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8"/>
  </p:notesMasterIdLst>
  <p:sldIdLst>
    <p:sldId id="256" r:id="rId2"/>
    <p:sldId id="257" r:id="rId3"/>
    <p:sldId id="261" r:id="rId4"/>
    <p:sldId id="258" r:id="rId5"/>
    <p:sldId id="262" r:id="rId6"/>
    <p:sldId id="303" r:id="rId7"/>
    <p:sldId id="305" r:id="rId8"/>
    <p:sldId id="260" r:id="rId9"/>
    <p:sldId id="317" r:id="rId10"/>
    <p:sldId id="270" r:id="rId11"/>
    <p:sldId id="374" r:id="rId12"/>
    <p:sldId id="312" r:id="rId13"/>
    <p:sldId id="316" r:id="rId14"/>
    <p:sldId id="393" r:id="rId15"/>
    <p:sldId id="307" r:id="rId16"/>
    <p:sldId id="310" r:id="rId17"/>
    <p:sldId id="311" r:id="rId18"/>
    <p:sldId id="263" r:id="rId19"/>
    <p:sldId id="264" r:id="rId20"/>
    <p:sldId id="273" r:id="rId21"/>
    <p:sldId id="274" r:id="rId22"/>
    <p:sldId id="275" r:id="rId23"/>
    <p:sldId id="276" r:id="rId24"/>
    <p:sldId id="321" r:id="rId25"/>
    <p:sldId id="322" r:id="rId26"/>
    <p:sldId id="339" r:id="rId27"/>
    <p:sldId id="324" r:id="rId28"/>
    <p:sldId id="328" r:id="rId29"/>
    <p:sldId id="365" r:id="rId30"/>
    <p:sldId id="385" r:id="rId31"/>
    <p:sldId id="386" r:id="rId32"/>
    <p:sldId id="387" r:id="rId33"/>
    <p:sldId id="389" r:id="rId34"/>
    <p:sldId id="390" r:id="rId35"/>
    <p:sldId id="330" r:id="rId36"/>
    <p:sldId id="340" r:id="rId37"/>
    <p:sldId id="345" r:id="rId38"/>
    <p:sldId id="331" r:id="rId39"/>
    <p:sldId id="383" r:id="rId40"/>
    <p:sldId id="369" r:id="rId41"/>
    <p:sldId id="344" r:id="rId42"/>
    <p:sldId id="391" r:id="rId43"/>
    <p:sldId id="356" r:id="rId44"/>
    <p:sldId id="357" r:id="rId45"/>
    <p:sldId id="358" r:id="rId46"/>
    <p:sldId id="359" r:id="rId47"/>
    <p:sldId id="360" r:id="rId48"/>
    <p:sldId id="361" r:id="rId49"/>
    <p:sldId id="364" r:id="rId50"/>
    <p:sldId id="363" r:id="rId51"/>
    <p:sldId id="333" r:id="rId52"/>
    <p:sldId id="334" r:id="rId53"/>
    <p:sldId id="335" r:id="rId54"/>
    <p:sldId id="366" r:id="rId55"/>
    <p:sldId id="281" r:id="rId56"/>
    <p:sldId id="286" r:id="rId57"/>
    <p:sldId id="392" r:id="rId58"/>
    <p:sldId id="342" r:id="rId59"/>
    <p:sldId id="301" r:id="rId60"/>
    <p:sldId id="347" r:id="rId61"/>
    <p:sldId id="348" r:id="rId62"/>
    <p:sldId id="349" r:id="rId63"/>
    <p:sldId id="351" r:id="rId64"/>
    <p:sldId id="352" r:id="rId65"/>
    <p:sldId id="353" r:id="rId66"/>
    <p:sldId id="354"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BB5113-3508-412C-945D-40CFE85032E6}" type="doc">
      <dgm:prSet loTypeId="urn:microsoft.com/office/officeart/2005/8/layout/hProcess11" loCatId="process" qsTypeId="urn:microsoft.com/office/officeart/2005/8/quickstyle/3d4" qsCatId="3D" csTypeId="urn:microsoft.com/office/officeart/2005/8/colors/accent1_2" csCatId="accent1" phldr="1"/>
      <dgm:spPr/>
    </dgm:pt>
    <dgm:pt modelId="{D2779014-BC96-4C4A-AEE8-ABCC76899234}">
      <dgm:prSet phldrT="[Text]" custT="1"/>
      <dgm:spPr/>
      <dgm:t>
        <a:bodyPr/>
        <a:lstStyle/>
        <a:p>
          <a:r>
            <a:rPr lang="en-US" sz="1600" b="1" dirty="0" smtClean="0"/>
            <a:t>First link of Anemia  to CKD by Richard Bright </a:t>
          </a:r>
          <a:r>
            <a:rPr lang="en-US" sz="1100" b="1" dirty="0" smtClean="0"/>
            <a:t>[1] </a:t>
          </a:r>
          <a:endParaRPr lang="en-US" sz="1100" b="1" dirty="0"/>
        </a:p>
      </dgm:t>
    </dgm:pt>
    <dgm:pt modelId="{45FF6AE4-673F-4210-BDDC-3B02ABD22546}" type="parTrans" cxnId="{CCB2A61F-084A-4FC6-B0BA-5C5BD697F5F8}">
      <dgm:prSet/>
      <dgm:spPr/>
      <dgm:t>
        <a:bodyPr/>
        <a:lstStyle/>
        <a:p>
          <a:endParaRPr lang="en-US"/>
        </a:p>
      </dgm:t>
    </dgm:pt>
    <dgm:pt modelId="{8CAAC3B5-09A1-4A56-94D7-19AA7F312452}" type="sibTrans" cxnId="{CCB2A61F-084A-4FC6-B0BA-5C5BD697F5F8}">
      <dgm:prSet/>
      <dgm:spPr/>
      <dgm:t>
        <a:bodyPr/>
        <a:lstStyle/>
        <a:p>
          <a:endParaRPr lang="en-US"/>
        </a:p>
      </dgm:t>
    </dgm:pt>
    <dgm:pt modelId="{16F02EB0-A32C-42BC-937E-FDF6981B43AA}">
      <dgm:prSet phldrT="[Text]" custT="1"/>
      <dgm:spPr/>
      <dgm:t>
        <a:bodyPr/>
        <a:lstStyle/>
        <a:p>
          <a:pPr algn="l"/>
          <a:r>
            <a:rPr lang="en-US" sz="1400" b="1" dirty="0" smtClean="0"/>
            <a:t> Demonstration of:</a:t>
          </a:r>
        </a:p>
        <a:p>
          <a:pPr algn="l"/>
          <a:r>
            <a:rPr lang="en-US" sz="1400" b="1" dirty="0" smtClean="0"/>
            <a:t>- A circulating factor which stimulates erythropoiesis </a:t>
          </a:r>
          <a:r>
            <a:rPr lang="en-US" sz="1100" b="1" dirty="0" smtClean="0"/>
            <a:t>[2]</a:t>
          </a:r>
        </a:p>
        <a:p>
          <a:pPr algn="l"/>
          <a:r>
            <a:rPr lang="en-US" sz="1400" b="1" dirty="0" smtClean="0"/>
            <a:t>- The kidney as the main source of Erythropoietin </a:t>
          </a:r>
          <a:r>
            <a:rPr lang="en-US" sz="1100" b="1" dirty="0" smtClean="0"/>
            <a:t>[3]</a:t>
          </a:r>
          <a:endParaRPr lang="en-US" sz="1100" b="1" dirty="0"/>
        </a:p>
      </dgm:t>
    </dgm:pt>
    <dgm:pt modelId="{0EE552A8-5A85-40EA-95EC-7375858D7E76}" type="parTrans" cxnId="{108E290B-3241-457E-B488-60DA35ACF7EA}">
      <dgm:prSet/>
      <dgm:spPr/>
      <dgm:t>
        <a:bodyPr/>
        <a:lstStyle/>
        <a:p>
          <a:endParaRPr lang="en-US"/>
        </a:p>
      </dgm:t>
    </dgm:pt>
    <dgm:pt modelId="{F9C75F92-3D09-42AD-BD35-532C8F374E5A}" type="sibTrans" cxnId="{108E290B-3241-457E-B488-60DA35ACF7EA}">
      <dgm:prSet/>
      <dgm:spPr/>
      <dgm:t>
        <a:bodyPr/>
        <a:lstStyle/>
        <a:p>
          <a:endParaRPr lang="en-US"/>
        </a:p>
      </dgm:t>
    </dgm:pt>
    <dgm:pt modelId="{5E3B5B7A-8800-4BC2-AD79-FC9AE63506D8}">
      <dgm:prSet phldrT="[Text]" custT="1"/>
      <dgm:spPr/>
      <dgm:t>
        <a:bodyPr/>
        <a:lstStyle/>
        <a:p>
          <a:r>
            <a:rPr lang="en-US" sz="1600" b="1" dirty="0" smtClean="0"/>
            <a:t>Purification and cloning of   Erythropoietin </a:t>
          </a:r>
          <a:r>
            <a:rPr lang="en-US" sz="1100" b="1" dirty="0" smtClean="0"/>
            <a:t>[4]</a:t>
          </a:r>
          <a:endParaRPr lang="en-US" sz="1100" b="1" dirty="0"/>
        </a:p>
      </dgm:t>
    </dgm:pt>
    <dgm:pt modelId="{DC1CCAE7-0102-4C7B-AF58-781A9B0314BD}" type="parTrans" cxnId="{960AA5E3-6C67-49C6-A5C2-0F4CDB46C95B}">
      <dgm:prSet/>
      <dgm:spPr/>
      <dgm:t>
        <a:bodyPr/>
        <a:lstStyle/>
        <a:p>
          <a:endParaRPr lang="en-US"/>
        </a:p>
      </dgm:t>
    </dgm:pt>
    <dgm:pt modelId="{5A3B2EEC-F21A-42F2-9380-CC2C9DEBD4D8}" type="sibTrans" cxnId="{960AA5E3-6C67-49C6-A5C2-0F4CDB46C95B}">
      <dgm:prSet/>
      <dgm:spPr/>
      <dgm:t>
        <a:bodyPr/>
        <a:lstStyle/>
        <a:p>
          <a:endParaRPr lang="en-US"/>
        </a:p>
      </dgm:t>
    </dgm:pt>
    <dgm:pt modelId="{17F0BB46-7862-489D-AAF7-6C8ADC9B989A}">
      <dgm:prSet phldrT="[Text]" custT="1"/>
      <dgm:spPr/>
      <dgm:t>
        <a:bodyPr/>
        <a:lstStyle/>
        <a:p>
          <a:pPr algn="l"/>
          <a:r>
            <a:rPr lang="en-US" sz="1600" b="1" dirty="0" smtClean="0"/>
            <a:t>Introduction of recombinant human EPO in Anemia management</a:t>
          </a:r>
          <a:r>
            <a:rPr lang="en-US" sz="1100" b="1" dirty="0" smtClean="0"/>
            <a:t> [5]</a:t>
          </a:r>
          <a:endParaRPr lang="en-US" sz="1600" b="1" dirty="0" smtClean="0"/>
        </a:p>
      </dgm:t>
    </dgm:pt>
    <dgm:pt modelId="{9583E992-2392-4C1C-B627-863CDF69B9CC}" type="parTrans" cxnId="{3DB8008C-E483-42C2-BA2C-B741D5FA400C}">
      <dgm:prSet/>
      <dgm:spPr/>
      <dgm:t>
        <a:bodyPr/>
        <a:lstStyle/>
        <a:p>
          <a:endParaRPr lang="en-US"/>
        </a:p>
      </dgm:t>
    </dgm:pt>
    <dgm:pt modelId="{CE506FA1-1F2C-4DFD-B597-D945FA4CFBC8}" type="sibTrans" cxnId="{3DB8008C-E483-42C2-BA2C-B741D5FA400C}">
      <dgm:prSet/>
      <dgm:spPr/>
      <dgm:t>
        <a:bodyPr/>
        <a:lstStyle/>
        <a:p>
          <a:endParaRPr lang="en-US"/>
        </a:p>
      </dgm:t>
    </dgm:pt>
    <dgm:pt modelId="{6A27CB87-FF0B-438A-A6FE-4506D3DB9C00}" type="pres">
      <dgm:prSet presAssocID="{CDBB5113-3508-412C-945D-40CFE85032E6}" presName="Name0" presStyleCnt="0">
        <dgm:presLayoutVars>
          <dgm:dir/>
          <dgm:resizeHandles val="exact"/>
        </dgm:presLayoutVars>
      </dgm:prSet>
      <dgm:spPr/>
    </dgm:pt>
    <dgm:pt modelId="{300F47DB-D4B9-46AD-8611-C5998F93E467}" type="pres">
      <dgm:prSet presAssocID="{CDBB5113-3508-412C-945D-40CFE85032E6}" presName="arrow" presStyleLbl="bgShp" presStyleIdx="0" presStyleCnt="1" custScaleX="100000" custScaleY="74746" custLinFactNeighborY="2429"/>
      <dgm:spPr/>
    </dgm:pt>
    <dgm:pt modelId="{9582C168-A59A-434B-97DD-D8F1482BB9F1}" type="pres">
      <dgm:prSet presAssocID="{CDBB5113-3508-412C-945D-40CFE85032E6}" presName="points" presStyleCnt="0"/>
      <dgm:spPr/>
    </dgm:pt>
    <dgm:pt modelId="{DCBC5E5D-2CBB-4420-9570-F1696C0175E3}" type="pres">
      <dgm:prSet presAssocID="{D2779014-BC96-4C4A-AEE8-ABCC76899234}" presName="compositeA" presStyleCnt="0"/>
      <dgm:spPr/>
    </dgm:pt>
    <dgm:pt modelId="{F250C734-4C8D-4A9F-889D-6466945344AE}" type="pres">
      <dgm:prSet presAssocID="{D2779014-BC96-4C4A-AEE8-ABCC76899234}" presName="textA" presStyleLbl="revTx" presStyleIdx="0" presStyleCnt="4" custLinFactNeighborX="-208" custLinFactNeighborY="-2543">
        <dgm:presLayoutVars>
          <dgm:bulletEnabled val="1"/>
        </dgm:presLayoutVars>
      </dgm:prSet>
      <dgm:spPr/>
      <dgm:t>
        <a:bodyPr/>
        <a:lstStyle/>
        <a:p>
          <a:endParaRPr lang="en-US"/>
        </a:p>
      </dgm:t>
    </dgm:pt>
    <dgm:pt modelId="{7A6F1B00-E41D-4926-906E-99DE54212696}" type="pres">
      <dgm:prSet presAssocID="{D2779014-BC96-4C4A-AEE8-ABCC76899234}" presName="circleA" presStyleLbl="node1" presStyleIdx="0" presStyleCnt="4" custFlipVert="1" custScaleX="202153" custScaleY="122320" custLinFactX="182263" custLinFactNeighborX="200000" custLinFactNeighborY="12781"/>
      <dgm:spPr/>
      <dgm:t>
        <a:bodyPr/>
        <a:lstStyle/>
        <a:p>
          <a:endParaRPr lang="en-US"/>
        </a:p>
      </dgm:t>
    </dgm:pt>
    <dgm:pt modelId="{CE06FCB8-7F7D-4E54-A57A-B12BAB612059}" type="pres">
      <dgm:prSet presAssocID="{D2779014-BC96-4C4A-AEE8-ABCC76899234}" presName="spaceA" presStyleCnt="0"/>
      <dgm:spPr/>
    </dgm:pt>
    <dgm:pt modelId="{A2B10378-7FE3-46C0-9927-19D540169C13}" type="pres">
      <dgm:prSet presAssocID="{8CAAC3B5-09A1-4A56-94D7-19AA7F312452}" presName="space" presStyleCnt="0"/>
      <dgm:spPr/>
    </dgm:pt>
    <dgm:pt modelId="{67C063BD-F88E-44E2-81D8-5C1993F44C9D}" type="pres">
      <dgm:prSet presAssocID="{16F02EB0-A32C-42BC-937E-FDF6981B43AA}" presName="compositeB" presStyleCnt="0"/>
      <dgm:spPr/>
    </dgm:pt>
    <dgm:pt modelId="{F574A544-5443-4B12-880B-6DCD41F66084}" type="pres">
      <dgm:prSet presAssocID="{16F02EB0-A32C-42BC-937E-FDF6981B43AA}" presName="textB" presStyleLbl="revTx" presStyleIdx="1" presStyleCnt="4" custLinFactNeighborX="-7175">
        <dgm:presLayoutVars>
          <dgm:bulletEnabled val="1"/>
        </dgm:presLayoutVars>
      </dgm:prSet>
      <dgm:spPr/>
      <dgm:t>
        <a:bodyPr/>
        <a:lstStyle/>
        <a:p>
          <a:endParaRPr lang="en-US"/>
        </a:p>
      </dgm:t>
    </dgm:pt>
    <dgm:pt modelId="{87740845-2261-4911-A117-8667DDD14A69}" type="pres">
      <dgm:prSet presAssocID="{16F02EB0-A32C-42BC-937E-FDF6981B43AA}" presName="circleB" presStyleLbl="node1" presStyleIdx="1" presStyleCnt="4" custScaleX="166569" custScaleY="125887" custLinFactX="-200000" custLinFactNeighborX="-236797" custLinFactNeighborY="14565"/>
      <dgm:spPr/>
    </dgm:pt>
    <dgm:pt modelId="{FC19E5F8-EC2F-420C-93A5-4D91C696DE2D}" type="pres">
      <dgm:prSet presAssocID="{16F02EB0-A32C-42BC-937E-FDF6981B43AA}" presName="spaceB" presStyleCnt="0"/>
      <dgm:spPr/>
    </dgm:pt>
    <dgm:pt modelId="{4D2E1503-E58D-453B-A663-1E046B1605CE}" type="pres">
      <dgm:prSet presAssocID="{F9C75F92-3D09-42AD-BD35-532C8F374E5A}" presName="space" presStyleCnt="0"/>
      <dgm:spPr/>
    </dgm:pt>
    <dgm:pt modelId="{BBB0EF96-5BE2-485C-86F0-F0711548751D}" type="pres">
      <dgm:prSet presAssocID="{5E3B5B7A-8800-4BC2-AD79-FC9AE63506D8}" presName="compositeA" presStyleCnt="0"/>
      <dgm:spPr/>
    </dgm:pt>
    <dgm:pt modelId="{B6C5513F-5FEB-44A3-B917-503CA451652B}" type="pres">
      <dgm:prSet presAssocID="{5E3B5B7A-8800-4BC2-AD79-FC9AE63506D8}" presName="textA" presStyleLbl="revTx" presStyleIdx="2" presStyleCnt="4" custScaleX="93412" custScaleY="96949" custLinFactNeighborX="-21520" custLinFactNeighborY="-763">
        <dgm:presLayoutVars>
          <dgm:bulletEnabled val="1"/>
        </dgm:presLayoutVars>
      </dgm:prSet>
      <dgm:spPr/>
      <dgm:t>
        <a:bodyPr/>
        <a:lstStyle/>
        <a:p>
          <a:endParaRPr lang="en-US"/>
        </a:p>
      </dgm:t>
    </dgm:pt>
    <dgm:pt modelId="{5E3B509C-5A41-4712-822C-61E2614411A2}" type="pres">
      <dgm:prSet presAssocID="{5E3B5B7A-8800-4BC2-AD79-FC9AE63506D8}" presName="circleA" presStyleLbl="node1" presStyleIdx="2" presStyleCnt="4" custScaleX="205938" custScaleY="130429" custLinFactNeighborX="-81129" custLinFactNeighborY="9620"/>
      <dgm:spPr/>
      <dgm:t>
        <a:bodyPr/>
        <a:lstStyle/>
        <a:p>
          <a:endParaRPr lang="en-US"/>
        </a:p>
      </dgm:t>
    </dgm:pt>
    <dgm:pt modelId="{0532281A-15F6-4246-8B86-17DBEDAE06B6}" type="pres">
      <dgm:prSet presAssocID="{5E3B5B7A-8800-4BC2-AD79-FC9AE63506D8}" presName="spaceA" presStyleCnt="0"/>
      <dgm:spPr/>
    </dgm:pt>
    <dgm:pt modelId="{A9F6B4AE-1A97-4FA2-B9C4-3C700FF5F0BF}" type="pres">
      <dgm:prSet presAssocID="{5A3B2EEC-F21A-42F2-9380-CC2C9DEBD4D8}" presName="space" presStyleCnt="0"/>
      <dgm:spPr/>
    </dgm:pt>
    <dgm:pt modelId="{D07E36FE-FD8D-461B-871D-3DEC2B6AAFA4}" type="pres">
      <dgm:prSet presAssocID="{17F0BB46-7862-489D-AAF7-6C8ADC9B989A}" presName="compositeB" presStyleCnt="0"/>
      <dgm:spPr/>
    </dgm:pt>
    <dgm:pt modelId="{55E88F36-D82E-4995-A396-4FB4C62ECBA9}" type="pres">
      <dgm:prSet presAssocID="{17F0BB46-7862-489D-AAF7-6C8ADC9B989A}" presName="textB" presStyleLbl="revTx" presStyleIdx="3" presStyleCnt="4" custLinFactNeighborX="-7492" custLinFactNeighborY="-1017">
        <dgm:presLayoutVars>
          <dgm:bulletEnabled val="1"/>
        </dgm:presLayoutVars>
      </dgm:prSet>
      <dgm:spPr/>
      <dgm:t>
        <a:bodyPr/>
        <a:lstStyle/>
        <a:p>
          <a:endParaRPr lang="en-US"/>
        </a:p>
      </dgm:t>
    </dgm:pt>
    <dgm:pt modelId="{169D68BC-8160-4DFD-8015-5DB6345DC1C2}" type="pres">
      <dgm:prSet presAssocID="{17F0BB46-7862-489D-AAF7-6C8ADC9B989A}" presName="circleB" presStyleLbl="node1" presStyleIdx="3" presStyleCnt="4" custScaleX="217139" custScaleY="144104" custLinFactNeighborX="-89084" custLinFactNeighborY="4087"/>
      <dgm:spPr/>
    </dgm:pt>
    <dgm:pt modelId="{7C82A0BA-6B68-4646-B79F-07A67878E142}" type="pres">
      <dgm:prSet presAssocID="{17F0BB46-7862-489D-AAF7-6C8ADC9B989A}" presName="spaceB" presStyleCnt="0"/>
      <dgm:spPr/>
    </dgm:pt>
  </dgm:ptLst>
  <dgm:cxnLst>
    <dgm:cxn modelId="{3DB8008C-E483-42C2-BA2C-B741D5FA400C}" srcId="{CDBB5113-3508-412C-945D-40CFE85032E6}" destId="{17F0BB46-7862-489D-AAF7-6C8ADC9B989A}" srcOrd="3" destOrd="0" parTransId="{9583E992-2392-4C1C-B627-863CDF69B9CC}" sibTransId="{CE506FA1-1F2C-4DFD-B597-D945FA4CFBC8}"/>
    <dgm:cxn modelId="{6E60AF7E-1CCF-4D43-9BBF-C9AD14759835}" type="presOf" srcId="{16F02EB0-A32C-42BC-937E-FDF6981B43AA}" destId="{F574A544-5443-4B12-880B-6DCD41F66084}" srcOrd="0" destOrd="0" presId="urn:microsoft.com/office/officeart/2005/8/layout/hProcess11"/>
    <dgm:cxn modelId="{956BA37D-555C-4219-BB41-A041EC23A61A}" type="presOf" srcId="{17F0BB46-7862-489D-AAF7-6C8ADC9B989A}" destId="{55E88F36-D82E-4995-A396-4FB4C62ECBA9}" srcOrd="0" destOrd="0" presId="urn:microsoft.com/office/officeart/2005/8/layout/hProcess11"/>
    <dgm:cxn modelId="{108E290B-3241-457E-B488-60DA35ACF7EA}" srcId="{CDBB5113-3508-412C-945D-40CFE85032E6}" destId="{16F02EB0-A32C-42BC-937E-FDF6981B43AA}" srcOrd="1" destOrd="0" parTransId="{0EE552A8-5A85-40EA-95EC-7375858D7E76}" sibTransId="{F9C75F92-3D09-42AD-BD35-532C8F374E5A}"/>
    <dgm:cxn modelId="{8DE03BCC-0AB2-405D-97D0-E8A177C00527}" type="presOf" srcId="{CDBB5113-3508-412C-945D-40CFE85032E6}" destId="{6A27CB87-FF0B-438A-A6FE-4506D3DB9C00}" srcOrd="0" destOrd="0" presId="urn:microsoft.com/office/officeart/2005/8/layout/hProcess11"/>
    <dgm:cxn modelId="{CCB2A61F-084A-4FC6-B0BA-5C5BD697F5F8}" srcId="{CDBB5113-3508-412C-945D-40CFE85032E6}" destId="{D2779014-BC96-4C4A-AEE8-ABCC76899234}" srcOrd="0" destOrd="0" parTransId="{45FF6AE4-673F-4210-BDDC-3B02ABD22546}" sibTransId="{8CAAC3B5-09A1-4A56-94D7-19AA7F312452}"/>
    <dgm:cxn modelId="{960AA5E3-6C67-49C6-A5C2-0F4CDB46C95B}" srcId="{CDBB5113-3508-412C-945D-40CFE85032E6}" destId="{5E3B5B7A-8800-4BC2-AD79-FC9AE63506D8}" srcOrd="2" destOrd="0" parTransId="{DC1CCAE7-0102-4C7B-AF58-781A9B0314BD}" sibTransId="{5A3B2EEC-F21A-42F2-9380-CC2C9DEBD4D8}"/>
    <dgm:cxn modelId="{67AA8E48-7B82-45D9-A670-1EE03C4588A8}" type="presOf" srcId="{5E3B5B7A-8800-4BC2-AD79-FC9AE63506D8}" destId="{B6C5513F-5FEB-44A3-B917-503CA451652B}" srcOrd="0" destOrd="0" presId="urn:microsoft.com/office/officeart/2005/8/layout/hProcess11"/>
    <dgm:cxn modelId="{57BF75A2-39DA-490B-A25D-39B52EC1C4C0}" type="presOf" srcId="{D2779014-BC96-4C4A-AEE8-ABCC76899234}" destId="{F250C734-4C8D-4A9F-889D-6466945344AE}" srcOrd="0" destOrd="0" presId="urn:microsoft.com/office/officeart/2005/8/layout/hProcess11"/>
    <dgm:cxn modelId="{C3B39921-5A6D-4E36-AF22-81DD2C3547A5}" type="presParOf" srcId="{6A27CB87-FF0B-438A-A6FE-4506D3DB9C00}" destId="{300F47DB-D4B9-46AD-8611-C5998F93E467}" srcOrd="0" destOrd="0" presId="urn:microsoft.com/office/officeart/2005/8/layout/hProcess11"/>
    <dgm:cxn modelId="{C7522AB9-3E05-4FD2-8A99-FFF4910F7FB4}" type="presParOf" srcId="{6A27CB87-FF0B-438A-A6FE-4506D3DB9C00}" destId="{9582C168-A59A-434B-97DD-D8F1482BB9F1}" srcOrd="1" destOrd="0" presId="urn:microsoft.com/office/officeart/2005/8/layout/hProcess11"/>
    <dgm:cxn modelId="{9468EF90-F813-4894-8B46-1FDFB77D02F2}" type="presParOf" srcId="{9582C168-A59A-434B-97DD-D8F1482BB9F1}" destId="{DCBC5E5D-2CBB-4420-9570-F1696C0175E3}" srcOrd="0" destOrd="0" presId="urn:microsoft.com/office/officeart/2005/8/layout/hProcess11"/>
    <dgm:cxn modelId="{59C6ABC7-D7E6-47FA-B756-CA061670EF51}" type="presParOf" srcId="{DCBC5E5D-2CBB-4420-9570-F1696C0175E3}" destId="{F250C734-4C8D-4A9F-889D-6466945344AE}" srcOrd="0" destOrd="0" presId="urn:microsoft.com/office/officeart/2005/8/layout/hProcess11"/>
    <dgm:cxn modelId="{AFA4999E-B3DC-4A2F-90CC-AAB3CBA6484B}" type="presParOf" srcId="{DCBC5E5D-2CBB-4420-9570-F1696C0175E3}" destId="{7A6F1B00-E41D-4926-906E-99DE54212696}" srcOrd="1" destOrd="0" presId="urn:microsoft.com/office/officeart/2005/8/layout/hProcess11"/>
    <dgm:cxn modelId="{3C84A69D-CDF1-4076-BF93-E16D450C274E}" type="presParOf" srcId="{DCBC5E5D-2CBB-4420-9570-F1696C0175E3}" destId="{CE06FCB8-7F7D-4E54-A57A-B12BAB612059}" srcOrd="2" destOrd="0" presId="urn:microsoft.com/office/officeart/2005/8/layout/hProcess11"/>
    <dgm:cxn modelId="{16392444-493C-4259-9C0F-2B65296D3993}" type="presParOf" srcId="{9582C168-A59A-434B-97DD-D8F1482BB9F1}" destId="{A2B10378-7FE3-46C0-9927-19D540169C13}" srcOrd="1" destOrd="0" presId="urn:microsoft.com/office/officeart/2005/8/layout/hProcess11"/>
    <dgm:cxn modelId="{B2BA32F0-3BD5-4A61-8A61-7A070EC87476}" type="presParOf" srcId="{9582C168-A59A-434B-97DD-D8F1482BB9F1}" destId="{67C063BD-F88E-44E2-81D8-5C1993F44C9D}" srcOrd="2" destOrd="0" presId="urn:microsoft.com/office/officeart/2005/8/layout/hProcess11"/>
    <dgm:cxn modelId="{B7B4AA96-F042-4CB5-91A5-193AA7C02939}" type="presParOf" srcId="{67C063BD-F88E-44E2-81D8-5C1993F44C9D}" destId="{F574A544-5443-4B12-880B-6DCD41F66084}" srcOrd="0" destOrd="0" presId="urn:microsoft.com/office/officeart/2005/8/layout/hProcess11"/>
    <dgm:cxn modelId="{79E017AD-80F1-442B-A0D9-D335261989EB}" type="presParOf" srcId="{67C063BD-F88E-44E2-81D8-5C1993F44C9D}" destId="{87740845-2261-4911-A117-8667DDD14A69}" srcOrd="1" destOrd="0" presId="urn:microsoft.com/office/officeart/2005/8/layout/hProcess11"/>
    <dgm:cxn modelId="{155075F4-B85A-4470-851E-FE16A2FC284C}" type="presParOf" srcId="{67C063BD-F88E-44E2-81D8-5C1993F44C9D}" destId="{FC19E5F8-EC2F-420C-93A5-4D91C696DE2D}" srcOrd="2" destOrd="0" presId="urn:microsoft.com/office/officeart/2005/8/layout/hProcess11"/>
    <dgm:cxn modelId="{11BC5265-6FA8-4D78-9E88-A516EBEA66C3}" type="presParOf" srcId="{9582C168-A59A-434B-97DD-D8F1482BB9F1}" destId="{4D2E1503-E58D-453B-A663-1E046B1605CE}" srcOrd="3" destOrd="0" presId="urn:microsoft.com/office/officeart/2005/8/layout/hProcess11"/>
    <dgm:cxn modelId="{6F461D93-F1BB-4925-AEB8-E0D6FE49BF80}" type="presParOf" srcId="{9582C168-A59A-434B-97DD-D8F1482BB9F1}" destId="{BBB0EF96-5BE2-485C-86F0-F0711548751D}" srcOrd="4" destOrd="0" presId="urn:microsoft.com/office/officeart/2005/8/layout/hProcess11"/>
    <dgm:cxn modelId="{31C11EA2-84C5-4443-AD2A-693AD6C35CAE}" type="presParOf" srcId="{BBB0EF96-5BE2-485C-86F0-F0711548751D}" destId="{B6C5513F-5FEB-44A3-B917-503CA451652B}" srcOrd="0" destOrd="0" presId="urn:microsoft.com/office/officeart/2005/8/layout/hProcess11"/>
    <dgm:cxn modelId="{AE6E0B2C-5B6D-4994-BB1D-34D98C82AD64}" type="presParOf" srcId="{BBB0EF96-5BE2-485C-86F0-F0711548751D}" destId="{5E3B509C-5A41-4712-822C-61E2614411A2}" srcOrd="1" destOrd="0" presId="urn:microsoft.com/office/officeart/2005/8/layout/hProcess11"/>
    <dgm:cxn modelId="{9DADCD75-A1E1-4ED8-847E-0689E92CEC3C}" type="presParOf" srcId="{BBB0EF96-5BE2-485C-86F0-F0711548751D}" destId="{0532281A-15F6-4246-8B86-17DBEDAE06B6}" srcOrd="2" destOrd="0" presId="urn:microsoft.com/office/officeart/2005/8/layout/hProcess11"/>
    <dgm:cxn modelId="{2580BDA4-BEE7-4F47-9E77-0606B02997EC}" type="presParOf" srcId="{9582C168-A59A-434B-97DD-D8F1482BB9F1}" destId="{A9F6B4AE-1A97-4FA2-B9C4-3C700FF5F0BF}" srcOrd="5" destOrd="0" presId="urn:microsoft.com/office/officeart/2005/8/layout/hProcess11"/>
    <dgm:cxn modelId="{C2E84904-AC14-4F73-8EE8-02FF78675AD5}" type="presParOf" srcId="{9582C168-A59A-434B-97DD-D8F1482BB9F1}" destId="{D07E36FE-FD8D-461B-871D-3DEC2B6AAFA4}" srcOrd="6" destOrd="0" presId="urn:microsoft.com/office/officeart/2005/8/layout/hProcess11"/>
    <dgm:cxn modelId="{DB53E992-82B7-42E4-94A5-B5F4D03213F7}" type="presParOf" srcId="{D07E36FE-FD8D-461B-871D-3DEC2B6AAFA4}" destId="{55E88F36-D82E-4995-A396-4FB4C62ECBA9}" srcOrd="0" destOrd="0" presId="urn:microsoft.com/office/officeart/2005/8/layout/hProcess11"/>
    <dgm:cxn modelId="{3A2CF7C1-057B-4DF0-82FD-3CAA187E9803}" type="presParOf" srcId="{D07E36FE-FD8D-461B-871D-3DEC2B6AAFA4}" destId="{169D68BC-8160-4DFD-8015-5DB6345DC1C2}" srcOrd="1" destOrd="0" presId="urn:microsoft.com/office/officeart/2005/8/layout/hProcess11"/>
    <dgm:cxn modelId="{88A49205-D919-46A0-A53C-414749595B5C}" type="presParOf" srcId="{D07E36FE-FD8D-461B-871D-3DEC2B6AAFA4}" destId="{7C82A0BA-6B68-4646-B79F-07A67878E14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762578-C1F0-49AE-B2C9-537053ECBC3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AF36EA54-7021-4C6E-A1A3-AABECD691221}">
      <dgm:prSet phldrT="[Text]" custT="1"/>
      <dgm:spPr/>
      <dgm:t>
        <a:bodyPr/>
        <a:lstStyle/>
        <a:p>
          <a:r>
            <a:rPr lang="en-US" sz="2400" b="1" dirty="0" smtClean="0"/>
            <a:t>NORMOCHROMIC NORMOCYTIC</a:t>
          </a:r>
          <a:endParaRPr lang="en-US" sz="2400" b="1" dirty="0"/>
        </a:p>
      </dgm:t>
    </dgm:pt>
    <dgm:pt modelId="{CC790F3D-8D5C-4E79-9691-90031012FDCC}" type="parTrans" cxnId="{CDC33C97-A657-4705-9A08-3CEF4C6E8275}">
      <dgm:prSet/>
      <dgm:spPr/>
      <dgm:t>
        <a:bodyPr/>
        <a:lstStyle/>
        <a:p>
          <a:endParaRPr lang="en-US"/>
        </a:p>
      </dgm:t>
    </dgm:pt>
    <dgm:pt modelId="{2EDA6C94-C3CB-4754-8137-1EA374FDAA0B}" type="sibTrans" cxnId="{CDC33C97-A657-4705-9A08-3CEF4C6E8275}">
      <dgm:prSet/>
      <dgm:spPr/>
      <dgm:t>
        <a:bodyPr/>
        <a:lstStyle/>
        <a:p>
          <a:endParaRPr lang="en-US"/>
        </a:p>
      </dgm:t>
    </dgm:pt>
    <dgm:pt modelId="{2EC6D3C8-3CE7-4199-82AF-EBA78A50E17F}">
      <dgm:prSet phldrT="[Text]" custT="1"/>
      <dgm:spPr/>
      <dgm:t>
        <a:bodyPr/>
        <a:lstStyle/>
        <a:p>
          <a:r>
            <a:rPr lang="en-US" sz="2800" b="1" dirty="0" smtClean="0">
              <a:solidFill>
                <a:srgbClr val="C00000"/>
              </a:solidFill>
            </a:rPr>
            <a:t>Anemia </a:t>
          </a:r>
          <a:r>
            <a:rPr lang="en-US" sz="2800" b="1" u="sng" dirty="0" smtClean="0">
              <a:solidFill>
                <a:srgbClr val="C00000"/>
              </a:solidFill>
            </a:rPr>
            <a:t>of</a:t>
          </a:r>
          <a:r>
            <a:rPr lang="en-US" sz="2800" b="1" dirty="0" smtClean="0">
              <a:solidFill>
                <a:srgbClr val="C00000"/>
              </a:solidFill>
            </a:rPr>
            <a:t> CKD</a:t>
          </a:r>
          <a:endParaRPr lang="en-US" sz="2800" b="1" dirty="0">
            <a:solidFill>
              <a:srgbClr val="C00000"/>
            </a:solidFill>
          </a:endParaRPr>
        </a:p>
      </dgm:t>
    </dgm:pt>
    <dgm:pt modelId="{C0F91407-2602-4251-8722-3D8B29B576ED}" type="parTrans" cxnId="{C57C9927-F611-4CEA-A13F-159D80E15375}">
      <dgm:prSet/>
      <dgm:spPr/>
      <dgm:t>
        <a:bodyPr/>
        <a:lstStyle/>
        <a:p>
          <a:endParaRPr lang="en-US"/>
        </a:p>
      </dgm:t>
    </dgm:pt>
    <dgm:pt modelId="{649FA73E-7CFC-4B84-9F7C-D456CBF4CA1C}" type="sibTrans" cxnId="{C57C9927-F611-4CEA-A13F-159D80E15375}">
      <dgm:prSet/>
      <dgm:spPr/>
      <dgm:t>
        <a:bodyPr/>
        <a:lstStyle/>
        <a:p>
          <a:endParaRPr lang="en-US"/>
        </a:p>
      </dgm:t>
    </dgm:pt>
    <dgm:pt modelId="{662A0E77-FB52-480E-833C-12FE9F313715}">
      <dgm:prSet phldrT="[Text]" custT="1"/>
      <dgm:spPr/>
      <dgm:t>
        <a:bodyPr/>
        <a:lstStyle/>
        <a:p>
          <a:r>
            <a:rPr lang="en-US" sz="2400" b="1" dirty="0" smtClean="0"/>
            <a:t>OTHER TYPES </a:t>
          </a:r>
          <a:endParaRPr lang="en-US" sz="2400" b="1" dirty="0"/>
        </a:p>
      </dgm:t>
    </dgm:pt>
    <dgm:pt modelId="{3CAE8037-112B-4C04-8867-462313F36E52}" type="parTrans" cxnId="{733D1882-0096-43BB-B3DC-A9B25DF66B0D}">
      <dgm:prSet/>
      <dgm:spPr/>
      <dgm:t>
        <a:bodyPr/>
        <a:lstStyle/>
        <a:p>
          <a:endParaRPr lang="en-US"/>
        </a:p>
      </dgm:t>
    </dgm:pt>
    <dgm:pt modelId="{016291CB-C4FF-47BA-8B75-BA8DA6A6529E}" type="sibTrans" cxnId="{733D1882-0096-43BB-B3DC-A9B25DF66B0D}">
      <dgm:prSet/>
      <dgm:spPr/>
      <dgm:t>
        <a:bodyPr/>
        <a:lstStyle/>
        <a:p>
          <a:endParaRPr lang="en-US"/>
        </a:p>
      </dgm:t>
    </dgm:pt>
    <dgm:pt modelId="{42475E25-CCD4-49DD-8E17-7E19A77A040A}">
      <dgm:prSet phldrT="[Text]" custT="1"/>
      <dgm:spPr/>
      <dgm:t>
        <a:bodyPr/>
        <a:lstStyle/>
        <a:p>
          <a:r>
            <a:rPr lang="en-US" sz="2800" b="1" dirty="0" smtClean="0">
              <a:solidFill>
                <a:srgbClr val="C00000"/>
              </a:solidFill>
            </a:rPr>
            <a:t>Anemia </a:t>
          </a:r>
          <a:r>
            <a:rPr lang="en-US" sz="2800" b="1" u="sng" dirty="0" smtClean="0">
              <a:solidFill>
                <a:srgbClr val="C00000"/>
              </a:solidFill>
            </a:rPr>
            <a:t>in</a:t>
          </a:r>
          <a:r>
            <a:rPr lang="en-US" sz="2800" b="1" dirty="0" smtClean="0">
              <a:solidFill>
                <a:srgbClr val="C00000"/>
              </a:solidFill>
            </a:rPr>
            <a:t> CKD: </a:t>
          </a:r>
          <a:r>
            <a:rPr lang="en-US" sz="2400" dirty="0" smtClean="0"/>
            <a:t>Another cause of anemia on top of CKD</a:t>
          </a:r>
          <a:endParaRPr lang="en-US" sz="2400" dirty="0"/>
        </a:p>
      </dgm:t>
    </dgm:pt>
    <dgm:pt modelId="{27ABAD23-5C9B-4DE3-8BD6-D3353DD46D60}" type="parTrans" cxnId="{F9541B55-63E3-4FE2-AF4B-547D8B3726C9}">
      <dgm:prSet/>
      <dgm:spPr/>
      <dgm:t>
        <a:bodyPr/>
        <a:lstStyle/>
        <a:p>
          <a:endParaRPr lang="en-US"/>
        </a:p>
      </dgm:t>
    </dgm:pt>
    <dgm:pt modelId="{A2E6DC71-0A39-4489-AA47-5A32CBFF938E}" type="sibTrans" cxnId="{F9541B55-63E3-4FE2-AF4B-547D8B3726C9}">
      <dgm:prSet/>
      <dgm:spPr/>
      <dgm:t>
        <a:bodyPr/>
        <a:lstStyle/>
        <a:p>
          <a:endParaRPr lang="en-US"/>
        </a:p>
      </dgm:t>
    </dgm:pt>
    <dgm:pt modelId="{82C326B7-E500-4BAC-B9BB-95EF67D2A41D}" type="pres">
      <dgm:prSet presAssocID="{CB762578-C1F0-49AE-B2C9-537053ECBC3B}" presName="linear" presStyleCnt="0">
        <dgm:presLayoutVars>
          <dgm:animLvl val="lvl"/>
          <dgm:resizeHandles val="exact"/>
        </dgm:presLayoutVars>
      </dgm:prSet>
      <dgm:spPr/>
      <dgm:t>
        <a:bodyPr/>
        <a:lstStyle/>
        <a:p>
          <a:endParaRPr lang="en-US"/>
        </a:p>
      </dgm:t>
    </dgm:pt>
    <dgm:pt modelId="{B7F2BD7A-EF40-4641-B5B7-8BDA24D743DA}" type="pres">
      <dgm:prSet presAssocID="{AF36EA54-7021-4C6E-A1A3-AABECD691221}" presName="parentText" presStyleLbl="node1" presStyleIdx="0" presStyleCnt="2">
        <dgm:presLayoutVars>
          <dgm:chMax val="0"/>
          <dgm:bulletEnabled val="1"/>
        </dgm:presLayoutVars>
      </dgm:prSet>
      <dgm:spPr/>
      <dgm:t>
        <a:bodyPr/>
        <a:lstStyle/>
        <a:p>
          <a:endParaRPr lang="en-US"/>
        </a:p>
      </dgm:t>
    </dgm:pt>
    <dgm:pt modelId="{34C7DA1F-5124-40BC-98A6-1B882616763C}" type="pres">
      <dgm:prSet presAssocID="{AF36EA54-7021-4C6E-A1A3-AABECD691221}" presName="childText" presStyleLbl="revTx" presStyleIdx="0" presStyleCnt="2">
        <dgm:presLayoutVars>
          <dgm:bulletEnabled val="1"/>
        </dgm:presLayoutVars>
      </dgm:prSet>
      <dgm:spPr/>
      <dgm:t>
        <a:bodyPr/>
        <a:lstStyle/>
        <a:p>
          <a:endParaRPr lang="en-US"/>
        </a:p>
      </dgm:t>
    </dgm:pt>
    <dgm:pt modelId="{1D2EC296-BED6-4386-A805-E6BE1E700F2C}" type="pres">
      <dgm:prSet presAssocID="{662A0E77-FB52-480E-833C-12FE9F313715}" presName="parentText" presStyleLbl="node1" presStyleIdx="1" presStyleCnt="2">
        <dgm:presLayoutVars>
          <dgm:chMax val="0"/>
          <dgm:bulletEnabled val="1"/>
        </dgm:presLayoutVars>
      </dgm:prSet>
      <dgm:spPr/>
      <dgm:t>
        <a:bodyPr/>
        <a:lstStyle/>
        <a:p>
          <a:endParaRPr lang="en-US"/>
        </a:p>
      </dgm:t>
    </dgm:pt>
    <dgm:pt modelId="{B024C6A1-70D7-4B95-951F-E8405305E6BB}" type="pres">
      <dgm:prSet presAssocID="{662A0E77-FB52-480E-833C-12FE9F313715}" presName="childText" presStyleLbl="revTx" presStyleIdx="1" presStyleCnt="2">
        <dgm:presLayoutVars>
          <dgm:bulletEnabled val="1"/>
        </dgm:presLayoutVars>
      </dgm:prSet>
      <dgm:spPr/>
      <dgm:t>
        <a:bodyPr/>
        <a:lstStyle/>
        <a:p>
          <a:endParaRPr lang="en-US"/>
        </a:p>
      </dgm:t>
    </dgm:pt>
  </dgm:ptLst>
  <dgm:cxnLst>
    <dgm:cxn modelId="{733D1882-0096-43BB-B3DC-A9B25DF66B0D}" srcId="{CB762578-C1F0-49AE-B2C9-537053ECBC3B}" destId="{662A0E77-FB52-480E-833C-12FE9F313715}" srcOrd="1" destOrd="0" parTransId="{3CAE8037-112B-4C04-8867-462313F36E52}" sibTransId="{016291CB-C4FF-47BA-8B75-BA8DA6A6529E}"/>
    <dgm:cxn modelId="{575E4EC1-5985-47C9-828E-5771B3209862}" type="presOf" srcId="{AF36EA54-7021-4C6E-A1A3-AABECD691221}" destId="{B7F2BD7A-EF40-4641-B5B7-8BDA24D743DA}" srcOrd="0" destOrd="0" presId="urn:microsoft.com/office/officeart/2005/8/layout/vList2"/>
    <dgm:cxn modelId="{CDC33C97-A657-4705-9A08-3CEF4C6E8275}" srcId="{CB762578-C1F0-49AE-B2C9-537053ECBC3B}" destId="{AF36EA54-7021-4C6E-A1A3-AABECD691221}" srcOrd="0" destOrd="0" parTransId="{CC790F3D-8D5C-4E79-9691-90031012FDCC}" sibTransId="{2EDA6C94-C3CB-4754-8137-1EA374FDAA0B}"/>
    <dgm:cxn modelId="{8C8E1453-F0E0-4593-B261-F19770797E4B}" type="presOf" srcId="{CB762578-C1F0-49AE-B2C9-537053ECBC3B}" destId="{82C326B7-E500-4BAC-B9BB-95EF67D2A41D}" srcOrd="0" destOrd="0" presId="urn:microsoft.com/office/officeart/2005/8/layout/vList2"/>
    <dgm:cxn modelId="{F9541B55-63E3-4FE2-AF4B-547D8B3726C9}" srcId="{662A0E77-FB52-480E-833C-12FE9F313715}" destId="{42475E25-CCD4-49DD-8E17-7E19A77A040A}" srcOrd="0" destOrd="0" parTransId="{27ABAD23-5C9B-4DE3-8BD6-D3353DD46D60}" sibTransId="{A2E6DC71-0A39-4489-AA47-5A32CBFF938E}"/>
    <dgm:cxn modelId="{86CCAE07-CA3B-4332-AC06-E4DBA5BA1C62}" type="presOf" srcId="{2EC6D3C8-3CE7-4199-82AF-EBA78A50E17F}" destId="{34C7DA1F-5124-40BC-98A6-1B882616763C}" srcOrd="0" destOrd="0" presId="urn:microsoft.com/office/officeart/2005/8/layout/vList2"/>
    <dgm:cxn modelId="{CB0D36C2-0CD7-4DF9-8F86-C53888023A86}" type="presOf" srcId="{662A0E77-FB52-480E-833C-12FE9F313715}" destId="{1D2EC296-BED6-4386-A805-E6BE1E700F2C}" srcOrd="0" destOrd="0" presId="urn:microsoft.com/office/officeart/2005/8/layout/vList2"/>
    <dgm:cxn modelId="{C57C9927-F611-4CEA-A13F-159D80E15375}" srcId="{AF36EA54-7021-4C6E-A1A3-AABECD691221}" destId="{2EC6D3C8-3CE7-4199-82AF-EBA78A50E17F}" srcOrd="0" destOrd="0" parTransId="{C0F91407-2602-4251-8722-3D8B29B576ED}" sibTransId="{649FA73E-7CFC-4B84-9F7C-D456CBF4CA1C}"/>
    <dgm:cxn modelId="{7409D4C4-D4FC-496D-B0EE-9640FB77CDAA}" type="presOf" srcId="{42475E25-CCD4-49DD-8E17-7E19A77A040A}" destId="{B024C6A1-70D7-4B95-951F-E8405305E6BB}" srcOrd="0" destOrd="0" presId="urn:microsoft.com/office/officeart/2005/8/layout/vList2"/>
    <dgm:cxn modelId="{630848B0-0D89-4F45-800C-F6BAA1B32D26}" type="presParOf" srcId="{82C326B7-E500-4BAC-B9BB-95EF67D2A41D}" destId="{B7F2BD7A-EF40-4641-B5B7-8BDA24D743DA}" srcOrd="0" destOrd="0" presId="urn:microsoft.com/office/officeart/2005/8/layout/vList2"/>
    <dgm:cxn modelId="{94D98EEC-8599-4AC4-B800-76815E4F3F8D}" type="presParOf" srcId="{82C326B7-E500-4BAC-B9BB-95EF67D2A41D}" destId="{34C7DA1F-5124-40BC-98A6-1B882616763C}" srcOrd="1" destOrd="0" presId="urn:microsoft.com/office/officeart/2005/8/layout/vList2"/>
    <dgm:cxn modelId="{C747FA81-885D-4268-8233-C3EEC349301E}" type="presParOf" srcId="{82C326B7-E500-4BAC-B9BB-95EF67D2A41D}" destId="{1D2EC296-BED6-4386-A805-E6BE1E700F2C}" srcOrd="2" destOrd="0" presId="urn:microsoft.com/office/officeart/2005/8/layout/vList2"/>
    <dgm:cxn modelId="{733F8CF5-C6AB-40B2-B1DA-F37F5D112A5D}" type="presParOf" srcId="{82C326B7-E500-4BAC-B9BB-95EF67D2A41D}" destId="{B024C6A1-70D7-4B95-951F-E8405305E6B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DD1D0C-4695-4366-9618-3290E6AF747C}"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en-US"/>
        </a:p>
      </dgm:t>
    </dgm:pt>
    <dgm:pt modelId="{2AFF5703-BDA4-4512-A73B-D83D67C06C72}">
      <dgm:prSet phldrT="[Tex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dgm:spPr>
      <dgm:t>
        <a:bodyPr/>
        <a:lstStyle/>
        <a:p>
          <a:r>
            <a:rPr lang="en-US" dirty="0" smtClean="0"/>
            <a:t>ANEMIA</a:t>
          </a:r>
          <a:endParaRPr lang="en-US" dirty="0"/>
        </a:p>
      </dgm:t>
    </dgm:pt>
    <dgm:pt modelId="{98291FF6-A529-4AFB-AB25-287679BE2D47}" type="parTrans" cxnId="{1DD5C502-11B3-4560-B436-766150C58EED}">
      <dgm:prSet/>
      <dgm:spPr/>
      <dgm:t>
        <a:bodyPr/>
        <a:lstStyle/>
        <a:p>
          <a:endParaRPr lang="en-US"/>
        </a:p>
      </dgm:t>
    </dgm:pt>
    <dgm:pt modelId="{84A7DE18-1DBE-4845-A0DA-B2230066FCDD}" type="sibTrans" cxnId="{1DD5C502-11B3-4560-B436-766150C58EED}">
      <dgm:prSet/>
      <dgm:spPr/>
      <dgm:t>
        <a:bodyPr/>
        <a:lstStyle/>
        <a:p>
          <a:endParaRPr lang="en-US"/>
        </a:p>
      </dgm:t>
    </dgm:pt>
    <dgm:pt modelId="{53EEA26A-5E45-42E4-B940-E7C5F83E7C10}">
      <dgm:prSet phldrT="[Text]" custT="1"/>
      <dgm:spPr/>
      <dgm:t>
        <a:bodyPr/>
        <a:lstStyle/>
        <a:p>
          <a:r>
            <a:rPr lang="en-US" sz="1800" b="1" dirty="0" smtClean="0"/>
            <a:t>EPO DEFICIENCY</a:t>
          </a:r>
          <a:endParaRPr lang="en-US" sz="1800" b="1" dirty="0"/>
        </a:p>
      </dgm:t>
    </dgm:pt>
    <dgm:pt modelId="{CD0AE8D2-8D32-406B-ABE6-30A4294F509A}" type="parTrans" cxnId="{F2B0DD96-D9A9-419B-92A7-6C755C85BA6A}">
      <dgm:prSet/>
      <dgm:spPr/>
      <dgm:t>
        <a:bodyPr/>
        <a:lstStyle/>
        <a:p>
          <a:endParaRPr lang="en-US"/>
        </a:p>
      </dgm:t>
    </dgm:pt>
    <dgm:pt modelId="{8F7A437E-0C9F-4C5B-89C5-11F1342B12A4}" type="sibTrans" cxnId="{F2B0DD96-D9A9-419B-92A7-6C755C85BA6A}">
      <dgm:prSet/>
      <dgm:spPr/>
      <dgm:t>
        <a:bodyPr/>
        <a:lstStyle/>
        <a:p>
          <a:endParaRPr lang="en-US"/>
        </a:p>
      </dgm:t>
    </dgm:pt>
    <dgm:pt modelId="{A8CD662E-AE70-46C6-A686-D698CB9A4113}">
      <dgm:prSet phldrT="[Text]" custT="1"/>
      <dgm:spPr/>
      <dgm:t>
        <a:bodyPr/>
        <a:lstStyle/>
        <a:p>
          <a:r>
            <a:rPr lang="en-US" sz="1600" b="1" dirty="0" smtClean="0"/>
            <a:t>IRON DEFICIENCY</a:t>
          </a:r>
          <a:endParaRPr lang="en-US" sz="1600" b="1" dirty="0"/>
        </a:p>
      </dgm:t>
    </dgm:pt>
    <dgm:pt modelId="{BE1D2E9E-0597-46FE-A618-47006684DFA8}" type="parTrans" cxnId="{D8E65B0B-A754-4898-9BEA-84B5AF824554}">
      <dgm:prSet/>
      <dgm:spPr/>
      <dgm:t>
        <a:bodyPr/>
        <a:lstStyle/>
        <a:p>
          <a:endParaRPr lang="en-US"/>
        </a:p>
      </dgm:t>
    </dgm:pt>
    <dgm:pt modelId="{C02DE8B6-9D21-4804-BD8D-7E0D9A4AC39B}" type="sibTrans" cxnId="{D8E65B0B-A754-4898-9BEA-84B5AF824554}">
      <dgm:prSet/>
      <dgm:spPr/>
      <dgm:t>
        <a:bodyPr/>
        <a:lstStyle/>
        <a:p>
          <a:endParaRPr lang="en-US"/>
        </a:p>
      </dgm:t>
    </dgm:pt>
    <dgm:pt modelId="{7C190AD2-0FE7-4366-B4DD-1C94B937059B}">
      <dgm:prSet phldrT="[Text]" custT="1"/>
      <dgm:spPr/>
      <dgm:t>
        <a:bodyPr/>
        <a:lstStyle/>
        <a:p>
          <a:r>
            <a:rPr lang="en-US" sz="1600" b="1" dirty="0" smtClean="0"/>
            <a:t>NUTRITIONAL DEFICIENCY</a:t>
          </a:r>
          <a:endParaRPr lang="en-US" sz="1600" b="1" dirty="0"/>
        </a:p>
      </dgm:t>
    </dgm:pt>
    <dgm:pt modelId="{7747B128-0781-4100-A109-C32D67CF118F}" type="parTrans" cxnId="{E71535C4-5FAA-46FF-8209-8CF47671B352}">
      <dgm:prSet/>
      <dgm:spPr/>
      <dgm:t>
        <a:bodyPr/>
        <a:lstStyle/>
        <a:p>
          <a:endParaRPr lang="en-US"/>
        </a:p>
      </dgm:t>
    </dgm:pt>
    <dgm:pt modelId="{18659A8B-8E54-425D-956A-3F4902FFFF0B}" type="sibTrans" cxnId="{E71535C4-5FAA-46FF-8209-8CF47671B352}">
      <dgm:prSet/>
      <dgm:spPr/>
      <dgm:t>
        <a:bodyPr/>
        <a:lstStyle/>
        <a:p>
          <a:endParaRPr lang="en-US"/>
        </a:p>
      </dgm:t>
    </dgm:pt>
    <dgm:pt modelId="{931B6775-07F7-4F45-B840-DB65BA71D175}">
      <dgm:prSet phldrT="[Text]" custT="1"/>
      <dgm:spPr/>
      <dgm:t>
        <a:bodyPr/>
        <a:lstStyle/>
        <a:p>
          <a:r>
            <a:rPr lang="en-US" sz="1600" b="1" dirty="0" smtClean="0"/>
            <a:t>SHORTENED RBC SURVIVAL</a:t>
          </a:r>
          <a:endParaRPr lang="en-US" sz="1600" b="1" dirty="0"/>
        </a:p>
      </dgm:t>
    </dgm:pt>
    <dgm:pt modelId="{79BA8AA2-FF7A-43FA-A340-38328B78E66D}" type="parTrans" cxnId="{BA92FEE7-3724-459B-BADE-0D3C3A582219}">
      <dgm:prSet/>
      <dgm:spPr/>
      <dgm:t>
        <a:bodyPr/>
        <a:lstStyle/>
        <a:p>
          <a:endParaRPr lang="en-US"/>
        </a:p>
      </dgm:t>
    </dgm:pt>
    <dgm:pt modelId="{E6441113-CD89-477A-9A87-82A1E36B4B46}" type="sibTrans" cxnId="{BA92FEE7-3724-459B-BADE-0D3C3A582219}">
      <dgm:prSet/>
      <dgm:spPr/>
      <dgm:t>
        <a:bodyPr/>
        <a:lstStyle/>
        <a:p>
          <a:endParaRPr lang="en-US"/>
        </a:p>
      </dgm:t>
    </dgm:pt>
    <dgm:pt modelId="{591F1060-98F2-46B5-B6F0-E7D300695B4B}" type="pres">
      <dgm:prSet presAssocID="{0EDD1D0C-4695-4366-9618-3290E6AF747C}" presName="cycle" presStyleCnt="0">
        <dgm:presLayoutVars>
          <dgm:chMax val="1"/>
          <dgm:dir/>
          <dgm:animLvl val="ctr"/>
          <dgm:resizeHandles val="exact"/>
        </dgm:presLayoutVars>
      </dgm:prSet>
      <dgm:spPr/>
      <dgm:t>
        <a:bodyPr/>
        <a:lstStyle/>
        <a:p>
          <a:endParaRPr lang="en-US"/>
        </a:p>
      </dgm:t>
    </dgm:pt>
    <dgm:pt modelId="{EEF3974C-CB6F-4AFD-A5AC-13CB2F095B67}" type="pres">
      <dgm:prSet presAssocID="{2AFF5703-BDA4-4512-A73B-D83D67C06C72}" presName="centerShape" presStyleLbl="node0" presStyleIdx="0" presStyleCnt="1" custScaleX="159014" custScaleY="118624"/>
      <dgm:spPr/>
      <dgm:t>
        <a:bodyPr/>
        <a:lstStyle/>
        <a:p>
          <a:endParaRPr lang="en-US"/>
        </a:p>
      </dgm:t>
    </dgm:pt>
    <dgm:pt modelId="{A4E2EB1E-C90F-49AC-AEE7-BB8D5A61CFB9}" type="pres">
      <dgm:prSet presAssocID="{CD0AE8D2-8D32-406B-ABE6-30A4294F509A}" presName="Name9" presStyleLbl="parChTrans1D2" presStyleIdx="0" presStyleCnt="4"/>
      <dgm:spPr/>
      <dgm:t>
        <a:bodyPr/>
        <a:lstStyle/>
        <a:p>
          <a:endParaRPr lang="en-US"/>
        </a:p>
      </dgm:t>
    </dgm:pt>
    <dgm:pt modelId="{A95FB66E-2D50-41E5-A29A-D46346488345}" type="pres">
      <dgm:prSet presAssocID="{CD0AE8D2-8D32-406B-ABE6-30A4294F509A}" presName="connTx" presStyleLbl="parChTrans1D2" presStyleIdx="0" presStyleCnt="4"/>
      <dgm:spPr/>
      <dgm:t>
        <a:bodyPr/>
        <a:lstStyle/>
        <a:p>
          <a:endParaRPr lang="en-US"/>
        </a:p>
      </dgm:t>
    </dgm:pt>
    <dgm:pt modelId="{F0BD6B1E-4F69-467D-A195-76904F11FA1C}" type="pres">
      <dgm:prSet presAssocID="{53EEA26A-5E45-42E4-B940-E7C5F83E7C10}" presName="node" presStyleLbl="node1" presStyleIdx="0" presStyleCnt="4" custScaleX="152898" custScaleY="82328" custRadScaleRad="100015" custRadScaleInc="2244">
        <dgm:presLayoutVars>
          <dgm:bulletEnabled val="1"/>
        </dgm:presLayoutVars>
      </dgm:prSet>
      <dgm:spPr/>
      <dgm:t>
        <a:bodyPr/>
        <a:lstStyle/>
        <a:p>
          <a:endParaRPr lang="en-US"/>
        </a:p>
      </dgm:t>
    </dgm:pt>
    <dgm:pt modelId="{00B324C4-3600-4677-A2EC-98C41DACFA09}" type="pres">
      <dgm:prSet presAssocID="{BE1D2E9E-0597-46FE-A618-47006684DFA8}" presName="Name9" presStyleLbl="parChTrans1D2" presStyleIdx="1" presStyleCnt="4"/>
      <dgm:spPr/>
      <dgm:t>
        <a:bodyPr/>
        <a:lstStyle/>
        <a:p>
          <a:endParaRPr lang="en-US"/>
        </a:p>
      </dgm:t>
    </dgm:pt>
    <dgm:pt modelId="{252FBCC1-48EA-4C2B-90A1-7A141ADDBD09}" type="pres">
      <dgm:prSet presAssocID="{BE1D2E9E-0597-46FE-A618-47006684DFA8}" presName="connTx" presStyleLbl="parChTrans1D2" presStyleIdx="1" presStyleCnt="4"/>
      <dgm:spPr/>
      <dgm:t>
        <a:bodyPr/>
        <a:lstStyle/>
        <a:p>
          <a:endParaRPr lang="en-US"/>
        </a:p>
      </dgm:t>
    </dgm:pt>
    <dgm:pt modelId="{54CC57B2-DE3E-4DAB-A883-65DF87F8AE54}" type="pres">
      <dgm:prSet presAssocID="{A8CD662E-AE70-46C6-A686-D698CB9A4113}" presName="node" presStyleLbl="node1" presStyleIdx="1" presStyleCnt="4" custScaleX="139754" custScaleY="97301" custRadScaleRad="156603">
        <dgm:presLayoutVars>
          <dgm:bulletEnabled val="1"/>
        </dgm:presLayoutVars>
      </dgm:prSet>
      <dgm:spPr/>
      <dgm:t>
        <a:bodyPr/>
        <a:lstStyle/>
        <a:p>
          <a:endParaRPr lang="en-US"/>
        </a:p>
      </dgm:t>
    </dgm:pt>
    <dgm:pt modelId="{662EB5A6-BA98-45EA-9F17-E8A3D2E94695}" type="pres">
      <dgm:prSet presAssocID="{7747B128-0781-4100-A109-C32D67CF118F}" presName="Name9" presStyleLbl="parChTrans1D2" presStyleIdx="2" presStyleCnt="4"/>
      <dgm:spPr/>
      <dgm:t>
        <a:bodyPr/>
        <a:lstStyle/>
        <a:p>
          <a:endParaRPr lang="en-US"/>
        </a:p>
      </dgm:t>
    </dgm:pt>
    <dgm:pt modelId="{F54841E3-61A2-4B16-BD00-FEC03CBF9A9D}" type="pres">
      <dgm:prSet presAssocID="{7747B128-0781-4100-A109-C32D67CF118F}" presName="connTx" presStyleLbl="parChTrans1D2" presStyleIdx="2" presStyleCnt="4"/>
      <dgm:spPr/>
      <dgm:t>
        <a:bodyPr/>
        <a:lstStyle/>
        <a:p>
          <a:endParaRPr lang="en-US"/>
        </a:p>
      </dgm:t>
    </dgm:pt>
    <dgm:pt modelId="{7E68E33B-55C3-42A7-ACB8-8F2EA0022EA7}" type="pres">
      <dgm:prSet presAssocID="{7C190AD2-0FE7-4366-B4DD-1C94B937059B}" presName="node" presStyleLbl="node1" presStyleIdx="2" presStyleCnt="4" custScaleX="140666" custScaleY="100509">
        <dgm:presLayoutVars>
          <dgm:bulletEnabled val="1"/>
        </dgm:presLayoutVars>
      </dgm:prSet>
      <dgm:spPr/>
      <dgm:t>
        <a:bodyPr/>
        <a:lstStyle/>
        <a:p>
          <a:endParaRPr lang="en-US"/>
        </a:p>
      </dgm:t>
    </dgm:pt>
    <dgm:pt modelId="{AD5DBBDC-8892-4841-A279-A72446C830D8}" type="pres">
      <dgm:prSet presAssocID="{79BA8AA2-FF7A-43FA-A340-38328B78E66D}" presName="Name9" presStyleLbl="parChTrans1D2" presStyleIdx="3" presStyleCnt="4"/>
      <dgm:spPr/>
      <dgm:t>
        <a:bodyPr/>
        <a:lstStyle/>
        <a:p>
          <a:endParaRPr lang="en-US"/>
        </a:p>
      </dgm:t>
    </dgm:pt>
    <dgm:pt modelId="{20EDE949-6E4C-42E6-8D3A-B152C81037BB}" type="pres">
      <dgm:prSet presAssocID="{79BA8AA2-FF7A-43FA-A340-38328B78E66D}" presName="connTx" presStyleLbl="parChTrans1D2" presStyleIdx="3" presStyleCnt="4"/>
      <dgm:spPr/>
      <dgm:t>
        <a:bodyPr/>
        <a:lstStyle/>
        <a:p>
          <a:endParaRPr lang="en-US"/>
        </a:p>
      </dgm:t>
    </dgm:pt>
    <dgm:pt modelId="{F6060022-5A86-4AFC-9470-D849F858729A}" type="pres">
      <dgm:prSet presAssocID="{931B6775-07F7-4F45-B840-DB65BA71D175}" presName="node" presStyleLbl="node1" presStyleIdx="3" presStyleCnt="4" custScaleX="142812" custScaleY="97301" custRadScaleRad="149554">
        <dgm:presLayoutVars>
          <dgm:bulletEnabled val="1"/>
        </dgm:presLayoutVars>
      </dgm:prSet>
      <dgm:spPr/>
      <dgm:t>
        <a:bodyPr/>
        <a:lstStyle/>
        <a:p>
          <a:endParaRPr lang="en-US"/>
        </a:p>
      </dgm:t>
    </dgm:pt>
  </dgm:ptLst>
  <dgm:cxnLst>
    <dgm:cxn modelId="{E71535C4-5FAA-46FF-8209-8CF47671B352}" srcId="{2AFF5703-BDA4-4512-A73B-D83D67C06C72}" destId="{7C190AD2-0FE7-4366-B4DD-1C94B937059B}" srcOrd="2" destOrd="0" parTransId="{7747B128-0781-4100-A109-C32D67CF118F}" sibTransId="{18659A8B-8E54-425D-956A-3F4902FFFF0B}"/>
    <dgm:cxn modelId="{97C11AEE-8784-405F-9C35-50D525EE6911}" type="presOf" srcId="{BE1D2E9E-0597-46FE-A618-47006684DFA8}" destId="{252FBCC1-48EA-4C2B-90A1-7A141ADDBD09}" srcOrd="1" destOrd="0" presId="urn:microsoft.com/office/officeart/2005/8/layout/radial1"/>
    <dgm:cxn modelId="{497FD423-3E6B-424E-84F5-CB96D25AFDF8}" type="presOf" srcId="{CD0AE8D2-8D32-406B-ABE6-30A4294F509A}" destId="{A95FB66E-2D50-41E5-A29A-D46346488345}" srcOrd="1" destOrd="0" presId="urn:microsoft.com/office/officeart/2005/8/layout/radial1"/>
    <dgm:cxn modelId="{1A3FD2D5-01E9-4B04-A86E-9E546905DE34}" type="presOf" srcId="{7C190AD2-0FE7-4366-B4DD-1C94B937059B}" destId="{7E68E33B-55C3-42A7-ACB8-8F2EA0022EA7}" srcOrd="0" destOrd="0" presId="urn:microsoft.com/office/officeart/2005/8/layout/radial1"/>
    <dgm:cxn modelId="{D8E65B0B-A754-4898-9BEA-84B5AF824554}" srcId="{2AFF5703-BDA4-4512-A73B-D83D67C06C72}" destId="{A8CD662E-AE70-46C6-A686-D698CB9A4113}" srcOrd="1" destOrd="0" parTransId="{BE1D2E9E-0597-46FE-A618-47006684DFA8}" sibTransId="{C02DE8B6-9D21-4804-BD8D-7E0D9A4AC39B}"/>
    <dgm:cxn modelId="{ABA9B0F0-40BA-4CFF-8691-2F530E747CA5}" type="presOf" srcId="{53EEA26A-5E45-42E4-B940-E7C5F83E7C10}" destId="{F0BD6B1E-4F69-467D-A195-76904F11FA1C}" srcOrd="0" destOrd="0" presId="urn:microsoft.com/office/officeart/2005/8/layout/radial1"/>
    <dgm:cxn modelId="{1DD5C502-11B3-4560-B436-766150C58EED}" srcId="{0EDD1D0C-4695-4366-9618-3290E6AF747C}" destId="{2AFF5703-BDA4-4512-A73B-D83D67C06C72}" srcOrd="0" destOrd="0" parTransId="{98291FF6-A529-4AFB-AB25-287679BE2D47}" sibTransId="{84A7DE18-1DBE-4845-A0DA-B2230066FCDD}"/>
    <dgm:cxn modelId="{CE37FA5F-2689-48B1-A491-C8F6CA3E39BA}" type="presOf" srcId="{BE1D2E9E-0597-46FE-A618-47006684DFA8}" destId="{00B324C4-3600-4677-A2EC-98C41DACFA09}" srcOrd="0" destOrd="0" presId="urn:microsoft.com/office/officeart/2005/8/layout/radial1"/>
    <dgm:cxn modelId="{D945334A-5124-4041-9754-04E122A0D947}" type="presOf" srcId="{CD0AE8D2-8D32-406B-ABE6-30A4294F509A}" destId="{A4E2EB1E-C90F-49AC-AEE7-BB8D5A61CFB9}" srcOrd="0" destOrd="0" presId="urn:microsoft.com/office/officeart/2005/8/layout/radial1"/>
    <dgm:cxn modelId="{226C45AA-EEEB-4652-9317-4955B9FBF8D4}" type="presOf" srcId="{7747B128-0781-4100-A109-C32D67CF118F}" destId="{F54841E3-61A2-4B16-BD00-FEC03CBF9A9D}" srcOrd="1" destOrd="0" presId="urn:microsoft.com/office/officeart/2005/8/layout/radial1"/>
    <dgm:cxn modelId="{E6440F48-CE8F-4A93-A93E-39492FB5D2E5}" type="presOf" srcId="{2AFF5703-BDA4-4512-A73B-D83D67C06C72}" destId="{EEF3974C-CB6F-4AFD-A5AC-13CB2F095B67}" srcOrd="0" destOrd="0" presId="urn:microsoft.com/office/officeart/2005/8/layout/radial1"/>
    <dgm:cxn modelId="{9C22DC9B-4A1F-4CFA-98E2-AFF52CFCD7F0}" type="presOf" srcId="{A8CD662E-AE70-46C6-A686-D698CB9A4113}" destId="{54CC57B2-DE3E-4DAB-A883-65DF87F8AE54}" srcOrd="0" destOrd="0" presId="urn:microsoft.com/office/officeart/2005/8/layout/radial1"/>
    <dgm:cxn modelId="{BA92FEE7-3724-459B-BADE-0D3C3A582219}" srcId="{2AFF5703-BDA4-4512-A73B-D83D67C06C72}" destId="{931B6775-07F7-4F45-B840-DB65BA71D175}" srcOrd="3" destOrd="0" parTransId="{79BA8AA2-FF7A-43FA-A340-38328B78E66D}" sibTransId="{E6441113-CD89-477A-9A87-82A1E36B4B46}"/>
    <dgm:cxn modelId="{F2B0DD96-D9A9-419B-92A7-6C755C85BA6A}" srcId="{2AFF5703-BDA4-4512-A73B-D83D67C06C72}" destId="{53EEA26A-5E45-42E4-B940-E7C5F83E7C10}" srcOrd="0" destOrd="0" parTransId="{CD0AE8D2-8D32-406B-ABE6-30A4294F509A}" sibTransId="{8F7A437E-0C9F-4C5B-89C5-11F1342B12A4}"/>
    <dgm:cxn modelId="{26EAFA99-8922-43D5-85C4-A4D7A7125818}" type="presOf" srcId="{79BA8AA2-FF7A-43FA-A340-38328B78E66D}" destId="{20EDE949-6E4C-42E6-8D3A-B152C81037BB}" srcOrd="1" destOrd="0" presId="urn:microsoft.com/office/officeart/2005/8/layout/radial1"/>
    <dgm:cxn modelId="{5E02F6F1-DB62-4D31-BAB8-ED379D80CB16}" type="presOf" srcId="{0EDD1D0C-4695-4366-9618-3290E6AF747C}" destId="{591F1060-98F2-46B5-B6F0-E7D300695B4B}" srcOrd="0" destOrd="0" presId="urn:microsoft.com/office/officeart/2005/8/layout/radial1"/>
    <dgm:cxn modelId="{AB3B1910-D77B-4E5B-A2D8-6CCC87F7E0E6}" type="presOf" srcId="{79BA8AA2-FF7A-43FA-A340-38328B78E66D}" destId="{AD5DBBDC-8892-4841-A279-A72446C830D8}" srcOrd="0" destOrd="0" presId="urn:microsoft.com/office/officeart/2005/8/layout/radial1"/>
    <dgm:cxn modelId="{3DCDDCBD-7CF6-4C0A-95E8-A1D5CFEDACA1}" type="presOf" srcId="{931B6775-07F7-4F45-B840-DB65BA71D175}" destId="{F6060022-5A86-4AFC-9470-D849F858729A}" srcOrd="0" destOrd="0" presId="urn:microsoft.com/office/officeart/2005/8/layout/radial1"/>
    <dgm:cxn modelId="{95B9D2DE-CB05-4A74-9C4E-DBD7812072F3}" type="presOf" srcId="{7747B128-0781-4100-A109-C32D67CF118F}" destId="{662EB5A6-BA98-45EA-9F17-E8A3D2E94695}" srcOrd="0" destOrd="0" presId="urn:microsoft.com/office/officeart/2005/8/layout/radial1"/>
    <dgm:cxn modelId="{D0067800-0A15-4EA3-B859-6EFACA23CBBC}" type="presParOf" srcId="{591F1060-98F2-46B5-B6F0-E7D300695B4B}" destId="{EEF3974C-CB6F-4AFD-A5AC-13CB2F095B67}" srcOrd="0" destOrd="0" presId="urn:microsoft.com/office/officeart/2005/8/layout/radial1"/>
    <dgm:cxn modelId="{3CF8576C-53CF-4D6B-A3EB-F2BB15112E1C}" type="presParOf" srcId="{591F1060-98F2-46B5-B6F0-E7D300695B4B}" destId="{A4E2EB1E-C90F-49AC-AEE7-BB8D5A61CFB9}" srcOrd="1" destOrd="0" presId="urn:microsoft.com/office/officeart/2005/8/layout/radial1"/>
    <dgm:cxn modelId="{6BFF2ADD-7C87-48E4-85F2-9D9463265AC8}" type="presParOf" srcId="{A4E2EB1E-C90F-49AC-AEE7-BB8D5A61CFB9}" destId="{A95FB66E-2D50-41E5-A29A-D46346488345}" srcOrd="0" destOrd="0" presId="urn:microsoft.com/office/officeart/2005/8/layout/radial1"/>
    <dgm:cxn modelId="{48295032-2E0D-4AA6-AA9B-2076B5F125A2}" type="presParOf" srcId="{591F1060-98F2-46B5-B6F0-E7D300695B4B}" destId="{F0BD6B1E-4F69-467D-A195-76904F11FA1C}" srcOrd="2" destOrd="0" presId="urn:microsoft.com/office/officeart/2005/8/layout/radial1"/>
    <dgm:cxn modelId="{228991AE-E38E-4136-95CF-4A50E8684C4D}" type="presParOf" srcId="{591F1060-98F2-46B5-B6F0-E7D300695B4B}" destId="{00B324C4-3600-4677-A2EC-98C41DACFA09}" srcOrd="3" destOrd="0" presId="urn:microsoft.com/office/officeart/2005/8/layout/radial1"/>
    <dgm:cxn modelId="{0C57D648-3DEF-4FC5-8171-17C51AE5785C}" type="presParOf" srcId="{00B324C4-3600-4677-A2EC-98C41DACFA09}" destId="{252FBCC1-48EA-4C2B-90A1-7A141ADDBD09}" srcOrd="0" destOrd="0" presId="urn:microsoft.com/office/officeart/2005/8/layout/radial1"/>
    <dgm:cxn modelId="{3275BBEB-409C-4C5F-B4CB-FF90D571C616}" type="presParOf" srcId="{591F1060-98F2-46B5-B6F0-E7D300695B4B}" destId="{54CC57B2-DE3E-4DAB-A883-65DF87F8AE54}" srcOrd="4" destOrd="0" presId="urn:microsoft.com/office/officeart/2005/8/layout/radial1"/>
    <dgm:cxn modelId="{BFD46D80-7D50-46E5-A604-DF77151F6086}" type="presParOf" srcId="{591F1060-98F2-46B5-B6F0-E7D300695B4B}" destId="{662EB5A6-BA98-45EA-9F17-E8A3D2E94695}" srcOrd="5" destOrd="0" presId="urn:microsoft.com/office/officeart/2005/8/layout/radial1"/>
    <dgm:cxn modelId="{C92E27A3-80F7-4DFF-B9E7-2282C00213AA}" type="presParOf" srcId="{662EB5A6-BA98-45EA-9F17-E8A3D2E94695}" destId="{F54841E3-61A2-4B16-BD00-FEC03CBF9A9D}" srcOrd="0" destOrd="0" presId="urn:microsoft.com/office/officeart/2005/8/layout/radial1"/>
    <dgm:cxn modelId="{033DD5AB-6CE4-4DE2-B3C0-87ACA8C0E97C}" type="presParOf" srcId="{591F1060-98F2-46B5-B6F0-E7D300695B4B}" destId="{7E68E33B-55C3-42A7-ACB8-8F2EA0022EA7}" srcOrd="6" destOrd="0" presId="urn:microsoft.com/office/officeart/2005/8/layout/radial1"/>
    <dgm:cxn modelId="{92706C7F-52CE-4715-AD9B-ABFDBE409F8E}" type="presParOf" srcId="{591F1060-98F2-46B5-B6F0-E7D300695B4B}" destId="{AD5DBBDC-8892-4841-A279-A72446C830D8}" srcOrd="7" destOrd="0" presId="urn:microsoft.com/office/officeart/2005/8/layout/radial1"/>
    <dgm:cxn modelId="{33C622FC-7B8F-4327-800A-12AD241EB040}" type="presParOf" srcId="{AD5DBBDC-8892-4841-A279-A72446C830D8}" destId="{20EDE949-6E4C-42E6-8D3A-B152C81037BB}" srcOrd="0" destOrd="0" presId="urn:microsoft.com/office/officeart/2005/8/layout/radial1"/>
    <dgm:cxn modelId="{F10D62EC-D950-45A7-9AAB-CCBF8975E3B7}" type="presParOf" srcId="{591F1060-98F2-46B5-B6F0-E7D300695B4B}" destId="{F6060022-5A86-4AFC-9470-D849F858729A}"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DD1D0C-4695-4366-9618-3290E6AF747C}"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en-US"/>
        </a:p>
      </dgm:t>
    </dgm:pt>
    <dgm:pt modelId="{2AFF5703-BDA4-4512-A73B-D83D67C06C72}">
      <dgm:prSet phldrT="[Tex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dgm:spPr>
      <dgm:t>
        <a:bodyPr/>
        <a:lstStyle/>
        <a:p>
          <a:r>
            <a:rPr lang="en-US" dirty="0" smtClean="0"/>
            <a:t>ANEMIA</a:t>
          </a:r>
          <a:endParaRPr lang="en-US" dirty="0"/>
        </a:p>
      </dgm:t>
    </dgm:pt>
    <dgm:pt modelId="{98291FF6-A529-4AFB-AB25-287679BE2D47}" type="parTrans" cxnId="{1DD5C502-11B3-4560-B436-766150C58EED}">
      <dgm:prSet/>
      <dgm:spPr/>
      <dgm:t>
        <a:bodyPr/>
        <a:lstStyle/>
        <a:p>
          <a:endParaRPr lang="en-US"/>
        </a:p>
      </dgm:t>
    </dgm:pt>
    <dgm:pt modelId="{84A7DE18-1DBE-4845-A0DA-B2230066FCDD}" type="sibTrans" cxnId="{1DD5C502-11B3-4560-B436-766150C58EED}">
      <dgm:prSet/>
      <dgm:spPr/>
      <dgm:t>
        <a:bodyPr/>
        <a:lstStyle/>
        <a:p>
          <a:endParaRPr lang="en-US"/>
        </a:p>
      </dgm:t>
    </dgm:pt>
    <dgm:pt modelId="{53EEA26A-5E45-42E4-B940-E7C5F83E7C10}">
      <dgm:prSet phldrT="[Text]" custT="1"/>
      <dgm:spPr/>
      <dgm:t>
        <a:bodyPr/>
        <a:lstStyle/>
        <a:p>
          <a:r>
            <a:rPr lang="en-US" sz="1800" b="1" dirty="0" smtClean="0"/>
            <a:t>EPO DEFICIENCY</a:t>
          </a:r>
          <a:endParaRPr lang="en-US" sz="1800" b="1" dirty="0"/>
        </a:p>
      </dgm:t>
    </dgm:pt>
    <dgm:pt modelId="{CD0AE8D2-8D32-406B-ABE6-30A4294F509A}" type="parTrans" cxnId="{F2B0DD96-D9A9-419B-92A7-6C755C85BA6A}">
      <dgm:prSet/>
      <dgm:spPr/>
      <dgm:t>
        <a:bodyPr/>
        <a:lstStyle/>
        <a:p>
          <a:endParaRPr lang="en-US"/>
        </a:p>
      </dgm:t>
    </dgm:pt>
    <dgm:pt modelId="{8F7A437E-0C9F-4C5B-89C5-11F1342B12A4}" type="sibTrans" cxnId="{F2B0DD96-D9A9-419B-92A7-6C755C85BA6A}">
      <dgm:prSet/>
      <dgm:spPr/>
      <dgm:t>
        <a:bodyPr/>
        <a:lstStyle/>
        <a:p>
          <a:endParaRPr lang="en-US"/>
        </a:p>
      </dgm:t>
    </dgm:pt>
    <dgm:pt modelId="{A8CD662E-AE70-46C6-A686-D698CB9A4113}">
      <dgm:prSet phldrT="[Text]" custT="1"/>
      <dgm:spPr/>
      <dgm:t>
        <a:bodyPr/>
        <a:lstStyle/>
        <a:p>
          <a:r>
            <a:rPr lang="en-US" sz="1600" b="1" dirty="0" smtClean="0"/>
            <a:t>IRON DEFICIENCY</a:t>
          </a:r>
          <a:endParaRPr lang="en-US" sz="1600" b="1" dirty="0"/>
        </a:p>
      </dgm:t>
    </dgm:pt>
    <dgm:pt modelId="{BE1D2E9E-0597-46FE-A618-47006684DFA8}" type="parTrans" cxnId="{D8E65B0B-A754-4898-9BEA-84B5AF824554}">
      <dgm:prSet/>
      <dgm:spPr/>
      <dgm:t>
        <a:bodyPr/>
        <a:lstStyle/>
        <a:p>
          <a:endParaRPr lang="en-US"/>
        </a:p>
      </dgm:t>
    </dgm:pt>
    <dgm:pt modelId="{C02DE8B6-9D21-4804-BD8D-7E0D9A4AC39B}" type="sibTrans" cxnId="{D8E65B0B-A754-4898-9BEA-84B5AF824554}">
      <dgm:prSet/>
      <dgm:spPr/>
      <dgm:t>
        <a:bodyPr/>
        <a:lstStyle/>
        <a:p>
          <a:endParaRPr lang="en-US"/>
        </a:p>
      </dgm:t>
    </dgm:pt>
    <dgm:pt modelId="{7C190AD2-0FE7-4366-B4DD-1C94B937059B}">
      <dgm:prSet phldrT="[Text]" custT="1"/>
      <dgm:spPr/>
      <dgm:t>
        <a:bodyPr/>
        <a:lstStyle/>
        <a:p>
          <a:r>
            <a:rPr lang="en-US" sz="1600" b="1" dirty="0" smtClean="0"/>
            <a:t>NUTRITIONAL DEFICIENCY</a:t>
          </a:r>
          <a:endParaRPr lang="en-US" sz="1600" b="1" dirty="0"/>
        </a:p>
      </dgm:t>
    </dgm:pt>
    <dgm:pt modelId="{7747B128-0781-4100-A109-C32D67CF118F}" type="parTrans" cxnId="{E71535C4-5FAA-46FF-8209-8CF47671B352}">
      <dgm:prSet/>
      <dgm:spPr/>
      <dgm:t>
        <a:bodyPr/>
        <a:lstStyle/>
        <a:p>
          <a:endParaRPr lang="en-US"/>
        </a:p>
      </dgm:t>
    </dgm:pt>
    <dgm:pt modelId="{18659A8B-8E54-425D-956A-3F4902FFFF0B}" type="sibTrans" cxnId="{E71535C4-5FAA-46FF-8209-8CF47671B352}">
      <dgm:prSet/>
      <dgm:spPr/>
      <dgm:t>
        <a:bodyPr/>
        <a:lstStyle/>
        <a:p>
          <a:endParaRPr lang="en-US"/>
        </a:p>
      </dgm:t>
    </dgm:pt>
    <dgm:pt modelId="{931B6775-07F7-4F45-B840-DB65BA71D175}">
      <dgm:prSet phldrT="[Text]" custT="1"/>
      <dgm:spPr/>
      <dgm:t>
        <a:bodyPr/>
        <a:lstStyle/>
        <a:p>
          <a:r>
            <a:rPr lang="en-US" sz="1600" b="1" dirty="0" smtClean="0"/>
            <a:t>SHORTENED RBC SURVIVAL</a:t>
          </a:r>
          <a:endParaRPr lang="en-US" sz="1600" b="1" dirty="0"/>
        </a:p>
      </dgm:t>
    </dgm:pt>
    <dgm:pt modelId="{79BA8AA2-FF7A-43FA-A340-38328B78E66D}" type="parTrans" cxnId="{BA92FEE7-3724-459B-BADE-0D3C3A582219}">
      <dgm:prSet/>
      <dgm:spPr/>
      <dgm:t>
        <a:bodyPr/>
        <a:lstStyle/>
        <a:p>
          <a:endParaRPr lang="en-US"/>
        </a:p>
      </dgm:t>
    </dgm:pt>
    <dgm:pt modelId="{E6441113-CD89-477A-9A87-82A1E36B4B46}" type="sibTrans" cxnId="{BA92FEE7-3724-459B-BADE-0D3C3A582219}">
      <dgm:prSet/>
      <dgm:spPr/>
      <dgm:t>
        <a:bodyPr/>
        <a:lstStyle/>
        <a:p>
          <a:endParaRPr lang="en-US"/>
        </a:p>
      </dgm:t>
    </dgm:pt>
    <dgm:pt modelId="{591F1060-98F2-46B5-B6F0-E7D300695B4B}" type="pres">
      <dgm:prSet presAssocID="{0EDD1D0C-4695-4366-9618-3290E6AF747C}" presName="cycle" presStyleCnt="0">
        <dgm:presLayoutVars>
          <dgm:chMax val="1"/>
          <dgm:dir/>
          <dgm:animLvl val="ctr"/>
          <dgm:resizeHandles val="exact"/>
        </dgm:presLayoutVars>
      </dgm:prSet>
      <dgm:spPr/>
      <dgm:t>
        <a:bodyPr/>
        <a:lstStyle/>
        <a:p>
          <a:endParaRPr lang="en-US"/>
        </a:p>
      </dgm:t>
    </dgm:pt>
    <dgm:pt modelId="{EEF3974C-CB6F-4AFD-A5AC-13CB2F095B67}" type="pres">
      <dgm:prSet presAssocID="{2AFF5703-BDA4-4512-A73B-D83D67C06C72}" presName="centerShape" presStyleLbl="node0" presStyleIdx="0" presStyleCnt="1" custScaleX="159014" custScaleY="118624"/>
      <dgm:spPr/>
      <dgm:t>
        <a:bodyPr/>
        <a:lstStyle/>
        <a:p>
          <a:endParaRPr lang="en-US"/>
        </a:p>
      </dgm:t>
    </dgm:pt>
    <dgm:pt modelId="{A4E2EB1E-C90F-49AC-AEE7-BB8D5A61CFB9}" type="pres">
      <dgm:prSet presAssocID="{CD0AE8D2-8D32-406B-ABE6-30A4294F509A}" presName="Name9" presStyleLbl="parChTrans1D2" presStyleIdx="0" presStyleCnt="4"/>
      <dgm:spPr/>
      <dgm:t>
        <a:bodyPr/>
        <a:lstStyle/>
        <a:p>
          <a:endParaRPr lang="en-US"/>
        </a:p>
      </dgm:t>
    </dgm:pt>
    <dgm:pt modelId="{A95FB66E-2D50-41E5-A29A-D46346488345}" type="pres">
      <dgm:prSet presAssocID="{CD0AE8D2-8D32-406B-ABE6-30A4294F509A}" presName="connTx" presStyleLbl="parChTrans1D2" presStyleIdx="0" presStyleCnt="4"/>
      <dgm:spPr/>
      <dgm:t>
        <a:bodyPr/>
        <a:lstStyle/>
        <a:p>
          <a:endParaRPr lang="en-US"/>
        </a:p>
      </dgm:t>
    </dgm:pt>
    <dgm:pt modelId="{F0BD6B1E-4F69-467D-A195-76904F11FA1C}" type="pres">
      <dgm:prSet presAssocID="{53EEA26A-5E45-42E4-B940-E7C5F83E7C10}" presName="node" presStyleLbl="node1" presStyleIdx="0" presStyleCnt="4" custScaleX="152898" custScaleY="82328" custRadScaleRad="100015" custRadScaleInc="2244">
        <dgm:presLayoutVars>
          <dgm:bulletEnabled val="1"/>
        </dgm:presLayoutVars>
      </dgm:prSet>
      <dgm:spPr/>
      <dgm:t>
        <a:bodyPr/>
        <a:lstStyle/>
        <a:p>
          <a:endParaRPr lang="en-US"/>
        </a:p>
      </dgm:t>
    </dgm:pt>
    <dgm:pt modelId="{00B324C4-3600-4677-A2EC-98C41DACFA09}" type="pres">
      <dgm:prSet presAssocID="{BE1D2E9E-0597-46FE-A618-47006684DFA8}" presName="Name9" presStyleLbl="parChTrans1D2" presStyleIdx="1" presStyleCnt="4"/>
      <dgm:spPr/>
      <dgm:t>
        <a:bodyPr/>
        <a:lstStyle/>
        <a:p>
          <a:endParaRPr lang="en-US"/>
        </a:p>
      </dgm:t>
    </dgm:pt>
    <dgm:pt modelId="{252FBCC1-48EA-4C2B-90A1-7A141ADDBD09}" type="pres">
      <dgm:prSet presAssocID="{BE1D2E9E-0597-46FE-A618-47006684DFA8}" presName="connTx" presStyleLbl="parChTrans1D2" presStyleIdx="1" presStyleCnt="4"/>
      <dgm:spPr/>
      <dgm:t>
        <a:bodyPr/>
        <a:lstStyle/>
        <a:p>
          <a:endParaRPr lang="en-US"/>
        </a:p>
      </dgm:t>
    </dgm:pt>
    <dgm:pt modelId="{54CC57B2-DE3E-4DAB-A883-65DF87F8AE54}" type="pres">
      <dgm:prSet presAssocID="{A8CD662E-AE70-46C6-A686-D698CB9A4113}" presName="node" presStyleLbl="node1" presStyleIdx="1" presStyleCnt="4" custScaleX="139754" custScaleY="97301" custRadScaleRad="156603">
        <dgm:presLayoutVars>
          <dgm:bulletEnabled val="1"/>
        </dgm:presLayoutVars>
      </dgm:prSet>
      <dgm:spPr/>
      <dgm:t>
        <a:bodyPr/>
        <a:lstStyle/>
        <a:p>
          <a:endParaRPr lang="en-US"/>
        </a:p>
      </dgm:t>
    </dgm:pt>
    <dgm:pt modelId="{662EB5A6-BA98-45EA-9F17-E8A3D2E94695}" type="pres">
      <dgm:prSet presAssocID="{7747B128-0781-4100-A109-C32D67CF118F}" presName="Name9" presStyleLbl="parChTrans1D2" presStyleIdx="2" presStyleCnt="4"/>
      <dgm:spPr/>
      <dgm:t>
        <a:bodyPr/>
        <a:lstStyle/>
        <a:p>
          <a:endParaRPr lang="en-US"/>
        </a:p>
      </dgm:t>
    </dgm:pt>
    <dgm:pt modelId="{F54841E3-61A2-4B16-BD00-FEC03CBF9A9D}" type="pres">
      <dgm:prSet presAssocID="{7747B128-0781-4100-A109-C32D67CF118F}" presName="connTx" presStyleLbl="parChTrans1D2" presStyleIdx="2" presStyleCnt="4"/>
      <dgm:spPr/>
      <dgm:t>
        <a:bodyPr/>
        <a:lstStyle/>
        <a:p>
          <a:endParaRPr lang="en-US"/>
        </a:p>
      </dgm:t>
    </dgm:pt>
    <dgm:pt modelId="{7E68E33B-55C3-42A7-ACB8-8F2EA0022EA7}" type="pres">
      <dgm:prSet presAssocID="{7C190AD2-0FE7-4366-B4DD-1C94B937059B}" presName="node" presStyleLbl="node1" presStyleIdx="2" presStyleCnt="4" custScaleX="140666" custScaleY="100509">
        <dgm:presLayoutVars>
          <dgm:bulletEnabled val="1"/>
        </dgm:presLayoutVars>
      </dgm:prSet>
      <dgm:spPr/>
      <dgm:t>
        <a:bodyPr/>
        <a:lstStyle/>
        <a:p>
          <a:endParaRPr lang="en-US"/>
        </a:p>
      </dgm:t>
    </dgm:pt>
    <dgm:pt modelId="{AD5DBBDC-8892-4841-A279-A72446C830D8}" type="pres">
      <dgm:prSet presAssocID="{79BA8AA2-FF7A-43FA-A340-38328B78E66D}" presName="Name9" presStyleLbl="parChTrans1D2" presStyleIdx="3" presStyleCnt="4"/>
      <dgm:spPr/>
      <dgm:t>
        <a:bodyPr/>
        <a:lstStyle/>
        <a:p>
          <a:endParaRPr lang="en-US"/>
        </a:p>
      </dgm:t>
    </dgm:pt>
    <dgm:pt modelId="{20EDE949-6E4C-42E6-8D3A-B152C81037BB}" type="pres">
      <dgm:prSet presAssocID="{79BA8AA2-FF7A-43FA-A340-38328B78E66D}" presName="connTx" presStyleLbl="parChTrans1D2" presStyleIdx="3" presStyleCnt="4"/>
      <dgm:spPr/>
      <dgm:t>
        <a:bodyPr/>
        <a:lstStyle/>
        <a:p>
          <a:endParaRPr lang="en-US"/>
        </a:p>
      </dgm:t>
    </dgm:pt>
    <dgm:pt modelId="{F6060022-5A86-4AFC-9470-D849F858729A}" type="pres">
      <dgm:prSet presAssocID="{931B6775-07F7-4F45-B840-DB65BA71D175}" presName="node" presStyleLbl="node1" presStyleIdx="3" presStyleCnt="4" custScaleX="142812" custScaleY="97301" custRadScaleRad="177704" custRadScaleInc="-3507">
        <dgm:presLayoutVars>
          <dgm:bulletEnabled val="1"/>
        </dgm:presLayoutVars>
      </dgm:prSet>
      <dgm:spPr/>
      <dgm:t>
        <a:bodyPr/>
        <a:lstStyle/>
        <a:p>
          <a:endParaRPr lang="en-US"/>
        </a:p>
      </dgm:t>
    </dgm:pt>
  </dgm:ptLst>
  <dgm:cxnLst>
    <dgm:cxn modelId="{AD0CF91C-047F-41C2-8EE7-465F8C69A566}" type="presOf" srcId="{CD0AE8D2-8D32-406B-ABE6-30A4294F509A}" destId="{A4E2EB1E-C90F-49AC-AEE7-BB8D5A61CFB9}" srcOrd="0" destOrd="0" presId="urn:microsoft.com/office/officeart/2005/8/layout/radial1"/>
    <dgm:cxn modelId="{A8D7B6CD-168A-41A8-9306-EE14988FA5DF}" type="presOf" srcId="{7C190AD2-0FE7-4366-B4DD-1C94B937059B}" destId="{7E68E33B-55C3-42A7-ACB8-8F2EA0022EA7}" srcOrd="0" destOrd="0" presId="urn:microsoft.com/office/officeart/2005/8/layout/radial1"/>
    <dgm:cxn modelId="{E71535C4-5FAA-46FF-8209-8CF47671B352}" srcId="{2AFF5703-BDA4-4512-A73B-D83D67C06C72}" destId="{7C190AD2-0FE7-4366-B4DD-1C94B937059B}" srcOrd="2" destOrd="0" parTransId="{7747B128-0781-4100-A109-C32D67CF118F}" sibTransId="{18659A8B-8E54-425D-956A-3F4902FFFF0B}"/>
    <dgm:cxn modelId="{D14415C7-9940-4990-82F6-0CE26685727A}" type="presOf" srcId="{BE1D2E9E-0597-46FE-A618-47006684DFA8}" destId="{00B324C4-3600-4677-A2EC-98C41DACFA09}" srcOrd="0" destOrd="0" presId="urn:microsoft.com/office/officeart/2005/8/layout/radial1"/>
    <dgm:cxn modelId="{3F4C1B2C-4E70-4569-B88F-725B28F55F9C}" type="presOf" srcId="{A8CD662E-AE70-46C6-A686-D698CB9A4113}" destId="{54CC57B2-DE3E-4DAB-A883-65DF87F8AE54}" srcOrd="0" destOrd="0" presId="urn:microsoft.com/office/officeart/2005/8/layout/radial1"/>
    <dgm:cxn modelId="{26A5786A-3B5F-4C71-9C3F-DA1329F82204}" type="presOf" srcId="{931B6775-07F7-4F45-B840-DB65BA71D175}" destId="{F6060022-5A86-4AFC-9470-D849F858729A}" srcOrd="0" destOrd="0" presId="urn:microsoft.com/office/officeart/2005/8/layout/radial1"/>
    <dgm:cxn modelId="{D8E65B0B-A754-4898-9BEA-84B5AF824554}" srcId="{2AFF5703-BDA4-4512-A73B-D83D67C06C72}" destId="{A8CD662E-AE70-46C6-A686-D698CB9A4113}" srcOrd="1" destOrd="0" parTransId="{BE1D2E9E-0597-46FE-A618-47006684DFA8}" sibTransId="{C02DE8B6-9D21-4804-BD8D-7E0D9A4AC39B}"/>
    <dgm:cxn modelId="{1EB7200F-EC5B-421E-9AA1-C436F62F9DF5}" type="presOf" srcId="{53EEA26A-5E45-42E4-B940-E7C5F83E7C10}" destId="{F0BD6B1E-4F69-467D-A195-76904F11FA1C}" srcOrd="0" destOrd="0" presId="urn:microsoft.com/office/officeart/2005/8/layout/radial1"/>
    <dgm:cxn modelId="{1DD5C502-11B3-4560-B436-766150C58EED}" srcId="{0EDD1D0C-4695-4366-9618-3290E6AF747C}" destId="{2AFF5703-BDA4-4512-A73B-D83D67C06C72}" srcOrd="0" destOrd="0" parTransId="{98291FF6-A529-4AFB-AB25-287679BE2D47}" sibTransId="{84A7DE18-1DBE-4845-A0DA-B2230066FCDD}"/>
    <dgm:cxn modelId="{074C508D-6FAD-4669-BCE5-CE20FA4CED38}" type="presOf" srcId="{7747B128-0781-4100-A109-C32D67CF118F}" destId="{662EB5A6-BA98-45EA-9F17-E8A3D2E94695}" srcOrd="0" destOrd="0" presId="urn:microsoft.com/office/officeart/2005/8/layout/radial1"/>
    <dgm:cxn modelId="{D6755C1E-2665-44B6-A2EB-54455C4EE5A8}" type="presOf" srcId="{0EDD1D0C-4695-4366-9618-3290E6AF747C}" destId="{591F1060-98F2-46B5-B6F0-E7D300695B4B}" srcOrd="0" destOrd="0" presId="urn:microsoft.com/office/officeart/2005/8/layout/radial1"/>
    <dgm:cxn modelId="{BA92FEE7-3724-459B-BADE-0D3C3A582219}" srcId="{2AFF5703-BDA4-4512-A73B-D83D67C06C72}" destId="{931B6775-07F7-4F45-B840-DB65BA71D175}" srcOrd="3" destOrd="0" parTransId="{79BA8AA2-FF7A-43FA-A340-38328B78E66D}" sibTransId="{E6441113-CD89-477A-9A87-82A1E36B4B46}"/>
    <dgm:cxn modelId="{F2B0DD96-D9A9-419B-92A7-6C755C85BA6A}" srcId="{2AFF5703-BDA4-4512-A73B-D83D67C06C72}" destId="{53EEA26A-5E45-42E4-B940-E7C5F83E7C10}" srcOrd="0" destOrd="0" parTransId="{CD0AE8D2-8D32-406B-ABE6-30A4294F509A}" sibTransId="{8F7A437E-0C9F-4C5B-89C5-11F1342B12A4}"/>
    <dgm:cxn modelId="{9584D04F-3B74-4EB9-959C-955333757573}" type="presOf" srcId="{CD0AE8D2-8D32-406B-ABE6-30A4294F509A}" destId="{A95FB66E-2D50-41E5-A29A-D46346488345}" srcOrd="1" destOrd="0" presId="urn:microsoft.com/office/officeart/2005/8/layout/radial1"/>
    <dgm:cxn modelId="{4ED87571-C1C6-4F5F-862A-CFDEED767796}" type="presOf" srcId="{79BA8AA2-FF7A-43FA-A340-38328B78E66D}" destId="{AD5DBBDC-8892-4841-A279-A72446C830D8}" srcOrd="0" destOrd="0" presId="urn:microsoft.com/office/officeart/2005/8/layout/radial1"/>
    <dgm:cxn modelId="{BAC92FA6-9C0F-4114-A2EA-6972C6203E8B}" type="presOf" srcId="{7747B128-0781-4100-A109-C32D67CF118F}" destId="{F54841E3-61A2-4B16-BD00-FEC03CBF9A9D}" srcOrd="1" destOrd="0" presId="urn:microsoft.com/office/officeart/2005/8/layout/radial1"/>
    <dgm:cxn modelId="{A3AEEEAD-CD63-46E1-8147-94C88607AD91}" type="presOf" srcId="{BE1D2E9E-0597-46FE-A618-47006684DFA8}" destId="{252FBCC1-48EA-4C2B-90A1-7A141ADDBD09}" srcOrd="1" destOrd="0" presId="urn:microsoft.com/office/officeart/2005/8/layout/radial1"/>
    <dgm:cxn modelId="{2B1949D3-2C0A-4955-9F2F-CF074BE1C62B}" type="presOf" srcId="{79BA8AA2-FF7A-43FA-A340-38328B78E66D}" destId="{20EDE949-6E4C-42E6-8D3A-B152C81037BB}" srcOrd="1" destOrd="0" presId="urn:microsoft.com/office/officeart/2005/8/layout/radial1"/>
    <dgm:cxn modelId="{7E8C37D0-5A5E-4BDD-9E86-5222F8AE94E0}" type="presOf" srcId="{2AFF5703-BDA4-4512-A73B-D83D67C06C72}" destId="{EEF3974C-CB6F-4AFD-A5AC-13CB2F095B67}" srcOrd="0" destOrd="0" presId="urn:microsoft.com/office/officeart/2005/8/layout/radial1"/>
    <dgm:cxn modelId="{6C9D103A-025A-41E0-AD9E-97C7F9A06D9C}" type="presParOf" srcId="{591F1060-98F2-46B5-B6F0-E7D300695B4B}" destId="{EEF3974C-CB6F-4AFD-A5AC-13CB2F095B67}" srcOrd="0" destOrd="0" presId="urn:microsoft.com/office/officeart/2005/8/layout/radial1"/>
    <dgm:cxn modelId="{AFEE9F82-2A9A-47A3-B7D2-04AAE2431D79}" type="presParOf" srcId="{591F1060-98F2-46B5-B6F0-E7D300695B4B}" destId="{A4E2EB1E-C90F-49AC-AEE7-BB8D5A61CFB9}" srcOrd="1" destOrd="0" presId="urn:microsoft.com/office/officeart/2005/8/layout/radial1"/>
    <dgm:cxn modelId="{0B8A40F5-39CA-4A8A-B2DE-8174115D2E8F}" type="presParOf" srcId="{A4E2EB1E-C90F-49AC-AEE7-BB8D5A61CFB9}" destId="{A95FB66E-2D50-41E5-A29A-D46346488345}" srcOrd="0" destOrd="0" presId="urn:microsoft.com/office/officeart/2005/8/layout/radial1"/>
    <dgm:cxn modelId="{446311CE-FB3E-49A6-9A5F-D8F4713F98E0}" type="presParOf" srcId="{591F1060-98F2-46B5-B6F0-E7D300695B4B}" destId="{F0BD6B1E-4F69-467D-A195-76904F11FA1C}" srcOrd="2" destOrd="0" presId="urn:microsoft.com/office/officeart/2005/8/layout/radial1"/>
    <dgm:cxn modelId="{0335FCD3-9262-4C95-90C3-B6371C95C968}" type="presParOf" srcId="{591F1060-98F2-46B5-B6F0-E7D300695B4B}" destId="{00B324C4-3600-4677-A2EC-98C41DACFA09}" srcOrd="3" destOrd="0" presId="urn:microsoft.com/office/officeart/2005/8/layout/radial1"/>
    <dgm:cxn modelId="{6CE3BE00-C9F7-443D-91C5-9D053B58CEBA}" type="presParOf" srcId="{00B324C4-3600-4677-A2EC-98C41DACFA09}" destId="{252FBCC1-48EA-4C2B-90A1-7A141ADDBD09}" srcOrd="0" destOrd="0" presId="urn:microsoft.com/office/officeart/2005/8/layout/radial1"/>
    <dgm:cxn modelId="{BBF5EAF2-9778-440C-860D-66200E525B73}" type="presParOf" srcId="{591F1060-98F2-46B5-B6F0-E7D300695B4B}" destId="{54CC57B2-DE3E-4DAB-A883-65DF87F8AE54}" srcOrd="4" destOrd="0" presId="urn:microsoft.com/office/officeart/2005/8/layout/radial1"/>
    <dgm:cxn modelId="{277C85FC-109A-46C7-9348-BBF9F1C0C5C0}" type="presParOf" srcId="{591F1060-98F2-46B5-B6F0-E7D300695B4B}" destId="{662EB5A6-BA98-45EA-9F17-E8A3D2E94695}" srcOrd="5" destOrd="0" presId="urn:microsoft.com/office/officeart/2005/8/layout/radial1"/>
    <dgm:cxn modelId="{E8F4CB1D-80F4-4453-B788-922C1D26D036}" type="presParOf" srcId="{662EB5A6-BA98-45EA-9F17-E8A3D2E94695}" destId="{F54841E3-61A2-4B16-BD00-FEC03CBF9A9D}" srcOrd="0" destOrd="0" presId="urn:microsoft.com/office/officeart/2005/8/layout/radial1"/>
    <dgm:cxn modelId="{542D2062-AE68-4B6B-8DC7-74B5F8654E0E}" type="presParOf" srcId="{591F1060-98F2-46B5-B6F0-E7D300695B4B}" destId="{7E68E33B-55C3-42A7-ACB8-8F2EA0022EA7}" srcOrd="6" destOrd="0" presId="urn:microsoft.com/office/officeart/2005/8/layout/radial1"/>
    <dgm:cxn modelId="{AF635ACC-175D-48EC-98F2-1A9B5D4D9917}" type="presParOf" srcId="{591F1060-98F2-46B5-B6F0-E7D300695B4B}" destId="{AD5DBBDC-8892-4841-A279-A72446C830D8}" srcOrd="7" destOrd="0" presId="urn:microsoft.com/office/officeart/2005/8/layout/radial1"/>
    <dgm:cxn modelId="{2469E5BB-ADF4-4ADD-BBB6-6BDD7CF0882E}" type="presParOf" srcId="{AD5DBBDC-8892-4841-A279-A72446C830D8}" destId="{20EDE949-6E4C-42E6-8D3A-B152C81037BB}" srcOrd="0" destOrd="0" presId="urn:microsoft.com/office/officeart/2005/8/layout/radial1"/>
    <dgm:cxn modelId="{C055B9E8-B22F-4ABD-B851-E7C61BC6E330}" type="presParOf" srcId="{591F1060-98F2-46B5-B6F0-E7D300695B4B}" destId="{F6060022-5A86-4AFC-9470-D849F858729A}"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2923E9-4A1E-4AE5-954C-02056BA482EB}" type="doc">
      <dgm:prSet loTypeId="urn:microsoft.com/office/officeart/2005/8/layout/venn3" loCatId="relationship" qsTypeId="urn:microsoft.com/office/officeart/2005/8/quickstyle/simple2" qsCatId="simple" csTypeId="urn:microsoft.com/office/officeart/2005/8/colors/accent2_1" csCatId="accent2" phldr="1"/>
      <dgm:spPr/>
      <dgm:t>
        <a:bodyPr/>
        <a:lstStyle/>
        <a:p>
          <a:endParaRPr lang="en-US"/>
        </a:p>
      </dgm:t>
    </dgm:pt>
    <dgm:pt modelId="{A31ED4AA-B169-4A4B-A8E2-6E05C171B9D6}">
      <dgm:prSet phldrT="[Tex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dgm:spPr>
      <dgm:t>
        <a:bodyPr/>
        <a:lstStyle/>
        <a:p>
          <a:r>
            <a:rPr lang="en-US" b="1" dirty="0" err="1" smtClean="0"/>
            <a:t>Hb</a:t>
          </a:r>
          <a:r>
            <a:rPr lang="en-US" b="1" dirty="0" smtClean="0"/>
            <a:t> TARGET?</a:t>
          </a:r>
          <a:endParaRPr lang="en-US" b="1" dirty="0"/>
        </a:p>
      </dgm:t>
    </dgm:pt>
    <dgm:pt modelId="{C6267F2D-3629-4CBF-BD59-0246726CF67E}" type="parTrans" cxnId="{EE65C855-2CEF-4692-923C-4414D3BF835F}">
      <dgm:prSet/>
      <dgm:spPr/>
      <dgm:t>
        <a:bodyPr/>
        <a:lstStyle/>
        <a:p>
          <a:endParaRPr lang="en-US" b="1"/>
        </a:p>
      </dgm:t>
    </dgm:pt>
    <dgm:pt modelId="{7E4FFF5B-0EDA-498A-A7A5-C4BFB51F02B3}" type="sibTrans" cxnId="{EE65C855-2CEF-4692-923C-4414D3BF835F}">
      <dgm:prSet/>
      <dgm:spPr/>
      <dgm:t>
        <a:bodyPr/>
        <a:lstStyle/>
        <a:p>
          <a:endParaRPr lang="en-US" b="1"/>
        </a:p>
      </dgm:t>
    </dgm:pt>
    <dgm:pt modelId="{6DC3D06B-F0DD-44A6-BDD9-A51EFEEF5321}">
      <dgm:prSet phldrT="[Tex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dgm:spPr>
      <dgm:t>
        <a:bodyPr/>
        <a:lstStyle/>
        <a:p>
          <a:r>
            <a:rPr lang="en-US" b="1" dirty="0" smtClean="0"/>
            <a:t>IRON STATUS and TREATMENT </a:t>
          </a:r>
          <a:endParaRPr lang="en-US" b="1" dirty="0"/>
        </a:p>
      </dgm:t>
    </dgm:pt>
    <dgm:pt modelId="{02F7F9B9-229D-4420-AD2B-72D8DB5C6373}" type="parTrans" cxnId="{2EA8DA0A-80E4-4F85-9B5D-351779FFC55A}">
      <dgm:prSet/>
      <dgm:spPr/>
      <dgm:t>
        <a:bodyPr/>
        <a:lstStyle/>
        <a:p>
          <a:endParaRPr lang="en-US" b="1"/>
        </a:p>
      </dgm:t>
    </dgm:pt>
    <dgm:pt modelId="{E6026BE6-066E-42B5-9259-2A7669939DDE}" type="sibTrans" cxnId="{2EA8DA0A-80E4-4F85-9B5D-351779FFC55A}">
      <dgm:prSet/>
      <dgm:spPr/>
      <dgm:t>
        <a:bodyPr/>
        <a:lstStyle/>
        <a:p>
          <a:endParaRPr lang="en-US" b="1"/>
        </a:p>
      </dgm:t>
    </dgm:pt>
    <dgm:pt modelId="{95C3085E-D1B1-478B-89C7-A0820E47CB5C}">
      <dgm:prSet phldrT="[Tex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dgm:spPr>
      <dgm:t>
        <a:bodyPr/>
        <a:lstStyle/>
        <a:p>
          <a:r>
            <a:rPr lang="en-US" b="1" dirty="0" smtClean="0"/>
            <a:t>ESA TREATMENT </a:t>
          </a:r>
          <a:endParaRPr lang="en-US" b="1" dirty="0"/>
        </a:p>
      </dgm:t>
    </dgm:pt>
    <dgm:pt modelId="{02746139-D17C-4045-BD0A-8F8AEA4164DF}" type="parTrans" cxnId="{59222506-A106-4C02-99E6-9BF2890E48BA}">
      <dgm:prSet/>
      <dgm:spPr/>
      <dgm:t>
        <a:bodyPr/>
        <a:lstStyle/>
        <a:p>
          <a:endParaRPr lang="en-US" b="1"/>
        </a:p>
      </dgm:t>
    </dgm:pt>
    <dgm:pt modelId="{A9F71425-D29E-4BB7-A2E2-A9D81D58132C}" type="sibTrans" cxnId="{59222506-A106-4C02-99E6-9BF2890E48BA}">
      <dgm:prSet/>
      <dgm:spPr/>
      <dgm:t>
        <a:bodyPr/>
        <a:lstStyle/>
        <a:p>
          <a:endParaRPr lang="en-US" b="1"/>
        </a:p>
      </dgm:t>
    </dgm:pt>
    <dgm:pt modelId="{602945D4-ABF3-4E74-856A-02A34403F760}">
      <dgm:prSet phldrT="[Tex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dgm:spPr>
      <dgm:t>
        <a:bodyPr/>
        <a:lstStyle/>
        <a:p>
          <a:r>
            <a:rPr lang="en-US" b="1" dirty="0" smtClean="0"/>
            <a:t>TREATMENT ADHERENCE</a:t>
          </a:r>
          <a:endParaRPr lang="en-US" b="1" dirty="0"/>
        </a:p>
      </dgm:t>
    </dgm:pt>
    <dgm:pt modelId="{ABA74002-FE75-44F6-AB27-583C454379D2}" type="parTrans" cxnId="{968B9969-3D03-4963-AF69-6CD051E22983}">
      <dgm:prSet/>
      <dgm:spPr/>
      <dgm:t>
        <a:bodyPr/>
        <a:lstStyle/>
        <a:p>
          <a:endParaRPr lang="en-US" b="1"/>
        </a:p>
      </dgm:t>
    </dgm:pt>
    <dgm:pt modelId="{9AE76664-6D4C-4E6B-82E8-4D33897672C9}" type="sibTrans" cxnId="{968B9969-3D03-4963-AF69-6CD051E22983}">
      <dgm:prSet/>
      <dgm:spPr/>
      <dgm:t>
        <a:bodyPr/>
        <a:lstStyle/>
        <a:p>
          <a:endParaRPr lang="en-US" b="1"/>
        </a:p>
      </dgm:t>
    </dgm:pt>
    <dgm:pt modelId="{FD0CBEE5-CBF7-4324-BA85-1CA746848554}" type="pres">
      <dgm:prSet presAssocID="{FC2923E9-4A1E-4AE5-954C-02056BA482EB}" presName="Name0" presStyleCnt="0">
        <dgm:presLayoutVars>
          <dgm:dir/>
          <dgm:resizeHandles val="exact"/>
        </dgm:presLayoutVars>
      </dgm:prSet>
      <dgm:spPr/>
      <dgm:t>
        <a:bodyPr/>
        <a:lstStyle/>
        <a:p>
          <a:endParaRPr lang="en-US"/>
        </a:p>
      </dgm:t>
    </dgm:pt>
    <dgm:pt modelId="{81FB107A-09AB-409A-9C55-BF25A696F0C2}" type="pres">
      <dgm:prSet presAssocID="{A31ED4AA-B169-4A4B-A8E2-6E05C171B9D6}" presName="Name5" presStyleLbl="vennNode1" presStyleIdx="0" presStyleCnt="4" custLinFactNeighborX="-16248">
        <dgm:presLayoutVars>
          <dgm:bulletEnabled val="1"/>
        </dgm:presLayoutVars>
      </dgm:prSet>
      <dgm:spPr/>
      <dgm:t>
        <a:bodyPr/>
        <a:lstStyle/>
        <a:p>
          <a:endParaRPr lang="en-US"/>
        </a:p>
      </dgm:t>
    </dgm:pt>
    <dgm:pt modelId="{1C3F9482-F43B-4D71-B0A1-FE233125441C}" type="pres">
      <dgm:prSet presAssocID="{7E4FFF5B-0EDA-498A-A7A5-C4BFB51F02B3}" presName="space" presStyleCnt="0"/>
      <dgm:spPr/>
    </dgm:pt>
    <dgm:pt modelId="{884CF25C-2A19-43F7-B68D-4C51B14F896A}" type="pres">
      <dgm:prSet presAssocID="{6DC3D06B-F0DD-44A6-BDD9-A51EFEEF5321}" presName="Name5" presStyleLbl="vennNode1" presStyleIdx="1" presStyleCnt="4">
        <dgm:presLayoutVars>
          <dgm:bulletEnabled val="1"/>
        </dgm:presLayoutVars>
      </dgm:prSet>
      <dgm:spPr/>
      <dgm:t>
        <a:bodyPr/>
        <a:lstStyle/>
        <a:p>
          <a:endParaRPr lang="en-US"/>
        </a:p>
      </dgm:t>
    </dgm:pt>
    <dgm:pt modelId="{CC7503DD-53F5-47FB-B789-56BD435C94A5}" type="pres">
      <dgm:prSet presAssocID="{E6026BE6-066E-42B5-9259-2A7669939DDE}" presName="space" presStyleCnt="0"/>
      <dgm:spPr/>
    </dgm:pt>
    <dgm:pt modelId="{1842A8CC-0EF3-4845-A371-D56BC6325D8B}" type="pres">
      <dgm:prSet presAssocID="{95C3085E-D1B1-478B-89C7-A0820E47CB5C}" presName="Name5" presStyleLbl="vennNode1" presStyleIdx="2" presStyleCnt="4">
        <dgm:presLayoutVars>
          <dgm:bulletEnabled val="1"/>
        </dgm:presLayoutVars>
      </dgm:prSet>
      <dgm:spPr/>
      <dgm:t>
        <a:bodyPr/>
        <a:lstStyle/>
        <a:p>
          <a:endParaRPr lang="en-US"/>
        </a:p>
      </dgm:t>
    </dgm:pt>
    <dgm:pt modelId="{9025381B-7BB8-45CA-A5B5-8A27FA0EF221}" type="pres">
      <dgm:prSet presAssocID="{A9F71425-D29E-4BB7-A2E2-A9D81D58132C}" presName="space" presStyleCnt="0"/>
      <dgm:spPr/>
    </dgm:pt>
    <dgm:pt modelId="{E8B3FC64-0B86-4A9C-94F1-7D179B58E06D}" type="pres">
      <dgm:prSet presAssocID="{602945D4-ABF3-4E74-856A-02A34403F760}" presName="Name5" presStyleLbl="vennNode1" presStyleIdx="3" presStyleCnt="4">
        <dgm:presLayoutVars>
          <dgm:bulletEnabled val="1"/>
        </dgm:presLayoutVars>
      </dgm:prSet>
      <dgm:spPr/>
      <dgm:t>
        <a:bodyPr/>
        <a:lstStyle/>
        <a:p>
          <a:endParaRPr lang="en-US"/>
        </a:p>
      </dgm:t>
    </dgm:pt>
  </dgm:ptLst>
  <dgm:cxnLst>
    <dgm:cxn modelId="{937EEA64-F8A3-4317-A061-A79F0DB7B702}" type="presOf" srcId="{95C3085E-D1B1-478B-89C7-A0820E47CB5C}" destId="{1842A8CC-0EF3-4845-A371-D56BC6325D8B}" srcOrd="0" destOrd="0" presId="urn:microsoft.com/office/officeart/2005/8/layout/venn3"/>
    <dgm:cxn modelId="{6693D03B-4A66-4659-9981-EBED6E88EA23}" type="presOf" srcId="{602945D4-ABF3-4E74-856A-02A34403F760}" destId="{E8B3FC64-0B86-4A9C-94F1-7D179B58E06D}" srcOrd="0" destOrd="0" presId="urn:microsoft.com/office/officeart/2005/8/layout/venn3"/>
    <dgm:cxn modelId="{4CBF3854-5474-4717-8F6B-2035D0812439}" type="presOf" srcId="{6DC3D06B-F0DD-44A6-BDD9-A51EFEEF5321}" destId="{884CF25C-2A19-43F7-B68D-4C51B14F896A}" srcOrd="0" destOrd="0" presId="urn:microsoft.com/office/officeart/2005/8/layout/venn3"/>
    <dgm:cxn modelId="{2EA8DA0A-80E4-4F85-9B5D-351779FFC55A}" srcId="{FC2923E9-4A1E-4AE5-954C-02056BA482EB}" destId="{6DC3D06B-F0DD-44A6-BDD9-A51EFEEF5321}" srcOrd="1" destOrd="0" parTransId="{02F7F9B9-229D-4420-AD2B-72D8DB5C6373}" sibTransId="{E6026BE6-066E-42B5-9259-2A7669939DDE}"/>
    <dgm:cxn modelId="{59222506-A106-4C02-99E6-9BF2890E48BA}" srcId="{FC2923E9-4A1E-4AE5-954C-02056BA482EB}" destId="{95C3085E-D1B1-478B-89C7-A0820E47CB5C}" srcOrd="2" destOrd="0" parTransId="{02746139-D17C-4045-BD0A-8F8AEA4164DF}" sibTransId="{A9F71425-D29E-4BB7-A2E2-A9D81D58132C}"/>
    <dgm:cxn modelId="{968B9969-3D03-4963-AF69-6CD051E22983}" srcId="{FC2923E9-4A1E-4AE5-954C-02056BA482EB}" destId="{602945D4-ABF3-4E74-856A-02A34403F760}" srcOrd="3" destOrd="0" parTransId="{ABA74002-FE75-44F6-AB27-583C454379D2}" sibTransId="{9AE76664-6D4C-4E6B-82E8-4D33897672C9}"/>
    <dgm:cxn modelId="{607A362E-78C0-42D0-B748-FA2CB95FF71B}" type="presOf" srcId="{FC2923E9-4A1E-4AE5-954C-02056BA482EB}" destId="{FD0CBEE5-CBF7-4324-BA85-1CA746848554}" srcOrd="0" destOrd="0" presId="urn:microsoft.com/office/officeart/2005/8/layout/venn3"/>
    <dgm:cxn modelId="{EE65C855-2CEF-4692-923C-4414D3BF835F}" srcId="{FC2923E9-4A1E-4AE5-954C-02056BA482EB}" destId="{A31ED4AA-B169-4A4B-A8E2-6E05C171B9D6}" srcOrd="0" destOrd="0" parTransId="{C6267F2D-3629-4CBF-BD59-0246726CF67E}" sibTransId="{7E4FFF5B-0EDA-498A-A7A5-C4BFB51F02B3}"/>
    <dgm:cxn modelId="{58A06276-A36B-49E5-A147-820AF5C80E59}" type="presOf" srcId="{A31ED4AA-B169-4A4B-A8E2-6E05C171B9D6}" destId="{81FB107A-09AB-409A-9C55-BF25A696F0C2}" srcOrd="0" destOrd="0" presId="urn:microsoft.com/office/officeart/2005/8/layout/venn3"/>
    <dgm:cxn modelId="{9F5D286B-E524-47AA-AAC4-CFC1209B20EC}" type="presParOf" srcId="{FD0CBEE5-CBF7-4324-BA85-1CA746848554}" destId="{81FB107A-09AB-409A-9C55-BF25A696F0C2}" srcOrd="0" destOrd="0" presId="urn:microsoft.com/office/officeart/2005/8/layout/venn3"/>
    <dgm:cxn modelId="{3212BA75-EE8D-427C-ACC5-D61E80237344}" type="presParOf" srcId="{FD0CBEE5-CBF7-4324-BA85-1CA746848554}" destId="{1C3F9482-F43B-4D71-B0A1-FE233125441C}" srcOrd="1" destOrd="0" presId="urn:microsoft.com/office/officeart/2005/8/layout/venn3"/>
    <dgm:cxn modelId="{7A576CAC-2DBF-449C-B5AE-02A19248EFAE}" type="presParOf" srcId="{FD0CBEE5-CBF7-4324-BA85-1CA746848554}" destId="{884CF25C-2A19-43F7-B68D-4C51B14F896A}" srcOrd="2" destOrd="0" presId="urn:microsoft.com/office/officeart/2005/8/layout/venn3"/>
    <dgm:cxn modelId="{379D1839-6F53-43F6-8A8E-4B349D2D9FB7}" type="presParOf" srcId="{FD0CBEE5-CBF7-4324-BA85-1CA746848554}" destId="{CC7503DD-53F5-47FB-B789-56BD435C94A5}" srcOrd="3" destOrd="0" presId="urn:microsoft.com/office/officeart/2005/8/layout/venn3"/>
    <dgm:cxn modelId="{201F9E76-56AA-4445-B675-6067D9B8ED78}" type="presParOf" srcId="{FD0CBEE5-CBF7-4324-BA85-1CA746848554}" destId="{1842A8CC-0EF3-4845-A371-D56BC6325D8B}" srcOrd="4" destOrd="0" presId="urn:microsoft.com/office/officeart/2005/8/layout/venn3"/>
    <dgm:cxn modelId="{A2F5614D-742C-43DD-9FD7-4C3D19EBBFBB}" type="presParOf" srcId="{FD0CBEE5-CBF7-4324-BA85-1CA746848554}" destId="{9025381B-7BB8-45CA-A5B5-8A27FA0EF221}" srcOrd="5" destOrd="0" presId="urn:microsoft.com/office/officeart/2005/8/layout/venn3"/>
    <dgm:cxn modelId="{BCAC477F-AAFC-4C99-8F66-284AE30543F6}" type="presParOf" srcId="{FD0CBEE5-CBF7-4324-BA85-1CA746848554}" destId="{E8B3FC64-0B86-4A9C-94F1-7D179B58E06D}"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1D57A4-F123-4635-9ED3-82EDBA614C64}" type="doc">
      <dgm:prSet loTypeId="urn:microsoft.com/office/officeart/2005/8/layout/radial3" loCatId="cycle" qsTypeId="urn:microsoft.com/office/officeart/2005/8/quickstyle/simple3" qsCatId="simple" csTypeId="urn:microsoft.com/office/officeart/2005/8/colors/accent2_2" csCatId="accent2" phldr="1"/>
      <dgm:spPr/>
      <dgm:t>
        <a:bodyPr/>
        <a:lstStyle/>
        <a:p>
          <a:endParaRPr lang="en-US"/>
        </a:p>
      </dgm:t>
    </dgm:pt>
    <dgm:pt modelId="{206DCEF0-CCB3-4A36-B099-3486347B3AB4}">
      <dgm:prSet phldrT="[Text]" custT="1"/>
      <dgm:spPr/>
      <dgm:t>
        <a:bodyPr/>
        <a:lstStyle/>
        <a:p>
          <a:r>
            <a:rPr lang="en-US" sz="1800" b="1" dirty="0" smtClean="0"/>
            <a:t>IRON SUPPLEMENTATION</a:t>
          </a:r>
          <a:endParaRPr lang="en-US" sz="1800" b="1" dirty="0"/>
        </a:p>
      </dgm:t>
    </dgm:pt>
    <dgm:pt modelId="{958CDFC8-824A-4E56-80E0-0D0B93B2C841}" type="parTrans" cxnId="{50DEA9A1-3E84-444D-8820-A57070932617}">
      <dgm:prSet/>
      <dgm:spPr/>
      <dgm:t>
        <a:bodyPr/>
        <a:lstStyle/>
        <a:p>
          <a:endParaRPr lang="en-US"/>
        </a:p>
      </dgm:t>
    </dgm:pt>
    <dgm:pt modelId="{4AFDD8F8-598C-47AF-8B1D-9057C241D3B0}" type="sibTrans" cxnId="{50DEA9A1-3E84-444D-8820-A57070932617}">
      <dgm:prSet/>
      <dgm:spPr/>
      <dgm:t>
        <a:bodyPr/>
        <a:lstStyle/>
        <a:p>
          <a:endParaRPr lang="en-US"/>
        </a:p>
      </dgm:t>
    </dgm:pt>
    <dgm:pt modelId="{1102122D-8166-4CA4-8EC9-8280C99FC9E8}">
      <dgm:prSet phldrT="[Text]"/>
      <dgm:spPr/>
      <dgm:t>
        <a:bodyPr/>
        <a:lstStyle/>
        <a:p>
          <a:r>
            <a:rPr lang="en-US" b="1" dirty="0" smtClean="0"/>
            <a:t>WHY</a:t>
          </a:r>
          <a:endParaRPr lang="en-US" dirty="0"/>
        </a:p>
      </dgm:t>
    </dgm:pt>
    <dgm:pt modelId="{2F547F84-2868-4D63-B1E2-9B0450B6FF65}" type="parTrans" cxnId="{E91F80F6-75AC-4C25-B196-82C6D6322D65}">
      <dgm:prSet/>
      <dgm:spPr/>
      <dgm:t>
        <a:bodyPr/>
        <a:lstStyle/>
        <a:p>
          <a:endParaRPr lang="en-US"/>
        </a:p>
      </dgm:t>
    </dgm:pt>
    <dgm:pt modelId="{98D4FA24-2ECB-4B5D-BBF7-43BBEB9B3A34}" type="sibTrans" cxnId="{E91F80F6-75AC-4C25-B196-82C6D6322D65}">
      <dgm:prSet/>
      <dgm:spPr/>
      <dgm:t>
        <a:bodyPr/>
        <a:lstStyle/>
        <a:p>
          <a:endParaRPr lang="en-US"/>
        </a:p>
      </dgm:t>
    </dgm:pt>
    <dgm:pt modelId="{8F974629-105C-42F2-AEF7-944CB9D4B8B7}">
      <dgm:prSet phldrT="[Text]"/>
      <dgm:spPr/>
      <dgm:t>
        <a:bodyPr/>
        <a:lstStyle/>
        <a:p>
          <a:r>
            <a:rPr lang="en-US" dirty="0" smtClean="0"/>
            <a:t>HOW</a:t>
          </a:r>
          <a:endParaRPr lang="en-US" dirty="0"/>
        </a:p>
      </dgm:t>
    </dgm:pt>
    <dgm:pt modelId="{992BFEFC-59CB-4073-8C4E-389158EE851B}" type="parTrans" cxnId="{7F596F2B-348C-4C29-B6B6-FC46D14EFB90}">
      <dgm:prSet/>
      <dgm:spPr/>
      <dgm:t>
        <a:bodyPr/>
        <a:lstStyle/>
        <a:p>
          <a:endParaRPr lang="en-US"/>
        </a:p>
      </dgm:t>
    </dgm:pt>
    <dgm:pt modelId="{582818E0-2166-4EDE-8A2C-5EA73BA3319B}" type="sibTrans" cxnId="{7F596F2B-348C-4C29-B6B6-FC46D14EFB90}">
      <dgm:prSet/>
      <dgm:spPr/>
      <dgm:t>
        <a:bodyPr/>
        <a:lstStyle/>
        <a:p>
          <a:endParaRPr lang="en-US"/>
        </a:p>
      </dgm:t>
    </dgm:pt>
    <dgm:pt modelId="{192FF5E1-2472-425B-9AE8-D471CAA39C43}">
      <dgm:prSet phldrT="[Text]"/>
      <dgm:spPr/>
      <dgm:t>
        <a:bodyPr/>
        <a:lstStyle/>
        <a:p>
          <a:r>
            <a:rPr lang="en-US" dirty="0" smtClean="0"/>
            <a:t>WHEN</a:t>
          </a:r>
          <a:endParaRPr lang="en-US" dirty="0"/>
        </a:p>
      </dgm:t>
    </dgm:pt>
    <dgm:pt modelId="{41EFC285-0177-42FA-A5D9-7682500CD4BF}" type="parTrans" cxnId="{3E654CFF-CEC4-4998-86D2-C2B496035112}">
      <dgm:prSet/>
      <dgm:spPr/>
      <dgm:t>
        <a:bodyPr/>
        <a:lstStyle/>
        <a:p>
          <a:endParaRPr lang="en-US"/>
        </a:p>
      </dgm:t>
    </dgm:pt>
    <dgm:pt modelId="{6CAA58B8-77D9-43BD-8FCD-FC9903338541}" type="sibTrans" cxnId="{3E654CFF-CEC4-4998-86D2-C2B496035112}">
      <dgm:prSet/>
      <dgm:spPr/>
      <dgm:t>
        <a:bodyPr/>
        <a:lstStyle/>
        <a:p>
          <a:endParaRPr lang="en-US"/>
        </a:p>
      </dgm:t>
    </dgm:pt>
    <dgm:pt modelId="{908A1EE1-09C5-4F1F-A0EB-A8983691B631}" type="pres">
      <dgm:prSet presAssocID="{451D57A4-F123-4635-9ED3-82EDBA614C64}" presName="composite" presStyleCnt="0">
        <dgm:presLayoutVars>
          <dgm:chMax val="1"/>
          <dgm:dir/>
          <dgm:resizeHandles val="exact"/>
        </dgm:presLayoutVars>
      </dgm:prSet>
      <dgm:spPr/>
      <dgm:t>
        <a:bodyPr/>
        <a:lstStyle/>
        <a:p>
          <a:endParaRPr lang="fr-FR"/>
        </a:p>
      </dgm:t>
    </dgm:pt>
    <dgm:pt modelId="{497DCBD2-2155-4CA4-BEF1-07B258094B78}" type="pres">
      <dgm:prSet presAssocID="{451D57A4-F123-4635-9ED3-82EDBA614C64}" presName="radial" presStyleCnt="0">
        <dgm:presLayoutVars>
          <dgm:animLvl val="ctr"/>
        </dgm:presLayoutVars>
      </dgm:prSet>
      <dgm:spPr/>
      <dgm:t>
        <a:bodyPr/>
        <a:lstStyle/>
        <a:p>
          <a:endParaRPr lang="en-US"/>
        </a:p>
      </dgm:t>
    </dgm:pt>
    <dgm:pt modelId="{5AE64895-A99D-4221-8B25-83B0E886F5C8}" type="pres">
      <dgm:prSet presAssocID="{206DCEF0-CCB3-4A36-B099-3486347B3AB4}" presName="centerShape" presStyleLbl="vennNode1" presStyleIdx="0" presStyleCnt="4" custScaleX="114960" custScaleY="71098"/>
      <dgm:spPr/>
      <dgm:t>
        <a:bodyPr/>
        <a:lstStyle/>
        <a:p>
          <a:endParaRPr lang="fr-FR"/>
        </a:p>
      </dgm:t>
    </dgm:pt>
    <dgm:pt modelId="{7F532EF0-65E2-42FD-8EF8-BFA365ADE6C6}" type="pres">
      <dgm:prSet presAssocID="{1102122D-8166-4CA4-8EC9-8280C99FC9E8}" presName="node" presStyleLbl="vennNode1" presStyleIdx="1" presStyleCnt="4" custRadScaleRad="85639" custRadScaleInc="-2186">
        <dgm:presLayoutVars>
          <dgm:bulletEnabled val="1"/>
        </dgm:presLayoutVars>
      </dgm:prSet>
      <dgm:spPr/>
      <dgm:t>
        <a:bodyPr/>
        <a:lstStyle/>
        <a:p>
          <a:endParaRPr lang="en-US"/>
        </a:p>
      </dgm:t>
    </dgm:pt>
    <dgm:pt modelId="{A4A70861-7BE3-4B45-9E71-E3B625C790E5}" type="pres">
      <dgm:prSet presAssocID="{8F974629-105C-42F2-AEF7-944CB9D4B8B7}" presName="node" presStyleLbl="vennNode1" presStyleIdx="2" presStyleCnt="4" custRadScaleRad="117712" custRadScaleInc="-27259">
        <dgm:presLayoutVars>
          <dgm:bulletEnabled val="1"/>
        </dgm:presLayoutVars>
      </dgm:prSet>
      <dgm:spPr/>
      <dgm:t>
        <a:bodyPr/>
        <a:lstStyle/>
        <a:p>
          <a:endParaRPr lang="en-US"/>
        </a:p>
      </dgm:t>
    </dgm:pt>
    <dgm:pt modelId="{9909F77F-D2E6-44D5-97C4-DEBBD44DD041}" type="pres">
      <dgm:prSet presAssocID="{192FF5E1-2472-425B-9AE8-D471CAA39C43}" presName="node" presStyleLbl="vennNode1" presStyleIdx="3" presStyleCnt="4" custRadScaleRad="117221" custRadScaleInc="26131">
        <dgm:presLayoutVars>
          <dgm:bulletEnabled val="1"/>
        </dgm:presLayoutVars>
      </dgm:prSet>
      <dgm:spPr/>
      <dgm:t>
        <a:bodyPr/>
        <a:lstStyle/>
        <a:p>
          <a:endParaRPr lang="fr-FR"/>
        </a:p>
      </dgm:t>
    </dgm:pt>
  </dgm:ptLst>
  <dgm:cxnLst>
    <dgm:cxn modelId="{3BA4552E-0408-479E-AB45-A5CDDDDBEAF1}" type="presOf" srcId="{206DCEF0-CCB3-4A36-B099-3486347B3AB4}" destId="{5AE64895-A99D-4221-8B25-83B0E886F5C8}" srcOrd="0" destOrd="0" presId="urn:microsoft.com/office/officeart/2005/8/layout/radial3"/>
    <dgm:cxn modelId="{90149BED-73FC-4CC2-9647-6D4952736EC9}" type="presOf" srcId="{451D57A4-F123-4635-9ED3-82EDBA614C64}" destId="{908A1EE1-09C5-4F1F-A0EB-A8983691B631}" srcOrd="0" destOrd="0" presId="urn:microsoft.com/office/officeart/2005/8/layout/radial3"/>
    <dgm:cxn modelId="{2B3D29B1-E4E7-423C-9B26-8B4032434491}" type="presOf" srcId="{1102122D-8166-4CA4-8EC9-8280C99FC9E8}" destId="{7F532EF0-65E2-42FD-8EF8-BFA365ADE6C6}" srcOrd="0" destOrd="0" presId="urn:microsoft.com/office/officeart/2005/8/layout/radial3"/>
    <dgm:cxn modelId="{4C32B332-F32D-490E-90B0-52764029FF92}" type="presOf" srcId="{8F974629-105C-42F2-AEF7-944CB9D4B8B7}" destId="{A4A70861-7BE3-4B45-9E71-E3B625C790E5}" srcOrd="0" destOrd="0" presId="urn:microsoft.com/office/officeart/2005/8/layout/radial3"/>
    <dgm:cxn modelId="{3E654CFF-CEC4-4998-86D2-C2B496035112}" srcId="{206DCEF0-CCB3-4A36-B099-3486347B3AB4}" destId="{192FF5E1-2472-425B-9AE8-D471CAA39C43}" srcOrd="2" destOrd="0" parTransId="{41EFC285-0177-42FA-A5D9-7682500CD4BF}" sibTransId="{6CAA58B8-77D9-43BD-8FCD-FC9903338541}"/>
    <dgm:cxn modelId="{D280936D-F6AB-42CF-86A4-7D21D8283B40}" type="presOf" srcId="{192FF5E1-2472-425B-9AE8-D471CAA39C43}" destId="{9909F77F-D2E6-44D5-97C4-DEBBD44DD041}" srcOrd="0" destOrd="0" presId="urn:microsoft.com/office/officeart/2005/8/layout/radial3"/>
    <dgm:cxn modelId="{7F596F2B-348C-4C29-B6B6-FC46D14EFB90}" srcId="{206DCEF0-CCB3-4A36-B099-3486347B3AB4}" destId="{8F974629-105C-42F2-AEF7-944CB9D4B8B7}" srcOrd="1" destOrd="0" parTransId="{992BFEFC-59CB-4073-8C4E-389158EE851B}" sibTransId="{582818E0-2166-4EDE-8A2C-5EA73BA3319B}"/>
    <dgm:cxn modelId="{E91F80F6-75AC-4C25-B196-82C6D6322D65}" srcId="{206DCEF0-CCB3-4A36-B099-3486347B3AB4}" destId="{1102122D-8166-4CA4-8EC9-8280C99FC9E8}" srcOrd="0" destOrd="0" parTransId="{2F547F84-2868-4D63-B1E2-9B0450B6FF65}" sibTransId="{98D4FA24-2ECB-4B5D-BBF7-43BBEB9B3A34}"/>
    <dgm:cxn modelId="{50DEA9A1-3E84-444D-8820-A57070932617}" srcId="{451D57A4-F123-4635-9ED3-82EDBA614C64}" destId="{206DCEF0-CCB3-4A36-B099-3486347B3AB4}" srcOrd="0" destOrd="0" parTransId="{958CDFC8-824A-4E56-80E0-0D0B93B2C841}" sibTransId="{4AFDD8F8-598C-47AF-8B1D-9057C241D3B0}"/>
    <dgm:cxn modelId="{5A1C864D-C126-4B9C-8F80-0984C819F2DB}" type="presParOf" srcId="{908A1EE1-09C5-4F1F-A0EB-A8983691B631}" destId="{497DCBD2-2155-4CA4-BEF1-07B258094B78}" srcOrd="0" destOrd="0" presId="urn:microsoft.com/office/officeart/2005/8/layout/radial3"/>
    <dgm:cxn modelId="{E9DFE880-EE00-4ACA-AB0D-4BF76D68B496}" type="presParOf" srcId="{497DCBD2-2155-4CA4-BEF1-07B258094B78}" destId="{5AE64895-A99D-4221-8B25-83B0E886F5C8}" srcOrd="0" destOrd="0" presId="urn:microsoft.com/office/officeart/2005/8/layout/radial3"/>
    <dgm:cxn modelId="{40AC8C21-0923-4940-B40C-A990C5C0F493}" type="presParOf" srcId="{497DCBD2-2155-4CA4-BEF1-07B258094B78}" destId="{7F532EF0-65E2-42FD-8EF8-BFA365ADE6C6}" srcOrd="1" destOrd="0" presId="urn:microsoft.com/office/officeart/2005/8/layout/radial3"/>
    <dgm:cxn modelId="{DC0E9D8F-32D5-4EF7-BA80-405DCC9AA628}" type="presParOf" srcId="{497DCBD2-2155-4CA4-BEF1-07B258094B78}" destId="{A4A70861-7BE3-4B45-9E71-E3B625C790E5}" srcOrd="2" destOrd="0" presId="urn:microsoft.com/office/officeart/2005/8/layout/radial3"/>
    <dgm:cxn modelId="{6B7D4306-8FD0-4582-8F55-0DD48DAED16E}" type="presParOf" srcId="{497DCBD2-2155-4CA4-BEF1-07B258094B78}" destId="{9909F77F-D2E6-44D5-97C4-DEBBD44DD041}"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5D85A9-AB42-4A56-9573-3F56320BB103}"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n-US"/>
        </a:p>
      </dgm:t>
    </dgm:pt>
    <dgm:pt modelId="{2BE2BCA8-F15C-4724-8D65-8D7B9301F3FC}">
      <dgm:prSet phldrT="[Tex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dgm:spPr>
      <dgm:t>
        <a:bodyPr/>
        <a:lstStyle/>
        <a:p>
          <a:r>
            <a:rPr lang="en-US" b="1" smtClean="0"/>
            <a:t>Iron deficiency</a:t>
          </a:r>
          <a:endParaRPr lang="en-US" b="1" dirty="0"/>
        </a:p>
      </dgm:t>
    </dgm:pt>
    <dgm:pt modelId="{E2360F1E-18D8-480F-AEB8-52E0B87AA321}" type="parTrans" cxnId="{264C6184-FF28-4C82-A4B2-E5835CD1460F}">
      <dgm:prSet/>
      <dgm:spPr/>
      <dgm:t>
        <a:bodyPr/>
        <a:lstStyle/>
        <a:p>
          <a:endParaRPr lang="en-US"/>
        </a:p>
      </dgm:t>
    </dgm:pt>
    <dgm:pt modelId="{50621FD3-ECA0-4D4D-BEC7-ED32ED60C14C}" type="sibTrans" cxnId="{264C6184-FF28-4C82-A4B2-E5835CD1460F}">
      <dgm:prSet/>
      <dgm:spPr/>
      <dgm:t>
        <a:bodyPr/>
        <a:lstStyle/>
        <a:p>
          <a:endParaRPr lang="en-US"/>
        </a:p>
      </dgm:t>
    </dgm:pt>
    <dgm:pt modelId="{63F0A941-173A-47C4-819F-22060F333AD2}">
      <dgm:prSet phldrT="[Text]"/>
      <dgm:spPr/>
      <dgm:t>
        <a:bodyPr/>
        <a:lstStyle/>
        <a:p>
          <a:r>
            <a:rPr lang="en-US" b="1" dirty="0" smtClean="0"/>
            <a:t>Iron losses </a:t>
          </a:r>
          <a:endParaRPr lang="en-US" b="1" dirty="0"/>
        </a:p>
      </dgm:t>
    </dgm:pt>
    <dgm:pt modelId="{72D2DA70-168D-42C6-B2BC-D9EB79B1864D}" type="parTrans" cxnId="{40334918-2F13-4363-BE31-69D2EBEA7F32}">
      <dgm:prSet/>
      <dgm:spPr/>
      <dgm:t>
        <a:bodyPr/>
        <a:lstStyle/>
        <a:p>
          <a:endParaRPr lang="en-US"/>
        </a:p>
      </dgm:t>
    </dgm:pt>
    <dgm:pt modelId="{1B3BF678-851C-40DE-87AE-081535150B7D}" type="sibTrans" cxnId="{40334918-2F13-4363-BE31-69D2EBEA7F32}">
      <dgm:prSet/>
      <dgm:spPr/>
      <dgm:t>
        <a:bodyPr/>
        <a:lstStyle/>
        <a:p>
          <a:endParaRPr lang="en-US"/>
        </a:p>
      </dgm:t>
    </dgm:pt>
    <dgm:pt modelId="{76DDC534-E2B2-4FE9-A202-21C0786237A1}">
      <dgm:prSet phldrT="[Text]"/>
      <dgm:spPr/>
      <dgm:t>
        <a:bodyPr/>
        <a:lstStyle/>
        <a:p>
          <a:r>
            <a:rPr lang="en-US" b="1" dirty="0" smtClean="0"/>
            <a:t>Impaired dietary iron absorption </a:t>
          </a:r>
          <a:endParaRPr lang="en-US" b="1" dirty="0"/>
        </a:p>
      </dgm:t>
    </dgm:pt>
    <dgm:pt modelId="{B3DACFB8-6ED6-44F9-BEEC-F3FC61A038A9}" type="parTrans" cxnId="{23DFDE84-B57D-4E0D-A490-DF1594D71943}">
      <dgm:prSet/>
      <dgm:spPr/>
      <dgm:t>
        <a:bodyPr/>
        <a:lstStyle/>
        <a:p>
          <a:endParaRPr lang="en-US"/>
        </a:p>
      </dgm:t>
    </dgm:pt>
    <dgm:pt modelId="{009B89EB-58F7-411F-A9D9-6782E6B13EB0}" type="sibTrans" cxnId="{23DFDE84-B57D-4E0D-A490-DF1594D71943}">
      <dgm:prSet/>
      <dgm:spPr/>
      <dgm:t>
        <a:bodyPr/>
        <a:lstStyle/>
        <a:p>
          <a:endParaRPr lang="en-US"/>
        </a:p>
      </dgm:t>
    </dgm:pt>
    <dgm:pt modelId="{84242528-5ABE-4508-8830-656EFDC705F3}">
      <dgm:prSet phldrT="[Text]"/>
      <dgm:spPr/>
      <dgm:t>
        <a:bodyPr/>
        <a:lstStyle/>
        <a:p>
          <a:r>
            <a:rPr lang="en-US" b="1" dirty="0" smtClean="0"/>
            <a:t>Circulating iron pool depleted by ESA treatment</a:t>
          </a:r>
          <a:endParaRPr lang="en-US" b="1" dirty="0"/>
        </a:p>
      </dgm:t>
    </dgm:pt>
    <dgm:pt modelId="{5C942D76-EEC0-4025-A7FC-7EC5414BCE4D}" type="parTrans" cxnId="{91059FE8-46BF-4784-B448-7CB2AC9CE8EC}">
      <dgm:prSet/>
      <dgm:spPr/>
      <dgm:t>
        <a:bodyPr/>
        <a:lstStyle/>
        <a:p>
          <a:endParaRPr lang="en-US"/>
        </a:p>
      </dgm:t>
    </dgm:pt>
    <dgm:pt modelId="{84013340-CB27-4AAC-AD5A-40FFF3E6BA76}" type="sibTrans" cxnId="{91059FE8-46BF-4784-B448-7CB2AC9CE8EC}">
      <dgm:prSet/>
      <dgm:spPr/>
      <dgm:t>
        <a:bodyPr/>
        <a:lstStyle/>
        <a:p>
          <a:endParaRPr lang="en-US"/>
        </a:p>
      </dgm:t>
    </dgm:pt>
    <dgm:pt modelId="{41DC4149-3348-47A4-9414-70D70553447F}" type="pres">
      <dgm:prSet presAssocID="{905D85A9-AB42-4A56-9573-3F56320BB103}" presName="cycle" presStyleCnt="0">
        <dgm:presLayoutVars>
          <dgm:chMax val="1"/>
          <dgm:dir/>
          <dgm:animLvl val="ctr"/>
          <dgm:resizeHandles val="exact"/>
        </dgm:presLayoutVars>
      </dgm:prSet>
      <dgm:spPr/>
      <dgm:t>
        <a:bodyPr/>
        <a:lstStyle/>
        <a:p>
          <a:endParaRPr lang="en-US"/>
        </a:p>
      </dgm:t>
    </dgm:pt>
    <dgm:pt modelId="{6393E122-3C19-44D5-8D3A-30D9774787EF}" type="pres">
      <dgm:prSet presAssocID="{2BE2BCA8-F15C-4724-8D65-8D7B9301F3FC}" presName="centerShape" presStyleLbl="node0" presStyleIdx="0" presStyleCnt="1"/>
      <dgm:spPr/>
      <dgm:t>
        <a:bodyPr/>
        <a:lstStyle/>
        <a:p>
          <a:endParaRPr lang="en-US"/>
        </a:p>
      </dgm:t>
    </dgm:pt>
    <dgm:pt modelId="{C3F91792-3029-4F0B-BB87-359328F1E30C}" type="pres">
      <dgm:prSet presAssocID="{72D2DA70-168D-42C6-B2BC-D9EB79B1864D}" presName="parTrans" presStyleLbl="bgSibTrans2D1" presStyleIdx="0" presStyleCnt="3"/>
      <dgm:spPr/>
      <dgm:t>
        <a:bodyPr/>
        <a:lstStyle/>
        <a:p>
          <a:endParaRPr lang="en-US"/>
        </a:p>
      </dgm:t>
    </dgm:pt>
    <dgm:pt modelId="{D3CE0E3F-6608-4C6C-945B-68AFA603B0C7}" type="pres">
      <dgm:prSet presAssocID="{63F0A941-173A-47C4-819F-22060F333AD2}" presName="node" presStyleLbl="node1" presStyleIdx="0" presStyleCnt="3" custScaleX="100911">
        <dgm:presLayoutVars>
          <dgm:bulletEnabled val="1"/>
        </dgm:presLayoutVars>
      </dgm:prSet>
      <dgm:spPr/>
      <dgm:t>
        <a:bodyPr/>
        <a:lstStyle/>
        <a:p>
          <a:endParaRPr lang="en-US"/>
        </a:p>
      </dgm:t>
    </dgm:pt>
    <dgm:pt modelId="{F01CC3B1-020A-4D8C-9A8F-0DB824E6D61D}" type="pres">
      <dgm:prSet presAssocID="{B3DACFB8-6ED6-44F9-BEEC-F3FC61A038A9}" presName="parTrans" presStyleLbl="bgSibTrans2D1" presStyleIdx="1" presStyleCnt="3"/>
      <dgm:spPr/>
      <dgm:t>
        <a:bodyPr/>
        <a:lstStyle/>
        <a:p>
          <a:endParaRPr lang="en-US"/>
        </a:p>
      </dgm:t>
    </dgm:pt>
    <dgm:pt modelId="{1DCADF96-2009-48D4-801E-7D1C3C189E1B}" type="pres">
      <dgm:prSet presAssocID="{76DDC534-E2B2-4FE9-A202-21C0786237A1}" presName="node" presStyleLbl="node1" presStyleIdx="1" presStyleCnt="3" custScaleX="108302">
        <dgm:presLayoutVars>
          <dgm:bulletEnabled val="1"/>
        </dgm:presLayoutVars>
      </dgm:prSet>
      <dgm:spPr/>
      <dgm:t>
        <a:bodyPr/>
        <a:lstStyle/>
        <a:p>
          <a:endParaRPr lang="en-US"/>
        </a:p>
      </dgm:t>
    </dgm:pt>
    <dgm:pt modelId="{5A8B3D55-F076-4AE6-83BC-2BC8EFC0BCA6}" type="pres">
      <dgm:prSet presAssocID="{5C942D76-EEC0-4025-A7FC-7EC5414BCE4D}" presName="parTrans" presStyleLbl="bgSibTrans2D1" presStyleIdx="2" presStyleCnt="3"/>
      <dgm:spPr/>
      <dgm:t>
        <a:bodyPr/>
        <a:lstStyle/>
        <a:p>
          <a:endParaRPr lang="en-US"/>
        </a:p>
      </dgm:t>
    </dgm:pt>
    <dgm:pt modelId="{D6CF0A2A-3F2E-4825-9AF7-B39288C96975}" type="pres">
      <dgm:prSet presAssocID="{84242528-5ABE-4508-8830-656EFDC705F3}" presName="node" presStyleLbl="node1" presStyleIdx="2" presStyleCnt="3">
        <dgm:presLayoutVars>
          <dgm:bulletEnabled val="1"/>
        </dgm:presLayoutVars>
      </dgm:prSet>
      <dgm:spPr/>
      <dgm:t>
        <a:bodyPr/>
        <a:lstStyle/>
        <a:p>
          <a:endParaRPr lang="en-US"/>
        </a:p>
      </dgm:t>
    </dgm:pt>
  </dgm:ptLst>
  <dgm:cxnLst>
    <dgm:cxn modelId="{40334918-2F13-4363-BE31-69D2EBEA7F32}" srcId="{2BE2BCA8-F15C-4724-8D65-8D7B9301F3FC}" destId="{63F0A941-173A-47C4-819F-22060F333AD2}" srcOrd="0" destOrd="0" parTransId="{72D2DA70-168D-42C6-B2BC-D9EB79B1864D}" sibTransId="{1B3BF678-851C-40DE-87AE-081535150B7D}"/>
    <dgm:cxn modelId="{0316E615-B10D-4A70-A382-1DFEBD4CAFC1}" type="presOf" srcId="{5C942D76-EEC0-4025-A7FC-7EC5414BCE4D}" destId="{5A8B3D55-F076-4AE6-83BC-2BC8EFC0BCA6}" srcOrd="0" destOrd="0" presId="urn:microsoft.com/office/officeart/2005/8/layout/radial4"/>
    <dgm:cxn modelId="{7BD2365E-F216-48CC-A372-EAB7A42BA226}" type="presOf" srcId="{63F0A941-173A-47C4-819F-22060F333AD2}" destId="{D3CE0E3F-6608-4C6C-945B-68AFA603B0C7}" srcOrd="0" destOrd="0" presId="urn:microsoft.com/office/officeart/2005/8/layout/radial4"/>
    <dgm:cxn modelId="{621AF443-E0FB-4F1A-9CC6-52BF7F46BE2B}" type="presOf" srcId="{76DDC534-E2B2-4FE9-A202-21C0786237A1}" destId="{1DCADF96-2009-48D4-801E-7D1C3C189E1B}" srcOrd="0" destOrd="0" presId="urn:microsoft.com/office/officeart/2005/8/layout/radial4"/>
    <dgm:cxn modelId="{91059FE8-46BF-4784-B448-7CB2AC9CE8EC}" srcId="{2BE2BCA8-F15C-4724-8D65-8D7B9301F3FC}" destId="{84242528-5ABE-4508-8830-656EFDC705F3}" srcOrd="2" destOrd="0" parTransId="{5C942D76-EEC0-4025-A7FC-7EC5414BCE4D}" sibTransId="{84013340-CB27-4AAC-AD5A-40FFF3E6BA76}"/>
    <dgm:cxn modelId="{51D327A2-6DE6-4C90-9D48-828DDBB56E60}" type="presOf" srcId="{84242528-5ABE-4508-8830-656EFDC705F3}" destId="{D6CF0A2A-3F2E-4825-9AF7-B39288C96975}" srcOrd="0" destOrd="0" presId="urn:microsoft.com/office/officeart/2005/8/layout/radial4"/>
    <dgm:cxn modelId="{264C6184-FF28-4C82-A4B2-E5835CD1460F}" srcId="{905D85A9-AB42-4A56-9573-3F56320BB103}" destId="{2BE2BCA8-F15C-4724-8D65-8D7B9301F3FC}" srcOrd="0" destOrd="0" parTransId="{E2360F1E-18D8-480F-AEB8-52E0B87AA321}" sibTransId="{50621FD3-ECA0-4D4D-BEC7-ED32ED60C14C}"/>
    <dgm:cxn modelId="{B0CE3EAF-8757-48C4-85E9-13461EC1DE68}" type="presOf" srcId="{2BE2BCA8-F15C-4724-8D65-8D7B9301F3FC}" destId="{6393E122-3C19-44D5-8D3A-30D9774787EF}" srcOrd="0" destOrd="0" presId="urn:microsoft.com/office/officeart/2005/8/layout/radial4"/>
    <dgm:cxn modelId="{CE4C0BC9-3604-438A-ACA9-5322C8489712}" type="presOf" srcId="{905D85A9-AB42-4A56-9573-3F56320BB103}" destId="{41DC4149-3348-47A4-9414-70D70553447F}" srcOrd="0" destOrd="0" presId="urn:microsoft.com/office/officeart/2005/8/layout/radial4"/>
    <dgm:cxn modelId="{B1311231-ABBE-42F9-86AC-8323E66CF1E1}" type="presOf" srcId="{72D2DA70-168D-42C6-B2BC-D9EB79B1864D}" destId="{C3F91792-3029-4F0B-BB87-359328F1E30C}" srcOrd="0" destOrd="0" presId="urn:microsoft.com/office/officeart/2005/8/layout/radial4"/>
    <dgm:cxn modelId="{559ACD80-47DA-455A-B662-127B82840F31}" type="presOf" srcId="{B3DACFB8-6ED6-44F9-BEEC-F3FC61A038A9}" destId="{F01CC3B1-020A-4D8C-9A8F-0DB824E6D61D}" srcOrd="0" destOrd="0" presId="urn:microsoft.com/office/officeart/2005/8/layout/radial4"/>
    <dgm:cxn modelId="{23DFDE84-B57D-4E0D-A490-DF1594D71943}" srcId="{2BE2BCA8-F15C-4724-8D65-8D7B9301F3FC}" destId="{76DDC534-E2B2-4FE9-A202-21C0786237A1}" srcOrd="1" destOrd="0" parTransId="{B3DACFB8-6ED6-44F9-BEEC-F3FC61A038A9}" sibTransId="{009B89EB-58F7-411F-A9D9-6782E6B13EB0}"/>
    <dgm:cxn modelId="{F4023394-63B6-45D6-9598-769F6F8D37D3}" type="presParOf" srcId="{41DC4149-3348-47A4-9414-70D70553447F}" destId="{6393E122-3C19-44D5-8D3A-30D9774787EF}" srcOrd="0" destOrd="0" presId="urn:microsoft.com/office/officeart/2005/8/layout/radial4"/>
    <dgm:cxn modelId="{16E00434-6BE0-4078-8F18-BF6FC5C24FEF}" type="presParOf" srcId="{41DC4149-3348-47A4-9414-70D70553447F}" destId="{C3F91792-3029-4F0B-BB87-359328F1E30C}" srcOrd="1" destOrd="0" presId="urn:microsoft.com/office/officeart/2005/8/layout/radial4"/>
    <dgm:cxn modelId="{98E8CBE3-90FA-422B-AE01-752B237CD412}" type="presParOf" srcId="{41DC4149-3348-47A4-9414-70D70553447F}" destId="{D3CE0E3F-6608-4C6C-945B-68AFA603B0C7}" srcOrd="2" destOrd="0" presId="urn:microsoft.com/office/officeart/2005/8/layout/radial4"/>
    <dgm:cxn modelId="{8F9C2DD3-5528-44A0-AA4E-939A5EFB8658}" type="presParOf" srcId="{41DC4149-3348-47A4-9414-70D70553447F}" destId="{F01CC3B1-020A-4D8C-9A8F-0DB824E6D61D}" srcOrd="3" destOrd="0" presId="urn:microsoft.com/office/officeart/2005/8/layout/radial4"/>
    <dgm:cxn modelId="{5CA2A274-0C23-41D2-B342-EC4656EB7994}" type="presParOf" srcId="{41DC4149-3348-47A4-9414-70D70553447F}" destId="{1DCADF96-2009-48D4-801E-7D1C3C189E1B}" srcOrd="4" destOrd="0" presId="urn:microsoft.com/office/officeart/2005/8/layout/radial4"/>
    <dgm:cxn modelId="{0050AA99-4268-4980-B4C0-5261A27140E0}" type="presParOf" srcId="{41DC4149-3348-47A4-9414-70D70553447F}" destId="{5A8B3D55-F076-4AE6-83BC-2BC8EFC0BCA6}" srcOrd="5" destOrd="0" presId="urn:microsoft.com/office/officeart/2005/8/layout/radial4"/>
    <dgm:cxn modelId="{3BE76564-EE40-4C96-A8C2-CDA3021C22E9}" type="presParOf" srcId="{41DC4149-3348-47A4-9414-70D70553447F}" destId="{D6CF0A2A-3F2E-4825-9AF7-B39288C96975}"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81FC9F-5797-413F-A169-8363AA190DD5}" type="doc">
      <dgm:prSet loTypeId="urn:microsoft.com/office/officeart/2005/8/layout/radial6" loCatId="cycle" qsTypeId="urn:microsoft.com/office/officeart/2005/8/quickstyle/simple3" qsCatId="simple" csTypeId="urn:microsoft.com/office/officeart/2005/8/colors/accent1_2" csCatId="accent1" phldr="1"/>
      <dgm:spPr/>
      <dgm:t>
        <a:bodyPr/>
        <a:lstStyle/>
        <a:p>
          <a:endParaRPr lang="en-US"/>
        </a:p>
      </dgm:t>
    </dgm:pt>
    <dgm:pt modelId="{D7E3641F-0504-45AD-8160-852B5892A2C0}">
      <dgm:prSet phldrT="[Tex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dgm:spPr>
      <dgm:t>
        <a:bodyPr/>
        <a:lstStyle/>
        <a:p>
          <a:r>
            <a:rPr lang="en-US" b="1" dirty="0" smtClean="0"/>
            <a:t>Causes of ESA Resistance</a:t>
          </a:r>
          <a:endParaRPr lang="en-US" b="1" dirty="0"/>
        </a:p>
      </dgm:t>
    </dgm:pt>
    <dgm:pt modelId="{3AF70B05-DA59-434A-92C5-4E8D0190B3DD}" type="parTrans" cxnId="{1EB184C6-A047-42AB-9633-FA612762435B}">
      <dgm:prSet/>
      <dgm:spPr/>
      <dgm:t>
        <a:bodyPr/>
        <a:lstStyle/>
        <a:p>
          <a:endParaRPr lang="en-US"/>
        </a:p>
      </dgm:t>
    </dgm:pt>
    <dgm:pt modelId="{773AD971-D7BF-4841-94D1-0CB72D2DD561}" type="sibTrans" cxnId="{1EB184C6-A047-42AB-9633-FA612762435B}">
      <dgm:prSet/>
      <dgm:spPr/>
      <dgm:t>
        <a:bodyPr/>
        <a:lstStyle/>
        <a:p>
          <a:endParaRPr lang="en-US"/>
        </a:p>
      </dgm:t>
    </dgm:pt>
    <dgm:pt modelId="{3AB1F8F5-CEC5-4E91-A5E2-3DE956729D1F}">
      <dgm:prSet phldrT="[Text]" custT="1"/>
      <dgm:spPr/>
      <dgm:t>
        <a:bodyPr/>
        <a:lstStyle/>
        <a:p>
          <a:r>
            <a:rPr lang="en-US" sz="1600" b="1" smtClean="0"/>
            <a:t>Iron Deficiency</a:t>
          </a:r>
          <a:endParaRPr lang="en-US" sz="1600" b="1" dirty="0"/>
        </a:p>
      </dgm:t>
    </dgm:pt>
    <dgm:pt modelId="{2153C9AF-804D-4DC1-B9DD-A7323CCE6E6A}" type="parTrans" cxnId="{63983BC4-F99E-464E-B89D-0B03E25FDA35}">
      <dgm:prSet/>
      <dgm:spPr/>
      <dgm:t>
        <a:bodyPr/>
        <a:lstStyle/>
        <a:p>
          <a:endParaRPr lang="en-US"/>
        </a:p>
      </dgm:t>
    </dgm:pt>
    <dgm:pt modelId="{A7FFD776-004F-4151-892C-E5A37CD63676}" type="sibTrans" cxnId="{63983BC4-F99E-464E-B89D-0B03E25FDA35}">
      <dgm:prSet/>
      <dgm:spPr/>
      <dgm:t>
        <a:bodyPr/>
        <a:lstStyle/>
        <a:p>
          <a:endParaRPr lang="en-US"/>
        </a:p>
      </dgm:t>
    </dgm:pt>
    <dgm:pt modelId="{0467B018-CE44-40BD-B473-77776CBDC52A}">
      <dgm:prSet phldrT="[Text]" custT="1"/>
      <dgm:spPr/>
      <dgm:t>
        <a:bodyPr/>
        <a:lstStyle/>
        <a:p>
          <a:r>
            <a:rPr lang="en-US" sz="1600" b="1" smtClean="0"/>
            <a:t>B12, Folate deficiency</a:t>
          </a:r>
          <a:endParaRPr lang="en-US" sz="1600" b="1" dirty="0"/>
        </a:p>
      </dgm:t>
    </dgm:pt>
    <dgm:pt modelId="{09D6E595-63DA-4FF8-8EF5-8C2B0EFB2797}" type="parTrans" cxnId="{EA31FFFE-5484-4366-98F6-1D11E5AB80F6}">
      <dgm:prSet/>
      <dgm:spPr/>
      <dgm:t>
        <a:bodyPr/>
        <a:lstStyle/>
        <a:p>
          <a:endParaRPr lang="en-US"/>
        </a:p>
      </dgm:t>
    </dgm:pt>
    <dgm:pt modelId="{5D1CED95-1B20-40D6-B25B-5B79A4A5BC0D}" type="sibTrans" cxnId="{EA31FFFE-5484-4366-98F6-1D11E5AB80F6}">
      <dgm:prSet/>
      <dgm:spPr/>
      <dgm:t>
        <a:bodyPr/>
        <a:lstStyle/>
        <a:p>
          <a:endParaRPr lang="en-US"/>
        </a:p>
      </dgm:t>
    </dgm:pt>
    <dgm:pt modelId="{CEFEC93C-8F4D-4FDF-8F18-A8833A476E71}">
      <dgm:prSet phldrT="[Text]" custT="1"/>
      <dgm:spPr/>
      <dgm:t>
        <a:bodyPr/>
        <a:lstStyle/>
        <a:p>
          <a:r>
            <a:rPr lang="en-US" sz="1600" b="1" smtClean="0"/>
            <a:t>ACE inhibitors</a:t>
          </a:r>
          <a:endParaRPr lang="en-US" sz="1600" b="1" dirty="0"/>
        </a:p>
      </dgm:t>
    </dgm:pt>
    <dgm:pt modelId="{F08FFFE6-33AC-498E-8E03-18A4941B3386}" type="parTrans" cxnId="{E48097AD-23C5-4278-AD56-B4B4BD8274B1}">
      <dgm:prSet/>
      <dgm:spPr/>
      <dgm:t>
        <a:bodyPr/>
        <a:lstStyle/>
        <a:p>
          <a:endParaRPr lang="en-US"/>
        </a:p>
      </dgm:t>
    </dgm:pt>
    <dgm:pt modelId="{82936177-C605-4725-BE5A-1FD66916296C}" type="sibTrans" cxnId="{E48097AD-23C5-4278-AD56-B4B4BD8274B1}">
      <dgm:prSet/>
      <dgm:spPr/>
      <dgm:t>
        <a:bodyPr/>
        <a:lstStyle/>
        <a:p>
          <a:endParaRPr lang="en-US"/>
        </a:p>
      </dgm:t>
    </dgm:pt>
    <dgm:pt modelId="{34161843-7AA5-4EFC-988B-1C2A891C231A}">
      <dgm:prSet phldrT="[Text]" custT="1"/>
      <dgm:spPr/>
      <dgm:t>
        <a:bodyPr/>
        <a:lstStyle/>
        <a:p>
          <a:r>
            <a:rPr lang="en-US" sz="1600" b="1" smtClean="0"/>
            <a:t>Inflammation</a:t>
          </a:r>
          <a:endParaRPr lang="en-US" sz="1600" b="1" dirty="0"/>
        </a:p>
      </dgm:t>
    </dgm:pt>
    <dgm:pt modelId="{1A0E4897-3A02-4AF1-86EB-7237176F6F6E}" type="parTrans" cxnId="{0FB69D27-5C03-4CBC-BC4D-7C742F36D091}">
      <dgm:prSet/>
      <dgm:spPr/>
      <dgm:t>
        <a:bodyPr/>
        <a:lstStyle/>
        <a:p>
          <a:endParaRPr lang="en-US"/>
        </a:p>
      </dgm:t>
    </dgm:pt>
    <dgm:pt modelId="{FB95647A-F18B-4601-A2F6-93F3A3F6BD82}" type="sibTrans" cxnId="{0FB69D27-5C03-4CBC-BC4D-7C742F36D091}">
      <dgm:prSet/>
      <dgm:spPr/>
      <dgm:t>
        <a:bodyPr/>
        <a:lstStyle/>
        <a:p>
          <a:endParaRPr lang="en-US"/>
        </a:p>
      </dgm:t>
    </dgm:pt>
    <dgm:pt modelId="{D899E0A5-7930-4115-8347-FE5ADEE94156}">
      <dgm:prSet phldrT="[Text]" custT="1"/>
      <dgm:spPr/>
      <dgm:t>
        <a:bodyPr/>
        <a:lstStyle/>
        <a:p>
          <a:r>
            <a:rPr lang="en-US" sz="1600" b="1" smtClean="0"/>
            <a:t>Inadequate dialysis</a:t>
          </a:r>
          <a:endParaRPr lang="en-US" sz="1600" b="1" dirty="0"/>
        </a:p>
      </dgm:t>
    </dgm:pt>
    <dgm:pt modelId="{8017B1AD-5E46-4BCA-A298-6C5017F5CBBF}" type="parTrans" cxnId="{2684105A-4D0A-4190-A5A3-D69CD102219B}">
      <dgm:prSet/>
      <dgm:spPr/>
      <dgm:t>
        <a:bodyPr/>
        <a:lstStyle/>
        <a:p>
          <a:endParaRPr lang="en-US"/>
        </a:p>
      </dgm:t>
    </dgm:pt>
    <dgm:pt modelId="{616A9182-DA9E-4672-BA1D-84F50F56758B}" type="sibTrans" cxnId="{2684105A-4D0A-4190-A5A3-D69CD102219B}">
      <dgm:prSet/>
      <dgm:spPr/>
      <dgm:t>
        <a:bodyPr/>
        <a:lstStyle/>
        <a:p>
          <a:endParaRPr lang="en-US"/>
        </a:p>
      </dgm:t>
    </dgm:pt>
    <dgm:pt modelId="{A671CFC2-186E-4366-99AA-4713158DF117}">
      <dgm:prSet phldrT="[Text]" custT="1"/>
      <dgm:spPr/>
      <dgm:t>
        <a:bodyPr/>
        <a:lstStyle/>
        <a:p>
          <a:r>
            <a:rPr lang="en-US" sz="1600" b="1" smtClean="0"/>
            <a:t>HyperPTH</a:t>
          </a:r>
          <a:endParaRPr lang="en-US" sz="1600" b="1" dirty="0"/>
        </a:p>
      </dgm:t>
    </dgm:pt>
    <dgm:pt modelId="{9549826A-F391-4E71-B32C-870F82FF7FBB}" type="sibTrans" cxnId="{39F2DA30-D6CD-44C8-A314-FB922E3CA78A}">
      <dgm:prSet/>
      <dgm:spPr/>
      <dgm:t>
        <a:bodyPr/>
        <a:lstStyle/>
        <a:p>
          <a:endParaRPr lang="en-US">
            <a:solidFill>
              <a:srgbClr val="2A7286"/>
            </a:solidFill>
          </a:endParaRPr>
        </a:p>
      </dgm:t>
    </dgm:pt>
    <dgm:pt modelId="{35901AFF-6743-479A-BCA2-AB069A8DEDCC}" type="parTrans" cxnId="{39F2DA30-D6CD-44C8-A314-FB922E3CA78A}">
      <dgm:prSet/>
      <dgm:spPr/>
      <dgm:t>
        <a:bodyPr/>
        <a:lstStyle/>
        <a:p>
          <a:endParaRPr lang="en-US"/>
        </a:p>
      </dgm:t>
    </dgm:pt>
    <dgm:pt modelId="{9AADB923-DD06-4C76-9225-9FC68954A259}" type="pres">
      <dgm:prSet presAssocID="{4481FC9F-5797-413F-A169-8363AA190DD5}" presName="Name0" presStyleCnt="0">
        <dgm:presLayoutVars>
          <dgm:chMax val="1"/>
          <dgm:dir/>
          <dgm:animLvl val="ctr"/>
          <dgm:resizeHandles val="exact"/>
        </dgm:presLayoutVars>
      </dgm:prSet>
      <dgm:spPr/>
      <dgm:t>
        <a:bodyPr/>
        <a:lstStyle/>
        <a:p>
          <a:endParaRPr lang="en-US"/>
        </a:p>
      </dgm:t>
    </dgm:pt>
    <dgm:pt modelId="{9948AAFA-2F33-4EB2-BF17-44D9CE74F526}" type="pres">
      <dgm:prSet presAssocID="{D7E3641F-0504-45AD-8160-852B5892A2C0}" presName="centerShape" presStyleLbl="node0" presStyleIdx="0" presStyleCnt="1" custScaleX="144082" custScaleY="102103"/>
      <dgm:spPr/>
      <dgm:t>
        <a:bodyPr/>
        <a:lstStyle/>
        <a:p>
          <a:endParaRPr lang="en-US"/>
        </a:p>
      </dgm:t>
    </dgm:pt>
    <dgm:pt modelId="{916FB04B-748B-4F74-A03F-60C812028F42}" type="pres">
      <dgm:prSet presAssocID="{3AB1F8F5-CEC5-4E91-A5E2-3DE956729D1F}" presName="node" presStyleLbl="node1" presStyleIdx="0" presStyleCnt="6" custScaleX="139802">
        <dgm:presLayoutVars>
          <dgm:bulletEnabled val="1"/>
        </dgm:presLayoutVars>
      </dgm:prSet>
      <dgm:spPr/>
      <dgm:t>
        <a:bodyPr/>
        <a:lstStyle/>
        <a:p>
          <a:endParaRPr lang="en-US"/>
        </a:p>
      </dgm:t>
    </dgm:pt>
    <dgm:pt modelId="{879A1996-3072-4392-9221-B25500D052AA}" type="pres">
      <dgm:prSet presAssocID="{3AB1F8F5-CEC5-4E91-A5E2-3DE956729D1F}" presName="dummy" presStyleCnt="0"/>
      <dgm:spPr/>
      <dgm:t>
        <a:bodyPr/>
        <a:lstStyle/>
        <a:p>
          <a:endParaRPr lang="en-US"/>
        </a:p>
      </dgm:t>
    </dgm:pt>
    <dgm:pt modelId="{665D325E-8955-4DB2-BAF7-816EF21D6622}" type="pres">
      <dgm:prSet presAssocID="{A7FFD776-004F-4151-892C-E5A37CD63676}" presName="sibTrans" presStyleLbl="sibTrans2D1" presStyleIdx="0" presStyleCnt="6"/>
      <dgm:spPr/>
      <dgm:t>
        <a:bodyPr/>
        <a:lstStyle/>
        <a:p>
          <a:endParaRPr lang="en-US"/>
        </a:p>
      </dgm:t>
    </dgm:pt>
    <dgm:pt modelId="{E70CD133-3556-49D6-91C4-864000951501}" type="pres">
      <dgm:prSet presAssocID="{0467B018-CE44-40BD-B473-77776CBDC52A}" presName="node" presStyleLbl="node1" presStyleIdx="1" presStyleCnt="6" custScaleX="142459" custRadScaleRad="118372" custRadScaleInc="25071">
        <dgm:presLayoutVars>
          <dgm:bulletEnabled val="1"/>
        </dgm:presLayoutVars>
      </dgm:prSet>
      <dgm:spPr/>
      <dgm:t>
        <a:bodyPr/>
        <a:lstStyle/>
        <a:p>
          <a:endParaRPr lang="en-US"/>
        </a:p>
      </dgm:t>
    </dgm:pt>
    <dgm:pt modelId="{0D923ED4-2912-4D6D-902D-7C0E2A621D04}" type="pres">
      <dgm:prSet presAssocID="{0467B018-CE44-40BD-B473-77776CBDC52A}" presName="dummy" presStyleCnt="0"/>
      <dgm:spPr/>
      <dgm:t>
        <a:bodyPr/>
        <a:lstStyle/>
        <a:p>
          <a:endParaRPr lang="en-US"/>
        </a:p>
      </dgm:t>
    </dgm:pt>
    <dgm:pt modelId="{6BC9690F-D940-4B76-A83C-0834F944B00B}" type="pres">
      <dgm:prSet presAssocID="{5D1CED95-1B20-40D6-B25B-5B79A4A5BC0D}" presName="sibTrans" presStyleLbl="sibTrans2D1" presStyleIdx="1" presStyleCnt="6"/>
      <dgm:spPr/>
      <dgm:t>
        <a:bodyPr/>
        <a:lstStyle/>
        <a:p>
          <a:endParaRPr lang="en-US"/>
        </a:p>
      </dgm:t>
    </dgm:pt>
    <dgm:pt modelId="{7E0D978A-8518-423E-8213-503E90CF08A7}" type="pres">
      <dgm:prSet presAssocID="{CEFEC93C-8F4D-4FDF-8F18-A8833A476E71}" presName="node" presStyleLbl="node1" presStyleIdx="2" presStyleCnt="6" custScaleX="140131" custRadScaleRad="120413" custRadScaleInc="-27329">
        <dgm:presLayoutVars>
          <dgm:bulletEnabled val="1"/>
        </dgm:presLayoutVars>
      </dgm:prSet>
      <dgm:spPr/>
      <dgm:t>
        <a:bodyPr/>
        <a:lstStyle/>
        <a:p>
          <a:endParaRPr lang="en-US"/>
        </a:p>
      </dgm:t>
    </dgm:pt>
    <dgm:pt modelId="{A303B69C-D378-4D8D-948A-5AF10AF7F5AC}" type="pres">
      <dgm:prSet presAssocID="{CEFEC93C-8F4D-4FDF-8F18-A8833A476E71}" presName="dummy" presStyleCnt="0"/>
      <dgm:spPr/>
      <dgm:t>
        <a:bodyPr/>
        <a:lstStyle/>
        <a:p>
          <a:endParaRPr lang="en-US"/>
        </a:p>
      </dgm:t>
    </dgm:pt>
    <dgm:pt modelId="{3EA1821F-A743-43F3-8A2C-FE9022CF12D8}" type="pres">
      <dgm:prSet presAssocID="{82936177-C605-4725-BE5A-1FD66916296C}" presName="sibTrans" presStyleLbl="sibTrans2D1" presStyleIdx="2" presStyleCnt="6"/>
      <dgm:spPr/>
      <dgm:t>
        <a:bodyPr/>
        <a:lstStyle/>
        <a:p>
          <a:endParaRPr lang="en-US"/>
        </a:p>
      </dgm:t>
    </dgm:pt>
    <dgm:pt modelId="{13AD1FED-BF13-46B2-A824-79B504591B05}" type="pres">
      <dgm:prSet presAssocID="{34161843-7AA5-4EFC-988B-1C2A891C231A}" presName="node" presStyleLbl="node1" presStyleIdx="3" presStyleCnt="6" custScaleX="165434">
        <dgm:presLayoutVars>
          <dgm:bulletEnabled val="1"/>
        </dgm:presLayoutVars>
      </dgm:prSet>
      <dgm:spPr/>
      <dgm:t>
        <a:bodyPr/>
        <a:lstStyle/>
        <a:p>
          <a:endParaRPr lang="en-US"/>
        </a:p>
      </dgm:t>
    </dgm:pt>
    <dgm:pt modelId="{EDE83109-5559-42A9-9670-A4AE4D453CEA}" type="pres">
      <dgm:prSet presAssocID="{34161843-7AA5-4EFC-988B-1C2A891C231A}" presName="dummy" presStyleCnt="0"/>
      <dgm:spPr/>
      <dgm:t>
        <a:bodyPr/>
        <a:lstStyle/>
        <a:p>
          <a:endParaRPr lang="en-US"/>
        </a:p>
      </dgm:t>
    </dgm:pt>
    <dgm:pt modelId="{4CB7E22C-A214-43CD-8AA3-EDAFBA1C4284}" type="pres">
      <dgm:prSet presAssocID="{FB95647A-F18B-4601-A2F6-93F3A3F6BD82}" presName="sibTrans" presStyleLbl="sibTrans2D1" presStyleIdx="3" presStyleCnt="6"/>
      <dgm:spPr/>
      <dgm:t>
        <a:bodyPr/>
        <a:lstStyle/>
        <a:p>
          <a:endParaRPr lang="en-US"/>
        </a:p>
      </dgm:t>
    </dgm:pt>
    <dgm:pt modelId="{A5667BAD-1CE0-4647-88E2-AD115D6EBF77}" type="pres">
      <dgm:prSet presAssocID="{A671CFC2-186E-4366-99AA-4713158DF117}" presName="node" presStyleLbl="node1" presStyleIdx="4" presStyleCnt="6" custScaleX="135166" custRadScaleRad="124982" custRadScaleInc="32091">
        <dgm:presLayoutVars>
          <dgm:bulletEnabled val="1"/>
        </dgm:presLayoutVars>
      </dgm:prSet>
      <dgm:spPr/>
      <dgm:t>
        <a:bodyPr/>
        <a:lstStyle/>
        <a:p>
          <a:endParaRPr lang="en-US"/>
        </a:p>
      </dgm:t>
    </dgm:pt>
    <dgm:pt modelId="{E7A504CB-FF69-4B4D-90ED-9C8A4FD3C6A0}" type="pres">
      <dgm:prSet presAssocID="{A671CFC2-186E-4366-99AA-4713158DF117}" presName="dummy" presStyleCnt="0"/>
      <dgm:spPr/>
      <dgm:t>
        <a:bodyPr/>
        <a:lstStyle/>
        <a:p>
          <a:endParaRPr lang="en-US"/>
        </a:p>
      </dgm:t>
    </dgm:pt>
    <dgm:pt modelId="{F827326B-44E0-45CA-9A51-BDAC3653030F}" type="pres">
      <dgm:prSet presAssocID="{9549826A-F391-4E71-B32C-870F82FF7FBB}" presName="sibTrans" presStyleLbl="sibTrans2D1" presStyleIdx="4" presStyleCnt="6"/>
      <dgm:spPr/>
      <dgm:t>
        <a:bodyPr/>
        <a:lstStyle/>
        <a:p>
          <a:endParaRPr lang="en-US"/>
        </a:p>
      </dgm:t>
    </dgm:pt>
    <dgm:pt modelId="{B9A43338-7D96-4F64-91B5-FDD7C9B64631}" type="pres">
      <dgm:prSet presAssocID="{D899E0A5-7930-4115-8347-FE5ADEE94156}" presName="node" presStyleLbl="node1" presStyleIdx="5" presStyleCnt="6" custScaleX="139094" custScaleY="114885" custRadScaleRad="118372" custRadScaleInc="-25070">
        <dgm:presLayoutVars>
          <dgm:bulletEnabled val="1"/>
        </dgm:presLayoutVars>
      </dgm:prSet>
      <dgm:spPr/>
      <dgm:t>
        <a:bodyPr/>
        <a:lstStyle/>
        <a:p>
          <a:endParaRPr lang="en-US"/>
        </a:p>
      </dgm:t>
    </dgm:pt>
    <dgm:pt modelId="{049E7286-950B-4BD4-BB65-C3AF48D1B4CD}" type="pres">
      <dgm:prSet presAssocID="{D899E0A5-7930-4115-8347-FE5ADEE94156}" presName="dummy" presStyleCnt="0"/>
      <dgm:spPr/>
      <dgm:t>
        <a:bodyPr/>
        <a:lstStyle/>
        <a:p>
          <a:endParaRPr lang="en-US"/>
        </a:p>
      </dgm:t>
    </dgm:pt>
    <dgm:pt modelId="{FF3571F2-8418-48E0-887B-A5AEE70B9D36}" type="pres">
      <dgm:prSet presAssocID="{616A9182-DA9E-4672-BA1D-84F50F56758B}" presName="sibTrans" presStyleLbl="sibTrans2D1" presStyleIdx="5" presStyleCnt="6"/>
      <dgm:spPr/>
      <dgm:t>
        <a:bodyPr/>
        <a:lstStyle/>
        <a:p>
          <a:endParaRPr lang="en-US"/>
        </a:p>
      </dgm:t>
    </dgm:pt>
  </dgm:ptLst>
  <dgm:cxnLst>
    <dgm:cxn modelId="{E48097AD-23C5-4278-AD56-B4B4BD8274B1}" srcId="{D7E3641F-0504-45AD-8160-852B5892A2C0}" destId="{CEFEC93C-8F4D-4FDF-8F18-A8833A476E71}" srcOrd="2" destOrd="0" parTransId="{F08FFFE6-33AC-498E-8E03-18A4941B3386}" sibTransId="{82936177-C605-4725-BE5A-1FD66916296C}"/>
    <dgm:cxn modelId="{6E2C0163-4146-4409-B0D7-5B00640DA4CD}" type="presOf" srcId="{CEFEC93C-8F4D-4FDF-8F18-A8833A476E71}" destId="{7E0D978A-8518-423E-8213-503E90CF08A7}" srcOrd="0" destOrd="0" presId="urn:microsoft.com/office/officeart/2005/8/layout/radial6"/>
    <dgm:cxn modelId="{27F4460F-7FED-4CFC-9E33-CE0C8EE01FFF}" type="presOf" srcId="{34161843-7AA5-4EFC-988B-1C2A891C231A}" destId="{13AD1FED-BF13-46B2-A824-79B504591B05}" srcOrd="0" destOrd="0" presId="urn:microsoft.com/office/officeart/2005/8/layout/radial6"/>
    <dgm:cxn modelId="{17CC23CC-9F03-45D6-935F-CCB7C058B2F0}" type="presOf" srcId="{4481FC9F-5797-413F-A169-8363AA190DD5}" destId="{9AADB923-DD06-4C76-9225-9FC68954A259}" srcOrd="0" destOrd="0" presId="urn:microsoft.com/office/officeart/2005/8/layout/radial6"/>
    <dgm:cxn modelId="{0E4066D6-90E0-417A-A9B0-E11011AC43C7}" type="presOf" srcId="{3AB1F8F5-CEC5-4E91-A5E2-3DE956729D1F}" destId="{916FB04B-748B-4F74-A03F-60C812028F42}" srcOrd="0" destOrd="0" presId="urn:microsoft.com/office/officeart/2005/8/layout/radial6"/>
    <dgm:cxn modelId="{2AEFA0F2-C358-4714-BA9B-F5A4BA5D4EB7}" type="presOf" srcId="{9549826A-F391-4E71-B32C-870F82FF7FBB}" destId="{F827326B-44E0-45CA-9A51-BDAC3653030F}" srcOrd="0" destOrd="0" presId="urn:microsoft.com/office/officeart/2005/8/layout/radial6"/>
    <dgm:cxn modelId="{D449379F-3188-4E5B-B681-920D3C47CF9E}" type="presOf" srcId="{82936177-C605-4725-BE5A-1FD66916296C}" destId="{3EA1821F-A743-43F3-8A2C-FE9022CF12D8}" srcOrd="0" destOrd="0" presId="urn:microsoft.com/office/officeart/2005/8/layout/radial6"/>
    <dgm:cxn modelId="{0FB69D27-5C03-4CBC-BC4D-7C742F36D091}" srcId="{D7E3641F-0504-45AD-8160-852B5892A2C0}" destId="{34161843-7AA5-4EFC-988B-1C2A891C231A}" srcOrd="3" destOrd="0" parTransId="{1A0E4897-3A02-4AF1-86EB-7237176F6F6E}" sibTransId="{FB95647A-F18B-4601-A2F6-93F3A3F6BD82}"/>
    <dgm:cxn modelId="{511F84B6-2A47-40E9-882E-EFF18C2CE20A}" type="presOf" srcId="{5D1CED95-1B20-40D6-B25B-5B79A4A5BC0D}" destId="{6BC9690F-D940-4B76-A83C-0834F944B00B}" srcOrd="0" destOrd="0" presId="urn:microsoft.com/office/officeart/2005/8/layout/radial6"/>
    <dgm:cxn modelId="{F144C8B3-08CD-4F22-B162-B8BD1D75B4E0}" type="presOf" srcId="{D899E0A5-7930-4115-8347-FE5ADEE94156}" destId="{B9A43338-7D96-4F64-91B5-FDD7C9B64631}" srcOrd="0" destOrd="0" presId="urn:microsoft.com/office/officeart/2005/8/layout/radial6"/>
    <dgm:cxn modelId="{F3191F8E-A749-41D0-ACE9-B4F01DE705A4}" type="presOf" srcId="{0467B018-CE44-40BD-B473-77776CBDC52A}" destId="{E70CD133-3556-49D6-91C4-864000951501}" srcOrd="0" destOrd="0" presId="urn:microsoft.com/office/officeart/2005/8/layout/radial6"/>
    <dgm:cxn modelId="{2684105A-4D0A-4190-A5A3-D69CD102219B}" srcId="{D7E3641F-0504-45AD-8160-852B5892A2C0}" destId="{D899E0A5-7930-4115-8347-FE5ADEE94156}" srcOrd="5" destOrd="0" parTransId="{8017B1AD-5E46-4BCA-A298-6C5017F5CBBF}" sibTransId="{616A9182-DA9E-4672-BA1D-84F50F56758B}"/>
    <dgm:cxn modelId="{FC06E6C4-24D7-460C-8788-E5BE93FA394A}" type="presOf" srcId="{A671CFC2-186E-4366-99AA-4713158DF117}" destId="{A5667BAD-1CE0-4647-88E2-AD115D6EBF77}" srcOrd="0" destOrd="0" presId="urn:microsoft.com/office/officeart/2005/8/layout/radial6"/>
    <dgm:cxn modelId="{ED7DCA3F-1804-43F1-A4A4-9D673AF1F036}" type="presOf" srcId="{FB95647A-F18B-4601-A2F6-93F3A3F6BD82}" destId="{4CB7E22C-A214-43CD-8AA3-EDAFBA1C4284}" srcOrd="0" destOrd="0" presId="urn:microsoft.com/office/officeart/2005/8/layout/radial6"/>
    <dgm:cxn modelId="{4CF15080-900D-47B0-A109-14F4368B9BD3}" type="presOf" srcId="{D7E3641F-0504-45AD-8160-852B5892A2C0}" destId="{9948AAFA-2F33-4EB2-BF17-44D9CE74F526}" srcOrd="0" destOrd="0" presId="urn:microsoft.com/office/officeart/2005/8/layout/radial6"/>
    <dgm:cxn modelId="{63983BC4-F99E-464E-B89D-0B03E25FDA35}" srcId="{D7E3641F-0504-45AD-8160-852B5892A2C0}" destId="{3AB1F8F5-CEC5-4E91-A5E2-3DE956729D1F}" srcOrd="0" destOrd="0" parTransId="{2153C9AF-804D-4DC1-B9DD-A7323CCE6E6A}" sibTransId="{A7FFD776-004F-4151-892C-E5A37CD63676}"/>
    <dgm:cxn modelId="{051C1307-4B31-44B2-9315-6CD07F991BF2}" type="presOf" srcId="{A7FFD776-004F-4151-892C-E5A37CD63676}" destId="{665D325E-8955-4DB2-BAF7-816EF21D6622}" srcOrd="0" destOrd="0" presId="urn:microsoft.com/office/officeart/2005/8/layout/radial6"/>
    <dgm:cxn modelId="{1EB184C6-A047-42AB-9633-FA612762435B}" srcId="{4481FC9F-5797-413F-A169-8363AA190DD5}" destId="{D7E3641F-0504-45AD-8160-852B5892A2C0}" srcOrd="0" destOrd="0" parTransId="{3AF70B05-DA59-434A-92C5-4E8D0190B3DD}" sibTransId="{773AD971-D7BF-4841-94D1-0CB72D2DD561}"/>
    <dgm:cxn modelId="{39F2DA30-D6CD-44C8-A314-FB922E3CA78A}" srcId="{D7E3641F-0504-45AD-8160-852B5892A2C0}" destId="{A671CFC2-186E-4366-99AA-4713158DF117}" srcOrd="4" destOrd="0" parTransId="{35901AFF-6743-479A-BCA2-AB069A8DEDCC}" sibTransId="{9549826A-F391-4E71-B32C-870F82FF7FBB}"/>
    <dgm:cxn modelId="{0F0CC969-B6B1-4D1A-A5A7-6B822777B846}" type="presOf" srcId="{616A9182-DA9E-4672-BA1D-84F50F56758B}" destId="{FF3571F2-8418-48E0-887B-A5AEE70B9D36}" srcOrd="0" destOrd="0" presId="urn:microsoft.com/office/officeart/2005/8/layout/radial6"/>
    <dgm:cxn modelId="{EA31FFFE-5484-4366-98F6-1D11E5AB80F6}" srcId="{D7E3641F-0504-45AD-8160-852B5892A2C0}" destId="{0467B018-CE44-40BD-B473-77776CBDC52A}" srcOrd="1" destOrd="0" parTransId="{09D6E595-63DA-4FF8-8EF5-8C2B0EFB2797}" sibTransId="{5D1CED95-1B20-40D6-B25B-5B79A4A5BC0D}"/>
    <dgm:cxn modelId="{1C8C2259-3013-4FCC-B6EE-F6248252C0BD}" type="presParOf" srcId="{9AADB923-DD06-4C76-9225-9FC68954A259}" destId="{9948AAFA-2F33-4EB2-BF17-44D9CE74F526}" srcOrd="0" destOrd="0" presId="urn:microsoft.com/office/officeart/2005/8/layout/radial6"/>
    <dgm:cxn modelId="{99CF55BC-7DD6-4860-866D-851B4F82A434}" type="presParOf" srcId="{9AADB923-DD06-4C76-9225-9FC68954A259}" destId="{916FB04B-748B-4F74-A03F-60C812028F42}" srcOrd="1" destOrd="0" presId="urn:microsoft.com/office/officeart/2005/8/layout/radial6"/>
    <dgm:cxn modelId="{0E69B60D-7080-4921-85AF-AD6DE65ADF7D}" type="presParOf" srcId="{9AADB923-DD06-4C76-9225-9FC68954A259}" destId="{879A1996-3072-4392-9221-B25500D052AA}" srcOrd="2" destOrd="0" presId="urn:microsoft.com/office/officeart/2005/8/layout/radial6"/>
    <dgm:cxn modelId="{C697E1A2-AD54-4E54-92C1-F97A0884EF4A}" type="presParOf" srcId="{9AADB923-DD06-4C76-9225-9FC68954A259}" destId="{665D325E-8955-4DB2-BAF7-816EF21D6622}" srcOrd="3" destOrd="0" presId="urn:microsoft.com/office/officeart/2005/8/layout/radial6"/>
    <dgm:cxn modelId="{2DAC4135-475E-4C92-A0E1-DB8E9E1AE913}" type="presParOf" srcId="{9AADB923-DD06-4C76-9225-9FC68954A259}" destId="{E70CD133-3556-49D6-91C4-864000951501}" srcOrd="4" destOrd="0" presId="urn:microsoft.com/office/officeart/2005/8/layout/radial6"/>
    <dgm:cxn modelId="{7049F6DD-487D-4EBB-9FD0-43C615ABC7AD}" type="presParOf" srcId="{9AADB923-DD06-4C76-9225-9FC68954A259}" destId="{0D923ED4-2912-4D6D-902D-7C0E2A621D04}" srcOrd="5" destOrd="0" presId="urn:microsoft.com/office/officeart/2005/8/layout/radial6"/>
    <dgm:cxn modelId="{3FAC6F3E-8123-41F2-A907-E5C5CDA00A31}" type="presParOf" srcId="{9AADB923-DD06-4C76-9225-9FC68954A259}" destId="{6BC9690F-D940-4B76-A83C-0834F944B00B}" srcOrd="6" destOrd="0" presId="urn:microsoft.com/office/officeart/2005/8/layout/radial6"/>
    <dgm:cxn modelId="{E5AD77C1-915F-4639-8AE6-35F6A932A637}" type="presParOf" srcId="{9AADB923-DD06-4C76-9225-9FC68954A259}" destId="{7E0D978A-8518-423E-8213-503E90CF08A7}" srcOrd="7" destOrd="0" presId="urn:microsoft.com/office/officeart/2005/8/layout/radial6"/>
    <dgm:cxn modelId="{BF3EF214-FD4A-49A3-AF59-371F3A1784F5}" type="presParOf" srcId="{9AADB923-DD06-4C76-9225-9FC68954A259}" destId="{A303B69C-D378-4D8D-948A-5AF10AF7F5AC}" srcOrd="8" destOrd="0" presId="urn:microsoft.com/office/officeart/2005/8/layout/radial6"/>
    <dgm:cxn modelId="{965DECA3-75FF-48AC-A146-AE4E162B2EA0}" type="presParOf" srcId="{9AADB923-DD06-4C76-9225-9FC68954A259}" destId="{3EA1821F-A743-43F3-8A2C-FE9022CF12D8}" srcOrd="9" destOrd="0" presId="urn:microsoft.com/office/officeart/2005/8/layout/radial6"/>
    <dgm:cxn modelId="{34771056-87BA-43BF-944E-5C4959C0DA1E}" type="presParOf" srcId="{9AADB923-DD06-4C76-9225-9FC68954A259}" destId="{13AD1FED-BF13-46B2-A824-79B504591B05}" srcOrd="10" destOrd="0" presId="urn:microsoft.com/office/officeart/2005/8/layout/radial6"/>
    <dgm:cxn modelId="{C89ADD86-EEE8-45D7-B4EC-D773739BDA90}" type="presParOf" srcId="{9AADB923-DD06-4C76-9225-9FC68954A259}" destId="{EDE83109-5559-42A9-9670-A4AE4D453CEA}" srcOrd="11" destOrd="0" presId="urn:microsoft.com/office/officeart/2005/8/layout/radial6"/>
    <dgm:cxn modelId="{4C1E8ED8-E484-4A69-BE2D-51D5E679AC74}" type="presParOf" srcId="{9AADB923-DD06-4C76-9225-9FC68954A259}" destId="{4CB7E22C-A214-43CD-8AA3-EDAFBA1C4284}" srcOrd="12" destOrd="0" presId="urn:microsoft.com/office/officeart/2005/8/layout/radial6"/>
    <dgm:cxn modelId="{2C599E00-8EB4-4374-9CB1-2380A0027099}" type="presParOf" srcId="{9AADB923-DD06-4C76-9225-9FC68954A259}" destId="{A5667BAD-1CE0-4647-88E2-AD115D6EBF77}" srcOrd="13" destOrd="0" presId="urn:microsoft.com/office/officeart/2005/8/layout/radial6"/>
    <dgm:cxn modelId="{2EA8D8D0-FB86-4447-94D3-5D25617C0D61}" type="presParOf" srcId="{9AADB923-DD06-4C76-9225-9FC68954A259}" destId="{E7A504CB-FF69-4B4D-90ED-9C8A4FD3C6A0}" srcOrd="14" destOrd="0" presId="urn:microsoft.com/office/officeart/2005/8/layout/radial6"/>
    <dgm:cxn modelId="{06D9F4CC-93E6-4022-A927-4E38B471F92D}" type="presParOf" srcId="{9AADB923-DD06-4C76-9225-9FC68954A259}" destId="{F827326B-44E0-45CA-9A51-BDAC3653030F}" srcOrd="15" destOrd="0" presId="urn:microsoft.com/office/officeart/2005/8/layout/radial6"/>
    <dgm:cxn modelId="{BC0D91F9-1164-4F3C-B9EA-2D575CE6F100}" type="presParOf" srcId="{9AADB923-DD06-4C76-9225-9FC68954A259}" destId="{B9A43338-7D96-4F64-91B5-FDD7C9B64631}" srcOrd="16" destOrd="0" presId="urn:microsoft.com/office/officeart/2005/8/layout/radial6"/>
    <dgm:cxn modelId="{07787979-6889-4FFB-A653-CF55AEF15F71}" type="presParOf" srcId="{9AADB923-DD06-4C76-9225-9FC68954A259}" destId="{049E7286-950B-4BD4-BB65-C3AF48D1B4CD}" srcOrd="17" destOrd="0" presId="urn:microsoft.com/office/officeart/2005/8/layout/radial6"/>
    <dgm:cxn modelId="{6BE0195E-1A94-4911-9765-9CF3E821D369}" type="presParOf" srcId="{9AADB923-DD06-4C76-9225-9FC68954A259}" destId="{FF3571F2-8418-48E0-887B-A5AEE70B9D36}"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F47DB-D4B9-46AD-8611-C5998F93E467}">
      <dsp:nvSpPr>
        <dsp:cNvPr id="0" name=""/>
        <dsp:cNvSpPr/>
      </dsp:nvSpPr>
      <dsp:spPr>
        <a:xfrm>
          <a:off x="0" y="1630360"/>
          <a:ext cx="8610600" cy="1353190"/>
        </a:xfrm>
        <a:prstGeom prst="notched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250C734-4C8D-4A9F-889D-6466945344AE}">
      <dsp:nvSpPr>
        <dsp:cNvPr id="0" name=""/>
        <dsp:cNvSpPr/>
      </dsp:nvSpPr>
      <dsp:spPr>
        <a:xfrm>
          <a:off x="0" y="0"/>
          <a:ext cx="1865489"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kern="1200" dirty="0" smtClean="0"/>
            <a:t>First link of Anemia  to CKD by Richard Bright </a:t>
          </a:r>
          <a:r>
            <a:rPr lang="en-US" sz="1100" b="1" kern="1200" dirty="0" smtClean="0"/>
            <a:t>[1] </a:t>
          </a:r>
          <a:endParaRPr lang="en-US" sz="1100" b="1" kern="1200" dirty="0"/>
        </a:p>
      </dsp:txBody>
      <dsp:txXfrm>
        <a:off x="0" y="0"/>
        <a:ext cx="1865489" cy="1810385"/>
      </dsp:txXfrm>
    </dsp:sp>
    <dsp:sp modelId="{7A6F1B00-E41D-4926-906E-99DE54212696}">
      <dsp:nvSpPr>
        <dsp:cNvPr id="0" name=""/>
        <dsp:cNvSpPr/>
      </dsp:nvSpPr>
      <dsp:spPr>
        <a:xfrm flipV="1">
          <a:off x="2209263" y="2044019"/>
          <a:ext cx="914936" cy="553615"/>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574A544-5443-4B12-880B-6DCD41F66084}">
      <dsp:nvSpPr>
        <dsp:cNvPr id="0" name=""/>
        <dsp:cNvSpPr/>
      </dsp:nvSpPr>
      <dsp:spPr>
        <a:xfrm>
          <a:off x="1828794" y="2715577"/>
          <a:ext cx="1865489"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 Demonstration of:</a:t>
          </a:r>
        </a:p>
        <a:p>
          <a:pPr lvl="0" algn="l" defTabSz="622300">
            <a:lnSpc>
              <a:spcPct val="90000"/>
            </a:lnSpc>
            <a:spcBef>
              <a:spcPct val="0"/>
            </a:spcBef>
            <a:spcAft>
              <a:spcPct val="35000"/>
            </a:spcAft>
          </a:pPr>
          <a:r>
            <a:rPr lang="en-US" sz="1400" b="1" kern="1200" dirty="0" smtClean="0"/>
            <a:t>- A circulating factor which stimulates erythropoiesis </a:t>
          </a:r>
          <a:r>
            <a:rPr lang="en-US" sz="1100" b="1" kern="1200" dirty="0" smtClean="0"/>
            <a:t>[2]</a:t>
          </a:r>
        </a:p>
        <a:p>
          <a:pPr lvl="0" algn="l" defTabSz="622300">
            <a:lnSpc>
              <a:spcPct val="90000"/>
            </a:lnSpc>
            <a:spcBef>
              <a:spcPct val="0"/>
            </a:spcBef>
            <a:spcAft>
              <a:spcPct val="35000"/>
            </a:spcAft>
          </a:pPr>
          <a:r>
            <a:rPr lang="en-US" sz="1400" b="1" kern="1200" dirty="0" smtClean="0"/>
            <a:t>- The kidney as the main source of Erythropoietin </a:t>
          </a:r>
          <a:r>
            <a:rPr lang="en-US" sz="1100" b="1" kern="1200" dirty="0" smtClean="0"/>
            <a:t>[3]</a:t>
          </a:r>
          <a:endParaRPr lang="en-US" sz="1100" b="1" kern="1200" dirty="0"/>
        </a:p>
      </dsp:txBody>
      <dsp:txXfrm>
        <a:off x="1828794" y="2715577"/>
        <a:ext cx="1865489" cy="1810385"/>
      </dsp:txXfrm>
    </dsp:sp>
    <dsp:sp modelId="{87740845-2261-4911-A117-8667DDD14A69}">
      <dsp:nvSpPr>
        <dsp:cNvPr id="0" name=""/>
        <dsp:cNvSpPr/>
      </dsp:nvSpPr>
      <dsp:spPr>
        <a:xfrm>
          <a:off x="541518" y="2044022"/>
          <a:ext cx="753885" cy="56975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6C5513F-5FEB-44A3-B917-503CA451652B}">
      <dsp:nvSpPr>
        <dsp:cNvPr id="0" name=""/>
        <dsp:cNvSpPr/>
      </dsp:nvSpPr>
      <dsp:spPr>
        <a:xfrm>
          <a:off x="3581403" y="0"/>
          <a:ext cx="1742591" cy="175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kern="1200" dirty="0" smtClean="0"/>
            <a:t>Purification and cloning of   Erythropoietin </a:t>
          </a:r>
          <a:r>
            <a:rPr lang="en-US" sz="1100" b="1" kern="1200" dirty="0" smtClean="0"/>
            <a:t>[4]</a:t>
          </a:r>
          <a:endParaRPr lang="en-US" sz="1100" b="1" kern="1200" dirty="0"/>
        </a:p>
      </dsp:txBody>
      <dsp:txXfrm>
        <a:off x="3581403" y="0"/>
        <a:ext cx="1742591" cy="1755150"/>
      </dsp:txXfrm>
    </dsp:sp>
    <dsp:sp modelId="{5E3B509C-5A41-4712-822C-61E2614411A2}">
      <dsp:nvSpPr>
        <dsp:cNvPr id="0" name=""/>
        <dsp:cNvSpPr/>
      </dsp:nvSpPr>
      <dsp:spPr>
        <a:xfrm>
          <a:off x="4020931" y="1997554"/>
          <a:ext cx="932067" cy="590316"/>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5E88F36-D82E-4995-A396-4FB4C62ECBA9}">
      <dsp:nvSpPr>
        <dsp:cNvPr id="0" name=""/>
        <dsp:cNvSpPr/>
      </dsp:nvSpPr>
      <dsp:spPr>
        <a:xfrm>
          <a:off x="5740409" y="2697166"/>
          <a:ext cx="1865489"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smtClean="0"/>
            <a:t>Introduction of recombinant human EPO in Anemia management</a:t>
          </a:r>
          <a:r>
            <a:rPr lang="en-US" sz="1100" b="1" kern="1200" dirty="0" smtClean="0"/>
            <a:t> [5]</a:t>
          </a:r>
          <a:endParaRPr lang="en-US" sz="1600" b="1" kern="1200" dirty="0" smtClean="0"/>
        </a:p>
      </dsp:txBody>
      <dsp:txXfrm>
        <a:off x="5740409" y="2697166"/>
        <a:ext cx="1865489" cy="1810385"/>
      </dsp:txXfrm>
    </dsp:sp>
    <dsp:sp modelId="{169D68BC-8160-4DFD-8015-5DB6345DC1C2}">
      <dsp:nvSpPr>
        <dsp:cNvPr id="0" name=""/>
        <dsp:cNvSpPr/>
      </dsp:nvSpPr>
      <dsp:spPr>
        <a:xfrm>
          <a:off x="5918344" y="1955374"/>
          <a:ext cx="982763" cy="65220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2BD7A-EF40-4641-B5B7-8BDA24D743DA}">
      <dsp:nvSpPr>
        <dsp:cNvPr id="0" name=""/>
        <dsp:cNvSpPr/>
      </dsp:nvSpPr>
      <dsp:spPr>
        <a:xfrm>
          <a:off x="0" y="11451"/>
          <a:ext cx="4267200" cy="11606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NORMOCHROMIC NORMOCYTIC</a:t>
          </a:r>
          <a:endParaRPr lang="en-US" sz="2400" b="1" kern="1200" dirty="0"/>
        </a:p>
      </dsp:txBody>
      <dsp:txXfrm>
        <a:off x="56658" y="68109"/>
        <a:ext cx="4153884" cy="1047324"/>
      </dsp:txXfrm>
    </dsp:sp>
    <dsp:sp modelId="{34C7DA1F-5124-40BC-98A6-1B882616763C}">
      <dsp:nvSpPr>
        <dsp:cNvPr id="0" name=""/>
        <dsp:cNvSpPr/>
      </dsp:nvSpPr>
      <dsp:spPr>
        <a:xfrm>
          <a:off x="0" y="1172091"/>
          <a:ext cx="426720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8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smtClean="0">
              <a:solidFill>
                <a:srgbClr val="C00000"/>
              </a:solidFill>
            </a:rPr>
            <a:t>Anemia </a:t>
          </a:r>
          <a:r>
            <a:rPr lang="en-US" sz="2800" b="1" u="sng" kern="1200" dirty="0" smtClean="0">
              <a:solidFill>
                <a:srgbClr val="C00000"/>
              </a:solidFill>
            </a:rPr>
            <a:t>of</a:t>
          </a:r>
          <a:r>
            <a:rPr lang="en-US" sz="2800" b="1" kern="1200" dirty="0" smtClean="0">
              <a:solidFill>
                <a:srgbClr val="C00000"/>
              </a:solidFill>
            </a:rPr>
            <a:t> CKD</a:t>
          </a:r>
          <a:endParaRPr lang="en-US" sz="2800" b="1" kern="1200" dirty="0">
            <a:solidFill>
              <a:srgbClr val="C00000"/>
            </a:solidFill>
          </a:endParaRPr>
        </a:p>
      </dsp:txBody>
      <dsp:txXfrm>
        <a:off x="0" y="1172091"/>
        <a:ext cx="4267200" cy="1026720"/>
      </dsp:txXfrm>
    </dsp:sp>
    <dsp:sp modelId="{1D2EC296-BED6-4386-A805-E6BE1E700F2C}">
      <dsp:nvSpPr>
        <dsp:cNvPr id="0" name=""/>
        <dsp:cNvSpPr/>
      </dsp:nvSpPr>
      <dsp:spPr>
        <a:xfrm>
          <a:off x="0" y="2198811"/>
          <a:ext cx="4267200" cy="11606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OTHER TYPES </a:t>
          </a:r>
          <a:endParaRPr lang="en-US" sz="2400" b="1" kern="1200" dirty="0"/>
        </a:p>
      </dsp:txBody>
      <dsp:txXfrm>
        <a:off x="56658" y="2255469"/>
        <a:ext cx="4153884" cy="1047324"/>
      </dsp:txXfrm>
    </dsp:sp>
    <dsp:sp modelId="{B024C6A1-70D7-4B95-951F-E8405305E6BB}">
      <dsp:nvSpPr>
        <dsp:cNvPr id="0" name=""/>
        <dsp:cNvSpPr/>
      </dsp:nvSpPr>
      <dsp:spPr>
        <a:xfrm>
          <a:off x="0" y="3359451"/>
          <a:ext cx="4267200" cy="115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8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smtClean="0">
              <a:solidFill>
                <a:srgbClr val="C00000"/>
              </a:solidFill>
            </a:rPr>
            <a:t>Anemia </a:t>
          </a:r>
          <a:r>
            <a:rPr lang="en-US" sz="2800" b="1" u="sng" kern="1200" dirty="0" smtClean="0">
              <a:solidFill>
                <a:srgbClr val="C00000"/>
              </a:solidFill>
            </a:rPr>
            <a:t>in</a:t>
          </a:r>
          <a:r>
            <a:rPr lang="en-US" sz="2800" b="1" kern="1200" dirty="0" smtClean="0">
              <a:solidFill>
                <a:srgbClr val="C00000"/>
              </a:solidFill>
            </a:rPr>
            <a:t> CKD: </a:t>
          </a:r>
          <a:r>
            <a:rPr lang="en-US" sz="2400" kern="1200" dirty="0" smtClean="0"/>
            <a:t>Another cause of anemia on top of CKD</a:t>
          </a:r>
          <a:endParaRPr lang="en-US" sz="2400" kern="1200" dirty="0"/>
        </a:p>
      </dsp:txBody>
      <dsp:txXfrm>
        <a:off x="0" y="3359451"/>
        <a:ext cx="4267200" cy="1155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3974C-CB6F-4AFD-A5AC-13CB2F095B67}">
      <dsp:nvSpPr>
        <dsp:cNvPr id="0" name=""/>
        <dsp:cNvSpPr/>
      </dsp:nvSpPr>
      <dsp:spPr>
        <a:xfrm>
          <a:off x="3133726" y="1467366"/>
          <a:ext cx="1981198" cy="1477968"/>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ANEMIA</a:t>
          </a:r>
          <a:endParaRPr lang="en-US" sz="3000" kern="1200" dirty="0"/>
        </a:p>
      </dsp:txBody>
      <dsp:txXfrm>
        <a:off x="3423866" y="1683809"/>
        <a:ext cx="1400918" cy="1045082"/>
      </dsp:txXfrm>
    </dsp:sp>
    <dsp:sp modelId="{A4E2EB1E-C90F-49AC-AEE7-BB8D5A61CFB9}">
      <dsp:nvSpPr>
        <dsp:cNvPr id="0" name=""/>
        <dsp:cNvSpPr/>
      </dsp:nvSpPr>
      <dsp:spPr>
        <a:xfrm rot="16260588">
          <a:off x="3955713" y="1268939"/>
          <a:ext cx="369788" cy="27251"/>
        </a:xfrm>
        <a:custGeom>
          <a:avLst/>
          <a:gdLst/>
          <a:ahLst/>
          <a:cxnLst/>
          <a:rect l="0" t="0" r="0" b="0"/>
          <a:pathLst>
            <a:path>
              <a:moveTo>
                <a:pt x="0" y="13625"/>
              </a:moveTo>
              <a:lnTo>
                <a:pt x="369788"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31363" y="1273320"/>
        <a:ext cx="18489" cy="18489"/>
      </dsp:txXfrm>
    </dsp:sp>
    <dsp:sp modelId="{F0BD6B1E-4F69-467D-A195-76904F11FA1C}">
      <dsp:nvSpPr>
        <dsp:cNvPr id="0" name=""/>
        <dsp:cNvSpPr/>
      </dsp:nvSpPr>
      <dsp:spPr>
        <a:xfrm>
          <a:off x="3200407" y="71976"/>
          <a:ext cx="1904997" cy="102574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EPO DEFICIENCY</a:t>
          </a:r>
          <a:endParaRPr lang="en-US" sz="1800" b="1" kern="1200" dirty="0"/>
        </a:p>
      </dsp:txBody>
      <dsp:txXfrm>
        <a:off x="3479387" y="222193"/>
        <a:ext cx="1347037" cy="725312"/>
      </dsp:txXfrm>
    </dsp:sp>
    <dsp:sp modelId="{00B324C4-3600-4677-A2EC-98C41DACFA09}">
      <dsp:nvSpPr>
        <dsp:cNvPr id="0" name=""/>
        <dsp:cNvSpPr/>
      </dsp:nvSpPr>
      <dsp:spPr>
        <a:xfrm>
          <a:off x="5114924" y="2192725"/>
          <a:ext cx="678118" cy="27251"/>
        </a:xfrm>
        <a:custGeom>
          <a:avLst/>
          <a:gdLst/>
          <a:ahLst/>
          <a:cxnLst/>
          <a:rect l="0" t="0" r="0" b="0"/>
          <a:pathLst>
            <a:path>
              <a:moveTo>
                <a:pt x="0" y="13625"/>
              </a:moveTo>
              <a:lnTo>
                <a:pt x="678118"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37030" y="2189398"/>
        <a:ext cx="33905" cy="33905"/>
      </dsp:txXfrm>
    </dsp:sp>
    <dsp:sp modelId="{54CC57B2-DE3E-4DAB-A883-65DF87F8AE54}">
      <dsp:nvSpPr>
        <dsp:cNvPr id="0" name=""/>
        <dsp:cNvSpPr/>
      </dsp:nvSpPr>
      <dsp:spPr>
        <a:xfrm>
          <a:off x="5793042" y="1600201"/>
          <a:ext cx="1741232" cy="121229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IRON DEFICIENCY</a:t>
          </a:r>
          <a:endParaRPr lang="en-US" sz="1600" b="1" kern="1200" dirty="0"/>
        </a:p>
      </dsp:txBody>
      <dsp:txXfrm>
        <a:off x="6048040" y="1777738"/>
        <a:ext cx="1231236" cy="857225"/>
      </dsp:txXfrm>
    </dsp:sp>
    <dsp:sp modelId="{662EB5A6-BA98-45EA-9F17-E8A3D2E94695}">
      <dsp:nvSpPr>
        <dsp:cNvPr id="0" name=""/>
        <dsp:cNvSpPr/>
      </dsp:nvSpPr>
      <dsp:spPr>
        <a:xfrm rot="5400000">
          <a:off x="3996129" y="3059905"/>
          <a:ext cx="256391" cy="27251"/>
        </a:xfrm>
        <a:custGeom>
          <a:avLst/>
          <a:gdLst/>
          <a:ahLst/>
          <a:cxnLst/>
          <a:rect l="0" t="0" r="0" b="0"/>
          <a:pathLst>
            <a:path>
              <a:moveTo>
                <a:pt x="0" y="13625"/>
              </a:moveTo>
              <a:lnTo>
                <a:pt x="256391"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17915" y="3067121"/>
        <a:ext cx="12819" cy="12819"/>
      </dsp:txXfrm>
    </dsp:sp>
    <dsp:sp modelId="{7E68E33B-55C3-42A7-ACB8-8F2EA0022EA7}">
      <dsp:nvSpPr>
        <dsp:cNvPr id="0" name=""/>
        <dsp:cNvSpPr/>
      </dsp:nvSpPr>
      <dsp:spPr>
        <a:xfrm>
          <a:off x="3248027" y="3201726"/>
          <a:ext cx="1752595" cy="125226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NUTRITIONAL DEFICIENCY</a:t>
          </a:r>
          <a:endParaRPr lang="en-US" sz="1600" b="1" kern="1200" dirty="0"/>
        </a:p>
      </dsp:txBody>
      <dsp:txXfrm>
        <a:off x="3504689" y="3385116"/>
        <a:ext cx="1239271" cy="885488"/>
      </dsp:txXfrm>
    </dsp:sp>
    <dsp:sp modelId="{AD5DBBDC-8892-4841-A279-A72446C830D8}">
      <dsp:nvSpPr>
        <dsp:cNvPr id="0" name=""/>
        <dsp:cNvSpPr/>
      </dsp:nvSpPr>
      <dsp:spPr>
        <a:xfrm rot="10800000">
          <a:off x="2588958" y="2192725"/>
          <a:ext cx="544767" cy="27251"/>
        </a:xfrm>
        <a:custGeom>
          <a:avLst/>
          <a:gdLst/>
          <a:ahLst/>
          <a:cxnLst/>
          <a:rect l="0" t="0" r="0" b="0"/>
          <a:pathLst>
            <a:path>
              <a:moveTo>
                <a:pt x="0" y="13625"/>
              </a:moveTo>
              <a:lnTo>
                <a:pt x="544767"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47722" y="2192731"/>
        <a:ext cx="27238" cy="27238"/>
      </dsp:txXfrm>
    </dsp:sp>
    <dsp:sp modelId="{F6060022-5A86-4AFC-9470-D849F858729A}">
      <dsp:nvSpPr>
        <dsp:cNvPr id="0" name=""/>
        <dsp:cNvSpPr/>
      </dsp:nvSpPr>
      <dsp:spPr>
        <a:xfrm>
          <a:off x="809625" y="1600201"/>
          <a:ext cx="1779333" cy="121229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SHORTENED RBC SURVIVAL</a:t>
          </a:r>
          <a:endParaRPr lang="en-US" sz="1600" b="1" kern="1200" dirty="0"/>
        </a:p>
      </dsp:txBody>
      <dsp:txXfrm>
        <a:off x="1070202" y="1777738"/>
        <a:ext cx="1258179" cy="857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3974C-CB6F-4AFD-A5AC-13CB2F095B67}">
      <dsp:nvSpPr>
        <dsp:cNvPr id="0" name=""/>
        <dsp:cNvSpPr/>
      </dsp:nvSpPr>
      <dsp:spPr>
        <a:xfrm>
          <a:off x="3133726" y="1467366"/>
          <a:ext cx="1981198" cy="1477968"/>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ANEMIA</a:t>
          </a:r>
          <a:endParaRPr lang="en-US" sz="3000" kern="1200" dirty="0"/>
        </a:p>
      </dsp:txBody>
      <dsp:txXfrm>
        <a:off x="3423866" y="1683809"/>
        <a:ext cx="1400918" cy="1045082"/>
      </dsp:txXfrm>
    </dsp:sp>
    <dsp:sp modelId="{A4E2EB1E-C90F-49AC-AEE7-BB8D5A61CFB9}">
      <dsp:nvSpPr>
        <dsp:cNvPr id="0" name=""/>
        <dsp:cNvSpPr/>
      </dsp:nvSpPr>
      <dsp:spPr>
        <a:xfrm rot="16260588">
          <a:off x="3955713" y="1268939"/>
          <a:ext cx="369788" cy="27251"/>
        </a:xfrm>
        <a:custGeom>
          <a:avLst/>
          <a:gdLst/>
          <a:ahLst/>
          <a:cxnLst/>
          <a:rect l="0" t="0" r="0" b="0"/>
          <a:pathLst>
            <a:path>
              <a:moveTo>
                <a:pt x="0" y="13625"/>
              </a:moveTo>
              <a:lnTo>
                <a:pt x="369788"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31363" y="1273320"/>
        <a:ext cx="18489" cy="18489"/>
      </dsp:txXfrm>
    </dsp:sp>
    <dsp:sp modelId="{F0BD6B1E-4F69-467D-A195-76904F11FA1C}">
      <dsp:nvSpPr>
        <dsp:cNvPr id="0" name=""/>
        <dsp:cNvSpPr/>
      </dsp:nvSpPr>
      <dsp:spPr>
        <a:xfrm>
          <a:off x="3200407" y="71976"/>
          <a:ext cx="1904997" cy="102574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EPO DEFICIENCY</a:t>
          </a:r>
          <a:endParaRPr lang="en-US" sz="1800" b="1" kern="1200" dirty="0"/>
        </a:p>
      </dsp:txBody>
      <dsp:txXfrm>
        <a:off x="3479387" y="222193"/>
        <a:ext cx="1347037" cy="725312"/>
      </dsp:txXfrm>
    </dsp:sp>
    <dsp:sp modelId="{00B324C4-3600-4677-A2EC-98C41DACFA09}">
      <dsp:nvSpPr>
        <dsp:cNvPr id="0" name=""/>
        <dsp:cNvSpPr/>
      </dsp:nvSpPr>
      <dsp:spPr>
        <a:xfrm>
          <a:off x="5114924" y="2192725"/>
          <a:ext cx="678118" cy="27251"/>
        </a:xfrm>
        <a:custGeom>
          <a:avLst/>
          <a:gdLst/>
          <a:ahLst/>
          <a:cxnLst/>
          <a:rect l="0" t="0" r="0" b="0"/>
          <a:pathLst>
            <a:path>
              <a:moveTo>
                <a:pt x="0" y="13625"/>
              </a:moveTo>
              <a:lnTo>
                <a:pt x="678118"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37030" y="2189398"/>
        <a:ext cx="33905" cy="33905"/>
      </dsp:txXfrm>
    </dsp:sp>
    <dsp:sp modelId="{54CC57B2-DE3E-4DAB-A883-65DF87F8AE54}">
      <dsp:nvSpPr>
        <dsp:cNvPr id="0" name=""/>
        <dsp:cNvSpPr/>
      </dsp:nvSpPr>
      <dsp:spPr>
        <a:xfrm>
          <a:off x="5793042" y="1600201"/>
          <a:ext cx="1741232" cy="121229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IRON DEFICIENCY</a:t>
          </a:r>
          <a:endParaRPr lang="en-US" sz="1600" b="1" kern="1200" dirty="0"/>
        </a:p>
      </dsp:txBody>
      <dsp:txXfrm>
        <a:off x="6048040" y="1777738"/>
        <a:ext cx="1231236" cy="857225"/>
      </dsp:txXfrm>
    </dsp:sp>
    <dsp:sp modelId="{662EB5A6-BA98-45EA-9F17-E8A3D2E94695}">
      <dsp:nvSpPr>
        <dsp:cNvPr id="0" name=""/>
        <dsp:cNvSpPr/>
      </dsp:nvSpPr>
      <dsp:spPr>
        <a:xfrm rot="5400000">
          <a:off x="3996129" y="3059905"/>
          <a:ext cx="256391" cy="27251"/>
        </a:xfrm>
        <a:custGeom>
          <a:avLst/>
          <a:gdLst/>
          <a:ahLst/>
          <a:cxnLst/>
          <a:rect l="0" t="0" r="0" b="0"/>
          <a:pathLst>
            <a:path>
              <a:moveTo>
                <a:pt x="0" y="13625"/>
              </a:moveTo>
              <a:lnTo>
                <a:pt x="256391"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17915" y="3067121"/>
        <a:ext cx="12819" cy="12819"/>
      </dsp:txXfrm>
    </dsp:sp>
    <dsp:sp modelId="{7E68E33B-55C3-42A7-ACB8-8F2EA0022EA7}">
      <dsp:nvSpPr>
        <dsp:cNvPr id="0" name=""/>
        <dsp:cNvSpPr/>
      </dsp:nvSpPr>
      <dsp:spPr>
        <a:xfrm>
          <a:off x="3248027" y="3201726"/>
          <a:ext cx="1752595" cy="125226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NUTRITIONAL DEFICIENCY</a:t>
          </a:r>
          <a:endParaRPr lang="en-US" sz="1600" b="1" kern="1200" dirty="0"/>
        </a:p>
      </dsp:txBody>
      <dsp:txXfrm>
        <a:off x="3504689" y="3385116"/>
        <a:ext cx="1239271" cy="885488"/>
      </dsp:txXfrm>
    </dsp:sp>
    <dsp:sp modelId="{AD5DBBDC-8892-4841-A279-A72446C830D8}">
      <dsp:nvSpPr>
        <dsp:cNvPr id="0" name=""/>
        <dsp:cNvSpPr/>
      </dsp:nvSpPr>
      <dsp:spPr>
        <a:xfrm rot="10705311">
          <a:off x="2132679" y="2233795"/>
          <a:ext cx="1001911" cy="27251"/>
        </a:xfrm>
        <a:custGeom>
          <a:avLst/>
          <a:gdLst/>
          <a:ahLst/>
          <a:cxnLst/>
          <a:rect l="0" t="0" r="0" b="0"/>
          <a:pathLst>
            <a:path>
              <a:moveTo>
                <a:pt x="0" y="13625"/>
              </a:moveTo>
              <a:lnTo>
                <a:pt x="1001911" y="136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08587" y="2222373"/>
        <a:ext cx="50095" cy="50095"/>
      </dsp:txXfrm>
    </dsp:sp>
    <dsp:sp modelId="{F6060022-5A86-4AFC-9470-D849F858729A}">
      <dsp:nvSpPr>
        <dsp:cNvPr id="0" name=""/>
        <dsp:cNvSpPr/>
      </dsp:nvSpPr>
      <dsp:spPr>
        <a:xfrm>
          <a:off x="354263" y="1679558"/>
          <a:ext cx="1779333" cy="121229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SHORTENED RBC SURVIVAL</a:t>
          </a:r>
          <a:endParaRPr lang="en-US" sz="1600" b="1" kern="1200" dirty="0"/>
        </a:p>
      </dsp:txBody>
      <dsp:txXfrm>
        <a:off x="614840" y="1857095"/>
        <a:ext cx="1258179" cy="8572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B107A-09AB-409A-9C55-BF25A696F0C2}">
      <dsp:nvSpPr>
        <dsp:cNvPr id="0" name=""/>
        <dsp:cNvSpPr/>
      </dsp:nvSpPr>
      <dsp:spPr>
        <a:xfrm>
          <a:off x="0" y="581174"/>
          <a:ext cx="2419052" cy="2419052"/>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381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3129" tIns="27940" rIns="133129" bIns="27940" numCol="1" spcCol="1270" anchor="ctr" anchorCtr="0">
          <a:noAutofit/>
        </a:bodyPr>
        <a:lstStyle/>
        <a:p>
          <a:pPr lvl="0" algn="ctr" defTabSz="977900">
            <a:lnSpc>
              <a:spcPct val="90000"/>
            </a:lnSpc>
            <a:spcBef>
              <a:spcPct val="0"/>
            </a:spcBef>
            <a:spcAft>
              <a:spcPct val="35000"/>
            </a:spcAft>
          </a:pPr>
          <a:r>
            <a:rPr lang="en-US" sz="2200" b="1" kern="1200" dirty="0" err="1" smtClean="0"/>
            <a:t>Hb</a:t>
          </a:r>
          <a:r>
            <a:rPr lang="en-US" sz="2200" b="1" kern="1200" dirty="0" smtClean="0"/>
            <a:t> TARGET?</a:t>
          </a:r>
          <a:endParaRPr lang="en-US" sz="2200" b="1" kern="1200" dirty="0"/>
        </a:p>
      </dsp:txBody>
      <dsp:txXfrm>
        <a:off x="354262" y="935436"/>
        <a:ext cx="1710528" cy="1710528"/>
      </dsp:txXfrm>
    </dsp:sp>
    <dsp:sp modelId="{884CF25C-2A19-43F7-B68D-4C51B14F896A}">
      <dsp:nvSpPr>
        <dsp:cNvPr id="0" name=""/>
        <dsp:cNvSpPr/>
      </dsp:nvSpPr>
      <dsp:spPr>
        <a:xfrm>
          <a:off x="1937652" y="581174"/>
          <a:ext cx="2419052" cy="2419052"/>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381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3129" tIns="27940" rIns="133129" bIns="27940" numCol="1" spcCol="1270" anchor="ctr" anchorCtr="0">
          <a:noAutofit/>
        </a:bodyPr>
        <a:lstStyle/>
        <a:p>
          <a:pPr lvl="0" algn="ctr" defTabSz="977900">
            <a:lnSpc>
              <a:spcPct val="90000"/>
            </a:lnSpc>
            <a:spcBef>
              <a:spcPct val="0"/>
            </a:spcBef>
            <a:spcAft>
              <a:spcPct val="35000"/>
            </a:spcAft>
          </a:pPr>
          <a:r>
            <a:rPr lang="en-US" sz="2200" b="1" kern="1200" dirty="0" smtClean="0"/>
            <a:t>IRON STATUS and TREATMENT </a:t>
          </a:r>
          <a:endParaRPr lang="en-US" sz="2200" b="1" kern="1200" dirty="0"/>
        </a:p>
      </dsp:txBody>
      <dsp:txXfrm>
        <a:off x="2291914" y="935436"/>
        <a:ext cx="1710528" cy="1710528"/>
      </dsp:txXfrm>
    </dsp:sp>
    <dsp:sp modelId="{1842A8CC-0EF3-4845-A371-D56BC6325D8B}">
      <dsp:nvSpPr>
        <dsp:cNvPr id="0" name=""/>
        <dsp:cNvSpPr/>
      </dsp:nvSpPr>
      <dsp:spPr>
        <a:xfrm>
          <a:off x="3872894" y="581174"/>
          <a:ext cx="2419052" cy="2419052"/>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381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3129" tIns="27940" rIns="133129" bIns="27940" numCol="1" spcCol="1270" anchor="ctr" anchorCtr="0">
          <a:noAutofit/>
        </a:bodyPr>
        <a:lstStyle/>
        <a:p>
          <a:pPr lvl="0" algn="ctr" defTabSz="977900">
            <a:lnSpc>
              <a:spcPct val="90000"/>
            </a:lnSpc>
            <a:spcBef>
              <a:spcPct val="0"/>
            </a:spcBef>
            <a:spcAft>
              <a:spcPct val="35000"/>
            </a:spcAft>
          </a:pPr>
          <a:r>
            <a:rPr lang="en-US" sz="2200" b="1" kern="1200" dirty="0" smtClean="0"/>
            <a:t>ESA TREATMENT </a:t>
          </a:r>
          <a:endParaRPr lang="en-US" sz="2200" b="1" kern="1200" dirty="0"/>
        </a:p>
      </dsp:txBody>
      <dsp:txXfrm>
        <a:off x="4227156" y="935436"/>
        <a:ext cx="1710528" cy="1710528"/>
      </dsp:txXfrm>
    </dsp:sp>
    <dsp:sp modelId="{E8B3FC64-0B86-4A9C-94F1-7D179B58E06D}">
      <dsp:nvSpPr>
        <dsp:cNvPr id="0" name=""/>
        <dsp:cNvSpPr/>
      </dsp:nvSpPr>
      <dsp:spPr>
        <a:xfrm>
          <a:off x="5808136" y="581174"/>
          <a:ext cx="2419052" cy="2419052"/>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3810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3129" tIns="27940" rIns="133129" bIns="27940" numCol="1" spcCol="1270" anchor="ctr" anchorCtr="0">
          <a:noAutofit/>
        </a:bodyPr>
        <a:lstStyle/>
        <a:p>
          <a:pPr lvl="0" algn="ctr" defTabSz="977900">
            <a:lnSpc>
              <a:spcPct val="90000"/>
            </a:lnSpc>
            <a:spcBef>
              <a:spcPct val="0"/>
            </a:spcBef>
            <a:spcAft>
              <a:spcPct val="35000"/>
            </a:spcAft>
          </a:pPr>
          <a:r>
            <a:rPr lang="en-US" sz="2200" b="1" kern="1200" dirty="0" smtClean="0"/>
            <a:t>TREATMENT ADHERENCE</a:t>
          </a:r>
          <a:endParaRPr lang="en-US" sz="2200" b="1" kern="1200" dirty="0"/>
        </a:p>
      </dsp:txBody>
      <dsp:txXfrm>
        <a:off x="6162398" y="935436"/>
        <a:ext cx="1710528" cy="17105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64895-A99D-4221-8B25-83B0E886F5C8}">
      <dsp:nvSpPr>
        <dsp:cNvPr id="0" name=""/>
        <dsp:cNvSpPr/>
      </dsp:nvSpPr>
      <dsp:spPr>
        <a:xfrm>
          <a:off x="1975897" y="1578075"/>
          <a:ext cx="2920645" cy="1806298"/>
        </a:xfrm>
        <a:prstGeom prst="ellipse">
          <a:avLst/>
        </a:prstGeom>
        <a:gradFill rotWithShape="0">
          <a:gsLst>
            <a:gs pos="0">
              <a:schemeClr val="accent2">
                <a:alpha val="50000"/>
                <a:hueOff val="0"/>
                <a:satOff val="0"/>
                <a:lumOff val="0"/>
                <a:alphaOff val="0"/>
                <a:tint val="50000"/>
                <a:satMod val="300000"/>
              </a:schemeClr>
            </a:gs>
            <a:gs pos="35000">
              <a:schemeClr val="accent2">
                <a:alpha val="50000"/>
                <a:hueOff val="0"/>
                <a:satOff val="0"/>
                <a:lumOff val="0"/>
                <a:alphaOff val="0"/>
                <a:tint val="37000"/>
                <a:satMod val="300000"/>
              </a:schemeClr>
            </a:gs>
            <a:gs pos="100000">
              <a:schemeClr val="accent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IRON SUPPLEMENTATION</a:t>
          </a:r>
          <a:endParaRPr lang="en-US" sz="1800" b="1" kern="1200" dirty="0"/>
        </a:p>
      </dsp:txBody>
      <dsp:txXfrm>
        <a:off x="2403616" y="1842601"/>
        <a:ext cx="2065207" cy="1277246"/>
      </dsp:txXfrm>
    </dsp:sp>
    <dsp:sp modelId="{7F532EF0-65E2-42FD-8EF8-BFA365ADE6C6}">
      <dsp:nvSpPr>
        <dsp:cNvPr id="0" name=""/>
        <dsp:cNvSpPr/>
      </dsp:nvSpPr>
      <dsp:spPr>
        <a:xfrm>
          <a:off x="2736292" y="432052"/>
          <a:ext cx="1270287" cy="1270287"/>
        </a:xfrm>
        <a:prstGeom prst="ellipse">
          <a:avLst/>
        </a:prstGeom>
        <a:gradFill rotWithShape="0">
          <a:gsLst>
            <a:gs pos="0">
              <a:schemeClr val="accent2">
                <a:alpha val="50000"/>
                <a:hueOff val="0"/>
                <a:satOff val="0"/>
                <a:lumOff val="0"/>
                <a:alphaOff val="0"/>
                <a:tint val="50000"/>
                <a:satMod val="300000"/>
              </a:schemeClr>
            </a:gs>
            <a:gs pos="35000">
              <a:schemeClr val="accent2">
                <a:alpha val="50000"/>
                <a:hueOff val="0"/>
                <a:satOff val="0"/>
                <a:lumOff val="0"/>
                <a:alphaOff val="0"/>
                <a:tint val="37000"/>
                <a:satMod val="300000"/>
              </a:schemeClr>
            </a:gs>
            <a:gs pos="100000">
              <a:schemeClr val="accent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WHY</a:t>
          </a:r>
          <a:endParaRPr lang="en-US" sz="2400" kern="1200" dirty="0"/>
        </a:p>
      </dsp:txBody>
      <dsp:txXfrm>
        <a:off x="2922321" y="618081"/>
        <a:ext cx="898229" cy="898229"/>
      </dsp:txXfrm>
    </dsp:sp>
    <dsp:sp modelId="{A4A70861-7BE3-4B45-9E71-E3B625C790E5}">
      <dsp:nvSpPr>
        <dsp:cNvPr id="0" name=""/>
        <dsp:cNvSpPr/>
      </dsp:nvSpPr>
      <dsp:spPr>
        <a:xfrm>
          <a:off x="4744539" y="1754062"/>
          <a:ext cx="1270287" cy="1270287"/>
        </a:xfrm>
        <a:prstGeom prst="ellipse">
          <a:avLst/>
        </a:prstGeom>
        <a:gradFill rotWithShape="0">
          <a:gsLst>
            <a:gs pos="0">
              <a:schemeClr val="accent2">
                <a:alpha val="50000"/>
                <a:hueOff val="0"/>
                <a:satOff val="0"/>
                <a:lumOff val="0"/>
                <a:alphaOff val="0"/>
                <a:tint val="50000"/>
                <a:satMod val="300000"/>
              </a:schemeClr>
            </a:gs>
            <a:gs pos="35000">
              <a:schemeClr val="accent2">
                <a:alpha val="50000"/>
                <a:hueOff val="0"/>
                <a:satOff val="0"/>
                <a:lumOff val="0"/>
                <a:alphaOff val="0"/>
                <a:tint val="37000"/>
                <a:satMod val="300000"/>
              </a:schemeClr>
            </a:gs>
            <a:gs pos="100000">
              <a:schemeClr val="accent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HOW</a:t>
          </a:r>
          <a:endParaRPr lang="en-US" sz="2400" kern="1200" dirty="0"/>
        </a:p>
      </dsp:txBody>
      <dsp:txXfrm>
        <a:off x="4930568" y="1940091"/>
        <a:ext cx="898229" cy="898229"/>
      </dsp:txXfrm>
    </dsp:sp>
    <dsp:sp modelId="{9909F77F-D2E6-44D5-97C4-DEBBD44DD041}">
      <dsp:nvSpPr>
        <dsp:cNvPr id="0" name=""/>
        <dsp:cNvSpPr/>
      </dsp:nvSpPr>
      <dsp:spPr>
        <a:xfrm>
          <a:off x="864095" y="1800189"/>
          <a:ext cx="1270287" cy="1270287"/>
        </a:xfrm>
        <a:prstGeom prst="ellipse">
          <a:avLst/>
        </a:prstGeom>
        <a:gradFill rotWithShape="0">
          <a:gsLst>
            <a:gs pos="0">
              <a:schemeClr val="accent2">
                <a:alpha val="50000"/>
                <a:hueOff val="0"/>
                <a:satOff val="0"/>
                <a:lumOff val="0"/>
                <a:alphaOff val="0"/>
                <a:tint val="50000"/>
                <a:satMod val="300000"/>
              </a:schemeClr>
            </a:gs>
            <a:gs pos="35000">
              <a:schemeClr val="accent2">
                <a:alpha val="50000"/>
                <a:hueOff val="0"/>
                <a:satOff val="0"/>
                <a:lumOff val="0"/>
                <a:alphaOff val="0"/>
                <a:tint val="37000"/>
                <a:satMod val="300000"/>
              </a:schemeClr>
            </a:gs>
            <a:gs pos="100000">
              <a:schemeClr val="accent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WHEN</a:t>
          </a:r>
          <a:endParaRPr lang="en-US" sz="2400" kern="1200" dirty="0"/>
        </a:p>
      </dsp:txBody>
      <dsp:txXfrm>
        <a:off x="1050124" y="1986218"/>
        <a:ext cx="898229" cy="8982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3E122-3C19-44D5-8D3A-30D9774787EF}">
      <dsp:nvSpPr>
        <dsp:cNvPr id="0" name=""/>
        <dsp:cNvSpPr/>
      </dsp:nvSpPr>
      <dsp:spPr>
        <a:xfrm>
          <a:off x="2159369" y="2277603"/>
          <a:ext cx="1784985" cy="1784985"/>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smtClean="0"/>
            <a:t>Iron deficiency</a:t>
          </a:r>
          <a:endParaRPr lang="en-US" sz="2300" b="1" kern="1200" dirty="0"/>
        </a:p>
      </dsp:txBody>
      <dsp:txXfrm>
        <a:off x="2420774" y="2539008"/>
        <a:ext cx="1262175" cy="1262175"/>
      </dsp:txXfrm>
    </dsp:sp>
    <dsp:sp modelId="{C3F91792-3029-4F0B-BB87-359328F1E30C}">
      <dsp:nvSpPr>
        <dsp:cNvPr id="0" name=""/>
        <dsp:cNvSpPr/>
      </dsp:nvSpPr>
      <dsp:spPr>
        <a:xfrm rot="12900000">
          <a:off x="875312" y="1920360"/>
          <a:ext cx="1510013" cy="508720"/>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3CE0E3F-6608-4C6C-945B-68AFA603B0C7}">
      <dsp:nvSpPr>
        <dsp:cNvPr id="0" name=""/>
        <dsp:cNvSpPr/>
      </dsp:nvSpPr>
      <dsp:spPr>
        <a:xfrm>
          <a:off x="156261" y="1063372"/>
          <a:ext cx="1711183" cy="13565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t>Iron losses </a:t>
          </a:r>
          <a:endParaRPr lang="en-US" sz="2000" b="1" kern="1200" dirty="0"/>
        </a:p>
      </dsp:txBody>
      <dsp:txXfrm>
        <a:off x="195994" y="1103105"/>
        <a:ext cx="1631717" cy="1277122"/>
      </dsp:txXfrm>
    </dsp:sp>
    <dsp:sp modelId="{F01CC3B1-020A-4D8C-9A8F-0DB824E6D61D}">
      <dsp:nvSpPr>
        <dsp:cNvPr id="0" name=""/>
        <dsp:cNvSpPr/>
      </dsp:nvSpPr>
      <dsp:spPr>
        <a:xfrm rot="16200000">
          <a:off x="2296855" y="1180352"/>
          <a:ext cx="1510013" cy="508720"/>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DCADF96-2009-48D4-801E-7D1C3C189E1B}">
      <dsp:nvSpPr>
        <dsp:cNvPr id="0" name=""/>
        <dsp:cNvSpPr/>
      </dsp:nvSpPr>
      <dsp:spPr>
        <a:xfrm>
          <a:off x="2133604" y="1411"/>
          <a:ext cx="1836515" cy="13565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t>Impaired dietary iron absorption </a:t>
          </a:r>
          <a:endParaRPr lang="en-US" sz="2000" b="1" kern="1200" dirty="0"/>
        </a:p>
      </dsp:txBody>
      <dsp:txXfrm>
        <a:off x="2173337" y="41144"/>
        <a:ext cx="1757049" cy="1277122"/>
      </dsp:txXfrm>
    </dsp:sp>
    <dsp:sp modelId="{5A8B3D55-F076-4AE6-83BC-2BC8EFC0BCA6}">
      <dsp:nvSpPr>
        <dsp:cNvPr id="0" name=""/>
        <dsp:cNvSpPr/>
      </dsp:nvSpPr>
      <dsp:spPr>
        <a:xfrm rot="19500000">
          <a:off x="3718398" y="1920360"/>
          <a:ext cx="1510013" cy="508720"/>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6CF0A2A-3F2E-4825-9AF7-B39288C96975}">
      <dsp:nvSpPr>
        <dsp:cNvPr id="0" name=""/>
        <dsp:cNvSpPr/>
      </dsp:nvSpPr>
      <dsp:spPr>
        <a:xfrm>
          <a:off x="4244002" y="1063372"/>
          <a:ext cx="1695735" cy="13565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t>Circulating iron pool depleted by ESA treatment</a:t>
          </a:r>
          <a:endParaRPr lang="en-US" sz="2000" b="1" kern="1200" dirty="0"/>
        </a:p>
      </dsp:txBody>
      <dsp:txXfrm>
        <a:off x="4283735" y="1103105"/>
        <a:ext cx="1616269" cy="12771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571F2-8418-48E0-887B-A5AEE70B9D36}">
      <dsp:nvSpPr>
        <dsp:cNvPr id="0" name=""/>
        <dsp:cNvSpPr/>
      </dsp:nvSpPr>
      <dsp:spPr>
        <a:xfrm>
          <a:off x="1544415" y="488879"/>
          <a:ext cx="3578200" cy="3578200"/>
        </a:xfrm>
        <a:prstGeom prst="blockArc">
          <a:avLst>
            <a:gd name="adj1" fmla="val 12523490"/>
            <a:gd name="adj2" fmla="val 16878185"/>
            <a:gd name="adj3" fmla="val 4522"/>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827326B-44E0-45CA-9A51-BDAC3653030F}">
      <dsp:nvSpPr>
        <dsp:cNvPr id="0" name=""/>
        <dsp:cNvSpPr/>
      </dsp:nvSpPr>
      <dsp:spPr>
        <a:xfrm>
          <a:off x="1456645" y="632220"/>
          <a:ext cx="3578200" cy="3578200"/>
        </a:xfrm>
        <a:prstGeom prst="blockArc">
          <a:avLst>
            <a:gd name="adj1" fmla="val 9243624"/>
            <a:gd name="adj2" fmla="val 12854050"/>
            <a:gd name="adj3" fmla="val 4522"/>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CB7E22C-A214-43CD-8AA3-EDAFBA1C4284}">
      <dsp:nvSpPr>
        <dsp:cNvPr id="0" name=""/>
        <dsp:cNvSpPr/>
      </dsp:nvSpPr>
      <dsp:spPr>
        <a:xfrm>
          <a:off x="1431800" y="583122"/>
          <a:ext cx="3578200" cy="3578200"/>
        </a:xfrm>
        <a:prstGeom prst="blockArc">
          <a:avLst>
            <a:gd name="adj1" fmla="val 4494372"/>
            <a:gd name="adj2" fmla="val 9135440"/>
            <a:gd name="adj3" fmla="val 4522"/>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EA1821F-A743-43F3-8A2C-FE9022CF12D8}">
      <dsp:nvSpPr>
        <dsp:cNvPr id="0" name=""/>
        <dsp:cNvSpPr/>
      </dsp:nvSpPr>
      <dsp:spPr>
        <a:xfrm>
          <a:off x="2265137" y="564137"/>
          <a:ext cx="3578200" cy="3578200"/>
        </a:xfrm>
        <a:prstGeom prst="blockArc">
          <a:avLst>
            <a:gd name="adj1" fmla="val 1706861"/>
            <a:gd name="adj2" fmla="val 6149019"/>
            <a:gd name="adj3" fmla="val 4522"/>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BC9690F-D940-4B76-A83C-0834F944B00B}">
      <dsp:nvSpPr>
        <dsp:cNvPr id="0" name=""/>
        <dsp:cNvSpPr/>
      </dsp:nvSpPr>
      <dsp:spPr>
        <a:xfrm>
          <a:off x="2269123" y="556822"/>
          <a:ext cx="3578200" cy="3578200"/>
        </a:xfrm>
        <a:prstGeom prst="blockArc">
          <a:avLst>
            <a:gd name="adj1" fmla="val 19722260"/>
            <a:gd name="adj2" fmla="val 1723240"/>
            <a:gd name="adj3" fmla="val 4522"/>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65D325E-8955-4DB2-BAF7-816EF21D6622}">
      <dsp:nvSpPr>
        <dsp:cNvPr id="0" name=""/>
        <dsp:cNvSpPr/>
      </dsp:nvSpPr>
      <dsp:spPr>
        <a:xfrm>
          <a:off x="2229880" y="488879"/>
          <a:ext cx="3578200" cy="3578200"/>
        </a:xfrm>
        <a:prstGeom prst="blockArc">
          <a:avLst>
            <a:gd name="adj1" fmla="val 15521816"/>
            <a:gd name="adj2" fmla="val 19876524"/>
            <a:gd name="adj3" fmla="val 4522"/>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948AAFA-2F33-4EB2-BF17-44D9CE74F526}">
      <dsp:nvSpPr>
        <dsp:cNvPr id="0" name=""/>
        <dsp:cNvSpPr/>
      </dsp:nvSpPr>
      <dsp:spPr>
        <a:xfrm>
          <a:off x="2519777" y="1492368"/>
          <a:ext cx="2312942" cy="1639055"/>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Causes of ESA Resistance</a:t>
          </a:r>
          <a:endParaRPr lang="en-US" sz="2600" b="1" kern="1200" dirty="0"/>
        </a:p>
      </dsp:txBody>
      <dsp:txXfrm>
        <a:off x="2858500" y="1732402"/>
        <a:ext cx="1635496" cy="1158987"/>
      </dsp:txXfrm>
    </dsp:sp>
    <dsp:sp modelId="{916FB04B-748B-4F74-A03F-60C812028F42}">
      <dsp:nvSpPr>
        <dsp:cNvPr id="0" name=""/>
        <dsp:cNvSpPr/>
      </dsp:nvSpPr>
      <dsp:spPr>
        <a:xfrm>
          <a:off x="2890765" y="1395"/>
          <a:ext cx="1570964" cy="112370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mtClean="0"/>
            <a:t>Iron Deficiency</a:t>
          </a:r>
          <a:endParaRPr lang="en-US" sz="1600" b="1" kern="1200" dirty="0"/>
        </a:p>
      </dsp:txBody>
      <dsp:txXfrm>
        <a:off x="3120827" y="165958"/>
        <a:ext cx="1110840" cy="794581"/>
      </dsp:txXfrm>
    </dsp:sp>
    <dsp:sp modelId="{E70CD133-3556-49D6-91C4-864000951501}">
      <dsp:nvSpPr>
        <dsp:cNvPr id="0" name=""/>
        <dsp:cNvSpPr/>
      </dsp:nvSpPr>
      <dsp:spPr>
        <a:xfrm>
          <a:off x="4752027" y="875726"/>
          <a:ext cx="1600821" cy="112370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mtClean="0"/>
            <a:t>B12, Folate deficiency</a:t>
          </a:r>
          <a:endParaRPr lang="en-US" sz="1600" b="1" kern="1200" dirty="0"/>
        </a:p>
      </dsp:txBody>
      <dsp:txXfrm>
        <a:off x="4986462" y="1040289"/>
        <a:ext cx="1131951" cy="794581"/>
      </dsp:txXfrm>
    </dsp:sp>
    <dsp:sp modelId="{7E0D978A-8518-423E-8213-503E90CF08A7}">
      <dsp:nvSpPr>
        <dsp:cNvPr id="0" name=""/>
        <dsp:cNvSpPr/>
      </dsp:nvSpPr>
      <dsp:spPr>
        <a:xfrm>
          <a:off x="4804408" y="2624363"/>
          <a:ext cx="1574661" cy="112370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mtClean="0"/>
            <a:t>ACE inhibitors</a:t>
          </a:r>
          <a:endParaRPr lang="en-US" sz="1600" b="1" kern="1200" dirty="0"/>
        </a:p>
      </dsp:txBody>
      <dsp:txXfrm>
        <a:off x="5035012" y="2788926"/>
        <a:ext cx="1113453" cy="794581"/>
      </dsp:txXfrm>
    </dsp:sp>
    <dsp:sp modelId="{13AD1FED-BF13-46B2-A824-79B504591B05}">
      <dsp:nvSpPr>
        <dsp:cNvPr id="0" name=""/>
        <dsp:cNvSpPr/>
      </dsp:nvSpPr>
      <dsp:spPr>
        <a:xfrm>
          <a:off x="2746751" y="3498689"/>
          <a:ext cx="1858993" cy="112370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mtClean="0"/>
            <a:t>Inflammation</a:t>
          </a:r>
          <a:endParaRPr lang="en-US" sz="1600" b="1" kern="1200" dirty="0"/>
        </a:p>
      </dsp:txBody>
      <dsp:txXfrm>
        <a:off x="3018994" y="3663252"/>
        <a:ext cx="1314507" cy="794581"/>
      </dsp:txXfrm>
    </dsp:sp>
    <dsp:sp modelId="{A5667BAD-1CE0-4647-88E2-AD115D6EBF77}">
      <dsp:nvSpPr>
        <dsp:cNvPr id="0" name=""/>
        <dsp:cNvSpPr/>
      </dsp:nvSpPr>
      <dsp:spPr>
        <a:xfrm>
          <a:off x="913830" y="2624366"/>
          <a:ext cx="1518869" cy="112370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mtClean="0"/>
            <a:t>HyperPTH</a:t>
          </a:r>
          <a:endParaRPr lang="en-US" sz="1600" b="1" kern="1200" dirty="0"/>
        </a:p>
      </dsp:txBody>
      <dsp:txXfrm>
        <a:off x="1136263" y="2788929"/>
        <a:ext cx="1074003" cy="794581"/>
      </dsp:txXfrm>
    </dsp:sp>
    <dsp:sp modelId="{B9A43338-7D96-4F64-91B5-FDD7C9B64631}">
      <dsp:nvSpPr>
        <dsp:cNvPr id="0" name=""/>
        <dsp:cNvSpPr/>
      </dsp:nvSpPr>
      <dsp:spPr>
        <a:xfrm>
          <a:off x="1018556" y="792088"/>
          <a:ext cx="1563009" cy="129097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smtClean="0"/>
            <a:t>Inadequate dialysis</a:t>
          </a:r>
          <a:endParaRPr lang="en-US" sz="1600" b="1" kern="1200" dirty="0"/>
        </a:p>
      </dsp:txBody>
      <dsp:txXfrm>
        <a:off x="1247453" y="981146"/>
        <a:ext cx="1105215" cy="9128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FACBA-F249-415B-BDE3-27991878DFBA}" type="datetimeFigureOut">
              <a:rPr lang="en-US" smtClean="0"/>
              <a:t>6/13/2019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4B9C7-0B8F-49A3-81B0-2136177B4437}" type="slidenum">
              <a:rPr lang="en-US" smtClean="0"/>
              <a:t>‹#›</a:t>
            </a:fld>
            <a:endParaRPr lang="en-US"/>
          </a:p>
        </p:txBody>
      </p:sp>
    </p:spTree>
    <p:extLst>
      <p:ext uri="{BB962C8B-B14F-4D97-AF65-F5344CB8AC3E}">
        <p14:creationId xmlns:p14="http://schemas.microsoft.com/office/powerpoint/2010/main" val="1148784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total of 12,077 adults participated in the interview and examination components of the NHANES surveys in 2007–2008 and 2009–2010.</a:t>
            </a:r>
            <a:r>
              <a:rPr lang="en-US" sz="1200" dirty="0" smtClean="0"/>
              <a:t>Anemia was defined as serum hemoglobin levels ≤12 g/</a:t>
            </a:r>
            <a:r>
              <a:rPr lang="en-US" sz="1200" dirty="0" err="1" smtClean="0"/>
              <a:t>dL</a:t>
            </a:r>
            <a:r>
              <a:rPr lang="en-US" sz="1200" dirty="0" smtClean="0"/>
              <a:t> in women and ≤13 g/</a:t>
            </a:r>
            <a:r>
              <a:rPr lang="en-US" sz="1200" dirty="0" err="1" smtClean="0"/>
              <a:t>dL</a:t>
            </a:r>
            <a:r>
              <a:rPr lang="en-US" sz="1200" dirty="0" smtClean="0"/>
              <a:t> in men. We found that an estimated 14.0% of the US adult population had CKD in 2007–2010. Anemia was twice as prevalent in people with CKD (15.4%) as in the general population (7.6%). The prevalence of anemia increased with stage of CKD, from 8.4% at stage 1 to 53.4% at stage 5.</a:t>
            </a:r>
            <a:endParaRPr lang="fr-FR" dirty="0"/>
          </a:p>
        </p:txBody>
      </p:sp>
      <p:sp>
        <p:nvSpPr>
          <p:cNvPr id="4" name="Slide Number Placeholder 3"/>
          <p:cNvSpPr>
            <a:spLocks noGrp="1"/>
          </p:cNvSpPr>
          <p:nvPr>
            <p:ph type="sldNum" sz="quarter" idx="10"/>
          </p:nvPr>
        </p:nvSpPr>
        <p:spPr/>
        <p:txBody>
          <a:bodyPr/>
          <a:lstStyle/>
          <a:p>
            <a:fld id="{5F5290E9-5220-4214-BF01-1972D923FD0A}" type="slidenum">
              <a:rPr lang="en-US" smtClean="0"/>
              <a:t>6</a:t>
            </a:fld>
            <a:endParaRPr lang="en-US"/>
          </a:p>
        </p:txBody>
      </p:sp>
    </p:spTree>
    <p:extLst>
      <p:ext uri="{BB962C8B-B14F-4D97-AF65-F5344CB8AC3E}">
        <p14:creationId xmlns:p14="http://schemas.microsoft.com/office/powerpoint/2010/main" val="3704630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comprised patients initiating in-center hemodialysis between 1 January 2003 and 31 December 2009 at 209 dialysis facilities operated by Dialysis Clinic, Inc. (</a:t>
            </a:r>
          </a:p>
          <a:p>
            <a:endParaRPr lang="en-US" dirty="0"/>
          </a:p>
        </p:txBody>
      </p:sp>
      <p:sp>
        <p:nvSpPr>
          <p:cNvPr id="4" name="Slide Number Placeholder 3"/>
          <p:cNvSpPr>
            <a:spLocks noGrp="1"/>
          </p:cNvSpPr>
          <p:nvPr>
            <p:ph type="sldNum" sz="quarter" idx="10"/>
          </p:nvPr>
        </p:nvSpPr>
        <p:spPr/>
        <p:txBody>
          <a:bodyPr/>
          <a:lstStyle/>
          <a:p>
            <a:fld id="{F4D4B9C7-0B8F-49A3-81B0-2136177B4437}" type="slidenum">
              <a:rPr lang="en-US" smtClean="0"/>
              <a:t>43</a:t>
            </a:fld>
            <a:endParaRPr lang="en-US"/>
          </a:p>
        </p:txBody>
      </p:sp>
    </p:spTree>
    <p:extLst>
      <p:ext uri="{BB962C8B-B14F-4D97-AF65-F5344CB8AC3E}">
        <p14:creationId xmlns:p14="http://schemas.microsoft.com/office/powerpoint/2010/main" val="2024569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Results from the PIVOTAL trial were presented during the High-Impact Clinical Trials session at American Society of Nephrology (ASN) Kidney Week 2018</a:t>
            </a:r>
          </a:p>
          <a:p>
            <a:endParaRPr lang="fr-FR" dirty="0"/>
          </a:p>
        </p:txBody>
      </p:sp>
      <p:sp>
        <p:nvSpPr>
          <p:cNvPr id="4" name="Slide Number Placeholder 3"/>
          <p:cNvSpPr>
            <a:spLocks noGrp="1"/>
          </p:cNvSpPr>
          <p:nvPr>
            <p:ph type="sldNum" sz="quarter" idx="10"/>
          </p:nvPr>
        </p:nvSpPr>
        <p:spPr/>
        <p:txBody>
          <a:bodyPr/>
          <a:lstStyle/>
          <a:p>
            <a:fld id="{F4D4B9C7-0B8F-49A3-81B0-2136177B4437}" type="slidenum">
              <a:rPr lang="en-US" smtClean="0"/>
              <a:t>50</a:t>
            </a:fld>
            <a:endParaRPr lang="en-US"/>
          </a:p>
        </p:txBody>
      </p:sp>
    </p:spTree>
    <p:extLst>
      <p:ext uri="{BB962C8B-B14F-4D97-AF65-F5344CB8AC3E}">
        <p14:creationId xmlns:p14="http://schemas.microsoft.com/office/powerpoint/2010/main" val="1343133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CAPRIT = Correction of Anemia and Progression of Renal Insufficiency in Transplant Patients; CHOIR = Correction of Hemoglobin and Outcomes in Renal Insufficiency; CKD = chronic kidney disease; CREATE = Cardiovascular risk Reduction by Early Anemia Treatment with </a:t>
            </a:r>
            <a:r>
              <a:rPr lang="en-US" sz="1200" dirty="0" err="1" smtClean="0"/>
              <a:t>Epoetin</a:t>
            </a:r>
            <a:r>
              <a:rPr lang="en-US" sz="1200" dirty="0" smtClean="0"/>
              <a:t> </a:t>
            </a:r>
            <a:r>
              <a:rPr lang="el-GR" sz="1200" dirty="0" smtClean="0"/>
              <a:t>β; </a:t>
            </a:r>
            <a:r>
              <a:rPr lang="en-US" sz="1200" dirty="0" smtClean="0"/>
              <a:t>DRIVE = Dialysis Patients' Response to IV Iron with Elevated Ferritin; EMERALD = Efficacy and Safety of </a:t>
            </a:r>
            <a:r>
              <a:rPr lang="en-US" sz="1200" dirty="0" err="1" smtClean="0"/>
              <a:t>Peginesatide</a:t>
            </a:r>
            <a:r>
              <a:rPr lang="en-US" sz="1200" dirty="0" smtClean="0"/>
              <a:t> for the Maintenance Treatment of Anemia in Patients with Chronic Renal Failure Who Were Receiving Hemodialysis and Were Previously Treated with </a:t>
            </a:r>
            <a:r>
              <a:rPr lang="en-US" sz="1200" dirty="0" err="1" smtClean="0"/>
              <a:t>Epoetin</a:t>
            </a:r>
            <a:r>
              <a:rPr lang="en-US" sz="1200" dirty="0" smtClean="0"/>
              <a:t>; EPO = erythropoietin; ESA = erythropoiesis-stimulating agents; FDA = Food and Drug Administration; KDIGO = Kidney Disease: Improving Global Outcomes; KDOQI = Kidney Disease Outcomes Quality Initiative; MIRCERA = </a:t>
            </a:r>
            <a:r>
              <a:rPr lang="en-US" sz="1200" dirty="0" err="1" smtClean="0"/>
              <a:t>methoxy</a:t>
            </a:r>
            <a:r>
              <a:rPr lang="en-US" sz="1200" dirty="0" smtClean="0"/>
              <a:t> polyethylene glycol-</a:t>
            </a:r>
            <a:r>
              <a:rPr lang="en-US" sz="1200" dirty="0" err="1" smtClean="0"/>
              <a:t>epoetin</a:t>
            </a:r>
            <a:r>
              <a:rPr lang="en-US" sz="1200" dirty="0" smtClean="0"/>
              <a:t> beta; PEARL = </a:t>
            </a:r>
            <a:r>
              <a:rPr lang="en-US" sz="1200" dirty="0" err="1" smtClean="0"/>
              <a:t>Peginesatide</a:t>
            </a:r>
            <a:r>
              <a:rPr lang="en-US" sz="1200" dirty="0" smtClean="0"/>
              <a:t> for the Correction of Anemia in Patients with Chronic Renal Failure Not on Dialysis and Not Receiving Treatment with Erythropoiesis-Stimulating Agents; PRCA = pure red cell aplasia; </a:t>
            </a:r>
            <a:r>
              <a:rPr lang="en-US" sz="1200" dirty="0" err="1" smtClean="0"/>
              <a:t>rHuEPO</a:t>
            </a:r>
            <a:r>
              <a:rPr lang="en-US" sz="1200" dirty="0" smtClean="0"/>
              <a:t> = recombinant human erythropoietin; TREAT = Trial to Reduce Cardiovascular Events with </a:t>
            </a:r>
            <a:r>
              <a:rPr lang="en-US" sz="1200" dirty="0" err="1" smtClean="0"/>
              <a:t>Aranesp</a:t>
            </a:r>
            <a:r>
              <a:rPr lang="en-US" sz="1200" dirty="0" smtClean="0"/>
              <a:t> Therapy.</a:t>
            </a:r>
            <a:endParaRPr lang="en-US" sz="1200" dirty="0"/>
          </a:p>
        </p:txBody>
      </p:sp>
      <p:sp>
        <p:nvSpPr>
          <p:cNvPr id="4" name="Slide Number Placeholder 3"/>
          <p:cNvSpPr>
            <a:spLocks noGrp="1"/>
          </p:cNvSpPr>
          <p:nvPr>
            <p:ph type="sldNum" sz="quarter" idx="10"/>
          </p:nvPr>
        </p:nvSpPr>
        <p:spPr/>
        <p:txBody>
          <a:bodyPr/>
          <a:lstStyle/>
          <a:p>
            <a:fld id="{5F5290E9-5220-4214-BF01-1972D923FD0A}" type="slidenum">
              <a:rPr lang="en-US" smtClean="0"/>
              <a:t>57</a:t>
            </a:fld>
            <a:endParaRPr lang="en-US"/>
          </a:p>
        </p:txBody>
      </p:sp>
    </p:spTree>
    <p:extLst>
      <p:ext uri="{BB962C8B-B14F-4D97-AF65-F5344CB8AC3E}">
        <p14:creationId xmlns:p14="http://schemas.microsoft.com/office/powerpoint/2010/main" val="152625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total of 12,077 adults participated in the interview and examination components of the NHANES surveys in 2007–2008 and 2009–2010.</a:t>
            </a:r>
            <a:r>
              <a:rPr lang="en-US" sz="1200" dirty="0" smtClean="0"/>
              <a:t>Anemia was defined as serum hemoglobin levels ≤12 g/</a:t>
            </a:r>
            <a:r>
              <a:rPr lang="en-US" sz="1200" dirty="0" err="1" smtClean="0"/>
              <a:t>dL</a:t>
            </a:r>
            <a:r>
              <a:rPr lang="en-US" sz="1200" dirty="0" smtClean="0"/>
              <a:t> in women and ≤13 g/</a:t>
            </a:r>
            <a:r>
              <a:rPr lang="en-US" sz="1200" dirty="0" err="1" smtClean="0"/>
              <a:t>dL</a:t>
            </a:r>
            <a:r>
              <a:rPr lang="en-US" sz="1200" dirty="0" smtClean="0"/>
              <a:t> in men. We found that an estimated 14.0% of the US adult population had CKD in 2007–2010. Anemia was twice as prevalent in people with CKD (15.4%) as in the general population (7.6%). The prevalence of anemia increased with stage of CKD, from 8.4% at stage 1 to 53.4% at stage 5.</a:t>
            </a:r>
            <a:endParaRPr lang="fr-FR" dirty="0"/>
          </a:p>
        </p:txBody>
      </p:sp>
      <p:sp>
        <p:nvSpPr>
          <p:cNvPr id="4" name="Slide Number Placeholder 3"/>
          <p:cNvSpPr>
            <a:spLocks noGrp="1"/>
          </p:cNvSpPr>
          <p:nvPr>
            <p:ph type="sldNum" sz="quarter" idx="10"/>
          </p:nvPr>
        </p:nvSpPr>
        <p:spPr/>
        <p:txBody>
          <a:bodyPr/>
          <a:lstStyle/>
          <a:p>
            <a:fld id="{5F5290E9-5220-4214-BF01-1972D923FD0A}" type="slidenum">
              <a:rPr lang="en-US" smtClean="0"/>
              <a:t>7</a:t>
            </a:fld>
            <a:endParaRPr lang="en-US"/>
          </a:p>
        </p:txBody>
      </p:sp>
    </p:spTree>
    <p:extLst>
      <p:ext uri="{BB962C8B-B14F-4D97-AF65-F5344CB8AC3E}">
        <p14:creationId xmlns:p14="http://schemas.microsoft.com/office/powerpoint/2010/main" val="370463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Erythropoietin (EPO) and iron are both important in erythropoiesis </a:t>
            </a:r>
            <a:endParaRPr lang="en-US" dirty="0"/>
          </a:p>
        </p:txBody>
      </p:sp>
      <p:sp>
        <p:nvSpPr>
          <p:cNvPr id="4" name="Slide Number Placeholder 3"/>
          <p:cNvSpPr>
            <a:spLocks noGrp="1"/>
          </p:cNvSpPr>
          <p:nvPr>
            <p:ph type="sldNum" sz="quarter" idx="10"/>
          </p:nvPr>
        </p:nvSpPr>
        <p:spPr/>
        <p:txBody>
          <a:bodyPr/>
          <a:lstStyle/>
          <a:p>
            <a:fld id="{6012C6C3-BC51-4AFB-A798-B45AD75D9EE2}" type="slidenum">
              <a:rPr lang="en-US" smtClean="0"/>
              <a:t>8</a:t>
            </a:fld>
            <a:endParaRPr lang="en-US"/>
          </a:p>
        </p:txBody>
      </p:sp>
    </p:spTree>
    <p:extLst>
      <p:ext uri="{BB962C8B-B14F-4D97-AF65-F5344CB8AC3E}">
        <p14:creationId xmlns:p14="http://schemas.microsoft.com/office/powerpoint/2010/main" val="38955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b="0" dirty="0">
                <a:latin typeface="Arial" charset="0"/>
                <a:ea typeface="msgothic" charset="0"/>
                <a:cs typeface="msgothic" charset="0"/>
              </a:rPr>
              <a:t>Schematic representation of the mechanisms underlying </a:t>
            </a:r>
            <a:r>
              <a:rPr lang="en-GB" altLang="en-US" b="0" dirty="0" err="1">
                <a:latin typeface="Arial" charset="0"/>
                <a:ea typeface="msgothic" charset="0"/>
                <a:cs typeface="msgothic" charset="0"/>
              </a:rPr>
              <a:t>anemia</a:t>
            </a:r>
            <a:r>
              <a:rPr lang="en-GB" altLang="en-US" b="0" dirty="0">
                <a:latin typeface="Arial" charset="0"/>
                <a:ea typeface="msgothic" charset="0"/>
                <a:cs typeface="msgothic" charset="0"/>
              </a:rPr>
              <a:t> of CKD. Iron and EPO are crucial for red blood cell production in the bone marrow. Iron availability is controlled by the liver hormone </a:t>
            </a:r>
            <a:r>
              <a:rPr lang="en-GB" altLang="en-US" b="0" dirty="0" err="1">
                <a:latin typeface="Arial" charset="0"/>
                <a:ea typeface="msgothic" charset="0"/>
                <a:cs typeface="msgothic" charset="0"/>
              </a:rPr>
              <a:t>hepcidin</a:t>
            </a:r>
            <a:r>
              <a:rPr lang="en-GB" altLang="en-US" b="0" dirty="0">
                <a:latin typeface="Arial" charset="0"/>
                <a:ea typeface="msgothic" charset="0"/>
                <a:cs typeface="msgothic" charset="0"/>
              </a:rPr>
              <a:t>, which regulates dietary iron absorption and macrophage iron recycling from senescent red blood cells. There are several feedback loops that control </a:t>
            </a:r>
            <a:r>
              <a:rPr lang="en-GB" altLang="en-US" b="0" dirty="0" err="1">
                <a:latin typeface="Arial" charset="0"/>
                <a:ea typeface="msgothic" charset="0"/>
                <a:cs typeface="msgothic" charset="0"/>
              </a:rPr>
              <a:t>hepcidin</a:t>
            </a:r>
            <a:r>
              <a:rPr lang="en-GB" altLang="en-US" b="0" dirty="0">
                <a:latin typeface="Arial" charset="0"/>
                <a:ea typeface="msgothic" charset="0"/>
                <a:cs typeface="msgothic" charset="0"/>
              </a:rPr>
              <a:t> levels, including iron and EPO. In CKD patients (particularly in end stage kidney disease patients on </a:t>
            </a:r>
            <a:r>
              <a:rPr lang="en-GB" altLang="en-US" b="0" dirty="0" err="1">
                <a:latin typeface="Arial" charset="0"/>
                <a:ea typeface="msgothic" charset="0"/>
                <a:cs typeface="msgothic" charset="0"/>
              </a:rPr>
              <a:t>hemodialysis</a:t>
            </a:r>
            <a:r>
              <a:rPr lang="en-GB" altLang="en-US" b="0" dirty="0">
                <a:latin typeface="Arial" charset="0"/>
                <a:ea typeface="msgothic" charset="0"/>
                <a:cs typeface="msgothic" charset="0"/>
              </a:rPr>
              <a:t>), </a:t>
            </a:r>
            <a:r>
              <a:rPr lang="en-GB" altLang="en-US" b="0" dirty="0" err="1">
                <a:latin typeface="Arial" charset="0"/>
                <a:ea typeface="msgothic" charset="0"/>
                <a:cs typeface="msgothic" charset="0"/>
              </a:rPr>
              <a:t>hepcidin</a:t>
            </a:r>
            <a:r>
              <a:rPr lang="en-GB" altLang="en-US" b="0" dirty="0">
                <a:latin typeface="Arial" charset="0"/>
                <a:ea typeface="msgothic" charset="0"/>
                <a:cs typeface="msgothic" charset="0"/>
              </a:rPr>
              <a:t> levels have been found to be highly elevated, presumably due to reduced renal clearance and induction by inflammation, leading to iron-restricted erythropoiesis. CKD also inhibits EPO production by the kidney, and may also lead to circulating uremic-induced inhibitors of erythropoiesis, shortened red blood cell lifespan, and increased blood loss. Black and </a:t>
            </a:r>
            <a:r>
              <a:rPr lang="en-GB" altLang="en-US" b="0" dirty="0" err="1">
                <a:latin typeface="Arial" charset="0"/>
                <a:ea typeface="msgothic" charset="0"/>
                <a:cs typeface="msgothic" charset="0"/>
              </a:rPr>
              <a:t>gray</a:t>
            </a:r>
            <a:r>
              <a:rPr lang="en-GB" altLang="en-US" b="0" dirty="0">
                <a:latin typeface="Arial" charset="0"/>
                <a:ea typeface="msgothic" charset="0"/>
                <a:cs typeface="msgothic" charset="0"/>
              </a:rPr>
              <a:t> arrows represent normal physiology (black for iron and hormonal fluxes, </a:t>
            </a:r>
            <a:r>
              <a:rPr lang="en-GB" altLang="en-US" b="0" dirty="0" err="1">
                <a:latin typeface="Arial" charset="0"/>
                <a:ea typeface="msgothic" charset="0"/>
                <a:cs typeface="msgothic" charset="0"/>
              </a:rPr>
              <a:t>gray</a:t>
            </a:r>
            <a:r>
              <a:rPr lang="en-GB" altLang="en-US" b="0" dirty="0">
                <a:latin typeface="Arial" charset="0"/>
                <a:ea typeface="msgothic" charset="0"/>
                <a:cs typeface="msgothic" charset="0"/>
              </a:rPr>
              <a:t> for regulatory processes). </a:t>
            </a:r>
            <a:r>
              <a:rPr lang="en-GB" altLang="en-US" b="0" dirty="0" err="1">
                <a:latin typeface="Arial" charset="0"/>
                <a:ea typeface="msgothic" charset="0"/>
                <a:cs typeface="msgothic" charset="0"/>
              </a:rPr>
              <a:t>Colored</a:t>
            </a:r>
            <a:r>
              <a:rPr lang="en-GB" altLang="en-US" b="0" dirty="0">
                <a:latin typeface="Arial" charset="0"/>
                <a:ea typeface="msgothic" charset="0"/>
                <a:cs typeface="msgothic" charset="0"/>
              </a:rPr>
              <a:t> arrows represent the additional effects of CKD (blue for activation, red for inhibition). RBC, red blood </a:t>
            </a:r>
            <a:r>
              <a:rPr lang="en-GB" altLang="en-US" b="0" dirty="0" smtClean="0">
                <a:latin typeface="Arial" charset="0"/>
                <a:ea typeface="msgothic" charset="0"/>
                <a:cs typeface="msgothic" charset="0"/>
              </a:rPr>
              <a:t>cell</a:t>
            </a:r>
          </a:p>
          <a:p>
            <a:pPr marL="76930" marR="0" indent="-76930" algn="l" defTabSz="914305" rtl="0" eaLnBrk="1" fontAlgn="auto" latinLnBrk="0" hangingPunct="1">
              <a:lnSpc>
                <a:spcPct val="93000"/>
              </a:lnSpc>
              <a:spcBef>
                <a:spcPct val="0"/>
              </a:spcBef>
              <a:spcAft>
                <a:spcPts val="0"/>
              </a:spcAft>
              <a:buClrTx/>
              <a:buSzPct val="45000"/>
              <a:buFontTx/>
              <a:buNone/>
              <a:tabLst>
                <a:tab pos="649628" algn="l"/>
                <a:tab pos="1299256" algn="l"/>
                <a:tab pos="1948884" algn="l"/>
                <a:tab pos="2598511" algn="l"/>
                <a:tab pos="3248139" algn="l"/>
                <a:tab pos="3897767" algn="l"/>
                <a:tab pos="4547395" algn="l"/>
              </a:tabLst>
              <a:defRPr/>
            </a:pPr>
            <a:r>
              <a:rPr lang="en-GB" altLang="en-US" sz="1200" b="0" dirty="0" smtClean="0">
                <a:latin typeface="Arial" charset="0"/>
              </a:rPr>
              <a:t>Iron and EPO are crucial for red blood cell production in the bone marrow. </a:t>
            </a:r>
          </a:p>
          <a:p>
            <a:r>
              <a:rPr lang="en-US" sz="1200" dirty="0" err="1" smtClean="0"/>
              <a:t>Hepcidin</a:t>
            </a:r>
            <a:r>
              <a:rPr lang="en-US" sz="1200" dirty="0" smtClean="0"/>
              <a:t>, an endogenous antimicrobial peptide secreted by the liver, has been identified as controlling the level of plasma iron by regulating:</a:t>
            </a:r>
          </a:p>
          <a:p>
            <a:pPr marL="0" indent="0">
              <a:buNone/>
            </a:pPr>
            <a:r>
              <a:rPr lang="en-US" sz="1200" dirty="0" smtClean="0"/>
              <a:t>       -  The intestinal absorption of dietary iron </a:t>
            </a:r>
          </a:p>
          <a:p>
            <a:pPr marL="0" indent="0">
              <a:buNone/>
            </a:pPr>
            <a:r>
              <a:rPr lang="en-US" sz="1200" dirty="0" smtClean="0"/>
              <a:t>       -  The release of iron from macrophages (macrophage iron </a:t>
            </a:r>
          </a:p>
          <a:p>
            <a:pPr marL="0" indent="0">
              <a:buNone/>
            </a:pPr>
            <a:r>
              <a:rPr lang="en-US" sz="1200" dirty="0" smtClean="0"/>
              <a:t>           recycling from senescent red blood cells)</a:t>
            </a:r>
          </a:p>
          <a:p>
            <a:pPr marL="0" indent="0">
              <a:buNone/>
            </a:pPr>
            <a:r>
              <a:rPr lang="en-US" sz="1200" dirty="0" smtClean="0"/>
              <a:t>       -  The transfer of iron stored in the hepatocytes.</a:t>
            </a:r>
          </a:p>
          <a:p>
            <a:r>
              <a:rPr lang="en-US" sz="1200" dirty="0" smtClean="0"/>
              <a:t> Increase in </a:t>
            </a:r>
            <a:r>
              <a:rPr lang="en-US" sz="1200" dirty="0" err="1" smtClean="0"/>
              <a:t>hepcidin</a:t>
            </a:r>
            <a:r>
              <a:rPr lang="en-US" sz="1200" dirty="0" smtClean="0"/>
              <a:t> level in the course of inflammatory disease may be a significant mediator of the accompanying anemia. </a:t>
            </a:r>
          </a:p>
          <a:p>
            <a:r>
              <a:rPr lang="en-US" sz="1200" dirty="0" err="1" smtClean="0"/>
              <a:t>Hepcidin</a:t>
            </a:r>
            <a:r>
              <a:rPr lang="en-US" sz="1200" dirty="0" smtClean="0"/>
              <a:t> is elevated in CKD patients</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altLang="en-US" b="0" dirty="0">
              <a:latin typeface="Arial" charset="0"/>
              <a:ea typeface="msgothic" charset="0"/>
              <a:cs typeface="ms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5" rtl="0" eaLnBrk="1" fontAlgn="auto" latinLnBrk="0" hangingPunct="1">
              <a:lnSpc>
                <a:spcPct val="100000"/>
              </a:lnSpc>
              <a:spcBef>
                <a:spcPts val="0"/>
              </a:spcBef>
              <a:spcAft>
                <a:spcPts val="0"/>
              </a:spcAft>
              <a:buClrTx/>
              <a:buSzTx/>
              <a:buFontTx/>
              <a:buNone/>
              <a:tabLst/>
              <a:defRPr/>
            </a:pPr>
            <a:r>
              <a:rPr lang="en-US" sz="1200" dirty="0" smtClean="0"/>
              <a:t>The anemia of CKD is, in most patients, normocytic and normochromic</a:t>
            </a:r>
          </a:p>
          <a:p>
            <a:r>
              <a:rPr lang="en-US" sz="1200" dirty="0" smtClean="0"/>
              <a:t>Anemia of CKD is a multifactorial process due to:</a:t>
            </a:r>
          </a:p>
          <a:p>
            <a:pPr marL="0" indent="0">
              <a:buNone/>
            </a:pPr>
            <a:r>
              <a:rPr lang="en-US" sz="1200" dirty="0" smtClean="0"/>
              <a:t>       - Relative EPO deficiency, a presumed reflection of the reduction in functioning renal mass</a:t>
            </a:r>
          </a:p>
          <a:p>
            <a:pPr marL="0" indent="0">
              <a:buNone/>
            </a:pPr>
            <a:r>
              <a:rPr lang="en-US" sz="1200" dirty="0" smtClean="0"/>
              <a:t>       - Shortened erythrocyte survival</a:t>
            </a:r>
          </a:p>
          <a:p>
            <a:pPr marL="0" indent="0">
              <a:buNone/>
            </a:pPr>
            <a:r>
              <a:rPr lang="en-US" sz="1200" dirty="0" smtClean="0"/>
              <a:t>       - Disordered iron homeostasis. </a:t>
            </a:r>
          </a:p>
          <a:p>
            <a:r>
              <a:rPr lang="en-US" dirty="0" smtClean="0"/>
              <a:t>The kidneys are responsible for approximately 90% of erythropoietin production in an individual</a:t>
            </a:r>
          </a:p>
          <a:p>
            <a:pPr marL="0" indent="0">
              <a:buNone/>
            </a:pPr>
            <a:endParaRPr lang="en-US" dirty="0" smtClean="0"/>
          </a:p>
          <a:p>
            <a:r>
              <a:rPr lang="en-US" dirty="0" smtClean="0"/>
              <a:t>In the individual with normal kidney function, hypoxia leads to erythropoietin gene transcription, and increased RBC production</a:t>
            </a:r>
          </a:p>
          <a:p>
            <a:pPr marL="0" indent="0">
              <a:buNone/>
            </a:pPr>
            <a:endParaRPr lang="en-US" dirty="0" smtClean="0"/>
          </a:p>
          <a:p>
            <a:r>
              <a:rPr lang="en-US" dirty="0" smtClean="0"/>
              <a:t>In CKD, there is primary deficiency of erythropoietin production by the interstitial fibroblasts leading to anemia</a:t>
            </a:r>
          </a:p>
          <a:p>
            <a:pPr marL="0" indent="0">
              <a:buNone/>
            </a:pPr>
            <a:r>
              <a:rPr lang="en-US" dirty="0" smtClean="0"/>
              <a:t> </a:t>
            </a:r>
          </a:p>
          <a:p>
            <a:r>
              <a:rPr lang="en-US" dirty="0" smtClean="0"/>
              <a:t>The anemia that develops is directly related to the amount of residual renal function </a:t>
            </a:r>
          </a:p>
          <a:p>
            <a:pPr marL="0" marR="0" indent="0" algn="l" defTabSz="914305"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F5290E9-5220-4214-BF01-1972D923FD0A}" type="slidenum">
              <a:rPr lang="en-US" smtClean="0"/>
              <a:t>12</a:t>
            </a:fld>
            <a:endParaRPr lang="en-US"/>
          </a:p>
        </p:txBody>
      </p:sp>
    </p:spTree>
    <p:extLst>
      <p:ext uri="{BB962C8B-B14F-4D97-AF65-F5344CB8AC3E}">
        <p14:creationId xmlns:p14="http://schemas.microsoft.com/office/powerpoint/2010/main" val="96689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5" rtl="0" eaLnBrk="1" fontAlgn="auto" latinLnBrk="0" hangingPunct="1">
              <a:lnSpc>
                <a:spcPct val="100000"/>
              </a:lnSpc>
              <a:spcBef>
                <a:spcPts val="0"/>
              </a:spcBef>
              <a:spcAft>
                <a:spcPts val="0"/>
              </a:spcAft>
              <a:buClrTx/>
              <a:buSzTx/>
              <a:buFontTx/>
              <a:buNone/>
              <a:tabLst/>
              <a:defRPr/>
            </a:pPr>
            <a:r>
              <a:rPr lang="en-US" sz="1200" dirty="0" smtClean="0"/>
              <a:t>The anemia of CKD is, in most patients, normocytic and normochromic</a:t>
            </a:r>
          </a:p>
          <a:p>
            <a:r>
              <a:rPr lang="en-US" sz="1200" dirty="0" smtClean="0"/>
              <a:t>Anemia of CKD is a multifactorial process due to:</a:t>
            </a:r>
          </a:p>
          <a:p>
            <a:pPr marL="0" indent="0">
              <a:buNone/>
            </a:pPr>
            <a:r>
              <a:rPr lang="en-US" sz="1200" dirty="0" smtClean="0"/>
              <a:t>       - Relative EPO deficiency, a presumed reflection of the reduction in functioning renal mass</a:t>
            </a:r>
          </a:p>
          <a:p>
            <a:pPr marL="0" indent="0">
              <a:buNone/>
            </a:pPr>
            <a:r>
              <a:rPr lang="en-US" sz="1200" dirty="0" smtClean="0"/>
              <a:t>       - Shortened erythrocyte survival</a:t>
            </a:r>
          </a:p>
          <a:p>
            <a:pPr marL="0" indent="0">
              <a:buNone/>
            </a:pPr>
            <a:r>
              <a:rPr lang="en-US" sz="1200" dirty="0" smtClean="0"/>
              <a:t>       - Disordered iron homeostasis. </a:t>
            </a:r>
          </a:p>
          <a:p>
            <a:r>
              <a:rPr lang="en-US" dirty="0" smtClean="0"/>
              <a:t>The kidneys are responsible for approximately 90% of erythropoietin production in an individual</a:t>
            </a:r>
          </a:p>
          <a:p>
            <a:pPr marL="0" indent="0">
              <a:buNone/>
            </a:pPr>
            <a:endParaRPr lang="en-US" dirty="0" smtClean="0"/>
          </a:p>
          <a:p>
            <a:r>
              <a:rPr lang="en-US" dirty="0" smtClean="0"/>
              <a:t>In the individual with normal kidney function, hypoxia leads to erythropoietin gene transcription, and increased RBC production</a:t>
            </a:r>
          </a:p>
          <a:p>
            <a:pPr marL="0" indent="0">
              <a:buNone/>
            </a:pPr>
            <a:endParaRPr lang="en-US" dirty="0" smtClean="0"/>
          </a:p>
          <a:p>
            <a:r>
              <a:rPr lang="en-US" dirty="0" smtClean="0"/>
              <a:t>In CKD, there is primary deficiency of erythropoietin production by the interstitial fibroblasts leading to anemia</a:t>
            </a:r>
          </a:p>
          <a:p>
            <a:pPr marL="0" indent="0">
              <a:buNone/>
            </a:pPr>
            <a:r>
              <a:rPr lang="en-US" dirty="0" smtClean="0"/>
              <a:t> </a:t>
            </a:r>
          </a:p>
          <a:p>
            <a:r>
              <a:rPr lang="en-US" dirty="0" smtClean="0"/>
              <a:t>The anemia that develops is directly related to the amount of residual renal function </a:t>
            </a:r>
          </a:p>
          <a:p>
            <a:pPr marL="0" marR="0" indent="0" algn="l" defTabSz="914305"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F5290E9-5220-4214-BF01-1972D923FD0A}" type="slidenum">
              <a:rPr lang="en-US" smtClean="0"/>
              <a:t>13</a:t>
            </a:fld>
            <a:endParaRPr lang="en-US"/>
          </a:p>
        </p:txBody>
      </p:sp>
    </p:spTree>
    <p:extLst>
      <p:ext uri="{BB962C8B-B14F-4D97-AF65-F5344CB8AC3E}">
        <p14:creationId xmlns:p14="http://schemas.microsoft.com/office/powerpoint/2010/main" val="966895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D4B9C7-0B8F-49A3-81B0-2136177B4437}" type="slidenum">
              <a:rPr lang="en-US" smtClean="0"/>
              <a:t>17</a:t>
            </a:fld>
            <a:endParaRPr lang="en-US"/>
          </a:p>
        </p:txBody>
      </p:sp>
    </p:spTree>
    <p:extLst>
      <p:ext uri="{BB962C8B-B14F-4D97-AF65-F5344CB8AC3E}">
        <p14:creationId xmlns:p14="http://schemas.microsoft.com/office/powerpoint/2010/main" val="755323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laboratory/imaging tests can give insight into a patient’s iron status Unfortunately, no single measure is ideal for identifying positive iron balance or increased stores, singling out those patients at risk of developing iron toxicity, and guiding IV iron dosing in clinical practice </a:t>
            </a:r>
            <a:endParaRPr lang="en-US" dirty="0" smtClean="0">
              <a:effectLst/>
            </a:endParaRPr>
          </a:p>
          <a:p>
            <a:endParaRPr lang="fr-FR" dirty="0"/>
          </a:p>
        </p:txBody>
      </p:sp>
      <p:sp>
        <p:nvSpPr>
          <p:cNvPr id="4" name="Slide Number Placeholder 3"/>
          <p:cNvSpPr>
            <a:spLocks noGrp="1"/>
          </p:cNvSpPr>
          <p:nvPr>
            <p:ph type="sldNum" sz="quarter" idx="10"/>
          </p:nvPr>
        </p:nvSpPr>
        <p:spPr/>
        <p:txBody>
          <a:bodyPr/>
          <a:lstStyle/>
          <a:p>
            <a:fld id="{F4D4B9C7-0B8F-49A3-81B0-2136177B4437}" type="slidenum">
              <a:rPr lang="en-US" smtClean="0"/>
              <a:t>32</a:t>
            </a:fld>
            <a:endParaRPr lang="en-US"/>
          </a:p>
        </p:txBody>
      </p:sp>
    </p:spTree>
    <p:extLst>
      <p:ext uri="{BB962C8B-B14F-4D97-AF65-F5344CB8AC3E}">
        <p14:creationId xmlns:p14="http://schemas.microsoft.com/office/powerpoint/2010/main" val="404018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2012 Kidney Disease Improving Global Outcomes guidelines propose two strategies for the routine administration of IV iron in hemodialysis: ‘periodic’ (also called ‘rescue’ or ‘bolus’) iron repletion, consisting of serial IV iron administration aiming to replenish iron stores or ‘maintenance’ iron administration, consisting of smaller doses at regular intervals, aiming to stabilize iron storage </a:t>
            </a:r>
          </a:p>
          <a:p>
            <a:r>
              <a:rPr lang="en-US" dirty="0" smtClean="0"/>
              <a:t>Current recommendations for the use of intravenous iron therapy in the management of </a:t>
            </a:r>
            <a:r>
              <a:rPr lang="en-US" dirty="0" err="1" smtClean="0"/>
              <a:t>anaemia</a:t>
            </a:r>
            <a:r>
              <a:rPr lang="en-US" dirty="0" smtClean="0"/>
              <a:t> in patients with chronic kidney disease (CKD) are based on limited clinical evidence. Since the publication of the Kidney Disease: Improving Global Outcomes (KDIGO) Clinical Practice Guideline for </a:t>
            </a:r>
            <a:r>
              <a:rPr lang="en-US" dirty="0" err="1" smtClean="0"/>
              <a:t>Anaemia</a:t>
            </a:r>
            <a:r>
              <a:rPr lang="en-US" dirty="0" smtClean="0"/>
              <a:t> in Chronic Kidney Disease in 2012, a number of randomized clinical trials [notably, the </a:t>
            </a:r>
            <a:r>
              <a:rPr lang="en-US" dirty="0" err="1" smtClean="0"/>
              <a:t>Ferinject</a:t>
            </a:r>
            <a:r>
              <a:rPr lang="en-US" dirty="0" smtClean="0"/>
              <a:t> Assessment in Patients with Iron Deficiency </a:t>
            </a:r>
            <a:r>
              <a:rPr lang="en-US" dirty="0" err="1" smtClean="0"/>
              <a:t>Anaemia</a:t>
            </a:r>
            <a:r>
              <a:rPr lang="en-US" dirty="0" smtClean="0"/>
              <a:t> (FIND-CKD) and Randomized Trial to Evaluate IV and Oral Iron in Chronic Kidney Disease (REVOKE) trials] and observational studies have been completed, and a further large clinical trial-Proactive IV Iron Therapy in Dialysis Patients (PIVOTAL)-is currently underway. In this article, the implications of the findings from these recent studies are discussed and the critical evidence gaps that remain to be addressed are highlighted.</a:t>
            </a:r>
            <a:endParaRPr lang="fr-FR" dirty="0"/>
          </a:p>
        </p:txBody>
      </p:sp>
      <p:sp>
        <p:nvSpPr>
          <p:cNvPr id="4" name="Slide Number Placeholder 3"/>
          <p:cNvSpPr>
            <a:spLocks noGrp="1"/>
          </p:cNvSpPr>
          <p:nvPr>
            <p:ph type="sldNum" sz="quarter" idx="10"/>
          </p:nvPr>
        </p:nvSpPr>
        <p:spPr/>
        <p:txBody>
          <a:bodyPr/>
          <a:lstStyle/>
          <a:p>
            <a:fld id="{F4D4B9C7-0B8F-49A3-81B0-2136177B4437}" type="slidenum">
              <a:rPr lang="en-US" smtClean="0"/>
              <a:t>41</a:t>
            </a:fld>
            <a:endParaRPr lang="en-US"/>
          </a:p>
        </p:txBody>
      </p:sp>
    </p:spTree>
    <p:extLst>
      <p:ext uri="{BB962C8B-B14F-4D97-AF65-F5344CB8AC3E}">
        <p14:creationId xmlns:p14="http://schemas.microsoft.com/office/powerpoint/2010/main" val="101189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90EED0-2D99-45D5-BE2B-A326481C631A}"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9856E-E03B-46CF-B14B-F42F2147AD28}" type="slidenum">
              <a:rPr lang="en-US" smtClean="0"/>
              <a:t>‹#›</a:t>
            </a:fld>
            <a:endParaRPr lang="en-US"/>
          </a:p>
        </p:txBody>
      </p:sp>
    </p:spTree>
    <p:extLst>
      <p:ext uri="{BB962C8B-B14F-4D97-AF65-F5344CB8AC3E}">
        <p14:creationId xmlns:p14="http://schemas.microsoft.com/office/powerpoint/2010/main" val="210947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90EED0-2D99-45D5-BE2B-A326481C631A}"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9856E-E03B-46CF-B14B-F42F2147AD28}" type="slidenum">
              <a:rPr lang="en-US" smtClean="0"/>
              <a:t>‹#›</a:t>
            </a:fld>
            <a:endParaRPr lang="en-US"/>
          </a:p>
        </p:txBody>
      </p:sp>
    </p:spTree>
    <p:extLst>
      <p:ext uri="{BB962C8B-B14F-4D97-AF65-F5344CB8AC3E}">
        <p14:creationId xmlns:p14="http://schemas.microsoft.com/office/powerpoint/2010/main" val="3323462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90EED0-2D99-45D5-BE2B-A326481C631A}"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9856E-E03B-46CF-B14B-F42F2147AD28}" type="slidenum">
              <a:rPr lang="en-US" smtClean="0"/>
              <a:t>‹#›</a:t>
            </a:fld>
            <a:endParaRPr lang="en-US"/>
          </a:p>
        </p:txBody>
      </p:sp>
    </p:spTree>
    <p:extLst>
      <p:ext uri="{BB962C8B-B14F-4D97-AF65-F5344CB8AC3E}">
        <p14:creationId xmlns:p14="http://schemas.microsoft.com/office/powerpoint/2010/main" val="175485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smtClean="0"/>
              <a:t>Copyrights apply</a:t>
            </a:r>
            <a:endParaRPr lang="en-US" sz="1000" dirty="0"/>
          </a:p>
        </p:txBody>
      </p:sp>
    </p:spTree>
    <p:extLst>
      <p:ext uri="{BB962C8B-B14F-4D97-AF65-F5344CB8AC3E}">
        <p14:creationId xmlns:p14="http://schemas.microsoft.com/office/powerpoint/2010/main" val="14992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90EED0-2D99-45D5-BE2B-A326481C631A}"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9856E-E03B-46CF-B14B-F42F2147AD28}" type="slidenum">
              <a:rPr lang="en-US" smtClean="0"/>
              <a:t>‹#›</a:t>
            </a:fld>
            <a:endParaRPr lang="en-US"/>
          </a:p>
        </p:txBody>
      </p:sp>
    </p:spTree>
    <p:extLst>
      <p:ext uri="{BB962C8B-B14F-4D97-AF65-F5344CB8AC3E}">
        <p14:creationId xmlns:p14="http://schemas.microsoft.com/office/powerpoint/2010/main" val="3929026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90EED0-2D99-45D5-BE2B-A326481C631A}"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9856E-E03B-46CF-B14B-F42F2147AD28}" type="slidenum">
              <a:rPr lang="en-US" smtClean="0"/>
              <a:t>‹#›</a:t>
            </a:fld>
            <a:endParaRPr lang="en-US"/>
          </a:p>
        </p:txBody>
      </p:sp>
    </p:spTree>
    <p:extLst>
      <p:ext uri="{BB962C8B-B14F-4D97-AF65-F5344CB8AC3E}">
        <p14:creationId xmlns:p14="http://schemas.microsoft.com/office/powerpoint/2010/main" val="238314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90EED0-2D99-45D5-BE2B-A326481C631A}"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9856E-E03B-46CF-B14B-F42F2147AD28}" type="slidenum">
              <a:rPr lang="en-US" smtClean="0"/>
              <a:t>‹#›</a:t>
            </a:fld>
            <a:endParaRPr lang="en-US"/>
          </a:p>
        </p:txBody>
      </p:sp>
    </p:spTree>
    <p:extLst>
      <p:ext uri="{BB962C8B-B14F-4D97-AF65-F5344CB8AC3E}">
        <p14:creationId xmlns:p14="http://schemas.microsoft.com/office/powerpoint/2010/main" val="392269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90EED0-2D99-45D5-BE2B-A326481C631A}" type="datetimeFigureOut">
              <a:rPr lang="en-US" smtClean="0"/>
              <a:t>6/13/2019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9856E-E03B-46CF-B14B-F42F2147AD28}" type="slidenum">
              <a:rPr lang="en-US" smtClean="0"/>
              <a:t>‹#›</a:t>
            </a:fld>
            <a:endParaRPr lang="en-US"/>
          </a:p>
        </p:txBody>
      </p:sp>
    </p:spTree>
    <p:extLst>
      <p:ext uri="{BB962C8B-B14F-4D97-AF65-F5344CB8AC3E}">
        <p14:creationId xmlns:p14="http://schemas.microsoft.com/office/powerpoint/2010/main" val="326374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90EED0-2D99-45D5-BE2B-A326481C631A}" type="datetimeFigureOut">
              <a:rPr lang="en-US" smtClean="0"/>
              <a:t>6/13/2019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9856E-E03B-46CF-B14B-F42F2147AD28}" type="slidenum">
              <a:rPr lang="en-US" smtClean="0"/>
              <a:t>‹#›</a:t>
            </a:fld>
            <a:endParaRPr lang="en-US"/>
          </a:p>
        </p:txBody>
      </p:sp>
    </p:spTree>
    <p:extLst>
      <p:ext uri="{BB962C8B-B14F-4D97-AF65-F5344CB8AC3E}">
        <p14:creationId xmlns:p14="http://schemas.microsoft.com/office/powerpoint/2010/main" val="136515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0EED0-2D99-45D5-BE2B-A326481C631A}" type="datetimeFigureOut">
              <a:rPr lang="en-US" smtClean="0"/>
              <a:t>6/13/2019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9856E-E03B-46CF-B14B-F42F2147AD28}" type="slidenum">
              <a:rPr lang="en-US" smtClean="0"/>
              <a:t>‹#›</a:t>
            </a:fld>
            <a:endParaRPr lang="en-US"/>
          </a:p>
        </p:txBody>
      </p:sp>
    </p:spTree>
    <p:extLst>
      <p:ext uri="{BB962C8B-B14F-4D97-AF65-F5344CB8AC3E}">
        <p14:creationId xmlns:p14="http://schemas.microsoft.com/office/powerpoint/2010/main" val="352018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90EED0-2D99-45D5-BE2B-A326481C631A}"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9856E-E03B-46CF-B14B-F42F2147AD28}" type="slidenum">
              <a:rPr lang="en-US" smtClean="0"/>
              <a:t>‹#›</a:t>
            </a:fld>
            <a:endParaRPr lang="en-US"/>
          </a:p>
        </p:txBody>
      </p:sp>
    </p:spTree>
    <p:extLst>
      <p:ext uri="{BB962C8B-B14F-4D97-AF65-F5344CB8AC3E}">
        <p14:creationId xmlns:p14="http://schemas.microsoft.com/office/powerpoint/2010/main" val="299229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90EED0-2D99-45D5-BE2B-A326481C631A}"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9856E-E03B-46CF-B14B-F42F2147AD28}" type="slidenum">
              <a:rPr lang="en-US" smtClean="0"/>
              <a:t>‹#›</a:t>
            </a:fld>
            <a:endParaRPr lang="en-US"/>
          </a:p>
        </p:txBody>
      </p:sp>
    </p:spTree>
    <p:extLst>
      <p:ext uri="{BB962C8B-B14F-4D97-AF65-F5344CB8AC3E}">
        <p14:creationId xmlns:p14="http://schemas.microsoft.com/office/powerpoint/2010/main" val="336526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EED0-2D99-45D5-BE2B-A326481C631A}" type="datetimeFigureOut">
              <a:rPr lang="en-US" smtClean="0"/>
              <a:t>6/13/2019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9856E-E03B-46CF-B14B-F42F2147AD28}" type="slidenum">
              <a:rPr lang="en-US" smtClean="0"/>
              <a:t>‹#›</a:t>
            </a:fld>
            <a:endParaRPr lang="en-US"/>
          </a:p>
        </p:txBody>
      </p:sp>
    </p:spTree>
    <p:extLst>
      <p:ext uri="{BB962C8B-B14F-4D97-AF65-F5344CB8AC3E}">
        <p14:creationId xmlns:p14="http://schemas.microsoft.com/office/powerpoint/2010/main" val="3201623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url?sa=i&amp;rct=j&amp;q=&amp;esrc=s&amp;source=images&amp;cd=&amp;ved=2ahUKEwin3bf86avcAhUhuaQKHXcHD5UQjRx6BAgBEAU&amp;url=https://accesspharmacy.mhmedical.com/content.aspx?bookid%3D689%26sectionid%3D48811469&amp;psig=AOvVaw3kjUnI0pSHaFIKorLthcpv&amp;ust=153211122032399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hyperlink" Target="https://mediathequehonfleur.wordpress.com/200-2/attention-symbole-blog/"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ved=2ahUKEwi_7IyO3t_iAhWlBGMBHYXmC6kQjRx6BAgBEAU&amp;url=http://www.scielo.br/scielo.php?pid%3DS0101-28002015000200192%26script%3Dsci_arttext%26tlng%3Den&amp;psig=AOvVaw2BZtNXiCbS7vaWgyVNhime&amp;ust=1560284267367210"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source=images&amp;cd=&amp;cad=rja&amp;uact=8&amp;ved=0ahUKEwj2pqD6yvDWAhVE7RQKHfgbDfgQjRwIBw&amp;url=http://slideplayer.com/slide/6184055/&amp;psig=AOvVaw0RsfuQe6LEMsnko82XYpLZ&amp;ust=150808669117590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source=images&amp;cd=&amp;cad=rja&amp;uact=8&amp;ved=0ahUKEwj2pqD6yvDWAhVE7RQKHfgbDfgQjRwIBw&amp;url=http://slideplayer.com/slide/6184055/&amp;psig=AOvVaw0RsfuQe6LEMsnko82XYpLZ&amp;ust=150808669117590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source=images&amp;cd=&amp;cad=rja&amp;uact=8&amp;ved=0ahUKEwj2pqD6yvDWAhVE7RQKHfgbDfgQjRwIBw&amp;url=http://slideplayer.com/slide/6184055/&amp;psig=AOvVaw0RsfuQe6LEMsnko82XYpLZ&amp;ust=150808669117590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karger.com/WebMaterial/ShowPic/925293"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oiaTI66vcAhXIzaQKHVhLA00QjRx6BAgBEAU&amp;url=http://theoncologist.alphamedpress.org/content/14/suppl_1/22/F2&amp;psig=AOvVaw3Mcp2lFPhysdIHEIGSEj4n&amp;ust=153211287762885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438400"/>
            <a:ext cx="7772400" cy="1470025"/>
          </a:xfrm>
        </p:spPr>
        <p:txBody>
          <a:bodyPr>
            <a:normAutofit/>
          </a:bodyPr>
          <a:lstStyle/>
          <a:p>
            <a:r>
              <a:rPr lang="en-US" sz="4000" b="1" dirty="0" smtClean="0">
                <a:solidFill>
                  <a:srgbClr val="0070C0"/>
                </a:solidFill>
              </a:rPr>
              <a:t>ANEMIA MANAGEMENT IN HEMODIALYSIS PATIENTS</a:t>
            </a:r>
            <a:endParaRPr lang="en-US" sz="4000" b="1" dirty="0">
              <a:solidFill>
                <a:srgbClr val="0070C0"/>
              </a:solidFill>
            </a:endParaRPr>
          </a:p>
        </p:txBody>
      </p:sp>
      <p:sp>
        <p:nvSpPr>
          <p:cNvPr id="3" name="Subtitle 2"/>
          <p:cNvSpPr>
            <a:spLocks noGrp="1"/>
          </p:cNvSpPr>
          <p:nvPr>
            <p:ph type="subTitle" idx="1"/>
          </p:nvPr>
        </p:nvSpPr>
        <p:spPr>
          <a:xfrm>
            <a:off x="1485900" y="4495800"/>
            <a:ext cx="6400800" cy="1752600"/>
          </a:xfrm>
        </p:spPr>
        <p:txBody>
          <a:bodyPr>
            <a:noAutofit/>
          </a:bodyPr>
          <a:lstStyle/>
          <a:p>
            <a:r>
              <a:rPr lang="en-US" sz="2000" b="1" dirty="0" smtClean="0">
                <a:solidFill>
                  <a:schemeClr val="tx2">
                    <a:lumMod val="75000"/>
                  </a:schemeClr>
                </a:solidFill>
              </a:rPr>
              <a:t>Dania </a:t>
            </a:r>
            <a:r>
              <a:rPr lang="en-US" sz="2000" b="1" dirty="0" err="1" smtClean="0">
                <a:solidFill>
                  <a:schemeClr val="tx2">
                    <a:lumMod val="75000"/>
                  </a:schemeClr>
                </a:solidFill>
              </a:rPr>
              <a:t>Nehmé</a:t>
            </a:r>
            <a:r>
              <a:rPr lang="en-US" sz="2000" b="1" dirty="0" smtClean="0">
                <a:solidFill>
                  <a:schemeClr val="tx2">
                    <a:lumMod val="75000"/>
                  </a:schemeClr>
                </a:solidFill>
              </a:rPr>
              <a:t> </a:t>
            </a:r>
            <a:r>
              <a:rPr lang="en-US" sz="2000" b="1" dirty="0" err="1" smtClean="0">
                <a:solidFill>
                  <a:schemeClr val="tx2">
                    <a:lumMod val="75000"/>
                  </a:schemeClr>
                </a:solidFill>
              </a:rPr>
              <a:t>Chelala</a:t>
            </a:r>
            <a:endParaRPr lang="en-US" sz="2000" b="1" dirty="0" smtClean="0">
              <a:solidFill>
                <a:schemeClr val="tx2">
                  <a:lumMod val="75000"/>
                </a:schemeClr>
              </a:solidFill>
            </a:endParaRPr>
          </a:p>
          <a:p>
            <a:r>
              <a:rPr lang="en-US" sz="2000" b="1" dirty="0" smtClean="0">
                <a:solidFill>
                  <a:schemeClr val="tx2">
                    <a:lumMod val="75000"/>
                  </a:schemeClr>
                </a:solidFill>
              </a:rPr>
              <a:t>Nephrologist HDF-USJ</a:t>
            </a:r>
            <a:endParaRPr lang="en-US" sz="2000" dirty="0" smtClean="0"/>
          </a:p>
          <a:p>
            <a:endParaRPr lang="en-US" sz="1800" dirty="0" smtClean="0">
              <a:solidFill>
                <a:schemeClr val="tx2">
                  <a:lumMod val="50000"/>
                </a:schemeClr>
              </a:solidFill>
            </a:endParaRPr>
          </a:p>
          <a:p>
            <a:r>
              <a:rPr lang="en-US" sz="1600" dirty="0" smtClean="0">
                <a:solidFill>
                  <a:schemeClr val="tx2">
                    <a:lumMod val="50000"/>
                  </a:schemeClr>
                </a:solidFill>
              </a:rPr>
              <a:t>June 13, 2019</a:t>
            </a:r>
            <a:endParaRPr lang="en-US" sz="1600" dirty="0">
              <a:solidFill>
                <a:schemeClr val="tx2">
                  <a:lumMod val="50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7846"/>
            <a:ext cx="1468448" cy="136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1" y="344423"/>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752600" y="603647"/>
            <a:ext cx="5867400" cy="861774"/>
          </a:xfrm>
          <a:prstGeom prst="rect">
            <a:avLst/>
          </a:prstGeom>
        </p:spPr>
        <p:txBody>
          <a:bodyPr wrap="square">
            <a:spAutoFit/>
          </a:bodyPr>
          <a:lstStyle/>
          <a:p>
            <a:r>
              <a:rPr lang="fr-FR" sz="2000" b="1" dirty="0" smtClean="0">
                <a:solidFill>
                  <a:srgbClr val="CA0000"/>
                </a:solidFill>
                <a:latin typeface="Titillium-Bold"/>
              </a:rPr>
              <a:t>            Second </a:t>
            </a:r>
            <a:r>
              <a:rPr lang="fr-FR" sz="2000" b="1" dirty="0">
                <a:solidFill>
                  <a:srgbClr val="CA0000"/>
                </a:solidFill>
                <a:latin typeface="Titillium-Bold"/>
              </a:rPr>
              <a:t>IPNA </a:t>
            </a:r>
            <a:r>
              <a:rPr lang="fr-FR" sz="2000" b="1" dirty="0" err="1">
                <a:solidFill>
                  <a:srgbClr val="CA0000"/>
                </a:solidFill>
                <a:latin typeface="Titillium-Bold"/>
              </a:rPr>
              <a:t>Teaching</a:t>
            </a:r>
            <a:r>
              <a:rPr lang="fr-FR" sz="2000" b="1" dirty="0">
                <a:solidFill>
                  <a:srgbClr val="CA0000"/>
                </a:solidFill>
                <a:latin typeface="Titillium-Bold"/>
              </a:rPr>
              <a:t> Course</a:t>
            </a:r>
          </a:p>
          <a:p>
            <a:r>
              <a:rPr lang="en-US" sz="1400" i="1" dirty="0" smtClean="0">
                <a:solidFill>
                  <a:srgbClr val="4D4D4D"/>
                </a:solidFill>
                <a:latin typeface="Titillium-SemiboldItalic"/>
              </a:rPr>
              <a:t>                          </a:t>
            </a:r>
          </a:p>
          <a:p>
            <a:r>
              <a:rPr lang="en-US" sz="1400" b="1" i="1" dirty="0">
                <a:solidFill>
                  <a:srgbClr val="4D4D4D"/>
                </a:solidFill>
                <a:latin typeface="Titillium-SemiboldItalic"/>
              </a:rPr>
              <a:t> </a:t>
            </a:r>
            <a:r>
              <a:rPr lang="en-US" sz="1400" b="1" i="1" dirty="0" smtClean="0">
                <a:solidFill>
                  <a:srgbClr val="4D4D4D"/>
                </a:solidFill>
                <a:latin typeface="Titillium-SemiboldItalic"/>
              </a:rPr>
              <a:t>                       </a:t>
            </a:r>
            <a:r>
              <a:rPr lang="en-US" sz="1600" b="1" i="1" dirty="0" smtClean="0">
                <a:solidFill>
                  <a:srgbClr val="4D4D4D"/>
                </a:solidFill>
                <a:latin typeface="Titillium-SemiboldItalic"/>
              </a:rPr>
              <a:t>Joint </a:t>
            </a:r>
            <a:r>
              <a:rPr lang="en-US" sz="1600" b="1" i="1" dirty="0">
                <a:solidFill>
                  <a:srgbClr val="4D4D4D"/>
                </a:solidFill>
                <a:latin typeface="Titillium-SemiboldItalic"/>
              </a:rPr>
              <a:t>IPNA - ISN Teaching </a:t>
            </a:r>
            <a:r>
              <a:rPr lang="en-US" sz="1600" b="1" i="1" dirty="0" smtClean="0">
                <a:solidFill>
                  <a:srgbClr val="4D4D4D"/>
                </a:solidFill>
                <a:latin typeface="Titillium-SemiboldItalic"/>
              </a:rPr>
              <a:t>Course</a:t>
            </a:r>
            <a:endParaRPr lang="en-US" sz="1600" b="1" i="1" dirty="0">
              <a:solidFill>
                <a:srgbClr val="4D4D4D"/>
              </a:solidFill>
              <a:latin typeface="Titillium-SemiboldItalic"/>
            </a:endParaRPr>
          </a:p>
        </p:txBody>
      </p:sp>
    </p:spTree>
    <p:extLst>
      <p:ext uri="{BB962C8B-B14F-4D97-AF65-F5344CB8AC3E}">
        <p14:creationId xmlns:p14="http://schemas.microsoft.com/office/powerpoint/2010/main" val="302574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anemia in ckd pathophysiology">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09600" y="1113739"/>
            <a:ext cx="7924800" cy="57442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1143000"/>
          </a:xfrm>
        </p:spPr>
        <p:txBody>
          <a:bodyPr/>
          <a:lstStyle/>
          <a:p>
            <a:r>
              <a:rPr lang="en-US" sz="3200" b="1" dirty="0">
                <a:solidFill>
                  <a:srgbClr val="0070C0"/>
                </a:solidFill>
              </a:rPr>
              <a:t>ANEMIA </a:t>
            </a:r>
            <a:r>
              <a:rPr lang="en-US" sz="3200" b="1" dirty="0">
                <a:solidFill>
                  <a:srgbClr val="C00000"/>
                </a:solidFill>
              </a:rPr>
              <a:t>of </a:t>
            </a:r>
            <a:r>
              <a:rPr lang="en-US" sz="3200" b="1" dirty="0">
                <a:solidFill>
                  <a:srgbClr val="0070C0"/>
                </a:solidFill>
              </a:rPr>
              <a:t>CKD: PATHOPHYSIOLOGY</a:t>
            </a:r>
            <a:endParaRPr lang="en-US" dirty="0"/>
          </a:p>
        </p:txBody>
      </p:sp>
      <p:sp>
        <p:nvSpPr>
          <p:cNvPr id="3" name="Oval 2"/>
          <p:cNvSpPr/>
          <p:nvPr/>
        </p:nvSpPr>
        <p:spPr>
          <a:xfrm>
            <a:off x="1143000" y="4752108"/>
            <a:ext cx="2133600" cy="73429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val 4"/>
          <p:cNvSpPr/>
          <p:nvPr/>
        </p:nvSpPr>
        <p:spPr>
          <a:xfrm>
            <a:off x="3733800" y="4752109"/>
            <a:ext cx="2133600" cy="73429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val 5"/>
          <p:cNvSpPr/>
          <p:nvPr/>
        </p:nvSpPr>
        <p:spPr>
          <a:xfrm>
            <a:off x="6324600" y="4738255"/>
            <a:ext cx="2133600" cy="74814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50469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1143000"/>
          </a:xfrm>
        </p:spPr>
        <p:txBody>
          <a:bodyPr>
            <a:normAutofit/>
          </a:bodyPr>
          <a:lstStyle/>
          <a:p>
            <a:r>
              <a:rPr lang="en-US" sz="3600" b="1" dirty="0">
                <a:solidFill>
                  <a:srgbClr val="002060"/>
                </a:solidFill>
              </a:rPr>
              <a:t>ANEMIA </a:t>
            </a:r>
            <a:r>
              <a:rPr lang="en-US" sz="3600" b="1" dirty="0" smtClean="0">
                <a:solidFill>
                  <a:srgbClr val="002060"/>
                </a:solidFill>
              </a:rPr>
              <a:t>and </a:t>
            </a:r>
            <a:r>
              <a:rPr lang="en-US" sz="3600" b="1" dirty="0">
                <a:solidFill>
                  <a:srgbClr val="002060"/>
                </a:solidFill>
              </a:rPr>
              <a:t>CKD</a:t>
            </a:r>
            <a:endParaRPr lang="en-US" sz="36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20328130"/>
              </p:ext>
            </p:extLst>
          </p:nvPr>
        </p:nvGraphicFramePr>
        <p:xfrm>
          <a:off x="3124200" y="1646237"/>
          <a:ext cx="4267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Related 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286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724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99392"/>
            <a:ext cx="8229600" cy="1143000"/>
          </a:xfrm>
        </p:spPr>
        <p:txBody>
          <a:bodyPr>
            <a:normAutofit/>
          </a:bodyPr>
          <a:lstStyle/>
          <a:p>
            <a:r>
              <a:rPr lang="en-US" sz="3200" b="1" dirty="0" smtClean="0">
                <a:solidFill>
                  <a:srgbClr val="0070C0"/>
                </a:solidFill>
              </a:rPr>
              <a:t>ANEMIA</a:t>
            </a:r>
            <a:r>
              <a:rPr lang="en-US" sz="3200" b="1" dirty="0" smtClean="0">
                <a:solidFill>
                  <a:srgbClr val="002060"/>
                </a:solidFill>
              </a:rPr>
              <a:t> </a:t>
            </a:r>
            <a:r>
              <a:rPr lang="en-US" sz="3200" b="1" dirty="0" smtClean="0">
                <a:solidFill>
                  <a:srgbClr val="C00000"/>
                </a:solidFill>
              </a:rPr>
              <a:t>of</a:t>
            </a:r>
            <a:r>
              <a:rPr lang="en-US" sz="3200" b="1" dirty="0">
                <a:solidFill>
                  <a:srgbClr val="002060"/>
                </a:solidFill>
              </a:rPr>
              <a:t> </a:t>
            </a:r>
            <a:r>
              <a:rPr lang="en-US" sz="3200" b="1" dirty="0">
                <a:solidFill>
                  <a:srgbClr val="0070C0"/>
                </a:solidFill>
              </a:rPr>
              <a:t>CKD: </a:t>
            </a:r>
            <a:r>
              <a:rPr lang="en-US" sz="3200" b="1" dirty="0" smtClean="0">
                <a:solidFill>
                  <a:srgbClr val="0070C0"/>
                </a:solidFill>
              </a:rPr>
              <a:t>PATHOPHYSIOLOGY</a:t>
            </a:r>
            <a:endParaRPr lang="en-US" sz="3200" b="1" dirty="0">
              <a:solidFill>
                <a:srgbClr val="0070C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750505"/>
              </p:ext>
            </p:extLst>
          </p:nvPr>
        </p:nvGraphicFramePr>
        <p:xfrm>
          <a:off x="395536" y="15700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5110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Autofit/>
          </a:bodyPr>
          <a:lstStyle/>
          <a:p>
            <a:r>
              <a:rPr lang="en-US" sz="3600" b="1" dirty="0">
                <a:solidFill>
                  <a:srgbClr val="0070C0"/>
                </a:solidFill>
              </a:rPr>
              <a:t>ANEMIA</a:t>
            </a:r>
            <a:r>
              <a:rPr lang="en-US" sz="3600" b="1" dirty="0">
                <a:solidFill>
                  <a:srgbClr val="002060"/>
                </a:solidFill>
              </a:rPr>
              <a:t> </a:t>
            </a:r>
            <a:r>
              <a:rPr lang="en-US" sz="3600" b="1" dirty="0">
                <a:solidFill>
                  <a:srgbClr val="C00000"/>
                </a:solidFill>
              </a:rPr>
              <a:t>in</a:t>
            </a:r>
            <a:r>
              <a:rPr lang="en-US" sz="3600" b="1" dirty="0">
                <a:solidFill>
                  <a:srgbClr val="002060"/>
                </a:solidFill>
              </a:rPr>
              <a:t> </a:t>
            </a:r>
            <a:r>
              <a:rPr lang="en-US" sz="3600" b="1" dirty="0">
                <a:solidFill>
                  <a:srgbClr val="0070C0"/>
                </a:solidFill>
              </a:rPr>
              <a:t>CKD: PATHOPHYSIOLOGY</a:t>
            </a:r>
            <a:r>
              <a:rPr lang="en-US" sz="3600" b="1" dirty="0">
                <a:solidFill>
                  <a:srgbClr val="002060"/>
                </a:solidFill>
              </a:rPr>
              <a:t/>
            </a:r>
            <a:br>
              <a:rPr lang="en-US" sz="3600" b="1" dirty="0">
                <a:solidFill>
                  <a:srgbClr val="002060"/>
                </a:solidFill>
              </a:rPr>
            </a:b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88618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p:cNvGrpSpPr/>
          <p:nvPr/>
        </p:nvGrpSpPr>
        <p:grpSpPr>
          <a:xfrm>
            <a:off x="1743016" y="1587317"/>
            <a:ext cx="1337627" cy="1337627"/>
            <a:chOff x="1656666" y="1161489"/>
            <a:chExt cx="1337627" cy="1337627"/>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grpSpPr>
        <p:sp>
          <p:nvSpPr>
            <p:cNvPr id="11" name="Oval 10"/>
            <p:cNvSpPr/>
            <p:nvPr/>
          </p:nvSpPr>
          <p:spPr>
            <a:xfrm>
              <a:off x="1656666" y="1161489"/>
              <a:ext cx="1337627" cy="1337627"/>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Oval 4"/>
            <p:cNvSpPr/>
            <p:nvPr/>
          </p:nvSpPr>
          <p:spPr>
            <a:xfrm>
              <a:off x="1852557" y="1357380"/>
              <a:ext cx="945845" cy="9458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Folic Acid </a:t>
              </a:r>
              <a:r>
                <a:rPr lang="en-US" b="1" kern="1200" dirty="0" err="1" smtClean="0"/>
                <a:t>Vit</a:t>
              </a:r>
              <a:r>
                <a:rPr lang="en-US" b="1" kern="1200" dirty="0" smtClean="0"/>
                <a:t> B12</a:t>
              </a:r>
              <a:endParaRPr lang="en-US" sz="1600" b="1" kern="1200" dirty="0"/>
            </a:p>
          </p:txBody>
        </p:sp>
      </p:grpSp>
      <p:grpSp>
        <p:nvGrpSpPr>
          <p:cNvPr id="13" name="Group 12"/>
          <p:cNvGrpSpPr/>
          <p:nvPr/>
        </p:nvGrpSpPr>
        <p:grpSpPr>
          <a:xfrm>
            <a:off x="1476022" y="4683661"/>
            <a:ext cx="1337627" cy="1337627"/>
            <a:chOff x="1656666" y="1161489"/>
            <a:chExt cx="1337627" cy="1337627"/>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grpSpPr>
        <p:sp>
          <p:nvSpPr>
            <p:cNvPr id="14" name="Oval 13"/>
            <p:cNvSpPr/>
            <p:nvPr/>
          </p:nvSpPr>
          <p:spPr>
            <a:xfrm>
              <a:off x="1656666" y="1161489"/>
              <a:ext cx="1337627" cy="1337627"/>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Oval 4"/>
            <p:cNvSpPr/>
            <p:nvPr/>
          </p:nvSpPr>
          <p:spPr>
            <a:xfrm>
              <a:off x="1852557" y="1357380"/>
              <a:ext cx="945845" cy="9458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b="1" kern="1200" dirty="0" smtClean="0"/>
                <a:t>BM Fibrosis: </a:t>
              </a:r>
              <a:r>
                <a:rPr lang="en-US" b="1" dirty="0" smtClean="0"/>
                <a:t>CKD-MBD</a:t>
              </a:r>
              <a:endParaRPr lang="en-US" sz="1600" b="1" kern="1200" dirty="0"/>
            </a:p>
          </p:txBody>
        </p:sp>
      </p:grpSp>
      <p:cxnSp>
        <p:nvCxnSpPr>
          <p:cNvPr id="18" name="Straight Arrow Connector 17"/>
          <p:cNvCxnSpPr>
            <a:stCxn id="14" idx="7"/>
          </p:cNvCxnSpPr>
          <p:nvPr/>
        </p:nvCxnSpPr>
        <p:spPr>
          <a:xfrm flipV="1">
            <a:off x="2617758" y="4252222"/>
            <a:ext cx="1176262" cy="627330"/>
          </a:xfrm>
          <a:prstGeom prst="straightConnector1">
            <a:avLst/>
          </a:prstGeom>
          <a:ln w="19050">
            <a:solidFill>
              <a:srgbClr val="3795A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84752" y="2706691"/>
            <a:ext cx="909268" cy="720080"/>
          </a:xfrm>
          <a:prstGeom prst="straightConnector1">
            <a:avLst/>
          </a:prstGeom>
          <a:ln w="19050">
            <a:solidFill>
              <a:srgbClr val="399AB5"/>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156015" y="4724400"/>
            <a:ext cx="1337627" cy="1337627"/>
            <a:chOff x="1656666" y="1161489"/>
            <a:chExt cx="1337627" cy="1337627"/>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grpSpPr>
        <p:sp>
          <p:nvSpPr>
            <p:cNvPr id="31" name="Oval 30"/>
            <p:cNvSpPr/>
            <p:nvPr/>
          </p:nvSpPr>
          <p:spPr>
            <a:xfrm>
              <a:off x="1656666" y="1161489"/>
              <a:ext cx="1337627" cy="1337627"/>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Oval 4"/>
            <p:cNvSpPr/>
            <p:nvPr/>
          </p:nvSpPr>
          <p:spPr>
            <a:xfrm>
              <a:off x="1749051" y="1357380"/>
              <a:ext cx="1143000" cy="94584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2000" b="1" dirty="0" smtClean="0"/>
            </a:p>
            <a:p>
              <a:pPr lvl="0" algn="ctr" defTabSz="711200">
                <a:lnSpc>
                  <a:spcPct val="90000"/>
                </a:lnSpc>
                <a:spcBef>
                  <a:spcPct val="0"/>
                </a:spcBef>
                <a:spcAft>
                  <a:spcPct val="35000"/>
                </a:spcAft>
              </a:pPr>
              <a:r>
                <a:rPr lang="en-US" sz="2000" b="1" dirty="0" smtClean="0"/>
                <a:t>O</a:t>
              </a:r>
              <a:r>
                <a:rPr lang="en-US" sz="1600" b="1" dirty="0" smtClean="0"/>
                <a:t>thers: blood loss. Medications</a:t>
              </a:r>
            </a:p>
            <a:p>
              <a:pPr lvl="0" algn="ctr" defTabSz="711200">
                <a:lnSpc>
                  <a:spcPct val="90000"/>
                </a:lnSpc>
                <a:spcBef>
                  <a:spcPct val="0"/>
                </a:spcBef>
                <a:spcAft>
                  <a:spcPct val="35000"/>
                </a:spcAft>
              </a:pPr>
              <a:endParaRPr lang="en-US" sz="2000" b="1" kern="1200" dirty="0"/>
            </a:p>
          </p:txBody>
        </p:sp>
      </p:grpSp>
      <p:cxnSp>
        <p:nvCxnSpPr>
          <p:cNvPr id="34" name="Straight Arrow Connector 33"/>
          <p:cNvCxnSpPr/>
          <p:nvPr/>
        </p:nvCxnSpPr>
        <p:spPr>
          <a:xfrm flipH="1" flipV="1">
            <a:off x="5334000" y="4288226"/>
            <a:ext cx="1017906" cy="693560"/>
          </a:xfrm>
          <a:prstGeom prst="straightConnector1">
            <a:avLst/>
          </a:prstGeom>
          <a:ln w="19050">
            <a:solidFill>
              <a:srgbClr val="3795AF"/>
            </a:solidFill>
            <a:tailEnd type="arrow"/>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590872"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tx2"/>
              </a:solidFill>
            </a:endParaRPr>
          </a:p>
        </p:txBody>
      </p:sp>
      <p:sp>
        <p:nvSpPr>
          <p:cNvPr id="7" name="Rectangle 6"/>
          <p:cNvSpPr/>
          <p:nvPr/>
        </p:nvSpPr>
        <p:spPr>
          <a:xfrm>
            <a:off x="5859499" y="1371600"/>
            <a:ext cx="2876504" cy="1477328"/>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ln>
            <a:solidFill>
              <a:schemeClr val="accent1"/>
            </a:solidFill>
          </a:ln>
        </p:spPr>
        <p:txBody>
          <a:bodyPr wrap="square">
            <a:spAutoFit/>
          </a:bodyPr>
          <a:lstStyle/>
          <a:p>
            <a:r>
              <a:rPr lang="en-US" dirty="0"/>
              <a:t>High </a:t>
            </a:r>
            <a:r>
              <a:rPr lang="en-US" dirty="0" err="1"/>
              <a:t>hepcidin</a:t>
            </a:r>
            <a:r>
              <a:rPr lang="en-US" dirty="0"/>
              <a:t> level, Inflammation, Infection: Functional Iron deficiency and impaired BM responsiveness to EPO</a:t>
            </a:r>
          </a:p>
        </p:txBody>
      </p:sp>
      <p:cxnSp>
        <p:nvCxnSpPr>
          <p:cNvPr id="9" name="Straight Arrow Connector 8"/>
          <p:cNvCxnSpPr/>
          <p:nvPr/>
        </p:nvCxnSpPr>
        <p:spPr>
          <a:xfrm flipH="1">
            <a:off x="5257801" y="2848928"/>
            <a:ext cx="601698" cy="4276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099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rPr>
              <a:t>OUTLINE</a:t>
            </a:r>
            <a:endParaRPr lang="en-US" sz="4000" b="1" dirty="0">
              <a:solidFill>
                <a:srgbClr val="0070C0"/>
              </a:solidFill>
            </a:endParaRPr>
          </a:p>
        </p:txBody>
      </p:sp>
      <p:sp>
        <p:nvSpPr>
          <p:cNvPr id="3" name="Content Placeholder 2"/>
          <p:cNvSpPr>
            <a:spLocks noGrp="1"/>
          </p:cNvSpPr>
          <p:nvPr>
            <p:ph idx="1"/>
          </p:nvPr>
        </p:nvSpPr>
        <p:spPr>
          <a:xfrm>
            <a:off x="457200" y="1981200"/>
            <a:ext cx="8229600" cy="4525963"/>
          </a:xfrm>
        </p:spPr>
        <p:txBody>
          <a:bodyPr/>
          <a:lstStyle/>
          <a:p>
            <a:r>
              <a:rPr lang="en-US" dirty="0" smtClean="0">
                <a:solidFill>
                  <a:schemeClr val="tx2">
                    <a:lumMod val="20000"/>
                    <a:lumOff val="80000"/>
                  </a:schemeClr>
                </a:solidFill>
              </a:rPr>
              <a:t>Back to history</a:t>
            </a:r>
          </a:p>
          <a:p>
            <a:r>
              <a:rPr lang="en-US" dirty="0" smtClean="0">
                <a:solidFill>
                  <a:schemeClr val="tx2">
                    <a:lumMod val="20000"/>
                    <a:lumOff val="80000"/>
                  </a:schemeClr>
                </a:solidFill>
              </a:rPr>
              <a:t>Back to basics</a:t>
            </a:r>
          </a:p>
          <a:p>
            <a:r>
              <a:rPr lang="en-US" dirty="0" smtClean="0"/>
              <a:t>Impact of anemia</a:t>
            </a:r>
          </a:p>
          <a:p>
            <a:r>
              <a:rPr lang="en-US" dirty="0" smtClean="0">
                <a:solidFill>
                  <a:schemeClr val="tx2">
                    <a:lumMod val="20000"/>
                    <a:lumOff val="80000"/>
                  </a:schemeClr>
                </a:solidFill>
              </a:rPr>
              <a:t>Optimizing anemia management in HD</a:t>
            </a:r>
          </a:p>
          <a:p>
            <a:endParaRPr lang="en-US" dirty="0"/>
          </a:p>
        </p:txBody>
      </p:sp>
    </p:spTree>
    <p:extLst>
      <p:ext uri="{BB962C8B-B14F-4D97-AF65-F5344CB8AC3E}">
        <p14:creationId xmlns:p14="http://schemas.microsoft.com/office/powerpoint/2010/main" val="3612310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0070C0"/>
                </a:solidFill>
              </a:rPr>
              <a:t>IMPACT of ANEMIA in CKD</a:t>
            </a:r>
            <a:endParaRPr lang="en-US" sz="3600" b="1" dirty="0">
              <a:solidFill>
                <a:srgbClr val="0070C0"/>
              </a:solidFill>
            </a:endParaRPr>
          </a:p>
        </p:txBody>
      </p:sp>
      <p:sp>
        <p:nvSpPr>
          <p:cNvPr id="3" name="Content Placeholder 2"/>
          <p:cNvSpPr>
            <a:spLocks noGrp="1"/>
          </p:cNvSpPr>
          <p:nvPr>
            <p:ph idx="1"/>
          </p:nvPr>
        </p:nvSpPr>
        <p:spPr>
          <a:xfrm>
            <a:off x="457200" y="1672550"/>
            <a:ext cx="8229600" cy="4525963"/>
          </a:xfrm>
        </p:spPr>
        <p:txBody>
          <a:bodyPr>
            <a:normAutofit/>
          </a:bodyPr>
          <a:lstStyle/>
          <a:p>
            <a:r>
              <a:rPr lang="en-US" sz="2800" dirty="0" smtClean="0"/>
              <a:t>Quality of life </a:t>
            </a:r>
          </a:p>
          <a:p>
            <a:endParaRPr lang="en-US" sz="2800" dirty="0" smtClean="0"/>
          </a:p>
          <a:p>
            <a:r>
              <a:rPr lang="en-US" sz="2800" dirty="0"/>
              <a:t>Progression of kidney dysfunction in </a:t>
            </a:r>
            <a:r>
              <a:rPr lang="en-US" sz="2800" dirty="0" smtClean="0"/>
              <a:t>CKD</a:t>
            </a:r>
          </a:p>
          <a:p>
            <a:pPr marL="0" indent="0">
              <a:buNone/>
            </a:pPr>
            <a:r>
              <a:rPr lang="en-US" sz="2800" dirty="0" smtClean="0"/>
              <a:t> </a:t>
            </a:r>
          </a:p>
          <a:p>
            <a:r>
              <a:rPr lang="en-US" sz="2800" dirty="0"/>
              <a:t>C</a:t>
            </a:r>
            <a:r>
              <a:rPr lang="en-US" sz="2800" dirty="0" smtClean="0"/>
              <a:t>ardiovascular dysfunction: left </a:t>
            </a:r>
            <a:r>
              <a:rPr lang="en-US" sz="2800" dirty="0"/>
              <a:t>ventricular </a:t>
            </a:r>
            <a:r>
              <a:rPr lang="en-US" sz="2800" dirty="0" smtClean="0"/>
              <a:t>hypertrophy </a:t>
            </a:r>
            <a:r>
              <a:rPr lang="en-US" sz="2800" dirty="0"/>
              <a:t>and heart </a:t>
            </a:r>
            <a:r>
              <a:rPr lang="en-US" sz="2800" dirty="0" smtClean="0"/>
              <a:t>failure</a:t>
            </a:r>
          </a:p>
          <a:p>
            <a:pPr marL="0" indent="0">
              <a:buNone/>
            </a:pPr>
            <a:r>
              <a:rPr lang="en-US" sz="2800" dirty="0" smtClean="0"/>
              <a:t> </a:t>
            </a:r>
          </a:p>
          <a:p>
            <a:r>
              <a:rPr lang="en-US" sz="2800" dirty="0" smtClean="0"/>
              <a:t>Survival</a:t>
            </a:r>
          </a:p>
          <a:p>
            <a:pPr marL="0" indent="0">
              <a:buNone/>
            </a:pPr>
            <a:endParaRPr lang="en-US" sz="2800" dirty="0" smtClean="0"/>
          </a:p>
          <a:p>
            <a:pPr marL="0" indent="0">
              <a:buNone/>
            </a:pPr>
            <a:endParaRPr lang="en-US" sz="2800" dirty="0" smtClean="0"/>
          </a:p>
        </p:txBody>
      </p:sp>
      <p:sp>
        <p:nvSpPr>
          <p:cNvPr id="5" name="Rectangle 4"/>
          <p:cNvSpPr/>
          <p:nvPr/>
        </p:nvSpPr>
        <p:spPr>
          <a:xfrm>
            <a:off x="1371600" y="2159913"/>
            <a:ext cx="5029200" cy="430887"/>
          </a:xfrm>
          <a:prstGeom prst="rect">
            <a:avLst/>
          </a:prstGeom>
        </p:spPr>
        <p:txBody>
          <a:bodyPr wrap="square">
            <a:spAutoFit/>
          </a:bodyPr>
          <a:lstStyle/>
          <a:p>
            <a:r>
              <a:rPr lang="en-US" sz="1100" dirty="0"/>
              <a:t>Fredric O. </a:t>
            </a:r>
            <a:r>
              <a:rPr lang="en-US" sz="1100" dirty="0" smtClean="0"/>
              <a:t>Finkelstein et al. Health-Related </a:t>
            </a:r>
            <a:r>
              <a:rPr lang="en-US" sz="1100" dirty="0"/>
              <a:t>Quality of Life and Hemoglobin Levels in Chronic Kidney Disease </a:t>
            </a:r>
            <a:r>
              <a:rPr lang="en-US" sz="1100" dirty="0" smtClean="0"/>
              <a:t>Patients  </a:t>
            </a:r>
            <a:r>
              <a:rPr lang="en-US" sz="1100" i="1" dirty="0" err="1" smtClean="0"/>
              <a:t>Clin</a:t>
            </a:r>
            <a:r>
              <a:rPr lang="en-US" sz="1100" i="1" dirty="0" smtClean="0"/>
              <a:t> </a:t>
            </a:r>
            <a:r>
              <a:rPr lang="en-US" sz="1100" i="1" dirty="0"/>
              <a:t>J Am </a:t>
            </a:r>
            <a:r>
              <a:rPr lang="en-US" sz="1100" i="1" dirty="0" err="1"/>
              <a:t>Soc</a:t>
            </a:r>
            <a:r>
              <a:rPr lang="en-US" sz="1100" i="1" dirty="0"/>
              <a:t> </a:t>
            </a:r>
            <a:r>
              <a:rPr lang="en-US" sz="1100" i="1" dirty="0" err="1"/>
              <a:t>Nephrol</a:t>
            </a:r>
            <a:r>
              <a:rPr lang="en-US" sz="1100" dirty="0"/>
              <a:t>. 2009 Jan; 4(1): 33–38. </a:t>
            </a:r>
          </a:p>
        </p:txBody>
      </p:sp>
      <p:sp>
        <p:nvSpPr>
          <p:cNvPr id="6" name="Rectangle 5"/>
          <p:cNvSpPr/>
          <p:nvPr/>
        </p:nvSpPr>
        <p:spPr>
          <a:xfrm>
            <a:off x="1371600" y="3150513"/>
            <a:ext cx="5760640" cy="430887"/>
          </a:xfrm>
          <a:prstGeom prst="rect">
            <a:avLst/>
          </a:prstGeom>
        </p:spPr>
        <p:txBody>
          <a:bodyPr wrap="square">
            <a:spAutoFit/>
          </a:bodyPr>
          <a:lstStyle/>
          <a:p>
            <a:r>
              <a:rPr lang="fr-FR" sz="1100" dirty="0" err="1"/>
              <a:t>AUChang</a:t>
            </a:r>
            <a:r>
              <a:rPr lang="fr-FR" sz="1100" dirty="0"/>
              <a:t> </a:t>
            </a:r>
            <a:r>
              <a:rPr lang="fr-FR" sz="1100" dirty="0" smtClean="0"/>
              <a:t>JM et al </a:t>
            </a:r>
            <a:r>
              <a:rPr lang="fr-FR" sz="1100" dirty="0" err="1" smtClean="0"/>
              <a:t>Anemia</a:t>
            </a:r>
            <a:r>
              <a:rPr lang="fr-FR" sz="1100" dirty="0" smtClean="0"/>
              <a:t> </a:t>
            </a:r>
            <a:r>
              <a:rPr lang="fr-FR" sz="1100" dirty="0"/>
              <a:t>and </a:t>
            </a:r>
            <a:r>
              <a:rPr lang="fr-FR" sz="1100" dirty="0" err="1"/>
              <a:t>left</a:t>
            </a:r>
            <a:r>
              <a:rPr lang="fr-FR" sz="1100" dirty="0"/>
              <a:t> </a:t>
            </a:r>
            <a:r>
              <a:rPr lang="fr-FR" sz="1100" dirty="0" err="1"/>
              <a:t>ventricular</a:t>
            </a:r>
            <a:r>
              <a:rPr lang="fr-FR" sz="1100" dirty="0"/>
              <a:t> </a:t>
            </a:r>
            <a:r>
              <a:rPr lang="fr-FR" sz="1100" dirty="0" err="1"/>
              <a:t>hypertrophy</a:t>
            </a:r>
            <a:r>
              <a:rPr lang="fr-FR" sz="1100" dirty="0"/>
              <a:t> </a:t>
            </a:r>
            <a:r>
              <a:rPr lang="fr-FR" sz="1100" dirty="0" err="1"/>
              <a:t>with</a:t>
            </a:r>
            <a:r>
              <a:rPr lang="fr-FR" sz="1100" dirty="0"/>
              <a:t> </a:t>
            </a:r>
            <a:r>
              <a:rPr lang="fr-FR" sz="1100" dirty="0" err="1"/>
              <a:t>renal</a:t>
            </a:r>
            <a:r>
              <a:rPr lang="fr-FR" sz="1100" dirty="0"/>
              <a:t> </a:t>
            </a:r>
            <a:r>
              <a:rPr lang="fr-FR" sz="1100" dirty="0" err="1"/>
              <a:t>function</a:t>
            </a:r>
            <a:r>
              <a:rPr lang="fr-FR" sz="1100" dirty="0"/>
              <a:t> </a:t>
            </a:r>
            <a:r>
              <a:rPr lang="fr-FR" sz="1100" dirty="0" err="1"/>
              <a:t>decline</a:t>
            </a:r>
            <a:r>
              <a:rPr lang="fr-FR" sz="1100" dirty="0"/>
              <a:t> and </a:t>
            </a:r>
            <a:r>
              <a:rPr lang="fr-FR" sz="1100" dirty="0" err="1"/>
              <a:t>cardiovascular</a:t>
            </a:r>
            <a:r>
              <a:rPr lang="fr-FR" sz="1100" dirty="0"/>
              <a:t> </a:t>
            </a:r>
            <a:r>
              <a:rPr lang="fr-FR" sz="1100" dirty="0" err="1"/>
              <a:t>events</a:t>
            </a:r>
            <a:r>
              <a:rPr lang="fr-FR" sz="1100" dirty="0"/>
              <a:t> in </a:t>
            </a:r>
            <a:r>
              <a:rPr lang="fr-FR" sz="1100" dirty="0" err="1"/>
              <a:t>chronic</a:t>
            </a:r>
            <a:r>
              <a:rPr lang="fr-FR" sz="1100" dirty="0"/>
              <a:t> </a:t>
            </a:r>
            <a:r>
              <a:rPr lang="fr-FR" sz="1100" dirty="0" err="1"/>
              <a:t>kidney</a:t>
            </a:r>
            <a:r>
              <a:rPr lang="fr-FR" sz="1100" dirty="0"/>
              <a:t> </a:t>
            </a:r>
            <a:r>
              <a:rPr lang="fr-FR" sz="1100" dirty="0" err="1" smtClean="0"/>
              <a:t>disease</a:t>
            </a:r>
            <a:r>
              <a:rPr lang="fr-FR" sz="1100" dirty="0" smtClean="0"/>
              <a:t>. </a:t>
            </a:r>
            <a:r>
              <a:rPr lang="fr-FR" sz="1100" i="1" dirty="0" smtClean="0"/>
              <a:t>Am </a:t>
            </a:r>
            <a:r>
              <a:rPr lang="fr-FR" sz="1100" i="1" dirty="0"/>
              <a:t>J Med </a:t>
            </a:r>
            <a:r>
              <a:rPr lang="fr-FR" sz="1100" i="1" dirty="0" err="1"/>
              <a:t>Sci</a:t>
            </a:r>
            <a:r>
              <a:rPr lang="fr-FR" sz="1100" dirty="0"/>
              <a:t>. 2014 Mar;347(3):183-9</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343400"/>
            <a:ext cx="5676256" cy="80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371600" y="5767626"/>
            <a:ext cx="5715000" cy="430887"/>
          </a:xfrm>
          <a:prstGeom prst="rect">
            <a:avLst/>
          </a:prstGeom>
        </p:spPr>
        <p:txBody>
          <a:bodyPr wrap="square">
            <a:spAutoFit/>
          </a:bodyPr>
          <a:lstStyle/>
          <a:p>
            <a:r>
              <a:rPr lang="en-US" sz="1100" dirty="0"/>
              <a:t>Levin </a:t>
            </a:r>
            <a:r>
              <a:rPr lang="en-US" sz="1100" dirty="0" smtClean="0"/>
              <a:t>A et </a:t>
            </a:r>
            <a:r>
              <a:rPr lang="en-US" sz="1100" dirty="0" err="1" smtClean="0"/>
              <a:t>al.Haemoglobin</a:t>
            </a:r>
            <a:r>
              <a:rPr lang="en-US" sz="1100" dirty="0" smtClean="0"/>
              <a:t> </a:t>
            </a:r>
            <a:r>
              <a:rPr lang="en-US" sz="1100" dirty="0"/>
              <a:t>at time of referral prior to dialysis predicts survival: an association of </a:t>
            </a:r>
            <a:r>
              <a:rPr lang="en-US" sz="1100" dirty="0" err="1" smtClean="0"/>
              <a:t>haemoglobin</a:t>
            </a:r>
            <a:r>
              <a:rPr lang="en-US" sz="1100" dirty="0" smtClean="0"/>
              <a:t> </a:t>
            </a:r>
            <a:r>
              <a:rPr lang="en-US" sz="1100" dirty="0"/>
              <a:t>with long-term </a:t>
            </a:r>
            <a:r>
              <a:rPr lang="en-US" sz="1100" dirty="0" smtClean="0"/>
              <a:t>outcomes. </a:t>
            </a:r>
            <a:r>
              <a:rPr lang="en-US" sz="1100" i="1" dirty="0" err="1" smtClean="0"/>
              <a:t>Nephrol</a:t>
            </a:r>
            <a:r>
              <a:rPr lang="en-US" sz="1100" i="1" dirty="0" smtClean="0"/>
              <a:t> </a:t>
            </a:r>
            <a:r>
              <a:rPr lang="en-US" sz="1100" i="1" dirty="0"/>
              <a:t>Dial Transplant</a:t>
            </a:r>
            <a:r>
              <a:rPr lang="en-US" sz="1100" dirty="0"/>
              <a:t>. 2006 Feb;21(2):370-7. </a:t>
            </a:r>
          </a:p>
        </p:txBody>
      </p:sp>
      <p:sp>
        <p:nvSpPr>
          <p:cNvPr id="4" name="AutoShape 2" descr="Image result for quality of lif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99" y="1143000"/>
            <a:ext cx="1221297" cy="1194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667000"/>
            <a:ext cx="2015764" cy="105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3960303"/>
            <a:ext cx="1068897" cy="106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Image result for patient survival and maintenance dialysis">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2240" y="5368306"/>
            <a:ext cx="1837358" cy="1337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476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rPr>
              <a:t>OUTLINE</a:t>
            </a:r>
            <a:endParaRPr lang="en-US" sz="4000" b="1" dirty="0">
              <a:solidFill>
                <a:srgbClr val="0070C0"/>
              </a:solidFill>
            </a:endParaRPr>
          </a:p>
        </p:txBody>
      </p:sp>
      <p:sp>
        <p:nvSpPr>
          <p:cNvPr id="3" name="Content Placeholder 2"/>
          <p:cNvSpPr>
            <a:spLocks noGrp="1"/>
          </p:cNvSpPr>
          <p:nvPr>
            <p:ph idx="1"/>
          </p:nvPr>
        </p:nvSpPr>
        <p:spPr>
          <a:xfrm>
            <a:off x="457200" y="1981200"/>
            <a:ext cx="8229600" cy="4525963"/>
          </a:xfrm>
        </p:spPr>
        <p:txBody>
          <a:bodyPr/>
          <a:lstStyle/>
          <a:p>
            <a:r>
              <a:rPr lang="en-US" dirty="0" smtClean="0">
                <a:solidFill>
                  <a:schemeClr val="tx2">
                    <a:lumMod val="20000"/>
                    <a:lumOff val="80000"/>
                  </a:schemeClr>
                </a:solidFill>
              </a:rPr>
              <a:t>Back to history</a:t>
            </a:r>
          </a:p>
          <a:p>
            <a:r>
              <a:rPr lang="en-US" dirty="0" smtClean="0">
                <a:solidFill>
                  <a:schemeClr val="tx2">
                    <a:lumMod val="20000"/>
                    <a:lumOff val="80000"/>
                  </a:schemeClr>
                </a:solidFill>
              </a:rPr>
              <a:t>Back to basics</a:t>
            </a:r>
          </a:p>
          <a:p>
            <a:r>
              <a:rPr lang="en-US" dirty="0" smtClean="0">
                <a:solidFill>
                  <a:schemeClr val="tx2">
                    <a:lumMod val="20000"/>
                    <a:lumOff val="80000"/>
                  </a:schemeClr>
                </a:solidFill>
              </a:rPr>
              <a:t>Impact of anemia</a:t>
            </a:r>
          </a:p>
          <a:p>
            <a:r>
              <a:rPr lang="en-US" dirty="0" smtClean="0"/>
              <a:t>Optimizing anemia management in HD</a:t>
            </a:r>
          </a:p>
          <a:p>
            <a:endParaRPr lang="en-US" dirty="0"/>
          </a:p>
        </p:txBody>
      </p:sp>
    </p:spTree>
    <p:extLst>
      <p:ext uri="{BB962C8B-B14F-4D97-AF65-F5344CB8AC3E}">
        <p14:creationId xmlns:p14="http://schemas.microsoft.com/office/powerpoint/2010/main" val="226281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fr-FR" sz="3200" b="1" dirty="0" smtClean="0">
                <a:solidFill>
                  <a:srgbClr val="0070C0"/>
                </a:solidFill>
              </a:rPr>
              <a:t>ANEMIA MANAGEMENT GUIDELINES</a:t>
            </a:r>
            <a:endParaRPr lang="fr-FR" sz="3200" b="1" dirty="0">
              <a:solidFill>
                <a:srgbClr val="0070C0"/>
              </a:solidFill>
            </a:endParaRPr>
          </a:p>
        </p:txBody>
      </p:sp>
      <p:sp>
        <p:nvSpPr>
          <p:cNvPr id="4" name="AutoShape 4" descr="Image result for globe terrestre"/>
          <p:cNvSpPr>
            <a:spLocks noChangeAspect="1" noChangeArrowheads="1"/>
          </p:cNvSpPr>
          <p:nvPr/>
        </p:nvSpPr>
        <p:spPr bwMode="auto">
          <a:xfrm>
            <a:off x="63500" y="-136525"/>
            <a:ext cx="1362075"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globe terres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0255">
            <a:off x="6221559" y="1178476"/>
            <a:ext cx="2289082" cy="211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143000"/>
            <a:ext cx="5257800" cy="1446550"/>
          </a:xfrm>
          <a:prstGeom prst="rect">
            <a:avLst/>
          </a:prstGeom>
          <a:ln w="19050">
            <a:solidFill>
              <a:srgbClr val="00B0F0"/>
            </a:solidFill>
          </a:ln>
        </p:spPr>
        <p:txBody>
          <a:bodyPr wrap="square">
            <a:spAutoFit/>
          </a:bodyPr>
          <a:lstStyle/>
          <a:p>
            <a:r>
              <a:rPr lang="fr-FR" b="1" dirty="0" smtClean="0"/>
              <a:t>International:</a:t>
            </a:r>
            <a:endParaRPr lang="fr-FR" sz="1400" dirty="0"/>
          </a:p>
          <a:p>
            <a:r>
              <a:rPr lang="fr-FR" sz="1400" dirty="0" smtClean="0"/>
              <a:t>- </a:t>
            </a:r>
            <a:r>
              <a:rPr lang="fr-FR" sz="1400" dirty="0" err="1" smtClean="0"/>
              <a:t>Kidney</a:t>
            </a:r>
            <a:r>
              <a:rPr lang="fr-FR" sz="1400" dirty="0" smtClean="0"/>
              <a:t> </a:t>
            </a:r>
            <a:r>
              <a:rPr lang="fr-FR" sz="1400" dirty="0" err="1"/>
              <a:t>Disease</a:t>
            </a:r>
            <a:r>
              <a:rPr lang="fr-FR" sz="1400" dirty="0"/>
              <a:t> </a:t>
            </a:r>
            <a:r>
              <a:rPr lang="fr-FR" sz="1400" dirty="0" err="1"/>
              <a:t>Improving</a:t>
            </a:r>
            <a:r>
              <a:rPr lang="fr-FR" sz="1400" dirty="0"/>
              <a:t> Global </a:t>
            </a:r>
            <a:r>
              <a:rPr lang="fr-FR" sz="1400" dirty="0" err="1"/>
              <a:t>Outcomes</a:t>
            </a:r>
            <a:r>
              <a:rPr lang="fr-FR" sz="1400" dirty="0"/>
              <a:t> (KDIGO): </a:t>
            </a:r>
            <a:r>
              <a:rPr lang="fr-FR" sz="1400" dirty="0" err="1"/>
              <a:t>Clinical</a:t>
            </a:r>
            <a:r>
              <a:rPr lang="fr-FR" sz="1400" dirty="0"/>
              <a:t> practice guideline for </a:t>
            </a:r>
            <a:r>
              <a:rPr lang="fr-FR" sz="1400" dirty="0" err="1"/>
              <a:t>anemia</a:t>
            </a:r>
            <a:r>
              <a:rPr lang="fr-FR" sz="1400" dirty="0"/>
              <a:t> in </a:t>
            </a:r>
            <a:r>
              <a:rPr lang="fr-FR" sz="1400" dirty="0" err="1"/>
              <a:t>chronic</a:t>
            </a:r>
            <a:r>
              <a:rPr lang="fr-FR" sz="1400" dirty="0"/>
              <a:t> </a:t>
            </a:r>
            <a:r>
              <a:rPr lang="fr-FR" sz="1400" dirty="0" err="1"/>
              <a:t>kidney</a:t>
            </a:r>
            <a:r>
              <a:rPr lang="fr-FR" sz="1400" dirty="0"/>
              <a:t> </a:t>
            </a:r>
            <a:r>
              <a:rPr lang="fr-FR" sz="1400" dirty="0" err="1"/>
              <a:t>disease</a:t>
            </a:r>
            <a:r>
              <a:rPr lang="fr-FR" sz="1400" dirty="0"/>
              <a:t> (2012</a:t>
            </a:r>
            <a:r>
              <a:rPr lang="fr-FR" sz="1400" dirty="0" smtClean="0"/>
              <a:t>)</a:t>
            </a:r>
          </a:p>
          <a:p>
            <a:pPr marL="285750" indent="-285750">
              <a:buFontTx/>
              <a:buChar char="-"/>
            </a:pPr>
            <a:endParaRPr lang="fr-FR" sz="1400" dirty="0"/>
          </a:p>
          <a:p>
            <a:r>
              <a:rPr lang="fr-FR" sz="1400" dirty="0" smtClean="0"/>
              <a:t>- International </a:t>
            </a:r>
            <a:r>
              <a:rPr lang="fr-FR" sz="1400" dirty="0"/>
              <a:t>Society of </a:t>
            </a:r>
            <a:r>
              <a:rPr lang="fr-FR" sz="1400" dirty="0" err="1"/>
              <a:t>Nephrology</a:t>
            </a:r>
            <a:r>
              <a:rPr lang="fr-FR" sz="1400" dirty="0"/>
              <a:t> (</a:t>
            </a:r>
            <a:r>
              <a:rPr lang="fr-FR" sz="1400" dirty="0" smtClean="0"/>
              <a:t>ISN): </a:t>
            </a:r>
            <a:r>
              <a:rPr lang="fr-FR" sz="1400" dirty="0" err="1"/>
              <a:t>Clinical</a:t>
            </a:r>
            <a:r>
              <a:rPr lang="fr-FR" sz="1400" dirty="0"/>
              <a:t> practice guidelines for </a:t>
            </a:r>
            <a:r>
              <a:rPr lang="fr-FR" sz="1400" dirty="0" err="1"/>
              <a:t>assessment</a:t>
            </a:r>
            <a:r>
              <a:rPr lang="fr-FR" sz="1400" dirty="0"/>
              <a:t> and management of </a:t>
            </a:r>
            <a:r>
              <a:rPr lang="fr-FR" sz="1400" dirty="0" err="1"/>
              <a:t>iron</a:t>
            </a:r>
            <a:r>
              <a:rPr lang="fr-FR" sz="1400" dirty="0"/>
              <a:t> </a:t>
            </a:r>
            <a:r>
              <a:rPr lang="fr-FR" sz="1400" dirty="0" err="1"/>
              <a:t>deficiency</a:t>
            </a:r>
            <a:r>
              <a:rPr lang="fr-FR" sz="1400" dirty="0"/>
              <a:t> (2008)</a:t>
            </a:r>
          </a:p>
        </p:txBody>
      </p:sp>
      <p:sp>
        <p:nvSpPr>
          <p:cNvPr id="7" name="Rectangle 6"/>
          <p:cNvSpPr/>
          <p:nvPr/>
        </p:nvSpPr>
        <p:spPr>
          <a:xfrm>
            <a:off x="152400" y="2743200"/>
            <a:ext cx="5267093" cy="2739211"/>
          </a:xfrm>
          <a:prstGeom prst="rect">
            <a:avLst/>
          </a:prstGeom>
          <a:ln w="19050">
            <a:solidFill>
              <a:srgbClr val="00B0F0"/>
            </a:solidFill>
          </a:ln>
        </p:spPr>
        <p:txBody>
          <a:bodyPr wrap="square">
            <a:spAutoFit/>
          </a:bodyPr>
          <a:lstStyle/>
          <a:p>
            <a:r>
              <a:rPr lang="fr-FR" b="1" dirty="0" smtClean="0"/>
              <a:t>Canada:</a:t>
            </a:r>
            <a:endParaRPr lang="fr-FR" dirty="0"/>
          </a:p>
          <a:p>
            <a:r>
              <a:rPr lang="fr-FR" sz="1400" dirty="0" smtClean="0"/>
              <a:t>- Canadian </a:t>
            </a:r>
            <a:r>
              <a:rPr lang="fr-FR" sz="1400" dirty="0"/>
              <a:t>Society of </a:t>
            </a:r>
            <a:r>
              <a:rPr lang="fr-FR" sz="1400" dirty="0" err="1"/>
              <a:t>Nephrology</a:t>
            </a:r>
            <a:r>
              <a:rPr lang="fr-FR" sz="1400" dirty="0"/>
              <a:t> (CSN): </a:t>
            </a:r>
            <a:r>
              <a:rPr lang="fr-FR" sz="1400" dirty="0" err="1"/>
              <a:t>Clinical</a:t>
            </a:r>
            <a:r>
              <a:rPr lang="fr-FR" sz="1400" dirty="0"/>
              <a:t> practice guidelines and </a:t>
            </a:r>
            <a:r>
              <a:rPr lang="fr-FR" sz="1400" dirty="0" err="1"/>
              <a:t>recommendations</a:t>
            </a:r>
            <a:r>
              <a:rPr lang="fr-FR" sz="1400" dirty="0"/>
              <a:t> on </a:t>
            </a:r>
            <a:r>
              <a:rPr lang="fr-FR" sz="1400" dirty="0" err="1"/>
              <a:t>peritoneal</a:t>
            </a:r>
            <a:r>
              <a:rPr lang="fr-FR" sz="1400" dirty="0"/>
              <a:t> </a:t>
            </a:r>
            <a:r>
              <a:rPr lang="fr-FR" sz="1400" dirty="0" err="1"/>
              <a:t>dialysis</a:t>
            </a:r>
            <a:r>
              <a:rPr lang="fr-FR" sz="1400" dirty="0"/>
              <a:t> </a:t>
            </a:r>
            <a:r>
              <a:rPr lang="fr-FR" sz="1400" dirty="0" err="1"/>
              <a:t>adequacy</a:t>
            </a:r>
            <a:r>
              <a:rPr lang="fr-FR" sz="1400" dirty="0"/>
              <a:t> (2011)</a:t>
            </a:r>
          </a:p>
          <a:p>
            <a:r>
              <a:rPr lang="fr-FR" sz="1400" dirty="0" smtClean="0"/>
              <a:t>- CSN</a:t>
            </a:r>
            <a:r>
              <a:rPr lang="fr-FR" sz="1400" dirty="0"/>
              <a:t>: </a:t>
            </a:r>
            <a:r>
              <a:rPr lang="fr-FR" sz="1400" dirty="0" err="1"/>
              <a:t>Clinical</a:t>
            </a:r>
            <a:r>
              <a:rPr lang="fr-FR" sz="1400" dirty="0"/>
              <a:t> practice guidelines for </a:t>
            </a:r>
            <a:r>
              <a:rPr lang="fr-FR" sz="1400" dirty="0" err="1"/>
              <a:t>assessment</a:t>
            </a:r>
            <a:r>
              <a:rPr lang="fr-FR" sz="1400" dirty="0"/>
              <a:t> and management of </a:t>
            </a:r>
            <a:r>
              <a:rPr lang="fr-FR" sz="1400" dirty="0" err="1"/>
              <a:t>iron</a:t>
            </a:r>
            <a:r>
              <a:rPr lang="fr-FR" sz="1400" dirty="0"/>
              <a:t> </a:t>
            </a:r>
            <a:r>
              <a:rPr lang="fr-FR" sz="1400" dirty="0" err="1"/>
              <a:t>deficiency</a:t>
            </a:r>
            <a:r>
              <a:rPr lang="fr-FR" sz="1400" dirty="0"/>
              <a:t> (2008)</a:t>
            </a:r>
          </a:p>
          <a:p>
            <a:r>
              <a:rPr lang="fr-FR" sz="1400" dirty="0" smtClean="0"/>
              <a:t>- CSN</a:t>
            </a:r>
            <a:r>
              <a:rPr lang="fr-FR" sz="1400" dirty="0"/>
              <a:t>: </a:t>
            </a:r>
            <a:r>
              <a:rPr lang="fr-FR" sz="1400" dirty="0" err="1"/>
              <a:t>Clinical</a:t>
            </a:r>
            <a:r>
              <a:rPr lang="fr-FR" sz="1400" dirty="0"/>
              <a:t> practice guidelines for </a:t>
            </a:r>
            <a:r>
              <a:rPr lang="fr-FR" sz="1400" dirty="0" err="1"/>
              <a:t>evaluation</a:t>
            </a:r>
            <a:r>
              <a:rPr lang="fr-FR" sz="1400" dirty="0"/>
              <a:t> of </a:t>
            </a:r>
            <a:r>
              <a:rPr lang="fr-FR" sz="1400" dirty="0" err="1"/>
              <a:t>anemia</a:t>
            </a:r>
            <a:r>
              <a:rPr lang="fr-FR" sz="1400" dirty="0"/>
              <a:t> (2008)</a:t>
            </a:r>
          </a:p>
          <a:p>
            <a:r>
              <a:rPr lang="fr-FR" sz="1400" dirty="0" smtClean="0"/>
              <a:t>- CSN</a:t>
            </a:r>
            <a:r>
              <a:rPr lang="fr-FR" sz="1400" dirty="0"/>
              <a:t>: </a:t>
            </a:r>
            <a:r>
              <a:rPr lang="fr-FR" sz="1400" dirty="0" err="1"/>
              <a:t>Clinical</a:t>
            </a:r>
            <a:r>
              <a:rPr lang="fr-FR" sz="1400" dirty="0"/>
              <a:t> practice guidelines for </a:t>
            </a:r>
            <a:r>
              <a:rPr lang="fr-FR" sz="1400" dirty="0" err="1"/>
              <a:t>evidence-based</a:t>
            </a:r>
            <a:r>
              <a:rPr lang="fr-FR" sz="1400" dirty="0"/>
              <a:t> use of </a:t>
            </a:r>
            <a:r>
              <a:rPr lang="fr-FR" sz="1400" dirty="0" err="1"/>
              <a:t>erythropoietic-stimulating</a:t>
            </a:r>
            <a:r>
              <a:rPr lang="fr-FR" sz="1400" dirty="0"/>
              <a:t> agents (2008)</a:t>
            </a:r>
          </a:p>
          <a:p>
            <a:r>
              <a:rPr lang="fr-FR" sz="1400" dirty="0" smtClean="0"/>
              <a:t>- CSN</a:t>
            </a:r>
            <a:r>
              <a:rPr lang="fr-FR" sz="1400" dirty="0"/>
              <a:t>: </a:t>
            </a:r>
            <a:r>
              <a:rPr lang="fr-FR" sz="1400" dirty="0" err="1"/>
              <a:t>Clinical</a:t>
            </a:r>
            <a:r>
              <a:rPr lang="fr-FR" sz="1400" dirty="0"/>
              <a:t> practice guidelines for </a:t>
            </a:r>
            <a:r>
              <a:rPr lang="fr-FR" sz="1400" dirty="0" err="1"/>
              <a:t>supplemental</a:t>
            </a:r>
            <a:r>
              <a:rPr lang="fr-FR" sz="1400" dirty="0"/>
              <a:t> </a:t>
            </a:r>
            <a:r>
              <a:rPr lang="fr-FR" sz="1400" dirty="0" err="1"/>
              <a:t>therapies</a:t>
            </a:r>
            <a:r>
              <a:rPr lang="fr-FR" sz="1400" dirty="0"/>
              <a:t> and issues (2008)</a:t>
            </a:r>
          </a:p>
          <a:p>
            <a:r>
              <a:rPr lang="fr-FR" sz="1400" dirty="0" smtClean="0"/>
              <a:t>- CSN</a:t>
            </a:r>
            <a:r>
              <a:rPr lang="fr-FR" sz="1400" dirty="0"/>
              <a:t>: Introduction to the </a:t>
            </a:r>
            <a:r>
              <a:rPr lang="fr-FR" sz="1400" dirty="0" err="1"/>
              <a:t>clinical</a:t>
            </a:r>
            <a:r>
              <a:rPr lang="fr-FR" sz="1400" dirty="0"/>
              <a:t> practice guidelines for the management of </a:t>
            </a:r>
            <a:r>
              <a:rPr lang="fr-FR" sz="1400" dirty="0" err="1"/>
              <a:t>anemia</a:t>
            </a:r>
            <a:r>
              <a:rPr lang="fr-FR" sz="1400" dirty="0"/>
              <a:t> </a:t>
            </a:r>
            <a:r>
              <a:rPr lang="fr-FR" sz="1400" dirty="0" err="1"/>
              <a:t>associated</a:t>
            </a:r>
            <a:r>
              <a:rPr lang="fr-FR" sz="1400" dirty="0"/>
              <a:t> </a:t>
            </a:r>
            <a:r>
              <a:rPr lang="fr-FR" sz="1400" dirty="0" err="1"/>
              <a:t>with</a:t>
            </a:r>
            <a:r>
              <a:rPr lang="fr-FR" sz="1400" dirty="0"/>
              <a:t> </a:t>
            </a:r>
            <a:r>
              <a:rPr lang="fr-FR" sz="1400" dirty="0" err="1"/>
              <a:t>chronic</a:t>
            </a:r>
            <a:r>
              <a:rPr lang="fr-FR" sz="1400" dirty="0"/>
              <a:t> </a:t>
            </a:r>
            <a:r>
              <a:rPr lang="fr-FR" sz="1400" dirty="0" err="1"/>
              <a:t>kidney</a:t>
            </a:r>
            <a:r>
              <a:rPr lang="fr-FR" sz="1400" dirty="0"/>
              <a:t> </a:t>
            </a:r>
            <a:r>
              <a:rPr lang="fr-FR" sz="1400" dirty="0" err="1"/>
              <a:t>disease</a:t>
            </a:r>
            <a:r>
              <a:rPr lang="fr-FR" sz="1400" dirty="0"/>
              <a:t> (2008)</a:t>
            </a:r>
          </a:p>
        </p:txBody>
      </p:sp>
      <p:sp>
        <p:nvSpPr>
          <p:cNvPr id="8" name="Rectangle 7"/>
          <p:cNvSpPr/>
          <p:nvPr/>
        </p:nvSpPr>
        <p:spPr>
          <a:xfrm>
            <a:off x="152400" y="5703094"/>
            <a:ext cx="5257800" cy="1015663"/>
          </a:xfrm>
          <a:prstGeom prst="rect">
            <a:avLst/>
          </a:prstGeom>
          <a:ln w="19050">
            <a:solidFill>
              <a:srgbClr val="00B0F0"/>
            </a:solidFill>
          </a:ln>
        </p:spPr>
        <p:txBody>
          <a:bodyPr wrap="square">
            <a:spAutoFit/>
          </a:bodyPr>
          <a:lstStyle/>
          <a:p>
            <a:r>
              <a:rPr lang="fr-FR" b="1" dirty="0" smtClean="0"/>
              <a:t>Europe:</a:t>
            </a:r>
            <a:endParaRPr lang="fr-FR" b="1" dirty="0"/>
          </a:p>
          <a:p>
            <a:r>
              <a:rPr lang="fr-FR" sz="1400" dirty="0" err="1" smtClean="0"/>
              <a:t>European</a:t>
            </a:r>
            <a:r>
              <a:rPr lang="fr-FR" sz="1400" dirty="0" smtClean="0"/>
              <a:t> </a:t>
            </a:r>
            <a:r>
              <a:rPr lang="fr-FR" sz="1400" dirty="0" err="1"/>
              <a:t>Renal</a:t>
            </a:r>
            <a:r>
              <a:rPr lang="fr-FR" sz="1400" dirty="0"/>
              <a:t> Best Practice (ERBP): A position </a:t>
            </a:r>
            <a:r>
              <a:rPr lang="fr-FR" sz="1400" dirty="0" err="1"/>
              <a:t>statement</a:t>
            </a:r>
            <a:r>
              <a:rPr lang="fr-FR" sz="1400" dirty="0"/>
              <a:t> for </a:t>
            </a:r>
            <a:r>
              <a:rPr lang="fr-FR" sz="1400" dirty="0" err="1"/>
              <a:t>anaemia</a:t>
            </a:r>
            <a:r>
              <a:rPr lang="fr-FR" sz="1400" dirty="0"/>
              <a:t> management in patients </a:t>
            </a:r>
            <a:r>
              <a:rPr lang="fr-FR" sz="1400" dirty="0" err="1"/>
              <a:t>with</a:t>
            </a:r>
            <a:r>
              <a:rPr lang="fr-FR" sz="1400" dirty="0"/>
              <a:t> </a:t>
            </a:r>
            <a:r>
              <a:rPr lang="fr-FR" sz="1400" dirty="0" err="1"/>
              <a:t>chronic</a:t>
            </a:r>
            <a:r>
              <a:rPr lang="fr-FR" sz="1400" dirty="0"/>
              <a:t> </a:t>
            </a:r>
            <a:r>
              <a:rPr lang="fr-FR" sz="1400" dirty="0" err="1"/>
              <a:t>kidney</a:t>
            </a:r>
            <a:r>
              <a:rPr lang="fr-FR" sz="1400" dirty="0"/>
              <a:t> </a:t>
            </a:r>
            <a:r>
              <a:rPr lang="fr-FR" sz="1400" dirty="0" err="1"/>
              <a:t>disease</a:t>
            </a:r>
            <a:r>
              <a:rPr lang="fr-FR" sz="1400" dirty="0"/>
              <a:t> (2009)</a:t>
            </a:r>
          </a:p>
          <a:p>
            <a:endParaRPr lang="fr-FR" sz="1400" dirty="0"/>
          </a:p>
        </p:txBody>
      </p:sp>
      <p:sp>
        <p:nvSpPr>
          <p:cNvPr id="9" name="Rectangle 8"/>
          <p:cNvSpPr/>
          <p:nvPr/>
        </p:nvSpPr>
        <p:spPr>
          <a:xfrm>
            <a:off x="5638800" y="3733800"/>
            <a:ext cx="3429000" cy="1723549"/>
          </a:xfrm>
          <a:prstGeom prst="rect">
            <a:avLst/>
          </a:prstGeom>
          <a:ln w="19050">
            <a:solidFill>
              <a:srgbClr val="00B0F0"/>
            </a:solidFill>
          </a:ln>
        </p:spPr>
        <p:txBody>
          <a:bodyPr wrap="square">
            <a:spAutoFit/>
          </a:bodyPr>
          <a:lstStyle/>
          <a:p>
            <a:r>
              <a:rPr lang="fr-FR" b="1" dirty="0"/>
              <a:t>United </a:t>
            </a:r>
            <a:r>
              <a:rPr lang="fr-FR" b="1" dirty="0" err="1" smtClean="0"/>
              <a:t>Kingdom</a:t>
            </a:r>
            <a:r>
              <a:rPr lang="fr-FR" b="1" dirty="0" smtClean="0"/>
              <a:t>:</a:t>
            </a:r>
            <a:endParaRPr lang="fr-FR" b="1" dirty="0"/>
          </a:p>
          <a:p>
            <a:r>
              <a:rPr lang="fr-FR" dirty="0" smtClean="0"/>
              <a:t>- </a:t>
            </a:r>
            <a:r>
              <a:rPr lang="fr-FR" sz="1400" dirty="0" smtClean="0"/>
              <a:t>UK </a:t>
            </a:r>
            <a:r>
              <a:rPr lang="fr-FR" sz="1400" dirty="0" err="1"/>
              <a:t>Renal</a:t>
            </a:r>
            <a:r>
              <a:rPr lang="fr-FR" sz="1400" dirty="0"/>
              <a:t> Association (RA): </a:t>
            </a:r>
            <a:r>
              <a:rPr lang="fr-FR" sz="1400" dirty="0" err="1"/>
              <a:t>Clinical</a:t>
            </a:r>
            <a:r>
              <a:rPr lang="fr-FR" sz="1400" dirty="0"/>
              <a:t> practice guidelines on </a:t>
            </a:r>
            <a:r>
              <a:rPr lang="fr-FR" sz="1400" dirty="0" err="1"/>
              <a:t>anaemia</a:t>
            </a:r>
            <a:r>
              <a:rPr lang="fr-FR" sz="1400" dirty="0"/>
              <a:t> of </a:t>
            </a:r>
            <a:r>
              <a:rPr lang="fr-FR" sz="1400" dirty="0" err="1"/>
              <a:t>chronic</a:t>
            </a:r>
            <a:r>
              <a:rPr lang="fr-FR" sz="1400" dirty="0"/>
              <a:t> </a:t>
            </a:r>
            <a:r>
              <a:rPr lang="fr-FR" sz="1400" dirty="0" err="1"/>
              <a:t>kidney</a:t>
            </a:r>
            <a:r>
              <a:rPr lang="fr-FR" sz="1400" dirty="0"/>
              <a:t> </a:t>
            </a:r>
            <a:r>
              <a:rPr lang="fr-FR" sz="1400" dirty="0" err="1"/>
              <a:t>disease</a:t>
            </a:r>
            <a:r>
              <a:rPr lang="fr-FR" sz="1400" dirty="0"/>
              <a:t> (2017)</a:t>
            </a:r>
          </a:p>
          <a:p>
            <a:r>
              <a:rPr lang="fr-FR" sz="1400" dirty="0" smtClean="0"/>
              <a:t>-  National </a:t>
            </a:r>
            <a:r>
              <a:rPr lang="fr-FR" sz="1400" dirty="0"/>
              <a:t>Institute for </a:t>
            </a:r>
            <a:r>
              <a:rPr lang="fr-FR" sz="1400" dirty="0" err="1"/>
              <a:t>Health</a:t>
            </a:r>
            <a:r>
              <a:rPr lang="fr-FR" sz="1400" dirty="0"/>
              <a:t> and Care Excellence (NICE): Guideline on </a:t>
            </a:r>
            <a:r>
              <a:rPr lang="fr-FR" sz="1400" dirty="0" err="1"/>
              <a:t>chronic</a:t>
            </a:r>
            <a:r>
              <a:rPr lang="fr-FR" sz="1400" dirty="0"/>
              <a:t> </a:t>
            </a:r>
            <a:r>
              <a:rPr lang="fr-FR" sz="1400" dirty="0" err="1"/>
              <a:t>kidney</a:t>
            </a:r>
            <a:r>
              <a:rPr lang="fr-FR" sz="1400" dirty="0"/>
              <a:t> </a:t>
            </a:r>
            <a:r>
              <a:rPr lang="fr-FR" sz="1400" dirty="0" err="1"/>
              <a:t>disease</a:t>
            </a:r>
            <a:r>
              <a:rPr lang="fr-FR" sz="1400" dirty="0"/>
              <a:t> – </a:t>
            </a:r>
            <a:r>
              <a:rPr lang="fr-FR" sz="1400" dirty="0" err="1"/>
              <a:t>Managing</a:t>
            </a:r>
            <a:r>
              <a:rPr lang="fr-FR" sz="1400" dirty="0"/>
              <a:t> </a:t>
            </a:r>
            <a:r>
              <a:rPr lang="fr-FR" sz="1400" dirty="0" err="1"/>
              <a:t>anaemia</a:t>
            </a:r>
            <a:r>
              <a:rPr lang="fr-FR" sz="1400" dirty="0"/>
              <a:t> (2015)</a:t>
            </a:r>
          </a:p>
        </p:txBody>
      </p:sp>
      <p:sp>
        <p:nvSpPr>
          <p:cNvPr id="10" name="Rectangle 9"/>
          <p:cNvSpPr/>
          <p:nvPr/>
        </p:nvSpPr>
        <p:spPr>
          <a:xfrm>
            <a:off x="5638800" y="5707713"/>
            <a:ext cx="3429000" cy="1015663"/>
          </a:xfrm>
          <a:prstGeom prst="rect">
            <a:avLst/>
          </a:prstGeom>
          <a:ln w="19050">
            <a:solidFill>
              <a:srgbClr val="00B0F0"/>
            </a:solidFill>
          </a:ln>
        </p:spPr>
        <p:txBody>
          <a:bodyPr wrap="square">
            <a:spAutoFit/>
          </a:bodyPr>
          <a:lstStyle/>
          <a:p>
            <a:r>
              <a:rPr lang="fr-FR" b="1" dirty="0" err="1" smtClean="0"/>
              <a:t>Japan</a:t>
            </a:r>
            <a:r>
              <a:rPr lang="fr-FR" b="1" dirty="0" smtClean="0"/>
              <a:t>:</a:t>
            </a:r>
            <a:endParaRPr lang="fr-FR" b="1" dirty="0"/>
          </a:p>
          <a:p>
            <a:r>
              <a:rPr lang="fr-FR" sz="1400" dirty="0" smtClean="0"/>
              <a:t>[</a:t>
            </a:r>
            <a:r>
              <a:rPr lang="fr-FR" sz="1400" dirty="0"/>
              <a:t>In </a:t>
            </a:r>
            <a:r>
              <a:rPr lang="fr-FR" sz="1400" dirty="0" err="1"/>
              <a:t>Japanese</a:t>
            </a:r>
            <a:r>
              <a:rPr lang="fr-FR" sz="1400" dirty="0"/>
              <a:t>] </a:t>
            </a:r>
            <a:r>
              <a:rPr lang="fr-FR" sz="1400" dirty="0" err="1"/>
              <a:t>Japanese</a:t>
            </a:r>
            <a:r>
              <a:rPr lang="fr-FR" sz="1400" dirty="0"/>
              <a:t> Society for </a:t>
            </a:r>
            <a:r>
              <a:rPr lang="fr-FR" sz="1400" dirty="0" err="1"/>
              <a:t>Dialysis</a:t>
            </a:r>
            <a:r>
              <a:rPr lang="fr-FR" sz="1400" dirty="0"/>
              <a:t> </a:t>
            </a:r>
            <a:r>
              <a:rPr lang="fr-FR" sz="1400" dirty="0" err="1"/>
              <a:t>Therapy</a:t>
            </a:r>
            <a:r>
              <a:rPr lang="fr-FR" sz="1400" dirty="0"/>
              <a:t> (JSDT): Guidelines for </a:t>
            </a:r>
            <a:r>
              <a:rPr lang="fr-FR" sz="1400" dirty="0" err="1"/>
              <a:t>renal</a:t>
            </a:r>
            <a:r>
              <a:rPr lang="fr-FR" sz="1400" dirty="0"/>
              <a:t> </a:t>
            </a:r>
            <a:r>
              <a:rPr lang="fr-FR" sz="1400" dirty="0" err="1"/>
              <a:t>anemia</a:t>
            </a:r>
            <a:r>
              <a:rPr lang="fr-FR" sz="1400" dirty="0"/>
              <a:t> in </a:t>
            </a:r>
            <a:r>
              <a:rPr lang="fr-FR" sz="1400" dirty="0" err="1"/>
              <a:t>chronic</a:t>
            </a:r>
            <a:r>
              <a:rPr lang="fr-FR" sz="1400" dirty="0"/>
              <a:t> </a:t>
            </a:r>
            <a:r>
              <a:rPr lang="fr-FR" sz="1400" dirty="0" err="1"/>
              <a:t>kidney</a:t>
            </a:r>
            <a:r>
              <a:rPr lang="fr-FR" sz="1400" dirty="0"/>
              <a:t> </a:t>
            </a:r>
            <a:r>
              <a:rPr lang="fr-FR" sz="1400" dirty="0" err="1"/>
              <a:t>disease</a:t>
            </a:r>
            <a:endParaRPr lang="fr-FR" sz="1400" dirty="0"/>
          </a:p>
        </p:txBody>
      </p:sp>
    </p:spTree>
    <p:extLst>
      <p:ext uri="{BB962C8B-B14F-4D97-AF65-F5344CB8AC3E}">
        <p14:creationId xmlns:p14="http://schemas.microsoft.com/office/powerpoint/2010/main" val="258639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se of ESAs to treat anemia in CKD&#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8"/>
            <a:ext cx="6042358" cy="45365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53416" y="5517232"/>
            <a:ext cx="3518784" cy="338554"/>
          </a:xfrm>
          <a:prstGeom prst="rect">
            <a:avLst/>
          </a:prstGeom>
        </p:spPr>
        <p:txBody>
          <a:bodyPr wrap="none">
            <a:spAutoFit/>
          </a:bodyPr>
          <a:lstStyle/>
          <a:p>
            <a:r>
              <a:rPr lang="en-US" sz="1600" b="1" dirty="0">
                <a:solidFill>
                  <a:schemeClr val="tx1">
                    <a:lumMod val="65000"/>
                    <a:lumOff val="35000"/>
                  </a:schemeClr>
                </a:solidFill>
              </a:rPr>
              <a:t>VOLUME 2 | ISSUE 4 | AUGUST </a:t>
            </a:r>
            <a:r>
              <a:rPr lang="en-US" sz="1600" b="1" dirty="0" smtClean="0">
                <a:solidFill>
                  <a:schemeClr val="tx1">
                    <a:lumMod val="65000"/>
                    <a:lumOff val="35000"/>
                  </a:schemeClr>
                </a:solidFill>
              </a:rPr>
              <a:t>(2)2012</a:t>
            </a:r>
            <a:endParaRPr lang="fr-FR" sz="1600" b="1" dirty="0">
              <a:solidFill>
                <a:schemeClr val="tx1">
                  <a:lumMod val="65000"/>
                  <a:lumOff val="35000"/>
                </a:schemeClr>
              </a:solidFill>
            </a:endParaRPr>
          </a:p>
        </p:txBody>
      </p:sp>
      <p:sp>
        <p:nvSpPr>
          <p:cNvPr id="2" name="Rectangle 1"/>
          <p:cNvSpPr/>
          <p:nvPr/>
        </p:nvSpPr>
        <p:spPr>
          <a:xfrm>
            <a:off x="1429807" y="6000909"/>
            <a:ext cx="6300081" cy="461665"/>
          </a:xfrm>
          <a:prstGeom prst="rect">
            <a:avLst/>
          </a:prstGeom>
        </p:spPr>
        <p:txBody>
          <a:bodyPr wrap="square">
            <a:spAutoFit/>
          </a:bodyPr>
          <a:lstStyle/>
          <a:p>
            <a:r>
              <a:rPr lang="en-US" sz="1200" dirty="0"/>
              <a:t>Kidney Disease: </a:t>
            </a:r>
            <a:r>
              <a:rPr lang="en-US" sz="1200" dirty="0" smtClean="0"/>
              <a:t>Improving Global </a:t>
            </a:r>
            <a:r>
              <a:rPr lang="en-US" sz="1200" dirty="0"/>
              <a:t>Outcomes (KDIGO) Anemia Work Group. KDIGO Clinical Practice </a:t>
            </a:r>
            <a:endParaRPr lang="en-US" sz="1200" dirty="0" smtClean="0"/>
          </a:p>
          <a:p>
            <a:r>
              <a:rPr lang="en-US" sz="1200" dirty="0"/>
              <a:t> </a:t>
            </a:r>
            <a:r>
              <a:rPr lang="en-US" sz="1200" dirty="0" smtClean="0"/>
              <a:t>        Guideline for Anemia </a:t>
            </a:r>
            <a:r>
              <a:rPr lang="en-US" sz="1200" dirty="0"/>
              <a:t>in Chronic Kidney Disease. </a:t>
            </a:r>
            <a:r>
              <a:rPr lang="en-US" sz="1200" i="1" dirty="0"/>
              <a:t>Kidney </a:t>
            </a:r>
            <a:r>
              <a:rPr lang="en-US" sz="1200" i="1" dirty="0" smtClean="0"/>
              <a:t>inter. </a:t>
            </a:r>
            <a:r>
              <a:rPr lang="en-US" sz="1200" dirty="0" smtClean="0"/>
              <a:t>Suppl</a:t>
            </a:r>
            <a:r>
              <a:rPr lang="en-US" sz="1200" dirty="0"/>
              <a:t>. 2012; 2: 279–335.</a:t>
            </a:r>
          </a:p>
        </p:txBody>
      </p:sp>
      <p:sp>
        <p:nvSpPr>
          <p:cNvPr id="3" name="Title 2"/>
          <p:cNvSpPr>
            <a:spLocks noGrp="1"/>
          </p:cNvSpPr>
          <p:nvPr>
            <p:ph type="title"/>
          </p:nvPr>
        </p:nvSpPr>
        <p:spPr>
          <a:xfrm>
            <a:off x="454043" y="21771"/>
            <a:ext cx="8229600" cy="1143000"/>
          </a:xfrm>
        </p:spPr>
        <p:txBody>
          <a:bodyPr>
            <a:normAutofit/>
          </a:bodyPr>
          <a:lstStyle/>
          <a:p>
            <a:r>
              <a:rPr lang="fr-FR" sz="3600" b="1" dirty="0">
                <a:solidFill>
                  <a:srgbClr val="0070C0"/>
                </a:solidFill>
              </a:rPr>
              <a:t>ANEMIA MANAGEMENT</a:t>
            </a:r>
            <a:endParaRPr lang="en-US" sz="3600" b="1" dirty="0">
              <a:solidFill>
                <a:srgbClr val="0070C0"/>
              </a:solidFill>
            </a:endParaRPr>
          </a:p>
        </p:txBody>
      </p:sp>
    </p:spTree>
    <p:extLst>
      <p:ext uri="{BB962C8B-B14F-4D97-AF65-F5344CB8AC3E}">
        <p14:creationId xmlns:p14="http://schemas.microsoft.com/office/powerpoint/2010/main" val="570030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3600" b="1" dirty="0" smtClean="0">
                <a:solidFill>
                  <a:srgbClr val="0070C0"/>
                </a:solidFill>
              </a:rPr>
              <a:t>DIAGNOSIS of ANEMIA</a:t>
            </a:r>
            <a:endParaRPr lang="en-US" sz="3600" b="1" dirty="0">
              <a:solidFill>
                <a:srgbClr val="0070C0"/>
              </a:solidFill>
            </a:endParaRPr>
          </a:p>
        </p:txBody>
      </p:sp>
      <p:sp>
        <p:nvSpPr>
          <p:cNvPr id="4" name="Rectangle 3"/>
          <p:cNvSpPr/>
          <p:nvPr/>
        </p:nvSpPr>
        <p:spPr>
          <a:xfrm>
            <a:off x="613694" y="1700808"/>
            <a:ext cx="8206778" cy="2616101"/>
          </a:xfrm>
          <a:prstGeom prst="rect">
            <a:avLst/>
          </a:prstGeom>
        </p:spPr>
        <p:txBody>
          <a:bodyPr wrap="square">
            <a:spAutoFit/>
          </a:bodyPr>
          <a:lstStyle/>
          <a:p>
            <a:r>
              <a:rPr lang="en-US" sz="2000" b="1" i="1" dirty="0"/>
              <a:t>Diagnosis of </a:t>
            </a:r>
            <a:r>
              <a:rPr lang="en-US" sz="2000" b="1" i="1" dirty="0" smtClean="0"/>
              <a:t>anemia</a:t>
            </a:r>
          </a:p>
          <a:p>
            <a:endParaRPr lang="en-US" i="1" dirty="0"/>
          </a:p>
          <a:p>
            <a:r>
              <a:rPr lang="en-US" dirty="0"/>
              <a:t>1.2.1: Diagnose anemia in adults and children &gt;</a:t>
            </a:r>
            <a:r>
              <a:rPr lang="en-US" dirty="0" smtClean="0"/>
              <a:t>15 </a:t>
            </a:r>
            <a:r>
              <a:rPr lang="en-US" dirty="0"/>
              <a:t>years with CKD when the </a:t>
            </a:r>
            <a:r>
              <a:rPr lang="en-US" dirty="0" err="1"/>
              <a:t>Hb</a:t>
            </a:r>
            <a:r>
              <a:rPr lang="en-US" dirty="0"/>
              <a:t> concentration is </a:t>
            </a:r>
            <a:r>
              <a:rPr lang="en-US" b="1" dirty="0" smtClean="0"/>
              <a:t>&lt; 13.0 </a:t>
            </a:r>
            <a:r>
              <a:rPr lang="en-US" b="1" dirty="0"/>
              <a:t>g/dl </a:t>
            </a:r>
            <a:r>
              <a:rPr lang="en-US" b="1" dirty="0" smtClean="0"/>
              <a:t>(&lt;130 g/l) in </a:t>
            </a:r>
            <a:r>
              <a:rPr lang="en-US" b="1" dirty="0"/>
              <a:t>males and </a:t>
            </a:r>
            <a:r>
              <a:rPr lang="en-US" b="1" dirty="0" smtClean="0"/>
              <a:t>&lt; 12.0 </a:t>
            </a:r>
            <a:r>
              <a:rPr lang="en-US" b="1" dirty="0"/>
              <a:t>g/dl </a:t>
            </a:r>
            <a:r>
              <a:rPr lang="en-US" b="1" dirty="0" smtClean="0"/>
              <a:t>(&lt;120 </a:t>
            </a:r>
            <a:r>
              <a:rPr lang="en-US" b="1" dirty="0"/>
              <a:t>g/l) in females</a:t>
            </a:r>
            <a:r>
              <a:rPr lang="en-US" dirty="0"/>
              <a:t>. (</a:t>
            </a:r>
            <a:r>
              <a:rPr lang="en-US" i="1" dirty="0"/>
              <a:t>Not Graded</a:t>
            </a:r>
            <a:r>
              <a:rPr lang="en-US" dirty="0" smtClean="0"/>
              <a:t>)</a:t>
            </a:r>
          </a:p>
          <a:p>
            <a:endParaRPr lang="en-US" dirty="0"/>
          </a:p>
          <a:p>
            <a:r>
              <a:rPr lang="en-US" dirty="0"/>
              <a:t>1.2.2: Diagnose anemia in </a:t>
            </a:r>
            <a:r>
              <a:rPr lang="en-US" b="1" dirty="0"/>
              <a:t>children </a:t>
            </a:r>
            <a:r>
              <a:rPr lang="en-US" dirty="0"/>
              <a:t>with CKD if </a:t>
            </a:r>
            <a:r>
              <a:rPr lang="en-US" dirty="0" err="1"/>
              <a:t>Hb</a:t>
            </a:r>
            <a:r>
              <a:rPr lang="en-US" dirty="0"/>
              <a:t> concentration is </a:t>
            </a:r>
            <a:r>
              <a:rPr lang="en-US" dirty="0" smtClean="0"/>
              <a:t>&lt;11.0 </a:t>
            </a:r>
            <a:r>
              <a:rPr lang="en-US" dirty="0"/>
              <a:t>g/dl </a:t>
            </a:r>
            <a:r>
              <a:rPr lang="en-US" dirty="0" smtClean="0"/>
              <a:t>(&lt;110 </a:t>
            </a:r>
            <a:r>
              <a:rPr lang="en-US" dirty="0"/>
              <a:t>g/l) in children 0.5–5 </a:t>
            </a:r>
            <a:r>
              <a:rPr lang="en-US" dirty="0" smtClean="0"/>
              <a:t>years, &lt;11.5</a:t>
            </a:r>
            <a:r>
              <a:rPr lang="en-US" dirty="0"/>
              <a:t> </a:t>
            </a:r>
            <a:r>
              <a:rPr lang="en-US" dirty="0" smtClean="0"/>
              <a:t> g/dl </a:t>
            </a:r>
            <a:r>
              <a:rPr lang="en-US" dirty="0"/>
              <a:t>(115 g/l) in children 5–12 years, and </a:t>
            </a:r>
            <a:r>
              <a:rPr lang="en-US" dirty="0" smtClean="0"/>
              <a:t>&lt;12.0 </a:t>
            </a:r>
            <a:r>
              <a:rPr lang="en-US" dirty="0"/>
              <a:t>g/dl (120 g/l) in children 12–15 years. (</a:t>
            </a:r>
            <a:r>
              <a:rPr lang="en-US" i="1" dirty="0"/>
              <a:t>Not Graded</a:t>
            </a:r>
            <a:r>
              <a:rPr lang="en-US" dirty="0"/>
              <a:t>)</a:t>
            </a:r>
          </a:p>
        </p:txBody>
      </p:sp>
      <p:pic>
        <p:nvPicPr>
          <p:cNvPr id="5" name="Picture 2" descr="Use of ESAs to treat anemia in CKD&#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524808"/>
            <a:ext cx="2952328" cy="221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863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rPr>
              <a:t>OUTLINE</a:t>
            </a:r>
            <a:endParaRPr lang="en-US" sz="4000" b="1" dirty="0">
              <a:solidFill>
                <a:srgbClr val="0070C0"/>
              </a:solidFill>
            </a:endParaRPr>
          </a:p>
        </p:txBody>
      </p:sp>
      <p:sp>
        <p:nvSpPr>
          <p:cNvPr id="3" name="Content Placeholder 2"/>
          <p:cNvSpPr>
            <a:spLocks noGrp="1"/>
          </p:cNvSpPr>
          <p:nvPr>
            <p:ph idx="1"/>
          </p:nvPr>
        </p:nvSpPr>
        <p:spPr>
          <a:xfrm>
            <a:off x="457200" y="1981200"/>
            <a:ext cx="8229600" cy="4525963"/>
          </a:xfrm>
        </p:spPr>
        <p:txBody>
          <a:bodyPr/>
          <a:lstStyle/>
          <a:p>
            <a:r>
              <a:rPr lang="en-US" dirty="0" smtClean="0"/>
              <a:t>Back to history</a:t>
            </a:r>
          </a:p>
          <a:p>
            <a:r>
              <a:rPr lang="en-US" dirty="0" smtClean="0"/>
              <a:t>Back to basics</a:t>
            </a:r>
          </a:p>
          <a:p>
            <a:r>
              <a:rPr lang="en-US" dirty="0" smtClean="0"/>
              <a:t>Impact of anemia</a:t>
            </a:r>
          </a:p>
          <a:p>
            <a:r>
              <a:rPr lang="en-US" dirty="0" smtClean="0"/>
              <a:t>Optimizing anemia management in HD</a:t>
            </a:r>
          </a:p>
          <a:p>
            <a:endParaRPr lang="en-US" dirty="0"/>
          </a:p>
        </p:txBody>
      </p:sp>
    </p:spTree>
    <p:extLst>
      <p:ext uri="{BB962C8B-B14F-4D97-AF65-F5344CB8AC3E}">
        <p14:creationId xmlns:p14="http://schemas.microsoft.com/office/powerpoint/2010/main" val="1521983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70C0"/>
                </a:solidFill>
              </a:rPr>
              <a:t>ANEMIA MANAGEMENT</a:t>
            </a:r>
            <a:br>
              <a:rPr lang="en-US" sz="4000" b="1" dirty="0" smtClean="0">
                <a:solidFill>
                  <a:srgbClr val="0070C0"/>
                </a:solidFill>
              </a:rPr>
            </a:br>
            <a:r>
              <a:rPr lang="en-US" sz="3100" b="1" dirty="0" smtClean="0">
                <a:solidFill>
                  <a:srgbClr val="C00000"/>
                </a:solidFill>
              </a:rPr>
              <a:t>EVALUATION</a:t>
            </a:r>
            <a:endParaRPr lang="en-US" sz="3100" b="1" dirty="0">
              <a:solidFill>
                <a:srgbClr val="C0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626447" cy="403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Use of ESAs to treat anemia in CKD&#10;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9677" y="5051001"/>
            <a:ext cx="2305323" cy="173079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219200" y="3733800"/>
            <a:ext cx="5562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219200" y="5051001"/>
            <a:ext cx="3733800" cy="1088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71800" y="2449286"/>
            <a:ext cx="1447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982686" y="4267200"/>
            <a:ext cx="1219200" cy="1088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85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229600" cy="3225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normAutofit fontScale="90000"/>
          </a:bodyPr>
          <a:lstStyle/>
          <a:p>
            <a:r>
              <a:rPr lang="en-US" sz="4000" b="1" dirty="0" smtClean="0">
                <a:solidFill>
                  <a:srgbClr val="0070C0"/>
                </a:solidFill>
              </a:rPr>
              <a:t>ANEMIA MANAGEMENT</a:t>
            </a:r>
            <a:br>
              <a:rPr lang="en-US" sz="4000" b="1" dirty="0" smtClean="0">
                <a:solidFill>
                  <a:srgbClr val="0070C0"/>
                </a:solidFill>
              </a:rPr>
            </a:br>
            <a:r>
              <a:rPr lang="en-US" sz="3100" b="1" dirty="0" smtClean="0">
                <a:solidFill>
                  <a:srgbClr val="C00000"/>
                </a:solidFill>
              </a:rPr>
              <a:t>EVALUATION</a:t>
            </a:r>
            <a:endParaRPr lang="en-US" sz="3100" b="1" dirty="0">
              <a:solidFill>
                <a:srgbClr val="C00000"/>
              </a:solidFill>
            </a:endParaRPr>
          </a:p>
        </p:txBody>
      </p:sp>
      <p:pic>
        <p:nvPicPr>
          <p:cNvPr id="6" name="Picture 2" descr="Use of ESAs to treat anemia in CKD&#10;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9677" y="5051001"/>
            <a:ext cx="2305323" cy="173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014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a:bodyPr>
          <a:lstStyle/>
          <a:p>
            <a:r>
              <a:rPr lang="en-US" sz="3600" b="1" dirty="0" smtClean="0">
                <a:solidFill>
                  <a:srgbClr val="0070C0"/>
                </a:solidFill>
              </a:rPr>
              <a:t>ANEMIA MANAGEMENT in CKD</a:t>
            </a:r>
            <a:br>
              <a:rPr lang="en-US" sz="3600" b="1" dirty="0" smtClean="0">
                <a:solidFill>
                  <a:srgbClr val="0070C0"/>
                </a:solidFill>
              </a:rPr>
            </a:br>
            <a:r>
              <a:rPr lang="en-US" sz="2800" b="1" dirty="0" smtClean="0">
                <a:solidFill>
                  <a:srgbClr val="C00000"/>
                </a:solidFill>
              </a:rPr>
              <a:t>HOW to MAKE it OPTIMAL?  </a:t>
            </a:r>
            <a:endParaRPr lang="en-US" sz="28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1413311"/>
              </p:ext>
            </p:extLst>
          </p:nvPr>
        </p:nvGraphicFramePr>
        <p:xfrm>
          <a:off x="457200" y="2057400"/>
          <a:ext cx="8229600" cy="3581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352800" y="5257800"/>
            <a:ext cx="2286000" cy="1500937"/>
          </a:xfrm>
          <a:prstGeom prst="rect">
            <a:avLst/>
          </a:prstGeom>
          <a:solidFill>
            <a:srgbClr val="FFE5E5"/>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496816" y="5408103"/>
            <a:ext cx="1997968" cy="1200329"/>
          </a:xfrm>
          <a:prstGeom prst="rect">
            <a:avLst/>
          </a:prstGeom>
        </p:spPr>
        <p:txBody>
          <a:bodyPr wrap="square">
            <a:spAutoFit/>
          </a:bodyPr>
          <a:lstStyle/>
          <a:p>
            <a:r>
              <a:rPr lang="en-US" dirty="0"/>
              <a:t>Countless research </a:t>
            </a:r>
          </a:p>
          <a:p>
            <a:r>
              <a:rPr lang="en-US" dirty="0"/>
              <a:t> articles have been written and ... still </a:t>
            </a:r>
          </a:p>
          <a:p>
            <a:r>
              <a:rPr lang="en-US" dirty="0"/>
              <a:t>    being written..</a:t>
            </a:r>
          </a:p>
        </p:txBody>
      </p:sp>
    </p:spTree>
    <p:extLst>
      <p:ext uri="{BB962C8B-B14F-4D97-AF65-F5344CB8AC3E}">
        <p14:creationId xmlns:p14="http://schemas.microsoft.com/office/powerpoint/2010/main" val="25399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a:bodyPr>
          <a:lstStyle/>
          <a:p>
            <a:r>
              <a:rPr lang="en-US" sz="3200" b="1" dirty="0" smtClean="0">
                <a:solidFill>
                  <a:srgbClr val="0070C0"/>
                </a:solidFill>
              </a:rPr>
              <a:t>ANEMIA MANAGEMENT in CKD</a:t>
            </a:r>
            <a:br>
              <a:rPr lang="en-US" sz="3200" b="1" dirty="0" smtClean="0">
                <a:solidFill>
                  <a:srgbClr val="0070C0"/>
                </a:solidFill>
              </a:rPr>
            </a:br>
            <a:r>
              <a:rPr lang="en-US" sz="3200" b="1" dirty="0" err="1" smtClean="0">
                <a:solidFill>
                  <a:srgbClr val="C00000"/>
                </a:solidFill>
              </a:rPr>
              <a:t>Hb</a:t>
            </a:r>
            <a:r>
              <a:rPr lang="en-US" sz="3200" b="1" dirty="0" smtClean="0">
                <a:solidFill>
                  <a:srgbClr val="C00000"/>
                </a:solidFill>
              </a:rPr>
              <a:t> TARGET</a:t>
            </a:r>
            <a:endParaRPr lang="en-US" sz="2800" b="1" dirty="0">
              <a:solidFill>
                <a:srgbClr val="C00000"/>
              </a:solidFill>
            </a:endParaRPr>
          </a:p>
        </p:txBody>
      </p:sp>
      <p:grpSp>
        <p:nvGrpSpPr>
          <p:cNvPr id="7" name="Group 6"/>
          <p:cNvGrpSpPr/>
          <p:nvPr/>
        </p:nvGrpSpPr>
        <p:grpSpPr>
          <a:xfrm>
            <a:off x="1600200" y="2362200"/>
            <a:ext cx="2419052" cy="2419052"/>
            <a:chOff x="0" y="581174"/>
            <a:chExt cx="2419052" cy="2419052"/>
          </a:xfrm>
        </p:grpSpPr>
        <p:sp>
          <p:nvSpPr>
            <p:cNvPr id="8" name="Oval 7"/>
            <p:cNvSpPr/>
            <p:nvPr/>
          </p:nvSpPr>
          <p:spPr>
            <a:xfrm>
              <a:off x="0" y="581174"/>
              <a:ext cx="2419052" cy="2419052"/>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3">
              <a:schemeClr val="accent2">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sp>
        <p:sp>
          <p:nvSpPr>
            <p:cNvPr id="9" name="Oval 4"/>
            <p:cNvSpPr/>
            <p:nvPr/>
          </p:nvSpPr>
          <p:spPr>
            <a:xfrm>
              <a:off x="354262" y="935436"/>
              <a:ext cx="1710528" cy="17105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3129" tIns="27940" rIns="133129" bIns="27940" numCol="1" spcCol="1270" anchor="ctr" anchorCtr="0">
              <a:noAutofit/>
            </a:bodyPr>
            <a:lstStyle/>
            <a:p>
              <a:pPr lvl="0" algn="ctr" defTabSz="977900">
                <a:lnSpc>
                  <a:spcPct val="90000"/>
                </a:lnSpc>
                <a:spcBef>
                  <a:spcPct val="0"/>
                </a:spcBef>
                <a:spcAft>
                  <a:spcPct val="35000"/>
                </a:spcAft>
              </a:pPr>
              <a:r>
                <a:rPr lang="en-US" sz="2200" b="1" kern="1200" dirty="0" err="1" smtClean="0"/>
                <a:t>Hb</a:t>
              </a:r>
              <a:r>
                <a:rPr lang="en-US" sz="2200" b="1" kern="1200" dirty="0" smtClean="0"/>
                <a:t> TARGET?</a:t>
              </a:r>
              <a:endParaRPr lang="en-US" sz="2200" b="1" kern="1200" dirty="0"/>
            </a:p>
          </p:txBody>
        </p:sp>
      </p:grpSp>
    </p:spTree>
    <p:extLst>
      <p:ext uri="{BB962C8B-B14F-4D97-AF65-F5344CB8AC3E}">
        <p14:creationId xmlns:p14="http://schemas.microsoft.com/office/powerpoint/2010/main" val="2883519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hoir study chronic kidney disea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40768"/>
            <a:ext cx="7259960" cy="483587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0"/>
            <a:ext cx="8229600" cy="1143000"/>
          </a:xfrm>
        </p:spPr>
        <p:txBody>
          <a:bodyPr>
            <a:normAutofit/>
          </a:bodyPr>
          <a:lstStyle/>
          <a:p>
            <a:r>
              <a:rPr lang="en-US" sz="3200" b="1" dirty="0" smtClean="0">
                <a:solidFill>
                  <a:srgbClr val="0070C0"/>
                </a:solidFill>
              </a:rPr>
              <a:t>ANEMIA MANAGEMENT in CKD</a:t>
            </a:r>
            <a:br>
              <a:rPr lang="en-US" sz="3200" b="1" dirty="0" smtClean="0">
                <a:solidFill>
                  <a:srgbClr val="0070C0"/>
                </a:solidFill>
              </a:rPr>
            </a:br>
            <a:r>
              <a:rPr lang="en-US" sz="3200" b="1" dirty="0" err="1" smtClean="0">
                <a:solidFill>
                  <a:srgbClr val="C00000"/>
                </a:solidFill>
              </a:rPr>
              <a:t>Hb</a:t>
            </a:r>
            <a:r>
              <a:rPr lang="en-US" sz="3200" b="1" dirty="0" smtClean="0">
                <a:solidFill>
                  <a:srgbClr val="C00000"/>
                </a:solidFill>
              </a:rPr>
              <a:t> TARGET</a:t>
            </a:r>
            <a:endParaRPr lang="en-US" sz="2800" b="1" dirty="0">
              <a:solidFill>
                <a:srgbClr val="C00000"/>
              </a:solidFill>
            </a:endParaRPr>
          </a:p>
        </p:txBody>
      </p:sp>
    </p:spTree>
    <p:extLst>
      <p:ext uri="{BB962C8B-B14F-4D97-AF65-F5344CB8AC3E}">
        <p14:creationId xmlns:p14="http://schemas.microsoft.com/office/powerpoint/2010/main" val="1369974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hoir study chronic kidney disea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62539"/>
            <a:ext cx="7259960" cy="483587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0"/>
            <a:ext cx="8229600" cy="1143000"/>
          </a:xfrm>
        </p:spPr>
        <p:txBody>
          <a:bodyPr>
            <a:normAutofit/>
          </a:bodyPr>
          <a:lstStyle/>
          <a:p>
            <a:r>
              <a:rPr lang="en-US" sz="3200" b="1" dirty="0" smtClean="0">
                <a:solidFill>
                  <a:srgbClr val="0070C0"/>
                </a:solidFill>
              </a:rPr>
              <a:t>ANEMIA MANAGEMENT in CKD</a:t>
            </a:r>
            <a:br>
              <a:rPr lang="en-US" sz="3200" b="1" dirty="0" smtClean="0">
                <a:solidFill>
                  <a:srgbClr val="0070C0"/>
                </a:solidFill>
              </a:rPr>
            </a:br>
            <a:r>
              <a:rPr lang="en-US" sz="3200" b="1" dirty="0" err="1" smtClean="0">
                <a:solidFill>
                  <a:srgbClr val="C00000"/>
                </a:solidFill>
              </a:rPr>
              <a:t>Hb</a:t>
            </a:r>
            <a:r>
              <a:rPr lang="en-US" sz="3200" b="1" dirty="0" smtClean="0">
                <a:solidFill>
                  <a:srgbClr val="C00000"/>
                </a:solidFill>
              </a:rPr>
              <a:t> TARGET</a:t>
            </a:r>
            <a:endParaRPr lang="en-US" sz="2800" b="1" dirty="0">
              <a:solidFill>
                <a:srgbClr val="C00000"/>
              </a:solidFill>
            </a:endParaRPr>
          </a:p>
        </p:txBody>
      </p:sp>
      <p:sp>
        <p:nvSpPr>
          <p:cNvPr id="4" name="Rounded Rectangle 3"/>
          <p:cNvSpPr/>
          <p:nvPr/>
        </p:nvSpPr>
        <p:spPr>
          <a:xfrm rot="20681824">
            <a:off x="1505918" y="3104267"/>
            <a:ext cx="4660156" cy="1643916"/>
          </a:xfrm>
          <a:prstGeom prst="roundRect">
            <a:avLst/>
          </a:prstGeom>
          <a:gradFill flip="none" rotWithShape="1">
            <a:gsLst>
              <a:gs pos="0">
                <a:srgbClr val="FF6969">
                  <a:shade val="30000"/>
                  <a:satMod val="115000"/>
                </a:srgbClr>
              </a:gs>
              <a:gs pos="50000">
                <a:srgbClr val="FF6969">
                  <a:shade val="67500"/>
                  <a:satMod val="115000"/>
                </a:srgbClr>
              </a:gs>
              <a:gs pos="100000">
                <a:srgbClr val="FF6969">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Increased risk with targeting higher </a:t>
            </a:r>
            <a:r>
              <a:rPr lang="en-US" b="1" dirty="0" err="1"/>
              <a:t>Hb</a:t>
            </a:r>
            <a:endParaRPr lang="en-US" b="1" dirty="0"/>
          </a:p>
          <a:p>
            <a:endParaRPr lang="en-US" b="1" dirty="0"/>
          </a:p>
          <a:p>
            <a:r>
              <a:rPr lang="en-US" b="1" dirty="0"/>
              <a:t>Improvement in QOL in both groups</a:t>
            </a:r>
          </a:p>
          <a:p>
            <a:endParaRPr lang="en-US" b="1" dirty="0"/>
          </a:p>
          <a:p>
            <a:r>
              <a:rPr lang="en-US" b="1" dirty="0"/>
              <a:t>No benefit in LVH in the group with higher </a:t>
            </a:r>
            <a:r>
              <a:rPr lang="en-US" b="1" dirty="0" err="1"/>
              <a:t>Hb</a:t>
            </a:r>
            <a:endParaRPr lang="en-US" b="1" dirty="0"/>
          </a:p>
        </p:txBody>
      </p:sp>
    </p:spTree>
    <p:extLst>
      <p:ext uri="{BB962C8B-B14F-4D97-AF65-F5344CB8AC3E}">
        <p14:creationId xmlns:p14="http://schemas.microsoft.com/office/powerpoint/2010/main" val="1579541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hoir study chronic kidney disea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62539"/>
            <a:ext cx="7259960" cy="483587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0"/>
            <a:ext cx="8229600" cy="1143000"/>
          </a:xfrm>
        </p:spPr>
        <p:txBody>
          <a:bodyPr>
            <a:normAutofit/>
          </a:bodyPr>
          <a:lstStyle/>
          <a:p>
            <a:r>
              <a:rPr lang="en-US" sz="3200" b="1" dirty="0" smtClean="0">
                <a:solidFill>
                  <a:srgbClr val="0070C0"/>
                </a:solidFill>
              </a:rPr>
              <a:t>ANEMIA MANAGEMENT in CKD</a:t>
            </a:r>
            <a:br>
              <a:rPr lang="en-US" sz="3200" b="1" dirty="0" smtClean="0">
                <a:solidFill>
                  <a:srgbClr val="0070C0"/>
                </a:solidFill>
              </a:rPr>
            </a:br>
            <a:r>
              <a:rPr lang="en-US" sz="3200" b="1" dirty="0" err="1" smtClean="0">
                <a:solidFill>
                  <a:srgbClr val="C00000"/>
                </a:solidFill>
              </a:rPr>
              <a:t>Hb</a:t>
            </a:r>
            <a:r>
              <a:rPr lang="en-US" sz="3200" b="1" dirty="0" smtClean="0">
                <a:solidFill>
                  <a:srgbClr val="C00000"/>
                </a:solidFill>
              </a:rPr>
              <a:t> TARGET</a:t>
            </a:r>
            <a:endParaRPr lang="en-US" sz="2800" b="1" dirty="0">
              <a:solidFill>
                <a:srgbClr val="C00000"/>
              </a:solidFill>
            </a:endParaRPr>
          </a:p>
        </p:txBody>
      </p:sp>
      <p:sp>
        <p:nvSpPr>
          <p:cNvPr id="4" name="Rounded Rectangle 3"/>
          <p:cNvSpPr/>
          <p:nvPr/>
        </p:nvSpPr>
        <p:spPr>
          <a:xfrm rot="20681824">
            <a:off x="1505918" y="3104267"/>
            <a:ext cx="4660156" cy="1643916"/>
          </a:xfrm>
          <a:prstGeom prst="roundRect">
            <a:avLst/>
          </a:prstGeom>
          <a:gradFill flip="none" rotWithShape="1">
            <a:gsLst>
              <a:gs pos="0">
                <a:srgbClr val="FF6969">
                  <a:shade val="30000"/>
                  <a:satMod val="115000"/>
                </a:srgbClr>
              </a:gs>
              <a:gs pos="50000">
                <a:srgbClr val="FF6969">
                  <a:shade val="67500"/>
                  <a:satMod val="115000"/>
                </a:srgbClr>
              </a:gs>
              <a:gs pos="100000">
                <a:srgbClr val="FF696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Increased risk with targeting higher </a:t>
            </a:r>
            <a:r>
              <a:rPr lang="en-US" b="1" dirty="0" err="1"/>
              <a:t>Hb</a:t>
            </a:r>
            <a:endParaRPr lang="en-US" b="1" dirty="0"/>
          </a:p>
          <a:p>
            <a:endParaRPr lang="en-US" b="1" dirty="0"/>
          </a:p>
          <a:p>
            <a:r>
              <a:rPr lang="en-US" b="1" dirty="0"/>
              <a:t>Improvement in QOL in both groups</a:t>
            </a:r>
          </a:p>
          <a:p>
            <a:endParaRPr lang="en-US" b="1" dirty="0"/>
          </a:p>
          <a:p>
            <a:r>
              <a:rPr lang="en-US" b="1" dirty="0"/>
              <a:t>No benefit in LVH in the group with higher </a:t>
            </a:r>
            <a:r>
              <a:rPr lang="en-US" b="1" dirty="0" err="1"/>
              <a:t>Hb</a:t>
            </a:r>
            <a:endParaRPr lang="en-US" b="1" dirty="0"/>
          </a:p>
        </p:txBody>
      </p:sp>
      <p:sp>
        <p:nvSpPr>
          <p:cNvPr id="5" name="Rectangle 4"/>
          <p:cNvSpPr/>
          <p:nvPr/>
        </p:nvSpPr>
        <p:spPr>
          <a:xfrm rot="20656093">
            <a:off x="1561492" y="3242952"/>
            <a:ext cx="4584615" cy="1387940"/>
          </a:xfrm>
          <a:prstGeom prst="rect">
            <a:avLst/>
          </a:prstGeom>
          <a:gradFill flip="none" rotWithShape="1">
            <a:gsLst>
              <a:gs pos="0">
                <a:srgbClr val="FF6969">
                  <a:shade val="30000"/>
                  <a:satMod val="115000"/>
                </a:srgbClr>
              </a:gs>
              <a:gs pos="50000">
                <a:srgbClr val="FF6969">
                  <a:shade val="67500"/>
                  <a:satMod val="115000"/>
                </a:srgbClr>
              </a:gs>
              <a:gs pos="100000">
                <a:srgbClr val="FF696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rPr>
              <a:t>CHOIR</a:t>
            </a:r>
            <a:r>
              <a:rPr lang="en-US" b="1" dirty="0">
                <a:solidFill>
                  <a:schemeClr val="bg1"/>
                </a:solidFill>
              </a:rPr>
              <a:t>: "Aim for Hemoglobin of 11 to 12 </a:t>
            </a:r>
            <a:r>
              <a:rPr lang="en-US" b="1" dirty="0" smtClean="0">
                <a:solidFill>
                  <a:schemeClr val="bg1"/>
                </a:solidFill>
              </a:rPr>
              <a:t>g/</a:t>
            </a:r>
            <a:r>
              <a:rPr lang="en-US" b="1" dirty="0" err="1" smtClean="0">
                <a:solidFill>
                  <a:schemeClr val="bg1"/>
                </a:solidFill>
              </a:rPr>
              <a:t>dL</a:t>
            </a: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1085002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537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70C0"/>
                </a:solidFill>
              </a:rPr>
              <a:t>ANEMIA MANAGEMENT in CKD</a:t>
            </a:r>
            <a:br>
              <a:rPr lang="en-US" sz="3600" b="1" dirty="0" smtClean="0">
                <a:solidFill>
                  <a:srgbClr val="0070C0"/>
                </a:solidFill>
              </a:rPr>
            </a:br>
            <a:r>
              <a:rPr lang="en-US" sz="2800" b="1" dirty="0" smtClean="0">
                <a:solidFill>
                  <a:srgbClr val="C00000"/>
                </a:solidFill>
              </a:rPr>
              <a:t>HOW to MAKE it OPTIMAL?  </a:t>
            </a:r>
            <a:endParaRPr lang="en-US" sz="2800" b="1" dirty="0">
              <a:solidFill>
                <a:srgbClr val="C00000"/>
              </a:solidFill>
            </a:endParaRPr>
          </a:p>
        </p:txBody>
      </p:sp>
      <p:sp>
        <p:nvSpPr>
          <p:cNvPr id="10" name="Rectangle 9"/>
          <p:cNvSpPr/>
          <p:nvPr/>
        </p:nvSpPr>
        <p:spPr>
          <a:xfrm>
            <a:off x="2743200" y="2057400"/>
            <a:ext cx="3414199" cy="523220"/>
          </a:xfrm>
          <a:prstGeom prst="rect">
            <a:avLst/>
          </a:prstGeom>
          <a:solidFill>
            <a:srgbClr val="FFE5E5"/>
          </a:solidFill>
          <a:ln>
            <a:solidFill>
              <a:srgbClr val="C00000"/>
            </a:solidFill>
          </a:ln>
        </p:spPr>
        <p:txBody>
          <a:bodyPr wrap="square">
            <a:spAutoFit/>
          </a:bodyPr>
          <a:lstStyle/>
          <a:p>
            <a:r>
              <a:rPr lang="en-US" sz="2800" dirty="0"/>
              <a:t>TARGET L</a:t>
            </a:r>
            <a:r>
              <a:rPr lang="en-US" sz="2800" dirty="0" smtClean="0"/>
              <a:t>ow </a:t>
            </a:r>
            <a:r>
              <a:rPr lang="en-US" sz="2800" dirty="0" err="1" smtClean="0"/>
              <a:t>Hb</a:t>
            </a:r>
            <a:r>
              <a:rPr lang="en-US" sz="2800" dirty="0" smtClean="0"/>
              <a:t> LEVEL</a:t>
            </a:r>
            <a:endParaRPr lang="en-US" sz="2800" dirty="0"/>
          </a:p>
        </p:txBody>
      </p:sp>
      <p:sp>
        <p:nvSpPr>
          <p:cNvPr id="2" name="Rectangle 1"/>
          <p:cNvSpPr/>
          <p:nvPr/>
        </p:nvSpPr>
        <p:spPr>
          <a:xfrm>
            <a:off x="3171829" y="3048000"/>
            <a:ext cx="2556939" cy="830997"/>
          </a:xfrm>
          <a:prstGeom prst="rect">
            <a:avLst/>
          </a:prstGeom>
          <a:solidFill>
            <a:srgbClr val="FFE5E5"/>
          </a:solidFill>
          <a:ln>
            <a:solidFill>
              <a:srgbClr val="C00000"/>
            </a:solidFill>
          </a:ln>
        </p:spPr>
        <p:txBody>
          <a:bodyPr wrap="square">
            <a:spAutoFit/>
          </a:bodyPr>
          <a:lstStyle/>
          <a:p>
            <a:r>
              <a:rPr lang="en-US" sz="2400" dirty="0" smtClean="0"/>
              <a:t>          AVOID</a:t>
            </a:r>
            <a:endParaRPr lang="en-US" sz="2400" dirty="0"/>
          </a:p>
          <a:p>
            <a:r>
              <a:rPr lang="en-US" sz="2400" dirty="0" smtClean="0"/>
              <a:t>   TRANSFUSIONS</a:t>
            </a:r>
            <a:endParaRPr lang="en-US" sz="2400" dirty="0"/>
          </a:p>
        </p:txBody>
      </p:sp>
    </p:spTree>
    <p:extLst>
      <p:ext uri="{BB962C8B-B14F-4D97-AF65-F5344CB8AC3E}">
        <p14:creationId xmlns:p14="http://schemas.microsoft.com/office/powerpoint/2010/main" val="2801642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537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70C0"/>
                </a:solidFill>
              </a:rPr>
              <a:t>ANEMIA MANAGEMENT in CKD</a:t>
            </a:r>
            <a:br>
              <a:rPr lang="en-US" sz="3600" b="1" dirty="0" smtClean="0">
                <a:solidFill>
                  <a:srgbClr val="0070C0"/>
                </a:solidFill>
              </a:rPr>
            </a:br>
            <a:r>
              <a:rPr lang="en-US" sz="2800" b="1" dirty="0" smtClean="0">
                <a:solidFill>
                  <a:srgbClr val="C00000"/>
                </a:solidFill>
              </a:rPr>
              <a:t>HOW to MAKE it OPTIMAL?  </a:t>
            </a:r>
            <a:endParaRPr lang="en-US" sz="2800" b="1" dirty="0">
              <a:solidFill>
                <a:srgbClr val="C00000"/>
              </a:solidFill>
            </a:endParaRPr>
          </a:p>
        </p:txBody>
      </p:sp>
      <p:sp>
        <p:nvSpPr>
          <p:cNvPr id="10" name="Rectangle 9"/>
          <p:cNvSpPr/>
          <p:nvPr/>
        </p:nvSpPr>
        <p:spPr>
          <a:xfrm>
            <a:off x="2743200" y="1905000"/>
            <a:ext cx="3414199" cy="523220"/>
          </a:xfrm>
          <a:prstGeom prst="rect">
            <a:avLst/>
          </a:prstGeom>
          <a:solidFill>
            <a:srgbClr val="FFE5E5"/>
          </a:solidFill>
          <a:ln>
            <a:solidFill>
              <a:srgbClr val="C00000"/>
            </a:solidFill>
          </a:ln>
        </p:spPr>
        <p:txBody>
          <a:bodyPr wrap="square">
            <a:spAutoFit/>
          </a:bodyPr>
          <a:lstStyle/>
          <a:p>
            <a:r>
              <a:rPr lang="en-US" sz="2800" dirty="0"/>
              <a:t>TARGET L</a:t>
            </a:r>
            <a:r>
              <a:rPr lang="en-US" sz="2800" dirty="0" smtClean="0"/>
              <a:t>ow </a:t>
            </a:r>
            <a:r>
              <a:rPr lang="en-US" sz="2800" dirty="0" err="1" smtClean="0"/>
              <a:t>Hb</a:t>
            </a:r>
            <a:r>
              <a:rPr lang="en-US" sz="2800" dirty="0" smtClean="0"/>
              <a:t> LEVEL</a:t>
            </a:r>
            <a:endParaRPr lang="en-US" sz="2800" dirty="0"/>
          </a:p>
        </p:txBody>
      </p:sp>
      <p:sp>
        <p:nvSpPr>
          <p:cNvPr id="2" name="Rectangle 1"/>
          <p:cNvSpPr/>
          <p:nvPr/>
        </p:nvSpPr>
        <p:spPr>
          <a:xfrm>
            <a:off x="3171829" y="2895600"/>
            <a:ext cx="2556939" cy="830997"/>
          </a:xfrm>
          <a:prstGeom prst="rect">
            <a:avLst/>
          </a:prstGeom>
          <a:solidFill>
            <a:srgbClr val="FFE5E5"/>
          </a:solidFill>
          <a:ln>
            <a:solidFill>
              <a:srgbClr val="C00000"/>
            </a:solidFill>
          </a:ln>
        </p:spPr>
        <p:txBody>
          <a:bodyPr wrap="square">
            <a:spAutoFit/>
          </a:bodyPr>
          <a:lstStyle/>
          <a:p>
            <a:r>
              <a:rPr lang="en-US" sz="2400" dirty="0" smtClean="0"/>
              <a:t>          AVOID</a:t>
            </a:r>
            <a:endParaRPr lang="en-US" sz="2400" dirty="0"/>
          </a:p>
          <a:p>
            <a:r>
              <a:rPr lang="en-US" sz="2400" dirty="0" smtClean="0"/>
              <a:t>   TRANSFUSIONS</a:t>
            </a:r>
            <a:endParaRPr lang="en-US" sz="2400" dirty="0"/>
          </a:p>
        </p:txBody>
      </p:sp>
      <p:grpSp>
        <p:nvGrpSpPr>
          <p:cNvPr id="5" name="Group 4"/>
          <p:cNvGrpSpPr/>
          <p:nvPr/>
        </p:nvGrpSpPr>
        <p:grpSpPr>
          <a:xfrm>
            <a:off x="1086148" y="4057948"/>
            <a:ext cx="2419052" cy="2419052"/>
            <a:chOff x="1937652" y="581174"/>
            <a:chExt cx="2419052" cy="2419052"/>
          </a:xfrm>
        </p:grpSpPr>
        <p:sp>
          <p:nvSpPr>
            <p:cNvPr id="6" name="Oval 5"/>
            <p:cNvSpPr/>
            <p:nvPr/>
          </p:nvSpPr>
          <p:spPr>
            <a:xfrm>
              <a:off x="1937652" y="581174"/>
              <a:ext cx="2419052" cy="2419052"/>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p:spPr>
          <p:style>
            <a:lnRef idx="3">
              <a:schemeClr val="accent2">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sp>
        <p:sp>
          <p:nvSpPr>
            <p:cNvPr id="7" name="Oval 4"/>
            <p:cNvSpPr/>
            <p:nvPr/>
          </p:nvSpPr>
          <p:spPr>
            <a:xfrm>
              <a:off x="2291914" y="935436"/>
              <a:ext cx="1710528" cy="17105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3129" tIns="27940" rIns="133129" bIns="27940" numCol="1" spcCol="1270" anchor="ctr" anchorCtr="0">
              <a:noAutofit/>
            </a:bodyPr>
            <a:lstStyle/>
            <a:p>
              <a:pPr lvl="0" algn="ctr" defTabSz="977900">
                <a:lnSpc>
                  <a:spcPct val="90000"/>
                </a:lnSpc>
                <a:spcBef>
                  <a:spcPct val="0"/>
                </a:spcBef>
                <a:spcAft>
                  <a:spcPct val="35000"/>
                </a:spcAft>
              </a:pPr>
              <a:r>
                <a:rPr lang="en-US" sz="2200" b="1" kern="1200" dirty="0" smtClean="0"/>
                <a:t>IRON STATUS and TREATMENT </a:t>
              </a:r>
              <a:endParaRPr lang="en-US" sz="2200" b="1" kern="1200" dirty="0"/>
            </a:p>
          </p:txBody>
        </p:sp>
      </p:grpSp>
      <p:grpSp>
        <p:nvGrpSpPr>
          <p:cNvPr id="8" name="Group 7"/>
          <p:cNvGrpSpPr/>
          <p:nvPr/>
        </p:nvGrpSpPr>
        <p:grpSpPr>
          <a:xfrm>
            <a:off x="3219748" y="4028926"/>
            <a:ext cx="2419052" cy="2419052"/>
            <a:chOff x="3872894" y="581174"/>
            <a:chExt cx="2419052" cy="2419052"/>
          </a:xfrm>
        </p:grpSpPr>
        <p:sp>
          <p:nvSpPr>
            <p:cNvPr id="11" name="Oval 10"/>
            <p:cNvSpPr/>
            <p:nvPr/>
          </p:nvSpPr>
          <p:spPr>
            <a:xfrm>
              <a:off x="3872894" y="581174"/>
              <a:ext cx="2419052" cy="2419052"/>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p:spPr>
          <p:style>
            <a:lnRef idx="3">
              <a:schemeClr val="accent2">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sp>
        <p:sp>
          <p:nvSpPr>
            <p:cNvPr id="12" name="Oval 4"/>
            <p:cNvSpPr/>
            <p:nvPr/>
          </p:nvSpPr>
          <p:spPr>
            <a:xfrm>
              <a:off x="4227156" y="935436"/>
              <a:ext cx="1710528" cy="17105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3129" tIns="27940" rIns="133129" bIns="27940" numCol="1" spcCol="1270" anchor="ctr" anchorCtr="0">
              <a:noAutofit/>
            </a:bodyPr>
            <a:lstStyle/>
            <a:p>
              <a:pPr lvl="0" algn="ctr" defTabSz="977900">
                <a:lnSpc>
                  <a:spcPct val="90000"/>
                </a:lnSpc>
                <a:spcBef>
                  <a:spcPct val="0"/>
                </a:spcBef>
                <a:spcAft>
                  <a:spcPct val="35000"/>
                </a:spcAft>
              </a:pPr>
              <a:r>
                <a:rPr lang="en-US" sz="2200" b="1" kern="1200" dirty="0" smtClean="0"/>
                <a:t>ESA TREATMENT </a:t>
              </a:r>
              <a:endParaRPr lang="en-US" sz="2200" b="1" kern="1200" dirty="0"/>
            </a:p>
          </p:txBody>
        </p:sp>
      </p:grpSp>
      <p:grpSp>
        <p:nvGrpSpPr>
          <p:cNvPr id="13" name="Group 12"/>
          <p:cNvGrpSpPr/>
          <p:nvPr/>
        </p:nvGrpSpPr>
        <p:grpSpPr>
          <a:xfrm>
            <a:off x="5486400" y="4114800"/>
            <a:ext cx="2419052" cy="2419052"/>
            <a:chOff x="5808136" y="581174"/>
            <a:chExt cx="2419052" cy="2419052"/>
          </a:xfrm>
        </p:grpSpPr>
        <p:sp>
          <p:nvSpPr>
            <p:cNvPr id="14" name="Oval 13"/>
            <p:cNvSpPr/>
            <p:nvPr/>
          </p:nvSpPr>
          <p:spPr>
            <a:xfrm>
              <a:off x="5808136" y="581174"/>
              <a:ext cx="2419052" cy="2419052"/>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3">
              <a:schemeClr val="accent2">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sp>
        <p:sp>
          <p:nvSpPr>
            <p:cNvPr id="15" name="Oval 4"/>
            <p:cNvSpPr/>
            <p:nvPr/>
          </p:nvSpPr>
          <p:spPr>
            <a:xfrm>
              <a:off x="6162398" y="935436"/>
              <a:ext cx="1710528" cy="17105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3129" tIns="27940" rIns="133129" bIns="27940" numCol="1" spcCol="1270" anchor="ctr" anchorCtr="0">
              <a:noAutofit/>
            </a:bodyPr>
            <a:lstStyle/>
            <a:p>
              <a:pPr lvl="0" algn="ctr" defTabSz="977900">
                <a:lnSpc>
                  <a:spcPct val="90000"/>
                </a:lnSpc>
                <a:spcBef>
                  <a:spcPct val="0"/>
                </a:spcBef>
                <a:spcAft>
                  <a:spcPct val="35000"/>
                </a:spcAft>
              </a:pPr>
              <a:r>
                <a:rPr lang="en-US" sz="2200" b="1" kern="1200" dirty="0" smtClean="0"/>
                <a:t>TREATMENT ADHERENCE</a:t>
              </a:r>
              <a:endParaRPr lang="en-US" sz="2200" b="1" kern="1200" dirty="0"/>
            </a:p>
          </p:txBody>
        </p:sp>
      </p:grpSp>
      <p:sp>
        <p:nvSpPr>
          <p:cNvPr id="16" name="Rectangle 15"/>
          <p:cNvSpPr/>
          <p:nvPr/>
        </p:nvSpPr>
        <p:spPr>
          <a:xfrm>
            <a:off x="6688999" y="2527021"/>
            <a:ext cx="2286000" cy="1500937"/>
          </a:xfrm>
          <a:prstGeom prst="rect">
            <a:avLst/>
          </a:prstGeom>
          <a:solidFill>
            <a:srgbClr val="FFE5E5"/>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6833015" y="2677324"/>
            <a:ext cx="1997968" cy="1200329"/>
          </a:xfrm>
          <a:prstGeom prst="rect">
            <a:avLst/>
          </a:prstGeom>
        </p:spPr>
        <p:txBody>
          <a:bodyPr wrap="square">
            <a:spAutoFit/>
          </a:bodyPr>
          <a:lstStyle/>
          <a:p>
            <a:r>
              <a:rPr lang="en-US" dirty="0"/>
              <a:t>Countless research </a:t>
            </a:r>
          </a:p>
          <a:p>
            <a:r>
              <a:rPr lang="en-US" dirty="0"/>
              <a:t> articles have been written and ... still </a:t>
            </a:r>
          </a:p>
          <a:p>
            <a:r>
              <a:rPr lang="en-US" dirty="0"/>
              <a:t>    being written..</a:t>
            </a:r>
          </a:p>
        </p:txBody>
      </p:sp>
    </p:spTree>
    <p:extLst>
      <p:ext uri="{BB962C8B-B14F-4D97-AF65-F5344CB8AC3E}">
        <p14:creationId xmlns:p14="http://schemas.microsoft.com/office/powerpoint/2010/main" val="1578027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537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70C0"/>
                </a:solidFill>
              </a:rPr>
              <a:t>ANEMIA MANAGEMENT in CKD</a:t>
            </a:r>
            <a:br>
              <a:rPr lang="en-US" sz="3600" b="1" dirty="0" smtClean="0">
                <a:solidFill>
                  <a:srgbClr val="0070C0"/>
                </a:solidFill>
              </a:rPr>
            </a:br>
            <a:r>
              <a:rPr lang="en-US" sz="2800" b="1" dirty="0" smtClean="0">
                <a:solidFill>
                  <a:srgbClr val="C00000"/>
                </a:solidFill>
              </a:rPr>
              <a:t>HOW to MAKE it OPTIMAL?  </a:t>
            </a:r>
            <a:endParaRPr lang="en-US" sz="2800" b="1" dirty="0">
              <a:solidFill>
                <a:srgbClr val="C00000"/>
              </a:solidFill>
            </a:endParaRPr>
          </a:p>
        </p:txBody>
      </p:sp>
      <p:sp>
        <p:nvSpPr>
          <p:cNvPr id="10" name="Rectangle 9"/>
          <p:cNvSpPr/>
          <p:nvPr/>
        </p:nvSpPr>
        <p:spPr>
          <a:xfrm>
            <a:off x="2743200" y="1905000"/>
            <a:ext cx="3414199" cy="523220"/>
          </a:xfrm>
          <a:prstGeom prst="rect">
            <a:avLst/>
          </a:prstGeom>
          <a:solidFill>
            <a:srgbClr val="FFE5E5"/>
          </a:solidFill>
          <a:ln>
            <a:solidFill>
              <a:srgbClr val="C00000"/>
            </a:solidFill>
          </a:ln>
        </p:spPr>
        <p:txBody>
          <a:bodyPr wrap="square">
            <a:spAutoFit/>
          </a:bodyPr>
          <a:lstStyle/>
          <a:p>
            <a:r>
              <a:rPr lang="en-US" sz="2800" dirty="0"/>
              <a:t>TARGET L</a:t>
            </a:r>
            <a:r>
              <a:rPr lang="en-US" sz="2800" dirty="0" smtClean="0"/>
              <a:t>ow </a:t>
            </a:r>
            <a:r>
              <a:rPr lang="en-US" sz="2800" dirty="0" err="1" smtClean="0"/>
              <a:t>Hb</a:t>
            </a:r>
            <a:r>
              <a:rPr lang="en-US" sz="2800" dirty="0" smtClean="0"/>
              <a:t> LEVEL</a:t>
            </a:r>
            <a:endParaRPr lang="en-US" sz="2800" dirty="0"/>
          </a:p>
        </p:txBody>
      </p:sp>
      <p:sp>
        <p:nvSpPr>
          <p:cNvPr id="2" name="Rectangle 1"/>
          <p:cNvSpPr/>
          <p:nvPr/>
        </p:nvSpPr>
        <p:spPr>
          <a:xfrm>
            <a:off x="3171829" y="2895600"/>
            <a:ext cx="2556939" cy="830997"/>
          </a:xfrm>
          <a:prstGeom prst="rect">
            <a:avLst/>
          </a:prstGeom>
          <a:solidFill>
            <a:srgbClr val="FFE5E5"/>
          </a:solidFill>
          <a:ln>
            <a:solidFill>
              <a:srgbClr val="C00000"/>
            </a:solidFill>
          </a:ln>
        </p:spPr>
        <p:txBody>
          <a:bodyPr wrap="square">
            <a:spAutoFit/>
          </a:bodyPr>
          <a:lstStyle/>
          <a:p>
            <a:r>
              <a:rPr lang="en-US" sz="2400" dirty="0" smtClean="0"/>
              <a:t>          AVOID</a:t>
            </a:r>
            <a:endParaRPr lang="en-US" sz="2400" dirty="0"/>
          </a:p>
          <a:p>
            <a:r>
              <a:rPr lang="en-US" sz="2400" dirty="0" smtClean="0"/>
              <a:t>   TRANSFUSIONS</a:t>
            </a:r>
            <a:endParaRPr lang="en-US" sz="2400" dirty="0"/>
          </a:p>
        </p:txBody>
      </p:sp>
      <p:grpSp>
        <p:nvGrpSpPr>
          <p:cNvPr id="5" name="Group 4"/>
          <p:cNvGrpSpPr/>
          <p:nvPr/>
        </p:nvGrpSpPr>
        <p:grpSpPr>
          <a:xfrm>
            <a:off x="1086148" y="4057948"/>
            <a:ext cx="2419052" cy="2419052"/>
            <a:chOff x="1937652" y="581174"/>
            <a:chExt cx="2419052" cy="2419052"/>
          </a:xfrm>
        </p:grpSpPr>
        <p:sp>
          <p:nvSpPr>
            <p:cNvPr id="6" name="Oval 5"/>
            <p:cNvSpPr/>
            <p:nvPr/>
          </p:nvSpPr>
          <p:spPr>
            <a:xfrm>
              <a:off x="1937652" y="581174"/>
              <a:ext cx="2419052" cy="2419052"/>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p:spPr>
          <p:style>
            <a:lnRef idx="3">
              <a:schemeClr val="accent2">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sp>
        <p:sp>
          <p:nvSpPr>
            <p:cNvPr id="7" name="Oval 4"/>
            <p:cNvSpPr/>
            <p:nvPr/>
          </p:nvSpPr>
          <p:spPr>
            <a:xfrm>
              <a:off x="2291914" y="935436"/>
              <a:ext cx="1710528" cy="17105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3129" tIns="27940" rIns="133129" bIns="27940" numCol="1" spcCol="1270" anchor="ctr" anchorCtr="0">
              <a:noAutofit/>
            </a:bodyPr>
            <a:lstStyle/>
            <a:p>
              <a:pPr lvl="0" algn="ctr" defTabSz="977900">
                <a:lnSpc>
                  <a:spcPct val="90000"/>
                </a:lnSpc>
                <a:spcBef>
                  <a:spcPct val="0"/>
                </a:spcBef>
                <a:spcAft>
                  <a:spcPct val="35000"/>
                </a:spcAft>
              </a:pPr>
              <a:r>
                <a:rPr lang="en-US" sz="2200" b="1" kern="1200" dirty="0" smtClean="0"/>
                <a:t>IRON STATUS and TREATMENT </a:t>
              </a:r>
              <a:endParaRPr lang="en-US" sz="2200" b="1" kern="1200" dirty="0"/>
            </a:p>
          </p:txBody>
        </p:sp>
      </p:grpSp>
      <p:grpSp>
        <p:nvGrpSpPr>
          <p:cNvPr id="8" name="Group 7"/>
          <p:cNvGrpSpPr/>
          <p:nvPr/>
        </p:nvGrpSpPr>
        <p:grpSpPr>
          <a:xfrm>
            <a:off x="3574010" y="4028926"/>
            <a:ext cx="2419052" cy="2419052"/>
            <a:chOff x="3872894" y="581174"/>
            <a:chExt cx="2419052" cy="2419052"/>
          </a:xfrm>
          <a:solidFill>
            <a:schemeClr val="bg1"/>
          </a:solidFill>
        </p:grpSpPr>
        <p:sp>
          <p:nvSpPr>
            <p:cNvPr id="11" name="Oval 10"/>
            <p:cNvSpPr/>
            <p:nvPr/>
          </p:nvSpPr>
          <p:spPr>
            <a:xfrm>
              <a:off x="3872894" y="581174"/>
              <a:ext cx="2419052" cy="2419052"/>
            </a:xfrm>
            <a:prstGeom prst="ellipse">
              <a:avLst/>
            </a:prstGeom>
            <a:grpFill/>
            <a:ln>
              <a:solidFill>
                <a:schemeClr val="bg1"/>
              </a:solidFill>
            </a:ln>
          </p:spPr>
          <p:style>
            <a:lnRef idx="3">
              <a:schemeClr val="accent2">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sp>
        <p:sp>
          <p:nvSpPr>
            <p:cNvPr id="12" name="Oval 4"/>
            <p:cNvSpPr/>
            <p:nvPr/>
          </p:nvSpPr>
          <p:spPr>
            <a:xfrm>
              <a:off x="4227156" y="935436"/>
              <a:ext cx="1710528" cy="1710528"/>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3129" tIns="27940" rIns="133129"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ESA TREATMENT </a:t>
              </a:r>
              <a:endParaRPr lang="en-US" sz="2200" b="1" kern="1200" dirty="0">
                <a:solidFill>
                  <a:schemeClr val="bg1"/>
                </a:solidFill>
              </a:endParaRPr>
            </a:p>
          </p:txBody>
        </p:sp>
      </p:grpSp>
      <p:grpSp>
        <p:nvGrpSpPr>
          <p:cNvPr id="13" name="Group 12"/>
          <p:cNvGrpSpPr/>
          <p:nvPr/>
        </p:nvGrpSpPr>
        <p:grpSpPr>
          <a:xfrm>
            <a:off x="5486400" y="4114800"/>
            <a:ext cx="2419052" cy="2419052"/>
            <a:chOff x="5808136" y="581174"/>
            <a:chExt cx="2419052" cy="2419052"/>
          </a:xfrm>
          <a:solidFill>
            <a:schemeClr val="bg1"/>
          </a:solidFill>
        </p:grpSpPr>
        <p:sp>
          <p:nvSpPr>
            <p:cNvPr id="14" name="Oval 13"/>
            <p:cNvSpPr/>
            <p:nvPr/>
          </p:nvSpPr>
          <p:spPr>
            <a:xfrm>
              <a:off x="5808136" y="581174"/>
              <a:ext cx="2419052" cy="2419052"/>
            </a:xfrm>
            <a:prstGeom prst="ellipse">
              <a:avLst/>
            </a:prstGeom>
            <a:grpFill/>
            <a:ln>
              <a:solidFill>
                <a:schemeClr val="bg1"/>
              </a:solidFill>
            </a:ln>
          </p:spPr>
          <p:style>
            <a:lnRef idx="3">
              <a:schemeClr val="accent2">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sp>
        <p:sp>
          <p:nvSpPr>
            <p:cNvPr id="15" name="Oval 4"/>
            <p:cNvSpPr/>
            <p:nvPr/>
          </p:nvSpPr>
          <p:spPr>
            <a:xfrm>
              <a:off x="6162398" y="878584"/>
              <a:ext cx="1710528" cy="1710528"/>
            </a:xfrm>
            <a:prstGeom prst="rect">
              <a:avLst/>
            </a:prstGeom>
            <a:grpFill/>
            <a:ln>
              <a:solidFill>
                <a:schemeClr val="bg1"/>
              </a:solidFill>
            </a:ln>
          </p:spPr>
          <p:style>
            <a:lnRef idx="0">
              <a:scrgbClr r="0" g="0" b="0"/>
            </a:lnRef>
            <a:fillRef idx="0">
              <a:scrgbClr r="0" g="0" b="0"/>
            </a:fillRef>
            <a:effectRef idx="0">
              <a:scrgbClr r="0" g="0" b="0"/>
            </a:effectRef>
            <a:fontRef idx="minor">
              <a:schemeClr val="tx1"/>
            </a:fontRef>
          </p:style>
          <p:txBody>
            <a:bodyPr spcFirstLastPara="0" vert="horz" wrap="square" lIns="133129" tIns="27940" rIns="133129"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TREATMENT ADHERENCE</a:t>
              </a:r>
              <a:endParaRPr lang="en-US" sz="2200" b="1" kern="1200" dirty="0">
                <a:solidFill>
                  <a:schemeClr val="bg1"/>
                </a:solidFill>
              </a:endParaRPr>
            </a:p>
          </p:txBody>
        </p:sp>
      </p:grpSp>
    </p:spTree>
    <p:extLst>
      <p:ext uri="{BB962C8B-B14F-4D97-AF65-F5344CB8AC3E}">
        <p14:creationId xmlns:p14="http://schemas.microsoft.com/office/powerpoint/2010/main" val="1337793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rPr>
              <a:t>OUTLINE</a:t>
            </a:r>
            <a:endParaRPr lang="en-US" sz="4000" b="1" dirty="0">
              <a:solidFill>
                <a:srgbClr val="0070C0"/>
              </a:solidFill>
            </a:endParaRPr>
          </a:p>
        </p:txBody>
      </p:sp>
      <p:sp>
        <p:nvSpPr>
          <p:cNvPr id="3" name="Content Placeholder 2"/>
          <p:cNvSpPr>
            <a:spLocks noGrp="1"/>
          </p:cNvSpPr>
          <p:nvPr>
            <p:ph idx="1"/>
          </p:nvPr>
        </p:nvSpPr>
        <p:spPr>
          <a:xfrm>
            <a:off x="457200" y="1981200"/>
            <a:ext cx="8229600" cy="4525963"/>
          </a:xfrm>
        </p:spPr>
        <p:txBody>
          <a:bodyPr/>
          <a:lstStyle/>
          <a:p>
            <a:r>
              <a:rPr lang="en-US" dirty="0" smtClean="0"/>
              <a:t>Back to history</a:t>
            </a:r>
          </a:p>
          <a:p>
            <a:r>
              <a:rPr lang="en-US" dirty="0" smtClean="0">
                <a:solidFill>
                  <a:schemeClr val="tx2">
                    <a:lumMod val="20000"/>
                    <a:lumOff val="80000"/>
                  </a:schemeClr>
                </a:solidFill>
              </a:rPr>
              <a:t>Back to basics</a:t>
            </a:r>
          </a:p>
          <a:p>
            <a:r>
              <a:rPr lang="en-US" dirty="0" smtClean="0">
                <a:solidFill>
                  <a:schemeClr val="tx2">
                    <a:lumMod val="20000"/>
                    <a:lumOff val="80000"/>
                  </a:schemeClr>
                </a:solidFill>
              </a:rPr>
              <a:t>Impact of anemia</a:t>
            </a:r>
          </a:p>
          <a:p>
            <a:r>
              <a:rPr lang="en-US" dirty="0" smtClean="0">
                <a:solidFill>
                  <a:schemeClr val="tx2">
                    <a:lumMod val="20000"/>
                    <a:lumOff val="80000"/>
                  </a:schemeClr>
                </a:solidFill>
              </a:rPr>
              <a:t>Optimizing anemia management in HD</a:t>
            </a:r>
          </a:p>
          <a:p>
            <a:endParaRPr lang="en-US" dirty="0">
              <a:solidFill>
                <a:schemeClr val="tx2">
                  <a:lumMod val="20000"/>
                  <a:lumOff val="80000"/>
                </a:schemeClr>
              </a:solidFill>
            </a:endParaRPr>
          </a:p>
        </p:txBody>
      </p:sp>
    </p:spTree>
    <p:extLst>
      <p:ext uri="{BB962C8B-B14F-4D97-AF65-F5344CB8AC3E}">
        <p14:creationId xmlns:p14="http://schemas.microsoft.com/office/powerpoint/2010/main" val="2574077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05000"/>
            <a:ext cx="7772400" cy="1631216"/>
          </a:xfrm>
          <a:prstGeom prst="rect">
            <a:avLst/>
          </a:prstGeom>
        </p:spPr>
        <p:txBody>
          <a:bodyPr wrap="square">
            <a:spAutoFit/>
          </a:bodyPr>
          <a:lstStyle/>
          <a:p>
            <a:r>
              <a:rPr lang="fr-FR" sz="2400" b="1" dirty="0"/>
              <a:t>Positive </a:t>
            </a:r>
            <a:r>
              <a:rPr lang="fr-FR" sz="2400" b="1" dirty="0" err="1"/>
              <a:t>Iron</a:t>
            </a:r>
            <a:r>
              <a:rPr lang="fr-FR" sz="2400" b="1" dirty="0"/>
              <a:t> Balance in </a:t>
            </a:r>
            <a:r>
              <a:rPr lang="fr-FR" sz="2400" b="1" dirty="0" err="1"/>
              <a:t>Chronic</a:t>
            </a:r>
            <a:r>
              <a:rPr lang="fr-FR" sz="2400" b="1" dirty="0"/>
              <a:t> </a:t>
            </a:r>
            <a:r>
              <a:rPr lang="fr-FR" sz="2400" b="1" dirty="0" err="1"/>
              <a:t>Kidney</a:t>
            </a:r>
            <a:r>
              <a:rPr lang="fr-FR" sz="2400" b="1" dirty="0"/>
              <a:t> </a:t>
            </a:r>
            <a:r>
              <a:rPr lang="fr-FR" sz="2400" b="1" dirty="0" err="1"/>
              <a:t>Disease</a:t>
            </a:r>
            <a:r>
              <a:rPr lang="fr-FR" sz="2400" b="1" dirty="0"/>
              <a:t>: How Much </a:t>
            </a:r>
            <a:r>
              <a:rPr lang="fr-FR" sz="2400" b="1" dirty="0" err="1"/>
              <a:t>is</a:t>
            </a:r>
            <a:r>
              <a:rPr lang="fr-FR" sz="2400" b="1" dirty="0"/>
              <a:t> </a:t>
            </a:r>
            <a:r>
              <a:rPr lang="fr-FR" sz="2400" b="1" dirty="0" err="1"/>
              <a:t>Too</a:t>
            </a:r>
            <a:r>
              <a:rPr lang="fr-FR" sz="2400" b="1" dirty="0"/>
              <a:t> Much and How to Tell</a:t>
            </a:r>
            <a:r>
              <a:rPr lang="fr-FR" sz="2400" b="1" dirty="0" smtClean="0"/>
              <a:t>?</a:t>
            </a:r>
          </a:p>
          <a:p>
            <a:endParaRPr lang="fr-FR" sz="2400" b="1" dirty="0"/>
          </a:p>
          <a:p>
            <a:r>
              <a:rPr lang="fr-FR" sz="1400" dirty="0" err="1"/>
              <a:t>Wish</a:t>
            </a:r>
            <a:r>
              <a:rPr lang="fr-FR" sz="1400" dirty="0"/>
              <a:t> </a:t>
            </a:r>
            <a:r>
              <a:rPr lang="fr-FR" sz="1400" dirty="0" err="1"/>
              <a:t>J.B.</a:t>
            </a:r>
            <a:r>
              <a:rPr lang="fr-FR" sz="1400" baseline="30000" dirty="0" err="1"/>
              <a:t>a</a:t>
            </a:r>
            <a:r>
              <a:rPr lang="fr-FR" sz="1400" dirty="0"/>
              <a:t> · </a:t>
            </a:r>
            <a:r>
              <a:rPr lang="fr-FR" sz="1400" dirty="0" err="1"/>
              <a:t>Aronoff</a:t>
            </a:r>
            <a:r>
              <a:rPr lang="fr-FR" sz="1400" dirty="0"/>
              <a:t> </a:t>
            </a:r>
            <a:r>
              <a:rPr lang="fr-FR" sz="1400" dirty="0" err="1"/>
              <a:t>G.R.</a:t>
            </a:r>
            <a:r>
              <a:rPr lang="fr-FR" sz="1400" baseline="30000" dirty="0" err="1"/>
              <a:t>b,c</a:t>
            </a:r>
            <a:r>
              <a:rPr lang="fr-FR" sz="1400" dirty="0"/>
              <a:t> · Bacon </a:t>
            </a:r>
            <a:r>
              <a:rPr lang="fr-FR" sz="1400" dirty="0" err="1"/>
              <a:t>B.R.</a:t>
            </a:r>
            <a:r>
              <a:rPr lang="fr-FR" sz="1400" baseline="30000" dirty="0" err="1"/>
              <a:t>d</a:t>
            </a:r>
            <a:r>
              <a:rPr lang="fr-FR" sz="1400" dirty="0"/>
              <a:t> · </a:t>
            </a:r>
            <a:r>
              <a:rPr lang="fr-FR" sz="1400" dirty="0" err="1"/>
              <a:t>Brugnara</a:t>
            </a:r>
            <a:r>
              <a:rPr lang="fr-FR" sz="1400" dirty="0"/>
              <a:t> </a:t>
            </a:r>
            <a:r>
              <a:rPr lang="fr-FR" sz="1400" dirty="0" err="1"/>
              <a:t>C.</a:t>
            </a:r>
            <a:r>
              <a:rPr lang="fr-FR" sz="1400" baseline="30000" dirty="0" err="1"/>
              <a:t>e</a:t>
            </a:r>
            <a:r>
              <a:rPr lang="fr-FR" sz="1400" dirty="0"/>
              <a:t> · </a:t>
            </a:r>
            <a:r>
              <a:rPr lang="fr-FR" sz="1400" dirty="0" err="1"/>
              <a:t>Eckardt</a:t>
            </a:r>
            <a:r>
              <a:rPr lang="fr-FR" sz="1400" dirty="0"/>
              <a:t> K.-</a:t>
            </a:r>
            <a:r>
              <a:rPr lang="fr-FR" sz="1400" dirty="0" err="1"/>
              <a:t>U.</a:t>
            </a:r>
            <a:r>
              <a:rPr lang="fr-FR" sz="1400" baseline="30000" dirty="0" err="1"/>
              <a:t>f</a:t>
            </a:r>
            <a:r>
              <a:rPr lang="fr-FR" sz="1400" dirty="0"/>
              <a:t> · </a:t>
            </a:r>
            <a:r>
              <a:rPr lang="fr-FR" sz="1400" dirty="0" err="1"/>
              <a:t>Ganz</a:t>
            </a:r>
            <a:r>
              <a:rPr lang="fr-FR" sz="1400" dirty="0"/>
              <a:t> </a:t>
            </a:r>
            <a:r>
              <a:rPr lang="fr-FR" sz="1400" dirty="0" err="1"/>
              <a:t>T.</a:t>
            </a:r>
            <a:r>
              <a:rPr lang="fr-FR" sz="1400" baseline="30000" dirty="0" err="1"/>
              <a:t>g</a:t>
            </a:r>
            <a:r>
              <a:rPr lang="fr-FR" sz="1400" dirty="0"/>
              <a:t> · </a:t>
            </a:r>
            <a:r>
              <a:rPr lang="fr-FR" sz="1400" dirty="0" err="1"/>
              <a:t>Macdougall</a:t>
            </a:r>
            <a:r>
              <a:rPr lang="fr-FR" sz="1400" dirty="0"/>
              <a:t> </a:t>
            </a:r>
            <a:r>
              <a:rPr lang="fr-FR" sz="1400" dirty="0" err="1"/>
              <a:t>I.C.</a:t>
            </a:r>
            <a:r>
              <a:rPr lang="fr-FR" sz="1400" baseline="30000" dirty="0" err="1"/>
              <a:t>h</a:t>
            </a:r>
            <a:r>
              <a:rPr lang="fr-FR" sz="1400" dirty="0"/>
              <a:t> · </a:t>
            </a:r>
            <a:r>
              <a:rPr lang="fr-FR" sz="1400" dirty="0" err="1"/>
              <a:t>Núñez</a:t>
            </a:r>
            <a:r>
              <a:rPr lang="fr-FR" sz="1400" dirty="0"/>
              <a:t> </a:t>
            </a:r>
            <a:r>
              <a:rPr lang="fr-FR" sz="1400" dirty="0" err="1"/>
              <a:t>J.</a:t>
            </a:r>
            <a:r>
              <a:rPr lang="fr-FR" sz="1400" baseline="30000" dirty="0" err="1"/>
              <a:t>i</a:t>
            </a:r>
            <a:r>
              <a:rPr lang="fr-FR" sz="1400" dirty="0"/>
              <a:t> · </a:t>
            </a:r>
            <a:r>
              <a:rPr lang="fr-FR" sz="1400" dirty="0" err="1"/>
              <a:t>Perahia</a:t>
            </a:r>
            <a:r>
              <a:rPr lang="fr-FR" sz="1400" dirty="0"/>
              <a:t> </a:t>
            </a:r>
            <a:r>
              <a:rPr lang="fr-FR" sz="1400" dirty="0" err="1"/>
              <a:t>A.J.</a:t>
            </a:r>
            <a:r>
              <a:rPr lang="fr-FR" sz="1400" baseline="30000" dirty="0" err="1"/>
              <a:t>j</a:t>
            </a:r>
            <a:r>
              <a:rPr lang="fr-FR" sz="1400" dirty="0"/>
              <a:t> · Wood </a:t>
            </a:r>
            <a:r>
              <a:rPr lang="fr-FR" sz="1400" dirty="0" err="1"/>
              <a:t>J.C.</a:t>
            </a:r>
            <a:r>
              <a:rPr lang="fr-FR" sz="1400" baseline="30000" dirty="0" err="1"/>
              <a:t>k</a:t>
            </a:r>
            <a:r>
              <a:rPr lang="fr-FR" sz="1400" dirty="0"/>
              <a:t> </a:t>
            </a:r>
          </a:p>
        </p:txBody>
      </p:sp>
      <p:sp>
        <p:nvSpPr>
          <p:cNvPr id="3" name="Rectangle 2"/>
          <p:cNvSpPr/>
          <p:nvPr/>
        </p:nvSpPr>
        <p:spPr>
          <a:xfrm>
            <a:off x="4114800" y="5257800"/>
            <a:ext cx="4572000" cy="276999"/>
          </a:xfrm>
          <a:prstGeom prst="rect">
            <a:avLst/>
          </a:prstGeom>
        </p:spPr>
        <p:txBody>
          <a:bodyPr>
            <a:spAutoFit/>
          </a:bodyPr>
          <a:lstStyle/>
          <a:p>
            <a:r>
              <a:rPr lang="fr-FR" sz="1200" dirty="0"/>
              <a:t>Am J </a:t>
            </a:r>
            <a:r>
              <a:rPr lang="fr-FR" sz="1200" dirty="0" err="1"/>
              <a:t>Nephrol</a:t>
            </a:r>
            <a:r>
              <a:rPr lang="fr-FR" sz="1200" dirty="0"/>
              <a:t> 2018;47:72–83 </a:t>
            </a:r>
            <a:r>
              <a:rPr lang="fr-FR" sz="1200" dirty="0" smtClean="0"/>
              <a:t>https</a:t>
            </a:r>
            <a:r>
              <a:rPr lang="fr-FR" sz="1200" dirty="0"/>
              <a:t>://doi.org/10.1159/000486968</a:t>
            </a:r>
            <a:endParaRPr lang="fr-FR" sz="1200" dirty="0">
              <a:effectLst/>
            </a:endParaRPr>
          </a:p>
        </p:txBody>
      </p:sp>
      <p:sp>
        <p:nvSpPr>
          <p:cNvPr id="4" name="Title 3"/>
          <p:cNvSpPr>
            <a:spLocks noGrp="1"/>
          </p:cNvSpPr>
          <p:nvPr>
            <p:ph type="title"/>
          </p:nvPr>
        </p:nvSpPr>
        <p:spPr/>
        <p:txBody>
          <a:bodyPr/>
          <a:lstStyle/>
          <a:p>
            <a:r>
              <a:rPr lang="en-US" b="1" dirty="0">
                <a:solidFill>
                  <a:srgbClr val="0070C0"/>
                </a:solidFill>
              </a:rPr>
              <a:t>IRON STATUS</a:t>
            </a:r>
            <a:endParaRPr lang="en-US" dirty="0"/>
          </a:p>
        </p:txBody>
      </p:sp>
    </p:spTree>
    <p:extLst>
      <p:ext uri="{BB962C8B-B14F-4D97-AF65-F5344CB8AC3E}">
        <p14:creationId xmlns:p14="http://schemas.microsoft.com/office/powerpoint/2010/main" val="3733532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ebMaterial/ShowPic/92528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6803571" cy="4953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91000" y="6400800"/>
            <a:ext cx="4572000" cy="276999"/>
          </a:xfrm>
          <a:prstGeom prst="rect">
            <a:avLst/>
          </a:prstGeom>
        </p:spPr>
        <p:txBody>
          <a:bodyPr>
            <a:spAutoFit/>
          </a:bodyPr>
          <a:lstStyle/>
          <a:p>
            <a:r>
              <a:rPr lang="fr-FR" sz="1200" dirty="0"/>
              <a:t>Am J </a:t>
            </a:r>
            <a:r>
              <a:rPr lang="fr-FR" sz="1200" dirty="0" err="1"/>
              <a:t>Nephrol</a:t>
            </a:r>
            <a:r>
              <a:rPr lang="fr-FR" sz="1200" dirty="0"/>
              <a:t> 2018;47:72–83 </a:t>
            </a:r>
            <a:r>
              <a:rPr lang="fr-FR" sz="1200" dirty="0" smtClean="0"/>
              <a:t>https</a:t>
            </a:r>
            <a:r>
              <a:rPr lang="fr-FR" sz="1200" dirty="0"/>
              <a:t>://doi.org/10.1159/000486968</a:t>
            </a:r>
            <a:endParaRPr lang="fr-FR" sz="1200" dirty="0">
              <a:effectLst/>
            </a:endParaRPr>
          </a:p>
        </p:txBody>
      </p:sp>
    </p:spTree>
    <p:extLst>
      <p:ext uri="{BB962C8B-B14F-4D97-AF65-F5344CB8AC3E}">
        <p14:creationId xmlns:p14="http://schemas.microsoft.com/office/powerpoint/2010/main" val="2451121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ww.karger.com/WebMaterial/ShowPic/9252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6096000" cy="39285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200" b="1" dirty="0">
                <a:solidFill>
                  <a:srgbClr val="0070C0"/>
                </a:solidFill>
              </a:rPr>
              <a:t>Assessing Iron Stores in Patients with CKD</a:t>
            </a:r>
            <a:br>
              <a:rPr lang="en-US" sz="3200" b="1" dirty="0">
                <a:solidFill>
                  <a:srgbClr val="0070C0"/>
                </a:solidFill>
              </a:rPr>
            </a:br>
            <a:endParaRPr lang="fr-FR" sz="3200" dirty="0">
              <a:solidFill>
                <a:srgbClr val="0070C0"/>
              </a:solidFill>
            </a:endParaRPr>
          </a:p>
        </p:txBody>
      </p:sp>
      <p:sp>
        <p:nvSpPr>
          <p:cNvPr id="4" name="Rectangle 3"/>
          <p:cNvSpPr/>
          <p:nvPr/>
        </p:nvSpPr>
        <p:spPr>
          <a:xfrm>
            <a:off x="4114800" y="6248400"/>
            <a:ext cx="4572000" cy="276999"/>
          </a:xfrm>
          <a:prstGeom prst="rect">
            <a:avLst/>
          </a:prstGeom>
        </p:spPr>
        <p:txBody>
          <a:bodyPr>
            <a:spAutoFit/>
          </a:bodyPr>
          <a:lstStyle/>
          <a:p>
            <a:r>
              <a:rPr lang="fr-FR" sz="1200" dirty="0"/>
              <a:t>Am J </a:t>
            </a:r>
            <a:r>
              <a:rPr lang="fr-FR" sz="1200" dirty="0" err="1"/>
              <a:t>Nephrol</a:t>
            </a:r>
            <a:r>
              <a:rPr lang="fr-FR" sz="1200" dirty="0"/>
              <a:t> 2018;47:72–83 </a:t>
            </a:r>
            <a:r>
              <a:rPr lang="fr-FR" sz="1200" dirty="0" smtClean="0"/>
              <a:t>https</a:t>
            </a:r>
            <a:r>
              <a:rPr lang="fr-FR" sz="1200" dirty="0"/>
              <a:t>://doi.org/10.1159/000486968</a:t>
            </a:r>
            <a:endParaRPr lang="fr-FR" sz="1200" dirty="0">
              <a:effectLst/>
            </a:endParaRPr>
          </a:p>
        </p:txBody>
      </p:sp>
    </p:spTree>
    <p:extLst>
      <p:ext uri="{BB962C8B-B14F-4D97-AF65-F5344CB8AC3E}">
        <p14:creationId xmlns:p14="http://schemas.microsoft.com/office/powerpoint/2010/main" val="1963757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www.karger.com/WebMaterial/ShowPic/9252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09" y="809624"/>
            <a:ext cx="8572500" cy="52863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07623" y="159327"/>
            <a:ext cx="4572000" cy="646331"/>
          </a:xfrm>
          <a:prstGeom prst="rect">
            <a:avLst/>
          </a:prstGeom>
        </p:spPr>
        <p:txBody>
          <a:bodyPr>
            <a:spAutoFit/>
          </a:bodyPr>
          <a:lstStyle/>
          <a:p>
            <a:r>
              <a:rPr lang="en-US" b="1" dirty="0"/>
              <a:t>When Does Positive Iron Balance Become Iron Toxicity?</a:t>
            </a:r>
            <a:endParaRPr lang="fr-FR" dirty="0"/>
          </a:p>
        </p:txBody>
      </p:sp>
      <p:cxnSp>
        <p:nvCxnSpPr>
          <p:cNvPr id="7" name="Straight Arrow Connector 6"/>
          <p:cNvCxnSpPr/>
          <p:nvPr/>
        </p:nvCxnSpPr>
        <p:spPr>
          <a:xfrm>
            <a:off x="2971800" y="1905000"/>
            <a:ext cx="152400" cy="152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71800" y="4419600"/>
            <a:ext cx="152400" cy="152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99314" y="2590800"/>
            <a:ext cx="152400" cy="152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71800" y="2895600"/>
            <a:ext cx="152400" cy="152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42610" y="1447800"/>
            <a:ext cx="152400" cy="152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99509" y="5410200"/>
            <a:ext cx="152400" cy="152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99314" y="4876800"/>
            <a:ext cx="152400" cy="152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99314" y="4343400"/>
            <a:ext cx="152400" cy="152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166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47800" y="990600"/>
            <a:ext cx="6248400" cy="2062103"/>
          </a:xfrm>
          <a:prstGeom prst="rect">
            <a:avLst/>
          </a:prstGeom>
          <a:ln>
            <a:solidFill>
              <a:schemeClr val="tx1"/>
            </a:solidFill>
          </a:ln>
        </p:spPr>
        <p:txBody>
          <a:bodyPr wrap="square">
            <a:spAutoFit/>
          </a:bodyPr>
          <a:lstStyle/>
          <a:p>
            <a:r>
              <a:rPr lang="fr-FR" b="1" dirty="0" err="1"/>
              <a:t>Iron</a:t>
            </a:r>
            <a:r>
              <a:rPr lang="fr-FR" b="1" dirty="0"/>
              <a:t> management in </a:t>
            </a:r>
            <a:r>
              <a:rPr lang="fr-FR" b="1" dirty="0" err="1"/>
              <a:t>chronic</a:t>
            </a:r>
            <a:r>
              <a:rPr lang="fr-FR" b="1" dirty="0"/>
              <a:t> </a:t>
            </a:r>
            <a:r>
              <a:rPr lang="fr-FR" b="1" dirty="0" err="1"/>
              <a:t>kidney</a:t>
            </a:r>
            <a:r>
              <a:rPr lang="fr-FR" b="1" dirty="0"/>
              <a:t> </a:t>
            </a:r>
            <a:r>
              <a:rPr lang="fr-FR" b="1" dirty="0" err="1"/>
              <a:t>disease</a:t>
            </a:r>
            <a:r>
              <a:rPr lang="fr-FR" b="1" dirty="0"/>
              <a:t>: conclusions </a:t>
            </a:r>
            <a:r>
              <a:rPr lang="fr-FR" b="1" dirty="0" err="1"/>
              <a:t>from</a:t>
            </a:r>
            <a:r>
              <a:rPr lang="fr-FR" b="1" dirty="0"/>
              <a:t> a “</a:t>
            </a:r>
            <a:r>
              <a:rPr lang="fr-FR" b="1" dirty="0" err="1"/>
              <a:t>Kidney</a:t>
            </a:r>
            <a:r>
              <a:rPr lang="fr-FR" b="1" dirty="0"/>
              <a:t> </a:t>
            </a:r>
            <a:r>
              <a:rPr lang="fr-FR" b="1" dirty="0" err="1"/>
              <a:t>Disease</a:t>
            </a:r>
            <a:r>
              <a:rPr lang="fr-FR" b="1" dirty="0"/>
              <a:t>: </a:t>
            </a:r>
            <a:r>
              <a:rPr lang="fr-FR" b="1" dirty="0" err="1"/>
              <a:t>Improving</a:t>
            </a:r>
            <a:r>
              <a:rPr lang="fr-FR" b="1" dirty="0"/>
              <a:t> Global </a:t>
            </a:r>
            <a:r>
              <a:rPr lang="fr-FR" b="1" dirty="0" err="1"/>
              <a:t>Outcomes</a:t>
            </a:r>
            <a:r>
              <a:rPr lang="fr-FR" b="1" dirty="0"/>
              <a:t>” (KDIGO) </a:t>
            </a:r>
            <a:r>
              <a:rPr lang="fr-FR" b="1" dirty="0" err="1"/>
              <a:t>Controversies</a:t>
            </a:r>
            <a:r>
              <a:rPr lang="fr-FR" b="1" dirty="0"/>
              <a:t> </a:t>
            </a:r>
            <a:r>
              <a:rPr lang="fr-FR" b="1" dirty="0" err="1" smtClean="0"/>
              <a:t>Conference</a:t>
            </a:r>
            <a:endParaRPr lang="fr-FR" b="1" dirty="0" smtClean="0"/>
          </a:p>
          <a:p>
            <a:endParaRPr lang="fr-FR" b="1" dirty="0"/>
          </a:p>
          <a:p>
            <a:r>
              <a:rPr lang="fr-FR" sz="1400" dirty="0" err="1" smtClean="0"/>
              <a:t>Kidney</a:t>
            </a:r>
            <a:r>
              <a:rPr lang="fr-FR" sz="1400" dirty="0" smtClean="0"/>
              <a:t> </a:t>
            </a:r>
            <a:r>
              <a:rPr lang="fr-FR" sz="1400" dirty="0"/>
              <a:t>International, Volume 89, Issue 1, 2016, pp. 28-39</a:t>
            </a:r>
          </a:p>
          <a:p>
            <a:r>
              <a:rPr lang="fr-FR" sz="1400" dirty="0"/>
              <a:t>Iain C. </a:t>
            </a:r>
            <a:r>
              <a:rPr lang="fr-FR" sz="1400" dirty="0" err="1"/>
              <a:t>Macdougall</a:t>
            </a:r>
            <a:r>
              <a:rPr lang="fr-FR" sz="1400" dirty="0"/>
              <a:t>, Andreas J. Bircher, Kai-Uwe </a:t>
            </a:r>
            <a:r>
              <a:rPr lang="fr-FR" sz="1400" dirty="0" err="1"/>
              <a:t>Eckardt</a:t>
            </a:r>
            <a:r>
              <a:rPr lang="fr-FR" sz="1400" dirty="0"/>
              <a:t>, Gregorio T. </a:t>
            </a:r>
            <a:r>
              <a:rPr lang="fr-FR" sz="1400" dirty="0" err="1"/>
              <a:t>Obrador</a:t>
            </a:r>
            <a:r>
              <a:rPr lang="fr-FR" sz="1400" dirty="0"/>
              <a:t>, Carol A. Pollock, Peter </a:t>
            </a:r>
            <a:r>
              <a:rPr lang="fr-FR" sz="1400" dirty="0" err="1"/>
              <a:t>Stenvinkel</a:t>
            </a:r>
            <a:r>
              <a:rPr lang="fr-FR" sz="1400" dirty="0"/>
              <a:t>, Dorine W. </a:t>
            </a:r>
            <a:r>
              <a:rPr lang="fr-FR" sz="1400" dirty="0" err="1"/>
              <a:t>Swinkels</a:t>
            </a:r>
            <a:r>
              <a:rPr lang="fr-FR" sz="1400" dirty="0"/>
              <a:t>, Christoph </a:t>
            </a:r>
            <a:r>
              <a:rPr lang="fr-FR" sz="1400" dirty="0" err="1"/>
              <a:t>Wanner</a:t>
            </a:r>
            <a:r>
              <a:rPr lang="fr-FR" sz="1400" dirty="0"/>
              <a:t>, Günter Weiss, Glenn M. </a:t>
            </a:r>
            <a:r>
              <a:rPr lang="fr-FR" sz="1400" dirty="0" err="1"/>
              <a:t>Chertow</a:t>
            </a:r>
            <a:r>
              <a:rPr lang="fr-FR" sz="1400" dirty="0"/>
              <a:t>, </a:t>
            </a:r>
            <a:r>
              <a:rPr lang="fr-FR" sz="1400" dirty="0" err="1"/>
              <a:t>Conference</a:t>
            </a:r>
            <a:r>
              <a:rPr lang="fr-FR" sz="1400" dirty="0"/>
              <a:t> Participants</a:t>
            </a:r>
            <a:endParaRPr lang="fr-FR" sz="1400" dirty="0">
              <a:effectLst/>
            </a:endParaRPr>
          </a:p>
        </p:txBody>
      </p:sp>
      <p:sp>
        <p:nvSpPr>
          <p:cNvPr id="4" name="Rectangle 3"/>
          <p:cNvSpPr/>
          <p:nvPr/>
        </p:nvSpPr>
        <p:spPr>
          <a:xfrm>
            <a:off x="1447800" y="3962400"/>
            <a:ext cx="6248400" cy="1508105"/>
          </a:xfrm>
          <a:prstGeom prst="rect">
            <a:avLst/>
          </a:prstGeom>
          <a:ln>
            <a:solidFill>
              <a:schemeClr val="tx1"/>
            </a:solidFill>
          </a:ln>
        </p:spPr>
        <p:txBody>
          <a:bodyPr wrap="square">
            <a:spAutoFit/>
          </a:bodyPr>
          <a:lstStyle/>
          <a:p>
            <a:r>
              <a:rPr lang="en-US" b="1" dirty="0" smtClean="0"/>
              <a:t>When </a:t>
            </a:r>
            <a:r>
              <a:rPr lang="en-US" b="1" dirty="0"/>
              <a:t>should iron supplementation in dialysis patients be avoided, minimized or withdrawn?</a:t>
            </a:r>
          </a:p>
          <a:p>
            <a:r>
              <a:rPr lang="en-US" sz="1400" dirty="0" err="1"/>
              <a:t>Rostoker</a:t>
            </a:r>
            <a:r>
              <a:rPr lang="en-US" sz="1400" dirty="0"/>
              <a:t> </a:t>
            </a:r>
            <a:r>
              <a:rPr lang="en-US" sz="1400" dirty="0" smtClean="0"/>
              <a:t>G</a:t>
            </a:r>
          </a:p>
          <a:p>
            <a:endParaRPr lang="en-US" sz="1400" dirty="0" smtClean="0"/>
          </a:p>
          <a:p>
            <a:r>
              <a:rPr lang="en-US" sz="1400" dirty="0" err="1"/>
              <a:t>Semin</a:t>
            </a:r>
            <a:r>
              <a:rPr lang="en-US" sz="1400" dirty="0"/>
              <a:t> Dial.2019 Jan;32(1):22-29. </a:t>
            </a:r>
            <a:r>
              <a:rPr lang="en-US" sz="1400" dirty="0" err="1"/>
              <a:t>doi</a:t>
            </a:r>
            <a:r>
              <a:rPr lang="en-US" sz="1400" dirty="0"/>
              <a:t>: 10.1111/sdi.12732. </a:t>
            </a:r>
            <a:r>
              <a:rPr lang="en-US" sz="1400" dirty="0" err="1"/>
              <a:t>Epub</a:t>
            </a:r>
            <a:r>
              <a:rPr lang="en-US" sz="1400" dirty="0"/>
              <a:t> 2018 Jun 28.</a:t>
            </a:r>
          </a:p>
          <a:p>
            <a:endParaRPr lang="en-US" sz="1400" dirty="0"/>
          </a:p>
        </p:txBody>
      </p:sp>
    </p:spTree>
    <p:extLst>
      <p:ext uri="{BB962C8B-B14F-4D97-AF65-F5344CB8AC3E}">
        <p14:creationId xmlns:p14="http://schemas.microsoft.com/office/powerpoint/2010/main" val="28271901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304800"/>
            <a:ext cx="8229600" cy="11430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smtClean="0">
                <a:solidFill>
                  <a:srgbClr val="0070C0"/>
                </a:solidFill>
              </a:rPr>
              <a:t>ANEMIA MANAGEMENT in CKD</a:t>
            </a:r>
          </a:p>
          <a:p>
            <a:r>
              <a:rPr lang="en-US" sz="3000" b="1" dirty="0">
                <a:solidFill>
                  <a:srgbClr val="C00000"/>
                </a:solidFill>
              </a:rPr>
              <a:t>IRON SUPPLEMENTATION</a:t>
            </a:r>
            <a:r>
              <a:rPr lang="en-US" sz="3000" b="1" dirty="0" smtClean="0">
                <a:solidFill>
                  <a:srgbClr val="0070C0"/>
                </a:solidFill>
              </a:rPr>
              <a:t/>
            </a:r>
            <a:br>
              <a:rPr lang="en-US" sz="3000" b="1" dirty="0" smtClean="0">
                <a:solidFill>
                  <a:srgbClr val="0070C0"/>
                </a:solidFill>
              </a:rPr>
            </a:br>
            <a:endParaRPr lang="en-US" sz="3000" b="1" dirty="0">
              <a:solidFill>
                <a:srgbClr val="C00000"/>
              </a:solidFill>
            </a:endParaRPr>
          </a:p>
        </p:txBody>
      </p:sp>
      <p:graphicFrame>
        <p:nvGraphicFramePr>
          <p:cNvPr id="6" name="Diagram 5"/>
          <p:cNvGraphicFramePr/>
          <p:nvPr>
            <p:extLst>
              <p:ext uri="{D42A27DB-BD31-4B8C-83A1-F6EECF244321}">
                <p14:modId xmlns:p14="http://schemas.microsoft.com/office/powerpoint/2010/main" val="70700021"/>
              </p:ext>
            </p:extLst>
          </p:nvPr>
        </p:nvGraphicFramePr>
        <p:xfrm>
          <a:off x="1043608" y="1628800"/>
          <a:ext cx="6872441" cy="4136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4201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89514" y="6096000"/>
            <a:ext cx="5943600" cy="769441"/>
          </a:xfrm>
          <a:prstGeom prst="rect">
            <a:avLst/>
          </a:prstGeom>
        </p:spPr>
        <p:txBody>
          <a:bodyPr wrap="square">
            <a:spAutoFit/>
          </a:bodyPr>
          <a:lstStyle/>
          <a:p>
            <a:r>
              <a:rPr lang="en-US" sz="1100" dirty="0" err="1" smtClean="0"/>
              <a:t>Besarab</a:t>
            </a:r>
            <a:r>
              <a:rPr lang="en-US" sz="1100" dirty="0" smtClean="0"/>
              <a:t> </a:t>
            </a:r>
            <a:r>
              <a:rPr lang="en-US" sz="1100" dirty="0"/>
              <a:t>A, </a:t>
            </a:r>
            <a:r>
              <a:rPr lang="en-US" sz="1100" dirty="0" err="1"/>
              <a:t>Ayyoub</a:t>
            </a:r>
            <a:r>
              <a:rPr lang="en-US" sz="1100" dirty="0"/>
              <a:t> F.: Anemia in renal disease. In: Diseases of the Kidney and Urinary Tract, edited by </a:t>
            </a:r>
            <a:r>
              <a:rPr lang="en-US" sz="1100" dirty="0" err="1"/>
              <a:t>Schrier</a:t>
            </a:r>
            <a:r>
              <a:rPr lang="en-US" sz="1100" dirty="0"/>
              <a:t> </a:t>
            </a:r>
            <a:r>
              <a:rPr lang="en-US" sz="1100" dirty="0" smtClean="0"/>
              <a:t> RW</a:t>
            </a:r>
            <a:r>
              <a:rPr lang="en-US" sz="1100" dirty="0"/>
              <a:t>, editor. , 8th Ed., Philadelphia, Lippincott Williams and Wilkins, 2007, pp </a:t>
            </a:r>
            <a:r>
              <a:rPr lang="en-US" sz="1100" dirty="0" smtClean="0"/>
              <a:t>2406–2430</a:t>
            </a:r>
          </a:p>
          <a:p>
            <a:r>
              <a:rPr lang="en-US" sz="1100" dirty="0" err="1" smtClean="0"/>
              <a:t>Fudin</a:t>
            </a:r>
            <a:r>
              <a:rPr lang="en-US" sz="1100" dirty="0" smtClean="0"/>
              <a:t> R</a:t>
            </a:r>
            <a:r>
              <a:rPr lang="en-US" sz="1100" dirty="0"/>
              <a:t>  </a:t>
            </a:r>
            <a:r>
              <a:rPr lang="en-US" sz="1100" dirty="0" smtClean="0"/>
              <a:t>et al.: </a:t>
            </a:r>
            <a:r>
              <a:rPr lang="en-US" sz="1100" dirty="0"/>
              <a:t>Correction of uremic iron deficiency anemia in </a:t>
            </a:r>
            <a:r>
              <a:rPr lang="en-US" sz="1100" dirty="0" err="1" smtClean="0"/>
              <a:t>hemodialysed</a:t>
            </a:r>
            <a:r>
              <a:rPr lang="en-US" sz="1100" dirty="0" smtClean="0"/>
              <a:t> </a:t>
            </a:r>
            <a:r>
              <a:rPr lang="en-US" sz="1100" dirty="0"/>
              <a:t>patients: A prospective study. Nephron 79: 299–305, 1998 </a:t>
            </a:r>
          </a:p>
        </p:txBody>
      </p:sp>
      <p:graphicFrame>
        <p:nvGraphicFramePr>
          <p:cNvPr id="2" name="Diagram 1"/>
          <p:cNvGraphicFramePr/>
          <p:nvPr>
            <p:extLst>
              <p:ext uri="{D42A27DB-BD31-4B8C-83A1-F6EECF244321}">
                <p14:modId xmlns:p14="http://schemas.microsoft.com/office/powerpoint/2010/main" val="4069173783"/>
              </p:ext>
            </p:extLst>
          </p:nvPr>
        </p:nvGraphicFramePr>
        <p:xfrm>
          <a:off x="1788368" y="15972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73968" y="4604935"/>
            <a:ext cx="2209800" cy="1200329"/>
          </a:xfrm>
          <a:prstGeom prst="rect">
            <a:avLst/>
          </a:prstGeom>
        </p:spPr>
        <p:txBody>
          <a:bodyPr wrap="square">
            <a:spAutoFit/>
          </a:bodyPr>
          <a:lstStyle/>
          <a:p>
            <a:r>
              <a:rPr lang="en-US" dirty="0"/>
              <a:t>P</a:t>
            </a:r>
            <a:r>
              <a:rPr lang="en-US" dirty="0" smtClean="0"/>
              <a:t>latelet dysfunction</a:t>
            </a:r>
          </a:p>
          <a:p>
            <a:r>
              <a:rPr lang="en-US" dirty="0" smtClean="0"/>
              <a:t>Frequent phlebotomy </a:t>
            </a:r>
            <a:r>
              <a:rPr lang="en-US" dirty="0"/>
              <a:t>B</a:t>
            </a:r>
            <a:r>
              <a:rPr lang="en-US" dirty="0" smtClean="0"/>
              <a:t>lood </a:t>
            </a:r>
            <a:r>
              <a:rPr lang="en-US" dirty="0"/>
              <a:t>trapping in the dialysis apparatus. </a:t>
            </a:r>
            <a:endParaRPr lang="fr-FR" dirty="0"/>
          </a:p>
        </p:txBody>
      </p:sp>
      <p:sp>
        <p:nvSpPr>
          <p:cNvPr id="8" name="Rounded Rectangle 7"/>
          <p:cNvSpPr/>
          <p:nvPr/>
        </p:nvSpPr>
        <p:spPr>
          <a:xfrm>
            <a:off x="197768" y="4581128"/>
            <a:ext cx="2286000" cy="1200329"/>
          </a:xfrm>
          <a:prstGeom prst="roundRect">
            <a:avLst/>
          </a:prstGeom>
          <a:noFill/>
          <a:ln w="38100">
            <a:solidFill>
              <a:srgbClr val="2A7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Striped Right Arrow 13"/>
          <p:cNvSpPr/>
          <p:nvPr/>
        </p:nvSpPr>
        <p:spPr>
          <a:xfrm rot="18521688">
            <a:off x="1315004" y="4047574"/>
            <a:ext cx="756693" cy="248164"/>
          </a:xfrm>
          <a:prstGeom prst="stripedRightArrow">
            <a:avLst/>
          </a:prstGeom>
          <a:solidFill>
            <a:schemeClr val="accent5">
              <a:lumMod val="60000"/>
              <a:lumOff val="40000"/>
            </a:schemeClr>
          </a:solidFill>
          <a:ln w="19050">
            <a:solidFill>
              <a:srgbClr val="399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le 1"/>
          <p:cNvSpPr txBox="1">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rPr>
              <a:t>ANEMIA MANAGEMENT in CKD</a:t>
            </a:r>
            <a:br>
              <a:rPr lang="en-US" sz="3200" b="1" dirty="0" smtClean="0">
                <a:solidFill>
                  <a:srgbClr val="0070C0"/>
                </a:solidFill>
              </a:rPr>
            </a:br>
            <a:r>
              <a:rPr lang="en-US" sz="2800" b="1" dirty="0" smtClean="0">
                <a:solidFill>
                  <a:srgbClr val="C00000"/>
                </a:solidFill>
              </a:rPr>
              <a:t>IRON SUPPLEMENTATION: WHY</a:t>
            </a:r>
            <a:endParaRPr lang="en-US" sz="2800" b="1" dirty="0">
              <a:solidFill>
                <a:srgbClr val="C00000"/>
              </a:solidFill>
            </a:endParaRPr>
          </a:p>
        </p:txBody>
      </p:sp>
    </p:spTree>
    <p:extLst>
      <p:ext uri="{BB962C8B-B14F-4D97-AF65-F5344CB8AC3E}">
        <p14:creationId xmlns:p14="http://schemas.microsoft.com/office/powerpoint/2010/main" val="696719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70C0"/>
                </a:solidFill>
              </a:rPr>
              <a:t>ANEMIA MANAGEMENT in CKD</a:t>
            </a:r>
            <a:br>
              <a:rPr lang="en-US" sz="3200" b="1" dirty="0">
                <a:solidFill>
                  <a:srgbClr val="0070C0"/>
                </a:solidFill>
              </a:rPr>
            </a:br>
            <a:r>
              <a:rPr lang="en-US" sz="2800" b="1" dirty="0">
                <a:solidFill>
                  <a:srgbClr val="C00000"/>
                </a:solidFill>
              </a:rPr>
              <a:t>IRON </a:t>
            </a:r>
            <a:r>
              <a:rPr lang="en-US" sz="2800" b="1" dirty="0" smtClean="0">
                <a:solidFill>
                  <a:srgbClr val="C00000"/>
                </a:solidFill>
              </a:rPr>
              <a:t>SUPPLEMENTATION</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711609683"/>
              </p:ext>
            </p:extLst>
          </p:nvPr>
        </p:nvGraphicFramePr>
        <p:xfrm>
          <a:off x="533400" y="2026920"/>
          <a:ext cx="8229600" cy="3383280"/>
        </p:xfrm>
        <a:graphic>
          <a:graphicData uri="http://schemas.openxmlformats.org/drawingml/2006/table">
            <a:tbl>
              <a:tblPr/>
              <a:tblGrid>
                <a:gridCol w="4114800"/>
                <a:gridCol w="4114800"/>
              </a:tblGrid>
              <a:tr h="0">
                <a:tc>
                  <a:txBody>
                    <a:bodyPr/>
                    <a:lstStyle/>
                    <a:p>
                      <a:pPr algn="l"/>
                      <a:r>
                        <a:rPr lang="fr-FR" b="1" dirty="0" err="1">
                          <a:effectLst/>
                        </a:rPr>
                        <a:t>Benefit</a:t>
                      </a:r>
                      <a:r>
                        <a:rPr lang="fr-FR" b="1" dirty="0">
                          <a:effectLst/>
                        </a:rPr>
                        <a:t>  </a:t>
                      </a: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err="1">
                          <a:effectLst/>
                        </a:rPr>
                        <a:t>Risks</a:t>
                      </a:r>
                      <a:r>
                        <a:rPr lang="fr-FR" b="1" dirty="0">
                          <a:effectLst/>
                        </a:rPr>
                        <a:t> (</a:t>
                      </a:r>
                      <a:r>
                        <a:rPr lang="fr-FR" b="1" dirty="0" err="1">
                          <a:effectLst/>
                        </a:rPr>
                        <a:t>especially</a:t>
                      </a:r>
                      <a:r>
                        <a:rPr lang="fr-FR" b="1" dirty="0">
                          <a:effectLst/>
                        </a:rPr>
                        <a:t> </a:t>
                      </a:r>
                      <a:r>
                        <a:rPr lang="fr-FR" b="1" dirty="0" err="1">
                          <a:effectLst/>
                        </a:rPr>
                        <a:t>intravenous</a:t>
                      </a:r>
                      <a:r>
                        <a:rPr lang="fr-FR" b="1" dirty="0">
                          <a:effectLst/>
                        </a:rPr>
                        <a:t> </a:t>
                      </a:r>
                      <a:r>
                        <a:rPr lang="fr-FR" b="1" dirty="0" err="1">
                          <a:effectLst/>
                        </a:rPr>
                        <a:t>iron</a:t>
                      </a:r>
                      <a:r>
                        <a:rPr lang="fr-FR" b="1" dirty="0">
                          <a:effectLst/>
                        </a:rPr>
                        <a:t>)  </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a:r>
                        <a:rPr lang="fr-FR" dirty="0" err="1"/>
                        <a:t>Avoid</a:t>
                      </a:r>
                      <a:r>
                        <a:rPr lang="fr-FR" dirty="0"/>
                        <a:t> or </a:t>
                      </a:r>
                      <a:r>
                        <a:rPr lang="fr-FR" dirty="0" err="1"/>
                        <a:t>decrease</a:t>
                      </a:r>
                      <a:r>
                        <a:rPr lang="fr-FR" dirty="0"/>
                        <a:t>  </a:t>
                      </a:r>
                    </a:p>
                  </a:txBody>
                  <a:tcPr>
                    <a:lnL w="12700" cap="flat" cmpd="sng" algn="ctr">
                      <a:solidFill>
                        <a:schemeClr val="tx1"/>
                      </a:solidFill>
                      <a:prstDash val="solid"/>
                      <a:round/>
                      <a:headEnd type="none" w="med" len="med"/>
                      <a:tailEnd type="none" w="med" len="med"/>
                    </a:lnL>
                    <a:lnR>
                      <a:noFill/>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r>
                        <a:rPr lang="fr-FR"/>
                        <a:t>Harm to individual patients  </a:t>
                      </a:r>
                    </a:p>
                  </a:txBody>
                  <a:tcPr>
                    <a:lnL>
                      <a:noFill/>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41960">
                <a:tc>
                  <a:txBody>
                    <a:bodyPr/>
                    <a:lstStyle/>
                    <a:p>
                      <a:pPr algn="l"/>
                      <a:r>
                        <a:rPr lang="fr-FR" dirty="0"/>
                        <a:t>• Blood transfusions  </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a:r>
                        <a:rPr lang="en-US"/>
                        <a:t>• Hypersensitivity reactions and other acute reactions  </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0">
                <a:tc>
                  <a:txBody>
                    <a:bodyPr/>
                    <a:lstStyle/>
                    <a:p>
                      <a:pPr algn="l"/>
                      <a:r>
                        <a:rPr lang="fr-FR" dirty="0" smtClean="0"/>
                        <a:t>• </a:t>
                      </a:r>
                      <a:r>
                        <a:rPr lang="fr-FR" dirty="0" err="1" smtClean="0"/>
                        <a:t>Treatment</a:t>
                      </a:r>
                      <a:r>
                        <a:rPr lang="fr-FR" dirty="0" smtClean="0"/>
                        <a:t> </a:t>
                      </a:r>
                      <a:r>
                        <a:rPr lang="fr-FR" dirty="0" err="1"/>
                        <a:t>with</a:t>
                      </a:r>
                      <a:r>
                        <a:rPr lang="fr-FR" dirty="0"/>
                        <a:t> ESA  </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a:r>
                        <a:rPr lang="fr-FR"/>
                        <a:t>• Iron overload  </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0">
                <a:tc>
                  <a:txBody>
                    <a:bodyPr/>
                    <a:lstStyle/>
                    <a:p>
                      <a:pPr algn="l"/>
                      <a:r>
                        <a:rPr lang="en-US"/>
                        <a:t>• Symptoms related to anemia or iron deficiency  </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a:r>
                        <a:rPr lang="fr-FR"/>
                        <a:t>• Increase in oxidative stress  </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0">
                <a:tc>
                  <a:txBody>
                    <a:bodyPr/>
                    <a:lstStyle/>
                    <a:p>
                      <a:r>
                        <a:rPr lang="fr-FR" dirty="0"/>
                        <a:t>  </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a:r>
                        <a:rPr lang="fr-FR"/>
                        <a:t>• Increased risk of infection  </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0">
                <a:tc>
                  <a:txBody>
                    <a:bodyPr/>
                    <a:lstStyle/>
                    <a:p>
                      <a:r>
                        <a:rPr lang="fr-FR"/>
                        <a:t>  </a:t>
                      </a:r>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dirty="0"/>
                        <a:t>• Unknown risks of long-term intravenous iron  </a:t>
                      </a:r>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4"/>
          <p:cNvSpPr/>
          <p:nvPr/>
        </p:nvSpPr>
        <p:spPr>
          <a:xfrm>
            <a:off x="2895600" y="6324600"/>
            <a:ext cx="5791200" cy="430887"/>
          </a:xfrm>
          <a:prstGeom prst="rect">
            <a:avLst/>
          </a:prstGeom>
        </p:spPr>
        <p:txBody>
          <a:bodyPr wrap="square">
            <a:spAutoFit/>
          </a:bodyPr>
          <a:lstStyle/>
          <a:p>
            <a:r>
              <a:rPr lang="es-ES" sz="1100" dirty="0"/>
              <a:t>Cases A, </a:t>
            </a:r>
            <a:r>
              <a:rPr lang="es-ES" sz="1100" dirty="0" err="1"/>
              <a:t>Egocheaga</a:t>
            </a:r>
            <a:r>
              <a:rPr lang="es-ES" sz="1100" dirty="0"/>
              <a:t> MI, </a:t>
            </a:r>
            <a:r>
              <a:rPr lang="es-ES" sz="1100" dirty="0" err="1"/>
              <a:t>Tranche</a:t>
            </a:r>
            <a:r>
              <a:rPr lang="es-ES" sz="1100" dirty="0"/>
              <a:t> S, </a:t>
            </a:r>
            <a:r>
              <a:rPr lang="es-ES" sz="1100" dirty="0" err="1"/>
              <a:t>Pallarés</a:t>
            </a:r>
            <a:r>
              <a:rPr lang="es-ES" sz="1100" dirty="0"/>
              <a:t> V, Ojeda R, </a:t>
            </a:r>
            <a:r>
              <a:rPr lang="es-ES" sz="1100" dirty="0" err="1"/>
              <a:t>Górriz</a:t>
            </a:r>
            <a:r>
              <a:rPr lang="es-ES" sz="1100" dirty="0"/>
              <a:t> JL, et al. Anemia en la enfermedad renal crónica: Protocolo de estudio, manejo y derivación a Nefrología. </a:t>
            </a:r>
            <a:r>
              <a:rPr lang="es-ES" sz="1100" dirty="0" err="1"/>
              <a:t>Nefrologia</a:t>
            </a:r>
            <a:r>
              <a:rPr lang="es-ES" sz="1100" dirty="0"/>
              <a:t>. 2018;38:8–12.</a:t>
            </a:r>
            <a:endParaRPr lang="fr-FR" sz="1100" dirty="0"/>
          </a:p>
        </p:txBody>
      </p:sp>
      <p:cxnSp>
        <p:nvCxnSpPr>
          <p:cNvPr id="6" name="Straight Connector 5"/>
          <p:cNvCxnSpPr/>
          <p:nvPr/>
        </p:nvCxnSpPr>
        <p:spPr>
          <a:xfrm>
            <a:off x="4350327" y="2036618"/>
            <a:ext cx="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922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fontScale="90000"/>
          </a:bodyPr>
          <a:lstStyle/>
          <a:p>
            <a:r>
              <a:rPr lang="en-US" sz="3600" b="1" dirty="0" smtClean="0">
                <a:solidFill>
                  <a:srgbClr val="0070C0"/>
                </a:solidFill>
              </a:rPr>
              <a:t>IRON SUPPLEMENTATION</a:t>
            </a:r>
            <a:br>
              <a:rPr lang="en-US" sz="3600" b="1" dirty="0" smtClean="0">
                <a:solidFill>
                  <a:srgbClr val="0070C0"/>
                </a:solidFill>
              </a:rPr>
            </a:br>
            <a:r>
              <a:rPr lang="en-US" sz="3600" b="1" dirty="0" smtClean="0">
                <a:solidFill>
                  <a:srgbClr val="C00000"/>
                </a:solidFill>
              </a:rPr>
              <a:t>WHEN?</a:t>
            </a:r>
            <a:endParaRPr lang="en-US" sz="3600" b="1" dirty="0">
              <a:solidFill>
                <a:srgbClr val="C00000"/>
              </a:solidFill>
            </a:endParaRPr>
          </a:p>
        </p:txBody>
      </p:sp>
      <p:sp>
        <p:nvSpPr>
          <p:cNvPr id="9" name="Rectangle 8"/>
          <p:cNvSpPr/>
          <p:nvPr/>
        </p:nvSpPr>
        <p:spPr>
          <a:xfrm>
            <a:off x="1691680" y="2996952"/>
            <a:ext cx="2232248" cy="14401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67720" y="3409836"/>
            <a:ext cx="1840184" cy="523220"/>
          </a:xfrm>
          <a:prstGeom prst="rect">
            <a:avLst/>
          </a:prstGeom>
        </p:spPr>
        <p:txBody>
          <a:bodyPr wrap="none">
            <a:spAutoFit/>
          </a:bodyPr>
          <a:lstStyle/>
          <a:p>
            <a:r>
              <a:rPr lang="en-US" sz="2800" dirty="0"/>
              <a:t>TSAT </a:t>
            </a:r>
            <a:r>
              <a:rPr lang="en-US" sz="2800" dirty="0" smtClean="0"/>
              <a:t>≤ </a:t>
            </a:r>
            <a:r>
              <a:rPr lang="en-US" sz="2800" dirty="0"/>
              <a:t>30%</a:t>
            </a:r>
          </a:p>
        </p:txBody>
      </p:sp>
      <p:sp>
        <p:nvSpPr>
          <p:cNvPr id="12" name="Rectangle 11"/>
          <p:cNvSpPr/>
          <p:nvPr/>
        </p:nvSpPr>
        <p:spPr>
          <a:xfrm>
            <a:off x="5699906" y="3429000"/>
            <a:ext cx="2136675" cy="523220"/>
          </a:xfrm>
          <a:prstGeom prst="rect">
            <a:avLst/>
          </a:prstGeom>
        </p:spPr>
        <p:txBody>
          <a:bodyPr wrap="none">
            <a:spAutoFit/>
          </a:bodyPr>
          <a:lstStyle/>
          <a:p>
            <a:r>
              <a:rPr lang="en-US" sz="2800" dirty="0"/>
              <a:t>Ferritin ≤ </a:t>
            </a:r>
            <a:r>
              <a:rPr lang="en-US" sz="2800" dirty="0" smtClean="0"/>
              <a:t>500</a:t>
            </a:r>
            <a:endParaRPr lang="en-US" sz="2800" dirty="0"/>
          </a:p>
        </p:txBody>
      </p:sp>
      <p:sp>
        <p:nvSpPr>
          <p:cNvPr id="13" name="Rectangle 12"/>
          <p:cNvSpPr/>
          <p:nvPr/>
        </p:nvSpPr>
        <p:spPr>
          <a:xfrm>
            <a:off x="5652120" y="2996952"/>
            <a:ext cx="2232248" cy="14401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00200" y="6296109"/>
            <a:ext cx="6705600" cy="261610"/>
          </a:xfrm>
          <a:prstGeom prst="rect">
            <a:avLst/>
          </a:prstGeom>
        </p:spPr>
        <p:txBody>
          <a:bodyPr wrap="square">
            <a:spAutoFit/>
          </a:bodyPr>
          <a:lstStyle/>
          <a:p>
            <a:pPr lvl="0"/>
            <a:r>
              <a:rPr lang="en-US" sz="1100" dirty="0">
                <a:solidFill>
                  <a:prstClr val="black"/>
                </a:solidFill>
              </a:rPr>
              <a:t>KDIGO Clinical Practice Guideline for Anemia in Chronic Kidney Disease. </a:t>
            </a:r>
            <a:r>
              <a:rPr lang="en-US" sz="1100" i="1" dirty="0">
                <a:solidFill>
                  <a:prstClr val="black"/>
                </a:solidFill>
              </a:rPr>
              <a:t>Kidney </a:t>
            </a:r>
            <a:r>
              <a:rPr lang="en-US" sz="1100" i="1" dirty="0" err="1">
                <a:solidFill>
                  <a:prstClr val="black"/>
                </a:solidFill>
              </a:rPr>
              <a:t>Int</a:t>
            </a:r>
            <a:r>
              <a:rPr lang="en-US" sz="1100" i="1" dirty="0">
                <a:solidFill>
                  <a:prstClr val="black"/>
                </a:solidFill>
              </a:rPr>
              <a:t> </a:t>
            </a:r>
            <a:r>
              <a:rPr lang="en-US" sz="1100" i="1" dirty="0" err="1">
                <a:solidFill>
                  <a:prstClr val="black"/>
                </a:solidFill>
              </a:rPr>
              <a:t>Suppl</a:t>
            </a:r>
            <a:r>
              <a:rPr lang="en-US" sz="1100" i="1" dirty="0">
                <a:solidFill>
                  <a:prstClr val="black"/>
                </a:solidFill>
              </a:rPr>
              <a:t> </a:t>
            </a:r>
            <a:r>
              <a:rPr lang="en-US" sz="1100" dirty="0">
                <a:solidFill>
                  <a:prstClr val="black"/>
                </a:solidFill>
              </a:rPr>
              <a:t>2012; 2: </a:t>
            </a:r>
            <a:r>
              <a:rPr lang="en-US" sz="1100" dirty="0" smtClean="0">
                <a:solidFill>
                  <a:prstClr val="black"/>
                </a:solidFill>
              </a:rPr>
              <a:t>279–335</a:t>
            </a:r>
          </a:p>
        </p:txBody>
      </p:sp>
    </p:spTree>
    <p:extLst>
      <p:ext uri="{BB962C8B-B14F-4D97-AF65-F5344CB8AC3E}">
        <p14:creationId xmlns:p14="http://schemas.microsoft.com/office/powerpoint/2010/main" val="21663541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81176636"/>
              </p:ext>
            </p:extLst>
          </p:nvPr>
        </p:nvGraphicFramePr>
        <p:xfrm>
          <a:off x="685800" y="2286000"/>
          <a:ext cx="7848600" cy="4114800"/>
        </p:xfrm>
        <a:graphic>
          <a:graphicData uri="http://schemas.openxmlformats.org/drawingml/2006/table">
            <a:tbl>
              <a:tblPr firstRow="1" bandRow="1">
                <a:tableStyleId>{5C22544A-7EE6-4342-B048-85BDC9FD1C3A}</a:tableStyleId>
              </a:tblPr>
              <a:tblGrid>
                <a:gridCol w="3389168"/>
                <a:gridCol w="4459432"/>
              </a:tblGrid>
              <a:tr h="522157">
                <a:tc>
                  <a:txBody>
                    <a:bodyPr/>
                    <a:lstStyle/>
                    <a:p>
                      <a:r>
                        <a:rPr lang="en-US" sz="1800" b="0" dirty="0" smtClean="0">
                          <a:solidFill>
                            <a:schemeClr val="tx1"/>
                          </a:solidFill>
                        </a:rPr>
                        <a:t>    CKD patients with anemia </a:t>
                      </a:r>
                    </a:p>
                    <a:p>
                      <a:r>
                        <a:rPr lang="en-US" sz="1800" b="0" dirty="0" smtClean="0">
                          <a:solidFill>
                            <a:schemeClr val="tx1"/>
                          </a:solidFill>
                        </a:rPr>
                        <a:t>                not on ESA</a:t>
                      </a:r>
                      <a:endParaRPr lang="en-US" sz="1800" b="0" dirty="0">
                        <a:solidFill>
                          <a:schemeClr val="tx1"/>
                        </a:solidFill>
                      </a:endParaRPr>
                    </a:p>
                  </a:txBody>
                  <a:tcPr>
                    <a:solidFill>
                      <a:schemeClr val="accent1">
                        <a:lumMod val="20000"/>
                        <a:lumOff val="80000"/>
                      </a:schemeClr>
                    </a:solidFill>
                  </a:tcPr>
                </a:tc>
                <a:tc>
                  <a:txBody>
                    <a:bodyPr/>
                    <a:lstStyle/>
                    <a:p>
                      <a:r>
                        <a:rPr lang="en-US" b="0" dirty="0" smtClean="0">
                          <a:solidFill>
                            <a:schemeClr val="tx1"/>
                          </a:solidFill>
                        </a:rPr>
                        <a:t>Offer iron if TSAT &lt;20% and ferritin &lt;</a:t>
                      </a:r>
                      <a:r>
                        <a:rPr lang="en-US" b="0" dirty="0" smtClean="0">
                          <a:solidFill>
                            <a:srgbClr val="C00000"/>
                          </a:solidFill>
                        </a:rPr>
                        <a:t>100</a:t>
                      </a:r>
                      <a:r>
                        <a:rPr lang="en-US" b="0" baseline="0" dirty="0" smtClean="0">
                          <a:solidFill>
                            <a:srgbClr val="C00000"/>
                          </a:solidFill>
                        </a:rPr>
                        <a:t> </a:t>
                      </a:r>
                      <a:r>
                        <a:rPr lang="en-US" b="0" dirty="0" smtClean="0">
                          <a:solidFill>
                            <a:schemeClr val="tx1"/>
                          </a:solidFill>
                        </a:rPr>
                        <a:t>ng/mL (unless ferritin &gt;</a:t>
                      </a:r>
                      <a:r>
                        <a:rPr lang="en-US" b="0" dirty="0" smtClean="0">
                          <a:solidFill>
                            <a:srgbClr val="C00000"/>
                          </a:solidFill>
                        </a:rPr>
                        <a:t>800</a:t>
                      </a:r>
                      <a:r>
                        <a:rPr lang="en-US" b="0" dirty="0" smtClean="0">
                          <a:solidFill>
                            <a:schemeClr val="tx1"/>
                          </a:solidFill>
                        </a:rPr>
                        <a:t> ng/mL) </a:t>
                      </a:r>
                    </a:p>
                    <a:p>
                      <a:endParaRPr lang="en-US" b="0" dirty="0" smtClean="0">
                        <a:solidFill>
                          <a:schemeClr val="tx1"/>
                        </a:solidFill>
                      </a:endParaRPr>
                    </a:p>
                    <a:p>
                      <a:r>
                        <a:rPr lang="en-US" b="0" dirty="0" smtClean="0">
                          <a:solidFill>
                            <a:schemeClr val="tx1"/>
                          </a:solidFill>
                        </a:rPr>
                        <a:t>Iron before initiation of ESA</a:t>
                      </a:r>
                      <a:endParaRPr lang="en-US" b="0" dirty="0">
                        <a:solidFill>
                          <a:schemeClr val="tx1"/>
                        </a:solidFill>
                      </a:endParaRPr>
                    </a:p>
                  </a:txBody>
                  <a:tcPr>
                    <a:solidFill>
                      <a:schemeClr val="accent1">
                        <a:lumMod val="20000"/>
                        <a:lumOff val="80000"/>
                      </a:schemeClr>
                    </a:solidFill>
                  </a:tcPr>
                </a:tc>
              </a:tr>
              <a:tr h="329784">
                <a:tc>
                  <a:txBody>
                    <a:bodyPr/>
                    <a:lstStyle/>
                    <a:p>
                      <a:r>
                        <a:rPr lang="en-US" dirty="0" smtClean="0"/>
                        <a:t>     CKD patients with anemia </a:t>
                      </a:r>
                    </a:p>
                    <a:p>
                      <a:r>
                        <a:rPr lang="en-US" dirty="0" smtClean="0"/>
                        <a:t>                     on ESA</a:t>
                      </a:r>
                    </a:p>
                  </a:txBody>
                  <a:tcPr/>
                </a:tc>
                <a:tc>
                  <a:txBody>
                    <a:bodyPr/>
                    <a:lstStyle/>
                    <a:p>
                      <a:r>
                        <a:rPr lang="en-US" dirty="0" smtClean="0"/>
                        <a:t>Offer iron to achieve TSAT &gt;20% and ferritin</a:t>
                      </a:r>
                    </a:p>
                    <a:p>
                      <a:r>
                        <a:rPr lang="en-US" dirty="0" smtClean="0"/>
                        <a:t>&gt;</a:t>
                      </a:r>
                      <a:r>
                        <a:rPr lang="en-US" dirty="0" smtClean="0">
                          <a:solidFill>
                            <a:srgbClr val="C00000"/>
                          </a:solidFill>
                        </a:rPr>
                        <a:t>100 </a:t>
                      </a:r>
                      <a:r>
                        <a:rPr lang="en-US" dirty="0" smtClean="0"/>
                        <a:t>ng/mL (unless ferritin is &gt;</a:t>
                      </a:r>
                      <a:r>
                        <a:rPr lang="en-US" dirty="0" smtClean="0">
                          <a:solidFill>
                            <a:srgbClr val="C00000"/>
                          </a:solidFill>
                        </a:rPr>
                        <a:t>800 </a:t>
                      </a:r>
                      <a:r>
                        <a:rPr lang="en-US" dirty="0" smtClean="0"/>
                        <a:t>ng/mL)</a:t>
                      </a:r>
                    </a:p>
                    <a:p>
                      <a:endParaRPr lang="en-US" dirty="0" smtClean="0"/>
                    </a:p>
                  </a:txBody>
                  <a:tcPr/>
                </a:tc>
              </a:tr>
              <a:tr h="824459">
                <a:tc>
                  <a:txBody>
                    <a:bodyPr/>
                    <a:lstStyle/>
                    <a:p>
                      <a:r>
                        <a:rPr lang="en-US" dirty="0" smtClean="0"/>
                        <a:t>Review the dose of iron when serum ferritin</a:t>
                      </a:r>
                      <a:r>
                        <a:rPr lang="en-US" baseline="0" dirty="0" smtClean="0"/>
                        <a:t> </a:t>
                      </a:r>
                      <a:r>
                        <a:rPr lang="en-US" dirty="0" smtClean="0"/>
                        <a:t>levels reach 500 ng/mL</a:t>
                      </a:r>
                    </a:p>
                    <a:p>
                      <a:endParaRPr lang="en-US" dirty="0" smtClean="0"/>
                    </a:p>
                    <a:p>
                      <a:r>
                        <a:rPr lang="en-US" dirty="0" smtClean="0">
                          <a:solidFill>
                            <a:srgbClr val="C00000"/>
                          </a:solidFill>
                        </a:rPr>
                        <a:t>Do not exceed 800</a:t>
                      </a:r>
                      <a:r>
                        <a:rPr lang="en-US" baseline="0" dirty="0" smtClean="0">
                          <a:solidFill>
                            <a:srgbClr val="C00000"/>
                          </a:solidFill>
                        </a:rPr>
                        <a:t> </a:t>
                      </a:r>
                      <a:r>
                        <a:rPr lang="en-US" dirty="0" smtClean="0">
                          <a:solidFill>
                            <a:srgbClr val="C00000"/>
                          </a:solidFill>
                        </a:rPr>
                        <a:t>ng/mL</a:t>
                      </a:r>
                      <a:endParaRPr lang="en-US" dirty="0">
                        <a:solidFill>
                          <a:srgbClr val="C00000"/>
                        </a:solidFill>
                      </a:endParaRPr>
                    </a:p>
                  </a:txBody>
                  <a:tcPr/>
                </a:tc>
                <a:tc>
                  <a:txBody>
                    <a:bodyPr/>
                    <a:lstStyle/>
                    <a:p>
                      <a:r>
                        <a:rPr lang="en-US" dirty="0" err="1" smtClean="0"/>
                        <a:t>Hb</a:t>
                      </a:r>
                      <a:r>
                        <a:rPr lang="en-US" dirty="0" smtClean="0"/>
                        <a:t> levels to be used to guide ESA therapy in all patients with CKD:</a:t>
                      </a:r>
                    </a:p>
                    <a:p>
                      <a:r>
                        <a:rPr lang="en-US" dirty="0" smtClean="0"/>
                        <a:t>          10.0–12.0 g/</a:t>
                      </a:r>
                      <a:r>
                        <a:rPr lang="en-US" dirty="0" err="1" smtClean="0"/>
                        <a:t>dL</a:t>
                      </a:r>
                      <a:r>
                        <a:rPr lang="en-US" dirty="0" smtClean="0"/>
                        <a:t> (age ≥2 </a:t>
                      </a:r>
                      <a:r>
                        <a:rPr lang="en-US" dirty="0" err="1" smtClean="0"/>
                        <a:t>yrs</a:t>
                      </a:r>
                      <a:r>
                        <a:rPr lang="en-US" dirty="0" smtClean="0"/>
                        <a:t>)</a:t>
                      </a:r>
                    </a:p>
                    <a:p>
                      <a:r>
                        <a:rPr lang="en-US" dirty="0" smtClean="0"/>
                        <a:t>           9.5–11.5 (age &lt;2 </a:t>
                      </a:r>
                      <a:r>
                        <a:rPr lang="en-US" dirty="0" err="1" smtClean="0"/>
                        <a:t>yrs</a:t>
                      </a:r>
                      <a:r>
                        <a:rPr lang="en-US" dirty="0" smtClean="0"/>
                        <a:t>)</a:t>
                      </a:r>
                    </a:p>
                    <a:p>
                      <a:r>
                        <a:rPr lang="en-US" dirty="0" smtClean="0"/>
                        <a:t>The correction to normal levels of </a:t>
                      </a:r>
                      <a:r>
                        <a:rPr lang="en-US" dirty="0" err="1" smtClean="0"/>
                        <a:t>Hb</a:t>
                      </a:r>
                      <a:r>
                        <a:rPr lang="en-US" baseline="0" dirty="0" smtClean="0"/>
                        <a:t> </a:t>
                      </a:r>
                      <a:r>
                        <a:rPr lang="en-US" dirty="0" smtClean="0"/>
                        <a:t>with ESAs is not usually</a:t>
                      </a:r>
                      <a:r>
                        <a:rPr lang="en-US" baseline="0" dirty="0" smtClean="0"/>
                        <a:t>  </a:t>
                      </a:r>
                      <a:r>
                        <a:rPr lang="en-US" dirty="0" smtClean="0"/>
                        <a:t>recommended in people with CKD</a:t>
                      </a:r>
                      <a:endParaRPr lang="en-US" dirty="0"/>
                    </a:p>
                  </a:txBody>
                  <a:tcPr/>
                </a:tc>
              </a:tr>
            </a:tbl>
          </a:graphicData>
        </a:graphic>
      </p:graphicFrame>
      <p:sp>
        <p:nvSpPr>
          <p:cNvPr id="11" name="Title 1"/>
          <p:cNvSpPr txBox="1">
            <a:spLocks/>
          </p:cNvSpPr>
          <p:nvPr/>
        </p:nvSpPr>
        <p:spPr>
          <a:xfrm>
            <a:off x="620486" y="990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solidFill>
                  <a:srgbClr val="0070C0"/>
                </a:solidFill>
              </a:rPr>
              <a:t/>
            </a:r>
            <a:br>
              <a:rPr lang="fr-FR" sz="2400" b="1" dirty="0" smtClean="0">
                <a:solidFill>
                  <a:srgbClr val="0070C0"/>
                </a:solidFill>
              </a:rPr>
            </a:br>
            <a:r>
              <a:rPr lang="fr-FR" sz="2000" b="1" dirty="0" smtClean="0">
                <a:solidFill>
                  <a:srgbClr val="0070C0"/>
                </a:solidFill>
              </a:rPr>
              <a:t>National Institute for </a:t>
            </a:r>
            <a:r>
              <a:rPr lang="fr-FR" sz="2000" b="1" dirty="0" err="1" smtClean="0">
                <a:solidFill>
                  <a:srgbClr val="0070C0"/>
                </a:solidFill>
              </a:rPr>
              <a:t>Clinical</a:t>
            </a:r>
            <a:r>
              <a:rPr lang="fr-FR" sz="2000" b="1" dirty="0" smtClean="0">
                <a:solidFill>
                  <a:srgbClr val="0070C0"/>
                </a:solidFill>
              </a:rPr>
              <a:t> Excellence</a:t>
            </a:r>
            <a:br>
              <a:rPr lang="fr-FR" sz="2000" b="1" dirty="0" smtClean="0">
                <a:solidFill>
                  <a:srgbClr val="0070C0"/>
                </a:solidFill>
              </a:rPr>
            </a:br>
            <a:r>
              <a:rPr lang="fr-FR" sz="2000" b="1" dirty="0" smtClean="0">
                <a:solidFill>
                  <a:srgbClr val="0070C0"/>
                </a:solidFill>
              </a:rPr>
              <a:t> (NICE) GUIDELINES 2015</a:t>
            </a:r>
            <a:br>
              <a:rPr lang="fr-FR" sz="2000" b="1" dirty="0" smtClean="0">
                <a:solidFill>
                  <a:srgbClr val="0070C0"/>
                </a:solidFill>
              </a:rPr>
            </a:br>
            <a:endParaRPr lang="fr-FR" sz="2000" b="1" dirty="0">
              <a:solidFill>
                <a:srgbClr val="0070C0"/>
              </a:solidFill>
            </a:endParaRPr>
          </a:p>
        </p:txBody>
      </p:sp>
      <p:sp>
        <p:nvSpPr>
          <p:cNvPr id="13" name="Title 1"/>
          <p:cNvSpPr txBox="1">
            <a:spLocks/>
          </p:cNvSpPr>
          <p:nvPr/>
        </p:nvSpPr>
        <p:spPr>
          <a:xfrm>
            <a:off x="457200" y="12576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rPr>
              <a:t>IRON SUPPLEMENTATION</a:t>
            </a:r>
            <a:br>
              <a:rPr lang="en-US" sz="3200" b="1" dirty="0" smtClean="0">
                <a:solidFill>
                  <a:srgbClr val="0070C0"/>
                </a:solidFill>
              </a:rPr>
            </a:br>
            <a:r>
              <a:rPr lang="en-US" sz="3200" b="1" dirty="0" smtClean="0">
                <a:solidFill>
                  <a:srgbClr val="C00000"/>
                </a:solidFill>
              </a:rPr>
              <a:t>WHEN?</a:t>
            </a:r>
            <a:endParaRPr lang="en-US" sz="3200" b="1" dirty="0">
              <a:solidFill>
                <a:srgbClr val="C00000"/>
              </a:solidFill>
            </a:endParaRPr>
          </a:p>
        </p:txBody>
      </p:sp>
    </p:spTree>
    <p:extLst>
      <p:ext uri="{BB962C8B-B14F-4D97-AF65-F5344CB8AC3E}">
        <p14:creationId xmlns:p14="http://schemas.microsoft.com/office/powerpoint/2010/main" val="2330010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664" y="10886"/>
            <a:ext cx="8229600" cy="1143000"/>
          </a:xfrm>
        </p:spPr>
        <p:txBody>
          <a:bodyPr>
            <a:normAutofit/>
          </a:bodyPr>
          <a:lstStyle/>
          <a:p>
            <a:r>
              <a:rPr lang="en-US" sz="3600" b="1" dirty="0" smtClean="0">
                <a:solidFill>
                  <a:srgbClr val="0070C0"/>
                </a:solidFill>
              </a:rPr>
              <a:t>HISTORY</a:t>
            </a:r>
            <a:endParaRPr lang="en-US" sz="3600" b="1" dirty="0">
              <a:solidFill>
                <a:srgbClr val="0070C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2687689"/>
              </p:ext>
            </p:extLst>
          </p:nvPr>
        </p:nvGraphicFramePr>
        <p:xfrm>
          <a:off x="228600" y="1036637"/>
          <a:ext cx="8610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1882" y="5997714"/>
            <a:ext cx="9112118" cy="707886"/>
          </a:xfrm>
          <a:prstGeom prst="rect">
            <a:avLst/>
          </a:prstGeom>
        </p:spPr>
        <p:txBody>
          <a:bodyPr wrap="square">
            <a:spAutoFit/>
          </a:bodyPr>
          <a:lstStyle/>
          <a:p>
            <a:r>
              <a:rPr lang="en-US" sz="1000" dirty="0" smtClean="0"/>
              <a:t>1:  Bright </a:t>
            </a:r>
            <a:r>
              <a:rPr lang="en-US" sz="1000" dirty="0"/>
              <a:t>R.: Cases and observations: Illustrative of renal disease accompanied by the secretion of </a:t>
            </a:r>
            <a:r>
              <a:rPr lang="en-US" sz="1000" dirty="0" err="1"/>
              <a:t>albuminous</a:t>
            </a:r>
            <a:r>
              <a:rPr lang="en-US" sz="1000" dirty="0"/>
              <a:t> urine. </a:t>
            </a:r>
            <a:r>
              <a:rPr lang="en-US" sz="1000" i="1" dirty="0"/>
              <a:t>Guys </a:t>
            </a:r>
            <a:r>
              <a:rPr lang="en-US" sz="1000" i="1" dirty="0" err="1"/>
              <a:t>Hosp</a:t>
            </a:r>
            <a:r>
              <a:rPr lang="en-US" sz="1000" i="1" dirty="0"/>
              <a:t> Rep 1</a:t>
            </a:r>
            <a:r>
              <a:rPr lang="en-US" sz="1000" dirty="0"/>
              <a:t>: 338, </a:t>
            </a:r>
            <a:r>
              <a:rPr lang="en-US" sz="1000" dirty="0" smtClean="0"/>
              <a:t>1836;   2: </a:t>
            </a:r>
            <a:r>
              <a:rPr lang="en-US" sz="1000" dirty="0" err="1" smtClean="0"/>
              <a:t>Erslev</a:t>
            </a:r>
            <a:r>
              <a:rPr lang="en-US" sz="1000" dirty="0" smtClean="0"/>
              <a:t> </a:t>
            </a:r>
            <a:r>
              <a:rPr lang="en-US" sz="1000" dirty="0"/>
              <a:t>A.: Humoral </a:t>
            </a:r>
            <a:r>
              <a:rPr lang="en-US" sz="1000" dirty="0" smtClean="0"/>
              <a:t>regulation </a:t>
            </a:r>
            <a:r>
              <a:rPr lang="en-US" sz="1000" dirty="0"/>
              <a:t>of red cell production. </a:t>
            </a:r>
            <a:r>
              <a:rPr lang="en-US" sz="1000" i="1" dirty="0"/>
              <a:t>Blood </a:t>
            </a:r>
            <a:r>
              <a:rPr lang="en-US" sz="1000" dirty="0"/>
              <a:t>8: 349–357, </a:t>
            </a:r>
            <a:r>
              <a:rPr lang="en-US" sz="1000" dirty="0" smtClean="0"/>
              <a:t>1953;   3: Jacobson </a:t>
            </a:r>
            <a:r>
              <a:rPr lang="en-US" sz="1000" dirty="0"/>
              <a:t>LO, </a:t>
            </a:r>
            <a:r>
              <a:rPr lang="en-US" sz="1000" dirty="0" err="1"/>
              <a:t>Goldwasser</a:t>
            </a:r>
            <a:r>
              <a:rPr lang="en-US" sz="1000" dirty="0"/>
              <a:t> E, Fried W, </a:t>
            </a:r>
            <a:r>
              <a:rPr lang="en-US" sz="1000" dirty="0" err="1"/>
              <a:t>Plzak</a:t>
            </a:r>
            <a:r>
              <a:rPr lang="en-US" sz="1000" dirty="0"/>
              <a:t> L.: Role of the kidney in erythropoiesis. </a:t>
            </a:r>
            <a:r>
              <a:rPr lang="en-US" sz="1000" i="1" dirty="0"/>
              <a:t>Nature </a:t>
            </a:r>
            <a:r>
              <a:rPr lang="en-US" sz="1000" dirty="0"/>
              <a:t>179: 633–634, </a:t>
            </a:r>
            <a:r>
              <a:rPr lang="en-US" sz="1000" dirty="0" smtClean="0"/>
              <a:t>1957;    4:  Miyake </a:t>
            </a:r>
            <a:r>
              <a:rPr lang="en-US" sz="1000" dirty="0"/>
              <a:t>T, Kung CK, </a:t>
            </a:r>
            <a:r>
              <a:rPr lang="en-US" sz="1000" dirty="0" err="1"/>
              <a:t>Goldwasser</a:t>
            </a:r>
            <a:r>
              <a:rPr lang="en-US" sz="1000" dirty="0"/>
              <a:t> E.: Purification of human erythropoietin. </a:t>
            </a:r>
            <a:r>
              <a:rPr lang="en-US" sz="1000" i="1" dirty="0"/>
              <a:t>J </a:t>
            </a:r>
            <a:r>
              <a:rPr lang="en-US" sz="1000" i="1" dirty="0" err="1"/>
              <a:t>Biol</a:t>
            </a:r>
            <a:r>
              <a:rPr lang="en-US" sz="1000" i="1" dirty="0"/>
              <a:t> </a:t>
            </a:r>
            <a:r>
              <a:rPr lang="en-US" sz="1000" i="1" dirty="0" err="1"/>
              <a:t>Chem</a:t>
            </a:r>
            <a:r>
              <a:rPr lang="en-US" sz="1000" i="1" dirty="0"/>
              <a:t> </a:t>
            </a:r>
            <a:r>
              <a:rPr lang="en-US" sz="1000" dirty="0"/>
              <a:t>252: 5558–5564, </a:t>
            </a:r>
            <a:r>
              <a:rPr lang="en-US" sz="1000" dirty="0" smtClean="0"/>
              <a:t>1977;  5:  </a:t>
            </a:r>
            <a:r>
              <a:rPr lang="en-US" sz="1000" dirty="0" err="1" smtClean="0"/>
              <a:t>Eschbach</a:t>
            </a:r>
            <a:r>
              <a:rPr lang="en-US" sz="1000" dirty="0" smtClean="0"/>
              <a:t> JW</a:t>
            </a:r>
            <a:r>
              <a:rPr lang="en-US" sz="1000" dirty="0"/>
              <a:t> </a:t>
            </a:r>
            <a:r>
              <a:rPr lang="en-US" sz="1000" dirty="0" smtClean="0"/>
              <a:t>et al. </a:t>
            </a:r>
            <a:r>
              <a:rPr lang="en-US" sz="1000" dirty="0"/>
              <a:t>Correction of the anemia of end-stage renal disease with recombinant human </a:t>
            </a:r>
            <a:r>
              <a:rPr lang="en-US" sz="1000" dirty="0" smtClean="0"/>
              <a:t>erythropoietin. Results </a:t>
            </a:r>
            <a:r>
              <a:rPr lang="en-US" sz="1000" dirty="0"/>
              <a:t>of a combined phase I and II clinical trial. </a:t>
            </a:r>
            <a:r>
              <a:rPr lang="en-US" sz="1000" dirty="0" smtClean="0"/>
              <a:t> </a:t>
            </a:r>
            <a:r>
              <a:rPr lang="en-US" sz="1000" i="1" dirty="0" smtClean="0"/>
              <a:t>N </a:t>
            </a:r>
            <a:r>
              <a:rPr lang="en-US" sz="1000" i="1" dirty="0" err="1"/>
              <a:t>Engl</a:t>
            </a:r>
            <a:r>
              <a:rPr lang="en-US" sz="1000" i="1" dirty="0"/>
              <a:t> J Med </a:t>
            </a:r>
            <a:r>
              <a:rPr lang="en-US" sz="1000" dirty="0"/>
              <a:t>316: 73–78, </a:t>
            </a:r>
            <a:r>
              <a:rPr lang="en-US" sz="1000" dirty="0" smtClean="0"/>
              <a:t>1987</a:t>
            </a:r>
            <a:endParaRPr lang="en-US" sz="1000" dirty="0"/>
          </a:p>
        </p:txBody>
      </p:sp>
      <p:sp>
        <p:nvSpPr>
          <p:cNvPr id="6" name="Rectangle 5"/>
          <p:cNvSpPr/>
          <p:nvPr/>
        </p:nvSpPr>
        <p:spPr>
          <a:xfrm>
            <a:off x="762000" y="3135868"/>
            <a:ext cx="652743" cy="369332"/>
          </a:xfrm>
          <a:prstGeom prst="rect">
            <a:avLst/>
          </a:prstGeom>
        </p:spPr>
        <p:txBody>
          <a:bodyPr wrap="none">
            <a:spAutoFit/>
          </a:bodyPr>
          <a:lstStyle/>
          <a:p>
            <a:r>
              <a:rPr lang="en-US" b="1" dirty="0">
                <a:solidFill>
                  <a:schemeClr val="tx2">
                    <a:lumMod val="75000"/>
                  </a:schemeClr>
                </a:solidFill>
              </a:rPr>
              <a:t>1836</a:t>
            </a:r>
          </a:p>
        </p:txBody>
      </p:sp>
      <p:sp>
        <p:nvSpPr>
          <p:cNvPr id="7" name="Rectangle 6"/>
          <p:cNvSpPr/>
          <p:nvPr/>
        </p:nvSpPr>
        <p:spPr>
          <a:xfrm>
            <a:off x="2514600" y="3135868"/>
            <a:ext cx="652743" cy="369332"/>
          </a:xfrm>
          <a:prstGeom prst="rect">
            <a:avLst/>
          </a:prstGeom>
        </p:spPr>
        <p:txBody>
          <a:bodyPr wrap="none">
            <a:spAutoFit/>
          </a:bodyPr>
          <a:lstStyle/>
          <a:p>
            <a:r>
              <a:rPr lang="en-US" b="1" dirty="0" smtClean="0">
                <a:solidFill>
                  <a:schemeClr val="tx2">
                    <a:lumMod val="75000"/>
                  </a:schemeClr>
                </a:solidFill>
              </a:rPr>
              <a:t>1957</a:t>
            </a:r>
            <a:endParaRPr lang="en-US" b="1" dirty="0">
              <a:solidFill>
                <a:schemeClr val="tx2">
                  <a:lumMod val="75000"/>
                </a:schemeClr>
              </a:solidFill>
            </a:endParaRPr>
          </a:p>
        </p:txBody>
      </p:sp>
      <p:sp>
        <p:nvSpPr>
          <p:cNvPr id="8" name="Rectangle 7"/>
          <p:cNvSpPr/>
          <p:nvPr/>
        </p:nvSpPr>
        <p:spPr>
          <a:xfrm>
            <a:off x="4376457" y="3011269"/>
            <a:ext cx="652743" cy="646331"/>
          </a:xfrm>
          <a:prstGeom prst="rect">
            <a:avLst/>
          </a:prstGeom>
          <a:noFill/>
        </p:spPr>
        <p:txBody>
          <a:bodyPr wrap="none">
            <a:spAutoFit/>
          </a:bodyPr>
          <a:lstStyle/>
          <a:p>
            <a:r>
              <a:rPr lang="en-US" b="1" dirty="0" smtClean="0">
                <a:solidFill>
                  <a:schemeClr val="tx2">
                    <a:lumMod val="75000"/>
                  </a:schemeClr>
                </a:solidFill>
              </a:rPr>
              <a:t>1977</a:t>
            </a:r>
          </a:p>
          <a:p>
            <a:r>
              <a:rPr lang="en-US" b="1" dirty="0" smtClean="0">
                <a:solidFill>
                  <a:schemeClr val="tx2">
                    <a:lumMod val="75000"/>
                  </a:schemeClr>
                </a:solidFill>
              </a:rPr>
              <a:t>1983</a:t>
            </a:r>
            <a:endParaRPr lang="en-US" b="1" dirty="0">
              <a:solidFill>
                <a:schemeClr val="tx2">
                  <a:lumMod val="75000"/>
                </a:schemeClr>
              </a:solidFill>
            </a:endParaRPr>
          </a:p>
        </p:txBody>
      </p:sp>
      <p:sp>
        <p:nvSpPr>
          <p:cNvPr id="13" name="Rectangle 12"/>
          <p:cNvSpPr/>
          <p:nvPr/>
        </p:nvSpPr>
        <p:spPr>
          <a:xfrm>
            <a:off x="6172200" y="3135868"/>
            <a:ext cx="957506" cy="369332"/>
          </a:xfrm>
          <a:prstGeom prst="rect">
            <a:avLst/>
          </a:prstGeom>
        </p:spPr>
        <p:txBody>
          <a:bodyPr wrap="none">
            <a:spAutoFit/>
          </a:bodyPr>
          <a:lstStyle/>
          <a:p>
            <a:r>
              <a:rPr lang="en-US" b="1" dirty="0">
                <a:solidFill>
                  <a:schemeClr val="tx2">
                    <a:lumMod val="75000"/>
                  </a:schemeClr>
                </a:solidFill>
              </a:rPr>
              <a:t>Late 80s</a:t>
            </a:r>
          </a:p>
        </p:txBody>
      </p:sp>
      <p:sp>
        <p:nvSpPr>
          <p:cNvPr id="14" name="Rectangle 13"/>
          <p:cNvSpPr/>
          <p:nvPr/>
        </p:nvSpPr>
        <p:spPr>
          <a:xfrm>
            <a:off x="7924800" y="3105090"/>
            <a:ext cx="616802" cy="400110"/>
          </a:xfrm>
          <a:prstGeom prst="rect">
            <a:avLst/>
          </a:prstGeom>
        </p:spPr>
        <p:txBody>
          <a:bodyPr wrap="square">
            <a:spAutoFit/>
          </a:bodyPr>
          <a:lstStyle/>
          <a:p>
            <a:r>
              <a:rPr lang="en-US" sz="2000" b="1" dirty="0" smtClean="0">
                <a:solidFill>
                  <a:schemeClr val="bg1"/>
                </a:solidFill>
              </a:rPr>
              <a:t>   ….</a:t>
            </a:r>
            <a:endParaRPr lang="en-US" sz="2000" b="1" dirty="0">
              <a:solidFill>
                <a:schemeClr val="bg1"/>
              </a:solidFill>
            </a:endParaRPr>
          </a:p>
        </p:txBody>
      </p:sp>
      <p:sp>
        <p:nvSpPr>
          <p:cNvPr id="15" name="Rectangle 14"/>
          <p:cNvSpPr/>
          <p:nvPr/>
        </p:nvSpPr>
        <p:spPr>
          <a:xfrm>
            <a:off x="7423010" y="1916832"/>
            <a:ext cx="1689108" cy="830997"/>
          </a:xfrm>
          <a:prstGeom prst="rect">
            <a:avLst/>
          </a:prstGeom>
        </p:spPr>
        <p:txBody>
          <a:bodyPr wrap="square">
            <a:spAutoFit/>
          </a:bodyPr>
          <a:lstStyle/>
          <a:p>
            <a:r>
              <a:rPr lang="en-US" sz="1600" b="1" dirty="0"/>
              <a:t>Treatment </a:t>
            </a:r>
            <a:endParaRPr lang="en-US" sz="1600" b="1" dirty="0" smtClean="0"/>
          </a:p>
          <a:p>
            <a:r>
              <a:rPr lang="en-US" sz="1600" b="1" dirty="0" smtClean="0"/>
              <a:t>Outcomes</a:t>
            </a:r>
            <a:r>
              <a:rPr lang="en-US" sz="1600" b="1" dirty="0"/>
              <a:t> </a:t>
            </a:r>
            <a:r>
              <a:rPr lang="en-US" sz="1600" b="1" dirty="0" smtClean="0"/>
              <a:t>and Guidelines…</a:t>
            </a:r>
            <a:endParaRPr lang="en-US" sz="1600" b="1" dirty="0"/>
          </a:p>
        </p:txBody>
      </p:sp>
      <p:sp>
        <p:nvSpPr>
          <p:cNvPr id="12" name="Oval 11"/>
          <p:cNvSpPr/>
          <p:nvPr/>
        </p:nvSpPr>
        <p:spPr>
          <a:xfrm>
            <a:off x="7843366" y="3080657"/>
            <a:ext cx="779669" cy="563563"/>
          </a:xfrm>
          <a:prstGeom prst="ellipse">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ln>
            <a:solidFill>
              <a:schemeClr val="tx2">
                <a:lumMod val="40000"/>
                <a:lumOff val="6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Rectangle 2"/>
          <p:cNvSpPr/>
          <p:nvPr/>
        </p:nvSpPr>
        <p:spPr>
          <a:xfrm>
            <a:off x="8001000" y="3048000"/>
            <a:ext cx="404278" cy="461665"/>
          </a:xfrm>
          <a:prstGeom prst="rect">
            <a:avLst/>
          </a:prstGeom>
        </p:spPr>
        <p:txBody>
          <a:bodyPr wrap="none">
            <a:spAutoFit/>
          </a:bodyPr>
          <a:lstStyle/>
          <a:p>
            <a:r>
              <a:rPr lang="en-US" sz="2400" b="1" dirty="0">
                <a:solidFill>
                  <a:schemeClr val="tx2">
                    <a:lumMod val="75000"/>
                  </a:schemeClr>
                </a:solidFill>
              </a:rPr>
              <a:t>…</a:t>
            </a:r>
          </a:p>
        </p:txBody>
      </p:sp>
    </p:spTree>
    <p:extLst>
      <p:ext uri="{BB962C8B-B14F-4D97-AF65-F5344CB8AC3E}">
        <p14:creationId xmlns:p14="http://schemas.microsoft.com/office/powerpoint/2010/main" val="10287710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0070C0"/>
                </a:solidFill>
              </a:rPr>
              <a:t>IRON </a:t>
            </a:r>
            <a:r>
              <a:rPr lang="en-US" sz="3600" b="1" dirty="0" smtClean="0">
                <a:solidFill>
                  <a:srgbClr val="0070C0"/>
                </a:solidFill>
              </a:rPr>
              <a:t>SUPPLEMENTATION</a:t>
            </a:r>
            <a:r>
              <a:rPr lang="en-US" sz="3600" b="1" dirty="0" smtClean="0">
                <a:solidFill>
                  <a:srgbClr val="C00000"/>
                </a:solidFill>
              </a:rPr>
              <a:t/>
            </a:r>
            <a:br>
              <a:rPr lang="en-US" sz="3600" b="1" dirty="0" smtClean="0">
                <a:solidFill>
                  <a:srgbClr val="C00000"/>
                </a:solidFill>
              </a:rPr>
            </a:br>
            <a:r>
              <a:rPr lang="en-US" sz="3600" b="1" dirty="0" smtClean="0">
                <a:solidFill>
                  <a:srgbClr val="C00000"/>
                </a:solidFill>
              </a:rPr>
              <a:t>Practice Points</a:t>
            </a:r>
            <a:endParaRPr lang="fr-FR" sz="3600" dirty="0">
              <a:solidFill>
                <a:srgbClr val="C00000"/>
              </a:solidFill>
            </a:endParaRPr>
          </a:p>
        </p:txBody>
      </p:sp>
      <p:sp>
        <p:nvSpPr>
          <p:cNvPr id="3" name="Content Placeholder 2"/>
          <p:cNvSpPr>
            <a:spLocks noGrp="1"/>
          </p:cNvSpPr>
          <p:nvPr>
            <p:ph idx="1"/>
          </p:nvPr>
        </p:nvSpPr>
        <p:spPr>
          <a:xfrm>
            <a:off x="457200" y="1828800"/>
            <a:ext cx="8229600" cy="4525963"/>
          </a:xfrm>
        </p:spPr>
        <p:txBody>
          <a:bodyPr>
            <a:normAutofit/>
          </a:bodyPr>
          <a:lstStyle/>
          <a:p>
            <a:pPr lvl="1" eaLnBrk="0" fontAlgn="base" hangingPunct="0">
              <a:spcBef>
                <a:spcPct val="0"/>
              </a:spcBef>
              <a:spcAft>
                <a:spcPct val="0"/>
              </a:spcAft>
              <a:buFont typeface="Wingdings" panose="05000000000000000000" pitchFamily="2" charset="2"/>
              <a:buChar char="§"/>
            </a:pPr>
            <a:r>
              <a:rPr lang="fr-FR" altLang="fr-FR" sz="1800" dirty="0" err="1" smtClean="0">
                <a:latin typeface="+mj-lt"/>
                <a:cs typeface="Arial" pitchFamily="34" charset="0"/>
              </a:rPr>
              <a:t>Iron</a:t>
            </a:r>
            <a:r>
              <a:rPr lang="fr-FR" altLang="fr-FR" sz="1800" dirty="0" smtClean="0">
                <a:latin typeface="+mj-lt"/>
                <a:cs typeface="Arial" pitchFamily="34" charset="0"/>
              </a:rPr>
              <a:t> </a:t>
            </a:r>
            <a:r>
              <a:rPr lang="fr-FR" altLang="fr-FR" sz="1800" dirty="0" err="1">
                <a:latin typeface="+mj-lt"/>
                <a:cs typeface="Arial" pitchFamily="34" charset="0"/>
              </a:rPr>
              <a:t>deficiency</a:t>
            </a:r>
            <a:r>
              <a:rPr lang="fr-FR" altLang="fr-FR" sz="1800" dirty="0">
                <a:latin typeface="+mj-lt"/>
                <a:cs typeface="Arial" pitchFamily="34" charset="0"/>
              </a:rPr>
              <a:t> (</a:t>
            </a:r>
            <a:r>
              <a:rPr lang="fr-FR" altLang="fr-FR" sz="1800" dirty="0" err="1">
                <a:latin typeface="+mj-lt"/>
                <a:cs typeface="Arial" pitchFamily="34" charset="0"/>
              </a:rPr>
              <a:t>absolute</a:t>
            </a:r>
            <a:r>
              <a:rPr lang="fr-FR" altLang="fr-FR" sz="1800" dirty="0">
                <a:latin typeface="+mj-lt"/>
                <a:cs typeface="Arial" pitchFamily="34" charset="0"/>
              </a:rPr>
              <a:t> or </a:t>
            </a:r>
            <a:r>
              <a:rPr lang="fr-FR" altLang="fr-FR" sz="1800" dirty="0" err="1">
                <a:latin typeface="+mj-lt"/>
                <a:cs typeface="Arial" pitchFamily="34" charset="0"/>
              </a:rPr>
              <a:t>functional</a:t>
            </a:r>
            <a:r>
              <a:rPr lang="fr-FR" altLang="fr-FR" sz="1800" dirty="0">
                <a:latin typeface="+mj-lt"/>
                <a:cs typeface="Arial" pitchFamily="34" charset="0"/>
              </a:rPr>
              <a:t>) </a:t>
            </a:r>
            <a:r>
              <a:rPr lang="fr-FR" altLang="fr-FR" sz="1800" dirty="0" err="1">
                <a:latin typeface="+mj-lt"/>
                <a:cs typeface="Arial" pitchFamily="34" charset="0"/>
              </a:rPr>
              <a:t>is</a:t>
            </a:r>
            <a:r>
              <a:rPr lang="fr-FR" altLang="fr-FR" sz="1800" dirty="0">
                <a:latin typeface="+mj-lt"/>
                <a:cs typeface="Arial" pitchFamily="34" charset="0"/>
              </a:rPr>
              <a:t> a </a:t>
            </a:r>
            <a:r>
              <a:rPr lang="fr-FR" altLang="fr-FR" sz="1800" dirty="0" err="1">
                <a:latin typeface="+mj-lt"/>
                <a:cs typeface="Arial" pitchFamily="34" charset="0"/>
              </a:rPr>
              <a:t>common</a:t>
            </a:r>
            <a:r>
              <a:rPr lang="fr-FR" altLang="fr-FR" sz="1800" dirty="0">
                <a:latin typeface="+mj-lt"/>
                <a:cs typeface="Arial" pitchFamily="34" charset="0"/>
              </a:rPr>
              <a:t> cause of </a:t>
            </a:r>
            <a:r>
              <a:rPr lang="fr-FR" altLang="fr-FR" sz="1800" dirty="0" err="1">
                <a:latin typeface="+mj-lt"/>
                <a:cs typeface="Arial" pitchFamily="34" charset="0"/>
              </a:rPr>
              <a:t>anemia</a:t>
            </a:r>
            <a:r>
              <a:rPr lang="fr-FR" altLang="fr-FR" sz="1800" dirty="0">
                <a:latin typeface="+mj-lt"/>
                <a:cs typeface="Arial" pitchFamily="34" charset="0"/>
              </a:rPr>
              <a:t> in CKD </a:t>
            </a:r>
            <a:r>
              <a:rPr lang="fr-FR" altLang="fr-FR" sz="1800" dirty="0" smtClean="0">
                <a:latin typeface="+mj-lt"/>
                <a:cs typeface="Arial" pitchFamily="34" charset="0"/>
              </a:rPr>
              <a:t>patients.</a:t>
            </a:r>
          </a:p>
          <a:p>
            <a:pPr lvl="1" eaLnBrk="0" fontAlgn="base" hangingPunct="0">
              <a:spcBef>
                <a:spcPct val="0"/>
              </a:spcBef>
              <a:spcAft>
                <a:spcPct val="0"/>
              </a:spcAft>
              <a:buFont typeface="Wingdings" panose="05000000000000000000" pitchFamily="2" charset="2"/>
              <a:buChar char="§"/>
            </a:pPr>
            <a:endParaRPr lang="fr-FR" sz="1800" dirty="0">
              <a:latin typeface="+mj-lt"/>
              <a:cs typeface="Arial" pitchFamily="34" charset="0"/>
            </a:endParaRPr>
          </a:p>
          <a:p>
            <a:pPr lvl="1" eaLnBrk="0" fontAlgn="base" hangingPunct="0">
              <a:spcBef>
                <a:spcPct val="0"/>
              </a:spcBef>
              <a:spcAft>
                <a:spcPct val="0"/>
              </a:spcAft>
              <a:buFont typeface="Wingdings" panose="05000000000000000000" pitchFamily="2" charset="2"/>
              <a:buChar char="§"/>
            </a:pPr>
            <a:r>
              <a:rPr lang="en-US" sz="1800" dirty="0" smtClean="0">
                <a:latin typeface="+mj-lt"/>
              </a:rPr>
              <a:t>The </a:t>
            </a:r>
            <a:r>
              <a:rPr lang="en-US" sz="1800" dirty="0">
                <a:latin typeface="+mj-lt"/>
              </a:rPr>
              <a:t>number of HD patients with IV iron </a:t>
            </a:r>
            <a:r>
              <a:rPr lang="en-US" sz="1800" dirty="0" smtClean="0">
                <a:latin typeface="+mj-lt"/>
              </a:rPr>
              <a:t>supplementation and </a:t>
            </a:r>
            <a:r>
              <a:rPr lang="en-US" sz="1800" dirty="0">
                <a:latin typeface="+mj-lt"/>
              </a:rPr>
              <a:t>the prescribed </a:t>
            </a:r>
            <a:r>
              <a:rPr lang="en-US" sz="1800" dirty="0" smtClean="0">
                <a:latin typeface="+mj-lt"/>
              </a:rPr>
              <a:t>doses </a:t>
            </a:r>
            <a:r>
              <a:rPr lang="en-US" sz="1800" dirty="0">
                <a:latin typeface="+mj-lt"/>
              </a:rPr>
              <a:t>increased in the past years.</a:t>
            </a:r>
            <a:r>
              <a:rPr lang="fr-FR" altLang="fr-FR" sz="1800" dirty="0">
                <a:latin typeface="+mj-lt"/>
                <a:cs typeface="Arial" pitchFamily="34" charset="0"/>
              </a:rPr>
              <a:t> </a:t>
            </a:r>
            <a:endParaRPr lang="fr-FR" altLang="fr-FR" sz="1800" dirty="0" smtClean="0">
              <a:latin typeface="+mj-lt"/>
              <a:cs typeface="Arial" pitchFamily="34" charset="0"/>
            </a:endParaRPr>
          </a:p>
          <a:p>
            <a:pPr marL="457200" lvl="1" indent="0" eaLnBrk="0" fontAlgn="base" hangingPunct="0">
              <a:spcBef>
                <a:spcPct val="0"/>
              </a:spcBef>
              <a:spcAft>
                <a:spcPct val="0"/>
              </a:spcAft>
              <a:buNone/>
            </a:pPr>
            <a:endParaRPr lang="fr-FR" altLang="fr-FR" sz="1800" dirty="0" smtClean="0">
              <a:latin typeface="+mj-lt"/>
              <a:cs typeface="Arial" pitchFamily="34" charset="0"/>
            </a:endParaRPr>
          </a:p>
          <a:p>
            <a:pPr lvl="1" eaLnBrk="0" fontAlgn="base" hangingPunct="0">
              <a:spcBef>
                <a:spcPct val="0"/>
              </a:spcBef>
              <a:spcAft>
                <a:spcPct val="0"/>
              </a:spcAft>
              <a:buFont typeface="Wingdings" panose="05000000000000000000" pitchFamily="2" charset="2"/>
              <a:buChar char="§"/>
            </a:pPr>
            <a:r>
              <a:rPr lang="en-US" altLang="fr-FR" sz="1800" dirty="0" smtClean="0">
                <a:latin typeface="+mj-lt"/>
                <a:cs typeface="Arial" pitchFamily="34" charset="0"/>
              </a:rPr>
              <a:t>The </a:t>
            </a:r>
            <a:r>
              <a:rPr lang="en-US" altLang="fr-FR" sz="1800" dirty="0">
                <a:latin typeface="+mj-lt"/>
                <a:cs typeface="Arial" pitchFamily="34" charset="0"/>
              </a:rPr>
              <a:t>prevalence of HD patients with ferritin levels above 800 </a:t>
            </a:r>
            <a:r>
              <a:rPr lang="en-US" altLang="fr-FR" sz="1800" dirty="0" err="1">
                <a:latin typeface="+mj-lt"/>
                <a:cs typeface="Arial" pitchFamily="34" charset="0"/>
              </a:rPr>
              <a:t>ng</a:t>
            </a:r>
            <a:r>
              <a:rPr lang="en-US" altLang="fr-FR" sz="1800" dirty="0">
                <a:latin typeface="+mj-lt"/>
                <a:cs typeface="Arial" pitchFamily="34" charset="0"/>
              </a:rPr>
              <a:t>/mL has </a:t>
            </a:r>
            <a:r>
              <a:rPr lang="en-US" altLang="fr-FR" sz="1800" dirty="0" smtClean="0">
                <a:latin typeface="+mj-lt"/>
                <a:cs typeface="Arial" pitchFamily="34" charset="0"/>
              </a:rPr>
              <a:t>increased</a:t>
            </a:r>
          </a:p>
          <a:p>
            <a:pPr marL="457200" lvl="1" indent="0" eaLnBrk="0" fontAlgn="base" hangingPunct="0">
              <a:spcBef>
                <a:spcPct val="0"/>
              </a:spcBef>
              <a:spcAft>
                <a:spcPct val="0"/>
              </a:spcAft>
              <a:buNone/>
            </a:pPr>
            <a:endParaRPr lang="en-US" altLang="fr-FR" sz="1800" dirty="0" smtClean="0">
              <a:latin typeface="+mj-lt"/>
              <a:cs typeface="Arial" pitchFamily="34" charset="0"/>
            </a:endParaRPr>
          </a:p>
          <a:p>
            <a:pPr lvl="1" eaLnBrk="0" fontAlgn="base" hangingPunct="0">
              <a:spcBef>
                <a:spcPct val="0"/>
              </a:spcBef>
              <a:spcAft>
                <a:spcPct val="0"/>
              </a:spcAft>
              <a:buFont typeface="Wingdings" panose="05000000000000000000" pitchFamily="2" charset="2"/>
              <a:buChar char="§"/>
            </a:pPr>
            <a:r>
              <a:rPr lang="en-US" altLang="fr-FR" sz="1800" dirty="0" smtClean="0">
                <a:latin typeface="+mj-lt"/>
                <a:cs typeface="Arial" pitchFamily="34" charset="0"/>
              </a:rPr>
              <a:t>Iron overload in HD patients has been reported in several studies but the relationship between iron overload and mortality risk is not clear</a:t>
            </a:r>
            <a:r>
              <a:rPr lang="fr-FR" altLang="fr-FR" sz="1800" dirty="0">
                <a:latin typeface="+mj-lt"/>
                <a:cs typeface="Arial" pitchFamily="34" charset="0"/>
              </a:rPr>
              <a:t> </a:t>
            </a:r>
          </a:p>
          <a:p>
            <a:pPr lvl="1" eaLnBrk="0" fontAlgn="base" hangingPunct="0">
              <a:spcBef>
                <a:spcPct val="0"/>
              </a:spcBef>
              <a:spcAft>
                <a:spcPct val="0"/>
              </a:spcAft>
              <a:buFont typeface="Wingdings" panose="05000000000000000000" pitchFamily="2" charset="2"/>
              <a:buChar char="§"/>
            </a:pPr>
            <a:endParaRPr lang="fr-FR" altLang="fr-FR" sz="1800" dirty="0" smtClean="0">
              <a:latin typeface="+mj-lt"/>
              <a:cs typeface="Arial" pitchFamily="34" charset="0"/>
            </a:endParaRPr>
          </a:p>
          <a:p>
            <a:pPr lvl="1" eaLnBrk="0" fontAlgn="base" hangingPunct="0">
              <a:spcBef>
                <a:spcPct val="0"/>
              </a:spcBef>
              <a:spcAft>
                <a:spcPct val="0"/>
              </a:spcAft>
              <a:buFont typeface="Wingdings" panose="05000000000000000000" pitchFamily="2" charset="2"/>
              <a:buChar char="§"/>
            </a:pPr>
            <a:r>
              <a:rPr lang="en-US" altLang="fr-FR" sz="1800" dirty="0" smtClean="0">
                <a:latin typeface="+mj-lt"/>
                <a:cs typeface="Arial" pitchFamily="34" charset="0"/>
              </a:rPr>
              <a:t>Serum </a:t>
            </a:r>
            <a:r>
              <a:rPr lang="en-US" altLang="fr-FR" sz="1800" dirty="0">
                <a:latin typeface="+mj-lt"/>
                <a:cs typeface="Arial" pitchFamily="34" charset="0"/>
              </a:rPr>
              <a:t>ferritin is not always a predictor of iron overload, due to confounding factors, as inflammation and malnutrition</a:t>
            </a:r>
          </a:p>
          <a:p>
            <a:pPr marL="457200" lvl="1" indent="0" eaLnBrk="0" fontAlgn="base" hangingPunct="0">
              <a:spcBef>
                <a:spcPct val="0"/>
              </a:spcBef>
              <a:spcAft>
                <a:spcPct val="0"/>
              </a:spcAft>
              <a:buNone/>
            </a:pPr>
            <a:endParaRPr lang="fr-FR" altLang="fr-FR" sz="1800" dirty="0">
              <a:latin typeface="+mj-lt"/>
              <a:cs typeface="Arial" pitchFamily="34" charset="0"/>
            </a:endParaRPr>
          </a:p>
          <a:p>
            <a:endParaRPr lang="fr-FR" sz="1800" dirty="0">
              <a:latin typeface="+mj-lt"/>
            </a:endParaRPr>
          </a:p>
        </p:txBody>
      </p:sp>
      <p:sp>
        <p:nvSpPr>
          <p:cNvPr id="9" name="Rectangle 8"/>
          <p:cNvSpPr/>
          <p:nvPr/>
        </p:nvSpPr>
        <p:spPr>
          <a:xfrm>
            <a:off x="1842655" y="6248400"/>
            <a:ext cx="6844145" cy="430887"/>
          </a:xfrm>
          <a:prstGeom prst="rect">
            <a:avLst/>
          </a:prstGeom>
        </p:spPr>
        <p:txBody>
          <a:bodyPr wrap="square">
            <a:spAutoFit/>
          </a:bodyPr>
          <a:lstStyle/>
          <a:p>
            <a:r>
              <a:rPr lang="en-US" sz="1100" dirty="0"/>
              <a:t>Iron therapy in chronic kidney disease: Recent changes benefits and risks; Sandra Ribeiro et al, </a:t>
            </a:r>
            <a:r>
              <a:rPr lang="en-US" sz="1100" i="1" dirty="0"/>
              <a:t>Blood Reviews</a:t>
            </a:r>
            <a:r>
              <a:rPr lang="en-US" sz="1100" dirty="0"/>
              <a:t> Volume 30, Issue 1, January 2016, Pages </a:t>
            </a:r>
            <a:r>
              <a:rPr lang="en-US" sz="1100" dirty="0" smtClean="0"/>
              <a:t>65-72https</a:t>
            </a:r>
            <a:r>
              <a:rPr lang="en-US" sz="1100" dirty="0"/>
              <a:t>://doi.org/10.1016/j.blre.2015.07.006</a:t>
            </a:r>
          </a:p>
        </p:txBody>
      </p:sp>
    </p:spTree>
    <p:extLst>
      <p:ext uri="{BB962C8B-B14F-4D97-AF65-F5344CB8AC3E}">
        <p14:creationId xmlns:p14="http://schemas.microsoft.com/office/powerpoint/2010/main" val="898928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25760"/>
            <a:ext cx="8229600" cy="1143000"/>
          </a:xfrm>
        </p:spPr>
        <p:txBody>
          <a:bodyPr>
            <a:normAutofit fontScale="90000"/>
          </a:bodyPr>
          <a:lstStyle/>
          <a:p>
            <a:r>
              <a:rPr lang="en-US" sz="3600" b="1" dirty="0" smtClean="0">
                <a:solidFill>
                  <a:srgbClr val="0070C0"/>
                </a:solidFill>
              </a:rPr>
              <a:t>IRON SUPPLEMENTATION</a:t>
            </a:r>
            <a:r>
              <a:rPr lang="en-US" sz="3600" b="1" dirty="0" smtClean="0">
                <a:solidFill>
                  <a:schemeClr val="tx2"/>
                </a:solidFill>
              </a:rPr>
              <a:t/>
            </a:r>
            <a:br>
              <a:rPr lang="en-US" sz="3600" b="1" dirty="0" smtClean="0">
                <a:solidFill>
                  <a:schemeClr val="tx2"/>
                </a:solidFill>
              </a:rPr>
            </a:br>
            <a:r>
              <a:rPr lang="en-US" sz="3600" b="1" dirty="0" smtClean="0">
                <a:solidFill>
                  <a:srgbClr val="C00000"/>
                </a:solidFill>
              </a:rPr>
              <a:t>HOW ?</a:t>
            </a:r>
            <a:endParaRPr lang="en-US" sz="3600" b="1" dirty="0">
              <a:solidFill>
                <a:srgbClr val="C00000"/>
              </a:solidFill>
            </a:endParaRPr>
          </a:p>
        </p:txBody>
      </p:sp>
      <p:sp>
        <p:nvSpPr>
          <p:cNvPr id="9" name="Rectangle 8"/>
          <p:cNvSpPr/>
          <p:nvPr/>
        </p:nvSpPr>
        <p:spPr>
          <a:xfrm>
            <a:off x="1691680" y="2852936"/>
            <a:ext cx="2232248" cy="14401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76056" y="2852936"/>
            <a:ext cx="2232248" cy="14401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67720" y="3068960"/>
            <a:ext cx="1851789" cy="954107"/>
          </a:xfrm>
          <a:prstGeom prst="rect">
            <a:avLst/>
          </a:prstGeom>
        </p:spPr>
        <p:txBody>
          <a:bodyPr wrap="none">
            <a:spAutoFit/>
          </a:bodyPr>
          <a:lstStyle/>
          <a:p>
            <a:r>
              <a:rPr lang="en-US" sz="2800" dirty="0" smtClean="0"/>
              <a:t>CKD on HD </a:t>
            </a:r>
          </a:p>
          <a:p>
            <a:r>
              <a:rPr lang="en-US" sz="2800" dirty="0" smtClean="0"/>
              <a:t>    IV Iron</a:t>
            </a:r>
            <a:endParaRPr lang="en-US" sz="2800" dirty="0"/>
          </a:p>
        </p:txBody>
      </p:sp>
      <p:sp>
        <p:nvSpPr>
          <p:cNvPr id="13" name="Rectangle 12"/>
          <p:cNvSpPr/>
          <p:nvPr/>
        </p:nvSpPr>
        <p:spPr>
          <a:xfrm>
            <a:off x="5266285" y="3068960"/>
            <a:ext cx="1962397" cy="1384995"/>
          </a:xfrm>
          <a:prstGeom prst="rect">
            <a:avLst/>
          </a:prstGeom>
        </p:spPr>
        <p:txBody>
          <a:bodyPr wrap="none">
            <a:spAutoFit/>
          </a:bodyPr>
          <a:lstStyle/>
          <a:p>
            <a:r>
              <a:rPr lang="en-US" sz="2800" dirty="0" smtClean="0"/>
              <a:t>     CKD </a:t>
            </a:r>
          </a:p>
          <a:p>
            <a:r>
              <a:rPr lang="en-US" sz="2800" dirty="0"/>
              <a:t>N</a:t>
            </a:r>
            <a:r>
              <a:rPr lang="en-US" sz="2800" dirty="0" smtClean="0"/>
              <a:t>ot on HD? </a:t>
            </a:r>
          </a:p>
          <a:p>
            <a:r>
              <a:rPr lang="en-US" sz="2800" dirty="0" smtClean="0"/>
              <a:t>   </a:t>
            </a:r>
            <a:endParaRPr lang="en-US" sz="2800" dirty="0"/>
          </a:p>
        </p:txBody>
      </p:sp>
    </p:spTree>
    <p:extLst>
      <p:ext uri="{BB962C8B-B14F-4D97-AF65-F5344CB8AC3E}">
        <p14:creationId xmlns:p14="http://schemas.microsoft.com/office/powerpoint/2010/main" val="7435917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304800"/>
            <a:ext cx="35814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34000" y="4542472"/>
            <a:ext cx="3276600" cy="1477328"/>
          </a:xfrm>
          <a:prstGeom prst="rect">
            <a:avLst/>
          </a:prstGeom>
          <a:ln>
            <a:solidFill>
              <a:schemeClr val="tx1"/>
            </a:solidFill>
          </a:ln>
        </p:spPr>
        <p:txBody>
          <a:bodyPr wrap="square">
            <a:spAutoFit/>
          </a:bodyPr>
          <a:lstStyle/>
          <a:p>
            <a:r>
              <a:rPr lang="en-US" dirty="0" smtClean="0"/>
              <a:t> ‘Maintenance</a:t>
            </a:r>
            <a:r>
              <a:rPr lang="en-US" dirty="0"/>
              <a:t>’ iron administration, consisting of smaller doses at regular intervals, aiming to stabilize iron storage </a:t>
            </a:r>
            <a:endParaRPr lang="fr-FR" dirty="0"/>
          </a:p>
        </p:txBody>
      </p:sp>
      <p:sp>
        <p:nvSpPr>
          <p:cNvPr id="8" name="Rectangle 7"/>
          <p:cNvSpPr/>
          <p:nvPr/>
        </p:nvSpPr>
        <p:spPr>
          <a:xfrm>
            <a:off x="664029" y="4542472"/>
            <a:ext cx="3069771" cy="1477328"/>
          </a:xfrm>
          <a:prstGeom prst="rect">
            <a:avLst/>
          </a:prstGeom>
          <a:ln>
            <a:solidFill>
              <a:schemeClr val="tx1"/>
            </a:solidFill>
          </a:ln>
        </p:spPr>
        <p:txBody>
          <a:bodyPr wrap="square">
            <a:spAutoFit/>
          </a:bodyPr>
          <a:lstStyle/>
          <a:p>
            <a:r>
              <a:rPr lang="en-US" dirty="0" smtClean="0"/>
              <a:t>Periodic</a:t>
            </a:r>
            <a:r>
              <a:rPr lang="en-US" dirty="0"/>
              <a:t>’ (also called ‘rescue’ or ‘bolus’) iron repletion, consisting of serial IV iron administration aiming to replenish iron stores </a:t>
            </a:r>
          </a:p>
        </p:txBody>
      </p:sp>
      <p:sp>
        <p:nvSpPr>
          <p:cNvPr id="12" name="Rectangle 11"/>
          <p:cNvSpPr/>
          <p:nvPr/>
        </p:nvSpPr>
        <p:spPr>
          <a:xfrm>
            <a:off x="2438400" y="3200400"/>
            <a:ext cx="4572000" cy="646331"/>
          </a:xfrm>
          <a:prstGeom prst="rect">
            <a:avLst/>
          </a:prstGeom>
          <a:ln>
            <a:solidFill>
              <a:schemeClr val="tx2">
                <a:lumMod val="75000"/>
              </a:schemeClr>
            </a:solidFill>
          </a:ln>
        </p:spPr>
        <p:txBody>
          <a:bodyPr>
            <a:spAutoFit/>
          </a:bodyPr>
          <a:lstStyle/>
          <a:p>
            <a:pPr lvl="0"/>
            <a:r>
              <a:rPr lang="en-US" dirty="0"/>
              <a:t>Two strategies for the routine </a:t>
            </a:r>
            <a:r>
              <a:rPr lang="en-US" dirty="0" smtClean="0"/>
              <a:t>administration</a:t>
            </a:r>
          </a:p>
          <a:p>
            <a:pPr lvl="0"/>
            <a:r>
              <a:rPr lang="en-US" dirty="0"/>
              <a:t> </a:t>
            </a:r>
            <a:r>
              <a:rPr lang="en-US" dirty="0" smtClean="0"/>
              <a:t>                  </a:t>
            </a:r>
            <a:r>
              <a:rPr lang="en-US" dirty="0"/>
              <a:t>of IV iron in hemodialysis: </a:t>
            </a:r>
          </a:p>
        </p:txBody>
      </p:sp>
    </p:spTree>
    <p:extLst>
      <p:ext uri="{BB962C8B-B14F-4D97-AF65-F5344CB8AC3E}">
        <p14:creationId xmlns:p14="http://schemas.microsoft.com/office/powerpoint/2010/main" val="3393783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external file that holds a picture, illustration, etc.&#10;Object name is gfw316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7162800" cy="2562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41764" y="6396335"/>
            <a:ext cx="7502236" cy="461665"/>
          </a:xfrm>
          <a:prstGeom prst="rect">
            <a:avLst/>
          </a:prstGeom>
        </p:spPr>
        <p:txBody>
          <a:bodyPr wrap="square">
            <a:spAutoFit/>
          </a:bodyPr>
          <a:lstStyle/>
          <a:p>
            <a:r>
              <a:rPr lang="fr-FR" sz="1200" dirty="0"/>
              <a:t>Michels WM, </a:t>
            </a:r>
            <a:r>
              <a:rPr lang="fr-FR" sz="1200" dirty="0" err="1"/>
              <a:t>Jaar</a:t>
            </a:r>
            <a:r>
              <a:rPr lang="fr-FR" sz="1200" dirty="0"/>
              <a:t> BG, </a:t>
            </a:r>
            <a:r>
              <a:rPr lang="fr-FR" sz="1200" dirty="0" err="1"/>
              <a:t>Ephraim</a:t>
            </a:r>
            <a:r>
              <a:rPr lang="fr-FR" sz="1200" dirty="0"/>
              <a:t> PL, et al. </a:t>
            </a:r>
            <a:r>
              <a:rPr lang="fr-FR" sz="1200" dirty="0" err="1"/>
              <a:t>Intravenous</a:t>
            </a:r>
            <a:r>
              <a:rPr lang="fr-FR" sz="1200" dirty="0"/>
              <a:t> </a:t>
            </a:r>
            <a:r>
              <a:rPr lang="fr-FR" sz="1200" dirty="0" err="1"/>
              <a:t>iron</a:t>
            </a:r>
            <a:r>
              <a:rPr lang="fr-FR" sz="1200" dirty="0"/>
              <a:t> administration </a:t>
            </a:r>
            <a:r>
              <a:rPr lang="fr-FR" sz="1200" dirty="0" err="1"/>
              <a:t>strategies</a:t>
            </a:r>
            <a:r>
              <a:rPr lang="fr-FR" sz="1200" dirty="0"/>
              <a:t> and </a:t>
            </a:r>
            <a:r>
              <a:rPr lang="fr-FR" sz="1200" dirty="0" err="1"/>
              <a:t>anemia</a:t>
            </a:r>
            <a:r>
              <a:rPr lang="fr-FR" sz="1200" dirty="0"/>
              <a:t> management in </a:t>
            </a:r>
            <a:r>
              <a:rPr lang="fr-FR" sz="1200" dirty="0" err="1"/>
              <a:t>hemodialysis</a:t>
            </a:r>
            <a:r>
              <a:rPr lang="fr-FR" sz="1200" dirty="0"/>
              <a:t> patients. </a:t>
            </a:r>
            <a:r>
              <a:rPr lang="fr-FR" sz="1200" i="1" dirty="0" err="1"/>
              <a:t>Nephrol</a:t>
            </a:r>
            <a:r>
              <a:rPr lang="fr-FR" sz="1200" i="1" dirty="0"/>
              <a:t> Dial Transplant</a:t>
            </a:r>
            <a:r>
              <a:rPr lang="fr-FR" sz="1200" dirty="0"/>
              <a:t>. 2017;32(1):173–181. doi:10.1093/</a:t>
            </a:r>
            <a:r>
              <a:rPr lang="fr-FR" sz="1200" dirty="0" err="1"/>
              <a:t>ndt</a:t>
            </a:r>
            <a:r>
              <a:rPr lang="fr-FR" sz="1200" dirty="0"/>
              <a:t>/gfw316</a:t>
            </a:r>
          </a:p>
        </p:txBody>
      </p:sp>
    </p:spTree>
    <p:extLst>
      <p:ext uri="{BB962C8B-B14F-4D97-AF65-F5344CB8AC3E}">
        <p14:creationId xmlns:p14="http://schemas.microsoft.com/office/powerpoint/2010/main" val="3006023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3514" y="4038600"/>
            <a:ext cx="3820886" cy="1477328"/>
          </a:xfrm>
          <a:prstGeom prst="rect">
            <a:avLst/>
          </a:prstGeom>
          <a:ln>
            <a:solidFill>
              <a:schemeClr val="tx1"/>
            </a:solidFill>
          </a:ln>
        </p:spPr>
        <p:txBody>
          <a:bodyPr wrap="square">
            <a:spAutoFit/>
          </a:bodyPr>
          <a:lstStyle/>
          <a:p>
            <a:r>
              <a:rPr lang="en-US" dirty="0" smtClean="0"/>
              <a:t>All </a:t>
            </a:r>
            <a:r>
              <a:rPr lang="en-US" dirty="0"/>
              <a:t>patients who did not meet the criteria for maintenance strategies during this 12-week period </a:t>
            </a:r>
            <a:r>
              <a:rPr lang="en-US" dirty="0" smtClean="0"/>
              <a:t>assigned </a:t>
            </a:r>
            <a:r>
              <a:rPr lang="en-US" dirty="0"/>
              <a:t>into a single </a:t>
            </a:r>
            <a:r>
              <a:rPr lang="en-US" b="1" dirty="0"/>
              <a:t>‘non-maintenance’ strategy </a:t>
            </a:r>
            <a:r>
              <a:rPr lang="en-US" b="1" dirty="0" smtClean="0"/>
              <a:t>group</a:t>
            </a:r>
            <a:endParaRPr lang="en-US" b="1" dirty="0"/>
          </a:p>
        </p:txBody>
      </p:sp>
      <p:sp>
        <p:nvSpPr>
          <p:cNvPr id="5" name="Rectangle 4"/>
          <p:cNvSpPr/>
          <p:nvPr/>
        </p:nvSpPr>
        <p:spPr>
          <a:xfrm>
            <a:off x="609600" y="1676400"/>
            <a:ext cx="4114800" cy="1477328"/>
          </a:xfrm>
          <a:prstGeom prst="rect">
            <a:avLst/>
          </a:prstGeom>
          <a:ln>
            <a:solidFill>
              <a:schemeClr val="tx1"/>
            </a:solidFill>
          </a:ln>
        </p:spPr>
        <p:txBody>
          <a:bodyPr wrap="square">
            <a:spAutoFit/>
          </a:bodyPr>
          <a:lstStyle/>
          <a:p>
            <a:r>
              <a:rPr lang="en-US" b="1" dirty="0"/>
              <a:t>M</a:t>
            </a:r>
            <a:r>
              <a:rPr lang="en-US" b="1" dirty="0" smtClean="0"/>
              <a:t>aintenance </a:t>
            </a:r>
            <a:r>
              <a:rPr lang="en-US" b="1" dirty="0"/>
              <a:t>strategies </a:t>
            </a:r>
            <a:r>
              <a:rPr lang="en-US" dirty="0" smtClean="0"/>
              <a:t>defined as </a:t>
            </a:r>
            <a:r>
              <a:rPr lang="en-US" dirty="0"/>
              <a:t>administration of at least one dose of IV iron each week, every other week, every 3 weeks or every 4 weeks throughout the 12-week exposure period. </a:t>
            </a:r>
          </a:p>
        </p:txBody>
      </p:sp>
    </p:spTree>
    <p:extLst>
      <p:ext uri="{BB962C8B-B14F-4D97-AF65-F5344CB8AC3E}">
        <p14:creationId xmlns:p14="http://schemas.microsoft.com/office/powerpoint/2010/main" val="1350173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 external file that holds a picture, illustration, etc.&#10;Object name is gfw316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3165"/>
            <a:ext cx="6172200" cy="670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393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 external file that holds a picture, illustration, etc.&#10;Object name is gfw316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01" y="1143000"/>
            <a:ext cx="8175370"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66800" y="4648200"/>
            <a:ext cx="6781800" cy="646331"/>
          </a:xfrm>
          <a:prstGeom prst="rect">
            <a:avLst/>
          </a:prstGeom>
          <a:ln>
            <a:solidFill>
              <a:schemeClr val="tx1"/>
            </a:solidFill>
          </a:ln>
        </p:spPr>
        <p:txBody>
          <a:bodyPr wrap="square">
            <a:spAutoFit/>
          </a:bodyPr>
          <a:lstStyle/>
          <a:p>
            <a:r>
              <a:rPr lang="en-US" b="1" dirty="0"/>
              <a:t>Differences in hemoglobin levels and mean weekly erythropoietin stimulating agent (ESA) doses before and after the exposure period. </a:t>
            </a:r>
          </a:p>
        </p:txBody>
      </p:sp>
      <p:sp>
        <p:nvSpPr>
          <p:cNvPr id="4" name="Rectangle 3"/>
          <p:cNvSpPr/>
          <p:nvPr/>
        </p:nvSpPr>
        <p:spPr>
          <a:xfrm>
            <a:off x="1600200" y="6029980"/>
            <a:ext cx="5562600" cy="523220"/>
          </a:xfrm>
          <a:prstGeom prst="rect">
            <a:avLst/>
          </a:prstGeom>
        </p:spPr>
        <p:txBody>
          <a:bodyPr wrap="square">
            <a:spAutoFit/>
          </a:bodyPr>
          <a:lstStyle/>
          <a:p>
            <a:r>
              <a:rPr lang="en-US" sz="1400" dirty="0"/>
              <a:t>The figure represents the difference in means of hemoglobin levels and mean weekly doses corrected for body weight (units/kg).</a:t>
            </a:r>
          </a:p>
        </p:txBody>
      </p:sp>
    </p:spTree>
    <p:extLst>
      <p:ext uri="{BB962C8B-B14F-4D97-AF65-F5344CB8AC3E}">
        <p14:creationId xmlns:p14="http://schemas.microsoft.com/office/powerpoint/2010/main" val="1093246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r-FR" dirty="0" smtClean="0"/>
          </a:p>
          <a:p>
            <a:endParaRPr lang="fr-FR" dirty="0"/>
          </a:p>
        </p:txBody>
      </p:sp>
      <p:pic>
        <p:nvPicPr>
          <p:cNvPr id="4098" name="Picture 2" descr="An external file that holds a picture, illustration, etc.&#10;Object name is gfw316f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277100" cy="4781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7800" y="5943600"/>
            <a:ext cx="6515100" cy="646331"/>
          </a:xfrm>
          <a:prstGeom prst="rect">
            <a:avLst/>
          </a:prstGeom>
        </p:spPr>
        <p:txBody>
          <a:bodyPr wrap="square">
            <a:spAutoFit/>
          </a:bodyPr>
          <a:lstStyle/>
          <a:p>
            <a:r>
              <a:rPr lang="en-US" b="1" dirty="0"/>
              <a:t>C</a:t>
            </a:r>
            <a:r>
              <a:rPr lang="en-US" b="1" dirty="0" smtClean="0"/>
              <a:t>umulative </a:t>
            </a:r>
            <a:r>
              <a:rPr lang="en-US" b="1" dirty="0"/>
              <a:t>probability of mortality for the maintenance and </a:t>
            </a:r>
            <a:r>
              <a:rPr lang="en-US" b="1" dirty="0" smtClean="0"/>
              <a:t>non-</a:t>
            </a:r>
          </a:p>
          <a:p>
            <a:r>
              <a:rPr lang="en-US" b="1" dirty="0"/>
              <a:t> </a:t>
            </a:r>
            <a:r>
              <a:rPr lang="en-US" b="1" dirty="0" smtClean="0"/>
              <a:t>           maintenance </a:t>
            </a:r>
            <a:r>
              <a:rPr lang="en-US" b="1" dirty="0"/>
              <a:t>IV iron administration strategy </a:t>
            </a:r>
            <a:r>
              <a:rPr lang="en-US" b="1" dirty="0" smtClean="0"/>
              <a:t>groups</a:t>
            </a:r>
            <a:endParaRPr lang="en-US" b="1" dirty="0"/>
          </a:p>
        </p:txBody>
      </p:sp>
    </p:spTree>
    <p:extLst>
      <p:ext uri="{BB962C8B-B14F-4D97-AF65-F5344CB8AC3E}">
        <p14:creationId xmlns:p14="http://schemas.microsoft.com/office/powerpoint/2010/main" val="3098807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229600" cy="4525963"/>
          </a:xfrm>
        </p:spPr>
        <p:txBody>
          <a:bodyPr>
            <a:normAutofit/>
          </a:bodyPr>
          <a:lstStyle/>
          <a:p>
            <a:pPr marL="0" indent="0">
              <a:buNone/>
            </a:pPr>
            <a:r>
              <a:rPr lang="en-US" sz="2800" dirty="0" smtClean="0"/>
              <a:t>CONCLUSIONS:</a:t>
            </a:r>
          </a:p>
          <a:p>
            <a:pPr marL="0" indent="0">
              <a:buNone/>
            </a:pPr>
            <a:endParaRPr lang="en-US" sz="2800" dirty="0" smtClean="0"/>
          </a:p>
          <a:p>
            <a:r>
              <a:rPr lang="en-US" sz="2400" dirty="0" smtClean="0"/>
              <a:t>Maintenance </a:t>
            </a:r>
            <a:r>
              <a:rPr lang="en-US" sz="2400" dirty="0"/>
              <a:t>IV </a:t>
            </a:r>
            <a:r>
              <a:rPr lang="en-US" sz="2400" dirty="0" smtClean="0"/>
              <a:t>iron v/s non maintenance </a:t>
            </a:r>
            <a:r>
              <a:rPr lang="en-US" sz="2400" dirty="0"/>
              <a:t>administration strategies were not associated with improved achievement of </a:t>
            </a:r>
            <a:r>
              <a:rPr lang="en-US" sz="2400" dirty="0" err="1"/>
              <a:t>Hb</a:t>
            </a:r>
            <a:r>
              <a:rPr lang="en-US" sz="2400" dirty="0"/>
              <a:t> targets among patients recently initiating </a:t>
            </a:r>
            <a:r>
              <a:rPr lang="en-US" sz="2400" dirty="0" smtClean="0"/>
              <a:t>hemodialysis</a:t>
            </a:r>
          </a:p>
          <a:p>
            <a:pPr marL="0" indent="0">
              <a:buNone/>
            </a:pPr>
            <a:endParaRPr lang="en-US" sz="2400" dirty="0" smtClean="0"/>
          </a:p>
          <a:p>
            <a:r>
              <a:rPr lang="en-US" sz="2400" dirty="0" smtClean="0"/>
              <a:t>They </a:t>
            </a:r>
            <a:r>
              <a:rPr lang="en-US" sz="2400" dirty="0"/>
              <a:t>were associated with significantly lower ESA </a:t>
            </a:r>
            <a:r>
              <a:rPr lang="en-US" sz="2400" dirty="0" smtClean="0"/>
              <a:t>requirements</a:t>
            </a:r>
          </a:p>
          <a:p>
            <a:pPr marL="0" indent="0">
              <a:buNone/>
            </a:pPr>
            <a:endParaRPr lang="en-US" sz="2400" dirty="0" smtClean="0"/>
          </a:p>
          <a:p>
            <a:r>
              <a:rPr lang="en-US" sz="2400" dirty="0"/>
              <a:t>Associated with  lower early mortality</a:t>
            </a:r>
            <a:endParaRPr lang="fr-FR" sz="2400" dirty="0"/>
          </a:p>
        </p:txBody>
      </p:sp>
    </p:spTree>
    <p:extLst>
      <p:ext uri="{BB962C8B-B14F-4D97-AF65-F5344CB8AC3E}">
        <p14:creationId xmlns:p14="http://schemas.microsoft.com/office/powerpoint/2010/main" val="1994424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sue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694" y="1676401"/>
            <a:ext cx="3206640" cy="41439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355976" y="1676400"/>
            <a:ext cx="4572000" cy="1569660"/>
          </a:xfrm>
          <a:prstGeom prst="rect">
            <a:avLst/>
          </a:prstGeom>
        </p:spPr>
        <p:txBody>
          <a:bodyPr>
            <a:spAutoFit/>
          </a:bodyPr>
          <a:lstStyle/>
          <a:p>
            <a:r>
              <a:rPr lang="en-US" b="1" dirty="0"/>
              <a:t>Intravenous iron therapy in patients with chronic kidney disease: recent evidence and future directions</a:t>
            </a:r>
            <a:r>
              <a:rPr lang="en-US" b="1" dirty="0" smtClean="0"/>
              <a:t>.</a:t>
            </a:r>
            <a:endParaRPr lang="en-US" dirty="0"/>
          </a:p>
          <a:p>
            <a:r>
              <a:rPr lang="en-US" sz="1400" dirty="0" err="1"/>
              <a:t>Macdougall</a:t>
            </a:r>
            <a:r>
              <a:rPr lang="en-US" sz="1400" dirty="0"/>
              <a:t> IC</a:t>
            </a:r>
            <a:r>
              <a:rPr lang="en-US" sz="1400" dirty="0" smtClean="0"/>
              <a:t>. Et al</a:t>
            </a:r>
          </a:p>
          <a:p>
            <a:endParaRPr lang="en-US" sz="1400" dirty="0"/>
          </a:p>
          <a:p>
            <a:r>
              <a:rPr lang="en-US" sz="1400" dirty="0" err="1"/>
              <a:t>Clin</a:t>
            </a:r>
            <a:r>
              <a:rPr lang="en-US" sz="1400" dirty="0"/>
              <a:t> Kidney J. 2017 </a:t>
            </a:r>
            <a:r>
              <a:rPr lang="en-US" sz="1400" dirty="0" smtClean="0"/>
              <a:t>Dec;10 (</a:t>
            </a:r>
            <a:r>
              <a:rPr lang="en-US" sz="1400" dirty="0" err="1"/>
              <a:t>Suppl</a:t>
            </a:r>
            <a:r>
              <a:rPr lang="en-US" sz="1400" dirty="0"/>
              <a:t> 1):i16-i24</a:t>
            </a:r>
          </a:p>
        </p:txBody>
      </p:sp>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0070C0"/>
                </a:solidFill>
              </a:rPr>
              <a:t>IV IRON ADMINISTRATION</a:t>
            </a:r>
            <a:endParaRPr lang="en-US" sz="3600" b="1" dirty="0">
              <a:solidFill>
                <a:srgbClr val="0070C0"/>
              </a:solidFill>
            </a:endParaRPr>
          </a:p>
        </p:txBody>
      </p:sp>
      <p:sp>
        <p:nvSpPr>
          <p:cNvPr id="3" name="Rectangle 2"/>
          <p:cNvSpPr/>
          <p:nvPr/>
        </p:nvSpPr>
        <p:spPr>
          <a:xfrm>
            <a:off x="4283968" y="3505200"/>
            <a:ext cx="4572000" cy="1384995"/>
          </a:xfrm>
          <a:prstGeom prst="rect">
            <a:avLst/>
          </a:prstGeom>
          <a:ln w="28575">
            <a:solidFill>
              <a:srgbClr val="399AB5"/>
            </a:solidFill>
          </a:ln>
        </p:spPr>
        <p:txBody>
          <a:bodyPr>
            <a:spAutoFit/>
          </a:bodyPr>
          <a:lstStyle/>
          <a:p>
            <a:r>
              <a:rPr lang="en-US" sz="1400" dirty="0" smtClean="0"/>
              <a:t>In </a:t>
            </a:r>
            <a:r>
              <a:rPr lang="en-US" sz="1400" dirty="0"/>
              <a:t>this article, the implications of the findings from </a:t>
            </a:r>
            <a:r>
              <a:rPr lang="en-US" sz="1400" dirty="0" smtClean="0"/>
              <a:t> RCT are </a:t>
            </a:r>
            <a:r>
              <a:rPr lang="en-US" sz="1400" dirty="0"/>
              <a:t>discussed </a:t>
            </a:r>
            <a:r>
              <a:rPr lang="en-US" sz="1400" dirty="0" smtClean="0"/>
              <a:t>:</a:t>
            </a:r>
          </a:p>
          <a:p>
            <a:pPr marL="285750" indent="-285750">
              <a:buFontTx/>
              <a:buChar char="-"/>
            </a:pPr>
            <a:r>
              <a:rPr lang="en-US" sz="1400" dirty="0" smtClean="0"/>
              <a:t>The </a:t>
            </a:r>
            <a:r>
              <a:rPr lang="en-US" sz="1400" dirty="0" err="1" smtClean="0"/>
              <a:t>Ferinject</a:t>
            </a:r>
            <a:r>
              <a:rPr lang="en-US" sz="1400" dirty="0" smtClean="0"/>
              <a:t> </a:t>
            </a:r>
            <a:r>
              <a:rPr lang="en-US" sz="1400" dirty="0"/>
              <a:t>Assessment in Patients with Iron Deficiency </a:t>
            </a:r>
            <a:r>
              <a:rPr lang="en-US" sz="1400" dirty="0" err="1"/>
              <a:t>Anaemia</a:t>
            </a:r>
            <a:r>
              <a:rPr lang="en-US" sz="1400" dirty="0"/>
              <a:t> (FIND-CKD) </a:t>
            </a:r>
          </a:p>
          <a:p>
            <a:pPr marL="285750" indent="-285750">
              <a:buFontTx/>
              <a:buChar char="-"/>
            </a:pPr>
            <a:r>
              <a:rPr lang="en-US" sz="1400" dirty="0" smtClean="0"/>
              <a:t>Randomized </a:t>
            </a:r>
            <a:r>
              <a:rPr lang="en-US" sz="1400" dirty="0"/>
              <a:t>Trial to Evaluate IV and Oral Iron in Chronic Kidney Disease (REVOKE) </a:t>
            </a:r>
          </a:p>
        </p:txBody>
      </p:sp>
      <p:sp>
        <p:nvSpPr>
          <p:cNvPr id="4" name="Rectangle 3"/>
          <p:cNvSpPr/>
          <p:nvPr/>
        </p:nvSpPr>
        <p:spPr>
          <a:xfrm>
            <a:off x="4273083" y="5105400"/>
            <a:ext cx="4572000" cy="830997"/>
          </a:xfrm>
          <a:prstGeom prst="rect">
            <a:avLst/>
          </a:prstGeom>
          <a:ln w="28575">
            <a:solidFill>
              <a:srgbClr val="00B0F0"/>
            </a:solidFill>
          </a:ln>
        </p:spPr>
        <p:txBody>
          <a:bodyPr>
            <a:spAutoFit/>
          </a:bodyPr>
          <a:lstStyle/>
          <a:p>
            <a:r>
              <a:rPr lang="en-US" sz="1600" dirty="0" smtClean="0"/>
              <a:t>They have </a:t>
            </a:r>
            <a:r>
              <a:rPr lang="en-US" sz="1600" dirty="0"/>
              <a:t>added to the clinical evidence base in support of the efficacy and short-term safety of IV iron therapy in patients with CKD-ND and CKD-5D </a:t>
            </a:r>
          </a:p>
        </p:txBody>
      </p:sp>
    </p:spTree>
    <p:extLst>
      <p:ext uri="{BB962C8B-B14F-4D97-AF65-F5344CB8AC3E}">
        <p14:creationId xmlns:p14="http://schemas.microsoft.com/office/powerpoint/2010/main" val="3721697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rPr>
              <a:t>OUTLINE</a:t>
            </a:r>
            <a:endParaRPr lang="en-US" sz="4000" b="1" dirty="0">
              <a:solidFill>
                <a:srgbClr val="0070C0"/>
              </a:solidFill>
            </a:endParaRPr>
          </a:p>
        </p:txBody>
      </p:sp>
      <p:sp>
        <p:nvSpPr>
          <p:cNvPr id="3" name="Content Placeholder 2"/>
          <p:cNvSpPr>
            <a:spLocks noGrp="1"/>
          </p:cNvSpPr>
          <p:nvPr>
            <p:ph idx="1"/>
          </p:nvPr>
        </p:nvSpPr>
        <p:spPr>
          <a:xfrm>
            <a:off x="457200" y="1981200"/>
            <a:ext cx="8229600" cy="4525963"/>
          </a:xfrm>
        </p:spPr>
        <p:txBody>
          <a:bodyPr/>
          <a:lstStyle/>
          <a:p>
            <a:r>
              <a:rPr lang="en-US" dirty="0" smtClean="0">
                <a:solidFill>
                  <a:schemeClr val="tx2">
                    <a:lumMod val="20000"/>
                    <a:lumOff val="80000"/>
                  </a:schemeClr>
                </a:solidFill>
              </a:rPr>
              <a:t>Back to history</a:t>
            </a:r>
          </a:p>
          <a:p>
            <a:r>
              <a:rPr lang="en-US" dirty="0" smtClean="0"/>
              <a:t>Back to basics</a:t>
            </a:r>
          </a:p>
          <a:p>
            <a:r>
              <a:rPr lang="en-US" dirty="0" smtClean="0">
                <a:solidFill>
                  <a:schemeClr val="tx2">
                    <a:lumMod val="20000"/>
                    <a:lumOff val="80000"/>
                  </a:schemeClr>
                </a:solidFill>
              </a:rPr>
              <a:t>Impact of anemia</a:t>
            </a:r>
          </a:p>
          <a:p>
            <a:r>
              <a:rPr lang="en-US" dirty="0" smtClean="0">
                <a:solidFill>
                  <a:schemeClr val="tx2">
                    <a:lumMod val="20000"/>
                    <a:lumOff val="80000"/>
                  </a:schemeClr>
                </a:solidFill>
              </a:rPr>
              <a:t>Optimizing anemia management in HD</a:t>
            </a:r>
          </a:p>
          <a:p>
            <a:endParaRPr lang="en-US" dirty="0"/>
          </a:p>
        </p:txBody>
      </p:sp>
    </p:spTree>
    <p:extLst>
      <p:ext uri="{BB962C8B-B14F-4D97-AF65-F5344CB8AC3E}">
        <p14:creationId xmlns:p14="http://schemas.microsoft.com/office/powerpoint/2010/main" val="4057183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0655" y="914400"/>
            <a:ext cx="6934200" cy="3970318"/>
          </a:xfrm>
          <a:prstGeom prst="rect">
            <a:avLst/>
          </a:prstGeom>
        </p:spPr>
        <p:txBody>
          <a:bodyPr wrap="square">
            <a:spAutoFit/>
          </a:bodyPr>
          <a:lstStyle/>
          <a:p>
            <a:r>
              <a:rPr lang="en-US" sz="1400" b="1" dirty="0"/>
              <a:t>PIVOTAL TRIAL CONFIRMS LONG-TERM SAFETY AND EFFICACY OF INTRAVENOUS IRON DOSING STRATEGY ALLOWING HIGHER FERRITIN CONCENTRATION AND TRANSFERRIN SATURATION IN PATIENTS UNDERGOING </a:t>
            </a:r>
            <a:r>
              <a:rPr lang="en-US" sz="1400" b="1" dirty="0" smtClean="0"/>
              <a:t>HAEMODIALYSIS</a:t>
            </a:r>
          </a:p>
          <a:p>
            <a:endParaRPr lang="en-US" sz="1400" b="1" dirty="0"/>
          </a:p>
          <a:p>
            <a:endParaRPr lang="en-US" sz="1400" b="1" dirty="0" smtClean="0"/>
          </a:p>
          <a:p>
            <a:endParaRPr lang="en-US" sz="1400" b="1" dirty="0"/>
          </a:p>
          <a:p>
            <a:r>
              <a:rPr lang="en-US" sz="1400" dirty="0" smtClean="0"/>
              <a:t>The </a:t>
            </a:r>
            <a:r>
              <a:rPr lang="en-US" sz="1400" dirty="0"/>
              <a:t>trial met its primary endpoint of </a:t>
            </a:r>
            <a:r>
              <a:rPr lang="en-US" sz="1400" dirty="0" smtClean="0"/>
              <a:t>non inferiority </a:t>
            </a:r>
            <a:r>
              <a:rPr lang="en-US" sz="1400" dirty="0"/>
              <a:t>as assessed by a composite of death and cardiovascular events, demonstrating that a liberal, proactive intravenous (IV) iron dosing regimen did not expose patients to an increased level of </a:t>
            </a:r>
            <a:r>
              <a:rPr lang="en-US" sz="1400" dirty="0" smtClean="0"/>
              <a:t>harm</a:t>
            </a:r>
          </a:p>
          <a:p>
            <a:endParaRPr lang="en-US" sz="1400" dirty="0"/>
          </a:p>
          <a:p>
            <a:r>
              <a:rPr lang="en-US" sz="1400" dirty="0"/>
              <a:t>Treatment with greater doses of iron, allowing for higher ferritin and transferrin saturation (TSAT) levels, was associated with significantly reduced rates of the primary </a:t>
            </a:r>
            <a:r>
              <a:rPr lang="en-US" sz="1400" dirty="0" smtClean="0"/>
              <a:t>outcome, </a:t>
            </a:r>
            <a:r>
              <a:rPr lang="en-US" sz="1400" dirty="0" err="1" smtClean="0"/>
              <a:t>hospitalisation</a:t>
            </a:r>
            <a:r>
              <a:rPr lang="en-US" sz="1400" dirty="0" smtClean="0"/>
              <a:t> </a:t>
            </a:r>
            <a:r>
              <a:rPr lang="en-US" sz="1400" dirty="0"/>
              <a:t>for heart </a:t>
            </a:r>
            <a:r>
              <a:rPr lang="en-US" sz="1400" dirty="0" smtClean="0"/>
              <a:t>failure</a:t>
            </a:r>
          </a:p>
          <a:p>
            <a:endParaRPr lang="en-US" sz="1400" dirty="0"/>
          </a:p>
          <a:p>
            <a:r>
              <a:rPr lang="en-US" sz="1400" dirty="0"/>
              <a:t>Among patients on maintenance </a:t>
            </a:r>
            <a:r>
              <a:rPr lang="en-US" sz="1400" dirty="0" err="1"/>
              <a:t>haemodialysis</a:t>
            </a:r>
            <a:r>
              <a:rPr lang="en-US" sz="1400" dirty="0"/>
              <a:t>, a proactive, high-dose regimen of IV iron significantly </a:t>
            </a:r>
            <a:r>
              <a:rPr lang="en-US" sz="1400" dirty="0" err="1" smtClean="0"/>
              <a:t>reduceds</a:t>
            </a:r>
            <a:r>
              <a:rPr lang="en-US" sz="1400" dirty="0" smtClean="0"/>
              <a:t> dose </a:t>
            </a:r>
            <a:r>
              <a:rPr lang="en-US" sz="1400" dirty="0"/>
              <a:t>requirements for erythropoiesis-stimulating agents (ESAs) and the need for blood transfusions, without adversely impacting mortality or safety endpoints such as </a:t>
            </a:r>
            <a:r>
              <a:rPr lang="en-US" sz="1400" dirty="0" err="1"/>
              <a:t>hospitalisation</a:t>
            </a:r>
            <a:r>
              <a:rPr lang="en-US" sz="1400" dirty="0"/>
              <a:t> or infection </a:t>
            </a:r>
          </a:p>
        </p:txBody>
      </p:sp>
    </p:spTree>
    <p:extLst>
      <p:ext uri="{BB962C8B-B14F-4D97-AF65-F5344CB8AC3E}">
        <p14:creationId xmlns:p14="http://schemas.microsoft.com/office/powerpoint/2010/main" val="1825675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US" sz="3600" b="1" dirty="0" smtClean="0">
                <a:solidFill>
                  <a:srgbClr val="0070C0"/>
                </a:solidFill>
              </a:rPr>
              <a:t>IRON PRESCRIPTION </a:t>
            </a:r>
            <a:br>
              <a:rPr lang="en-US" sz="3600" b="1" dirty="0" smtClean="0">
                <a:solidFill>
                  <a:srgbClr val="0070C0"/>
                </a:solidFill>
              </a:rPr>
            </a:br>
            <a:r>
              <a:rPr lang="en-US" sz="3600" b="1" dirty="0" smtClean="0">
                <a:solidFill>
                  <a:srgbClr val="C00000"/>
                </a:solidFill>
              </a:rPr>
              <a:t>REAL LIFE </a:t>
            </a:r>
            <a:endParaRPr lang="en-US" sz="3600" b="1" dirty="0">
              <a:solidFill>
                <a:srgbClr val="C00000"/>
              </a:solidFill>
            </a:endParaRPr>
          </a:p>
        </p:txBody>
      </p:sp>
      <p:sp>
        <p:nvSpPr>
          <p:cNvPr id="3" name="Content Placeholder 2"/>
          <p:cNvSpPr>
            <a:spLocks noGrp="1"/>
          </p:cNvSpPr>
          <p:nvPr>
            <p:ph idx="1"/>
          </p:nvPr>
        </p:nvSpPr>
        <p:spPr>
          <a:xfrm>
            <a:off x="231734" y="1951037"/>
            <a:ext cx="8804762" cy="4525963"/>
          </a:xfrm>
        </p:spPr>
        <p:txBody>
          <a:bodyPr>
            <a:normAutofit/>
          </a:bodyPr>
          <a:lstStyle/>
          <a:p>
            <a:pPr marL="0" indent="0">
              <a:buNone/>
            </a:pPr>
            <a:r>
              <a:rPr lang="en-US" sz="2800" dirty="0" smtClean="0"/>
              <a:t>‘’ Is Iron supplementation widely used in CKD patients to’’:</a:t>
            </a:r>
          </a:p>
          <a:p>
            <a:pPr marL="0" indent="0">
              <a:buNone/>
            </a:pPr>
            <a:endParaRPr lang="en-US" sz="2800" dirty="0" smtClean="0"/>
          </a:p>
          <a:p>
            <a:r>
              <a:rPr lang="en-US" sz="2800" dirty="0" smtClean="0"/>
              <a:t>Treat iron deficiency</a:t>
            </a:r>
          </a:p>
          <a:p>
            <a:r>
              <a:rPr lang="en-US" sz="2800" dirty="0" smtClean="0"/>
              <a:t>Prevent iron deficiency in ESA treated patients</a:t>
            </a:r>
          </a:p>
          <a:p>
            <a:r>
              <a:rPr lang="en-US" sz="2800" dirty="0" smtClean="0"/>
              <a:t>Raise </a:t>
            </a:r>
            <a:r>
              <a:rPr lang="en-US" sz="2800" dirty="0" err="1" smtClean="0"/>
              <a:t>Hb</a:t>
            </a:r>
            <a:r>
              <a:rPr lang="en-US" sz="2800" dirty="0" smtClean="0"/>
              <a:t> level with or without ESA treatment</a:t>
            </a:r>
          </a:p>
          <a:p>
            <a:r>
              <a:rPr lang="en-US" sz="2800" dirty="0" smtClean="0"/>
              <a:t>Reduce ESA doses in patients receiving ESA</a:t>
            </a:r>
          </a:p>
        </p:txBody>
      </p:sp>
      <p:pic>
        <p:nvPicPr>
          <p:cNvPr id="6" name="Picture 2" descr="http://t1.gstatic.com/images?q=tbn:ANd9GcSrZ4KWTq0tnNN4MjYXHNzYbLiUYa_wOCdKQ_Wp2e5xlrCIPH3p"/>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563888" y="5175612"/>
            <a:ext cx="2196075" cy="1647056"/>
          </a:xfrm>
          <a:prstGeom prst="rect">
            <a:avLst/>
          </a:prstGeom>
          <a:noFill/>
        </p:spPr>
      </p:pic>
    </p:spTree>
    <p:extLst>
      <p:ext uri="{BB962C8B-B14F-4D97-AF65-F5344CB8AC3E}">
        <p14:creationId xmlns:p14="http://schemas.microsoft.com/office/powerpoint/2010/main" val="12187835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146" y="457200"/>
            <a:ext cx="8229600" cy="5505475"/>
          </a:xfrm>
        </p:spPr>
        <p:txBody>
          <a:bodyPr>
            <a:normAutofit/>
          </a:bodyPr>
          <a:lstStyle/>
          <a:p>
            <a:pPr marL="0" indent="0">
              <a:buNone/>
            </a:pPr>
            <a:r>
              <a:rPr lang="en-US" sz="2000" b="1" dirty="0" smtClean="0"/>
              <a:t>                                 </a:t>
            </a:r>
            <a:r>
              <a:rPr lang="en-US" sz="2400" b="1" dirty="0" smtClean="0"/>
              <a:t>Study </a:t>
            </a:r>
            <a:r>
              <a:rPr lang="en-US" sz="2400" b="1" dirty="0"/>
              <a:t>design and </a:t>
            </a:r>
            <a:r>
              <a:rPr lang="en-US" sz="2400" b="1" dirty="0" smtClean="0"/>
              <a:t>participants</a:t>
            </a:r>
          </a:p>
          <a:p>
            <a:pPr marL="0" indent="0">
              <a:buNone/>
            </a:pPr>
            <a:endParaRPr lang="en-US" sz="2000" b="1" dirty="0"/>
          </a:p>
          <a:p>
            <a:r>
              <a:rPr lang="en-US" sz="2000" dirty="0" smtClean="0"/>
              <a:t>A national </a:t>
            </a:r>
            <a:r>
              <a:rPr lang="en-US" sz="2000" dirty="0"/>
              <a:t>observational study </a:t>
            </a:r>
            <a:r>
              <a:rPr lang="en-US" sz="2000" dirty="0" smtClean="0"/>
              <a:t>that included </a:t>
            </a:r>
            <a:r>
              <a:rPr lang="en-US" sz="2000" dirty="0"/>
              <a:t>all ND-CKD patients that applied to the Lebanese MOPH for ESA treatment during a 5-month period from July 2016 till end of November 2016</a:t>
            </a:r>
            <a:r>
              <a:rPr lang="en-US" sz="2000" dirty="0" smtClean="0"/>
              <a:t>.</a:t>
            </a:r>
          </a:p>
          <a:p>
            <a:pPr marL="0" indent="0">
              <a:buNone/>
            </a:pPr>
            <a:endParaRPr lang="en-US" sz="2000" dirty="0"/>
          </a:p>
          <a:p>
            <a:r>
              <a:rPr lang="en-US" sz="2000" dirty="0" smtClean="0"/>
              <a:t>Exclusion </a:t>
            </a:r>
            <a:r>
              <a:rPr lang="en-US" sz="2000" dirty="0" err="1" smtClean="0"/>
              <a:t>criterias</a:t>
            </a:r>
            <a:r>
              <a:rPr lang="en-US" sz="2000" dirty="0" smtClean="0"/>
              <a:t>: Patients </a:t>
            </a:r>
            <a:r>
              <a:rPr lang="en-US" sz="2000" dirty="0"/>
              <a:t>&lt;18 years old, kidney transplant patients and patients with serum ferritin missing </a:t>
            </a:r>
            <a:r>
              <a:rPr lang="en-US" sz="2000" dirty="0" smtClean="0"/>
              <a:t>values Duplicate </a:t>
            </a:r>
            <a:r>
              <a:rPr lang="en-US" sz="2000" dirty="0"/>
              <a:t>names were excluded</a:t>
            </a:r>
            <a:r>
              <a:rPr lang="en-US" sz="2000" dirty="0" smtClean="0"/>
              <a:t>.</a:t>
            </a:r>
          </a:p>
          <a:p>
            <a:pPr marL="0" indent="0">
              <a:buNone/>
            </a:pPr>
            <a:endParaRPr lang="en-US" sz="2000" dirty="0"/>
          </a:p>
          <a:p>
            <a:r>
              <a:rPr lang="en-US" sz="2000" dirty="0"/>
              <a:t>Data </a:t>
            </a:r>
            <a:r>
              <a:rPr lang="en-US" sz="2000" dirty="0" smtClean="0"/>
              <a:t>collected : </a:t>
            </a:r>
            <a:r>
              <a:rPr lang="en-US" sz="2000" dirty="0"/>
              <a:t>demographic factors </a:t>
            </a:r>
            <a:r>
              <a:rPr lang="en-US" sz="2000" dirty="0" smtClean="0"/>
              <a:t>, </a:t>
            </a:r>
            <a:r>
              <a:rPr lang="en-US" sz="2000" dirty="0" err="1" smtClean="0"/>
              <a:t>Hb</a:t>
            </a:r>
            <a:r>
              <a:rPr lang="en-US" sz="2000" dirty="0" smtClean="0"/>
              <a:t> </a:t>
            </a:r>
            <a:r>
              <a:rPr lang="en-US" sz="2000" dirty="0"/>
              <a:t>level, serum </a:t>
            </a:r>
            <a:r>
              <a:rPr lang="en-US" sz="2000" dirty="0" err="1"/>
              <a:t>creatinine</a:t>
            </a:r>
            <a:r>
              <a:rPr lang="en-US" sz="2000" dirty="0"/>
              <a:t> (mg/dl), serum ferritin (</a:t>
            </a:r>
            <a:r>
              <a:rPr lang="en-US" sz="2000" dirty="0" err="1"/>
              <a:t>ng</a:t>
            </a:r>
            <a:r>
              <a:rPr lang="en-US" sz="2000" dirty="0"/>
              <a:t>/ml) and serum transferrin saturation </a:t>
            </a:r>
            <a:r>
              <a:rPr lang="en-US" sz="2000" dirty="0" smtClean="0"/>
              <a:t>if </a:t>
            </a:r>
            <a:r>
              <a:rPr lang="en-US" sz="2000" dirty="0"/>
              <a:t>available</a:t>
            </a:r>
            <a:r>
              <a:rPr lang="en-US" sz="2000" dirty="0" smtClean="0"/>
              <a:t>.</a:t>
            </a:r>
          </a:p>
          <a:p>
            <a:pPr marL="0" indent="0">
              <a:buNone/>
            </a:pPr>
            <a:endParaRPr lang="en-US" sz="2000" dirty="0"/>
          </a:p>
          <a:p>
            <a:r>
              <a:rPr lang="en-US" sz="2000" dirty="0"/>
              <a:t>The study was approved by the ethics committee of the Saint-Joseph University-Beirut (approval number CEHDF 983).</a:t>
            </a:r>
          </a:p>
          <a:p>
            <a:endParaRPr lang="en-US" sz="2000" dirty="0"/>
          </a:p>
        </p:txBody>
      </p:sp>
      <p:sp>
        <p:nvSpPr>
          <p:cNvPr id="4" name="Rectangle 3"/>
          <p:cNvSpPr/>
          <p:nvPr/>
        </p:nvSpPr>
        <p:spPr>
          <a:xfrm>
            <a:off x="1080542" y="6338936"/>
            <a:ext cx="7272808" cy="461665"/>
          </a:xfrm>
          <a:prstGeom prst="rect">
            <a:avLst/>
          </a:prstGeom>
        </p:spPr>
        <p:txBody>
          <a:bodyPr wrap="square">
            <a:spAutoFit/>
          </a:bodyPr>
          <a:lstStyle/>
          <a:p>
            <a:r>
              <a:rPr lang="en-US" sz="1200" dirty="0" err="1"/>
              <a:t>Aoun</a:t>
            </a:r>
            <a:r>
              <a:rPr lang="en-US" sz="1200" dirty="0"/>
              <a:t> M, </a:t>
            </a:r>
            <a:r>
              <a:rPr lang="en-US" sz="1200" dirty="0" err="1"/>
              <a:t>Karam</a:t>
            </a:r>
            <a:r>
              <a:rPr lang="en-US" sz="1200" dirty="0"/>
              <a:t> R, </a:t>
            </a:r>
            <a:r>
              <a:rPr lang="en-US" sz="1200" dirty="0" err="1"/>
              <a:t>Sleilaty</a:t>
            </a:r>
            <a:r>
              <a:rPr lang="en-US" sz="1200" dirty="0"/>
              <a:t> G, </a:t>
            </a:r>
            <a:r>
              <a:rPr lang="en-US" sz="1200" dirty="0" err="1"/>
              <a:t>Antoun</a:t>
            </a:r>
            <a:r>
              <a:rPr lang="en-US" sz="1200" dirty="0"/>
              <a:t> L, </a:t>
            </a:r>
            <a:r>
              <a:rPr lang="en-US" sz="1200" dirty="0" err="1"/>
              <a:t>Ammar</a:t>
            </a:r>
            <a:r>
              <a:rPr lang="en-US" sz="1200" dirty="0"/>
              <a:t> W (2018) Iron deficiency across chronic kidney disease stages: Is there a reverse gender pattern? </a:t>
            </a:r>
            <a:r>
              <a:rPr lang="en-US" sz="1200" dirty="0" err="1"/>
              <a:t>PLoS</a:t>
            </a:r>
            <a:r>
              <a:rPr lang="en-US" sz="1200" dirty="0"/>
              <a:t> ONE 13(1): e0191541. https://doi.org/10.1371/journal.pone.0191541</a:t>
            </a:r>
          </a:p>
        </p:txBody>
      </p:sp>
    </p:spTree>
    <p:extLst>
      <p:ext uri="{BB962C8B-B14F-4D97-AF65-F5344CB8AC3E}">
        <p14:creationId xmlns:p14="http://schemas.microsoft.com/office/powerpoint/2010/main" val="23106534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normAutofit fontScale="62500" lnSpcReduction="20000"/>
          </a:bodyPr>
          <a:lstStyle/>
          <a:p>
            <a:r>
              <a:rPr lang="en-US" dirty="0"/>
              <a:t>Iron requirement was assessed based on two guidelines’ target-to-treat cutoffs: </a:t>
            </a:r>
            <a:endParaRPr lang="en-US" dirty="0" smtClean="0"/>
          </a:p>
          <a:p>
            <a:pPr marL="0" indent="0">
              <a:buNone/>
            </a:pPr>
            <a:r>
              <a:rPr lang="en-US" dirty="0" smtClean="0"/>
              <a:t>      1- Ferritin </a:t>
            </a:r>
            <a:r>
              <a:rPr lang="en-US" dirty="0"/>
              <a:t>&lt;100 </a:t>
            </a:r>
            <a:r>
              <a:rPr lang="en-US" dirty="0" err="1"/>
              <a:t>ng</a:t>
            </a:r>
            <a:r>
              <a:rPr lang="en-US" dirty="0"/>
              <a:t>/ml and/or TSAT &lt; 20% (KDOQI 2006), </a:t>
            </a:r>
            <a:endParaRPr lang="en-US" dirty="0" smtClean="0"/>
          </a:p>
          <a:p>
            <a:pPr marL="0" indent="0">
              <a:buNone/>
            </a:pPr>
            <a:r>
              <a:rPr lang="en-US" dirty="0" smtClean="0"/>
              <a:t>      2- Ferritin </a:t>
            </a:r>
            <a:r>
              <a:rPr lang="en-US" dirty="0"/>
              <a:t>≤500 </a:t>
            </a:r>
            <a:r>
              <a:rPr lang="en-US" dirty="0" err="1"/>
              <a:t>ng</a:t>
            </a:r>
            <a:r>
              <a:rPr lang="en-US" dirty="0"/>
              <a:t>/ml and TSAT ≤30% (KDIGO 2012). </a:t>
            </a:r>
            <a:endParaRPr lang="en-US" dirty="0" smtClean="0"/>
          </a:p>
          <a:p>
            <a:pPr marL="0" indent="0">
              <a:buNone/>
            </a:pPr>
            <a:endParaRPr lang="en-US" dirty="0"/>
          </a:p>
          <a:p>
            <a:r>
              <a:rPr lang="en-US" dirty="0" smtClean="0"/>
              <a:t>Results:</a:t>
            </a:r>
          </a:p>
          <a:p>
            <a:pPr marL="0" indent="0">
              <a:buNone/>
            </a:pPr>
            <a:r>
              <a:rPr lang="en-US" dirty="0"/>
              <a:t> </a:t>
            </a:r>
            <a:r>
              <a:rPr lang="en-US" dirty="0" smtClean="0"/>
              <a:t>      -   A </a:t>
            </a:r>
            <a:r>
              <a:rPr lang="en-US" dirty="0"/>
              <a:t>total of 238 CKD patients were included over 5 months. </a:t>
            </a:r>
            <a:endParaRPr lang="en-US" dirty="0" smtClean="0"/>
          </a:p>
          <a:p>
            <a:pPr marL="0" indent="0">
              <a:buNone/>
            </a:pPr>
            <a:r>
              <a:rPr lang="en-US" dirty="0"/>
              <a:t> </a:t>
            </a:r>
            <a:r>
              <a:rPr lang="en-US" dirty="0" smtClean="0"/>
              <a:t>      -  All </a:t>
            </a:r>
            <a:r>
              <a:rPr lang="en-US" dirty="0"/>
              <a:t>patients had a ferritin level in their record and 64% had an available TSAT</a:t>
            </a:r>
            <a:r>
              <a:rPr lang="en-US" dirty="0" smtClean="0"/>
              <a:t>.</a:t>
            </a:r>
          </a:p>
          <a:p>
            <a:pPr marL="0" indent="0">
              <a:buNone/>
            </a:pPr>
            <a:r>
              <a:rPr lang="en-US" dirty="0"/>
              <a:t> </a:t>
            </a:r>
            <a:r>
              <a:rPr lang="en-US" dirty="0" smtClean="0"/>
              <a:t>      -  </a:t>
            </a:r>
            <a:r>
              <a:rPr lang="en-US" dirty="0"/>
              <a:t>Median age was 71.0 (59.8–79.3) years and 61.8% were female. </a:t>
            </a:r>
            <a:endParaRPr lang="en-US" dirty="0" smtClean="0"/>
          </a:p>
          <a:p>
            <a:pPr marL="0" indent="0">
              <a:buNone/>
            </a:pPr>
            <a:r>
              <a:rPr lang="en-US" dirty="0"/>
              <a:t> </a:t>
            </a:r>
            <a:r>
              <a:rPr lang="en-US" dirty="0" smtClean="0"/>
              <a:t>      -  All </a:t>
            </a:r>
            <a:r>
              <a:rPr lang="en-US" dirty="0"/>
              <a:t>had an </a:t>
            </a:r>
            <a:r>
              <a:rPr lang="en-US" dirty="0" err="1"/>
              <a:t>eGFR</a:t>
            </a:r>
            <a:r>
              <a:rPr lang="en-US" dirty="0"/>
              <a:t>&lt;60 ml/min</a:t>
            </a:r>
            <a:r>
              <a:rPr lang="en-US" dirty="0" smtClean="0"/>
              <a:t>.</a:t>
            </a:r>
          </a:p>
          <a:p>
            <a:pPr marL="0" indent="0">
              <a:buNone/>
            </a:pPr>
            <a:r>
              <a:rPr lang="en-US" dirty="0" smtClean="0"/>
              <a:t>       </a:t>
            </a:r>
            <a:endParaRPr lang="en-US" dirty="0"/>
          </a:p>
          <a:p>
            <a:pPr marL="0" indent="0">
              <a:buNone/>
            </a:pPr>
            <a:r>
              <a:rPr lang="en-US" b="1" dirty="0" smtClean="0"/>
              <a:t>        </a:t>
            </a:r>
          </a:p>
          <a:p>
            <a:pPr marL="0" indent="0">
              <a:buNone/>
            </a:pPr>
            <a:r>
              <a:rPr lang="en-US" b="1" dirty="0"/>
              <a:t> </a:t>
            </a:r>
            <a:r>
              <a:rPr lang="en-US" b="1" dirty="0" smtClean="0"/>
              <a:t>         The </a:t>
            </a:r>
            <a:r>
              <a:rPr lang="en-US" b="1" dirty="0"/>
              <a:t>proportion of patients found to require iron therapy ranged </a:t>
            </a:r>
            <a:endParaRPr lang="en-US" b="1" dirty="0" smtClean="0"/>
          </a:p>
          <a:p>
            <a:pPr marL="0" indent="0">
              <a:buNone/>
            </a:pPr>
            <a:r>
              <a:rPr lang="en-US" b="1" dirty="0" smtClean="0"/>
              <a:t>                                                 between </a:t>
            </a:r>
            <a:r>
              <a:rPr lang="en-US" b="1" dirty="0"/>
              <a:t>48 and 78</a:t>
            </a:r>
            <a:r>
              <a:rPr lang="en-US" b="1" dirty="0" smtClean="0"/>
              <a:t>%. </a:t>
            </a:r>
          </a:p>
          <a:p>
            <a:pPr marL="0" indent="0">
              <a:buNone/>
            </a:pPr>
            <a:endParaRPr lang="en-US" dirty="0"/>
          </a:p>
        </p:txBody>
      </p:sp>
      <p:sp>
        <p:nvSpPr>
          <p:cNvPr id="2" name="Rectangle 1"/>
          <p:cNvSpPr/>
          <p:nvPr/>
        </p:nvSpPr>
        <p:spPr>
          <a:xfrm>
            <a:off x="990600" y="4953000"/>
            <a:ext cx="7010400" cy="914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12719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537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70C0"/>
                </a:solidFill>
              </a:rPr>
              <a:t>ANEMIA MANAGEMENT in CKD</a:t>
            </a:r>
            <a:br>
              <a:rPr lang="en-US" sz="3600" b="1" dirty="0" smtClean="0">
                <a:solidFill>
                  <a:srgbClr val="0070C0"/>
                </a:solidFill>
              </a:rPr>
            </a:br>
            <a:r>
              <a:rPr lang="en-US" sz="2800" b="1" dirty="0" smtClean="0">
                <a:solidFill>
                  <a:srgbClr val="C00000"/>
                </a:solidFill>
              </a:rPr>
              <a:t>HOW to MAKE it OPTIMAL?  </a:t>
            </a:r>
            <a:endParaRPr lang="en-US" sz="2800" b="1" dirty="0">
              <a:solidFill>
                <a:srgbClr val="C00000"/>
              </a:solidFill>
            </a:endParaRPr>
          </a:p>
        </p:txBody>
      </p:sp>
      <p:sp>
        <p:nvSpPr>
          <p:cNvPr id="10" name="Rectangle 9"/>
          <p:cNvSpPr/>
          <p:nvPr/>
        </p:nvSpPr>
        <p:spPr>
          <a:xfrm>
            <a:off x="2743200" y="1905000"/>
            <a:ext cx="3414199" cy="523220"/>
          </a:xfrm>
          <a:prstGeom prst="rect">
            <a:avLst/>
          </a:prstGeom>
          <a:solidFill>
            <a:srgbClr val="FFE5E5"/>
          </a:solidFill>
          <a:ln>
            <a:solidFill>
              <a:srgbClr val="C00000"/>
            </a:solidFill>
          </a:ln>
        </p:spPr>
        <p:txBody>
          <a:bodyPr wrap="square">
            <a:spAutoFit/>
          </a:bodyPr>
          <a:lstStyle/>
          <a:p>
            <a:r>
              <a:rPr lang="en-US" sz="2800" dirty="0"/>
              <a:t>TARGET L</a:t>
            </a:r>
            <a:r>
              <a:rPr lang="en-US" sz="2800" dirty="0" smtClean="0"/>
              <a:t>ow </a:t>
            </a:r>
            <a:r>
              <a:rPr lang="en-US" sz="2800" dirty="0" err="1" smtClean="0"/>
              <a:t>Hb</a:t>
            </a:r>
            <a:r>
              <a:rPr lang="en-US" sz="2800" dirty="0" smtClean="0"/>
              <a:t> LEVEL</a:t>
            </a:r>
            <a:endParaRPr lang="en-US" sz="2800" dirty="0"/>
          </a:p>
        </p:txBody>
      </p:sp>
      <p:sp>
        <p:nvSpPr>
          <p:cNvPr id="2" name="Rectangle 1"/>
          <p:cNvSpPr/>
          <p:nvPr/>
        </p:nvSpPr>
        <p:spPr>
          <a:xfrm>
            <a:off x="3171829" y="2895600"/>
            <a:ext cx="2556939" cy="830997"/>
          </a:xfrm>
          <a:prstGeom prst="rect">
            <a:avLst/>
          </a:prstGeom>
          <a:solidFill>
            <a:srgbClr val="FFE5E5"/>
          </a:solidFill>
          <a:ln>
            <a:solidFill>
              <a:srgbClr val="C00000"/>
            </a:solidFill>
          </a:ln>
        </p:spPr>
        <p:txBody>
          <a:bodyPr wrap="square">
            <a:spAutoFit/>
          </a:bodyPr>
          <a:lstStyle/>
          <a:p>
            <a:r>
              <a:rPr lang="en-US" sz="2400" dirty="0" smtClean="0"/>
              <a:t>          AVOID</a:t>
            </a:r>
            <a:endParaRPr lang="en-US" sz="2400" dirty="0"/>
          </a:p>
          <a:p>
            <a:r>
              <a:rPr lang="en-US" sz="2400" dirty="0" smtClean="0"/>
              <a:t>   TRANSFUSIONS</a:t>
            </a:r>
            <a:endParaRPr lang="en-US" sz="2400" dirty="0"/>
          </a:p>
        </p:txBody>
      </p:sp>
      <p:grpSp>
        <p:nvGrpSpPr>
          <p:cNvPr id="5" name="Group 4"/>
          <p:cNvGrpSpPr/>
          <p:nvPr/>
        </p:nvGrpSpPr>
        <p:grpSpPr>
          <a:xfrm>
            <a:off x="1086148" y="4057948"/>
            <a:ext cx="2419052" cy="2419052"/>
            <a:chOff x="1937652" y="581174"/>
            <a:chExt cx="2419052" cy="2419052"/>
          </a:xfrm>
          <a:solidFill>
            <a:schemeClr val="bg1"/>
          </a:solidFill>
        </p:grpSpPr>
        <p:sp>
          <p:nvSpPr>
            <p:cNvPr id="6" name="Oval 5"/>
            <p:cNvSpPr/>
            <p:nvPr/>
          </p:nvSpPr>
          <p:spPr>
            <a:xfrm>
              <a:off x="1937652" y="581174"/>
              <a:ext cx="2419052" cy="2419052"/>
            </a:xfrm>
            <a:prstGeom prst="ellipse">
              <a:avLst/>
            </a:prstGeom>
            <a:grpFill/>
            <a:ln>
              <a:solidFill>
                <a:schemeClr val="bg1"/>
              </a:solidFill>
            </a:ln>
          </p:spPr>
          <p:style>
            <a:lnRef idx="3">
              <a:schemeClr val="accent2">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sp>
        <p:sp>
          <p:nvSpPr>
            <p:cNvPr id="7" name="Oval 4"/>
            <p:cNvSpPr/>
            <p:nvPr/>
          </p:nvSpPr>
          <p:spPr>
            <a:xfrm>
              <a:off x="2291914" y="935436"/>
              <a:ext cx="1710528" cy="1710528"/>
            </a:xfrm>
            <a:prstGeom prst="rect">
              <a:avLst/>
            </a:prstGeom>
            <a:grpFill/>
            <a:ln>
              <a:solidFill>
                <a:schemeClr val="bg1"/>
              </a:solidFill>
            </a:ln>
          </p:spPr>
          <p:style>
            <a:lnRef idx="0">
              <a:scrgbClr r="0" g="0" b="0"/>
            </a:lnRef>
            <a:fillRef idx="0">
              <a:scrgbClr r="0" g="0" b="0"/>
            </a:fillRef>
            <a:effectRef idx="0">
              <a:scrgbClr r="0" g="0" b="0"/>
            </a:effectRef>
            <a:fontRef idx="minor">
              <a:schemeClr val="tx1"/>
            </a:fontRef>
          </p:style>
          <p:txBody>
            <a:bodyPr spcFirstLastPara="0" vert="horz" wrap="square" lIns="133129" tIns="27940" rIns="133129"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rPr>
                <a:t>IRON STATUS and TREATMENT </a:t>
              </a:r>
              <a:endParaRPr lang="en-US" sz="2200" b="1" kern="1200" dirty="0">
                <a:solidFill>
                  <a:schemeClr val="bg1"/>
                </a:solidFill>
              </a:endParaRPr>
            </a:p>
          </p:txBody>
        </p:sp>
      </p:grpSp>
      <p:grpSp>
        <p:nvGrpSpPr>
          <p:cNvPr id="8" name="Group 7"/>
          <p:cNvGrpSpPr/>
          <p:nvPr/>
        </p:nvGrpSpPr>
        <p:grpSpPr>
          <a:xfrm>
            <a:off x="3219748" y="4028926"/>
            <a:ext cx="2419052" cy="2419052"/>
            <a:chOff x="3872894" y="581174"/>
            <a:chExt cx="2419052" cy="2419052"/>
          </a:xfrm>
        </p:grpSpPr>
        <p:sp>
          <p:nvSpPr>
            <p:cNvPr id="11" name="Oval 10"/>
            <p:cNvSpPr/>
            <p:nvPr/>
          </p:nvSpPr>
          <p:spPr>
            <a:xfrm>
              <a:off x="3872894" y="581174"/>
              <a:ext cx="2419052" cy="2419052"/>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p:spPr>
          <p:style>
            <a:lnRef idx="3">
              <a:schemeClr val="accent2">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sp>
        <p:sp>
          <p:nvSpPr>
            <p:cNvPr id="12" name="Oval 4"/>
            <p:cNvSpPr/>
            <p:nvPr/>
          </p:nvSpPr>
          <p:spPr>
            <a:xfrm>
              <a:off x="4227156" y="935436"/>
              <a:ext cx="1710528" cy="17105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3129" tIns="27940" rIns="133129" bIns="27940" numCol="1" spcCol="1270" anchor="ctr" anchorCtr="0">
              <a:noAutofit/>
            </a:bodyPr>
            <a:lstStyle/>
            <a:p>
              <a:pPr lvl="0" algn="ctr" defTabSz="977900">
                <a:lnSpc>
                  <a:spcPct val="90000"/>
                </a:lnSpc>
                <a:spcBef>
                  <a:spcPct val="0"/>
                </a:spcBef>
                <a:spcAft>
                  <a:spcPct val="35000"/>
                </a:spcAft>
              </a:pPr>
              <a:r>
                <a:rPr lang="en-US" sz="2200" b="1" kern="1200" dirty="0" smtClean="0"/>
                <a:t>ESA TREATMENT </a:t>
              </a:r>
              <a:endParaRPr lang="en-US" sz="2200" b="1" kern="1200" dirty="0"/>
            </a:p>
          </p:txBody>
        </p:sp>
      </p:grpSp>
      <p:grpSp>
        <p:nvGrpSpPr>
          <p:cNvPr id="13" name="Group 12"/>
          <p:cNvGrpSpPr/>
          <p:nvPr/>
        </p:nvGrpSpPr>
        <p:grpSpPr>
          <a:xfrm>
            <a:off x="5486400" y="4114800"/>
            <a:ext cx="2419052" cy="2419052"/>
            <a:chOff x="5808136" y="581174"/>
            <a:chExt cx="2419052" cy="2419052"/>
          </a:xfrm>
        </p:grpSpPr>
        <p:sp>
          <p:nvSpPr>
            <p:cNvPr id="14" name="Oval 13"/>
            <p:cNvSpPr/>
            <p:nvPr/>
          </p:nvSpPr>
          <p:spPr>
            <a:xfrm>
              <a:off x="5808136" y="581174"/>
              <a:ext cx="2419052" cy="2419052"/>
            </a:xfrm>
            <a:prstGeom prst="ellipse">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3">
              <a:schemeClr val="accent2">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sp>
        <p:sp>
          <p:nvSpPr>
            <p:cNvPr id="15" name="Oval 4"/>
            <p:cNvSpPr/>
            <p:nvPr/>
          </p:nvSpPr>
          <p:spPr>
            <a:xfrm>
              <a:off x="6162398" y="935436"/>
              <a:ext cx="1710528" cy="171052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3129" tIns="27940" rIns="133129" bIns="27940" numCol="1" spcCol="1270" anchor="ctr" anchorCtr="0">
              <a:noAutofit/>
            </a:bodyPr>
            <a:lstStyle/>
            <a:p>
              <a:pPr lvl="0" algn="ctr" defTabSz="977900">
                <a:lnSpc>
                  <a:spcPct val="90000"/>
                </a:lnSpc>
                <a:spcBef>
                  <a:spcPct val="0"/>
                </a:spcBef>
                <a:spcAft>
                  <a:spcPct val="35000"/>
                </a:spcAft>
              </a:pPr>
              <a:r>
                <a:rPr lang="en-US" sz="2200" b="1" kern="1200" dirty="0" smtClean="0"/>
                <a:t>TREATMENT ADHERENCE</a:t>
              </a:r>
              <a:endParaRPr lang="en-US" sz="2200" b="1" kern="1200" dirty="0"/>
            </a:p>
          </p:txBody>
        </p:sp>
      </p:grpSp>
    </p:spTree>
    <p:extLst>
      <p:ext uri="{BB962C8B-B14F-4D97-AF65-F5344CB8AC3E}">
        <p14:creationId xmlns:p14="http://schemas.microsoft.com/office/powerpoint/2010/main" val="27760246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en-US" sz="3600" b="1" dirty="0" smtClean="0">
                <a:solidFill>
                  <a:srgbClr val="0070C0"/>
                </a:solidFill>
              </a:rPr>
              <a:t>TYPES of ESA’s</a:t>
            </a:r>
            <a:endParaRPr lang="en-US" sz="3600" b="1" dirty="0">
              <a:solidFill>
                <a:srgbClr val="0070C0"/>
              </a:solidFill>
            </a:endParaRPr>
          </a:p>
        </p:txBody>
      </p:sp>
      <p:sp>
        <p:nvSpPr>
          <p:cNvPr id="3" name="Content Placeholder 2"/>
          <p:cNvSpPr>
            <a:spLocks noGrp="1"/>
          </p:cNvSpPr>
          <p:nvPr>
            <p:ph idx="1"/>
          </p:nvPr>
        </p:nvSpPr>
        <p:spPr/>
        <p:txBody>
          <a:bodyPr/>
          <a:lstStyle/>
          <a:p>
            <a:pPr marL="457153" lvl="1" indent="0">
              <a:lnSpc>
                <a:spcPts val="2700"/>
              </a:lnSpc>
              <a:buNone/>
            </a:pPr>
            <a:r>
              <a:rPr lang="en-GB" sz="2400" dirty="0" smtClean="0"/>
              <a:t> </a:t>
            </a:r>
            <a:endParaRPr lang="en-GB" sz="2400" dirty="0"/>
          </a:p>
          <a:p>
            <a:pPr marL="0" indent="0">
              <a:buNone/>
            </a:pPr>
            <a:endParaRPr lang="en-US" dirty="0"/>
          </a:p>
        </p:txBody>
      </p:sp>
      <p:sp>
        <p:nvSpPr>
          <p:cNvPr id="4" name="Rectangle 3"/>
          <p:cNvSpPr/>
          <p:nvPr/>
        </p:nvSpPr>
        <p:spPr>
          <a:xfrm>
            <a:off x="914400" y="2632274"/>
            <a:ext cx="3153544" cy="1823576"/>
          </a:xfrm>
          <a:prstGeom prst="rect">
            <a:avLst/>
          </a:prstGeom>
          <a:ln w="28575">
            <a:solidFill>
              <a:srgbClr val="C00000"/>
            </a:solidFill>
          </a:ln>
        </p:spPr>
        <p:txBody>
          <a:bodyPr wrap="square">
            <a:spAutoFit/>
          </a:bodyPr>
          <a:lstStyle/>
          <a:p>
            <a:pPr lvl="1">
              <a:lnSpc>
                <a:spcPts val="2700"/>
              </a:lnSpc>
            </a:pPr>
            <a:r>
              <a:rPr lang="en-GB" sz="2400" b="1" dirty="0"/>
              <a:t>Short-acting </a:t>
            </a:r>
            <a:r>
              <a:rPr lang="en-GB" sz="2400" b="1" dirty="0" smtClean="0"/>
              <a:t>ESAs</a:t>
            </a:r>
          </a:p>
          <a:p>
            <a:pPr lvl="1">
              <a:lnSpc>
                <a:spcPts val="2700"/>
              </a:lnSpc>
            </a:pPr>
            <a:r>
              <a:rPr lang="en-GB" sz="2400" b="1" dirty="0" smtClean="0"/>
              <a:t>   (</a:t>
            </a:r>
            <a:r>
              <a:rPr lang="en-GB" sz="2400" b="1" dirty="0"/>
              <a:t>since 1989</a:t>
            </a:r>
            <a:r>
              <a:rPr lang="en-GB" sz="2400" b="1" dirty="0" smtClean="0"/>
              <a:t>)</a:t>
            </a:r>
          </a:p>
          <a:p>
            <a:pPr lvl="1">
              <a:lnSpc>
                <a:spcPts val="2700"/>
              </a:lnSpc>
            </a:pPr>
            <a:endParaRPr lang="en-GB" sz="2400" dirty="0"/>
          </a:p>
          <a:p>
            <a:pPr lvl="1">
              <a:lnSpc>
                <a:spcPts val="2700"/>
              </a:lnSpc>
            </a:pPr>
            <a:r>
              <a:rPr lang="en-GB" sz="2000" dirty="0" smtClean="0"/>
              <a:t>   Administration:</a:t>
            </a:r>
          </a:p>
          <a:p>
            <a:pPr lvl="1">
              <a:lnSpc>
                <a:spcPts val="2700"/>
              </a:lnSpc>
            </a:pPr>
            <a:r>
              <a:rPr lang="en-GB" sz="2000" dirty="0" smtClean="0"/>
              <a:t>   1-3  </a:t>
            </a:r>
            <a:r>
              <a:rPr lang="en-GB" sz="2000" dirty="0"/>
              <a:t>per week </a:t>
            </a:r>
          </a:p>
        </p:txBody>
      </p:sp>
      <p:sp>
        <p:nvSpPr>
          <p:cNvPr id="5" name="Rectangle 4"/>
          <p:cNvSpPr/>
          <p:nvPr/>
        </p:nvSpPr>
        <p:spPr>
          <a:xfrm>
            <a:off x="4800600" y="2466845"/>
            <a:ext cx="3155776" cy="2123658"/>
          </a:xfrm>
          <a:prstGeom prst="rect">
            <a:avLst/>
          </a:prstGeom>
          <a:ln w="28575">
            <a:solidFill>
              <a:srgbClr val="C00000"/>
            </a:solidFill>
          </a:ln>
        </p:spPr>
        <p:txBody>
          <a:bodyPr wrap="square">
            <a:spAutoFit/>
          </a:bodyPr>
          <a:lstStyle/>
          <a:p>
            <a:pPr lvl="1"/>
            <a:r>
              <a:rPr lang="en-GB" sz="2400" b="1" dirty="0"/>
              <a:t>Long-acting </a:t>
            </a:r>
            <a:r>
              <a:rPr lang="en-GB" sz="2400" b="1" dirty="0" smtClean="0"/>
              <a:t>ESAs</a:t>
            </a:r>
          </a:p>
          <a:p>
            <a:pPr lvl="1"/>
            <a:r>
              <a:rPr lang="en-GB" sz="2400" b="1" dirty="0" smtClean="0"/>
              <a:t>   (</a:t>
            </a:r>
            <a:r>
              <a:rPr lang="en-GB" sz="2400" b="1" dirty="0"/>
              <a:t>since 2001) </a:t>
            </a:r>
          </a:p>
          <a:p>
            <a:pPr lvl="1"/>
            <a:endParaRPr lang="en-GB" sz="2400" b="1" dirty="0" smtClean="0"/>
          </a:p>
          <a:p>
            <a:pPr lvl="1"/>
            <a:r>
              <a:rPr lang="en-GB" sz="2000" dirty="0" smtClean="0"/>
              <a:t>   Administration: </a:t>
            </a:r>
          </a:p>
          <a:p>
            <a:pPr lvl="1"/>
            <a:r>
              <a:rPr lang="en-GB" sz="2000" dirty="0" smtClean="0"/>
              <a:t>     less frequent</a:t>
            </a:r>
          </a:p>
          <a:p>
            <a:pPr lvl="1"/>
            <a:r>
              <a:rPr lang="en-GB" sz="2000" dirty="0" smtClean="0"/>
              <a:t> </a:t>
            </a:r>
            <a:r>
              <a:rPr lang="en-GB" sz="2000" dirty="0"/>
              <a:t>up to </a:t>
            </a:r>
            <a:r>
              <a:rPr lang="en-GB" sz="2000" dirty="0" smtClean="0"/>
              <a:t>1  </a:t>
            </a:r>
            <a:r>
              <a:rPr lang="en-GB" sz="2000" dirty="0"/>
              <a:t>per month</a:t>
            </a:r>
          </a:p>
        </p:txBody>
      </p:sp>
    </p:spTree>
    <p:extLst>
      <p:ext uri="{BB962C8B-B14F-4D97-AF65-F5344CB8AC3E}">
        <p14:creationId xmlns:p14="http://schemas.microsoft.com/office/powerpoint/2010/main" val="4915837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472657"/>
              </p:ext>
            </p:extLst>
          </p:nvPr>
        </p:nvGraphicFramePr>
        <p:xfrm>
          <a:off x="914400" y="1905000"/>
          <a:ext cx="7402286" cy="2288540"/>
        </p:xfrm>
        <a:graphic>
          <a:graphicData uri="http://schemas.openxmlformats.org/drawingml/2006/table">
            <a:tbl>
              <a:tblPr>
                <a:tableStyleId>{2D5ABB26-0587-4C30-8999-92F81FD0307C}</a:tableStyleId>
              </a:tblPr>
              <a:tblGrid>
                <a:gridCol w="3701143"/>
                <a:gridCol w="3701143"/>
              </a:tblGrid>
              <a:tr h="378460">
                <a:tc>
                  <a:txBody>
                    <a:bodyPr/>
                    <a:lstStyle/>
                    <a:p>
                      <a:pPr algn="l"/>
                      <a:r>
                        <a:rPr lang="fr-FR" sz="2000" dirty="0" err="1">
                          <a:effectLst/>
                        </a:rPr>
                        <a:t>Benefits</a:t>
                      </a:r>
                      <a:r>
                        <a:rPr lang="fr-FR" sz="2000" dirty="0">
                          <a:effectLst/>
                        </a:rPr>
                        <a:t>  </a:t>
                      </a:r>
                      <a:endParaRPr lang="fr-FR" sz="2000" b="1" dirty="0">
                        <a:effectLs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fr-FR" sz="2000" dirty="0" err="1">
                          <a:effectLst/>
                        </a:rPr>
                        <a:t>Risks</a:t>
                      </a:r>
                      <a:r>
                        <a:rPr lang="fr-FR" sz="2000" dirty="0">
                          <a:effectLst/>
                        </a:rPr>
                        <a:t>  </a:t>
                      </a:r>
                      <a:endParaRPr lang="fr-FR" sz="2000" b="1" dirty="0">
                        <a:effectLs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8460">
                <a:tc>
                  <a:txBody>
                    <a:bodyPr/>
                    <a:lstStyle/>
                    <a:p>
                      <a:pPr algn="l"/>
                      <a:r>
                        <a:rPr lang="en-US" dirty="0"/>
                        <a:t>• Reduces the risk of transfusions  </a:t>
                      </a:r>
                    </a:p>
                  </a:txBody>
                  <a:tcPr>
                    <a:lnL w="12700" cap="flat" cmpd="sng" algn="ctr">
                      <a:solidFill>
                        <a:schemeClr val="tx1"/>
                      </a:solidFill>
                      <a:prstDash val="solid"/>
                      <a:round/>
                      <a:headEnd type="none" w="med" len="med"/>
                      <a:tailEnd type="none" w="med" len="med"/>
                    </a:lnL>
                  </a:tcPr>
                </a:tc>
                <a:tc>
                  <a:txBody>
                    <a:bodyPr/>
                    <a:lstStyle/>
                    <a:p>
                      <a:pPr algn="l"/>
                      <a:r>
                        <a:rPr lang="en-US"/>
                        <a:t>Risk in the individual patient (e.g.):  </a:t>
                      </a:r>
                    </a:p>
                  </a:txBody>
                  <a:tcPr>
                    <a:lnR w="12700" cap="flat" cmpd="sng" algn="ctr">
                      <a:solidFill>
                        <a:schemeClr val="tx1"/>
                      </a:solidFill>
                      <a:prstDash val="solid"/>
                      <a:round/>
                      <a:headEnd type="none" w="med" len="med"/>
                      <a:tailEnd type="none" w="med" len="med"/>
                    </a:lnR>
                  </a:tcPr>
                </a:tc>
              </a:tr>
              <a:tr h="378460">
                <a:tc>
                  <a:txBody>
                    <a:bodyPr/>
                    <a:lstStyle/>
                    <a:p>
                      <a:pPr algn="l"/>
                      <a:r>
                        <a:rPr lang="en-US"/>
                        <a:t>• Improves the symptoms of anemia  </a:t>
                      </a:r>
                    </a:p>
                  </a:txBody>
                  <a:tcPr>
                    <a:lnL w="12700" cap="flat" cmpd="sng" algn="ctr">
                      <a:solidFill>
                        <a:schemeClr val="tx1"/>
                      </a:solidFill>
                      <a:prstDash val="solid"/>
                      <a:round/>
                      <a:headEnd type="none" w="med" len="med"/>
                      <a:tailEnd type="none" w="med" len="med"/>
                    </a:lnL>
                  </a:tcPr>
                </a:tc>
                <a:tc>
                  <a:txBody>
                    <a:bodyPr/>
                    <a:lstStyle/>
                    <a:p>
                      <a:pPr algn="l"/>
                      <a:r>
                        <a:rPr lang="fr-FR"/>
                        <a:t>• Ictus  </a:t>
                      </a:r>
                    </a:p>
                  </a:txBody>
                  <a:tcPr>
                    <a:lnR w="12700" cap="flat" cmpd="sng" algn="ctr">
                      <a:solidFill>
                        <a:schemeClr val="tx1"/>
                      </a:solidFill>
                      <a:prstDash val="solid"/>
                      <a:round/>
                      <a:headEnd type="none" w="med" len="med"/>
                      <a:tailEnd type="none" w="med" len="med"/>
                    </a:lnR>
                  </a:tcPr>
                </a:tc>
              </a:tr>
              <a:tr h="378460">
                <a:tc>
                  <a:txBody>
                    <a:bodyPr/>
                    <a:lstStyle/>
                    <a:p>
                      <a:pPr algn="l"/>
                      <a:r>
                        <a:rPr lang="fr-FR"/>
                        <a:t>• Improves quality of life  </a:t>
                      </a:r>
                    </a:p>
                  </a:txBody>
                  <a:tcPr>
                    <a:lnL w="12700" cap="flat" cmpd="sng" algn="ctr">
                      <a:solidFill>
                        <a:schemeClr val="tx1"/>
                      </a:solidFill>
                      <a:prstDash val="solid"/>
                      <a:round/>
                      <a:headEnd type="none" w="med" len="med"/>
                      <a:tailEnd type="none" w="med" len="med"/>
                    </a:lnL>
                  </a:tcPr>
                </a:tc>
                <a:tc>
                  <a:txBody>
                    <a:bodyPr/>
                    <a:lstStyle/>
                    <a:p>
                      <a:pPr algn="l"/>
                      <a:r>
                        <a:rPr lang="fr-FR"/>
                        <a:t>• Arterial hypertension  </a:t>
                      </a:r>
                    </a:p>
                  </a:txBody>
                  <a:tcPr>
                    <a:lnR w="12700" cap="flat" cmpd="sng" algn="ctr">
                      <a:solidFill>
                        <a:schemeClr val="tx1"/>
                      </a:solidFill>
                      <a:prstDash val="solid"/>
                      <a:round/>
                      <a:headEnd type="none" w="med" len="med"/>
                      <a:tailEnd type="none" w="med" len="med"/>
                    </a:lnR>
                  </a:tcPr>
                </a:tc>
              </a:tr>
              <a:tr h="378460">
                <a:tc>
                  <a:txBody>
                    <a:bodyPr/>
                    <a:lstStyle/>
                    <a:p>
                      <a:r>
                        <a:rPr lang="fr-FR"/>
                        <a:t>  </a:t>
                      </a:r>
                    </a:p>
                  </a:txBody>
                  <a:tcPr>
                    <a:lnL w="12700" cap="flat" cmpd="sng" algn="ctr">
                      <a:solidFill>
                        <a:schemeClr val="tx1"/>
                      </a:solidFill>
                      <a:prstDash val="solid"/>
                      <a:round/>
                      <a:headEnd type="none" w="med" len="med"/>
                      <a:tailEnd type="none" w="med" len="med"/>
                    </a:lnL>
                  </a:tcPr>
                </a:tc>
                <a:tc>
                  <a:txBody>
                    <a:bodyPr/>
                    <a:lstStyle/>
                    <a:p>
                      <a:pPr algn="l"/>
                      <a:r>
                        <a:rPr lang="fr-FR"/>
                        <a:t>• Vascular access thrombosis  </a:t>
                      </a:r>
                    </a:p>
                  </a:txBody>
                  <a:tcPr>
                    <a:lnR w="12700" cap="flat" cmpd="sng" algn="ctr">
                      <a:solidFill>
                        <a:schemeClr val="tx1"/>
                      </a:solidFill>
                      <a:prstDash val="solid"/>
                      <a:round/>
                      <a:headEnd type="none" w="med" len="med"/>
                      <a:tailEnd type="none" w="med" len="med"/>
                    </a:lnR>
                  </a:tcPr>
                </a:tc>
              </a:tr>
              <a:tr h="378460">
                <a:tc>
                  <a:txBody>
                    <a:bodyPr/>
                    <a:lstStyle/>
                    <a:p>
                      <a:r>
                        <a:rPr lang="fr-FR" dirty="0"/>
                        <a: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fr-FR" dirty="0"/>
                        <a:t>• Cancer progression?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2547257" y="6248400"/>
            <a:ext cx="6324600" cy="461665"/>
          </a:xfrm>
          <a:prstGeom prst="rect">
            <a:avLst/>
          </a:prstGeom>
        </p:spPr>
        <p:txBody>
          <a:bodyPr wrap="square">
            <a:spAutoFit/>
          </a:bodyPr>
          <a:lstStyle/>
          <a:p>
            <a:r>
              <a:rPr lang="es-ES" sz="1200" dirty="0"/>
              <a:t>Cases A, </a:t>
            </a:r>
            <a:r>
              <a:rPr lang="es-ES" sz="1200" dirty="0" err="1"/>
              <a:t>Egocheaga</a:t>
            </a:r>
            <a:r>
              <a:rPr lang="es-ES" sz="1200" dirty="0"/>
              <a:t> MI, </a:t>
            </a:r>
            <a:r>
              <a:rPr lang="es-ES" sz="1200" dirty="0" err="1"/>
              <a:t>Tranche</a:t>
            </a:r>
            <a:r>
              <a:rPr lang="es-ES" sz="1200" dirty="0"/>
              <a:t> S, </a:t>
            </a:r>
            <a:r>
              <a:rPr lang="es-ES" sz="1200" dirty="0" err="1"/>
              <a:t>Pallarés</a:t>
            </a:r>
            <a:r>
              <a:rPr lang="es-ES" sz="1200" dirty="0"/>
              <a:t> V, Ojeda R, </a:t>
            </a:r>
            <a:r>
              <a:rPr lang="es-ES" sz="1200" dirty="0" err="1"/>
              <a:t>Górriz</a:t>
            </a:r>
            <a:r>
              <a:rPr lang="es-ES" sz="1200" dirty="0"/>
              <a:t> JL, et al. Anemia en la enfermedad renal crónica: Protocolo de estudio, manejo y derivación a Nefrología. </a:t>
            </a:r>
            <a:r>
              <a:rPr lang="es-ES" sz="1200" dirty="0" err="1"/>
              <a:t>Nefrologia</a:t>
            </a:r>
            <a:r>
              <a:rPr lang="es-ES" sz="1200" dirty="0"/>
              <a:t>. 2018;38:8–12.</a:t>
            </a:r>
            <a:endParaRPr lang="fr-FR" sz="1200" dirty="0"/>
          </a:p>
        </p:txBody>
      </p:sp>
    </p:spTree>
    <p:extLst>
      <p:ext uri="{BB962C8B-B14F-4D97-AF65-F5344CB8AC3E}">
        <p14:creationId xmlns:p14="http://schemas.microsoft.com/office/powerpoint/2010/main" val="20598473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3600" b="1" dirty="0" smtClean="0">
                <a:solidFill>
                  <a:srgbClr val="0070C0"/>
                </a:solidFill>
              </a:rPr>
              <a:t>ESA DEVELOPMENT</a:t>
            </a:r>
            <a:endParaRPr lang="en-US" sz="3600"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8502854"/>
              </p:ext>
            </p:extLst>
          </p:nvPr>
        </p:nvGraphicFramePr>
        <p:xfrm>
          <a:off x="533398" y="1549067"/>
          <a:ext cx="8229602" cy="4394533"/>
        </p:xfrm>
        <a:graphic>
          <a:graphicData uri="http://schemas.openxmlformats.org/drawingml/2006/table">
            <a:tbl>
              <a:tblPr>
                <a:tableStyleId>{BDBED569-4797-4DF1-A0F4-6AAB3CD982D8}</a:tableStyleId>
              </a:tblPr>
              <a:tblGrid>
                <a:gridCol w="1676400"/>
                <a:gridCol w="6553202"/>
              </a:tblGrid>
              <a:tr h="338041">
                <a:tc>
                  <a:txBody>
                    <a:bodyPr/>
                    <a:lstStyle/>
                    <a:p>
                      <a:r>
                        <a:rPr lang="en-US" sz="1800" b="0" dirty="0">
                          <a:solidFill>
                            <a:schemeClr val="tx1"/>
                          </a:solidFill>
                        </a:rPr>
                        <a:t>1989</a:t>
                      </a:r>
                    </a:p>
                  </a:txBody>
                  <a:tcPr marL="63250" marR="63250" marT="20205" marB="20205" anchor="ctr"/>
                </a:tc>
                <a:tc>
                  <a:txBody>
                    <a:bodyPr/>
                    <a:lstStyle/>
                    <a:p>
                      <a:r>
                        <a:rPr lang="en-US" sz="1800" b="0" dirty="0">
                          <a:solidFill>
                            <a:schemeClr val="tx1"/>
                          </a:solidFill>
                        </a:rPr>
                        <a:t>FDA approval of the first </a:t>
                      </a:r>
                      <a:r>
                        <a:rPr lang="en-US" sz="1800" b="0" dirty="0" err="1">
                          <a:solidFill>
                            <a:schemeClr val="tx1"/>
                          </a:solidFill>
                        </a:rPr>
                        <a:t>rHuEPO</a:t>
                      </a:r>
                      <a:r>
                        <a:rPr lang="en-US" sz="1800" b="0" dirty="0">
                          <a:solidFill>
                            <a:schemeClr val="tx1"/>
                          </a:solidFill>
                        </a:rPr>
                        <a:t> for the treatment of renal anemia</a:t>
                      </a:r>
                    </a:p>
                  </a:txBody>
                  <a:tcPr marL="63250" marR="63250" marT="20205" marB="20205" anchor="ctr"/>
                </a:tc>
              </a:tr>
              <a:tr h="338041">
                <a:tc>
                  <a:txBody>
                    <a:bodyPr/>
                    <a:lstStyle/>
                    <a:p>
                      <a:r>
                        <a:rPr lang="en-US" sz="1800" b="0">
                          <a:solidFill>
                            <a:schemeClr val="tx1"/>
                          </a:solidFill>
                        </a:rPr>
                        <a:t>1996</a:t>
                      </a:r>
                    </a:p>
                  </a:txBody>
                  <a:tcPr marL="63250" marR="63250" marT="20205" marB="20205" anchor="ctr"/>
                </a:tc>
                <a:tc>
                  <a:txBody>
                    <a:bodyPr/>
                    <a:lstStyle/>
                    <a:p>
                      <a:r>
                        <a:rPr lang="en-US" sz="1800" b="0" dirty="0">
                          <a:solidFill>
                            <a:schemeClr val="tx1"/>
                          </a:solidFill>
                        </a:rPr>
                        <a:t>PRCA </a:t>
                      </a:r>
                      <a:r>
                        <a:rPr lang="en-US" sz="1800" b="0" dirty="0" smtClean="0">
                          <a:solidFill>
                            <a:schemeClr val="tx1"/>
                          </a:solidFill>
                        </a:rPr>
                        <a:t>reported</a:t>
                      </a:r>
                      <a:endParaRPr lang="en-US" sz="1800" b="0" dirty="0">
                        <a:solidFill>
                          <a:schemeClr val="tx1"/>
                        </a:solidFill>
                      </a:endParaRPr>
                    </a:p>
                  </a:txBody>
                  <a:tcPr marL="63250" marR="63250" marT="20205" marB="20205" anchor="ctr"/>
                </a:tc>
              </a:tr>
              <a:tr h="338041">
                <a:tc>
                  <a:txBody>
                    <a:bodyPr/>
                    <a:lstStyle/>
                    <a:p>
                      <a:r>
                        <a:rPr lang="en-US" sz="1800" b="0">
                          <a:solidFill>
                            <a:schemeClr val="tx1"/>
                          </a:solidFill>
                        </a:rPr>
                        <a:t>1998</a:t>
                      </a:r>
                    </a:p>
                  </a:txBody>
                  <a:tcPr marL="63250" marR="63250" marT="20205" marB="20205" anchor="ctr"/>
                </a:tc>
                <a:tc>
                  <a:txBody>
                    <a:bodyPr/>
                    <a:lstStyle/>
                    <a:p>
                      <a:r>
                        <a:rPr lang="en-US" sz="1800" b="0" dirty="0">
                          <a:solidFill>
                            <a:schemeClr val="tx1"/>
                          </a:solidFill>
                        </a:rPr>
                        <a:t>Normal Hematocrit </a:t>
                      </a:r>
                      <a:r>
                        <a:rPr lang="en-US" sz="1800" b="0" dirty="0" smtClean="0">
                          <a:solidFill>
                            <a:schemeClr val="tx1"/>
                          </a:solidFill>
                        </a:rPr>
                        <a:t>Trial</a:t>
                      </a:r>
                      <a:endParaRPr lang="en-US" sz="1800" b="0" dirty="0">
                        <a:solidFill>
                          <a:schemeClr val="tx1"/>
                        </a:solidFill>
                      </a:endParaRPr>
                    </a:p>
                  </a:txBody>
                  <a:tcPr marL="63250" marR="63250" marT="20205" marB="20205" anchor="ctr"/>
                </a:tc>
              </a:tr>
              <a:tr h="338041">
                <a:tc>
                  <a:txBody>
                    <a:bodyPr/>
                    <a:lstStyle/>
                    <a:p>
                      <a:r>
                        <a:rPr lang="en-US" sz="1800" b="0">
                          <a:solidFill>
                            <a:schemeClr val="tx1"/>
                          </a:solidFill>
                        </a:rPr>
                        <a:t>2001</a:t>
                      </a:r>
                    </a:p>
                  </a:txBody>
                  <a:tcPr marL="63250" marR="63250" marT="20205" marB="20205" anchor="ctr"/>
                </a:tc>
                <a:tc>
                  <a:txBody>
                    <a:bodyPr/>
                    <a:lstStyle/>
                    <a:p>
                      <a:r>
                        <a:rPr lang="en-US" sz="1800" b="0" dirty="0">
                          <a:solidFill>
                            <a:schemeClr val="tx1"/>
                          </a:solidFill>
                        </a:rPr>
                        <a:t>FDA approval </a:t>
                      </a:r>
                      <a:r>
                        <a:rPr lang="en-US" sz="1800" b="0" dirty="0" smtClean="0">
                          <a:solidFill>
                            <a:schemeClr val="tx1"/>
                          </a:solidFill>
                        </a:rPr>
                        <a:t>for</a:t>
                      </a:r>
                      <a:r>
                        <a:rPr lang="en-US" sz="1800" b="0" baseline="0" dirty="0" smtClean="0">
                          <a:solidFill>
                            <a:schemeClr val="tx1"/>
                          </a:solidFill>
                        </a:rPr>
                        <a:t> </a:t>
                      </a:r>
                      <a:r>
                        <a:rPr lang="en-US" sz="1800" b="0" dirty="0" err="1" smtClean="0">
                          <a:solidFill>
                            <a:schemeClr val="tx1"/>
                          </a:solidFill>
                        </a:rPr>
                        <a:t>darbepoetin</a:t>
                      </a:r>
                      <a:r>
                        <a:rPr lang="en-US" sz="1800" b="0" dirty="0" smtClean="0">
                          <a:solidFill>
                            <a:schemeClr val="tx1"/>
                          </a:solidFill>
                        </a:rPr>
                        <a:t> α</a:t>
                      </a:r>
                      <a:endParaRPr lang="en-US" sz="1800" b="0" dirty="0">
                        <a:solidFill>
                          <a:schemeClr val="tx1"/>
                        </a:solidFill>
                      </a:endParaRPr>
                    </a:p>
                  </a:txBody>
                  <a:tcPr marL="63250" marR="63250" marT="20205" marB="20205" anchor="ctr"/>
                </a:tc>
              </a:tr>
              <a:tr h="338041">
                <a:tc>
                  <a:txBody>
                    <a:bodyPr/>
                    <a:lstStyle/>
                    <a:p>
                      <a:r>
                        <a:rPr lang="en-US" sz="1800" b="0">
                          <a:solidFill>
                            <a:schemeClr val="tx1"/>
                          </a:solidFill>
                        </a:rPr>
                        <a:t>2006</a:t>
                      </a:r>
                    </a:p>
                  </a:txBody>
                  <a:tcPr marL="63250" marR="63250" marT="20205" marB="20205" anchor="ctr"/>
                </a:tc>
                <a:tc>
                  <a:txBody>
                    <a:bodyPr/>
                    <a:lstStyle/>
                    <a:p>
                      <a:r>
                        <a:rPr lang="en-US" sz="1800" b="0" dirty="0">
                          <a:solidFill>
                            <a:schemeClr val="tx1"/>
                          </a:solidFill>
                        </a:rPr>
                        <a:t>KDOQI guideline for anemia in </a:t>
                      </a:r>
                      <a:r>
                        <a:rPr lang="en-US" sz="1800" b="0" dirty="0" smtClean="0">
                          <a:solidFill>
                            <a:schemeClr val="tx1"/>
                          </a:solidFill>
                        </a:rPr>
                        <a:t>CKD</a:t>
                      </a:r>
                      <a:endParaRPr lang="en-US" sz="1800" b="0" dirty="0">
                        <a:solidFill>
                          <a:schemeClr val="tx1"/>
                        </a:solidFill>
                      </a:endParaRPr>
                    </a:p>
                  </a:txBody>
                  <a:tcPr marL="63250" marR="63250" marT="20205" marB="20205" anchor="ctr"/>
                </a:tc>
              </a:tr>
              <a:tr h="338041">
                <a:tc>
                  <a:txBody>
                    <a:bodyPr/>
                    <a:lstStyle/>
                    <a:p>
                      <a:r>
                        <a:rPr lang="en-US" sz="1800" b="0">
                          <a:solidFill>
                            <a:schemeClr val="tx1"/>
                          </a:solidFill>
                        </a:rPr>
                        <a:t>2006</a:t>
                      </a:r>
                    </a:p>
                  </a:txBody>
                  <a:tcPr marL="63250" marR="63250" marT="20205" marB="20205" anchor="ctr"/>
                </a:tc>
                <a:tc>
                  <a:txBody>
                    <a:bodyPr/>
                    <a:lstStyle/>
                    <a:p>
                      <a:r>
                        <a:rPr lang="en-US" sz="1800" b="0" dirty="0">
                          <a:solidFill>
                            <a:schemeClr val="tx1"/>
                          </a:solidFill>
                        </a:rPr>
                        <a:t>CREATE and CHOIR </a:t>
                      </a:r>
                      <a:r>
                        <a:rPr lang="en-US" sz="1800" b="0" dirty="0" smtClean="0">
                          <a:solidFill>
                            <a:schemeClr val="tx1"/>
                          </a:solidFill>
                        </a:rPr>
                        <a:t>studies</a:t>
                      </a:r>
                      <a:endParaRPr lang="en-US" sz="1800" b="0" dirty="0">
                        <a:solidFill>
                          <a:schemeClr val="tx1"/>
                        </a:solidFill>
                      </a:endParaRPr>
                    </a:p>
                  </a:txBody>
                  <a:tcPr marL="63250" marR="63250" marT="20205" marB="20205" anchor="ctr"/>
                </a:tc>
              </a:tr>
              <a:tr h="338041">
                <a:tc>
                  <a:txBody>
                    <a:bodyPr/>
                    <a:lstStyle/>
                    <a:p>
                      <a:r>
                        <a:rPr lang="en-US" sz="1800" b="0" dirty="0">
                          <a:solidFill>
                            <a:schemeClr val="tx1"/>
                          </a:solidFill>
                        </a:rPr>
                        <a:t>2007</a:t>
                      </a:r>
                    </a:p>
                  </a:txBody>
                  <a:tcPr marL="63250" marR="63250" marT="20205" marB="20205" anchor="ctr"/>
                </a:tc>
                <a:tc>
                  <a:txBody>
                    <a:bodyPr/>
                    <a:lstStyle/>
                    <a:p>
                      <a:r>
                        <a:rPr lang="en-US" sz="1800" b="0" dirty="0">
                          <a:solidFill>
                            <a:schemeClr val="tx1"/>
                          </a:solidFill>
                        </a:rPr>
                        <a:t>FDA approval of MIRCERA</a:t>
                      </a:r>
                    </a:p>
                  </a:txBody>
                  <a:tcPr marL="63250" marR="63250" marT="20205" marB="20205" anchor="ctr"/>
                </a:tc>
              </a:tr>
              <a:tr h="338041">
                <a:tc>
                  <a:txBody>
                    <a:bodyPr/>
                    <a:lstStyle/>
                    <a:p>
                      <a:r>
                        <a:rPr lang="en-US" sz="1800" b="0">
                          <a:solidFill>
                            <a:schemeClr val="tx1"/>
                          </a:solidFill>
                        </a:rPr>
                        <a:t>2007</a:t>
                      </a:r>
                    </a:p>
                  </a:txBody>
                  <a:tcPr marL="63250" marR="63250" marT="20205" marB="20205" anchor="ctr"/>
                </a:tc>
                <a:tc>
                  <a:txBody>
                    <a:bodyPr/>
                    <a:lstStyle/>
                    <a:p>
                      <a:r>
                        <a:rPr lang="en-US" sz="1800" b="0" dirty="0">
                          <a:solidFill>
                            <a:schemeClr val="tx1"/>
                          </a:solidFill>
                        </a:rPr>
                        <a:t>DRIVE </a:t>
                      </a:r>
                      <a:r>
                        <a:rPr lang="en-US" sz="1800" b="0" dirty="0" smtClean="0">
                          <a:solidFill>
                            <a:schemeClr val="tx1"/>
                          </a:solidFill>
                        </a:rPr>
                        <a:t>study</a:t>
                      </a:r>
                      <a:endParaRPr lang="en-US" sz="1800" b="0" dirty="0">
                        <a:solidFill>
                          <a:schemeClr val="tx1"/>
                        </a:solidFill>
                      </a:endParaRPr>
                    </a:p>
                  </a:txBody>
                  <a:tcPr marL="63250" marR="63250" marT="20205" marB="20205" anchor="ctr"/>
                </a:tc>
              </a:tr>
              <a:tr h="338041">
                <a:tc>
                  <a:txBody>
                    <a:bodyPr/>
                    <a:lstStyle/>
                    <a:p>
                      <a:r>
                        <a:rPr lang="en-US" sz="1800" b="0" dirty="0">
                          <a:solidFill>
                            <a:schemeClr val="tx1"/>
                          </a:solidFill>
                        </a:rPr>
                        <a:t>2009</a:t>
                      </a:r>
                    </a:p>
                  </a:txBody>
                  <a:tcPr marL="63250" marR="63250" marT="20205" marB="20205" anchor="ctr"/>
                </a:tc>
                <a:tc>
                  <a:txBody>
                    <a:bodyPr/>
                    <a:lstStyle/>
                    <a:p>
                      <a:r>
                        <a:rPr lang="en-US" sz="1800" b="0" dirty="0">
                          <a:solidFill>
                            <a:schemeClr val="tx1"/>
                          </a:solidFill>
                        </a:rPr>
                        <a:t>TREAT </a:t>
                      </a:r>
                      <a:r>
                        <a:rPr lang="en-US" sz="1800" b="0" dirty="0" smtClean="0">
                          <a:solidFill>
                            <a:schemeClr val="tx1"/>
                          </a:solidFill>
                        </a:rPr>
                        <a:t>study</a:t>
                      </a:r>
                      <a:endParaRPr lang="en-US" sz="1800" b="0" dirty="0">
                        <a:solidFill>
                          <a:schemeClr val="tx1"/>
                        </a:solidFill>
                      </a:endParaRPr>
                    </a:p>
                  </a:txBody>
                  <a:tcPr marL="63250" marR="63250" marT="20205" marB="20205" anchor="ctr"/>
                </a:tc>
              </a:tr>
              <a:tr h="338041">
                <a:tc>
                  <a:txBody>
                    <a:bodyPr/>
                    <a:lstStyle/>
                    <a:p>
                      <a:r>
                        <a:rPr lang="en-US" sz="1800" b="0">
                          <a:solidFill>
                            <a:schemeClr val="tx1"/>
                          </a:solidFill>
                        </a:rPr>
                        <a:t>2011</a:t>
                      </a:r>
                    </a:p>
                  </a:txBody>
                  <a:tcPr marL="63250" marR="63250" marT="20205" marB="20205" anchor="ctr"/>
                </a:tc>
                <a:tc>
                  <a:txBody>
                    <a:bodyPr/>
                    <a:lstStyle/>
                    <a:p>
                      <a:r>
                        <a:rPr lang="en-US" sz="1800" b="0">
                          <a:solidFill>
                            <a:schemeClr val="tx1"/>
                          </a:solidFill>
                        </a:rPr>
                        <a:t>FDA modifies dosing recommendations for ESAs</a:t>
                      </a:r>
                    </a:p>
                  </a:txBody>
                  <a:tcPr marL="63250" marR="63250" marT="20205" marB="20205" anchor="ctr"/>
                </a:tc>
              </a:tr>
              <a:tr h="338041">
                <a:tc>
                  <a:txBody>
                    <a:bodyPr/>
                    <a:lstStyle/>
                    <a:p>
                      <a:r>
                        <a:rPr lang="en-US" sz="1800" b="0">
                          <a:solidFill>
                            <a:schemeClr val="tx1"/>
                          </a:solidFill>
                        </a:rPr>
                        <a:t>2012</a:t>
                      </a:r>
                    </a:p>
                  </a:txBody>
                  <a:tcPr marL="63250" marR="63250" marT="20205" marB="20205" anchor="ctr"/>
                </a:tc>
                <a:tc>
                  <a:txBody>
                    <a:bodyPr/>
                    <a:lstStyle/>
                    <a:p>
                      <a:r>
                        <a:rPr lang="en-US" sz="1800" b="0" dirty="0">
                          <a:solidFill>
                            <a:schemeClr val="tx1"/>
                          </a:solidFill>
                        </a:rPr>
                        <a:t>KDIGO Clinical Practice Guideline for Anemia in </a:t>
                      </a:r>
                      <a:r>
                        <a:rPr lang="en-US" sz="1800" b="0" dirty="0" smtClean="0">
                          <a:solidFill>
                            <a:schemeClr val="tx1"/>
                          </a:solidFill>
                        </a:rPr>
                        <a:t>CKD</a:t>
                      </a:r>
                      <a:endParaRPr lang="en-US" sz="1800" b="0" dirty="0">
                        <a:solidFill>
                          <a:schemeClr val="tx1"/>
                        </a:solidFill>
                      </a:endParaRPr>
                    </a:p>
                  </a:txBody>
                  <a:tcPr marL="63250" marR="63250" marT="20205" marB="20205" anchor="ctr"/>
                </a:tc>
              </a:tr>
              <a:tr h="338041">
                <a:tc>
                  <a:txBody>
                    <a:bodyPr/>
                    <a:lstStyle/>
                    <a:p>
                      <a:r>
                        <a:rPr lang="en-US" sz="1800" b="0">
                          <a:solidFill>
                            <a:schemeClr val="tx1"/>
                          </a:solidFill>
                        </a:rPr>
                        <a:t>2012</a:t>
                      </a:r>
                    </a:p>
                  </a:txBody>
                  <a:tcPr marL="63250" marR="63250" marT="20205" marB="20205" anchor="ctr"/>
                </a:tc>
                <a:tc>
                  <a:txBody>
                    <a:bodyPr/>
                    <a:lstStyle/>
                    <a:p>
                      <a:r>
                        <a:rPr lang="en-US" sz="1800" b="0" dirty="0">
                          <a:solidFill>
                            <a:schemeClr val="tx1"/>
                          </a:solidFill>
                        </a:rPr>
                        <a:t>CAPRIT </a:t>
                      </a:r>
                      <a:r>
                        <a:rPr lang="en-US" sz="1800" b="0" dirty="0" smtClean="0">
                          <a:solidFill>
                            <a:schemeClr val="tx1"/>
                          </a:solidFill>
                        </a:rPr>
                        <a:t>study</a:t>
                      </a:r>
                      <a:endParaRPr lang="en-US" sz="1800" b="0" dirty="0">
                        <a:solidFill>
                          <a:schemeClr val="tx1"/>
                        </a:solidFill>
                      </a:endParaRPr>
                    </a:p>
                  </a:txBody>
                  <a:tcPr marL="63250" marR="63250" marT="20205" marB="20205" anchor="ctr"/>
                </a:tc>
              </a:tr>
              <a:tr h="338041">
                <a:tc>
                  <a:txBody>
                    <a:bodyPr/>
                    <a:lstStyle/>
                    <a:p>
                      <a:r>
                        <a:rPr lang="en-US" sz="1800" b="0" dirty="0">
                          <a:solidFill>
                            <a:schemeClr val="tx1"/>
                          </a:solidFill>
                        </a:rPr>
                        <a:t>2013</a:t>
                      </a:r>
                    </a:p>
                  </a:txBody>
                  <a:tcPr marL="63250" marR="63250" marT="20205" marB="20205" anchor="ctr"/>
                </a:tc>
                <a:tc>
                  <a:txBody>
                    <a:bodyPr/>
                    <a:lstStyle/>
                    <a:p>
                      <a:r>
                        <a:rPr lang="en-US" sz="1800" b="0" dirty="0">
                          <a:solidFill>
                            <a:schemeClr val="tx1"/>
                          </a:solidFill>
                        </a:rPr>
                        <a:t>EMERALD and PEARL </a:t>
                      </a:r>
                      <a:r>
                        <a:rPr lang="en-US" sz="1800" b="0" dirty="0" smtClean="0">
                          <a:solidFill>
                            <a:schemeClr val="tx1"/>
                          </a:solidFill>
                        </a:rPr>
                        <a:t>studies</a:t>
                      </a:r>
                      <a:endParaRPr lang="en-US" sz="1800" b="0" dirty="0">
                        <a:solidFill>
                          <a:schemeClr val="tx1"/>
                        </a:solidFill>
                      </a:endParaRPr>
                    </a:p>
                  </a:txBody>
                  <a:tcPr marL="63250" marR="63250" marT="20205" marB="20205" anchor="ctr"/>
                </a:tc>
              </a:tr>
            </a:tbl>
          </a:graphicData>
        </a:graphic>
      </p:graphicFrame>
      <p:sp>
        <p:nvSpPr>
          <p:cNvPr id="3" name="Rectangle 2"/>
          <p:cNvSpPr/>
          <p:nvPr/>
        </p:nvSpPr>
        <p:spPr>
          <a:xfrm>
            <a:off x="1600200" y="6410236"/>
            <a:ext cx="7620000" cy="600164"/>
          </a:xfrm>
          <a:prstGeom prst="rect">
            <a:avLst/>
          </a:prstGeom>
        </p:spPr>
        <p:txBody>
          <a:bodyPr wrap="square">
            <a:spAutoFit/>
          </a:bodyPr>
          <a:lstStyle/>
          <a:p>
            <a:r>
              <a:rPr lang="en-US" sz="1100" dirty="0" smtClean="0"/>
              <a:t>Adapted from: Hung </a:t>
            </a:r>
            <a:r>
              <a:rPr lang="en-US" sz="1100" dirty="0"/>
              <a:t>SC</a:t>
            </a:r>
            <a:r>
              <a:rPr lang="en-US" sz="1100" baseline="30000" dirty="0"/>
              <a:t> </a:t>
            </a:r>
            <a:r>
              <a:rPr lang="en-US" sz="1100" dirty="0"/>
              <a:t> et al. </a:t>
            </a:r>
            <a:r>
              <a:rPr lang="en-US" sz="1100" dirty="0" smtClean="0"/>
              <a:t>Erythropoiesis-stimulating </a:t>
            </a:r>
            <a:r>
              <a:rPr lang="en-US" sz="1100" dirty="0"/>
              <a:t>agents in chronic kidney disease: what have we learned in 25 years?</a:t>
            </a:r>
          </a:p>
          <a:p>
            <a:r>
              <a:rPr lang="en-US" sz="1100" i="1" dirty="0" smtClean="0"/>
              <a:t>J </a:t>
            </a:r>
            <a:r>
              <a:rPr lang="en-US" sz="1100" i="1" dirty="0" err="1"/>
              <a:t>Formos</a:t>
            </a:r>
            <a:r>
              <a:rPr lang="en-US" sz="1100" i="1" dirty="0"/>
              <a:t> Med </a:t>
            </a:r>
            <a:r>
              <a:rPr lang="en-US" sz="1100" i="1" dirty="0" smtClean="0"/>
              <a:t>Assoc.</a:t>
            </a:r>
            <a:r>
              <a:rPr lang="en-US" sz="1100" dirty="0" smtClean="0"/>
              <a:t>2014 </a:t>
            </a:r>
            <a:r>
              <a:rPr lang="en-US" sz="1100" dirty="0"/>
              <a:t>Jan;113(1):3-10. </a:t>
            </a:r>
            <a:r>
              <a:rPr lang="en-US" sz="1100" dirty="0" err="1"/>
              <a:t>doi</a:t>
            </a:r>
            <a:r>
              <a:rPr lang="en-US" sz="1100" dirty="0"/>
              <a:t>: 10.1016/j.jfma.2013.09.004. </a:t>
            </a:r>
            <a:r>
              <a:rPr lang="en-US" sz="1100" dirty="0" err="1"/>
              <a:t>Epub</a:t>
            </a:r>
            <a:r>
              <a:rPr lang="en-US" sz="1100" dirty="0"/>
              <a:t> 2013 Oct 3.</a:t>
            </a:r>
          </a:p>
          <a:p>
            <a:endParaRPr lang="en-US" sz="1100" dirty="0"/>
          </a:p>
        </p:txBody>
      </p:sp>
      <p:graphicFrame>
        <p:nvGraphicFramePr>
          <p:cNvPr id="5" name="Table 4"/>
          <p:cNvGraphicFramePr>
            <a:graphicFrameLocks noGrp="1"/>
          </p:cNvGraphicFramePr>
          <p:nvPr>
            <p:extLst>
              <p:ext uri="{D42A27DB-BD31-4B8C-83A1-F6EECF244321}">
                <p14:modId xmlns:p14="http://schemas.microsoft.com/office/powerpoint/2010/main" val="1504792081"/>
              </p:ext>
            </p:extLst>
          </p:nvPr>
        </p:nvGraphicFramePr>
        <p:xfrm>
          <a:off x="533400" y="5943600"/>
          <a:ext cx="8229600" cy="3708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76400"/>
                <a:gridCol w="6553200"/>
              </a:tblGrid>
              <a:tr h="370840">
                <a:tc>
                  <a:txBody>
                    <a:bodyPr/>
                    <a:lstStyle/>
                    <a:p>
                      <a:r>
                        <a:rPr lang="en-US" sz="1800" dirty="0" smtClean="0">
                          <a:ln>
                            <a:solidFill>
                              <a:schemeClr val="tx2">
                                <a:lumMod val="20000"/>
                                <a:lumOff val="80000"/>
                              </a:schemeClr>
                            </a:solidFill>
                          </a:ln>
                          <a:solidFill>
                            <a:schemeClr val="tx1"/>
                          </a:solidFill>
                        </a:rPr>
                        <a:t>…</a:t>
                      </a:r>
                      <a:r>
                        <a:rPr lang="en-US" sz="1800" baseline="0" dirty="0" smtClean="0">
                          <a:ln>
                            <a:solidFill>
                              <a:schemeClr val="tx2">
                                <a:lumMod val="20000"/>
                                <a:lumOff val="80000"/>
                              </a:schemeClr>
                            </a:solidFill>
                          </a:ln>
                          <a:solidFill>
                            <a:schemeClr val="tx1"/>
                          </a:solidFill>
                        </a:rPr>
                        <a:t> 2018</a:t>
                      </a:r>
                      <a:endParaRPr lang="en-US" sz="1800" dirty="0">
                        <a:ln>
                          <a:solidFill>
                            <a:schemeClr val="tx2">
                              <a:lumMod val="20000"/>
                              <a:lumOff val="80000"/>
                            </a:schemeClr>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n>
                            <a:solidFill>
                              <a:schemeClr val="tx2">
                                <a:lumMod val="20000"/>
                                <a:lumOff val="80000"/>
                              </a:schemeClr>
                            </a:solidFill>
                          </a:ln>
                          <a:solidFill>
                            <a:schemeClr val="tx1"/>
                          </a:solidFill>
                        </a:rPr>
                        <a:t>OTHERS ….</a:t>
                      </a:r>
                      <a:endParaRPr lang="en-US" sz="1800" dirty="0">
                        <a:ln>
                          <a:solidFill>
                            <a:schemeClr val="tx2">
                              <a:lumMod val="20000"/>
                              <a:lumOff val="80000"/>
                            </a:schemeClr>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56883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855"/>
            <a:ext cx="8229600" cy="1143000"/>
          </a:xfrm>
        </p:spPr>
        <p:txBody>
          <a:bodyPr>
            <a:normAutofit/>
          </a:bodyPr>
          <a:lstStyle/>
          <a:p>
            <a:r>
              <a:rPr lang="en-US" sz="3200" b="1" dirty="0" smtClean="0">
                <a:solidFill>
                  <a:srgbClr val="0070C0"/>
                </a:solidFill>
              </a:rPr>
              <a:t>USE of IRON and ESA: INDICATIONS</a:t>
            </a:r>
            <a:endParaRPr lang="en-US" sz="3200" b="1" dirty="0">
              <a:solidFill>
                <a:srgbClr val="0070C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78612133"/>
              </p:ext>
            </p:extLst>
          </p:nvPr>
        </p:nvGraphicFramePr>
        <p:xfrm>
          <a:off x="457200" y="1556792"/>
          <a:ext cx="8229600" cy="2123440"/>
        </p:xfrm>
        <a:graphic>
          <a:graphicData uri="http://schemas.openxmlformats.org/drawingml/2006/table">
            <a:tbl>
              <a:tblPr firstRow="1" bandRow="1">
                <a:tableStyleId>{5C22544A-7EE6-4342-B048-85BDC9FD1C3A}</a:tableStyleId>
              </a:tblPr>
              <a:tblGrid>
                <a:gridCol w="1524000"/>
                <a:gridCol w="1767840"/>
                <a:gridCol w="1645920"/>
                <a:gridCol w="1386840"/>
                <a:gridCol w="1905000"/>
              </a:tblGrid>
              <a:tr h="370840">
                <a:tc>
                  <a:txBody>
                    <a:bodyPr/>
                    <a:lstStyle/>
                    <a:p>
                      <a:endParaRPr lang="en-US" dirty="0"/>
                    </a:p>
                  </a:txBody>
                  <a:tcPr/>
                </a:tc>
                <a:tc>
                  <a:txBody>
                    <a:bodyPr/>
                    <a:lstStyle/>
                    <a:p>
                      <a:r>
                        <a:rPr lang="en-US" dirty="0" smtClean="0"/>
                        <a:t>TREATMENT</a:t>
                      </a:r>
                      <a:endParaRPr lang="en-US" dirty="0"/>
                    </a:p>
                  </a:txBody>
                  <a:tcPr/>
                </a:tc>
                <a:tc>
                  <a:txBody>
                    <a:bodyPr/>
                    <a:lstStyle/>
                    <a:p>
                      <a:r>
                        <a:rPr lang="en-US" dirty="0" err="1" smtClean="0"/>
                        <a:t>Hb</a:t>
                      </a:r>
                      <a:r>
                        <a:rPr lang="en-US" dirty="0" smtClean="0"/>
                        <a:t> g/dl</a:t>
                      </a:r>
                      <a:endParaRPr lang="en-US" dirty="0"/>
                    </a:p>
                  </a:txBody>
                  <a:tcPr/>
                </a:tc>
                <a:tc>
                  <a:txBody>
                    <a:bodyPr/>
                    <a:lstStyle/>
                    <a:p>
                      <a:r>
                        <a:rPr lang="en-US" dirty="0" smtClean="0"/>
                        <a:t>T SAT %</a:t>
                      </a:r>
                      <a:endParaRPr lang="en-US" dirty="0"/>
                    </a:p>
                  </a:txBody>
                  <a:tcPr/>
                </a:tc>
                <a:tc>
                  <a:txBody>
                    <a:bodyPr/>
                    <a:lstStyle/>
                    <a:p>
                      <a:r>
                        <a:rPr lang="en-US" dirty="0" smtClean="0"/>
                        <a:t>FERRITINE ng/ml</a:t>
                      </a:r>
                      <a:endParaRPr lang="en-US" dirty="0"/>
                    </a:p>
                  </a:txBody>
                  <a:tcPr/>
                </a:tc>
              </a:tr>
              <a:tr h="370840">
                <a:tc>
                  <a:txBody>
                    <a:bodyPr/>
                    <a:lstStyle/>
                    <a:p>
                      <a:r>
                        <a:rPr lang="en-US" dirty="0" smtClean="0"/>
                        <a:t>NON DIALYSIS CKD</a:t>
                      </a:r>
                      <a:endParaRPr lang="en-US" dirty="0"/>
                    </a:p>
                  </a:txBody>
                  <a:tcPr/>
                </a:tc>
                <a:tc>
                  <a:txBody>
                    <a:bodyPr/>
                    <a:lstStyle/>
                    <a:p>
                      <a:r>
                        <a:rPr lang="en-US" dirty="0" smtClean="0"/>
                        <a:t> ESA</a:t>
                      </a:r>
                      <a:endParaRPr lang="en-US" dirty="0"/>
                    </a:p>
                  </a:txBody>
                  <a:tcPr/>
                </a:tc>
                <a:tc>
                  <a:txBody>
                    <a:bodyPr/>
                    <a:lstStyle/>
                    <a:p>
                      <a:r>
                        <a:rPr lang="en-US" dirty="0" smtClean="0"/>
                        <a:t>&lt; 10</a:t>
                      </a:r>
                      <a:endParaRPr lang="en-US" dirty="0"/>
                    </a:p>
                  </a:txBody>
                  <a:tcPr/>
                </a:tc>
                <a:tc>
                  <a:txBody>
                    <a:bodyPr/>
                    <a:lstStyle/>
                    <a:p>
                      <a:r>
                        <a:rPr lang="en-US" dirty="0" smtClean="0"/>
                        <a:t>&gt; 25</a:t>
                      </a:r>
                      <a:endParaRPr lang="en-US" dirty="0"/>
                    </a:p>
                  </a:txBody>
                  <a:tcPr/>
                </a:tc>
                <a:tc>
                  <a:txBody>
                    <a:bodyPr/>
                    <a:lstStyle/>
                    <a:p>
                      <a:r>
                        <a:rPr lang="en-US" dirty="0" smtClean="0"/>
                        <a:t>&gt; 200</a:t>
                      </a:r>
                      <a:endParaRPr lang="en-US" dirty="0"/>
                    </a:p>
                  </a:txBody>
                  <a:tcPr/>
                </a:tc>
              </a:tr>
              <a:tr h="370840">
                <a:tc rowSpan="3">
                  <a:txBody>
                    <a:bodyPr/>
                    <a:lstStyle/>
                    <a:p>
                      <a:endParaRPr lang="en-US" dirty="0" smtClean="0"/>
                    </a:p>
                    <a:p>
                      <a:r>
                        <a:rPr lang="en-US" dirty="0" smtClean="0"/>
                        <a:t>DIALYSIS CKD</a:t>
                      </a:r>
                      <a:endParaRPr lang="en-US" dirty="0"/>
                    </a:p>
                  </a:txBody>
                  <a:tcPr/>
                </a:tc>
                <a:tc>
                  <a:txBody>
                    <a:bodyPr/>
                    <a:lstStyle/>
                    <a:p>
                      <a:r>
                        <a:rPr lang="en-US" dirty="0" smtClean="0"/>
                        <a:t>IV IRON and ESA</a:t>
                      </a:r>
                      <a:endParaRPr lang="en-US" dirty="0"/>
                    </a:p>
                  </a:txBody>
                  <a:tcPr/>
                </a:tc>
                <a:tc>
                  <a:txBody>
                    <a:bodyPr/>
                    <a:lstStyle/>
                    <a:p>
                      <a:r>
                        <a:rPr lang="en-US" dirty="0" smtClean="0"/>
                        <a:t>&lt; 10</a:t>
                      </a:r>
                      <a:endParaRPr lang="en-US" dirty="0"/>
                    </a:p>
                  </a:txBody>
                  <a:tcPr/>
                </a:tc>
                <a:tc>
                  <a:txBody>
                    <a:bodyPr/>
                    <a:lstStyle/>
                    <a:p>
                      <a:r>
                        <a:rPr lang="en-US" dirty="0" smtClean="0"/>
                        <a:t>&lt; 30</a:t>
                      </a:r>
                      <a:endParaRPr lang="en-US" dirty="0"/>
                    </a:p>
                  </a:txBody>
                  <a:tcPr/>
                </a:tc>
                <a:tc>
                  <a:txBody>
                    <a:bodyPr/>
                    <a:lstStyle/>
                    <a:p>
                      <a:r>
                        <a:rPr lang="en-US" dirty="0" smtClean="0"/>
                        <a:t>&gt; 500</a:t>
                      </a:r>
                      <a:endParaRPr lang="en-US" dirty="0"/>
                    </a:p>
                  </a:txBody>
                  <a:tcPr/>
                </a:tc>
              </a:tr>
              <a:tr h="370840">
                <a:tc vMerge="1">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vMerge="1">
                  <a:txBody>
                    <a:bodyPr/>
                    <a:lstStyle/>
                    <a:p>
                      <a:endParaRPr lang="en-US"/>
                    </a:p>
                  </a:txBody>
                  <a:tcPr/>
                </a:tc>
                <a:tc>
                  <a:txBody>
                    <a:bodyPr/>
                    <a:lstStyle/>
                    <a:p>
                      <a:r>
                        <a:rPr lang="en-US" dirty="0" smtClean="0"/>
                        <a:t>ESA </a:t>
                      </a:r>
                      <a:endParaRPr lang="en-US" dirty="0"/>
                    </a:p>
                  </a:txBody>
                  <a:tcPr/>
                </a:tc>
                <a:tc>
                  <a:txBody>
                    <a:bodyPr/>
                    <a:lstStyle/>
                    <a:p>
                      <a:r>
                        <a:rPr lang="en-US" dirty="0" smtClean="0"/>
                        <a:t>&lt; 10</a:t>
                      </a:r>
                      <a:endParaRPr lang="en-US" dirty="0"/>
                    </a:p>
                  </a:txBody>
                  <a:tcPr/>
                </a:tc>
                <a:tc>
                  <a:txBody>
                    <a:bodyPr/>
                    <a:lstStyle/>
                    <a:p>
                      <a:r>
                        <a:rPr lang="en-US" dirty="0" smtClean="0"/>
                        <a:t>&gt; 30</a:t>
                      </a:r>
                      <a:endParaRPr lang="en-US" dirty="0"/>
                    </a:p>
                  </a:txBody>
                  <a:tcPr/>
                </a:tc>
                <a:tc>
                  <a:txBody>
                    <a:bodyPr/>
                    <a:lstStyle/>
                    <a:p>
                      <a:r>
                        <a:rPr lang="en-US" dirty="0" smtClean="0"/>
                        <a:t>&gt;</a:t>
                      </a:r>
                      <a:r>
                        <a:rPr lang="en-US" baseline="0" dirty="0" smtClean="0"/>
                        <a:t> 500</a:t>
                      </a:r>
                      <a:endParaRPr lang="en-US"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01982368"/>
              </p:ext>
            </p:extLst>
          </p:nvPr>
        </p:nvGraphicFramePr>
        <p:xfrm>
          <a:off x="1981200" y="3789040"/>
          <a:ext cx="6705600" cy="1985363"/>
        </p:xfrm>
        <a:graphic>
          <a:graphicData uri="http://schemas.openxmlformats.org/drawingml/2006/table">
            <a:tbl>
              <a:tblPr firstRow="1" bandRow="1">
                <a:tableStyleId>{5C22544A-7EE6-4342-B048-85BDC9FD1C3A}</a:tableStyleId>
              </a:tblPr>
              <a:tblGrid>
                <a:gridCol w="1752600"/>
                <a:gridCol w="1676400"/>
                <a:gridCol w="1371600"/>
                <a:gridCol w="1905000"/>
              </a:tblGrid>
              <a:tr h="795144">
                <a:tc>
                  <a:txBody>
                    <a:bodyPr/>
                    <a:lstStyle/>
                    <a:p>
                      <a:r>
                        <a:rPr lang="en-US" sz="1600" b="0" dirty="0" smtClean="0">
                          <a:solidFill>
                            <a:schemeClr val="tx1"/>
                          </a:solidFill>
                        </a:rPr>
                        <a:t>Monitoring  without treatment</a:t>
                      </a:r>
                      <a:endParaRPr lang="en-US" sz="1600" b="0" dirty="0">
                        <a:solidFill>
                          <a:schemeClr val="tx1"/>
                        </a:solidFill>
                      </a:endParaRPr>
                    </a:p>
                  </a:txBody>
                  <a:tcPr>
                    <a:solidFill>
                      <a:schemeClr val="accent1">
                        <a:lumMod val="20000"/>
                        <a:lumOff val="80000"/>
                      </a:schemeClr>
                    </a:solidFill>
                  </a:tcPr>
                </a:tc>
                <a:tc>
                  <a:txBody>
                    <a:bodyPr/>
                    <a:lstStyle/>
                    <a:p>
                      <a:r>
                        <a:rPr lang="en-US" b="0" dirty="0" smtClean="0">
                          <a:solidFill>
                            <a:schemeClr val="tx1"/>
                          </a:solidFill>
                        </a:rPr>
                        <a:t>&gt; or</a:t>
                      </a:r>
                      <a:r>
                        <a:rPr lang="en-US" b="0" baseline="0" dirty="0" smtClean="0">
                          <a:solidFill>
                            <a:schemeClr val="tx1"/>
                          </a:solidFill>
                        </a:rPr>
                        <a:t> =</a:t>
                      </a:r>
                      <a:r>
                        <a:rPr lang="en-US" b="0" dirty="0" smtClean="0">
                          <a:solidFill>
                            <a:schemeClr val="tx1"/>
                          </a:solidFill>
                        </a:rPr>
                        <a:t> 10</a:t>
                      </a:r>
                      <a:endParaRPr lang="en-US" b="0" dirty="0">
                        <a:solidFill>
                          <a:schemeClr val="tx1"/>
                        </a:solidFill>
                      </a:endParaRPr>
                    </a:p>
                  </a:txBody>
                  <a:tcPr>
                    <a:solidFill>
                      <a:schemeClr val="accent1">
                        <a:lumMod val="20000"/>
                        <a:lumOff val="80000"/>
                      </a:schemeClr>
                    </a:solidFill>
                  </a:tcPr>
                </a:tc>
                <a:tc>
                  <a:txBody>
                    <a:bodyPr/>
                    <a:lstStyle/>
                    <a:p>
                      <a:r>
                        <a:rPr lang="en-US" b="0" dirty="0" smtClean="0">
                          <a:solidFill>
                            <a:schemeClr val="tx1"/>
                          </a:solidFill>
                        </a:rPr>
                        <a:t>&gt; 20</a:t>
                      </a:r>
                      <a:endParaRPr lang="en-US" b="0" dirty="0">
                        <a:solidFill>
                          <a:schemeClr val="tx1"/>
                        </a:solidFill>
                      </a:endParaRPr>
                    </a:p>
                  </a:txBody>
                  <a:tcPr>
                    <a:solidFill>
                      <a:schemeClr val="accent1">
                        <a:lumMod val="20000"/>
                        <a:lumOff val="80000"/>
                      </a:schemeClr>
                    </a:solidFill>
                  </a:tcPr>
                </a:tc>
                <a:tc>
                  <a:txBody>
                    <a:bodyPr/>
                    <a:lstStyle/>
                    <a:p>
                      <a:r>
                        <a:rPr lang="en-US" b="0" dirty="0" smtClean="0">
                          <a:solidFill>
                            <a:schemeClr val="tx1"/>
                          </a:solidFill>
                        </a:rPr>
                        <a:t>&gt;</a:t>
                      </a:r>
                      <a:r>
                        <a:rPr lang="en-US" b="0" baseline="0" dirty="0" smtClean="0">
                          <a:solidFill>
                            <a:schemeClr val="tx1"/>
                          </a:solidFill>
                        </a:rPr>
                        <a:t> 200</a:t>
                      </a:r>
                      <a:endParaRPr lang="en-US" b="0" dirty="0">
                        <a:solidFill>
                          <a:schemeClr val="tx1"/>
                        </a:solidFill>
                      </a:endParaRPr>
                    </a:p>
                  </a:txBody>
                  <a:tcPr>
                    <a:solidFill>
                      <a:schemeClr val="accent1">
                        <a:lumMod val="20000"/>
                        <a:lumOff val="80000"/>
                      </a:schemeClr>
                    </a:solidFill>
                  </a:tcPr>
                </a:tc>
              </a:tr>
              <a:tr h="329784">
                <a:tc>
                  <a:txBody>
                    <a:bodyPr/>
                    <a:lstStyle/>
                    <a:p>
                      <a:r>
                        <a:rPr lang="en-US" dirty="0" smtClean="0"/>
                        <a:t>IV Iron</a:t>
                      </a:r>
                      <a:endParaRPr lang="en-US" dirty="0"/>
                    </a:p>
                  </a:txBody>
                  <a:tcPr/>
                </a:tc>
                <a:tc>
                  <a:txBody>
                    <a:bodyPr/>
                    <a:lstStyle/>
                    <a:p>
                      <a:r>
                        <a:rPr lang="en-US" dirty="0" smtClean="0"/>
                        <a:t>&gt; or = 10</a:t>
                      </a:r>
                    </a:p>
                  </a:txBody>
                  <a:tcPr/>
                </a:tc>
                <a:tc>
                  <a:txBody>
                    <a:bodyPr/>
                    <a:lstStyle/>
                    <a:p>
                      <a:r>
                        <a:rPr lang="en-US" dirty="0" smtClean="0"/>
                        <a:t>&lt; or =</a:t>
                      </a:r>
                      <a:r>
                        <a:rPr lang="en-US" baseline="0" dirty="0" smtClean="0"/>
                        <a:t> 20</a:t>
                      </a:r>
                      <a:endParaRPr lang="en-US" dirty="0"/>
                    </a:p>
                  </a:txBody>
                  <a:tcPr/>
                </a:tc>
                <a:tc>
                  <a:txBody>
                    <a:bodyPr/>
                    <a:lstStyle/>
                    <a:p>
                      <a:r>
                        <a:rPr lang="en-US" dirty="0" smtClean="0"/>
                        <a:t>&lt; or = 200</a:t>
                      </a:r>
                      <a:endParaRPr lang="en-US" dirty="0"/>
                    </a:p>
                  </a:txBody>
                  <a:tcPr/>
                </a:tc>
              </a:tr>
              <a:tr h="824459">
                <a:tc>
                  <a:txBody>
                    <a:bodyPr/>
                    <a:lstStyle/>
                    <a:p>
                      <a:r>
                        <a:rPr lang="en-US" dirty="0" smtClean="0"/>
                        <a:t>NO  ESA </a:t>
                      </a:r>
                    </a:p>
                    <a:p>
                      <a:endParaRPr lang="en-US" dirty="0"/>
                    </a:p>
                  </a:txBody>
                  <a:tcPr/>
                </a:tc>
                <a:tc gridSpan="3">
                  <a:txBody>
                    <a:bodyPr/>
                    <a:lstStyle/>
                    <a:p>
                      <a:r>
                        <a:rPr lang="en-US" dirty="0" smtClean="0"/>
                        <a:t>Patients</a:t>
                      </a:r>
                      <a:r>
                        <a:rPr lang="en-US" baseline="0" dirty="0" smtClean="0"/>
                        <a:t> with history </a:t>
                      </a:r>
                      <a:r>
                        <a:rPr lang="en-US" dirty="0" smtClean="0"/>
                        <a:t>of stroke or malignancy or an active malignancy </a:t>
                      </a:r>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4" name="Rectangle 3"/>
          <p:cNvSpPr/>
          <p:nvPr/>
        </p:nvSpPr>
        <p:spPr>
          <a:xfrm>
            <a:off x="1981200" y="6165304"/>
            <a:ext cx="6705600" cy="261610"/>
          </a:xfrm>
          <a:prstGeom prst="rect">
            <a:avLst/>
          </a:prstGeom>
        </p:spPr>
        <p:txBody>
          <a:bodyPr wrap="square">
            <a:spAutoFit/>
          </a:bodyPr>
          <a:lstStyle/>
          <a:p>
            <a:pPr lvl="0"/>
            <a:r>
              <a:rPr lang="en-US" sz="1100" dirty="0">
                <a:solidFill>
                  <a:prstClr val="black"/>
                </a:solidFill>
              </a:rPr>
              <a:t>KDIGO Clinical Practice Guideline for Anemia in Chronic Kidney Disease. </a:t>
            </a:r>
            <a:r>
              <a:rPr lang="en-US" sz="1100" i="1" dirty="0">
                <a:solidFill>
                  <a:prstClr val="black"/>
                </a:solidFill>
              </a:rPr>
              <a:t>Kidney </a:t>
            </a:r>
            <a:r>
              <a:rPr lang="en-US" sz="1100" i="1" dirty="0" err="1">
                <a:solidFill>
                  <a:prstClr val="black"/>
                </a:solidFill>
              </a:rPr>
              <a:t>Int</a:t>
            </a:r>
            <a:r>
              <a:rPr lang="en-US" sz="1100" i="1" dirty="0">
                <a:solidFill>
                  <a:prstClr val="black"/>
                </a:solidFill>
              </a:rPr>
              <a:t> </a:t>
            </a:r>
            <a:r>
              <a:rPr lang="en-US" sz="1100" i="1" dirty="0" err="1">
                <a:solidFill>
                  <a:prstClr val="black"/>
                </a:solidFill>
              </a:rPr>
              <a:t>Suppl</a:t>
            </a:r>
            <a:r>
              <a:rPr lang="en-US" sz="1100" i="1" dirty="0">
                <a:solidFill>
                  <a:prstClr val="black"/>
                </a:solidFill>
              </a:rPr>
              <a:t> </a:t>
            </a:r>
            <a:r>
              <a:rPr lang="en-US" sz="1100" dirty="0">
                <a:solidFill>
                  <a:prstClr val="black"/>
                </a:solidFill>
              </a:rPr>
              <a:t>2012; 2: </a:t>
            </a:r>
            <a:r>
              <a:rPr lang="en-US" sz="1100" dirty="0" smtClean="0">
                <a:solidFill>
                  <a:prstClr val="black"/>
                </a:solidFill>
              </a:rPr>
              <a:t>279–335</a:t>
            </a:r>
          </a:p>
        </p:txBody>
      </p:sp>
    </p:spTree>
    <p:extLst>
      <p:ext uri="{BB962C8B-B14F-4D97-AF65-F5344CB8AC3E}">
        <p14:creationId xmlns:p14="http://schemas.microsoft.com/office/powerpoint/2010/main" val="35098453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1143000"/>
            <a:ext cx="9144000" cy="3970318"/>
          </a:xfrm>
          <a:prstGeom prst="rect">
            <a:avLst/>
          </a:prstGeom>
        </p:spPr>
        <p:txBody>
          <a:bodyPr wrap="square">
            <a:spAutoFit/>
          </a:bodyPr>
          <a:lstStyle/>
          <a:p>
            <a:r>
              <a:rPr lang="en-US" b="1" dirty="0"/>
              <a:t>Conclusions</a:t>
            </a:r>
          </a:p>
          <a:p>
            <a:r>
              <a:rPr lang="en-US" dirty="0"/>
              <a:t>Although iron stores are difficult to measure in clinical practice, available data suggest that IV iron dosing in excess of approximately 2–3 g per year is likely to exceed typical iron losses in patients undergoing HD. Such dosing would be expected to place patients into a state of positive iron balance and increasing iron stores. Positive iron balance and increasing iron stores do not necessarily represent pathological states among patients with CKD receiving IV iron. While there is a theoretical risk of iron toxicity associated with IV iron, available (mainly short-to-intermediate duration) data suggest that current practices, despite inducing a state of positive iron balance, are not associated with overt clinical toxicity. Judicious use of IV iron therapy in this population, in particular, avoiding TSAT &gt;45–50%, would seem to pose low risk to the vasculature, heart, and endocrine organs. It stands to reason that as the duration of a positive balance state is extended in CKD patients, the potential for long-term organ toxicity increases. Long-term studies are therefore urgently needed to obtain data that will allow definitive guidance and enable better assessment of the </a:t>
            </a:r>
            <a:r>
              <a:rPr lang="en-US" dirty="0" err="1"/>
              <a:t>risk:benefit</a:t>
            </a:r>
            <a:r>
              <a:rPr lang="en-US" dirty="0"/>
              <a:t> ratio.</a:t>
            </a:r>
            <a:endParaRPr lang="en-US" dirty="0">
              <a:effectLst/>
            </a:endParaRPr>
          </a:p>
        </p:txBody>
      </p:sp>
    </p:spTree>
    <p:extLst>
      <p:ext uri="{BB962C8B-B14F-4D97-AF65-F5344CB8AC3E}">
        <p14:creationId xmlns:p14="http://schemas.microsoft.com/office/powerpoint/2010/main" val="289995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1101" y="6177498"/>
            <a:ext cx="3983147" cy="707886"/>
          </a:xfrm>
          <a:prstGeom prst="rect">
            <a:avLst/>
          </a:prstGeom>
        </p:spPr>
        <p:txBody>
          <a:bodyPr wrap="square">
            <a:spAutoFit/>
          </a:bodyPr>
          <a:lstStyle/>
          <a:p>
            <a:r>
              <a:rPr lang="en-US" sz="1000" dirty="0" err="1"/>
              <a:t>PLoS</a:t>
            </a:r>
            <a:r>
              <a:rPr lang="en-US" sz="1000" dirty="0"/>
              <a:t> </a:t>
            </a:r>
            <a:r>
              <a:rPr lang="en-US" sz="1000" dirty="0" smtClean="0"/>
              <a:t>One. 2014</a:t>
            </a:r>
            <a:r>
              <a:rPr lang="en-US" sz="1000" dirty="0"/>
              <a:t>; 9(1): e84943. </a:t>
            </a:r>
            <a:r>
              <a:rPr lang="en-US" sz="1000" dirty="0" smtClean="0"/>
              <a:t>Published </a:t>
            </a:r>
            <a:r>
              <a:rPr lang="en-US" sz="1000" dirty="0"/>
              <a:t>online 2014 </a:t>
            </a:r>
            <a:r>
              <a:rPr lang="en-US" sz="1000" dirty="0" smtClean="0"/>
              <a:t>Jan </a:t>
            </a:r>
            <a:r>
              <a:rPr lang="en-US" sz="1000" dirty="0" err="1" smtClean="0"/>
              <a:t>doi</a:t>
            </a:r>
            <a:r>
              <a:rPr lang="en-US" sz="1000" dirty="0"/>
              <a:t>:  </a:t>
            </a:r>
            <a:r>
              <a:rPr lang="en-US" sz="1000" dirty="0" smtClean="0"/>
              <a:t>10.1371/journal.pone.0084943 PMCID</a:t>
            </a:r>
            <a:r>
              <a:rPr lang="en-US" sz="1000" dirty="0"/>
              <a:t>: PMC3879360</a:t>
            </a:r>
          </a:p>
          <a:p>
            <a:r>
              <a:rPr lang="en-US" sz="1000" dirty="0"/>
              <a:t>Prevalence of Anemia in Chronic Kidney Disease in the </a:t>
            </a:r>
            <a:r>
              <a:rPr lang="en-US" sz="1000" dirty="0" smtClean="0"/>
              <a:t>US Melissa </a:t>
            </a:r>
            <a:r>
              <a:rPr lang="en-US" sz="1000" dirty="0"/>
              <a:t>E. </a:t>
            </a:r>
            <a:r>
              <a:rPr lang="en-US" sz="1000" dirty="0" smtClean="0"/>
              <a:t>Stauffer </a:t>
            </a:r>
            <a:r>
              <a:rPr lang="en-US" sz="1000" dirty="0"/>
              <a:t>and Tao </a:t>
            </a:r>
            <a:r>
              <a:rPr lang="en-US" sz="1000" dirty="0" smtClean="0"/>
              <a:t>Fan</a:t>
            </a:r>
            <a:r>
              <a:rPr lang="en-US" sz="1000" baseline="30000" dirty="0" smtClean="0"/>
              <a:t>2</a:t>
            </a:r>
            <a:endParaRPr lang="en-US" sz="1000" dirty="0"/>
          </a:p>
        </p:txBody>
      </p:sp>
      <p:sp>
        <p:nvSpPr>
          <p:cNvPr id="7" name="Title 1"/>
          <p:cNvSpPr txBox="1">
            <a:spLocks/>
          </p:cNvSpPr>
          <p:nvPr/>
        </p:nvSpPr>
        <p:spPr>
          <a:xfrm>
            <a:off x="457200" y="-99392"/>
            <a:ext cx="8229600" cy="1143000"/>
          </a:xfrm>
          <a:prstGeom prst="rect">
            <a:avLst/>
          </a:prstGeom>
        </p:spPr>
        <p:txBody>
          <a:bodyPr vert="horz" lIns="91430" tIns="45715" rIns="91430" bIns="45715" rtlCol="0" anchor="ctr">
            <a:normAutofit/>
          </a:bodyPr>
          <a:lstStyle>
            <a:lvl1pPr algn="ctr" defTabSz="914305"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70C0"/>
                </a:solidFill>
              </a:rPr>
              <a:t>ANEMIA PREVALENCE in CKD</a:t>
            </a:r>
            <a:endParaRPr lang="en-US" sz="3600" b="1" dirty="0">
              <a:solidFill>
                <a:srgbClr val="0070C0"/>
              </a:solidFill>
            </a:endParaRPr>
          </a:p>
        </p:txBody>
      </p:sp>
      <p:pic>
        <p:nvPicPr>
          <p:cNvPr id="24578" name="Picture 2" descr="http://journals.plos.org/plosone/article/figure/image?size=large&amp;id=10.1371/journal.pone.0084943.t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1529" y="980728"/>
            <a:ext cx="6164671" cy="4987608"/>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2" name="Oval 1"/>
          <p:cNvSpPr/>
          <p:nvPr/>
        </p:nvSpPr>
        <p:spPr>
          <a:xfrm>
            <a:off x="3352056" y="6177498"/>
            <a:ext cx="499864" cy="3092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500337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740" y="-83127"/>
            <a:ext cx="8229600" cy="1143000"/>
          </a:xfrm>
        </p:spPr>
        <p:txBody>
          <a:bodyPr>
            <a:normAutofit/>
          </a:bodyPr>
          <a:lstStyle/>
          <a:p>
            <a:r>
              <a:rPr lang="en-US" sz="3600" b="1" dirty="0" smtClean="0">
                <a:solidFill>
                  <a:srgbClr val="0070C0"/>
                </a:solidFill>
              </a:rPr>
              <a:t>ESA DOSING</a:t>
            </a:r>
            <a:endParaRPr lang="en-US" sz="3600" b="1"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0098993"/>
              </p:ext>
            </p:extLst>
          </p:nvPr>
        </p:nvGraphicFramePr>
        <p:xfrm>
          <a:off x="482740" y="1143000"/>
          <a:ext cx="8229600" cy="4023360"/>
        </p:xfrm>
        <a:graphic>
          <a:graphicData uri="http://schemas.openxmlformats.org/drawingml/2006/table">
            <a:tbl>
              <a:tblPr firstRow="1" bandRow="1">
                <a:tableStyleId>{5C22544A-7EE6-4342-B048-85BDC9FD1C3A}</a:tableStyleId>
              </a:tblPr>
              <a:tblGrid>
                <a:gridCol w="1981200"/>
                <a:gridCol w="3962400"/>
                <a:gridCol w="2286000"/>
              </a:tblGrid>
              <a:tr h="1066800">
                <a:tc>
                  <a:txBody>
                    <a:bodyPr/>
                    <a:lstStyle/>
                    <a:p>
                      <a:r>
                        <a:rPr lang="en-US" dirty="0" err="1" smtClean="0"/>
                        <a:t>Epoetin</a:t>
                      </a:r>
                      <a:r>
                        <a:rPr lang="en-US" dirty="0" smtClean="0"/>
                        <a:t>-alfa </a:t>
                      </a:r>
                    </a:p>
                    <a:p>
                      <a:r>
                        <a:rPr lang="en-US" dirty="0" smtClean="0"/>
                        <a:t>Or</a:t>
                      </a:r>
                    </a:p>
                    <a:p>
                      <a:r>
                        <a:rPr lang="en-US" dirty="0" err="1" smtClean="0"/>
                        <a:t>Epoetin</a:t>
                      </a:r>
                      <a:r>
                        <a:rPr lang="en-US" dirty="0" smtClean="0"/>
                        <a:t>-beta </a:t>
                      </a:r>
                      <a:endParaRPr lang="en-US" b="0" dirty="0">
                        <a:solidFill>
                          <a:schemeClr val="tx1"/>
                        </a:solidFill>
                      </a:endParaRPr>
                    </a:p>
                  </a:txBody>
                  <a:tcPr>
                    <a:solidFill>
                      <a:schemeClr val="tx2">
                        <a:lumMod val="60000"/>
                        <a:lumOff val="40000"/>
                      </a:schemeClr>
                    </a:solidFill>
                  </a:tcPr>
                </a:tc>
                <a:tc>
                  <a:txBody>
                    <a:bodyPr/>
                    <a:lstStyle/>
                    <a:p>
                      <a:endParaRPr lang="en-US" dirty="0" smtClean="0"/>
                    </a:p>
                    <a:p>
                      <a:r>
                        <a:rPr lang="en-US" dirty="0" smtClean="0"/>
                        <a:t>20 to 50 IU/kg body weight three times a week</a:t>
                      </a:r>
                      <a:endParaRPr lang="en-US" b="0" dirty="0">
                        <a:solidFill>
                          <a:schemeClr val="tx1"/>
                        </a:solidFill>
                      </a:endParaRPr>
                    </a:p>
                  </a:txBody>
                  <a:tcPr>
                    <a:solidFill>
                      <a:schemeClr val="tx2">
                        <a:lumMod val="60000"/>
                        <a:lumOff val="40000"/>
                      </a:schemeClr>
                    </a:solidFill>
                  </a:tcPr>
                </a:tc>
                <a:tc>
                  <a:txBody>
                    <a:bodyPr/>
                    <a:lstStyle/>
                    <a:p>
                      <a:endParaRPr lang="en-US" dirty="0" smtClean="0"/>
                    </a:p>
                    <a:p>
                      <a:r>
                        <a:rPr lang="en-US" dirty="0" smtClean="0"/>
                        <a:t>SC</a:t>
                      </a:r>
                      <a:r>
                        <a:rPr lang="en-US" baseline="0" dirty="0" smtClean="0"/>
                        <a:t>  or (IV)</a:t>
                      </a:r>
                      <a:endParaRPr lang="en-US" b="0" dirty="0">
                        <a:solidFill>
                          <a:schemeClr val="tx1"/>
                        </a:solidFill>
                      </a:endParaRPr>
                    </a:p>
                  </a:txBody>
                  <a:tcPr>
                    <a:solidFill>
                      <a:schemeClr val="tx2">
                        <a:lumMod val="60000"/>
                        <a:lumOff val="40000"/>
                      </a:schemeClr>
                    </a:solidFill>
                  </a:tcPr>
                </a:tc>
              </a:tr>
              <a:tr h="1219200">
                <a:tc>
                  <a:txBody>
                    <a:bodyPr/>
                    <a:lstStyle/>
                    <a:p>
                      <a:endParaRPr lang="en-US" dirty="0" smtClean="0"/>
                    </a:p>
                    <a:p>
                      <a:r>
                        <a:rPr lang="en-US" dirty="0" err="1" smtClean="0"/>
                        <a:t>Darbepoetin</a:t>
                      </a:r>
                      <a:r>
                        <a:rPr lang="en-US" dirty="0" smtClean="0"/>
                        <a:t>-alfa</a:t>
                      </a:r>
                      <a:endParaRPr lang="en-US" b="0" dirty="0">
                        <a:solidFill>
                          <a:schemeClr val="tx1"/>
                        </a:solidFill>
                      </a:endParaRPr>
                    </a:p>
                  </a:txBody>
                  <a:tcPr/>
                </a:tc>
                <a:tc>
                  <a:txBody>
                    <a:bodyPr/>
                    <a:lstStyle/>
                    <a:p>
                      <a:r>
                        <a:rPr lang="en-US" dirty="0" smtClean="0"/>
                        <a:t>0.45 </a:t>
                      </a:r>
                      <a:r>
                        <a:rPr lang="en-US" dirty="0" err="1" smtClean="0"/>
                        <a:t>μg</a:t>
                      </a:r>
                      <a:r>
                        <a:rPr lang="en-US" dirty="0" smtClean="0"/>
                        <a:t>/kg  body weight once weekly </a:t>
                      </a:r>
                    </a:p>
                    <a:p>
                      <a:r>
                        <a:rPr lang="en-US" dirty="0" smtClean="0"/>
                        <a:t>                        Or</a:t>
                      </a:r>
                    </a:p>
                    <a:p>
                      <a:r>
                        <a:rPr lang="en-US" dirty="0" smtClean="0"/>
                        <a:t>0.75 </a:t>
                      </a:r>
                      <a:r>
                        <a:rPr lang="en-US" dirty="0" err="1" smtClean="0"/>
                        <a:t>μg</a:t>
                      </a:r>
                      <a:r>
                        <a:rPr lang="en-US" dirty="0" smtClean="0"/>
                        <a:t>/kg  body weight once every 2 weeks </a:t>
                      </a:r>
                      <a:endParaRPr lang="en-US" dirty="0"/>
                    </a:p>
                  </a:txBody>
                  <a:tcPr/>
                </a:tc>
                <a:tc>
                  <a:txBody>
                    <a:bodyPr/>
                    <a:lstStyle/>
                    <a:p>
                      <a:r>
                        <a:rPr lang="en-US" dirty="0" smtClean="0"/>
                        <a:t>SC  or (IV)</a:t>
                      </a:r>
                    </a:p>
                    <a:p>
                      <a:endParaRPr lang="en-US" dirty="0" smtClean="0"/>
                    </a:p>
                    <a:p>
                      <a:r>
                        <a:rPr lang="en-US" dirty="0" smtClean="0"/>
                        <a:t>SC</a:t>
                      </a:r>
                      <a:endParaRPr lang="en-US" dirty="0"/>
                    </a:p>
                  </a:txBody>
                  <a:tcPr/>
                </a:tc>
              </a:tr>
              <a:tr h="1219200">
                <a:tc>
                  <a:txBody>
                    <a:bodyPr/>
                    <a:lstStyle/>
                    <a:p>
                      <a:r>
                        <a:rPr lang="en-US" dirty="0" smtClean="0"/>
                        <a:t>CERA dosing </a:t>
                      </a:r>
                      <a:endParaRPr lang="en-US" dirty="0"/>
                    </a:p>
                  </a:txBody>
                  <a:tcPr/>
                </a:tc>
                <a:tc>
                  <a:txBody>
                    <a:bodyPr/>
                    <a:lstStyle/>
                    <a:p>
                      <a:r>
                        <a:rPr lang="en-US" dirty="0" smtClean="0"/>
                        <a:t>0.6 </a:t>
                      </a:r>
                      <a:r>
                        <a:rPr lang="en-US" dirty="0" err="1" smtClean="0"/>
                        <a:t>μg</a:t>
                      </a:r>
                      <a:r>
                        <a:rPr lang="en-US" dirty="0" smtClean="0"/>
                        <a:t>/kg body weight once every 2 weeks</a:t>
                      </a:r>
                    </a:p>
                    <a:p>
                      <a:r>
                        <a:rPr lang="en-US" dirty="0" smtClean="0"/>
                        <a:t>Or </a:t>
                      </a:r>
                    </a:p>
                    <a:p>
                      <a:r>
                        <a:rPr lang="en-US" dirty="0" smtClean="0"/>
                        <a:t>1.2 </a:t>
                      </a:r>
                      <a:r>
                        <a:rPr lang="en-US" dirty="0" err="1" smtClean="0"/>
                        <a:t>μg</a:t>
                      </a:r>
                      <a:r>
                        <a:rPr lang="en-US" dirty="0" smtClean="0"/>
                        <a:t>/kg body weight once every 4 weeks (CKD ND)</a:t>
                      </a:r>
                    </a:p>
                    <a:p>
                      <a:endParaRPr lang="en-US" dirty="0"/>
                    </a:p>
                  </a:txBody>
                  <a:tcPr/>
                </a:tc>
                <a:tc>
                  <a:txBody>
                    <a:bodyPr/>
                    <a:lstStyle/>
                    <a:p>
                      <a:r>
                        <a:rPr lang="en-US" dirty="0" smtClean="0"/>
                        <a:t>SC or IV </a:t>
                      </a:r>
                    </a:p>
                    <a:p>
                      <a:endParaRPr lang="en-US" dirty="0" smtClean="0"/>
                    </a:p>
                    <a:p>
                      <a:endParaRPr lang="en-US" dirty="0" smtClean="0"/>
                    </a:p>
                    <a:p>
                      <a:r>
                        <a:rPr lang="en-US" dirty="0" smtClean="0"/>
                        <a:t>SC</a:t>
                      </a:r>
                      <a:endParaRPr lang="en-US" dirty="0"/>
                    </a:p>
                  </a:txBody>
                  <a:tcPr/>
                </a:tc>
              </a:tr>
            </a:tbl>
          </a:graphicData>
        </a:graphic>
      </p:graphicFrame>
      <p:sp>
        <p:nvSpPr>
          <p:cNvPr id="6" name="Rectangle 5"/>
          <p:cNvSpPr/>
          <p:nvPr/>
        </p:nvSpPr>
        <p:spPr>
          <a:xfrm>
            <a:off x="2622072" y="6207115"/>
            <a:ext cx="4083528" cy="430887"/>
          </a:xfrm>
          <a:prstGeom prst="rect">
            <a:avLst/>
          </a:prstGeom>
        </p:spPr>
        <p:txBody>
          <a:bodyPr wrap="square">
            <a:spAutoFit/>
          </a:bodyPr>
          <a:lstStyle/>
          <a:p>
            <a:pPr lvl="0"/>
            <a:r>
              <a:rPr lang="en-US" sz="1100" dirty="0">
                <a:solidFill>
                  <a:prstClr val="black"/>
                </a:solidFill>
              </a:rPr>
              <a:t>KDIGO Clinical Practice Guideline for Anemia in Chronic Kidney Disease. </a:t>
            </a:r>
            <a:r>
              <a:rPr lang="en-US" sz="1100" i="1" dirty="0">
                <a:solidFill>
                  <a:prstClr val="black"/>
                </a:solidFill>
              </a:rPr>
              <a:t>Kidney </a:t>
            </a:r>
            <a:r>
              <a:rPr lang="en-US" sz="1100" i="1" dirty="0" err="1">
                <a:solidFill>
                  <a:prstClr val="black"/>
                </a:solidFill>
              </a:rPr>
              <a:t>Int</a:t>
            </a:r>
            <a:r>
              <a:rPr lang="en-US" sz="1100" i="1" dirty="0">
                <a:solidFill>
                  <a:prstClr val="black"/>
                </a:solidFill>
              </a:rPr>
              <a:t> </a:t>
            </a:r>
            <a:r>
              <a:rPr lang="en-US" sz="1100" i="1" dirty="0" err="1">
                <a:solidFill>
                  <a:prstClr val="black"/>
                </a:solidFill>
              </a:rPr>
              <a:t>Suppl</a:t>
            </a:r>
            <a:r>
              <a:rPr lang="en-US" sz="1100" i="1" dirty="0">
                <a:solidFill>
                  <a:prstClr val="black"/>
                </a:solidFill>
              </a:rPr>
              <a:t> </a:t>
            </a:r>
            <a:r>
              <a:rPr lang="en-US" sz="1100" dirty="0">
                <a:solidFill>
                  <a:prstClr val="black"/>
                </a:solidFill>
              </a:rPr>
              <a:t>2012; 2: 279–335</a:t>
            </a:r>
            <a:endParaRPr lang="fr-FR" sz="1100" dirty="0">
              <a:solidFill>
                <a:prstClr val="black"/>
              </a:solidFill>
            </a:endParaRPr>
          </a:p>
        </p:txBody>
      </p:sp>
      <p:sp>
        <p:nvSpPr>
          <p:cNvPr id="3" name="Rectangle 2"/>
          <p:cNvSpPr/>
          <p:nvPr/>
        </p:nvSpPr>
        <p:spPr>
          <a:xfrm>
            <a:off x="2975979" y="5410200"/>
            <a:ext cx="3120021" cy="523220"/>
          </a:xfrm>
          <a:prstGeom prst="rect">
            <a:avLst/>
          </a:prstGeom>
        </p:spPr>
        <p:txBody>
          <a:bodyPr wrap="none">
            <a:spAutoFit/>
          </a:bodyPr>
          <a:lstStyle/>
          <a:p>
            <a:r>
              <a:rPr lang="en-US" sz="2800" b="1" dirty="0">
                <a:solidFill>
                  <a:srgbClr val="0070C0"/>
                </a:solidFill>
                <a:ea typeface="+mj-ea"/>
                <a:cs typeface="+mj-cs"/>
              </a:rPr>
              <a:t>DOSE ADJUSTMENT</a:t>
            </a:r>
            <a:endParaRPr lang="fr-FR" sz="2800" dirty="0"/>
          </a:p>
        </p:txBody>
      </p:sp>
    </p:spTree>
    <p:extLst>
      <p:ext uri="{BB962C8B-B14F-4D97-AF65-F5344CB8AC3E}">
        <p14:creationId xmlns:p14="http://schemas.microsoft.com/office/powerpoint/2010/main" val="31394377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US" sz="3600" b="1" dirty="0" smtClean="0">
                <a:solidFill>
                  <a:srgbClr val="0070C0"/>
                </a:solidFill>
              </a:rPr>
              <a:t>ESA DOSING</a:t>
            </a:r>
            <a:endParaRPr lang="en-US" sz="3600" b="1" dirty="0">
              <a:solidFill>
                <a:srgbClr val="0070C0"/>
              </a:solidFill>
            </a:endParaRPr>
          </a:p>
        </p:txBody>
      </p:sp>
      <p:sp>
        <p:nvSpPr>
          <p:cNvPr id="8" name="Content Placeholder 7"/>
          <p:cNvSpPr>
            <a:spLocks noGrp="1"/>
          </p:cNvSpPr>
          <p:nvPr>
            <p:ph idx="1"/>
          </p:nvPr>
        </p:nvSpPr>
        <p:spPr>
          <a:xfrm>
            <a:off x="457200" y="1371600"/>
            <a:ext cx="8229600" cy="4525963"/>
          </a:xfrm>
        </p:spPr>
        <p:txBody>
          <a:bodyPr/>
          <a:lstStyle/>
          <a:p>
            <a:pPr marL="0" indent="0">
              <a:buNone/>
            </a:pPr>
            <a:r>
              <a:rPr lang="en-US" dirty="0" smtClean="0"/>
              <a:t>                       Lower </a:t>
            </a:r>
            <a:r>
              <a:rPr lang="en-US" dirty="0"/>
              <a:t>initial ESA </a:t>
            </a:r>
            <a:r>
              <a:rPr lang="en-US" dirty="0" smtClean="0"/>
              <a:t>doses if:</a:t>
            </a:r>
          </a:p>
          <a:p>
            <a:pPr marL="0" indent="0">
              <a:buNone/>
            </a:pPr>
            <a:endParaRPr lang="fr-FR" dirty="0" smtClean="0"/>
          </a:p>
          <a:p>
            <a:r>
              <a:rPr lang="en-US" dirty="0"/>
              <a:t>Higher baseline </a:t>
            </a:r>
            <a:r>
              <a:rPr lang="en-US" dirty="0" err="1"/>
              <a:t>Hb</a:t>
            </a:r>
            <a:r>
              <a:rPr lang="en-US" dirty="0"/>
              <a:t> concentrations </a:t>
            </a:r>
            <a:endParaRPr lang="en-US" dirty="0" smtClean="0"/>
          </a:p>
          <a:p>
            <a:r>
              <a:rPr lang="en-US" dirty="0"/>
              <a:t>H</a:t>
            </a:r>
            <a:r>
              <a:rPr lang="en-US" dirty="0" smtClean="0"/>
              <a:t>istory </a:t>
            </a:r>
            <a:r>
              <a:rPr lang="en-US" dirty="0"/>
              <a:t>of </a:t>
            </a:r>
            <a:r>
              <a:rPr lang="en-US" dirty="0" smtClean="0"/>
              <a:t>CVD</a:t>
            </a:r>
          </a:p>
          <a:p>
            <a:r>
              <a:rPr lang="en-US" dirty="0"/>
              <a:t>P</a:t>
            </a:r>
            <a:r>
              <a:rPr lang="en-US" dirty="0" smtClean="0"/>
              <a:t>atients </a:t>
            </a:r>
            <a:r>
              <a:rPr lang="en-US" dirty="0"/>
              <a:t>with a history of</a:t>
            </a:r>
            <a:r>
              <a:rPr lang="en-US" dirty="0" smtClean="0"/>
              <a:t> </a:t>
            </a:r>
            <a:r>
              <a:rPr lang="en-US" dirty="0" err="1"/>
              <a:t>thrombo</a:t>
            </a:r>
            <a:r>
              <a:rPr lang="en-US" dirty="0"/>
              <a:t>-embolism or </a:t>
            </a:r>
            <a:r>
              <a:rPr lang="en-US" dirty="0" smtClean="0"/>
              <a:t>seizures </a:t>
            </a:r>
          </a:p>
          <a:p>
            <a:r>
              <a:rPr lang="en-US" dirty="0" smtClean="0"/>
              <a:t>Patients with </a:t>
            </a:r>
            <a:r>
              <a:rPr lang="en-US" dirty="0"/>
              <a:t>high blood </a:t>
            </a:r>
            <a:r>
              <a:rPr lang="en-US" dirty="0" smtClean="0"/>
              <a:t>pressure</a:t>
            </a:r>
            <a:endParaRPr lang="en-US" dirty="0"/>
          </a:p>
        </p:txBody>
      </p:sp>
      <p:sp>
        <p:nvSpPr>
          <p:cNvPr id="6" name="Rectangle 5"/>
          <p:cNvSpPr/>
          <p:nvPr/>
        </p:nvSpPr>
        <p:spPr>
          <a:xfrm>
            <a:off x="2678864" y="6427113"/>
            <a:ext cx="3744416" cy="430887"/>
          </a:xfrm>
          <a:prstGeom prst="rect">
            <a:avLst/>
          </a:prstGeom>
        </p:spPr>
        <p:txBody>
          <a:bodyPr wrap="square">
            <a:spAutoFit/>
          </a:bodyPr>
          <a:lstStyle/>
          <a:p>
            <a:pPr lvl="0"/>
            <a:r>
              <a:rPr lang="en-US" sz="1100" dirty="0">
                <a:solidFill>
                  <a:prstClr val="black"/>
                </a:solidFill>
              </a:rPr>
              <a:t>KDIGO Clinical Practice Guideline for Anemia in Chronic Kidney Disease. </a:t>
            </a:r>
            <a:r>
              <a:rPr lang="en-US" sz="1100" i="1" dirty="0">
                <a:solidFill>
                  <a:prstClr val="black"/>
                </a:solidFill>
              </a:rPr>
              <a:t>Kidney </a:t>
            </a:r>
            <a:r>
              <a:rPr lang="en-US" sz="1100" i="1" dirty="0" err="1">
                <a:solidFill>
                  <a:prstClr val="black"/>
                </a:solidFill>
              </a:rPr>
              <a:t>Int</a:t>
            </a:r>
            <a:r>
              <a:rPr lang="en-US" sz="1100" i="1" dirty="0">
                <a:solidFill>
                  <a:prstClr val="black"/>
                </a:solidFill>
              </a:rPr>
              <a:t> </a:t>
            </a:r>
            <a:r>
              <a:rPr lang="en-US" sz="1100" i="1" dirty="0" err="1">
                <a:solidFill>
                  <a:prstClr val="black"/>
                </a:solidFill>
              </a:rPr>
              <a:t>Suppl</a:t>
            </a:r>
            <a:r>
              <a:rPr lang="en-US" sz="1100" i="1" dirty="0">
                <a:solidFill>
                  <a:prstClr val="black"/>
                </a:solidFill>
              </a:rPr>
              <a:t> </a:t>
            </a:r>
            <a:r>
              <a:rPr lang="en-US" sz="1100" dirty="0">
                <a:solidFill>
                  <a:prstClr val="black"/>
                </a:solidFill>
              </a:rPr>
              <a:t>2012; 2: 279–335</a:t>
            </a:r>
            <a:endParaRPr lang="fr-FR" sz="1100" dirty="0">
              <a:solidFill>
                <a:prstClr val="black"/>
              </a:solidFill>
            </a:endParaRPr>
          </a:p>
        </p:txBody>
      </p:sp>
      <p:sp>
        <p:nvSpPr>
          <p:cNvPr id="9" name="Rectangle 8"/>
          <p:cNvSpPr/>
          <p:nvPr/>
        </p:nvSpPr>
        <p:spPr>
          <a:xfrm>
            <a:off x="2590800" y="1371600"/>
            <a:ext cx="4419600" cy="609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p:spTree>
    <p:extLst>
      <p:ext uri="{BB962C8B-B14F-4D97-AF65-F5344CB8AC3E}">
        <p14:creationId xmlns:p14="http://schemas.microsoft.com/office/powerpoint/2010/main" val="6623018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485800"/>
            <a:ext cx="8229600" cy="1143000"/>
          </a:xfrm>
        </p:spPr>
        <p:txBody>
          <a:bodyPr>
            <a:normAutofit/>
          </a:bodyPr>
          <a:lstStyle/>
          <a:p>
            <a:r>
              <a:rPr lang="en-US" sz="3200" b="1" dirty="0" smtClean="0">
                <a:solidFill>
                  <a:srgbClr val="0070C0"/>
                </a:solidFill>
              </a:rPr>
              <a:t>TARGET </a:t>
            </a:r>
            <a:r>
              <a:rPr lang="en-US" sz="3200" b="1" dirty="0" err="1" smtClean="0">
                <a:solidFill>
                  <a:srgbClr val="0070C0"/>
                </a:solidFill>
              </a:rPr>
              <a:t>Hb</a:t>
            </a:r>
            <a:r>
              <a:rPr lang="en-US" sz="3200" b="1" dirty="0" smtClean="0">
                <a:solidFill>
                  <a:srgbClr val="0070C0"/>
                </a:solidFill>
              </a:rPr>
              <a:t> LEVEL and DOSE ADJUSTMENT</a:t>
            </a:r>
            <a:endParaRPr lang="en-US" sz="3200" b="1" dirty="0">
              <a:solidFill>
                <a:srgbClr val="0070C0"/>
              </a:solidFill>
            </a:endParaRPr>
          </a:p>
        </p:txBody>
      </p:sp>
      <p:sp>
        <p:nvSpPr>
          <p:cNvPr id="3" name="Content Placeholder 2"/>
          <p:cNvSpPr>
            <a:spLocks noGrp="1"/>
          </p:cNvSpPr>
          <p:nvPr>
            <p:ph idx="1"/>
          </p:nvPr>
        </p:nvSpPr>
        <p:spPr>
          <a:xfrm>
            <a:off x="443345" y="2286000"/>
            <a:ext cx="8229600" cy="2438400"/>
          </a:xfrm>
        </p:spPr>
        <p:txBody>
          <a:bodyPr>
            <a:noAutofit/>
          </a:bodyPr>
          <a:lstStyle/>
          <a:p>
            <a:r>
              <a:rPr lang="en-US" sz="2400" dirty="0" smtClean="0"/>
              <a:t>The objective of initial ESA therapy is a rate of increase in </a:t>
            </a:r>
            <a:r>
              <a:rPr lang="en-US" sz="2400" dirty="0" err="1" smtClean="0"/>
              <a:t>Hb</a:t>
            </a:r>
            <a:r>
              <a:rPr lang="en-US" sz="2400" dirty="0" smtClean="0"/>
              <a:t> of 1 to 2 g/dl per month with Target </a:t>
            </a:r>
            <a:r>
              <a:rPr lang="en-US" sz="2400" dirty="0" err="1"/>
              <a:t>Hb</a:t>
            </a:r>
            <a:r>
              <a:rPr lang="en-US" sz="2400" dirty="0"/>
              <a:t> not to exceed 11,5 g/dl</a:t>
            </a:r>
          </a:p>
          <a:p>
            <a:pPr marL="0" indent="0">
              <a:buNone/>
            </a:pPr>
            <a:endParaRPr lang="en-US" sz="2400" dirty="0" smtClean="0"/>
          </a:p>
          <a:p>
            <a:r>
              <a:rPr lang="en-US" sz="2400" dirty="0" err="1" smtClean="0"/>
              <a:t>Hb</a:t>
            </a:r>
            <a:r>
              <a:rPr lang="en-US" sz="2400" dirty="0" smtClean="0"/>
              <a:t> initially monitored every week, dose adjustment made every 4 </a:t>
            </a:r>
            <a:r>
              <a:rPr lang="en-US" sz="2400" dirty="0"/>
              <a:t>weeks (minimum </a:t>
            </a:r>
            <a:r>
              <a:rPr lang="en-US" sz="2400" dirty="0" smtClean="0"/>
              <a:t>interval </a:t>
            </a:r>
            <a:r>
              <a:rPr lang="en-US" sz="2400" dirty="0"/>
              <a:t>adjustments in the outpatient setting is 2 </a:t>
            </a:r>
            <a:r>
              <a:rPr lang="en-US" sz="2400" dirty="0" smtClean="0"/>
              <a:t>weeks). </a:t>
            </a:r>
          </a:p>
          <a:p>
            <a:endParaRPr lang="en-US" sz="2400" dirty="0" smtClean="0"/>
          </a:p>
        </p:txBody>
      </p:sp>
      <p:sp>
        <p:nvSpPr>
          <p:cNvPr id="4" name="Rectangle 3"/>
          <p:cNvSpPr/>
          <p:nvPr/>
        </p:nvSpPr>
        <p:spPr>
          <a:xfrm>
            <a:off x="2711445" y="6454497"/>
            <a:ext cx="3804771" cy="430887"/>
          </a:xfrm>
          <a:prstGeom prst="rect">
            <a:avLst/>
          </a:prstGeom>
        </p:spPr>
        <p:txBody>
          <a:bodyPr wrap="square">
            <a:spAutoFit/>
          </a:bodyPr>
          <a:lstStyle/>
          <a:p>
            <a:pPr lvl="0"/>
            <a:r>
              <a:rPr lang="en-US" sz="1100" dirty="0">
                <a:solidFill>
                  <a:prstClr val="black"/>
                </a:solidFill>
              </a:rPr>
              <a:t>KDIGO Clinical Practice Guideline for Anemia in Chronic Kidney Disease. </a:t>
            </a:r>
            <a:r>
              <a:rPr lang="en-US" sz="1100" i="1" dirty="0">
                <a:solidFill>
                  <a:prstClr val="black"/>
                </a:solidFill>
              </a:rPr>
              <a:t>Kidney </a:t>
            </a:r>
            <a:r>
              <a:rPr lang="en-US" sz="1100" i="1" dirty="0" err="1">
                <a:solidFill>
                  <a:prstClr val="black"/>
                </a:solidFill>
              </a:rPr>
              <a:t>Int</a:t>
            </a:r>
            <a:r>
              <a:rPr lang="en-US" sz="1100" i="1" dirty="0">
                <a:solidFill>
                  <a:prstClr val="black"/>
                </a:solidFill>
              </a:rPr>
              <a:t> </a:t>
            </a:r>
            <a:r>
              <a:rPr lang="en-US" sz="1100" i="1" dirty="0" err="1">
                <a:solidFill>
                  <a:prstClr val="black"/>
                </a:solidFill>
              </a:rPr>
              <a:t>Suppl</a:t>
            </a:r>
            <a:r>
              <a:rPr lang="en-US" sz="1100" i="1" dirty="0">
                <a:solidFill>
                  <a:prstClr val="black"/>
                </a:solidFill>
              </a:rPr>
              <a:t> </a:t>
            </a:r>
            <a:r>
              <a:rPr lang="en-US" sz="1100" dirty="0">
                <a:solidFill>
                  <a:prstClr val="black"/>
                </a:solidFill>
              </a:rPr>
              <a:t>2012; 2: 279–335</a:t>
            </a:r>
            <a:endParaRPr lang="fr-FR" sz="1100" dirty="0">
              <a:solidFill>
                <a:prstClr val="black"/>
              </a:solidFill>
            </a:endParaRPr>
          </a:p>
        </p:txBody>
      </p:sp>
    </p:spTree>
    <p:extLst>
      <p:ext uri="{BB962C8B-B14F-4D97-AF65-F5344CB8AC3E}">
        <p14:creationId xmlns:p14="http://schemas.microsoft.com/office/powerpoint/2010/main" val="21636604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a:t>If the </a:t>
            </a:r>
            <a:r>
              <a:rPr lang="en-US" sz="2400" dirty="0" err="1"/>
              <a:t>Hb</a:t>
            </a:r>
            <a:r>
              <a:rPr lang="en-US" sz="2400" dirty="0"/>
              <a:t> is increasing and approaching 11.5 g/dl, the dose should be reduced by approximately 25</a:t>
            </a:r>
            <a:r>
              <a:rPr lang="en-US" sz="2400" dirty="0" smtClean="0"/>
              <a:t>%.</a:t>
            </a:r>
          </a:p>
          <a:p>
            <a:pPr marL="0" indent="0">
              <a:buNone/>
            </a:pPr>
            <a:r>
              <a:rPr lang="en-US" sz="2400" dirty="0" smtClean="0"/>
              <a:t> </a:t>
            </a:r>
            <a:endParaRPr lang="en-US" sz="2400" dirty="0"/>
          </a:p>
          <a:p>
            <a:r>
              <a:rPr lang="en-US" sz="2400" dirty="0"/>
              <a:t>If the </a:t>
            </a:r>
            <a:r>
              <a:rPr lang="en-US" sz="2400" dirty="0" err="1"/>
              <a:t>Hb</a:t>
            </a:r>
            <a:r>
              <a:rPr lang="en-US" sz="2400" dirty="0"/>
              <a:t> continues to increase, doses should be temporarily withheld until the </a:t>
            </a:r>
            <a:r>
              <a:rPr lang="en-US" sz="2400" dirty="0" err="1"/>
              <a:t>Hb</a:t>
            </a:r>
            <a:r>
              <a:rPr lang="en-US" sz="2400" dirty="0"/>
              <a:t> begins to decrease, at which point therapy should be reinitiated at a dose approximately 25% below the previous dose. </a:t>
            </a:r>
            <a:endParaRPr lang="en-US" sz="2400" dirty="0" smtClean="0"/>
          </a:p>
          <a:p>
            <a:pPr marL="0" indent="0">
              <a:buNone/>
            </a:pPr>
            <a:endParaRPr lang="en-US" sz="2400" dirty="0"/>
          </a:p>
          <a:p>
            <a:r>
              <a:rPr lang="en-US" sz="2400" dirty="0" smtClean="0"/>
              <a:t>If </a:t>
            </a:r>
            <a:r>
              <a:rPr lang="en-US" sz="2400" dirty="0"/>
              <a:t>the </a:t>
            </a:r>
            <a:r>
              <a:rPr lang="en-US" sz="2400" dirty="0" err="1"/>
              <a:t>Hb</a:t>
            </a:r>
            <a:r>
              <a:rPr lang="en-US" sz="2400" dirty="0"/>
              <a:t> increases by more than 1.0 g/dl in any 2-week period, the dose should be decreased by approximately 25%. </a:t>
            </a:r>
          </a:p>
          <a:p>
            <a:endParaRPr lang="en-US" sz="2400" dirty="0"/>
          </a:p>
        </p:txBody>
      </p:sp>
      <p:sp>
        <p:nvSpPr>
          <p:cNvPr id="4" name="Title 1"/>
          <p:cNvSpPr>
            <a:spLocks noGrp="1"/>
          </p:cNvSpPr>
          <p:nvPr>
            <p:ph type="title"/>
          </p:nvPr>
        </p:nvSpPr>
        <p:spPr>
          <a:xfrm>
            <a:off x="457200" y="152400"/>
            <a:ext cx="8229600" cy="1143000"/>
          </a:xfrm>
        </p:spPr>
        <p:txBody>
          <a:bodyPr>
            <a:normAutofit/>
          </a:bodyPr>
          <a:lstStyle/>
          <a:p>
            <a:r>
              <a:rPr lang="en-US" sz="3600" b="1" dirty="0" smtClean="0">
                <a:solidFill>
                  <a:srgbClr val="0070C0"/>
                </a:solidFill>
              </a:rPr>
              <a:t>DOSE ADJUSTMENT</a:t>
            </a:r>
            <a:endParaRPr lang="en-US" sz="3600" b="1" dirty="0">
              <a:solidFill>
                <a:srgbClr val="0070C0"/>
              </a:solidFill>
            </a:endParaRPr>
          </a:p>
        </p:txBody>
      </p:sp>
      <p:sp>
        <p:nvSpPr>
          <p:cNvPr id="5" name="Rectangle 4"/>
          <p:cNvSpPr/>
          <p:nvPr/>
        </p:nvSpPr>
        <p:spPr>
          <a:xfrm>
            <a:off x="4114800" y="6324600"/>
            <a:ext cx="4572000" cy="430887"/>
          </a:xfrm>
          <a:prstGeom prst="rect">
            <a:avLst/>
          </a:prstGeom>
        </p:spPr>
        <p:txBody>
          <a:bodyPr>
            <a:spAutoFit/>
          </a:bodyPr>
          <a:lstStyle/>
          <a:p>
            <a:pPr lvl="0"/>
            <a:r>
              <a:rPr lang="en-US" sz="1100" dirty="0">
                <a:solidFill>
                  <a:prstClr val="black"/>
                </a:solidFill>
              </a:rPr>
              <a:t>KDIGO Clinical Practice Guideline for Anemia in Chronic Kidney Disease. </a:t>
            </a:r>
            <a:r>
              <a:rPr lang="en-US" sz="1100" i="1" dirty="0">
                <a:solidFill>
                  <a:prstClr val="black"/>
                </a:solidFill>
              </a:rPr>
              <a:t>Kidney </a:t>
            </a:r>
            <a:r>
              <a:rPr lang="en-US" sz="1100" i="1" dirty="0" err="1">
                <a:solidFill>
                  <a:prstClr val="black"/>
                </a:solidFill>
              </a:rPr>
              <a:t>Int</a:t>
            </a:r>
            <a:r>
              <a:rPr lang="en-US" sz="1100" i="1" dirty="0">
                <a:solidFill>
                  <a:prstClr val="black"/>
                </a:solidFill>
              </a:rPr>
              <a:t> </a:t>
            </a:r>
            <a:r>
              <a:rPr lang="en-US" sz="1100" i="1" dirty="0" err="1">
                <a:solidFill>
                  <a:prstClr val="black"/>
                </a:solidFill>
              </a:rPr>
              <a:t>Suppl</a:t>
            </a:r>
            <a:r>
              <a:rPr lang="en-US" sz="1100" i="1" dirty="0">
                <a:solidFill>
                  <a:prstClr val="black"/>
                </a:solidFill>
              </a:rPr>
              <a:t> </a:t>
            </a:r>
            <a:r>
              <a:rPr lang="en-US" sz="1100" dirty="0">
                <a:solidFill>
                  <a:prstClr val="black"/>
                </a:solidFill>
              </a:rPr>
              <a:t>2012; 2: 279–335</a:t>
            </a:r>
            <a:endParaRPr lang="fr-FR" sz="1100" dirty="0">
              <a:solidFill>
                <a:prstClr val="black"/>
              </a:solidFill>
            </a:endParaRPr>
          </a:p>
        </p:txBody>
      </p:sp>
    </p:spTree>
    <p:extLst>
      <p:ext uri="{BB962C8B-B14F-4D97-AF65-F5344CB8AC3E}">
        <p14:creationId xmlns:p14="http://schemas.microsoft.com/office/powerpoint/2010/main" val="12192091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7"/>
            <a:ext cx="8157592" cy="4835490"/>
          </a:xfrm>
        </p:spPr>
        <p:txBody>
          <a:bodyPr/>
          <a:lstStyle/>
          <a:p>
            <a:r>
              <a:rPr lang="en-US" dirty="0" smtClean="0"/>
              <a:t>Dose adjustment:</a:t>
            </a:r>
          </a:p>
          <a:p>
            <a:pPr marL="0" indent="0">
              <a:buNone/>
            </a:pPr>
            <a:endParaRPr lang="en-US" dirty="0" smtClean="0"/>
          </a:p>
          <a:p>
            <a:pPr marL="0" indent="0">
              <a:buNone/>
            </a:pPr>
            <a:endParaRPr lang="en-US" dirty="0" smtClean="0"/>
          </a:p>
          <a:p>
            <a:r>
              <a:rPr lang="en-US" dirty="0" smtClean="0"/>
              <a:t>ESA resistance </a:t>
            </a:r>
            <a:endParaRPr lang="en-US" dirty="0"/>
          </a:p>
          <a:p>
            <a:r>
              <a:rPr lang="en-US" dirty="0" smtClean="0"/>
              <a:t>“Pseudo resistance”: Prescription/ Adherence</a:t>
            </a:r>
          </a:p>
          <a:p>
            <a:pPr marL="0" indent="0">
              <a:buNone/>
            </a:pPr>
            <a:endParaRPr lang="en-US" dirty="0" smtClean="0"/>
          </a:p>
          <a:p>
            <a:endParaRPr lang="en-US" dirty="0"/>
          </a:p>
        </p:txBody>
      </p:sp>
      <p:sp>
        <p:nvSpPr>
          <p:cNvPr id="8" name="Title 1"/>
          <p:cNvSpPr>
            <a:spLocks noGrp="1"/>
          </p:cNvSpPr>
          <p:nvPr>
            <p:ph type="title"/>
          </p:nvPr>
        </p:nvSpPr>
        <p:spPr/>
        <p:txBody>
          <a:bodyPr>
            <a:normAutofit/>
          </a:bodyPr>
          <a:lstStyle/>
          <a:p>
            <a:r>
              <a:rPr lang="en-US" sz="3200" b="1" dirty="0" smtClean="0">
                <a:solidFill>
                  <a:srgbClr val="0070C0"/>
                </a:solidFill>
              </a:rPr>
              <a:t>ANEMIA MANAGEMENT in HD</a:t>
            </a:r>
            <a:br>
              <a:rPr lang="en-US" sz="3200" b="1" dirty="0" smtClean="0">
                <a:solidFill>
                  <a:srgbClr val="0070C0"/>
                </a:solidFill>
              </a:rPr>
            </a:br>
            <a:r>
              <a:rPr lang="en-US" sz="2800" b="1" dirty="0" smtClean="0">
                <a:solidFill>
                  <a:srgbClr val="C00000"/>
                </a:solidFill>
              </a:rPr>
              <a:t>THE PITFALLS</a:t>
            </a:r>
            <a:endParaRPr lang="en-US" sz="2800" b="1" dirty="0">
              <a:solidFill>
                <a:srgbClr val="C00000"/>
              </a:solidFill>
            </a:endParaRPr>
          </a:p>
        </p:txBody>
      </p:sp>
      <p:sp>
        <p:nvSpPr>
          <p:cNvPr id="9" name="Rectangle 8"/>
          <p:cNvSpPr/>
          <p:nvPr/>
        </p:nvSpPr>
        <p:spPr>
          <a:xfrm>
            <a:off x="1043608" y="2420888"/>
            <a:ext cx="7452320" cy="738664"/>
          </a:xfrm>
          <a:prstGeom prst="rect">
            <a:avLst/>
          </a:prstGeom>
        </p:spPr>
        <p:txBody>
          <a:bodyPr wrap="square">
            <a:spAutoFit/>
          </a:bodyPr>
          <a:lstStyle/>
          <a:p>
            <a:endParaRPr lang="en-US" sz="1400" dirty="0"/>
          </a:p>
          <a:p>
            <a:r>
              <a:rPr lang="en-US" sz="1400" dirty="0"/>
              <a:t>Wish JB et al. Positive Iron Balance in Chronic Kidney Disease: How Much is Too Much and How to </a:t>
            </a:r>
            <a:r>
              <a:rPr lang="en-US" sz="1400" dirty="0" smtClean="0"/>
              <a:t>Tell? </a:t>
            </a:r>
            <a:r>
              <a:rPr lang="en-US" sz="1400" i="1" dirty="0" smtClean="0"/>
              <a:t>Am </a:t>
            </a:r>
            <a:r>
              <a:rPr lang="en-US" sz="1400" i="1" dirty="0"/>
              <a:t>J </a:t>
            </a:r>
            <a:r>
              <a:rPr lang="en-US" sz="1400" i="1" dirty="0" err="1"/>
              <a:t>Nephrol</a:t>
            </a:r>
            <a:r>
              <a:rPr lang="en-US" sz="1400" dirty="0"/>
              <a:t>. 2018;47(2):72-83</a:t>
            </a:r>
          </a:p>
        </p:txBody>
      </p:sp>
    </p:spTree>
    <p:extLst>
      <p:ext uri="{BB962C8B-B14F-4D97-AF65-F5344CB8AC3E}">
        <p14:creationId xmlns:p14="http://schemas.microsoft.com/office/powerpoint/2010/main" val="26065277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smtClean="0">
                <a:solidFill>
                  <a:srgbClr val="0070C0"/>
                </a:solidFill>
              </a:rPr>
              <a:t>CAUSES of ESA RESISTANCE</a:t>
            </a:r>
            <a:endParaRPr lang="en-US" sz="3600" b="1" dirty="0">
              <a:solidFill>
                <a:srgbClr val="0070C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22835638"/>
              </p:ext>
            </p:extLst>
          </p:nvPr>
        </p:nvGraphicFramePr>
        <p:xfrm>
          <a:off x="728988" y="1700808"/>
          <a:ext cx="7371403" cy="4623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02036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0070C0"/>
                </a:solidFill>
              </a:rPr>
              <a:t>SUMMARY</a:t>
            </a:r>
            <a:endParaRPr lang="en-US" sz="3600" b="1" dirty="0">
              <a:solidFill>
                <a:srgbClr val="0070C0"/>
              </a:solidFill>
            </a:endParaRPr>
          </a:p>
        </p:txBody>
      </p:sp>
      <p:sp>
        <p:nvSpPr>
          <p:cNvPr id="3" name="Content Placeholder 2"/>
          <p:cNvSpPr>
            <a:spLocks noGrp="1"/>
          </p:cNvSpPr>
          <p:nvPr>
            <p:ph idx="1"/>
          </p:nvPr>
        </p:nvSpPr>
        <p:spPr>
          <a:xfrm>
            <a:off x="762000" y="1447800"/>
            <a:ext cx="7848600" cy="4754563"/>
          </a:xfrm>
        </p:spPr>
        <p:txBody>
          <a:bodyPr>
            <a:normAutofit fontScale="70000" lnSpcReduction="20000"/>
          </a:bodyPr>
          <a:lstStyle/>
          <a:p>
            <a:r>
              <a:rPr lang="en-US" dirty="0" smtClean="0"/>
              <a:t>In HD patients: all </a:t>
            </a:r>
            <a:r>
              <a:rPr lang="en-US" dirty="0"/>
              <a:t>correctable causes of anemia </a:t>
            </a:r>
            <a:r>
              <a:rPr lang="en-US" dirty="0" smtClean="0"/>
              <a:t>must be addressed, specially </a:t>
            </a:r>
            <a:r>
              <a:rPr lang="en-US" dirty="0"/>
              <a:t>iron deficiency prior to ESA therapy.</a:t>
            </a:r>
          </a:p>
          <a:p>
            <a:pPr marL="0" indent="0">
              <a:buNone/>
            </a:pPr>
            <a:endParaRPr lang="en-US" dirty="0"/>
          </a:p>
          <a:p>
            <a:r>
              <a:rPr lang="en-US" dirty="0"/>
              <a:t>Target low </a:t>
            </a:r>
            <a:r>
              <a:rPr lang="en-US" dirty="0" err="1"/>
              <a:t>Hb</a:t>
            </a:r>
            <a:r>
              <a:rPr lang="en-US" dirty="0"/>
              <a:t> level</a:t>
            </a:r>
          </a:p>
          <a:p>
            <a:pPr marL="0" indent="0">
              <a:buNone/>
            </a:pPr>
            <a:endParaRPr lang="en-US" dirty="0"/>
          </a:p>
          <a:p>
            <a:r>
              <a:rPr lang="en-US" dirty="0"/>
              <a:t>Iron supplementation with regular monitoring </a:t>
            </a:r>
            <a:r>
              <a:rPr lang="en-US" dirty="0" smtClean="0"/>
              <a:t>is mandatory</a:t>
            </a:r>
            <a:endParaRPr lang="en-US" dirty="0"/>
          </a:p>
          <a:p>
            <a:pPr marL="0" indent="0">
              <a:buNone/>
            </a:pPr>
            <a:endParaRPr lang="en-US" dirty="0"/>
          </a:p>
          <a:p>
            <a:r>
              <a:rPr lang="en-US" dirty="0"/>
              <a:t>In initiating and maintaining ESA </a:t>
            </a:r>
            <a:r>
              <a:rPr lang="en-US" dirty="0" smtClean="0"/>
              <a:t>therapy, Individualize treatment: </a:t>
            </a:r>
            <a:r>
              <a:rPr lang="en-US" dirty="0"/>
              <a:t>balance the potential benefits of reducing blood transfusions and anemia-related symptoms </a:t>
            </a:r>
            <a:r>
              <a:rPr lang="en-US" dirty="0" smtClean="0"/>
              <a:t>and the risks in </a:t>
            </a:r>
            <a:r>
              <a:rPr lang="en-US" dirty="0"/>
              <a:t>some patients </a:t>
            </a:r>
            <a:endParaRPr lang="en-US" dirty="0" smtClean="0"/>
          </a:p>
          <a:p>
            <a:endParaRPr lang="en-US" dirty="0"/>
          </a:p>
          <a:p>
            <a:r>
              <a:rPr lang="en-US" dirty="0" smtClean="0"/>
              <a:t>Reliable products with lower cost may allow better adherence to treatment</a:t>
            </a:r>
            <a:endParaRPr lang="en-US" dirty="0"/>
          </a:p>
        </p:txBody>
      </p:sp>
    </p:spTree>
    <p:extLst>
      <p:ext uri="{BB962C8B-B14F-4D97-AF65-F5344CB8AC3E}">
        <p14:creationId xmlns:p14="http://schemas.microsoft.com/office/powerpoint/2010/main" val="274054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1101" y="6177498"/>
            <a:ext cx="3983147" cy="707886"/>
          </a:xfrm>
          <a:prstGeom prst="rect">
            <a:avLst/>
          </a:prstGeom>
        </p:spPr>
        <p:txBody>
          <a:bodyPr wrap="square">
            <a:spAutoFit/>
          </a:bodyPr>
          <a:lstStyle/>
          <a:p>
            <a:r>
              <a:rPr lang="en-US" sz="1000" dirty="0" err="1"/>
              <a:t>PLoS</a:t>
            </a:r>
            <a:r>
              <a:rPr lang="en-US" sz="1000" dirty="0"/>
              <a:t> </a:t>
            </a:r>
            <a:r>
              <a:rPr lang="en-US" sz="1000" dirty="0" smtClean="0"/>
              <a:t>One. 2014</a:t>
            </a:r>
            <a:r>
              <a:rPr lang="en-US" sz="1000" dirty="0"/>
              <a:t>; 9(1): e84943. </a:t>
            </a:r>
            <a:r>
              <a:rPr lang="en-US" sz="1000" dirty="0" smtClean="0"/>
              <a:t>Published </a:t>
            </a:r>
            <a:r>
              <a:rPr lang="en-US" sz="1000" dirty="0"/>
              <a:t>online 2014 </a:t>
            </a:r>
            <a:r>
              <a:rPr lang="en-US" sz="1000" dirty="0" smtClean="0"/>
              <a:t>Jan </a:t>
            </a:r>
            <a:r>
              <a:rPr lang="en-US" sz="1000" dirty="0" err="1" smtClean="0"/>
              <a:t>doi</a:t>
            </a:r>
            <a:r>
              <a:rPr lang="en-US" sz="1000" dirty="0"/>
              <a:t>:  </a:t>
            </a:r>
            <a:r>
              <a:rPr lang="en-US" sz="1000" dirty="0" smtClean="0"/>
              <a:t>10.1371/journal.pone.0084943 PMCID</a:t>
            </a:r>
            <a:r>
              <a:rPr lang="en-US" sz="1000" dirty="0"/>
              <a:t>: PMC3879360</a:t>
            </a:r>
          </a:p>
          <a:p>
            <a:r>
              <a:rPr lang="en-US" sz="1000" dirty="0"/>
              <a:t>Prevalence of Anemia in Chronic Kidney Disease in the </a:t>
            </a:r>
            <a:r>
              <a:rPr lang="en-US" sz="1000" dirty="0" smtClean="0"/>
              <a:t>US Melissa </a:t>
            </a:r>
            <a:r>
              <a:rPr lang="en-US" sz="1000" dirty="0"/>
              <a:t>E. </a:t>
            </a:r>
            <a:r>
              <a:rPr lang="en-US" sz="1000" dirty="0" smtClean="0"/>
              <a:t>Stauffer </a:t>
            </a:r>
            <a:r>
              <a:rPr lang="en-US" sz="1000" dirty="0"/>
              <a:t>and Tao </a:t>
            </a:r>
            <a:r>
              <a:rPr lang="en-US" sz="1000" dirty="0" smtClean="0"/>
              <a:t>Fan</a:t>
            </a:r>
            <a:r>
              <a:rPr lang="en-US" sz="1000" baseline="30000" dirty="0" smtClean="0"/>
              <a:t>2</a:t>
            </a:r>
            <a:endParaRPr lang="en-US" sz="1000" dirty="0"/>
          </a:p>
        </p:txBody>
      </p:sp>
      <p:sp>
        <p:nvSpPr>
          <p:cNvPr id="7" name="Title 1"/>
          <p:cNvSpPr txBox="1">
            <a:spLocks/>
          </p:cNvSpPr>
          <p:nvPr/>
        </p:nvSpPr>
        <p:spPr>
          <a:xfrm>
            <a:off x="457200" y="-99392"/>
            <a:ext cx="8229600" cy="1143000"/>
          </a:xfrm>
          <a:prstGeom prst="rect">
            <a:avLst/>
          </a:prstGeom>
        </p:spPr>
        <p:txBody>
          <a:bodyPr vert="horz" lIns="91430" tIns="45715" rIns="91430" bIns="45715" rtlCol="0" anchor="ctr">
            <a:normAutofit/>
          </a:bodyPr>
          <a:lstStyle>
            <a:lvl1pPr algn="ctr" defTabSz="914305"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70C0"/>
                </a:solidFill>
              </a:rPr>
              <a:t>ANEMIA PREVALENCE in CKD</a:t>
            </a:r>
            <a:endParaRPr lang="en-US" sz="3600" b="1" dirty="0">
              <a:solidFill>
                <a:srgbClr val="0070C0"/>
              </a:solidFill>
            </a:endParaRPr>
          </a:p>
        </p:txBody>
      </p:sp>
      <p:pic>
        <p:nvPicPr>
          <p:cNvPr id="24578" name="Picture 2" descr="http://journals.plos.org/plosone/article/figure/image?size=large&amp;id=10.1371/journal.pone.0084943.t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1529" y="980728"/>
            <a:ext cx="6164671" cy="4987608"/>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2" name="Oval 1"/>
          <p:cNvSpPr/>
          <p:nvPr/>
        </p:nvSpPr>
        <p:spPr>
          <a:xfrm>
            <a:off x="3352056" y="6177498"/>
            <a:ext cx="499864" cy="3092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654212" y="2347195"/>
            <a:ext cx="5334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733800" y="3657600"/>
            <a:ext cx="395514"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65361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99" y="1524000"/>
            <a:ext cx="7645901"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81000" y="0"/>
            <a:ext cx="8229600" cy="1143000"/>
          </a:xfrm>
        </p:spPr>
        <p:txBody>
          <a:bodyPr>
            <a:normAutofit/>
          </a:bodyPr>
          <a:lstStyle/>
          <a:p>
            <a:r>
              <a:rPr lang="en-US" sz="3600" b="1" dirty="0" smtClean="0">
                <a:solidFill>
                  <a:srgbClr val="0070C0"/>
                </a:solidFill>
              </a:rPr>
              <a:t>ERYTHROPOIESIS</a:t>
            </a:r>
            <a:endParaRPr lang="en-US" sz="3600" b="1" dirty="0">
              <a:solidFill>
                <a:srgbClr val="0070C0"/>
              </a:solidFill>
            </a:endParaRPr>
          </a:p>
        </p:txBody>
      </p:sp>
      <p:sp>
        <p:nvSpPr>
          <p:cNvPr id="7" name="Rectangle 6"/>
          <p:cNvSpPr/>
          <p:nvPr/>
        </p:nvSpPr>
        <p:spPr>
          <a:xfrm>
            <a:off x="3327120" y="6427113"/>
            <a:ext cx="5816880" cy="430887"/>
          </a:xfrm>
          <a:prstGeom prst="rect">
            <a:avLst/>
          </a:prstGeom>
        </p:spPr>
        <p:txBody>
          <a:bodyPr wrap="square">
            <a:spAutoFit/>
          </a:bodyPr>
          <a:lstStyle/>
          <a:p>
            <a:r>
              <a:rPr lang="en-US" sz="1100" dirty="0" smtClean="0">
                <a:effectLst/>
              </a:rPr>
              <a:t>Iron Metabolism, Iron Deficiency, Thrombocytosis, and the </a:t>
            </a:r>
            <a:r>
              <a:rPr lang="en-US" sz="1100" dirty="0" err="1" smtClean="0">
                <a:effectLst/>
              </a:rPr>
              <a:t>Cardiorenal</a:t>
            </a:r>
            <a:r>
              <a:rPr lang="en-US" sz="1100" dirty="0" smtClean="0">
                <a:effectLst/>
              </a:rPr>
              <a:t> Anemia Syndrome Anatole </a:t>
            </a:r>
            <a:r>
              <a:rPr lang="en-US" sz="1100" dirty="0" err="1" smtClean="0">
                <a:effectLst/>
              </a:rPr>
              <a:t>Besarab</a:t>
            </a:r>
            <a:r>
              <a:rPr lang="en-US" sz="1100" dirty="0" smtClean="0">
                <a:effectLst/>
              </a:rPr>
              <a:t> and al.</a:t>
            </a:r>
            <a:r>
              <a:rPr lang="en-US" sz="1100" dirty="0"/>
              <a:t> </a:t>
            </a:r>
            <a:r>
              <a:rPr lang="en-US" sz="1100" i="1" dirty="0" smtClean="0">
                <a:effectLst/>
              </a:rPr>
              <a:t>The Oncologist </a:t>
            </a:r>
            <a:r>
              <a:rPr lang="en-US" sz="1100" dirty="0" smtClean="0">
                <a:effectLst/>
              </a:rPr>
              <a:t>September 1, 2009   vol. 14  no. Supplement 1  22-33</a:t>
            </a:r>
            <a:endParaRPr lang="en-US" sz="1100" dirty="0"/>
          </a:p>
        </p:txBody>
      </p:sp>
    </p:spTree>
    <p:extLst>
      <p:ext uri="{BB962C8B-B14F-4D97-AF65-F5344CB8AC3E}">
        <p14:creationId xmlns:p14="http://schemas.microsoft.com/office/powerpoint/2010/main" val="2658876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005408" y="6093296"/>
            <a:ext cx="7239000" cy="381000"/>
          </a:xfrm>
          <a:prstGeom prst="rect">
            <a:avLst/>
          </a:prstGeom>
          <a:noFill/>
          <a:ln w="2857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14683" fontAlgn="base" hangingPunct="0">
              <a:lnSpc>
                <a:spcPct val="93000"/>
              </a:lnSpc>
              <a:spcBef>
                <a:spcPct val="0"/>
              </a:spcBef>
              <a:spcAft>
                <a:spcPct val="0"/>
              </a:spcAft>
              <a:buClr>
                <a:srgbClr val="000000"/>
              </a:buClr>
              <a:buSzPct val="45000"/>
            </a:pPr>
            <a:r>
              <a:rPr lang="en-GB" altLang="en-US" sz="1800" b="1" dirty="0" smtClean="0">
                <a:solidFill>
                  <a:schemeClr val="tx1">
                    <a:lumMod val="75000"/>
                    <a:lumOff val="25000"/>
                  </a:schemeClr>
                </a:solidFill>
                <a:latin typeface="Calibri" panose="020F0502020204030204" pitchFamily="34" charset="0"/>
              </a:rPr>
              <a:t>Schematic </a:t>
            </a:r>
            <a:r>
              <a:rPr lang="en-GB" altLang="en-US" sz="1800" b="1" dirty="0">
                <a:solidFill>
                  <a:schemeClr val="tx1">
                    <a:lumMod val="75000"/>
                    <a:lumOff val="25000"/>
                  </a:schemeClr>
                </a:solidFill>
                <a:latin typeface="Calibri" panose="020F0502020204030204" pitchFamily="34" charset="0"/>
              </a:rPr>
              <a:t>representation of the mechanisms underlying </a:t>
            </a:r>
            <a:r>
              <a:rPr lang="en-GB" altLang="en-US" sz="1800" b="1" dirty="0" err="1">
                <a:solidFill>
                  <a:schemeClr val="tx1">
                    <a:lumMod val="75000"/>
                    <a:lumOff val="25000"/>
                  </a:schemeClr>
                </a:solidFill>
                <a:latin typeface="Calibri" panose="020F0502020204030204" pitchFamily="34" charset="0"/>
              </a:rPr>
              <a:t>anemia</a:t>
            </a:r>
            <a:r>
              <a:rPr lang="en-GB" altLang="en-US" sz="1800" b="1" dirty="0">
                <a:solidFill>
                  <a:schemeClr val="tx1">
                    <a:lumMod val="75000"/>
                    <a:lumOff val="25000"/>
                  </a:schemeClr>
                </a:solidFill>
                <a:latin typeface="Calibri" panose="020F0502020204030204" pitchFamily="34" charset="0"/>
              </a:rPr>
              <a:t> of </a:t>
            </a:r>
            <a:r>
              <a:rPr lang="en-GB" altLang="en-US" sz="1800" b="1" dirty="0" smtClean="0">
                <a:solidFill>
                  <a:schemeClr val="tx1">
                    <a:lumMod val="75000"/>
                    <a:lumOff val="25000"/>
                  </a:schemeClr>
                </a:solidFill>
                <a:latin typeface="Calibri" panose="020F0502020204030204" pitchFamily="34" charset="0"/>
              </a:rPr>
              <a:t>CKD</a:t>
            </a:r>
            <a:endParaRPr lang="en-GB" altLang="en-US" sz="1800" b="1" dirty="0">
              <a:solidFill>
                <a:schemeClr val="tx1">
                  <a:lumMod val="75000"/>
                  <a:lumOff val="25000"/>
                </a:schemeClr>
              </a:solidFill>
              <a:latin typeface="Calibri" panose="020F05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568" y="6604529"/>
            <a:ext cx="1306488" cy="2603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759251" y="6424272"/>
            <a:ext cx="3341649" cy="245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14683" fontAlgn="base" hangingPunct="0">
              <a:lnSpc>
                <a:spcPct val="93000"/>
              </a:lnSpc>
              <a:spcBef>
                <a:spcPct val="0"/>
              </a:spcBef>
              <a:spcAft>
                <a:spcPct val="0"/>
              </a:spcAft>
              <a:buClr>
                <a:srgbClr val="000000"/>
              </a:buClr>
              <a:buSzPct val="45000"/>
            </a:pPr>
            <a:r>
              <a:rPr lang="en-GB" altLang="en-US" sz="1050" dirty="0">
                <a:latin typeface="Calibri" panose="020F0502020204030204" pitchFamily="34" charset="0"/>
              </a:rPr>
              <a:t>Jodie L. </a:t>
            </a:r>
            <a:r>
              <a:rPr lang="en-GB" altLang="en-US" sz="1050" dirty="0" err="1">
                <a:latin typeface="Calibri" panose="020F0502020204030204" pitchFamily="34" charset="0"/>
              </a:rPr>
              <a:t>Babitt</a:t>
            </a:r>
            <a:r>
              <a:rPr lang="en-GB" altLang="en-US" sz="1050" dirty="0">
                <a:latin typeface="Calibri" panose="020F0502020204030204" pitchFamily="34" charset="0"/>
              </a:rPr>
              <a:t>, and Herbert Y. Lin JASN 2012;23:1631-1634</a:t>
            </a:r>
          </a:p>
        </p:txBody>
      </p:sp>
      <p:sp>
        <p:nvSpPr>
          <p:cNvPr id="2" name="Title 1"/>
          <p:cNvSpPr>
            <a:spLocks noGrp="1"/>
          </p:cNvSpPr>
          <p:nvPr>
            <p:ph type="title"/>
          </p:nvPr>
        </p:nvSpPr>
        <p:spPr>
          <a:xfrm>
            <a:off x="726200" y="53272"/>
            <a:ext cx="7806240" cy="1143480"/>
          </a:xfrm>
        </p:spPr>
        <p:txBody>
          <a:bodyPr>
            <a:normAutofit/>
          </a:bodyPr>
          <a:lstStyle/>
          <a:p>
            <a:r>
              <a:rPr lang="en-US" sz="3200" b="1" dirty="0">
                <a:solidFill>
                  <a:srgbClr val="0070C0"/>
                </a:solidFill>
              </a:rPr>
              <a:t>ANEMIA </a:t>
            </a:r>
            <a:r>
              <a:rPr lang="en-US" sz="3200" b="1" dirty="0">
                <a:solidFill>
                  <a:srgbClr val="C00000"/>
                </a:solidFill>
              </a:rPr>
              <a:t>of</a:t>
            </a:r>
            <a:r>
              <a:rPr lang="en-US" sz="3200" b="1" dirty="0">
                <a:solidFill>
                  <a:srgbClr val="0070C0"/>
                </a:solidFill>
              </a:rPr>
              <a:t> CKD: PATHOPHYSIOLOGY</a:t>
            </a:r>
            <a:r>
              <a:rPr lang="en-US" sz="3200" b="1" dirty="0">
                <a:solidFill>
                  <a:srgbClr val="002060"/>
                </a:solidFill>
              </a:rPr>
              <a:t/>
            </a:r>
            <a:br>
              <a:rPr lang="en-US" sz="3200" b="1" dirty="0">
                <a:solidFill>
                  <a:srgbClr val="002060"/>
                </a:solidFill>
              </a:rPr>
            </a:br>
            <a:r>
              <a:rPr lang="en-US" sz="2400" b="1" dirty="0" smtClean="0">
                <a:solidFill>
                  <a:srgbClr val="C00000"/>
                </a:solidFill>
                <a:latin typeface="Calibri" panose="020F0502020204030204" pitchFamily="34" charset="0"/>
              </a:rPr>
              <a:t>HEPCIDIN </a:t>
            </a:r>
            <a:r>
              <a:rPr lang="en-US" sz="2400" b="1" dirty="0">
                <a:solidFill>
                  <a:srgbClr val="C00000"/>
                </a:solidFill>
                <a:latin typeface="Calibri" panose="020F0502020204030204" pitchFamily="34" charset="0"/>
              </a:rPr>
              <a:t>INCREASE</a:t>
            </a:r>
            <a:endParaRPr lang="fr-FR" sz="2400" b="1" dirty="0">
              <a:solidFill>
                <a:srgbClr val="C00000"/>
              </a:solidFill>
              <a:latin typeface="Calibri" panose="020F0502020204030204" pitchFamily="34" charset="0"/>
            </a:endParaRP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1556792"/>
            <a:ext cx="5056148" cy="42426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053828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4621</Words>
  <Application>Microsoft Office PowerPoint</Application>
  <PresentationFormat>On-screen Show (4:3)</PresentationFormat>
  <Paragraphs>546</Paragraphs>
  <Slides>66</Slides>
  <Notes>12</Notes>
  <HiddenSlides>1</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ANEMIA MANAGEMENT IN HEMODIALYSIS PATIENTS</vt:lpstr>
      <vt:lpstr>OUTLINE</vt:lpstr>
      <vt:lpstr>OUTLINE</vt:lpstr>
      <vt:lpstr>HISTORY</vt:lpstr>
      <vt:lpstr>OUTLINE</vt:lpstr>
      <vt:lpstr>PowerPoint Presentation</vt:lpstr>
      <vt:lpstr>PowerPoint Presentation</vt:lpstr>
      <vt:lpstr>ERYTHROPOIESIS</vt:lpstr>
      <vt:lpstr>ANEMIA of CKD: PATHOPHYSIOLOGY HEPCIDIN INCREASE</vt:lpstr>
      <vt:lpstr>ANEMIA of CKD: PATHOPHYSIOLOGY</vt:lpstr>
      <vt:lpstr>ANEMIA and CKD</vt:lpstr>
      <vt:lpstr>ANEMIA of CKD: PATHOPHYSIOLOGY</vt:lpstr>
      <vt:lpstr>ANEMIA in CKD: PATHOPHYSIOLOGY </vt:lpstr>
      <vt:lpstr>OUTLINE</vt:lpstr>
      <vt:lpstr>IMPACT of ANEMIA in CKD</vt:lpstr>
      <vt:lpstr>OUTLINE</vt:lpstr>
      <vt:lpstr>ANEMIA MANAGEMENT GUIDELINES</vt:lpstr>
      <vt:lpstr>ANEMIA MANAGEMENT</vt:lpstr>
      <vt:lpstr>DIAGNOSIS of ANEMIA</vt:lpstr>
      <vt:lpstr>ANEMIA MANAGEMENT EVALUATION</vt:lpstr>
      <vt:lpstr>ANEMIA MANAGEMENT EVALUATION</vt:lpstr>
      <vt:lpstr>ANEMIA MANAGEMENT in CKD HOW to MAKE it OPTIMAL?  </vt:lpstr>
      <vt:lpstr>ANEMIA MANAGEMENT in CKD Hb TARGET</vt:lpstr>
      <vt:lpstr>ANEMIA MANAGEMENT in CKD Hb TARGET</vt:lpstr>
      <vt:lpstr>ANEMIA MANAGEMENT in CKD Hb TARGET</vt:lpstr>
      <vt:lpstr>ANEMIA MANAGEMENT in CKD Hb TARGET</vt:lpstr>
      <vt:lpstr>PowerPoint Presentation</vt:lpstr>
      <vt:lpstr>PowerPoint Presentation</vt:lpstr>
      <vt:lpstr>PowerPoint Presentation</vt:lpstr>
      <vt:lpstr>IRON STATUS</vt:lpstr>
      <vt:lpstr>PowerPoint Presentation</vt:lpstr>
      <vt:lpstr>Assessing Iron Stores in Patients with CKD </vt:lpstr>
      <vt:lpstr>PowerPoint Presentation</vt:lpstr>
      <vt:lpstr>PowerPoint Presentation</vt:lpstr>
      <vt:lpstr>PowerPoint Presentation</vt:lpstr>
      <vt:lpstr>ANEMIA MANAGEMENT in CKD IRON SUPPLEMENTATION: WHY</vt:lpstr>
      <vt:lpstr>ANEMIA MANAGEMENT in CKD IRON SUPPLEMENTATION</vt:lpstr>
      <vt:lpstr>IRON SUPPLEMENTATION WHEN?</vt:lpstr>
      <vt:lpstr>PowerPoint Presentation</vt:lpstr>
      <vt:lpstr>IRON SUPPLEMENTATION Practice Points</vt:lpstr>
      <vt:lpstr>IRON SUPPLEMENTATION HOW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IRON ADMINISTRATION</vt:lpstr>
      <vt:lpstr>PowerPoint Presentation</vt:lpstr>
      <vt:lpstr>IRON PRESCRIPTION  REAL LIFE </vt:lpstr>
      <vt:lpstr>PowerPoint Presentation</vt:lpstr>
      <vt:lpstr>PowerPoint Presentation</vt:lpstr>
      <vt:lpstr>PowerPoint Presentation</vt:lpstr>
      <vt:lpstr>TYPES of ESA’s</vt:lpstr>
      <vt:lpstr>PowerPoint Presentation</vt:lpstr>
      <vt:lpstr>ESA DEVELOPMENT</vt:lpstr>
      <vt:lpstr>USE of IRON and ESA: INDICATIONS</vt:lpstr>
      <vt:lpstr>PowerPoint Presentation</vt:lpstr>
      <vt:lpstr>ESA DOSING</vt:lpstr>
      <vt:lpstr>ESA DOSING</vt:lpstr>
      <vt:lpstr>TARGET Hb LEVEL and DOSE ADJUSTMENT</vt:lpstr>
      <vt:lpstr>DOSE ADJUSTMENT</vt:lpstr>
      <vt:lpstr>ANEMIA MANAGEMENT in HD THE PITFALLS</vt:lpstr>
      <vt:lpstr>CAUSES of ESA RESISTANCE</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ANEMIA MANAGEMENT IN HEMODIALYSIS PATIENTS</dc:title>
  <dc:creator>Dania</dc:creator>
  <cp:lastModifiedBy>med dial2</cp:lastModifiedBy>
  <cp:revision>54</cp:revision>
  <dcterms:created xsi:type="dcterms:W3CDTF">2019-06-08T18:09:29Z</dcterms:created>
  <dcterms:modified xsi:type="dcterms:W3CDTF">2019-06-13T05:17:53Z</dcterms:modified>
</cp:coreProperties>
</file>