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638" r:id="rId3"/>
    <p:sldId id="662" r:id="rId4"/>
    <p:sldId id="783" r:id="rId5"/>
    <p:sldId id="714" r:id="rId6"/>
    <p:sldId id="797" r:id="rId7"/>
    <p:sldId id="796" r:id="rId8"/>
    <p:sldId id="782" r:id="rId9"/>
    <p:sldId id="801" r:id="rId10"/>
    <p:sldId id="809" r:id="rId11"/>
    <p:sldId id="800" r:id="rId12"/>
    <p:sldId id="260" r:id="rId13"/>
    <p:sldId id="791" r:id="rId14"/>
    <p:sldId id="803" r:id="rId15"/>
    <p:sldId id="784" r:id="rId16"/>
    <p:sldId id="785" r:id="rId17"/>
    <p:sldId id="786" r:id="rId18"/>
    <p:sldId id="804" r:id="rId19"/>
    <p:sldId id="788" r:id="rId20"/>
    <p:sldId id="805" r:id="rId21"/>
    <p:sldId id="789" r:id="rId22"/>
    <p:sldId id="726" r:id="rId23"/>
    <p:sldId id="780" r:id="rId24"/>
    <p:sldId id="790" r:id="rId25"/>
    <p:sldId id="808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56161"/>
    <a:srgbClr val="FF6161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606" autoAdjust="0"/>
  </p:normalViewPr>
  <p:slideViewPr>
    <p:cSldViewPr snapToGrid="0" snapToObjects="1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CC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05-4AE8-A576-83CE4C9E79A4}"/>
              </c:ext>
            </c:extLst>
          </c:dPt>
          <c:dPt>
            <c:idx val="1"/>
            <c:bubble3D val="0"/>
            <c:spPr>
              <a:solidFill>
                <a:srgbClr val="F5616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105-4AE8-A576-83CE4C9E79A4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05-4AE8-A576-83CE4C9E79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Sayfa1!$A$2:$A$4</c:f>
              <c:strCache>
                <c:ptCount val="3"/>
                <c:pt idx="0">
                  <c:v>1. Çeyrek</c:v>
                </c:pt>
                <c:pt idx="1">
                  <c:v>2. Çeyrek</c:v>
                </c:pt>
                <c:pt idx="2">
                  <c:v>3. Çeyrek</c:v>
                </c:pt>
              </c:strCache>
            </c:strRef>
          </c:cat>
          <c:val>
            <c:numRef>
              <c:f>Sayfa1!$B$2:$B$4</c:f>
              <c:numCache>
                <c:formatCode>General</c:formatCode>
                <c:ptCount val="3"/>
                <c:pt idx="0">
                  <c:v>26</c:v>
                </c:pt>
                <c:pt idx="1">
                  <c:v>72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05-4AE8-A576-83CE4C9E7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4ABD36-7AB1-4AC3-847F-1033A6F15A7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A45C141-1533-4A73-B1E7-EF4B520445B6}">
      <dgm:prSet phldrT="[Metin]" custT="1"/>
      <dgm:spPr>
        <a:solidFill>
          <a:srgbClr val="00B050"/>
        </a:solidFill>
      </dgm:spPr>
      <dgm:t>
        <a:bodyPr/>
        <a:lstStyle/>
        <a:p>
          <a:r>
            <a:rPr lang="tr-TR" sz="2800" dirty="0"/>
            <a:t>AVF</a:t>
          </a:r>
        </a:p>
      </dgm:t>
    </dgm:pt>
    <dgm:pt modelId="{865BE13F-40A2-4E8B-A326-7CC66C469116}" type="parTrans" cxnId="{2D14C4C8-C502-4DD1-B46B-BC571D2A8348}">
      <dgm:prSet/>
      <dgm:spPr/>
      <dgm:t>
        <a:bodyPr/>
        <a:lstStyle/>
        <a:p>
          <a:endParaRPr lang="tr-TR"/>
        </a:p>
      </dgm:t>
    </dgm:pt>
    <dgm:pt modelId="{5B870083-AB6C-499B-A6B7-9D2EDF0AF63B}" type="sibTrans" cxnId="{2D14C4C8-C502-4DD1-B46B-BC571D2A8348}">
      <dgm:prSet/>
      <dgm:spPr/>
      <dgm:t>
        <a:bodyPr/>
        <a:lstStyle/>
        <a:p>
          <a:endParaRPr lang="tr-TR"/>
        </a:p>
      </dgm:t>
    </dgm:pt>
    <dgm:pt modelId="{CEA6F398-B008-4021-BE97-CFED773B79BF}">
      <dgm:prSet phldrT="[Metin]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tr-TR" dirty="0"/>
            <a:t>AVG ?</a:t>
          </a:r>
        </a:p>
      </dgm:t>
    </dgm:pt>
    <dgm:pt modelId="{C340B29F-EC28-4153-9091-3B45D06F56F5}" type="parTrans" cxnId="{2439BA8B-051A-4436-959C-42CE4A7EF767}">
      <dgm:prSet/>
      <dgm:spPr/>
      <dgm:t>
        <a:bodyPr/>
        <a:lstStyle/>
        <a:p>
          <a:endParaRPr lang="tr-TR"/>
        </a:p>
      </dgm:t>
    </dgm:pt>
    <dgm:pt modelId="{97BC8995-674A-4587-93EA-C3E226D4FCC1}" type="sibTrans" cxnId="{2439BA8B-051A-4436-959C-42CE4A7EF767}">
      <dgm:prSet/>
      <dgm:spPr/>
      <dgm:t>
        <a:bodyPr/>
        <a:lstStyle/>
        <a:p>
          <a:endParaRPr lang="tr-TR"/>
        </a:p>
      </dgm:t>
    </dgm:pt>
    <dgm:pt modelId="{B9E52BA9-82CE-4267-867B-5FB79F0F9276}">
      <dgm:prSet phldrT="[Metin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tr-TR" dirty="0" err="1"/>
            <a:t>Tunnelled</a:t>
          </a:r>
          <a:r>
            <a:rPr lang="tr-TR" dirty="0"/>
            <a:t> CVC</a:t>
          </a:r>
        </a:p>
      </dgm:t>
    </dgm:pt>
    <dgm:pt modelId="{BD0D6DFA-9A48-402F-BC57-40A26CF92DBF}" type="parTrans" cxnId="{70E5787F-4168-411C-A497-AF6C1B60B3C6}">
      <dgm:prSet/>
      <dgm:spPr/>
      <dgm:t>
        <a:bodyPr/>
        <a:lstStyle/>
        <a:p>
          <a:endParaRPr lang="tr-TR"/>
        </a:p>
      </dgm:t>
    </dgm:pt>
    <dgm:pt modelId="{DEBA3C31-0919-4DF4-A577-B1162967C564}" type="sibTrans" cxnId="{70E5787F-4168-411C-A497-AF6C1B60B3C6}">
      <dgm:prSet/>
      <dgm:spPr/>
      <dgm:t>
        <a:bodyPr/>
        <a:lstStyle/>
        <a:p>
          <a:endParaRPr lang="tr-TR"/>
        </a:p>
      </dgm:t>
    </dgm:pt>
    <dgm:pt modelId="{BC681DD7-4AFA-4168-AC9B-F6409AF64492}">
      <dgm:prSet custT="1"/>
      <dgm:spPr>
        <a:solidFill>
          <a:srgbClr val="FF0000"/>
        </a:solidFill>
        <a:ln>
          <a:solidFill>
            <a:schemeClr val="accent2"/>
          </a:solidFill>
        </a:ln>
      </dgm:spPr>
      <dgm:t>
        <a:bodyPr/>
        <a:lstStyle/>
        <a:p>
          <a:r>
            <a:rPr lang="tr-TR" sz="1400" dirty="0" err="1"/>
            <a:t>Non-tunnelled</a:t>
          </a:r>
          <a:r>
            <a:rPr lang="tr-TR" sz="1400" dirty="0"/>
            <a:t> CVC</a:t>
          </a:r>
        </a:p>
      </dgm:t>
    </dgm:pt>
    <dgm:pt modelId="{528A8E34-2695-4443-8D99-678CC6A1DECE}" type="parTrans" cxnId="{24439E68-CB7E-4C8A-86D4-DE4BB62E8AEC}">
      <dgm:prSet/>
      <dgm:spPr/>
      <dgm:t>
        <a:bodyPr/>
        <a:lstStyle/>
        <a:p>
          <a:endParaRPr lang="tr-TR"/>
        </a:p>
      </dgm:t>
    </dgm:pt>
    <dgm:pt modelId="{E6ACB7CE-7CD3-484B-9B47-DE6E1ABE0010}" type="sibTrans" cxnId="{24439E68-CB7E-4C8A-86D4-DE4BB62E8AEC}">
      <dgm:prSet/>
      <dgm:spPr/>
      <dgm:t>
        <a:bodyPr/>
        <a:lstStyle/>
        <a:p>
          <a:endParaRPr lang="tr-TR"/>
        </a:p>
      </dgm:t>
    </dgm:pt>
    <dgm:pt modelId="{B59B043D-262A-4A1C-BFCE-77A2BB506788}" type="pres">
      <dgm:prSet presAssocID="{324ABD36-7AB1-4AC3-847F-1033A6F15A7B}" presName="Name0" presStyleCnt="0">
        <dgm:presLayoutVars>
          <dgm:dir/>
          <dgm:animLvl val="lvl"/>
          <dgm:resizeHandles val="exact"/>
        </dgm:presLayoutVars>
      </dgm:prSet>
      <dgm:spPr/>
    </dgm:pt>
    <dgm:pt modelId="{7D5E295F-01CE-4556-B91B-AB560105CE56}" type="pres">
      <dgm:prSet presAssocID="{DA45C141-1533-4A73-B1E7-EF4B520445B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6D2C8-E684-4C64-8F65-21EA6EB3101E}" type="pres">
      <dgm:prSet presAssocID="{5B870083-AB6C-499B-A6B7-9D2EDF0AF63B}" presName="parTxOnlySpace" presStyleCnt="0"/>
      <dgm:spPr/>
    </dgm:pt>
    <dgm:pt modelId="{DF37B022-CB89-48D2-892E-F4719788D739}" type="pres">
      <dgm:prSet presAssocID="{CEA6F398-B008-4021-BE97-CFED773B79BF}" presName="parTxOnly" presStyleLbl="node1" presStyleIdx="1" presStyleCnt="4" custScaleX="43826" custScaleY="46832" custLinFactNeighborX="483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30386-A1F7-43D1-8B32-3DA6B1F82F98}" type="pres">
      <dgm:prSet presAssocID="{97BC8995-674A-4587-93EA-C3E226D4FCC1}" presName="parTxOnlySpace" presStyleCnt="0"/>
      <dgm:spPr/>
    </dgm:pt>
    <dgm:pt modelId="{B96089F6-2A37-469E-B636-7D3F3672F19B}" type="pres">
      <dgm:prSet presAssocID="{B9E52BA9-82CE-4267-867B-5FB79F0F927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1F7B60-F13C-44FB-8DDC-20F494F26F86}" type="pres">
      <dgm:prSet presAssocID="{DEBA3C31-0919-4DF4-A577-B1162967C564}" presName="parTxOnlySpace" presStyleCnt="0"/>
      <dgm:spPr/>
    </dgm:pt>
    <dgm:pt modelId="{6D36C5DF-14BD-483B-B851-987064911599}" type="pres">
      <dgm:prSet presAssocID="{BC681DD7-4AFA-4168-AC9B-F6409AF64492}" presName="parTxOnly" presStyleLbl="node1" presStyleIdx="3" presStyleCnt="4" custScaleX="65348" custScaleY="44042" custLinFactNeighborX="6949" custLinFactNeighborY="2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35C37B-7B1D-4738-AC7C-E66A82FB9153}" type="presOf" srcId="{DA45C141-1533-4A73-B1E7-EF4B520445B6}" destId="{7D5E295F-01CE-4556-B91B-AB560105CE56}" srcOrd="0" destOrd="0" presId="urn:microsoft.com/office/officeart/2005/8/layout/chevron1"/>
    <dgm:cxn modelId="{141E3C74-D972-424D-99F2-67DD05072374}" type="presOf" srcId="{B9E52BA9-82CE-4267-867B-5FB79F0F9276}" destId="{B96089F6-2A37-469E-B636-7D3F3672F19B}" srcOrd="0" destOrd="0" presId="urn:microsoft.com/office/officeart/2005/8/layout/chevron1"/>
    <dgm:cxn modelId="{70E5787F-4168-411C-A497-AF6C1B60B3C6}" srcId="{324ABD36-7AB1-4AC3-847F-1033A6F15A7B}" destId="{B9E52BA9-82CE-4267-867B-5FB79F0F9276}" srcOrd="2" destOrd="0" parTransId="{BD0D6DFA-9A48-402F-BC57-40A26CF92DBF}" sibTransId="{DEBA3C31-0919-4DF4-A577-B1162967C564}"/>
    <dgm:cxn modelId="{2D14C4C8-C502-4DD1-B46B-BC571D2A8348}" srcId="{324ABD36-7AB1-4AC3-847F-1033A6F15A7B}" destId="{DA45C141-1533-4A73-B1E7-EF4B520445B6}" srcOrd="0" destOrd="0" parTransId="{865BE13F-40A2-4E8B-A326-7CC66C469116}" sibTransId="{5B870083-AB6C-499B-A6B7-9D2EDF0AF63B}"/>
    <dgm:cxn modelId="{CF8ABA1A-CC00-4310-B7D8-20C88615DEDB}" type="presOf" srcId="{CEA6F398-B008-4021-BE97-CFED773B79BF}" destId="{DF37B022-CB89-48D2-892E-F4719788D739}" srcOrd="0" destOrd="0" presId="urn:microsoft.com/office/officeart/2005/8/layout/chevron1"/>
    <dgm:cxn modelId="{2439BA8B-051A-4436-959C-42CE4A7EF767}" srcId="{324ABD36-7AB1-4AC3-847F-1033A6F15A7B}" destId="{CEA6F398-B008-4021-BE97-CFED773B79BF}" srcOrd="1" destOrd="0" parTransId="{C340B29F-EC28-4153-9091-3B45D06F56F5}" sibTransId="{97BC8995-674A-4587-93EA-C3E226D4FCC1}"/>
    <dgm:cxn modelId="{96EF4CD5-8114-4624-B376-34E6AFE3547B}" type="presOf" srcId="{BC681DD7-4AFA-4168-AC9B-F6409AF64492}" destId="{6D36C5DF-14BD-483B-B851-987064911599}" srcOrd="0" destOrd="0" presId="urn:microsoft.com/office/officeart/2005/8/layout/chevron1"/>
    <dgm:cxn modelId="{C261F821-9FFD-4688-9D7A-FA5162381E27}" type="presOf" srcId="{324ABD36-7AB1-4AC3-847F-1033A6F15A7B}" destId="{B59B043D-262A-4A1C-BFCE-77A2BB506788}" srcOrd="0" destOrd="0" presId="urn:microsoft.com/office/officeart/2005/8/layout/chevron1"/>
    <dgm:cxn modelId="{24439E68-CB7E-4C8A-86D4-DE4BB62E8AEC}" srcId="{324ABD36-7AB1-4AC3-847F-1033A6F15A7B}" destId="{BC681DD7-4AFA-4168-AC9B-F6409AF64492}" srcOrd="3" destOrd="0" parTransId="{528A8E34-2695-4443-8D99-678CC6A1DECE}" sibTransId="{E6ACB7CE-7CD3-484B-9B47-DE6E1ABE0010}"/>
    <dgm:cxn modelId="{A166AD12-FC7F-4D7C-A6EF-B56E24A24E47}" type="presParOf" srcId="{B59B043D-262A-4A1C-BFCE-77A2BB506788}" destId="{7D5E295F-01CE-4556-B91B-AB560105CE56}" srcOrd="0" destOrd="0" presId="urn:microsoft.com/office/officeart/2005/8/layout/chevron1"/>
    <dgm:cxn modelId="{EDDE1BF9-2FE7-4CDA-AB3C-2DEA28671953}" type="presParOf" srcId="{B59B043D-262A-4A1C-BFCE-77A2BB506788}" destId="{A766D2C8-E684-4C64-8F65-21EA6EB3101E}" srcOrd="1" destOrd="0" presId="urn:microsoft.com/office/officeart/2005/8/layout/chevron1"/>
    <dgm:cxn modelId="{B6FD2337-B024-4FB7-9F34-945A2414F096}" type="presParOf" srcId="{B59B043D-262A-4A1C-BFCE-77A2BB506788}" destId="{DF37B022-CB89-48D2-892E-F4719788D739}" srcOrd="2" destOrd="0" presId="urn:microsoft.com/office/officeart/2005/8/layout/chevron1"/>
    <dgm:cxn modelId="{C1DF34B8-2E0F-416F-ABCF-F2FE1B0B57D1}" type="presParOf" srcId="{B59B043D-262A-4A1C-BFCE-77A2BB506788}" destId="{44730386-A1F7-43D1-8B32-3DA6B1F82F98}" srcOrd="3" destOrd="0" presId="urn:microsoft.com/office/officeart/2005/8/layout/chevron1"/>
    <dgm:cxn modelId="{9B628C08-74DC-4825-8F6E-770156AAA626}" type="presParOf" srcId="{B59B043D-262A-4A1C-BFCE-77A2BB506788}" destId="{B96089F6-2A37-469E-B636-7D3F3672F19B}" srcOrd="4" destOrd="0" presId="urn:microsoft.com/office/officeart/2005/8/layout/chevron1"/>
    <dgm:cxn modelId="{E1AD48C7-58D2-49F6-BFF1-A10448123DDC}" type="presParOf" srcId="{B59B043D-262A-4A1C-BFCE-77A2BB506788}" destId="{D41F7B60-F13C-44FB-8DDC-20F494F26F86}" srcOrd="5" destOrd="0" presId="urn:microsoft.com/office/officeart/2005/8/layout/chevron1"/>
    <dgm:cxn modelId="{260AF397-4F1A-4C21-B0D4-15402527A3D9}" type="presParOf" srcId="{B59B043D-262A-4A1C-BFCE-77A2BB506788}" destId="{6D36C5DF-14BD-483B-B851-98706491159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A647F-E8D7-A44D-9353-813A30F2E54E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C237A-CE88-2741-BD9A-3DE4325162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4718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xmlns="" id="{2715FADE-35B3-5141-8CB1-39A0F0D8B1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B58AD79-A609-1246-B041-29E297F4A9B5}" type="slidenum">
              <a:rPr lang="en-US" altLang="tr-TR" sz="1200"/>
              <a:pPr eaLnBrk="1" hangingPunct="1"/>
              <a:t>2</a:t>
            </a:fld>
            <a:endParaRPr lang="en-US" altLang="tr-TR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7ACF7774-DBBC-2141-8194-ED6A7088C0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xmlns="" id="{C42E5441-88B4-2649-AF33-DBCB08ECF2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2657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I</a:t>
            </a:r>
            <a:r>
              <a:rPr lang="en-US" dirty="0"/>
              <a:t>n 67% of patients, a rope ladder technique with antegrade needle direction was used, whereas buttonhole technique was used in 32% 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C237A-CE88-2741-BD9A-3DE432516231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4908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Rates</a:t>
            </a:r>
            <a:r>
              <a:rPr lang="tr-TR" dirty="0"/>
              <a:t> of </a:t>
            </a:r>
            <a:r>
              <a:rPr lang="tr-TR" dirty="0" err="1"/>
              <a:t>bacteraemia</a:t>
            </a:r>
            <a:r>
              <a:rPr lang="tr-TR" dirty="0"/>
              <a:t>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higher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buttonhole</a:t>
            </a:r>
            <a:r>
              <a:rPr lang="tr-TR" dirty="0"/>
              <a:t> </a:t>
            </a:r>
            <a:r>
              <a:rPr lang="tr-TR" dirty="0" err="1"/>
              <a:t>cannulation</a:t>
            </a:r>
            <a:r>
              <a:rPr lang="tr-TR" dirty="0"/>
              <a:t> </a:t>
            </a:r>
          </a:p>
          <a:p>
            <a:endParaRPr lang="tr-TR" dirty="0"/>
          </a:p>
          <a:p>
            <a:r>
              <a:rPr lang="tr-TR" dirty="0"/>
              <a:t>Application of </a:t>
            </a:r>
            <a:r>
              <a:rPr lang="tr-TR" dirty="0" err="1"/>
              <a:t>mupirocin</a:t>
            </a:r>
            <a:r>
              <a:rPr lang="tr-TR" dirty="0"/>
              <a:t> </a:t>
            </a:r>
            <a:r>
              <a:rPr lang="tr-TR" dirty="0" err="1"/>
              <a:t>cream</a:t>
            </a:r>
            <a:r>
              <a:rPr lang="tr-TR" dirty="0"/>
              <a:t> </a:t>
            </a:r>
            <a:r>
              <a:rPr lang="tr-TR" dirty="0" err="1"/>
              <a:t>was</a:t>
            </a:r>
            <a:r>
              <a:rPr lang="tr-TR" dirty="0"/>
              <a:t> </a:t>
            </a:r>
            <a:r>
              <a:rPr lang="tr-TR" dirty="0" err="1"/>
              <a:t>associated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reduced</a:t>
            </a:r>
            <a:r>
              <a:rPr lang="tr-TR" dirty="0"/>
              <a:t> risk of </a:t>
            </a:r>
            <a:r>
              <a:rPr lang="tr-TR" dirty="0" err="1"/>
              <a:t>infection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237A-CE88-2741-BD9A-3DE432516231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560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xmlns="" id="{CF2C238A-8E2F-DB4E-AABD-8ABB631F4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xmlns="" id="{ED51E78E-2E42-EA4B-9E75-0CF3D9A32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T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xmlns="" id="{177F2756-B74D-5D4D-BD0B-0D4ED4177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8E4256-FB41-EB4B-A95D-F517F3220D9D}" type="slidenum">
              <a:rPr lang="en-US" altLang="tr-TR" sz="1200"/>
              <a:pPr eaLnBrk="1" hangingPunct="1"/>
              <a:t>3</a:t>
            </a:fld>
            <a:endParaRPr lang="en-US" altLang="tr-TR" sz="1200"/>
          </a:p>
        </p:txBody>
      </p:sp>
    </p:spTree>
    <p:extLst>
      <p:ext uri="{BB962C8B-B14F-4D97-AF65-F5344CB8AC3E}">
        <p14:creationId xmlns:p14="http://schemas.microsoft.com/office/powerpoint/2010/main" val="1897867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237A-CE88-2741-BD9A-3DE432516231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152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xmlns="" id="{B7A6D74F-0856-8446-A24B-B3CB5A1F0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xmlns="" id="{403F1CAA-EF8C-9644-9CDA-7361CC3BF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T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xmlns="" id="{60C8F331-BC83-304C-8751-7A50A118A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64DF95-6590-5241-979B-9140E64393D7}" type="slidenum">
              <a:rPr lang="en-US" altLang="tr-TR" sz="1200"/>
              <a:pPr eaLnBrk="1" hangingPunct="1"/>
              <a:t>5</a:t>
            </a:fld>
            <a:endParaRPr lang="en-US" altLang="tr-TR" sz="1200"/>
          </a:p>
        </p:txBody>
      </p:sp>
    </p:spTree>
    <p:extLst>
      <p:ext uri="{BB962C8B-B14F-4D97-AF65-F5344CB8AC3E}">
        <p14:creationId xmlns:p14="http://schemas.microsoft.com/office/powerpoint/2010/main" val="362646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237A-CE88-2741-BD9A-3DE43251623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4669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Age-</a:t>
            </a:r>
            <a:r>
              <a:rPr lang="tr-TR" dirty="0" err="1"/>
              <a:t>related</a:t>
            </a:r>
            <a:r>
              <a:rPr lang="tr-TR" dirty="0"/>
              <a:t> </a:t>
            </a:r>
            <a:r>
              <a:rPr lang="tr-TR" dirty="0" err="1"/>
              <a:t>anatomical</a:t>
            </a:r>
            <a:r>
              <a:rPr lang="tr-TR" dirty="0"/>
              <a:t> </a:t>
            </a:r>
            <a:r>
              <a:rPr lang="tr-TR" dirty="0" err="1"/>
              <a:t>limitations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expected</a:t>
            </a:r>
            <a:r>
              <a:rPr lang="tr-TR" dirty="0"/>
              <a:t> </a:t>
            </a:r>
            <a:r>
              <a:rPr lang="tr-TR" dirty="0" err="1"/>
              <a:t>early</a:t>
            </a:r>
            <a:r>
              <a:rPr lang="tr-TR" dirty="0"/>
              <a:t> </a:t>
            </a:r>
            <a:r>
              <a:rPr lang="tr-TR" dirty="0" err="1"/>
              <a:t>living</a:t>
            </a:r>
            <a:r>
              <a:rPr lang="tr-TR" dirty="0"/>
              <a:t> </a:t>
            </a:r>
            <a:r>
              <a:rPr lang="tr-TR" dirty="0" err="1"/>
              <a:t>related</a:t>
            </a:r>
            <a:r>
              <a:rPr lang="tr-TR" dirty="0"/>
              <a:t> </a:t>
            </a:r>
            <a:r>
              <a:rPr lang="tr-TR" dirty="0" err="1"/>
              <a:t>transplantation</a:t>
            </a:r>
            <a:r>
              <a:rPr lang="tr-TR" dirty="0"/>
              <a:t>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associated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CVC </a:t>
            </a:r>
            <a:r>
              <a:rPr lang="tr-TR" dirty="0" err="1"/>
              <a:t>use</a:t>
            </a:r>
            <a:r>
              <a:rPr lang="tr-TR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Higher</a:t>
            </a:r>
            <a:r>
              <a:rPr lang="tr-TR" dirty="0"/>
              <a:t> </a:t>
            </a:r>
            <a:r>
              <a:rPr lang="tr-TR" dirty="0" err="1"/>
              <a:t>blood</a:t>
            </a:r>
            <a:r>
              <a:rPr lang="tr-TR" dirty="0"/>
              <a:t> </a:t>
            </a:r>
            <a:r>
              <a:rPr lang="tr-TR" dirty="0" err="1"/>
              <a:t>flow</a:t>
            </a:r>
            <a:r>
              <a:rPr lang="tr-TR" dirty="0"/>
              <a:t> </a:t>
            </a:r>
            <a:r>
              <a:rPr lang="tr-TR" dirty="0" err="1"/>
              <a:t>rates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Kt</a:t>
            </a:r>
            <a:r>
              <a:rPr lang="tr-TR" dirty="0"/>
              <a:t>/</a:t>
            </a:r>
            <a:r>
              <a:rPr lang="tr-TR" dirty="0" err="1"/>
              <a:t>V</a:t>
            </a:r>
            <a:r>
              <a:rPr lang="tr-TR" baseline="-25000" dirty="0" err="1"/>
              <a:t>urea</a:t>
            </a:r>
            <a:r>
              <a:rPr lang="tr-TR" dirty="0"/>
              <a:t> 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achieved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AVFs</a:t>
            </a:r>
            <a:r>
              <a:rPr lang="tr-TR" dirty="0"/>
              <a:t> </a:t>
            </a:r>
            <a:r>
              <a:rPr lang="tr-TR" dirty="0" err="1"/>
              <a:t>than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CVCs</a:t>
            </a:r>
            <a:r>
              <a:rPr lang="tr-TR" dirty="0"/>
              <a:t>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237A-CE88-2741-BD9A-3DE43251623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530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has </a:t>
            </a:r>
            <a:r>
              <a:rPr lang="tr-TR" dirty="0" err="1"/>
              <a:t>resulted</a:t>
            </a:r>
            <a:r>
              <a:rPr lang="tr-TR" dirty="0"/>
              <a:t> in </a:t>
            </a:r>
            <a:r>
              <a:rPr lang="tr-TR" dirty="0" err="1"/>
              <a:t>reluctance</a:t>
            </a:r>
            <a:r>
              <a:rPr lang="tr-TR" dirty="0"/>
              <a:t> in </a:t>
            </a:r>
            <a:r>
              <a:rPr lang="tr-TR" dirty="0" err="1"/>
              <a:t>considering</a:t>
            </a:r>
            <a:r>
              <a:rPr lang="tr-TR" dirty="0"/>
              <a:t> an AVF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children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ESKD.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C237A-CE88-2741-BD9A-3DE43251623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5749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Vein</a:t>
            </a:r>
            <a:r>
              <a:rPr lang="tr-TR" dirty="0"/>
              <a:t> </a:t>
            </a:r>
            <a:r>
              <a:rPr lang="tr-TR" dirty="0" err="1"/>
              <a:t>preservation</a:t>
            </a:r>
            <a:r>
              <a:rPr lang="tr-TR" dirty="0"/>
              <a:t> is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number</a:t>
            </a:r>
            <a:r>
              <a:rPr lang="tr-TR" dirty="0"/>
              <a:t> 1 </a:t>
            </a:r>
            <a:r>
              <a:rPr lang="tr-TR" dirty="0" err="1"/>
              <a:t>issue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C237A-CE88-2741-BD9A-3DE43251623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560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perform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C237A-CE88-2741-BD9A-3DE43251623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003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29F30EC-CF02-FC40-A56C-30B42B991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CB8EFA46-5864-4F41-B773-B2473A35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C1DAB32-5134-124F-A631-8269CB60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90E57EB9-5D49-D14F-8304-EF8E930E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C6EE806E-10B8-3E44-8627-41831314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889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08C65F77-CE64-0C4E-84C6-851AEBC2A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96607F7B-4A45-1643-8FDA-2796EFE0F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6339CD5-F735-0749-87CD-E116049F2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D7756CC-3F31-E743-9FB6-48C00EA1F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0A670591-0A46-7343-A0D5-A3696194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052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3CED1F80-C371-4141-A322-5A31D9578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C4A0DE16-1557-7645-9EDE-3B07AA3C0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31B53E50-8125-8B44-888D-FE12DE0C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FA98EA17-947D-5547-ABF0-1E20E784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ECEB5F4-561C-244B-B7F7-F9B37C5A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302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CF86313-2A18-4449-83C7-C1BBDDC4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BEB9645-8F3B-C24E-A665-FF2B96CF8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D32EDA3D-1E12-9642-81B6-EE7E7F28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CAECF565-D310-5B43-800B-D8A7219F5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63DE8C1F-E8C8-1C44-B7B6-823D2D5E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838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F35A0D0-3CBB-A843-86EA-9D7C6882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9D9DE183-8FD2-6444-80B2-716BC3564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0B00EA54-F5FE-2347-B6FB-CBE86BF1C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91E0135-DFF8-6D4B-B58F-33BB93E2F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D2E01AD-8611-FD45-9FC1-2A7DFB92C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968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CADAFF96-38A2-8E46-A0F7-EED474FE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ADFA587-6439-5244-9CCC-715925718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F6DC60C7-79BD-3746-B52D-F79C8C108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0E2B4BEC-4773-E745-A7ED-BDA9F523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B2891B5F-1111-6545-98E0-145F597E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B18A7B28-330D-0A43-BDF2-4EF34139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038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C766C1BF-456C-0141-982F-81A3EB203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69A3C3C1-008C-4B4E-88F4-D2FF3C7D7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D6DC5022-1471-3D4C-9A33-6F58A1DBB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407D649C-AAA1-4943-B932-372F517CE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C695CD2E-C8DE-7747-BF68-5B67AAB54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25469836-D396-494C-A946-F40B766D3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CA75F018-A1C6-5B4C-A0CD-7DB7D8EB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72ECF772-32F3-6C4E-BA81-CBF697646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534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301D523-2718-AE46-8534-3F5EDCDC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0CCE18AD-9075-1A4D-9C58-39A892AC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6104F065-E0DD-AA40-B067-1EE236FA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C4BB8EA7-99D5-BC4B-B631-E0CC3588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801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A14FE4D-6F4A-B94E-A8C8-0758024B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76939AAF-0A80-1C42-9E75-99B6102E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563BF68A-BE3A-C546-97B5-6278B8C4B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5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FE201654-0FBF-2C4E-9E35-EDC79D3A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9F3B70F-768A-5F4D-937B-EB8D93E02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17CAA75A-0832-7442-B3A7-8811F470E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FB082CD0-61FF-6849-B50A-62CAE6C9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D3DB534D-19EC-3147-9416-AE82D1BD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4C10FBD9-8180-6242-882D-9D4ED11A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19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CAF68B6-8B96-6F4D-B00A-D7492F9A7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F95CFBCA-63D9-EB40-A9A9-10A231EEA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D2F7BD6F-87B4-694D-B095-89EC4A576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2805DB8F-1AC2-CF4C-850A-F4B9F513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647A6108-440B-EA41-95D8-84E1D5BDE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FEFEE010-60B1-D449-9DAA-E19E5837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986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4E62D328-74D6-0241-B09D-428114DF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921DD947-A2F6-2A45-A7AF-F7CDCE842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49B7AA3-142F-5841-8CF0-41A05079F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3A125-462A-1A4D-8933-77732BC890CF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54536D4F-AAFC-1C43-BE12-905F85838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18D86FCE-B4BD-3D45-8C9C-3AD75B981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02B99-3C33-C34C-B49E-BAADA3AE98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205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974" y="531686"/>
            <a:ext cx="5219700" cy="2419350"/>
          </a:xfrm>
          <a:prstGeom prst="rect">
            <a:avLst/>
          </a:prstGeom>
        </p:spPr>
      </p:pic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4748966B-5F7F-DD48-A7AC-B027BCC5E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988268"/>
            <a:ext cx="9936480" cy="1269532"/>
          </a:xfrm>
        </p:spPr>
        <p:txBody>
          <a:bodyPr>
            <a:noAutofit/>
          </a:bodyPr>
          <a:lstStyle/>
          <a:p>
            <a:r>
              <a:rPr lang="tr-TR" sz="2800" dirty="0" err="1"/>
              <a:t>Arteriovenous</a:t>
            </a:r>
            <a:r>
              <a:rPr lang="tr-TR" sz="2800" dirty="0"/>
              <a:t> </a:t>
            </a:r>
            <a:r>
              <a:rPr lang="tr-TR" sz="2800" dirty="0" err="1"/>
              <a:t>Fistula</a:t>
            </a:r>
            <a:r>
              <a:rPr lang="tr-TR" sz="2800" dirty="0"/>
              <a:t> in </a:t>
            </a:r>
            <a:r>
              <a:rPr lang="tr-TR" sz="2800" dirty="0" err="1"/>
              <a:t>Hemodialysed</a:t>
            </a:r>
            <a:r>
              <a:rPr lang="tr-TR" sz="2800" dirty="0"/>
              <a:t> </a:t>
            </a:r>
            <a:r>
              <a:rPr lang="tr-TR" sz="2800" dirty="0" err="1"/>
              <a:t>Children</a:t>
            </a:r>
            <a:endParaRPr lang="tr-TR" sz="2800" dirty="0"/>
          </a:p>
          <a:p>
            <a:endParaRPr lang="tr-TR" dirty="0"/>
          </a:p>
          <a:p>
            <a:r>
              <a:rPr lang="tr-TR" dirty="0"/>
              <a:t>Sevcan A. Bakkaloğlu, MD</a:t>
            </a:r>
          </a:p>
          <a:p>
            <a:r>
              <a:rPr lang="tr-TR" dirty="0" err="1"/>
              <a:t>Department</a:t>
            </a:r>
            <a:r>
              <a:rPr lang="tr-TR" dirty="0"/>
              <a:t> of </a:t>
            </a:r>
            <a:r>
              <a:rPr lang="tr-TR" dirty="0" err="1"/>
              <a:t>Pediatric</a:t>
            </a:r>
            <a:r>
              <a:rPr lang="tr-TR" dirty="0"/>
              <a:t> </a:t>
            </a:r>
            <a:r>
              <a:rPr lang="tr-TR" dirty="0" err="1"/>
              <a:t>Nephrology</a:t>
            </a:r>
            <a:r>
              <a:rPr lang="tr-TR" dirty="0"/>
              <a:t> </a:t>
            </a:r>
          </a:p>
          <a:p>
            <a:r>
              <a:rPr lang="tr-TR" dirty="0"/>
              <a:t>Gazi </a:t>
            </a:r>
            <a:r>
              <a:rPr lang="tr-TR" dirty="0" err="1"/>
              <a:t>University</a:t>
            </a:r>
            <a:r>
              <a:rPr lang="tr-TR" dirty="0"/>
              <a:t>, Ankara, TURKEY </a:t>
            </a:r>
          </a:p>
        </p:txBody>
      </p:sp>
    </p:spTree>
    <p:extLst>
      <p:ext uri="{BB962C8B-B14F-4D97-AF65-F5344CB8AC3E}">
        <p14:creationId xmlns:p14="http://schemas.microsoft.com/office/powerpoint/2010/main" val="401512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16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Main </a:t>
            </a:r>
            <a:r>
              <a:rPr lang="tr-TR" dirty="0" err="1"/>
              <a:t>reasons</a:t>
            </a:r>
            <a:r>
              <a:rPr lang="tr-TR" dirty="0"/>
              <a:t> of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usage</a:t>
            </a:r>
            <a:r>
              <a:rPr lang="tr-TR" dirty="0"/>
              <a:t> of AVF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825624"/>
            <a:ext cx="11039375" cy="416128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tr-TR" dirty="0"/>
              <a:t>technical </a:t>
            </a:r>
            <a:r>
              <a:rPr lang="tr-TR" dirty="0" err="1"/>
              <a:t>difficulties</a:t>
            </a:r>
            <a:r>
              <a:rPr lang="tr-TR" dirty="0"/>
              <a:t> in </a:t>
            </a:r>
            <a:r>
              <a:rPr lang="tr-TR" dirty="0" err="1"/>
              <a:t>forming</a:t>
            </a:r>
            <a:r>
              <a:rPr lang="tr-TR" dirty="0"/>
              <a:t> </a:t>
            </a:r>
            <a:r>
              <a:rPr lang="tr-TR" dirty="0" err="1"/>
              <a:t>AVFs</a:t>
            </a:r>
            <a:r>
              <a:rPr lang="tr-TR" dirty="0"/>
              <a:t> in </a:t>
            </a:r>
            <a:r>
              <a:rPr lang="tr-TR" dirty="0" err="1"/>
              <a:t>small</a:t>
            </a:r>
            <a:r>
              <a:rPr lang="tr-TR" dirty="0"/>
              <a:t> </a:t>
            </a:r>
            <a:r>
              <a:rPr lang="tr-TR" dirty="0" err="1"/>
              <a:t>children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lack</a:t>
            </a:r>
            <a:r>
              <a:rPr lang="tr-TR" dirty="0"/>
              <a:t> of a </a:t>
            </a:r>
            <a:r>
              <a:rPr lang="tr-TR" dirty="0" err="1"/>
              <a:t>dedicated</a:t>
            </a:r>
            <a:r>
              <a:rPr lang="tr-TR" dirty="0"/>
              <a:t> </a:t>
            </a:r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access</a:t>
            </a:r>
            <a:r>
              <a:rPr lang="tr-TR" dirty="0"/>
              <a:t> </a:t>
            </a:r>
            <a:r>
              <a:rPr lang="tr-TR" dirty="0" err="1"/>
              <a:t>team</a:t>
            </a:r>
            <a:r>
              <a:rPr lang="tr-TR" dirty="0"/>
              <a:t> (</a:t>
            </a:r>
            <a:r>
              <a:rPr lang="en-US" dirty="0"/>
              <a:t>dialysis physician, a surgeon, a dialysis nurse and </a:t>
            </a:r>
            <a:r>
              <a:rPr lang="tr-TR" dirty="0" err="1"/>
              <a:t>radiologist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en-US" dirty="0"/>
              <a:t>arterial and venous mapping to plan future AVF formation</a:t>
            </a:r>
            <a:r>
              <a:rPr lang="tr-TR" dirty="0"/>
              <a:t>)</a:t>
            </a:r>
          </a:p>
          <a:p>
            <a:pPr lvl="1"/>
            <a:r>
              <a:rPr lang="en-US" dirty="0"/>
              <a:t>In a prospective study in children it has been shown that after 2 years of setting up a dedicated vascular access clinic, the percentage of children </a:t>
            </a:r>
            <a:r>
              <a:rPr lang="en-US" dirty="0" err="1"/>
              <a:t>dialysing</a:t>
            </a:r>
            <a:r>
              <a:rPr lang="en-US" dirty="0"/>
              <a:t> via a CVC had decreased from 68% to 22% 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patient</a:t>
            </a:r>
            <a:r>
              <a:rPr lang="tr-TR" dirty="0"/>
              <a:t> </a:t>
            </a:r>
            <a:r>
              <a:rPr lang="tr-TR" dirty="0" err="1"/>
              <a:t>concerns</a:t>
            </a:r>
            <a:r>
              <a:rPr lang="tr-TR" dirty="0"/>
              <a:t> </a:t>
            </a:r>
            <a:r>
              <a:rPr lang="tr-TR" dirty="0" err="1"/>
              <a:t>regarding</a:t>
            </a:r>
            <a:r>
              <a:rPr lang="tr-TR" dirty="0"/>
              <a:t> </a:t>
            </a:r>
            <a:r>
              <a:rPr lang="tr-TR" dirty="0" err="1"/>
              <a:t>puncture</a:t>
            </a:r>
            <a:r>
              <a:rPr lang="tr-TR" dirty="0"/>
              <a:t> </a:t>
            </a:r>
            <a:r>
              <a:rPr lang="tr-TR" dirty="0" err="1"/>
              <a:t>pain</a:t>
            </a:r>
            <a:endParaRPr lang="tr-TR" dirty="0"/>
          </a:p>
          <a:p>
            <a:endParaRPr lang="tr-TR" dirty="0"/>
          </a:p>
          <a:p>
            <a:r>
              <a:rPr lang="tr-TR" dirty="0"/>
              <a:t>f</a:t>
            </a:r>
            <a:r>
              <a:rPr lang="en-US" dirty="0" err="1"/>
              <a:t>urther</a:t>
            </a:r>
            <a:r>
              <a:rPr lang="en-US" dirty="0"/>
              <a:t> reluctance to place an AVF arises from expected short waiting times to kidney transplantation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perceived</a:t>
            </a:r>
            <a:r>
              <a:rPr lang="tr-TR" dirty="0"/>
              <a:t> </a:t>
            </a:r>
            <a:r>
              <a:rPr lang="tr-TR" dirty="0" err="1"/>
              <a:t>ease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convenience</a:t>
            </a:r>
            <a:r>
              <a:rPr lang="tr-TR" dirty="0"/>
              <a:t> of </a:t>
            </a:r>
            <a:r>
              <a:rPr lang="tr-TR" dirty="0" err="1"/>
              <a:t>CVCs</a:t>
            </a:r>
            <a:r>
              <a:rPr lang="tr-TR" dirty="0"/>
              <a:t> --- </a:t>
            </a:r>
            <a:r>
              <a:rPr lang="tr-TR" dirty="0" err="1"/>
              <a:t>immediate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 – </a:t>
            </a:r>
            <a:r>
              <a:rPr lang="tr-TR" dirty="0" err="1"/>
              <a:t>no</a:t>
            </a:r>
            <a:r>
              <a:rPr lang="tr-TR" dirty="0"/>
              <a:t> </a:t>
            </a:r>
            <a:r>
              <a:rPr lang="tr-TR" dirty="0" err="1"/>
              <a:t>puncture</a:t>
            </a:r>
            <a:r>
              <a:rPr lang="tr-TR" dirty="0"/>
              <a:t> </a:t>
            </a:r>
            <a:r>
              <a:rPr lang="tr-TR" dirty="0" err="1"/>
              <a:t>pain</a:t>
            </a:r>
            <a:endParaRPr lang="tr-TR" dirty="0"/>
          </a:p>
          <a:p>
            <a:endParaRPr lang="tr-TR" dirty="0"/>
          </a:p>
        </p:txBody>
      </p:sp>
      <p:sp>
        <p:nvSpPr>
          <p:cNvPr id="4" name="İçerik Yer Tutucusu 4"/>
          <p:cNvSpPr txBox="1">
            <a:spLocks/>
          </p:cNvSpPr>
          <p:nvPr/>
        </p:nvSpPr>
        <p:spPr>
          <a:xfrm>
            <a:off x="7055318" y="1825625"/>
            <a:ext cx="429848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7883091" y="6378672"/>
            <a:ext cx="36672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 err="1"/>
              <a:t>Shroff</a:t>
            </a:r>
            <a:r>
              <a:rPr lang="tr-TR" sz="1200" dirty="0"/>
              <a:t> R, et al. Pediatr </a:t>
            </a:r>
            <a:r>
              <a:rPr lang="tr-TR" sz="1200" dirty="0" err="1"/>
              <a:t>Nephrol</a:t>
            </a:r>
            <a:r>
              <a:rPr lang="tr-TR" sz="1200" dirty="0"/>
              <a:t> 2016; 31: 2337–2344</a:t>
            </a:r>
          </a:p>
        </p:txBody>
      </p:sp>
    </p:spTree>
    <p:extLst>
      <p:ext uri="{BB962C8B-B14F-4D97-AF65-F5344CB8AC3E}">
        <p14:creationId xmlns:p14="http://schemas.microsoft.com/office/powerpoint/2010/main" val="151313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Complications</a:t>
            </a:r>
            <a:r>
              <a:rPr lang="tr-TR" dirty="0"/>
              <a:t> of AVF - IPHN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2231666"/>
            <a:ext cx="5181600" cy="3390198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/>
              <a:t>before the first use </a:t>
            </a:r>
          </a:p>
          <a:p>
            <a:pPr lvl="1"/>
            <a:r>
              <a:rPr lang="en-US" sz="2600" dirty="0"/>
              <a:t>thrombosis </a:t>
            </a:r>
          </a:p>
          <a:p>
            <a:pPr lvl="1"/>
            <a:r>
              <a:rPr lang="en-US" sz="2600" dirty="0"/>
              <a:t>hemorrhage </a:t>
            </a:r>
          </a:p>
          <a:p>
            <a:pPr lvl="1"/>
            <a:r>
              <a:rPr lang="en-US" sz="2600" dirty="0"/>
              <a:t>infection</a:t>
            </a:r>
          </a:p>
          <a:p>
            <a:pPr lvl="1"/>
            <a:r>
              <a:rPr lang="en-US" sz="2600" dirty="0"/>
              <a:t>stenosis </a:t>
            </a:r>
          </a:p>
          <a:p>
            <a:pPr lvl="1"/>
            <a:r>
              <a:rPr lang="en-US" sz="2600" dirty="0"/>
              <a:t>local edema)were reported in 16% AVF and in 35% AVG placements </a:t>
            </a:r>
            <a:endParaRPr lang="tr-TR" sz="2600" dirty="0"/>
          </a:p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211313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/>
              <a:t>AVF dysfunction rate: 1 per 28 months  </a:t>
            </a:r>
            <a:r>
              <a:rPr lang="en-US" sz="2600" dirty="0"/>
              <a:t> (CVC 1/13 </a:t>
            </a:r>
            <a:r>
              <a:rPr lang="en-US" sz="2600" dirty="0" err="1"/>
              <a:t>monts</a:t>
            </a:r>
            <a:r>
              <a:rPr lang="en-US" sz="2600" dirty="0"/>
              <a:t>)</a:t>
            </a:r>
            <a:endParaRPr lang="tr-TR" sz="2600" dirty="0"/>
          </a:p>
          <a:p>
            <a:pPr lvl="1"/>
            <a:r>
              <a:rPr lang="en-US" b="1" dirty="0"/>
              <a:t>thrombosis (58%), </a:t>
            </a:r>
            <a:endParaRPr lang="tr-TR" b="1" dirty="0"/>
          </a:p>
          <a:p>
            <a:pPr lvl="1"/>
            <a:r>
              <a:rPr lang="en-US" dirty="0"/>
              <a:t>insufficient blood flow (14%),</a:t>
            </a:r>
            <a:endParaRPr lang="tr-TR" dirty="0"/>
          </a:p>
          <a:p>
            <a:pPr lvl="1"/>
            <a:r>
              <a:rPr lang="en-US" dirty="0"/>
              <a:t>puncture failure (13%), </a:t>
            </a:r>
            <a:endParaRPr lang="tr-TR" dirty="0"/>
          </a:p>
          <a:p>
            <a:pPr lvl="1"/>
            <a:r>
              <a:rPr lang="tr-TR" dirty="0"/>
              <a:t>p</a:t>
            </a:r>
            <a:r>
              <a:rPr lang="en-US" dirty="0" err="1"/>
              <a:t>resence</a:t>
            </a:r>
            <a:r>
              <a:rPr lang="en-US" dirty="0"/>
              <a:t> of an aneurysm (3%), </a:t>
            </a:r>
            <a:endParaRPr lang="tr-TR" dirty="0"/>
          </a:p>
          <a:p>
            <a:pPr lvl="1"/>
            <a:r>
              <a:rPr lang="en-US" dirty="0"/>
              <a:t>unspecified cases (14%). </a:t>
            </a:r>
            <a:endParaRPr lang="tr-TR" dirty="0"/>
          </a:p>
          <a:p>
            <a:endParaRPr lang="tr-TR" dirty="0"/>
          </a:p>
          <a:p>
            <a:r>
              <a:rPr lang="en-US" dirty="0"/>
              <a:t>Neither access site nor puncture technique nor patient age affected the risk for AVF dysfunction</a:t>
            </a:r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8200F7FE-6782-E842-8F2A-C9090429DC69}"/>
              </a:ext>
            </a:extLst>
          </p:cNvPr>
          <p:cNvSpPr/>
          <p:nvPr/>
        </p:nvSpPr>
        <p:spPr>
          <a:xfrm>
            <a:off x="2091267" y="6176963"/>
            <a:ext cx="364541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700" dirty="0" err="1">
                <a:latin typeface="Helvetica" pitchFamily="2" charset="0"/>
              </a:rPr>
              <a:t>Borzych-Duzalka</a:t>
            </a:r>
            <a:r>
              <a:rPr lang="tr-TR" sz="700" dirty="0">
                <a:latin typeface="Helvetica" pitchFamily="2" charset="0"/>
              </a:rPr>
              <a:t> D, </a:t>
            </a:r>
            <a:r>
              <a:rPr lang="tr-TR" sz="700" dirty="0" err="1">
                <a:latin typeface="Helvetica" pitchFamily="2" charset="0"/>
              </a:rPr>
              <a:t>Shroff</a:t>
            </a:r>
            <a:r>
              <a:rPr lang="tr-TR" sz="700" dirty="0">
                <a:latin typeface="Helvetica" pitchFamily="2" charset="0"/>
              </a:rPr>
              <a:t> R, </a:t>
            </a:r>
            <a:r>
              <a:rPr lang="tr-TR" sz="700" dirty="0" err="1">
                <a:latin typeface="Helvetica" pitchFamily="2" charset="0"/>
              </a:rPr>
              <a:t>Stefanidis</a:t>
            </a:r>
            <a:r>
              <a:rPr lang="tr-TR" sz="700" dirty="0">
                <a:latin typeface="Helvetica" pitchFamily="2" charset="0"/>
              </a:rPr>
              <a:t> CJ et al.  </a:t>
            </a:r>
            <a:r>
              <a:rPr lang="tr-TR" sz="700" dirty="0" err="1">
                <a:latin typeface="Helvetica" pitchFamily="2" charset="0"/>
              </a:rPr>
              <a:t>Am</a:t>
            </a:r>
            <a:r>
              <a:rPr lang="tr-TR" sz="700" dirty="0">
                <a:latin typeface="Helvetica" pitchFamily="2" charset="0"/>
              </a:rPr>
              <a:t> J </a:t>
            </a:r>
            <a:r>
              <a:rPr lang="tr-TR" sz="700" dirty="0" err="1">
                <a:latin typeface="Helvetica" pitchFamily="2" charset="0"/>
              </a:rPr>
              <a:t>Kidney</a:t>
            </a:r>
            <a:r>
              <a:rPr lang="tr-TR" sz="700" dirty="0">
                <a:latin typeface="Helvetica" pitchFamily="2" charset="0"/>
              </a:rPr>
              <a:t> </a:t>
            </a:r>
            <a:r>
              <a:rPr lang="tr-TR" sz="700" dirty="0" err="1">
                <a:latin typeface="Helvetica" pitchFamily="2" charset="0"/>
              </a:rPr>
              <a:t>Dis</a:t>
            </a:r>
            <a:r>
              <a:rPr lang="tr-TR" sz="700" dirty="0">
                <a:latin typeface="Helvetica" pitchFamily="2" charset="0"/>
              </a:rPr>
              <a:t>. 2019 </a:t>
            </a:r>
            <a:r>
              <a:rPr lang="tr-TR" sz="700" dirty="0" err="1">
                <a:latin typeface="Helvetica" pitchFamily="2" charset="0"/>
              </a:rPr>
              <a:t>epub</a:t>
            </a:r>
            <a:endParaRPr lang="tr-TR" sz="7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57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470CBD9-BC2A-9D46-9479-FFEF44181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665" y="3724976"/>
            <a:ext cx="9856269" cy="250256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endParaRPr lang="tr-TR" dirty="0"/>
          </a:p>
          <a:p>
            <a:r>
              <a:rPr lang="tr-TR" dirty="0" err="1"/>
              <a:t>choice</a:t>
            </a:r>
            <a:r>
              <a:rPr lang="tr-TR" dirty="0"/>
              <a:t> of </a:t>
            </a:r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access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, </a:t>
            </a:r>
            <a:r>
              <a:rPr lang="tr-TR" dirty="0" err="1"/>
              <a:t>preoperative</a:t>
            </a:r>
            <a:r>
              <a:rPr lang="tr-TR" dirty="0"/>
              <a:t> </a:t>
            </a:r>
            <a:r>
              <a:rPr lang="tr-TR" dirty="0" err="1"/>
              <a:t>evaluation</a:t>
            </a:r>
            <a:r>
              <a:rPr lang="tr-TR" dirty="0"/>
              <a:t>, </a:t>
            </a:r>
            <a:r>
              <a:rPr lang="tr-TR" dirty="0" err="1"/>
              <a:t>monitoring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prevention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management</a:t>
            </a:r>
            <a:r>
              <a:rPr lang="tr-TR" dirty="0"/>
              <a:t> of </a:t>
            </a:r>
            <a:r>
              <a:rPr lang="tr-TR" dirty="0" err="1"/>
              <a:t>complications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relevant</a:t>
            </a:r>
            <a:r>
              <a:rPr lang="tr-TR" dirty="0"/>
              <a:t> </a:t>
            </a:r>
            <a:r>
              <a:rPr lang="tr-TR" dirty="0" err="1"/>
              <a:t>systematic</a:t>
            </a:r>
            <a:r>
              <a:rPr lang="tr-TR" dirty="0"/>
              <a:t> </a:t>
            </a:r>
            <a:r>
              <a:rPr lang="tr-TR" dirty="0" err="1"/>
              <a:t>reviews</a:t>
            </a:r>
            <a:r>
              <a:rPr lang="tr-TR" dirty="0"/>
              <a:t>, </a:t>
            </a:r>
            <a:r>
              <a:rPr lang="tr-TR" dirty="0" err="1"/>
              <a:t>randomized</a:t>
            </a:r>
            <a:r>
              <a:rPr lang="tr-TR" dirty="0"/>
              <a:t> </a:t>
            </a:r>
            <a:r>
              <a:rPr lang="tr-TR" dirty="0" err="1"/>
              <a:t>controlled</a:t>
            </a:r>
            <a:r>
              <a:rPr lang="tr-TR" dirty="0"/>
              <a:t> </a:t>
            </a:r>
            <a:r>
              <a:rPr lang="tr-TR" dirty="0" err="1"/>
              <a:t>trials</a:t>
            </a:r>
            <a:r>
              <a:rPr lang="tr-TR" dirty="0"/>
              <a:t> (</a:t>
            </a:r>
            <a:r>
              <a:rPr lang="tr-TR" dirty="0" err="1"/>
              <a:t>RCTs</a:t>
            </a:r>
            <a:r>
              <a:rPr lang="tr-TR" dirty="0"/>
              <a:t>)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prospective</a:t>
            </a:r>
            <a:r>
              <a:rPr lang="tr-TR" dirty="0"/>
              <a:t> </a:t>
            </a:r>
            <a:r>
              <a:rPr lang="tr-TR" dirty="0" err="1"/>
              <a:t>observational</a:t>
            </a:r>
            <a:r>
              <a:rPr lang="tr-TR" dirty="0"/>
              <a:t> </a:t>
            </a:r>
            <a:r>
              <a:rPr lang="tr-TR" dirty="0" err="1"/>
              <a:t>studies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r>
              <a:rPr lang="en-US" dirty="0"/>
              <a:t>Data pertaining to vascular access in pediatric HD are limited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absence</a:t>
            </a:r>
            <a:r>
              <a:rPr lang="tr-TR" dirty="0"/>
              <a:t> of </a:t>
            </a:r>
            <a:r>
              <a:rPr lang="tr-TR" dirty="0" err="1"/>
              <a:t>applicable</a:t>
            </a:r>
            <a:r>
              <a:rPr lang="tr-TR" dirty="0"/>
              <a:t> </a:t>
            </a:r>
            <a:r>
              <a:rPr lang="tr-TR" dirty="0" err="1"/>
              <a:t>study</a:t>
            </a:r>
            <a:r>
              <a:rPr lang="tr-TR" dirty="0"/>
              <a:t> data, </a:t>
            </a:r>
            <a:r>
              <a:rPr lang="tr-TR" dirty="0" err="1"/>
              <a:t>guidance</a:t>
            </a:r>
            <a:r>
              <a:rPr lang="tr-TR" dirty="0"/>
              <a:t> is </a:t>
            </a:r>
            <a:r>
              <a:rPr lang="tr-TR" dirty="0" err="1"/>
              <a:t>based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consensus</a:t>
            </a:r>
            <a:r>
              <a:rPr lang="tr-TR" dirty="0"/>
              <a:t> </a:t>
            </a:r>
            <a:r>
              <a:rPr lang="tr-TR" dirty="0" err="1"/>
              <a:t>opinion</a:t>
            </a:r>
            <a:r>
              <a:rPr lang="tr-TR" dirty="0"/>
              <a:t> of </a:t>
            </a:r>
            <a:r>
              <a:rPr lang="tr-TR" dirty="0" err="1"/>
              <a:t>experts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ESPN </a:t>
            </a:r>
            <a:r>
              <a:rPr lang="tr-TR" dirty="0" err="1"/>
              <a:t>Dialysis</a:t>
            </a:r>
            <a:r>
              <a:rPr lang="tr-TR" dirty="0"/>
              <a:t> WG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7839" b="981"/>
          <a:stretch/>
        </p:blipFill>
        <p:spPr>
          <a:xfrm>
            <a:off x="2556560" y="433137"/>
            <a:ext cx="6905625" cy="3022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09525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067" y="272793"/>
            <a:ext cx="7359616" cy="639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29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541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 err="1"/>
              <a:t>Vein</a:t>
            </a:r>
            <a:r>
              <a:rPr lang="tr-TR" dirty="0"/>
              <a:t> </a:t>
            </a:r>
            <a:r>
              <a:rPr lang="tr-TR" dirty="0" err="1"/>
              <a:t>preservation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825625"/>
            <a:ext cx="10930467" cy="4351338"/>
          </a:xfrm>
        </p:spPr>
        <p:txBody>
          <a:bodyPr>
            <a:normAutofit/>
          </a:bodyPr>
          <a:lstStyle/>
          <a:p>
            <a:r>
              <a:rPr lang="tr-TR" dirty="0" err="1"/>
              <a:t>referral</a:t>
            </a:r>
            <a:r>
              <a:rPr lang="tr-TR" dirty="0"/>
              <a:t> of </a:t>
            </a:r>
            <a:r>
              <a:rPr lang="tr-TR" dirty="0" err="1"/>
              <a:t>children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CKD </a:t>
            </a:r>
            <a:r>
              <a:rPr lang="tr-TR" dirty="0" err="1"/>
              <a:t>Stage</a:t>
            </a:r>
            <a:r>
              <a:rPr lang="tr-TR" dirty="0"/>
              <a:t> 4 </a:t>
            </a:r>
            <a:r>
              <a:rPr lang="tr-TR" dirty="0" err="1"/>
              <a:t>who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being</a:t>
            </a:r>
            <a:r>
              <a:rPr lang="tr-TR" dirty="0"/>
              <a:t> </a:t>
            </a:r>
            <a:r>
              <a:rPr lang="tr-TR" dirty="0" err="1"/>
              <a:t>prepared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future</a:t>
            </a:r>
            <a:r>
              <a:rPr lang="tr-TR" dirty="0"/>
              <a:t> HD </a:t>
            </a:r>
            <a:r>
              <a:rPr lang="tr-TR" dirty="0" err="1"/>
              <a:t>to</a:t>
            </a:r>
            <a:r>
              <a:rPr lang="tr-TR" dirty="0"/>
              <a:t> a </a:t>
            </a:r>
            <a:r>
              <a:rPr lang="tr-TR" dirty="0" err="1"/>
              <a:t>dedicated</a:t>
            </a:r>
            <a:r>
              <a:rPr lang="tr-TR" dirty="0"/>
              <a:t> </a:t>
            </a:r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access</a:t>
            </a:r>
            <a:r>
              <a:rPr lang="tr-TR" dirty="0"/>
              <a:t> </a:t>
            </a:r>
            <a:r>
              <a:rPr lang="tr-TR" dirty="0" err="1"/>
              <a:t>team</a:t>
            </a:r>
            <a:r>
              <a:rPr lang="tr-TR" dirty="0"/>
              <a:t> (Grade 2D)</a:t>
            </a:r>
          </a:p>
          <a:p>
            <a:pPr marL="0" indent="0">
              <a:buNone/>
            </a:pPr>
            <a:endParaRPr lang="tr-TR" dirty="0"/>
          </a:p>
          <a:p>
            <a:r>
              <a:rPr lang="en-US" dirty="0"/>
              <a:t>Children, their </a:t>
            </a:r>
            <a:r>
              <a:rPr lang="en-US" dirty="0" err="1"/>
              <a:t>carers</a:t>
            </a:r>
            <a:r>
              <a:rPr lang="en-US" dirty="0"/>
              <a:t> and healthcare workers (doctors, nurses, phlebotomy staff) should receive education on venous preservation </a:t>
            </a:r>
            <a:endParaRPr lang="tr-TR" dirty="0"/>
          </a:p>
          <a:p>
            <a:pPr lvl="1"/>
            <a:r>
              <a:rPr lang="en-US" b="1" dirty="0"/>
              <a:t>wearing of Medic alert type bracelets </a:t>
            </a:r>
            <a:endParaRPr lang="tr-TR" b="1" dirty="0"/>
          </a:p>
          <a:p>
            <a:pPr lvl="1"/>
            <a:r>
              <a:rPr lang="en-US" b="1" dirty="0"/>
              <a:t>venipuncture above the wrist in either arm should be avoided</a:t>
            </a:r>
            <a:r>
              <a:rPr lang="en-US" dirty="0"/>
              <a:t>, except in an emergency, to preserve the forearm cephalic, antecubital and upper arm veins. </a:t>
            </a:r>
            <a:endParaRPr lang="tr-TR" dirty="0"/>
          </a:p>
          <a:p>
            <a:pPr lvl="1"/>
            <a:r>
              <a:rPr lang="en-US" b="1" dirty="0" err="1"/>
              <a:t>nondominant</a:t>
            </a:r>
            <a:r>
              <a:rPr lang="en-US" b="1" dirty="0"/>
              <a:t> arm may be spared </a:t>
            </a:r>
            <a:r>
              <a:rPr lang="en-US" dirty="0"/>
              <a:t>for later AVF creation. </a:t>
            </a:r>
            <a:endParaRPr lang="tr-TR" dirty="0"/>
          </a:p>
          <a:p>
            <a:pPr lvl="1"/>
            <a:r>
              <a:rPr lang="en-US" b="1" dirty="0"/>
              <a:t>using the dorsal veins </a:t>
            </a:r>
            <a:r>
              <a:rPr lang="en-US" dirty="0"/>
              <a:t>of both hands needs to be emphasized.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332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 err="1"/>
              <a:t>Preoperative</a:t>
            </a:r>
            <a:r>
              <a:rPr lang="tr-TR" dirty="0"/>
              <a:t> </a:t>
            </a:r>
            <a:r>
              <a:rPr lang="tr-TR" dirty="0" err="1"/>
              <a:t>evaluation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AVF </a:t>
            </a:r>
            <a:r>
              <a:rPr lang="tr-TR" dirty="0" err="1"/>
              <a:t>formation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845800" cy="48291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Structured history, physical examination and duplex ultrasound of upper limb arteries and veins (Grade 2C)</a:t>
            </a:r>
            <a:endParaRPr lang="tr-TR" dirty="0"/>
          </a:p>
          <a:p>
            <a:pPr lvl="1"/>
            <a:r>
              <a:rPr lang="en-US" dirty="0"/>
              <a:t>previous CVC</a:t>
            </a:r>
            <a:endParaRPr lang="tr-TR" dirty="0"/>
          </a:p>
          <a:p>
            <a:pPr lvl="1"/>
            <a:r>
              <a:rPr lang="en-US" dirty="0"/>
              <a:t>repeated venipuncture of peripheral vessels </a:t>
            </a:r>
            <a:endParaRPr lang="tr-TR" dirty="0"/>
          </a:p>
          <a:p>
            <a:pPr lvl="1"/>
            <a:r>
              <a:rPr lang="en-US" dirty="0"/>
              <a:t>hypotension</a:t>
            </a:r>
            <a:endParaRPr lang="tr-TR" dirty="0"/>
          </a:p>
          <a:p>
            <a:pPr lvl="1"/>
            <a:r>
              <a:rPr lang="en-US" dirty="0"/>
              <a:t>heart failure</a:t>
            </a:r>
            <a:endParaRPr lang="tr-TR" dirty="0"/>
          </a:p>
          <a:p>
            <a:pPr lvl="1"/>
            <a:r>
              <a:rPr lang="en-US" dirty="0"/>
              <a:t>non-visible veins despite tourniquet application  </a:t>
            </a:r>
            <a:endParaRPr lang="tr-TR" dirty="0"/>
          </a:p>
          <a:p>
            <a:pPr lvl="1"/>
            <a:r>
              <a:rPr lang="en-US" dirty="0"/>
              <a:t>the quality of arterial pulse, to assess for arterial occlusion or impairment of arterial flow </a:t>
            </a:r>
            <a:endParaRPr lang="tr-TR" dirty="0"/>
          </a:p>
          <a:p>
            <a:pPr lvl="1"/>
            <a:endParaRPr lang="tr-TR" dirty="0"/>
          </a:p>
          <a:p>
            <a:pPr lvl="1"/>
            <a:r>
              <a:rPr lang="en-US" dirty="0"/>
              <a:t>optimal venous system should have a luminal diameter of at least 2.0 mm</a:t>
            </a:r>
            <a:r>
              <a:rPr lang="tr-TR" dirty="0"/>
              <a:t> (in </a:t>
            </a:r>
            <a:r>
              <a:rPr lang="tr-TR" dirty="0" err="1"/>
              <a:t>children</a:t>
            </a:r>
            <a:r>
              <a:rPr lang="tr-TR" dirty="0"/>
              <a:t> ??)</a:t>
            </a:r>
            <a:r>
              <a:rPr lang="en-US" dirty="0"/>
              <a:t> and a length of continuity with the proximal vein without obstruction</a:t>
            </a:r>
            <a:endParaRPr lang="tr-TR" dirty="0"/>
          </a:p>
          <a:p>
            <a:r>
              <a:rPr lang="en-US" dirty="0"/>
              <a:t>Appropriate imaging of central veins by venography, CT angiography or MRI in children in whom central venous stenosis is suspected, such as those with previous CVCs (Grade 2D) </a:t>
            </a:r>
            <a:endParaRPr lang="tr-TR" dirty="0"/>
          </a:p>
          <a:p>
            <a:endParaRPr lang="tr-TR" dirty="0"/>
          </a:p>
          <a:p>
            <a:r>
              <a:rPr lang="en-US" b="1" dirty="0"/>
              <a:t>Avoid AVF creation in the ipsilateral arm of a central venous stenosis </a:t>
            </a:r>
            <a:r>
              <a:rPr lang="en-US" dirty="0"/>
              <a:t>(Ungraded)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73016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Site of AVF </a:t>
            </a:r>
            <a:r>
              <a:rPr lang="tr-TR" dirty="0" err="1"/>
              <a:t>placement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1644" y="1852840"/>
            <a:ext cx="5774356" cy="44971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Place an AVF in the </a:t>
            </a:r>
            <a:r>
              <a:rPr lang="en-US" b="1" dirty="0"/>
              <a:t>non-dominant arm </a:t>
            </a:r>
            <a:r>
              <a:rPr lang="en-US" dirty="0"/>
              <a:t>where possible. (Ungraded) </a:t>
            </a:r>
            <a:endParaRPr lang="tr-TR" dirty="0"/>
          </a:p>
          <a:p>
            <a:endParaRPr lang="tr-TR" dirty="0"/>
          </a:p>
          <a:p>
            <a:r>
              <a:rPr lang="en-US" dirty="0" err="1"/>
              <a:t>Plac</a:t>
            </a:r>
            <a:r>
              <a:rPr lang="tr-TR" dirty="0"/>
              <a:t>e</a:t>
            </a:r>
            <a:r>
              <a:rPr lang="en-US" dirty="0"/>
              <a:t> an AVF </a:t>
            </a:r>
            <a:r>
              <a:rPr lang="en-US" b="1" dirty="0"/>
              <a:t>distally</a:t>
            </a:r>
            <a:r>
              <a:rPr lang="en-US" dirty="0"/>
              <a:t> in the arm (Grade 2D)</a:t>
            </a:r>
            <a:endParaRPr lang="tr-TR" dirty="0"/>
          </a:p>
          <a:p>
            <a:endParaRPr lang="tr-TR" dirty="0"/>
          </a:p>
          <a:p>
            <a:pPr lvl="1"/>
            <a:r>
              <a:rPr lang="en-US" dirty="0"/>
              <a:t>we suggest that a </a:t>
            </a:r>
            <a:r>
              <a:rPr lang="en-US" b="1" dirty="0"/>
              <a:t>single-stage cephalic-based AVF at the wrist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radiocephalic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  <a:r>
              <a:rPr lang="en-US" b="1" dirty="0"/>
              <a:t>or elbow (</a:t>
            </a:r>
            <a:r>
              <a:rPr lang="en-US" b="1" dirty="0" err="1"/>
              <a:t>brachio</a:t>
            </a:r>
            <a:r>
              <a:rPr lang="en-US" b="1" dirty="0"/>
              <a:t>-cephalic)</a:t>
            </a:r>
            <a:r>
              <a:rPr lang="en-US" dirty="0"/>
              <a:t> is the first choice, </a:t>
            </a:r>
            <a:endParaRPr lang="tr-TR" dirty="0"/>
          </a:p>
          <a:p>
            <a:pPr lvl="1"/>
            <a:r>
              <a:rPr lang="en-US" dirty="0"/>
              <a:t>when this is not possible a </a:t>
            </a:r>
            <a:r>
              <a:rPr lang="en-US" dirty="0" err="1"/>
              <a:t>brachio-basilic</a:t>
            </a:r>
            <a:r>
              <a:rPr lang="en-US" dirty="0"/>
              <a:t> transposed AVF is the next option.</a:t>
            </a:r>
            <a:endParaRPr lang="tr-TR" dirty="0"/>
          </a:p>
          <a:p>
            <a:pPr lvl="1"/>
            <a:endParaRPr lang="tr-TR" dirty="0"/>
          </a:p>
          <a:p>
            <a:pPr lvl="1"/>
            <a:r>
              <a:rPr lang="tr-TR" dirty="0"/>
              <a:t>M</a:t>
            </a:r>
            <a:r>
              <a:rPr lang="en-US" dirty="0" err="1"/>
              <a:t>ainly</a:t>
            </a:r>
            <a:r>
              <a:rPr lang="en-US" dirty="0"/>
              <a:t> </a:t>
            </a:r>
            <a:r>
              <a:rPr lang="en-US" dirty="0" err="1"/>
              <a:t>radiocephalic</a:t>
            </a:r>
            <a:r>
              <a:rPr lang="en-US" dirty="0"/>
              <a:t> AVFs has shown excellent </a:t>
            </a:r>
            <a:r>
              <a:rPr lang="en-US" b="1" dirty="0"/>
              <a:t>primary patency rates of 78%</a:t>
            </a:r>
            <a:endParaRPr lang="tr-TR" b="1" dirty="0"/>
          </a:p>
          <a:p>
            <a:pPr lvl="1"/>
            <a:endParaRPr lang="tr-TR" dirty="0"/>
          </a:p>
          <a:p>
            <a:pPr lvl="1"/>
            <a:r>
              <a:rPr lang="en-US" dirty="0" err="1"/>
              <a:t>Bourquelot’s</a:t>
            </a:r>
            <a:r>
              <a:rPr lang="en-US" dirty="0"/>
              <a:t> large single surgeon </a:t>
            </a:r>
            <a:r>
              <a:rPr lang="tr-TR" dirty="0" err="1"/>
              <a:t>microsurgery</a:t>
            </a:r>
            <a:r>
              <a:rPr lang="tr-TR" dirty="0"/>
              <a:t> </a:t>
            </a:r>
            <a:r>
              <a:rPr lang="en-US" dirty="0"/>
              <a:t>experience in 323 children </a:t>
            </a:r>
            <a:r>
              <a:rPr lang="tr-TR" dirty="0" err="1"/>
              <a:t>revealed</a:t>
            </a:r>
            <a:r>
              <a:rPr lang="tr-TR" dirty="0"/>
              <a:t> a </a:t>
            </a:r>
            <a:r>
              <a:rPr lang="en-US" b="1" dirty="0"/>
              <a:t>2-year patency of 85%</a:t>
            </a:r>
            <a:r>
              <a:rPr lang="en-US" dirty="0"/>
              <a:t> in </a:t>
            </a:r>
            <a:r>
              <a:rPr lang="en-US" dirty="0" err="1"/>
              <a:t>radiocephalic</a:t>
            </a:r>
            <a:r>
              <a:rPr lang="en-US" dirty="0"/>
              <a:t> fistulae</a:t>
            </a:r>
            <a:endParaRPr lang="tr-TR" dirty="0"/>
          </a:p>
          <a:p>
            <a:pPr lvl="1"/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7903144" y="5850235"/>
            <a:ext cx="3743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err="1"/>
              <a:t>Matoussevitch</a:t>
            </a:r>
            <a:r>
              <a:rPr lang="tr-TR" sz="1000" dirty="0"/>
              <a:t> V, et al.. J </a:t>
            </a:r>
            <a:r>
              <a:rPr lang="tr-TR" sz="1000" dirty="0" err="1"/>
              <a:t>Vasc</a:t>
            </a:r>
            <a:r>
              <a:rPr lang="tr-TR" sz="1000" dirty="0"/>
              <a:t> Access 2015; 16: 382–387</a:t>
            </a:r>
          </a:p>
          <a:p>
            <a:r>
              <a:rPr lang="tr-TR" sz="1000" dirty="0" err="1"/>
              <a:t>Bourquelot</a:t>
            </a:r>
            <a:r>
              <a:rPr lang="tr-TR" sz="1000" dirty="0"/>
              <a:t> P, et al. Pediatr </a:t>
            </a:r>
            <a:r>
              <a:rPr lang="tr-TR" sz="1000" dirty="0" err="1"/>
              <a:t>Nephrol</a:t>
            </a:r>
            <a:r>
              <a:rPr lang="tr-TR" sz="1000" dirty="0"/>
              <a:t> 1990; 4: 156–159</a:t>
            </a:r>
          </a:p>
          <a:p>
            <a:r>
              <a:rPr lang="tr-TR" sz="1000" dirty="0" err="1"/>
              <a:t>Rooijens</a:t>
            </a:r>
            <a:r>
              <a:rPr lang="tr-TR" sz="1000" dirty="0"/>
              <a:t> PP, et al. </a:t>
            </a:r>
            <a:r>
              <a:rPr lang="tr-TR" sz="1000" dirty="0" err="1"/>
              <a:t>Eur</a:t>
            </a:r>
            <a:r>
              <a:rPr lang="tr-TR" sz="1000" dirty="0"/>
              <a:t> J </a:t>
            </a:r>
            <a:r>
              <a:rPr lang="tr-TR" sz="1000" dirty="0" err="1"/>
              <a:t>Vasc</a:t>
            </a:r>
            <a:r>
              <a:rPr lang="tr-TR" sz="1000" dirty="0"/>
              <a:t> </a:t>
            </a:r>
            <a:r>
              <a:rPr lang="tr-TR" sz="1000" dirty="0" err="1"/>
              <a:t>Endovasc</a:t>
            </a:r>
            <a:r>
              <a:rPr lang="tr-TR" sz="1000" dirty="0"/>
              <a:t> </a:t>
            </a:r>
            <a:r>
              <a:rPr lang="tr-TR" sz="1000" dirty="0" err="1"/>
              <a:t>Surg</a:t>
            </a:r>
            <a:r>
              <a:rPr lang="tr-TR" sz="1000" dirty="0"/>
              <a:t> 2004; 28: 583–589 </a:t>
            </a:r>
          </a:p>
          <a:p>
            <a:r>
              <a:rPr lang="tr-TR" sz="1000" dirty="0" err="1"/>
              <a:t>Tannuri</a:t>
            </a:r>
            <a:r>
              <a:rPr lang="tr-TR" sz="1000" dirty="0"/>
              <a:t> U, et al. Pediatr </a:t>
            </a:r>
            <a:r>
              <a:rPr lang="tr-TR" sz="1000" dirty="0" err="1"/>
              <a:t>Transplant</a:t>
            </a:r>
            <a:r>
              <a:rPr lang="tr-TR" sz="1000" dirty="0"/>
              <a:t> 2009; 13: 360–364</a:t>
            </a:r>
          </a:p>
        </p:txBody>
      </p:sp>
      <p:pic>
        <p:nvPicPr>
          <p:cNvPr id="7170" name="Picture 2" descr="av fistula locations ile ilgili gÃ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17"/>
          <a:stretch/>
        </p:blipFill>
        <p:spPr bwMode="auto">
          <a:xfrm>
            <a:off x="6279082" y="1804421"/>
            <a:ext cx="5586785" cy="20726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Dikdörtgen 4"/>
          <p:cNvSpPr/>
          <p:nvPr/>
        </p:nvSpPr>
        <p:spPr>
          <a:xfrm>
            <a:off x="6439301" y="4124967"/>
            <a:ext cx="5426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primary failure and inadequate function is less common with brachial AVFs vs radial AVFs in meta-analysis in adults and prospective studies in children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775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dirty="0"/>
              <a:t>T</a:t>
            </a:r>
            <a:r>
              <a:rPr lang="en-US" sz="3600" dirty="0" err="1"/>
              <a:t>iming</a:t>
            </a:r>
            <a:r>
              <a:rPr lang="en-US" sz="3600" dirty="0"/>
              <a:t> of creation of vascular access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 err="1"/>
              <a:t>Assessment</a:t>
            </a:r>
            <a:r>
              <a:rPr lang="tr-TR" sz="3600" dirty="0"/>
              <a:t> of AVF </a:t>
            </a:r>
            <a:r>
              <a:rPr lang="tr-TR" sz="3600" dirty="0" err="1"/>
              <a:t>maturation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59491"/>
            <a:ext cx="10964333" cy="4117976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creat</a:t>
            </a:r>
            <a:r>
              <a:rPr lang="tr-TR" dirty="0"/>
              <a:t>e</a:t>
            </a:r>
            <a:r>
              <a:rPr lang="en-US" dirty="0"/>
              <a:t> an AVF at least </a:t>
            </a:r>
            <a:r>
              <a:rPr lang="en-US" b="1" dirty="0"/>
              <a:t>3 months before its anticipated use </a:t>
            </a:r>
            <a:r>
              <a:rPr lang="en-US" dirty="0"/>
              <a:t>(Grade 2D)</a:t>
            </a:r>
            <a:endParaRPr lang="tr-TR" dirty="0"/>
          </a:p>
          <a:p>
            <a:endParaRPr lang="tr-TR" dirty="0"/>
          </a:p>
          <a:p>
            <a:r>
              <a:rPr lang="en-US" dirty="0"/>
              <a:t>assess maturation </a:t>
            </a:r>
            <a:r>
              <a:rPr lang="en-US" b="1" dirty="0"/>
              <a:t>4 to 6 weeks after AVF formation </a:t>
            </a:r>
            <a:r>
              <a:rPr lang="en-US" dirty="0"/>
              <a:t>by </a:t>
            </a:r>
            <a:r>
              <a:rPr lang="en-US" b="1" dirty="0"/>
              <a:t>clinical examination and duplex ultrasound</a:t>
            </a:r>
            <a:r>
              <a:rPr lang="en-US" dirty="0"/>
              <a:t> in order to plan the timing of AVF cannulation (Grade 2D)</a:t>
            </a:r>
            <a:endParaRPr lang="tr-TR" dirty="0"/>
          </a:p>
          <a:p>
            <a:r>
              <a:rPr lang="en-US" dirty="0"/>
              <a:t>the overall process from preoperative assessment until the fistula is fully operational may require an average of 6 months</a:t>
            </a:r>
          </a:p>
          <a:p>
            <a:r>
              <a:rPr lang="tr-TR" dirty="0" err="1"/>
              <a:t>Sometimes</a:t>
            </a:r>
            <a:r>
              <a:rPr lang="tr-TR" dirty="0"/>
              <a:t> </a:t>
            </a:r>
            <a:r>
              <a:rPr lang="tr-TR" dirty="0" err="1"/>
              <a:t>angioplasty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achieve</a:t>
            </a:r>
            <a:r>
              <a:rPr lang="tr-TR" dirty="0"/>
              <a:t> </a:t>
            </a:r>
            <a:r>
              <a:rPr lang="tr-TR" dirty="0" err="1"/>
              <a:t>assited</a:t>
            </a:r>
            <a:r>
              <a:rPr lang="tr-TR" dirty="0"/>
              <a:t> </a:t>
            </a:r>
            <a:r>
              <a:rPr lang="tr-TR" dirty="0" err="1"/>
              <a:t>maturation</a:t>
            </a:r>
            <a:r>
              <a:rPr lang="tr-TR" dirty="0"/>
              <a:t> </a:t>
            </a:r>
            <a:r>
              <a:rPr lang="tr-TR" dirty="0" err="1"/>
              <a:t>may</a:t>
            </a:r>
            <a:r>
              <a:rPr lang="tr-TR" dirty="0"/>
              <a:t> be </a:t>
            </a:r>
            <a:r>
              <a:rPr lang="tr-TR" dirty="0" err="1"/>
              <a:t>required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needs</a:t>
            </a:r>
            <a:r>
              <a:rPr lang="tr-TR" dirty="0"/>
              <a:t> </a:t>
            </a:r>
            <a:r>
              <a:rPr lang="tr-TR" dirty="0" err="1"/>
              <a:t>extra</a:t>
            </a:r>
            <a:r>
              <a:rPr lang="tr-TR" dirty="0"/>
              <a:t> time</a:t>
            </a:r>
          </a:p>
          <a:p>
            <a:pPr lvl="1"/>
            <a:r>
              <a:rPr lang="tr-TR" dirty="0" err="1"/>
              <a:t>Psychologic</a:t>
            </a:r>
            <a:r>
              <a:rPr lang="tr-TR" dirty="0"/>
              <a:t> </a:t>
            </a:r>
            <a:r>
              <a:rPr lang="tr-TR" dirty="0" err="1"/>
              <a:t>preparation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1902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 err="1"/>
              <a:t>Prevention</a:t>
            </a:r>
            <a:r>
              <a:rPr lang="tr-TR" dirty="0"/>
              <a:t> of </a:t>
            </a:r>
            <a:r>
              <a:rPr lang="tr-TR" dirty="0" err="1"/>
              <a:t>primary</a:t>
            </a:r>
            <a:r>
              <a:rPr lang="tr-TR" dirty="0"/>
              <a:t> AVF </a:t>
            </a:r>
            <a:r>
              <a:rPr lang="tr-TR" dirty="0" err="1"/>
              <a:t>failure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0642"/>
          </a:xfrm>
        </p:spPr>
        <p:txBody>
          <a:bodyPr>
            <a:normAutofit lnSpcReduction="10000"/>
          </a:bodyPr>
          <a:lstStyle/>
          <a:p>
            <a:r>
              <a:rPr lang="tr-TR" b="1" dirty="0" err="1"/>
              <a:t>initial</a:t>
            </a:r>
            <a:r>
              <a:rPr lang="tr-TR" b="1" dirty="0"/>
              <a:t> </a:t>
            </a:r>
            <a:r>
              <a:rPr lang="tr-TR" b="1" dirty="0" err="1"/>
              <a:t>vein</a:t>
            </a:r>
            <a:r>
              <a:rPr lang="tr-TR" b="1" dirty="0"/>
              <a:t> </a:t>
            </a:r>
            <a:r>
              <a:rPr lang="tr-TR" b="1" dirty="0" err="1"/>
              <a:t>diameter</a:t>
            </a:r>
            <a:endParaRPr lang="tr-TR" b="1" dirty="0"/>
          </a:p>
          <a:p>
            <a:r>
              <a:rPr lang="en-US" b="1" dirty="0"/>
              <a:t>avoid hypotension </a:t>
            </a:r>
            <a:r>
              <a:rPr lang="en-US" dirty="0"/>
              <a:t>in the early days after AVF formation </a:t>
            </a:r>
            <a:endParaRPr lang="tr-TR" dirty="0"/>
          </a:p>
          <a:p>
            <a:r>
              <a:rPr lang="en-US" dirty="0"/>
              <a:t>maintain the children in a state of controlled overhydration for a few days </a:t>
            </a:r>
            <a:endParaRPr lang="tr-TR" dirty="0"/>
          </a:p>
          <a:p>
            <a:r>
              <a:rPr lang="en-US" dirty="0"/>
              <a:t>children and their parents are instructed not to perform</a:t>
            </a:r>
            <a:r>
              <a:rPr lang="tr-TR" dirty="0"/>
              <a:t> BP </a:t>
            </a:r>
            <a:r>
              <a:rPr lang="tr-TR" dirty="0" err="1"/>
              <a:t>measurements</a:t>
            </a:r>
            <a:r>
              <a:rPr lang="tr-TR" dirty="0"/>
              <a:t> </a:t>
            </a:r>
            <a:r>
              <a:rPr lang="en-US" dirty="0"/>
              <a:t>on the AVF arm </a:t>
            </a:r>
            <a:endParaRPr lang="tr-TR" dirty="0"/>
          </a:p>
          <a:p>
            <a:r>
              <a:rPr lang="en-US" dirty="0"/>
              <a:t>avoid tight clothing that can restrict venous flow and </a:t>
            </a:r>
            <a:endParaRPr lang="tr-TR" dirty="0"/>
          </a:p>
          <a:p>
            <a:r>
              <a:rPr lang="en-US" dirty="0"/>
              <a:t>continue with physical activity but avoid sports or other activities that may cause direct trauma to the AVF </a:t>
            </a:r>
            <a:endParaRPr lang="tr-TR" dirty="0"/>
          </a:p>
          <a:p>
            <a:r>
              <a:rPr lang="en-US" dirty="0"/>
              <a:t>In adult practice, patients are routinely encouraged to perform hand-squeezing exercises to enhance fistula maturation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5977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12728"/>
            <a:ext cx="4263189" cy="73607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AVF </a:t>
            </a:r>
            <a:r>
              <a:rPr lang="tr-TR" dirty="0" err="1"/>
              <a:t>cannulation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236133"/>
            <a:ext cx="9660467" cy="3066360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 </a:t>
            </a:r>
            <a:r>
              <a:rPr lang="en-US" sz="2400" dirty="0" err="1"/>
              <a:t>cannulat</a:t>
            </a:r>
            <a:r>
              <a:rPr lang="tr-TR" sz="2400" dirty="0"/>
              <a:t>e</a:t>
            </a:r>
            <a:r>
              <a:rPr lang="en-US" sz="2400" dirty="0"/>
              <a:t> an AVF when it has matured adequately (Grade 2D) </a:t>
            </a:r>
            <a:endParaRPr lang="tr-TR" sz="2400" dirty="0"/>
          </a:p>
          <a:p>
            <a:r>
              <a:rPr lang="tr-TR" sz="2400" b="1" dirty="0"/>
              <a:t>4-6 </a:t>
            </a:r>
            <a:r>
              <a:rPr lang="tr-TR" sz="2400" b="1" dirty="0" err="1"/>
              <a:t>weeks</a:t>
            </a:r>
            <a:r>
              <a:rPr lang="tr-TR" sz="2400" b="1" dirty="0"/>
              <a:t> – 62 </a:t>
            </a:r>
            <a:r>
              <a:rPr lang="tr-TR" sz="2400" b="1" dirty="0" err="1"/>
              <a:t>days</a:t>
            </a:r>
            <a:r>
              <a:rPr lang="tr-TR" sz="2400" b="1" dirty="0"/>
              <a:t> (IPHN) </a:t>
            </a:r>
            <a:r>
              <a:rPr lang="en-US" sz="2400" dirty="0"/>
              <a:t>(IQR, 37-134) days</a:t>
            </a:r>
            <a:endParaRPr lang="tr-TR" sz="2400" dirty="0"/>
          </a:p>
          <a:p>
            <a:pPr lvl="1"/>
            <a:r>
              <a:rPr lang="en-US" sz="2000" dirty="0"/>
              <a:t>a highly skilled person performs the first fistula puncture, </a:t>
            </a:r>
            <a:endParaRPr lang="tr-TR" sz="2000" dirty="0"/>
          </a:p>
          <a:p>
            <a:pPr lvl="1"/>
            <a:r>
              <a:rPr lang="en-US" sz="2000" dirty="0"/>
              <a:t>usually starting with a smaller needle size, </a:t>
            </a:r>
            <a:endParaRPr lang="tr-TR" sz="2000" dirty="0"/>
          </a:p>
          <a:p>
            <a:pPr lvl="1"/>
            <a:r>
              <a:rPr lang="en-US" sz="2000" dirty="0"/>
              <a:t>Ultrasound-assisted cannulation may improve the cannulation rate of more difficult AVFs.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use an aseptic technique for AVF cannulation (Ungraded) </a:t>
            </a:r>
          </a:p>
          <a:p>
            <a:endParaRPr lang="en-US" sz="2400" dirty="0"/>
          </a:p>
          <a:p>
            <a:r>
              <a:rPr lang="en-US" sz="2400" dirty="0"/>
              <a:t>us</a:t>
            </a:r>
            <a:r>
              <a:rPr lang="tr-TR" sz="2400" dirty="0"/>
              <a:t>e</a:t>
            </a:r>
            <a:r>
              <a:rPr lang="en-US" sz="2400" dirty="0"/>
              <a:t> either rope ladder or button hole technique for AVF cannulation (Grade 2C)</a:t>
            </a:r>
            <a:endParaRPr lang="tr-TR" sz="2400" dirty="0"/>
          </a:p>
          <a:p>
            <a:endParaRPr lang="tr-TR" sz="1600" dirty="0"/>
          </a:p>
        </p:txBody>
      </p:sp>
      <p:pic>
        <p:nvPicPr>
          <p:cNvPr id="8197" name="Picture 5" descr="http://i.meiresearch.org/i/W1siZiIsIjIwMTYvMDQvMTQvMjAvNTQvMjYvNDkwNTE1MjctMjgzOC00NmEzLTk5MDItMzU5OWRkNTFhYzYwLzIucG5nIl0sWyJwIiwidGh1bWIiLCIyMTV4Il1d/2.png?sha=d964df31cbf84b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841" y="4437430"/>
            <a:ext cx="20478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.meiresearch.org/i/W1siZiIsIjIwMTYvMDQvMTQvMjAvNTQvNDQvMDY1MjRlZTAtM2EzOC00YmY5LTliYWQtNTYwMDI4YjM2MDQ2LzMucG5nIl0sWyJwIiwidGh1bWIiLCIyMTV4Il1d/3.png?sha=372b94db2b8b2d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78116"/>
            <a:ext cx="204787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.meiresearch.org/i/W1siZiIsIjIwMTYvMDQvMTQvMjAvNTQvMDAvZjNlMDExMzAtOGYyNy00ZDQxLWJkZGUtMjA0YjJlNmE1YzVhLzEucG5nIl0sWyJwIiwidGh1bWIiLCIyMTV4Il1d/1.png?sha=daca4a5a27af8c2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79" y="4409535"/>
            <a:ext cx="2047875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529390" y="5980412"/>
            <a:ext cx="292608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creating scar tissue channels in a fistula by placing needles in the same spots at the same angle for several treatments in a row</a:t>
            </a:r>
            <a:endParaRPr lang="tr-TR" sz="1200" dirty="0"/>
          </a:p>
        </p:txBody>
      </p:sp>
      <p:sp>
        <p:nvSpPr>
          <p:cNvPr id="5" name="Dikdörtgen 4"/>
          <p:cNvSpPr/>
          <p:nvPr/>
        </p:nvSpPr>
        <p:spPr>
          <a:xfrm>
            <a:off x="5101389" y="5973749"/>
            <a:ext cx="249294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systematically moving up and down the full length and sides of an AVF</a:t>
            </a:r>
            <a:endParaRPr lang="tr-TR" sz="1200" dirty="0"/>
          </a:p>
          <a:p>
            <a:r>
              <a:rPr lang="en-US" sz="1200" dirty="0"/>
              <a:t>a long vein segment is required</a:t>
            </a:r>
            <a:endParaRPr lang="tr-TR" sz="1200" dirty="0"/>
          </a:p>
        </p:txBody>
      </p:sp>
      <p:sp>
        <p:nvSpPr>
          <p:cNvPr id="6" name="Dikdörtgen 5"/>
          <p:cNvSpPr/>
          <p:nvPr/>
        </p:nvSpPr>
        <p:spPr>
          <a:xfrm>
            <a:off x="9043737" y="6034139"/>
            <a:ext cx="2310063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/>
              <a:t>cannulation—placing needles in the same general spot over and over</a:t>
            </a:r>
            <a:r>
              <a:rPr lang="tr-TR" sz="1100" dirty="0"/>
              <a:t> </a:t>
            </a:r>
            <a:r>
              <a:rPr lang="en-US" sz="1100" dirty="0"/>
              <a:t>increases aneurysm formation 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189755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7">
            <a:extLst>
              <a:ext uri="{FF2B5EF4-FFF2-40B4-BE49-F238E27FC236}">
                <a16:creationId xmlns:a16="http://schemas.microsoft.com/office/drawing/2014/main" xmlns="" id="{03E12FC6-753B-D648-9737-8D532014D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248401"/>
            <a:ext cx="1771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tr-TR" altLang="tr-TR" sz="1200" b="1"/>
              <a:t>NAPRTCS 2007, 2011 </a:t>
            </a:r>
          </a:p>
        </p:txBody>
      </p:sp>
      <p:graphicFrame>
        <p:nvGraphicFramePr>
          <p:cNvPr id="23554" name="Object 8">
            <a:extLst>
              <a:ext uri="{FF2B5EF4-FFF2-40B4-BE49-F238E27FC236}">
                <a16:creationId xmlns:a16="http://schemas.microsoft.com/office/drawing/2014/main" xmlns="" id="{A85079AB-2514-074B-BD9F-B25B7CD6BF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926" y="2082801"/>
          <a:ext cx="5484813" cy="317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1" r:id="rId4" imgW="5715000" imgH="3302000" progId="Excel.Chart.8">
                  <p:embed/>
                </p:oleObj>
              </mc:Choice>
              <mc:Fallback>
                <p:oleObj r:id="rId4" imgW="5715000" imgH="3302000" progId="Excel.Chart.8">
                  <p:embed/>
                  <p:pic>
                    <p:nvPicPr>
                      <p:cNvPr id="23554" name="Object 8">
                        <a:extLst>
                          <a:ext uri="{FF2B5EF4-FFF2-40B4-BE49-F238E27FC236}">
                            <a16:creationId xmlns:a16="http://schemas.microsoft.com/office/drawing/2014/main" xmlns="" id="{A85079AB-2514-074B-BD9F-B25B7CD6BF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926" y="2082801"/>
                        <a:ext cx="5484813" cy="317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9">
            <a:extLst>
              <a:ext uri="{FF2B5EF4-FFF2-40B4-BE49-F238E27FC236}">
                <a16:creationId xmlns:a16="http://schemas.microsoft.com/office/drawing/2014/main" xmlns="" id="{B28574A6-A4B0-4B40-842F-CD53E6EC3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7842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tr-TR" altLang="tr-TR" sz="1800"/>
          </a:p>
        </p:txBody>
      </p:sp>
      <p:sp>
        <p:nvSpPr>
          <p:cNvPr id="23556" name="Rectangle 10">
            <a:extLst>
              <a:ext uri="{FF2B5EF4-FFF2-40B4-BE49-F238E27FC236}">
                <a16:creationId xmlns:a16="http://schemas.microsoft.com/office/drawing/2014/main" xmlns="" id="{7FEA0E0D-2DEA-8F48-A83B-BEBB267D12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277814"/>
            <a:ext cx="8229600" cy="1139825"/>
          </a:xfrm>
        </p:spPr>
        <p:txBody>
          <a:bodyPr/>
          <a:lstStyle/>
          <a:p>
            <a:pPr eaLnBrk="1" hangingPunct="1"/>
            <a:r>
              <a:rPr lang="tr-TR" altLang="tr-TR">
                <a:ea typeface="ＭＳ Ｐゴシック" panose="020B0600070205080204" pitchFamily="34" charset="-128"/>
              </a:rPr>
              <a:t>Dialysis modality in children</a:t>
            </a:r>
          </a:p>
        </p:txBody>
      </p:sp>
      <p:graphicFrame>
        <p:nvGraphicFramePr>
          <p:cNvPr id="23557" name="6 Grafik">
            <a:extLst>
              <a:ext uri="{FF2B5EF4-FFF2-40B4-BE49-F238E27FC236}">
                <a16:creationId xmlns:a16="http://schemas.microsoft.com/office/drawing/2014/main" xmlns="" id="{C76B988F-597D-474C-947B-37D9C54F4DA3}"/>
              </a:ext>
            </a:extLst>
          </p:cNvPr>
          <p:cNvGraphicFramePr>
            <a:graphicFrameLocks/>
          </p:cNvGraphicFramePr>
          <p:nvPr/>
        </p:nvGraphicFramePr>
        <p:xfrm>
          <a:off x="7124700" y="2082800"/>
          <a:ext cx="3435350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2" r:id="rId6" imgW="3575050" imgH="3251200" progId="Excel.Chart.8">
                  <p:embed/>
                </p:oleObj>
              </mc:Choice>
              <mc:Fallback>
                <p:oleObj r:id="rId6" imgW="3575050" imgH="3251200" progId="Excel.Chart.8">
                  <p:embed/>
                  <p:pic>
                    <p:nvPicPr>
                      <p:cNvPr id="23557" name="6 Grafik">
                        <a:extLst>
                          <a:ext uri="{FF2B5EF4-FFF2-40B4-BE49-F238E27FC236}">
                            <a16:creationId xmlns:a16="http://schemas.microsoft.com/office/drawing/2014/main" xmlns="" id="{C76B988F-597D-474C-947B-37D9C54F4DA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4700" y="2082800"/>
                        <a:ext cx="3435350" cy="312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7470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 err="1"/>
              <a:t>Button</a:t>
            </a:r>
            <a:r>
              <a:rPr lang="tr-TR" dirty="0"/>
              <a:t> hole </a:t>
            </a:r>
            <a:r>
              <a:rPr lang="tr-TR" dirty="0" err="1"/>
              <a:t>vs</a:t>
            </a:r>
            <a:r>
              <a:rPr lang="tr-TR" dirty="0"/>
              <a:t> </a:t>
            </a:r>
            <a:r>
              <a:rPr lang="tr-TR" dirty="0" err="1"/>
              <a:t>control</a:t>
            </a:r>
            <a:r>
              <a:rPr lang="tr-TR" dirty="0"/>
              <a:t> </a:t>
            </a:r>
            <a:r>
              <a:rPr lang="tr-TR" dirty="0" err="1"/>
              <a:t>cannulation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949575"/>
          </a:xfrm>
        </p:spPr>
        <p:txBody>
          <a:bodyPr>
            <a:normAutofit/>
          </a:bodyPr>
          <a:lstStyle/>
          <a:p>
            <a:r>
              <a:rPr lang="tr-TR" dirty="0"/>
              <a:t>No </a:t>
            </a:r>
            <a:r>
              <a:rPr lang="tr-TR" dirty="0" err="1"/>
              <a:t>difference</a:t>
            </a:r>
            <a:r>
              <a:rPr lang="tr-TR" dirty="0"/>
              <a:t> in </a:t>
            </a:r>
          </a:p>
          <a:p>
            <a:pPr lvl="1"/>
            <a:r>
              <a:rPr lang="en-US" dirty="0"/>
              <a:t>patient and access survival </a:t>
            </a:r>
            <a:endParaRPr lang="tr-TR" dirty="0"/>
          </a:p>
          <a:p>
            <a:pPr lvl="1"/>
            <a:r>
              <a:rPr lang="en-US" dirty="0"/>
              <a:t>quality of life </a:t>
            </a:r>
            <a:endParaRPr lang="tr-TR" dirty="0"/>
          </a:p>
          <a:p>
            <a:pPr lvl="1"/>
            <a:r>
              <a:rPr lang="en-US" dirty="0"/>
              <a:t>needling pain</a:t>
            </a:r>
            <a:endParaRPr lang="tr-TR" dirty="0"/>
          </a:p>
          <a:p>
            <a:pPr lvl="1"/>
            <a:r>
              <a:rPr lang="en-US" dirty="0"/>
              <a:t>infection </a:t>
            </a:r>
            <a:endParaRPr lang="tr-TR" dirty="0"/>
          </a:p>
          <a:p>
            <a:pPr lvl="1"/>
            <a:r>
              <a:rPr lang="en-US" dirty="0"/>
              <a:t>bleeding during or after dialysis</a:t>
            </a:r>
            <a:endParaRPr lang="tr-TR" dirty="0"/>
          </a:p>
          <a:p>
            <a:pPr lvl="1"/>
            <a:r>
              <a:rPr lang="en-US" dirty="0"/>
              <a:t>aneurysm development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578600" y="1825625"/>
            <a:ext cx="5181600" cy="2306108"/>
          </a:xfrm>
        </p:spPr>
        <p:txBody>
          <a:bodyPr>
            <a:normAutofit/>
          </a:bodyPr>
          <a:lstStyle/>
          <a:p>
            <a:r>
              <a:rPr lang="en-US" sz="2400" dirty="0"/>
              <a:t>the buttonhole technique </a:t>
            </a:r>
          </a:p>
          <a:p>
            <a:pPr lvl="1"/>
            <a:r>
              <a:rPr lang="tr-TR" sz="2000" dirty="0" err="1"/>
              <a:t>causes</a:t>
            </a:r>
            <a:r>
              <a:rPr lang="tr-TR" sz="2000" dirty="0"/>
              <a:t> </a:t>
            </a:r>
            <a:r>
              <a:rPr lang="en-US" sz="2000" dirty="0"/>
              <a:t>less extensive aneurysm formation</a:t>
            </a:r>
            <a:endParaRPr lang="tr-TR" sz="2000" dirty="0"/>
          </a:p>
          <a:p>
            <a:pPr lvl="1"/>
            <a:r>
              <a:rPr lang="en-US" sz="2000" dirty="0"/>
              <a:t>leads to higher infection rates than rope</a:t>
            </a:r>
            <a:r>
              <a:rPr lang="tr-TR" sz="2000" dirty="0"/>
              <a:t> </a:t>
            </a:r>
            <a:r>
              <a:rPr lang="en-US" sz="2000" dirty="0"/>
              <a:t>ladder or area cannulation </a:t>
            </a:r>
            <a:endParaRPr lang="tr-TR" sz="2000" dirty="0"/>
          </a:p>
        </p:txBody>
      </p:sp>
      <p:sp>
        <p:nvSpPr>
          <p:cNvPr id="5" name="Dikdörtgen 4"/>
          <p:cNvSpPr/>
          <p:nvPr/>
        </p:nvSpPr>
        <p:spPr>
          <a:xfrm>
            <a:off x="1260909" y="5877449"/>
            <a:ext cx="101642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50" dirty="0" err="1"/>
              <a:t>Wong</a:t>
            </a:r>
            <a:r>
              <a:rPr lang="tr-TR" sz="1050" dirty="0"/>
              <a:t> B, </a:t>
            </a:r>
            <a:r>
              <a:rPr lang="tr-TR" sz="1050" dirty="0" err="1"/>
              <a:t>Muneer</a:t>
            </a:r>
            <a:r>
              <a:rPr lang="tr-TR" sz="1050" dirty="0"/>
              <a:t> M, </a:t>
            </a:r>
            <a:r>
              <a:rPr lang="tr-TR" sz="1050" dirty="0" err="1"/>
              <a:t>Wiebe</a:t>
            </a:r>
            <a:r>
              <a:rPr lang="tr-TR" sz="1050" dirty="0"/>
              <a:t> N et al. </a:t>
            </a:r>
            <a:r>
              <a:rPr lang="tr-TR" sz="1050" dirty="0" err="1"/>
              <a:t>Buttonhole</a:t>
            </a:r>
            <a:r>
              <a:rPr lang="tr-TR" sz="1050" dirty="0"/>
              <a:t> </a:t>
            </a:r>
            <a:r>
              <a:rPr lang="tr-TR" sz="1050" dirty="0" err="1"/>
              <a:t>versus</a:t>
            </a:r>
            <a:r>
              <a:rPr lang="tr-TR" sz="1050" dirty="0"/>
              <a:t> </a:t>
            </a:r>
            <a:r>
              <a:rPr lang="tr-TR" sz="1050" dirty="0" err="1"/>
              <a:t>rope-ladder</a:t>
            </a:r>
            <a:r>
              <a:rPr lang="tr-TR" sz="1050" dirty="0"/>
              <a:t> </a:t>
            </a:r>
            <a:r>
              <a:rPr lang="tr-TR" sz="1050" dirty="0" err="1"/>
              <a:t>cannulation</a:t>
            </a:r>
            <a:r>
              <a:rPr lang="tr-TR" sz="1050" dirty="0"/>
              <a:t> of </a:t>
            </a:r>
            <a:r>
              <a:rPr lang="tr-TR" sz="1050" dirty="0" err="1"/>
              <a:t>arteriovenous</a:t>
            </a:r>
            <a:r>
              <a:rPr lang="tr-TR" sz="1050" dirty="0"/>
              <a:t> </a:t>
            </a:r>
            <a:r>
              <a:rPr lang="tr-TR" sz="1050" dirty="0" err="1"/>
              <a:t>fistulas</a:t>
            </a:r>
            <a:r>
              <a:rPr lang="tr-TR" sz="1050" dirty="0"/>
              <a:t> </a:t>
            </a:r>
            <a:r>
              <a:rPr lang="tr-TR" sz="1050" dirty="0" err="1"/>
              <a:t>for</a:t>
            </a:r>
            <a:r>
              <a:rPr lang="tr-TR" sz="1050" dirty="0"/>
              <a:t> </a:t>
            </a:r>
            <a:r>
              <a:rPr lang="tr-TR" sz="1050" dirty="0" err="1"/>
              <a:t>hemodialysis</a:t>
            </a:r>
            <a:r>
              <a:rPr lang="tr-TR" sz="1050" dirty="0"/>
              <a:t>: a </a:t>
            </a:r>
            <a:r>
              <a:rPr lang="tr-TR" sz="1050" dirty="0" err="1"/>
              <a:t>systematic</a:t>
            </a:r>
            <a:r>
              <a:rPr lang="tr-TR" sz="1050" dirty="0"/>
              <a:t> </a:t>
            </a:r>
            <a:r>
              <a:rPr lang="tr-TR" sz="1050" dirty="0" err="1"/>
              <a:t>review</a:t>
            </a:r>
            <a:r>
              <a:rPr lang="tr-TR" sz="1050" dirty="0"/>
              <a:t>. </a:t>
            </a:r>
            <a:r>
              <a:rPr lang="tr-TR" sz="1050" dirty="0" err="1"/>
              <a:t>Am</a:t>
            </a:r>
            <a:r>
              <a:rPr lang="tr-TR" sz="1050" dirty="0"/>
              <a:t> J </a:t>
            </a:r>
            <a:r>
              <a:rPr lang="tr-TR" sz="1050" dirty="0" err="1"/>
              <a:t>Kidney</a:t>
            </a:r>
            <a:r>
              <a:rPr lang="tr-TR" sz="1050" dirty="0"/>
              <a:t> </a:t>
            </a:r>
            <a:r>
              <a:rPr lang="tr-TR" sz="1050" dirty="0" err="1"/>
              <a:t>Dis</a:t>
            </a:r>
            <a:r>
              <a:rPr lang="tr-TR" sz="1050" dirty="0"/>
              <a:t> 2014; 64: 918–936</a:t>
            </a:r>
          </a:p>
          <a:p>
            <a:r>
              <a:rPr lang="tr-TR" sz="1050" dirty="0" err="1"/>
              <a:t>Grudzinski</a:t>
            </a:r>
            <a:r>
              <a:rPr lang="tr-TR" sz="1050" dirty="0"/>
              <a:t> A, </a:t>
            </a:r>
            <a:r>
              <a:rPr lang="tr-TR" sz="1050" dirty="0" err="1"/>
              <a:t>Mendelssohn</a:t>
            </a:r>
            <a:r>
              <a:rPr lang="tr-TR" sz="1050" dirty="0"/>
              <a:t> D, </a:t>
            </a:r>
            <a:r>
              <a:rPr lang="tr-TR" sz="1050" dirty="0" err="1"/>
              <a:t>Pierratos</a:t>
            </a:r>
            <a:r>
              <a:rPr lang="tr-TR" sz="1050" dirty="0"/>
              <a:t> A et al. A </a:t>
            </a:r>
            <a:r>
              <a:rPr lang="tr-TR" sz="1050" dirty="0" err="1"/>
              <a:t>systematic</a:t>
            </a:r>
            <a:r>
              <a:rPr lang="tr-TR" sz="1050" dirty="0"/>
              <a:t> </a:t>
            </a:r>
            <a:r>
              <a:rPr lang="tr-TR" sz="1050" dirty="0" err="1"/>
              <a:t>review</a:t>
            </a:r>
            <a:r>
              <a:rPr lang="tr-TR" sz="1050" dirty="0"/>
              <a:t> of </a:t>
            </a:r>
            <a:r>
              <a:rPr lang="tr-TR" sz="1050" dirty="0" err="1"/>
              <a:t>buttonhole</a:t>
            </a:r>
            <a:r>
              <a:rPr lang="tr-TR" sz="1050" dirty="0"/>
              <a:t> </a:t>
            </a:r>
            <a:r>
              <a:rPr lang="tr-TR" sz="1050" dirty="0" err="1"/>
              <a:t>cannulation</a:t>
            </a:r>
            <a:r>
              <a:rPr lang="tr-TR" sz="1050" dirty="0"/>
              <a:t> </a:t>
            </a:r>
            <a:r>
              <a:rPr lang="tr-TR" sz="1050" dirty="0" err="1"/>
              <a:t>practices</a:t>
            </a:r>
            <a:r>
              <a:rPr lang="tr-TR" sz="1050" dirty="0"/>
              <a:t> </a:t>
            </a:r>
            <a:r>
              <a:rPr lang="tr-TR" sz="1050" dirty="0" err="1"/>
              <a:t>and</a:t>
            </a:r>
            <a:r>
              <a:rPr lang="tr-TR" sz="1050" dirty="0"/>
              <a:t> </a:t>
            </a:r>
            <a:r>
              <a:rPr lang="tr-TR" sz="1050" dirty="0" err="1"/>
              <a:t>outcomes</a:t>
            </a:r>
            <a:r>
              <a:rPr lang="tr-TR" sz="1050" dirty="0"/>
              <a:t>. Semin Dial 2013; 26: 465–475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3E5EB8F3-3BE1-E749-8D5D-A68A8539DDCD}"/>
              </a:ext>
            </a:extLst>
          </p:cNvPr>
          <p:cNvSpPr/>
          <p:nvPr/>
        </p:nvSpPr>
        <p:spPr>
          <a:xfrm>
            <a:off x="6742107" y="4404426"/>
            <a:ext cx="2808293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IPHN</a:t>
            </a:r>
          </a:p>
          <a:p>
            <a:r>
              <a:rPr lang="en-US" sz="2400" dirty="0"/>
              <a:t>67% of rope ladder </a:t>
            </a:r>
          </a:p>
          <a:p>
            <a:r>
              <a:rPr lang="en-US" sz="2400" dirty="0"/>
              <a:t>32% buttonhole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68774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AVF </a:t>
            </a:r>
            <a:r>
              <a:rPr lang="tr-TR" dirty="0" err="1"/>
              <a:t>surveillance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 structured physical examination of AVFs is routinely performed by dialysis nurses and medical staff (Grade 2D)</a:t>
            </a:r>
            <a:endParaRPr lang="tr-TR" dirty="0"/>
          </a:p>
          <a:p>
            <a:pPr lvl="1"/>
            <a:r>
              <a:rPr lang="tr-TR" dirty="0" err="1"/>
              <a:t>inspection</a:t>
            </a:r>
            <a:r>
              <a:rPr lang="tr-TR" dirty="0"/>
              <a:t> (</a:t>
            </a:r>
            <a:r>
              <a:rPr lang="en-US" dirty="0"/>
              <a:t>swelling, signs of infection, aneurysms, stenosis or </a:t>
            </a:r>
            <a:r>
              <a:rPr lang="en-US" dirty="0" err="1"/>
              <a:t>haematoma</a:t>
            </a:r>
            <a:r>
              <a:rPr lang="en-US" dirty="0"/>
              <a:t>),</a:t>
            </a:r>
            <a:endParaRPr lang="tr-TR" dirty="0"/>
          </a:p>
          <a:p>
            <a:pPr lvl="1"/>
            <a:r>
              <a:rPr lang="en-US" dirty="0"/>
              <a:t>palpation (characteristic thrill</a:t>
            </a:r>
            <a:r>
              <a:rPr lang="tr-TR" dirty="0"/>
              <a:t> </a:t>
            </a:r>
            <a:r>
              <a:rPr lang="en-US" dirty="0"/>
              <a:t>will become pulsatile if there is a downstream stenosis, and some collapse of the vein on elevation of the arm)</a:t>
            </a:r>
            <a:endParaRPr lang="tr-TR" dirty="0"/>
          </a:p>
          <a:p>
            <a:pPr lvl="1"/>
            <a:r>
              <a:rPr lang="en-US" dirty="0"/>
              <a:t>auscultation (classic bruit that will be high pitched over a stenosis) </a:t>
            </a:r>
          </a:p>
          <a:p>
            <a:endParaRPr lang="en-US" dirty="0"/>
          </a:p>
          <a:p>
            <a:r>
              <a:rPr lang="en-US" dirty="0"/>
              <a:t>duplex ultrasound off dialysis or </a:t>
            </a:r>
            <a:r>
              <a:rPr lang="en-US" dirty="0" err="1"/>
              <a:t>haemodilution</a:t>
            </a:r>
            <a:r>
              <a:rPr lang="en-US" dirty="0"/>
              <a:t> technique on dialysis of volume flow is performed 3–6 times monthly for routine surveillance of AVFs (Grade 2D) </a:t>
            </a:r>
          </a:p>
          <a:p>
            <a:endParaRPr lang="en-US" dirty="0"/>
          </a:p>
          <a:p>
            <a:r>
              <a:rPr lang="en-US" dirty="0"/>
              <a:t>an urgent referral to a vascular access surgeon if AVF dysfunction or complications are detected on clinical or ultrasound examination (Ungraded)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7252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EBD6846-6C7A-FF46-84F7-E766BAD0E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758"/>
            <a:ext cx="109982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CVCs remain the favored access type in all pediatric age groups despite international recommendations to the contrary 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r>
              <a:rPr lang="en-US" dirty="0"/>
              <a:t>CVCs allow less efficient dialysis and are associated with much higher complication and access failure rates compared with AVFs, resulting in faster consumption of the vascular access reserve in a population facing decades of RRT</a:t>
            </a:r>
            <a:endParaRPr lang="tr-TR" dirty="0"/>
          </a:p>
          <a:p>
            <a:endParaRPr lang="tr-TR" dirty="0"/>
          </a:p>
          <a:p>
            <a:r>
              <a:rPr lang="tr-TR" dirty="0"/>
              <a:t>T</a:t>
            </a:r>
            <a:r>
              <a:rPr lang="en-US" dirty="0" err="1"/>
              <a:t>imely</a:t>
            </a:r>
            <a:r>
              <a:rPr lang="en-US" dirty="0"/>
              <a:t> and thorough evaluation of fistula options in each child prepared for maintenance HD, together with a dedicated vascular surgeon is critical</a:t>
            </a:r>
            <a:endParaRPr lang="tr-TR" altLang="tr-TR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tr-TR" altLang="tr-TR" dirty="0">
              <a:ea typeface="ＭＳ Ｐゴシック" panose="020B0600070205080204" pitchFamily="34" charset="-128"/>
            </a:endParaRPr>
          </a:p>
          <a:p>
            <a:r>
              <a:rPr lang="en-US" altLang="tr-TR" dirty="0">
                <a:ea typeface="ＭＳ Ｐゴシック" panose="020B0600070205080204" pitchFamily="34" charset="-128"/>
              </a:rPr>
              <a:t>Effective policies augmenting the use of AVF should be applied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827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>
            <a:extLst>
              <a:ext uri="{FF2B5EF4-FFF2-40B4-BE49-F238E27FC236}">
                <a16:creationId xmlns:a16="http://schemas.microsoft.com/office/drawing/2014/main" xmlns="" id="{6AE2D59B-844C-A94E-B4B1-D0BE179F3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282576"/>
            <a:ext cx="856615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215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48231"/>
            <a:ext cx="10515600" cy="120643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 err="1"/>
              <a:t>Prevention</a:t>
            </a:r>
            <a:r>
              <a:rPr lang="tr-TR" dirty="0"/>
              <a:t> of AVF </a:t>
            </a:r>
            <a:r>
              <a:rPr lang="tr-TR" dirty="0" err="1"/>
              <a:t>thrombosis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90133"/>
            <a:ext cx="10515600" cy="4224817"/>
          </a:xfrm>
        </p:spPr>
        <p:txBody>
          <a:bodyPr>
            <a:normAutofit/>
          </a:bodyPr>
          <a:lstStyle/>
          <a:p>
            <a:r>
              <a:rPr lang="en-US" dirty="0"/>
              <a:t>anti-platelet agents given in the first few months after AVF creation, reduces AVF thrombosis. (Grade 2D)</a:t>
            </a:r>
            <a:endParaRPr lang="tr-TR" dirty="0"/>
          </a:p>
          <a:p>
            <a:endParaRPr lang="tr-TR" dirty="0"/>
          </a:p>
          <a:p>
            <a:pPr lvl="1"/>
            <a:endParaRPr lang="tr-TR" dirty="0"/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xmlns="" id="{B8C27661-2759-1349-B0A3-503FCB0D3892}"/>
              </a:ext>
            </a:extLst>
          </p:cNvPr>
          <p:cNvSpPr txBox="1">
            <a:spLocks/>
          </p:cNvSpPr>
          <p:nvPr/>
        </p:nvSpPr>
        <p:spPr>
          <a:xfrm>
            <a:off x="2242686" y="2666197"/>
            <a:ext cx="9111114" cy="3034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8 drugs (aspirin, dipyridamole, warfarin, clopidogrel, sulfinpyrazone, ticlopidine, human type-I pancreatic elastase, fish oil) compared against each other or placebo in different combination</a:t>
            </a:r>
          </a:p>
          <a:p>
            <a:endParaRPr lang="tr-TR"/>
          </a:p>
          <a:p>
            <a:r>
              <a:rPr lang="tr-TR"/>
              <a:t>Only ticlopidine (a platelet aggregation inhibitor) favoured active treatment (OR 0.45; 95% CI 0.25–0.82; P ¼ 0.009) in increasing the patency of AVF or grafts in the short term (1 month)</a:t>
            </a:r>
          </a:p>
          <a:p>
            <a:endParaRPr lang="tr-TR"/>
          </a:p>
          <a:p>
            <a:r>
              <a:rPr lang="en-US"/>
              <a:t>A systematic review suggests that perioperative heparin may increase AV fistula patency at 1 month but comes at a cost of increase in bleeding complications.</a:t>
            </a: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D57DBB01-6C9D-7549-98BB-24D527CDD302}"/>
              </a:ext>
            </a:extLst>
          </p:cNvPr>
          <p:cNvSpPr txBox="1"/>
          <p:nvPr/>
        </p:nvSpPr>
        <p:spPr>
          <a:xfrm>
            <a:off x="596766" y="6129015"/>
            <a:ext cx="1075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err="1">
                <a:latin typeface="Helvetica" pitchFamily="2" charset="0"/>
              </a:rPr>
              <a:t>Tanner</a:t>
            </a:r>
            <a:r>
              <a:rPr lang="tr-TR" sz="900" dirty="0">
                <a:latin typeface="Helvetica" pitchFamily="2" charset="0"/>
              </a:rPr>
              <a:t> NC, Da </a:t>
            </a:r>
            <a:r>
              <a:rPr lang="tr-TR" sz="900" dirty="0" err="1">
                <a:latin typeface="Helvetica" pitchFamily="2" charset="0"/>
              </a:rPr>
              <a:t>Silva</a:t>
            </a:r>
            <a:r>
              <a:rPr lang="tr-TR" sz="900" dirty="0">
                <a:latin typeface="Helvetica" pitchFamily="2" charset="0"/>
              </a:rPr>
              <a:t> AF. </a:t>
            </a:r>
            <a:r>
              <a:rPr lang="tr-TR" sz="900" dirty="0" err="1">
                <a:latin typeface="Helvetica" pitchFamily="2" charset="0"/>
              </a:rPr>
              <a:t>Medical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adjuvant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treatment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to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improve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the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patency</a:t>
            </a:r>
            <a:r>
              <a:rPr lang="tr-TR" sz="900" dirty="0">
                <a:latin typeface="Helvetica" pitchFamily="2" charset="0"/>
              </a:rPr>
              <a:t> of </a:t>
            </a:r>
            <a:r>
              <a:rPr lang="tr-TR" sz="900" dirty="0" err="1">
                <a:latin typeface="Helvetica" pitchFamily="2" charset="0"/>
              </a:rPr>
              <a:t>arteriovenous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fistulae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and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grafts</a:t>
            </a:r>
            <a:r>
              <a:rPr lang="tr-TR" sz="900" dirty="0">
                <a:latin typeface="Helvetica" pitchFamily="2" charset="0"/>
              </a:rPr>
              <a:t>: a </a:t>
            </a:r>
            <a:r>
              <a:rPr lang="tr-TR" sz="900" dirty="0" err="1">
                <a:latin typeface="Helvetica" pitchFamily="2" charset="0"/>
              </a:rPr>
              <a:t>systematic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review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and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metaanalysis</a:t>
            </a:r>
            <a:r>
              <a:rPr lang="tr-TR" sz="900" dirty="0">
                <a:latin typeface="Helvetica" pitchFamily="2" charset="0"/>
              </a:rPr>
              <a:t>. </a:t>
            </a:r>
            <a:r>
              <a:rPr lang="tr-TR" sz="900" dirty="0" err="1">
                <a:latin typeface="Helvetica" pitchFamily="2" charset="0"/>
              </a:rPr>
              <a:t>Eur</a:t>
            </a:r>
            <a:r>
              <a:rPr lang="tr-TR" sz="900" dirty="0">
                <a:latin typeface="Helvetica" pitchFamily="2" charset="0"/>
              </a:rPr>
              <a:t> J </a:t>
            </a:r>
            <a:r>
              <a:rPr lang="tr-TR" sz="900" dirty="0" err="1">
                <a:latin typeface="Helvetica" pitchFamily="2" charset="0"/>
              </a:rPr>
              <a:t>Vasc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Endovasc</a:t>
            </a:r>
            <a:r>
              <a:rPr lang="tr-TR" sz="900" dirty="0">
                <a:latin typeface="Helvetica" pitchFamily="2" charset="0"/>
              </a:rPr>
              <a:t> </a:t>
            </a:r>
            <a:r>
              <a:rPr lang="tr-TR" sz="900" dirty="0" err="1">
                <a:latin typeface="Helvetica" pitchFamily="2" charset="0"/>
              </a:rPr>
              <a:t>Surg</a:t>
            </a:r>
            <a:r>
              <a:rPr lang="tr-TR" sz="900" dirty="0">
                <a:latin typeface="Helvetica" pitchFamily="2" charset="0"/>
              </a:rPr>
              <a:t> 2016; 52: 243–252</a:t>
            </a:r>
          </a:p>
          <a:p>
            <a:r>
              <a:rPr lang="tr-TR" sz="900" dirty="0"/>
              <a:t>Smith GE, </a:t>
            </a:r>
            <a:r>
              <a:rPr lang="tr-TR" sz="900" dirty="0" err="1"/>
              <a:t>Souroullos</a:t>
            </a:r>
            <a:r>
              <a:rPr lang="tr-TR" sz="900" dirty="0"/>
              <a:t> P, </a:t>
            </a:r>
            <a:r>
              <a:rPr lang="tr-TR" sz="900" dirty="0" err="1"/>
              <a:t>Cayton</a:t>
            </a:r>
            <a:r>
              <a:rPr lang="tr-TR" sz="900" dirty="0"/>
              <a:t> T et al. A </a:t>
            </a:r>
            <a:r>
              <a:rPr lang="tr-TR" sz="900" dirty="0" err="1"/>
              <a:t>systematic</a:t>
            </a:r>
            <a:r>
              <a:rPr lang="tr-TR" sz="900" dirty="0"/>
              <a:t> </a:t>
            </a:r>
            <a:r>
              <a:rPr lang="tr-TR" sz="900" dirty="0" err="1"/>
              <a:t>review</a:t>
            </a:r>
            <a:r>
              <a:rPr lang="tr-TR" sz="900" dirty="0"/>
              <a:t> </a:t>
            </a:r>
            <a:r>
              <a:rPr lang="tr-TR" sz="900" dirty="0" err="1"/>
              <a:t>and</a:t>
            </a:r>
            <a:r>
              <a:rPr lang="tr-TR" sz="900" dirty="0"/>
              <a:t> </a:t>
            </a:r>
            <a:r>
              <a:rPr lang="tr-TR" sz="900" dirty="0" err="1"/>
              <a:t>metaanalysis</a:t>
            </a:r>
            <a:r>
              <a:rPr lang="tr-TR" sz="900" dirty="0"/>
              <a:t> of </a:t>
            </a:r>
            <a:r>
              <a:rPr lang="tr-TR" sz="900" dirty="0" err="1"/>
              <a:t>systemic</a:t>
            </a:r>
            <a:r>
              <a:rPr lang="tr-TR" sz="900" dirty="0"/>
              <a:t> </a:t>
            </a:r>
            <a:r>
              <a:rPr lang="tr-TR" sz="900" dirty="0" err="1"/>
              <a:t>intraoperative</a:t>
            </a:r>
            <a:r>
              <a:rPr lang="tr-TR" sz="900" dirty="0"/>
              <a:t> </a:t>
            </a:r>
            <a:r>
              <a:rPr lang="tr-TR" sz="900" dirty="0" err="1"/>
              <a:t>anticoagulation</a:t>
            </a:r>
            <a:r>
              <a:rPr lang="tr-TR" sz="900" dirty="0"/>
              <a:t> </a:t>
            </a:r>
            <a:r>
              <a:rPr lang="tr-TR" sz="900" dirty="0" err="1"/>
              <a:t>during</a:t>
            </a:r>
            <a:r>
              <a:rPr lang="tr-TR" sz="900" dirty="0"/>
              <a:t> </a:t>
            </a:r>
            <a:r>
              <a:rPr lang="tr-TR" sz="900" dirty="0" err="1"/>
              <a:t>arteriovenous</a:t>
            </a:r>
            <a:r>
              <a:rPr lang="tr-TR" sz="900" dirty="0"/>
              <a:t> </a:t>
            </a:r>
            <a:r>
              <a:rPr lang="tr-TR" sz="900" dirty="0" err="1"/>
              <a:t>access</a:t>
            </a:r>
            <a:r>
              <a:rPr lang="tr-TR" sz="900" dirty="0"/>
              <a:t> </a:t>
            </a:r>
            <a:r>
              <a:rPr lang="tr-TR" sz="900" dirty="0" err="1"/>
              <a:t>formation</a:t>
            </a:r>
            <a:r>
              <a:rPr lang="tr-TR" sz="900" dirty="0"/>
              <a:t> </a:t>
            </a:r>
            <a:r>
              <a:rPr lang="tr-TR" sz="900" dirty="0" err="1"/>
              <a:t>for</a:t>
            </a:r>
            <a:r>
              <a:rPr lang="tr-TR" sz="900" dirty="0"/>
              <a:t> </a:t>
            </a:r>
            <a:r>
              <a:rPr lang="tr-TR" sz="900" dirty="0" err="1"/>
              <a:t>dialysis</a:t>
            </a:r>
            <a:r>
              <a:rPr lang="tr-TR" sz="900" dirty="0"/>
              <a:t>. J </a:t>
            </a:r>
            <a:r>
              <a:rPr lang="tr-TR" sz="900" dirty="0" err="1"/>
              <a:t>Vasc</a:t>
            </a:r>
            <a:r>
              <a:rPr lang="tr-TR" sz="900" dirty="0"/>
              <a:t> Access 2016; 17: 1–5</a:t>
            </a:r>
            <a:endParaRPr lang="tr-TR" sz="9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36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391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International </a:t>
            </a:r>
            <a:r>
              <a:rPr lang="tr-TR" dirty="0" err="1"/>
              <a:t>Pediatric</a:t>
            </a:r>
            <a:r>
              <a:rPr lang="tr-TR" dirty="0"/>
              <a:t> </a:t>
            </a:r>
            <a:r>
              <a:rPr lang="tr-TR" dirty="0" err="1"/>
              <a:t>Hemodialysis</a:t>
            </a:r>
            <a:r>
              <a:rPr lang="tr-TR" dirty="0"/>
              <a:t> Network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423358" cy="435133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/>
              <a:t>A total of 870 vascular accesses were placed in the 552 patients during 314 cumulative patient-years </a:t>
            </a:r>
            <a:endParaRPr lang="tr-TR" dirty="0"/>
          </a:p>
          <a:p>
            <a:endParaRPr lang="tr-TR" dirty="0"/>
          </a:p>
          <a:p>
            <a:r>
              <a:rPr lang="en-US" dirty="0"/>
              <a:t>They consisted of 628 permanent cuffed CVCs, 225 AVFs, and 17 AVGs </a:t>
            </a:r>
            <a:endParaRPr lang="tr-TR" dirty="0"/>
          </a:p>
          <a:p>
            <a:endParaRPr lang="tr-TR" dirty="0"/>
          </a:p>
          <a:p>
            <a:r>
              <a:rPr lang="en-US" dirty="0"/>
              <a:t>a median age of 12 years</a:t>
            </a:r>
            <a:endParaRPr lang="tr-TR" dirty="0"/>
          </a:p>
          <a:p>
            <a:endParaRPr lang="tr-TR" dirty="0"/>
          </a:p>
          <a:p>
            <a:r>
              <a:rPr lang="en-US" dirty="0"/>
              <a:t>only 5% of the population being</a:t>
            </a:r>
            <a:r>
              <a:rPr lang="tr-TR" dirty="0"/>
              <a:t> &lt;2 </a:t>
            </a:r>
            <a:r>
              <a:rPr lang="tr-TR" dirty="0" err="1"/>
              <a:t>years</a:t>
            </a:r>
            <a:r>
              <a:rPr lang="en-US" dirty="0"/>
              <a:t> </a:t>
            </a:r>
            <a:endParaRPr lang="tr-TR" dirty="0"/>
          </a:p>
          <a:p>
            <a:endParaRPr lang="tr-TR" dirty="0"/>
          </a:p>
          <a:p>
            <a:r>
              <a:rPr lang="en-US" dirty="0"/>
              <a:t>Patients with AVFs/AVGs were older than those with CVCs</a:t>
            </a:r>
            <a:endParaRPr lang="tr-TR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8200F7FE-6782-E842-8F2A-C9090429DC69}"/>
              </a:ext>
            </a:extLst>
          </p:cNvPr>
          <p:cNvSpPr/>
          <p:nvPr/>
        </p:nvSpPr>
        <p:spPr>
          <a:xfrm>
            <a:off x="596766" y="6220562"/>
            <a:ext cx="364541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700" dirty="0" err="1">
                <a:latin typeface="Helvetica" pitchFamily="2" charset="0"/>
              </a:rPr>
              <a:t>Borzych-Duzalka</a:t>
            </a:r>
            <a:r>
              <a:rPr lang="tr-TR" sz="700" dirty="0">
                <a:latin typeface="Helvetica" pitchFamily="2" charset="0"/>
              </a:rPr>
              <a:t> D, </a:t>
            </a:r>
            <a:r>
              <a:rPr lang="tr-TR" sz="700" dirty="0" err="1">
                <a:latin typeface="Helvetica" pitchFamily="2" charset="0"/>
              </a:rPr>
              <a:t>Shroff</a:t>
            </a:r>
            <a:r>
              <a:rPr lang="tr-TR" sz="700" dirty="0">
                <a:latin typeface="Helvetica" pitchFamily="2" charset="0"/>
              </a:rPr>
              <a:t> R, </a:t>
            </a:r>
            <a:r>
              <a:rPr lang="tr-TR" sz="700" dirty="0" err="1">
                <a:latin typeface="Helvetica" pitchFamily="2" charset="0"/>
              </a:rPr>
              <a:t>Stefanidis</a:t>
            </a:r>
            <a:r>
              <a:rPr lang="tr-TR" sz="700" dirty="0">
                <a:latin typeface="Helvetica" pitchFamily="2" charset="0"/>
              </a:rPr>
              <a:t> CJ et al.  </a:t>
            </a:r>
            <a:r>
              <a:rPr lang="tr-TR" sz="700" dirty="0" err="1">
                <a:latin typeface="Helvetica" pitchFamily="2" charset="0"/>
              </a:rPr>
              <a:t>Am</a:t>
            </a:r>
            <a:r>
              <a:rPr lang="tr-TR" sz="700" dirty="0">
                <a:latin typeface="Helvetica" pitchFamily="2" charset="0"/>
              </a:rPr>
              <a:t> J </a:t>
            </a:r>
            <a:r>
              <a:rPr lang="tr-TR" sz="700" dirty="0" err="1">
                <a:latin typeface="Helvetica" pitchFamily="2" charset="0"/>
              </a:rPr>
              <a:t>Kidney</a:t>
            </a:r>
            <a:r>
              <a:rPr lang="tr-TR" sz="700" dirty="0">
                <a:latin typeface="Helvetica" pitchFamily="2" charset="0"/>
              </a:rPr>
              <a:t> </a:t>
            </a:r>
            <a:r>
              <a:rPr lang="tr-TR" sz="700" dirty="0" err="1">
                <a:latin typeface="Helvetica" pitchFamily="2" charset="0"/>
              </a:rPr>
              <a:t>Dis</a:t>
            </a:r>
            <a:r>
              <a:rPr lang="tr-TR" sz="700" dirty="0">
                <a:latin typeface="Helvetica" pitchFamily="2" charset="0"/>
              </a:rPr>
              <a:t>. 2019 </a:t>
            </a:r>
            <a:r>
              <a:rPr lang="tr-TR" sz="700" dirty="0" err="1">
                <a:latin typeface="Helvetica" pitchFamily="2" charset="0"/>
              </a:rPr>
              <a:t>epub</a:t>
            </a:r>
            <a:endParaRPr lang="tr-TR" sz="7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2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5" name="Chart 4">
            <a:extLst>
              <a:ext uri="{FF2B5EF4-FFF2-40B4-BE49-F238E27FC236}">
                <a16:creationId xmlns:a16="http://schemas.microsoft.com/office/drawing/2014/main" xmlns="" id="{EFB7F097-B023-1C42-85F2-53B6C5D50C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982950"/>
              </p:ext>
            </p:extLst>
          </p:nvPr>
        </p:nvGraphicFramePr>
        <p:xfrm>
          <a:off x="1359069" y="896223"/>
          <a:ext cx="3910732" cy="2701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7" r:id="rId4" imgW="5848350" imgH="3956050" progId="Excel.Chart.8">
                  <p:embed/>
                </p:oleObj>
              </mc:Choice>
              <mc:Fallback>
                <p:oleObj r:id="rId4" imgW="5848350" imgH="3956050" progId="Excel.Chart.8">
                  <p:embed/>
                  <p:pic>
                    <p:nvPicPr>
                      <p:cNvPr id="103425" name="Chart 4">
                        <a:extLst>
                          <a:ext uri="{FF2B5EF4-FFF2-40B4-BE49-F238E27FC236}">
                            <a16:creationId xmlns:a16="http://schemas.microsoft.com/office/drawing/2014/main" xmlns="" id="{EFB7F097-B023-1C42-85F2-53B6C5D50CB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9069" y="896223"/>
                        <a:ext cx="3910732" cy="2701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6" name="TextBox 5">
            <a:extLst>
              <a:ext uri="{FF2B5EF4-FFF2-40B4-BE49-F238E27FC236}">
                <a16:creationId xmlns:a16="http://schemas.microsoft.com/office/drawing/2014/main" xmlns="" id="{BD3D4672-E629-6B4A-8E84-21FF9A96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069" y="3780121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tr-TR" sz="1400" dirty="0"/>
              <a:t>TSN 2009 Report</a:t>
            </a:r>
          </a:p>
        </p:txBody>
      </p:sp>
      <p:graphicFrame>
        <p:nvGraphicFramePr>
          <p:cNvPr id="103427" name="Chart 1">
            <a:extLst>
              <a:ext uri="{FF2B5EF4-FFF2-40B4-BE49-F238E27FC236}">
                <a16:creationId xmlns:a16="http://schemas.microsoft.com/office/drawing/2014/main" xmlns="" id="{4E205798-4E16-F040-8156-8917173675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7688261"/>
              </p:ext>
            </p:extLst>
          </p:nvPr>
        </p:nvGraphicFramePr>
        <p:xfrm>
          <a:off x="6424782" y="1090451"/>
          <a:ext cx="2966242" cy="2278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8" r:id="rId6" imgW="3968750" imgH="2959100" progId="Excel.Chart.8">
                  <p:embed/>
                </p:oleObj>
              </mc:Choice>
              <mc:Fallback>
                <p:oleObj r:id="rId6" imgW="3968750" imgH="2959100" progId="Excel.Chart.8">
                  <p:embed/>
                  <p:pic>
                    <p:nvPicPr>
                      <p:cNvPr id="103427" name="Chart 1">
                        <a:extLst>
                          <a:ext uri="{FF2B5EF4-FFF2-40B4-BE49-F238E27FC236}">
                            <a16:creationId xmlns:a16="http://schemas.microsoft.com/office/drawing/2014/main" xmlns="" id="{4E205798-4E16-F040-8156-89171736751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4782" y="1090451"/>
                        <a:ext cx="2966242" cy="2278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8" name="TextBox 5">
            <a:extLst>
              <a:ext uri="{FF2B5EF4-FFF2-40B4-BE49-F238E27FC236}">
                <a16:creationId xmlns:a16="http://schemas.microsoft.com/office/drawing/2014/main" xmlns="" id="{9E107BDA-5541-E440-9759-15D1F0ED7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246" y="3088411"/>
            <a:ext cx="236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tr-TR" sz="1600" dirty="0">
                <a:latin typeface="+mn-lt"/>
              </a:rPr>
              <a:t>NAPRTCS 2011 Report</a:t>
            </a:r>
          </a:p>
        </p:txBody>
      </p:sp>
      <p:sp>
        <p:nvSpPr>
          <p:cNvPr id="103429" name="Title 1">
            <a:extLst>
              <a:ext uri="{FF2B5EF4-FFF2-40B4-BE49-F238E27FC236}">
                <a16:creationId xmlns:a16="http://schemas.microsoft.com/office/drawing/2014/main" xmlns="" id="{BF0906AC-D890-A648-B1DB-9C146AA7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260350"/>
            <a:ext cx="9053429" cy="865188"/>
          </a:xfrm>
        </p:spPr>
        <p:txBody>
          <a:bodyPr>
            <a:normAutofit fontScale="90000"/>
          </a:bodyPr>
          <a:lstStyle/>
          <a:p>
            <a:r>
              <a:rPr lang="en-US" altLang="tr-TR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Vascular </a:t>
            </a:r>
            <a:r>
              <a:rPr lang="tr-TR" altLang="tr-TR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en-US" altLang="tr-TR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ccess</a:t>
            </a:r>
            <a:r>
              <a:rPr lang="en-US" altLang="tr-TR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in </a:t>
            </a:r>
            <a:r>
              <a:rPr lang="tr-TR" altLang="tr-TR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pediatric</a:t>
            </a:r>
            <a:r>
              <a:rPr lang="tr-TR" altLang="tr-TR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tr-TR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HD patients</a:t>
            </a:r>
          </a:p>
        </p:txBody>
      </p:sp>
      <p:graphicFrame>
        <p:nvGraphicFramePr>
          <p:cNvPr id="5" name="Grafik 4"/>
          <p:cNvGraphicFramePr/>
          <p:nvPr>
            <p:extLst>
              <p:ext uri="{D42A27DB-BD31-4B8C-83A1-F6EECF244321}">
                <p14:modId xmlns:p14="http://schemas.microsoft.com/office/powerpoint/2010/main" val="3424427638"/>
              </p:ext>
            </p:extLst>
          </p:nvPr>
        </p:nvGraphicFramePr>
        <p:xfrm>
          <a:off x="6631805" y="4321741"/>
          <a:ext cx="3003083" cy="1713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7555832" y="6227545"/>
            <a:ext cx="1644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IPHN – 2018</a:t>
            </a:r>
          </a:p>
          <a:p>
            <a:r>
              <a:rPr lang="tr-TR" dirty="0"/>
              <a:t>552 </a:t>
            </a:r>
            <a:r>
              <a:rPr lang="tr-TR" dirty="0" err="1"/>
              <a:t>pts</a:t>
            </a:r>
            <a:r>
              <a:rPr lang="tr-TR" dirty="0"/>
              <a:t>, 870 VA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562AF621-8875-E44B-A495-44726276E1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23" y="4321741"/>
            <a:ext cx="2064946" cy="212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xmlns="" id="{D9B8EC91-1BEE-4842-842E-45F92F096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007" y="5967189"/>
            <a:ext cx="14260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1800" dirty="0">
                <a:latin typeface="Calibri" panose="020F0502020204030204" pitchFamily="34" charset="0"/>
              </a:rPr>
              <a:t>EPDWG 2013</a:t>
            </a:r>
          </a:p>
          <a:p>
            <a:pPr eaLnBrk="1" hangingPunct="1"/>
            <a:r>
              <a:rPr lang="tr-TR" altLang="tr-TR" sz="1800" dirty="0">
                <a:latin typeface="Calibri" panose="020F0502020204030204" pitchFamily="34" charset="0"/>
              </a:rPr>
              <a:t>111 </a:t>
            </a:r>
            <a:r>
              <a:rPr lang="tr-TR" altLang="tr-TR" sz="1800" dirty="0" err="1">
                <a:latin typeface="Calibri" panose="020F0502020204030204" pitchFamily="34" charset="0"/>
              </a:rPr>
              <a:t>pts</a:t>
            </a:r>
            <a:endParaRPr lang="en-US" altLang="tr-TR" sz="1800" dirty="0">
              <a:latin typeface="Calibri" panose="020F0502020204030204" pitchFamily="34" charset="0"/>
            </a:endParaRPr>
          </a:p>
          <a:p>
            <a:pPr eaLnBrk="1" hangingPunct="1"/>
            <a:endParaRPr lang="en-US" altLang="tr-TR" sz="1800" dirty="0"/>
          </a:p>
        </p:txBody>
      </p:sp>
    </p:spTree>
    <p:extLst>
      <p:ext uri="{BB962C8B-B14F-4D97-AF65-F5344CB8AC3E}">
        <p14:creationId xmlns:p14="http://schemas.microsoft.com/office/powerpoint/2010/main" val="337368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DBD280C-5F69-9449-B39F-9746CF07F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827" y="1017011"/>
            <a:ext cx="10515600" cy="2900379"/>
          </a:xfrm>
        </p:spPr>
        <p:txBody>
          <a:bodyPr>
            <a:normAutofit/>
          </a:bodyPr>
          <a:lstStyle/>
          <a:p>
            <a:r>
              <a:rPr lang="en-US" dirty="0"/>
              <a:t>KDOQI guidelines recommend AVF placement in pediatric patients who weigh &gt;20 kg and who are unlikely to receive a transplant within 1 year.</a:t>
            </a:r>
            <a:endParaRPr lang="tr-TR" dirty="0"/>
          </a:p>
          <a:p>
            <a:endParaRPr lang="tr-TR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924827" y="3039640"/>
            <a:ext cx="10343147" cy="11563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dirty="0"/>
              <a:t>S</a:t>
            </a:r>
            <a:r>
              <a:rPr lang="en-US" sz="2400" dirty="0" err="1"/>
              <a:t>uccessful</a:t>
            </a:r>
            <a:r>
              <a:rPr lang="en-US" sz="2400" dirty="0"/>
              <a:t> AVF placement has been demonstrated in young children, those weighing </a:t>
            </a:r>
            <a:r>
              <a:rPr lang="tr-TR" sz="2400" dirty="0"/>
              <a:t>&lt;</a:t>
            </a:r>
            <a:r>
              <a:rPr lang="en-US" sz="2400" dirty="0"/>
              <a:t>20 kg (even &lt;10 kg) in the setting of a dedicated vascular access clinic with an experienced surgeon</a:t>
            </a:r>
            <a:endParaRPr lang="tr-TR" sz="2400" dirty="0"/>
          </a:p>
          <a:p>
            <a:endParaRPr lang="tr-TR" sz="2400" dirty="0"/>
          </a:p>
        </p:txBody>
      </p:sp>
      <p:sp>
        <p:nvSpPr>
          <p:cNvPr id="6" name="Dikdörtgen 5"/>
          <p:cNvSpPr/>
          <p:nvPr/>
        </p:nvSpPr>
        <p:spPr>
          <a:xfrm>
            <a:off x="924827" y="5631081"/>
            <a:ext cx="1034314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KDOQI Work Group. Am J Kidney Dis. 2006;48(1suppl 1):S274-S276. , </a:t>
            </a:r>
            <a:r>
              <a:rPr lang="tr-TR" sz="1050" dirty="0" err="1"/>
              <a:t>Bourquelot</a:t>
            </a:r>
            <a:r>
              <a:rPr lang="tr-TR" sz="1050" dirty="0"/>
              <a:t> P, </a:t>
            </a:r>
            <a:r>
              <a:rPr lang="tr-TR" sz="1050" dirty="0" err="1"/>
              <a:t>Wolfeler</a:t>
            </a:r>
            <a:r>
              <a:rPr lang="tr-TR" sz="1050" dirty="0"/>
              <a:t> L, </a:t>
            </a:r>
            <a:r>
              <a:rPr lang="tr-TR" sz="1050" dirty="0" err="1"/>
              <a:t>Lamy</a:t>
            </a:r>
            <a:r>
              <a:rPr lang="tr-TR" sz="1050" dirty="0"/>
              <a:t> L. </a:t>
            </a:r>
            <a:r>
              <a:rPr lang="tr-TR" sz="1050" dirty="0" err="1"/>
              <a:t>Proc</a:t>
            </a:r>
            <a:r>
              <a:rPr lang="tr-TR" sz="1050" dirty="0"/>
              <a:t> </a:t>
            </a:r>
            <a:r>
              <a:rPr lang="tr-TR" sz="1050" dirty="0" err="1"/>
              <a:t>Eur</a:t>
            </a:r>
            <a:r>
              <a:rPr lang="tr-TR" sz="1050" dirty="0"/>
              <a:t> Dial </a:t>
            </a:r>
            <a:r>
              <a:rPr lang="tr-TR" sz="1050" dirty="0" err="1"/>
              <a:t>Transplant</a:t>
            </a:r>
            <a:r>
              <a:rPr lang="tr-TR" sz="1050" dirty="0"/>
              <a:t> </a:t>
            </a:r>
            <a:r>
              <a:rPr lang="tr-TR" sz="1050" dirty="0" err="1"/>
              <a:t>Assoc</a:t>
            </a:r>
            <a:r>
              <a:rPr lang="tr-TR" sz="1050" dirty="0"/>
              <a:t> 1981; 18: 537–541</a:t>
            </a:r>
          </a:p>
          <a:p>
            <a:r>
              <a:rPr lang="tr-TR" sz="1050" dirty="0" err="1"/>
              <a:t>Bourquelot</a:t>
            </a:r>
            <a:r>
              <a:rPr lang="tr-TR" sz="1050" dirty="0"/>
              <a:t> P, </a:t>
            </a:r>
            <a:r>
              <a:rPr lang="tr-TR" sz="1050" dirty="0" err="1"/>
              <a:t>Cussenot</a:t>
            </a:r>
            <a:r>
              <a:rPr lang="tr-TR" sz="1050" dirty="0"/>
              <a:t> O, </a:t>
            </a:r>
            <a:r>
              <a:rPr lang="tr-TR" sz="1050" dirty="0" err="1"/>
              <a:t>Corbi</a:t>
            </a:r>
            <a:r>
              <a:rPr lang="tr-TR" sz="1050" dirty="0"/>
              <a:t> P et al. Pediatr </a:t>
            </a:r>
            <a:r>
              <a:rPr lang="tr-TR" sz="1050" dirty="0" err="1"/>
              <a:t>Nephrol</a:t>
            </a:r>
            <a:r>
              <a:rPr lang="tr-TR" sz="1050" dirty="0"/>
              <a:t> 1990; 4: 156–159, </a:t>
            </a:r>
            <a:r>
              <a:rPr lang="tr-TR" sz="1050" dirty="0" err="1"/>
              <a:t>Shroff</a:t>
            </a:r>
            <a:r>
              <a:rPr lang="tr-TR" sz="1050" dirty="0"/>
              <a:t> R, </a:t>
            </a:r>
            <a:r>
              <a:rPr lang="tr-TR" sz="1050" dirty="0" err="1"/>
              <a:t>Sterenborg</a:t>
            </a:r>
            <a:r>
              <a:rPr lang="tr-TR" sz="1050" dirty="0"/>
              <a:t> RB, </a:t>
            </a:r>
            <a:r>
              <a:rPr lang="tr-TR" sz="1050" dirty="0" err="1"/>
              <a:t>Kuchta</a:t>
            </a:r>
            <a:r>
              <a:rPr lang="tr-TR" sz="1050" dirty="0"/>
              <a:t> A et al. Pediatr </a:t>
            </a:r>
            <a:r>
              <a:rPr lang="tr-TR" sz="1050" dirty="0" err="1"/>
              <a:t>Nephrol</a:t>
            </a:r>
            <a:r>
              <a:rPr lang="tr-TR" sz="1050" dirty="0"/>
              <a:t> 2016; 31: 2337–2344</a:t>
            </a:r>
          </a:p>
          <a:p>
            <a:endParaRPr lang="tr-TR" sz="1050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350295AB-3EC9-7F4D-B697-5246E8F7A794}"/>
              </a:ext>
            </a:extLst>
          </p:cNvPr>
          <p:cNvSpPr/>
          <p:nvPr/>
        </p:nvSpPr>
        <p:spPr>
          <a:xfrm>
            <a:off x="924827" y="4533384"/>
            <a:ext cx="10315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AVF formation is also considered for children in whom a kidney transplant is deemed unlikely within the following 6 months.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192782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3">
            <a:extLst>
              <a:ext uri="{FF2B5EF4-FFF2-40B4-BE49-F238E27FC236}">
                <a16:creationId xmlns:a16="http://schemas.microsoft.com/office/drawing/2014/main" xmlns="" id="{8DC4D117-DA4B-8342-B345-F23216D64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81" y="84080"/>
            <a:ext cx="5093885" cy="19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7">
            <a:extLst>
              <a:ext uri="{FF2B5EF4-FFF2-40B4-BE49-F238E27FC236}">
                <a16:creationId xmlns:a16="http://schemas.microsoft.com/office/drawing/2014/main" xmlns="" id="{348AD859-28EC-B747-AEB6-C3B553A7E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81" y="3034421"/>
            <a:ext cx="4486371" cy="334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xmlns="" id="{12DC69BF-CF93-874C-9350-85BD08E82E09}"/>
              </a:ext>
            </a:extLst>
          </p:cNvPr>
          <p:cNvSpPr/>
          <p:nvPr/>
        </p:nvSpPr>
        <p:spPr>
          <a:xfrm>
            <a:off x="10547454" y="2353206"/>
            <a:ext cx="189949" cy="787729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xmlns="" id="{EE49B1FE-1B55-8E4F-BA55-F19566D8C31F}"/>
              </a:ext>
            </a:extLst>
          </p:cNvPr>
          <p:cNvSpPr/>
          <p:nvPr/>
        </p:nvSpPr>
        <p:spPr>
          <a:xfrm>
            <a:off x="9202388" y="3585111"/>
            <a:ext cx="189949" cy="78772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31D4756-1F95-D94D-8465-6C55419EB1F1}"/>
              </a:ext>
            </a:extLst>
          </p:cNvPr>
          <p:cNvSpPr/>
          <p:nvPr/>
        </p:nvSpPr>
        <p:spPr>
          <a:xfrm>
            <a:off x="10294322" y="1633126"/>
            <a:ext cx="968744" cy="5063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AVF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ED6EB332-0DCC-1C4F-A654-6B9C4DD3A079}"/>
              </a:ext>
            </a:extLst>
          </p:cNvPr>
          <p:cNvSpPr/>
          <p:nvPr/>
        </p:nvSpPr>
        <p:spPr>
          <a:xfrm>
            <a:off x="8983888" y="2865031"/>
            <a:ext cx="696481" cy="48943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CVC</a:t>
            </a:r>
          </a:p>
        </p:txBody>
      </p:sp>
      <p:sp>
        <p:nvSpPr>
          <p:cNvPr id="106512" name="TextBox 3">
            <a:extLst>
              <a:ext uri="{FF2B5EF4-FFF2-40B4-BE49-F238E27FC236}">
                <a16:creationId xmlns:a16="http://schemas.microsoft.com/office/drawing/2014/main" xmlns="" id="{4D424B87-5647-2945-B154-2D64145B4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9" y="6381751"/>
            <a:ext cx="23399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tr-TR" sz="1200"/>
              <a:t>Hayes W, Pediatr Nephrol 2012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36ADC766-6D80-3E4B-AB36-33CD49617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81" y="2353206"/>
            <a:ext cx="3591013" cy="33003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540" y="156956"/>
            <a:ext cx="4786100" cy="1864436"/>
          </a:xfrm>
          <a:prstGeom prst="rect">
            <a:avLst/>
          </a:prstGeom>
        </p:spPr>
      </p:pic>
      <p:sp>
        <p:nvSpPr>
          <p:cNvPr id="13" name="Dikdörtgen 12">
            <a:extLst>
              <a:ext uri="{FF2B5EF4-FFF2-40B4-BE49-F238E27FC236}">
                <a16:creationId xmlns:a16="http://schemas.microsoft.com/office/drawing/2014/main" xmlns="" id="{8200F7FE-6782-E842-8F2A-C9090429DC69}"/>
              </a:ext>
            </a:extLst>
          </p:cNvPr>
          <p:cNvSpPr/>
          <p:nvPr/>
        </p:nvSpPr>
        <p:spPr>
          <a:xfrm>
            <a:off x="3550912" y="6386541"/>
            <a:ext cx="364541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700" dirty="0" err="1">
                <a:latin typeface="Helvetica" pitchFamily="2" charset="0"/>
              </a:rPr>
              <a:t>Borzych-Duzalka</a:t>
            </a:r>
            <a:r>
              <a:rPr lang="tr-TR" sz="700" dirty="0">
                <a:latin typeface="Helvetica" pitchFamily="2" charset="0"/>
              </a:rPr>
              <a:t> D, </a:t>
            </a:r>
            <a:r>
              <a:rPr lang="tr-TR" sz="700" dirty="0" err="1">
                <a:latin typeface="Helvetica" pitchFamily="2" charset="0"/>
              </a:rPr>
              <a:t>Shroff</a:t>
            </a:r>
            <a:r>
              <a:rPr lang="tr-TR" sz="700" dirty="0">
                <a:latin typeface="Helvetica" pitchFamily="2" charset="0"/>
              </a:rPr>
              <a:t> R, </a:t>
            </a:r>
            <a:r>
              <a:rPr lang="tr-TR" sz="700" dirty="0" err="1">
                <a:latin typeface="Helvetica" pitchFamily="2" charset="0"/>
              </a:rPr>
              <a:t>Stefanidis</a:t>
            </a:r>
            <a:r>
              <a:rPr lang="tr-TR" sz="700" dirty="0">
                <a:latin typeface="Helvetica" pitchFamily="2" charset="0"/>
              </a:rPr>
              <a:t> CJ et al.  </a:t>
            </a:r>
            <a:r>
              <a:rPr lang="tr-TR" sz="700" dirty="0" err="1">
                <a:latin typeface="Helvetica" pitchFamily="2" charset="0"/>
              </a:rPr>
              <a:t>Am</a:t>
            </a:r>
            <a:r>
              <a:rPr lang="tr-TR" sz="700" dirty="0">
                <a:latin typeface="Helvetica" pitchFamily="2" charset="0"/>
              </a:rPr>
              <a:t> J </a:t>
            </a:r>
            <a:r>
              <a:rPr lang="tr-TR" sz="700" dirty="0" err="1">
                <a:latin typeface="Helvetica" pitchFamily="2" charset="0"/>
              </a:rPr>
              <a:t>Kidney</a:t>
            </a:r>
            <a:r>
              <a:rPr lang="tr-TR" sz="700" dirty="0">
                <a:latin typeface="Helvetica" pitchFamily="2" charset="0"/>
              </a:rPr>
              <a:t> </a:t>
            </a:r>
            <a:r>
              <a:rPr lang="tr-TR" sz="700" dirty="0" err="1">
                <a:latin typeface="Helvetica" pitchFamily="2" charset="0"/>
              </a:rPr>
              <a:t>Dis</a:t>
            </a:r>
            <a:r>
              <a:rPr lang="tr-TR" sz="700" dirty="0">
                <a:latin typeface="Helvetica" pitchFamily="2" charset="0"/>
              </a:rPr>
              <a:t>. 2019 </a:t>
            </a:r>
            <a:r>
              <a:rPr lang="tr-TR" sz="700" dirty="0" err="1">
                <a:latin typeface="Helvetica" pitchFamily="2" charset="0"/>
              </a:rPr>
              <a:t>epub</a:t>
            </a:r>
            <a:endParaRPr lang="tr-TR" sz="7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1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647B479F-1998-B443-B681-A9AF6DBA9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059" y="1832572"/>
            <a:ext cx="3209584" cy="409205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8200F7FE-6782-E842-8F2A-C9090429DC69}"/>
              </a:ext>
            </a:extLst>
          </p:cNvPr>
          <p:cNvSpPr/>
          <p:nvPr/>
        </p:nvSpPr>
        <p:spPr>
          <a:xfrm>
            <a:off x="8369166" y="6529987"/>
            <a:ext cx="364541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700" dirty="0" err="1">
                <a:latin typeface="Helvetica" pitchFamily="2" charset="0"/>
              </a:rPr>
              <a:t>Borzych-Duzalka</a:t>
            </a:r>
            <a:r>
              <a:rPr lang="tr-TR" sz="700" dirty="0">
                <a:latin typeface="Helvetica" pitchFamily="2" charset="0"/>
              </a:rPr>
              <a:t> D, </a:t>
            </a:r>
            <a:r>
              <a:rPr lang="tr-TR" sz="700" dirty="0" err="1">
                <a:latin typeface="Helvetica" pitchFamily="2" charset="0"/>
              </a:rPr>
              <a:t>Shroff</a:t>
            </a:r>
            <a:r>
              <a:rPr lang="tr-TR" sz="700" dirty="0">
                <a:latin typeface="Helvetica" pitchFamily="2" charset="0"/>
              </a:rPr>
              <a:t> R, </a:t>
            </a:r>
            <a:r>
              <a:rPr lang="tr-TR" sz="700" dirty="0" err="1">
                <a:latin typeface="Helvetica" pitchFamily="2" charset="0"/>
              </a:rPr>
              <a:t>Stefanidis</a:t>
            </a:r>
            <a:r>
              <a:rPr lang="tr-TR" sz="700" dirty="0">
                <a:latin typeface="Helvetica" pitchFamily="2" charset="0"/>
              </a:rPr>
              <a:t> CJ et al.  </a:t>
            </a:r>
            <a:r>
              <a:rPr lang="tr-TR" sz="700" dirty="0" err="1">
                <a:latin typeface="Helvetica" pitchFamily="2" charset="0"/>
              </a:rPr>
              <a:t>Am</a:t>
            </a:r>
            <a:r>
              <a:rPr lang="tr-TR" sz="700" dirty="0">
                <a:latin typeface="Helvetica" pitchFamily="2" charset="0"/>
              </a:rPr>
              <a:t> J </a:t>
            </a:r>
            <a:r>
              <a:rPr lang="tr-TR" sz="700" dirty="0" err="1">
                <a:latin typeface="Helvetica" pitchFamily="2" charset="0"/>
              </a:rPr>
              <a:t>Kidney</a:t>
            </a:r>
            <a:r>
              <a:rPr lang="tr-TR" sz="700" dirty="0">
                <a:latin typeface="Helvetica" pitchFamily="2" charset="0"/>
              </a:rPr>
              <a:t> </a:t>
            </a:r>
            <a:r>
              <a:rPr lang="tr-TR" sz="700" dirty="0" err="1">
                <a:latin typeface="Helvetica" pitchFamily="2" charset="0"/>
              </a:rPr>
              <a:t>Dis</a:t>
            </a:r>
            <a:r>
              <a:rPr lang="tr-TR" sz="700" dirty="0">
                <a:latin typeface="Helvetica" pitchFamily="2" charset="0"/>
              </a:rPr>
              <a:t>. 2019 </a:t>
            </a:r>
            <a:r>
              <a:rPr lang="tr-TR" sz="700" dirty="0" err="1">
                <a:latin typeface="Helvetica" pitchFamily="2" charset="0"/>
              </a:rPr>
              <a:t>epub</a:t>
            </a:r>
            <a:endParaRPr lang="tr-TR" sz="700" dirty="0">
              <a:effectLst/>
              <a:latin typeface="Helvetica" pitchFamily="2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5829702" y="919391"/>
            <a:ext cx="636229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Access survival was 92%, 90%, 86%, and 83% with AVFs </a:t>
            </a:r>
            <a:endParaRPr lang="tr-TR" dirty="0"/>
          </a:p>
          <a:p>
            <a:r>
              <a:rPr lang="en-US" dirty="0"/>
              <a:t>70%, 64%, 62%, and 60% with CVCs after 1, 2, 3, and 4 years of HD</a:t>
            </a:r>
            <a:endParaRPr lang="tr-TR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6DBFA202-CDE2-2640-A6D5-B6B39AD5A045}"/>
              </a:ext>
            </a:extLst>
          </p:cNvPr>
          <p:cNvSpPr txBox="1">
            <a:spLocks/>
          </p:cNvSpPr>
          <p:nvPr/>
        </p:nvSpPr>
        <p:spPr>
          <a:xfrm>
            <a:off x="846667" y="558800"/>
            <a:ext cx="4622800" cy="8297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tr-TR" sz="3600" dirty="0">
              <a:ea typeface="ＭＳ Ｐゴシック" panose="020B0600070205080204" pitchFamily="34" charset="-128"/>
            </a:endParaRPr>
          </a:p>
          <a:p>
            <a:pPr algn="ctr"/>
            <a:r>
              <a:rPr lang="en-US" altLang="tr-TR" sz="3600" dirty="0">
                <a:ea typeface="ＭＳ Ｐゴシック" panose="020B0600070205080204" pitchFamily="34" charset="-128"/>
              </a:rPr>
              <a:t>HD access failure rates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xmlns="" id="{4D051BCA-B5B6-F147-96E9-7FF6F9B49048}"/>
              </a:ext>
            </a:extLst>
          </p:cNvPr>
          <p:cNvSpPr txBox="1">
            <a:spLocks/>
          </p:cNvSpPr>
          <p:nvPr/>
        </p:nvSpPr>
        <p:spPr>
          <a:xfrm>
            <a:off x="42071" y="5617198"/>
            <a:ext cx="7239267" cy="9127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tr-TR" sz="1800" dirty="0">
                <a:ea typeface="ＭＳ Ｐゴシック" panose="020B0600070205080204" pitchFamily="34" charset="-128"/>
              </a:rPr>
              <a:t>Dialysis courses with a CVC terminate much sooner than for AVF/AVG</a:t>
            </a:r>
          </a:p>
          <a:p>
            <a:r>
              <a:rPr lang="en-US" altLang="tr-TR" sz="1700" dirty="0">
                <a:ea typeface="ＭＳ Ｐゴシック" panose="020B0600070205080204" pitchFamily="34" charset="-128"/>
              </a:rPr>
              <a:t>By 3 months, 21% of CVC accesses termination vs 7</a:t>
            </a:r>
            <a:r>
              <a:rPr lang="tr-TR" altLang="tr-TR" sz="1700" dirty="0">
                <a:ea typeface="ＭＳ Ｐゴシック" panose="020B0600070205080204" pitchFamily="34" charset="-128"/>
              </a:rPr>
              <a:t>%</a:t>
            </a:r>
            <a:r>
              <a:rPr lang="en-US" altLang="tr-TR" sz="1700" dirty="0">
                <a:ea typeface="ＭＳ Ｐゴシック" panose="020B0600070205080204" pitchFamily="34" charset="-128"/>
              </a:rPr>
              <a:t> for AVF and 7% for AVG</a:t>
            </a:r>
          </a:p>
          <a:p>
            <a:pPr lvl="1"/>
            <a:r>
              <a:rPr lang="en-US" altLang="tr-TR" sz="1600" dirty="0">
                <a:ea typeface="ＭＳ Ｐゴシック" panose="020B0600070205080204" pitchFamily="34" charset="-128"/>
              </a:rPr>
              <a:t>By 24 months, </a:t>
            </a:r>
            <a:r>
              <a:rPr lang="tr-TR" altLang="tr-TR" sz="1600" dirty="0" err="1">
                <a:ea typeface="ＭＳ Ｐゴシック" panose="020B0600070205080204" pitchFamily="34" charset="-128"/>
              </a:rPr>
              <a:t>respective</a:t>
            </a:r>
            <a:r>
              <a:rPr lang="tr-TR" altLang="tr-TR" sz="1600" dirty="0">
                <a:ea typeface="ＭＳ Ｐゴシック" panose="020B0600070205080204" pitchFamily="34" charset="-128"/>
              </a:rPr>
              <a:t> </a:t>
            </a:r>
            <a:r>
              <a:rPr lang="tr-TR" altLang="tr-TR" sz="1600" dirty="0" err="1">
                <a:ea typeface="ＭＳ Ｐゴシック" panose="020B0600070205080204" pitchFamily="34" charset="-128"/>
              </a:rPr>
              <a:t>figures</a:t>
            </a:r>
            <a:r>
              <a:rPr lang="tr-TR" altLang="tr-TR" sz="1600" dirty="0">
                <a:ea typeface="ＭＳ Ｐゴシック" panose="020B0600070205080204" pitchFamily="34" charset="-128"/>
              </a:rPr>
              <a:t> </a:t>
            </a:r>
            <a:r>
              <a:rPr lang="en-US" altLang="tr-TR" sz="1600" dirty="0">
                <a:ea typeface="ＭＳ Ｐゴシック" panose="020B0600070205080204" pitchFamily="34" charset="-128"/>
              </a:rPr>
              <a:t>are 72% vs 50% and 58</a:t>
            </a:r>
            <a:r>
              <a:rPr lang="tr-TR" altLang="tr-TR" sz="1600" dirty="0">
                <a:ea typeface="ＭＳ Ｐゴシック" panose="020B0600070205080204" pitchFamily="34" charset="-128"/>
              </a:rPr>
              <a:t>%</a:t>
            </a:r>
            <a:r>
              <a:rPr lang="en-US" altLang="tr-TR" sz="1600" dirty="0">
                <a:ea typeface="ＭＳ Ｐゴシック" panose="020B0600070205080204" pitchFamily="34" charset="-128"/>
              </a:rPr>
              <a:t>. </a:t>
            </a:r>
          </a:p>
          <a:p>
            <a:endParaRPr lang="en-US" altLang="tr-TR" sz="1800" dirty="0">
              <a:ea typeface="ＭＳ Ｐゴシック" panose="020B0600070205080204" pitchFamily="34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52DBA991-13C1-E746-BF1B-9BDB33EBC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60" y="1780781"/>
            <a:ext cx="2412362" cy="318374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C9CAFE7F-B3A7-A340-90A8-DDE37A323FC8}"/>
              </a:ext>
            </a:extLst>
          </p:cNvPr>
          <p:cNvSpPr txBox="1"/>
          <p:nvPr/>
        </p:nvSpPr>
        <p:spPr>
          <a:xfrm>
            <a:off x="143732" y="2895601"/>
            <a:ext cx="156653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1600" dirty="0"/>
              <a:t>NAPRTCS 2011 </a:t>
            </a:r>
          </a:p>
          <a:p>
            <a:r>
              <a:rPr lang="tr-TR" sz="1600" dirty="0" err="1"/>
              <a:t>Dialysis</a:t>
            </a:r>
            <a:r>
              <a:rPr lang="tr-TR" sz="1600" dirty="0"/>
              <a:t> </a:t>
            </a:r>
            <a:r>
              <a:rPr lang="tr-TR" sz="1600" dirty="0" err="1"/>
              <a:t>report</a:t>
            </a:r>
            <a:endParaRPr lang="tr-TR" sz="16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BF3E8194-06AA-144C-A585-F31077A413D1}"/>
              </a:ext>
            </a:extLst>
          </p:cNvPr>
          <p:cNvSpPr txBox="1"/>
          <p:nvPr/>
        </p:nvSpPr>
        <p:spPr>
          <a:xfrm>
            <a:off x="10770317" y="3003322"/>
            <a:ext cx="129875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dirty="0"/>
              <a:t>IPHN - 2019</a:t>
            </a:r>
          </a:p>
        </p:txBody>
      </p:sp>
    </p:spTree>
    <p:extLst>
      <p:ext uri="{BB962C8B-B14F-4D97-AF65-F5344CB8AC3E}">
        <p14:creationId xmlns:p14="http://schemas.microsoft.com/office/powerpoint/2010/main" val="261907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015A7D9-E395-194E-83EE-8BE4CA084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50" y="700087"/>
            <a:ext cx="8108950" cy="5642826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C4488A44-2630-DD44-B525-D0BB2D855829}"/>
              </a:ext>
            </a:extLst>
          </p:cNvPr>
          <p:cNvSpPr/>
          <p:nvPr/>
        </p:nvSpPr>
        <p:spPr>
          <a:xfrm>
            <a:off x="6154738" y="6342913"/>
            <a:ext cx="53149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 err="1">
                <a:latin typeface="Helvetica" pitchFamily="2" charset="0"/>
              </a:rPr>
              <a:t>Borzych-Duzalka</a:t>
            </a:r>
            <a:r>
              <a:rPr lang="tr-TR" sz="1100" dirty="0">
                <a:latin typeface="Helvetica" pitchFamily="2" charset="0"/>
              </a:rPr>
              <a:t> D, </a:t>
            </a:r>
            <a:r>
              <a:rPr lang="tr-TR" sz="1100" dirty="0" err="1">
                <a:latin typeface="Helvetica" pitchFamily="2" charset="0"/>
              </a:rPr>
              <a:t>Shroff</a:t>
            </a:r>
            <a:r>
              <a:rPr lang="tr-TR" sz="1100" dirty="0">
                <a:latin typeface="Helvetica" pitchFamily="2" charset="0"/>
              </a:rPr>
              <a:t> R, </a:t>
            </a:r>
            <a:r>
              <a:rPr lang="tr-TR" sz="1100" dirty="0" err="1">
                <a:latin typeface="Helvetica" pitchFamily="2" charset="0"/>
              </a:rPr>
              <a:t>Stefanidis</a:t>
            </a:r>
            <a:r>
              <a:rPr lang="tr-TR" sz="1100" dirty="0">
                <a:latin typeface="Helvetica" pitchFamily="2" charset="0"/>
              </a:rPr>
              <a:t> CJ et al.  </a:t>
            </a:r>
            <a:r>
              <a:rPr lang="tr-TR" sz="1100" dirty="0" err="1">
                <a:latin typeface="Helvetica" pitchFamily="2" charset="0"/>
              </a:rPr>
              <a:t>Am</a:t>
            </a:r>
            <a:r>
              <a:rPr lang="tr-TR" sz="1100" dirty="0">
                <a:latin typeface="Helvetica" pitchFamily="2" charset="0"/>
              </a:rPr>
              <a:t> J </a:t>
            </a:r>
            <a:r>
              <a:rPr lang="tr-TR" sz="1100" dirty="0" err="1">
                <a:latin typeface="Helvetica" pitchFamily="2" charset="0"/>
              </a:rPr>
              <a:t>Kidney</a:t>
            </a:r>
            <a:r>
              <a:rPr lang="tr-TR" sz="1100" dirty="0">
                <a:latin typeface="Helvetica" pitchFamily="2" charset="0"/>
              </a:rPr>
              <a:t> </a:t>
            </a:r>
            <a:r>
              <a:rPr lang="tr-TR" sz="1100" dirty="0" err="1">
                <a:latin typeface="Helvetica" pitchFamily="2" charset="0"/>
              </a:rPr>
              <a:t>Dis</a:t>
            </a:r>
            <a:r>
              <a:rPr lang="tr-TR" sz="1100" dirty="0">
                <a:latin typeface="Helvetica" pitchFamily="2" charset="0"/>
              </a:rPr>
              <a:t>. 2019 </a:t>
            </a:r>
            <a:r>
              <a:rPr lang="tr-TR" sz="1100" dirty="0" err="1">
                <a:latin typeface="Helvetica" pitchFamily="2" charset="0"/>
              </a:rPr>
              <a:t>epub</a:t>
            </a:r>
            <a:endParaRPr lang="tr-TR" sz="1100" dirty="0">
              <a:effectLst/>
              <a:latin typeface="Helvetica" pitchFamily="2" charset="0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1260626" y="4696289"/>
            <a:ext cx="8229492" cy="7190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/>
          <p:cNvSpPr/>
          <p:nvPr/>
        </p:nvSpPr>
        <p:spPr>
          <a:xfrm>
            <a:off x="1260626" y="3179699"/>
            <a:ext cx="8229492" cy="2272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260626" y="3737834"/>
            <a:ext cx="8229492" cy="22723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1278382" y="2287526"/>
            <a:ext cx="8229492" cy="20709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1288108" y="2825521"/>
            <a:ext cx="8229492" cy="20709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9865894" y="3032620"/>
            <a:ext cx="21079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Age-</a:t>
            </a:r>
            <a:r>
              <a:rPr lang="tr-TR" dirty="0" err="1"/>
              <a:t>related</a:t>
            </a:r>
            <a:r>
              <a:rPr lang="tr-TR" dirty="0"/>
              <a:t> </a:t>
            </a:r>
            <a:r>
              <a:rPr lang="tr-TR" dirty="0" err="1"/>
              <a:t>anatomical</a:t>
            </a:r>
            <a:r>
              <a:rPr lang="tr-TR" dirty="0"/>
              <a:t> </a:t>
            </a:r>
            <a:r>
              <a:rPr lang="tr-TR" dirty="0" err="1"/>
              <a:t>limitations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expected</a:t>
            </a:r>
            <a:r>
              <a:rPr lang="tr-TR" dirty="0"/>
              <a:t> </a:t>
            </a:r>
            <a:r>
              <a:rPr lang="tr-TR" dirty="0" err="1"/>
              <a:t>early</a:t>
            </a:r>
            <a:r>
              <a:rPr lang="tr-TR" dirty="0"/>
              <a:t> </a:t>
            </a:r>
            <a:r>
              <a:rPr lang="tr-TR" dirty="0" err="1"/>
              <a:t>living</a:t>
            </a:r>
            <a:r>
              <a:rPr lang="tr-TR" dirty="0"/>
              <a:t> </a:t>
            </a:r>
            <a:r>
              <a:rPr lang="tr-TR" dirty="0" err="1"/>
              <a:t>related</a:t>
            </a:r>
            <a:r>
              <a:rPr lang="tr-TR" dirty="0"/>
              <a:t> </a:t>
            </a:r>
            <a:r>
              <a:rPr lang="tr-TR" dirty="0" err="1"/>
              <a:t>transplantation</a:t>
            </a:r>
            <a:r>
              <a:rPr lang="tr-TR" dirty="0"/>
              <a:t>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associated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CVC </a:t>
            </a:r>
            <a:r>
              <a:rPr lang="tr-TR" dirty="0" err="1"/>
              <a:t>use</a:t>
            </a:r>
            <a:r>
              <a:rPr lang="tr-T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61194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D920AA7-43BA-2E42-B6A7-DCBFF5AE7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212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4000" dirty="0" err="1"/>
              <a:t>The</a:t>
            </a:r>
            <a:r>
              <a:rPr lang="tr-TR" sz="4000" dirty="0"/>
              <a:t> </a:t>
            </a:r>
            <a:r>
              <a:rPr lang="tr-TR" sz="4000" dirty="0" err="1"/>
              <a:t>benefits</a:t>
            </a:r>
            <a:r>
              <a:rPr lang="tr-TR" sz="4000" dirty="0"/>
              <a:t> of </a:t>
            </a:r>
            <a:r>
              <a:rPr lang="tr-TR" sz="4000" dirty="0" err="1"/>
              <a:t>AVFs</a:t>
            </a:r>
            <a:r>
              <a:rPr lang="tr-TR" sz="4000" dirty="0"/>
              <a:t> </a:t>
            </a:r>
            <a:r>
              <a:rPr lang="tr-TR" sz="4000" dirty="0" err="1"/>
              <a:t>over</a:t>
            </a:r>
            <a:r>
              <a:rPr lang="tr-TR" sz="4000" dirty="0"/>
              <a:t> </a:t>
            </a:r>
            <a:r>
              <a:rPr lang="tr-TR" sz="4000" dirty="0" err="1"/>
              <a:t>CVLs</a:t>
            </a:r>
            <a:r>
              <a:rPr lang="tr-TR" sz="4000" dirty="0"/>
              <a:t> in </a:t>
            </a:r>
            <a:r>
              <a:rPr lang="tr-TR" sz="4000" dirty="0" err="1"/>
              <a:t>pediatric</a:t>
            </a:r>
            <a:r>
              <a:rPr lang="tr-TR" sz="4000" dirty="0"/>
              <a:t> </a:t>
            </a:r>
            <a:r>
              <a:rPr lang="tr-TR" sz="4000" dirty="0" err="1"/>
              <a:t>studies</a:t>
            </a:r>
            <a:r>
              <a:rPr lang="tr-TR" sz="4000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320012C-413C-7F4D-B5E8-2A98C02893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8" y="1530416"/>
            <a:ext cx="8737601" cy="5175183"/>
          </a:xfrm>
        </p:spPr>
        <p:txBody>
          <a:bodyPr>
            <a:normAutofit/>
          </a:bodyPr>
          <a:lstStyle/>
          <a:p>
            <a:r>
              <a:rPr lang="tr-TR" sz="3200" dirty="0" err="1"/>
              <a:t>better</a:t>
            </a:r>
            <a:r>
              <a:rPr lang="tr-TR" sz="3200" dirty="0"/>
              <a:t> </a:t>
            </a:r>
            <a:r>
              <a:rPr lang="tr-TR" sz="3200" dirty="0" err="1"/>
              <a:t>quality</a:t>
            </a:r>
            <a:r>
              <a:rPr lang="tr-TR" sz="3200" dirty="0"/>
              <a:t> </a:t>
            </a:r>
            <a:r>
              <a:rPr lang="tr-TR" sz="3200" dirty="0" err="1"/>
              <a:t>dialysis</a:t>
            </a:r>
            <a:r>
              <a:rPr lang="tr-TR" sz="3200" dirty="0"/>
              <a:t> </a:t>
            </a:r>
          </a:p>
          <a:p>
            <a:r>
              <a:rPr lang="tr-TR" sz="3200" dirty="0" err="1"/>
              <a:t>fewer</a:t>
            </a:r>
            <a:r>
              <a:rPr lang="tr-TR" sz="3200" dirty="0"/>
              <a:t> </a:t>
            </a:r>
            <a:r>
              <a:rPr lang="tr-TR" sz="3200" dirty="0" err="1"/>
              <a:t>infections</a:t>
            </a:r>
            <a:r>
              <a:rPr lang="tr-TR" sz="3200" dirty="0"/>
              <a:t> </a:t>
            </a:r>
            <a:r>
              <a:rPr lang="tr-TR" sz="3200" dirty="0" err="1"/>
              <a:t>and</a:t>
            </a:r>
            <a:r>
              <a:rPr lang="tr-TR" sz="3200" dirty="0"/>
              <a:t> </a:t>
            </a:r>
            <a:r>
              <a:rPr lang="tr-TR" sz="3200" dirty="0" err="1"/>
              <a:t>access</a:t>
            </a:r>
            <a:r>
              <a:rPr lang="tr-TR" sz="3200" dirty="0"/>
              <a:t> </a:t>
            </a:r>
            <a:r>
              <a:rPr lang="tr-TR" sz="3200" dirty="0" err="1"/>
              <a:t>related</a:t>
            </a:r>
            <a:r>
              <a:rPr lang="tr-TR" sz="3200" dirty="0"/>
              <a:t> </a:t>
            </a:r>
            <a:r>
              <a:rPr lang="tr-TR" sz="3200" dirty="0" err="1"/>
              <a:t>sepsis</a:t>
            </a:r>
            <a:endParaRPr lang="tr-TR" sz="3200" dirty="0"/>
          </a:p>
          <a:p>
            <a:r>
              <a:rPr lang="tr-TR" sz="3200" dirty="0" err="1"/>
              <a:t>fewer</a:t>
            </a:r>
            <a:r>
              <a:rPr lang="tr-TR" sz="3200" dirty="0"/>
              <a:t> </a:t>
            </a:r>
            <a:r>
              <a:rPr lang="tr-TR" sz="3200" dirty="0" err="1"/>
              <a:t>interventions</a:t>
            </a:r>
            <a:r>
              <a:rPr lang="tr-TR" sz="3200" dirty="0"/>
              <a:t>, </a:t>
            </a:r>
            <a:r>
              <a:rPr lang="tr-TR" sz="3200" dirty="0" err="1"/>
              <a:t>fewer</a:t>
            </a:r>
            <a:r>
              <a:rPr lang="tr-TR" sz="3200" dirty="0"/>
              <a:t> </a:t>
            </a:r>
            <a:r>
              <a:rPr lang="tr-TR" sz="3200" dirty="0" err="1"/>
              <a:t>access</a:t>
            </a:r>
            <a:r>
              <a:rPr lang="tr-TR" sz="3200" dirty="0"/>
              <a:t> </a:t>
            </a:r>
            <a:r>
              <a:rPr lang="tr-TR" sz="3200" dirty="0" err="1"/>
              <a:t>changes</a:t>
            </a:r>
            <a:r>
              <a:rPr lang="tr-TR" sz="3200" dirty="0"/>
              <a:t> (</a:t>
            </a:r>
            <a:r>
              <a:rPr lang="tr-TR" sz="3200" dirty="0" err="1"/>
              <a:t>higher</a:t>
            </a:r>
            <a:r>
              <a:rPr lang="tr-TR" sz="3200" dirty="0"/>
              <a:t> </a:t>
            </a:r>
            <a:r>
              <a:rPr lang="tr-TR" sz="3200" dirty="0" err="1"/>
              <a:t>primary</a:t>
            </a:r>
            <a:r>
              <a:rPr lang="tr-TR" sz="3200" dirty="0"/>
              <a:t> </a:t>
            </a:r>
            <a:r>
              <a:rPr lang="tr-TR" sz="3200" dirty="0" err="1"/>
              <a:t>and</a:t>
            </a:r>
            <a:r>
              <a:rPr lang="tr-TR" sz="3200" dirty="0"/>
              <a:t> </a:t>
            </a:r>
            <a:r>
              <a:rPr lang="tr-TR" sz="3200" dirty="0" err="1"/>
              <a:t>secondary</a:t>
            </a:r>
            <a:r>
              <a:rPr lang="tr-TR" sz="3200" dirty="0"/>
              <a:t> </a:t>
            </a:r>
            <a:r>
              <a:rPr lang="tr-TR" sz="3200" dirty="0" err="1"/>
              <a:t>patency</a:t>
            </a:r>
            <a:r>
              <a:rPr lang="tr-TR" sz="3200" dirty="0"/>
              <a:t>, </a:t>
            </a:r>
            <a:r>
              <a:rPr lang="tr-TR" sz="3200" dirty="0" err="1"/>
              <a:t>access</a:t>
            </a:r>
            <a:r>
              <a:rPr lang="tr-TR" sz="3200" dirty="0"/>
              <a:t> </a:t>
            </a:r>
            <a:r>
              <a:rPr lang="tr-TR" sz="3200" dirty="0" err="1"/>
              <a:t>longevity</a:t>
            </a:r>
            <a:r>
              <a:rPr lang="tr-TR" sz="3200" dirty="0"/>
              <a:t>)</a:t>
            </a:r>
          </a:p>
          <a:p>
            <a:r>
              <a:rPr lang="tr-TR" sz="3200" dirty="0" err="1"/>
              <a:t>less</a:t>
            </a:r>
            <a:r>
              <a:rPr lang="tr-TR" sz="3200" dirty="0"/>
              <a:t> </a:t>
            </a:r>
            <a:r>
              <a:rPr lang="tr-TR" sz="3200" dirty="0" err="1"/>
              <a:t>hospitalization</a:t>
            </a:r>
            <a:endParaRPr lang="tr-TR" sz="3200" dirty="0"/>
          </a:p>
          <a:p>
            <a:r>
              <a:rPr lang="tr-TR" sz="3200" dirty="0" err="1"/>
              <a:t>better</a:t>
            </a:r>
            <a:r>
              <a:rPr lang="tr-TR" sz="3200" dirty="0"/>
              <a:t> </a:t>
            </a:r>
            <a:r>
              <a:rPr lang="tr-TR" sz="3200" dirty="0" err="1"/>
              <a:t>quality</a:t>
            </a:r>
            <a:r>
              <a:rPr lang="tr-TR" sz="3200" dirty="0"/>
              <a:t> of life </a:t>
            </a:r>
          </a:p>
          <a:p>
            <a:r>
              <a:rPr lang="tr-TR" sz="3200" dirty="0" err="1"/>
              <a:t>better</a:t>
            </a:r>
            <a:r>
              <a:rPr lang="tr-TR" sz="3200" dirty="0"/>
              <a:t> </a:t>
            </a:r>
            <a:r>
              <a:rPr lang="tr-TR" sz="3200" dirty="0" err="1"/>
              <a:t>survival</a:t>
            </a:r>
            <a:r>
              <a:rPr lang="tr-TR" sz="3200" dirty="0"/>
              <a:t> (in </a:t>
            </a:r>
            <a:r>
              <a:rPr lang="tr-TR" sz="3200" dirty="0" err="1"/>
              <a:t>adults</a:t>
            </a:r>
            <a:r>
              <a:rPr lang="tr-TR" sz="3200" dirty="0"/>
              <a:t>)</a:t>
            </a:r>
          </a:p>
          <a:p>
            <a:endParaRPr lang="tr-TR" sz="2400" dirty="0"/>
          </a:p>
          <a:p>
            <a:endParaRPr lang="tr-TR" sz="3200" dirty="0"/>
          </a:p>
        </p:txBody>
      </p:sp>
      <p:sp>
        <p:nvSpPr>
          <p:cNvPr id="9" name="Dikdörtgen 8"/>
          <p:cNvSpPr/>
          <p:nvPr/>
        </p:nvSpPr>
        <p:spPr>
          <a:xfrm>
            <a:off x="8219975" y="4984766"/>
            <a:ext cx="382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 err="1"/>
              <a:t>Chand</a:t>
            </a:r>
            <a:r>
              <a:rPr lang="tr-TR" sz="800" dirty="0"/>
              <a:t> DH, et al. </a:t>
            </a:r>
            <a:r>
              <a:rPr lang="tr-TR" sz="800" dirty="0" err="1"/>
              <a:t>Hemodial</a:t>
            </a:r>
            <a:r>
              <a:rPr lang="tr-TR" sz="800" dirty="0"/>
              <a:t> </a:t>
            </a:r>
            <a:r>
              <a:rPr lang="tr-TR" sz="800" dirty="0" err="1"/>
              <a:t>Int</a:t>
            </a:r>
            <a:r>
              <a:rPr lang="tr-TR" sz="800" dirty="0"/>
              <a:t> 2015; 19: 100–107</a:t>
            </a:r>
          </a:p>
          <a:p>
            <a:r>
              <a:rPr lang="en-US" sz="800" dirty="0"/>
              <a:t>Chand </a:t>
            </a:r>
            <a:r>
              <a:rPr lang="en-US" sz="800" dirty="0" err="1"/>
              <a:t>DHet</a:t>
            </a:r>
            <a:r>
              <a:rPr lang="en-US" sz="800" dirty="0"/>
              <a:t> al. Am J Kidney Dis 2017; 69: 278–286</a:t>
            </a:r>
            <a:endParaRPr lang="tr-TR" sz="800" dirty="0"/>
          </a:p>
          <a:p>
            <a:r>
              <a:rPr lang="tr-TR" sz="800" dirty="0" err="1"/>
              <a:t>Chand</a:t>
            </a:r>
            <a:r>
              <a:rPr lang="tr-TR" sz="800" dirty="0"/>
              <a:t> DH, et al. Semin Dial 2009; 22: 679–683 12. </a:t>
            </a:r>
          </a:p>
          <a:p>
            <a:r>
              <a:rPr lang="tr-TR" sz="800" dirty="0" err="1"/>
              <a:t>Ma</a:t>
            </a:r>
            <a:r>
              <a:rPr lang="tr-TR" sz="800" dirty="0"/>
              <a:t> A, et al. Pediatr </a:t>
            </a:r>
            <a:r>
              <a:rPr lang="tr-TR" sz="800" dirty="0" err="1"/>
              <a:t>Nephrol</a:t>
            </a:r>
            <a:r>
              <a:rPr lang="tr-TR" sz="800" dirty="0"/>
              <a:t> 2013; 28: 321–326 13. </a:t>
            </a:r>
          </a:p>
          <a:p>
            <a:r>
              <a:rPr lang="tr-TR" sz="800" dirty="0" err="1"/>
              <a:t>Mak</a:t>
            </a:r>
            <a:r>
              <a:rPr lang="tr-TR" sz="800" dirty="0"/>
              <a:t> RH, </a:t>
            </a:r>
            <a:r>
              <a:rPr lang="tr-TR" sz="800" dirty="0" err="1"/>
              <a:t>Warady</a:t>
            </a:r>
            <a:r>
              <a:rPr lang="tr-TR" sz="800" dirty="0"/>
              <a:t> BA. </a:t>
            </a:r>
            <a:r>
              <a:rPr lang="tr-TR" sz="800" dirty="0" err="1"/>
              <a:t>Nat</a:t>
            </a:r>
            <a:r>
              <a:rPr lang="tr-TR" sz="800" dirty="0"/>
              <a:t> </a:t>
            </a:r>
            <a:r>
              <a:rPr lang="tr-TR" sz="800" dirty="0" err="1"/>
              <a:t>Rev</a:t>
            </a:r>
            <a:r>
              <a:rPr lang="tr-TR" sz="800" dirty="0"/>
              <a:t> </a:t>
            </a:r>
            <a:r>
              <a:rPr lang="tr-TR" sz="800" dirty="0" err="1"/>
              <a:t>Nephrol</a:t>
            </a:r>
            <a:r>
              <a:rPr lang="tr-TR" sz="800" dirty="0"/>
              <a:t> 2013; 9: 9–11 14. </a:t>
            </a:r>
          </a:p>
          <a:p>
            <a:r>
              <a:rPr lang="tr-TR" sz="800" dirty="0" err="1"/>
              <a:t>Menon</a:t>
            </a:r>
            <a:r>
              <a:rPr lang="tr-TR" sz="800" dirty="0"/>
              <a:t> S, et al. </a:t>
            </a:r>
            <a:r>
              <a:rPr lang="tr-TR" sz="800" dirty="0" err="1"/>
              <a:t>Clin</a:t>
            </a:r>
            <a:r>
              <a:rPr lang="tr-TR" sz="800" dirty="0"/>
              <a:t> J </a:t>
            </a:r>
            <a:r>
              <a:rPr lang="tr-TR" sz="800" dirty="0" err="1"/>
              <a:t>Am</a:t>
            </a:r>
            <a:r>
              <a:rPr lang="tr-TR" sz="800" dirty="0"/>
              <a:t> </a:t>
            </a:r>
            <a:r>
              <a:rPr lang="tr-TR" sz="800" dirty="0" err="1"/>
              <a:t>Soc</a:t>
            </a:r>
            <a:r>
              <a:rPr lang="tr-TR" sz="800" dirty="0"/>
              <a:t> </a:t>
            </a:r>
            <a:r>
              <a:rPr lang="tr-TR" sz="800" dirty="0" err="1"/>
              <a:t>Nephrol</a:t>
            </a:r>
            <a:r>
              <a:rPr lang="tr-TR" sz="800" dirty="0"/>
              <a:t> 2009; 4: 1170–1175 </a:t>
            </a:r>
          </a:p>
          <a:p>
            <a:r>
              <a:rPr lang="tr-TR" sz="800" dirty="0"/>
              <a:t> </a:t>
            </a:r>
            <a:r>
              <a:rPr lang="tr-TR" sz="800" dirty="0" err="1"/>
              <a:t>Shroff</a:t>
            </a:r>
            <a:r>
              <a:rPr lang="tr-TR" sz="800" dirty="0"/>
              <a:t> R, </a:t>
            </a:r>
            <a:r>
              <a:rPr lang="tr-TR" sz="800" dirty="0" err="1"/>
              <a:t>Sterenborg</a:t>
            </a:r>
            <a:r>
              <a:rPr lang="tr-TR" sz="800" dirty="0"/>
              <a:t> RB, </a:t>
            </a:r>
            <a:r>
              <a:rPr lang="tr-TR" sz="800" dirty="0" err="1"/>
              <a:t>Kuchta</a:t>
            </a:r>
            <a:r>
              <a:rPr lang="tr-TR" sz="800" dirty="0"/>
              <a:t> A et al. Pediatr </a:t>
            </a:r>
            <a:r>
              <a:rPr lang="tr-TR" sz="800" dirty="0" err="1"/>
              <a:t>Nephrol</a:t>
            </a:r>
            <a:r>
              <a:rPr lang="tr-TR" sz="800" dirty="0"/>
              <a:t> 2016; 31: 2337–2344</a:t>
            </a:r>
          </a:p>
          <a:p>
            <a:r>
              <a:rPr lang="tr-TR" sz="800" dirty="0" err="1"/>
              <a:t>Matoussevitch</a:t>
            </a:r>
            <a:r>
              <a:rPr lang="tr-TR" sz="800" dirty="0"/>
              <a:t> V, et al. J </a:t>
            </a:r>
            <a:r>
              <a:rPr lang="tr-TR" sz="800" dirty="0" err="1"/>
              <a:t>Vasc</a:t>
            </a:r>
            <a:r>
              <a:rPr lang="tr-TR" sz="800" dirty="0"/>
              <a:t> Access 2015; 16: 382–387</a:t>
            </a:r>
          </a:p>
          <a:p>
            <a:r>
              <a:rPr lang="tr-TR" sz="800" dirty="0" err="1"/>
              <a:t>Shroff</a:t>
            </a:r>
            <a:r>
              <a:rPr lang="tr-TR" sz="800" dirty="0"/>
              <a:t> R, et al. NDT 2019</a:t>
            </a:r>
          </a:p>
          <a:p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386190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xmlns="" id="{729CB90C-5992-EF45-B9C6-E0B380659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5159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tr-TR" dirty="0"/>
              <a:t>Optimal v</a:t>
            </a:r>
            <a:r>
              <a:rPr lang="en-US" dirty="0" err="1"/>
              <a:t>ascular</a:t>
            </a:r>
            <a:r>
              <a:rPr lang="en-US" dirty="0"/>
              <a:t> access</a:t>
            </a:r>
          </a:p>
        </p:txBody>
      </p:sp>
      <p:sp>
        <p:nvSpPr>
          <p:cNvPr id="98308" name="Content Placeholder 2">
            <a:extLst>
              <a:ext uri="{FF2B5EF4-FFF2-40B4-BE49-F238E27FC236}">
                <a16:creationId xmlns:a16="http://schemas.microsoft.com/office/drawing/2014/main" xmlns="" id="{D51804BF-1EB9-FF41-98ED-C58DDD3F9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876"/>
            <a:ext cx="10515600" cy="3242083"/>
          </a:xfrm>
        </p:spPr>
        <p:txBody>
          <a:bodyPr>
            <a:normAutofit fontScale="92500" lnSpcReduction="20000"/>
          </a:bodyPr>
          <a:lstStyle/>
          <a:p>
            <a:r>
              <a:rPr lang="en-US" altLang="tr-TR" sz="2400" dirty="0">
                <a:ea typeface="ＭＳ Ｐゴシック" panose="020B0600070205080204" pitchFamily="34" charset="-128"/>
              </a:rPr>
              <a:t>The ideal vascular access should be easy to use, reliable and durable</a:t>
            </a:r>
            <a:endParaRPr lang="tr-TR" altLang="tr-TR" sz="2400" dirty="0">
              <a:ea typeface="ＭＳ Ｐゴシック" panose="020B0600070205080204" pitchFamily="34" charset="-128"/>
            </a:endParaRPr>
          </a:p>
          <a:p>
            <a:pPr lvl="1"/>
            <a:r>
              <a:rPr lang="tr-TR" dirty="0" err="1"/>
              <a:t>should</a:t>
            </a:r>
            <a:r>
              <a:rPr lang="tr-TR" dirty="0"/>
              <a:t> deliver an </a:t>
            </a:r>
            <a:r>
              <a:rPr lang="tr-TR" dirty="0" err="1"/>
              <a:t>adequate</a:t>
            </a:r>
            <a:r>
              <a:rPr lang="tr-TR" dirty="0"/>
              <a:t> </a:t>
            </a:r>
            <a:r>
              <a:rPr lang="tr-TR" dirty="0" err="1"/>
              <a:t>flow</a:t>
            </a:r>
            <a:r>
              <a:rPr lang="tr-TR" dirty="0"/>
              <a:t> rate </a:t>
            </a:r>
          </a:p>
          <a:p>
            <a:pPr lvl="1"/>
            <a:r>
              <a:rPr lang="tr-TR" dirty="0" err="1"/>
              <a:t>adequate</a:t>
            </a:r>
            <a:r>
              <a:rPr lang="tr-TR" dirty="0"/>
              <a:t> </a:t>
            </a:r>
            <a:r>
              <a:rPr lang="tr-TR" dirty="0" err="1"/>
              <a:t>dialysis</a:t>
            </a:r>
            <a:endParaRPr lang="tr-TR" dirty="0"/>
          </a:p>
          <a:p>
            <a:pPr lvl="1"/>
            <a:r>
              <a:rPr lang="tr-TR" dirty="0"/>
              <a:t>a </a:t>
            </a:r>
            <a:r>
              <a:rPr lang="tr-TR" dirty="0" err="1"/>
              <a:t>low</a:t>
            </a:r>
            <a:r>
              <a:rPr lang="tr-TR" dirty="0"/>
              <a:t> rate of </a:t>
            </a:r>
            <a:r>
              <a:rPr lang="tr-TR" dirty="0" err="1"/>
              <a:t>complications</a:t>
            </a:r>
            <a:endParaRPr lang="tr-TR" dirty="0"/>
          </a:p>
          <a:p>
            <a:pPr marL="457200" lvl="1" indent="0">
              <a:buNone/>
            </a:pPr>
            <a:endParaRPr lang="en-US" altLang="tr-TR" sz="2400" dirty="0">
              <a:ea typeface="ＭＳ Ｐゴシック" panose="020B0600070205080204" pitchFamily="34" charset="-128"/>
            </a:endParaRPr>
          </a:p>
          <a:p>
            <a:r>
              <a:rPr lang="tr-TR" sz="2400" dirty="0"/>
              <a:t>start </a:t>
            </a:r>
            <a:r>
              <a:rPr lang="tr-TR" sz="2400" dirty="0" err="1"/>
              <a:t>with</a:t>
            </a:r>
            <a:r>
              <a:rPr lang="tr-TR" sz="2400" dirty="0"/>
              <a:t> a </a:t>
            </a:r>
            <a:r>
              <a:rPr lang="tr-TR" sz="2400" dirty="0" err="1"/>
              <a:t>functioning</a:t>
            </a:r>
            <a:r>
              <a:rPr lang="tr-TR" sz="2400" dirty="0"/>
              <a:t> AVF </a:t>
            </a:r>
            <a:r>
              <a:rPr lang="tr-TR" sz="2400" dirty="0" err="1"/>
              <a:t>where</a:t>
            </a:r>
            <a:r>
              <a:rPr lang="tr-TR" sz="2400" dirty="0"/>
              <a:t> </a:t>
            </a:r>
            <a:r>
              <a:rPr lang="tr-TR" sz="2400" dirty="0" err="1"/>
              <a:t>appropriate</a:t>
            </a:r>
            <a:r>
              <a:rPr lang="tr-TR" sz="2400" dirty="0"/>
              <a:t> (Grade 2C)</a:t>
            </a:r>
          </a:p>
          <a:p>
            <a:endParaRPr lang="tr-TR" sz="2400" dirty="0"/>
          </a:p>
          <a:p>
            <a:r>
              <a:rPr lang="tr-TR" sz="2400" dirty="0" err="1"/>
              <a:t>Reserve</a:t>
            </a:r>
            <a:r>
              <a:rPr lang="tr-TR" sz="2400" dirty="0"/>
              <a:t> </a:t>
            </a:r>
            <a:r>
              <a:rPr lang="tr-TR" sz="2400" dirty="0" err="1"/>
              <a:t>cuffed</a:t>
            </a:r>
            <a:r>
              <a:rPr lang="tr-TR" sz="2400" dirty="0"/>
              <a:t> </a:t>
            </a:r>
            <a:r>
              <a:rPr lang="tr-TR" sz="2400" dirty="0" err="1"/>
              <a:t>CVLs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very</a:t>
            </a:r>
            <a:r>
              <a:rPr lang="tr-TR" sz="2400" dirty="0"/>
              <a:t> </a:t>
            </a:r>
            <a:r>
              <a:rPr lang="tr-TR" sz="2400" dirty="0" err="1"/>
              <a:t>small</a:t>
            </a:r>
            <a:r>
              <a:rPr lang="tr-TR" sz="2400" dirty="0"/>
              <a:t> </a:t>
            </a:r>
            <a:r>
              <a:rPr lang="tr-TR" sz="2400" dirty="0" err="1"/>
              <a:t>children</a:t>
            </a:r>
            <a:r>
              <a:rPr lang="tr-TR" sz="2400" dirty="0"/>
              <a:t> </a:t>
            </a:r>
            <a:r>
              <a:rPr lang="tr-TR" sz="2400" dirty="0" err="1"/>
              <a:t>depending</a:t>
            </a:r>
            <a:r>
              <a:rPr lang="tr-TR" sz="2400" dirty="0"/>
              <a:t> on </a:t>
            </a:r>
            <a:r>
              <a:rPr lang="tr-TR" sz="2400" dirty="0" err="1"/>
              <a:t>vessel</a:t>
            </a:r>
            <a:r>
              <a:rPr lang="tr-TR" sz="2400" dirty="0"/>
              <a:t> size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surgical</a:t>
            </a:r>
            <a:r>
              <a:rPr lang="tr-TR" sz="2400" dirty="0"/>
              <a:t> </a:t>
            </a:r>
            <a:r>
              <a:rPr lang="tr-TR" sz="2400" dirty="0" err="1"/>
              <a:t>expertise</a:t>
            </a:r>
            <a:r>
              <a:rPr lang="tr-TR" sz="2400" dirty="0"/>
              <a:t>, </a:t>
            </a:r>
            <a:r>
              <a:rPr lang="tr-TR" sz="2400" dirty="0" err="1"/>
              <a:t>those</a:t>
            </a:r>
            <a:r>
              <a:rPr lang="tr-TR" sz="2400" dirty="0"/>
              <a:t> </a:t>
            </a:r>
            <a:r>
              <a:rPr lang="tr-TR" sz="2400" dirty="0" err="1"/>
              <a:t>requiring</a:t>
            </a:r>
            <a:r>
              <a:rPr lang="tr-TR" sz="2400" dirty="0"/>
              <a:t> </a:t>
            </a:r>
            <a:r>
              <a:rPr lang="tr-TR" sz="2400" dirty="0" err="1"/>
              <a:t>urgent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unplanned</a:t>
            </a:r>
            <a:r>
              <a:rPr lang="tr-TR" sz="2400" dirty="0"/>
              <a:t> HD, </a:t>
            </a:r>
            <a:r>
              <a:rPr lang="tr-TR" sz="2400" dirty="0" err="1"/>
              <a:t>patient</a:t>
            </a:r>
            <a:r>
              <a:rPr lang="tr-TR" sz="2400" dirty="0"/>
              <a:t> </a:t>
            </a:r>
            <a:r>
              <a:rPr lang="tr-TR" sz="2400" dirty="0" err="1"/>
              <a:t>preference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where</a:t>
            </a:r>
            <a:r>
              <a:rPr lang="tr-TR" sz="2400" dirty="0"/>
              <a:t> a </a:t>
            </a:r>
            <a:r>
              <a:rPr lang="tr-TR" sz="2400" dirty="0" err="1"/>
              <a:t>short</a:t>
            </a:r>
            <a:r>
              <a:rPr lang="tr-TR" sz="2400" dirty="0"/>
              <a:t> </a:t>
            </a:r>
            <a:r>
              <a:rPr lang="tr-TR" sz="2400" dirty="0" err="1"/>
              <a:t>period</a:t>
            </a:r>
            <a:r>
              <a:rPr lang="tr-TR" sz="2400" dirty="0"/>
              <a:t> on HD is </a:t>
            </a:r>
            <a:r>
              <a:rPr lang="tr-TR" sz="2400" dirty="0" err="1"/>
              <a:t>anticipated</a:t>
            </a:r>
            <a:r>
              <a:rPr lang="tr-TR" sz="2400" dirty="0"/>
              <a:t> </a:t>
            </a:r>
            <a:r>
              <a:rPr lang="tr-TR" sz="2400" dirty="0" err="1"/>
              <a:t>before</a:t>
            </a:r>
            <a:r>
              <a:rPr lang="tr-TR" sz="2400" dirty="0"/>
              <a:t> </a:t>
            </a:r>
            <a:r>
              <a:rPr lang="tr-TR" sz="2400" dirty="0" err="1"/>
              <a:t>transplantation</a:t>
            </a:r>
            <a:r>
              <a:rPr lang="tr-TR" sz="2400" dirty="0"/>
              <a:t> (</a:t>
            </a:r>
            <a:r>
              <a:rPr lang="tr-TR" sz="2400" dirty="0" err="1"/>
              <a:t>Ungraded</a:t>
            </a:r>
            <a:r>
              <a:rPr lang="tr-TR" sz="2400" dirty="0"/>
              <a:t>)</a:t>
            </a:r>
          </a:p>
          <a:p>
            <a:endParaRPr lang="en-US" altLang="tr-TR" sz="240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Diyagram 3"/>
          <p:cNvGraphicFramePr/>
          <p:nvPr>
            <p:extLst/>
          </p:nvPr>
        </p:nvGraphicFramePr>
        <p:xfrm>
          <a:off x="1583113" y="4555375"/>
          <a:ext cx="8898620" cy="154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F8F3E529-D92A-7040-84FF-7D7A71342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964" y="6550223"/>
            <a:ext cx="4018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tr-TR" sz="1400" dirty="0"/>
              <a:t>K-DOQI, Renal Association, </a:t>
            </a:r>
            <a:r>
              <a:rPr lang="en-US" altLang="tr-TR" sz="1400" dirty="0" err="1"/>
              <a:t>Peds</a:t>
            </a:r>
            <a:r>
              <a:rPr lang="en-US" altLang="tr-TR" sz="1400" dirty="0"/>
              <a:t> VA Guidelines</a:t>
            </a:r>
          </a:p>
        </p:txBody>
      </p:sp>
      <p:sp>
        <p:nvSpPr>
          <p:cNvPr id="2" name="Dikdörtgen 1"/>
          <p:cNvSpPr/>
          <p:nvPr/>
        </p:nvSpPr>
        <p:spPr>
          <a:xfrm>
            <a:off x="1155654" y="5954299"/>
            <a:ext cx="9326079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AVGs are usually used only as a last resort or ‘rescue option’ for a vascular access site</a:t>
            </a:r>
            <a:r>
              <a:rPr lang="tr-TR" dirty="0"/>
              <a:t> in </a:t>
            </a:r>
            <a:r>
              <a:rPr lang="tr-TR" dirty="0" err="1"/>
              <a:t>children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181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2378</Words>
  <Application>Microsoft Office PowerPoint</Application>
  <PresentationFormat>Widescreen</PresentationFormat>
  <Paragraphs>241</Paragraphs>
  <Slides>25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Helvetica</vt:lpstr>
      <vt:lpstr>Times New Roman</vt:lpstr>
      <vt:lpstr>Office Teması</vt:lpstr>
      <vt:lpstr>Microsoft Excel Chart</vt:lpstr>
      <vt:lpstr>PowerPoint Presentation</vt:lpstr>
      <vt:lpstr>Dialysis modality in children</vt:lpstr>
      <vt:lpstr>Vascular access in pediatric HD patients</vt:lpstr>
      <vt:lpstr>PowerPoint Presentation</vt:lpstr>
      <vt:lpstr>PowerPoint Presentation</vt:lpstr>
      <vt:lpstr>PowerPoint Presentation</vt:lpstr>
      <vt:lpstr>PowerPoint Presentation</vt:lpstr>
      <vt:lpstr>The benefits of AVFs over CVLs in pediatric studies </vt:lpstr>
      <vt:lpstr>Optimal vascular access</vt:lpstr>
      <vt:lpstr>Main reasons of low usage of AVF</vt:lpstr>
      <vt:lpstr>Complications of AVF - IPHN</vt:lpstr>
      <vt:lpstr>PowerPoint Presentation</vt:lpstr>
      <vt:lpstr>PowerPoint Presentation</vt:lpstr>
      <vt:lpstr>Vein preservation</vt:lpstr>
      <vt:lpstr>Preoperative evaluation for AVF formation </vt:lpstr>
      <vt:lpstr>Site of AVF placement</vt:lpstr>
      <vt:lpstr>Timing of creation of vascular access Assessment of AVF maturation</vt:lpstr>
      <vt:lpstr>Prevention of primary AVF failure</vt:lpstr>
      <vt:lpstr>AVF cannulation</vt:lpstr>
      <vt:lpstr>Button hole vs control cannulation</vt:lpstr>
      <vt:lpstr>AVF surveillance</vt:lpstr>
      <vt:lpstr>PowerPoint Presentation</vt:lpstr>
      <vt:lpstr>PowerPoint Presentation</vt:lpstr>
      <vt:lpstr>Prevention of AVF thrombosis</vt:lpstr>
      <vt:lpstr>International Pediatric Hemodialysis Network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Sevcan Bakkaloglu</dc:creator>
  <cp:lastModifiedBy>Lenovo</cp:lastModifiedBy>
  <cp:revision>124</cp:revision>
  <dcterms:created xsi:type="dcterms:W3CDTF">2019-06-09T17:19:23Z</dcterms:created>
  <dcterms:modified xsi:type="dcterms:W3CDTF">2019-06-13T04:26:29Z</dcterms:modified>
</cp:coreProperties>
</file>