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1" r:id="rId1"/>
  </p:sldMasterIdLst>
  <p:notesMasterIdLst>
    <p:notesMasterId r:id="rId29"/>
  </p:notesMasterIdLst>
  <p:sldIdLst>
    <p:sldId id="256" r:id="rId2"/>
    <p:sldId id="301" r:id="rId3"/>
    <p:sldId id="302" r:id="rId4"/>
    <p:sldId id="300" r:id="rId5"/>
    <p:sldId id="274" r:id="rId6"/>
    <p:sldId id="305" r:id="rId7"/>
    <p:sldId id="306" r:id="rId8"/>
    <p:sldId id="307" r:id="rId9"/>
    <p:sldId id="291" r:id="rId10"/>
    <p:sldId id="282" r:id="rId11"/>
    <p:sldId id="280" r:id="rId12"/>
    <p:sldId id="279" r:id="rId13"/>
    <p:sldId id="277" r:id="rId14"/>
    <p:sldId id="278" r:id="rId15"/>
    <p:sldId id="303" r:id="rId16"/>
    <p:sldId id="257" r:id="rId17"/>
    <p:sldId id="295" r:id="rId18"/>
    <p:sldId id="296" r:id="rId19"/>
    <p:sldId id="261" r:id="rId20"/>
    <p:sldId id="258" r:id="rId21"/>
    <p:sldId id="268" r:id="rId22"/>
    <p:sldId id="294" r:id="rId23"/>
    <p:sldId id="297" r:id="rId24"/>
    <p:sldId id="265" r:id="rId25"/>
    <p:sldId id="298" r:id="rId26"/>
    <p:sldId id="270" r:id="rId27"/>
    <p:sldId id="30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86" autoAdjust="0"/>
  </p:normalViewPr>
  <p:slideViewPr>
    <p:cSldViewPr snapToGrid="0">
      <p:cViewPr varScale="1">
        <p:scale>
          <a:sx n="97" d="100"/>
          <a:sy n="97" d="100"/>
        </p:scale>
        <p:origin x="10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1B465-5E86-431C-9E46-91E0DFCEEDD8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000EA-DA17-4EDE-A946-0572C7380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committee </a:t>
            </a:r>
          </a:p>
          <a:p>
            <a:r>
              <a:rPr lang="en-US" baseline="0" dirty="0" smtClean="0"/>
              <a:t>And </a:t>
            </a:r>
            <a:r>
              <a:rPr lang="en-US" baseline="0" dirty="0" err="1" smtClean="0"/>
              <a:t>dr</a:t>
            </a:r>
            <a:r>
              <a:rPr lang="en-US" baseline="0" dirty="0" smtClean="0"/>
              <a:t> Mourani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Dilatation,</a:t>
            </a:r>
            <a:r>
              <a:rPr lang="en-US" baseline="0" dirty="0" smtClean="0"/>
              <a:t> </a:t>
            </a:r>
            <a:r>
              <a:rPr lang="en-US" dirty="0" smtClean="0"/>
              <a:t>Flattened epithelium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an element of interstitial inflammation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vasculitis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1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IgA: Negative.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IgG: Negative.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IgM: 2+ focal mesangial and capillary positivity.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C3: 1+ focal mesangial and capillary positivity. Arterioles show focal C3 reactivity.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C1q: +/- focal mesangial positivity.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Kappa:+/- focal mesangial positivity.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Lambda: Negative.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Fibrinogen: Non-specific interstitial staining. </a:t>
            </a:r>
          </a:p>
          <a:p>
            <a:pPr marL="0" indent="0" defTabSz="457200">
              <a:lnSpc>
                <a:spcPct val="140000"/>
              </a:lnSpc>
              <a:buNone/>
            </a:pP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C4: 1+ focal mesangial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25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Reabsorption droplets c3 positive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58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report in the literature of bilateral cataract and diffuse mesangial sclerosis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Nephrin is a transmembrane protein that probably forms the main building block of an </a:t>
            </a:r>
            <a:r>
              <a:rPr lang="en-US" dirty="0" err="1"/>
              <a:t>isoporous</a:t>
            </a:r>
            <a:r>
              <a:rPr lang="en-US" dirty="0"/>
              <a:t> zipper-like slit diaphragm filter structure. Defects in </a:t>
            </a:r>
            <a:r>
              <a:rPr lang="en-US" dirty="0" err="1"/>
              <a:t>nephrin</a:t>
            </a:r>
            <a:r>
              <a:rPr lang="en-US" dirty="0"/>
              <a:t> lead to the abnormal or absent slit diaphragm resulting in massive proteinuria and renal failure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60 mutations.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 nonsense mutations account for over 94% of all mutations.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mutations found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non­Finnish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are missense mutations, but they include also nonsense and splice site mutations, as well as deletions and insertions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cap="none" dirty="0" err="1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Nephrin</a:t>
            </a:r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protein is produced by glomerular podocyte, encoded by NPHS1 at 19q13.1.</a:t>
            </a:r>
          </a:p>
          <a:p>
            <a:pPr fontAlgn="base"/>
            <a:endParaRPr lang="en-US" sz="800" cap="none" dirty="0" smtClean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Normally expressed at slit diaphragm of glomerular podocyte but missing or defective in patients with Finnish type syndrome</a:t>
            </a:r>
          </a:p>
          <a:p>
            <a:pPr fontAlgn="base"/>
            <a:endParaRPr lang="en-US" sz="900" cap="none" dirty="0" smtClean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Can be diagnosed in utero via genetic testing; (heavy proteinuria in utero, increased AFP)</a:t>
            </a:r>
          </a:p>
          <a:p>
            <a:pPr fontAlgn="base"/>
            <a:endParaRPr lang="en-US" sz="800" cap="none" dirty="0" smtClean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12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At birth, large placentas, proteinuria, edema, infections, premature birth, mild facial / limb abnormalities and poor development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87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Immature glomeruli are commonly seen, with palisade of epithelial cell nuclei around a small glomerular tuft within a dilated urinary space.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Presented to Another hospital </a:t>
            </a:r>
          </a:p>
          <a:p>
            <a:r>
              <a:rPr lang="en-US" dirty="0" smtClean="0"/>
              <a:t>Normal range for albumin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4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proper classification , </a:t>
            </a:r>
            <a:r>
              <a:rPr lang="en-US" dirty="0" smtClean="0"/>
              <a:t>The message of this</a:t>
            </a:r>
            <a:r>
              <a:rPr lang="en-US" baseline="0" dirty="0" smtClean="0"/>
              <a:t> case, we need genetic and electron in addition to </a:t>
            </a:r>
            <a:r>
              <a:rPr lang="en-US" baseline="0" dirty="0" err="1" smtClean="0"/>
              <a:t>histoogly</a:t>
            </a:r>
            <a:r>
              <a:rPr lang="en-US" baseline="0" dirty="0" smtClean="0"/>
              <a:t> and if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Frozen</a:t>
            </a:r>
            <a:r>
              <a:rPr lang="en-US" baseline="0" dirty="0" smtClean="0"/>
              <a:t> section, we have glomeruli, adequate for IF </a:t>
            </a:r>
          </a:p>
          <a:p>
            <a:r>
              <a:rPr lang="en-US" baseline="0" dirty="0" smtClean="0"/>
              <a:t>Low power in important 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1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Presence of glomeruli : minimal mesangial </a:t>
            </a:r>
            <a:r>
              <a:rPr lang="en-US" dirty="0" err="1" smtClean="0"/>
              <a:t>hypercellularity</a:t>
            </a:r>
            <a:r>
              <a:rPr lang="en-US" dirty="0" smtClean="0"/>
              <a:t>,</a:t>
            </a:r>
            <a:r>
              <a:rPr lang="en-US" baseline="0" dirty="0" smtClean="0"/>
              <a:t> back to back tubules.</a:t>
            </a:r>
            <a:endParaRPr lang="en-US" dirty="0" smtClean="0"/>
          </a:p>
          <a:p>
            <a:r>
              <a:rPr lang="en-US" dirty="0" smtClean="0"/>
              <a:t>Study four </a:t>
            </a:r>
            <a:r>
              <a:rPr lang="en-US" dirty="0" err="1" smtClean="0"/>
              <a:t>compartmnets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 of mesangial expansion and </a:t>
            </a:r>
            <a:r>
              <a:rPr lang="en-US" dirty="0" err="1" smtClean="0"/>
              <a:t>hypercellularity</a:t>
            </a:r>
            <a:endParaRPr lang="en-US" dirty="0" smtClean="0"/>
          </a:p>
          <a:p>
            <a:r>
              <a:rPr lang="en-US" dirty="0" smtClean="0"/>
              <a:t>There is also minimal interstitial inflammation </a:t>
            </a:r>
          </a:p>
          <a:p>
            <a:r>
              <a:rPr lang="en-US" dirty="0" smtClean="0"/>
              <a:t>Acute tubular injury </a:t>
            </a:r>
          </a:p>
          <a:p>
            <a:r>
              <a:rPr lang="en-US" dirty="0" smtClean="0"/>
              <a:t>Creatinine</a:t>
            </a:r>
            <a:r>
              <a:rPr lang="en-US" baseline="0" dirty="0" smtClean="0"/>
              <a:t> 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8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 of mesangial expansion and </a:t>
            </a:r>
            <a:r>
              <a:rPr lang="en-US" dirty="0" err="1" smtClean="0"/>
              <a:t>hypercellularity</a:t>
            </a:r>
            <a:endParaRPr lang="en-US" dirty="0" smtClean="0"/>
          </a:p>
          <a:p>
            <a:r>
              <a:rPr lang="en-US" dirty="0" smtClean="0"/>
              <a:t>There is also minimal interstitial inflammation </a:t>
            </a:r>
          </a:p>
          <a:p>
            <a:r>
              <a:rPr lang="en-US" dirty="0" smtClean="0"/>
              <a:t>Acute tubular injury </a:t>
            </a:r>
          </a:p>
          <a:p>
            <a:r>
              <a:rPr lang="en-US" dirty="0" smtClean="0"/>
              <a:t>Creatinine</a:t>
            </a:r>
            <a:r>
              <a:rPr lang="en-US" baseline="0" dirty="0" smtClean="0"/>
              <a:t> 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8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 of mesangial expansion and </a:t>
            </a:r>
            <a:r>
              <a:rPr lang="en-US" dirty="0" err="1" smtClean="0"/>
              <a:t>hypercellularity</a:t>
            </a:r>
            <a:endParaRPr lang="en-US" dirty="0" smtClean="0"/>
          </a:p>
          <a:p>
            <a:r>
              <a:rPr lang="en-US" dirty="0" smtClean="0"/>
              <a:t>There is also minimal interstitial inflammation </a:t>
            </a:r>
          </a:p>
          <a:p>
            <a:r>
              <a:rPr lang="en-US" dirty="0" smtClean="0"/>
              <a:t>Acute tubular injury </a:t>
            </a:r>
          </a:p>
          <a:p>
            <a:r>
              <a:rPr lang="en-US" dirty="0" smtClean="0"/>
              <a:t>Creatinine</a:t>
            </a:r>
            <a:r>
              <a:rPr lang="en-US" baseline="0" dirty="0" smtClean="0"/>
              <a:t> 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8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 of mesangial expansion and </a:t>
            </a:r>
            <a:r>
              <a:rPr lang="en-US" dirty="0" err="1" smtClean="0"/>
              <a:t>hypercellularity</a:t>
            </a:r>
            <a:endParaRPr lang="en-US" dirty="0" smtClean="0"/>
          </a:p>
          <a:p>
            <a:r>
              <a:rPr lang="en-US" dirty="0" smtClean="0"/>
              <a:t>There is also minimal interstitial inflammation </a:t>
            </a:r>
          </a:p>
          <a:p>
            <a:r>
              <a:rPr lang="en-US" dirty="0" smtClean="0"/>
              <a:t>Acute tubular injury </a:t>
            </a:r>
          </a:p>
          <a:p>
            <a:r>
              <a:rPr lang="en-US" dirty="0" smtClean="0"/>
              <a:t>Creatinine</a:t>
            </a:r>
            <a:r>
              <a:rPr lang="en-US" baseline="0" dirty="0" smtClean="0"/>
              <a:t> 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8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Lipoid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nephrosis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Owing mainly to impaired clearance and, to a lesser extent, increased biosynthesis.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Metabolism of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albumin-bound fatty acids by the proximal tubule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heavy proteinuria may directly underlie subsequent tubulointerstitial inflammation and altered response to injury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00EA-DA17-4EDE-A946-0572C7380C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9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0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7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94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6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5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5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4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8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5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8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4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7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5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CBEBF5C-AE58-4FAA-9BCA-694C975D982E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B4B386-5111-42F0-B381-9E1BBE7C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omim.org/entry/256300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D4B-BACC-4EBF-AC7B-678441FDA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Case Presentation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EBA0F-9E80-4D40-BD02-E994EA0B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Sami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bannoura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MD</a:t>
            </a:r>
          </a:p>
          <a:p>
            <a:pPr algn="l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Bassel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zein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Sabatto, md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578837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78838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C828E-5A9D-4D24-851B-C33CAEBC5D11}"/>
              </a:ext>
            </a:extLst>
          </p:cNvPr>
          <p:cNvSpPr/>
          <p:nvPr/>
        </p:nvSpPr>
        <p:spPr>
          <a:xfrm>
            <a:off x="260742" y="6308209"/>
            <a:ext cx="237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Few tubules are dilated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096886-330F-4DC6-851B-AC82135A8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78838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8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594"/>
            <a:ext cx="6163681" cy="1666126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09" y="1830721"/>
            <a:ext cx="5853991" cy="438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720"/>
            <a:ext cx="5851201" cy="438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3F11B-CD11-4067-A85F-64E0FB950EFB}"/>
              </a:ext>
            </a:extLst>
          </p:cNvPr>
          <p:cNvSpPr/>
          <p:nvPr/>
        </p:nvSpPr>
        <p:spPr>
          <a:xfrm>
            <a:off x="0" y="6219122"/>
            <a:ext cx="11212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Focal </a:t>
            </a:r>
            <a:r>
              <a:rPr lang="en-US" sz="2000" b="1" dirty="0"/>
              <a:t>interstitial inflammation </a:t>
            </a:r>
            <a:r>
              <a:rPr lang="en-US" sz="2000" dirty="0"/>
              <a:t>noted formed by mononuclear cells comprising lymphocytes, plasma cells and a rare eosinophils.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A03DBB3-E664-4596-A227-F8A13CE21ED7}"/>
              </a:ext>
            </a:extLst>
          </p:cNvPr>
          <p:cNvSpPr/>
          <p:nvPr/>
        </p:nvSpPr>
        <p:spPr>
          <a:xfrm>
            <a:off x="1426464" y="4544818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2320B2A-1124-4179-8C2B-088136BD71DA}"/>
              </a:ext>
            </a:extLst>
          </p:cNvPr>
          <p:cNvSpPr/>
          <p:nvPr/>
        </p:nvSpPr>
        <p:spPr>
          <a:xfrm>
            <a:off x="8198953" y="4311771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5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3" y="365126"/>
            <a:ext cx="11006954" cy="1558544"/>
          </a:xfrm>
        </p:spPr>
        <p:txBody>
          <a:bodyPr/>
          <a:lstStyle/>
          <a:p>
            <a:pPr algn="l"/>
            <a:r>
              <a:rPr lang="en-US" dirty="0"/>
              <a:t>Microscopic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B254E7-562D-4DAA-84A2-04816FE05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72" y="19236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 defTabSz="457200">
              <a:buNone/>
            </a:pPr>
            <a:r>
              <a:rPr lang="en-US" sz="1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sz="1800" cap="none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arterial</a:t>
            </a:r>
            <a:r>
              <a:rPr lang="en-US" sz="18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nor hyaline arteriolar sclerosis noted. </a:t>
            </a:r>
          </a:p>
          <a:p>
            <a:pPr marL="0" defTabSz="457200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50" y="1923669"/>
            <a:ext cx="6382765" cy="478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6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03" y="449589"/>
            <a:ext cx="10364451" cy="1007113"/>
          </a:xfrm>
        </p:spPr>
        <p:txBody>
          <a:bodyPr/>
          <a:lstStyle/>
          <a:p>
            <a:pPr algn="l"/>
            <a:r>
              <a:rPr lang="en-US" dirty="0"/>
              <a:t>Immunofluorescence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895"/>
            <a:ext cx="6096002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5630"/>
            <a:ext cx="6096001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02922" y="6170367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IgM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0140" y="609276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24402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51" y="618517"/>
            <a:ext cx="10364451" cy="881099"/>
          </a:xfrm>
        </p:spPr>
        <p:txBody>
          <a:bodyPr/>
          <a:lstStyle/>
          <a:p>
            <a:pPr algn="l"/>
            <a:r>
              <a:rPr lang="en-US" dirty="0"/>
              <a:t>Immunofluorescence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92" y="1627056"/>
            <a:ext cx="6071616" cy="455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855389" y="6457890"/>
            <a:ext cx="48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13699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61709"/>
            <a:ext cx="10364451" cy="1596177"/>
          </a:xfrm>
        </p:spPr>
        <p:txBody>
          <a:bodyPr/>
          <a:lstStyle/>
          <a:p>
            <a:r>
              <a:rPr lang="en-US" dirty="0" smtClean="0"/>
              <a:t>Can we reach a definitive diagnosis?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047" y="3164761"/>
            <a:ext cx="10364452" cy="1475333"/>
          </a:xfrm>
        </p:spPr>
        <p:txBody>
          <a:bodyPr/>
          <a:lstStyle/>
          <a:p>
            <a:pPr defTabSz="457200">
              <a:lnSpc>
                <a:spcPct val="140000"/>
              </a:lnSpc>
            </a:pPr>
            <a:r>
              <a:rPr lang="en-US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Proper classification of the cause of the nephrotic syndrome requires ultrastructural </a:t>
            </a:r>
            <a:r>
              <a:rPr lang="en-US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study and molecular pathology. </a:t>
            </a:r>
            <a:endParaRPr lang="en-US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DBEA-BE22-42D9-9B27-26C445AF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07108"/>
          </a:xfrm>
        </p:spPr>
        <p:txBody>
          <a:bodyPr/>
          <a:lstStyle/>
          <a:p>
            <a:pPr algn="l"/>
            <a:r>
              <a:rPr lang="en-US" dirty="0"/>
              <a:t>Congenital nephrotic syndrome (CNS)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17A73-2F21-4DA0-A3F4-97E0846FE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24872" cy="4351338"/>
          </a:xfrm>
        </p:spPr>
        <p:txBody>
          <a:bodyPr>
            <a:normAutofit/>
          </a:bodyPr>
          <a:lstStyle/>
          <a:p>
            <a:pPr defTabSz="457200">
              <a:lnSpc>
                <a:spcPct val="14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Heterogenous conditions with nephrotic syndrome within first 3 months of life.</a:t>
            </a:r>
          </a:p>
          <a:p>
            <a:pPr defTabSz="457200">
              <a:lnSpc>
                <a:spcPct val="14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Onset between 3 - 12 </a:t>
            </a:r>
            <a:r>
              <a:rPr lang="en-US" sz="24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month,  </a:t>
            </a:r>
            <a:r>
              <a:rPr lang="en-US" sz="24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(Infantile </a:t>
            </a: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nephrotic syndrome).</a:t>
            </a:r>
          </a:p>
          <a:p>
            <a:pPr defTabSz="457200">
              <a:lnSpc>
                <a:spcPct val="14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May be inherited, sporadic, acquired or part of a general malformation syndrome</a:t>
            </a:r>
            <a:r>
              <a:rPr lang="en-US" sz="24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C910-4284-4789-AC89-E3EE45A5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38912"/>
            <a:ext cx="10364451" cy="95097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>congenital nephrotic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50FC9-E2F4-44F4-97B1-23AF58EB1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792225"/>
            <a:ext cx="10364452" cy="440131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Heritable Disorders.</a:t>
            </a:r>
          </a:p>
          <a:p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The Finnish Type (CNF). Most </a:t>
            </a:r>
            <a:r>
              <a:rPr lang="en-US" sz="45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common. </a:t>
            </a:r>
            <a:endParaRPr lang="en-US" sz="45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Diffuse Mesangial Sclerosis (DMS).</a:t>
            </a:r>
          </a:p>
          <a:p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Familial Focal Segmental </a:t>
            </a:r>
            <a:r>
              <a:rPr lang="en-US" sz="4500" cap="none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Glomerulo­sclerosis</a:t>
            </a:r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(FFSGS</a:t>
            </a:r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en-US" sz="45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lphaUcPeriod" startAt="2"/>
            </a:pPr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Acquired (Secondary) CNS.</a:t>
            </a:r>
          </a:p>
          <a:p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5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ongenital </a:t>
            </a:r>
            <a:r>
              <a:rPr lang="en-US" sz="4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infections (such as syphilis, toxoplasmosis, and cytomegalo­virus), mercury intoxication, and systemic lupus erythematosus.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5328-9041-4570-88E8-AD088448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8711"/>
            <a:ext cx="10364451" cy="1267481"/>
          </a:xfrm>
        </p:spPr>
        <p:txBody>
          <a:bodyPr/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/>
              <a:t>congenital nephrotic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168C-57F6-401D-A945-C90E595F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719072"/>
            <a:ext cx="10364452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 startAt="3"/>
            </a:pPr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Congenital Nephrosis Associated with Other </a:t>
            </a:r>
            <a:r>
              <a:rPr lang="en-US" sz="25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Syndromes:</a:t>
            </a:r>
            <a:endParaRPr lang="en-US" sz="25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Denys-</a:t>
            </a:r>
            <a:r>
              <a:rPr lang="en-US" sz="2500" cap="none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Drash</a:t>
            </a:r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syndrome, Epidermolysis bullosa, Nail-Patella Syndrome, Diffuse mesangial sclerosis and bilateral cataract, … </a:t>
            </a:r>
          </a:p>
          <a:p>
            <a:endParaRPr lang="en-US" sz="2500" i="1" dirty="0"/>
          </a:p>
          <a:p>
            <a:pPr marL="514350" indent="-514350">
              <a:lnSpc>
                <a:spcPct val="130000"/>
              </a:lnSpc>
              <a:buFont typeface="+mj-lt"/>
              <a:buAutoNum type="alphaUcPeriod" startAt="4"/>
            </a:pPr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Sporadic CNS of Childhood Type</a:t>
            </a:r>
          </a:p>
          <a:p>
            <a:pPr>
              <a:lnSpc>
                <a:spcPct val="130000"/>
              </a:lnSpc>
            </a:pPr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MCNS, </a:t>
            </a:r>
            <a:r>
              <a:rPr lang="en-US" sz="2500" cap="none" dirty="0" err="1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MesPGN</a:t>
            </a:r>
            <a:r>
              <a:rPr lang="en-US" sz="25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, Non Familial FSGS</a:t>
            </a:r>
          </a:p>
        </p:txBody>
      </p:sp>
    </p:spTree>
    <p:extLst>
      <p:ext uri="{BB962C8B-B14F-4D97-AF65-F5344CB8AC3E}">
        <p14:creationId xmlns:p14="http://schemas.microsoft.com/office/powerpoint/2010/main" val="20619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F4B6-D77A-4369-8840-B3A9ACE5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Finnish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1D0B-BD2C-471C-8DD4-D3F9C11CD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Autosomal recessive disorder (</a:t>
            </a: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OMIM: Nephrotic Syndrome, Type 1; NPHS1</a:t>
            </a: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fontAlgn="base"/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Also called NPHS1, Finnish congenital nephrosis</a:t>
            </a:r>
          </a:p>
          <a:p>
            <a:pPr fontAlgn="base"/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1.5% of cases of nephrotic syndrome in childhood</a:t>
            </a:r>
          </a:p>
          <a:p>
            <a:pPr fontAlgn="base"/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Occurs in 1 per 10,000 newborns in Finland, lower incidence elsewhere (1 in 50,000 in North America)</a:t>
            </a:r>
          </a:p>
        </p:txBody>
      </p:sp>
    </p:spTree>
    <p:extLst>
      <p:ext uri="{BB962C8B-B14F-4D97-AF65-F5344CB8AC3E}">
        <p14:creationId xmlns:p14="http://schemas.microsoft.com/office/powerpoint/2010/main" val="11330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9EAAD2B-4BDC-4283-87D5-202DF3727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6545" y="75345"/>
            <a:ext cx="7754112" cy="670730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357499" y="3184634"/>
            <a:ext cx="28167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ataract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6472-CBFD-4E79-A034-7F6E4CA7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weapon&#10;&#10;Description automatically generated">
            <a:extLst>
              <a:ext uri="{FF2B5EF4-FFF2-40B4-BE49-F238E27FC236}">
                <a16:creationId xmlns:a16="http://schemas.microsoft.com/office/drawing/2014/main" id="{09152B90-69C9-4821-9499-89EF35664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6" y="220252"/>
            <a:ext cx="11949468" cy="488342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D06997-0BB5-433F-963C-A4204AB7A434}"/>
              </a:ext>
            </a:extLst>
          </p:cNvPr>
          <p:cNvSpPr/>
          <p:nvPr/>
        </p:nvSpPr>
        <p:spPr>
          <a:xfrm>
            <a:off x="1578964" y="5103674"/>
            <a:ext cx="9034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Glomerular capillary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WT1</a:t>
            </a:r>
            <a:r>
              <a:rPr lang="en-US" dirty="0"/>
              <a:t> is a transcription factor important for podocyte function.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Nephrin</a:t>
            </a:r>
            <a:r>
              <a:rPr lang="en-US" dirty="0"/>
              <a:t> is a major component of the slit diaphragm (SD) connecting podocyte foot processes.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Podocin</a:t>
            </a:r>
            <a:r>
              <a:rPr lang="en-US" dirty="0"/>
              <a:t> is an adapter protein located intracellularly in the SD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Laminin</a:t>
            </a:r>
            <a:r>
              <a:rPr lang="en-US" dirty="0"/>
              <a:t> is a major structural protein of the glomerular basement membrane (GBM). </a:t>
            </a:r>
          </a:p>
        </p:txBody>
      </p:sp>
    </p:spTree>
    <p:extLst>
      <p:ext uri="{BB962C8B-B14F-4D97-AF65-F5344CB8AC3E}">
        <p14:creationId xmlns:p14="http://schemas.microsoft.com/office/powerpoint/2010/main" val="11958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2E2C-FF10-44F5-9D6C-E005375C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73707"/>
          </a:xfrm>
        </p:spPr>
        <p:txBody>
          <a:bodyPr/>
          <a:lstStyle/>
          <a:p>
            <a:pPr algn="l"/>
            <a:r>
              <a:rPr lang="en-US" dirty="0"/>
              <a:t>Finnish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58F68-0C84-4C45-8A42-DFF73EDE0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Doesn't respond to steroids or immunosuppression.</a:t>
            </a:r>
          </a:p>
          <a:p>
            <a:pPr fontAlgn="base">
              <a:lnSpc>
                <a:spcPct val="100000"/>
              </a:lnSpc>
            </a:pPr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Death without kidney transplant</a:t>
            </a:r>
          </a:p>
          <a:p>
            <a:pPr fontAlgn="base">
              <a:lnSpc>
                <a:spcPct val="100000"/>
              </a:lnSpc>
            </a:pPr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Dramatic improvement with transplant but 20% have recurrence of nephrotic syndrome, which may respond to rituximab.</a:t>
            </a:r>
          </a:p>
        </p:txBody>
      </p:sp>
    </p:spTree>
    <p:extLst>
      <p:ext uri="{BB962C8B-B14F-4D97-AF65-F5344CB8AC3E}">
        <p14:creationId xmlns:p14="http://schemas.microsoft.com/office/powerpoint/2010/main" val="121791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50EE-8426-47B3-838F-317D6511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55B2-A475-47B4-A1CA-9AAA6100C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1993392"/>
            <a:ext cx="10364452" cy="4246091"/>
          </a:xfrm>
        </p:spPr>
        <p:txBody>
          <a:bodyPr>
            <a:normAutofit/>
          </a:bodyPr>
          <a:lstStyle/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Depends on the stage of the disease. </a:t>
            </a:r>
          </a:p>
          <a:p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The most striking feature, diffuse cystic dilatation of the proximal tubules, though cases without dilatation have been reported.</a:t>
            </a:r>
          </a:p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Distal tubular ectasia with flattening of tubular epithelium.</a:t>
            </a:r>
          </a:p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Microcysts with or without tubular PAS+ hyaline casts.</a:t>
            </a:r>
          </a:p>
        </p:txBody>
      </p:sp>
    </p:spTree>
    <p:extLst>
      <p:ext uri="{BB962C8B-B14F-4D97-AF65-F5344CB8AC3E}">
        <p14:creationId xmlns:p14="http://schemas.microsoft.com/office/powerpoint/2010/main" val="1917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5C3C-9A73-4C12-9145-23248610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21179"/>
          </a:xfrm>
        </p:spPr>
        <p:txBody>
          <a:bodyPr/>
          <a:lstStyle/>
          <a:p>
            <a:pPr algn="l"/>
            <a:r>
              <a:rPr lang="en-US" dirty="0"/>
              <a:t>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B9AF-4A4E-4454-8C0D-E80F0CE0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3872390"/>
          </a:xfrm>
        </p:spPr>
        <p:txBody>
          <a:bodyPr>
            <a:normAutofit fontScale="85000" lnSpcReduction="10000"/>
          </a:bodyPr>
          <a:lstStyle/>
          <a:p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Glomeruli typically show minimal abnormali­ties;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Mild mesangial hypercellularity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Increased amount of the mesangial matrix. </a:t>
            </a:r>
          </a:p>
          <a:p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Occasional immature glomeruli.</a:t>
            </a:r>
          </a:p>
          <a:p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No glomerular deposits of immunoglobulin or complement. IgM and C3 </a:t>
            </a:r>
            <a:r>
              <a:rPr lang="en-US" sz="2600" b="1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nonspecific</a:t>
            </a:r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6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Extensive </a:t>
            </a:r>
            <a:r>
              <a:rPr lang="en-US" sz="26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effacement </a:t>
            </a:r>
            <a:r>
              <a:rPr lang="en-US" sz="26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of epithelial cell foot processes is seen by electron microscopy.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8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27CE-D1CF-492D-B1AC-DFD28368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7662"/>
            <a:ext cx="10586331" cy="1038032"/>
          </a:xfrm>
        </p:spPr>
        <p:txBody>
          <a:bodyPr/>
          <a:lstStyle/>
          <a:p>
            <a:pPr algn="l"/>
            <a:r>
              <a:rPr lang="en-US" dirty="0"/>
              <a:t>Electron Microscopy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E5FE5A-DE49-4DEA-8FB2-9B32642C7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693"/>
            <a:ext cx="12198053" cy="41492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444A36-1758-4287-99C3-F1D3EE8F32A1}"/>
              </a:ext>
            </a:extLst>
          </p:cNvPr>
          <p:cNvSpPr/>
          <p:nvPr/>
        </p:nvSpPr>
        <p:spPr>
          <a:xfrm>
            <a:off x="838199" y="5846544"/>
            <a:ext cx="8719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Epithelial foot processes exhibited wide effacement. </a:t>
            </a:r>
          </a:p>
          <a:p>
            <a:r>
              <a:rPr lang="en-US" sz="2000" dirty="0"/>
              <a:t>No electron-dense deposits were found.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9B0B615-8B22-41E5-9CCE-BA9B1DE97274}"/>
              </a:ext>
            </a:extLst>
          </p:cNvPr>
          <p:cNvSpPr/>
          <p:nvPr/>
        </p:nvSpPr>
        <p:spPr>
          <a:xfrm rot="1347722">
            <a:off x="8107681" y="2312123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16D-D359-4D96-945A-942011A8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82267"/>
          </a:xfrm>
        </p:spPr>
        <p:txBody>
          <a:bodyPr/>
          <a:lstStyle/>
          <a:p>
            <a:pPr algn="l"/>
            <a:r>
              <a:rPr lang="en-US" dirty="0"/>
              <a:t>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515C1-57C7-4244-90B8-BF19E7D5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20" y="3038302"/>
            <a:ext cx="10364452" cy="2905298"/>
          </a:xfrm>
        </p:spPr>
        <p:txBody>
          <a:bodyPr/>
          <a:lstStyle/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Progressive obliteration of the capillary loops and glomerular sclerosis.</a:t>
            </a:r>
          </a:p>
          <a:p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Tubular atrophy and interstitial </a:t>
            </a:r>
            <a:r>
              <a:rPr lang="en-US" sz="24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fibrosis.</a:t>
            </a:r>
          </a:p>
          <a:p>
            <a:r>
              <a:rPr lang="en-US" sz="2400" cap="none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lang="en-US" sz="2400" cap="none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evolve to FSGS.</a:t>
            </a:r>
          </a:p>
          <a:p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399061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Role of Pathologist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40000"/>
              </a:lnSpc>
            </a:pPr>
            <a:endParaRPr lang="en-US" sz="2400" cap="none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6C93A3-0363-4B17-A5C5-FCD6C454739B}"/>
              </a:ext>
            </a:extLst>
          </p:cNvPr>
          <p:cNvSpPr txBox="1">
            <a:spLocks/>
          </p:cNvSpPr>
          <p:nvPr/>
        </p:nvSpPr>
        <p:spPr>
          <a:xfrm>
            <a:off x="913775" y="1987715"/>
            <a:ext cx="10364452" cy="42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3775" y="2304372"/>
            <a:ext cx="10364452" cy="83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Proper classification of the cause of the </a:t>
            </a:r>
            <a:r>
              <a:rPr lang="en-US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congenital nephrotic </a:t>
            </a:r>
            <a:r>
              <a:rPr lang="en-US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syndrome requires ultrastructural study and molecular </a:t>
            </a:r>
            <a:r>
              <a:rPr lang="en-US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pathology</a:t>
            </a:r>
            <a:r>
              <a:rPr lang="en-US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in addition to the routine light and immunofluorescent microscopy. </a:t>
            </a:r>
            <a:endParaRPr lang="en-US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612680"/>
            <a:ext cx="10364451" cy="1596177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0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EDC7EE-5F80-4013-B5B1-C9DFB07DA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97" y="613232"/>
            <a:ext cx="7638934" cy="572920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07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Microscopic Description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7E364F-7A21-4CB2-882D-9E054BCC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78" y="1852455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70E9B91-F22C-49E1-B488-C1ECFD358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" y="1879886"/>
            <a:ext cx="6096000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2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68" y="146303"/>
            <a:ext cx="11991459" cy="1702631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" y="1298449"/>
            <a:ext cx="7221107" cy="541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487A6A-181E-4296-BD1A-1AE82545484B}"/>
              </a:ext>
            </a:extLst>
          </p:cNvPr>
          <p:cNvSpPr/>
          <p:nvPr/>
        </p:nvSpPr>
        <p:spPr>
          <a:xfrm>
            <a:off x="7475793" y="6018979"/>
            <a:ext cx="4542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Mesangial expansion and hypercellularity.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5A323D-367C-464D-AE3C-DDE361D74B0F}"/>
              </a:ext>
            </a:extLst>
          </p:cNvPr>
          <p:cNvSpPr/>
          <p:nvPr/>
        </p:nvSpPr>
        <p:spPr>
          <a:xfrm>
            <a:off x="499872" y="3630169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68" y="146303"/>
            <a:ext cx="11991459" cy="1702631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" y="1298449"/>
            <a:ext cx="7221107" cy="541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05A323D-367C-464D-AE3C-DDE361D74B0F}"/>
              </a:ext>
            </a:extLst>
          </p:cNvPr>
          <p:cNvSpPr/>
          <p:nvPr/>
        </p:nvSpPr>
        <p:spPr>
          <a:xfrm>
            <a:off x="499872" y="3630169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2" y="1327825"/>
            <a:ext cx="7256835" cy="544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94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68" y="146303"/>
            <a:ext cx="11991459" cy="1702631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1" y="1286892"/>
            <a:ext cx="7181836" cy="538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94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68" y="146303"/>
            <a:ext cx="11991459" cy="1702631"/>
          </a:xfrm>
        </p:spPr>
        <p:txBody>
          <a:bodyPr/>
          <a:lstStyle/>
          <a:p>
            <a:r>
              <a:rPr lang="en-US" dirty="0"/>
              <a:t>Microscopic Description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5A323D-367C-464D-AE3C-DDE361D74B0F}"/>
              </a:ext>
            </a:extLst>
          </p:cNvPr>
          <p:cNvSpPr/>
          <p:nvPr/>
        </p:nvSpPr>
        <p:spPr>
          <a:xfrm>
            <a:off x="499872" y="3630169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1" y="1342014"/>
            <a:ext cx="7150533" cy="536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239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CFE9-FFFF-4514-9851-16A1CC3A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69" y="356699"/>
            <a:ext cx="10364451" cy="982003"/>
          </a:xfrm>
        </p:spPr>
        <p:txBody>
          <a:bodyPr/>
          <a:lstStyle/>
          <a:p>
            <a:pPr algn="l"/>
            <a:r>
              <a:rPr lang="en-US" dirty="0"/>
              <a:t>Microscopic Description</a:t>
            </a:r>
          </a:p>
        </p:txBody>
      </p:sp>
      <p:pic>
        <p:nvPicPr>
          <p:cNvPr id="5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36C32585-E960-46EE-AD8C-716F94F75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99" y="1571156"/>
            <a:ext cx="6101101" cy="45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3CF20-302D-4306-B9A3-56560D13D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156"/>
            <a:ext cx="6101102" cy="457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12D95B-DB0F-40DB-8178-4BB1EB434951}"/>
              </a:ext>
            </a:extLst>
          </p:cNvPr>
          <p:cNvSpPr/>
          <p:nvPr/>
        </p:nvSpPr>
        <p:spPr>
          <a:xfrm>
            <a:off x="2785071" y="6379436"/>
            <a:ext cx="10323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Tubules show isometric vacuolization with Oil red O positivity.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30C81E3-786E-4E3C-B771-BBD23CF401FB}"/>
              </a:ext>
            </a:extLst>
          </p:cNvPr>
          <p:cNvSpPr/>
          <p:nvPr/>
        </p:nvSpPr>
        <p:spPr>
          <a:xfrm>
            <a:off x="3816900" y="4103934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8EEFA2A-6722-4FF5-BE60-D55A7EAE152D}"/>
              </a:ext>
            </a:extLst>
          </p:cNvPr>
          <p:cNvSpPr/>
          <p:nvPr/>
        </p:nvSpPr>
        <p:spPr>
          <a:xfrm>
            <a:off x="8996892" y="3756462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9AC57AF-6D75-4F94-A784-ABE4DC8AB69E}"/>
              </a:ext>
            </a:extLst>
          </p:cNvPr>
          <p:cNvSpPr/>
          <p:nvPr/>
        </p:nvSpPr>
        <p:spPr>
          <a:xfrm>
            <a:off x="1468332" y="5286844"/>
            <a:ext cx="365760" cy="347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932</Words>
  <Application>Microsoft Office PowerPoint</Application>
  <PresentationFormat>Widescreen</PresentationFormat>
  <Paragraphs>174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Tw Cen MT</vt:lpstr>
      <vt:lpstr>Wingdings</vt:lpstr>
      <vt:lpstr>Droplet</vt:lpstr>
      <vt:lpstr>Case Presentation</vt:lpstr>
      <vt:lpstr>PowerPoint Presentation</vt:lpstr>
      <vt:lpstr>PowerPoint Presentation</vt:lpstr>
      <vt:lpstr>Microscopic Description</vt:lpstr>
      <vt:lpstr>Microscopic Description</vt:lpstr>
      <vt:lpstr>Microscopic Description</vt:lpstr>
      <vt:lpstr>Microscopic Description</vt:lpstr>
      <vt:lpstr>Microscopic Description</vt:lpstr>
      <vt:lpstr>Microscopic Description</vt:lpstr>
      <vt:lpstr>Microscopic Description</vt:lpstr>
      <vt:lpstr>Microscopic Description</vt:lpstr>
      <vt:lpstr>Microscopic Description</vt:lpstr>
      <vt:lpstr>Immunofluorescence </vt:lpstr>
      <vt:lpstr>Immunofluorescence </vt:lpstr>
      <vt:lpstr>Can we reach a definitive diagnosis?</vt:lpstr>
      <vt:lpstr>Congenital nephrotic syndrome (CNS)</vt:lpstr>
      <vt:lpstr> congenital nephrotic syndrome</vt:lpstr>
      <vt:lpstr> congenital nephrotic syndrome</vt:lpstr>
      <vt:lpstr>Finnish type</vt:lpstr>
      <vt:lpstr>PowerPoint Presentation</vt:lpstr>
      <vt:lpstr>Finnish type</vt:lpstr>
      <vt:lpstr>Histology</vt:lpstr>
      <vt:lpstr>Histology</vt:lpstr>
      <vt:lpstr>Electron Microscopy</vt:lpstr>
      <vt:lpstr>Histology</vt:lpstr>
      <vt:lpstr>Role of Pathologist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Sami Bannoura</dc:creator>
  <cp:lastModifiedBy>Hala Kfoury Kassouf</cp:lastModifiedBy>
  <cp:revision>25</cp:revision>
  <dcterms:created xsi:type="dcterms:W3CDTF">2019-05-13T19:55:16Z</dcterms:created>
  <dcterms:modified xsi:type="dcterms:W3CDTF">2019-06-13T04:57:00Z</dcterms:modified>
</cp:coreProperties>
</file>