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y="6858000" cx="12192000"/>
  <p:notesSz cx="6858000" cy="9144000"/>
  <p:embeddedFontLst>
    <p:embeddedFont>
      <p:font typeface="Garamond"/>
      <p:regular r:id="rId80"/>
      <p:bold r:id="rId81"/>
      <p:italic r:id="rId82"/>
      <p:boldItalic r:id="rId83"/>
    </p:embeddedFont>
    <p:embeddedFont>
      <p:font typeface="Helvetica Neue"/>
      <p:bold r:id="rId84"/>
      <p:boldItalic r:id="rId85"/>
    </p:embeddedFont>
    <p:embeddedFont>
      <p:font typeface="Gill Sans"/>
      <p:bold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6A858E8-6EA7-4529-AF73-9593642E7E83}">
  <a:tblStyle styleId="{46A858E8-6EA7-4529-AF73-9593642E7E8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2E7E6"/>
          </a:solidFill>
        </a:fill>
      </a:tcStyle>
    </a:wholeTbl>
    <a:band1H>
      <a:tcTxStyle/>
      <a:tcStyle>
        <a:fill>
          <a:solidFill>
            <a:srgbClr val="E3CACA"/>
          </a:solidFill>
        </a:fill>
      </a:tcStyle>
    </a:band1H>
    <a:band2H>
      <a:tcTxStyle/>
    </a:band2H>
    <a:band1V>
      <a:tcTxStyle/>
      <a:tcStyle>
        <a:fill>
          <a:solidFill>
            <a:srgbClr val="E3C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HelveticaNeue-bold.fntdata"/><Relationship Id="rId83" Type="http://schemas.openxmlformats.org/officeDocument/2006/relationships/font" Target="fonts/Garamond-boldItalic.fntdata"/><Relationship Id="rId42" Type="http://schemas.openxmlformats.org/officeDocument/2006/relationships/slide" Target="slides/slide36.xml"/><Relationship Id="rId86" Type="http://schemas.openxmlformats.org/officeDocument/2006/relationships/font" Target="fonts/GillSans-bold.fntdata"/><Relationship Id="rId41" Type="http://schemas.openxmlformats.org/officeDocument/2006/relationships/slide" Target="slides/slide35.xml"/><Relationship Id="rId85" Type="http://schemas.openxmlformats.org/officeDocument/2006/relationships/font" Target="fonts/HelveticaNeue-bold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Garamond-regular.fntdata"/><Relationship Id="rId82" Type="http://schemas.openxmlformats.org/officeDocument/2006/relationships/font" Target="fonts/Garamond-italic.fntdata"/><Relationship Id="rId81"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3" name="Shape 703"/>
        <p:cNvGrpSpPr/>
        <p:nvPr/>
      </p:nvGrpSpPr>
      <p:grpSpPr>
        <a:xfrm>
          <a:off x="0" y="0"/>
          <a:ext cx="0" cy="0"/>
          <a:chOff x="0" y="0"/>
          <a:chExt cx="0" cy="0"/>
        </a:xfrm>
      </p:grpSpPr>
      <p:sp>
        <p:nvSpPr>
          <p:cNvPr id="704" name="Google Shape;704;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alibri"/>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4" name="Google Shape;24;p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1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9pPr>
          </a:lstStyle>
          <a:p/>
        </p:txBody>
      </p:sp>
      <p:sp>
        <p:nvSpPr>
          <p:cNvPr id="81" name="Google Shape;81;p1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85" name="Shape 85"/>
        <p:cNvGrpSpPr/>
        <p:nvPr/>
      </p:nvGrpSpPr>
      <p:grpSpPr>
        <a:xfrm>
          <a:off x="0" y="0"/>
          <a:ext cx="0" cy="0"/>
          <a:chOff x="0" y="0"/>
          <a:chExt cx="0" cy="0"/>
        </a:xfrm>
      </p:grpSpPr>
      <p:sp>
        <p:nvSpPr>
          <p:cNvPr id="86" name="Google Shape;86;p1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91" name="Shape 91"/>
        <p:cNvGrpSpPr/>
        <p:nvPr/>
      </p:nvGrpSpPr>
      <p:grpSpPr>
        <a:xfrm>
          <a:off x="0" y="0"/>
          <a:ext cx="0" cy="0"/>
          <a:chOff x="0" y="0"/>
          <a:chExt cx="0" cy="0"/>
        </a:xfrm>
      </p:grpSpPr>
      <p:sp>
        <p:nvSpPr>
          <p:cNvPr id="92" name="Google Shape;92;p1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b="0" i="0" sz="1400" cap="small">
                <a:solidFill>
                  <a:srgbClr val="86D1D8"/>
                </a:solidFill>
                <a:latin typeface="Calibri"/>
                <a:ea typeface="Calibri"/>
                <a:cs typeface="Calibri"/>
                <a:sym typeface="Calibri"/>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5" name="Google Shape;95;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8" name="Google Shape;98;p13"/>
          <p:cNvSpPr txBox="1"/>
          <p:nvPr/>
        </p:nvSpPr>
        <p:spPr>
          <a:xfrm>
            <a:off x="898295" y="971253"/>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
        <p:nvSpPr>
          <p:cNvPr id="99" name="Google Shape;99;p13"/>
          <p:cNvSpPr txBox="1"/>
          <p:nvPr/>
        </p:nvSpPr>
        <p:spPr>
          <a:xfrm>
            <a:off x="9330490" y="2613787"/>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0" name="Shape 100"/>
        <p:cNvGrpSpPr/>
        <p:nvPr/>
      </p:nvGrpSpPr>
      <p:grpSpPr>
        <a:xfrm>
          <a:off x="0" y="0"/>
          <a:ext cx="0" cy="0"/>
          <a:chOff x="0" y="0"/>
          <a:chExt cx="0" cy="0"/>
        </a:xfrm>
      </p:grpSpPr>
      <p:sp>
        <p:nvSpPr>
          <p:cNvPr id="101" name="Google Shape;101;p1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3" name="Google Shape;103;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6" name="Shape 106"/>
        <p:cNvGrpSpPr/>
        <p:nvPr/>
      </p:nvGrpSpPr>
      <p:grpSpPr>
        <a:xfrm>
          <a:off x="0" y="0"/>
          <a:ext cx="0" cy="0"/>
          <a:chOff x="0" y="0"/>
          <a:chExt cx="0" cy="0"/>
        </a:xfrm>
      </p:grpSpPr>
      <p:sp>
        <p:nvSpPr>
          <p:cNvPr id="107" name="Google Shape;107;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alibri"/>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1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0" name="Google Shape;110;p1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1" name="Google Shape;111;p1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2" name="Google Shape;112;p1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3" name="Google Shape;113;p1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4" name="Google Shape;114;p1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5" name="Google Shape;115;p1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6" name="Google Shape;116;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9" name="Shape 119"/>
        <p:cNvGrpSpPr/>
        <p:nvPr/>
      </p:nvGrpSpPr>
      <p:grpSpPr>
        <a:xfrm>
          <a:off x="0" y="0"/>
          <a:ext cx="0" cy="0"/>
          <a:chOff x="0" y="0"/>
          <a:chExt cx="0" cy="0"/>
        </a:xfrm>
      </p:grpSpPr>
      <p:sp>
        <p:nvSpPr>
          <p:cNvPr id="120" name="Google Shape;120;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alibri"/>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1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9pPr>
          </a:lstStyle>
          <a:p/>
        </p:txBody>
      </p:sp>
      <p:sp>
        <p:nvSpPr>
          <p:cNvPr id="123" name="Google Shape;123;p1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4" name="Google Shape;124;p1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5" name="Google Shape;125;p1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9pPr>
          </a:lstStyle>
          <a:p/>
        </p:txBody>
      </p:sp>
      <p:sp>
        <p:nvSpPr>
          <p:cNvPr id="126" name="Google Shape;126;p1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1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1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9pPr>
          </a:lstStyle>
          <a:p/>
        </p:txBody>
      </p:sp>
      <p:sp>
        <p:nvSpPr>
          <p:cNvPr id="129" name="Google Shape;129;p1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30" name="Google Shape;130;p1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31" name="Google Shape;131;p1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32" name="Google Shape;132;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5" name="Shape 135"/>
        <p:cNvGrpSpPr/>
        <p:nvPr/>
      </p:nvGrpSpPr>
      <p:grpSpPr>
        <a:xfrm>
          <a:off x="0" y="0"/>
          <a:ext cx="0" cy="0"/>
          <a:chOff x="0" y="0"/>
          <a:chExt cx="0" cy="0"/>
        </a:xfrm>
      </p:grpSpPr>
      <p:sp>
        <p:nvSpPr>
          <p:cNvPr id="136" name="Google Shape;136;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1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4" name="Google Shape;144;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0" name="Google Shape;30;p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1" name="Google Shape;41;p5"/>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2" name="Google Shape;42;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 name="Shape 45"/>
        <p:cNvGrpSpPr/>
        <p:nvPr/>
      </p:nvGrpSpPr>
      <p:grpSpPr>
        <a:xfrm>
          <a:off x="0" y="0"/>
          <a:ext cx="0" cy="0"/>
          <a:chOff x="0" y="0"/>
          <a:chExt cx="0" cy="0"/>
        </a:xfrm>
      </p:grpSpPr>
      <p:sp>
        <p:nvSpPr>
          <p:cNvPr id="46" name="Google Shape;46;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9" name="Shape 49"/>
        <p:cNvGrpSpPr/>
        <p:nvPr/>
      </p:nvGrpSpPr>
      <p:grpSpPr>
        <a:xfrm>
          <a:off x="0" y="0"/>
          <a:ext cx="0" cy="0"/>
          <a:chOff x="0" y="0"/>
          <a:chExt cx="0" cy="0"/>
        </a:xfrm>
      </p:grpSpPr>
      <p:sp>
        <p:nvSpPr>
          <p:cNvPr id="50" name="Google Shape;50;p7"/>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52" name="Google Shape;52;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8" name="Google Shape;58;p8"/>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9" name="Google Shape;59;p8"/>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0" name="Google Shape;60;p8"/>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61" name="Google Shape;61;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7" name="Google Shape;67;p9"/>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8" name="Google Shape;68;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3600"/>
              <a:buFont typeface="Calibri"/>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alibri"/>
                <a:ea typeface="Calibri"/>
                <a:cs typeface="Calibri"/>
                <a:sym typeface="Calibri"/>
              </a:defRPr>
            </a:lvl9pPr>
          </a:lstStyle>
          <a:p/>
        </p:txBody>
      </p:sp>
      <p:sp>
        <p:nvSpPr>
          <p:cNvPr id="74" name="Google Shape;74;p1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5" name="Google Shape;75;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14.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alibri"/>
              <a:buNone/>
              <a:defRPr b="0" i="0" sz="4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alibri"/>
                <a:ea typeface="Calibri"/>
                <a:cs typeface="Calibri"/>
                <a:sym typeface="Calibri"/>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alibri"/>
                <a:ea typeface="Calibri"/>
                <a:cs typeface="Calibri"/>
                <a:sym typeface="Calibri"/>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alibri"/>
                <a:ea typeface="Calibri"/>
                <a:cs typeface="Calibri"/>
                <a:sym typeface="Calibri"/>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alibri"/>
                <a:ea typeface="Calibri"/>
                <a:cs typeface="Calibri"/>
                <a:sym typeface="Calibri"/>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alibri"/>
                <a:ea typeface="Calibri"/>
                <a:cs typeface="Calibri"/>
                <a:sym typeface="Calibri"/>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alibri"/>
                <a:ea typeface="Calibri"/>
                <a:cs typeface="Calibri"/>
                <a:sym typeface="Calibri"/>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alibri"/>
                <a:ea typeface="Calibri"/>
                <a:cs typeface="Calibri"/>
                <a:sym typeface="Calibri"/>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alibri"/>
                <a:ea typeface="Calibri"/>
                <a:cs typeface="Calibri"/>
                <a:sym typeface="Calibri"/>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alibri"/>
                <a:ea typeface="Calibri"/>
                <a:cs typeface="Calibri"/>
                <a:sym typeface="Calibri"/>
              </a:defRPr>
            </a:lvl9pPr>
          </a:lstStyle>
          <a:p/>
        </p:txBody>
      </p:sp>
      <p:sp>
        <p:nvSpPr>
          <p:cNvPr id="18" name="Google Shape;18;p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p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alibri"/>
                <a:ea typeface="Calibri"/>
                <a:cs typeface="Calibri"/>
                <a:sym typeface="Calibri"/>
              </a:defRPr>
            </a:lvl1pPr>
            <a:lvl2pPr indent="0" lvl="1" marL="0" marR="0" rtl="0" algn="ctr">
              <a:spcBef>
                <a:spcPts val="0"/>
              </a:spcBef>
              <a:buNone/>
              <a:defRPr b="0" i="0" sz="2800" u="none" cap="none" strike="noStrike">
                <a:solidFill>
                  <a:schemeClr val="lt1"/>
                </a:solidFill>
                <a:latin typeface="Calibri"/>
                <a:ea typeface="Calibri"/>
                <a:cs typeface="Calibri"/>
                <a:sym typeface="Calibri"/>
              </a:defRPr>
            </a:lvl2pPr>
            <a:lvl3pPr indent="0" lvl="2" marL="0" marR="0" rtl="0" algn="ctr">
              <a:spcBef>
                <a:spcPts val="0"/>
              </a:spcBef>
              <a:buNone/>
              <a:defRPr b="0" i="0" sz="2800" u="none" cap="none" strike="noStrike">
                <a:solidFill>
                  <a:schemeClr val="lt1"/>
                </a:solidFill>
                <a:latin typeface="Calibri"/>
                <a:ea typeface="Calibri"/>
                <a:cs typeface="Calibri"/>
                <a:sym typeface="Calibri"/>
              </a:defRPr>
            </a:lvl3pPr>
            <a:lvl4pPr indent="0" lvl="3" marL="0" marR="0" rtl="0" algn="ctr">
              <a:spcBef>
                <a:spcPts val="0"/>
              </a:spcBef>
              <a:buNone/>
              <a:defRPr b="0" i="0" sz="2800" u="none" cap="none" strike="noStrike">
                <a:solidFill>
                  <a:schemeClr val="lt1"/>
                </a:solidFill>
                <a:latin typeface="Calibri"/>
                <a:ea typeface="Calibri"/>
                <a:cs typeface="Calibri"/>
                <a:sym typeface="Calibri"/>
              </a:defRPr>
            </a:lvl4pPr>
            <a:lvl5pPr indent="0" lvl="4" marL="0" marR="0" rtl="0" algn="ctr">
              <a:spcBef>
                <a:spcPts val="0"/>
              </a:spcBef>
              <a:buNone/>
              <a:defRPr b="0" i="0" sz="2800" u="none" cap="none" strike="noStrike">
                <a:solidFill>
                  <a:schemeClr val="lt1"/>
                </a:solidFill>
                <a:latin typeface="Calibri"/>
                <a:ea typeface="Calibri"/>
                <a:cs typeface="Calibri"/>
                <a:sym typeface="Calibri"/>
              </a:defRPr>
            </a:lvl5pPr>
            <a:lvl6pPr indent="0" lvl="5" marL="0" marR="0" rtl="0" algn="ctr">
              <a:spcBef>
                <a:spcPts val="0"/>
              </a:spcBef>
              <a:buNone/>
              <a:defRPr b="0" i="0" sz="2800" u="none" cap="none" strike="noStrike">
                <a:solidFill>
                  <a:schemeClr val="lt1"/>
                </a:solidFill>
                <a:latin typeface="Calibri"/>
                <a:ea typeface="Calibri"/>
                <a:cs typeface="Calibri"/>
                <a:sym typeface="Calibri"/>
              </a:defRPr>
            </a:lvl6pPr>
            <a:lvl7pPr indent="0" lvl="6" marL="0" marR="0" rtl="0" algn="ctr">
              <a:spcBef>
                <a:spcPts val="0"/>
              </a:spcBef>
              <a:buNone/>
              <a:defRPr b="0" i="0" sz="2800" u="none" cap="none" strike="noStrike">
                <a:solidFill>
                  <a:schemeClr val="lt1"/>
                </a:solidFill>
                <a:latin typeface="Calibri"/>
                <a:ea typeface="Calibri"/>
                <a:cs typeface="Calibri"/>
                <a:sym typeface="Calibri"/>
              </a:defRPr>
            </a:lvl7pPr>
            <a:lvl8pPr indent="0" lvl="7" marL="0" marR="0" rtl="0" algn="ctr">
              <a:spcBef>
                <a:spcPts val="0"/>
              </a:spcBef>
              <a:buNone/>
              <a:defRPr b="0" i="0" sz="2800" u="none" cap="none" strike="noStrike">
                <a:solidFill>
                  <a:schemeClr val="lt1"/>
                </a:solidFill>
                <a:latin typeface="Calibri"/>
                <a:ea typeface="Calibri"/>
                <a:cs typeface="Calibri"/>
                <a:sym typeface="Calibri"/>
              </a:defRPr>
            </a:lvl8pPr>
            <a:lvl9pPr indent="0" lvl="8" marL="0" marR="0" rtl="0" algn="ctr">
              <a:spcBef>
                <a:spcPts val="0"/>
              </a:spcBef>
              <a:buNone/>
              <a:defRPr b="0" i="0" sz="28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6.jpg"/><Relationship Id="rId4" Type="http://schemas.openxmlformats.org/officeDocument/2006/relationships/image" Target="../media/image2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8.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8.png"/><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1093781" y="1113001"/>
            <a:ext cx="10130810" cy="2387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6000"/>
              <a:buFont typeface="Calibri"/>
              <a:buNone/>
            </a:pPr>
            <a:r>
              <a:rPr lang="en-US" sz="6000"/>
              <a:t>BronchoPulmonary Dysplasia </a:t>
            </a:r>
            <a:r>
              <a:rPr lang="en-US" sz="4400"/>
              <a:t>Updates &amp; Prevention</a:t>
            </a:r>
            <a:endParaRPr sz="6000"/>
          </a:p>
        </p:txBody>
      </p:sp>
      <p:sp>
        <p:nvSpPr>
          <p:cNvPr id="152" name="Google Shape;152;p19"/>
          <p:cNvSpPr txBox="1"/>
          <p:nvPr>
            <p:ph idx="1" type="subTitle"/>
          </p:nvPr>
        </p:nvSpPr>
        <p:spPr>
          <a:xfrm>
            <a:off x="2193235" y="4058481"/>
            <a:ext cx="7666382" cy="18188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4160"/>
              <a:buNone/>
            </a:pPr>
            <a:r>
              <a:rPr i="1" lang="en-US" sz="5200">
                <a:solidFill>
                  <a:srgbClr val="FFC000"/>
                </a:solidFill>
              </a:rPr>
              <a:t>GABY FALAKHA</a:t>
            </a:r>
            <a:endParaRPr/>
          </a:p>
          <a:p>
            <a:pPr indent="0" lvl="0" marL="0" rtl="0" algn="ctr">
              <a:spcBef>
                <a:spcPts val="1000"/>
              </a:spcBef>
              <a:spcAft>
                <a:spcPts val="0"/>
              </a:spcAft>
              <a:buSzPts val="1600"/>
              <a:buNone/>
            </a:pPr>
            <a:r>
              <a:rPr lang="en-US"/>
              <a:t>PEDIATRICIAN - NEONATOLOGIST</a:t>
            </a:r>
            <a:endParaRPr/>
          </a:p>
          <a:p>
            <a:pPr indent="0" lvl="0" marL="0" rtl="0" algn="l">
              <a:spcBef>
                <a:spcPts val="1000"/>
              </a:spcBef>
              <a:spcAft>
                <a:spcPts val="0"/>
              </a:spcAft>
              <a:buSzPts val="1600"/>
              <a:buNone/>
            </a:pPr>
            <a:r>
              <a:t/>
            </a:r>
            <a:endParaRPr/>
          </a:p>
          <a:p>
            <a:pPr indent="0" lvl="0" marL="0" rtl="0" algn="r">
              <a:spcBef>
                <a:spcPts val="1000"/>
              </a:spcBef>
              <a:spcAft>
                <a:spcPts val="0"/>
              </a:spcAft>
              <a:buSzPts val="1600"/>
              <a:buNone/>
            </a:pPr>
            <a:r>
              <a:t/>
            </a:r>
            <a:endParaRPr/>
          </a:p>
          <a:p>
            <a:pPr indent="0" lvl="0" marL="0" rtl="0" algn="r">
              <a:spcBef>
                <a:spcPts val="1000"/>
              </a:spcBef>
              <a:spcAft>
                <a:spcPts val="0"/>
              </a:spcAft>
              <a:buSzPts val="1600"/>
              <a:buNone/>
            </a:pPr>
            <a:r>
              <a:t/>
            </a:r>
            <a:endParaRPr/>
          </a:p>
        </p:txBody>
      </p:sp>
      <p:sp>
        <p:nvSpPr>
          <p:cNvPr id="153" name="Google Shape;153;p19"/>
          <p:cNvSpPr txBox="1"/>
          <p:nvPr/>
        </p:nvSpPr>
        <p:spPr>
          <a:xfrm>
            <a:off x="8868114" y="6278300"/>
            <a:ext cx="33238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Beirut, September 13th, 2019</a:t>
            </a:r>
            <a:endParaRPr sz="1800">
              <a:solidFill>
                <a:schemeClr val="lt1"/>
              </a:solidFill>
              <a:latin typeface="Calibri"/>
              <a:ea typeface="Calibri"/>
              <a:cs typeface="Calibri"/>
              <a:sym typeface="Calibri"/>
            </a:endParaRPr>
          </a:p>
        </p:txBody>
      </p:sp>
      <p:pic>
        <p:nvPicPr>
          <p:cNvPr id="154" name="Google Shape;154;p19"/>
          <p:cNvPicPr preferRelativeResize="0"/>
          <p:nvPr/>
        </p:nvPicPr>
        <p:blipFill rotWithShape="1">
          <a:blip r:embed="rId3">
            <a:alphaModFix/>
          </a:blip>
          <a:srcRect b="0" l="0" r="0" t="0"/>
          <a:stretch/>
        </p:blipFill>
        <p:spPr>
          <a:xfrm>
            <a:off x="3392556" y="0"/>
            <a:ext cx="5824330" cy="12807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518734" y="293692"/>
            <a:ext cx="6523316" cy="205856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Severe BPD Incidence </a:t>
            </a:r>
            <a:r>
              <a:rPr lang="en-US" sz="2800">
                <a:solidFill>
                  <a:srgbClr val="4A856C"/>
                </a:solidFill>
                <a:latin typeface="Calibri"/>
                <a:ea typeface="Calibri"/>
                <a:cs typeface="Calibri"/>
                <a:sym typeface="Calibri"/>
              </a:rPr>
              <a:t>and predictive factors in a prospective, multicenter study </a:t>
            </a:r>
            <a:r>
              <a:rPr lang="en-US" sz="2800">
                <a:solidFill>
                  <a:schemeClr val="lt1"/>
                </a:solidFill>
                <a:latin typeface="Calibri"/>
                <a:ea typeface="Calibri"/>
                <a:cs typeface="Calibri"/>
                <a:sym typeface="Calibri"/>
              </a:rPr>
              <a:t>in very preterm infants with respiratory distress syndrome</a:t>
            </a:r>
            <a:endParaRPr/>
          </a:p>
        </p:txBody>
      </p:sp>
      <p:sp>
        <p:nvSpPr>
          <p:cNvPr id="215" name="Google Shape;215;p28"/>
          <p:cNvSpPr/>
          <p:nvPr/>
        </p:nvSpPr>
        <p:spPr>
          <a:xfrm>
            <a:off x="5698807" y="6523719"/>
            <a:ext cx="621035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FFC000"/>
                </a:solidFill>
                <a:latin typeface="arial"/>
                <a:ea typeface="arial"/>
                <a:cs typeface="arial"/>
                <a:sym typeface="arial"/>
              </a:rPr>
              <a:t>Rutkowska et al. J Matern Fetal Neonatal Med. 2019 Jun;32(12):1958-1964</a:t>
            </a:r>
            <a:endParaRPr i="1" sz="1400">
              <a:solidFill>
                <a:srgbClr val="FFC000"/>
              </a:solidFill>
              <a:latin typeface="Calibri"/>
              <a:ea typeface="Calibri"/>
              <a:cs typeface="Calibri"/>
              <a:sym typeface="Calibri"/>
            </a:endParaRPr>
          </a:p>
        </p:txBody>
      </p:sp>
      <p:pic>
        <p:nvPicPr>
          <p:cNvPr id="216" name="Google Shape;216;p28"/>
          <p:cNvPicPr preferRelativeResize="0"/>
          <p:nvPr/>
        </p:nvPicPr>
        <p:blipFill rotWithShape="1">
          <a:blip r:embed="rId3">
            <a:alphaModFix/>
          </a:blip>
          <a:srcRect b="0" l="0" r="0" t="0"/>
          <a:stretch/>
        </p:blipFill>
        <p:spPr>
          <a:xfrm>
            <a:off x="6798968" y="1584194"/>
            <a:ext cx="4984900" cy="4824310"/>
          </a:xfrm>
          <a:prstGeom prst="rect">
            <a:avLst/>
          </a:prstGeom>
          <a:noFill/>
          <a:ln>
            <a:noFill/>
          </a:ln>
        </p:spPr>
      </p:pic>
      <p:sp>
        <p:nvSpPr>
          <p:cNvPr id="217" name="Google Shape;217;p28"/>
          <p:cNvSpPr/>
          <p:nvPr/>
        </p:nvSpPr>
        <p:spPr>
          <a:xfrm>
            <a:off x="916299" y="2791144"/>
            <a:ext cx="4994170" cy="271869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846 premature infants born at ≤32 week gestation who developed respiratory distress syndrome (RDS)</a:t>
            </a:r>
            <a:endParaRPr/>
          </a:p>
          <a:p>
            <a:pPr indent="-231140" lvl="0" marL="342900" marR="0" rtl="0" algn="l">
              <a:spcBef>
                <a:spcPts val="1000"/>
              </a:spcBef>
              <a:spcAft>
                <a:spcPts val="0"/>
              </a:spcAft>
              <a:buClr>
                <a:srgbClr val="86D1D8"/>
              </a:buClr>
              <a:buSzPts val="1760"/>
              <a:buFont typeface="Noto Sans Symbols"/>
              <a:buNone/>
            </a:pPr>
            <a:r>
              <a:t/>
            </a:r>
            <a:endParaRPr sz="2200">
              <a:solidFill>
                <a:schemeClr val="lt1"/>
              </a:solidFill>
              <a:latin typeface="Calibri"/>
              <a:ea typeface="Calibri"/>
              <a:cs typeface="Calibri"/>
              <a:sym typeface="Calibri"/>
            </a:endParaRPr>
          </a:p>
          <a:p>
            <a:pPr indent="-342900" lvl="0" marL="342900" marR="0" rtl="0" algn="l">
              <a:spcBef>
                <a:spcPts val="100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6% of infants developed severe BPD, while 39.1% had mild or moderate BPD. </a:t>
            </a:r>
            <a:endParaRPr/>
          </a:p>
        </p:txBody>
      </p:sp>
      <p:sp>
        <p:nvSpPr>
          <p:cNvPr id="218" name="Google Shape;218;p28"/>
          <p:cNvSpPr/>
          <p:nvPr/>
        </p:nvSpPr>
        <p:spPr>
          <a:xfrm>
            <a:off x="7388087" y="3929270"/>
            <a:ext cx="861391" cy="2153478"/>
          </a:xfrm>
          <a:prstGeom prst="roundRect">
            <a:avLst>
              <a:gd fmla="val 16667" name="adj"/>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descr="Image result for fetal lung development stages" id="223" name="Google Shape;223;p29"/>
          <p:cNvPicPr preferRelativeResize="0"/>
          <p:nvPr/>
        </p:nvPicPr>
        <p:blipFill rotWithShape="1">
          <a:blip r:embed="rId3">
            <a:alphaModFix/>
          </a:blip>
          <a:srcRect b="0" l="0" r="0" t="0"/>
          <a:stretch/>
        </p:blipFill>
        <p:spPr>
          <a:xfrm>
            <a:off x="1752719" y="1352191"/>
            <a:ext cx="8027386" cy="5485931"/>
          </a:xfrm>
          <a:prstGeom prst="rect">
            <a:avLst/>
          </a:prstGeom>
          <a:noFill/>
          <a:ln>
            <a:noFill/>
          </a:ln>
        </p:spPr>
      </p:pic>
      <p:sp>
        <p:nvSpPr>
          <p:cNvPr id="224" name="Google Shape;224;p29"/>
          <p:cNvSpPr txBox="1"/>
          <p:nvPr>
            <p:ph type="title"/>
          </p:nvPr>
        </p:nvSpPr>
        <p:spPr>
          <a:xfrm>
            <a:off x="646111" y="452718"/>
            <a:ext cx="11022428" cy="82611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Development of the lungs</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result for fetal lung development stages" id="229" name="Google Shape;229;p30"/>
          <p:cNvPicPr preferRelativeResize="0"/>
          <p:nvPr/>
        </p:nvPicPr>
        <p:blipFill rotWithShape="1">
          <a:blip r:embed="rId3">
            <a:alphaModFix/>
          </a:blip>
          <a:srcRect b="0" l="0" r="0" t="0"/>
          <a:stretch/>
        </p:blipFill>
        <p:spPr>
          <a:xfrm>
            <a:off x="1752719" y="1352191"/>
            <a:ext cx="8027386" cy="5485931"/>
          </a:xfrm>
          <a:prstGeom prst="rect">
            <a:avLst/>
          </a:prstGeom>
          <a:noFill/>
          <a:ln>
            <a:noFill/>
          </a:ln>
        </p:spPr>
      </p:pic>
      <p:sp>
        <p:nvSpPr>
          <p:cNvPr id="230" name="Google Shape;230;p30"/>
          <p:cNvSpPr/>
          <p:nvPr/>
        </p:nvSpPr>
        <p:spPr>
          <a:xfrm>
            <a:off x="6208644" y="2140226"/>
            <a:ext cx="1232452" cy="3631096"/>
          </a:xfrm>
          <a:prstGeom prst="roundRect">
            <a:avLst>
              <a:gd fmla="val 16667" name="adj"/>
            </a:avLst>
          </a:prstGeom>
          <a:solidFill>
            <a:srgbClr val="D8BDD7">
              <a:alpha val="49803"/>
            </a:srgb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txBox="1"/>
          <p:nvPr>
            <p:ph type="title"/>
          </p:nvPr>
        </p:nvSpPr>
        <p:spPr>
          <a:xfrm>
            <a:off x="646111" y="452718"/>
            <a:ext cx="11022428" cy="82611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Development of the lungs</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705220" y="311357"/>
            <a:ext cx="10731406" cy="87759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Pathophysiology of Bronchopulmonary Dysplasia</a:t>
            </a:r>
            <a:endParaRPr sz="4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705220" y="311357"/>
            <a:ext cx="10731406" cy="87759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Pathophysiology of Bronchopulmonary Dysplasia</a:t>
            </a:r>
            <a:endParaRPr sz="4000">
              <a:latin typeface="Calibri"/>
              <a:ea typeface="Calibri"/>
              <a:cs typeface="Calibri"/>
              <a:sym typeface="Calibri"/>
            </a:endParaRPr>
          </a:p>
        </p:txBody>
      </p:sp>
      <p:sp>
        <p:nvSpPr>
          <p:cNvPr id="242" name="Google Shape;242;p32"/>
          <p:cNvSpPr txBox="1"/>
          <p:nvPr/>
        </p:nvSpPr>
        <p:spPr>
          <a:xfrm>
            <a:off x="4655578" y="5283155"/>
            <a:ext cx="1690254" cy="70788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BPD</a:t>
            </a:r>
            <a:endParaRPr b="1" sz="4000">
              <a:solidFill>
                <a:schemeClr val="dk1"/>
              </a:solidFill>
              <a:latin typeface="Calibri"/>
              <a:ea typeface="Calibri"/>
              <a:cs typeface="Calibri"/>
              <a:sym typeface="Calibri"/>
            </a:endParaRPr>
          </a:p>
        </p:txBody>
      </p:sp>
      <p:sp>
        <p:nvSpPr>
          <p:cNvPr id="243" name="Google Shape;243;p32"/>
          <p:cNvSpPr txBox="1"/>
          <p:nvPr/>
        </p:nvSpPr>
        <p:spPr>
          <a:xfrm>
            <a:off x="1835792" y="1987815"/>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1</a:t>
            </a:r>
            <a:r>
              <a:rPr baseline="30000" lang="en-US" sz="2800">
                <a:solidFill>
                  <a:schemeClr val="lt1"/>
                </a:solidFill>
                <a:latin typeface="Calibri"/>
                <a:ea typeface="Calibri"/>
                <a:cs typeface="Calibri"/>
                <a:sym typeface="Calibri"/>
              </a:rPr>
              <a:t>st</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244" name="Google Shape;244;p32"/>
          <p:cNvSpPr txBox="1"/>
          <p:nvPr/>
        </p:nvSpPr>
        <p:spPr>
          <a:xfrm>
            <a:off x="1513608" y="1174522"/>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Antenatal</a:t>
            </a:r>
            <a:endParaRPr sz="2800">
              <a:solidFill>
                <a:schemeClr val="lt1"/>
              </a:solidFill>
              <a:latin typeface="Calibri"/>
              <a:ea typeface="Calibri"/>
              <a:cs typeface="Calibri"/>
              <a:sym typeface="Calibri"/>
            </a:endParaRPr>
          </a:p>
        </p:txBody>
      </p:sp>
      <p:sp>
        <p:nvSpPr>
          <p:cNvPr id="245" name="Google Shape;245;p32"/>
          <p:cNvSpPr/>
          <p:nvPr/>
        </p:nvSpPr>
        <p:spPr>
          <a:xfrm>
            <a:off x="1154648" y="2879661"/>
            <a:ext cx="2595342" cy="1015663"/>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Genetics</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Prematurity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Chorioamnionitis</a:t>
            </a:r>
            <a:endParaRPr/>
          </a:p>
        </p:txBody>
      </p:sp>
      <p:sp>
        <p:nvSpPr>
          <p:cNvPr id="246" name="Google Shape;246;p32"/>
          <p:cNvSpPr/>
          <p:nvPr/>
        </p:nvSpPr>
        <p:spPr>
          <a:xfrm rot="1914929">
            <a:off x="2509626" y="4489432"/>
            <a:ext cx="2224802" cy="337881"/>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7" name="Google Shape;247;p32"/>
          <p:cNvSpPr txBox="1"/>
          <p:nvPr/>
        </p:nvSpPr>
        <p:spPr>
          <a:xfrm>
            <a:off x="2038230" y="6070883"/>
            <a:ext cx="692495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C000"/>
                </a:solidFill>
                <a:latin typeface="Calibri"/>
                <a:ea typeface="Calibri"/>
                <a:cs typeface="Calibri"/>
                <a:sym typeface="Calibri"/>
              </a:rPr>
              <a:t>Altered alveolar and airway vascular structure and function</a:t>
            </a:r>
            <a:endParaRPr sz="1600">
              <a:solidFill>
                <a:srgbClr val="FFC000"/>
              </a:solidFill>
              <a:latin typeface="Calibri"/>
              <a:ea typeface="Calibri"/>
              <a:cs typeface="Calibri"/>
              <a:sym typeface="Calibri"/>
            </a:endParaRPr>
          </a:p>
          <a:p>
            <a:pPr indent="0" lvl="0" marL="0" marR="0" rtl="0" algn="ctr">
              <a:spcBef>
                <a:spcPts val="0"/>
              </a:spcBef>
              <a:spcAft>
                <a:spcPts val="0"/>
              </a:spcAft>
              <a:buNone/>
            </a:pPr>
            <a:r>
              <a:rPr lang="en-US" sz="1600">
                <a:solidFill>
                  <a:srgbClr val="FFC000"/>
                </a:solidFill>
                <a:latin typeface="Calibri"/>
                <a:ea typeface="Calibri"/>
                <a:cs typeface="Calibri"/>
                <a:sym typeface="Calibri"/>
              </a:rPr>
              <a:t>Increased susceptibility to childhood and adult lung disease</a:t>
            </a:r>
            <a:endParaRPr sz="1600">
              <a:solidFill>
                <a:srgbClr val="FFC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3"/>
          <p:cNvSpPr txBox="1"/>
          <p:nvPr>
            <p:ph type="title"/>
          </p:nvPr>
        </p:nvSpPr>
        <p:spPr>
          <a:xfrm>
            <a:off x="705220" y="311357"/>
            <a:ext cx="10731406" cy="87759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Pathophysiology of Bronchopulmonary Dysplasia</a:t>
            </a:r>
            <a:endParaRPr sz="4000">
              <a:latin typeface="Calibri"/>
              <a:ea typeface="Calibri"/>
              <a:cs typeface="Calibri"/>
              <a:sym typeface="Calibri"/>
            </a:endParaRPr>
          </a:p>
        </p:txBody>
      </p:sp>
      <p:sp>
        <p:nvSpPr>
          <p:cNvPr id="253" name="Google Shape;253;p33"/>
          <p:cNvSpPr txBox="1"/>
          <p:nvPr/>
        </p:nvSpPr>
        <p:spPr>
          <a:xfrm>
            <a:off x="4655578" y="5283155"/>
            <a:ext cx="1690254" cy="70788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BPD</a:t>
            </a:r>
            <a:endParaRPr b="1" sz="4000">
              <a:solidFill>
                <a:schemeClr val="dk1"/>
              </a:solidFill>
              <a:latin typeface="Calibri"/>
              <a:ea typeface="Calibri"/>
              <a:cs typeface="Calibri"/>
              <a:sym typeface="Calibri"/>
            </a:endParaRPr>
          </a:p>
        </p:txBody>
      </p:sp>
      <p:sp>
        <p:nvSpPr>
          <p:cNvPr id="254" name="Google Shape;254;p33"/>
          <p:cNvSpPr txBox="1"/>
          <p:nvPr/>
        </p:nvSpPr>
        <p:spPr>
          <a:xfrm>
            <a:off x="1835792" y="1987815"/>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1</a:t>
            </a:r>
            <a:r>
              <a:rPr baseline="30000" lang="en-US" sz="2800">
                <a:solidFill>
                  <a:schemeClr val="lt1"/>
                </a:solidFill>
                <a:latin typeface="Calibri"/>
                <a:ea typeface="Calibri"/>
                <a:cs typeface="Calibri"/>
                <a:sym typeface="Calibri"/>
              </a:rPr>
              <a:t>st</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255" name="Google Shape;255;p33"/>
          <p:cNvSpPr txBox="1"/>
          <p:nvPr/>
        </p:nvSpPr>
        <p:spPr>
          <a:xfrm>
            <a:off x="1513609" y="1174522"/>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Antenatal</a:t>
            </a:r>
            <a:endParaRPr sz="2800">
              <a:solidFill>
                <a:schemeClr val="lt1"/>
              </a:solidFill>
              <a:latin typeface="Calibri"/>
              <a:ea typeface="Calibri"/>
              <a:cs typeface="Calibri"/>
              <a:sym typeface="Calibri"/>
            </a:endParaRPr>
          </a:p>
        </p:txBody>
      </p:sp>
      <p:sp>
        <p:nvSpPr>
          <p:cNvPr id="256" name="Google Shape;256;p33"/>
          <p:cNvSpPr/>
          <p:nvPr/>
        </p:nvSpPr>
        <p:spPr>
          <a:xfrm>
            <a:off x="1154648" y="2879661"/>
            <a:ext cx="2595342" cy="1015663"/>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Genetics</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Prematurity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Chorioamnionitis</a:t>
            </a:r>
            <a:endParaRPr/>
          </a:p>
        </p:txBody>
      </p:sp>
      <p:sp>
        <p:nvSpPr>
          <p:cNvPr id="257" name="Google Shape;257;p33"/>
          <p:cNvSpPr/>
          <p:nvPr/>
        </p:nvSpPr>
        <p:spPr>
          <a:xfrm rot="1914929">
            <a:off x="2509626" y="4489432"/>
            <a:ext cx="2224802" cy="337881"/>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8" name="Google Shape;258;p33"/>
          <p:cNvSpPr/>
          <p:nvPr/>
        </p:nvSpPr>
        <p:spPr>
          <a:xfrm rot="5400000">
            <a:off x="5049098" y="4563289"/>
            <a:ext cx="903214" cy="267150"/>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9" name="Google Shape;259;p33"/>
          <p:cNvSpPr/>
          <p:nvPr/>
        </p:nvSpPr>
        <p:spPr>
          <a:xfrm>
            <a:off x="4340265" y="2866409"/>
            <a:ext cx="2452862" cy="1323439"/>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Resuscitation</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Volutrauma</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Oxygen toxicity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Lack of Surfactant</a:t>
            </a:r>
            <a:endParaRPr/>
          </a:p>
        </p:txBody>
      </p:sp>
      <p:sp>
        <p:nvSpPr>
          <p:cNvPr id="260" name="Google Shape;260;p33"/>
          <p:cNvSpPr txBox="1"/>
          <p:nvPr/>
        </p:nvSpPr>
        <p:spPr>
          <a:xfrm>
            <a:off x="5084023" y="1991508"/>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2</a:t>
            </a:r>
            <a:r>
              <a:rPr baseline="30000" lang="en-US" sz="2800">
                <a:solidFill>
                  <a:schemeClr val="lt1"/>
                </a:solidFill>
                <a:latin typeface="Calibri"/>
                <a:ea typeface="Calibri"/>
                <a:cs typeface="Calibri"/>
                <a:sym typeface="Calibri"/>
              </a:rPr>
              <a:t>nd</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261" name="Google Shape;261;p33"/>
          <p:cNvSpPr txBox="1"/>
          <p:nvPr/>
        </p:nvSpPr>
        <p:spPr>
          <a:xfrm>
            <a:off x="4761665" y="1174522"/>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Delivery</a:t>
            </a:r>
            <a:endParaRPr sz="2800">
              <a:solidFill>
                <a:schemeClr val="lt1"/>
              </a:solidFill>
              <a:latin typeface="Calibri"/>
              <a:ea typeface="Calibri"/>
              <a:cs typeface="Calibri"/>
              <a:sym typeface="Calibri"/>
            </a:endParaRPr>
          </a:p>
        </p:txBody>
      </p:sp>
      <p:sp>
        <p:nvSpPr>
          <p:cNvPr id="262" name="Google Shape;262;p33"/>
          <p:cNvSpPr txBox="1"/>
          <p:nvPr/>
        </p:nvSpPr>
        <p:spPr>
          <a:xfrm>
            <a:off x="2038230" y="6070883"/>
            <a:ext cx="692495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C000"/>
                </a:solidFill>
                <a:latin typeface="Calibri"/>
                <a:ea typeface="Calibri"/>
                <a:cs typeface="Calibri"/>
                <a:sym typeface="Calibri"/>
              </a:rPr>
              <a:t>Altered alveolar and airway vascular structure and function</a:t>
            </a:r>
            <a:endParaRPr sz="1600">
              <a:solidFill>
                <a:srgbClr val="FFC000"/>
              </a:solidFill>
              <a:latin typeface="Calibri"/>
              <a:ea typeface="Calibri"/>
              <a:cs typeface="Calibri"/>
              <a:sym typeface="Calibri"/>
            </a:endParaRPr>
          </a:p>
          <a:p>
            <a:pPr indent="0" lvl="0" marL="0" marR="0" rtl="0" algn="ctr">
              <a:spcBef>
                <a:spcPts val="0"/>
              </a:spcBef>
              <a:spcAft>
                <a:spcPts val="0"/>
              </a:spcAft>
              <a:buNone/>
            </a:pPr>
            <a:r>
              <a:rPr lang="en-US" sz="1600">
                <a:solidFill>
                  <a:srgbClr val="FFC000"/>
                </a:solidFill>
                <a:latin typeface="Calibri"/>
                <a:ea typeface="Calibri"/>
                <a:cs typeface="Calibri"/>
                <a:sym typeface="Calibri"/>
              </a:rPr>
              <a:t>Increased susceptibility to childhood and adult lung disease</a:t>
            </a:r>
            <a:endParaRPr sz="1600">
              <a:solidFill>
                <a:srgbClr val="FFC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705220" y="311357"/>
            <a:ext cx="10731406" cy="87759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Pathophysiology of Bronchopulmonary Dysplasia</a:t>
            </a:r>
            <a:endParaRPr sz="4000">
              <a:latin typeface="Calibri"/>
              <a:ea typeface="Calibri"/>
              <a:cs typeface="Calibri"/>
              <a:sym typeface="Calibri"/>
            </a:endParaRPr>
          </a:p>
        </p:txBody>
      </p:sp>
      <p:sp>
        <p:nvSpPr>
          <p:cNvPr id="268" name="Google Shape;268;p34"/>
          <p:cNvSpPr txBox="1"/>
          <p:nvPr/>
        </p:nvSpPr>
        <p:spPr>
          <a:xfrm>
            <a:off x="4655578" y="5283155"/>
            <a:ext cx="1690254" cy="70788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BPD</a:t>
            </a:r>
            <a:endParaRPr b="1" sz="4000">
              <a:solidFill>
                <a:schemeClr val="dk1"/>
              </a:solidFill>
              <a:latin typeface="Calibri"/>
              <a:ea typeface="Calibri"/>
              <a:cs typeface="Calibri"/>
              <a:sym typeface="Calibri"/>
            </a:endParaRPr>
          </a:p>
        </p:txBody>
      </p:sp>
      <p:sp>
        <p:nvSpPr>
          <p:cNvPr id="269" name="Google Shape;269;p34"/>
          <p:cNvSpPr txBox="1"/>
          <p:nvPr/>
        </p:nvSpPr>
        <p:spPr>
          <a:xfrm>
            <a:off x="1835792" y="1987815"/>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1</a:t>
            </a:r>
            <a:r>
              <a:rPr baseline="30000" lang="en-US" sz="2800">
                <a:solidFill>
                  <a:schemeClr val="lt1"/>
                </a:solidFill>
                <a:latin typeface="Calibri"/>
                <a:ea typeface="Calibri"/>
                <a:cs typeface="Calibri"/>
                <a:sym typeface="Calibri"/>
              </a:rPr>
              <a:t>st</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270" name="Google Shape;270;p34"/>
          <p:cNvSpPr txBox="1"/>
          <p:nvPr/>
        </p:nvSpPr>
        <p:spPr>
          <a:xfrm>
            <a:off x="8842129" y="1991627"/>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3</a:t>
            </a:r>
            <a:r>
              <a:rPr baseline="30000" lang="en-US" sz="2800">
                <a:solidFill>
                  <a:schemeClr val="lt1"/>
                </a:solidFill>
                <a:latin typeface="Calibri"/>
                <a:ea typeface="Calibri"/>
                <a:cs typeface="Calibri"/>
                <a:sym typeface="Calibri"/>
              </a:rPr>
              <a:t>d</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271" name="Google Shape;271;p34"/>
          <p:cNvSpPr txBox="1"/>
          <p:nvPr/>
        </p:nvSpPr>
        <p:spPr>
          <a:xfrm>
            <a:off x="1513609" y="1174522"/>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Antenatal</a:t>
            </a:r>
            <a:endParaRPr sz="2800">
              <a:solidFill>
                <a:schemeClr val="lt1"/>
              </a:solidFill>
              <a:latin typeface="Calibri"/>
              <a:ea typeface="Calibri"/>
              <a:cs typeface="Calibri"/>
              <a:sym typeface="Calibri"/>
            </a:endParaRPr>
          </a:p>
        </p:txBody>
      </p:sp>
      <p:sp>
        <p:nvSpPr>
          <p:cNvPr id="272" name="Google Shape;272;p34"/>
          <p:cNvSpPr txBox="1"/>
          <p:nvPr/>
        </p:nvSpPr>
        <p:spPr>
          <a:xfrm>
            <a:off x="8524075" y="1188954"/>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Postnatal</a:t>
            </a:r>
            <a:endParaRPr sz="2800">
              <a:solidFill>
                <a:schemeClr val="lt1"/>
              </a:solidFill>
              <a:latin typeface="Calibri"/>
              <a:ea typeface="Calibri"/>
              <a:cs typeface="Calibri"/>
              <a:sym typeface="Calibri"/>
            </a:endParaRPr>
          </a:p>
        </p:txBody>
      </p:sp>
      <p:sp>
        <p:nvSpPr>
          <p:cNvPr id="273" name="Google Shape;273;p34"/>
          <p:cNvSpPr/>
          <p:nvPr/>
        </p:nvSpPr>
        <p:spPr>
          <a:xfrm>
            <a:off x="1154648" y="2879661"/>
            <a:ext cx="2595342" cy="1015663"/>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Genetics</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Prematurity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Chorioamnionitis</a:t>
            </a:r>
            <a:endParaRPr/>
          </a:p>
        </p:txBody>
      </p:sp>
      <p:sp>
        <p:nvSpPr>
          <p:cNvPr id="274" name="Google Shape;274;p34"/>
          <p:cNvSpPr/>
          <p:nvPr/>
        </p:nvSpPr>
        <p:spPr>
          <a:xfrm>
            <a:off x="7610944" y="2866409"/>
            <a:ext cx="3695424" cy="1938992"/>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Mechanical Ventilation</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Oxygen toxicity and poor anti-oxidant activity</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Infection</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PDA</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Poor nutrition</a:t>
            </a:r>
            <a:endParaRPr sz="2000">
              <a:solidFill>
                <a:srgbClr val="315948"/>
              </a:solidFill>
              <a:latin typeface="Calibri"/>
              <a:ea typeface="Calibri"/>
              <a:cs typeface="Calibri"/>
              <a:sym typeface="Calibri"/>
            </a:endParaRPr>
          </a:p>
        </p:txBody>
      </p:sp>
      <p:sp>
        <p:nvSpPr>
          <p:cNvPr id="275" name="Google Shape;275;p34"/>
          <p:cNvSpPr/>
          <p:nvPr/>
        </p:nvSpPr>
        <p:spPr>
          <a:xfrm rot="1914929">
            <a:off x="2509626" y="4489432"/>
            <a:ext cx="2224802" cy="337881"/>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6" name="Google Shape;276;p34"/>
          <p:cNvSpPr/>
          <p:nvPr/>
        </p:nvSpPr>
        <p:spPr>
          <a:xfrm rot="5400000">
            <a:off x="5049098" y="4563289"/>
            <a:ext cx="903214" cy="267150"/>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7" name="Google Shape;277;p34"/>
          <p:cNvSpPr/>
          <p:nvPr/>
        </p:nvSpPr>
        <p:spPr>
          <a:xfrm rot="8849276">
            <a:off x="6348786" y="4740630"/>
            <a:ext cx="1218061" cy="322119"/>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8" name="Google Shape;278;p34"/>
          <p:cNvSpPr/>
          <p:nvPr/>
        </p:nvSpPr>
        <p:spPr>
          <a:xfrm>
            <a:off x="4340265" y="2866409"/>
            <a:ext cx="2452862" cy="1323439"/>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Resuscitation</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Volutrauma</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Oxygen toxicity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Lack of Surfactant</a:t>
            </a:r>
            <a:endParaRPr/>
          </a:p>
        </p:txBody>
      </p:sp>
      <p:sp>
        <p:nvSpPr>
          <p:cNvPr id="279" name="Google Shape;279;p34"/>
          <p:cNvSpPr txBox="1"/>
          <p:nvPr/>
        </p:nvSpPr>
        <p:spPr>
          <a:xfrm>
            <a:off x="5084023" y="1991508"/>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2</a:t>
            </a:r>
            <a:r>
              <a:rPr baseline="30000" lang="en-US" sz="2800">
                <a:solidFill>
                  <a:schemeClr val="lt1"/>
                </a:solidFill>
                <a:latin typeface="Calibri"/>
                <a:ea typeface="Calibri"/>
                <a:cs typeface="Calibri"/>
                <a:sym typeface="Calibri"/>
              </a:rPr>
              <a:t>nd</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280" name="Google Shape;280;p34"/>
          <p:cNvSpPr txBox="1"/>
          <p:nvPr/>
        </p:nvSpPr>
        <p:spPr>
          <a:xfrm>
            <a:off x="4761665" y="1174522"/>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Delivery</a:t>
            </a:r>
            <a:endParaRPr sz="2800">
              <a:solidFill>
                <a:schemeClr val="lt1"/>
              </a:solidFill>
              <a:latin typeface="Calibri"/>
              <a:ea typeface="Calibri"/>
              <a:cs typeface="Calibri"/>
              <a:sym typeface="Calibri"/>
            </a:endParaRPr>
          </a:p>
        </p:txBody>
      </p:sp>
      <p:sp>
        <p:nvSpPr>
          <p:cNvPr id="281" name="Google Shape;281;p34"/>
          <p:cNvSpPr txBox="1"/>
          <p:nvPr/>
        </p:nvSpPr>
        <p:spPr>
          <a:xfrm>
            <a:off x="2038230" y="6070883"/>
            <a:ext cx="692495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C000"/>
                </a:solidFill>
                <a:latin typeface="Calibri"/>
                <a:ea typeface="Calibri"/>
                <a:cs typeface="Calibri"/>
                <a:sym typeface="Calibri"/>
              </a:rPr>
              <a:t>Altered alveolar and airway vascular structure and function</a:t>
            </a:r>
            <a:endParaRPr sz="1600">
              <a:solidFill>
                <a:srgbClr val="FFC000"/>
              </a:solidFill>
              <a:latin typeface="Calibri"/>
              <a:ea typeface="Calibri"/>
              <a:cs typeface="Calibri"/>
              <a:sym typeface="Calibri"/>
            </a:endParaRPr>
          </a:p>
          <a:p>
            <a:pPr indent="0" lvl="0" marL="0" marR="0" rtl="0" algn="ctr">
              <a:spcBef>
                <a:spcPts val="0"/>
              </a:spcBef>
              <a:spcAft>
                <a:spcPts val="0"/>
              </a:spcAft>
              <a:buNone/>
            </a:pPr>
            <a:r>
              <a:rPr lang="en-US" sz="1600">
                <a:solidFill>
                  <a:srgbClr val="FFC000"/>
                </a:solidFill>
                <a:latin typeface="Calibri"/>
                <a:ea typeface="Calibri"/>
                <a:cs typeface="Calibri"/>
                <a:sym typeface="Calibri"/>
              </a:rPr>
              <a:t>Increased susceptibility to childhood and adult lung disease</a:t>
            </a:r>
            <a:endParaRPr sz="1600">
              <a:solidFill>
                <a:srgbClr val="FFC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5"/>
          <p:cNvSpPr txBox="1"/>
          <p:nvPr>
            <p:ph idx="1" type="body"/>
          </p:nvPr>
        </p:nvSpPr>
        <p:spPr>
          <a:xfrm>
            <a:off x="1103312" y="2052918"/>
            <a:ext cx="10028514"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solidFill>
                  <a:srgbClr val="FFC000"/>
                </a:solidFill>
              </a:rPr>
              <a:t>The injury resulting in BPD likely begins </a:t>
            </a:r>
            <a:r>
              <a:rPr b="1" lang="en-US" sz="2400" u="sng">
                <a:solidFill>
                  <a:srgbClr val="FFC000"/>
                </a:solidFill>
              </a:rPr>
              <a:t>before delivery </a:t>
            </a:r>
            <a:r>
              <a:rPr lang="en-US" sz="2400">
                <a:solidFill>
                  <a:srgbClr val="FFC000"/>
                </a:solidFill>
              </a:rPr>
              <a:t>and can be initiated by resuscitation </a:t>
            </a:r>
            <a:r>
              <a:rPr b="1" lang="en-US" sz="2400" u="sng">
                <a:solidFill>
                  <a:srgbClr val="FFC000"/>
                </a:solidFill>
              </a:rPr>
              <a:t>at birth</a:t>
            </a:r>
            <a:r>
              <a:rPr b="1" lang="en-US" sz="2400">
                <a:solidFill>
                  <a:srgbClr val="FFC000"/>
                </a:solidFill>
              </a:rPr>
              <a:t> </a:t>
            </a:r>
            <a:r>
              <a:rPr lang="en-US" sz="2400">
                <a:solidFill>
                  <a:srgbClr val="FFC000"/>
                </a:solidFill>
              </a:rPr>
              <a:t>and then amplified by </a:t>
            </a:r>
            <a:r>
              <a:rPr b="1" lang="en-US" sz="2400" u="sng">
                <a:solidFill>
                  <a:srgbClr val="FFC000"/>
                </a:solidFill>
              </a:rPr>
              <a:t>postnatal</a:t>
            </a:r>
            <a:r>
              <a:rPr lang="en-US" sz="2400">
                <a:solidFill>
                  <a:srgbClr val="FFC000"/>
                </a:solidFill>
              </a:rPr>
              <a:t> exposure</a:t>
            </a:r>
            <a:endParaRPr sz="2400">
              <a:solidFill>
                <a:srgbClr val="FFC000"/>
              </a:solidFill>
            </a:endParaRPr>
          </a:p>
        </p:txBody>
      </p:sp>
      <p:sp>
        <p:nvSpPr>
          <p:cNvPr id="287" name="Google Shape;287;p3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C000"/>
              </a:buClr>
              <a:buSzPts val="3600"/>
              <a:buFont typeface="Calibri"/>
              <a:buNone/>
            </a:pPr>
            <a:r>
              <a:rPr lang="en-US" sz="3600">
                <a:solidFill>
                  <a:srgbClr val="FFC000"/>
                </a:solidFill>
              </a:rPr>
              <a:t>Keypoint nr. 2</a:t>
            </a:r>
            <a:endParaRPr sz="360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6"/>
          <p:cNvSpPr txBox="1"/>
          <p:nvPr>
            <p:ph type="title"/>
          </p:nvPr>
        </p:nvSpPr>
        <p:spPr>
          <a:xfrm>
            <a:off x="1050302" y="773646"/>
            <a:ext cx="9404723" cy="77973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latin typeface="Calibri"/>
                <a:ea typeface="Calibri"/>
                <a:cs typeface="Calibri"/>
                <a:sym typeface="Calibri"/>
              </a:rPr>
              <a:t>Genetics of BPD</a:t>
            </a:r>
            <a:endParaRPr sz="3600">
              <a:latin typeface="Calibri"/>
              <a:ea typeface="Calibri"/>
              <a:cs typeface="Calibri"/>
              <a:sym typeface="Calibri"/>
            </a:endParaRPr>
          </a:p>
        </p:txBody>
      </p:sp>
      <p:sp>
        <p:nvSpPr>
          <p:cNvPr id="293" name="Google Shape;293;p36"/>
          <p:cNvSpPr txBox="1"/>
          <p:nvPr>
            <p:ph idx="1" type="body"/>
          </p:nvPr>
        </p:nvSpPr>
        <p:spPr>
          <a:xfrm>
            <a:off x="1331843" y="2054087"/>
            <a:ext cx="9773479" cy="36377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Twin studies demonstrate that moderate to severe BPD has a heritability of  </a:t>
            </a:r>
            <a:r>
              <a:rPr b="1" lang="en-US" sz="2200">
                <a:latin typeface="Calibri"/>
                <a:ea typeface="Calibri"/>
                <a:cs typeface="Calibri"/>
                <a:sym typeface="Calibri"/>
              </a:rPr>
              <a:t> </a:t>
            </a:r>
            <a:r>
              <a:rPr b="1" lang="en-US" sz="2200" u="sng">
                <a:latin typeface="Calibri"/>
                <a:ea typeface="Calibri"/>
                <a:cs typeface="Calibri"/>
                <a:sym typeface="Calibri"/>
              </a:rPr>
              <a:t>50%-80%</a:t>
            </a:r>
            <a:r>
              <a:rPr b="1" baseline="30000" lang="en-US" sz="2200" u="sng">
                <a:latin typeface="Calibri"/>
                <a:ea typeface="Calibri"/>
                <a:cs typeface="Calibri"/>
                <a:sym typeface="Calibri"/>
              </a:rPr>
              <a:t>1</a:t>
            </a:r>
            <a:r>
              <a:rPr b="1" lang="en-US" sz="2200" u="sng">
                <a:latin typeface="Calibri"/>
                <a:ea typeface="Calibri"/>
                <a:cs typeface="Calibri"/>
                <a:sym typeface="Calibri"/>
              </a:rPr>
              <a:t> </a:t>
            </a:r>
            <a:endParaRPr/>
          </a:p>
          <a:p>
            <a:pPr indent="-342900" lvl="0" marL="342900" rtl="0" algn="l">
              <a:spcBef>
                <a:spcPts val="1000"/>
              </a:spcBef>
              <a:spcAft>
                <a:spcPts val="0"/>
              </a:spcAft>
              <a:buSzPts val="1760"/>
              <a:buChar char="►"/>
            </a:pPr>
            <a:r>
              <a:rPr lang="en-US" sz="2200"/>
              <a:t>A recent genome wide association and gene set analysis for BPD suggest that phenotypic differences in the severity of BPD are also manifest at the genomic level</a:t>
            </a:r>
            <a:r>
              <a:rPr baseline="30000" lang="en-US" sz="2200"/>
              <a:t>2</a:t>
            </a:r>
            <a:endParaRPr sz="2200">
              <a:latin typeface="Calibri"/>
              <a:ea typeface="Calibri"/>
              <a:cs typeface="Calibri"/>
              <a:sym typeface="Calibri"/>
            </a:endParaRPr>
          </a:p>
        </p:txBody>
      </p:sp>
      <p:sp>
        <p:nvSpPr>
          <p:cNvPr id="294" name="Google Shape;294;p36"/>
          <p:cNvSpPr/>
          <p:nvPr/>
        </p:nvSpPr>
        <p:spPr>
          <a:xfrm>
            <a:off x="549965" y="6123801"/>
            <a:ext cx="1148300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1. Shaw GM, O’Brodovich HM. Progress in understanding the genetics of bronchopulmonary dysplasia. Semin Perinatol 2013;37:85-93.</a:t>
            </a:r>
            <a:endParaRPr i="1" sz="1400">
              <a:solidFill>
                <a:srgbClr val="FFC000"/>
              </a:solidFill>
              <a:latin typeface="Calibri"/>
              <a:ea typeface="Calibri"/>
              <a:cs typeface="Calibri"/>
              <a:sym typeface="Calibri"/>
            </a:endParaRPr>
          </a:p>
        </p:txBody>
      </p:sp>
      <p:sp>
        <p:nvSpPr>
          <p:cNvPr id="295" name="Google Shape;295;p36"/>
          <p:cNvSpPr txBox="1"/>
          <p:nvPr/>
        </p:nvSpPr>
        <p:spPr>
          <a:xfrm>
            <a:off x="18257" y="23635"/>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1</a:t>
            </a:r>
            <a:r>
              <a:rPr b="1" baseline="30000" lang="en-US" sz="2000">
                <a:solidFill>
                  <a:srgbClr val="FFC000"/>
                </a:solidFill>
                <a:latin typeface="Calibri"/>
                <a:ea typeface="Calibri"/>
                <a:cs typeface="Calibri"/>
                <a:sym typeface="Calibri"/>
              </a:rPr>
              <a:t>st</a:t>
            </a:r>
            <a:r>
              <a:rPr b="1" lang="en-US" sz="2000">
                <a:solidFill>
                  <a:srgbClr val="FFC000"/>
                </a:solidFill>
                <a:latin typeface="Calibri"/>
                <a:ea typeface="Calibri"/>
                <a:cs typeface="Calibri"/>
                <a:sym typeface="Calibri"/>
              </a:rPr>
              <a:t> Hit Antenatal</a:t>
            </a:r>
            <a:endParaRPr b="1" sz="2000">
              <a:solidFill>
                <a:srgbClr val="FFC000"/>
              </a:solidFill>
              <a:latin typeface="Calibri"/>
              <a:ea typeface="Calibri"/>
              <a:cs typeface="Calibri"/>
              <a:sym typeface="Calibri"/>
            </a:endParaRPr>
          </a:p>
        </p:txBody>
      </p:sp>
      <p:sp>
        <p:nvSpPr>
          <p:cNvPr id="296" name="Google Shape;296;p36"/>
          <p:cNvSpPr/>
          <p:nvPr/>
        </p:nvSpPr>
        <p:spPr>
          <a:xfrm>
            <a:off x="1782418" y="6407426"/>
            <a:ext cx="10250556"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2. Ambalavanan N, et al. Integrated genomic analyses in bronchopulmonary dysplasia. J Pediatr 2015;166:531-7.</a:t>
            </a:r>
            <a:endParaRPr i="1" sz="1400">
              <a:solidFill>
                <a:srgbClr val="FFC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646111" y="452718"/>
            <a:ext cx="9404723" cy="93020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latin typeface="Calibri"/>
                <a:ea typeface="Calibri"/>
                <a:cs typeface="Calibri"/>
                <a:sym typeface="Calibri"/>
              </a:rPr>
              <a:t>Chorioamnionitis</a:t>
            </a:r>
            <a:endParaRPr sz="3600">
              <a:latin typeface="Calibri"/>
              <a:ea typeface="Calibri"/>
              <a:cs typeface="Calibri"/>
              <a:sym typeface="Calibri"/>
            </a:endParaRPr>
          </a:p>
        </p:txBody>
      </p:sp>
      <p:sp>
        <p:nvSpPr>
          <p:cNvPr id="302" name="Google Shape;302;p37"/>
          <p:cNvSpPr txBox="1"/>
          <p:nvPr>
            <p:ph idx="1" type="body"/>
          </p:nvPr>
        </p:nvSpPr>
        <p:spPr>
          <a:xfrm>
            <a:off x="1066805" y="2022964"/>
            <a:ext cx="10247305" cy="388159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In a cohort of VLBW infants weighing less than 1500 g at birth, the incidence of “clinical chorioamnionitis” was 18%, but the incidence of “histologic chorioamnionitis” was 48%. </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Approximately 70% of infants (born before 30 weeks' gestation) delivered by cesarean section with intact membranes had histologic chorioamnionitis.</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The most common microorganisms detected in the amniotic fluid with chorioamnionitis are the </a:t>
            </a:r>
            <a:r>
              <a:rPr i="1" lang="en-US" sz="2200">
                <a:latin typeface="Calibri"/>
                <a:ea typeface="Calibri"/>
                <a:cs typeface="Calibri"/>
                <a:sym typeface="Calibri"/>
              </a:rPr>
              <a:t>Ureaplasma </a:t>
            </a:r>
            <a:r>
              <a:rPr lang="en-US" sz="2200">
                <a:latin typeface="Calibri"/>
                <a:ea typeface="Calibri"/>
                <a:cs typeface="Calibri"/>
                <a:sym typeface="Calibri"/>
              </a:rPr>
              <a:t>species</a:t>
            </a:r>
            <a:endParaRPr/>
          </a:p>
        </p:txBody>
      </p:sp>
      <p:sp>
        <p:nvSpPr>
          <p:cNvPr id="303" name="Google Shape;303;p37"/>
          <p:cNvSpPr/>
          <p:nvPr/>
        </p:nvSpPr>
        <p:spPr>
          <a:xfrm>
            <a:off x="651170" y="6209387"/>
            <a:ext cx="1126374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Goldenberg RL, et al. WW: Intrauterine infection and preterm delivery. N Engl J Med 2000; 342: pp. 1500-1507</a:t>
            </a:r>
            <a:endParaRPr i="1" sz="1200">
              <a:solidFill>
                <a:srgbClr val="FFC000"/>
              </a:solidFill>
              <a:latin typeface="Calibri"/>
              <a:ea typeface="Calibri"/>
              <a:cs typeface="Calibri"/>
              <a:sym typeface="Calibri"/>
            </a:endParaRPr>
          </a:p>
        </p:txBody>
      </p:sp>
      <p:sp>
        <p:nvSpPr>
          <p:cNvPr id="304" name="Google Shape;304;p37"/>
          <p:cNvSpPr/>
          <p:nvPr/>
        </p:nvSpPr>
        <p:spPr>
          <a:xfrm>
            <a:off x="1066805" y="6514215"/>
            <a:ext cx="10820400"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DiGiulio DB: Diversity of microbes in amniotic fluid. Semin Fetal Neonatal Med 2012; 17: pp. 2-11</a:t>
            </a:r>
            <a:endParaRPr i="1" sz="1200">
              <a:solidFill>
                <a:srgbClr val="FFC000"/>
              </a:solidFill>
              <a:latin typeface="Calibri"/>
              <a:ea typeface="Calibri"/>
              <a:cs typeface="Calibri"/>
              <a:sym typeface="Calibri"/>
            </a:endParaRPr>
          </a:p>
        </p:txBody>
      </p:sp>
      <p:sp>
        <p:nvSpPr>
          <p:cNvPr id="305" name="Google Shape;305;p37"/>
          <p:cNvSpPr txBox="1"/>
          <p:nvPr/>
        </p:nvSpPr>
        <p:spPr>
          <a:xfrm>
            <a:off x="18257" y="23635"/>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1</a:t>
            </a:r>
            <a:r>
              <a:rPr b="1" baseline="30000" lang="en-US" sz="2000">
                <a:solidFill>
                  <a:srgbClr val="FFC000"/>
                </a:solidFill>
                <a:latin typeface="Calibri"/>
                <a:ea typeface="Calibri"/>
                <a:cs typeface="Calibri"/>
                <a:sym typeface="Calibri"/>
              </a:rPr>
              <a:t>st</a:t>
            </a:r>
            <a:r>
              <a:rPr b="1" lang="en-US" sz="2000">
                <a:solidFill>
                  <a:srgbClr val="FFC000"/>
                </a:solidFill>
                <a:latin typeface="Calibri"/>
                <a:ea typeface="Calibri"/>
                <a:cs typeface="Calibri"/>
                <a:sym typeface="Calibri"/>
              </a:rPr>
              <a:t> Hit Antenatal</a:t>
            </a:r>
            <a:endParaRPr b="1" sz="2000">
              <a:solidFill>
                <a:srgbClr val="FFC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SzPts val="2560"/>
              <a:buChar char="►"/>
            </a:pPr>
            <a:r>
              <a:rPr lang="en-US" sz="3200"/>
              <a:t>I have no disclosure or conflict of interest</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645584" y="695739"/>
            <a:ext cx="10895252" cy="11568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latin typeface="Calibri"/>
                <a:ea typeface="Calibri"/>
                <a:cs typeface="Calibri"/>
                <a:sym typeface="Calibri"/>
              </a:rPr>
              <a:t>Chorioamnionitis</a:t>
            </a:r>
            <a:r>
              <a:rPr lang="en-US" sz="3600"/>
              <a:t> and BPD</a:t>
            </a:r>
            <a:br>
              <a:rPr lang="en-US" sz="3600"/>
            </a:br>
            <a:endParaRPr sz="3600"/>
          </a:p>
        </p:txBody>
      </p:sp>
      <p:sp>
        <p:nvSpPr>
          <p:cNvPr id="311" name="Google Shape;311;p38"/>
          <p:cNvSpPr txBox="1"/>
          <p:nvPr>
            <p:ph idx="1" type="body"/>
          </p:nvPr>
        </p:nvSpPr>
        <p:spPr>
          <a:xfrm>
            <a:off x="1325217" y="2052638"/>
            <a:ext cx="9594574" cy="357230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Clinical responses to exogenous surfactant may be diminished after exposure to chorioamnionitis </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Infants with histologic chorioamnionitis had lower maximal expiratory flows at 40 weeks postconceptional age and had the greatest risk for wheezing and physician-diagnosed asthma, up to the age of 2.2 years</a:t>
            </a:r>
            <a:endParaRPr/>
          </a:p>
          <a:p>
            <a:pPr indent="-231140" lvl="0" marL="342900" rtl="0" algn="l">
              <a:spcBef>
                <a:spcPts val="1000"/>
              </a:spcBef>
              <a:spcAft>
                <a:spcPts val="0"/>
              </a:spcAft>
              <a:buSzPts val="1760"/>
              <a:buNone/>
            </a:pPr>
            <a:r>
              <a:t/>
            </a:r>
            <a:endParaRPr sz="2200">
              <a:latin typeface="Calibri"/>
              <a:ea typeface="Calibri"/>
              <a:cs typeface="Calibri"/>
              <a:sym typeface="Calibri"/>
            </a:endParaRPr>
          </a:p>
        </p:txBody>
      </p:sp>
      <p:sp>
        <p:nvSpPr>
          <p:cNvPr id="312" name="Google Shape;312;p38"/>
          <p:cNvSpPr/>
          <p:nvPr/>
        </p:nvSpPr>
        <p:spPr>
          <a:xfrm>
            <a:off x="2305880" y="6343148"/>
            <a:ext cx="9680713" cy="46166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1" lang="en-US" sz="1200" u="none" cap="none" strike="noStrike">
                <a:solidFill>
                  <a:srgbClr val="FFC000"/>
                </a:solidFill>
                <a:latin typeface="Calibri"/>
                <a:ea typeface="Calibri"/>
                <a:cs typeface="Calibri"/>
                <a:sym typeface="Calibri"/>
              </a:rPr>
              <a:t>Been JV, et al: Chorioamnionitis alters the response to surfactant in preterm infants. J Pediatr 2010; 156: pp. 10-15</a:t>
            </a:r>
            <a:endParaRPr b="0" i="1" sz="1200" u="none" cap="none" strike="noStrike">
              <a:solidFill>
                <a:srgbClr val="FFC000"/>
              </a:solidFill>
              <a:latin typeface="Arial"/>
              <a:ea typeface="Arial"/>
              <a:cs typeface="Arial"/>
              <a:sym typeface="Arial"/>
            </a:endParaRPr>
          </a:p>
          <a:p>
            <a:pPr indent="0" lvl="0" marL="0" marR="0" rtl="0" algn="r">
              <a:lnSpc>
                <a:spcPct val="100000"/>
              </a:lnSpc>
              <a:spcBef>
                <a:spcPts val="0"/>
              </a:spcBef>
              <a:spcAft>
                <a:spcPts val="0"/>
              </a:spcAft>
              <a:buClr>
                <a:srgbClr val="FFC000"/>
              </a:buClr>
              <a:buSzPts val="1200"/>
              <a:buFont typeface="Arial"/>
              <a:buNone/>
            </a:pPr>
            <a:r>
              <a:rPr b="0" i="1" lang="en-US" sz="1200" u="none" cap="none" strike="noStrike">
                <a:solidFill>
                  <a:srgbClr val="FFC000"/>
                </a:solidFill>
                <a:latin typeface="Arial"/>
                <a:ea typeface="Arial"/>
                <a:cs typeface="Arial"/>
                <a:sym typeface="Arial"/>
              </a:rPr>
              <a:t>Jones MH, et al: Chorioamnionitis and subsequent lung function in preterm infants. PLoS ONE 2013; 8: pp. e81193 </a:t>
            </a:r>
            <a:endParaRPr b="0" i="1" sz="1800" u="none" cap="none" strike="noStrike">
              <a:solidFill>
                <a:srgbClr val="FFC000"/>
              </a:solidFill>
              <a:latin typeface="Arial"/>
              <a:ea typeface="Arial"/>
              <a:cs typeface="Arial"/>
              <a:sym typeface="Arial"/>
            </a:endParaRPr>
          </a:p>
        </p:txBody>
      </p:sp>
      <p:sp>
        <p:nvSpPr>
          <p:cNvPr id="313" name="Google Shape;313;p38"/>
          <p:cNvSpPr txBox="1"/>
          <p:nvPr/>
        </p:nvSpPr>
        <p:spPr>
          <a:xfrm>
            <a:off x="18257" y="23635"/>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1</a:t>
            </a:r>
            <a:r>
              <a:rPr b="1" baseline="30000" lang="en-US" sz="2000">
                <a:solidFill>
                  <a:srgbClr val="FFC000"/>
                </a:solidFill>
                <a:latin typeface="Calibri"/>
                <a:ea typeface="Calibri"/>
                <a:cs typeface="Calibri"/>
                <a:sym typeface="Calibri"/>
              </a:rPr>
              <a:t>st</a:t>
            </a:r>
            <a:r>
              <a:rPr b="1" lang="en-US" sz="2000">
                <a:solidFill>
                  <a:srgbClr val="FFC000"/>
                </a:solidFill>
                <a:latin typeface="Calibri"/>
                <a:ea typeface="Calibri"/>
                <a:cs typeface="Calibri"/>
                <a:sym typeface="Calibri"/>
              </a:rPr>
              <a:t> Hit Antenatal</a:t>
            </a:r>
            <a:endParaRPr b="1" sz="2000">
              <a:solidFill>
                <a:srgbClr val="FFC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9"/>
          <p:cNvSpPr txBox="1"/>
          <p:nvPr>
            <p:ph type="title"/>
          </p:nvPr>
        </p:nvSpPr>
        <p:spPr>
          <a:xfrm>
            <a:off x="1123190" y="740740"/>
            <a:ext cx="8927644" cy="111250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Ureaplasma</a:t>
            </a:r>
            <a:r>
              <a:rPr lang="en-US"/>
              <a:t> and BPD</a:t>
            </a:r>
            <a:endParaRPr/>
          </a:p>
        </p:txBody>
      </p:sp>
      <p:sp>
        <p:nvSpPr>
          <p:cNvPr id="319" name="Google Shape;319;p39"/>
          <p:cNvSpPr txBox="1"/>
          <p:nvPr>
            <p:ph idx="1" type="body"/>
          </p:nvPr>
        </p:nvSpPr>
        <p:spPr>
          <a:xfrm>
            <a:off x="1123190" y="2052918"/>
            <a:ext cx="10127906"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The mycoplasma species </a:t>
            </a:r>
            <a:r>
              <a:rPr i="1" lang="en-US" sz="2200">
                <a:latin typeface="Calibri"/>
                <a:ea typeface="Calibri"/>
                <a:cs typeface="Calibri"/>
                <a:sym typeface="Calibri"/>
              </a:rPr>
              <a:t>Ureaplasma parvum </a:t>
            </a:r>
            <a:r>
              <a:rPr lang="en-US" sz="2200">
                <a:latin typeface="Calibri"/>
                <a:ea typeface="Calibri"/>
                <a:cs typeface="Calibri"/>
                <a:sym typeface="Calibri"/>
              </a:rPr>
              <a:t>, </a:t>
            </a:r>
            <a:r>
              <a:rPr i="1" lang="en-US" sz="2200">
                <a:latin typeface="Calibri"/>
                <a:ea typeface="Calibri"/>
                <a:cs typeface="Calibri"/>
                <a:sym typeface="Calibri"/>
              </a:rPr>
              <a:t>U</a:t>
            </a:r>
            <a:r>
              <a:rPr lang="en-US" sz="2200">
                <a:latin typeface="Calibri"/>
                <a:ea typeface="Calibri"/>
                <a:cs typeface="Calibri"/>
                <a:sym typeface="Calibri"/>
              </a:rPr>
              <a:t>. </a:t>
            </a:r>
            <a:r>
              <a:rPr i="1" lang="en-US" sz="2200">
                <a:latin typeface="Calibri"/>
                <a:ea typeface="Calibri"/>
                <a:cs typeface="Calibri"/>
                <a:sym typeface="Calibri"/>
              </a:rPr>
              <a:t>urealyticum </a:t>
            </a:r>
            <a:r>
              <a:rPr lang="en-US" sz="2200">
                <a:latin typeface="Calibri"/>
                <a:ea typeface="Calibri"/>
                <a:cs typeface="Calibri"/>
                <a:sym typeface="Calibri"/>
              </a:rPr>
              <a:t>, and </a:t>
            </a:r>
            <a:r>
              <a:rPr i="1" lang="en-US" sz="2200">
                <a:latin typeface="Calibri"/>
                <a:ea typeface="Calibri"/>
                <a:cs typeface="Calibri"/>
                <a:sym typeface="Calibri"/>
              </a:rPr>
              <a:t>Mycoplasma hominis </a:t>
            </a:r>
            <a:r>
              <a:rPr lang="en-US" sz="2200">
                <a:latin typeface="Calibri"/>
                <a:ea typeface="Calibri"/>
                <a:cs typeface="Calibri"/>
                <a:sym typeface="Calibri"/>
              </a:rPr>
              <a:t>are genitourinary tract commensals in adults</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They're associated with adverse pregnancy outcomes and neonatal morbidities of prematurity</a:t>
            </a:r>
            <a:endParaRPr/>
          </a:p>
          <a:p>
            <a:pPr indent="-342900" lvl="0" marL="342900" rtl="0" algn="l">
              <a:spcBef>
                <a:spcPts val="1000"/>
              </a:spcBef>
              <a:spcAft>
                <a:spcPts val="0"/>
              </a:spcAft>
              <a:buSzPts val="1760"/>
              <a:buChar char="►"/>
            </a:pPr>
            <a:r>
              <a:rPr i="1" lang="en-US" sz="2200">
                <a:latin typeface="Calibri"/>
                <a:ea typeface="Calibri"/>
                <a:cs typeface="Calibri"/>
                <a:sym typeface="Calibri"/>
              </a:rPr>
              <a:t>Ureaplasma </a:t>
            </a:r>
            <a:r>
              <a:rPr lang="en-US" sz="2200">
                <a:latin typeface="Calibri"/>
                <a:ea typeface="Calibri"/>
                <a:cs typeface="Calibri"/>
                <a:sym typeface="Calibri"/>
              </a:rPr>
              <a:t>spp. are detected in respiratory samples from 28 to 33 % of infants &lt;1500 g birthweight</a:t>
            </a:r>
            <a:r>
              <a:rPr baseline="30000" lang="en-US" sz="2200">
                <a:latin typeface="Calibri"/>
                <a:ea typeface="Calibri"/>
                <a:cs typeface="Calibri"/>
                <a:sym typeface="Calibri"/>
              </a:rPr>
              <a:t>1</a:t>
            </a:r>
            <a:endParaRPr sz="2200">
              <a:latin typeface="Calibri"/>
              <a:ea typeface="Calibri"/>
              <a:cs typeface="Calibri"/>
              <a:sym typeface="Calibri"/>
            </a:endParaRPr>
          </a:p>
          <a:p>
            <a:pPr indent="-342900" lvl="0" marL="342900" rtl="0" algn="l">
              <a:spcBef>
                <a:spcPts val="1000"/>
              </a:spcBef>
              <a:spcAft>
                <a:spcPts val="0"/>
              </a:spcAft>
              <a:buSzPts val="1760"/>
              <a:buChar char="►"/>
            </a:pPr>
            <a:r>
              <a:rPr lang="en-US" sz="2200">
                <a:latin typeface="Calibri"/>
                <a:ea typeface="Calibri"/>
                <a:cs typeface="Calibri"/>
                <a:sym typeface="Calibri"/>
              </a:rPr>
              <a:t>In the Rhesus macaque intrauterine U. parvum infection model, Azithromycin delayed onset of labor, eradicated the infection, and prevented fetal lung injury</a:t>
            </a:r>
            <a:r>
              <a:rPr baseline="30000" lang="en-US" sz="2200">
                <a:latin typeface="Calibri"/>
                <a:ea typeface="Calibri"/>
                <a:cs typeface="Calibri"/>
                <a:sym typeface="Calibri"/>
              </a:rPr>
              <a:t>2</a:t>
            </a:r>
            <a:endParaRPr sz="2200">
              <a:latin typeface="Calibri"/>
              <a:ea typeface="Calibri"/>
              <a:cs typeface="Calibri"/>
              <a:sym typeface="Calibri"/>
            </a:endParaRPr>
          </a:p>
        </p:txBody>
      </p:sp>
      <p:sp>
        <p:nvSpPr>
          <p:cNvPr id="320" name="Google Shape;320;p39"/>
          <p:cNvSpPr/>
          <p:nvPr/>
        </p:nvSpPr>
        <p:spPr>
          <a:xfrm>
            <a:off x="5918315" y="6257619"/>
            <a:ext cx="6096000"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FFC000"/>
                </a:solidFill>
                <a:latin typeface="Times"/>
                <a:ea typeface="Times"/>
                <a:cs typeface="Times"/>
                <a:sym typeface="Times"/>
              </a:rPr>
              <a:t>1.Lowe J, et al. Pediatr Infect Dis J. 2014;33(7):697–702.</a:t>
            </a:r>
            <a:endParaRPr sz="1200">
              <a:solidFill>
                <a:srgbClr val="FFC000"/>
              </a:solidFill>
              <a:latin typeface="Calibri"/>
              <a:ea typeface="Calibri"/>
              <a:cs typeface="Calibri"/>
              <a:sym typeface="Calibri"/>
            </a:endParaRPr>
          </a:p>
        </p:txBody>
      </p:sp>
      <p:sp>
        <p:nvSpPr>
          <p:cNvPr id="321" name="Google Shape;321;p39"/>
          <p:cNvSpPr/>
          <p:nvPr/>
        </p:nvSpPr>
        <p:spPr>
          <a:xfrm>
            <a:off x="5918315" y="6534618"/>
            <a:ext cx="6096000"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Times"/>
                <a:ea typeface="Times"/>
                <a:cs typeface="Times"/>
                <a:sym typeface="Times"/>
              </a:rPr>
              <a:t>2.Acosta EP, et al. J Infect Dis. 2014;209(6):898–904.</a:t>
            </a:r>
            <a:endParaRPr i="1" sz="1200">
              <a:solidFill>
                <a:srgbClr val="FFC000"/>
              </a:solidFill>
              <a:latin typeface="Calibri"/>
              <a:ea typeface="Calibri"/>
              <a:cs typeface="Calibri"/>
              <a:sym typeface="Calibri"/>
            </a:endParaRPr>
          </a:p>
        </p:txBody>
      </p:sp>
      <p:sp>
        <p:nvSpPr>
          <p:cNvPr id="322" name="Google Shape;322;p39"/>
          <p:cNvSpPr txBox="1"/>
          <p:nvPr/>
        </p:nvSpPr>
        <p:spPr>
          <a:xfrm>
            <a:off x="18257" y="23635"/>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1</a:t>
            </a:r>
            <a:r>
              <a:rPr b="1" baseline="30000" lang="en-US" sz="2000">
                <a:solidFill>
                  <a:srgbClr val="FFC000"/>
                </a:solidFill>
                <a:latin typeface="Calibri"/>
                <a:ea typeface="Calibri"/>
                <a:cs typeface="Calibri"/>
                <a:sym typeface="Calibri"/>
              </a:rPr>
              <a:t>st</a:t>
            </a:r>
            <a:r>
              <a:rPr b="1" lang="en-US" sz="2000">
                <a:solidFill>
                  <a:srgbClr val="FFC000"/>
                </a:solidFill>
                <a:latin typeface="Calibri"/>
                <a:ea typeface="Calibri"/>
                <a:cs typeface="Calibri"/>
                <a:sym typeface="Calibri"/>
              </a:rPr>
              <a:t> Hit Antenatal</a:t>
            </a:r>
            <a:endParaRPr b="1" sz="2000">
              <a:solidFill>
                <a:srgbClr val="FFC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1477617" y="419587"/>
            <a:ext cx="1041809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alibri"/>
              <a:buNone/>
            </a:pPr>
            <a:r>
              <a:rPr lang="en-US" sz="3200"/>
              <a:t>Bronchopulmonary dysplasia in neonates born to mothers with preeclampsia: </a:t>
            </a:r>
            <a:r>
              <a:rPr lang="en-US" sz="3200" u="sng">
                <a:solidFill>
                  <a:srgbClr val="FFC000"/>
                </a:solidFill>
              </a:rPr>
              <a:t>Impact of small for gestational age</a:t>
            </a:r>
            <a:endParaRPr sz="2000" u="sng">
              <a:solidFill>
                <a:srgbClr val="FFC000"/>
              </a:solidFill>
            </a:endParaRPr>
          </a:p>
        </p:txBody>
      </p:sp>
      <p:pic>
        <p:nvPicPr>
          <p:cNvPr id="328" name="Google Shape;328;p40"/>
          <p:cNvPicPr preferRelativeResize="0"/>
          <p:nvPr/>
        </p:nvPicPr>
        <p:blipFill rotWithShape="1">
          <a:blip r:embed="rId3">
            <a:alphaModFix/>
          </a:blip>
          <a:srcRect b="0" l="0" r="0" t="0"/>
          <a:stretch/>
        </p:blipFill>
        <p:spPr>
          <a:xfrm>
            <a:off x="426281" y="4093953"/>
            <a:ext cx="11365603" cy="2251579"/>
          </a:xfrm>
          <a:prstGeom prst="rect">
            <a:avLst/>
          </a:prstGeom>
          <a:noFill/>
          <a:ln>
            <a:noFill/>
          </a:ln>
        </p:spPr>
      </p:pic>
      <p:sp>
        <p:nvSpPr>
          <p:cNvPr id="329" name="Google Shape;329;p40"/>
          <p:cNvSpPr/>
          <p:nvPr/>
        </p:nvSpPr>
        <p:spPr>
          <a:xfrm>
            <a:off x="373282" y="1751210"/>
            <a:ext cx="11365603"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Helvetica Neue"/>
                <a:ea typeface="Helvetica Neue"/>
                <a:cs typeface="Helvetica Neue"/>
                <a:sym typeface="Helvetica Neue"/>
              </a:rPr>
              <a:t>Methods</a:t>
            </a:r>
            <a:endParaRPr b="1" sz="24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Retrospective single-center cohort study including </a:t>
            </a:r>
            <a:r>
              <a:rPr b="1" lang="en-US" sz="1800" u="sng">
                <a:solidFill>
                  <a:schemeClr val="lt1"/>
                </a:solidFill>
                <a:latin typeface="Helvetica Neue"/>
                <a:ea typeface="Helvetica Neue"/>
                <a:cs typeface="Helvetica Neue"/>
                <a:sym typeface="Helvetica Neue"/>
              </a:rPr>
              <a:t>141</a:t>
            </a:r>
            <a:r>
              <a:rPr lang="en-US" sz="1800">
                <a:solidFill>
                  <a:schemeClr val="lt1"/>
                </a:solidFill>
                <a:latin typeface="Helvetica Neue"/>
                <a:ea typeface="Helvetica Neue"/>
                <a:cs typeface="Helvetica Neue"/>
                <a:sym typeface="Helvetica Neue"/>
              </a:rPr>
              <a:t> neonates born </a:t>
            </a:r>
            <a:r>
              <a:rPr b="1" lang="en-US" sz="1800" u="sng">
                <a:solidFill>
                  <a:schemeClr val="lt1"/>
                </a:solidFill>
                <a:latin typeface="Helvetica Neue"/>
                <a:ea typeface="Helvetica Neue"/>
                <a:cs typeface="Helvetica Neue"/>
                <a:sym typeface="Helvetica Neue"/>
              </a:rPr>
              <a:t>between 24 and 30 weeks</a:t>
            </a:r>
            <a:r>
              <a:rPr lang="en-US" sz="1800" u="sng">
                <a:solidFill>
                  <a:schemeClr val="lt1"/>
                </a:solidFill>
                <a:latin typeface="Helvetica Neue"/>
                <a:ea typeface="Helvetica Neue"/>
                <a:cs typeface="Helvetica Neue"/>
                <a:sym typeface="Helvetica Neue"/>
              </a:rPr>
              <a:t>' </a:t>
            </a:r>
            <a:r>
              <a:rPr lang="en-US" sz="1800">
                <a:solidFill>
                  <a:schemeClr val="lt1"/>
                </a:solidFill>
                <a:latin typeface="Helvetica Neue"/>
                <a:ea typeface="Helvetica Neue"/>
                <a:cs typeface="Helvetica Neue"/>
                <a:sym typeface="Helvetica Neue"/>
              </a:rPr>
              <a:t>gestation to mothers with preeclampsia. </a:t>
            </a:r>
            <a:endParaRPr sz="18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Neonates born small for gestational age (birthweight </a:t>
            </a:r>
            <a:r>
              <a:rPr lang="en-US" sz="1800">
                <a:solidFill>
                  <a:schemeClr val="lt1"/>
                </a:solidFill>
                <a:latin typeface="Arial"/>
                <a:ea typeface="Arial"/>
                <a:cs typeface="Arial"/>
                <a:sym typeface="Arial"/>
              </a:rPr>
              <a:t>&lt; </a:t>
            </a:r>
            <a:r>
              <a:rPr lang="en-US" sz="1800">
                <a:solidFill>
                  <a:schemeClr val="lt1"/>
                </a:solidFill>
                <a:latin typeface="Helvetica Neue"/>
                <a:ea typeface="Helvetica Neue"/>
                <a:cs typeface="Helvetica Neue"/>
                <a:sym typeface="Helvetica Neue"/>
              </a:rPr>
              <a:t>10</a:t>
            </a:r>
            <a:r>
              <a:rPr baseline="30000" lang="en-US" sz="1200">
                <a:solidFill>
                  <a:schemeClr val="lt1"/>
                </a:solidFill>
                <a:latin typeface="Helvetica Neue"/>
                <a:ea typeface="Helvetica Neue"/>
                <a:cs typeface="Helvetica Neue"/>
                <a:sym typeface="Helvetica Neue"/>
              </a:rPr>
              <a:t>th</a:t>
            </a:r>
            <a:r>
              <a:rPr lang="en-US" sz="800">
                <a:solidFill>
                  <a:schemeClr val="lt1"/>
                </a:solidFill>
                <a:latin typeface="Helvetica Neue"/>
                <a:ea typeface="Helvetica Neue"/>
                <a:cs typeface="Helvetica Neue"/>
                <a:sym typeface="Helvetica Neue"/>
              </a:rPr>
              <a:t> </a:t>
            </a:r>
            <a:r>
              <a:rPr lang="en-US" sz="1800">
                <a:solidFill>
                  <a:schemeClr val="lt1"/>
                </a:solidFill>
                <a:latin typeface="Helvetica Neue"/>
                <a:ea typeface="Helvetica Neue"/>
                <a:cs typeface="Helvetica Neue"/>
                <a:sym typeface="Helvetica Neue"/>
              </a:rPr>
              <a:t>percentile) were compared to those with adequate birthweight for gestational age</a:t>
            </a:r>
            <a:endParaRPr sz="1800">
              <a:solidFill>
                <a:schemeClr val="lt1"/>
              </a:solidFill>
              <a:latin typeface="Calibri"/>
              <a:ea typeface="Calibri"/>
              <a:cs typeface="Calibri"/>
              <a:sym typeface="Calibri"/>
            </a:endParaRPr>
          </a:p>
        </p:txBody>
      </p:sp>
      <p:sp>
        <p:nvSpPr>
          <p:cNvPr id="330" name="Google Shape;330;p40"/>
          <p:cNvSpPr/>
          <p:nvPr/>
        </p:nvSpPr>
        <p:spPr>
          <a:xfrm>
            <a:off x="406403" y="6421472"/>
            <a:ext cx="1161300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Helvetica Neue"/>
                <a:ea typeface="Helvetica Neue"/>
                <a:cs typeface="Helvetica Neue"/>
                <a:sym typeface="Helvetica Neue"/>
              </a:rPr>
              <a:t>Dravet-Gounot P,  et al. (2018). https://doi.org/10.1371/journal.pone.0204498</a:t>
            </a:r>
            <a:endParaRPr i="1" sz="1400">
              <a:solidFill>
                <a:srgbClr val="FFC000"/>
              </a:solidFill>
              <a:latin typeface="Calibri"/>
              <a:ea typeface="Calibri"/>
              <a:cs typeface="Calibri"/>
              <a:sym typeface="Calibri"/>
            </a:endParaRPr>
          </a:p>
        </p:txBody>
      </p:sp>
      <p:sp>
        <p:nvSpPr>
          <p:cNvPr id="331" name="Google Shape;331;p40"/>
          <p:cNvSpPr txBox="1"/>
          <p:nvPr/>
        </p:nvSpPr>
        <p:spPr>
          <a:xfrm>
            <a:off x="18257" y="23635"/>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1</a:t>
            </a:r>
            <a:r>
              <a:rPr b="1" baseline="30000" lang="en-US" sz="2000">
                <a:solidFill>
                  <a:srgbClr val="FFC000"/>
                </a:solidFill>
                <a:latin typeface="Calibri"/>
                <a:ea typeface="Calibri"/>
                <a:cs typeface="Calibri"/>
                <a:sym typeface="Calibri"/>
              </a:rPr>
              <a:t>st</a:t>
            </a:r>
            <a:r>
              <a:rPr b="1" lang="en-US" sz="2000">
                <a:solidFill>
                  <a:srgbClr val="FFC000"/>
                </a:solidFill>
                <a:latin typeface="Calibri"/>
                <a:ea typeface="Calibri"/>
                <a:cs typeface="Calibri"/>
                <a:sym typeface="Calibri"/>
              </a:rPr>
              <a:t> Hit Antenatal</a:t>
            </a:r>
            <a:endParaRPr b="1" sz="2000">
              <a:solidFill>
                <a:srgbClr val="FFC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1477617" y="419587"/>
            <a:ext cx="1041809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alibri"/>
              <a:buNone/>
            </a:pPr>
            <a:r>
              <a:rPr lang="en-US" sz="3200"/>
              <a:t>Bronchopulmonary dysplasia in neonates born to mothers with preeclampsia: </a:t>
            </a:r>
            <a:r>
              <a:rPr lang="en-US" sz="3200" u="sng">
                <a:solidFill>
                  <a:srgbClr val="FFC000"/>
                </a:solidFill>
              </a:rPr>
              <a:t>Impact of small for gestational age</a:t>
            </a:r>
            <a:endParaRPr sz="2000" u="sng">
              <a:solidFill>
                <a:srgbClr val="FFC000"/>
              </a:solidFill>
            </a:endParaRPr>
          </a:p>
        </p:txBody>
      </p:sp>
      <p:pic>
        <p:nvPicPr>
          <p:cNvPr id="337" name="Google Shape;337;p41"/>
          <p:cNvPicPr preferRelativeResize="0"/>
          <p:nvPr/>
        </p:nvPicPr>
        <p:blipFill rotWithShape="1">
          <a:blip r:embed="rId3">
            <a:alphaModFix/>
          </a:blip>
          <a:srcRect b="0" l="0" r="0" t="0"/>
          <a:stretch/>
        </p:blipFill>
        <p:spPr>
          <a:xfrm>
            <a:off x="426281" y="4093953"/>
            <a:ext cx="11365603" cy="2251579"/>
          </a:xfrm>
          <a:prstGeom prst="rect">
            <a:avLst/>
          </a:prstGeom>
          <a:noFill/>
          <a:ln>
            <a:noFill/>
          </a:ln>
        </p:spPr>
      </p:pic>
      <p:sp>
        <p:nvSpPr>
          <p:cNvPr id="338" name="Google Shape;338;p41"/>
          <p:cNvSpPr/>
          <p:nvPr/>
        </p:nvSpPr>
        <p:spPr>
          <a:xfrm>
            <a:off x="373282" y="1751210"/>
            <a:ext cx="11365603"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Helvetica Neue"/>
                <a:ea typeface="Helvetica Neue"/>
                <a:cs typeface="Helvetica Neue"/>
                <a:sym typeface="Helvetica Neue"/>
              </a:rPr>
              <a:t>Methods</a:t>
            </a:r>
            <a:endParaRPr b="1" sz="24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Retrospective single-center cohort study including </a:t>
            </a:r>
            <a:r>
              <a:rPr b="1" lang="en-US" sz="1800" u="sng">
                <a:solidFill>
                  <a:schemeClr val="lt1"/>
                </a:solidFill>
                <a:latin typeface="Helvetica Neue"/>
                <a:ea typeface="Helvetica Neue"/>
                <a:cs typeface="Helvetica Neue"/>
                <a:sym typeface="Helvetica Neue"/>
              </a:rPr>
              <a:t>141</a:t>
            </a:r>
            <a:r>
              <a:rPr lang="en-US" sz="1800">
                <a:solidFill>
                  <a:schemeClr val="lt1"/>
                </a:solidFill>
                <a:latin typeface="Helvetica Neue"/>
                <a:ea typeface="Helvetica Neue"/>
                <a:cs typeface="Helvetica Neue"/>
                <a:sym typeface="Helvetica Neue"/>
              </a:rPr>
              <a:t> neonates born </a:t>
            </a:r>
            <a:r>
              <a:rPr b="1" lang="en-US" sz="1800" u="sng">
                <a:solidFill>
                  <a:schemeClr val="lt1"/>
                </a:solidFill>
                <a:latin typeface="Helvetica Neue"/>
                <a:ea typeface="Helvetica Neue"/>
                <a:cs typeface="Helvetica Neue"/>
                <a:sym typeface="Helvetica Neue"/>
              </a:rPr>
              <a:t>between 24 and 30 weeks</a:t>
            </a:r>
            <a:r>
              <a:rPr lang="en-US" sz="1800" u="sng">
                <a:solidFill>
                  <a:schemeClr val="lt1"/>
                </a:solidFill>
                <a:latin typeface="Helvetica Neue"/>
                <a:ea typeface="Helvetica Neue"/>
                <a:cs typeface="Helvetica Neue"/>
                <a:sym typeface="Helvetica Neue"/>
              </a:rPr>
              <a:t>' </a:t>
            </a:r>
            <a:r>
              <a:rPr lang="en-US" sz="1800">
                <a:solidFill>
                  <a:schemeClr val="lt1"/>
                </a:solidFill>
                <a:latin typeface="Helvetica Neue"/>
                <a:ea typeface="Helvetica Neue"/>
                <a:cs typeface="Helvetica Neue"/>
                <a:sym typeface="Helvetica Neue"/>
              </a:rPr>
              <a:t>gestation to mothers with preeclampsia. </a:t>
            </a:r>
            <a:endParaRPr sz="18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Neonates born small for gestational age (birthweight </a:t>
            </a:r>
            <a:r>
              <a:rPr lang="en-US" sz="1800">
                <a:solidFill>
                  <a:schemeClr val="lt1"/>
                </a:solidFill>
                <a:latin typeface="Arial"/>
                <a:ea typeface="Arial"/>
                <a:cs typeface="Arial"/>
                <a:sym typeface="Arial"/>
              </a:rPr>
              <a:t>&lt; </a:t>
            </a:r>
            <a:r>
              <a:rPr lang="en-US" sz="1800">
                <a:solidFill>
                  <a:schemeClr val="lt1"/>
                </a:solidFill>
                <a:latin typeface="Helvetica Neue"/>
                <a:ea typeface="Helvetica Neue"/>
                <a:cs typeface="Helvetica Neue"/>
                <a:sym typeface="Helvetica Neue"/>
              </a:rPr>
              <a:t>10</a:t>
            </a:r>
            <a:r>
              <a:rPr baseline="30000" lang="en-US" sz="1050">
                <a:solidFill>
                  <a:schemeClr val="lt1"/>
                </a:solidFill>
                <a:latin typeface="Helvetica Neue"/>
                <a:ea typeface="Helvetica Neue"/>
                <a:cs typeface="Helvetica Neue"/>
                <a:sym typeface="Helvetica Neue"/>
              </a:rPr>
              <a:t>th</a:t>
            </a:r>
            <a:r>
              <a:rPr lang="en-US" sz="1050">
                <a:solidFill>
                  <a:schemeClr val="lt1"/>
                </a:solidFill>
                <a:latin typeface="Helvetica Neue"/>
                <a:ea typeface="Helvetica Neue"/>
                <a:cs typeface="Helvetica Neue"/>
                <a:sym typeface="Helvetica Neue"/>
              </a:rPr>
              <a:t> </a:t>
            </a:r>
            <a:r>
              <a:rPr lang="en-US" sz="1800">
                <a:solidFill>
                  <a:schemeClr val="lt1"/>
                </a:solidFill>
                <a:latin typeface="Helvetica Neue"/>
                <a:ea typeface="Helvetica Neue"/>
                <a:cs typeface="Helvetica Neue"/>
                <a:sym typeface="Helvetica Neue"/>
              </a:rPr>
              <a:t>percentile) were compared to those with adequate birthweight for gestational age</a:t>
            </a:r>
            <a:endParaRPr sz="1800">
              <a:solidFill>
                <a:schemeClr val="lt1"/>
              </a:solidFill>
              <a:latin typeface="Calibri"/>
              <a:ea typeface="Calibri"/>
              <a:cs typeface="Calibri"/>
              <a:sym typeface="Calibri"/>
            </a:endParaRPr>
          </a:p>
        </p:txBody>
      </p:sp>
      <p:sp>
        <p:nvSpPr>
          <p:cNvPr id="339" name="Google Shape;339;p41"/>
          <p:cNvSpPr/>
          <p:nvPr/>
        </p:nvSpPr>
        <p:spPr>
          <a:xfrm>
            <a:off x="4452730" y="4625009"/>
            <a:ext cx="4187687" cy="443948"/>
          </a:xfrm>
          <a:prstGeom prst="roundRect">
            <a:avLst>
              <a:gd fmla="val 16667" name="adj"/>
            </a:avLst>
          </a:prstGeom>
          <a:solidFill>
            <a:srgbClr val="C00000">
              <a:alpha val="49803"/>
            </a:srgb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41"/>
          <p:cNvSpPr/>
          <p:nvPr/>
        </p:nvSpPr>
        <p:spPr>
          <a:xfrm>
            <a:off x="406403" y="6421472"/>
            <a:ext cx="1161300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Helvetica Neue"/>
                <a:ea typeface="Helvetica Neue"/>
                <a:cs typeface="Helvetica Neue"/>
                <a:sym typeface="Helvetica Neue"/>
              </a:rPr>
              <a:t>Dravet-Gounot P,  et al. (2018). https://doi.org/10.1371/journal.pone.0204498</a:t>
            </a:r>
            <a:endParaRPr i="1" sz="1400">
              <a:solidFill>
                <a:srgbClr val="FFC000"/>
              </a:solidFill>
              <a:latin typeface="Calibri"/>
              <a:ea typeface="Calibri"/>
              <a:cs typeface="Calibri"/>
              <a:sym typeface="Calibri"/>
            </a:endParaRPr>
          </a:p>
        </p:txBody>
      </p:sp>
      <p:sp>
        <p:nvSpPr>
          <p:cNvPr id="341" name="Google Shape;341;p41"/>
          <p:cNvSpPr txBox="1"/>
          <p:nvPr/>
        </p:nvSpPr>
        <p:spPr>
          <a:xfrm>
            <a:off x="18257" y="23635"/>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1</a:t>
            </a:r>
            <a:r>
              <a:rPr b="1" baseline="30000" lang="en-US" sz="2000">
                <a:solidFill>
                  <a:srgbClr val="FFC000"/>
                </a:solidFill>
                <a:latin typeface="Calibri"/>
                <a:ea typeface="Calibri"/>
                <a:cs typeface="Calibri"/>
                <a:sym typeface="Calibri"/>
              </a:rPr>
              <a:t>st</a:t>
            </a:r>
            <a:r>
              <a:rPr b="1" lang="en-US" sz="2000">
                <a:solidFill>
                  <a:srgbClr val="FFC000"/>
                </a:solidFill>
                <a:latin typeface="Calibri"/>
                <a:ea typeface="Calibri"/>
                <a:cs typeface="Calibri"/>
                <a:sym typeface="Calibri"/>
              </a:rPr>
              <a:t> Hit Antenatal</a:t>
            </a:r>
            <a:endParaRPr b="1" sz="2000">
              <a:solidFill>
                <a:srgbClr val="FFC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2"/>
          <p:cNvSpPr txBox="1"/>
          <p:nvPr>
            <p:ph type="title"/>
          </p:nvPr>
        </p:nvSpPr>
        <p:spPr>
          <a:xfrm>
            <a:off x="705220" y="311357"/>
            <a:ext cx="10731406" cy="87759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Pathophysiology of Bronchopulmonary Dysplasia</a:t>
            </a:r>
            <a:endParaRPr sz="4000">
              <a:latin typeface="Calibri"/>
              <a:ea typeface="Calibri"/>
              <a:cs typeface="Calibri"/>
              <a:sym typeface="Calibri"/>
            </a:endParaRPr>
          </a:p>
        </p:txBody>
      </p:sp>
      <p:sp>
        <p:nvSpPr>
          <p:cNvPr id="347" name="Google Shape;347;p42"/>
          <p:cNvSpPr txBox="1"/>
          <p:nvPr/>
        </p:nvSpPr>
        <p:spPr>
          <a:xfrm>
            <a:off x="4655578" y="5283155"/>
            <a:ext cx="1690254" cy="70788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BPD</a:t>
            </a:r>
            <a:endParaRPr b="1" sz="4000">
              <a:solidFill>
                <a:schemeClr val="dk1"/>
              </a:solidFill>
              <a:latin typeface="Calibri"/>
              <a:ea typeface="Calibri"/>
              <a:cs typeface="Calibri"/>
              <a:sym typeface="Calibri"/>
            </a:endParaRPr>
          </a:p>
        </p:txBody>
      </p:sp>
      <p:sp>
        <p:nvSpPr>
          <p:cNvPr id="348" name="Google Shape;348;p42"/>
          <p:cNvSpPr txBox="1"/>
          <p:nvPr/>
        </p:nvSpPr>
        <p:spPr>
          <a:xfrm>
            <a:off x="1835792" y="1987815"/>
            <a:ext cx="1233055" cy="523220"/>
          </a:xfrm>
          <a:prstGeom prst="rect">
            <a:avLst/>
          </a:prstGeom>
          <a:solidFill>
            <a:srgbClr val="4A85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595959"/>
                </a:solidFill>
                <a:latin typeface="Calibri"/>
                <a:ea typeface="Calibri"/>
                <a:cs typeface="Calibri"/>
                <a:sym typeface="Calibri"/>
              </a:rPr>
              <a:t>1</a:t>
            </a:r>
            <a:r>
              <a:rPr baseline="30000" lang="en-US" sz="2800">
                <a:solidFill>
                  <a:srgbClr val="595959"/>
                </a:solidFill>
                <a:latin typeface="Calibri"/>
                <a:ea typeface="Calibri"/>
                <a:cs typeface="Calibri"/>
                <a:sym typeface="Calibri"/>
              </a:rPr>
              <a:t>st</a:t>
            </a:r>
            <a:r>
              <a:rPr lang="en-US" sz="2800">
                <a:solidFill>
                  <a:srgbClr val="595959"/>
                </a:solidFill>
                <a:latin typeface="Calibri"/>
                <a:ea typeface="Calibri"/>
                <a:cs typeface="Calibri"/>
                <a:sym typeface="Calibri"/>
              </a:rPr>
              <a:t> Hit</a:t>
            </a:r>
            <a:endParaRPr sz="2800">
              <a:solidFill>
                <a:srgbClr val="595959"/>
              </a:solidFill>
              <a:latin typeface="Calibri"/>
              <a:ea typeface="Calibri"/>
              <a:cs typeface="Calibri"/>
              <a:sym typeface="Calibri"/>
            </a:endParaRPr>
          </a:p>
        </p:txBody>
      </p:sp>
      <p:sp>
        <p:nvSpPr>
          <p:cNvPr id="349" name="Google Shape;349;p42"/>
          <p:cNvSpPr txBox="1"/>
          <p:nvPr/>
        </p:nvSpPr>
        <p:spPr>
          <a:xfrm>
            <a:off x="1513609" y="1174522"/>
            <a:ext cx="1745229" cy="523220"/>
          </a:xfrm>
          <a:prstGeom prst="rect">
            <a:avLst/>
          </a:prstGeom>
          <a:solidFill>
            <a:srgbClr val="4A85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595959"/>
                </a:solidFill>
                <a:latin typeface="Calibri"/>
                <a:ea typeface="Calibri"/>
                <a:cs typeface="Calibri"/>
                <a:sym typeface="Calibri"/>
              </a:rPr>
              <a:t>Antenatal</a:t>
            </a:r>
            <a:endParaRPr sz="2800">
              <a:solidFill>
                <a:srgbClr val="595959"/>
              </a:solidFill>
              <a:latin typeface="Calibri"/>
              <a:ea typeface="Calibri"/>
              <a:cs typeface="Calibri"/>
              <a:sym typeface="Calibri"/>
            </a:endParaRPr>
          </a:p>
        </p:txBody>
      </p:sp>
      <p:sp>
        <p:nvSpPr>
          <p:cNvPr id="350" name="Google Shape;350;p42"/>
          <p:cNvSpPr/>
          <p:nvPr/>
        </p:nvSpPr>
        <p:spPr>
          <a:xfrm>
            <a:off x="1154648" y="2879661"/>
            <a:ext cx="2595342" cy="1015663"/>
          </a:xfrm>
          <a:prstGeom prst="rect">
            <a:avLst/>
          </a:prstGeom>
          <a:solidFill>
            <a:srgbClr val="4A856C"/>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Genetics</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Prematurity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Chorioamnionitis</a:t>
            </a:r>
            <a:endParaRPr/>
          </a:p>
        </p:txBody>
      </p:sp>
      <p:sp>
        <p:nvSpPr>
          <p:cNvPr id="351" name="Google Shape;351;p42"/>
          <p:cNvSpPr/>
          <p:nvPr/>
        </p:nvSpPr>
        <p:spPr>
          <a:xfrm rot="1914929">
            <a:off x="2509626" y="4489432"/>
            <a:ext cx="2224802" cy="337881"/>
          </a:xfrm>
          <a:prstGeom prst="rightArrow">
            <a:avLst>
              <a:gd fmla="val 50000" name="adj1"/>
              <a:gd fmla="val 50000" name="adj2"/>
            </a:avLst>
          </a:prstGeom>
          <a:solidFill>
            <a:srgbClr val="4A856C"/>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52" name="Google Shape;352;p42"/>
          <p:cNvSpPr/>
          <p:nvPr/>
        </p:nvSpPr>
        <p:spPr>
          <a:xfrm rot="5400000">
            <a:off x="5049098" y="4563289"/>
            <a:ext cx="903214" cy="267150"/>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53" name="Google Shape;353;p42"/>
          <p:cNvSpPr txBox="1"/>
          <p:nvPr/>
        </p:nvSpPr>
        <p:spPr>
          <a:xfrm>
            <a:off x="2038230" y="6070883"/>
            <a:ext cx="692495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C000"/>
                </a:solidFill>
                <a:latin typeface="Calibri"/>
                <a:ea typeface="Calibri"/>
                <a:cs typeface="Calibri"/>
                <a:sym typeface="Calibri"/>
              </a:rPr>
              <a:t>Altered alveolar and airway vascular structure and function</a:t>
            </a:r>
            <a:endParaRPr sz="1600">
              <a:solidFill>
                <a:srgbClr val="FFC000"/>
              </a:solidFill>
              <a:latin typeface="Calibri"/>
              <a:ea typeface="Calibri"/>
              <a:cs typeface="Calibri"/>
              <a:sym typeface="Calibri"/>
            </a:endParaRPr>
          </a:p>
          <a:p>
            <a:pPr indent="0" lvl="0" marL="0" marR="0" rtl="0" algn="ctr">
              <a:spcBef>
                <a:spcPts val="0"/>
              </a:spcBef>
              <a:spcAft>
                <a:spcPts val="0"/>
              </a:spcAft>
              <a:buNone/>
            </a:pPr>
            <a:r>
              <a:rPr lang="en-US" sz="1600">
                <a:solidFill>
                  <a:srgbClr val="FFC000"/>
                </a:solidFill>
                <a:latin typeface="Calibri"/>
                <a:ea typeface="Calibri"/>
                <a:cs typeface="Calibri"/>
                <a:sym typeface="Calibri"/>
              </a:rPr>
              <a:t>Increased susceptibility to childhood and adult lung disease</a:t>
            </a:r>
            <a:endParaRPr sz="1600">
              <a:solidFill>
                <a:srgbClr val="FFC000"/>
              </a:solidFill>
              <a:latin typeface="Calibri"/>
              <a:ea typeface="Calibri"/>
              <a:cs typeface="Calibri"/>
              <a:sym typeface="Calibri"/>
            </a:endParaRPr>
          </a:p>
        </p:txBody>
      </p:sp>
      <p:sp>
        <p:nvSpPr>
          <p:cNvPr id="354" name="Google Shape;354;p42"/>
          <p:cNvSpPr/>
          <p:nvPr/>
        </p:nvSpPr>
        <p:spPr>
          <a:xfrm>
            <a:off x="4340265" y="2866409"/>
            <a:ext cx="2452862" cy="1323439"/>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Resuscitation</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Volutrauma</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Oxygen toxicity</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Lack of Surfactant</a:t>
            </a:r>
            <a:endParaRPr/>
          </a:p>
        </p:txBody>
      </p:sp>
      <p:sp>
        <p:nvSpPr>
          <p:cNvPr id="355" name="Google Shape;355;p42"/>
          <p:cNvSpPr txBox="1"/>
          <p:nvPr/>
        </p:nvSpPr>
        <p:spPr>
          <a:xfrm>
            <a:off x="5084023" y="1991508"/>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2</a:t>
            </a:r>
            <a:r>
              <a:rPr baseline="30000" lang="en-US" sz="2800">
                <a:solidFill>
                  <a:schemeClr val="lt1"/>
                </a:solidFill>
                <a:latin typeface="Calibri"/>
                <a:ea typeface="Calibri"/>
                <a:cs typeface="Calibri"/>
                <a:sym typeface="Calibri"/>
              </a:rPr>
              <a:t>nd</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356" name="Google Shape;356;p42"/>
          <p:cNvSpPr txBox="1"/>
          <p:nvPr/>
        </p:nvSpPr>
        <p:spPr>
          <a:xfrm>
            <a:off x="4761665" y="1174522"/>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Delivery</a:t>
            </a:r>
            <a:endParaRPr sz="2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3"/>
          <p:cNvSpPr txBox="1"/>
          <p:nvPr>
            <p:ph type="title"/>
          </p:nvPr>
        </p:nvSpPr>
        <p:spPr>
          <a:xfrm>
            <a:off x="1172818" y="311426"/>
            <a:ext cx="9243392" cy="119310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Overidistention (Volutrauma)</a:t>
            </a:r>
            <a:endParaRPr sz="2800"/>
          </a:p>
        </p:txBody>
      </p:sp>
      <p:pic>
        <p:nvPicPr>
          <p:cNvPr id="362" name="Google Shape;362;p43"/>
          <p:cNvPicPr preferRelativeResize="0"/>
          <p:nvPr/>
        </p:nvPicPr>
        <p:blipFill rotWithShape="1">
          <a:blip r:embed="rId3">
            <a:alphaModFix/>
          </a:blip>
          <a:srcRect b="0" l="0" r="0" t="0"/>
          <a:stretch/>
        </p:blipFill>
        <p:spPr>
          <a:xfrm>
            <a:off x="6623078" y="1750114"/>
            <a:ext cx="5363516" cy="3783784"/>
          </a:xfrm>
          <a:prstGeom prst="rect">
            <a:avLst/>
          </a:prstGeom>
          <a:noFill/>
          <a:ln>
            <a:noFill/>
          </a:ln>
        </p:spPr>
      </p:pic>
      <p:sp>
        <p:nvSpPr>
          <p:cNvPr id="363" name="Google Shape;363;p43"/>
          <p:cNvSpPr/>
          <p:nvPr/>
        </p:nvSpPr>
        <p:spPr>
          <a:xfrm>
            <a:off x="125895" y="5838376"/>
            <a:ext cx="1187394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chemeClr val="lt1"/>
                </a:solidFill>
                <a:latin typeface="Times"/>
                <a:ea typeface="Times"/>
                <a:cs typeface="Times"/>
                <a:sym typeface="Times"/>
              </a:rPr>
              <a:t>IL </a:t>
            </a:r>
            <a:r>
              <a:rPr lang="en-US" sz="1200">
                <a:solidFill>
                  <a:schemeClr val="lt1"/>
                </a:solidFill>
                <a:latin typeface="Times"/>
                <a:ea typeface="Times"/>
                <a:cs typeface="Times"/>
                <a:sym typeface="Times"/>
              </a:rPr>
              <a:t>interleukin, </a:t>
            </a:r>
            <a:r>
              <a:rPr i="1" lang="en-US" sz="1200">
                <a:solidFill>
                  <a:schemeClr val="lt1"/>
                </a:solidFill>
                <a:latin typeface="Times"/>
                <a:ea typeface="Times"/>
                <a:cs typeface="Times"/>
                <a:sym typeface="Times"/>
              </a:rPr>
              <a:t>MCP-1 </a:t>
            </a:r>
            <a:r>
              <a:rPr lang="en-US" sz="1200">
                <a:solidFill>
                  <a:schemeClr val="lt1"/>
                </a:solidFill>
                <a:latin typeface="Times"/>
                <a:ea typeface="Times"/>
                <a:cs typeface="Times"/>
                <a:sym typeface="Times"/>
              </a:rPr>
              <a:t>monocyte chemoattractant protein-1, </a:t>
            </a:r>
            <a:r>
              <a:rPr i="1" lang="en-US" sz="1200">
                <a:solidFill>
                  <a:schemeClr val="lt1"/>
                </a:solidFill>
                <a:latin typeface="Times"/>
                <a:ea typeface="Times"/>
                <a:cs typeface="Times"/>
                <a:sym typeface="Times"/>
              </a:rPr>
              <a:t>TNF-</a:t>
            </a:r>
            <a:r>
              <a:rPr i="1" lang="en-US" sz="1200">
                <a:solidFill>
                  <a:schemeClr val="lt1"/>
                </a:solidFill>
                <a:latin typeface="Arial"/>
                <a:ea typeface="Arial"/>
                <a:cs typeface="Arial"/>
                <a:sym typeface="Arial"/>
              </a:rPr>
              <a:t>α </a:t>
            </a:r>
            <a:r>
              <a:rPr lang="en-US" sz="1200">
                <a:solidFill>
                  <a:schemeClr val="lt1"/>
                </a:solidFill>
                <a:latin typeface="Times"/>
                <a:ea typeface="Times"/>
                <a:cs typeface="Times"/>
                <a:sym typeface="Times"/>
              </a:rPr>
              <a:t>tumor necrosis factor alpha, </a:t>
            </a:r>
            <a:r>
              <a:rPr i="1" lang="en-US" sz="1200">
                <a:solidFill>
                  <a:schemeClr val="lt1"/>
                </a:solidFill>
                <a:latin typeface="Times"/>
                <a:ea typeface="Times"/>
                <a:cs typeface="Times"/>
                <a:sym typeface="Times"/>
              </a:rPr>
              <a:t>MMP-9 </a:t>
            </a:r>
            <a:r>
              <a:rPr lang="en-US" sz="1200">
                <a:solidFill>
                  <a:schemeClr val="lt1"/>
                </a:solidFill>
                <a:latin typeface="Times"/>
                <a:ea typeface="Times"/>
                <a:cs typeface="Times"/>
                <a:sym typeface="Times"/>
              </a:rPr>
              <a:t>matrix metalloproteinase-9, </a:t>
            </a:r>
            <a:r>
              <a:rPr i="1" lang="en-US" sz="1200">
                <a:solidFill>
                  <a:schemeClr val="lt1"/>
                </a:solidFill>
                <a:latin typeface="Times"/>
                <a:ea typeface="Times"/>
                <a:cs typeface="Times"/>
                <a:sym typeface="Times"/>
              </a:rPr>
              <a:t>NF-</a:t>
            </a:r>
            <a:r>
              <a:rPr i="1" lang="en-US" sz="1200">
                <a:solidFill>
                  <a:schemeClr val="lt1"/>
                </a:solidFill>
                <a:latin typeface="Arial"/>
                <a:ea typeface="Arial"/>
                <a:cs typeface="Arial"/>
                <a:sym typeface="Arial"/>
              </a:rPr>
              <a:t>κ</a:t>
            </a:r>
            <a:r>
              <a:rPr i="1" lang="en-US" sz="1200">
                <a:solidFill>
                  <a:schemeClr val="lt1"/>
                </a:solidFill>
                <a:latin typeface="Times"/>
                <a:ea typeface="Times"/>
                <a:cs typeface="Times"/>
                <a:sym typeface="Times"/>
              </a:rPr>
              <a:t>B </a:t>
            </a:r>
            <a:r>
              <a:rPr lang="en-US" sz="1200">
                <a:solidFill>
                  <a:schemeClr val="lt1"/>
                </a:solidFill>
                <a:latin typeface="Times"/>
                <a:ea typeface="Times"/>
                <a:cs typeface="Times"/>
                <a:sym typeface="Times"/>
              </a:rPr>
              <a:t>nuclear factor kappa-light-chain enhancer of activated B cells, </a:t>
            </a:r>
            <a:r>
              <a:rPr i="1" lang="en-US" sz="1200">
                <a:solidFill>
                  <a:schemeClr val="lt1"/>
                </a:solidFill>
                <a:latin typeface="Times"/>
                <a:ea typeface="Times"/>
                <a:cs typeface="Times"/>
                <a:sym typeface="Times"/>
              </a:rPr>
              <a:t>KC </a:t>
            </a:r>
            <a:r>
              <a:rPr lang="en-US" sz="1200">
                <a:solidFill>
                  <a:schemeClr val="lt1"/>
                </a:solidFill>
                <a:latin typeface="Times"/>
                <a:ea typeface="Times"/>
                <a:cs typeface="Times"/>
                <a:sym typeface="Times"/>
              </a:rPr>
              <a:t>keratinocyte chemoattractant, </a:t>
            </a:r>
            <a:r>
              <a:rPr i="1" lang="en-US" sz="1200">
                <a:solidFill>
                  <a:schemeClr val="lt1"/>
                </a:solidFill>
                <a:latin typeface="Times"/>
                <a:ea typeface="Times"/>
                <a:cs typeface="Times"/>
                <a:sym typeface="Times"/>
              </a:rPr>
              <a:t>RANTES </a:t>
            </a:r>
            <a:r>
              <a:rPr lang="en-US" sz="1200">
                <a:solidFill>
                  <a:schemeClr val="lt1"/>
                </a:solidFill>
                <a:latin typeface="Times"/>
                <a:ea typeface="Times"/>
                <a:cs typeface="Times"/>
                <a:sym typeface="Times"/>
              </a:rPr>
              <a:t>regulated on activation, normal T-cell expressed and sec</a:t>
            </a:r>
            <a:endParaRPr sz="1200">
              <a:solidFill>
                <a:schemeClr val="lt1"/>
              </a:solidFill>
              <a:latin typeface="Calibri"/>
              <a:ea typeface="Calibri"/>
              <a:cs typeface="Calibri"/>
              <a:sym typeface="Calibri"/>
            </a:endParaRPr>
          </a:p>
        </p:txBody>
      </p:sp>
      <p:sp>
        <p:nvSpPr>
          <p:cNvPr id="364" name="Google Shape;364;p43"/>
          <p:cNvSpPr/>
          <p:nvPr/>
        </p:nvSpPr>
        <p:spPr>
          <a:xfrm>
            <a:off x="1755913" y="6531028"/>
            <a:ext cx="10190922"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200">
                <a:solidFill>
                  <a:srgbClr val="FFC000"/>
                </a:solidFill>
                <a:latin typeface="Times"/>
                <a:ea typeface="Times"/>
                <a:cs typeface="Times"/>
                <a:sym typeface="Times"/>
              </a:rPr>
              <a:t>Lauren M. Ramos , Tanbir Najrana , and Juan Sanchez-Esteban Bronchopulmonary Dysplasia Respiratory Medicine Book Humana Press</a:t>
            </a:r>
            <a:endParaRPr sz="1200">
              <a:solidFill>
                <a:srgbClr val="FFC000"/>
              </a:solidFill>
              <a:latin typeface="Calibri"/>
              <a:ea typeface="Calibri"/>
              <a:cs typeface="Calibri"/>
              <a:sym typeface="Calibri"/>
            </a:endParaRPr>
          </a:p>
        </p:txBody>
      </p:sp>
      <p:sp>
        <p:nvSpPr>
          <p:cNvPr id="365" name="Google Shape;365;p43"/>
          <p:cNvSpPr txBox="1"/>
          <p:nvPr/>
        </p:nvSpPr>
        <p:spPr>
          <a:xfrm>
            <a:off x="623456" y="1648691"/>
            <a:ext cx="5888180" cy="404552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86D1D8"/>
              </a:buClr>
              <a:buSzPts val="1760"/>
              <a:buFont typeface="Noto Sans Symbols"/>
              <a:buChar char="►"/>
            </a:pPr>
            <a:r>
              <a:rPr b="0" i="0" lang="en-US" sz="2200" u="none" cap="none" strike="noStrike">
                <a:solidFill>
                  <a:schemeClr val="lt1"/>
                </a:solidFill>
                <a:latin typeface="Calibri"/>
                <a:ea typeface="Calibri"/>
                <a:cs typeface="Calibri"/>
                <a:sym typeface="Calibri"/>
              </a:rPr>
              <a:t>Overdistention and excessive stretch of alveoli</a:t>
            </a:r>
            <a:r>
              <a:rPr b="0" i="0" lang="en-US" sz="2200" u="none" cap="none" strike="noStrike">
                <a:solidFill>
                  <a:schemeClr val="lt1"/>
                </a:solidFill>
                <a:latin typeface="Calibri"/>
                <a:ea typeface="Calibri"/>
                <a:cs typeface="Calibri"/>
                <a:sym typeface="Calibri"/>
              </a:rPr>
              <a:t> leads to:</a:t>
            </a:r>
            <a:endParaRPr b="0" i="0" sz="22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rgbClr val="86D1D8"/>
              </a:buClr>
              <a:buSzPts val="1760"/>
              <a:buFont typeface="Calibri"/>
              <a:buAutoNum type="arabicPeriod"/>
            </a:pPr>
            <a:r>
              <a:rPr b="0" i="0" lang="en-US" sz="2200" u="none" cap="none" strike="noStrike">
                <a:solidFill>
                  <a:schemeClr val="lt1"/>
                </a:solidFill>
                <a:latin typeface="Calibri"/>
                <a:ea typeface="Calibri"/>
                <a:cs typeface="Calibri"/>
                <a:sym typeface="Calibri"/>
              </a:rPr>
              <a:t>Disruption of alveolar and small airway epithelium</a:t>
            </a:r>
            <a:endParaRPr/>
          </a:p>
          <a:p>
            <a:pPr indent="-457200" lvl="0" marL="457200" marR="0" rtl="0" algn="l">
              <a:lnSpc>
                <a:spcPct val="100000"/>
              </a:lnSpc>
              <a:spcBef>
                <a:spcPts val="1000"/>
              </a:spcBef>
              <a:spcAft>
                <a:spcPts val="0"/>
              </a:spcAft>
              <a:buClr>
                <a:srgbClr val="86D1D8"/>
              </a:buClr>
              <a:buSzPts val="1760"/>
              <a:buFont typeface="Calibri"/>
              <a:buAutoNum type="arabicPeriod"/>
            </a:pPr>
            <a:r>
              <a:rPr b="0" i="0" lang="en-US" sz="2200" u="none" cap="none" strike="noStrike">
                <a:solidFill>
                  <a:schemeClr val="lt1"/>
                </a:solidFill>
                <a:latin typeface="Calibri"/>
                <a:ea typeface="Calibri"/>
                <a:cs typeface="Calibri"/>
                <a:sym typeface="Calibri"/>
              </a:rPr>
              <a:t>Acute edema, proteinaceous exudate and release of proteases, cytokines, and chemokines</a:t>
            </a:r>
            <a:endParaRPr b="0" i="0" sz="22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rgbClr val="86D1D8"/>
              </a:buClr>
              <a:buSzPts val="1760"/>
              <a:buFont typeface="Calibri"/>
              <a:buAutoNum type="arabicPeriod"/>
            </a:pPr>
            <a:r>
              <a:rPr b="0" i="0" lang="en-US" sz="2200" u="none" cap="none" strike="noStrike">
                <a:solidFill>
                  <a:schemeClr val="lt1"/>
                </a:solidFill>
                <a:latin typeface="Calibri"/>
                <a:ea typeface="Calibri"/>
                <a:cs typeface="Calibri"/>
                <a:sym typeface="Calibri"/>
              </a:rPr>
              <a:t>Activation of macrophages and invasion of neutrophils</a:t>
            </a:r>
            <a:endParaRPr b="0" i="0" sz="22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rgbClr val="86D1D8"/>
              </a:buClr>
              <a:buSzPts val="1760"/>
              <a:buFont typeface="Calibri"/>
              <a:buAutoNum type="arabicPeriod"/>
            </a:pPr>
            <a:r>
              <a:rPr b="0" i="0" lang="en-US" sz="2200" u="none" cap="none" strike="noStrike">
                <a:solidFill>
                  <a:schemeClr val="lt1"/>
                </a:solidFill>
                <a:latin typeface="Calibri"/>
                <a:ea typeface="Calibri"/>
                <a:cs typeface="Calibri"/>
                <a:sym typeface="Calibri"/>
              </a:rPr>
              <a:t>Inactivation of Surfactant</a:t>
            </a:r>
            <a:endParaRPr b="0" i="0" sz="2200" u="none" cap="none" strike="noStrike">
              <a:solidFill>
                <a:schemeClr val="lt1"/>
              </a:solidFill>
              <a:latin typeface="Calibri"/>
              <a:ea typeface="Calibri"/>
              <a:cs typeface="Calibri"/>
              <a:sym typeface="Calibri"/>
            </a:endParaRPr>
          </a:p>
        </p:txBody>
      </p:sp>
      <p:sp>
        <p:nvSpPr>
          <p:cNvPr id="366" name="Google Shape;366;p43"/>
          <p:cNvSpPr txBox="1"/>
          <p:nvPr/>
        </p:nvSpPr>
        <p:spPr>
          <a:xfrm>
            <a:off x="3382" y="19263"/>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2</a:t>
            </a:r>
            <a:r>
              <a:rPr b="1" baseline="30000" lang="en-US" sz="2000">
                <a:solidFill>
                  <a:srgbClr val="FFC000"/>
                </a:solidFill>
                <a:latin typeface="Calibri"/>
                <a:ea typeface="Calibri"/>
                <a:cs typeface="Calibri"/>
                <a:sym typeface="Calibri"/>
              </a:rPr>
              <a:t>nd</a:t>
            </a:r>
            <a:r>
              <a:rPr b="1" lang="en-US" sz="2000">
                <a:solidFill>
                  <a:srgbClr val="FFC000"/>
                </a:solidFill>
                <a:latin typeface="Calibri"/>
                <a:ea typeface="Calibri"/>
                <a:cs typeface="Calibri"/>
                <a:sym typeface="Calibri"/>
              </a:rPr>
              <a:t> Hit </a:t>
            </a:r>
            <a:endParaRPr/>
          </a:p>
          <a:p>
            <a:pPr indent="0" lvl="0" marL="0" marR="0" rtl="0" algn="ctr">
              <a:spcBef>
                <a:spcPts val="0"/>
              </a:spcBef>
              <a:spcAft>
                <a:spcPts val="0"/>
              </a:spcAft>
              <a:buNone/>
            </a:pPr>
            <a:r>
              <a:rPr b="1" lang="en-US" sz="2000">
                <a:solidFill>
                  <a:srgbClr val="FFC000"/>
                </a:solidFill>
                <a:latin typeface="Calibri"/>
                <a:ea typeface="Calibri"/>
                <a:cs typeface="Calibri"/>
                <a:sym typeface="Calibri"/>
              </a:rPr>
              <a:t>DR</a:t>
            </a:r>
            <a:endParaRPr b="1" sz="2000">
              <a:solidFill>
                <a:srgbClr val="FFC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4"/>
          <p:cNvSpPr txBox="1"/>
          <p:nvPr>
            <p:ph type="title"/>
          </p:nvPr>
        </p:nvSpPr>
        <p:spPr>
          <a:xfrm>
            <a:off x="1729409" y="452718"/>
            <a:ext cx="8321425"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Mechanisms of Lung Injury During Neonatal Resuscitation</a:t>
            </a:r>
            <a:br>
              <a:rPr lang="en-US" sz="3600"/>
            </a:br>
            <a:endParaRPr/>
          </a:p>
        </p:txBody>
      </p:sp>
      <p:sp>
        <p:nvSpPr>
          <p:cNvPr id="372" name="Google Shape;372;p44"/>
          <p:cNvSpPr txBox="1"/>
          <p:nvPr>
            <p:ph idx="1" type="body"/>
          </p:nvPr>
        </p:nvSpPr>
        <p:spPr>
          <a:xfrm>
            <a:off x="831643" y="2464904"/>
            <a:ext cx="4807157" cy="34583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t>Volutrauma/Barotrauma</a:t>
            </a:r>
            <a:endParaRPr/>
          </a:p>
          <a:p>
            <a:pPr indent="-342900" lvl="0" marL="342900" rtl="0" algn="l">
              <a:spcBef>
                <a:spcPts val="1000"/>
              </a:spcBef>
              <a:spcAft>
                <a:spcPts val="0"/>
              </a:spcAft>
              <a:buSzPts val="1920"/>
              <a:buChar char="►"/>
            </a:pPr>
            <a:r>
              <a:rPr lang="en-US" sz="2400"/>
              <a:t>Kfc (Capillary filtration coefficient) increased 31% after 30 cmH2O PIP and 430% after 45 cm H2O PIP.</a:t>
            </a:r>
            <a:endParaRPr/>
          </a:p>
          <a:p>
            <a:pPr indent="-342900" lvl="0" marL="342900" rtl="0" algn="l">
              <a:spcBef>
                <a:spcPts val="1000"/>
              </a:spcBef>
              <a:spcAft>
                <a:spcPts val="0"/>
              </a:spcAft>
              <a:buSzPts val="1920"/>
              <a:buChar char="►"/>
            </a:pPr>
            <a:r>
              <a:rPr lang="en-US" sz="2400"/>
              <a:t>Volume distention of the lung rather than high PIP per se produces microvascular damage in the lung</a:t>
            </a:r>
            <a:endParaRPr/>
          </a:p>
          <a:p>
            <a:pPr indent="0" lvl="0" marL="0" rtl="0" algn="l">
              <a:spcBef>
                <a:spcPts val="1000"/>
              </a:spcBef>
              <a:spcAft>
                <a:spcPts val="0"/>
              </a:spcAft>
              <a:buSzPts val="1920"/>
              <a:buNone/>
            </a:pPr>
            <a:r>
              <a:t/>
            </a:r>
            <a:endParaRPr sz="2400"/>
          </a:p>
        </p:txBody>
      </p:sp>
      <p:pic>
        <p:nvPicPr>
          <p:cNvPr id="373" name="Google Shape;373;p44"/>
          <p:cNvPicPr preferRelativeResize="0"/>
          <p:nvPr/>
        </p:nvPicPr>
        <p:blipFill rotWithShape="1">
          <a:blip r:embed="rId3">
            <a:alphaModFix/>
          </a:blip>
          <a:srcRect b="0" l="0" r="0" t="0"/>
          <a:stretch/>
        </p:blipFill>
        <p:spPr>
          <a:xfrm>
            <a:off x="5824850" y="2514346"/>
            <a:ext cx="5900406" cy="3359426"/>
          </a:xfrm>
          <a:prstGeom prst="rect">
            <a:avLst/>
          </a:prstGeom>
          <a:noFill/>
          <a:ln>
            <a:noFill/>
          </a:ln>
        </p:spPr>
      </p:pic>
      <p:sp>
        <p:nvSpPr>
          <p:cNvPr id="374" name="Google Shape;374;p44"/>
          <p:cNvSpPr/>
          <p:nvPr/>
        </p:nvSpPr>
        <p:spPr>
          <a:xfrm>
            <a:off x="646111" y="6368573"/>
            <a:ext cx="1145650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FFC000"/>
                </a:solidFill>
                <a:latin typeface="Calibri"/>
                <a:ea typeface="Calibri"/>
                <a:cs typeface="Calibri"/>
                <a:sym typeface="Calibri"/>
              </a:rPr>
              <a:t>LUCRECIA A. HERNANDEZ, et al. Chest wall restriction limits high airway pressure-induced lung injury in young rabbits J Appl Physiol 66:2364-2368, 1989  </a:t>
            </a:r>
            <a:endParaRPr i="1" sz="1400">
              <a:solidFill>
                <a:srgbClr val="FFC000"/>
              </a:solidFill>
              <a:latin typeface="Calibri"/>
              <a:ea typeface="Calibri"/>
              <a:cs typeface="Calibri"/>
              <a:sym typeface="Calibri"/>
            </a:endParaRPr>
          </a:p>
        </p:txBody>
      </p:sp>
      <p:sp>
        <p:nvSpPr>
          <p:cNvPr id="375" name="Google Shape;375;p44"/>
          <p:cNvSpPr txBox="1"/>
          <p:nvPr/>
        </p:nvSpPr>
        <p:spPr>
          <a:xfrm>
            <a:off x="3382" y="19263"/>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2</a:t>
            </a:r>
            <a:r>
              <a:rPr b="1" baseline="30000" lang="en-US" sz="2000">
                <a:solidFill>
                  <a:srgbClr val="FFC000"/>
                </a:solidFill>
                <a:latin typeface="Calibri"/>
                <a:ea typeface="Calibri"/>
                <a:cs typeface="Calibri"/>
                <a:sym typeface="Calibri"/>
              </a:rPr>
              <a:t>nd</a:t>
            </a:r>
            <a:r>
              <a:rPr b="1" lang="en-US" sz="2000">
                <a:solidFill>
                  <a:srgbClr val="FFC000"/>
                </a:solidFill>
                <a:latin typeface="Calibri"/>
                <a:ea typeface="Calibri"/>
                <a:cs typeface="Calibri"/>
                <a:sym typeface="Calibri"/>
              </a:rPr>
              <a:t> Hit </a:t>
            </a:r>
            <a:endParaRPr/>
          </a:p>
          <a:p>
            <a:pPr indent="0" lvl="0" marL="0" marR="0" rtl="0" algn="ctr">
              <a:spcBef>
                <a:spcPts val="0"/>
              </a:spcBef>
              <a:spcAft>
                <a:spcPts val="0"/>
              </a:spcAft>
              <a:buNone/>
            </a:pPr>
            <a:r>
              <a:rPr b="1" lang="en-US" sz="2000">
                <a:solidFill>
                  <a:srgbClr val="FFC000"/>
                </a:solidFill>
                <a:latin typeface="Calibri"/>
                <a:ea typeface="Calibri"/>
                <a:cs typeface="Calibri"/>
                <a:sym typeface="Calibri"/>
              </a:rPr>
              <a:t>DR</a:t>
            </a:r>
            <a:endParaRPr b="1" sz="2000">
              <a:solidFill>
                <a:srgbClr val="FFC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45"/>
          <p:cNvSpPr txBox="1"/>
          <p:nvPr>
            <p:ph type="title"/>
          </p:nvPr>
        </p:nvSpPr>
        <p:spPr>
          <a:xfrm>
            <a:off x="1056928" y="803901"/>
            <a:ext cx="9404723" cy="86346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Atelectrauma</a:t>
            </a:r>
            <a:endParaRPr sz="3600"/>
          </a:p>
        </p:txBody>
      </p:sp>
      <p:sp>
        <p:nvSpPr>
          <p:cNvPr id="381" name="Google Shape;381;p45"/>
          <p:cNvSpPr txBox="1"/>
          <p:nvPr>
            <p:ph idx="1" type="body"/>
          </p:nvPr>
        </p:nvSpPr>
        <p:spPr>
          <a:xfrm>
            <a:off x="1056928" y="2065531"/>
            <a:ext cx="9723715" cy="42256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Lung damage caused by ventilation in the presence of atelectasis</a:t>
            </a:r>
            <a:endParaRPr/>
          </a:p>
          <a:p>
            <a:pPr indent="-342900" lvl="0" marL="342900" rtl="0" algn="l">
              <a:spcBef>
                <a:spcPts val="1000"/>
              </a:spcBef>
              <a:spcAft>
                <a:spcPts val="0"/>
              </a:spcAft>
              <a:buSzPts val="1760"/>
              <a:buChar char="►"/>
            </a:pPr>
            <a:r>
              <a:rPr lang="en-US" sz="2200"/>
              <a:t>Ventilation of injured lungs using inadequate end-expiratory pressure results in repeated alveolar collapse and expansion (RACE), which rapidly leads to more lung injury.</a:t>
            </a:r>
            <a:endParaRPr/>
          </a:p>
          <a:p>
            <a:pPr indent="-342900" lvl="0" marL="342900" rtl="0" algn="l">
              <a:spcBef>
                <a:spcPts val="1000"/>
              </a:spcBef>
              <a:spcAft>
                <a:spcPts val="0"/>
              </a:spcAft>
              <a:buSzPts val="1760"/>
              <a:buChar char="►"/>
            </a:pPr>
            <a:r>
              <a:rPr lang="en-US" sz="2200"/>
              <a:t>Most importantly, when a large portion of the lungs is atelectatic, whatever VT is entering the lungs preferentially enters the aerated portion of the lung leading to Volutrauma of that part</a:t>
            </a:r>
            <a:endParaRPr sz="2200"/>
          </a:p>
        </p:txBody>
      </p:sp>
      <p:sp>
        <p:nvSpPr>
          <p:cNvPr id="382" name="Google Shape;382;p45"/>
          <p:cNvSpPr/>
          <p:nvPr/>
        </p:nvSpPr>
        <p:spPr>
          <a:xfrm>
            <a:off x="457204" y="6500268"/>
            <a:ext cx="1149927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Mols G, Priebe HJ, Guttmann J. Alveolar recruitment in acute lung injury. Br J Anaesth 2006;96(2):156–66.</a:t>
            </a:r>
            <a:endParaRPr i="1" sz="1400">
              <a:solidFill>
                <a:srgbClr val="FFC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6"/>
          <p:cNvSpPr txBox="1"/>
          <p:nvPr>
            <p:ph type="title"/>
          </p:nvPr>
        </p:nvSpPr>
        <p:spPr>
          <a:xfrm>
            <a:off x="1000538" y="485849"/>
            <a:ext cx="9404723" cy="81949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CPAP </a:t>
            </a:r>
            <a:r>
              <a:rPr lang="en-US" sz="3600" u="sng"/>
              <a:t>in the Delivery Room</a:t>
            </a:r>
            <a:endParaRPr sz="3600" u="sng"/>
          </a:p>
        </p:txBody>
      </p:sp>
      <p:sp>
        <p:nvSpPr>
          <p:cNvPr id="388" name="Google Shape;388;p46"/>
          <p:cNvSpPr txBox="1"/>
          <p:nvPr>
            <p:ph idx="1" type="body"/>
          </p:nvPr>
        </p:nvSpPr>
        <p:spPr>
          <a:xfrm>
            <a:off x="1090101" y="1767996"/>
            <a:ext cx="10028473"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t>CPAP immediately after birth facilitates alveolar recruitment and formation of a functional residual capacity. </a:t>
            </a:r>
            <a:endParaRPr/>
          </a:p>
          <a:p>
            <a:pPr indent="-342900" lvl="0" marL="342900" rtl="0" algn="l">
              <a:spcBef>
                <a:spcPts val="1000"/>
              </a:spcBef>
              <a:spcAft>
                <a:spcPts val="0"/>
              </a:spcAft>
              <a:buSzPts val="1920"/>
              <a:buChar char="►"/>
            </a:pPr>
            <a:r>
              <a:rPr lang="en-US" sz="2400"/>
              <a:t>Avoids volutrauma or atelectrauma</a:t>
            </a:r>
            <a:endParaRPr i="1" sz="2400"/>
          </a:p>
          <a:p>
            <a:pPr indent="-457200" lvl="0" marL="457200" rtl="0" algn="l">
              <a:spcBef>
                <a:spcPts val="1000"/>
              </a:spcBef>
              <a:spcAft>
                <a:spcPts val="0"/>
              </a:spcAft>
              <a:buSzPts val="1920"/>
              <a:buFont typeface="Calibri"/>
              <a:buAutoNum type="arabicPeriod"/>
            </a:pPr>
            <a:r>
              <a:rPr i="1" lang="en-US" sz="2400"/>
              <a:t>COIN Trial 610 infants 25-28 weeks</a:t>
            </a:r>
            <a:endParaRPr/>
          </a:p>
          <a:p>
            <a:pPr indent="-457200" lvl="0" marL="457200" rtl="0" algn="l">
              <a:spcBef>
                <a:spcPts val="1000"/>
              </a:spcBef>
              <a:spcAft>
                <a:spcPts val="0"/>
              </a:spcAft>
              <a:buSzPts val="1920"/>
              <a:buFont typeface="Calibri"/>
              <a:buAutoNum type="arabicPeriod"/>
            </a:pPr>
            <a:r>
              <a:rPr i="1" lang="en-US" sz="2400"/>
              <a:t>SUPPORT Trial 1316 infants 24-28 weeks</a:t>
            </a:r>
            <a:endParaRPr/>
          </a:p>
          <a:p>
            <a:pPr indent="-457200" lvl="0" marL="457200" rtl="0" algn="l">
              <a:spcBef>
                <a:spcPts val="1000"/>
              </a:spcBef>
              <a:spcAft>
                <a:spcPts val="0"/>
              </a:spcAft>
              <a:buSzPts val="1920"/>
              <a:buFont typeface="Calibri"/>
              <a:buAutoNum type="arabicPeriod"/>
            </a:pPr>
            <a:r>
              <a:rPr i="1" lang="en-US" sz="2400"/>
              <a:t>VON Trial 648 infants 26-29 weeks</a:t>
            </a:r>
            <a:endParaRPr/>
          </a:p>
          <a:p>
            <a:pPr indent="-342900" lvl="0" marL="342900" rtl="0" algn="l">
              <a:spcBef>
                <a:spcPts val="1000"/>
              </a:spcBef>
              <a:spcAft>
                <a:spcPts val="0"/>
              </a:spcAft>
              <a:buSzPts val="1760"/>
              <a:buChar char="►"/>
            </a:pPr>
            <a:r>
              <a:rPr lang="en-US" sz="2200"/>
              <a:t>Each trial demonstrated </a:t>
            </a:r>
            <a:r>
              <a:rPr lang="en-US" sz="2200">
                <a:solidFill>
                  <a:srgbClr val="FFC000"/>
                </a:solidFill>
              </a:rPr>
              <a:t>a </a:t>
            </a:r>
            <a:r>
              <a:rPr b="1" lang="en-US" sz="2200">
                <a:solidFill>
                  <a:srgbClr val="FFC000"/>
                </a:solidFill>
              </a:rPr>
              <a:t>non-significant reduction </a:t>
            </a:r>
            <a:r>
              <a:rPr lang="en-US" sz="2200">
                <a:solidFill>
                  <a:srgbClr val="FFC000"/>
                </a:solidFill>
              </a:rPr>
              <a:t>in the rate of death or BPD at 36 weeks</a:t>
            </a:r>
            <a:r>
              <a:rPr lang="en-US" sz="2200"/>
              <a:t> PMA among infants treated with CPAP, compared with empirical intubation and mechanical ventilation.</a:t>
            </a:r>
            <a:endParaRPr i="1" sz="2200"/>
          </a:p>
        </p:txBody>
      </p:sp>
      <p:sp>
        <p:nvSpPr>
          <p:cNvPr id="389" name="Google Shape;389;p46"/>
          <p:cNvSpPr/>
          <p:nvPr/>
        </p:nvSpPr>
        <p:spPr>
          <a:xfrm>
            <a:off x="1000538" y="6171718"/>
            <a:ext cx="11052313"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Arial"/>
                <a:ea typeface="Arial"/>
                <a:cs typeface="Arial"/>
                <a:sym typeface="Arial"/>
              </a:rPr>
              <a:t>Morley CJ, et al. Nasal CPAP or intubation at birth for very preterm infants. N Engl J Med 2008; 358: 700–708.</a:t>
            </a:r>
            <a:endParaRPr/>
          </a:p>
          <a:p>
            <a:pPr indent="0" lvl="0" marL="0" marR="0" rtl="0" algn="r">
              <a:spcBef>
                <a:spcPts val="0"/>
              </a:spcBef>
              <a:spcAft>
                <a:spcPts val="0"/>
              </a:spcAft>
              <a:buNone/>
            </a:pPr>
            <a:r>
              <a:rPr i="1" lang="en-US" sz="1200">
                <a:solidFill>
                  <a:srgbClr val="FFC000"/>
                </a:solidFill>
                <a:latin typeface="Arial"/>
                <a:ea typeface="Arial"/>
                <a:cs typeface="Arial"/>
                <a:sym typeface="Arial"/>
              </a:rPr>
              <a:t>Finer NN, et al. Early CPAP versus surfactant in extremely preterm infants. N Engl J Med 2010; 362: 1970–1979.</a:t>
            </a:r>
            <a:endParaRPr/>
          </a:p>
          <a:p>
            <a:pPr indent="0" lvl="0" marL="0" marR="0" rtl="0" algn="r">
              <a:spcBef>
                <a:spcPts val="0"/>
              </a:spcBef>
              <a:spcAft>
                <a:spcPts val="0"/>
              </a:spcAft>
              <a:buNone/>
            </a:pPr>
            <a:r>
              <a:rPr i="1" lang="en-US" sz="1200">
                <a:solidFill>
                  <a:srgbClr val="FFC000"/>
                </a:solidFill>
                <a:latin typeface="Arial"/>
                <a:ea typeface="Arial"/>
                <a:cs typeface="Arial"/>
                <a:sym typeface="Arial"/>
              </a:rPr>
              <a:t>Dunn MS, et al. Randomized trial comparing 3 approaches to the initial respiratory management of preterm neonates. Pediatrics 2011; 128: e1069–e1076.</a:t>
            </a:r>
            <a:endParaRPr i="1" sz="3600">
              <a:solidFill>
                <a:srgbClr val="FFC000"/>
              </a:solidFill>
              <a:latin typeface="Calibri"/>
              <a:ea typeface="Calibri"/>
              <a:cs typeface="Calibri"/>
              <a:sym typeface="Calibri"/>
            </a:endParaRPr>
          </a:p>
        </p:txBody>
      </p:sp>
      <p:sp>
        <p:nvSpPr>
          <p:cNvPr id="390" name="Google Shape;390;p46"/>
          <p:cNvSpPr txBox="1"/>
          <p:nvPr/>
        </p:nvSpPr>
        <p:spPr>
          <a:xfrm>
            <a:off x="3382" y="19263"/>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2</a:t>
            </a:r>
            <a:r>
              <a:rPr b="1" baseline="30000" lang="en-US" sz="2000">
                <a:solidFill>
                  <a:srgbClr val="FFC000"/>
                </a:solidFill>
                <a:latin typeface="Calibri"/>
                <a:ea typeface="Calibri"/>
                <a:cs typeface="Calibri"/>
                <a:sym typeface="Calibri"/>
              </a:rPr>
              <a:t>nd</a:t>
            </a:r>
            <a:r>
              <a:rPr b="1" lang="en-US" sz="2000">
                <a:solidFill>
                  <a:srgbClr val="FFC000"/>
                </a:solidFill>
                <a:latin typeface="Calibri"/>
                <a:ea typeface="Calibri"/>
                <a:cs typeface="Calibri"/>
                <a:sym typeface="Calibri"/>
              </a:rPr>
              <a:t> Hit </a:t>
            </a:r>
            <a:endParaRPr/>
          </a:p>
          <a:p>
            <a:pPr indent="0" lvl="0" marL="0" marR="0" rtl="0" algn="ctr">
              <a:spcBef>
                <a:spcPts val="0"/>
              </a:spcBef>
              <a:spcAft>
                <a:spcPts val="0"/>
              </a:spcAft>
              <a:buNone/>
            </a:pPr>
            <a:r>
              <a:rPr b="1" lang="en-US" sz="2000">
                <a:solidFill>
                  <a:srgbClr val="FFC000"/>
                </a:solidFill>
                <a:latin typeface="Calibri"/>
                <a:ea typeface="Calibri"/>
                <a:cs typeface="Calibri"/>
                <a:sym typeface="Calibri"/>
              </a:rPr>
              <a:t>DR</a:t>
            </a:r>
            <a:endParaRPr b="1" sz="2000">
              <a:solidFill>
                <a:srgbClr val="FFC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47"/>
          <p:cNvSpPr txBox="1"/>
          <p:nvPr>
            <p:ph type="title"/>
          </p:nvPr>
        </p:nvSpPr>
        <p:spPr>
          <a:xfrm>
            <a:off x="192157" y="472596"/>
            <a:ext cx="11708296"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alibri"/>
              <a:buNone/>
            </a:pPr>
            <a:r>
              <a:rPr lang="en-US" sz="3200"/>
              <a:t>Delivery room interventions to prevent BPD </a:t>
            </a:r>
            <a:br>
              <a:rPr lang="en-US" sz="3200"/>
            </a:br>
            <a:r>
              <a:rPr lang="en-US" sz="3200"/>
              <a:t>in extremely preterm infants : </a:t>
            </a:r>
            <a:r>
              <a:rPr b="1" lang="en-US" sz="3200">
                <a:solidFill>
                  <a:srgbClr val="FFC000"/>
                </a:solidFill>
              </a:rPr>
              <a:t>FiO</a:t>
            </a:r>
            <a:r>
              <a:rPr b="1" baseline="-25000" lang="en-US" sz="3200">
                <a:solidFill>
                  <a:srgbClr val="FFC000"/>
                </a:solidFill>
              </a:rPr>
              <a:t>2</a:t>
            </a:r>
            <a:endParaRPr b="1" baseline="-25000" sz="3200">
              <a:solidFill>
                <a:srgbClr val="FFC000"/>
              </a:solidFill>
            </a:endParaRPr>
          </a:p>
        </p:txBody>
      </p:sp>
      <p:pic>
        <p:nvPicPr>
          <p:cNvPr id="396" name="Google Shape;396;p47"/>
          <p:cNvPicPr preferRelativeResize="0"/>
          <p:nvPr/>
        </p:nvPicPr>
        <p:blipFill rotWithShape="1">
          <a:blip r:embed="rId3">
            <a:alphaModFix/>
          </a:blip>
          <a:srcRect b="0" l="0" r="0" t="0"/>
          <a:stretch/>
        </p:blipFill>
        <p:spPr>
          <a:xfrm>
            <a:off x="1807" y="2001079"/>
            <a:ext cx="12190193" cy="3756991"/>
          </a:xfrm>
          <a:prstGeom prst="rect">
            <a:avLst/>
          </a:prstGeom>
          <a:noFill/>
          <a:ln>
            <a:noFill/>
          </a:ln>
        </p:spPr>
      </p:pic>
      <p:sp>
        <p:nvSpPr>
          <p:cNvPr id="397" name="Google Shape;397;p47"/>
          <p:cNvSpPr/>
          <p:nvPr/>
        </p:nvSpPr>
        <p:spPr>
          <a:xfrm>
            <a:off x="1152939" y="6491765"/>
            <a:ext cx="10807148"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EE Foglia et al. Delivery room interventions to prevent BPD </a:t>
            </a:r>
            <a:r>
              <a:rPr i="1" lang="en-US" sz="1400">
                <a:solidFill>
                  <a:srgbClr val="FFC000"/>
                </a:solidFill>
                <a:latin typeface="Calibri"/>
                <a:ea typeface="Calibri"/>
                <a:cs typeface="Calibri"/>
                <a:sym typeface="Calibri"/>
              </a:rPr>
              <a:t>Journal of Perinatology (2017), 1171 – 1179</a:t>
            </a:r>
            <a:r>
              <a:rPr i="1" lang="en-US" sz="1400">
                <a:solidFill>
                  <a:srgbClr val="FFC000"/>
                </a:solidFill>
                <a:latin typeface="Arial"/>
                <a:ea typeface="Arial"/>
                <a:cs typeface="Arial"/>
                <a:sym typeface="Arial"/>
              </a:rPr>
              <a:t> </a:t>
            </a:r>
            <a:endParaRPr i="1" sz="1400">
              <a:solidFill>
                <a:srgbClr val="FFC000"/>
              </a:solidFill>
              <a:latin typeface="Calibri"/>
              <a:ea typeface="Calibri"/>
              <a:cs typeface="Calibri"/>
              <a:sym typeface="Calibri"/>
            </a:endParaRPr>
          </a:p>
        </p:txBody>
      </p:sp>
      <p:sp>
        <p:nvSpPr>
          <p:cNvPr id="398" name="Google Shape;398;p47"/>
          <p:cNvSpPr txBox="1"/>
          <p:nvPr/>
        </p:nvSpPr>
        <p:spPr>
          <a:xfrm>
            <a:off x="3382" y="19263"/>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2</a:t>
            </a:r>
            <a:r>
              <a:rPr b="1" baseline="30000" lang="en-US" sz="2000">
                <a:solidFill>
                  <a:srgbClr val="FFC000"/>
                </a:solidFill>
                <a:latin typeface="Calibri"/>
                <a:ea typeface="Calibri"/>
                <a:cs typeface="Calibri"/>
                <a:sym typeface="Calibri"/>
              </a:rPr>
              <a:t>nd</a:t>
            </a:r>
            <a:r>
              <a:rPr b="1" lang="en-US" sz="2000">
                <a:solidFill>
                  <a:srgbClr val="FFC000"/>
                </a:solidFill>
                <a:latin typeface="Calibri"/>
                <a:ea typeface="Calibri"/>
                <a:cs typeface="Calibri"/>
                <a:sym typeface="Calibri"/>
              </a:rPr>
              <a:t> Hit </a:t>
            </a:r>
            <a:endParaRPr/>
          </a:p>
          <a:p>
            <a:pPr indent="0" lvl="0" marL="0" marR="0" rtl="0" algn="ctr">
              <a:spcBef>
                <a:spcPts val="0"/>
              </a:spcBef>
              <a:spcAft>
                <a:spcPts val="0"/>
              </a:spcAft>
              <a:buNone/>
            </a:pPr>
            <a:r>
              <a:rPr b="1" lang="en-US" sz="2000">
                <a:solidFill>
                  <a:srgbClr val="FFC000"/>
                </a:solidFill>
                <a:latin typeface="Calibri"/>
                <a:ea typeface="Calibri"/>
                <a:cs typeface="Calibri"/>
                <a:sym typeface="Calibri"/>
              </a:rPr>
              <a:t>DR</a:t>
            </a:r>
            <a:endParaRPr b="1" sz="2000">
              <a:solidFill>
                <a:srgbClr val="FFC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1378226" y="861390"/>
            <a:ext cx="8672608" cy="99185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Introduction</a:t>
            </a:r>
            <a:endParaRPr sz="3600"/>
          </a:p>
        </p:txBody>
      </p:sp>
      <p:sp>
        <p:nvSpPr>
          <p:cNvPr id="165" name="Google Shape;165;p21"/>
          <p:cNvSpPr txBox="1"/>
          <p:nvPr>
            <p:ph idx="1" type="body"/>
          </p:nvPr>
        </p:nvSpPr>
        <p:spPr>
          <a:xfrm>
            <a:off x="1066197" y="2124565"/>
            <a:ext cx="10184296" cy="3260034"/>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760"/>
              <a:buFont typeface="Calibri"/>
              <a:buAutoNum type="arabicPeriod"/>
            </a:pPr>
            <a:r>
              <a:rPr lang="en-US" sz="2200"/>
              <a:t>The incidence of BPD continues to rise despite advances in perinatal care.</a:t>
            </a:r>
            <a:endParaRPr/>
          </a:p>
          <a:p>
            <a:pPr indent="-457200" lvl="0" marL="457200" rtl="0" algn="l">
              <a:spcBef>
                <a:spcPts val="1000"/>
              </a:spcBef>
              <a:spcAft>
                <a:spcPts val="0"/>
              </a:spcAft>
              <a:buSzPts val="1760"/>
              <a:buFont typeface="Calibri"/>
              <a:buAutoNum type="arabicPeriod"/>
            </a:pPr>
            <a:r>
              <a:rPr lang="en-US" sz="2200"/>
              <a:t>The etiology of BPD is multifactorial and remains incompletely understood.</a:t>
            </a:r>
            <a:endParaRPr/>
          </a:p>
          <a:p>
            <a:pPr indent="-457200" lvl="0" marL="457200" rtl="0" algn="l">
              <a:spcBef>
                <a:spcPts val="1000"/>
              </a:spcBef>
              <a:spcAft>
                <a:spcPts val="0"/>
              </a:spcAft>
              <a:buSzPts val="1760"/>
              <a:buFont typeface="Calibri"/>
              <a:buAutoNum type="arabicPeriod"/>
            </a:pPr>
            <a:r>
              <a:rPr lang="en-US" sz="2200"/>
              <a:t>Multiple interventions have been proposed to prevent and treat BPD, many not evidence based.</a:t>
            </a:r>
            <a:endParaRPr/>
          </a:p>
          <a:p>
            <a:pPr indent="-457200" lvl="0" marL="457200" rtl="0" algn="l">
              <a:spcBef>
                <a:spcPts val="1000"/>
              </a:spcBef>
              <a:spcAft>
                <a:spcPts val="0"/>
              </a:spcAft>
              <a:buSzPts val="1760"/>
              <a:buFont typeface="Calibri"/>
              <a:buAutoNum type="arabicPeriod"/>
            </a:pPr>
            <a:r>
              <a:rPr lang="en-US" sz="2200"/>
              <a:t>In 25 years there have been no new drug for prevention or treatment of BPD</a:t>
            </a:r>
            <a:endParaRPr/>
          </a:p>
        </p:txBody>
      </p:sp>
      <p:sp>
        <p:nvSpPr>
          <p:cNvPr id="166" name="Google Shape;166;p21"/>
          <p:cNvSpPr/>
          <p:nvPr/>
        </p:nvSpPr>
        <p:spPr>
          <a:xfrm>
            <a:off x="3528392" y="6467061"/>
            <a:ext cx="8398566"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Philippa Bowen et al.</a:t>
            </a:r>
            <a:r>
              <a:rPr i="1" lang="en-US" sz="1400">
                <a:solidFill>
                  <a:srgbClr val="FFC000"/>
                </a:solidFill>
                <a:latin typeface="Calibri"/>
                <a:ea typeface="Calibri"/>
                <a:cs typeface="Calibri"/>
                <a:sym typeface="Calibri"/>
              </a:rPr>
              <a:t> </a:t>
            </a:r>
            <a:r>
              <a:rPr i="1" lang="en-US" sz="1400">
                <a:solidFill>
                  <a:srgbClr val="FFC000"/>
                </a:solidFill>
                <a:latin typeface="Arial"/>
                <a:ea typeface="Arial"/>
                <a:cs typeface="Arial"/>
                <a:sym typeface="Arial"/>
              </a:rPr>
              <a:t>Pediatrics and Child Health 24:1, 2013</a:t>
            </a:r>
            <a:endParaRPr i="1" sz="1400">
              <a:solidFill>
                <a:srgbClr val="FFC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8"/>
          <p:cNvSpPr txBox="1"/>
          <p:nvPr>
            <p:ph type="title"/>
          </p:nvPr>
        </p:nvSpPr>
        <p:spPr>
          <a:xfrm>
            <a:off x="192157" y="472596"/>
            <a:ext cx="11708296"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3200"/>
              <a:buFont typeface="Calibri"/>
              <a:buNone/>
            </a:pPr>
            <a:r>
              <a:rPr lang="en-US" sz="3200"/>
              <a:t>Delivery room interventions to prevent bronchopulmonary dysplasia in extremely preterm infants: FiO</a:t>
            </a:r>
            <a:r>
              <a:rPr baseline="-25000" lang="en-US" sz="3200"/>
              <a:t>2</a:t>
            </a:r>
            <a:endParaRPr sz="3200"/>
          </a:p>
        </p:txBody>
      </p:sp>
      <p:pic>
        <p:nvPicPr>
          <p:cNvPr id="404" name="Google Shape;404;p48"/>
          <p:cNvPicPr preferRelativeResize="0"/>
          <p:nvPr/>
        </p:nvPicPr>
        <p:blipFill rotWithShape="1">
          <a:blip r:embed="rId3">
            <a:alphaModFix/>
          </a:blip>
          <a:srcRect b="0" l="0" r="0" t="0"/>
          <a:stretch/>
        </p:blipFill>
        <p:spPr>
          <a:xfrm>
            <a:off x="1807" y="2001079"/>
            <a:ext cx="12190193" cy="3756991"/>
          </a:xfrm>
          <a:prstGeom prst="rect">
            <a:avLst/>
          </a:prstGeom>
          <a:noFill/>
          <a:ln>
            <a:noFill/>
          </a:ln>
        </p:spPr>
      </p:pic>
      <p:sp>
        <p:nvSpPr>
          <p:cNvPr id="405" name="Google Shape;405;p48"/>
          <p:cNvSpPr/>
          <p:nvPr/>
        </p:nvSpPr>
        <p:spPr>
          <a:xfrm>
            <a:off x="1152939" y="6491765"/>
            <a:ext cx="10807148"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EE Foglia et al. Delivery room interventions to prevent BPD </a:t>
            </a:r>
            <a:r>
              <a:rPr i="1" lang="en-US" sz="1400">
                <a:solidFill>
                  <a:srgbClr val="FFC000"/>
                </a:solidFill>
                <a:latin typeface="Calibri"/>
                <a:ea typeface="Calibri"/>
                <a:cs typeface="Calibri"/>
                <a:sym typeface="Calibri"/>
              </a:rPr>
              <a:t>Journal of Perinatology (2017), 1171 – 1179</a:t>
            </a:r>
            <a:r>
              <a:rPr i="1" lang="en-US" sz="1400">
                <a:solidFill>
                  <a:srgbClr val="FFC000"/>
                </a:solidFill>
                <a:latin typeface="Arial"/>
                <a:ea typeface="Arial"/>
                <a:cs typeface="Arial"/>
                <a:sym typeface="Arial"/>
              </a:rPr>
              <a:t> </a:t>
            </a:r>
            <a:endParaRPr i="1" sz="1400">
              <a:solidFill>
                <a:srgbClr val="FFC000"/>
              </a:solidFill>
              <a:latin typeface="Calibri"/>
              <a:ea typeface="Calibri"/>
              <a:cs typeface="Calibri"/>
              <a:sym typeface="Calibri"/>
            </a:endParaRPr>
          </a:p>
        </p:txBody>
      </p:sp>
      <p:sp>
        <p:nvSpPr>
          <p:cNvPr id="406" name="Google Shape;406;p48"/>
          <p:cNvSpPr/>
          <p:nvPr/>
        </p:nvSpPr>
        <p:spPr>
          <a:xfrm>
            <a:off x="8605157" y="2001079"/>
            <a:ext cx="3586843" cy="3322035"/>
          </a:xfrm>
          <a:prstGeom prst="rect">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pic>
        <p:nvPicPr>
          <p:cNvPr id="411" name="Google Shape;411;p49"/>
          <p:cNvPicPr preferRelativeResize="0"/>
          <p:nvPr/>
        </p:nvPicPr>
        <p:blipFill rotWithShape="1">
          <a:blip r:embed="rId3">
            <a:alphaModFix/>
          </a:blip>
          <a:srcRect b="0" l="0" r="0" t="0"/>
          <a:stretch/>
        </p:blipFill>
        <p:spPr>
          <a:xfrm>
            <a:off x="-8937" y="2062576"/>
            <a:ext cx="12190193" cy="3756991"/>
          </a:xfrm>
          <a:prstGeom prst="rect">
            <a:avLst/>
          </a:prstGeom>
          <a:solidFill>
            <a:schemeClr val="accent1"/>
          </a:solidFill>
          <a:ln>
            <a:noFill/>
          </a:ln>
        </p:spPr>
      </p:pic>
      <p:pic>
        <p:nvPicPr>
          <p:cNvPr id="412" name="Google Shape;412;p49"/>
          <p:cNvPicPr preferRelativeResize="0"/>
          <p:nvPr/>
        </p:nvPicPr>
        <p:blipFill rotWithShape="1">
          <a:blip r:embed="rId4">
            <a:alphaModFix/>
          </a:blip>
          <a:srcRect b="0" l="69968" r="0" t="0"/>
          <a:stretch/>
        </p:blipFill>
        <p:spPr>
          <a:xfrm>
            <a:off x="5798765" y="0"/>
            <a:ext cx="6393235" cy="6858000"/>
          </a:xfrm>
          <a:prstGeom prst="rect">
            <a:avLst/>
          </a:prstGeom>
          <a:solidFill>
            <a:schemeClr val="accent2"/>
          </a:solidFill>
          <a:ln cap="rnd" cmpd="sng" w="19050">
            <a:solidFill>
              <a:srgbClr val="FFC000"/>
            </a:solidFill>
            <a:prstDash val="solid"/>
            <a:round/>
            <a:headEnd len="sm" w="sm" type="none"/>
            <a:tailEnd len="sm" w="sm" type="none"/>
          </a:ln>
        </p:spPr>
      </p:pic>
      <p:sp>
        <p:nvSpPr>
          <p:cNvPr id="413" name="Google Shape;413;p49"/>
          <p:cNvSpPr txBox="1"/>
          <p:nvPr>
            <p:ph type="title"/>
          </p:nvPr>
        </p:nvSpPr>
        <p:spPr>
          <a:xfrm>
            <a:off x="1773893" y="4147279"/>
            <a:ext cx="3871534" cy="857605"/>
          </a:xfrm>
          <a:prstGeom prst="rect">
            <a:avLst/>
          </a:prstGeom>
          <a:solidFill>
            <a:srgbClr val="F38D8B"/>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Kapadia et al., 2013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88 infants 24 346/7 weeks GA</a:t>
            </a:r>
            <a:endParaRPr/>
          </a:p>
        </p:txBody>
      </p:sp>
      <p:sp>
        <p:nvSpPr>
          <p:cNvPr id="414" name="Google Shape;414;p49"/>
          <p:cNvSpPr/>
          <p:nvPr/>
        </p:nvSpPr>
        <p:spPr>
          <a:xfrm>
            <a:off x="1806" y="6334780"/>
            <a:ext cx="4914749"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EE Foglia et al. Delivery room interventions to prevent BPD </a:t>
            </a:r>
            <a:r>
              <a:rPr i="1" lang="en-US" sz="1400">
                <a:solidFill>
                  <a:srgbClr val="FFC000"/>
                </a:solidFill>
                <a:latin typeface="Calibri"/>
                <a:ea typeface="Calibri"/>
                <a:cs typeface="Calibri"/>
                <a:sym typeface="Calibri"/>
              </a:rPr>
              <a:t>Journal of Perinatology (2017), 1171 – 1179</a:t>
            </a:r>
            <a:r>
              <a:rPr i="1" lang="en-US" sz="1400">
                <a:solidFill>
                  <a:srgbClr val="FFC000"/>
                </a:solidFill>
                <a:latin typeface="Arial"/>
                <a:ea typeface="Arial"/>
                <a:cs typeface="Arial"/>
                <a:sym typeface="Arial"/>
              </a:rPr>
              <a:t> </a:t>
            </a:r>
            <a:endParaRPr i="1" sz="1400">
              <a:solidFill>
                <a:srgbClr val="FFC000"/>
              </a:solidFill>
              <a:latin typeface="Calibri"/>
              <a:ea typeface="Calibri"/>
              <a:cs typeface="Calibri"/>
              <a:sym typeface="Calibri"/>
            </a:endParaRPr>
          </a:p>
        </p:txBody>
      </p:sp>
      <p:sp>
        <p:nvSpPr>
          <p:cNvPr id="415" name="Google Shape;415;p49"/>
          <p:cNvSpPr/>
          <p:nvPr/>
        </p:nvSpPr>
        <p:spPr>
          <a:xfrm>
            <a:off x="5902779" y="4310743"/>
            <a:ext cx="6269117" cy="530678"/>
          </a:xfrm>
          <a:prstGeom prst="roundRect">
            <a:avLst>
              <a:gd fmla="val 16667" name="adj"/>
            </a:avLst>
          </a:prstGeom>
          <a:solidFill>
            <a:srgbClr val="EC5453">
              <a:alpha val="34901"/>
            </a:srgb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49"/>
          <p:cNvSpPr/>
          <p:nvPr/>
        </p:nvSpPr>
        <p:spPr>
          <a:xfrm>
            <a:off x="5915891" y="2217330"/>
            <a:ext cx="6276109" cy="720436"/>
          </a:xfrm>
          <a:prstGeom prst="roundRect">
            <a:avLst>
              <a:gd fmla="val 16667" name="adj"/>
            </a:avLst>
          </a:prstGeom>
          <a:solidFill>
            <a:schemeClr val="accent1">
              <a:alpha val="37647"/>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49"/>
          <p:cNvSpPr/>
          <p:nvPr/>
        </p:nvSpPr>
        <p:spPr>
          <a:xfrm>
            <a:off x="1759528" y="2285990"/>
            <a:ext cx="3851564" cy="775855"/>
          </a:xfrm>
          <a:prstGeom prst="rect">
            <a:avLst/>
          </a:prstGeom>
          <a:solidFill>
            <a:srgbClr val="F38D8B"/>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Vento et al., 2009</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78 infants 24-28 weeks GA</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pic>
        <p:nvPicPr>
          <p:cNvPr id="422" name="Google Shape;422;p50"/>
          <p:cNvPicPr preferRelativeResize="0"/>
          <p:nvPr/>
        </p:nvPicPr>
        <p:blipFill rotWithShape="1">
          <a:blip r:embed="rId3">
            <a:alphaModFix/>
          </a:blip>
          <a:srcRect b="0" l="0" r="0" t="0"/>
          <a:stretch/>
        </p:blipFill>
        <p:spPr>
          <a:xfrm>
            <a:off x="-18297" y="2046684"/>
            <a:ext cx="12190193" cy="3756991"/>
          </a:xfrm>
          <a:prstGeom prst="rect">
            <a:avLst/>
          </a:prstGeom>
          <a:solidFill>
            <a:schemeClr val="accent1"/>
          </a:solidFill>
          <a:ln>
            <a:noFill/>
          </a:ln>
        </p:spPr>
      </p:pic>
      <p:pic>
        <p:nvPicPr>
          <p:cNvPr id="423" name="Google Shape;423;p50"/>
          <p:cNvPicPr preferRelativeResize="0"/>
          <p:nvPr/>
        </p:nvPicPr>
        <p:blipFill rotWithShape="1">
          <a:blip r:embed="rId4">
            <a:alphaModFix/>
          </a:blip>
          <a:srcRect b="0" l="69968" r="0" t="0"/>
          <a:stretch/>
        </p:blipFill>
        <p:spPr>
          <a:xfrm>
            <a:off x="5798765" y="0"/>
            <a:ext cx="6393235" cy="6858000"/>
          </a:xfrm>
          <a:prstGeom prst="rect">
            <a:avLst/>
          </a:prstGeom>
          <a:solidFill>
            <a:schemeClr val="accent2"/>
          </a:solidFill>
          <a:ln cap="rnd" cmpd="sng" w="19050">
            <a:solidFill>
              <a:srgbClr val="FFC000"/>
            </a:solidFill>
            <a:prstDash val="solid"/>
            <a:round/>
            <a:headEnd len="sm" w="sm" type="none"/>
            <a:tailEnd len="sm" w="sm" type="none"/>
          </a:ln>
        </p:spPr>
      </p:pic>
      <p:sp>
        <p:nvSpPr>
          <p:cNvPr id="424" name="Google Shape;424;p50"/>
          <p:cNvSpPr txBox="1"/>
          <p:nvPr>
            <p:ph type="title"/>
          </p:nvPr>
        </p:nvSpPr>
        <p:spPr>
          <a:xfrm>
            <a:off x="192157" y="472596"/>
            <a:ext cx="6162260"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F7F7F"/>
              </a:buClr>
              <a:buSzPts val="2000"/>
              <a:buFont typeface="Calibri"/>
              <a:buNone/>
            </a:pPr>
            <a:r>
              <a:rPr lang="en-US" sz="2000">
                <a:solidFill>
                  <a:srgbClr val="7F7F7F"/>
                </a:solidFill>
              </a:rPr>
              <a:t>Delivery room interventions to prevent bronchopulmonary dysplasia in extremely preterm infants : FiO</a:t>
            </a:r>
            <a:r>
              <a:rPr baseline="-25000" lang="en-US" sz="2000">
                <a:solidFill>
                  <a:srgbClr val="7F7F7F"/>
                </a:solidFill>
              </a:rPr>
              <a:t>2</a:t>
            </a:r>
            <a:endParaRPr sz="2000">
              <a:solidFill>
                <a:srgbClr val="7F7F7F"/>
              </a:solidFill>
            </a:endParaRPr>
          </a:p>
        </p:txBody>
      </p:sp>
      <p:sp>
        <p:nvSpPr>
          <p:cNvPr id="425" name="Google Shape;425;p50"/>
          <p:cNvSpPr/>
          <p:nvPr/>
        </p:nvSpPr>
        <p:spPr>
          <a:xfrm>
            <a:off x="1806" y="6334780"/>
            <a:ext cx="4914749"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795E0E"/>
                </a:solidFill>
                <a:latin typeface="Arial"/>
                <a:ea typeface="Arial"/>
                <a:cs typeface="Arial"/>
                <a:sym typeface="Arial"/>
              </a:rPr>
              <a:t>EE Foglia et al. Delivery room interventions to prevent BPD </a:t>
            </a:r>
            <a:r>
              <a:rPr i="1" lang="en-US" sz="1400">
                <a:solidFill>
                  <a:srgbClr val="795E0E"/>
                </a:solidFill>
                <a:latin typeface="Calibri"/>
                <a:ea typeface="Calibri"/>
                <a:cs typeface="Calibri"/>
                <a:sym typeface="Calibri"/>
              </a:rPr>
              <a:t>Journal of Perinatology (2017), 1171 – 1179</a:t>
            </a:r>
            <a:r>
              <a:rPr i="1" lang="en-US" sz="1400">
                <a:solidFill>
                  <a:srgbClr val="795E0E"/>
                </a:solidFill>
                <a:latin typeface="Arial"/>
                <a:ea typeface="Arial"/>
                <a:cs typeface="Arial"/>
                <a:sym typeface="Arial"/>
              </a:rPr>
              <a:t> </a:t>
            </a:r>
            <a:endParaRPr i="1" sz="1400">
              <a:solidFill>
                <a:srgbClr val="795E0E"/>
              </a:solidFill>
              <a:latin typeface="Calibri"/>
              <a:ea typeface="Calibri"/>
              <a:cs typeface="Calibri"/>
              <a:sym typeface="Calibri"/>
            </a:endParaRPr>
          </a:p>
        </p:txBody>
      </p:sp>
      <p:sp>
        <p:nvSpPr>
          <p:cNvPr id="426" name="Google Shape;426;p50"/>
          <p:cNvSpPr/>
          <p:nvPr/>
        </p:nvSpPr>
        <p:spPr>
          <a:xfrm>
            <a:off x="1544779" y="2198796"/>
            <a:ext cx="9508661" cy="236988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Infants &lt; 28 weeks gestation demonstrated higher mortality in the 21% FiO2 group </a:t>
            </a:r>
            <a:endParaRPr/>
          </a:p>
          <a:p>
            <a:pPr indent="0" lvl="0" marL="0" marR="0" rtl="0" algn="l">
              <a:spcBef>
                <a:spcPts val="0"/>
              </a:spcBef>
              <a:spcAft>
                <a:spcPts val="0"/>
              </a:spcAft>
              <a:buNone/>
            </a:pPr>
            <a:r>
              <a:rPr lang="en-US" sz="3600">
                <a:solidFill>
                  <a:schemeClr val="lt1"/>
                </a:solidFill>
                <a:latin typeface="Calibri"/>
                <a:ea typeface="Calibri"/>
                <a:cs typeface="Calibri"/>
                <a:sym typeface="Calibri"/>
              </a:rPr>
              <a:t>(22% vs 6%, P = 0.01)</a:t>
            </a:r>
            <a:r>
              <a:rPr lang="en-US" sz="2800">
                <a:solidFill>
                  <a:srgbClr val="FFC000"/>
                </a:solidFill>
                <a:latin typeface="Arial"/>
                <a:ea typeface="Arial"/>
                <a:cs typeface="Arial"/>
                <a:sym typeface="Arial"/>
              </a:rPr>
              <a:t> </a:t>
            </a:r>
            <a:endParaRPr/>
          </a:p>
          <a:p>
            <a:pPr indent="0" lvl="0" marL="0" marR="0" rtl="0" algn="l">
              <a:spcBef>
                <a:spcPts val="0"/>
              </a:spcBef>
              <a:spcAft>
                <a:spcPts val="0"/>
              </a:spcAft>
              <a:buNone/>
            </a:pPr>
            <a:r>
              <a:rPr lang="en-US" sz="2000">
                <a:solidFill>
                  <a:srgbClr val="FFC000"/>
                </a:solidFill>
                <a:latin typeface="Arial"/>
                <a:ea typeface="Arial"/>
                <a:cs typeface="Arial"/>
                <a:sym typeface="Arial"/>
              </a:rPr>
              <a:t>Oei JL, et al. Targeted oxygen in the resuscitation of preterm infants, a randomized clinical trial. Pediatrics 2017;139: e20161452.</a:t>
            </a:r>
            <a:endParaRPr sz="5400">
              <a:solidFill>
                <a:srgbClr val="FFC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5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C000"/>
              </a:buClr>
              <a:buSzPts val="3600"/>
              <a:buFont typeface="Calibri"/>
              <a:buNone/>
            </a:pPr>
            <a:r>
              <a:rPr lang="en-US" sz="3600">
                <a:solidFill>
                  <a:srgbClr val="FFC000"/>
                </a:solidFill>
              </a:rPr>
              <a:t>Keypoint nr. 3 </a:t>
            </a:r>
            <a:endParaRPr sz="3600">
              <a:solidFill>
                <a:srgbClr val="FFC000"/>
              </a:solidFill>
            </a:endParaRPr>
          </a:p>
        </p:txBody>
      </p:sp>
      <p:sp>
        <p:nvSpPr>
          <p:cNvPr id="432" name="Google Shape;432;p51"/>
          <p:cNvSpPr txBox="1"/>
          <p:nvPr>
            <p:ph idx="1" type="body"/>
          </p:nvPr>
        </p:nvSpPr>
        <p:spPr>
          <a:xfrm>
            <a:off x="1103312" y="2052918"/>
            <a:ext cx="10180914" cy="4195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920"/>
              <a:buNone/>
            </a:pPr>
            <a:r>
              <a:rPr lang="en-US" sz="2400">
                <a:solidFill>
                  <a:srgbClr val="FFC000"/>
                </a:solidFill>
              </a:rPr>
              <a:t>A high FIO</a:t>
            </a:r>
            <a:r>
              <a:rPr baseline="-25000" lang="en-US" sz="2400">
                <a:solidFill>
                  <a:srgbClr val="FFC000"/>
                </a:solidFill>
              </a:rPr>
              <a:t>2</a:t>
            </a:r>
            <a:r>
              <a:rPr lang="en-US" sz="2400">
                <a:solidFill>
                  <a:srgbClr val="FFC000"/>
                </a:solidFill>
              </a:rPr>
              <a:t> leads to BPD and ROP, a low FiO</a:t>
            </a:r>
            <a:r>
              <a:rPr baseline="-25000" lang="en-US" sz="2400">
                <a:solidFill>
                  <a:srgbClr val="FFC000"/>
                </a:solidFill>
              </a:rPr>
              <a:t>2</a:t>
            </a:r>
            <a:r>
              <a:rPr lang="en-US" sz="2400">
                <a:solidFill>
                  <a:srgbClr val="FFC000"/>
                </a:solidFill>
              </a:rPr>
              <a:t> increases mortality</a:t>
            </a:r>
            <a:endParaRPr sz="2400">
              <a:solidFill>
                <a:srgbClr val="FFC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2"/>
          <p:cNvSpPr txBox="1"/>
          <p:nvPr>
            <p:ph type="title"/>
          </p:nvPr>
        </p:nvSpPr>
        <p:spPr>
          <a:xfrm>
            <a:off x="1484243" y="452718"/>
            <a:ext cx="8566591"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Sustained inflation</a:t>
            </a:r>
            <a:endParaRPr sz="3600"/>
          </a:p>
        </p:txBody>
      </p:sp>
      <p:sp>
        <p:nvSpPr>
          <p:cNvPr id="438" name="Google Shape;438;p52"/>
          <p:cNvSpPr txBox="1"/>
          <p:nvPr>
            <p:ph idx="1" type="body"/>
          </p:nvPr>
        </p:nvSpPr>
        <p:spPr>
          <a:xfrm>
            <a:off x="1103312" y="2052918"/>
            <a:ext cx="9829731"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Administration by face mask or nasopharyngeal tube of a high peak pressure of 20-25 cm H2O, maintained for 10-45 seconds</a:t>
            </a:r>
            <a:endParaRPr sz="2200"/>
          </a:p>
          <a:p>
            <a:pPr indent="-342900" lvl="0" marL="342900" rtl="0" algn="l">
              <a:spcBef>
                <a:spcPts val="1000"/>
              </a:spcBef>
              <a:spcAft>
                <a:spcPts val="0"/>
              </a:spcAft>
              <a:buSzPts val="1760"/>
              <a:buChar char="►"/>
            </a:pPr>
            <a:r>
              <a:rPr lang="en-US" sz="2200"/>
              <a:t>Sustained inflation </a:t>
            </a:r>
            <a:r>
              <a:rPr lang="en-US" sz="2200">
                <a:solidFill>
                  <a:srgbClr val="FFC000"/>
                </a:solidFill>
              </a:rPr>
              <a:t>did not improve outcomes for extremely preterm infants and cannot be recommended for delivery room resuscitation. </a:t>
            </a:r>
            <a:endParaRPr sz="2200">
              <a:solidFill>
                <a:srgbClr val="FFC000"/>
              </a:solidFill>
            </a:endParaRPr>
          </a:p>
          <a:p>
            <a:pPr indent="-342900" lvl="0" marL="342900" rtl="0" algn="l">
              <a:spcBef>
                <a:spcPts val="1000"/>
              </a:spcBef>
              <a:spcAft>
                <a:spcPts val="0"/>
              </a:spcAft>
              <a:buSzPts val="1760"/>
              <a:buChar char="►"/>
            </a:pPr>
            <a:r>
              <a:rPr lang="en-US" sz="2200"/>
              <a:t>Early death predominantly affected the smallest infants, suggesting that these fragile patients need particularly gentle delivery room resuscitation.</a:t>
            </a:r>
            <a:endParaRPr sz="2200"/>
          </a:p>
        </p:txBody>
      </p:sp>
      <p:sp>
        <p:nvSpPr>
          <p:cNvPr id="439" name="Google Shape;439;p52"/>
          <p:cNvSpPr/>
          <p:nvPr/>
        </p:nvSpPr>
        <p:spPr>
          <a:xfrm>
            <a:off x="1215887" y="6176963"/>
            <a:ext cx="10515600"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Sustained Inflation for Delivery Room Resuscitation of Extremely Preterm Infants</a:t>
            </a:r>
            <a:endParaRPr/>
          </a:p>
          <a:p>
            <a:pPr indent="0" lvl="0" marL="0" marR="0" rtl="0" algn="r">
              <a:spcBef>
                <a:spcPts val="0"/>
              </a:spcBef>
              <a:spcAft>
                <a:spcPts val="0"/>
              </a:spcAft>
              <a:buNone/>
            </a:pPr>
            <a:r>
              <a:rPr i="1" lang="en-US" sz="1400">
                <a:solidFill>
                  <a:srgbClr val="FFC000"/>
                </a:solidFill>
                <a:latin typeface="Calibri"/>
                <a:ea typeface="Calibri"/>
                <a:cs typeface="Calibri"/>
                <a:sym typeface="Calibri"/>
              </a:rPr>
              <a:t>Robin H. Steinhorn, MD reviewing Kirpalani H et al. JAMA 2019 Mar 26 Perlman J. JAMA 2019 Mar 26</a:t>
            </a:r>
            <a:endParaRPr/>
          </a:p>
        </p:txBody>
      </p:sp>
      <p:sp>
        <p:nvSpPr>
          <p:cNvPr id="440" name="Google Shape;440;p52"/>
          <p:cNvSpPr txBox="1"/>
          <p:nvPr/>
        </p:nvSpPr>
        <p:spPr>
          <a:xfrm>
            <a:off x="3382" y="19263"/>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2</a:t>
            </a:r>
            <a:r>
              <a:rPr b="1" baseline="30000" lang="en-US" sz="2000">
                <a:solidFill>
                  <a:srgbClr val="FFC000"/>
                </a:solidFill>
                <a:latin typeface="Calibri"/>
                <a:ea typeface="Calibri"/>
                <a:cs typeface="Calibri"/>
                <a:sym typeface="Calibri"/>
              </a:rPr>
              <a:t>nd</a:t>
            </a:r>
            <a:r>
              <a:rPr b="1" lang="en-US" sz="2000">
                <a:solidFill>
                  <a:srgbClr val="FFC000"/>
                </a:solidFill>
                <a:latin typeface="Calibri"/>
                <a:ea typeface="Calibri"/>
                <a:cs typeface="Calibri"/>
                <a:sym typeface="Calibri"/>
              </a:rPr>
              <a:t> Hit </a:t>
            </a:r>
            <a:endParaRPr/>
          </a:p>
          <a:p>
            <a:pPr indent="0" lvl="0" marL="0" marR="0" rtl="0" algn="ctr">
              <a:spcBef>
                <a:spcPts val="0"/>
              </a:spcBef>
              <a:spcAft>
                <a:spcPts val="0"/>
              </a:spcAft>
              <a:buNone/>
            </a:pPr>
            <a:r>
              <a:rPr b="1" lang="en-US" sz="2000">
                <a:solidFill>
                  <a:srgbClr val="FFC000"/>
                </a:solidFill>
                <a:latin typeface="Calibri"/>
                <a:ea typeface="Calibri"/>
                <a:cs typeface="Calibri"/>
                <a:sym typeface="Calibri"/>
              </a:rPr>
              <a:t>DR</a:t>
            </a:r>
            <a:endParaRPr b="1" sz="2000">
              <a:solidFill>
                <a:srgbClr val="FFC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5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C000"/>
              </a:buClr>
              <a:buSzPts val="3600"/>
              <a:buFont typeface="Calibri"/>
              <a:buNone/>
            </a:pPr>
            <a:r>
              <a:rPr lang="en-US" sz="3600">
                <a:solidFill>
                  <a:srgbClr val="FFC000"/>
                </a:solidFill>
              </a:rPr>
              <a:t>Keypoint nr. 4</a:t>
            </a:r>
            <a:endParaRPr sz="3600">
              <a:solidFill>
                <a:srgbClr val="FFC000"/>
              </a:solidFill>
            </a:endParaRPr>
          </a:p>
        </p:txBody>
      </p:sp>
      <p:sp>
        <p:nvSpPr>
          <p:cNvPr id="446" name="Google Shape;446;p53"/>
          <p:cNvSpPr txBox="1"/>
          <p:nvPr>
            <p:ph idx="1" type="body"/>
          </p:nvPr>
        </p:nvSpPr>
        <p:spPr>
          <a:xfrm>
            <a:off x="821634" y="2052918"/>
            <a:ext cx="10568609" cy="4195481"/>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SzPts val="1920"/>
              <a:buNone/>
            </a:pPr>
            <a:r>
              <a:rPr lang="en-US" sz="2400">
                <a:solidFill>
                  <a:srgbClr val="FFC000"/>
                </a:solidFill>
              </a:rPr>
              <a:t>“There is perhaps nothing more dangerous for the preterm lung </a:t>
            </a:r>
            <a:endParaRPr/>
          </a:p>
          <a:p>
            <a:pPr indent="-342900" lvl="0" marL="342900" rtl="0" algn="ctr">
              <a:spcBef>
                <a:spcPts val="1000"/>
              </a:spcBef>
              <a:spcAft>
                <a:spcPts val="0"/>
              </a:spcAft>
              <a:buSzPts val="1920"/>
              <a:buNone/>
            </a:pPr>
            <a:r>
              <a:rPr lang="en-US" sz="2400">
                <a:solidFill>
                  <a:srgbClr val="FFC000"/>
                </a:solidFill>
              </a:rPr>
              <a:t>than an anxious physician  with an endotracheal tube and an Ambu bag” </a:t>
            </a:r>
            <a:endParaRPr sz="2400">
              <a:solidFill>
                <a:srgbClr val="FFC000"/>
              </a:solidFill>
            </a:endParaRPr>
          </a:p>
          <a:p>
            <a:pPr indent="-342900" lvl="0" marL="342900" rtl="0" algn="r">
              <a:spcBef>
                <a:spcPts val="1000"/>
              </a:spcBef>
              <a:spcAft>
                <a:spcPts val="0"/>
              </a:spcAft>
              <a:buSzPts val="1920"/>
              <a:buNone/>
            </a:pPr>
            <a:r>
              <a:t/>
            </a:r>
            <a:endParaRPr sz="2400">
              <a:solidFill>
                <a:srgbClr val="FFC000"/>
              </a:solidFill>
            </a:endParaRPr>
          </a:p>
          <a:p>
            <a:pPr indent="-342900" lvl="0" marL="342900" rtl="0" algn="r">
              <a:spcBef>
                <a:spcPts val="1000"/>
              </a:spcBef>
              <a:spcAft>
                <a:spcPts val="0"/>
              </a:spcAft>
              <a:buSzPts val="1920"/>
              <a:buNone/>
            </a:pPr>
            <a:r>
              <a:rPr b="1" i="1" lang="en-US" sz="2400">
                <a:solidFill>
                  <a:srgbClr val="FFC000"/>
                </a:solidFill>
              </a:rPr>
              <a:t>Alan Jobe</a:t>
            </a:r>
            <a:endParaRPr i="1" sz="2400">
              <a:solidFill>
                <a:srgbClr val="FFC000"/>
              </a:solidFill>
            </a:endParaRPr>
          </a:p>
          <a:p>
            <a:pPr indent="0" lvl="0" marL="0" rtl="0" algn="l">
              <a:spcBef>
                <a:spcPts val="1000"/>
              </a:spcBef>
              <a:spcAft>
                <a:spcPts val="0"/>
              </a:spcAft>
              <a:buSzPts val="1920"/>
              <a:buNone/>
            </a:pPr>
            <a:r>
              <a:t/>
            </a:r>
            <a:endParaRPr sz="2400">
              <a:solidFill>
                <a:srgbClr val="FFC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54"/>
          <p:cNvSpPr txBox="1"/>
          <p:nvPr>
            <p:ph type="title"/>
          </p:nvPr>
        </p:nvSpPr>
        <p:spPr>
          <a:xfrm>
            <a:off x="705220" y="311357"/>
            <a:ext cx="10731406" cy="87759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Pathophysiology of Bronchopulmonary Dysplasia</a:t>
            </a:r>
            <a:endParaRPr sz="4000">
              <a:latin typeface="Calibri"/>
              <a:ea typeface="Calibri"/>
              <a:cs typeface="Calibri"/>
              <a:sym typeface="Calibri"/>
            </a:endParaRPr>
          </a:p>
        </p:txBody>
      </p:sp>
      <p:sp>
        <p:nvSpPr>
          <p:cNvPr id="452" name="Google Shape;452;p54"/>
          <p:cNvSpPr txBox="1"/>
          <p:nvPr/>
        </p:nvSpPr>
        <p:spPr>
          <a:xfrm>
            <a:off x="4655578" y="5283155"/>
            <a:ext cx="1690254" cy="707886"/>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BPD</a:t>
            </a:r>
            <a:endParaRPr b="1" sz="4000">
              <a:solidFill>
                <a:schemeClr val="dk1"/>
              </a:solidFill>
              <a:latin typeface="Calibri"/>
              <a:ea typeface="Calibri"/>
              <a:cs typeface="Calibri"/>
              <a:sym typeface="Calibri"/>
            </a:endParaRPr>
          </a:p>
        </p:txBody>
      </p:sp>
      <p:sp>
        <p:nvSpPr>
          <p:cNvPr id="453" name="Google Shape;453;p54"/>
          <p:cNvSpPr txBox="1"/>
          <p:nvPr/>
        </p:nvSpPr>
        <p:spPr>
          <a:xfrm>
            <a:off x="1835792" y="1987815"/>
            <a:ext cx="1233055" cy="523220"/>
          </a:xfrm>
          <a:prstGeom prst="rect">
            <a:avLst/>
          </a:prstGeom>
          <a:solidFill>
            <a:srgbClr val="4A85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A4CDBB"/>
                </a:solidFill>
                <a:latin typeface="Calibri"/>
                <a:ea typeface="Calibri"/>
                <a:cs typeface="Calibri"/>
                <a:sym typeface="Calibri"/>
              </a:rPr>
              <a:t>1</a:t>
            </a:r>
            <a:r>
              <a:rPr baseline="30000" lang="en-US" sz="2800">
                <a:solidFill>
                  <a:srgbClr val="A4CDBB"/>
                </a:solidFill>
                <a:latin typeface="Calibri"/>
                <a:ea typeface="Calibri"/>
                <a:cs typeface="Calibri"/>
                <a:sym typeface="Calibri"/>
              </a:rPr>
              <a:t>st</a:t>
            </a:r>
            <a:r>
              <a:rPr lang="en-US" sz="2800">
                <a:solidFill>
                  <a:srgbClr val="A4CDBB"/>
                </a:solidFill>
                <a:latin typeface="Calibri"/>
                <a:ea typeface="Calibri"/>
                <a:cs typeface="Calibri"/>
                <a:sym typeface="Calibri"/>
              </a:rPr>
              <a:t> Hit</a:t>
            </a:r>
            <a:endParaRPr sz="2800">
              <a:solidFill>
                <a:srgbClr val="A4CDBB"/>
              </a:solidFill>
              <a:latin typeface="Calibri"/>
              <a:ea typeface="Calibri"/>
              <a:cs typeface="Calibri"/>
              <a:sym typeface="Calibri"/>
            </a:endParaRPr>
          </a:p>
        </p:txBody>
      </p:sp>
      <p:sp>
        <p:nvSpPr>
          <p:cNvPr id="454" name="Google Shape;454;p54"/>
          <p:cNvSpPr txBox="1"/>
          <p:nvPr/>
        </p:nvSpPr>
        <p:spPr>
          <a:xfrm>
            <a:off x="8842129" y="1991627"/>
            <a:ext cx="1233055" cy="523220"/>
          </a:xfrm>
          <a:prstGeom prst="rect">
            <a:avLst/>
          </a:prstGeom>
          <a:solidFill>
            <a:srgbClr val="EC54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3</a:t>
            </a:r>
            <a:r>
              <a:rPr baseline="30000" lang="en-US" sz="2800">
                <a:solidFill>
                  <a:schemeClr val="lt1"/>
                </a:solidFill>
                <a:latin typeface="Calibri"/>
                <a:ea typeface="Calibri"/>
                <a:cs typeface="Calibri"/>
                <a:sym typeface="Calibri"/>
              </a:rPr>
              <a:t>d</a:t>
            </a:r>
            <a:r>
              <a:rPr lang="en-US" sz="2800">
                <a:solidFill>
                  <a:schemeClr val="lt1"/>
                </a:solidFill>
                <a:latin typeface="Calibri"/>
                <a:ea typeface="Calibri"/>
                <a:cs typeface="Calibri"/>
                <a:sym typeface="Calibri"/>
              </a:rPr>
              <a:t>   Hit</a:t>
            </a:r>
            <a:endParaRPr sz="2800">
              <a:solidFill>
                <a:schemeClr val="lt1"/>
              </a:solidFill>
              <a:latin typeface="Calibri"/>
              <a:ea typeface="Calibri"/>
              <a:cs typeface="Calibri"/>
              <a:sym typeface="Calibri"/>
            </a:endParaRPr>
          </a:p>
        </p:txBody>
      </p:sp>
      <p:sp>
        <p:nvSpPr>
          <p:cNvPr id="455" name="Google Shape;455;p54"/>
          <p:cNvSpPr txBox="1"/>
          <p:nvPr/>
        </p:nvSpPr>
        <p:spPr>
          <a:xfrm>
            <a:off x="1513609" y="1174522"/>
            <a:ext cx="1745229" cy="523220"/>
          </a:xfrm>
          <a:prstGeom prst="rect">
            <a:avLst/>
          </a:prstGeom>
          <a:solidFill>
            <a:srgbClr val="4A85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A4CDBB"/>
                </a:solidFill>
                <a:latin typeface="Calibri"/>
                <a:ea typeface="Calibri"/>
                <a:cs typeface="Calibri"/>
                <a:sym typeface="Calibri"/>
              </a:rPr>
              <a:t>Antenatal</a:t>
            </a:r>
            <a:endParaRPr sz="2800">
              <a:solidFill>
                <a:srgbClr val="A4CDBB"/>
              </a:solidFill>
              <a:latin typeface="Calibri"/>
              <a:ea typeface="Calibri"/>
              <a:cs typeface="Calibri"/>
              <a:sym typeface="Calibri"/>
            </a:endParaRPr>
          </a:p>
        </p:txBody>
      </p:sp>
      <p:sp>
        <p:nvSpPr>
          <p:cNvPr id="456" name="Google Shape;456;p54"/>
          <p:cNvSpPr txBox="1"/>
          <p:nvPr/>
        </p:nvSpPr>
        <p:spPr>
          <a:xfrm>
            <a:off x="8524075" y="1188954"/>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Postnatal</a:t>
            </a:r>
            <a:endParaRPr sz="2800">
              <a:solidFill>
                <a:schemeClr val="lt1"/>
              </a:solidFill>
              <a:latin typeface="Calibri"/>
              <a:ea typeface="Calibri"/>
              <a:cs typeface="Calibri"/>
              <a:sym typeface="Calibri"/>
            </a:endParaRPr>
          </a:p>
        </p:txBody>
      </p:sp>
      <p:sp>
        <p:nvSpPr>
          <p:cNvPr id="457" name="Google Shape;457;p54"/>
          <p:cNvSpPr/>
          <p:nvPr/>
        </p:nvSpPr>
        <p:spPr>
          <a:xfrm>
            <a:off x="1154648" y="2879661"/>
            <a:ext cx="2595342" cy="1015663"/>
          </a:xfrm>
          <a:prstGeom prst="rect">
            <a:avLst/>
          </a:prstGeom>
          <a:solidFill>
            <a:srgbClr val="4A856C"/>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Genetics</a:t>
            </a:r>
            <a:endParaRPr/>
          </a:p>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Prematurity</a:t>
            </a:r>
            <a:endParaRPr/>
          </a:p>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Chorioamnionitis</a:t>
            </a:r>
            <a:endParaRPr/>
          </a:p>
        </p:txBody>
      </p:sp>
      <p:sp>
        <p:nvSpPr>
          <p:cNvPr id="458" name="Google Shape;458;p54"/>
          <p:cNvSpPr/>
          <p:nvPr/>
        </p:nvSpPr>
        <p:spPr>
          <a:xfrm>
            <a:off x="7610944" y="2866409"/>
            <a:ext cx="3695424" cy="1938992"/>
          </a:xfrm>
          <a:prstGeom prst="rect">
            <a:avLst/>
          </a:prstGeom>
          <a:solidFill>
            <a:srgbClr val="D8BDD7"/>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Mechanical Ventilation</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Oxygen toxicity and poor anti-oxidant activity</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Infection</a:t>
            </a:r>
            <a:endParaRPr sz="2000">
              <a:solidFill>
                <a:srgbClr val="315948"/>
              </a:solidFill>
              <a:latin typeface="Calibri"/>
              <a:ea typeface="Calibri"/>
              <a:cs typeface="Calibri"/>
              <a:sym typeface="Calibri"/>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PDA</a:t>
            </a:r>
            <a:endParaRPr/>
          </a:p>
          <a:p>
            <a:pPr indent="-285750" lvl="0" marL="285750" marR="0" rtl="0" algn="l">
              <a:spcBef>
                <a:spcPts val="0"/>
              </a:spcBef>
              <a:spcAft>
                <a:spcPts val="0"/>
              </a:spcAft>
              <a:buClr>
                <a:srgbClr val="315948"/>
              </a:buClr>
              <a:buSzPts val="2000"/>
              <a:buFont typeface="Arial"/>
              <a:buChar char="•"/>
            </a:pPr>
            <a:r>
              <a:rPr lang="en-US" sz="2000">
                <a:solidFill>
                  <a:srgbClr val="315948"/>
                </a:solidFill>
                <a:latin typeface="Calibri"/>
                <a:ea typeface="Calibri"/>
                <a:cs typeface="Calibri"/>
                <a:sym typeface="Calibri"/>
              </a:rPr>
              <a:t>Poor nutrition</a:t>
            </a:r>
            <a:endParaRPr sz="2000">
              <a:solidFill>
                <a:srgbClr val="315948"/>
              </a:solidFill>
              <a:latin typeface="Calibri"/>
              <a:ea typeface="Calibri"/>
              <a:cs typeface="Calibri"/>
              <a:sym typeface="Calibri"/>
            </a:endParaRPr>
          </a:p>
        </p:txBody>
      </p:sp>
      <p:sp>
        <p:nvSpPr>
          <p:cNvPr id="459" name="Google Shape;459;p54"/>
          <p:cNvSpPr/>
          <p:nvPr/>
        </p:nvSpPr>
        <p:spPr>
          <a:xfrm rot="1914929">
            <a:off x="2509626" y="4489432"/>
            <a:ext cx="2224802" cy="337881"/>
          </a:xfrm>
          <a:prstGeom prst="rightArrow">
            <a:avLst>
              <a:gd fmla="val 50000" name="adj1"/>
              <a:gd fmla="val 50000" name="adj2"/>
            </a:avLst>
          </a:prstGeom>
          <a:solidFill>
            <a:srgbClr val="4A856C"/>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60" name="Google Shape;460;p54"/>
          <p:cNvSpPr/>
          <p:nvPr/>
        </p:nvSpPr>
        <p:spPr>
          <a:xfrm rot="5400000">
            <a:off x="5049098" y="4563289"/>
            <a:ext cx="903214" cy="267150"/>
          </a:xfrm>
          <a:prstGeom prst="rightArrow">
            <a:avLst>
              <a:gd fmla="val 50000" name="adj1"/>
              <a:gd fmla="val 50000" name="adj2"/>
            </a:avLst>
          </a:prstGeom>
          <a:solidFill>
            <a:srgbClr val="4A856C"/>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61" name="Google Shape;461;p54"/>
          <p:cNvSpPr/>
          <p:nvPr/>
        </p:nvSpPr>
        <p:spPr>
          <a:xfrm rot="8849276">
            <a:off x="6348786" y="4740630"/>
            <a:ext cx="1218061" cy="322119"/>
          </a:xfrm>
          <a:prstGeom prst="rightArrow">
            <a:avLst>
              <a:gd fmla="val 50000" name="adj1"/>
              <a:gd fmla="val 50000" name="adj2"/>
            </a:avLst>
          </a:prstGeom>
          <a:solidFill>
            <a:srgbClr val="D8BDD7"/>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62" name="Google Shape;462;p54"/>
          <p:cNvSpPr txBox="1"/>
          <p:nvPr/>
        </p:nvSpPr>
        <p:spPr>
          <a:xfrm>
            <a:off x="2038229" y="6070883"/>
            <a:ext cx="7476831"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C000"/>
                </a:solidFill>
                <a:latin typeface="Calibri"/>
                <a:ea typeface="Calibri"/>
                <a:cs typeface="Calibri"/>
                <a:sym typeface="Calibri"/>
              </a:rPr>
              <a:t>Altered alveolar and airway vascular structure and function</a:t>
            </a:r>
            <a:endParaRPr sz="1800">
              <a:solidFill>
                <a:srgbClr val="FFC000"/>
              </a:solidFill>
              <a:latin typeface="Calibri"/>
              <a:ea typeface="Calibri"/>
              <a:cs typeface="Calibri"/>
              <a:sym typeface="Calibri"/>
            </a:endParaRPr>
          </a:p>
          <a:p>
            <a:pPr indent="0" lvl="0" marL="0" marR="0" rtl="0" algn="ctr">
              <a:spcBef>
                <a:spcPts val="0"/>
              </a:spcBef>
              <a:spcAft>
                <a:spcPts val="0"/>
              </a:spcAft>
              <a:buNone/>
            </a:pPr>
            <a:r>
              <a:rPr lang="en-US" sz="1800">
                <a:solidFill>
                  <a:srgbClr val="FFC000"/>
                </a:solidFill>
                <a:latin typeface="Calibri"/>
                <a:ea typeface="Calibri"/>
                <a:cs typeface="Calibri"/>
                <a:sym typeface="Calibri"/>
              </a:rPr>
              <a:t>Increased susceptibility to childhood and adult lung disease</a:t>
            </a:r>
            <a:endParaRPr sz="1800">
              <a:solidFill>
                <a:srgbClr val="FFC000"/>
              </a:solidFill>
              <a:latin typeface="Calibri"/>
              <a:ea typeface="Calibri"/>
              <a:cs typeface="Calibri"/>
              <a:sym typeface="Calibri"/>
            </a:endParaRPr>
          </a:p>
        </p:txBody>
      </p:sp>
      <p:sp>
        <p:nvSpPr>
          <p:cNvPr id="463" name="Google Shape;463;p54"/>
          <p:cNvSpPr/>
          <p:nvPr/>
        </p:nvSpPr>
        <p:spPr>
          <a:xfrm>
            <a:off x="4340265" y="2866409"/>
            <a:ext cx="2452862" cy="1323439"/>
          </a:xfrm>
          <a:prstGeom prst="rect">
            <a:avLst/>
          </a:prstGeom>
          <a:solidFill>
            <a:srgbClr val="4A856C"/>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Resuscitation</a:t>
            </a:r>
            <a:endParaRPr sz="2000">
              <a:solidFill>
                <a:srgbClr val="A4CDBB"/>
              </a:solidFill>
              <a:latin typeface="Calibri"/>
              <a:ea typeface="Calibri"/>
              <a:cs typeface="Calibri"/>
              <a:sym typeface="Calibri"/>
            </a:endParaRPr>
          </a:p>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Volutrauma</a:t>
            </a:r>
            <a:endParaRPr sz="2000">
              <a:solidFill>
                <a:srgbClr val="A4CDBB"/>
              </a:solidFill>
              <a:latin typeface="Calibri"/>
              <a:ea typeface="Calibri"/>
              <a:cs typeface="Calibri"/>
              <a:sym typeface="Calibri"/>
            </a:endParaRPr>
          </a:p>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Oxygen toxicity</a:t>
            </a:r>
            <a:endParaRPr/>
          </a:p>
          <a:p>
            <a:pPr indent="-285750" lvl="0" marL="285750" marR="0" rtl="0" algn="l">
              <a:spcBef>
                <a:spcPts val="0"/>
              </a:spcBef>
              <a:spcAft>
                <a:spcPts val="0"/>
              </a:spcAft>
              <a:buClr>
                <a:srgbClr val="A4CDBB"/>
              </a:buClr>
              <a:buSzPts val="2000"/>
              <a:buFont typeface="Arial"/>
              <a:buChar char="•"/>
            </a:pPr>
            <a:r>
              <a:rPr lang="en-US" sz="2000">
                <a:solidFill>
                  <a:srgbClr val="A4CDBB"/>
                </a:solidFill>
                <a:latin typeface="Calibri"/>
                <a:ea typeface="Calibri"/>
                <a:cs typeface="Calibri"/>
                <a:sym typeface="Calibri"/>
              </a:rPr>
              <a:t>Lack of Surfactant</a:t>
            </a:r>
            <a:endParaRPr/>
          </a:p>
        </p:txBody>
      </p:sp>
      <p:sp>
        <p:nvSpPr>
          <p:cNvPr id="464" name="Google Shape;464;p54"/>
          <p:cNvSpPr txBox="1"/>
          <p:nvPr/>
        </p:nvSpPr>
        <p:spPr>
          <a:xfrm>
            <a:off x="5084023" y="1991508"/>
            <a:ext cx="1233055" cy="523220"/>
          </a:xfrm>
          <a:prstGeom prst="rect">
            <a:avLst/>
          </a:prstGeom>
          <a:solidFill>
            <a:srgbClr val="4A85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A4CDBB"/>
                </a:solidFill>
                <a:latin typeface="Calibri"/>
                <a:ea typeface="Calibri"/>
                <a:cs typeface="Calibri"/>
                <a:sym typeface="Calibri"/>
              </a:rPr>
              <a:t>2</a:t>
            </a:r>
            <a:r>
              <a:rPr baseline="30000" lang="en-US" sz="2800">
                <a:solidFill>
                  <a:srgbClr val="A4CDBB"/>
                </a:solidFill>
                <a:latin typeface="Calibri"/>
                <a:ea typeface="Calibri"/>
                <a:cs typeface="Calibri"/>
                <a:sym typeface="Calibri"/>
              </a:rPr>
              <a:t>nd</a:t>
            </a:r>
            <a:r>
              <a:rPr lang="en-US" sz="2800">
                <a:solidFill>
                  <a:srgbClr val="A4CDBB"/>
                </a:solidFill>
                <a:latin typeface="Calibri"/>
                <a:ea typeface="Calibri"/>
                <a:cs typeface="Calibri"/>
                <a:sym typeface="Calibri"/>
              </a:rPr>
              <a:t>  Hit</a:t>
            </a:r>
            <a:endParaRPr sz="2800">
              <a:solidFill>
                <a:srgbClr val="A4CDBB"/>
              </a:solidFill>
              <a:latin typeface="Calibri"/>
              <a:ea typeface="Calibri"/>
              <a:cs typeface="Calibri"/>
              <a:sym typeface="Calibri"/>
            </a:endParaRPr>
          </a:p>
        </p:txBody>
      </p:sp>
      <p:sp>
        <p:nvSpPr>
          <p:cNvPr id="465" name="Google Shape;465;p54"/>
          <p:cNvSpPr txBox="1"/>
          <p:nvPr/>
        </p:nvSpPr>
        <p:spPr>
          <a:xfrm>
            <a:off x="4761665" y="1174522"/>
            <a:ext cx="1745229" cy="523220"/>
          </a:xfrm>
          <a:prstGeom prst="rect">
            <a:avLst/>
          </a:prstGeom>
          <a:solidFill>
            <a:srgbClr val="4A85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A4CDBB"/>
                </a:solidFill>
                <a:latin typeface="Calibri"/>
                <a:ea typeface="Calibri"/>
                <a:cs typeface="Calibri"/>
                <a:sym typeface="Calibri"/>
              </a:rPr>
              <a:t>Delivery</a:t>
            </a:r>
            <a:endParaRPr sz="2800">
              <a:solidFill>
                <a:srgbClr val="A4CDBB"/>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55"/>
          <p:cNvSpPr txBox="1"/>
          <p:nvPr>
            <p:ph type="title"/>
          </p:nvPr>
        </p:nvSpPr>
        <p:spPr>
          <a:xfrm>
            <a:off x="768626" y="517438"/>
            <a:ext cx="9633728" cy="118341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600"/>
              <a:buFont typeface="Calibri"/>
              <a:buNone/>
            </a:pPr>
            <a:r>
              <a:rPr i="1" lang="en-US" sz="3600">
                <a:solidFill>
                  <a:schemeClr val="lt1"/>
                </a:solidFill>
              </a:rPr>
              <a:t>Why do preterm neonates have trouble breathing? </a:t>
            </a:r>
            <a:endParaRPr sz="3600">
              <a:solidFill>
                <a:schemeClr val="lt1"/>
              </a:solidFill>
            </a:endParaRPr>
          </a:p>
        </p:txBody>
      </p:sp>
      <p:sp>
        <p:nvSpPr>
          <p:cNvPr id="471" name="Google Shape;471;p55"/>
          <p:cNvSpPr txBox="1"/>
          <p:nvPr>
            <p:ph idx="1" type="body"/>
          </p:nvPr>
        </p:nvSpPr>
        <p:spPr>
          <a:xfrm>
            <a:off x="1139687" y="2080591"/>
            <a:ext cx="10330069" cy="406179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Deficiency of surfactant predisposes to </a:t>
            </a:r>
            <a:r>
              <a:rPr lang="en-US" sz="2200">
                <a:solidFill>
                  <a:srgbClr val="FFC000"/>
                </a:solidFill>
              </a:rPr>
              <a:t>atelectasis</a:t>
            </a:r>
            <a:endParaRPr sz="2200">
              <a:solidFill>
                <a:srgbClr val="FFC000"/>
              </a:solidFill>
            </a:endParaRPr>
          </a:p>
          <a:p>
            <a:pPr indent="-342900" lvl="0" marL="342900" rtl="0" algn="l">
              <a:spcBef>
                <a:spcPts val="1000"/>
              </a:spcBef>
              <a:spcAft>
                <a:spcPts val="0"/>
              </a:spcAft>
              <a:buSzPts val="1760"/>
              <a:buChar char="►"/>
            </a:pPr>
            <a:r>
              <a:rPr lang="en-US" sz="2200"/>
              <a:t>A marked imbalance exists between chest wall rigidity and elastic recoil of neonatal lungs leading to </a:t>
            </a:r>
            <a:r>
              <a:rPr lang="en-US" sz="2200">
                <a:solidFill>
                  <a:srgbClr val="FFC000"/>
                </a:solidFill>
              </a:rPr>
              <a:t>airway collapse</a:t>
            </a:r>
            <a:endParaRPr/>
          </a:p>
          <a:p>
            <a:pPr indent="-342900" lvl="0" marL="342900" rtl="0" algn="l">
              <a:spcBef>
                <a:spcPts val="1000"/>
              </a:spcBef>
              <a:spcAft>
                <a:spcPts val="0"/>
              </a:spcAft>
              <a:buSzPts val="1760"/>
              <a:buChar char="►"/>
            </a:pPr>
            <a:r>
              <a:rPr lang="en-US" sz="2200"/>
              <a:t>A flatter diaphragm and more horizontal ribs limit inspiratory reserve volume. Hence the minute volume is achieved by </a:t>
            </a:r>
            <a:r>
              <a:rPr lang="en-US" sz="2200">
                <a:solidFill>
                  <a:srgbClr val="FFC000"/>
                </a:solidFill>
              </a:rPr>
              <a:t>increasing the rate </a:t>
            </a:r>
            <a:r>
              <a:rPr lang="en-US" sz="2200"/>
              <a:t>of respiration</a:t>
            </a:r>
            <a:endParaRPr sz="2200"/>
          </a:p>
        </p:txBody>
      </p:sp>
      <p:sp>
        <p:nvSpPr>
          <p:cNvPr id="472" name="Google Shape;472;p55"/>
          <p:cNvSpPr/>
          <p:nvPr/>
        </p:nvSpPr>
        <p:spPr>
          <a:xfrm>
            <a:off x="1807050" y="6427304"/>
            <a:ext cx="10272308"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Raju Narasimhan, et al.  A review of non-invasive ventilation support in neonates PAEDIATRICS AND CHILD HEALTH 24:1</a:t>
            </a:r>
            <a:endParaRPr i="1" sz="1400">
              <a:solidFill>
                <a:srgbClr val="FFC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56"/>
          <p:cNvSpPr txBox="1"/>
          <p:nvPr>
            <p:ph type="title"/>
          </p:nvPr>
        </p:nvSpPr>
        <p:spPr>
          <a:xfrm>
            <a:off x="1103312" y="424070"/>
            <a:ext cx="9404723" cy="95415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t>Non-Invasive ventilation</a:t>
            </a:r>
            <a:endParaRPr sz="4000"/>
          </a:p>
        </p:txBody>
      </p:sp>
      <p:sp>
        <p:nvSpPr>
          <p:cNvPr id="478" name="Google Shape;478;p56"/>
          <p:cNvSpPr txBox="1"/>
          <p:nvPr>
            <p:ph idx="1" type="body"/>
          </p:nvPr>
        </p:nvSpPr>
        <p:spPr>
          <a:xfrm>
            <a:off x="1404730" y="1630016"/>
            <a:ext cx="10038522" cy="461838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NCPAP (</a:t>
            </a:r>
            <a:r>
              <a:rPr lang="en-US" sz="2200">
                <a:solidFill>
                  <a:srgbClr val="FFC000"/>
                </a:solidFill>
              </a:rPr>
              <a:t>N</a:t>
            </a:r>
            <a:r>
              <a:rPr lang="en-US" sz="2200"/>
              <a:t>asal </a:t>
            </a:r>
            <a:r>
              <a:rPr lang="en-US" sz="2200">
                <a:solidFill>
                  <a:srgbClr val="FFC000"/>
                </a:solidFill>
              </a:rPr>
              <a:t>C</a:t>
            </a:r>
            <a:r>
              <a:rPr lang="en-US" sz="2200"/>
              <a:t>ontinuous </a:t>
            </a:r>
            <a:r>
              <a:rPr lang="en-US" sz="2200">
                <a:solidFill>
                  <a:srgbClr val="FFC000"/>
                </a:solidFill>
              </a:rPr>
              <a:t>P</a:t>
            </a:r>
            <a:r>
              <a:rPr lang="en-US" sz="2200"/>
              <a:t>ositive </a:t>
            </a:r>
            <a:r>
              <a:rPr lang="en-US" sz="2200">
                <a:solidFill>
                  <a:srgbClr val="FFC000"/>
                </a:solidFill>
              </a:rPr>
              <a:t>A</a:t>
            </a:r>
            <a:r>
              <a:rPr lang="en-US" sz="2200"/>
              <a:t>irway </a:t>
            </a:r>
            <a:r>
              <a:rPr lang="en-US" sz="2200">
                <a:solidFill>
                  <a:srgbClr val="FFC000"/>
                </a:solidFill>
              </a:rPr>
              <a:t>P</a:t>
            </a:r>
            <a:r>
              <a:rPr lang="en-US" sz="2200"/>
              <a:t>ressure)</a:t>
            </a:r>
            <a:endParaRPr/>
          </a:p>
          <a:p>
            <a:pPr indent="-342900" lvl="0" marL="342900" rtl="0" algn="l">
              <a:spcBef>
                <a:spcPts val="1000"/>
              </a:spcBef>
              <a:spcAft>
                <a:spcPts val="0"/>
              </a:spcAft>
              <a:buSzPts val="1760"/>
              <a:buChar char="►"/>
            </a:pPr>
            <a:r>
              <a:rPr lang="en-US" sz="2200"/>
              <a:t>BiPAP (</a:t>
            </a:r>
            <a:r>
              <a:rPr lang="en-US" sz="2200">
                <a:solidFill>
                  <a:srgbClr val="FFC000"/>
                </a:solidFill>
              </a:rPr>
              <a:t>Bi</a:t>
            </a:r>
            <a:r>
              <a:rPr lang="en-US" sz="2200"/>
              <a:t>level </a:t>
            </a:r>
            <a:r>
              <a:rPr lang="en-US" sz="2200">
                <a:solidFill>
                  <a:srgbClr val="FFC000"/>
                </a:solidFill>
              </a:rPr>
              <a:t>P</a:t>
            </a:r>
            <a:r>
              <a:rPr lang="en-US" sz="2200"/>
              <a:t>ositive </a:t>
            </a:r>
            <a:r>
              <a:rPr lang="en-US" sz="2200">
                <a:solidFill>
                  <a:srgbClr val="FFC000"/>
                </a:solidFill>
              </a:rPr>
              <a:t>A</a:t>
            </a:r>
            <a:r>
              <a:rPr lang="en-US" sz="2200"/>
              <a:t>irway </a:t>
            </a:r>
            <a:r>
              <a:rPr lang="en-US" sz="2200">
                <a:solidFill>
                  <a:srgbClr val="FFC000"/>
                </a:solidFill>
              </a:rPr>
              <a:t>P</a:t>
            </a:r>
            <a:r>
              <a:rPr lang="en-US" sz="2200"/>
              <a:t>ressure)</a:t>
            </a:r>
            <a:endParaRPr sz="2200"/>
          </a:p>
          <a:p>
            <a:pPr indent="-342900" lvl="0" marL="342900" rtl="0" algn="l">
              <a:spcBef>
                <a:spcPts val="1000"/>
              </a:spcBef>
              <a:spcAft>
                <a:spcPts val="0"/>
              </a:spcAft>
              <a:buSzPts val="1760"/>
              <a:buChar char="►"/>
            </a:pPr>
            <a:r>
              <a:rPr lang="en-US" sz="2200"/>
              <a:t>NIPPV, sNIPPV (</a:t>
            </a:r>
            <a:r>
              <a:rPr lang="en-US" sz="2200">
                <a:solidFill>
                  <a:srgbClr val="FFC000"/>
                </a:solidFill>
              </a:rPr>
              <a:t>N</a:t>
            </a:r>
            <a:r>
              <a:rPr lang="en-US" sz="2200"/>
              <a:t>asal </a:t>
            </a:r>
            <a:r>
              <a:rPr lang="en-US" sz="2200">
                <a:solidFill>
                  <a:srgbClr val="FFC000"/>
                </a:solidFill>
              </a:rPr>
              <a:t>I</a:t>
            </a:r>
            <a:r>
              <a:rPr lang="en-US" sz="2200"/>
              <a:t>ntermittent </a:t>
            </a:r>
            <a:r>
              <a:rPr lang="en-US" sz="2200">
                <a:solidFill>
                  <a:srgbClr val="FFC000"/>
                </a:solidFill>
              </a:rPr>
              <a:t>P</a:t>
            </a:r>
            <a:r>
              <a:rPr lang="en-US" sz="2200"/>
              <a:t>ositive </a:t>
            </a:r>
            <a:r>
              <a:rPr lang="en-US" sz="2200">
                <a:solidFill>
                  <a:srgbClr val="FFC000"/>
                </a:solidFill>
              </a:rPr>
              <a:t>P</a:t>
            </a:r>
            <a:r>
              <a:rPr lang="en-US" sz="2200"/>
              <a:t>ressure </a:t>
            </a:r>
            <a:r>
              <a:rPr lang="en-US" sz="2200">
                <a:solidFill>
                  <a:srgbClr val="FFC000"/>
                </a:solidFill>
              </a:rPr>
              <a:t>V</a:t>
            </a:r>
            <a:r>
              <a:rPr lang="en-US" sz="2200"/>
              <a:t>entilation)</a:t>
            </a:r>
            <a:endParaRPr/>
          </a:p>
          <a:p>
            <a:pPr indent="-342900" lvl="0" marL="342900" rtl="0" algn="l">
              <a:spcBef>
                <a:spcPts val="1000"/>
              </a:spcBef>
              <a:spcAft>
                <a:spcPts val="0"/>
              </a:spcAft>
              <a:buSzPts val="1760"/>
              <a:buChar char="►"/>
            </a:pPr>
            <a:r>
              <a:rPr lang="en-US" sz="2200"/>
              <a:t>HHHFNC (</a:t>
            </a:r>
            <a:r>
              <a:rPr lang="en-US" sz="2200">
                <a:solidFill>
                  <a:srgbClr val="FFC000"/>
                </a:solidFill>
              </a:rPr>
              <a:t>H</a:t>
            </a:r>
            <a:r>
              <a:rPr lang="en-US" sz="2200"/>
              <a:t>eated </a:t>
            </a:r>
            <a:r>
              <a:rPr lang="en-US" sz="2200">
                <a:solidFill>
                  <a:srgbClr val="FFC000"/>
                </a:solidFill>
              </a:rPr>
              <a:t>H</a:t>
            </a:r>
            <a:r>
              <a:rPr lang="en-US" sz="2200"/>
              <a:t>umidified </a:t>
            </a:r>
            <a:r>
              <a:rPr lang="en-US" sz="2200">
                <a:solidFill>
                  <a:srgbClr val="FFC000"/>
                </a:solidFill>
              </a:rPr>
              <a:t>H</a:t>
            </a:r>
            <a:r>
              <a:rPr lang="en-US" sz="2200"/>
              <a:t>igh </a:t>
            </a:r>
            <a:r>
              <a:rPr lang="en-US" sz="2200">
                <a:solidFill>
                  <a:srgbClr val="FFC000"/>
                </a:solidFill>
              </a:rPr>
              <a:t>F</a:t>
            </a:r>
            <a:r>
              <a:rPr lang="en-US" sz="2200"/>
              <a:t>low </a:t>
            </a:r>
            <a:r>
              <a:rPr lang="en-US" sz="2200">
                <a:solidFill>
                  <a:srgbClr val="FFC000"/>
                </a:solidFill>
              </a:rPr>
              <a:t>N</a:t>
            </a:r>
            <a:r>
              <a:rPr lang="en-US" sz="2200"/>
              <a:t>asal </a:t>
            </a:r>
            <a:r>
              <a:rPr lang="en-US" sz="2200">
                <a:solidFill>
                  <a:srgbClr val="FFC000"/>
                </a:solidFill>
              </a:rPr>
              <a:t>C</a:t>
            </a:r>
            <a:r>
              <a:rPr lang="en-US" sz="2200"/>
              <a:t>annula)</a:t>
            </a:r>
            <a:endParaRPr/>
          </a:p>
          <a:p>
            <a:pPr indent="-342900" lvl="0" marL="342900" rtl="0" algn="l">
              <a:spcBef>
                <a:spcPts val="1000"/>
              </a:spcBef>
              <a:spcAft>
                <a:spcPts val="0"/>
              </a:spcAft>
              <a:buSzPts val="1760"/>
              <a:buChar char="►"/>
            </a:pPr>
            <a:r>
              <a:rPr lang="en-US" sz="2200"/>
              <a:t>InSurE (</a:t>
            </a:r>
            <a:r>
              <a:rPr lang="en-US" sz="2200">
                <a:solidFill>
                  <a:srgbClr val="FFC000"/>
                </a:solidFill>
              </a:rPr>
              <a:t>In</a:t>
            </a:r>
            <a:r>
              <a:rPr lang="en-US" sz="2200"/>
              <a:t>tubate </a:t>
            </a:r>
            <a:r>
              <a:rPr lang="en-US" sz="2200">
                <a:solidFill>
                  <a:srgbClr val="FFC000"/>
                </a:solidFill>
              </a:rPr>
              <a:t>Sur</a:t>
            </a:r>
            <a:r>
              <a:rPr lang="en-US" sz="2200"/>
              <a:t>factant </a:t>
            </a:r>
            <a:r>
              <a:rPr lang="en-US" sz="2200">
                <a:solidFill>
                  <a:srgbClr val="FFC000"/>
                </a:solidFill>
              </a:rPr>
              <a:t>E</a:t>
            </a:r>
            <a:r>
              <a:rPr lang="en-US" sz="2200"/>
              <a:t>xtubate to CPAP)</a:t>
            </a:r>
            <a:endParaRPr/>
          </a:p>
          <a:p>
            <a:pPr indent="-342900" lvl="0" marL="342900" rtl="0" algn="l">
              <a:spcBef>
                <a:spcPts val="1000"/>
              </a:spcBef>
              <a:spcAft>
                <a:spcPts val="0"/>
              </a:spcAft>
              <a:buSzPts val="1760"/>
              <a:buChar char="►"/>
            </a:pPr>
            <a:r>
              <a:rPr lang="en-US" sz="2200"/>
              <a:t>LISA (</a:t>
            </a:r>
            <a:r>
              <a:rPr lang="en-US" sz="2200">
                <a:solidFill>
                  <a:srgbClr val="FFC000"/>
                </a:solidFill>
              </a:rPr>
              <a:t>L</a:t>
            </a:r>
            <a:r>
              <a:rPr lang="en-US" sz="2200"/>
              <a:t>ess </a:t>
            </a:r>
            <a:r>
              <a:rPr lang="en-US" sz="2200">
                <a:solidFill>
                  <a:srgbClr val="FFC000"/>
                </a:solidFill>
              </a:rPr>
              <a:t>I</a:t>
            </a:r>
            <a:r>
              <a:rPr lang="en-US" sz="2200"/>
              <a:t>nvasive </a:t>
            </a:r>
            <a:r>
              <a:rPr lang="en-US" sz="2200">
                <a:solidFill>
                  <a:srgbClr val="FFC000"/>
                </a:solidFill>
              </a:rPr>
              <a:t>S</a:t>
            </a:r>
            <a:r>
              <a:rPr lang="en-US" sz="2200"/>
              <a:t>urfactant </a:t>
            </a:r>
            <a:r>
              <a:rPr lang="en-US" sz="2200">
                <a:solidFill>
                  <a:srgbClr val="FFC000"/>
                </a:solidFill>
              </a:rPr>
              <a:t>A</a:t>
            </a:r>
            <a:r>
              <a:rPr lang="en-US" sz="2200"/>
              <a:t>dministration)</a:t>
            </a:r>
            <a:endParaRPr/>
          </a:p>
          <a:p>
            <a:pPr indent="-342900" lvl="0" marL="342900" rtl="0" algn="l">
              <a:spcBef>
                <a:spcPts val="1000"/>
              </a:spcBef>
              <a:spcAft>
                <a:spcPts val="0"/>
              </a:spcAft>
              <a:buSzPts val="1760"/>
              <a:buChar char="►"/>
            </a:pPr>
            <a:r>
              <a:rPr lang="en-US" sz="2200"/>
              <a:t>MIST (</a:t>
            </a:r>
            <a:r>
              <a:rPr lang="en-US" sz="2200">
                <a:solidFill>
                  <a:srgbClr val="FFC000"/>
                </a:solidFill>
              </a:rPr>
              <a:t>M</a:t>
            </a:r>
            <a:r>
              <a:rPr lang="en-US" sz="2200"/>
              <a:t>inimal </a:t>
            </a:r>
            <a:r>
              <a:rPr lang="en-US" sz="2200">
                <a:solidFill>
                  <a:srgbClr val="FFC000"/>
                </a:solidFill>
              </a:rPr>
              <a:t>I</a:t>
            </a:r>
            <a:r>
              <a:rPr lang="en-US" sz="2200"/>
              <a:t>nvasive </a:t>
            </a:r>
            <a:r>
              <a:rPr lang="en-US" sz="2200">
                <a:solidFill>
                  <a:srgbClr val="FFC000"/>
                </a:solidFill>
              </a:rPr>
              <a:t>S</a:t>
            </a:r>
            <a:r>
              <a:rPr lang="en-US" sz="2200"/>
              <a:t>urfactant </a:t>
            </a:r>
            <a:r>
              <a:rPr lang="en-US" sz="2200">
                <a:solidFill>
                  <a:srgbClr val="FFC000"/>
                </a:solidFill>
              </a:rPr>
              <a:t>T</a:t>
            </a:r>
            <a:r>
              <a:rPr lang="en-US" sz="2200"/>
              <a:t>reatment)</a:t>
            </a:r>
            <a:endParaRPr/>
          </a:p>
          <a:p>
            <a:pPr indent="-220980" lvl="0" marL="342900" rtl="0" algn="l">
              <a:spcBef>
                <a:spcPts val="1000"/>
              </a:spcBef>
              <a:spcAft>
                <a:spcPts val="0"/>
              </a:spcAft>
              <a:buSzPts val="1920"/>
              <a:buNone/>
            </a:pPr>
            <a:r>
              <a:t/>
            </a:r>
            <a:endParaRPr sz="2400"/>
          </a:p>
          <a:p>
            <a:pPr indent="-342900" lvl="0" marL="342900" rtl="0" algn="l">
              <a:spcBef>
                <a:spcPts val="1000"/>
              </a:spcBef>
              <a:spcAft>
                <a:spcPts val="0"/>
              </a:spcAft>
              <a:buSzPts val="1440"/>
              <a:buChar char="►"/>
            </a:pPr>
            <a:r>
              <a:rPr i="1" lang="en-US" sz="1800"/>
              <a:t>Success of NIV also depends on careful patient selection, appropriate methods of fixation of nasal interfaces on infants and the experience of clinical staff involved in infant’s care.</a:t>
            </a:r>
            <a:endParaRPr i="1" sz="1800"/>
          </a:p>
        </p:txBody>
      </p:sp>
      <p:sp>
        <p:nvSpPr>
          <p:cNvPr id="479" name="Google Shape;479;p56"/>
          <p:cNvSpPr/>
          <p:nvPr/>
        </p:nvSpPr>
        <p:spPr>
          <a:xfrm>
            <a:off x="1807049" y="6411211"/>
            <a:ext cx="10384951"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Raju Narasimhan, et al.  A review of non-invasive ventilation support in neonates PAEDIATRICS AND CHILD HEALTH 24:1</a:t>
            </a:r>
            <a:endParaRPr i="1" sz="1400">
              <a:solidFill>
                <a:srgbClr val="FFC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7"/>
          <p:cNvSpPr txBox="1"/>
          <p:nvPr>
            <p:ph type="title"/>
          </p:nvPr>
        </p:nvSpPr>
        <p:spPr>
          <a:xfrm>
            <a:off x="642651" y="235528"/>
            <a:ext cx="11006089" cy="158878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alibri"/>
              <a:buNone/>
            </a:pPr>
            <a:r>
              <a:rPr lang="en-US" sz="3200">
                <a:latin typeface="Calibri"/>
                <a:ea typeface="Calibri"/>
                <a:cs typeface="Calibri"/>
                <a:sym typeface="Calibri"/>
              </a:rPr>
              <a:t>Association of Noninvasive Ventilation Strategies With Mortality</a:t>
            </a:r>
            <a:br>
              <a:rPr lang="en-US" sz="3200">
                <a:latin typeface="Calibri"/>
                <a:ea typeface="Calibri"/>
                <a:cs typeface="Calibri"/>
                <a:sym typeface="Calibri"/>
              </a:rPr>
            </a:br>
            <a:r>
              <a:rPr lang="en-US" sz="3200">
                <a:latin typeface="Calibri"/>
                <a:ea typeface="Calibri"/>
                <a:cs typeface="Calibri"/>
                <a:sym typeface="Calibri"/>
              </a:rPr>
              <a:t>and BPD Among Preterm Infants</a:t>
            </a:r>
            <a:br>
              <a:rPr lang="en-US" sz="3200">
                <a:latin typeface="Calibri"/>
                <a:ea typeface="Calibri"/>
                <a:cs typeface="Calibri"/>
                <a:sym typeface="Calibri"/>
              </a:rPr>
            </a:br>
            <a:r>
              <a:rPr lang="en-US" sz="3200">
                <a:latin typeface="Calibri"/>
                <a:ea typeface="Calibri"/>
                <a:cs typeface="Calibri"/>
                <a:sym typeface="Calibri"/>
              </a:rPr>
              <a:t>A Systematic Review and Meta-analysis</a:t>
            </a:r>
            <a:endParaRPr sz="3200">
              <a:latin typeface="Calibri"/>
              <a:ea typeface="Calibri"/>
              <a:cs typeface="Calibri"/>
              <a:sym typeface="Calibri"/>
            </a:endParaRPr>
          </a:p>
        </p:txBody>
      </p:sp>
      <p:sp>
        <p:nvSpPr>
          <p:cNvPr id="485" name="Google Shape;485;p57"/>
          <p:cNvSpPr txBox="1"/>
          <p:nvPr>
            <p:ph idx="1" type="body"/>
          </p:nvPr>
        </p:nvSpPr>
        <p:spPr>
          <a:xfrm>
            <a:off x="1103313" y="2060577"/>
            <a:ext cx="10298978" cy="41957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u="sng">
                <a:latin typeface="Calibri"/>
                <a:ea typeface="Calibri"/>
                <a:cs typeface="Calibri"/>
                <a:sym typeface="Calibri"/>
              </a:rPr>
              <a:t>OBJECTIVE </a:t>
            </a:r>
            <a:r>
              <a:rPr lang="en-US" sz="2200">
                <a:latin typeface="Calibri"/>
                <a:ea typeface="Calibri"/>
                <a:cs typeface="Calibri"/>
                <a:sym typeface="Calibri"/>
              </a:rPr>
              <a:t>To compare 7 ventilation strategies for preterm infants </a:t>
            </a:r>
            <a:r>
              <a:rPr lang="en-US" sz="2200"/>
              <a:t>born at less than 33 weeks’ gestational age and </a:t>
            </a:r>
            <a:r>
              <a:rPr lang="en-US" sz="2200" u="sng"/>
              <a:t>spontaneously breathing</a:t>
            </a:r>
            <a:r>
              <a:rPr lang="en-US" sz="2200"/>
              <a:t>,</a:t>
            </a:r>
            <a:r>
              <a:rPr lang="en-US" sz="2200">
                <a:latin typeface="Calibri"/>
                <a:ea typeface="Calibri"/>
                <a:cs typeface="Calibri"/>
                <a:sym typeface="Calibri"/>
              </a:rPr>
              <a:t> including:</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CPAP alone </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INSURE with CPAP</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LISA</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NIPPV</a:t>
            </a:r>
            <a:endParaRPr sz="2200">
              <a:latin typeface="Calibri"/>
              <a:ea typeface="Calibri"/>
              <a:cs typeface="Calibri"/>
              <a:sym typeface="Calibri"/>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Nebulized surfactant administration</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Surfactant administration via laryngeal mask airway</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Mechanical ventilation.</a:t>
            </a:r>
            <a:endParaRPr sz="2200">
              <a:latin typeface="Calibri"/>
              <a:ea typeface="Calibri"/>
              <a:cs typeface="Calibri"/>
              <a:sym typeface="Calibri"/>
            </a:endParaRPr>
          </a:p>
        </p:txBody>
      </p:sp>
      <p:sp>
        <p:nvSpPr>
          <p:cNvPr id="486" name="Google Shape;486;p57"/>
          <p:cNvSpPr/>
          <p:nvPr/>
        </p:nvSpPr>
        <p:spPr>
          <a:xfrm>
            <a:off x="205409" y="6264977"/>
            <a:ext cx="11880574"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Isayama T, et al. Association of noninvasive ventilation strategies with mortality and bronchopulmonary dysplasia among preterm infants: </a:t>
            </a:r>
            <a:endParaRPr/>
          </a:p>
          <a:p>
            <a:pPr indent="0" lvl="0" marL="0" marR="0" rtl="0" algn="r">
              <a:spcBef>
                <a:spcPts val="0"/>
              </a:spcBef>
              <a:spcAft>
                <a:spcPts val="0"/>
              </a:spcAft>
              <a:buNone/>
            </a:pPr>
            <a:r>
              <a:rPr i="1" lang="en-US" sz="1200">
                <a:solidFill>
                  <a:srgbClr val="FFC000"/>
                </a:solidFill>
                <a:latin typeface="Calibri"/>
                <a:ea typeface="Calibri"/>
                <a:cs typeface="Calibri"/>
                <a:sym typeface="Calibri"/>
              </a:rPr>
              <a:t>a systematic review and meta-analysis. JAMA 2016; 316: 611–624.</a:t>
            </a:r>
            <a:endParaRPr i="1" sz="1200">
              <a:solidFill>
                <a:srgbClr val="FFC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1828800" y="452718"/>
            <a:ext cx="8222034" cy="64179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t>Definition of BPD</a:t>
            </a:r>
            <a:endParaRPr sz="4000"/>
          </a:p>
        </p:txBody>
      </p:sp>
      <p:graphicFrame>
        <p:nvGraphicFramePr>
          <p:cNvPr id="172" name="Google Shape;172;p22"/>
          <p:cNvGraphicFramePr/>
          <p:nvPr/>
        </p:nvGraphicFramePr>
        <p:xfrm>
          <a:off x="954157" y="2650434"/>
          <a:ext cx="3000000" cy="3000000"/>
        </p:xfrm>
        <a:graphic>
          <a:graphicData uri="http://schemas.openxmlformats.org/drawingml/2006/table">
            <a:tbl>
              <a:tblPr bandRow="1" firstRow="1">
                <a:noFill/>
                <a:tableStyleId>{46A858E8-6EA7-4529-AF73-9593642E7E83}</a:tableStyleId>
              </a:tblPr>
              <a:tblGrid>
                <a:gridCol w="3436725"/>
                <a:gridCol w="6873450"/>
              </a:tblGrid>
              <a:tr h="515800">
                <a:tc>
                  <a:txBody>
                    <a:bodyPr/>
                    <a:lstStyle/>
                    <a:p>
                      <a:pPr indent="0" lvl="0" marL="0" marR="0" rtl="0" algn="ctr">
                        <a:spcBef>
                          <a:spcPts val="0"/>
                        </a:spcBef>
                        <a:spcAft>
                          <a:spcPts val="0"/>
                        </a:spcAft>
                        <a:buNone/>
                      </a:pPr>
                      <a:r>
                        <a:rPr lang="en-US" sz="2200" u="none" cap="none" strike="noStrike"/>
                        <a:t>BPD</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36 weeks PMA</a:t>
                      </a:r>
                      <a:endParaRPr sz="2200" u="none" cap="none" strike="noStrike"/>
                    </a:p>
                  </a:txBody>
                  <a:tcPr marT="45725" marB="45725" marR="91450" marL="91450"/>
                </a:tc>
              </a:tr>
              <a:tr h="975075">
                <a:tc>
                  <a:txBody>
                    <a:bodyPr/>
                    <a:lstStyle/>
                    <a:p>
                      <a:pPr indent="0" lvl="0" marL="0" marR="0" rtl="0" algn="ctr">
                        <a:spcBef>
                          <a:spcPts val="0"/>
                        </a:spcBef>
                        <a:spcAft>
                          <a:spcPts val="0"/>
                        </a:spcAft>
                        <a:buNone/>
                      </a:pPr>
                      <a:r>
                        <a:rPr b="1" lang="en-US" sz="2400" u="none" cap="none" strike="noStrike"/>
                        <a:t>Mild</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Able to tolerate room air for &gt;60 minutes </a:t>
                      </a:r>
                      <a:endParaRPr/>
                    </a:p>
                    <a:p>
                      <a:pPr indent="0" lvl="0" marL="0" marR="0" rtl="0" algn="ctr">
                        <a:spcBef>
                          <a:spcPts val="0"/>
                        </a:spcBef>
                        <a:spcAft>
                          <a:spcPts val="0"/>
                        </a:spcAft>
                        <a:buNone/>
                      </a:pPr>
                      <a:r>
                        <a:rPr b="1" lang="en-US" sz="2400" u="none" cap="none" strike="noStrike"/>
                        <a:t>while keeping TcPaO</a:t>
                      </a:r>
                      <a:r>
                        <a:rPr b="1" baseline="-25000" lang="en-US" sz="2400" u="none" cap="none" strike="noStrike"/>
                        <a:t>2 </a:t>
                      </a:r>
                      <a:r>
                        <a:rPr b="1" lang="en-US" sz="2400" u="none" cap="none" strike="noStrike"/>
                        <a:t>≥90%</a:t>
                      </a:r>
                      <a:endParaRPr b="1" sz="2400" u="none" cap="none" strike="noStrike"/>
                    </a:p>
                  </a:txBody>
                  <a:tcPr marT="45725" marB="45725" marR="91450" marL="91450"/>
                </a:tc>
              </a:tr>
              <a:tr h="934275">
                <a:tc>
                  <a:txBody>
                    <a:bodyPr/>
                    <a:lstStyle/>
                    <a:p>
                      <a:pPr indent="0" lvl="0" marL="0" marR="0" rtl="0" algn="ctr">
                        <a:spcBef>
                          <a:spcPts val="0"/>
                        </a:spcBef>
                        <a:spcAft>
                          <a:spcPts val="0"/>
                        </a:spcAft>
                        <a:buNone/>
                      </a:pPr>
                      <a:r>
                        <a:rPr b="1" lang="en-US" sz="2400" u="none" cap="none" strike="noStrike"/>
                        <a:t>Moderate</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Need for FiO</a:t>
                      </a:r>
                      <a:r>
                        <a:rPr b="1" baseline="-25000" lang="en-US" sz="2400" u="none" cap="none" strike="noStrike"/>
                        <a:t>2</a:t>
                      </a:r>
                      <a:r>
                        <a:rPr b="1" lang="en-US" sz="2400" u="none" cap="none" strike="noStrike"/>
                        <a:t> ≤30%</a:t>
                      </a:r>
                      <a:endParaRPr b="1" sz="2400" u="none" cap="none" strike="noStrike"/>
                    </a:p>
                  </a:txBody>
                  <a:tcPr marT="45725" marB="45725" marR="91450" marL="91450"/>
                </a:tc>
              </a:tr>
              <a:tr h="890300">
                <a:tc>
                  <a:txBody>
                    <a:bodyPr/>
                    <a:lstStyle/>
                    <a:p>
                      <a:pPr indent="0" lvl="0" marL="0" marR="0" rtl="0" algn="ctr">
                        <a:spcBef>
                          <a:spcPts val="0"/>
                        </a:spcBef>
                        <a:spcAft>
                          <a:spcPts val="0"/>
                        </a:spcAft>
                        <a:buNone/>
                      </a:pPr>
                      <a:r>
                        <a:rPr b="1" lang="en-US" sz="2400" u="none" cap="none" strike="noStrike"/>
                        <a:t>Severe</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Need for FiO</a:t>
                      </a:r>
                      <a:r>
                        <a:rPr b="1" baseline="-25000" lang="en-US" sz="2400" u="none" cap="none" strike="noStrike"/>
                        <a:t>2 </a:t>
                      </a:r>
                      <a:r>
                        <a:rPr b="1" lang="en-US" sz="2400" u="none" cap="none" strike="noStrike"/>
                        <a:t>≥30% and/or PPV</a:t>
                      </a:r>
                      <a:endParaRPr b="1" sz="2400" u="none" cap="none" strike="noStrike"/>
                    </a:p>
                  </a:txBody>
                  <a:tcPr marT="45725" marB="45725" marR="91450" marL="91450"/>
                </a:tc>
              </a:tr>
            </a:tbl>
          </a:graphicData>
        </a:graphic>
      </p:graphicFrame>
      <p:sp>
        <p:nvSpPr>
          <p:cNvPr id="173" name="Google Shape;173;p22"/>
          <p:cNvSpPr/>
          <p:nvPr/>
        </p:nvSpPr>
        <p:spPr>
          <a:xfrm>
            <a:off x="7763780" y="6519446"/>
            <a:ext cx="427110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rgbClr val="FFC000"/>
                </a:solidFill>
                <a:latin typeface="Arial"/>
                <a:ea typeface="Arial"/>
                <a:cs typeface="Arial"/>
                <a:sym typeface="Arial"/>
              </a:rPr>
              <a:t>Copyright © 2016 American Thoracic Society</a:t>
            </a:r>
            <a:endParaRPr i="1" sz="1600">
              <a:solidFill>
                <a:srgbClr val="FFC000"/>
              </a:solidFill>
              <a:latin typeface="Calibri"/>
              <a:ea typeface="Calibri"/>
              <a:cs typeface="Calibri"/>
              <a:sym typeface="Calibri"/>
            </a:endParaRPr>
          </a:p>
        </p:txBody>
      </p:sp>
      <p:sp>
        <p:nvSpPr>
          <p:cNvPr id="174" name="Google Shape;174;p22"/>
          <p:cNvSpPr txBox="1"/>
          <p:nvPr/>
        </p:nvSpPr>
        <p:spPr>
          <a:xfrm>
            <a:off x="954157" y="1483486"/>
            <a:ext cx="10310190" cy="769441"/>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Supplemental </a:t>
            </a:r>
            <a:r>
              <a:rPr lang="en-US" sz="2200">
                <a:solidFill>
                  <a:srgbClr val="FFC000"/>
                </a:solidFill>
                <a:latin typeface="Calibri"/>
                <a:ea typeface="Calibri"/>
                <a:cs typeface="Calibri"/>
                <a:sym typeface="Calibri"/>
              </a:rPr>
              <a:t>Oxygen</a:t>
            </a:r>
            <a:r>
              <a:rPr lang="en-US" sz="2200">
                <a:solidFill>
                  <a:schemeClr val="lt1"/>
                </a:solidFill>
                <a:latin typeface="Calibri"/>
                <a:ea typeface="Calibri"/>
                <a:cs typeface="Calibri"/>
                <a:sym typeface="Calibri"/>
              </a:rPr>
              <a:t> for more than </a:t>
            </a:r>
            <a:r>
              <a:rPr lang="en-US" sz="2200">
                <a:solidFill>
                  <a:srgbClr val="FFC000"/>
                </a:solidFill>
                <a:latin typeface="Calibri"/>
                <a:ea typeface="Calibri"/>
                <a:cs typeface="Calibri"/>
                <a:sym typeface="Calibri"/>
              </a:rPr>
              <a:t>28</a:t>
            </a:r>
            <a:r>
              <a:rPr lang="en-US" sz="2200">
                <a:solidFill>
                  <a:schemeClr val="lt1"/>
                </a:solidFill>
                <a:latin typeface="Calibri"/>
                <a:ea typeface="Calibri"/>
                <a:cs typeface="Calibri"/>
                <a:sym typeface="Calibri"/>
              </a:rPr>
              <a:t> days, graded at </a:t>
            </a:r>
            <a:r>
              <a:rPr lang="en-US" sz="2200">
                <a:solidFill>
                  <a:srgbClr val="FFC000"/>
                </a:solidFill>
                <a:latin typeface="Calibri"/>
                <a:ea typeface="Calibri"/>
                <a:cs typeface="Calibri"/>
                <a:sym typeface="Calibri"/>
              </a:rPr>
              <a:t>36 weeks post-menstrual age </a:t>
            </a:r>
            <a:r>
              <a:rPr lang="en-US" sz="2200">
                <a:solidFill>
                  <a:schemeClr val="lt1"/>
                </a:solidFill>
                <a:latin typeface="Calibri"/>
                <a:ea typeface="Calibri"/>
                <a:cs typeface="Calibri"/>
                <a:sym typeface="Calibri"/>
              </a:rPr>
              <a:t>for severity according to the level of respiratory support required</a:t>
            </a:r>
            <a:endParaRPr sz="22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58"/>
          <p:cNvSpPr txBox="1"/>
          <p:nvPr>
            <p:ph type="title"/>
          </p:nvPr>
        </p:nvSpPr>
        <p:spPr>
          <a:xfrm>
            <a:off x="245165" y="890039"/>
            <a:ext cx="2557670" cy="421867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2800"/>
              <a:buFont typeface="Calibri"/>
              <a:buNone/>
            </a:pPr>
            <a:r>
              <a:rPr b="1" lang="en-US" sz="2800" u="sng"/>
              <a:t>LISA</a:t>
            </a:r>
            <a:br>
              <a:rPr lang="en-US" sz="2800"/>
            </a:br>
            <a:r>
              <a:rPr lang="en-US" sz="2800"/>
              <a:t>Less Invasive Surfactant Administration</a:t>
            </a:r>
            <a:endParaRPr sz="2800"/>
          </a:p>
        </p:txBody>
      </p:sp>
      <p:pic>
        <p:nvPicPr>
          <p:cNvPr descr="An external file that holds a picture, illustration, etc.&#10;Object name is kjped-60-273-g001.jpg" id="492" name="Google Shape;492;p58"/>
          <p:cNvPicPr preferRelativeResize="0"/>
          <p:nvPr/>
        </p:nvPicPr>
        <p:blipFill rotWithShape="1">
          <a:blip r:embed="rId3">
            <a:alphaModFix/>
          </a:blip>
          <a:srcRect b="0" l="0" r="0" t="0"/>
          <a:stretch/>
        </p:blipFill>
        <p:spPr>
          <a:xfrm>
            <a:off x="2988778" y="0"/>
            <a:ext cx="9203222"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9"/>
          <p:cNvSpPr/>
          <p:nvPr/>
        </p:nvSpPr>
        <p:spPr>
          <a:xfrm>
            <a:off x="1181850" y="6351115"/>
            <a:ext cx="10848109"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Isayama T, et al. Association of noninvasive ventilation strategies with mortality and bronchopulmonary dysplasia among preterm infants: </a:t>
            </a:r>
            <a:endParaRPr/>
          </a:p>
          <a:p>
            <a:pPr indent="0" lvl="0" marL="0" marR="0" rtl="0" algn="r">
              <a:spcBef>
                <a:spcPts val="0"/>
              </a:spcBef>
              <a:spcAft>
                <a:spcPts val="0"/>
              </a:spcAft>
              <a:buNone/>
            </a:pPr>
            <a:r>
              <a:rPr i="1" lang="en-US" sz="1200">
                <a:solidFill>
                  <a:srgbClr val="FFC000"/>
                </a:solidFill>
                <a:latin typeface="Calibri"/>
                <a:ea typeface="Calibri"/>
                <a:cs typeface="Calibri"/>
                <a:sym typeface="Calibri"/>
              </a:rPr>
              <a:t>a systematic review and meta-analysis. JAMA 2016; 316: 611–624.</a:t>
            </a:r>
            <a:endParaRPr i="1" sz="1200">
              <a:solidFill>
                <a:srgbClr val="FFC000"/>
              </a:solidFill>
              <a:latin typeface="Calibri"/>
              <a:ea typeface="Calibri"/>
              <a:cs typeface="Calibri"/>
              <a:sym typeface="Calibri"/>
            </a:endParaRPr>
          </a:p>
        </p:txBody>
      </p:sp>
      <p:sp>
        <p:nvSpPr>
          <p:cNvPr id="498" name="Google Shape;498;p59"/>
          <p:cNvSpPr txBox="1"/>
          <p:nvPr>
            <p:ph idx="1" type="body"/>
          </p:nvPr>
        </p:nvSpPr>
        <p:spPr>
          <a:xfrm>
            <a:off x="768626" y="1995055"/>
            <a:ext cx="10827629" cy="426128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b="1" lang="en-US" sz="2200" u="sng">
                <a:latin typeface="Calibri"/>
                <a:ea typeface="Calibri"/>
                <a:cs typeface="Calibri"/>
                <a:sym typeface="Calibri"/>
              </a:rPr>
              <a:t>RESULTS</a:t>
            </a:r>
            <a:r>
              <a:rPr lang="en-US" sz="2200">
                <a:latin typeface="Calibri"/>
                <a:ea typeface="Calibri"/>
                <a:cs typeface="Calibri"/>
                <a:sym typeface="Calibri"/>
              </a:rPr>
              <a:t>: 5598 infants involved in 30 trials</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BPD incidence was 26%</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Compared with mechanical ventilation, LISA had a lower odds of BPD (OR 0.53)</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Compared with nasal CPAP alone, LISA had a lower odds of BPD (OR, 0.58)</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Ranking probabilities indicated that </a:t>
            </a:r>
            <a:r>
              <a:rPr b="1" lang="en-US" sz="2200">
                <a:solidFill>
                  <a:srgbClr val="FFC000"/>
                </a:solidFill>
                <a:latin typeface="Calibri"/>
                <a:ea typeface="Calibri"/>
                <a:cs typeface="Calibri"/>
                <a:sym typeface="Calibri"/>
              </a:rPr>
              <a:t>LISA was the best strategy </a:t>
            </a:r>
            <a:r>
              <a:rPr lang="en-US" sz="2200">
                <a:latin typeface="Calibri"/>
                <a:ea typeface="Calibri"/>
                <a:cs typeface="Calibri"/>
                <a:sym typeface="Calibri"/>
              </a:rPr>
              <a:t>with a surface under the cumulative ranking curve of 0.85 to 0.94, but this finding was not robust for death when limited to higher-quality evidence.</a:t>
            </a:r>
            <a:endParaRPr sz="2200">
              <a:latin typeface="Calibri"/>
              <a:ea typeface="Calibri"/>
              <a:cs typeface="Calibri"/>
              <a:sym typeface="Calibri"/>
            </a:endParaRPr>
          </a:p>
        </p:txBody>
      </p:sp>
      <p:sp>
        <p:nvSpPr>
          <p:cNvPr id="499" name="Google Shape;499;p59"/>
          <p:cNvSpPr txBox="1"/>
          <p:nvPr/>
        </p:nvSpPr>
        <p:spPr>
          <a:xfrm>
            <a:off x="590166" y="187396"/>
            <a:ext cx="11006089" cy="14001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00"/>
              <a:buFont typeface="Calibri"/>
              <a:buNone/>
            </a:pPr>
            <a:r>
              <a:rPr b="0" i="0" lang="en-US" sz="2800" u="none" cap="none" strike="noStrike">
                <a:solidFill>
                  <a:schemeClr val="lt2"/>
                </a:solidFill>
                <a:latin typeface="Calibri"/>
                <a:ea typeface="Calibri"/>
                <a:cs typeface="Calibri"/>
                <a:sym typeface="Calibri"/>
              </a:rPr>
              <a:t>Association of Noninvasive Ventilation Strategies With Mortality</a:t>
            </a:r>
            <a:br>
              <a:rPr b="0" i="0" lang="en-US" sz="2800" u="none" cap="none" strike="noStrike">
                <a:solidFill>
                  <a:schemeClr val="lt2"/>
                </a:solidFill>
                <a:latin typeface="Calibri"/>
                <a:ea typeface="Calibri"/>
                <a:cs typeface="Calibri"/>
                <a:sym typeface="Calibri"/>
              </a:rPr>
            </a:br>
            <a:r>
              <a:rPr b="0" i="0" lang="en-US" sz="2800" u="none" cap="none" strike="noStrike">
                <a:solidFill>
                  <a:schemeClr val="lt2"/>
                </a:solidFill>
                <a:latin typeface="Calibri"/>
                <a:ea typeface="Calibri"/>
                <a:cs typeface="Calibri"/>
                <a:sym typeface="Calibri"/>
              </a:rPr>
              <a:t>and Bronchopulmonary Dysplasia Among Preterm Infants</a:t>
            </a:r>
            <a:br>
              <a:rPr b="0" i="0" lang="en-US" sz="2800" u="none" cap="none" strike="noStrike">
                <a:solidFill>
                  <a:schemeClr val="lt2"/>
                </a:solidFill>
                <a:latin typeface="Calibri"/>
                <a:ea typeface="Calibri"/>
                <a:cs typeface="Calibri"/>
                <a:sym typeface="Calibri"/>
              </a:rPr>
            </a:br>
            <a:r>
              <a:rPr b="0" i="0" lang="en-US" sz="2800" u="none" cap="none" strike="noStrike">
                <a:solidFill>
                  <a:schemeClr val="lt2"/>
                </a:solidFill>
                <a:latin typeface="Calibri"/>
                <a:ea typeface="Calibri"/>
                <a:cs typeface="Calibri"/>
                <a:sym typeface="Calibri"/>
              </a:rPr>
              <a:t>A Systematic Review and Meta-analysis</a:t>
            </a:r>
            <a:endParaRPr b="0" i="0" sz="2800" u="none" cap="none" strike="noStrike">
              <a:solidFill>
                <a:schemeClr val="lt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60"/>
          <p:cNvSpPr txBox="1"/>
          <p:nvPr>
            <p:ph type="title"/>
          </p:nvPr>
        </p:nvSpPr>
        <p:spPr>
          <a:xfrm>
            <a:off x="1527382" y="139148"/>
            <a:ext cx="9591192" cy="82826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alibri"/>
              <a:buNone/>
            </a:pPr>
            <a:r>
              <a:rPr lang="en-US" sz="3200"/>
              <a:t>LISA / Intubation +MV, Insure, nCPAP </a:t>
            </a:r>
            <a:endParaRPr sz="3200"/>
          </a:p>
        </p:txBody>
      </p:sp>
      <p:pic>
        <p:nvPicPr>
          <p:cNvPr id="505" name="Google Shape;505;p60"/>
          <p:cNvPicPr preferRelativeResize="0"/>
          <p:nvPr/>
        </p:nvPicPr>
        <p:blipFill rotWithShape="1">
          <a:blip r:embed="rId3">
            <a:alphaModFix/>
          </a:blip>
          <a:srcRect b="0" l="0" r="0" t="0"/>
          <a:stretch/>
        </p:blipFill>
        <p:spPr>
          <a:xfrm>
            <a:off x="1693646" y="1013792"/>
            <a:ext cx="9106875" cy="5041129"/>
          </a:xfrm>
          <a:prstGeom prst="rect">
            <a:avLst/>
          </a:prstGeom>
          <a:noFill/>
          <a:ln>
            <a:noFill/>
          </a:ln>
        </p:spPr>
      </p:pic>
      <p:sp>
        <p:nvSpPr>
          <p:cNvPr id="506" name="Google Shape;506;p60"/>
          <p:cNvSpPr/>
          <p:nvPr/>
        </p:nvSpPr>
        <p:spPr>
          <a:xfrm>
            <a:off x="6533321" y="6567100"/>
            <a:ext cx="529424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C000"/>
                </a:solidFill>
                <a:latin typeface="Arial"/>
                <a:ea typeface="Arial"/>
                <a:cs typeface="Arial"/>
                <a:sym typeface="Arial"/>
              </a:rPr>
              <a:t>Aldana-Aguirre JC, et al.. Arch Dis Child Fetal Neonatal Ed 2017; 102</a:t>
            </a:r>
            <a:endParaRPr sz="3600">
              <a:solidFill>
                <a:srgbClr val="FFC000"/>
              </a:solidFill>
              <a:latin typeface="Calibri"/>
              <a:ea typeface="Calibri"/>
              <a:cs typeface="Calibri"/>
              <a:sym typeface="Calibri"/>
            </a:endParaRPr>
          </a:p>
        </p:txBody>
      </p:sp>
      <p:sp>
        <p:nvSpPr>
          <p:cNvPr id="507" name="Google Shape;507;p60"/>
          <p:cNvSpPr/>
          <p:nvPr/>
        </p:nvSpPr>
        <p:spPr>
          <a:xfrm>
            <a:off x="7851913" y="6341121"/>
            <a:ext cx="3677478" cy="27959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C000"/>
                </a:solidFill>
                <a:latin typeface="Arial"/>
                <a:ea typeface="Arial"/>
                <a:cs typeface="Arial"/>
                <a:sym typeface="Arial"/>
              </a:rPr>
              <a:t>Rigo V, et al. Eur J Pediatr 2016; 175: 1933–1942.</a:t>
            </a:r>
            <a:endParaRPr sz="3600">
              <a:solidFill>
                <a:srgbClr val="FFC000"/>
              </a:solidFill>
              <a:latin typeface="Calibri"/>
              <a:ea typeface="Calibri"/>
              <a:cs typeface="Calibri"/>
              <a:sym typeface="Calibri"/>
            </a:endParaRPr>
          </a:p>
        </p:txBody>
      </p:sp>
      <p:sp>
        <p:nvSpPr>
          <p:cNvPr id="508" name="Google Shape;508;p60"/>
          <p:cNvSpPr/>
          <p:nvPr/>
        </p:nvSpPr>
        <p:spPr>
          <a:xfrm>
            <a:off x="7984435" y="5778988"/>
            <a:ext cx="1027043" cy="258417"/>
          </a:xfrm>
          <a:prstGeom prst="roundRect">
            <a:avLst>
              <a:gd fmla="val 16667" name="adj"/>
            </a:avLst>
          </a:prstGeom>
          <a:solidFill>
            <a:schemeClr val="accent1">
              <a:alpha val="44705"/>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61"/>
          <p:cNvSpPr txBox="1"/>
          <p:nvPr>
            <p:ph type="title"/>
          </p:nvPr>
        </p:nvSpPr>
        <p:spPr>
          <a:xfrm>
            <a:off x="473305" y="555438"/>
            <a:ext cx="10825980" cy="122396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Decreased Indicators of Lung Injury with CPAP  in Preterm Lambs</a:t>
            </a:r>
            <a:endParaRPr sz="3600"/>
          </a:p>
        </p:txBody>
      </p:sp>
      <p:sp>
        <p:nvSpPr>
          <p:cNvPr id="514" name="Google Shape;514;p61"/>
          <p:cNvSpPr txBox="1"/>
          <p:nvPr>
            <p:ph idx="1" type="body"/>
          </p:nvPr>
        </p:nvSpPr>
        <p:spPr>
          <a:xfrm>
            <a:off x="1331842" y="1981200"/>
            <a:ext cx="10140755" cy="4267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Premature lambs studied at 134 days </a:t>
            </a:r>
            <a:endParaRPr/>
          </a:p>
          <a:p>
            <a:pPr indent="-342900" lvl="0" marL="342900" rtl="0" algn="l">
              <a:spcBef>
                <a:spcPts val="1000"/>
              </a:spcBef>
              <a:spcAft>
                <a:spcPts val="0"/>
              </a:spcAft>
              <a:buSzPts val="1760"/>
              <a:buChar char="►"/>
            </a:pPr>
            <a:r>
              <a:rPr lang="en-US" sz="2200"/>
              <a:t>Lambs divided into 3 groups:</a:t>
            </a:r>
            <a:endParaRPr/>
          </a:p>
          <a:p>
            <a:pPr indent="-457200" lvl="0" marL="457200" rtl="0" algn="l">
              <a:spcBef>
                <a:spcPts val="1000"/>
              </a:spcBef>
              <a:spcAft>
                <a:spcPts val="0"/>
              </a:spcAft>
              <a:buSzPts val="1760"/>
              <a:buFont typeface="Calibri"/>
              <a:buAutoNum type="arabicPeriod"/>
            </a:pPr>
            <a:r>
              <a:rPr lang="en-US" sz="2200"/>
              <a:t>No Ventilation </a:t>
            </a:r>
            <a:endParaRPr/>
          </a:p>
          <a:p>
            <a:pPr indent="-457200" lvl="0" marL="457200" rtl="0" algn="l">
              <a:spcBef>
                <a:spcPts val="1000"/>
              </a:spcBef>
              <a:spcAft>
                <a:spcPts val="0"/>
              </a:spcAft>
              <a:buSzPts val="1760"/>
              <a:buFont typeface="Calibri"/>
              <a:buAutoNum type="arabicPeriod"/>
            </a:pPr>
            <a:r>
              <a:rPr lang="en-US" sz="2200"/>
              <a:t>IPPV at a Frequency 40/min, PIP (maintain pCO2 at 40 mmHg), PEEP 4 cm H</a:t>
            </a:r>
            <a:r>
              <a:rPr baseline="-25000" lang="en-US" sz="2200"/>
              <a:t>2</a:t>
            </a:r>
            <a:r>
              <a:rPr lang="en-US" sz="2200"/>
              <a:t>O </a:t>
            </a:r>
            <a:endParaRPr/>
          </a:p>
          <a:p>
            <a:pPr indent="-457200" lvl="0" marL="457200" rtl="0" algn="l">
              <a:spcBef>
                <a:spcPts val="1000"/>
              </a:spcBef>
              <a:spcAft>
                <a:spcPts val="0"/>
              </a:spcAft>
              <a:buSzPts val="1760"/>
              <a:buFont typeface="Calibri"/>
              <a:buAutoNum type="arabicPeriod"/>
            </a:pPr>
            <a:r>
              <a:rPr lang="en-US" sz="2200"/>
              <a:t>Bubble CPAP, 5 cm H</a:t>
            </a:r>
            <a:r>
              <a:rPr baseline="-25000" lang="en-US" sz="2200"/>
              <a:t>2</a:t>
            </a:r>
            <a:r>
              <a:rPr lang="en-US" sz="2200"/>
              <a:t>O </a:t>
            </a:r>
            <a:endParaRPr/>
          </a:p>
          <a:p>
            <a:pPr indent="-342900" lvl="0" marL="342900" rtl="0" algn="l">
              <a:spcBef>
                <a:spcPts val="1000"/>
              </a:spcBef>
              <a:spcAft>
                <a:spcPts val="0"/>
              </a:spcAft>
              <a:buSzPts val="1760"/>
              <a:buChar char="►"/>
            </a:pPr>
            <a:r>
              <a:rPr lang="en-US" sz="2200"/>
              <a:t>Lungs were evaluated at 2 hours </a:t>
            </a:r>
            <a:endParaRPr/>
          </a:p>
          <a:p>
            <a:pPr indent="-231140" lvl="0" marL="342900" rtl="0" algn="l">
              <a:spcBef>
                <a:spcPts val="1000"/>
              </a:spcBef>
              <a:spcAft>
                <a:spcPts val="0"/>
              </a:spcAft>
              <a:buSzPts val="1760"/>
              <a:buNone/>
            </a:pPr>
            <a:r>
              <a:t/>
            </a:r>
            <a:endParaRPr sz="2200"/>
          </a:p>
        </p:txBody>
      </p:sp>
      <p:sp>
        <p:nvSpPr>
          <p:cNvPr id="515" name="Google Shape;515;p61"/>
          <p:cNvSpPr/>
          <p:nvPr/>
        </p:nvSpPr>
        <p:spPr>
          <a:xfrm>
            <a:off x="7777453" y="6514114"/>
            <a:ext cx="431496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FFC000"/>
                </a:solidFill>
                <a:latin typeface="Calibri"/>
                <a:ea typeface="Calibri"/>
                <a:cs typeface="Calibri"/>
                <a:sym typeface="Calibri"/>
              </a:rPr>
              <a:t>Alan Jobe, et al. Pediatric Research Vol. 52, No. 3, 2002</a:t>
            </a:r>
            <a:endParaRPr i="1" sz="1400">
              <a:solidFill>
                <a:srgbClr val="FFC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62"/>
          <p:cNvSpPr txBox="1"/>
          <p:nvPr>
            <p:ph type="title"/>
          </p:nvPr>
        </p:nvSpPr>
        <p:spPr>
          <a:xfrm>
            <a:off x="645584" y="230760"/>
            <a:ext cx="10825980" cy="122396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Decreased Indicators of Lung Injury with CPAP </a:t>
            </a:r>
            <a:br>
              <a:rPr lang="en-US" sz="3600"/>
            </a:br>
            <a:r>
              <a:rPr lang="en-US" sz="3600"/>
              <a:t> in Preterm Lambs</a:t>
            </a:r>
            <a:endParaRPr sz="3600"/>
          </a:p>
        </p:txBody>
      </p:sp>
      <p:sp>
        <p:nvSpPr>
          <p:cNvPr id="521" name="Google Shape;521;p62"/>
          <p:cNvSpPr/>
          <p:nvPr/>
        </p:nvSpPr>
        <p:spPr>
          <a:xfrm>
            <a:off x="7061836" y="6517870"/>
            <a:ext cx="431496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FFC000"/>
                </a:solidFill>
                <a:latin typeface="Calibri"/>
                <a:ea typeface="Calibri"/>
                <a:cs typeface="Calibri"/>
                <a:sym typeface="Calibri"/>
              </a:rPr>
              <a:t>Alan Jobe, et al. Pediatric Research Vol. 52, No. 3, 2002</a:t>
            </a:r>
            <a:endParaRPr i="1" sz="1400">
              <a:solidFill>
                <a:srgbClr val="FFC000"/>
              </a:solidFill>
              <a:latin typeface="Calibri"/>
              <a:ea typeface="Calibri"/>
              <a:cs typeface="Calibri"/>
              <a:sym typeface="Calibri"/>
            </a:endParaRPr>
          </a:p>
        </p:txBody>
      </p:sp>
      <p:pic>
        <p:nvPicPr>
          <p:cNvPr id="522" name="Google Shape;522;p62"/>
          <p:cNvPicPr preferRelativeResize="0"/>
          <p:nvPr/>
        </p:nvPicPr>
        <p:blipFill rotWithShape="1">
          <a:blip r:embed="rId3">
            <a:alphaModFix/>
          </a:blip>
          <a:srcRect b="0" l="0" r="0" t="0"/>
          <a:stretch/>
        </p:blipFill>
        <p:spPr>
          <a:xfrm>
            <a:off x="801757" y="1522970"/>
            <a:ext cx="5279352" cy="2522557"/>
          </a:xfrm>
          <a:prstGeom prst="rect">
            <a:avLst/>
          </a:prstGeom>
          <a:noFill/>
          <a:ln>
            <a:noFill/>
          </a:ln>
        </p:spPr>
      </p:pic>
      <p:pic>
        <p:nvPicPr>
          <p:cNvPr id="523" name="Google Shape;523;p62"/>
          <p:cNvPicPr preferRelativeResize="0"/>
          <p:nvPr/>
        </p:nvPicPr>
        <p:blipFill rotWithShape="1">
          <a:blip r:embed="rId4">
            <a:alphaModFix/>
          </a:blip>
          <a:srcRect b="0" l="0" r="0" t="0"/>
          <a:stretch/>
        </p:blipFill>
        <p:spPr>
          <a:xfrm>
            <a:off x="6327912" y="1522970"/>
            <a:ext cx="5143652" cy="2522557"/>
          </a:xfrm>
          <a:prstGeom prst="rect">
            <a:avLst/>
          </a:prstGeom>
          <a:noFill/>
          <a:ln>
            <a:noFill/>
          </a:ln>
        </p:spPr>
      </p:pic>
      <p:pic>
        <p:nvPicPr>
          <p:cNvPr id="524" name="Google Shape;524;p62"/>
          <p:cNvPicPr preferRelativeResize="0"/>
          <p:nvPr/>
        </p:nvPicPr>
        <p:blipFill rotWithShape="1">
          <a:blip r:embed="rId5">
            <a:alphaModFix/>
          </a:blip>
          <a:srcRect b="0" l="0" r="0" t="0"/>
          <a:stretch/>
        </p:blipFill>
        <p:spPr>
          <a:xfrm>
            <a:off x="801757" y="4113769"/>
            <a:ext cx="5279352" cy="2404101"/>
          </a:xfrm>
          <a:prstGeom prst="rect">
            <a:avLst/>
          </a:prstGeom>
          <a:noFill/>
          <a:ln>
            <a:noFill/>
          </a:ln>
        </p:spPr>
      </p:pic>
      <p:sp>
        <p:nvSpPr>
          <p:cNvPr id="525" name="Google Shape;525;p62"/>
          <p:cNvSpPr txBox="1"/>
          <p:nvPr/>
        </p:nvSpPr>
        <p:spPr>
          <a:xfrm>
            <a:off x="7624862" y="4280452"/>
            <a:ext cx="36591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Nr. Of Neutrophils in BAL</a:t>
            </a: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63"/>
          <p:cNvSpPr txBox="1"/>
          <p:nvPr>
            <p:ph type="title"/>
          </p:nvPr>
        </p:nvSpPr>
        <p:spPr>
          <a:xfrm>
            <a:off x="1144891" y="452718"/>
            <a:ext cx="9404723" cy="10580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Need for Mechanical Ventilation</a:t>
            </a:r>
            <a:endParaRPr sz="3600"/>
          </a:p>
        </p:txBody>
      </p:sp>
      <p:sp>
        <p:nvSpPr>
          <p:cNvPr id="531" name="Google Shape;531;p63"/>
          <p:cNvSpPr txBox="1"/>
          <p:nvPr>
            <p:ph idx="1" type="body"/>
          </p:nvPr>
        </p:nvSpPr>
        <p:spPr>
          <a:xfrm>
            <a:off x="1384852" y="1690256"/>
            <a:ext cx="9962022" cy="455814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Data from the Neonatal Research Network show that </a:t>
            </a:r>
            <a:r>
              <a:rPr lang="en-US" sz="2200">
                <a:solidFill>
                  <a:srgbClr val="FFC000"/>
                </a:solidFill>
              </a:rPr>
              <a:t>89%</a:t>
            </a:r>
            <a:r>
              <a:rPr lang="en-US" sz="2200"/>
              <a:t> of ELBW infants were treated with MV during the first day of life.</a:t>
            </a:r>
            <a:endParaRPr/>
          </a:p>
          <a:p>
            <a:pPr indent="-342900" lvl="0" marL="342900" rtl="0" algn="l">
              <a:spcBef>
                <a:spcPts val="1000"/>
              </a:spcBef>
              <a:spcAft>
                <a:spcPts val="0"/>
              </a:spcAft>
              <a:buSzPts val="1760"/>
              <a:buChar char="►"/>
            </a:pPr>
            <a:r>
              <a:rPr lang="en-US" sz="2200"/>
              <a:t>Among survivors, almost </a:t>
            </a:r>
            <a:r>
              <a:rPr lang="en-US" sz="2200">
                <a:solidFill>
                  <a:srgbClr val="FFC000"/>
                </a:solidFill>
              </a:rPr>
              <a:t>95%</a:t>
            </a:r>
            <a:r>
              <a:rPr lang="en-US" sz="2200"/>
              <a:t> were invasively ventilated at some point during their hospital stay. </a:t>
            </a:r>
            <a:endParaRPr/>
          </a:p>
          <a:p>
            <a:pPr indent="-342900" lvl="0" marL="342900" rtl="0" algn="l">
              <a:spcBef>
                <a:spcPts val="1000"/>
              </a:spcBef>
              <a:spcAft>
                <a:spcPts val="0"/>
              </a:spcAft>
              <a:buSzPts val="1760"/>
              <a:buChar char="►"/>
            </a:pPr>
            <a:r>
              <a:rPr lang="en-US" sz="2200"/>
              <a:t>In the </a:t>
            </a:r>
            <a:r>
              <a:rPr lang="en-US" sz="2200" u="sng"/>
              <a:t>SUPPORT</a:t>
            </a:r>
            <a:r>
              <a:rPr lang="en-US" sz="2200"/>
              <a:t> trial, </a:t>
            </a:r>
            <a:r>
              <a:rPr lang="en-US" sz="2200">
                <a:solidFill>
                  <a:srgbClr val="FFC000"/>
                </a:solidFill>
              </a:rPr>
              <a:t>83%</a:t>
            </a:r>
            <a:r>
              <a:rPr lang="en-US" sz="2200"/>
              <a:t> of the ELBW infants initially assigned to noninvasive support required endotracheal intubation and MV at some point.</a:t>
            </a:r>
            <a:endParaRPr/>
          </a:p>
          <a:p>
            <a:pPr indent="-342900" lvl="0" marL="342900" rtl="0" algn="l">
              <a:spcBef>
                <a:spcPts val="1000"/>
              </a:spcBef>
              <a:spcAft>
                <a:spcPts val="0"/>
              </a:spcAft>
              <a:buSzPts val="1760"/>
              <a:buChar char="►"/>
            </a:pPr>
            <a:r>
              <a:rPr lang="en-US" sz="2200"/>
              <a:t>The </a:t>
            </a:r>
            <a:r>
              <a:rPr lang="en-US" sz="2200" u="sng"/>
              <a:t>CPAP or Intubation </a:t>
            </a:r>
            <a:r>
              <a:rPr lang="en-US" sz="2200"/>
              <a:t>trial enrolled infants between 25 and 28 weeks of gestational age only if they had adequate respiratory effort at birth, but even in this group, </a:t>
            </a:r>
            <a:r>
              <a:rPr lang="en-US" sz="2200">
                <a:solidFill>
                  <a:srgbClr val="FFC000"/>
                </a:solidFill>
              </a:rPr>
              <a:t>46%</a:t>
            </a:r>
            <a:r>
              <a:rPr lang="en-US" sz="2200"/>
              <a:t> of the infants assigned to noninvasive support required endotracheal intubation and MV</a:t>
            </a:r>
            <a:endParaRPr sz="2200"/>
          </a:p>
        </p:txBody>
      </p:sp>
      <p:sp>
        <p:nvSpPr>
          <p:cNvPr id="532" name="Google Shape;532;p63"/>
          <p:cNvSpPr/>
          <p:nvPr/>
        </p:nvSpPr>
        <p:spPr>
          <a:xfrm>
            <a:off x="1163795" y="6502725"/>
            <a:ext cx="1076498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400">
                <a:solidFill>
                  <a:srgbClr val="FFC000"/>
                </a:solidFill>
                <a:latin typeface="Calibri"/>
                <a:ea typeface="Calibri"/>
                <a:cs typeface="Calibri"/>
                <a:sym typeface="Calibri"/>
              </a:rPr>
              <a:t>Morley CJ, Davis PG, Doyle LW, et al. N Engl J Med 2008;358(7):700–8.</a:t>
            </a:r>
            <a:endParaRPr sz="1400">
              <a:solidFill>
                <a:srgbClr val="FFC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64"/>
          <p:cNvSpPr txBox="1"/>
          <p:nvPr>
            <p:ph type="title"/>
          </p:nvPr>
        </p:nvSpPr>
        <p:spPr>
          <a:xfrm>
            <a:off x="1288840" y="901852"/>
            <a:ext cx="9404723" cy="90502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Positive End Expiratory Pressure (PEEP)</a:t>
            </a:r>
            <a:endParaRPr sz="3600"/>
          </a:p>
        </p:txBody>
      </p:sp>
      <p:sp>
        <p:nvSpPr>
          <p:cNvPr id="538" name="Google Shape;538;p64"/>
          <p:cNvSpPr txBox="1"/>
          <p:nvPr>
            <p:ph idx="1" type="body"/>
          </p:nvPr>
        </p:nvSpPr>
        <p:spPr>
          <a:xfrm>
            <a:off x="1103312" y="2385391"/>
            <a:ext cx="10326688" cy="386300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Stabilizes alveoli during the expiratory phase and help establish FRC</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Siew and colleagues demonstrated, by using phase-contrast radiography in preterm rabbits, that virtually no FRC was established after several minutes when PPV was delivered without PEEP. </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In contrast, FRC was rapidly established when 5 cm H2O of PEEP was applied.</a:t>
            </a:r>
            <a:endParaRPr sz="2200">
              <a:latin typeface="Calibri"/>
              <a:ea typeface="Calibri"/>
              <a:cs typeface="Calibri"/>
              <a:sym typeface="Calibri"/>
            </a:endParaRPr>
          </a:p>
        </p:txBody>
      </p:sp>
      <p:sp>
        <p:nvSpPr>
          <p:cNvPr id="539" name="Google Shape;539;p64"/>
          <p:cNvSpPr/>
          <p:nvPr/>
        </p:nvSpPr>
        <p:spPr>
          <a:xfrm>
            <a:off x="5708159" y="6500397"/>
            <a:ext cx="6096000"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Siew ML, et al. J Appl Physiol (1985) 2009;106:1487–93.</a:t>
            </a:r>
            <a:endParaRPr i="1" sz="1400">
              <a:solidFill>
                <a:srgbClr val="FFC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65"/>
          <p:cNvSpPr txBox="1"/>
          <p:nvPr>
            <p:ph type="title"/>
          </p:nvPr>
        </p:nvSpPr>
        <p:spPr>
          <a:xfrm>
            <a:off x="838200" y="165653"/>
            <a:ext cx="10515600" cy="118607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40"/>
              <a:buFont typeface="Calibri"/>
              <a:buNone/>
            </a:pPr>
            <a:r>
              <a:rPr lang="en-US" sz="3240"/>
              <a:t>Volume-targeted versus pressure-limited </a:t>
            </a:r>
            <a:br>
              <a:rPr lang="en-US" sz="3240"/>
            </a:br>
            <a:r>
              <a:rPr lang="en-US" sz="3240"/>
              <a:t>ventilation in neonates</a:t>
            </a:r>
            <a:endParaRPr sz="3240"/>
          </a:p>
        </p:txBody>
      </p:sp>
      <p:sp>
        <p:nvSpPr>
          <p:cNvPr id="545" name="Google Shape;545;p65"/>
          <p:cNvSpPr/>
          <p:nvPr/>
        </p:nvSpPr>
        <p:spPr>
          <a:xfrm>
            <a:off x="53009" y="6506962"/>
            <a:ext cx="12066103"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chemeClr val="lt1"/>
                </a:solidFill>
                <a:latin typeface="Calibri"/>
                <a:ea typeface="Calibri"/>
                <a:cs typeface="Calibri"/>
                <a:sym typeface="Calibri"/>
              </a:rPr>
              <a:t>Klingenberg C, et al. Volume-targeted versus pressure-limited ventilation in neonates.  Cochrane Database of Systematic Reviews 2017, Issue 10. </a:t>
            </a:r>
            <a:endParaRPr/>
          </a:p>
        </p:txBody>
      </p:sp>
      <p:pic>
        <p:nvPicPr>
          <p:cNvPr id="546" name="Google Shape;546;p65"/>
          <p:cNvPicPr preferRelativeResize="0"/>
          <p:nvPr/>
        </p:nvPicPr>
        <p:blipFill rotWithShape="1">
          <a:blip r:embed="rId3">
            <a:alphaModFix/>
          </a:blip>
          <a:srcRect b="0" l="0" r="0" t="0"/>
          <a:stretch/>
        </p:blipFill>
        <p:spPr>
          <a:xfrm>
            <a:off x="838200" y="2144098"/>
            <a:ext cx="7580243" cy="4216818"/>
          </a:xfrm>
          <a:prstGeom prst="rect">
            <a:avLst/>
          </a:prstGeom>
          <a:noFill/>
          <a:ln>
            <a:noFill/>
          </a:ln>
        </p:spPr>
      </p:pic>
      <p:sp>
        <p:nvSpPr>
          <p:cNvPr id="547" name="Google Shape;547;p65"/>
          <p:cNvSpPr/>
          <p:nvPr/>
        </p:nvSpPr>
        <p:spPr>
          <a:xfrm>
            <a:off x="838200" y="1351723"/>
            <a:ext cx="105156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Gill Sans"/>
                <a:ea typeface="Gill Sans"/>
                <a:cs typeface="Gill Sans"/>
                <a:sym typeface="Gill Sans"/>
              </a:rPr>
              <a:t>Volume-targeted ventilation (VTV) versus pressure-limited ventilation (PLV) – (Infants weighing less than 1000 g) Outcome: Death or bronchopulmonary dysplasia at 36 weeks.</a:t>
            </a:r>
            <a:endParaRPr sz="1800">
              <a:solidFill>
                <a:schemeClr val="lt1"/>
              </a:solidFill>
              <a:latin typeface="Calibri"/>
              <a:ea typeface="Calibri"/>
              <a:cs typeface="Calibri"/>
              <a:sym typeface="Calibri"/>
            </a:endParaRPr>
          </a:p>
        </p:txBody>
      </p:sp>
      <p:sp>
        <p:nvSpPr>
          <p:cNvPr id="548" name="Google Shape;548;p65"/>
          <p:cNvSpPr/>
          <p:nvPr/>
        </p:nvSpPr>
        <p:spPr>
          <a:xfrm>
            <a:off x="8567530" y="3709751"/>
            <a:ext cx="3399183" cy="64633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Garamond"/>
                <a:ea typeface="Garamond"/>
                <a:cs typeface="Garamond"/>
                <a:sym typeface="Garamond"/>
              </a:rPr>
              <a:t>RR 0.73, 95% CI 0.59 to 0.89; NNTB 8, 95% CI 5 to 20</a:t>
            </a: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66"/>
          <p:cNvSpPr txBox="1"/>
          <p:nvPr>
            <p:ph type="title"/>
          </p:nvPr>
        </p:nvSpPr>
        <p:spPr>
          <a:xfrm>
            <a:off x="2034209" y="452718"/>
            <a:ext cx="8016625"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t>BPD Prevention</a:t>
            </a:r>
            <a:endParaRPr sz="4000"/>
          </a:p>
        </p:txBody>
      </p:sp>
      <p:sp>
        <p:nvSpPr>
          <p:cNvPr id="554" name="Google Shape;554;p66"/>
          <p:cNvSpPr txBox="1"/>
          <p:nvPr>
            <p:ph idx="4294967295" type="body"/>
          </p:nvPr>
        </p:nvSpPr>
        <p:spPr>
          <a:xfrm>
            <a:off x="1278835" y="2491409"/>
            <a:ext cx="10277060" cy="27233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560"/>
              <a:buNone/>
            </a:pPr>
            <a:r>
              <a:rPr b="1" lang="en-US" sz="3200"/>
              <a:t>Prevention</a:t>
            </a:r>
            <a:r>
              <a:rPr lang="en-US" sz="2800"/>
              <a:t> </a:t>
            </a:r>
            <a:r>
              <a:rPr lang="en-US" sz="2400"/>
              <a:t>           /prɪˈvɛnʃn/</a:t>
            </a:r>
            <a:endParaRPr sz="2400"/>
          </a:p>
          <a:p>
            <a:pPr indent="0" lvl="0" marL="0" rtl="0" algn="l">
              <a:spcBef>
                <a:spcPts val="1000"/>
              </a:spcBef>
              <a:spcAft>
                <a:spcPts val="0"/>
              </a:spcAft>
              <a:buSzPts val="1280"/>
              <a:buNone/>
            </a:pPr>
            <a:r>
              <a:rPr i="1" lang="en-US" sz="1600"/>
              <a:t>Noun</a:t>
            </a:r>
            <a:r>
              <a:rPr i="1" lang="en-US" sz="1800"/>
              <a:t> </a:t>
            </a:r>
            <a:endParaRPr/>
          </a:p>
          <a:p>
            <a:pPr indent="0" lvl="0" marL="0" rtl="0" algn="l">
              <a:spcBef>
                <a:spcPts val="1000"/>
              </a:spcBef>
              <a:spcAft>
                <a:spcPts val="0"/>
              </a:spcAft>
              <a:buSzPts val="1920"/>
              <a:buNone/>
            </a:pPr>
            <a:r>
              <a:rPr i="1" lang="en-US" sz="2400"/>
              <a:t>The action of stopping something from happening or arising.</a:t>
            </a:r>
            <a:endParaRPr/>
          </a:p>
          <a:p>
            <a:pPr indent="0" lvl="0" marL="0" rtl="0" algn="l">
              <a:spcBef>
                <a:spcPts val="1000"/>
              </a:spcBef>
              <a:spcAft>
                <a:spcPts val="0"/>
              </a:spcAft>
              <a:buSzPts val="1920"/>
              <a:buNone/>
            </a:pPr>
            <a:r>
              <a:t/>
            </a:r>
            <a:endParaRPr i="1" sz="2400"/>
          </a:p>
          <a:p>
            <a:pPr indent="0" lvl="0" marL="0" rtl="0" algn="l">
              <a:spcBef>
                <a:spcPts val="1000"/>
              </a:spcBef>
              <a:spcAft>
                <a:spcPts val="0"/>
              </a:spcAft>
              <a:buSzPts val="1920"/>
              <a:buNone/>
            </a:pPr>
            <a:r>
              <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67"/>
          <p:cNvSpPr txBox="1"/>
          <p:nvPr>
            <p:ph type="title"/>
          </p:nvPr>
        </p:nvSpPr>
        <p:spPr>
          <a:xfrm>
            <a:off x="705220" y="152401"/>
            <a:ext cx="10731406" cy="8344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BPD Prevention</a:t>
            </a:r>
            <a:endParaRPr sz="4000">
              <a:latin typeface="Calibri"/>
              <a:ea typeface="Calibri"/>
              <a:cs typeface="Calibri"/>
              <a:sym typeface="Calibri"/>
            </a:endParaRPr>
          </a:p>
        </p:txBody>
      </p:sp>
      <p:sp>
        <p:nvSpPr>
          <p:cNvPr id="560" name="Google Shape;560;p67"/>
          <p:cNvSpPr txBox="1"/>
          <p:nvPr/>
        </p:nvSpPr>
        <p:spPr>
          <a:xfrm>
            <a:off x="3825075" y="5673730"/>
            <a:ext cx="3805935" cy="1077218"/>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Healthy Newborn Lungs</a:t>
            </a:r>
            <a:endParaRPr sz="3200">
              <a:solidFill>
                <a:schemeClr val="dk1"/>
              </a:solidFill>
              <a:latin typeface="Calibri"/>
              <a:ea typeface="Calibri"/>
              <a:cs typeface="Calibri"/>
              <a:sym typeface="Calibri"/>
            </a:endParaRPr>
          </a:p>
        </p:txBody>
      </p:sp>
      <p:sp>
        <p:nvSpPr>
          <p:cNvPr id="561" name="Google Shape;561;p67"/>
          <p:cNvSpPr txBox="1"/>
          <p:nvPr/>
        </p:nvSpPr>
        <p:spPr>
          <a:xfrm>
            <a:off x="1261817" y="1240259"/>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Antenatal</a:t>
            </a:r>
            <a:endParaRPr sz="2800">
              <a:solidFill>
                <a:schemeClr val="lt1"/>
              </a:solidFill>
              <a:latin typeface="Calibri"/>
              <a:ea typeface="Calibri"/>
              <a:cs typeface="Calibri"/>
              <a:sym typeface="Calibri"/>
            </a:endParaRPr>
          </a:p>
        </p:txBody>
      </p:sp>
      <p:sp>
        <p:nvSpPr>
          <p:cNvPr id="562" name="Google Shape;562;p67"/>
          <p:cNvSpPr/>
          <p:nvPr/>
        </p:nvSpPr>
        <p:spPr>
          <a:xfrm rot="2591057">
            <a:off x="2211467" y="5455409"/>
            <a:ext cx="1716374" cy="170994"/>
          </a:xfrm>
          <a:prstGeom prst="rightArrow">
            <a:avLst>
              <a:gd fmla="val 50000" name="adj1"/>
              <a:gd fmla="val 50000" name="adj2"/>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67"/>
          <p:cNvSpPr txBox="1"/>
          <p:nvPr/>
        </p:nvSpPr>
        <p:spPr>
          <a:xfrm>
            <a:off x="1078913" y="2305944"/>
            <a:ext cx="2975113"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C000"/>
                </a:solidFill>
                <a:latin typeface="Calibri"/>
                <a:ea typeface="Calibri"/>
                <a:cs typeface="Calibri"/>
                <a:sym typeface="Calibri"/>
              </a:rPr>
              <a:t>Prevent Preterm birth</a:t>
            </a:r>
            <a:endParaRPr b="1" sz="1800">
              <a:solidFill>
                <a:srgbClr val="FFC000"/>
              </a:solidFill>
              <a:latin typeface="Calibri"/>
              <a:ea typeface="Calibri"/>
              <a:cs typeface="Calibri"/>
              <a:sym typeface="Calibri"/>
            </a:endParaRPr>
          </a:p>
          <a:p>
            <a:pPr indent="0" lvl="0" marL="0" marR="0" rtl="0" algn="l">
              <a:spcBef>
                <a:spcPts val="0"/>
              </a:spcBef>
              <a:spcAft>
                <a:spcPts val="0"/>
              </a:spcAft>
              <a:buNone/>
            </a:pPr>
            <a:r>
              <a:rPr b="1" lang="en-US" sz="1800">
                <a:solidFill>
                  <a:srgbClr val="FFC000"/>
                </a:solidFill>
                <a:latin typeface="Calibri"/>
                <a:ea typeface="Calibri"/>
                <a:cs typeface="Calibri"/>
                <a:sym typeface="Calibri"/>
              </a:rPr>
              <a:t>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Progesterone</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Cervical cerclage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Smoking cessation</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Transfer fewer embryos (IVF)</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Good nutrition and follow up during pregnancy</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805137" y="240683"/>
            <a:ext cx="9564689"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alibri"/>
              <a:buNone/>
            </a:pPr>
            <a:r>
              <a:rPr lang="en-US">
                <a:latin typeface="Calibri"/>
                <a:ea typeface="Calibri"/>
                <a:cs typeface="Calibri"/>
                <a:sym typeface="Calibri"/>
              </a:rPr>
              <a:t>Bronchopulmonary Dysplasia</a:t>
            </a:r>
            <a:br>
              <a:rPr lang="en-US">
                <a:latin typeface="Calibri"/>
                <a:ea typeface="Calibri"/>
                <a:cs typeface="Calibri"/>
                <a:sym typeface="Calibri"/>
              </a:rPr>
            </a:br>
            <a:r>
              <a:rPr lang="en-US">
                <a:solidFill>
                  <a:srgbClr val="FFC000"/>
                </a:solidFill>
                <a:latin typeface="Calibri"/>
                <a:ea typeface="Calibri"/>
                <a:cs typeface="Calibri"/>
                <a:sym typeface="Calibri"/>
              </a:rPr>
              <a:t>Old</a:t>
            </a:r>
            <a:r>
              <a:rPr lang="en-US">
                <a:latin typeface="Calibri"/>
                <a:ea typeface="Calibri"/>
                <a:cs typeface="Calibri"/>
                <a:sym typeface="Calibri"/>
              </a:rPr>
              <a:t>/New</a:t>
            </a:r>
            <a:endParaRPr>
              <a:latin typeface="Calibri"/>
              <a:ea typeface="Calibri"/>
              <a:cs typeface="Calibri"/>
              <a:sym typeface="Calibri"/>
            </a:endParaRPr>
          </a:p>
        </p:txBody>
      </p:sp>
      <p:sp>
        <p:nvSpPr>
          <p:cNvPr id="180" name="Google Shape;180;p23"/>
          <p:cNvSpPr txBox="1"/>
          <p:nvPr>
            <p:ph idx="1" type="body"/>
          </p:nvPr>
        </p:nvSpPr>
        <p:spPr>
          <a:xfrm>
            <a:off x="646112" y="2052638"/>
            <a:ext cx="5668549"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20-30 years ago Extremely Preterm Infants didn’t survive</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BPD patients had on average ≥ 32 weeks and &gt; 1500 g, were ventilated aggressively with 100% Oxygen and had cystic changes, scarring and areas of atelectasis and hyperinflation.</a:t>
            </a:r>
            <a:endParaRPr/>
          </a:p>
          <a:p>
            <a:pPr indent="-231140" lvl="0" marL="342900" rtl="0" algn="l">
              <a:spcBef>
                <a:spcPts val="1000"/>
              </a:spcBef>
              <a:spcAft>
                <a:spcPts val="0"/>
              </a:spcAft>
              <a:buSzPts val="1760"/>
              <a:buNone/>
            </a:pPr>
            <a:r>
              <a:t/>
            </a:r>
            <a:endParaRPr sz="2200">
              <a:latin typeface="Calibri"/>
              <a:ea typeface="Calibri"/>
              <a:cs typeface="Calibri"/>
              <a:sym typeface="Calibri"/>
            </a:endParaRPr>
          </a:p>
        </p:txBody>
      </p:sp>
      <p:pic>
        <p:nvPicPr>
          <p:cNvPr id="181" name="Google Shape;181;p23"/>
          <p:cNvPicPr preferRelativeResize="0"/>
          <p:nvPr/>
        </p:nvPicPr>
        <p:blipFill rotWithShape="1">
          <a:blip r:embed="rId3">
            <a:alphaModFix/>
          </a:blip>
          <a:srcRect b="0" l="0" r="0" t="0"/>
          <a:stretch/>
        </p:blipFill>
        <p:spPr>
          <a:xfrm>
            <a:off x="7195930" y="1790245"/>
            <a:ext cx="4472609" cy="466443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68"/>
          <p:cNvSpPr txBox="1"/>
          <p:nvPr>
            <p:ph type="title"/>
          </p:nvPr>
        </p:nvSpPr>
        <p:spPr>
          <a:xfrm>
            <a:off x="705220" y="152401"/>
            <a:ext cx="10731406" cy="8344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BPD Prevention</a:t>
            </a:r>
            <a:endParaRPr sz="4000">
              <a:latin typeface="Calibri"/>
              <a:ea typeface="Calibri"/>
              <a:cs typeface="Calibri"/>
              <a:sym typeface="Calibri"/>
            </a:endParaRPr>
          </a:p>
        </p:txBody>
      </p:sp>
      <p:sp>
        <p:nvSpPr>
          <p:cNvPr id="569" name="Google Shape;569;p68"/>
          <p:cNvSpPr txBox="1"/>
          <p:nvPr/>
        </p:nvSpPr>
        <p:spPr>
          <a:xfrm>
            <a:off x="3825075" y="5673730"/>
            <a:ext cx="3805935" cy="1077218"/>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Healthy Newborn Lungs</a:t>
            </a:r>
            <a:endParaRPr sz="3200">
              <a:solidFill>
                <a:schemeClr val="dk1"/>
              </a:solidFill>
              <a:latin typeface="Calibri"/>
              <a:ea typeface="Calibri"/>
              <a:cs typeface="Calibri"/>
              <a:sym typeface="Calibri"/>
            </a:endParaRPr>
          </a:p>
        </p:txBody>
      </p:sp>
      <p:sp>
        <p:nvSpPr>
          <p:cNvPr id="570" name="Google Shape;570;p68"/>
          <p:cNvSpPr txBox="1"/>
          <p:nvPr/>
        </p:nvSpPr>
        <p:spPr>
          <a:xfrm>
            <a:off x="1261817" y="1240259"/>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Antenatal</a:t>
            </a:r>
            <a:endParaRPr sz="2800">
              <a:solidFill>
                <a:schemeClr val="lt1"/>
              </a:solidFill>
              <a:latin typeface="Calibri"/>
              <a:ea typeface="Calibri"/>
              <a:cs typeface="Calibri"/>
              <a:sym typeface="Calibri"/>
            </a:endParaRPr>
          </a:p>
        </p:txBody>
      </p:sp>
      <p:sp>
        <p:nvSpPr>
          <p:cNvPr id="571" name="Google Shape;571;p68"/>
          <p:cNvSpPr txBox="1"/>
          <p:nvPr/>
        </p:nvSpPr>
        <p:spPr>
          <a:xfrm>
            <a:off x="4770037" y="1240259"/>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Delivery</a:t>
            </a:r>
            <a:endParaRPr sz="2800">
              <a:solidFill>
                <a:schemeClr val="lt1"/>
              </a:solidFill>
              <a:latin typeface="Calibri"/>
              <a:ea typeface="Calibri"/>
              <a:cs typeface="Calibri"/>
              <a:sym typeface="Calibri"/>
            </a:endParaRPr>
          </a:p>
        </p:txBody>
      </p:sp>
      <p:sp>
        <p:nvSpPr>
          <p:cNvPr id="572" name="Google Shape;572;p68"/>
          <p:cNvSpPr txBox="1"/>
          <p:nvPr/>
        </p:nvSpPr>
        <p:spPr>
          <a:xfrm>
            <a:off x="4770037" y="2299253"/>
            <a:ext cx="2173357"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C000"/>
                </a:solidFill>
                <a:latin typeface="Calibri"/>
                <a:ea typeface="Calibri"/>
                <a:cs typeface="Calibri"/>
                <a:sym typeface="Calibri"/>
              </a:rPr>
              <a:t>At Birth</a:t>
            </a:r>
            <a:endParaRPr/>
          </a:p>
          <a:p>
            <a:pPr indent="0" lvl="0" marL="0" marR="0" rtl="0" algn="l">
              <a:spcBef>
                <a:spcPts val="0"/>
              </a:spcBef>
              <a:spcAft>
                <a:spcPts val="0"/>
              </a:spcAft>
              <a:buNone/>
            </a:pPr>
            <a:r>
              <a:t/>
            </a:r>
            <a:endParaRPr b="1" sz="1800">
              <a:solidFill>
                <a:srgbClr val="FFC000"/>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Surfactant</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CPAP</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FiO</a:t>
            </a:r>
            <a:r>
              <a:rPr baseline="30000" lang="en-US" sz="1800">
                <a:solidFill>
                  <a:schemeClr val="lt1"/>
                </a:solidFill>
                <a:latin typeface="Calibri"/>
                <a:ea typeface="Calibri"/>
                <a:cs typeface="Calibri"/>
                <a:sym typeface="Calibri"/>
              </a:rPr>
              <a:t>2</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Gentler ventilation</a:t>
            </a:r>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p:txBody>
      </p:sp>
      <p:sp>
        <p:nvSpPr>
          <p:cNvPr id="573" name="Google Shape;573;p68"/>
          <p:cNvSpPr/>
          <p:nvPr/>
        </p:nvSpPr>
        <p:spPr>
          <a:xfrm rot="5400000">
            <a:off x="5083921" y="4978580"/>
            <a:ext cx="947955" cy="169502"/>
          </a:xfrm>
          <a:prstGeom prst="rightArrow">
            <a:avLst>
              <a:gd fmla="val 50000" name="adj1"/>
              <a:gd fmla="val 50000" name="adj2"/>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68"/>
          <p:cNvSpPr/>
          <p:nvPr/>
        </p:nvSpPr>
        <p:spPr>
          <a:xfrm rot="2591057">
            <a:off x="2211467" y="5455409"/>
            <a:ext cx="1716374" cy="170994"/>
          </a:xfrm>
          <a:prstGeom prst="rightArrow">
            <a:avLst>
              <a:gd fmla="val 50000" name="adj1"/>
              <a:gd fmla="val 50000" name="adj2"/>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68"/>
          <p:cNvSpPr txBox="1"/>
          <p:nvPr/>
        </p:nvSpPr>
        <p:spPr>
          <a:xfrm>
            <a:off x="1078913" y="2305944"/>
            <a:ext cx="2975113"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C000"/>
                </a:solidFill>
                <a:latin typeface="Calibri"/>
                <a:ea typeface="Calibri"/>
                <a:cs typeface="Calibri"/>
                <a:sym typeface="Calibri"/>
              </a:rPr>
              <a:t>Prevent Preterm birth</a:t>
            </a:r>
            <a:endParaRPr b="1" sz="1800">
              <a:solidFill>
                <a:srgbClr val="FFC000"/>
              </a:solidFill>
              <a:latin typeface="Calibri"/>
              <a:ea typeface="Calibri"/>
              <a:cs typeface="Calibri"/>
              <a:sym typeface="Calibri"/>
            </a:endParaRPr>
          </a:p>
          <a:p>
            <a:pPr indent="0" lvl="0" marL="0" marR="0" rtl="0" algn="l">
              <a:spcBef>
                <a:spcPts val="0"/>
              </a:spcBef>
              <a:spcAft>
                <a:spcPts val="0"/>
              </a:spcAft>
              <a:buNone/>
            </a:pPr>
            <a:r>
              <a:rPr b="1" lang="en-US" sz="1800">
                <a:solidFill>
                  <a:srgbClr val="FFC000"/>
                </a:solidFill>
                <a:latin typeface="Calibri"/>
                <a:ea typeface="Calibri"/>
                <a:cs typeface="Calibri"/>
                <a:sym typeface="Calibri"/>
              </a:rPr>
              <a:t>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Progesterone</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Cervical cerclage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Smoking cessation</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Transfer fewer embryos (IVF)</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Good nutrition and follow up during pregnancy</a:t>
            </a: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69"/>
          <p:cNvSpPr txBox="1"/>
          <p:nvPr>
            <p:ph type="title"/>
          </p:nvPr>
        </p:nvSpPr>
        <p:spPr>
          <a:xfrm>
            <a:off x="705220" y="152401"/>
            <a:ext cx="10731406" cy="8344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latin typeface="Calibri"/>
                <a:ea typeface="Calibri"/>
                <a:cs typeface="Calibri"/>
                <a:sym typeface="Calibri"/>
              </a:rPr>
              <a:t>BPD Prevention</a:t>
            </a:r>
            <a:endParaRPr sz="4000">
              <a:latin typeface="Calibri"/>
              <a:ea typeface="Calibri"/>
              <a:cs typeface="Calibri"/>
              <a:sym typeface="Calibri"/>
            </a:endParaRPr>
          </a:p>
        </p:txBody>
      </p:sp>
      <p:sp>
        <p:nvSpPr>
          <p:cNvPr id="581" name="Google Shape;581;p69"/>
          <p:cNvSpPr txBox="1"/>
          <p:nvPr/>
        </p:nvSpPr>
        <p:spPr>
          <a:xfrm>
            <a:off x="3825075" y="5673730"/>
            <a:ext cx="3805935" cy="1077218"/>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Healthy Newborn Lungs</a:t>
            </a:r>
            <a:endParaRPr sz="3200">
              <a:solidFill>
                <a:schemeClr val="dk1"/>
              </a:solidFill>
              <a:latin typeface="Calibri"/>
              <a:ea typeface="Calibri"/>
              <a:cs typeface="Calibri"/>
              <a:sym typeface="Calibri"/>
            </a:endParaRPr>
          </a:p>
        </p:txBody>
      </p:sp>
      <p:sp>
        <p:nvSpPr>
          <p:cNvPr id="582" name="Google Shape;582;p69"/>
          <p:cNvSpPr txBox="1"/>
          <p:nvPr/>
        </p:nvSpPr>
        <p:spPr>
          <a:xfrm>
            <a:off x="1261817" y="1240259"/>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Antenatal</a:t>
            </a:r>
            <a:endParaRPr sz="2800">
              <a:solidFill>
                <a:schemeClr val="lt1"/>
              </a:solidFill>
              <a:latin typeface="Calibri"/>
              <a:ea typeface="Calibri"/>
              <a:cs typeface="Calibri"/>
              <a:sym typeface="Calibri"/>
            </a:endParaRPr>
          </a:p>
        </p:txBody>
      </p:sp>
      <p:sp>
        <p:nvSpPr>
          <p:cNvPr id="583" name="Google Shape;583;p69"/>
          <p:cNvSpPr txBox="1"/>
          <p:nvPr/>
        </p:nvSpPr>
        <p:spPr>
          <a:xfrm>
            <a:off x="7878416" y="1240259"/>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Postnatal</a:t>
            </a:r>
            <a:endParaRPr sz="2800">
              <a:solidFill>
                <a:schemeClr val="lt1"/>
              </a:solidFill>
              <a:latin typeface="Calibri"/>
              <a:ea typeface="Calibri"/>
              <a:cs typeface="Calibri"/>
              <a:sym typeface="Calibri"/>
            </a:endParaRPr>
          </a:p>
        </p:txBody>
      </p:sp>
      <p:sp>
        <p:nvSpPr>
          <p:cNvPr id="584" name="Google Shape;584;p69"/>
          <p:cNvSpPr txBox="1"/>
          <p:nvPr/>
        </p:nvSpPr>
        <p:spPr>
          <a:xfrm>
            <a:off x="4770037" y="1240259"/>
            <a:ext cx="1745229" cy="523220"/>
          </a:xfrm>
          <a:prstGeom prst="rect">
            <a:avLst/>
          </a:prstGeom>
          <a:solidFill>
            <a:srgbClr val="4F2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Delivery</a:t>
            </a:r>
            <a:endParaRPr sz="2800">
              <a:solidFill>
                <a:schemeClr val="lt1"/>
              </a:solidFill>
              <a:latin typeface="Calibri"/>
              <a:ea typeface="Calibri"/>
              <a:cs typeface="Calibri"/>
              <a:sym typeface="Calibri"/>
            </a:endParaRPr>
          </a:p>
        </p:txBody>
      </p:sp>
      <p:sp>
        <p:nvSpPr>
          <p:cNvPr id="585" name="Google Shape;585;p69"/>
          <p:cNvSpPr txBox="1"/>
          <p:nvPr/>
        </p:nvSpPr>
        <p:spPr>
          <a:xfrm>
            <a:off x="4770037" y="2299253"/>
            <a:ext cx="2173357"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C000"/>
                </a:solidFill>
                <a:latin typeface="Calibri"/>
                <a:ea typeface="Calibri"/>
                <a:cs typeface="Calibri"/>
                <a:sym typeface="Calibri"/>
              </a:rPr>
              <a:t>At Birth</a:t>
            </a:r>
            <a:endParaRPr/>
          </a:p>
          <a:p>
            <a:pPr indent="0" lvl="0" marL="0" marR="0" rtl="0" algn="l">
              <a:spcBef>
                <a:spcPts val="0"/>
              </a:spcBef>
              <a:spcAft>
                <a:spcPts val="0"/>
              </a:spcAft>
              <a:buNone/>
            </a:pPr>
            <a:r>
              <a:t/>
            </a:r>
            <a:endParaRPr b="1" sz="1800">
              <a:solidFill>
                <a:srgbClr val="FFC000"/>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Surfactant</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CPAP</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FiO</a:t>
            </a:r>
            <a:r>
              <a:rPr baseline="30000" lang="en-US" sz="1800">
                <a:solidFill>
                  <a:schemeClr val="lt1"/>
                </a:solidFill>
                <a:latin typeface="Calibri"/>
                <a:ea typeface="Calibri"/>
                <a:cs typeface="Calibri"/>
                <a:sym typeface="Calibri"/>
              </a:rPr>
              <a:t>2</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Gentler ventilation</a:t>
            </a:r>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p:txBody>
      </p:sp>
      <p:sp>
        <p:nvSpPr>
          <p:cNvPr id="586" name="Google Shape;586;p69"/>
          <p:cNvSpPr txBox="1"/>
          <p:nvPr/>
        </p:nvSpPr>
        <p:spPr>
          <a:xfrm>
            <a:off x="7944677" y="2248684"/>
            <a:ext cx="3763619"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C000"/>
                </a:solidFill>
                <a:latin typeface="Calibri"/>
                <a:ea typeface="Calibri"/>
                <a:cs typeface="Calibri"/>
                <a:sym typeface="Calibri"/>
              </a:rPr>
              <a:t>NICU</a:t>
            </a:r>
            <a:endParaRPr/>
          </a:p>
          <a:p>
            <a:pPr indent="0" lvl="0" marL="0" marR="0" rtl="0" algn="l">
              <a:spcBef>
                <a:spcPts val="0"/>
              </a:spcBef>
              <a:spcAft>
                <a:spcPts val="0"/>
              </a:spcAft>
              <a:buNone/>
            </a:pPr>
            <a:r>
              <a:t/>
            </a:r>
            <a:endParaRPr b="1" sz="1800">
              <a:solidFill>
                <a:srgbClr val="FFC000"/>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Volume Targeted Ventilation</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Extubate ASAP</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Treat Infection</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Adequate nutrition</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Caffeine</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Steroids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Vitamin A</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Others</a:t>
            </a:r>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p:txBody>
      </p:sp>
      <p:sp>
        <p:nvSpPr>
          <p:cNvPr id="587" name="Google Shape;587;p69"/>
          <p:cNvSpPr/>
          <p:nvPr/>
        </p:nvSpPr>
        <p:spPr>
          <a:xfrm rot="8544112">
            <a:off x="7712547" y="5658087"/>
            <a:ext cx="1099267" cy="174947"/>
          </a:xfrm>
          <a:prstGeom prst="rightArrow">
            <a:avLst>
              <a:gd fmla="val 50000" name="adj1"/>
              <a:gd fmla="val 50000" name="adj2"/>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69"/>
          <p:cNvSpPr/>
          <p:nvPr/>
        </p:nvSpPr>
        <p:spPr>
          <a:xfrm rot="5400000">
            <a:off x="5083921" y="4978580"/>
            <a:ext cx="947955" cy="169502"/>
          </a:xfrm>
          <a:prstGeom prst="rightArrow">
            <a:avLst>
              <a:gd fmla="val 50000" name="adj1"/>
              <a:gd fmla="val 50000" name="adj2"/>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69"/>
          <p:cNvSpPr/>
          <p:nvPr/>
        </p:nvSpPr>
        <p:spPr>
          <a:xfrm rot="2591057">
            <a:off x="2211467" y="5455409"/>
            <a:ext cx="1716374" cy="170994"/>
          </a:xfrm>
          <a:prstGeom prst="rightArrow">
            <a:avLst>
              <a:gd fmla="val 50000" name="adj1"/>
              <a:gd fmla="val 50000" name="adj2"/>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69"/>
          <p:cNvSpPr txBox="1"/>
          <p:nvPr/>
        </p:nvSpPr>
        <p:spPr>
          <a:xfrm>
            <a:off x="1078913" y="2305944"/>
            <a:ext cx="2975113"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C000"/>
                </a:solidFill>
                <a:latin typeface="Calibri"/>
                <a:ea typeface="Calibri"/>
                <a:cs typeface="Calibri"/>
                <a:sym typeface="Calibri"/>
              </a:rPr>
              <a:t>Prevent Preterm birth</a:t>
            </a:r>
            <a:endParaRPr b="1" sz="1800">
              <a:solidFill>
                <a:srgbClr val="FFC000"/>
              </a:solidFill>
              <a:latin typeface="Calibri"/>
              <a:ea typeface="Calibri"/>
              <a:cs typeface="Calibri"/>
              <a:sym typeface="Calibri"/>
            </a:endParaRPr>
          </a:p>
          <a:p>
            <a:pPr indent="0" lvl="0" marL="0" marR="0" rtl="0" algn="l">
              <a:spcBef>
                <a:spcPts val="0"/>
              </a:spcBef>
              <a:spcAft>
                <a:spcPts val="0"/>
              </a:spcAft>
              <a:buNone/>
            </a:pPr>
            <a:r>
              <a:rPr b="1" lang="en-US" sz="1800">
                <a:solidFill>
                  <a:srgbClr val="FFC000"/>
                </a:solidFill>
                <a:latin typeface="Calibri"/>
                <a:ea typeface="Calibri"/>
                <a:cs typeface="Calibri"/>
                <a:sym typeface="Calibri"/>
              </a:rPr>
              <a:t>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Progesterone</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Cervical cerclage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Smoking cessation</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Transfer fewer embryos (IVF)</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Good nutrition and follow up during pregnancy</a:t>
            </a: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70"/>
          <p:cNvSpPr txBox="1"/>
          <p:nvPr>
            <p:ph idx="1" type="body"/>
          </p:nvPr>
        </p:nvSpPr>
        <p:spPr>
          <a:xfrm>
            <a:off x="1103312" y="2052918"/>
            <a:ext cx="10187540"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solidFill>
                  <a:srgbClr val="FFC000"/>
                </a:solidFill>
              </a:rPr>
              <a:t>A combination of multiple strategies acting on the various causal pathways is needed in BPD prevention</a:t>
            </a:r>
            <a:endParaRPr sz="2400">
              <a:solidFill>
                <a:srgbClr val="FFC000"/>
              </a:solidFill>
            </a:endParaRPr>
          </a:p>
        </p:txBody>
      </p:sp>
      <p:sp>
        <p:nvSpPr>
          <p:cNvPr id="596" name="Google Shape;596;p7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C000"/>
              </a:buClr>
              <a:buSzPts val="3600"/>
              <a:buFont typeface="Calibri"/>
              <a:buNone/>
            </a:pPr>
            <a:r>
              <a:rPr lang="en-US" sz="3600">
                <a:solidFill>
                  <a:srgbClr val="FFC000"/>
                </a:solidFill>
              </a:rPr>
              <a:t>Keypoint nr. 4</a:t>
            </a:r>
            <a:endParaRPr sz="3600">
              <a:solidFill>
                <a:srgbClr val="FFC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71"/>
          <p:cNvSpPr txBox="1"/>
          <p:nvPr>
            <p:ph type="title"/>
          </p:nvPr>
        </p:nvSpPr>
        <p:spPr>
          <a:xfrm>
            <a:off x="646111" y="496958"/>
            <a:ext cx="10353193" cy="135629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Delivery Room Interventions</a:t>
            </a:r>
            <a:br>
              <a:rPr lang="en-US" sz="3600"/>
            </a:br>
            <a:r>
              <a:rPr lang="en-US" sz="3600"/>
              <a:t>Neopuff ( T piece)</a:t>
            </a:r>
            <a:endParaRPr sz="3600"/>
          </a:p>
        </p:txBody>
      </p:sp>
      <p:pic>
        <p:nvPicPr>
          <p:cNvPr descr="Image result for neopuff" id="602" name="Google Shape;602;p71"/>
          <p:cNvPicPr preferRelativeResize="0"/>
          <p:nvPr/>
        </p:nvPicPr>
        <p:blipFill rotWithShape="1">
          <a:blip r:embed="rId3">
            <a:alphaModFix/>
          </a:blip>
          <a:srcRect b="0" l="0" r="0" t="0"/>
          <a:stretch/>
        </p:blipFill>
        <p:spPr>
          <a:xfrm>
            <a:off x="6661349" y="2831686"/>
            <a:ext cx="5530651" cy="4026314"/>
          </a:xfrm>
          <a:prstGeom prst="rect">
            <a:avLst/>
          </a:prstGeom>
          <a:noFill/>
          <a:ln>
            <a:noFill/>
          </a:ln>
        </p:spPr>
      </p:pic>
      <p:pic>
        <p:nvPicPr>
          <p:cNvPr descr="Image result for neopuff" id="603" name="Google Shape;603;p71"/>
          <p:cNvPicPr preferRelativeResize="0"/>
          <p:nvPr/>
        </p:nvPicPr>
        <p:blipFill rotWithShape="1">
          <a:blip r:embed="rId4">
            <a:alphaModFix/>
          </a:blip>
          <a:srcRect b="0" l="0" r="0" t="0"/>
          <a:stretch/>
        </p:blipFill>
        <p:spPr>
          <a:xfrm>
            <a:off x="6661349" y="2831686"/>
            <a:ext cx="2009775" cy="2257426"/>
          </a:xfrm>
          <a:prstGeom prst="rect">
            <a:avLst/>
          </a:prstGeom>
          <a:noFill/>
          <a:ln>
            <a:noFill/>
          </a:ln>
        </p:spPr>
      </p:pic>
      <p:sp>
        <p:nvSpPr>
          <p:cNvPr id="604" name="Google Shape;604;p71"/>
          <p:cNvSpPr txBox="1"/>
          <p:nvPr/>
        </p:nvSpPr>
        <p:spPr>
          <a:xfrm>
            <a:off x="1066799" y="2780788"/>
            <a:ext cx="5251511" cy="230832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The most valuable tool  in the  Delivery room</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Limits PIP</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Maintains Peep</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Avoids Volutrauma, atelectrauma</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Helps create a pulmonary FRC</a:t>
            </a:r>
            <a:endParaRPr sz="2400">
              <a:solidFill>
                <a:schemeClr val="lt1"/>
              </a:solidFill>
              <a:latin typeface="Calibri"/>
              <a:ea typeface="Calibri"/>
              <a:cs typeface="Calibri"/>
              <a:sym typeface="Calibri"/>
            </a:endParaRPr>
          </a:p>
        </p:txBody>
      </p:sp>
      <p:sp>
        <p:nvSpPr>
          <p:cNvPr id="605" name="Google Shape;605;p71"/>
          <p:cNvSpPr txBox="1"/>
          <p:nvPr/>
        </p:nvSpPr>
        <p:spPr>
          <a:xfrm>
            <a:off x="3382" y="19263"/>
            <a:ext cx="137322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C000"/>
                </a:solidFill>
                <a:latin typeface="Calibri"/>
                <a:ea typeface="Calibri"/>
                <a:cs typeface="Calibri"/>
                <a:sym typeface="Calibri"/>
              </a:rPr>
              <a:t>2</a:t>
            </a:r>
            <a:r>
              <a:rPr b="1" baseline="30000" lang="en-US" sz="2000">
                <a:solidFill>
                  <a:srgbClr val="FFC000"/>
                </a:solidFill>
                <a:latin typeface="Calibri"/>
                <a:ea typeface="Calibri"/>
                <a:cs typeface="Calibri"/>
                <a:sym typeface="Calibri"/>
              </a:rPr>
              <a:t>nd</a:t>
            </a:r>
            <a:r>
              <a:rPr b="1" lang="en-US" sz="2000">
                <a:solidFill>
                  <a:srgbClr val="FFC000"/>
                </a:solidFill>
                <a:latin typeface="Calibri"/>
                <a:ea typeface="Calibri"/>
                <a:cs typeface="Calibri"/>
                <a:sym typeface="Calibri"/>
              </a:rPr>
              <a:t> Hit </a:t>
            </a:r>
            <a:endParaRPr/>
          </a:p>
          <a:p>
            <a:pPr indent="0" lvl="0" marL="0" marR="0" rtl="0" algn="ctr">
              <a:spcBef>
                <a:spcPts val="0"/>
              </a:spcBef>
              <a:spcAft>
                <a:spcPts val="0"/>
              </a:spcAft>
              <a:buNone/>
            </a:pPr>
            <a:r>
              <a:rPr b="1" lang="en-US" sz="2000">
                <a:solidFill>
                  <a:srgbClr val="FFC000"/>
                </a:solidFill>
                <a:latin typeface="Calibri"/>
                <a:ea typeface="Calibri"/>
                <a:cs typeface="Calibri"/>
                <a:sym typeface="Calibri"/>
              </a:rPr>
              <a:t>DR</a:t>
            </a:r>
            <a:endParaRPr b="1" sz="2000">
              <a:solidFill>
                <a:srgbClr val="FFC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7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Steroids</a:t>
            </a:r>
            <a:br>
              <a:rPr lang="en-US" sz="3600"/>
            </a:br>
            <a:r>
              <a:rPr lang="en-US" sz="3600"/>
              <a:t>The PREMILOC trial</a:t>
            </a:r>
            <a:endParaRPr sz="3600"/>
          </a:p>
        </p:txBody>
      </p:sp>
      <p:sp>
        <p:nvSpPr>
          <p:cNvPr id="611" name="Google Shape;611;p72"/>
          <p:cNvSpPr txBox="1"/>
          <p:nvPr>
            <p:ph idx="1" type="body"/>
          </p:nvPr>
        </p:nvSpPr>
        <p:spPr>
          <a:xfrm>
            <a:off x="858078" y="2174054"/>
            <a:ext cx="10515600" cy="38131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76"/>
              <a:buChar char="►"/>
            </a:pPr>
            <a:r>
              <a:rPr lang="en-US" sz="2220"/>
              <a:t>A Multicenter, randomized, placebo controlled trial designed to look at the effect of </a:t>
            </a:r>
            <a:r>
              <a:rPr lang="en-US" sz="2220">
                <a:solidFill>
                  <a:srgbClr val="FFC000"/>
                </a:solidFill>
              </a:rPr>
              <a:t>early low-dose hydrocortisone </a:t>
            </a:r>
            <a:r>
              <a:rPr lang="en-US" sz="2220"/>
              <a:t>on survival without BPD in extremely preterm infants with gestation age between 24 to 27 </a:t>
            </a:r>
            <a:r>
              <a:rPr baseline="30000" lang="en-US" sz="2220"/>
              <a:t>6/7</a:t>
            </a:r>
            <a:r>
              <a:rPr lang="en-US" sz="2220"/>
              <a:t> weeks.           </a:t>
            </a:r>
            <a:endParaRPr/>
          </a:p>
          <a:p>
            <a:pPr indent="-342900" lvl="0" marL="342900" rtl="0" algn="l">
              <a:spcBef>
                <a:spcPts val="1000"/>
              </a:spcBef>
              <a:spcAft>
                <a:spcPts val="0"/>
              </a:spcAft>
              <a:buSzPts val="1776"/>
              <a:buChar char="►"/>
            </a:pPr>
            <a:r>
              <a:rPr lang="en-US" sz="2220"/>
              <a:t>Hydrocortisone was administered at a dose of </a:t>
            </a:r>
            <a:r>
              <a:rPr lang="en-US" sz="2220">
                <a:solidFill>
                  <a:srgbClr val="FFC000"/>
                </a:solidFill>
              </a:rPr>
              <a:t>1mg/kg</a:t>
            </a:r>
            <a:r>
              <a:rPr lang="en-US" sz="2220"/>
              <a:t> per day divided in two doses per day on days 1-7, followed by one dose of 0.5mg/kg per day for the next 3 days. </a:t>
            </a:r>
            <a:endParaRPr/>
          </a:p>
          <a:p>
            <a:pPr indent="-342900" lvl="0" marL="342900" rtl="0" algn="l">
              <a:spcBef>
                <a:spcPts val="1000"/>
              </a:spcBef>
              <a:spcAft>
                <a:spcPts val="0"/>
              </a:spcAft>
              <a:buSzPts val="1776"/>
              <a:buChar char="►"/>
            </a:pPr>
            <a:r>
              <a:rPr lang="en-US" sz="2220"/>
              <a:t>Of the 255 infants assigned to hydrocortisone, 153 (60%) survived without BPD, compared to 136 (51%) of 266 infants assigned to placebo.</a:t>
            </a:r>
            <a:endParaRPr/>
          </a:p>
          <a:p>
            <a:pPr indent="-342900" lvl="0" marL="342900" rtl="0" algn="l">
              <a:spcBef>
                <a:spcPts val="1000"/>
              </a:spcBef>
              <a:spcAft>
                <a:spcPts val="0"/>
              </a:spcAft>
              <a:buSzPts val="1776"/>
              <a:buChar char="►"/>
            </a:pPr>
            <a:r>
              <a:rPr lang="en-US" sz="2220"/>
              <a:t>Long-term follow-up results are encouraging with no significant difference in neuro-developmental outcomes between infants in the 2 groups at the 2 year follow-up.</a:t>
            </a:r>
            <a:endParaRPr sz="2220"/>
          </a:p>
        </p:txBody>
      </p:sp>
      <p:sp>
        <p:nvSpPr>
          <p:cNvPr id="612" name="Google Shape;612;p72"/>
          <p:cNvSpPr/>
          <p:nvPr/>
        </p:nvSpPr>
        <p:spPr>
          <a:xfrm>
            <a:off x="186018" y="6498894"/>
            <a:ext cx="11715644"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Baud O, et al. Lancet. 2016;387:1827–1836. </a:t>
            </a:r>
            <a:endParaRPr i="1" sz="4000">
              <a:solidFill>
                <a:srgbClr val="FFC000"/>
              </a:solidFill>
              <a:latin typeface="Calibri"/>
              <a:ea typeface="Calibri"/>
              <a:cs typeface="Calibri"/>
              <a:sym typeface="Calibri"/>
            </a:endParaRPr>
          </a:p>
        </p:txBody>
      </p:sp>
      <p:sp>
        <p:nvSpPr>
          <p:cNvPr id="613" name="Google Shape;613;p72"/>
          <p:cNvSpPr/>
          <p:nvPr/>
        </p:nvSpPr>
        <p:spPr>
          <a:xfrm>
            <a:off x="39757" y="6308035"/>
            <a:ext cx="11861906" cy="2870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Baud O, et al. JAMA. 2017; 317: 1329–1337.</a:t>
            </a:r>
            <a:endParaRPr i="1" sz="1200">
              <a:solidFill>
                <a:srgbClr val="FFC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73"/>
          <p:cNvSpPr txBox="1"/>
          <p:nvPr>
            <p:ph type="title"/>
          </p:nvPr>
        </p:nvSpPr>
        <p:spPr>
          <a:xfrm>
            <a:off x="1693033" y="300318"/>
            <a:ext cx="8358742"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Inhaled steroids</a:t>
            </a:r>
            <a:br>
              <a:rPr lang="en-US" sz="3600"/>
            </a:br>
            <a:r>
              <a:rPr lang="en-US" sz="3600"/>
              <a:t>The Neurosis trial</a:t>
            </a:r>
            <a:endParaRPr sz="3600"/>
          </a:p>
        </p:txBody>
      </p:sp>
      <p:sp>
        <p:nvSpPr>
          <p:cNvPr id="619" name="Google Shape;619;p73"/>
          <p:cNvSpPr txBox="1"/>
          <p:nvPr>
            <p:ph idx="1" type="body"/>
          </p:nvPr>
        </p:nvSpPr>
        <p:spPr>
          <a:xfrm>
            <a:off x="1278834" y="1853248"/>
            <a:ext cx="10482469" cy="397565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Inhaled Budesonide vs. placebo was administered to extremely premature infants (23 </a:t>
            </a:r>
            <a:r>
              <a:rPr baseline="30000" lang="en-US" sz="2200"/>
              <a:t>0/7</a:t>
            </a:r>
            <a:r>
              <a:rPr lang="en-US" sz="2200"/>
              <a:t> weeks to 27 </a:t>
            </a:r>
            <a:r>
              <a:rPr baseline="30000" lang="en-US" sz="2200"/>
              <a:t>6/7</a:t>
            </a:r>
            <a:r>
              <a:rPr lang="en-US" sz="2200"/>
              <a:t> weeks GA) starting within 24 h after birth and continuing until the infants no longer needed supplemental oxygen and positive-pressure support or reached a postmenstrual age of 32</a:t>
            </a:r>
            <a:r>
              <a:rPr baseline="30000" lang="en-US" sz="2200"/>
              <a:t>0/7</a:t>
            </a:r>
            <a:r>
              <a:rPr lang="en-US" sz="2200"/>
              <a:t> weeks. </a:t>
            </a:r>
            <a:endParaRPr/>
          </a:p>
          <a:p>
            <a:pPr indent="-342900" lvl="0" marL="342900" rtl="0" algn="l">
              <a:spcBef>
                <a:spcPts val="1000"/>
              </a:spcBef>
              <a:spcAft>
                <a:spcPts val="0"/>
              </a:spcAft>
              <a:buSzPts val="1760"/>
              <a:buChar char="►"/>
            </a:pPr>
            <a:r>
              <a:rPr lang="en-US" sz="2200"/>
              <a:t>Budesonide was administered at a dose of 2 puffs (200 micrograms per puff) every 12 hours in the first 14 days of life and one puff administered every 12 hours from day 15 until the last dose of the study drug had been administered. </a:t>
            </a:r>
            <a:endParaRPr/>
          </a:p>
          <a:p>
            <a:pPr indent="-342900" lvl="0" marL="342900" rtl="0" algn="l">
              <a:spcBef>
                <a:spcPts val="1000"/>
              </a:spcBef>
              <a:spcAft>
                <a:spcPts val="0"/>
              </a:spcAft>
              <a:buSzPts val="1760"/>
              <a:buChar char="►"/>
            </a:pPr>
            <a:r>
              <a:rPr lang="en-US" sz="2200"/>
              <a:t>Infants who received Budesonide had a </a:t>
            </a:r>
            <a:r>
              <a:rPr lang="en-US" sz="2200">
                <a:solidFill>
                  <a:srgbClr val="FFC000"/>
                </a:solidFill>
              </a:rPr>
              <a:t>lower rate of BPD (27.8% versus 38%)</a:t>
            </a:r>
            <a:r>
              <a:rPr lang="en-US" sz="2200"/>
              <a:t> but a higher death rate (16.9%vs.13.6%)</a:t>
            </a:r>
            <a:endParaRPr sz="2200"/>
          </a:p>
        </p:txBody>
      </p:sp>
      <p:sp>
        <p:nvSpPr>
          <p:cNvPr id="620" name="Google Shape;620;p73"/>
          <p:cNvSpPr/>
          <p:nvPr/>
        </p:nvSpPr>
        <p:spPr>
          <a:xfrm>
            <a:off x="443944" y="6517125"/>
            <a:ext cx="11635418"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Bassler D, et al. N Engl J Med. 2015; 373: 1497–1506.</a:t>
            </a:r>
            <a:endParaRPr i="1" sz="1400">
              <a:solidFill>
                <a:srgbClr val="FFC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74"/>
          <p:cNvSpPr txBox="1"/>
          <p:nvPr>
            <p:ph type="title"/>
          </p:nvPr>
        </p:nvSpPr>
        <p:spPr>
          <a:xfrm>
            <a:off x="838200" y="644230"/>
            <a:ext cx="10515600" cy="78480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Intratracheal Budesonide + Surfactant</a:t>
            </a:r>
            <a:endParaRPr sz="3600"/>
          </a:p>
        </p:txBody>
      </p:sp>
      <p:sp>
        <p:nvSpPr>
          <p:cNvPr id="626" name="Google Shape;626;p74"/>
          <p:cNvSpPr txBox="1"/>
          <p:nvPr>
            <p:ph idx="1" type="body"/>
          </p:nvPr>
        </p:nvSpPr>
        <p:spPr>
          <a:xfrm>
            <a:off x="1264379" y="1960596"/>
            <a:ext cx="9985514" cy="39927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Very low birth weight infants (n=265) with severe RDS requiring mechanical ventilation and a FiO2 ≥ 0.50  were randomized to receive either intratracheal Budesonide (0.25mg/kg) combined with surfactant (Survanta 100mg/kg) or surfactant alone within four hours of birth. </a:t>
            </a:r>
            <a:endParaRPr/>
          </a:p>
          <a:p>
            <a:pPr indent="-342900" lvl="0" marL="342900" rtl="0" algn="l">
              <a:spcBef>
                <a:spcPts val="1000"/>
              </a:spcBef>
              <a:spcAft>
                <a:spcPts val="0"/>
              </a:spcAft>
              <a:buSzPts val="1760"/>
              <a:buChar char="►"/>
            </a:pPr>
            <a:r>
              <a:rPr lang="en-US" sz="2200"/>
              <a:t>The intervention group had a significantly lower incidence of BPD or death (42.0 % vs. 66 %)</a:t>
            </a:r>
            <a:endParaRPr/>
          </a:p>
          <a:p>
            <a:pPr indent="-342900" lvl="0" marL="342900" rtl="0" algn="l">
              <a:spcBef>
                <a:spcPts val="1000"/>
              </a:spcBef>
              <a:spcAft>
                <a:spcPts val="0"/>
              </a:spcAft>
              <a:buSzPts val="1760"/>
              <a:buChar char="►"/>
            </a:pPr>
            <a:r>
              <a:rPr lang="en-US" sz="2200"/>
              <a:t>A meta-analysis of two RCTs demonstrated that intra-tracheal budesonide-surfactant mixture was associated with a decreased risk of BPD (RR:0.57; 95% CI: 0.43-0.76, NNT=5) in VLBW infants.</a:t>
            </a:r>
            <a:endParaRPr sz="2200"/>
          </a:p>
        </p:txBody>
      </p:sp>
      <p:sp>
        <p:nvSpPr>
          <p:cNvPr id="627" name="Google Shape;627;p74"/>
          <p:cNvSpPr/>
          <p:nvPr/>
        </p:nvSpPr>
        <p:spPr>
          <a:xfrm>
            <a:off x="1472817" y="6231674"/>
            <a:ext cx="10474037"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Yeh TF, et al. Am J Respir Crit Care Med .2016; 193:86–95.</a:t>
            </a:r>
            <a:endParaRPr i="1" sz="1400">
              <a:solidFill>
                <a:srgbClr val="FFC000"/>
              </a:solidFill>
              <a:latin typeface="Calibri"/>
              <a:ea typeface="Calibri"/>
              <a:cs typeface="Calibri"/>
              <a:sym typeface="Calibri"/>
            </a:endParaRPr>
          </a:p>
        </p:txBody>
      </p:sp>
      <p:sp>
        <p:nvSpPr>
          <p:cNvPr id="628" name="Google Shape;628;p74"/>
          <p:cNvSpPr/>
          <p:nvPr/>
        </p:nvSpPr>
        <p:spPr>
          <a:xfrm>
            <a:off x="528282" y="6510001"/>
            <a:ext cx="1145770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VenkataramanR, et al. Pediatr Pulmonol .2017; 52:968– 975.</a:t>
            </a:r>
            <a:endParaRPr i="1" sz="1400">
              <a:solidFill>
                <a:srgbClr val="FFC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pic>
        <p:nvPicPr>
          <p:cNvPr id="633" name="Google Shape;633;p75"/>
          <p:cNvPicPr preferRelativeResize="0"/>
          <p:nvPr/>
        </p:nvPicPr>
        <p:blipFill rotWithShape="1">
          <a:blip r:embed="rId3">
            <a:alphaModFix/>
          </a:blip>
          <a:srcRect b="0" l="0" r="0" t="0"/>
          <a:stretch/>
        </p:blipFill>
        <p:spPr>
          <a:xfrm>
            <a:off x="907773" y="1867250"/>
            <a:ext cx="9883595" cy="2878249"/>
          </a:xfrm>
          <a:prstGeom prst="rect">
            <a:avLst/>
          </a:prstGeom>
          <a:noFill/>
          <a:ln>
            <a:noFill/>
          </a:ln>
        </p:spPr>
      </p:pic>
      <p:sp>
        <p:nvSpPr>
          <p:cNvPr id="634" name="Google Shape;634;p75"/>
          <p:cNvSpPr/>
          <p:nvPr/>
        </p:nvSpPr>
        <p:spPr>
          <a:xfrm>
            <a:off x="659363" y="6505664"/>
            <a:ext cx="11420847"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Zeng L, et al. Arch Dis Child Fetal Neonatal Ed 2018;</a:t>
            </a:r>
            <a:r>
              <a:rPr b="1" i="1" lang="en-US" sz="1400">
                <a:solidFill>
                  <a:srgbClr val="FFC000"/>
                </a:solidFill>
                <a:latin typeface="Arial"/>
                <a:ea typeface="Arial"/>
                <a:cs typeface="Arial"/>
                <a:sym typeface="Arial"/>
              </a:rPr>
              <a:t>103</a:t>
            </a:r>
            <a:r>
              <a:rPr i="1" lang="en-US" sz="1400">
                <a:solidFill>
                  <a:srgbClr val="FFC000"/>
                </a:solidFill>
                <a:latin typeface="Arial"/>
                <a:ea typeface="Arial"/>
                <a:cs typeface="Arial"/>
                <a:sym typeface="Arial"/>
              </a:rPr>
              <a:t>:F506–F511. doi:10.1136/archdischild-2017-313759</a:t>
            </a:r>
            <a:endParaRPr i="1" sz="1400">
              <a:solidFill>
                <a:srgbClr val="FFC000"/>
              </a:solidFill>
              <a:latin typeface="Calibri"/>
              <a:ea typeface="Calibri"/>
              <a:cs typeface="Calibri"/>
              <a:sym typeface="Calibri"/>
            </a:endParaRPr>
          </a:p>
        </p:txBody>
      </p:sp>
      <p:pic>
        <p:nvPicPr>
          <p:cNvPr id="635" name="Google Shape;635;p75"/>
          <p:cNvPicPr preferRelativeResize="0"/>
          <p:nvPr/>
        </p:nvPicPr>
        <p:blipFill rotWithShape="1">
          <a:blip r:embed="rId4">
            <a:alphaModFix/>
          </a:blip>
          <a:srcRect b="0" l="0" r="0" t="0"/>
          <a:stretch/>
        </p:blipFill>
        <p:spPr>
          <a:xfrm>
            <a:off x="2981738" y="139662"/>
            <a:ext cx="6067350" cy="1510709"/>
          </a:xfrm>
          <a:prstGeom prst="rect">
            <a:avLst/>
          </a:prstGeom>
          <a:noFill/>
          <a:ln>
            <a:noFill/>
          </a:ln>
        </p:spPr>
      </p:pic>
      <p:sp>
        <p:nvSpPr>
          <p:cNvPr id="636" name="Google Shape;636;p75"/>
          <p:cNvSpPr/>
          <p:nvPr/>
        </p:nvSpPr>
        <p:spPr>
          <a:xfrm>
            <a:off x="848138" y="4962378"/>
            <a:ext cx="10542105"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lt1"/>
                </a:solidFill>
                <a:latin typeface="Arial"/>
                <a:ea typeface="Arial"/>
                <a:cs typeface="Arial"/>
                <a:sym typeface="Arial"/>
              </a:rPr>
              <a:t>Conclusions</a:t>
            </a:r>
            <a:r>
              <a:rPr b="1" lang="en-US" sz="2000">
                <a:solidFill>
                  <a:schemeClr val="lt1"/>
                </a:solidFill>
                <a:latin typeface="Arial"/>
                <a:ea typeface="Arial"/>
                <a:cs typeface="Arial"/>
                <a:sym typeface="Arial"/>
              </a:rPr>
              <a:t> </a:t>
            </a:r>
            <a:r>
              <a:rPr lang="en-US" sz="2000">
                <a:solidFill>
                  <a:schemeClr val="lt1"/>
                </a:solidFill>
                <a:latin typeface="Arial"/>
                <a:ea typeface="Arial"/>
                <a:cs typeface="Arial"/>
                <a:sym typeface="Arial"/>
              </a:rPr>
              <a:t>Dexamethasone can reduce the risk of BPD in preterm infants.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Of the different dexamethasone regimens, aggressive initiation seems beneficial, while a combination of high-dose and long-term use should be avoided because of the possible adverse neurodevelopmental outcome</a:t>
            </a:r>
            <a:endParaRPr sz="2000">
              <a:solidFill>
                <a:schemeClr val="lt1"/>
              </a:solidFill>
              <a:latin typeface="Calibri"/>
              <a:ea typeface="Calibri"/>
              <a:cs typeface="Calibri"/>
              <a:sym typeface="Calibri"/>
            </a:endParaRPr>
          </a:p>
        </p:txBody>
      </p:sp>
      <p:sp>
        <p:nvSpPr>
          <p:cNvPr id="637" name="Google Shape;637;p75"/>
          <p:cNvSpPr/>
          <p:nvPr/>
        </p:nvSpPr>
        <p:spPr>
          <a:xfrm>
            <a:off x="6665843" y="2676939"/>
            <a:ext cx="1046922" cy="185531"/>
          </a:xfrm>
          <a:prstGeom prst="roundRect">
            <a:avLst>
              <a:gd fmla="val 16667" name="adj"/>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pic>
        <p:nvPicPr>
          <p:cNvPr id="642" name="Google Shape;642;p76"/>
          <p:cNvPicPr preferRelativeResize="0"/>
          <p:nvPr/>
        </p:nvPicPr>
        <p:blipFill rotWithShape="1">
          <a:blip r:embed="rId3">
            <a:alphaModFix/>
          </a:blip>
          <a:srcRect b="0" l="0" r="0" t="0"/>
          <a:stretch/>
        </p:blipFill>
        <p:spPr>
          <a:xfrm>
            <a:off x="907773" y="1867250"/>
            <a:ext cx="9883595" cy="2878249"/>
          </a:xfrm>
          <a:prstGeom prst="rect">
            <a:avLst/>
          </a:prstGeom>
          <a:noFill/>
          <a:ln>
            <a:noFill/>
          </a:ln>
        </p:spPr>
      </p:pic>
      <p:sp>
        <p:nvSpPr>
          <p:cNvPr id="643" name="Google Shape;643;p76"/>
          <p:cNvSpPr/>
          <p:nvPr/>
        </p:nvSpPr>
        <p:spPr>
          <a:xfrm>
            <a:off x="659363" y="6505664"/>
            <a:ext cx="11420847"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Zeng L, et al. Arch Dis Child Fetal Neonatal Ed 2018;</a:t>
            </a:r>
            <a:r>
              <a:rPr b="1" i="1" lang="en-US" sz="1400">
                <a:solidFill>
                  <a:srgbClr val="FFC000"/>
                </a:solidFill>
                <a:latin typeface="Arial"/>
                <a:ea typeface="Arial"/>
                <a:cs typeface="Arial"/>
                <a:sym typeface="Arial"/>
              </a:rPr>
              <a:t>103</a:t>
            </a:r>
            <a:r>
              <a:rPr i="1" lang="en-US" sz="1400">
                <a:solidFill>
                  <a:srgbClr val="FFC000"/>
                </a:solidFill>
                <a:latin typeface="Arial"/>
                <a:ea typeface="Arial"/>
                <a:cs typeface="Arial"/>
                <a:sym typeface="Arial"/>
              </a:rPr>
              <a:t>:F506–F511. doi:10.1136/archdischild-2017-313759</a:t>
            </a:r>
            <a:endParaRPr i="1" sz="1400">
              <a:solidFill>
                <a:srgbClr val="FFC000"/>
              </a:solidFill>
              <a:latin typeface="Calibri"/>
              <a:ea typeface="Calibri"/>
              <a:cs typeface="Calibri"/>
              <a:sym typeface="Calibri"/>
            </a:endParaRPr>
          </a:p>
        </p:txBody>
      </p:sp>
      <p:pic>
        <p:nvPicPr>
          <p:cNvPr id="644" name="Google Shape;644;p76"/>
          <p:cNvPicPr preferRelativeResize="0"/>
          <p:nvPr/>
        </p:nvPicPr>
        <p:blipFill rotWithShape="1">
          <a:blip r:embed="rId4">
            <a:alphaModFix/>
          </a:blip>
          <a:srcRect b="0" l="0" r="0" t="0"/>
          <a:stretch/>
        </p:blipFill>
        <p:spPr>
          <a:xfrm>
            <a:off x="2981738" y="139662"/>
            <a:ext cx="6067350" cy="1510709"/>
          </a:xfrm>
          <a:prstGeom prst="rect">
            <a:avLst/>
          </a:prstGeom>
          <a:noFill/>
          <a:ln>
            <a:noFill/>
          </a:ln>
        </p:spPr>
      </p:pic>
      <p:sp>
        <p:nvSpPr>
          <p:cNvPr id="645" name="Google Shape;645;p76"/>
          <p:cNvSpPr/>
          <p:nvPr/>
        </p:nvSpPr>
        <p:spPr>
          <a:xfrm>
            <a:off x="848138" y="4962378"/>
            <a:ext cx="10542105"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lt1"/>
                </a:solidFill>
                <a:latin typeface="Arial"/>
                <a:ea typeface="Arial"/>
                <a:cs typeface="Arial"/>
                <a:sym typeface="Arial"/>
              </a:rPr>
              <a:t>Conclusions</a:t>
            </a:r>
            <a:r>
              <a:rPr b="1" lang="en-US" sz="2000">
                <a:solidFill>
                  <a:schemeClr val="lt1"/>
                </a:solidFill>
                <a:latin typeface="Arial"/>
                <a:ea typeface="Arial"/>
                <a:cs typeface="Arial"/>
                <a:sym typeface="Arial"/>
              </a:rPr>
              <a:t> </a:t>
            </a:r>
            <a:r>
              <a:rPr lang="en-US" sz="2000">
                <a:solidFill>
                  <a:schemeClr val="lt1"/>
                </a:solidFill>
                <a:latin typeface="Arial"/>
                <a:ea typeface="Arial"/>
                <a:cs typeface="Arial"/>
                <a:sym typeface="Arial"/>
              </a:rPr>
              <a:t>Dexamethasone can reduce the risk of BPD in preterm infants.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Of the different dexamethasone regimens, aggressive initiation seems beneficial, while a combination of high-dose and long-term use should be avoided because of the possible adverse neurodevelopmental outcome</a:t>
            </a:r>
            <a:endParaRPr sz="2000">
              <a:solidFill>
                <a:schemeClr val="lt1"/>
              </a:solidFill>
              <a:latin typeface="Calibri"/>
              <a:ea typeface="Calibri"/>
              <a:cs typeface="Calibri"/>
              <a:sym typeface="Calibri"/>
            </a:endParaRPr>
          </a:p>
        </p:txBody>
      </p:sp>
      <p:sp>
        <p:nvSpPr>
          <p:cNvPr id="646" name="Google Shape;646;p76"/>
          <p:cNvSpPr/>
          <p:nvPr/>
        </p:nvSpPr>
        <p:spPr>
          <a:xfrm>
            <a:off x="6665843" y="2676939"/>
            <a:ext cx="1046922" cy="185531"/>
          </a:xfrm>
          <a:prstGeom prst="roundRect">
            <a:avLst>
              <a:gd fmla="val 16667" name="adj"/>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76"/>
          <p:cNvSpPr/>
          <p:nvPr/>
        </p:nvSpPr>
        <p:spPr>
          <a:xfrm>
            <a:off x="6665843" y="3976007"/>
            <a:ext cx="1046922" cy="171450"/>
          </a:xfrm>
          <a:prstGeom prst="roundRect">
            <a:avLst>
              <a:gd fmla="val 16667" name="adj"/>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76"/>
          <p:cNvSpPr/>
          <p:nvPr/>
        </p:nvSpPr>
        <p:spPr>
          <a:xfrm>
            <a:off x="1113183" y="3770243"/>
            <a:ext cx="821634" cy="205764"/>
          </a:xfrm>
          <a:prstGeom prst="roundRect">
            <a:avLst>
              <a:gd fmla="val 16667" name="adj"/>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77"/>
          <p:cNvSpPr txBox="1"/>
          <p:nvPr>
            <p:ph type="title"/>
          </p:nvPr>
        </p:nvSpPr>
        <p:spPr>
          <a:xfrm>
            <a:off x="646111" y="651164"/>
            <a:ext cx="10770034" cy="120208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Diuretics and fluid restriction</a:t>
            </a:r>
            <a:endParaRPr sz="3600"/>
          </a:p>
        </p:txBody>
      </p:sp>
      <p:sp>
        <p:nvSpPr>
          <p:cNvPr id="654" name="Google Shape;654;p77"/>
          <p:cNvSpPr txBox="1"/>
          <p:nvPr>
            <p:ph idx="1" type="body"/>
          </p:nvPr>
        </p:nvSpPr>
        <p:spPr>
          <a:xfrm>
            <a:off x="1103312" y="2052919"/>
            <a:ext cx="10215852" cy="377984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A systematic review of studies of administration of furosemide found inconclusive results regarding efficacy in infants with a developing chronic lung disease. </a:t>
            </a:r>
            <a:endParaRPr/>
          </a:p>
          <a:p>
            <a:pPr indent="-342900" lvl="0" marL="342900" rtl="0" algn="l">
              <a:spcBef>
                <a:spcPts val="1000"/>
              </a:spcBef>
              <a:spcAft>
                <a:spcPts val="0"/>
              </a:spcAft>
              <a:buSzPts val="1760"/>
              <a:buChar char="►"/>
            </a:pPr>
            <a:r>
              <a:rPr lang="en-US" sz="2200"/>
              <a:t>It was concluded that a single dose of 1 mg/kg of intravenous furosemide to such infants had </a:t>
            </a:r>
            <a:r>
              <a:rPr lang="en-US" sz="2200" u="sng"/>
              <a:t>a transient increase in oxygenation </a:t>
            </a:r>
            <a:r>
              <a:rPr lang="en-US" sz="2200"/>
              <a:t>and lung compliance, but had no detectable or consistent positive effects when given earlier than three weeks of age</a:t>
            </a:r>
            <a:endParaRPr/>
          </a:p>
          <a:p>
            <a:pPr indent="-342900" lvl="0" marL="342900" rtl="0" algn="l">
              <a:spcBef>
                <a:spcPts val="1000"/>
              </a:spcBef>
              <a:spcAft>
                <a:spcPts val="0"/>
              </a:spcAft>
              <a:buSzPts val="1760"/>
              <a:buChar char="►"/>
            </a:pPr>
            <a:r>
              <a:rPr lang="en-US" sz="2200"/>
              <a:t>A RCT to compare two fluid regimens in infants with BPD (145 ml/kg/day concentrated formula versus 180 ml/kg/day) did not show any significant difference in the duration of supplementary oxygen or mechanical ventilation, weight loss or length of stay</a:t>
            </a:r>
            <a:endParaRPr/>
          </a:p>
        </p:txBody>
      </p:sp>
      <p:sp>
        <p:nvSpPr>
          <p:cNvPr id="655" name="Google Shape;655;p77"/>
          <p:cNvSpPr/>
          <p:nvPr/>
        </p:nvSpPr>
        <p:spPr>
          <a:xfrm>
            <a:off x="540326" y="6181695"/>
            <a:ext cx="1137458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Barrington KJ, et al. Fluid restriction for treatment of preterm infants with chronic lung disease. Cochrane Database Syst Rev. 2017;2:CD005389</a:t>
            </a:r>
            <a:endParaRPr i="1" sz="1400">
              <a:solidFill>
                <a:srgbClr val="FFC000"/>
              </a:solidFill>
              <a:latin typeface="Calibri"/>
              <a:ea typeface="Calibri"/>
              <a:cs typeface="Calibri"/>
              <a:sym typeface="Calibri"/>
            </a:endParaRPr>
          </a:p>
        </p:txBody>
      </p:sp>
      <p:sp>
        <p:nvSpPr>
          <p:cNvPr id="656" name="Google Shape;656;p77"/>
          <p:cNvSpPr/>
          <p:nvPr/>
        </p:nvSpPr>
        <p:spPr>
          <a:xfrm>
            <a:off x="429494" y="6500411"/>
            <a:ext cx="11485418"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Stewart A, et al. Intravenous or enteral loop diuretics for preterm infants with (or developing) chronic lung disease. Cochrane Database Syst Rev. 2011;9</a:t>
            </a:r>
            <a:endParaRPr i="1" sz="1400">
              <a:solidFill>
                <a:srgbClr val="FFC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805137" y="154544"/>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alibri"/>
              <a:buNone/>
            </a:pPr>
            <a:r>
              <a:rPr lang="en-US">
                <a:latin typeface="Calibri"/>
                <a:ea typeface="Calibri"/>
                <a:cs typeface="Calibri"/>
                <a:sym typeface="Calibri"/>
              </a:rPr>
              <a:t>Bronchopulmonary Dysplasia</a:t>
            </a:r>
            <a:br>
              <a:rPr lang="en-US">
                <a:latin typeface="Calibri"/>
                <a:ea typeface="Calibri"/>
                <a:cs typeface="Calibri"/>
                <a:sym typeface="Calibri"/>
              </a:rPr>
            </a:br>
            <a:r>
              <a:rPr lang="en-US">
                <a:latin typeface="Calibri"/>
                <a:ea typeface="Calibri"/>
                <a:cs typeface="Calibri"/>
                <a:sym typeface="Calibri"/>
              </a:rPr>
              <a:t>Old/</a:t>
            </a:r>
            <a:r>
              <a:rPr lang="en-US">
                <a:solidFill>
                  <a:srgbClr val="FFC000"/>
                </a:solidFill>
                <a:latin typeface="Calibri"/>
                <a:ea typeface="Calibri"/>
                <a:cs typeface="Calibri"/>
                <a:sym typeface="Calibri"/>
              </a:rPr>
              <a:t>New</a:t>
            </a:r>
            <a:endParaRPr>
              <a:solidFill>
                <a:srgbClr val="FFC000"/>
              </a:solidFill>
              <a:latin typeface="Calibri"/>
              <a:ea typeface="Calibri"/>
              <a:cs typeface="Calibri"/>
              <a:sym typeface="Calibri"/>
            </a:endParaRPr>
          </a:p>
        </p:txBody>
      </p:sp>
      <p:sp>
        <p:nvSpPr>
          <p:cNvPr id="187" name="Google Shape;187;p24"/>
          <p:cNvSpPr txBox="1"/>
          <p:nvPr>
            <p:ph idx="1" type="body"/>
          </p:nvPr>
        </p:nvSpPr>
        <p:spPr>
          <a:xfrm>
            <a:off x="854765" y="2252870"/>
            <a:ext cx="5453270" cy="385698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latin typeface="Calibri"/>
                <a:ea typeface="Calibri"/>
                <a:cs typeface="Calibri"/>
                <a:sym typeface="Calibri"/>
              </a:rPr>
              <a:t>Gestational age 23-28 Weeks</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Weight less than 1000 g</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More gentle ventilation with  &lt; 100% Oxygen</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Treated with Surfactant</a:t>
            </a:r>
            <a:endParaRPr/>
          </a:p>
          <a:p>
            <a:pPr indent="-342900" lvl="0" marL="342900" rtl="0" algn="l">
              <a:spcBef>
                <a:spcPts val="1000"/>
              </a:spcBef>
              <a:spcAft>
                <a:spcPts val="0"/>
              </a:spcAft>
              <a:buSzPts val="1760"/>
              <a:buChar char="►"/>
            </a:pPr>
            <a:r>
              <a:rPr lang="en-US" sz="2200">
                <a:latin typeface="Calibri"/>
                <a:ea typeface="Calibri"/>
                <a:cs typeface="Calibri"/>
                <a:sym typeface="Calibri"/>
              </a:rPr>
              <a:t>Diffuse haziness which progresses to a fine lacy pattern. </a:t>
            </a:r>
            <a:endParaRPr/>
          </a:p>
        </p:txBody>
      </p:sp>
      <p:pic>
        <p:nvPicPr>
          <p:cNvPr id="188" name="Google Shape;188;p24"/>
          <p:cNvPicPr preferRelativeResize="0"/>
          <p:nvPr/>
        </p:nvPicPr>
        <p:blipFill rotWithShape="1">
          <a:blip r:embed="rId3">
            <a:alphaModFix/>
          </a:blip>
          <a:srcRect b="0" l="0" r="0" t="0"/>
          <a:stretch/>
        </p:blipFill>
        <p:spPr>
          <a:xfrm>
            <a:off x="6720501" y="1856509"/>
            <a:ext cx="5146905" cy="425334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78"/>
          <p:cNvSpPr txBox="1"/>
          <p:nvPr>
            <p:ph type="title"/>
          </p:nvPr>
        </p:nvSpPr>
        <p:spPr>
          <a:xfrm>
            <a:off x="1524000" y="715616"/>
            <a:ext cx="8526834" cy="11376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Inhaled nitric oxid</a:t>
            </a:r>
            <a:endParaRPr sz="3600"/>
          </a:p>
        </p:txBody>
      </p:sp>
      <p:sp>
        <p:nvSpPr>
          <p:cNvPr id="662" name="Google Shape;662;p78"/>
          <p:cNvSpPr txBox="1"/>
          <p:nvPr>
            <p:ph idx="1" type="body"/>
          </p:nvPr>
        </p:nvSpPr>
        <p:spPr>
          <a:xfrm>
            <a:off x="1103312" y="2052918"/>
            <a:ext cx="10214045" cy="36786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A selective pulmonary vasodilator required for alveolar and vascular development.</a:t>
            </a:r>
            <a:endParaRPr/>
          </a:p>
          <a:p>
            <a:pPr indent="-342900" lvl="0" marL="342900" rtl="0" algn="l">
              <a:spcBef>
                <a:spcPts val="1000"/>
              </a:spcBef>
              <a:spcAft>
                <a:spcPts val="0"/>
              </a:spcAft>
              <a:buSzPts val="1760"/>
              <a:buChar char="►"/>
            </a:pPr>
            <a:r>
              <a:rPr lang="en-US" sz="2200"/>
              <a:t>Alterations in NO signaling have been observed in conjunction with, or perhaps as a cause of, the lung and vascular injury characteristic of BPD</a:t>
            </a:r>
            <a:r>
              <a:rPr baseline="30000" lang="en-US" sz="2200"/>
              <a:t>1</a:t>
            </a:r>
            <a:endParaRPr sz="2200"/>
          </a:p>
          <a:p>
            <a:pPr indent="-342900" lvl="0" marL="342900" rtl="0" algn="l">
              <a:spcBef>
                <a:spcPts val="1000"/>
              </a:spcBef>
              <a:spcAft>
                <a:spcPts val="0"/>
              </a:spcAft>
              <a:buSzPts val="1760"/>
              <a:buChar char="►"/>
            </a:pPr>
            <a:r>
              <a:rPr lang="en-US" sz="2200"/>
              <a:t>However, based on large clinical studies, early prophylactic or rescue iNO in preterm neonates with respiratory failure </a:t>
            </a:r>
            <a:r>
              <a:rPr b="1" lang="en-US" sz="2200" u="sng">
                <a:solidFill>
                  <a:srgbClr val="FFC000"/>
                </a:solidFill>
              </a:rPr>
              <a:t>did not reduce </a:t>
            </a:r>
            <a:r>
              <a:rPr lang="en-US" sz="2200"/>
              <a:t>BPD</a:t>
            </a:r>
            <a:r>
              <a:rPr baseline="30000" lang="en-US" sz="2200"/>
              <a:t>2</a:t>
            </a:r>
            <a:endParaRPr sz="2200"/>
          </a:p>
        </p:txBody>
      </p:sp>
      <p:sp>
        <p:nvSpPr>
          <p:cNvPr id="663" name="Google Shape;663;p78"/>
          <p:cNvSpPr/>
          <p:nvPr/>
        </p:nvSpPr>
        <p:spPr>
          <a:xfrm>
            <a:off x="1351722" y="6167683"/>
            <a:ext cx="1068125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1.Balasubramaniam V, et al. Am J Physiol Lung Cell Mol Physiol 2006;291:L119–27.</a:t>
            </a:r>
            <a:endParaRPr i="1" sz="1400">
              <a:solidFill>
                <a:srgbClr val="FFC000"/>
              </a:solidFill>
              <a:latin typeface="Calibri"/>
              <a:ea typeface="Calibri"/>
              <a:cs typeface="Calibri"/>
              <a:sym typeface="Calibri"/>
            </a:endParaRPr>
          </a:p>
        </p:txBody>
      </p:sp>
      <p:sp>
        <p:nvSpPr>
          <p:cNvPr id="664" name="Google Shape;664;p78"/>
          <p:cNvSpPr/>
          <p:nvPr/>
        </p:nvSpPr>
        <p:spPr>
          <a:xfrm>
            <a:off x="1126435" y="6448069"/>
            <a:ext cx="1090653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2.Donohue PK, et al. Pediatrics 2011;127:e414–22.</a:t>
            </a:r>
            <a:endParaRPr i="1" sz="1400">
              <a:solidFill>
                <a:srgbClr val="FFC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79"/>
          <p:cNvSpPr txBox="1"/>
          <p:nvPr>
            <p:ph type="title"/>
          </p:nvPr>
        </p:nvSpPr>
        <p:spPr>
          <a:xfrm>
            <a:off x="646111" y="655982"/>
            <a:ext cx="9404723" cy="119726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Caffeine</a:t>
            </a:r>
            <a:endParaRPr sz="3600"/>
          </a:p>
        </p:txBody>
      </p:sp>
      <p:sp>
        <p:nvSpPr>
          <p:cNvPr id="670" name="Google Shape;670;p79"/>
          <p:cNvSpPr txBox="1"/>
          <p:nvPr>
            <p:ph idx="1" type="body"/>
          </p:nvPr>
        </p:nvSpPr>
        <p:spPr>
          <a:xfrm>
            <a:off x="904461" y="2117001"/>
            <a:ext cx="10515600" cy="35492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Stimulates breathing, reducing the need for Mechanical Ventilation</a:t>
            </a:r>
            <a:endParaRPr/>
          </a:p>
          <a:p>
            <a:pPr indent="-342900" lvl="0" marL="342900" rtl="0" algn="l">
              <a:spcBef>
                <a:spcPts val="1000"/>
              </a:spcBef>
              <a:spcAft>
                <a:spcPts val="0"/>
              </a:spcAft>
              <a:buSzPts val="1760"/>
              <a:buChar char="►"/>
            </a:pPr>
            <a:r>
              <a:rPr lang="en-US" sz="2200"/>
              <a:t>Has diuretic and anti-inflammatory effects on the developing lung</a:t>
            </a:r>
            <a:endParaRPr/>
          </a:p>
          <a:p>
            <a:pPr indent="-342900" lvl="0" marL="342900" rtl="0" algn="l">
              <a:spcBef>
                <a:spcPts val="1000"/>
              </a:spcBef>
              <a:spcAft>
                <a:spcPts val="0"/>
              </a:spcAft>
              <a:buSzPts val="1760"/>
              <a:buChar char="►"/>
            </a:pPr>
            <a:r>
              <a:rPr lang="en-US" sz="2200"/>
              <a:t>Reduced  by 36 % the incidence of BPD in the Caffeine for Apnea of Prematurity (CAP) trial</a:t>
            </a:r>
            <a:r>
              <a:rPr baseline="30000" lang="en-US" sz="2200"/>
              <a:t>1</a:t>
            </a:r>
            <a:r>
              <a:rPr lang="en-US" sz="2200"/>
              <a:t> </a:t>
            </a:r>
            <a:endParaRPr/>
          </a:p>
          <a:p>
            <a:pPr indent="-342900" lvl="0" marL="342900" rtl="0" algn="l">
              <a:spcBef>
                <a:spcPts val="1000"/>
              </a:spcBef>
              <a:spcAft>
                <a:spcPts val="0"/>
              </a:spcAft>
              <a:buSzPts val="1760"/>
              <a:buChar char="►"/>
            </a:pPr>
            <a:r>
              <a:rPr lang="en-US" sz="2200"/>
              <a:t>BPD was reduced by 52 % if treatment started on postnatal days 1–3 (early), whereas it was reduced by only 23 % if started after day 3 (late)</a:t>
            </a:r>
            <a:r>
              <a:rPr baseline="30000" lang="en-US" sz="2200">
                <a:latin typeface="Garamond"/>
                <a:ea typeface="Garamond"/>
                <a:cs typeface="Garamond"/>
                <a:sym typeface="Garamond"/>
              </a:rPr>
              <a:t>2</a:t>
            </a:r>
            <a:endParaRPr/>
          </a:p>
          <a:p>
            <a:pPr indent="-342900" lvl="0" marL="342900" rtl="0" algn="l">
              <a:spcBef>
                <a:spcPts val="1000"/>
              </a:spcBef>
              <a:spcAft>
                <a:spcPts val="0"/>
              </a:spcAft>
              <a:buSzPts val="1760"/>
              <a:buChar char="►"/>
            </a:pPr>
            <a:r>
              <a:rPr lang="en-US" sz="2200"/>
              <a:t>Expiratory flows were improved by 0.5 SD in children randomized to caffeine</a:t>
            </a:r>
            <a:r>
              <a:rPr baseline="30000" lang="en-US" sz="2200"/>
              <a:t>3</a:t>
            </a:r>
            <a:endParaRPr/>
          </a:p>
        </p:txBody>
      </p:sp>
      <p:sp>
        <p:nvSpPr>
          <p:cNvPr id="671" name="Google Shape;671;p79"/>
          <p:cNvSpPr/>
          <p:nvPr/>
        </p:nvSpPr>
        <p:spPr>
          <a:xfrm>
            <a:off x="691376" y="6018425"/>
            <a:ext cx="11151219"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Arial"/>
                <a:ea typeface="Arial"/>
                <a:cs typeface="Arial"/>
                <a:sym typeface="Arial"/>
              </a:rPr>
              <a:t>1. Schmidt B, Roberts RS, Davis P, et al. N Engl J Med 2006;354:2112–21.</a:t>
            </a:r>
            <a:endParaRPr i="1" sz="1200">
              <a:solidFill>
                <a:srgbClr val="FFC000"/>
              </a:solidFill>
              <a:latin typeface="Calibri"/>
              <a:ea typeface="Calibri"/>
              <a:cs typeface="Calibri"/>
              <a:sym typeface="Calibri"/>
            </a:endParaRPr>
          </a:p>
        </p:txBody>
      </p:sp>
      <p:sp>
        <p:nvSpPr>
          <p:cNvPr id="672" name="Google Shape;672;p79"/>
          <p:cNvSpPr/>
          <p:nvPr/>
        </p:nvSpPr>
        <p:spPr>
          <a:xfrm>
            <a:off x="609600" y="6293311"/>
            <a:ext cx="11433709"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Arial"/>
                <a:ea typeface="Arial"/>
                <a:cs typeface="Arial"/>
                <a:sym typeface="Arial"/>
              </a:rPr>
              <a:t>2. Davis PG, Schmidt B, Roberts RS, et al. J Pediatr 2010;156:382–7.</a:t>
            </a:r>
            <a:endParaRPr i="1" sz="4000">
              <a:solidFill>
                <a:srgbClr val="FFC000"/>
              </a:solidFill>
              <a:latin typeface="Calibri"/>
              <a:ea typeface="Calibri"/>
              <a:cs typeface="Calibri"/>
              <a:sym typeface="Calibri"/>
            </a:endParaRPr>
          </a:p>
        </p:txBody>
      </p:sp>
      <p:sp>
        <p:nvSpPr>
          <p:cNvPr id="673" name="Google Shape;673;p79"/>
          <p:cNvSpPr/>
          <p:nvPr/>
        </p:nvSpPr>
        <p:spPr>
          <a:xfrm>
            <a:off x="334538" y="6559177"/>
            <a:ext cx="11463452"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Arial"/>
                <a:ea typeface="Arial"/>
                <a:cs typeface="Arial"/>
                <a:sym typeface="Arial"/>
              </a:rPr>
              <a:t>3. Doyle LW, et al. Am J Respir Crit Care Med 2017;196:1318–24.</a:t>
            </a:r>
            <a:endParaRPr i="1" sz="4000">
              <a:solidFill>
                <a:srgbClr val="FFC0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80"/>
          <p:cNvSpPr txBox="1"/>
          <p:nvPr>
            <p:ph type="title"/>
          </p:nvPr>
        </p:nvSpPr>
        <p:spPr>
          <a:xfrm>
            <a:off x="655983" y="309000"/>
            <a:ext cx="9793356"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alibri"/>
              <a:buNone/>
            </a:pPr>
            <a:r>
              <a:rPr lang="en-US" sz="3200"/>
              <a:t>Meta-analysis of studies comparing earlier vs later initiation of caffeine on the risk of BPD. </a:t>
            </a:r>
            <a:endParaRPr sz="3200"/>
          </a:p>
        </p:txBody>
      </p:sp>
      <p:pic>
        <p:nvPicPr>
          <p:cNvPr id="679" name="Google Shape;679;p80"/>
          <p:cNvPicPr preferRelativeResize="0"/>
          <p:nvPr/>
        </p:nvPicPr>
        <p:blipFill rotWithShape="1">
          <a:blip r:embed="rId3">
            <a:alphaModFix/>
          </a:blip>
          <a:srcRect b="0" l="0" r="0" t="0"/>
          <a:stretch/>
        </p:blipFill>
        <p:spPr>
          <a:xfrm>
            <a:off x="1492317" y="1709530"/>
            <a:ext cx="9498110" cy="4201745"/>
          </a:xfrm>
          <a:prstGeom prst="rect">
            <a:avLst/>
          </a:prstGeom>
          <a:noFill/>
          <a:ln>
            <a:noFill/>
          </a:ln>
        </p:spPr>
      </p:pic>
      <p:sp>
        <p:nvSpPr>
          <p:cNvPr id="680" name="Google Shape;680;p80"/>
          <p:cNvSpPr/>
          <p:nvPr/>
        </p:nvSpPr>
        <p:spPr>
          <a:xfrm>
            <a:off x="318052" y="6548658"/>
            <a:ext cx="11721547"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Mitali Atul Pakvasa, et al. Optimizing Caffeine Use and Risk of Bronchopulmonary Dysplasia in Preterm Infants. Clin Perinatol 45 (2018) 273–291</a:t>
            </a:r>
            <a:endParaRPr/>
          </a:p>
        </p:txBody>
      </p:sp>
      <p:sp>
        <p:nvSpPr>
          <p:cNvPr id="681" name="Google Shape;681;p80"/>
          <p:cNvSpPr/>
          <p:nvPr/>
        </p:nvSpPr>
        <p:spPr>
          <a:xfrm>
            <a:off x="4264409" y="3244334"/>
            <a:ext cx="36631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Clin Perinatol 45 (2018) 273–291</a:t>
            </a:r>
            <a:endParaRPr/>
          </a:p>
        </p:txBody>
      </p:sp>
      <p:sp>
        <p:nvSpPr>
          <p:cNvPr id="682" name="Google Shape;682;p80"/>
          <p:cNvSpPr/>
          <p:nvPr/>
        </p:nvSpPr>
        <p:spPr>
          <a:xfrm>
            <a:off x="5245446" y="3321278"/>
            <a:ext cx="1701107"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lt1"/>
                </a:solidFill>
                <a:latin typeface="Arial"/>
                <a:ea typeface="Arial"/>
                <a:cs typeface="Arial"/>
                <a:sym typeface="Arial"/>
              </a:rPr>
              <a:t>Clin Perinatol 45 (2018) 273–291</a:t>
            </a: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81"/>
          <p:cNvSpPr txBox="1"/>
          <p:nvPr>
            <p:ph type="title"/>
          </p:nvPr>
        </p:nvSpPr>
        <p:spPr>
          <a:xfrm>
            <a:off x="646111" y="452718"/>
            <a:ext cx="9404723" cy="10050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alibri"/>
              <a:buNone/>
            </a:pPr>
            <a:r>
              <a:rPr lang="en-US"/>
              <a:t>Vitamin A</a:t>
            </a:r>
            <a:br>
              <a:rPr lang="en-US"/>
            </a:br>
            <a:endParaRPr/>
          </a:p>
        </p:txBody>
      </p:sp>
      <p:sp>
        <p:nvSpPr>
          <p:cNvPr id="688" name="Google Shape;688;p81"/>
          <p:cNvSpPr txBox="1"/>
          <p:nvPr>
            <p:ph idx="1" type="body"/>
          </p:nvPr>
        </p:nvSpPr>
        <p:spPr>
          <a:xfrm>
            <a:off x="1298713" y="2339008"/>
            <a:ext cx="9634330" cy="316969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Vitamin A plays an important role in the growth, differentiation, and maintenance of airway epithelial cells</a:t>
            </a:r>
            <a:endParaRPr/>
          </a:p>
          <a:p>
            <a:pPr indent="-342900" lvl="0" marL="342900" rtl="0" algn="l">
              <a:spcBef>
                <a:spcPts val="1000"/>
              </a:spcBef>
              <a:spcAft>
                <a:spcPts val="0"/>
              </a:spcAft>
              <a:buSzPts val="1760"/>
              <a:buChar char="►"/>
            </a:pPr>
            <a:r>
              <a:rPr lang="en-US" sz="2200"/>
              <a:t>Lower vitamin A concentration is associated with the development of BPD</a:t>
            </a:r>
            <a:endParaRPr/>
          </a:p>
          <a:p>
            <a:pPr indent="-342900" lvl="0" marL="342900" rtl="0" algn="l">
              <a:spcBef>
                <a:spcPts val="1000"/>
              </a:spcBef>
              <a:spcAft>
                <a:spcPts val="0"/>
              </a:spcAft>
              <a:buSzPts val="1760"/>
              <a:buChar char="►"/>
            </a:pPr>
            <a:r>
              <a:rPr lang="en-US" sz="2200">
                <a:solidFill>
                  <a:srgbClr val="FFC000"/>
                </a:solidFill>
              </a:rPr>
              <a:t>BPD was reduced by 13% </a:t>
            </a:r>
            <a:r>
              <a:rPr lang="en-US" sz="2200"/>
              <a:t>in infants &lt; 1000 g birth weight receiving vitamin A compared with placebo, (Intramuscular vitamin A administration, 3 × 5000 IU/week over 4 weeks)</a:t>
            </a:r>
            <a:endParaRPr/>
          </a:p>
        </p:txBody>
      </p:sp>
      <p:sp>
        <p:nvSpPr>
          <p:cNvPr id="689" name="Google Shape;689;p81"/>
          <p:cNvSpPr/>
          <p:nvPr/>
        </p:nvSpPr>
        <p:spPr>
          <a:xfrm>
            <a:off x="596670" y="6551847"/>
            <a:ext cx="11285034"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Darlow BA, Graham PJ. Cochrane Database Syst Rev 2011:CD000501.</a:t>
            </a:r>
            <a:endParaRPr i="1" sz="4000">
              <a:solidFill>
                <a:srgbClr val="FFC000"/>
              </a:solidFill>
              <a:latin typeface="Calibri"/>
              <a:ea typeface="Calibri"/>
              <a:cs typeface="Calibri"/>
              <a:sym typeface="Calibri"/>
            </a:endParaRPr>
          </a:p>
        </p:txBody>
      </p:sp>
      <p:sp>
        <p:nvSpPr>
          <p:cNvPr id="690" name="Google Shape;690;p81"/>
          <p:cNvSpPr/>
          <p:nvPr/>
        </p:nvSpPr>
        <p:spPr>
          <a:xfrm>
            <a:off x="678872" y="6307650"/>
            <a:ext cx="1116676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Meyer S, et al. Neonatology. 2014; 105(3):182–8</a:t>
            </a:r>
            <a:endParaRPr i="1" sz="1200">
              <a:solidFill>
                <a:srgbClr val="FFC000"/>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82"/>
          <p:cNvSpPr txBox="1"/>
          <p:nvPr>
            <p:ph type="title"/>
          </p:nvPr>
        </p:nvSpPr>
        <p:spPr>
          <a:xfrm>
            <a:off x="646111" y="762000"/>
            <a:ext cx="10826486" cy="10912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Exclusive breast milk feeding</a:t>
            </a:r>
            <a:endParaRPr sz="3600"/>
          </a:p>
        </p:txBody>
      </p:sp>
      <p:sp>
        <p:nvSpPr>
          <p:cNvPr id="696" name="Google Shape;696;p82"/>
          <p:cNvSpPr txBox="1"/>
          <p:nvPr>
            <p:ph idx="1" type="body"/>
          </p:nvPr>
        </p:nvSpPr>
        <p:spPr>
          <a:xfrm>
            <a:off x="1490870" y="2504661"/>
            <a:ext cx="9981727" cy="284319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Data from the German Neonatal Network showed that exclusively formula-fed infants had 2.6-times the risk of developing BPD in multivariate analysis than exclusively breast-milk-fed infants.</a:t>
            </a:r>
            <a:endParaRPr/>
          </a:p>
          <a:p>
            <a:pPr indent="-342900" lvl="0" marL="342900" rtl="0" algn="l">
              <a:spcBef>
                <a:spcPts val="1000"/>
              </a:spcBef>
              <a:spcAft>
                <a:spcPts val="0"/>
              </a:spcAft>
              <a:buSzPts val="1760"/>
              <a:buChar char="►"/>
            </a:pPr>
            <a:r>
              <a:rPr lang="en-US" sz="2200"/>
              <a:t>In another cohort study, multivariable analysis showed a 9.5% reduction in the odds of BPD for every 10% increase in expressed breast milk.</a:t>
            </a:r>
            <a:endParaRPr/>
          </a:p>
        </p:txBody>
      </p:sp>
      <p:sp>
        <p:nvSpPr>
          <p:cNvPr id="697" name="Google Shape;697;p82"/>
          <p:cNvSpPr/>
          <p:nvPr/>
        </p:nvSpPr>
        <p:spPr>
          <a:xfrm>
            <a:off x="914400" y="6343824"/>
            <a:ext cx="11277600"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Calibri"/>
                <a:ea typeface="Calibri"/>
                <a:cs typeface="Calibri"/>
                <a:sym typeface="Calibri"/>
              </a:rPr>
              <a:t>Spiegler J, et al. Does breastmilk influence the development of bronchopulmonary dysplasia? J Pediatr 2016;169:76–80.</a:t>
            </a:r>
            <a:endParaRPr/>
          </a:p>
          <a:p>
            <a:pPr indent="0" lvl="0" marL="0" marR="0" rtl="0" algn="r">
              <a:spcBef>
                <a:spcPts val="0"/>
              </a:spcBef>
              <a:spcAft>
                <a:spcPts val="0"/>
              </a:spcAft>
              <a:buNone/>
            </a:pPr>
            <a:r>
              <a:rPr i="1" lang="en-US" sz="1200">
                <a:solidFill>
                  <a:srgbClr val="FFC000"/>
                </a:solidFill>
                <a:latin typeface="Calibri"/>
                <a:ea typeface="Calibri"/>
                <a:cs typeface="Calibri"/>
                <a:sym typeface="Calibri"/>
              </a:rPr>
              <a:t>Patel AL, et al. Influence of own mother’s milk on bronchopulmonary dysplasia and costs. Arch Dis Child Fetal Neonatal Ed 2017;102:F256–61</a:t>
            </a:r>
            <a:endParaRPr i="1" sz="1200">
              <a:solidFill>
                <a:srgbClr val="FFC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83"/>
          <p:cNvSpPr txBox="1"/>
          <p:nvPr>
            <p:ph type="title"/>
          </p:nvPr>
        </p:nvSpPr>
        <p:spPr>
          <a:xfrm>
            <a:off x="1295468" y="1029187"/>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600"/>
              <a:buFont typeface="Calibri"/>
              <a:buNone/>
            </a:pPr>
            <a:r>
              <a:rPr lang="en-US" sz="3600"/>
              <a:t>The Future Of BPD Prevention</a:t>
            </a:r>
            <a:endParaRPr sz="36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Google Shape;707;p84"/>
          <p:cNvSpPr/>
          <p:nvPr/>
        </p:nvSpPr>
        <p:spPr>
          <a:xfrm>
            <a:off x="735496" y="3147390"/>
            <a:ext cx="10796906" cy="310100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Mesenchymal stromal cell derived exosomes mediate tissue protection and regeneration by protecting from apoptosis, inhibiting inflammation, and increasing angiogenesis. </a:t>
            </a:r>
            <a:endParaRPr/>
          </a:p>
          <a:p>
            <a:pPr indent="-342900" lvl="0" marL="342900" marR="0" rtl="0" algn="l">
              <a:spcBef>
                <a:spcPts val="100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Daily intraperitoneal injection of MSC derived exosomes protected alveolarization and angiogenesis in a newborn </a:t>
            </a:r>
            <a:r>
              <a:rPr lang="en-US" sz="2200">
                <a:solidFill>
                  <a:srgbClr val="FFC000"/>
                </a:solidFill>
                <a:latin typeface="Calibri"/>
                <a:ea typeface="Calibri"/>
                <a:cs typeface="Calibri"/>
                <a:sym typeface="Calibri"/>
              </a:rPr>
              <a:t>rat model </a:t>
            </a:r>
            <a:r>
              <a:rPr lang="en-US" sz="2200">
                <a:solidFill>
                  <a:schemeClr val="lt1"/>
                </a:solidFill>
                <a:latin typeface="Calibri"/>
                <a:ea typeface="Calibri"/>
                <a:cs typeface="Calibri"/>
                <a:sym typeface="Calibri"/>
              </a:rPr>
              <a:t>of bronchopulmonary dysplasia induced by 14 days of neonatal hyperoxia exposure (FiO2 85% )</a:t>
            </a:r>
            <a:endParaRPr sz="2200">
              <a:solidFill>
                <a:schemeClr val="lt1"/>
              </a:solidFill>
              <a:latin typeface="Calibri"/>
              <a:ea typeface="Calibri"/>
              <a:cs typeface="Calibri"/>
              <a:sym typeface="Calibri"/>
            </a:endParaRPr>
          </a:p>
        </p:txBody>
      </p:sp>
      <p:sp>
        <p:nvSpPr>
          <p:cNvPr id="708" name="Google Shape;708;p84"/>
          <p:cNvSpPr/>
          <p:nvPr/>
        </p:nvSpPr>
        <p:spPr>
          <a:xfrm>
            <a:off x="1288472" y="6550223"/>
            <a:ext cx="1054330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 Rudolf K. Braun , et al. Biochemical and Biophysical Research Communications 503 (2018) 2653e2658</a:t>
            </a:r>
            <a:endParaRPr i="1" sz="1400">
              <a:solidFill>
                <a:srgbClr val="FFC000"/>
              </a:solidFill>
              <a:latin typeface="Calibri"/>
              <a:ea typeface="Calibri"/>
              <a:cs typeface="Calibri"/>
              <a:sym typeface="Calibri"/>
            </a:endParaRPr>
          </a:p>
        </p:txBody>
      </p:sp>
      <p:pic>
        <p:nvPicPr>
          <p:cNvPr id="709" name="Google Shape;709;p84"/>
          <p:cNvPicPr preferRelativeResize="0"/>
          <p:nvPr/>
        </p:nvPicPr>
        <p:blipFill rotWithShape="1">
          <a:blip r:embed="rId3">
            <a:alphaModFix/>
          </a:blip>
          <a:srcRect b="0" l="0" r="0" t="0"/>
          <a:stretch/>
        </p:blipFill>
        <p:spPr>
          <a:xfrm>
            <a:off x="3249193" y="159026"/>
            <a:ext cx="5637922" cy="252544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pic>
        <p:nvPicPr>
          <p:cNvPr id="714" name="Google Shape;714;p85"/>
          <p:cNvPicPr preferRelativeResize="0"/>
          <p:nvPr/>
        </p:nvPicPr>
        <p:blipFill rotWithShape="1">
          <a:blip r:embed="rId3">
            <a:alphaModFix/>
          </a:blip>
          <a:srcRect b="0" l="0" r="0" t="0"/>
          <a:stretch/>
        </p:blipFill>
        <p:spPr>
          <a:xfrm>
            <a:off x="2382982" y="177511"/>
            <a:ext cx="6899131" cy="2250961"/>
          </a:xfrm>
          <a:prstGeom prst="rect">
            <a:avLst/>
          </a:prstGeom>
          <a:noFill/>
          <a:ln>
            <a:noFill/>
          </a:ln>
        </p:spPr>
      </p:pic>
      <p:sp>
        <p:nvSpPr>
          <p:cNvPr id="715" name="Google Shape;715;p85"/>
          <p:cNvSpPr/>
          <p:nvPr/>
        </p:nvSpPr>
        <p:spPr>
          <a:xfrm>
            <a:off x="1233065" y="6472600"/>
            <a:ext cx="10377054"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Baker EK, et al. BMJ Open 2019; 9:e026265. doi:10.1136/bmjopen-2018-026265</a:t>
            </a:r>
            <a:endParaRPr i="1" sz="1400">
              <a:solidFill>
                <a:srgbClr val="FFC000"/>
              </a:solidFill>
              <a:latin typeface="Calibri"/>
              <a:ea typeface="Calibri"/>
              <a:cs typeface="Calibri"/>
              <a:sym typeface="Calibri"/>
            </a:endParaRPr>
          </a:p>
        </p:txBody>
      </p:sp>
      <p:sp>
        <p:nvSpPr>
          <p:cNvPr id="716" name="Google Shape;716;p85"/>
          <p:cNvSpPr/>
          <p:nvPr/>
        </p:nvSpPr>
        <p:spPr>
          <a:xfrm>
            <a:off x="1484242" y="3836504"/>
            <a:ext cx="9415671" cy="220944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Human amnion epithelial cells (hAECs), stem-like cells, derived from placental tissues are able to modulate the inflammatory milieu and, in preclinical studies of BPD-like injury, restore lung architecture and function.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pic>
        <p:nvPicPr>
          <p:cNvPr id="721" name="Google Shape;721;p86"/>
          <p:cNvPicPr preferRelativeResize="0"/>
          <p:nvPr/>
        </p:nvPicPr>
        <p:blipFill rotWithShape="1">
          <a:blip r:embed="rId3">
            <a:alphaModFix/>
          </a:blip>
          <a:srcRect b="0" l="0" r="0" t="0"/>
          <a:stretch/>
        </p:blipFill>
        <p:spPr>
          <a:xfrm>
            <a:off x="3935895" y="1833721"/>
            <a:ext cx="8195869" cy="4355044"/>
          </a:xfrm>
          <a:prstGeom prst="rect">
            <a:avLst/>
          </a:prstGeom>
          <a:noFill/>
          <a:ln>
            <a:noFill/>
          </a:ln>
        </p:spPr>
      </p:pic>
      <p:sp>
        <p:nvSpPr>
          <p:cNvPr id="722" name="Google Shape;722;p86"/>
          <p:cNvSpPr/>
          <p:nvPr/>
        </p:nvSpPr>
        <p:spPr>
          <a:xfrm>
            <a:off x="960191" y="374071"/>
            <a:ext cx="977709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400">
                <a:solidFill>
                  <a:schemeClr val="lt1"/>
                </a:solidFill>
                <a:latin typeface="Arial"/>
                <a:ea typeface="Arial"/>
                <a:cs typeface="Arial"/>
                <a:sym typeface="Arial"/>
              </a:rPr>
              <a:t>Airway Delivery of Bone Marrow–Derived Mesenchymal Stem Cells Reverses Bronchopulmonary Dysplasia Superimposed with Acute Respiratory Distress Syndrome in an Infant</a:t>
            </a:r>
            <a:endParaRPr i="1" sz="2400">
              <a:solidFill>
                <a:schemeClr val="lt1"/>
              </a:solidFill>
              <a:latin typeface="Calibri"/>
              <a:ea typeface="Calibri"/>
              <a:cs typeface="Calibri"/>
              <a:sym typeface="Calibri"/>
            </a:endParaRPr>
          </a:p>
        </p:txBody>
      </p:sp>
      <p:sp>
        <p:nvSpPr>
          <p:cNvPr id="723" name="Google Shape;723;p86"/>
          <p:cNvSpPr/>
          <p:nvPr/>
        </p:nvSpPr>
        <p:spPr>
          <a:xfrm>
            <a:off x="3529916" y="6444774"/>
            <a:ext cx="819627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Hsin-Chia Lin et al. Cell Medicine Volume 10: 1-6; 2018</a:t>
            </a:r>
            <a:endParaRPr/>
          </a:p>
        </p:txBody>
      </p:sp>
      <p:sp>
        <p:nvSpPr>
          <p:cNvPr id="724" name="Google Shape;724;p86"/>
          <p:cNvSpPr txBox="1"/>
          <p:nvPr/>
        </p:nvSpPr>
        <p:spPr>
          <a:xfrm>
            <a:off x="331304" y="2776330"/>
            <a:ext cx="3531705"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chemeClr val="lt1"/>
                </a:solidFill>
                <a:latin typeface="Calibri"/>
                <a:ea typeface="Calibri"/>
                <a:cs typeface="Calibri"/>
                <a:sym typeface="Calibri"/>
              </a:rPr>
              <a:t>Case Report </a:t>
            </a:r>
            <a:endParaRPr/>
          </a:p>
          <a:p>
            <a:pPr indent="-342900" lvl="0" marL="342900"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10-Month-old female with BPD</a:t>
            </a:r>
            <a:endParaRPr/>
          </a:p>
          <a:p>
            <a:pPr indent="-342900" lvl="0" marL="342900"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Before and after intratracheal bone marrow–derived mesenchymal stem cell injection </a:t>
            </a:r>
            <a:endParaRPr sz="2000">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pic>
        <p:nvPicPr>
          <p:cNvPr id="729" name="Google Shape;729;p87"/>
          <p:cNvPicPr preferRelativeResize="0"/>
          <p:nvPr/>
        </p:nvPicPr>
        <p:blipFill rotWithShape="1">
          <a:blip r:embed="rId3">
            <a:alphaModFix/>
          </a:blip>
          <a:srcRect b="0" l="0" r="0" t="0"/>
          <a:stretch/>
        </p:blipFill>
        <p:spPr>
          <a:xfrm>
            <a:off x="516836" y="702365"/>
            <a:ext cx="10805979" cy="5637078"/>
          </a:xfrm>
          <a:prstGeom prst="rect">
            <a:avLst/>
          </a:prstGeom>
          <a:noFill/>
          <a:ln>
            <a:noFill/>
          </a:ln>
        </p:spPr>
      </p:pic>
      <p:sp>
        <p:nvSpPr>
          <p:cNvPr id="730" name="Google Shape;730;p87"/>
          <p:cNvSpPr/>
          <p:nvPr/>
        </p:nvSpPr>
        <p:spPr>
          <a:xfrm>
            <a:off x="3529916" y="6444774"/>
            <a:ext cx="819627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Hsin-Chia Lin et al. Cell Medicine Volume 10: 1-6;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1202702" y="569844"/>
            <a:ext cx="9404723" cy="107137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C000"/>
              </a:buClr>
              <a:buSzPts val="3600"/>
              <a:buFont typeface="Calibri"/>
              <a:buNone/>
            </a:pPr>
            <a:r>
              <a:rPr lang="en-US" sz="3600">
                <a:solidFill>
                  <a:srgbClr val="FFC000"/>
                </a:solidFill>
              </a:rPr>
              <a:t>Keypoint nr. 1</a:t>
            </a:r>
            <a:endParaRPr sz="3600">
              <a:solidFill>
                <a:srgbClr val="FFC000"/>
              </a:solidFill>
            </a:endParaRPr>
          </a:p>
        </p:txBody>
      </p:sp>
      <p:sp>
        <p:nvSpPr>
          <p:cNvPr id="194" name="Google Shape;194;p25"/>
          <p:cNvSpPr txBox="1"/>
          <p:nvPr>
            <p:ph idx="1" type="body"/>
          </p:nvPr>
        </p:nvSpPr>
        <p:spPr>
          <a:xfrm>
            <a:off x="1103312" y="2052918"/>
            <a:ext cx="10094775"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b="1" lang="en-US" sz="2400">
                <a:solidFill>
                  <a:srgbClr val="FFC000"/>
                </a:solidFill>
              </a:rPr>
              <a:t>New BPD</a:t>
            </a:r>
            <a:r>
              <a:rPr lang="en-US" sz="2400">
                <a:solidFill>
                  <a:srgbClr val="FFC000"/>
                </a:solidFill>
              </a:rPr>
              <a:t> is an arrest in alveolar development and a remodeling of the airways</a:t>
            </a:r>
            <a:endParaRPr sz="2400">
              <a:solidFill>
                <a:srgbClr val="FFC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88"/>
          <p:cNvSpPr txBox="1"/>
          <p:nvPr>
            <p:ph type="title"/>
          </p:nvPr>
        </p:nvSpPr>
        <p:spPr>
          <a:xfrm>
            <a:off x="182285" y="194300"/>
            <a:ext cx="4827037"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alibri"/>
              <a:buNone/>
            </a:pPr>
            <a:r>
              <a:rPr lang="en-US"/>
              <a:t>Prediction of BPD development</a:t>
            </a:r>
            <a:endParaRPr sz="3600"/>
          </a:p>
        </p:txBody>
      </p:sp>
      <p:pic>
        <p:nvPicPr>
          <p:cNvPr id="736" name="Google Shape;736;p88"/>
          <p:cNvPicPr preferRelativeResize="0"/>
          <p:nvPr/>
        </p:nvPicPr>
        <p:blipFill rotWithShape="1">
          <a:blip r:embed="rId3">
            <a:alphaModFix/>
          </a:blip>
          <a:srcRect b="0" l="0" r="0" t="0"/>
          <a:stretch/>
        </p:blipFill>
        <p:spPr>
          <a:xfrm>
            <a:off x="5091378" y="194300"/>
            <a:ext cx="7007857" cy="6254947"/>
          </a:xfrm>
          <a:prstGeom prst="rect">
            <a:avLst/>
          </a:prstGeom>
          <a:noFill/>
          <a:ln>
            <a:noFill/>
          </a:ln>
        </p:spPr>
      </p:pic>
      <p:sp>
        <p:nvSpPr>
          <p:cNvPr id="737" name="Google Shape;737;p88"/>
          <p:cNvSpPr/>
          <p:nvPr/>
        </p:nvSpPr>
        <p:spPr>
          <a:xfrm>
            <a:off x="477078" y="1806814"/>
            <a:ext cx="4532244"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Infants &lt;32 weeks of gestational age ventilated at 1 week of age on the neonatal unit at King’s College Hospital from September 2012 to August 2017</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rgbClr val="FFC000"/>
                </a:solidFill>
                <a:latin typeface="Calibri"/>
                <a:ea typeface="Calibri"/>
                <a:cs typeface="Calibri"/>
                <a:sym typeface="Calibri"/>
              </a:rPr>
              <a:t>Mechanical ventilation at 1 week </a:t>
            </a:r>
            <a:endParaRPr/>
          </a:p>
          <a:p>
            <a:pPr indent="0" lvl="0" marL="0" marR="0" rtl="0" algn="l">
              <a:spcBef>
                <a:spcPts val="0"/>
              </a:spcBef>
              <a:spcAft>
                <a:spcPts val="0"/>
              </a:spcAft>
              <a:buNone/>
            </a:pPr>
            <a:r>
              <a:rPr lang="en-US" sz="2400">
                <a:solidFill>
                  <a:srgbClr val="FFC000"/>
                </a:solidFill>
                <a:latin typeface="Calibri"/>
                <a:ea typeface="Calibri"/>
                <a:cs typeface="Calibri"/>
                <a:sym typeface="Calibri"/>
              </a:rPr>
              <a:t>was the best predictor for the development of BPD and severe BPD in infants &lt;32 weeks</a:t>
            </a:r>
            <a:endParaRPr sz="2400">
              <a:solidFill>
                <a:srgbClr val="FFC000"/>
              </a:solidFill>
              <a:latin typeface="Calibri"/>
              <a:ea typeface="Calibri"/>
              <a:cs typeface="Calibri"/>
              <a:sym typeface="Calibri"/>
            </a:endParaRPr>
          </a:p>
        </p:txBody>
      </p:sp>
      <p:sp>
        <p:nvSpPr>
          <p:cNvPr id="738" name="Google Shape;738;p88"/>
          <p:cNvSpPr/>
          <p:nvPr/>
        </p:nvSpPr>
        <p:spPr>
          <a:xfrm>
            <a:off x="-372683" y="6581001"/>
            <a:ext cx="6096000"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200">
                <a:solidFill>
                  <a:srgbClr val="FFC000"/>
                </a:solidFill>
                <a:latin typeface="Arial"/>
                <a:ea typeface="Arial"/>
                <a:cs typeface="Arial"/>
                <a:sym typeface="Arial"/>
              </a:rPr>
              <a:t> </a:t>
            </a:r>
            <a:r>
              <a:rPr b="1" i="1" lang="en-US" sz="1200">
                <a:solidFill>
                  <a:srgbClr val="FFC000"/>
                </a:solidFill>
                <a:latin typeface="Calibri"/>
                <a:ea typeface="Calibri"/>
                <a:cs typeface="Calibri"/>
                <a:sym typeface="Calibri"/>
              </a:rPr>
              <a:t>Katie A Hunt et al. </a:t>
            </a:r>
            <a:r>
              <a:rPr i="1" lang="en-US" sz="1200">
                <a:solidFill>
                  <a:srgbClr val="FFC000"/>
                </a:solidFill>
                <a:latin typeface="Arial"/>
                <a:ea typeface="Arial"/>
                <a:cs typeface="Arial"/>
                <a:sym typeface="Arial"/>
              </a:rPr>
              <a:t>Arch Dis Child Fetal Neonatal Ed November 2018 Vol 103 No 6</a:t>
            </a:r>
            <a:endParaRPr i="1" sz="1200">
              <a:solidFill>
                <a:srgbClr val="FFC000"/>
              </a:solidFill>
              <a:latin typeface="Calibri"/>
              <a:ea typeface="Calibri"/>
              <a:cs typeface="Calibri"/>
              <a:sym typeface="Calibri"/>
            </a:endParaRPr>
          </a:p>
        </p:txBody>
      </p:sp>
      <p:sp>
        <p:nvSpPr>
          <p:cNvPr id="739" name="Google Shape;739;p88"/>
          <p:cNvSpPr/>
          <p:nvPr/>
        </p:nvSpPr>
        <p:spPr>
          <a:xfrm>
            <a:off x="7195930" y="2237014"/>
            <a:ext cx="1225827" cy="691716"/>
          </a:xfrm>
          <a:prstGeom prst="rect">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88"/>
          <p:cNvSpPr/>
          <p:nvPr/>
        </p:nvSpPr>
        <p:spPr>
          <a:xfrm>
            <a:off x="7282543" y="3878036"/>
            <a:ext cx="710293" cy="579664"/>
          </a:xfrm>
          <a:prstGeom prst="rect">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p88"/>
          <p:cNvSpPr/>
          <p:nvPr/>
        </p:nvSpPr>
        <p:spPr>
          <a:xfrm>
            <a:off x="7707086" y="5780315"/>
            <a:ext cx="714671" cy="571500"/>
          </a:xfrm>
          <a:prstGeom prst="rect">
            <a:avLst/>
          </a:prstGeom>
          <a:solidFill>
            <a:schemeClr val="accent1">
              <a:alpha val="40000"/>
            </a:schemeClr>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89"/>
          <p:cNvSpPr txBox="1"/>
          <p:nvPr>
            <p:ph type="title"/>
          </p:nvPr>
        </p:nvSpPr>
        <p:spPr>
          <a:xfrm>
            <a:off x="1010547" y="518979"/>
            <a:ext cx="9404723" cy="83936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t>Take home message</a:t>
            </a:r>
            <a:br>
              <a:rPr lang="en-US" sz="4000"/>
            </a:br>
            <a:endParaRPr/>
          </a:p>
        </p:txBody>
      </p:sp>
      <p:sp>
        <p:nvSpPr>
          <p:cNvPr id="747" name="Google Shape;747;p89"/>
          <p:cNvSpPr txBox="1"/>
          <p:nvPr>
            <p:ph idx="1" type="body"/>
          </p:nvPr>
        </p:nvSpPr>
        <p:spPr>
          <a:xfrm>
            <a:off x="1010547" y="1701735"/>
            <a:ext cx="10399575" cy="419548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760"/>
              <a:buFont typeface="Calibri"/>
              <a:buAutoNum type="arabicPeriod"/>
            </a:pPr>
            <a:r>
              <a:rPr lang="en-US" sz="2200">
                <a:latin typeface="Calibri"/>
                <a:ea typeface="Calibri"/>
                <a:cs typeface="Calibri"/>
                <a:sym typeface="Calibri"/>
              </a:rPr>
              <a:t>An attempt should be made to extubate infants early (within the first 72 h of life) and to use non-invasive ventilation strategies and LISA whenever feasible.</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Early use of low-dose hydrocortisone in an at-risk preterm population showed a decreased incidence of BPD without significant neurodevelopmental impairment on long-term follow-up.</a:t>
            </a:r>
            <a:endParaRPr/>
          </a:p>
          <a:p>
            <a:pPr indent="-457200" lvl="0" marL="457200" rtl="0" algn="l">
              <a:spcBef>
                <a:spcPts val="1000"/>
              </a:spcBef>
              <a:spcAft>
                <a:spcPts val="0"/>
              </a:spcAft>
              <a:buSzPts val="1760"/>
              <a:buFont typeface="Calibri"/>
              <a:buAutoNum type="arabicPeriod"/>
            </a:pPr>
            <a:r>
              <a:rPr lang="en-US" sz="2200">
                <a:latin typeface="Calibri"/>
                <a:ea typeface="Calibri"/>
                <a:cs typeface="Calibri"/>
                <a:sym typeface="Calibri"/>
              </a:rPr>
              <a:t>The use of intratracheal surfactant-corticosteroid combination is promising but needs to be evaluated in further large-scale trials.</a:t>
            </a:r>
            <a:endParaRPr/>
          </a:p>
        </p:txBody>
      </p:sp>
      <p:sp>
        <p:nvSpPr>
          <p:cNvPr id="748" name="Google Shape;748;p89"/>
          <p:cNvSpPr/>
          <p:nvPr/>
        </p:nvSpPr>
        <p:spPr>
          <a:xfrm>
            <a:off x="1080655" y="6126299"/>
            <a:ext cx="10903527"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Prevention of bronchopulmonary dysplasia in extremely low gestational age neonates: current evidence</a:t>
            </a:r>
            <a:endParaRPr/>
          </a:p>
          <a:p>
            <a:pPr indent="0" lvl="0" marL="0" marR="0" rtl="0" algn="r">
              <a:spcBef>
                <a:spcPts val="0"/>
              </a:spcBef>
              <a:spcAft>
                <a:spcPts val="0"/>
              </a:spcAft>
              <a:buNone/>
            </a:pPr>
            <a:r>
              <a:rPr i="1" lang="en-US" sz="1400">
                <a:solidFill>
                  <a:srgbClr val="FFC000"/>
                </a:solidFill>
                <a:latin typeface="Calibri"/>
                <a:ea typeface="Calibri"/>
                <a:cs typeface="Calibri"/>
                <a:sym typeface="Calibri"/>
              </a:rPr>
              <a:t>Christian F Poets, et al. Arch Dis Child Fetal Neonatal Ed 2018;103:F285–F291</a:t>
            </a:r>
            <a:endParaRPr i="1" sz="1400">
              <a:solidFill>
                <a:srgbClr val="FFC000"/>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90"/>
          <p:cNvSpPr txBox="1"/>
          <p:nvPr>
            <p:ph type="title"/>
          </p:nvPr>
        </p:nvSpPr>
        <p:spPr>
          <a:xfrm>
            <a:off x="1010547" y="518979"/>
            <a:ext cx="9404723" cy="83936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000"/>
              <a:buFont typeface="Calibri"/>
              <a:buNone/>
            </a:pPr>
            <a:r>
              <a:rPr lang="en-US" sz="4000"/>
              <a:t>Take home message (2)</a:t>
            </a:r>
            <a:br>
              <a:rPr lang="en-US" sz="4000"/>
            </a:br>
            <a:endParaRPr/>
          </a:p>
        </p:txBody>
      </p:sp>
      <p:sp>
        <p:nvSpPr>
          <p:cNvPr id="754" name="Google Shape;754;p90"/>
          <p:cNvSpPr txBox="1"/>
          <p:nvPr>
            <p:ph idx="1" type="body"/>
          </p:nvPr>
        </p:nvSpPr>
        <p:spPr>
          <a:xfrm>
            <a:off x="1417983" y="1701735"/>
            <a:ext cx="9402417" cy="419548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760"/>
              <a:buFont typeface="Calibri"/>
              <a:buAutoNum type="arabicPeriod" startAt="5"/>
            </a:pPr>
            <a:r>
              <a:rPr lang="en-US" sz="2200">
                <a:latin typeface="Calibri"/>
                <a:ea typeface="Calibri"/>
                <a:cs typeface="Calibri"/>
                <a:sym typeface="Calibri"/>
              </a:rPr>
              <a:t>Use PEEP and moderate PIP (Neopuff) in the delivery room management of preterm Newborns</a:t>
            </a:r>
            <a:endParaRPr/>
          </a:p>
          <a:p>
            <a:pPr indent="-457200" lvl="0" marL="457200" rtl="0" algn="l">
              <a:spcBef>
                <a:spcPts val="1000"/>
              </a:spcBef>
              <a:spcAft>
                <a:spcPts val="0"/>
              </a:spcAft>
              <a:buSzPts val="1760"/>
              <a:buFont typeface="Calibri"/>
              <a:buAutoNum type="arabicPeriod" startAt="5"/>
            </a:pPr>
            <a:r>
              <a:rPr lang="en-US" sz="2200">
                <a:latin typeface="Calibri"/>
                <a:ea typeface="Calibri"/>
                <a:cs typeface="Calibri"/>
                <a:sym typeface="Calibri"/>
              </a:rPr>
              <a:t>Start caffeine on postnatal days 1–3.</a:t>
            </a:r>
            <a:endParaRPr/>
          </a:p>
          <a:p>
            <a:pPr indent="-457200" lvl="0" marL="457200" rtl="0" algn="l">
              <a:spcBef>
                <a:spcPts val="1000"/>
              </a:spcBef>
              <a:spcAft>
                <a:spcPts val="0"/>
              </a:spcAft>
              <a:buSzPts val="1760"/>
              <a:buFont typeface="Calibri"/>
              <a:buAutoNum type="arabicPeriod" startAt="5"/>
            </a:pPr>
            <a:r>
              <a:rPr lang="en-US" sz="2200">
                <a:latin typeface="Calibri"/>
                <a:ea typeface="Calibri"/>
                <a:cs typeface="Calibri"/>
                <a:sym typeface="Calibri"/>
              </a:rPr>
              <a:t>Give Vitamin A intramuscularly for the first four postnatal weeks</a:t>
            </a:r>
            <a:endParaRPr/>
          </a:p>
          <a:p>
            <a:pPr indent="-457200" lvl="0" marL="457200" rtl="0" algn="l">
              <a:spcBef>
                <a:spcPts val="1000"/>
              </a:spcBef>
              <a:spcAft>
                <a:spcPts val="0"/>
              </a:spcAft>
              <a:buSzPts val="1760"/>
              <a:buFont typeface="Calibri"/>
              <a:buAutoNum type="arabicPeriod" startAt="5"/>
            </a:pPr>
            <a:r>
              <a:rPr lang="en-US" sz="2200">
                <a:latin typeface="Calibri"/>
                <a:ea typeface="Calibri"/>
                <a:cs typeface="Calibri"/>
                <a:sym typeface="Calibri"/>
              </a:rPr>
              <a:t>Test tracheal aspirates of all ELGANs requiring mechanical ventilation after birth for Ureaplasma</a:t>
            </a:r>
            <a:endParaRPr sz="2200">
              <a:latin typeface="Calibri"/>
              <a:ea typeface="Calibri"/>
              <a:cs typeface="Calibri"/>
              <a:sym typeface="Calibri"/>
            </a:endParaRPr>
          </a:p>
          <a:p>
            <a:pPr indent="-345440" lvl="0" marL="457200" rtl="0" algn="l">
              <a:spcBef>
                <a:spcPts val="1000"/>
              </a:spcBef>
              <a:spcAft>
                <a:spcPts val="0"/>
              </a:spcAft>
              <a:buSzPts val="1760"/>
              <a:buFont typeface="Calibri"/>
              <a:buNone/>
            </a:pPr>
            <a:r>
              <a:t/>
            </a:r>
            <a:endParaRPr sz="2200">
              <a:latin typeface="Calibri"/>
              <a:ea typeface="Calibri"/>
              <a:cs typeface="Calibri"/>
              <a:sym typeface="Calibri"/>
            </a:endParaRPr>
          </a:p>
        </p:txBody>
      </p:sp>
      <p:sp>
        <p:nvSpPr>
          <p:cNvPr id="755" name="Google Shape;755;p90"/>
          <p:cNvSpPr/>
          <p:nvPr/>
        </p:nvSpPr>
        <p:spPr>
          <a:xfrm>
            <a:off x="1080655" y="6126299"/>
            <a:ext cx="10903527"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Calibri"/>
                <a:ea typeface="Calibri"/>
                <a:cs typeface="Calibri"/>
                <a:sym typeface="Calibri"/>
              </a:rPr>
              <a:t>Prevention of bronchopulmonary dysplasia in extremely low gestational age neonates: current evidence</a:t>
            </a:r>
            <a:endParaRPr/>
          </a:p>
          <a:p>
            <a:pPr indent="0" lvl="0" marL="0" marR="0" rtl="0" algn="r">
              <a:spcBef>
                <a:spcPts val="0"/>
              </a:spcBef>
              <a:spcAft>
                <a:spcPts val="0"/>
              </a:spcAft>
              <a:buNone/>
            </a:pPr>
            <a:r>
              <a:rPr i="1" lang="en-US" sz="1400">
                <a:solidFill>
                  <a:srgbClr val="FFC000"/>
                </a:solidFill>
                <a:latin typeface="Calibri"/>
                <a:ea typeface="Calibri"/>
                <a:cs typeface="Calibri"/>
                <a:sym typeface="Calibri"/>
              </a:rPr>
              <a:t>Christian F Poets, et al. Arch Dis Child Fetal Neonatal Ed 2018;103:F285–F291</a:t>
            </a:r>
            <a:endParaRPr i="1" sz="1400">
              <a:solidFill>
                <a:srgbClr val="FFC000"/>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91"/>
          <p:cNvSpPr txBox="1"/>
          <p:nvPr>
            <p:ph idx="1" type="body"/>
          </p:nvPr>
        </p:nvSpPr>
        <p:spPr>
          <a:xfrm>
            <a:off x="1693034" y="2908347"/>
            <a:ext cx="8946541" cy="17305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520"/>
              <a:buNone/>
            </a:pPr>
            <a:r>
              <a:rPr lang="en-US" sz="4400"/>
              <a:t>Thank you for your attention</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1158219" y="452439"/>
            <a:ext cx="9404349" cy="14001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alibri"/>
              <a:buNone/>
            </a:pPr>
            <a:r>
              <a:rPr lang="en-US"/>
              <a:t>Incidence</a:t>
            </a:r>
            <a:endParaRPr/>
          </a:p>
        </p:txBody>
      </p:sp>
      <p:sp>
        <p:nvSpPr>
          <p:cNvPr id="200" name="Google Shape;200;p26"/>
          <p:cNvSpPr txBox="1"/>
          <p:nvPr>
            <p:ph idx="1" type="body"/>
          </p:nvPr>
        </p:nvSpPr>
        <p:spPr>
          <a:xfrm>
            <a:off x="1070181" y="2166730"/>
            <a:ext cx="10392949" cy="40816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lang="en-US" sz="2200"/>
              <a:t>The incidence of BPD is inversely proportional to weight and gestational age</a:t>
            </a:r>
            <a:endParaRPr/>
          </a:p>
          <a:p>
            <a:pPr indent="-342900" lvl="0" marL="342900" rtl="0" algn="l">
              <a:spcBef>
                <a:spcPts val="1000"/>
              </a:spcBef>
              <a:spcAft>
                <a:spcPts val="0"/>
              </a:spcAft>
              <a:buSzPts val="1760"/>
              <a:buChar char="►"/>
            </a:pPr>
            <a:r>
              <a:rPr lang="en-US" sz="2200"/>
              <a:t>BPD affects 10 000-15 000 infants annually in the United States. </a:t>
            </a:r>
            <a:endParaRPr/>
          </a:p>
          <a:p>
            <a:pPr indent="-342900" lvl="0" marL="342900" rtl="0" algn="l">
              <a:spcBef>
                <a:spcPts val="1000"/>
              </a:spcBef>
              <a:spcAft>
                <a:spcPts val="0"/>
              </a:spcAft>
              <a:buSzPts val="1760"/>
              <a:buChar char="►"/>
            </a:pPr>
            <a:r>
              <a:rPr lang="en-US" sz="2200"/>
              <a:t>Approximately 40% of extremely low birthweight infants (birthweight of &lt;1000 g) develop BPD</a:t>
            </a:r>
            <a:endParaRPr sz="2200"/>
          </a:p>
          <a:p>
            <a:pPr indent="-342900" lvl="0" marL="342900" rtl="0" algn="l">
              <a:spcBef>
                <a:spcPts val="1000"/>
              </a:spcBef>
              <a:spcAft>
                <a:spcPts val="0"/>
              </a:spcAft>
              <a:buSzPts val="1760"/>
              <a:buChar char="►"/>
            </a:pPr>
            <a:r>
              <a:rPr lang="en-US" sz="2200"/>
              <a:t>It is uncommon among infants born after 32 weeks or weighing more than 1500g.</a:t>
            </a:r>
            <a:endParaRPr/>
          </a:p>
        </p:txBody>
      </p:sp>
      <p:sp>
        <p:nvSpPr>
          <p:cNvPr id="201" name="Google Shape;201;p26"/>
          <p:cNvSpPr/>
          <p:nvPr/>
        </p:nvSpPr>
        <p:spPr>
          <a:xfrm>
            <a:off x="1186065" y="6479811"/>
            <a:ext cx="10767391"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400">
                <a:solidFill>
                  <a:srgbClr val="FFC000"/>
                </a:solidFill>
                <a:latin typeface="Arial"/>
                <a:ea typeface="Arial"/>
                <a:cs typeface="Arial"/>
                <a:sym typeface="Arial"/>
              </a:rPr>
              <a:t>Javaid A, Morris I, Bronchopulmonary dysplasia, Paediatrics and Child Health (2017), j.paed.2017.10.004</a:t>
            </a:r>
            <a:endParaRPr i="1" sz="1400">
              <a:solidFill>
                <a:srgbClr val="FFC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518734" y="293692"/>
            <a:ext cx="6523316" cy="205856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Severe BPD Incidence </a:t>
            </a:r>
            <a:r>
              <a:rPr lang="en-US" sz="2800">
                <a:solidFill>
                  <a:srgbClr val="4A856C"/>
                </a:solidFill>
                <a:latin typeface="Calibri"/>
                <a:ea typeface="Calibri"/>
                <a:cs typeface="Calibri"/>
                <a:sym typeface="Calibri"/>
              </a:rPr>
              <a:t>and predictive factors in a prospective, multicenter study </a:t>
            </a:r>
            <a:r>
              <a:rPr lang="en-US" sz="2800">
                <a:solidFill>
                  <a:schemeClr val="lt1"/>
                </a:solidFill>
                <a:latin typeface="Calibri"/>
                <a:ea typeface="Calibri"/>
                <a:cs typeface="Calibri"/>
                <a:sym typeface="Calibri"/>
              </a:rPr>
              <a:t>in very preterm infants with respiratory distress syndrome</a:t>
            </a:r>
            <a:endParaRPr/>
          </a:p>
        </p:txBody>
      </p:sp>
      <p:sp>
        <p:nvSpPr>
          <p:cNvPr id="207" name="Google Shape;207;p27"/>
          <p:cNvSpPr/>
          <p:nvPr/>
        </p:nvSpPr>
        <p:spPr>
          <a:xfrm>
            <a:off x="5698807" y="6523719"/>
            <a:ext cx="621035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FFC000"/>
                </a:solidFill>
                <a:latin typeface="arial"/>
                <a:ea typeface="arial"/>
                <a:cs typeface="arial"/>
                <a:sym typeface="arial"/>
              </a:rPr>
              <a:t>Rutkowska et al. J Matern Fetal Neonatal Med. 2019 Jun;32(12):1958-1964</a:t>
            </a:r>
            <a:endParaRPr i="1" sz="1400">
              <a:solidFill>
                <a:srgbClr val="FFC000"/>
              </a:solidFill>
              <a:latin typeface="Calibri"/>
              <a:ea typeface="Calibri"/>
              <a:cs typeface="Calibri"/>
              <a:sym typeface="Calibri"/>
            </a:endParaRPr>
          </a:p>
        </p:txBody>
      </p:sp>
      <p:pic>
        <p:nvPicPr>
          <p:cNvPr id="208" name="Google Shape;208;p27"/>
          <p:cNvPicPr preferRelativeResize="0"/>
          <p:nvPr/>
        </p:nvPicPr>
        <p:blipFill rotWithShape="1">
          <a:blip r:embed="rId3">
            <a:alphaModFix/>
          </a:blip>
          <a:srcRect b="0" l="0" r="0" t="0"/>
          <a:stretch/>
        </p:blipFill>
        <p:spPr>
          <a:xfrm>
            <a:off x="6798968" y="1584194"/>
            <a:ext cx="4984900" cy="4824310"/>
          </a:xfrm>
          <a:prstGeom prst="rect">
            <a:avLst/>
          </a:prstGeom>
          <a:noFill/>
          <a:ln>
            <a:noFill/>
          </a:ln>
        </p:spPr>
      </p:pic>
      <p:sp>
        <p:nvSpPr>
          <p:cNvPr id="209" name="Google Shape;209;p27"/>
          <p:cNvSpPr/>
          <p:nvPr/>
        </p:nvSpPr>
        <p:spPr>
          <a:xfrm>
            <a:off x="916299" y="2791144"/>
            <a:ext cx="4994170" cy="271869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846 premature infants born at ≤32 week gestation who developed respiratory distress syndrome (RDS)</a:t>
            </a:r>
            <a:endParaRPr/>
          </a:p>
          <a:p>
            <a:pPr indent="-231140" lvl="0" marL="342900" marR="0" rtl="0" algn="l">
              <a:spcBef>
                <a:spcPts val="1000"/>
              </a:spcBef>
              <a:spcAft>
                <a:spcPts val="0"/>
              </a:spcAft>
              <a:buClr>
                <a:srgbClr val="86D1D8"/>
              </a:buClr>
              <a:buSzPts val="1760"/>
              <a:buFont typeface="Noto Sans Symbols"/>
              <a:buNone/>
            </a:pPr>
            <a:r>
              <a:t/>
            </a:r>
            <a:endParaRPr sz="2200">
              <a:solidFill>
                <a:schemeClr val="lt1"/>
              </a:solidFill>
              <a:latin typeface="Calibri"/>
              <a:ea typeface="Calibri"/>
              <a:cs typeface="Calibri"/>
              <a:sym typeface="Calibri"/>
            </a:endParaRPr>
          </a:p>
          <a:p>
            <a:pPr indent="-342900" lvl="0" marL="342900" marR="0" rtl="0" algn="l">
              <a:spcBef>
                <a:spcPts val="1000"/>
              </a:spcBef>
              <a:spcAft>
                <a:spcPts val="0"/>
              </a:spcAft>
              <a:buClr>
                <a:srgbClr val="86D1D8"/>
              </a:buClr>
              <a:buSzPts val="1760"/>
              <a:buFont typeface="Noto Sans Symbols"/>
              <a:buChar char="►"/>
            </a:pPr>
            <a:r>
              <a:rPr lang="en-US" sz="2200">
                <a:solidFill>
                  <a:schemeClr val="lt1"/>
                </a:solidFill>
                <a:latin typeface="Calibri"/>
                <a:ea typeface="Calibri"/>
                <a:cs typeface="Calibri"/>
                <a:sym typeface="Calibri"/>
              </a:rPr>
              <a:t>6% of infants developed severe BPD, while 39.1% had mild or moderate BPD.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