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9" r:id="rId5"/>
    <p:sldMasterId id="2147483720" r:id="rId6"/>
    <p:sldMasterId id="2147483721" r:id="rId7"/>
    <p:sldMasterId id="2147483722" r:id="rId8"/>
    <p:sldMasterId id="214748372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Lst>
  <p:sldSz cy="6858000" cx="12192000"/>
  <p:notesSz cx="6858000" cy="9144000"/>
  <p:embeddedFontLst>
    <p:embeddedFont>
      <p:font typeface="Tahoma"/>
      <p:regular r:id="rId130"/>
      <p:bold r:id="rId131"/>
    </p:embeddedFont>
    <p:embeddedFont>
      <p:font typeface="Helvetica Neue"/>
      <p:regular r:id="rId132"/>
      <p:bold r:id="rId133"/>
      <p:italic r:id="rId134"/>
      <p:boldItalic r:id="rId1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AEAADFB-900A-4018-B62F-FCEBF73C27DB}">
  <a:tblStyle styleId="{5AEAADFB-900A-4018-B62F-FCEBF73C27D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slide" Target="slides/slide115.xml"/><Relationship Id="rId29" Type="http://schemas.openxmlformats.org/officeDocument/2006/relationships/slide" Target="slides/slide19.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2" Type="http://schemas.openxmlformats.org/officeDocument/2006/relationships/font" Target="fonts/HelveticaNeue-regular.fntdata"/><Relationship Id="rId131" Type="http://schemas.openxmlformats.org/officeDocument/2006/relationships/font" Target="fonts/Tahoma-bold.fntdata"/><Relationship Id="rId130" Type="http://schemas.openxmlformats.org/officeDocument/2006/relationships/font" Target="fonts/Tahoma-regular.fntdata"/><Relationship Id="rId135" Type="http://schemas.openxmlformats.org/officeDocument/2006/relationships/font" Target="fonts/HelveticaNeue-boldItalic.fntdata"/><Relationship Id="rId134" Type="http://schemas.openxmlformats.org/officeDocument/2006/relationships/font" Target="fonts/HelveticaNeue-italic.fntdata"/><Relationship Id="rId133" Type="http://schemas.openxmlformats.org/officeDocument/2006/relationships/font" Target="fonts/HelveticaNeue-bold.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4879732/table/Tab1/" TargetMode="External"/><Relationship Id="rId3" Type="http://schemas.openxmlformats.org/officeDocument/2006/relationships/hyperlink" Target="https://www.ncbi.nlm.nih.gov/pmc/articles/PMC4879732/table/Tab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2" name="Google Shape;47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1" name="Shape 1871"/>
        <p:cNvGrpSpPr/>
        <p:nvPr/>
      </p:nvGrpSpPr>
      <p:grpSpPr>
        <a:xfrm>
          <a:off x="0" y="0"/>
          <a:ext cx="0" cy="0"/>
          <a:chOff x="0" y="0"/>
          <a:chExt cx="0" cy="0"/>
        </a:xfrm>
      </p:grpSpPr>
      <p:sp>
        <p:nvSpPr>
          <p:cNvPr id="1872" name="Google Shape;187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873" name="Google Shape;1873;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4" name="Google Shape;187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7" name="Shape 2207"/>
        <p:cNvGrpSpPr/>
        <p:nvPr/>
      </p:nvGrpSpPr>
      <p:grpSpPr>
        <a:xfrm>
          <a:off x="0" y="0"/>
          <a:ext cx="0" cy="0"/>
          <a:chOff x="0" y="0"/>
          <a:chExt cx="0" cy="0"/>
        </a:xfrm>
      </p:grpSpPr>
      <p:sp>
        <p:nvSpPr>
          <p:cNvPr id="2208" name="Google Shape;2208;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209" name="Google Shape;2209;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0" name="Google Shape;2210;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9" name="Shape 2219"/>
        <p:cNvGrpSpPr/>
        <p:nvPr/>
      </p:nvGrpSpPr>
      <p:grpSpPr>
        <a:xfrm>
          <a:off x="0" y="0"/>
          <a:ext cx="0" cy="0"/>
          <a:chOff x="0" y="0"/>
          <a:chExt cx="0" cy="0"/>
        </a:xfrm>
      </p:grpSpPr>
      <p:sp>
        <p:nvSpPr>
          <p:cNvPr id="2220" name="Google Shape;2220;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221" name="Google Shape;2221;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2" name="Google Shape;2222;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2" name="Shape 2232"/>
        <p:cNvGrpSpPr/>
        <p:nvPr/>
      </p:nvGrpSpPr>
      <p:grpSpPr>
        <a:xfrm>
          <a:off x="0" y="0"/>
          <a:ext cx="0" cy="0"/>
          <a:chOff x="0" y="0"/>
          <a:chExt cx="0" cy="0"/>
        </a:xfrm>
      </p:grpSpPr>
      <p:sp>
        <p:nvSpPr>
          <p:cNvPr id="2233" name="Google Shape;2233;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234" name="Google Shape;2234;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5" name="Google Shape;2235;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4" name="Shape 2244"/>
        <p:cNvGrpSpPr/>
        <p:nvPr/>
      </p:nvGrpSpPr>
      <p:grpSpPr>
        <a:xfrm>
          <a:off x="0" y="0"/>
          <a:ext cx="0" cy="0"/>
          <a:chOff x="0" y="0"/>
          <a:chExt cx="0" cy="0"/>
        </a:xfrm>
      </p:grpSpPr>
      <p:sp>
        <p:nvSpPr>
          <p:cNvPr id="2245" name="Google Shape;2245;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246" name="Google Shape;2246;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47" name="Google Shape;2247;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3" name="Shape 2253"/>
        <p:cNvGrpSpPr/>
        <p:nvPr/>
      </p:nvGrpSpPr>
      <p:grpSpPr>
        <a:xfrm>
          <a:off x="0" y="0"/>
          <a:ext cx="0" cy="0"/>
          <a:chOff x="0" y="0"/>
          <a:chExt cx="0" cy="0"/>
        </a:xfrm>
      </p:grpSpPr>
      <p:sp>
        <p:nvSpPr>
          <p:cNvPr id="2254" name="Google Shape;2254;p105:notes"/>
          <p:cNvSpPr txBox="1"/>
          <p:nvPr/>
        </p:nvSpPr>
        <p:spPr>
          <a:xfrm>
            <a:off x="3849688" y="9378950"/>
            <a:ext cx="2946400" cy="4937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255" name="Google Shape;2255;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6" name="Google Shape;2256;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7" name="Shape 2277"/>
        <p:cNvGrpSpPr/>
        <p:nvPr/>
      </p:nvGrpSpPr>
      <p:grpSpPr>
        <a:xfrm>
          <a:off x="0" y="0"/>
          <a:ext cx="0" cy="0"/>
          <a:chOff x="0" y="0"/>
          <a:chExt cx="0" cy="0"/>
        </a:xfrm>
      </p:grpSpPr>
      <p:sp>
        <p:nvSpPr>
          <p:cNvPr id="2278" name="Google Shape;2278;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9" name="Google Shape;2279;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7" name="Shape 2297"/>
        <p:cNvGrpSpPr/>
        <p:nvPr/>
      </p:nvGrpSpPr>
      <p:grpSpPr>
        <a:xfrm>
          <a:off x="0" y="0"/>
          <a:ext cx="0" cy="0"/>
          <a:chOff x="0" y="0"/>
          <a:chExt cx="0" cy="0"/>
        </a:xfrm>
      </p:grpSpPr>
      <p:sp>
        <p:nvSpPr>
          <p:cNvPr id="2298" name="Google Shape;2298;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9" name="Google Shape;2299;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 In 1994 …</a:t>
            </a:r>
            <a:endParaRPr/>
          </a:p>
          <a:p>
            <a:pPr indent="-76200" lvl="0" marL="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 In 2000 …</a:t>
            </a:r>
            <a:endParaRPr/>
          </a:p>
          <a:p>
            <a:pPr indent="-76200" lvl="0" marL="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 Recently Nutricia introduced a unique infant formula combining prebiotics and postbiotics for immune through gut benefits</a:t>
            </a:r>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300" name="Google Shape;2300;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solidFill>
                  <a:srgbClr val="000000"/>
                </a:solidFill>
              </a:rPr>
              <a:t>‹#›</a:t>
            </a:fld>
            <a:endParaRPr>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9" name="Shape 2319"/>
        <p:cNvGrpSpPr/>
        <p:nvPr/>
      </p:nvGrpSpPr>
      <p:grpSpPr>
        <a:xfrm>
          <a:off x="0" y="0"/>
          <a:ext cx="0" cy="0"/>
          <a:chOff x="0" y="0"/>
          <a:chExt cx="0" cy="0"/>
        </a:xfrm>
      </p:grpSpPr>
      <p:sp>
        <p:nvSpPr>
          <p:cNvPr id="2320" name="Google Shape;2320;p108:notes"/>
          <p:cNvSpPr txBox="1"/>
          <p:nvPr>
            <p:ph idx="1" type="body"/>
          </p:nvPr>
        </p:nvSpPr>
        <p:spPr>
          <a:xfrm>
            <a:off x="-2147483600" y="-2147483600"/>
            <a:ext cx="0" cy="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1" name="Google Shape;2321;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8" name="Shape 2348"/>
        <p:cNvGrpSpPr/>
        <p:nvPr/>
      </p:nvGrpSpPr>
      <p:grpSpPr>
        <a:xfrm>
          <a:off x="0" y="0"/>
          <a:ext cx="0" cy="0"/>
          <a:chOff x="0" y="0"/>
          <a:chExt cx="0" cy="0"/>
        </a:xfrm>
      </p:grpSpPr>
      <p:sp>
        <p:nvSpPr>
          <p:cNvPr id="2349" name="Google Shape;2349;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0" name="Google Shape;2350;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Say lines closely overlay each otehr </a:t>
            </a:r>
            <a:endParaRPr/>
          </a:p>
        </p:txBody>
      </p:sp>
      <p:sp>
        <p:nvSpPr>
          <p:cNvPr id="2351" name="Google Shape;2351;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8" name="Shape 2368"/>
        <p:cNvGrpSpPr/>
        <p:nvPr/>
      </p:nvGrpSpPr>
      <p:grpSpPr>
        <a:xfrm>
          <a:off x="0" y="0"/>
          <a:ext cx="0" cy="0"/>
          <a:chOff x="0" y="0"/>
          <a:chExt cx="0" cy="0"/>
        </a:xfrm>
      </p:grpSpPr>
      <p:sp>
        <p:nvSpPr>
          <p:cNvPr id="2369" name="Google Shape;2369;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0" name="Google Shape;2370;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1" name="Shape 2411"/>
        <p:cNvGrpSpPr/>
        <p:nvPr/>
      </p:nvGrpSpPr>
      <p:grpSpPr>
        <a:xfrm>
          <a:off x="0" y="0"/>
          <a:ext cx="0" cy="0"/>
          <a:chOff x="0" y="0"/>
          <a:chExt cx="0" cy="0"/>
        </a:xfrm>
      </p:grpSpPr>
      <p:sp>
        <p:nvSpPr>
          <p:cNvPr id="2412" name="Google Shape;2412;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3" name="Google Shape;2413;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Infaile colic is a natural experience and it passes with age</a:t>
            </a:r>
            <a:endParaRPr/>
          </a:p>
          <a:p>
            <a:pPr indent="0" lvl="0" marL="0" rtl="0" algn="l">
              <a:spcBef>
                <a:spcPts val="0"/>
              </a:spcBef>
              <a:spcAft>
                <a:spcPts val="0"/>
              </a:spcAft>
              <a:buNone/>
            </a:pPr>
            <a:r>
              <a:rPr lang="fr-FR"/>
              <a:t>4weeks: only the blue is significant</a:t>
            </a:r>
            <a:endParaRPr/>
          </a:p>
          <a:p>
            <a:pPr indent="0" lvl="0" marL="0" rtl="0" algn="l">
              <a:spcBef>
                <a:spcPts val="0"/>
              </a:spcBef>
              <a:spcAft>
                <a:spcPts val="0"/>
              </a:spcAft>
              <a:buNone/>
            </a:pPr>
            <a:r>
              <a:rPr lang="fr-FR"/>
              <a:t>8 weeks: Non significant.</a:t>
            </a:r>
            <a:endParaRPr/>
          </a:p>
          <a:p>
            <a:pPr indent="0" lvl="0" marL="0" rtl="0" algn="l">
              <a:spcBef>
                <a:spcPts val="0"/>
              </a:spcBef>
              <a:spcAft>
                <a:spcPts val="0"/>
              </a:spcAft>
              <a:buNone/>
            </a:pPr>
            <a:r>
              <a:rPr lang="fr-FR">
                <a:latin typeface="Verdana"/>
                <a:ea typeface="Verdana"/>
                <a:cs typeface="Verdana"/>
                <a:sym typeface="Verdana"/>
              </a:rPr>
              <a:t>The combination of 50% fermented formula (LF) with prebiotic mixture scGOS/lcFOS (9:1) displayed a 60% lower incidence of infantile colic in infants specifically at 4 weeks of age compared to control formulas.</a:t>
            </a:r>
            <a:endParaRPr>
              <a:latin typeface="Verdana"/>
              <a:ea typeface="Verdana"/>
              <a:cs typeface="Verdana"/>
              <a:sym typeface="Verdana"/>
            </a:endParaRPr>
          </a:p>
          <a:p>
            <a:pPr indent="0" lvl="0" marL="0" rtl="0" algn="l">
              <a:spcBef>
                <a:spcPts val="0"/>
              </a:spcBef>
              <a:spcAft>
                <a:spcPts val="0"/>
              </a:spcAft>
              <a:buNone/>
            </a:pPr>
            <a:r>
              <a:t/>
            </a:r>
            <a:endParaRPr/>
          </a:p>
        </p:txBody>
      </p:sp>
      <p:sp>
        <p:nvSpPr>
          <p:cNvPr id="2414" name="Google Shape;2414;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9" name="Shape 2429"/>
        <p:cNvGrpSpPr/>
        <p:nvPr/>
      </p:nvGrpSpPr>
      <p:grpSpPr>
        <a:xfrm>
          <a:off x="0" y="0"/>
          <a:ext cx="0" cy="0"/>
          <a:chOff x="0" y="0"/>
          <a:chExt cx="0" cy="0"/>
        </a:xfrm>
      </p:grpSpPr>
      <p:sp>
        <p:nvSpPr>
          <p:cNvPr id="2430" name="Google Shape;2430;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1" name="Google Shape;2431;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Both studies revealed that the unique combination of prebiotics and postbiotics is safe and well-tolerated.</a:t>
            </a:r>
            <a:endParaRPr/>
          </a:p>
          <a:p>
            <a:pPr indent="-228600" lvl="0" marL="22860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Infants fed the infant formula containing Nutricia’s prebiotics scGOS/lcFOS (9:1) and postbiotics demonstrated equivalence for weight (see Figure), length and head circumference gain comparing the new versus the control formula group.</a:t>
            </a:r>
            <a:endParaRPr/>
          </a:p>
        </p:txBody>
      </p:sp>
      <p:sp>
        <p:nvSpPr>
          <p:cNvPr id="2432" name="Google Shape;2432;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solidFill>
                  <a:srgbClr val="000000"/>
                </a:solidFill>
              </a:rPr>
              <a:t>‹#›</a:t>
            </a:fld>
            <a:endParaRPr>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4" name="Shape 2464"/>
        <p:cNvGrpSpPr/>
        <p:nvPr/>
      </p:nvGrpSpPr>
      <p:grpSpPr>
        <a:xfrm>
          <a:off x="0" y="0"/>
          <a:ext cx="0" cy="0"/>
          <a:chOff x="0" y="0"/>
          <a:chExt cx="0" cy="0"/>
        </a:xfrm>
      </p:grpSpPr>
      <p:sp>
        <p:nvSpPr>
          <p:cNvPr id="2465" name="Google Shape;2465;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6" name="Google Shape;2466;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The average stool consistency of infants fed with the infant formula containing Nutricia’s prebiotics scGOS/lcFOS (9:1) and postbiotics was closer to the human milk-fed reference group, and they had a significantly softer stool consistency than infants fed the control formula, from four weeks of age for the remaining study period (see Figure).</a:t>
            </a:r>
            <a:endParaRPr/>
          </a:p>
          <a:p>
            <a:pPr indent="-228600" lvl="0" marL="22860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From nine weeks of age, infants fed the new formula had a significantly higher median stool frequency than infants fed the control formula (data not shown).</a:t>
            </a:r>
            <a:endParaRPr/>
          </a:p>
        </p:txBody>
      </p:sp>
      <p:sp>
        <p:nvSpPr>
          <p:cNvPr id="2467" name="Google Shape;2467;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solidFill>
                  <a:srgbClr val="000000"/>
                </a:solidFill>
              </a:rPr>
              <a:t>‹#›</a:t>
            </a:fld>
            <a:endParaRPr>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2" name="Shape 2512"/>
        <p:cNvGrpSpPr/>
        <p:nvPr/>
      </p:nvGrpSpPr>
      <p:grpSpPr>
        <a:xfrm>
          <a:off x="0" y="0"/>
          <a:ext cx="0" cy="0"/>
          <a:chOff x="0" y="0"/>
          <a:chExt cx="0" cy="0"/>
        </a:xfrm>
      </p:grpSpPr>
      <p:sp>
        <p:nvSpPr>
          <p:cNvPr id="2513" name="Google Shape;2513;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4" name="Google Shape;2514;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5" name="Google Shape;2515;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6" name="Shape 2526"/>
        <p:cNvGrpSpPr/>
        <p:nvPr/>
      </p:nvGrpSpPr>
      <p:grpSpPr>
        <a:xfrm>
          <a:off x="0" y="0"/>
          <a:ext cx="0" cy="0"/>
          <a:chOff x="0" y="0"/>
          <a:chExt cx="0" cy="0"/>
        </a:xfrm>
      </p:grpSpPr>
      <p:sp>
        <p:nvSpPr>
          <p:cNvPr id="2527" name="Google Shape;2527;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528" name="Google Shape;2528;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9" name="Google Shape;2529;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8" name="Shape 2538"/>
        <p:cNvGrpSpPr/>
        <p:nvPr/>
      </p:nvGrpSpPr>
      <p:grpSpPr>
        <a:xfrm>
          <a:off x="0" y="0"/>
          <a:ext cx="0" cy="0"/>
          <a:chOff x="0" y="0"/>
          <a:chExt cx="0" cy="0"/>
        </a:xfrm>
      </p:grpSpPr>
      <p:sp>
        <p:nvSpPr>
          <p:cNvPr id="2539" name="Google Shape;2539;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0" name="Google Shape;2540;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8" name="Shape 2548"/>
        <p:cNvGrpSpPr/>
        <p:nvPr/>
      </p:nvGrpSpPr>
      <p:grpSpPr>
        <a:xfrm>
          <a:off x="0" y="0"/>
          <a:ext cx="0" cy="0"/>
          <a:chOff x="0" y="0"/>
          <a:chExt cx="0" cy="0"/>
        </a:xfrm>
      </p:grpSpPr>
      <p:sp>
        <p:nvSpPr>
          <p:cNvPr id="2549" name="Google Shape;2549;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0" name="Google Shape;2550;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80000"/>
              </a:lnSpc>
              <a:spcBef>
                <a:spcPts val="0"/>
              </a:spcBef>
              <a:spcAft>
                <a:spcPts val="0"/>
              </a:spcAft>
              <a:buClr>
                <a:schemeClr val="dk1"/>
              </a:buClr>
              <a:buSzPts val="971"/>
              <a:buFont typeface="Noto Sans Symbols"/>
              <a:buChar char="▪"/>
            </a:pPr>
            <a:r>
              <a:rPr lang="fr-FR" sz="971"/>
              <a:t>There are various mechanisms by which bacteria regulate the immune system such as increasing the number of T-reg cells in the gut and inducing the production of anti-inflammatory cytokines.</a:t>
            </a:r>
            <a:r>
              <a:rPr baseline="30000" lang="fr-FR" sz="971"/>
              <a:t>1</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Balanced microbial composition may result in symbiosis among the resident bacteria, production of immunomodulatory compounds, and subsequent regulation of the immune response.</a:t>
            </a:r>
            <a:r>
              <a:rPr baseline="30000" lang="fr-FR" sz="971"/>
              <a:t>2</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Disruption or alteration of the microbiota may result in dysbiosis and dysregulation of the immune system, leading to inflammation.</a:t>
            </a:r>
            <a:r>
              <a:rPr baseline="30000" lang="fr-FR" sz="971"/>
              <a:t>2</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Various factors may disturb the gut microbial composition such as diet, antibiotic use, poor early colonization and infection.</a:t>
            </a:r>
            <a:r>
              <a:rPr baseline="30000" lang="fr-FR" sz="971"/>
              <a:t>2</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Examples of inflammatory conditions in which individuals have imbalanced microbiota include:</a:t>
            </a:r>
            <a:endParaRPr/>
          </a:p>
          <a:p>
            <a:pPr indent="-171450" lvl="1" marL="628650" rtl="0" algn="l">
              <a:lnSpc>
                <a:spcPct val="80000"/>
              </a:lnSpc>
              <a:spcBef>
                <a:spcPts val="0"/>
              </a:spcBef>
              <a:spcAft>
                <a:spcPts val="0"/>
              </a:spcAft>
              <a:buClr>
                <a:schemeClr val="dk1"/>
              </a:buClr>
              <a:buSzPts val="971"/>
              <a:buFont typeface="Calibri"/>
              <a:buChar char="–"/>
            </a:pPr>
            <a:r>
              <a:rPr lang="fr-FR" sz="971"/>
              <a:t>Nectrotizing enterocolitits (NEC) – Preterm infants with NEC have a low microbial diversity compared to healthy preterm infants.</a:t>
            </a:r>
            <a:r>
              <a:rPr baseline="30000" lang="fr-FR" sz="971"/>
              <a:t>2</a:t>
            </a:r>
            <a:endParaRPr/>
          </a:p>
          <a:p>
            <a:pPr indent="-171450" lvl="1" marL="628650" rtl="0" algn="l">
              <a:lnSpc>
                <a:spcPct val="80000"/>
              </a:lnSpc>
              <a:spcBef>
                <a:spcPts val="0"/>
              </a:spcBef>
              <a:spcAft>
                <a:spcPts val="0"/>
              </a:spcAft>
              <a:buClr>
                <a:schemeClr val="dk1"/>
              </a:buClr>
              <a:buSzPts val="971"/>
              <a:buFont typeface="Calibri"/>
              <a:buChar char="–"/>
            </a:pPr>
            <a:r>
              <a:rPr lang="fr-FR" sz="971"/>
              <a:t>Inflammatory bowel disease (IBD) – Intestinal microbial composition differs between healthy individuals and those with IBD, resulting in an inflammatory response in the host as exhibited in Crohn's disease.</a:t>
            </a:r>
            <a:r>
              <a:rPr baseline="30000" lang="fr-FR" sz="971"/>
              <a:t>2</a:t>
            </a:r>
            <a:endParaRPr/>
          </a:p>
          <a:p>
            <a:pPr indent="-228600" lvl="0" marL="228600" rtl="0" algn="l">
              <a:lnSpc>
                <a:spcPct val="80000"/>
              </a:lnSpc>
              <a:spcBef>
                <a:spcPts val="0"/>
              </a:spcBef>
              <a:spcAft>
                <a:spcPts val="0"/>
              </a:spcAft>
              <a:buClr>
                <a:schemeClr val="dk1"/>
              </a:buClr>
              <a:buSzPts val="971"/>
              <a:buFont typeface="Noto Sans Symbols"/>
              <a:buChar char="▪"/>
            </a:pPr>
            <a:r>
              <a:rPr lang="fr-FR" sz="971"/>
              <a:t>Probiotic strains can ameliorate chronic intestinal inflammation, diarrhea and food allergies among others.</a:t>
            </a:r>
            <a:r>
              <a:rPr baseline="30000" lang="fr-FR" sz="971"/>
              <a:t>3</a:t>
            </a:r>
            <a:r>
              <a:rPr lang="fr-FR" sz="971"/>
              <a:t> Prebiotics are also thought to confer clinical benefits such as preventing colorectal cancer and modulating the immune response.</a:t>
            </a:r>
            <a:r>
              <a:rPr baseline="30000" lang="fr-FR" sz="971"/>
              <a:t>4</a:t>
            </a:r>
            <a:endParaRPr sz="971"/>
          </a:p>
          <a:p>
            <a:pPr indent="0" lvl="0" marL="0" rtl="0" algn="l">
              <a:lnSpc>
                <a:spcPct val="80000"/>
              </a:lnSpc>
              <a:spcBef>
                <a:spcPts val="0"/>
              </a:spcBef>
              <a:spcAft>
                <a:spcPts val="0"/>
              </a:spcAft>
              <a:buClr>
                <a:schemeClr val="dk1"/>
              </a:buClr>
              <a:buSzPts val="971"/>
              <a:buFont typeface="Noto Sans Symbols"/>
              <a:buNone/>
            </a:pPr>
            <a:r>
              <a:t/>
            </a:r>
            <a:endParaRPr sz="971"/>
          </a:p>
          <a:p>
            <a:pPr indent="0" lvl="0" marL="0" rtl="0" algn="l">
              <a:lnSpc>
                <a:spcPct val="80000"/>
              </a:lnSpc>
              <a:spcBef>
                <a:spcPts val="0"/>
              </a:spcBef>
              <a:spcAft>
                <a:spcPts val="0"/>
              </a:spcAft>
              <a:buClr>
                <a:schemeClr val="dk1"/>
              </a:buClr>
              <a:buSzPts val="971"/>
              <a:buFont typeface="Noto Sans Symbols"/>
              <a:buNone/>
            </a:pPr>
            <a:r>
              <a:rPr b="1" lang="fr-FR" sz="971"/>
              <a:t>References</a:t>
            </a:r>
            <a:endParaRPr/>
          </a:p>
          <a:p>
            <a:pPr indent="-228600" lvl="0" marL="228600" rtl="0" algn="l">
              <a:lnSpc>
                <a:spcPct val="80000"/>
              </a:lnSpc>
              <a:spcBef>
                <a:spcPts val="0"/>
              </a:spcBef>
              <a:spcAft>
                <a:spcPts val="0"/>
              </a:spcAft>
              <a:buClr>
                <a:schemeClr val="dk1"/>
              </a:buClr>
              <a:buSzPts val="971"/>
              <a:buFont typeface="Calibri"/>
              <a:buAutoNum type="arabicPeriod"/>
            </a:pPr>
            <a:r>
              <a:rPr lang="fr-FR" sz="971"/>
              <a:t>Brown K, DeCoffe D, Molcan E </a:t>
            </a:r>
            <a:r>
              <a:rPr i="1" lang="fr-FR" sz="971"/>
              <a:t>et al</a:t>
            </a:r>
            <a:r>
              <a:rPr lang="fr-FR" sz="971"/>
              <a:t>. Diet-induced dysbiosis of the intestinal microbiota and the effects on immunity and disease. </a:t>
            </a:r>
            <a:r>
              <a:rPr i="1" lang="fr-FR" sz="971"/>
              <a:t>Nutrients</a:t>
            </a:r>
            <a:r>
              <a:rPr lang="fr-FR" sz="971"/>
              <a:t> 2012:</a:t>
            </a:r>
            <a:r>
              <a:rPr b="1" lang="fr-FR" sz="971"/>
              <a:t>4</a:t>
            </a:r>
            <a:r>
              <a:rPr lang="fr-FR" sz="971"/>
              <a:t>:1095-1119.</a:t>
            </a:r>
            <a:endParaRPr/>
          </a:p>
          <a:p>
            <a:pPr indent="-228600" lvl="0" marL="228600" rtl="0" algn="l">
              <a:lnSpc>
                <a:spcPct val="80000"/>
              </a:lnSpc>
              <a:spcBef>
                <a:spcPts val="0"/>
              </a:spcBef>
              <a:spcAft>
                <a:spcPts val="0"/>
              </a:spcAft>
              <a:buClr>
                <a:schemeClr val="dk1"/>
              </a:buClr>
              <a:buSzPts val="971"/>
              <a:buFont typeface="Noto Sans Symbols"/>
              <a:buAutoNum type="arabicPeriod"/>
            </a:pPr>
            <a:r>
              <a:rPr lang="fr-FR" sz="971"/>
              <a:t>Johnson C, Versalovic J. The human microbiome and its potential importance in pediatrics. </a:t>
            </a:r>
            <a:r>
              <a:rPr i="1" lang="fr-FR" sz="971"/>
              <a:t>Pediatrics </a:t>
            </a:r>
            <a:r>
              <a:rPr lang="fr-FR" sz="971"/>
              <a:t>2012;</a:t>
            </a:r>
            <a:r>
              <a:rPr b="1" lang="fr-FR" sz="971"/>
              <a:t>129</a:t>
            </a:r>
            <a:r>
              <a:rPr lang="fr-FR" sz="971"/>
              <a:t>:950–60.</a:t>
            </a:r>
            <a:endParaRPr/>
          </a:p>
          <a:p>
            <a:pPr indent="-228600" lvl="0" marL="228600" rtl="0" algn="l">
              <a:lnSpc>
                <a:spcPct val="80000"/>
              </a:lnSpc>
              <a:spcBef>
                <a:spcPts val="0"/>
              </a:spcBef>
              <a:spcAft>
                <a:spcPts val="0"/>
              </a:spcAft>
              <a:buClr>
                <a:schemeClr val="dk1"/>
              </a:buClr>
              <a:buSzPts val="971"/>
              <a:buFont typeface="Noto Sans Symbols"/>
              <a:buAutoNum type="arabicPeriod"/>
            </a:pPr>
            <a:r>
              <a:rPr lang="fr-FR" sz="971"/>
              <a:t>Wallace T, Guarner F, Madsen K </a:t>
            </a:r>
            <a:r>
              <a:rPr i="1" lang="fr-FR" sz="971"/>
              <a:t>et al</a:t>
            </a:r>
            <a:r>
              <a:rPr lang="fr-FR" sz="971"/>
              <a:t>. Human gut microbiota and its relationship to health and disease. </a:t>
            </a:r>
            <a:r>
              <a:rPr i="1" lang="fr-FR" sz="971"/>
              <a:t>Nutr Rev </a:t>
            </a:r>
            <a:r>
              <a:rPr lang="fr-FR" sz="971"/>
              <a:t>2011;</a:t>
            </a:r>
            <a:r>
              <a:rPr b="1" lang="fr-FR" sz="971"/>
              <a:t>69</a:t>
            </a:r>
            <a:r>
              <a:rPr lang="fr-FR" sz="971"/>
              <a:t>:392-403.</a:t>
            </a:r>
            <a:endParaRPr/>
          </a:p>
          <a:p>
            <a:pPr indent="-228600" lvl="0" marL="228600" rtl="0" algn="l">
              <a:lnSpc>
                <a:spcPct val="80000"/>
              </a:lnSpc>
              <a:spcBef>
                <a:spcPts val="0"/>
              </a:spcBef>
              <a:spcAft>
                <a:spcPts val="0"/>
              </a:spcAft>
              <a:buClr>
                <a:schemeClr val="dk1"/>
              </a:buClr>
              <a:buSzPts val="971"/>
              <a:buFont typeface="Noto Sans Symbols"/>
              <a:buAutoNum type="arabicPeriod"/>
            </a:pPr>
            <a:r>
              <a:rPr lang="fr-FR" sz="971"/>
              <a:t>Hardy H, Harris J, Lyon E </a:t>
            </a:r>
            <a:r>
              <a:rPr i="1" lang="fr-FR" sz="971"/>
              <a:t>et al. </a:t>
            </a:r>
            <a:r>
              <a:rPr lang="fr-FR" sz="971"/>
              <a:t>Probiotics, prebiotics and immunomodulation of gut mucosal defences: homeostasis and immunopathology. </a:t>
            </a:r>
            <a:r>
              <a:rPr i="1" lang="fr-FR" sz="971"/>
              <a:t>Nutrients</a:t>
            </a:r>
            <a:r>
              <a:rPr lang="fr-FR" sz="971"/>
              <a:t> 2013;</a:t>
            </a:r>
            <a:r>
              <a:rPr b="1" lang="fr-FR" sz="971"/>
              <a:t>5</a:t>
            </a:r>
            <a:r>
              <a:rPr lang="fr-FR" sz="971"/>
              <a:t>:1869-1912.</a:t>
            </a:r>
            <a:endParaRPr baseline="30000" sz="971"/>
          </a:p>
          <a:p>
            <a:pPr indent="0" lvl="0" marL="0" rtl="0" algn="l">
              <a:lnSpc>
                <a:spcPct val="80000"/>
              </a:lnSpc>
              <a:spcBef>
                <a:spcPts val="0"/>
              </a:spcBef>
              <a:spcAft>
                <a:spcPts val="0"/>
              </a:spcAft>
              <a:buNone/>
            </a:pPr>
            <a:r>
              <a:t/>
            </a:r>
            <a:endParaRPr sz="971"/>
          </a:p>
        </p:txBody>
      </p:sp>
      <p:sp>
        <p:nvSpPr>
          <p:cNvPr id="2551" name="Google Shape;2551;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8" name="Shape 2558"/>
        <p:cNvGrpSpPr/>
        <p:nvPr/>
      </p:nvGrpSpPr>
      <p:grpSpPr>
        <a:xfrm>
          <a:off x="0" y="0"/>
          <a:ext cx="0" cy="0"/>
          <a:chOff x="0" y="0"/>
          <a:chExt cx="0" cy="0"/>
        </a:xfrm>
      </p:grpSpPr>
      <p:sp>
        <p:nvSpPr>
          <p:cNvPr id="2559" name="Google Shape;2559;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0" name="Google Shape;2560;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8" name="Shape 2568"/>
        <p:cNvGrpSpPr/>
        <p:nvPr/>
      </p:nvGrpSpPr>
      <p:grpSpPr>
        <a:xfrm>
          <a:off x="0" y="0"/>
          <a:ext cx="0" cy="0"/>
          <a:chOff x="0" y="0"/>
          <a:chExt cx="0" cy="0"/>
        </a:xfrm>
      </p:grpSpPr>
      <p:sp>
        <p:nvSpPr>
          <p:cNvPr id="2569" name="Google Shape;2569;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0" name="Google Shape;2570;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6" name="Google Shape;62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14:notes"/>
          <p:cNvSpPr txBox="1"/>
          <p:nvPr/>
        </p:nvSpPr>
        <p:spPr>
          <a:xfrm>
            <a:off x="3851275" y="9380538"/>
            <a:ext cx="2946400" cy="4937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Odamaki2016</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Age-related change in alpha-diversities of gut microbiota. Dashed line indicates a polynomial approximation for each alpha-diversity. Each number below the figure indicates a group as shown in Table </a:t>
            </a:r>
            <a:r>
              <a:rPr lang="fr-FR" u="sng">
                <a:solidFill>
                  <a:schemeClr val="hlink"/>
                </a:solidFill>
                <a:hlinkClick r:id="rId2"/>
              </a:rPr>
              <a:t>1</a:t>
            </a:r>
            <a:r>
              <a:rPr lang="fr-FR"/>
              <a:t>&amp;</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UniFrac clustering for each age group. </a:t>
            </a:r>
            <a:r>
              <a:rPr b="1" lang="fr-FR"/>
              <a:t>a</a:t>
            </a:r>
            <a:r>
              <a:rPr lang="fr-FR"/>
              <a:t> Unweighted and </a:t>
            </a:r>
            <a:r>
              <a:rPr b="1" lang="fr-FR"/>
              <a:t>b</a:t>
            </a:r>
            <a:r>
              <a:rPr lang="fr-FR"/>
              <a:t> weighted UniFrac PCoA of gut microbiota from 371 samples collected from the infant to the centenarian stage. Each number in the legend indicates a group as shown in Table </a:t>
            </a:r>
            <a:r>
              <a:rPr lang="fr-FR" u="sng">
                <a:solidFill>
                  <a:schemeClr val="hlink"/>
                </a:solidFill>
                <a:hlinkClick r:id="rId3"/>
              </a:rPr>
              <a:t>1</a:t>
            </a:r>
            <a:endParaRPr/>
          </a:p>
        </p:txBody>
      </p:sp>
      <p:sp>
        <p:nvSpPr>
          <p:cNvPr id="670" name="Google Shape;67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1" name="Google Shape;69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20:notes"/>
          <p:cNvSpPr txBox="1"/>
          <p:nvPr/>
        </p:nvSpPr>
        <p:spPr>
          <a:xfrm>
            <a:off x="3851275" y="9380538"/>
            <a:ext cx="2946400" cy="4937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2" name="Google Shape;7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9" name="Google Shape;74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2" name="Shape 772"/>
        <p:cNvGrpSpPr/>
        <p:nvPr/>
      </p:nvGrpSpPr>
      <p:grpSpPr>
        <a:xfrm>
          <a:off x="0" y="0"/>
          <a:ext cx="0" cy="0"/>
          <a:chOff x="0" y="0"/>
          <a:chExt cx="0" cy="0"/>
        </a:xfrm>
      </p:grpSpPr>
      <p:sp>
        <p:nvSpPr>
          <p:cNvPr id="773" name="Google Shape;77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4" name="Google Shape;77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p27:notes"/>
          <p:cNvSpPr txBox="1"/>
          <p:nvPr/>
        </p:nvSpPr>
        <p:spPr>
          <a:xfrm>
            <a:off x="3851275" y="9380538"/>
            <a:ext cx="2946400" cy="4937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787" name="Google Shape;7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8" name="Google Shape;78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0" name="Google Shape;89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37:notes"/>
          <p:cNvSpPr txBox="1"/>
          <p:nvPr>
            <p:ph idx="1" type="body"/>
          </p:nvPr>
        </p:nvSpPr>
        <p:spPr>
          <a:xfrm>
            <a:off x="925718" y="4343400"/>
            <a:ext cx="5006565" cy="4114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000"/>
              <a:buFont typeface="Helvetica Neue"/>
              <a:buNone/>
            </a:pPr>
            <a:r>
              <a:rPr lang="fr-FR" sz="1000">
                <a:latin typeface="Helvetica Neue"/>
                <a:ea typeface="Helvetica Neue"/>
                <a:cs typeface="Helvetica Neue"/>
                <a:sym typeface="Helvetica Neue"/>
              </a:rPr>
              <a:t>Gut microbiota have a direct role in its defense against pathogens, through multiple mechanisms. In addition, the gut microbiota, especially in the early years, evoke host responses that promote the maturation of innate and adaptive immunity.</a:t>
            </a:r>
            <a:endParaRPr/>
          </a:p>
          <a:p>
            <a:pPr indent="0" lvl="0" marL="0" rtl="0" algn="l">
              <a:spcBef>
                <a:spcPts val="0"/>
              </a:spcBef>
              <a:spcAft>
                <a:spcPts val="0"/>
              </a:spcAft>
              <a:buNone/>
            </a:pPr>
            <a:r>
              <a:t/>
            </a:r>
            <a:endParaRPr sz="1000">
              <a:latin typeface="Helvetica Neue"/>
              <a:ea typeface="Helvetica Neue"/>
              <a:cs typeface="Helvetica Neue"/>
              <a:sym typeface="Helvetica Neue"/>
            </a:endParaRPr>
          </a:p>
          <a:p>
            <a:pPr indent="0" lvl="0" marL="0" rtl="0" algn="l">
              <a:spcBef>
                <a:spcPts val="0"/>
              </a:spcBef>
              <a:spcAft>
                <a:spcPts val="0"/>
              </a:spcAft>
              <a:buNone/>
            </a:pPr>
            <a:r>
              <a:t/>
            </a:r>
            <a:endParaRPr sz="1000">
              <a:latin typeface="Helvetica Neue"/>
              <a:ea typeface="Helvetica Neue"/>
              <a:cs typeface="Helvetica Neue"/>
              <a:sym typeface="Helvetica Neue"/>
            </a:endParaRPr>
          </a:p>
          <a:p>
            <a:pPr indent="0" lvl="0" marL="0" rtl="0" algn="l">
              <a:spcBef>
                <a:spcPts val="0"/>
              </a:spcBef>
              <a:spcAft>
                <a:spcPts val="0"/>
              </a:spcAft>
              <a:buNone/>
            </a:pPr>
            <a:r>
              <a:rPr lang="fr-FR" sz="850">
                <a:latin typeface="Helvetica Neue"/>
                <a:ea typeface="Helvetica Neue"/>
                <a:cs typeface="Helvetica Neue"/>
                <a:sym typeface="Helvetica Neue"/>
              </a:rPr>
              <a:t>References:</a:t>
            </a:r>
            <a:endParaRPr/>
          </a:p>
          <a:p>
            <a:pPr indent="-228600" lvl="0" marL="228600" rtl="0" algn="l">
              <a:spcBef>
                <a:spcPts val="300"/>
              </a:spcBef>
              <a:spcAft>
                <a:spcPts val="0"/>
              </a:spcAft>
              <a:buClr>
                <a:srgbClr val="141413"/>
              </a:buClr>
              <a:buSzPts val="850"/>
              <a:buFont typeface="Helvetica Neue"/>
              <a:buAutoNum type="arabicPeriod"/>
            </a:pPr>
            <a:r>
              <a:rPr lang="fr-FR" sz="850">
                <a:solidFill>
                  <a:srgbClr val="141413"/>
                </a:solidFill>
                <a:latin typeface="Helvetica Neue"/>
                <a:ea typeface="Helvetica Neue"/>
                <a:cs typeface="Helvetica Neue"/>
                <a:sym typeface="Helvetica Neue"/>
              </a:rPr>
              <a:t>Oozeer R, Rescigno M, Ross RP, et al. Gut health: predictive biomarkers for preventive medicine and development of functional foods. </a:t>
            </a:r>
            <a:r>
              <a:rPr i="1" lang="fr-FR" sz="850">
                <a:solidFill>
                  <a:srgbClr val="141413"/>
                </a:solidFill>
                <a:latin typeface="Helvetica Neue"/>
                <a:ea typeface="Helvetica Neue"/>
                <a:cs typeface="Helvetica Neue"/>
                <a:sym typeface="Helvetica Neue"/>
              </a:rPr>
              <a:t>Br J Nutr.</a:t>
            </a:r>
            <a:r>
              <a:rPr lang="fr-FR" sz="850">
                <a:solidFill>
                  <a:srgbClr val="141413"/>
                </a:solidFill>
                <a:latin typeface="Helvetica Neue"/>
                <a:ea typeface="Helvetica Neue"/>
                <a:cs typeface="Helvetica Neue"/>
                <a:sym typeface="Helvetica Neue"/>
              </a:rPr>
              <a:t> 2010;103:1539–1544.</a:t>
            </a:r>
            <a:endParaRPr/>
          </a:p>
          <a:p>
            <a:pPr indent="-228600" lvl="0" marL="228600" rtl="0" algn="l">
              <a:spcBef>
                <a:spcPts val="300"/>
              </a:spcBef>
              <a:spcAft>
                <a:spcPts val="0"/>
              </a:spcAft>
              <a:buClr>
                <a:schemeClr val="dk1"/>
              </a:buClr>
              <a:buSzPts val="850"/>
              <a:buFont typeface="Helvetica Neue"/>
              <a:buAutoNum type="arabicPeriod"/>
            </a:pPr>
            <a:r>
              <a:rPr b="0" lang="fr-FR" sz="850">
                <a:solidFill>
                  <a:schemeClr val="dk1"/>
                </a:solidFill>
                <a:latin typeface="Helvetica Neue"/>
                <a:ea typeface="Helvetica Neue"/>
                <a:cs typeface="Helvetica Neue"/>
                <a:sym typeface="Helvetica Neue"/>
              </a:rPr>
              <a:t>Wopereis H, Oozeer R, Knipping K, Belzer C, Knol J. The first thousand days - intestinal microbiology of early life: establishing a symbiosis. </a:t>
            </a:r>
            <a:r>
              <a:rPr b="0" i="1" lang="fr-FR" sz="850">
                <a:solidFill>
                  <a:schemeClr val="dk1"/>
                </a:solidFill>
                <a:latin typeface="Helvetica Neue"/>
                <a:ea typeface="Helvetica Neue"/>
                <a:cs typeface="Helvetica Neue"/>
                <a:sym typeface="Helvetica Neue"/>
              </a:rPr>
              <a:t>Pediatr Allergy Immunol.</a:t>
            </a:r>
            <a:r>
              <a:rPr b="0" lang="fr-FR" sz="850">
                <a:solidFill>
                  <a:schemeClr val="dk1"/>
                </a:solidFill>
                <a:latin typeface="Helvetica Neue"/>
                <a:ea typeface="Helvetica Neue"/>
                <a:cs typeface="Helvetica Neue"/>
                <a:sym typeface="Helvetica Neue"/>
              </a:rPr>
              <a:t> 2014;25:428–438. </a:t>
            </a:r>
            <a:endParaRPr/>
          </a:p>
          <a:p>
            <a:pPr indent="-228600" lvl="0" marL="228600" rtl="0" algn="l">
              <a:spcBef>
                <a:spcPts val="300"/>
              </a:spcBef>
              <a:spcAft>
                <a:spcPts val="0"/>
              </a:spcAft>
              <a:buClr>
                <a:schemeClr val="dk1"/>
              </a:buClr>
              <a:buSzPts val="850"/>
              <a:buFont typeface="Helvetica Neue"/>
              <a:buAutoNum type="arabicPeriod"/>
            </a:pPr>
            <a:r>
              <a:rPr b="0" lang="fr-FR" sz="850">
                <a:solidFill>
                  <a:schemeClr val="dk1"/>
                </a:solidFill>
                <a:latin typeface="Helvetica Neue"/>
                <a:ea typeface="Helvetica Neue"/>
                <a:cs typeface="Helvetica Neue"/>
                <a:sym typeface="Helvetica Neue"/>
              </a:rPr>
              <a:t>McDermott A, Huffnagle B. The microbiome and regulation of mucosal immunity. </a:t>
            </a:r>
            <a:r>
              <a:rPr b="0" i="1" lang="fr-FR" sz="850">
                <a:solidFill>
                  <a:schemeClr val="dk1"/>
                </a:solidFill>
                <a:latin typeface="Helvetica Neue"/>
                <a:ea typeface="Helvetica Neue"/>
                <a:cs typeface="Helvetica Neue"/>
                <a:sym typeface="Helvetica Neue"/>
              </a:rPr>
              <a:t>Immunology. </a:t>
            </a:r>
            <a:r>
              <a:rPr b="0" lang="fr-FR" sz="850">
                <a:solidFill>
                  <a:schemeClr val="dk1"/>
                </a:solidFill>
                <a:latin typeface="Helvetica Neue"/>
                <a:ea typeface="Helvetica Neue"/>
                <a:cs typeface="Helvetica Neue"/>
                <a:sym typeface="Helvetica Neue"/>
              </a:rPr>
              <a:t>2013;142:24–31.</a:t>
            </a:r>
            <a:endParaRPr/>
          </a:p>
          <a:p>
            <a:pPr indent="-228600" lvl="0" marL="228600" rtl="0" algn="l">
              <a:spcBef>
                <a:spcPts val="300"/>
              </a:spcBef>
              <a:spcAft>
                <a:spcPts val="0"/>
              </a:spcAft>
              <a:buClr>
                <a:srgbClr val="141413"/>
              </a:buClr>
              <a:buSzPts val="850"/>
              <a:buFont typeface="Helvetica Neue"/>
              <a:buAutoNum type="arabicPeriod"/>
            </a:pPr>
            <a:r>
              <a:rPr lang="fr-FR" sz="850">
                <a:solidFill>
                  <a:srgbClr val="141413"/>
                </a:solidFill>
                <a:latin typeface="Helvetica Neue"/>
                <a:ea typeface="Helvetica Neue"/>
                <a:cs typeface="Helvetica Neue"/>
                <a:sym typeface="Helvetica Neue"/>
              </a:rPr>
              <a:t>Martin R, Nauta AJ, Amor KB, Knippels LMJ, Knol J, Garssen J. Early life: gut microbiota and immune development in infancy.</a:t>
            </a:r>
            <a:r>
              <a:rPr i="1" lang="fr-FR" sz="850">
                <a:solidFill>
                  <a:srgbClr val="141413"/>
                </a:solidFill>
                <a:latin typeface="Helvetica Neue"/>
                <a:ea typeface="Helvetica Neue"/>
                <a:cs typeface="Helvetica Neue"/>
                <a:sym typeface="Helvetica Neue"/>
              </a:rPr>
              <a:t> Benef Microbes. </a:t>
            </a:r>
            <a:r>
              <a:rPr lang="fr-FR" sz="850">
                <a:solidFill>
                  <a:srgbClr val="141413"/>
                </a:solidFill>
                <a:latin typeface="Helvetica Neue"/>
                <a:ea typeface="Helvetica Neue"/>
                <a:cs typeface="Helvetica Neue"/>
                <a:sym typeface="Helvetica Neue"/>
              </a:rPr>
              <a:t>2010;1:367–382.</a:t>
            </a:r>
            <a:endParaRPr/>
          </a:p>
          <a:p>
            <a:pPr indent="-228600" lvl="0" marL="228600" rtl="0" algn="l">
              <a:spcBef>
                <a:spcPts val="300"/>
              </a:spcBef>
              <a:spcAft>
                <a:spcPts val="0"/>
              </a:spcAft>
              <a:buClr>
                <a:schemeClr val="dk1"/>
              </a:buClr>
              <a:buSzPts val="850"/>
              <a:buFont typeface="Helvetica Neue"/>
              <a:buAutoNum type="arabicPeriod"/>
            </a:pPr>
            <a:r>
              <a:rPr b="0" lang="fr-FR" sz="850">
                <a:solidFill>
                  <a:schemeClr val="dk1"/>
                </a:solidFill>
                <a:latin typeface="Helvetica Neue"/>
                <a:ea typeface="Helvetica Neue"/>
                <a:cs typeface="Helvetica Neue"/>
                <a:sym typeface="Helvetica Neue"/>
              </a:rPr>
              <a:t>Tremaroli V, Backhed F. Functional interactions between the gut microbiota and host metabolism. </a:t>
            </a:r>
            <a:r>
              <a:rPr b="0" i="1" lang="fr-FR" sz="850">
                <a:solidFill>
                  <a:schemeClr val="dk1"/>
                </a:solidFill>
                <a:latin typeface="Helvetica Neue"/>
                <a:ea typeface="Helvetica Neue"/>
                <a:cs typeface="Helvetica Neue"/>
                <a:sym typeface="Helvetica Neue"/>
              </a:rPr>
              <a:t>Nature.</a:t>
            </a:r>
            <a:r>
              <a:rPr b="0" lang="fr-FR" sz="850">
                <a:solidFill>
                  <a:schemeClr val="dk1"/>
                </a:solidFill>
                <a:latin typeface="Helvetica Neue"/>
                <a:ea typeface="Helvetica Neue"/>
                <a:cs typeface="Helvetica Neue"/>
                <a:sym typeface="Helvetica Neue"/>
              </a:rPr>
              <a:t> 2012;489:242–9. </a:t>
            </a:r>
            <a:endParaRPr/>
          </a:p>
          <a:p>
            <a:pPr indent="-228600" lvl="0" marL="228600" marR="0" rtl="0" algn="l">
              <a:lnSpc>
                <a:spcPct val="100000"/>
              </a:lnSpc>
              <a:spcBef>
                <a:spcPts val="300"/>
              </a:spcBef>
              <a:spcAft>
                <a:spcPts val="0"/>
              </a:spcAft>
              <a:buClr>
                <a:schemeClr val="dk1"/>
              </a:buClr>
              <a:buSzPts val="850"/>
              <a:buFont typeface="Helvetica Neue"/>
              <a:buAutoNum type="arabicPeriod"/>
            </a:pPr>
            <a:r>
              <a:rPr lang="fr-FR" sz="850">
                <a:latin typeface="Helvetica Neue"/>
                <a:ea typeface="Helvetica Neue"/>
                <a:cs typeface="Helvetica Neue"/>
                <a:sym typeface="Helvetica Neue"/>
              </a:rPr>
              <a:t>Roy CC, Kien CL, Bouthillier L, Levy E. Short-chain fatty acids: ready for prime time? </a:t>
            </a:r>
            <a:r>
              <a:rPr i="1" lang="fr-FR" sz="850">
                <a:latin typeface="Helvetica Neue"/>
                <a:ea typeface="Helvetica Neue"/>
                <a:cs typeface="Helvetica Neue"/>
                <a:sym typeface="Helvetica Neue"/>
              </a:rPr>
              <a:t>Nutr Clin Pract. </a:t>
            </a:r>
            <a:r>
              <a:rPr lang="fr-FR" sz="850">
                <a:latin typeface="Helvetica Neue"/>
                <a:ea typeface="Helvetica Neue"/>
                <a:cs typeface="Helvetica Neue"/>
                <a:sym typeface="Helvetica Neue"/>
              </a:rPr>
              <a:t>2006;21:351-366. 🡪 </a:t>
            </a:r>
            <a:r>
              <a:rPr lang="fr-FR" sz="900">
                <a:solidFill>
                  <a:schemeClr val="lt1"/>
                </a:solidFill>
                <a:latin typeface="Calibri"/>
                <a:ea typeface="Calibri"/>
                <a:cs typeface="Calibri"/>
                <a:sym typeface="Calibri"/>
              </a:rPr>
              <a:t>Interaction / crosstalk with immune system</a:t>
            </a:r>
            <a:r>
              <a:rPr baseline="30000" lang="fr-FR" sz="900">
                <a:solidFill>
                  <a:schemeClr val="lt1"/>
                </a:solidFill>
                <a:latin typeface="Calibri"/>
                <a:ea typeface="Calibri"/>
                <a:cs typeface="Calibri"/>
                <a:sym typeface="Calibri"/>
              </a:rPr>
              <a:t>6</a:t>
            </a:r>
            <a:endParaRPr/>
          </a:p>
          <a:p>
            <a:pPr indent="-174625" lvl="0" marL="228600" marR="0" rtl="0" algn="l">
              <a:lnSpc>
                <a:spcPct val="100000"/>
              </a:lnSpc>
              <a:spcBef>
                <a:spcPts val="300"/>
              </a:spcBef>
              <a:spcAft>
                <a:spcPts val="0"/>
              </a:spcAft>
              <a:buClr>
                <a:schemeClr val="dk1"/>
              </a:buClr>
              <a:buSzPts val="850"/>
              <a:buFont typeface="Calibri"/>
              <a:buNone/>
            </a:pPr>
            <a:r>
              <a:t/>
            </a:r>
            <a:endParaRPr sz="850">
              <a:latin typeface="Helvetica Neue"/>
              <a:ea typeface="Helvetica Neue"/>
              <a:cs typeface="Helvetica Neue"/>
              <a:sym typeface="Helvetica Neue"/>
            </a:endParaRPr>
          </a:p>
          <a:p>
            <a:pPr indent="-152400" lvl="0" marL="228600" rtl="0" algn="l">
              <a:spcBef>
                <a:spcPts val="0"/>
              </a:spcBef>
              <a:spcAft>
                <a:spcPts val="0"/>
              </a:spcAft>
              <a:buClr>
                <a:schemeClr val="dk1"/>
              </a:buClr>
              <a:buSzPts val="1200"/>
              <a:buFont typeface="Calibri"/>
              <a:buNone/>
            </a:pPr>
            <a:r>
              <a:t/>
            </a:r>
            <a:endParaRPr b="0" sz="1200">
              <a:solidFill>
                <a:schemeClr val="dk1"/>
              </a:solidFill>
              <a:latin typeface="Helvetica Neue"/>
              <a:ea typeface="Helvetica Neue"/>
              <a:cs typeface="Helvetica Neue"/>
              <a:sym typeface="Helvetica Neue"/>
            </a:endParaRPr>
          </a:p>
          <a:p>
            <a:pPr indent="-152400" lvl="0" marL="228600" rtl="0" algn="l">
              <a:spcBef>
                <a:spcPts val="0"/>
              </a:spcBef>
              <a:spcAft>
                <a:spcPts val="0"/>
              </a:spcAft>
              <a:buClr>
                <a:schemeClr val="dk1"/>
              </a:buClr>
              <a:buSzPts val="1200"/>
              <a:buFont typeface="Calibri"/>
              <a:buNone/>
            </a:pPr>
            <a:r>
              <a:t/>
            </a:r>
            <a:endParaRPr b="0" sz="12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200"/>
              <a:buFont typeface="Calibri"/>
              <a:buNone/>
            </a:pPr>
            <a:r>
              <a:t/>
            </a:r>
            <a:endParaRPr b="0"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Google Shape;93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00" name="Google Shape;5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1" name="Google Shape;5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3" name="Shape 943"/>
        <p:cNvGrpSpPr/>
        <p:nvPr/>
      </p:nvGrpSpPr>
      <p:grpSpPr>
        <a:xfrm>
          <a:off x="0" y="0"/>
          <a:ext cx="0" cy="0"/>
          <a:chOff x="0" y="0"/>
          <a:chExt cx="0" cy="0"/>
        </a:xfrm>
      </p:grpSpPr>
      <p:sp>
        <p:nvSpPr>
          <p:cNvPr id="944" name="Google Shape;94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5" name="Google Shape;94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Immune</a:t>
            </a:r>
            <a:endParaRPr/>
          </a:p>
        </p:txBody>
      </p:sp>
      <p:sp>
        <p:nvSpPr>
          <p:cNvPr id="946" name="Google Shape;94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Google Shape;96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2" name="Google Shape;98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80000"/>
              </a:lnSpc>
              <a:spcBef>
                <a:spcPts val="0"/>
              </a:spcBef>
              <a:spcAft>
                <a:spcPts val="0"/>
              </a:spcAft>
              <a:buClr>
                <a:schemeClr val="dk1"/>
              </a:buClr>
              <a:buSzPts val="971"/>
              <a:buFont typeface="Noto Sans Symbols"/>
              <a:buChar char="▪"/>
            </a:pPr>
            <a:r>
              <a:rPr lang="fr-FR" sz="971"/>
              <a:t>There are various mechanisms by which bacteria regulate the immune system such as increasing the number of T-reg cells in the gut and inducing the production of anti-inflammatory cytokines.</a:t>
            </a:r>
            <a:r>
              <a:rPr baseline="30000" lang="fr-FR" sz="971"/>
              <a:t>1</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Balanced microbial composition may result in symbiosis among the resident bacteria, production of immunomodulatory compounds, and subsequent regulation of the immune response.</a:t>
            </a:r>
            <a:r>
              <a:rPr baseline="30000" lang="fr-FR" sz="971"/>
              <a:t>2</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Disruption or alteration of the microbiota may result in dysbiosis and dysregulation of the immune system, leading to inflammation.</a:t>
            </a:r>
            <a:r>
              <a:rPr baseline="30000" lang="fr-FR" sz="971"/>
              <a:t>2</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Various factors may disturb the gut microbial composition such as diet, antibiotic use, poor early colonization and infection.</a:t>
            </a:r>
            <a:r>
              <a:rPr baseline="30000" lang="fr-FR" sz="971"/>
              <a:t>2</a:t>
            </a:r>
            <a:endParaRPr/>
          </a:p>
          <a:p>
            <a:pPr indent="-171450" lvl="0" marL="171450" rtl="0" algn="l">
              <a:lnSpc>
                <a:spcPct val="80000"/>
              </a:lnSpc>
              <a:spcBef>
                <a:spcPts val="0"/>
              </a:spcBef>
              <a:spcAft>
                <a:spcPts val="0"/>
              </a:spcAft>
              <a:buClr>
                <a:schemeClr val="dk1"/>
              </a:buClr>
              <a:buSzPts val="971"/>
              <a:buFont typeface="Noto Sans Symbols"/>
              <a:buChar char="▪"/>
            </a:pPr>
            <a:r>
              <a:rPr lang="fr-FR" sz="971"/>
              <a:t>Examples of inflammatory conditions in which individuals have imbalanced microbiota include:</a:t>
            </a:r>
            <a:endParaRPr/>
          </a:p>
          <a:p>
            <a:pPr indent="-171450" lvl="1" marL="628650" rtl="0" algn="l">
              <a:lnSpc>
                <a:spcPct val="80000"/>
              </a:lnSpc>
              <a:spcBef>
                <a:spcPts val="0"/>
              </a:spcBef>
              <a:spcAft>
                <a:spcPts val="0"/>
              </a:spcAft>
              <a:buClr>
                <a:schemeClr val="dk1"/>
              </a:buClr>
              <a:buSzPts val="971"/>
              <a:buFont typeface="Calibri"/>
              <a:buChar char="–"/>
            </a:pPr>
            <a:r>
              <a:rPr lang="fr-FR" sz="971"/>
              <a:t>Nectrotizing enterocolitits (NEC) – Preterm infants with NEC have a low microbial diversity compared to healthy preterm infants.</a:t>
            </a:r>
            <a:r>
              <a:rPr baseline="30000" lang="fr-FR" sz="971"/>
              <a:t>2</a:t>
            </a:r>
            <a:endParaRPr/>
          </a:p>
          <a:p>
            <a:pPr indent="-171450" lvl="1" marL="628650" rtl="0" algn="l">
              <a:lnSpc>
                <a:spcPct val="80000"/>
              </a:lnSpc>
              <a:spcBef>
                <a:spcPts val="0"/>
              </a:spcBef>
              <a:spcAft>
                <a:spcPts val="0"/>
              </a:spcAft>
              <a:buClr>
                <a:schemeClr val="dk1"/>
              </a:buClr>
              <a:buSzPts val="971"/>
              <a:buFont typeface="Calibri"/>
              <a:buChar char="–"/>
            </a:pPr>
            <a:r>
              <a:rPr lang="fr-FR" sz="971"/>
              <a:t>Inflammatory bowel disease (IBD) – Intestinal microbial composition differs between healthy individuals and those with IBD, resulting in an inflammatory response in the host as exhibited in Crohn's disease.</a:t>
            </a:r>
            <a:r>
              <a:rPr baseline="30000" lang="fr-FR" sz="971"/>
              <a:t>2</a:t>
            </a:r>
            <a:endParaRPr/>
          </a:p>
          <a:p>
            <a:pPr indent="-228600" lvl="0" marL="228600" rtl="0" algn="l">
              <a:lnSpc>
                <a:spcPct val="80000"/>
              </a:lnSpc>
              <a:spcBef>
                <a:spcPts val="0"/>
              </a:spcBef>
              <a:spcAft>
                <a:spcPts val="0"/>
              </a:spcAft>
              <a:buClr>
                <a:schemeClr val="dk1"/>
              </a:buClr>
              <a:buSzPts val="971"/>
              <a:buFont typeface="Noto Sans Symbols"/>
              <a:buChar char="▪"/>
            </a:pPr>
            <a:r>
              <a:rPr lang="fr-FR" sz="971"/>
              <a:t>Probiotic strains can ameliorate chronic intestinal inflammation, diarrhea and food allergies among others.</a:t>
            </a:r>
            <a:r>
              <a:rPr baseline="30000" lang="fr-FR" sz="971"/>
              <a:t>3</a:t>
            </a:r>
            <a:r>
              <a:rPr lang="fr-FR" sz="971"/>
              <a:t> Prebiotics are also thought to confer clinical benefits such as preventing colorectal cancer and modulating the immune response.</a:t>
            </a:r>
            <a:r>
              <a:rPr baseline="30000" lang="fr-FR" sz="971"/>
              <a:t>4</a:t>
            </a:r>
            <a:endParaRPr sz="971"/>
          </a:p>
          <a:p>
            <a:pPr indent="0" lvl="0" marL="0" rtl="0" algn="l">
              <a:lnSpc>
                <a:spcPct val="80000"/>
              </a:lnSpc>
              <a:spcBef>
                <a:spcPts val="0"/>
              </a:spcBef>
              <a:spcAft>
                <a:spcPts val="0"/>
              </a:spcAft>
              <a:buClr>
                <a:schemeClr val="dk1"/>
              </a:buClr>
              <a:buSzPts val="971"/>
              <a:buFont typeface="Noto Sans Symbols"/>
              <a:buNone/>
            </a:pPr>
            <a:r>
              <a:t/>
            </a:r>
            <a:endParaRPr sz="971"/>
          </a:p>
          <a:p>
            <a:pPr indent="0" lvl="0" marL="0" rtl="0" algn="l">
              <a:lnSpc>
                <a:spcPct val="80000"/>
              </a:lnSpc>
              <a:spcBef>
                <a:spcPts val="0"/>
              </a:spcBef>
              <a:spcAft>
                <a:spcPts val="0"/>
              </a:spcAft>
              <a:buClr>
                <a:schemeClr val="dk1"/>
              </a:buClr>
              <a:buSzPts val="971"/>
              <a:buFont typeface="Noto Sans Symbols"/>
              <a:buNone/>
            </a:pPr>
            <a:r>
              <a:rPr b="1" lang="fr-FR" sz="971"/>
              <a:t>References</a:t>
            </a:r>
            <a:endParaRPr/>
          </a:p>
          <a:p>
            <a:pPr indent="-228600" lvl="0" marL="228600" rtl="0" algn="l">
              <a:lnSpc>
                <a:spcPct val="80000"/>
              </a:lnSpc>
              <a:spcBef>
                <a:spcPts val="0"/>
              </a:spcBef>
              <a:spcAft>
                <a:spcPts val="0"/>
              </a:spcAft>
              <a:buClr>
                <a:schemeClr val="dk1"/>
              </a:buClr>
              <a:buSzPts val="971"/>
              <a:buFont typeface="Calibri"/>
              <a:buAutoNum type="arabicPeriod"/>
            </a:pPr>
            <a:r>
              <a:rPr lang="fr-FR" sz="971"/>
              <a:t>Brown K, DeCoffe D, Molcan E </a:t>
            </a:r>
            <a:r>
              <a:rPr i="1" lang="fr-FR" sz="971"/>
              <a:t>et al</a:t>
            </a:r>
            <a:r>
              <a:rPr lang="fr-FR" sz="971"/>
              <a:t>. Diet-induced dysbiosis of the intestinal microbiota and the effects on immunity and disease. </a:t>
            </a:r>
            <a:r>
              <a:rPr i="1" lang="fr-FR" sz="971"/>
              <a:t>Nutrients</a:t>
            </a:r>
            <a:r>
              <a:rPr lang="fr-FR" sz="971"/>
              <a:t> 2012:</a:t>
            </a:r>
            <a:r>
              <a:rPr b="1" lang="fr-FR" sz="971"/>
              <a:t>4</a:t>
            </a:r>
            <a:r>
              <a:rPr lang="fr-FR" sz="971"/>
              <a:t>:1095-1119.</a:t>
            </a:r>
            <a:endParaRPr/>
          </a:p>
          <a:p>
            <a:pPr indent="-228600" lvl="0" marL="228600" rtl="0" algn="l">
              <a:lnSpc>
                <a:spcPct val="80000"/>
              </a:lnSpc>
              <a:spcBef>
                <a:spcPts val="0"/>
              </a:spcBef>
              <a:spcAft>
                <a:spcPts val="0"/>
              </a:spcAft>
              <a:buClr>
                <a:schemeClr val="dk1"/>
              </a:buClr>
              <a:buSzPts val="971"/>
              <a:buFont typeface="Noto Sans Symbols"/>
              <a:buAutoNum type="arabicPeriod"/>
            </a:pPr>
            <a:r>
              <a:rPr lang="fr-FR" sz="971"/>
              <a:t>Johnson C, Versalovic J. The human microbiome and its potential importance in pediatrics. </a:t>
            </a:r>
            <a:r>
              <a:rPr i="1" lang="fr-FR" sz="971"/>
              <a:t>Pediatrics </a:t>
            </a:r>
            <a:r>
              <a:rPr lang="fr-FR" sz="971"/>
              <a:t>2012;</a:t>
            </a:r>
            <a:r>
              <a:rPr b="1" lang="fr-FR" sz="971"/>
              <a:t>129</a:t>
            </a:r>
            <a:r>
              <a:rPr lang="fr-FR" sz="971"/>
              <a:t>:950–60.</a:t>
            </a:r>
            <a:endParaRPr/>
          </a:p>
          <a:p>
            <a:pPr indent="-228600" lvl="0" marL="228600" rtl="0" algn="l">
              <a:lnSpc>
                <a:spcPct val="80000"/>
              </a:lnSpc>
              <a:spcBef>
                <a:spcPts val="0"/>
              </a:spcBef>
              <a:spcAft>
                <a:spcPts val="0"/>
              </a:spcAft>
              <a:buClr>
                <a:schemeClr val="dk1"/>
              </a:buClr>
              <a:buSzPts val="971"/>
              <a:buFont typeface="Noto Sans Symbols"/>
              <a:buAutoNum type="arabicPeriod"/>
            </a:pPr>
            <a:r>
              <a:rPr lang="fr-FR" sz="971"/>
              <a:t>Wallace T, Guarner F, Madsen K </a:t>
            </a:r>
            <a:r>
              <a:rPr i="1" lang="fr-FR" sz="971"/>
              <a:t>et al</a:t>
            </a:r>
            <a:r>
              <a:rPr lang="fr-FR" sz="971"/>
              <a:t>. Human gut microbiota and its relationship to health and disease. </a:t>
            </a:r>
            <a:r>
              <a:rPr i="1" lang="fr-FR" sz="971"/>
              <a:t>Nutr Rev </a:t>
            </a:r>
            <a:r>
              <a:rPr lang="fr-FR" sz="971"/>
              <a:t>2011;</a:t>
            </a:r>
            <a:r>
              <a:rPr b="1" lang="fr-FR" sz="971"/>
              <a:t>69</a:t>
            </a:r>
            <a:r>
              <a:rPr lang="fr-FR" sz="971"/>
              <a:t>:392-403.</a:t>
            </a:r>
            <a:endParaRPr/>
          </a:p>
          <a:p>
            <a:pPr indent="-228600" lvl="0" marL="228600" rtl="0" algn="l">
              <a:lnSpc>
                <a:spcPct val="80000"/>
              </a:lnSpc>
              <a:spcBef>
                <a:spcPts val="0"/>
              </a:spcBef>
              <a:spcAft>
                <a:spcPts val="0"/>
              </a:spcAft>
              <a:buClr>
                <a:schemeClr val="dk1"/>
              </a:buClr>
              <a:buSzPts val="971"/>
              <a:buFont typeface="Noto Sans Symbols"/>
              <a:buAutoNum type="arabicPeriod"/>
            </a:pPr>
            <a:r>
              <a:rPr lang="fr-FR" sz="971"/>
              <a:t>Hardy H, Harris J, Lyon E </a:t>
            </a:r>
            <a:r>
              <a:rPr i="1" lang="fr-FR" sz="971"/>
              <a:t>et al. </a:t>
            </a:r>
            <a:r>
              <a:rPr lang="fr-FR" sz="971"/>
              <a:t>Probiotics, prebiotics and immunomodulation of gut mucosal defences: homeostasis and immunopathology. </a:t>
            </a:r>
            <a:r>
              <a:rPr i="1" lang="fr-FR" sz="971"/>
              <a:t>Nutrients</a:t>
            </a:r>
            <a:r>
              <a:rPr lang="fr-FR" sz="971"/>
              <a:t> 2013;</a:t>
            </a:r>
            <a:r>
              <a:rPr b="1" lang="fr-FR" sz="971"/>
              <a:t>5</a:t>
            </a:r>
            <a:r>
              <a:rPr lang="fr-FR" sz="971"/>
              <a:t>:1869-1912.</a:t>
            </a:r>
            <a:endParaRPr baseline="30000" sz="971"/>
          </a:p>
          <a:p>
            <a:pPr indent="0" lvl="0" marL="0" rtl="0" algn="l">
              <a:lnSpc>
                <a:spcPct val="80000"/>
              </a:lnSpc>
              <a:spcBef>
                <a:spcPts val="0"/>
              </a:spcBef>
              <a:spcAft>
                <a:spcPts val="0"/>
              </a:spcAft>
              <a:buNone/>
            </a:pPr>
            <a:r>
              <a:t/>
            </a:r>
            <a:endParaRPr sz="971"/>
          </a:p>
        </p:txBody>
      </p:sp>
      <p:sp>
        <p:nvSpPr>
          <p:cNvPr id="983" name="Google Shape;98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4" name="Shape 1054"/>
        <p:cNvGrpSpPr/>
        <p:nvPr/>
      </p:nvGrpSpPr>
      <p:grpSpPr>
        <a:xfrm>
          <a:off x="0" y="0"/>
          <a:ext cx="0" cy="0"/>
          <a:chOff x="0" y="0"/>
          <a:chExt cx="0" cy="0"/>
        </a:xfrm>
      </p:grpSpPr>
      <p:sp>
        <p:nvSpPr>
          <p:cNvPr id="1055" name="Google Shape;105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6" name="Google Shape;105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4" name="Google Shape;106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8" name="Shape 1078"/>
        <p:cNvGrpSpPr/>
        <p:nvPr/>
      </p:nvGrpSpPr>
      <p:grpSpPr>
        <a:xfrm>
          <a:off x="0" y="0"/>
          <a:ext cx="0" cy="0"/>
          <a:chOff x="0" y="0"/>
          <a:chExt cx="0" cy="0"/>
        </a:xfrm>
      </p:grpSpPr>
      <p:sp>
        <p:nvSpPr>
          <p:cNvPr id="1079" name="Google Shape;107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8" name="Google Shape;109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5" name="Google Shape;110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3" name="Google Shape;111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9" name="Shape 1119"/>
        <p:cNvGrpSpPr/>
        <p:nvPr/>
      </p:nvGrpSpPr>
      <p:grpSpPr>
        <a:xfrm>
          <a:off x="0" y="0"/>
          <a:ext cx="0" cy="0"/>
          <a:chOff x="0" y="0"/>
          <a:chExt cx="0" cy="0"/>
        </a:xfrm>
      </p:grpSpPr>
      <p:sp>
        <p:nvSpPr>
          <p:cNvPr id="1120" name="Google Shape;112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7" name="Shape 1127"/>
        <p:cNvGrpSpPr/>
        <p:nvPr/>
      </p:nvGrpSpPr>
      <p:grpSpPr>
        <a:xfrm>
          <a:off x="0" y="0"/>
          <a:ext cx="0" cy="0"/>
          <a:chOff x="0" y="0"/>
          <a:chExt cx="0" cy="0"/>
        </a:xfrm>
      </p:grpSpPr>
      <p:sp>
        <p:nvSpPr>
          <p:cNvPr id="1128" name="Google Shape;1128;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6" name="Shape 1136"/>
        <p:cNvGrpSpPr/>
        <p:nvPr/>
      </p:nvGrpSpPr>
      <p:grpSpPr>
        <a:xfrm>
          <a:off x="0" y="0"/>
          <a:ext cx="0" cy="0"/>
          <a:chOff x="0" y="0"/>
          <a:chExt cx="0" cy="0"/>
        </a:xfrm>
      </p:grpSpPr>
      <p:sp>
        <p:nvSpPr>
          <p:cNvPr id="1137" name="Google Shape;113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8" name="Google Shape;113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6" name="Google Shape;114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6" name="Google Shape;115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Google Shape;1161;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2" name="Google Shape;116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Google Shape;118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3" name="Google Shape;118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8" name="Shape 1188"/>
        <p:cNvGrpSpPr/>
        <p:nvPr/>
      </p:nvGrpSpPr>
      <p:grpSpPr>
        <a:xfrm>
          <a:off x="0" y="0"/>
          <a:ext cx="0" cy="0"/>
          <a:chOff x="0" y="0"/>
          <a:chExt cx="0" cy="0"/>
        </a:xfrm>
      </p:grpSpPr>
      <p:sp>
        <p:nvSpPr>
          <p:cNvPr id="1189" name="Google Shape;1189;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0" name="Google Shape;119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Google Shape;1198;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6" name="Shape 1206"/>
        <p:cNvGrpSpPr/>
        <p:nvPr/>
      </p:nvGrpSpPr>
      <p:grpSpPr>
        <a:xfrm>
          <a:off x="0" y="0"/>
          <a:ext cx="0" cy="0"/>
          <a:chOff x="0" y="0"/>
          <a:chExt cx="0" cy="0"/>
        </a:xfrm>
      </p:grpSpPr>
      <p:sp>
        <p:nvSpPr>
          <p:cNvPr id="1207" name="Google Shape;120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8" name="Google Shape;120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9" name="Google Shape;1209;p63:notes"/>
          <p:cNvSpPr txBox="1"/>
          <p:nvPr/>
        </p:nvSpPr>
        <p:spPr>
          <a:xfrm>
            <a:off x="3851275" y="9380538"/>
            <a:ext cx="2946400" cy="4937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7" name="Google Shape;121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Google Shape;122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4" name="Google Shape;122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3" name="Shape 1243"/>
        <p:cNvGrpSpPr/>
        <p:nvPr/>
      </p:nvGrpSpPr>
      <p:grpSpPr>
        <a:xfrm>
          <a:off x="0" y="0"/>
          <a:ext cx="0" cy="0"/>
          <a:chOff x="0" y="0"/>
          <a:chExt cx="0" cy="0"/>
        </a:xfrm>
      </p:grpSpPr>
      <p:sp>
        <p:nvSpPr>
          <p:cNvPr id="1244" name="Google Shape;1244;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5" name="Google Shape;124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8" name="Shape 1258"/>
        <p:cNvGrpSpPr/>
        <p:nvPr/>
      </p:nvGrpSpPr>
      <p:grpSpPr>
        <a:xfrm>
          <a:off x="0" y="0"/>
          <a:ext cx="0" cy="0"/>
          <a:chOff x="0" y="0"/>
          <a:chExt cx="0" cy="0"/>
        </a:xfrm>
      </p:grpSpPr>
      <p:sp>
        <p:nvSpPr>
          <p:cNvPr id="1259" name="Google Shape;125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0" name="Google Shape;126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Noto Sans Symbols"/>
              <a:buChar char="▪"/>
            </a:pPr>
            <a:r>
              <a:rPr lang="fr-FR"/>
              <a:t>Each strain of probiotic has its own specific properties,</a:t>
            </a:r>
            <a:r>
              <a:rPr baseline="30000" lang="fr-FR"/>
              <a:t>1</a:t>
            </a:r>
            <a:r>
              <a:rPr lang="fr-FR"/>
              <a:t> and their mechanisms of action may include the following :</a:t>
            </a:r>
            <a:endParaRPr/>
          </a:p>
          <a:p>
            <a:pPr indent="-171450" lvl="1" marL="628650" rtl="0" algn="l">
              <a:spcBef>
                <a:spcPts val="0"/>
              </a:spcBef>
              <a:spcAft>
                <a:spcPts val="0"/>
              </a:spcAft>
              <a:buClr>
                <a:schemeClr val="dk1"/>
              </a:buClr>
              <a:buSzPts val="1200"/>
              <a:buFont typeface="Noto Sans Symbols"/>
              <a:buChar char="▪"/>
            </a:pPr>
            <a:r>
              <a:rPr lang="fr-FR"/>
              <a:t>Competition with pathogenic bacteria - in the gut, probiotic bacteria are thought to occupy binding sites on the mucosa which prevents pathogenic bacteria from adhering to the mucosa and may also compete with pathogenic bacteria for nutrients.</a:t>
            </a:r>
            <a:r>
              <a:rPr baseline="30000" lang="fr-FR"/>
              <a:t>2</a:t>
            </a:r>
            <a:endParaRPr/>
          </a:p>
          <a:p>
            <a:pPr indent="-171450" lvl="1" marL="628650" rtl="0" algn="l">
              <a:spcBef>
                <a:spcPts val="0"/>
              </a:spcBef>
              <a:spcAft>
                <a:spcPts val="0"/>
              </a:spcAft>
              <a:buClr>
                <a:schemeClr val="dk1"/>
              </a:buClr>
              <a:buSzPts val="1200"/>
              <a:buFont typeface="Noto Sans Symbols"/>
              <a:buChar char="▪"/>
            </a:pPr>
            <a:r>
              <a:rPr lang="fr-FR"/>
              <a:t>Acidification of the colon environment - probiotics may also decrease luminal pH by the production of acids such as lactate or acetate which may inhibit the growth of some pathogens.</a:t>
            </a:r>
            <a:r>
              <a:rPr baseline="30000" lang="fr-FR"/>
              <a:t>2,3</a:t>
            </a:r>
            <a:endParaRPr/>
          </a:p>
          <a:p>
            <a:pPr indent="-171450" lvl="1" marL="628650" rtl="0" algn="l">
              <a:spcBef>
                <a:spcPts val="0"/>
              </a:spcBef>
              <a:spcAft>
                <a:spcPts val="0"/>
              </a:spcAft>
              <a:buClr>
                <a:schemeClr val="dk1"/>
              </a:buClr>
              <a:buSzPts val="1200"/>
              <a:buFont typeface="Noto Sans Symbols"/>
              <a:buChar char="▪"/>
            </a:pPr>
            <a:r>
              <a:rPr lang="fr-FR"/>
              <a:t>Production of bioactive molecules - probiotics may for example produce antimicrobial molecules called bacteriocins, enzymes or vitamins.</a:t>
            </a:r>
            <a:r>
              <a:rPr baseline="30000" lang="fr-FR"/>
              <a:t>1–3</a:t>
            </a:r>
            <a:endParaRPr baseline="30000" i="1"/>
          </a:p>
          <a:p>
            <a:pPr indent="-171450" lvl="1" marL="628650" rtl="0" algn="l">
              <a:spcBef>
                <a:spcPts val="0"/>
              </a:spcBef>
              <a:spcAft>
                <a:spcPts val="0"/>
              </a:spcAft>
              <a:buClr>
                <a:schemeClr val="dk1"/>
              </a:buClr>
              <a:buSzPts val="1200"/>
              <a:buFont typeface="Noto Sans Symbols"/>
              <a:buChar char="▪"/>
            </a:pPr>
            <a:r>
              <a:rPr lang="fr-FR"/>
              <a:t>Immunomodulation – Some probiotics are also thought to modulate the immune system by increasing IgA production, reducing the production of pro-inflammatory cytokines such as IFN-γ, TNF-α and IL-12, and increasing production of molecules such as IL-10 and TGF-β which downregulate inflammation.</a:t>
            </a:r>
            <a:r>
              <a:rPr baseline="30000" lang="fr-FR"/>
              <a:t>2,3</a:t>
            </a:r>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Noto Sans Symbols"/>
              <a:buNone/>
            </a:pPr>
            <a:r>
              <a:rPr b="1" lang="fr-FR"/>
              <a:t>References</a:t>
            </a:r>
            <a:endParaRPr/>
          </a:p>
          <a:p>
            <a:pPr indent="-228600" lvl="0" marL="228600" rtl="0" algn="l">
              <a:spcBef>
                <a:spcPts val="0"/>
              </a:spcBef>
              <a:spcAft>
                <a:spcPts val="0"/>
              </a:spcAft>
              <a:buClr>
                <a:schemeClr val="dk1"/>
              </a:buClr>
              <a:buSzPts val="1200"/>
              <a:buFont typeface="Calibri"/>
              <a:buAutoNum type="arabicPeriod"/>
            </a:pPr>
            <a:r>
              <a:rPr lang="fr-FR"/>
              <a:t>Gerritsen J, Smidt H, Rijkers GT, de Vos WM. Intestinal microbiota in human health and disease: the impact of probiotics. </a:t>
            </a:r>
            <a:r>
              <a:rPr i="1" lang="fr-FR"/>
              <a:t>Genes Nutr </a:t>
            </a:r>
            <a:r>
              <a:rPr lang="fr-FR"/>
              <a:t>2011;</a:t>
            </a:r>
            <a:r>
              <a:rPr b="1" lang="fr-FR"/>
              <a:t>6</a:t>
            </a:r>
            <a:r>
              <a:rPr lang="fr-FR"/>
              <a:t>:209-40.</a:t>
            </a:r>
            <a:endParaRPr/>
          </a:p>
          <a:p>
            <a:pPr indent="-228600" lvl="0" marL="228600" rtl="0" algn="l">
              <a:spcBef>
                <a:spcPts val="0"/>
              </a:spcBef>
              <a:spcAft>
                <a:spcPts val="0"/>
              </a:spcAft>
              <a:buClr>
                <a:schemeClr val="dk1"/>
              </a:buClr>
              <a:buSzPts val="1200"/>
              <a:buFont typeface="Calibri"/>
              <a:buAutoNum type="arabicPeriod"/>
            </a:pPr>
            <a:r>
              <a:rPr lang="fr-FR"/>
              <a:t>Chermesh I, Eliakim R. Probiotics and the gastrointestinal tract: where are we in 2005. </a:t>
            </a:r>
            <a:r>
              <a:rPr i="1" lang="fr-FR"/>
              <a:t>World J Gastroenterol</a:t>
            </a:r>
            <a:r>
              <a:rPr lang="fr-FR"/>
              <a:t> 2006;</a:t>
            </a:r>
            <a:r>
              <a:rPr b="1" lang="fr-FR"/>
              <a:t>12</a:t>
            </a:r>
            <a:r>
              <a:rPr lang="fr-FR"/>
              <a:t>:853-7.</a:t>
            </a:r>
            <a:endParaRPr/>
          </a:p>
          <a:p>
            <a:pPr indent="-228600" lvl="0" marL="228600" rtl="0" algn="l">
              <a:spcBef>
                <a:spcPts val="0"/>
              </a:spcBef>
              <a:spcAft>
                <a:spcPts val="0"/>
              </a:spcAft>
              <a:buClr>
                <a:schemeClr val="dk1"/>
              </a:buClr>
              <a:buSzPts val="1200"/>
              <a:buFont typeface="Calibri"/>
              <a:buAutoNum type="arabicPeriod"/>
            </a:pPr>
            <a:r>
              <a:rPr lang="fr-FR"/>
              <a:t>Mach T. </a:t>
            </a:r>
            <a:r>
              <a:rPr lang="fr-FR">
                <a:latin typeface="Calibri"/>
                <a:ea typeface="Calibri"/>
                <a:cs typeface="Calibri"/>
                <a:sym typeface="Calibri"/>
              </a:rPr>
              <a:t>Clinical usefulness of probiotics in inflammatory bowel diseases. </a:t>
            </a:r>
            <a:r>
              <a:rPr i="1" lang="fr-FR">
                <a:latin typeface="Calibri"/>
                <a:ea typeface="Calibri"/>
                <a:cs typeface="Calibri"/>
                <a:sym typeface="Calibri"/>
              </a:rPr>
              <a:t>J Physiol Pharmacol </a:t>
            </a:r>
            <a:r>
              <a:rPr lang="fr-FR"/>
              <a:t>2006;</a:t>
            </a:r>
            <a:r>
              <a:rPr b="1" lang="fr-FR"/>
              <a:t>57</a:t>
            </a:r>
            <a:r>
              <a:rPr lang="fr-FR"/>
              <a:t>:S23-33.</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Noto Sans Symbols"/>
              <a:buNone/>
            </a:pPr>
            <a:r>
              <a:t/>
            </a:r>
            <a:endParaRPr/>
          </a:p>
        </p:txBody>
      </p:sp>
      <p:sp>
        <p:nvSpPr>
          <p:cNvPr id="1261" name="Google Shape;1261;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1" name="Shape 1351"/>
        <p:cNvGrpSpPr/>
        <p:nvPr/>
      </p:nvGrpSpPr>
      <p:grpSpPr>
        <a:xfrm>
          <a:off x="0" y="0"/>
          <a:ext cx="0" cy="0"/>
          <a:chOff x="0" y="0"/>
          <a:chExt cx="0" cy="0"/>
        </a:xfrm>
      </p:grpSpPr>
      <p:sp>
        <p:nvSpPr>
          <p:cNvPr id="1352" name="Google Shape;135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353" name="Google Shape;135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4" name="Google Shape;1354;p68:notes"/>
          <p:cNvSpPr txBox="1"/>
          <p:nvPr>
            <p:ph idx="1" type="body"/>
          </p:nvPr>
        </p:nvSpPr>
        <p:spPr>
          <a:xfrm>
            <a:off x="906463" y="4691063"/>
            <a:ext cx="4984750" cy="4443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0" name="Shape 1360"/>
        <p:cNvGrpSpPr/>
        <p:nvPr/>
      </p:nvGrpSpPr>
      <p:grpSpPr>
        <a:xfrm>
          <a:off x="0" y="0"/>
          <a:ext cx="0" cy="0"/>
          <a:chOff x="0" y="0"/>
          <a:chExt cx="0" cy="0"/>
        </a:xfrm>
      </p:grpSpPr>
      <p:sp>
        <p:nvSpPr>
          <p:cNvPr id="1361" name="Google Shape;136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2" name="Google Shape;136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4" name="Shape 1384"/>
        <p:cNvGrpSpPr/>
        <p:nvPr/>
      </p:nvGrpSpPr>
      <p:grpSpPr>
        <a:xfrm>
          <a:off x="0" y="0"/>
          <a:ext cx="0" cy="0"/>
          <a:chOff x="0" y="0"/>
          <a:chExt cx="0" cy="0"/>
        </a:xfrm>
      </p:grpSpPr>
      <p:sp>
        <p:nvSpPr>
          <p:cNvPr id="1385" name="Google Shape;1385;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6" name="Google Shape;138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3" name="Shape 1393"/>
        <p:cNvGrpSpPr/>
        <p:nvPr/>
      </p:nvGrpSpPr>
      <p:grpSpPr>
        <a:xfrm>
          <a:off x="0" y="0"/>
          <a:ext cx="0" cy="0"/>
          <a:chOff x="0" y="0"/>
          <a:chExt cx="0" cy="0"/>
        </a:xfrm>
      </p:grpSpPr>
      <p:sp>
        <p:nvSpPr>
          <p:cNvPr id="1394" name="Google Shape;139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5" name="Google Shape;139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6" name="Google Shape;1396;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rgbClr val="FFFFFF"/>
                </a:solidFill>
                <a:latin typeface="Arial"/>
                <a:ea typeface="Arial"/>
                <a:cs typeface="Arial"/>
                <a:sym typeface="Arial"/>
              </a:rPr>
              <a:t>‹#›</a:t>
            </a:fld>
            <a:endParaRPr sz="1200">
              <a:solidFill>
                <a:srgbClr val="FFFFFF"/>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2" name="Shape 1402"/>
        <p:cNvGrpSpPr/>
        <p:nvPr/>
      </p:nvGrpSpPr>
      <p:grpSpPr>
        <a:xfrm>
          <a:off x="0" y="0"/>
          <a:ext cx="0" cy="0"/>
          <a:chOff x="0" y="0"/>
          <a:chExt cx="0" cy="0"/>
        </a:xfrm>
      </p:grpSpPr>
      <p:sp>
        <p:nvSpPr>
          <p:cNvPr id="1403" name="Google Shape;140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4" name="Google Shape;140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3" name="Shape 1413"/>
        <p:cNvGrpSpPr/>
        <p:nvPr/>
      </p:nvGrpSpPr>
      <p:grpSpPr>
        <a:xfrm>
          <a:off x="0" y="0"/>
          <a:ext cx="0" cy="0"/>
          <a:chOff x="0" y="0"/>
          <a:chExt cx="0" cy="0"/>
        </a:xfrm>
      </p:grpSpPr>
      <p:sp>
        <p:nvSpPr>
          <p:cNvPr id="1414" name="Google Shape;1414;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5" name="Google Shape;141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0" name="Shape 1420"/>
        <p:cNvGrpSpPr/>
        <p:nvPr/>
      </p:nvGrpSpPr>
      <p:grpSpPr>
        <a:xfrm>
          <a:off x="0" y="0"/>
          <a:ext cx="0" cy="0"/>
          <a:chOff x="0" y="0"/>
          <a:chExt cx="0" cy="0"/>
        </a:xfrm>
      </p:grpSpPr>
      <p:sp>
        <p:nvSpPr>
          <p:cNvPr id="1421" name="Google Shape;1421;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2" name="Google Shape;142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9" name="Shape 1429"/>
        <p:cNvGrpSpPr/>
        <p:nvPr/>
      </p:nvGrpSpPr>
      <p:grpSpPr>
        <a:xfrm>
          <a:off x="0" y="0"/>
          <a:ext cx="0" cy="0"/>
          <a:chOff x="0" y="0"/>
          <a:chExt cx="0" cy="0"/>
        </a:xfrm>
      </p:grpSpPr>
      <p:sp>
        <p:nvSpPr>
          <p:cNvPr id="1430" name="Google Shape;1430;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1" name="Google Shape;143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9" name="Shape 1439"/>
        <p:cNvGrpSpPr/>
        <p:nvPr/>
      </p:nvGrpSpPr>
      <p:grpSpPr>
        <a:xfrm>
          <a:off x="0" y="0"/>
          <a:ext cx="0" cy="0"/>
          <a:chOff x="0" y="0"/>
          <a:chExt cx="0" cy="0"/>
        </a:xfrm>
      </p:grpSpPr>
      <p:sp>
        <p:nvSpPr>
          <p:cNvPr id="1440" name="Google Shape;1440;p76:notes"/>
          <p:cNvSpPr txBox="1"/>
          <p:nvPr>
            <p:ph idx="1" type="body"/>
          </p:nvPr>
        </p:nvSpPr>
        <p:spPr>
          <a:xfrm>
            <a:off x="-2147483600" y="-2147483600"/>
            <a:ext cx="0" cy="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6" name="Shape 1506"/>
        <p:cNvGrpSpPr/>
        <p:nvPr/>
      </p:nvGrpSpPr>
      <p:grpSpPr>
        <a:xfrm>
          <a:off x="0" y="0"/>
          <a:ext cx="0" cy="0"/>
          <a:chOff x="0" y="0"/>
          <a:chExt cx="0" cy="0"/>
        </a:xfrm>
      </p:grpSpPr>
      <p:sp>
        <p:nvSpPr>
          <p:cNvPr id="1507" name="Google Shape;1507;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8" name="Google Shape;1508;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7" name="Shape 1517"/>
        <p:cNvGrpSpPr/>
        <p:nvPr/>
      </p:nvGrpSpPr>
      <p:grpSpPr>
        <a:xfrm>
          <a:off x="0" y="0"/>
          <a:ext cx="0" cy="0"/>
          <a:chOff x="0" y="0"/>
          <a:chExt cx="0" cy="0"/>
        </a:xfrm>
      </p:grpSpPr>
      <p:sp>
        <p:nvSpPr>
          <p:cNvPr id="1518" name="Google Shape;1518;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9" name="Google Shape;151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6" name="Shape 1536"/>
        <p:cNvGrpSpPr/>
        <p:nvPr/>
      </p:nvGrpSpPr>
      <p:grpSpPr>
        <a:xfrm>
          <a:off x="0" y="0"/>
          <a:ext cx="0" cy="0"/>
          <a:chOff x="0" y="0"/>
          <a:chExt cx="0" cy="0"/>
        </a:xfrm>
      </p:grpSpPr>
      <p:sp>
        <p:nvSpPr>
          <p:cNvPr id="1537" name="Google Shape;1537;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rgbClr val="FFFFFF"/>
                </a:solidFill>
                <a:latin typeface="Times New Roman"/>
                <a:ea typeface="Times New Roman"/>
                <a:cs typeface="Times New Roman"/>
                <a:sym typeface="Times New Roman"/>
              </a:rPr>
              <a:t>‹#›</a:t>
            </a:fld>
            <a:endParaRPr sz="1200">
              <a:solidFill>
                <a:srgbClr val="FFFFFF"/>
              </a:solidFill>
              <a:latin typeface="Times New Roman"/>
              <a:ea typeface="Times New Roman"/>
              <a:cs typeface="Times New Roman"/>
              <a:sym typeface="Times New Roman"/>
            </a:endParaRPr>
          </a:p>
        </p:txBody>
      </p:sp>
      <p:sp>
        <p:nvSpPr>
          <p:cNvPr id="1538" name="Google Shape;1538;p79:notes"/>
          <p:cNvSpPr/>
          <p:nvPr>
            <p:ph idx="2" type="sldImg"/>
          </p:nvPr>
        </p:nvSpPr>
        <p:spPr>
          <a:xfrm>
            <a:off x="434975" y="692150"/>
            <a:ext cx="6070600" cy="341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9" name="Google Shape;1539;p79:notes"/>
          <p:cNvSpPr txBox="1"/>
          <p:nvPr>
            <p:ph idx="1" type="body"/>
          </p:nvPr>
        </p:nvSpPr>
        <p:spPr>
          <a:xfrm>
            <a:off x="922338" y="4343400"/>
            <a:ext cx="5091112" cy="385127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9" name="Shape 1549"/>
        <p:cNvGrpSpPr/>
        <p:nvPr/>
      </p:nvGrpSpPr>
      <p:grpSpPr>
        <a:xfrm>
          <a:off x="0" y="0"/>
          <a:ext cx="0" cy="0"/>
          <a:chOff x="0" y="0"/>
          <a:chExt cx="0" cy="0"/>
        </a:xfrm>
      </p:grpSpPr>
      <p:sp>
        <p:nvSpPr>
          <p:cNvPr id="1550" name="Google Shape;1550;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1" name="Google Shape;1551;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1" name="Shape 1561"/>
        <p:cNvGrpSpPr/>
        <p:nvPr/>
      </p:nvGrpSpPr>
      <p:grpSpPr>
        <a:xfrm>
          <a:off x="0" y="0"/>
          <a:ext cx="0" cy="0"/>
          <a:chOff x="0" y="0"/>
          <a:chExt cx="0" cy="0"/>
        </a:xfrm>
      </p:grpSpPr>
      <p:sp>
        <p:nvSpPr>
          <p:cNvPr id="1562" name="Google Shape;1562;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3" name="Google Shape;1563;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marR="0" rtl="0" algn="l">
              <a:lnSpc>
                <a:spcPct val="100000"/>
              </a:lnSpc>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Nutricia’s Postbiotics are produced by fermentation of infant milk, using two specific types of food-grade lactic acid producing microorganisms (</a:t>
            </a:r>
            <a:r>
              <a:rPr i="1" lang="fr-FR" sz="1200">
                <a:solidFill>
                  <a:schemeClr val="dk1"/>
                </a:solidFill>
                <a:latin typeface="Calibri"/>
                <a:ea typeface="Calibri"/>
                <a:cs typeface="Calibri"/>
                <a:sym typeface="Calibri"/>
              </a:rPr>
              <a:t>Bifidobacterium breve</a:t>
            </a:r>
            <a:r>
              <a:rPr lang="fr-FR" sz="1200">
                <a:solidFill>
                  <a:schemeClr val="dk1"/>
                </a:solidFill>
                <a:latin typeface="Calibri"/>
                <a:ea typeface="Calibri"/>
                <a:cs typeface="Calibri"/>
                <a:sym typeface="Calibri"/>
              </a:rPr>
              <a:t> C50 and </a:t>
            </a:r>
            <a:r>
              <a:rPr i="1" lang="fr-FR" sz="1200">
                <a:solidFill>
                  <a:schemeClr val="dk1"/>
                </a:solidFill>
                <a:latin typeface="Calibri"/>
                <a:ea typeface="Calibri"/>
                <a:cs typeface="Calibri"/>
                <a:sym typeface="Calibri"/>
              </a:rPr>
              <a:t>Streptococcus</a:t>
            </a:r>
            <a:r>
              <a:rPr lang="fr-FR" sz="1200">
                <a:solidFill>
                  <a:schemeClr val="dk1"/>
                </a:solidFill>
                <a:latin typeface="Calibri"/>
                <a:ea typeface="Calibri"/>
                <a:cs typeface="Calibri"/>
                <a:sym typeface="Calibri"/>
              </a:rPr>
              <a:t> </a:t>
            </a:r>
            <a:r>
              <a:rPr i="1" lang="fr-FR" sz="1200">
                <a:solidFill>
                  <a:schemeClr val="dk1"/>
                </a:solidFill>
                <a:latin typeface="Calibri"/>
                <a:ea typeface="Calibri"/>
                <a:cs typeface="Calibri"/>
                <a:sym typeface="Calibri"/>
              </a:rPr>
              <a:t>thermophilus </a:t>
            </a:r>
            <a:r>
              <a:rPr lang="fr-FR" sz="1200">
                <a:solidFill>
                  <a:schemeClr val="dk1"/>
                </a:solidFill>
                <a:latin typeface="Calibri"/>
                <a:ea typeface="Calibri"/>
                <a:cs typeface="Calibri"/>
                <a:sym typeface="Calibri"/>
              </a:rPr>
              <a:t>065). These microorganisms are metabolically active and transform the formula through a natural fermentation process. </a:t>
            </a:r>
            <a:endParaRPr sz="1200">
              <a:solidFill>
                <a:schemeClr val="dk1"/>
              </a:solidFill>
              <a:latin typeface="Calibri"/>
              <a:ea typeface="Calibri"/>
              <a:cs typeface="Calibri"/>
              <a:sym typeface="Calibri"/>
            </a:endParaRPr>
          </a:p>
          <a:p>
            <a:pPr indent="-76200" lvl="0" marL="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After fermentation this process is followed by spray drying of the product, leading to dried fermented infant formula consisting of POSTBIOTICS.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F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FR" sz="1200">
                <a:solidFill>
                  <a:schemeClr val="dk1"/>
                </a:solidFill>
                <a:latin typeface="Calibri"/>
                <a:ea typeface="Calibri"/>
                <a:cs typeface="Calibri"/>
                <a:sym typeface="Calibri"/>
              </a:rPr>
              <a:t>Further info:</a:t>
            </a:r>
            <a:endParaRPr/>
          </a:p>
          <a:p>
            <a:pPr indent="0" lvl="0" marL="0" rtl="0" algn="l">
              <a:spcBef>
                <a:spcPts val="0"/>
              </a:spcBef>
              <a:spcAft>
                <a:spcPts val="0"/>
              </a:spcAft>
              <a:buNone/>
            </a:pPr>
            <a:r>
              <a:rPr lang="fr-FR" sz="1200">
                <a:solidFill>
                  <a:schemeClr val="dk1"/>
                </a:solidFill>
                <a:latin typeface="Calibri"/>
                <a:ea typeface="Calibri"/>
                <a:cs typeface="Calibri"/>
                <a:sym typeface="Calibri"/>
              </a:rPr>
              <a:t>The powdered fermented product is further blended into a final infant formula powder comprising the prebiotic mixture scGOS/lcFOS (9:1). </a:t>
            </a:r>
            <a:endParaRPr sz="1200">
              <a:solidFill>
                <a:schemeClr val="dk1"/>
              </a:solidFill>
              <a:latin typeface="Calibri"/>
              <a:ea typeface="Calibri"/>
              <a:cs typeface="Calibri"/>
              <a:sym typeface="Calibri"/>
            </a:endParaRPr>
          </a:p>
        </p:txBody>
      </p:sp>
      <p:sp>
        <p:nvSpPr>
          <p:cNvPr id="1564" name="Google Shape;1564;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solidFill>
                  <a:srgbClr val="000000"/>
                </a:solidFill>
              </a:rPr>
              <a:t>‹#›</a:t>
            </a:fld>
            <a:endParaRPr>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4" name="Shape 1624"/>
        <p:cNvGrpSpPr/>
        <p:nvPr/>
      </p:nvGrpSpPr>
      <p:grpSpPr>
        <a:xfrm>
          <a:off x="0" y="0"/>
          <a:ext cx="0" cy="0"/>
          <a:chOff x="0" y="0"/>
          <a:chExt cx="0" cy="0"/>
        </a:xfrm>
      </p:grpSpPr>
      <p:sp>
        <p:nvSpPr>
          <p:cNvPr id="1625" name="Google Shape;1625;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6" name="Google Shape;1626;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2" name="Shape 1632"/>
        <p:cNvGrpSpPr/>
        <p:nvPr/>
      </p:nvGrpSpPr>
      <p:grpSpPr>
        <a:xfrm>
          <a:off x="0" y="0"/>
          <a:ext cx="0" cy="0"/>
          <a:chOff x="0" y="0"/>
          <a:chExt cx="0" cy="0"/>
        </a:xfrm>
      </p:grpSpPr>
      <p:sp>
        <p:nvSpPr>
          <p:cNvPr id="1633" name="Google Shape;1633;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4" name="Google Shape;163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2" name="Shape 1642"/>
        <p:cNvGrpSpPr/>
        <p:nvPr/>
      </p:nvGrpSpPr>
      <p:grpSpPr>
        <a:xfrm>
          <a:off x="0" y="0"/>
          <a:ext cx="0" cy="0"/>
          <a:chOff x="0" y="0"/>
          <a:chExt cx="0" cy="0"/>
        </a:xfrm>
      </p:grpSpPr>
      <p:sp>
        <p:nvSpPr>
          <p:cNvPr id="1643" name="Google Shape;1643;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644" name="Google Shape;1644;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45" name="Google Shape;1645;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2" name="Shape 1652"/>
        <p:cNvGrpSpPr/>
        <p:nvPr/>
      </p:nvGrpSpPr>
      <p:grpSpPr>
        <a:xfrm>
          <a:off x="0" y="0"/>
          <a:ext cx="0" cy="0"/>
          <a:chOff x="0" y="0"/>
          <a:chExt cx="0" cy="0"/>
        </a:xfrm>
      </p:grpSpPr>
      <p:sp>
        <p:nvSpPr>
          <p:cNvPr id="1653" name="Google Shape;1653;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4" name="Google Shape;165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9" name="Shape 1659"/>
        <p:cNvGrpSpPr/>
        <p:nvPr/>
      </p:nvGrpSpPr>
      <p:grpSpPr>
        <a:xfrm>
          <a:off x="0" y="0"/>
          <a:ext cx="0" cy="0"/>
          <a:chOff x="0" y="0"/>
          <a:chExt cx="0" cy="0"/>
        </a:xfrm>
      </p:grpSpPr>
      <p:sp>
        <p:nvSpPr>
          <p:cNvPr id="1660" name="Google Shape;1660;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1" name="Google Shape;1661;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7" name="Shape 1667"/>
        <p:cNvGrpSpPr/>
        <p:nvPr/>
      </p:nvGrpSpPr>
      <p:grpSpPr>
        <a:xfrm>
          <a:off x="0" y="0"/>
          <a:ext cx="0" cy="0"/>
          <a:chOff x="0" y="0"/>
          <a:chExt cx="0" cy="0"/>
        </a:xfrm>
      </p:grpSpPr>
      <p:sp>
        <p:nvSpPr>
          <p:cNvPr id="1668" name="Google Shape;1668;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9" name="Google Shape;1669;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0" name="Google Shape;1670;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6" name="Shape 1676"/>
        <p:cNvGrpSpPr/>
        <p:nvPr/>
      </p:nvGrpSpPr>
      <p:grpSpPr>
        <a:xfrm>
          <a:off x="0" y="0"/>
          <a:ext cx="0" cy="0"/>
          <a:chOff x="0" y="0"/>
          <a:chExt cx="0" cy="0"/>
        </a:xfrm>
      </p:grpSpPr>
      <p:sp>
        <p:nvSpPr>
          <p:cNvPr id="1677" name="Google Shape;1677;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8" name="Google Shape;1678;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3" name="Shape 1693"/>
        <p:cNvGrpSpPr/>
        <p:nvPr/>
      </p:nvGrpSpPr>
      <p:grpSpPr>
        <a:xfrm>
          <a:off x="0" y="0"/>
          <a:ext cx="0" cy="0"/>
          <a:chOff x="0" y="0"/>
          <a:chExt cx="0" cy="0"/>
        </a:xfrm>
      </p:grpSpPr>
      <p:sp>
        <p:nvSpPr>
          <p:cNvPr id="1694" name="Google Shape;1694;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5" name="Google Shape;169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3" name="Shape 1703"/>
        <p:cNvGrpSpPr/>
        <p:nvPr/>
      </p:nvGrpSpPr>
      <p:grpSpPr>
        <a:xfrm>
          <a:off x="0" y="0"/>
          <a:ext cx="0" cy="0"/>
          <a:chOff x="0" y="0"/>
          <a:chExt cx="0" cy="0"/>
        </a:xfrm>
      </p:grpSpPr>
      <p:sp>
        <p:nvSpPr>
          <p:cNvPr id="1704" name="Google Shape;1704;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705" name="Google Shape;170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6" name="Google Shape;170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2" name="Shape 1712"/>
        <p:cNvGrpSpPr/>
        <p:nvPr/>
      </p:nvGrpSpPr>
      <p:grpSpPr>
        <a:xfrm>
          <a:off x="0" y="0"/>
          <a:ext cx="0" cy="0"/>
          <a:chOff x="0" y="0"/>
          <a:chExt cx="0" cy="0"/>
        </a:xfrm>
      </p:grpSpPr>
      <p:sp>
        <p:nvSpPr>
          <p:cNvPr id="1713" name="Google Shape;171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714" name="Google Shape;171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15" name="Google Shape;171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1" name="Shape 1721"/>
        <p:cNvGrpSpPr/>
        <p:nvPr/>
      </p:nvGrpSpPr>
      <p:grpSpPr>
        <a:xfrm>
          <a:off x="0" y="0"/>
          <a:ext cx="0" cy="0"/>
          <a:chOff x="0" y="0"/>
          <a:chExt cx="0" cy="0"/>
        </a:xfrm>
      </p:grpSpPr>
      <p:sp>
        <p:nvSpPr>
          <p:cNvPr id="1722" name="Google Shape;1722;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723" name="Google Shape;172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4" name="Google Shape;172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8" name="Shape 1738"/>
        <p:cNvGrpSpPr/>
        <p:nvPr/>
      </p:nvGrpSpPr>
      <p:grpSpPr>
        <a:xfrm>
          <a:off x="0" y="0"/>
          <a:ext cx="0" cy="0"/>
          <a:chOff x="0" y="0"/>
          <a:chExt cx="0" cy="0"/>
        </a:xfrm>
      </p:grpSpPr>
      <p:sp>
        <p:nvSpPr>
          <p:cNvPr id="1739" name="Google Shape;1739;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740" name="Google Shape;174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1" name="Google Shape;1741;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4" name="Shape 1754"/>
        <p:cNvGrpSpPr/>
        <p:nvPr/>
      </p:nvGrpSpPr>
      <p:grpSpPr>
        <a:xfrm>
          <a:off x="0" y="0"/>
          <a:ext cx="0" cy="0"/>
          <a:chOff x="0" y="0"/>
          <a:chExt cx="0" cy="0"/>
        </a:xfrm>
      </p:grpSpPr>
      <p:sp>
        <p:nvSpPr>
          <p:cNvPr id="1755" name="Google Shape;175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6" name="Google Shape;175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3" name="Shape 1763"/>
        <p:cNvGrpSpPr/>
        <p:nvPr/>
      </p:nvGrpSpPr>
      <p:grpSpPr>
        <a:xfrm>
          <a:off x="0" y="0"/>
          <a:ext cx="0" cy="0"/>
          <a:chOff x="0" y="0"/>
          <a:chExt cx="0" cy="0"/>
        </a:xfrm>
      </p:grpSpPr>
      <p:sp>
        <p:nvSpPr>
          <p:cNvPr id="1764" name="Google Shape;1764;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765" name="Google Shape;1765;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66" name="Google Shape;1766;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6" name="Shape 1796"/>
        <p:cNvGrpSpPr/>
        <p:nvPr/>
      </p:nvGrpSpPr>
      <p:grpSpPr>
        <a:xfrm>
          <a:off x="0" y="0"/>
          <a:ext cx="0" cy="0"/>
          <a:chOff x="0" y="0"/>
          <a:chExt cx="0" cy="0"/>
        </a:xfrm>
      </p:grpSpPr>
      <p:sp>
        <p:nvSpPr>
          <p:cNvPr id="1797" name="Google Shape;1797;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798" name="Google Shape;179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9" name="Google Shape;1799;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4" name="Shape 1814"/>
        <p:cNvGrpSpPr/>
        <p:nvPr/>
      </p:nvGrpSpPr>
      <p:grpSpPr>
        <a:xfrm>
          <a:off x="0" y="0"/>
          <a:ext cx="0" cy="0"/>
          <a:chOff x="0" y="0"/>
          <a:chExt cx="0" cy="0"/>
        </a:xfrm>
      </p:grpSpPr>
      <p:sp>
        <p:nvSpPr>
          <p:cNvPr id="1815" name="Google Shape;1815;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816" name="Google Shape;181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7" name="Google Shape;1817;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3" name="Shape 1833"/>
        <p:cNvGrpSpPr/>
        <p:nvPr/>
      </p:nvGrpSpPr>
      <p:grpSpPr>
        <a:xfrm>
          <a:off x="0" y="0"/>
          <a:ext cx="0" cy="0"/>
          <a:chOff x="0" y="0"/>
          <a:chExt cx="0" cy="0"/>
        </a:xfrm>
      </p:grpSpPr>
      <p:sp>
        <p:nvSpPr>
          <p:cNvPr id="1834" name="Google Shape;1834;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5" name="Google Shape;1835;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2" name="Shape 1852"/>
        <p:cNvGrpSpPr/>
        <p:nvPr/>
      </p:nvGrpSpPr>
      <p:grpSpPr>
        <a:xfrm>
          <a:off x="0" y="0"/>
          <a:ext cx="0" cy="0"/>
          <a:chOff x="0" y="0"/>
          <a:chExt cx="0" cy="0"/>
        </a:xfrm>
      </p:grpSpPr>
      <p:sp>
        <p:nvSpPr>
          <p:cNvPr id="1853" name="Google Shape;1853;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4" name="Google Shape;1854;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4" name="Shape 64"/>
        <p:cNvGrpSpPr/>
        <p:nvPr/>
      </p:nvGrpSpPr>
      <p:grpSpPr>
        <a:xfrm>
          <a:off x="0" y="0"/>
          <a:ext cx="0" cy="0"/>
          <a:chOff x="0" y="0"/>
          <a:chExt cx="0" cy="0"/>
        </a:xfrm>
      </p:grpSpPr>
      <p:sp>
        <p:nvSpPr>
          <p:cNvPr id="65" name="Google Shape;65;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7" name="Google Shape;6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0" name="Shape 70"/>
        <p:cNvGrpSpPr/>
        <p:nvPr/>
      </p:nvGrpSpPr>
      <p:grpSpPr>
        <a:xfrm>
          <a:off x="0" y="0"/>
          <a:ext cx="0" cy="0"/>
          <a:chOff x="0" y="0"/>
          <a:chExt cx="0" cy="0"/>
        </a:xfrm>
      </p:grpSpPr>
      <p:sp>
        <p:nvSpPr>
          <p:cNvPr id="71" name="Google Shape;71;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7" name="Shape 77"/>
        <p:cNvGrpSpPr/>
        <p:nvPr/>
      </p:nvGrpSpPr>
      <p:grpSpPr>
        <a:xfrm>
          <a:off x="0" y="0"/>
          <a:ext cx="0" cy="0"/>
          <a:chOff x="0" y="0"/>
          <a:chExt cx="0" cy="0"/>
        </a:xfrm>
      </p:grpSpPr>
      <p:sp>
        <p:nvSpPr>
          <p:cNvPr id="78" name="Google Shape;78;p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6" name="Shape 86"/>
        <p:cNvGrpSpPr/>
        <p:nvPr/>
      </p:nvGrpSpPr>
      <p:grpSpPr>
        <a:xfrm>
          <a:off x="0" y="0"/>
          <a:ext cx="0" cy="0"/>
          <a:chOff x="0" y="0"/>
          <a:chExt cx="0" cy="0"/>
        </a:xfrm>
      </p:grpSpPr>
      <p:sp>
        <p:nvSpPr>
          <p:cNvPr id="87" name="Google Shape;87;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9" name="Google Shape;89;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93" name="Shape 93"/>
        <p:cNvGrpSpPr/>
        <p:nvPr/>
      </p:nvGrpSpPr>
      <p:grpSpPr>
        <a:xfrm>
          <a:off x="0" y="0"/>
          <a:ext cx="0" cy="0"/>
          <a:chOff x="0" y="0"/>
          <a:chExt cx="0" cy="0"/>
        </a:xfrm>
      </p:grpSpPr>
      <p:sp>
        <p:nvSpPr>
          <p:cNvPr id="94" name="Google Shape;94;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6" name="Google Shape;96;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 name="Google Shape;9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00" name="Shape 100"/>
        <p:cNvGrpSpPr/>
        <p:nvPr/>
      </p:nvGrpSpPr>
      <p:grpSpPr>
        <a:xfrm>
          <a:off x="0" y="0"/>
          <a:ext cx="0" cy="0"/>
          <a:chOff x="0" y="0"/>
          <a:chExt cx="0" cy="0"/>
        </a:xfrm>
      </p:grpSpPr>
      <p:sp>
        <p:nvSpPr>
          <p:cNvPr id="101" name="Google Shape;10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6" name="Shape 106"/>
        <p:cNvGrpSpPr/>
        <p:nvPr/>
      </p:nvGrpSpPr>
      <p:grpSpPr>
        <a:xfrm>
          <a:off x="0" y="0"/>
          <a:ext cx="0" cy="0"/>
          <a:chOff x="0" y="0"/>
          <a:chExt cx="0" cy="0"/>
        </a:xfrm>
      </p:grpSpPr>
      <p:sp>
        <p:nvSpPr>
          <p:cNvPr id="107" name="Google Shape;107;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118" name="Shape 118"/>
        <p:cNvGrpSpPr/>
        <p:nvPr/>
      </p:nvGrpSpPr>
      <p:grpSpPr>
        <a:xfrm>
          <a:off x="0" y="0"/>
          <a:ext cx="0" cy="0"/>
          <a:chOff x="0" y="0"/>
          <a:chExt cx="0" cy="0"/>
        </a:xfrm>
      </p:grpSpPr>
      <p:sp>
        <p:nvSpPr>
          <p:cNvPr id="119" name="Google Shape;119;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0" name="Google Shape;120;p1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 name="Google Shape;121;p19"/>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6" name="Google Shape;126;p20"/>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129" name="Shape 129"/>
        <p:cNvGrpSpPr/>
        <p:nvPr/>
      </p:nvGrpSpPr>
      <p:grpSpPr>
        <a:xfrm>
          <a:off x="0" y="0"/>
          <a:ext cx="0" cy="0"/>
          <a:chOff x="0" y="0"/>
          <a:chExt cx="0" cy="0"/>
        </a:xfrm>
      </p:grpSpPr>
      <p:sp>
        <p:nvSpPr>
          <p:cNvPr id="130" name="Google Shape;130;p21"/>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33" name="Shape 133"/>
        <p:cNvGrpSpPr/>
        <p:nvPr/>
      </p:nvGrpSpPr>
      <p:grpSpPr>
        <a:xfrm>
          <a:off x="0" y="0"/>
          <a:ext cx="0" cy="0"/>
          <a:chOff x="0" y="0"/>
          <a:chExt cx="0" cy="0"/>
        </a:xfrm>
      </p:grpSpPr>
      <p:sp>
        <p:nvSpPr>
          <p:cNvPr id="134" name="Google Shape;134;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5" name="Google Shape;135;p2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 name="Google Shape;136;p22"/>
          <p:cNvSpPr txBox="1"/>
          <p:nvPr>
            <p:ph idx="2" type="body"/>
          </p:nvPr>
        </p:nvSpPr>
        <p:spPr>
          <a:xfrm>
            <a:off x="527382" y="6309321"/>
            <a:ext cx="8064500" cy="360363"/>
          </a:xfrm>
          <a:prstGeom prst="rect">
            <a:avLst/>
          </a:prstGeom>
          <a:noFill/>
          <a:ln>
            <a:noFill/>
          </a:ln>
        </p:spPr>
        <p:txBody>
          <a:bodyPr anchorCtr="0" anchor="t" bIns="45700" lIns="91425" spcFirstLastPara="1" rIns="91425" wrap="square" tIns="45700">
            <a:noAutofit/>
          </a:bodyPr>
          <a:lstStyle>
            <a:lvl1pPr indent="-228600" lvl="0" marL="457200" algn="l">
              <a:spcBef>
                <a:spcPts val="640"/>
              </a:spcBef>
              <a:spcAft>
                <a:spcPts val="0"/>
              </a:spcAft>
              <a:buClr>
                <a:schemeClr val="dk1"/>
              </a:buClr>
              <a:buSzPts val="3200"/>
              <a:buFont typeface="Arial"/>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7" name="Google Shape;137;p2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Texte et contenu" type="txAndObj">
  <p:cSld name="TEXT_AND_OBJECT">
    <p:spTree>
      <p:nvGrpSpPr>
        <p:cNvPr id="138" name="Shape 138"/>
        <p:cNvGrpSpPr/>
        <p:nvPr/>
      </p:nvGrpSpPr>
      <p:grpSpPr>
        <a:xfrm>
          <a:off x="0" y="0"/>
          <a:ext cx="0" cy="0"/>
          <a:chOff x="0" y="0"/>
          <a:chExt cx="0" cy="0"/>
        </a:xfrm>
      </p:grpSpPr>
      <p:sp>
        <p:nvSpPr>
          <p:cNvPr id="139" name="Google Shape;139;p23"/>
          <p:cNvSpPr txBox="1"/>
          <p:nvPr>
            <p:ph type="title"/>
          </p:nvPr>
        </p:nvSpPr>
        <p:spPr>
          <a:xfrm>
            <a:off x="304800" y="4572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0" name="Google Shape;140;p23"/>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1" name="Google Shape;141;p23"/>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2" name="Google Shape;142;p23"/>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888888"/>
                </a:solidFill>
                <a:latin typeface="Arial"/>
                <a:ea typeface="Arial"/>
                <a:cs typeface="Arial"/>
                <a:sym typeface="Arial"/>
              </a:defRPr>
            </a:lvl1pPr>
            <a:lvl2pPr indent="0" lvl="1" marL="0" marR="0" algn="r">
              <a:spcBef>
                <a:spcPts val="0"/>
              </a:spcBef>
              <a:buNone/>
              <a:defRPr sz="1400">
                <a:solidFill>
                  <a:srgbClr val="888888"/>
                </a:solidFill>
                <a:latin typeface="Arial"/>
                <a:ea typeface="Arial"/>
                <a:cs typeface="Arial"/>
                <a:sym typeface="Arial"/>
              </a:defRPr>
            </a:lvl2pPr>
            <a:lvl3pPr indent="0" lvl="2" marL="0" marR="0" algn="r">
              <a:spcBef>
                <a:spcPts val="0"/>
              </a:spcBef>
              <a:buNone/>
              <a:defRPr sz="1400">
                <a:solidFill>
                  <a:srgbClr val="888888"/>
                </a:solidFill>
                <a:latin typeface="Arial"/>
                <a:ea typeface="Arial"/>
                <a:cs typeface="Arial"/>
                <a:sym typeface="Arial"/>
              </a:defRPr>
            </a:lvl3pPr>
            <a:lvl4pPr indent="0" lvl="3" marL="0" marR="0" algn="r">
              <a:spcBef>
                <a:spcPts val="0"/>
              </a:spcBef>
              <a:buNone/>
              <a:defRPr sz="1400">
                <a:solidFill>
                  <a:srgbClr val="888888"/>
                </a:solidFill>
                <a:latin typeface="Arial"/>
                <a:ea typeface="Arial"/>
                <a:cs typeface="Arial"/>
                <a:sym typeface="Arial"/>
              </a:defRPr>
            </a:lvl4pPr>
            <a:lvl5pPr indent="0" lvl="4" marL="0" marR="0" algn="r">
              <a:spcBef>
                <a:spcPts val="0"/>
              </a:spcBef>
              <a:buNone/>
              <a:defRPr sz="1400">
                <a:solidFill>
                  <a:srgbClr val="888888"/>
                </a:solidFill>
                <a:latin typeface="Arial"/>
                <a:ea typeface="Arial"/>
                <a:cs typeface="Arial"/>
                <a:sym typeface="Arial"/>
              </a:defRPr>
            </a:lvl5pPr>
            <a:lvl6pPr indent="0" lvl="5" marL="0" marR="0" algn="r">
              <a:spcBef>
                <a:spcPts val="0"/>
              </a:spcBef>
              <a:buNone/>
              <a:defRPr sz="1400">
                <a:solidFill>
                  <a:srgbClr val="888888"/>
                </a:solidFill>
                <a:latin typeface="Arial"/>
                <a:ea typeface="Arial"/>
                <a:cs typeface="Arial"/>
                <a:sym typeface="Arial"/>
              </a:defRPr>
            </a:lvl6pPr>
            <a:lvl7pPr indent="0" lvl="6" marL="0" marR="0" algn="r">
              <a:spcBef>
                <a:spcPts val="0"/>
              </a:spcBef>
              <a:buNone/>
              <a:defRPr sz="1400">
                <a:solidFill>
                  <a:srgbClr val="888888"/>
                </a:solidFill>
                <a:latin typeface="Arial"/>
                <a:ea typeface="Arial"/>
                <a:cs typeface="Arial"/>
                <a:sym typeface="Arial"/>
              </a:defRPr>
            </a:lvl7pPr>
            <a:lvl8pPr indent="0" lvl="7" marL="0" marR="0" algn="r">
              <a:spcBef>
                <a:spcPts val="0"/>
              </a:spcBef>
              <a:buNone/>
              <a:defRPr sz="1400">
                <a:solidFill>
                  <a:srgbClr val="888888"/>
                </a:solidFill>
                <a:latin typeface="Arial"/>
                <a:ea typeface="Arial"/>
                <a:cs typeface="Arial"/>
                <a:sym typeface="Arial"/>
              </a:defRPr>
            </a:lvl8pPr>
            <a:lvl9pPr indent="0" lvl="8" marL="0" marR="0" algn="r">
              <a:spcBef>
                <a:spcPts val="0"/>
              </a:spcBef>
              <a:buNone/>
              <a:defRPr sz="14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type="title">
  <p:cSld name="TITLE">
    <p:spTree>
      <p:nvGrpSpPr>
        <p:cNvPr id="145" name="Shape 145"/>
        <p:cNvGrpSpPr/>
        <p:nvPr/>
      </p:nvGrpSpPr>
      <p:grpSpPr>
        <a:xfrm>
          <a:off x="0" y="0"/>
          <a:ext cx="0" cy="0"/>
          <a:chOff x="0" y="0"/>
          <a:chExt cx="0" cy="0"/>
        </a:xfrm>
      </p:grpSpPr>
      <p:sp>
        <p:nvSpPr>
          <p:cNvPr id="146" name="Google Shape;146;p24"/>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7" name="Google Shape;147;p2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48" name="Google Shape;148;p24"/>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2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de section" type="secHead">
  <p:cSld name="SECTION_HEADER">
    <p:spTree>
      <p:nvGrpSpPr>
        <p:cNvPr id="151" name="Shape 151"/>
        <p:cNvGrpSpPr/>
        <p:nvPr/>
      </p:nvGrpSpPr>
      <p:grpSpPr>
        <a:xfrm>
          <a:off x="0" y="0"/>
          <a:ext cx="0" cy="0"/>
          <a:chOff x="0" y="0"/>
          <a:chExt cx="0" cy="0"/>
        </a:xfrm>
      </p:grpSpPr>
      <p:sp>
        <p:nvSpPr>
          <p:cNvPr id="152" name="Google Shape;152;p2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3" name="Google Shape;153;p2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54" name="Google Shape;154;p25"/>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157" name="Shape 157"/>
        <p:cNvGrpSpPr/>
        <p:nvPr/>
      </p:nvGrpSpPr>
      <p:grpSpPr>
        <a:xfrm>
          <a:off x="0" y="0"/>
          <a:ext cx="0" cy="0"/>
          <a:chOff x="0" y="0"/>
          <a:chExt cx="0" cy="0"/>
        </a:xfrm>
      </p:grpSpPr>
      <p:sp>
        <p:nvSpPr>
          <p:cNvPr id="158" name="Google Shape;158;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9" name="Google Shape;159;p2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60" name="Google Shape;160;p2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61" name="Google Shape;161;p26"/>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2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164" name="Shape 164"/>
        <p:cNvGrpSpPr/>
        <p:nvPr/>
      </p:nvGrpSpPr>
      <p:grpSpPr>
        <a:xfrm>
          <a:off x="0" y="0"/>
          <a:ext cx="0" cy="0"/>
          <a:chOff x="0" y="0"/>
          <a:chExt cx="0" cy="0"/>
        </a:xfrm>
      </p:grpSpPr>
      <p:sp>
        <p:nvSpPr>
          <p:cNvPr id="165" name="Google Shape;165;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6" name="Google Shape;166;p2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67" name="Google Shape;167;p2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68" name="Google Shape;168;p2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69" name="Google Shape;169;p2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70" name="Google Shape;170;p27"/>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2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173" name="Shape 173"/>
        <p:cNvGrpSpPr/>
        <p:nvPr/>
      </p:nvGrpSpPr>
      <p:grpSpPr>
        <a:xfrm>
          <a:off x="0" y="0"/>
          <a:ext cx="0" cy="0"/>
          <a:chOff x="0" y="0"/>
          <a:chExt cx="0" cy="0"/>
        </a:xfrm>
      </p:grpSpPr>
      <p:sp>
        <p:nvSpPr>
          <p:cNvPr id="174" name="Google Shape;174;p2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5" name="Google Shape;175;p2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76" name="Google Shape;176;p2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77" name="Google Shape;177;p28"/>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180" name="Shape 180"/>
        <p:cNvGrpSpPr/>
        <p:nvPr/>
      </p:nvGrpSpPr>
      <p:grpSpPr>
        <a:xfrm>
          <a:off x="0" y="0"/>
          <a:ext cx="0" cy="0"/>
          <a:chOff x="0" y="0"/>
          <a:chExt cx="0" cy="0"/>
        </a:xfrm>
      </p:grpSpPr>
      <p:sp>
        <p:nvSpPr>
          <p:cNvPr id="181" name="Google Shape;181;p29"/>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2" name="Google Shape;182;p29"/>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83" name="Google Shape;183;p29"/>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84" name="Google Shape;184;p29"/>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2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187" name="Shape 187"/>
        <p:cNvGrpSpPr/>
        <p:nvPr/>
      </p:nvGrpSpPr>
      <p:grpSpPr>
        <a:xfrm>
          <a:off x="0" y="0"/>
          <a:ext cx="0" cy="0"/>
          <a:chOff x="0" y="0"/>
          <a:chExt cx="0" cy="0"/>
        </a:xfrm>
      </p:grpSpPr>
      <p:sp>
        <p:nvSpPr>
          <p:cNvPr id="188" name="Google Shape;188;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9" name="Google Shape;189;p30"/>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0" name="Google Shape;190;p30"/>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3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193" name="Shape 193"/>
        <p:cNvGrpSpPr/>
        <p:nvPr/>
      </p:nvGrpSpPr>
      <p:grpSpPr>
        <a:xfrm>
          <a:off x="0" y="0"/>
          <a:ext cx="0" cy="0"/>
          <a:chOff x="0" y="0"/>
          <a:chExt cx="0" cy="0"/>
        </a:xfrm>
      </p:grpSpPr>
      <p:sp>
        <p:nvSpPr>
          <p:cNvPr id="194" name="Google Shape;194;p31"/>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5" name="Google Shape;195;p31"/>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6" name="Google Shape;196;p31"/>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3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apositive de titre">
  <p:cSld name="2_Diapositive de titre">
    <p:spTree>
      <p:nvGrpSpPr>
        <p:cNvPr id="25" name="Shape 25"/>
        <p:cNvGrpSpPr/>
        <p:nvPr/>
      </p:nvGrpSpPr>
      <p:grpSpPr>
        <a:xfrm>
          <a:off x="0" y="0"/>
          <a:ext cx="0" cy="0"/>
          <a:chOff x="0" y="0"/>
          <a:chExt cx="0" cy="0"/>
        </a:xfrm>
      </p:grpSpPr>
      <p:sp>
        <p:nvSpPr>
          <p:cNvPr id="26" name="Google Shape;26;p4"/>
          <p:cNvSpPr/>
          <p:nvPr/>
        </p:nvSpPr>
        <p:spPr>
          <a:xfrm>
            <a:off x="0" y="1"/>
            <a:ext cx="12192000" cy="944563"/>
          </a:xfrm>
          <a:prstGeom prst="rect">
            <a:avLst/>
          </a:prstGeom>
          <a:gradFill>
            <a:gsLst>
              <a:gs pos="0">
                <a:schemeClr val="dk2"/>
              </a:gs>
              <a:gs pos="100000">
                <a:schemeClr val="lt2"/>
              </a:gs>
            </a:gsLst>
            <a:lin ang="0" scaled="0"/>
          </a:gradFill>
          <a:ln>
            <a:noFill/>
          </a:ln>
        </p:spPr>
        <p:txBody>
          <a:bodyPr anchorCtr="0" anchor="ctr" bIns="48000" lIns="95975" spcFirstLastPara="1" rIns="95975" wrap="square" tIns="480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7" name="Google Shape;27;p4"/>
          <p:cNvPicPr preferRelativeResize="0"/>
          <p:nvPr/>
        </p:nvPicPr>
        <p:blipFill rotWithShape="1">
          <a:blip r:embed="rId2">
            <a:alphaModFix/>
          </a:blip>
          <a:srcRect b="0" l="0" r="0" t="0"/>
          <a:stretch/>
        </p:blipFill>
        <p:spPr>
          <a:xfrm>
            <a:off x="0" y="842963"/>
            <a:ext cx="12192000" cy="203200"/>
          </a:xfrm>
          <a:prstGeom prst="rect">
            <a:avLst/>
          </a:prstGeom>
          <a:noFill/>
          <a:ln>
            <a:noFill/>
          </a:ln>
        </p:spPr>
      </p:pic>
      <p:sp>
        <p:nvSpPr>
          <p:cNvPr id="28" name="Google Shape;28;p4"/>
          <p:cNvSpPr txBox="1"/>
          <p:nvPr>
            <p:ph type="title"/>
          </p:nvPr>
        </p:nvSpPr>
        <p:spPr>
          <a:xfrm>
            <a:off x="365125" y="278823"/>
            <a:ext cx="4356160" cy="392415"/>
          </a:xfrm>
          <a:prstGeom prst="rect">
            <a:avLst/>
          </a:prstGeom>
          <a:noFill/>
          <a:ln>
            <a:noFill/>
          </a:ln>
        </p:spPr>
        <p:txBody>
          <a:bodyPr anchorCtr="0" anchor="ctr" bIns="45700" lIns="91425" spcFirstLastPara="1" rIns="91425" wrap="square" tIns="45700">
            <a:noAutofit/>
          </a:bodyPr>
          <a:lstStyle>
            <a:lvl1pPr lvl="0" algn="l">
              <a:lnSpc>
                <a:spcPct val="85000"/>
              </a:lnSpc>
              <a:spcBef>
                <a:spcPts val="0"/>
              </a:spcBef>
              <a:spcAft>
                <a:spcPts val="0"/>
              </a:spcAft>
              <a:buClr>
                <a:schemeClr val="lt1"/>
              </a:buClr>
              <a:buSzPts val="2500"/>
              <a:buFont typeface="Calibri"/>
              <a:buNone/>
              <a:defRPr b="1" sz="2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365126" y="1510077"/>
            <a:ext cx="6589833" cy="2023631"/>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chemeClr val="dk2"/>
              </a:buClr>
              <a:buSzPts val="2800"/>
              <a:buChar char="•"/>
              <a:defRPr b="1">
                <a:solidFill>
                  <a:schemeClr val="dk2"/>
                </a:solidFill>
              </a:defRPr>
            </a:lvl1pPr>
            <a:lvl2pPr indent="-381000" lvl="1" marL="914400" algn="l">
              <a:lnSpc>
                <a:spcPct val="100000"/>
              </a:lnSpc>
              <a:spcBef>
                <a:spcPts val="630"/>
              </a:spcBef>
              <a:spcAft>
                <a:spcPts val="0"/>
              </a:spcAft>
              <a:buClr>
                <a:schemeClr val="accent2"/>
              </a:buClr>
              <a:buSzPts val="2400"/>
              <a:buChar char="•"/>
              <a:defRPr>
                <a:solidFill>
                  <a:schemeClr val="accent2"/>
                </a:solidFill>
              </a:defRPr>
            </a:lvl2pPr>
            <a:lvl3pPr indent="-355600" lvl="2" marL="1371600" algn="l">
              <a:lnSpc>
                <a:spcPct val="100000"/>
              </a:lnSpc>
              <a:spcBef>
                <a:spcPts val="500"/>
              </a:spcBef>
              <a:spcAft>
                <a:spcPts val="0"/>
              </a:spcAft>
              <a:buClr>
                <a:schemeClr val="accent1"/>
              </a:buClr>
              <a:buSzPts val="2000"/>
              <a:buChar char="•"/>
              <a:defRPr>
                <a:solidFill>
                  <a:schemeClr val="accent2"/>
                </a:solidFill>
              </a:defRPr>
            </a:lvl3pPr>
            <a:lvl4pPr indent="-342900" lvl="3" marL="1828800" algn="l">
              <a:lnSpc>
                <a:spcPct val="100000"/>
              </a:lnSpc>
              <a:spcBef>
                <a:spcPts val="500"/>
              </a:spcBef>
              <a:spcAft>
                <a:spcPts val="0"/>
              </a:spcAft>
              <a:buClr>
                <a:schemeClr val="accent1"/>
              </a:buClr>
              <a:buSzPts val="1800"/>
              <a:buChar char="•"/>
              <a:defRPr>
                <a:solidFill>
                  <a:schemeClr val="accent2"/>
                </a:solidFill>
              </a:defRPr>
            </a:lvl4pPr>
            <a:lvl5pPr indent="-342900" lvl="4" marL="2286000" algn="l">
              <a:lnSpc>
                <a:spcPct val="100000"/>
              </a:lnSpc>
              <a:spcBef>
                <a:spcPts val="500"/>
              </a:spcBef>
              <a:spcAft>
                <a:spcPts val="0"/>
              </a:spcAft>
              <a:buClr>
                <a:schemeClr val="accent1"/>
              </a:buClr>
              <a:buSzPts val="1800"/>
              <a:buChar char="•"/>
              <a:defRPr>
                <a:solidFill>
                  <a:schemeClr val="accen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diagramme" type="chart">
  <p:cSld name="CHART">
    <p:spTree>
      <p:nvGrpSpPr>
        <p:cNvPr id="199" name="Shape 199"/>
        <p:cNvGrpSpPr/>
        <p:nvPr/>
      </p:nvGrpSpPr>
      <p:grpSpPr>
        <a:xfrm>
          <a:off x="0" y="0"/>
          <a:ext cx="0" cy="0"/>
          <a:chOff x="0" y="0"/>
          <a:chExt cx="0" cy="0"/>
        </a:xfrm>
      </p:grpSpPr>
      <p:sp>
        <p:nvSpPr>
          <p:cNvPr id="200" name="Google Shape;200;p32"/>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1" name="Google Shape;201;p32"/>
          <p:cNvSpPr/>
          <p:nvPr>
            <p:ph idx="2" type="chart"/>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2" name="Google Shape;202;p3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3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apositive de titre">
  <p:cSld name="2_Diapositive de titre">
    <p:spTree>
      <p:nvGrpSpPr>
        <p:cNvPr id="205" name="Shape 205"/>
        <p:cNvGrpSpPr/>
        <p:nvPr/>
      </p:nvGrpSpPr>
      <p:grpSpPr>
        <a:xfrm>
          <a:off x="0" y="0"/>
          <a:ext cx="0" cy="0"/>
          <a:chOff x="0" y="0"/>
          <a:chExt cx="0" cy="0"/>
        </a:xfrm>
      </p:grpSpPr>
      <p:sp>
        <p:nvSpPr>
          <p:cNvPr id="206" name="Google Shape;206;p33"/>
          <p:cNvSpPr/>
          <p:nvPr/>
        </p:nvSpPr>
        <p:spPr>
          <a:xfrm>
            <a:off x="0" y="1"/>
            <a:ext cx="12192000" cy="944563"/>
          </a:xfrm>
          <a:prstGeom prst="rect">
            <a:avLst/>
          </a:prstGeom>
          <a:gradFill>
            <a:gsLst>
              <a:gs pos="0">
                <a:schemeClr val="dk2"/>
              </a:gs>
              <a:gs pos="100000">
                <a:schemeClr val="lt2"/>
              </a:gs>
            </a:gsLst>
            <a:lin ang="0" scaled="0"/>
          </a:gradFill>
          <a:ln>
            <a:noFill/>
          </a:ln>
        </p:spPr>
        <p:txBody>
          <a:bodyPr anchorCtr="0" anchor="ctr" bIns="48000" lIns="95975" spcFirstLastPara="1" rIns="95975" wrap="square" tIns="480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descr="T:\Ludo\Fonds\Ligne-rond.png" id="207" name="Google Shape;207;p33"/>
          <p:cNvPicPr preferRelativeResize="0"/>
          <p:nvPr/>
        </p:nvPicPr>
        <p:blipFill rotWithShape="1">
          <a:blip r:embed="rId2">
            <a:alphaModFix/>
          </a:blip>
          <a:srcRect b="0" l="0" r="0" t="0"/>
          <a:stretch/>
        </p:blipFill>
        <p:spPr>
          <a:xfrm>
            <a:off x="0" y="842963"/>
            <a:ext cx="12192000" cy="203200"/>
          </a:xfrm>
          <a:prstGeom prst="rect">
            <a:avLst/>
          </a:prstGeom>
          <a:noFill/>
          <a:ln>
            <a:noFill/>
          </a:ln>
        </p:spPr>
      </p:pic>
      <p:sp>
        <p:nvSpPr>
          <p:cNvPr id="208" name="Google Shape;208;p33"/>
          <p:cNvSpPr txBox="1"/>
          <p:nvPr>
            <p:ph type="title"/>
          </p:nvPr>
        </p:nvSpPr>
        <p:spPr>
          <a:xfrm>
            <a:off x="365125" y="278823"/>
            <a:ext cx="4356160" cy="392415"/>
          </a:xfrm>
          <a:prstGeom prst="rect">
            <a:avLst/>
          </a:prstGeom>
          <a:noFill/>
          <a:ln>
            <a:noFill/>
          </a:ln>
        </p:spPr>
        <p:txBody>
          <a:bodyPr anchorCtr="0" anchor="ctr" bIns="45700" lIns="91425" spcFirstLastPara="1" rIns="91425" wrap="square" tIns="45700">
            <a:noAutofit/>
          </a:bodyPr>
          <a:lstStyle>
            <a:lvl1pPr lvl="0" algn="l">
              <a:lnSpc>
                <a:spcPct val="85000"/>
              </a:lnSpc>
              <a:spcBef>
                <a:spcPts val="0"/>
              </a:spcBef>
              <a:spcAft>
                <a:spcPts val="0"/>
              </a:spcAft>
              <a:buSzPts val="1400"/>
              <a:buNone/>
              <a:defRPr b="1" sz="25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9" name="Google Shape;209;p33"/>
          <p:cNvSpPr txBox="1"/>
          <p:nvPr>
            <p:ph idx="1" type="body"/>
          </p:nvPr>
        </p:nvSpPr>
        <p:spPr>
          <a:xfrm>
            <a:off x="365126" y="1510077"/>
            <a:ext cx="6589833" cy="2766911"/>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2"/>
              </a:buClr>
              <a:buSzPts val="3200"/>
              <a:buFont typeface="Arial"/>
              <a:buChar char="•"/>
              <a:defRPr b="1">
                <a:solidFill>
                  <a:schemeClr val="dk2"/>
                </a:solidFill>
              </a:defRPr>
            </a:lvl1pPr>
            <a:lvl2pPr indent="-406400" lvl="1" marL="914400" algn="l">
              <a:lnSpc>
                <a:spcPct val="100000"/>
              </a:lnSpc>
              <a:spcBef>
                <a:spcPts val="630"/>
              </a:spcBef>
              <a:spcAft>
                <a:spcPts val="0"/>
              </a:spcAft>
              <a:buClr>
                <a:schemeClr val="accent2"/>
              </a:buClr>
              <a:buSzPts val="2800"/>
              <a:buFont typeface="Arial"/>
              <a:buChar char="–"/>
              <a:defRPr>
                <a:solidFill>
                  <a:schemeClr val="accent2"/>
                </a:solidFill>
              </a:defRPr>
            </a:lvl2pPr>
            <a:lvl3pPr indent="-381000" lvl="2" marL="1371600" algn="l">
              <a:lnSpc>
                <a:spcPct val="100000"/>
              </a:lnSpc>
              <a:spcBef>
                <a:spcPts val="480"/>
              </a:spcBef>
              <a:spcAft>
                <a:spcPts val="0"/>
              </a:spcAft>
              <a:buClr>
                <a:schemeClr val="accent1"/>
              </a:buClr>
              <a:buSzPts val="2400"/>
              <a:buFont typeface="Arial"/>
              <a:buChar char="•"/>
              <a:defRPr>
                <a:solidFill>
                  <a:schemeClr val="accent2"/>
                </a:solidFill>
              </a:defRPr>
            </a:lvl3pPr>
            <a:lvl4pPr indent="-355600" lvl="3" marL="1828800" algn="l">
              <a:lnSpc>
                <a:spcPct val="100000"/>
              </a:lnSpc>
              <a:spcBef>
                <a:spcPts val="400"/>
              </a:spcBef>
              <a:spcAft>
                <a:spcPts val="0"/>
              </a:spcAft>
              <a:buClr>
                <a:schemeClr val="accent1"/>
              </a:buClr>
              <a:buSzPts val="2000"/>
              <a:buFont typeface="Arial"/>
              <a:buChar char="–"/>
              <a:defRPr>
                <a:solidFill>
                  <a:schemeClr val="accent2"/>
                </a:solidFill>
              </a:defRPr>
            </a:lvl4pPr>
            <a:lvl5pPr indent="-355600" lvl="4" marL="2286000" algn="l">
              <a:lnSpc>
                <a:spcPct val="100000"/>
              </a:lnSpc>
              <a:spcBef>
                <a:spcPts val="400"/>
              </a:spcBef>
              <a:spcAft>
                <a:spcPts val="0"/>
              </a:spcAft>
              <a:buClr>
                <a:schemeClr val="accent1"/>
              </a:buClr>
              <a:buSzPts val="2000"/>
              <a:buFont typeface="Arial"/>
              <a:buChar char="»"/>
              <a:defRPr>
                <a:solidFill>
                  <a:schemeClr val="accent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16" name="Shape 216"/>
        <p:cNvGrpSpPr/>
        <p:nvPr/>
      </p:nvGrpSpPr>
      <p:grpSpPr>
        <a:xfrm>
          <a:off x="0" y="0"/>
          <a:ext cx="0" cy="0"/>
          <a:chOff x="0" y="0"/>
          <a:chExt cx="0" cy="0"/>
        </a:xfrm>
      </p:grpSpPr>
      <p:sp>
        <p:nvSpPr>
          <p:cNvPr id="217" name="Google Shape;217;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8" name="Google Shape;218;p3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9" name="Google Shape;219;p35"/>
          <p:cNvSpPr txBox="1"/>
          <p:nvPr>
            <p:ph idx="2" type="body"/>
          </p:nvPr>
        </p:nvSpPr>
        <p:spPr>
          <a:xfrm>
            <a:off x="527382" y="6309321"/>
            <a:ext cx="8064500" cy="360363"/>
          </a:xfrm>
          <a:prstGeom prst="rect">
            <a:avLst/>
          </a:prstGeom>
          <a:noFill/>
          <a:ln>
            <a:noFill/>
          </a:ln>
        </p:spPr>
        <p:txBody>
          <a:bodyPr anchorCtr="0" anchor="t" bIns="45700" lIns="91425" spcFirstLastPara="1" rIns="91425" wrap="square" tIns="45700">
            <a:noAutofit/>
          </a:bodyPr>
          <a:lstStyle>
            <a:lvl1pPr indent="-228600" lvl="0" marL="457200" algn="l">
              <a:spcBef>
                <a:spcPts val="640"/>
              </a:spcBef>
              <a:spcAft>
                <a:spcPts val="0"/>
              </a:spcAft>
              <a:buClr>
                <a:schemeClr val="dk1"/>
              </a:buClr>
              <a:buSzPts val="3200"/>
              <a:buFont typeface="Arial"/>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0" name="Google Shape;220;p3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ge courante">
  <p:cSld name="page courante">
    <p:spTree>
      <p:nvGrpSpPr>
        <p:cNvPr id="221" name="Shape 221"/>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222" name="Shape 222"/>
        <p:cNvGrpSpPr/>
        <p:nvPr/>
      </p:nvGrpSpPr>
      <p:grpSpPr>
        <a:xfrm>
          <a:off x="0" y="0"/>
          <a:ext cx="0" cy="0"/>
          <a:chOff x="0" y="0"/>
          <a:chExt cx="0" cy="0"/>
        </a:xfrm>
      </p:grpSpPr>
      <p:sp>
        <p:nvSpPr>
          <p:cNvPr id="223" name="Google Shape;223;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4" name="Google Shape;224;p37"/>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25" name="Google Shape;225;p37"/>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26" name="Google Shape;226;p37"/>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3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3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229" name="Shape 229"/>
        <p:cNvGrpSpPr/>
        <p:nvPr/>
      </p:nvGrpSpPr>
      <p:grpSpPr>
        <a:xfrm>
          <a:off x="0" y="0"/>
          <a:ext cx="0" cy="0"/>
          <a:chOff x="0" y="0"/>
          <a:chExt cx="0" cy="0"/>
        </a:xfrm>
      </p:grpSpPr>
      <p:sp>
        <p:nvSpPr>
          <p:cNvPr id="230" name="Google Shape;230;p38"/>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3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3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type="title">
  <p:cSld name="TITLE">
    <p:spTree>
      <p:nvGrpSpPr>
        <p:cNvPr id="233" name="Shape 233"/>
        <p:cNvGrpSpPr/>
        <p:nvPr/>
      </p:nvGrpSpPr>
      <p:grpSpPr>
        <a:xfrm>
          <a:off x="0" y="0"/>
          <a:ext cx="0" cy="0"/>
          <a:chOff x="0" y="0"/>
          <a:chExt cx="0" cy="0"/>
        </a:xfrm>
      </p:grpSpPr>
      <p:sp>
        <p:nvSpPr>
          <p:cNvPr id="234" name="Google Shape;234;p3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5" name="Google Shape;235;p3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236" name="Google Shape;236;p39"/>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3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3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239" name="Shape 239"/>
        <p:cNvGrpSpPr/>
        <p:nvPr/>
      </p:nvGrpSpPr>
      <p:grpSpPr>
        <a:xfrm>
          <a:off x="0" y="0"/>
          <a:ext cx="0" cy="0"/>
          <a:chOff x="0" y="0"/>
          <a:chExt cx="0" cy="0"/>
        </a:xfrm>
      </p:grpSpPr>
      <p:sp>
        <p:nvSpPr>
          <p:cNvPr id="240" name="Google Shape;240;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1" name="Google Shape;241;p4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2" name="Google Shape;242;p40"/>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4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4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de section" type="secHead">
  <p:cSld name="SECTION_HEADER">
    <p:spTree>
      <p:nvGrpSpPr>
        <p:cNvPr id="245" name="Shape 245"/>
        <p:cNvGrpSpPr/>
        <p:nvPr/>
      </p:nvGrpSpPr>
      <p:grpSpPr>
        <a:xfrm>
          <a:off x="0" y="0"/>
          <a:ext cx="0" cy="0"/>
          <a:chOff x="0" y="0"/>
          <a:chExt cx="0" cy="0"/>
        </a:xfrm>
      </p:grpSpPr>
      <p:sp>
        <p:nvSpPr>
          <p:cNvPr id="246" name="Google Shape;246;p4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7" name="Google Shape;247;p4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248" name="Google Shape;248;p41"/>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4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4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251" name="Shape 251"/>
        <p:cNvGrpSpPr/>
        <p:nvPr/>
      </p:nvGrpSpPr>
      <p:grpSpPr>
        <a:xfrm>
          <a:off x="0" y="0"/>
          <a:ext cx="0" cy="0"/>
          <a:chOff x="0" y="0"/>
          <a:chExt cx="0" cy="0"/>
        </a:xfrm>
      </p:grpSpPr>
      <p:sp>
        <p:nvSpPr>
          <p:cNvPr id="252" name="Google Shape;252;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3" name="Google Shape;253;p42"/>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54" name="Google Shape;254;p42"/>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255" name="Google Shape;255;p42"/>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56" name="Google Shape;256;p42"/>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257" name="Google Shape;257;p42"/>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4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4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text/object 1 column">
  <p:cSld name="1_Title and text/object 1 column">
    <p:spTree>
      <p:nvGrpSpPr>
        <p:cNvPr id="30" name="Shape 30"/>
        <p:cNvGrpSpPr/>
        <p:nvPr/>
      </p:nvGrpSpPr>
      <p:grpSpPr>
        <a:xfrm>
          <a:off x="0" y="0"/>
          <a:ext cx="0" cy="0"/>
          <a:chOff x="0" y="0"/>
          <a:chExt cx="0" cy="0"/>
        </a:xfrm>
      </p:grpSpPr>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2" type="sldNum"/>
          </p:nvPr>
        </p:nvSpPr>
        <p:spPr>
          <a:xfrm>
            <a:off x="11604624" y="6305524"/>
            <a:ext cx="47410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rgbClr val="888888"/>
                </a:solidFill>
                <a:latin typeface="Calibri"/>
                <a:ea typeface="Calibri"/>
                <a:cs typeface="Calibri"/>
                <a:sym typeface="Calibri"/>
              </a:defRPr>
            </a:lvl1pPr>
            <a:lvl2pPr indent="0" lvl="1" marL="0" algn="r">
              <a:spcBef>
                <a:spcPts val="0"/>
              </a:spcBef>
              <a:buNone/>
              <a:defRPr sz="1000">
                <a:solidFill>
                  <a:srgbClr val="888888"/>
                </a:solidFill>
                <a:latin typeface="Calibri"/>
                <a:ea typeface="Calibri"/>
                <a:cs typeface="Calibri"/>
                <a:sym typeface="Calibri"/>
              </a:defRPr>
            </a:lvl2pPr>
            <a:lvl3pPr indent="0" lvl="2" marL="0" algn="r">
              <a:spcBef>
                <a:spcPts val="0"/>
              </a:spcBef>
              <a:buNone/>
              <a:defRPr sz="1000">
                <a:solidFill>
                  <a:srgbClr val="888888"/>
                </a:solidFill>
                <a:latin typeface="Calibri"/>
                <a:ea typeface="Calibri"/>
                <a:cs typeface="Calibri"/>
                <a:sym typeface="Calibri"/>
              </a:defRPr>
            </a:lvl3pPr>
            <a:lvl4pPr indent="0" lvl="3" marL="0" algn="r">
              <a:spcBef>
                <a:spcPts val="0"/>
              </a:spcBef>
              <a:buNone/>
              <a:defRPr sz="1000">
                <a:solidFill>
                  <a:srgbClr val="888888"/>
                </a:solidFill>
                <a:latin typeface="Calibri"/>
                <a:ea typeface="Calibri"/>
                <a:cs typeface="Calibri"/>
                <a:sym typeface="Calibri"/>
              </a:defRPr>
            </a:lvl4pPr>
            <a:lvl5pPr indent="0" lvl="4" marL="0" algn="r">
              <a:spcBef>
                <a:spcPts val="0"/>
              </a:spcBef>
              <a:buNone/>
              <a:defRPr sz="1000">
                <a:solidFill>
                  <a:srgbClr val="888888"/>
                </a:solidFill>
                <a:latin typeface="Calibri"/>
                <a:ea typeface="Calibri"/>
                <a:cs typeface="Calibri"/>
                <a:sym typeface="Calibri"/>
              </a:defRPr>
            </a:lvl5pPr>
            <a:lvl6pPr indent="0" lvl="5" marL="0" algn="r">
              <a:spcBef>
                <a:spcPts val="0"/>
              </a:spcBef>
              <a:buNone/>
              <a:defRPr sz="1000">
                <a:solidFill>
                  <a:srgbClr val="888888"/>
                </a:solidFill>
                <a:latin typeface="Calibri"/>
                <a:ea typeface="Calibri"/>
                <a:cs typeface="Calibri"/>
                <a:sym typeface="Calibri"/>
              </a:defRPr>
            </a:lvl6pPr>
            <a:lvl7pPr indent="0" lvl="6" marL="0" algn="r">
              <a:spcBef>
                <a:spcPts val="0"/>
              </a:spcBef>
              <a:buNone/>
              <a:defRPr sz="1000">
                <a:solidFill>
                  <a:srgbClr val="888888"/>
                </a:solidFill>
                <a:latin typeface="Calibri"/>
                <a:ea typeface="Calibri"/>
                <a:cs typeface="Calibri"/>
                <a:sym typeface="Calibri"/>
              </a:defRPr>
            </a:lvl7pPr>
            <a:lvl8pPr indent="0" lvl="7" marL="0" algn="r">
              <a:spcBef>
                <a:spcPts val="0"/>
              </a:spcBef>
              <a:buNone/>
              <a:defRPr sz="1000">
                <a:solidFill>
                  <a:srgbClr val="888888"/>
                </a:solidFill>
                <a:latin typeface="Calibri"/>
                <a:ea typeface="Calibri"/>
                <a:cs typeface="Calibri"/>
                <a:sym typeface="Calibri"/>
              </a:defRPr>
            </a:lvl8pPr>
            <a:lvl9pPr indent="0" lvl="8" marL="0" algn="r">
              <a:spcBef>
                <a:spcPts val="0"/>
              </a:spcBef>
              <a:buNone/>
              <a:defRPr sz="10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
        <p:nvSpPr>
          <p:cNvPr id="34" name="Google Shape;34;p5"/>
          <p:cNvSpPr txBox="1"/>
          <p:nvPr>
            <p:ph idx="2" type="body"/>
          </p:nvPr>
        </p:nvSpPr>
        <p:spPr>
          <a:xfrm>
            <a:off x="192088" y="6200775"/>
            <a:ext cx="11160496" cy="396875"/>
          </a:xfrm>
          <a:prstGeom prst="rect">
            <a:avLst/>
          </a:prstGeom>
          <a:noFill/>
          <a:ln>
            <a:noFill/>
          </a:ln>
        </p:spPr>
        <p:txBody>
          <a:bodyPr anchorCtr="0" anchor="t" bIns="45700" lIns="91425" spcFirstLastPara="1" rIns="91425" wrap="square" tIns="45700">
            <a:noAutofit/>
          </a:bodyPr>
          <a:lstStyle>
            <a:lvl1pPr indent="-304800" lvl="0" marL="457200" algn="l">
              <a:lnSpc>
                <a:spcPct val="90000"/>
              </a:lnSpc>
              <a:spcBef>
                <a:spcPts val="1000"/>
              </a:spcBef>
              <a:spcAft>
                <a:spcPts val="0"/>
              </a:spcAft>
              <a:buClr>
                <a:schemeClr val="dk1"/>
              </a:buClr>
              <a:buSzPts val="1200"/>
              <a:buChar char="•"/>
              <a:defRPr b="0" sz="1200">
                <a:latin typeface="Calibri"/>
                <a:ea typeface="Calibri"/>
                <a:cs typeface="Calibri"/>
                <a:sym typeface="Calibri"/>
              </a:defRPr>
            </a:lvl1pPr>
            <a:lvl2pPr indent="-304800" lvl="1" marL="914400" algn="l">
              <a:lnSpc>
                <a:spcPct val="90000"/>
              </a:lnSpc>
              <a:spcBef>
                <a:spcPts val="500"/>
              </a:spcBef>
              <a:spcAft>
                <a:spcPts val="0"/>
              </a:spcAft>
              <a:buClr>
                <a:schemeClr val="dk1"/>
              </a:buClr>
              <a:buSzPts val="1200"/>
              <a:buChar char="•"/>
              <a:defRPr b="0" sz="1200">
                <a:latin typeface="Calibri"/>
                <a:ea typeface="Calibri"/>
                <a:cs typeface="Calibri"/>
                <a:sym typeface="Calibri"/>
              </a:defRPr>
            </a:lvl2pPr>
            <a:lvl3pPr indent="-304800" lvl="2" marL="1371600" algn="l">
              <a:lnSpc>
                <a:spcPct val="90000"/>
              </a:lnSpc>
              <a:spcBef>
                <a:spcPts val="500"/>
              </a:spcBef>
              <a:spcAft>
                <a:spcPts val="0"/>
              </a:spcAft>
              <a:buClr>
                <a:schemeClr val="dk1"/>
              </a:buClr>
              <a:buSzPts val="1200"/>
              <a:buChar char="•"/>
              <a:defRPr b="0" sz="1200">
                <a:latin typeface="Calibri"/>
                <a:ea typeface="Calibri"/>
                <a:cs typeface="Calibri"/>
                <a:sym typeface="Calibri"/>
              </a:defRPr>
            </a:lvl3pPr>
            <a:lvl4pPr indent="-304800" lvl="3" marL="1828800" algn="l">
              <a:lnSpc>
                <a:spcPct val="90000"/>
              </a:lnSpc>
              <a:spcBef>
                <a:spcPts val="500"/>
              </a:spcBef>
              <a:spcAft>
                <a:spcPts val="0"/>
              </a:spcAft>
              <a:buClr>
                <a:schemeClr val="dk1"/>
              </a:buClr>
              <a:buSzPts val="1200"/>
              <a:buChar char="•"/>
              <a:defRPr b="0" sz="1200">
                <a:latin typeface="Calibri"/>
                <a:ea typeface="Calibri"/>
                <a:cs typeface="Calibri"/>
                <a:sym typeface="Calibri"/>
              </a:defRPr>
            </a:lvl4pPr>
            <a:lvl5pPr indent="-304800" lvl="4" marL="2286000" algn="l">
              <a:lnSpc>
                <a:spcPct val="90000"/>
              </a:lnSpc>
              <a:spcBef>
                <a:spcPts val="500"/>
              </a:spcBef>
              <a:spcAft>
                <a:spcPts val="0"/>
              </a:spcAft>
              <a:buClr>
                <a:schemeClr val="dk1"/>
              </a:buClr>
              <a:buSzPts val="1200"/>
              <a:buChar char="•"/>
              <a:defRPr b="0" sz="1200">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260" name="Shape 260"/>
        <p:cNvGrpSpPr/>
        <p:nvPr/>
      </p:nvGrpSpPr>
      <p:grpSpPr>
        <a:xfrm>
          <a:off x="0" y="0"/>
          <a:ext cx="0" cy="0"/>
          <a:chOff x="0" y="0"/>
          <a:chExt cx="0" cy="0"/>
        </a:xfrm>
      </p:grpSpPr>
      <p:sp>
        <p:nvSpPr>
          <p:cNvPr id="261" name="Google Shape;261;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2" name="Google Shape;262;p43"/>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4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4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265" name="Shape 265"/>
        <p:cNvGrpSpPr/>
        <p:nvPr/>
      </p:nvGrpSpPr>
      <p:grpSpPr>
        <a:xfrm>
          <a:off x="0" y="0"/>
          <a:ext cx="0" cy="0"/>
          <a:chOff x="0" y="0"/>
          <a:chExt cx="0" cy="0"/>
        </a:xfrm>
      </p:grpSpPr>
      <p:sp>
        <p:nvSpPr>
          <p:cNvPr id="266" name="Google Shape;266;p44"/>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7" name="Google Shape;267;p44"/>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268" name="Google Shape;268;p4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69" name="Google Shape;269;p44"/>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4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4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272" name="Shape 272"/>
        <p:cNvGrpSpPr/>
        <p:nvPr/>
      </p:nvGrpSpPr>
      <p:grpSpPr>
        <a:xfrm>
          <a:off x="0" y="0"/>
          <a:ext cx="0" cy="0"/>
          <a:chOff x="0" y="0"/>
          <a:chExt cx="0" cy="0"/>
        </a:xfrm>
      </p:grpSpPr>
      <p:sp>
        <p:nvSpPr>
          <p:cNvPr id="273" name="Google Shape;273;p45"/>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4" name="Google Shape;274;p45"/>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75" name="Google Shape;275;p45"/>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76" name="Google Shape;276;p45"/>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4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4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279" name="Shape 279"/>
        <p:cNvGrpSpPr/>
        <p:nvPr/>
      </p:nvGrpSpPr>
      <p:grpSpPr>
        <a:xfrm>
          <a:off x="0" y="0"/>
          <a:ext cx="0" cy="0"/>
          <a:chOff x="0" y="0"/>
          <a:chExt cx="0" cy="0"/>
        </a:xfrm>
      </p:grpSpPr>
      <p:sp>
        <p:nvSpPr>
          <p:cNvPr id="280" name="Google Shape;280;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1" name="Google Shape;281;p46"/>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2" name="Google Shape;282;p46"/>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4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4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285" name="Shape 285"/>
        <p:cNvGrpSpPr/>
        <p:nvPr/>
      </p:nvGrpSpPr>
      <p:grpSpPr>
        <a:xfrm>
          <a:off x="0" y="0"/>
          <a:ext cx="0" cy="0"/>
          <a:chOff x="0" y="0"/>
          <a:chExt cx="0" cy="0"/>
        </a:xfrm>
      </p:grpSpPr>
      <p:sp>
        <p:nvSpPr>
          <p:cNvPr id="286" name="Google Shape;286;p47"/>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7" name="Google Shape;287;p47"/>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8" name="Google Shape;288;p47"/>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4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4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dk1"/>
                </a:solidFill>
                <a:latin typeface="Arial"/>
                <a:ea typeface="Arial"/>
                <a:cs typeface="Arial"/>
                <a:sym typeface="Arial"/>
              </a:defRPr>
            </a:lvl1pPr>
            <a:lvl2pPr indent="0" lvl="1" marL="0" marR="0" algn="r">
              <a:spcBef>
                <a:spcPts val="0"/>
              </a:spcBef>
              <a:buNone/>
              <a:defRPr sz="1400">
                <a:solidFill>
                  <a:schemeClr val="dk1"/>
                </a:solidFill>
                <a:latin typeface="Arial"/>
                <a:ea typeface="Arial"/>
                <a:cs typeface="Arial"/>
                <a:sym typeface="Arial"/>
              </a:defRPr>
            </a:lvl2pPr>
            <a:lvl3pPr indent="0" lvl="2" marL="0" marR="0" algn="r">
              <a:spcBef>
                <a:spcPts val="0"/>
              </a:spcBef>
              <a:buNone/>
              <a:defRPr sz="1400">
                <a:solidFill>
                  <a:schemeClr val="dk1"/>
                </a:solidFill>
                <a:latin typeface="Arial"/>
                <a:ea typeface="Arial"/>
                <a:cs typeface="Arial"/>
                <a:sym typeface="Arial"/>
              </a:defRPr>
            </a:lvl3pPr>
            <a:lvl4pPr indent="0" lvl="3" marL="0" marR="0" algn="r">
              <a:spcBef>
                <a:spcPts val="0"/>
              </a:spcBef>
              <a:buNone/>
              <a:defRPr sz="1400">
                <a:solidFill>
                  <a:schemeClr val="dk1"/>
                </a:solidFill>
                <a:latin typeface="Arial"/>
                <a:ea typeface="Arial"/>
                <a:cs typeface="Arial"/>
                <a:sym typeface="Arial"/>
              </a:defRPr>
            </a:lvl4pPr>
            <a:lvl5pPr indent="0" lvl="4" marL="0" marR="0" algn="r">
              <a:spcBef>
                <a:spcPts val="0"/>
              </a:spcBef>
              <a:buNone/>
              <a:defRPr sz="1400">
                <a:solidFill>
                  <a:schemeClr val="dk1"/>
                </a:solidFill>
                <a:latin typeface="Arial"/>
                <a:ea typeface="Arial"/>
                <a:cs typeface="Arial"/>
                <a:sym typeface="Arial"/>
              </a:defRPr>
            </a:lvl5pPr>
            <a:lvl6pPr indent="0" lvl="5" marL="0" marR="0" algn="r">
              <a:spcBef>
                <a:spcPts val="0"/>
              </a:spcBef>
              <a:buNone/>
              <a:defRPr sz="1400">
                <a:solidFill>
                  <a:schemeClr val="dk1"/>
                </a:solidFill>
                <a:latin typeface="Arial"/>
                <a:ea typeface="Arial"/>
                <a:cs typeface="Arial"/>
                <a:sym typeface="Arial"/>
              </a:defRPr>
            </a:lvl6pPr>
            <a:lvl7pPr indent="0" lvl="6" marL="0" marR="0" algn="r">
              <a:spcBef>
                <a:spcPts val="0"/>
              </a:spcBef>
              <a:buNone/>
              <a:defRPr sz="1400">
                <a:solidFill>
                  <a:schemeClr val="dk1"/>
                </a:solidFill>
                <a:latin typeface="Arial"/>
                <a:ea typeface="Arial"/>
                <a:cs typeface="Arial"/>
                <a:sym typeface="Arial"/>
              </a:defRPr>
            </a:lvl7pPr>
            <a:lvl8pPr indent="0" lvl="7" marL="0" marR="0" algn="r">
              <a:spcBef>
                <a:spcPts val="0"/>
              </a:spcBef>
              <a:buNone/>
              <a:defRPr sz="1400">
                <a:solidFill>
                  <a:schemeClr val="dk1"/>
                </a:solidFill>
                <a:latin typeface="Arial"/>
                <a:ea typeface="Arial"/>
                <a:cs typeface="Arial"/>
                <a:sym typeface="Arial"/>
              </a:defRPr>
            </a:lvl8pPr>
            <a:lvl9pPr indent="0" lvl="8" marL="0" marR="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97" name="Shape 297"/>
        <p:cNvGrpSpPr/>
        <p:nvPr/>
      </p:nvGrpSpPr>
      <p:grpSpPr>
        <a:xfrm>
          <a:off x="0" y="0"/>
          <a:ext cx="0" cy="0"/>
          <a:chOff x="0" y="0"/>
          <a:chExt cx="0" cy="0"/>
        </a:xfrm>
      </p:grpSpPr>
      <p:sp>
        <p:nvSpPr>
          <p:cNvPr id="298" name="Google Shape;298;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03" name="Shape 303"/>
        <p:cNvGrpSpPr/>
        <p:nvPr/>
      </p:nvGrpSpPr>
      <p:grpSpPr>
        <a:xfrm>
          <a:off x="0" y="0"/>
          <a:ext cx="0" cy="0"/>
          <a:chOff x="0" y="0"/>
          <a:chExt cx="0" cy="0"/>
        </a:xfrm>
      </p:grpSpPr>
      <p:sp>
        <p:nvSpPr>
          <p:cNvPr id="304" name="Google Shape;304;p5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5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6" name="Google Shape;30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09" name="Shape 309"/>
        <p:cNvGrpSpPr/>
        <p:nvPr/>
      </p:nvGrpSpPr>
      <p:grpSpPr>
        <a:xfrm>
          <a:off x="0" y="0"/>
          <a:ext cx="0" cy="0"/>
          <a:chOff x="0" y="0"/>
          <a:chExt cx="0" cy="0"/>
        </a:xfrm>
      </p:grpSpPr>
      <p:sp>
        <p:nvSpPr>
          <p:cNvPr id="310" name="Google Shape;310;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2" name="Google Shape;312;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15" name="Shape 315"/>
        <p:cNvGrpSpPr/>
        <p:nvPr/>
      </p:nvGrpSpPr>
      <p:grpSpPr>
        <a:xfrm>
          <a:off x="0" y="0"/>
          <a:ext cx="0" cy="0"/>
          <a:chOff x="0" y="0"/>
          <a:chExt cx="0" cy="0"/>
        </a:xfrm>
      </p:grpSpPr>
      <p:sp>
        <p:nvSpPr>
          <p:cNvPr id="316" name="Google Shape;316;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5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5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22" name="Shape 322"/>
        <p:cNvGrpSpPr/>
        <p:nvPr/>
      </p:nvGrpSpPr>
      <p:grpSpPr>
        <a:xfrm>
          <a:off x="0" y="0"/>
          <a:ext cx="0" cy="0"/>
          <a:chOff x="0" y="0"/>
          <a:chExt cx="0" cy="0"/>
        </a:xfrm>
      </p:grpSpPr>
      <p:sp>
        <p:nvSpPr>
          <p:cNvPr id="323" name="Google Shape;323;p5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5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5" name="Google Shape;325;p5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5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7" name="Google Shape;327;p5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5" name="Shape 35"/>
        <p:cNvGrpSpPr/>
        <p:nvPr/>
      </p:nvGrpSpPr>
      <p:grpSpPr>
        <a:xfrm>
          <a:off x="0" y="0"/>
          <a:ext cx="0" cy="0"/>
          <a:chOff x="0" y="0"/>
          <a:chExt cx="0" cy="0"/>
        </a:xfrm>
      </p:grpSpPr>
      <p:sp>
        <p:nvSpPr>
          <p:cNvPr id="36" name="Google Shape;3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1" name="Shape 331"/>
        <p:cNvGrpSpPr/>
        <p:nvPr/>
      </p:nvGrpSpPr>
      <p:grpSpPr>
        <a:xfrm>
          <a:off x="0" y="0"/>
          <a:ext cx="0" cy="0"/>
          <a:chOff x="0" y="0"/>
          <a:chExt cx="0" cy="0"/>
        </a:xfrm>
      </p:grpSpPr>
      <p:sp>
        <p:nvSpPr>
          <p:cNvPr id="332" name="Google Shape;332;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36" name="Shape 336"/>
        <p:cNvGrpSpPr/>
        <p:nvPr/>
      </p:nvGrpSpPr>
      <p:grpSpPr>
        <a:xfrm>
          <a:off x="0" y="0"/>
          <a:ext cx="0" cy="0"/>
          <a:chOff x="0" y="0"/>
          <a:chExt cx="0" cy="0"/>
        </a:xfrm>
      </p:grpSpPr>
      <p:sp>
        <p:nvSpPr>
          <p:cNvPr id="337" name="Google Shape;337;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40" name="Shape 340"/>
        <p:cNvGrpSpPr/>
        <p:nvPr/>
      </p:nvGrpSpPr>
      <p:grpSpPr>
        <a:xfrm>
          <a:off x="0" y="0"/>
          <a:ext cx="0" cy="0"/>
          <a:chOff x="0" y="0"/>
          <a:chExt cx="0" cy="0"/>
        </a:xfrm>
      </p:grpSpPr>
      <p:sp>
        <p:nvSpPr>
          <p:cNvPr id="341" name="Google Shape;341;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5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3" name="Google Shape;343;p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4" name="Google Shape;34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47" name="Shape 347"/>
        <p:cNvGrpSpPr/>
        <p:nvPr/>
      </p:nvGrpSpPr>
      <p:grpSpPr>
        <a:xfrm>
          <a:off x="0" y="0"/>
          <a:ext cx="0" cy="0"/>
          <a:chOff x="0" y="0"/>
          <a:chExt cx="0" cy="0"/>
        </a:xfrm>
      </p:grpSpPr>
      <p:sp>
        <p:nvSpPr>
          <p:cNvPr id="348" name="Google Shape;348;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 name="Google Shape;349;p5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50" name="Google Shape;350;p5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1" name="Google Shape;351;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54" name="Shape 354"/>
        <p:cNvGrpSpPr/>
        <p:nvPr/>
      </p:nvGrpSpPr>
      <p:grpSpPr>
        <a:xfrm>
          <a:off x="0" y="0"/>
          <a:ext cx="0" cy="0"/>
          <a:chOff x="0" y="0"/>
          <a:chExt cx="0" cy="0"/>
        </a:xfrm>
      </p:grpSpPr>
      <p:sp>
        <p:nvSpPr>
          <p:cNvPr id="355" name="Google Shape;355;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5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60" name="Shape 360"/>
        <p:cNvGrpSpPr/>
        <p:nvPr/>
      </p:nvGrpSpPr>
      <p:grpSpPr>
        <a:xfrm>
          <a:off x="0" y="0"/>
          <a:ext cx="0" cy="0"/>
          <a:chOff x="0" y="0"/>
          <a:chExt cx="0" cy="0"/>
        </a:xfrm>
      </p:grpSpPr>
      <p:sp>
        <p:nvSpPr>
          <p:cNvPr id="361" name="Google Shape;361;p5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5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kst normaal">
  <p:cSld name="Tekst normaal">
    <p:spTree>
      <p:nvGrpSpPr>
        <p:cNvPr id="372" name="Shape 372"/>
        <p:cNvGrpSpPr/>
        <p:nvPr/>
      </p:nvGrpSpPr>
      <p:grpSpPr>
        <a:xfrm>
          <a:off x="0" y="0"/>
          <a:ext cx="0" cy="0"/>
          <a:chOff x="0" y="0"/>
          <a:chExt cx="0" cy="0"/>
        </a:xfrm>
      </p:grpSpPr>
      <p:cxnSp>
        <p:nvCxnSpPr>
          <p:cNvPr id="373" name="Google Shape;373;p61"/>
          <p:cNvCxnSpPr/>
          <p:nvPr/>
        </p:nvCxnSpPr>
        <p:spPr>
          <a:xfrm>
            <a:off x="916518" y="1727200"/>
            <a:ext cx="1976967" cy="0"/>
          </a:xfrm>
          <a:prstGeom prst="straightConnector1">
            <a:avLst/>
          </a:prstGeom>
          <a:noFill/>
          <a:ln cap="flat" cmpd="sng" w="57150">
            <a:solidFill>
              <a:schemeClr val="lt2"/>
            </a:solidFill>
            <a:prstDash val="solid"/>
            <a:miter lim="800000"/>
            <a:headEnd len="sm" w="sm" type="none"/>
            <a:tailEnd len="sm" w="sm" type="none"/>
          </a:ln>
        </p:spPr>
      </p:cxnSp>
      <p:sp>
        <p:nvSpPr>
          <p:cNvPr id="374" name="Google Shape;37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p61"/>
          <p:cNvSpPr txBox="1"/>
          <p:nvPr>
            <p:ph idx="1" type="body"/>
          </p:nvPr>
        </p:nvSpPr>
        <p:spPr>
          <a:xfrm>
            <a:off x="916802" y="1838132"/>
            <a:ext cx="6619063" cy="347317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61"/>
          <p:cNvSpPr txBox="1"/>
          <p:nvPr>
            <p:ph idx="2" type="body"/>
          </p:nvPr>
        </p:nvSpPr>
        <p:spPr>
          <a:xfrm>
            <a:off x="917575" y="5243679"/>
            <a:ext cx="6618288" cy="781050"/>
          </a:xfrm>
          <a:prstGeom prst="rect">
            <a:avLst/>
          </a:prstGeom>
          <a:noFill/>
          <a:ln>
            <a:noFill/>
          </a:ln>
        </p:spPr>
        <p:txBody>
          <a:bodyPr anchorCtr="0" anchor="b" bIns="45700" lIns="91425" spcFirstLastPara="1" rIns="91425" wrap="square" tIns="45700">
            <a:noAutofit/>
          </a:bodyPr>
          <a:lstStyle>
            <a:lvl1pPr indent="-266700" lvl="0" marL="457200" algn="l">
              <a:lnSpc>
                <a:spcPct val="100000"/>
              </a:lnSpc>
              <a:spcBef>
                <a:spcPts val="1000"/>
              </a:spcBef>
              <a:spcAft>
                <a:spcPts val="0"/>
              </a:spcAft>
              <a:buClr>
                <a:schemeClr val="accent6"/>
              </a:buClr>
              <a:buSzPts val="600"/>
              <a:buFont typeface="Noto Sans Symbols"/>
              <a:buChar char="▪"/>
              <a:defRPr sz="600">
                <a:solidFill>
                  <a:schemeClr val="accent6"/>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61"/>
          <p:cNvSpPr txBox="1"/>
          <p:nvPr>
            <p:ph idx="12" type="sldNum"/>
          </p:nvPr>
        </p:nvSpPr>
        <p:spPr>
          <a:xfrm>
            <a:off x="11631085" y="6396039"/>
            <a:ext cx="461433"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750">
                <a:solidFill>
                  <a:srgbClr val="888888"/>
                </a:solidFill>
                <a:latin typeface="Arial"/>
                <a:ea typeface="Arial"/>
                <a:cs typeface="Arial"/>
                <a:sym typeface="Arial"/>
              </a:defRPr>
            </a:lvl1pPr>
            <a:lvl2pPr indent="0" lvl="1" marL="0" marR="0" algn="r">
              <a:spcBef>
                <a:spcPts val="0"/>
              </a:spcBef>
              <a:spcAft>
                <a:spcPts val="0"/>
              </a:spcAft>
              <a:buNone/>
              <a:defRPr sz="750">
                <a:solidFill>
                  <a:srgbClr val="888888"/>
                </a:solidFill>
                <a:latin typeface="Arial"/>
                <a:ea typeface="Arial"/>
                <a:cs typeface="Arial"/>
                <a:sym typeface="Arial"/>
              </a:defRPr>
            </a:lvl2pPr>
            <a:lvl3pPr indent="0" lvl="2" marL="0" marR="0" algn="r">
              <a:spcBef>
                <a:spcPts val="0"/>
              </a:spcBef>
              <a:spcAft>
                <a:spcPts val="0"/>
              </a:spcAft>
              <a:buNone/>
              <a:defRPr sz="750">
                <a:solidFill>
                  <a:srgbClr val="888888"/>
                </a:solidFill>
                <a:latin typeface="Arial"/>
                <a:ea typeface="Arial"/>
                <a:cs typeface="Arial"/>
                <a:sym typeface="Arial"/>
              </a:defRPr>
            </a:lvl3pPr>
            <a:lvl4pPr indent="0" lvl="3" marL="0" marR="0" algn="r">
              <a:spcBef>
                <a:spcPts val="0"/>
              </a:spcBef>
              <a:spcAft>
                <a:spcPts val="0"/>
              </a:spcAft>
              <a:buNone/>
              <a:defRPr sz="750">
                <a:solidFill>
                  <a:srgbClr val="888888"/>
                </a:solidFill>
                <a:latin typeface="Arial"/>
                <a:ea typeface="Arial"/>
                <a:cs typeface="Arial"/>
                <a:sym typeface="Arial"/>
              </a:defRPr>
            </a:lvl4pPr>
            <a:lvl5pPr indent="0" lvl="4" marL="0" marR="0" algn="r">
              <a:spcBef>
                <a:spcPts val="0"/>
              </a:spcBef>
              <a:spcAft>
                <a:spcPts val="0"/>
              </a:spcAft>
              <a:buNone/>
              <a:defRPr sz="750">
                <a:solidFill>
                  <a:srgbClr val="888888"/>
                </a:solidFill>
                <a:latin typeface="Arial"/>
                <a:ea typeface="Arial"/>
                <a:cs typeface="Arial"/>
                <a:sym typeface="Arial"/>
              </a:defRPr>
            </a:lvl5pPr>
            <a:lvl6pPr indent="0" lvl="5" marL="0" marR="0" algn="r">
              <a:spcBef>
                <a:spcPts val="0"/>
              </a:spcBef>
              <a:spcAft>
                <a:spcPts val="0"/>
              </a:spcAft>
              <a:buNone/>
              <a:defRPr sz="750">
                <a:solidFill>
                  <a:srgbClr val="888888"/>
                </a:solidFill>
                <a:latin typeface="Arial"/>
                <a:ea typeface="Arial"/>
                <a:cs typeface="Arial"/>
                <a:sym typeface="Arial"/>
              </a:defRPr>
            </a:lvl6pPr>
            <a:lvl7pPr indent="0" lvl="6" marL="0" marR="0" algn="r">
              <a:spcBef>
                <a:spcPts val="0"/>
              </a:spcBef>
              <a:spcAft>
                <a:spcPts val="0"/>
              </a:spcAft>
              <a:buNone/>
              <a:defRPr sz="750">
                <a:solidFill>
                  <a:srgbClr val="888888"/>
                </a:solidFill>
                <a:latin typeface="Arial"/>
                <a:ea typeface="Arial"/>
                <a:cs typeface="Arial"/>
                <a:sym typeface="Arial"/>
              </a:defRPr>
            </a:lvl7pPr>
            <a:lvl8pPr indent="0" lvl="7" marL="0" marR="0" algn="r">
              <a:spcBef>
                <a:spcPts val="0"/>
              </a:spcBef>
              <a:spcAft>
                <a:spcPts val="0"/>
              </a:spcAft>
              <a:buNone/>
              <a:defRPr sz="750">
                <a:solidFill>
                  <a:srgbClr val="888888"/>
                </a:solidFill>
                <a:latin typeface="Arial"/>
                <a:ea typeface="Arial"/>
                <a:cs typeface="Arial"/>
                <a:sym typeface="Arial"/>
              </a:defRPr>
            </a:lvl8pPr>
            <a:lvl9pPr indent="0" lvl="8" marL="0" marR="0" algn="r">
              <a:spcBef>
                <a:spcPts val="0"/>
              </a:spcBef>
              <a:spcAft>
                <a:spcPts val="0"/>
              </a:spcAft>
              <a:buNone/>
              <a:defRPr sz="75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78" name="Shape 378"/>
        <p:cNvGrpSpPr/>
        <p:nvPr/>
      </p:nvGrpSpPr>
      <p:grpSpPr>
        <a:xfrm>
          <a:off x="0" y="0"/>
          <a:ext cx="0" cy="0"/>
          <a:chOff x="0" y="0"/>
          <a:chExt cx="0" cy="0"/>
        </a:xfrm>
      </p:grpSpPr>
      <p:sp>
        <p:nvSpPr>
          <p:cNvPr id="379" name="Google Shape;379;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1" name="Google Shape;38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84" name="Shape 384"/>
        <p:cNvGrpSpPr/>
        <p:nvPr/>
      </p:nvGrpSpPr>
      <p:grpSpPr>
        <a:xfrm>
          <a:off x="0" y="0"/>
          <a:ext cx="0" cy="0"/>
          <a:chOff x="0" y="0"/>
          <a:chExt cx="0" cy="0"/>
        </a:xfrm>
      </p:grpSpPr>
      <p:sp>
        <p:nvSpPr>
          <p:cNvPr id="385" name="Google Shape;385;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90" name="Shape 390"/>
        <p:cNvGrpSpPr/>
        <p:nvPr/>
      </p:nvGrpSpPr>
      <p:grpSpPr>
        <a:xfrm>
          <a:off x="0" y="0"/>
          <a:ext cx="0" cy="0"/>
          <a:chOff x="0" y="0"/>
          <a:chExt cx="0" cy="0"/>
        </a:xfrm>
      </p:grpSpPr>
      <p:sp>
        <p:nvSpPr>
          <p:cNvPr id="391" name="Google Shape;391;p6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6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3" name="Google Shape;393;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Contenu et 2 contenus" type="objAndTwoObj">
  <p:cSld name="OBJECT_AND_TWO_OBJECTS">
    <p:spTree>
      <p:nvGrpSpPr>
        <p:cNvPr id="41" name="Shape 41"/>
        <p:cNvGrpSpPr/>
        <p:nvPr/>
      </p:nvGrpSpPr>
      <p:grpSpPr>
        <a:xfrm>
          <a:off x="0" y="0"/>
          <a:ext cx="0" cy="0"/>
          <a:chOff x="0" y="0"/>
          <a:chExt cx="0" cy="0"/>
        </a:xfrm>
      </p:grpSpPr>
      <p:sp>
        <p:nvSpPr>
          <p:cNvPr id="42" name="Google Shape;42;p7"/>
          <p:cNvSpPr txBox="1"/>
          <p:nvPr>
            <p:ph type="title"/>
          </p:nvPr>
        </p:nvSpPr>
        <p:spPr>
          <a:xfrm>
            <a:off x="1522120" y="698502"/>
            <a:ext cx="9147763" cy="73501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1403585" y="1976440"/>
            <a:ext cx="4602104" cy="160178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2" type="body"/>
          </p:nvPr>
        </p:nvSpPr>
        <p:spPr>
          <a:xfrm>
            <a:off x="6186312" y="1976438"/>
            <a:ext cx="4602104" cy="7239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
          <p:cNvSpPr txBox="1"/>
          <p:nvPr>
            <p:ph idx="3" type="body"/>
          </p:nvPr>
        </p:nvSpPr>
        <p:spPr>
          <a:xfrm>
            <a:off x="6186312" y="2852740"/>
            <a:ext cx="4602104" cy="72548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96" name="Shape 396"/>
        <p:cNvGrpSpPr/>
        <p:nvPr/>
      </p:nvGrpSpPr>
      <p:grpSpPr>
        <a:xfrm>
          <a:off x="0" y="0"/>
          <a:ext cx="0" cy="0"/>
          <a:chOff x="0" y="0"/>
          <a:chExt cx="0" cy="0"/>
        </a:xfrm>
      </p:grpSpPr>
      <p:sp>
        <p:nvSpPr>
          <p:cNvPr id="397" name="Google Shape;397;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6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3" name="Shape 403"/>
        <p:cNvGrpSpPr/>
        <p:nvPr/>
      </p:nvGrpSpPr>
      <p:grpSpPr>
        <a:xfrm>
          <a:off x="0" y="0"/>
          <a:ext cx="0" cy="0"/>
          <a:chOff x="0" y="0"/>
          <a:chExt cx="0" cy="0"/>
        </a:xfrm>
      </p:grpSpPr>
      <p:sp>
        <p:nvSpPr>
          <p:cNvPr id="404" name="Google Shape;404;p6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6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6" name="Google Shape;406;p6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6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8" name="Google Shape;408;p6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12" name="Shape 412"/>
        <p:cNvGrpSpPr/>
        <p:nvPr/>
      </p:nvGrpSpPr>
      <p:grpSpPr>
        <a:xfrm>
          <a:off x="0" y="0"/>
          <a:ext cx="0" cy="0"/>
          <a:chOff x="0" y="0"/>
          <a:chExt cx="0" cy="0"/>
        </a:xfrm>
      </p:grpSpPr>
      <p:sp>
        <p:nvSpPr>
          <p:cNvPr id="413" name="Google Shape;413;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 name="Google Shape;414;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7" name="Shape 417"/>
        <p:cNvGrpSpPr/>
        <p:nvPr/>
      </p:nvGrpSpPr>
      <p:grpSpPr>
        <a:xfrm>
          <a:off x="0" y="0"/>
          <a:ext cx="0" cy="0"/>
          <a:chOff x="0" y="0"/>
          <a:chExt cx="0" cy="0"/>
        </a:xfrm>
      </p:grpSpPr>
      <p:sp>
        <p:nvSpPr>
          <p:cNvPr id="418" name="Google Shape;418;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21" name="Shape 421"/>
        <p:cNvGrpSpPr/>
        <p:nvPr/>
      </p:nvGrpSpPr>
      <p:grpSpPr>
        <a:xfrm>
          <a:off x="0" y="0"/>
          <a:ext cx="0" cy="0"/>
          <a:chOff x="0" y="0"/>
          <a:chExt cx="0" cy="0"/>
        </a:xfrm>
      </p:grpSpPr>
      <p:sp>
        <p:nvSpPr>
          <p:cNvPr id="422" name="Google Shape;422;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6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24" name="Google Shape;424;p6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5" name="Google Shape;425;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6" name="Google Shape;426;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28" name="Shape 428"/>
        <p:cNvGrpSpPr/>
        <p:nvPr/>
      </p:nvGrpSpPr>
      <p:grpSpPr>
        <a:xfrm>
          <a:off x="0" y="0"/>
          <a:ext cx="0" cy="0"/>
          <a:chOff x="0" y="0"/>
          <a:chExt cx="0" cy="0"/>
        </a:xfrm>
      </p:grpSpPr>
      <p:sp>
        <p:nvSpPr>
          <p:cNvPr id="429" name="Google Shape;429;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0" name="Google Shape;430;p7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31" name="Google Shape;431;p7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2" name="Google Shape;432;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35" name="Shape 435"/>
        <p:cNvGrpSpPr/>
        <p:nvPr/>
      </p:nvGrpSpPr>
      <p:grpSpPr>
        <a:xfrm>
          <a:off x="0" y="0"/>
          <a:ext cx="0" cy="0"/>
          <a:chOff x="0" y="0"/>
          <a:chExt cx="0" cy="0"/>
        </a:xfrm>
      </p:grpSpPr>
      <p:sp>
        <p:nvSpPr>
          <p:cNvPr id="436" name="Google Shape;436;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7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41" name="Shape 441"/>
        <p:cNvGrpSpPr/>
        <p:nvPr/>
      </p:nvGrpSpPr>
      <p:grpSpPr>
        <a:xfrm>
          <a:off x="0" y="0"/>
          <a:ext cx="0" cy="0"/>
          <a:chOff x="0" y="0"/>
          <a:chExt cx="0" cy="0"/>
        </a:xfrm>
      </p:grpSpPr>
      <p:sp>
        <p:nvSpPr>
          <p:cNvPr id="442" name="Google Shape;442;p7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3" name="Google Shape;443;p7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text/object 1 column">
  <p:cSld name="1_Title and text/object 1 column">
    <p:spTree>
      <p:nvGrpSpPr>
        <p:cNvPr id="447" name="Shape 447"/>
        <p:cNvGrpSpPr/>
        <p:nvPr/>
      </p:nvGrpSpPr>
      <p:grpSpPr>
        <a:xfrm>
          <a:off x="0" y="0"/>
          <a:ext cx="0" cy="0"/>
          <a:chOff x="0" y="0"/>
          <a:chExt cx="0" cy="0"/>
        </a:xfrm>
      </p:grpSpPr>
      <p:sp>
        <p:nvSpPr>
          <p:cNvPr id="448" name="Google Shape;448;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9" name="Google Shape;449;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73"/>
          <p:cNvSpPr txBox="1"/>
          <p:nvPr>
            <p:ph idx="12" type="sldNum"/>
          </p:nvPr>
        </p:nvSpPr>
        <p:spPr>
          <a:xfrm>
            <a:off x="11604624" y="6305524"/>
            <a:ext cx="47410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rgbClr val="888888"/>
                </a:solidFill>
                <a:latin typeface="Calibri"/>
                <a:ea typeface="Calibri"/>
                <a:cs typeface="Calibri"/>
                <a:sym typeface="Calibri"/>
              </a:defRPr>
            </a:lvl1pPr>
            <a:lvl2pPr indent="0" lvl="1" marL="0" algn="r">
              <a:spcBef>
                <a:spcPts val="0"/>
              </a:spcBef>
              <a:buNone/>
              <a:defRPr sz="1000">
                <a:solidFill>
                  <a:srgbClr val="888888"/>
                </a:solidFill>
                <a:latin typeface="Calibri"/>
                <a:ea typeface="Calibri"/>
                <a:cs typeface="Calibri"/>
                <a:sym typeface="Calibri"/>
              </a:defRPr>
            </a:lvl2pPr>
            <a:lvl3pPr indent="0" lvl="2" marL="0" algn="r">
              <a:spcBef>
                <a:spcPts val="0"/>
              </a:spcBef>
              <a:buNone/>
              <a:defRPr sz="1000">
                <a:solidFill>
                  <a:srgbClr val="888888"/>
                </a:solidFill>
                <a:latin typeface="Calibri"/>
                <a:ea typeface="Calibri"/>
                <a:cs typeface="Calibri"/>
                <a:sym typeface="Calibri"/>
              </a:defRPr>
            </a:lvl3pPr>
            <a:lvl4pPr indent="0" lvl="3" marL="0" algn="r">
              <a:spcBef>
                <a:spcPts val="0"/>
              </a:spcBef>
              <a:buNone/>
              <a:defRPr sz="1000">
                <a:solidFill>
                  <a:srgbClr val="888888"/>
                </a:solidFill>
                <a:latin typeface="Calibri"/>
                <a:ea typeface="Calibri"/>
                <a:cs typeface="Calibri"/>
                <a:sym typeface="Calibri"/>
              </a:defRPr>
            </a:lvl4pPr>
            <a:lvl5pPr indent="0" lvl="4" marL="0" algn="r">
              <a:spcBef>
                <a:spcPts val="0"/>
              </a:spcBef>
              <a:buNone/>
              <a:defRPr sz="1000">
                <a:solidFill>
                  <a:srgbClr val="888888"/>
                </a:solidFill>
                <a:latin typeface="Calibri"/>
                <a:ea typeface="Calibri"/>
                <a:cs typeface="Calibri"/>
                <a:sym typeface="Calibri"/>
              </a:defRPr>
            </a:lvl5pPr>
            <a:lvl6pPr indent="0" lvl="5" marL="0" algn="r">
              <a:spcBef>
                <a:spcPts val="0"/>
              </a:spcBef>
              <a:buNone/>
              <a:defRPr sz="1000">
                <a:solidFill>
                  <a:srgbClr val="888888"/>
                </a:solidFill>
                <a:latin typeface="Calibri"/>
                <a:ea typeface="Calibri"/>
                <a:cs typeface="Calibri"/>
                <a:sym typeface="Calibri"/>
              </a:defRPr>
            </a:lvl6pPr>
            <a:lvl7pPr indent="0" lvl="6" marL="0" algn="r">
              <a:spcBef>
                <a:spcPts val="0"/>
              </a:spcBef>
              <a:buNone/>
              <a:defRPr sz="1000">
                <a:solidFill>
                  <a:srgbClr val="888888"/>
                </a:solidFill>
                <a:latin typeface="Calibri"/>
                <a:ea typeface="Calibri"/>
                <a:cs typeface="Calibri"/>
                <a:sym typeface="Calibri"/>
              </a:defRPr>
            </a:lvl7pPr>
            <a:lvl8pPr indent="0" lvl="7" marL="0" algn="r">
              <a:spcBef>
                <a:spcPts val="0"/>
              </a:spcBef>
              <a:buNone/>
              <a:defRPr sz="1000">
                <a:solidFill>
                  <a:srgbClr val="888888"/>
                </a:solidFill>
                <a:latin typeface="Calibri"/>
                <a:ea typeface="Calibri"/>
                <a:cs typeface="Calibri"/>
                <a:sym typeface="Calibri"/>
              </a:defRPr>
            </a:lvl8pPr>
            <a:lvl9pPr indent="0" lvl="8" marL="0" algn="r">
              <a:spcBef>
                <a:spcPts val="0"/>
              </a:spcBef>
              <a:buNone/>
              <a:defRPr sz="10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
        <p:nvSpPr>
          <p:cNvPr id="451" name="Google Shape;451;p73"/>
          <p:cNvSpPr txBox="1"/>
          <p:nvPr>
            <p:ph idx="2" type="body"/>
          </p:nvPr>
        </p:nvSpPr>
        <p:spPr>
          <a:xfrm>
            <a:off x="192088" y="6200775"/>
            <a:ext cx="11160496" cy="396875"/>
          </a:xfrm>
          <a:prstGeom prst="rect">
            <a:avLst/>
          </a:prstGeom>
          <a:noFill/>
          <a:ln>
            <a:noFill/>
          </a:ln>
        </p:spPr>
        <p:txBody>
          <a:bodyPr anchorCtr="0" anchor="t" bIns="45700" lIns="91425" spcFirstLastPara="1" rIns="91425" wrap="square" tIns="45700">
            <a:noAutofit/>
          </a:bodyPr>
          <a:lstStyle>
            <a:lvl1pPr indent="-304800" lvl="0" marL="457200" algn="l">
              <a:lnSpc>
                <a:spcPct val="90000"/>
              </a:lnSpc>
              <a:spcBef>
                <a:spcPts val="1000"/>
              </a:spcBef>
              <a:spcAft>
                <a:spcPts val="0"/>
              </a:spcAft>
              <a:buClr>
                <a:schemeClr val="dk1"/>
              </a:buClr>
              <a:buSzPts val="1200"/>
              <a:buChar char="•"/>
              <a:defRPr b="0" sz="1200">
                <a:latin typeface="Calibri"/>
                <a:ea typeface="Calibri"/>
                <a:cs typeface="Calibri"/>
                <a:sym typeface="Calibri"/>
              </a:defRPr>
            </a:lvl1pPr>
            <a:lvl2pPr indent="-304800" lvl="1" marL="914400" algn="l">
              <a:lnSpc>
                <a:spcPct val="90000"/>
              </a:lnSpc>
              <a:spcBef>
                <a:spcPts val="500"/>
              </a:spcBef>
              <a:spcAft>
                <a:spcPts val="0"/>
              </a:spcAft>
              <a:buClr>
                <a:schemeClr val="dk1"/>
              </a:buClr>
              <a:buSzPts val="1200"/>
              <a:buChar char="•"/>
              <a:defRPr b="0" sz="1200">
                <a:latin typeface="Calibri"/>
                <a:ea typeface="Calibri"/>
                <a:cs typeface="Calibri"/>
                <a:sym typeface="Calibri"/>
              </a:defRPr>
            </a:lvl2pPr>
            <a:lvl3pPr indent="-304800" lvl="2" marL="1371600" algn="l">
              <a:lnSpc>
                <a:spcPct val="90000"/>
              </a:lnSpc>
              <a:spcBef>
                <a:spcPts val="500"/>
              </a:spcBef>
              <a:spcAft>
                <a:spcPts val="0"/>
              </a:spcAft>
              <a:buClr>
                <a:schemeClr val="dk1"/>
              </a:buClr>
              <a:buSzPts val="1200"/>
              <a:buChar char="•"/>
              <a:defRPr b="0" sz="1200">
                <a:latin typeface="Calibri"/>
                <a:ea typeface="Calibri"/>
                <a:cs typeface="Calibri"/>
                <a:sym typeface="Calibri"/>
              </a:defRPr>
            </a:lvl3pPr>
            <a:lvl4pPr indent="-304800" lvl="3" marL="1828800" algn="l">
              <a:lnSpc>
                <a:spcPct val="90000"/>
              </a:lnSpc>
              <a:spcBef>
                <a:spcPts val="500"/>
              </a:spcBef>
              <a:spcAft>
                <a:spcPts val="0"/>
              </a:spcAft>
              <a:buClr>
                <a:schemeClr val="dk1"/>
              </a:buClr>
              <a:buSzPts val="1200"/>
              <a:buChar char="•"/>
              <a:defRPr b="0" sz="1200">
                <a:latin typeface="Calibri"/>
                <a:ea typeface="Calibri"/>
                <a:cs typeface="Calibri"/>
                <a:sym typeface="Calibri"/>
              </a:defRPr>
            </a:lvl4pPr>
            <a:lvl5pPr indent="-304800" lvl="4" marL="2286000" algn="l">
              <a:lnSpc>
                <a:spcPct val="90000"/>
              </a:lnSpc>
              <a:spcBef>
                <a:spcPts val="500"/>
              </a:spcBef>
              <a:spcAft>
                <a:spcPts val="0"/>
              </a:spcAft>
              <a:buClr>
                <a:schemeClr val="dk1"/>
              </a:buClr>
              <a:buSzPts val="1200"/>
              <a:buChar char="•"/>
              <a:defRPr b="0" sz="1200">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Texte et 2 contenus" type="txAndTwoObj">
  <p:cSld name="TEXT_AND_TWO_OBJECTS">
    <p:spTree>
      <p:nvGrpSpPr>
        <p:cNvPr id="452" name="Shape 452"/>
        <p:cNvGrpSpPr/>
        <p:nvPr/>
      </p:nvGrpSpPr>
      <p:grpSpPr>
        <a:xfrm>
          <a:off x="0" y="0"/>
          <a:ext cx="0" cy="0"/>
          <a:chOff x="0" y="0"/>
          <a:chExt cx="0" cy="0"/>
        </a:xfrm>
      </p:grpSpPr>
      <p:sp>
        <p:nvSpPr>
          <p:cNvPr id="453" name="Google Shape;453;p74"/>
          <p:cNvSpPr txBox="1"/>
          <p:nvPr>
            <p:ph type="title"/>
          </p:nvPr>
        </p:nvSpPr>
        <p:spPr>
          <a:xfrm>
            <a:off x="766233" y="304801"/>
            <a:ext cx="10668000" cy="1216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4" name="Google Shape;454;p74"/>
          <p:cNvSpPr txBox="1"/>
          <p:nvPr>
            <p:ph idx="1" type="body"/>
          </p:nvPr>
        </p:nvSpPr>
        <p:spPr>
          <a:xfrm>
            <a:off x="755651" y="1752600"/>
            <a:ext cx="5232400" cy="4267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74"/>
          <p:cNvSpPr txBox="1"/>
          <p:nvPr>
            <p:ph idx="2" type="body"/>
          </p:nvPr>
        </p:nvSpPr>
        <p:spPr>
          <a:xfrm>
            <a:off x="6191251" y="1752600"/>
            <a:ext cx="5232400" cy="2057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74"/>
          <p:cNvSpPr txBox="1"/>
          <p:nvPr>
            <p:ph idx="3" type="body"/>
          </p:nvPr>
        </p:nvSpPr>
        <p:spPr>
          <a:xfrm>
            <a:off x="6191251" y="3962400"/>
            <a:ext cx="5232400" cy="2057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Texte et 2 contenus" type="txAndTwoObj">
  <p:cSld name="TEXT_AND_TWO_OBJECTS">
    <p:spTree>
      <p:nvGrpSpPr>
        <p:cNvPr id="46" name="Shape 46"/>
        <p:cNvGrpSpPr/>
        <p:nvPr/>
      </p:nvGrpSpPr>
      <p:grpSpPr>
        <a:xfrm>
          <a:off x="0" y="0"/>
          <a:ext cx="0" cy="0"/>
          <a:chOff x="0" y="0"/>
          <a:chExt cx="0" cy="0"/>
        </a:xfrm>
      </p:grpSpPr>
      <p:sp>
        <p:nvSpPr>
          <p:cNvPr id="47" name="Google Shape;47;p8"/>
          <p:cNvSpPr txBox="1"/>
          <p:nvPr>
            <p:ph type="title"/>
          </p:nvPr>
        </p:nvSpPr>
        <p:spPr>
          <a:xfrm>
            <a:off x="766233" y="304801"/>
            <a:ext cx="10668000" cy="1216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8"/>
          <p:cNvSpPr txBox="1"/>
          <p:nvPr>
            <p:ph idx="1" type="body"/>
          </p:nvPr>
        </p:nvSpPr>
        <p:spPr>
          <a:xfrm>
            <a:off x="755651" y="1752600"/>
            <a:ext cx="5232400" cy="4267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txBox="1"/>
          <p:nvPr>
            <p:ph idx="2" type="body"/>
          </p:nvPr>
        </p:nvSpPr>
        <p:spPr>
          <a:xfrm>
            <a:off x="6191251" y="1752600"/>
            <a:ext cx="5232400" cy="2057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
          <p:cNvSpPr txBox="1"/>
          <p:nvPr>
            <p:ph idx="3" type="body"/>
          </p:nvPr>
        </p:nvSpPr>
        <p:spPr>
          <a:xfrm>
            <a:off x="6191251" y="3962400"/>
            <a:ext cx="5232400" cy="2057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Contenu et 2 contenus" type="objAndTwoObj">
  <p:cSld name="OBJECT_AND_TWO_OBJECTS">
    <p:spTree>
      <p:nvGrpSpPr>
        <p:cNvPr id="460" name="Shape 460"/>
        <p:cNvGrpSpPr/>
        <p:nvPr/>
      </p:nvGrpSpPr>
      <p:grpSpPr>
        <a:xfrm>
          <a:off x="0" y="0"/>
          <a:ext cx="0" cy="0"/>
          <a:chOff x="0" y="0"/>
          <a:chExt cx="0" cy="0"/>
        </a:xfrm>
      </p:grpSpPr>
      <p:sp>
        <p:nvSpPr>
          <p:cNvPr id="461" name="Google Shape;461;p75"/>
          <p:cNvSpPr txBox="1"/>
          <p:nvPr>
            <p:ph type="title"/>
          </p:nvPr>
        </p:nvSpPr>
        <p:spPr>
          <a:xfrm>
            <a:off x="1522120" y="698502"/>
            <a:ext cx="9147763" cy="73501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2" name="Google Shape;462;p75"/>
          <p:cNvSpPr txBox="1"/>
          <p:nvPr>
            <p:ph idx="1" type="body"/>
          </p:nvPr>
        </p:nvSpPr>
        <p:spPr>
          <a:xfrm>
            <a:off x="1403585" y="1976440"/>
            <a:ext cx="4602104" cy="160178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75"/>
          <p:cNvSpPr txBox="1"/>
          <p:nvPr>
            <p:ph idx="2" type="body"/>
          </p:nvPr>
        </p:nvSpPr>
        <p:spPr>
          <a:xfrm>
            <a:off x="6186312" y="1976438"/>
            <a:ext cx="4602104" cy="7239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75"/>
          <p:cNvSpPr txBox="1"/>
          <p:nvPr>
            <p:ph idx="3" type="body"/>
          </p:nvPr>
        </p:nvSpPr>
        <p:spPr>
          <a:xfrm>
            <a:off x="6186312" y="2852740"/>
            <a:ext cx="4602104" cy="72548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465" name="Shape 465"/>
        <p:cNvGrpSpPr/>
        <p:nvPr/>
      </p:nvGrpSpPr>
      <p:grpSpPr>
        <a:xfrm>
          <a:off x="0" y="0"/>
          <a:ext cx="0" cy="0"/>
          <a:chOff x="0" y="0"/>
          <a:chExt cx="0" cy="0"/>
        </a:xfrm>
      </p:grpSpPr>
      <p:sp>
        <p:nvSpPr>
          <p:cNvPr id="466" name="Google Shape;466;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7" name="Google Shape;467;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76"/>
          <p:cNvSpPr txBox="1"/>
          <p:nvPr>
            <p:ph idx="2" type="body"/>
          </p:nvPr>
        </p:nvSpPr>
        <p:spPr>
          <a:xfrm>
            <a:off x="527382" y="6309321"/>
            <a:ext cx="8064500" cy="3603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4" name="Shape 54"/>
        <p:cNvGrpSpPr/>
        <p:nvPr/>
      </p:nvGrpSpPr>
      <p:grpSpPr>
        <a:xfrm>
          <a:off x="0" y="0"/>
          <a:ext cx="0" cy="0"/>
          <a:chOff x="0" y="0"/>
          <a:chExt cx="0" cy="0"/>
        </a:xfrm>
      </p:grpSpPr>
      <p:sp>
        <p:nvSpPr>
          <p:cNvPr id="55" name="Google Shape;5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59" name="Shape 59"/>
        <p:cNvGrpSpPr/>
        <p:nvPr/>
      </p:nvGrpSpPr>
      <p:grpSpPr>
        <a:xfrm>
          <a:off x="0" y="0"/>
          <a:ext cx="0" cy="0"/>
          <a:chOff x="0" y="0"/>
          <a:chExt cx="0" cy="0"/>
        </a:xfrm>
      </p:grpSpPr>
      <p:sp>
        <p:nvSpPr>
          <p:cNvPr id="60" name="Google Shape;6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0"/>
          <p:cNvSpPr txBox="1"/>
          <p:nvPr>
            <p:ph idx="2" type="body"/>
          </p:nvPr>
        </p:nvSpPr>
        <p:spPr>
          <a:xfrm>
            <a:off x="527382" y="6309321"/>
            <a:ext cx="8064500" cy="3603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6" Type="http://schemas.openxmlformats.org/officeDocument/2006/relationships/theme" Target="../theme/theme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6.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3.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theme" Target="../theme/theme4.xml"/><Relationship Id="rId16" Type="http://schemas.openxmlformats.org/officeDocument/2006/relationships/slideLayout" Target="../slideLayouts/slideLayout71.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2" name="Shape 112"/>
        <p:cNvGrpSpPr/>
        <p:nvPr/>
      </p:nvGrpSpPr>
      <p:grpSpPr>
        <a:xfrm>
          <a:off x="0" y="0"/>
          <a:ext cx="0" cy="0"/>
          <a:chOff x="0" y="0"/>
          <a:chExt cx="0" cy="0"/>
        </a:xfrm>
      </p:grpSpPr>
      <p:sp>
        <p:nvSpPr>
          <p:cNvPr id="113" name="Google Shape;113;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4" name="Google Shape;114;p1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5" name="Google Shape;115;p18"/>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sz="16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1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1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0" name="Shape 210"/>
        <p:cNvGrpSpPr/>
        <p:nvPr/>
      </p:nvGrpSpPr>
      <p:grpSpPr>
        <a:xfrm>
          <a:off x="0" y="0"/>
          <a:ext cx="0" cy="0"/>
          <a:chOff x="0" y="0"/>
          <a:chExt cx="0" cy="0"/>
        </a:xfrm>
      </p:grpSpPr>
      <p:sp>
        <p:nvSpPr>
          <p:cNvPr id="211" name="Google Shape;211;p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12" name="Google Shape;212;p3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3" name="Google Shape;213;p34"/>
          <p:cNvSpPr txBox="1"/>
          <p:nvPr>
            <p:ph idx="10" type="dt"/>
          </p:nvPr>
        </p:nvSpPr>
        <p:spPr>
          <a:xfrm>
            <a:off x="95251" y="6388101"/>
            <a:ext cx="1866900" cy="39846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sz="16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4" name="Google Shape;214;p3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 name="Google Shape;215;p3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1" name="Shape 291"/>
        <p:cNvGrpSpPr/>
        <p:nvPr/>
      </p:nvGrpSpPr>
      <p:grpSpPr>
        <a:xfrm>
          <a:off x="0" y="0"/>
          <a:ext cx="0" cy="0"/>
          <a:chOff x="0" y="0"/>
          <a:chExt cx="0" cy="0"/>
        </a:xfrm>
      </p:grpSpPr>
      <p:sp>
        <p:nvSpPr>
          <p:cNvPr id="292" name="Google Shape;292;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3" name="Google Shape;293;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4" name="Google Shape;29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5" name="Google Shape;29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6" name="Google Shape;296;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66" name="Shape 366"/>
        <p:cNvGrpSpPr/>
        <p:nvPr/>
      </p:nvGrpSpPr>
      <p:grpSpPr>
        <a:xfrm>
          <a:off x="0" y="0"/>
          <a:ext cx="0" cy="0"/>
          <a:chOff x="0" y="0"/>
          <a:chExt cx="0" cy="0"/>
        </a:xfrm>
      </p:grpSpPr>
      <p:sp>
        <p:nvSpPr>
          <p:cNvPr id="367" name="Google Shape;367;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8" name="Google Shape;368;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9" name="Google Shape;369;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0" name="Google Shape;370;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1" name="Google Shape;37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hyperlink" Target="http://www.google.fr/url?sa=i&amp;rct=j&amp;q=&amp;esrc=s&amp;source=images&amp;cd=&amp;ved=2ahUKEwjayYqLns3kAhUO3xoKHVbfD-0QjRx6BAgBEAQ&amp;url=http%3A%2F%2Fwww.topito.com%2Ftop-10-des-trucs-cools-a-faire-et-a-voir-a-beyrouth&amp;psig=AOvVaw2xTVzctgCrlQlULrmwOsiT&amp;ust=1568444708938079" TargetMode="External"/><Relationship Id="rId6"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 Id="rId3" Type="http://schemas.openxmlformats.org/officeDocument/2006/relationships/image" Target="../media/image11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2.xml"/><Relationship Id="rId3" Type="http://schemas.openxmlformats.org/officeDocument/2006/relationships/image" Target="../media/image11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3.xml"/><Relationship Id="rId3" Type="http://schemas.openxmlformats.org/officeDocument/2006/relationships/image" Target="../media/image11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117.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7.xml"/><Relationship Id="rId3" Type="http://schemas.openxmlformats.org/officeDocument/2006/relationships/image" Target="../media/image132.png"/><Relationship Id="rId4" Type="http://schemas.openxmlformats.org/officeDocument/2006/relationships/image" Target="../media/image120.png"/><Relationship Id="rId5" Type="http://schemas.openxmlformats.org/officeDocument/2006/relationships/image" Target="../media/image154.png"/></Relationships>
</file>

<file path=ppt/slides/_rels/slide108.xml.rels><?xml version="1.0" encoding="UTF-8" standalone="yes"?><Relationships xmlns="http://schemas.openxmlformats.org/package/2006/relationships"><Relationship Id="rId10" Type="http://schemas.openxmlformats.org/officeDocument/2006/relationships/image" Target="../media/image125.png"/><Relationship Id="rId1" Type="http://schemas.openxmlformats.org/officeDocument/2006/relationships/slideLayout" Target="../slideLayouts/slideLayout45.xml"/><Relationship Id="rId2" Type="http://schemas.openxmlformats.org/officeDocument/2006/relationships/notesSlide" Target="../notesSlides/notesSlide108.xml"/><Relationship Id="rId3" Type="http://schemas.openxmlformats.org/officeDocument/2006/relationships/image" Target="../media/image122.png"/><Relationship Id="rId4" Type="http://schemas.openxmlformats.org/officeDocument/2006/relationships/image" Target="../media/image119.png"/><Relationship Id="rId9" Type="http://schemas.openxmlformats.org/officeDocument/2006/relationships/image" Target="../media/image123.png"/><Relationship Id="rId5" Type="http://schemas.openxmlformats.org/officeDocument/2006/relationships/image" Target="../media/image118.png"/><Relationship Id="rId6" Type="http://schemas.openxmlformats.org/officeDocument/2006/relationships/image" Target="../media/image121.png"/><Relationship Id="rId7" Type="http://schemas.openxmlformats.org/officeDocument/2006/relationships/image" Target="../media/image126.png"/><Relationship Id="rId8" Type="http://schemas.openxmlformats.org/officeDocument/2006/relationships/image" Target="../media/image12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9.xml"/><Relationship Id="rId3" Type="http://schemas.openxmlformats.org/officeDocument/2006/relationships/image" Target="../media/image128.png"/><Relationship Id="rId4" Type="http://schemas.openxmlformats.org/officeDocument/2006/relationships/image" Target="../media/image127.png"/><Relationship Id="rId5" Type="http://schemas.openxmlformats.org/officeDocument/2006/relationships/image" Target="../media/image129.png"/><Relationship Id="rId6" Type="http://schemas.openxmlformats.org/officeDocument/2006/relationships/image" Target="../media/image133.png"/><Relationship Id="rId7" Type="http://schemas.openxmlformats.org/officeDocument/2006/relationships/image" Target="../media/image1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0.xml"/><Relationship Id="rId3" Type="http://schemas.openxmlformats.org/officeDocument/2006/relationships/image" Target="../media/image131.png"/><Relationship Id="rId4" Type="http://schemas.openxmlformats.org/officeDocument/2006/relationships/image" Target="../media/image134.png"/><Relationship Id="rId5" Type="http://schemas.openxmlformats.org/officeDocument/2006/relationships/image" Target="../media/image136.png"/><Relationship Id="rId6" Type="http://schemas.openxmlformats.org/officeDocument/2006/relationships/image" Target="../media/image135.png"/><Relationship Id="rId7" Type="http://schemas.openxmlformats.org/officeDocument/2006/relationships/image" Target="../media/image14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138.png"/><Relationship Id="rId4" Type="http://schemas.openxmlformats.org/officeDocument/2006/relationships/image" Target="../media/image155.png"/><Relationship Id="rId5" Type="http://schemas.openxmlformats.org/officeDocument/2006/relationships/image" Target="../media/image142.png"/><Relationship Id="rId6" Type="http://schemas.openxmlformats.org/officeDocument/2006/relationships/image" Target="../media/image139.png"/><Relationship Id="rId7" Type="http://schemas.openxmlformats.org/officeDocument/2006/relationships/image" Target="../media/image13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2.xml"/><Relationship Id="rId3" Type="http://schemas.openxmlformats.org/officeDocument/2006/relationships/image" Target="../media/image14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3.xml"/><Relationship Id="rId3" Type="http://schemas.openxmlformats.org/officeDocument/2006/relationships/image" Target="../media/image14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4.xml"/><Relationship Id="rId3" Type="http://schemas.openxmlformats.org/officeDocument/2006/relationships/image" Target="../media/image145.jpg"/><Relationship Id="rId4" Type="http://schemas.openxmlformats.org/officeDocument/2006/relationships/image" Target="../media/image146.png"/><Relationship Id="rId5" Type="http://schemas.openxmlformats.org/officeDocument/2006/relationships/image" Target="../media/image14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1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1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7.xml"/><Relationship Id="rId3" Type="http://schemas.openxmlformats.org/officeDocument/2006/relationships/image" Target="../media/image1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156.png"/><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9.xml"/><Relationship Id="rId3" Type="http://schemas.openxmlformats.org/officeDocument/2006/relationships/image" Target="../media/image153.jpg"/><Relationship Id="rId4" Type="http://schemas.openxmlformats.org/officeDocument/2006/relationships/image" Target="../media/image147.jpg"/><Relationship Id="rId9" Type="http://schemas.openxmlformats.org/officeDocument/2006/relationships/image" Target="../media/image150.jpg"/><Relationship Id="rId5" Type="http://schemas.openxmlformats.org/officeDocument/2006/relationships/image" Target="../media/image148.jpg"/><Relationship Id="rId6" Type="http://schemas.openxmlformats.org/officeDocument/2006/relationships/hyperlink" Target="http://www.centredesmardi.org/index.php" TargetMode="External"/><Relationship Id="rId7" Type="http://schemas.openxmlformats.org/officeDocument/2006/relationships/image" Target="../media/image151.png"/><Relationship Id="rId8" Type="http://schemas.openxmlformats.org/officeDocument/2006/relationships/image" Target="../media/image1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7.jpg"/><Relationship Id="rId5"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4.jpg"/><Relationship Id="rId5"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24.jpg"/><Relationship Id="rId5"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40.png"/><Relationship Id="rId5"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51.png"/><Relationship Id="rId6"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49.jpg"/><Relationship Id="rId5"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 Id="rId3" Type="http://schemas.openxmlformats.org/officeDocument/2006/relationships/image" Target="../media/image54.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 Id="rId3" Type="http://schemas.openxmlformats.org/officeDocument/2006/relationships/image" Target="../media/image57.jp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6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6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3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59.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64.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68.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63.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69.pn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7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7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6.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79.jp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 Id="rId3" Type="http://schemas.openxmlformats.org/officeDocument/2006/relationships/image" Target="../media/image47.png"/><Relationship Id="rId4" Type="http://schemas.openxmlformats.org/officeDocument/2006/relationships/image" Target="../media/image5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81.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 Id="rId3"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5.png"/><Relationship Id="rId6" Type="http://schemas.openxmlformats.org/officeDocument/2006/relationships/image" Target="../media/image8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1.xml"/><Relationship Id="rId3" Type="http://schemas.openxmlformats.org/officeDocument/2006/relationships/image" Target="../media/image8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95.gif"/><Relationship Id="rId4" Type="http://schemas.openxmlformats.org/officeDocument/2006/relationships/image" Target="../media/image92.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6.xml"/><Relationship Id="rId3" Type="http://schemas.openxmlformats.org/officeDocument/2006/relationships/image" Target="../media/image93.jpg"/><Relationship Id="rId4" Type="http://schemas.openxmlformats.org/officeDocument/2006/relationships/image" Target="../media/image94.jpg"/><Relationship Id="rId5" Type="http://schemas.openxmlformats.org/officeDocument/2006/relationships/image" Target="../media/image95.gif"/><Relationship Id="rId6" Type="http://schemas.openxmlformats.org/officeDocument/2006/relationships/image" Target="../media/image92.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7.xml"/><Relationship Id="rId3" Type="http://schemas.openxmlformats.org/officeDocument/2006/relationships/image" Target="../media/image95.gif"/><Relationship Id="rId4" Type="http://schemas.openxmlformats.org/officeDocument/2006/relationships/image" Target="../media/image92.g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6.png"/><Relationship Id="rId6" Type="http://schemas.openxmlformats.org/officeDocument/2006/relationships/image" Target="../media/image99.png"/><Relationship Id="rId7" Type="http://schemas.openxmlformats.org/officeDocument/2006/relationships/image" Target="../media/image95.gif"/><Relationship Id="rId8" Type="http://schemas.openxmlformats.org/officeDocument/2006/relationships/image" Target="../media/image92.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9.xml"/><Relationship Id="rId3" Type="http://schemas.openxmlformats.org/officeDocument/2006/relationships/image" Target="../media/image92.gif"/><Relationship Id="rId4" Type="http://schemas.openxmlformats.org/officeDocument/2006/relationships/image" Target="../media/image9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8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101.png"/><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10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0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06.jpg"/><Relationship Id="rId4" Type="http://schemas.openxmlformats.org/officeDocument/2006/relationships/image" Target="../media/image10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2.xml"/><Relationship Id="rId3" Type="http://schemas.openxmlformats.org/officeDocument/2006/relationships/image" Target="../media/image10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3.xml"/><Relationship Id="rId3" Type="http://schemas.openxmlformats.org/officeDocument/2006/relationships/image" Target="../media/image10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10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1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1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11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pic>
        <p:nvPicPr>
          <p:cNvPr id="475" name="Google Shape;475;p77"/>
          <p:cNvPicPr preferRelativeResize="0"/>
          <p:nvPr/>
        </p:nvPicPr>
        <p:blipFill rotWithShape="1">
          <a:blip r:embed="rId3">
            <a:alphaModFix/>
          </a:blip>
          <a:srcRect b="0" l="0" r="0" t="0"/>
          <a:stretch/>
        </p:blipFill>
        <p:spPr>
          <a:xfrm>
            <a:off x="1523603" y="1582078"/>
            <a:ext cx="9144793" cy="5310076"/>
          </a:xfrm>
          <a:prstGeom prst="rect">
            <a:avLst/>
          </a:prstGeom>
          <a:noFill/>
          <a:ln>
            <a:noFill/>
          </a:ln>
        </p:spPr>
      </p:pic>
      <p:sp>
        <p:nvSpPr>
          <p:cNvPr id="476" name="Google Shape;476;p77"/>
          <p:cNvSpPr/>
          <p:nvPr/>
        </p:nvSpPr>
        <p:spPr>
          <a:xfrm>
            <a:off x="0" y="0"/>
            <a:ext cx="12330112" cy="175432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FR" sz="6000" u="none" cap="none" strike="noStrike">
                <a:solidFill>
                  <a:schemeClr val="accent1"/>
                </a:solidFill>
                <a:latin typeface="Calibri"/>
                <a:ea typeface="Calibri"/>
                <a:cs typeface="Calibri"/>
                <a:sym typeface="Calibri"/>
              </a:rPr>
              <a:t>Bringing the past into the future</a:t>
            </a:r>
            <a:r>
              <a:rPr b="1" i="0" lang="fr-FR" sz="4800" u="none" cap="none" strike="noStrike">
                <a:solidFill>
                  <a:schemeClr val="accent1"/>
                </a:solidFill>
                <a:latin typeface="Calibri"/>
                <a:ea typeface="Calibri"/>
                <a:cs typeface="Calibri"/>
                <a:sym typeface="Calibri"/>
              </a:rPr>
              <a:t>:</a:t>
            </a:r>
            <a:endParaRPr/>
          </a:p>
          <a:p>
            <a:pPr indent="0" lvl="0" marL="0" marR="0" rtl="0" algn="ctr">
              <a:spcBef>
                <a:spcPts val="0"/>
              </a:spcBef>
              <a:spcAft>
                <a:spcPts val="0"/>
              </a:spcAft>
              <a:buNone/>
            </a:pPr>
            <a:r>
              <a:rPr b="1" i="0" lang="fr-FR" sz="4800" u="none" cap="none" strike="noStrike">
                <a:solidFill>
                  <a:schemeClr val="accent1"/>
                </a:solidFill>
                <a:latin typeface="Calibri"/>
                <a:ea typeface="Calibri"/>
                <a:cs typeface="Calibri"/>
                <a:sym typeface="Calibri"/>
              </a:rPr>
              <a:t>Infant formula with post-biotics</a:t>
            </a:r>
            <a:endParaRPr b="1" i="1" sz="8000" u="none" cap="none" strike="noStrike">
              <a:solidFill>
                <a:schemeClr val="accent1"/>
              </a:solidFill>
              <a:latin typeface="Calibri"/>
              <a:ea typeface="Calibri"/>
              <a:cs typeface="Calibri"/>
              <a:sym typeface="Calibri"/>
            </a:endParaRPr>
          </a:p>
        </p:txBody>
      </p:sp>
      <p:pic>
        <p:nvPicPr>
          <p:cNvPr id="477" name="Google Shape;477;p77"/>
          <p:cNvPicPr preferRelativeResize="0"/>
          <p:nvPr/>
        </p:nvPicPr>
        <p:blipFill rotWithShape="1">
          <a:blip r:embed="rId4">
            <a:alphaModFix/>
          </a:blip>
          <a:srcRect b="0" l="0" r="0" t="0"/>
          <a:stretch/>
        </p:blipFill>
        <p:spPr>
          <a:xfrm>
            <a:off x="323850" y="1951116"/>
            <a:ext cx="1905000" cy="2247900"/>
          </a:xfrm>
          <a:prstGeom prst="rect">
            <a:avLst/>
          </a:prstGeom>
          <a:noFill/>
          <a:ln>
            <a:noFill/>
          </a:ln>
        </p:spPr>
      </p:pic>
      <p:pic>
        <p:nvPicPr>
          <p:cNvPr descr="Résultat de recherche d'images pour &quot;beyrouth&quot;" id="478" name="Google Shape;478;p77">
            <a:hlinkClick r:id="rId5"/>
          </p:cNvPr>
          <p:cNvPicPr preferRelativeResize="0"/>
          <p:nvPr/>
        </p:nvPicPr>
        <p:blipFill rotWithShape="1">
          <a:blip r:embed="rId6">
            <a:alphaModFix/>
          </a:blip>
          <a:srcRect b="0" l="0" r="0" t="0"/>
          <a:stretch/>
        </p:blipFill>
        <p:spPr>
          <a:xfrm>
            <a:off x="9001126" y="2902633"/>
            <a:ext cx="3038474" cy="15949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86"/>
          <p:cNvSpPr txBox="1"/>
          <p:nvPr/>
        </p:nvSpPr>
        <p:spPr>
          <a:xfrm>
            <a:off x="0" y="0"/>
            <a:ext cx="12195637" cy="836712"/>
          </a:xfrm>
          <a:prstGeom prst="rect">
            <a:avLst/>
          </a:prstGeom>
          <a:solidFill>
            <a:srgbClr val="B7CCE4"/>
          </a:solidFill>
          <a:ln>
            <a:noFill/>
          </a:ln>
        </p:spPr>
        <p:txBody>
          <a:bodyPr anchorCtr="0" anchor="t" bIns="60950" lIns="121900" spcFirstLastPara="1" rIns="121900" wrap="square" tIns="60950">
            <a:noAutofit/>
          </a:bodyPr>
          <a:lstStyle/>
          <a:p>
            <a:pPr indent="0" lvl="0" marL="479975" marR="0" rtl="0" algn="ctr">
              <a:spcBef>
                <a:spcPts val="0"/>
              </a:spcBef>
              <a:spcAft>
                <a:spcPts val="0"/>
              </a:spcAft>
              <a:buNone/>
            </a:pPr>
            <a:r>
              <a:rPr b="1" lang="fr-FR" sz="4400">
                <a:solidFill>
                  <a:schemeClr val="accent1"/>
                </a:solidFill>
                <a:latin typeface="Avenir"/>
                <a:ea typeface="Avenir"/>
                <a:cs typeface="Avenir"/>
                <a:sym typeface="Avenir"/>
              </a:rPr>
              <a:t>Main functions of the gut Microbiome</a:t>
            </a:r>
            <a:endParaRPr/>
          </a:p>
        </p:txBody>
      </p:sp>
      <p:sp>
        <p:nvSpPr>
          <p:cNvPr id="590" name="Google Shape;590;p86"/>
          <p:cNvSpPr/>
          <p:nvPr/>
        </p:nvSpPr>
        <p:spPr>
          <a:xfrm>
            <a:off x="8166208" y="1824482"/>
            <a:ext cx="4025792" cy="2663608"/>
          </a:xfrm>
          <a:prstGeom prst="rect">
            <a:avLst/>
          </a:prstGeom>
          <a:noFill/>
          <a:ln>
            <a:noFill/>
          </a:ln>
        </p:spPr>
        <p:txBody>
          <a:bodyPr anchorCtr="0" anchor="t" bIns="59250" lIns="120625" spcFirstLastPara="1" rIns="120625" wrap="square" tIns="59250">
            <a:noAutofit/>
          </a:bodyPr>
          <a:lstStyle/>
          <a:p>
            <a:pPr indent="0" lvl="0" marL="0" marR="0" rtl="0" algn="ctr">
              <a:spcBef>
                <a:spcPts val="0"/>
              </a:spcBef>
              <a:spcAft>
                <a:spcPts val="0"/>
              </a:spcAft>
              <a:buNone/>
            </a:pPr>
            <a:r>
              <a:rPr b="1" i="1" lang="fr-FR" sz="4000">
                <a:solidFill>
                  <a:srgbClr val="2F9F7A"/>
                </a:solidFill>
                <a:latin typeface="Calibri"/>
                <a:ea typeface="Calibri"/>
                <a:cs typeface="Calibri"/>
                <a:sym typeface="Calibri"/>
              </a:rPr>
              <a:t>Structural</a:t>
            </a:r>
            <a:endParaRPr/>
          </a:p>
          <a:p>
            <a:pPr indent="0" lvl="0" marL="0" marR="0" rtl="0" algn="ctr">
              <a:spcBef>
                <a:spcPts val="400"/>
              </a:spcBef>
              <a:spcAft>
                <a:spcPts val="0"/>
              </a:spcAft>
              <a:buNone/>
            </a:pPr>
            <a:r>
              <a:t/>
            </a:r>
            <a:endParaRPr b="1" i="1" sz="4000">
              <a:solidFill>
                <a:srgbClr val="2F9F7A"/>
              </a:solidFill>
              <a:latin typeface="Calibri"/>
              <a:ea typeface="Calibri"/>
              <a:cs typeface="Calibri"/>
              <a:sym typeface="Calibri"/>
            </a:endParaRPr>
          </a:p>
          <a:p>
            <a:pPr indent="0" lvl="0" marL="0" marR="0" rtl="0" algn="ctr">
              <a:spcBef>
                <a:spcPts val="400"/>
              </a:spcBef>
              <a:spcAft>
                <a:spcPts val="0"/>
              </a:spcAft>
              <a:buNone/>
            </a:pPr>
            <a:r>
              <a:rPr b="1" i="1" lang="fr-FR" sz="4000">
                <a:solidFill>
                  <a:srgbClr val="2F9F7A"/>
                </a:solidFill>
                <a:latin typeface="Calibri"/>
                <a:ea typeface="Calibri"/>
                <a:cs typeface="Calibri"/>
                <a:sym typeface="Calibri"/>
              </a:rPr>
              <a:t>Metabolic</a:t>
            </a:r>
            <a:endParaRPr/>
          </a:p>
          <a:p>
            <a:pPr indent="0" lvl="0" marL="0" marR="0" rtl="0" algn="ctr">
              <a:spcBef>
                <a:spcPts val="400"/>
              </a:spcBef>
              <a:spcAft>
                <a:spcPts val="0"/>
              </a:spcAft>
              <a:buNone/>
            </a:pPr>
            <a:r>
              <a:t/>
            </a:r>
            <a:endParaRPr b="1" i="1" sz="4000">
              <a:solidFill>
                <a:srgbClr val="2F9F7A"/>
              </a:solidFill>
              <a:latin typeface="Calibri"/>
              <a:ea typeface="Calibri"/>
              <a:cs typeface="Calibri"/>
              <a:sym typeface="Calibri"/>
            </a:endParaRPr>
          </a:p>
          <a:p>
            <a:pPr indent="0" lvl="0" marL="0" marR="0" rtl="0" algn="ctr">
              <a:spcBef>
                <a:spcPts val="400"/>
              </a:spcBef>
              <a:spcAft>
                <a:spcPts val="0"/>
              </a:spcAft>
              <a:buNone/>
            </a:pPr>
            <a:r>
              <a:rPr b="1" i="1" lang="fr-FR" sz="4000">
                <a:solidFill>
                  <a:srgbClr val="2F9F7A"/>
                </a:solidFill>
                <a:latin typeface="Calibri"/>
                <a:ea typeface="Calibri"/>
                <a:cs typeface="Calibri"/>
                <a:sym typeface="Calibri"/>
              </a:rPr>
              <a:t>Immunological</a:t>
            </a:r>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p:txBody>
      </p:sp>
      <p:grpSp>
        <p:nvGrpSpPr>
          <p:cNvPr id="591" name="Google Shape;591;p86"/>
          <p:cNvGrpSpPr/>
          <p:nvPr/>
        </p:nvGrpSpPr>
        <p:grpSpPr>
          <a:xfrm>
            <a:off x="1295468" y="932723"/>
            <a:ext cx="6816757" cy="6336704"/>
            <a:chOff x="4139952" y="721557"/>
            <a:chExt cx="4536504" cy="4207091"/>
          </a:xfrm>
        </p:grpSpPr>
        <p:pic>
          <p:nvPicPr>
            <p:cNvPr descr="img12.png" id="592" name="Google Shape;592;p86"/>
            <p:cNvPicPr preferRelativeResize="0"/>
            <p:nvPr/>
          </p:nvPicPr>
          <p:blipFill rotWithShape="1">
            <a:blip r:embed="rId3">
              <a:alphaModFix/>
            </a:blip>
            <a:srcRect b="31779" l="0" r="0" t="0"/>
            <a:stretch/>
          </p:blipFill>
          <p:spPr>
            <a:xfrm>
              <a:off x="4139952" y="721557"/>
              <a:ext cx="4536504" cy="3972394"/>
            </a:xfrm>
            <a:prstGeom prst="rect">
              <a:avLst/>
            </a:prstGeom>
            <a:noFill/>
            <a:ln>
              <a:noFill/>
            </a:ln>
          </p:spPr>
        </p:pic>
        <p:sp>
          <p:nvSpPr>
            <p:cNvPr id="593" name="Google Shape;593;p86"/>
            <p:cNvSpPr/>
            <p:nvPr/>
          </p:nvSpPr>
          <p:spPr>
            <a:xfrm>
              <a:off x="4307119" y="2843982"/>
              <a:ext cx="4238095" cy="2084666"/>
            </a:xfrm>
            <a:custGeom>
              <a:rect b="b" l="l" r="r" t="t"/>
              <a:pathLst>
                <a:path extrusionOk="0" h="2084666" w="4238095">
                  <a:moveTo>
                    <a:pt x="0" y="276115"/>
                  </a:moveTo>
                  <a:lnTo>
                    <a:pt x="1104390" y="276115"/>
                  </a:lnTo>
                  <a:lnTo>
                    <a:pt x="1477121" y="0"/>
                  </a:lnTo>
                  <a:lnTo>
                    <a:pt x="1408097" y="704092"/>
                  </a:lnTo>
                  <a:lnTo>
                    <a:pt x="1518536" y="1007819"/>
                  </a:lnTo>
                  <a:lnTo>
                    <a:pt x="1905072" y="1352962"/>
                  </a:lnTo>
                  <a:lnTo>
                    <a:pt x="2167364" y="1615271"/>
                  </a:lnTo>
                  <a:lnTo>
                    <a:pt x="2443462" y="1560048"/>
                  </a:lnTo>
                  <a:lnTo>
                    <a:pt x="2457267" y="1242516"/>
                  </a:lnTo>
                  <a:lnTo>
                    <a:pt x="2829998" y="1214905"/>
                  </a:lnTo>
                  <a:lnTo>
                    <a:pt x="4238095" y="1504825"/>
                  </a:lnTo>
                  <a:lnTo>
                    <a:pt x="4058632" y="2084666"/>
                  </a:lnTo>
                  <a:lnTo>
                    <a:pt x="13805" y="2029443"/>
                  </a:lnTo>
                  <a:lnTo>
                    <a:pt x="0" y="27611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5" name="Shape 1875"/>
        <p:cNvGrpSpPr/>
        <p:nvPr/>
      </p:nvGrpSpPr>
      <p:grpSpPr>
        <a:xfrm>
          <a:off x="0" y="0"/>
          <a:ext cx="0" cy="0"/>
          <a:chOff x="0" y="0"/>
          <a:chExt cx="0" cy="0"/>
        </a:xfrm>
      </p:grpSpPr>
      <p:grpSp>
        <p:nvGrpSpPr>
          <p:cNvPr id="1876" name="Google Shape;1876;p176"/>
          <p:cNvGrpSpPr/>
          <p:nvPr/>
        </p:nvGrpSpPr>
        <p:grpSpPr>
          <a:xfrm>
            <a:off x="2212975" y="1675348"/>
            <a:ext cx="7818438" cy="4250001"/>
            <a:chOff x="250" y="930"/>
            <a:chExt cx="5394" cy="3368"/>
          </a:xfrm>
        </p:grpSpPr>
        <p:sp>
          <p:nvSpPr>
            <p:cNvPr id="1877" name="Google Shape;1877;p176"/>
            <p:cNvSpPr/>
            <p:nvPr/>
          </p:nvSpPr>
          <p:spPr>
            <a:xfrm>
              <a:off x="250" y="1873"/>
              <a:ext cx="757" cy="4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8" name="Google Shape;1878;p176"/>
            <p:cNvSpPr/>
            <p:nvPr/>
          </p:nvSpPr>
          <p:spPr>
            <a:xfrm>
              <a:off x="431" y="930"/>
              <a:ext cx="5213" cy="3363"/>
            </a:xfrm>
            <a:custGeom>
              <a:rect b="b" l="l" r="r" t="t"/>
              <a:pathLst>
                <a:path extrusionOk="0" h="3363" w="5213">
                  <a:moveTo>
                    <a:pt x="0" y="0"/>
                  </a:moveTo>
                  <a:lnTo>
                    <a:pt x="0" y="3362"/>
                  </a:lnTo>
                  <a:lnTo>
                    <a:pt x="5212" y="3362"/>
                  </a:lnTo>
                  <a:lnTo>
                    <a:pt x="5212"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9" name="Google Shape;1879;p176"/>
            <p:cNvSpPr/>
            <p:nvPr/>
          </p:nvSpPr>
          <p:spPr>
            <a:xfrm>
              <a:off x="984" y="1127"/>
              <a:ext cx="3938" cy="2767"/>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880" name="Google Shape;1880;p176"/>
            <p:cNvCxnSpPr/>
            <p:nvPr/>
          </p:nvCxnSpPr>
          <p:spPr>
            <a:xfrm>
              <a:off x="984" y="3495"/>
              <a:ext cx="3938" cy="2"/>
            </a:xfrm>
            <a:prstGeom prst="straightConnector1">
              <a:avLst/>
            </a:prstGeom>
            <a:noFill/>
            <a:ln cap="flat" cmpd="sng" w="12700">
              <a:solidFill>
                <a:srgbClr val="000000"/>
              </a:solidFill>
              <a:prstDash val="solid"/>
              <a:round/>
              <a:headEnd len="sm" w="sm" type="none"/>
              <a:tailEnd len="sm" w="sm" type="none"/>
            </a:ln>
          </p:spPr>
        </p:cxnSp>
        <p:cxnSp>
          <p:nvCxnSpPr>
            <p:cNvPr id="1881" name="Google Shape;1881;p176"/>
            <p:cNvCxnSpPr/>
            <p:nvPr/>
          </p:nvCxnSpPr>
          <p:spPr>
            <a:xfrm>
              <a:off x="984" y="3109"/>
              <a:ext cx="3938" cy="1"/>
            </a:xfrm>
            <a:prstGeom prst="straightConnector1">
              <a:avLst/>
            </a:prstGeom>
            <a:noFill/>
            <a:ln cap="flat" cmpd="sng" w="12700">
              <a:solidFill>
                <a:srgbClr val="000000"/>
              </a:solidFill>
              <a:prstDash val="solid"/>
              <a:round/>
              <a:headEnd len="sm" w="sm" type="none"/>
              <a:tailEnd len="sm" w="sm" type="none"/>
            </a:ln>
          </p:spPr>
        </p:cxnSp>
        <p:cxnSp>
          <p:nvCxnSpPr>
            <p:cNvPr id="1882" name="Google Shape;1882;p176"/>
            <p:cNvCxnSpPr/>
            <p:nvPr/>
          </p:nvCxnSpPr>
          <p:spPr>
            <a:xfrm>
              <a:off x="984" y="2709"/>
              <a:ext cx="3938" cy="2"/>
            </a:xfrm>
            <a:prstGeom prst="straightConnector1">
              <a:avLst/>
            </a:prstGeom>
            <a:noFill/>
            <a:ln cap="flat" cmpd="sng" w="12700">
              <a:solidFill>
                <a:srgbClr val="000000"/>
              </a:solidFill>
              <a:prstDash val="solid"/>
              <a:round/>
              <a:headEnd len="sm" w="sm" type="none"/>
              <a:tailEnd len="sm" w="sm" type="none"/>
            </a:ln>
          </p:spPr>
        </p:cxnSp>
        <p:cxnSp>
          <p:nvCxnSpPr>
            <p:cNvPr id="1883" name="Google Shape;1883;p176"/>
            <p:cNvCxnSpPr/>
            <p:nvPr/>
          </p:nvCxnSpPr>
          <p:spPr>
            <a:xfrm>
              <a:off x="984" y="2312"/>
              <a:ext cx="3938" cy="2"/>
            </a:xfrm>
            <a:prstGeom prst="straightConnector1">
              <a:avLst/>
            </a:prstGeom>
            <a:noFill/>
            <a:ln cap="flat" cmpd="sng" w="12700">
              <a:solidFill>
                <a:srgbClr val="000000"/>
              </a:solidFill>
              <a:prstDash val="solid"/>
              <a:round/>
              <a:headEnd len="sm" w="sm" type="none"/>
              <a:tailEnd len="sm" w="sm" type="none"/>
            </a:ln>
          </p:spPr>
        </p:cxnSp>
        <p:cxnSp>
          <p:nvCxnSpPr>
            <p:cNvPr id="1884" name="Google Shape;1884;p176"/>
            <p:cNvCxnSpPr/>
            <p:nvPr/>
          </p:nvCxnSpPr>
          <p:spPr>
            <a:xfrm>
              <a:off x="984" y="1916"/>
              <a:ext cx="3938" cy="1"/>
            </a:xfrm>
            <a:prstGeom prst="straightConnector1">
              <a:avLst/>
            </a:prstGeom>
            <a:noFill/>
            <a:ln cap="flat" cmpd="sng" w="12700">
              <a:solidFill>
                <a:srgbClr val="000000"/>
              </a:solidFill>
              <a:prstDash val="solid"/>
              <a:round/>
              <a:headEnd len="sm" w="sm" type="none"/>
              <a:tailEnd len="sm" w="sm" type="none"/>
            </a:ln>
          </p:spPr>
        </p:cxnSp>
        <p:cxnSp>
          <p:nvCxnSpPr>
            <p:cNvPr id="1885" name="Google Shape;1885;p176"/>
            <p:cNvCxnSpPr/>
            <p:nvPr/>
          </p:nvCxnSpPr>
          <p:spPr>
            <a:xfrm>
              <a:off x="984" y="1526"/>
              <a:ext cx="3938" cy="1"/>
            </a:xfrm>
            <a:prstGeom prst="straightConnector1">
              <a:avLst/>
            </a:prstGeom>
            <a:noFill/>
            <a:ln cap="flat" cmpd="sng" w="12700">
              <a:solidFill>
                <a:srgbClr val="000000"/>
              </a:solidFill>
              <a:prstDash val="solid"/>
              <a:round/>
              <a:headEnd len="sm" w="sm" type="none"/>
              <a:tailEnd len="sm" w="sm" type="none"/>
            </a:ln>
          </p:spPr>
        </p:cxnSp>
        <p:cxnSp>
          <p:nvCxnSpPr>
            <p:cNvPr id="1886" name="Google Shape;1886;p176"/>
            <p:cNvCxnSpPr/>
            <p:nvPr/>
          </p:nvCxnSpPr>
          <p:spPr>
            <a:xfrm>
              <a:off x="984" y="1127"/>
              <a:ext cx="3938" cy="2"/>
            </a:xfrm>
            <a:prstGeom prst="straightConnector1">
              <a:avLst/>
            </a:prstGeom>
            <a:noFill/>
            <a:ln cap="flat" cmpd="sng" w="12700">
              <a:solidFill>
                <a:srgbClr val="000000"/>
              </a:solidFill>
              <a:prstDash val="solid"/>
              <a:round/>
              <a:headEnd len="sm" w="sm" type="none"/>
              <a:tailEnd len="sm" w="sm" type="none"/>
            </a:ln>
          </p:spPr>
        </p:cxnSp>
        <p:sp>
          <p:nvSpPr>
            <p:cNvPr id="1887" name="Google Shape;1887;p176"/>
            <p:cNvSpPr/>
            <p:nvPr/>
          </p:nvSpPr>
          <p:spPr>
            <a:xfrm>
              <a:off x="988" y="1131"/>
              <a:ext cx="3931" cy="2762"/>
            </a:xfrm>
            <a:prstGeom prst="rect">
              <a:avLst/>
            </a:prstGeom>
            <a:no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888" name="Google Shape;1888;p176"/>
            <p:cNvCxnSpPr/>
            <p:nvPr/>
          </p:nvCxnSpPr>
          <p:spPr>
            <a:xfrm>
              <a:off x="984" y="1127"/>
              <a:ext cx="2" cy="2767"/>
            </a:xfrm>
            <a:prstGeom prst="straightConnector1">
              <a:avLst/>
            </a:prstGeom>
            <a:noFill/>
            <a:ln cap="flat" cmpd="sng" w="12700">
              <a:solidFill>
                <a:srgbClr val="000000"/>
              </a:solidFill>
              <a:prstDash val="solid"/>
              <a:round/>
              <a:headEnd len="sm" w="sm" type="none"/>
              <a:tailEnd len="sm" w="sm" type="none"/>
            </a:ln>
          </p:spPr>
        </p:cxnSp>
        <p:cxnSp>
          <p:nvCxnSpPr>
            <p:cNvPr id="1889" name="Google Shape;1889;p176"/>
            <p:cNvCxnSpPr/>
            <p:nvPr/>
          </p:nvCxnSpPr>
          <p:spPr>
            <a:xfrm>
              <a:off x="944" y="3894"/>
              <a:ext cx="40" cy="1"/>
            </a:xfrm>
            <a:prstGeom prst="straightConnector1">
              <a:avLst/>
            </a:prstGeom>
            <a:noFill/>
            <a:ln cap="flat" cmpd="sng" w="12700">
              <a:solidFill>
                <a:srgbClr val="000000"/>
              </a:solidFill>
              <a:prstDash val="solid"/>
              <a:round/>
              <a:headEnd len="sm" w="sm" type="none"/>
              <a:tailEnd len="sm" w="sm" type="none"/>
            </a:ln>
          </p:spPr>
        </p:cxnSp>
        <p:cxnSp>
          <p:nvCxnSpPr>
            <p:cNvPr id="1890" name="Google Shape;1890;p176"/>
            <p:cNvCxnSpPr/>
            <p:nvPr/>
          </p:nvCxnSpPr>
          <p:spPr>
            <a:xfrm>
              <a:off x="944" y="3495"/>
              <a:ext cx="40" cy="2"/>
            </a:xfrm>
            <a:prstGeom prst="straightConnector1">
              <a:avLst/>
            </a:prstGeom>
            <a:noFill/>
            <a:ln cap="flat" cmpd="sng" w="12700">
              <a:solidFill>
                <a:srgbClr val="000000"/>
              </a:solidFill>
              <a:prstDash val="solid"/>
              <a:round/>
              <a:headEnd len="sm" w="sm" type="none"/>
              <a:tailEnd len="sm" w="sm" type="none"/>
            </a:ln>
          </p:spPr>
        </p:cxnSp>
        <p:cxnSp>
          <p:nvCxnSpPr>
            <p:cNvPr id="1891" name="Google Shape;1891;p176"/>
            <p:cNvCxnSpPr/>
            <p:nvPr/>
          </p:nvCxnSpPr>
          <p:spPr>
            <a:xfrm>
              <a:off x="944" y="3109"/>
              <a:ext cx="40" cy="1"/>
            </a:xfrm>
            <a:prstGeom prst="straightConnector1">
              <a:avLst/>
            </a:prstGeom>
            <a:noFill/>
            <a:ln cap="flat" cmpd="sng" w="12700">
              <a:solidFill>
                <a:srgbClr val="000000"/>
              </a:solidFill>
              <a:prstDash val="solid"/>
              <a:round/>
              <a:headEnd len="sm" w="sm" type="none"/>
              <a:tailEnd len="sm" w="sm" type="none"/>
            </a:ln>
          </p:spPr>
        </p:cxnSp>
        <p:cxnSp>
          <p:nvCxnSpPr>
            <p:cNvPr id="1892" name="Google Shape;1892;p176"/>
            <p:cNvCxnSpPr/>
            <p:nvPr/>
          </p:nvCxnSpPr>
          <p:spPr>
            <a:xfrm>
              <a:off x="944" y="2709"/>
              <a:ext cx="40" cy="2"/>
            </a:xfrm>
            <a:prstGeom prst="straightConnector1">
              <a:avLst/>
            </a:prstGeom>
            <a:noFill/>
            <a:ln cap="flat" cmpd="sng" w="12700">
              <a:solidFill>
                <a:srgbClr val="000000"/>
              </a:solidFill>
              <a:prstDash val="solid"/>
              <a:round/>
              <a:headEnd len="sm" w="sm" type="none"/>
              <a:tailEnd len="sm" w="sm" type="none"/>
            </a:ln>
          </p:spPr>
        </p:cxnSp>
        <p:cxnSp>
          <p:nvCxnSpPr>
            <p:cNvPr id="1893" name="Google Shape;1893;p176"/>
            <p:cNvCxnSpPr/>
            <p:nvPr/>
          </p:nvCxnSpPr>
          <p:spPr>
            <a:xfrm>
              <a:off x="944" y="2312"/>
              <a:ext cx="40" cy="2"/>
            </a:xfrm>
            <a:prstGeom prst="straightConnector1">
              <a:avLst/>
            </a:prstGeom>
            <a:noFill/>
            <a:ln cap="flat" cmpd="sng" w="12700">
              <a:solidFill>
                <a:srgbClr val="000000"/>
              </a:solidFill>
              <a:prstDash val="solid"/>
              <a:round/>
              <a:headEnd len="sm" w="sm" type="none"/>
              <a:tailEnd len="sm" w="sm" type="none"/>
            </a:ln>
          </p:spPr>
        </p:cxnSp>
        <p:cxnSp>
          <p:nvCxnSpPr>
            <p:cNvPr id="1894" name="Google Shape;1894;p176"/>
            <p:cNvCxnSpPr/>
            <p:nvPr/>
          </p:nvCxnSpPr>
          <p:spPr>
            <a:xfrm>
              <a:off x="944" y="1916"/>
              <a:ext cx="40" cy="1"/>
            </a:xfrm>
            <a:prstGeom prst="straightConnector1">
              <a:avLst/>
            </a:prstGeom>
            <a:noFill/>
            <a:ln cap="flat" cmpd="sng" w="12700">
              <a:solidFill>
                <a:srgbClr val="000000"/>
              </a:solidFill>
              <a:prstDash val="solid"/>
              <a:round/>
              <a:headEnd len="sm" w="sm" type="none"/>
              <a:tailEnd len="sm" w="sm" type="none"/>
            </a:ln>
          </p:spPr>
        </p:cxnSp>
        <p:cxnSp>
          <p:nvCxnSpPr>
            <p:cNvPr id="1895" name="Google Shape;1895;p176"/>
            <p:cNvCxnSpPr/>
            <p:nvPr/>
          </p:nvCxnSpPr>
          <p:spPr>
            <a:xfrm>
              <a:off x="944" y="1526"/>
              <a:ext cx="40" cy="1"/>
            </a:xfrm>
            <a:prstGeom prst="straightConnector1">
              <a:avLst/>
            </a:prstGeom>
            <a:noFill/>
            <a:ln cap="flat" cmpd="sng" w="12700">
              <a:solidFill>
                <a:srgbClr val="000000"/>
              </a:solidFill>
              <a:prstDash val="solid"/>
              <a:round/>
              <a:headEnd len="sm" w="sm" type="none"/>
              <a:tailEnd len="sm" w="sm" type="none"/>
            </a:ln>
          </p:spPr>
        </p:cxnSp>
        <p:cxnSp>
          <p:nvCxnSpPr>
            <p:cNvPr id="1896" name="Google Shape;1896;p176"/>
            <p:cNvCxnSpPr/>
            <p:nvPr/>
          </p:nvCxnSpPr>
          <p:spPr>
            <a:xfrm>
              <a:off x="944" y="1127"/>
              <a:ext cx="40" cy="2"/>
            </a:xfrm>
            <a:prstGeom prst="straightConnector1">
              <a:avLst/>
            </a:prstGeom>
            <a:noFill/>
            <a:ln cap="flat" cmpd="sng" w="12700">
              <a:solidFill>
                <a:srgbClr val="000000"/>
              </a:solidFill>
              <a:prstDash val="solid"/>
              <a:round/>
              <a:headEnd len="sm" w="sm" type="none"/>
              <a:tailEnd len="sm" w="sm" type="none"/>
            </a:ln>
          </p:spPr>
        </p:cxnSp>
        <p:cxnSp>
          <p:nvCxnSpPr>
            <p:cNvPr id="1897" name="Google Shape;1897;p176"/>
            <p:cNvCxnSpPr/>
            <p:nvPr/>
          </p:nvCxnSpPr>
          <p:spPr>
            <a:xfrm>
              <a:off x="984" y="3894"/>
              <a:ext cx="3938" cy="1"/>
            </a:xfrm>
            <a:prstGeom prst="straightConnector1">
              <a:avLst/>
            </a:prstGeom>
            <a:noFill/>
            <a:ln cap="flat" cmpd="sng" w="12700">
              <a:solidFill>
                <a:srgbClr val="000000"/>
              </a:solidFill>
              <a:prstDash val="solid"/>
              <a:round/>
              <a:headEnd len="sm" w="sm" type="none"/>
              <a:tailEnd len="sm" w="sm" type="none"/>
            </a:ln>
          </p:spPr>
        </p:cxnSp>
        <p:cxnSp>
          <p:nvCxnSpPr>
            <p:cNvPr id="1898" name="Google Shape;1898;p176"/>
            <p:cNvCxnSpPr/>
            <p:nvPr/>
          </p:nvCxnSpPr>
          <p:spPr>
            <a:xfrm flipH="1" rot="10800000">
              <a:off x="984"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899" name="Google Shape;1899;p176"/>
            <p:cNvCxnSpPr/>
            <p:nvPr/>
          </p:nvCxnSpPr>
          <p:spPr>
            <a:xfrm flipH="1" rot="10800000">
              <a:off x="1072"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00" name="Google Shape;1900;p176"/>
            <p:cNvCxnSpPr/>
            <p:nvPr/>
          </p:nvCxnSpPr>
          <p:spPr>
            <a:xfrm flipH="1" rot="10800000">
              <a:off x="1161"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01" name="Google Shape;1901;p176"/>
            <p:cNvCxnSpPr/>
            <p:nvPr/>
          </p:nvCxnSpPr>
          <p:spPr>
            <a:xfrm flipH="1" rot="10800000">
              <a:off x="1249"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02" name="Google Shape;1902;p176"/>
            <p:cNvCxnSpPr/>
            <p:nvPr/>
          </p:nvCxnSpPr>
          <p:spPr>
            <a:xfrm flipH="1" rot="10800000">
              <a:off x="1337"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03" name="Google Shape;1903;p176"/>
            <p:cNvCxnSpPr/>
            <p:nvPr/>
          </p:nvCxnSpPr>
          <p:spPr>
            <a:xfrm flipH="1" rot="10800000">
              <a:off x="1417"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04" name="Google Shape;1904;p176"/>
            <p:cNvCxnSpPr/>
            <p:nvPr/>
          </p:nvCxnSpPr>
          <p:spPr>
            <a:xfrm flipH="1" rot="10800000">
              <a:off x="1506"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05" name="Google Shape;1905;p176"/>
            <p:cNvCxnSpPr/>
            <p:nvPr/>
          </p:nvCxnSpPr>
          <p:spPr>
            <a:xfrm flipH="1" rot="10800000">
              <a:off x="1594"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06" name="Google Shape;1906;p176"/>
            <p:cNvCxnSpPr/>
            <p:nvPr/>
          </p:nvCxnSpPr>
          <p:spPr>
            <a:xfrm flipH="1" rot="10800000">
              <a:off x="1683"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07" name="Google Shape;1907;p176"/>
            <p:cNvCxnSpPr/>
            <p:nvPr/>
          </p:nvCxnSpPr>
          <p:spPr>
            <a:xfrm flipH="1" rot="10800000">
              <a:off x="1773"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08" name="Google Shape;1908;p176"/>
            <p:cNvCxnSpPr/>
            <p:nvPr/>
          </p:nvCxnSpPr>
          <p:spPr>
            <a:xfrm flipH="1" rot="10800000">
              <a:off x="1858"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09" name="Google Shape;1909;p176"/>
            <p:cNvCxnSpPr/>
            <p:nvPr/>
          </p:nvCxnSpPr>
          <p:spPr>
            <a:xfrm flipH="1" rot="10800000">
              <a:off x="1948"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0" name="Google Shape;1910;p176"/>
            <p:cNvCxnSpPr/>
            <p:nvPr/>
          </p:nvCxnSpPr>
          <p:spPr>
            <a:xfrm flipH="1" rot="10800000">
              <a:off x="2035"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1" name="Google Shape;1911;p176"/>
            <p:cNvCxnSpPr/>
            <p:nvPr/>
          </p:nvCxnSpPr>
          <p:spPr>
            <a:xfrm flipH="1" rot="10800000">
              <a:off x="2125"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2" name="Google Shape;1912;p176"/>
            <p:cNvCxnSpPr/>
            <p:nvPr/>
          </p:nvCxnSpPr>
          <p:spPr>
            <a:xfrm flipH="1" rot="10800000">
              <a:off x="2206"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3" name="Google Shape;1913;p176"/>
            <p:cNvCxnSpPr/>
            <p:nvPr/>
          </p:nvCxnSpPr>
          <p:spPr>
            <a:xfrm flipH="1" rot="10800000">
              <a:off x="2293"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4" name="Google Shape;1914;p176"/>
            <p:cNvCxnSpPr/>
            <p:nvPr/>
          </p:nvCxnSpPr>
          <p:spPr>
            <a:xfrm flipH="1" rot="10800000">
              <a:off x="2382"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15" name="Google Shape;1915;p176"/>
            <p:cNvCxnSpPr/>
            <p:nvPr/>
          </p:nvCxnSpPr>
          <p:spPr>
            <a:xfrm flipH="1" rot="10800000">
              <a:off x="2470"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6" name="Google Shape;1916;p176"/>
            <p:cNvCxnSpPr/>
            <p:nvPr/>
          </p:nvCxnSpPr>
          <p:spPr>
            <a:xfrm flipH="1" rot="10800000">
              <a:off x="2559"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17" name="Google Shape;1917;p176"/>
            <p:cNvCxnSpPr/>
            <p:nvPr/>
          </p:nvCxnSpPr>
          <p:spPr>
            <a:xfrm flipH="1" rot="10800000">
              <a:off x="2647"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18" name="Google Shape;1918;p176"/>
            <p:cNvCxnSpPr/>
            <p:nvPr/>
          </p:nvCxnSpPr>
          <p:spPr>
            <a:xfrm flipH="1" rot="10800000">
              <a:off x="2736"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19" name="Google Shape;1919;p176"/>
            <p:cNvCxnSpPr/>
            <p:nvPr/>
          </p:nvCxnSpPr>
          <p:spPr>
            <a:xfrm flipH="1" rot="10800000">
              <a:off x="2823"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20" name="Google Shape;1920;p176"/>
            <p:cNvCxnSpPr/>
            <p:nvPr/>
          </p:nvCxnSpPr>
          <p:spPr>
            <a:xfrm flipH="1" rot="10800000">
              <a:off x="2911"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21" name="Google Shape;1921;p176"/>
            <p:cNvCxnSpPr/>
            <p:nvPr/>
          </p:nvCxnSpPr>
          <p:spPr>
            <a:xfrm flipH="1" rot="10800000">
              <a:off x="2994"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22" name="Google Shape;1922;p176"/>
            <p:cNvCxnSpPr/>
            <p:nvPr/>
          </p:nvCxnSpPr>
          <p:spPr>
            <a:xfrm flipH="1" rot="10800000">
              <a:off x="3081"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23" name="Google Shape;1923;p176"/>
            <p:cNvCxnSpPr/>
            <p:nvPr/>
          </p:nvCxnSpPr>
          <p:spPr>
            <a:xfrm flipH="1" rot="10800000">
              <a:off x="3171"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24" name="Google Shape;1924;p176"/>
            <p:cNvCxnSpPr/>
            <p:nvPr/>
          </p:nvCxnSpPr>
          <p:spPr>
            <a:xfrm flipH="1" rot="10800000">
              <a:off x="3256"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25" name="Google Shape;1925;p176"/>
            <p:cNvCxnSpPr/>
            <p:nvPr/>
          </p:nvCxnSpPr>
          <p:spPr>
            <a:xfrm flipH="1" rot="10800000">
              <a:off x="3346"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26" name="Google Shape;1926;p176"/>
            <p:cNvCxnSpPr/>
            <p:nvPr/>
          </p:nvCxnSpPr>
          <p:spPr>
            <a:xfrm flipH="1" rot="10800000">
              <a:off x="3433"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27" name="Google Shape;1927;p176"/>
            <p:cNvCxnSpPr/>
            <p:nvPr/>
          </p:nvCxnSpPr>
          <p:spPr>
            <a:xfrm flipH="1" rot="10800000">
              <a:off x="3523"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28" name="Google Shape;1928;p176"/>
            <p:cNvCxnSpPr/>
            <p:nvPr/>
          </p:nvCxnSpPr>
          <p:spPr>
            <a:xfrm flipH="1" rot="10800000">
              <a:off x="3610"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29" name="Google Shape;1929;p176"/>
            <p:cNvCxnSpPr/>
            <p:nvPr/>
          </p:nvCxnSpPr>
          <p:spPr>
            <a:xfrm flipH="1" rot="10800000">
              <a:off x="3699"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0" name="Google Shape;1930;p176"/>
            <p:cNvCxnSpPr/>
            <p:nvPr/>
          </p:nvCxnSpPr>
          <p:spPr>
            <a:xfrm flipH="1" rot="10800000">
              <a:off x="3780"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1" name="Google Shape;1931;p176"/>
            <p:cNvCxnSpPr/>
            <p:nvPr/>
          </p:nvCxnSpPr>
          <p:spPr>
            <a:xfrm flipH="1" rot="10800000">
              <a:off x="3870"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2" name="Google Shape;1932;p176"/>
            <p:cNvCxnSpPr/>
            <p:nvPr/>
          </p:nvCxnSpPr>
          <p:spPr>
            <a:xfrm flipH="1" rot="10800000">
              <a:off x="3957"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3" name="Google Shape;1933;p176"/>
            <p:cNvCxnSpPr/>
            <p:nvPr/>
          </p:nvCxnSpPr>
          <p:spPr>
            <a:xfrm flipH="1" rot="10800000">
              <a:off x="4045"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34" name="Google Shape;1934;p176"/>
            <p:cNvCxnSpPr/>
            <p:nvPr/>
          </p:nvCxnSpPr>
          <p:spPr>
            <a:xfrm flipH="1" rot="10800000">
              <a:off x="4134"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5" name="Google Shape;1935;p176"/>
            <p:cNvCxnSpPr/>
            <p:nvPr/>
          </p:nvCxnSpPr>
          <p:spPr>
            <a:xfrm flipH="1" rot="10800000">
              <a:off x="4221"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6" name="Google Shape;1936;p176"/>
            <p:cNvCxnSpPr/>
            <p:nvPr/>
          </p:nvCxnSpPr>
          <p:spPr>
            <a:xfrm flipH="1" rot="10800000">
              <a:off x="4309"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37" name="Google Shape;1937;p176"/>
            <p:cNvCxnSpPr/>
            <p:nvPr/>
          </p:nvCxnSpPr>
          <p:spPr>
            <a:xfrm flipH="1" rot="10800000">
              <a:off x="4398"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38" name="Google Shape;1938;p176"/>
            <p:cNvCxnSpPr/>
            <p:nvPr/>
          </p:nvCxnSpPr>
          <p:spPr>
            <a:xfrm flipH="1" rot="10800000">
              <a:off x="4486"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39" name="Google Shape;1939;p176"/>
            <p:cNvCxnSpPr/>
            <p:nvPr/>
          </p:nvCxnSpPr>
          <p:spPr>
            <a:xfrm flipH="1" rot="10800000">
              <a:off x="4569"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40" name="Google Shape;1940;p176"/>
            <p:cNvCxnSpPr/>
            <p:nvPr/>
          </p:nvCxnSpPr>
          <p:spPr>
            <a:xfrm flipH="1" rot="10800000">
              <a:off x="4654"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41" name="Google Shape;1941;p176"/>
            <p:cNvCxnSpPr/>
            <p:nvPr/>
          </p:nvCxnSpPr>
          <p:spPr>
            <a:xfrm flipH="1" rot="10800000">
              <a:off x="4744"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42" name="Google Shape;1942;p176"/>
            <p:cNvCxnSpPr/>
            <p:nvPr/>
          </p:nvCxnSpPr>
          <p:spPr>
            <a:xfrm flipH="1" rot="10800000">
              <a:off x="4833" y="3894"/>
              <a:ext cx="2" cy="30"/>
            </a:xfrm>
            <a:prstGeom prst="straightConnector1">
              <a:avLst/>
            </a:prstGeom>
            <a:noFill/>
            <a:ln cap="flat" cmpd="sng" w="12700">
              <a:solidFill>
                <a:srgbClr val="000000"/>
              </a:solidFill>
              <a:prstDash val="solid"/>
              <a:round/>
              <a:headEnd len="sm" w="sm" type="none"/>
              <a:tailEnd len="sm" w="sm" type="none"/>
            </a:ln>
          </p:spPr>
        </p:cxnSp>
        <p:cxnSp>
          <p:nvCxnSpPr>
            <p:cNvPr id="1943" name="Google Shape;1943;p176"/>
            <p:cNvCxnSpPr/>
            <p:nvPr/>
          </p:nvCxnSpPr>
          <p:spPr>
            <a:xfrm flipH="1" rot="10800000">
              <a:off x="4921" y="3894"/>
              <a:ext cx="1" cy="30"/>
            </a:xfrm>
            <a:prstGeom prst="straightConnector1">
              <a:avLst/>
            </a:prstGeom>
            <a:noFill/>
            <a:ln cap="flat" cmpd="sng" w="12700">
              <a:solidFill>
                <a:srgbClr val="000000"/>
              </a:solidFill>
              <a:prstDash val="solid"/>
              <a:round/>
              <a:headEnd len="sm" w="sm" type="none"/>
              <a:tailEnd len="sm" w="sm" type="none"/>
            </a:ln>
          </p:spPr>
        </p:cxnSp>
        <p:cxnSp>
          <p:nvCxnSpPr>
            <p:cNvPr id="1944" name="Google Shape;1944;p176"/>
            <p:cNvCxnSpPr/>
            <p:nvPr/>
          </p:nvCxnSpPr>
          <p:spPr>
            <a:xfrm flipH="1" rot="10800000">
              <a:off x="1024" y="3413"/>
              <a:ext cx="87" cy="38"/>
            </a:xfrm>
            <a:prstGeom prst="straightConnector1">
              <a:avLst/>
            </a:prstGeom>
            <a:noFill/>
            <a:ln cap="flat" cmpd="sng" w="12700">
              <a:solidFill>
                <a:srgbClr val="FF00FF"/>
              </a:solidFill>
              <a:prstDash val="solid"/>
              <a:round/>
              <a:headEnd len="sm" w="sm" type="none"/>
              <a:tailEnd len="sm" w="sm" type="none"/>
            </a:ln>
          </p:spPr>
        </p:cxnSp>
        <p:cxnSp>
          <p:nvCxnSpPr>
            <p:cNvPr id="1945" name="Google Shape;1945;p176"/>
            <p:cNvCxnSpPr/>
            <p:nvPr/>
          </p:nvCxnSpPr>
          <p:spPr>
            <a:xfrm flipH="1" rot="10800000">
              <a:off x="1111" y="3359"/>
              <a:ext cx="89" cy="54"/>
            </a:xfrm>
            <a:prstGeom prst="straightConnector1">
              <a:avLst/>
            </a:prstGeom>
            <a:noFill/>
            <a:ln cap="flat" cmpd="sng" w="12700">
              <a:solidFill>
                <a:srgbClr val="FF00FF"/>
              </a:solidFill>
              <a:prstDash val="solid"/>
              <a:round/>
              <a:headEnd len="sm" w="sm" type="none"/>
              <a:tailEnd len="sm" w="sm" type="none"/>
            </a:ln>
          </p:spPr>
        </p:cxnSp>
        <p:cxnSp>
          <p:nvCxnSpPr>
            <p:cNvPr id="1946" name="Google Shape;1946;p176"/>
            <p:cNvCxnSpPr/>
            <p:nvPr/>
          </p:nvCxnSpPr>
          <p:spPr>
            <a:xfrm flipH="1" rot="10800000">
              <a:off x="1200" y="3327"/>
              <a:ext cx="87" cy="31"/>
            </a:xfrm>
            <a:prstGeom prst="straightConnector1">
              <a:avLst/>
            </a:prstGeom>
            <a:noFill/>
            <a:ln cap="flat" cmpd="sng" w="12700">
              <a:solidFill>
                <a:srgbClr val="FF00FF"/>
              </a:solidFill>
              <a:prstDash val="solid"/>
              <a:round/>
              <a:headEnd len="sm" w="sm" type="none"/>
              <a:tailEnd len="sm" w="sm" type="none"/>
            </a:ln>
          </p:spPr>
        </p:cxnSp>
        <p:cxnSp>
          <p:nvCxnSpPr>
            <p:cNvPr id="1947" name="Google Shape;1947;p176"/>
            <p:cNvCxnSpPr/>
            <p:nvPr/>
          </p:nvCxnSpPr>
          <p:spPr>
            <a:xfrm flipH="1" rot="10800000">
              <a:off x="1288" y="3236"/>
              <a:ext cx="90" cy="91"/>
            </a:xfrm>
            <a:prstGeom prst="straightConnector1">
              <a:avLst/>
            </a:prstGeom>
            <a:noFill/>
            <a:ln cap="flat" cmpd="sng" w="12700">
              <a:solidFill>
                <a:srgbClr val="FF00FF"/>
              </a:solidFill>
              <a:prstDash val="solid"/>
              <a:round/>
              <a:headEnd len="sm" w="sm" type="none"/>
              <a:tailEnd len="sm" w="sm" type="none"/>
            </a:ln>
          </p:spPr>
        </p:cxnSp>
        <p:cxnSp>
          <p:nvCxnSpPr>
            <p:cNvPr id="1948" name="Google Shape;1948;p176"/>
            <p:cNvCxnSpPr/>
            <p:nvPr/>
          </p:nvCxnSpPr>
          <p:spPr>
            <a:xfrm>
              <a:off x="1378" y="3237"/>
              <a:ext cx="88" cy="61"/>
            </a:xfrm>
            <a:prstGeom prst="straightConnector1">
              <a:avLst/>
            </a:prstGeom>
            <a:noFill/>
            <a:ln cap="flat" cmpd="sng" w="12700">
              <a:solidFill>
                <a:srgbClr val="FF00FF"/>
              </a:solidFill>
              <a:prstDash val="solid"/>
              <a:round/>
              <a:headEnd len="sm" w="sm" type="none"/>
              <a:tailEnd len="sm" w="sm" type="none"/>
            </a:ln>
          </p:spPr>
        </p:cxnSp>
        <p:cxnSp>
          <p:nvCxnSpPr>
            <p:cNvPr id="1949" name="Google Shape;1949;p176"/>
            <p:cNvCxnSpPr/>
            <p:nvPr/>
          </p:nvCxnSpPr>
          <p:spPr>
            <a:xfrm flipH="1" rot="10800000">
              <a:off x="1465" y="3222"/>
              <a:ext cx="89" cy="76"/>
            </a:xfrm>
            <a:prstGeom prst="straightConnector1">
              <a:avLst/>
            </a:prstGeom>
            <a:noFill/>
            <a:ln cap="flat" cmpd="sng" w="12700">
              <a:solidFill>
                <a:srgbClr val="FF00FF"/>
              </a:solidFill>
              <a:prstDash val="solid"/>
              <a:round/>
              <a:headEnd len="sm" w="sm" type="none"/>
              <a:tailEnd len="sm" w="sm" type="none"/>
            </a:ln>
          </p:spPr>
        </p:cxnSp>
        <p:cxnSp>
          <p:nvCxnSpPr>
            <p:cNvPr id="1950" name="Google Shape;1950;p176"/>
            <p:cNvCxnSpPr/>
            <p:nvPr/>
          </p:nvCxnSpPr>
          <p:spPr>
            <a:xfrm>
              <a:off x="1555" y="3222"/>
              <a:ext cx="88" cy="68"/>
            </a:xfrm>
            <a:prstGeom prst="straightConnector1">
              <a:avLst/>
            </a:prstGeom>
            <a:noFill/>
            <a:ln cap="flat" cmpd="sng" w="12700">
              <a:solidFill>
                <a:srgbClr val="FF00FF"/>
              </a:solidFill>
              <a:prstDash val="solid"/>
              <a:round/>
              <a:headEnd len="sm" w="sm" type="none"/>
              <a:tailEnd len="sm" w="sm" type="none"/>
            </a:ln>
          </p:spPr>
        </p:cxnSp>
        <p:cxnSp>
          <p:nvCxnSpPr>
            <p:cNvPr id="1951" name="Google Shape;1951;p176"/>
            <p:cNvCxnSpPr/>
            <p:nvPr/>
          </p:nvCxnSpPr>
          <p:spPr>
            <a:xfrm>
              <a:off x="1643" y="3290"/>
              <a:ext cx="87" cy="8"/>
            </a:xfrm>
            <a:prstGeom prst="straightConnector1">
              <a:avLst/>
            </a:prstGeom>
            <a:noFill/>
            <a:ln cap="flat" cmpd="sng" w="12700">
              <a:solidFill>
                <a:srgbClr val="FF00FF"/>
              </a:solidFill>
              <a:prstDash val="solid"/>
              <a:round/>
              <a:headEnd len="sm" w="sm" type="none"/>
              <a:tailEnd len="sm" w="sm" type="none"/>
            </a:ln>
          </p:spPr>
        </p:cxnSp>
        <p:cxnSp>
          <p:nvCxnSpPr>
            <p:cNvPr id="1952" name="Google Shape;1952;p176"/>
            <p:cNvCxnSpPr/>
            <p:nvPr/>
          </p:nvCxnSpPr>
          <p:spPr>
            <a:xfrm>
              <a:off x="1730" y="3298"/>
              <a:ext cx="83" cy="115"/>
            </a:xfrm>
            <a:prstGeom prst="straightConnector1">
              <a:avLst/>
            </a:prstGeom>
            <a:noFill/>
            <a:ln cap="flat" cmpd="sng" w="12700">
              <a:solidFill>
                <a:srgbClr val="FF00FF"/>
              </a:solidFill>
              <a:prstDash val="solid"/>
              <a:round/>
              <a:headEnd len="sm" w="sm" type="none"/>
              <a:tailEnd len="sm" w="sm" type="none"/>
            </a:ln>
          </p:spPr>
        </p:cxnSp>
        <p:cxnSp>
          <p:nvCxnSpPr>
            <p:cNvPr id="1953" name="Google Shape;1953;p176"/>
            <p:cNvCxnSpPr/>
            <p:nvPr/>
          </p:nvCxnSpPr>
          <p:spPr>
            <a:xfrm flipH="1" rot="10800000">
              <a:off x="1813" y="3227"/>
              <a:ext cx="88" cy="185"/>
            </a:xfrm>
            <a:prstGeom prst="straightConnector1">
              <a:avLst/>
            </a:prstGeom>
            <a:noFill/>
            <a:ln cap="flat" cmpd="sng" w="12700">
              <a:solidFill>
                <a:srgbClr val="FF00FF"/>
              </a:solidFill>
              <a:prstDash val="solid"/>
              <a:round/>
              <a:headEnd len="sm" w="sm" type="none"/>
              <a:tailEnd len="sm" w="sm" type="none"/>
            </a:ln>
          </p:spPr>
        </p:cxnSp>
        <p:cxnSp>
          <p:nvCxnSpPr>
            <p:cNvPr id="1954" name="Google Shape;1954;p176"/>
            <p:cNvCxnSpPr/>
            <p:nvPr/>
          </p:nvCxnSpPr>
          <p:spPr>
            <a:xfrm>
              <a:off x="1901" y="3228"/>
              <a:ext cx="87" cy="267"/>
            </a:xfrm>
            <a:prstGeom prst="straightConnector1">
              <a:avLst/>
            </a:prstGeom>
            <a:noFill/>
            <a:ln cap="flat" cmpd="sng" w="12700">
              <a:solidFill>
                <a:srgbClr val="FF00FF"/>
              </a:solidFill>
              <a:prstDash val="solid"/>
              <a:round/>
              <a:headEnd len="sm" w="sm" type="none"/>
              <a:tailEnd len="sm" w="sm" type="none"/>
            </a:ln>
          </p:spPr>
        </p:cxnSp>
        <p:cxnSp>
          <p:nvCxnSpPr>
            <p:cNvPr id="1955" name="Google Shape;1955;p176"/>
            <p:cNvCxnSpPr/>
            <p:nvPr/>
          </p:nvCxnSpPr>
          <p:spPr>
            <a:xfrm flipH="1" rot="10800000">
              <a:off x="1987" y="3191"/>
              <a:ext cx="89" cy="303"/>
            </a:xfrm>
            <a:prstGeom prst="straightConnector1">
              <a:avLst/>
            </a:prstGeom>
            <a:noFill/>
            <a:ln cap="flat" cmpd="sng" w="12700">
              <a:solidFill>
                <a:srgbClr val="FF00FF"/>
              </a:solidFill>
              <a:prstDash val="solid"/>
              <a:round/>
              <a:headEnd len="sm" w="sm" type="none"/>
              <a:tailEnd len="sm" w="sm" type="none"/>
            </a:ln>
          </p:spPr>
        </p:cxnSp>
        <p:cxnSp>
          <p:nvCxnSpPr>
            <p:cNvPr id="1956" name="Google Shape;1956;p176"/>
            <p:cNvCxnSpPr/>
            <p:nvPr/>
          </p:nvCxnSpPr>
          <p:spPr>
            <a:xfrm flipH="1" rot="10800000">
              <a:off x="2077" y="3168"/>
              <a:ext cx="88" cy="23"/>
            </a:xfrm>
            <a:prstGeom prst="straightConnector1">
              <a:avLst/>
            </a:prstGeom>
            <a:noFill/>
            <a:ln cap="flat" cmpd="sng" w="12700">
              <a:solidFill>
                <a:srgbClr val="FF00FF"/>
              </a:solidFill>
              <a:prstDash val="solid"/>
              <a:round/>
              <a:headEnd len="sm" w="sm" type="none"/>
              <a:tailEnd len="sm" w="sm" type="none"/>
            </a:ln>
          </p:spPr>
        </p:cxnSp>
        <p:cxnSp>
          <p:nvCxnSpPr>
            <p:cNvPr id="1957" name="Google Shape;1957;p176"/>
            <p:cNvCxnSpPr/>
            <p:nvPr/>
          </p:nvCxnSpPr>
          <p:spPr>
            <a:xfrm flipH="1" rot="10800000">
              <a:off x="2164" y="3071"/>
              <a:ext cx="89" cy="98"/>
            </a:xfrm>
            <a:prstGeom prst="straightConnector1">
              <a:avLst/>
            </a:prstGeom>
            <a:noFill/>
            <a:ln cap="flat" cmpd="sng" w="12700">
              <a:solidFill>
                <a:srgbClr val="FF00FF"/>
              </a:solidFill>
              <a:prstDash val="solid"/>
              <a:round/>
              <a:headEnd len="sm" w="sm" type="none"/>
              <a:tailEnd len="sm" w="sm" type="none"/>
            </a:ln>
          </p:spPr>
        </p:cxnSp>
        <p:cxnSp>
          <p:nvCxnSpPr>
            <p:cNvPr id="1958" name="Google Shape;1958;p176"/>
            <p:cNvCxnSpPr/>
            <p:nvPr/>
          </p:nvCxnSpPr>
          <p:spPr>
            <a:xfrm flipH="1" rot="10800000">
              <a:off x="2254" y="2933"/>
              <a:ext cx="88" cy="138"/>
            </a:xfrm>
            <a:prstGeom prst="straightConnector1">
              <a:avLst/>
            </a:prstGeom>
            <a:noFill/>
            <a:ln cap="flat" cmpd="sng" w="12700">
              <a:solidFill>
                <a:srgbClr val="FF00FF"/>
              </a:solidFill>
              <a:prstDash val="solid"/>
              <a:round/>
              <a:headEnd len="sm" w="sm" type="none"/>
              <a:tailEnd len="sm" w="sm" type="none"/>
            </a:ln>
          </p:spPr>
        </p:cxnSp>
        <p:cxnSp>
          <p:nvCxnSpPr>
            <p:cNvPr id="1959" name="Google Shape;1959;p176"/>
            <p:cNvCxnSpPr/>
            <p:nvPr/>
          </p:nvCxnSpPr>
          <p:spPr>
            <a:xfrm flipH="1" rot="10800000">
              <a:off x="2341" y="2839"/>
              <a:ext cx="89" cy="93"/>
            </a:xfrm>
            <a:prstGeom prst="straightConnector1">
              <a:avLst/>
            </a:prstGeom>
            <a:noFill/>
            <a:ln cap="flat" cmpd="sng" w="12700">
              <a:solidFill>
                <a:srgbClr val="FF00FF"/>
              </a:solidFill>
              <a:prstDash val="solid"/>
              <a:round/>
              <a:headEnd len="sm" w="sm" type="none"/>
              <a:tailEnd len="sm" w="sm" type="none"/>
            </a:ln>
          </p:spPr>
        </p:cxnSp>
        <p:cxnSp>
          <p:nvCxnSpPr>
            <p:cNvPr id="1960" name="Google Shape;1960;p176"/>
            <p:cNvCxnSpPr/>
            <p:nvPr/>
          </p:nvCxnSpPr>
          <p:spPr>
            <a:xfrm flipH="1" rot="10800000">
              <a:off x="2430" y="2274"/>
              <a:ext cx="87" cy="566"/>
            </a:xfrm>
            <a:prstGeom prst="straightConnector1">
              <a:avLst/>
            </a:prstGeom>
            <a:noFill/>
            <a:ln cap="flat" cmpd="sng" w="12700">
              <a:solidFill>
                <a:srgbClr val="FF00FF"/>
              </a:solidFill>
              <a:prstDash val="solid"/>
              <a:round/>
              <a:headEnd len="sm" w="sm" type="none"/>
              <a:tailEnd len="sm" w="sm" type="none"/>
            </a:ln>
          </p:spPr>
        </p:cxnSp>
        <p:cxnSp>
          <p:nvCxnSpPr>
            <p:cNvPr id="1961" name="Google Shape;1961;p176"/>
            <p:cNvCxnSpPr/>
            <p:nvPr/>
          </p:nvCxnSpPr>
          <p:spPr>
            <a:xfrm flipH="1" rot="10800000">
              <a:off x="2517" y="1480"/>
              <a:ext cx="81" cy="793"/>
            </a:xfrm>
            <a:prstGeom prst="straightConnector1">
              <a:avLst/>
            </a:prstGeom>
            <a:noFill/>
            <a:ln cap="flat" cmpd="sng" w="12700">
              <a:solidFill>
                <a:srgbClr val="FF00FF"/>
              </a:solidFill>
              <a:prstDash val="solid"/>
              <a:round/>
              <a:headEnd len="sm" w="sm" type="none"/>
              <a:tailEnd len="sm" w="sm" type="none"/>
            </a:ln>
          </p:spPr>
        </p:cxnSp>
        <p:cxnSp>
          <p:nvCxnSpPr>
            <p:cNvPr id="1962" name="Google Shape;1962;p176"/>
            <p:cNvCxnSpPr/>
            <p:nvPr/>
          </p:nvCxnSpPr>
          <p:spPr>
            <a:xfrm>
              <a:off x="2599" y="1481"/>
              <a:ext cx="88" cy="450"/>
            </a:xfrm>
            <a:prstGeom prst="straightConnector1">
              <a:avLst/>
            </a:prstGeom>
            <a:noFill/>
            <a:ln cap="flat" cmpd="sng" w="12700">
              <a:solidFill>
                <a:srgbClr val="FF00FF"/>
              </a:solidFill>
              <a:prstDash val="solid"/>
              <a:round/>
              <a:headEnd len="sm" w="sm" type="none"/>
              <a:tailEnd len="sm" w="sm" type="none"/>
            </a:ln>
          </p:spPr>
        </p:cxnSp>
        <p:cxnSp>
          <p:nvCxnSpPr>
            <p:cNvPr id="1963" name="Google Shape;1963;p176"/>
            <p:cNvCxnSpPr/>
            <p:nvPr/>
          </p:nvCxnSpPr>
          <p:spPr>
            <a:xfrm>
              <a:off x="2687" y="1931"/>
              <a:ext cx="89" cy="129"/>
            </a:xfrm>
            <a:prstGeom prst="straightConnector1">
              <a:avLst/>
            </a:prstGeom>
            <a:noFill/>
            <a:ln cap="flat" cmpd="sng" w="12700">
              <a:solidFill>
                <a:srgbClr val="FF00FF"/>
              </a:solidFill>
              <a:prstDash val="solid"/>
              <a:round/>
              <a:headEnd len="sm" w="sm" type="none"/>
              <a:tailEnd len="sm" w="sm" type="none"/>
            </a:ln>
          </p:spPr>
        </p:cxnSp>
        <p:cxnSp>
          <p:nvCxnSpPr>
            <p:cNvPr id="1964" name="Google Shape;1964;p176"/>
            <p:cNvCxnSpPr/>
            <p:nvPr/>
          </p:nvCxnSpPr>
          <p:spPr>
            <a:xfrm>
              <a:off x="2776" y="2060"/>
              <a:ext cx="88" cy="473"/>
            </a:xfrm>
            <a:prstGeom prst="straightConnector1">
              <a:avLst/>
            </a:prstGeom>
            <a:noFill/>
            <a:ln cap="flat" cmpd="sng" w="12700">
              <a:solidFill>
                <a:srgbClr val="FF00FF"/>
              </a:solidFill>
              <a:prstDash val="solid"/>
              <a:round/>
              <a:headEnd len="sm" w="sm" type="none"/>
              <a:tailEnd len="sm" w="sm" type="none"/>
            </a:ln>
          </p:spPr>
        </p:cxnSp>
        <p:cxnSp>
          <p:nvCxnSpPr>
            <p:cNvPr id="1965" name="Google Shape;1965;p176"/>
            <p:cNvCxnSpPr/>
            <p:nvPr/>
          </p:nvCxnSpPr>
          <p:spPr>
            <a:xfrm>
              <a:off x="2864" y="2533"/>
              <a:ext cx="89" cy="154"/>
            </a:xfrm>
            <a:prstGeom prst="straightConnector1">
              <a:avLst/>
            </a:prstGeom>
            <a:noFill/>
            <a:ln cap="flat" cmpd="sng" w="12700">
              <a:solidFill>
                <a:srgbClr val="FF00FF"/>
              </a:solidFill>
              <a:prstDash val="solid"/>
              <a:round/>
              <a:headEnd len="sm" w="sm" type="none"/>
              <a:tailEnd len="sm" w="sm" type="none"/>
            </a:ln>
          </p:spPr>
        </p:cxnSp>
        <p:cxnSp>
          <p:nvCxnSpPr>
            <p:cNvPr id="1966" name="Google Shape;1966;p176"/>
            <p:cNvCxnSpPr/>
            <p:nvPr/>
          </p:nvCxnSpPr>
          <p:spPr>
            <a:xfrm>
              <a:off x="2953" y="2687"/>
              <a:ext cx="88" cy="291"/>
            </a:xfrm>
            <a:prstGeom prst="straightConnector1">
              <a:avLst/>
            </a:prstGeom>
            <a:noFill/>
            <a:ln cap="flat" cmpd="sng" w="12700">
              <a:solidFill>
                <a:srgbClr val="FF00FF"/>
              </a:solidFill>
              <a:prstDash val="solid"/>
              <a:round/>
              <a:headEnd len="sm" w="sm" type="none"/>
              <a:tailEnd len="sm" w="sm" type="none"/>
            </a:ln>
          </p:spPr>
        </p:cxnSp>
        <p:cxnSp>
          <p:nvCxnSpPr>
            <p:cNvPr id="1967" name="Google Shape;1967;p176"/>
            <p:cNvCxnSpPr/>
            <p:nvPr/>
          </p:nvCxnSpPr>
          <p:spPr>
            <a:xfrm>
              <a:off x="3041" y="2978"/>
              <a:ext cx="87" cy="275"/>
            </a:xfrm>
            <a:prstGeom prst="straightConnector1">
              <a:avLst/>
            </a:prstGeom>
            <a:noFill/>
            <a:ln cap="flat" cmpd="sng" w="12700">
              <a:solidFill>
                <a:srgbClr val="FF00FF"/>
              </a:solidFill>
              <a:prstDash val="solid"/>
              <a:round/>
              <a:headEnd len="sm" w="sm" type="none"/>
              <a:tailEnd len="sm" w="sm" type="none"/>
            </a:ln>
          </p:spPr>
        </p:cxnSp>
        <p:cxnSp>
          <p:nvCxnSpPr>
            <p:cNvPr id="1968" name="Google Shape;1968;p176"/>
            <p:cNvCxnSpPr/>
            <p:nvPr/>
          </p:nvCxnSpPr>
          <p:spPr>
            <a:xfrm>
              <a:off x="3128" y="3253"/>
              <a:ext cx="89" cy="7"/>
            </a:xfrm>
            <a:prstGeom prst="straightConnector1">
              <a:avLst/>
            </a:prstGeom>
            <a:noFill/>
            <a:ln cap="flat" cmpd="sng" w="12700">
              <a:solidFill>
                <a:srgbClr val="FF00FF"/>
              </a:solidFill>
              <a:prstDash val="solid"/>
              <a:round/>
              <a:headEnd len="sm" w="sm" type="none"/>
              <a:tailEnd len="sm" w="sm" type="none"/>
            </a:ln>
          </p:spPr>
        </p:cxnSp>
        <p:cxnSp>
          <p:nvCxnSpPr>
            <p:cNvPr id="1969" name="Google Shape;1969;p176"/>
            <p:cNvCxnSpPr/>
            <p:nvPr/>
          </p:nvCxnSpPr>
          <p:spPr>
            <a:xfrm flipH="1" rot="10800000">
              <a:off x="3217" y="3252"/>
              <a:ext cx="88" cy="7"/>
            </a:xfrm>
            <a:prstGeom prst="straightConnector1">
              <a:avLst/>
            </a:prstGeom>
            <a:noFill/>
            <a:ln cap="flat" cmpd="sng" w="12700">
              <a:solidFill>
                <a:srgbClr val="FF00FF"/>
              </a:solidFill>
              <a:prstDash val="solid"/>
              <a:round/>
              <a:headEnd len="sm" w="sm" type="none"/>
              <a:tailEnd len="sm" w="sm" type="none"/>
            </a:ln>
          </p:spPr>
        </p:cxnSp>
        <p:cxnSp>
          <p:nvCxnSpPr>
            <p:cNvPr id="1970" name="Google Shape;1970;p176"/>
            <p:cNvCxnSpPr/>
            <p:nvPr/>
          </p:nvCxnSpPr>
          <p:spPr>
            <a:xfrm flipH="1" rot="10800000">
              <a:off x="3305" y="3215"/>
              <a:ext cx="82" cy="38"/>
            </a:xfrm>
            <a:prstGeom prst="straightConnector1">
              <a:avLst/>
            </a:prstGeom>
            <a:noFill/>
            <a:ln cap="flat" cmpd="sng" w="12700">
              <a:solidFill>
                <a:srgbClr val="FF00FF"/>
              </a:solidFill>
              <a:prstDash val="solid"/>
              <a:round/>
              <a:headEnd len="sm" w="sm" type="none"/>
              <a:tailEnd len="sm" w="sm" type="none"/>
            </a:ln>
          </p:spPr>
        </p:cxnSp>
        <p:cxnSp>
          <p:nvCxnSpPr>
            <p:cNvPr id="1971" name="Google Shape;1971;p176"/>
            <p:cNvCxnSpPr/>
            <p:nvPr/>
          </p:nvCxnSpPr>
          <p:spPr>
            <a:xfrm>
              <a:off x="3387" y="3215"/>
              <a:ext cx="88" cy="105"/>
            </a:xfrm>
            <a:prstGeom prst="straightConnector1">
              <a:avLst/>
            </a:prstGeom>
            <a:noFill/>
            <a:ln cap="flat" cmpd="sng" w="12700">
              <a:solidFill>
                <a:srgbClr val="FF00FF"/>
              </a:solidFill>
              <a:prstDash val="solid"/>
              <a:round/>
              <a:headEnd len="sm" w="sm" type="none"/>
              <a:tailEnd len="sm" w="sm" type="none"/>
            </a:ln>
          </p:spPr>
        </p:cxnSp>
        <p:cxnSp>
          <p:nvCxnSpPr>
            <p:cNvPr id="1972" name="Google Shape;1972;p176"/>
            <p:cNvCxnSpPr/>
            <p:nvPr/>
          </p:nvCxnSpPr>
          <p:spPr>
            <a:xfrm flipH="1" rot="10800000">
              <a:off x="3474" y="3298"/>
              <a:ext cx="89" cy="22"/>
            </a:xfrm>
            <a:prstGeom prst="straightConnector1">
              <a:avLst/>
            </a:prstGeom>
            <a:noFill/>
            <a:ln cap="flat" cmpd="sng" w="12700">
              <a:solidFill>
                <a:srgbClr val="FF00FF"/>
              </a:solidFill>
              <a:prstDash val="solid"/>
              <a:round/>
              <a:headEnd len="sm" w="sm" type="none"/>
              <a:tailEnd len="sm" w="sm" type="none"/>
            </a:ln>
          </p:spPr>
        </p:cxnSp>
        <p:cxnSp>
          <p:nvCxnSpPr>
            <p:cNvPr id="1973" name="Google Shape;1973;p176"/>
            <p:cNvCxnSpPr/>
            <p:nvPr/>
          </p:nvCxnSpPr>
          <p:spPr>
            <a:xfrm>
              <a:off x="3564" y="3298"/>
              <a:ext cx="88" cy="55"/>
            </a:xfrm>
            <a:prstGeom prst="straightConnector1">
              <a:avLst/>
            </a:prstGeom>
            <a:noFill/>
            <a:ln cap="flat" cmpd="sng" w="12700">
              <a:solidFill>
                <a:srgbClr val="FF00FF"/>
              </a:solidFill>
              <a:prstDash val="solid"/>
              <a:round/>
              <a:headEnd len="sm" w="sm" type="none"/>
              <a:tailEnd len="sm" w="sm" type="none"/>
            </a:ln>
          </p:spPr>
        </p:cxnSp>
        <p:cxnSp>
          <p:nvCxnSpPr>
            <p:cNvPr id="1974" name="Google Shape;1974;p176"/>
            <p:cNvCxnSpPr/>
            <p:nvPr/>
          </p:nvCxnSpPr>
          <p:spPr>
            <a:xfrm flipH="1" rot="10800000">
              <a:off x="3652" y="3343"/>
              <a:ext cx="88" cy="9"/>
            </a:xfrm>
            <a:prstGeom prst="straightConnector1">
              <a:avLst/>
            </a:prstGeom>
            <a:noFill/>
            <a:ln cap="flat" cmpd="sng" w="12700">
              <a:solidFill>
                <a:srgbClr val="FF00FF"/>
              </a:solidFill>
              <a:prstDash val="solid"/>
              <a:round/>
              <a:headEnd len="sm" w="sm" type="none"/>
              <a:tailEnd len="sm" w="sm" type="none"/>
            </a:ln>
          </p:spPr>
        </p:cxnSp>
        <p:cxnSp>
          <p:nvCxnSpPr>
            <p:cNvPr id="1975" name="Google Shape;1975;p176"/>
            <p:cNvCxnSpPr/>
            <p:nvPr/>
          </p:nvCxnSpPr>
          <p:spPr>
            <a:xfrm>
              <a:off x="3740" y="3344"/>
              <a:ext cx="89" cy="138"/>
            </a:xfrm>
            <a:prstGeom prst="straightConnector1">
              <a:avLst/>
            </a:prstGeom>
            <a:noFill/>
            <a:ln cap="flat" cmpd="sng" w="12700">
              <a:solidFill>
                <a:srgbClr val="FF00FF"/>
              </a:solidFill>
              <a:prstDash val="solid"/>
              <a:round/>
              <a:headEnd len="sm" w="sm" type="none"/>
              <a:tailEnd len="sm" w="sm" type="none"/>
            </a:ln>
          </p:spPr>
        </p:cxnSp>
        <p:cxnSp>
          <p:nvCxnSpPr>
            <p:cNvPr id="1976" name="Google Shape;1976;p176"/>
            <p:cNvCxnSpPr/>
            <p:nvPr/>
          </p:nvCxnSpPr>
          <p:spPr>
            <a:xfrm>
              <a:off x="3829" y="3482"/>
              <a:ext cx="87" cy="2"/>
            </a:xfrm>
            <a:prstGeom prst="straightConnector1">
              <a:avLst/>
            </a:prstGeom>
            <a:noFill/>
            <a:ln cap="flat" cmpd="sng" w="12700">
              <a:solidFill>
                <a:srgbClr val="FF00FF"/>
              </a:solidFill>
              <a:prstDash val="solid"/>
              <a:round/>
              <a:headEnd len="sm" w="sm" type="none"/>
              <a:tailEnd len="sm" w="sm" type="none"/>
            </a:ln>
          </p:spPr>
        </p:cxnSp>
        <p:cxnSp>
          <p:nvCxnSpPr>
            <p:cNvPr id="1977" name="Google Shape;1977;p176"/>
            <p:cNvCxnSpPr/>
            <p:nvPr/>
          </p:nvCxnSpPr>
          <p:spPr>
            <a:xfrm flipH="1" rot="10800000">
              <a:off x="3916" y="3466"/>
              <a:ext cx="88" cy="16"/>
            </a:xfrm>
            <a:prstGeom prst="straightConnector1">
              <a:avLst/>
            </a:prstGeom>
            <a:noFill/>
            <a:ln cap="flat" cmpd="sng" w="12700">
              <a:solidFill>
                <a:srgbClr val="FF00FF"/>
              </a:solidFill>
              <a:prstDash val="solid"/>
              <a:round/>
              <a:headEnd len="sm" w="sm" type="none"/>
              <a:tailEnd len="sm" w="sm" type="none"/>
            </a:ln>
          </p:spPr>
        </p:cxnSp>
        <p:cxnSp>
          <p:nvCxnSpPr>
            <p:cNvPr id="1978" name="Google Shape;1978;p176"/>
            <p:cNvCxnSpPr/>
            <p:nvPr/>
          </p:nvCxnSpPr>
          <p:spPr>
            <a:xfrm>
              <a:off x="4004" y="3466"/>
              <a:ext cx="89" cy="24"/>
            </a:xfrm>
            <a:prstGeom prst="straightConnector1">
              <a:avLst/>
            </a:prstGeom>
            <a:noFill/>
            <a:ln cap="flat" cmpd="sng" w="12700">
              <a:solidFill>
                <a:srgbClr val="FF00FF"/>
              </a:solidFill>
              <a:prstDash val="solid"/>
              <a:round/>
              <a:headEnd len="sm" w="sm" type="none"/>
              <a:tailEnd len="sm" w="sm" type="none"/>
            </a:ln>
          </p:spPr>
        </p:cxnSp>
        <p:cxnSp>
          <p:nvCxnSpPr>
            <p:cNvPr id="1979" name="Google Shape;1979;p176"/>
            <p:cNvCxnSpPr/>
            <p:nvPr/>
          </p:nvCxnSpPr>
          <p:spPr>
            <a:xfrm flipH="1" rot="10800000">
              <a:off x="4092" y="3428"/>
              <a:ext cx="81" cy="61"/>
            </a:xfrm>
            <a:prstGeom prst="straightConnector1">
              <a:avLst/>
            </a:prstGeom>
            <a:noFill/>
            <a:ln cap="flat" cmpd="sng" w="12700">
              <a:solidFill>
                <a:srgbClr val="FF00FF"/>
              </a:solidFill>
              <a:prstDash val="solid"/>
              <a:round/>
              <a:headEnd len="sm" w="sm" type="none"/>
              <a:tailEnd len="sm" w="sm" type="none"/>
            </a:ln>
          </p:spPr>
        </p:cxnSp>
        <p:cxnSp>
          <p:nvCxnSpPr>
            <p:cNvPr id="1980" name="Google Shape;1980;p176"/>
            <p:cNvCxnSpPr/>
            <p:nvPr/>
          </p:nvCxnSpPr>
          <p:spPr>
            <a:xfrm>
              <a:off x="4174" y="3429"/>
              <a:ext cx="89" cy="22"/>
            </a:xfrm>
            <a:prstGeom prst="straightConnector1">
              <a:avLst/>
            </a:prstGeom>
            <a:noFill/>
            <a:ln cap="flat" cmpd="sng" w="12700">
              <a:solidFill>
                <a:srgbClr val="FF00FF"/>
              </a:solidFill>
              <a:prstDash val="solid"/>
              <a:round/>
              <a:headEnd len="sm" w="sm" type="none"/>
              <a:tailEnd len="sm" w="sm" type="none"/>
            </a:ln>
          </p:spPr>
        </p:cxnSp>
        <p:cxnSp>
          <p:nvCxnSpPr>
            <p:cNvPr id="1981" name="Google Shape;1981;p176"/>
            <p:cNvCxnSpPr/>
            <p:nvPr/>
          </p:nvCxnSpPr>
          <p:spPr>
            <a:xfrm>
              <a:off x="4263" y="3451"/>
              <a:ext cx="88" cy="1"/>
            </a:xfrm>
            <a:prstGeom prst="straightConnector1">
              <a:avLst/>
            </a:prstGeom>
            <a:noFill/>
            <a:ln cap="flat" cmpd="sng" w="12700">
              <a:solidFill>
                <a:srgbClr val="FF00FF"/>
              </a:solidFill>
              <a:prstDash val="solid"/>
              <a:round/>
              <a:headEnd len="sm" w="sm" type="none"/>
              <a:tailEnd len="sm" w="sm" type="none"/>
            </a:ln>
          </p:spPr>
        </p:cxnSp>
        <p:cxnSp>
          <p:nvCxnSpPr>
            <p:cNvPr id="1982" name="Google Shape;1982;p176"/>
            <p:cNvCxnSpPr/>
            <p:nvPr/>
          </p:nvCxnSpPr>
          <p:spPr>
            <a:xfrm>
              <a:off x="4351" y="3451"/>
              <a:ext cx="89" cy="177"/>
            </a:xfrm>
            <a:prstGeom prst="straightConnector1">
              <a:avLst/>
            </a:prstGeom>
            <a:noFill/>
            <a:ln cap="flat" cmpd="sng" w="12700">
              <a:solidFill>
                <a:srgbClr val="FF00FF"/>
              </a:solidFill>
              <a:prstDash val="solid"/>
              <a:round/>
              <a:headEnd len="sm" w="sm" type="none"/>
              <a:tailEnd len="sm" w="sm" type="none"/>
            </a:ln>
          </p:spPr>
        </p:cxnSp>
        <p:cxnSp>
          <p:nvCxnSpPr>
            <p:cNvPr id="1983" name="Google Shape;1983;p176"/>
            <p:cNvCxnSpPr/>
            <p:nvPr/>
          </p:nvCxnSpPr>
          <p:spPr>
            <a:xfrm flipH="1" rot="10800000">
              <a:off x="4439" y="3596"/>
              <a:ext cx="87" cy="31"/>
            </a:xfrm>
            <a:prstGeom prst="straightConnector1">
              <a:avLst/>
            </a:prstGeom>
            <a:noFill/>
            <a:ln cap="flat" cmpd="sng" w="12700">
              <a:solidFill>
                <a:srgbClr val="FF00FF"/>
              </a:solidFill>
              <a:prstDash val="solid"/>
              <a:round/>
              <a:headEnd len="sm" w="sm" type="none"/>
              <a:tailEnd len="sm" w="sm" type="none"/>
            </a:ln>
          </p:spPr>
        </p:cxnSp>
        <p:cxnSp>
          <p:nvCxnSpPr>
            <p:cNvPr id="1984" name="Google Shape;1984;p176"/>
            <p:cNvCxnSpPr/>
            <p:nvPr/>
          </p:nvCxnSpPr>
          <p:spPr>
            <a:xfrm flipH="1" rot="10800000">
              <a:off x="4527" y="3581"/>
              <a:ext cx="88" cy="15"/>
            </a:xfrm>
            <a:prstGeom prst="straightConnector1">
              <a:avLst/>
            </a:prstGeom>
            <a:noFill/>
            <a:ln cap="flat" cmpd="sng" w="12700">
              <a:solidFill>
                <a:srgbClr val="FF00FF"/>
              </a:solidFill>
              <a:prstDash val="solid"/>
              <a:round/>
              <a:headEnd len="sm" w="sm" type="none"/>
              <a:tailEnd len="sm" w="sm" type="none"/>
            </a:ln>
          </p:spPr>
        </p:cxnSp>
        <p:cxnSp>
          <p:nvCxnSpPr>
            <p:cNvPr id="1985" name="Google Shape;1985;p176"/>
            <p:cNvCxnSpPr/>
            <p:nvPr/>
          </p:nvCxnSpPr>
          <p:spPr>
            <a:xfrm flipH="1" rot="10800000">
              <a:off x="4615" y="3494"/>
              <a:ext cx="90" cy="87"/>
            </a:xfrm>
            <a:prstGeom prst="straightConnector1">
              <a:avLst/>
            </a:prstGeom>
            <a:noFill/>
            <a:ln cap="flat" cmpd="sng" w="12700">
              <a:solidFill>
                <a:srgbClr val="FF00FF"/>
              </a:solidFill>
              <a:prstDash val="solid"/>
              <a:round/>
              <a:headEnd len="sm" w="sm" type="none"/>
              <a:tailEnd len="sm" w="sm" type="none"/>
            </a:ln>
          </p:spPr>
        </p:cxnSp>
        <p:cxnSp>
          <p:nvCxnSpPr>
            <p:cNvPr id="1986" name="Google Shape;1986;p176"/>
            <p:cNvCxnSpPr/>
            <p:nvPr/>
          </p:nvCxnSpPr>
          <p:spPr>
            <a:xfrm>
              <a:off x="4705" y="3495"/>
              <a:ext cx="87" cy="34"/>
            </a:xfrm>
            <a:prstGeom prst="straightConnector1">
              <a:avLst/>
            </a:prstGeom>
            <a:noFill/>
            <a:ln cap="flat" cmpd="sng" w="12700">
              <a:solidFill>
                <a:srgbClr val="FF00FF"/>
              </a:solidFill>
              <a:prstDash val="solid"/>
              <a:round/>
              <a:headEnd len="sm" w="sm" type="none"/>
              <a:tailEnd len="sm" w="sm" type="none"/>
            </a:ln>
          </p:spPr>
        </p:cxnSp>
        <p:cxnSp>
          <p:nvCxnSpPr>
            <p:cNvPr id="1987" name="Google Shape;1987;p176"/>
            <p:cNvCxnSpPr/>
            <p:nvPr/>
          </p:nvCxnSpPr>
          <p:spPr>
            <a:xfrm flipH="1" rot="10800000">
              <a:off x="4791" y="3451"/>
              <a:ext cx="89" cy="78"/>
            </a:xfrm>
            <a:prstGeom prst="straightConnector1">
              <a:avLst/>
            </a:prstGeom>
            <a:noFill/>
            <a:ln cap="flat" cmpd="sng" w="12700">
              <a:solidFill>
                <a:srgbClr val="FF00FF"/>
              </a:solidFill>
              <a:prstDash val="solid"/>
              <a:round/>
              <a:headEnd len="sm" w="sm" type="none"/>
              <a:tailEnd len="sm" w="sm" type="none"/>
            </a:ln>
          </p:spPr>
        </p:cxnSp>
        <p:sp>
          <p:nvSpPr>
            <p:cNvPr id="1988" name="Google Shape;1988;p176"/>
            <p:cNvSpPr/>
            <p:nvPr/>
          </p:nvSpPr>
          <p:spPr>
            <a:xfrm>
              <a:off x="1006" y="3430"/>
              <a:ext cx="40"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9" name="Google Shape;1989;p176"/>
            <p:cNvSpPr/>
            <p:nvPr/>
          </p:nvSpPr>
          <p:spPr>
            <a:xfrm>
              <a:off x="1094" y="3390"/>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0" name="Google Shape;1990;p176"/>
            <p:cNvSpPr/>
            <p:nvPr/>
          </p:nvSpPr>
          <p:spPr>
            <a:xfrm>
              <a:off x="1183" y="3337"/>
              <a:ext cx="40"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1" name="Google Shape;1991;p176"/>
            <p:cNvSpPr/>
            <p:nvPr/>
          </p:nvSpPr>
          <p:spPr>
            <a:xfrm>
              <a:off x="1270" y="3307"/>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2" name="Google Shape;1992;p176"/>
            <p:cNvSpPr/>
            <p:nvPr/>
          </p:nvSpPr>
          <p:spPr>
            <a:xfrm>
              <a:off x="1358" y="3216"/>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3" name="Google Shape;1993;p176"/>
            <p:cNvSpPr/>
            <p:nvPr/>
          </p:nvSpPr>
          <p:spPr>
            <a:xfrm>
              <a:off x="1445" y="3277"/>
              <a:ext cx="42" cy="45"/>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4" name="Google Shape;1994;p176"/>
            <p:cNvSpPr/>
            <p:nvPr/>
          </p:nvSpPr>
          <p:spPr>
            <a:xfrm>
              <a:off x="1535" y="3199"/>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5" name="Google Shape;1995;p176"/>
            <p:cNvSpPr/>
            <p:nvPr/>
          </p:nvSpPr>
          <p:spPr>
            <a:xfrm>
              <a:off x="1622" y="3269"/>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6" name="Google Shape;1996;p176"/>
            <p:cNvSpPr/>
            <p:nvPr/>
          </p:nvSpPr>
          <p:spPr>
            <a:xfrm>
              <a:off x="1712" y="3277"/>
              <a:ext cx="41" cy="45"/>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7" name="Google Shape;1997;p176"/>
            <p:cNvSpPr/>
            <p:nvPr/>
          </p:nvSpPr>
          <p:spPr>
            <a:xfrm>
              <a:off x="1793" y="3390"/>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8" name="Google Shape;1998;p176"/>
            <p:cNvSpPr/>
            <p:nvPr/>
          </p:nvSpPr>
          <p:spPr>
            <a:xfrm>
              <a:off x="1880" y="3208"/>
              <a:ext cx="43"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9" name="Google Shape;1999;p176"/>
            <p:cNvSpPr/>
            <p:nvPr/>
          </p:nvSpPr>
          <p:spPr>
            <a:xfrm>
              <a:off x="1970" y="3475"/>
              <a:ext cx="40"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0" name="Google Shape;2000;p176"/>
            <p:cNvSpPr/>
            <p:nvPr/>
          </p:nvSpPr>
          <p:spPr>
            <a:xfrm>
              <a:off x="2057" y="3170"/>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1" name="Google Shape;2001;p176"/>
            <p:cNvSpPr/>
            <p:nvPr/>
          </p:nvSpPr>
          <p:spPr>
            <a:xfrm>
              <a:off x="2146" y="3146"/>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2" name="Google Shape;2002;p176"/>
            <p:cNvSpPr/>
            <p:nvPr/>
          </p:nvSpPr>
          <p:spPr>
            <a:xfrm>
              <a:off x="2233" y="3047"/>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3" name="Google Shape;2003;p176"/>
            <p:cNvSpPr/>
            <p:nvPr/>
          </p:nvSpPr>
          <p:spPr>
            <a:xfrm>
              <a:off x="2321" y="2911"/>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4" name="Google Shape;2004;p176"/>
            <p:cNvSpPr/>
            <p:nvPr/>
          </p:nvSpPr>
          <p:spPr>
            <a:xfrm>
              <a:off x="2411" y="2818"/>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5" name="Google Shape;2005;p176"/>
            <p:cNvSpPr/>
            <p:nvPr/>
          </p:nvSpPr>
          <p:spPr>
            <a:xfrm>
              <a:off x="2500" y="2252"/>
              <a:ext cx="39"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6" name="Google Shape;2006;p176"/>
            <p:cNvSpPr/>
            <p:nvPr/>
          </p:nvSpPr>
          <p:spPr>
            <a:xfrm>
              <a:off x="2581" y="1459"/>
              <a:ext cx="41" cy="44"/>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7" name="Google Shape;2007;p176"/>
            <p:cNvSpPr/>
            <p:nvPr/>
          </p:nvSpPr>
          <p:spPr>
            <a:xfrm>
              <a:off x="2668" y="1908"/>
              <a:ext cx="42"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8" name="Google Shape;2008;p176"/>
            <p:cNvSpPr/>
            <p:nvPr/>
          </p:nvSpPr>
          <p:spPr>
            <a:xfrm>
              <a:off x="2756" y="2039"/>
              <a:ext cx="43" cy="47"/>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9" name="Google Shape;2009;p176"/>
            <p:cNvSpPr/>
            <p:nvPr/>
          </p:nvSpPr>
          <p:spPr>
            <a:xfrm>
              <a:off x="2845" y="2512"/>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0" name="Google Shape;2010;p176"/>
            <p:cNvSpPr/>
            <p:nvPr/>
          </p:nvSpPr>
          <p:spPr>
            <a:xfrm>
              <a:off x="2933" y="2665"/>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1" name="Google Shape;2011;p176"/>
            <p:cNvSpPr/>
            <p:nvPr/>
          </p:nvSpPr>
          <p:spPr>
            <a:xfrm>
              <a:off x="3022" y="2956"/>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2" name="Google Shape;2012;p176"/>
            <p:cNvSpPr/>
            <p:nvPr/>
          </p:nvSpPr>
          <p:spPr>
            <a:xfrm>
              <a:off x="3110" y="3229"/>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3" name="Google Shape;2013;p176"/>
            <p:cNvSpPr/>
            <p:nvPr/>
          </p:nvSpPr>
          <p:spPr>
            <a:xfrm>
              <a:off x="3199" y="3238"/>
              <a:ext cx="41" cy="47"/>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4" name="Google Shape;2014;p176"/>
            <p:cNvSpPr/>
            <p:nvPr/>
          </p:nvSpPr>
          <p:spPr>
            <a:xfrm>
              <a:off x="3286" y="3229"/>
              <a:ext cx="42"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5" name="Google Shape;2015;p176"/>
            <p:cNvSpPr/>
            <p:nvPr/>
          </p:nvSpPr>
          <p:spPr>
            <a:xfrm>
              <a:off x="3368" y="3193"/>
              <a:ext cx="40"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6" name="Google Shape;2016;p176"/>
            <p:cNvSpPr/>
            <p:nvPr/>
          </p:nvSpPr>
          <p:spPr>
            <a:xfrm>
              <a:off x="3457" y="3299"/>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7" name="Google Shape;2017;p176"/>
            <p:cNvSpPr/>
            <p:nvPr/>
          </p:nvSpPr>
          <p:spPr>
            <a:xfrm>
              <a:off x="3544" y="3277"/>
              <a:ext cx="41" cy="45"/>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8" name="Google Shape;2018;p176"/>
            <p:cNvSpPr/>
            <p:nvPr/>
          </p:nvSpPr>
          <p:spPr>
            <a:xfrm>
              <a:off x="3632" y="3329"/>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9" name="Google Shape;2019;p176"/>
            <p:cNvSpPr/>
            <p:nvPr/>
          </p:nvSpPr>
          <p:spPr>
            <a:xfrm>
              <a:off x="3719" y="3321"/>
              <a:ext cx="43" cy="47"/>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0" name="Google Shape;2020;p176"/>
            <p:cNvSpPr/>
            <p:nvPr/>
          </p:nvSpPr>
          <p:spPr>
            <a:xfrm>
              <a:off x="3809" y="3460"/>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1" name="Google Shape;2021;p176"/>
            <p:cNvSpPr/>
            <p:nvPr/>
          </p:nvSpPr>
          <p:spPr>
            <a:xfrm>
              <a:off x="3898" y="3460"/>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2" name="Google Shape;2022;p176"/>
            <p:cNvSpPr/>
            <p:nvPr/>
          </p:nvSpPr>
          <p:spPr>
            <a:xfrm>
              <a:off x="3986" y="3445"/>
              <a:ext cx="40"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3" name="Google Shape;2023;p176"/>
            <p:cNvSpPr/>
            <p:nvPr/>
          </p:nvSpPr>
          <p:spPr>
            <a:xfrm>
              <a:off x="4073" y="3467"/>
              <a:ext cx="43" cy="47"/>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4" name="Google Shape;2024;p176"/>
            <p:cNvSpPr/>
            <p:nvPr/>
          </p:nvSpPr>
          <p:spPr>
            <a:xfrm>
              <a:off x="4154" y="3405"/>
              <a:ext cx="43"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5" name="Google Shape;2025;p176"/>
            <p:cNvSpPr/>
            <p:nvPr/>
          </p:nvSpPr>
          <p:spPr>
            <a:xfrm>
              <a:off x="4244" y="3430"/>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6" name="Google Shape;2026;p176"/>
            <p:cNvSpPr/>
            <p:nvPr/>
          </p:nvSpPr>
          <p:spPr>
            <a:xfrm>
              <a:off x="4331" y="3430"/>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7" name="Google Shape;2027;p176"/>
            <p:cNvSpPr/>
            <p:nvPr/>
          </p:nvSpPr>
          <p:spPr>
            <a:xfrm>
              <a:off x="4420" y="3604"/>
              <a:ext cx="41" cy="48"/>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8" name="Google Shape;2028;p176"/>
            <p:cNvSpPr/>
            <p:nvPr/>
          </p:nvSpPr>
          <p:spPr>
            <a:xfrm>
              <a:off x="4508" y="3574"/>
              <a:ext cx="41" cy="47"/>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9" name="Google Shape;2029;p176"/>
            <p:cNvSpPr/>
            <p:nvPr/>
          </p:nvSpPr>
          <p:spPr>
            <a:xfrm>
              <a:off x="4597" y="3560"/>
              <a:ext cx="41"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0" name="Google Shape;2030;p176"/>
            <p:cNvSpPr/>
            <p:nvPr/>
          </p:nvSpPr>
          <p:spPr>
            <a:xfrm>
              <a:off x="4684" y="3475"/>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1" name="Google Shape;2031;p176"/>
            <p:cNvSpPr/>
            <p:nvPr/>
          </p:nvSpPr>
          <p:spPr>
            <a:xfrm>
              <a:off x="4774" y="3505"/>
              <a:ext cx="39"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2" name="Google Shape;2032;p176"/>
            <p:cNvSpPr/>
            <p:nvPr/>
          </p:nvSpPr>
          <p:spPr>
            <a:xfrm>
              <a:off x="4861" y="3430"/>
              <a:ext cx="42" cy="46"/>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3" name="Google Shape;2033;p176"/>
            <p:cNvSpPr/>
            <p:nvPr/>
          </p:nvSpPr>
          <p:spPr>
            <a:xfrm>
              <a:off x="807" y="3809"/>
              <a:ext cx="86" cy="2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4" name="Google Shape;2034;p176"/>
            <p:cNvSpPr/>
            <p:nvPr/>
          </p:nvSpPr>
          <p:spPr>
            <a:xfrm>
              <a:off x="807" y="3822"/>
              <a:ext cx="87"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5" name="Google Shape;2035;p176"/>
            <p:cNvSpPr/>
            <p:nvPr/>
          </p:nvSpPr>
          <p:spPr>
            <a:xfrm>
              <a:off x="807" y="3836"/>
              <a:ext cx="98" cy="2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2200">
                  <a:solidFill>
                    <a:srgbClr val="002BB4"/>
                  </a:solidFill>
                  <a:latin typeface="Calibri"/>
                  <a:ea typeface="Calibri"/>
                  <a:cs typeface="Calibri"/>
                  <a:sym typeface="Calibri"/>
                </a:rPr>
                <a:t>0</a:t>
              </a:r>
              <a:endParaRPr/>
            </a:p>
          </p:txBody>
        </p:sp>
        <p:sp>
          <p:nvSpPr>
            <p:cNvPr id="2036" name="Google Shape;2036;p176"/>
            <p:cNvSpPr/>
            <p:nvPr/>
          </p:nvSpPr>
          <p:spPr>
            <a:xfrm>
              <a:off x="508" y="3413"/>
              <a:ext cx="414" cy="20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7" name="Google Shape;2037;p176"/>
            <p:cNvSpPr/>
            <p:nvPr/>
          </p:nvSpPr>
          <p:spPr>
            <a:xfrm>
              <a:off x="508" y="3426"/>
              <a:ext cx="429"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8" name="Google Shape;2038;p176"/>
            <p:cNvSpPr/>
            <p:nvPr/>
          </p:nvSpPr>
          <p:spPr>
            <a:xfrm>
              <a:off x="508" y="3439"/>
              <a:ext cx="440"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50 000</a:t>
              </a:r>
              <a:endParaRPr/>
            </a:p>
          </p:txBody>
        </p:sp>
        <p:sp>
          <p:nvSpPr>
            <p:cNvPr id="2039" name="Google Shape;2039;p176"/>
            <p:cNvSpPr/>
            <p:nvPr/>
          </p:nvSpPr>
          <p:spPr>
            <a:xfrm>
              <a:off x="434" y="3024"/>
              <a:ext cx="495" cy="2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0" name="Google Shape;2040;p176"/>
            <p:cNvSpPr/>
            <p:nvPr/>
          </p:nvSpPr>
          <p:spPr>
            <a:xfrm>
              <a:off x="434" y="3037"/>
              <a:ext cx="515" cy="21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1" name="Google Shape;2041;p176"/>
            <p:cNvSpPr/>
            <p:nvPr/>
          </p:nvSpPr>
          <p:spPr>
            <a:xfrm>
              <a:off x="434" y="3051"/>
              <a:ext cx="521"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100 000</a:t>
              </a:r>
              <a:endParaRPr/>
            </a:p>
          </p:txBody>
        </p:sp>
        <p:sp>
          <p:nvSpPr>
            <p:cNvPr id="2042" name="Google Shape;2042;p176"/>
            <p:cNvSpPr/>
            <p:nvPr/>
          </p:nvSpPr>
          <p:spPr>
            <a:xfrm>
              <a:off x="434" y="2626"/>
              <a:ext cx="495" cy="20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3" name="Google Shape;2043;p176"/>
            <p:cNvSpPr/>
            <p:nvPr/>
          </p:nvSpPr>
          <p:spPr>
            <a:xfrm>
              <a:off x="434" y="2638"/>
              <a:ext cx="515"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4" name="Google Shape;2044;p176"/>
            <p:cNvSpPr/>
            <p:nvPr/>
          </p:nvSpPr>
          <p:spPr>
            <a:xfrm>
              <a:off x="434" y="2651"/>
              <a:ext cx="521"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150 000</a:t>
              </a:r>
              <a:endParaRPr/>
            </a:p>
          </p:txBody>
        </p:sp>
        <p:sp>
          <p:nvSpPr>
            <p:cNvPr id="2045" name="Google Shape;2045;p176"/>
            <p:cNvSpPr/>
            <p:nvPr/>
          </p:nvSpPr>
          <p:spPr>
            <a:xfrm>
              <a:off x="434" y="2229"/>
              <a:ext cx="495" cy="2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6" name="Google Shape;2046;p176"/>
            <p:cNvSpPr/>
            <p:nvPr/>
          </p:nvSpPr>
          <p:spPr>
            <a:xfrm>
              <a:off x="434" y="2243"/>
              <a:ext cx="515"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7" name="Google Shape;2047;p176"/>
            <p:cNvSpPr/>
            <p:nvPr/>
          </p:nvSpPr>
          <p:spPr>
            <a:xfrm>
              <a:off x="434" y="2256"/>
              <a:ext cx="521"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200 000</a:t>
              </a:r>
              <a:endParaRPr/>
            </a:p>
          </p:txBody>
        </p:sp>
        <p:sp>
          <p:nvSpPr>
            <p:cNvPr id="2048" name="Google Shape;2048;p176"/>
            <p:cNvSpPr/>
            <p:nvPr/>
          </p:nvSpPr>
          <p:spPr>
            <a:xfrm>
              <a:off x="434" y="1831"/>
              <a:ext cx="495" cy="2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9" name="Google Shape;2049;p176"/>
            <p:cNvSpPr/>
            <p:nvPr/>
          </p:nvSpPr>
          <p:spPr>
            <a:xfrm>
              <a:off x="434" y="1844"/>
              <a:ext cx="515"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0" name="Google Shape;2050;p176"/>
            <p:cNvSpPr/>
            <p:nvPr/>
          </p:nvSpPr>
          <p:spPr>
            <a:xfrm>
              <a:off x="434" y="1858"/>
              <a:ext cx="521"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250 000</a:t>
              </a:r>
              <a:endParaRPr/>
            </a:p>
          </p:txBody>
        </p:sp>
        <p:sp>
          <p:nvSpPr>
            <p:cNvPr id="2051" name="Google Shape;2051;p176"/>
            <p:cNvSpPr/>
            <p:nvPr/>
          </p:nvSpPr>
          <p:spPr>
            <a:xfrm>
              <a:off x="434" y="1441"/>
              <a:ext cx="495" cy="2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2" name="Google Shape;2052;p176"/>
            <p:cNvSpPr/>
            <p:nvPr/>
          </p:nvSpPr>
          <p:spPr>
            <a:xfrm>
              <a:off x="434" y="1453"/>
              <a:ext cx="515"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3" name="Google Shape;2053;p176"/>
            <p:cNvSpPr/>
            <p:nvPr/>
          </p:nvSpPr>
          <p:spPr>
            <a:xfrm>
              <a:off x="434" y="1466"/>
              <a:ext cx="521"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300 000</a:t>
              </a:r>
              <a:endParaRPr/>
            </a:p>
          </p:txBody>
        </p:sp>
        <p:sp>
          <p:nvSpPr>
            <p:cNvPr id="2054" name="Google Shape;2054;p176"/>
            <p:cNvSpPr/>
            <p:nvPr/>
          </p:nvSpPr>
          <p:spPr>
            <a:xfrm>
              <a:off x="434" y="1045"/>
              <a:ext cx="495" cy="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5" name="Google Shape;2055;p176"/>
            <p:cNvSpPr/>
            <p:nvPr/>
          </p:nvSpPr>
          <p:spPr>
            <a:xfrm>
              <a:off x="434" y="1056"/>
              <a:ext cx="515" cy="2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6" name="Google Shape;2056;p176"/>
            <p:cNvSpPr/>
            <p:nvPr/>
          </p:nvSpPr>
          <p:spPr>
            <a:xfrm>
              <a:off x="434" y="1070"/>
              <a:ext cx="521" cy="22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800">
                  <a:solidFill>
                    <a:srgbClr val="002BB4"/>
                  </a:solidFill>
                  <a:latin typeface="Calibri"/>
                  <a:ea typeface="Calibri"/>
                  <a:cs typeface="Calibri"/>
                  <a:sym typeface="Calibri"/>
                </a:rPr>
                <a:t>350 000</a:t>
              </a:r>
              <a:endParaRPr/>
            </a:p>
          </p:txBody>
        </p:sp>
        <p:sp>
          <p:nvSpPr>
            <p:cNvPr id="2057" name="Google Shape;2057;p176"/>
            <p:cNvSpPr/>
            <p:nvPr/>
          </p:nvSpPr>
          <p:spPr>
            <a:xfrm rot="-1800000">
              <a:off x="636" y="4003"/>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1999   35</a:t>
              </a:r>
              <a:endParaRPr/>
            </a:p>
          </p:txBody>
        </p:sp>
        <p:sp>
          <p:nvSpPr>
            <p:cNvPr id="2058" name="Google Shape;2058;p176"/>
            <p:cNvSpPr/>
            <p:nvPr/>
          </p:nvSpPr>
          <p:spPr>
            <a:xfrm rot="-1800000">
              <a:off x="813" y="4003"/>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1999   37</a:t>
              </a:r>
              <a:endParaRPr/>
            </a:p>
          </p:txBody>
        </p:sp>
        <p:sp>
          <p:nvSpPr>
            <p:cNvPr id="2059" name="Google Shape;2059;p176"/>
            <p:cNvSpPr/>
            <p:nvPr/>
          </p:nvSpPr>
          <p:spPr>
            <a:xfrm rot="-1800000">
              <a:off x="989" y="4003"/>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a:t>
              </a:r>
              <a:r>
                <a:rPr lang="fr-FR" sz="1500">
                  <a:solidFill>
                    <a:srgbClr val="002BB4"/>
                  </a:solidFill>
                  <a:latin typeface="Calibri"/>
                  <a:ea typeface="Calibri"/>
                  <a:cs typeface="Calibri"/>
                  <a:sym typeface="Calibri"/>
                </a:rPr>
                <a:t>   39</a:t>
              </a:r>
              <a:endParaRPr/>
            </a:p>
          </p:txBody>
        </p:sp>
        <p:sp>
          <p:nvSpPr>
            <p:cNvPr id="2060" name="Google Shape;2060;p176"/>
            <p:cNvSpPr/>
            <p:nvPr/>
          </p:nvSpPr>
          <p:spPr>
            <a:xfrm rot="-1800000">
              <a:off x="1166" y="4003"/>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1999   41</a:t>
              </a:r>
              <a:endParaRPr/>
            </a:p>
          </p:txBody>
        </p:sp>
        <p:sp>
          <p:nvSpPr>
            <p:cNvPr id="2061" name="Google Shape;2061;p176"/>
            <p:cNvSpPr/>
            <p:nvPr/>
          </p:nvSpPr>
          <p:spPr>
            <a:xfrm rot="-1800000">
              <a:off x="1342" y="4004"/>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1999   43</a:t>
              </a:r>
              <a:endParaRPr/>
            </a:p>
          </p:txBody>
        </p:sp>
        <p:sp>
          <p:nvSpPr>
            <p:cNvPr id="2062" name="Google Shape;2062;p176"/>
            <p:cNvSpPr/>
            <p:nvPr/>
          </p:nvSpPr>
          <p:spPr>
            <a:xfrm rot="-1800000">
              <a:off x="1512" y="4003"/>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1999   45</a:t>
              </a:r>
              <a:endParaRPr/>
            </a:p>
          </p:txBody>
        </p:sp>
        <p:sp>
          <p:nvSpPr>
            <p:cNvPr id="2063" name="Google Shape;2063;p176"/>
            <p:cNvSpPr/>
            <p:nvPr/>
          </p:nvSpPr>
          <p:spPr>
            <a:xfrm rot="-1800000">
              <a:off x="1688" y="4003"/>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a:t>
              </a:r>
              <a:r>
                <a:rPr lang="fr-FR" sz="1500">
                  <a:solidFill>
                    <a:srgbClr val="002BB4"/>
                  </a:solidFill>
                  <a:latin typeface="Calibri"/>
                  <a:ea typeface="Calibri"/>
                  <a:cs typeface="Calibri"/>
                  <a:sym typeface="Calibri"/>
                </a:rPr>
                <a:t>   47</a:t>
              </a:r>
              <a:endParaRPr/>
            </a:p>
          </p:txBody>
        </p:sp>
        <p:sp>
          <p:nvSpPr>
            <p:cNvPr id="2064" name="Google Shape;2064;p176"/>
            <p:cNvSpPr/>
            <p:nvPr/>
          </p:nvSpPr>
          <p:spPr>
            <a:xfrm rot="-1800000">
              <a:off x="1865" y="4004"/>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1999   49</a:t>
              </a:r>
              <a:endParaRPr/>
            </a:p>
          </p:txBody>
        </p:sp>
        <p:sp>
          <p:nvSpPr>
            <p:cNvPr id="2065" name="Google Shape;2065;p176"/>
            <p:cNvSpPr/>
            <p:nvPr/>
          </p:nvSpPr>
          <p:spPr>
            <a:xfrm rot="-1800000">
              <a:off x="2042" y="4004"/>
              <a:ext cx="49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1999   51</a:t>
              </a:r>
              <a:endParaRPr/>
            </a:p>
          </p:txBody>
        </p:sp>
        <p:sp>
          <p:nvSpPr>
            <p:cNvPr id="2066" name="Google Shape;2066;p176"/>
            <p:cNvSpPr/>
            <p:nvPr/>
          </p:nvSpPr>
          <p:spPr>
            <a:xfrm rot="-1800000">
              <a:off x="2222"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2000  01</a:t>
              </a:r>
              <a:endParaRPr/>
            </a:p>
          </p:txBody>
        </p:sp>
        <p:sp>
          <p:nvSpPr>
            <p:cNvPr id="2067" name="Google Shape;2067;p176"/>
            <p:cNvSpPr/>
            <p:nvPr/>
          </p:nvSpPr>
          <p:spPr>
            <a:xfrm rot="-1800000">
              <a:off x="2399" y="3989"/>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2000  03</a:t>
              </a:r>
              <a:endParaRPr/>
            </a:p>
          </p:txBody>
        </p:sp>
        <p:sp>
          <p:nvSpPr>
            <p:cNvPr id="2068" name="Google Shape;2068;p176"/>
            <p:cNvSpPr/>
            <p:nvPr/>
          </p:nvSpPr>
          <p:spPr>
            <a:xfrm rot="-1800000">
              <a:off x="2576"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2000  05</a:t>
              </a:r>
              <a:endParaRPr/>
            </a:p>
          </p:txBody>
        </p:sp>
        <p:sp>
          <p:nvSpPr>
            <p:cNvPr id="2069" name="Google Shape;2069;p176"/>
            <p:cNvSpPr/>
            <p:nvPr/>
          </p:nvSpPr>
          <p:spPr>
            <a:xfrm rot="-1800000">
              <a:off x="2752"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2000  07</a:t>
              </a:r>
              <a:endParaRPr/>
            </a:p>
          </p:txBody>
        </p:sp>
        <p:sp>
          <p:nvSpPr>
            <p:cNvPr id="2070" name="Google Shape;2070;p176"/>
            <p:cNvSpPr/>
            <p:nvPr/>
          </p:nvSpPr>
          <p:spPr>
            <a:xfrm rot="-1800000">
              <a:off x="2929" y="3989"/>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2000  09</a:t>
              </a:r>
              <a:endParaRPr/>
            </a:p>
          </p:txBody>
        </p:sp>
        <p:sp>
          <p:nvSpPr>
            <p:cNvPr id="2071" name="Google Shape;2071;p176"/>
            <p:cNvSpPr/>
            <p:nvPr/>
          </p:nvSpPr>
          <p:spPr>
            <a:xfrm rot="-1800000">
              <a:off x="3099"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2000  11</a:t>
              </a:r>
              <a:endParaRPr/>
            </a:p>
          </p:txBody>
        </p:sp>
        <p:sp>
          <p:nvSpPr>
            <p:cNvPr id="2072" name="Google Shape;2072;p176"/>
            <p:cNvSpPr/>
            <p:nvPr/>
          </p:nvSpPr>
          <p:spPr>
            <a:xfrm rot="-1800000">
              <a:off x="3271" y="3989"/>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2000  13</a:t>
              </a:r>
              <a:endParaRPr/>
            </a:p>
          </p:txBody>
        </p:sp>
        <p:sp>
          <p:nvSpPr>
            <p:cNvPr id="2073" name="Google Shape;2073;p176"/>
            <p:cNvSpPr/>
            <p:nvPr/>
          </p:nvSpPr>
          <p:spPr>
            <a:xfrm rot="-1800000">
              <a:off x="3450"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2000  15</a:t>
              </a:r>
              <a:endParaRPr/>
            </a:p>
          </p:txBody>
        </p:sp>
        <p:sp>
          <p:nvSpPr>
            <p:cNvPr id="2074" name="Google Shape;2074;p176"/>
            <p:cNvSpPr/>
            <p:nvPr/>
          </p:nvSpPr>
          <p:spPr>
            <a:xfrm rot="-1800000">
              <a:off x="3628" y="3989"/>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2000  17</a:t>
              </a:r>
              <a:endParaRPr/>
            </a:p>
          </p:txBody>
        </p:sp>
        <p:sp>
          <p:nvSpPr>
            <p:cNvPr id="2075" name="Google Shape;2075;p176"/>
            <p:cNvSpPr/>
            <p:nvPr/>
          </p:nvSpPr>
          <p:spPr>
            <a:xfrm rot="-1800000">
              <a:off x="3798"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2000  19</a:t>
              </a:r>
              <a:endParaRPr/>
            </a:p>
          </p:txBody>
        </p:sp>
        <p:sp>
          <p:nvSpPr>
            <p:cNvPr id="2076" name="Google Shape;2076;p176"/>
            <p:cNvSpPr/>
            <p:nvPr/>
          </p:nvSpPr>
          <p:spPr>
            <a:xfrm rot="-1800000">
              <a:off x="3975" y="3989"/>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2000  21</a:t>
              </a:r>
              <a:endParaRPr/>
            </a:p>
          </p:txBody>
        </p:sp>
        <p:sp>
          <p:nvSpPr>
            <p:cNvPr id="2077" name="Google Shape;2077;p176"/>
            <p:cNvSpPr/>
            <p:nvPr/>
          </p:nvSpPr>
          <p:spPr>
            <a:xfrm rot="-1800000">
              <a:off x="4152"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2000  23</a:t>
              </a:r>
              <a:endParaRPr/>
            </a:p>
          </p:txBody>
        </p:sp>
        <p:sp>
          <p:nvSpPr>
            <p:cNvPr id="2078" name="Google Shape;2078;p176"/>
            <p:cNvSpPr/>
            <p:nvPr/>
          </p:nvSpPr>
          <p:spPr>
            <a:xfrm rot="-1800000">
              <a:off x="4327" y="3989"/>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2BB4"/>
                  </a:solidFill>
                  <a:latin typeface="Calibri"/>
                  <a:ea typeface="Calibri"/>
                  <a:cs typeface="Calibri"/>
                  <a:sym typeface="Calibri"/>
                </a:rPr>
                <a:t>2000  25</a:t>
              </a:r>
              <a:endParaRPr/>
            </a:p>
          </p:txBody>
        </p:sp>
        <p:sp>
          <p:nvSpPr>
            <p:cNvPr id="2079" name="Google Shape;2079;p176"/>
            <p:cNvSpPr/>
            <p:nvPr/>
          </p:nvSpPr>
          <p:spPr>
            <a:xfrm rot="-1800000">
              <a:off x="4504" y="3988"/>
              <a:ext cx="464"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chemeClr val="dk1"/>
                  </a:solidFill>
                  <a:latin typeface="Calibri"/>
                  <a:ea typeface="Calibri"/>
                  <a:cs typeface="Calibri"/>
                  <a:sym typeface="Calibri"/>
                </a:rPr>
                <a:t>2000  27</a:t>
              </a:r>
              <a:endParaRPr/>
            </a:p>
          </p:txBody>
        </p:sp>
        <p:grpSp>
          <p:nvGrpSpPr>
            <p:cNvPr id="2080" name="Google Shape;2080;p176"/>
            <p:cNvGrpSpPr/>
            <p:nvPr/>
          </p:nvGrpSpPr>
          <p:grpSpPr>
            <a:xfrm>
              <a:off x="1387" y="2331"/>
              <a:ext cx="3385" cy="1701"/>
              <a:chOff x="1387" y="2331"/>
              <a:chExt cx="3385" cy="1701"/>
            </a:xfrm>
          </p:grpSpPr>
          <p:cxnSp>
            <p:nvCxnSpPr>
              <p:cNvPr id="2081" name="Google Shape;2081;p176"/>
              <p:cNvCxnSpPr/>
              <p:nvPr/>
            </p:nvCxnSpPr>
            <p:spPr>
              <a:xfrm>
                <a:off x="1657" y="2394"/>
                <a:ext cx="1" cy="1506"/>
              </a:xfrm>
              <a:prstGeom prst="straightConnector1">
                <a:avLst/>
              </a:prstGeom>
              <a:noFill/>
              <a:ln cap="flat" cmpd="sng" w="12700">
                <a:solidFill>
                  <a:srgbClr val="000099"/>
                </a:solidFill>
                <a:prstDash val="solid"/>
                <a:round/>
                <a:headEnd len="sm" w="sm" type="none"/>
                <a:tailEnd len="sm" w="sm" type="none"/>
              </a:ln>
            </p:spPr>
          </p:cxnSp>
          <p:cxnSp>
            <p:nvCxnSpPr>
              <p:cNvPr id="2082" name="Google Shape;2082;p176"/>
              <p:cNvCxnSpPr/>
              <p:nvPr/>
            </p:nvCxnSpPr>
            <p:spPr>
              <a:xfrm>
                <a:off x="1614" y="3713"/>
                <a:ext cx="43" cy="2"/>
              </a:xfrm>
              <a:prstGeom prst="straightConnector1">
                <a:avLst/>
              </a:prstGeom>
              <a:noFill/>
              <a:ln cap="flat" cmpd="sng" w="12700">
                <a:solidFill>
                  <a:srgbClr val="000099"/>
                </a:solidFill>
                <a:prstDash val="solid"/>
                <a:round/>
                <a:headEnd len="sm" w="sm" type="none"/>
                <a:tailEnd len="sm" w="sm" type="none"/>
              </a:ln>
            </p:spPr>
          </p:cxnSp>
          <p:cxnSp>
            <p:nvCxnSpPr>
              <p:cNvPr id="2083" name="Google Shape;2083;p176"/>
              <p:cNvCxnSpPr/>
              <p:nvPr/>
            </p:nvCxnSpPr>
            <p:spPr>
              <a:xfrm>
                <a:off x="1614" y="3525"/>
                <a:ext cx="43" cy="2"/>
              </a:xfrm>
              <a:prstGeom prst="straightConnector1">
                <a:avLst/>
              </a:prstGeom>
              <a:noFill/>
              <a:ln cap="flat" cmpd="sng" w="12700">
                <a:solidFill>
                  <a:srgbClr val="000099"/>
                </a:solidFill>
                <a:prstDash val="solid"/>
                <a:round/>
                <a:headEnd len="sm" w="sm" type="none"/>
                <a:tailEnd len="sm" w="sm" type="none"/>
              </a:ln>
            </p:spPr>
          </p:cxnSp>
          <p:cxnSp>
            <p:nvCxnSpPr>
              <p:cNvPr id="2084" name="Google Shape;2084;p176"/>
              <p:cNvCxnSpPr/>
              <p:nvPr/>
            </p:nvCxnSpPr>
            <p:spPr>
              <a:xfrm>
                <a:off x="1614" y="3336"/>
                <a:ext cx="43" cy="2"/>
              </a:xfrm>
              <a:prstGeom prst="straightConnector1">
                <a:avLst/>
              </a:prstGeom>
              <a:noFill/>
              <a:ln cap="flat" cmpd="sng" w="12700">
                <a:solidFill>
                  <a:srgbClr val="000099"/>
                </a:solidFill>
                <a:prstDash val="solid"/>
                <a:round/>
                <a:headEnd len="sm" w="sm" type="none"/>
                <a:tailEnd len="sm" w="sm" type="none"/>
              </a:ln>
            </p:spPr>
          </p:cxnSp>
          <p:cxnSp>
            <p:nvCxnSpPr>
              <p:cNvPr id="2085" name="Google Shape;2085;p176"/>
              <p:cNvCxnSpPr/>
              <p:nvPr/>
            </p:nvCxnSpPr>
            <p:spPr>
              <a:xfrm>
                <a:off x="1614" y="3150"/>
                <a:ext cx="43" cy="2"/>
              </a:xfrm>
              <a:prstGeom prst="straightConnector1">
                <a:avLst/>
              </a:prstGeom>
              <a:noFill/>
              <a:ln cap="flat" cmpd="sng" w="12700">
                <a:solidFill>
                  <a:srgbClr val="000099"/>
                </a:solidFill>
                <a:prstDash val="solid"/>
                <a:round/>
                <a:headEnd len="sm" w="sm" type="none"/>
                <a:tailEnd len="sm" w="sm" type="none"/>
              </a:ln>
            </p:spPr>
          </p:cxnSp>
          <p:cxnSp>
            <p:nvCxnSpPr>
              <p:cNvPr id="2086" name="Google Shape;2086;p176"/>
              <p:cNvCxnSpPr/>
              <p:nvPr/>
            </p:nvCxnSpPr>
            <p:spPr>
              <a:xfrm>
                <a:off x="1614" y="2956"/>
                <a:ext cx="43" cy="2"/>
              </a:xfrm>
              <a:prstGeom prst="straightConnector1">
                <a:avLst/>
              </a:prstGeom>
              <a:noFill/>
              <a:ln cap="flat" cmpd="sng" w="12700">
                <a:solidFill>
                  <a:srgbClr val="000099"/>
                </a:solidFill>
                <a:prstDash val="solid"/>
                <a:round/>
                <a:headEnd len="sm" w="sm" type="none"/>
                <a:tailEnd len="sm" w="sm" type="none"/>
              </a:ln>
            </p:spPr>
          </p:cxnSp>
          <p:cxnSp>
            <p:nvCxnSpPr>
              <p:cNvPr id="2087" name="Google Shape;2087;p176"/>
              <p:cNvCxnSpPr/>
              <p:nvPr/>
            </p:nvCxnSpPr>
            <p:spPr>
              <a:xfrm>
                <a:off x="1614" y="2769"/>
                <a:ext cx="43" cy="1"/>
              </a:xfrm>
              <a:prstGeom prst="straightConnector1">
                <a:avLst/>
              </a:prstGeom>
              <a:noFill/>
              <a:ln cap="flat" cmpd="sng" w="12700">
                <a:solidFill>
                  <a:srgbClr val="000099"/>
                </a:solidFill>
                <a:prstDash val="solid"/>
                <a:round/>
                <a:headEnd len="sm" w="sm" type="none"/>
                <a:tailEnd len="sm" w="sm" type="none"/>
              </a:ln>
            </p:spPr>
          </p:cxnSp>
          <p:cxnSp>
            <p:nvCxnSpPr>
              <p:cNvPr id="2088" name="Google Shape;2088;p176"/>
              <p:cNvCxnSpPr/>
              <p:nvPr/>
            </p:nvCxnSpPr>
            <p:spPr>
              <a:xfrm>
                <a:off x="1614" y="2581"/>
                <a:ext cx="43" cy="2"/>
              </a:xfrm>
              <a:prstGeom prst="straightConnector1">
                <a:avLst/>
              </a:prstGeom>
              <a:noFill/>
              <a:ln cap="flat" cmpd="sng" w="12700">
                <a:solidFill>
                  <a:srgbClr val="000099"/>
                </a:solidFill>
                <a:prstDash val="solid"/>
                <a:round/>
                <a:headEnd len="sm" w="sm" type="none"/>
                <a:tailEnd len="sm" w="sm" type="none"/>
              </a:ln>
            </p:spPr>
          </p:cxnSp>
          <p:cxnSp>
            <p:nvCxnSpPr>
              <p:cNvPr id="2089" name="Google Shape;2089;p176"/>
              <p:cNvCxnSpPr/>
              <p:nvPr/>
            </p:nvCxnSpPr>
            <p:spPr>
              <a:xfrm>
                <a:off x="1614" y="2394"/>
                <a:ext cx="43" cy="1"/>
              </a:xfrm>
              <a:prstGeom prst="straightConnector1">
                <a:avLst/>
              </a:prstGeom>
              <a:noFill/>
              <a:ln cap="flat" cmpd="sng" w="12700">
                <a:solidFill>
                  <a:srgbClr val="000099"/>
                </a:solidFill>
                <a:prstDash val="solid"/>
                <a:round/>
                <a:headEnd len="sm" w="sm" type="none"/>
                <a:tailEnd len="sm" w="sm" type="none"/>
              </a:ln>
            </p:spPr>
          </p:cxnSp>
          <p:cxnSp>
            <p:nvCxnSpPr>
              <p:cNvPr id="2090" name="Google Shape;2090;p176"/>
              <p:cNvCxnSpPr/>
              <p:nvPr/>
            </p:nvCxnSpPr>
            <p:spPr>
              <a:xfrm flipH="1" rot="10800000">
                <a:off x="1700" y="3597"/>
                <a:ext cx="79" cy="115"/>
              </a:xfrm>
              <a:prstGeom prst="straightConnector1">
                <a:avLst/>
              </a:prstGeom>
              <a:noFill/>
              <a:ln cap="flat" cmpd="sng" w="12700">
                <a:solidFill>
                  <a:srgbClr val="000099"/>
                </a:solidFill>
                <a:prstDash val="solid"/>
                <a:round/>
                <a:headEnd len="sm" w="sm" type="none"/>
                <a:tailEnd len="sm" w="sm" type="none"/>
              </a:ln>
            </p:spPr>
          </p:cxnSp>
          <p:cxnSp>
            <p:nvCxnSpPr>
              <p:cNvPr id="2091" name="Google Shape;2091;p176"/>
              <p:cNvCxnSpPr/>
              <p:nvPr/>
            </p:nvCxnSpPr>
            <p:spPr>
              <a:xfrm flipH="1" rot="10800000">
                <a:off x="1779" y="3558"/>
                <a:ext cx="89" cy="39"/>
              </a:xfrm>
              <a:prstGeom prst="straightConnector1">
                <a:avLst/>
              </a:prstGeom>
              <a:noFill/>
              <a:ln cap="flat" cmpd="sng" w="12700">
                <a:solidFill>
                  <a:srgbClr val="000099"/>
                </a:solidFill>
                <a:prstDash val="solid"/>
                <a:round/>
                <a:headEnd len="sm" w="sm" type="none"/>
                <a:tailEnd len="sm" w="sm" type="none"/>
              </a:ln>
            </p:spPr>
          </p:cxnSp>
          <p:cxnSp>
            <p:nvCxnSpPr>
              <p:cNvPr id="2092" name="Google Shape;2092;p176"/>
              <p:cNvCxnSpPr/>
              <p:nvPr/>
            </p:nvCxnSpPr>
            <p:spPr>
              <a:xfrm flipH="1" rot="10800000">
                <a:off x="1868" y="3467"/>
                <a:ext cx="87" cy="92"/>
              </a:xfrm>
              <a:prstGeom prst="straightConnector1">
                <a:avLst/>
              </a:prstGeom>
              <a:noFill/>
              <a:ln cap="flat" cmpd="sng" w="12700">
                <a:solidFill>
                  <a:srgbClr val="000099"/>
                </a:solidFill>
                <a:prstDash val="solid"/>
                <a:round/>
                <a:headEnd len="sm" w="sm" type="none"/>
                <a:tailEnd len="sm" w="sm" type="none"/>
              </a:ln>
            </p:spPr>
          </p:cxnSp>
          <p:cxnSp>
            <p:nvCxnSpPr>
              <p:cNvPr id="2093" name="Google Shape;2093;p176"/>
              <p:cNvCxnSpPr/>
              <p:nvPr/>
            </p:nvCxnSpPr>
            <p:spPr>
              <a:xfrm flipH="1" rot="10800000">
                <a:off x="1955" y="3451"/>
                <a:ext cx="81" cy="16"/>
              </a:xfrm>
              <a:prstGeom prst="straightConnector1">
                <a:avLst/>
              </a:prstGeom>
              <a:noFill/>
              <a:ln cap="flat" cmpd="sng" w="12700">
                <a:solidFill>
                  <a:srgbClr val="000099"/>
                </a:solidFill>
                <a:prstDash val="solid"/>
                <a:round/>
                <a:headEnd len="sm" w="sm" type="none"/>
                <a:tailEnd len="sm" w="sm" type="none"/>
              </a:ln>
            </p:spPr>
          </p:cxnSp>
          <p:cxnSp>
            <p:nvCxnSpPr>
              <p:cNvPr id="2094" name="Google Shape;2094;p176"/>
              <p:cNvCxnSpPr/>
              <p:nvPr/>
            </p:nvCxnSpPr>
            <p:spPr>
              <a:xfrm>
                <a:off x="2037" y="3451"/>
                <a:ext cx="86" cy="1"/>
              </a:xfrm>
              <a:prstGeom prst="straightConnector1">
                <a:avLst/>
              </a:prstGeom>
              <a:noFill/>
              <a:ln cap="flat" cmpd="sng" w="12700">
                <a:solidFill>
                  <a:srgbClr val="000099"/>
                </a:solidFill>
                <a:prstDash val="solid"/>
                <a:round/>
                <a:headEnd len="sm" w="sm" type="none"/>
                <a:tailEnd len="sm" w="sm" type="none"/>
              </a:ln>
            </p:spPr>
          </p:cxnSp>
          <p:cxnSp>
            <p:nvCxnSpPr>
              <p:cNvPr id="2095" name="Google Shape;2095;p176"/>
              <p:cNvCxnSpPr/>
              <p:nvPr/>
            </p:nvCxnSpPr>
            <p:spPr>
              <a:xfrm flipH="1" rot="10800000">
                <a:off x="2123" y="3335"/>
                <a:ext cx="88" cy="115"/>
              </a:xfrm>
              <a:prstGeom prst="straightConnector1">
                <a:avLst/>
              </a:prstGeom>
              <a:noFill/>
              <a:ln cap="flat" cmpd="sng" w="12700">
                <a:solidFill>
                  <a:srgbClr val="000099"/>
                </a:solidFill>
                <a:prstDash val="solid"/>
                <a:round/>
                <a:headEnd len="sm" w="sm" type="none"/>
                <a:tailEnd len="sm" w="sm" type="none"/>
              </a:ln>
            </p:spPr>
          </p:cxnSp>
          <p:cxnSp>
            <p:nvCxnSpPr>
              <p:cNvPr id="2096" name="Google Shape;2096;p176"/>
              <p:cNvCxnSpPr/>
              <p:nvPr/>
            </p:nvCxnSpPr>
            <p:spPr>
              <a:xfrm flipH="1" rot="10800000">
                <a:off x="2211" y="3166"/>
                <a:ext cx="80" cy="169"/>
              </a:xfrm>
              <a:prstGeom prst="straightConnector1">
                <a:avLst/>
              </a:prstGeom>
              <a:noFill/>
              <a:ln cap="flat" cmpd="sng" w="12700">
                <a:solidFill>
                  <a:srgbClr val="000099"/>
                </a:solidFill>
                <a:prstDash val="solid"/>
                <a:round/>
                <a:headEnd len="sm" w="sm" type="none"/>
                <a:tailEnd len="sm" w="sm" type="none"/>
              </a:ln>
            </p:spPr>
          </p:cxnSp>
          <p:cxnSp>
            <p:nvCxnSpPr>
              <p:cNvPr id="2097" name="Google Shape;2097;p176"/>
              <p:cNvCxnSpPr/>
              <p:nvPr/>
            </p:nvCxnSpPr>
            <p:spPr>
              <a:xfrm flipH="1" rot="10800000">
                <a:off x="2291" y="2993"/>
                <a:ext cx="88" cy="173"/>
              </a:xfrm>
              <a:prstGeom prst="straightConnector1">
                <a:avLst/>
              </a:prstGeom>
              <a:noFill/>
              <a:ln cap="flat" cmpd="sng" w="12700">
                <a:solidFill>
                  <a:srgbClr val="000099"/>
                </a:solidFill>
                <a:prstDash val="solid"/>
                <a:round/>
                <a:headEnd len="sm" w="sm" type="none"/>
                <a:tailEnd len="sm" w="sm" type="none"/>
              </a:ln>
            </p:spPr>
          </p:cxnSp>
          <p:cxnSp>
            <p:nvCxnSpPr>
              <p:cNvPr id="2098" name="Google Shape;2098;p176"/>
              <p:cNvCxnSpPr/>
              <p:nvPr/>
            </p:nvCxnSpPr>
            <p:spPr>
              <a:xfrm flipH="1" rot="10800000">
                <a:off x="2378" y="2900"/>
                <a:ext cx="87" cy="94"/>
              </a:xfrm>
              <a:prstGeom prst="straightConnector1">
                <a:avLst/>
              </a:prstGeom>
              <a:noFill/>
              <a:ln cap="flat" cmpd="sng" w="12700">
                <a:solidFill>
                  <a:srgbClr val="000099"/>
                </a:solidFill>
                <a:prstDash val="solid"/>
                <a:round/>
                <a:headEnd len="sm" w="sm" type="none"/>
                <a:tailEnd len="sm" w="sm" type="none"/>
              </a:ln>
            </p:spPr>
          </p:cxnSp>
          <p:cxnSp>
            <p:nvCxnSpPr>
              <p:cNvPr id="2099" name="Google Shape;2099;p176"/>
              <p:cNvCxnSpPr/>
              <p:nvPr/>
            </p:nvCxnSpPr>
            <p:spPr>
              <a:xfrm flipH="1" rot="10800000">
                <a:off x="2466" y="2880"/>
                <a:ext cx="80" cy="19"/>
              </a:xfrm>
              <a:prstGeom prst="straightConnector1">
                <a:avLst/>
              </a:prstGeom>
              <a:noFill/>
              <a:ln cap="flat" cmpd="sng" w="12700">
                <a:solidFill>
                  <a:srgbClr val="000099"/>
                </a:solidFill>
                <a:prstDash val="solid"/>
                <a:round/>
                <a:headEnd len="sm" w="sm" type="none"/>
                <a:tailEnd len="sm" w="sm" type="none"/>
              </a:ln>
            </p:spPr>
          </p:cxnSp>
          <p:cxnSp>
            <p:nvCxnSpPr>
              <p:cNvPr id="2100" name="Google Shape;2100;p176"/>
              <p:cNvCxnSpPr/>
              <p:nvPr/>
            </p:nvCxnSpPr>
            <p:spPr>
              <a:xfrm>
                <a:off x="2546" y="2881"/>
                <a:ext cx="88" cy="246"/>
              </a:xfrm>
              <a:prstGeom prst="straightConnector1">
                <a:avLst/>
              </a:prstGeom>
              <a:noFill/>
              <a:ln cap="flat" cmpd="sng" w="12700">
                <a:solidFill>
                  <a:srgbClr val="000099"/>
                </a:solidFill>
                <a:prstDash val="solid"/>
                <a:round/>
                <a:headEnd len="sm" w="sm" type="none"/>
                <a:tailEnd len="sm" w="sm" type="none"/>
              </a:ln>
            </p:spPr>
          </p:cxnSp>
          <p:cxnSp>
            <p:nvCxnSpPr>
              <p:cNvPr id="2101" name="Google Shape;2101;p176"/>
              <p:cNvCxnSpPr/>
              <p:nvPr/>
            </p:nvCxnSpPr>
            <p:spPr>
              <a:xfrm flipH="1" rot="10800000">
                <a:off x="2633" y="2711"/>
                <a:ext cx="87" cy="415"/>
              </a:xfrm>
              <a:prstGeom prst="straightConnector1">
                <a:avLst/>
              </a:prstGeom>
              <a:noFill/>
              <a:ln cap="flat" cmpd="sng" w="12700">
                <a:solidFill>
                  <a:srgbClr val="000099"/>
                </a:solidFill>
                <a:prstDash val="solid"/>
                <a:round/>
                <a:headEnd len="sm" w="sm" type="none"/>
                <a:tailEnd len="sm" w="sm" type="none"/>
              </a:ln>
            </p:spPr>
          </p:cxnSp>
          <p:cxnSp>
            <p:nvCxnSpPr>
              <p:cNvPr id="2102" name="Google Shape;2102;p176"/>
              <p:cNvCxnSpPr/>
              <p:nvPr/>
            </p:nvCxnSpPr>
            <p:spPr>
              <a:xfrm flipH="1" rot="10800000">
                <a:off x="2721" y="2694"/>
                <a:ext cx="80" cy="18"/>
              </a:xfrm>
              <a:prstGeom prst="straightConnector1">
                <a:avLst/>
              </a:prstGeom>
              <a:noFill/>
              <a:ln cap="flat" cmpd="sng" w="12700">
                <a:solidFill>
                  <a:srgbClr val="000099"/>
                </a:solidFill>
                <a:prstDash val="solid"/>
                <a:round/>
                <a:headEnd len="sm" w="sm" type="none"/>
                <a:tailEnd len="sm" w="sm" type="none"/>
              </a:ln>
            </p:spPr>
          </p:cxnSp>
          <p:cxnSp>
            <p:nvCxnSpPr>
              <p:cNvPr id="2103" name="Google Shape;2103;p176"/>
              <p:cNvCxnSpPr/>
              <p:nvPr/>
            </p:nvCxnSpPr>
            <p:spPr>
              <a:xfrm>
                <a:off x="2801" y="2694"/>
                <a:ext cx="89" cy="40"/>
              </a:xfrm>
              <a:prstGeom prst="straightConnector1">
                <a:avLst/>
              </a:prstGeom>
              <a:noFill/>
              <a:ln cap="flat" cmpd="sng" w="12700">
                <a:solidFill>
                  <a:srgbClr val="000099"/>
                </a:solidFill>
                <a:prstDash val="solid"/>
                <a:round/>
                <a:headEnd len="sm" w="sm" type="none"/>
                <a:tailEnd len="sm" w="sm" type="none"/>
              </a:ln>
            </p:spPr>
          </p:cxnSp>
          <p:cxnSp>
            <p:nvCxnSpPr>
              <p:cNvPr id="2104" name="Google Shape;2104;p176"/>
              <p:cNvCxnSpPr/>
              <p:nvPr/>
            </p:nvCxnSpPr>
            <p:spPr>
              <a:xfrm>
                <a:off x="2890" y="2734"/>
                <a:ext cx="87" cy="74"/>
              </a:xfrm>
              <a:prstGeom prst="straightConnector1">
                <a:avLst/>
              </a:prstGeom>
              <a:noFill/>
              <a:ln cap="flat" cmpd="sng" w="12700">
                <a:solidFill>
                  <a:srgbClr val="000099"/>
                </a:solidFill>
                <a:prstDash val="solid"/>
                <a:round/>
                <a:headEnd len="sm" w="sm" type="none"/>
                <a:tailEnd len="sm" w="sm" type="none"/>
              </a:ln>
            </p:spPr>
          </p:cxnSp>
          <p:cxnSp>
            <p:nvCxnSpPr>
              <p:cNvPr id="2105" name="Google Shape;2105;p176"/>
              <p:cNvCxnSpPr/>
              <p:nvPr/>
            </p:nvCxnSpPr>
            <p:spPr>
              <a:xfrm flipH="1" rot="10800000">
                <a:off x="2976" y="2598"/>
                <a:ext cx="81" cy="210"/>
              </a:xfrm>
              <a:prstGeom prst="straightConnector1">
                <a:avLst/>
              </a:prstGeom>
              <a:noFill/>
              <a:ln cap="flat" cmpd="sng" w="12700">
                <a:solidFill>
                  <a:srgbClr val="000099"/>
                </a:solidFill>
                <a:prstDash val="solid"/>
                <a:round/>
                <a:headEnd len="sm" w="sm" type="none"/>
                <a:tailEnd len="sm" w="sm" type="none"/>
              </a:ln>
            </p:spPr>
          </p:cxnSp>
          <p:cxnSp>
            <p:nvCxnSpPr>
              <p:cNvPr id="2106" name="Google Shape;2106;p176"/>
              <p:cNvCxnSpPr/>
              <p:nvPr/>
            </p:nvCxnSpPr>
            <p:spPr>
              <a:xfrm>
                <a:off x="3058" y="2598"/>
                <a:ext cx="88" cy="552"/>
              </a:xfrm>
              <a:prstGeom prst="straightConnector1">
                <a:avLst/>
              </a:prstGeom>
              <a:noFill/>
              <a:ln cap="flat" cmpd="sng" w="12700">
                <a:solidFill>
                  <a:srgbClr val="000099"/>
                </a:solidFill>
                <a:prstDash val="solid"/>
                <a:round/>
                <a:headEnd len="sm" w="sm" type="none"/>
                <a:tailEnd len="sm" w="sm" type="none"/>
              </a:ln>
            </p:spPr>
          </p:cxnSp>
          <p:cxnSp>
            <p:nvCxnSpPr>
              <p:cNvPr id="2107" name="Google Shape;2107;p176"/>
              <p:cNvCxnSpPr/>
              <p:nvPr/>
            </p:nvCxnSpPr>
            <p:spPr>
              <a:xfrm flipH="1" rot="10800000">
                <a:off x="3145" y="2956"/>
                <a:ext cx="87" cy="194"/>
              </a:xfrm>
              <a:prstGeom prst="straightConnector1">
                <a:avLst/>
              </a:prstGeom>
              <a:noFill/>
              <a:ln cap="flat" cmpd="sng" w="12700">
                <a:solidFill>
                  <a:srgbClr val="000099"/>
                </a:solidFill>
                <a:prstDash val="solid"/>
                <a:round/>
                <a:headEnd len="sm" w="sm" type="none"/>
                <a:tailEnd len="sm" w="sm" type="none"/>
              </a:ln>
            </p:spPr>
          </p:cxnSp>
          <p:cxnSp>
            <p:nvCxnSpPr>
              <p:cNvPr id="2108" name="Google Shape;2108;p176"/>
              <p:cNvCxnSpPr/>
              <p:nvPr/>
            </p:nvCxnSpPr>
            <p:spPr>
              <a:xfrm>
                <a:off x="3233" y="2956"/>
                <a:ext cx="80" cy="546"/>
              </a:xfrm>
              <a:prstGeom prst="straightConnector1">
                <a:avLst/>
              </a:prstGeom>
              <a:noFill/>
              <a:ln cap="flat" cmpd="sng" w="12700">
                <a:solidFill>
                  <a:srgbClr val="000099"/>
                </a:solidFill>
                <a:prstDash val="solid"/>
                <a:round/>
                <a:headEnd len="sm" w="sm" type="none"/>
                <a:tailEnd len="sm" w="sm" type="none"/>
              </a:ln>
            </p:spPr>
          </p:cxnSp>
          <p:cxnSp>
            <p:nvCxnSpPr>
              <p:cNvPr id="2109" name="Google Shape;2109;p176"/>
              <p:cNvCxnSpPr/>
              <p:nvPr/>
            </p:nvCxnSpPr>
            <p:spPr>
              <a:xfrm flipH="1" rot="10800000">
                <a:off x="3312" y="3392"/>
                <a:ext cx="87" cy="109"/>
              </a:xfrm>
              <a:prstGeom prst="straightConnector1">
                <a:avLst/>
              </a:prstGeom>
              <a:noFill/>
              <a:ln cap="flat" cmpd="sng" w="12700">
                <a:solidFill>
                  <a:srgbClr val="000099"/>
                </a:solidFill>
                <a:prstDash val="solid"/>
                <a:round/>
                <a:headEnd len="sm" w="sm" type="none"/>
                <a:tailEnd len="sm" w="sm" type="none"/>
              </a:ln>
            </p:spPr>
          </p:cxnSp>
          <p:cxnSp>
            <p:nvCxnSpPr>
              <p:cNvPr id="2110" name="Google Shape;2110;p176"/>
              <p:cNvCxnSpPr/>
              <p:nvPr/>
            </p:nvCxnSpPr>
            <p:spPr>
              <a:xfrm>
                <a:off x="3400" y="3393"/>
                <a:ext cx="81" cy="93"/>
              </a:xfrm>
              <a:prstGeom prst="straightConnector1">
                <a:avLst/>
              </a:prstGeom>
              <a:noFill/>
              <a:ln cap="flat" cmpd="sng" w="12700">
                <a:solidFill>
                  <a:srgbClr val="000099"/>
                </a:solidFill>
                <a:prstDash val="solid"/>
                <a:round/>
                <a:headEnd len="sm" w="sm" type="none"/>
                <a:tailEnd len="sm" w="sm" type="none"/>
              </a:ln>
            </p:spPr>
          </p:cxnSp>
          <p:cxnSp>
            <p:nvCxnSpPr>
              <p:cNvPr id="2111" name="Google Shape;2111;p176"/>
              <p:cNvCxnSpPr/>
              <p:nvPr/>
            </p:nvCxnSpPr>
            <p:spPr>
              <a:xfrm>
                <a:off x="3481" y="3486"/>
                <a:ext cx="87" cy="16"/>
              </a:xfrm>
              <a:prstGeom prst="straightConnector1">
                <a:avLst/>
              </a:prstGeom>
              <a:noFill/>
              <a:ln cap="flat" cmpd="sng" w="12700">
                <a:solidFill>
                  <a:srgbClr val="000099"/>
                </a:solidFill>
                <a:prstDash val="solid"/>
                <a:round/>
                <a:headEnd len="sm" w="sm" type="none"/>
                <a:tailEnd len="sm" w="sm" type="none"/>
              </a:ln>
            </p:spPr>
          </p:cxnSp>
          <p:cxnSp>
            <p:nvCxnSpPr>
              <p:cNvPr id="2112" name="Google Shape;2112;p176"/>
              <p:cNvCxnSpPr/>
              <p:nvPr/>
            </p:nvCxnSpPr>
            <p:spPr>
              <a:xfrm flipH="1" rot="10800000">
                <a:off x="3567" y="3314"/>
                <a:ext cx="87" cy="187"/>
              </a:xfrm>
              <a:prstGeom prst="straightConnector1">
                <a:avLst/>
              </a:prstGeom>
              <a:noFill/>
              <a:ln cap="flat" cmpd="sng" w="12700">
                <a:solidFill>
                  <a:srgbClr val="000099"/>
                </a:solidFill>
                <a:prstDash val="solid"/>
                <a:round/>
                <a:headEnd len="sm" w="sm" type="none"/>
                <a:tailEnd len="sm" w="sm" type="none"/>
              </a:ln>
            </p:spPr>
          </p:cxnSp>
          <p:cxnSp>
            <p:nvCxnSpPr>
              <p:cNvPr id="2113" name="Google Shape;2113;p176"/>
              <p:cNvCxnSpPr/>
              <p:nvPr/>
            </p:nvCxnSpPr>
            <p:spPr>
              <a:xfrm>
                <a:off x="3655" y="3315"/>
                <a:ext cx="81" cy="473"/>
              </a:xfrm>
              <a:prstGeom prst="straightConnector1">
                <a:avLst/>
              </a:prstGeom>
              <a:noFill/>
              <a:ln cap="flat" cmpd="sng" w="12700">
                <a:solidFill>
                  <a:srgbClr val="000099"/>
                </a:solidFill>
                <a:prstDash val="solid"/>
                <a:round/>
                <a:headEnd len="sm" w="sm" type="none"/>
                <a:tailEnd len="sm" w="sm" type="none"/>
              </a:ln>
            </p:spPr>
          </p:cxnSp>
          <p:cxnSp>
            <p:nvCxnSpPr>
              <p:cNvPr id="2114" name="Google Shape;2114;p176"/>
              <p:cNvCxnSpPr/>
              <p:nvPr/>
            </p:nvCxnSpPr>
            <p:spPr>
              <a:xfrm flipH="1" rot="10800000">
                <a:off x="3735" y="3582"/>
                <a:ext cx="87" cy="206"/>
              </a:xfrm>
              <a:prstGeom prst="straightConnector1">
                <a:avLst/>
              </a:prstGeom>
              <a:noFill/>
              <a:ln cap="flat" cmpd="sng" w="12700">
                <a:solidFill>
                  <a:srgbClr val="000099"/>
                </a:solidFill>
                <a:prstDash val="solid"/>
                <a:round/>
                <a:headEnd len="sm" w="sm" type="none"/>
                <a:tailEnd len="sm" w="sm" type="none"/>
              </a:ln>
            </p:spPr>
          </p:cxnSp>
          <p:cxnSp>
            <p:nvCxnSpPr>
              <p:cNvPr id="2115" name="Google Shape;2115;p176"/>
              <p:cNvCxnSpPr/>
              <p:nvPr/>
            </p:nvCxnSpPr>
            <p:spPr>
              <a:xfrm>
                <a:off x="3823" y="3582"/>
                <a:ext cx="89" cy="33"/>
              </a:xfrm>
              <a:prstGeom prst="straightConnector1">
                <a:avLst/>
              </a:prstGeom>
              <a:noFill/>
              <a:ln cap="flat" cmpd="sng" w="12700">
                <a:solidFill>
                  <a:srgbClr val="000099"/>
                </a:solidFill>
                <a:prstDash val="solid"/>
                <a:round/>
                <a:headEnd len="sm" w="sm" type="none"/>
                <a:tailEnd len="sm" w="sm" type="none"/>
              </a:ln>
            </p:spPr>
          </p:cxnSp>
          <p:cxnSp>
            <p:nvCxnSpPr>
              <p:cNvPr id="2116" name="Google Shape;2116;p176"/>
              <p:cNvCxnSpPr/>
              <p:nvPr/>
            </p:nvCxnSpPr>
            <p:spPr>
              <a:xfrm>
                <a:off x="3912" y="3615"/>
                <a:ext cx="79" cy="114"/>
              </a:xfrm>
              <a:prstGeom prst="straightConnector1">
                <a:avLst/>
              </a:prstGeom>
              <a:noFill/>
              <a:ln cap="flat" cmpd="sng" w="12700">
                <a:solidFill>
                  <a:srgbClr val="000099"/>
                </a:solidFill>
                <a:prstDash val="solid"/>
                <a:round/>
                <a:headEnd len="sm" w="sm" type="none"/>
                <a:tailEnd len="sm" w="sm" type="none"/>
              </a:ln>
            </p:spPr>
          </p:cxnSp>
          <p:cxnSp>
            <p:nvCxnSpPr>
              <p:cNvPr id="2117" name="Google Shape;2117;p176"/>
              <p:cNvCxnSpPr/>
              <p:nvPr/>
            </p:nvCxnSpPr>
            <p:spPr>
              <a:xfrm>
                <a:off x="3991" y="3729"/>
                <a:ext cx="87" cy="2"/>
              </a:xfrm>
              <a:prstGeom prst="straightConnector1">
                <a:avLst/>
              </a:prstGeom>
              <a:noFill/>
              <a:ln cap="flat" cmpd="sng" w="12700">
                <a:solidFill>
                  <a:srgbClr val="000099"/>
                </a:solidFill>
                <a:prstDash val="solid"/>
                <a:round/>
                <a:headEnd len="sm" w="sm" type="none"/>
                <a:tailEnd len="sm" w="sm" type="none"/>
              </a:ln>
            </p:spPr>
          </p:cxnSp>
          <p:cxnSp>
            <p:nvCxnSpPr>
              <p:cNvPr id="2118" name="Google Shape;2118;p176"/>
              <p:cNvCxnSpPr/>
              <p:nvPr/>
            </p:nvCxnSpPr>
            <p:spPr>
              <a:xfrm>
                <a:off x="4078" y="3729"/>
                <a:ext cx="89" cy="75"/>
              </a:xfrm>
              <a:prstGeom prst="straightConnector1">
                <a:avLst/>
              </a:prstGeom>
              <a:noFill/>
              <a:ln cap="flat" cmpd="sng" w="12700">
                <a:solidFill>
                  <a:srgbClr val="000099"/>
                </a:solidFill>
                <a:prstDash val="solid"/>
                <a:round/>
                <a:headEnd len="sm" w="sm" type="none"/>
                <a:tailEnd len="sm" w="sm" type="none"/>
              </a:ln>
            </p:spPr>
          </p:cxnSp>
          <p:cxnSp>
            <p:nvCxnSpPr>
              <p:cNvPr id="2119" name="Google Shape;2119;p176"/>
              <p:cNvCxnSpPr/>
              <p:nvPr/>
            </p:nvCxnSpPr>
            <p:spPr>
              <a:xfrm>
                <a:off x="4167" y="3804"/>
                <a:ext cx="79" cy="22"/>
              </a:xfrm>
              <a:prstGeom prst="straightConnector1">
                <a:avLst/>
              </a:prstGeom>
              <a:noFill/>
              <a:ln cap="flat" cmpd="sng" w="12700">
                <a:solidFill>
                  <a:srgbClr val="000099"/>
                </a:solidFill>
                <a:prstDash val="solid"/>
                <a:round/>
                <a:headEnd len="sm" w="sm" type="none"/>
                <a:tailEnd len="sm" w="sm" type="none"/>
              </a:ln>
            </p:spPr>
          </p:cxnSp>
          <p:cxnSp>
            <p:nvCxnSpPr>
              <p:cNvPr id="2120" name="Google Shape;2120;p176"/>
              <p:cNvCxnSpPr/>
              <p:nvPr/>
            </p:nvCxnSpPr>
            <p:spPr>
              <a:xfrm flipH="1" rot="10800000">
                <a:off x="4245" y="3804"/>
                <a:ext cx="87" cy="22"/>
              </a:xfrm>
              <a:prstGeom prst="straightConnector1">
                <a:avLst/>
              </a:prstGeom>
              <a:noFill/>
              <a:ln cap="flat" cmpd="sng" w="12700">
                <a:solidFill>
                  <a:srgbClr val="000099"/>
                </a:solidFill>
                <a:prstDash val="solid"/>
                <a:round/>
                <a:headEnd len="sm" w="sm" type="none"/>
                <a:tailEnd len="sm" w="sm" type="none"/>
              </a:ln>
            </p:spPr>
          </p:cxnSp>
          <p:cxnSp>
            <p:nvCxnSpPr>
              <p:cNvPr id="2121" name="Google Shape;2121;p176"/>
              <p:cNvCxnSpPr/>
              <p:nvPr/>
            </p:nvCxnSpPr>
            <p:spPr>
              <a:xfrm flipH="1" rot="10800000">
                <a:off x="4332" y="3750"/>
                <a:ext cx="87" cy="53"/>
              </a:xfrm>
              <a:prstGeom prst="straightConnector1">
                <a:avLst/>
              </a:prstGeom>
              <a:noFill/>
              <a:ln cap="flat" cmpd="sng" w="12700">
                <a:solidFill>
                  <a:srgbClr val="000099"/>
                </a:solidFill>
                <a:prstDash val="solid"/>
                <a:round/>
                <a:headEnd len="sm" w="sm" type="none"/>
                <a:tailEnd len="sm" w="sm" type="none"/>
              </a:ln>
            </p:spPr>
          </p:cxnSp>
          <p:cxnSp>
            <p:nvCxnSpPr>
              <p:cNvPr id="2122" name="Google Shape;2122;p176"/>
              <p:cNvCxnSpPr/>
              <p:nvPr/>
            </p:nvCxnSpPr>
            <p:spPr>
              <a:xfrm>
                <a:off x="4420" y="3751"/>
                <a:ext cx="81" cy="91"/>
              </a:xfrm>
              <a:prstGeom prst="straightConnector1">
                <a:avLst/>
              </a:prstGeom>
              <a:noFill/>
              <a:ln cap="flat" cmpd="sng" w="12700">
                <a:solidFill>
                  <a:srgbClr val="000099"/>
                </a:solidFill>
                <a:prstDash val="solid"/>
                <a:round/>
                <a:headEnd len="sm" w="sm" type="none"/>
                <a:tailEnd len="sm" w="sm" type="none"/>
              </a:ln>
            </p:spPr>
          </p:cxnSp>
          <p:cxnSp>
            <p:nvCxnSpPr>
              <p:cNvPr id="2123" name="Google Shape;2123;p176"/>
              <p:cNvCxnSpPr/>
              <p:nvPr/>
            </p:nvCxnSpPr>
            <p:spPr>
              <a:xfrm flipH="1" rot="10800000">
                <a:off x="4501" y="3826"/>
                <a:ext cx="88" cy="16"/>
              </a:xfrm>
              <a:prstGeom prst="straightConnector1">
                <a:avLst/>
              </a:prstGeom>
              <a:noFill/>
              <a:ln cap="flat" cmpd="sng" w="12700">
                <a:solidFill>
                  <a:srgbClr val="000099"/>
                </a:solidFill>
                <a:prstDash val="solid"/>
                <a:round/>
                <a:headEnd len="sm" w="sm" type="none"/>
                <a:tailEnd len="sm" w="sm" type="none"/>
              </a:ln>
            </p:spPr>
          </p:cxnSp>
          <p:cxnSp>
            <p:nvCxnSpPr>
              <p:cNvPr id="2124" name="Google Shape;2124;p176"/>
              <p:cNvCxnSpPr/>
              <p:nvPr/>
            </p:nvCxnSpPr>
            <p:spPr>
              <a:xfrm>
                <a:off x="4589" y="3826"/>
                <a:ext cx="87" cy="1"/>
              </a:xfrm>
              <a:prstGeom prst="straightConnector1">
                <a:avLst/>
              </a:prstGeom>
              <a:noFill/>
              <a:ln cap="flat" cmpd="sng" w="12700">
                <a:solidFill>
                  <a:srgbClr val="000099"/>
                </a:solidFill>
                <a:prstDash val="solid"/>
                <a:round/>
                <a:headEnd len="sm" w="sm" type="none"/>
                <a:tailEnd len="sm" w="sm" type="none"/>
              </a:ln>
            </p:spPr>
          </p:cxnSp>
          <p:cxnSp>
            <p:nvCxnSpPr>
              <p:cNvPr id="2125" name="Google Shape;2125;p176"/>
              <p:cNvCxnSpPr/>
              <p:nvPr/>
            </p:nvCxnSpPr>
            <p:spPr>
              <a:xfrm>
                <a:off x="4676" y="3826"/>
                <a:ext cx="81" cy="35"/>
              </a:xfrm>
              <a:prstGeom prst="straightConnector1">
                <a:avLst/>
              </a:prstGeom>
              <a:noFill/>
              <a:ln cap="flat" cmpd="sng" w="12700">
                <a:solidFill>
                  <a:srgbClr val="000099"/>
                </a:solidFill>
                <a:prstDash val="solid"/>
                <a:round/>
                <a:headEnd len="sm" w="sm" type="none"/>
                <a:tailEnd len="sm" w="sm" type="none"/>
              </a:ln>
            </p:spPr>
          </p:cxnSp>
          <p:sp>
            <p:nvSpPr>
              <p:cNvPr id="2126" name="Google Shape;2126;p176"/>
              <p:cNvSpPr/>
              <p:nvPr/>
            </p:nvSpPr>
            <p:spPr>
              <a:xfrm>
                <a:off x="1680" y="3696"/>
                <a:ext cx="36"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7" name="Google Shape;2127;p176"/>
              <p:cNvSpPr/>
              <p:nvPr/>
            </p:nvSpPr>
            <p:spPr>
              <a:xfrm>
                <a:off x="1761" y="3583"/>
                <a:ext cx="36"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8" name="Google Shape;2128;p176"/>
              <p:cNvSpPr/>
              <p:nvPr/>
            </p:nvSpPr>
            <p:spPr>
              <a:xfrm>
                <a:off x="1848" y="3543"/>
                <a:ext cx="36"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9" name="Google Shape;2129;p176"/>
              <p:cNvSpPr/>
              <p:nvPr/>
            </p:nvSpPr>
            <p:spPr>
              <a:xfrm>
                <a:off x="1935" y="3452"/>
                <a:ext cx="36"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0" name="Google Shape;2130;p176"/>
              <p:cNvSpPr/>
              <p:nvPr/>
            </p:nvSpPr>
            <p:spPr>
              <a:xfrm>
                <a:off x="2016" y="3435"/>
                <a:ext cx="36"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1" name="Google Shape;2131;p176"/>
              <p:cNvSpPr/>
              <p:nvPr/>
            </p:nvSpPr>
            <p:spPr>
              <a:xfrm>
                <a:off x="2103" y="3435"/>
                <a:ext cx="36"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2" name="Google Shape;2132;p176"/>
              <p:cNvSpPr/>
              <p:nvPr/>
            </p:nvSpPr>
            <p:spPr>
              <a:xfrm>
                <a:off x="2190" y="3321"/>
                <a:ext cx="38"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3" name="Google Shape;2133;p176"/>
              <p:cNvSpPr/>
              <p:nvPr/>
            </p:nvSpPr>
            <p:spPr>
              <a:xfrm>
                <a:off x="2270" y="3151"/>
                <a:ext cx="37"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4" name="Google Shape;2134;p176"/>
              <p:cNvSpPr/>
              <p:nvPr/>
            </p:nvSpPr>
            <p:spPr>
              <a:xfrm>
                <a:off x="2358" y="2979"/>
                <a:ext cx="36"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5" name="Google Shape;2135;p176"/>
              <p:cNvSpPr/>
              <p:nvPr/>
            </p:nvSpPr>
            <p:spPr>
              <a:xfrm>
                <a:off x="2445" y="2882"/>
                <a:ext cx="36"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6" name="Google Shape;2136;p176"/>
              <p:cNvSpPr/>
              <p:nvPr/>
            </p:nvSpPr>
            <p:spPr>
              <a:xfrm>
                <a:off x="2525" y="2866"/>
                <a:ext cx="38"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7" name="Google Shape;2137;p176"/>
              <p:cNvSpPr/>
              <p:nvPr/>
            </p:nvSpPr>
            <p:spPr>
              <a:xfrm>
                <a:off x="2613" y="3110"/>
                <a:ext cx="37" cy="31"/>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8" name="Google Shape;2138;p176"/>
              <p:cNvSpPr/>
              <p:nvPr/>
            </p:nvSpPr>
            <p:spPr>
              <a:xfrm>
                <a:off x="2700" y="2695"/>
                <a:ext cx="37"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9" name="Google Shape;2139;p176"/>
              <p:cNvSpPr/>
              <p:nvPr/>
            </p:nvSpPr>
            <p:spPr>
              <a:xfrm>
                <a:off x="2781" y="2678"/>
                <a:ext cx="37"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0" name="Google Shape;2140;p176"/>
              <p:cNvSpPr/>
              <p:nvPr/>
            </p:nvSpPr>
            <p:spPr>
              <a:xfrm>
                <a:off x="2868" y="2718"/>
                <a:ext cx="37"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1" name="Google Shape;2141;p176"/>
              <p:cNvSpPr/>
              <p:nvPr/>
            </p:nvSpPr>
            <p:spPr>
              <a:xfrm>
                <a:off x="2955" y="2793"/>
                <a:ext cx="38"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2" name="Google Shape;2142;p176"/>
              <p:cNvSpPr/>
              <p:nvPr/>
            </p:nvSpPr>
            <p:spPr>
              <a:xfrm>
                <a:off x="3037" y="2582"/>
                <a:ext cx="36"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3" name="Google Shape;2143;p176"/>
              <p:cNvSpPr/>
              <p:nvPr/>
            </p:nvSpPr>
            <p:spPr>
              <a:xfrm>
                <a:off x="3125" y="3133"/>
                <a:ext cx="36"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4" name="Google Shape;2144;p176"/>
              <p:cNvSpPr/>
              <p:nvPr/>
            </p:nvSpPr>
            <p:spPr>
              <a:xfrm>
                <a:off x="3212" y="2941"/>
                <a:ext cx="36" cy="27"/>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5" name="Google Shape;2145;p176"/>
              <p:cNvSpPr/>
              <p:nvPr/>
            </p:nvSpPr>
            <p:spPr>
              <a:xfrm>
                <a:off x="3293" y="3487"/>
                <a:ext cx="36"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6" name="Google Shape;2146;p176"/>
              <p:cNvSpPr/>
              <p:nvPr/>
            </p:nvSpPr>
            <p:spPr>
              <a:xfrm>
                <a:off x="3379" y="3377"/>
                <a:ext cx="38"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7" name="Google Shape;2147;p176"/>
              <p:cNvSpPr/>
              <p:nvPr/>
            </p:nvSpPr>
            <p:spPr>
              <a:xfrm>
                <a:off x="3460" y="3468"/>
                <a:ext cx="38" cy="31"/>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8" name="Google Shape;2148;p176"/>
              <p:cNvSpPr/>
              <p:nvPr/>
            </p:nvSpPr>
            <p:spPr>
              <a:xfrm>
                <a:off x="3547" y="3487"/>
                <a:ext cx="36"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9" name="Google Shape;2149;p176"/>
              <p:cNvSpPr/>
              <p:nvPr/>
            </p:nvSpPr>
            <p:spPr>
              <a:xfrm>
                <a:off x="3635" y="3299"/>
                <a:ext cx="37"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0" name="Google Shape;2150;p176"/>
              <p:cNvSpPr/>
              <p:nvPr/>
            </p:nvSpPr>
            <p:spPr>
              <a:xfrm>
                <a:off x="3715" y="3770"/>
                <a:ext cx="36"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1" name="Google Shape;2151;p176"/>
              <p:cNvSpPr/>
              <p:nvPr/>
            </p:nvSpPr>
            <p:spPr>
              <a:xfrm>
                <a:off x="3802" y="3566"/>
                <a:ext cx="38"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2" name="Google Shape;2152;p176"/>
              <p:cNvSpPr/>
              <p:nvPr/>
            </p:nvSpPr>
            <p:spPr>
              <a:xfrm>
                <a:off x="3890" y="3599"/>
                <a:ext cx="37"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3" name="Google Shape;2153;p176"/>
              <p:cNvSpPr/>
              <p:nvPr/>
            </p:nvSpPr>
            <p:spPr>
              <a:xfrm>
                <a:off x="3970" y="3714"/>
                <a:ext cx="36"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4" name="Google Shape;2154;p176"/>
              <p:cNvSpPr/>
              <p:nvPr/>
            </p:nvSpPr>
            <p:spPr>
              <a:xfrm>
                <a:off x="4057" y="3714"/>
                <a:ext cx="38" cy="28"/>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5" name="Google Shape;2155;p176"/>
              <p:cNvSpPr/>
              <p:nvPr/>
            </p:nvSpPr>
            <p:spPr>
              <a:xfrm>
                <a:off x="4146" y="3789"/>
                <a:ext cx="36" cy="27"/>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6" name="Google Shape;2156;p176"/>
              <p:cNvSpPr/>
              <p:nvPr/>
            </p:nvSpPr>
            <p:spPr>
              <a:xfrm>
                <a:off x="4225" y="3810"/>
                <a:ext cx="37"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7" name="Google Shape;2157;p176"/>
              <p:cNvSpPr/>
              <p:nvPr/>
            </p:nvSpPr>
            <p:spPr>
              <a:xfrm>
                <a:off x="4312" y="3789"/>
                <a:ext cx="38" cy="27"/>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8" name="Google Shape;2158;p176"/>
              <p:cNvSpPr/>
              <p:nvPr/>
            </p:nvSpPr>
            <p:spPr>
              <a:xfrm>
                <a:off x="4399" y="3735"/>
                <a:ext cx="38"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9" name="Google Shape;2159;p176"/>
              <p:cNvSpPr/>
              <p:nvPr/>
            </p:nvSpPr>
            <p:spPr>
              <a:xfrm>
                <a:off x="4480" y="3827"/>
                <a:ext cx="37" cy="29"/>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0" name="Google Shape;2160;p176"/>
              <p:cNvSpPr/>
              <p:nvPr/>
            </p:nvSpPr>
            <p:spPr>
              <a:xfrm>
                <a:off x="4567" y="3810"/>
                <a:ext cx="37"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1" name="Google Shape;2161;p176"/>
              <p:cNvSpPr/>
              <p:nvPr/>
            </p:nvSpPr>
            <p:spPr>
              <a:xfrm>
                <a:off x="4656" y="3810"/>
                <a:ext cx="36" cy="30"/>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2" name="Google Shape;2162;p176"/>
              <p:cNvSpPr/>
              <p:nvPr/>
            </p:nvSpPr>
            <p:spPr>
              <a:xfrm>
                <a:off x="4736" y="3843"/>
                <a:ext cx="36" cy="31"/>
              </a:xfrm>
              <a:prstGeom prst="rect">
                <a:avLst/>
              </a:prstGeom>
              <a:solidFill>
                <a:srgbClr val="333333"/>
              </a:solidFill>
              <a:ln cap="flat" cmpd="sng" w="12700">
                <a:solidFill>
                  <a:srgbClr val="0000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3" name="Google Shape;2163;p176"/>
              <p:cNvSpPr/>
              <p:nvPr/>
            </p:nvSpPr>
            <p:spPr>
              <a:xfrm>
                <a:off x="1468" y="3834"/>
                <a:ext cx="59" cy="1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4" name="Google Shape;2164;p176"/>
              <p:cNvSpPr/>
              <p:nvPr/>
            </p:nvSpPr>
            <p:spPr>
              <a:xfrm>
                <a:off x="1468" y="3841"/>
                <a:ext cx="107"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5" name="Google Shape;2165;p176"/>
              <p:cNvSpPr/>
              <p:nvPr/>
            </p:nvSpPr>
            <p:spPr>
              <a:xfrm>
                <a:off x="1468" y="3849"/>
                <a:ext cx="67"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0</a:t>
                </a:r>
                <a:endParaRPr/>
              </a:p>
            </p:txBody>
          </p:sp>
          <p:sp>
            <p:nvSpPr>
              <p:cNvPr id="2166" name="Google Shape;2166;p176"/>
              <p:cNvSpPr/>
              <p:nvPr/>
            </p:nvSpPr>
            <p:spPr>
              <a:xfrm>
                <a:off x="1387" y="3648"/>
                <a:ext cx="118" cy="1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7" name="Google Shape;2167;p176"/>
              <p:cNvSpPr/>
              <p:nvPr/>
            </p:nvSpPr>
            <p:spPr>
              <a:xfrm>
                <a:off x="1387" y="3655"/>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8" name="Google Shape;2168;p176"/>
              <p:cNvSpPr/>
              <p:nvPr/>
            </p:nvSpPr>
            <p:spPr>
              <a:xfrm>
                <a:off x="1387" y="3663"/>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10</a:t>
                </a:r>
                <a:endParaRPr/>
              </a:p>
            </p:txBody>
          </p:sp>
          <p:sp>
            <p:nvSpPr>
              <p:cNvPr id="2169" name="Google Shape;2169;p176"/>
              <p:cNvSpPr/>
              <p:nvPr/>
            </p:nvSpPr>
            <p:spPr>
              <a:xfrm>
                <a:off x="1387" y="3466"/>
                <a:ext cx="118" cy="14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0" name="Google Shape;2170;p176"/>
              <p:cNvSpPr/>
              <p:nvPr/>
            </p:nvSpPr>
            <p:spPr>
              <a:xfrm>
                <a:off x="1387" y="3474"/>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1" name="Google Shape;2171;p176"/>
              <p:cNvSpPr/>
              <p:nvPr/>
            </p:nvSpPr>
            <p:spPr>
              <a:xfrm>
                <a:off x="1387" y="3482"/>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20</a:t>
                </a:r>
                <a:endParaRPr/>
              </a:p>
            </p:txBody>
          </p:sp>
          <p:sp>
            <p:nvSpPr>
              <p:cNvPr id="2172" name="Google Shape;2172;p176"/>
              <p:cNvSpPr/>
              <p:nvPr/>
            </p:nvSpPr>
            <p:spPr>
              <a:xfrm>
                <a:off x="1387" y="3273"/>
                <a:ext cx="118" cy="14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3" name="Google Shape;2173;p176"/>
              <p:cNvSpPr/>
              <p:nvPr/>
            </p:nvSpPr>
            <p:spPr>
              <a:xfrm>
                <a:off x="1387" y="3281"/>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4" name="Google Shape;2174;p176"/>
              <p:cNvSpPr/>
              <p:nvPr/>
            </p:nvSpPr>
            <p:spPr>
              <a:xfrm>
                <a:off x="1387" y="3290"/>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30</a:t>
                </a:r>
                <a:endParaRPr/>
              </a:p>
            </p:txBody>
          </p:sp>
          <p:sp>
            <p:nvSpPr>
              <p:cNvPr id="2175" name="Google Shape;2175;p176"/>
              <p:cNvSpPr/>
              <p:nvPr/>
            </p:nvSpPr>
            <p:spPr>
              <a:xfrm>
                <a:off x="1387" y="3089"/>
                <a:ext cx="118" cy="1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6" name="Google Shape;2176;p176"/>
              <p:cNvSpPr/>
              <p:nvPr/>
            </p:nvSpPr>
            <p:spPr>
              <a:xfrm>
                <a:off x="1387" y="3096"/>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7" name="Google Shape;2177;p176"/>
              <p:cNvSpPr/>
              <p:nvPr/>
            </p:nvSpPr>
            <p:spPr>
              <a:xfrm>
                <a:off x="1387" y="3104"/>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40</a:t>
                </a:r>
                <a:endParaRPr/>
              </a:p>
            </p:txBody>
          </p:sp>
          <p:sp>
            <p:nvSpPr>
              <p:cNvPr id="2178" name="Google Shape;2178;p176"/>
              <p:cNvSpPr/>
              <p:nvPr/>
            </p:nvSpPr>
            <p:spPr>
              <a:xfrm>
                <a:off x="1387" y="2893"/>
                <a:ext cx="118" cy="14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9" name="Google Shape;2179;p176"/>
              <p:cNvSpPr/>
              <p:nvPr/>
            </p:nvSpPr>
            <p:spPr>
              <a:xfrm>
                <a:off x="1387" y="2901"/>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0" name="Google Shape;2180;p176"/>
              <p:cNvSpPr/>
              <p:nvPr/>
            </p:nvSpPr>
            <p:spPr>
              <a:xfrm>
                <a:off x="1387" y="2910"/>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50</a:t>
                </a:r>
                <a:endParaRPr/>
              </a:p>
            </p:txBody>
          </p:sp>
          <p:sp>
            <p:nvSpPr>
              <p:cNvPr id="2181" name="Google Shape;2181;p176"/>
              <p:cNvSpPr/>
              <p:nvPr/>
            </p:nvSpPr>
            <p:spPr>
              <a:xfrm>
                <a:off x="1387" y="2709"/>
                <a:ext cx="118" cy="14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2" name="Google Shape;2182;p176"/>
              <p:cNvSpPr/>
              <p:nvPr/>
            </p:nvSpPr>
            <p:spPr>
              <a:xfrm>
                <a:off x="1387" y="2717"/>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3" name="Google Shape;2183;p176"/>
              <p:cNvSpPr/>
              <p:nvPr/>
            </p:nvSpPr>
            <p:spPr>
              <a:xfrm>
                <a:off x="1387" y="2725"/>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60</a:t>
                </a:r>
                <a:endParaRPr/>
              </a:p>
            </p:txBody>
          </p:sp>
          <p:sp>
            <p:nvSpPr>
              <p:cNvPr id="2184" name="Google Shape;2184;p176"/>
              <p:cNvSpPr/>
              <p:nvPr/>
            </p:nvSpPr>
            <p:spPr>
              <a:xfrm>
                <a:off x="1387" y="2518"/>
                <a:ext cx="118" cy="14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5" name="Google Shape;2185;p176"/>
              <p:cNvSpPr/>
              <p:nvPr/>
            </p:nvSpPr>
            <p:spPr>
              <a:xfrm>
                <a:off x="1387" y="2526"/>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6" name="Google Shape;2186;p176"/>
              <p:cNvSpPr/>
              <p:nvPr/>
            </p:nvSpPr>
            <p:spPr>
              <a:xfrm>
                <a:off x="1387" y="2535"/>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70</a:t>
                </a:r>
                <a:endParaRPr/>
              </a:p>
            </p:txBody>
          </p:sp>
          <p:sp>
            <p:nvSpPr>
              <p:cNvPr id="2187" name="Google Shape;2187;p176"/>
              <p:cNvSpPr/>
              <p:nvPr/>
            </p:nvSpPr>
            <p:spPr>
              <a:xfrm>
                <a:off x="1387" y="2331"/>
                <a:ext cx="118" cy="1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8" name="Google Shape;2188;p176"/>
              <p:cNvSpPr/>
              <p:nvPr/>
            </p:nvSpPr>
            <p:spPr>
              <a:xfrm>
                <a:off x="1387" y="2337"/>
                <a:ext cx="166" cy="16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9" name="Google Shape;2189;p176"/>
              <p:cNvSpPr/>
              <p:nvPr/>
            </p:nvSpPr>
            <p:spPr>
              <a:xfrm>
                <a:off x="1387" y="2345"/>
                <a:ext cx="135" cy="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fr-FR" sz="1500">
                    <a:solidFill>
                      <a:srgbClr val="000099"/>
                    </a:solidFill>
                    <a:latin typeface="Calibri"/>
                    <a:ea typeface="Calibri"/>
                    <a:cs typeface="Calibri"/>
                    <a:sym typeface="Calibri"/>
                  </a:rPr>
                  <a:t>80</a:t>
                </a:r>
                <a:endParaRPr/>
              </a:p>
            </p:txBody>
          </p:sp>
        </p:grpSp>
        <p:sp>
          <p:nvSpPr>
            <p:cNvPr id="2190" name="Google Shape;2190;p176"/>
            <p:cNvSpPr/>
            <p:nvPr/>
          </p:nvSpPr>
          <p:spPr>
            <a:xfrm>
              <a:off x="2958" y="937"/>
              <a:ext cx="2569" cy="1267"/>
            </a:xfrm>
            <a:prstGeom prst="rect">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191" name="Google Shape;2191;p176"/>
            <p:cNvCxnSpPr/>
            <p:nvPr/>
          </p:nvCxnSpPr>
          <p:spPr>
            <a:xfrm>
              <a:off x="3020" y="1791"/>
              <a:ext cx="450" cy="4"/>
            </a:xfrm>
            <a:prstGeom prst="straightConnector1">
              <a:avLst/>
            </a:prstGeom>
            <a:noFill/>
            <a:ln cap="flat" cmpd="sng" w="12700">
              <a:solidFill>
                <a:srgbClr val="000080"/>
              </a:solidFill>
              <a:prstDash val="solid"/>
              <a:round/>
              <a:headEnd len="sm" w="sm" type="none"/>
              <a:tailEnd len="sm" w="sm" type="none"/>
            </a:ln>
          </p:spPr>
        </p:cxnSp>
        <p:sp>
          <p:nvSpPr>
            <p:cNvPr id="2192" name="Google Shape;2192;p176"/>
            <p:cNvSpPr/>
            <p:nvPr/>
          </p:nvSpPr>
          <p:spPr>
            <a:xfrm>
              <a:off x="3187" y="1736"/>
              <a:ext cx="101" cy="113"/>
            </a:xfrm>
            <a:custGeom>
              <a:rect b="b" l="l" r="r" t="t"/>
              <a:pathLst>
                <a:path extrusionOk="0" h="113" w="101">
                  <a:moveTo>
                    <a:pt x="50" y="0"/>
                  </a:moveTo>
                  <a:lnTo>
                    <a:pt x="100" y="55"/>
                  </a:lnTo>
                  <a:lnTo>
                    <a:pt x="50" y="112"/>
                  </a:lnTo>
                  <a:lnTo>
                    <a:pt x="0" y="55"/>
                  </a:lnTo>
                  <a:lnTo>
                    <a:pt x="50" y="0"/>
                  </a:lnTo>
                </a:path>
              </a:pathLst>
            </a:custGeom>
            <a:solidFill>
              <a:srgbClr val="000080"/>
            </a:solidFill>
            <a:ln cap="rnd" cmpd="sng" w="12700">
              <a:solidFill>
                <a:srgbClr val="00008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3" name="Google Shape;2193;p176"/>
            <p:cNvSpPr/>
            <p:nvPr/>
          </p:nvSpPr>
          <p:spPr>
            <a:xfrm>
              <a:off x="3537" y="1030"/>
              <a:ext cx="1700" cy="45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4" name="Google Shape;2194;p176"/>
            <p:cNvSpPr/>
            <p:nvPr/>
          </p:nvSpPr>
          <p:spPr>
            <a:xfrm>
              <a:off x="3537" y="1038"/>
              <a:ext cx="1433" cy="25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5" name="Google Shape;2195;p176"/>
            <p:cNvSpPr/>
            <p:nvPr/>
          </p:nvSpPr>
          <p:spPr>
            <a:xfrm>
              <a:off x="3537" y="1046"/>
              <a:ext cx="1786" cy="46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900">
                  <a:solidFill>
                    <a:srgbClr val="990099"/>
                  </a:solidFill>
                  <a:latin typeface="Calibri"/>
                  <a:ea typeface="Calibri"/>
                  <a:cs typeface="Calibri"/>
                  <a:sym typeface="Calibri"/>
                </a:rPr>
                <a:t>Incidence in France</a:t>
              </a:r>
              <a:endParaRPr/>
            </a:p>
            <a:p>
              <a:pPr indent="0" lvl="0" marL="0" marR="0" rtl="0" algn="l">
                <a:spcBef>
                  <a:spcPts val="0"/>
                </a:spcBef>
                <a:spcAft>
                  <a:spcPts val="0"/>
                </a:spcAft>
                <a:buNone/>
              </a:pPr>
              <a:r>
                <a:rPr b="1" lang="fr-FR" sz="1900">
                  <a:solidFill>
                    <a:srgbClr val="990099"/>
                  </a:solidFill>
                  <a:latin typeface="Calibri"/>
                  <a:ea typeface="Calibri"/>
                  <a:cs typeface="Calibri"/>
                  <a:sym typeface="Calibri"/>
                </a:rPr>
                <a:t>(case/100000 hab./week)</a:t>
              </a:r>
              <a:endParaRPr/>
            </a:p>
          </p:txBody>
        </p:sp>
        <p:cxnSp>
          <p:nvCxnSpPr>
            <p:cNvPr id="2196" name="Google Shape;2196;p176"/>
            <p:cNvCxnSpPr/>
            <p:nvPr/>
          </p:nvCxnSpPr>
          <p:spPr>
            <a:xfrm>
              <a:off x="3020" y="1228"/>
              <a:ext cx="450" cy="4"/>
            </a:xfrm>
            <a:prstGeom prst="straightConnector1">
              <a:avLst/>
            </a:prstGeom>
            <a:noFill/>
            <a:ln cap="flat" cmpd="sng" w="12700">
              <a:solidFill>
                <a:srgbClr val="FF00FF"/>
              </a:solidFill>
              <a:prstDash val="solid"/>
              <a:round/>
              <a:headEnd len="sm" w="sm" type="none"/>
              <a:tailEnd len="sm" w="sm" type="none"/>
            </a:ln>
          </p:spPr>
        </p:cxnSp>
        <p:sp>
          <p:nvSpPr>
            <p:cNvPr id="2197" name="Google Shape;2197;p176"/>
            <p:cNvSpPr/>
            <p:nvPr/>
          </p:nvSpPr>
          <p:spPr>
            <a:xfrm>
              <a:off x="3188" y="1175"/>
              <a:ext cx="83" cy="94"/>
            </a:xfrm>
            <a:prstGeom prst="rect">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8" name="Google Shape;2198;p176"/>
            <p:cNvSpPr/>
            <p:nvPr/>
          </p:nvSpPr>
          <p:spPr>
            <a:xfrm>
              <a:off x="3537" y="1589"/>
              <a:ext cx="1976" cy="42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9" name="Google Shape;2199;p176"/>
            <p:cNvSpPr/>
            <p:nvPr/>
          </p:nvSpPr>
          <p:spPr>
            <a:xfrm>
              <a:off x="3537" y="1595"/>
              <a:ext cx="891" cy="25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0" name="Google Shape;2200;p176"/>
            <p:cNvSpPr/>
            <p:nvPr/>
          </p:nvSpPr>
          <p:spPr>
            <a:xfrm>
              <a:off x="3537" y="1613"/>
              <a:ext cx="1231" cy="46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fr-FR" sz="1900">
                  <a:solidFill>
                    <a:srgbClr val="3333CC"/>
                  </a:solidFill>
                  <a:latin typeface="Calibri"/>
                  <a:ea typeface="Calibri"/>
                  <a:cs typeface="Calibri"/>
                  <a:sym typeface="Calibri"/>
                </a:rPr>
                <a:t>Bb C50-Study</a:t>
              </a:r>
              <a:endParaRPr/>
            </a:p>
            <a:p>
              <a:pPr indent="0" lvl="0" marL="0" marR="0" rtl="0" algn="l">
                <a:spcBef>
                  <a:spcPts val="0"/>
                </a:spcBef>
                <a:spcAft>
                  <a:spcPts val="0"/>
                </a:spcAft>
                <a:buNone/>
              </a:pPr>
              <a:r>
                <a:rPr b="1" lang="fr-FR" sz="1900">
                  <a:solidFill>
                    <a:srgbClr val="3333CC"/>
                  </a:solidFill>
                  <a:latin typeface="Calibri"/>
                  <a:ea typeface="Calibri"/>
                  <a:cs typeface="Calibri"/>
                  <a:sym typeface="Calibri"/>
                </a:rPr>
                <a:t>(new case/week)</a:t>
              </a:r>
              <a:r>
                <a:rPr b="1" lang="fr-FR" sz="1900">
                  <a:solidFill>
                    <a:srgbClr val="000099"/>
                  </a:solidFill>
                  <a:latin typeface="Calibri"/>
                  <a:ea typeface="Calibri"/>
                  <a:cs typeface="Calibri"/>
                  <a:sym typeface="Calibri"/>
                </a:rPr>
                <a:t> </a:t>
              </a:r>
              <a:endParaRPr/>
            </a:p>
          </p:txBody>
        </p:sp>
        <p:sp>
          <p:nvSpPr>
            <p:cNvPr id="2201" name="Google Shape;2201;p176"/>
            <p:cNvSpPr/>
            <p:nvPr/>
          </p:nvSpPr>
          <p:spPr>
            <a:xfrm>
              <a:off x="3537" y="1806"/>
              <a:ext cx="1277" cy="25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2" name="Google Shape;2202;p176"/>
          <p:cNvSpPr txBox="1"/>
          <p:nvPr>
            <p:ph type="title"/>
          </p:nvPr>
        </p:nvSpPr>
        <p:spPr>
          <a:xfrm>
            <a:off x="9342380" y="3854997"/>
            <a:ext cx="2849620" cy="1298378"/>
          </a:xfrm>
          <a:prstGeom prst="rect">
            <a:avLst/>
          </a:prstGeom>
          <a:no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50"/>
              </a:buClr>
              <a:buSzPts val="3200"/>
              <a:buFont typeface="Calibri"/>
              <a:buNone/>
            </a:pPr>
            <a:r>
              <a:rPr b="1" i="1" lang="fr-FR" sz="3200">
                <a:solidFill>
                  <a:srgbClr val="00B050"/>
                </a:solidFill>
                <a:latin typeface="Calibri"/>
                <a:ea typeface="Calibri"/>
                <a:cs typeface="Calibri"/>
                <a:sym typeface="Calibri"/>
              </a:rPr>
              <a:t>B. breve</a:t>
            </a:r>
            <a:r>
              <a:rPr b="1" lang="fr-FR" sz="3200">
                <a:solidFill>
                  <a:srgbClr val="00B050"/>
                </a:solidFill>
                <a:latin typeface="Calibri"/>
                <a:ea typeface="Calibri"/>
                <a:cs typeface="Calibri"/>
                <a:sym typeface="Calibri"/>
              </a:rPr>
              <a:t> and       </a:t>
            </a:r>
            <a:r>
              <a:rPr b="1" i="1" lang="fr-FR" sz="3200">
                <a:solidFill>
                  <a:srgbClr val="00B050"/>
                </a:solidFill>
                <a:latin typeface="Calibri"/>
                <a:ea typeface="Calibri"/>
                <a:cs typeface="Calibri"/>
                <a:sym typeface="Calibri"/>
              </a:rPr>
              <a:t>S. thermophilus</a:t>
            </a:r>
            <a:endParaRPr sz="3200">
              <a:latin typeface="Calibri"/>
              <a:ea typeface="Calibri"/>
              <a:cs typeface="Calibri"/>
              <a:sym typeface="Calibri"/>
            </a:endParaRPr>
          </a:p>
        </p:txBody>
      </p:sp>
      <p:sp>
        <p:nvSpPr>
          <p:cNvPr id="2203" name="Google Shape;2203;p176"/>
          <p:cNvSpPr/>
          <p:nvPr/>
        </p:nvSpPr>
        <p:spPr>
          <a:xfrm>
            <a:off x="-607905" y="6554424"/>
            <a:ext cx="6519862" cy="308419"/>
          </a:xfrm>
          <a:prstGeom prst="rect">
            <a:avLst/>
          </a:prstGeom>
          <a:noFill/>
          <a:ln>
            <a:noFill/>
          </a:ln>
        </p:spPr>
        <p:txBody>
          <a:bodyPr anchorCtr="0" anchor="t" bIns="46025" lIns="92075" spcFirstLastPara="1" rIns="92075" wrap="square" tIns="46025">
            <a:noAutofit/>
          </a:bodyPr>
          <a:lstStyle/>
          <a:p>
            <a:pPr indent="0" lvl="1" marL="571500" marR="0" rtl="0" algn="l">
              <a:spcBef>
                <a:spcPts val="0"/>
              </a:spcBef>
              <a:spcAft>
                <a:spcPts val="0"/>
              </a:spcAft>
              <a:buNone/>
            </a:pPr>
            <a:r>
              <a:rPr b="0" i="0" lang="fr-FR" sz="1400" u="none" cap="none" strike="noStrike">
                <a:solidFill>
                  <a:schemeClr val="dk1"/>
                </a:solidFill>
                <a:latin typeface="Calibri"/>
                <a:ea typeface="Calibri"/>
                <a:cs typeface="Calibri"/>
                <a:sym typeface="Calibri"/>
              </a:rPr>
              <a:t>J Pediatr Gastroenterol Nutr 2004; 39:147-52</a:t>
            </a:r>
            <a:endParaRPr/>
          </a:p>
        </p:txBody>
      </p:sp>
      <p:sp>
        <p:nvSpPr>
          <p:cNvPr id="2204" name="Google Shape;2204;p176"/>
          <p:cNvSpPr txBox="1"/>
          <p:nvPr/>
        </p:nvSpPr>
        <p:spPr>
          <a:xfrm>
            <a:off x="-269128" y="817816"/>
            <a:ext cx="12191999" cy="655342"/>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r>
              <a:rPr b="1" lang="fr-FR" sz="3600">
                <a:solidFill>
                  <a:srgbClr val="2F9F7A"/>
                </a:solidFill>
                <a:latin typeface="Calibri"/>
                <a:ea typeface="Calibri"/>
                <a:cs typeface="Calibri"/>
                <a:sym typeface="Calibri"/>
              </a:rPr>
              <a:t>971 infants aged 4 to 6 months</a:t>
            </a:r>
            <a:endParaRPr b="1" sz="3600">
              <a:solidFill>
                <a:srgbClr val="2F9F7A"/>
              </a:solidFill>
              <a:latin typeface="Calibri"/>
              <a:ea typeface="Calibri"/>
              <a:cs typeface="Calibri"/>
              <a:sym typeface="Calibri"/>
            </a:endParaRPr>
          </a:p>
        </p:txBody>
      </p:sp>
      <p:sp>
        <p:nvSpPr>
          <p:cNvPr id="2205" name="Google Shape;2205;p176"/>
          <p:cNvSpPr/>
          <p:nvPr/>
        </p:nvSpPr>
        <p:spPr>
          <a:xfrm>
            <a:off x="-42862" y="9851"/>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Infant formula with postbiotics (1) </a:t>
            </a:r>
            <a:endParaRPr/>
          </a:p>
        </p:txBody>
      </p:sp>
      <p:sp>
        <p:nvSpPr>
          <p:cNvPr id="2206" name="Google Shape;2206;p176"/>
          <p:cNvSpPr/>
          <p:nvPr/>
        </p:nvSpPr>
        <p:spPr>
          <a:xfrm>
            <a:off x="3244767" y="6019130"/>
            <a:ext cx="565795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3600">
                <a:solidFill>
                  <a:srgbClr val="2F9F7A"/>
                </a:solidFill>
                <a:latin typeface="Calibri"/>
                <a:ea typeface="Calibri"/>
                <a:cs typeface="Calibri"/>
                <a:sym typeface="Calibri"/>
              </a:rPr>
              <a:t>Prevention of acute diarrhea</a:t>
            </a:r>
            <a:endParaRPr b="1" i="1" sz="3600">
              <a:solidFill>
                <a:srgbClr val="2F9F7A"/>
              </a:solidFill>
              <a:latin typeface="Calibri"/>
              <a:ea typeface="Calibri"/>
              <a:cs typeface="Calibri"/>
              <a:sym typeface="Calibri"/>
            </a:endParaRPr>
          </a:p>
        </p:txBody>
      </p:sp>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1" name="Shape 2211"/>
        <p:cNvGrpSpPr/>
        <p:nvPr/>
      </p:nvGrpSpPr>
      <p:grpSpPr>
        <a:xfrm>
          <a:off x="0" y="0"/>
          <a:ext cx="0" cy="0"/>
          <a:chOff x="0" y="0"/>
          <a:chExt cx="0" cy="0"/>
        </a:xfrm>
      </p:grpSpPr>
      <p:sp>
        <p:nvSpPr>
          <p:cNvPr id="2212" name="Google Shape;2212;p177"/>
          <p:cNvSpPr/>
          <p:nvPr/>
        </p:nvSpPr>
        <p:spPr>
          <a:xfrm>
            <a:off x="5911957" y="2712721"/>
            <a:ext cx="1189428" cy="462307"/>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p = 0,01</a:t>
            </a:r>
            <a:endParaRPr/>
          </a:p>
        </p:txBody>
      </p:sp>
      <p:sp>
        <p:nvSpPr>
          <p:cNvPr id="2213" name="Google Shape;2213;p177"/>
          <p:cNvSpPr txBox="1"/>
          <p:nvPr/>
        </p:nvSpPr>
        <p:spPr>
          <a:xfrm>
            <a:off x="18451" y="842771"/>
            <a:ext cx="12191999"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r>
              <a:rPr b="1" i="1" lang="fr-FR" sz="4000">
                <a:solidFill>
                  <a:srgbClr val="2F9F7A"/>
                </a:solidFill>
                <a:latin typeface="Calibri"/>
                <a:ea typeface="Calibri"/>
                <a:cs typeface="Calibri"/>
                <a:sym typeface="Calibri"/>
              </a:rPr>
              <a:t>Lower number of dehydration episodes</a:t>
            </a:r>
            <a:endParaRPr b="1" i="1" sz="4000">
              <a:solidFill>
                <a:srgbClr val="2F9F7A"/>
              </a:solidFill>
              <a:latin typeface="Calibri"/>
              <a:ea typeface="Calibri"/>
              <a:cs typeface="Calibri"/>
              <a:sym typeface="Calibri"/>
            </a:endParaRPr>
          </a:p>
        </p:txBody>
      </p:sp>
      <p:sp>
        <p:nvSpPr>
          <p:cNvPr id="2214" name="Google Shape;2214;p177"/>
          <p:cNvSpPr/>
          <p:nvPr/>
        </p:nvSpPr>
        <p:spPr>
          <a:xfrm>
            <a:off x="-607905" y="6554424"/>
            <a:ext cx="6519862" cy="308419"/>
          </a:xfrm>
          <a:prstGeom prst="rect">
            <a:avLst/>
          </a:prstGeom>
          <a:noFill/>
          <a:ln>
            <a:noFill/>
          </a:ln>
        </p:spPr>
        <p:txBody>
          <a:bodyPr anchorCtr="0" anchor="t" bIns="46025" lIns="92075" spcFirstLastPara="1" rIns="92075" wrap="square" tIns="46025">
            <a:noAutofit/>
          </a:bodyPr>
          <a:lstStyle/>
          <a:p>
            <a:pPr indent="0" lvl="1" marL="571500" marR="0" rtl="0" algn="l">
              <a:spcBef>
                <a:spcPts val="0"/>
              </a:spcBef>
              <a:spcAft>
                <a:spcPts val="0"/>
              </a:spcAft>
              <a:buNone/>
            </a:pPr>
            <a:r>
              <a:rPr b="0" i="0" lang="fr-FR" sz="1400" u="none" cap="none" strike="noStrike">
                <a:solidFill>
                  <a:schemeClr val="dk1"/>
                </a:solidFill>
                <a:latin typeface="Calibri"/>
                <a:ea typeface="Calibri"/>
                <a:cs typeface="Calibri"/>
                <a:sym typeface="Calibri"/>
              </a:rPr>
              <a:t>J Pediatr Gastroenterol Nutr 2004; 39:147-52</a:t>
            </a:r>
            <a:endParaRPr/>
          </a:p>
        </p:txBody>
      </p:sp>
      <p:sp>
        <p:nvSpPr>
          <p:cNvPr id="2215" name="Google Shape;2215;p177"/>
          <p:cNvSpPr/>
          <p:nvPr/>
        </p:nvSpPr>
        <p:spPr>
          <a:xfrm>
            <a:off x="-42862" y="9851"/>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Infant formula with postbiotics (2)</a:t>
            </a:r>
            <a:endParaRPr/>
          </a:p>
        </p:txBody>
      </p:sp>
      <p:grpSp>
        <p:nvGrpSpPr>
          <p:cNvPr id="2216" name="Google Shape;2216;p177"/>
          <p:cNvGrpSpPr/>
          <p:nvPr/>
        </p:nvGrpSpPr>
        <p:grpSpPr>
          <a:xfrm>
            <a:off x="1013062" y="2334849"/>
            <a:ext cx="10202779" cy="4219575"/>
            <a:chOff x="1013062" y="2334849"/>
            <a:chExt cx="10202779" cy="4219575"/>
          </a:xfrm>
        </p:grpSpPr>
        <p:pic>
          <p:nvPicPr>
            <p:cNvPr id="2217" name="Google Shape;2217;p177"/>
            <p:cNvPicPr preferRelativeResize="0"/>
            <p:nvPr/>
          </p:nvPicPr>
          <p:blipFill rotWithShape="1">
            <a:blip r:embed="rId3">
              <a:alphaModFix/>
            </a:blip>
            <a:srcRect b="0" l="0" r="0" t="0"/>
            <a:stretch/>
          </p:blipFill>
          <p:spPr>
            <a:xfrm>
              <a:off x="1013062" y="2334849"/>
              <a:ext cx="10202779" cy="4219575"/>
            </a:xfrm>
            <a:prstGeom prst="rect">
              <a:avLst/>
            </a:prstGeom>
            <a:noFill/>
            <a:ln>
              <a:noFill/>
            </a:ln>
          </p:spPr>
        </p:pic>
        <p:sp>
          <p:nvSpPr>
            <p:cNvPr id="2218" name="Google Shape;2218;p177"/>
            <p:cNvSpPr txBox="1"/>
            <p:nvPr/>
          </p:nvSpPr>
          <p:spPr>
            <a:xfrm>
              <a:off x="6937827" y="5954935"/>
              <a:ext cx="1059543"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366092"/>
                  </a:solidFill>
                  <a:latin typeface="Calibri"/>
                  <a:ea typeface="Calibri"/>
                  <a:cs typeface="Calibri"/>
                  <a:sym typeface="Calibri"/>
                </a:rPr>
                <a:t>FP</a:t>
              </a:r>
              <a:endParaRPr b="1" sz="2800">
                <a:solidFill>
                  <a:srgbClr val="366092"/>
                </a:solidFill>
                <a:latin typeface="Calibri"/>
                <a:ea typeface="Calibri"/>
                <a:cs typeface="Calibri"/>
                <a:sym typeface="Calibri"/>
              </a:endParaRPr>
            </a:p>
          </p:txBody>
        </p:sp>
      </p:grpSp>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3" name="Shape 2223"/>
        <p:cNvGrpSpPr/>
        <p:nvPr/>
      </p:nvGrpSpPr>
      <p:grpSpPr>
        <a:xfrm>
          <a:off x="0" y="0"/>
          <a:ext cx="0" cy="0"/>
          <a:chOff x="0" y="0"/>
          <a:chExt cx="0" cy="0"/>
        </a:xfrm>
      </p:grpSpPr>
      <p:sp>
        <p:nvSpPr>
          <p:cNvPr id="2224" name="Google Shape;2224;p178"/>
          <p:cNvSpPr txBox="1"/>
          <p:nvPr/>
        </p:nvSpPr>
        <p:spPr>
          <a:xfrm>
            <a:off x="95251" y="586775"/>
            <a:ext cx="12191999"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r>
              <a:rPr b="1" i="1" lang="fr-FR" sz="4000">
                <a:solidFill>
                  <a:srgbClr val="2F9F7A"/>
                </a:solidFill>
                <a:latin typeface="Calibri"/>
                <a:ea typeface="Calibri"/>
                <a:cs typeface="Calibri"/>
                <a:sym typeface="Calibri"/>
              </a:rPr>
              <a:t>Lower number of formula changes</a:t>
            </a:r>
            <a:endParaRPr b="1" sz="4000">
              <a:solidFill>
                <a:srgbClr val="2F9F7A"/>
              </a:solidFill>
              <a:latin typeface="Calibri"/>
              <a:ea typeface="Calibri"/>
              <a:cs typeface="Calibri"/>
              <a:sym typeface="Calibri"/>
            </a:endParaRPr>
          </a:p>
        </p:txBody>
      </p:sp>
      <p:sp>
        <p:nvSpPr>
          <p:cNvPr id="2225" name="Google Shape;2225;p178"/>
          <p:cNvSpPr/>
          <p:nvPr/>
        </p:nvSpPr>
        <p:spPr>
          <a:xfrm>
            <a:off x="-42862" y="9851"/>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Infant formula with postbiotics (3) </a:t>
            </a:r>
            <a:endParaRPr/>
          </a:p>
        </p:txBody>
      </p:sp>
      <p:sp>
        <p:nvSpPr>
          <p:cNvPr id="2226" name="Google Shape;2226;p178"/>
          <p:cNvSpPr/>
          <p:nvPr/>
        </p:nvSpPr>
        <p:spPr>
          <a:xfrm>
            <a:off x="-607905" y="6554424"/>
            <a:ext cx="6519862" cy="277641"/>
          </a:xfrm>
          <a:prstGeom prst="rect">
            <a:avLst/>
          </a:prstGeom>
          <a:noFill/>
          <a:ln>
            <a:noFill/>
          </a:ln>
        </p:spPr>
        <p:txBody>
          <a:bodyPr anchorCtr="0" anchor="t" bIns="46025" lIns="92075" spcFirstLastPara="1" rIns="92075" wrap="square" tIns="46025">
            <a:noAutofit/>
          </a:bodyPr>
          <a:lstStyle/>
          <a:p>
            <a:pPr indent="0" lvl="1" marL="57150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J Pediatr Gastroenterol Nutr 2004; 39:147-52</a:t>
            </a:r>
            <a:endParaRPr/>
          </a:p>
        </p:txBody>
      </p:sp>
      <p:grpSp>
        <p:nvGrpSpPr>
          <p:cNvPr id="2227" name="Google Shape;2227;p178"/>
          <p:cNvGrpSpPr/>
          <p:nvPr/>
        </p:nvGrpSpPr>
        <p:grpSpPr>
          <a:xfrm>
            <a:off x="2239684" y="1926791"/>
            <a:ext cx="7470744" cy="4768233"/>
            <a:chOff x="2239684" y="1926791"/>
            <a:chExt cx="7470744" cy="4768233"/>
          </a:xfrm>
        </p:grpSpPr>
        <p:grpSp>
          <p:nvGrpSpPr>
            <p:cNvPr id="2228" name="Google Shape;2228;p178"/>
            <p:cNvGrpSpPr/>
            <p:nvPr/>
          </p:nvGrpSpPr>
          <p:grpSpPr>
            <a:xfrm>
              <a:off x="2239684" y="1926791"/>
              <a:ext cx="7470744" cy="4768233"/>
              <a:chOff x="2849" y="1693"/>
              <a:chExt cx="2824" cy="1865"/>
            </a:xfrm>
          </p:grpSpPr>
          <p:pic>
            <p:nvPicPr>
              <p:cNvPr id="2229" name="Google Shape;2229;p178"/>
              <p:cNvPicPr preferRelativeResize="0"/>
              <p:nvPr/>
            </p:nvPicPr>
            <p:blipFill rotWithShape="1">
              <a:blip r:embed="rId3">
                <a:alphaModFix/>
              </a:blip>
              <a:srcRect b="0" l="0" r="0" t="0"/>
              <a:stretch/>
            </p:blipFill>
            <p:spPr>
              <a:xfrm>
                <a:off x="2849" y="1693"/>
                <a:ext cx="2824" cy="1865"/>
              </a:xfrm>
              <a:prstGeom prst="rect">
                <a:avLst/>
              </a:prstGeom>
              <a:noFill/>
              <a:ln>
                <a:noFill/>
              </a:ln>
            </p:spPr>
          </p:pic>
          <p:sp>
            <p:nvSpPr>
              <p:cNvPr id="2230" name="Google Shape;2230;p178"/>
              <p:cNvSpPr/>
              <p:nvPr/>
            </p:nvSpPr>
            <p:spPr>
              <a:xfrm>
                <a:off x="4105" y="1822"/>
                <a:ext cx="654" cy="202"/>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2400">
                    <a:solidFill>
                      <a:srgbClr val="002BB4"/>
                    </a:solidFill>
                    <a:latin typeface="Calibri"/>
                    <a:ea typeface="Calibri"/>
                    <a:cs typeface="Calibri"/>
                    <a:sym typeface="Calibri"/>
                  </a:rPr>
                  <a:t>p = 0,0001</a:t>
                </a:r>
                <a:endParaRPr/>
              </a:p>
            </p:txBody>
          </p:sp>
        </p:grpSp>
        <p:sp>
          <p:nvSpPr>
            <p:cNvPr id="2231" name="Google Shape;2231;p178"/>
            <p:cNvSpPr txBox="1"/>
            <p:nvPr/>
          </p:nvSpPr>
          <p:spPr>
            <a:xfrm>
              <a:off x="6937827" y="6012991"/>
              <a:ext cx="1059543" cy="46166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rgbClr val="366092"/>
                  </a:solidFill>
                  <a:latin typeface="Calibri"/>
                  <a:ea typeface="Calibri"/>
                  <a:cs typeface="Calibri"/>
                  <a:sym typeface="Calibri"/>
                </a:rPr>
                <a:t>FP</a:t>
              </a:r>
              <a:endParaRPr b="1" sz="2400">
                <a:solidFill>
                  <a:srgbClr val="366092"/>
                </a:solidFill>
                <a:latin typeface="Calibri"/>
                <a:ea typeface="Calibri"/>
                <a:cs typeface="Calibri"/>
                <a:sym typeface="Calibri"/>
              </a:endParaRPr>
            </a:p>
          </p:txBody>
        </p:sp>
      </p:grpSp>
    </p:spTree>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6" name="Shape 2236"/>
        <p:cNvGrpSpPr/>
        <p:nvPr/>
      </p:nvGrpSpPr>
      <p:grpSpPr>
        <a:xfrm>
          <a:off x="0" y="0"/>
          <a:ext cx="0" cy="0"/>
          <a:chOff x="0" y="0"/>
          <a:chExt cx="0" cy="0"/>
        </a:xfrm>
      </p:grpSpPr>
      <p:sp>
        <p:nvSpPr>
          <p:cNvPr id="2237" name="Google Shape;2237;p179"/>
          <p:cNvSpPr/>
          <p:nvPr/>
        </p:nvSpPr>
        <p:spPr>
          <a:xfrm>
            <a:off x="5664201" y="2838499"/>
            <a:ext cx="1820863" cy="462307"/>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2400">
                <a:solidFill>
                  <a:srgbClr val="002BB4"/>
                </a:solidFill>
                <a:latin typeface="Calibri"/>
                <a:ea typeface="Calibri"/>
                <a:cs typeface="Calibri"/>
                <a:sym typeface="Calibri"/>
              </a:rPr>
              <a:t>p = 0,003</a:t>
            </a:r>
            <a:endParaRPr/>
          </a:p>
        </p:txBody>
      </p:sp>
      <p:sp>
        <p:nvSpPr>
          <p:cNvPr id="2238" name="Google Shape;2238;p179"/>
          <p:cNvSpPr txBox="1"/>
          <p:nvPr/>
        </p:nvSpPr>
        <p:spPr>
          <a:xfrm>
            <a:off x="-42862" y="492645"/>
            <a:ext cx="12192000"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r>
              <a:rPr b="1" i="1" lang="fr-FR" sz="4000">
                <a:solidFill>
                  <a:srgbClr val="2F9F7A"/>
                </a:solidFill>
                <a:latin typeface="Calibri"/>
                <a:ea typeface="Calibri"/>
                <a:cs typeface="Calibri"/>
                <a:sym typeface="Calibri"/>
              </a:rPr>
              <a:t>Lower number of medical clinics</a:t>
            </a:r>
            <a:endParaRPr b="1" i="1" sz="4000">
              <a:solidFill>
                <a:srgbClr val="2F9F7A"/>
              </a:solidFill>
              <a:latin typeface="Calibri"/>
              <a:ea typeface="Calibri"/>
              <a:cs typeface="Calibri"/>
              <a:sym typeface="Calibri"/>
            </a:endParaRPr>
          </a:p>
        </p:txBody>
      </p:sp>
      <p:sp>
        <p:nvSpPr>
          <p:cNvPr id="2239" name="Google Shape;2239;p179"/>
          <p:cNvSpPr/>
          <p:nvPr/>
        </p:nvSpPr>
        <p:spPr>
          <a:xfrm>
            <a:off x="-607905" y="6554424"/>
            <a:ext cx="6519862" cy="277641"/>
          </a:xfrm>
          <a:prstGeom prst="rect">
            <a:avLst/>
          </a:prstGeom>
          <a:noFill/>
          <a:ln>
            <a:noFill/>
          </a:ln>
        </p:spPr>
        <p:txBody>
          <a:bodyPr anchorCtr="0" anchor="t" bIns="46025" lIns="92075" spcFirstLastPara="1" rIns="92075" wrap="square" tIns="46025">
            <a:noAutofit/>
          </a:bodyPr>
          <a:lstStyle/>
          <a:p>
            <a:pPr indent="0" lvl="1" marL="57150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J Pediatr Gastroenterol Nutr 2004; 39:147-52</a:t>
            </a:r>
            <a:endParaRPr/>
          </a:p>
        </p:txBody>
      </p:sp>
      <p:sp>
        <p:nvSpPr>
          <p:cNvPr id="2240" name="Google Shape;2240;p179"/>
          <p:cNvSpPr/>
          <p:nvPr/>
        </p:nvSpPr>
        <p:spPr>
          <a:xfrm>
            <a:off x="-42862" y="9851"/>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Infant formula with postbiotics (4) </a:t>
            </a:r>
            <a:endParaRPr/>
          </a:p>
        </p:txBody>
      </p:sp>
      <p:grpSp>
        <p:nvGrpSpPr>
          <p:cNvPr id="2241" name="Google Shape;2241;p179"/>
          <p:cNvGrpSpPr/>
          <p:nvPr/>
        </p:nvGrpSpPr>
        <p:grpSpPr>
          <a:xfrm>
            <a:off x="1047541" y="1790101"/>
            <a:ext cx="10149305" cy="4728326"/>
            <a:chOff x="1157705" y="1672056"/>
            <a:chExt cx="10149305" cy="4728326"/>
          </a:xfrm>
        </p:grpSpPr>
        <p:pic>
          <p:nvPicPr>
            <p:cNvPr id="2242" name="Google Shape;2242;p179"/>
            <p:cNvPicPr preferRelativeResize="0"/>
            <p:nvPr/>
          </p:nvPicPr>
          <p:blipFill rotWithShape="1">
            <a:blip r:embed="rId3">
              <a:alphaModFix/>
            </a:blip>
            <a:srcRect b="0" l="0" r="0" t="0"/>
            <a:stretch/>
          </p:blipFill>
          <p:spPr>
            <a:xfrm>
              <a:off x="1157705" y="1672056"/>
              <a:ext cx="10149305" cy="4728326"/>
            </a:xfrm>
            <a:prstGeom prst="rect">
              <a:avLst/>
            </a:prstGeom>
            <a:noFill/>
            <a:ln>
              <a:noFill/>
            </a:ln>
          </p:spPr>
        </p:pic>
        <p:sp>
          <p:nvSpPr>
            <p:cNvPr id="2243" name="Google Shape;2243;p179"/>
            <p:cNvSpPr txBox="1"/>
            <p:nvPr/>
          </p:nvSpPr>
          <p:spPr>
            <a:xfrm>
              <a:off x="10886094" y="3863800"/>
              <a:ext cx="420916" cy="36933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rgbClr val="366092"/>
                  </a:solidFill>
                  <a:latin typeface="Calibri"/>
                  <a:ea typeface="Calibri"/>
                  <a:cs typeface="Calibri"/>
                  <a:sym typeface="Calibri"/>
                </a:rPr>
                <a:t>FP</a:t>
              </a:r>
              <a:endParaRPr b="1" sz="1800">
                <a:solidFill>
                  <a:srgbClr val="366092"/>
                </a:solidFill>
                <a:latin typeface="Calibri"/>
                <a:ea typeface="Calibri"/>
                <a:cs typeface="Calibri"/>
                <a:sym typeface="Calibri"/>
              </a:endParaRPr>
            </a:p>
          </p:txBody>
        </p:sp>
      </p:grpSp>
    </p:spTree>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8" name="Shape 2248"/>
        <p:cNvGrpSpPr/>
        <p:nvPr/>
      </p:nvGrpSpPr>
      <p:grpSpPr>
        <a:xfrm>
          <a:off x="0" y="0"/>
          <a:ext cx="0" cy="0"/>
          <a:chOff x="0" y="0"/>
          <a:chExt cx="0" cy="0"/>
        </a:xfrm>
      </p:grpSpPr>
      <p:sp>
        <p:nvSpPr>
          <p:cNvPr id="2249" name="Google Shape;2249;p180"/>
          <p:cNvSpPr txBox="1"/>
          <p:nvPr>
            <p:ph idx="1" type="body"/>
          </p:nvPr>
        </p:nvSpPr>
        <p:spPr>
          <a:xfrm>
            <a:off x="-42862" y="1639875"/>
            <a:ext cx="12464716" cy="4398962"/>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dk1"/>
              </a:buClr>
              <a:buSzPts val="2520"/>
              <a:buNone/>
            </a:pPr>
            <a:r>
              <a:t/>
            </a:r>
            <a:endParaRPr b="1" sz="2520">
              <a:solidFill>
                <a:srgbClr val="0070C0"/>
              </a:solidFill>
              <a:latin typeface="Calibri"/>
              <a:ea typeface="Calibri"/>
              <a:cs typeface="Calibri"/>
              <a:sym typeface="Calibri"/>
            </a:endParaRPr>
          </a:p>
          <a:p>
            <a:pPr indent="0" lvl="0" marL="0" rtl="0" algn="ctr">
              <a:lnSpc>
                <a:spcPct val="70000"/>
              </a:lnSpc>
              <a:spcBef>
                <a:spcPts val="1000"/>
              </a:spcBef>
              <a:spcAft>
                <a:spcPts val="0"/>
              </a:spcAft>
              <a:buClr>
                <a:srgbClr val="0070C0"/>
              </a:buClr>
              <a:buSzPts val="3570"/>
              <a:buNone/>
            </a:pPr>
            <a:r>
              <a:rPr b="1" lang="fr-FR" sz="3570">
                <a:solidFill>
                  <a:srgbClr val="0070C0"/>
                </a:solidFill>
                <a:latin typeface="Calibri"/>
                <a:ea typeface="Calibri"/>
                <a:cs typeface="Calibri"/>
                <a:sym typeface="Calibri"/>
              </a:rPr>
              <a:t>Clinical benefits of formula with postbiotics: </a:t>
            </a:r>
            <a:endParaRPr/>
          </a:p>
          <a:p>
            <a:pPr indent="0" lvl="0" marL="0" rtl="0" algn="ctr">
              <a:lnSpc>
                <a:spcPct val="70000"/>
              </a:lnSpc>
              <a:spcBef>
                <a:spcPts val="1000"/>
              </a:spcBef>
              <a:spcAft>
                <a:spcPts val="0"/>
              </a:spcAft>
              <a:buClr>
                <a:schemeClr val="dk1"/>
              </a:buClr>
              <a:buSzPts val="2380"/>
              <a:buNone/>
            </a:pPr>
            <a:r>
              <a:rPr b="1" i="1" lang="fr-FR" sz="2380">
                <a:latin typeface="Calibri"/>
                <a:ea typeface="Calibri"/>
                <a:cs typeface="Calibri"/>
                <a:sym typeface="Calibri"/>
              </a:rPr>
              <a:t>Granier M, Hoarau C, Goulet O. Pediatr Res 2013;74: 238-44</a:t>
            </a:r>
            <a:r>
              <a:rPr b="1" i="1" lang="fr-FR" sz="1820">
                <a:latin typeface="Calibri"/>
                <a:ea typeface="Calibri"/>
                <a:cs typeface="Calibri"/>
                <a:sym typeface="Calibri"/>
              </a:rPr>
              <a:t>. </a:t>
            </a:r>
            <a:endParaRPr/>
          </a:p>
          <a:p>
            <a:pPr indent="0" lvl="0" marL="0" rtl="0" algn="ctr">
              <a:lnSpc>
                <a:spcPct val="70000"/>
              </a:lnSpc>
              <a:spcBef>
                <a:spcPts val="1000"/>
              </a:spcBef>
              <a:spcAft>
                <a:spcPts val="0"/>
              </a:spcAft>
              <a:buClr>
                <a:schemeClr val="dk1"/>
              </a:buClr>
              <a:buSzPts val="1540"/>
              <a:buNone/>
            </a:pPr>
            <a:r>
              <a:t/>
            </a:r>
            <a:endParaRPr b="1" i="1" sz="1540">
              <a:solidFill>
                <a:srgbClr val="660066"/>
              </a:solidFill>
              <a:latin typeface="Calibri"/>
              <a:ea typeface="Calibri"/>
              <a:cs typeface="Calibri"/>
              <a:sym typeface="Calibri"/>
            </a:endParaRPr>
          </a:p>
          <a:p>
            <a:pPr indent="-228600" lvl="1" marL="685800" rtl="0" algn="l">
              <a:lnSpc>
                <a:spcPct val="70000"/>
              </a:lnSpc>
              <a:spcBef>
                <a:spcPts val="500"/>
              </a:spcBef>
              <a:spcAft>
                <a:spcPts val="0"/>
              </a:spcAft>
              <a:buClr>
                <a:schemeClr val="dk1"/>
              </a:buClr>
              <a:buSzPts val="2520"/>
              <a:buChar char="•"/>
            </a:pPr>
            <a:r>
              <a:rPr b="1" lang="fr-FR" sz="2520">
                <a:latin typeface="Calibri"/>
                <a:ea typeface="Calibri"/>
                <a:cs typeface="Calibri"/>
                <a:sym typeface="Calibri"/>
              </a:rPr>
              <a:t> IgA response to polio vaccin</a:t>
            </a:r>
            <a:r>
              <a:rPr lang="fr-FR" sz="2520">
                <a:latin typeface="Calibri"/>
                <a:ea typeface="Calibri"/>
                <a:cs typeface="Calibri"/>
                <a:sym typeface="Calibri"/>
              </a:rPr>
              <a:t> (Mullie et al Ped Res 2004)</a:t>
            </a:r>
            <a:endParaRPr/>
          </a:p>
          <a:p>
            <a:pPr indent="-166369" lvl="1" marL="685800" rtl="0" algn="l">
              <a:lnSpc>
                <a:spcPct val="70000"/>
              </a:lnSpc>
              <a:spcBef>
                <a:spcPts val="500"/>
              </a:spcBef>
              <a:spcAft>
                <a:spcPts val="0"/>
              </a:spcAft>
              <a:buClr>
                <a:schemeClr val="dk1"/>
              </a:buClr>
              <a:buSzPts val="980"/>
              <a:buNone/>
            </a:pPr>
            <a:r>
              <a:t/>
            </a:r>
            <a:endParaRPr sz="980">
              <a:latin typeface="Calibri"/>
              <a:ea typeface="Calibri"/>
              <a:cs typeface="Calibri"/>
              <a:sym typeface="Calibri"/>
            </a:endParaRPr>
          </a:p>
          <a:p>
            <a:pPr indent="-228600" lvl="1" marL="685800" rtl="0" algn="l">
              <a:lnSpc>
                <a:spcPct val="70000"/>
              </a:lnSpc>
              <a:spcBef>
                <a:spcPts val="500"/>
              </a:spcBef>
              <a:spcAft>
                <a:spcPts val="0"/>
              </a:spcAft>
              <a:buClr>
                <a:schemeClr val="dk1"/>
              </a:buClr>
              <a:buSzPts val="2520"/>
              <a:buChar char="•"/>
            </a:pPr>
            <a:r>
              <a:rPr b="1" lang="fr-FR" sz="2520">
                <a:latin typeface="Calibri"/>
                <a:ea typeface="Calibri"/>
                <a:cs typeface="Calibri"/>
                <a:sym typeface="Calibri"/>
              </a:rPr>
              <a:t> Prevention of  gastroenteritis (</a:t>
            </a:r>
            <a:r>
              <a:rPr lang="fr-FR" sz="2520">
                <a:latin typeface="Calibri"/>
                <a:ea typeface="Calibri"/>
                <a:cs typeface="Calibri"/>
                <a:sym typeface="Calibri"/>
              </a:rPr>
              <a:t>Thibault et al JPGN 2004)</a:t>
            </a:r>
            <a:endParaRPr/>
          </a:p>
          <a:p>
            <a:pPr indent="-166369" lvl="1" marL="685800" rtl="0" algn="l">
              <a:lnSpc>
                <a:spcPct val="70000"/>
              </a:lnSpc>
              <a:spcBef>
                <a:spcPts val="500"/>
              </a:spcBef>
              <a:spcAft>
                <a:spcPts val="0"/>
              </a:spcAft>
              <a:buClr>
                <a:schemeClr val="dk1"/>
              </a:buClr>
              <a:buSzPts val="980"/>
              <a:buNone/>
            </a:pPr>
            <a:r>
              <a:t/>
            </a:r>
            <a:endParaRPr sz="980">
              <a:latin typeface="Calibri"/>
              <a:ea typeface="Calibri"/>
              <a:cs typeface="Calibri"/>
              <a:sym typeface="Calibri"/>
            </a:endParaRPr>
          </a:p>
          <a:p>
            <a:pPr indent="-228600" lvl="1" marL="685800" rtl="0" algn="l">
              <a:lnSpc>
                <a:spcPct val="70000"/>
              </a:lnSpc>
              <a:spcBef>
                <a:spcPts val="500"/>
              </a:spcBef>
              <a:spcAft>
                <a:spcPts val="0"/>
              </a:spcAft>
              <a:buClr>
                <a:schemeClr val="dk1"/>
              </a:buClr>
              <a:buSzPts val="2520"/>
              <a:buChar char="•"/>
            </a:pPr>
            <a:r>
              <a:rPr b="1" lang="fr-FR" sz="2520">
                <a:latin typeface="Calibri"/>
                <a:ea typeface="Calibri"/>
                <a:cs typeface="Calibri"/>
                <a:sym typeface="Calibri"/>
              </a:rPr>
              <a:t> Enhance thymus size </a:t>
            </a:r>
            <a:r>
              <a:rPr lang="fr-FR" sz="2520">
                <a:latin typeface="Calibri"/>
                <a:ea typeface="Calibri"/>
                <a:cs typeface="Calibri"/>
                <a:sym typeface="Calibri"/>
              </a:rPr>
              <a:t>(Indrio et al Pediatr Res 2007)</a:t>
            </a:r>
            <a:endParaRPr/>
          </a:p>
          <a:p>
            <a:pPr indent="-166369" lvl="1" marL="685800" rtl="0" algn="l">
              <a:lnSpc>
                <a:spcPct val="70000"/>
              </a:lnSpc>
              <a:spcBef>
                <a:spcPts val="500"/>
              </a:spcBef>
              <a:spcAft>
                <a:spcPts val="0"/>
              </a:spcAft>
              <a:buClr>
                <a:schemeClr val="dk1"/>
              </a:buClr>
              <a:buSzPts val="980"/>
              <a:buNone/>
            </a:pPr>
            <a:r>
              <a:t/>
            </a:r>
            <a:endParaRPr sz="980">
              <a:latin typeface="Calibri"/>
              <a:ea typeface="Calibri"/>
              <a:cs typeface="Calibri"/>
              <a:sym typeface="Calibri"/>
            </a:endParaRPr>
          </a:p>
          <a:p>
            <a:pPr indent="-228600" lvl="1" marL="685800" rtl="0" algn="l">
              <a:lnSpc>
                <a:spcPct val="70000"/>
              </a:lnSpc>
              <a:spcBef>
                <a:spcPts val="500"/>
              </a:spcBef>
              <a:spcAft>
                <a:spcPts val="0"/>
              </a:spcAft>
              <a:buClr>
                <a:schemeClr val="dk1"/>
              </a:buClr>
              <a:buSzPts val="2520"/>
              <a:buChar char="•"/>
            </a:pPr>
            <a:r>
              <a:rPr b="1" lang="fr-FR" sz="2520">
                <a:latin typeface="Calibri"/>
                <a:ea typeface="Calibri"/>
                <a:cs typeface="Calibri"/>
                <a:sym typeface="Calibri"/>
              </a:rPr>
              <a:t> Reduce inflammation </a:t>
            </a:r>
            <a:r>
              <a:rPr lang="fr-FR" sz="2520">
                <a:latin typeface="Calibri"/>
                <a:ea typeface="Calibri"/>
                <a:cs typeface="Calibri"/>
                <a:sym typeface="Calibri"/>
              </a:rPr>
              <a:t>(Campeotto et al Br J Nutr 2011)</a:t>
            </a:r>
            <a:endParaRPr/>
          </a:p>
          <a:p>
            <a:pPr indent="-170815" lvl="1" marL="685800" rtl="0" algn="l">
              <a:lnSpc>
                <a:spcPct val="70000"/>
              </a:lnSpc>
              <a:spcBef>
                <a:spcPts val="500"/>
              </a:spcBef>
              <a:spcAft>
                <a:spcPts val="0"/>
              </a:spcAft>
              <a:buClr>
                <a:schemeClr val="dk1"/>
              </a:buClr>
              <a:buSzPts val="910"/>
              <a:buNone/>
            </a:pPr>
            <a:r>
              <a:t/>
            </a:r>
            <a:endParaRPr sz="910">
              <a:latin typeface="Calibri"/>
              <a:ea typeface="Calibri"/>
              <a:cs typeface="Calibri"/>
              <a:sym typeface="Calibri"/>
            </a:endParaRPr>
          </a:p>
          <a:p>
            <a:pPr indent="-228600" lvl="1" marL="685800" rtl="0" algn="l">
              <a:lnSpc>
                <a:spcPct val="70000"/>
              </a:lnSpc>
              <a:spcBef>
                <a:spcPts val="500"/>
              </a:spcBef>
              <a:spcAft>
                <a:spcPts val="0"/>
              </a:spcAft>
              <a:buClr>
                <a:schemeClr val="dk1"/>
              </a:buClr>
              <a:buSzPts val="2520"/>
              <a:buChar char="•"/>
            </a:pPr>
            <a:r>
              <a:rPr b="1" lang="fr-FR" sz="2520">
                <a:latin typeface="Calibri"/>
                <a:ea typeface="Calibri"/>
                <a:cs typeface="Calibri"/>
                <a:sym typeface="Calibri"/>
              </a:rPr>
              <a:t> Prevention of allergy (</a:t>
            </a:r>
            <a:r>
              <a:rPr lang="fr-FR" sz="2520">
                <a:latin typeface="Calibri"/>
                <a:ea typeface="Calibri"/>
                <a:cs typeface="Calibri"/>
                <a:sym typeface="Calibri"/>
              </a:rPr>
              <a:t>Morisset et al Eur J Clin Nutr 2011)</a:t>
            </a:r>
            <a:endParaRPr/>
          </a:p>
          <a:p>
            <a:pPr indent="-175259" lvl="1" marL="685800" rtl="0" algn="l">
              <a:lnSpc>
                <a:spcPct val="70000"/>
              </a:lnSpc>
              <a:spcBef>
                <a:spcPts val="500"/>
              </a:spcBef>
              <a:spcAft>
                <a:spcPts val="0"/>
              </a:spcAft>
              <a:buClr>
                <a:schemeClr val="dk1"/>
              </a:buClr>
              <a:buSzPts val="840"/>
              <a:buNone/>
            </a:pPr>
            <a:r>
              <a:t/>
            </a:r>
            <a:endParaRPr sz="839">
              <a:latin typeface="Calibri"/>
              <a:ea typeface="Calibri"/>
              <a:cs typeface="Calibri"/>
              <a:sym typeface="Calibri"/>
            </a:endParaRPr>
          </a:p>
          <a:p>
            <a:pPr indent="-228600" lvl="1" marL="685800" rtl="0" algn="l">
              <a:lnSpc>
                <a:spcPct val="70000"/>
              </a:lnSpc>
              <a:spcBef>
                <a:spcPts val="500"/>
              </a:spcBef>
              <a:spcAft>
                <a:spcPts val="0"/>
              </a:spcAft>
              <a:buClr>
                <a:schemeClr val="dk1"/>
              </a:buClr>
              <a:buSzPts val="2520"/>
              <a:buChar char="•"/>
            </a:pPr>
            <a:r>
              <a:rPr b="1" lang="fr-FR" sz="2520">
                <a:latin typeface="Calibri"/>
                <a:ea typeface="Calibri"/>
                <a:cs typeface="Calibri"/>
                <a:sym typeface="Calibri"/>
              </a:rPr>
              <a:t> GI symptoms in infants </a:t>
            </a:r>
            <a:r>
              <a:rPr lang="fr-FR" sz="2520">
                <a:latin typeface="Calibri"/>
                <a:ea typeface="Calibri"/>
                <a:cs typeface="Calibri"/>
                <a:sym typeface="Calibri"/>
              </a:rPr>
              <a:t>(van de Heijning et al, Nutrients 2014)</a:t>
            </a:r>
            <a:endParaRPr/>
          </a:p>
          <a:p>
            <a:pPr indent="-86359" lvl="1" marL="685800" rtl="0" algn="l">
              <a:lnSpc>
                <a:spcPct val="70000"/>
              </a:lnSpc>
              <a:spcBef>
                <a:spcPts val="500"/>
              </a:spcBef>
              <a:spcAft>
                <a:spcPts val="0"/>
              </a:spcAft>
              <a:buClr>
                <a:schemeClr val="dk1"/>
              </a:buClr>
              <a:buSzPts val="2240"/>
              <a:buNone/>
            </a:pPr>
            <a:r>
              <a:t/>
            </a:r>
            <a:endParaRPr sz="2240">
              <a:latin typeface="Calibri"/>
              <a:ea typeface="Calibri"/>
              <a:cs typeface="Calibri"/>
              <a:sym typeface="Calibri"/>
            </a:endParaRPr>
          </a:p>
        </p:txBody>
      </p:sp>
      <p:sp>
        <p:nvSpPr>
          <p:cNvPr id="2250" name="Google Shape;2250;p180"/>
          <p:cNvSpPr txBox="1"/>
          <p:nvPr>
            <p:ph type="title"/>
          </p:nvPr>
        </p:nvSpPr>
        <p:spPr>
          <a:xfrm>
            <a:off x="-42862" y="594606"/>
            <a:ext cx="12157076" cy="145415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F9F7A"/>
              </a:buClr>
              <a:buSzPts val="3600"/>
              <a:buFont typeface="Calibri"/>
              <a:buNone/>
            </a:pPr>
            <a:r>
              <a:rPr b="1" i="1" lang="fr-FR" sz="3600">
                <a:solidFill>
                  <a:srgbClr val="2F9F7A"/>
                </a:solidFill>
                <a:latin typeface="Calibri"/>
                <a:ea typeface="Calibri"/>
                <a:cs typeface="Calibri"/>
                <a:sym typeface="Calibri"/>
              </a:rPr>
              <a:t>Bifidobacterium breve C50 </a:t>
            </a:r>
            <a:r>
              <a:rPr b="1" lang="fr-FR" sz="3600">
                <a:solidFill>
                  <a:srgbClr val="2F9F7A"/>
                </a:solidFill>
                <a:latin typeface="Calibri"/>
                <a:ea typeface="Calibri"/>
                <a:cs typeface="Calibri"/>
                <a:sym typeface="Calibri"/>
              </a:rPr>
              <a:t>and </a:t>
            </a:r>
            <a:r>
              <a:rPr b="1" i="1" lang="fr-FR" sz="3600">
                <a:solidFill>
                  <a:srgbClr val="2F9F7A"/>
                </a:solidFill>
                <a:latin typeface="Calibri"/>
                <a:ea typeface="Calibri"/>
                <a:cs typeface="Calibri"/>
                <a:sym typeface="Calibri"/>
              </a:rPr>
              <a:t>Streptococcus thermophilus 065</a:t>
            </a:r>
            <a:endParaRPr b="1" i="1" sz="4000">
              <a:solidFill>
                <a:srgbClr val="2F9F7A"/>
              </a:solidFill>
              <a:latin typeface="Calibri"/>
              <a:ea typeface="Calibri"/>
              <a:cs typeface="Calibri"/>
              <a:sym typeface="Calibri"/>
            </a:endParaRPr>
          </a:p>
        </p:txBody>
      </p:sp>
      <p:pic>
        <p:nvPicPr>
          <p:cNvPr descr="Pediatr Res" id="2251" name="Google Shape;2251;p180"/>
          <p:cNvPicPr preferRelativeResize="0"/>
          <p:nvPr/>
        </p:nvPicPr>
        <p:blipFill rotWithShape="1">
          <a:blip r:embed="rId3">
            <a:alphaModFix/>
          </a:blip>
          <a:srcRect b="0" l="0" r="0" t="0"/>
          <a:stretch/>
        </p:blipFill>
        <p:spPr>
          <a:xfrm>
            <a:off x="9437199" y="3084287"/>
            <a:ext cx="2057743" cy="2716438"/>
          </a:xfrm>
          <a:prstGeom prst="rect">
            <a:avLst/>
          </a:prstGeom>
          <a:noFill/>
          <a:ln>
            <a:noFill/>
          </a:ln>
        </p:spPr>
      </p:pic>
      <p:sp>
        <p:nvSpPr>
          <p:cNvPr id="2252" name="Google Shape;2252;p180"/>
          <p:cNvSpPr/>
          <p:nvPr/>
        </p:nvSpPr>
        <p:spPr>
          <a:xfrm>
            <a:off x="-42862" y="9851"/>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Beneficial effects of infant formula with postbiotics</a:t>
            </a:r>
            <a:endParaRPr/>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7" name="Shape 2257"/>
        <p:cNvGrpSpPr/>
        <p:nvPr/>
      </p:nvGrpSpPr>
      <p:grpSpPr>
        <a:xfrm>
          <a:off x="0" y="0"/>
          <a:ext cx="0" cy="0"/>
          <a:chOff x="0" y="0"/>
          <a:chExt cx="0" cy="0"/>
        </a:xfrm>
      </p:grpSpPr>
      <p:sp>
        <p:nvSpPr>
          <p:cNvPr id="2258" name="Google Shape;2258;p181"/>
          <p:cNvSpPr txBox="1"/>
          <p:nvPr/>
        </p:nvSpPr>
        <p:spPr>
          <a:xfrm>
            <a:off x="5086351" y="4084638"/>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259" name="Google Shape;2259;p181"/>
          <p:cNvSpPr txBox="1"/>
          <p:nvPr/>
        </p:nvSpPr>
        <p:spPr>
          <a:xfrm>
            <a:off x="2524126" y="3292476"/>
            <a:ext cx="6956425" cy="923925"/>
          </a:xfrm>
          <a:prstGeom prst="rect">
            <a:avLst/>
          </a:prstGeom>
          <a:solidFill>
            <a:schemeClr val="lt1"/>
          </a:solidFill>
          <a:ln cap="flat" cmpd="sng" w="9525">
            <a:solidFill>
              <a:srgbClr val="53EF5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5400">
                <a:solidFill>
                  <a:srgbClr val="13CF13"/>
                </a:solidFill>
                <a:latin typeface="Arial"/>
                <a:ea typeface="Arial"/>
                <a:cs typeface="Arial"/>
                <a:sym typeface="Arial"/>
              </a:rPr>
              <a:t>Intestinal microbiota</a:t>
            </a:r>
            <a:endParaRPr b="1" sz="5400">
              <a:solidFill>
                <a:srgbClr val="13CF13"/>
              </a:solidFill>
              <a:latin typeface="Arial"/>
              <a:ea typeface="Arial"/>
              <a:cs typeface="Arial"/>
              <a:sym typeface="Arial"/>
            </a:endParaRPr>
          </a:p>
        </p:txBody>
      </p:sp>
      <p:grpSp>
        <p:nvGrpSpPr>
          <p:cNvPr id="2260" name="Google Shape;2260;p181"/>
          <p:cNvGrpSpPr/>
          <p:nvPr/>
        </p:nvGrpSpPr>
        <p:grpSpPr>
          <a:xfrm>
            <a:off x="1631951" y="1628775"/>
            <a:ext cx="4105275" cy="1663700"/>
            <a:chOff x="67" y="704"/>
            <a:chExt cx="2586" cy="1048"/>
          </a:xfrm>
        </p:grpSpPr>
        <p:sp>
          <p:nvSpPr>
            <p:cNvPr id="2261" name="Google Shape;2261;p181"/>
            <p:cNvSpPr txBox="1"/>
            <p:nvPr/>
          </p:nvSpPr>
          <p:spPr>
            <a:xfrm>
              <a:off x="67" y="704"/>
              <a:ext cx="1223" cy="330"/>
            </a:xfrm>
            <a:prstGeom prst="rect">
              <a:avLst/>
            </a:prstGeom>
            <a:solidFill>
              <a:srgbClr val="53EF5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000000"/>
                  </a:solidFill>
                  <a:latin typeface="Arial"/>
                  <a:ea typeface="Arial"/>
                  <a:cs typeface="Arial"/>
                  <a:sym typeface="Arial"/>
                </a:rPr>
                <a:t>Probiotics</a:t>
              </a:r>
              <a:endParaRPr b="1" sz="2800">
                <a:solidFill>
                  <a:srgbClr val="000000"/>
                </a:solidFill>
                <a:latin typeface="Arial"/>
                <a:ea typeface="Arial"/>
                <a:cs typeface="Arial"/>
                <a:sym typeface="Arial"/>
              </a:endParaRPr>
            </a:p>
          </p:txBody>
        </p:sp>
        <p:cxnSp>
          <p:nvCxnSpPr>
            <p:cNvPr id="2262" name="Google Shape;2262;p181"/>
            <p:cNvCxnSpPr/>
            <p:nvPr/>
          </p:nvCxnSpPr>
          <p:spPr>
            <a:xfrm>
              <a:off x="793" y="1026"/>
              <a:ext cx="1860" cy="726"/>
            </a:xfrm>
            <a:prstGeom prst="straightConnector1">
              <a:avLst/>
            </a:prstGeom>
            <a:noFill/>
            <a:ln cap="flat" cmpd="sng" w="9525">
              <a:solidFill>
                <a:schemeClr val="dk1"/>
              </a:solidFill>
              <a:prstDash val="solid"/>
              <a:round/>
              <a:headEnd len="med" w="med" type="none"/>
              <a:tailEnd len="med" w="med" type="triangle"/>
            </a:ln>
          </p:spPr>
        </p:cxnSp>
      </p:grpSp>
      <p:grpSp>
        <p:nvGrpSpPr>
          <p:cNvPr id="2263" name="Google Shape;2263;p181"/>
          <p:cNvGrpSpPr/>
          <p:nvPr/>
        </p:nvGrpSpPr>
        <p:grpSpPr>
          <a:xfrm>
            <a:off x="4656139" y="1600200"/>
            <a:ext cx="2016125" cy="1676400"/>
            <a:chOff x="1610" y="704"/>
            <a:chExt cx="1270" cy="1056"/>
          </a:xfrm>
        </p:grpSpPr>
        <p:sp>
          <p:nvSpPr>
            <p:cNvPr id="2264" name="Google Shape;2264;p181"/>
            <p:cNvSpPr txBox="1"/>
            <p:nvPr/>
          </p:nvSpPr>
          <p:spPr>
            <a:xfrm>
              <a:off x="1610" y="704"/>
              <a:ext cx="1270" cy="330"/>
            </a:xfrm>
            <a:prstGeom prst="rect">
              <a:avLst/>
            </a:prstGeom>
            <a:solidFill>
              <a:srgbClr val="6DC4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000000"/>
                  </a:solidFill>
                  <a:latin typeface="Arial"/>
                  <a:ea typeface="Arial"/>
                  <a:cs typeface="Arial"/>
                  <a:sym typeface="Arial"/>
                </a:rPr>
                <a:t>Prebiotics</a:t>
              </a:r>
              <a:endParaRPr b="1" sz="2800">
                <a:solidFill>
                  <a:srgbClr val="000000"/>
                </a:solidFill>
                <a:latin typeface="Arial"/>
                <a:ea typeface="Arial"/>
                <a:cs typeface="Arial"/>
                <a:sym typeface="Arial"/>
              </a:endParaRPr>
            </a:p>
          </p:txBody>
        </p:sp>
        <p:cxnSp>
          <p:nvCxnSpPr>
            <p:cNvPr id="2265" name="Google Shape;2265;p181"/>
            <p:cNvCxnSpPr/>
            <p:nvPr/>
          </p:nvCxnSpPr>
          <p:spPr>
            <a:xfrm>
              <a:off x="2290" y="1026"/>
              <a:ext cx="5" cy="734"/>
            </a:xfrm>
            <a:prstGeom prst="straightConnector1">
              <a:avLst/>
            </a:prstGeom>
            <a:noFill/>
            <a:ln cap="flat" cmpd="sng" w="9525">
              <a:solidFill>
                <a:schemeClr val="dk1"/>
              </a:solidFill>
              <a:prstDash val="solid"/>
              <a:round/>
              <a:headEnd len="med" w="med" type="none"/>
              <a:tailEnd len="med" w="med" type="triangle"/>
            </a:ln>
          </p:spPr>
        </p:cxnSp>
      </p:grpSp>
      <p:sp>
        <p:nvSpPr>
          <p:cNvPr id="2266" name="Google Shape;2266;p181"/>
          <p:cNvSpPr txBox="1"/>
          <p:nvPr/>
        </p:nvSpPr>
        <p:spPr>
          <a:xfrm>
            <a:off x="1822451" y="5781675"/>
            <a:ext cx="3076575" cy="584200"/>
          </a:xfrm>
          <a:prstGeom prst="rect">
            <a:avLst/>
          </a:prstGeom>
          <a:solidFill>
            <a:schemeClr val="lt1"/>
          </a:solidFill>
          <a:ln cap="flat" cmpd="sng" w="9525">
            <a:solidFill>
              <a:schemeClr val="dk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000000"/>
                </a:solidFill>
                <a:latin typeface="Arial"/>
                <a:ea typeface="Arial"/>
                <a:cs typeface="Arial"/>
                <a:sym typeface="Arial"/>
              </a:rPr>
              <a:t>Secretory IgAs</a:t>
            </a:r>
            <a:endParaRPr b="1" sz="3200">
              <a:solidFill>
                <a:srgbClr val="000000"/>
              </a:solidFill>
              <a:latin typeface="Arial"/>
              <a:ea typeface="Arial"/>
              <a:cs typeface="Arial"/>
              <a:sym typeface="Arial"/>
            </a:endParaRPr>
          </a:p>
        </p:txBody>
      </p:sp>
      <p:sp>
        <p:nvSpPr>
          <p:cNvPr id="2267" name="Google Shape;2267;p181"/>
          <p:cNvSpPr txBox="1"/>
          <p:nvPr/>
        </p:nvSpPr>
        <p:spPr>
          <a:xfrm>
            <a:off x="7459664" y="5788025"/>
            <a:ext cx="2986087" cy="584200"/>
          </a:xfrm>
          <a:prstGeom prst="rect">
            <a:avLst/>
          </a:prstGeom>
          <a:solidFill>
            <a:schemeClr val="lt1"/>
          </a:solidFill>
          <a:ln cap="flat" cmpd="sng" w="9525">
            <a:solidFill>
              <a:schemeClr val="dk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000000"/>
                </a:solidFill>
                <a:latin typeface="Arial"/>
                <a:ea typeface="Arial"/>
                <a:cs typeface="Arial"/>
                <a:sym typeface="Arial"/>
              </a:rPr>
              <a:t>Dendritic cells</a:t>
            </a:r>
            <a:endParaRPr b="1" sz="3200">
              <a:solidFill>
                <a:srgbClr val="000000"/>
              </a:solidFill>
              <a:latin typeface="Arial"/>
              <a:ea typeface="Arial"/>
              <a:cs typeface="Arial"/>
              <a:sym typeface="Arial"/>
            </a:endParaRPr>
          </a:p>
        </p:txBody>
      </p:sp>
      <p:sp>
        <p:nvSpPr>
          <p:cNvPr id="2268" name="Google Shape;2268;p181"/>
          <p:cNvSpPr txBox="1"/>
          <p:nvPr/>
        </p:nvSpPr>
        <p:spPr>
          <a:xfrm>
            <a:off x="5105400" y="5781675"/>
            <a:ext cx="1754188" cy="584200"/>
          </a:xfrm>
          <a:prstGeom prst="rect">
            <a:avLst/>
          </a:prstGeom>
          <a:solidFill>
            <a:schemeClr val="lt1"/>
          </a:solidFill>
          <a:ln cap="flat" cmpd="sng" w="9525">
            <a:solidFill>
              <a:schemeClr val="dk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000000"/>
                </a:solidFill>
                <a:latin typeface="Arial"/>
                <a:ea typeface="Arial"/>
                <a:cs typeface="Arial"/>
                <a:sym typeface="Arial"/>
              </a:rPr>
              <a:t>Th1/Th2</a:t>
            </a:r>
            <a:endParaRPr/>
          </a:p>
        </p:txBody>
      </p:sp>
      <p:cxnSp>
        <p:nvCxnSpPr>
          <p:cNvPr id="2269" name="Google Shape;2269;p181"/>
          <p:cNvCxnSpPr/>
          <p:nvPr/>
        </p:nvCxnSpPr>
        <p:spPr>
          <a:xfrm flipH="1">
            <a:off x="3430589" y="4227514"/>
            <a:ext cx="2592387" cy="1512887"/>
          </a:xfrm>
          <a:prstGeom prst="straightConnector1">
            <a:avLst/>
          </a:prstGeom>
          <a:noFill/>
          <a:ln cap="flat" cmpd="sng" w="9525">
            <a:solidFill>
              <a:schemeClr val="dk1"/>
            </a:solidFill>
            <a:prstDash val="solid"/>
            <a:round/>
            <a:headEnd len="med" w="med" type="none"/>
            <a:tailEnd len="med" w="med" type="triangle"/>
          </a:ln>
        </p:spPr>
      </p:cxnSp>
      <p:cxnSp>
        <p:nvCxnSpPr>
          <p:cNvPr id="2270" name="Google Shape;2270;p181"/>
          <p:cNvCxnSpPr/>
          <p:nvPr/>
        </p:nvCxnSpPr>
        <p:spPr>
          <a:xfrm>
            <a:off x="6022975" y="4227514"/>
            <a:ext cx="0" cy="1512887"/>
          </a:xfrm>
          <a:prstGeom prst="straightConnector1">
            <a:avLst/>
          </a:prstGeom>
          <a:noFill/>
          <a:ln cap="flat" cmpd="sng" w="9525">
            <a:solidFill>
              <a:schemeClr val="dk1"/>
            </a:solidFill>
            <a:prstDash val="solid"/>
            <a:round/>
            <a:headEnd len="med" w="med" type="none"/>
            <a:tailEnd len="med" w="med" type="triangle"/>
          </a:ln>
        </p:spPr>
      </p:cxnSp>
      <p:cxnSp>
        <p:nvCxnSpPr>
          <p:cNvPr id="2271" name="Google Shape;2271;p181"/>
          <p:cNvCxnSpPr/>
          <p:nvPr/>
        </p:nvCxnSpPr>
        <p:spPr>
          <a:xfrm>
            <a:off x="6022976" y="4227514"/>
            <a:ext cx="2951163" cy="1512887"/>
          </a:xfrm>
          <a:prstGeom prst="straightConnector1">
            <a:avLst/>
          </a:prstGeom>
          <a:noFill/>
          <a:ln cap="flat" cmpd="sng" w="9525">
            <a:solidFill>
              <a:schemeClr val="dk1"/>
            </a:solidFill>
            <a:prstDash val="solid"/>
            <a:round/>
            <a:headEnd len="med" w="med" type="none"/>
            <a:tailEnd len="med" w="med" type="triangle"/>
          </a:ln>
        </p:spPr>
      </p:cxnSp>
      <p:sp>
        <p:nvSpPr>
          <p:cNvPr id="2272" name="Google Shape;2272;p181"/>
          <p:cNvSpPr txBox="1"/>
          <p:nvPr/>
        </p:nvSpPr>
        <p:spPr>
          <a:xfrm>
            <a:off x="1570039" y="44451"/>
            <a:ext cx="9001125" cy="1323975"/>
          </a:xfrm>
          <a:prstGeom prst="rect">
            <a:avLst/>
          </a:prstGeom>
          <a:solidFill>
            <a:srgbClr val="D0EAE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rgbClr val="2D2D8A"/>
                </a:solidFill>
                <a:latin typeface="Arial"/>
                <a:ea typeface="Arial"/>
                <a:cs typeface="Arial"/>
                <a:sym typeface="Arial"/>
              </a:rPr>
              <a:t>  Microbiota modulation in infants formula feeding </a:t>
            </a:r>
            <a:endParaRPr b="1" sz="4000">
              <a:solidFill>
                <a:srgbClr val="2D2D8A"/>
              </a:solidFill>
              <a:latin typeface="Arial"/>
              <a:ea typeface="Arial"/>
              <a:cs typeface="Arial"/>
              <a:sym typeface="Arial"/>
            </a:endParaRPr>
          </a:p>
        </p:txBody>
      </p:sp>
      <p:grpSp>
        <p:nvGrpSpPr>
          <p:cNvPr id="2273" name="Google Shape;2273;p181"/>
          <p:cNvGrpSpPr/>
          <p:nvPr/>
        </p:nvGrpSpPr>
        <p:grpSpPr>
          <a:xfrm>
            <a:off x="5735638" y="1635125"/>
            <a:ext cx="4464050" cy="1657350"/>
            <a:chOff x="2653" y="708"/>
            <a:chExt cx="2812" cy="1044"/>
          </a:xfrm>
        </p:grpSpPr>
        <p:sp>
          <p:nvSpPr>
            <p:cNvPr id="2274" name="Google Shape;2274;p181"/>
            <p:cNvSpPr txBox="1"/>
            <p:nvPr/>
          </p:nvSpPr>
          <p:spPr>
            <a:xfrm>
              <a:off x="3968" y="708"/>
              <a:ext cx="1497" cy="330"/>
            </a:xfrm>
            <a:prstGeom prst="rect">
              <a:avLst/>
            </a:prstGeom>
            <a:solidFill>
              <a:srgbClr val="F4AAE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800">
                  <a:solidFill>
                    <a:srgbClr val="000000"/>
                  </a:solidFill>
                  <a:latin typeface="Arial"/>
                  <a:ea typeface="Arial"/>
                  <a:cs typeface="Arial"/>
                  <a:sym typeface="Arial"/>
                </a:rPr>
                <a:t>postbiotics</a:t>
              </a:r>
              <a:endParaRPr b="1" sz="2800">
                <a:solidFill>
                  <a:srgbClr val="000000"/>
                </a:solidFill>
                <a:latin typeface="Arial"/>
                <a:ea typeface="Arial"/>
                <a:cs typeface="Arial"/>
                <a:sym typeface="Arial"/>
              </a:endParaRPr>
            </a:p>
          </p:txBody>
        </p:sp>
        <p:cxnSp>
          <p:nvCxnSpPr>
            <p:cNvPr id="2275" name="Google Shape;2275;p181"/>
            <p:cNvCxnSpPr/>
            <p:nvPr/>
          </p:nvCxnSpPr>
          <p:spPr>
            <a:xfrm flipH="1">
              <a:off x="2653" y="1026"/>
              <a:ext cx="1679" cy="726"/>
            </a:xfrm>
            <a:prstGeom prst="straightConnector1">
              <a:avLst/>
            </a:prstGeom>
            <a:noFill/>
            <a:ln cap="flat" cmpd="sng" w="9525">
              <a:solidFill>
                <a:schemeClr val="dk1"/>
              </a:solidFill>
              <a:prstDash val="solid"/>
              <a:round/>
              <a:headEnd len="med" w="med" type="none"/>
              <a:tailEnd len="med" w="med" type="triangle"/>
            </a:ln>
          </p:spPr>
        </p:cxnSp>
      </p:grpSp>
      <p:sp>
        <p:nvSpPr>
          <p:cNvPr id="2276" name="Google Shape;2276;p181"/>
          <p:cNvSpPr txBox="1"/>
          <p:nvPr/>
        </p:nvSpPr>
        <p:spPr>
          <a:xfrm>
            <a:off x="1919289" y="3297239"/>
            <a:ext cx="8186737" cy="923925"/>
          </a:xfrm>
          <a:prstGeom prst="rect">
            <a:avLst/>
          </a:prstGeom>
          <a:solidFill>
            <a:schemeClr val="lt1"/>
          </a:solidFill>
          <a:ln cap="flat" cmpd="sng" w="9525">
            <a:solidFill>
              <a:srgbClr val="53EF5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5400">
                <a:solidFill>
                  <a:srgbClr val="333399"/>
                </a:solidFill>
                <a:latin typeface="Arial"/>
                <a:ea typeface="Arial"/>
                <a:cs typeface="Arial"/>
                <a:sym typeface="Arial"/>
              </a:rPr>
              <a:t>Bifidobacterium species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0"/>
                                        </p:tgtEl>
                                        <p:attrNameLst>
                                          <p:attrName>style.visibility</p:attrName>
                                        </p:attrNameLst>
                                      </p:cBhvr>
                                      <p:to>
                                        <p:strVal val="visible"/>
                                      </p:to>
                                    </p:set>
                                    <p:animEffect filter="fade" transition="in">
                                      <p:cBhvr>
                                        <p:cTn dur="500"/>
                                        <p:tgtEl>
                                          <p:spTgt spid="22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63"/>
                                        </p:tgtEl>
                                        <p:attrNameLst>
                                          <p:attrName>style.visibility</p:attrName>
                                        </p:attrNameLst>
                                      </p:cBhvr>
                                      <p:to>
                                        <p:strVal val="visible"/>
                                      </p:to>
                                    </p:set>
                                    <p:animEffect filter="fade" transition="in">
                                      <p:cBhvr>
                                        <p:cTn dur="500"/>
                                        <p:tgtEl>
                                          <p:spTgt spid="226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73"/>
                                        </p:tgtEl>
                                        <p:attrNameLst>
                                          <p:attrName>style.visibility</p:attrName>
                                        </p:attrNameLst>
                                      </p:cBhvr>
                                      <p:to>
                                        <p:strVal val="visible"/>
                                      </p:to>
                                    </p:set>
                                    <p:animEffect filter="fade" transition="in">
                                      <p:cBhvr>
                                        <p:cTn dur="500"/>
                                        <p:tgtEl>
                                          <p:spTgt spid="2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9"/>
                                        </p:tgtEl>
                                        <p:attrNameLst>
                                          <p:attrName>style.visibility</p:attrName>
                                        </p:attrNameLst>
                                      </p:cBhvr>
                                      <p:to>
                                        <p:strVal val="visible"/>
                                      </p:to>
                                    </p:set>
                                    <p:animEffect filter="fade" transition="in">
                                      <p:cBhvr>
                                        <p:cTn dur="500"/>
                                        <p:tgtEl>
                                          <p:spTgt spid="2269"/>
                                        </p:tgtEl>
                                      </p:cBhvr>
                                    </p:animEffect>
                                  </p:childTnLst>
                                </p:cTn>
                              </p:par>
                              <p:par>
                                <p:cTn fill="hold" nodeType="withEffect" presetClass="entr" presetID="10" presetSubtype="0">
                                  <p:stCondLst>
                                    <p:cond delay="0"/>
                                  </p:stCondLst>
                                  <p:childTnLst>
                                    <p:set>
                                      <p:cBhvr>
                                        <p:cTn dur="1" fill="hold">
                                          <p:stCondLst>
                                            <p:cond delay="0"/>
                                          </p:stCondLst>
                                        </p:cTn>
                                        <p:tgtEl>
                                          <p:spTgt spid="2266"/>
                                        </p:tgtEl>
                                        <p:attrNameLst>
                                          <p:attrName>style.visibility</p:attrName>
                                        </p:attrNameLst>
                                      </p:cBhvr>
                                      <p:to>
                                        <p:strVal val="visible"/>
                                      </p:to>
                                    </p:set>
                                    <p:animEffect filter="fade" transition="in">
                                      <p:cBhvr>
                                        <p:cTn dur="500"/>
                                        <p:tgtEl>
                                          <p:spTgt spid="22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70"/>
                                        </p:tgtEl>
                                        <p:attrNameLst>
                                          <p:attrName>style.visibility</p:attrName>
                                        </p:attrNameLst>
                                      </p:cBhvr>
                                      <p:to>
                                        <p:strVal val="visible"/>
                                      </p:to>
                                    </p:set>
                                    <p:animEffect filter="fade" transition="in">
                                      <p:cBhvr>
                                        <p:cTn dur="500"/>
                                        <p:tgtEl>
                                          <p:spTgt spid="227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68"/>
                                        </p:tgtEl>
                                        <p:attrNameLst>
                                          <p:attrName>style.visibility</p:attrName>
                                        </p:attrNameLst>
                                      </p:cBhvr>
                                      <p:to>
                                        <p:strVal val="visible"/>
                                      </p:to>
                                    </p:set>
                                    <p:animEffect filter="fade" transition="in">
                                      <p:cBhvr>
                                        <p:cTn dur="500"/>
                                        <p:tgtEl>
                                          <p:spTgt spid="226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271"/>
                                        </p:tgtEl>
                                        <p:attrNameLst>
                                          <p:attrName>style.visibility</p:attrName>
                                        </p:attrNameLst>
                                      </p:cBhvr>
                                      <p:to>
                                        <p:strVal val="visible"/>
                                      </p:to>
                                    </p:set>
                                    <p:animEffect filter="fade" transition="in">
                                      <p:cBhvr>
                                        <p:cTn dur="500"/>
                                        <p:tgtEl>
                                          <p:spTgt spid="227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267"/>
                                        </p:tgtEl>
                                        <p:attrNameLst>
                                          <p:attrName>style.visibility</p:attrName>
                                        </p:attrNameLst>
                                      </p:cBhvr>
                                      <p:to>
                                        <p:strVal val="visible"/>
                                      </p:to>
                                    </p:set>
                                    <p:animEffect filter="fade" transition="in">
                                      <p:cBhvr>
                                        <p:cTn dur="500"/>
                                        <p:tgtEl>
                                          <p:spTgt spid="226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276"/>
                                        </p:tgtEl>
                                        <p:attrNameLst>
                                          <p:attrName>style.visibility</p:attrName>
                                        </p:attrNameLst>
                                      </p:cBhvr>
                                      <p:to>
                                        <p:strVal val="visible"/>
                                      </p:to>
                                    </p:set>
                                    <p:animEffect filter="fade" transition="in">
                                      <p:cBhvr>
                                        <p:cTn dur="250"/>
                                        <p:tgtEl>
                                          <p:spTgt spid="2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0" name="Shape 2280"/>
        <p:cNvGrpSpPr/>
        <p:nvPr/>
      </p:nvGrpSpPr>
      <p:grpSpPr>
        <a:xfrm>
          <a:off x="0" y="0"/>
          <a:ext cx="0" cy="0"/>
          <a:chOff x="0" y="0"/>
          <a:chExt cx="0" cy="0"/>
        </a:xfrm>
      </p:grpSpPr>
      <p:sp>
        <p:nvSpPr>
          <p:cNvPr id="2281" name="Google Shape;2281;p182"/>
          <p:cNvSpPr txBox="1"/>
          <p:nvPr/>
        </p:nvSpPr>
        <p:spPr>
          <a:xfrm>
            <a:off x="3725863" y="2453609"/>
            <a:ext cx="2012950" cy="830263"/>
          </a:xfrm>
          <a:prstGeom prst="rect">
            <a:avLst/>
          </a:prstGeom>
          <a:noFill/>
          <a:ln cap="flat" cmpd="sng" w="9525">
            <a:solidFill>
              <a:srgbClr val="C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400">
                <a:solidFill>
                  <a:srgbClr val="002060"/>
                </a:solidFill>
                <a:latin typeface="Arial"/>
                <a:ea typeface="Arial"/>
                <a:cs typeface="Arial"/>
                <a:sym typeface="Arial"/>
              </a:rPr>
              <a:t>Bacterial </a:t>
            </a:r>
            <a:endParaRPr/>
          </a:p>
          <a:p>
            <a:pPr indent="0" lvl="0" marL="0" marR="0" rtl="0" algn="ctr">
              <a:spcBef>
                <a:spcPts val="0"/>
              </a:spcBef>
              <a:spcAft>
                <a:spcPts val="0"/>
              </a:spcAft>
              <a:buNone/>
            </a:pPr>
            <a:r>
              <a:rPr b="1" lang="fr-FR" sz="2400">
                <a:solidFill>
                  <a:srgbClr val="002060"/>
                </a:solidFill>
                <a:latin typeface="Arial"/>
                <a:ea typeface="Arial"/>
                <a:cs typeface="Arial"/>
                <a:sym typeface="Arial"/>
              </a:rPr>
              <a:t>components</a:t>
            </a:r>
            <a:endParaRPr/>
          </a:p>
        </p:txBody>
      </p:sp>
      <p:sp>
        <p:nvSpPr>
          <p:cNvPr id="2282" name="Google Shape;2282;p182"/>
          <p:cNvSpPr txBox="1"/>
          <p:nvPr/>
        </p:nvSpPr>
        <p:spPr>
          <a:xfrm>
            <a:off x="6453189" y="2453609"/>
            <a:ext cx="2219325" cy="830263"/>
          </a:xfrm>
          <a:prstGeom prst="rect">
            <a:avLst/>
          </a:prstGeom>
          <a:noFill/>
          <a:ln cap="flat" cmpd="sng" w="9525">
            <a:solidFill>
              <a:srgbClr val="C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400">
                <a:solidFill>
                  <a:srgbClr val="002060"/>
                </a:solidFill>
                <a:latin typeface="Arial"/>
                <a:ea typeface="Arial"/>
                <a:cs typeface="Arial"/>
                <a:sym typeface="Arial"/>
              </a:rPr>
              <a:t>Fermentation </a:t>
            </a:r>
            <a:endParaRPr/>
          </a:p>
          <a:p>
            <a:pPr indent="0" lvl="0" marL="0" marR="0" rtl="0" algn="ctr">
              <a:spcBef>
                <a:spcPts val="0"/>
              </a:spcBef>
              <a:spcAft>
                <a:spcPts val="0"/>
              </a:spcAft>
              <a:buNone/>
            </a:pPr>
            <a:r>
              <a:rPr b="1" lang="fr-FR" sz="2400">
                <a:solidFill>
                  <a:srgbClr val="002060"/>
                </a:solidFill>
                <a:latin typeface="Arial"/>
                <a:ea typeface="Arial"/>
                <a:cs typeface="Arial"/>
                <a:sym typeface="Arial"/>
              </a:rPr>
              <a:t>products</a:t>
            </a:r>
            <a:endParaRPr b="1" sz="2400">
              <a:solidFill>
                <a:srgbClr val="002060"/>
              </a:solidFill>
              <a:latin typeface="Arial"/>
              <a:ea typeface="Arial"/>
              <a:cs typeface="Arial"/>
              <a:sym typeface="Arial"/>
            </a:endParaRPr>
          </a:p>
        </p:txBody>
      </p:sp>
      <p:sp>
        <p:nvSpPr>
          <p:cNvPr id="2283" name="Google Shape;2283;p182"/>
          <p:cNvSpPr txBox="1"/>
          <p:nvPr/>
        </p:nvSpPr>
        <p:spPr>
          <a:xfrm>
            <a:off x="1952625" y="5036471"/>
            <a:ext cx="3517900" cy="461962"/>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Arial"/>
                <a:ea typeface="Arial"/>
                <a:cs typeface="Arial"/>
                <a:sym typeface="Arial"/>
              </a:rPr>
              <a:t>Microbiological effects</a:t>
            </a:r>
            <a:endParaRPr/>
          </a:p>
        </p:txBody>
      </p:sp>
      <p:sp>
        <p:nvSpPr>
          <p:cNvPr id="2284" name="Google Shape;2284;p182"/>
          <p:cNvSpPr txBox="1"/>
          <p:nvPr/>
        </p:nvSpPr>
        <p:spPr>
          <a:xfrm>
            <a:off x="7604126" y="5076159"/>
            <a:ext cx="2443163" cy="461963"/>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Arial"/>
                <a:ea typeface="Arial"/>
                <a:cs typeface="Arial"/>
                <a:sym typeface="Arial"/>
              </a:rPr>
              <a:t>Immune effects</a:t>
            </a:r>
            <a:endParaRPr/>
          </a:p>
        </p:txBody>
      </p:sp>
      <p:sp>
        <p:nvSpPr>
          <p:cNvPr id="2285" name="Google Shape;2285;p182"/>
          <p:cNvSpPr txBox="1"/>
          <p:nvPr/>
        </p:nvSpPr>
        <p:spPr>
          <a:xfrm>
            <a:off x="8524875" y="6004846"/>
            <a:ext cx="212250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rgbClr val="2F9F7A"/>
                </a:solidFill>
                <a:latin typeface="Arial"/>
                <a:ea typeface="Arial"/>
                <a:cs typeface="Arial"/>
                <a:sym typeface="Arial"/>
              </a:rPr>
              <a:t>IgA secretion</a:t>
            </a:r>
            <a:endParaRPr/>
          </a:p>
        </p:txBody>
      </p:sp>
      <p:sp>
        <p:nvSpPr>
          <p:cNvPr id="2286" name="Google Shape;2286;p182"/>
          <p:cNvSpPr txBox="1"/>
          <p:nvPr/>
        </p:nvSpPr>
        <p:spPr>
          <a:xfrm>
            <a:off x="5472514" y="5747672"/>
            <a:ext cx="2510624"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400">
                <a:solidFill>
                  <a:srgbClr val="2F9F7A"/>
                </a:solidFill>
                <a:latin typeface="Arial"/>
                <a:ea typeface="Arial"/>
                <a:cs typeface="Arial"/>
                <a:sym typeface="Arial"/>
              </a:rPr>
              <a:t>Immune </a:t>
            </a:r>
            <a:endParaRPr/>
          </a:p>
          <a:p>
            <a:pPr indent="0" lvl="0" marL="0" marR="0" rtl="0" algn="ctr">
              <a:spcBef>
                <a:spcPts val="0"/>
              </a:spcBef>
              <a:spcAft>
                <a:spcPts val="0"/>
              </a:spcAft>
              <a:buNone/>
            </a:pPr>
            <a:r>
              <a:rPr b="1" lang="fr-FR" sz="2400">
                <a:solidFill>
                  <a:srgbClr val="2F9F7A"/>
                </a:solidFill>
                <a:latin typeface="Arial"/>
                <a:ea typeface="Arial"/>
                <a:cs typeface="Arial"/>
                <a:sym typeface="Arial"/>
              </a:rPr>
              <a:t>competent cells</a:t>
            </a:r>
            <a:endParaRPr b="1" sz="2400">
              <a:solidFill>
                <a:srgbClr val="2F9F7A"/>
              </a:solidFill>
              <a:latin typeface="Arial"/>
              <a:ea typeface="Arial"/>
              <a:cs typeface="Arial"/>
              <a:sym typeface="Arial"/>
            </a:endParaRPr>
          </a:p>
          <a:p>
            <a:pPr indent="0" lvl="0" marL="0" marR="0" rtl="0" algn="ctr">
              <a:spcBef>
                <a:spcPts val="0"/>
              </a:spcBef>
              <a:spcAft>
                <a:spcPts val="0"/>
              </a:spcAft>
              <a:buNone/>
            </a:pPr>
            <a:r>
              <a:rPr b="1" lang="fr-FR" sz="2400">
                <a:solidFill>
                  <a:srgbClr val="2F9F7A"/>
                </a:solidFill>
                <a:latin typeface="Arial"/>
                <a:ea typeface="Arial"/>
                <a:cs typeface="Arial"/>
                <a:sym typeface="Arial"/>
              </a:rPr>
              <a:t>Dendritic cells</a:t>
            </a:r>
            <a:endParaRPr b="1" sz="2400">
              <a:solidFill>
                <a:srgbClr val="2F9F7A"/>
              </a:solidFill>
              <a:latin typeface="Arial"/>
              <a:ea typeface="Arial"/>
              <a:cs typeface="Arial"/>
              <a:sym typeface="Arial"/>
            </a:endParaRPr>
          </a:p>
        </p:txBody>
      </p:sp>
      <p:cxnSp>
        <p:nvCxnSpPr>
          <p:cNvPr id="2287" name="Google Shape;2287;p182"/>
          <p:cNvCxnSpPr>
            <a:stCxn id="2284" idx="2"/>
            <a:endCxn id="2286" idx="0"/>
          </p:cNvCxnSpPr>
          <p:nvPr/>
        </p:nvCxnSpPr>
        <p:spPr>
          <a:xfrm flipH="1">
            <a:off x="6727807" y="5538122"/>
            <a:ext cx="2097900" cy="209400"/>
          </a:xfrm>
          <a:prstGeom prst="straightConnector1">
            <a:avLst/>
          </a:prstGeom>
          <a:noFill/>
          <a:ln cap="flat" cmpd="sng" w="9525">
            <a:solidFill>
              <a:schemeClr val="dk1"/>
            </a:solidFill>
            <a:prstDash val="solid"/>
            <a:miter lim="800000"/>
            <a:headEnd len="sm" w="sm" type="none"/>
            <a:tailEnd len="med" w="med" type="stealth"/>
          </a:ln>
        </p:spPr>
      </p:cxnSp>
      <p:cxnSp>
        <p:nvCxnSpPr>
          <p:cNvPr id="2288" name="Google Shape;2288;p182"/>
          <p:cNvCxnSpPr>
            <a:stCxn id="2284" idx="2"/>
            <a:endCxn id="2285" idx="0"/>
          </p:cNvCxnSpPr>
          <p:nvPr/>
        </p:nvCxnSpPr>
        <p:spPr>
          <a:xfrm>
            <a:off x="8825707" y="5538122"/>
            <a:ext cx="760500" cy="466800"/>
          </a:xfrm>
          <a:prstGeom prst="straightConnector1">
            <a:avLst/>
          </a:prstGeom>
          <a:noFill/>
          <a:ln cap="flat" cmpd="sng" w="9525">
            <a:solidFill>
              <a:schemeClr val="dk1"/>
            </a:solidFill>
            <a:prstDash val="solid"/>
            <a:miter lim="800000"/>
            <a:headEnd len="sm" w="sm" type="none"/>
            <a:tailEnd len="med" w="med" type="stealth"/>
          </a:ln>
        </p:spPr>
      </p:cxnSp>
      <p:cxnSp>
        <p:nvCxnSpPr>
          <p:cNvPr id="2289" name="Google Shape;2289;p182"/>
          <p:cNvCxnSpPr/>
          <p:nvPr/>
        </p:nvCxnSpPr>
        <p:spPr>
          <a:xfrm flipH="1">
            <a:off x="4595814" y="1783684"/>
            <a:ext cx="1500187" cy="639763"/>
          </a:xfrm>
          <a:prstGeom prst="straightConnector1">
            <a:avLst/>
          </a:prstGeom>
          <a:noFill/>
          <a:ln cap="flat" cmpd="sng" w="9525">
            <a:solidFill>
              <a:schemeClr val="dk1"/>
            </a:solidFill>
            <a:prstDash val="solid"/>
            <a:miter lim="800000"/>
            <a:headEnd len="sm" w="sm" type="none"/>
            <a:tailEnd len="med" w="med" type="stealth"/>
          </a:ln>
        </p:spPr>
      </p:cxnSp>
      <p:cxnSp>
        <p:nvCxnSpPr>
          <p:cNvPr id="2290" name="Google Shape;2290;p182"/>
          <p:cNvCxnSpPr>
            <a:endCxn id="2282" idx="0"/>
          </p:cNvCxnSpPr>
          <p:nvPr/>
        </p:nvCxnSpPr>
        <p:spPr>
          <a:xfrm>
            <a:off x="6095852" y="1813709"/>
            <a:ext cx="1467000" cy="639900"/>
          </a:xfrm>
          <a:prstGeom prst="straightConnector1">
            <a:avLst/>
          </a:prstGeom>
          <a:noFill/>
          <a:ln cap="flat" cmpd="sng" w="9525">
            <a:solidFill>
              <a:schemeClr val="dk1"/>
            </a:solidFill>
            <a:prstDash val="solid"/>
            <a:miter lim="800000"/>
            <a:headEnd len="sm" w="sm" type="none"/>
            <a:tailEnd len="med" w="med" type="stealth"/>
          </a:ln>
        </p:spPr>
      </p:cxnSp>
      <p:cxnSp>
        <p:nvCxnSpPr>
          <p:cNvPr id="2291" name="Google Shape;2291;p182"/>
          <p:cNvCxnSpPr>
            <a:stCxn id="2281" idx="2"/>
            <a:endCxn id="2284" idx="0"/>
          </p:cNvCxnSpPr>
          <p:nvPr/>
        </p:nvCxnSpPr>
        <p:spPr>
          <a:xfrm>
            <a:off x="4732338" y="3283872"/>
            <a:ext cx="4093500" cy="1792200"/>
          </a:xfrm>
          <a:prstGeom prst="straightConnector1">
            <a:avLst/>
          </a:prstGeom>
          <a:noFill/>
          <a:ln cap="flat" cmpd="sng" w="38100">
            <a:solidFill>
              <a:schemeClr val="dk1"/>
            </a:solidFill>
            <a:prstDash val="solid"/>
            <a:miter lim="800000"/>
            <a:headEnd len="sm" w="sm" type="none"/>
            <a:tailEnd len="med" w="med" type="stealth"/>
          </a:ln>
        </p:spPr>
      </p:cxnSp>
      <p:cxnSp>
        <p:nvCxnSpPr>
          <p:cNvPr id="2292" name="Google Shape;2292;p182"/>
          <p:cNvCxnSpPr>
            <a:stCxn id="2281" idx="2"/>
          </p:cNvCxnSpPr>
          <p:nvPr/>
        </p:nvCxnSpPr>
        <p:spPr>
          <a:xfrm flipH="1">
            <a:off x="3469038" y="3283872"/>
            <a:ext cx="1263300" cy="1752600"/>
          </a:xfrm>
          <a:prstGeom prst="straightConnector1">
            <a:avLst/>
          </a:prstGeom>
          <a:noFill/>
          <a:ln cap="flat" cmpd="sng" w="38100">
            <a:solidFill>
              <a:schemeClr val="dk1"/>
            </a:solidFill>
            <a:prstDash val="solid"/>
            <a:miter lim="800000"/>
            <a:headEnd len="sm" w="sm" type="none"/>
            <a:tailEnd len="med" w="med" type="stealth"/>
          </a:ln>
        </p:spPr>
      </p:cxnSp>
      <p:sp>
        <p:nvSpPr>
          <p:cNvPr id="2293" name="Google Shape;2293;p182"/>
          <p:cNvSpPr txBox="1"/>
          <p:nvPr/>
        </p:nvSpPr>
        <p:spPr>
          <a:xfrm>
            <a:off x="3671930" y="872598"/>
            <a:ext cx="481434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4800">
                <a:solidFill>
                  <a:srgbClr val="2F9F7A"/>
                </a:solidFill>
                <a:latin typeface="Calibri"/>
                <a:ea typeface="Calibri"/>
                <a:cs typeface="Calibri"/>
                <a:sym typeface="Calibri"/>
              </a:rPr>
              <a:t>Postbiotic concept</a:t>
            </a:r>
            <a:endParaRPr/>
          </a:p>
        </p:txBody>
      </p:sp>
      <p:sp>
        <p:nvSpPr>
          <p:cNvPr id="2294" name="Google Shape;2294;p182"/>
          <p:cNvSpPr/>
          <p:nvPr/>
        </p:nvSpPr>
        <p:spPr>
          <a:xfrm>
            <a:off x="-15081" y="-3772"/>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Infant formula with postbiotics</a:t>
            </a:r>
            <a:endParaRPr/>
          </a:p>
        </p:txBody>
      </p:sp>
      <p:cxnSp>
        <p:nvCxnSpPr>
          <p:cNvPr id="2295" name="Google Shape;2295;p182"/>
          <p:cNvCxnSpPr>
            <a:stCxn id="2282" idx="2"/>
            <a:endCxn id="2283" idx="0"/>
          </p:cNvCxnSpPr>
          <p:nvPr/>
        </p:nvCxnSpPr>
        <p:spPr>
          <a:xfrm flipH="1">
            <a:off x="3711452" y="3283872"/>
            <a:ext cx="3851400" cy="1752600"/>
          </a:xfrm>
          <a:prstGeom prst="straightConnector1">
            <a:avLst/>
          </a:prstGeom>
          <a:noFill/>
          <a:ln cap="flat" cmpd="sng" w="38100">
            <a:solidFill>
              <a:schemeClr val="dk1"/>
            </a:solidFill>
            <a:prstDash val="solid"/>
            <a:miter lim="800000"/>
            <a:headEnd len="sm" w="sm" type="none"/>
            <a:tailEnd len="med" w="med" type="stealth"/>
          </a:ln>
        </p:spPr>
      </p:cxnSp>
      <p:cxnSp>
        <p:nvCxnSpPr>
          <p:cNvPr id="2296" name="Google Shape;2296;p182"/>
          <p:cNvCxnSpPr>
            <a:stCxn id="2282" idx="2"/>
          </p:cNvCxnSpPr>
          <p:nvPr/>
        </p:nvCxnSpPr>
        <p:spPr>
          <a:xfrm>
            <a:off x="7562852" y="3283872"/>
            <a:ext cx="1415700" cy="1775100"/>
          </a:xfrm>
          <a:prstGeom prst="straightConnector1">
            <a:avLst/>
          </a:prstGeom>
          <a:noFill/>
          <a:ln cap="flat" cmpd="sng" w="38100">
            <a:solidFill>
              <a:schemeClr val="dk1"/>
            </a:solidFill>
            <a:prstDash val="solid"/>
            <a:miter lim="800000"/>
            <a:headEnd len="sm" w="sm" type="none"/>
            <a:tailEnd len="med" w="med" type="stealth"/>
          </a:ln>
        </p:spPr>
      </p:cxn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1" name="Shape 2301"/>
        <p:cNvGrpSpPr/>
        <p:nvPr/>
      </p:nvGrpSpPr>
      <p:grpSpPr>
        <a:xfrm>
          <a:off x="0" y="0"/>
          <a:ext cx="0" cy="0"/>
          <a:chOff x="0" y="0"/>
          <a:chExt cx="0" cy="0"/>
        </a:xfrm>
      </p:grpSpPr>
      <p:sp>
        <p:nvSpPr>
          <p:cNvPr id="2302" name="Google Shape;2302;p183"/>
          <p:cNvSpPr txBox="1"/>
          <p:nvPr>
            <p:ph type="title"/>
          </p:nvPr>
        </p:nvSpPr>
        <p:spPr>
          <a:xfrm>
            <a:off x="0" y="-24884"/>
            <a:ext cx="12192000" cy="1205948"/>
          </a:xfrm>
          <a:prstGeom prst="rect">
            <a:avLst/>
          </a:prstGeom>
          <a:solidFill>
            <a:srgbClr val="D8E2F3"/>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F5496"/>
              </a:buClr>
              <a:buSzPts val="4400"/>
              <a:buFont typeface="Arial"/>
              <a:buNone/>
            </a:pPr>
            <a:r>
              <a:rPr b="1" lang="fr-FR">
                <a:solidFill>
                  <a:srgbClr val="2F5496"/>
                </a:solidFill>
                <a:latin typeface="Arial"/>
                <a:ea typeface="Arial"/>
                <a:cs typeface="Arial"/>
                <a:sym typeface="Arial"/>
              </a:rPr>
              <a:t>Combination of Prebiotics and  Postbiotics</a:t>
            </a:r>
            <a:endParaRPr/>
          </a:p>
        </p:txBody>
      </p:sp>
      <p:grpSp>
        <p:nvGrpSpPr>
          <p:cNvPr id="2303" name="Google Shape;2303;p183"/>
          <p:cNvGrpSpPr/>
          <p:nvPr/>
        </p:nvGrpSpPr>
        <p:grpSpPr>
          <a:xfrm>
            <a:off x="2082418" y="1881323"/>
            <a:ext cx="8105809" cy="2551708"/>
            <a:chOff x="467543" y="1565007"/>
            <a:chExt cx="7282367" cy="2383011"/>
          </a:xfrm>
        </p:grpSpPr>
        <p:sp>
          <p:nvSpPr>
            <p:cNvPr id="2304" name="Google Shape;2304;p183"/>
            <p:cNvSpPr/>
            <p:nvPr/>
          </p:nvSpPr>
          <p:spPr>
            <a:xfrm rot="5400000">
              <a:off x="1394974" y="641834"/>
              <a:ext cx="2378753" cy="4233614"/>
            </a:xfrm>
            <a:prstGeom prst="bentArrow">
              <a:avLst>
                <a:gd fmla="val 20665" name="adj1"/>
                <a:gd fmla="val 24913" name="adj2"/>
                <a:gd fmla="val 25000" name="adj3"/>
                <a:gd fmla="val 43750" name="adj4"/>
              </a:avLst>
            </a:prstGeom>
            <a:solidFill>
              <a:srgbClr val="C8E3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000000"/>
                </a:solidFill>
                <a:latin typeface="Tahoma"/>
                <a:ea typeface="Tahoma"/>
                <a:cs typeface="Tahoma"/>
                <a:sym typeface="Tahoma"/>
              </a:endParaRPr>
            </a:p>
          </p:txBody>
        </p:sp>
        <p:sp>
          <p:nvSpPr>
            <p:cNvPr id="2305" name="Google Shape;2305;p183"/>
            <p:cNvSpPr txBox="1"/>
            <p:nvPr/>
          </p:nvSpPr>
          <p:spPr>
            <a:xfrm>
              <a:off x="470078" y="1569262"/>
              <a:ext cx="2885679" cy="4886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27348B"/>
                  </a:solidFill>
                  <a:latin typeface="Tahoma"/>
                  <a:ea typeface="Tahoma"/>
                  <a:cs typeface="Tahoma"/>
                  <a:sym typeface="Tahoma"/>
                </a:rPr>
                <a:t>Infant formula with postbiotics </a:t>
              </a:r>
              <a:br>
                <a:rPr b="1" lang="fr-FR" sz="1400">
                  <a:solidFill>
                    <a:srgbClr val="27348B"/>
                  </a:solidFill>
                  <a:latin typeface="Tahoma"/>
                  <a:ea typeface="Tahoma"/>
                  <a:cs typeface="Tahoma"/>
                  <a:sym typeface="Tahoma"/>
                </a:rPr>
              </a:br>
              <a:r>
                <a:rPr b="1" lang="fr-FR" sz="1400">
                  <a:solidFill>
                    <a:srgbClr val="27348B"/>
                  </a:solidFill>
                  <a:latin typeface="Tahoma"/>
                  <a:ea typeface="Tahoma"/>
                  <a:cs typeface="Tahoma"/>
                  <a:sym typeface="Tahoma"/>
                </a:rPr>
                <a:t>(by Lactofidus</a:t>
              </a:r>
              <a:r>
                <a:rPr b="1" baseline="30000" lang="fr-FR" sz="1400">
                  <a:solidFill>
                    <a:srgbClr val="27348B"/>
                  </a:solidFill>
                  <a:latin typeface="Tahoma"/>
                  <a:ea typeface="Tahoma"/>
                  <a:cs typeface="Tahoma"/>
                  <a:sym typeface="Tahoma"/>
                </a:rPr>
                <a:t>TM</a:t>
              </a:r>
              <a:r>
                <a:rPr b="1" lang="fr-FR" sz="1400">
                  <a:solidFill>
                    <a:srgbClr val="27348B"/>
                  </a:solidFill>
                  <a:latin typeface="Tahoma"/>
                  <a:ea typeface="Tahoma"/>
                  <a:cs typeface="Tahoma"/>
                  <a:sym typeface="Tahoma"/>
                </a:rPr>
                <a:t> process)</a:t>
              </a:r>
              <a:endParaRPr/>
            </a:p>
          </p:txBody>
        </p:sp>
        <p:sp>
          <p:nvSpPr>
            <p:cNvPr id="2306" name="Google Shape;2306;p183"/>
            <p:cNvSpPr/>
            <p:nvPr/>
          </p:nvSpPr>
          <p:spPr>
            <a:xfrm flipH="1" rot="-5400000">
              <a:off x="4447010" y="643723"/>
              <a:ext cx="2378754" cy="4221321"/>
            </a:xfrm>
            <a:custGeom>
              <a:rect b="b" l="l" r="r" t="t"/>
              <a:pathLst>
                <a:path extrusionOk="0" h="4248472" w="2448272">
                  <a:moveTo>
                    <a:pt x="0" y="4248472"/>
                  </a:moveTo>
                  <a:lnTo>
                    <a:pt x="0" y="1428089"/>
                  </a:lnTo>
                  <a:cubicBezTo>
                    <a:pt x="0" y="1144010"/>
                    <a:pt x="112850" y="871567"/>
                    <a:pt x="313725" y="670694"/>
                  </a:cubicBezTo>
                  <a:cubicBezTo>
                    <a:pt x="514599" y="469820"/>
                    <a:pt x="787043" y="356971"/>
                    <a:pt x="1071121" y="356972"/>
                  </a:cubicBezTo>
                  <a:lnTo>
                    <a:pt x="1836204" y="356970"/>
                  </a:lnTo>
                  <a:lnTo>
                    <a:pt x="1836204" y="0"/>
                  </a:lnTo>
                  <a:lnTo>
                    <a:pt x="2448272" y="609938"/>
                  </a:lnTo>
                  <a:lnTo>
                    <a:pt x="1836204" y="1219876"/>
                  </a:lnTo>
                  <a:lnTo>
                    <a:pt x="1836204" y="862906"/>
                  </a:lnTo>
                  <a:lnTo>
                    <a:pt x="1071119" y="862906"/>
                  </a:lnTo>
                  <a:cubicBezTo>
                    <a:pt x="758976" y="862906"/>
                    <a:pt x="505935" y="1115947"/>
                    <a:pt x="505934" y="1428089"/>
                  </a:cubicBezTo>
                  <a:cubicBezTo>
                    <a:pt x="505934" y="2368217"/>
                    <a:pt x="505935" y="3308344"/>
                    <a:pt x="505935" y="4248472"/>
                  </a:cubicBezTo>
                  <a:lnTo>
                    <a:pt x="0" y="4248472"/>
                  </a:lnTo>
                  <a:close/>
                </a:path>
              </a:pathLst>
            </a:custGeom>
            <a:solidFill>
              <a:srgbClr val="EDF5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000000"/>
                </a:solidFill>
                <a:latin typeface="Tahoma"/>
                <a:ea typeface="Tahoma"/>
                <a:cs typeface="Tahoma"/>
                <a:sym typeface="Tahoma"/>
              </a:endParaRPr>
            </a:p>
          </p:txBody>
        </p:sp>
        <p:sp>
          <p:nvSpPr>
            <p:cNvPr id="2307" name="Google Shape;2307;p183"/>
            <p:cNvSpPr txBox="1"/>
            <p:nvPr/>
          </p:nvSpPr>
          <p:spPr>
            <a:xfrm>
              <a:off x="5300058" y="1569262"/>
              <a:ext cx="2449853" cy="48862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fr-FR" sz="1400">
                  <a:solidFill>
                    <a:srgbClr val="001689"/>
                  </a:solidFill>
                  <a:latin typeface="Tahoma"/>
                  <a:ea typeface="Tahoma"/>
                  <a:cs typeface="Tahoma"/>
                  <a:sym typeface="Tahoma"/>
                </a:rPr>
                <a:t>Prebiotic mixture scGOS/lcFOS (9:1)</a:t>
              </a:r>
              <a:endParaRPr/>
            </a:p>
          </p:txBody>
        </p:sp>
      </p:grpSp>
      <p:sp>
        <p:nvSpPr>
          <p:cNvPr id="2308" name="Google Shape;2308;p183"/>
          <p:cNvSpPr txBox="1"/>
          <p:nvPr/>
        </p:nvSpPr>
        <p:spPr>
          <a:xfrm>
            <a:off x="1635182" y="4765585"/>
            <a:ext cx="9709709"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400">
                <a:solidFill>
                  <a:srgbClr val="001689"/>
                </a:solidFill>
                <a:latin typeface="Tahoma"/>
                <a:ea typeface="Tahoma"/>
                <a:cs typeface="Tahoma"/>
                <a:sym typeface="Tahoma"/>
              </a:rPr>
              <a:t>A unique infant formula combining prebiotics and postbiotics </a:t>
            </a:r>
            <a:endParaRPr/>
          </a:p>
          <a:p>
            <a:pPr indent="0" lvl="0" marL="0" marR="0" rtl="0" algn="ctr">
              <a:spcBef>
                <a:spcPts val="0"/>
              </a:spcBef>
              <a:spcAft>
                <a:spcPts val="0"/>
              </a:spcAft>
              <a:buNone/>
            </a:pPr>
            <a:r>
              <a:rPr b="1" lang="fr-FR" sz="2400">
                <a:solidFill>
                  <a:srgbClr val="001689"/>
                </a:solidFill>
                <a:latin typeface="Tahoma"/>
                <a:ea typeface="Tahoma"/>
                <a:cs typeface="Tahoma"/>
                <a:sym typeface="Tahoma"/>
              </a:rPr>
              <a:t>for gut health benefits</a:t>
            </a:r>
            <a:endParaRPr b="1" sz="2400">
              <a:solidFill>
                <a:srgbClr val="001689"/>
              </a:solidFill>
              <a:latin typeface="Tahoma"/>
              <a:ea typeface="Tahoma"/>
              <a:cs typeface="Tahoma"/>
              <a:sym typeface="Tahoma"/>
            </a:endParaRPr>
          </a:p>
        </p:txBody>
      </p:sp>
      <p:grpSp>
        <p:nvGrpSpPr>
          <p:cNvPr id="2309" name="Google Shape;2309;p183"/>
          <p:cNvGrpSpPr/>
          <p:nvPr/>
        </p:nvGrpSpPr>
        <p:grpSpPr>
          <a:xfrm>
            <a:off x="2141517" y="2497506"/>
            <a:ext cx="1848426" cy="1800438"/>
            <a:chOff x="7560869" y="3374235"/>
            <a:chExt cx="2040166" cy="1987200"/>
          </a:xfrm>
        </p:grpSpPr>
        <p:pic>
          <p:nvPicPr>
            <p:cNvPr id="2310" name="Google Shape;2310;p183"/>
            <p:cNvPicPr preferRelativeResize="0"/>
            <p:nvPr/>
          </p:nvPicPr>
          <p:blipFill rotWithShape="1">
            <a:blip r:embed="rId3">
              <a:alphaModFix/>
            </a:blip>
            <a:srcRect b="0" l="0" r="0" t="0"/>
            <a:stretch/>
          </p:blipFill>
          <p:spPr>
            <a:xfrm>
              <a:off x="7595548" y="3374235"/>
              <a:ext cx="2005487" cy="1987200"/>
            </a:xfrm>
            <a:prstGeom prst="rect">
              <a:avLst/>
            </a:prstGeom>
            <a:noFill/>
            <a:ln>
              <a:noFill/>
            </a:ln>
          </p:spPr>
        </p:pic>
        <p:sp>
          <p:nvSpPr>
            <p:cNvPr id="2311" name="Google Shape;2311;p183"/>
            <p:cNvSpPr/>
            <p:nvPr/>
          </p:nvSpPr>
          <p:spPr>
            <a:xfrm>
              <a:off x="7560869" y="4164681"/>
              <a:ext cx="2036711" cy="486228"/>
            </a:xfrm>
            <a:prstGeom prst="roundRect">
              <a:avLst>
                <a:gd fmla="val 16667" name="adj"/>
              </a:avLst>
            </a:prstGeom>
            <a:solidFill>
              <a:schemeClr val="lt1">
                <a:alpha val="7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Tahoma"/>
                <a:ea typeface="Tahoma"/>
                <a:cs typeface="Tahoma"/>
                <a:sym typeface="Tahoma"/>
              </a:endParaRPr>
            </a:p>
          </p:txBody>
        </p:sp>
        <p:sp>
          <p:nvSpPr>
            <p:cNvPr id="2312" name="Google Shape;2312;p183"/>
            <p:cNvSpPr txBox="1"/>
            <p:nvPr/>
          </p:nvSpPr>
          <p:spPr>
            <a:xfrm>
              <a:off x="7763736" y="4085772"/>
              <a:ext cx="1686490" cy="65376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50"/>
                <a:buFont typeface="Arial"/>
                <a:buNone/>
              </a:pPr>
              <a:r>
                <a:rPr b="1" lang="fr-FR" sz="1850">
                  <a:solidFill>
                    <a:srgbClr val="000000"/>
                  </a:solidFill>
                  <a:latin typeface="Tahoma"/>
                  <a:ea typeface="Tahoma"/>
                  <a:cs typeface="Tahoma"/>
                  <a:sym typeface="Tahoma"/>
                </a:rPr>
                <a:t>Postbiotics</a:t>
              </a:r>
              <a:endParaRPr/>
            </a:p>
          </p:txBody>
        </p:sp>
      </p:grpSp>
      <p:grpSp>
        <p:nvGrpSpPr>
          <p:cNvPr id="2313" name="Google Shape;2313;p183"/>
          <p:cNvGrpSpPr/>
          <p:nvPr/>
        </p:nvGrpSpPr>
        <p:grpSpPr>
          <a:xfrm>
            <a:off x="8670720" y="2498507"/>
            <a:ext cx="1753027" cy="1737091"/>
            <a:chOff x="2188667" y="3378700"/>
            <a:chExt cx="2003999" cy="1985781"/>
          </a:xfrm>
        </p:grpSpPr>
        <p:pic>
          <p:nvPicPr>
            <p:cNvPr id="2314" name="Google Shape;2314;p183"/>
            <p:cNvPicPr preferRelativeResize="0"/>
            <p:nvPr/>
          </p:nvPicPr>
          <p:blipFill rotWithShape="1">
            <a:blip r:embed="rId4">
              <a:alphaModFix/>
            </a:blip>
            <a:srcRect b="0" l="0" r="0" t="0"/>
            <a:stretch/>
          </p:blipFill>
          <p:spPr>
            <a:xfrm>
              <a:off x="2188667" y="3378700"/>
              <a:ext cx="2003999" cy="1985781"/>
            </a:xfrm>
            <a:prstGeom prst="rect">
              <a:avLst/>
            </a:prstGeom>
            <a:noFill/>
            <a:ln>
              <a:noFill/>
            </a:ln>
          </p:spPr>
        </p:pic>
        <p:sp>
          <p:nvSpPr>
            <p:cNvPr id="2315" name="Google Shape;2315;p183"/>
            <p:cNvSpPr/>
            <p:nvPr/>
          </p:nvSpPr>
          <p:spPr>
            <a:xfrm>
              <a:off x="2188667" y="4128477"/>
              <a:ext cx="1971896" cy="486228"/>
            </a:xfrm>
            <a:prstGeom prst="roundRect">
              <a:avLst>
                <a:gd fmla="val 16667" name="adj"/>
              </a:avLst>
            </a:prstGeom>
            <a:solidFill>
              <a:schemeClr val="lt1">
                <a:alpha val="7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Tahoma"/>
                <a:ea typeface="Tahoma"/>
                <a:cs typeface="Tahoma"/>
                <a:sym typeface="Tahoma"/>
              </a:endParaRPr>
            </a:p>
          </p:txBody>
        </p:sp>
        <p:sp>
          <p:nvSpPr>
            <p:cNvPr id="2316" name="Google Shape;2316;p183"/>
            <p:cNvSpPr txBox="1"/>
            <p:nvPr/>
          </p:nvSpPr>
          <p:spPr>
            <a:xfrm>
              <a:off x="2331370" y="4023634"/>
              <a:ext cx="1686490" cy="65376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fr-FR" sz="2000">
                  <a:solidFill>
                    <a:srgbClr val="000000"/>
                  </a:solidFill>
                  <a:latin typeface="Tahoma"/>
                  <a:ea typeface="Tahoma"/>
                  <a:cs typeface="Tahoma"/>
                  <a:sym typeface="Tahoma"/>
                </a:rPr>
                <a:t>Prebiotics</a:t>
              </a:r>
              <a:endParaRPr/>
            </a:p>
          </p:txBody>
        </p:sp>
      </p:grpSp>
      <p:pic>
        <p:nvPicPr>
          <p:cNvPr id="2317" name="Google Shape;2317;p183"/>
          <p:cNvPicPr preferRelativeResize="0"/>
          <p:nvPr/>
        </p:nvPicPr>
        <p:blipFill rotWithShape="1">
          <a:blip r:embed="rId5">
            <a:alphaModFix/>
          </a:blip>
          <a:srcRect b="0" l="0" r="0" t="0"/>
          <a:stretch/>
        </p:blipFill>
        <p:spPr>
          <a:xfrm>
            <a:off x="724829" y="3435498"/>
            <a:ext cx="1267342" cy="1267342"/>
          </a:xfrm>
          <a:prstGeom prst="rect">
            <a:avLst/>
          </a:prstGeom>
          <a:noFill/>
          <a:ln>
            <a:noFill/>
          </a:ln>
        </p:spPr>
      </p:pic>
      <p:sp>
        <p:nvSpPr>
          <p:cNvPr id="2318" name="Google Shape;2318;p183"/>
          <p:cNvSpPr txBox="1"/>
          <p:nvPr>
            <p:ph idx="1" type="body"/>
          </p:nvPr>
        </p:nvSpPr>
        <p:spPr>
          <a:xfrm>
            <a:off x="540329" y="3292561"/>
            <a:ext cx="1607710" cy="1607708"/>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None/>
            </a:pPr>
            <a:r>
              <a:rPr b="1" lang="fr-FR" sz="1400">
                <a:latin typeface="Tahoma"/>
                <a:ea typeface="Tahoma"/>
                <a:cs typeface="Tahoma"/>
                <a:sym typeface="Tahoma"/>
              </a:rPr>
              <a:t>&gt;20 years</a:t>
            </a:r>
            <a:br>
              <a:rPr b="1" lang="fr-FR" sz="1400">
                <a:latin typeface="Tahoma"/>
                <a:ea typeface="Tahoma"/>
                <a:cs typeface="Tahoma"/>
                <a:sym typeface="Tahoma"/>
              </a:rPr>
            </a:br>
            <a:r>
              <a:rPr b="1" lang="fr-FR" sz="1400">
                <a:latin typeface="Tahoma"/>
                <a:ea typeface="Tahoma"/>
                <a:cs typeface="Tahoma"/>
                <a:sym typeface="Tahoma"/>
              </a:rPr>
              <a:t>European experience</a:t>
            </a:r>
            <a:endParaRP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2" name="Shape 2322"/>
        <p:cNvGrpSpPr/>
        <p:nvPr/>
      </p:nvGrpSpPr>
      <p:grpSpPr>
        <a:xfrm>
          <a:off x="0" y="0"/>
          <a:ext cx="0" cy="0"/>
          <a:chOff x="0" y="0"/>
          <a:chExt cx="0" cy="0"/>
        </a:xfrm>
      </p:grpSpPr>
      <p:sp>
        <p:nvSpPr>
          <p:cNvPr id="2323" name="Google Shape;2323;p184"/>
          <p:cNvSpPr txBox="1"/>
          <p:nvPr/>
        </p:nvSpPr>
        <p:spPr>
          <a:xfrm>
            <a:off x="0" y="5618163"/>
            <a:ext cx="12192000" cy="738664"/>
          </a:xfrm>
          <a:prstGeom prst="rect">
            <a:avLst/>
          </a:prstGeom>
          <a:noFill/>
          <a:ln>
            <a:noFill/>
          </a:ln>
        </p:spPr>
        <p:txBody>
          <a:bodyPr anchorCtr="0" anchor="t" bIns="0" lIns="0" spcFirstLastPara="1" rIns="0" wrap="square" tIns="0">
            <a:noAutofit/>
          </a:bodyPr>
          <a:lstStyle/>
          <a:p>
            <a:pPr indent="0" lvl="0" marL="12700" marR="0" rtl="0" algn="ctr">
              <a:spcBef>
                <a:spcPts val="0"/>
              </a:spcBef>
              <a:spcAft>
                <a:spcPts val="0"/>
              </a:spcAft>
              <a:buNone/>
            </a:pPr>
            <a:r>
              <a:rPr b="1" lang="fr-FR" sz="2400">
                <a:solidFill>
                  <a:srgbClr val="00B050"/>
                </a:solidFill>
                <a:latin typeface="Tahoma"/>
                <a:ea typeface="Tahoma"/>
                <a:cs typeface="Tahoma"/>
                <a:sym typeface="Tahoma"/>
              </a:rPr>
              <a:t>Only the new combination of prebiotics and postbiotics prevented stress-induced visceral hypersensitivity, an animal model for belly cramps &amp; colic</a:t>
            </a:r>
            <a:endParaRPr/>
          </a:p>
        </p:txBody>
      </p:sp>
      <p:sp>
        <p:nvSpPr>
          <p:cNvPr id="2324" name="Google Shape;2324;p184"/>
          <p:cNvSpPr txBox="1"/>
          <p:nvPr/>
        </p:nvSpPr>
        <p:spPr>
          <a:xfrm>
            <a:off x="395288" y="6462713"/>
            <a:ext cx="6884987" cy="1524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lang="fr-FR" sz="1000">
                <a:solidFill>
                  <a:srgbClr val="000000"/>
                </a:solidFill>
                <a:latin typeface="Tahoma"/>
                <a:ea typeface="Tahoma"/>
                <a:cs typeface="Tahoma"/>
                <a:sym typeface="Tahoma"/>
              </a:rPr>
              <a:t>Collaboration Eutamene et al., INRA France (Renes et al. J Pediatr Gastroenterol Nutr 2018;66:69 Abstract)</a:t>
            </a:r>
            <a:endParaRPr sz="1000">
              <a:solidFill>
                <a:srgbClr val="000000"/>
              </a:solidFill>
              <a:latin typeface="Tahoma"/>
              <a:ea typeface="Tahoma"/>
              <a:cs typeface="Tahoma"/>
              <a:sym typeface="Tahoma"/>
            </a:endParaRPr>
          </a:p>
        </p:txBody>
      </p:sp>
      <p:grpSp>
        <p:nvGrpSpPr>
          <p:cNvPr id="2325" name="Google Shape;2325;p184"/>
          <p:cNvGrpSpPr/>
          <p:nvPr/>
        </p:nvGrpSpPr>
        <p:grpSpPr>
          <a:xfrm>
            <a:off x="2079773" y="1181064"/>
            <a:ext cx="8454878" cy="4622721"/>
            <a:chOff x="1901785" y="1126661"/>
            <a:chExt cx="7273965" cy="3559975"/>
          </a:xfrm>
        </p:grpSpPr>
        <p:sp>
          <p:nvSpPr>
            <p:cNvPr id="2326" name="Google Shape;2326;p184"/>
            <p:cNvSpPr/>
            <p:nvPr/>
          </p:nvSpPr>
          <p:spPr>
            <a:xfrm>
              <a:off x="8588375" y="2068513"/>
              <a:ext cx="573088" cy="4524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27" name="Google Shape;2327;p184"/>
            <p:cNvSpPr/>
            <p:nvPr/>
          </p:nvSpPr>
          <p:spPr>
            <a:xfrm>
              <a:off x="8602663" y="3146425"/>
              <a:ext cx="573087" cy="45402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28" name="Google Shape;2328;p184"/>
            <p:cNvSpPr/>
            <p:nvPr/>
          </p:nvSpPr>
          <p:spPr>
            <a:xfrm>
              <a:off x="8602663" y="2584450"/>
              <a:ext cx="573087" cy="45243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29" name="Google Shape;2329;p184"/>
            <p:cNvSpPr/>
            <p:nvPr/>
          </p:nvSpPr>
          <p:spPr>
            <a:xfrm>
              <a:off x="8602663" y="3760788"/>
              <a:ext cx="573087" cy="4524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0" name="Google Shape;2330;p184"/>
            <p:cNvSpPr/>
            <p:nvPr/>
          </p:nvSpPr>
          <p:spPr>
            <a:xfrm>
              <a:off x="2516327" y="1126661"/>
              <a:ext cx="5168486" cy="3146849"/>
            </a:xfrm>
            <a:custGeom>
              <a:rect b="b" l="l" r="r" t="t"/>
              <a:pathLst>
                <a:path extrusionOk="0" h="2449195" w="3529965">
                  <a:moveTo>
                    <a:pt x="0" y="2449067"/>
                  </a:moveTo>
                  <a:lnTo>
                    <a:pt x="3529583" y="2449067"/>
                  </a:lnTo>
                  <a:lnTo>
                    <a:pt x="3529583" y="0"/>
                  </a:lnTo>
                  <a:lnTo>
                    <a:pt x="0" y="0"/>
                  </a:lnTo>
                  <a:lnTo>
                    <a:pt x="0" y="2449067"/>
                  </a:lnTo>
                  <a:close/>
                </a:path>
              </a:pathLst>
            </a:custGeom>
            <a:solidFill>
              <a:srgbClr val="B8D37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1" name="Google Shape;2331;p184"/>
            <p:cNvSpPr/>
            <p:nvPr/>
          </p:nvSpPr>
          <p:spPr>
            <a:xfrm>
              <a:off x="2516327" y="1126661"/>
              <a:ext cx="5168486" cy="314684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2" name="Google Shape;2332;p184"/>
            <p:cNvSpPr txBox="1"/>
            <p:nvPr/>
          </p:nvSpPr>
          <p:spPr>
            <a:xfrm rot="-5400000">
              <a:off x="927890" y="2319114"/>
              <a:ext cx="2714081" cy="76629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fr-FR" sz="1200">
                  <a:solidFill>
                    <a:srgbClr val="000000"/>
                  </a:solidFill>
                  <a:latin typeface="Tahoma"/>
                  <a:ea typeface="Tahoma"/>
                  <a:cs typeface="Tahoma"/>
                  <a:sym typeface="Tahoma"/>
                </a:rPr>
                <a:t>Abdominal contractions</a:t>
              </a:r>
              <a:endParaRPr sz="1200">
                <a:solidFill>
                  <a:srgbClr val="000000"/>
                </a:solidFill>
                <a:latin typeface="Tahoma"/>
                <a:ea typeface="Tahoma"/>
                <a:cs typeface="Tahoma"/>
                <a:sym typeface="Tahoma"/>
              </a:endParaRPr>
            </a:p>
            <a:p>
              <a:pPr indent="0" lvl="0" marL="0" marR="0" rtl="0" algn="ctr">
                <a:spcBef>
                  <a:spcPts val="15"/>
                </a:spcBef>
                <a:spcAft>
                  <a:spcPts val="0"/>
                </a:spcAft>
                <a:buNone/>
              </a:pPr>
              <a:r>
                <a:rPr b="1" lang="fr-FR" sz="1100">
                  <a:solidFill>
                    <a:srgbClr val="000000"/>
                  </a:solidFill>
                  <a:latin typeface="Tahoma"/>
                  <a:ea typeface="Tahoma"/>
                  <a:cs typeface="Tahoma"/>
                  <a:sym typeface="Tahoma"/>
                </a:rPr>
                <a:t>(Delta: stress-induced – basal value)</a:t>
              </a:r>
              <a:endParaRPr sz="1100">
                <a:solidFill>
                  <a:srgbClr val="000000"/>
                </a:solidFill>
                <a:latin typeface="Tahoma"/>
                <a:ea typeface="Tahoma"/>
                <a:cs typeface="Tahoma"/>
                <a:sym typeface="Tahoma"/>
              </a:endParaRPr>
            </a:p>
          </p:txBody>
        </p:sp>
        <p:sp>
          <p:nvSpPr>
            <p:cNvPr id="2333" name="Google Shape;2333;p184"/>
            <p:cNvSpPr txBox="1"/>
            <p:nvPr/>
          </p:nvSpPr>
          <p:spPr>
            <a:xfrm>
              <a:off x="4194981" y="4271471"/>
              <a:ext cx="974178" cy="207583"/>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050">
                  <a:solidFill>
                    <a:srgbClr val="000000"/>
                  </a:solidFill>
                  <a:latin typeface="Tahoma"/>
                  <a:ea typeface="Tahoma"/>
                  <a:cs typeface="Tahoma"/>
                  <a:sym typeface="Tahoma"/>
                </a:rPr>
                <a:t>Pre/Pro</a:t>
              </a:r>
              <a:endParaRPr sz="1050">
                <a:solidFill>
                  <a:srgbClr val="000000"/>
                </a:solidFill>
                <a:latin typeface="Tahoma"/>
                <a:ea typeface="Tahoma"/>
                <a:cs typeface="Tahoma"/>
                <a:sym typeface="Tahoma"/>
              </a:endParaRPr>
            </a:p>
          </p:txBody>
        </p:sp>
        <p:sp>
          <p:nvSpPr>
            <p:cNvPr id="2334" name="Google Shape;2334;p184"/>
            <p:cNvSpPr txBox="1"/>
            <p:nvPr/>
          </p:nvSpPr>
          <p:spPr>
            <a:xfrm>
              <a:off x="5250533" y="4259235"/>
              <a:ext cx="2434281" cy="217467"/>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050">
                  <a:solidFill>
                    <a:srgbClr val="000000"/>
                  </a:solidFill>
                  <a:latin typeface="Tahoma"/>
                  <a:ea typeface="Tahoma"/>
                  <a:cs typeface="Tahoma"/>
                  <a:sym typeface="Tahoma"/>
                </a:rPr>
                <a:t>Pro/no Pro  </a:t>
              </a:r>
              <a:r>
                <a:rPr b="1" baseline="30000" lang="fr-FR" sz="1600">
                  <a:solidFill>
                    <a:srgbClr val="000000"/>
                  </a:solidFill>
                  <a:latin typeface="Tahoma"/>
                  <a:ea typeface="Tahoma"/>
                  <a:cs typeface="Tahoma"/>
                  <a:sym typeface="Tahoma"/>
                </a:rPr>
                <a:t>Pre/no Pre</a:t>
              </a:r>
              <a:endParaRPr baseline="30000" sz="1600">
                <a:solidFill>
                  <a:srgbClr val="000000"/>
                </a:solidFill>
                <a:latin typeface="Tahoma"/>
                <a:ea typeface="Tahoma"/>
                <a:cs typeface="Tahoma"/>
                <a:sym typeface="Tahoma"/>
              </a:endParaRPr>
            </a:p>
          </p:txBody>
        </p:sp>
        <p:sp>
          <p:nvSpPr>
            <p:cNvPr id="2335" name="Google Shape;2335;p184"/>
            <p:cNvSpPr/>
            <p:nvPr/>
          </p:nvSpPr>
          <p:spPr>
            <a:xfrm>
              <a:off x="4376331" y="2250390"/>
              <a:ext cx="730051" cy="823932"/>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6" name="Google Shape;2336;p184"/>
            <p:cNvSpPr/>
            <p:nvPr/>
          </p:nvSpPr>
          <p:spPr>
            <a:xfrm>
              <a:off x="4415857" y="2283021"/>
              <a:ext cx="578925" cy="693408"/>
            </a:xfrm>
            <a:custGeom>
              <a:rect b="b" l="l" r="r" t="t"/>
              <a:pathLst>
                <a:path extrusionOk="0" h="539750" w="396239">
                  <a:moveTo>
                    <a:pt x="396239" y="360304"/>
                  </a:moveTo>
                  <a:lnTo>
                    <a:pt x="0" y="360304"/>
                  </a:lnTo>
                  <a:lnTo>
                    <a:pt x="198119" y="539495"/>
                  </a:lnTo>
                  <a:lnTo>
                    <a:pt x="396239" y="360304"/>
                  </a:lnTo>
                  <a:close/>
                </a:path>
                <a:path extrusionOk="0" h="539750" w="396239">
                  <a:moveTo>
                    <a:pt x="268864" y="0"/>
                  </a:moveTo>
                  <a:lnTo>
                    <a:pt x="127375" y="0"/>
                  </a:lnTo>
                  <a:lnTo>
                    <a:pt x="127375" y="360304"/>
                  </a:lnTo>
                  <a:lnTo>
                    <a:pt x="268864" y="360304"/>
                  </a:lnTo>
                  <a:lnTo>
                    <a:pt x="268864" y="0"/>
                  </a:lnTo>
                  <a:close/>
                </a:path>
              </a:pathLst>
            </a:custGeom>
            <a:solidFill>
              <a:srgbClr val="00A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7" name="Google Shape;2337;p184"/>
            <p:cNvSpPr/>
            <p:nvPr/>
          </p:nvSpPr>
          <p:spPr>
            <a:xfrm>
              <a:off x="4306581" y="3164057"/>
              <a:ext cx="862577" cy="108905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8" name="Google Shape;2338;p184"/>
            <p:cNvSpPr/>
            <p:nvPr/>
          </p:nvSpPr>
          <p:spPr>
            <a:xfrm>
              <a:off x="4343781" y="3198728"/>
              <a:ext cx="713777" cy="956495"/>
            </a:xfrm>
            <a:custGeom>
              <a:rect b="b" l="l" r="r" t="t"/>
              <a:pathLst>
                <a:path extrusionOk="0" h="745489" w="487679">
                  <a:moveTo>
                    <a:pt x="0" y="745235"/>
                  </a:moveTo>
                  <a:lnTo>
                    <a:pt x="487679" y="745235"/>
                  </a:lnTo>
                  <a:lnTo>
                    <a:pt x="487679" y="0"/>
                  </a:lnTo>
                  <a:lnTo>
                    <a:pt x="0" y="0"/>
                  </a:lnTo>
                  <a:lnTo>
                    <a:pt x="0" y="745235"/>
                  </a:lnTo>
                  <a:close/>
                </a:path>
              </a:pathLst>
            </a:custGeom>
            <a:solidFill>
              <a:srgbClr val="00158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39" name="Google Shape;2339;p184"/>
            <p:cNvSpPr/>
            <p:nvPr/>
          </p:nvSpPr>
          <p:spPr>
            <a:xfrm>
              <a:off x="5422583" y="2274863"/>
              <a:ext cx="927678" cy="1931347"/>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40" name="Google Shape;2340;p184"/>
            <p:cNvSpPr/>
            <p:nvPr/>
          </p:nvSpPr>
          <p:spPr>
            <a:xfrm>
              <a:off x="5459783" y="2307494"/>
              <a:ext cx="778877" cy="1800823"/>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41" name="Google Shape;2341;p184"/>
            <p:cNvSpPr/>
            <p:nvPr/>
          </p:nvSpPr>
          <p:spPr>
            <a:xfrm>
              <a:off x="6596711" y="2024013"/>
              <a:ext cx="927676" cy="2182197"/>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42" name="Google Shape;2342;p184"/>
            <p:cNvSpPr/>
            <p:nvPr/>
          </p:nvSpPr>
          <p:spPr>
            <a:xfrm>
              <a:off x="6633911" y="2056644"/>
              <a:ext cx="778876" cy="2053711"/>
            </a:xfrm>
            <a:custGeom>
              <a:rect b="b" l="l" r="r" t="t"/>
              <a:pathLst>
                <a:path extrusionOk="0" h="1597660" w="532129">
                  <a:moveTo>
                    <a:pt x="0" y="1597151"/>
                  </a:moveTo>
                  <a:lnTo>
                    <a:pt x="531875" y="1597151"/>
                  </a:lnTo>
                  <a:lnTo>
                    <a:pt x="531875" y="0"/>
                  </a:lnTo>
                  <a:lnTo>
                    <a:pt x="0" y="0"/>
                  </a:lnTo>
                  <a:lnTo>
                    <a:pt x="0" y="1597151"/>
                  </a:lnTo>
                  <a:close/>
                </a:path>
              </a:pathLst>
            </a:custGeom>
            <a:solidFill>
              <a:srgbClr val="B0E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43" name="Google Shape;2343;p184"/>
            <p:cNvSpPr/>
            <p:nvPr/>
          </p:nvSpPr>
          <p:spPr>
            <a:xfrm>
              <a:off x="4394931" y="2274863"/>
              <a:ext cx="739351" cy="799459"/>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44" name="Google Shape;2344;p184"/>
            <p:cNvSpPr/>
            <p:nvPr/>
          </p:nvSpPr>
          <p:spPr>
            <a:xfrm>
              <a:off x="4432131" y="2307494"/>
              <a:ext cx="590551" cy="668935"/>
            </a:xfrm>
            <a:custGeom>
              <a:rect b="b" l="l" r="r" t="t"/>
              <a:pathLst>
                <a:path extrusionOk="0" h="521335" w="402589">
                  <a:moveTo>
                    <a:pt x="402335" y="320039"/>
                  </a:moveTo>
                  <a:lnTo>
                    <a:pt x="0" y="320039"/>
                  </a:lnTo>
                  <a:lnTo>
                    <a:pt x="201167" y="521207"/>
                  </a:lnTo>
                  <a:lnTo>
                    <a:pt x="402335" y="320039"/>
                  </a:lnTo>
                  <a:close/>
                </a:path>
                <a:path extrusionOk="0" h="521335" w="402589">
                  <a:moveTo>
                    <a:pt x="301751" y="0"/>
                  </a:moveTo>
                  <a:lnTo>
                    <a:pt x="100583" y="0"/>
                  </a:lnTo>
                  <a:lnTo>
                    <a:pt x="100583" y="320039"/>
                  </a:lnTo>
                  <a:lnTo>
                    <a:pt x="301751" y="320039"/>
                  </a:lnTo>
                  <a:lnTo>
                    <a:pt x="301751" y="0"/>
                  </a:lnTo>
                  <a:close/>
                </a:path>
              </a:pathLst>
            </a:custGeom>
            <a:solidFill>
              <a:srgbClr val="00158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Tahoma"/>
                <a:ea typeface="Tahoma"/>
                <a:cs typeface="Tahoma"/>
                <a:sym typeface="Tahoma"/>
              </a:endParaRPr>
            </a:p>
          </p:txBody>
        </p:sp>
        <p:sp>
          <p:nvSpPr>
            <p:cNvPr id="2345" name="Google Shape;2345;p184"/>
            <p:cNvSpPr txBox="1"/>
            <p:nvPr/>
          </p:nvSpPr>
          <p:spPr>
            <a:xfrm>
              <a:off x="2983654" y="4271471"/>
              <a:ext cx="1090426" cy="415165"/>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050">
                  <a:solidFill>
                    <a:srgbClr val="000000"/>
                  </a:solidFill>
                  <a:latin typeface="Tahoma"/>
                  <a:ea typeface="Tahoma"/>
                  <a:cs typeface="Tahoma"/>
                  <a:sym typeface="Tahoma"/>
                </a:rPr>
                <a:t>NaCl control</a:t>
              </a:r>
              <a:endParaRPr sz="1050">
                <a:solidFill>
                  <a:srgbClr val="000000"/>
                </a:solidFill>
                <a:latin typeface="Tahoma"/>
                <a:ea typeface="Tahoma"/>
                <a:cs typeface="Tahoma"/>
                <a:sym typeface="Tahoma"/>
              </a:endParaRPr>
            </a:p>
          </p:txBody>
        </p:sp>
      </p:grpSp>
      <p:sp>
        <p:nvSpPr>
          <p:cNvPr id="2346" name="Google Shape;2346;p184"/>
          <p:cNvSpPr txBox="1"/>
          <p:nvPr/>
        </p:nvSpPr>
        <p:spPr>
          <a:xfrm>
            <a:off x="0" y="-24884"/>
            <a:ext cx="12192000" cy="1205948"/>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2F5496"/>
              </a:buClr>
              <a:buSzPts val="4400"/>
              <a:buFont typeface="Tahoma"/>
              <a:buNone/>
            </a:pPr>
            <a:r>
              <a:rPr b="1" lang="fr-FR" sz="4400">
                <a:solidFill>
                  <a:srgbClr val="2F5496"/>
                </a:solidFill>
                <a:latin typeface="Tahoma"/>
                <a:ea typeface="Tahoma"/>
                <a:cs typeface="Tahoma"/>
                <a:sym typeface="Tahoma"/>
              </a:rPr>
              <a:t>Pre and postbiotics and visceral sensitivity</a:t>
            </a:r>
            <a:endParaRPr b="1" sz="4400">
              <a:solidFill>
                <a:srgbClr val="2F5496"/>
              </a:solidFill>
              <a:latin typeface="Arial"/>
              <a:ea typeface="Arial"/>
              <a:cs typeface="Arial"/>
              <a:sym typeface="Arial"/>
            </a:endParaRPr>
          </a:p>
        </p:txBody>
      </p:sp>
      <p:sp>
        <p:nvSpPr>
          <p:cNvPr id="2347" name="Google Shape;2347;p184"/>
          <p:cNvSpPr/>
          <p:nvPr/>
        </p:nvSpPr>
        <p:spPr>
          <a:xfrm>
            <a:off x="9544050" y="1828800"/>
            <a:ext cx="1338510" cy="34358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2" name="Shape 2352"/>
        <p:cNvGrpSpPr/>
        <p:nvPr/>
      </p:nvGrpSpPr>
      <p:grpSpPr>
        <a:xfrm>
          <a:off x="0" y="0"/>
          <a:ext cx="0" cy="0"/>
          <a:chOff x="0" y="0"/>
          <a:chExt cx="0" cy="0"/>
        </a:xfrm>
      </p:grpSpPr>
      <p:sp>
        <p:nvSpPr>
          <p:cNvPr id="2353" name="Google Shape;2353;p185"/>
          <p:cNvSpPr/>
          <p:nvPr/>
        </p:nvSpPr>
        <p:spPr>
          <a:xfrm>
            <a:off x="2667001" y="2176464"/>
            <a:ext cx="6689725" cy="2784475"/>
          </a:xfrm>
          <a:prstGeom prst="rect">
            <a:avLst/>
          </a:prstGeom>
          <a:solidFill>
            <a:srgbClr val="FF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4" name="Google Shape;2354;p185"/>
          <p:cNvSpPr/>
          <p:nvPr/>
        </p:nvSpPr>
        <p:spPr>
          <a:xfrm>
            <a:off x="8682039" y="5588000"/>
            <a:ext cx="1603375" cy="781050"/>
          </a:xfrm>
          <a:prstGeom prst="rect">
            <a:avLst/>
          </a:prstGeom>
          <a:solidFill>
            <a:srgbClr val="FF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chemeClr val="lt1"/>
              </a:solidFill>
              <a:latin typeface="Calibri"/>
              <a:ea typeface="Calibri"/>
              <a:cs typeface="Calibri"/>
              <a:sym typeface="Calibri"/>
            </a:endParaRPr>
          </a:p>
        </p:txBody>
      </p:sp>
      <p:pic>
        <p:nvPicPr>
          <p:cNvPr id="2355" name="Google Shape;2355;p185"/>
          <p:cNvPicPr preferRelativeResize="0"/>
          <p:nvPr/>
        </p:nvPicPr>
        <p:blipFill rotWithShape="1">
          <a:blip r:embed="rId3">
            <a:alphaModFix/>
          </a:blip>
          <a:srcRect b="0" l="0" r="0" t="0"/>
          <a:stretch/>
        </p:blipFill>
        <p:spPr>
          <a:xfrm>
            <a:off x="6002338" y="2301875"/>
            <a:ext cx="3033712" cy="2635250"/>
          </a:xfrm>
          <a:prstGeom prst="rect">
            <a:avLst/>
          </a:prstGeom>
          <a:noFill/>
          <a:ln>
            <a:noFill/>
          </a:ln>
        </p:spPr>
      </p:pic>
      <p:pic>
        <p:nvPicPr>
          <p:cNvPr id="2356" name="Google Shape;2356;p185"/>
          <p:cNvPicPr preferRelativeResize="0"/>
          <p:nvPr/>
        </p:nvPicPr>
        <p:blipFill rotWithShape="1">
          <a:blip r:embed="rId4">
            <a:alphaModFix/>
          </a:blip>
          <a:srcRect b="0" l="0" r="0" t="0"/>
          <a:stretch/>
        </p:blipFill>
        <p:spPr>
          <a:xfrm>
            <a:off x="7753350" y="5589589"/>
            <a:ext cx="577850" cy="206375"/>
          </a:xfrm>
          <a:prstGeom prst="rect">
            <a:avLst/>
          </a:prstGeom>
          <a:noFill/>
          <a:ln>
            <a:noFill/>
          </a:ln>
        </p:spPr>
      </p:pic>
      <p:sp>
        <p:nvSpPr>
          <p:cNvPr id="2357" name="Google Shape;2357;p185"/>
          <p:cNvSpPr txBox="1"/>
          <p:nvPr>
            <p:ph type="title"/>
          </p:nvPr>
        </p:nvSpPr>
        <p:spPr>
          <a:xfrm>
            <a:off x="2847976" y="1207628"/>
            <a:ext cx="6188074" cy="68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860"/>
              <a:buFont typeface="Calibri"/>
              <a:buNone/>
            </a:pPr>
            <a:br>
              <a:rPr lang="fr-FR" sz="4860">
                <a:solidFill>
                  <a:schemeClr val="accent2"/>
                </a:solidFill>
              </a:rPr>
            </a:br>
            <a:r>
              <a:rPr b="1" i="1" lang="fr-FR" sz="3600">
                <a:solidFill>
                  <a:srgbClr val="00B050"/>
                </a:solidFill>
              </a:rPr>
              <a:t>Comparison to WHO standards</a:t>
            </a:r>
            <a:endParaRPr b="1" i="1" sz="1620">
              <a:solidFill>
                <a:srgbClr val="00B050"/>
              </a:solidFill>
            </a:endParaRPr>
          </a:p>
        </p:txBody>
      </p:sp>
      <p:sp>
        <p:nvSpPr>
          <p:cNvPr id="2358" name="Google Shape;2358;p185"/>
          <p:cNvSpPr txBox="1"/>
          <p:nvPr/>
        </p:nvSpPr>
        <p:spPr>
          <a:xfrm>
            <a:off x="1411290" y="5108576"/>
            <a:ext cx="6108699" cy="135678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214313" lvl="0" marL="214313" marR="0" rtl="0" algn="l">
              <a:spcBef>
                <a:spcPts val="0"/>
              </a:spcBef>
              <a:spcAft>
                <a:spcPts val="0"/>
              </a:spcAft>
              <a:buClr>
                <a:srgbClr val="2F9F7A"/>
              </a:buClr>
              <a:buSzPts val="2800"/>
              <a:buFont typeface="Arial"/>
              <a:buChar char="•"/>
            </a:pPr>
            <a:r>
              <a:rPr b="1" lang="fr-FR" sz="2800">
                <a:solidFill>
                  <a:srgbClr val="2F9F7A"/>
                </a:solidFill>
                <a:latin typeface="Calibri"/>
                <a:ea typeface="Calibri"/>
                <a:cs typeface="Calibri"/>
                <a:sym typeface="Calibri"/>
              </a:rPr>
              <a:t>Weight gain and length gain comparable to WHO standards</a:t>
            </a:r>
            <a:endParaRPr/>
          </a:p>
          <a:p>
            <a:pPr indent="0" lvl="0" marL="0" marR="0" rtl="0" algn="l">
              <a:spcBef>
                <a:spcPts val="450"/>
              </a:spcBef>
              <a:spcAft>
                <a:spcPts val="0"/>
              </a:spcAft>
              <a:buNone/>
            </a:pPr>
            <a:r>
              <a:rPr b="1" lang="fr-FR" sz="2800">
                <a:solidFill>
                  <a:srgbClr val="2F9F7A"/>
                </a:solidFill>
                <a:latin typeface="Calibri"/>
                <a:ea typeface="Calibri"/>
                <a:cs typeface="Calibri"/>
                <a:sym typeface="Calibri"/>
              </a:rPr>
              <a:t>🡪 Healthy growth for all study arms</a:t>
            </a:r>
            <a:endParaRPr b="1" sz="2800">
              <a:solidFill>
                <a:srgbClr val="2F9F7A"/>
              </a:solidFill>
              <a:latin typeface="Calibri"/>
              <a:ea typeface="Calibri"/>
              <a:cs typeface="Calibri"/>
              <a:sym typeface="Calibri"/>
            </a:endParaRPr>
          </a:p>
        </p:txBody>
      </p:sp>
      <p:pic>
        <p:nvPicPr>
          <p:cNvPr id="2359" name="Google Shape;2359;p185"/>
          <p:cNvPicPr preferRelativeResize="0"/>
          <p:nvPr/>
        </p:nvPicPr>
        <p:blipFill rotWithShape="1">
          <a:blip r:embed="rId5">
            <a:alphaModFix/>
          </a:blip>
          <a:srcRect b="0" l="0" r="0" t="0"/>
          <a:stretch/>
        </p:blipFill>
        <p:spPr>
          <a:xfrm>
            <a:off x="2847976" y="2208214"/>
            <a:ext cx="3019425" cy="2752725"/>
          </a:xfrm>
          <a:prstGeom prst="rect">
            <a:avLst/>
          </a:prstGeom>
          <a:noFill/>
          <a:ln>
            <a:noFill/>
          </a:ln>
        </p:spPr>
      </p:pic>
      <p:pic>
        <p:nvPicPr>
          <p:cNvPr id="2360" name="Google Shape;2360;p185"/>
          <p:cNvPicPr preferRelativeResize="0"/>
          <p:nvPr/>
        </p:nvPicPr>
        <p:blipFill rotWithShape="1">
          <a:blip r:embed="rId6">
            <a:alphaModFix/>
          </a:blip>
          <a:srcRect b="0" l="0" r="0" t="0"/>
          <a:stretch/>
        </p:blipFill>
        <p:spPr>
          <a:xfrm>
            <a:off x="7835900" y="5270501"/>
            <a:ext cx="515938" cy="174625"/>
          </a:xfrm>
          <a:prstGeom prst="rect">
            <a:avLst/>
          </a:prstGeom>
          <a:noFill/>
          <a:ln>
            <a:noFill/>
          </a:ln>
        </p:spPr>
      </p:pic>
      <p:sp>
        <p:nvSpPr>
          <p:cNvPr id="2361" name="Google Shape;2361;p185"/>
          <p:cNvSpPr txBox="1"/>
          <p:nvPr/>
        </p:nvSpPr>
        <p:spPr>
          <a:xfrm>
            <a:off x="8388350" y="5067300"/>
            <a:ext cx="2279650" cy="1062038"/>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1600"/>
              <a:buFont typeface="Arial"/>
              <a:buNone/>
            </a:pPr>
            <a:r>
              <a:rPr lang="fr-FR" sz="1600">
                <a:solidFill>
                  <a:schemeClr val="dk1"/>
                </a:solidFill>
                <a:latin typeface="Arial"/>
                <a:ea typeface="Arial"/>
                <a:cs typeface="Arial"/>
                <a:sym typeface="Arial"/>
              </a:rPr>
              <a:t>Experimental</a:t>
            </a:r>
            <a:endParaRPr/>
          </a:p>
          <a:p>
            <a:pPr indent="0" lvl="0" marL="0" marR="0" rtl="0" algn="l">
              <a:lnSpc>
                <a:spcPct val="150000"/>
              </a:lnSpc>
              <a:spcBef>
                <a:spcPts val="0"/>
              </a:spcBef>
              <a:spcAft>
                <a:spcPts val="0"/>
              </a:spcAft>
              <a:buClr>
                <a:schemeClr val="dk1"/>
              </a:buClr>
              <a:buSzPts val="1600"/>
              <a:buFont typeface="Arial"/>
              <a:buNone/>
            </a:pPr>
            <a:r>
              <a:rPr lang="fr-FR" sz="1600">
                <a:solidFill>
                  <a:schemeClr val="dk1"/>
                </a:solidFill>
                <a:latin typeface="Arial"/>
                <a:ea typeface="Arial"/>
                <a:cs typeface="Arial"/>
                <a:sym typeface="Arial"/>
              </a:rPr>
              <a:t>Control </a:t>
            </a:r>
            <a:endParaRPr/>
          </a:p>
          <a:p>
            <a:pPr indent="0" lvl="0" marL="0" marR="0" rtl="0" algn="l">
              <a:lnSpc>
                <a:spcPct val="150000"/>
              </a:lnSpc>
              <a:spcBef>
                <a:spcPts val="0"/>
              </a:spcBef>
              <a:spcAft>
                <a:spcPts val="0"/>
              </a:spcAft>
              <a:buClr>
                <a:schemeClr val="dk1"/>
              </a:buClr>
              <a:buSzPts val="1600"/>
              <a:buFont typeface="Arial"/>
              <a:buNone/>
            </a:pPr>
            <a:r>
              <a:rPr lang="fr-FR" sz="1600">
                <a:solidFill>
                  <a:schemeClr val="dk1"/>
                </a:solidFill>
                <a:latin typeface="Arial"/>
                <a:ea typeface="Arial"/>
                <a:cs typeface="Arial"/>
                <a:sym typeface="Arial"/>
              </a:rPr>
              <a:t>Breastfed</a:t>
            </a:r>
            <a:endParaRPr sz="1600">
              <a:solidFill>
                <a:schemeClr val="dk1"/>
              </a:solidFill>
              <a:latin typeface="Arial"/>
              <a:ea typeface="Arial"/>
              <a:cs typeface="Arial"/>
              <a:sym typeface="Arial"/>
            </a:endParaRPr>
          </a:p>
        </p:txBody>
      </p:sp>
      <p:pic>
        <p:nvPicPr>
          <p:cNvPr id="2362" name="Google Shape;2362;p185"/>
          <p:cNvPicPr preferRelativeResize="0"/>
          <p:nvPr/>
        </p:nvPicPr>
        <p:blipFill rotWithShape="1">
          <a:blip r:embed="rId7">
            <a:alphaModFix/>
          </a:blip>
          <a:srcRect b="0" l="0" r="0" t="0"/>
          <a:stretch/>
        </p:blipFill>
        <p:spPr>
          <a:xfrm>
            <a:off x="7835900" y="5907089"/>
            <a:ext cx="515938" cy="185737"/>
          </a:xfrm>
          <a:prstGeom prst="rect">
            <a:avLst/>
          </a:prstGeom>
          <a:noFill/>
          <a:ln>
            <a:noFill/>
          </a:ln>
        </p:spPr>
      </p:pic>
      <p:sp>
        <p:nvSpPr>
          <p:cNvPr id="2363" name="Google Shape;2363;p185"/>
          <p:cNvSpPr txBox="1"/>
          <p:nvPr/>
        </p:nvSpPr>
        <p:spPr>
          <a:xfrm>
            <a:off x="3235326" y="2836864"/>
            <a:ext cx="1497013" cy="2762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Weight for age</a:t>
            </a:r>
            <a:endParaRPr sz="1800">
              <a:solidFill>
                <a:schemeClr val="dk1"/>
              </a:solidFill>
              <a:latin typeface="Arial"/>
              <a:ea typeface="Arial"/>
              <a:cs typeface="Arial"/>
              <a:sym typeface="Arial"/>
            </a:endParaRPr>
          </a:p>
        </p:txBody>
      </p:sp>
      <p:sp>
        <p:nvSpPr>
          <p:cNvPr id="2364" name="Google Shape;2364;p185"/>
          <p:cNvSpPr txBox="1"/>
          <p:nvPr/>
        </p:nvSpPr>
        <p:spPr>
          <a:xfrm>
            <a:off x="6397625" y="2836864"/>
            <a:ext cx="1487488" cy="2762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Length for age</a:t>
            </a:r>
            <a:endParaRPr sz="1800">
              <a:solidFill>
                <a:schemeClr val="dk1"/>
              </a:solidFill>
              <a:latin typeface="Arial"/>
              <a:ea typeface="Arial"/>
              <a:cs typeface="Arial"/>
              <a:sym typeface="Arial"/>
            </a:endParaRPr>
          </a:p>
        </p:txBody>
      </p:sp>
      <p:sp>
        <p:nvSpPr>
          <p:cNvPr id="2365" name="Google Shape;2365;p185"/>
          <p:cNvSpPr txBox="1"/>
          <p:nvPr/>
        </p:nvSpPr>
        <p:spPr>
          <a:xfrm>
            <a:off x="9823450" y="3276600"/>
            <a:ext cx="9036050" cy="685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1" lang="fr-FR" sz="4000">
                <a:solidFill>
                  <a:schemeClr val="accent2"/>
                </a:solidFill>
                <a:latin typeface="Calibri"/>
                <a:ea typeface="Calibri"/>
                <a:cs typeface="Calibri"/>
                <a:sym typeface="Calibri"/>
              </a:rPr>
            </a:br>
            <a:endParaRPr b="1" sz="1400">
              <a:solidFill>
                <a:schemeClr val="accent2"/>
              </a:solidFill>
              <a:latin typeface="Calibri"/>
              <a:ea typeface="Calibri"/>
              <a:cs typeface="Calibri"/>
              <a:sym typeface="Calibri"/>
            </a:endParaRPr>
          </a:p>
        </p:txBody>
      </p:sp>
      <p:sp>
        <p:nvSpPr>
          <p:cNvPr id="2366" name="Google Shape;2366;p185"/>
          <p:cNvSpPr txBox="1"/>
          <p:nvPr/>
        </p:nvSpPr>
        <p:spPr>
          <a:xfrm>
            <a:off x="4556125" y="6488114"/>
            <a:ext cx="6108700"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i="1" lang="fr-FR" sz="1800">
                <a:solidFill>
                  <a:schemeClr val="dk1"/>
                </a:solidFill>
                <a:latin typeface="Arial"/>
                <a:ea typeface="Arial"/>
                <a:cs typeface="Arial"/>
                <a:sym typeface="Arial"/>
              </a:rPr>
              <a:t>Rodriguez-Herrera et al J Pediatr Gastroenterol Nutr 2016</a:t>
            </a:r>
            <a:endParaRPr/>
          </a:p>
        </p:txBody>
      </p:sp>
      <p:sp>
        <p:nvSpPr>
          <p:cNvPr id="2367" name="Google Shape;2367;p185"/>
          <p:cNvSpPr txBox="1"/>
          <p:nvPr/>
        </p:nvSpPr>
        <p:spPr>
          <a:xfrm>
            <a:off x="0" y="-24884"/>
            <a:ext cx="12192000" cy="1205948"/>
          </a:xfrm>
          <a:prstGeom prst="rect">
            <a:avLst/>
          </a:prstGeom>
          <a:solidFill>
            <a:srgbClr val="DAE5F1"/>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366092"/>
              </a:buClr>
              <a:buSzPts val="4400"/>
              <a:buFont typeface="Calibri"/>
              <a:buNone/>
            </a:pPr>
            <a:r>
              <a:rPr b="1" lang="fr-FR" sz="4400">
                <a:solidFill>
                  <a:srgbClr val="366092"/>
                </a:solidFill>
                <a:latin typeface="Calibri"/>
                <a:ea typeface="Calibri"/>
                <a:cs typeface="Calibri"/>
                <a:sym typeface="Calibri"/>
              </a:rPr>
              <a:t>LIFE study  comparing breast milk </a:t>
            </a:r>
            <a:endParaRPr/>
          </a:p>
          <a:p>
            <a:pPr indent="0" lvl="0" marL="0" marR="0" rtl="0" algn="ctr">
              <a:lnSpc>
                <a:spcPct val="80000"/>
              </a:lnSpc>
              <a:spcBef>
                <a:spcPts val="0"/>
              </a:spcBef>
              <a:spcAft>
                <a:spcPts val="0"/>
              </a:spcAft>
              <a:buClr>
                <a:srgbClr val="366092"/>
              </a:buClr>
              <a:buSzPts val="4400"/>
              <a:buFont typeface="Calibri"/>
              <a:buNone/>
            </a:pPr>
            <a:r>
              <a:rPr b="1" lang="fr-FR" sz="4400">
                <a:solidFill>
                  <a:srgbClr val="366092"/>
                </a:solidFill>
                <a:latin typeface="Calibri"/>
                <a:ea typeface="Calibri"/>
                <a:cs typeface="Calibri"/>
                <a:sym typeface="Calibri"/>
              </a:rPr>
              <a:t>and [GOS/FOS + postbiotics]</a:t>
            </a:r>
            <a:endParaRPr sz="4400">
              <a:solidFill>
                <a:srgbClr val="366092"/>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87"/>
          <p:cNvSpPr txBox="1"/>
          <p:nvPr>
            <p:ph idx="1" type="subTitle"/>
          </p:nvPr>
        </p:nvSpPr>
        <p:spPr>
          <a:xfrm>
            <a:off x="-19050" y="2388688"/>
            <a:ext cx="12520612" cy="352583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Clr>
                <a:srgbClr val="2F9F7A"/>
              </a:buClr>
              <a:buSzPts val="4400"/>
              <a:buFont typeface="Arial"/>
              <a:buChar char="•"/>
            </a:pPr>
            <a:r>
              <a:rPr b="1" lang="fr-FR" sz="4400">
                <a:solidFill>
                  <a:srgbClr val="2F9F7A"/>
                </a:solidFill>
              </a:rPr>
              <a:t>Implementation of gut microbiota in early life</a:t>
            </a:r>
            <a:endParaRPr/>
          </a:p>
          <a:p>
            <a:pPr indent="-571500" lvl="0" marL="571500" rtl="0" algn="l">
              <a:lnSpc>
                <a:spcPct val="90000"/>
              </a:lnSpc>
              <a:spcBef>
                <a:spcPts val="1000"/>
              </a:spcBef>
              <a:spcAft>
                <a:spcPts val="0"/>
              </a:spcAft>
              <a:buClr>
                <a:schemeClr val="dk1"/>
              </a:buClr>
              <a:buSzPts val="4400"/>
              <a:buFont typeface="Arial"/>
              <a:buChar char="•"/>
            </a:pPr>
            <a:r>
              <a:rPr lang="fr-FR" sz="4400"/>
              <a:t>Gut microbiota &amp; development of GI function</a:t>
            </a:r>
            <a:endParaRPr sz="4400"/>
          </a:p>
          <a:p>
            <a:pPr indent="-571500" lvl="0" marL="571500" rtl="0" algn="l">
              <a:lnSpc>
                <a:spcPct val="90000"/>
              </a:lnSpc>
              <a:spcBef>
                <a:spcPts val="1000"/>
              </a:spcBef>
              <a:spcAft>
                <a:spcPts val="0"/>
              </a:spcAft>
              <a:buClr>
                <a:schemeClr val="dk1"/>
              </a:buClr>
              <a:buSzPts val="4400"/>
              <a:buFont typeface="Arial"/>
              <a:buChar char="•"/>
            </a:pPr>
            <a:r>
              <a:rPr lang="fr-FR" sz="4400"/>
              <a:t>Intestinal dysbiosis and relation to FGIDs </a:t>
            </a:r>
            <a:endParaRPr sz="4400"/>
          </a:p>
          <a:p>
            <a:pPr indent="-571500" lvl="0" marL="571500" rtl="0" algn="l">
              <a:lnSpc>
                <a:spcPct val="90000"/>
              </a:lnSpc>
              <a:spcBef>
                <a:spcPts val="1000"/>
              </a:spcBef>
              <a:spcAft>
                <a:spcPts val="0"/>
              </a:spcAft>
              <a:buClr>
                <a:schemeClr val="dk1"/>
              </a:buClr>
              <a:buSzPts val="4400"/>
              <a:buFont typeface="Arial"/>
              <a:buChar char="•"/>
            </a:pPr>
            <a:r>
              <a:rPr lang="fr-FR" sz="4400"/>
              <a:t>Feeding strategies to influence gut microbiota for immediate and long-term GI health</a:t>
            </a:r>
            <a:endParaRPr/>
          </a:p>
          <a:p>
            <a:pPr indent="-571500" lvl="0" marL="571500" rtl="0" algn="l">
              <a:lnSpc>
                <a:spcPct val="90000"/>
              </a:lnSpc>
              <a:spcBef>
                <a:spcPts val="1000"/>
              </a:spcBef>
              <a:spcAft>
                <a:spcPts val="0"/>
              </a:spcAft>
              <a:buClr>
                <a:schemeClr val="dk1"/>
              </a:buClr>
              <a:buSzPts val="4400"/>
              <a:buFont typeface="Arial"/>
              <a:buChar char="•"/>
            </a:pPr>
            <a:r>
              <a:rPr lang="fr-FR" sz="4400"/>
              <a:t>Role of postbiotics beyond health</a:t>
            </a:r>
            <a:endParaRPr sz="4400"/>
          </a:p>
        </p:txBody>
      </p:sp>
      <p:sp>
        <p:nvSpPr>
          <p:cNvPr id="599" name="Google Shape;599;p87"/>
          <p:cNvSpPr txBox="1"/>
          <p:nvPr/>
        </p:nvSpPr>
        <p:spPr>
          <a:xfrm>
            <a:off x="0" y="1632765"/>
            <a:ext cx="12191999"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4400">
                <a:solidFill>
                  <a:schemeClr val="dk2"/>
                </a:solidFill>
                <a:latin typeface="Calibri"/>
                <a:ea typeface="Calibri"/>
                <a:cs typeface="Calibri"/>
                <a:sym typeface="Calibri"/>
              </a:rPr>
              <a:t>Outline of the presentation</a:t>
            </a:r>
            <a:endParaRPr b="1" i="1" sz="4400">
              <a:solidFill>
                <a:schemeClr val="dk2"/>
              </a:solidFill>
              <a:latin typeface="Calibri"/>
              <a:ea typeface="Calibri"/>
              <a:cs typeface="Calibri"/>
              <a:sym typeface="Calibri"/>
            </a:endParaRPr>
          </a:p>
        </p:txBody>
      </p:sp>
      <p:sp>
        <p:nvSpPr>
          <p:cNvPr id="600" name="Google Shape;600;p87"/>
          <p:cNvSpPr/>
          <p:nvPr/>
        </p:nvSpPr>
        <p:spPr>
          <a:xfrm>
            <a:off x="0" y="0"/>
            <a:ext cx="12330112" cy="1569660"/>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Bringing the past into the future:</a:t>
            </a:r>
            <a:endParaRPr/>
          </a:p>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Infant formula with post-biotics</a:t>
            </a:r>
            <a:endParaRPr b="1" i="1" sz="8000">
              <a:solidFill>
                <a:schemeClr val="accent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1" name="Shape 2371"/>
        <p:cNvGrpSpPr/>
        <p:nvPr/>
      </p:nvGrpSpPr>
      <p:grpSpPr>
        <a:xfrm>
          <a:off x="0" y="0"/>
          <a:ext cx="0" cy="0"/>
          <a:chOff x="0" y="0"/>
          <a:chExt cx="0" cy="0"/>
        </a:xfrm>
      </p:grpSpPr>
      <p:pic>
        <p:nvPicPr>
          <p:cNvPr id="2372" name="Google Shape;2372;p186"/>
          <p:cNvPicPr preferRelativeResize="0"/>
          <p:nvPr/>
        </p:nvPicPr>
        <p:blipFill rotWithShape="1">
          <a:blip r:embed="rId3">
            <a:alphaModFix/>
          </a:blip>
          <a:srcRect b="0" l="0" r="0" t="0"/>
          <a:stretch/>
        </p:blipFill>
        <p:spPr>
          <a:xfrm>
            <a:off x="4462464" y="5283200"/>
            <a:ext cx="701675" cy="1181100"/>
          </a:xfrm>
          <a:prstGeom prst="rect">
            <a:avLst/>
          </a:prstGeom>
          <a:noFill/>
          <a:ln>
            <a:noFill/>
          </a:ln>
        </p:spPr>
      </p:pic>
      <p:sp>
        <p:nvSpPr>
          <p:cNvPr id="2373" name="Google Shape;2373;p186"/>
          <p:cNvSpPr txBox="1"/>
          <p:nvPr>
            <p:ph type="title"/>
          </p:nvPr>
        </p:nvSpPr>
        <p:spPr>
          <a:xfrm>
            <a:off x="1690688" y="1412875"/>
            <a:ext cx="8977312" cy="685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50"/>
              </a:buClr>
              <a:buSzPts val="3959"/>
              <a:buFont typeface="Calibri"/>
              <a:buNone/>
            </a:pPr>
            <a:r>
              <a:rPr b="1" i="1" lang="fr-FR" sz="3959">
                <a:solidFill>
                  <a:srgbClr val="00B050"/>
                </a:solidFill>
              </a:rPr>
              <a:t>More frequent and more soft stools </a:t>
            </a:r>
            <a:endParaRPr sz="3240"/>
          </a:p>
        </p:txBody>
      </p:sp>
      <p:sp>
        <p:nvSpPr>
          <p:cNvPr id="2374" name="Google Shape;2374;p186"/>
          <p:cNvSpPr txBox="1"/>
          <p:nvPr/>
        </p:nvSpPr>
        <p:spPr>
          <a:xfrm>
            <a:off x="7461250" y="5584825"/>
            <a:ext cx="2978150" cy="431800"/>
          </a:xfrm>
          <a:prstGeom prst="rect">
            <a:avLst/>
          </a:prstGeom>
          <a:noFill/>
          <a:ln>
            <a:noFill/>
          </a:ln>
        </p:spPr>
        <p:txBody>
          <a:bodyPr anchorCtr="0" anchor="t" bIns="0" lIns="0" spcFirstLastPara="1" rIns="0" wrap="square" tIns="0">
            <a:noAutofit/>
          </a:bodyPr>
          <a:lstStyle/>
          <a:p>
            <a:pPr indent="-128588" lvl="0" marL="128588"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 P0.05 Experimental vs. Control</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Medians (Q1-Q3)</a:t>
            </a:r>
            <a:endParaRPr sz="1400">
              <a:solidFill>
                <a:schemeClr val="dk1"/>
              </a:solidFill>
              <a:latin typeface="Calibri"/>
              <a:ea typeface="Calibri"/>
              <a:cs typeface="Calibri"/>
              <a:sym typeface="Calibri"/>
            </a:endParaRPr>
          </a:p>
        </p:txBody>
      </p:sp>
      <p:grpSp>
        <p:nvGrpSpPr>
          <p:cNvPr id="2375" name="Google Shape;2375;p186"/>
          <p:cNvGrpSpPr/>
          <p:nvPr/>
        </p:nvGrpSpPr>
        <p:grpSpPr>
          <a:xfrm>
            <a:off x="6047552" y="2258225"/>
            <a:ext cx="4391478" cy="3023604"/>
            <a:chOff x="164891" y="1015594"/>
            <a:chExt cx="7105339" cy="4673879"/>
          </a:xfrm>
        </p:grpSpPr>
        <p:pic>
          <p:nvPicPr>
            <p:cNvPr id="2376" name="Google Shape;2376;p186"/>
            <p:cNvPicPr preferRelativeResize="0"/>
            <p:nvPr/>
          </p:nvPicPr>
          <p:blipFill rotWithShape="1">
            <a:blip r:embed="rId4">
              <a:alphaModFix/>
            </a:blip>
            <a:srcRect b="0" l="0" r="0" t="0"/>
            <a:stretch/>
          </p:blipFill>
          <p:spPr>
            <a:xfrm>
              <a:off x="164891" y="1015594"/>
              <a:ext cx="7105339" cy="4673879"/>
            </a:xfrm>
            <a:prstGeom prst="rect">
              <a:avLst/>
            </a:prstGeom>
            <a:noFill/>
            <a:ln>
              <a:noFill/>
            </a:ln>
          </p:spPr>
        </p:pic>
        <p:sp>
          <p:nvSpPr>
            <p:cNvPr id="2377" name="Google Shape;2377;p186"/>
            <p:cNvSpPr txBox="1"/>
            <p:nvPr/>
          </p:nvSpPr>
          <p:spPr>
            <a:xfrm>
              <a:off x="5951282" y="1332224"/>
              <a:ext cx="1086647" cy="6422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900">
                  <a:solidFill>
                    <a:schemeClr val="dk1"/>
                  </a:solidFill>
                  <a:latin typeface="Calibri"/>
                  <a:ea typeface="Calibri"/>
                  <a:cs typeface="Calibri"/>
                  <a:sym typeface="Calibri"/>
                </a:rPr>
                <a:t>Experimental</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fr-FR" sz="900">
                  <a:solidFill>
                    <a:schemeClr val="dk1"/>
                  </a:solidFill>
                  <a:latin typeface="Calibri"/>
                  <a:ea typeface="Calibri"/>
                  <a:cs typeface="Calibri"/>
                  <a:sym typeface="Calibri"/>
                </a:rPr>
                <a:t>Control</a:t>
              </a:r>
              <a:endParaRPr/>
            </a:p>
            <a:p>
              <a:pPr indent="0" lvl="0" marL="0" marR="0" rtl="0" algn="l">
                <a:spcBef>
                  <a:spcPts val="0"/>
                </a:spcBef>
                <a:spcAft>
                  <a:spcPts val="0"/>
                </a:spcAft>
                <a:buNone/>
              </a:pPr>
              <a:r>
                <a:rPr lang="fr-FR" sz="900">
                  <a:solidFill>
                    <a:schemeClr val="dk1"/>
                  </a:solidFill>
                  <a:latin typeface="Calibri"/>
                  <a:ea typeface="Calibri"/>
                  <a:cs typeface="Calibri"/>
                  <a:sym typeface="Calibri"/>
                </a:rPr>
                <a:t>Breastfed</a:t>
              </a:r>
              <a:endParaRPr sz="900">
                <a:solidFill>
                  <a:schemeClr val="dk1"/>
                </a:solidFill>
                <a:latin typeface="Calibri"/>
                <a:ea typeface="Calibri"/>
                <a:cs typeface="Calibri"/>
                <a:sym typeface="Calibri"/>
              </a:endParaRPr>
            </a:p>
          </p:txBody>
        </p:sp>
        <p:sp>
          <p:nvSpPr>
            <p:cNvPr id="2378" name="Google Shape;2378;p186"/>
            <p:cNvSpPr txBox="1"/>
            <p:nvPr/>
          </p:nvSpPr>
          <p:spPr>
            <a:xfrm>
              <a:off x="2983043" y="2563319"/>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79" name="Google Shape;2379;p186"/>
            <p:cNvSpPr txBox="1"/>
            <p:nvPr/>
          </p:nvSpPr>
          <p:spPr>
            <a:xfrm>
              <a:off x="3270353" y="2715719"/>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0" name="Google Shape;2380;p186"/>
            <p:cNvSpPr txBox="1"/>
            <p:nvPr/>
          </p:nvSpPr>
          <p:spPr>
            <a:xfrm>
              <a:off x="3557663" y="2748199"/>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1" name="Google Shape;2381;p186"/>
            <p:cNvSpPr txBox="1"/>
            <p:nvPr/>
          </p:nvSpPr>
          <p:spPr>
            <a:xfrm>
              <a:off x="3829983" y="2720720"/>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2" name="Google Shape;2382;p186"/>
            <p:cNvSpPr txBox="1"/>
            <p:nvPr/>
          </p:nvSpPr>
          <p:spPr>
            <a:xfrm>
              <a:off x="4132282" y="2738209"/>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3" name="Google Shape;2383;p186"/>
            <p:cNvSpPr txBox="1"/>
            <p:nvPr/>
          </p:nvSpPr>
          <p:spPr>
            <a:xfrm>
              <a:off x="4404603" y="2740708"/>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4" name="Google Shape;2384;p186"/>
            <p:cNvSpPr txBox="1"/>
            <p:nvPr/>
          </p:nvSpPr>
          <p:spPr>
            <a:xfrm>
              <a:off x="4721893" y="2743210"/>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5" name="Google Shape;2385;p186"/>
            <p:cNvSpPr txBox="1"/>
            <p:nvPr/>
          </p:nvSpPr>
          <p:spPr>
            <a:xfrm>
              <a:off x="4994213" y="2760699"/>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6" name="Google Shape;2386;p186"/>
            <p:cNvSpPr txBox="1"/>
            <p:nvPr/>
          </p:nvSpPr>
          <p:spPr>
            <a:xfrm>
              <a:off x="5281523" y="2763198"/>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7" name="Google Shape;2387;p186"/>
            <p:cNvSpPr txBox="1"/>
            <p:nvPr/>
          </p:nvSpPr>
          <p:spPr>
            <a:xfrm>
              <a:off x="5568833" y="2810670"/>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8" name="Google Shape;2388;p186"/>
            <p:cNvSpPr txBox="1"/>
            <p:nvPr/>
          </p:nvSpPr>
          <p:spPr>
            <a:xfrm>
              <a:off x="5871134" y="2738220"/>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89" name="Google Shape;2389;p186"/>
            <p:cNvSpPr txBox="1"/>
            <p:nvPr/>
          </p:nvSpPr>
          <p:spPr>
            <a:xfrm>
              <a:off x="6143453" y="2845648"/>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90" name="Google Shape;2390;p186"/>
            <p:cNvSpPr txBox="1"/>
            <p:nvPr/>
          </p:nvSpPr>
          <p:spPr>
            <a:xfrm>
              <a:off x="6445753" y="2743217"/>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91" name="Google Shape;2391;p186"/>
            <p:cNvSpPr txBox="1"/>
            <p:nvPr/>
          </p:nvSpPr>
          <p:spPr>
            <a:xfrm>
              <a:off x="6718072" y="2880629"/>
              <a:ext cx="124494" cy="285456"/>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grpSp>
      <p:grpSp>
        <p:nvGrpSpPr>
          <p:cNvPr id="2392" name="Google Shape;2392;p186"/>
          <p:cNvGrpSpPr/>
          <p:nvPr/>
        </p:nvGrpSpPr>
        <p:grpSpPr>
          <a:xfrm>
            <a:off x="1504251" y="2457968"/>
            <a:ext cx="4510859" cy="2841759"/>
            <a:chOff x="189374" y="904121"/>
            <a:chExt cx="7410639" cy="4727759"/>
          </a:xfrm>
        </p:grpSpPr>
        <p:pic>
          <p:nvPicPr>
            <p:cNvPr id="2393" name="Google Shape;2393;p186"/>
            <p:cNvPicPr preferRelativeResize="0"/>
            <p:nvPr/>
          </p:nvPicPr>
          <p:blipFill rotWithShape="1">
            <a:blip r:embed="rId5">
              <a:alphaModFix/>
            </a:blip>
            <a:srcRect b="0" l="0" r="0" t="0"/>
            <a:stretch/>
          </p:blipFill>
          <p:spPr>
            <a:xfrm>
              <a:off x="189374" y="904121"/>
              <a:ext cx="7410639" cy="4727759"/>
            </a:xfrm>
            <a:prstGeom prst="rect">
              <a:avLst/>
            </a:prstGeom>
            <a:noFill/>
            <a:ln>
              <a:noFill/>
            </a:ln>
          </p:spPr>
        </p:pic>
        <p:sp>
          <p:nvSpPr>
            <p:cNvPr id="2394" name="Google Shape;2394;p186"/>
            <p:cNvSpPr txBox="1"/>
            <p:nvPr/>
          </p:nvSpPr>
          <p:spPr>
            <a:xfrm>
              <a:off x="6297173" y="1107374"/>
              <a:ext cx="1024427" cy="691253"/>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900">
                  <a:solidFill>
                    <a:schemeClr val="dk1"/>
                  </a:solidFill>
                  <a:latin typeface="Calibri"/>
                  <a:ea typeface="Calibri"/>
                  <a:cs typeface="Calibri"/>
                  <a:sym typeface="Calibri"/>
                </a:rPr>
                <a:t>Experimental</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fr-FR" sz="900">
                  <a:solidFill>
                    <a:schemeClr val="dk1"/>
                  </a:solidFill>
                  <a:latin typeface="Calibri"/>
                  <a:ea typeface="Calibri"/>
                  <a:cs typeface="Calibri"/>
                  <a:sym typeface="Calibri"/>
                </a:rPr>
                <a:t>Control</a:t>
              </a:r>
              <a:endParaRPr/>
            </a:p>
            <a:p>
              <a:pPr indent="0" lvl="0" marL="0" marR="0" rtl="0" algn="l">
                <a:spcBef>
                  <a:spcPts val="0"/>
                </a:spcBef>
                <a:spcAft>
                  <a:spcPts val="0"/>
                </a:spcAft>
                <a:buNone/>
              </a:pPr>
              <a:r>
                <a:rPr lang="fr-FR" sz="900">
                  <a:solidFill>
                    <a:schemeClr val="dk1"/>
                  </a:solidFill>
                  <a:latin typeface="Calibri"/>
                  <a:ea typeface="Calibri"/>
                  <a:cs typeface="Calibri"/>
                  <a:sym typeface="Calibri"/>
                </a:rPr>
                <a:t>Breastfed</a:t>
              </a:r>
              <a:endParaRPr sz="900">
                <a:solidFill>
                  <a:schemeClr val="dk1"/>
                </a:solidFill>
                <a:latin typeface="Calibri"/>
                <a:ea typeface="Calibri"/>
                <a:cs typeface="Calibri"/>
                <a:sym typeface="Calibri"/>
              </a:endParaRPr>
            </a:p>
          </p:txBody>
        </p:sp>
        <p:sp>
          <p:nvSpPr>
            <p:cNvPr id="2395" name="Google Shape;2395;p186"/>
            <p:cNvSpPr txBox="1"/>
            <p:nvPr/>
          </p:nvSpPr>
          <p:spPr>
            <a:xfrm>
              <a:off x="4152276" y="4137287"/>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96" name="Google Shape;2396;p186"/>
            <p:cNvSpPr txBox="1"/>
            <p:nvPr/>
          </p:nvSpPr>
          <p:spPr>
            <a:xfrm>
              <a:off x="4499547" y="4154778"/>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97" name="Google Shape;2397;p186"/>
            <p:cNvSpPr txBox="1"/>
            <p:nvPr/>
          </p:nvSpPr>
          <p:spPr>
            <a:xfrm>
              <a:off x="4859307" y="4169767"/>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98" name="Google Shape;2398;p186"/>
            <p:cNvSpPr txBox="1"/>
            <p:nvPr/>
          </p:nvSpPr>
          <p:spPr>
            <a:xfrm>
              <a:off x="6987915" y="4083414"/>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399" name="Google Shape;2399;p186"/>
            <p:cNvSpPr txBox="1"/>
            <p:nvPr/>
          </p:nvSpPr>
          <p:spPr>
            <a:xfrm>
              <a:off x="5174105" y="4191934"/>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400" name="Google Shape;2400;p186"/>
            <p:cNvSpPr txBox="1"/>
            <p:nvPr/>
          </p:nvSpPr>
          <p:spPr>
            <a:xfrm>
              <a:off x="5551355" y="4149465"/>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401" name="Google Shape;2401;p186"/>
            <p:cNvSpPr txBox="1"/>
            <p:nvPr/>
          </p:nvSpPr>
          <p:spPr>
            <a:xfrm>
              <a:off x="5883635" y="4196933"/>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2402" name="Google Shape;2402;p186"/>
            <p:cNvSpPr txBox="1"/>
            <p:nvPr/>
          </p:nvSpPr>
          <p:spPr>
            <a:xfrm>
              <a:off x="6260885" y="4184444"/>
              <a:ext cx="126407" cy="30722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grpSp>
      <p:sp>
        <p:nvSpPr>
          <p:cNvPr id="2403" name="Google Shape;2403;p186"/>
          <p:cNvSpPr txBox="1"/>
          <p:nvPr/>
        </p:nvSpPr>
        <p:spPr>
          <a:xfrm>
            <a:off x="3003551" y="2720976"/>
            <a:ext cx="1090613" cy="2778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C0"/>
              </a:buClr>
              <a:buSzPts val="1800"/>
              <a:buFont typeface="Arial"/>
              <a:buNone/>
            </a:pPr>
            <a:r>
              <a:rPr lang="fr-FR" sz="1800">
                <a:solidFill>
                  <a:srgbClr val="0070C0"/>
                </a:solidFill>
                <a:latin typeface="Arial"/>
                <a:ea typeface="Arial"/>
                <a:cs typeface="Arial"/>
                <a:sym typeface="Arial"/>
              </a:rPr>
              <a:t>Frequency</a:t>
            </a:r>
            <a:endParaRPr sz="1800">
              <a:solidFill>
                <a:srgbClr val="0070C0"/>
              </a:solidFill>
              <a:latin typeface="Arial"/>
              <a:ea typeface="Arial"/>
              <a:cs typeface="Arial"/>
              <a:sym typeface="Arial"/>
            </a:endParaRPr>
          </a:p>
        </p:txBody>
      </p:sp>
      <p:sp>
        <p:nvSpPr>
          <p:cNvPr id="2404" name="Google Shape;2404;p186"/>
          <p:cNvSpPr txBox="1"/>
          <p:nvPr/>
        </p:nvSpPr>
        <p:spPr>
          <a:xfrm>
            <a:off x="7607300" y="2725739"/>
            <a:ext cx="1257300" cy="2762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C0"/>
              </a:buClr>
              <a:buSzPts val="1800"/>
              <a:buFont typeface="Arial"/>
              <a:buNone/>
            </a:pPr>
            <a:r>
              <a:rPr lang="fr-FR" sz="1800">
                <a:solidFill>
                  <a:srgbClr val="0070C0"/>
                </a:solidFill>
                <a:latin typeface="Arial"/>
                <a:ea typeface="Arial"/>
                <a:cs typeface="Arial"/>
                <a:sym typeface="Arial"/>
              </a:rPr>
              <a:t>Consistency</a:t>
            </a:r>
            <a:endParaRPr sz="1800">
              <a:solidFill>
                <a:srgbClr val="0070C0"/>
              </a:solidFill>
              <a:latin typeface="Arial"/>
              <a:ea typeface="Arial"/>
              <a:cs typeface="Arial"/>
              <a:sym typeface="Arial"/>
            </a:endParaRPr>
          </a:p>
        </p:txBody>
      </p:sp>
      <p:pic>
        <p:nvPicPr>
          <p:cNvPr id="2405" name="Google Shape;2405;p186"/>
          <p:cNvPicPr preferRelativeResize="0"/>
          <p:nvPr/>
        </p:nvPicPr>
        <p:blipFill rotWithShape="1">
          <a:blip r:embed="rId6">
            <a:alphaModFix/>
          </a:blip>
          <a:srcRect b="0" l="0" r="0" t="0"/>
          <a:stretch/>
        </p:blipFill>
        <p:spPr>
          <a:xfrm>
            <a:off x="3908425" y="5321301"/>
            <a:ext cx="533400" cy="1101725"/>
          </a:xfrm>
          <a:prstGeom prst="rect">
            <a:avLst/>
          </a:prstGeom>
          <a:noFill/>
          <a:ln>
            <a:noFill/>
          </a:ln>
        </p:spPr>
      </p:pic>
      <p:sp>
        <p:nvSpPr>
          <p:cNvPr id="2406" name="Google Shape;2406;p186"/>
          <p:cNvSpPr/>
          <p:nvPr/>
        </p:nvSpPr>
        <p:spPr>
          <a:xfrm>
            <a:off x="3929063" y="5576888"/>
            <a:ext cx="457200" cy="119062"/>
          </a:xfrm>
          <a:prstGeom prst="roundRect">
            <a:avLst>
              <a:gd fmla="val 16667"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7" name="Google Shape;2407;p186"/>
          <p:cNvSpPr/>
          <p:nvPr/>
        </p:nvSpPr>
        <p:spPr>
          <a:xfrm>
            <a:off x="4608513" y="5576888"/>
            <a:ext cx="457200" cy="119062"/>
          </a:xfrm>
          <a:prstGeom prst="roundRect">
            <a:avLst>
              <a:gd fmla="val 16667" name="adj"/>
            </a:avLst>
          </a:prstGeom>
          <a:solidFill>
            <a:srgbClr val="538C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08" name="Google Shape;2408;p186"/>
          <p:cNvPicPr preferRelativeResize="0"/>
          <p:nvPr/>
        </p:nvPicPr>
        <p:blipFill rotWithShape="1">
          <a:blip r:embed="rId7">
            <a:alphaModFix/>
          </a:blip>
          <a:srcRect b="3557" l="47318" r="-880" t="-3557"/>
          <a:stretch/>
        </p:blipFill>
        <p:spPr>
          <a:xfrm>
            <a:off x="5430838" y="5084764"/>
            <a:ext cx="2030412" cy="1685925"/>
          </a:xfrm>
          <a:prstGeom prst="rect">
            <a:avLst/>
          </a:prstGeom>
          <a:noFill/>
          <a:ln>
            <a:noFill/>
          </a:ln>
        </p:spPr>
      </p:pic>
      <p:sp>
        <p:nvSpPr>
          <p:cNvPr id="2409" name="Google Shape;2409;p186"/>
          <p:cNvSpPr txBox="1"/>
          <p:nvPr/>
        </p:nvSpPr>
        <p:spPr>
          <a:xfrm>
            <a:off x="4556125" y="6488114"/>
            <a:ext cx="6108700"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i="1" lang="fr-FR" sz="1800">
                <a:solidFill>
                  <a:schemeClr val="dk1"/>
                </a:solidFill>
                <a:latin typeface="Arial"/>
                <a:ea typeface="Arial"/>
                <a:cs typeface="Arial"/>
                <a:sym typeface="Arial"/>
              </a:rPr>
              <a:t>Rodriguez-Herrera et al J Pediatr Gastroenterol Nutr 2016</a:t>
            </a:r>
            <a:endParaRPr/>
          </a:p>
        </p:txBody>
      </p:sp>
      <p:sp>
        <p:nvSpPr>
          <p:cNvPr id="2410" name="Google Shape;2410;p186"/>
          <p:cNvSpPr txBox="1"/>
          <p:nvPr/>
        </p:nvSpPr>
        <p:spPr>
          <a:xfrm>
            <a:off x="0" y="-24884"/>
            <a:ext cx="12192000" cy="1205948"/>
          </a:xfrm>
          <a:prstGeom prst="rect">
            <a:avLst/>
          </a:prstGeom>
          <a:solidFill>
            <a:srgbClr val="DAE5F1"/>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366092"/>
              </a:buClr>
              <a:buSzPts val="4400"/>
              <a:buFont typeface="Calibri"/>
              <a:buNone/>
            </a:pPr>
            <a:r>
              <a:rPr b="1" lang="fr-FR" sz="4400">
                <a:solidFill>
                  <a:srgbClr val="366092"/>
                </a:solidFill>
                <a:latin typeface="Calibri"/>
                <a:ea typeface="Calibri"/>
                <a:cs typeface="Calibri"/>
                <a:sym typeface="Calibri"/>
              </a:rPr>
              <a:t>LIFE study  comparing breast milk </a:t>
            </a:r>
            <a:endParaRPr/>
          </a:p>
          <a:p>
            <a:pPr indent="0" lvl="0" marL="0" marR="0" rtl="0" algn="ctr">
              <a:lnSpc>
                <a:spcPct val="80000"/>
              </a:lnSpc>
              <a:spcBef>
                <a:spcPts val="0"/>
              </a:spcBef>
              <a:spcAft>
                <a:spcPts val="0"/>
              </a:spcAft>
              <a:buClr>
                <a:srgbClr val="366092"/>
              </a:buClr>
              <a:buSzPts val="4400"/>
              <a:buFont typeface="Calibri"/>
              <a:buNone/>
            </a:pPr>
            <a:r>
              <a:rPr b="1" lang="fr-FR" sz="4400">
                <a:solidFill>
                  <a:srgbClr val="366092"/>
                </a:solidFill>
                <a:latin typeface="Calibri"/>
                <a:ea typeface="Calibri"/>
                <a:cs typeface="Calibri"/>
                <a:sym typeface="Calibri"/>
              </a:rPr>
              <a:t>and [GOS/FOS + postbiotics]</a:t>
            </a:r>
            <a:endParaRPr sz="4400">
              <a:solidFill>
                <a:srgbClr val="366092"/>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5" name="Shape 2415"/>
        <p:cNvGrpSpPr/>
        <p:nvPr/>
      </p:nvGrpSpPr>
      <p:grpSpPr>
        <a:xfrm>
          <a:off x="0" y="0"/>
          <a:ext cx="0" cy="0"/>
          <a:chOff x="0" y="0"/>
          <a:chExt cx="0" cy="0"/>
        </a:xfrm>
      </p:grpSpPr>
      <p:sp>
        <p:nvSpPr>
          <p:cNvPr id="2416" name="Google Shape;2416;p187"/>
          <p:cNvSpPr txBox="1"/>
          <p:nvPr>
            <p:ph type="title"/>
          </p:nvPr>
        </p:nvSpPr>
        <p:spPr>
          <a:xfrm>
            <a:off x="1047750" y="1341532"/>
            <a:ext cx="10096500" cy="89419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F9F7A"/>
              </a:buClr>
              <a:buSzPts val="4400"/>
              <a:buFont typeface="Calibri"/>
              <a:buNone/>
            </a:pPr>
            <a:br>
              <a:rPr b="1" i="1" lang="fr-FR">
                <a:solidFill>
                  <a:srgbClr val="2F9F7A"/>
                </a:solidFill>
              </a:rPr>
            </a:br>
            <a:r>
              <a:rPr b="1" i="1" lang="fr-FR">
                <a:solidFill>
                  <a:srgbClr val="2F9F7A"/>
                </a:solidFill>
              </a:rPr>
              <a:t>Reduction of the incidence of infant colics </a:t>
            </a:r>
            <a:br>
              <a:rPr b="1" i="1" lang="fr-FR">
                <a:solidFill>
                  <a:srgbClr val="2F9F7A"/>
                </a:solidFill>
              </a:rPr>
            </a:br>
            <a:endParaRPr b="1" i="1">
              <a:solidFill>
                <a:srgbClr val="2F9F7A"/>
              </a:solidFill>
            </a:endParaRPr>
          </a:p>
        </p:txBody>
      </p:sp>
      <p:pic>
        <p:nvPicPr>
          <p:cNvPr id="2417" name="Google Shape;2417;p187"/>
          <p:cNvPicPr preferRelativeResize="0"/>
          <p:nvPr/>
        </p:nvPicPr>
        <p:blipFill rotWithShape="1">
          <a:blip r:embed="rId3">
            <a:alphaModFix/>
          </a:blip>
          <a:srcRect b="0" l="0" r="0" t="0"/>
          <a:stretch/>
        </p:blipFill>
        <p:spPr>
          <a:xfrm>
            <a:off x="1928814" y="2349500"/>
            <a:ext cx="5849937" cy="4129088"/>
          </a:xfrm>
          <a:prstGeom prst="rect">
            <a:avLst/>
          </a:prstGeom>
          <a:noFill/>
          <a:ln>
            <a:noFill/>
          </a:ln>
        </p:spPr>
      </p:pic>
      <p:sp>
        <p:nvSpPr>
          <p:cNvPr id="2418" name="Google Shape;2418;p187"/>
          <p:cNvSpPr txBox="1"/>
          <p:nvPr/>
        </p:nvSpPr>
        <p:spPr>
          <a:xfrm>
            <a:off x="8472489" y="6519863"/>
            <a:ext cx="2306637"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1" lang="fr-FR" sz="1600">
                <a:solidFill>
                  <a:schemeClr val="dk1"/>
                </a:solidFill>
                <a:latin typeface="Arial"/>
                <a:ea typeface="Arial"/>
                <a:cs typeface="Arial"/>
                <a:sym typeface="Arial"/>
              </a:rPr>
              <a:t>Vandenplas et al, 2015</a:t>
            </a:r>
            <a:endParaRPr b="1" i="1" sz="1600">
              <a:solidFill>
                <a:schemeClr val="dk1"/>
              </a:solidFill>
              <a:latin typeface="Arial"/>
              <a:ea typeface="Arial"/>
              <a:cs typeface="Arial"/>
              <a:sym typeface="Arial"/>
            </a:endParaRPr>
          </a:p>
        </p:txBody>
      </p:sp>
      <p:grpSp>
        <p:nvGrpSpPr>
          <p:cNvPr id="2419" name="Google Shape;2419;p187"/>
          <p:cNvGrpSpPr/>
          <p:nvPr/>
        </p:nvGrpSpPr>
        <p:grpSpPr>
          <a:xfrm>
            <a:off x="8328026" y="2820988"/>
            <a:ext cx="2206625" cy="3270250"/>
            <a:chOff x="5436096" y="2924944"/>
            <a:chExt cx="1687843" cy="2948167"/>
          </a:xfrm>
        </p:grpSpPr>
        <p:pic>
          <p:nvPicPr>
            <p:cNvPr id="2420" name="Google Shape;2420;p187"/>
            <p:cNvPicPr preferRelativeResize="0"/>
            <p:nvPr/>
          </p:nvPicPr>
          <p:blipFill rotWithShape="1">
            <a:blip r:embed="rId4">
              <a:alphaModFix/>
            </a:blip>
            <a:srcRect b="0" l="0" r="0" t="0"/>
            <a:stretch/>
          </p:blipFill>
          <p:spPr>
            <a:xfrm>
              <a:off x="5436096" y="4437112"/>
              <a:ext cx="725975" cy="1435999"/>
            </a:xfrm>
            <a:prstGeom prst="rect">
              <a:avLst/>
            </a:prstGeom>
            <a:noFill/>
            <a:ln>
              <a:noFill/>
            </a:ln>
          </p:spPr>
        </p:pic>
        <p:pic>
          <p:nvPicPr>
            <p:cNvPr id="2421" name="Google Shape;2421;p187"/>
            <p:cNvPicPr preferRelativeResize="0"/>
            <p:nvPr/>
          </p:nvPicPr>
          <p:blipFill rotWithShape="1">
            <a:blip r:embed="rId5">
              <a:alphaModFix/>
            </a:blip>
            <a:srcRect b="0" l="0" r="0" t="0"/>
            <a:stretch/>
          </p:blipFill>
          <p:spPr>
            <a:xfrm>
              <a:off x="6397964" y="4437112"/>
              <a:ext cx="725975" cy="1435999"/>
            </a:xfrm>
            <a:prstGeom prst="rect">
              <a:avLst/>
            </a:prstGeom>
            <a:noFill/>
            <a:ln>
              <a:noFill/>
            </a:ln>
          </p:spPr>
        </p:pic>
        <p:sp>
          <p:nvSpPr>
            <p:cNvPr id="2422" name="Google Shape;2422;p187"/>
            <p:cNvSpPr/>
            <p:nvPr/>
          </p:nvSpPr>
          <p:spPr>
            <a:xfrm>
              <a:off x="6480373" y="4778282"/>
              <a:ext cx="576781" cy="157426"/>
            </a:xfrm>
            <a:prstGeom prst="roundRect">
              <a:avLst>
                <a:gd fmla="val 16667" name="adj"/>
              </a:avLst>
            </a:prstGeom>
            <a:solidFill>
              <a:srgbClr val="538C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Calibri"/>
                <a:ea typeface="Calibri"/>
                <a:cs typeface="Calibri"/>
                <a:sym typeface="Calibri"/>
              </a:endParaRPr>
            </a:p>
          </p:txBody>
        </p:sp>
        <p:sp>
          <p:nvSpPr>
            <p:cNvPr id="2423" name="Google Shape;2423;p187"/>
            <p:cNvSpPr/>
            <p:nvPr/>
          </p:nvSpPr>
          <p:spPr>
            <a:xfrm>
              <a:off x="5513810" y="4776851"/>
              <a:ext cx="577995" cy="157426"/>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Calibri"/>
                <a:ea typeface="Calibri"/>
                <a:cs typeface="Calibri"/>
                <a:sym typeface="Calibri"/>
              </a:endParaRPr>
            </a:p>
          </p:txBody>
        </p:sp>
        <p:pic>
          <p:nvPicPr>
            <p:cNvPr id="2424" name="Google Shape;2424;p187"/>
            <p:cNvPicPr preferRelativeResize="0"/>
            <p:nvPr/>
          </p:nvPicPr>
          <p:blipFill rotWithShape="1">
            <a:blip r:embed="rId6">
              <a:alphaModFix/>
            </a:blip>
            <a:srcRect b="0" l="0" r="0" t="0"/>
            <a:stretch/>
          </p:blipFill>
          <p:spPr>
            <a:xfrm>
              <a:off x="6398440" y="2930746"/>
              <a:ext cx="720968" cy="1412381"/>
            </a:xfrm>
            <a:prstGeom prst="rect">
              <a:avLst/>
            </a:prstGeom>
            <a:noFill/>
            <a:ln>
              <a:noFill/>
            </a:ln>
          </p:spPr>
        </p:pic>
        <p:pic>
          <p:nvPicPr>
            <p:cNvPr id="2425" name="Google Shape;2425;p187"/>
            <p:cNvPicPr preferRelativeResize="0"/>
            <p:nvPr/>
          </p:nvPicPr>
          <p:blipFill rotWithShape="1">
            <a:blip r:embed="rId7">
              <a:alphaModFix/>
            </a:blip>
            <a:srcRect b="0" l="0" r="0" t="0"/>
            <a:stretch/>
          </p:blipFill>
          <p:spPr>
            <a:xfrm>
              <a:off x="5436096" y="2924944"/>
              <a:ext cx="725975" cy="1435999"/>
            </a:xfrm>
            <a:prstGeom prst="rect">
              <a:avLst/>
            </a:prstGeom>
            <a:noFill/>
            <a:ln>
              <a:noFill/>
            </a:ln>
          </p:spPr>
        </p:pic>
        <p:sp>
          <p:nvSpPr>
            <p:cNvPr id="2426" name="Google Shape;2426;p187"/>
            <p:cNvSpPr/>
            <p:nvPr/>
          </p:nvSpPr>
          <p:spPr>
            <a:xfrm>
              <a:off x="5507739" y="3246952"/>
              <a:ext cx="576780" cy="157426"/>
            </a:xfrm>
            <a:prstGeom prst="roundRect">
              <a:avLst>
                <a:gd fmla="val 16667" name="adj"/>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Calibri"/>
                <a:ea typeface="Calibri"/>
                <a:cs typeface="Calibri"/>
                <a:sym typeface="Calibri"/>
              </a:endParaRPr>
            </a:p>
          </p:txBody>
        </p:sp>
        <p:sp>
          <p:nvSpPr>
            <p:cNvPr id="2427" name="Google Shape;2427;p187"/>
            <p:cNvSpPr/>
            <p:nvPr/>
          </p:nvSpPr>
          <p:spPr>
            <a:xfrm>
              <a:off x="6471873" y="3254108"/>
              <a:ext cx="576780" cy="157426"/>
            </a:xfrm>
            <a:prstGeom prst="roundRect">
              <a:avLst>
                <a:gd fmla="val 16667"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Calibri"/>
                <a:ea typeface="Calibri"/>
                <a:cs typeface="Calibri"/>
                <a:sym typeface="Calibri"/>
              </a:endParaRPr>
            </a:p>
          </p:txBody>
        </p:sp>
      </p:grpSp>
      <p:sp>
        <p:nvSpPr>
          <p:cNvPr id="2428" name="Google Shape;2428;p187"/>
          <p:cNvSpPr txBox="1"/>
          <p:nvPr/>
        </p:nvSpPr>
        <p:spPr>
          <a:xfrm>
            <a:off x="0" y="-24884"/>
            <a:ext cx="12192000" cy="1205948"/>
          </a:xfrm>
          <a:prstGeom prst="rect">
            <a:avLst/>
          </a:prstGeom>
          <a:solidFill>
            <a:srgbClr val="DAE5F1"/>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rgbClr val="366092"/>
              </a:buClr>
              <a:buSzPts val="4080"/>
              <a:buFont typeface="Calibri"/>
              <a:buNone/>
            </a:pPr>
            <a:r>
              <a:rPr b="1" lang="fr-FR" sz="4080">
                <a:solidFill>
                  <a:srgbClr val="366092"/>
                </a:solidFill>
                <a:latin typeface="Calibri"/>
                <a:ea typeface="Calibri"/>
                <a:cs typeface="Calibri"/>
                <a:sym typeface="Calibri"/>
              </a:rPr>
              <a:t>FIPS study  comparing formula </a:t>
            </a:r>
            <a:endParaRPr/>
          </a:p>
          <a:p>
            <a:pPr indent="0" lvl="0" marL="0" marR="0" rtl="0" algn="ctr">
              <a:lnSpc>
                <a:spcPct val="70000"/>
              </a:lnSpc>
              <a:spcBef>
                <a:spcPts val="0"/>
              </a:spcBef>
              <a:spcAft>
                <a:spcPts val="0"/>
              </a:spcAft>
              <a:buClr>
                <a:srgbClr val="366092"/>
              </a:buClr>
              <a:buSzPts val="4080"/>
              <a:buFont typeface="Calibri"/>
              <a:buNone/>
            </a:pPr>
            <a:r>
              <a:rPr b="1" lang="fr-FR" sz="4080">
                <a:solidFill>
                  <a:srgbClr val="366092"/>
                </a:solidFill>
                <a:latin typeface="Calibri"/>
                <a:ea typeface="Calibri"/>
                <a:cs typeface="Calibri"/>
                <a:sym typeface="Calibri"/>
              </a:rPr>
              <a:t>With or without GOS/FOS and /or postbiotics</a:t>
            </a:r>
            <a:br>
              <a:rPr lang="fr-FR" sz="3740">
                <a:solidFill>
                  <a:schemeClr val="accent2"/>
                </a:solidFill>
                <a:latin typeface="Calibri"/>
                <a:ea typeface="Calibri"/>
                <a:cs typeface="Calibri"/>
                <a:sym typeface="Calibri"/>
              </a:rPr>
            </a:br>
            <a:endParaRPr sz="1700">
              <a:solidFill>
                <a:schemeClr val="accent2"/>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3" name="Shape 2433"/>
        <p:cNvGrpSpPr/>
        <p:nvPr/>
      </p:nvGrpSpPr>
      <p:grpSpPr>
        <a:xfrm>
          <a:off x="0" y="0"/>
          <a:ext cx="0" cy="0"/>
          <a:chOff x="0" y="0"/>
          <a:chExt cx="0" cy="0"/>
        </a:xfrm>
      </p:grpSpPr>
      <p:sp>
        <p:nvSpPr>
          <p:cNvPr id="2434" name="Google Shape;2434;p188"/>
          <p:cNvSpPr txBox="1"/>
          <p:nvPr/>
        </p:nvSpPr>
        <p:spPr>
          <a:xfrm>
            <a:off x="424070" y="6039301"/>
            <a:ext cx="11691730" cy="59616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t/>
            </a:r>
            <a:endParaRPr sz="2000">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000"/>
              <a:buFont typeface="Arial"/>
              <a:buNone/>
            </a:pPr>
            <a:r>
              <a:rPr lang="fr-FR" sz="2000">
                <a:solidFill>
                  <a:srgbClr val="000000"/>
                </a:solidFill>
                <a:latin typeface="Calibri"/>
                <a:ea typeface="Calibri"/>
                <a:cs typeface="Calibri"/>
                <a:sym typeface="Calibri"/>
              </a:rPr>
              <a:t>Rodriguez-Herrera </a:t>
            </a:r>
            <a:r>
              <a:rPr i="1" lang="fr-FR" sz="2000">
                <a:solidFill>
                  <a:srgbClr val="000000"/>
                </a:solidFill>
                <a:latin typeface="Calibri"/>
                <a:ea typeface="Calibri"/>
                <a:cs typeface="Calibri"/>
                <a:sym typeface="Calibri"/>
              </a:rPr>
              <a:t>et al. </a:t>
            </a:r>
            <a:r>
              <a:rPr lang="fr-FR" sz="2000">
                <a:solidFill>
                  <a:srgbClr val="000000"/>
                </a:solidFill>
                <a:latin typeface="Calibri"/>
                <a:ea typeface="Calibri"/>
                <a:cs typeface="Calibri"/>
                <a:sym typeface="Calibri"/>
              </a:rPr>
              <a:t>J Pediatr Gastroenterol Nutr 2016;62:Abstract N-O-010 (p 658-9).</a:t>
            </a:r>
            <a:endParaRPr sz="2000">
              <a:solidFill>
                <a:srgbClr val="000000"/>
              </a:solidFill>
              <a:latin typeface="Calibri"/>
              <a:ea typeface="Calibri"/>
              <a:cs typeface="Calibri"/>
              <a:sym typeface="Calibri"/>
            </a:endParaRPr>
          </a:p>
        </p:txBody>
      </p:sp>
      <p:sp>
        <p:nvSpPr>
          <p:cNvPr id="2435" name="Google Shape;2435;p188"/>
          <p:cNvSpPr txBox="1"/>
          <p:nvPr/>
        </p:nvSpPr>
        <p:spPr>
          <a:xfrm>
            <a:off x="5547976" y="1440093"/>
            <a:ext cx="6193760" cy="29751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baseline="30000" lang="fr-FR" sz="2000">
                <a:solidFill>
                  <a:srgbClr val="000000"/>
                </a:solidFill>
                <a:latin typeface="Calibri"/>
                <a:ea typeface="Calibri"/>
                <a:cs typeface="Calibri"/>
                <a:sym typeface="Calibri"/>
              </a:rPr>
              <a:t>1</a:t>
            </a:r>
            <a:endParaRPr/>
          </a:p>
        </p:txBody>
      </p:sp>
      <p:grpSp>
        <p:nvGrpSpPr>
          <p:cNvPr id="2436" name="Google Shape;2436;p188"/>
          <p:cNvGrpSpPr/>
          <p:nvPr/>
        </p:nvGrpSpPr>
        <p:grpSpPr>
          <a:xfrm>
            <a:off x="2518857" y="1133380"/>
            <a:ext cx="6958758" cy="4905921"/>
            <a:chOff x="5497028" y="1952304"/>
            <a:chExt cx="6244708" cy="4071229"/>
          </a:xfrm>
        </p:grpSpPr>
        <p:sp>
          <p:nvSpPr>
            <p:cNvPr id="2437" name="Google Shape;2437;p188"/>
            <p:cNvSpPr/>
            <p:nvPr/>
          </p:nvSpPr>
          <p:spPr>
            <a:xfrm>
              <a:off x="5547881" y="1952304"/>
              <a:ext cx="6193855" cy="4071229"/>
            </a:xfrm>
            <a:prstGeom prst="rect">
              <a:avLst/>
            </a:prstGeom>
            <a:solidFill>
              <a:srgbClr val="F3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438" name="Google Shape;2438;p188"/>
            <p:cNvPicPr preferRelativeResize="0"/>
            <p:nvPr/>
          </p:nvPicPr>
          <p:blipFill rotWithShape="1">
            <a:blip r:embed="rId3">
              <a:alphaModFix/>
            </a:blip>
            <a:srcRect b="0" l="0" r="0" t="0"/>
            <a:stretch/>
          </p:blipFill>
          <p:spPr>
            <a:xfrm>
              <a:off x="6141736" y="3196613"/>
              <a:ext cx="5330015" cy="2294699"/>
            </a:xfrm>
            <a:prstGeom prst="rect">
              <a:avLst/>
            </a:prstGeom>
            <a:noFill/>
            <a:ln>
              <a:noFill/>
            </a:ln>
          </p:spPr>
        </p:pic>
        <p:sp>
          <p:nvSpPr>
            <p:cNvPr id="2439" name="Google Shape;2439;p188"/>
            <p:cNvSpPr/>
            <p:nvPr/>
          </p:nvSpPr>
          <p:spPr>
            <a:xfrm rot="-5400000">
              <a:off x="4696099" y="4061863"/>
              <a:ext cx="2169312"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400">
                  <a:solidFill>
                    <a:srgbClr val="000000"/>
                  </a:solidFill>
                  <a:latin typeface="Calibri"/>
                  <a:ea typeface="Calibri"/>
                  <a:cs typeface="Calibri"/>
                  <a:sym typeface="Calibri"/>
                </a:rPr>
                <a:t>Median weight (kg) </a:t>
              </a:r>
              <a:br>
                <a:rPr b="1" lang="fr-FR" sz="1400">
                  <a:solidFill>
                    <a:srgbClr val="000000"/>
                  </a:solidFill>
                  <a:latin typeface="Calibri"/>
                  <a:ea typeface="Calibri"/>
                  <a:cs typeface="Calibri"/>
                  <a:sym typeface="Calibri"/>
                </a:rPr>
              </a:br>
              <a:r>
                <a:rPr b="1" lang="fr-FR" sz="1400">
                  <a:solidFill>
                    <a:srgbClr val="000000"/>
                  </a:solidFill>
                  <a:latin typeface="Calibri"/>
                  <a:ea typeface="Calibri"/>
                  <a:cs typeface="Calibri"/>
                  <a:sym typeface="Calibri"/>
                </a:rPr>
                <a:t>of girls and boys</a:t>
              </a:r>
              <a:endParaRPr b="1" sz="1400">
                <a:solidFill>
                  <a:srgbClr val="000000"/>
                </a:solidFill>
                <a:latin typeface="Calibri"/>
                <a:ea typeface="Calibri"/>
                <a:cs typeface="Calibri"/>
                <a:sym typeface="Calibri"/>
              </a:endParaRPr>
            </a:p>
          </p:txBody>
        </p:sp>
        <p:grpSp>
          <p:nvGrpSpPr>
            <p:cNvPr id="2440" name="Google Shape;2440;p188"/>
            <p:cNvGrpSpPr/>
            <p:nvPr/>
          </p:nvGrpSpPr>
          <p:grpSpPr>
            <a:xfrm>
              <a:off x="6386306" y="2424065"/>
              <a:ext cx="5282247" cy="1076283"/>
              <a:chOff x="7410341" y="1935003"/>
              <a:chExt cx="4692230" cy="956064"/>
            </a:xfrm>
          </p:grpSpPr>
          <p:sp>
            <p:nvSpPr>
              <p:cNvPr id="2441" name="Google Shape;2441;p188"/>
              <p:cNvSpPr/>
              <p:nvPr/>
            </p:nvSpPr>
            <p:spPr>
              <a:xfrm>
                <a:off x="7702033" y="1935003"/>
                <a:ext cx="4400538" cy="9560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000000"/>
                    </a:solidFill>
                    <a:latin typeface="Calibri"/>
                    <a:ea typeface="Calibri"/>
                    <a:cs typeface="Calibri"/>
                    <a:sym typeface="Calibri"/>
                  </a:rPr>
                  <a:t>Group 1</a:t>
                </a:r>
                <a:r>
                  <a:rPr lang="fr-FR" sz="1400">
                    <a:solidFill>
                      <a:srgbClr val="000000"/>
                    </a:solidFill>
                    <a:latin typeface="Calibri"/>
                    <a:ea typeface="Calibri"/>
                    <a:cs typeface="Calibri"/>
                    <a:sym typeface="Calibri"/>
                  </a:rPr>
                  <a:t>: Active: infant formula with prebiotics + postbiotics (n=95)</a:t>
                </a:r>
                <a:endParaRPr/>
              </a:p>
              <a:p>
                <a:pPr indent="0" lvl="0" marL="0" marR="0" rtl="0" algn="l">
                  <a:spcBef>
                    <a:spcPts val="300"/>
                  </a:spcBef>
                  <a:spcAft>
                    <a:spcPts val="0"/>
                  </a:spcAft>
                  <a:buNone/>
                </a:pPr>
                <a:r>
                  <a:rPr b="1" lang="fr-FR" sz="1400">
                    <a:solidFill>
                      <a:srgbClr val="000000"/>
                    </a:solidFill>
                    <a:latin typeface="Calibri"/>
                    <a:ea typeface="Calibri"/>
                    <a:cs typeface="Calibri"/>
                    <a:sym typeface="Calibri"/>
                  </a:rPr>
                  <a:t>Group 2: </a:t>
                </a:r>
                <a:r>
                  <a:rPr lang="fr-FR" sz="1400">
                    <a:solidFill>
                      <a:srgbClr val="000000"/>
                    </a:solidFill>
                    <a:latin typeface="Calibri"/>
                    <a:ea typeface="Calibri"/>
                    <a:cs typeface="Calibri"/>
                    <a:sym typeface="Calibri"/>
                  </a:rPr>
                  <a:t>Control: infant formula without prebiotics or postbiotics (n=105)</a:t>
                </a:r>
                <a:endParaRPr/>
              </a:p>
              <a:p>
                <a:pPr indent="0" lvl="0" marL="0" marR="0" rtl="0" algn="l">
                  <a:spcBef>
                    <a:spcPts val="300"/>
                  </a:spcBef>
                  <a:spcAft>
                    <a:spcPts val="0"/>
                  </a:spcAft>
                  <a:buNone/>
                </a:pPr>
                <a:r>
                  <a:rPr b="1" lang="fr-FR" sz="1400">
                    <a:solidFill>
                      <a:srgbClr val="000000"/>
                    </a:solidFill>
                    <a:latin typeface="Calibri"/>
                    <a:ea typeface="Calibri"/>
                    <a:cs typeface="Calibri"/>
                    <a:sym typeface="Calibri"/>
                  </a:rPr>
                  <a:t>Group 3: </a:t>
                </a:r>
                <a:r>
                  <a:rPr lang="fr-FR" sz="1400">
                    <a:solidFill>
                      <a:srgbClr val="000000"/>
                    </a:solidFill>
                    <a:latin typeface="Calibri"/>
                    <a:ea typeface="Calibri"/>
                    <a:cs typeface="Calibri"/>
                    <a:sym typeface="Calibri"/>
                  </a:rPr>
                  <a:t>Human milk-fed reference (n=100)</a:t>
                </a:r>
                <a:endParaRPr/>
              </a:p>
            </p:txBody>
          </p:sp>
          <p:cxnSp>
            <p:nvCxnSpPr>
              <p:cNvPr id="2442" name="Google Shape;2442;p188"/>
              <p:cNvCxnSpPr/>
              <p:nvPr/>
            </p:nvCxnSpPr>
            <p:spPr>
              <a:xfrm>
                <a:off x="7411871" y="2055252"/>
                <a:ext cx="303933" cy="0"/>
              </a:xfrm>
              <a:prstGeom prst="straightConnector1">
                <a:avLst/>
              </a:prstGeom>
              <a:noFill/>
              <a:ln cap="flat" cmpd="sng" w="38100">
                <a:solidFill>
                  <a:srgbClr val="9CCED5"/>
                </a:solidFill>
                <a:prstDash val="solid"/>
                <a:miter lim="800000"/>
                <a:headEnd len="sm" w="sm" type="none"/>
                <a:tailEnd len="sm" w="sm" type="none"/>
              </a:ln>
            </p:spPr>
          </p:cxnSp>
          <p:cxnSp>
            <p:nvCxnSpPr>
              <p:cNvPr id="2443" name="Google Shape;2443;p188"/>
              <p:cNvCxnSpPr/>
              <p:nvPr/>
            </p:nvCxnSpPr>
            <p:spPr>
              <a:xfrm>
                <a:off x="7410341" y="2249461"/>
                <a:ext cx="305463" cy="0"/>
              </a:xfrm>
              <a:prstGeom prst="straightConnector1">
                <a:avLst/>
              </a:prstGeom>
              <a:noFill/>
              <a:ln cap="flat" cmpd="sng" w="38100">
                <a:solidFill>
                  <a:srgbClr val="ECA93A"/>
                </a:solidFill>
                <a:prstDash val="solid"/>
                <a:miter lim="800000"/>
                <a:headEnd len="sm" w="sm" type="none"/>
                <a:tailEnd len="sm" w="sm" type="none"/>
              </a:ln>
            </p:spPr>
          </p:cxnSp>
          <p:cxnSp>
            <p:nvCxnSpPr>
              <p:cNvPr id="2444" name="Google Shape;2444;p188"/>
              <p:cNvCxnSpPr/>
              <p:nvPr/>
            </p:nvCxnSpPr>
            <p:spPr>
              <a:xfrm>
                <a:off x="7418433" y="2435578"/>
                <a:ext cx="297371" cy="0"/>
              </a:xfrm>
              <a:prstGeom prst="straightConnector1">
                <a:avLst/>
              </a:prstGeom>
              <a:noFill/>
              <a:ln cap="flat" cmpd="sng" w="38100">
                <a:solidFill>
                  <a:srgbClr val="27348B"/>
                </a:solidFill>
                <a:prstDash val="solid"/>
                <a:miter lim="800000"/>
                <a:headEnd len="sm" w="sm" type="none"/>
                <a:tailEnd len="sm" w="sm" type="none"/>
              </a:ln>
            </p:spPr>
          </p:cxnSp>
        </p:grpSp>
        <p:sp>
          <p:nvSpPr>
            <p:cNvPr id="2445" name="Google Shape;2445;p188"/>
            <p:cNvSpPr/>
            <p:nvPr/>
          </p:nvSpPr>
          <p:spPr>
            <a:xfrm>
              <a:off x="5497028" y="3305932"/>
              <a:ext cx="788866" cy="216213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200">
                  <a:solidFill>
                    <a:srgbClr val="000000"/>
                  </a:solidFill>
                  <a:latin typeface="Calibri"/>
                  <a:ea typeface="Calibri"/>
                  <a:cs typeface="Calibri"/>
                  <a:sym typeface="Calibri"/>
                </a:rPr>
                <a:t>7</a:t>
              </a:r>
              <a:endParaRPr/>
            </a:p>
            <a:p>
              <a:pPr indent="0" lvl="0" marL="0" marR="0" rtl="0" algn="r">
                <a:spcBef>
                  <a:spcPts val="1450"/>
                </a:spcBef>
                <a:spcAft>
                  <a:spcPts val="0"/>
                </a:spcAft>
                <a:buNone/>
              </a:pPr>
              <a:r>
                <a:rPr lang="fr-FR" sz="1200">
                  <a:solidFill>
                    <a:srgbClr val="000000"/>
                  </a:solidFill>
                  <a:latin typeface="Calibri"/>
                  <a:ea typeface="Calibri"/>
                  <a:cs typeface="Calibri"/>
                  <a:sym typeface="Calibri"/>
                </a:rPr>
                <a:t>6</a:t>
              </a:r>
              <a:endParaRPr/>
            </a:p>
            <a:p>
              <a:pPr indent="0" lvl="0" marL="0" marR="0" rtl="0" algn="r">
                <a:spcBef>
                  <a:spcPts val="1450"/>
                </a:spcBef>
                <a:spcAft>
                  <a:spcPts val="0"/>
                </a:spcAft>
                <a:buNone/>
              </a:pPr>
              <a:r>
                <a:rPr lang="fr-FR" sz="1200">
                  <a:solidFill>
                    <a:srgbClr val="000000"/>
                  </a:solidFill>
                  <a:latin typeface="Calibri"/>
                  <a:ea typeface="Calibri"/>
                  <a:cs typeface="Calibri"/>
                  <a:sym typeface="Calibri"/>
                </a:rPr>
                <a:t>5</a:t>
              </a:r>
              <a:endParaRPr/>
            </a:p>
            <a:p>
              <a:pPr indent="0" lvl="0" marL="0" marR="0" rtl="0" algn="r">
                <a:spcBef>
                  <a:spcPts val="1450"/>
                </a:spcBef>
                <a:spcAft>
                  <a:spcPts val="0"/>
                </a:spcAft>
                <a:buNone/>
              </a:pPr>
              <a:r>
                <a:rPr lang="fr-FR" sz="1200">
                  <a:solidFill>
                    <a:srgbClr val="000000"/>
                  </a:solidFill>
                  <a:latin typeface="Calibri"/>
                  <a:ea typeface="Calibri"/>
                  <a:cs typeface="Calibri"/>
                  <a:sym typeface="Calibri"/>
                </a:rPr>
                <a:t>4</a:t>
              </a:r>
              <a:endParaRPr/>
            </a:p>
            <a:p>
              <a:pPr indent="0" lvl="0" marL="0" marR="0" rtl="0" algn="r">
                <a:spcBef>
                  <a:spcPts val="1450"/>
                </a:spcBef>
                <a:spcAft>
                  <a:spcPts val="0"/>
                </a:spcAft>
                <a:buNone/>
              </a:pPr>
              <a:r>
                <a:rPr lang="fr-FR" sz="1200">
                  <a:solidFill>
                    <a:srgbClr val="000000"/>
                  </a:solidFill>
                  <a:latin typeface="Calibri"/>
                  <a:ea typeface="Calibri"/>
                  <a:cs typeface="Calibri"/>
                  <a:sym typeface="Calibri"/>
                </a:rPr>
                <a:t>3</a:t>
              </a:r>
              <a:endParaRPr/>
            </a:p>
            <a:p>
              <a:pPr indent="0" lvl="0" marL="0" marR="0" rtl="0" algn="r">
                <a:spcBef>
                  <a:spcPts val="1450"/>
                </a:spcBef>
                <a:spcAft>
                  <a:spcPts val="0"/>
                </a:spcAft>
                <a:buNone/>
              </a:pPr>
              <a:r>
                <a:rPr lang="fr-FR" sz="1200">
                  <a:solidFill>
                    <a:srgbClr val="000000"/>
                  </a:solidFill>
                  <a:latin typeface="Calibri"/>
                  <a:ea typeface="Calibri"/>
                  <a:cs typeface="Calibri"/>
                  <a:sym typeface="Calibri"/>
                </a:rPr>
                <a:t>2</a:t>
              </a:r>
              <a:endParaRPr/>
            </a:p>
          </p:txBody>
        </p:sp>
        <p:sp>
          <p:nvSpPr>
            <p:cNvPr id="2446" name="Google Shape;2446;p188"/>
            <p:cNvSpPr/>
            <p:nvPr/>
          </p:nvSpPr>
          <p:spPr>
            <a:xfrm>
              <a:off x="6131886" y="5408129"/>
              <a:ext cx="30801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0</a:t>
              </a:r>
              <a:endParaRPr/>
            </a:p>
          </p:txBody>
        </p:sp>
        <p:sp>
          <p:nvSpPr>
            <p:cNvPr id="2447" name="Google Shape;2447;p188"/>
            <p:cNvSpPr/>
            <p:nvPr/>
          </p:nvSpPr>
          <p:spPr>
            <a:xfrm>
              <a:off x="6476017" y="5408129"/>
              <a:ext cx="35900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10</a:t>
              </a:r>
              <a:endParaRPr/>
            </a:p>
          </p:txBody>
        </p:sp>
        <p:sp>
          <p:nvSpPr>
            <p:cNvPr id="2448" name="Google Shape;2448;p188"/>
            <p:cNvSpPr/>
            <p:nvPr/>
          </p:nvSpPr>
          <p:spPr>
            <a:xfrm>
              <a:off x="6834607" y="5408129"/>
              <a:ext cx="382762"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20</a:t>
              </a:r>
              <a:endParaRPr/>
            </a:p>
          </p:txBody>
        </p:sp>
        <p:sp>
          <p:nvSpPr>
            <p:cNvPr id="2449" name="Google Shape;2449;p188"/>
            <p:cNvSpPr/>
            <p:nvPr/>
          </p:nvSpPr>
          <p:spPr>
            <a:xfrm>
              <a:off x="7216953" y="5408129"/>
              <a:ext cx="35900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30</a:t>
              </a:r>
              <a:endParaRPr/>
            </a:p>
          </p:txBody>
        </p:sp>
        <p:sp>
          <p:nvSpPr>
            <p:cNvPr id="2450" name="Google Shape;2450;p188"/>
            <p:cNvSpPr/>
            <p:nvPr/>
          </p:nvSpPr>
          <p:spPr>
            <a:xfrm>
              <a:off x="7571251" y="5421308"/>
              <a:ext cx="35900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40</a:t>
              </a:r>
              <a:endParaRPr/>
            </a:p>
          </p:txBody>
        </p:sp>
        <p:sp>
          <p:nvSpPr>
            <p:cNvPr id="2451" name="Google Shape;2451;p188"/>
            <p:cNvSpPr/>
            <p:nvPr/>
          </p:nvSpPr>
          <p:spPr>
            <a:xfrm>
              <a:off x="7929840" y="5421308"/>
              <a:ext cx="382762"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50</a:t>
              </a:r>
              <a:endParaRPr/>
            </a:p>
          </p:txBody>
        </p:sp>
        <p:sp>
          <p:nvSpPr>
            <p:cNvPr id="2452" name="Google Shape;2452;p188"/>
            <p:cNvSpPr/>
            <p:nvPr/>
          </p:nvSpPr>
          <p:spPr>
            <a:xfrm>
              <a:off x="8312187" y="5421308"/>
              <a:ext cx="35900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60</a:t>
              </a:r>
              <a:endParaRPr/>
            </a:p>
          </p:txBody>
        </p:sp>
        <p:sp>
          <p:nvSpPr>
            <p:cNvPr id="2453" name="Google Shape;2453;p188"/>
            <p:cNvSpPr/>
            <p:nvPr/>
          </p:nvSpPr>
          <p:spPr>
            <a:xfrm>
              <a:off x="8684825" y="5421308"/>
              <a:ext cx="35900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70</a:t>
              </a:r>
              <a:endParaRPr/>
            </a:p>
          </p:txBody>
        </p:sp>
        <p:sp>
          <p:nvSpPr>
            <p:cNvPr id="2454" name="Google Shape;2454;p188"/>
            <p:cNvSpPr/>
            <p:nvPr/>
          </p:nvSpPr>
          <p:spPr>
            <a:xfrm>
              <a:off x="9043414" y="5421308"/>
              <a:ext cx="382762"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80</a:t>
              </a:r>
              <a:endParaRPr/>
            </a:p>
          </p:txBody>
        </p:sp>
        <p:sp>
          <p:nvSpPr>
            <p:cNvPr id="2455" name="Google Shape;2455;p188"/>
            <p:cNvSpPr/>
            <p:nvPr/>
          </p:nvSpPr>
          <p:spPr>
            <a:xfrm>
              <a:off x="9425761" y="5421308"/>
              <a:ext cx="359004"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90</a:t>
              </a:r>
              <a:endParaRPr/>
            </a:p>
          </p:txBody>
        </p:sp>
        <p:sp>
          <p:nvSpPr>
            <p:cNvPr id="2456" name="Google Shape;2456;p188"/>
            <p:cNvSpPr/>
            <p:nvPr/>
          </p:nvSpPr>
          <p:spPr>
            <a:xfrm>
              <a:off x="9723350" y="5421308"/>
              <a:ext cx="448143"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100</a:t>
              </a:r>
              <a:endParaRPr/>
            </a:p>
          </p:txBody>
        </p:sp>
        <p:sp>
          <p:nvSpPr>
            <p:cNvPr id="2457" name="Google Shape;2457;p188"/>
            <p:cNvSpPr/>
            <p:nvPr/>
          </p:nvSpPr>
          <p:spPr>
            <a:xfrm>
              <a:off x="10095987" y="5421308"/>
              <a:ext cx="439993"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110</a:t>
              </a:r>
              <a:endParaRPr/>
            </a:p>
          </p:txBody>
        </p:sp>
        <p:sp>
          <p:nvSpPr>
            <p:cNvPr id="2458" name="Google Shape;2458;p188"/>
            <p:cNvSpPr/>
            <p:nvPr/>
          </p:nvSpPr>
          <p:spPr>
            <a:xfrm>
              <a:off x="10463129" y="5421308"/>
              <a:ext cx="449898"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120</a:t>
              </a:r>
              <a:endParaRPr/>
            </a:p>
          </p:txBody>
        </p:sp>
        <p:sp>
          <p:nvSpPr>
            <p:cNvPr id="2459" name="Google Shape;2459;p188"/>
            <p:cNvSpPr/>
            <p:nvPr/>
          </p:nvSpPr>
          <p:spPr>
            <a:xfrm>
              <a:off x="10834881" y="5421308"/>
              <a:ext cx="460078"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130</a:t>
              </a:r>
              <a:endParaRPr/>
            </a:p>
          </p:txBody>
        </p:sp>
        <p:sp>
          <p:nvSpPr>
            <p:cNvPr id="2460" name="Google Shape;2460;p188"/>
            <p:cNvSpPr/>
            <p:nvPr/>
          </p:nvSpPr>
          <p:spPr>
            <a:xfrm>
              <a:off x="11209992" y="5421308"/>
              <a:ext cx="460078"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140</a:t>
              </a:r>
              <a:endParaRPr/>
            </a:p>
          </p:txBody>
        </p:sp>
        <p:sp>
          <p:nvSpPr>
            <p:cNvPr id="2461" name="Google Shape;2461;p188"/>
            <p:cNvSpPr/>
            <p:nvPr/>
          </p:nvSpPr>
          <p:spPr>
            <a:xfrm>
              <a:off x="6157698" y="5711703"/>
              <a:ext cx="5246770" cy="3118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400">
                  <a:solidFill>
                    <a:srgbClr val="000000"/>
                  </a:solidFill>
                  <a:latin typeface="Calibri"/>
                  <a:ea typeface="Calibri"/>
                  <a:cs typeface="Calibri"/>
                  <a:sym typeface="Calibri"/>
                </a:rPr>
                <a:t>Age (days)</a:t>
              </a:r>
              <a:endParaRPr/>
            </a:p>
          </p:txBody>
        </p:sp>
        <p:sp>
          <p:nvSpPr>
            <p:cNvPr id="2462" name="Google Shape;2462;p188"/>
            <p:cNvSpPr/>
            <p:nvPr/>
          </p:nvSpPr>
          <p:spPr>
            <a:xfrm>
              <a:off x="11140869" y="3238817"/>
              <a:ext cx="460078" cy="10618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0</a:t>
              </a:r>
              <a:endParaRPr/>
            </a:p>
            <a:p>
              <a:pPr indent="0" lvl="0" marL="0" marR="0" rtl="0" algn="ctr">
                <a:spcBef>
                  <a:spcPts val="600"/>
                </a:spcBef>
                <a:spcAft>
                  <a:spcPts val="0"/>
                </a:spcAft>
                <a:buNone/>
              </a:pPr>
              <a:r>
                <a:rPr lang="fr-FR" sz="1200">
                  <a:solidFill>
                    <a:srgbClr val="000000"/>
                  </a:solidFill>
                  <a:latin typeface="Calibri"/>
                  <a:ea typeface="Calibri"/>
                  <a:cs typeface="Calibri"/>
                  <a:sym typeface="Calibri"/>
                </a:rPr>
                <a:t>-1</a:t>
              </a:r>
              <a:endParaRPr/>
            </a:p>
            <a:p>
              <a:pPr indent="0" lvl="0" marL="0" marR="0" rtl="0" algn="ctr">
                <a:spcBef>
                  <a:spcPts val="600"/>
                </a:spcBef>
                <a:spcAft>
                  <a:spcPts val="0"/>
                </a:spcAft>
                <a:buNone/>
              </a:pPr>
              <a:r>
                <a:rPr lang="fr-FR" sz="1200">
                  <a:solidFill>
                    <a:srgbClr val="000000"/>
                  </a:solidFill>
                  <a:latin typeface="Calibri"/>
                  <a:ea typeface="Calibri"/>
                  <a:cs typeface="Calibri"/>
                  <a:sym typeface="Calibri"/>
                </a:rPr>
                <a:t>-2</a:t>
              </a:r>
              <a:endParaRPr/>
            </a:p>
            <a:p>
              <a:pPr indent="0" lvl="0" marL="0" marR="0" rtl="0" algn="ctr">
                <a:spcBef>
                  <a:spcPts val="600"/>
                </a:spcBef>
                <a:spcAft>
                  <a:spcPts val="0"/>
                </a:spcAft>
                <a:buNone/>
              </a:pPr>
              <a:r>
                <a:rPr lang="fr-FR" sz="1200">
                  <a:solidFill>
                    <a:srgbClr val="000000"/>
                  </a:solidFill>
                  <a:latin typeface="Calibri"/>
                  <a:ea typeface="Calibri"/>
                  <a:cs typeface="Calibri"/>
                  <a:sym typeface="Calibri"/>
                </a:rPr>
                <a:t>-3</a:t>
              </a:r>
              <a:endParaRPr/>
            </a:p>
          </p:txBody>
        </p:sp>
      </p:grpSp>
      <p:sp>
        <p:nvSpPr>
          <p:cNvPr id="2463" name="Google Shape;2463;p188"/>
          <p:cNvSpPr txBox="1"/>
          <p:nvPr>
            <p:ph type="title"/>
          </p:nvPr>
        </p:nvSpPr>
        <p:spPr>
          <a:xfrm>
            <a:off x="1" y="10369"/>
            <a:ext cx="12192000" cy="888265"/>
          </a:xfrm>
          <a:prstGeom prst="rect">
            <a:avLst/>
          </a:prstGeom>
          <a:solidFill>
            <a:srgbClr val="D8E2F3"/>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F5496"/>
              </a:buClr>
              <a:buSzPts val="3600"/>
              <a:buFont typeface="Calibri"/>
              <a:buNone/>
            </a:pPr>
            <a:r>
              <a:rPr b="1" lang="fr-FR" sz="3600">
                <a:solidFill>
                  <a:srgbClr val="2F5496"/>
                </a:solidFill>
              </a:rPr>
              <a:t>Safe and well-tolerated and ensures growth </a:t>
            </a:r>
            <a:br>
              <a:rPr b="1" lang="fr-FR" sz="3600">
                <a:solidFill>
                  <a:srgbClr val="2F5496"/>
                </a:solidFill>
              </a:rPr>
            </a:br>
            <a:r>
              <a:rPr b="1" lang="fr-FR" sz="3600">
                <a:solidFill>
                  <a:srgbClr val="2F5496"/>
                </a:solidFill>
              </a:rPr>
              <a:t>according to WHO standard z-scores</a:t>
            </a:r>
            <a:endParaRPr b="1" sz="3200">
              <a:solidFill>
                <a:srgbClr val="2F5496"/>
              </a:solidFill>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8" name="Shape 2468"/>
        <p:cNvGrpSpPr/>
        <p:nvPr/>
      </p:nvGrpSpPr>
      <p:grpSpPr>
        <a:xfrm>
          <a:off x="0" y="0"/>
          <a:ext cx="0" cy="0"/>
          <a:chOff x="0" y="0"/>
          <a:chExt cx="0" cy="0"/>
        </a:xfrm>
      </p:grpSpPr>
      <p:sp>
        <p:nvSpPr>
          <p:cNvPr id="2469" name="Google Shape;2469;p189"/>
          <p:cNvSpPr txBox="1"/>
          <p:nvPr>
            <p:ph type="title"/>
          </p:nvPr>
        </p:nvSpPr>
        <p:spPr>
          <a:xfrm>
            <a:off x="1" y="10369"/>
            <a:ext cx="12192000" cy="627321"/>
          </a:xfrm>
          <a:prstGeom prst="rect">
            <a:avLst/>
          </a:prstGeom>
          <a:solidFill>
            <a:srgbClr val="D8E2F3"/>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F5496"/>
              </a:buClr>
              <a:buSzPts val="3000"/>
              <a:buFont typeface="Calibri"/>
              <a:buNone/>
            </a:pPr>
            <a:r>
              <a:rPr b="1" lang="fr-FR" sz="3000">
                <a:solidFill>
                  <a:srgbClr val="2F5496"/>
                </a:solidFill>
              </a:rPr>
              <a:t>Stool consistency &amp; frequency</a:t>
            </a:r>
            <a:r>
              <a:rPr b="1" baseline="30000" lang="fr-FR" sz="2400">
                <a:solidFill>
                  <a:srgbClr val="2F5496"/>
                </a:solidFill>
              </a:rPr>
              <a:t>*</a:t>
            </a:r>
            <a:r>
              <a:rPr b="1" lang="fr-FR" sz="3000">
                <a:solidFill>
                  <a:srgbClr val="2F5496"/>
                </a:solidFill>
              </a:rPr>
              <a:t> closer to human milk-fed infants </a:t>
            </a:r>
            <a:endParaRPr b="1" sz="3000">
              <a:solidFill>
                <a:srgbClr val="2F5496"/>
              </a:solidFill>
            </a:endParaRPr>
          </a:p>
        </p:txBody>
      </p:sp>
      <p:sp>
        <p:nvSpPr>
          <p:cNvPr id="2470" name="Google Shape;2470;p189"/>
          <p:cNvSpPr txBox="1"/>
          <p:nvPr/>
        </p:nvSpPr>
        <p:spPr>
          <a:xfrm>
            <a:off x="8464028" y="6518829"/>
            <a:ext cx="3626935" cy="23327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1000"/>
              <a:buFont typeface="Arial"/>
              <a:buNone/>
            </a:pPr>
            <a:r>
              <a:rPr lang="fr-FR" sz="1000">
                <a:solidFill>
                  <a:srgbClr val="000000"/>
                </a:solidFill>
                <a:latin typeface="Calibri"/>
                <a:ea typeface="Calibri"/>
                <a:cs typeface="Calibri"/>
                <a:sym typeface="Calibri"/>
              </a:rPr>
              <a:t>Herrera </a:t>
            </a:r>
            <a:r>
              <a:rPr i="1" lang="fr-FR" sz="1000">
                <a:solidFill>
                  <a:srgbClr val="000000"/>
                </a:solidFill>
                <a:latin typeface="Calibri"/>
                <a:ea typeface="Calibri"/>
                <a:cs typeface="Calibri"/>
                <a:sym typeface="Calibri"/>
              </a:rPr>
              <a:t>et al. </a:t>
            </a:r>
            <a:r>
              <a:rPr lang="fr-FR" sz="1000">
                <a:solidFill>
                  <a:srgbClr val="000000"/>
                </a:solidFill>
                <a:latin typeface="Calibri"/>
                <a:ea typeface="Calibri"/>
                <a:cs typeface="Calibri"/>
                <a:sym typeface="Calibri"/>
              </a:rPr>
              <a:t>J Pediatr Gastroenterol Nutr 2015;61:516-7 (OP-18). </a:t>
            </a:r>
            <a:endParaRPr sz="1000">
              <a:solidFill>
                <a:srgbClr val="000000"/>
              </a:solidFill>
              <a:latin typeface="Calibri"/>
              <a:ea typeface="Calibri"/>
              <a:cs typeface="Calibri"/>
              <a:sym typeface="Calibri"/>
            </a:endParaRPr>
          </a:p>
        </p:txBody>
      </p:sp>
      <p:sp>
        <p:nvSpPr>
          <p:cNvPr id="2471" name="Google Shape;2471;p189"/>
          <p:cNvSpPr txBox="1"/>
          <p:nvPr/>
        </p:nvSpPr>
        <p:spPr>
          <a:xfrm>
            <a:off x="187362" y="4860956"/>
            <a:ext cx="2574234" cy="18158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600">
                <a:solidFill>
                  <a:srgbClr val="000000"/>
                </a:solidFill>
                <a:latin typeface="Calibri"/>
                <a:ea typeface="Calibri"/>
                <a:cs typeface="Calibri"/>
                <a:sym typeface="Calibri"/>
              </a:rPr>
              <a:t>*) </a:t>
            </a:r>
            <a:r>
              <a:rPr b="1" lang="fr-FR" sz="1600">
                <a:solidFill>
                  <a:srgbClr val="000000"/>
                </a:solidFill>
                <a:latin typeface="Calibri"/>
                <a:ea typeface="Calibri"/>
                <a:cs typeface="Calibri"/>
                <a:sym typeface="Calibri"/>
              </a:rPr>
              <a:t>Stool frequency:</a:t>
            </a:r>
            <a:br>
              <a:rPr b="1" lang="fr-FR" sz="1600">
                <a:solidFill>
                  <a:srgbClr val="000000"/>
                </a:solidFill>
                <a:latin typeface="Calibri"/>
                <a:ea typeface="Calibri"/>
                <a:cs typeface="Calibri"/>
                <a:sym typeface="Calibri"/>
              </a:rPr>
            </a:br>
            <a:r>
              <a:rPr lang="fr-FR" sz="1600">
                <a:solidFill>
                  <a:srgbClr val="000000"/>
                </a:solidFill>
                <a:latin typeface="Calibri"/>
                <a:ea typeface="Calibri"/>
                <a:cs typeface="Calibri"/>
                <a:sym typeface="Calibri"/>
              </a:rPr>
              <a:t>From nine weeks of age, infants fed the new formula had a significantly higher stool frequency than infants fed the control formula (data not shown).</a:t>
            </a:r>
            <a:endParaRPr sz="1600">
              <a:solidFill>
                <a:srgbClr val="000000"/>
              </a:solidFill>
              <a:latin typeface="Calibri"/>
              <a:ea typeface="Calibri"/>
              <a:cs typeface="Calibri"/>
              <a:sym typeface="Calibri"/>
            </a:endParaRPr>
          </a:p>
        </p:txBody>
      </p:sp>
      <p:grpSp>
        <p:nvGrpSpPr>
          <p:cNvPr id="2472" name="Google Shape;2472;p189"/>
          <p:cNvGrpSpPr/>
          <p:nvPr/>
        </p:nvGrpSpPr>
        <p:grpSpPr>
          <a:xfrm>
            <a:off x="3040083" y="346300"/>
            <a:ext cx="6892192" cy="5620719"/>
            <a:chOff x="5591597" y="1453523"/>
            <a:chExt cx="6363735" cy="4948667"/>
          </a:xfrm>
        </p:grpSpPr>
        <p:sp>
          <p:nvSpPr>
            <p:cNvPr id="2473" name="Google Shape;2473;p189"/>
            <p:cNvSpPr/>
            <p:nvPr/>
          </p:nvSpPr>
          <p:spPr>
            <a:xfrm>
              <a:off x="5591597" y="1909759"/>
              <a:ext cx="6130269" cy="4492431"/>
            </a:xfrm>
            <a:prstGeom prst="rect">
              <a:avLst/>
            </a:prstGeom>
            <a:solidFill>
              <a:srgbClr val="F3F8F8"/>
            </a:solidFill>
            <a:ln>
              <a:noFill/>
            </a:ln>
          </p:spPr>
          <p:txBody>
            <a:bodyPr anchorCtr="0" anchor="t" bIns="144000" lIns="180000" spcFirstLastPara="1" rIns="180000" wrap="square" tIns="144000">
              <a:noAutofit/>
            </a:bodyPr>
            <a:lstStyle/>
            <a:p>
              <a:pPr indent="0" lvl="0" marL="0" marR="0" rtl="0" algn="ctr">
                <a:spcBef>
                  <a:spcPts val="0"/>
                </a:spcBef>
                <a:spcAft>
                  <a:spcPts val="0"/>
                </a:spcAft>
                <a:buNone/>
              </a:pPr>
              <a:r>
                <a:t/>
              </a:r>
              <a:endParaRPr sz="1800">
                <a:solidFill>
                  <a:srgbClr val="3C3C3B"/>
                </a:solidFill>
                <a:latin typeface="Calibri"/>
                <a:ea typeface="Calibri"/>
                <a:cs typeface="Calibri"/>
                <a:sym typeface="Calibri"/>
              </a:endParaRPr>
            </a:p>
          </p:txBody>
        </p:sp>
        <p:pic>
          <p:nvPicPr>
            <p:cNvPr id="2474" name="Google Shape;2474;p189"/>
            <p:cNvPicPr preferRelativeResize="0"/>
            <p:nvPr/>
          </p:nvPicPr>
          <p:blipFill rotWithShape="1">
            <a:blip r:embed="rId3">
              <a:alphaModFix/>
            </a:blip>
            <a:srcRect b="0" l="0" r="0" t="0"/>
            <a:stretch/>
          </p:blipFill>
          <p:spPr>
            <a:xfrm>
              <a:off x="6746260" y="2808354"/>
              <a:ext cx="4821455" cy="2856599"/>
            </a:xfrm>
            <a:prstGeom prst="rect">
              <a:avLst/>
            </a:prstGeom>
            <a:noFill/>
            <a:ln>
              <a:noFill/>
            </a:ln>
          </p:spPr>
        </p:pic>
        <p:sp>
          <p:nvSpPr>
            <p:cNvPr id="2475" name="Google Shape;2475;p189"/>
            <p:cNvSpPr/>
            <p:nvPr/>
          </p:nvSpPr>
          <p:spPr>
            <a:xfrm>
              <a:off x="5602823" y="1453523"/>
              <a:ext cx="6015604" cy="24387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baseline="30000" sz="1800">
                <a:solidFill>
                  <a:srgbClr val="000000"/>
                </a:solidFill>
                <a:latin typeface="Calibri"/>
                <a:ea typeface="Calibri"/>
                <a:cs typeface="Calibri"/>
                <a:sym typeface="Calibri"/>
              </a:endParaRPr>
            </a:p>
          </p:txBody>
        </p:sp>
        <p:grpSp>
          <p:nvGrpSpPr>
            <p:cNvPr id="2476" name="Google Shape;2476;p189"/>
            <p:cNvGrpSpPr/>
            <p:nvPr/>
          </p:nvGrpSpPr>
          <p:grpSpPr>
            <a:xfrm>
              <a:off x="5615068" y="2714722"/>
              <a:ext cx="6204530" cy="3522778"/>
              <a:chOff x="6241040" y="2371444"/>
              <a:chExt cx="5578556" cy="3167366"/>
            </a:xfrm>
          </p:grpSpPr>
          <p:sp>
            <p:nvSpPr>
              <p:cNvPr id="2477" name="Google Shape;2477;p189"/>
              <p:cNvSpPr/>
              <p:nvPr/>
            </p:nvSpPr>
            <p:spPr>
              <a:xfrm>
                <a:off x="6700736" y="2371444"/>
                <a:ext cx="700751" cy="4150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200">
                    <a:solidFill>
                      <a:srgbClr val="000000"/>
                    </a:solidFill>
                    <a:latin typeface="Calibri"/>
                    <a:ea typeface="Calibri"/>
                    <a:cs typeface="Calibri"/>
                    <a:sym typeface="Calibri"/>
                  </a:rPr>
                  <a:t>Dry, hard pellets</a:t>
                </a:r>
                <a:endParaRPr/>
              </a:p>
            </p:txBody>
          </p:sp>
          <p:sp>
            <p:nvSpPr>
              <p:cNvPr id="2478" name="Google Shape;2478;p189"/>
              <p:cNvSpPr/>
              <p:nvPr/>
            </p:nvSpPr>
            <p:spPr>
              <a:xfrm>
                <a:off x="6700736" y="2893887"/>
                <a:ext cx="700751" cy="4150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200">
                    <a:solidFill>
                      <a:srgbClr val="000000"/>
                    </a:solidFill>
                    <a:latin typeface="Calibri"/>
                    <a:ea typeface="Calibri"/>
                    <a:cs typeface="Calibri"/>
                    <a:sym typeface="Calibri"/>
                  </a:rPr>
                  <a:t>Hard, formed</a:t>
                </a:r>
                <a:endParaRPr/>
              </a:p>
            </p:txBody>
          </p:sp>
          <p:sp>
            <p:nvSpPr>
              <p:cNvPr id="2479" name="Google Shape;2479;p189"/>
              <p:cNvSpPr/>
              <p:nvPr/>
            </p:nvSpPr>
            <p:spPr>
              <a:xfrm>
                <a:off x="6700735" y="3420463"/>
                <a:ext cx="700751" cy="4150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200">
                    <a:solidFill>
                      <a:srgbClr val="000000"/>
                    </a:solidFill>
                    <a:latin typeface="Calibri"/>
                    <a:ea typeface="Calibri"/>
                    <a:cs typeface="Calibri"/>
                    <a:sym typeface="Calibri"/>
                  </a:rPr>
                  <a:t>Soft, formed</a:t>
                </a:r>
                <a:endParaRPr/>
              </a:p>
            </p:txBody>
          </p:sp>
          <p:sp>
            <p:nvSpPr>
              <p:cNvPr id="2480" name="Google Shape;2480;p189"/>
              <p:cNvSpPr/>
              <p:nvPr/>
            </p:nvSpPr>
            <p:spPr>
              <a:xfrm rot="-5400000">
                <a:off x="5184914" y="3501425"/>
                <a:ext cx="2420029"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400">
                    <a:solidFill>
                      <a:srgbClr val="000000"/>
                    </a:solidFill>
                    <a:latin typeface="Calibri"/>
                    <a:ea typeface="Calibri"/>
                    <a:cs typeface="Calibri"/>
                    <a:sym typeface="Calibri"/>
                  </a:rPr>
                  <a:t>Stool consistency</a:t>
                </a:r>
                <a:endParaRPr/>
              </a:p>
            </p:txBody>
          </p:sp>
          <p:sp>
            <p:nvSpPr>
              <p:cNvPr id="2481" name="Google Shape;2481;p189"/>
              <p:cNvSpPr/>
              <p:nvPr/>
            </p:nvSpPr>
            <p:spPr>
              <a:xfrm>
                <a:off x="6532746" y="4010468"/>
                <a:ext cx="867483" cy="4150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200">
                    <a:solidFill>
                      <a:srgbClr val="000000"/>
                    </a:solidFill>
                    <a:latin typeface="Calibri"/>
                    <a:ea typeface="Calibri"/>
                    <a:cs typeface="Calibri"/>
                    <a:sym typeface="Calibri"/>
                  </a:rPr>
                  <a:t>Soft, pudding-like</a:t>
                </a:r>
                <a:endParaRPr/>
              </a:p>
            </p:txBody>
          </p:sp>
          <p:sp>
            <p:nvSpPr>
              <p:cNvPr id="2482" name="Google Shape;2482;p189"/>
              <p:cNvSpPr/>
              <p:nvPr/>
            </p:nvSpPr>
            <p:spPr>
              <a:xfrm>
                <a:off x="6706239" y="4720495"/>
                <a:ext cx="700751" cy="249053"/>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200">
                    <a:solidFill>
                      <a:srgbClr val="000000"/>
                    </a:solidFill>
                    <a:latin typeface="Calibri"/>
                    <a:ea typeface="Calibri"/>
                    <a:cs typeface="Calibri"/>
                    <a:sym typeface="Calibri"/>
                  </a:rPr>
                  <a:t>Watery</a:t>
                </a:r>
                <a:endParaRPr/>
              </a:p>
            </p:txBody>
          </p:sp>
          <p:sp>
            <p:nvSpPr>
              <p:cNvPr id="2483" name="Google Shape;2483;p189"/>
              <p:cNvSpPr/>
              <p:nvPr/>
            </p:nvSpPr>
            <p:spPr>
              <a:xfrm>
                <a:off x="6937613" y="4968707"/>
                <a:ext cx="797816" cy="249053"/>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fr-FR" sz="1200">
                    <a:solidFill>
                      <a:srgbClr val="000000"/>
                    </a:solidFill>
                    <a:latin typeface="Calibri"/>
                    <a:ea typeface="Calibri"/>
                    <a:cs typeface="Calibri"/>
                    <a:sym typeface="Calibri"/>
                  </a:rPr>
                  <a:t>Baseline</a:t>
                </a:r>
                <a:endParaRPr/>
              </a:p>
            </p:txBody>
          </p:sp>
          <p:sp>
            <p:nvSpPr>
              <p:cNvPr id="2484" name="Google Shape;2484;p189"/>
              <p:cNvSpPr/>
              <p:nvPr/>
            </p:nvSpPr>
            <p:spPr>
              <a:xfrm>
                <a:off x="7490675"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2</a:t>
                </a:r>
                <a:endParaRPr/>
              </a:p>
            </p:txBody>
          </p:sp>
          <p:sp>
            <p:nvSpPr>
              <p:cNvPr id="2485" name="Google Shape;2485;p189"/>
              <p:cNvSpPr/>
              <p:nvPr/>
            </p:nvSpPr>
            <p:spPr>
              <a:xfrm>
                <a:off x="7949500"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4</a:t>
                </a:r>
                <a:endParaRPr/>
              </a:p>
            </p:txBody>
          </p:sp>
          <p:sp>
            <p:nvSpPr>
              <p:cNvPr id="2486" name="Google Shape;2486;p189"/>
              <p:cNvSpPr/>
              <p:nvPr/>
            </p:nvSpPr>
            <p:spPr>
              <a:xfrm>
                <a:off x="8390129"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6</a:t>
                </a:r>
                <a:endParaRPr/>
              </a:p>
            </p:txBody>
          </p:sp>
          <p:sp>
            <p:nvSpPr>
              <p:cNvPr id="2487" name="Google Shape;2487;p189"/>
              <p:cNvSpPr/>
              <p:nvPr/>
            </p:nvSpPr>
            <p:spPr>
              <a:xfrm>
                <a:off x="8848954"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8</a:t>
                </a:r>
                <a:endParaRPr/>
              </a:p>
            </p:txBody>
          </p:sp>
          <p:sp>
            <p:nvSpPr>
              <p:cNvPr id="2488" name="Google Shape;2488;p189"/>
              <p:cNvSpPr/>
              <p:nvPr/>
            </p:nvSpPr>
            <p:spPr>
              <a:xfrm>
                <a:off x="9326056"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10</a:t>
                </a:r>
                <a:endParaRPr/>
              </a:p>
            </p:txBody>
          </p:sp>
          <p:sp>
            <p:nvSpPr>
              <p:cNvPr id="2489" name="Google Shape;2489;p189"/>
              <p:cNvSpPr/>
              <p:nvPr/>
            </p:nvSpPr>
            <p:spPr>
              <a:xfrm>
                <a:off x="9771234"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12</a:t>
                </a:r>
                <a:endParaRPr/>
              </a:p>
            </p:txBody>
          </p:sp>
          <p:sp>
            <p:nvSpPr>
              <p:cNvPr id="2490" name="Google Shape;2490;p189"/>
              <p:cNvSpPr/>
              <p:nvPr/>
            </p:nvSpPr>
            <p:spPr>
              <a:xfrm>
                <a:off x="10230059"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14</a:t>
                </a:r>
                <a:endParaRPr/>
              </a:p>
            </p:txBody>
          </p:sp>
          <p:sp>
            <p:nvSpPr>
              <p:cNvPr id="2491" name="Google Shape;2491;p189"/>
              <p:cNvSpPr/>
              <p:nvPr/>
            </p:nvSpPr>
            <p:spPr>
              <a:xfrm>
                <a:off x="10688884"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16</a:t>
                </a:r>
                <a:endParaRPr/>
              </a:p>
            </p:txBody>
          </p:sp>
          <p:sp>
            <p:nvSpPr>
              <p:cNvPr id="2492" name="Google Shape;2492;p189"/>
              <p:cNvSpPr/>
              <p:nvPr/>
            </p:nvSpPr>
            <p:spPr>
              <a:xfrm>
                <a:off x="11118845" y="4968707"/>
                <a:ext cx="700751" cy="2490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rgbClr val="000000"/>
                    </a:solidFill>
                    <a:latin typeface="Calibri"/>
                    <a:ea typeface="Calibri"/>
                    <a:cs typeface="Calibri"/>
                    <a:sym typeface="Calibri"/>
                  </a:rPr>
                  <a:t>18</a:t>
                </a:r>
                <a:endParaRPr/>
              </a:p>
            </p:txBody>
          </p:sp>
          <p:sp>
            <p:nvSpPr>
              <p:cNvPr id="2493" name="Google Shape;2493;p189"/>
              <p:cNvSpPr/>
              <p:nvPr/>
            </p:nvSpPr>
            <p:spPr>
              <a:xfrm>
                <a:off x="7400229" y="5261811"/>
                <a:ext cx="4088210"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400">
                    <a:solidFill>
                      <a:srgbClr val="000000"/>
                    </a:solidFill>
                    <a:latin typeface="Calibri"/>
                    <a:ea typeface="Calibri"/>
                    <a:cs typeface="Calibri"/>
                    <a:sym typeface="Calibri"/>
                  </a:rPr>
                  <a:t>Age (weeks)</a:t>
                </a:r>
                <a:endParaRPr/>
              </a:p>
            </p:txBody>
          </p:sp>
        </p:grpSp>
        <p:grpSp>
          <p:nvGrpSpPr>
            <p:cNvPr id="2494" name="Google Shape;2494;p189"/>
            <p:cNvGrpSpPr/>
            <p:nvPr/>
          </p:nvGrpSpPr>
          <p:grpSpPr>
            <a:xfrm>
              <a:off x="6915577" y="1977298"/>
              <a:ext cx="5039755" cy="1063345"/>
              <a:chOff x="7410341" y="1920627"/>
              <a:chExt cx="4531296" cy="956064"/>
            </a:xfrm>
          </p:grpSpPr>
          <p:sp>
            <p:nvSpPr>
              <p:cNvPr id="2495" name="Google Shape;2495;p189"/>
              <p:cNvSpPr/>
              <p:nvPr/>
            </p:nvSpPr>
            <p:spPr>
              <a:xfrm>
                <a:off x="7680468" y="1920627"/>
                <a:ext cx="4261169" cy="9560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000000"/>
                    </a:solidFill>
                    <a:latin typeface="Calibri"/>
                    <a:ea typeface="Calibri"/>
                    <a:cs typeface="Calibri"/>
                    <a:sym typeface="Calibri"/>
                  </a:rPr>
                  <a:t>Group 1</a:t>
                </a:r>
                <a:r>
                  <a:rPr lang="fr-FR" sz="1400">
                    <a:solidFill>
                      <a:srgbClr val="000000"/>
                    </a:solidFill>
                    <a:latin typeface="Calibri"/>
                    <a:ea typeface="Calibri"/>
                    <a:cs typeface="Calibri"/>
                    <a:sym typeface="Calibri"/>
                  </a:rPr>
                  <a:t>: Active: infant formula with prebiotics + postbiotics</a:t>
                </a:r>
                <a:endParaRPr/>
              </a:p>
              <a:p>
                <a:pPr indent="0" lvl="0" marL="0" marR="0" rtl="0" algn="l">
                  <a:spcBef>
                    <a:spcPts val="300"/>
                  </a:spcBef>
                  <a:spcAft>
                    <a:spcPts val="0"/>
                  </a:spcAft>
                  <a:buNone/>
                </a:pPr>
                <a:r>
                  <a:rPr b="1" lang="fr-FR" sz="1400">
                    <a:solidFill>
                      <a:srgbClr val="000000"/>
                    </a:solidFill>
                    <a:latin typeface="Calibri"/>
                    <a:ea typeface="Calibri"/>
                    <a:cs typeface="Calibri"/>
                    <a:sym typeface="Calibri"/>
                  </a:rPr>
                  <a:t>Group 2: </a:t>
                </a:r>
                <a:r>
                  <a:rPr lang="fr-FR" sz="1400">
                    <a:solidFill>
                      <a:srgbClr val="000000"/>
                    </a:solidFill>
                    <a:latin typeface="Calibri"/>
                    <a:ea typeface="Calibri"/>
                    <a:cs typeface="Calibri"/>
                    <a:sym typeface="Calibri"/>
                  </a:rPr>
                  <a:t>Control: infant formula without prebiotics or postbiotics</a:t>
                </a:r>
                <a:endParaRPr/>
              </a:p>
              <a:p>
                <a:pPr indent="0" lvl="0" marL="0" marR="0" rtl="0" algn="l">
                  <a:spcBef>
                    <a:spcPts val="300"/>
                  </a:spcBef>
                  <a:spcAft>
                    <a:spcPts val="0"/>
                  </a:spcAft>
                  <a:buNone/>
                </a:pPr>
                <a:r>
                  <a:rPr b="1" lang="fr-FR" sz="1400">
                    <a:solidFill>
                      <a:srgbClr val="000000"/>
                    </a:solidFill>
                    <a:latin typeface="Calibri"/>
                    <a:ea typeface="Calibri"/>
                    <a:cs typeface="Calibri"/>
                    <a:sym typeface="Calibri"/>
                  </a:rPr>
                  <a:t>Group 3: </a:t>
                </a:r>
                <a:r>
                  <a:rPr lang="fr-FR" sz="1400">
                    <a:solidFill>
                      <a:srgbClr val="000000"/>
                    </a:solidFill>
                    <a:latin typeface="Calibri"/>
                    <a:ea typeface="Calibri"/>
                    <a:cs typeface="Calibri"/>
                    <a:sym typeface="Calibri"/>
                  </a:rPr>
                  <a:t>Human milk-fed reference</a:t>
                </a:r>
                <a:endParaRPr/>
              </a:p>
            </p:txBody>
          </p:sp>
          <p:cxnSp>
            <p:nvCxnSpPr>
              <p:cNvPr id="2496" name="Google Shape;2496;p189"/>
              <p:cNvCxnSpPr/>
              <p:nvPr/>
            </p:nvCxnSpPr>
            <p:spPr>
              <a:xfrm>
                <a:off x="7411871" y="2055252"/>
                <a:ext cx="303933" cy="0"/>
              </a:xfrm>
              <a:prstGeom prst="straightConnector1">
                <a:avLst/>
              </a:prstGeom>
              <a:noFill/>
              <a:ln cap="flat" cmpd="sng" w="38100">
                <a:solidFill>
                  <a:srgbClr val="9CCED5"/>
                </a:solidFill>
                <a:prstDash val="solid"/>
                <a:miter lim="800000"/>
                <a:headEnd len="sm" w="sm" type="none"/>
                <a:tailEnd len="sm" w="sm" type="none"/>
              </a:ln>
            </p:spPr>
          </p:cxnSp>
          <p:cxnSp>
            <p:nvCxnSpPr>
              <p:cNvPr id="2497" name="Google Shape;2497;p189"/>
              <p:cNvCxnSpPr/>
              <p:nvPr/>
            </p:nvCxnSpPr>
            <p:spPr>
              <a:xfrm>
                <a:off x="7410341" y="2282514"/>
                <a:ext cx="305463" cy="0"/>
              </a:xfrm>
              <a:prstGeom prst="straightConnector1">
                <a:avLst/>
              </a:prstGeom>
              <a:noFill/>
              <a:ln cap="flat" cmpd="sng" w="38100">
                <a:solidFill>
                  <a:srgbClr val="ECA93A"/>
                </a:solidFill>
                <a:prstDash val="solid"/>
                <a:miter lim="800000"/>
                <a:headEnd len="sm" w="sm" type="none"/>
                <a:tailEnd len="sm" w="sm" type="none"/>
              </a:ln>
            </p:spPr>
          </p:cxnSp>
          <p:cxnSp>
            <p:nvCxnSpPr>
              <p:cNvPr id="2498" name="Google Shape;2498;p189"/>
              <p:cNvCxnSpPr/>
              <p:nvPr/>
            </p:nvCxnSpPr>
            <p:spPr>
              <a:xfrm>
                <a:off x="7418433" y="2460539"/>
                <a:ext cx="297371" cy="0"/>
              </a:xfrm>
              <a:prstGeom prst="straightConnector1">
                <a:avLst/>
              </a:prstGeom>
              <a:noFill/>
              <a:ln cap="flat" cmpd="sng" w="38100">
                <a:solidFill>
                  <a:srgbClr val="27348B"/>
                </a:solidFill>
                <a:prstDash val="solid"/>
                <a:miter lim="800000"/>
                <a:headEnd len="sm" w="sm" type="none"/>
                <a:tailEnd len="sm" w="sm" type="none"/>
              </a:ln>
            </p:spPr>
          </p:cxnSp>
        </p:grpSp>
        <p:sp>
          <p:nvSpPr>
            <p:cNvPr id="2499" name="Google Shape;2499;p189"/>
            <p:cNvSpPr/>
            <p:nvPr/>
          </p:nvSpPr>
          <p:spPr>
            <a:xfrm>
              <a:off x="7004925" y="3118177"/>
              <a:ext cx="4602033" cy="30808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200">
                  <a:solidFill>
                    <a:srgbClr val="000000"/>
                  </a:solidFill>
                  <a:latin typeface="Calibri"/>
                  <a:ea typeface="Calibri"/>
                  <a:cs typeface="Calibri"/>
                  <a:sym typeface="Calibri"/>
                </a:rPr>
                <a:t>*) p ≤ 0.005 (group 1 vs. group 2) </a:t>
              </a:r>
              <a:endParaRPr/>
            </a:p>
          </p:txBody>
        </p:sp>
        <p:sp>
          <p:nvSpPr>
            <p:cNvPr id="2500" name="Google Shape;2500;p189"/>
            <p:cNvSpPr/>
            <p:nvPr/>
          </p:nvSpPr>
          <p:spPr>
            <a:xfrm>
              <a:off x="7649019" y="3786672"/>
              <a:ext cx="779383"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1" name="Google Shape;2501;p189"/>
            <p:cNvSpPr/>
            <p:nvPr/>
          </p:nvSpPr>
          <p:spPr>
            <a:xfrm>
              <a:off x="7900978" y="3962605"/>
              <a:ext cx="779383"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2" name="Google Shape;2502;p189"/>
            <p:cNvSpPr/>
            <p:nvPr/>
          </p:nvSpPr>
          <p:spPr>
            <a:xfrm>
              <a:off x="8401200" y="3977075"/>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3" name="Google Shape;2503;p189"/>
            <p:cNvSpPr/>
            <p:nvPr/>
          </p:nvSpPr>
          <p:spPr>
            <a:xfrm>
              <a:off x="8645121" y="3975008"/>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4" name="Google Shape;2504;p189"/>
            <p:cNvSpPr/>
            <p:nvPr/>
          </p:nvSpPr>
          <p:spPr>
            <a:xfrm>
              <a:off x="8896495" y="3975008"/>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5" name="Google Shape;2505;p189"/>
            <p:cNvSpPr/>
            <p:nvPr/>
          </p:nvSpPr>
          <p:spPr>
            <a:xfrm>
              <a:off x="9133719" y="3977166"/>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6" name="Google Shape;2506;p189"/>
            <p:cNvSpPr/>
            <p:nvPr/>
          </p:nvSpPr>
          <p:spPr>
            <a:xfrm>
              <a:off x="9391258" y="3970963"/>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7" name="Google Shape;2507;p189"/>
            <p:cNvSpPr/>
            <p:nvPr/>
          </p:nvSpPr>
          <p:spPr>
            <a:xfrm>
              <a:off x="9641254" y="3980045"/>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8" name="Google Shape;2508;p189"/>
            <p:cNvSpPr/>
            <p:nvPr/>
          </p:nvSpPr>
          <p:spPr>
            <a:xfrm>
              <a:off x="9885749" y="3977165"/>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09" name="Google Shape;2509;p189"/>
            <p:cNvSpPr/>
            <p:nvPr/>
          </p:nvSpPr>
          <p:spPr>
            <a:xfrm>
              <a:off x="10135745" y="4026291"/>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sp>
          <p:nvSpPr>
            <p:cNvPr id="2510" name="Google Shape;2510;p189"/>
            <p:cNvSpPr/>
            <p:nvPr/>
          </p:nvSpPr>
          <p:spPr>
            <a:xfrm>
              <a:off x="10380240" y="3979321"/>
              <a:ext cx="283502" cy="2396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800">
                  <a:solidFill>
                    <a:srgbClr val="000000"/>
                  </a:solidFill>
                  <a:latin typeface="Calibri"/>
                  <a:ea typeface="Calibri"/>
                  <a:cs typeface="Calibri"/>
                  <a:sym typeface="Calibri"/>
                </a:rPr>
                <a:t>*</a:t>
              </a:r>
              <a:endParaRPr/>
            </a:p>
          </p:txBody>
        </p:sp>
      </p:grpSp>
      <p:sp>
        <p:nvSpPr>
          <p:cNvPr id="2511" name="Google Shape;2511;p189"/>
          <p:cNvSpPr/>
          <p:nvPr/>
        </p:nvSpPr>
        <p:spPr>
          <a:xfrm>
            <a:off x="16932" y="2077036"/>
            <a:ext cx="12191999" cy="1561514"/>
          </a:xfrm>
          <a:prstGeom prst="rect">
            <a:avLst/>
          </a:prstGeom>
          <a:solidFill>
            <a:srgbClr val="E1EFD8">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3200">
                <a:solidFill>
                  <a:srgbClr val="2F9F7A"/>
                </a:solidFill>
                <a:latin typeface="Calibri"/>
                <a:ea typeface="Calibri"/>
                <a:cs typeface="Calibri"/>
                <a:sym typeface="Calibri"/>
              </a:rPr>
              <a:t>Improved stool consistency &amp; frequency are important  </a:t>
            </a:r>
            <a:endParaRPr/>
          </a:p>
          <a:p>
            <a:pPr indent="0" lvl="0" marL="0" marR="0" rtl="0" algn="ctr">
              <a:spcBef>
                <a:spcPts val="0"/>
              </a:spcBef>
              <a:spcAft>
                <a:spcPts val="0"/>
              </a:spcAft>
              <a:buNone/>
            </a:pPr>
            <a:r>
              <a:rPr lang="fr-FR" sz="2800">
                <a:solidFill>
                  <a:srgbClr val="2F9F7A"/>
                </a:solidFill>
                <a:latin typeface="Calibri"/>
                <a:ea typeface="Calibri"/>
                <a:cs typeface="Calibri"/>
                <a:sym typeface="Calibri"/>
              </a:rPr>
              <a:t>since most infants with regurgitation show multiple FGIDs e.g. in combination </a:t>
            </a:r>
            <a:br>
              <a:rPr lang="fr-FR" sz="2800">
                <a:solidFill>
                  <a:srgbClr val="2F9F7A"/>
                </a:solidFill>
                <a:latin typeface="Calibri"/>
                <a:ea typeface="Calibri"/>
                <a:cs typeface="Calibri"/>
                <a:sym typeface="Calibri"/>
              </a:rPr>
            </a:br>
            <a:r>
              <a:rPr lang="fr-FR" sz="2800">
                <a:solidFill>
                  <a:srgbClr val="2F9F7A"/>
                </a:solidFill>
                <a:latin typeface="Calibri"/>
                <a:ea typeface="Calibri"/>
                <a:cs typeface="Calibri"/>
                <a:sym typeface="Calibri"/>
              </a:rPr>
              <a:t>with constipation</a:t>
            </a:r>
            <a:endParaRPr baseline="30000" sz="2800">
              <a:solidFill>
                <a:srgbClr val="2F9F7A"/>
              </a:solidFill>
              <a:latin typeface="Calibri"/>
              <a:ea typeface="Calibri"/>
              <a:cs typeface="Calibri"/>
              <a:sym typeface="Calibri"/>
            </a:endParaRPr>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6" name="Shape 2516"/>
        <p:cNvGrpSpPr/>
        <p:nvPr/>
      </p:nvGrpSpPr>
      <p:grpSpPr>
        <a:xfrm>
          <a:off x="0" y="0"/>
          <a:ext cx="0" cy="0"/>
          <a:chOff x="0" y="0"/>
          <a:chExt cx="0" cy="0"/>
        </a:xfrm>
      </p:grpSpPr>
      <p:pic>
        <p:nvPicPr>
          <p:cNvPr id="2517" name="Google Shape;2517;p190"/>
          <p:cNvPicPr preferRelativeResize="0"/>
          <p:nvPr/>
        </p:nvPicPr>
        <p:blipFill rotWithShape="1">
          <a:blip r:embed="rId3">
            <a:alphaModFix/>
          </a:blip>
          <a:srcRect b="0" l="0" r="0" t="0"/>
          <a:stretch/>
        </p:blipFill>
        <p:spPr>
          <a:xfrm>
            <a:off x="7674089" y="376238"/>
            <a:ext cx="4156075" cy="2759075"/>
          </a:xfrm>
          <a:prstGeom prst="rect">
            <a:avLst/>
          </a:prstGeom>
          <a:noFill/>
          <a:ln>
            <a:noFill/>
          </a:ln>
        </p:spPr>
      </p:pic>
      <p:sp>
        <p:nvSpPr>
          <p:cNvPr id="2518" name="Google Shape;2518;p190"/>
          <p:cNvSpPr/>
          <p:nvPr/>
        </p:nvSpPr>
        <p:spPr>
          <a:xfrm>
            <a:off x="1631950" y="482681"/>
            <a:ext cx="3746500" cy="3390900"/>
          </a:xfrm>
          <a:prstGeom prst="ellipse">
            <a:avLst/>
          </a:prstGeom>
          <a:gradFill>
            <a:gsLst>
              <a:gs pos="0">
                <a:srgbClr val="668DC4"/>
              </a:gs>
              <a:gs pos="50000">
                <a:srgbClr val="4880C2"/>
              </a:gs>
              <a:gs pos="100000">
                <a:srgbClr val="3A6FB1"/>
              </a:gs>
            </a:gsLst>
            <a:lin ang="5400000" scaled="0"/>
          </a:gradFill>
          <a:ln cap="flat" cmpd="sng" w="9525">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fr-FR" sz="2400">
                <a:solidFill>
                  <a:schemeClr val="lt1"/>
                </a:solidFill>
                <a:latin typeface="Calibri"/>
                <a:ea typeface="Calibri"/>
                <a:cs typeface="Calibri"/>
                <a:sym typeface="Calibri"/>
              </a:rPr>
              <a:t>Microbiote composition</a:t>
            </a:r>
            <a:endParaRPr b="1" sz="18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1800"/>
              <a:buFont typeface="Arial"/>
              <a:buChar char="•"/>
            </a:pPr>
            <a:r>
              <a:rPr lang="fr-FR" sz="1800">
                <a:solidFill>
                  <a:schemeClr val="lt1"/>
                </a:solidFill>
                <a:latin typeface="Calibri"/>
                <a:ea typeface="Calibri"/>
                <a:cs typeface="Calibri"/>
                <a:sym typeface="Calibri"/>
              </a:rPr>
              <a:t>Closer to the microbiota of breast fed infants</a:t>
            </a:r>
            <a:endParaRPr/>
          </a:p>
          <a:p>
            <a:pPr indent="-285750" lvl="0" marL="285750" marR="0" rtl="0" algn="l">
              <a:spcBef>
                <a:spcPts val="0"/>
              </a:spcBef>
              <a:spcAft>
                <a:spcPts val="0"/>
              </a:spcAft>
              <a:buClr>
                <a:schemeClr val="lt1"/>
              </a:buClr>
              <a:buSzPts val="1800"/>
              <a:buFont typeface="Arial"/>
              <a:buChar char="•"/>
            </a:pPr>
            <a:r>
              <a:rPr lang="fr-FR" sz="1800">
                <a:solidFill>
                  <a:schemeClr val="lt1"/>
                </a:solidFill>
                <a:latin typeface="Calibri"/>
                <a:ea typeface="Calibri"/>
                <a:cs typeface="Calibri"/>
                <a:sym typeface="Calibri"/>
              </a:rPr>
              <a:t>Increased Bifidobacteria Reducued </a:t>
            </a:r>
            <a:r>
              <a:rPr i="1" lang="fr-FR" sz="1800">
                <a:solidFill>
                  <a:schemeClr val="lt1"/>
                </a:solidFill>
                <a:latin typeface="Calibri"/>
                <a:ea typeface="Calibri"/>
                <a:cs typeface="Calibri"/>
                <a:sym typeface="Calibri"/>
              </a:rPr>
              <a:t>Clostridium difficile</a:t>
            </a:r>
            <a:endParaRPr/>
          </a:p>
        </p:txBody>
      </p:sp>
      <p:sp>
        <p:nvSpPr>
          <p:cNvPr id="2519" name="Google Shape;2519;p190"/>
          <p:cNvSpPr/>
          <p:nvPr/>
        </p:nvSpPr>
        <p:spPr>
          <a:xfrm>
            <a:off x="5558330" y="2161327"/>
            <a:ext cx="3746500" cy="3389312"/>
          </a:xfrm>
          <a:prstGeom prst="ellipse">
            <a:avLst/>
          </a:prstGeom>
          <a:gradFill>
            <a:gsLst>
              <a:gs pos="0">
                <a:srgbClr val="668DC4"/>
              </a:gs>
              <a:gs pos="50000">
                <a:srgbClr val="4880C2"/>
              </a:gs>
              <a:gs pos="100000">
                <a:srgbClr val="3A6FB1"/>
              </a:gs>
            </a:gsLst>
            <a:lin ang="5400000" scaled="0"/>
          </a:gradFill>
          <a:ln cap="flat" cmpd="sng" w="9525">
            <a:solidFill>
              <a:schemeClr val="accent1"/>
            </a:solidFill>
            <a:prstDash val="solid"/>
            <a:miter lim="800000"/>
            <a:headEnd len="sm" w="sm" type="none"/>
            <a:tailEnd len="sm" w="sm" type="none"/>
          </a:ln>
        </p:spPr>
        <p:txBody>
          <a:bodyPr anchorCtr="0" anchor="t" bIns="45700" lIns="0" spcFirstLastPara="1" rIns="0" wrap="square" tIns="45700">
            <a:noAutofit/>
          </a:bodyPr>
          <a:lstStyle/>
          <a:p>
            <a:pPr indent="0" lvl="0" marL="0" marR="0" rtl="0" algn="ctr">
              <a:spcBef>
                <a:spcPts val="0"/>
              </a:spcBef>
              <a:spcAft>
                <a:spcPts val="0"/>
              </a:spcAft>
              <a:buNone/>
            </a:pPr>
            <a:r>
              <a:rPr b="1" lang="fr-FR" sz="2400">
                <a:solidFill>
                  <a:schemeClr val="lt1"/>
                </a:solidFill>
                <a:latin typeface="Calibri"/>
                <a:ea typeface="Calibri"/>
                <a:cs typeface="Calibri"/>
                <a:sym typeface="Calibri"/>
              </a:rPr>
              <a:t>Microbiote activity</a:t>
            </a:r>
            <a:endParaRPr sz="16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1800"/>
              <a:buFont typeface="Arial"/>
              <a:buChar char="•"/>
            </a:pPr>
            <a:r>
              <a:rPr lang="fr-FR" sz="1800">
                <a:solidFill>
                  <a:schemeClr val="lt1"/>
                </a:solidFill>
                <a:latin typeface="Calibri"/>
                <a:ea typeface="Calibri"/>
                <a:cs typeface="Calibri"/>
                <a:sym typeface="Calibri"/>
              </a:rPr>
              <a:t>Reduced fecal pH </a:t>
            </a:r>
            <a:endParaRPr/>
          </a:p>
          <a:p>
            <a:pPr indent="-285750" lvl="0" marL="285750" marR="0" rtl="0" algn="l">
              <a:spcBef>
                <a:spcPts val="0"/>
              </a:spcBef>
              <a:spcAft>
                <a:spcPts val="0"/>
              </a:spcAft>
              <a:buClr>
                <a:schemeClr val="lt1"/>
              </a:buClr>
              <a:buSzPts val="1800"/>
              <a:buFont typeface="Arial"/>
              <a:buChar char="•"/>
            </a:pPr>
            <a:r>
              <a:rPr lang="fr-FR" sz="1800">
                <a:solidFill>
                  <a:schemeClr val="lt1"/>
                </a:solidFill>
                <a:latin typeface="Calibri"/>
                <a:ea typeface="Calibri"/>
                <a:cs typeface="Calibri"/>
                <a:sym typeface="Calibri"/>
              </a:rPr>
              <a:t>Increased  sIgA production</a:t>
            </a:r>
            <a:endParaRPr/>
          </a:p>
          <a:p>
            <a:pPr indent="-285750" lvl="0" marL="285750" marR="0" rtl="0" algn="l">
              <a:spcBef>
                <a:spcPts val="0"/>
              </a:spcBef>
              <a:spcAft>
                <a:spcPts val="0"/>
              </a:spcAft>
              <a:buClr>
                <a:schemeClr val="lt1"/>
              </a:buClr>
              <a:buSzPts val="1800"/>
              <a:buFont typeface="Arial"/>
              <a:buChar char="•"/>
            </a:pPr>
            <a:r>
              <a:rPr lang="fr-FR" sz="1800">
                <a:solidFill>
                  <a:schemeClr val="lt1"/>
                </a:solidFill>
                <a:latin typeface="Calibri"/>
                <a:ea typeface="Calibri"/>
                <a:cs typeface="Calibri"/>
                <a:sym typeface="Calibri"/>
              </a:rPr>
              <a:t>Increased SCFA levels</a:t>
            </a:r>
            <a:endParaRPr/>
          </a:p>
          <a:p>
            <a:pPr indent="-285750" lvl="0" marL="285750" marR="0" rtl="0" algn="l">
              <a:spcBef>
                <a:spcPts val="0"/>
              </a:spcBef>
              <a:spcAft>
                <a:spcPts val="0"/>
              </a:spcAft>
              <a:buClr>
                <a:schemeClr val="lt1"/>
              </a:buClr>
              <a:buSzPts val="1800"/>
              <a:buFont typeface="Arial"/>
              <a:buChar char="•"/>
            </a:pPr>
            <a:r>
              <a:rPr lang="fr-FR" sz="1800">
                <a:solidFill>
                  <a:schemeClr val="lt1"/>
                </a:solidFill>
                <a:latin typeface="Calibri"/>
                <a:ea typeface="Calibri"/>
                <a:cs typeface="Calibri"/>
                <a:sym typeface="Calibri"/>
              </a:rPr>
              <a:t>Metabolic profile of the stool, closer to breast fed infants </a:t>
            </a:r>
            <a:endParaRPr/>
          </a:p>
        </p:txBody>
      </p:sp>
      <p:sp>
        <p:nvSpPr>
          <p:cNvPr id="2520" name="Google Shape;2520;p190"/>
          <p:cNvSpPr/>
          <p:nvPr/>
        </p:nvSpPr>
        <p:spPr>
          <a:xfrm>
            <a:off x="3810000" y="2967039"/>
            <a:ext cx="4572000" cy="7080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2060"/>
              </a:buClr>
              <a:buSzPts val="2000"/>
              <a:buFont typeface="Arial"/>
              <a:buNone/>
            </a:pPr>
            <a:br>
              <a:rPr lang="fr-FR" sz="2000">
                <a:solidFill>
                  <a:srgbClr val="002060"/>
                </a:solidFill>
                <a:latin typeface="Arial"/>
                <a:ea typeface="Arial"/>
                <a:cs typeface="Arial"/>
                <a:sym typeface="Arial"/>
              </a:rPr>
            </a:br>
            <a:endParaRPr sz="2000">
              <a:solidFill>
                <a:srgbClr val="002060"/>
              </a:solidFill>
              <a:latin typeface="Arial"/>
              <a:ea typeface="Arial"/>
              <a:cs typeface="Arial"/>
              <a:sym typeface="Arial"/>
            </a:endParaRPr>
          </a:p>
        </p:txBody>
      </p:sp>
      <p:sp>
        <p:nvSpPr>
          <p:cNvPr id="2521" name="Google Shape;2521;p190"/>
          <p:cNvSpPr txBox="1"/>
          <p:nvPr/>
        </p:nvSpPr>
        <p:spPr>
          <a:xfrm>
            <a:off x="9107174" y="6401514"/>
            <a:ext cx="2722990"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600"/>
              <a:buFont typeface="Arial"/>
              <a:buNone/>
            </a:pPr>
            <a:r>
              <a:rPr b="1" i="1" lang="fr-FR" sz="1600">
                <a:solidFill>
                  <a:srgbClr val="000000"/>
                </a:solidFill>
                <a:latin typeface="Arial"/>
                <a:ea typeface="Arial"/>
                <a:cs typeface="Arial"/>
                <a:sym typeface="Arial"/>
              </a:rPr>
              <a:t>Tims et al, 2018 (ESPGHAN)</a:t>
            </a:r>
            <a:endParaRPr b="1" i="1" sz="1600">
              <a:solidFill>
                <a:srgbClr val="000000"/>
              </a:solidFill>
              <a:latin typeface="Arial"/>
              <a:ea typeface="Arial"/>
              <a:cs typeface="Arial"/>
              <a:sym typeface="Arial"/>
            </a:endParaRPr>
          </a:p>
        </p:txBody>
      </p:sp>
      <p:pic>
        <p:nvPicPr>
          <p:cNvPr id="2522" name="Google Shape;2522;p190"/>
          <p:cNvPicPr preferRelativeResize="0"/>
          <p:nvPr/>
        </p:nvPicPr>
        <p:blipFill rotWithShape="1">
          <a:blip r:embed="rId4">
            <a:alphaModFix/>
          </a:blip>
          <a:srcRect b="0" l="0" r="0" t="0"/>
          <a:stretch/>
        </p:blipFill>
        <p:spPr>
          <a:xfrm>
            <a:off x="48648" y="3914358"/>
            <a:ext cx="3277876" cy="2123852"/>
          </a:xfrm>
          <a:prstGeom prst="rect">
            <a:avLst/>
          </a:prstGeom>
          <a:noFill/>
          <a:ln>
            <a:noFill/>
          </a:ln>
        </p:spPr>
      </p:pic>
      <p:sp>
        <p:nvSpPr>
          <p:cNvPr id="2523" name="Google Shape;2523;p190"/>
          <p:cNvSpPr/>
          <p:nvPr/>
        </p:nvSpPr>
        <p:spPr>
          <a:xfrm>
            <a:off x="2208879" y="6005464"/>
            <a:ext cx="138891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rgbClr val="000000"/>
                </a:solidFill>
                <a:latin typeface="Calibri"/>
                <a:ea typeface="Calibri"/>
                <a:cs typeface="Calibri"/>
                <a:sym typeface="Calibri"/>
              </a:rPr>
              <a:t>Prebiotics &amp; Postbiotics: </a:t>
            </a:r>
            <a:endParaRPr/>
          </a:p>
        </p:txBody>
      </p:sp>
      <p:pic>
        <p:nvPicPr>
          <p:cNvPr id="2524" name="Google Shape;2524;p190"/>
          <p:cNvPicPr preferRelativeResize="0"/>
          <p:nvPr/>
        </p:nvPicPr>
        <p:blipFill rotWithShape="1">
          <a:blip r:embed="rId5">
            <a:alphaModFix/>
          </a:blip>
          <a:srcRect b="0" l="0" r="0" t="0"/>
          <a:stretch/>
        </p:blipFill>
        <p:spPr>
          <a:xfrm rot="732460">
            <a:off x="892845" y="5647229"/>
            <a:ext cx="1550830" cy="1353108"/>
          </a:xfrm>
          <a:prstGeom prst="rect">
            <a:avLst/>
          </a:prstGeom>
          <a:noFill/>
          <a:ln>
            <a:noFill/>
          </a:ln>
        </p:spPr>
      </p:pic>
      <p:sp>
        <p:nvSpPr>
          <p:cNvPr id="2525" name="Google Shape;2525;p1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0" name="Shape 2530"/>
        <p:cNvGrpSpPr/>
        <p:nvPr/>
      </p:nvGrpSpPr>
      <p:grpSpPr>
        <a:xfrm>
          <a:off x="0" y="0"/>
          <a:ext cx="0" cy="0"/>
          <a:chOff x="0" y="0"/>
          <a:chExt cx="0" cy="0"/>
        </a:xfrm>
      </p:grpSpPr>
      <p:sp>
        <p:nvSpPr>
          <p:cNvPr id="2531" name="Google Shape;2531;p191"/>
          <p:cNvSpPr txBox="1"/>
          <p:nvPr/>
        </p:nvSpPr>
        <p:spPr>
          <a:xfrm>
            <a:off x="1523999" y="1341438"/>
            <a:ext cx="9465130" cy="1655762"/>
          </a:xfrm>
          <a:prstGeom prst="rect">
            <a:avLst/>
          </a:prstGeom>
          <a:noFill/>
          <a:ln>
            <a:noFill/>
          </a:ln>
        </p:spPr>
        <p:txBody>
          <a:bodyPr anchorCtr="0" anchor="t" bIns="45700" lIns="91425" spcFirstLastPara="1" rIns="91425" wrap="square" tIns="45700">
            <a:noAutofit/>
          </a:bodyPr>
          <a:lstStyle/>
          <a:p>
            <a:pPr indent="-304800" lvl="0" marL="342900" marR="0" rtl="0" algn="l">
              <a:spcBef>
                <a:spcPts val="0"/>
              </a:spcBef>
              <a:spcAft>
                <a:spcPts val="0"/>
              </a:spcAft>
              <a:buClr>
                <a:schemeClr val="dk1"/>
              </a:buClr>
              <a:buSzPts val="600"/>
              <a:buFont typeface="Calibri"/>
              <a:buNone/>
            </a:pPr>
            <a:r>
              <a:t/>
            </a:r>
            <a:endParaRPr sz="600">
              <a:solidFill>
                <a:srgbClr val="000000"/>
              </a:solidFill>
              <a:latin typeface="Arial"/>
              <a:ea typeface="Arial"/>
              <a:cs typeface="Arial"/>
              <a:sym typeface="Arial"/>
            </a:endParaRPr>
          </a:p>
          <a:p>
            <a:pPr indent="-342900" lvl="0" marL="342900" marR="0" rtl="0" algn="l">
              <a:spcBef>
                <a:spcPts val="800"/>
              </a:spcBef>
              <a:spcAft>
                <a:spcPts val="0"/>
              </a:spcAft>
              <a:buClr>
                <a:srgbClr val="000000"/>
              </a:buClr>
              <a:buSzPts val="4000"/>
              <a:buFont typeface="Arial"/>
              <a:buChar char="•"/>
            </a:pPr>
            <a:r>
              <a:rPr lang="fr-FR" sz="4000">
                <a:solidFill>
                  <a:srgbClr val="000000"/>
                </a:solidFill>
                <a:latin typeface="Arial"/>
                <a:ea typeface="Arial"/>
                <a:cs typeface="Arial"/>
                <a:sym typeface="Arial"/>
              </a:rPr>
              <a:t>Microbiota implementation is a crucial process, as an </a:t>
            </a:r>
            <a:r>
              <a:rPr b="1" lang="fr-FR" sz="4000">
                <a:solidFill>
                  <a:srgbClr val="2F9F7A"/>
                </a:solidFill>
                <a:latin typeface="Arial"/>
                <a:ea typeface="Arial"/>
                <a:cs typeface="Arial"/>
                <a:sym typeface="Arial"/>
              </a:rPr>
              <a:t>early « programming »</a:t>
            </a:r>
            <a:endParaRPr/>
          </a:p>
        </p:txBody>
      </p:sp>
      <p:sp>
        <p:nvSpPr>
          <p:cNvPr id="2532" name="Google Shape;2532;p191"/>
          <p:cNvSpPr txBox="1"/>
          <p:nvPr/>
        </p:nvSpPr>
        <p:spPr>
          <a:xfrm>
            <a:off x="1558925" y="2997200"/>
            <a:ext cx="9144000" cy="172878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F9F7A"/>
              </a:buClr>
              <a:buSzPts val="4000"/>
              <a:buFont typeface="Arial"/>
              <a:buChar char="•"/>
            </a:pPr>
            <a:r>
              <a:rPr lang="fr-FR" sz="4000">
                <a:solidFill>
                  <a:srgbClr val="2F9F7A"/>
                </a:solidFill>
                <a:latin typeface="Arial"/>
                <a:ea typeface="Arial"/>
                <a:cs typeface="Arial"/>
                <a:sym typeface="Arial"/>
              </a:rPr>
              <a:t>Development and maturation of the GI tract are influenced by gut microbiota</a:t>
            </a:r>
            <a:endParaRPr sz="4000">
              <a:solidFill>
                <a:srgbClr val="2F9F7A"/>
              </a:solidFill>
              <a:latin typeface="Arial"/>
              <a:ea typeface="Arial"/>
              <a:cs typeface="Arial"/>
              <a:sym typeface="Arial"/>
            </a:endParaRPr>
          </a:p>
          <a:p>
            <a:pPr indent="-88900" lvl="0" marL="342900" marR="0" rtl="0" algn="l">
              <a:spcBef>
                <a:spcPts val="800"/>
              </a:spcBef>
              <a:spcAft>
                <a:spcPts val="0"/>
              </a:spcAft>
              <a:buClr>
                <a:schemeClr val="dk1"/>
              </a:buClr>
              <a:buSzPts val="4000"/>
              <a:buFont typeface="Calibri"/>
              <a:buNone/>
            </a:pPr>
            <a:r>
              <a:t/>
            </a:r>
            <a:endParaRPr sz="4000">
              <a:solidFill>
                <a:srgbClr val="000000"/>
              </a:solidFill>
              <a:latin typeface="Arial"/>
              <a:ea typeface="Arial"/>
              <a:cs typeface="Arial"/>
              <a:sym typeface="Arial"/>
            </a:endParaRPr>
          </a:p>
        </p:txBody>
      </p:sp>
      <p:sp>
        <p:nvSpPr>
          <p:cNvPr id="2533" name="Google Shape;2533;p191"/>
          <p:cNvSpPr txBox="1"/>
          <p:nvPr/>
        </p:nvSpPr>
        <p:spPr>
          <a:xfrm>
            <a:off x="1558925" y="4652963"/>
            <a:ext cx="9721850" cy="863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4000"/>
              <a:buFont typeface="Arial"/>
              <a:buChar char="•"/>
            </a:pPr>
            <a:r>
              <a:rPr lang="fr-FR" sz="4000">
                <a:solidFill>
                  <a:srgbClr val="000000"/>
                </a:solidFill>
                <a:latin typeface="Arial"/>
                <a:ea typeface="Arial"/>
                <a:cs typeface="Arial"/>
                <a:sym typeface="Arial"/>
              </a:rPr>
              <a:t>In turn, early feeding, by influencing microbiota </a:t>
            </a:r>
            <a:r>
              <a:rPr b="1" i="1" lang="fr-FR" sz="3200">
                <a:solidFill>
                  <a:srgbClr val="2F9F7A"/>
                </a:solidFill>
                <a:latin typeface="Arial"/>
                <a:ea typeface="Arial"/>
                <a:cs typeface="Arial"/>
                <a:sym typeface="Arial"/>
              </a:rPr>
              <a:t>(Bifidobacteria) </a:t>
            </a:r>
            <a:r>
              <a:rPr lang="fr-FR" sz="4000">
                <a:solidFill>
                  <a:srgbClr val="000000"/>
                </a:solidFill>
                <a:latin typeface="Arial"/>
                <a:ea typeface="Arial"/>
                <a:cs typeface="Arial"/>
                <a:sym typeface="Arial"/>
              </a:rPr>
              <a:t>is a key issue</a:t>
            </a:r>
            <a:endParaRPr i="1" sz="3600">
              <a:solidFill>
                <a:srgbClr val="000000"/>
              </a:solidFill>
              <a:latin typeface="Arial"/>
              <a:ea typeface="Arial"/>
              <a:cs typeface="Arial"/>
              <a:sym typeface="Arial"/>
            </a:endParaRPr>
          </a:p>
        </p:txBody>
      </p:sp>
      <p:sp>
        <p:nvSpPr>
          <p:cNvPr id="2534" name="Google Shape;2534;p191"/>
          <p:cNvSpPr txBox="1"/>
          <p:nvPr/>
        </p:nvSpPr>
        <p:spPr>
          <a:xfrm>
            <a:off x="4776789" y="941389"/>
            <a:ext cx="2636837" cy="7080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4000">
                <a:solidFill>
                  <a:srgbClr val="2F9F7A"/>
                </a:solidFill>
                <a:latin typeface="Arial"/>
                <a:ea typeface="Arial"/>
                <a:cs typeface="Arial"/>
                <a:sym typeface="Arial"/>
              </a:rPr>
              <a:t>Messages</a:t>
            </a:r>
            <a:endParaRPr/>
          </a:p>
        </p:txBody>
      </p:sp>
      <p:sp>
        <p:nvSpPr>
          <p:cNvPr id="2535" name="Google Shape;2535;p191"/>
          <p:cNvSpPr/>
          <p:nvPr/>
        </p:nvSpPr>
        <p:spPr>
          <a:xfrm>
            <a:off x="1524000" y="-26988"/>
            <a:ext cx="9144000" cy="731838"/>
          </a:xfrm>
          <a:prstGeom prst="rect">
            <a:avLst/>
          </a:prstGeom>
          <a:solidFill>
            <a:srgbClr val="ECF7F8"/>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3600">
                <a:solidFill>
                  <a:srgbClr val="333399"/>
                </a:solidFill>
                <a:latin typeface="Arial"/>
                <a:ea typeface="Arial"/>
                <a:cs typeface="Arial"/>
                <a:sym typeface="Arial"/>
              </a:rPr>
              <a:t>Intestinal microbiota the first 1000 days</a:t>
            </a:r>
            <a:endParaRPr b="1" sz="1600">
              <a:solidFill>
                <a:srgbClr val="333399"/>
              </a:solidFill>
              <a:latin typeface="Arial"/>
              <a:ea typeface="Arial"/>
              <a:cs typeface="Arial"/>
              <a:sym typeface="Arial"/>
            </a:endParaRPr>
          </a:p>
        </p:txBody>
      </p:sp>
      <p:sp>
        <p:nvSpPr>
          <p:cNvPr id="2536" name="Google Shape;2536;p191"/>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2537" name="Google Shape;2537;p191"/>
          <p:cNvPicPr preferRelativeResize="0"/>
          <p:nvPr/>
        </p:nvPicPr>
        <p:blipFill rotWithShape="1">
          <a:blip r:embed="rId3">
            <a:alphaModFix/>
          </a:blip>
          <a:srcRect b="19299" l="0" r="81664" t="68174"/>
          <a:stretch/>
        </p:blipFill>
        <p:spPr>
          <a:xfrm>
            <a:off x="1737924" y="6223003"/>
            <a:ext cx="1600597" cy="634997"/>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1" name="Shape 2541"/>
        <p:cNvGrpSpPr/>
        <p:nvPr/>
      </p:nvGrpSpPr>
      <p:grpSpPr>
        <a:xfrm>
          <a:off x="0" y="0"/>
          <a:ext cx="0" cy="0"/>
          <a:chOff x="0" y="0"/>
          <a:chExt cx="0" cy="0"/>
        </a:xfrm>
      </p:grpSpPr>
      <p:sp>
        <p:nvSpPr>
          <p:cNvPr id="2542" name="Google Shape;2542;p192"/>
          <p:cNvSpPr txBox="1"/>
          <p:nvPr>
            <p:ph idx="1" type="body"/>
          </p:nvPr>
        </p:nvSpPr>
        <p:spPr>
          <a:xfrm>
            <a:off x="193675" y="3640815"/>
            <a:ext cx="11998325" cy="22939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sz="2000"/>
          </a:p>
          <a:p>
            <a:pPr indent="-254000" lvl="0" marL="228600" rtl="0" algn="l">
              <a:lnSpc>
                <a:spcPct val="90000"/>
              </a:lnSpc>
              <a:spcBef>
                <a:spcPts val="1000"/>
              </a:spcBef>
              <a:spcAft>
                <a:spcPts val="0"/>
              </a:spcAft>
              <a:buClr>
                <a:schemeClr val="dk1"/>
              </a:buClr>
              <a:buSzPts val="4000"/>
              <a:buChar char="•"/>
            </a:pPr>
            <a:r>
              <a:rPr lang="fr-FR" sz="4000"/>
              <a:t>Microbial </a:t>
            </a:r>
            <a:r>
              <a:rPr b="1" i="1" lang="fr-FR" sz="4000">
                <a:solidFill>
                  <a:srgbClr val="2F9F7A"/>
                </a:solidFill>
              </a:rPr>
              <a:t>composition</a:t>
            </a:r>
            <a:r>
              <a:rPr lang="fr-FR" sz="4000"/>
              <a:t> and </a:t>
            </a:r>
            <a:r>
              <a:rPr b="1" i="1" lang="fr-FR" sz="4000">
                <a:solidFill>
                  <a:srgbClr val="2F9F7A"/>
                </a:solidFill>
              </a:rPr>
              <a:t>diversity</a:t>
            </a:r>
            <a:r>
              <a:rPr lang="fr-FR" sz="4000"/>
              <a:t> are shaped by host genetics and multiple environmental factors, of which diet is an important contributor</a:t>
            </a:r>
            <a:endParaRPr sz="4000"/>
          </a:p>
        </p:txBody>
      </p:sp>
      <p:sp>
        <p:nvSpPr>
          <p:cNvPr id="2543" name="Google Shape;2543;p192"/>
          <p:cNvSpPr txBox="1"/>
          <p:nvPr/>
        </p:nvSpPr>
        <p:spPr>
          <a:xfrm>
            <a:off x="228600" y="1814511"/>
            <a:ext cx="11998325" cy="2303462"/>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4000"/>
              <a:buFont typeface="Calibri"/>
              <a:buChar char="•"/>
            </a:pPr>
            <a:r>
              <a:rPr lang="fr-FR" sz="4000">
                <a:solidFill>
                  <a:srgbClr val="000000"/>
                </a:solidFill>
                <a:latin typeface="Calibri"/>
                <a:ea typeface="Calibri"/>
                <a:cs typeface="Calibri"/>
                <a:sym typeface="Calibri"/>
              </a:rPr>
              <a:t>The development of the human infant intestinal microbiota is a sequential process that begins </a:t>
            </a:r>
            <a:r>
              <a:rPr b="1" i="1" lang="fr-FR" sz="4000">
                <a:solidFill>
                  <a:srgbClr val="2F9F7A"/>
                </a:solidFill>
                <a:latin typeface="Calibri"/>
                <a:ea typeface="Calibri"/>
                <a:cs typeface="Calibri"/>
                <a:sym typeface="Calibri"/>
              </a:rPr>
              <a:t>at birth </a:t>
            </a:r>
            <a:r>
              <a:rPr lang="fr-FR" sz="4000">
                <a:solidFill>
                  <a:srgbClr val="000000"/>
                </a:solidFill>
                <a:latin typeface="Calibri"/>
                <a:ea typeface="Calibri"/>
                <a:cs typeface="Calibri"/>
                <a:sym typeface="Calibri"/>
              </a:rPr>
              <a:t>and continues during </a:t>
            </a:r>
            <a:r>
              <a:rPr b="1" lang="fr-FR" sz="4000">
                <a:solidFill>
                  <a:srgbClr val="2F9F7A"/>
                </a:solidFill>
                <a:latin typeface="Calibri"/>
                <a:ea typeface="Calibri"/>
                <a:cs typeface="Calibri"/>
                <a:sym typeface="Calibri"/>
              </a:rPr>
              <a:t>the ﬁrst 2 to 3 years of life</a:t>
            </a:r>
            <a:r>
              <a:rPr lang="fr-FR" sz="4000">
                <a:solidFill>
                  <a:srgbClr val="C00000"/>
                </a:solidFill>
                <a:latin typeface="Calibri"/>
                <a:ea typeface="Calibri"/>
                <a:cs typeface="Calibri"/>
                <a:sym typeface="Calibri"/>
              </a:rPr>
              <a:t>.</a:t>
            </a:r>
            <a:endParaRPr/>
          </a:p>
          <a:p>
            <a:pPr indent="0" lvl="0" marL="0" marR="0" rtl="0" algn="l">
              <a:spcBef>
                <a:spcPts val="40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p:txBody>
      </p:sp>
      <p:sp>
        <p:nvSpPr>
          <p:cNvPr id="2544" name="Google Shape;2544;p192"/>
          <p:cNvSpPr/>
          <p:nvPr/>
        </p:nvSpPr>
        <p:spPr>
          <a:xfrm>
            <a:off x="1524000" y="-26988"/>
            <a:ext cx="9144000" cy="731838"/>
          </a:xfrm>
          <a:prstGeom prst="rect">
            <a:avLst/>
          </a:prstGeom>
          <a:solidFill>
            <a:srgbClr val="ECF7F8"/>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3600">
                <a:solidFill>
                  <a:srgbClr val="333399"/>
                </a:solidFill>
                <a:latin typeface="Arial"/>
                <a:ea typeface="Arial"/>
                <a:cs typeface="Arial"/>
                <a:sym typeface="Arial"/>
              </a:rPr>
              <a:t>Intestinal microbiota the first 1000 days</a:t>
            </a:r>
            <a:endParaRPr b="1" sz="1600">
              <a:solidFill>
                <a:srgbClr val="333399"/>
              </a:solidFill>
              <a:latin typeface="Arial"/>
              <a:ea typeface="Arial"/>
              <a:cs typeface="Arial"/>
              <a:sym typeface="Arial"/>
            </a:endParaRPr>
          </a:p>
        </p:txBody>
      </p:sp>
      <p:sp>
        <p:nvSpPr>
          <p:cNvPr id="2545" name="Google Shape;2545;p192"/>
          <p:cNvSpPr txBox="1"/>
          <p:nvPr/>
        </p:nvSpPr>
        <p:spPr>
          <a:xfrm>
            <a:off x="4776789" y="941389"/>
            <a:ext cx="2636837" cy="7080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4000">
                <a:solidFill>
                  <a:srgbClr val="2F9F7A"/>
                </a:solidFill>
                <a:latin typeface="Arial"/>
                <a:ea typeface="Arial"/>
                <a:cs typeface="Arial"/>
                <a:sym typeface="Arial"/>
              </a:rPr>
              <a:t>Messages</a:t>
            </a:r>
            <a:endParaRPr/>
          </a:p>
        </p:txBody>
      </p:sp>
      <p:sp>
        <p:nvSpPr>
          <p:cNvPr id="2546" name="Google Shape;2546;p192"/>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2547" name="Google Shape;2547;p192"/>
          <p:cNvPicPr preferRelativeResize="0"/>
          <p:nvPr/>
        </p:nvPicPr>
        <p:blipFill rotWithShape="1">
          <a:blip r:embed="rId3">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3"/>
                                        </p:tgtEl>
                                        <p:attrNameLst>
                                          <p:attrName>style.visibility</p:attrName>
                                        </p:attrNameLst>
                                      </p:cBhvr>
                                      <p:to>
                                        <p:strVal val="visible"/>
                                      </p:to>
                                    </p:set>
                                    <p:animEffect filter="fade" transition="in">
                                      <p:cBhvr>
                                        <p:cTn dur="500"/>
                                        <p:tgtEl>
                                          <p:spTgt spid="2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2" name="Shape 2552"/>
        <p:cNvGrpSpPr/>
        <p:nvPr/>
      </p:nvGrpSpPr>
      <p:grpSpPr>
        <a:xfrm>
          <a:off x="0" y="0"/>
          <a:ext cx="0" cy="0"/>
          <a:chOff x="0" y="0"/>
          <a:chExt cx="0" cy="0"/>
        </a:xfrm>
      </p:grpSpPr>
      <p:sp>
        <p:nvSpPr>
          <p:cNvPr id="2553" name="Google Shape;2553;p193"/>
          <p:cNvSpPr txBox="1"/>
          <p:nvPr>
            <p:ph idx="1" type="body"/>
          </p:nvPr>
        </p:nvSpPr>
        <p:spPr>
          <a:xfrm>
            <a:off x="400050" y="1124744"/>
            <a:ext cx="11601450" cy="4464496"/>
          </a:xfrm>
          <a:prstGeom prst="rect">
            <a:avLst/>
          </a:prstGeom>
          <a:noFill/>
          <a:ln>
            <a:noFill/>
          </a:ln>
        </p:spPr>
        <p:txBody>
          <a:bodyPr anchorCtr="0" anchor="t" bIns="45700" lIns="91425" spcFirstLastPara="1" rIns="91425" wrap="square" tIns="45700">
            <a:noAutofit/>
          </a:bodyPr>
          <a:lstStyle/>
          <a:p>
            <a:pPr indent="-234950" lvl="0" marL="228600" rtl="0" algn="l">
              <a:lnSpc>
                <a:spcPct val="90000"/>
              </a:lnSpc>
              <a:spcBef>
                <a:spcPts val="0"/>
              </a:spcBef>
              <a:spcAft>
                <a:spcPts val="0"/>
              </a:spcAft>
              <a:buClr>
                <a:schemeClr val="dk1"/>
              </a:buClr>
              <a:buSzPts val="3700"/>
              <a:buFont typeface="Noto Sans Symbols"/>
              <a:buChar char="▪"/>
            </a:pPr>
            <a:r>
              <a:rPr lang="fr-FR" sz="3700"/>
              <a:t>Gut bacteria are known to regulate the gut and </a:t>
            </a:r>
            <a:r>
              <a:rPr b="1" lang="fr-FR" sz="3700">
                <a:solidFill>
                  <a:srgbClr val="2F9F7A"/>
                </a:solidFill>
              </a:rPr>
              <a:t>systemic immune system </a:t>
            </a:r>
            <a:r>
              <a:rPr lang="fr-FR" sz="3700"/>
              <a:t>via a variety of molecular mechanisms</a:t>
            </a:r>
            <a:endParaRPr baseline="30000" sz="3700"/>
          </a:p>
          <a:p>
            <a:pPr indent="-166941" lvl="6" marL="2971800" rtl="0" algn="l">
              <a:lnSpc>
                <a:spcPct val="90000"/>
              </a:lnSpc>
              <a:spcBef>
                <a:spcPts val="500"/>
              </a:spcBef>
              <a:spcAft>
                <a:spcPts val="0"/>
              </a:spcAft>
              <a:buClr>
                <a:schemeClr val="dk1"/>
              </a:buClr>
              <a:buSzPts val="971"/>
              <a:buFont typeface="Noto Sans Symbols"/>
              <a:buNone/>
            </a:pPr>
            <a:r>
              <a:t/>
            </a:r>
            <a:endParaRPr sz="971"/>
          </a:p>
          <a:p>
            <a:pPr indent="-234950" lvl="0" marL="228600" rtl="0" algn="l">
              <a:lnSpc>
                <a:spcPct val="90000"/>
              </a:lnSpc>
              <a:spcBef>
                <a:spcPts val="1000"/>
              </a:spcBef>
              <a:spcAft>
                <a:spcPts val="0"/>
              </a:spcAft>
              <a:buClr>
                <a:schemeClr val="dk1"/>
              </a:buClr>
              <a:buSzPts val="3700"/>
              <a:buFont typeface="Noto Sans Symbols"/>
              <a:buChar char="▪"/>
            </a:pPr>
            <a:r>
              <a:rPr lang="fr-FR" sz="3700"/>
              <a:t>Disturbances and imbalances in the microbiota may be a contributory factor to immune-mediated disease such as </a:t>
            </a:r>
            <a:r>
              <a:rPr b="1" lang="fr-FR" sz="3700">
                <a:solidFill>
                  <a:srgbClr val="2F9F7A"/>
                </a:solidFill>
              </a:rPr>
              <a:t>IBD or allergy</a:t>
            </a:r>
            <a:endParaRPr b="1" baseline="30000" sz="3700">
              <a:solidFill>
                <a:srgbClr val="2F9F7A"/>
              </a:solidFill>
            </a:endParaRPr>
          </a:p>
          <a:p>
            <a:pPr indent="-166941" lvl="0" marL="228600" rtl="0" algn="l">
              <a:lnSpc>
                <a:spcPct val="90000"/>
              </a:lnSpc>
              <a:spcBef>
                <a:spcPts val="1000"/>
              </a:spcBef>
              <a:spcAft>
                <a:spcPts val="0"/>
              </a:spcAft>
              <a:buClr>
                <a:schemeClr val="dk1"/>
              </a:buClr>
              <a:buSzPts val="971"/>
              <a:buFont typeface="Noto Sans Symbols"/>
              <a:buNone/>
            </a:pPr>
            <a:r>
              <a:t/>
            </a:r>
            <a:endParaRPr baseline="30000" sz="971"/>
          </a:p>
          <a:p>
            <a:pPr indent="-234950" lvl="0" marL="228600" rtl="0" algn="l">
              <a:lnSpc>
                <a:spcPct val="90000"/>
              </a:lnSpc>
              <a:spcBef>
                <a:spcPts val="1000"/>
              </a:spcBef>
              <a:spcAft>
                <a:spcPts val="0"/>
              </a:spcAft>
              <a:buClr>
                <a:srgbClr val="2F9F7A"/>
              </a:buClr>
              <a:buSzPts val="3700"/>
              <a:buFont typeface="Noto Sans Symbols"/>
              <a:buChar char="▪"/>
            </a:pPr>
            <a:r>
              <a:rPr b="1" lang="fr-FR" sz="3700">
                <a:solidFill>
                  <a:srgbClr val="2F9F7A"/>
                </a:solidFill>
              </a:rPr>
              <a:t>Modulation of microbiota </a:t>
            </a:r>
            <a:r>
              <a:rPr lang="fr-FR" sz="3700"/>
              <a:t>is a promising strategy for treating or preventing dysbiosis in infancy and childhood</a:t>
            </a:r>
            <a:endParaRPr sz="3700"/>
          </a:p>
          <a:p>
            <a:pPr indent="0" lvl="0" marL="0" rtl="0" algn="l">
              <a:lnSpc>
                <a:spcPct val="90000"/>
              </a:lnSpc>
              <a:spcBef>
                <a:spcPts val="1000"/>
              </a:spcBef>
              <a:spcAft>
                <a:spcPts val="0"/>
              </a:spcAft>
              <a:buClr>
                <a:schemeClr val="dk1"/>
              </a:buClr>
              <a:buSzPts val="1850"/>
              <a:buNone/>
            </a:pPr>
            <a:r>
              <a:t/>
            </a:r>
            <a:endParaRPr sz="1850"/>
          </a:p>
          <a:p>
            <a:pPr indent="0" lvl="0" marL="0" rtl="0" algn="l">
              <a:lnSpc>
                <a:spcPct val="90000"/>
              </a:lnSpc>
              <a:spcBef>
                <a:spcPts val="1000"/>
              </a:spcBef>
              <a:spcAft>
                <a:spcPts val="0"/>
              </a:spcAft>
              <a:buClr>
                <a:schemeClr val="dk1"/>
              </a:buClr>
              <a:buSzPts val="2220"/>
              <a:buNone/>
            </a:pPr>
            <a:r>
              <a:t/>
            </a:r>
            <a:endParaRPr sz="2220"/>
          </a:p>
        </p:txBody>
      </p:sp>
      <p:sp>
        <p:nvSpPr>
          <p:cNvPr id="2554" name="Google Shape;2554;p193"/>
          <p:cNvSpPr txBox="1"/>
          <p:nvPr/>
        </p:nvSpPr>
        <p:spPr>
          <a:xfrm>
            <a:off x="3337612" y="5762112"/>
            <a:ext cx="8844645"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200"/>
              <a:buFont typeface="Arial"/>
              <a:buNone/>
            </a:pPr>
            <a:r>
              <a:rPr b="1" lang="fr-FR" sz="1200">
                <a:solidFill>
                  <a:srgbClr val="000000"/>
                </a:solidFill>
                <a:latin typeface="Arial"/>
                <a:ea typeface="Arial"/>
                <a:cs typeface="Arial"/>
                <a:sym typeface="Arial"/>
              </a:rPr>
              <a:t>Wallace TC et al</a:t>
            </a:r>
            <a:r>
              <a:rPr lang="fr-FR" sz="1200">
                <a:solidFill>
                  <a:srgbClr val="000000"/>
                </a:solidFill>
                <a:latin typeface="Arial"/>
                <a:ea typeface="Arial"/>
                <a:cs typeface="Arial"/>
                <a:sym typeface="Arial"/>
              </a:rPr>
              <a:t>. Human gut microbiota and its relationship to health and disease. Nutr Rev</a:t>
            </a:r>
            <a:r>
              <a:rPr i="1" lang="fr-FR" sz="1200">
                <a:solidFill>
                  <a:srgbClr val="000000"/>
                </a:solidFill>
                <a:latin typeface="Arial"/>
                <a:ea typeface="Arial"/>
                <a:cs typeface="Arial"/>
                <a:sym typeface="Arial"/>
              </a:rPr>
              <a:t>. </a:t>
            </a:r>
            <a:r>
              <a:rPr lang="fr-FR" sz="1200">
                <a:solidFill>
                  <a:srgbClr val="000000"/>
                </a:solidFill>
                <a:latin typeface="Arial"/>
                <a:ea typeface="Arial"/>
                <a:cs typeface="Arial"/>
                <a:sym typeface="Arial"/>
              </a:rPr>
              <a:t>2011;69(7):392-403.</a:t>
            </a:r>
            <a:endParaRPr sz="12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200"/>
              <a:buFont typeface="Arial"/>
              <a:buNone/>
            </a:pPr>
            <a:r>
              <a:rPr b="1" lang="fr-FR" sz="1200">
                <a:solidFill>
                  <a:srgbClr val="000000"/>
                </a:solidFill>
                <a:latin typeface="Arial"/>
                <a:ea typeface="Arial"/>
                <a:cs typeface="Arial"/>
                <a:sym typeface="Arial"/>
              </a:rPr>
              <a:t>Mondot S, et al </a:t>
            </a:r>
            <a:r>
              <a:rPr lang="fr-FR" sz="1200">
                <a:solidFill>
                  <a:srgbClr val="000000"/>
                </a:solidFill>
                <a:latin typeface="Arial"/>
                <a:ea typeface="Arial"/>
                <a:cs typeface="Arial"/>
                <a:sym typeface="Arial"/>
              </a:rPr>
              <a:t>The human gut microbiome and its dysfunctions. Dig Dis</a:t>
            </a:r>
            <a:r>
              <a:rPr i="1" lang="fr-FR" sz="1200">
                <a:solidFill>
                  <a:srgbClr val="000000"/>
                </a:solidFill>
                <a:latin typeface="Arial"/>
                <a:ea typeface="Arial"/>
                <a:cs typeface="Arial"/>
                <a:sym typeface="Arial"/>
              </a:rPr>
              <a:t>. </a:t>
            </a:r>
            <a:r>
              <a:rPr lang="fr-FR" sz="1200">
                <a:solidFill>
                  <a:srgbClr val="000000"/>
                </a:solidFill>
                <a:latin typeface="Arial"/>
                <a:ea typeface="Arial"/>
                <a:cs typeface="Arial"/>
                <a:sym typeface="Arial"/>
              </a:rPr>
              <a:t>2013;31(3-4):278-285.</a:t>
            </a:r>
            <a:endParaRPr sz="12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200"/>
              <a:buFont typeface="Arial"/>
              <a:buNone/>
            </a:pPr>
            <a:r>
              <a:rPr b="1" lang="fr-FR" sz="1200">
                <a:solidFill>
                  <a:srgbClr val="000000"/>
                </a:solidFill>
                <a:latin typeface="Arial"/>
                <a:ea typeface="Arial"/>
                <a:cs typeface="Arial"/>
                <a:sym typeface="Arial"/>
              </a:rPr>
              <a:t>Weng M, Walker WA. </a:t>
            </a:r>
            <a:r>
              <a:rPr lang="fr-FR" sz="1200">
                <a:solidFill>
                  <a:srgbClr val="000000"/>
                </a:solidFill>
                <a:latin typeface="Arial"/>
                <a:ea typeface="Arial"/>
                <a:cs typeface="Arial"/>
                <a:sym typeface="Arial"/>
              </a:rPr>
              <a:t>The role of gut microbiota in programming the immune phenotype. J Dev Orig Health Dis</a:t>
            </a:r>
            <a:r>
              <a:rPr i="1" lang="fr-FR" sz="1200">
                <a:solidFill>
                  <a:srgbClr val="000000"/>
                </a:solidFill>
                <a:latin typeface="Arial"/>
                <a:ea typeface="Arial"/>
                <a:cs typeface="Arial"/>
                <a:sym typeface="Arial"/>
              </a:rPr>
              <a:t>. </a:t>
            </a:r>
            <a:r>
              <a:rPr lang="fr-FR" sz="1200">
                <a:solidFill>
                  <a:srgbClr val="000000"/>
                </a:solidFill>
                <a:latin typeface="Arial"/>
                <a:ea typeface="Arial"/>
                <a:cs typeface="Arial"/>
                <a:sym typeface="Arial"/>
              </a:rPr>
              <a:t>2013; :203-14.</a:t>
            </a:r>
            <a:r>
              <a:rPr b="1" lang="fr-FR" sz="12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200"/>
              <a:buFont typeface="Arial"/>
              <a:buNone/>
            </a:pPr>
            <a:r>
              <a:rPr b="1" lang="fr-FR" sz="1200">
                <a:solidFill>
                  <a:srgbClr val="000000"/>
                </a:solidFill>
                <a:latin typeface="Arial"/>
                <a:ea typeface="Arial"/>
                <a:cs typeface="Arial"/>
                <a:sym typeface="Arial"/>
              </a:rPr>
              <a:t>Arrieta MC et al. </a:t>
            </a:r>
            <a:r>
              <a:rPr lang="fr-FR" sz="1200">
                <a:solidFill>
                  <a:srgbClr val="000000"/>
                </a:solidFill>
                <a:latin typeface="Arial"/>
                <a:ea typeface="Arial"/>
                <a:cs typeface="Arial"/>
                <a:sym typeface="Arial"/>
              </a:rPr>
              <a:t>The intestinal microbiome in early life: health and disease. Front  Immunol. 2014; 5: 427-45</a:t>
            </a:r>
            <a:endParaRPr sz="1200">
              <a:solidFill>
                <a:srgbClr val="000000"/>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t/>
            </a:r>
            <a:endParaRPr sz="1200">
              <a:solidFill>
                <a:srgbClr val="000000"/>
              </a:solidFill>
              <a:latin typeface="Arial"/>
              <a:ea typeface="Arial"/>
              <a:cs typeface="Arial"/>
              <a:sym typeface="Arial"/>
            </a:endParaRPr>
          </a:p>
        </p:txBody>
      </p:sp>
      <p:sp>
        <p:nvSpPr>
          <p:cNvPr id="2555" name="Google Shape;2555;p193"/>
          <p:cNvSpPr/>
          <p:nvPr/>
        </p:nvSpPr>
        <p:spPr>
          <a:xfrm>
            <a:off x="1524000" y="-26988"/>
            <a:ext cx="9144000" cy="731838"/>
          </a:xfrm>
          <a:prstGeom prst="rect">
            <a:avLst/>
          </a:prstGeom>
          <a:solidFill>
            <a:srgbClr val="ECF7F8"/>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3600">
                <a:solidFill>
                  <a:srgbClr val="333399"/>
                </a:solidFill>
                <a:latin typeface="Arial"/>
                <a:ea typeface="Arial"/>
                <a:cs typeface="Arial"/>
                <a:sym typeface="Arial"/>
              </a:rPr>
              <a:t>Intestinal microbiota the first 1000 days</a:t>
            </a:r>
            <a:endParaRPr b="1" sz="1600">
              <a:solidFill>
                <a:srgbClr val="333399"/>
              </a:solidFill>
              <a:latin typeface="Arial"/>
              <a:ea typeface="Arial"/>
              <a:cs typeface="Arial"/>
              <a:sym typeface="Arial"/>
            </a:endParaRPr>
          </a:p>
        </p:txBody>
      </p:sp>
      <p:sp>
        <p:nvSpPr>
          <p:cNvPr id="2556" name="Google Shape;2556;p193"/>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2557" name="Google Shape;2557;p193"/>
          <p:cNvPicPr preferRelativeResize="0"/>
          <p:nvPr/>
        </p:nvPicPr>
        <p:blipFill rotWithShape="1">
          <a:blip r:embed="rId3">
            <a:alphaModFix/>
          </a:blip>
          <a:srcRect b="19299" l="0" r="81664" t="68174"/>
          <a:stretch/>
        </p:blipFill>
        <p:spPr>
          <a:xfrm>
            <a:off x="1737924" y="6223003"/>
            <a:ext cx="1600597" cy="63499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1" name="Shape 2561"/>
        <p:cNvGrpSpPr/>
        <p:nvPr/>
      </p:nvGrpSpPr>
      <p:grpSpPr>
        <a:xfrm>
          <a:off x="0" y="0"/>
          <a:ext cx="0" cy="0"/>
          <a:chOff x="0" y="0"/>
          <a:chExt cx="0" cy="0"/>
        </a:xfrm>
      </p:grpSpPr>
      <p:sp>
        <p:nvSpPr>
          <p:cNvPr id="2562" name="Google Shape;2562;p194"/>
          <p:cNvSpPr txBox="1"/>
          <p:nvPr>
            <p:ph idx="1" type="body"/>
          </p:nvPr>
        </p:nvSpPr>
        <p:spPr>
          <a:xfrm>
            <a:off x="2576514" y="1976439"/>
            <a:ext cx="3451225" cy="1601787"/>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sz="2800"/>
          </a:p>
        </p:txBody>
      </p:sp>
      <p:pic>
        <p:nvPicPr>
          <p:cNvPr id="2563" name="Google Shape;2563;p194"/>
          <p:cNvPicPr preferRelativeResize="0"/>
          <p:nvPr/>
        </p:nvPicPr>
        <p:blipFill rotWithShape="1">
          <a:blip r:embed="rId3">
            <a:alphaModFix/>
          </a:blip>
          <a:srcRect b="3092" l="7883" r="15269" t="1695"/>
          <a:stretch/>
        </p:blipFill>
        <p:spPr>
          <a:xfrm>
            <a:off x="11578" y="44451"/>
            <a:ext cx="6117762" cy="6791324"/>
          </a:xfrm>
          <a:prstGeom prst="rect">
            <a:avLst/>
          </a:prstGeom>
          <a:noFill/>
          <a:ln>
            <a:noFill/>
          </a:ln>
        </p:spPr>
      </p:pic>
      <p:sp>
        <p:nvSpPr>
          <p:cNvPr id="2564" name="Google Shape;2564;p194"/>
          <p:cNvSpPr txBox="1"/>
          <p:nvPr/>
        </p:nvSpPr>
        <p:spPr>
          <a:xfrm>
            <a:off x="265347" y="155576"/>
            <a:ext cx="2805112" cy="58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rgbClr val="000000"/>
                </a:solidFill>
                <a:latin typeface="Arial"/>
                <a:ea typeface="Arial"/>
                <a:cs typeface="Arial"/>
                <a:sym typeface="Arial"/>
              </a:rPr>
              <a:t>Wopereis H et al. </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rgbClr val="000000"/>
                </a:solidFill>
                <a:latin typeface="Arial"/>
                <a:ea typeface="Arial"/>
                <a:cs typeface="Arial"/>
                <a:sym typeface="Arial"/>
              </a:rPr>
              <a:t>Pediatr Allergy Imunnol 2014</a:t>
            </a:r>
            <a:endParaRPr/>
          </a:p>
        </p:txBody>
      </p:sp>
      <p:sp>
        <p:nvSpPr>
          <p:cNvPr id="2565" name="Google Shape;2565;p194"/>
          <p:cNvSpPr txBox="1"/>
          <p:nvPr/>
        </p:nvSpPr>
        <p:spPr>
          <a:xfrm>
            <a:off x="6027740" y="18428"/>
            <a:ext cx="6152682" cy="216535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2F9F7A"/>
              </a:buClr>
              <a:buSzPts val="4000"/>
              <a:buFont typeface="Arial"/>
              <a:buNone/>
            </a:pPr>
            <a:r>
              <a:rPr b="1" lang="fr-FR" sz="4000">
                <a:solidFill>
                  <a:srgbClr val="2F9F7A"/>
                </a:solidFill>
                <a:latin typeface="Calibri"/>
                <a:ea typeface="Calibri"/>
                <a:cs typeface="Calibri"/>
                <a:sym typeface="Calibri"/>
              </a:rPr>
              <a:t>The first 1000 days establish </a:t>
            </a:r>
            <a:endParaRPr/>
          </a:p>
          <a:p>
            <a:pPr indent="0" lvl="0" marL="0" marR="0" rtl="0" algn="ctr">
              <a:lnSpc>
                <a:spcPct val="90000"/>
              </a:lnSpc>
              <a:spcBef>
                <a:spcPts val="1000"/>
              </a:spcBef>
              <a:spcAft>
                <a:spcPts val="0"/>
              </a:spcAft>
              <a:buClr>
                <a:srgbClr val="2F9F7A"/>
              </a:buClr>
              <a:buSzPts val="4000"/>
              <a:buFont typeface="Arial"/>
              <a:buNone/>
            </a:pPr>
            <a:r>
              <a:rPr b="1" lang="fr-FR" sz="4000">
                <a:solidFill>
                  <a:srgbClr val="2F9F7A"/>
                </a:solidFill>
                <a:latin typeface="Calibri"/>
                <a:ea typeface="Calibri"/>
                <a:cs typeface="Calibri"/>
                <a:sym typeface="Calibri"/>
              </a:rPr>
              <a:t>a symbiosis</a:t>
            </a:r>
            <a:endParaRPr b="1" sz="4000">
              <a:solidFill>
                <a:srgbClr val="2F9F7A"/>
              </a:solidFill>
              <a:latin typeface="Calibri"/>
              <a:ea typeface="Calibri"/>
              <a:cs typeface="Calibri"/>
              <a:sym typeface="Calibri"/>
            </a:endParaRPr>
          </a:p>
        </p:txBody>
      </p:sp>
      <p:pic>
        <p:nvPicPr>
          <p:cNvPr id="2566" name="Google Shape;2566;p194"/>
          <p:cNvPicPr preferRelativeResize="0"/>
          <p:nvPr/>
        </p:nvPicPr>
        <p:blipFill rotWithShape="1">
          <a:blip r:embed="rId4">
            <a:alphaModFix/>
          </a:blip>
          <a:srcRect b="112" l="53547" r="-191" t="-113"/>
          <a:stretch/>
        </p:blipFill>
        <p:spPr>
          <a:xfrm>
            <a:off x="7106733" y="1262981"/>
            <a:ext cx="4346829" cy="5173579"/>
          </a:xfrm>
          <a:prstGeom prst="rect">
            <a:avLst/>
          </a:prstGeom>
          <a:noFill/>
          <a:ln>
            <a:noFill/>
          </a:ln>
        </p:spPr>
      </p:pic>
      <p:sp>
        <p:nvSpPr>
          <p:cNvPr id="2567" name="Google Shape;2567;p194"/>
          <p:cNvSpPr txBox="1"/>
          <p:nvPr/>
        </p:nvSpPr>
        <p:spPr>
          <a:xfrm>
            <a:off x="6981466" y="6436560"/>
            <a:ext cx="4346829" cy="22091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1" lang="fr-FR" sz="1800">
                <a:solidFill>
                  <a:schemeClr val="dk1"/>
                </a:solidFill>
                <a:latin typeface="Calibri"/>
                <a:ea typeface="Calibri"/>
                <a:cs typeface="Calibri"/>
                <a:sym typeface="Calibri"/>
              </a:rPr>
              <a:t>Clarke et al. Pharmacological Reviews 2019</a:t>
            </a:r>
            <a:endParaRPr/>
          </a:p>
          <a:p>
            <a:pPr indent="0" lvl="0" marL="0" marR="0" rtl="0" algn="r">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1" name="Shape 2571"/>
        <p:cNvGrpSpPr/>
        <p:nvPr/>
      </p:nvGrpSpPr>
      <p:grpSpPr>
        <a:xfrm>
          <a:off x="0" y="0"/>
          <a:ext cx="0" cy="0"/>
          <a:chOff x="0" y="0"/>
          <a:chExt cx="0" cy="0"/>
        </a:xfrm>
      </p:grpSpPr>
      <p:sp>
        <p:nvSpPr>
          <p:cNvPr id="2572" name="Google Shape;2572;p195"/>
          <p:cNvSpPr txBox="1"/>
          <p:nvPr>
            <p:ph type="ctrTitle"/>
          </p:nvPr>
        </p:nvSpPr>
        <p:spPr>
          <a:xfrm>
            <a:off x="2641600" y="2274888"/>
            <a:ext cx="6908800" cy="13065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573" name="Google Shape;2573;p19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t/>
            </a:r>
            <a:endParaRPr/>
          </a:p>
        </p:txBody>
      </p:sp>
      <p:pic>
        <p:nvPicPr>
          <p:cNvPr descr="IMG_3405.jpg" id="2574" name="Google Shape;2574;p19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75" name="Google Shape;2575;p195"/>
          <p:cNvSpPr/>
          <p:nvPr/>
        </p:nvSpPr>
        <p:spPr>
          <a:xfrm>
            <a:off x="0" y="3603625"/>
            <a:ext cx="7332497" cy="2359027"/>
          </a:xfrm>
          <a:custGeom>
            <a:rect b="b" l="l" r="r" t="t"/>
            <a:pathLst>
              <a:path extrusionOk="0" h="2060264" w="5914336">
                <a:moveTo>
                  <a:pt x="2350569" y="1999707"/>
                </a:moveTo>
                <a:lnTo>
                  <a:pt x="2350569" y="1999707"/>
                </a:lnTo>
                <a:cubicBezTo>
                  <a:pt x="2470625" y="2002866"/>
                  <a:pt x="2590775" y="2003473"/>
                  <a:pt x="2710737" y="2009185"/>
                </a:cubicBezTo>
                <a:cubicBezTo>
                  <a:pt x="2723749" y="2009805"/>
                  <a:pt x="2735645" y="2017912"/>
                  <a:pt x="2748650" y="2018662"/>
                </a:cubicBezTo>
                <a:cubicBezTo>
                  <a:pt x="2900179" y="2027403"/>
                  <a:pt x="2854489" y="2094481"/>
                  <a:pt x="3203599" y="2037617"/>
                </a:cubicBezTo>
                <a:lnTo>
                  <a:pt x="3525854" y="1772253"/>
                </a:lnTo>
                <a:lnTo>
                  <a:pt x="5914336" y="1829116"/>
                </a:lnTo>
                <a:lnTo>
                  <a:pt x="5686862" y="1459502"/>
                </a:lnTo>
                <a:lnTo>
                  <a:pt x="3573245" y="1478457"/>
                </a:lnTo>
                <a:lnTo>
                  <a:pt x="4217756" y="843479"/>
                </a:lnTo>
                <a:lnTo>
                  <a:pt x="4928613" y="900342"/>
                </a:lnTo>
                <a:lnTo>
                  <a:pt x="4881223" y="464387"/>
                </a:lnTo>
                <a:lnTo>
                  <a:pt x="3279423" y="284319"/>
                </a:lnTo>
                <a:lnTo>
                  <a:pt x="3156208" y="407524"/>
                </a:lnTo>
                <a:lnTo>
                  <a:pt x="1677624" y="265364"/>
                </a:lnTo>
                <a:lnTo>
                  <a:pt x="1658668" y="85296"/>
                </a:lnTo>
                <a:lnTo>
                  <a:pt x="701379" y="0"/>
                </a:lnTo>
                <a:lnTo>
                  <a:pt x="559208" y="75819"/>
                </a:lnTo>
                <a:lnTo>
                  <a:pt x="559208" y="189546"/>
                </a:lnTo>
                <a:lnTo>
                  <a:pt x="113737" y="350660"/>
                </a:lnTo>
                <a:lnTo>
                  <a:pt x="113737" y="350660"/>
                </a:lnTo>
                <a:lnTo>
                  <a:pt x="75825" y="597069"/>
                </a:lnTo>
                <a:lnTo>
                  <a:pt x="0" y="1118320"/>
                </a:lnTo>
                <a:lnTo>
                  <a:pt x="9478" y="1611139"/>
                </a:lnTo>
                <a:lnTo>
                  <a:pt x="2350569" y="1999707"/>
                </a:lnTo>
                <a:close/>
              </a:path>
            </a:pathLst>
          </a:custGeom>
          <a:noFill/>
          <a:ln cap="flat" cmpd="sng" w="2857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78">
              <a:solidFill>
                <a:srgbClr val="FFFFFF"/>
              </a:solidFill>
              <a:latin typeface="Arial"/>
              <a:ea typeface="Arial"/>
              <a:cs typeface="Arial"/>
              <a:sym typeface="Arial"/>
            </a:endParaRPr>
          </a:p>
        </p:txBody>
      </p:sp>
      <p:pic>
        <p:nvPicPr>
          <p:cNvPr id="2576" name="Google Shape;2576;p195"/>
          <p:cNvPicPr preferRelativeResize="0"/>
          <p:nvPr/>
        </p:nvPicPr>
        <p:blipFill rotWithShape="1">
          <a:blip r:embed="rId4">
            <a:alphaModFix/>
          </a:blip>
          <a:srcRect b="0" l="0" r="0" t="0"/>
          <a:stretch/>
        </p:blipFill>
        <p:spPr>
          <a:xfrm>
            <a:off x="9691605" y="4672013"/>
            <a:ext cx="1833563" cy="487362"/>
          </a:xfrm>
          <a:prstGeom prst="rect">
            <a:avLst/>
          </a:prstGeom>
          <a:noFill/>
          <a:ln>
            <a:noFill/>
          </a:ln>
        </p:spPr>
      </p:pic>
      <p:pic>
        <p:nvPicPr>
          <p:cNvPr descr="C:\Users\Goulet\Pictures\Necker logo.jpg" id="2577" name="Google Shape;2577;p195"/>
          <p:cNvPicPr preferRelativeResize="0"/>
          <p:nvPr/>
        </p:nvPicPr>
        <p:blipFill rotWithShape="1">
          <a:blip r:embed="rId5">
            <a:alphaModFix/>
          </a:blip>
          <a:srcRect b="0" l="0" r="0" t="0"/>
          <a:stretch/>
        </p:blipFill>
        <p:spPr>
          <a:xfrm>
            <a:off x="9701130" y="3178176"/>
            <a:ext cx="1833563" cy="606425"/>
          </a:xfrm>
          <a:prstGeom prst="rect">
            <a:avLst/>
          </a:prstGeom>
          <a:noFill/>
          <a:ln>
            <a:noFill/>
          </a:ln>
        </p:spPr>
      </p:pic>
      <p:sp>
        <p:nvSpPr>
          <p:cNvPr id="2578" name="Google Shape;2578;p195"/>
          <p:cNvSpPr/>
          <p:nvPr/>
        </p:nvSpPr>
        <p:spPr>
          <a:xfrm>
            <a:off x="7999329" y="5962651"/>
            <a:ext cx="3278188" cy="474663"/>
          </a:xfrm>
          <a:prstGeom prst="rect">
            <a:avLst/>
          </a:prstGeom>
          <a:solidFill>
            <a:srgbClr val="000E3A"/>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9CCFF"/>
              </a:buClr>
              <a:buSzPts val="2489"/>
              <a:buFont typeface="Arial"/>
              <a:buNone/>
            </a:pPr>
            <a:r>
              <a:rPr lang="fr-FR" sz="2489">
                <a:solidFill>
                  <a:srgbClr val="99CCFF"/>
                </a:solidFill>
                <a:latin typeface="Arial"/>
                <a:ea typeface="Arial"/>
                <a:cs typeface="Arial"/>
                <a:sym typeface="Arial"/>
              </a:rPr>
              <a:t>olivier.goulet@aphp.fr</a:t>
            </a:r>
            <a:endParaRPr/>
          </a:p>
        </p:txBody>
      </p:sp>
      <p:sp>
        <p:nvSpPr>
          <p:cNvPr id="2579" name="Google Shape;2579;p195"/>
          <p:cNvSpPr txBox="1"/>
          <p:nvPr/>
        </p:nvSpPr>
        <p:spPr>
          <a:xfrm>
            <a:off x="3568701" y="-22225"/>
            <a:ext cx="5737225" cy="58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33399"/>
              </a:buClr>
              <a:buSzPts val="3200"/>
              <a:buFont typeface="Arial"/>
              <a:buNone/>
            </a:pPr>
            <a:r>
              <a:rPr b="1" lang="fr-FR" sz="3200">
                <a:solidFill>
                  <a:srgbClr val="333399"/>
                </a:solidFill>
                <a:latin typeface="Arial"/>
                <a:ea typeface="Arial"/>
                <a:cs typeface="Arial"/>
                <a:sym typeface="Arial"/>
              </a:rPr>
              <a:t>Thank you for your attention</a:t>
            </a:r>
            <a:endParaRPr/>
          </a:p>
        </p:txBody>
      </p:sp>
      <p:pic>
        <p:nvPicPr>
          <p:cNvPr descr="Le centre des MARDI" id="2580" name="Google Shape;2580;p195">
            <a:hlinkClick r:id="rId6"/>
          </p:cNvPr>
          <p:cNvPicPr preferRelativeResize="0"/>
          <p:nvPr/>
        </p:nvPicPr>
        <p:blipFill rotWithShape="1">
          <a:blip r:embed="rId7">
            <a:alphaModFix/>
          </a:blip>
          <a:srcRect b="0" l="0" r="0" t="0"/>
          <a:stretch/>
        </p:blipFill>
        <p:spPr>
          <a:xfrm>
            <a:off x="9683667" y="4013200"/>
            <a:ext cx="1789112" cy="495300"/>
          </a:xfrm>
          <a:prstGeom prst="rect">
            <a:avLst/>
          </a:prstGeom>
          <a:noFill/>
          <a:ln>
            <a:noFill/>
          </a:ln>
        </p:spPr>
      </p:pic>
      <p:pic>
        <p:nvPicPr>
          <p:cNvPr id="2581" name="Google Shape;2581;p195"/>
          <p:cNvPicPr preferRelativeResize="0"/>
          <p:nvPr/>
        </p:nvPicPr>
        <p:blipFill rotWithShape="1">
          <a:blip r:embed="rId8">
            <a:alphaModFix/>
          </a:blip>
          <a:srcRect b="0" l="0" r="0" t="0"/>
          <a:stretch/>
        </p:blipFill>
        <p:spPr>
          <a:xfrm>
            <a:off x="9232817" y="5267326"/>
            <a:ext cx="2690812" cy="620713"/>
          </a:xfrm>
          <a:prstGeom prst="rect">
            <a:avLst/>
          </a:prstGeom>
          <a:noFill/>
          <a:ln>
            <a:noFill/>
          </a:ln>
        </p:spPr>
      </p:pic>
      <p:pic>
        <p:nvPicPr>
          <p:cNvPr id="2582" name="Google Shape;2582;p195"/>
          <p:cNvPicPr preferRelativeResize="0"/>
          <p:nvPr/>
        </p:nvPicPr>
        <p:blipFill rotWithShape="1">
          <a:blip r:embed="rId9">
            <a:alphaModFix/>
          </a:blip>
          <a:srcRect b="0" l="0" r="0" t="0"/>
          <a:stretch/>
        </p:blipFill>
        <p:spPr>
          <a:xfrm>
            <a:off x="9672555" y="2328863"/>
            <a:ext cx="1833563" cy="7096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88"/>
          <p:cNvSpPr txBox="1"/>
          <p:nvPr>
            <p:ph idx="2" type="body"/>
          </p:nvPr>
        </p:nvSpPr>
        <p:spPr>
          <a:xfrm>
            <a:off x="0" y="6580003"/>
            <a:ext cx="11160496" cy="396875"/>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1295"/>
              <a:buNone/>
            </a:pPr>
            <a:r>
              <a:rPr lang="fr-FR" sz="1295"/>
              <a:t>Godfrey KM </a:t>
            </a:r>
            <a:r>
              <a:rPr i="1" lang="fr-FR" sz="1295"/>
              <a:t>et al</a:t>
            </a:r>
            <a:r>
              <a:rPr lang="fr-FR" sz="1295"/>
              <a:t>. Trends in Endocrinology and Metabolism 2010;21:199-205</a:t>
            </a:r>
            <a:br>
              <a:rPr lang="fr-FR" sz="1295"/>
            </a:br>
            <a:endParaRPr sz="1295"/>
          </a:p>
        </p:txBody>
      </p:sp>
      <p:sp>
        <p:nvSpPr>
          <p:cNvPr id="606" name="Google Shape;606;p88"/>
          <p:cNvSpPr/>
          <p:nvPr/>
        </p:nvSpPr>
        <p:spPr>
          <a:xfrm>
            <a:off x="0" y="-13707"/>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The first 1000 days: the foundation for lifelong health</a:t>
            </a:r>
            <a:endParaRPr b="1" i="1" sz="3600">
              <a:solidFill>
                <a:schemeClr val="accent1"/>
              </a:solidFill>
              <a:latin typeface="Calibri"/>
              <a:ea typeface="Calibri"/>
              <a:cs typeface="Calibri"/>
              <a:sym typeface="Calibri"/>
            </a:endParaRPr>
          </a:p>
        </p:txBody>
      </p:sp>
      <p:pic>
        <p:nvPicPr>
          <p:cNvPr id="607" name="Google Shape;607;p88"/>
          <p:cNvPicPr preferRelativeResize="0"/>
          <p:nvPr/>
        </p:nvPicPr>
        <p:blipFill rotWithShape="1">
          <a:blip r:embed="rId3">
            <a:alphaModFix/>
          </a:blip>
          <a:srcRect b="10104" l="5743" r="6155" t="9315"/>
          <a:stretch/>
        </p:blipFill>
        <p:spPr>
          <a:xfrm>
            <a:off x="1260631" y="938213"/>
            <a:ext cx="9826473" cy="55578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89"/>
          <p:cNvSpPr/>
          <p:nvPr/>
        </p:nvSpPr>
        <p:spPr>
          <a:xfrm>
            <a:off x="1452562" y="-26988"/>
            <a:ext cx="9215438" cy="949326"/>
          </a:xfrm>
          <a:prstGeom prst="rect">
            <a:avLst/>
          </a:prstGeom>
          <a:noFill/>
          <a:ln>
            <a:noFill/>
          </a:ln>
        </p:spPr>
        <p:txBody>
          <a:bodyPr anchorCtr="0" anchor="ctr" bIns="34525" lIns="69050" spcFirstLastPara="1" rIns="69050" wrap="square" tIns="34525">
            <a:noAutofit/>
          </a:bodyPr>
          <a:lstStyle/>
          <a:p>
            <a:pPr indent="0" lvl="0" marL="0" marR="0" rtl="0" algn="ctr">
              <a:spcBef>
                <a:spcPts val="0"/>
              </a:spcBef>
              <a:spcAft>
                <a:spcPts val="0"/>
              </a:spcAft>
              <a:buNone/>
            </a:pPr>
            <a:r>
              <a:rPr b="1" lang="fr-FR" sz="4000">
                <a:solidFill>
                  <a:schemeClr val="dk1"/>
                </a:solidFill>
                <a:latin typeface="Calibri"/>
                <a:ea typeface="Calibri"/>
                <a:cs typeface="Calibri"/>
                <a:sym typeface="Calibri"/>
              </a:rPr>
              <a:t>Fetal microbiota</a:t>
            </a:r>
            <a:endParaRPr b="1" sz="4000">
              <a:solidFill>
                <a:schemeClr val="dk1"/>
              </a:solidFill>
              <a:latin typeface="Calibri"/>
              <a:ea typeface="Calibri"/>
              <a:cs typeface="Calibri"/>
              <a:sym typeface="Calibri"/>
            </a:endParaRPr>
          </a:p>
        </p:txBody>
      </p:sp>
      <p:grpSp>
        <p:nvGrpSpPr>
          <p:cNvPr id="613" name="Google Shape;613;p89"/>
          <p:cNvGrpSpPr/>
          <p:nvPr/>
        </p:nvGrpSpPr>
        <p:grpSpPr>
          <a:xfrm>
            <a:off x="810121" y="852937"/>
            <a:ext cx="9004593" cy="4637464"/>
            <a:chOff x="810121" y="2148337"/>
            <a:chExt cx="9004593" cy="4637464"/>
          </a:xfrm>
        </p:grpSpPr>
        <p:sp>
          <p:nvSpPr>
            <p:cNvPr id="614" name="Google Shape;614;p89"/>
            <p:cNvSpPr txBox="1"/>
            <p:nvPr/>
          </p:nvSpPr>
          <p:spPr>
            <a:xfrm>
              <a:off x="2999297" y="2148337"/>
              <a:ext cx="3974999" cy="892552"/>
            </a:xfrm>
            <a:prstGeom prst="rect">
              <a:avLst/>
            </a:prstGeom>
            <a:solidFill>
              <a:srgbClr val="ECF7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70C0"/>
                </a:buClr>
                <a:buSzPts val="3200"/>
                <a:buFont typeface="Calibri"/>
                <a:buNone/>
              </a:pPr>
              <a:r>
                <a:rPr b="1" lang="fr-FR" sz="3200">
                  <a:solidFill>
                    <a:srgbClr val="0070C0"/>
                  </a:solidFill>
                  <a:latin typeface="Calibri"/>
                  <a:ea typeface="Calibri"/>
                  <a:cs typeface="Calibri"/>
                  <a:sym typeface="Calibri"/>
                </a:rPr>
                <a:t>Placenta microbiome</a:t>
              </a:r>
              <a:endParaRPr/>
            </a:p>
            <a:p>
              <a:pPr indent="0" lvl="0" marL="0" marR="0" rtl="0" algn="ctr">
                <a:spcBef>
                  <a:spcPts val="0"/>
                </a:spcBef>
                <a:spcAft>
                  <a:spcPts val="0"/>
                </a:spcAft>
                <a:buClr>
                  <a:schemeClr val="dk1"/>
                </a:buClr>
                <a:buSzPts val="2000"/>
                <a:buFont typeface="Calibri"/>
                <a:buNone/>
              </a:pPr>
              <a:r>
                <a:rPr i="1" lang="fr-FR" sz="2000">
                  <a:solidFill>
                    <a:schemeClr val="dk1"/>
                  </a:solidFill>
                  <a:latin typeface="Calibri"/>
                  <a:ea typeface="Calibri"/>
                  <a:cs typeface="Calibri"/>
                  <a:sym typeface="Calibri"/>
                </a:rPr>
                <a:t>Aagaard K et al, Sci Transl Med 2014</a:t>
              </a:r>
              <a:endParaRPr/>
            </a:p>
          </p:txBody>
        </p:sp>
        <p:sp>
          <p:nvSpPr>
            <p:cNvPr id="615" name="Google Shape;615;p89"/>
            <p:cNvSpPr txBox="1"/>
            <p:nvPr/>
          </p:nvSpPr>
          <p:spPr>
            <a:xfrm>
              <a:off x="1472889" y="3084962"/>
              <a:ext cx="7099251" cy="892552"/>
            </a:xfrm>
            <a:prstGeom prst="rect">
              <a:avLst/>
            </a:prstGeom>
            <a:solidFill>
              <a:srgbClr val="ECF7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70C0"/>
                </a:buClr>
                <a:buSzPts val="3200"/>
                <a:buFont typeface="Calibri"/>
                <a:buNone/>
              </a:pPr>
              <a:r>
                <a:rPr b="1" lang="fr-FR" sz="3200">
                  <a:solidFill>
                    <a:srgbClr val="0070C0"/>
                  </a:solidFill>
                  <a:latin typeface="Calibri"/>
                  <a:ea typeface="Calibri"/>
                  <a:cs typeface="Calibri"/>
                  <a:sym typeface="Calibri"/>
                </a:rPr>
                <a:t>Bacteria in amniotic fluid and cord blood</a:t>
              </a:r>
              <a:endParaRPr b="1" sz="3200">
                <a:solidFill>
                  <a:srgbClr val="0070C0"/>
                </a:solidFill>
                <a:latin typeface="Calibri"/>
                <a:ea typeface="Calibri"/>
                <a:cs typeface="Calibri"/>
                <a:sym typeface="Calibri"/>
              </a:endParaRPr>
            </a:p>
            <a:p>
              <a:pPr indent="0" lvl="0" marL="0" marR="0" rtl="0" algn="ctr">
                <a:spcBef>
                  <a:spcPts val="0"/>
                </a:spcBef>
                <a:spcAft>
                  <a:spcPts val="0"/>
                </a:spcAft>
                <a:buClr>
                  <a:schemeClr val="dk1"/>
                </a:buClr>
                <a:buSzPts val="2000"/>
                <a:buFont typeface="Calibri"/>
                <a:buNone/>
              </a:pPr>
              <a:r>
                <a:rPr i="1" lang="fr-FR" sz="2000">
                  <a:solidFill>
                    <a:schemeClr val="dk1"/>
                  </a:solidFill>
                  <a:latin typeface="Calibri"/>
                  <a:ea typeface="Calibri"/>
                  <a:cs typeface="Calibri"/>
                  <a:sym typeface="Calibri"/>
                </a:rPr>
                <a:t>Gimenez et al 2008; Collado et al 2016</a:t>
              </a:r>
              <a:endParaRPr/>
            </a:p>
          </p:txBody>
        </p:sp>
        <p:sp>
          <p:nvSpPr>
            <p:cNvPr id="616" name="Google Shape;616;p89"/>
            <p:cNvSpPr txBox="1"/>
            <p:nvPr/>
          </p:nvSpPr>
          <p:spPr>
            <a:xfrm>
              <a:off x="1116575" y="4035874"/>
              <a:ext cx="7811882" cy="892552"/>
            </a:xfrm>
            <a:prstGeom prst="rect">
              <a:avLst/>
            </a:prstGeom>
            <a:solidFill>
              <a:srgbClr val="ECF7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70C0"/>
                </a:buClr>
                <a:buSzPts val="3200"/>
                <a:buFont typeface="Calibri"/>
                <a:buNone/>
              </a:pPr>
              <a:r>
                <a:rPr b="1" lang="fr-FR" sz="3200">
                  <a:solidFill>
                    <a:srgbClr val="0070C0"/>
                  </a:solidFill>
                  <a:latin typeface="Calibri"/>
                  <a:ea typeface="Calibri"/>
                  <a:cs typeface="Calibri"/>
                  <a:sym typeface="Calibri"/>
                </a:rPr>
                <a:t>Fetal membranes and colostrum microbiome</a:t>
              </a:r>
              <a:endParaRPr/>
            </a:p>
            <a:p>
              <a:pPr indent="0" lvl="0" marL="0" marR="0" rtl="0" algn="ctr">
                <a:spcBef>
                  <a:spcPts val="0"/>
                </a:spcBef>
                <a:spcAft>
                  <a:spcPts val="0"/>
                </a:spcAft>
                <a:buClr>
                  <a:schemeClr val="dk1"/>
                </a:buClr>
                <a:buSzPts val="2000"/>
                <a:buFont typeface="Calibri"/>
                <a:buNone/>
              </a:pPr>
              <a:r>
                <a:rPr i="1" lang="fr-FR" sz="2000">
                  <a:solidFill>
                    <a:schemeClr val="dk1"/>
                  </a:solidFill>
                  <a:latin typeface="Calibri"/>
                  <a:ea typeface="Calibri"/>
                  <a:cs typeface="Calibri"/>
                  <a:sym typeface="Calibri"/>
                </a:rPr>
                <a:t>Martin et al 2003; Jones et al 2009; Cabrera-Rubio et al 2012; </a:t>
              </a:r>
              <a:endParaRPr/>
            </a:p>
          </p:txBody>
        </p:sp>
        <p:sp>
          <p:nvSpPr>
            <p:cNvPr id="617" name="Google Shape;617;p89"/>
            <p:cNvSpPr txBox="1"/>
            <p:nvPr/>
          </p:nvSpPr>
          <p:spPr>
            <a:xfrm>
              <a:off x="1291022" y="4964562"/>
              <a:ext cx="7323287" cy="892552"/>
            </a:xfrm>
            <a:prstGeom prst="rect">
              <a:avLst/>
            </a:prstGeom>
            <a:solidFill>
              <a:srgbClr val="ECF7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70C0"/>
                </a:buClr>
                <a:buSzPts val="3200"/>
                <a:buFont typeface="Calibri"/>
                <a:buNone/>
              </a:pPr>
              <a:r>
                <a:rPr b="1" lang="fr-FR" sz="3200">
                  <a:solidFill>
                    <a:srgbClr val="0070C0"/>
                  </a:solidFill>
                  <a:latin typeface="Calibri"/>
                  <a:ea typeface="Calibri"/>
                  <a:cs typeface="Calibri"/>
                  <a:sym typeface="Calibri"/>
                </a:rPr>
                <a:t>Meconium harbors a bacterial community</a:t>
              </a:r>
              <a:endParaRPr b="1" sz="3200">
                <a:solidFill>
                  <a:srgbClr val="0070C0"/>
                </a:solidFill>
                <a:latin typeface="Calibri"/>
                <a:ea typeface="Calibri"/>
                <a:cs typeface="Calibri"/>
                <a:sym typeface="Calibri"/>
              </a:endParaRPr>
            </a:p>
            <a:p>
              <a:pPr indent="0" lvl="0" marL="0" marR="0" rtl="0" algn="ctr">
                <a:spcBef>
                  <a:spcPts val="0"/>
                </a:spcBef>
                <a:spcAft>
                  <a:spcPts val="0"/>
                </a:spcAft>
                <a:buClr>
                  <a:schemeClr val="dk1"/>
                </a:buClr>
                <a:buSzPts val="2000"/>
                <a:buFont typeface="Calibri"/>
                <a:buNone/>
              </a:pPr>
              <a:r>
                <a:rPr i="1" lang="fr-FR" sz="2000">
                  <a:solidFill>
                    <a:schemeClr val="dk1"/>
                  </a:solidFill>
                  <a:latin typeface="Calibri"/>
                  <a:ea typeface="Calibri"/>
                  <a:cs typeface="Calibri"/>
                  <a:sym typeface="Calibri"/>
                </a:rPr>
                <a:t>Ardissone et al 2014; Collado et al 2016</a:t>
              </a:r>
              <a:endParaRPr/>
            </a:p>
          </p:txBody>
        </p:sp>
        <p:sp>
          <p:nvSpPr>
            <p:cNvPr id="618" name="Google Shape;618;p89"/>
            <p:cNvSpPr txBox="1"/>
            <p:nvPr/>
          </p:nvSpPr>
          <p:spPr>
            <a:xfrm>
              <a:off x="810121" y="5893249"/>
              <a:ext cx="8285089" cy="892552"/>
            </a:xfrm>
            <a:prstGeom prst="rect">
              <a:avLst/>
            </a:prstGeom>
            <a:solidFill>
              <a:srgbClr val="ECF7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70C0"/>
                </a:buClr>
                <a:buSzPts val="3200"/>
                <a:buFont typeface="Calibri"/>
                <a:buNone/>
              </a:pPr>
              <a:r>
                <a:rPr b="1" lang="fr-FR" sz="3200">
                  <a:solidFill>
                    <a:srgbClr val="0070C0"/>
                  </a:solidFill>
                  <a:latin typeface="Calibri"/>
                  <a:ea typeface="Calibri"/>
                  <a:cs typeface="Calibri"/>
                  <a:sym typeface="Calibri"/>
                </a:rPr>
                <a:t>Microbes in the nasopharynx of term newborns</a:t>
              </a:r>
              <a:endParaRPr/>
            </a:p>
            <a:p>
              <a:pPr indent="0" lvl="0" marL="0" marR="0" rtl="0" algn="ctr">
                <a:spcBef>
                  <a:spcPts val="0"/>
                </a:spcBef>
                <a:spcAft>
                  <a:spcPts val="0"/>
                </a:spcAft>
                <a:buClr>
                  <a:schemeClr val="dk1"/>
                </a:buClr>
                <a:buSzPts val="2000"/>
                <a:buFont typeface="Calibri"/>
                <a:buNone/>
              </a:pPr>
              <a:r>
                <a:rPr i="1" lang="fr-FR" sz="2000">
                  <a:solidFill>
                    <a:schemeClr val="dk1"/>
                  </a:solidFill>
                  <a:latin typeface="Calibri"/>
                  <a:ea typeface="Calibri"/>
                  <a:cs typeface="Calibri"/>
                  <a:sym typeface="Calibri"/>
                </a:rPr>
                <a:t>Lohmann et al 2014; Galalger et al 2016</a:t>
              </a:r>
              <a:endParaRPr/>
            </a:p>
          </p:txBody>
        </p:sp>
        <p:sp>
          <p:nvSpPr>
            <p:cNvPr id="619" name="Google Shape;619;p89"/>
            <p:cNvSpPr/>
            <p:nvPr/>
          </p:nvSpPr>
          <p:spPr>
            <a:xfrm>
              <a:off x="9381577" y="4453387"/>
              <a:ext cx="433137" cy="143986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20" name="Google Shape;620;p89"/>
          <p:cNvSpPr/>
          <p:nvPr/>
        </p:nvSpPr>
        <p:spPr>
          <a:xfrm>
            <a:off x="9287009" y="4501514"/>
            <a:ext cx="599890" cy="14398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1" name="Google Shape;621;p89"/>
          <p:cNvPicPr preferRelativeResize="0"/>
          <p:nvPr/>
        </p:nvPicPr>
        <p:blipFill rotWithShape="1">
          <a:blip r:embed="rId3">
            <a:alphaModFix/>
          </a:blip>
          <a:srcRect b="0" l="0" r="0" t="0"/>
          <a:stretch/>
        </p:blipFill>
        <p:spPr>
          <a:xfrm>
            <a:off x="9256004" y="1949551"/>
            <a:ext cx="2672707" cy="2914921"/>
          </a:xfrm>
          <a:prstGeom prst="rect">
            <a:avLst/>
          </a:prstGeom>
          <a:noFill/>
          <a:ln>
            <a:noFill/>
          </a:ln>
        </p:spPr>
      </p:pic>
      <p:sp>
        <p:nvSpPr>
          <p:cNvPr id="622" name="Google Shape;622;p89"/>
          <p:cNvSpPr/>
          <p:nvPr/>
        </p:nvSpPr>
        <p:spPr>
          <a:xfrm>
            <a:off x="0" y="-13707"/>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Fetal microbiota ????? </a:t>
            </a:r>
            <a:endParaRPr b="1" i="1" sz="4000">
              <a:solidFill>
                <a:schemeClr val="accent1"/>
              </a:solidFill>
              <a:latin typeface="Calibri"/>
              <a:ea typeface="Calibri"/>
              <a:cs typeface="Calibri"/>
              <a:sym typeface="Calibri"/>
            </a:endParaRPr>
          </a:p>
        </p:txBody>
      </p:sp>
      <p:sp>
        <p:nvSpPr>
          <p:cNvPr id="623" name="Google Shape;623;p89"/>
          <p:cNvSpPr txBox="1"/>
          <p:nvPr/>
        </p:nvSpPr>
        <p:spPr>
          <a:xfrm>
            <a:off x="0" y="5400739"/>
            <a:ext cx="12192000" cy="14398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fr-FR" sz="2800">
                <a:solidFill>
                  <a:srgbClr val="C00000"/>
                </a:solidFill>
                <a:latin typeface="Calibri"/>
                <a:ea typeface="Calibri"/>
                <a:cs typeface="Calibri"/>
                <a:sym typeface="Calibri"/>
              </a:rPr>
              <a:t>The dogma that the fetus resides in a sterile environment </a:t>
            </a:r>
            <a:endParaRPr/>
          </a:p>
          <a:p>
            <a:pPr indent="0" lvl="0" marL="0" marR="0" rtl="0" algn="ctr">
              <a:spcBef>
                <a:spcPts val="0"/>
              </a:spcBef>
              <a:spcAft>
                <a:spcPts val="0"/>
              </a:spcAft>
              <a:buNone/>
            </a:pPr>
            <a:r>
              <a:rPr b="1" i="1" lang="fr-FR" sz="2800">
                <a:solidFill>
                  <a:srgbClr val="C00000"/>
                </a:solidFill>
                <a:latin typeface="Calibri"/>
                <a:ea typeface="Calibri"/>
                <a:cs typeface="Calibri"/>
                <a:sym typeface="Calibri"/>
              </a:rPr>
              <a:t>is still debated but the last results from Dominguez-Bello et al</a:t>
            </a:r>
            <a:endParaRPr/>
          </a:p>
          <a:p>
            <a:pPr indent="0" lvl="0" marL="0" marR="0" rtl="0" algn="ctr">
              <a:spcBef>
                <a:spcPts val="0"/>
              </a:spcBef>
              <a:spcAft>
                <a:spcPts val="0"/>
              </a:spcAft>
              <a:buNone/>
            </a:pPr>
            <a:r>
              <a:rPr b="1" i="1" lang="fr-FR" sz="2800">
                <a:solidFill>
                  <a:srgbClr val="C00000"/>
                </a:solidFill>
                <a:latin typeface="Calibri"/>
                <a:ea typeface="Calibri"/>
                <a:cs typeface="Calibri"/>
                <a:sym typeface="Calibri"/>
              </a:rPr>
              <a:t> (</a:t>
            </a:r>
            <a:r>
              <a:rPr i="1" lang="fr-FR" sz="2800">
                <a:solidFill>
                  <a:srgbClr val="C00000"/>
                </a:solidFill>
                <a:latin typeface="Calibri"/>
                <a:ea typeface="Calibri"/>
                <a:cs typeface="Calibri"/>
                <a:sym typeface="Calibri"/>
              </a:rPr>
              <a:t>Nat Med. 2019 May) </a:t>
            </a:r>
            <a:r>
              <a:rPr b="1" i="1" lang="fr-FR" sz="2800">
                <a:solidFill>
                  <a:srgbClr val="C00000"/>
                </a:solidFill>
                <a:latin typeface="Calibri"/>
                <a:ea typeface="Calibri"/>
                <a:cs typeface="Calibri"/>
                <a:sym typeface="Calibri"/>
              </a:rPr>
              <a:t>are not supporting fetal microbiota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grpSp>
        <p:nvGrpSpPr>
          <p:cNvPr id="629" name="Google Shape;629;p90"/>
          <p:cNvGrpSpPr/>
          <p:nvPr/>
        </p:nvGrpSpPr>
        <p:grpSpPr>
          <a:xfrm>
            <a:off x="400049" y="2813051"/>
            <a:ext cx="11391900" cy="3249385"/>
            <a:chOff x="400049" y="3136901"/>
            <a:chExt cx="11391900" cy="3249385"/>
          </a:xfrm>
        </p:grpSpPr>
        <p:sp>
          <p:nvSpPr>
            <p:cNvPr id="630" name="Google Shape;630;p90"/>
            <p:cNvSpPr txBox="1"/>
            <p:nvPr/>
          </p:nvSpPr>
          <p:spPr>
            <a:xfrm>
              <a:off x="400049" y="3136901"/>
              <a:ext cx="11391900" cy="3249385"/>
            </a:xfrm>
            <a:prstGeom prst="rect">
              <a:avLst/>
            </a:prstGeom>
            <a:no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571500" lvl="0" marL="571500" marR="0" rtl="0" algn="l">
                <a:lnSpc>
                  <a:spcPct val="90000"/>
                </a:lnSpc>
                <a:spcBef>
                  <a:spcPts val="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Term of pregnancy (prematurity)</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Route of delivery  (C-section, vaginal)</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Hygiene of neonatal environment</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Maternal bacterial gut microbiota</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Diet of the infant (breast milk/formula)</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Drugs (antibiotics, PPI….)</a:t>
              </a:r>
              <a:endParaRPr/>
            </a:p>
          </p:txBody>
        </p:sp>
        <p:pic>
          <p:nvPicPr>
            <p:cNvPr descr="c-section" id="631" name="Google Shape;631;p90"/>
            <p:cNvPicPr preferRelativeResize="0"/>
            <p:nvPr/>
          </p:nvPicPr>
          <p:blipFill rotWithShape="1">
            <a:blip r:embed="rId3">
              <a:alphaModFix/>
            </a:blip>
            <a:srcRect b="0" l="0" r="0" t="0"/>
            <a:stretch/>
          </p:blipFill>
          <p:spPr>
            <a:xfrm>
              <a:off x="9187769" y="3495222"/>
              <a:ext cx="2389188" cy="2074692"/>
            </a:xfrm>
            <a:prstGeom prst="rect">
              <a:avLst/>
            </a:prstGeom>
            <a:noFill/>
            <a:ln>
              <a:noFill/>
            </a:ln>
          </p:spPr>
        </p:pic>
      </p:grpSp>
      <p:sp>
        <p:nvSpPr>
          <p:cNvPr id="632" name="Google Shape;632;p90"/>
          <p:cNvSpPr txBox="1"/>
          <p:nvPr/>
        </p:nvSpPr>
        <p:spPr>
          <a:xfrm>
            <a:off x="-174171" y="2135983"/>
            <a:ext cx="12191999" cy="46354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i="1" lang="fr-FR" sz="2800">
                <a:solidFill>
                  <a:srgbClr val="31859B"/>
                </a:solidFill>
                <a:latin typeface="Calibri"/>
                <a:ea typeface="Calibri"/>
                <a:cs typeface="Calibri"/>
                <a:sym typeface="Calibri"/>
              </a:rPr>
              <a:t>Colonization by bacteria occurs early  and may be affected by several factors</a:t>
            </a:r>
            <a:endParaRPr/>
          </a:p>
          <a:p>
            <a:pPr indent="0" lvl="1" marL="457200" marR="0" rtl="0" algn="l">
              <a:lnSpc>
                <a:spcPct val="90000"/>
              </a:lnSpc>
              <a:spcBef>
                <a:spcPts val="480"/>
              </a:spcBef>
              <a:spcAft>
                <a:spcPts val="0"/>
              </a:spcAft>
              <a:buNone/>
            </a:pPr>
            <a:r>
              <a:t/>
            </a:r>
            <a:endParaRPr b="1" i="1" sz="2400" u="none" cap="none" strike="noStrike">
              <a:solidFill>
                <a:srgbClr val="00B050"/>
              </a:solidFill>
              <a:latin typeface="Calibri"/>
              <a:ea typeface="Calibri"/>
              <a:cs typeface="Calibri"/>
              <a:sym typeface="Calibri"/>
            </a:endParaRPr>
          </a:p>
        </p:txBody>
      </p:sp>
      <p:sp>
        <p:nvSpPr>
          <p:cNvPr id="633" name="Google Shape;633;p90"/>
          <p:cNvSpPr txBox="1"/>
          <p:nvPr/>
        </p:nvSpPr>
        <p:spPr>
          <a:xfrm>
            <a:off x="682172" y="1028701"/>
            <a:ext cx="10072914" cy="569913"/>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rgbClr val="31859B"/>
              </a:buClr>
              <a:buSzPts val="3200"/>
              <a:buFont typeface="Calibri"/>
              <a:buNone/>
            </a:pPr>
            <a:r>
              <a:rPr b="1" i="1" lang="fr-FR" sz="3200">
                <a:solidFill>
                  <a:srgbClr val="31859B"/>
                </a:solidFill>
                <a:latin typeface="Calibri"/>
                <a:ea typeface="Calibri"/>
                <a:cs typeface="Calibri"/>
                <a:sym typeface="Calibri"/>
              </a:rPr>
              <a:t>More than 1500 anaerobe &amp; aerobe bacteria progressively colonize the human gut</a:t>
            </a:r>
            <a:endParaRPr/>
          </a:p>
        </p:txBody>
      </p:sp>
      <p:sp>
        <p:nvSpPr>
          <p:cNvPr id="634" name="Google Shape;634;p90"/>
          <p:cNvSpPr/>
          <p:nvPr/>
        </p:nvSpPr>
        <p:spPr>
          <a:xfrm>
            <a:off x="0" y="-13707"/>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Bacterial colonization of the neonatal gut </a:t>
            </a:r>
            <a:endParaRPr b="1" i="1" sz="4000">
              <a:solidFill>
                <a:schemeClr val="accent1"/>
              </a:solidFill>
              <a:latin typeface="Calibri"/>
              <a:ea typeface="Calibri"/>
              <a:cs typeface="Calibri"/>
              <a:sym typeface="Calibri"/>
            </a:endParaRPr>
          </a:p>
        </p:txBody>
      </p:sp>
      <p:sp>
        <p:nvSpPr>
          <p:cNvPr id="635" name="Google Shape;635;p90"/>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636" name="Google Shape;636;p90"/>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pic>
        <p:nvPicPr>
          <p:cNvPr descr="C:\Users\user\Desktop\OLIVIER\2 001.jpg" id="641" name="Google Shape;641;p91"/>
          <p:cNvPicPr preferRelativeResize="0"/>
          <p:nvPr/>
        </p:nvPicPr>
        <p:blipFill rotWithShape="1">
          <a:blip r:embed="rId3">
            <a:alphaModFix/>
          </a:blip>
          <a:srcRect b="0" l="0" r="0" t="0"/>
          <a:stretch/>
        </p:blipFill>
        <p:spPr>
          <a:xfrm>
            <a:off x="2392986" y="797391"/>
            <a:ext cx="7406027" cy="5554520"/>
          </a:xfrm>
          <a:prstGeom prst="rect">
            <a:avLst/>
          </a:prstGeom>
          <a:noFill/>
          <a:ln>
            <a:noFill/>
          </a:ln>
        </p:spPr>
      </p:pic>
      <p:sp>
        <p:nvSpPr>
          <p:cNvPr id="642" name="Google Shape;642;p91"/>
          <p:cNvSpPr txBox="1"/>
          <p:nvPr/>
        </p:nvSpPr>
        <p:spPr>
          <a:xfrm>
            <a:off x="2420828" y="6040869"/>
            <a:ext cx="6192721" cy="461665"/>
          </a:xfrm>
          <a:prstGeom prst="rect">
            <a:avLst/>
          </a:prstGeom>
          <a:solidFill>
            <a:srgbClr val="DEF1F2"/>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      </a:t>
            </a:r>
            <a:r>
              <a:rPr lang="fr-FR" sz="2000">
                <a:solidFill>
                  <a:schemeClr val="dk1"/>
                </a:solidFill>
                <a:latin typeface="Calibri"/>
                <a:ea typeface="Calibri"/>
                <a:cs typeface="Calibri"/>
                <a:sym typeface="Calibri"/>
              </a:rPr>
              <a:t>Birth	7 days      Weaning    	Adulthood     </a:t>
            </a:r>
            <a:endParaRPr/>
          </a:p>
        </p:txBody>
      </p:sp>
      <p:sp>
        <p:nvSpPr>
          <p:cNvPr id="643" name="Google Shape;643;p91"/>
          <p:cNvSpPr/>
          <p:nvPr/>
        </p:nvSpPr>
        <p:spPr>
          <a:xfrm>
            <a:off x="0" y="-13707"/>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Course of the main phyla from birth to adulthood</a:t>
            </a:r>
            <a:endParaRPr b="1" i="1" sz="4000">
              <a:solidFill>
                <a:schemeClr val="accent1"/>
              </a:solidFill>
              <a:latin typeface="Calibri"/>
              <a:ea typeface="Calibri"/>
              <a:cs typeface="Calibri"/>
              <a:sym typeface="Calibri"/>
            </a:endParaRPr>
          </a:p>
        </p:txBody>
      </p:sp>
      <p:sp>
        <p:nvSpPr>
          <p:cNvPr id="644" name="Google Shape;644;p91"/>
          <p:cNvSpPr/>
          <p:nvPr/>
        </p:nvSpPr>
        <p:spPr>
          <a:xfrm>
            <a:off x="0" y="6631420"/>
            <a:ext cx="1611339"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JPGN 2009; 48: 249-56</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pic>
        <p:nvPicPr>
          <p:cNvPr id="649" name="Google Shape;649;p92"/>
          <p:cNvPicPr preferRelativeResize="0"/>
          <p:nvPr/>
        </p:nvPicPr>
        <p:blipFill rotWithShape="1">
          <a:blip r:embed="rId3">
            <a:alphaModFix/>
          </a:blip>
          <a:srcRect b="6466" l="15349" r="0" t="16837"/>
          <a:stretch/>
        </p:blipFill>
        <p:spPr>
          <a:xfrm>
            <a:off x="357428" y="1447216"/>
            <a:ext cx="11477144" cy="4652210"/>
          </a:xfrm>
          <a:prstGeom prst="rect">
            <a:avLst/>
          </a:prstGeom>
          <a:noFill/>
          <a:ln>
            <a:noFill/>
          </a:ln>
        </p:spPr>
      </p:pic>
      <p:sp>
        <p:nvSpPr>
          <p:cNvPr id="650" name="Google Shape;650;p92"/>
          <p:cNvSpPr txBox="1"/>
          <p:nvPr/>
        </p:nvSpPr>
        <p:spPr>
          <a:xfrm>
            <a:off x="3960647" y="6161647"/>
            <a:ext cx="3589444"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Arial"/>
              <a:buNone/>
            </a:pPr>
            <a:r>
              <a:rPr b="1" lang="fr-FR" sz="2000">
                <a:solidFill>
                  <a:srgbClr val="000000"/>
                </a:solidFill>
                <a:latin typeface="Arial"/>
                <a:ea typeface="Arial"/>
                <a:cs typeface="Arial"/>
                <a:sym typeface="Arial"/>
              </a:rPr>
              <a:t>Chronological age (months)</a:t>
            </a:r>
            <a:endParaRPr/>
          </a:p>
        </p:txBody>
      </p:sp>
      <p:sp>
        <p:nvSpPr>
          <p:cNvPr id="651" name="Google Shape;651;p92"/>
          <p:cNvSpPr txBox="1"/>
          <p:nvPr/>
        </p:nvSpPr>
        <p:spPr>
          <a:xfrm>
            <a:off x="389512" y="1582108"/>
            <a:ext cx="2697470" cy="400110"/>
          </a:xfrm>
          <a:prstGeom prst="rect">
            <a:avLst/>
          </a:prstGeom>
          <a:solidFill>
            <a:srgbClr val="95B64F"/>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Calibri"/>
              <a:buNone/>
            </a:pPr>
            <a:r>
              <a:rPr b="1" lang="fr-FR" sz="2000">
                <a:solidFill>
                  <a:srgbClr val="000000"/>
                </a:solidFill>
                <a:latin typeface="Calibri"/>
                <a:ea typeface="Calibri"/>
                <a:cs typeface="Calibri"/>
                <a:sym typeface="Calibri"/>
              </a:rPr>
              <a:t>Influence of breast milk</a:t>
            </a:r>
            <a:endParaRPr b="1" sz="2000">
              <a:solidFill>
                <a:srgbClr val="000000"/>
              </a:solidFill>
              <a:latin typeface="Calibri"/>
              <a:ea typeface="Calibri"/>
              <a:cs typeface="Calibri"/>
              <a:sym typeface="Calibri"/>
            </a:endParaRPr>
          </a:p>
        </p:txBody>
      </p:sp>
      <p:sp>
        <p:nvSpPr>
          <p:cNvPr id="652" name="Google Shape;652;p92"/>
          <p:cNvSpPr/>
          <p:nvPr/>
        </p:nvSpPr>
        <p:spPr>
          <a:xfrm>
            <a:off x="9314113" y="3300662"/>
            <a:ext cx="1995572" cy="308811"/>
          </a:xfrm>
          <a:prstGeom prst="rect">
            <a:avLst/>
          </a:prstGeom>
          <a:noFill/>
          <a:ln cap="flat" cmpd="sng" w="57150">
            <a:solidFill>
              <a:srgbClr val="553BF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53" name="Google Shape;653;p92"/>
          <p:cNvSpPr/>
          <p:nvPr/>
        </p:nvSpPr>
        <p:spPr>
          <a:xfrm>
            <a:off x="-69056" y="0"/>
            <a:ext cx="12330112" cy="1384995"/>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400"/>
              <a:buFont typeface="Calibri"/>
              <a:buNone/>
            </a:pPr>
            <a:r>
              <a:rPr b="1" i="0" lang="fr-FR" sz="4400" u="none" cap="none" strike="noStrike">
                <a:solidFill>
                  <a:schemeClr val="accent1"/>
                </a:solidFill>
                <a:latin typeface="Calibri"/>
                <a:ea typeface="Calibri"/>
                <a:cs typeface="Calibri"/>
                <a:sym typeface="Calibri"/>
              </a:rPr>
              <a:t>Intestinal microbiota:</a:t>
            </a:r>
            <a:endParaRPr/>
          </a:p>
          <a:p>
            <a:pPr indent="0" lvl="0" marL="0" marR="0" rtl="0" algn="ctr">
              <a:lnSpc>
                <a:spcPct val="100000"/>
              </a:lnSpc>
              <a:spcBef>
                <a:spcPts val="0"/>
              </a:spcBef>
              <a:spcAft>
                <a:spcPts val="0"/>
              </a:spcAft>
              <a:buClr>
                <a:schemeClr val="accent1"/>
              </a:buClr>
              <a:buSzPts val="4000"/>
              <a:buFont typeface="Calibri"/>
              <a:buNone/>
            </a:pPr>
            <a:r>
              <a:rPr b="1" lang="fr-FR" sz="4000">
                <a:solidFill>
                  <a:schemeClr val="accent1"/>
                </a:solidFill>
                <a:latin typeface="Calibri"/>
                <a:ea typeface="Calibri"/>
                <a:cs typeface="Calibri"/>
                <a:sym typeface="Calibri"/>
              </a:rPr>
              <a:t>Changes during the first two years of life</a:t>
            </a:r>
            <a:endParaRPr b="1" i="1" sz="3600" u="none" cap="none" strike="noStrike">
              <a:solidFill>
                <a:schemeClr val="accent1"/>
              </a:solidFill>
              <a:latin typeface="Calibri"/>
              <a:ea typeface="Calibri"/>
              <a:cs typeface="Calibri"/>
              <a:sym typeface="Calibri"/>
            </a:endParaRPr>
          </a:p>
        </p:txBody>
      </p:sp>
      <p:sp>
        <p:nvSpPr>
          <p:cNvPr id="654" name="Google Shape;654;p92"/>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655" name="Google Shape;655;p92"/>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661" name="Google Shape;661;p93"/>
          <p:cNvPicPr preferRelativeResize="0"/>
          <p:nvPr/>
        </p:nvPicPr>
        <p:blipFill rotWithShape="1">
          <a:blip r:embed="rId3">
            <a:alphaModFix/>
          </a:blip>
          <a:srcRect b="44336" l="0" r="0" t="0"/>
          <a:stretch/>
        </p:blipFill>
        <p:spPr>
          <a:xfrm>
            <a:off x="1506538" y="3176"/>
            <a:ext cx="8723313" cy="1122363"/>
          </a:xfrm>
          <a:prstGeom prst="rect">
            <a:avLst/>
          </a:prstGeom>
          <a:noFill/>
          <a:ln>
            <a:noFill/>
          </a:ln>
        </p:spPr>
      </p:pic>
      <p:sp>
        <p:nvSpPr>
          <p:cNvPr id="662" name="Google Shape;662;p93"/>
          <p:cNvSpPr/>
          <p:nvPr/>
        </p:nvSpPr>
        <p:spPr>
          <a:xfrm>
            <a:off x="1504951" y="1268413"/>
            <a:ext cx="8990013" cy="4824412"/>
          </a:xfrm>
          <a:prstGeom prst="rect">
            <a:avLst/>
          </a:prstGeom>
          <a:noFill/>
          <a:ln>
            <a:noFill/>
          </a:ln>
        </p:spPr>
      </p:sp>
      <p:sp>
        <p:nvSpPr>
          <p:cNvPr id="663" name="Google Shape;663;p93"/>
          <p:cNvSpPr txBox="1"/>
          <p:nvPr/>
        </p:nvSpPr>
        <p:spPr>
          <a:xfrm>
            <a:off x="7251700" y="6488114"/>
            <a:ext cx="3416300"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i="1" lang="fr-FR" sz="1800">
                <a:solidFill>
                  <a:schemeClr val="dk1"/>
                </a:solidFill>
                <a:latin typeface="Arial"/>
                <a:ea typeface="Arial"/>
                <a:cs typeface="Arial"/>
                <a:sym typeface="Arial"/>
              </a:rPr>
              <a:t>Yatsunenko T et al Nature 2012</a:t>
            </a:r>
            <a:endParaRPr/>
          </a:p>
        </p:txBody>
      </p:sp>
      <p:cxnSp>
        <p:nvCxnSpPr>
          <p:cNvPr id="664" name="Google Shape;664;p93"/>
          <p:cNvCxnSpPr/>
          <p:nvPr/>
        </p:nvCxnSpPr>
        <p:spPr>
          <a:xfrm rot="10800000">
            <a:off x="4224338" y="5805489"/>
            <a:ext cx="0" cy="503237"/>
          </a:xfrm>
          <a:prstGeom prst="straightConnector1">
            <a:avLst/>
          </a:prstGeom>
          <a:noFill/>
          <a:ln cap="flat" cmpd="sng" w="76200">
            <a:solidFill>
              <a:srgbClr val="C00000"/>
            </a:solidFill>
            <a:prstDash val="solid"/>
            <a:miter lim="800000"/>
            <a:headEnd len="sm" w="sm" type="none"/>
            <a:tailEnd len="med" w="med" type="triangle"/>
          </a:ln>
        </p:spPr>
      </p:cxnSp>
      <p:sp>
        <p:nvSpPr>
          <p:cNvPr id="665" name="Google Shape;665;p93"/>
          <p:cNvSpPr txBox="1"/>
          <p:nvPr/>
        </p:nvSpPr>
        <p:spPr>
          <a:xfrm>
            <a:off x="2778173" y="5893227"/>
            <a:ext cx="1446165"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Period of </a:t>
            </a:r>
            <a:endParaRPr/>
          </a:p>
          <a:p>
            <a:pPr indent="0" lvl="0" marL="0" marR="0" rtl="0" algn="l">
              <a:spcBef>
                <a:spcPts val="0"/>
              </a:spcBef>
              <a:spcAft>
                <a:spcPts val="0"/>
              </a:spcAft>
              <a:buNone/>
            </a:pPr>
            <a:r>
              <a:rPr b="1" lang="fr-FR" sz="2400">
                <a:solidFill>
                  <a:schemeClr val="dk1"/>
                </a:solidFill>
                <a:latin typeface="Calibri"/>
                <a:ea typeface="Calibri"/>
                <a:cs typeface="Calibri"/>
                <a:sym typeface="Calibri"/>
              </a:rPr>
              <a:t>instability</a:t>
            </a:r>
            <a:endParaRPr b="1" sz="2400">
              <a:solidFill>
                <a:schemeClr val="dk1"/>
              </a:solidFill>
              <a:latin typeface="Calibri"/>
              <a:ea typeface="Calibri"/>
              <a:cs typeface="Calibri"/>
              <a:sym typeface="Calibri"/>
            </a:endParaRPr>
          </a:p>
        </p:txBody>
      </p:sp>
      <p:sp>
        <p:nvSpPr>
          <p:cNvPr id="666" name="Google Shape;666;p93"/>
          <p:cNvSpPr/>
          <p:nvPr/>
        </p:nvSpPr>
        <p:spPr>
          <a:xfrm rot="5400000">
            <a:off x="3404937" y="5486398"/>
            <a:ext cx="73152" cy="914400"/>
          </a:xfrm>
          <a:prstGeom prst="leftBracket">
            <a:avLst>
              <a:gd fmla="val 8333" name="adj"/>
            </a:avLst>
          </a:prstGeom>
          <a:noFill/>
          <a:ln cap="flat" cmpd="sng" w="571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0"/>
                                        <p:tgtEl>
                                          <p:spTgt spid="6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pic>
        <p:nvPicPr>
          <p:cNvPr id="672" name="Google Shape;672;p94"/>
          <p:cNvPicPr preferRelativeResize="0"/>
          <p:nvPr/>
        </p:nvPicPr>
        <p:blipFill rotWithShape="1">
          <a:blip r:embed="rId3">
            <a:alphaModFix/>
          </a:blip>
          <a:srcRect b="0" l="0" r="0" t="0"/>
          <a:stretch/>
        </p:blipFill>
        <p:spPr>
          <a:xfrm>
            <a:off x="2154146" y="994196"/>
            <a:ext cx="7883707" cy="4710180"/>
          </a:xfrm>
          <a:prstGeom prst="rect">
            <a:avLst/>
          </a:prstGeom>
          <a:noFill/>
          <a:ln>
            <a:noFill/>
          </a:ln>
        </p:spPr>
      </p:pic>
      <p:sp>
        <p:nvSpPr>
          <p:cNvPr id="673" name="Google Shape;673;p94"/>
          <p:cNvSpPr txBox="1"/>
          <p:nvPr/>
        </p:nvSpPr>
        <p:spPr>
          <a:xfrm>
            <a:off x="0" y="-9324"/>
            <a:ext cx="12195637" cy="750888"/>
          </a:xfrm>
          <a:prstGeom prst="rect">
            <a:avLst/>
          </a:prstGeom>
          <a:solidFill>
            <a:srgbClr val="B7CCE4"/>
          </a:solidFill>
          <a:ln>
            <a:noFill/>
          </a:ln>
        </p:spPr>
        <p:txBody>
          <a:bodyPr anchorCtr="0" anchor="t" bIns="60950" lIns="121900" spcFirstLastPara="1" rIns="121900" wrap="square" tIns="60950">
            <a:noAutofit/>
          </a:bodyPr>
          <a:lstStyle/>
          <a:p>
            <a:pPr indent="0" lvl="0" marL="479975" marR="0" rtl="0" algn="ctr">
              <a:lnSpc>
                <a:spcPct val="90000"/>
              </a:lnSpc>
              <a:spcBef>
                <a:spcPts val="0"/>
              </a:spcBef>
              <a:spcAft>
                <a:spcPts val="0"/>
              </a:spcAft>
              <a:buNone/>
            </a:pPr>
            <a:r>
              <a:rPr b="1" lang="fr-FR" sz="4400">
                <a:solidFill>
                  <a:schemeClr val="accent1"/>
                </a:solidFill>
                <a:latin typeface="Avenir"/>
                <a:ea typeface="Avenir"/>
                <a:cs typeface="Avenir"/>
                <a:sym typeface="Avenir"/>
              </a:rPr>
              <a:t>Microbial diversity across lifespan</a:t>
            </a:r>
            <a:endParaRPr/>
          </a:p>
        </p:txBody>
      </p:sp>
      <p:sp>
        <p:nvSpPr>
          <p:cNvPr id="674" name="Google Shape;674;p94"/>
          <p:cNvSpPr txBox="1"/>
          <p:nvPr/>
        </p:nvSpPr>
        <p:spPr>
          <a:xfrm>
            <a:off x="6384033" y="6557789"/>
            <a:ext cx="5759451" cy="2555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fr-FR" sz="1700">
                <a:solidFill>
                  <a:schemeClr val="dk1"/>
                </a:solidFill>
                <a:latin typeface="Calibri"/>
                <a:ea typeface="Calibri"/>
                <a:cs typeface="Calibri"/>
                <a:sym typeface="Calibri"/>
              </a:rPr>
              <a:t>Odamaki et al. BMC Microbiology 2016</a:t>
            </a:r>
            <a:endParaRPr/>
          </a:p>
        </p:txBody>
      </p:sp>
      <p:sp>
        <p:nvSpPr>
          <p:cNvPr id="675" name="Google Shape;675;p94"/>
          <p:cNvSpPr/>
          <p:nvPr/>
        </p:nvSpPr>
        <p:spPr>
          <a:xfrm>
            <a:off x="0" y="5796826"/>
            <a:ext cx="12325350" cy="576063"/>
          </a:xfrm>
          <a:prstGeom prst="rect">
            <a:avLst/>
          </a:prstGeom>
          <a:noFill/>
          <a:ln>
            <a:noFill/>
          </a:ln>
        </p:spPr>
        <p:txBody>
          <a:bodyPr anchorCtr="0" anchor="t" bIns="59250" lIns="120625" spcFirstLastPara="1" rIns="120625" wrap="square" tIns="59250">
            <a:noAutofit/>
          </a:bodyPr>
          <a:lstStyle/>
          <a:p>
            <a:pPr indent="0" lvl="0" marL="0" marR="0" rtl="0" algn="ctr">
              <a:spcBef>
                <a:spcPts val="0"/>
              </a:spcBef>
              <a:spcAft>
                <a:spcPts val="0"/>
              </a:spcAft>
              <a:buNone/>
            </a:pPr>
            <a:r>
              <a:rPr b="1" i="1" lang="fr-FR" sz="4000">
                <a:solidFill>
                  <a:srgbClr val="2F9F7A"/>
                </a:solidFill>
                <a:latin typeface="Calibri"/>
                <a:ea typeface="Calibri"/>
                <a:cs typeface="Calibri"/>
                <a:sym typeface="Calibri"/>
              </a:rPr>
              <a:t>Microbial diversity increases overtime until old age</a:t>
            </a:r>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a:p>
            <a:pPr indent="-355578" lvl="0" marL="457178" marR="0" rtl="0" algn="ctr">
              <a:spcBef>
                <a:spcPts val="320"/>
              </a:spcBef>
              <a:spcAft>
                <a:spcPts val="0"/>
              </a:spcAft>
              <a:buClr>
                <a:srgbClr val="7F7F7F"/>
              </a:buClr>
              <a:buSzPts val="1600"/>
              <a:buFont typeface="Noto Sans Symbols"/>
              <a:buNone/>
            </a:pPr>
            <a:r>
              <a:t/>
            </a:r>
            <a:endParaRPr b="1" i="1" sz="3200">
              <a:solidFill>
                <a:srgbClr val="2F9F7A"/>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681" name="Google Shape;681;p95"/>
          <p:cNvPicPr preferRelativeResize="0"/>
          <p:nvPr/>
        </p:nvPicPr>
        <p:blipFill rotWithShape="1">
          <a:blip r:embed="rId3">
            <a:alphaModFix/>
          </a:blip>
          <a:srcRect b="44336" l="0" r="0" t="0"/>
          <a:stretch/>
        </p:blipFill>
        <p:spPr>
          <a:xfrm>
            <a:off x="1506538" y="3176"/>
            <a:ext cx="8723313" cy="1122363"/>
          </a:xfrm>
          <a:prstGeom prst="rect">
            <a:avLst/>
          </a:prstGeom>
          <a:noFill/>
          <a:ln>
            <a:noFill/>
          </a:ln>
        </p:spPr>
      </p:pic>
      <p:sp>
        <p:nvSpPr>
          <p:cNvPr id="682" name="Google Shape;682;p95"/>
          <p:cNvSpPr txBox="1"/>
          <p:nvPr/>
        </p:nvSpPr>
        <p:spPr>
          <a:xfrm>
            <a:off x="7251700" y="6488114"/>
            <a:ext cx="341630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fr-FR" sz="1800" u="none" cap="none" strike="noStrike">
                <a:solidFill>
                  <a:srgbClr val="000000"/>
                </a:solidFill>
                <a:latin typeface="Arial"/>
                <a:ea typeface="Arial"/>
                <a:cs typeface="Arial"/>
                <a:sym typeface="Arial"/>
              </a:rPr>
              <a:t>Yatsunenko T et al Nature 2012</a:t>
            </a:r>
            <a:endParaRPr/>
          </a:p>
        </p:txBody>
      </p:sp>
      <p:grpSp>
        <p:nvGrpSpPr>
          <p:cNvPr id="683" name="Google Shape;683;p95"/>
          <p:cNvGrpSpPr/>
          <p:nvPr/>
        </p:nvGrpSpPr>
        <p:grpSpPr>
          <a:xfrm>
            <a:off x="555172" y="2352676"/>
            <a:ext cx="10798628" cy="4135438"/>
            <a:chOff x="77740" y="2514182"/>
            <a:chExt cx="8919006" cy="2812730"/>
          </a:xfrm>
        </p:grpSpPr>
        <p:pic>
          <p:nvPicPr>
            <p:cNvPr id="684" name="Google Shape;684;p95"/>
            <p:cNvPicPr preferRelativeResize="0"/>
            <p:nvPr/>
          </p:nvPicPr>
          <p:blipFill rotWithShape="1">
            <a:blip r:embed="rId4">
              <a:alphaModFix/>
            </a:blip>
            <a:srcRect b="5646" l="55859" r="14243" t="70165"/>
            <a:stretch/>
          </p:blipFill>
          <p:spPr>
            <a:xfrm>
              <a:off x="4605028" y="2644151"/>
              <a:ext cx="4391718" cy="2682761"/>
            </a:xfrm>
            <a:prstGeom prst="rect">
              <a:avLst/>
            </a:prstGeom>
            <a:noFill/>
            <a:ln>
              <a:noFill/>
            </a:ln>
          </p:spPr>
        </p:pic>
        <p:pic>
          <p:nvPicPr>
            <p:cNvPr id="685" name="Google Shape;685;p95"/>
            <p:cNvPicPr preferRelativeResize="0"/>
            <p:nvPr/>
          </p:nvPicPr>
          <p:blipFill rotWithShape="1">
            <a:blip r:embed="rId5">
              <a:alphaModFix/>
            </a:blip>
            <a:srcRect b="-2" l="19839" r="43542" t="70513"/>
            <a:stretch/>
          </p:blipFill>
          <p:spPr>
            <a:xfrm>
              <a:off x="77740" y="2514182"/>
              <a:ext cx="4625614" cy="2812730"/>
            </a:xfrm>
            <a:prstGeom prst="rect">
              <a:avLst/>
            </a:prstGeom>
            <a:noFill/>
            <a:ln>
              <a:noFill/>
            </a:ln>
          </p:spPr>
        </p:pic>
        <p:sp>
          <p:nvSpPr>
            <p:cNvPr id="686" name="Google Shape;686;p95"/>
            <p:cNvSpPr/>
            <p:nvPr/>
          </p:nvSpPr>
          <p:spPr>
            <a:xfrm>
              <a:off x="4859521" y="2531319"/>
              <a:ext cx="431821" cy="46672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687" name="Google Shape;687;p95"/>
          <p:cNvSpPr txBox="1"/>
          <p:nvPr/>
        </p:nvSpPr>
        <p:spPr>
          <a:xfrm>
            <a:off x="1506537" y="1274763"/>
            <a:ext cx="9197976" cy="584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3200"/>
              <a:buFont typeface="Arial"/>
              <a:buNone/>
            </a:pPr>
            <a:r>
              <a:rPr b="1" i="1" lang="fr-FR" sz="3200" u="none" cap="none" strike="noStrike">
                <a:solidFill>
                  <a:srgbClr val="C00000"/>
                </a:solidFill>
                <a:latin typeface="Arial"/>
                <a:ea typeface="Arial"/>
                <a:cs typeface="Arial"/>
                <a:sym typeface="Arial"/>
              </a:rPr>
              <a:t>Bacterial diversity according to age and origin</a:t>
            </a:r>
            <a:endParaRPr b="1" i="1" sz="3200" u="none" cap="none" strike="noStrike">
              <a:solidFill>
                <a:srgbClr val="C00000"/>
              </a:solidFill>
              <a:latin typeface="Arial"/>
              <a:ea typeface="Arial"/>
              <a:cs typeface="Arial"/>
              <a:sym typeface="Arial"/>
            </a:endParaRPr>
          </a:p>
        </p:txBody>
      </p:sp>
      <p:sp>
        <p:nvSpPr>
          <p:cNvPr id="688" name="Google Shape;688;p95"/>
          <p:cNvSpPr txBox="1"/>
          <p:nvPr/>
        </p:nvSpPr>
        <p:spPr>
          <a:xfrm>
            <a:off x="1524000" y="1892301"/>
            <a:ext cx="9144000" cy="4603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79646"/>
              </a:buClr>
              <a:buSzPts val="2400"/>
              <a:buFont typeface="Calibri"/>
              <a:buNone/>
            </a:pPr>
            <a:r>
              <a:rPr b="1" i="0" lang="fr-FR" sz="2400" u="none" cap="none" strike="noStrike">
                <a:solidFill>
                  <a:srgbClr val="F79646"/>
                </a:solidFill>
                <a:latin typeface="Calibri"/>
                <a:ea typeface="Calibri"/>
                <a:cs typeface="Calibri"/>
                <a:sym typeface="Calibri"/>
              </a:rPr>
              <a:t>Assessed by Operational, Taxonomic Units (OTUs)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84" name="Google Shape;484;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t/>
            </a:r>
            <a:endParaRPr/>
          </a:p>
        </p:txBody>
      </p:sp>
      <p:pic>
        <p:nvPicPr>
          <p:cNvPr id="485" name="Google Shape;485;p78"/>
          <p:cNvPicPr preferRelativeResize="0"/>
          <p:nvPr/>
        </p:nvPicPr>
        <p:blipFill rotWithShape="1">
          <a:blip r:embed="rId3">
            <a:alphaModFix/>
          </a:blip>
          <a:srcRect b="0" l="0" r="0" t="0"/>
          <a:stretch/>
        </p:blipFill>
        <p:spPr>
          <a:xfrm>
            <a:off x="0" y="1"/>
            <a:ext cx="12192000" cy="6858000"/>
          </a:xfrm>
          <a:prstGeom prst="rect">
            <a:avLst/>
          </a:prstGeom>
          <a:noFill/>
          <a:ln>
            <a:noFill/>
          </a:ln>
        </p:spPr>
      </p:pic>
      <p:pic>
        <p:nvPicPr>
          <p:cNvPr id="486" name="Google Shape;486;p78"/>
          <p:cNvPicPr preferRelativeResize="0"/>
          <p:nvPr/>
        </p:nvPicPr>
        <p:blipFill rotWithShape="1">
          <a:blip r:embed="rId4">
            <a:alphaModFix/>
          </a:blip>
          <a:srcRect b="12874" l="9545" r="18085" t="11082"/>
          <a:stretch/>
        </p:blipFill>
        <p:spPr>
          <a:xfrm>
            <a:off x="-77843" y="-1"/>
            <a:ext cx="12269844" cy="6857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grpSp>
        <p:nvGrpSpPr>
          <p:cNvPr id="694" name="Google Shape;694;p96"/>
          <p:cNvGrpSpPr/>
          <p:nvPr/>
        </p:nvGrpSpPr>
        <p:grpSpPr>
          <a:xfrm>
            <a:off x="400049" y="2813051"/>
            <a:ext cx="11391900" cy="3249385"/>
            <a:chOff x="400049" y="3136901"/>
            <a:chExt cx="11391900" cy="3249385"/>
          </a:xfrm>
        </p:grpSpPr>
        <p:sp>
          <p:nvSpPr>
            <p:cNvPr id="695" name="Google Shape;695;p96"/>
            <p:cNvSpPr txBox="1"/>
            <p:nvPr/>
          </p:nvSpPr>
          <p:spPr>
            <a:xfrm>
              <a:off x="400049" y="3136901"/>
              <a:ext cx="11391900" cy="3249385"/>
            </a:xfrm>
            <a:prstGeom prst="rect">
              <a:avLst/>
            </a:prstGeom>
            <a:no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571500" lvl="0" marL="571500" marR="0" rtl="0" algn="l">
                <a:lnSpc>
                  <a:spcPct val="90000"/>
                </a:lnSpc>
                <a:spcBef>
                  <a:spcPts val="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Term of pregnancy (prematurity)</a:t>
              </a:r>
              <a:endParaRPr/>
            </a:p>
            <a:p>
              <a:pPr indent="-571500" lvl="0" marL="571500" marR="0" rtl="0" algn="l">
                <a:lnSpc>
                  <a:spcPct val="90000"/>
                </a:lnSpc>
                <a:spcBef>
                  <a:spcPts val="800"/>
                </a:spcBef>
                <a:spcAft>
                  <a:spcPts val="0"/>
                </a:spcAft>
                <a:buClr>
                  <a:srgbClr val="C00000"/>
                </a:buClr>
                <a:buSzPts val="4000"/>
                <a:buFont typeface="Calibri"/>
                <a:buChar char="-"/>
              </a:pPr>
              <a:r>
                <a:rPr b="1" i="1" lang="fr-FR" sz="4000">
                  <a:solidFill>
                    <a:srgbClr val="C00000"/>
                  </a:solidFill>
                  <a:latin typeface="Calibri"/>
                  <a:ea typeface="Calibri"/>
                  <a:cs typeface="Calibri"/>
                  <a:sym typeface="Calibri"/>
                </a:rPr>
                <a:t>Route of delivery  (C-section, vaginal)</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Hygiene of neonatal environment</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Maternal bacterial gut microbiota</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Diet of the infant (breast milk/formula)</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Drugs (antibiotics, PPI….)</a:t>
              </a:r>
              <a:endParaRPr/>
            </a:p>
          </p:txBody>
        </p:sp>
        <p:pic>
          <p:nvPicPr>
            <p:cNvPr descr="c-section" id="696" name="Google Shape;696;p96"/>
            <p:cNvPicPr preferRelativeResize="0"/>
            <p:nvPr/>
          </p:nvPicPr>
          <p:blipFill rotWithShape="1">
            <a:blip r:embed="rId3">
              <a:alphaModFix/>
            </a:blip>
            <a:srcRect b="0" l="0" r="0" t="0"/>
            <a:stretch/>
          </p:blipFill>
          <p:spPr>
            <a:xfrm>
              <a:off x="9187769" y="3495222"/>
              <a:ext cx="2389188" cy="2074692"/>
            </a:xfrm>
            <a:prstGeom prst="rect">
              <a:avLst/>
            </a:prstGeom>
            <a:noFill/>
            <a:ln>
              <a:noFill/>
            </a:ln>
          </p:spPr>
        </p:pic>
      </p:grpSp>
      <p:sp>
        <p:nvSpPr>
          <p:cNvPr id="697" name="Google Shape;697;p96"/>
          <p:cNvSpPr txBox="1"/>
          <p:nvPr/>
        </p:nvSpPr>
        <p:spPr>
          <a:xfrm>
            <a:off x="-174171" y="2135983"/>
            <a:ext cx="12191999" cy="46354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i="1" lang="fr-FR" sz="2800">
                <a:solidFill>
                  <a:srgbClr val="31859B"/>
                </a:solidFill>
                <a:latin typeface="Calibri"/>
                <a:ea typeface="Calibri"/>
                <a:cs typeface="Calibri"/>
                <a:sym typeface="Calibri"/>
              </a:rPr>
              <a:t>Colonization by bacteria occurs early  and may be affected by several factors</a:t>
            </a:r>
            <a:endParaRPr/>
          </a:p>
          <a:p>
            <a:pPr indent="0" lvl="1" marL="457200" marR="0" rtl="0" algn="l">
              <a:lnSpc>
                <a:spcPct val="90000"/>
              </a:lnSpc>
              <a:spcBef>
                <a:spcPts val="480"/>
              </a:spcBef>
              <a:spcAft>
                <a:spcPts val="0"/>
              </a:spcAft>
              <a:buNone/>
            </a:pPr>
            <a:r>
              <a:t/>
            </a:r>
            <a:endParaRPr b="1" i="1" sz="2400" u="none" cap="none" strike="noStrike">
              <a:solidFill>
                <a:srgbClr val="00B050"/>
              </a:solidFill>
              <a:latin typeface="Calibri"/>
              <a:ea typeface="Calibri"/>
              <a:cs typeface="Calibri"/>
              <a:sym typeface="Calibri"/>
            </a:endParaRPr>
          </a:p>
        </p:txBody>
      </p:sp>
      <p:sp>
        <p:nvSpPr>
          <p:cNvPr id="698" name="Google Shape;698;p96"/>
          <p:cNvSpPr txBox="1"/>
          <p:nvPr/>
        </p:nvSpPr>
        <p:spPr>
          <a:xfrm>
            <a:off x="682172" y="1028701"/>
            <a:ext cx="10072914" cy="569913"/>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rgbClr val="31859B"/>
              </a:buClr>
              <a:buSzPts val="3200"/>
              <a:buFont typeface="Calibri"/>
              <a:buNone/>
            </a:pPr>
            <a:r>
              <a:rPr b="1" i="1" lang="fr-FR" sz="3200">
                <a:solidFill>
                  <a:srgbClr val="31859B"/>
                </a:solidFill>
                <a:latin typeface="Calibri"/>
                <a:ea typeface="Calibri"/>
                <a:cs typeface="Calibri"/>
                <a:sym typeface="Calibri"/>
              </a:rPr>
              <a:t>More than 1500 anaerobe &amp; aerobe bacteria progressively colonize the human gut</a:t>
            </a:r>
            <a:endParaRPr/>
          </a:p>
        </p:txBody>
      </p:sp>
      <p:sp>
        <p:nvSpPr>
          <p:cNvPr id="699" name="Google Shape;699;p96"/>
          <p:cNvSpPr/>
          <p:nvPr/>
        </p:nvSpPr>
        <p:spPr>
          <a:xfrm>
            <a:off x="0" y="-13707"/>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Bacterial colonization of the neonatal gut </a:t>
            </a:r>
            <a:endParaRPr b="1" i="1" sz="4000">
              <a:solidFill>
                <a:schemeClr val="accent1"/>
              </a:solidFill>
              <a:latin typeface="Calibri"/>
              <a:ea typeface="Calibri"/>
              <a:cs typeface="Calibri"/>
              <a:sym typeface="Calibri"/>
            </a:endParaRPr>
          </a:p>
        </p:txBody>
      </p:sp>
      <p:sp>
        <p:nvSpPr>
          <p:cNvPr id="700" name="Google Shape;700;p96"/>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701" name="Google Shape;701;p96"/>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707" name="Google Shape;707;p97"/>
          <p:cNvPicPr preferRelativeResize="0"/>
          <p:nvPr/>
        </p:nvPicPr>
        <p:blipFill rotWithShape="1">
          <a:blip r:embed="rId3">
            <a:alphaModFix/>
          </a:blip>
          <a:srcRect b="0" l="0" r="0" t="0"/>
          <a:stretch/>
        </p:blipFill>
        <p:spPr>
          <a:xfrm>
            <a:off x="1619250" y="1914526"/>
            <a:ext cx="8953500" cy="4467225"/>
          </a:xfrm>
          <a:prstGeom prst="rect">
            <a:avLst/>
          </a:prstGeom>
          <a:noFill/>
          <a:ln>
            <a:noFill/>
          </a:ln>
        </p:spPr>
      </p:pic>
      <p:pic>
        <p:nvPicPr>
          <p:cNvPr id="708" name="Google Shape;708;p97"/>
          <p:cNvPicPr preferRelativeResize="0"/>
          <p:nvPr/>
        </p:nvPicPr>
        <p:blipFill rotWithShape="1">
          <a:blip r:embed="rId4">
            <a:alphaModFix/>
          </a:blip>
          <a:srcRect b="85368" l="0" r="0" t="0"/>
          <a:stretch/>
        </p:blipFill>
        <p:spPr>
          <a:xfrm>
            <a:off x="0" y="38183"/>
            <a:ext cx="12293443" cy="1282702"/>
          </a:xfrm>
          <a:prstGeom prst="rect">
            <a:avLst/>
          </a:prstGeom>
          <a:solidFill>
            <a:srgbClr val="B7CCE4"/>
          </a:solidFill>
          <a:ln>
            <a:noFill/>
          </a:ln>
        </p:spPr>
      </p:pic>
      <p:pic>
        <p:nvPicPr>
          <p:cNvPr id="709" name="Google Shape;709;p97"/>
          <p:cNvPicPr preferRelativeResize="0"/>
          <p:nvPr/>
        </p:nvPicPr>
        <p:blipFill rotWithShape="1">
          <a:blip r:embed="rId5">
            <a:alphaModFix/>
          </a:blip>
          <a:srcRect b="0" l="0" r="0" t="0"/>
          <a:stretch/>
        </p:blipFill>
        <p:spPr>
          <a:xfrm>
            <a:off x="8258176" y="5222875"/>
            <a:ext cx="2409825" cy="1619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98"/>
          <p:cNvSpPr/>
          <p:nvPr/>
        </p:nvSpPr>
        <p:spPr>
          <a:xfrm>
            <a:off x="1487488" y="-26988"/>
            <a:ext cx="9144001" cy="719138"/>
          </a:xfrm>
          <a:prstGeom prst="rect">
            <a:avLst/>
          </a:prstGeom>
          <a:solidFill>
            <a:srgbClr val="C5D8F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1"/>
              </a:buClr>
              <a:buSzPts val="3600"/>
              <a:buFont typeface="Arial"/>
              <a:buNone/>
            </a:pPr>
            <a:r>
              <a:rPr b="1" lang="fr-FR" sz="3600">
                <a:solidFill>
                  <a:schemeClr val="accent1"/>
                </a:solidFill>
                <a:latin typeface="Arial"/>
                <a:ea typeface="Arial"/>
                <a:cs typeface="Arial"/>
                <a:sym typeface="Arial"/>
              </a:rPr>
              <a:t>Incidence of C-section for 100 births</a:t>
            </a:r>
            <a:r>
              <a:rPr b="1" lang="fr-FR" sz="3200">
                <a:solidFill>
                  <a:schemeClr val="accent1"/>
                </a:solidFill>
                <a:latin typeface="Arial"/>
                <a:ea typeface="Arial"/>
                <a:cs typeface="Arial"/>
                <a:sym typeface="Arial"/>
              </a:rPr>
              <a:t> </a:t>
            </a:r>
            <a:r>
              <a:rPr b="1" lang="fr-FR" sz="2400">
                <a:solidFill>
                  <a:schemeClr val="accent1"/>
                </a:solidFill>
                <a:latin typeface="Arial"/>
                <a:ea typeface="Arial"/>
                <a:cs typeface="Arial"/>
                <a:sym typeface="Arial"/>
              </a:rPr>
              <a:t>(2005)</a:t>
            </a:r>
            <a:endParaRPr/>
          </a:p>
        </p:txBody>
      </p:sp>
      <p:pic>
        <p:nvPicPr>
          <p:cNvPr descr="Microbiota Natal.pdf" id="716" name="Google Shape;716;p98"/>
          <p:cNvPicPr preferRelativeResize="0"/>
          <p:nvPr/>
        </p:nvPicPr>
        <p:blipFill rotWithShape="1">
          <a:blip r:embed="rId3">
            <a:alphaModFix/>
          </a:blip>
          <a:srcRect b="4804" l="0" r="0" t="12059"/>
          <a:stretch/>
        </p:blipFill>
        <p:spPr>
          <a:xfrm>
            <a:off x="1543050" y="849314"/>
            <a:ext cx="9107488" cy="5678487"/>
          </a:xfrm>
          <a:prstGeom prst="rect">
            <a:avLst/>
          </a:prstGeom>
          <a:noFill/>
          <a:ln>
            <a:noFill/>
          </a:ln>
        </p:spPr>
      </p:pic>
      <p:sp>
        <p:nvSpPr>
          <p:cNvPr id="717" name="Google Shape;717;p98"/>
          <p:cNvSpPr txBox="1"/>
          <p:nvPr/>
        </p:nvSpPr>
        <p:spPr>
          <a:xfrm>
            <a:off x="7300914" y="3162300"/>
            <a:ext cx="1171575"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C000"/>
              </a:buClr>
              <a:buSzPts val="2000"/>
              <a:buFont typeface="Arial"/>
              <a:buNone/>
            </a:pPr>
            <a:r>
              <a:rPr b="1" lang="fr-FR" sz="2000">
                <a:solidFill>
                  <a:srgbClr val="FFC000"/>
                </a:solidFill>
                <a:latin typeface="Arial"/>
                <a:ea typeface="Arial"/>
                <a:cs typeface="Arial"/>
                <a:sym typeface="Arial"/>
              </a:rPr>
              <a:t>France</a:t>
            </a:r>
            <a:endParaRPr/>
          </a:p>
        </p:txBody>
      </p:sp>
      <p:grpSp>
        <p:nvGrpSpPr>
          <p:cNvPr id="718" name="Google Shape;718;p98"/>
          <p:cNvGrpSpPr/>
          <p:nvPr/>
        </p:nvGrpSpPr>
        <p:grpSpPr>
          <a:xfrm>
            <a:off x="2139950" y="739775"/>
            <a:ext cx="8491538" cy="4826000"/>
            <a:chOff x="616471" y="736722"/>
            <a:chExt cx="8491017" cy="4825878"/>
          </a:xfrm>
        </p:grpSpPr>
        <p:sp>
          <p:nvSpPr>
            <p:cNvPr id="719" name="Google Shape;719;p98"/>
            <p:cNvSpPr/>
            <p:nvPr/>
          </p:nvSpPr>
          <p:spPr>
            <a:xfrm>
              <a:off x="1332390" y="2227347"/>
              <a:ext cx="179376" cy="3335253"/>
            </a:xfrm>
            <a:prstGeom prst="rect">
              <a:avLst/>
            </a:prstGeom>
            <a:solidFill>
              <a:srgbClr val="FF00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98"/>
            <p:cNvSpPr txBox="1"/>
            <p:nvPr/>
          </p:nvSpPr>
          <p:spPr>
            <a:xfrm>
              <a:off x="1314969" y="1729249"/>
              <a:ext cx="1281113"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2000"/>
                <a:buFont typeface="Arial"/>
                <a:buNone/>
              </a:pPr>
              <a:r>
                <a:rPr b="1" lang="fr-FR" sz="2000">
                  <a:solidFill>
                    <a:srgbClr val="FF0000"/>
                  </a:solidFill>
                  <a:latin typeface="Arial"/>
                  <a:ea typeface="Arial"/>
                  <a:cs typeface="Arial"/>
                  <a:sym typeface="Arial"/>
                </a:rPr>
                <a:t>Mexico</a:t>
              </a:r>
              <a:endParaRPr/>
            </a:p>
          </p:txBody>
        </p:sp>
        <p:sp>
          <p:nvSpPr>
            <p:cNvPr id="721" name="Google Shape;721;p98"/>
            <p:cNvSpPr/>
            <p:nvPr/>
          </p:nvSpPr>
          <p:spPr>
            <a:xfrm>
              <a:off x="757750" y="1638399"/>
              <a:ext cx="177789" cy="3876577"/>
            </a:xfrm>
            <a:prstGeom prst="rect">
              <a:avLst/>
            </a:prstGeom>
            <a:solidFill>
              <a:srgbClr val="FF00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2" name="Google Shape;722;p98"/>
            <p:cNvSpPr txBox="1"/>
            <p:nvPr/>
          </p:nvSpPr>
          <p:spPr>
            <a:xfrm>
              <a:off x="7524750" y="3287713"/>
              <a:ext cx="1582738"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B050"/>
                </a:buClr>
                <a:buSzPts val="2000"/>
                <a:buFont typeface="Arial"/>
                <a:buNone/>
              </a:pPr>
              <a:r>
                <a:rPr b="1" lang="fr-FR" sz="2000">
                  <a:solidFill>
                    <a:srgbClr val="00B050"/>
                  </a:solidFill>
                  <a:latin typeface="Arial"/>
                  <a:ea typeface="Arial"/>
                  <a:cs typeface="Arial"/>
                  <a:sym typeface="Arial"/>
                </a:rPr>
                <a:t>Netherland</a:t>
              </a:r>
              <a:endParaRPr/>
            </a:p>
          </p:txBody>
        </p:sp>
        <p:sp>
          <p:nvSpPr>
            <p:cNvPr id="723" name="Google Shape;723;p98"/>
            <p:cNvSpPr txBox="1"/>
            <p:nvPr/>
          </p:nvSpPr>
          <p:spPr>
            <a:xfrm>
              <a:off x="616471" y="736722"/>
              <a:ext cx="1430338" cy="7080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2000"/>
                <a:buFont typeface="Arial"/>
                <a:buNone/>
              </a:pPr>
              <a:r>
                <a:rPr b="1" lang="fr-FR" sz="2000">
                  <a:solidFill>
                    <a:srgbClr val="FF0000"/>
                  </a:solidFill>
                  <a:latin typeface="Arial"/>
                  <a:ea typeface="Arial"/>
                  <a:cs typeface="Arial"/>
                  <a:sym typeface="Arial"/>
                </a:rPr>
                <a:t>South Korea</a:t>
              </a:r>
              <a:endParaRPr/>
            </a:p>
          </p:txBody>
        </p:sp>
        <p:sp>
          <p:nvSpPr>
            <p:cNvPr id="724" name="Google Shape;724;p98"/>
            <p:cNvSpPr/>
            <p:nvPr/>
          </p:nvSpPr>
          <p:spPr>
            <a:xfrm>
              <a:off x="8388394" y="4221197"/>
              <a:ext cx="144454" cy="1295367"/>
            </a:xfrm>
            <a:prstGeom prst="rect">
              <a:avLst/>
            </a:prstGeom>
            <a:solidFill>
              <a:srgbClr val="00B05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98"/>
            <p:cNvSpPr/>
            <p:nvPr/>
          </p:nvSpPr>
          <p:spPr>
            <a:xfrm>
              <a:off x="2248321" y="2941704"/>
              <a:ext cx="163503" cy="2565335"/>
            </a:xfrm>
            <a:prstGeom prst="rect">
              <a:avLst/>
            </a:prstGeom>
            <a:solidFill>
              <a:srgbClr val="3333FF"/>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98"/>
            <p:cNvSpPr txBox="1"/>
            <p:nvPr/>
          </p:nvSpPr>
          <p:spPr>
            <a:xfrm>
              <a:off x="2329656" y="2450377"/>
              <a:ext cx="792163"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333FF"/>
                </a:buClr>
                <a:buSzPts val="2000"/>
                <a:buFont typeface="Arial"/>
                <a:buNone/>
              </a:pPr>
              <a:r>
                <a:rPr lang="fr-FR" sz="2000">
                  <a:solidFill>
                    <a:srgbClr val="3333FF"/>
                  </a:solidFill>
                  <a:latin typeface="Arial"/>
                  <a:ea typeface="Arial"/>
                  <a:cs typeface="Arial"/>
                  <a:sym typeface="Arial"/>
                </a:rPr>
                <a:t>USA</a:t>
              </a:r>
              <a:endParaRPr/>
            </a:p>
          </p:txBody>
        </p:sp>
      </p:grpSp>
      <p:sp>
        <p:nvSpPr>
          <p:cNvPr id="727" name="Google Shape;727;p98"/>
          <p:cNvSpPr txBox="1"/>
          <p:nvPr/>
        </p:nvSpPr>
        <p:spPr>
          <a:xfrm>
            <a:off x="2566988" y="1403350"/>
            <a:ext cx="673100"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1800"/>
              <a:buFont typeface="Arial"/>
              <a:buNone/>
            </a:pPr>
            <a:r>
              <a:rPr lang="fr-FR" sz="1800">
                <a:solidFill>
                  <a:srgbClr val="FF0000"/>
                </a:solidFill>
                <a:latin typeface="Arial"/>
                <a:ea typeface="Arial"/>
                <a:cs typeface="Arial"/>
                <a:sym typeface="Arial"/>
              </a:rPr>
              <a:t>Italy </a:t>
            </a:r>
            <a:endParaRPr/>
          </a:p>
        </p:txBody>
      </p:sp>
      <p:sp>
        <p:nvSpPr>
          <p:cNvPr id="728" name="Google Shape;728;p98"/>
          <p:cNvSpPr/>
          <p:nvPr/>
        </p:nvSpPr>
        <p:spPr>
          <a:xfrm>
            <a:off x="2566988" y="1965325"/>
            <a:ext cx="203200" cy="3551238"/>
          </a:xfrm>
          <a:prstGeom prst="rect">
            <a:avLst/>
          </a:prstGeom>
          <a:solidFill>
            <a:srgbClr val="FF00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98"/>
          <p:cNvSpPr/>
          <p:nvPr/>
        </p:nvSpPr>
        <p:spPr>
          <a:xfrm>
            <a:off x="3182938" y="2757489"/>
            <a:ext cx="209550" cy="2808287"/>
          </a:xfrm>
          <a:prstGeom prst="rect">
            <a:avLst/>
          </a:prstGeom>
          <a:solidFill>
            <a:srgbClr val="3333FF"/>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98"/>
          <p:cNvSpPr/>
          <p:nvPr/>
        </p:nvSpPr>
        <p:spPr>
          <a:xfrm>
            <a:off x="3479800" y="2924176"/>
            <a:ext cx="204788" cy="2606675"/>
          </a:xfrm>
          <a:prstGeom prst="rect">
            <a:avLst/>
          </a:prstGeom>
          <a:solidFill>
            <a:srgbClr val="3333FF"/>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98"/>
          <p:cNvSpPr txBox="1"/>
          <p:nvPr/>
        </p:nvSpPr>
        <p:spPr>
          <a:xfrm>
            <a:off x="3016250" y="2003425"/>
            <a:ext cx="1042988"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333FF"/>
              </a:buClr>
              <a:buSzPts val="1800"/>
              <a:buFont typeface="Arial"/>
              <a:buNone/>
            </a:pPr>
            <a:r>
              <a:rPr lang="fr-FR" sz="1800">
                <a:solidFill>
                  <a:srgbClr val="3333FF"/>
                </a:solidFill>
                <a:latin typeface="Arial"/>
                <a:ea typeface="Arial"/>
                <a:cs typeface="Arial"/>
                <a:sym typeface="Arial"/>
              </a:rPr>
              <a:t>Portugal</a:t>
            </a:r>
            <a:endParaRPr/>
          </a:p>
        </p:txBody>
      </p:sp>
      <p:sp>
        <p:nvSpPr>
          <p:cNvPr id="732" name="Google Shape;732;p98"/>
          <p:cNvSpPr txBox="1"/>
          <p:nvPr/>
        </p:nvSpPr>
        <p:spPr>
          <a:xfrm>
            <a:off x="5356225" y="2433639"/>
            <a:ext cx="185738"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733" name="Google Shape;733;p98"/>
          <p:cNvSpPr txBox="1"/>
          <p:nvPr/>
        </p:nvSpPr>
        <p:spPr>
          <a:xfrm>
            <a:off x="3394076" y="2195514"/>
            <a:ext cx="1082675"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333FF"/>
              </a:buClr>
              <a:buSzPts val="1800"/>
              <a:buFont typeface="Arial"/>
              <a:buNone/>
            </a:pPr>
            <a:r>
              <a:rPr lang="fr-FR" sz="1800">
                <a:solidFill>
                  <a:srgbClr val="3333FF"/>
                </a:solidFill>
                <a:latin typeface="Arial"/>
                <a:ea typeface="Arial"/>
                <a:cs typeface="Arial"/>
                <a:sym typeface="Arial"/>
              </a:rPr>
              <a:t>Australia</a:t>
            </a:r>
            <a:endParaRPr/>
          </a:p>
        </p:txBody>
      </p:sp>
      <p:sp>
        <p:nvSpPr>
          <p:cNvPr id="734" name="Google Shape;734;p98"/>
          <p:cNvSpPr txBox="1"/>
          <p:nvPr/>
        </p:nvSpPr>
        <p:spPr>
          <a:xfrm>
            <a:off x="5232401" y="6516688"/>
            <a:ext cx="5719763"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00000"/>
              </a:buClr>
              <a:buSzPts val="2000"/>
              <a:buFont typeface="Arial"/>
              <a:buNone/>
            </a:pPr>
            <a:r>
              <a:rPr b="1" lang="fr-FR" sz="2000">
                <a:solidFill>
                  <a:srgbClr val="C00000"/>
                </a:solidFill>
                <a:latin typeface="Arial"/>
                <a:ea typeface="Arial"/>
                <a:cs typeface="Arial"/>
                <a:sym typeface="Arial"/>
              </a:rPr>
              <a:t>Brazil CS incidence 50.1% in 2009 Ministerio. </a:t>
            </a:r>
            <a:endParaRPr/>
          </a:p>
        </p:txBody>
      </p:sp>
      <p:pic>
        <p:nvPicPr>
          <p:cNvPr id="735" name="Google Shape;735;p98"/>
          <p:cNvPicPr preferRelativeResize="0"/>
          <p:nvPr/>
        </p:nvPicPr>
        <p:blipFill rotWithShape="1">
          <a:blip r:embed="rId4">
            <a:alphaModFix/>
          </a:blip>
          <a:srcRect b="0" l="0" r="0" t="0"/>
          <a:stretch/>
        </p:blipFill>
        <p:spPr>
          <a:xfrm>
            <a:off x="7018339" y="1035050"/>
            <a:ext cx="3254375" cy="2185988"/>
          </a:xfrm>
          <a:prstGeom prst="rect">
            <a:avLst/>
          </a:prstGeom>
          <a:noFill/>
          <a:ln>
            <a:noFill/>
          </a:ln>
        </p:spPr>
      </p:pic>
      <p:sp>
        <p:nvSpPr>
          <p:cNvPr id="736" name="Google Shape;736;p98"/>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737" name="Google Shape;737;p98"/>
          <p:cNvPicPr preferRelativeResize="0"/>
          <p:nvPr/>
        </p:nvPicPr>
        <p:blipFill rotWithShape="1">
          <a:blip r:embed="rId5">
            <a:alphaModFix/>
          </a:blip>
          <a:srcRect b="19299" l="0" r="81664" t="68174"/>
          <a:stretch/>
        </p:blipFill>
        <p:spPr>
          <a:xfrm>
            <a:off x="1737924" y="6223003"/>
            <a:ext cx="1600597" cy="6349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pic>
        <p:nvPicPr>
          <p:cNvPr id="742" name="Google Shape;742;p99"/>
          <p:cNvPicPr preferRelativeResize="0"/>
          <p:nvPr/>
        </p:nvPicPr>
        <p:blipFill rotWithShape="1">
          <a:blip r:embed="rId3">
            <a:alphaModFix/>
          </a:blip>
          <a:srcRect b="12421" l="0" r="0" t="0"/>
          <a:stretch/>
        </p:blipFill>
        <p:spPr>
          <a:xfrm>
            <a:off x="1524000" y="171451"/>
            <a:ext cx="9144000" cy="5705475"/>
          </a:xfrm>
          <a:prstGeom prst="rect">
            <a:avLst/>
          </a:prstGeom>
          <a:noFill/>
          <a:ln>
            <a:noFill/>
          </a:ln>
        </p:spPr>
      </p:pic>
      <p:sp>
        <p:nvSpPr>
          <p:cNvPr id="743" name="Google Shape;743;p99"/>
          <p:cNvSpPr txBox="1"/>
          <p:nvPr/>
        </p:nvSpPr>
        <p:spPr>
          <a:xfrm>
            <a:off x="4079875" y="6032501"/>
            <a:ext cx="3162300" cy="4619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Source : OECD 2013</a:t>
            </a:r>
            <a:endParaRPr/>
          </a:p>
        </p:txBody>
      </p:sp>
      <p:pic>
        <p:nvPicPr>
          <p:cNvPr id="744" name="Google Shape;744;p99"/>
          <p:cNvPicPr preferRelativeResize="0"/>
          <p:nvPr/>
        </p:nvPicPr>
        <p:blipFill rotWithShape="1">
          <a:blip r:embed="rId4">
            <a:alphaModFix/>
          </a:blip>
          <a:srcRect b="0" l="0" r="0" t="0"/>
          <a:stretch/>
        </p:blipFill>
        <p:spPr>
          <a:xfrm>
            <a:off x="8258176" y="5222875"/>
            <a:ext cx="2409825" cy="1619250"/>
          </a:xfrm>
          <a:prstGeom prst="rect">
            <a:avLst/>
          </a:prstGeom>
          <a:noFill/>
          <a:ln>
            <a:noFill/>
          </a:ln>
        </p:spPr>
      </p:pic>
      <p:sp>
        <p:nvSpPr>
          <p:cNvPr id="745" name="Google Shape;745;p99"/>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746" name="Google Shape;746;p99"/>
          <p:cNvPicPr preferRelativeResize="0"/>
          <p:nvPr/>
        </p:nvPicPr>
        <p:blipFill rotWithShape="1">
          <a:blip r:embed="rId5">
            <a:alphaModFix/>
          </a:blip>
          <a:srcRect b="19299" l="0" r="81664" t="68174"/>
          <a:stretch/>
        </p:blipFill>
        <p:spPr>
          <a:xfrm>
            <a:off x="1737924" y="6223003"/>
            <a:ext cx="1600597" cy="6349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pic>
        <p:nvPicPr>
          <p:cNvPr id="752" name="Google Shape;752;p100"/>
          <p:cNvPicPr preferRelativeResize="0"/>
          <p:nvPr/>
        </p:nvPicPr>
        <p:blipFill rotWithShape="1">
          <a:blip r:embed="rId3">
            <a:alphaModFix/>
          </a:blip>
          <a:srcRect b="0" l="0" r="0" t="0"/>
          <a:stretch/>
        </p:blipFill>
        <p:spPr>
          <a:xfrm>
            <a:off x="2293938" y="1296988"/>
            <a:ext cx="7651750" cy="5014912"/>
          </a:xfrm>
          <a:prstGeom prst="rect">
            <a:avLst/>
          </a:prstGeom>
          <a:noFill/>
          <a:ln>
            <a:noFill/>
          </a:ln>
        </p:spPr>
      </p:pic>
      <p:sp>
        <p:nvSpPr>
          <p:cNvPr id="753" name="Google Shape;753;p100"/>
          <p:cNvSpPr txBox="1"/>
          <p:nvPr/>
        </p:nvSpPr>
        <p:spPr>
          <a:xfrm>
            <a:off x="6348414" y="6583364"/>
            <a:ext cx="4319587" cy="2555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1" lang="fr-FR" sz="1400">
                <a:solidFill>
                  <a:srgbClr val="002060"/>
                </a:solidFill>
                <a:latin typeface="Calibri"/>
                <a:ea typeface="Calibri"/>
                <a:cs typeface="Calibri"/>
                <a:sym typeface="Calibri"/>
              </a:rPr>
              <a:t>Dominguez-Bello M G et al. PNAS 2010</a:t>
            </a:r>
            <a:endParaRPr/>
          </a:p>
        </p:txBody>
      </p:sp>
      <p:sp>
        <p:nvSpPr>
          <p:cNvPr id="754" name="Google Shape;754;p100"/>
          <p:cNvSpPr/>
          <p:nvPr/>
        </p:nvSpPr>
        <p:spPr>
          <a:xfrm>
            <a:off x="7104064" y="3500439"/>
            <a:ext cx="2663825" cy="2160587"/>
          </a:xfrm>
          <a:prstGeom prst="ellipse">
            <a:avLst/>
          </a:prstGeom>
          <a:noFill/>
          <a:ln cap="flat" cmpd="sng" w="38100">
            <a:solidFill>
              <a:srgbClr val="395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100"/>
          <p:cNvSpPr txBox="1"/>
          <p:nvPr/>
        </p:nvSpPr>
        <p:spPr>
          <a:xfrm>
            <a:off x="0" y="-26988"/>
            <a:ext cx="12191999" cy="1143001"/>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33399"/>
              </a:buClr>
              <a:buSzPts val="3509"/>
              <a:buFont typeface="Arial"/>
              <a:buNone/>
            </a:pPr>
            <a:r>
              <a:rPr b="1" i="0" lang="fr-FR" sz="3509" u="none" cap="none" strike="noStrike">
                <a:solidFill>
                  <a:srgbClr val="333399"/>
                </a:solidFill>
                <a:latin typeface="Arial"/>
                <a:ea typeface="Arial"/>
                <a:cs typeface="Arial"/>
                <a:sym typeface="Arial"/>
              </a:rPr>
              <a:t>Intestinal microbiota according to the mode of delivery </a:t>
            </a:r>
            <a:endParaRPr b="1" i="0" sz="3509" u="none" cap="none" strike="noStrike">
              <a:solidFill>
                <a:srgbClr val="33339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pic>
        <p:nvPicPr>
          <p:cNvPr id="760" name="Google Shape;760;p101"/>
          <p:cNvPicPr preferRelativeResize="0"/>
          <p:nvPr/>
        </p:nvPicPr>
        <p:blipFill rotWithShape="1">
          <a:blip r:embed="rId3">
            <a:alphaModFix/>
          </a:blip>
          <a:srcRect b="0" l="5055" r="0" t="0"/>
          <a:stretch/>
        </p:blipFill>
        <p:spPr>
          <a:xfrm>
            <a:off x="2279651" y="692151"/>
            <a:ext cx="7953375" cy="5934075"/>
          </a:xfrm>
          <a:prstGeom prst="rect">
            <a:avLst/>
          </a:prstGeom>
          <a:noFill/>
          <a:ln>
            <a:noFill/>
          </a:ln>
        </p:spPr>
      </p:pic>
      <p:sp>
        <p:nvSpPr>
          <p:cNvPr id="761" name="Google Shape;761;p101"/>
          <p:cNvSpPr txBox="1"/>
          <p:nvPr/>
        </p:nvSpPr>
        <p:spPr>
          <a:xfrm>
            <a:off x="5372101" y="6488114"/>
            <a:ext cx="5260975"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b="1" i="1" lang="fr-FR" sz="1800">
                <a:solidFill>
                  <a:schemeClr val="dk1"/>
                </a:solidFill>
                <a:latin typeface="Arial"/>
                <a:ea typeface="Arial"/>
                <a:cs typeface="Arial"/>
                <a:sym typeface="Arial"/>
              </a:rPr>
              <a:t>Bokulich NA et alSci Transl Med 2016; 8 (343) </a:t>
            </a:r>
            <a:endParaRPr/>
          </a:p>
        </p:txBody>
      </p:sp>
      <p:sp>
        <p:nvSpPr>
          <p:cNvPr id="762" name="Google Shape;762;p101"/>
          <p:cNvSpPr txBox="1"/>
          <p:nvPr/>
        </p:nvSpPr>
        <p:spPr>
          <a:xfrm>
            <a:off x="0" y="-26988"/>
            <a:ext cx="12191999" cy="1143001"/>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33399"/>
              </a:buClr>
              <a:buSzPts val="3509"/>
              <a:buFont typeface="Arial"/>
              <a:buNone/>
            </a:pPr>
            <a:r>
              <a:rPr b="1" i="0" lang="fr-FR" sz="3509" u="none" cap="none" strike="noStrike">
                <a:solidFill>
                  <a:srgbClr val="333399"/>
                </a:solidFill>
                <a:latin typeface="Arial"/>
                <a:ea typeface="Arial"/>
                <a:cs typeface="Arial"/>
                <a:sym typeface="Arial"/>
              </a:rPr>
              <a:t>Intestinal microbiota according to the mode of delivery </a:t>
            </a:r>
            <a:endParaRPr b="1" i="0" sz="3509" u="none" cap="none" strike="noStrike">
              <a:solidFill>
                <a:srgbClr val="333399"/>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10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a:p>
        </p:txBody>
      </p:sp>
      <p:sp>
        <p:nvSpPr>
          <p:cNvPr id="768" name="Google Shape;768;p102"/>
          <p:cNvSpPr/>
          <p:nvPr/>
        </p:nvSpPr>
        <p:spPr>
          <a:xfrm>
            <a:off x="35661" y="1691146"/>
            <a:ext cx="6175368" cy="4351338"/>
          </a:xfrm>
          <a:prstGeom prst="rect">
            <a:avLst/>
          </a:prstGeom>
          <a:noFill/>
          <a:ln>
            <a:noFill/>
          </a:ln>
        </p:spPr>
      </p:sp>
      <p:sp>
        <p:nvSpPr>
          <p:cNvPr id="769" name="Google Shape;769;p102"/>
          <p:cNvSpPr/>
          <p:nvPr/>
        </p:nvSpPr>
        <p:spPr>
          <a:xfrm>
            <a:off x="6224773" y="1723230"/>
            <a:ext cx="5459060" cy="4351338"/>
          </a:xfrm>
          <a:prstGeom prst="rect">
            <a:avLst/>
          </a:prstGeom>
          <a:noFill/>
          <a:ln>
            <a:noFill/>
          </a:ln>
        </p:spPr>
      </p:sp>
      <p:sp>
        <p:nvSpPr>
          <p:cNvPr id="770" name="Google Shape;770;p102"/>
          <p:cNvSpPr txBox="1"/>
          <p:nvPr/>
        </p:nvSpPr>
        <p:spPr>
          <a:xfrm>
            <a:off x="-29615" y="6340336"/>
            <a:ext cx="1057161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2000">
                <a:solidFill>
                  <a:schemeClr val="dk1"/>
                </a:solidFill>
                <a:latin typeface="Arial"/>
                <a:ea typeface="Arial"/>
                <a:cs typeface="Arial"/>
                <a:sym typeface="Arial"/>
              </a:rPr>
              <a:t>Biasucci G et al. Early Hum Dev 2010;86 Suppl 1: 13-5            Azad MB et al CMAJ 2013; 185: 385-94</a:t>
            </a:r>
            <a:endParaRPr/>
          </a:p>
        </p:txBody>
      </p:sp>
      <p:sp>
        <p:nvSpPr>
          <p:cNvPr id="771" name="Google Shape;771;p102"/>
          <p:cNvSpPr txBox="1"/>
          <p:nvPr/>
        </p:nvSpPr>
        <p:spPr>
          <a:xfrm>
            <a:off x="0" y="-26988"/>
            <a:ext cx="12191999" cy="1143001"/>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2"/>
              </a:buClr>
              <a:buSzPts val="3959"/>
              <a:buFont typeface="Calibri"/>
              <a:buNone/>
            </a:pPr>
            <a:r>
              <a:rPr b="1" i="0" lang="fr-FR" sz="3959" u="none" cap="none" strike="noStrike">
                <a:solidFill>
                  <a:schemeClr val="accent2"/>
                </a:solidFill>
                <a:latin typeface="Calibri"/>
                <a:ea typeface="Calibri"/>
                <a:cs typeface="Calibri"/>
                <a:sym typeface="Calibri"/>
              </a:rPr>
              <a:t>Intestinal microbiota according to the mode of delivery </a:t>
            </a:r>
            <a:endParaRPr b="1" i="0" sz="3959" u="none" cap="none" strike="noStrike">
              <a:solidFill>
                <a:schemeClr val="accent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grpSp>
        <p:nvGrpSpPr>
          <p:cNvPr id="777" name="Google Shape;777;p103"/>
          <p:cNvGrpSpPr/>
          <p:nvPr/>
        </p:nvGrpSpPr>
        <p:grpSpPr>
          <a:xfrm>
            <a:off x="400049" y="2813051"/>
            <a:ext cx="11391900" cy="3249385"/>
            <a:chOff x="400049" y="3136901"/>
            <a:chExt cx="11391900" cy="3249385"/>
          </a:xfrm>
        </p:grpSpPr>
        <p:sp>
          <p:nvSpPr>
            <p:cNvPr id="778" name="Google Shape;778;p103"/>
            <p:cNvSpPr txBox="1"/>
            <p:nvPr/>
          </p:nvSpPr>
          <p:spPr>
            <a:xfrm>
              <a:off x="400049" y="3136901"/>
              <a:ext cx="11391900" cy="3249385"/>
            </a:xfrm>
            <a:prstGeom prst="rect">
              <a:avLst/>
            </a:prstGeom>
            <a:no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571500" lvl="0" marL="571500" marR="0" rtl="0" algn="l">
                <a:lnSpc>
                  <a:spcPct val="90000"/>
                </a:lnSpc>
                <a:spcBef>
                  <a:spcPts val="0"/>
                </a:spcBef>
                <a:spcAft>
                  <a:spcPts val="0"/>
                </a:spcAft>
                <a:buClr>
                  <a:srgbClr val="BFBFBF"/>
                </a:buClr>
                <a:buSzPts val="3200"/>
                <a:buFont typeface="Calibri"/>
                <a:buChar char="-"/>
              </a:pPr>
              <a:r>
                <a:rPr b="1" i="1" lang="fr-FR" sz="3200">
                  <a:solidFill>
                    <a:srgbClr val="BFBFBF"/>
                  </a:solidFill>
                  <a:latin typeface="Calibri"/>
                  <a:ea typeface="Calibri"/>
                  <a:cs typeface="Calibri"/>
                  <a:sym typeface="Calibri"/>
                </a:rPr>
                <a:t>Term of pregnancy (prematurity)</a:t>
              </a:r>
              <a:endParaRPr/>
            </a:p>
            <a:p>
              <a:pPr indent="-571500" lvl="0" marL="571500" marR="0" rtl="0" algn="l">
                <a:lnSpc>
                  <a:spcPct val="90000"/>
                </a:lnSpc>
                <a:spcBef>
                  <a:spcPts val="640"/>
                </a:spcBef>
                <a:spcAft>
                  <a:spcPts val="0"/>
                </a:spcAft>
                <a:buClr>
                  <a:srgbClr val="BFBFBF"/>
                </a:buClr>
                <a:buSzPts val="3200"/>
                <a:buFont typeface="Calibri"/>
                <a:buChar char="-"/>
              </a:pPr>
              <a:r>
                <a:rPr b="1" i="1" lang="fr-FR" sz="3200">
                  <a:solidFill>
                    <a:srgbClr val="BFBFBF"/>
                  </a:solidFill>
                  <a:latin typeface="Calibri"/>
                  <a:ea typeface="Calibri"/>
                  <a:cs typeface="Calibri"/>
                  <a:sym typeface="Calibri"/>
                </a:rPr>
                <a:t>Route of delivery  (C-section, vaginal)</a:t>
              </a:r>
              <a:endParaRPr/>
            </a:p>
            <a:p>
              <a:pPr indent="-571500" lvl="0" marL="571500" marR="0" rtl="0" algn="l">
                <a:lnSpc>
                  <a:spcPct val="90000"/>
                </a:lnSpc>
                <a:spcBef>
                  <a:spcPts val="640"/>
                </a:spcBef>
                <a:spcAft>
                  <a:spcPts val="0"/>
                </a:spcAft>
                <a:buClr>
                  <a:srgbClr val="BFBFBF"/>
                </a:buClr>
                <a:buSzPts val="3200"/>
                <a:buFont typeface="Calibri"/>
                <a:buChar char="-"/>
              </a:pPr>
              <a:r>
                <a:rPr b="1" i="1" lang="fr-FR" sz="3200">
                  <a:solidFill>
                    <a:srgbClr val="BFBFBF"/>
                  </a:solidFill>
                  <a:latin typeface="Calibri"/>
                  <a:ea typeface="Calibri"/>
                  <a:cs typeface="Calibri"/>
                  <a:sym typeface="Calibri"/>
                </a:rPr>
                <a:t>Hygiene of neonatal environment</a:t>
              </a:r>
              <a:endParaRPr/>
            </a:p>
            <a:p>
              <a:pPr indent="-571500" lvl="0" marL="571500" marR="0" rtl="0" algn="l">
                <a:lnSpc>
                  <a:spcPct val="90000"/>
                </a:lnSpc>
                <a:spcBef>
                  <a:spcPts val="640"/>
                </a:spcBef>
                <a:spcAft>
                  <a:spcPts val="0"/>
                </a:spcAft>
                <a:buClr>
                  <a:srgbClr val="BFBFBF"/>
                </a:buClr>
                <a:buSzPts val="3200"/>
                <a:buFont typeface="Calibri"/>
                <a:buChar char="-"/>
              </a:pPr>
              <a:r>
                <a:rPr b="1" i="1" lang="fr-FR" sz="3200">
                  <a:solidFill>
                    <a:srgbClr val="BFBFBF"/>
                  </a:solidFill>
                  <a:latin typeface="Calibri"/>
                  <a:ea typeface="Calibri"/>
                  <a:cs typeface="Calibri"/>
                  <a:sym typeface="Calibri"/>
                </a:rPr>
                <a:t>Maternal bacterial gut microbiota</a:t>
              </a:r>
              <a:endParaRPr/>
            </a:p>
            <a:p>
              <a:pPr indent="-571500" lvl="0" marL="571500" marR="0" rtl="0" algn="l">
                <a:lnSpc>
                  <a:spcPct val="90000"/>
                </a:lnSpc>
                <a:spcBef>
                  <a:spcPts val="800"/>
                </a:spcBef>
                <a:spcAft>
                  <a:spcPts val="0"/>
                </a:spcAft>
                <a:buClr>
                  <a:srgbClr val="C00000"/>
                </a:buClr>
                <a:buSzPts val="4000"/>
                <a:buFont typeface="Calibri"/>
                <a:buChar char="-"/>
              </a:pPr>
              <a:r>
                <a:rPr b="1" i="1" lang="fr-FR" sz="4000">
                  <a:solidFill>
                    <a:srgbClr val="C00000"/>
                  </a:solidFill>
                  <a:latin typeface="Calibri"/>
                  <a:ea typeface="Calibri"/>
                  <a:cs typeface="Calibri"/>
                  <a:sym typeface="Calibri"/>
                </a:rPr>
                <a:t>Diet of the infant (breast milk/formula)</a:t>
              </a:r>
              <a:endParaRPr/>
            </a:p>
            <a:p>
              <a:pPr indent="-571500" lvl="0" marL="571500" marR="0" rtl="0" algn="l">
                <a:lnSpc>
                  <a:spcPct val="90000"/>
                </a:lnSpc>
                <a:spcBef>
                  <a:spcPts val="640"/>
                </a:spcBef>
                <a:spcAft>
                  <a:spcPts val="0"/>
                </a:spcAft>
                <a:buClr>
                  <a:schemeClr val="dk1"/>
                </a:buClr>
                <a:buSzPts val="3200"/>
                <a:buFont typeface="Calibri"/>
                <a:buChar char="-"/>
              </a:pPr>
              <a:r>
                <a:rPr b="1" i="1" lang="fr-FR" sz="3200">
                  <a:solidFill>
                    <a:schemeClr val="dk1"/>
                  </a:solidFill>
                  <a:latin typeface="Calibri"/>
                  <a:ea typeface="Calibri"/>
                  <a:cs typeface="Calibri"/>
                  <a:sym typeface="Calibri"/>
                </a:rPr>
                <a:t>Drugs (antibiotics, PPI….)</a:t>
              </a:r>
              <a:endParaRPr/>
            </a:p>
          </p:txBody>
        </p:sp>
        <p:pic>
          <p:nvPicPr>
            <p:cNvPr descr="c-section" id="779" name="Google Shape;779;p103"/>
            <p:cNvPicPr preferRelativeResize="0"/>
            <p:nvPr/>
          </p:nvPicPr>
          <p:blipFill rotWithShape="1">
            <a:blip r:embed="rId3">
              <a:alphaModFix/>
            </a:blip>
            <a:srcRect b="0" l="0" r="0" t="0"/>
            <a:stretch/>
          </p:blipFill>
          <p:spPr>
            <a:xfrm>
              <a:off x="9383711" y="3495222"/>
              <a:ext cx="2389188" cy="2074692"/>
            </a:xfrm>
            <a:prstGeom prst="rect">
              <a:avLst/>
            </a:prstGeom>
            <a:noFill/>
            <a:ln>
              <a:noFill/>
            </a:ln>
          </p:spPr>
        </p:pic>
      </p:grpSp>
      <p:sp>
        <p:nvSpPr>
          <p:cNvPr id="780" name="Google Shape;780;p103"/>
          <p:cNvSpPr txBox="1"/>
          <p:nvPr/>
        </p:nvSpPr>
        <p:spPr>
          <a:xfrm>
            <a:off x="-174171" y="2135983"/>
            <a:ext cx="12191999" cy="46354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i="1" lang="fr-FR" sz="2800">
                <a:solidFill>
                  <a:srgbClr val="31859B"/>
                </a:solidFill>
                <a:latin typeface="Calibri"/>
                <a:ea typeface="Calibri"/>
                <a:cs typeface="Calibri"/>
                <a:sym typeface="Calibri"/>
              </a:rPr>
              <a:t>Colonization by bacteria occurs early  and may be affected by several factors</a:t>
            </a:r>
            <a:endParaRPr/>
          </a:p>
          <a:p>
            <a:pPr indent="0" lvl="1" marL="457200" marR="0" rtl="0" algn="l">
              <a:lnSpc>
                <a:spcPct val="90000"/>
              </a:lnSpc>
              <a:spcBef>
                <a:spcPts val="480"/>
              </a:spcBef>
              <a:spcAft>
                <a:spcPts val="0"/>
              </a:spcAft>
              <a:buNone/>
            </a:pPr>
            <a:r>
              <a:t/>
            </a:r>
            <a:endParaRPr b="1" i="1" sz="2400" u="none" cap="none" strike="noStrike">
              <a:solidFill>
                <a:srgbClr val="00B050"/>
              </a:solidFill>
              <a:latin typeface="Calibri"/>
              <a:ea typeface="Calibri"/>
              <a:cs typeface="Calibri"/>
              <a:sym typeface="Calibri"/>
            </a:endParaRPr>
          </a:p>
        </p:txBody>
      </p:sp>
      <p:sp>
        <p:nvSpPr>
          <p:cNvPr id="781" name="Google Shape;781;p103"/>
          <p:cNvSpPr txBox="1"/>
          <p:nvPr/>
        </p:nvSpPr>
        <p:spPr>
          <a:xfrm>
            <a:off x="682172" y="1028701"/>
            <a:ext cx="10072914" cy="569913"/>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rgbClr val="31859B"/>
              </a:buClr>
              <a:buSzPts val="3200"/>
              <a:buFont typeface="Calibri"/>
              <a:buNone/>
            </a:pPr>
            <a:r>
              <a:rPr b="1" i="1" lang="fr-FR" sz="3200">
                <a:solidFill>
                  <a:srgbClr val="31859B"/>
                </a:solidFill>
                <a:latin typeface="Calibri"/>
                <a:ea typeface="Calibri"/>
                <a:cs typeface="Calibri"/>
                <a:sym typeface="Calibri"/>
              </a:rPr>
              <a:t>More than 1500 anaerobe &amp; aerobe bacteria progressively colonize the human gut</a:t>
            </a:r>
            <a:endParaRPr/>
          </a:p>
        </p:txBody>
      </p:sp>
      <p:sp>
        <p:nvSpPr>
          <p:cNvPr id="782" name="Google Shape;782;p103"/>
          <p:cNvSpPr/>
          <p:nvPr/>
        </p:nvSpPr>
        <p:spPr>
          <a:xfrm>
            <a:off x="0" y="-13707"/>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Bacterial colonization of the neonatal gut </a:t>
            </a:r>
            <a:endParaRPr b="1" i="1" sz="4000">
              <a:solidFill>
                <a:schemeClr val="accent1"/>
              </a:solidFill>
              <a:latin typeface="Calibri"/>
              <a:ea typeface="Calibri"/>
              <a:cs typeface="Calibri"/>
              <a:sym typeface="Calibri"/>
            </a:endParaRPr>
          </a:p>
        </p:txBody>
      </p:sp>
      <p:sp>
        <p:nvSpPr>
          <p:cNvPr id="783" name="Google Shape;783;p103"/>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784" name="Google Shape;784;p103"/>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104"/>
          <p:cNvSpPr txBox="1"/>
          <p:nvPr/>
        </p:nvSpPr>
        <p:spPr>
          <a:xfrm>
            <a:off x="-1572758" y="6581001"/>
            <a:ext cx="3429000" cy="27699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fr-FR" sz="1200">
                <a:solidFill>
                  <a:schemeClr val="dk1"/>
                </a:solidFill>
                <a:latin typeface="Calibri"/>
                <a:ea typeface="Calibri"/>
                <a:cs typeface="Calibri"/>
                <a:sym typeface="Calibri"/>
              </a:rPr>
              <a:t>Pediatrics 1983;72:317-321</a:t>
            </a:r>
            <a:endParaRPr/>
          </a:p>
        </p:txBody>
      </p:sp>
      <p:grpSp>
        <p:nvGrpSpPr>
          <p:cNvPr id="791" name="Google Shape;791;p104"/>
          <p:cNvGrpSpPr/>
          <p:nvPr/>
        </p:nvGrpSpPr>
        <p:grpSpPr>
          <a:xfrm>
            <a:off x="1811912" y="786956"/>
            <a:ext cx="8107252" cy="5586857"/>
            <a:chOff x="992501" y="1271945"/>
            <a:chExt cx="6696692" cy="4893359"/>
          </a:xfrm>
        </p:grpSpPr>
        <p:sp>
          <p:nvSpPr>
            <p:cNvPr id="792" name="Google Shape;792;p104"/>
            <p:cNvSpPr txBox="1"/>
            <p:nvPr/>
          </p:nvSpPr>
          <p:spPr>
            <a:xfrm>
              <a:off x="992501" y="1271945"/>
              <a:ext cx="3265487" cy="5121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2F9F7A"/>
                </a:buClr>
                <a:buSzPts val="3200"/>
                <a:buFont typeface="Calibri"/>
                <a:buNone/>
              </a:pPr>
              <a:r>
                <a:rPr b="1" lang="fr-FR" sz="3200">
                  <a:solidFill>
                    <a:srgbClr val="2F9F7A"/>
                  </a:solidFill>
                  <a:latin typeface="Calibri"/>
                  <a:ea typeface="Calibri"/>
                  <a:cs typeface="Calibri"/>
                  <a:sym typeface="Calibri"/>
                </a:rPr>
                <a:t>Breast fed</a:t>
              </a:r>
              <a:endParaRPr/>
            </a:p>
          </p:txBody>
        </p:sp>
        <p:sp>
          <p:nvSpPr>
            <p:cNvPr id="793" name="Google Shape;793;p104"/>
            <p:cNvSpPr txBox="1"/>
            <p:nvPr/>
          </p:nvSpPr>
          <p:spPr>
            <a:xfrm>
              <a:off x="4817076" y="1283824"/>
              <a:ext cx="2824529" cy="5121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953734"/>
                  </a:solidFill>
                  <a:latin typeface="Calibri"/>
                  <a:ea typeface="Calibri"/>
                  <a:cs typeface="Calibri"/>
                  <a:sym typeface="Calibri"/>
                </a:rPr>
                <a:t>Formula fed</a:t>
              </a:r>
              <a:endParaRPr/>
            </a:p>
          </p:txBody>
        </p:sp>
        <p:pic>
          <p:nvPicPr>
            <p:cNvPr descr="Microbiota Natal.pdf" id="794" name="Google Shape;794;p104"/>
            <p:cNvPicPr preferRelativeResize="0"/>
            <p:nvPr/>
          </p:nvPicPr>
          <p:blipFill rotWithShape="1">
            <a:blip r:embed="rId3">
              <a:alphaModFix/>
            </a:blip>
            <a:srcRect b="14525" l="11751" r="9348" t="11804"/>
            <a:stretch/>
          </p:blipFill>
          <p:spPr>
            <a:xfrm>
              <a:off x="1259532" y="1662726"/>
              <a:ext cx="6429661" cy="4502578"/>
            </a:xfrm>
            <a:prstGeom prst="rect">
              <a:avLst/>
            </a:prstGeom>
            <a:noFill/>
            <a:ln>
              <a:noFill/>
            </a:ln>
          </p:spPr>
        </p:pic>
        <p:cxnSp>
          <p:nvCxnSpPr>
            <p:cNvPr id="795" name="Google Shape;795;p104"/>
            <p:cNvCxnSpPr/>
            <p:nvPr/>
          </p:nvCxnSpPr>
          <p:spPr>
            <a:xfrm flipH="1" rot="10800000">
              <a:off x="1875841" y="4300719"/>
              <a:ext cx="352738" cy="162682"/>
            </a:xfrm>
            <a:prstGeom prst="straightConnector1">
              <a:avLst/>
            </a:prstGeom>
            <a:noFill/>
            <a:ln cap="flat" cmpd="sng" w="57150">
              <a:solidFill>
                <a:srgbClr val="219933"/>
              </a:solidFill>
              <a:prstDash val="solid"/>
              <a:miter lim="800000"/>
              <a:headEnd len="sm" w="sm" type="none"/>
              <a:tailEnd len="sm" w="sm" type="none"/>
            </a:ln>
          </p:spPr>
        </p:cxnSp>
        <p:cxnSp>
          <p:nvCxnSpPr>
            <p:cNvPr id="796" name="Google Shape;796;p104"/>
            <p:cNvCxnSpPr/>
            <p:nvPr/>
          </p:nvCxnSpPr>
          <p:spPr>
            <a:xfrm flipH="1" rot="10800000">
              <a:off x="2228579" y="3659725"/>
              <a:ext cx="371097" cy="640994"/>
            </a:xfrm>
            <a:prstGeom prst="straightConnector1">
              <a:avLst/>
            </a:prstGeom>
            <a:noFill/>
            <a:ln cap="flat" cmpd="sng" w="57150">
              <a:solidFill>
                <a:srgbClr val="219933"/>
              </a:solidFill>
              <a:prstDash val="solid"/>
              <a:miter lim="800000"/>
              <a:headEnd len="sm" w="sm" type="none"/>
              <a:tailEnd len="sm" w="sm" type="none"/>
            </a:ln>
          </p:spPr>
        </p:cxnSp>
        <p:cxnSp>
          <p:nvCxnSpPr>
            <p:cNvPr id="797" name="Google Shape;797;p104"/>
            <p:cNvCxnSpPr/>
            <p:nvPr/>
          </p:nvCxnSpPr>
          <p:spPr>
            <a:xfrm flipH="1" rot="10800000">
              <a:off x="2599675" y="3587422"/>
              <a:ext cx="343559" cy="72303"/>
            </a:xfrm>
            <a:prstGeom prst="straightConnector1">
              <a:avLst/>
            </a:prstGeom>
            <a:noFill/>
            <a:ln cap="flat" cmpd="sng" w="57150">
              <a:solidFill>
                <a:srgbClr val="219933"/>
              </a:solidFill>
              <a:prstDash val="solid"/>
              <a:miter lim="800000"/>
              <a:headEnd len="sm" w="sm" type="none"/>
              <a:tailEnd len="sm" w="sm" type="none"/>
            </a:ln>
          </p:spPr>
        </p:cxnSp>
        <p:cxnSp>
          <p:nvCxnSpPr>
            <p:cNvPr id="798" name="Google Shape;798;p104"/>
            <p:cNvCxnSpPr/>
            <p:nvPr/>
          </p:nvCxnSpPr>
          <p:spPr>
            <a:xfrm flipH="1" rot="10800000">
              <a:off x="2943235" y="2890810"/>
              <a:ext cx="399945" cy="696613"/>
            </a:xfrm>
            <a:prstGeom prst="straightConnector1">
              <a:avLst/>
            </a:prstGeom>
            <a:noFill/>
            <a:ln cap="flat" cmpd="sng" w="57150">
              <a:solidFill>
                <a:srgbClr val="219933"/>
              </a:solidFill>
              <a:prstDash val="solid"/>
              <a:miter lim="800000"/>
              <a:headEnd len="sm" w="sm" type="none"/>
              <a:tailEnd len="sm" w="sm" type="none"/>
            </a:ln>
          </p:spPr>
        </p:cxnSp>
        <p:cxnSp>
          <p:nvCxnSpPr>
            <p:cNvPr id="799" name="Google Shape;799;p104"/>
            <p:cNvCxnSpPr/>
            <p:nvPr/>
          </p:nvCxnSpPr>
          <p:spPr>
            <a:xfrm flipH="1" rot="10800000">
              <a:off x="3343179" y="2596036"/>
              <a:ext cx="333069" cy="294774"/>
            </a:xfrm>
            <a:prstGeom prst="straightConnector1">
              <a:avLst/>
            </a:prstGeom>
            <a:noFill/>
            <a:ln cap="flat" cmpd="sng" w="57150">
              <a:solidFill>
                <a:srgbClr val="219933"/>
              </a:solidFill>
              <a:prstDash val="solid"/>
              <a:miter lim="800000"/>
              <a:headEnd len="sm" w="sm" type="none"/>
              <a:tailEnd len="sm" w="sm" type="none"/>
            </a:ln>
          </p:spPr>
        </p:cxnSp>
        <p:cxnSp>
          <p:nvCxnSpPr>
            <p:cNvPr id="800" name="Google Shape;800;p104"/>
            <p:cNvCxnSpPr/>
            <p:nvPr/>
          </p:nvCxnSpPr>
          <p:spPr>
            <a:xfrm flipH="1" rot="10800000">
              <a:off x="5152766" y="4300719"/>
              <a:ext cx="333069" cy="82037"/>
            </a:xfrm>
            <a:prstGeom prst="straightConnector1">
              <a:avLst/>
            </a:prstGeom>
            <a:noFill/>
            <a:ln cap="flat" cmpd="sng" w="57150">
              <a:solidFill>
                <a:srgbClr val="3333FF"/>
              </a:solidFill>
              <a:prstDash val="solid"/>
              <a:miter lim="800000"/>
              <a:headEnd len="sm" w="sm" type="none"/>
              <a:tailEnd len="sm" w="sm" type="none"/>
            </a:ln>
          </p:spPr>
        </p:cxnSp>
        <p:cxnSp>
          <p:nvCxnSpPr>
            <p:cNvPr id="801" name="Google Shape;801;p104"/>
            <p:cNvCxnSpPr/>
            <p:nvPr/>
          </p:nvCxnSpPr>
          <p:spPr>
            <a:xfrm flipH="1" rot="10800000">
              <a:off x="5485835" y="3444206"/>
              <a:ext cx="372408" cy="856513"/>
            </a:xfrm>
            <a:prstGeom prst="straightConnector1">
              <a:avLst/>
            </a:prstGeom>
            <a:noFill/>
            <a:ln cap="flat" cmpd="sng" w="57150">
              <a:solidFill>
                <a:srgbClr val="3333FF"/>
              </a:solidFill>
              <a:prstDash val="solid"/>
              <a:miter lim="800000"/>
              <a:headEnd len="sm" w="sm" type="none"/>
              <a:tailEnd len="sm" w="sm" type="none"/>
            </a:ln>
          </p:spPr>
        </p:cxnSp>
        <p:cxnSp>
          <p:nvCxnSpPr>
            <p:cNvPr id="802" name="Google Shape;802;p104"/>
            <p:cNvCxnSpPr/>
            <p:nvPr/>
          </p:nvCxnSpPr>
          <p:spPr>
            <a:xfrm flipH="1" rot="10800000">
              <a:off x="5858243" y="3300991"/>
              <a:ext cx="385521" cy="143215"/>
            </a:xfrm>
            <a:prstGeom prst="straightConnector1">
              <a:avLst/>
            </a:prstGeom>
            <a:noFill/>
            <a:ln cap="flat" cmpd="sng" w="57150">
              <a:solidFill>
                <a:srgbClr val="3333FF"/>
              </a:solidFill>
              <a:prstDash val="solid"/>
              <a:miter lim="800000"/>
              <a:headEnd len="sm" w="sm" type="none"/>
              <a:tailEnd len="sm" w="sm" type="none"/>
            </a:ln>
          </p:spPr>
        </p:cxnSp>
        <p:cxnSp>
          <p:nvCxnSpPr>
            <p:cNvPr id="803" name="Google Shape;803;p104"/>
            <p:cNvCxnSpPr/>
            <p:nvPr/>
          </p:nvCxnSpPr>
          <p:spPr>
            <a:xfrm>
              <a:off x="6229340" y="3300991"/>
              <a:ext cx="351427" cy="143215"/>
            </a:xfrm>
            <a:prstGeom prst="straightConnector1">
              <a:avLst/>
            </a:prstGeom>
            <a:noFill/>
            <a:ln cap="flat" cmpd="sng" w="57150">
              <a:solidFill>
                <a:srgbClr val="3333FF"/>
              </a:solidFill>
              <a:prstDash val="solid"/>
              <a:miter lim="800000"/>
              <a:headEnd len="sm" w="sm" type="none"/>
              <a:tailEnd len="sm" w="sm" type="none"/>
            </a:ln>
          </p:spPr>
        </p:cxnSp>
        <p:cxnSp>
          <p:nvCxnSpPr>
            <p:cNvPr id="804" name="Google Shape;804;p104"/>
            <p:cNvCxnSpPr/>
            <p:nvPr/>
          </p:nvCxnSpPr>
          <p:spPr>
            <a:xfrm flipH="1" rot="10800000">
              <a:off x="6597813" y="3123014"/>
              <a:ext cx="355361" cy="321192"/>
            </a:xfrm>
            <a:prstGeom prst="straightConnector1">
              <a:avLst/>
            </a:prstGeom>
            <a:noFill/>
            <a:ln cap="flat" cmpd="sng" w="57150">
              <a:solidFill>
                <a:srgbClr val="3333FF"/>
              </a:solidFill>
              <a:prstDash val="solid"/>
              <a:miter lim="800000"/>
              <a:headEnd len="sm" w="sm" type="none"/>
              <a:tailEnd len="sm" w="sm" type="none"/>
            </a:ln>
          </p:spPr>
        </p:cxnSp>
      </p:grpSp>
      <p:cxnSp>
        <p:nvCxnSpPr>
          <p:cNvPr id="805" name="Google Shape;805;p104"/>
          <p:cNvCxnSpPr/>
          <p:nvPr/>
        </p:nvCxnSpPr>
        <p:spPr>
          <a:xfrm flipH="1" rot="10800000">
            <a:off x="2640014" y="2924176"/>
            <a:ext cx="7559675" cy="73025"/>
          </a:xfrm>
          <a:prstGeom prst="straightConnector1">
            <a:avLst/>
          </a:prstGeom>
          <a:noFill/>
          <a:ln cap="flat" cmpd="sng" w="9525">
            <a:solidFill>
              <a:srgbClr val="00B050"/>
            </a:solidFill>
            <a:prstDash val="dash"/>
            <a:miter lim="800000"/>
            <a:headEnd len="sm" w="sm" type="none"/>
            <a:tailEnd len="sm" w="sm" type="none"/>
          </a:ln>
        </p:spPr>
      </p:cxnSp>
      <p:pic>
        <p:nvPicPr>
          <p:cNvPr id="806" name="Google Shape;806;p104"/>
          <p:cNvPicPr preferRelativeResize="0"/>
          <p:nvPr/>
        </p:nvPicPr>
        <p:blipFill rotWithShape="1">
          <a:blip r:embed="rId4">
            <a:alphaModFix/>
          </a:blip>
          <a:srcRect b="0" l="0" r="0" t="0"/>
          <a:stretch/>
        </p:blipFill>
        <p:spPr>
          <a:xfrm>
            <a:off x="1697038" y="1371732"/>
            <a:ext cx="4183062" cy="4964436"/>
          </a:xfrm>
          <a:prstGeom prst="rect">
            <a:avLst/>
          </a:prstGeom>
          <a:noFill/>
          <a:ln>
            <a:noFill/>
          </a:ln>
        </p:spPr>
      </p:pic>
      <p:pic>
        <p:nvPicPr>
          <p:cNvPr id="807" name="Google Shape;807;p104"/>
          <p:cNvPicPr preferRelativeResize="0"/>
          <p:nvPr/>
        </p:nvPicPr>
        <p:blipFill rotWithShape="1">
          <a:blip r:embed="rId5">
            <a:alphaModFix/>
          </a:blip>
          <a:srcRect b="0" l="0" r="0" t="0"/>
          <a:stretch/>
        </p:blipFill>
        <p:spPr>
          <a:xfrm>
            <a:off x="5880100" y="1371449"/>
            <a:ext cx="4706938" cy="4991704"/>
          </a:xfrm>
          <a:prstGeom prst="rect">
            <a:avLst/>
          </a:prstGeom>
          <a:noFill/>
          <a:ln>
            <a:noFill/>
          </a:ln>
        </p:spPr>
      </p:pic>
      <p:sp>
        <p:nvSpPr>
          <p:cNvPr id="808" name="Google Shape;808;p104"/>
          <p:cNvSpPr/>
          <p:nvPr/>
        </p:nvSpPr>
        <p:spPr>
          <a:xfrm>
            <a:off x="0" y="0"/>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Intestinal microbiota and type of feeding</a:t>
            </a:r>
            <a:endParaRPr b="1" i="1" sz="40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06"/>
                                        </p:tgtEl>
                                      </p:cBhvr>
                                    </p:animEffect>
                                    <p:set>
                                      <p:cBhvr>
                                        <p:cTn dur="1" fill="hold">
                                          <p:stCondLst>
                                            <p:cond delay="500"/>
                                          </p:stCondLst>
                                        </p:cTn>
                                        <p:tgtEl>
                                          <p:spTgt spid="8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07"/>
                                        </p:tgtEl>
                                      </p:cBhvr>
                                    </p:animEffect>
                                    <p:set>
                                      <p:cBhvr>
                                        <p:cTn dur="1" fill="hold">
                                          <p:stCondLst>
                                            <p:cond delay="500"/>
                                          </p:stCondLst>
                                        </p:cTn>
                                        <p:tgtEl>
                                          <p:spTgt spid="8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pic>
        <p:nvPicPr>
          <p:cNvPr id="813" name="Google Shape;813;p105"/>
          <p:cNvPicPr preferRelativeResize="0"/>
          <p:nvPr/>
        </p:nvPicPr>
        <p:blipFill rotWithShape="1">
          <a:blip r:embed="rId3">
            <a:alphaModFix/>
          </a:blip>
          <a:srcRect b="79684" l="4414" r="52952" t="5905"/>
          <a:stretch/>
        </p:blipFill>
        <p:spPr>
          <a:xfrm>
            <a:off x="0" y="6646215"/>
            <a:ext cx="3122157" cy="211785"/>
          </a:xfrm>
          <a:prstGeom prst="rect">
            <a:avLst/>
          </a:prstGeom>
          <a:noFill/>
          <a:ln>
            <a:noFill/>
          </a:ln>
        </p:spPr>
      </p:pic>
      <p:pic>
        <p:nvPicPr>
          <p:cNvPr id="814" name="Google Shape;814;p105"/>
          <p:cNvPicPr preferRelativeResize="0"/>
          <p:nvPr/>
        </p:nvPicPr>
        <p:blipFill rotWithShape="1">
          <a:blip r:embed="rId4">
            <a:alphaModFix/>
          </a:blip>
          <a:srcRect b="0" l="0" r="0" t="0"/>
          <a:stretch/>
        </p:blipFill>
        <p:spPr>
          <a:xfrm>
            <a:off x="1577975" y="1529216"/>
            <a:ext cx="9090025" cy="4752975"/>
          </a:xfrm>
          <a:prstGeom prst="rect">
            <a:avLst/>
          </a:prstGeom>
          <a:noFill/>
          <a:ln>
            <a:noFill/>
          </a:ln>
        </p:spPr>
      </p:pic>
      <p:sp>
        <p:nvSpPr>
          <p:cNvPr id="815" name="Google Shape;815;p105"/>
          <p:cNvSpPr/>
          <p:nvPr/>
        </p:nvSpPr>
        <p:spPr>
          <a:xfrm>
            <a:off x="1657351" y="5809115"/>
            <a:ext cx="8831263" cy="322262"/>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105"/>
          <p:cNvSpPr/>
          <p:nvPr/>
        </p:nvSpPr>
        <p:spPr>
          <a:xfrm>
            <a:off x="1639889" y="2099127"/>
            <a:ext cx="2016125" cy="4032250"/>
          </a:xfrm>
          <a:prstGeom prst="rect">
            <a:avLst/>
          </a:prstGeom>
          <a:noFill/>
          <a:ln cap="flat" cmpd="sng" w="38100">
            <a:solidFill>
              <a:srgbClr val="00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105"/>
          <p:cNvSpPr/>
          <p:nvPr/>
        </p:nvSpPr>
        <p:spPr>
          <a:xfrm>
            <a:off x="-138112" y="0"/>
            <a:ext cx="12330112" cy="1384995"/>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Bifidobacterium longum subspecies infantis </a:t>
            </a:r>
            <a:endParaRPr/>
          </a:p>
          <a:p>
            <a:pPr indent="0" lvl="0" marL="0" marR="0" rtl="0" algn="ctr">
              <a:spcBef>
                <a:spcPts val="0"/>
              </a:spcBef>
              <a:spcAft>
                <a:spcPts val="0"/>
              </a:spcAft>
              <a:buNone/>
            </a:pPr>
            <a:r>
              <a:rPr b="1" i="1" lang="fr-FR" sz="4000">
                <a:solidFill>
                  <a:srgbClr val="31859B"/>
                </a:solidFill>
                <a:latin typeface="Calibri"/>
                <a:ea typeface="Calibri"/>
                <a:cs typeface="Calibri"/>
                <a:sym typeface="Calibri"/>
              </a:rPr>
              <a:t>champion colonizer of the infant gut</a:t>
            </a:r>
            <a:endParaRPr b="1" i="1" sz="3600">
              <a:solidFill>
                <a:srgbClr val="31859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pic>
        <p:nvPicPr>
          <p:cNvPr id="491" name="Google Shape;491;p79"/>
          <p:cNvPicPr preferRelativeResize="0"/>
          <p:nvPr/>
        </p:nvPicPr>
        <p:blipFill rotWithShape="1">
          <a:blip r:embed="rId3">
            <a:alphaModFix/>
          </a:blip>
          <a:srcRect b="0" l="0" r="0" t="0"/>
          <a:stretch/>
        </p:blipFill>
        <p:spPr>
          <a:xfrm>
            <a:off x="463453" y="1144124"/>
            <a:ext cx="2343751" cy="3046876"/>
          </a:xfrm>
          <a:prstGeom prst="rect">
            <a:avLst/>
          </a:prstGeom>
          <a:noFill/>
          <a:ln>
            <a:noFill/>
          </a:ln>
        </p:spPr>
      </p:pic>
      <p:pic>
        <p:nvPicPr>
          <p:cNvPr id="492" name="Google Shape;492;p79"/>
          <p:cNvPicPr preferRelativeResize="0"/>
          <p:nvPr/>
        </p:nvPicPr>
        <p:blipFill rotWithShape="1">
          <a:blip r:embed="rId4">
            <a:alphaModFix/>
          </a:blip>
          <a:srcRect b="0" l="0" r="0" t="0"/>
          <a:stretch/>
        </p:blipFill>
        <p:spPr>
          <a:xfrm>
            <a:off x="6576058" y="1316765"/>
            <a:ext cx="5368860" cy="3552395"/>
          </a:xfrm>
          <a:prstGeom prst="rect">
            <a:avLst/>
          </a:prstGeom>
          <a:noFill/>
          <a:ln>
            <a:noFill/>
          </a:ln>
        </p:spPr>
      </p:pic>
      <p:pic>
        <p:nvPicPr>
          <p:cNvPr id="493" name="Google Shape;493;p79"/>
          <p:cNvPicPr preferRelativeResize="0"/>
          <p:nvPr/>
        </p:nvPicPr>
        <p:blipFill rotWithShape="1">
          <a:blip r:embed="rId5">
            <a:alphaModFix/>
          </a:blip>
          <a:srcRect b="0" l="0" r="52673" t="0"/>
          <a:stretch/>
        </p:blipFill>
        <p:spPr>
          <a:xfrm>
            <a:off x="5832314" y="1488593"/>
            <a:ext cx="1487488" cy="1747472"/>
          </a:xfrm>
          <a:prstGeom prst="rect">
            <a:avLst/>
          </a:prstGeom>
          <a:noFill/>
          <a:ln>
            <a:noFill/>
          </a:ln>
        </p:spPr>
      </p:pic>
      <p:pic>
        <p:nvPicPr>
          <p:cNvPr id="494" name="Google Shape;494;p79"/>
          <p:cNvPicPr preferRelativeResize="0"/>
          <p:nvPr/>
        </p:nvPicPr>
        <p:blipFill rotWithShape="1">
          <a:blip r:embed="rId6">
            <a:alphaModFix/>
          </a:blip>
          <a:srcRect b="0" l="0" r="0" t="0"/>
          <a:stretch/>
        </p:blipFill>
        <p:spPr>
          <a:xfrm>
            <a:off x="1726947" y="2128392"/>
            <a:ext cx="5185624" cy="3241015"/>
          </a:xfrm>
          <a:prstGeom prst="rect">
            <a:avLst/>
          </a:prstGeom>
          <a:noFill/>
          <a:ln>
            <a:noFill/>
          </a:ln>
        </p:spPr>
      </p:pic>
      <p:sp>
        <p:nvSpPr>
          <p:cNvPr id="495" name="Google Shape;495;p79"/>
          <p:cNvSpPr txBox="1"/>
          <p:nvPr/>
        </p:nvSpPr>
        <p:spPr>
          <a:xfrm>
            <a:off x="216842" y="5514119"/>
            <a:ext cx="5955355" cy="1292656"/>
          </a:xfrm>
          <a:prstGeom prst="rect">
            <a:avLst/>
          </a:prstGeom>
          <a:noFill/>
          <a:ln>
            <a:noFill/>
          </a:ln>
        </p:spPr>
        <p:txBody>
          <a:bodyPr anchorCtr="0" anchor="t" bIns="60950" lIns="121900" spcFirstLastPara="1" rIns="121900" wrap="square" tIns="60950">
            <a:noAutofit/>
          </a:bodyPr>
          <a:lstStyle/>
          <a:p>
            <a:pPr indent="0" lvl="0" marL="0" marR="0" rtl="0" algn="ctr">
              <a:spcBef>
                <a:spcPts val="0"/>
              </a:spcBef>
              <a:spcAft>
                <a:spcPts val="0"/>
              </a:spcAft>
              <a:buNone/>
            </a:pPr>
            <a:r>
              <a:rPr b="1" i="0" lang="fr-FR" sz="4000" u="none" cap="none" strike="noStrike">
                <a:solidFill>
                  <a:srgbClr val="974806"/>
                </a:solidFill>
                <a:latin typeface="Avenir"/>
                <a:ea typeface="Avenir"/>
                <a:cs typeface="Avenir"/>
                <a:sym typeface="Avenir"/>
              </a:rPr>
              <a:t>2007</a:t>
            </a:r>
            <a:endParaRPr/>
          </a:p>
          <a:p>
            <a:pPr indent="0" lvl="0" marL="0" marR="0" rtl="0" algn="ctr">
              <a:spcBef>
                <a:spcPts val="0"/>
              </a:spcBef>
              <a:spcAft>
                <a:spcPts val="0"/>
              </a:spcAft>
              <a:buNone/>
            </a:pPr>
            <a:r>
              <a:rPr b="1" i="0" lang="fr-FR" sz="3600" u="none" cap="none" strike="noStrike">
                <a:solidFill>
                  <a:srgbClr val="974806"/>
                </a:solidFill>
                <a:latin typeface="Avenir"/>
                <a:ea typeface="Avenir"/>
                <a:cs typeface="Avenir"/>
                <a:sym typeface="Avenir"/>
              </a:rPr>
              <a:t>From the fecal microflora…</a:t>
            </a:r>
            <a:endParaRPr b="1" i="0" sz="3600" u="none" cap="none" strike="noStrike">
              <a:solidFill>
                <a:srgbClr val="974806"/>
              </a:solidFill>
              <a:latin typeface="Avenir"/>
              <a:ea typeface="Avenir"/>
              <a:cs typeface="Avenir"/>
              <a:sym typeface="Avenir"/>
            </a:endParaRPr>
          </a:p>
        </p:txBody>
      </p:sp>
      <p:sp>
        <p:nvSpPr>
          <p:cNvPr id="496" name="Google Shape;496;p79"/>
          <p:cNvSpPr txBox="1"/>
          <p:nvPr/>
        </p:nvSpPr>
        <p:spPr>
          <a:xfrm>
            <a:off x="6827506" y="5508429"/>
            <a:ext cx="4926552" cy="1292656"/>
          </a:xfrm>
          <a:prstGeom prst="rect">
            <a:avLst/>
          </a:prstGeom>
          <a:noFill/>
          <a:ln>
            <a:noFill/>
          </a:ln>
        </p:spPr>
        <p:txBody>
          <a:bodyPr anchorCtr="0" anchor="t" bIns="60950" lIns="121900" spcFirstLastPara="1" rIns="121900" wrap="square" tIns="60950">
            <a:noAutofit/>
          </a:bodyPr>
          <a:lstStyle/>
          <a:p>
            <a:pPr indent="0" lvl="0" marL="0" marR="0" rtl="0" algn="ctr">
              <a:spcBef>
                <a:spcPts val="0"/>
              </a:spcBef>
              <a:spcAft>
                <a:spcPts val="0"/>
              </a:spcAft>
              <a:buNone/>
            </a:pPr>
            <a:r>
              <a:rPr b="1" i="0" lang="fr-FR" sz="4000" u="none" cap="none" strike="noStrike">
                <a:solidFill>
                  <a:srgbClr val="2F9F7A"/>
                </a:solidFill>
                <a:latin typeface="Avenir"/>
                <a:ea typeface="Avenir"/>
                <a:cs typeface="Avenir"/>
                <a:sym typeface="Avenir"/>
              </a:rPr>
              <a:t>2019</a:t>
            </a:r>
            <a:endParaRPr/>
          </a:p>
          <a:p>
            <a:pPr indent="0" lvl="0" marL="0" marR="0" rtl="0" algn="ctr">
              <a:spcBef>
                <a:spcPts val="0"/>
              </a:spcBef>
              <a:spcAft>
                <a:spcPts val="0"/>
              </a:spcAft>
              <a:buNone/>
            </a:pPr>
            <a:r>
              <a:rPr b="1" i="0" lang="fr-FR" sz="3600" u="none" cap="none" strike="noStrike">
                <a:solidFill>
                  <a:srgbClr val="2F9F7A"/>
                </a:solidFill>
                <a:latin typeface="Avenir"/>
                <a:ea typeface="Avenir"/>
                <a:cs typeface="Avenir"/>
                <a:sym typeface="Avenir"/>
              </a:rPr>
              <a:t>To the gut microbiome</a:t>
            </a:r>
            <a:endParaRPr/>
          </a:p>
        </p:txBody>
      </p:sp>
      <p:sp>
        <p:nvSpPr>
          <p:cNvPr id="497" name="Google Shape;497;p79"/>
          <p:cNvSpPr/>
          <p:nvPr/>
        </p:nvSpPr>
        <p:spPr>
          <a:xfrm>
            <a:off x="0" y="0"/>
            <a:ext cx="12330112" cy="1015663"/>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FR" sz="6000" u="none" cap="none" strike="noStrike">
                <a:solidFill>
                  <a:schemeClr val="accent1"/>
                </a:solidFill>
                <a:latin typeface="Calibri"/>
                <a:ea typeface="Calibri"/>
                <a:cs typeface="Calibri"/>
                <a:sym typeface="Calibri"/>
              </a:rPr>
              <a:t>Bringing the past into the present…..</a:t>
            </a:r>
            <a:endParaRPr b="1" i="1" sz="96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pic>
        <p:nvPicPr>
          <p:cNvPr id="822" name="Google Shape;822;p106"/>
          <p:cNvPicPr preferRelativeResize="0"/>
          <p:nvPr/>
        </p:nvPicPr>
        <p:blipFill rotWithShape="1">
          <a:blip r:embed="rId3">
            <a:alphaModFix/>
          </a:blip>
          <a:srcRect b="34773" l="21383" r="10425" t="35179"/>
          <a:stretch/>
        </p:blipFill>
        <p:spPr>
          <a:xfrm>
            <a:off x="1623331" y="1647826"/>
            <a:ext cx="9083449" cy="4508714"/>
          </a:xfrm>
          <a:prstGeom prst="rect">
            <a:avLst/>
          </a:prstGeom>
          <a:noFill/>
          <a:ln>
            <a:noFill/>
          </a:ln>
        </p:spPr>
      </p:pic>
      <p:pic>
        <p:nvPicPr>
          <p:cNvPr id="823" name="Google Shape;823;p106"/>
          <p:cNvPicPr preferRelativeResize="0"/>
          <p:nvPr/>
        </p:nvPicPr>
        <p:blipFill rotWithShape="1">
          <a:blip r:embed="rId4">
            <a:alphaModFix/>
          </a:blip>
          <a:srcRect b="46912" l="0" r="0" t="28867"/>
          <a:stretch/>
        </p:blipFill>
        <p:spPr>
          <a:xfrm>
            <a:off x="-149904" y="6166871"/>
            <a:ext cx="3887559" cy="214879"/>
          </a:xfrm>
          <a:prstGeom prst="rect">
            <a:avLst/>
          </a:prstGeom>
          <a:noFill/>
          <a:ln>
            <a:noFill/>
          </a:ln>
        </p:spPr>
      </p:pic>
      <p:sp>
        <p:nvSpPr>
          <p:cNvPr id="824" name="Google Shape;824;p106"/>
          <p:cNvSpPr/>
          <p:nvPr/>
        </p:nvSpPr>
        <p:spPr>
          <a:xfrm>
            <a:off x="10016898" y="2522313"/>
            <a:ext cx="431800" cy="144463"/>
          </a:xfrm>
          <a:prstGeom prst="rect">
            <a:avLst/>
          </a:prstGeom>
          <a:solidFill>
            <a:srgbClr val="29EB57"/>
          </a:solidFill>
          <a:ln cap="flat" cmpd="sng" w="12700">
            <a:solidFill>
              <a:srgbClr val="395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106"/>
          <p:cNvSpPr/>
          <p:nvPr/>
        </p:nvSpPr>
        <p:spPr>
          <a:xfrm>
            <a:off x="10016898" y="2811238"/>
            <a:ext cx="431800" cy="144463"/>
          </a:xfrm>
          <a:prstGeom prst="rect">
            <a:avLst/>
          </a:prstGeom>
          <a:solidFill>
            <a:srgbClr val="553BF1"/>
          </a:solidFill>
          <a:ln cap="flat" cmpd="sng" w="12700">
            <a:solidFill>
              <a:srgbClr val="395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106"/>
          <p:cNvSpPr txBox="1"/>
          <p:nvPr/>
        </p:nvSpPr>
        <p:spPr>
          <a:xfrm>
            <a:off x="9464449" y="2379437"/>
            <a:ext cx="479425"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BF</a:t>
            </a:r>
            <a:endParaRPr/>
          </a:p>
        </p:txBody>
      </p:sp>
      <p:sp>
        <p:nvSpPr>
          <p:cNvPr id="827" name="Google Shape;827;p106"/>
          <p:cNvSpPr txBox="1"/>
          <p:nvPr/>
        </p:nvSpPr>
        <p:spPr>
          <a:xfrm>
            <a:off x="9440636" y="2730276"/>
            <a:ext cx="466725"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FF</a:t>
            </a:r>
            <a:endParaRPr/>
          </a:p>
        </p:txBody>
      </p:sp>
      <p:sp>
        <p:nvSpPr>
          <p:cNvPr id="828" name="Google Shape;828;p106"/>
          <p:cNvSpPr txBox="1"/>
          <p:nvPr/>
        </p:nvSpPr>
        <p:spPr>
          <a:xfrm>
            <a:off x="3737655" y="1535532"/>
            <a:ext cx="4963475" cy="64633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1859B"/>
              </a:buClr>
              <a:buSzPts val="3600"/>
              <a:buFont typeface="Calibri"/>
              <a:buNone/>
            </a:pPr>
            <a:r>
              <a:rPr b="1" i="1" lang="fr-FR" sz="3600">
                <a:solidFill>
                  <a:srgbClr val="31859B"/>
                </a:solidFill>
                <a:latin typeface="Calibri"/>
                <a:ea typeface="Calibri"/>
                <a:cs typeface="Calibri"/>
                <a:sym typeface="Calibri"/>
              </a:rPr>
              <a:t>Phylogenetic distribution</a:t>
            </a:r>
            <a:endParaRPr/>
          </a:p>
        </p:txBody>
      </p:sp>
      <p:sp>
        <p:nvSpPr>
          <p:cNvPr id="829" name="Google Shape;829;p106"/>
          <p:cNvSpPr/>
          <p:nvPr/>
        </p:nvSpPr>
        <p:spPr>
          <a:xfrm>
            <a:off x="0" y="0"/>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Intestinal microbiota and type of feeding</a:t>
            </a:r>
            <a:endParaRPr b="1" i="1" sz="4000">
              <a:solidFill>
                <a:schemeClr val="accen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3" name="Shape 833"/>
        <p:cNvGrpSpPr/>
        <p:nvPr/>
      </p:nvGrpSpPr>
      <p:grpSpPr>
        <a:xfrm>
          <a:off x="0" y="0"/>
          <a:ext cx="0" cy="0"/>
          <a:chOff x="0" y="0"/>
          <a:chExt cx="0" cy="0"/>
        </a:xfrm>
      </p:grpSpPr>
      <p:sp>
        <p:nvSpPr>
          <p:cNvPr id="834" name="Google Shape;834;p107"/>
          <p:cNvSpPr/>
          <p:nvPr/>
        </p:nvSpPr>
        <p:spPr>
          <a:xfrm>
            <a:off x="9625013" y="2022476"/>
            <a:ext cx="431800" cy="144463"/>
          </a:xfrm>
          <a:prstGeom prst="rect">
            <a:avLst/>
          </a:prstGeom>
          <a:solidFill>
            <a:srgbClr val="29EB57"/>
          </a:solidFill>
          <a:ln cap="flat" cmpd="sng" w="12700">
            <a:solidFill>
              <a:srgbClr val="395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2F9F7A"/>
              </a:solidFill>
              <a:latin typeface="Calibri"/>
              <a:ea typeface="Calibri"/>
              <a:cs typeface="Calibri"/>
              <a:sym typeface="Calibri"/>
            </a:endParaRPr>
          </a:p>
        </p:txBody>
      </p:sp>
      <p:sp>
        <p:nvSpPr>
          <p:cNvPr id="835" name="Google Shape;835;p107"/>
          <p:cNvSpPr/>
          <p:nvPr/>
        </p:nvSpPr>
        <p:spPr>
          <a:xfrm>
            <a:off x="9625013" y="2311401"/>
            <a:ext cx="431800" cy="144463"/>
          </a:xfrm>
          <a:prstGeom prst="rect">
            <a:avLst/>
          </a:prstGeom>
          <a:solidFill>
            <a:srgbClr val="553BF1"/>
          </a:solidFill>
          <a:ln cap="flat" cmpd="sng" w="12700">
            <a:solidFill>
              <a:srgbClr val="395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107"/>
          <p:cNvSpPr txBox="1"/>
          <p:nvPr/>
        </p:nvSpPr>
        <p:spPr>
          <a:xfrm>
            <a:off x="9072564" y="1879600"/>
            <a:ext cx="51328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F9F7A"/>
              </a:buClr>
              <a:buSzPts val="2000"/>
              <a:buFont typeface="Arial"/>
              <a:buNone/>
            </a:pPr>
            <a:r>
              <a:rPr lang="fr-FR" sz="2000">
                <a:solidFill>
                  <a:srgbClr val="2F9F7A"/>
                </a:solidFill>
                <a:latin typeface="Arial"/>
                <a:ea typeface="Arial"/>
                <a:cs typeface="Arial"/>
                <a:sym typeface="Arial"/>
              </a:rPr>
              <a:t>BF</a:t>
            </a:r>
            <a:endParaRPr/>
          </a:p>
        </p:txBody>
      </p:sp>
      <p:sp>
        <p:nvSpPr>
          <p:cNvPr id="837" name="Google Shape;837;p107"/>
          <p:cNvSpPr txBox="1"/>
          <p:nvPr/>
        </p:nvSpPr>
        <p:spPr>
          <a:xfrm>
            <a:off x="9048751" y="2230438"/>
            <a:ext cx="479425"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BF</a:t>
            </a:r>
            <a:endParaRPr/>
          </a:p>
        </p:txBody>
      </p:sp>
      <p:pic>
        <p:nvPicPr>
          <p:cNvPr id="838" name="Google Shape;838;p107"/>
          <p:cNvPicPr preferRelativeResize="0"/>
          <p:nvPr/>
        </p:nvPicPr>
        <p:blipFill rotWithShape="1">
          <a:blip r:embed="rId3">
            <a:alphaModFix/>
          </a:blip>
          <a:srcRect b="45190" l="14039" r="16196" t="6038"/>
          <a:stretch/>
        </p:blipFill>
        <p:spPr>
          <a:xfrm>
            <a:off x="1038928" y="1528763"/>
            <a:ext cx="10252255" cy="4643437"/>
          </a:xfrm>
          <a:prstGeom prst="rect">
            <a:avLst/>
          </a:prstGeom>
          <a:noFill/>
          <a:ln>
            <a:noFill/>
          </a:ln>
        </p:spPr>
      </p:pic>
      <p:sp>
        <p:nvSpPr>
          <p:cNvPr id="839" name="Google Shape;839;p107"/>
          <p:cNvSpPr txBox="1"/>
          <p:nvPr/>
        </p:nvSpPr>
        <p:spPr>
          <a:xfrm>
            <a:off x="2946718" y="1311930"/>
            <a:ext cx="7022885" cy="64633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1859B"/>
              </a:buClr>
              <a:buSzPts val="3600"/>
              <a:buFont typeface="Calibri"/>
              <a:buNone/>
            </a:pPr>
            <a:r>
              <a:rPr b="1" i="1" lang="fr-FR" sz="3600">
                <a:solidFill>
                  <a:srgbClr val="31859B"/>
                </a:solidFill>
                <a:latin typeface="Calibri"/>
                <a:ea typeface="Calibri"/>
                <a:cs typeface="Calibri"/>
                <a:sym typeface="Calibri"/>
              </a:rPr>
              <a:t>Shannon index of bacterial diversity</a:t>
            </a:r>
            <a:endParaRPr b="1" i="1" sz="3600">
              <a:solidFill>
                <a:srgbClr val="31859B"/>
              </a:solidFill>
              <a:latin typeface="Calibri"/>
              <a:ea typeface="Calibri"/>
              <a:cs typeface="Calibri"/>
              <a:sym typeface="Calibri"/>
            </a:endParaRPr>
          </a:p>
        </p:txBody>
      </p:sp>
      <p:pic>
        <p:nvPicPr>
          <p:cNvPr id="840" name="Google Shape;840;p107"/>
          <p:cNvPicPr preferRelativeResize="0"/>
          <p:nvPr/>
        </p:nvPicPr>
        <p:blipFill rotWithShape="1">
          <a:blip r:embed="rId4">
            <a:alphaModFix/>
          </a:blip>
          <a:srcRect b="46912" l="0" r="0" t="28867"/>
          <a:stretch/>
        </p:blipFill>
        <p:spPr>
          <a:xfrm>
            <a:off x="-149904" y="5957321"/>
            <a:ext cx="3887559" cy="214879"/>
          </a:xfrm>
          <a:prstGeom prst="rect">
            <a:avLst/>
          </a:prstGeom>
          <a:noFill/>
          <a:ln>
            <a:noFill/>
          </a:ln>
        </p:spPr>
      </p:pic>
      <p:sp>
        <p:nvSpPr>
          <p:cNvPr id="841" name="Google Shape;841;p107"/>
          <p:cNvSpPr/>
          <p:nvPr/>
        </p:nvSpPr>
        <p:spPr>
          <a:xfrm>
            <a:off x="0" y="0"/>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Intestinal microbiota and type of feeding</a:t>
            </a:r>
            <a:endParaRPr b="1" i="1" sz="4000">
              <a:solidFill>
                <a:schemeClr val="accen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108"/>
          <p:cNvSpPr txBox="1"/>
          <p:nvPr>
            <p:ph idx="1" type="subTitle"/>
          </p:nvPr>
        </p:nvSpPr>
        <p:spPr>
          <a:xfrm>
            <a:off x="-19050" y="2388688"/>
            <a:ext cx="12520612" cy="352583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Clr>
                <a:srgbClr val="BFBFBF"/>
              </a:buClr>
              <a:buSzPts val="4400"/>
              <a:buFont typeface="Arial"/>
              <a:buChar char="•"/>
            </a:pPr>
            <a:r>
              <a:rPr lang="fr-FR" sz="4400">
                <a:solidFill>
                  <a:srgbClr val="BFBFBF"/>
                </a:solidFill>
              </a:rPr>
              <a:t>Implementation of gut microbiota in early life</a:t>
            </a:r>
            <a:endParaRPr/>
          </a:p>
          <a:p>
            <a:pPr indent="-571500" lvl="0" marL="571500" rtl="0" algn="l">
              <a:lnSpc>
                <a:spcPct val="90000"/>
              </a:lnSpc>
              <a:spcBef>
                <a:spcPts val="1000"/>
              </a:spcBef>
              <a:spcAft>
                <a:spcPts val="0"/>
              </a:spcAft>
              <a:buClr>
                <a:srgbClr val="2F9F7A"/>
              </a:buClr>
              <a:buSzPts val="4400"/>
              <a:buFont typeface="Arial"/>
              <a:buChar char="•"/>
            </a:pPr>
            <a:r>
              <a:rPr b="1" lang="fr-FR" sz="4400">
                <a:solidFill>
                  <a:srgbClr val="2F9F7A"/>
                </a:solidFill>
              </a:rPr>
              <a:t>Gut microbiota &amp; development of GI function</a:t>
            </a:r>
            <a:endParaRPr b="1" sz="4400">
              <a:solidFill>
                <a:srgbClr val="2F9F7A"/>
              </a:solidFill>
            </a:endParaRPr>
          </a:p>
          <a:p>
            <a:pPr indent="-571500" lvl="0" marL="571500" rtl="0" algn="l">
              <a:lnSpc>
                <a:spcPct val="90000"/>
              </a:lnSpc>
              <a:spcBef>
                <a:spcPts val="1000"/>
              </a:spcBef>
              <a:spcAft>
                <a:spcPts val="0"/>
              </a:spcAft>
              <a:buClr>
                <a:schemeClr val="dk1"/>
              </a:buClr>
              <a:buSzPts val="4400"/>
              <a:buFont typeface="Arial"/>
              <a:buChar char="•"/>
            </a:pPr>
            <a:r>
              <a:rPr lang="fr-FR" sz="4400"/>
              <a:t>Intestinal dysbiosis and relation to FGIDs </a:t>
            </a:r>
            <a:endParaRPr sz="4400"/>
          </a:p>
          <a:p>
            <a:pPr indent="-571500" lvl="0" marL="571500" rtl="0" algn="l">
              <a:lnSpc>
                <a:spcPct val="90000"/>
              </a:lnSpc>
              <a:spcBef>
                <a:spcPts val="1000"/>
              </a:spcBef>
              <a:spcAft>
                <a:spcPts val="0"/>
              </a:spcAft>
              <a:buClr>
                <a:schemeClr val="dk1"/>
              </a:buClr>
              <a:buSzPts val="4400"/>
              <a:buFont typeface="Arial"/>
              <a:buChar char="•"/>
            </a:pPr>
            <a:r>
              <a:rPr lang="fr-FR" sz="4400"/>
              <a:t>Feeding strategies to influence gut microbiota for immediate and long-term GI health</a:t>
            </a:r>
            <a:endParaRPr/>
          </a:p>
          <a:p>
            <a:pPr indent="-571500" lvl="0" marL="571500" rtl="0" algn="l">
              <a:lnSpc>
                <a:spcPct val="90000"/>
              </a:lnSpc>
              <a:spcBef>
                <a:spcPts val="1000"/>
              </a:spcBef>
              <a:spcAft>
                <a:spcPts val="0"/>
              </a:spcAft>
              <a:buClr>
                <a:schemeClr val="dk1"/>
              </a:buClr>
              <a:buSzPts val="4400"/>
              <a:buFont typeface="Arial"/>
              <a:buChar char="•"/>
            </a:pPr>
            <a:r>
              <a:rPr lang="fr-FR" sz="4400"/>
              <a:t>Role of postbiotics beyond health</a:t>
            </a:r>
            <a:endParaRPr sz="4400"/>
          </a:p>
        </p:txBody>
      </p:sp>
      <p:sp>
        <p:nvSpPr>
          <p:cNvPr id="847" name="Google Shape;847;p108"/>
          <p:cNvSpPr txBox="1"/>
          <p:nvPr/>
        </p:nvSpPr>
        <p:spPr>
          <a:xfrm>
            <a:off x="0" y="1632765"/>
            <a:ext cx="12191999"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4400">
                <a:solidFill>
                  <a:schemeClr val="dk2"/>
                </a:solidFill>
                <a:latin typeface="Calibri"/>
                <a:ea typeface="Calibri"/>
                <a:cs typeface="Calibri"/>
                <a:sym typeface="Calibri"/>
              </a:rPr>
              <a:t>Outline of the presentation</a:t>
            </a:r>
            <a:endParaRPr b="1" i="1" sz="4400">
              <a:solidFill>
                <a:schemeClr val="dk2"/>
              </a:solidFill>
              <a:latin typeface="Calibri"/>
              <a:ea typeface="Calibri"/>
              <a:cs typeface="Calibri"/>
              <a:sym typeface="Calibri"/>
            </a:endParaRPr>
          </a:p>
        </p:txBody>
      </p:sp>
      <p:sp>
        <p:nvSpPr>
          <p:cNvPr id="848" name="Google Shape;848;p108"/>
          <p:cNvSpPr/>
          <p:nvPr/>
        </p:nvSpPr>
        <p:spPr>
          <a:xfrm>
            <a:off x="0" y="0"/>
            <a:ext cx="12330112" cy="1569660"/>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Bringing the past into the future:</a:t>
            </a:r>
            <a:endParaRPr/>
          </a:p>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Infant formula with post-biotics</a:t>
            </a:r>
            <a:endParaRPr b="1" i="1" sz="8000">
              <a:solidFill>
                <a:schemeClr val="accen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109"/>
          <p:cNvSpPr txBox="1"/>
          <p:nvPr>
            <p:ph idx="1" type="body"/>
          </p:nvPr>
        </p:nvSpPr>
        <p:spPr>
          <a:xfrm>
            <a:off x="0" y="1335089"/>
            <a:ext cx="12191999" cy="1017587"/>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rgbClr val="C00000"/>
              </a:buClr>
              <a:buSzPts val="3330"/>
              <a:buNone/>
            </a:pPr>
            <a:r>
              <a:rPr b="1" i="1" lang="fr-FR" sz="3330">
                <a:solidFill>
                  <a:srgbClr val="C00000"/>
                </a:solidFill>
              </a:rPr>
              <a:t>Expression of genes involved </a:t>
            </a:r>
            <a:endParaRPr/>
          </a:p>
          <a:p>
            <a:pPr indent="0" lvl="0" marL="0" rtl="0" algn="ctr">
              <a:lnSpc>
                <a:spcPct val="70000"/>
              </a:lnSpc>
              <a:spcBef>
                <a:spcPts val="1000"/>
              </a:spcBef>
              <a:spcAft>
                <a:spcPts val="0"/>
              </a:spcAft>
              <a:buClr>
                <a:srgbClr val="C00000"/>
              </a:buClr>
              <a:buSzPts val="3330"/>
              <a:buNone/>
            </a:pPr>
            <a:r>
              <a:rPr b="1" i="1" lang="fr-FR" sz="3330">
                <a:solidFill>
                  <a:srgbClr val="C00000"/>
                </a:solidFill>
              </a:rPr>
              <a:t>in important intestinal function</a:t>
            </a:r>
            <a:endParaRPr/>
          </a:p>
        </p:txBody>
      </p:sp>
      <p:sp>
        <p:nvSpPr>
          <p:cNvPr id="854" name="Google Shape;854;p109"/>
          <p:cNvSpPr/>
          <p:nvPr/>
        </p:nvSpPr>
        <p:spPr>
          <a:xfrm>
            <a:off x="0" y="-26988"/>
            <a:ext cx="12192000" cy="1143001"/>
          </a:xfrm>
          <a:prstGeom prst="rect">
            <a:avLst/>
          </a:prstGeom>
          <a:solidFill>
            <a:srgbClr val="C5D8F1"/>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Development of intestinal functions </a:t>
            </a:r>
            <a:endParaRPr/>
          </a:p>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and intestinal microbiota</a:t>
            </a:r>
            <a:endParaRPr b="1" sz="1800">
              <a:solidFill>
                <a:schemeClr val="accent1"/>
              </a:solidFill>
              <a:latin typeface="Calibri"/>
              <a:ea typeface="Calibri"/>
              <a:cs typeface="Calibri"/>
              <a:sym typeface="Calibri"/>
            </a:endParaRPr>
          </a:p>
        </p:txBody>
      </p:sp>
      <p:sp>
        <p:nvSpPr>
          <p:cNvPr id="855" name="Google Shape;855;p109"/>
          <p:cNvSpPr txBox="1"/>
          <p:nvPr/>
        </p:nvSpPr>
        <p:spPr>
          <a:xfrm>
            <a:off x="2351089" y="5634032"/>
            <a:ext cx="7824787" cy="984250"/>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Clr>
                <a:srgbClr val="00B050"/>
              </a:buClr>
              <a:buSzPts val="4000"/>
              <a:buFont typeface="Arial"/>
              <a:buNone/>
            </a:pPr>
            <a:r>
              <a:rPr b="1" i="1" lang="fr-FR" sz="4000" u="none" cap="none" strike="noStrike">
                <a:solidFill>
                  <a:srgbClr val="00B050"/>
                </a:solidFill>
                <a:latin typeface="Arial"/>
                <a:ea typeface="Arial"/>
                <a:cs typeface="Arial"/>
                <a:sym typeface="Arial"/>
              </a:rPr>
              <a:t>Postnatal intestinal maturation </a:t>
            </a:r>
            <a:endParaRPr b="1" i="1" sz="4000" u="none" cap="none" strike="noStrike">
              <a:solidFill>
                <a:srgbClr val="00B05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856" name="Google Shape;856;p109"/>
          <p:cNvSpPr txBox="1"/>
          <p:nvPr/>
        </p:nvSpPr>
        <p:spPr>
          <a:xfrm>
            <a:off x="3052764" y="2235194"/>
            <a:ext cx="6427787" cy="3846512"/>
          </a:xfrm>
          <a:prstGeom prst="rect">
            <a:avLst/>
          </a:prstGeom>
          <a:noFill/>
          <a:ln>
            <a:noFill/>
          </a:ln>
        </p:spPr>
        <p:txBody>
          <a:bodyPr anchorCtr="0" anchor="t" bIns="45700" lIns="91425" spcFirstLastPara="1" rIns="91425" wrap="square" tIns="45700">
            <a:noAutofit/>
          </a:bodyPr>
          <a:lstStyle/>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Angiogenesis </a:t>
            </a:r>
            <a:endParaRPr/>
          </a:p>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Nutrient absorption </a:t>
            </a:r>
            <a:endParaRPr/>
          </a:p>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Mucosal barrier fortification </a:t>
            </a:r>
            <a:endParaRPr/>
          </a:p>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Xenobiotic metabolism</a:t>
            </a:r>
            <a:endParaRPr/>
          </a:p>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Intestinal motility</a:t>
            </a:r>
            <a:endParaRPr/>
          </a:p>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Gut immune system</a:t>
            </a:r>
            <a:endParaRPr/>
          </a:p>
          <a:p>
            <a:pPr indent="-203200" lvl="1" marL="457200" marR="0" rtl="0" algn="l">
              <a:spcBef>
                <a:spcPts val="0"/>
              </a:spcBef>
              <a:spcAft>
                <a:spcPts val="0"/>
              </a:spcAft>
              <a:buClr>
                <a:schemeClr val="dk1"/>
              </a:buClr>
              <a:buSzPts val="3200"/>
              <a:buFont typeface="Arial"/>
              <a:buChar char="-"/>
            </a:pPr>
            <a:r>
              <a:rPr b="1" i="1" lang="fr-FR" sz="3200" u="none" cap="none" strike="noStrike">
                <a:solidFill>
                  <a:schemeClr val="dk1"/>
                </a:solidFill>
                <a:latin typeface="Arial"/>
                <a:ea typeface="Arial"/>
                <a:cs typeface="Arial"/>
                <a:sym typeface="Arial"/>
              </a:rPr>
              <a:t> …../….. </a:t>
            </a:r>
            <a:endParaRPr/>
          </a:p>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857" name="Google Shape;857;p109"/>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858" name="Google Shape;858;p109"/>
          <p:cNvPicPr preferRelativeResize="0"/>
          <p:nvPr/>
        </p:nvPicPr>
        <p:blipFill rotWithShape="1">
          <a:blip r:embed="rId3">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3000"/>
                                        <p:tgtEl>
                                          <p:spTgt spid="8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sp>
        <p:nvSpPr>
          <p:cNvPr id="863" name="Google Shape;863;p110"/>
          <p:cNvSpPr txBox="1"/>
          <p:nvPr>
            <p:ph idx="1" type="body"/>
          </p:nvPr>
        </p:nvSpPr>
        <p:spPr>
          <a:xfrm>
            <a:off x="1504950" y="1125538"/>
            <a:ext cx="9144000" cy="45259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C00000"/>
              </a:buClr>
              <a:buSzPts val="3600"/>
              <a:buNone/>
            </a:pPr>
            <a:r>
              <a:rPr b="1" i="1" lang="fr-FR" sz="3600">
                <a:solidFill>
                  <a:srgbClr val="C00000"/>
                </a:solidFill>
              </a:rPr>
              <a:t>Bacteroides thetaiotaomicron (B.theta)</a:t>
            </a:r>
            <a:r>
              <a:rPr b="1" lang="fr-FR" sz="3600">
                <a:solidFill>
                  <a:srgbClr val="C00000"/>
                </a:solidFill>
              </a:rPr>
              <a:t> </a:t>
            </a:r>
            <a:r>
              <a:rPr b="1" i="1" lang="fr-FR" sz="2000"/>
              <a:t>component of the normal mouse and human intestinal microflora. </a:t>
            </a:r>
            <a:endParaRPr b="1" i="1" sz="3600"/>
          </a:p>
        </p:txBody>
      </p:sp>
      <p:sp>
        <p:nvSpPr>
          <p:cNvPr id="864" name="Google Shape;864;p110"/>
          <p:cNvSpPr/>
          <p:nvPr/>
        </p:nvSpPr>
        <p:spPr>
          <a:xfrm>
            <a:off x="6102350" y="6424614"/>
            <a:ext cx="4203700" cy="352425"/>
          </a:xfrm>
          <a:prstGeom prst="rect">
            <a:avLst/>
          </a:prstGeom>
          <a:noFill/>
          <a:ln>
            <a:noFill/>
          </a:ln>
        </p:spPr>
        <p:txBody>
          <a:bodyPr anchorCtr="0" anchor="t" bIns="50800" lIns="17450" spcFirstLastPara="1" rIns="17450" wrap="square" tIns="50800">
            <a:noAutofit/>
          </a:bodyPr>
          <a:lstStyle/>
          <a:p>
            <a:pPr indent="-287338" lvl="0" marL="287338" marR="0" rtl="0" algn="r">
              <a:lnSpc>
                <a:spcPct val="90000"/>
              </a:lnSpc>
              <a:spcBef>
                <a:spcPts val="0"/>
              </a:spcBef>
              <a:spcAft>
                <a:spcPts val="0"/>
              </a:spcAft>
              <a:buClr>
                <a:schemeClr val="dk1"/>
              </a:buClr>
              <a:buSzPts val="1800"/>
              <a:buFont typeface="Arial"/>
              <a:buNone/>
            </a:pPr>
            <a:r>
              <a:rPr b="1" i="1" lang="fr-FR" sz="1800">
                <a:solidFill>
                  <a:schemeClr val="dk1"/>
                </a:solidFill>
                <a:latin typeface="Arial"/>
                <a:ea typeface="Arial"/>
                <a:cs typeface="Arial"/>
                <a:sym typeface="Arial"/>
              </a:rPr>
              <a:t>Hooper et al  Science 2001; 291: 881-4</a:t>
            </a:r>
            <a:endParaRPr/>
          </a:p>
        </p:txBody>
      </p:sp>
      <p:grpSp>
        <p:nvGrpSpPr>
          <p:cNvPr id="865" name="Google Shape;865;p110"/>
          <p:cNvGrpSpPr/>
          <p:nvPr/>
        </p:nvGrpSpPr>
        <p:grpSpPr>
          <a:xfrm>
            <a:off x="766762" y="2205038"/>
            <a:ext cx="5076826" cy="4049998"/>
            <a:chOff x="-176745" y="2407395"/>
            <a:chExt cx="2725599" cy="2442053"/>
          </a:xfrm>
        </p:grpSpPr>
        <p:pic>
          <p:nvPicPr>
            <p:cNvPr id="866" name="Google Shape;866;p110"/>
            <p:cNvPicPr preferRelativeResize="0"/>
            <p:nvPr/>
          </p:nvPicPr>
          <p:blipFill rotWithShape="1">
            <a:blip r:embed="rId3">
              <a:alphaModFix/>
            </a:blip>
            <a:srcRect b="0" l="0" r="0" t="0"/>
            <a:stretch/>
          </p:blipFill>
          <p:spPr>
            <a:xfrm>
              <a:off x="93195" y="2670512"/>
              <a:ext cx="2455659" cy="1822161"/>
            </a:xfrm>
            <a:prstGeom prst="rect">
              <a:avLst/>
            </a:prstGeom>
            <a:noFill/>
            <a:ln>
              <a:noFill/>
            </a:ln>
          </p:spPr>
        </p:pic>
        <p:sp>
          <p:nvSpPr>
            <p:cNvPr id="867" name="Google Shape;867;p110"/>
            <p:cNvSpPr/>
            <p:nvPr/>
          </p:nvSpPr>
          <p:spPr>
            <a:xfrm>
              <a:off x="-176745" y="4436837"/>
              <a:ext cx="2552056" cy="412611"/>
            </a:xfrm>
            <a:prstGeom prst="rect">
              <a:avLst/>
            </a:prstGeom>
            <a:noFill/>
            <a:ln>
              <a:noFill/>
            </a:ln>
          </p:spPr>
          <p:txBody>
            <a:bodyPr anchorCtr="0" anchor="t" bIns="50800" lIns="17450" spcFirstLastPara="1" rIns="17450" wrap="square" tIns="50800">
              <a:noAutofit/>
            </a:bodyPr>
            <a:lstStyle/>
            <a:p>
              <a:pPr indent="-342900" lvl="0" marL="342900" marR="0" rtl="0" algn="ctr">
                <a:lnSpc>
                  <a:spcPct val="90000"/>
                </a:lnSpc>
                <a:spcBef>
                  <a:spcPts val="0"/>
                </a:spcBef>
                <a:spcAft>
                  <a:spcPts val="0"/>
                </a:spcAft>
                <a:buClr>
                  <a:srgbClr val="C00000"/>
                </a:buClr>
                <a:buSzPts val="1800"/>
                <a:buFont typeface="Arial"/>
                <a:buNone/>
              </a:pPr>
              <a:r>
                <a:rPr b="1" i="1" lang="fr-FR" sz="1800">
                  <a:solidFill>
                    <a:srgbClr val="C00000"/>
                  </a:solidFill>
                  <a:latin typeface="Arial"/>
                  <a:ea typeface="Arial"/>
                  <a:cs typeface="Arial"/>
                  <a:sym typeface="Arial"/>
                </a:rPr>
                <a:t>Small proline-rich protein-2 </a:t>
              </a:r>
              <a:endParaRPr/>
            </a:p>
            <a:p>
              <a:pPr indent="-342900" lvl="0" marL="342900" marR="0" rtl="0" algn="ctr">
                <a:lnSpc>
                  <a:spcPct val="90000"/>
                </a:lnSpc>
                <a:spcBef>
                  <a:spcPts val="540"/>
                </a:spcBef>
                <a:spcAft>
                  <a:spcPts val="0"/>
                </a:spcAft>
                <a:buClr>
                  <a:srgbClr val="C00000"/>
                </a:buClr>
                <a:buSzPts val="1800"/>
                <a:buFont typeface="Arial"/>
                <a:buNone/>
              </a:pPr>
              <a:r>
                <a:rPr b="1" i="1" lang="fr-FR" sz="1800">
                  <a:solidFill>
                    <a:srgbClr val="C00000"/>
                  </a:solidFill>
                  <a:latin typeface="Arial"/>
                  <a:ea typeface="Arial"/>
                  <a:cs typeface="Arial"/>
                  <a:sym typeface="Arial"/>
                </a:rPr>
                <a:t>(Sprr2a)</a:t>
              </a:r>
              <a:endParaRPr b="1" i="1" sz="1800">
                <a:solidFill>
                  <a:schemeClr val="dk1"/>
                </a:solidFill>
                <a:latin typeface="Arial"/>
                <a:ea typeface="Arial"/>
                <a:cs typeface="Arial"/>
                <a:sym typeface="Arial"/>
              </a:endParaRPr>
            </a:p>
          </p:txBody>
        </p:sp>
        <p:sp>
          <p:nvSpPr>
            <p:cNvPr id="868" name="Google Shape;868;p110"/>
            <p:cNvSpPr/>
            <p:nvPr/>
          </p:nvSpPr>
          <p:spPr>
            <a:xfrm>
              <a:off x="315160" y="2407395"/>
              <a:ext cx="397599" cy="212182"/>
            </a:xfrm>
            <a:prstGeom prst="rect">
              <a:avLst/>
            </a:prstGeom>
            <a:noFill/>
            <a:ln>
              <a:noFill/>
            </a:ln>
          </p:spPr>
          <p:txBody>
            <a:bodyPr anchorCtr="0" anchor="t" bIns="50800" lIns="17450" spcFirstLastPara="1" rIns="17450" wrap="square" tIns="50800">
              <a:noAutofit/>
            </a:bodyPr>
            <a:lstStyle/>
            <a:p>
              <a:pPr indent="-342900" lvl="0" marL="342900" marR="0" rtl="0" algn="r">
                <a:lnSpc>
                  <a:spcPct val="90000"/>
                </a:lnSpc>
                <a:spcBef>
                  <a:spcPts val="0"/>
                </a:spcBef>
                <a:spcAft>
                  <a:spcPts val="0"/>
                </a:spcAft>
                <a:buClr>
                  <a:schemeClr val="dk1"/>
                </a:buClr>
                <a:buSzPts val="1800"/>
                <a:buFont typeface="Arial"/>
                <a:buNone/>
              </a:pPr>
              <a:r>
                <a:rPr b="1" i="1" lang="fr-FR" sz="1800">
                  <a:solidFill>
                    <a:schemeClr val="dk1"/>
                  </a:solidFill>
                  <a:latin typeface="Arial"/>
                  <a:ea typeface="Arial"/>
                  <a:cs typeface="Arial"/>
                  <a:sym typeface="Arial"/>
                </a:rPr>
                <a:t>mRNA</a:t>
              </a:r>
              <a:endParaRPr/>
            </a:p>
          </p:txBody>
        </p:sp>
      </p:grpSp>
      <p:sp>
        <p:nvSpPr>
          <p:cNvPr id="869" name="Google Shape;869;p110"/>
          <p:cNvSpPr/>
          <p:nvPr/>
        </p:nvSpPr>
        <p:spPr>
          <a:xfrm>
            <a:off x="7680325" y="3716338"/>
            <a:ext cx="852488" cy="7921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70" name="Google Shape;870;p110"/>
          <p:cNvGrpSpPr/>
          <p:nvPr/>
        </p:nvGrpSpPr>
        <p:grpSpPr>
          <a:xfrm>
            <a:off x="7091364" y="2149476"/>
            <a:ext cx="4695825" cy="3757613"/>
            <a:chOff x="4579938" y="4032250"/>
            <a:chExt cx="3946525" cy="2421111"/>
          </a:xfrm>
        </p:grpSpPr>
        <p:pic>
          <p:nvPicPr>
            <p:cNvPr id="871" name="Google Shape;871;p110"/>
            <p:cNvPicPr preferRelativeResize="0"/>
            <p:nvPr/>
          </p:nvPicPr>
          <p:blipFill rotWithShape="1">
            <a:blip r:embed="rId4">
              <a:alphaModFix/>
            </a:blip>
            <a:srcRect b="0" l="0" r="0" t="0"/>
            <a:stretch/>
          </p:blipFill>
          <p:spPr>
            <a:xfrm>
              <a:off x="4579938" y="4171950"/>
              <a:ext cx="3946525" cy="2138363"/>
            </a:xfrm>
            <a:prstGeom prst="rect">
              <a:avLst/>
            </a:prstGeom>
            <a:noFill/>
            <a:ln>
              <a:noFill/>
            </a:ln>
          </p:spPr>
        </p:pic>
        <p:sp>
          <p:nvSpPr>
            <p:cNvPr id="872" name="Google Shape;872;p110"/>
            <p:cNvSpPr/>
            <p:nvPr/>
          </p:nvSpPr>
          <p:spPr>
            <a:xfrm>
              <a:off x="5432485" y="6208789"/>
              <a:ext cx="1407885" cy="244572"/>
            </a:xfrm>
            <a:prstGeom prst="rect">
              <a:avLst/>
            </a:prstGeom>
            <a:noFill/>
            <a:ln>
              <a:noFill/>
            </a:ln>
          </p:spPr>
          <p:txBody>
            <a:bodyPr anchorCtr="0" anchor="t" bIns="50800" lIns="17450" spcFirstLastPara="1" rIns="17450" wrap="square" tIns="50800">
              <a:noAutofit/>
            </a:bodyPr>
            <a:lstStyle/>
            <a:p>
              <a:pPr indent="-342900" lvl="0" marL="342900" marR="0" rtl="0" algn="r">
                <a:lnSpc>
                  <a:spcPct val="90000"/>
                </a:lnSpc>
                <a:spcBef>
                  <a:spcPts val="0"/>
                </a:spcBef>
                <a:spcAft>
                  <a:spcPts val="0"/>
                </a:spcAft>
                <a:buClr>
                  <a:srgbClr val="C00000"/>
                </a:buClr>
                <a:buSzPts val="2000"/>
                <a:buFont typeface="Helvetica Neue"/>
                <a:buNone/>
              </a:pPr>
              <a:r>
                <a:rPr b="1" i="1" lang="fr-FR" sz="2000">
                  <a:solidFill>
                    <a:srgbClr val="C00000"/>
                  </a:solidFill>
                  <a:latin typeface="Helvetica Neue"/>
                  <a:ea typeface="Helvetica Neue"/>
                  <a:cs typeface="Helvetica Neue"/>
                  <a:sym typeface="Helvetica Neue"/>
                </a:rPr>
                <a:t>Angiogenin-3</a:t>
              </a:r>
              <a:endParaRPr/>
            </a:p>
          </p:txBody>
        </p:sp>
        <p:sp>
          <p:nvSpPr>
            <p:cNvPr id="873" name="Google Shape;873;p110"/>
            <p:cNvSpPr/>
            <p:nvPr/>
          </p:nvSpPr>
          <p:spPr>
            <a:xfrm>
              <a:off x="4633350" y="4032250"/>
              <a:ext cx="622432" cy="226724"/>
            </a:xfrm>
            <a:prstGeom prst="rect">
              <a:avLst/>
            </a:prstGeom>
            <a:noFill/>
            <a:ln>
              <a:noFill/>
            </a:ln>
          </p:spPr>
          <p:txBody>
            <a:bodyPr anchorCtr="0" anchor="t" bIns="50800" lIns="17450" spcFirstLastPara="1" rIns="17450" wrap="square" tIns="50800">
              <a:noAutofit/>
            </a:bodyPr>
            <a:lstStyle/>
            <a:p>
              <a:pPr indent="-342900" lvl="0" marL="342900" marR="0" rtl="0" algn="r">
                <a:lnSpc>
                  <a:spcPct val="90000"/>
                </a:lnSpc>
                <a:spcBef>
                  <a:spcPts val="0"/>
                </a:spcBef>
                <a:spcAft>
                  <a:spcPts val="0"/>
                </a:spcAft>
                <a:buClr>
                  <a:schemeClr val="dk1"/>
                </a:buClr>
                <a:buSzPts val="1800"/>
                <a:buFont typeface="Arial"/>
                <a:buNone/>
              </a:pPr>
              <a:r>
                <a:rPr b="1" i="1" lang="fr-FR" sz="1800">
                  <a:solidFill>
                    <a:schemeClr val="dk1"/>
                  </a:solidFill>
                  <a:latin typeface="Arial"/>
                  <a:ea typeface="Arial"/>
                  <a:cs typeface="Arial"/>
                  <a:sym typeface="Arial"/>
                </a:rPr>
                <a:t>mRNA</a:t>
              </a:r>
              <a:endParaRPr/>
            </a:p>
          </p:txBody>
        </p:sp>
      </p:grpSp>
      <p:grpSp>
        <p:nvGrpSpPr>
          <p:cNvPr id="874" name="Google Shape;874;p110"/>
          <p:cNvGrpSpPr/>
          <p:nvPr/>
        </p:nvGrpSpPr>
        <p:grpSpPr>
          <a:xfrm>
            <a:off x="4440239" y="2211389"/>
            <a:ext cx="4092575" cy="3705225"/>
            <a:chOff x="2916334" y="2210632"/>
            <a:chExt cx="4092382" cy="3705532"/>
          </a:xfrm>
        </p:grpSpPr>
        <p:sp>
          <p:nvSpPr>
            <p:cNvPr id="875" name="Google Shape;875;p110"/>
            <p:cNvSpPr/>
            <p:nvPr/>
          </p:nvSpPr>
          <p:spPr>
            <a:xfrm>
              <a:off x="3834481" y="5536573"/>
              <a:ext cx="1564208" cy="379591"/>
            </a:xfrm>
            <a:prstGeom prst="rect">
              <a:avLst/>
            </a:prstGeom>
            <a:noFill/>
            <a:ln>
              <a:noFill/>
            </a:ln>
          </p:spPr>
          <p:txBody>
            <a:bodyPr anchorCtr="0" anchor="t" bIns="50800" lIns="17450" spcFirstLastPara="1" rIns="17450" wrap="square" tIns="50800">
              <a:noAutofit/>
            </a:bodyPr>
            <a:lstStyle/>
            <a:p>
              <a:pPr indent="-342900" lvl="0" marL="342900" marR="0" rtl="0" algn="l">
                <a:lnSpc>
                  <a:spcPct val="90000"/>
                </a:lnSpc>
                <a:spcBef>
                  <a:spcPts val="0"/>
                </a:spcBef>
                <a:spcAft>
                  <a:spcPts val="0"/>
                </a:spcAft>
                <a:buClr>
                  <a:srgbClr val="C00000"/>
                </a:buClr>
                <a:buSzPts val="2000"/>
                <a:buFont typeface="Helvetica Neue"/>
                <a:buNone/>
              </a:pPr>
              <a:r>
                <a:rPr b="1" i="1" lang="fr-FR" sz="2000">
                  <a:solidFill>
                    <a:srgbClr val="C00000"/>
                  </a:solidFill>
                  <a:latin typeface="Helvetica Neue"/>
                  <a:ea typeface="Helvetica Neue"/>
                  <a:cs typeface="Helvetica Neue"/>
                  <a:sym typeface="Helvetica Neue"/>
                </a:rPr>
                <a:t>Colipase</a:t>
              </a:r>
              <a:endParaRPr/>
            </a:p>
          </p:txBody>
        </p:sp>
        <p:grpSp>
          <p:nvGrpSpPr>
            <p:cNvPr id="876" name="Google Shape;876;p110"/>
            <p:cNvGrpSpPr/>
            <p:nvPr/>
          </p:nvGrpSpPr>
          <p:grpSpPr>
            <a:xfrm>
              <a:off x="2916334" y="2210632"/>
              <a:ext cx="4092382" cy="3440079"/>
              <a:chOff x="4934717" y="472156"/>
              <a:chExt cx="4254500" cy="2527032"/>
            </a:xfrm>
          </p:grpSpPr>
          <p:pic>
            <p:nvPicPr>
              <p:cNvPr id="877" name="Google Shape;877;p110"/>
              <p:cNvPicPr preferRelativeResize="0"/>
              <p:nvPr/>
            </p:nvPicPr>
            <p:blipFill rotWithShape="1">
              <a:blip r:embed="rId5">
                <a:alphaModFix/>
              </a:blip>
              <a:srcRect b="0" l="0" r="0" t="0"/>
              <a:stretch/>
            </p:blipFill>
            <p:spPr>
              <a:xfrm>
                <a:off x="4934717" y="690963"/>
                <a:ext cx="4254500" cy="2308225"/>
              </a:xfrm>
              <a:prstGeom prst="rect">
                <a:avLst/>
              </a:prstGeom>
              <a:noFill/>
              <a:ln>
                <a:noFill/>
              </a:ln>
            </p:spPr>
          </p:pic>
          <p:sp>
            <p:nvSpPr>
              <p:cNvPr id="878" name="Google Shape;878;p110"/>
              <p:cNvSpPr/>
              <p:nvPr/>
            </p:nvSpPr>
            <p:spPr>
              <a:xfrm>
                <a:off x="4976637" y="472156"/>
                <a:ext cx="769924" cy="258494"/>
              </a:xfrm>
              <a:prstGeom prst="rect">
                <a:avLst/>
              </a:prstGeom>
              <a:noFill/>
              <a:ln>
                <a:noFill/>
              </a:ln>
            </p:spPr>
            <p:txBody>
              <a:bodyPr anchorCtr="0" anchor="t" bIns="50800" lIns="17450" spcFirstLastPara="1" rIns="17450" wrap="square" tIns="50800">
                <a:noAutofit/>
              </a:bodyPr>
              <a:lstStyle/>
              <a:p>
                <a:pPr indent="-342900" lvl="0" marL="342900" marR="0" rtl="0" algn="r">
                  <a:lnSpc>
                    <a:spcPct val="90000"/>
                  </a:lnSpc>
                  <a:spcBef>
                    <a:spcPts val="0"/>
                  </a:spcBef>
                  <a:spcAft>
                    <a:spcPts val="0"/>
                  </a:spcAft>
                  <a:buClr>
                    <a:schemeClr val="dk1"/>
                  </a:buClr>
                  <a:buSzPts val="1800"/>
                  <a:buFont typeface="Arial"/>
                  <a:buNone/>
                </a:pPr>
                <a:r>
                  <a:rPr b="1" i="1" lang="fr-FR" sz="1800">
                    <a:solidFill>
                      <a:schemeClr val="dk1"/>
                    </a:solidFill>
                    <a:latin typeface="Arial"/>
                    <a:ea typeface="Arial"/>
                    <a:cs typeface="Arial"/>
                    <a:sym typeface="Arial"/>
                  </a:rPr>
                  <a:t>mRNA</a:t>
                </a:r>
                <a:endParaRPr/>
              </a:p>
            </p:txBody>
          </p:sp>
        </p:grpSp>
      </p:grpSp>
      <p:sp>
        <p:nvSpPr>
          <p:cNvPr id="879" name="Google Shape;879;p110"/>
          <p:cNvSpPr/>
          <p:nvPr/>
        </p:nvSpPr>
        <p:spPr>
          <a:xfrm>
            <a:off x="0" y="-26988"/>
            <a:ext cx="12192000" cy="1143001"/>
          </a:xfrm>
          <a:prstGeom prst="rect">
            <a:avLst/>
          </a:prstGeom>
          <a:solidFill>
            <a:srgbClr val="C5D8F1"/>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Development of intestinal functions </a:t>
            </a:r>
            <a:endParaRPr/>
          </a:p>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and intestinal microbiota</a:t>
            </a:r>
            <a:endParaRPr b="1" sz="18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pic>
        <p:nvPicPr>
          <p:cNvPr id="884" name="Google Shape;884;p111"/>
          <p:cNvPicPr preferRelativeResize="0"/>
          <p:nvPr/>
        </p:nvPicPr>
        <p:blipFill rotWithShape="1">
          <a:blip r:embed="rId3">
            <a:alphaModFix/>
          </a:blip>
          <a:srcRect b="25343" l="0" r="0" t="0"/>
          <a:stretch/>
        </p:blipFill>
        <p:spPr>
          <a:xfrm>
            <a:off x="1528764" y="1"/>
            <a:ext cx="9139237" cy="1484313"/>
          </a:xfrm>
          <a:prstGeom prst="rect">
            <a:avLst/>
          </a:prstGeom>
          <a:noFill/>
          <a:ln>
            <a:noFill/>
          </a:ln>
        </p:spPr>
      </p:pic>
      <p:sp>
        <p:nvSpPr>
          <p:cNvPr id="885" name="Google Shape;885;p111"/>
          <p:cNvSpPr/>
          <p:nvPr/>
        </p:nvSpPr>
        <p:spPr>
          <a:xfrm>
            <a:off x="1524000" y="1519238"/>
            <a:ext cx="9144000" cy="2578100"/>
          </a:xfrm>
          <a:prstGeom prst="rect">
            <a:avLst/>
          </a:prstGeom>
          <a:noFill/>
          <a:ln>
            <a:noFill/>
          </a:ln>
        </p:spPr>
      </p:sp>
      <p:pic>
        <p:nvPicPr>
          <p:cNvPr id="886" name="Google Shape;886;p111"/>
          <p:cNvPicPr preferRelativeResize="0"/>
          <p:nvPr/>
        </p:nvPicPr>
        <p:blipFill rotWithShape="1">
          <a:blip r:embed="rId4">
            <a:alphaModFix/>
          </a:blip>
          <a:srcRect b="0" l="0" r="0" t="0"/>
          <a:stretch/>
        </p:blipFill>
        <p:spPr>
          <a:xfrm>
            <a:off x="4183063" y="6470650"/>
            <a:ext cx="6521450" cy="387350"/>
          </a:xfrm>
          <a:prstGeom prst="rect">
            <a:avLst/>
          </a:prstGeom>
          <a:noFill/>
          <a:ln>
            <a:noFill/>
          </a:ln>
        </p:spPr>
      </p:pic>
      <p:sp>
        <p:nvSpPr>
          <p:cNvPr id="887" name="Google Shape;887;p111"/>
          <p:cNvSpPr txBox="1"/>
          <p:nvPr/>
        </p:nvSpPr>
        <p:spPr>
          <a:xfrm>
            <a:off x="1524000" y="4149726"/>
            <a:ext cx="9118600" cy="23082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A: Germ free (GF) mouse</a:t>
            </a:r>
            <a:endParaRPr/>
          </a:p>
          <a:p>
            <a:pPr indent="0" lvl="0" marL="0" marR="0" rtl="0" algn="l">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B: Age matched ex-germ-free conventionnalized (CONV)  mouse </a:t>
            </a:r>
            <a:endParaRPr/>
          </a:p>
          <a:p>
            <a:pPr indent="0" lvl="0" marL="0" marR="0" rtl="0" algn="l">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killed 10 days after colonization</a:t>
            </a:r>
            <a:endParaRPr/>
          </a:p>
          <a:p>
            <a:pPr indent="0" lvl="0" marL="0" marR="0" rtl="0" algn="l">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C: Ex-germ-free mouse 10 days after colonization </a:t>
            </a:r>
            <a:endParaRPr/>
          </a:p>
          <a:p>
            <a:pPr indent="0" lvl="0" marL="0" marR="0" rtl="0" algn="l">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with </a:t>
            </a:r>
            <a:r>
              <a:rPr i="1" lang="fr-FR" sz="2400">
                <a:solidFill>
                  <a:schemeClr val="dk1"/>
                </a:solidFill>
                <a:latin typeface="Arial"/>
                <a:ea typeface="Arial"/>
                <a:cs typeface="Arial"/>
                <a:sym typeface="Arial"/>
              </a:rPr>
              <a:t>B.thetaiotaomicron (B.theta)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2" name="Shape 892"/>
        <p:cNvGrpSpPr/>
        <p:nvPr/>
      </p:nvGrpSpPr>
      <p:grpSpPr>
        <a:xfrm>
          <a:off x="0" y="0"/>
          <a:ext cx="0" cy="0"/>
          <a:chOff x="0" y="0"/>
          <a:chExt cx="0" cy="0"/>
        </a:xfrm>
      </p:grpSpPr>
      <p:pic>
        <p:nvPicPr>
          <p:cNvPr descr="Cellularité Ax vsCv" id="893" name="Google Shape;893;p112"/>
          <p:cNvPicPr preferRelativeResize="0"/>
          <p:nvPr>
            <p:ph idx="1" type="body"/>
          </p:nvPr>
        </p:nvPicPr>
        <p:blipFill rotWithShape="1">
          <a:blip r:embed="rId3">
            <a:alphaModFix/>
          </a:blip>
          <a:srcRect b="0" l="26569" r="0" t="0"/>
          <a:stretch/>
        </p:blipFill>
        <p:spPr>
          <a:xfrm>
            <a:off x="4295776" y="936626"/>
            <a:ext cx="6715125" cy="4964113"/>
          </a:xfrm>
          <a:prstGeom prst="rect">
            <a:avLst/>
          </a:prstGeom>
          <a:noFill/>
          <a:ln>
            <a:noFill/>
          </a:ln>
        </p:spPr>
      </p:pic>
      <p:sp>
        <p:nvSpPr>
          <p:cNvPr id="894" name="Google Shape;894;p112"/>
          <p:cNvSpPr txBox="1"/>
          <p:nvPr/>
        </p:nvSpPr>
        <p:spPr>
          <a:xfrm>
            <a:off x="0" y="-26988"/>
            <a:ext cx="12192000" cy="954107"/>
          </a:xfrm>
          <a:prstGeom prst="rect">
            <a:avLst/>
          </a:prstGeom>
          <a:solidFill>
            <a:srgbClr val="ECF7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800"/>
              <a:buFont typeface="Arial"/>
              <a:buNone/>
            </a:pPr>
            <a:r>
              <a:rPr b="1" lang="fr-FR" sz="2800">
                <a:solidFill>
                  <a:schemeClr val="accent1"/>
                </a:solidFill>
                <a:latin typeface="Arial"/>
                <a:ea typeface="Arial"/>
                <a:cs typeface="Arial"/>
                <a:sym typeface="Arial"/>
              </a:rPr>
              <a:t>Bacterial colonization of the intestine induces the presence of T and B-lymphocytes and the capacity to produce IgAs </a:t>
            </a:r>
            <a:endParaRPr b="1" sz="2800">
              <a:solidFill>
                <a:schemeClr val="accent1"/>
              </a:solidFill>
              <a:latin typeface="Arial"/>
              <a:ea typeface="Arial"/>
              <a:cs typeface="Arial"/>
              <a:sym typeface="Arial"/>
            </a:endParaRPr>
          </a:p>
        </p:txBody>
      </p:sp>
      <p:sp>
        <p:nvSpPr>
          <p:cNvPr id="895" name="Google Shape;895;p112"/>
          <p:cNvSpPr txBox="1"/>
          <p:nvPr/>
        </p:nvSpPr>
        <p:spPr>
          <a:xfrm>
            <a:off x="7535864" y="6391275"/>
            <a:ext cx="371127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b="1" i="1" lang="fr-FR" sz="1800">
                <a:solidFill>
                  <a:schemeClr val="dk1"/>
                </a:solidFill>
                <a:latin typeface="Arial"/>
                <a:ea typeface="Arial"/>
                <a:cs typeface="Arial"/>
                <a:sym typeface="Arial"/>
              </a:rPr>
              <a:t>Nature review Immunology 2012</a:t>
            </a:r>
            <a:endParaRPr/>
          </a:p>
        </p:txBody>
      </p:sp>
      <p:sp>
        <p:nvSpPr>
          <p:cNvPr id="896" name="Google Shape;896;p112"/>
          <p:cNvSpPr/>
          <p:nvPr/>
        </p:nvSpPr>
        <p:spPr>
          <a:xfrm>
            <a:off x="7535864" y="5586413"/>
            <a:ext cx="2663825" cy="2857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112"/>
          <p:cNvSpPr/>
          <p:nvPr/>
        </p:nvSpPr>
        <p:spPr>
          <a:xfrm>
            <a:off x="1524000" y="5322888"/>
            <a:ext cx="9144000" cy="1090612"/>
          </a:xfrm>
          <a:prstGeom prst="rect">
            <a:avLst/>
          </a:prstGeom>
          <a:solidFill>
            <a:schemeClr val="lt1"/>
          </a:solid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rgbClr val="00B050"/>
              </a:buClr>
              <a:buSzPts val="2400"/>
              <a:buFont typeface="Arial"/>
              <a:buNone/>
            </a:pPr>
            <a:r>
              <a:rPr b="1" i="0" lang="fr-FR" sz="2400" u="none" cap="none" strike="noStrike">
                <a:solidFill>
                  <a:srgbClr val="00B050"/>
                </a:solidFill>
                <a:latin typeface="Arial"/>
                <a:ea typeface="Arial"/>
                <a:cs typeface="Arial"/>
                <a:sym typeface="Arial"/>
              </a:rPr>
              <a:t>Microbiota is implicated in the development of the gut associated immune system as well as in those of the systemic immune sytem</a:t>
            </a:r>
            <a:endParaRPr/>
          </a:p>
        </p:txBody>
      </p:sp>
      <p:sp>
        <p:nvSpPr>
          <p:cNvPr id="898" name="Google Shape;898;p112"/>
          <p:cNvSpPr txBox="1"/>
          <p:nvPr/>
        </p:nvSpPr>
        <p:spPr>
          <a:xfrm>
            <a:off x="877888" y="2084833"/>
            <a:ext cx="3140603" cy="523220"/>
          </a:xfrm>
          <a:prstGeom prst="rect">
            <a:avLst/>
          </a:prstGeom>
          <a:solidFill>
            <a:srgbClr val="FDE9D8"/>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6"/>
              </a:buClr>
              <a:buSzPts val="2800"/>
              <a:buFont typeface="Arial"/>
              <a:buNone/>
            </a:pPr>
            <a:r>
              <a:rPr b="1" lang="fr-FR" sz="2800">
                <a:solidFill>
                  <a:schemeClr val="accent6"/>
                </a:solidFill>
                <a:latin typeface="Arial"/>
                <a:ea typeface="Arial"/>
                <a:cs typeface="Arial"/>
                <a:sym typeface="Arial"/>
              </a:rPr>
              <a:t>Germ free mouse</a:t>
            </a:r>
            <a:endParaRPr/>
          </a:p>
        </p:txBody>
      </p:sp>
      <p:sp>
        <p:nvSpPr>
          <p:cNvPr id="899" name="Google Shape;899;p112"/>
          <p:cNvSpPr txBox="1"/>
          <p:nvPr/>
        </p:nvSpPr>
        <p:spPr>
          <a:xfrm>
            <a:off x="101633" y="3557450"/>
            <a:ext cx="4194143" cy="1384995"/>
          </a:xfrm>
          <a:prstGeom prst="rect">
            <a:avLst/>
          </a:prstGeom>
          <a:solidFill>
            <a:srgbClr val="DAE5F1"/>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2F9F7A"/>
              </a:buClr>
              <a:buSzPts val="2800"/>
              <a:buFont typeface="Arial"/>
              <a:buNone/>
            </a:pPr>
            <a:r>
              <a:rPr b="1" lang="fr-FR" sz="2800">
                <a:solidFill>
                  <a:srgbClr val="2F9F7A"/>
                </a:solidFill>
                <a:latin typeface="Arial"/>
                <a:ea typeface="Arial"/>
                <a:cs typeface="Arial"/>
                <a:sym typeface="Arial"/>
              </a:rPr>
              <a:t>Mouse colonized </a:t>
            </a:r>
            <a:endParaRPr/>
          </a:p>
          <a:p>
            <a:pPr indent="0" lvl="0" marL="0" marR="0" rtl="0" algn="ctr">
              <a:spcBef>
                <a:spcPts val="0"/>
              </a:spcBef>
              <a:spcAft>
                <a:spcPts val="0"/>
              </a:spcAft>
              <a:buClr>
                <a:srgbClr val="2F9F7A"/>
              </a:buClr>
              <a:buSzPts val="2800"/>
              <a:buFont typeface="Arial"/>
              <a:buNone/>
            </a:pPr>
            <a:r>
              <a:rPr b="1" lang="fr-FR" sz="2800">
                <a:solidFill>
                  <a:srgbClr val="2F9F7A"/>
                </a:solidFill>
                <a:latin typeface="Arial"/>
                <a:ea typeface="Arial"/>
                <a:cs typeface="Arial"/>
                <a:sym typeface="Arial"/>
              </a:rPr>
              <a:t>with </a:t>
            </a:r>
            <a:endParaRPr/>
          </a:p>
          <a:p>
            <a:pPr indent="0" lvl="0" marL="0" marR="0" rtl="0" algn="ctr">
              <a:spcBef>
                <a:spcPts val="0"/>
              </a:spcBef>
              <a:spcAft>
                <a:spcPts val="0"/>
              </a:spcAft>
              <a:buClr>
                <a:srgbClr val="2F9F7A"/>
              </a:buClr>
              <a:buSzPts val="2800"/>
              <a:buFont typeface="Arial"/>
              <a:buNone/>
            </a:pPr>
            <a:r>
              <a:rPr b="1" lang="fr-FR" sz="2800">
                <a:solidFill>
                  <a:srgbClr val="2F9F7A"/>
                </a:solidFill>
                <a:latin typeface="Arial"/>
                <a:ea typeface="Arial"/>
                <a:cs typeface="Arial"/>
                <a:sym typeface="Arial"/>
              </a:rPr>
              <a:t>intestinal bacteria</a:t>
            </a:r>
            <a:endParaRPr b="1" sz="2800">
              <a:solidFill>
                <a:srgbClr val="2F9F7A"/>
              </a:solidFill>
              <a:latin typeface="Arial"/>
              <a:ea typeface="Arial"/>
              <a:cs typeface="Arial"/>
              <a:sym typeface="Arial"/>
            </a:endParaRPr>
          </a:p>
        </p:txBody>
      </p:sp>
      <p:sp>
        <p:nvSpPr>
          <p:cNvPr id="900" name="Google Shape;900;p112"/>
          <p:cNvSpPr/>
          <p:nvPr/>
        </p:nvSpPr>
        <p:spPr>
          <a:xfrm>
            <a:off x="1639888" y="5373689"/>
            <a:ext cx="9199562" cy="9604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112"/>
          <p:cNvSpPr/>
          <p:nvPr/>
        </p:nvSpPr>
        <p:spPr>
          <a:xfrm>
            <a:off x="101634" y="3097422"/>
            <a:ext cx="10621930" cy="20272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1000"/>
                                        <p:tgtEl>
                                          <p:spTgt spid="8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00"/>
                                        </p:tgtEl>
                                      </p:cBhvr>
                                    </p:animEffect>
                                    <p:set>
                                      <p:cBhvr>
                                        <p:cTn dur="1" fill="hold">
                                          <p:stCondLst>
                                            <p:cond delay="500"/>
                                          </p:stCondLst>
                                        </p:cTn>
                                        <p:tgtEl>
                                          <p:spTgt spid="9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5" name="Shape 905"/>
        <p:cNvGrpSpPr/>
        <p:nvPr/>
      </p:nvGrpSpPr>
      <p:grpSpPr>
        <a:xfrm>
          <a:off x="0" y="0"/>
          <a:ext cx="0" cy="0"/>
          <a:chOff x="0" y="0"/>
          <a:chExt cx="0" cy="0"/>
        </a:xfrm>
      </p:grpSpPr>
      <p:sp>
        <p:nvSpPr>
          <p:cNvPr id="906" name="Google Shape;906;p113"/>
          <p:cNvSpPr/>
          <p:nvPr/>
        </p:nvSpPr>
        <p:spPr>
          <a:xfrm>
            <a:off x="5913396" y="1985892"/>
            <a:ext cx="3292071" cy="629716"/>
          </a:xfrm>
          <a:custGeom>
            <a:rect b="b" l="l" r="r" t="t"/>
            <a:pathLst>
              <a:path extrusionOk="0" h="120000" w="120000">
                <a:moveTo>
                  <a:pt x="0" y="0"/>
                </a:moveTo>
                <a:lnTo>
                  <a:pt x="0" y="56055"/>
                </a:lnTo>
                <a:lnTo>
                  <a:pt x="120000" y="56055"/>
                </a:lnTo>
                <a:lnTo>
                  <a:pt x="120000" y="120000"/>
                </a:lnTo>
              </a:path>
            </a:pathLst>
          </a:custGeom>
          <a:noFill/>
          <a:ln cap="flat" cmpd="sng" w="12700">
            <a:solidFill>
              <a:schemeClr val="lt2"/>
            </a:solidFill>
            <a:prstDash val="solid"/>
            <a:miter lim="800000"/>
            <a:headEnd len="sm" w="sm" type="none"/>
            <a:tailEnd len="sm" w="sm" type="none"/>
          </a:ln>
        </p:spPr>
      </p:sp>
      <p:sp>
        <p:nvSpPr>
          <p:cNvPr id="907" name="Google Shape;907;p113"/>
          <p:cNvSpPr/>
          <p:nvPr/>
        </p:nvSpPr>
        <p:spPr>
          <a:xfrm>
            <a:off x="2380485" y="1985892"/>
            <a:ext cx="3532911" cy="625977"/>
          </a:xfrm>
          <a:custGeom>
            <a:rect b="b" l="l" r="r" t="t"/>
            <a:pathLst>
              <a:path extrusionOk="0" h="120000" w="120000">
                <a:moveTo>
                  <a:pt x="120000" y="0"/>
                </a:moveTo>
                <a:lnTo>
                  <a:pt x="120000" y="55673"/>
                </a:lnTo>
                <a:lnTo>
                  <a:pt x="0" y="55673"/>
                </a:lnTo>
                <a:lnTo>
                  <a:pt x="0" y="120000"/>
                </a:lnTo>
              </a:path>
            </a:pathLst>
          </a:custGeom>
          <a:noFill/>
          <a:ln cap="flat" cmpd="sng" w="12700">
            <a:solidFill>
              <a:schemeClr val="lt2"/>
            </a:solidFill>
            <a:prstDash val="solid"/>
            <a:miter lim="800000"/>
            <a:headEnd len="sm" w="sm" type="none"/>
            <a:tailEnd len="sm" w="sm" type="none"/>
          </a:ln>
        </p:spPr>
      </p:sp>
      <p:sp>
        <p:nvSpPr>
          <p:cNvPr id="908" name="Google Shape;908;p113"/>
          <p:cNvSpPr/>
          <p:nvPr/>
        </p:nvSpPr>
        <p:spPr>
          <a:xfrm>
            <a:off x="3270691" y="1104394"/>
            <a:ext cx="5285409" cy="881498"/>
          </a:xfrm>
          <a:custGeom>
            <a:rect b="b" l="l" r="r" t="t"/>
            <a:pathLst>
              <a:path extrusionOk="0" h="881498" w="5285409">
                <a:moveTo>
                  <a:pt x="0" y="146919"/>
                </a:moveTo>
                <a:cubicBezTo>
                  <a:pt x="0" y="65778"/>
                  <a:pt x="65778" y="0"/>
                  <a:pt x="146919" y="0"/>
                </a:cubicBezTo>
                <a:lnTo>
                  <a:pt x="5138490" y="0"/>
                </a:lnTo>
                <a:cubicBezTo>
                  <a:pt x="5219631" y="0"/>
                  <a:pt x="5285409" y="65778"/>
                  <a:pt x="5285409" y="146919"/>
                </a:cubicBezTo>
                <a:lnTo>
                  <a:pt x="5285409" y="734579"/>
                </a:lnTo>
                <a:cubicBezTo>
                  <a:pt x="5285409" y="815720"/>
                  <a:pt x="5219631" y="881498"/>
                  <a:pt x="5138490" y="881498"/>
                </a:cubicBezTo>
                <a:lnTo>
                  <a:pt x="146919" y="881498"/>
                </a:lnTo>
                <a:cubicBezTo>
                  <a:pt x="65778" y="881498"/>
                  <a:pt x="0" y="815720"/>
                  <a:pt x="0" y="734579"/>
                </a:cubicBezTo>
                <a:lnTo>
                  <a:pt x="0" y="146919"/>
                </a:lnTo>
                <a:close/>
              </a:path>
            </a:pathLst>
          </a:custGeom>
          <a:solidFill>
            <a:schemeClr val="dk2"/>
          </a:solidFill>
          <a:ln cap="flat" cmpd="sng" w="12700">
            <a:solidFill>
              <a:schemeClr val="lt2"/>
            </a:solidFill>
            <a:prstDash val="solid"/>
            <a:miter lim="800000"/>
            <a:headEnd len="sm" w="sm" type="none"/>
            <a:tailEnd len="sm" w="sm" type="none"/>
          </a:ln>
        </p:spPr>
        <p:txBody>
          <a:bodyPr anchorCtr="0" anchor="ctr" bIns="63350" lIns="63350" spcFirstLastPara="1" rIns="63350" wrap="square" tIns="63350">
            <a:noAutofit/>
          </a:bodyPr>
          <a:lstStyle/>
          <a:p>
            <a:pPr indent="0" lvl="0" marL="0" marR="0" rtl="0" algn="ctr">
              <a:lnSpc>
                <a:spcPct val="90000"/>
              </a:lnSpc>
              <a:spcBef>
                <a:spcPts val="0"/>
              </a:spcBef>
              <a:spcAft>
                <a:spcPts val="0"/>
              </a:spcAft>
              <a:buClr>
                <a:schemeClr val="lt1"/>
              </a:buClr>
              <a:buSzPts val="3200"/>
              <a:buFont typeface="Calibri"/>
              <a:buNone/>
            </a:pPr>
            <a:r>
              <a:rPr lang="fr-FR" sz="3200">
                <a:solidFill>
                  <a:schemeClr val="lt1"/>
                </a:solidFill>
                <a:latin typeface="Calibri"/>
                <a:ea typeface="Calibri"/>
                <a:cs typeface="Calibri"/>
                <a:sym typeface="Calibri"/>
              </a:rPr>
              <a:t>Impact of gut microbiota on immune function</a:t>
            </a:r>
            <a:endParaRPr/>
          </a:p>
        </p:txBody>
      </p:sp>
      <p:sp>
        <p:nvSpPr>
          <p:cNvPr id="909" name="Google Shape;909;p11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fr-FR"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910" name="Google Shape;910;p113"/>
          <p:cNvSpPr/>
          <p:nvPr/>
        </p:nvSpPr>
        <p:spPr>
          <a:xfrm>
            <a:off x="0" y="-13707"/>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Immune function and gut microbiota</a:t>
            </a:r>
            <a:endParaRPr b="1" i="1" sz="3600">
              <a:solidFill>
                <a:schemeClr val="accent1"/>
              </a:solidFill>
              <a:latin typeface="Calibri"/>
              <a:ea typeface="Calibri"/>
              <a:cs typeface="Calibri"/>
              <a:sym typeface="Calibri"/>
            </a:endParaRPr>
          </a:p>
        </p:txBody>
      </p:sp>
      <p:sp>
        <p:nvSpPr>
          <p:cNvPr id="911" name="Google Shape;911;p113"/>
          <p:cNvSpPr txBox="1"/>
          <p:nvPr/>
        </p:nvSpPr>
        <p:spPr>
          <a:xfrm>
            <a:off x="3850576" y="3956801"/>
            <a:ext cx="4187503" cy="2246769"/>
          </a:xfrm>
          <a:prstGeom prst="rect">
            <a:avLst/>
          </a:prstGeom>
          <a:no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Development of mucosal an innate immunity in infancy</a:t>
            </a:r>
            <a:endParaRPr/>
          </a:p>
          <a:p>
            <a:pPr indent="-285750" lvl="0" marL="28575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Development of adaptive immune system</a:t>
            </a:r>
            <a:endParaRPr sz="2800">
              <a:solidFill>
                <a:schemeClr val="dk1"/>
              </a:solidFill>
              <a:latin typeface="Calibri"/>
              <a:ea typeface="Calibri"/>
              <a:cs typeface="Calibri"/>
              <a:sym typeface="Calibri"/>
            </a:endParaRPr>
          </a:p>
        </p:txBody>
      </p:sp>
      <p:pic>
        <p:nvPicPr>
          <p:cNvPr id="912" name="Google Shape;912;p113"/>
          <p:cNvPicPr preferRelativeResize="0"/>
          <p:nvPr/>
        </p:nvPicPr>
        <p:blipFill rotWithShape="1">
          <a:blip r:embed="rId3">
            <a:alphaModFix/>
          </a:blip>
          <a:srcRect b="0" l="0" r="0" t="0"/>
          <a:stretch/>
        </p:blipFill>
        <p:spPr>
          <a:xfrm>
            <a:off x="0" y="6657975"/>
            <a:ext cx="2143125" cy="200025"/>
          </a:xfrm>
          <a:prstGeom prst="rect">
            <a:avLst/>
          </a:prstGeom>
          <a:noFill/>
          <a:ln>
            <a:noFill/>
          </a:ln>
        </p:spPr>
      </p:pic>
      <p:pic>
        <p:nvPicPr>
          <p:cNvPr id="913" name="Google Shape;913;p113"/>
          <p:cNvPicPr preferRelativeResize="0"/>
          <p:nvPr/>
        </p:nvPicPr>
        <p:blipFill rotWithShape="1">
          <a:blip r:embed="rId4">
            <a:alphaModFix/>
          </a:blip>
          <a:srcRect b="0" l="0" r="0" t="0"/>
          <a:stretch/>
        </p:blipFill>
        <p:spPr>
          <a:xfrm>
            <a:off x="2251710" y="6657975"/>
            <a:ext cx="2171700" cy="200025"/>
          </a:xfrm>
          <a:prstGeom prst="rect">
            <a:avLst/>
          </a:prstGeom>
          <a:noFill/>
          <a:ln>
            <a:noFill/>
          </a:ln>
        </p:spPr>
      </p:pic>
      <p:grpSp>
        <p:nvGrpSpPr>
          <p:cNvPr id="914" name="Google Shape;914;p113"/>
          <p:cNvGrpSpPr/>
          <p:nvPr/>
        </p:nvGrpSpPr>
        <p:grpSpPr>
          <a:xfrm>
            <a:off x="919231" y="2066752"/>
            <a:ext cx="4445249" cy="4591223"/>
            <a:chOff x="919231" y="2066752"/>
            <a:chExt cx="4445249" cy="4591223"/>
          </a:xfrm>
        </p:grpSpPr>
        <p:sp>
          <p:nvSpPr>
            <p:cNvPr id="915" name="Google Shape;915;p113"/>
            <p:cNvSpPr/>
            <p:nvPr/>
          </p:nvSpPr>
          <p:spPr>
            <a:xfrm>
              <a:off x="959120" y="2611869"/>
              <a:ext cx="2842729" cy="905674"/>
            </a:xfrm>
            <a:custGeom>
              <a:rect b="b" l="l" r="r" t="t"/>
              <a:pathLst>
                <a:path extrusionOk="0" h="905674" w="2842729">
                  <a:moveTo>
                    <a:pt x="0" y="150949"/>
                  </a:moveTo>
                  <a:cubicBezTo>
                    <a:pt x="0" y="67582"/>
                    <a:pt x="67582" y="0"/>
                    <a:pt x="150949" y="0"/>
                  </a:cubicBezTo>
                  <a:lnTo>
                    <a:pt x="2691780" y="0"/>
                  </a:lnTo>
                  <a:cubicBezTo>
                    <a:pt x="2775147" y="0"/>
                    <a:pt x="2842729" y="67582"/>
                    <a:pt x="2842729" y="150949"/>
                  </a:cubicBezTo>
                  <a:lnTo>
                    <a:pt x="2842729" y="754725"/>
                  </a:lnTo>
                  <a:cubicBezTo>
                    <a:pt x="2842729" y="838092"/>
                    <a:pt x="2775147" y="905674"/>
                    <a:pt x="2691780" y="905674"/>
                  </a:cubicBezTo>
                  <a:lnTo>
                    <a:pt x="150949" y="905674"/>
                  </a:lnTo>
                  <a:cubicBezTo>
                    <a:pt x="67582" y="905674"/>
                    <a:pt x="0" y="838092"/>
                    <a:pt x="0" y="754725"/>
                  </a:cubicBezTo>
                  <a:lnTo>
                    <a:pt x="0" y="150949"/>
                  </a:lnTo>
                  <a:close/>
                </a:path>
              </a:pathLst>
            </a:custGeom>
            <a:solidFill>
              <a:schemeClr val="dk2"/>
            </a:solidFill>
            <a:ln cap="flat" cmpd="sng" w="12700">
              <a:solidFill>
                <a:schemeClr val="lt2"/>
              </a:solidFill>
              <a:prstDash val="solid"/>
              <a:miter lim="800000"/>
              <a:headEnd len="sm" w="sm" type="none"/>
              <a:tailEnd len="sm" w="sm" type="none"/>
            </a:ln>
          </p:spPr>
          <p:txBody>
            <a:bodyPr anchorCtr="0" anchor="ctr" bIns="64525" lIns="64525" spcFirstLastPara="1" rIns="64525" wrap="square" tIns="64525">
              <a:noAutofit/>
            </a:bodyPr>
            <a:lstStyle/>
            <a:p>
              <a:pPr indent="0" lvl="0" marL="0" marR="0" rtl="0" algn="ctr">
                <a:lnSpc>
                  <a:spcPct val="90000"/>
                </a:lnSpc>
                <a:spcBef>
                  <a:spcPts val="0"/>
                </a:spcBef>
                <a:spcAft>
                  <a:spcPts val="0"/>
                </a:spcAft>
                <a:buClr>
                  <a:schemeClr val="lt1"/>
                </a:buClr>
                <a:buSzPts val="3200"/>
                <a:buFont typeface="Calibri"/>
                <a:buNone/>
              </a:pPr>
              <a:r>
                <a:rPr lang="fr-FR" sz="3200">
                  <a:solidFill>
                    <a:schemeClr val="lt1"/>
                  </a:solidFill>
                  <a:latin typeface="Calibri"/>
                  <a:ea typeface="Calibri"/>
                  <a:cs typeface="Calibri"/>
                  <a:sym typeface="Calibri"/>
                </a:rPr>
                <a:t>Defense against pathogens</a:t>
              </a:r>
              <a:endParaRPr baseline="30000" sz="3200">
                <a:solidFill>
                  <a:schemeClr val="lt1"/>
                </a:solidFill>
                <a:latin typeface="Calibri"/>
                <a:ea typeface="Calibri"/>
                <a:cs typeface="Calibri"/>
                <a:sym typeface="Calibri"/>
              </a:endParaRPr>
            </a:p>
          </p:txBody>
        </p:sp>
        <p:pic>
          <p:nvPicPr>
            <p:cNvPr id="916" name="Google Shape;916;p113"/>
            <p:cNvPicPr preferRelativeResize="0"/>
            <p:nvPr/>
          </p:nvPicPr>
          <p:blipFill rotWithShape="1">
            <a:blip r:embed="rId5">
              <a:alphaModFix/>
            </a:blip>
            <a:srcRect b="9878" l="0" r="0" t="0"/>
            <a:stretch/>
          </p:blipFill>
          <p:spPr>
            <a:xfrm>
              <a:off x="919231" y="3611711"/>
              <a:ext cx="2779672" cy="3046264"/>
            </a:xfrm>
            <a:prstGeom prst="rect">
              <a:avLst/>
            </a:prstGeom>
            <a:noFill/>
            <a:ln>
              <a:noFill/>
            </a:ln>
          </p:spPr>
        </p:pic>
        <p:cxnSp>
          <p:nvCxnSpPr>
            <p:cNvPr id="917" name="Google Shape;917;p113"/>
            <p:cNvCxnSpPr/>
            <p:nvPr/>
          </p:nvCxnSpPr>
          <p:spPr>
            <a:xfrm flipH="1">
              <a:off x="4423410" y="2066752"/>
              <a:ext cx="941070" cy="562061"/>
            </a:xfrm>
            <a:prstGeom prst="straightConnector1">
              <a:avLst/>
            </a:prstGeom>
            <a:noFill/>
            <a:ln cap="flat" cmpd="sng" w="76200">
              <a:solidFill>
                <a:schemeClr val="accent1"/>
              </a:solidFill>
              <a:prstDash val="solid"/>
              <a:miter lim="800000"/>
              <a:headEnd len="sm" w="sm" type="none"/>
              <a:tailEnd len="med" w="med" type="triangle"/>
            </a:ln>
          </p:spPr>
        </p:cxnSp>
      </p:grpSp>
      <p:grpSp>
        <p:nvGrpSpPr>
          <p:cNvPr id="918" name="Google Shape;918;p113"/>
          <p:cNvGrpSpPr/>
          <p:nvPr/>
        </p:nvGrpSpPr>
        <p:grpSpPr>
          <a:xfrm>
            <a:off x="5652284" y="2074372"/>
            <a:ext cx="5625868" cy="4540987"/>
            <a:chOff x="5652284" y="2074372"/>
            <a:chExt cx="5625868" cy="4540987"/>
          </a:xfrm>
        </p:grpSpPr>
        <p:sp>
          <p:nvSpPr>
            <p:cNvPr id="919" name="Google Shape;919;p113"/>
            <p:cNvSpPr/>
            <p:nvPr/>
          </p:nvSpPr>
          <p:spPr>
            <a:xfrm>
              <a:off x="7132782" y="2615608"/>
              <a:ext cx="4145370" cy="905674"/>
            </a:xfrm>
            <a:custGeom>
              <a:rect b="b" l="l" r="r" t="t"/>
              <a:pathLst>
                <a:path extrusionOk="0" h="905674" w="4145370">
                  <a:moveTo>
                    <a:pt x="0" y="150949"/>
                  </a:moveTo>
                  <a:cubicBezTo>
                    <a:pt x="0" y="67582"/>
                    <a:pt x="67582" y="0"/>
                    <a:pt x="150949" y="0"/>
                  </a:cubicBezTo>
                  <a:lnTo>
                    <a:pt x="3994421" y="0"/>
                  </a:lnTo>
                  <a:cubicBezTo>
                    <a:pt x="4077788" y="0"/>
                    <a:pt x="4145370" y="67582"/>
                    <a:pt x="4145370" y="150949"/>
                  </a:cubicBezTo>
                  <a:lnTo>
                    <a:pt x="4145370" y="754725"/>
                  </a:lnTo>
                  <a:cubicBezTo>
                    <a:pt x="4145370" y="838092"/>
                    <a:pt x="4077788" y="905674"/>
                    <a:pt x="3994421" y="905674"/>
                  </a:cubicBezTo>
                  <a:lnTo>
                    <a:pt x="150949" y="905674"/>
                  </a:lnTo>
                  <a:cubicBezTo>
                    <a:pt x="67582" y="905674"/>
                    <a:pt x="0" y="838092"/>
                    <a:pt x="0" y="754725"/>
                  </a:cubicBezTo>
                  <a:lnTo>
                    <a:pt x="0" y="150949"/>
                  </a:lnTo>
                  <a:close/>
                </a:path>
              </a:pathLst>
            </a:custGeom>
            <a:solidFill>
              <a:schemeClr val="dk2"/>
            </a:solidFill>
            <a:ln cap="flat" cmpd="sng" w="12700">
              <a:solidFill>
                <a:schemeClr val="lt2"/>
              </a:solidFill>
              <a:prstDash val="solid"/>
              <a:miter lim="800000"/>
              <a:headEnd len="sm" w="sm" type="none"/>
              <a:tailEnd len="sm" w="sm" type="none"/>
            </a:ln>
          </p:spPr>
          <p:txBody>
            <a:bodyPr anchorCtr="0" anchor="ctr" bIns="61975" lIns="61975" spcFirstLastPara="1" rIns="61975" wrap="square" tIns="61975">
              <a:noAutofit/>
            </a:bodyPr>
            <a:lstStyle/>
            <a:p>
              <a:pPr indent="0" lvl="0" marL="0" marR="0" rtl="0" algn="ctr">
                <a:lnSpc>
                  <a:spcPct val="90000"/>
                </a:lnSpc>
                <a:spcBef>
                  <a:spcPts val="0"/>
                </a:spcBef>
                <a:spcAft>
                  <a:spcPts val="0"/>
                </a:spcAft>
                <a:buClr>
                  <a:schemeClr val="lt1"/>
                </a:buClr>
                <a:buSzPts val="2800"/>
                <a:buFont typeface="Calibri"/>
                <a:buNone/>
              </a:pPr>
              <a:r>
                <a:rPr lang="fr-FR" sz="2800">
                  <a:solidFill>
                    <a:schemeClr val="lt1"/>
                  </a:solidFill>
                  <a:latin typeface="Calibri"/>
                  <a:ea typeface="Calibri"/>
                  <a:cs typeface="Calibri"/>
                  <a:sym typeface="Calibri"/>
                </a:rPr>
                <a:t>Development of immune system in early life</a:t>
              </a:r>
              <a:endParaRPr baseline="30000" sz="2800">
                <a:solidFill>
                  <a:schemeClr val="lt1"/>
                </a:solidFill>
                <a:latin typeface="Calibri"/>
                <a:ea typeface="Calibri"/>
                <a:cs typeface="Calibri"/>
                <a:sym typeface="Calibri"/>
              </a:endParaRPr>
            </a:p>
          </p:txBody>
        </p:sp>
        <p:pic>
          <p:nvPicPr>
            <p:cNvPr id="920" name="Google Shape;920;p113"/>
            <p:cNvPicPr preferRelativeResize="0"/>
            <p:nvPr/>
          </p:nvPicPr>
          <p:blipFill rotWithShape="1">
            <a:blip r:embed="rId6">
              <a:alphaModFix/>
            </a:blip>
            <a:srcRect b="16643" l="0" r="0" t="0"/>
            <a:stretch/>
          </p:blipFill>
          <p:spPr>
            <a:xfrm>
              <a:off x="8189752" y="3534073"/>
              <a:ext cx="3041107" cy="3081286"/>
            </a:xfrm>
            <a:prstGeom prst="rect">
              <a:avLst/>
            </a:prstGeom>
            <a:noFill/>
            <a:ln>
              <a:noFill/>
            </a:ln>
          </p:spPr>
        </p:pic>
        <p:cxnSp>
          <p:nvCxnSpPr>
            <p:cNvPr id="921" name="Google Shape;921;p113"/>
            <p:cNvCxnSpPr/>
            <p:nvPr/>
          </p:nvCxnSpPr>
          <p:spPr>
            <a:xfrm>
              <a:off x="5652284" y="2074372"/>
              <a:ext cx="929364" cy="516341"/>
            </a:xfrm>
            <a:prstGeom prst="straightConnector1">
              <a:avLst/>
            </a:prstGeom>
            <a:noFill/>
            <a:ln cap="flat" cmpd="sng" w="76200">
              <a:solidFill>
                <a:schemeClr val="accent1"/>
              </a:solidFill>
              <a:prstDash val="solid"/>
              <a:miter lim="800000"/>
              <a:headEnd len="sm" w="sm" type="none"/>
              <a:tailEnd len="med" w="med" type="triangle"/>
            </a:ln>
          </p:spPr>
        </p:cxnSp>
      </p:grpSp>
      <p:pic>
        <p:nvPicPr>
          <p:cNvPr id="922" name="Google Shape;922;p113"/>
          <p:cNvPicPr preferRelativeResize="0"/>
          <p:nvPr/>
        </p:nvPicPr>
        <p:blipFill rotWithShape="1">
          <a:blip r:embed="rId6">
            <a:alphaModFix/>
          </a:blip>
          <a:srcRect b="0" l="0" r="0" t="89241"/>
          <a:stretch/>
        </p:blipFill>
        <p:spPr>
          <a:xfrm>
            <a:off x="4546302" y="6321521"/>
            <a:ext cx="4102101" cy="536479"/>
          </a:xfrm>
          <a:prstGeom prst="rect">
            <a:avLst/>
          </a:prstGeom>
          <a:noFill/>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grpSp>
        <p:nvGrpSpPr>
          <p:cNvPr id="927" name="Google Shape;927;p114"/>
          <p:cNvGrpSpPr/>
          <p:nvPr/>
        </p:nvGrpSpPr>
        <p:grpSpPr>
          <a:xfrm>
            <a:off x="1071562" y="1378047"/>
            <a:ext cx="10617593" cy="5586322"/>
            <a:chOff x="1071562" y="1378047"/>
            <a:chExt cx="10617593" cy="5586322"/>
          </a:xfrm>
        </p:grpSpPr>
        <p:pic>
          <p:nvPicPr>
            <p:cNvPr id="928" name="Google Shape;928;p114"/>
            <p:cNvPicPr preferRelativeResize="0"/>
            <p:nvPr/>
          </p:nvPicPr>
          <p:blipFill rotWithShape="1">
            <a:blip r:embed="rId3">
              <a:alphaModFix/>
            </a:blip>
            <a:srcRect b="25347" l="7353" r="6871" t="9653"/>
            <a:stretch/>
          </p:blipFill>
          <p:spPr>
            <a:xfrm>
              <a:off x="1071562" y="1378047"/>
              <a:ext cx="10617593" cy="5586322"/>
            </a:xfrm>
            <a:prstGeom prst="rect">
              <a:avLst/>
            </a:prstGeom>
            <a:noFill/>
            <a:ln>
              <a:noFill/>
            </a:ln>
          </p:spPr>
        </p:pic>
        <p:sp>
          <p:nvSpPr>
            <p:cNvPr id="929" name="Google Shape;929;p114"/>
            <p:cNvSpPr/>
            <p:nvPr/>
          </p:nvSpPr>
          <p:spPr>
            <a:xfrm>
              <a:off x="3986213" y="2157413"/>
              <a:ext cx="1223797" cy="300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p114"/>
            <p:cNvSpPr/>
            <p:nvPr/>
          </p:nvSpPr>
          <p:spPr>
            <a:xfrm>
              <a:off x="7253297" y="2138357"/>
              <a:ext cx="1223797" cy="300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31" name="Google Shape;931;p114"/>
          <p:cNvSpPr txBox="1"/>
          <p:nvPr/>
        </p:nvSpPr>
        <p:spPr>
          <a:xfrm>
            <a:off x="3986213" y="2099010"/>
            <a:ext cx="1394036"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2F9F7A"/>
                </a:solidFill>
                <a:latin typeface="Calibri"/>
                <a:ea typeface="Calibri"/>
                <a:cs typeface="Calibri"/>
                <a:sym typeface="Calibri"/>
              </a:rPr>
              <a:t>Defense</a:t>
            </a:r>
            <a:endParaRPr b="1" sz="2800">
              <a:solidFill>
                <a:srgbClr val="2F9F7A"/>
              </a:solidFill>
              <a:latin typeface="Calibri"/>
              <a:ea typeface="Calibri"/>
              <a:cs typeface="Calibri"/>
              <a:sym typeface="Calibri"/>
            </a:endParaRPr>
          </a:p>
        </p:txBody>
      </p:sp>
      <p:sp>
        <p:nvSpPr>
          <p:cNvPr id="932" name="Google Shape;932;p114"/>
          <p:cNvSpPr txBox="1"/>
          <p:nvPr/>
        </p:nvSpPr>
        <p:spPr>
          <a:xfrm>
            <a:off x="7196150" y="2094242"/>
            <a:ext cx="1615699"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2F9F7A"/>
                </a:solidFill>
                <a:latin typeface="Calibri"/>
                <a:ea typeface="Calibri"/>
                <a:cs typeface="Calibri"/>
                <a:sym typeface="Calibri"/>
              </a:rPr>
              <a:t>Tolerance</a:t>
            </a:r>
            <a:endParaRPr b="1" sz="2800">
              <a:solidFill>
                <a:srgbClr val="2F9F7A"/>
              </a:solidFill>
              <a:latin typeface="Calibri"/>
              <a:ea typeface="Calibri"/>
              <a:cs typeface="Calibri"/>
              <a:sym typeface="Calibri"/>
            </a:endParaRPr>
          </a:p>
        </p:txBody>
      </p:sp>
      <p:sp>
        <p:nvSpPr>
          <p:cNvPr id="933" name="Google Shape;933;p114"/>
          <p:cNvSpPr txBox="1"/>
          <p:nvPr/>
        </p:nvSpPr>
        <p:spPr>
          <a:xfrm>
            <a:off x="0" y="17921"/>
            <a:ext cx="12192000" cy="1197724"/>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chemeClr val="accent1"/>
              </a:buClr>
              <a:buSzPts val="4070"/>
              <a:buFont typeface="Arial"/>
              <a:buNone/>
            </a:pPr>
            <a:r>
              <a:rPr b="1" lang="fr-FR" sz="4070">
                <a:solidFill>
                  <a:schemeClr val="accent1"/>
                </a:solidFill>
                <a:latin typeface="Calibri"/>
                <a:ea typeface="Calibri"/>
                <a:cs typeface="Calibri"/>
                <a:sym typeface="Calibri"/>
              </a:rPr>
              <a:t>Development of the immune system</a:t>
            </a:r>
            <a:endParaRPr/>
          </a:p>
          <a:p>
            <a:pPr indent="0" lvl="0" marL="0" marR="0" rtl="0" algn="ctr">
              <a:lnSpc>
                <a:spcPct val="70000"/>
              </a:lnSpc>
              <a:spcBef>
                <a:spcPts val="1000"/>
              </a:spcBef>
              <a:spcAft>
                <a:spcPts val="0"/>
              </a:spcAft>
              <a:buClr>
                <a:srgbClr val="2F9F7A"/>
              </a:buClr>
              <a:buSzPts val="3977"/>
              <a:buFont typeface="Arial"/>
              <a:buNone/>
            </a:pPr>
            <a:r>
              <a:rPr b="1" i="1" lang="fr-FR" sz="3977">
                <a:solidFill>
                  <a:srgbClr val="2F9F7A"/>
                </a:solidFill>
                <a:latin typeface="Calibri"/>
                <a:ea typeface="Calibri"/>
                <a:cs typeface="Calibri"/>
                <a:sym typeface="Calibri"/>
              </a:rPr>
              <a:t>The thousand days</a:t>
            </a:r>
            <a:endParaRPr b="1" i="1" sz="3977">
              <a:solidFill>
                <a:srgbClr val="2F9F7A"/>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1500"/>
                                        <p:tgtEl>
                                          <p:spTgt spid="9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7" name="Shape 937"/>
        <p:cNvGrpSpPr/>
        <p:nvPr/>
      </p:nvGrpSpPr>
      <p:grpSpPr>
        <a:xfrm>
          <a:off x="0" y="0"/>
          <a:ext cx="0" cy="0"/>
          <a:chOff x="0" y="0"/>
          <a:chExt cx="0" cy="0"/>
        </a:xfrm>
      </p:grpSpPr>
      <p:pic>
        <p:nvPicPr>
          <p:cNvPr id="938" name="Google Shape;938;p115"/>
          <p:cNvPicPr preferRelativeResize="0"/>
          <p:nvPr/>
        </p:nvPicPr>
        <p:blipFill rotWithShape="1">
          <a:blip r:embed="rId3">
            <a:alphaModFix/>
          </a:blip>
          <a:srcRect b="0" l="0" r="0" t="0"/>
          <a:stretch/>
        </p:blipFill>
        <p:spPr>
          <a:xfrm>
            <a:off x="47328" y="876876"/>
            <a:ext cx="8344528" cy="5981125"/>
          </a:xfrm>
          <a:prstGeom prst="rect">
            <a:avLst/>
          </a:prstGeom>
          <a:noFill/>
          <a:ln>
            <a:noFill/>
          </a:ln>
        </p:spPr>
      </p:pic>
      <p:sp>
        <p:nvSpPr>
          <p:cNvPr id="939" name="Google Shape;939;p115"/>
          <p:cNvSpPr/>
          <p:nvPr/>
        </p:nvSpPr>
        <p:spPr>
          <a:xfrm>
            <a:off x="8286750" y="2362085"/>
            <a:ext cx="3857923" cy="2187108"/>
          </a:xfrm>
          <a:prstGeom prst="rect">
            <a:avLst/>
          </a:prstGeom>
          <a:noFill/>
          <a:ln>
            <a:noFill/>
          </a:ln>
        </p:spPr>
        <p:txBody>
          <a:bodyPr anchorCtr="0" anchor="t" bIns="59250" lIns="120625" spcFirstLastPara="1" rIns="120625" wrap="square" tIns="59250">
            <a:noAutofit/>
          </a:bodyPr>
          <a:lstStyle/>
          <a:p>
            <a:pPr indent="0" lvl="0" marL="0" marR="0" rtl="0" algn="ctr">
              <a:lnSpc>
                <a:spcPct val="120000"/>
              </a:lnSpc>
              <a:spcBef>
                <a:spcPts val="0"/>
              </a:spcBef>
              <a:spcAft>
                <a:spcPts val="0"/>
              </a:spcAft>
              <a:buNone/>
            </a:pPr>
            <a:r>
              <a:rPr b="1" i="1" lang="fr-FR" sz="4000">
                <a:solidFill>
                  <a:srgbClr val="2F9F7A"/>
                </a:solidFill>
                <a:latin typeface="Calibri"/>
                <a:ea typeface="Calibri"/>
                <a:cs typeface="Calibri"/>
                <a:sym typeface="Calibri"/>
              </a:rPr>
              <a:t>Metabolites </a:t>
            </a:r>
            <a:endParaRPr/>
          </a:p>
          <a:p>
            <a:pPr indent="0" lvl="0" marL="0" marR="0" rtl="0" algn="ctr">
              <a:lnSpc>
                <a:spcPct val="120000"/>
              </a:lnSpc>
              <a:spcBef>
                <a:spcPts val="400"/>
              </a:spcBef>
              <a:spcAft>
                <a:spcPts val="0"/>
              </a:spcAft>
              <a:buNone/>
            </a:pPr>
            <a:r>
              <a:rPr b="1" i="1" lang="fr-FR" sz="4000">
                <a:solidFill>
                  <a:srgbClr val="2F9F7A"/>
                </a:solidFill>
                <a:latin typeface="Calibri"/>
                <a:ea typeface="Calibri"/>
                <a:cs typeface="Calibri"/>
                <a:sym typeface="Calibri"/>
              </a:rPr>
              <a:t>with several systemic effects </a:t>
            </a:r>
            <a:endParaRPr/>
          </a:p>
          <a:p>
            <a:pPr indent="0" lvl="0" marL="0" marR="0" rtl="0" algn="ctr">
              <a:lnSpc>
                <a:spcPct val="120000"/>
              </a:lnSpc>
              <a:spcBef>
                <a:spcPts val="400"/>
              </a:spcBef>
              <a:spcAft>
                <a:spcPts val="0"/>
              </a:spcAft>
              <a:buNone/>
            </a:pPr>
            <a:r>
              <a:rPr b="1" i="1" lang="fr-FR" sz="4000">
                <a:solidFill>
                  <a:srgbClr val="2F9F7A"/>
                </a:solidFill>
                <a:latin typeface="Calibri"/>
                <a:ea typeface="Calibri"/>
                <a:cs typeface="Calibri"/>
                <a:sym typeface="Calibri"/>
              </a:rPr>
              <a:t>on human health</a:t>
            </a:r>
            <a:endParaRPr/>
          </a:p>
          <a:p>
            <a:pPr indent="0" lvl="0" marL="0" marR="0" rtl="0" algn="ctr">
              <a:lnSpc>
                <a:spcPct val="120000"/>
              </a:lnSpc>
              <a:spcBef>
                <a:spcPts val="400"/>
              </a:spcBef>
              <a:spcAft>
                <a:spcPts val="0"/>
              </a:spcAft>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a:p>
            <a:pPr indent="-330178" lvl="0" marL="457178" marR="0" rtl="0" algn="ctr">
              <a:lnSpc>
                <a:spcPct val="120000"/>
              </a:lnSpc>
              <a:spcBef>
                <a:spcPts val="400"/>
              </a:spcBef>
              <a:spcAft>
                <a:spcPts val="0"/>
              </a:spcAft>
              <a:buClr>
                <a:srgbClr val="7F7F7F"/>
              </a:buClr>
              <a:buSzPts val="2000"/>
              <a:buFont typeface="Noto Sans Symbols"/>
              <a:buNone/>
            </a:pPr>
            <a:r>
              <a:t/>
            </a:r>
            <a:endParaRPr b="1" i="1" sz="4000">
              <a:solidFill>
                <a:srgbClr val="2F9F7A"/>
              </a:solidFill>
              <a:latin typeface="Calibri"/>
              <a:ea typeface="Calibri"/>
              <a:cs typeface="Calibri"/>
              <a:sym typeface="Calibri"/>
            </a:endParaRPr>
          </a:p>
        </p:txBody>
      </p:sp>
      <p:sp>
        <p:nvSpPr>
          <p:cNvPr id="940" name="Google Shape;940;p115"/>
          <p:cNvSpPr txBox="1"/>
          <p:nvPr/>
        </p:nvSpPr>
        <p:spPr>
          <a:xfrm>
            <a:off x="47327" y="2653725"/>
            <a:ext cx="1462388"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000">
                <a:solidFill>
                  <a:srgbClr val="2F9F7A"/>
                </a:solidFill>
                <a:latin typeface="Calibri"/>
                <a:ea typeface="Calibri"/>
                <a:cs typeface="Calibri"/>
                <a:sym typeface="Calibri"/>
              </a:rPr>
              <a:t>Fibers</a:t>
            </a:r>
            <a:endParaRPr b="1" sz="4000">
              <a:solidFill>
                <a:srgbClr val="2F9F7A"/>
              </a:solidFill>
              <a:latin typeface="Calibri"/>
              <a:ea typeface="Calibri"/>
              <a:cs typeface="Calibri"/>
              <a:sym typeface="Calibri"/>
            </a:endParaRPr>
          </a:p>
        </p:txBody>
      </p:sp>
      <p:sp>
        <p:nvSpPr>
          <p:cNvPr id="941" name="Google Shape;941;p115"/>
          <p:cNvSpPr txBox="1"/>
          <p:nvPr/>
        </p:nvSpPr>
        <p:spPr>
          <a:xfrm>
            <a:off x="0" y="0"/>
            <a:ext cx="12192000" cy="1143000"/>
          </a:xfrm>
          <a:prstGeom prst="rect">
            <a:avLst/>
          </a:prstGeom>
          <a:solidFill>
            <a:srgbClr val="C5D8F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4800"/>
              <a:buFont typeface="Calibri"/>
              <a:buNone/>
            </a:pPr>
            <a:r>
              <a:rPr b="1" lang="fr-FR" sz="4800">
                <a:solidFill>
                  <a:schemeClr val="accent1"/>
                </a:solidFill>
                <a:latin typeface="Calibri"/>
                <a:ea typeface="Calibri"/>
                <a:cs typeface="Calibri"/>
                <a:sym typeface="Calibri"/>
              </a:rPr>
              <a:t>Metabolic effects of the colonic microbiota</a:t>
            </a:r>
            <a:endParaRPr b="1" sz="4800">
              <a:solidFill>
                <a:schemeClr val="accent1"/>
              </a:solidFill>
              <a:latin typeface="Calibri"/>
              <a:ea typeface="Calibri"/>
              <a:cs typeface="Calibri"/>
              <a:sym typeface="Calibri"/>
            </a:endParaRPr>
          </a:p>
        </p:txBody>
      </p:sp>
      <p:sp>
        <p:nvSpPr>
          <p:cNvPr id="942" name="Google Shape;942;p115"/>
          <p:cNvSpPr txBox="1"/>
          <p:nvPr/>
        </p:nvSpPr>
        <p:spPr>
          <a:xfrm>
            <a:off x="4167237" y="3636605"/>
            <a:ext cx="3013774" cy="46166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rgbClr val="2F9F7A"/>
                </a:solidFill>
                <a:latin typeface="Calibri"/>
                <a:ea typeface="Calibri"/>
                <a:cs typeface="Calibri"/>
                <a:sym typeface="Calibri"/>
              </a:rPr>
              <a:t>Short chain fatty acids</a:t>
            </a:r>
            <a:endParaRPr b="1" sz="2400">
              <a:solidFill>
                <a:srgbClr val="2F9F7A"/>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80"/>
          <p:cNvSpPr/>
          <p:nvPr/>
        </p:nvSpPr>
        <p:spPr>
          <a:xfrm>
            <a:off x="1524000" y="0"/>
            <a:ext cx="9144000" cy="1557338"/>
          </a:xfrm>
          <a:prstGeom prst="rect">
            <a:avLst/>
          </a:prstGeom>
          <a:solidFill>
            <a:srgbClr val="B7CCE4"/>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i="0" lang="fr-FR" sz="6000" u="none" cap="none" strike="noStrike">
                <a:solidFill>
                  <a:schemeClr val="accent1"/>
                </a:solidFill>
                <a:latin typeface="Calibri"/>
                <a:ea typeface="Calibri"/>
                <a:cs typeface="Calibri"/>
                <a:sym typeface="Calibri"/>
              </a:rPr>
              <a:t>Intestinal flora</a:t>
            </a:r>
            <a:br>
              <a:rPr b="1" i="0" lang="fr-FR" sz="3200" u="none" cap="none" strike="noStrike">
                <a:solidFill>
                  <a:schemeClr val="dk1"/>
                </a:solidFill>
                <a:latin typeface="Calibri"/>
                <a:ea typeface="Calibri"/>
                <a:cs typeface="Calibri"/>
                <a:sym typeface="Calibri"/>
              </a:rPr>
            </a:br>
            <a:r>
              <a:rPr b="1" i="0" lang="fr-FR" sz="2800" u="none" cap="none" strike="noStrike">
                <a:solidFill>
                  <a:srgbClr val="C00000"/>
                </a:solidFill>
                <a:latin typeface="Calibri"/>
                <a:ea typeface="Calibri"/>
                <a:cs typeface="Calibri"/>
                <a:sym typeface="Calibri"/>
              </a:rPr>
              <a:t>Cultivable bacteria and microorganisms (30%)</a:t>
            </a:r>
            <a:endParaRPr b="1" i="0" sz="3200" u="none" cap="none" strike="noStrike">
              <a:solidFill>
                <a:srgbClr val="C00000"/>
              </a:solidFill>
              <a:latin typeface="Calibri"/>
              <a:ea typeface="Calibri"/>
              <a:cs typeface="Calibri"/>
              <a:sym typeface="Calibri"/>
            </a:endParaRPr>
          </a:p>
        </p:txBody>
      </p:sp>
      <p:grpSp>
        <p:nvGrpSpPr>
          <p:cNvPr id="504" name="Google Shape;504;p80"/>
          <p:cNvGrpSpPr/>
          <p:nvPr/>
        </p:nvGrpSpPr>
        <p:grpSpPr>
          <a:xfrm>
            <a:off x="2566989" y="1658938"/>
            <a:ext cx="6808787" cy="5199062"/>
            <a:chOff x="158" y="890"/>
            <a:chExt cx="4289" cy="3275"/>
          </a:xfrm>
        </p:grpSpPr>
        <p:sp>
          <p:nvSpPr>
            <p:cNvPr id="505" name="Google Shape;505;p80"/>
            <p:cNvSpPr/>
            <p:nvPr/>
          </p:nvSpPr>
          <p:spPr>
            <a:xfrm>
              <a:off x="647" y="1377"/>
              <a:ext cx="1241" cy="233"/>
            </a:xfrm>
            <a:prstGeom prst="rect">
              <a:avLst/>
            </a:prstGeom>
            <a:noFill/>
            <a:ln>
              <a:noFill/>
            </a:ln>
          </p:spPr>
          <p:txBody>
            <a:bodyPr anchorCtr="0" anchor="t" bIns="46025" lIns="92075" spcFirstLastPara="1" rIns="92075" wrap="square" tIns="46025">
              <a:noAutofit/>
            </a:bodyPr>
            <a:lstStyle/>
            <a:p>
              <a:pPr indent="0" lvl="0" marL="0" marR="0" rtl="0" algn="r">
                <a:spcBef>
                  <a:spcPts val="0"/>
                </a:spcBef>
                <a:spcAft>
                  <a:spcPts val="0"/>
                </a:spcAft>
                <a:buNone/>
              </a:pPr>
              <a:r>
                <a:rPr b="1" i="0" lang="fr-FR" sz="1800" u="none" cap="none" strike="noStrike">
                  <a:solidFill>
                    <a:schemeClr val="dk1"/>
                  </a:solidFill>
                  <a:latin typeface="Calibri"/>
                  <a:ea typeface="Calibri"/>
                  <a:cs typeface="Calibri"/>
                  <a:sym typeface="Calibri"/>
                </a:rPr>
                <a:t>Lactobacilli</a:t>
              </a:r>
              <a:endParaRPr/>
            </a:p>
          </p:txBody>
        </p:sp>
        <p:pic>
          <p:nvPicPr>
            <p:cNvPr id="506" name="Google Shape;506;p80"/>
            <p:cNvPicPr preferRelativeResize="0"/>
            <p:nvPr/>
          </p:nvPicPr>
          <p:blipFill rotWithShape="1">
            <a:blip r:embed="rId3">
              <a:alphaModFix/>
            </a:blip>
            <a:srcRect b="0" l="0" r="0" t="0"/>
            <a:stretch/>
          </p:blipFill>
          <p:spPr>
            <a:xfrm>
              <a:off x="1791" y="1071"/>
              <a:ext cx="926" cy="2553"/>
            </a:xfrm>
            <a:prstGeom prst="rect">
              <a:avLst/>
            </a:prstGeom>
            <a:noFill/>
            <a:ln>
              <a:noFill/>
            </a:ln>
          </p:spPr>
        </p:pic>
        <p:sp>
          <p:nvSpPr>
            <p:cNvPr id="507" name="Google Shape;507;p80"/>
            <p:cNvSpPr/>
            <p:nvPr/>
          </p:nvSpPr>
          <p:spPr>
            <a:xfrm>
              <a:off x="2743" y="890"/>
              <a:ext cx="108" cy="524"/>
            </a:xfrm>
            <a:custGeom>
              <a:rect b="b" l="l" r="r" t="t"/>
              <a:pathLst>
                <a:path extrusionOk="0" h="507" w="109">
                  <a:moveTo>
                    <a:pt x="0" y="0"/>
                  </a:moveTo>
                  <a:lnTo>
                    <a:pt x="108" y="0"/>
                  </a:lnTo>
                  <a:lnTo>
                    <a:pt x="108" y="506"/>
                  </a:lnTo>
                  <a:lnTo>
                    <a:pt x="0" y="506"/>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80"/>
            <p:cNvSpPr/>
            <p:nvPr/>
          </p:nvSpPr>
          <p:spPr>
            <a:xfrm>
              <a:off x="2743" y="1458"/>
              <a:ext cx="108" cy="380"/>
            </a:xfrm>
            <a:custGeom>
              <a:rect b="b" l="l" r="r" t="t"/>
              <a:pathLst>
                <a:path extrusionOk="0" h="368" w="109">
                  <a:moveTo>
                    <a:pt x="0" y="0"/>
                  </a:moveTo>
                  <a:lnTo>
                    <a:pt x="108" y="0"/>
                  </a:lnTo>
                  <a:lnTo>
                    <a:pt x="108" y="367"/>
                  </a:lnTo>
                  <a:lnTo>
                    <a:pt x="0" y="367"/>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80"/>
            <p:cNvSpPr/>
            <p:nvPr/>
          </p:nvSpPr>
          <p:spPr>
            <a:xfrm>
              <a:off x="2743" y="1880"/>
              <a:ext cx="108" cy="565"/>
            </a:xfrm>
            <a:custGeom>
              <a:rect b="b" l="l" r="r" t="t"/>
              <a:pathLst>
                <a:path extrusionOk="0" h="547" w="109">
                  <a:moveTo>
                    <a:pt x="0" y="0"/>
                  </a:moveTo>
                  <a:lnTo>
                    <a:pt x="108" y="0"/>
                  </a:lnTo>
                  <a:lnTo>
                    <a:pt x="108" y="546"/>
                  </a:lnTo>
                  <a:lnTo>
                    <a:pt x="0" y="546"/>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80"/>
            <p:cNvSpPr/>
            <p:nvPr/>
          </p:nvSpPr>
          <p:spPr>
            <a:xfrm>
              <a:off x="2743" y="2483"/>
              <a:ext cx="108" cy="446"/>
            </a:xfrm>
            <a:custGeom>
              <a:rect b="b" l="l" r="r" t="t"/>
              <a:pathLst>
                <a:path extrusionOk="0" h="432" w="109">
                  <a:moveTo>
                    <a:pt x="0" y="0"/>
                  </a:moveTo>
                  <a:lnTo>
                    <a:pt x="108" y="0"/>
                  </a:lnTo>
                  <a:lnTo>
                    <a:pt x="108" y="431"/>
                  </a:lnTo>
                  <a:lnTo>
                    <a:pt x="0" y="431"/>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80"/>
            <p:cNvSpPr/>
            <p:nvPr/>
          </p:nvSpPr>
          <p:spPr>
            <a:xfrm>
              <a:off x="2720" y="2967"/>
              <a:ext cx="108" cy="662"/>
            </a:xfrm>
            <a:custGeom>
              <a:rect b="b" l="l" r="r" t="t"/>
              <a:pathLst>
                <a:path extrusionOk="0" h="642" w="109">
                  <a:moveTo>
                    <a:pt x="0" y="0"/>
                  </a:moveTo>
                  <a:lnTo>
                    <a:pt x="108" y="0"/>
                  </a:lnTo>
                  <a:lnTo>
                    <a:pt x="108" y="641"/>
                  </a:lnTo>
                  <a:lnTo>
                    <a:pt x="0" y="641"/>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80"/>
            <p:cNvSpPr/>
            <p:nvPr/>
          </p:nvSpPr>
          <p:spPr>
            <a:xfrm>
              <a:off x="3537" y="1456"/>
              <a:ext cx="108" cy="1473"/>
            </a:xfrm>
            <a:custGeom>
              <a:rect b="b" l="l" r="r" t="t"/>
              <a:pathLst>
                <a:path extrusionOk="0" h="1427" w="109">
                  <a:moveTo>
                    <a:pt x="0" y="0"/>
                  </a:moveTo>
                  <a:lnTo>
                    <a:pt x="108" y="0"/>
                  </a:lnTo>
                  <a:lnTo>
                    <a:pt x="108" y="1426"/>
                  </a:lnTo>
                  <a:lnTo>
                    <a:pt x="0" y="1426"/>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80"/>
            <p:cNvSpPr/>
            <p:nvPr/>
          </p:nvSpPr>
          <p:spPr>
            <a:xfrm>
              <a:off x="3537" y="2967"/>
              <a:ext cx="108" cy="662"/>
            </a:xfrm>
            <a:custGeom>
              <a:rect b="b" l="l" r="r" t="t"/>
              <a:pathLst>
                <a:path extrusionOk="0" h="642" w="109">
                  <a:moveTo>
                    <a:pt x="0" y="0"/>
                  </a:moveTo>
                  <a:lnTo>
                    <a:pt x="108" y="0"/>
                  </a:lnTo>
                  <a:lnTo>
                    <a:pt x="108" y="641"/>
                  </a:lnTo>
                  <a:lnTo>
                    <a:pt x="0" y="641"/>
                  </a:lnTo>
                </a:path>
              </a:pathLst>
            </a:custGeom>
            <a:noFill/>
            <a:ln cap="rnd" cmpd="sng" w="253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80"/>
            <p:cNvSpPr/>
            <p:nvPr/>
          </p:nvSpPr>
          <p:spPr>
            <a:xfrm>
              <a:off x="2853" y="3025"/>
              <a:ext cx="840" cy="582"/>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1800">
                  <a:solidFill>
                    <a:srgbClr val="CC0000"/>
                  </a:solidFill>
                  <a:latin typeface="Calibri"/>
                  <a:ea typeface="Calibri"/>
                  <a:cs typeface="Calibri"/>
                  <a:sym typeface="Calibri"/>
                </a:rPr>
                <a:t>Colon</a:t>
              </a:r>
              <a:endParaRPr/>
            </a:p>
            <a:p>
              <a:pPr indent="0" lvl="0" marL="0" marR="0" rtl="0" algn="l">
                <a:spcBef>
                  <a:spcPts val="0"/>
                </a:spcBef>
                <a:spcAft>
                  <a:spcPts val="0"/>
                </a:spcAft>
                <a:buNone/>
              </a:pPr>
              <a:r>
                <a:rPr b="1" lang="fr-FR" sz="1800">
                  <a:solidFill>
                    <a:srgbClr val="CC0000"/>
                  </a:solidFill>
                  <a:latin typeface="Calibri"/>
                  <a:ea typeface="Calibri"/>
                  <a:cs typeface="Calibri"/>
                  <a:sym typeface="Calibri"/>
                </a:rPr>
                <a:t>with</a:t>
              </a:r>
              <a:endParaRPr/>
            </a:p>
            <a:p>
              <a:pPr indent="0" lvl="0" marL="0" marR="0" rtl="0" algn="l">
                <a:spcBef>
                  <a:spcPts val="0"/>
                </a:spcBef>
                <a:spcAft>
                  <a:spcPts val="0"/>
                </a:spcAft>
                <a:buNone/>
              </a:pPr>
              <a:r>
                <a:rPr b="1" lang="fr-FR" sz="1800">
                  <a:solidFill>
                    <a:srgbClr val="CC0000"/>
                  </a:solidFill>
                  <a:latin typeface="Calibri"/>
                  <a:ea typeface="Calibri"/>
                  <a:cs typeface="Calibri"/>
                  <a:sym typeface="Calibri"/>
                </a:rPr>
                <a:t>appendix</a:t>
              </a:r>
              <a:endParaRPr/>
            </a:p>
          </p:txBody>
        </p:sp>
        <p:sp>
          <p:nvSpPr>
            <p:cNvPr id="515" name="Google Shape;515;p80"/>
            <p:cNvSpPr/>
            <p:nvPr/>
          </p:nvSpPr>
          <p:spPr>
            <a:xfrm>
              <a:off x="2853" y="2603"/>
              <a:ext cx="840" cy="233"/>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Ileum</a:t>
              </a:r>
              <a:endParaRPr/>
            </a:p>
          </p:txBody>
        </p:sp>
        <p:sp>
          <p:nvSpPr>
            <p:cNvPr id="516" name="Google Shape;516;p80"/>
            <p:cNvSpPr/>
            <p:nvPr/>
          </p:nvSpPr>
          <p:spPr>
            <a:xfrm>
              <a:off x="2853" y="2016"/>
              <a:ext cx="840" cy="233"/>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Jejunum</a:t>
              </a:r>
              <a:endParaRPr b="1" sz="1800">
                <a:solidFill>
                  <a:schemeClr val="dk1"/>
                </a:solidFill>
                <a:latin typeface="Calibri"/>
                <a:ea typeface="Calibri"/>
                <a:cs typeface="Calibri"/>
                <a:sym typeface="Calibri"/>
              </a:endParaRPr>
            </a:p>
          </p:txBody>
        </p:sp>
        <p:sp>
          <p:nvSpPr>
            <p:cNvPr id="517" name="Google Shape;517;p80"/>
            <p:cNvSpPr/>
            <p:nvPr/>
          </p:nvSpPr>
          <p:spPr>
            <a:xfrm>
              <a:off x="2783" y="1527"/>
              <a:ext cx="1108" cy="233"/>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Duodenum</a:t>
              </a:r>
              <a:endParaRPr/>
            </a:p>
          </p:txBody>
        </p:sp>
        <p:sp>
          <p:nvSpPr>
            <p:cNvPr id="518" name="Google Shape;518;p80"/>
            <p:cNvSpPr/>
            <p:nvPr/>
          </p:nvSpPr>
          <p:spPr>
            <a:xfrm>
              <a:off x="2857" y="1027"/>
              <a:ext cx="840" cy="233"/>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Stomach</a:t>
              </a:r>
              <a:endParaRPr b="1" sz="1800">
                <a:solidFill>
                  <a:schemeClr val="dk1"/>
                </a:solidFill>
                <a:latin typeface="Calibri"/>
                <a:ea typeface="Calibri"/>
                <a:cs typeface="Calibri"/>
                <a:sym typeface="Calibri"/>
              </a:endParaRPr>
            </a:p>
          </p:txBody>
        </p:sp>
        <p:sp>
          <p:nvSpPr>
            <p:cNvPr id="519" name="Google Shape;519;p80"/>
            <p:cNvSpPr/>
            <p:nvPr/>
          </p:nvSpPr>
          <p:spPr>
            <a:xfrm>
              <a:off x="2143" y="3829"/>
              <a:ext cx="627" cy="233"/>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t/>
              </a:r>
              <a:endParaRPr b="1" sz="1800">
                <a:solidFill>
                  <a:schemeClr val="dk1"/>
                </a:solidFill>
                <a:latin typeface="Calibri"/>
                <a:ea typeface="Calibri"/>
                <a:cs typeface="Calibri"/>
                <a:sym typeface="Calibri"/>
              </a:endParaRPr>
            </a:p>
          </p:txBody>
        </p:sp>
        <p:sp>
          <p:nvSpPr>
            <p:cNvPr id="520" name="Google Shape;520;p80"/>
            <p:cNvSpPr/>
            <p:nvPr/>
          </p:nvSpPr>
          <p:spPr>
            <a:xfrm>
              <a:off x="647" y="1913"/>
              <a:ext cx="1241" cy="408"/>
            </a:xfrm>
            <a:prstGeom prst="rect">
              <a:avLst/>
            </a:prstGeom>
            <a:noFill/>
            <a:ln>
              <a:noFill/>
            </a:ln>
          </p:spPr>
          <p:txBody>
            <a:bodyPr anchorCtr="0" anchor="t" bIns="46025" lIns="92075" spcFirstLastPara="1" rIns="92075" wrap="square" tIns="46025">
              <a:noAutofit/>
            </a:bodyPr>
            <a:lstStyle/>
            <a:p>
              <a:pPr indent="0" lvl="0" marL="0" marR="0" rtl="0" algn="r">
                <a:spcBef>
                  <a:spcPts val="0"/>
                </a:spcBef>
                <a:spcAft>
                  <a:spcPts val="0"/>
                </a:spcAft>
                <a:buNone/>
              </a:pPr>
              <a:r>
                <a:rPr b="1" lang="fr-FR" sz="1800">
                  <a:solidFill>
                    <a:schemeClr val="dk1"/>
                  </a:solidFill>
                  <a:latin typeface="Calibri"/>
                  <a:ea typeface="Calibri"/>
                  <a:cs typeface="Calibri"/>
                  <a:sym typeface="Calibri"/>
                </a:rPr>
                <a:t>Streptococci</a:t>
              </a:r>
              <a:endParaRPr/>
            </a:p>
            <a:p>
              <a:pPr indent="0" lvl="0" marL="0" marR="0" rtl="0" algn="r">
                <a:spcBef>
                  <a:spcPts val="0"/>
                </a:spcBef>
                <a:spcAft>
                  <a:spcPts val="0"/>
                </a:spcAft>
                <a:buNone/>
              </a:pPr>
              <a:r>
                <a:rPr b="1" lang="fr-FR" sz="1800">
                  <a:solidFill>
                    <a:schemeClr val="dk1"/>
                  </a:solidFill>
                  <a:latin typeface="Calibri"/>
                  <a:ea typeface="Calibri"/>
                  <a:cs typeface="Calibri"/>
                  <a:sym typeface="Calibri"/>
                </a:rPr>
                <a:t>Lactobacilli</a:t>
              </a:r>
              <a:endParaRPr/>
            </a:p>
          </p:txBody>
        </p:sp>
        <p:sp>
          <p:nvSpPr>
            <p:cNvPr id="521" name="Google Shape;521;p80"/>
            <p:cNvSpPr/>
            <p:nvPr/>
          </p:nvSpPr>
          <p:spPr>
            <a:xfrm>
              <a:off x="158" y="2556"/>
              <a:ext cx="1491" cy="1318"/>
            </a:xfrm>
            <a:prstGeom prst="rect">
              <a:avLst/>
            </a:prstGeom>
            <a:noFill/>
            <a:ln>
              <a:noFill/>
            </a:ln>
          </p:spPr>
          <p:txBody>
            <a:bodyPr anchorCtr="0" anchor="t" bIns="46025" lIns="92075" spcFirstLastPara="1" rIns="92075" wrap="square" tIns="46025">
              <a:noAutofit/>
            </a:bodyPr>
            <a:lstStyle/>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Enterobacteria</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Enterococcus Faecalis</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Bacteroides</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Bifidobacteria</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Peptococcus</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Peptostreptococc</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Ruminococcus</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Clostridia</a:t>
              </a:r>
              <a:endParaRPr/>
            </a:p>
            <a:p>
              <a:pPr indent="0" lvl="0" marL="0" marR="0" rtl="0" algn="r">
                <a:lnSpc>
                  <a:spcPct val="80000"/>
                </a:lnSpc>
                <a:spcBef>
                  <a:spcPts val="0"/>
                </a:spcBef>
                <a:spcAft>
                  <a:spcPts val="0"/>
                </a:spcAft>
                <a:buNone/>
              </a:pPr>
              <a:r>
                <a:rPr b="1" lang="fr-FR" sz="1800">
                  <a:solidFill>
                    <a:srgbClr val="CC0000"/>
                  </a:solidFill>
                  <a:latin typeface="Calibri"/>
                  <a:ea typeface="Calibri"/>
                  <a:cs typeface="Calibri"/>
                  <a:sym typeface="Calibri"/>
                </a:rPr>
                <a:t>Lactobacilli</a:t>
              </a:r>
              <a:endParaRPr/>
            </a:p>
          </p:txBody>
        </p:sp>
        <p:sp>
          <p:nvSpPr>
            <p:cNvPr id="522" name="Google Shape;522;p80"/>
            <p:cNvSpPr/>
            <p:nvPr/>
          </p:nvSpPr>
          <p:spPr>
            <a:xfrm>
              <a:off x="1727" y="2561"/>
              <a:ext cx="108" cy="1216"/>
            </a:xfrm>
            <a:custGeom>
              <a:rect b="b" l="l" r="r" t="t"/>
              <a:pathLst>
                <a:path extrusionOk="0" h="1178" w="109">
                  <a:moveTo>
                    <a:pt x="108" y="0"/>
                  </a:moveTo>
                  <a:lnTo>
                    <a:pt x="0" y="0"/>
                  </a:lnTo>
                  <a:lnTo>
                    <a:pt x="0" y="1177"/>
                  </a:lnTo>
                  <a:lnTo>
                    <a:pt x="108" y="1177"/>
                  </a:lnTo>
                </a:path>
              </a:pathLst>
            </a:custGeom>
            <a:noFill/>
            <a:ln cap="rnd" cmpd="sng" w="25375">
              <a:solidFill>
                <a:srgbClr val="CC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80"/>
            <p:cNvSpPr/>
            <p:nvPr/>
          </p:nvSpPr>
          <p:spPr>
            <a:xfrm>
              <a:off x="3626" y="2953"/>
              <a:ext cx="821" cy="446"/>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t/>
              </a:r>
              <a:endParaRPr b="1" sz="2000">
                <a:solidFill>
                  <a:schemeClr val="dk2"/>
                </a:solidFill>
                <a:latin typeface="Calibri"/>
                <a:ea typeface="Calibri"/>
                <a:cs typeface="Calibri"/>
                <a:sym typeface="Calibri"/>
              </a:endParaRPr>
            </a:p>
            <a:p>
              <a:pPr indent="0" lvl="0" marL="0" marR="0" rtl="0" algn="l">
                <a:spcBef>
                  <a:spcPts val="0"/>
                </a:spcBef>
                <a:spcAft>
                  <a:spcPts val="0"/>
                </a:spcAft>
                <a:buNone/>
              </a:pPr>
              <a:r>
                <a:rPr b="1" lang="fr-FR" sz="2000">
                  <a:solidFill>
                    <a:srgbClr val="CC0000"/>
                  </a:solidFill>
                  <a:latin typeface="Calibri"/>
                  <a:ea typeface="Calibri"/>
                  <a:cs typeface="Calibri"/>
                  <a:sym typeface="Calibri"/>
                </a:rPr>
                <a:t>10</a:t>
              </a:r>
              <a:r>
                <a:rPr b="1" baseline="30000" lang="fr-FR" sz="2000">
                  <a:solidFill>
                    <a:srgbClr val="CC0000"/>
                  </a:solidFill>
                  <a:latin typeface="Calibri"/>
                  <a:ea typeface="Calibri"/>
                  <a:cs typeface="Calibri"/>
                  <a:sym typeface="Calibri"/>
                </a:rPr>
                <a:t>9</a:t>
              </a:r>
              <a:r>
                <a:rPr b="1" lang="fr-FR" sz="2000">
                  <a:solidFill>
                    <a:srgbClr val="CC0000"/>
                  </a:solidFill>
                  <a:latin typeface="Calibri"/>
                  <a:ea typeface="Calibri"/>
                  <a:cs typeface="Calibri"/>
                  <a:sym typeface="Calibri"/>
                </a:rPr>
                <a:t> to 10</a:t>
              </a:r>
              <a:r>
                <a:rPr b="1" baseline="30000" lang="fr-FR" sz="2000">
                  <a:solidFill>
                    <a:srgbClr val="CC0000"/>
                  </a:solidFill>
                  <a:latin typeface="Calibri"/>
                  <a:ea typeface="Calibri"/>
                  <a:cs typeface="Calibri"/>
                  <a:sym typeface="Calibri"/>
                </a:rPr>
                <a:t>12</a:t>
              </a:r>
              <a:endParaRPr/>
            </a:p>
          </p:txBody>
        </p:sp>
        <p:sp>
          <p:nvSpPr>
            <p:cNvPr id="524" name="Google Shape;524;p80"/>
            <p:cNvSpPr/>
            <p:nvPr/>
          </p:nvSpPr>
          <p:spPr>
            <a:xfrm>
              <a:off x="3626" y="2611"/>
              <a:ext cx="767" cy="252"/>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2000">
                  <a:solidFill>
                    <a:schemeClr val="dk2"/>
                  </a:solidFill>
                  <a:latin typeface="Calibri"/>
                  <a:ea typeface="Calibri"/>
                  <a:cs typeface="Calibri"/>
                  <a:sym typeface="Calibri"/>
                </a:rPr>
                <a:t>10</a:t>
              </a:r>
              <a:r>
                <a:rPr b="1" baseline="30000" lang="fr-FR" sz="2000">
                  <a:solidFill>
                    <a:schemeClr val="dk2"/>
                  </a:solidFill>
                  <a:latin typeface="Calibri"/>
                  <a:ea typeface="Calibri"/>
                  <a:cs typeface="Calibri"/>
                  <a:sym typeface="Calibri"/>
                </a:rPr>
                <a:t>3</a:t>
              </a:r>
              <a:r>
                <a:rPr b="1" lang="fr-FR" sz="2000">
                  <a:solidFill>
                    <a:schemeClr val="dk2"/>
                  </a:solidFill>
                  <a:latin typeface="Calibri"/>
                  <a:ea typeface="Calibri"/>
                  <a:cs typeface="Calibri"/>
                  <a:sym typeface="Calibri"/>
                </a:rPr>
                <a:t> to 10</a:t>
              </a:r>
              <a:r>
                <a:rPr b="1" baseline="30000" lang="fr-FR" sz="2000">
                  <a:solidFill>
                    <a:schemeClr val="dk2"/>
                  </a:solidFill>
                  <a:latin typeface="Calibri"/>
                  <a:ea typeface="Calibri"/>
                  <a:cs typeface="Calibri"/>
                  <a:sym typeface="Calibri"/>
                </a:rPr>
                <a:t>7</a:t>
              </a:r>
              <a:endParaRPr/>
            </a:p>
          </p:txBody>
        </p:sp>
        <p:sp>
          <p:nvSpPr>
            <p:cNvPr id="525" name="Google Shape;525;p80"/>
            <p:cNvSpPr/>
            <p:nvPr/>
          </p:nvSpPr>
          <p:spPr>
            <a:xfrm>
              <a:off x="3582" y="1570"/>
              <a:ext cx="504" cy="252"/>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2000">
                  <a:solidFill>
                    <a:schemeClr val="dk2"/>
                  </a:solidFill>
                  <a:latin typeface="Calibri"/>
                  <a:ea typeface="Calibri"/>
                  <a:cs typeface="Calibri"/>
                  <a:sym typeface="Calibri"/>
                </a:rPr>
                <a:t>&lt;10</a:t>
              </a:r>
              <a:r>
                <a:rPr b="1" baseline="30000" lang="fr-FR" sz="2000">
                  <a:solidFill>
                    <a:schemeClr val="dk2"/>
                  </a:solidFill>
                  <a:latin typeface="Calibri"/>
                  <a:ea typeface="Calibri"/>
                  <a:cs typeface="Calibri"/>
                  <a:sym typeface="Calibri"/>
                </a:rPr>
                <a:t>4-5</a:t>
              </a:r>
              <a:endParaRPr b="1" sz="2000">
                <a:solidFill>
                  <a:schemeClr val="dk2"/>
                </a:solidFill>
                <a:latin typeface="Calibri"/>
                <a:ea typeface="Calibri"/>
                <a:cs typeface="Calibri"/>
                <a:sym typeface="Calibri"/>
              </a:endParaRPr>
            </a:p>
          </p:txBody>
        </p:sp>
        <p:sp>
          <p:nvSpPr>
            <p:cNvPr id="526" name="Google Shape;526;p80"/>
            <p:cNvSpPr/>
            <p:nvPr/>
          </p:nvSpPr>
          <p:spPr>
            <a:xfrm>
              <a:off x="3592" y="1015"/>
              <a:ext cx="767" cy="252"/>
            </a:xfrm>
            <a:prstGeom prst="rect">
              <a:avLst/>
            </a:prstGeom>
            <a:noFill/>
            <a:ln>
              <a:noFill/>
            </a:ln>
          </p:spPr>
          <p:txBody>
            <a:bodyPr anchorCtr="0" anchor="t" bIns="46025" lIns="92075" spcFirstLastPara="1" rIns="92075" wrap="square" tIns="46025">
              <a:noAutofit/>
            </a:bodyPr>
            <a:lstStyle/>
            <a:p>
              <a:pPr indent="0" lvl="0" marL="0" marR="0" rtl="0" algn="l">
                <a:spcBef>
                  <a:spcPts val="0"/>
                </a:spcBef>
                <a:spcAft>
                  <a:spcPts val="0"/>
                </a:spcAft>
                <a:buNone/>
              </a:pPr>
              <a:r>
                <a:rPr b="1" lang="fr-FR" sz="2000">
                  <a:solidFill>
                    <a:schemeClr val="dk2"/>
                  </a:solidFill>
                  <a:latin typeface="Calibri"/>
                  <a:ea typeface="Calibri"/>
                  <a:cs typeface="Calibri"/>
                  <a:sym typeface="Calibri"/>
                </a:rPr>
                <a:t>10</a:t>
              </a:r>
              <a:r>
                <a:rPr b="1" baseline="30000" lang="fr-FR" sz="2000">
                  <a:solidFill>
                    <a:schemeClr val="dk2"/>
                  </a:solidFill>
                  <a:latin typeface="Calibri"/>
                  <a:ea typeface="Calibri"/>
                  <a:cs typeface="Calibri"/>
                  <a:sym typeface="Calibri"/>
                </a:rPr>
                <a:t>2</a:t>
              </a:r>
              <a:r>
                <a:rPr b="1" lang="fr-FR" sz="2000">
                  <a:solidFill>
                    <a:schemeClr val="dk2"/>
                  </a:solidFill>
                  <a:latin typeface="Calibri"/>
                  <a:ea typeface="Calibri"/>
                  <a:cs typeface="Calibri"/>
                  <a:sym typeface="Calibri"/>
                </a:rPr>
                <a:t> to 10</a:t>
              </a:r>
              <a:r>
                <a:rPr b="1" baseline="30000" lang="fr-FR" sz="2000">
                  <a:solidFill>
                    <a:schemeClr val="dk2"/>
                  </a:solidFill>
                  <a:latin typeface="Calibri"/>
                  <a:ea typeface="Calibri"/>
                  <a:cs typeface="Calibri"/>
                  <a:sym typeface="Calibri"/>
                </a:rPr>
                <a:t>3</a:t>
              </a:r>
              <a:endParaRPr/>
            </a:p>
          </p:txBody>
        </p:sp>
        <p:sp>
          <p:nvSpPr>
            <p:cNvPr id="527" name="Google Shape;527;p80"/>
            <p:cNvSpPr txBox="1"/>
            <p:nvPr/>
          </p:nvSpPr>
          <p:spPr>
            <a:xfrm>
              <a:off x="1699" y="3913"/>
              <a:ext cx="610" cy="2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C0000"/>
                </a:buClr>
                <a:buSzPts val="2000"/>
                <a:buFont typeface="Arial"/>
                <a:buNone/>
              </a:pPr>
              <a:r>
                <a:rPr b="1" lang="fr-FR" sz="2000" u="none">
                  <a:solidFill>
                    <a:srgbClr val="CC0000"/>
                  </a:solidFill>
                  <a:latin typeface="Arial"/>
                  <a:ea typeface="Arial"/>
                  <a:cs typeface="Arial"/>
                  <a:sym typeface="Arial"/>
                </a:rPr>
                <a:t>and….</a:t>
              </a:r>
              <a:endParaRPr/>
            </a:p>
          </p:txBody>
        </p:sp>
      </p:grpSp>
      <p:cxnSp>
        <p:nvCxnSpPr>
          <p:cNvPr id="528" name="Google Shape;528;p80"/>
          <p:cNvCxnSpPr/>
          <p:nvPr/>
        </p:nvCxnSpPr>
        <p:spPr>
          <a:xfrm flipH="1">
            <a:off x="1524000" y="0"/>
            <a:ext cx="9144000" cy="6858000"/>
          </a:xfrm>
          <a:prstGeom prst="straightConnector1">
            <a:avLst/>
          </a:prstGeom>
          <a:noFill/>
          <a:ln cap="flat" cmpd="sng" w="76200">
            <a:solidFill>
              <a:srgbClr val="FF0000"/>
            </a:solidFill>
            <a:prstDash val="solid"/>
            <a:miter lim="800000"/>
            <a:headEnd len="sm" w="sm" type="none"/>
            <a:tailEnd len="sm" w="sm" type="none"/>
          </a:ln>
        </p:spPr>
      </p:cxnSp>
      <p:cxnSp>
        <p:nvCxnSpPr>
          <p:cNvPr id="529" name="Google Shape;529;p80"/>
          <p:cNvCxnSpPr/>
          <p:nvPr/>
        </p:nvCxnSpPr>
        <p:spPr>
          <a:xfrm>
            <a:off x="1524000" y="0"/>
            <a:ext cx="9144000" cy="6858000"/>
          </a:xfrm>
          <a:prstGeom prst="straightConnector1">
            <a:avLst/>
          </a:prstGeom>
          <a:noFill/>
          <a:ln cap="flat" cmpd="sng" w="7620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116"/>
          <p:cNvSpPr/>
          <p:nvPr/>
        </p:nvSpPr>
        <p:spPr>
          <a:xfrm>
            <a:off x="1752600" y="1065213"/>
            <a:ext cx="4402138" cy="36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Arial"/>
              <a:buNone/>
            </a:pPr>
            <a:r>
              <a:rPr lang="fr-FR" sz="2400" u="sng">
                <a:solidFill>
                  <a:srgbClr val="FFFFFF"/>
                </a:solidFill>
                <a:latin typeface="Calibri"/>
                <a:ea typeface="Calibri"/>
                <a:cs typeface="Calibri"/>
                <a:sym typeface="Calibri"/>
              </a:rPr>
              <a:t>Initial normal bacterial colonization</a:t>
            </a:r>
            <a:endParaRPr/>
          </a:p>
        </p:txBody>
      </p:sp>
      <p:sp>
        <p:nvSpPr>
          <p:cNvPr id="949" name="Google Shape;949;p116"/>
          <p:cNvSpPr/>
          <p:nvPr/>
        </p:nvSpPr>
        <p:spPr>
          <a:xfrm>
            <a:off x="3632989" y="757874"/>
            <a:ext cx="5332422" cy="1107996"/>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9F7A"/>
              </a:buClr>
              <a:buSzPts val="3200"/>
              <a:buFont typeface="Arial"/>
              <a:buNone/>
            </a:pPr>
            <a:r>
              <a:rPr b="1" i="1" lang="fr-FR" sz="3200">
                <a:solidFill>
                  <a:srgbClr val="2F9F7A"/>
                </a:solidFill>
                <a:latin typeface="Calibri"/>
                <a:ea typeface="Calibri"/>
                <a:cs typeface="Calibri"/>
                <a:sym typeface="Calibri"/>
              </a:rPr>
              <a:t>Neonatal bacterial colonization</a:t>
            </a:r>
            <a:endParaRPr/>
          </a:p>
          <a:p>
            <a:pPr indent="0" lvl="0" marL="0" marR="0" rtl="0" algn="ctr">
              <a:spcBef>
                <a:spcPts val="0"/>
              </a:spcBef>
              <a:spcAft>
                <a:spcPts val="0"/>
              </a:spcAft>
              <a:buClr>
                <a:srgbClr val="2F9F7A"/>
              </a:buClr>
              <a:buSzPts val="4000"/>
              <a:buFont typeface="Arial"/>
              <a:buNone/>
            </a:pPr>
            <a:r>
              <a:rPr b="1" i="1" lang="fr-FR" sz="4000">
                <a:solidFill>
                  <a:srgbClr val="2F9F7A"/>
                </a:solidFill>
                <a:latin typeface="Calibri"/>
                <a:ea typeface="Calibri"/>
                <a:cs typeface="Calibri"/>
                <a:sym typeface="Calibri"/>
              </a:rPr>
              <a:t>Programming for life….?</a:t>
            </a:r>
            <a:endParaRPr/>
          </a:p>
        </p:txBody>
      </p:sp>
      <p:pic>
        <p:nvPicPr>
          <p:cNvPr descr="bacteria black and white photo e coli" id="950" name="Google Shape;950;p116"/>
          <p:cNvPicPr preferRelativeResize="0"/>
          <p:nvPr/>
        </p:nvPicPr>
        <p:blipFill rotWithShape="1">
          <a:blip r:embed="rId3">
            <a:alphaModFix/>
          </a:blip>
          <a:srcRect b="0" l="0" r="0" t="0"/>
          <a:stretch/>
        </p:blipFill>
        <p:spPr>
          <a:xfrm>
            <a:off x="2778126" y="5180014"/>
            <a:ext cx="1230313" cy="930275"/>
          </a:xfrm>
          <a:prstGeom prst="rect">
            <a:avLst/>
          </a:prstGeom>
          <a:noFill/>
          <a:ln>
            <a:noFill/>
          </a:ln>
        </p:spPr>
      </p:pic>
      <p:pic>
        <p:nvPicPr>
          <p:cNvPr descr="c-section" id="951" name="Google Shape;951;p116"/>
          <p:cNvPicPr preferRelativeResize="0"/>
          <p:nvPr/>
        </p:nvPicPr>
        <p:blipFill rotWithShape="1">
          <a:blip r:embed="rId4">
            <a:alphaModFix/>
          </a:blip>
          <a:srcRect b="22049" l="10493" r="10682" t="29554"/>
          <a:stretch/>
        </p:blipFill>
        <p:spPr>
          <a:xfrm>
            <a:off x="1631951" y="5157789"/>
            <a:ext cx="1046163" cy="909637"/>
          </a:xfrm>
          <a:prstGeom prst="rect">
            <a:avLst/>
          </a:prstGeom>
          <a:noFill/>
          <a:ln>
            <a:noFill/>
          </a:ln>
        </p:spPr>
      </p:pic>
      <p:pic>
        <p:nvPicPr>
          <p:cNvPr descr="breastfeeding" id="952" name="Google Shape;952;p116"/>
          <p:cNvPicPr preferRelativeResize="0"/>
          <p:nvPr/>
        </p:nvPicPr>
        <p:blipFill rotWithShape="1">
          <a:blip r:embed="rId5">
            <a:alphaModFix/>
          </a:blip>
          <a:srcRect b="20035" l="1687" r="10882" t="23586"/>
          <a:stretch/>
        </p:blipFill>
        <p:spPr>
          <a:xfrm>
            <a:off x="4079875" y="5189539"/>
            <a:ext cx="985838" cy="936625"/>
          </a:xfrm>
          <a:prstGeom prst="rect">
            <a:avLst/>
          </a:prstGeom>
          <a:noFill/>
          <a:ln>
            <a:noFill/>
          </a:ln>
        </p:spPr>
      </p:pic>
      <p:sp>
        <p:nvSpPr>
          <p:cNvPr id="953" name="Google Shape;953;p116"/>
          <p:cNvSpPr txBox="1"/>
          <p:nvPr/>
        </p:nvSpPr>
        <p:spPr>
          <a:xfrm>
            <a:off x="5565775" y="2335213"/>
            <a:ext cx="1466850" cy="400050"/>
          </a:xfrm>
          <a:prstGeom prst="rect">
            <a:avLst/>
          </a:prstGeom>
          <a:solidFill>
            <a:schemeClr val="lt1"/>
          </a:solidFill>
          <a:ln cap="flat" cmpd="sng" w="57150">
            <a:solidFill>
              <a:srgbClr val="92D05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Symbiosis</a:t>
            </a:r>
            <a:endParaRPr/>
          </a:p>
        </p:txBody>
      </p:sp>
      <p:sp>
        <p:nvSpPr>
          <p:cNvPr id="954" name="Google Shape;954;p116"/>
          <p:cNvSpPr txBox="1"/>
          <p:nvPr/>
        </p:nvSpPr>
        <p:spPr>
          <a:xfrm>
            <a:off x="5853113" y="4886325"/>
            <a:ext cx="1466850" cy="400050"/>
          </a:xfrm>
          <a:prstGeom prst="rect">
            <a:avLst/>
          </a:prstGeom>
          <a:solidFill>
            <a:schemeClr val="lt1"/>
          </a:solidFill>
          <a:ln cap="flat" cmpd="sng" w="57150">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Dysbiosis </a:t>
            </a:r>
            <a:endParaRPr/>
          </a:p>
        </p:txBody>
      </p:sp>
      <p:sp>
        <p:nvSpPr>
          <p:cNvPr id="955" name="Google Shape;955;p116"/>
          <p:cNvSpPr txBox="1"/>
          <p:nvPr/>
        </p:nvSpPr>
        <p:spPr>
          <a:xfrm>
            <a:off x="7670801" y="2055814"/>
            <a:ext cx="2962275" cy="923925"/>
          </a:xfrm>
          <a:prstGeom prst="rect">
            <a:avLst/>
          </a:prstGeom>
          <a:solidFill>
            <a:schemeClr val="lt1"/>
          </a:solidFill>
          <a:ln cap="flat" cmpd="sng" w="57150">
            <a:solidFill>
              <a:srgbClr val="00B050"/>
            </a:solidFill>
            <a:prstDash val="solid"/>
            <a:miter lim="800000"/>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b="1" lang="fr-FR" sz="1800">
                <a:solidFill>
                  <a:schemeClr val="dk1"/>
                </a:solidFill>
                <a:latin typeface="Arial"/>
                <a:ea typeface="Arial"/>
                <a:cs typeface="Arial"/>
                <a:sym typeface="Arial"/>
              </a:rPr>
              <a:t>Immune tolerance</a:t>
            </a:r>
            <a:endParaRPr/>
          </a:p>
          <a:p>
            <a:pPr indent="-285750" lvl="0" marL="285750" marR="0" rtl="0" algn="l">
              <a:spcBef>
                <a:spcPts val="0"/>
              </a:spcBef>
              <a:spcAft>
                <a:spcPts val="0"/>
              </a:spcAft>
              <a:buClr>
                <a:schemeClr val="dk1"/>
              </a:buClr>
              <a:buSzPts val="1800"/>
              <a:buFont typeface="Arial"/>
              <a:buChar char="•"/>
            </a:pPr>
            <a:r>
              <a:rPr b="1" lang="fr-FR" sz="1800">
                <a:solidFill>
                  <a:schemeClr val="dk1"/>
                </a:solidFill>
                <a:latin typeface="Arial"/>
                <a:ea typeface="Arial"/>
                <a:cs typeface="Arial"/>
                <a:sym typeface="Arial"/>
              </a:rPr>
              <a:t>Intestinal homeostasis</a:t>
            </a:r>
            <a:endParaRPr/>
          </a:p>
          <a:p>
            <a:pPr indent="-285750" lvl="0" marL="285750" marR="0" rtl="0" algn="l">
              <a:spcBef>
                <a:spcPts val="0"/>
              </a:spcBef>
              <a:spcAft>
                <a:spcPts val="0"/>
              </a:spcAft>
              <a:buClr>
                <a:schemeClr val="dk1"/>
              </a:buClr>
              <a:buSzPts val="1800"/>
              <a:buFont typeface="Arial"/>
              <a:buChar char="•"/>
            </a:pPr>
            <a:r>
              <a:rPr b="1" lang="fr-FR" sz="1800">
                <a:solidFill>
                  <a:schemeClr val="dk1"/>
                </a:solidFill>
                <a:latin typeface="Arial"/>
                <a:ea typeface="Arial"/>
                <a:cs typeface="Arial"/>
                <a:sym typeface="Arial"/>
              </a:rPr>
              <a:t>Healthy metabolism</a:t>
            </a:r>
            <a:endParaRPr/>
          </a:p>
        </p:txBody>
      </p:sp>
      <p:sp>
        <p:nvSpPr>
          <p:cNvPr id="956" name="Google Shape;956;p116"/>
          <p:cNvSpPr txBox="1"/>
          <p:nvPr/>
        </p:nvSpPr>
        <p:spPr>
          <a:xfrm>
            <a:off x="7710488" y="3986213"/>
            <a:ext cx="2844800" cy="2032000"/>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b="1" lang="fr-FR" sz="1800">
                <a:solidFill>
                  <a:schemeClr val="dk1"/>
                </a:solidFill>
                <a:latin typeface="Calibri"/>
                <a:ea typeface="Calibri"/>
                <a:cs typeface="Calibri"/>
                <a:sym typeface="Calibri"/>
              </a:rPr>
              <a:t>Immune disease</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i="1" lang="fr-FR" sz="1800">
                <a:solidFill>
                  <a:schemeClr val="dk1"/>
                </a:solidFill>
                <a:latin typeface="Calibri"/>
                <a:ea typeface="Calibri"/>
                <a:cs typeface="Calibri"/>
                <a:sym typeface="Calibri"/>
              </a:rPr>
              <a:t>(e.g. atopy, asthma, multiple sclerosis..)</a:t>
            </a:r>
            <a:endParaRPr/>
          </a:p>
          <a:p>
            <a:pPr indent="-285750" lvl="0" marL="285750" marR="0" rtl="0" algn="l">
              <a:spcBef>
                <a:spcPts val="0"/>
              </a:spcBef>
              <a:spcAft>
                <a:spcPts val="0"/>
              </a:spcAft>
              <a:buClr>
                <a:schemeClr val="dk1"/>
              </a:buClr>
              <a:buSzPts val="1800"/>
              <a:buFont typeface="Arial"/>
              <a:buChar char="•"/>
            </a:pPr>
            <a:r>
              <a:rPr b="1" lang="fr-FR" sz="1800">
                <a:solidFill>
                  <a:schemeClr val="dk1"/>
                </a:solidFill>
                <a:latin typeface="Calibri"/>
                <a:ea typeface="Calibri"/>
                <a:cs typeface="Calibri"/>
                <a:sym typeface="Calibri"/>
              </a:rPr>
              <a:t>Intestinal disease</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i="1" lang="fr-FR" sz="1800">
                <a:solidFill>
                  <a:schemeClr val="dk1"/>
                </a:solidFill>
                <a:latin typeface="Calibri"/>
                <a:ea typeface="Calibri"/>
                <a:cs typeface="Calibri"/>
                <a:sym typeface="Calibri"/>
              </a:rPr>
              <a:t>(e.g. IBD, NEC, Cancer)</a:t>
            </a:r>
            <a:endParaRPr/>
          </a:p>
          <a:p>
            <a:pPr indent="-285750" lvl="0" marL="285750" marR="0" rtl="0" algn="l">
              <a:spcBef>
                <a:spcPts val="0"/>
              </a:spcBef>
              <a:spcAft>
                <a:spcPts val="0"/>
              </a:spcAft>
              <a:buClr>
                <a:schemeClr val="dk1"/>
              </a:buClr>
              <a:buSzPts val="1800"/>
              <a:buFont typeface="Arial"/>
              <a:buChar char="•"/>
            </a:pPr>
            <a:r>
              <a:rPr b="1" lang="fr-FR" sz="1800">
                <a:solidFill>
                  <a:schemeClr val="dk1"/>
                </a:solidFill>
                <a:latin typeface="Calibri"/>
                <a:ea typeface="Calibri"/>
                <a:cs typeface="Calibri"/>
                <a:sym typeface="Calibri"/>
              </a:rPr>
              <a:t>Metabolic diease</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i="1" lang="fr-FR" sz="1800">
                <a:solidFill>
                  <a:schemeClr val="dk1"/>
                </a:solidFill>
                <a:latin typeface="Calibri"/>
                <a:ea typeface="Calibri"/>
                <a:cs typeface="Calibri"/>
                <a:sym typeface="Calibri"/>
              </a:rPr>
              <a:t>(e.g. Diabetes, Obesity…)</a:t>
            </a:r>
            <a:endParaRPr/>
          </a:p>
        </p:txBody>
      </p:sp>
      <p:sp>
        <p:nvSpPr>
          <p:cNvPr id="957" name="Google Shape;957;p116"/>
          <p:cNvSpPr/>
          <p:nvPr/>
        </p:nvSpPr>
        <p:spPr>
          <a:xfrm>
            <a:off x="5384801" y="3127376"/>
            <a:ext cx="2295525" cy="849313"/>
          </a:xfrm>
          <a:prstGeom prst="ellipse">
            <a:avLst/>
          </a:prstGeom>
          <a:solidFill>
            <a:srgbClr val="C5D8F1"/>
          </a:solidFill>
          <a:ln cap="flat" cmpd="sng" w="12700">
            <a:solidFill>
              <a:srgbClr val="395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000">
                <a:solidFill>
                  <a:schemeClr val="dk2"/>
                </a:solidFill>
                <a:latin typeface="Calibri"/>
                <a:ea typeface="Calibri"/>
                <a:cs typeface="Calibri"/>
                <a:sym typeface="Calibri"/>
              </a:rPr>
              <a:t>Intestinal </a:t>
            </a:r>
            <a:endParaRPr/>
          </a:p>
          <a:p>
            <a:pPr indent="0" lvl="0" marL="0" marR="0" rtl="0" algn="ctr">
              <a:spcBef>
                <a:spcPts val="0"/>
              </a:spcBef>
              <a:spcAft>
                <a:spcPts val="0"/>
              </a:spcAft>
              <a:buNone/>
            </a:pPr>
            <a:r>
              <a:rPr b="1" lang="fr-FR" sz="2000">
                <a:solidFill>
                  <a:schemeClr val="dk2"/>
                </a:solidFill>
                <a:latin typeface="Calibri"/>
                <a:ea typeface="Calibri"/>
                <a:cs typeface="Calibri"/>
                <a:sym typeface="Calibri"/>
              </a:rPr>
              <a:t>microbiota</a:t>
            </a:r>
            <a:endParaRPr b="1" sz="2000">
              <a:solidFill>
                <a:schemeClr val="dk2"/>
              </a:solidFill>
              <a:latin typeface="Calibri"/>
              <a:ea typeface="Calibri"/>
              <a:cs typeface="Calibri"/>
              <a:sym typeface="Calibri"/>
            </a:endParaRPr>
          </a:p>
        </p:txBody>
      </p:sp>
      <p:cxnSp>
        <p:nvCxnSpPr>
          <p:cNvPr id="958" name="Google Shape;958;p116"/>
          <p:cNvCxnSpPr/>
          <p:nvPr/>
        </p:nvCxnSpPr>
        <p:spPr>
          <a:xfrm>
            <a:off x="4330701" y="3502025"/>
            <a:ext cx="1044575" cy="0"/>
          </a:xfrm>
          <a:prstGeom prst="straightConnector1">
            <a:avLst/>
          </a:prstGeom>
          <a:noFill/>
          <a:ln cap="flat" cmpd="sng" w="76200">
            <a:solidFill>
              <a:schemeClr val="dk1"/>
            </a:solidFill>
            <a:prstDash val="solid"/>
            <a:miter lim="800000"/>
            <a:headEnd len="sm" w="sm" type="none"/>
            <a:tailEnd len="med" w="med" type="triangle"/>
          </a:ln>
        </p:spPr>
      </p:cxnSp>
      <p:sp>
        <p:nvSpPr>
          <p:cNvPr id="959" name="Google Shape;959;p116"/>
          <p:cNvSpPr txBox="1"/>
          <p:nvPr/>
        </p:nvSpPr>
        <p:spPr>
          <a:xfrm>
            <a:off x="1435101" y="1916114"/>
            <a:ext cx="3605214" cy="3170099"/>
          </a:xfrm>
          <a:prstGeom prst="rect">
            <a:avLst/>
          </a:prstGeom>
          <a:solidFill>
            <a:schemeClr val="lt1"/>
          </a:solidFill>
          <a:ln cap="flat" cmpd="sng" w="57150">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u="sng">
                <a:solidFill>
                  <a:srgbClr val="C00000"/>
                </a:solidFill>
                <a:latin typeface="Calibri"/>
                <a:ea typeface="Calibri"/>
                <a:cs typeface="Calibri"/>
                <a:sym typeface="Calibri"/>
              </a:rPr>
              <a:t>Early programming</a:t>
            </a:r>
            <a:endParaRPr b="1" sz="3200" u="sng">
              <a:solidFill>
                <a:srgbClr val="C00000"/>
              </a:solidFill>
              <a:latin typeface="Calibri"/>
              <a:ea typeface="Calibri"/>
              <a:cs typeface="Calibri"/>
              <a:sym typeface="Calibri"/>
            </a:endParaRPr>
          </a:p>
          <a:p>
            <a:pPr indent="-285750" lvl="0" marL="285750" marR="0" rtl="0" algn="l">
              <a:spcBef>
                <a:spcPts val="0"/>
              </a:spcBef>
              <a:spcAft>
                <a:spcPts val="0"/>
              </a:spcAft>
              <a:buClr>
                <a:srgbClr val="000000"/>
              </a:buClr>
              <a:buSzPts val="2400"/>
              <a:buFont typeface="Arial"/>
              <a:buChar char="•"/>
            </a:pPr>
            <a:r>
              <a:rPr lang="fr-FR" sz="2400">
                <a:solidFill>
                  <a:srgbClr val="000000"/>
                </a:solidFill>
                <a:latin typeface="Calibri"/>
                <a:ea typeface="Calibri"/>
                <a:cs typeface="Calibri"/>
                <a:sym typeface="Calibri"/>
              </a:rPr>
              <a:t>Term of birth</a:t>
            </a:r>
            <a:endParaRPr sz="24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2400"/>
              <a:buFont typeface="Arial"/>
              <a:buChar char="•"/>
            </a:pPr>
            <a:r>
              <a:rPr lang="fr-FR" sz="2400">
                <a:solidFill>
                  <a:srgbClr val="000000"/>
                </a:solidFill>
                <a:latin typeface="Calibri"/>
                <a:ea typeface="Calibri"/>
                <a:cs typeface="Calibri"/>
                <a:sym typeface="Calibri"/>
              </a:rPr>
              <a:t>Mode of delivery</a:t>
            </a:r>
            <a:endParaRPr sz="24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2400"/>
              <a:buFont typeface="Arial"/>
              <a:buChar char="•"/>
            </a:pPr>
            <a:r>
              <a:rPr lang="fr-FR" sz="2400">
                <a:solidFill>
                  <a:srgbClr val="000000"/>
                </a:solidFill>
                <a:latin typeface="Calibri"/>
                <a:ea typeface="Calibri"/>
                <a:cs typeface="Calibri"/>
                <a:sym typeface="Calibri"/>
              </a:rPr>
              <a:t>Physical environment</a:t>
            </a:r>
            <a:endParaRPr sz="2400">
              <a:solidFill>
                <a:srgbClr val="000000"/>
              </a:solidFill>
              <a:latin typeface="Calibri"/>
              <a:ea typeface="Calibri"/>
              <a:cs typeface="Calibri"/>
              <a:sym typeface="Calibri"/>
            </a:endParaRPr>
          </a:p>
          <a:p>
            <a:pPr indent="-285750" lvl="0" marL="285750" marR="0" rtl="0" algn="l">
              <a:spcBef>
                <a:spcPts val="0"/>
              </a:spcBef>
              <a:spcAft>
                <a:spcPts val="0"/>
              </a:spcAft>
              <a:buClr>
                <a:srgbClr val="00B050"/>
              </a:buClr>
              <a:buSzPts val="2400"/>
              <a:buFont typeface="Arial"/>
              <a:buChar char="•"/>
            </a:pPr>
            <a:r>
              <a:rPr b="1" lang="fr-FR" sz="2400">
                <a:solidFill>
                  <a:srgbClr val="00B050"/>
                </a:solidFill>
                <a:latin typeface="Calibri"/>
                <a:ea typeface="Calibri"/>
                <a:cs typeface="Calibri"/>
                <a:sym typeface="Calibri"/>
              </a:rPr>
              <a:t>Breast/formula feeding</a:t>
            </a:r>
            <a:endParaRPr b="1" sz="2400">
              <a:solidFill>
                <a:srgbClr val="00B050"/>
              </a:solidFill>
              <a:latin typeface="Calibri"/>
              <a:ea typeface="Calibri"/>
              <a:cs typeface="Calibri"/>
              <a:sym typeface="Calibri"/>
            </a:endParaRPr>
          </a:p>
          <a:p>
            <a:pPr indent="-285750" lvl="0" marL="285750" marR="0" rtl="0" algn="l">
              <a:spcBef>
                <a:spcPts val="0"/>
              </a:spcBef>
              <a:spcAft>
                <a:spcPts val="0"/>
              </a:spcAft>
              <a:buClr>
                <a:srgbClr val="000000"/>
              </a:buClr>
              <a:buSzPts val="2400"/>
              <a:buFont typeface="Arial"/>
              <a:buChar char="•"/>
            </a:pPr>
            <a:r>
              <a:rPr lang="fr-FR" sz="2400">
                <a:solidFill>
                  <a:srgbClr val="000000"/>
                </a:solidFill>
                <a:latin typeface="Calibri"/>
                <a:ea typeface="Calibri"/>
                <a:cs typeface="Calibri"/>
                <a:sym typeface="Calibri"/>
              </a:rPr>
              <a:t>Antibiotics use</a:t>
            </a:r>
            <a:endParaRPr/>
          </a:p>
          <a:p>
            <a:pPr indent="-285750" lvl="0" marL="285750" marR="0" rtl="0" algn="l">
              <a:spcBef>
                <a:spcPts val="0"/>
              </a:spcBef>
              <a:spcAft>
                <a:spcPts val="0"/>
              </a:spcAft>
              <a:buClr>
                <a:srgbClr val="000000"/>
              </a:buClr>
              <a:buSzPts val="2400"/>
              <a:buFont typeface="Arial"/>
              <a:buChar char="•"/>
            </a:pPr>
            <a:r>
              <a:rPr lang="fr-FR" sz="2400">
                <a:solidFill>
                  <a:srgbClr val="000000"/>
                </a:solidFill>
                <a:latin typeface="Calibri"/>
                <a:ea typeface="Calibri"/>
                <a:cs typeface="Calibri"/>
                <a:sym typeface="Calibri"/>
              </a:rPr>
              <a:t>Proton pump inhibitors</a:t>
            </a:r>
            <a:endParaRPr sz="2400">
              <a:solidFill>
                <a:srgbClr val="000000"/>
              </a:solidFill>
              <a:latin typeface="Calibri"/>
              <a:ea typeface="Calibri"/>
              <a:cs typeface="Calibri"/>
              <a:sym typeface="Calibri"/>
            </a:endParaRPr>
          </a:p>
          <a:p>
            <a:pPr indent="-285750" lvl="0" marL="285750" marR="0" rtl="0" algn="l">
              <a:spcBef>
                <a:spcPts val="0"/>
              </a:spcBef>
              <a:spcAft>
                <a:spcPts val="0"/>
              </a:spcAft>
              <a:buClr>
                <a:srgbClr val="00B050"/>
              </a:buClr>
              <a:buSzPts val="2400"/>
              <a:buFont typeface="Arial"/>
              <a:buChar char="•"/>
            </a:pPr>
            <a:r>
              <a:rPr b="1" lang="fr-FR" sz="2400">
                <a:solidFill>
                  <a:srgbClr val="00B050"/>
                </a:solidFill>
                <a:latin typeface="Calibri"/>
                <a:ea typeface="Calibri"/>
                <a:cs typeface="Calibri"/>
                <a:sym typeface="Calibri"/>
              </a:rPr>
              <a:t>Microbiota modulation</a:t>
            </a:r>
            <a:endParaRPr/>
          </a:p>
        </p:txBody>
      </p:sp>
      <p:cxnSp>
        <p:nvCxnSpPr>
          <p:cNvPr id="960" name="Google Shape;960;p116"/>
          <p:cNvCxnSpPr>
            <a:stCxn id="957" idx="0"/>
          </p:cNvCxnSpPr>
          <p:nvPr/>
        </p:nvCxnSpPr>
        <p:spPr>
          <a:xfrm rot="10800000">
            <a:off x="6532564" y="2735276"/>
            <a:ext cx="0" cy="392100"/>
          </a:xfrm>
          <a:prstGeom prst="straightConnector1">
            <a:avLst/>
          </a:prstGeom>
          <a:noFill/>
          <a:ln cap="flat" cmpd="sng" w="57150">
            <a:solidFill>
              <a:srgbClr val="00B050"/>
            </a:solidFill>
            <a:prstDash val="solid"/>
            <a:miter lim="800000"/>
            <a:headEnd len="sm" w="sm" type="none"/>
            <a:tailEnd len="med" w="med" type="triangle"/>
          </a:ln>
        </p:spPr>
      </p:cxnSp>
      <p:cxnSp>
        <p:nvCxnSpPr>
          <p:cNvPr id="961" name="Google Shape;961;p116"/>
          <p:cNvCxnSpPr>
            <a:stCxn id="953" idx="3"/>
            <a:endCxn id="955" idx="1"/>
          </p:cNvCxnSpPr>
          <p:nvPr/>
        </p:nvCxnSpPr>
        <p:spPr>
          <a:xfrm flipH="1" rot="10800000">
            <a:off x="7032625" y="2517838"/>
            <a:ext cx="638100" cy="17400"/>
          </a:xfrm>
          <a:prstGeom prst="straightConnector1">
            <a:avLst/>
          </a:prstGeom>
          <a:noFill/>
          <a:ln cap="flat" cmpd="sng" w="57150">
            <a:solidFill>
              <a:srgbClr val="00B050"/>
            </a:solidFill>
            <a:prstDash val="solid"/>
            <a:miter lim="800000"/>
            <a:headEnd len="sm" w="sm" type="none"/>
            <a:tailEnd len="med" w="med" type="triangle"/>
          </a:ln>
        </p:spPr>
      </p:cxnSp>
      <p:cxnSp>
        <p:nvCxnSpPr>
          <p:cNvPr id="962" name="Google Shape;962;p116"/>
          <p:cNvCxnSpPr>
            <a:stCxn id="957" idx="4"/>
          </p:cNvCxnSpPr>
          <p:nvPr/>
        </p:nvCxnSpPr>
        <p:spPr>
          <a:xfrm>
            <a:off x="6532564" y="3976689"/>
            <a:ext cx="0" cy="909600"/>
          </a:xfrm>
          <a:prstGeom prst="straightConnector1">
            <a:avLst/>
          </a:prstGeom>
          <a:noFill/>
          <a:ln cap="flat" cmpd="sng" w="57150">
            <a:solidFill>
              <a:srgbClr val="FF0000"/>
            </a:solidFill>
            <a:prstDash val="solid"/>
            <a:miter lim="800000"/>
            <a:headEnd len="sm" w="sm" type="none"/>
            <a:tailEnd len="med" w="med" type="triangle"/>
          </a:ln>
        </p:spPr>
      </p:cxnSp>
      <p:cxnSp>
        <p:nvCxnSpPr>
          <p:cNvPr id="963" name="Google Shape;963;p116"/>
          <p:cNvCxnSpPr>
            <a:stCxn id="954" idx="3"/>
          </p:cNvCxnSpPr>
          <p:nvPr/>
        </p:nvCxnSpPr>
        <p:spPr>
          <a:xfrm>
            <a:off x="7319963" y="5086350"/>
            <a:ext cx="360300" cy="0"/>
          </a:xfrm>
          <a:prstGeom prst="straightConnector1">
            <a:avLst/>
          </a:prstGeom>
          <a:noFill/>
          <a:ln cap="flat" cmpd="sng" w="57150">
            <a:solidFill>
              <a:srgbClr val="FF0000"/>
            </a:solidFill>
            <a:prstDash val="solid"/>
            <a:miter lim="800000"/>
            <a:headEnd len="sm" w="sm" type="none"/>
            <a:tailEnd len="med" w="med" type="triangle"/>
          </a:ln>
        </p:spPr>
      </p:cxnSp>
      <p:sp>
        <p:nvSpPr>
          <p:cNvPr id="964" name="Google Shape;964;p116"/>
          <p:cNvSpPr txBox="1"/>
          <p:nvPr/>
        </p:nvSpPr>
        <p:spPr>
          <a:xfrm>
            <a:off x="-40495" y="6597650"/>
            <a:ext cx="4192686"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O.Goulet Nutr Rev 2015, Goulet et al Acta Pediatr 2019</a:t>
            </a:r>
            <a:endParaRPr/>
          </a:p>
        </p:txBody>
      </p:sp>
      <p:sp>
        <p:nvSpPr>
          <p:cNvPr id="965" name="Google Shape;965;p116"/>
          <p:cNvSpPr txBox="1"/>
          <p:nvPr/>
        </p:nvSpPr>
        <p:spPr>
          <a:xfrm>
            <a:off x="1158401" y="6135985"/>
            <a:ext cx="10281597" cy="461665"/>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2F9F7A"/>
              </a:buClr>
              <a:buSzPts val="2400"/>
              <a:buFont typeface="Arial"/>
              <a:buNone/>
            </a:pPr>
            <a:r>
              <a:rPr b="1" lang="fr-FR" sz="2400">
                <a:solidFill>
                  <a:srgbClr val="2F9F7A"/>
                </a:solidFill>
                <a:latin typeface="Arial"/>
                <a:ea typeface="Arial"/>
                <a:cs typeface="Arial"/>
                <a:sym typeface="Arial"/>
              </a:rPr>
              <a:t>Two important concepts:  microbiota diversity and protective bacteria</a:t>
            </a:r>
            <a:endParaRPr b="1" sz="2400">
              <a:solidFill>
                <a:srgbClr val="2F9F7A"/>
              </a:solidFill>
              <a:latin typeface="Arial"/>
              <a:ea typeface="Arial"/>
              <a:cs typeface="Arial"/>
              <a:sym typeface="Arial"/>
            </a:endParaRPr>
          </a:p>
        </p:txBody>
      </p:sp>
      <p:sp>
        <p:nvSpPr>
          <p:cNvPr id="966" name="Google Shape;966;p116"/>
          <p:cNvSpPr/>
          <p:nvPr/>
        </p:nvSpPr>
        <p:spPr>
          <a:xfrm>
            <a:off x="0" y="0"/>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Intestinal microbiota</a:t>
            </a:r>
            <a:endParaRPr b="1" i="1" sz="40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
                                        <p:tgtEl>
                                          <p:spTgt spid="953"/>
                                        </p:tgtEl>
                                      </p:cBhvr>
                                    </p:animEffect>
                                  </p:childTnLst>
                                </p:cTn>
                              </p:par>
                            </p:childTnLst>
                          </p:cTn>
                        </p:par>
                        <p:par>
                          <p:cTn fill="hold">
                            <p:stCondLst>
                              <p:cond delay="10"/>
                            </p:stCondLst>
                            <p:childTnLst>
                              <p:par>
                                <p:cTn fill="hold" nodeType="afterEffect" presetClass="entr" presetID="1" presetSubtype="0">
                                  <p:stCondLst>
                                    <p:cond delay="0"/>
                                  </p:stCondLst>
                                  <p:childTnLst>
                                    <p:set>
                                      <p:cBhvr>
                                        <p:cTn dur="1" fill="hold">
                                          <p:stCondLst>
                                            <p:cond delay="0"/>
                                          </p:stCondLst>
                                        </p:cTn>
                                        <p:tgtEl>
                                          <p:spTgt spid="961"/>
                                        </p:tgtEl>
                                        <p:attrNameLst>
                                          <p:attrName>style.visibility</p:attrName>
                                        </p:attrNameLst>
                                      </p:cBhvr>
                                      <p:to>
                                        <p:strVal val="visible"/>
                                      </p:to>
                                    </p:set>
                                  </p:childTnLst>
                                </p:cTn>
                              </p:par>
                            </p:childTnLst>
                          </p:cTn>
                        </p:par>
                        <p:par>
                          <p:cTn fill="hold">
                            <p:stCondLst>
                              <p:cond delay="11"/>
                            </p:stCondLst>
                            <p:childTnLst>
                              <p:par>
                                <p:cTn fill="hold" nodeType="after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1000"/>
                                        <p:tgtEl>
                                          <p:spTgt spid="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500"/>
                                        <p:tgtEl>
                                          <p:spTgt spid="962"/>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Google Shape;971;p117"/>
          <p:cNvSpPr/>
          <p:nvPr/>
        </p:nvSpPr>
        <p:spPr>
          <a:xfrm>
            <a:off x="200029" y="669572"/>
            <a:ext cx="12306300"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000">
                <a:solidFill>
                  <a:srgbClr val="FFFFFF"/>
                </a:solidFill>
                <a:latin typeface="Arial"/>
                <a:ea typeface="Arial"/>
                <a:cs typeface="Arial"/>
                <a:sym typeface="Arial"/>
              </a:rPr>
              <a:t>REVIEW ARTICLE</a:t>
            </a:r>
            <a:endParaRPr/>
          </a:p>
          <a:p>
            <a:pPr indent="0" lvl="0" marL="0" marR="0" rtl="0" algn="l">
              <a:spcBef>
                <a:spcPts val="0"/>
              </a:spcBef>
              <a:spcAft>
                <a:spcPts val="0"/>
              </a:spcAft>
              <a:buNone/>
            </a:pPr>
            <a:r>
              <a:rPr lang="fr-FR" sz="4400">
                <a:solidFill>
                  <a:srgbClr val="000000"/>
                </a:solidFill>
                <a:latin typeface="Arial"/>
                <a:ea typeface="Arial"/>
                <a:cs typeface="Arial"/>
                <a:sym typeface="Arial"/>
              </a:rPr>
              <a:t>Paediatricians play a key role in preventing early harmful events that could</a:t>
            </a:r>
            <a:endParaRPr/>
          </a:p>
          <a:p>
            <a:pPr indent="0" lvl="0" marL="0" marR="0" rtl="0" algn="l">
              <a:spcBef>
                <a:spcPts val="0"/>
              </a:spcBef>
              <a:spcAft>
                <a:spcPts val="0"/>
              </a:spcAft>
              <a:buNone/>
            </a:pPr>
            <a:r>
              <a:rPr lang="fr-FR" sz="4400">
                <a:solidFill>
                  <a:srgbClr val="000000"/>
                </a:solidFill>
                <a:latin typeface="Arial"/>
                <a:ea typeface="Arial"/>
                <a:cs typeface="Arial"/>
                <a:sym typeface="Arial"/>
              </a:rPr>
              <a:t>permanently influence the development of the gut microbiota in childhood</a:t>
            </a:r>
            <a:endParaRPr/>
          </a:p>
          <a:p>
            <a:pPr indent="0" lvl="0" marL="0" marR="0" rtl="0" algn="l">
              <a:spcBef>
                <a:spcPts val="0"/>
              </a:spcBef>
              <a:spcAft>
                <a:spcPts val="0"/>
              </a:spcAft>
              <a:buNone/>
            </a:pPr>
            <a:r>
              <a:rPr lang="fr-FR" sz="2000">
                <a:solidFill>
                  <a:srgbClr val="000000"/>
                </a:solidFill>
                <a:latin typeface="Arial"/>
                <a:ea typeface="Arial"/>
                <a:cs typeface="Arial"/>
                <a:sym typeface="Arial"/>
              </a:rPr>
              <a:t>Olivier Goulet</a:t>
            </a:r>
            <a:r>
              <a:rPr lang="fr-FR" sz="800">
                <a:solidFill>
                  <a:srgbClr val="000000"/>
                </a:solidFill>
                <a:latin typeface="Arial"/>
                <a:ea typeface="Arial"/>
                <a:cs typeface="Arial"/>
                <a:sym typeface="Arial"/>
              </a:rPr>
              <a:t>1</a:t>
            </a:r>
            <a:r>
              <a:rPr lang="fr-FR" sz="2000">
                <a:solidFill>
                  <a:srgbClr val="000000"/>
                </a:solidFill>
                <a:latin typeface="Arial"/>
                <a:ea typeface="Arial"/>
                <a:cs typeface="Arial"/>
                <a:sym typeface="Arial"/>
              </a:rPr>
              <a:t>, Iva Hojsak</a:t>
            </a:r>
            <a:r>
              <a:rPr lang="fr-FR" sz="800">
                <a:solidFill>
                  <a:srgbClr val="000000"/>
                </a:solidFill>
                <a:latin typeface="Arial"/>
                <a:ea typeface="Arial"/>
                <a:cs typeface="Arial"/>
                <a:sym typeface="Arial"/>
              </a:rPr>
              <a:t>2,3 </a:t>
            </a:r>
            <a:r>
              <a:rPr lang="fr-FR" sz="2000">
                <a:solidFill>
                  <a:srgbClr val="000000"/>
                </a:solidFill>
                <a:latin typeface="Arial"/>
                <a:ea typeface="Arial"/>
                <a:cs typeface="Arial"/>
                <a:sym typeface="Arial"/>
              </a:rPr>
              <a:t>, Sanja Kolacek</a:t>
            </a:r>
            <a:r>
              <a:rPr lang="fr-FR" sz="800">
                <a:solidFill>
                  <a:srgbClr val="000000"/>
                </a:solidFill>
                <a:latin typeface="Arial"/>
                <a:ea typeface="Arial"/>
                <a:cs typeface="Arial"/>
                <a:sym typeface="Arial"/>
              </a:rPr>
              <a:t>2</a:t>
            </a:r>
            <a:r>
              <a:rPr lang="fr-FR" sz="2000">
                <a:solidFill>
                  <a:srgbClr val="000000"/>
                </a:solidFill>
                <a:latin typeface="Arial"/>
                <a:ea typeface="Arial"/>
                <a:cs typeface="Arial"/>
                <a:sym typeface="Arial"/>
              </a:rPr>
              <a:t>, Tudor Lucian Pop</a:t>
            </a:r>
            <a:r>
              <a:rPr lang="fr-FR" sz="800">
                <a:solidFill>
                  <a:srgbClr val="000000"/>
                </a:solidFill>
                <a:latin typeface="Arial"/>
                <a:ea typeface="Arial"/>
                <a:cs typeface="Arial"/>
                <a:sym typeface="Arial"/>
              </a:rPr>
              <a:t>4 </a:t>
            </a:r>
            <a:r>
              <a:rPr lang="fr-FR" sz="2000">
                <a:solidFill>
                  <a:srgbClr val="000000"/>
                </a:solidFill>
                <a:latin typeface="Arial"/>
                <a:ea typeface="Arial"/>
                <a:cs typeface="Arial"/>
                <a:sym typeface="Arial"/>
              </a:rPr>
              <a:t>, Fugen Cullu Cokugras</a:t>
            </a:r>
            <a:r>
              <a:rPr lang="fr-FR" sz="800">
                <a:solidFill>
                  <a:srgbClr val="000000"/>
                </a:solidFill>
                <a:latin typeface="Arial"/>
                <a:ea typeface="Arial"/>
                <a:cs typeface="Arial"/>
                <a:sym typeface="Arial"/>
              </a:rPr>
              <a:t>5</a:t>
            </a:r>
            <a:r>
              <a:rPr lang="fr-FR" sz="2000">
                <a:solidFill>
                  <a:srgbClr val="000000"/>
                </a:solidFill>
                <a:latin typeface="Arial"/>
                <a:ea typeface="Arial"/>
                <a:cs typeface="Arial"/>
                <a:sym typeface="Arial"/>
              </a:rPr>
              <a:t>, Gianvincenzo Zuccotti</a:t>
            </a:r>
            <a:r>
              <a:rPr lang="fr-FR" sz="800">
                <a:solidFill>
                  <a:srgbClr val="000000"/>
                </a:solidFill>
                <a:latin typeface="Arial"/>
                <a:ea typeface="Arial"/>
                <a:cs typeface="Arial"/>
                <a:sym typeface="Arial"/>
              </a:rPr>
              <a:t>6</a:t>
            </a:r>
            <a:r>
              <a:rPr lang="fr-FR" sz="2000">
                <a:solidFill>
                  <a:srgbClr val="000000"/>
                </a:solidFill>
                <a:latin typeface="Arial"/>
                <a:ea typeface="Arial"/>
                <a:cs typeface="Arial"/>
                <a:sym typeface="Arial"/>
              </a:rPr>
              <a:t>,</a:t>
            </a:r>
            <a:endParaRPr/>
          </a:p>
          <a:p>
            <a:pPr indent="0" lvl="0" marL="0" marR="0" rtl="0" algn="l">
              <a:spcBef>
                <a:spcPts val="0"/>
              </a:spcBef>
              <a:spcAft>
                <a:spcPts val="0"/>
              </a:spcAft>
              <a:buNone/>
            </a:pPr>
            <a:r>
              <a:rPr lang="fr-FR" sz="2000">
                <a:solidFill>
                  <a:srgbClr val="000000"/>
                </a:solidFill>
                <a:latin typeface="Arial"/>
                <a:ea typeface="Arial"/>
                <a:cs typeface="Arial"/>
                <a:sym typeface="Arial"/>
              </a:rPr>
              <a:t>Massimo Pettoello-Mantovani</a:t>
            </a:r>
            <a:r>
              <a:rPr lang="fr-FR" sz="800">
                <a:solidFill>
                  <a:srgbClr val="000000"/>
                </a:solidFill>
                <a:latin typeface="Arial"/>
                <a:ea typeface="Arial"/>
                <a:cs typeface="Arial"/>
                <a:sym typeface="Arial"/>
              </a:rPr>
              <a:t>7,8 </a:t>
            </a:r>
            <a:r>
              <a:rPr lang="fr-FR" sz="2000">
                <a:solidFill>
                  <a:srgbClr val="000000"/>
                </a:solidFill>
                <a:latin typeface="Arial"/>
                <a:ea typeface="Arial"/>
                <a:cs typeface="Arial"/>
                <a:sym typeface="Arial"/>
              </a:rPr>
              <a:t>, Valentina Fabiano (valentina.fabiano@unimi.it)</a:t>
            </a:r>
            <a:r>
              <a:rPr lang="fr-FR" sz="800">
                <a:solidFill>
                  <a:srgbClr val="000000"/>
                </a:solidFill>
                <a:latin typeface="Arial"/>
                <a:ea typeface="Arial"/>
                <a:cs typeface="Arial"/>
                <a:sym typeface="Arial"/>
              </a:rPr>
              <a:t>6</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1.Department of Paediatric Gastroenterology, Hepatology and Nutrition, Intestinal Failure Rehabilitation Centre, National Reference Centre for Rare Digestive Diseases,</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APHP Necker-Enfants Malades Hospital, Paris-Descartes University, Paris, France</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2.Children’s Hospital Zagreb, University of Zagreb School of Medicine, Zagreb, Croatia</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3.School of Medicine, University J.J. Strossmayer, Osijek, Croatia</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4.Second Paediatric Clinic, University of Medicine and Pharmacy Iuliu Hatieganu, Cluj-Napoca, Romania</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5.Paediatric Gastroenterology, Hepatology and Nutrition, Cerrahpas_a Medical Faculty, Istanbul University, Istanbul, Turkey</a:t>
            </a:r>
            <a:endParaRPr sz="800">
              <a:solidFill>
                <a:srgbClr val="000000"/>
              </a:solidFill>
              <a:latin typeface="Arial"/>
              <a:ea typeface="Arial"/>
              <a:cs typeface="Arial"/>
              <a:sym typeface="Arial"/>
            </a:endParaRPr>
          </a:p>
          <a:p>
            <a:pPr indent="0" lvl="0" marL="0" marR="0" rtl="0" algn="l">
              <a:spcBef>
                <a:spcPts val="0"/>
              </a:spcBef>
              <a:spcAft>
                <a:spcPts val="0"/>
              </a:spcAft>
              <a:buNone/>
            </a:pPr>
            <a:r>
              <a:rPr lang="fr-FR" sz="800">
                <a:solidFill>
                  <a:srgbClr val="000000"/>
                </a:solidFill>
                <a:latin typeface="Arial"/>
                <a:ea typeface="Arial"/>
                <a:cs typeface="Arial"/>
                <a:sym typeface="Arial"/>
              </a:rPr>
              <a:t>6.Pediatric Department, Vittore Buzzi Children’s Hospital, Universita degli Studi di Milano, Milan, Italy</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7.Department of Pediatrics, Scientific Institute ‘Casa Sollievo della Sofferenza’, University of Foggia, Foggia, Italy</a:t>
            </a:r>
            <a:endParaRPr/>
          </a:p>
          <a:p>
            <a:pPr indent="0" lvl="0" marL="0" marR="0" rtl="0" algn="l">
              <a:spcBef>
                <a:spcPts val="0"/>
              </a:spcBef>
              <a:spcAft>
                <a:spcPts val="0"/>
              </a:spcAft>
              <a:buNone/>
            </a:pPr>
            <a:r>
              <a:rPr lang="fr-FR" sz="800">
                <a:solidFill>
                  <a:srgbClr val="000000"/>
                </a:solidFill>
                <a:latin typeface="Arial"/>
                <a:ea typeface="Arial"/>
                <a:cs typeface="Arial"/>
                <a:sym typeface="Arial"/>
              </a:rPr>
              <a:t>8.European Paediatric Association/Union of National European Paediatric Societies and Associations (EPA/UNEPSA), Berlin, Germany</a:t>
            </a:r>
            <a:endParaRPr sz="1800">
              <a:solidFill>
                <a:schemeClr val="dk1"/>
              </a:solidFill>
              <a:latin typeface="Calibri"/>
              <a:ea typeface="Calibri"/>
              <a:cs typeface="Calibri"/>
              <a:sym typeface="Calibri"/>
            </a:endParaRPr>
          </a:p>
        </p:txBody>
      </p:sp>
      <p:sp>
        <p:nvSpPr>
          <p:cNvPr id="972" name="Google Shape;972;p117"/>
          <p:cNvSpPr/>
          <p:nvPr/>
        </p:nvSpPr>
        <p:spPr>
          <a:xfrm>
            <a:off x="0" y="6316051"/>
            <a:ext cx="12192000"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400">
                <a:solidFill>
                  <a:schemeClr val="dk2"/>
                </a:solidFill>
                <a:latin typeface="Calibri"/>
                <a:ea typeface="Calibri"/>
                <a:cs typeface="Calibri"/>
                <a:sym typeface="Calibri"/>
              </a:rPr>
              <a:t>Acta Paediatr. 2019 Jun 14. doi: 10.1111/apa.14900. [Epub ahead of print] Review</a:t>
            </a:r>
            <a:endParaRPr b="1" sz="2400">
              <a:solidFill>
                <a:schemeClr val="dk2"/>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118"/>
          <p:cNvSpPr txBox="1"/>
          <p:nvPr>
            <p:ph idx="1" type="subTitle"/>
          </p:nvPr>
        </p:nvSpPr>
        <p:spPr>
          <a:xfrm>
            <a:off x="-19050" y="2388688"/>
            <a:ext cx="12520612" cy="352583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Clr>
                <a:srgbClr val="D8D8D8"/>
              </a:buClr>
              <a:buSzPts val="4400"/>
              <a:buFont typeface="Arial"/>
              <a:buChar char="•"/>
            </a:pPr>
            <a:r>
              <a:rPr lang="fr-FR" sz="4400">
                <a:solidFill>
                  <a:srgbClr val="D8D8D8"/>
                </a:solidFill>
              </a:rPr>
              <a:t>Implementation of gut microbiota in early life</a:t>
            </a:r>
            <a:endParaRPr/>
          </a:p>
          <a:p>
            <a:pPr indent="-571500" lvl="0" marL="571500" rtl="0" algn="l">
              <a:lnSpc>
                <a:spcPct val="90000"/>
              </a:lnSpc>
              <a:spcBef>
                <a:spcPts val="1000"/>
              </a:spcBef>
              <a:spcAft>
                <a:spcPts val="0"/>
              </a:spcAft>
              <a:buClr>
                <a:srgbClr val="D8D8D8"/>
              </a:buClr>
              <a:buSzPts val="4400"/>
              <a:buFont typeface="Arial"/>
              <a:buChar char="•"/>
            </a:pPr>
            <a:r>
              <a:rPr lang="fr-FR" sz="4400">
                <a:solidFill>
                  <a:srgbClr val="D8D8D8"/>
                </a:solidFill>
              </a:rPr>
              <a:t>Gut microbiota &amp; development of GI function</a:t>
            </a:r>
            <a:endParaRPr sz="4400">
              <a:solidFill>
                <a:srgbClr val="D8D8D8"/>
              </a:solidFill>
            </a:endParaRPr>
          </a:p>
          <a:p>
            <a:pPr indent="-571500" lvl="0" marL="571500" rtl="0" algn="l">
              <a:lnSpc>
                <a:spcPct val="90000"/>
              </a:lnSpc>
              <a:spcBef>
                <a:spcPts val="1000"/>
              </a:spcBef>
              <a:spcAft>
                <a:spcPts val="0"/>
              </a:spcAft>
              <a:buClr>
                <a:srgbClr val="2F9F7A"/>
              </a:buClr>
              <a:buSzPts val="4800"/>
              <a:buFont typeface="Arial"/>
              <a:buChar char="•"/>
            </a:pPr>
            <a:r>
              <a:rPr b="1" lang="fr-FR" sz="4800">
                <a:solidFill>
                  <a:srgbClr val="2F9F7A"/>
                </a:solidFill>
              </a:rPr>
              <a:t>Intestinal dysbiosis and relation to FGIDs </a:t>
            </a:r>
            <a:endParaRPr b="1" sz="4800">
              <a:solidFill>
                <a:srgbClr val="2F9F7A"/>
              </a:solidFill>
            </a:endParaRPr>
          </a:p>
          <a:p>
            <a:pPr indent="-571500" lvl="0" marL="571500" rtl="0" algn="l">
              <a:lnSpc>
                <a:spcPct val="90000"/>
              </a:lnSpc>
              <a:spcBef>
                <a:spcPts val="1000"/>
              </a:spcBef>
              <a:spcAft>
                <a:spcPts val="0"/>
              </a:spcAft>
              <a:buClr>
                <a:schemeClr val="dk1"/>
              </a:buClr>
              <a:buSzPts val="4400"/>
              <a:buFont typeface="Arial"/>
              <a:buChar char="•"/>
            </a:pPr>
            <a:r>
              <a:rPr lang="fr-FR" sz="4400"/>
              <a:t>Feeding strategies to influence gut microbiota for immediate and long-term GI health</a:t>
            </a:r>
            <a:endParaRPr/>
          </a:p>
          <a:p>
            <a:pPr indent="-571500" lvl="0" marL="571500" rtl="0" algn="l">
              <a:lnSpc>
                <a:spcPct val="90000"/>
              </a:lnSpc>
              <a:spcBef>
                <a:spcPts val="1000"/>
              </a:spcBef>
              <a:spcAft>
                <a:spcPts val="0"/>
              </a:spcAft>
              <a:buClr>
                <a:schemeClr val="dk1"/>
              </a:buClr>
              <a:buSzPts val="4400"/>
              <a:buFont typeface="Arial"/>
              <a:buChar char="•"/>
            </a:pPr>
            <a:r>
              <a:rPr lang="fr-FR" sz="4400"/>
              <a:t>Role of postbiotics beyond health</a:t>
            </a:r>
            <a:endParaRPr sz="4400"/>
          </a:p>
        </p:txBody>
      </p:sp>
      <p:sp>
        <p:nvSpPr>
          <p:cNvPr id="978" name="Google Shape;978;p118"/>
          <p:cNvSpPr txBox="1"/>
          <p:nvPr/>
        </p:nvSpPr>
        <p:spPr>
          <a:xfrm>
            <a:off x="0" y="1632765"/>
            <a:ext cx="12191999"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4400">
                <a:solidFill>
                  <a:schemeClr val="dk2"/>
                </a:solidFill>
                <a:latin typeface="Calibri"/>
                <a:ea typeface="Calibri"/>
                <a:cs typeface="Calibri"/>
                <a:sym typeface="Calibri"/>
              </a:rPr>
              <a:t>Outline of the presentation</a:t>
            </a:r>
            <a:endParaRPr b="1" i="1" sz="4400">
              <a:solidFill>
                <a:schemeClr val="dk2"/>
              </a:solidFill>
              <a:latin typeface="Calibri"/>
              <a:ea typeface="Calibri"/>
              <a:cs typeface="Calibri"/>
              <a:sym typeface="Calibri"/>
            </a:endParaRPr>
          </a:p>
        </p:txBody>
      </p:sp>
      <p:sp>
        <p:nvSpPr>
          <p:cNvPr id="979" name="Google Shape;979;p118"/>
          <p:cNvSpPr/>
          <p:nvPr/>
        </p:nvSpPr>
        <p:spPr>
          <a:xfrm>
            <a:off x="0" y="0"/>
            <a:ext cx="12330112" cy="1569660"/>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Bringing the past into the future:</a:t>
            </a:r>
            <a:endParaRPr/>
          </a:p>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Infant formula with post-biotics</a:t>
            </a:r>
            <a:endParaRPr b="1" i="1" sz="8000">
              <a:solidFill>
                <a:schemeClr val="accen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119"/>
          <p:cNvSpPr/>
          <p:nvPr/>
        </p:nvSpPr>
        <p:spPr>
          <a:xfrm>
            <a:off x="5664200" y="4489444"/>
            <a:ext cx="647700" cy="323850"/>
          </a:xfrm>
          <a:prstGeom prst="triangle">
            <a:avLst>
              <a:gd fmla="val 50000" name="adj"/>
            </a:avLst>
          </a:prstGeom>
          <a:solidFill>
            <a:schemeClr val="lt1"/>
          </a:solidFill>
          <a:ln cap="flat" cmpd="sng" w="2857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rgbClr val="000000"/>
              </a:solidFill>
              <a:latin typeface="Arial"/>
              <a:ea typeface="Arial"/>
              <a:cs typeface="Arial"/>
              <a:sym typeface="Arial"/>
            </a:endParaRPr>
          </a:p>
        </p:txBody>
      </p:sp>
      <p:grpSp>
        <p:nvGrpSpPr>
          <p:cNvPr id="986" name="Google Shape;986;p119"/>
          <p:cNvGrpSpPr/>
          <p:nvPr/>
        </p:nvGrpSpPr>
        <p:grpSpPr>
          <a:xfrm>
            <a:off x="1774826" y="2446333"/>
            <a:ext cx="8626475" cy="2655887"/>
            <a:chOff x="343738" y="3309378"/>
            <a:chExt cx="8288288" cy="2654916"/>
          </a:xfrm>
        </p:grpSpPr>
        <p:sp>
          <p:nvSpPr>
            <p:cNvPr id="987" name="Google Shape;987;p119"/>
            <p:cNvSpPr/>
            <p:nvPr/>
          </p:nvSpPr>
          <p:spPr>
            <a:xfrm>
              <a:off x="828107" y="5820277"/>
              <a:ext cx="7611491" cy="144017"/>
            </a:xfrm>
            <a:prstGeom prst="rect">
              <a:avLst/>
            </a:prstGeom>
            <a:solidFill>
              <a:schemeClr val="dk2"/>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rgbClr val="000000"/>
                </a:solidFill>
                <a:latin typeface="Arial"/>
                <a:ea typeface="Arial"/>
                <a:cs typeface="Arial"/>
                <a:sym typeface="Arial"/>
              </a:endParaRPr>
            </a:p>
          </p:txBody>
        </p:sp>
        <p:sp>
          <p:nvSpPr>
            <p:cNvPr id="988" name="Google Shape;988;p119"/>
            <p:cNvSpPr/>
            <p:nvPr/>
          </p:nvSpPr>
          <p:spPr>
            <a:xfrm>
              <a:off x="343738" y="3309378"/>
              <a:ext cx="3331178" cy="2223274"/>
            </a:xfrm>
            <a:prstGeom prst="roundRect">
              <a:avLst>
                <a:gd fmla="val 16667" name="adj"/>
              </a:avLst>
            </a:prstGeom>
            <a:solidFill>
              <a:srgbClr val="CCFFCC"/>
            </a:solidFill>
            <a:ln cap="flat" cmpd="sng" w="2857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00B050"/>
                  </a:solidFill>
                  <a:latin typeface="Arial"/>
                  <a:ea typeface="Arial"/>
                  <a:cs typeface="Arial"/>
                  <a:sym typeface="Arial"/>
                </a:rPr>
                <a:t>Symbiosis</a:t>
              </a:r>
              <a:endParaRPr b="1" baseline="30000" sz="3200">
                <a:solidFill>
                  <a:srgbClr val="00B050"/>
                </a:solidFill>
                <a:latin typeface="Arial"/>
                <a:ea typeface="Arial"/>
                <a:cs typeface="Arial"/>
                <a:sym typeface="Arial"/>
              </a:endParaRPr>
            </a:p>
            <a:p>
              <a:pPr indent="0" lvl="0" marL="0" marR="0" rtl="0" algn="ctr">
                <a:spcBef>
                  <a:spcPts val="0"/>
                </a:spcBef>
                <a:spcAft>
                  <a:spcPts val="0"/>
                </a:spcAft>
                <a:buNone/>
              </a:pPr>
              <a:r>
                <a:t/>
              </a:r>
              <a:endParaRPr sz="600">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2000"/>
                <a:buFont typeface="Noto Sans Symbols"/>
                <a:buChar char="▪"/>
              </a:pPr>
              <a:r>
                <a:rPr lang="fr-FR" sz="2000">
                  <a:solidFill>
                    <a:srgbClr val="000000"/>
                  </a:solidFill>
                  <a:latin typeface="Arial"/>
                  <a:ea typeface="Arial"/>
                  <a:cs typeface="Arial"/>
                  <a:sym typeface="Arial"/>
                </a:rPr>
                <a:t>Balanced microbial composition</a:t>
              </a:r>
              <a:endParaRPr/>
            </a:p>
            <a:p>
              <a:pPr indent="-247650" lvl="2" marL="1200150" marR="0" rtl="0" algn="l">
                <a:spcBef>
                  <a:spcPts val="0"/>
                </a:spcBef>
                <a:spcAft>
                  <a:spcPts val="0"/>
                </a:spcAft>
                <a:buClr>
                  <a:schemeClr val="dk1"/>
                </a:buClr>
                <a:buSzPts val="600"/>
                <a:buFont typeface="Noto Sans Symbols"/>
                <a:buNone/>
              </a:pPr>
              <a:r>
                <a:t/>
              </a:r>
              <a:endParaRPr b="0" i="0" sz="6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B050"/>
                </a:buClr>
                <a:buSzPts val="2000"/>
                <a:buFont typeface="Noto Sans Symbols"/>
                <a:buChar char="▪"/>
              </a:pPr>
              <a:r>
                <a:rPr b="1" lang="fr-FR" sz="2000">
                  <a:solidFill>
                    <a:srgbClr val="00B050"/>
                  </a:solidFill>
                  <a:latin typeface="Arial"/>
                  <a:ea typeface="Arial"/>
                  <a:cs typeface="Arial"/>
                  <a:sym typeface="Arial"/>
                </a:rPr>
                <a:t>Immune regulation </a:t>
              </a:r>
              <a:r>
                <a:rPr lang="fr-FR" sz="2000">
                  <a:solidFill>
                    <a:srgbClr val="000000"/>
                  </a:solidFill>
                  <a:latin typeface="Arial"/>
                  <a:ea typeface="Arial"/>
                  <a:cs typeface="Arial"/>
                  <a:sym typeface="Arial"/>
                </a:rPr>
                <a:t>allowing homeostasis</a:t>
              </a:r>
              <a:endParaRPr/>
            </a:p>
          </p:txBody>
        </p:sp>
        <p:sp>
          <p:nvSpPr>
            <p:cNvPr id="989" name="Google Shape;989;p119"/>
            <p:cNvSpPr/>
            <p:nvPr/>
          </p:nvSpPr>
          <p:spPr>
            <a:xfrm>
              <a:off x="4980542" y="3309378"/>
              <a:ext cx="3651484" cy="2223274"/>
            </a:xfrm>
            <a:prstGeom prst="roundRect">
              <a:avLst>
                <a:gd fmla="val 16667" name="adj"/>
              </a:avLst>
            </a:prstGeom>
            <a:solidFill>
              <a:srgbClr val="FFCCFF"/>
            </a:solidFill>
            <a:ln cap="flat" cmpd="sng" w="2857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C00000"/>
                  </a:solidFill>
                  <a:latin typeface="Arial"/>
                  <a:ea typeface="Arial"/>
                  <a:cs typeface="Arial"/>
                  <a:sym typeface="Arial"/>
                </a:rPr>
                <a:t>Dysbiosis</a:t>
              </a:r>
              <a:endParaRPr b="1" baseline="30000" sz="3200">
                <a:solidFill>
                  <a:srgbClr val="C00000"/>
                </a:solidFill>
                <a:latin typeface="Arial"/>
                <a:ea typeface="Arial"/>
                <a:cs typeface="Arial"/>
                <a:sym typeface="Arial"/>
              </a:endParaRPr>
            </a:p>
            <a:p>
              <a:pPr indent="0" lvl="0" marL="0" marR="0" rtl="0" algn="l">
                <a:spcBef>
                  <a:spcPts val="0"/>
                </a:spcBef>
                <a:spcAft>
                  <a:spcPts val="0"/>
                </a:spcAft>
                <a:buNone/>
              </a:pPr>
              <a:r>
                <a:t/>
              </a:r>
              <a:endParaRPr sz="600">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2000"/>
                <a:buFont typeface="Noto Sans Symbols"/>
                <a:buChar char="▪"/>
              </a:pPr>
              <a:r>
                <a:rPr lang="fr-FR" sz="2000">
                  <a:solidFill>
                    <a:srgbClr val="000000"/>
                  </a:solidFill>
                  <a:latin typeface="Arial"/>
                  <a:ea typeface="Arial"/>
                  <a:cs typeface="Arial"/>
                  <a:sym typeface="Arial"/>
                </a:rPr>
                <a:t>Disruption or alteration of the microbiota diversity</a:t>
              </a:r>
              <a:endParaRPr/>
            </a:p>
            <a:p>
              <a:pPr indent="-247650" lvl="2" marL="1200150" marR="0" rtl="0" algn="l">
                <a:spcBef>
                  <a:spcPts val="0"/>
                </a:spcBef>
                <a:spcAft>
                  <a:spcPts val="0"/>
                </a:spcAft>
                <a:buClr>
                  <a:schemeClr val="dk1"/>
                </a:buClr>
                <a:buSzPts val="600"/>
                <a:buFont typeface="Noto Sans Symbols"/>
                <a:buNone/>
              </a:pPr>
              <a:r>
                <a:t/>
              </a:r>
              <a:endParaRPr b="0" i="0" sz="6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FF0000"/>
                </a:buClr>
                <a:buSzPts val="2000"/>
                <a:buFont typeface="Noto Sans Symbols"/>
                <a:buChar char="▪"/>
              </a:pPr>
              <a:r>
                <a:rPr b="1" lang="fr-FR" sz="2000">
                  <a:solidFill>
                    <a:srgbClr val="FF0000"/>
                  </a:solidFill>
                  <a:latin typeface="Arial"/>
                  <a:ea typeface="Arial"/>
                  <a:cs typeface="Arial"/>
                  <a:sym typeface="Arial"/>
                </a:rPr>
                <a:t>Immune dysregulation </a:t>
              </a:r>
              <a:r>
                <a:rPr lang="fr-FR" sz="2000">
                  <a:solidFill>
                    <a:srgbClr val="000000"/>
                  </a:solidFill>
                  <a:latin typeface="Arial"/>
                  <a:ea typeface="Arial"/>
                  <a:cs typeface="Arial"/>
                  <a:sym typeface="Arial"/>
                </a:rPr>
                <a:t>with inflammation,allergy</a:t>
              </a:r>
              <a:endParaRPr sz="2000">
                <a:solidFill>
                  <a:srgbClr val="000000"/>
                </a:solidFill>
                <a:latin typeface="Arial"/>
                <a:ea typeface="Arial"/>
                <a:cs typeface="Arial"/>
                <a:sym typeface="Arial"/>
              </a:endParaRPr>
            </a:p>
          </p:txBody>
        </p:sp>
      </p:grpSp>
      <p:sp>
        <p:nvSpPr>
          <p:cNvPr id="990" name="Google Shape;990;p119"/>
          <p:cNvSpPr/>
          <p:nvPr/>
        </p:nvSpPr>
        <p:spPr>
          <a:xfrm>
            <a:off x="1641475" y="5475286"/>
            <a:ext cx="8909050" cy="7080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4000">
                <a:solidFill>
                  <a:srgbClr val="00B050"/>
                </a:solidFill>
                <a:latin typeface="Arial"/>
                <a:ea typeface="Arial"/>
                <a:cs typeface="Arial"/>
                <a:sym typeface="Arial"/>
              </a:rPr>
              <a:t>Microbiota related « programming »</a:t>
            </a:r>
            <a:endParaRPr/>
          </a:p>
        </p:txBody>
      </p:sp>
      <p:sp>
        <p:nvSpPr>
          <p:cNvPr id="991" name="Google Shape;991;p119"/>
          <p:cNvSpPr txBox="1"/>
          <p:nvPr/>
        </p:nvSpPr>
        <p:spPr>
          <a:xfrm>
            <a:off x="0" y="1038231"/>
            <a:ext cx="12192000"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00000"/>
              </a:buClr>
              <a:buSzPts val="4000"/>
              <a:buFont typeface="Helvetica Neue"/>
              <a:buNone/>
            </a:pPr>
            <a:r>
              <a:rPr b="1" lang="fr-FR" sz="4000">
                <a:solidFill>
                  <a:srgbClr val="C00000"/>
                </a:solidFill>
                <a:latin typeface="Helvetica Neue"/>
                <a:ea typeface="Helvetica Neue"/>
                <a:cs typeface="Helvetica Neue"/>
                <a:sym typeface="Helvetica Neue"/>
              </a:rPr>
              <a:t>“All disease begins in the gut” (Hippocrates)</a:t>
            </a:r>
            <a:endParaRPr/>
          </a:p>
        </p:txBody>
      </p:sp>
      <p:sp>
        <p:nvSpPr>
          <p:cNvPr id="992" name="Google Shape;992;p119"/>
          <p:cNvSpPr/>
          <p:nvPr/>
        </p:nvSpPr>
        <p:spPr>
          <a:xfrm>
            <a:off x="1524000" y="-26988"/>
            <a:ext cx="9144000" cy="731838"/>
          </a:xfrm>
          <a:prstGeom prst="rect">
            <a:avLst/>
          </a:prstGeom>
          <a:solidFill>
            <a:srgbClr val="ECF7F8"/>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3600">
                <a:solidFill>
                  <a:srgbClr val="333399"/>
                </a:solidFill>
                <a:latin typeface="Arial"/>
                <a:ea typeface="Arial"/>
                <a:cs typeface="Arial"/>
                <a:sym typeface="Arial"/>
              </a:rPr>
              <a:t>Intestinal microbiota the first 1000 days</a:t>
            </a:r>
            <a:endParaRPr b="1" sz="1600">
              <a:solidFill>
                <a:srgbClr val="333399"/>
              </a:solidFill>
              <a:latin typeface="Arial"/>
              <a:ea typeface="Arial"/>
              <a:cs typeface="Arial"/>
              <a:sym typeface="Arial"/>
            </a:endParaRPr>
          </a:p>
        </p:txBody>
      </p:sp>
      <p:sp>
        <p:nvSpPr>
          <p:cNvPr id="993" name="Google Shape;993;p119"/>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994" name="Google Shape;994;p119"/>
          <p:cNvPicPr preferRelativeResize="0"/>
          <p:nvPr/>
        </p:nvPicPr>
        <p:blipFill rotWithShape="1">
          <a:blip r:embed="rId3">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2000"/>
                                        <p:tgtEl>
                                          <p:spTgt spid="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120"/>
          <p:cNvSpPr txBox="1"/>
          <p:nvPr/>
        </p:nvSpPr>
        <p:spPr>
          <a:xfrm>
            <a:off x="7344140" y="6454505"/>
            <a:ext cx="4847861" cy="584771"/>
          </a:xfrm>
          <a:prstGeom prst="rect">
            <a:avLst/>
          </a:prstGeom>
          <a:noFill/>
          <a:ln>
            <a:noFill/>
          </a:ln>
        </p:spPr>
        <p:txBody>
          <a:bodyPr anchorCtr="0" anchor="t" bIns="60950" lIns="121900" spcFirstLastPara="1" rIns="121900" wrap="square" tIns="60950">
            <a:noAutofit/>
          </a:bodyPr>
          <a:lstStyle/>
          <a:p>
            <a:pPr indent="0" lvl="0" marL="0" marR="0" rtl="0" algn="r">
              <a:spcBef>
                <a:spcPts val="0"/>
              </a:spcBef>
              <a:spcAft>
                <a:spcPts val="0"/>
              </a:spcAft>
              <a:buNone/>
            </a:pPr>
            <a:r>
              <a:rPr lang="fr-FR" sz="1500">
                <a:solidFill>
                  <a:schemeClr val="dk1"/>
                </a:solidFill>
                <a:latin typeface="Arial"/>
                <a:ea typeface="Arial"/>
                <a:cs typeface="Arial"/>
                <a:sym typeface="Arial"/>
              </a:rPr>
              <a:t>Lepage, FB 2015</a:t>
            </a:r>
            <a:endParaRPr/>
          </a:p>
          <a:p>
            <a:pPr indent="0" lvl="0" marL="0" marR="0" rtl="0" algn="r">
              <a:spcBef>
                <a:spcPts val="0"/>
              </a:spcBef>
              <a:spcAft>
                <a:spcPts val="0"/>
              </a:spcAft>
              <a:buNone/>
            </a:pPr>
            <a:r>
              <a:rPr lang="fr-FR" sz="1500">
                <a:solidFill>
                  <a:schemeClr val="dk1"/>
                </a:solidFill>
                <a:latin typeface="Arial"/>
                <a:ea typeface="Arial"/>
                <a:cs typeface="Arial"/>
                <a:sym typeface="Arial"/>
              </a:rPr>
              <a:t>  </a:t>
            </a:r>
            <a:endParaRPr/>
          </a:p>
        </p:txBody>
      </p:sp>
      <p:grpSp>
        <p:nvGrpSpPr>
          <p:cNvPr id="1000" name="Google Shape;1000;p120"/>
          <p:cNvGrpSpPr/>
          <p:nvPr/>
        </p:nvGrpSpPr>
        <p:grpSpPr>
          <a:xfrm>
            <a:off x="5427453" y="1942826"/>
            <a:ext cx="6634435" cy="4376429"/>
            <a:chOff x="1619672" y="1340768"/>
            <a:chExt cx="5931755" cy="4608318"/>
          </a:xfrm>
        </p:grpSpPr>
        <p:sp>
          <p:nvSpPr>
            <p:cNvPr id="1001" name="Google Shape;1001;p120"/>
            <p:cNvSpPr/>
            <p:nvPr/>
          </p:nvSpPr>
          <p:spPr>
            <a:xfrm>
              <a:off x="1619672" y="2564904"/>
              <a:ext cx="432048" cy="864096"/>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02" name="Google Shape;1002;p120"/>
            <p:cNvGrpSpPr/>
            <p:nvPr/>
          </p:nvGrpSpPr>
          <p:grpSpPr>
            <a:xfrm rot="927728">
              <a:off x="1691680" y="4151051"/>
              <a:ext cx="5832648" cy="995114"/>
              <a:chOff x="1691680" y="4151051"/>
              <a:chExt cx="5832648" cy="995114"/>
            </a:xfrm>
          </p:grpSpPr>
          <p:pic>
            <p:nvPicPr>
              <p:cNvPr id="1003" name="Google Shape;1003;p120"/>
              <p:cNvPicPr preferRelativeResize="0"/>
              <p:nvPr/>
            </p:nvPicPr>
            <p:blipFill rotWithShape="1">
              <a:blip r:embed="rId3">
                <a:alphaModFix/>
              </a:blip>
              <a:srcRect b="17422" l="0" r="0" t="62834"/>
              <a:stretch/>
            </p:blipFill>
            <p:spPr>
              <a:xfrm>
                <a:off x="1691680" y="4236346"/>
                <a:ext cx="5832648" cy="909819"/>
              </a:xfrm>
              <a:prstGeom prst="rect">
                <a:avLst/>
              </a:prstGeom>
              <a:noFill/>
              <a:ln>
                <a:noFill/>
              </a:ln>
            </p:spPr>
          </p:pic>
          <p:sp>
            <p:nvSpPr>
              <p:cNvPr id="1004" name="Google Shape;1004;p120"/>
              <p:cNvSpPr/>
              <p:nvPr/>
            </p:nvSpPr>
            <p:spPr>
              <a:xfrm>
                <a:off x="3194121" y="4151051"/>
                <a:ext cx="2568566" cy="890864"/>
              </a:xfrm>
              <a:custGeom>
                <a:rect b="b" l="l" r="r" t="t"/>
                <a:pathLst>
                  <a:path extrusionOk="0" h="890864" w="2568566">
                    <a:moveTo>
                      <a:pt x="0" y="113727"/>
                    </a:moveTo>
                    <a:lnTo>
                      <a:pt x="293821" y="407523"/>
                    </a:lnTo>
                    <a:lnTo>
                      <a:pt x="293821" y="549682"/>
                    </a:lnTo>
                    <a:lnTo>
                      <a:pt x="483383" y="568637"/>
                    </a:lnTo>
                    <a:lnTo>
                      <a:pt x="483383" y="701319"/>
                    </a:lnTo>
                    <a:lnTo>
                      <a:pt x="682423" y="720273"/>
                    </a:lnTo>
                    <a:lnTo>
                      <a:pt x="691901" y="862433"/>
                    </a:lnTo>
                    <a:lnTo>
                      <a:pt x="909898" y="871910"/>
                    </a:lnTo>
                    <a:lnTo>
                      <a:pt x="1127894" y="881387"/>
                    </a:lnTo>
                    <a:lnTo>
                      <a:pt x="1507018" y="890864"/>
                    </a:lnTo>
                    <a:lnTo>
                      <a:pt x="2018836" y="862433"/>
                    </a:lnTo>
                    <a:lnTo>
                      <a:pt x="2047270" y="691841"/>
                    </a:lnTo>
                    <a:lnTo>
                      <a:pt x="2236832" y="559159"/>
                    </a:lnTo>
                    <a:lnTo>
                      <a:pt x="2397960" y="549682"/>
                    </a:lnTo>
                    <a:lnTo>
                      <a:pt x="2388482" y="379091"/>
                    </a:lnTo>
                    <a:lnTo>
                      <a:pt x="2559088" y="398046"/>
                    </a:lnTo>
                    <a:lnTo>
                      <a:pt x="2568566" y="9477"/>
                    </a:lnTo>
                    <a:lnTo>
                      <a:pt x="28434" y="0"/>
                    </a:lnTo>
                    <a:lnTo>
                      <a:pt x="0" y="113727"/>
                    </a:lnTo>
                    <a:close/>
                  </a:path>
                </a:pathLst>
              </a:cu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005" name="Google Shape;1005;p120"/>
            <p:cNvGrpSpPr/>
            <p:nvPr/>
          </p:nvGrpSpPr>
          <p:grpSpPr>
            <a:xfrm>
              <a:off x="1619672" y="1340768"/>
              <a:ext cx="5904656" cy="4608318"/>
              <a:chOff x="1619672" y="1340768"/>
              <a:chExt cx="5904656" cy="4608318"/>
            </a:xfrm>
          </p:grpSpPr>
          <p:pic>
            <p:nvPicPr>
              <p:cNvPr id="1006" name="Google Shape;1006;p120"/>
              <p:cNvPicPr preferRelativeResize="0"/>
              <p:nvPr/>
            </p:nvPicPr>
            <p:blipFill rotWithShape="1">
              <a:blip r:embed="rId3">
                <a:alphaModFix/>
              </a:blip>
              <a:srcRect b="0" l="0" r="0" t="0"/>
              <a:stretch/>
            </p:blipFill>
            <p:spPr>
              <a:xfrm>
                <a:off x="1691680" y="1340768"/>
                <a:ext cx="5832648" cy="4608318"/>
              </a:xfrm>
              <a:prstGeom prst="rect">
                <a:avLst/>
              </a:prstGeom>
              <a:noFill/>
              <a:ln>
                <a:noFill/>
              </a:ln>
            </p:spPr>
          </p:pic>
          <p:sp>
            <p:nvSpPr>
              <p:cNvPr id="1007" name="Google Shape;1007;p120"/>
              <p:cNvSpPr/>
              <p:nvPr/>
            </p:nvSpPr>
            <p:spPr>
              <a:xfrm>
                <a:off x="1619672" y="2564904"/>
                <a:ext cx="432048" cy="864096"/>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08" name="Google Shape;1008;p120"/>
            <p:cNvSpPr/>
            <p:nvPr/>
          </p:nvSpPr>
          <p:spPr>
            <a:xfrm>
              <a:off x="1961967" y="4084710"/>
              <a:ext cx="5241391" cy="1099365"/>
            </a:xfrm>
            <a:custGeom>
              <a:rect b="b" l="l" r="r" t="t"/>
              <a:pathLst>
                <a:path extrusionOk="0" h="1099365" w="5241391">
                  <a:moveTo>
                    <a:pt x="0" y="1099365"/>
                  </a:moveTo>
                  <a:cubicBezTo>
                    <a:pt x="3159" y="739228"/>
                    <a:pt x="6319" y="379091"/>
                    <a:pt x="9478" y="18954"/>
                  </a:cubicBezTo>
                  <a:lnTo>
                    <a:pt x="1222676" y="56863"/>
                  </a:lnTo>
                  <a:lnTo>
                    <a:pt x="1431194" y="464387"/>
                  </a:lnTo>
                  <a:lnTo>
                    <a:pt x="1535453" y="464387"/>
                  </a:lnTo>
                  <a:lnTo>
                    <a:pt x="1535453" y="616023"/>
                  </a:lnTo>
                  <a:lnTo>
                    <a:pt x="1706059" y="616023"/>
                  </a:lnTo>
                  <a:lnTo>
                    <a:pt x="1715537" y="748705"/>
                  </a:lnTo>
                  <a:lnTo>
                    <a:pt x="1867187" y="777137"/>
                  </a:lnTo>
                  <a:lnTo>
                    <a:pt x="1914577" y="938251"/>
                  </a:lnTo>
                  <a:lnTo>
                    <a:pt x="2407439" y="938251"/>
                  </a:lnTo>
                  <a:lnTo>
                    <a:pt x="2407439" y="938251"/>
                  </a:lnTo>
                  <a:lnTo>
                    <a:pt x="3250990" y="938251"/>
                  </a:lnTo>
                  <a:lnTo>
                    <a:pt x="3279424" y="758182"/>
                  </a:lnTo>
                  <a:lnTo>
                    <a:pt x="3450030" y="653932"/>
                  </a:lnTo>
                  <a:lnTo>
                    <a:pt x="3620636" y="616023"/>
                  </a:lnTo>
                  <a:lnTo>
                    <a:pt x="3630114" y="445432"/>
                  </a:lnTo>
                  <a:lnTo>
                    <a:pt x="3791242" y="445432"/>
                  </a:lnTo>
                  <a:lnTo>
                    <a:pt x="3923935" y="0"/>
                  </a:lnTo>
                  <a:lnTo>
                    <a:pt x="5241391" y="379091"/>
                  </a:lnTo>
                  <a:lnTo>
                    <a:pt x="5203479" y="1051978"/>
                  </a:lnTo>
                  <a:lnTo>
                    <a:pt x="5203479" y="1051978"/>
                  </a:lnTo>
                  <a:lnTo>
                    <a:pt x="0" y="1099365"/>
                  </a:lnTo>
                  <a:close/>
                </a:path>
              </a:pathLst>
            </a:cu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09" name="Google Shape;1009;p120"/>
            <p:cNvGrpSpPr/>
            <p:nvPr/>
          </p:nvGrpSpPr>
          <p:grpSpPr>
            <a:xfrm>
              <a:off x="2339752" y="4365104"/>
              <a:ext cx="4608512" cy="792088"/>
              <a:chOff x="2483768" y="3981552"/>
              <a:chExt cx="4355976" cy="792088"/>
            </a:xfrm>
          </p:grpSpPr>
          <p:sp>
            <p:nvSpPr>
              <p:cNvPr id="1010" name="Google Shape;1010;p120"/>
              <p:cNvSpPr/>
              <p:nvPr/>
            </p:nvSpPr>
            <p:spPr>
              <a:xfrm>
                <a:off x="2483768" y="4701632"/>
                <a:ext cx="4355976" cy="72008"/>
              </a:xfrm>
              <a:prstGeom prst="roundRect">
                <a:avLst>
                  <a:gd fmla="val 16667" name="adj"/>
                </a:avLst>
              </a:prstGeom>
              <a:gradFill>
                <a:gsLst>
                  <a:gs pos="0">
                    <a:srgbClr val="7F7F7F"/>
                  </a:gs>
                  <a:gs pos="100000">
                    <a:srgbClr val="FFFFFF"/>
                  </a:gs>
                </a:gsLst>
                <a:lin ang="5400000" scaled="0"/>
              </a:gradFill>
              <a:ln cap="flat" cmpd="sng" w="9525">
                <a:solidFill>
                  <a:srgbClr val="59595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1" name="Google Shape;1011;p120"/>
              <p:cNvSpPr/>
              <p:nvPr/>
            </p:nvSpPr>
            <p:spPr>
              <a:xfrm>
                <a:off x="2627784" y="4557616"/>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2" name="Google Shape;1012;p120"/>
              <p:cNvSpPr/>
              <p:nvPr/>
            </p:nvSpPr>
            <p:spPr>
              <a:xfrm>
                <a:off x="2915816" y="4557616"/>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3" name="Google Shape;1013;p120"/>
              <p:cNvSpPr/>
              <p:nvPr/>
            </p:nvSpPr>
            <p:spPr>
              <a:xfrm>
                <a:off x="3203848" y="4557616"/>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120"/>
              <p:cNvSpPr/>
              <p:nvPr/>
            </p:nvSpPr>
            <p:spPr>
              <a:xfrm>
                <a:off x="3491880" y="4557616"/>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120"/>
              <p:cNvSpPr/>
              <p:nvPr/>
            </p:nvSpPr>
            <p:spPr>
              <a:xfrm>
                <a:off x="3779912" y="4557616"/>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6" name="Google Shape;1016;p120"/>
              <p:cNvSpPr/>
              <p:nvPr/>
            </p:nvSpPr>
            <p:spPr>
              <a:xfrm>
                <a:off x="2780184" y="4413600"/>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120"/>
              <p:cNvSpPr/>
              <p:nvPr/>
            </p:nvSpPr>
            <p:spPr>
              <a:xfrm>
                <a:off x="3068216" y="4413600"/>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8" name="Google Shape;1018;p120"/>
              <p:cNvSpPr/>
              <p:nvPr/>
            </p:nvSpPr>
            <p:spPr>
              <a:xfrm>
                <a:off x="3356248" y="4413600"/>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9" name="Google Shape;1019;p120"/>
              <p:cNvSpPr/>
              <p:nvPr/>
            </p:nvSpPr>
            <p:spPr>
              <a:xfrm>
                <a:off x="3644280" y="4413600"/>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0" name="Google Shape;1020;p120"/>
              <p:cNvSpPr/>
              <p:nvPr/>
            </p:nvSpPr>
            <p:spPr>
              <a:xfrm>
                <a:off x="2932584" y="4269584"/>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1" name="Google Shape;1021;p120"/>
              <p:cNvSpPr/>
              <p:nvPr/>
            </p:nvSpPr>
            <p:spPr>
              <a:xfrm>
                <a:off x="3220616" y="4269584"/>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2" name="Google Shape;1022;p120"/>
              <p:cNvSpPr/>
              <p:nvPr/>
            </p:nvSpPr>
            <p:spPr>
              <a:xfrm>
                <a:off x="3508648" y="4269584"/>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3" name="Google Shape;1023;p120"/>
              <p:cNvSpPr/>
              <p:nvPr/>
            </p:nvSpPr>
            <p:spPr>
              <a:xfrm>
                <a:off x="3084984" y="4125568"/>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4" name="Google Shape;1024;p120"/>
              <p:cNvSpPr/>
              <p:nvPr/>
            </p:nvSpPr>
            <p:spPr>
              <a:xfrm>
                <a:off x="3373016" y="4125568"/>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5" name="Google Shape;1025;p120"/>
              <p:cNvSpPr/>
              <p:nvPr/>
            </p:nvSpPr>
            <p:spPr>
              <a:xfrm>
                <a:off x="3237384" y="3981552"/>
                <a:ext cx="216024" cy="72008"/>
              </a:xfrm>
              <a:prstGeom prst="roundRect">
                <a:avLst>
                  <a:gd fmla="val 16667" name="adj"/>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6" name="Google Shape;1026;p120"/>
              <p:cNvSpPr/>
              <p:nvPr/>
            </p:nvSpPr>
            <p:spPr>
              <a:xfrm>
                <a:off x="5436096" y="4557616"/>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7" name="Google Shape;1027;p120"/>
              <p:cNvSpPr/>
              <p:nvPr/>
            </p:nvSpPr>
            <p:spPr>
              <a:xfrm>
                <a:off x="5724128" y="4557616"/>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8" name="Google Shape;1028;p120"/>
              <p:cNvSpPr/>
              <p:nvPr/>
            </p:nvSpPr>
            <p:spPr>
              <a:xfrm>
                <a:off x="6012160" y="4557616"/>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9" name="Google Shape;1029;p120"/>
              <p:cNvSpPr/>
              <p:nvPr/>
            </p:nvSpPr>
            <p:spPr>
              <a:xfrm>
                <a:off x="6300192" y="4557616"/>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0" name="Google Shape;1030;p120"/>
              <p:cNvSpPr/>
              <p:nvPr/>
            </p:nvSpPr>
            <p:spPr>
              <a:xfrm>
                <a:off x="6588224" y="4557616"/>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1" name="Google Shape;1031;p120"/>
              <p:cNvSpPr/>
              <p:nvPr/>
            </p:nvSpPr>
            <p:spPr>
              <a:xfrm>
                <a:off x="5588496" y="4413600"/>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2" name="Google Shape;1032;p120"/>
              <p:cNvSpPr/>
              <p:nvPr/>
            </p:nvSpPr>
            <p:spPr>
              <a:xfrm>
                <a:off x="5876528" y="4413600"/>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3" name="Google Shape;1033;p120"/>
              <p:cNvSpPr/>
              <p:nvPr/>
            </p:nvSpPr>
            <p:spPr>
              <a:xfrm>
                <a:off x="6164560" y="4413600"/>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4" name="Google Shape;1034;p120"/>
              <p:cNvSpPr/>
              <p:nvPr/>
            </p:nvSpPr>
            <p:spPr>
              <a:xfrm>
                <a:off x="6452592" y="4413600"/>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5" name="Google Shape;1035;p120"/>
              <p:cNvSpPr/>
              <p:nvPr/>
            </p:nvSpPr>
            <p:spPr>
              <a:xfrm>
                <a:off x="5740896" y="4269584"/>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6" name="Google Shape;1036;p120"/>
              <p:cNvSpPr/>
              <p:nvPr/>
            </p:nvSpPr>
            <p:spPr>
              <a:xfrm>
                <a:off x="6028928" y="4269584"/>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7" name="Google Shape;1037;p120"/>
              <p:cNvSpPr/>
              <p:nvPr/>
            </p:nvSpPr>
            <p:spPr>
              <a:xfrm>
                <a:off x="6316960" y="4269584"/>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8" name="Google Shape;1038;p120"/>
              <p:cNvSpPr/>
              <p:nvPr/>
            </p:nvSpPr>
            <p:spPr>
              <a:xfrm>
                <a:off x="5893296" y="4125568"/>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39" name="Google Shape;1039;p120"/>
              <p:cNvSpPr/>
              <p:nvPr/>
            </p:nvSpPr>
            <p:spPr>
              <a:xfrm>
                <a:off x="6181328" y="4125568"/>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40" name="Google Shape;1040;p120"/>
              <p:cNvSpPr/>
              <p:nvPr/>
            </p:nvSpPr>
            <p:spPr>
              <a:xfrm>
                <a:off x="6045696" y="3981552"/>
                <a:ext cx="216024" cy="72008"/>
              </a:xfrm>
              <a:prstGeom prst="roundRect">
                <a:avLst>
                  <a:gd fmla="val 16667" name="adj"/>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sp>
        <p:nvSpPr>
          <p:cNvPr id="1041" name="Google Shape;1041;p120"/>
          <p:cNvSpPr/>
          <p:nvPr/>
        </p:nvSpPr>
        <p:spPr>
          <a:xfrm>
            <a:off x="1" y="1113300"/>
            <a:ext cx="12192000" cy="1285875"/>
          </a:xfrm>
          <a:prstGeom prst="rect">
            <a:avLst/>
          </a:prstGeom>
          <a:noFill/>
          <a:ln>
            <a:noFill/>
          </a:ln>
        </p:spPr>
        <p:txBody>
          <a:bodyPr anchorCtr="0" anchor="ctr" bIns="44450" lIns="90475" spcFirstLastPara="1" rIns="90475" wrap="square" tIns="44450">
            <a:noAutofit/>
          </a:bodyPr>
          <a:lstStyle/>
          <a:p>
            <a:pPr indent="0" lvl="0" marL="0" marR="0" rtl="0" algn="ctr">
              <a:spcBef>
                <a:spcPts val="0"/>
              </a:spcBef>
              <a:spcAft>
                <a:spcPts val="0"/>
              </a:spcAft>
              <a:buClr>
                <a:srgbClr val="C00000"/>
              </a:buClr>
              <a:buSzPts val="3600"/>
              <a:buFont typeface="Arial"/>
              <a:buNone/>
            </a:pPr>
            <a:r>
              <a:rPr b="1" i="1" lang="fr-FR" sz="3600">
                <a:solidFill>
                  <a:srgbClr val="C00000"/>
                </a:solidFill>
                <a:latin typeface="Arial"/>
                <a:ea typeface="Arial"/>
                <a:cs typeface="Arial"/>
                <a:sym typeface="Arial"/>
              </a:rPr>
              <a:t>Imbalance between « protective » and « detrimental » bacteria and loss of diversity</a:t>
            </a:r>
            <a:endParaRPr b="1" i="1" sz="3600">
              <a:solidFill>
                <a:srgbClr val="C00000"/>
              </a:solidFill>
              <a:latin typeface="Arial"/>
              <a:ea typeface="Arial"/>
              <a:cs typeface="Arial"/>
              <a:sym typeface="Arial"/>
            </a:endParaRPr>
          </a:p>
          <a:p>
            <a:pPr indent="0" lvl="0" marL="0" marR="0" rtl="0" algn="ctr">
              <a:spcBef>
                <a:spcPts val="0"/>
              </a:spcBef>
              <a:spcAft>
                <a:spcPts val="0"/>
              </a:spcAft>
              <a:buClr>
                <a:schemeClr val="dk1"/>
              </a:buClr>
              <a:buSzPts val="7200"/>
              <a:buFont typeface="Arial"/>
              <a:buNone/>
            </a:pPr>
            <a:r>
              <a:t/>
            </a:r>
            <a:endParaRPr b="1" i="1" sz="7200">
              <a:solidFill>
                <a:srgbClr val="C00000"/>
              </a:solidFill>
              <a:latin typeface="Arial"/>
              <a:ea typeface="Arial"/>
              <a:cs typeface="Arial"/>
              <a:sym typeface="Arial"/>
            </a:endParaRPr>
          </a:p>
        </p:txBody>
      </p:sp>
      <p:sp>
        <p:nvSpPr>
          <p:cNvPr id="1042" name="Google Shape;1042;p120"/>
          <p:cNvSpPr txBox="1"/>
          <p:nvPr/>
        </p:nvSpPr>
        <p:spPr>
          <a:xfrm>
            <a:off x="61533" y="2949269"/>
            <a:ext cx="5181600" cy="18158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6600"/>
              </a:buClr>
              <a:buSzPts val="2800"/>
              <a:buFont typeface="Arial"/>
              <a:buNone/>
            </a:pPr>
            <a:r>
              <a:rPr b="1" lang="fr-FR" sz="2800">
                <a:solidFill>
                  <a:srgbClr val="006600"/>
                </a:solidFill>
                <a:latin typeface="Arial"/>
                <a:ea typeface="Arial"/>
                <a:cs typeface="Arial"/>
                <a:sym typeface="Arial"/>
              </a:rPr>
              <a:t>Unadapted diet</a:t>
            </a:r>
            <a:endParaRPr b="1" sz="2800">
              <a:solidFill>
                <a:srgbClr val="006600"/>
              </a:solidFill>
              <a:latin typeface="Arial"/>
              <a:ea typeface="Arial"/>
              <a:cs typeface="Arial"/>
              <a:sym typeface="Arial"/>
            </a:endParaRPr>
          </a:p>
          <a:p>
            <a:pPr indent="0" lvl="0" marL="0" marR="0" rtl="0" algn="ctr">
              <a:spcBef>
                <a:spcPts val="0"/>
              </a:spcBef>
              <a:spcAft>
                <a:spcPts val="0"/>
              </a:spcAft>
              <a:buClr>
                <a:srgbClr val="006600"/>
              </a:buClr>
              <a:buSzPts val="2800"/>
              <a:buFont typeface="Arial"/>
              <a:buNone/>
            </a:pPr>
            <a:r>
              <a:rPr b="1" lang="fr-FR" sz="2800">
                <a:solidFill>
                  <a:srgbClr val="006600"/>
                </a:solidFill>
                <a:latin typeface="Arial"/>
                <a:ea typeface="Arial"/>
                <a:cs typeface="Arial"/>
                <a:sym typeface="Arial"/>
              </a:rPr>
              <a:t>Acute gastroenteritis</a:t>
            </a:r>
            <a:endParaRPr b="1" sz="2800">
              <a:solidFill>
                <a:srgbClr val="006600"/>
              </a:solidFill>
              <a:latin typeface="Arial"/>
              <a:ea typeface="Arial"/>
              <a:cs typeface="Arial"/>
              <a:sym typeface="Arial"/>
            </a:endParaRPr>
          </a:p>
          <a:p>
            <a:pPr indent="0" lvl="0" marL="0" marR="0" rtl="0" algn="ctr">
              <a:spcBef>
                <a:spcPts val="0"/>
              </a:spcBef>
              <a:spcAft>
                <a:spcPts val="0"/>
              </a:spcAft>
              <a:buClr>
                <a:srgbClr val="006600"/>
              </a:buClr>
              <a:buSzPts val="2800"/>
              <a:buFont typeface="Arial"/>
              <a:buNone/>
            </a:pPr>
            <a:r>
              <a:rPr b="1" lang="fr-FR" sz="2800">
                <a:solidFill>
                  <a:srgbClr val="006600"/>
                </a:solidFill>
                <a:latin typeface="Arial"/>
                <a:ea typeface="Arial"/>
                <a:cs typeface="Arial"/>
                <a:sym typeface="Arial"/>
              </a:rPr>
              <a:t>Excess antibiotics</a:t>
            </a:r>
            <a:endParaRPr b="1" sz="2800">
              <a:solidFill>
                <a:srgbClr val="006600"/>
              </a:solidFill>
              <a:latin typeface="Arial"/>
              <a:ea typeface="Arial"/>
              <a:cs typeface="Arial"/>
              <a:sym typeface="Arial"/>
            </a:endParaRPr>
          </a:p>
          <a:p>
            <a:pPr indent="0" lvl="0" marL="0" marR="0" rtl="0" algn="ctr">
              <a:spcBef>
                <a:spcPts val="0"/>
              </a:spcBef>
              <a:spcAft>
                <a:spcPts val="0"/>
              </a:spcAft>
              <a:buClr>
                <a:srgbClr val="006600"/>
              </a:buClr>
              <a:buSzPts val="2800"/>
              <a:buFont typeface="Arial"/>
              <a:buNone/>
            </a:pPr>
            <a:r>
              <a:rPr b="1" lang="fr-FR" sz="2800">
                <a:solidFill>
                  <a:srgbClr val="006600"/>
                </a:solidFill>
                <a:latin typeface="Arial"/>
                <a:ea typeface="Arial"/>
                <a:cs typeface="Arial"/>
                <a:sym typeface="Arial"/>
              </a:rPr>
              <a:t>Proton pump inhibitors (PPI)</a:t>
            </a:r>
            <a:endParaRPr/>
          </a:p>
        </p:txBody>
      </p:sp>
      <p:sp>
        <p:nvSpPr>
          <p:cNvPr id="1043" name="Google Shape;1043;p120"/>
          <p:cNvSpPr txBox="1"/>
          <p:nvPr/>
        </p:nvSpPr>
        <p:spPr>
          <a:xfrm>
            <a:off x="166686" y="6392864"/>
            <a:ext cx="138691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1044" name="Google Shape;1044;p120"/>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
        <p:nvSpPr>
          <p:cNvPr id="1045" name="Google Shape;1045;p120"/>
          <p:cNvSpPr/>
          <p:nvPr/>
        </p:nvSpPr>
        <p:spPr>
          <a:xfrm>
            <a:off x="0" y="-10450"/>
            <a:ext cx="12192000" cy="722444"/>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5400"/>
              <a:buFont typeface="Arial"/>
              <a:buNone/>
            </a:pPr>
            <a:r>
              <a:rPr b="1" lang="fr-FR" sz="5400">
                <a:solidFill>
                  <a:schemeClr val="accent2"/>
                </a:solidFill>
                <a:latin typeface="Arial"/>
                <a:ea typeface="Arial"/>
                <a:cs typeface="Arial"/>
                <a:sym typeface="Arial"/>
              </a:rPr>
              <a:t>Intestinal dysbiosis</a:t>
            </a:r>
            <a:endParaRPr b="1" i="1" sz="8000">
              <a:solidFill>
                <a:schemeClr val="accen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500"/>
                                        <p:tgtEl>
                                          <p:spTgt spid="10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500"/>
                                        <p:tgtEl>
                                          <p:spTgt spid="1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pic>
        <p:nvPicPr>
          <p:cNvPr id="1050" name="Google Shape;1050;p121"/>
          <p:cNvPicPr preferRelativeResize="0"/>
          <p:nvPr/>
        </p:nvPicPr>
        <p:blipFill rotWithShape="1">
          <a:blip r:embed="rId3">
            <a:alphaModFix/>
          </a:blip>
          <a:srcRect b="40023" l="6316" r="3289" t="0"/>
          <a:stretch/>
        </p:blipFill>
        <p:spPr>
          <a:xfrm>
            <a:off x="69328" y="2935703"/>
            <a:ext cx="12042757" cy="3609475"/>
          </a:xfrm>
          <a:prstGeom prst="rect">
            <a:avLst/>
          </a:prstGeom>
          <a:noFill/>
          <a:ln>
            <a:noFill/>
          </a:ln>
        </p:spPr>
      </p:pic>
      <p:sp>
        <p:nvSpPr>
          <p:cNvPr id="1051" name="Google Shape;1051;p121"/>
          <p:cNvSpPr/>
          <p:nvPr/>
        </p:nvSpPr>
        <p:spPr>
          <a:xfrm>
            <a:off x="0" y="1368017"/>
            <a:ext cx="12112085" cy="1285875"/>
          </a:xfrm>
          <a:prstGeom prst="rect">
            <a:avLst/>
          </a:prstGeom>
          <a:noFill/>
          <a:ln>
            <a:noFill/>
          </a:ln>
        </p:spPr>
        <p:txBody>
          <a:bodyPr anchorCtr="0" anchor="ctr" bIns="44450" lIns="90475" spcFirstLastPara="1" rIns="90475" wrap="square" tIns="44450">
            <a:noAutofit/>
          </a:bodyPr>
          <a:lstStyle/>
          <a:p>
            <a:pPr indent="0" lvl="0" marL="0" marR="0" rtl="0" algn="ctr">
              <a:spcBef>
                <a:spcPts val="0"/>
              </a:spcBef>
              <a:spcAft>
                <a:spcPts val="0"/>
              </a:spcAft>
              <a:buClr>
                <a:srgbClr val="C00000"/>
              </a:buClr>
              <a:buSzPts val="4000"/>
              <a:buFont typeface="Arial"/>
              <a:buNone/>
            </a:pPr>
            <a:r>
              <a:rPr b="1" i="1" lang="fr-FR" sz="4000">
                <a:solidFill>
                  <a:srgbClr val="C00000"/>
                </a:solidFill>
                <a:latin typeface="Arial"/>
                <a:ea typeface="Arial"/>
                <a:cs typeface="Arial"/>
                <a:sym typeface="Arial"/>
              </a:rPr>
              <a:t>Potential consequences on the immune system</a:t>
            </a:r>
            <a:endParaRPr/>
          </a:p>
          <a:p>
            <a:pPr indent="0" lvl="0" marL="0" marR="0" rtl="0" algn="ctr">
              <a:spcBef>
                <a:spcPts val="0"/>
              </a:spcBef>
              <a:spcAft>
                <a:spcPts val="0"/>
              </a:spcAft>
              <a:buClr>
                <a:schemeClr val="dk1"/>
              </a:buClr>
              <a:buSzPts val="8000"/>
              <a:buFont typeface="Arial"/>
              <a:buNone/>
            </a:pPr>
            <a:r>
              <a:t/>
            </a:r>
            <a:endParaRPr i="1" sz="8000">
              <a:solidFill>
                <a:srgbClr val="C00000"/>
              </a:solidFill>
              <a:latin typeface="Arial"/>
              <a:ea typeface="Arial"/>
              <a:cs typeface="Arial"/>
              <a:sym typeface="Arial"/>
            </a:endParaRPr>
          </a:p>
        </p:txBody>
      </p:sp>
      <p:sp>
        <p:nvSpPr>
          <p:cNvPr id="1052" name="Google Shape;1052;p121"/>
          <p:cNvSpPr/>
          <p:nvPr/>
        </p:nvSpPr>
        <p:spPr>
          <a:xfrm>
            <a:off x="5743074" y="2630905"/>
            <a:ext cx="6369011" cy="39142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3" name="Google Shape;1053;p121"/>
          <p:cNvSpPr/>
          <p:nvPr/>
        </p:nvSpPr>
        <p:spPr>
          <a:xfrm>
            <a:off x="0" y="-10450"/>
            <a:ext cx="12192000" cy="722444"/>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5400"/>
              <a:buFont typeface="Arial"/>
              <a:buNone/>
            </a:pPr>
            <a:r>
              <a:rPr b="1" lang="fr-FR" sz="5400">
                <a:solidFill>
                  <a:schemeClr val="accent2"/>
                </a:solidFill>
                <a:latin typeface="Arial"/>
                <a:ea typeface="Arial"/>
                <a:cs typeface="Arial"/>
                <a:sym typeface="Arial"/>
              </a:rPr>
              <a:t>Intestinal dysbiosis</a:t>
            </a:r>
            <a:endParaRPr b="1" i="1" sz="8000">
              <a:solidFill>
                <a:schemeClr val="accen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500"/>
                                        <p:tgtEl>
                                          <p:spTgt spid="10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52"/>
                                        </p:tgtEl>
                                      </p:cBhvr>
                                    </p:animEffect>
                                    <p:set>
                                      <p:cBhvr>
                                        <p:cTn dur="1" fill="hold">
                                          <p:stCondLst>
                                            <p:cond delay="500"/>
                                          </p:stCondLst>
                                        </p:cTn>
                                        <p:tgtEl>
                                          <p:spTgt spid="10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7" name="Shape 1057"/>
        <p:cNvGrpSpPr/>
        <p:nvPr/>
      </p:nvGrpSpPr>
      <p:grpSpPr>
        <a:xfrm>
          <a:off x="0" y="0"/>
          <a:ext cx="0" cy="0"/>
          <a:chOff x="0" y="0"/>
          <a:chExt cx="0" cy="0"/>
        </a:xfrm>
      </p:grpSpPr>
      <p:pic>
        <p:nvPicPr>
          <p:cNvPr id="1058" name="Google Shape;1058;p122"/>
          <p:cNvPicPr preferRelativeResize="0"/>
          <p:nvPr/>
        </p:nvPicPr>
        <p:blipFill rotWithShape="1">
          <a:blip r:embed="rId3">
            <a:alphaModFix/>
          </a:blip>
          <a:srcRect b="13616" l="2025" r="5403" t="3619"/>
          <a:stretch/>
        </p:blipFill>
        <p:spPr>
          <a:xfrm>
            <a:off x="335362" y="1028735"/>
            <a:ext cx="8574908" cy="5736079"/>
          </a:xfrm>
          <a:prstGeom prst="rect">
            <a:avLst/>
          </a:prstGeom>
          <a:noFill/>
          <a:ln>
            <a:noFill/>
          </a:ln>
        </p:spPr>
      </p:pic>
      <p:sp>
        <p:nvSpPr>
          <p:cNvPr id="1059" name="Google Shape;1059;p122"/>
          <p:cNvSpPr txBox="1"/>
          <p:nvPr/>
        </p:nvSpPr>
        <p:spPr>
          <a:xfrm>
            <a:off x="7207549" y="711994"/>
            <a:ext cx="5208289" cy="2324825"/>
          </a:xfrm>
          <a:prstGeom prst="rect">
            <a:avLst/>
          </a:prstGeom>
          <a:noFill/>
          <a:ln>
            <a:noFill/>
          </a:ln>
        </p:spPr>
        <p:txBody>
          <a:bodyPr anchorCtr="0" anchor="t" bIns="59250" lIns="120625" spcFirstLastPara="1" rIns="120625" wrap="square" tIns="59250">
            <a:noAutofit/>
          </a:bodyPr>
          <a:lstStyle/>
          <a:p>
            <a:pPr indent="0" lvl="0" marL="0" marR="0" rtl="0" algn="ctr">
              <a:lnSpc>
                <a:spcPct val="120000"/>
              </a:lnSpc>
              <a:spcBef>
                <a:spcPts val="0"/>
              </a:spcBef>
              <a:spcAft>
                <a:spcPts val="0"/>
              </a:spcAft>
              <a:buNone/>
            </a:pPr>
            <a:r>
              <a:rPr b="1" i="1" lang="fr-FR" sz="2800">
                <a:solidFill>
                  <a:srgbClr val="C00000"/>
                </a:solidFill>
                <a:latin typeface="Calibri"/>
                <a:ea typeface="Calibri"/>
                <a:cs typeface="Calibri"/>
                <a:sym typeface="Calibri"/>
              </a:rPr>
              <a:t>Imbalanced microbiota</a:t>
            </a:r>
            <a:endParaRPr/>
          </a:p>
          <a:p>
            <a:pPr indent="0" lvl="0" marL="0" marR="0" rtl="0" algn="ctr">
              <a:lnSpc>
                <a:spcPct val="120000"/>
              </a:lnSpc>
              <a:spcBef>
                <a:spcPts val="280"/>
              </a:spcBef>
              <a:spcAft>
                <a:spcPts val="0"/>
              </a:spcAft>
              <a:buNone/>
            </a:pPr>
            <a:r>
              <a:t/>
            </a:r>
            <a:endParaRPr b="1" i="1" sz="2800">
              <a:solidFill>
                <a:srgbClr val="C00000"/>
              </a:solidFill>
              <a:latin typeface="Calibri"/>
              <a:ea typeface="Calibri"/>
              <a:cs typeface="Calibri"/>
              <a:sym typeface="Calibri"/>
            </a:endParaRPr>
          </a:p>
          <a:p>
            <a:pPr indent="0" lvl="0" marL="0" marR="0" rtl="0" algn="ctr">
              <a:lnSpc>
                <a:spcPct val="120000"/>
              </a:lnSpc>
              <a:spcBef>
                <a:spcPts val="280"/>
              </a:spcBef>
              <a:spcAft>
                <a:spcPts val="0"/>
              </a:spcAft>
              <a:buNone/>
            </a:pPr>
            <a:r>
              <a:rPr b="1" i="1" lang="fr-FR" sz="2800">
                <a:solidFill>
                  <a:srgbClr val="C00000"/>
                </a:solidFill>
                <a:latin typeface="Calibri"/>
                <a:ea typeface="Calibri"/>
                <a:cs typeface="Calibri"/>
                <a:sym typeface="Calibri"/>
              </a:rPr>
              <a:t>Low diversity / Low robustness</a:t>
            </a:r>
            <a:endParaRPr b="1" i="1" sz="2800">
              <a:solidFill>
                <a:srgbClr val="C00000"/>
              </a:solidFill>
              <a:latin typeface="Calibri"/>
              <a:ea typeface="Calibri"/>
              <a:cs typeface="Calibri"/>
              <a:sym typeface="Calibri"/>
            </a:endParaRPr>
          </a:p>
          <a:p>
            <a:pPr indent="0" lvl="0" marL="0" marR="0" rtl="0" algn="ctr">
              <a:lnSpc>
                <a:spcPct val="120000"/>
              </a:lnSpc>
              <a:spcBef>
                <a:spcPts val="280"/>
              </a:spcBef>
              <a:spcAft>
                <a:spcPts val="0"/>
              </a:spcAft>
              <a:buNone/>
            </a:pPr>
            <a:r>
              <a:t/>
            </a:r>
            <a:endParaRPr b="1" i="1" sz="2800">
              <a:solidFill>
                <a:srgbClr val="C00000"/>
              </a:solidFill>
              <a:latin typeface="Calibri"/>
              <a:ea typeface="Calibri"/>
              <a:cs typeface="Calibri"/>
              <a:sym typeface="Calibri"/>
            </a:endParaRPr>
          </a:p>
          <a:p>
            <a:pPr indent="0" lvl="0" marL="0" marR="0" rtl="0" algn="ctr">
              <a:lnSpc>
                <a:spcPct val="120000"/>
              </a:lnSpc>
              <a:spcBef>
                <a:spcPts val="280"/>
              </a:spcBef>
              <a:spcAft>
                <a:spcPts val="0"/>
              </a:spcAft>
              <a:buNone/>
            </a:pPr>
            <a:r>
              <a:rPr b="1" i="1" lang="fr-FR" sz="2800">
                <a:solidFill>
                  <a:srgbClr val="C00000"/>
                </a:solidFill>
                <a:latin typeface="Calibri"/>
                <a:ea typeface="Calibri"/>
                <a:cs typeface="Calibri"/>
                <a:sym typeface="Calibri"/>
              </a:rPr>
              <a:t>Functional impairment</a:t>
            </a:r>
            <a:endParaRPr b="1" i="1" sz="2800">
              <a:solidFill>
                <a:srgbClr val="C00000"/>
              </a:solidFill>
              <a:latin typeface="Calibri"/>
              <a:ea typeface="Calibri"/>
              <a:cs typeface="Calibri"/>
              <a:sym typeface="Calibri"/>
            </a:endParaRPr>
          </a:p>
          <a:p>
            <a:pPr indent="0" lvl="0" marL="0" marR="0" rtl="0" algn="ctr">
              <a:lnSpc>
                <a:spcPct val="120000"/>
              </a:lnSpc>
              <a:spcBef>
                <a:spcPts val="280"/>
              </a:spcBef>
              <a:spcAft>
                <a:spcPts val="0"/>
              </a:spcAft>
              <a:buNone/>
            </a:pPr>
            <a:r>
              <a:t/>
            </a:r>
            <a:endParaRPr b="1" i="1" sz="2800">
              <a:solidFill>
                <a:srgbClr val="C00000"/>
              </a:solidFill>
              <a:latin typeface="Calibri"/>
              <a:ea typeface="Calibri"/>
              <a:cs typeface="Calibri"/>
              <a:sym typeface="Calibri"/>
            </a:endParaRPr>
          </a:p>
        </p:txBody>
      </p:sp>
      <p:sp>
        <p:nvSpPr>
          <p:cNvPr id="1060" name="Google Shape;1060;p122"/>
          <p:cNvSpPr/>
          <p:nvPr/>
        </p:nvSpPr>
        <p:spPr>
          <a:xfrm>
            <a:off x="6241184" y="5808309"/>
            <a:ext cx="2490877" cy="1007705"/>
          </a:xfrm>
          <a:custGeom>
            <a:rect b="b" l="l" r="r" t="t"/>
            <a:pathLst>
              <a:path extrusionOk="0" h="755779" w="1868158">
                <a:moveTo>
                  <a:pt x="0" y="188944"/>
                </a:moveTo>
                <a:lnTo>
                  <a:pt x="0" y="188944"/>
                </a:lnTo>
                <a:lnTo>
                  <a:pt x="178420" y="0"/>
                </a:lnTo>
                <a:lnTo>
                  <a:pt x="1868158" y="73478"/>
                </a:lnTo>
                <a:lnTo>
                  <a:pt x="1521814" y="755779"/>
                </a:lnTo>
                <a:lnTo>
                  <a:pt x="199410" y="745282"/>
                </a:lnTo>
                <a:lnTo>
                  <a:pt x="0" y="188944"/>
                </a:lnTo>
                <a:close/>
              </a:path>
            </a:pathLst>
          </a:custGeom>
          <a:solidFill>
            <a:srgbClr val="FFFFFF"/>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1" name="Google Shape;1061;p122"/>
          <p:cNvSpPr/>
          <p:nvPr/>
        </p:nvSpPr>
        <p:spPr>
          <a:xfrm>
            <a:off x="0" y="-10450"/>
            <a:ext cx="12192000" cy="722444"/>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5400"/>
              <a:buFont typeface="Arial"/>
              <a:buNone/>
            </a:pPr>
            <a:r>
              <a:rPr b="1" lang="fr-FR" sz="5400">
                <a:solidFill>
                  <a:schemeClr val="accent2"/>
                </a:solidFill>
                <a:latin typeface="Arial"/>
                <a:ea typeface="Arial"/>
                <a:cs typeface="Arial"/>
                <a:sym typeface="Arial"/>
              </a:rPr>
              <a:t>Intestinal dysbiosis and diseases</a:t>
            </a:r>
            <a:endParaRPr b="1" i="1" sz="8000">
              <a:solidFill>
                <a:schemeClr val="accent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123"/>
          <p:cNvSpPr txBox="1"/>
          <p:nvPr/>
        </p:nvSpPr>
        <p:spPr>
          <a:xfrm>
            <a:off x="1152525" y="1214438"/>
            <a:ext cx="10244138"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600"/>
              <a:buFont typeface="Arial"/>
              <a:buNone/>
            </a:pPr>
            <a:r>
              <a:rPr lang="fr-FR" sz="3600">
                <a:solidFill>
                  <a:schemeClr val="dk1"/>
                </a:solidFill>
                <a:latin typeface="Arial"/>
                <a:ea typeface="Arial"/>
                <a:cs typeface="Arial"/>
                <a:sym typeface="Arial"/>
              </a:rPr>
              <a:t>The term “dysbiosis” is (still) lacking a consented definition and thus implies only some form of dysbalance of the bacterial composition (or abundance or diversity) when a patient group is compared to healthy control subjects. </a:t>
            </a:r>
            <a:endParaRPr sz="4000">
              <a:solidFill>
                <a:schemeClr val="dk1"/>
              </a:solidFill>
              <a:latin typeface="Arial"/>
              <a:ea typeface="Arial"/>
              <a:cs typeface="Arial"/>
              <a:sym typeface="Arial"/>
            </a:endParaRPr>
          </a:p>
        </p:txBody>
      </p:sp>
      <p:pic>
        <p:nvPicPr>
          <p:cNvPr descr="Résultat de recherche d'images pour &quot;l'oeuf et la poule&quot;" id="1067" name="Google Shape;1067;p123"/>
          <p:cNvPicPr preferRelativeResize="0"/>
          <p:nvPr/>
        </p:nvPicPr>
        <p:blipFill rotWithShape="1">
          <a:blip r:embed="rId3">
            <a:alphaModFix/>
          </a:blip>
          <a:srcRect b="0" l="0" r="0" t="0"/>
          <a:stretch/>
        </p:blipFill>
        <p:spPr>
          <a:xfrm>
            <a:off x="3638551" y="4475164"/>
            <a:ext cx="4994275" cy="2193925"/>
          </a:xfrm>
          <a:prstGeom prst="rect">
            <a:avLst/>
          </a:prstGeom>
          <a:noFill/>
          <a:ln>
            <a:noFill/>
          </a:ln>
        </p:spPr>
      </p:pic>
      <p:sp>
        <p:nvSpPr>
          <p:cNvPr id="1068" name="Google Shape;1068;p123"/>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1069" name="Google Shape;1069;p123"/>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
        <p:nvSpPr>
          <p:cNvPr id="1070" name="Google Shape;1070;p123"/>
          <p:cNvSpPr/>
          <p:nvPr/>
        </p:nvSpPr>
        <p:spPr>
          <a:xfrm>
            <a:off x="0" y="-10450"/>
            <a:ext cx="12192000" cy="1143000"/>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6600"/>
              <a:buFont typeface="Arial"/>
              <a:buNone/>
            </a:pPr>
            <a:r>
              <a:rPr b="1" lang="fr-FR" sz="6600">
                <a:solidFill>
                  <a:schemeClr val="accent2"/>
                </a:solidFill>
                <a:latin typeface="Arial"/>
                <a:ea typeface="Arial"/>
                <a:cs typeface="Arial"/>
                <a:sym typeface="Arial"/>
              </a:rPr>
              <a:t>Intestinal dysbiosis</a:t>
            </a:r>
            <a:endParaRPr b="1" i="1" sz="9600">
              <a:solidFill>
                <a:schemeClr val="accen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500"/>
                                        <p:tgtEl>
                                          <p:spTgt spid="10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4" name="Shape 1074"/>
        <p:cNvGrpSpPr/>
        <p:nvPr/>
      </p:nvGrpSpPr>
      <p:grpSpPr>
        <a:xfrm>
          <a:off x="0" y="0"/>
          <a:ext cx="0" cy="0"/>
          <a:chOff x="0" y="0"/>
          <a:chExt cx="0" cy="0"/>
        </a:xfrm>
      </p:grpSpPr>
      <p:sp>
        <p:nvSpPr>
          <p:cNvPr id="1075" name="Google Shape;1075;p124"/>
          <p:cNvSpPr/>
          <p:nvPr/>
        </p:nvSpPr>
        <p:spPr>
          <a:xfrm>
            <a:off x="1524000" y="71438"/>
            <a:ext cx="9144000" cy="1143000"/>
          </a:xfrm>
          <a:prstGeom prst="rect">
            <a:avLst/>
          </a:prstGeom>
          <a:no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6"/>
              </a:buClr>
              <a:buSzPts val="6000"/>
              <a:buFont typeface="Arial"/>
              <a:buNone/>
            </a:pPr>
            <a:r>
              <a:rPr lang="fr-FR" sz="6000">
                <a:solidFill>
                  <a:schemeClr val="accent6"/>
                </a:solidFill>
                <a:latin typeface="Arial"/>
                <a:ea typeface="Arial"/>
                <a:cs typeface="Arial"/>
                <a:sym typeface="Arial"/>
              </a:rPr>
              <a:t>Intestinal dysbiosis</a:t>
            </a:r>
            <a:endParaRPr i="1" sz="8800">
              <a:solidFill>
                <a:schemeClr val="accent6"/>
              </a:solidFill>
              <a:latin typeface="Arial"/>
              <a:ea typeface="Arial"/>
              <a:cs typeface="Arial"/>
              <a:sym typeface="Arial"/>
            </a:endParaRPr>
          </a:p>
        </p:txBody>
      </p:sp>
      <p:pic>
        <p:nvPicPr>
          <p:cNvPr id="1076" name="Google Shape;1076;p124"/>
          <p:cNvPicPr preferRelativeResize="0"/>
          <p:nvPr/>
        </p:nvPicPr>
        <p:blipFill rotWithShape="1">
          <a:blip r:embed="rId3">
            <a:alphaModFix/>
          </a:blip>
          <a:srcRect b="0" l="0" r="0" t="0"/>
          <a:stretch/>
        </p:blipFill>
        <p:spPr>
          <a:xfrm>
            <a:off x="2825018" y="347284"/>
            <a:ext cx="6704751" cy="6596444"/>
          </a:xfrm>
          <a:prstGeom prst="rect">
            <a:avLst/>
          </a:prstGeom>
          <a:noFill/>
          <a:ln>
            <a:noFill/>
          </a:ln>
        </p:spPr>
      </p:pic>
      <p:sp>
        <p:nvSpPr>
          <p:cNvPr id="1077" name="Google Shape;1077;p124"/>
          <p:cNvSpPr/>
          <p:nvPr/>
        </p:nvSpPr>
        <p:spPr>
          <a:xfrm>
            <a:off x="0" y="-10450"/>
            <a:ext cx="12192000" cy="1143000"/>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6000"/>
              <a:buFont typeface="Arial"/>
              <a:buNone/>
            </a:pPr>
            <a:r>
              <a:rPr lang="fr-FR" sz="6000">
                <a:solidFill>
                  <a:schemeClr val="accent2"/>
                </a:solidFill>
                <a:latin typeface="Arial"/>
                <a:ea typeface="Arial"/>
                <a:cs typeface="Arial"/>
                <a:sym typeface="Arial"/>
              </a:rPr>
              <a:t>Intestinal dysbiosis causes GIFDs</a:t>
            </a:r>
            <a:endParaRPr i="1" sz="8800">
              <a:solidFill>
                <a:schemeClr val="accent2"/>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1" name="Shape 1081"/>
        <p:cNvGrpSpPr/>
        <p:nvPr/>
      </p:nvGrpSpPr>
      <p:grpSpPr>
        <a:xfrm>
          <a:off x="0" y="0"/>
          <a:ext cx="0" cy="0"/>
          <a:chOff x="0" y="0"/>
          <a:chExt cx="0" cy="0"/>
        </a:xfrm>
      </p:grpSpPr>
      <p:pic>
        <p:nvPicPr>
          <p:cNvPr id="1082" name="Google Shape;1082;p125"/>
          <p:cNvPicPr preferRelativeResize="0"/>
          <p:nvPr/>
        </p:nvPicPr>
        <p:blipFill rotWithShape="1">
          <a:blip r:embed="rId3">
            <a:alphaModFix/>
          </a:blip>
          <a:srcRect b="0" l="0" r="0" t="0"/>
          <a:stretch/>
        </p:blipFill>
        <p:spPr>
          <a:xfrm>
            <a:off x="4750000" y="2719388"/>
            <a:ext cx="2309938" cy="2701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83" name="Google Shape;1083;p125"/>
          <p:cNvSpPr txBox="1"/>
          <p:nvPr/>
        </p:nvSpPr>
        <p:spPr>
          <a:xfrm>
            <a:off x="6373814" y="5421314"/>
            <a:ext cx="2649537" cy="11382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Bifidobacteria</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(Pärtty 2012 ,</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De Weerth 2013)</a:t>
            </a:r>
            <a:endParaRPr/>
          </a:p>
        </p:txBody>
      </p:sp>
      <p:sp>
        <p:nvSpPr>
          <p:cNvPr id="1084" name="Google Shape;1084;p125"/>
          <p:cNvSpPr txBox="1"/>
          <p:nvPr/>
        </p:nvSpPr>
        <p:spPr>
          <a:xfrm>
            <a:off x="2427288" y="5421314"/>
            <a:ext cx="2133600" cy="11382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Lactobacilli</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(Pärtty 2012,</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De Weerth 2013)</a:t>
            </a:r>
            <a:endParaRPr/>
          </a:p>
        </p:txBody>
      </p:sp>
      <p:sp>
        <p:nvSpPr>
          <p:cNvPr id="1085" name="Google Shape;1085;p125"/>
          <p:cNvSpPr txBox="1"/>
          <p:nvPr/>
        </p:nvSpPr>
        <p:spPr>
          <a:xfrm>
            <a:off x="2203450" y="2032000"/>
            <a:ext cx="2143728"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Diversity</a:t>
            </a:r>
            <a:endParaRPr/>
          </a:p>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and </a:t>
            </a:r>
            <a:endParaRPr/>
          </a:p>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Stability </a:t>
            </a:r>
            <a:endParaRPr sz="20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(Rhoads 2009,</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de Weerth 2013, </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Roos 2013)</a:t>
            </a:r>
            <a:endParaRPr/>
          </a:p>
        </p:txBody>
      </p:sp>
      <p:sp>
        <p:nvSpPr>
          <p:cNvPr id="1086" name="Google Shape;1086;p125"/>
          <p:cNvSpPr txBox="1"/>
          <p:nvPr/>
        </p:nvSpPr>
        <p:spPr>
          <a:xfrm>
            <a:off x="4749801" y="1457325"/>
            <a:ext cx="2215863" cy="12618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Slower </a:t>
            </a:r>
            <a:endParaRPr/>
          </a:p>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Colonization</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(De Weerth 2013)</a:t>
            </a:r>
            <a:endParaRPr/>
          </a:p>
        </p:txBody>
      </p:sp>
      <p:sp>
        <p:nvSpPr>
          <p:cNvPr id="1087" name="Google Shape;1087;p125"/>
          <p:cNvSpPr/>
          <p:nvPr/>
        </p:nvSpPr>
        <p:spPr>
          <a:xfrm>
            <a:off x="5934076" y="5595938"/>
            <a:ext cx="398463" cy="963612"/>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88" name="Google Shape;1088;p125"/>
          <p:cNvSpPr/>
          <p:nvPr/>
        </p:nvSpPr>
        <p:spPr>
          <a:xfrm>
            <a:off x="1808163" y="5595938"/>
            <a:ext cx="398462" cy="963612"/>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89" name="Google Shape;1089;p125"/>
          <p:cNvSpPr/>
          <p:nvPr/>
        </p:nvSpPr>
        <p:spPr>
          <a:xfrm>
            <a:off x="7591426" y="3717926"/>
            <a:ext cx="409575" cy="1166813"/>
          </a:xfrm>
          <a:prstGeom prst="upArrow">
            <a:avLst>
              <a:gd fmla="val 50000" name="adj1"/>
              <a:gd fmla="val 50000" name="adj2"/>
            </a:avLst>
          </a:prstGeom>
          <a:solidFill>
            <a:srgbClr val="C00000"/>
          </a:solidFill>
          <a:ln cap="flat" cmpd="sng" w="9525">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90" name="Google Shape;1090;p125"/>
          <p:cNvSpPr/>
          <p:nvPr/>
        </p:nvSpPr>
        <p:spPr>
          <a:xfrm>
            <a:off x="1704976" y="2257425"/>
            <a:ext cx="398463" cy="1366838"/>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91" name="Google Shape;1091;p125"/>
          <p:cNvSpPr txBox="1"/>
          <p:nvPr/>
        </p:nvSpPr>
        <p:spPr>
          <a:xfrm>
            <a:off x="8064500" y="3436939"/>
            <a:ext cx="2603500" cy="17541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Proteobacteria</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(Savino 2004, 2009, Rhoads 2009, </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De Weerth 2013)</a:t>
            </a:r>
            <a:endParaRPr/>
          </a:p>
          <a:p>
            <a:pPr indent="0" lvl="0" marL="0" marR="0" rtl="0" algn="l">
              <a:spcBef>
                <a:spcPts val="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p:txBody>
      </p:sp>
      <p:sp>
        <p:nvSpPr>
          <p:cNvPr id="1092" name="Google Shape;1092;p125"/>
          <p:cNvSpPr/>
          <p:nvPr/>
        </p:nvSpPr>
        <p:spPr>
          <a:xfrm>
            <a:off x="7697789" y="2000250"/>
            <a:ext cx="409575" cy="941388"/>
          </a:xfrm>
          <a:prstGeom prst="upArrow">
            <a:avLst>
              <a:gd fmla="val 50000" name="adj1"/>
              <a:gd fmla="val 50000" name="adj2"/>
            </a:avLst>
          </a:prstGeom>
          <a:solidFill>
            <a:srgbClr val="C00000"/>
          </a:solidFill>
          <a:ln cap="flat" cmpd="sng" w="9525">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93" name="Google Shape;1093;p125"/>
          <p:cNvSpPr txBox="1"/>
          <p:nvPr/>
        </p:nvSpPr>
        <p:spPr>
          <a:xfrm>
            <a:off x="8224839" y="1801814"/>
            <a:ext cx="2121093" cy="113877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Clostridia</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(Lehtonen 1994, </a:t>
            </a:r>
            <a:endParaRPr/>
          </a:p>
          <a:p>
            <a:pPr indent="0" lvl="0" marL="0" marR="0" rtl="0" algn="l">
              <a:spcBef>
                <a:spcPts val="0"/>
              </a:spcBef>
              <a:spcAft>
                <a:spcPts val="0"/>
              </a:spcAft>
              <a:buClr>
                <a:srgbClr val="000000"/>
              </a:buClr>
              <a:buSzPts val="2000"/>
              <a:buFont typeface="Arial"/>
              <a:buNone/>
            </a:pPr>
            <a:r>
              <a:rPr lang="fr-FR" sz="2000">
                <a:solidFill>
                  <a:srgbClr val="000000"/>
                </a:solidFill>
                <a:latin typeface="Arial"/>
                <a:ea typeface="Arial"/>
                <a:cs typeface="Arial"/>
                <a:sym typeface="Arial"/>
              </a:rPr>
              <a:t>Pärtty 2013)</a:t>
            </a:r>
            <a:endParaRPr/>
          </a:p>
        </p:txBody>
      </p:sp>
      <p:pic>
        <p:nvPicPr>
          <p:cNvPr id="1094" name="Google Shape;1094;p125"/>
          <p:cNvPicPr preferRelativeResize="0"/>
          <p:nvPr/>
        </p:nvPicPr>
        <p:blipFill rotWithShape="1">
          <a:blip r:embed="rId4">
            <a:alphaModFix/>
          </a:blip>
          <a:srcRect b="19299" l="0" r="81664" t="68174"/>
          <a:stretch/>
        </p:blipFill>
        <p:spPr>
          <a:xfrm>
            <a:off x="152003" y="6223003"/>
            <a:ext cx="1600597" cy="634997"/>
          </a:xfrm>
          <a:prstGeom prst="rect">
            <a:avLst/>
          </a:prstGeom>
          <a:noFill/>
          <a:ln>
            <a:noFill/>
          </a:ln>
        </p:spPr>
      </p:pic>
      <p:sp>
        <p:nvSpPr>
          <p:cNvPr id="1095" name="Google Shape;1095;p125"/>
          <p:cNvSpPr/>
          <p:nvPr/>
        </p:nvSpPr>
        <p:spPr>
          <a:xfrm>
            <a:off x="0" y="-10450"/>
            <a:ext cx="12192000" cy="1143000"/>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6600"/>
              <a:buFont typeface="Arial"/>
              <a:buNone/>
            </a:pPr>
            <a:r>
              <a:rPr lang="fr-FR" sz="6600">
                <a:solidFill>
                  <a:schemeClr val="accent2"/>
                </a:solidFill>
                <a:latin typeface="Arial"/>
                <a:ea typeface="Arial"/>
                <a:cs typeface="Arial"/>
                <a:sym typeface="Arial"/>
              </a:rPr>
              <a:t>Gut microbiota and infant colics</a:t>
            </a:r>
            <a:endParaRPr i="1" sz="9600">
              <a:solidFill>
                <a:schemeClr val="accent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pic>
        <p:nvPicPr>
          <p:cNvPr descr="iceberg3" id="534" name="Google Shape;534;p81"/>
          <p:cNvPicPr preferRelativeResize="0"/>
          <p:nvPr/>
        </p:nvPicPr>
        <p:blipFill rotWithShape="1">
          <a:blip r:embed="rId3">
            <a:alphaModFix/>
          </a:blip>
          <a:srcRect b="0" l="0" r="0" t="0"/>
          <a:stretch/>
        </p:blipFill>
        <p:spPr>
          <a:xfrm>
            <a:off x="1524000" y="1115436"/>
            <a:ext cx="9144000" cy="5902985"/>
          </a:xfrm>
          <a:prstGeom prst="rect">
            <a:avLst/>
          </a:prstGeom>
          <a:noFill/>
          <a:ln>
            <a:noFill/>
          </a:ln>
        </p:spPr>
      </p:pic>
      <p:cxnSp>
        <p:nvCxnSpPr>
          <p:cNvPr id="535" name="Google Shape;535;p81"/>
          <p:cNvCxnSpPr/>
          <p:nvPr/>
        </p:nvCxnSpPr>
        <p:spPr>
          <a:xfrm>
            <a:off x="5507039" y="193675"/>
            <a:ext cx="4651375" cy="0"/>
          </a:xfrm>
          <a:prstGeom prst="straightConnector1">
            <a:avLst/>
          </a:prstGeom>
          <a:noFill/>
          <a:ln>
            <a:noFill/>
          </a:ln>
        </p:spPr>
      </p:cxnSp>
      <p:cxnSp>
        <p:nvCxnSpPr>
          <p:cNvPr id="536" name="Google Shape;536;p81"/>
          <p:cNvCxnSpPr/>
          <p:nvPr/>
        </p:nvCxnSpPr>
        <p:spPr>
          <a:xfrm>
            <a:off x="5969001" y="1947863"/>
            <a:ext cx="2900363" cy="0"/>
          </a:xfrm>
          <a:prstGeom prst="straightConnector1">
            <a:avLst/>
          </a:prstGeom>
          <a:noFill/>
          <a:ln>
            <a:noFill/>
          </a:ln>
        </p:spPr>
      </p:cxnSp>
      <p:cxnSp>
        <p:nvCxnSpPr>
          <p:cNvPr id="537" name="Google Shape;537;p81"/>
          <p:cNvCxnSpPr/>
          <p:nvPr/>
        </p:nvCxnSpPr>
        <p:spPr>
          <a:xfrm>
            <a:off x="5507038" y="193675"/>
            <a:ext cx="0" cy="973138"/>
          </a:xfrm>
          <a:prstGeom prst="straightConnector1">
            <a:avLst/>
          </a:prstGeom>
          <a:noFill/>
          <a:ln>
            <a:noFill/>
          </a:ln>
        </p:spPr>
      </p:cxnSp>
      <p:cxnSp>
        <p:nvCxnSpPr>
          <p:cNvPr id="538" name="Google Shape;538;p81"/>
          <p:cNvCxnSpPr/>
          <p:nvPr/>
        </p:nvCxnSpPr>
        <p:spPr>
          <a:xfrm>
            <a:off x="10158413" y="193675"/>
            <a:ext cx="0" cy="973138"/>
          </a:xfrm>
          <a:prstGeom prst="straightConnector1">
            <a:avLst/>
          </a:prstGeom>
          <a:noFill/>
          <a:ln>
            <a:noFill/>
          </a:ln>
        </p:spPr>
      </p:cxnSp>
      <p:cxnSp>
        <p:nvCxnSpPr>
          <p:cNvPr id="539" name="Google Shape;539;p81"/>
          <p:cNvCxnSpPr/>
          <p:nvPr/>
        </p:nvCxnSpPr>
        <p:spPr>
          <a:xfrm>
            <a:off x="5969000" y="1423989"/>
            <a:ext cx="0" cy="523875"/>
          </a:xfrm>
          <a:prstGeom prst="straightConnector1">
            <a:avLst/>
          </a:prstGeom>
          <a:noFill/>
          <a:ln>
            <a:noFill/>
          </a:ln>
        </p:spPr>
      </p:cxnSp>
      <p:cxnSp>
        <p:nvCxnSpPr>
          <p:cNvPr id="540" name="Google Shape;540;p81"/>
          <p:cNvCxnSpPr/>
          <p:nvPr/>
        </p:nvCxnSpPr>
        <p:spPr>
          <a:xfrm>
            <a:off x="10620375" y="1423989"/>
            <a:ext cx="0" cy="523875"/>
          </a:xfrm>
          <a:prstGeom prst="straightConnector1">
            <a:avLst/>
          </a:prstGeom>
          <a:noFill/>
          <a:ln>
            <a:noFill/>
          </a:ln>
        </p:spPr>
      </p:cxnSp>
      <p:cxnSp>
        <p:nvCxnSpPr>
          <p:cNvPr id="541" name="Google Shape;541;p81"/>
          <p:cNvCxnSpPr/>
          <p:nvPr/>
        </p:nvCxnSpPr>
        <p:spPr>
          <a:xfrm>
            <a:off x="8869363" y="1947863"/>
            <a:ext cx="1751012" cy="0"/>
          </a:xfrm>
          <a:prstGeom prst="straightConnector1">
            <a:avLst/>
          </a:prstGeom>
          <a:noFill/>
          <a:ln>
            <a:noFill/>
          </a:ln>
        </p:spPr>
      </p:cxnSp>
      <p:sp>
        <p:nvSpPr>
          <p:cNvPr id="542" name="Google Shape;542;p81"/>
          <p:cNvSpPr txBox="1"/>
          <p:nvPr/>
        </p:nvSpPr>
        <p:spPr>
          <a:xfrm>
            <a:off x="5735638" y="1268413"/>
            <a:ext cx="4739126" cy="650937"/>
          </a:xfrm>
          <a:prstGeom prst="rect">
            <a:avLst/>
          </a:prstGeom>
          <a:noFill/>
          <a:ln>
            <a:noFill/>
          </a:ln>
        </p:spPr>
        <p:txBody>
          <a:bodyPr anchorCtr="0" anchor="t" bIns="48000" lIns="95975" spcFirstLastPara="1" rIns="95975" wrap="square" tIns="48000">
            <a:noAutofit/>
          </a:bodyPr>
          <a:lstStyle/>
          <a:p>
            <a:pPr indent="0" lvl="0" marL="0" marR="0" rtl="0" algn="l">
              <a:spcBef>
                <a:spcPts val="0"/>
              </a:spcBef>
              <a:spcAft>
                <a:spcPts val="0"/>
              </a:spcAft>
              <a:buNone/>
            </a:pPr>
            <a:r>
              <a:rPr b="1" lang="fr-FR" sz="3600">
                <a:solidFill>
                  <a:schemeClr val="lt1"/>
                </a:solidFill>
                <a:latin typeface="Calibri"/>
                <a:ea typeface="Calibri"/>
                <a:cs typeface="Calibri"/>
                <a:sym typeface="Calibri"/>
              </a:rPr>
              <a:t>Cultivable fraction: 30%</a:t>
            </a:r>
            <a:endParaRPr/>
          </a:p>
        </p:txBody>
      </p:sp>
      <p:sp>
        <p:nvSpPr>
          <p:cNvPr id="543" name="Google Shape;543;p81"/>
          <p:cNvSpPr txBox="1"/>
          <p:nvPr/>
        </p:nvSpPr>
        <p:spPr>
          <a:xfrm>
            <a:off x="7032625" y="3506618"/>
            <a:ext cx="3417888" cy="2312931"/>
          </a:xfrm>
          <a:prstGeom prst="rect">
            <a:avLst/>
          </a:prstGeom>
          <a:noFill/>
          <a:ln>
            <a:noFill/>
          </a:ln>
        </p:spPr>
        <p:txBody>
          <a:bodyPr anchorCtr="0" anchor="t" bIns="48000" lIns="95975" spcFirstLastPara="1" rIns="95975" wrap="square" tIns="48000">
            <a:noAutofit/>
          </a:bodyPr>
          <a:lstStyle/>
          <a:p>
            <a:pPr indent="-228600" lvl="0" marL="0" marR="0" rtl="0" algn="ctr">
              <a:spcBef>
                <a:spcPts val="0"/>
              </a:spcBef>
              <a:spcAft>
                <a:spcPts val="0"/>
              </a:spcAft>
              <a:buClr>
                <a:srgbClr val="66FFFF"/>
              </a:buClr>
              <a:buSzPts val="3600"/>
              <a:buFont typeface="Noto Sans Symbols"/>
              <a:buChar char="🡺"/>
            </a:pPr>
            <a:r>
              <a:rPr b="1" lang="fr-FR" sz="3600">
                <a:solidFill>
                  <a:srgbClr val="66FFFF"/>
                </a:solidFill>
                <a:latin typeface="Calibri"/>
                <a:ea typeface="Calibri"/>
                <a:cs typeface="Calibri"/>
                <a:sym typeface="Calibri"/>
              </a:rPr>
              <a:t>Molecular biology for identifyng phyla and species</a:t>
            </a:r>
            <a:endParaRPr b="1" sz="3600">
              <a:solidFill>
                <a:srgbClr val="66FFFF"/>
              </a:solidFill>
              <a:latin typeface="Calibri"/>
              <a:ea typeface="Calibri"/>
              <a:cs typeface="Calibri"/>
              <a:sym typeface="Calibri"/>
            </a:endParaRPr>
          </a:p>
        </p:txBody>
      </p:sp>
      <p:sp>
        <p:nvSpPr>
          <p:cNvPr id="544" name="Google Shape;544;p81"/>
          <p:cNvSpPr/>
          <p:nvPr/>
        </p:nvSpPr>
        <p:spPr>
          <a:xfrm>
            <a:off x="1524000" y="1"/>
            <a:ext cx="9144000" cy="8366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45" name="Google Shape;545;p81"/>
          <p:cNvSpPr txBox="1"/>
          <p:nvPr/>
        </p:nvSpPr>
        <p:spPr>
          <a:xfrm>
            <a:off x="-8018" y="0"/>
            <a:ext cx="12079704" cy="1268412"/>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Clr>
                <a:schemeClr val="accent1"/>
              </a:buClr>
              <a:buSzPts val="6000"/>
              <a:buFont typeface="Calibri"/>
              <a:buNone/>
            </a:pPr>
            <a:r>
              <a:rPr b="1" lang="fr-FR" sz="6000">
                <a:solidFill>
                  <a:schemeClr val="accent1"/>
                </a:solidFill>
                <a:latin typeface="Calibri"/>
                <a:ea typeface="Calibri"/>
                <a:cs typeface="Calibri"/>
                <a:sym typeface="Calibri"/>
              </a:rPr>
              <a:t>Intestinal microbiota</a:t>
            </a:r>
            <a:endParaRPr b="1" sz="6000">
              <a:solidFill>
                <a:schemeClr val="accent1"/>
              </a:solidFill>
              <a:latin typeface="Calibri"/>
              <a:ea typeface="Calibri"/>
              <a:cs typeface="Calibri"/>
              <a:sym typeface="Calibri"/>
            </a:endParaRPr>
          </a:p>
        </p:txBody>
      </p:sp>
      <p:sp>
        <p:nvSpPr>
          <p:cNvPr id="546" name="Google Shape;546;p81"/>
          <p:cNvSpPr txBox="1"/>
          <p:nvPr>
            <p:ph type="title"/>
          </p:nvPr>
        </p:nvSpPr>
        <p:spPr>
          <a:xfrm>
            <a:off x="365125" y="278823"/>
            <a:ext cx="4356160" cy="392415"/>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Clr>
                <a:schemeClr val="lt1"/>
              </a:buClr>
              <a:buSzPts val="2250"/>
              <a:buFont typeface="Calibri"/>
              <a:buNone/>
            </a:pPr>
            <a:r>
              <a:t/>
            </a:r>
            <a:endParaRPr sz="2250"/>
          </a:p>
        </p:txBody>
      </p:sp>
      <p:pic>
        <p:nvPicPr>
          <p:cNvPr descr="iceberg3" id="547" name="Google Shape;547;p81"/>
          <p:cNvPicPr preferRelativeResize="0"/>
          <p:nvPr/>
        </p:nvPicPr>
        <p:blipFill rotWithShape="1">
          <a:blip r:embed="rId4">
            <a:alphaModFix/>
          </a:blip>
          <a:srcRect b="0" l="58719" r="0" t="19659"/>
          <a:stretch/>
        </p:blipFill>
        <p:spPr>
          <a:xfrm>
            <a:off x="1524000" y="2312287"/>
            <a:ext cx="9144000" cy="48371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2000"/>
                                        <p:tgtEl>
                                          <p:spTgt spid="543"/>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547"/>
                                        </p:tgtEl>
                                      </p:cBhvr>
                                    </p:animEffect>
                                    <p:set>
                                      <p:cBhvr>
                                        <p:cTn dur="1" fill="hold">
                                          <p:stCondLst>
                                            <p:cond delay="2000"/>
                                          </p:stCondLst>
                                        </p:cTn>
                                        <p:tgtEl>
                                          <p:spTgt spid="5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9" name="Shape 1099"/>
        <p:cNvGrpSpPr/>
        <p:nvPr/>
      </p:nvGrpSpPr>
      <p:grpSpPr>
        <a:xfrm>
          <a:off x="0" y="0"/>
          <a:ext cx="0" cy="0"/>
          <a:chOff x="0" y="0"/>
          <a:chExt cx="0" cy="0"/>
        </a:xfrm>
      </p:grpSpPr>
      <p:sp>
        <p:nvSpPr>
          <p:cNvPr id="1100" name="Google Shape;1100;p1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1101" name="Google Shape;1101;p126"/>
          <p:cNvPicPr preferRelativeResize="0"/>
          <p:nvPr/>
        </p:nvPicPr>
        <p:blipFill rotWithShape="1">
          <a:blip r:embed="rId3">
            <a:alphaModFix/>
          </a:blip>
          <a:srcRect b="23775" l="2953" r="4143" t="18468"/>
          <a:stretch/>
        </p:blipFill>
        <p:spPr>
          <a:xfrm>
            <a:off x="1897063" y="42864"/>
            <a:ext cx="8350250" cy="1381125"/>
          </a:xfrm>
          <a:prstGeom prst="rect">
            <a:avLst/>
          </a:prstGeom>
          <a:noFill/>
          <a:ln>
            <a:noFill/>
          </a:ln>
        </p:spPr>
      </p:pic>
      <p:pic>
        <p:nvPicPr>
          <p:cNvPr id="1102" name="Google Shape;1102;p126"/>
          <p:cNvPicPr preferRelativeResize="0"/>
          <p:nvPr/>
        </p:nvPicPr>
        <p:blipFill rotWithShape="1">
          <a:blip r:embed="rId4">
            <a:alphaModFix/>
          </a:blip>
          <a:srcRect b="10738" l="0" r="7256" t="0"/>
          <a:stretch/>
        </p:blipFill>
        <p:spPr>
          <a:xfrm>
            <a:off x="2374900" y="1489076"/>
            <a:ext cx="7392988" cy="5419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12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a:p>
        </p:txBody>
      </p:sp>
      <p:pic>
        <p:nvPicPr>
          <p:cNvPr id="1108" name="Google Shape;1108;p127"/>
          <p:cNvPicPr preferRelativeResize="0"/>
          <p:nvPr/>
        </p:nvPicPr>
        <p:blipFill rotWithShape="1">
          <a:blip r:embed="rId3">
            <a:alphaModFix/>
          </a:blip>
          <a:srcRect b="7999" l="3751" r="8062" t="0"/>
          <a:stretch/>
        </p:blipFill>
        <p:spPr>
          <a:xfrm>
            <a:off x="3487738" y="813177"/>
            <a:ext cx="6513511" cy="5706553"/>
          </a:xfrm>
          <a:prstGeom prst="rect">
            <a:avLst/>
          </a:prstGeom>
          <a:noFill/>
          <a:ln>
            <a:noFill/>
          </a:ln>
        </p:spPr>
      </p:pic>
      <p:pic>
        <p:nvPicPr>
          <p:cNvPr id="1109" name="Google Shape;1109;p127"/>
          <p:cNvPicPr preferRelativeResize="0"/>
          <p:nvPr/>
        </p:nvPicPr>
        <p:blipFill rotWithShape="1">
          <a:blip r:embed="rId4">
            <a:alphaModFix/>
          </a:blip>
          <a:srcRect b="0" l="0" r="0" t="0"/>
          <a:stretch/>
        </p:blipFill>
        <p:spPr>
          <a:xfrm>
            <a:off x="7002462" y="6488115"/>
            <a:ext cx="5189538" cy="333375"/>
          </a:xfrm>
          <a:prstGeom prst="rect">
            <a:avLst/>
          </a:prstGeom>
          <a:noFill/>
          <a:ln>
            <a:noFill/>
          </a:ln>
        </p:spPr>
      </p:pic>
      <p:sp>
        <p:nvSpPr>
          <p:cNvPr id="1110" name="Google Shape;1110;p127"/>
          <p:cNvSpPr/>
          <p:nvPr/>
        </p:nvSpPr>
        <p:spPr>
          <a:xfrm>
            <a:off x="0" y="-10450"/>
            <a:ext cx="12192000" cy="734350"/>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6000"/>
              <a:buFont typeface="Arial"/>
              <a:buNone/>
            </a:pPr>
            <a:r>
              <a:rPr lang="fr-FR" sz="6000">
                <a:solidFill>
                  <a:schemeClr val="accent2"/>
                </a:solidFill>
                <a:latin typeface="Arial"/>
                <a:ea typeface="Arial"/>
                <a:cs typeface="Arial"/>
                <a:sym typeface="Arial"/>
              </a:rPr>
              <a:t>Probiotics in infant colics</a:t>
            </a:r>
            <a:endParaRPr i="1" sz="8800">
              <a:solidFill>
                <a:schemeClr val="accent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4" name="Shape 1114"/>
        <p:cNvGrpSpPr/>
        <p:nvPr/>
      </p:nvGrpSpPr>
      <p:grpSpPr>
        <a:xfrm>
          <a:off x="0" y="0"/>
          <a:ext cx="0" cy="0"/>
          <a:chOff x="0" y="0"/>
          <a:chExt cx="0" cy="0"/>
        </a:xfrm>
      </p:grpSpPr>
      <p:sp>
        <p:nvSpPr>
          <p:cNvPr id="1115" name="Google Shape;1115;p12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a:p>
        </p:txBody>
      </p:sp>
      <p:pic>
        <p:nvPicPr>
          <p:cNvPr id="1116" name="Google Shape;1116;p128"/>
          <p:cNvPicPr preferRelativeResize="0"/>
          <p:nvPr/>
        </p:nvPicPr>
        <p:blipFill rotWithShape="1">
          <a:blip r:embed="rId3">
            <a:alphaModFix/>
          </a:blip>
          <a:srcRect b="68222" l="3751" r="8062" t="0"/>
          <a:stretch/>
        </p:blipFill>
        <p:spPr>
          <a:xfrm>
            <a:off x="34410" y="1480344"/>
            <a:ext cx="12104817" cy="3663156"/>
          </a:xfrm>
          <a:prstGeom prst="rect">
            <a:avLst/>
          </a:prstGeom>
          <a:noFill/>
          <a:ln>
            <a:noFill/>
          </a:ln>
        </p:spPr>
      </p:pic>
      <p:pic>
        <p:nvPicPr>
          <p:cNvPr id="1117" name="Google Shape;1117;p128"/>
          <p:cNvPicPr preferRelativeResize="0"/>
          <p:nvPr/>
        </p:nvPicPr>
        <p:blipFill rotWithShape="1">
          <a:blip r:embed="rId4">
            <a:alphaModFix/>
          </a:blip>
          <a:srcRect b="0" l="0" r="0" t="0"/>
          <a:stretch/>
        </p:blipFill>
        <p:spPr>
          <a:xfrm>
            <a:off x="1524000" y="6342064"/>
            <a:ext cx="5189538" cy="333375"/>
          </a:xfrm>
          <a:prstGeom prst="rect">
            <a:avLst/>
          </a:prstGeom>
          <a:noFill/>
          <a:ln>
            <a:noFill/>
          </a:ln>
        </p:spPr>
      </p:pic>
      <p:sp>
        <p:nvSpPr>
          <p:cNvPr id="1118" name="Google Shape;1118;p128"/>
          <p:cNvSpPr/>
          <p:nvPr/>
        </p:nvSpPr>
        <p:spPr>
          <a:xfrm>
            <a:off x="0" y="-10450"/>
            <a:ext cx="12192000" cy="734350"/>
          </a:xfrm>
          <a:prstGeom prst="rect">
            <a:avLst/>
          </a:prstGeom>
          <a:solidFill>
            <a:schemeClr val="accent5"/>
          </a:solidFill>
          <a:ln>
            <a:noFill/>
          </a:ln>
        </p:spPr>
        <p:txBody>
          <a:bodyPr anchorCtr="0" anchor="ctr" bIns="44450" lIns="90475" spcFirstLastPara="1" rIns="90475" wrap="square" tIns="44450">
            <a:noAutofit/>
          </a:bodyPr>
          <a:lstStyle/>
          <a:p>
            <a:pPr indent="0" lvl="0" marL="0" marR="0" rtl="0" algn="ctr">
              <a:spcBef>
                <a:spcPts val="0"/>
              </a:spcBef>
              <a:spcAft>
                <a:spcPts val="0"/>
              </a:spcAft>
              <a:buClr>
                <a:schemeClr val="accent2"/>
              </a:buClr>
              <a:buSzPts val="6000"/>
              <a:buFont typeface="Arial"/>
              <a:buNone/>
            </a:pPr>
            <a:r>
              <a:rPr lang="fr-FR" sz="6000">
                <a:solidFill>
                  <a:schemeClr val="accent2"/>
                </a:solidFill>
                <a:latin typeface="Arial"/>
                <a:ea typeface="Arial"/>
                <a:cs typeface="Arial"/>
                <a:sym typeface="Arial"/>
              </a:rPr>
              <a:t>Probiotics in infant colics</a:t>
            </a:r>
            <a:endParaRPr i="1" sz="8800">
              <a:solidFill>
                <a:schemeClr val="accent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2" name="Shape 1122"/>
        <p:cNvGrpSpPr/>
        <p:nvPr/>
      </p:nvGrpSpPr>
      <p:grpSpPr>
        <a:xfrm>
          <a:off x="0" y="0"/>
          <a:ext cx="0" cy="0"/>
          <a:chOff x="0" y="0"/>
          <a:chExt cx="0" cy="0"/>
        </a:xfrm>
      </p:grpSpPr>
      <p:pic>
        <p:nvPicPr>
          <p:cNvPr id="1123" name="Google Shape;1123;p129"/>
          <p:cNvPicPr preferRelativeResize="0"/>
          <p:nvPr>
            <p:ph idx="1" type="body"/>
          </p:nvPr>
        </p:nvPicPr>
        <p:blipFill rotWithShape="1">
          <a:blip r:embed="rId3">
            <a:alphaModFix/>
          </a:blip>
          <a:srcRect b="0" l="0" r="0" t="0"/>
          <a:stretch/>
        </p:blipFill>
        <p:spPr>
          <a:xfrm>
            <a:off x="9494080" y="443885"/>
            <a:ext cx="2344994" cy="395232"/>
          </a:xfrm>
          <a:prstGeom prst="rect">
            <a:avLst/>
          </a:prstGeom>
          <a:noFill/>
          <a:ln>
            <a:noFill/>
          </a:ln>
        </p:spPr>
      </p:pic>
      <p:pic>
        <p:nvPicPr>
          <p:cNvPr id="1124" name="Google Shape;1124;p129"/>
          <p:cNvPicPr preferRelativeResize="0"/>
          <p:nvPr/>
        </p:nvPicPr>
        <p:blipFill rotWithShape="1">
          <a:blip r:embed="rId4">
            <a:alphaModFix/>
          </a:blip>
          <a:srcRect b="0" l="0" r="0" t="0"/>
          <a:stretch/>
        </p:blipFill>
        <p:spPr>
          <a:xfrm>
            <a:off x="0" y="-815"/>
            <a:ext cx="9204405" cy="1601016"/>
          </a:xfrm>
          <a:prstGeom prst="rect">
            <a:avLst/>
          </a:prstGeom>
          <a:noFill/>
          <a:ln>
            <a:noFill/>
          </a:ln>
        </p:spPr>
      </p:pic>
      <p:pic>
        <p:nvPicPr>
          <p:cNvPr id="1125" name="Google Shape;1125;p129"/>
          <p:cNvPicPr preferRelativeResize="0"/>
          <p:nvPr/>
        </p:nvPicPr>
        <p:blipFill rotWithShape="1">
          <a:blip r:embed="rId5">
            <a:alphaModFix/>
          </a:blip>
          <a:srcRect b="0" l="0" r="0" t="0"/>
          <a:stretch/>
        </p:blipFill>
        <p:spPr>
          <a:xfrm>
            <a:off x="9532607" y="982717"/>
            <a:ext cx="2254285" cy="336872"/>
          </a:xfrm>
          <a:prstGeom prst="rect">
            <a:avLst/>
          </a:prstGeom>
          <a:noFill/>
          <a:ln>
            <a:noFill/>
          </a:ln>
        </p:spPr>
      </p:pic>
      <p:pic>
        <p:nvPicPr>
          <p:cNvPr id="1126" name="Google Shape;1126;p129"/>
          <p:cNvPicPr preferRelativeResize="0"/>
          <p:nvPr/>
        </p:nvPicPr>
        <p:blipFill rotWithShape="1">
          <a:blip r:embed="rId6">
            <a:alphaModFix/>
          </a:blip>
          <a:srcRect b="6799" l="2823" r="1608" t="2857"/>
          <a:stretch/>
        </p:blipFill>
        <p:spPr>
          <a:xfrm>
            <a:off x="1973179" y="1764292"/>
            <a:ext cx="8245642" cy="50487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0" name="Shape 1130"/>
        <p:cNvGrpSpPr/>
        <p:nvPr/>
      </p:nvGrpSpPr>
      <p:grpSpPr>
        <a:xfrm>
          <a:off x="0" y="0"/>
          <a:ext cx="0" cy="0"/>
          <a:chOff x="0" y="0"/>
          <a:chExt cx="0" cy="0"/>
        </a:xfrm>
      </p:grpSpPr>
      <p:pic>
        <p:nvPicPr>
          <p:cNvPr id="1131" name="Google Shape;1131;p130"/>
          <p:cNvPicPr preferRelativeResize="0"/>
          <p:nvPr/>
        </p:nvPicPr>
        <p:blipFill rotWithShape="1">
          <a:blip r:embed="rId3">
            <a:alphaModFix/>
          </a:blip>
          <a:srcRect b="13366" l="3421" r="6710" t="11227"/>
          <a:stretch/>
        </p:blipFill>
        <p:spPr>
          <a:xfrm>
            <a:off x="0" y="2593993"/>
            <a:ext cx="12034469" cy="3128208"/>
          </a:xfrm>
          <a:prstGeom prst="rect">
            <a:avLst/>
          </a:prstGeom>
          <a:noFill/>
          <a:ln>
            <a:noFill/>
          </a:ln>
        </p:spPr>
      </p:pic>
      <p:pic>
        <p:nvPicPr>
          <p:cNvPr id="1132" name="Google Shape;1132;p130"/>
          <p:cNvPicPr preferRelativeResize="0"/>
          <p:nvPr>
            <p:ph idx="1" type="body"/>
          </p:nvPr>
        </p:nvPicPr>
        <p:blipFill rotWithShape="1">
          <a:blip r:embed="rId4">
            <a:alphaModFix/>
          </a:blip>
          <a:srcRect b="0" l="0" r="0" t="0"/>
          <a:stretch/>
        </p:blipFill>
        <p:spPr>
          <a:xfrm>
            <a:off x="9494080" y="443885"/>
            <a:ext cx="2344994" cy="395232"/>
          </a:xfrm>
          <a:prstGeom prst="rect">
            <a:avLst/>
          </a:prstGeom>
          <a:noFill/>
          <a:ln>
            <a:noFill/>
          </a:ln>
        </p:spPr>
      </p:pic>
      <p:pic>
        <p:nvPicPr>
          <p:cNvPr id="1133" name="Google Shape;1133;p130"/>
          <p:cNvPicPr preferRelativeResize="0"/>
          <p:nvPr/>
        </p:nvPicPr>
        <p:blipFill rotWithShape="1">
          <a:blip r:embed="rId5">
            <a:alphaModFix/>
          </a:blip>
          <a:srcRect b="0" l="0" r="0" t="0"/>
          <a:stretch/>
        </p:blipFill>
        <p:spPr>
          <a:xfrm>
            <a:off x="0" y="-815"/>
            <a:ext cx="9204405" cy="1601016"/>
          </a:xfrm>
          <a:prstGeom prst="rect">
            <a:avLst/>
          </a:prstGeom>
          <a:noFill/>
          <a:ln>
            <a:noFill/>
          </a:ln>
        </p:spPr>
      </p:pic>
      <p:pic>
        <p:nvPicPr>
          <p:cNvPr id="1134" name="Google Shape;1134;p130"/>
          <p:cNvPicPr preferRelativeResize="0"/>
          <p:nvPr/>
        </p:nvPicPr>
        <p:blipFill rotWithShape="1">
          <a:blip r:embed="rId6">
            <a:alphaModFix/>
          </a:blip>
          <a:srcRect b="0" l="0" r="0" t="0"/>
          <a:stretch/>
        </p:blipFill>
        <p:spPr>
          <a:xfrm>
            <a:off x="9532607" y="982717"/>
            <a:ext cx="2254285" cy="336872"/>
          </a:xfrm>
          <a:prstGeom prst="rect">
            <a:avLst/>
          </a:prstGeom>
          <a:noFill/>
          <a:ln>
            <a:noFill/>
          </a:ln>
        </p:spPr>
      </p:pic>
      <p:sp>
        <p:nvSpPr>
          <p:cNvPr id="1135" name="Google Shape;1135;p130"/>
          <p:cNvSpPr txBox="1"/>
          <p:nvPr/>
        </p:nvSpPr>
        <p:spPr>
          <a:xfrm>
            <a:off x="0" y="1548189"/>
            <a:ext cx="12192000"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5400">
                <a:solidFill>
                  <a:srgbClr val="2F9F7A"/>
                </a:solidFill>
                <a:latin typeface="Arial"/>
                <a:ea typeface="Arial"/>
                <a:cs typeface="Arial"/>
                <a:sym typeface="Arial"/>
              </a:rPr>
              <a:t>Efficacy of probiotics in children</a:t>
            </a:r>
            <a:endParaRPr b="1" sz="5400">
              <a:solidFill>
                <a:srgbClr val="2F9F7A"/>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9" name="Shape 1139"/>
        <p:cNvGrpSpPr/>
        <p:nvPr/>
      </p:nvGrpSpPr>
      <p:grpSpPr>
        <a:xfrm>
          <a:off x="0" y="0"/>
          <a:ext cx="0" cy="0"/>
          <a:chOff x="0" y="0"/>
          <a:chExt cx="0" cy="0"/>
        </a:xfrm>
      </p:grpSpPr>
      <p:sp>
        <p:nvSpPr>
          <p:cNvPr id="1140" name="Google Shape;1140;p131"/>
          <p:cNvSpPr/>
          <p:nvPr/>
        </p:nvSpPr>
        <p:spPr>
          <a:xfrm>
            <a:off x="304799" y="769441"/>
            <a:ext cx="11365858" cy="6088559"/>
          </a:xfrm>
          <a:prstGeom prst="rect">
            <a:avLst/>
          </a:prstGeom>
          <a:noFill/>
          <a:ln>
            <a:noFill/>
          </a:ln>
        </p:spPr>
      </p:sp>
      <p:sp>
        <p:nvSpPr>
          <p:cNvPr id="1141" name="Google Shape;1141;p131"/>
          <p:cNvSpPr txBox="1"/>
          <p:nvPr/>
        </p:nvSpPr>
        <p:spPr>
          <a:xfrm>
            <a:off x="3101430" y="0"/>
            <a:ext cx="5989140"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400">
                <a:solidFill>
                  <a:srgbClr val="2F9F7A"/>
                </a:solidFill>
                <a:latin typeface="Arial"/>
                <a:ea typeface="Arial"/>
                <a:cs typeface="Arial"/>
                <a:sym typeface="Arial"/>
              </a:rPr>
              <a:t>Efficacy of synbiotics</a:t>
            </a:r>
            <a:endParaRPr b="1" sz="4400">
              <a:solidFill>
                <a:srgbClr val="2F9F7A"/>
              </a:solidFill>
              <a:latin typeface="Arial"/>
              <a:ea typeface="Arial"/>
              <a:cs typeface="Arial"/>
              <a:sym typeface="Arial"/>
            </a:endParaRPr>
          </a:p>
        </p:txBody>
      </p:sp>
      <p:pic>
        <p:nvPicPr>
          <p:cNvPr id="1142" name="Google Shape;1142;p131"/>
          <p:cNvPicPr preferRelativeResize="0"/>
          <p:nvPr>
            <p:ph idx="1" type="body"/>
          </p:nvPr>
        </p:nvPicPr>
        <p:blipFill rotWithShape="1">
          <a:blip r:embed="rId3">
            <a:alphaModFix/>
          </a:blip>
          <a:srcRect b="0" l="0" r="0" t="0"/>
          <a:stretch/>
        </p:blipFill>
        <p:spPr>
          <a:xfrm>
            <a:off x="9494080" y="100985"/>
            <a:ext cx="2344994" cy="395232"/>
          </a:xfrm>
          <a:prstGeom prst="rect">
            <a:avLst/>
          </a:prstGeom>
          <a:noFill/>
          <a:ln>
            <a:noFill/>
          </a:ln>
        </p:spPr>
      </p:pic>
      <p:pic>
        <p:nvPicPr>
          <p:cNvPr id="1143" name="Google Shape;1143;p131"/>
          <p:cNvPicPr preferRelativeResize="0"/>
          <p:nvPr/>
        </p:nvPicPr>
        <p:blipFill rotWithShape="1">
          <a:blip r:embed="rId4">
            <a:alphaModFix/>
          </a:blip>
          <a:srcRect b="0" l="0" r="0" t="0"/>
          <a:stretch/>
        </p:blipFill>
        <p:spPr>
          <a:xfrm>
            <a:off x="9532607" y="468367"/>
            <a:ext cx="2254285" cy="33687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1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149" name="Google Shape;1149;p13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a:p>
        </p:txBody>
      </p:sp>
      <p:sp>
        <p:nvSpPr>
          <p:cNvPr id="1150" name="Google Shape;1150;p132"/>
          <p:cNvSpPr/>
          <p:nvPr/>
        </p:nvSpPr>
        <p:spPr>
          <a:xfrm>
            <a:off x="-20879" y="53975"/>
            <a:ext cx="8383829" cy="1004680"/>
          </a:xfrm>
          <a:prstGeom prst="rect">
            <a:avLst/>
          </a:prstGeom>
          <a:noFill/>
          <a:ln>
            <a:noFill/>
          </a:ln>
        </p:spPr>
      </p:sp>
      <p:sp>
        <p:nvSpPr>
          <p:cNvPr id="1151" name="Google Shape;1151;p132"/>
          <p:cNvSpPr/>
          <p:nvPr/>
        </p:nvSpPr>
        <p:spPr>
          <a:xfrm>
            <a:off x="3923820" y="437637"/>
            <a:ext cx="6975946" cy="408501"/>
          </a:xfrm>
          <a:prstGeom prst="rect">
            <a:avLst/>
          </a:prstGeom>
          <a:noFill/>
          <a:ln>
            <a:noFill/>
          </a:ln>
        </p:spPr>
      </p:sp>
      <p:sp>
        <p:nvSpPr>
          <p:cNvPr id="1152" name="Google Shape;1152;p132"/>
          <p:cNvSpPr/>
          <p:nvPr/>
        </p:nvSpPr>
        <p:spPr>
          <a:xfrm>
            <a:off x="1292233" y="1784292"/>
            <a:ext cx="9607533" cy="5073708"/>
          </a:xfrm>
          <a:prstGeom prst="rect">
            <a:avLst/>
          </a:prstGeom>
          <a:noFill/>
          <a:ln>
            <a:noFill/>
          </a:ln>
        </p:spPr>
      </p:sp>
      <p:sp>
        <p:nvSpPr>
          <p:cNvPr id="1153" name="Google Shape;1153;p132"/>
          <p:cNvSpPr txBox="1"/>
          <p:nvPr/>
        </p:nvSpPr>
        <p:spPr>
          <a:xfrm>
            <a:off x="3133490" y="876798"/>
            <a:ext cx="5925020"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400">
                <a:solidFill>
                  <a:srgbClr val="2F9F7A"/>
                </a:solidFill>
                <a:latin typeface="Arial"/>
                <a:ea typeface="Arial"/>
                <a:cs typeface="Arial"/>
                <a:sym typeface="Arial"/>
              </a:rPr>
              <a:t>Efficacy of probiotics</a:t>
            </a:r>
            <a:endParaRPr b="1" sz="4400">
              <a:solidFill>
                <a:srgbClr val="2F9F7A"/>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p1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1159" name="Google Shape;1159;p133"/>
          <p:cNvPicPr preferRelativeResize="0"/>
          <p:nvPr/>
        </p:nvPicPr>
        <p:blipFill rotWithShape="1">
          <a:blip r:embed="rId3">
            <a:alphaModFix/>
          </a:blip>
          <a:srcRect b="0" l="0" r="0" t="0"/>
          <a:stretch/>
        </p:blipFill>
        <p:spPr>
          <a:xfrm>
            <a:off x="1879600" y="252414"/>
            <a:ext cx="8407400" cy="63531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3" name="Shape 1163"/>
        <p:cNvGrpSpPr/>
        <p:nvPr/>
      </p:nvGrpSpPr>
      <p:grpSpPr>
        <a:xfrm>
          <a:off x="0" y="0"/>
          <a:ext cx="0" cy="0"/>
          <a:chOff x="0" y="0"/>
          <a:chExt cx="0" cy="0"/>
        </a:xfrm>
      </p:grpSpPr>
      <p:pic>
        <p:nvPicPr>
          <p:cNvPr id="1164" name="Google Shape;1164;p134"/>
          <p:cNvPicPr preferRelativeResize="0"/>
          <p:nvPr/>
        </p:nvPicPr>
        <p:blipFill rotWithShape="1">
          <a:blip r:embed="rId3">
            <a:alphaModFix/>
          </a:blip>
          <a:srcRect b="0" l="0" r="0" t="0"/>
          <a:stretch/>
        </p:blipFill>
        <p:spPr>
          <a:xfrm>
            <a:off x="3792538" y="620714"/>
            <a:ext cx="6565900" cy="6243637"/>
          </a:xfrm>
          <a:prstGeom prst="rect">
            <a:avLst/>
          </a:prstGeom>
          <a:noFill/>
          <a:ln>
            <a:noFill/>
          </a:ln>
        </p:spPr>
      </p:pic>
      <p:pic>
        <p:nvPicPr>
          <p:cNvPr id="1165" name="Google Shape;1165;p134"/>
          <p:cNvPicPr preferRelativeResize="0"/>
          <p:nvPr/>
        </p:nvPicPr>
        <p:blipFill rotWithShape="1">
          <a:blip r:embed="rId4">
            <a:alphaModFix/>
          </a:blip>
          <a:srcRect b="0" l="0" r="0" t="0"/>
          <a:stretch/>
        </p:blipFill>
        <p:spPr>
          <a:xfrm>
            <a:off x="4905376" y="188914"/>
            <a:ext cx="3611563" cy="446087"/>
          </a:xfrm>
          <a:prstGeom prst="rect">
            <a:avLst/>
          </a:prstGeom>
          <a:noFill/>
          <a:ln>
            <a:noFill/>
          </a:ln>
        </p:spPr>
      </p:pic>
      <p:pic>
        <p:nvPicPr>
          <p:cNvPr id="1166" name="Google Shape;1166;p134"/>
          <p:cNvPicPr preferRelativeResize="0"/>
          <p:nvPr/>
        </p:nvPicPr>
        <p:blipFill rotWithShape="1">
          <a:blip r:embed="rId5">
            <a:alphaModFix/>
          </a:blip>
          <a:srcRect b="0" l="0" r="0" t="0"/>
          <a:stretch/>
        </p:blipFill>
        <p:spPr>
          <a:xfrm>
            <a:off x="7864475" y="6640514"/>
            <a:ext cx="2808288" cy="217487"/>
          </a:xfrm>
          <a:prstGeom prst="rect">
            <a:avLst/>
          </a:prstGeom>
          <a:noFill/>
          <a:ln>
            <a:noFill/>
          </a:ln>
        </p:spPr>
      </p:pic>
      <p:pic>
        <p:nvPicPr>
          <p:cNvPr id="1167" name="Google Shape;1167;p134"/>
          <p:cNvPicPr preferRelativeResize="0"/>
          <p:nvPr/>
        </p:nvPicPr>
        <p:blipFill rotWithShape="1">
          <a:blip r:embed="rId6">
            <a:alphaModFix/>
          </a:blip>
          <a:srcRect b="0" l="0" r="0" t="0"/>
          <a:stretch/>
        </p:blipFill>
        <p:spPr>
          <a:xfrm>
            <a:off x="8767764" y="288925"/>
            <a:ext cx="1730375" cy="342900"/>
          </a:xfrm>
          <a:prstGeom prst="rect">
            <a:avLst/>
          </a:prstGeom>
          <a:noFill/>
          <a:ln>
            <a:noFill/>
          </a:ln>
        </p:spPr>
      </p:pic>
      <p:grpSp>
        <p:nvGrpSpPr>
          <p:cNvPr id="1168" name="Google Shape;1168;p134"/>
          <p:cNvGrpSpPr/>
          <p:nvPr/>
        </p:nvGrpSpPr>
        <p:grpSpPr>
          <a:xfrm>
            <a:off x="294781" y="645865"/>
            <a:ext cx="2976563" cy="5233423"/>
            <a:chOff x="-1229220" y="645865"/>
            <a:chExt cx="2976563" cy="5233423"/>
          </a:xfrm>
        </p:grpSpPr>
        <p:sp>
          <p:nvSpPr>
            <p:cNvPr id="1169" name="Google Shape;1169;p134"/>
            <p:cNvSpPr txBox="1"/>
            <p:nvPr/>
          </p:nvSpPr>
          <p:spPr>
            <a:xfrm>
              <a:off x="-1229220" y="645865"/>
              <a:ext cx="2976563" cy="5233423"/>
            </a:xfrm>
            <a:prstGeom prst="rect">
              <a:avLst/>
            </a:prstGeom>
            <a:noFill/>
            <a:ln>
              <a:noFill/>
            </a:ln>
          </p:spPr>
          <p:txBody>
            <a:bodyPr anchorCtr="0" anchor="t" bIns="76800" lIns="153600" spcFirstLastPara="1" rIns="153600" wrap="square" tIns="76800">
              <a:noAutofit/>
            </a:bodyPr>
            <a:lstStyle/>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Brain</a:t>
              </a:r>
              <a:endParaRPr/>
            </a:p>
            <a:p>
              <a:pPr indent="0" lvl="0" marL="0" marR="0" rtl="0" algn="ctr">
                <a:spcBef>
                  <a:spcPts val="0"/>
                </a:spcBef>
                <a:spcAft>
                  <a:spcPts val="0"/>
                </a:spcAft>
                <a:buClr>
                  <a:srgbClr val="FFFFFF"/>
                </a:buClr>
                <a:buSzPts val="2200"/>
                <a:buFont typeface="Arial"/>
                <a:buNone/>
              </a:pPr>
              <a:r>
                <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FFFFFF"/>
                </a:buClr>
                <a:buSzPts val="2200"/>
                <a:buFont typeface="Arial"/>
                <a:buNone/>
              </a:pPr>
              <a:r>
                <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neurotransmitteurs</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peptides, amines</a:t>
              </a:r>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cytokines, LPS</a:t>
              </a:r>
              <a:endParaRPr/>
            </a:p>
            <a:p>
              <a:pPr indent="0" lvl="0" marL="0" marR="0" rtl="0" algn="ctr">
                <a:spcBef>
                  <a:spcPts val="0"/>
                </a:spcBef>
                <a:spcAft>
                  <a:spcPts val="0"/>
                </a:spcAft>
                <a:buClr>
                  <a:srgbClr val="FFFFFF"/>
                </a:buClr>
                <a:buSzPts val="2200"/>
                <a:buFont typeface="Arial"/>
                <a:buNone/>
              </a:pPr>
              <a:r>
                <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FFFFFF"/>
                </a:buClr>
                <a:buSzPts val="2200"/>
                <a:buFont typeface="Arial"/>
                <a:buNone/>
              </a:pPr>
              <a:r>
                <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immune</a:t>
              </a:r>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epithelial, endocrin cells </a:t>
              </a:r>
              <a:endParaRPr/>
            </a:p>
            <a:p>
              <a:pPr indent="0" lvl="0" marL="0" marR="0" rtl="0" algn="ctr">
                <a:spcBef>
                  <a:spcPts val="0"/>
                </a:spcBef>
                <a:spcAft>
                  <a:spcPts val="0"/>
                </a:spcAft>
                <a:buClr>
                  <a:srgbClr val="FFFFFF"/>
                </a:buClr>
                <a:buSzPts val="2200"/>
                <a:buFont typeface="Arial"/>
                <a:buNone/>
              </a:pPr>
              <a:r>
                <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FFFFFF"/>
                </a:buClr>
                <a:buSzPts val="2200"/>
                <a:buFont typeface="Arial"/>
                <a:buNone/>
              </a:pPr>
              <a:r>
                <a:t/>
              </a:r>
              <a:endParaRPr sz="2200">
                <a:solidFill>
                  <a:srgbClr val="000000"/>
                </a:solidFill>
                <a:latin typeface="Arial"/>
                <a:ea typeface="Arial"/>
                <a:cs typeface="Arial"/>
                <a:sym typeface="Arial"/>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nutrients, </a:t>
              </a:r>
              <a:endParaRPr/>
            </a:p>
            <a:p>
              <a:pPr indent="0" lvl="0" marL="0" marR="0" rtl="0" algn="ctr">
                <a:spcBef>
                  <a:spcPts val="0"/>
                </a:spcBef>
                <a:spcAft>
                  <a:spcPts val="0"/>
                </a:spcAft>
                <a:buClr>
                  <a:srgbClr val="000000"/>
                </a:buClr>
                <a:buSzPts val="2200"/>
                <a:buFont typeface="Arial"/>
                <a:buNone/>
              </a:pPr>
              <a:r>
                <a:rPr lang="fr-FR" sz="2200">
                  <a:solidFill>
                    <a:srgbClr val="000000"/>
                  </a:solidFill>
                  <a:latin typeface="Arial"/>
                  <a:ea typeface="Arial"/>
                  <a:cs typeface="Arial"/>
                  <a:sym typeface="Arial"/>
                </a:rPr>
                <a:t>metabolites, </a:t>
              </a:r>
              <a:endParaRPr/>
            </a:p>
          </p:txBody>
        </p:sp>
        <p:cxnSp>
          <p:nvCxnSpPr>
            <p:cNvPr id="1170" name="Google Shape;1170;p134"/>
            <p:cNvCxnSpPr/>
            <p:nvPr/>
          </p:nvCxnSpPr>
          <p:spPr>
            <a:xfrm rot="10800000">
              <a:off x="304053" y="4596149"/>
              <a:ext cx="0" cy="392112"/>
            </a:xfrm>
            <a:prstGeom prst="straightConnector1">
              <a:avLst/>
            </a:prstGeom>
            <a:noFill/>
            <a:ln cap="flat" cmpd="sng" w="76200">
              <a:solidFill>
                <a:srgbClr val="B5DADD"/>
              </a:solidFill>
              <a:prstDash val="solid"/>
              <a:round/>
              <a:headEnd len="sm" w="sm" type="none"/>
              <a:tailEnd len="med" w="med" type="stealth"/>
            </a:ln>
          </p:spPr>
        </p:cxnSp>
        <p:cxnSp>
          <p:nvCxnSpPr>
            <p:cNvPr id="1171" name="Google Shape;1171;p134"/>
            <p:cNvCxnSpPr/>
            <p:nvPr/>
          </p:nvCxnSpPr>
          <p:spPr>
            <a:xfrm rot="10800000">
              <a:off x="304053" y="2795924"/>
              <a:ext cx="0" cy="388937"/>
            </a:xfrm>
            <a:prstGeom prst="straightConnector1">
              <a:avLst/>
            </a:prstGeom>
            <a:noFill/>
            <a:ln cap="flat" cmpd="sng" w="76200">
              <a:solidFill>
                <a:srgbClr val="B5DADD"/>
              </a:solidFill>
              <a:prstDash val="solid"/>
              <a:round/>
              <a:headEnd len="sm" w="sm" type="none"/>
              <a:tailEnd len="med" w="med" type="stealth"/>
            </a:ln>
          </p:spPr>
        </p:cxnSp>
        <p:cxnSp>
          <p:nvCxnSpPr>
            <p:cNvPr id="1172" name="Google Shape;1172;p134"/>
            <p:cNvCxnSpPr/>
            <p:nvPr/>
          </p:nvCxnSpPr>
          <p:spPr>
            <a:xfrm rot="10800000">
              <a:off x="281828" y="1184611"/>
              <a:ext cx="0" cy="387350"/>
            </a:xfrm>
            <a:prstGeom prst="straightConnector1">
              <a:avLst/>
            </a:prstGeom>
            <a:noFill/>
            <a:ln cap="flat" cmpd="sng" w="76200">
              <a:solidFill>
                <a:srgbClr val="B5DADD"/>
              </a:solidFill>
              <a:prstDash val="solid"/>
              <a:round/>
              <a:headEnd len="sm" w="sm" type="none"/>
              <a:tailEnd len="med" w="med" type="stealth"/>
            </a:ln>
          </p:spPr>
        </p:cxnSp>
      </p:grpSp>
      <p:sp>
        <p:nvSpPr>
          <p:cNvPr id="1173" name="Google Shape;1173;p134"/>
          <p:cNvSpPr/>
          <p:nvPr/>
        </p:nvSpPr>
        <p:spPr>
          <a:xfrm>
            <a:off x="3657600" y="4941889"/>
            <a:ext cx="2019300" cy="1036637"/>
          </a:xfrm>
          <a:prstGeom prst="ellipse">
            <a:avLst/>
          </a:prstGeom>
          <a:noFill/>
          <a:ln cap="flat" cmpd="sng" w="25400">
            <a:solidFill>
              <a:srgbClr val="FF0000"/>
            </a:solidFill>
            <a:prstDash val="solid"/>
            <a:round/>
            <a:headEnd len="sm" w="sm" type="none"/>
            <a:tailEnd len="sm" w="sm" type="none"/>
          </a:ln>
        </p:spPr>
        <p:txBody>
          <a:bodyPr anchorCtr="0" anchor="ctr" bIns="76800" lIns="153600" spcFirstLastPara="1" rIns="153600" wrap="square" tIns="76800">
            <a:noAutofit/>
          </a:bodyPr>
          <a:lstStyle/>
          <a:p>
            <a:pPr indent="0" lvl="0" marL="0" marR="0" rtl="0" algn="ctr">
              <a:spcBef>
                <a:spcPts val="0"/>
              </a:spcBef>
              <a:spcAft>
                <a:spcPts val="0"/>
              </a:spcAft>
              <a:buNone/>
            </a:pPr>
            <a:r>
              <a:t/>
            </a:r>
            <a:endParaRPr sz="2200">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500"/>
                                        <p:tgtEl>
                                          <p:spTgt spid="1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sp>
        <p:nvSpPr>
          <p:cNvPr id="1178" name="Google Shape;1178;p135"/>
          <p:cNvSpPr txBox="1"/>
          <p:nvPr>
            <p:ph idx="1" type="subTitle"/>
          </p:nvPr>
        </p:nvSpPr>
        <p:spPr>
          <a:xfrm>
            <a:off x="-19050" y="2388688"/>
            <a:ext cx="12520612" cy="352583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Clr>
                <a:srgbClr val="D8D8D8"/>
              </a:buClr>
              <a:buSzPts val="4400"/>
              <a:buFont typeface="Arial"/>
              <a:buChar char="•"/>
            </a:pPr>
            <a:r>
              <a:rPr lang="fr-FR" sz="4400">
                <a:solidFill>
                  <a:srgbClr val="D8D8D8"/>
                </a:solidFill>
              </a:rPr>
              <a:t>Implementation of gut microbiota in early life</a:t>
            </a:r>
            <a:endParaRPr/>
          </a:p>
          <a:p>
            <a:pPr indent="-571500" lvl="0" marL="571500" rtl="0" algn="l">
              <a:lnSpc>
                <a:spcPct val="90000"/>
              </a:lnSpc>
              <a:spcBef>
                <a:spcPts val="1000"/>
              </a:spcBef>
              <a:spcAft>
                <a:spcPts val="0"/>
              </a:spcAft>
              <a:buClr>
                <a:srgbClr val="D8D8D8"/>
              </a:buClr>
              <a:buSzPts val="4400"/>
              <a:buFont typeface="Arial"/>
              <a:buChar char="•"/>
            </a:pPr>
            <a:r>
              <a:rPr lang="fr-FR" sz="4400">
                <a:solidFill>
                  <a:srgbClr val="D8D8D8"/>
                </a:solidFill>
              </a:rPr>
              <a:t>Gut microbiota &amp; development of GI function</a:t>
            </a:r>
            <a:endParaRPr sz="4400">
              <a:solidFill>
                <a:srgbClr val="D8D8D8"/>
              </a:solidFill>
            </a:endParaRPr>
          </a:p>
          <a:p>
            <a:pPr indent="-571500" lvl="0" marL="571500" rtl="0" algn="l">
              <a:lnSpc>
                <a:spcPct val="90000"/>
              </a:lnSpc>
              <a:spcBef>
                <a:spcPts val="1000"/>
              </a:spcBef>
              <a:spcAft>
                <a:spcPts val="0"/>
              </a:spcAft>
              <a:buClr>
                <a:srgbClr val="D8D8D8"/>
              </a:buClr>
              <a:buSzPts val="4400"/>
              <a:buFont typeface="Arial"/>
              <a:buChar char="•"/>
            </a:pPr>
            <a:r>
              <a:rPr lang="fr-FR" sz="4400">
                <a:solidFill>
                  <a:srgbClr val="D8D8D8"/>
                </a:solidFill>
              </a:rPr>
              <a:t>Intestinal dysbiosis and relation to FGIDs </a:t>
            </a:r>
            <a:endParaRPr sz="4400">
              <a:solidFill>
                <a:srgbClr val="D8D8D8"/>
              </a:solidFill>
            </a:endParaRPr>
          </a:p>
          <a:p>
            <a:pPr indent="-571500" lvl="0" marL="571500" rtl="0" algn="l">
              <a:lnSpc>
                <a:spcPct val="90000"/>
              </a:lnSpc>
              <a:spcBef>
                <a:spcPts val="1000"/>
              </a:spcBef>
              <a:spcAft>
                <a:spcPts val="0"/>
              </a:spcAft>
              <a:buClr>
                <a:srgbClr val="2F9F7A"/>
              </a:buClr>
              <a:buSzPts val="4400"/>
              <a:buFont typeface="Arial"/>
              <a:buChar char="•"/>
            </a:pPr>
            <a:r>
              <a:rPr b="1" lang="fr-FR" sz="4400">
                <a:solidFill>
                  <a:srgbClr val="2F9F7A"/>
                </a:solidFill>
              </a:rPr>
              <a:t>Feeding strategies to influence gut microbiota for immediate and long-term GI health</a:t>
            </a:r>
            <a:endParaRPr/>
          </a:p>
          <a:p>
            <a:pPr indent="-571500" lvl="0" marL="571500" rtl="0" algn="l">
              <a:lnSpc>
                <a:spcPct val="90000"/>
              </a:lnSpc>
              <a:spcBef>
                <a:spcPts val="1000"/>
              </a:spcBef>
              <a:spcAft>
                <a:spcPts val="0"/>
              </a:spcAft>
              <a:buClr>
                <a:schemeClr val="dk1"/>
              </a:buClr>
              <a:buSzPts val="4400"/>
              <a:buFont typeface="Arial"/>
              <a:buChar char="•"/>
            </a:pPr>
            <a:r>
              <a:rPr lang="fr-FR" sz="4400"/>
              <a:t>Role of postbiotics beyond health</a:t>
            </a:r>
            <a:endParaRPr sz="4400"/>
          </a:p>
        </p:txBody>
      </p:sp>
      <p:sp>
        <p:nvSpPr>
          <p:cNvPr id="1179" name="Google Shape;1179;p135"/>
          <p:cNvSpPr txBox="1"/>
          <p:nvPr/>
        </p:nvSpPr>
        <p:spPr>
          <a:xfrm>
            <a:off x="0" y="1632765"/>
            <a:ext cx="12191999"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F497D"/>
              </a:buClr>
              <a:buSzPts val="4400"/>
              <a:buFont typeface="Calibri"/>
              <a:buNone/>
            </a:pPr>
            <a:r>
              <a:rPr b="1" i="1" lang="fr-FR" sz="4400" u="none" cap="none" strike="noStrike">
                <a:solidFill>
                  <a:srgbClr val="1F497D"/>
                </a:solidFill>
                <a:latin typeface="Calibri"/>
                <a:ea typeface="Calibri"/>
                <a:cs typeface="Calibri"/>
                <a:sym typeface="Calibri"/>
              </a:rPr>
              <a:t>Outline of the presentation</a:t>
            </a:r>
            <a:endParaRPr b="1" i="1" sz="4400" u="none" cap="none" strike="noStrike">
              <a:solidFill>
                <a:srgbClr val="1F497D"/>
              </a:solidFill>
              <a:latin typeface="Calibri"/>
              <a:ea typeface="Calibri"/>
              <a:cs typeface="Calibri"/>
              <a:sym typeface="Calibri"/>
            </a:endParaRPr>
          </a:p>
        </p:txBody>
      </p:sp>
      <p:sp>
        <p:nvSpPr>
          <p:cNvPr id="1180" name="Google Shape;1180;p135"/>
          <p:cNvSpPr/>
          <p:nvPr/>
        </p:nvSpPr>
        <p:spPr>
          <a:xfrm>
            <a:off x="0" y="0"/>
            <a:ext cx="12330112" cy="1569660"/>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800"/>
              <a:buFont typeface="Calibri"/>
              <a:buNone/>
            </a:pPr>
            <a:r>
              <a:rPr b="1" i="0" lang="fr-FR" sz="4800" u="none" cap="none" strike="noStrike">
                <a:solidFill>
                  <a:schemeClr val="accent1"/>
                </a:solidFill>
                <a:latin typeface="Calibri"/>
                <a:ea typeface="Calibri"/>
                <a:cs typeface="Calibri"/>
                <a:sym typeface="Calibri"/>
              </a:rPr>
              <a:t>Bringing the past into the future:</a:t>
            </a:r>
            <a:endParaRPr/>
          </a:p>
          <a:p>
            <a:pPr indent="0" lvl="0" marL="0" marR="0" rtl="0" algn="ctr">
              <a:lnSpc>
                <a:spcPct val="100000"/>
              </a:lnSpc>
              <a:spcBef>
                <a:spcPts val="0"/>
              </a:spcBef>
              <a:spcAft>
                <a:spcPts val="0"/>
              </a:spcAft>
              <a:buClr>
                <a:schemeClr val="accent1"/>
              </a:buClr>
              <a:buSzPts val="4800"/>
              <a:buFont typeface="Calibri"/>
              <a:buNone/>
            </a:pPr>
            <a:r>
              <a:rPr b="1" i="0" lang="fr-FR" sz="4800" u="none" cap="none" strike="noStrike">
                <a:solidFill>
                  <a:schemeClr val="accent1"/>
                </a:solidFill>
                <a:latin typeface="Calibri"/>
                <a:ea typeface="Calibri"/>
                <a:cs typeface="Calibri"/>
                <a:sym typeface="Calibri"/>
              </a:rPr>
              <a:t>Infant formula with post-biotics</a:t>
            </a:r>
            <a:endParaRPr b="1" i="1" sz="8000" u="none" cap="none" strike="noStrike">
              <a:solidFill>
                <a:schemeClr val="accen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82"/>
          <p:cNvSpPr/>
          <p:nvPr/>
        </p:nvSpPr>
        <p:spPr>
          <a:xfrm>
            <a:off x="1100137" y="757882"/>
            <a:ext cx="10587038" cy="5625234"/>
          </a:xfrm>
          <a:prstGeom prst="rect">
            <a:avLst/>
          </a:prstGeom>
          <a:noFill/>
          <a:ln>
            <a:noFill/>
          </a:ln>
        </p:spPr>
        <p:txBody>
          <a:bodyPr anchorCtr="0" anchor="t" bIns="59250" lIns="120625" spcFirstLastPara="1" rIns="120625" wrap="square" tIns="59250">
            <a:noAutofit/>
          </a:bodyPr>
          <a:lstStyle/>
          <a:p>
            <a:pPr indent="-457178" lvl="0" marL="457178" marR="0" rtl="0" algn="l">
              <a:spcBef>
                <a:spcPts val="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10</a:t>
            </a:r>
            <a:r>
              <a:rPr b="1" baseline="30000" lang="fr-FR" sz="3600">
                <a:solidFill>
                  <a:schemeClr val="dk1"/>
                </a:solidFill>
                <a:latin typeface="Calibri"/>
                <a:ea typeface="Calibri"/>
                <a:cs typeface="Calibri"/>
                <a:sym typeface="Calibri"/>
              </a:rPr>
              <a:t>12-14</a:t>
            </a:r>
            <a:r>
              <a:rPr b="1" baseline="30000" i="1" lang="fr-FR" sz="3600">
                <a:solidFill>
                  <a:srgbClr val="C00000"/>
                </a:solidFill>
                <a:latin typeface="Calibri"/>
                <a:ea typeface="Calibri"/>
                <a:cs typeface="Calibri"/>
                <a:sym typeface="Calibri"/>
              </a:rPr>
              <a:t> </a:t>
            </a:r>
            <a:r>
              <a:rPr b="1" lang="fr-FR" sz="3600">
                <a:solidFill>
                  <a:schemeClr val="dk1"/>
                </a:solidFill>
                <a:latin typeface="Calibri"/>
                <a:ea typeface="Calibri"/>
                <a:cs typeface="Calibri"/>
                <a:sym typeface="Calibri"/>
              </a:rPr>
              <a:t>of microorganisms in the gut</a:t>
            </a:r>
            <a:endParaRPr/>
          </a:p>
          <a:p>
            <a:pPr indent="0" lvl="0" marL="0" marR="0" rtl="0" algn="l">
              <a:spcBef>
                <a:spcPts val="140"/>
              </a:spcBef>
              <a:spcAft>
                <a:spcPts val="0"/>
              </a:spcAft>
              <a:buNone/>
            </a:pPr>
            <a:r>
              <a:t/>
            </a:r>
            <a:endParaRPr b="1" sz="1400">
              <a:solidFill>
                <a:schemeClr val="dk1"/>
              </a:solidFill>
              <a:latin typeface="Calibri"/>
              <a:ea typeface="Calibri"/>
              <a:cs typeface="Calibri"/>
              <a:sym typeface="Calibri"/>
            </a:endParaRPr>
          </a:p>
          <a:p>
            <a:pPr indent="-457178" lvl="0" marL="457178" marR="0" rtl="0" algn="l">
              <a:spcBef>
                <a:spcPts val="36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10 x the number of human cells </a:t>
            </a:r>
            <a:endParaRPr/>
          </a:p>
          <a:p>
            <a:pPr indent="-412728" lvl="0" marL="457178" marR="0" rtl="0" algn="l">
              <a:spcBef>
                <a:spcPts val="140"/>
              </a:spcBef>
              <a:spcAft>
                <a:spcPts val="0"/>
              </a:spcAft>
              <a:buClr>
                <a:srgbClr val="7F7F7F"/>
              </a:buClr>
              <a:buSzPts val="700"/>
              <a:buFont typeface="Noto Sans Symbols"/>
              <a:buNone/>
            </a:pPr>
            <a:r>
              <a:t/>
            </a:r>
            <a:endParaRPr b="1" sz="1400">
              <a:solidFill>
                <a:schemeClr val="dk1"/>
              </a:solidFill>
              <a:latin typeface="Calibri"/>
              <a:ea typeface="Calibri"/>
              <a:cs typeface="Calibri"/>
              <a:sym typeface="Calibri"/>
            </a:endParaRPr>
          </a:p>
          <a:p>
            <a:pPr indent="-457178" lvl="0" marL="457178" marR="0" rtl="0" algn="l">
              <a:spcBef>
                <a:spcPts val="36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1 to 2kg of bacteria in the gut &gt; brain </a:t>
            </a:r>
            <a:endParaRPr/>
          </a:p>
          <a:p>
            <a:pPr indent="-412728" lvl="0" marL="457178" marR="0" rtl="0" algn="l">
              <a:spcBef>
                <a:spcPts val="140"/>
              </a:spcBef>
              <a:spcAft>
                <a:spcPts val="0"/>
              </a:spcAft>
              <a:buClr>
                <a:srgbClr val="7F7F7F"/>
              </a:buClr>
              <a:buSzPts val="700"/>
              <a:buFont typeface="Noto Sans Symbols"/>
              <a:buNone/>
            </a:pPr>
            <a:r>
              <a:t/>
            </a:r>
            <a:endParaRPr b="1" sz="1400">
              <a:solidFill>
                <a:schemeClr val="dk1"/>
              </a:solidFill>
              <a:latin typeface="Calibri"/>
              <a:ea typeface="Calibri"/>
              <a:cs typeface="Calibri"/>
              <a:sym typeface="Calibri"/>
            </a:endParaRPr>
          </a:p>
          <a:p>
            <a:pPr indent="-457178" lvl="0" marL="457178" marR="0" rtl="0" algn="l">
              <a:spcBef>
                <a:spcPts val="36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Few phyla, &gt; 1500 species (~300/individuals)</a:t>
            </a:r>
            <a:endParaRPr/>
          </a:p>
          <a:p>
            <a:pPr indent="-412728" lvl="0" marL="457178" marR="0" rtl="0" algn="l">
              <a:spcBef>
                <a:spcPts val="140"/>
              </a:spcBef>
              <a:spcAft>
                <a:spcPts val="0"/>
              </a:spcAft>
              <a:buClr>
                <a:srgbClr val="7F7F7F"/>
              </a:buClr>
              <a:buSzPts val="700"/>
              <a:buFont typeface="Noto Sans Symbols"/>
              <a:buNone/>
            </a:pPr>
            <a:r>
              <a:t/>
            </a:r>
            <a:endParaRPr b="1" sz="1400">
              <a:solidFill>
                <a:schemeClr val="dk1"/>
              </a:solidFill>
              <a:latin typeface="Calibri"/>
              <a:ea typeface="Calibri"/>
              <a:cs typeface="Calibri"/>
              <a:sym typeface="Calibri"/>
            </a:endParaRPr>
          </a:p>
          <a:p>
            <a:pPr indent="-457178" lvl="0" marL="457178" marR="0" rtl="0" algn="l">
              <a:spcBef>
                <a:spcPts val="36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Other organisms (virus, phages, Archeae, protists…)</a:t>
            </a:r>
            <a:endParaRPr/>
          </a:p>
          <a:p>
            <a:pPr indent="-412728" lvl="0" marL="457178" marR="0" rtl="0" algn="l">
              <a:spcBef>
                <a:spcPts val="140"/>
              </a:spcBef>
              <a:spcAft>
                <a:spcPts val="0"/>
              </a:spcAft>
              <a:buClr>
                <a:srgbClr val="7F7F7F"/>
              </a:buClr>
              <a:buSzPts val="700"/>
              <a:buFont typeface="Noto Sans Symbols"/>
              <a:buNone/>
            </a:pPr>
            <a:r>
              <a:t/>
            </a:r>
            <a:endParaRPr b="1" sz="1400">
              <a:solidFill>
                <a:schemeClr val="dk1"/>
              </a:solidFill>
              <a:latin typeface="Calibri"/>
              <a:ea typeface="Calibri"/>
              <a:cs typeface="Calibri"/>
              <a:sym typeface="Calibri"/>
            </a:endParaRPr>
          </a:p>
          <a:p>
            <a:pPr indent="-457178" lvl="0" marL="457178" marR="0" rtl="0" algn="l">
              <a:spcBef>
                <a:spcPts val="36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Specific of each individual</a:t>
            </a:r>
            <a:endParaRPr/>
          </a:p>
          <a:p>
            <a:pPr indent="-412728" lvl="0" marL="457178" marR="0" rtl="0" algn="l">
              <a:spcBef>
                <a:spcPts val="140"/>
              </a:spcBef>
              <a:spcAft>
                <a:spcPts val="0"/>
              </a:spcAft>
              <a:buClr>
                <a:srgbClr val="7F7F7F"/>
              </a:buClr>
              <a:buSzPts val="700"/>
              <a:buFont typeface="Noto Sans Symbols"/>
              <a:buNone/>
            </a:pPr>
            <a:r>
              <a:t/>
            </a:r>
            <a:endParaRPr b="1" sz="1400">
              <a:solidFill>
                <a:schemeClr val="dk1"/>
              </a:solidFill>
              <a:latin typeface="Calibri"/>
              <a:ea typeface="Calibri"/>
              <a:cs typeface="Calibri"/>
              <a:sym typeface="Calibri"/>
            </a:endParaRPr>
          </a:p>
          <a:p>
            <a:pPr indent="-457178" lvl="0" marL="457178" marR="0" rtl="0" algn="l">
              <a:spcBef>
                <a:spcPts val="360"/>
              </a:spcBef>
              <a:spcAft>
                <a:spcPts val="0"/>
              </a:spcAft>
              <a:buClr>
                <a:srgbClr val="7F7F7F"/>
              </a:buClr>
              <a:buSzPts val="1800"/>
              <a:buFont typeface="Noto Sans Symbols"/>
              <a:buChar char="◉"/>
            </a:pPr>
            <a:r>
              <a:rPr b="1" lang="fr-FR" sz="3600">
                <a:solidFill>
                  <a:schemeClr val="dk1"/>
                </a:solidFill>
                <a:latin typeface="Calibri"/>
                <a:ea typeface="Calibri"/>
                <a:cs typeface="Calibri"/>
                <a:sym typeface="Calibri"/>
              </a:rPr>
              <a:t>Diversity of gene expression</a:t>
            </a:r>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a:p>
            <a:pPr indent="-342878" lvl="0" marL="457178" marR="0" rtl="0" algn="l">
              <a:spcBef>
                <a:spcPts val="360"/>
              </a:spcBef>
              <a:spcAft>
                <a:spcPts val="0"/>
              </a:spcAft>
              <a:buClr>
                <a:srgbClr val="7F7F7F"/>
              </a:buClr>
              <a:buSzPts val="1800"/>
              <a:buFont typeface="Noto Sans Symbols"/>
              <a:buNone/>
            </a:pPr>
            <a:r>
              <a:t/>
            </a:r>
            <a:endParaRPr b="1" sz="3600">
              <a:solidFill>
                <a:schemeClr val="dk1"/>
              </a:solidFill>
              <a:latin typeface="Calibri"/>
              <a:ea typeface="Calibri"/>
              <a:cs typeface="Calibri"/>
              <a:sym typeface="Calibri"/>
            </a:endParaRPr>
          </a:p>
        </p:txBody>
      </p:sp>
      <p:sp>
        <p:nvSpPr>
          <p:cNvPr id="553" name="Google Shape;553;p82"/>
          <p:cNvSpPr txBox="1"/>
          <p:nvPr/>
        </p:nvSpPr>
        <p:spPr>
          <a:xfrm>
            <a:off x="0" y="6994"/>
            <a:ext cx="12195637" cy="750888"/>
          </a:xfrm>
          <a:prstGeom prst="rect">
            <a:avLst/>
          </a:prstGeom>
          <a:solidFill>
            <a:srgbClr val="B7CCE4"/>
          </a:solidFill>
          <a:ln>
            <a:noFill/>
          </a:ln>
        </p:spPr>
        <p:txBody>
          <a:bodyPr anchorCtr="0" anchor="t" bIns="60950" lIns="121900" spcFirstLastPara="1" rIns="121900" wrap="square" tIns="60950">
            <a:noAutofit/>
          </a:bodyPr>
          <a:lstStyle/>
          <a:p>
            <a:pPr indent="0" lvl="0" marL="479975" marR="0" rtl="0" algn="ctr">
              <a:spcBef>
                <a:spcPts val="0"/>
              </a:spcBef>
              <a:spcAft>
                <a:spcPts val="0"/>
              </a:spcAft>
              <a:buNone/>
            </a:pPr>
            <a:r>
              <a:rPr b="1" lang="fr-FR" sz="4000">
                <a:solidFill>
                  <a:schemeClr val="accent1"/>
                </a:solidFill>
                <a:latin typeface="Avenir"/>
                <a:ea typeface="Avenir"/>
                <a:cs typeface="Avenir"/>
                <a:sym typeface="Avenir"/>
              </a:rPr>
              <a:t>Main features of the Microbiome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7" st="1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8" st="1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9" st="1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0" st="2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1" st="2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2" st="2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3" st="2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4" st="2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5" st="2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6" st="2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7" st="2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8" st="2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4" name="Shape 1184"/>
        <p:cNvGrpSpPr/>
        <p:nvPr/>
      </p:nvGrpSpPr>
      <p:grpSpPr>
        <a:xfrm>
          <a:off x="0" y="0"/>
          <a:ext cx="0" cy="0"/>
          <a:chOff x="0" y="0"/>
          <a:chExt cx="0" cy="0"/>
        </a:xfrm>
      </p:grpSpPr>
      <p:sp>
        <p:nvSpPr>
          <p:cNvPr id="1185" name="Google Shape;1185;p1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186" name="Google Shape;1186;p136"/>
          <p:cNvPicPr preferRelativeResize="0"/>
          <p:nvPr>
            <p:ph idx="1" type="body"/>
          </p:nvPr>
        </p:nvPicPr>
        <p:blipFill rotWithShape="1">
          <a:blip r:embed="rId3">
            <a:alphaModFix/>
          </a:blip>
          <a:srcRect b="0" l="0" r="0" t="0"/>
          <a:stretch/>
        </p:blipFill>
        <p:spPr>
          <a:xfrm>
            <a:off x="1108456" y="0"/>
            <a:ext cx="9975087" cy="6873459"/>
          </a:xfrm>
          <a:prstGeom prst="rect">
            <a:avLst/>
          </a:prstGeom>
          <a:noFill/>
          <a:ln>
            <a:noFill/>
          </a:ln>
        </p:spPr>
      </p:pic>
      <p:sp>
        <p:nvSpPr>
          <p:cNvPr id="1187" name="Google Shape;1187;p136"/>
          <p:cNvSpPr txBox="1"/>
          <p:nvPr/>
        </p:nvSpPr>
        <p:spPr>
          <a:xfrm>
            <a:off x="-76307" y="2343150"/>
            <a:ext cx="12398973" cy="2800767"/>
          </a:xfrm>
          <a:prstGeom prst="rect">
            <a:avLst/>
          </a:prstGeom>
          <a:solidFill>
            <a:srgbClr val="FDE9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4400">
                <a:solidFill>
                  <a:schemeClr val="dk1"/>
                </a:solidFill>
                <a:latin typeface="Calibri"/>
                <a:ea typeface="Calibri"/>
                <a:cs typeface="Calibri"/>
                <a:sym typeface="Calibri"/>
              </a:rPr>
              <a:t>Formula milk is just a food, whereas breast milk is</a:t>
            </a:r>
            <a:endParaRPr sz="4400">
              <a:solidFill>
                <a:schemeClr val="dk1"/>
              </a:solidFill>
              <a:latin typeface="Calibri"/>
              <a:ea typeface="Calibri"/>
              <a:cs typeface="Calibri"/>
              <a:sym typeface="Calibri"/>
            </a:endParaRPr>
          </a:p>
          <a:p>
            <a:pPr indent="0" lvl="0" marL="0" marR="0" rtl="0" algn="ctr">
              <a:spcBef>
                <a:spcPts val="0"/>
              </a:spcBef>
              <a:spcAft>
                <a:spcPts val="0"/>
              </a:spcAft>
              <a:buNone/>
            </a:pPr>
            <a:r>
              <a:rPr lang="fr-FR" sz="4400">
                <a:solidFill>
                  <a:schemeClr val="dk1"/>
                </a:solidFill>
                <a:latin typeface="Calibri"/>
                <a:ea typeface="Calibri"/>
                <a:cs typeface="Calibri"/>
                <a:sym typeface="Calibri"/>
              </a:rPr>
              <a:t>a complex living nutritional fluid that contains </a:t>
            </a:r>
            <a:endParaRPr/>
          </a:p>
          <a:p>
            <a:pPr indent="0" lvl="0" marL="0" marR="0" rtl="0" algn="ctr">
              <a:spcBef>
                <a:spcPts val="0"/>
              </a:spcBef>
              <a:spcAft>
                <a:spcPts val="0"/>
              </a:spcAft>
              <a:buNone/>
            </a:pPr>
            <a:r>
              <a:rPr lang="fr-FR" sz="4400">
                <a:solidFill>
                  <a:schemeClr val="dk1"/>
                </a:solidFill>
                <a:latin typeface="Calibri"/>
                <a:ea typeface="Calibri"/>
                <a:cs typeface="Calibri"/>
                <a:sym typeface="Calibri"/>
              </a:rPr>
              <a:t>enzymes, hormones, antibodies, immunoglobulins…..</a:t>
            </a:r>
            <a:endParaRPr/>
          </a:p>
          <a:p>
            <a:pPr indent="0" lvl="0" marL="0" marR="0" rtl="0" algn="ctr">
              <a:spcBef>
                <a:spcPts val="0"/>
              </a:spcBef>
              <a:spcAft>
                <a:spcPts val="0"/>
              </a:spcAft>
              <a:buNone/>
            </a:pPr>
            <a:r>
              <a:rPr lang="fr-FR" sz="4400">
                <a:solidFill>
                  <a:schemeClr val="dk1"/>
                </a:solidFill>
                <a:latin typeface="Calibri"/>
                <a:ea typeface="Calibri"/>
                <a:cs typeface="Calibri"/>
                <a:sym typeface="Calibri"/>
              </a:rPr>
              <a:t>all of which have health benefits</a:t>
            </a:r>
            <a:endParaRPr sz="4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1" name="Shape 1191"/>
        <p:cNvGrpSpPr/>
        <p:nvPr/>
      </p:nvGrpSpPr>
      <p:grpSpPr>
        <a:xfrm>
          <a:off x="0" y="0"/>
          <a:ext cx="0" cy="0"/>
          <a:chOff x="0" y="0"/>
          <a:chExt cx="0" cy="0"/>
        </a:xfrm>
      </p:grpSpPr>
      <p:pic>
        <p:nvPicPr>
          <p:cNvPr id="1192" name="Google Shape;1192;p137"/>
          <p:cNvPicPr preferRelativeResize="0"/>
          <p:nvPr/>
        </p:nvPicPr>
        <p:blipFill rotWithShape="1">
          <a:blip r:embed="rId3">
            <a:alphaModFix/>
          </a:blip>
          <a:srcRect b="0" l="0" r="32888" t="22118"/>
          <a:stretch/>
        </p:blipFill>
        <p:spPr>
          <a:xfrm>
            <a:off x="1929" y="2039809"/>
            <a:ext cx="6457863" cy="3211275"/>
          </a:xfrm>
          <a:prstGeom prst="rect">
            <a:avLst/>
          </a:prstGeom>
          <a:noFill/>
          <a:ln>
            <a:noFill/>
          </a:ln>
        </p:spPr>
      </p:pic>
      <p:sp>
        <p:nvSpPr>
          <p:cNvPr id="1193" name="Google Shape;1193;p137"/>
          <p:cNvSpPr txBox="1"/>
          <p:nvPr/>
        </p:nvSpPr>
        <p:spPr>
          <a:xfrm>
            <a:off x="0" y="0"/>
            <a:ext cx="12192000" cy="1754326"/>
          </a:xfrm>
          <a:prstGeom prst="rect">
            <a:avLst/>
          </a:prstGeom>
          <a:solidFill>
            <a:srgbClr val="DAE5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6000">
                <a:solidFill>
                  <a:schemeClr val="accent1"/>
                </a:solidFill>
                <a:latin typeface="Calibri"/>
                <a:ea typeface="Calibri"/>
                <a:cs typeface="Calibri"/>
                <a:sym typeface="Calibri"/>
              </a:rPr>
              <a:t>Exclusive breast feeding rate</a:t>
            </a:r>
            <a:endParaRPr/>
          </a:p>
          <a:p>
            <a:pPr indent="0" lvl="0" marL="0" marR="0" rtl="0" algn="ctr">
              <a:spcBef>
                <a:spcPts val="0"/>
              </a:spcBef>
              <a:spcAft>
                <a:spcPts val="0"/>
              </a:spcAft>
              <a:buNone/>
            </a:pPr>
            <a:r>
              <a:rPr i="1" lang="fr-FR" sz="4800">
                <a:solidFill>
                  <a:schemeClr val="dk2"/>
                </a:solidFill>
                <a:latin typeface="Calibri"/>
                <a:ea typeface="Calibri"/>
                <a:cs typeface="Calibri"/>
                <a:sym typeface="Calibri"/>
              </a:rPr>
              <a:t>Data from UNICEF 2018, by regions</a:t>
            </a:r>
            <a:endParaRPr i="1" sz="4800">
              <a:solidFill>
                <a:schemeClr val="dk2"/>
              </a:solidFill>
              <a:latin typeface="Calibri"/>
              <a:ea typeface="Calibri"/>
              <a:cs typeface="Calibri"/>
              <a:sym typeface="Calibri"/>
            </a:endParaRPr>
          </a:p>
        </p:txBody>
      </p:sp>
      <p:sp>
        <p:nvSpPr>
          <p:cNvPr id="1194" name="Google Shape;1194;p137"/>
          <p:cNvSpPr txBox="1"/>
          <p:nvPr/>
        </p:nvSpPr>
        <p:spPr>
          <a:xfrm>
            <a:off x="1154343" y="5360487"/>
            <a:ext cx="9868664" cy="14465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3200">
                <a:solidFill>
                  <a:schemeClr val="dk1"/>
                </a:solidFill>
                <a:latin typeface="Calibri"/>
                <a:ea typeface="Calibri"/>
                <a:cs typeface="Calibri"/>
                <a:sym typeface="Calibri"/>
              </a:rPr>
              <a:t>There will always be a need for human milk substitutes, </a:t>
            </a:r>
            <a:endParaRPr/>
          </a:p>
          <a:p>
            <a:pPr indent="0" lvl="0" marL="0" marR="0" rtl="0" algn="ctr">
              <a:spcBef>
                <a:spcPts val="0"/>
              </a:spcBef>
              <a:spcAft>
                <a:spcPts val="0"/>
              </a:spcAft>
              <a:buNone/>
            </a:pPr>
            <a:r>
              <a:rPr lang="fr-FR" sz="3200">
                <a:solidFill>
                  <a:schemeClr val="dk1"/>
                </a:solidFill>
                <a:latin typeface="Calibri"/>
                <a:ea typeface="Calibri"/>
                <a:cs typeface="Calibri"/>
                <a:sym typeface="Calibri"/>
              </a:rPr>
              <a:t>no matter how successful the promotion of breast feeding</a:t>
            </a:r>
            <a:endParaRPr sz="3200">
              <a:solidFill>
                <a:schemeClr val="dk1"/>
              </a:solidFill>
              <a:latin typeface="Calibri"/>
              <a:ea typeface="Calibri"/>
              <a:cs typeface="Calibri"/>
              <a:sym typeface="Calibri"/>
            </a:endParaRPr>
          </a:p>
          <a:p>
            <a:pPr indent="0" lvl="0" marL="0" marR="0" rtl="0" algn="ctr">
              <a:spcBef>
                <a:spcPts val="0"/>
              </a:spcBef>
              <a:spcAft>
                <a:spcPts val="0"/>
              </a:spcAft>
              <a:buNone/>
            </a:pPr>
            <a:r>
              <a:rPr i="1" lang="fr-FR" sz="2400">
                <a:solidFill>
                  <a:schemeClr val="dk1"/>
                </a:solidFill>
                <a:latin typeface="Calibri"/>
                <a:ea typeface="Calibri"/>
                <a:cs typeface="Calibri"/>
                <a:sym typeface="Calibri"/>
              </a:rPr>
              <a:t>Baker RD &amp; Baker SS;  J Pediatr Gastroenterol Nutr 2016</a:t>
            </a:r>
            <a:endParaRPr/>
          </a:p>
        </p:txBody>
      </p:sp>
      <p:pic>
        <p:nvPicPr>
          <p:cNvPr id="1195" name="Google Shape;1195;p137"/>
          <p:cNvPicPr preferRelativeResize="0"/>
          <p:nvPr/>
        </p:nvPicPr>
        <p:blipFill rotWithShape="1">
          <a:blip r:embed="rId4">
            <a:alphaModFix/>
          </a:blip>
          <a:srcRect b="3768" l="3306" r="1852" t="2010"/>
          <a:stretch/>
        </p:blipFill>
        <p:spPr>
          <a:xfrm>
            <a:off x="6459792" y="2039806"/>
            <a:ext cx="5732208" cy="3224368"/>
          </a:xfrm>
          <a:prstGeom prst="rect">
            <a:avLst/>
          </a:prstGeom>
          <a:noFill/>
          <a:ln>
            <a:noFill/>
          </a:ln>
        </p:spPr>
      </p:pic>
      <p:sp>
        <p:nvSpPr>
          <p:cNvPr id="1196" name="Google Shape;1196;p137"/>
          <p:cNvSpPr txBox="1"/>
          <p:nvPr/>
        </p:nvSpPr>
        <p:spPr>
          <a:xfrm>
            <a:off x="5105400" y="2614614"/>
            <a:ext cx="2040943"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5400">
                <a:solidFill>
                  <a:schemeClr val="dk1"/>
                </a:solidFill>
                <a:latin typeface="Calibri"/>
                <a:ea typeface="Calibri"/>
                <a:cs typeface="Calibri"/>
                <a:sym typeface="Calibri"/>
              </a:rPr>
              <a:t>World</a:t>
            </a:r>
            <a:endParaRPr/>
          </a:p>
          <a:p>
            <a:pPr indent="0" lvl="0" marL="0" marR="0" rtl="0" algn="l">
              <a:spcBef>
                <a:spcPts val="0"/>
              </a:spcBef>
              <a:spcAft>
                <a:spcPts val="0"/>
              </a:spcAft>
              <a:buNone/>
            </a:pPr>
            <a:r>
              <a:rPr lang="fr-FR" sz="5400">
                <a:solidFill>
                  <a:schemeClr val="dk1"/>
                </a:solidFill>
                <a:latin typeface="Calibri"/>
                <a:ea typeface="Calibri"/>
                <a:cs typeface="Calibri"/>
                <a:sym typeface="Calibri"/>
              </a:rPr>
              <a:t>≈ 41%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38"/>
          <p:cNvSpPr/>
          <p:nvPr/>
        </p:nvSpPr>
        <p:spPr>
          <a:xfrm>
            <a:off x="0" y="-3758"/>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Human milk oligosaccharides (HMOs</a:t>
            </a:r>
            <a:r>
              <a:rPr b="1" lang="fr-FR" sz="4400">
                <a:solidFill>
                  <a:schemeClr val="dk2"/>
                </a:solidFill>
                <a:latin typeface="Calibri"/>
                <a:ea typeface="Calibri"/>
                <a:cs typeface="Calibri"/>
                <a:sym typeface="Calibri"/>
              </a:rPr>
              <a:t>)</a:t>
            </a:r>
            <a:endParaRPr sz="4400">
              <a:solidFill>
                <a:schemeClr val="dk2"/>
              </a:solidFill>
              <a:latin typeface="Calibri"/>
              <a:ea typeface="Calibri"/>
              <a:cs typeface="Calibri"/>
              <a:sym typeface="Calibri"/>
            </a:endParaRPr>
          </a:p>
        </p:txBody>
      </p:sp>
      <p:sp>
        <p:nvSpPr>
          <p:cNvPr id="1202" name="Google Shape;1202;p138"/>
          <p:cNvSpPr txBox="1"/>
          <p:nvPr/>
        </p:nvSpPr>
        <p:spPr>
          <a:xfrm>
            <a:off x="1524000" y="765174"/>
            <a:ext cx="5101389" cy="7080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4000">
                <a:solidFill>
                  <a:srgbClr val="2F9F7A"/>
                </a:solidFill>
                <a:latin typeface="Arial"/>
                <a:ea typeface="Arial"/>
                <a:cs typeface="Arial"/>
                <a:sym typeface="Arial"/>
              </a:rPr>
              <a:t>Potential benefits</a:t>
            </a:r>
            <a:endParaRPr b="1" i="1" sz="4000">
              <a:solidFill>
                <a:srgbClr val="2F9F7A"/>
              </a:solidFill>
              <a:latin typeface="Arial"/>
              <a:ea typeface="Arial"/>
              <a:cs typeface="Arial"/>
              <a:sym typeface="Arial"/>
            </a:endParaRPr>
          </a:p>
        </p:txBody>
      </p:sp>
      <p:pic>
        <p:nvPicPr>
          <p:cNvPr descr="Feeding the Microbiome with Sialylated Milk Oligosaccharides to Promote Infant…" id="1203" name="Google Shape;1203;p138"/>
          <p:cNvPicPr preferRelativeResize="0"/>
          <p:nvPr/>
        </p:nvPicPr>
        <p:blipFill rotWithShape="1">
          <a:blip r:embed="rId3">
            <a:alphaModFix/>
          </a:blip>
          <a:srcRect b="0" l="0" r="0" t="0"/>
          <a:stretch/>
        </p:blipFill>
        <p:spPr>
          <a:xfrm>
            <a:off x="398882" y="2205039"/>
            <a:ext cx="5113338" cy="3887787"/>
          </a:xfrm>
          <a:prstGeom prst="rect">
            <a:avLst/>
          </a:prstGeom>
          <a:noFill/>
          <a:ln>
            <a:noFill/>
          </a:ln>
        </p:spPr>
      </p:pic>
      <p:sp>
        <p:nvSpPr>
          <p:cNvPr id="1204" name="Google Shape;1204;p1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205" name="Google Shape;1205;p138"/>
          <p:cNvPicPr preferRelativeResize="0"/>
          <p:nvPr/>
        </p:nvPicPr>
        <p:blipFill rotWithShape="1">
          <a:blip r:embed="rId4">
            <a:alphaModFix/>
          </a:blip>
          <a:srcRect b="19533" l="0" r="0" t="7016"/>
          <a:stretch/>
        </p:blipFill>
        <p:spPr>
          <a:xfrm>
            <a:off x="6609349" y="813301"/>
            <a:ext cx="5508220" cy="612380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0" name="Shape 1210"/>
        <p:cNvGrpSpPr/>
        <p:nvPr/>
      </p:nvGrpSpPr>
      <p:grpSpPr>
        <a:xfrm>
          <a:off x="0" y="0"/>
          <a:ext cx="0" cy="0"/>
          <a:chOff x="0" y="0"/>
          <a:chExt cx="0" cy="0"/>
        </a:xfrm>
      </p:grpSpPr>
      <p:pic>
        <p:nvPicPr>
          <p:cNvPr descr="bacteria black and white photo e coli" id="1211" name="Google Shape;1211;p139"/>
          <p:cNvPicPr preferRelativeResize="0"/>
          <p:nvPr/>
        </p:nvPicPr>
        <p:blipFill rotWithShape="1">
          <a:blip r:embed="rId3">
            <a:alphaModFix/>
          </a:blip>
          <a:srcRect b="0" l="0" r="0" t="0"/>
          <a:stretch/>
        </p:blipFill>
        <p:spPr>
          <a:xfrm>
            <a:off x="1738314" y="1776413"/>
            <a:ext cx="4714875" cy="3562350"/>
          </a:xfrm>
          <a:prstGeom prst="rect">
            <a:avLst/>
          </a:prstGeom>
          <a:noFill/>
          <a:ln>
            <a:noFill/>
          </a:ln>
        </p:spPr>
      </p:pic>
      <p:pic>
        <p:nvPicPr>
          <p:cNvPr descr="breastfeeding" id="1212" name="Google Shape;1212;p139"/>
          <p:cNvPicPr preferRelativeResize="0"/>
          <p:nvPr/>
        </p:nvPicPr>
        <p:blipFill rotWithShape="1">
          <a:blip r:embed="rId4">
            <a:alphaModFix/>
          </a:blip>
          <a:srcRect b="20035" l="1687" r="10882" t="23586"/>
          <a:stretch/>
        </p:blipFill>
        <p:spPr>
          <a:xfrm>
            <a:off x="6667500" y="1760539"/>
            <a:ext cx="3786188" cy="3597275"/>
          </a:xfrm>
          <a:prstGeom prst="rect">
            <a:avLst/>
          </a:prstGeom>
          <a:noFill/>
          <a:ln>
            <a:noFill/>
          </a:ln>
        </p:spPr>
      </p:pic>
      <p:sp>
        <p:nvSpPr>
          <p:cNvPr id="1213" name="Google Shape;1213;p139"/>
          <p:cNvSpPr txBox="1"/>
          <p:nvPr/>
        </p:nvSpPr>
        <p:spPr>
          <a:xfrm>
            <a:off x="1524000" y="5300663"/>
            <a:ext cx="9144000" cy="12001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B050"/>
              </a:buClr>
              <a:buSzPts val="3600"/>
              <a:buFont typeface="Arial"/>
              <a:buNone/>
            </a:pPr>
            <a:r>
              <a:rPr b="1" i="1" lang="fr-FR" sz="3600">
                <a:solidFill>
                  <a:srgbClr val="00B050"/>
                </a:solidFill>
                <a:latin typeface="Arial"/>
                <a:ea typeface="Arial"/>
                <a:cs typeface="Arial"/>
                <a:sym typeface="Arial"/>
              </a:rPr>
              <a:t>Mimicking intestinal microbiota of normal brest fed infants looks logical</a:t>
            </a:r>
            <a:endParaRPr/>
          </a:p>
        </p:txBody>
      </p:sp>
      <p:sp>
        <p:nvSpPr>
          <p:cNvPr id="1214" name="Google Shape;1214;p139"/>
          <p:cNvSpPr/>
          <p:nvPr/>
        </p:nvSpPr>
        <p:spPr>
          <a:xfrm>
            <a:off x="0" y="13286"/>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4400"/>
              <a:buFont typeface="Calibri"/>
              <a:buNone/>
            </a:pPr>
            <a:r>
              <a:rPr b="1" i="0" lang="fr-FR" sz="4400" u="none" cap="none" strike="noStrike">
                <a:solidFill>
                  <a:schemeClr val="accent2"/>
                </a:solidFill>
                <a:latin typeface="Calibri"/>
                <a:ea typeface="Calibri"/>
                <a:cs typeface="Calibri"/>
                <a:sym typeface="Calibri"/>
              </a:rPr>
              <a:t>Modulation of intestinal microbiota</a:t>
            </a:r>
            <a:endParaRPr b="0" i="0" sz="4400" u="none" cap="none" strike="noStrike">
              <a:solidFill>
                <a:schemeClr val="accent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500"/>
                                        <p:tgtEl>
                                          <p:spTgt spid="1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8" name="Shape 1218"/>
        <p:cNvGrpSpPr/>
        <p:nvPr/>
      </p:nvGrpSpPr>
      <p:grpSpPr>
        <a:xfrm>
          <a:off x="0" y="0"/>
          <a:ext cx="0" cy="0"/>
          <a:chOff x="0" y="0"/>
          <a:chExt cx="0" cy="0"/>
        </a:xfrm>
      </p:grpSpPr>
      <p:sp>
        <p:nvSpPr>
          <p:cNvPr id="1219" name="Google Shape;1219;p140"/>
          <p:cNvSpPr txBox="1"/>
          <p:nvPr/>
        </p:nvSpPr>
        <p:spPr>
          <a:xfrm>
            <a:off x="170529" y="2199850"/>
            <a:ext cx="4779706" cy="3785652"/>
          </a:xfrm>
          <a:prstGeom prst="rect">
            <a:avLst/>
          </a:prstGeom>
          <a:noFill/>
          <a:ln cap="flat" cmpd="sng" w="952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Whey/casein ratio</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Iron fortification</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Protein content</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Renal solute load</a:t>
            </a:r>
            <a:endParaRPr sz="4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Taurine fortification</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LCPUFAs addition</a:t>
            </a:r>
            <a:endParaRPr/>
          </a:p>
        </p:txBody>
      </p:sp>
      <p:sp>
        <p:nvSpPr>
          <p:cNvPr id="1220" name="Google Shape;1220;p140"/>
          <p:cNvSpPr txBox="1"/>
          <p:nvPr/>
        </p:nvSpPr>
        <p:spPr>
          <a:xfrm>
            <a:off x="4983239" y="2199850"/>
            <a:ext cx="7038232" cy="3785652"/>
          </a:xfrm>
          <a:prstGeom prst="rect">
            <a:avLst/>
          </a:prstGeom>
          <a:noFill/>
          <a:ln cap="flat" cmpd="sng" w="952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Nucleotides fortification</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Lactic ac. producing bacteria</a:t>
            </a:r>
            <a:endParaRPr sz="4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Probiotics addition</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Prebiotics: GOS/FOS</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HMOs (2-FL with/out LnNT)</a:t>
            </a:r>
            <a:endParaRPr/>
          </a:p>
          <a:p>
            <a:pPr indent="-285750" lvl="0" marL="285750" marR="0" rtl="0" algn="l">
              <a:spcBef>
                <a:spcPts val="0"/>
              </a:spcBef>
              <a:spcAft>
                <a:spcPts val="0"/>
              </a:spcAft>
              <a:buClr>
                <a:schemeClr val="dk1"/>
              </a:buClr>
              <a:buSzPts val="4000"/>
              <a:buFont typeface="Arial"/>
              <a:buChar char="-"/>
            </a:pPr>
            <a:r>
              <a:rPr lang="fr-FR" sz="4000">
                <a:solidFill>
                  <a:schemeClr val="dk1"/>
                </a:solidFill>
                <a:latin typeface="Arial"/>
                <a:ea typeface="Arial"/>
                <a:cs typeface="Arial"/>
                <a:sym typeface="Arial"/>
              </a:rPr>
              <a:t>Postbiotics</a:t>
            </a:r>
            <a:endParaRPr sz="4000">
              <a:solidFill>
                <a:schemeClr val="dk1"/>
              </a:solidFill>
              <a:latin typeface="Arial"/>
              <a:ea typeface="Arial"/>
              <a:cs typeface="Arial"/>
              <a:sym typeface="Arial"/>
            </a:endParaRPr>
          </a:p>
        </p:txBody>
      </p:sp>
      <p:sp>
        <p:nvSpPr>
          <p:cNvPr id="1221" name="Google Shape;1221;p140"/>
          <p:cNvSpPr/>
          <p:nvPr/>
        </p:nvSpPr>
        <p:spPr>
          <a:xfrm>
            <a:off x="0" y="-3758"/>
            <a:ext cx="12192000" cy="1446550"/>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2"/>
                </a:solidFill>
                <a:latin typeface="Arial"/>
                <a:ea typeface="Arial"/>
                <a:cs typeface="Arial"/>
                <a:sym typeface="Arial"/>
              </a:rPr>
              <a:t>Progresses in infant formulas composition</a:t>
            </a:r>
            <a:endParaRPr/>
          </a:p>
          <a:p>
            <a:pPr indent="0" lvl="0" marL="0" marR="0" rtl="0" algn="ctr">
              <a:spcBef>
                <a:spcPts val="0"/>
              </a:spcBef>
              <a:spcAft>
                <a:spcPts val="0"/>
              </a:spcAft>
              <a:buNone/>
            </a:pPr>
            <a:r>
              <a:rPr b="1" lang="fr-FR" sz="4400">
                <a:solidFill>
                  <a:schemeClr val="accent2"/>
                </a:solidFill>
                <a:latin typeface="Arial"/>
                <a:ea typeface="Arial"/>
                <a:cs typeface="Arial"/>
                <a:sym typeface="Arial"/>
              </a:rPr>
              <a:t>Over the past four decades</a:t>
            </a:r>
            <a:endParaRPr b="1" sz="4400">
              <a:solidFill>
                <a:schemeClr val="accen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5" name="Shape 1225"/>
        <p:cNvGrpSpPr/>
        <p:nvPr/>
      </p:nvGrpSpPr>
      <p:grpSpPr>
        <a:xfrm>
          <a:off x="0" y="0"/>
          <a:ext cx="0" cy="0"/>
          <a:chOff x="0" y="0"/>
          <a:chExt cx="0" cy="0"/>
        </a:xfrm>
      </p:grpSpPr>
      <p:cxnSp>
        <p:nvCxnSpPr>
          <p:cNvPr id="1226" name="Google Shape;1226;p141"/>
          <p:cNvCxnSpPr/>
          <p:nvPr/>
        </p:nvCxnSpPr>
        <p:spPr>
          <a:xfrm>
            <a:off x="9625013" y="2276475"/>
            <a:ext cx="0" cy="1239838"/>
          </a:xfrm>
          <a:prstGeom prst="straightConnector1">
            <a:avLst/>
          </a:prstGeom>
          <a:noFill/>
          <a:ln cap="flat" cmpd="sng" w="38100">
            <a:solidFill>
              <a:srgbClr val="A82EA5"/>
            </a:solidFill>
            <a:prstDash val="solid"/>
            <a:round/>
            <a:headEnd len="med" w="med" type="none"/>
            <a:tailEnd len="med" w="med" type="none"/>
          </a:ln>
        </p:spPr>
      </p:cxnSp>
      <p:pic>
        <p:nvPicPr>
          <p:cNvPr id="1227" name="Google Shape;1227;p141"/>
          <p:cNvPicPr preferRelativeResize="0"/>
          <p:nvPr/>
        </p:nvPicPr>
        <p:blipFill rotWithShape="1">
          <a:blip r:embed="rId3">
            <a:alphaModFix/>
          </a:blip>
          <a:srcRect b="37498" l="237" r="4348" t="38206"/>
          <a:stretch/>
        </p:blipFill>
        <p:spPr>
          <a:xfrm>
            <a:off x="6959600" y="3492500"/>
            <a:ext cx="3098800" cy="368300"/>
          </a:xfrm>
          <a:prstGeom prst="rect">
            <a:avLst/>
          </a:prstGeom>
          <a:noFill/>
          <a:ln>
            <a:noFill/>
          </a:ln>
        </p:spPr>
      </p:pic>
      <p:sp>
        <p:nvSpPr>
          <p:cNvPr id="1228" name="Google Shape;1228;p141"/>
          <p:cNvSpPr txBox="1"/>
          <p:nvPr/>
        </p:nvSpPr>
        <p:spPr>
          <a:xfrm>
            <a:off x="7186614" y="1700214"/>
            <a:ext cx="3252787" cy="523875"/>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800">
                <a:solidFill>
                  <a:schemeClr val="dk1"/>
                </a:solidFill>
                <a:latin typeface="Calibri"/>
                <a:ea typeface="Calibri"/>
                <a:cs typeface="Calibri"/>
                <a:sym typeface="Calibri"/>
              </a:rPr>
              <a:t>Pasteurization</a:t>
            </a:r>
            <a:endParaRPr/>
          </a:p>
        </p:txBody>
      </p:sp>
      <p:sp>
        <p:nvSpPr>
          <p:cNvPr id="1229" name="Google Shape;1229;p141"/>
          <p:cNvSpPr txBox="1"/>
          <p:nvPr/>
        </p:nvSpPr>
        <p:spPr>
          <a:xfrm>
            <a:off x="8466138" y="4005264"/>
            <a:ext cx="1593850" cy="5222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800">
                <a:solidFill>
                  <a:schemeClr val="dk2"/>
                </a:solidFill>
                <a:latin typeface="Calibri"/>
                <a:ea typeface="Calibri"/>
                <a:cs typeface="Calibri"/>
                <a:sym typeface="Calibri"/>
              </a:rPr>
              <a:t>&gt; 2000 </a:t>
            </a:r>
            <a:endParaRPr/>
          </a:p>
        </p:txBody>
      </p:sp>
      <p:sp>
        <p:nvSpPr>
          <p:cNvPr id="1230" name="Google Shape;1230;p141"/>
          <p:cNvSpPr txBox="1"/>
          <p:nvPr/>
        </p:nvSpPr>
        <p:spPr>
          <a:xfrm>
            <a:off x="8178800" y="4848226"/>
            <a:ext cx="2159000" cy="4603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400">
                <a:solidFill>
                  <a:srgbClr val="00B050"/>
                </a:solidFill>
                <a:latin typeface="Calibri"/>
                <a:ea typeface="Calibri"/>
                <a:cs typeface="Calibri"/>
                <a:sym typeface="Calibri"/>
              </a:rPr>
              <a:t>Probiotics</a:t>
            </a:r>
            <a:endParaRPr b="1" sz="2400">
              <a:solidFill>
                <a:srgbClr val="00B050"/>
              </a:solidFill>
              <a:latin typeface="Calibri"/>
              <a:ea typeface="Calibri"/>
              <a:cs typeface="Calibri"/>
              <a:sym typeface="Calibri"/>
            </a:endParaRPr>
          </a:p>
        </p:txBody>
      </p:sp>
      <p:cxnSp>
        <p:nvCxnSpPr>
          <p:cNvPr id="1231" name="Google Shape;1231;p141"/>
          <p:cNvCxnSpPr/>
          <p:nvPr/>
        </p:nvCxnSpPr>
        <p:spPr>
          <a:xfrm>
            <a:off x="9840913" y="3860800"/>
            <a:ext cx="0" cy="1066800"/>
          </a:xfrm>
          <a:prstGeom prst="straightConnector1">
            <a:avLst/>
          </a:prstGeom>
          <a:noFill/>
          <a:ln cap="flat" cmpd="sng" w="38100">
            <a:solidFill>
              <a:srgbClr val="A82EA5"/>
            </a:solidFill>
            <a:prstDash val="solid"/>
            <a:round/>
            <a:headEnd len="med" w="med" type="none"/>
            <a:tailEnd len="med" w="med" type="none"/>
          </a:ln>
        </p:spPr>
      </p:cxnSp>
      <p:sp>
        <p:nvSpPr>
          <p:cNvPr id="1232" name="Google Shape;1232;p141"/>
          <p:cNvSpPr txBox="1"/>
          <p:nvPr/>
        </p:nvSpPr>
        <p:spPr>
          <a:xfrm>
            <a:off x="8178800" y="5300664"/>
            <a:ext cx="2159000" cy="4603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400">
                <a:solidFill>
                  <a:schemeClr val="dk1"/>
                </a:solidFill>
                <a:latin typeface="Calibri"/>
                <a:ea typeface="Calibri"/>
                <a:cs typeface="Calibri"/>
                <a:sym typeface="Calibri"/>
              </a:rPr>
              <a:t>Prebiotics</a:t>
            </a:r>
            <a:endParaRPr b="1" sz="2400">
              <a:solidFill>
                <a:schemeClr val="dk1"/>
              </a:solidFill>
              <a:latin typeface="Calibri"/>
              <a:ea typeface="Calibri"/>
              <a:cs typeface="Calibri"/>
              <a:sym typeface="Calibri"/>
            </a:endParaRPr>
          </a:p>
        </p:txBody>
      </p:sp>
      <p:sp>
        <p:nvSpPr>
          <p:cNvPr id="1233" name="Google Shape;1233;p141"/>
          <p:cNvSpPr txBox="1"/>
          <p:nvPr/>
        </p:nvSpPr>
        <p:spPr>
          <a:xfrm>
            <a:off x="7967663" y="6054726"/>
            <a:ext cx="2520950" cy="8302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2"/>
              </a:buClr>
              <a:buSzPts val="2400"/>
              <a:buFont typeface="Arial"/>
              <a:buNone/>
            </a:pPr>
            <a:r>
              <a:rPr b="1" lang="fr-FR" sz="2400">
                <a:solidFill>
                  <a:schemeClr val="accent2"/>
                </a:solidFill>
                <a:latin typeface="Arial"/>
                <a:ea typeface="Arial"/>
                <a:cs typeface="Arial"/>
                <a:sym typeface="Arial"/>
              </a:rPr>
              <a:t>Fermentation </a:t>
            </a:r>
            <a:endParaRPr/>
          </a:p>
          <a:p>
            <a:pPr indent="0" lvl="0" marL="0" marR="0" rtl="0" algn="ctr">
              <a:spcBef>
                <a:spcPts val="0"/>
              </a:spcBef>
              <a:spcAft>
                <a:spcPts val="0"/>
              </a:spcAft>
              <a:buClr>
                <a:schemeClr val="accent2"/>
              </a:buClr>
              <a:buSzPts val="2400"/>
              <a:buFont typeface="Arial"/>
              <a:buNone/>
            </a:pPr>
            <a:r>
              <a:rPr b="1" lang="fr-FR" sz="2400">
                <a:solidFill>
                  <a:schemeClr val="accent2"/>
                </a:solidFill>
                <a:latin typeface="Arial"/>
                <a:ea typeface="Arial"/>
                <a:cs typeface="Arial"/>
                <a:sym typeface="Arial"/>
              </a:rPr>
              <a:t>products</a:t>
            </a:r>
            <a:endParaRPr/>
          </a:p>
        </p:txBody>
      </p:sp>
      <p:sp>
        <p:nvSpPr>
          <p:cNvPr id="1234" name="Google Shape;1234;p141"/>
          <p:cNvSpPr txBox="1"/>
          <p:nvPr/>
        </p:nvSpPr>
        <p:spPr>
          <a:xfrm>
            <a:off x="7824788" y="2636839"/>
            <a:ext cx="1592262" cy="5238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800">
                <a:solidFill>
                  <a:schemeClr val="dk2"/>
                </a:solidFill>
                <a:latin typeface="Calibri"/>
                <a:ea typeface="Calibri"/>
                <a:cs typeface="Calibri"/>
                <a:sym typeface="Calibri"/>
              </a:rPr>
              <a:t>&gt; 1900 </a:t>
            </a:r>
            <a:endParaRPr/>
          </a:p>
        </p:txBody>
      </p:sp>
      <p:sp>
        <p:nvSpPr>
          <p:cNvPr id="1235" name="Google Shape;1235;p141"/>
          <p:cNvSpPr/>
          <p:nvPr/>
        </p:nvSpPr>
        <p:spPr>
          <a:xfrm>
            <a:off x="0" y="17917"/>
            <a:ext cx="12192000" cy="1414462"/>
          </a:xfrm>
          <a:prstGeom prst="rect">
            <a:avLst/>
          </a:prstGeom>
          <a:solidFill>
            <a:srgbClr val="C5D8F1"/>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Feeding strategies by </a:t>
            </a:r>
            <a:endParaRPr/>
          </a:p>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modulating intestinal microbiota</a:t>
            </a:r>
            <a:endParaRPr b="1" sz="1800">
              <a:solidFill>
                <a:schemeClr val="accent1"/>
              </a:solidFill>
              <a:latin typeface="Calibri"/>
              <a:ea typeface="Calibri"/>
              <a:cs typeface="Calibri"/>
              <a:sym typeface="Calibri"/>
            </a:endParaRPr>
          </a:p>
        </p:txBody>
      </p:sp>
      <p:sp>
        <p:nvSpPr>
          <p:cNvPr id="1236" name="Google Shape;1236;p141"/>
          <p:cNvSpPr txBox="1"/>
          <p:nvPr/>
        </p:nvSpPr>
        <p:spPr>
          <a:xfrm>
            <a:off x="2019301" y="1628776"/>
            <a:ext cx="4594225" cy="790575"/>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4400">
                <a:solidFill>
                  <a:srgbClr val="00B050"/>
                </a:solidFill>
                <a:latin typeface="Calibri"/>
                <a:ea typeface="Calibri"/>
                <a:cs typeface="Calibri"/>
                <a:sym typeface="Calibri"/>
              </a:rPr>
              <a:t>Probiotics</a:t>
            </a:r>
            <a:endParaRPr b="1" sz="4400">
              <a:solidFill>
                <a:srgbClr val="00B050"/>
              </a:solidFill>
              <a:latin typeface="Calibri"/>
              <a:ea typeface="Calibri"/>
              <a:cs typeface="Calibri"/>
              <a:sym typeface="Calibri"/>
            </a:endParaRPr>
          </a:p>
        </p:txBody>
      </p:sp>
      <p:sp>
        <p:nvSpPr>
          <p:cNvPr id="1237" name="Google Shape;1237;p141"/>
          <p:cNvSpPr txBox="1"/>
          <p:nvPr/>
        </p:nvSpPr>
        <p:spPr>
          <a:xfrm>
            <a:off x="2019301" y="2565401"/>
            <a:ext cx="4594225" cy="790575"/>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4400">
                <a:solidFill>
                  <a:schemeClr val="dk1"/>
                </a:solidFill>
                <a:latin typeface="Calibri"/>
                <a:ea typeface="Calibri"/>
                <a:cs typeface="Calibri"/>
                <a:sym typeface="Calibri"/>
              </a:rPr>
              <a:t>Prebiotics</a:t>
            </a:r>
            <a:endParaRPr b="1" sz="4400">
              <a:solidFill>
                <a:schemeClr val="dk1"/>
              </a:solidFill>
              <a:latin typeface="Calibri"/>
              <a:ea typeface="Calibri"/>
              <a:cs typeface="Calibri"/>
              <a:sym typeface="Calibri"/>
            </a:endParaRPr>
          </a:p>
        </p:txBody>
      </p:sp>
      <p:sp>
        <p:nvSpPr>
          <p:cNvPr id="1238" name="Google Shape;1238;p141"/>
          <p:cNvSpPr txBox="1"/>
          <p:nvPr/>
        </p:nvSpPr>
        <p:spPr>
          <a:xfrm>
            <a:off x="2063751" y="4867275"/>
            <a:ext cx="4537075" cy="1201738"/>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accent2"/>
              </a:buClr>
              <a:buSzPts val="4400"/>
              <a:buFont typeface="Arial"/>
              <a:buNone/>
            </a:pPr>
            <a:r>
              <a:rPr b="1" lang="fr-FR" sz="4400">
                <a:solidFill>
                  <a:schemeClr val="accent2"/>
                </a:solidFill>
                <a:latin typeface="Arial"/>
                <a:ea typeface="Arial"/>
                <a:cs typeface="Arial"/>
                <a:sym typeface="Arial"/>
              </a:rPr>
              <a:t>Postbiotics</a:t>
            </a:r>
            <a:endParaRPr/>
          </a:p>
          <a:p>
            <a:pPr indent="0" lvl="0" marL="0" marR="0" rtl="0" algn="ctr">
              <a:spcBef>
                <a:spcPts val="0"/>
              </a:spcBef>
              <a:spcAft>
                <a:spcPts val="0"/>
              </a:spcAft>
              <a:buClr>
                <a:schemeClr val="accent2"/>
              </a:buClr>
              <a:buSzPts val="2800"/>
              <a:buFont typeface="Arial"/>
              <a:buNone/>
            </a:pPr>
            <a:r>
              <a:rPr b="1" i="1" lang="fr-FR" sz="2800">
                <a:solidFill>
                  <a:schemeClr val="accent2"/>
                </a:solidFill>
                <a:latin typeface="Arial"/>
                <a:ea typeface="Arial"/>
                <a:cs typeface="Arial"/>
                <a:sym typeface="Arial"/>
              </a:rPr>
              <a:t>(Fermentation Products)</a:t>
            </a:r>
            <a:endParaRPr/>
          </a:p>
        </p:txBody>
      </p:sp>
      <p:sp>
        <p:nvSpPr>
          <p:cNvPr id="1239" name="Google Shape;1239;p141"/>
          <p:cNvSpPr txBox="1"/>
          <p:nvPr/>
        </p:nvSpPr>
        <p:spPr>
          <a:xfrm>
            <a:off x="1992314" y="3644901"/>
            <a:ext cx="4594225" cy="790575"/>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4400">
                <a:solidFill>
                  <a:srgbClr val="7F7F7F"/>
                </a:solidFill>
                <a:latin typeface="Calibri"/>
                <a:ea typeface="Calibri"/>
                <a:cs typeface="Calibri"/>
                <a:sym typeface="Calibri"/>
              </a:rPr>
              <a:t>Symbiotics</a:t>
            </a:r>
            <a:endParaRPr b="1" sz="4400">
              <a:solidFill>
                <a:srgbClr val="7F7F7F"/>
              </a:solidFill>
              <a:latin typeface="Calibri"/>
              <a:ea typeface="Calibri"/>
              <a:cs typeface="Calibri"/>
              <a:sym typeface="Calibri"/>
            </a:endParaRPr>
          </a:p>
        </p:txBody>
      </p:sp>
      <p:sp>
        <p:nvSpPr>
          <p:cNvPr id="1240" name="Google Shape;1240;p141"/>
          <p:cNvSpPr txBox="1"/>
          <p:nvPr/>
        </p:nvSpPr>
        <p:spPr>
          <a:xfrm>
            <a:off x="8112125" y="5705476"/>
            <a:ext cx="2159000" cy="4603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400">
                <a:solidFill>
                  <a:srgbClr val="7F7F7F"/>
                </a:solidFill>
                <a:latin typeface="Calibri"/>
                <a:ea typeface="Calibri"/>
                <a:cs typeface="Calibri"/>
                <a:sym typeface="Calibri"/>
              </a:rPr>
              <a:t>Symbiotics</a:t>
            </a:r>
            <a:endParaRPr b="1" sz="2400">
              <a:solidFill>
                <a:srgbClr val="7F7F7F"/>
              </a:solidFill>
              <a:latin typeface="Calibri"/>
              <a:ea typeface="Calibri"/>
              <a:cs typeface="Calibri"/>
              <a:sym typeface="Calibri"/>
            </a:endParaRPr>
          </a:p>
        </p:txBody>
      </p:sp>
      <p:sp>
        <p:nvSpPr>
          <p:cNvPr id="1241" name="Google Shape;1241;p141"/>
          <p:cNvSpPr txBox="1"/>
          <p:nvPr/>
        </p:nvSpPr>
        <p:spPr>
          <a:xfrm>
            <a:off x="166686" y="6392864"/>
            <a:ext cx="1387475" cy="307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1" lang="fr-FR" sz="1400">
                <a:solidFill>
                  <a:srgbClr val="000000"/>
                </a:solidFill>
                <a:latin typeface="Arial"/>
                <a:ea typeface="Arial"/>
                <a:cs typeface="Arial"/>
                <a:sym typeface="Arial"/>
              </a:rPr>
              <a:t>O.Goulet 2019</a:t>
            </a:r>
            <a:endParaRPr/>
          </a:p>
        </p:txBody>
      </p:sp>
      <p:pic>
        <p:nvPicPr>
          <p:cNvPr id="1242" name="Google Shape;1242;p141"/>
          <p:cNvPicPr preferRelativeResize="0"/>
          <p:nvPr/>
        </p:nvPicPr>
        <p:blipFill rotWithShape="1">
          <a:blip r:embed="rId4">
            <a:alphaModFix/>
          </a:blip>
          <a:srcRect b="19299" l="0" r="81664" t="68174"/>
          <a:stretch/>
        </p:blipFill>
        <p:spPr>
          <a:xfrm>
            <a:off x="1737924" y="6223003"/>
            <a:ext cx="1600597" cy="634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6" name="Shape 1246"/>
        <p:cNvGrpSpPr/>
        <p:nvPr/>
      </p:nvGrpSpPr>
      <p:grpSpPr>
        <a:xfrm>
          <a:off x="0" y="0"/>
          <a:ext cx="0" cy="0"/>
          <a:chOff x="0" y="0"/>
          <a:chExt cx="0" cy="0"/>
        </a:xfrm>
      </p:grpSpPr>
      <p:sp>
        <p:nvSpPr>
          <p:cNvPr id="1247" name="Google Shape;1247;p1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248" name="Google Shape;1248;p142"/>
          <p:cNvPicPr preferRelativeResize="0"/>
          <p:nvPr/>
        </p:nvPicPr>
        <p:blipFill rotWithShape="1">
          <a:blip r:embed="rId3">
            <a:alphaModFix/>
          </a:blip>
          <a:srcRect b="20056" l="6874" r="5001" t="9772"/>
          <a:stretch/>
        </p:blipFill>
        <p:spPr>
          <a:xfrm>
            <a:off x="-100547" y="1725741"/>
            <a:ext cx="12240434" cy="4351339"/>
          </a:xfrm>
          <a:prstGeom prst="rect">
            <a:avLst/>
          </a:prstGeom>
          <a:noFill/>
          <a:ln>
            <a:noFill/>
          </a:ln>
        </p:spPr>
      </p:pic>
      <p:sp>
        <p:nvSpPr>
          <p:cNvPr id="1249" name="Google Shape;1249;p142"/>
          <p:cNvSpPr txBox="1"/>
          <p:nvPr/>
        </p:nvSpPr>
        <p:spPr>
          <a:xfrm>
            <a:off x="0" y="26945"/>
            <a:ext cx="12192000" cy="1448929"/>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accent1"/>
              </a:buClr>
              <a:buSzPts val="4800"/>
              <a:buFont typeface="Arial"/>
              <a:buNone/>
            </a:pPr>
            <a:r>
              <a:rPr b="1" lang="fr-FR" sz="4800">
                <a:solidFill>
                  <a:schemeClr val="accent1"/>
                </a:solidFill>
                <a:latin typeface="Calibri"/>
                <a:ea typeface="Calibri"/>
                <a:cs typeface="Calibri"/>
                <a:sym typeface="Calibri"/>
              </a:rPr>
              <a:t>The biotics family</a:t>
            </a:r>
            <a:endParaRPr b="1" sz="4800">
              <a:solidFill>
                <a:schemeClr val="accent1"/>
              </a:solidFill>
              <a:latin typeface="Calibri"/>
              <a:ea typeface="Calibri"/>
              <a:cs typeface="Calibri"/>
              <a:sym typeface="Calibri"/>
            </a:endParaRPr>
          </a:p>
          <a:p>
            <a:pPr indent="0" lvl="0" marL="0" marR="0" rtl="0" algn="ctr">
              <a:lnSpc>
                <a:spcPct val="80000"/>
              </a:lnSpc>
              <a:spcBef>
                <a:spcPts val="1000"/>
              </a:spcBef>
              <a:spcAft>
                <a:spcPts val="0"/>
              </a:spcAft>
              <a:buClr>
                <a:srgbClr val="2F9F7A"/>
              </a:buClr>
              <a:buSzPts val="4400"/>
              <a:buFont typeface="Arial"/>
              <a:buNone/>
            </a:pPr>
            <a:r>
              <a:rPr b="1" i="1" lang="fr-FR" sz="4400">
                <a:solidFill>
                  <a:srgbClr val="2F9F7A"/>
                </a:solidFill>
                <a:latin typeface="Calibri"/>
                <a:ea typeface="Calibri"/>
                <a:cs typeface="Calibri"/>
                <a:sym typeface="Calibri"/>
              </a:rPr>
              <a:t>Intestinal microbiota modulation</a:t>
            </a:r>
            <a:endParaRPr/>
          </a:p>
        </p:txBody>
      </p:sp>
      <p:sp>
        <p:nvSpPr>
          <p:cNvPr id="1250" name="Google Shape;1250;p142"/>
          <p:cNvSpPr txBox="1"/>
          <p:nvPr/>
        </p:nvSpPr>
        <p:spPr>
          <a:xfrm>
            <a:off x="474448" y="4883284"/>
            <a:ext cx="2271391"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800">
                <a:solidFill>
                  <a:schemeClr val="dk1"/>
                </a:solidFill>
                <a:latin typeface="Calibri"/>
                <a:ea typeface="Calibri"/>
                <a:cs typeface="Calibri"/>
                <a:sym typeface="Calibri"/>
              </a:rPr>
              <a:t>Prebiotics</a:t>
            </a:r>
            <a:endParaRPr b="1" sz="2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Non assimilable</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food ingredients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positively influencing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gut microbiota</a:t>
            </a:r>
            <a:endParaRPr sz="1800">
              <a:solidFill>
                <a:schemeClr val="dk1"/>
              </a:solidFill>
              <a:latin typeface="Calibri"/>
              <a:ea typeface="Calibri"/>
              <a:cs typeface="Calibri"/>
              <a:sym typeface="Calibri"/>
            </a:endParaRPr>
          </a:p>
        </p:txBody>
      </p:sp>
      <p:sp>
        <p:nvSpPr>
          <p:cNvPr id="1251" name="Google Shape;1251;p142"/>
          <p:cNvSpPr txBox="1"/>
          <p:nvPr/>
        </p:nvSpPr>
        <p:spPr>
          <a:xfrm>
            <a:off x="3330932" y="4883284"/>
            <a:ext cx="2271391"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800">
                <a:solidFill>
                  <a:schemeClr val="dk1"/>
                </a:solidFill>
                <a:latin typeface="Calibri"/>
                <a:ea typeface="Calibri"/>
                <a:cs typeface="Calibri"/>
                <a:sym typeface="Calibri"/>
              </a:rPr>
              <a:t>Probiotics</a:t>
            </a:r>
            <a:endParaRPr b="1" sz="2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Live bacteria</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positively influencing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gut microbiota</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and human health</a:t>
            </a:r>
            <a:endParaRPr sz="1800">
              <a:solidFill>
                <a:schemeClr val="dk1"/>
              </a:solidFill>
              <a:latin typeface="Calibri"/>
              <a:ea typeface="Calibri"/>
              <a:cs typeface="Calibri"/>
              <a:sym typeface="Calibri"/>
            </a:endParaRPr>
          </a:p>
        </p:txBody>
      </p:sp>
      <p:sp>
        <p:nvSpPr>
          <p:cNvPr id="1252" name="Google Shape;1252;p142"/>
          <p:cNvSpPr txBox="1"/>
          <p:nvPr/>
        </p:nvSpPr>
        <p:spPr>
          <a:xfrm>
            <a:off x="5986272" y="4883284"/>
            <a:ext cx="2725105"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800">
                <a:solidFill>
                  <a:schemeClr val="dk1"/>
                </a:solidFill>
                <a:latin typeface="Calibri"/>
                <a:ea typeface="Calibri"/>
                <a:cs typeface="Calibri"/>
                <a:sym typeface="Calibri"/>
              </a:rPr>
              <a:t>Synbiotics</a:t>
            </a:r>
            <a:endParaRPr b="1" sz="2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Combination of  prebiotics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and probiotics</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positively influencing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gut microbiota</a:t>
            </a:r>
            <a:endParaRPr sz="1800">
              <a:solidFill>
                <a:schemeClr val="dk1"/>
              </a:solidFill>
              <a:latin typeface="Calibri"/>
              <a:ea typeface="Calibri"/>
              <a:cs typeface="Calibri"/>
              <a:sym typeface="Calibri"/>
            </a:endParaRPr>
          </a:p>
        </p:txBody>
      </p:sp>
      <p:sp>
        <p:nvSpPr>
          <p:cNvPr id="1253" name="Google Shape;1253;p142"/>
          <p:cNvSpPr txBox="1"/>
          <p:nvPr/>
        </p:nvSpPr>
        <p:spPr>
          <a:xfrm>
            <a:off x="9287980" y="4931410"/>
            <a:ext cx="2615264"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800">
                <a:solidFill>
                  <a:schemeClr val="dk1"/>
                </a:solidFill>
                <a:latin typeface="Calibri"/>
                <a:ea typeface="Calibri"/>
                <a:cs typeface="Calibri"/>
                <a:sym typeface="Calibri"/>
              </a:rPr>
              <a:t>Postbiotics</a:t>
            </a:r>
            <a:endParaRPr b="1" sz="2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Bioactive compounds produced during a fermentation process that are beneficial for  health</a:t>
            </a:r>
            <a:endParaRPr sz="1800">
              <a:solidFill>
                <a:schemeClr val="dk1"/>
              </a:solidFill>
              <a:latin typeface="Calibri"/>
              <a:ea typeface="Calibri"/>
              <a:cs typeface="Calibri"/>
              <a:sym typeface="Calibri"/>
            </a:endParaRPr>
          </a:p>
        </p:txBody>
      </p:sp>
      <p:sp>
        <p:nvSpPr>
          <p:cNvPr id="1254" name="Google Shape;1254;p142"/>
          <p:cNvSpPr/>
          <p:nvPr/>
        </p:nvSpPr>
        <p:spPr>
          <a:xfrm>
            <a:off x="-100548" y="1825625"/>
            <a:ext cx="3076790" cy="50323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5" name="Google Shape;1255;p142"/>
          <p:cNvSpPr/>
          <p:nvPr/>
        </p:nvSpPr>
        <p:spPr>
          <a:xfrm>
            <a:off x="2995411" y="1849689"/>
            <a:ext cx="2807851" cy="50323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6" name="Google Shape;1256;p142"/>
          <p:cNvSpPr/>
          <p:nvPr/>
        </p:nvSpPr>
        <p:spPr>
          <a:xfrm>
            <a:off x="5746797" y="1897815"/>
            <a:ext cx="3024251" cy="50323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7" name="Google Shape;1257;p142"/>
          <p:cNvSpPr/>
          <p:nvPr/>
        </p:nvSpPr>
        <p:spPr>
          <a:xfrm>
            <a:off x="9290409" y="1883974"/>
            <a:ext cx="3024251" cy="50323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54"/>
                                        </p:tgtEl>
                                      </p:cBhvr>
                                    </p:animEffect>
                                    <p:set>
                                      <p:cBhvr>
                                        <p:cTn dur="1" fill="hold">
                                          <p:stCondLst>
                                            <p:cond delay="500"/>
                                          </p:stCondLst>
                                        </p:cTn>
                                        <p:tgtEl>
                                          <p:spTgt spid="12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55"/>
                                        </p:tgtEl>
                                      </p:cBhvr>
                                    </p:animEffect>
                                    <p:set>
                                      <p:cBhvr>
                                        <p:cTn dur="1" fill="hold">
                                          <p:stCondLst>
                                            <p:cond delay="2000"/>
                                          </p:stCondLst>
                                        </p:cTn>
                                        <p:tgtEl>
                                          <p:spTgt spid="12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56"/>
                                        </p:tgtEl>
                                      </p:cBhvr>
                                    </p:animEffect>
                                    <p:set>
                                      <p:cBhvr>
                                        <p:cTn dur="1" fill="hold">
                                          <p:stCondLst>
                                            <p:cond delay="500"/>
                                          </p:stCondLst>
                                        </p:cTn>
                                        <p:tgtEl>
                                          <p:spTgt spid="12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257"/>
                                        </p:tgtEl>
                                      </p:cBhvr>
                                    </p:animEffect>
                                    <p:set>
                                      <p:cBhvr>
                                        <p:cTn dur="1" fill="hold">
                                          <p:stCondLst>
                                            <p:cond delay="1000"/>
                                          </p:stCondLst>
                                        </p:cTn>
                                        <p:tgtEl>
                                          <p:spTgt spid="12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2" name="Shape 1262"/>
        <p:cNvGrpSpPr/>
        <p:nvPr/>
      </p:nvGrpSpPr>
      <p:grpSpPr>
        <a:xfrm>
          <a:off x="0" y="0"/>
          <a:ext cx="0" cy="0"/>
          <a:chOff x="0" y="0"/>
          <a:chExt cx="0" cy="0"/>
        </a:xfrm>
      </p:grpSpPr>
      <p:sp>
        <p:nvSpPr>
          <p:cNvPr id="1263" name="Google Shape;1263;p143"/>
          <p:cNvSpPr txBox="1"/>
          <p:nvPr>
            <p:ph idx="1" type="body"/>
          </p:nvPr>
        </p:nvSpPr>
        <p:spPr>
          <a:xfrm>
            <a:off x="1767255" y="1768422"/>
            <a:ext cx="5469192" cy="348939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Noto Sans Symbols"/>
              <a:buChar char="▪"/>
            </a:pPr>
            <a:r>
              <a:rPr lang="fr-FR" sz="2800"/>
              <a:t>Various mechanisms of action have been postulated :</a:t>
            </a:r>
            <a:endParaRPr/>
          </a:p>
          <a:p>
            <a:pPr indent="-184150" lvl="5" marL="2514600" rtl="0" algn="l">
              <a:spcBef>
                <a:spcPts val="140"/>
              </a:spcBef>
              <a:spcAft>
                <a:spcPts val="0"/>
              </a:spcAft>
              <a:buClr>
                <a:schemeClr val="dk1"/>
              </a:buClr>
              <a:buSzPts val="700"/>
              <a:buFont typeface="Noto Sans Symbols"/>
              <a:buNone/>
            </a:pPr>
            <a:r>
              <a:t/>
            </a:r>
            <a:endParaRPr sz="700"/>
          </a:p>
          <a:p>
            <a:pPr indent="-285750" lvl="1" marL="742950" rtl="0" algn="l">
              <a:spcBef>
                <a:spcPts val="480"/>
              </a:spcBef>
              <a:spcAft>
                <a:spcPts val="0"/>
              </a:spcAft>
              <a:buClr>
                <a:schemeClr val="dk1"/>
              </a:buClr>
              <a:buSzPts val="2400"/>
              <a:buFont typeface="Arial"/>
              <a:buChar char="–"/>
            </a:pPr>
            <a:r>
              <a:rPr lang="fr-FR" sz="2400"/>
              <a:t>Competition with pathogenic bacteria</a:t>
            </a:r>
            <a:r>
              <a:rPr baseline="30000" lang="fr-FR" sz="2400"/>
              <a:t>2</a:t>
            </a:r>
            <a:endParaRPr/>
          </a:p>
          <a:p>
            <a:pPr indent="-184150" lvl="4" marL="2057400" rtl="0" algn="l">
              <a:spcBef>
                <a:spcPts val="140"/>
              </a:spcBef>
              <a:spcAft>
                <a:spcPts val="0"/>
              </a:spcAft>
              <a:buClr>
                <a:schemeClr val="dk1"/>
              </a:buClr>
              <a:buSzPts val="700"/>
              <a:buFont typeface="Arial"/>
              <a:buNone/>
            </a:pPr>
            <a:r>
              <a:t/>
            </a:r>
            <a:endParaRPr sz="700"/>
          </a:p>
          <a:p>
            <a:pPr indent="-285750" lvl="1" marL="742950" rtl="0" algn="l">
              <a:spcBef>
                <a:spcPts val="480"/>
              </a:spcBef>
              <a:spcAft>
                <a:spcPts val="0"/>
              </a:spcAft>
              <a:buClr>
                <a:schemeClr val="dk1"/>
              </a:buClr>
              <a:buSzPts val="2400"/>
              <a:buFont typeface="Arial"/>
              <a:buChar char="–"/>
            </a:pPr>
            <a:r>
              <a:rPr lang="fr-FR" sz="2400"/>
              <a:t>Acidification of the colon environment</a:t>
            </a:r>
            <a:r>
              <a:rPr baseline="30000" lang="fr-FR" sz="2400"/>
              <a:t>2,3</a:t>
            </a:r>
            <a:endParaRPr/>
          </a:p>
          <a:p>
            <a:pPr indent="-184150" lvl="5" marL="2514600" rtl="0" algn="l">
              <a:spcBef>
                <a:spcPts val="140"/>
              </a:spcBef>
              <a:spcAft>
                <a:spcPts val="0"/>
              </a:spcAft>
              <a:buClr>
                <a:schemeClr val="dk1"/>
              </a:buClr>
              <a:buSzPts val="700"/>
              <a:buFont typeface="Arial"/>
              <a:buNone/>
            </a:pPr>
            <a:r>
              <a:t/>
            </a:r>
            <a:endParaRPr sz="700"/>
          </a:p>
          <a:p>
            <a:pPr indent="-285750" lvl="1" marL="742950" rtl="0" algn="l">
              <a:spcBef>
                <a:spcPts val="480"/>
              </a:spcBef>
              <a:spcAft>
                <a:spcPts val="0"/>
              </a:spcAft>
              <a:buClr>
                <a:schemeClr val="dk1"/>
              </a:buClr>
              <a:buSzPts val="2400"/>
              <a:buFont typeface="Arial"/>
              <a:buChar char="–"/>
            </a:pPr>
            <a:r>
              <a:rPr lang="fr-FR" sz="2400"/>
              <a:t>Production of bioactive molecules</a:t>
            </a:r>
            <a:r>
              <a:rPr baseline="30000" lang="fr-FR" sz="2400"/>
              <a:t>2,3</a:t>
            </a:r>
            <a:endParaRPr/>
          </a:p>
          <a:p>
            <a:pPr indent="-184150" lvl="6" marL="2971800" rtl="0" algn="l">
              <a:spcBef>
                <a:spcPts val="140"/>
              </a:spcBef>
              <a:spcAft>
                <a:spcPts val="0"/>
              </a:spcAft>
              <a:buClr>
                <a:schemeClr val="dk1"/>
              </a:buClr>
              <a:buSzPts val="700"/>
              <a:buFont typeface="Arial"/>
              <a:buNone/>
            </a:pPr>
            <a:r>
              <a:t/>
            </a:r>
            <a:endParaRPr sz="700"/>
          </a:p>
          <a:p>
            <a:pPr indent="-285750" lvl="1" marL="742950" rtl="0" algn="l">
              <a:spcBef>
                <a:spcPts val="480"/>
              </a:spcBef>
              <a:spcAft>
                <a:spcPts val="0"/>
              </a:spcAft>
              <a:buClr>
                <a:schemeClr val="dk1"/>
              </a:buClr>
              <a:buSzPts val="2400"/>
              <a:buFont typeface="Arial"/>
              <a:buChar char="–"/>
            </a:pPr>
            <a:r>
              <a:rPr lang="fr-FR" sz="2400"/>
              <a:t>Immunomodulation</a:t>
            </a:r>
            <a:r>
              <a:rPr baseline="30000" lang="fr-FR" sz="2400"/>
              <a:t>2,3</a:t>
            </a:r>
            <a:endParaRPr/>
          </a:p>
        </p:txBody>
      </p:sp>
      <p:sp>
        <p:nvSpPr>
          <p:cNvPr id="1264" name="Google Shape;1264;p143"/>
          <p:cNvSpPr txBox="1"/>
          <p:nvPr>
            <p:ph idx="2" type="body"/>
          </p:nvPr>
        </p:nvSpPr>
        <p:spPr>
          <a:xfrm>
            <a:off x="5638801" y="6165850"/>
            <a:ext cx="4994275" cy="69215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chemeClr val="dk1"/>
              </a:buClr>
              <a:buSzPts val="1100"/>
              <a:buFont typeface="Arial"/>
              <a:buAutoNum type="arabicPeriod"/>
            </a:pPr>
            <a:r>
              <a:rPr lang="fr-FR" sz="1100"/>
              <a:t>FAO/WHO. Health and nutritional properties of probiotics in food  2001</a:t>
            </a:r>
            <a:endParaRPr/>
          </a:p>
          <a:p>
            <a:pPr indent="-228600" lvl="0" marL="228600" rtl="0" algn="l">
              <a:spcBef>
                <a:spcPts val="220"/>
              </a:spcBef>
              <a:spcAft>
                <a:spcPts val="0"/>
              </a:spcAft>
              <a:buClr>
                <a:schemeClr val="dk1"/>
              </a:buClr>
              <a:buSzPts val="1100"/>
              <a:buFont typeface="Arial"/>
              <a:buAutoNum type="arabicPeriod"/>
            </a:pPr>
            <a:r>
              <a:rPr lang="fr-FR" sz="1100"/>
              <a:t>Chermesh I </a:t>
            </a:r>
            <a:r>
              <a:rPr i="1" lang="fr-FR" sz="1100"/>
              <a:t>et al</a:t>
            </a:r>
            <a:r>
              <a:rPr lang="fr-FR" sz="1100"/>
              <a:t>. </a:t>
            </a:r>
            <a:r>
              <a:rPr i="1" lang="fr-FR" sz="1100"/>
              <a:t>World J Gastroenterol</a:t>
            </a:r>
            <a:r>
              <a:rPr lang="fr-FR" sz="1100"/>
              <a:t> 2006;</a:t>
            </a:r>
            <a:r>
              <a:rPr b="1" lang="fr-FR" sz="1100"/>
              <a:t>12</a:t>
            </a:r>
            <a:r>
              <a:rPr lang="fr-FR" sz="1100"/>
              <a:t>:853-7</a:t>
            </a:r>
            <a:endParaRPr/>
          </a:p>
          <a:p>
            <a:pPr indent="-228600" lvl="0" marL="228600" rtl="0" algn="l">
              <a:spcBef>
                <a:spcPts val="220"/>
              </a:spcBef>
              <a:spcAft>
                <a:spcPts val="0"/>
              </a:spcAft>
              <a:buClr>
                <a:schemeClr val="dk1"/>
              </a:buClr>
              <a:buSzPts val="1100"/>
              <a:buFont typeface="Arial"/>
              <a:buAutoNum type="arabicPeriod"/>
            </a:pPr>
            <a:r>
              <a:rPr lang="fr-FR" sz="1100"/>
              <a:t>Mach T. </a:t>
            </a:r>
            <a:r>
              <a:rPr i="1" lang="fr-FR" sz="1100"/>
              <a:t>J Physiol Pharmacol</a:t>
            </a:r>
            <a:r>
              <a:rPr lang="fr-FR" sz="1100"/>
              <a:t>  2006;</a:t>
            </a:r>
            <a:r>
              <a:rPr b="1" lang="fr-FR" sz="1100"/>
              <a:t>57</a:t>
            </a:r>
            <a:r>
              <a:rPr lang="fr-FR" sz="1100"/>
              <a:t>:S23-33</a:t>
            </a:r>
            <a:endParaRPr/>
          </a:p>
          <a:p>
            <a:pPr indent="0" lvl="0" marL="0" rtl="0" algn="l">
              <a:spcBef>
                <a:spcPts val="220"/>
              </a:spcBef>
              <a:spcAft>
                <a:spcPts val="0"/>
              </a:spcAft>
              <a:buClr>
                <a:schemeClr val="dk1"/>
              </a:buClr>
              <a:buSzPts val="1100"/>
              <a:buFont typeface="Arial"/>
              <a:buNone/>
            </a:pPr>
            <a:r>
              <a:t/>
            </a:r>
            <a:endParaRPr sz="1100"/>
          </a:p>
        </p:txBody>
      </p:sp>
      <p:sp>
        <p:nvSpPr>
          <p:cNvPr id="1265" name="Google Shape;1265;p143"/>
          <p:cNvSpPr txBox="1"/>
          <p:nvPr/>
        </p:nvSpPr>
        <p:spPr>
          <a:xfrm>
            <a:off x="1416051" y="798514"/>
            <a:ext cx="9420225" cy="937949"/>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2400"/>
              <a:buFont typeface="Arial"/>
              <a:buNone/>
            </a:pPr>
            <a:r>
              <a:rPr i="1" lang="fr-FR" sz="2400">
                <a:solidFill>
                  <a:srgbClr val="C00000"/>
                </a:solidFill>
                <a:latin typeface="Arial"/>
                <a:ea typeface="Arial"/>
                <a:cs typeface="Arial"/>
                <a:sym typeface="Arial"/>
              </a:rPr>
              <a:t>Probiotics : “live microorganisms which when administered in adequate amounts confer a health benefit on the host”</a:t>
            </a:r>
            <a:endParaRPr/>
          </a:p>
        </p:txBody>
      </p:sp>
      <p:grpSp>
        <p:nvGrpSpPr>
          <p:cNvPr id="1266" name="Google Shape;1266;p143"/>
          <p:cNvGrpSpPr/>
          <p:nvPr/>
        </p:nvGrpSpPr>
        <p:grpSpPr>
          <a:xfrm>
            <a:off x="6167439" y="2281508"/>
            <a:ext cx="4494466" cy="4006374"/>
            <a:chOff x="5715000" y="2392301"/>
            <a:chExt cx="4878296" cy="4400095"/>
          </a:xfrm>
        </p:grpSpPr>
        <p:sp>
          <p:nvSpPr>
            <p:cNvPr id="1267" name="Google Shape;1267;p143"/>
            <p:cNvSpPr/>
            <p:nvPr/>
          </p:nvSpPr>
          <p:spPr>
            <a:xfrm>
              <a:off x="6096000" y="3135313"/>
              <a:ext cx="4343400" cy="1066800"/>
            </a:xfrm>
            <a:prstGeom prst="doubleWave">
              <a:avLst>
                <a:gd fmla="val 5505" name="adj1"/>
                <a:gd fmla="val 0" name="adj2"/>
              </a:avLst>
            </a:prstGeom>
            <a:gradFill>
              <a:gsLst>
                <a:gs pos="0">
                  <a:srgbClr val="CCFFCC">
                    <a:alpha val="89803"/>
                  </a:srgbClr>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268" name="Google Shape;1268;p143"/>
            <p:cNvGrpSpPr/>
            <p:nvPr/>
          </p:nvGrpSpPr>
          <p:grpSpPr>
            <a:xfrm>
              <a:off x="6705600" y="3819526"/>
              <a:ext cx="904875" cy="1485900"/>
              <a:chOff x="1824" y="1512"/>
              <a:chExt cx="570" cy="936"/>
            </a:xfrm>
          </p:grpSpPr>
          <p:sp>
            <p:nvSpPr>
              <p:cNvPr id="1269" name="Google Shape;1269;p143"/>
              <p:cNvSpPr/>
              <p:nvPr/>
            </p:nvSpPr>
            <p:spPr>
              <a:xfrm>
                <a:off x="1824" y="1644"/>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0" name="Google Shape;1270;p143"/>
              <p:cNvSpPr/>
              <p:nvPr/>
            </p:nvSpPr>
            <p:spPr>
              <a:xfrm>
                <a:off x="2322" y="1647"/>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1" name="Google Shape;1271;p143"/>
              <p:cNvSpPr/>
              <p:nvPr/>
            </p:nvSpPr>
            <p:spPr>
              <a:xfrm>
                <a:off x="1845" y="1512"/>
                <a:ext cx="72" cy="360"/>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2" name="Google Shape;1272;p143"/>
              <p:cNvSpPr/>
              <p:nvPr/>
            </p:nvSpPr>
            <p:spPr>
              <a:xfrm>
                <a:off x="1959"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3" name="Google Shape;1273;p143"/>
              <p:cNvSpPr/>
              <p:nvPr/>
            </p:nvSpPr>
            <p:spPr>
              <a:xfrm>
                <a:off x="2073"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4" name="Google Shape;1274;p143"/>
              <p:cNvSpPr/>
              <p:nvPr/>
            </p:nvSpPr>
            <p:spPr>
              <a:xfrm>
                <a:off x="2187"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5" name="Google Shape;1275;p143"/>
              <p:cNvSpPr/>
              <p:nvPr/>
            </p:nvSpPr>
            <p:spPr>
              <a:xfrm>
                <a:off x="2301"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6" name="Google Shape;1276;p143"/>
              <p:cNvSpPr/>
              <p:nvPr/>
            </p:nvSpPr>
            <p:spPr>
              <a:xfrm>
                <a:off x="1845" y="1632"/>
                <a:ext cx="528" cy="816"/>
              </a:xfrm>
              <a:prstGeom prst="roundRect">
                <a:avLst>
                  <a:gd fmla="val 17236" name="adj"/>
                </a:avLst>
              </a:prstGeom>
              <a:gradFill>
                <a:gsLst>
                  <a:gs pos="0">
                    <a:srgbClr val="FFE9AE"/>
                  </a:gs>
                  <a:gs pos="100000">
                    <a:srgbClr val="FEBE10"/>
                  </a:gs>
                </a:gsLst>
                <a:path path="circle">
                  <a:fillToRect b="50%" l="50%" r="50%" t="50%"/>
                </a:path>
                <a:tileRect/>
              </a:gra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77" name="Google Shape;1277;p143"/>
              <p:cNvSpPr/>
              <p:nvPr/>
            </p:nvSpPr>
            <p:spPr>
              <a:xfrm>
                <a:off x="1989" y="2154"/>
                <a:ext cx="240" cy="144"/>
              </a:xfrm>
              <a:prstGeom prst="ellipse">
                <a:avLst/>
              </a:prstGeom>
              <a:gradFill>
                <a:gsLst>
                  <a:gs pos="0">
                    <a:srgbClr val="D9F5FF"/>
                  </a:gs>
                  <a:gs pos="100000">
                    <a:srgbClr val="8FE2FF"/>
                  </a:gs>
                </a:gsLst>
                <a:path path="circle">
                  <a:fillToRect b="50%" l="50%" r="50%" t="50%"/>
                </a:path>
                <a:tileRect/>
              </a:gra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1278" name="Google Shape;1278;p143"/>
            <p:cNvGrpSpPr/>
            <p:nvPr/>
          </p:nvGrpSpPr>
          <p:grpSpPr>
            <a:xfrm>
              <a:off x="7639050" y="3817938"/>
              <a:ext cx="904875" cy="1485900"/>
              <a:chOff x="1824" y="1512"/>
              <a:chExt cx="570" cy="936"/>
            </a:xfrm>
          </p:grpSpPr>
          <p:sp>
            <p:nvSpPr>
              <p:cNvPr id="1279" name="Google Shape;1279;p143"/>
              <p:cNvSpPr/>
              <p:nvPr/>
            </p:nvSpPr>
            <p:spPr>
              <a:xfrm>
                <a:off x="1824" y="1644"/>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0" name="Google Shape;1280;p143"/>
              <p:cNvSpPr/>
              <p:nvPr/>
            </p:nvSpPr>
            <p:spPr>
              <a:xfrm>
                <a:off x="2322" y="1647"/>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1" name="Google Shape;1281;p143"/>
              <p:cNvSpPr/>
              <p:nvPr/>
            </p:nvSpPr>
            <p:spPr>
              <a:xfrm>
                <a:off x="1845" y="1512"/>
                <a:ext cx="72" cy="360"/>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2" name="Google Shape;1282;p143"/>
              <p:cNvSpPr/>
              <p:nvPr/>
            </p:nvSpPr>
            <p:spPr>
              <a:xfrm>
                <a:off x="1959"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3" name="Google Shape;1283;p143"/>
              <p:cNvSpPr/>
              <p:nvPr/>
            </p:nvSpPr>
            <p:spPr>
              <a:xfrm>
                <a:off x="2073"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4" name="Google Shape;1284;p143"/>
              <p:cNvSpPr/>
              <p:nvPr/>
            </p:nvSpPr>
            <p:spPr>
              <a:xfrm>
                <a:off x="2187"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5" name="Google Shape;1285;p143"/>
              <p:cNvSpPr/>
              <p:nvPr/>
            </p:nvSpPr>
            <p:spPr>
              <a:xfrm>
                <a:off x="2301"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6" name="Google Shape;1286;p143"/>
              <p:cNvSpPr/>
              <p:nvPr/>
            </p:nvSpPr>
            <p:spPr>
              <a:xfrm>
                <a:off x="1845" y="1632"/>
                <a:ext cx="528" cy="816"/>
              </a:xfrm>
              <a:prstGeom prst="roundRect">
                <a:avLst>
                  <a:gd fmla="val 17236" name="adj"/>
                </a:avLst>
              </a:prstGeom>
              <a:gradFill>
                <a:gsLst>
                  <a:gs pos="0">
                    <a:srgbClr val="FFE9AE"/>
                  </a:gs>
                  <a:gs pos="100000">
                    <a:srgbClr val="FEBE10"/>
                  </a:gs>
                </a:gsLst>
                <a:path path="circle">
                  <a:fillToRect b="50%" l="50%" r="50%" t="50%"/>
                </a:path>
                <a:tileRect/>
              </a:gra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87" name="Google Shape;1287;p143"/>
              <p:cNvSpPr/>
              <p:nvPr/>
            </p:nvSpPr>
            <p:spPr>
              <a:xfrm>
                <a:off x="1989" y="2154"/>
                <a:ext cx="240" cy="144"/>
              </a:xfrm>
              <a:prstGeom prst="ellipse">
                <a:avLst/>
              </a:prstGeom>
              <a:gradFill>
                <a:gsLst>
                  <a:gs pos="0">
                    <a:srgbClr val="D9F5FF"/>
                  </a:gs>
                  <a:gs pos="100000">
                    <a:srgbClr val="8FE2FF"/>
                  </a:gs>
                </a:gsLst>
                <a:path path="circle">
                  <a:fillToRect b="50%" l="50%" r="50%" t="50%"/>
                </a:path>
                <a:tileRect/>
              </a:gra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1288" name="Google Shape;1288;p143"/>
            <p:cNvGrpSpPr/>
            <p:nvPr/>
          </p:nvGrpSpPr>
          <p:grpSpPr>
            <a:xfrm>
              <a:off x="8572500" y="3819526"/>
              <a:ext cx="904875" cy="1485900"/>
              <a:chOff x="1824" y="1512"/>
              <a:chExt cx="570" cy="936"/>
            </a:xfrm>
          </p:grpSpPr>
          <p:sp>
            <p:nvSpPr>
              <p:cNvPr id="1289" name="Google Shape;1289;p143"/>
              <p:cNvSpPr/>
              <p:nvPr/>
            </p:nvSpPr>
            <p:spPr>
              <a:xfrm>
                <a:off x="1824" y="1644"/>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0" name="Google Shape;1290;p143"/>
              <p:cNvSpPr/>
              <p:nvPr/>
            </p:nvSpPr>
            <p:spPr>
              <a:xfrm>
                <a:off x="2322" y="1647"/>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1" name="Google Shape;1291;p143"/>
              <p:cNvSpPr/>
              <p:nvPr/>
            </p:nvSpPr>
            <p:spPr>
              <a:xfrm>
                <a:off x="1845" y="1512"/>
                <a:ext cx="72" cy="360"/>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2" name="Google Shape;1292;p143"/>
              <p:cNvSpPr/>
              <p:nvPr/>
            </p:nvSpPr>
            <p:spPr>
              <a:xfrm>
                <a:off x="1959"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3" name="Google Shape;1293;p143"/>
              <p:cNvSpPr/>
              <p:nvPr/>
            </p:nvSpPr>
            <p:spPr>
              <a:xfrm>
                <a:off x="2073"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4" name="Google Shape;1294;p143"/>
              <p:cNvSpPr/>
              <p:nvPr/>
            </p:nvSpPr>
            <p:spPr>
              <a:xfrm>
                <a:off x="2187"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5" name="Google Shape;1295;p143"/>
              <p:cNvSpPr/>
              <p:nvPr/>
            </p:nvSpPr>
            <p:spPr>
              <a:xfrm>
                <a:off x="2301"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6" name="Google Shape;1296;p143"/>
              <p:cNvSpPr/>
              <p:nvPr/>
            </p:nvSpPr>
            <p:spPr>
              <a:xfrm>
                <a:off x="1845" y="1632"/>
                <a:ext cx="528" cy="816"/>
              </a:xfrm>
              <a:prstGeom prst="roundRect">
                <a:avLst>
                  <a:gd fmla="val 17236" name="adj"/>
                </a:avLst>
              </a:prstGeom>
              <a:gradFill>
                <a:gsLst>
                  <a:gs pos="0">
                    <a:srgbClr val="FFE9AE"/>
                  </a:gs>
                  <a:gs pos="100000">
                    <a:srgbClr val="FEBE10"/>
                  </a:gs>
                </a:gsLst>
                <a:path path="circle">
                  <a:fillToRect b="50%" l="50%" r="50%" t="50%"/>
                </a:path>
                <a:tileRect/>
              </a:gra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97" name="Google Shape;1297;p143"/>
              <p:cNvSpPr/>
              <p:nvPr/>
            </p:nvSpPr>
            <p:spPr>
              <a:xfrm>
                <a:off x="1989" y="2154"/>
                <a:ext cx="240" cy="144"/>
              </a:xfrm>
              <a:prstGeom prst="ellipse">
                <a:avLst/>
              </a:prstGeom>
              <a:gradFill>
                <a:gsLst>
                  <a:gs pos="0">
                    <a:srgbClr val="D9F5FF"/>
                  </a:gs>
                  <a:gs pos="100000">
                    <a:srgbClr val="8FE2FF"/>
                  </a:gs>
                </a:gsLst>
                <a:path path="circle">
                  <a:fillToRect b="50%" l="50%" r="50%" t="50%"/>
                </a:path>
                <a:tileRect/>
              </a:gra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1298" name="Google Shape;1298;p143"/>
            <p:cNvGrpSpPr/>
            <p:nvPr/>
          </p:nvGrpSpPr>
          <p:grpSpPr>
            <a:xfrm>
              <a:off x="9505950" y="3819526"/>
              <a:ext cx="904875" cy="1485900"/>
              <a:chOff x="1824" y="1512"/>
              <a:chExt cx="570" cy="936"/>
            </a:xfrm>
          </p:grpSpPr>
          <p:sp>
            <p:nvSpPr>
              <p:cNvPr id="1299" name="Google Shape;1299;p143"/>
              <p:cNvSpPr/>
              <p:nvPr/>
            </p:nvSpPr>
            <p:spPr>
              <a:xfrm>
                <a:off x="1824" y="1644"/>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0" name="Google Shape;1300;p143"/>
              <p:cNvSpPr/>
              <p:nvPr/>
            </p:nvSpPr>
            <p:spPr>
              <a:xfrm>
                <a:off x="2322" y="1647"/>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1" name="Google Shape;1301;p143"/>
              <p:cNvSpPr/>
              <p:nvPr/>
            </p:nvSpPr>
            <p:spPr>
              <a:xfrm>
                <a:off x="1845" y="1512"/>
                <a:ext cx="72" cy="360"/>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2" name="Google Shape;1302;p143"/>
              <p:cNvSpPr/>
              <p:nvPr/>
            </p:nvSpPr>
            <p:spPr>
              <a:xfrm>
                <a:off x="1959"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3" name="Google Shape;1303;p143"/>
              <p:cNvSpPr/>
              <p:nvPr/>
            </p:nvSpPr>
            <p:spPr>
              <a:xfrm>
                <a:off x="2073"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4" name="Google Shape;1304;p143"/>
              <p:cNvSpPr/>
              <p:nvPr/>
            </p:nvSpPr>
            <p:spPr>
              <a:xfrm>
                <a:off x="2187"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5" name="Google Shape;1305;p143"/>
              <p:cNvSpPr/>
              <p:nvPr/>
            </p:nvSpPr>
            <p:spPr>
              <a:xfrm>
                <a:off x="2301"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6" name="Google Shape;1306;p143"/>
              <p:cNvSpPr/>
              <p:nvPr/>
            </p:nvSpPr>
            <p:spPr>
              <a:xfrm>
                <a:off x="1845" y="1632"/>
                <a:ext cx="528" cy="816"/>
              </a:xfrm>
              <a:prstGeom prst="roundRect">
                <a:avLst>
                  <a:gd fmla="val 17236" name="adj"/>
                </a:avLst>
              </a:prstGeom>
              <a:gradFill>
                <a:gsLst>
                  <a:gs pos="0">
                    <a:srgbClr val="FFE9AE"/>
                  </a:gs>
                  <a:gs pos="100000">
                    <a:srgbClr val="FEBE10"/>
                  </a:gs>
                </a:gsLst>
                <a:path path="circle">
                  <a:fillToRect b="50%" l="50%" r="50%" t="50%"/>
                </a:path>
                <a:tileRect/>
              </a:gra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07" name="Google Shape;1307;p143"/>
              <p:cNvSpPr/>
              <p:nvPr/>
            </p:nvSpPr>
            <p:spPr>
              <a:xfrm>
                <a:off x="1989" y="2154"/>
                <a:ext cx="240" cy="144"/>
              </a:xfrm>
              <a:prstGeom prst="ellipse">
                <a:avLst/>
              </a:prstGeom>
              <a:gradFill>
                <a:gsLst>
                  <a:gs pos="0">
                    <a:srgbClr val="D9F5FF"/>
                  </a:gs>
                  <a:gs pos="100000">
                    <a:srgbClr val="8FE2FF"/>
                  </a:gs>
                </a:gsLst>
                <a:path path="circle">
                  <a:fillToRect b="50%" l="50%" r="50%" t="50%"/>
                </a:path>
                <a:tileRect/>
              </a:gra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308" name="Google Shape;1308;p143"/>
            <p:cNvSpPr/>
            <p:nvPr/>
          </p:nvSpPr>
          <p:spPr>
            <a:xfrm rot="-1197638">
              <a:off x="7945254" y="3036523"/>
              <a:ext cx="490126" cy="184150"/>
            </a:xfrm>
            <a:prstGeom prst="roundRect">
              <a:avLst>
                <a:gd fmla="val 31250" name="adj"/>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309" name="Google Shape;1309;p143"/>
            <p:cNvGrpSpPr/>
            <p:nvPr/>
          </p:nvGrpSpPr>
          <p:grpSpPr>
            <a:xfrm rot="-10498726">
              <a:off x="6935597" y="2570069"/>
              <a:ext cx="828673" cy="216125"/>
              <a:chOff x="695" y="3408"/>
              <a:chExt cx="649" cy="169"/>
            </a:xfrm>
          </p:grpSpPr>
          <p:sp>
            <p:nvSpPr>
              <p:cNvPr id="1310" name="Google Shape;1310;p143"/>
              <p:cNvSpPr/>
              <p:nvPr/>
            </p:nvSpPr>
            <p:spPr>
              <a:xfrm>
                <a:off x="720" y="3408"/>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1" name="Google Shape;1311;p143"/>
              <p:cNvSpPr/>
              <p:nvPr/>
            </p:nvSpPr>
            <p:spPr>
              <a:xfrm>
                <a:off x="960" y="3408"/>
                <a:ext cx="384" cy="144"/>
              </a:xfrm>
              <a:prstGeom prst="roundRect">
                <a:avLst>
                  <a:gd fmla="val 31250" name="adj"/>
                </a:avLst>
              </a:prstGeom>
              <a:solidFill>
                <a:srgbClr val="8FE2FF"/>
              </a:solidFill>
              <a:ln cap="flat" cmpd="sng" w="25400">
                <a:solidFill>
                  <a:srgbClr val="8FE2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12" name="Google Shape;1312;p143"/>
              <p:cNvSpPr/>
              <p:nvPr/>
            </p:nvSpPr>
            <p:spPr>
              <a:xfrm rot="-884614">
                <a:off x="720" y="3504"/>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3" name="Google Shape;1313;p143"/>
              <p:cNvSpPr/>
              <p:nvPr/>
            </p:nvSpPr>
            <p:spPr>
              <a:xfrm>
                <a:off x="816" y="3504"/>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4" name="Google Shape;1314;p143"/>
              <p:cNvSpPr/>
              <p:nvPr/>
            </p:nvSpPr>
            <p:spPr>
              <a:xfrm rot="10419588">
                <a:off x="696" y="3456"/>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5" name="Google Shape;1315;p143"/>
              <p:cNvSpPr/>
              <p:nvPr/>
            </p:nvSpPr>
            <p:spPr>
              <a:xfrm>
                <a:off x="760" y="3448"/>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316" name="Google Shape;1316;p143"/>
            <p:cNvSpPr/>
            <p:nvPr/>
          </p:nvSpPr>
          <p:spPr>
            <a:xfrm rot="714634">
              <a:off x="8410535" y="2484285"/>
              <a:ext cx="490126" cy="184150"/>
            </a:xfrm>
            <a:prstGeom prst="roundRect">
              <a:avLst>
                <a:gd fmla="val 31250" name="adj"/>
              </a:avLst>
            </a:prstGeom>
            <a:solidFill>
              <a:srgbClr val="008000"/>
            </a:solidFill>
            <a:ln cap="flat" cmpd="sng" w="254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17" name="Google Shape;1317;p143"/>
            <p:cNvSpPr/>
            <p:nvPr/>
          </p:nvSpPr>
          <p:spPr>
            <a:xfrm rot="-10189693">
              <a:off x="9413348" y="2943634"/>
              <a:ext cx="490126" cy="184150"/>
            </a:xfrm>
            <a:prstGeom prst="roundRect">
              <a:avLst>
                <a:gd fmla="val 31250" name="adj"/>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318" name="Google Shape;1318;p143"/>
            <p:cNvGrpSpPr/>
            <p:nvPr/>
          </p:nvGrpSpPr>
          <p:grpSpPr>
            <a:xfrm rot="-637542">
              <a:off x="9751801" y="2466848"/>
              <a:ext cx="828673" cy="216125"/>
              <a:chOff x="695" y="3408"/>
              <a:chExt cx="649" cy="169"/>
            </a:xfrm>
          </p:grpSpPr>
          <p:sp>
            <p:nvSpPr>
              <p:cNvPr id="1319" name="Google Shape;1319;p143"/>
              <p:cNvSpPr/>
              <p:nvPr/>
            </p:nvSpPr>
            <p:spPr>
              <a:xfrm>
                <a:off x="720" y="3408"/>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0" name="Google Shape;1320;p143"/>
              <p:cNvSpPr/>
              <p:nvPr/>
            </p:nvSpPr>
            <p:spPr>
              <a:xfrm>
                <a:off x="960" y="3408"/>
                <a:ext cx="384" cy="144"/>
              </a:xfrm>
              <a:prstGeom prst="roundRect">
                <a:avLst>
                  <a:gd fmla="val 31250" name="adj"/>
                </a:avLst>
              </a:prstGeom>
              <a:solidFill>
                <a:srgbClr val="8FE2FF"/>
              </a:solidFill>
              <a:ln cap="flat" cmpd="sng" w="25400">
                <a:solidFill>
                  <a:srgbClr val="8FE2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21" name="Google Shape;1321;p143"/>
              <p:cNvSpPr/>
              <p:nvPr/>
            </p:nvSpPr>
            <p:spPr>
              <a:xfrm rot="-884614">
                <a:off x="720" y="3504"/>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2" name="Google Shape;1322;p143"/>
              <p:cNvSpPr/>
              <p:nvPr/>
            </p:nvSpPr>
            <p:spPr>
              <a:xfrm>
                <a:off x="816" y="3504"/>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3" name="Google Shape;1323;p143"/>
              <p:cNvSpPr/>
              <p:nvPr/>
            </p:nvSpPr>
            <p:spPr>
              <a:xfrm rot="10419588">
                <a:off x="696" y="3456"/>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4" name="Google Shape;1324;p143"/>
              <p:cNvSpPr/>
              <p:nvPr/>
            </p:nvSpPr>
            <p:spPr>
              <a:xfrm>
                <a:off x="760" y="3448"/>
                <a:ext cx="280" cy="38"/>
              </a:xfrm>
              <a:custGeom>
                <a:rect b="b" l="l" r="r" t="t"/>
                <a:pathLst>
                  <a:path extrusionOk="0" h="38" w="280">
                    <a:moveTo>
                      <a:pt x="0" y="11"/>
                    </a:moveTo>
                    <a:cubicBezTo>
                      <a:pt x="44" y="1"/>
                      <a:pt x="70" y="38"/>
                      <a:pt x="97" y="38"/>
                    </a:cubicBezTo>
                    <a:cubicBezTo>
                      <a:pt x="125" y="37"/>
                      <a:pt x="147" y="12"/>
                      <a:pt x="166" y="7"/>
                    </a:cubicBezTo>
                    <a:cubicBezTo>
                      <a:pt x="185" y="2"/>
                      <a:pt x="193" y="0"/>
                      <a:pt x="212" y="5"/>
                    </a:cubicBezTo>
                    <a:cubicBezTo>
                      <a:pt x="231" y="10"/>
                      <a:pt x="248" y="35"/>
                      <a:pt x="280" y="38"/>
                    </a:cubicBezTo>
                  </a:path>
                </a:pathLst>
              </a:custGeom>
              <a:solidFill>
                <a:srgbClr val="8FE2FF"/>
              </a:solidFill>
              <a:ln cap="flat" cmpd="sng" w="19050">
                <a:solidFill>
                  <a:srgbClr val="8FE2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25" name="Google Shape;1325;p143"/>
            <p:cNvGrpSpPr/>
            <p:nvPr/>
          </p:nvGrpSpPr>
          <p:grpSpPr>
            <a:xfrm>
              <a:off x="5768975" y="3821113"/>
              <a:ext cx="904875" cy="1485900"/>
              <a:chOff x="1824" y="1512"/>
              <a:chExt cx="570" cy="936"/>
            </a:xfrm>
          </p:grpSpPr>
          <p:sp>
            <p:nvSpPr>
              <p:cNvPr id="1326" name="Google Shape;1326;p143"/>
              <p:cNvSpPr/>
              <p:nvPr/>
            </p:nvSpPr>
            <p:spPr>
              <a:xfrm>
                <a:off x="1824" y="1644"/>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27" name="Google Shape;1327;p143"/>
              <p:cNvSpPr/>
              <p:nvPr/>
            </p:nvSpPr>
            <p:spPr>
              <a:xfrm>
                <a:off x="2322" y="1647"/>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28" name="Google Shape;1328;p143"/>
              <p:cNvSpPr/>
              <p:nvPr/>
            </p:nvSpPr>
            <p:spPr>
              <a:xfrm>
                <a:off x="1845" y="1512"/>
                <a:ext cx="72" cy="360"/>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29" name="Google Shape;1329;p143"/>
              <p:cNvSpPr/>
              <p:nvPr/>
            </p:nvSpPr>
            <p:spPr>
              <a:xfrm>
                <a:off x="1959"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30" name="Google Shape;1330;p143"/>
              <p:cNvSpPr/>
              <p:nvPr/>
            </p:nvSpPr>
            <p:spPr>
              <a:xfrm>
                <a:off x="2073"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31" name="Google Shape;1331;p143"/>
              <p:cNvSpPr/>
              <p:nvPr/>
            </p:nvSpPr>
            <p:spPr>
              <a:xfrm>
                <a:off x="2187"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32" name="Google Shape;1332;p143"/>
              <p:cNvSpPr/>
              <p:nvPr/>
            </p:nvSpPr>
            <p:spPr>
              <a:xfrm>
                <a:off x="2301" y="1512"/>
                <a:ext cx="72" cy="304"/>
              </a:xfrm>
              <a:prstGeom prst="ellipse">
                <a:avLst/>
              </a:prstGeom>
              <a:solidFill>
                <a:srgbClr val="FEBE10"/>
              </a:soli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33" name="Google Shape;1333;p143"/>
              <p:cNvSpPr/>
              <p:nvPr/>
            </p:nvSpPr>
            <p:spPr>
              <a:xfrm>
                <a:off x="1845" y="1632"/>
                <a:ext cx="528" cy="816"/>
              </a:xfrm>
              <a:prstGeom prst="roundRect">
                <a:avLst>
                  <a:gd fmla="val 17236" name="adj"/>
                </a:avLst>
              </a:prstGeom>
              <a:gradFill>
                <a:gsLst>
                  <a:gs pos="0">
                    <a:srgbClr val="FFE9AE"/>
                  </a:gs>
                  <a:gs pos="100000">
                    <a:srgbClr val="FEBE10"/>
                  </a:gs>
                </a:gsLst>
                <a:path path="circle">
                  <a:fillToRect b="50%" l="50%" r="50%" t="50%"/>
                </a:path>
                <a:tileRect/>
              </a:gradFill>
              <a:ln cap="flat" cmpd="sng" w="25400">
                <a:solidFill>
                  <a:srgbClr val="FEBE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34" name="Google Shape;1334;p143"/>
              <p:cNvSpPr/>
              <p:nvPr/>
            </p:nvSpPr>
            <p:spPr>
              <a:xfrm>
                <a:off x="1989" y="2154"/>
                <a:ext cx="240" cy="144"/>
              </a:xfrm>
              <a:prstGeom prst="ellipse">
                <a:avLst/>
              </a:prstGeom>
              <a:gradFill>
                <a:gsLst>
                  <a:gs pos="0">
                    <a:srgbClr val="D9F5FF"/>
                  </a:gs>
                  <a:gs pos="100000">
                    <a:srgbClr val="8FE2FF"/>
                  </a:gs>
                </a:gsLst>
                <a:path path="circle">
                  <a:fillToRect b="50%" l="50%" r="50%" t="50%"/>
                </a:path>
                <a:tileRect/>
              </a:gra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335" name="Google Shape;1335;p143"/>
            <p:cNvSpPr/>
            <p:nvPr/>
          </p:nvSpPr>
          <p:spPr>
            <a:xfrm>
              <a:off x="6171614" y="3047565"/>
              <a:ext cx="763322" cy="2362455"/>
            </a:xfrm>
            <a:prstGeom prst="rect">
              <a:avLst/>
            </a:prstGeom>
            <a:gradFill>
              <a:gsLst>
                <a:gs pos="0">
                  <a:schemeClr val="lt1"/>
                </a:gs>
                <a:gs pos="100000">
                  <a:srgbClr val="FFFFFF">
                    <a:alpha val="0"/>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6" name="Google Shape;1336;p143"/>
            <p:cNvSpPr/>
            <p:nvPr/>
          </p:nvSpPr>
          <p:spPr>
            <a:xfrm>
              <a:off x="5715000" y="3059113"/>
              <a:ext cx="533400" cy="22748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337" name="Google Shape;1337;p143"/>
            <p:cNvGrpSpPr/>
            <p:nvPr/>
          </p:nvGrpSpPr>
          <p:grpSpPr>
            <a:xfrm>
              <a:off x="6902610" y="4867794"/>
              <a:ext cx="2044381" cy="1924602"/>
              <a:chOff x="2137" y="2977"/>
              <a:chExt cx="1288" cy="1212"/>
            </a:xfrm>
          </p:grpSpPr>
          <p:sp>
            <p:nvSpPr>
              <p:cNvPr id="1338" name="Google Shape;1338;p143"/>
              <p:cNvSpPr/>
              <p:nvPr/>
            </p:nvSpPr>
            <p:spPr>
              <a:xfrm rot="-1227141">
                <a:off x="2940" y="3388"/>
                <a:ext cx="175" cy="214"/>
              </a:xfrm>
              <a:prstGeom prst="moon">
                <a:avLst>
                  <a:gd fmla="val 67824"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39" name="Google Shape;1339;p143"/>
              <p:cNvSpPr/>
              <p:nvPr/>
            </p:nvSpPr>
            <p:spPr>
              <a:xfrm rot="2610866">
                <a:off x="2780" y="3787"/>
                <a:ext cx="48" cy="134"/>
              </a:xfrm>
              <a:prstGeom prst="moon">
                <a:avLst>
                  <a:gd fmla="val 77704"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0" name="Google Shape;1340;p143"/>
              <p:cNvSpPr/>
              <p:nvPr/>
            </p:nvSpPr>
            <p:spPr>
              <a:xfrm rot="-2351371">
                <a:off x="2205" y="3271"/>
                <a:ext cx="1152" cy="625"/>
              </a:xfrm>
              <a:prstGeom prst="star5">
                <a:avLst>
                  <a:gd fmla="val 19098" name="adj"/>
                  <a:gd fmla="val 105146" name="hf"/>
                  <a:gd fmla="val 110557" name="vf"/>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1" name="Google Shape;1341;p143"/>
              <p:cNvSpPr/>
              <p:nvPr/>
            </p:nvSpPr>
            <p:spPr>
              <a:xfrm rot="8489068">
                <a:off x="2643" y="3812"/>
                <a:ext cx="48" cy="134"/>
              </a:xfrm>
              <a:prstGeom prst="moon">
                <a:avLst>
                  <a:gd fmla="val 60866"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2" name="Google Shape;1342;p143"/>
              <p:cNvSpPr/>
              <p:nvPr/>
            </p:nvSpPr>
            <p:spPr>
              <a:xfrm rot="5718240">
                <a:off x="2524" y="3747"/>
                <a:ext cx="48" cy="134"/>
              </a:xfrm>
              <a:prstGeom prst="moon">
                <a:avLst>
                  <a:gd fmla="val 72926"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3" name="Google Shape;1343;p143"/>
              <p:cNvSpPr/>
              <p:nvPr/>
            </p:nvSpPr>
            <p:spPr>
              <a:xfrm rot="-8843616">
                <a:off x="2483" y="3607"/>
                <a:ext cx="47" cy="192"/>
              </a:xfrm>
              <a:prstGeom prst="moon">
                <a:avLst>
                  <a:gd fmla="val 67014"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4" name="Google Shape;1344;p143"/>
              <p:cNvSpPr/>
              <p:nvPr/>
            </p:nvSpPr>
            <p:spPr>
              <a:xfrm rot="-9946839">
                <a:off x="2577" y="3418"/>
                <a:ext cx="48" cy="153"/>
              </a:xfrm>
              <a:prstGeom prst="moon">
                <a:avLst>
                  <a:gd fmla="val 71843"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5" name="Google Shape;1345;p143"/>
              <p:cNvSpPr/>
              <p:nvPr/>
            </p:nvSpPr>
            <p:spPr>
              <a:xfrm rot="-4933054">
                <a:off x="2681" y="3285"/>
                <a:ext cx="48" cy="205"/>
              </a:xfrm>
              <a:prstGeom prst="moon">
                <a:avLst>
                  <a:gd fmla="val 60866"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6" name="Google Shape;1346;p143"/>
              <p:cNvSpPr/>
              <p:nvPr/>
            </p:nvSpPr>
            <p:spPr>
              <a:xfrm rot="-6939554">
                <a:off x="2923" y="3238"/>
                <a:ext cx="48" cy="223"/>
              </a:xfrm>
              <a:prstGeom prst="moon">
                <a:avLst>
                  <a:gd fmla="val 60866"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7" name="Google Shape;1347;p143"/>
              <p:cNvSpPr/>
              <p:nvPr/>
            </p:nvSpPr>
            <p:spPr>
              <a:xfrm rot="3431537">
                <a:off x="3007" y="3565"/>
                <a:ext cx="48" cy="214"/>
              </a:xfrm>
              <a:prstGeom prst="moon">
                <a:avLst>
                  <a:gd fmla="val 67824" name="adj"/>
                </a:avLst>
              </a:prstGeom>
              <a:solidFill>
                <a:srgbClr val="F68AA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8" name="Google Shape;1348;p143"/>
              <p:cNvSpPr/>
              <p:nvPr/>
            </p:nvSpPr>
            <p:spPr>
              <a:xfrm rot="-2388234">
                <a:off x="2497" y="3405"/>
                <a:ext cx="576" cy="432"/>
              </a:xfrm>
              <a:prstGeom prst="ellipse">
                <a:avLst/>
              </a:prstGeom>
              <a:gradFill>
                <a:gsLst>
                  <a:gs pos="0">
                    <a:srgbClr val="FCD8E1"/>
                  </a:gs>
                  <a:gs pos="100000">
                    <a:srgbClr val="F68AA6"/>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349" name="Google Shape;1349;p143"/>
              <p:cNvSpPr/>
              <p:nvPr/>
            </p:nvSpPr>
            <p:spPr>
              <a:xfrm rot="-716051">
                <a:off x="2652" y="3702"/>
                <a:ext cx="182" cy="102"/>
              </a:xfrm>
              <a:prstGeom prst="ellipse">
                <a:avLst/>
              </a:prstGeom>
              <a:gradFill>
                <a:gsLst>
                  <a:gs pos="0">
                    <a:srgbClr val="DB9999"/>
                  </a:gs>
                  <a:gs pos="100000">
                    <a:srgbClr val="A4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sp>
        <p:nvSpPr>
          <p:cNvPr id="1350" name="Google Shape;1350;p143"/>
          <p:cNvSpPr/>
          <p:nvPr/>
        </p:nvSpPr>
        <p:spPr>
          <a:xfrm>
            <a:off x="0" y="-3758"/>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rgbClr val="00B050"/>
                </a:solidFill>
                <a:latin typeface="Arial"/>
                <a:ea typeface="Arial"/>
                <a:cs typeface="Arial"/>
                <a:sym typeface="Arial"/>
              </a:rPr>
              <a:t>Pro</a:t>
            </a:r>
            <a:r>
              <a:rPr b="1" lang="fr-FR" sz="4400">
                <a:solidFill>
                  <a:schemeClr val="accent6"/>
                </a:solidFill>
                <a:latin typeface="Arial"/>
                <a:ea typeface="Arial"/>
                <a:cs typeface="Arial"/>
                <a:sym typeface="Arial"/>
              </a:rPr>
              <a:t>biotic organisms</a:t>
            </a:r>
            <a:endParaRPr b="1" sz="4400">
              <a:solidFill>
                <a:schemeClr val="accent6"/>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0" st="0"/>
                                            </p:txEl>
                                          </p:spTgt>
                                        </p:tgtEl>
                                        <p:attrNameLst>
                                          <p:attrName>style.visibility</p:attrName>
                                        </p:attrNameLst>
                                      </p:cBhvr>
                                      <p:to>
                                        <p:strVal val="visible"/>
                                      </p:to>
                                    </p:set>
                                    <p:animEffect filter="fade" transition="in">
                                      <p:cBhvr>
                                        <p:cTn dur="500"/>
                                        <p:tgtEl>
                                          <p:spTgt spid="1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1" st="1"/>
                                            </p:txEl>
                                          </p:spTgt>
                                        </p:tgtEl>
                                        <p:attrNameLst>
                                          <p:attrName>style.visibility</p:attrName>
                                        </p:attrNameLst>
                                      </p:cBhvr>
                                      <p:to>
                                        <p:strVal val="visible"/>
                                      </p:to>
                                    </p:set>
                                    <p:animEffect filter="fade" transition="in">
                                      <p:cBhvr>
                                        <p:cTn dur="500"/>
                                        <p:tgtEl>
                                          <p:spTgt spid="12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2" st="2"/>
                                            </p:txEl>
                                          </p:spTgt>
                                        </p:tgtEl>
                                        <p:attrNameLst>
                                          <p:attrName>style.visibility</p:attrName>
                                        </p:attrNameLst>
                                      </p:cBhvr>
                                      <p:to>
                                        <p:strVal val="visible"/>
                                      </p:to>
                                    </p:set>
                                    <p:animEffect filter="fade" transition="in">
                                      <p:cBhvr>
                                        <p:cTn dur="500"/>
                                        <p:tgtEl>
                                          <p:spTgt spid="12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3" st="3"/>
                                            </p:txEl>
                                          </p:spTgt>
                                        </p:tgtEl>
                                        <p:attrNameLst>
                                          <p:attrName>style.visibility</p:attrName>
                                        </p:attrNameLst>
                                      </p:cBhvr>
                                      <p:to>
                                        <p:strVal val="visible"/>
                                      </p:to>
                                    </p:set>
                                    <p:animEffect filter="fade" transition="in">
                                      <p:cBhvr>
                                        <p:cTn dur="500"/>
                                        <p:tgtEl>
                                          <p:spTgt spid="12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4" st="4"/>
                                            </p:txEl>
                                          </p:spTgt>
                                        </p:tgtEl>
                                        <p:attrNameLst>
                                          <p:attrName>style.visibility</p:attrName>
                                        </p:attrNameLst>
                                      </p:cBhvr>
                                      <p:to>
                                        <p:strVal val="visible"/>
                                      </p:to>
                                    </p:set>
                                    <p:animEffect filter="fade" transition="in">
                                      <p:cBhvr>
                                        <p:cTn dur="500"/>
                                        <p:tgtEl>
                                          <p:spTgt spid="12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5" st="5"/>
                                            </p:txEl>
                                          </p:spTgt>
                                        </p:tgtEl>
                                        <p:attrNameLst>
                                          <p:attrName>style.visibility</p:attrName>
                                        </p:attrNameLst>
                                      </p:cBhvr>
                                      <p:to>
                                        <p:strVal val="visible"/>
                                      </p:to>
                                    </p:set>
                                    <p:animEffect filter="fade" transition="in">
                                      <p:cBhvr>
                                        <p:cTn dur="500"/>
                                        <p:tgtEl>
                                          <p:spTgt spid="126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6" st="6"/>
                                            </p:txEl>
                                          </p:spTgt>
                                        </p:tgtEl>
                                        <p:attrNameLst>
                                          <p:attrName>style.visibility</p:attrName>
                                        </p:attrNameLst>
                                      </p:cBhvr>
                                      <p:to>
                                        <p:strVal val="visible"/>
                                      </p:to>
                                    </p:set>
                                    <p:animEffect filter="fade" transition="in">
                                      <p:cBhvr>
                                        <p:cTn dur="500"/>
                                        <p:tgtEl>
                                          <p:spTgt spid="126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7" st="7"/>
                                            </p:txEl>
                                          </p:spTgt>
                                        </p:tgtEl>
                                        <p:attrNameLst>
                                          <p:attrName>style.visibility</p:attrName>
                                        </p:attrNameLst>
                                      </p:cBhvr>
                                      <p:to>
                                        <p:strVal val="visible"/>
                                      </p:to>
                                    </p:set>
                                    <p:animEffect filter="fade" transition="in">
                                      <p:cBhvr>
                                        <p:cTn dur="500"/>
                                        <p:tgtEl>
                                          <p:spTgt spid="126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xEl>
                                              <p:pRg end="8" st="8"/>
                                            </p:txEl>
                                          </p:spTgt>
                                        </p:tgtEl>
                                        <p:attrNameLst>
                                          <p:attrName>style.visibility</p:attrName>
                                        </p:attrNameLst>
                                      </p:cBhvr>
                                      <p:to>
                                        <p:strVal val="visible"/>
                                      </p:to>
                                    </p:set>
                                    <p:animEffect filter="fade" transition="in">
                                      <p:cBhvr>
                                        <p:cTn dur="500"/>
                                        <p:tgtEl>
                                          <p:spTgt spid="126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5" name="Shape 1355"/>
        <p:cNvGrpSpPr/>
        <p:nvPr/>
      </p:nvGrpSpPr>
      <p:grpSpPr>
        <a:xfrm>
          <a:off x="0" y="0"/>
          <a:ext cx="0" cy="0"/>
          <a:chOff x="0" y="0"/>
          <a:chExt cx="0" cy="0"/>
        </a:xfrm>
      </p:grpSpPr>
      <p:sp>
        <p:nvSpPr>
          <p:cNvPr id="1356" name="Google Shape;1356;p144"/>
          <p:cNvSpPr txBox="1"/>
          <p:nvPr/>
        </p:nvSpPr>
        <p:spPr>
          <a:xfrm>
            <a:off x="3370263" y="1989139"/>
            <a:ext cx="5740400" cy="37544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3200">
                <a:solidFill>
                  <a:schemeClr val="accent2"/>
                </a:solidFill>
                <a:latin typeface="Arial"/>
                <a:ea typeface="Arial"/>
                <a:cs typeface="Arial"/>
                <a:sym typeface="Arial"/>
              </a:rPr>
              <a:t>Lactobacillus sp</a:t>
            </a:r>
            <a:endParaRPr b="1" i="1" sz="3200">
              <a:solidFill>
                <a:schemeClr val="accent2"/>
              </a:solidFill>
              <a:latin typeface="Arial"/>
              <a:ea typeface="Arial"/>
              <a:cs typeface="Arial"/>
              <a:sym typeface="Arial"/>
            </a:endParaRPr>
          </a:p>
          <a:p>
            <a:pPr indent="0" lvl="0" marL="0" marR="0" rtl="0" algn="l">
              <a:spcBef>
                <a:spcPts val="0"/>
              </a:spcBef>
              <a:spcAft>
                <a:spcPts val="0"/>
              </a:spcAft>
              <a:buNone/>
            </a:pPr>
            <a:r>
              <a:rPr b="1" i="1" lang="fr-FR" sz="3200">
                <a:solidFill>
                  <a:schemeClr val="accent2"/>
                </a:solidFill>
                <a:latin typeface="Arial"/>
                <a:ea typeface="Arial"/>
                <a:cs typeface="Arial"/>
                <a:sym typeface="Arial"/>
              </a:rPr>
              <a:t>Bifidobacterium sp</a:t>
            </a:r>
            <a:endParaRPr b="1" i="1" sz="3200">
              <a:solidFill>
                <a:schemeClr val="accent2"/>
              </a:solidFill>
              <a:latin typeface="Arial"/>
              <a:ea typeface="Arial"/>
              <a:cs typeface="Arial"/>
              <a:sym typeface="Arial"/>
            </a:endParaRPr>
          </a:p>
          <a:p>
            <a:pPr indent="0" lvl="0" marL="0" marR="0" rtl="0" algn="l">
              <a:spcBef>
                <a:spcPts val="0"/>
              </a:spcBef>
              <a:spcAft>
                <a:spcPts val="0"/>
              </a:spcAft>
              <a:buNone/>
            </a:pPr>
            <a:r>
              <a:t/>
            </a:r>
            <a:endParaRPr b="1" i="1" sz="1400">
              <a:solidFill>
                <a:schemeClr val="accent2"/>
              </a:solidFill>
              <a:latin typeface="Arial"/>
              <a:ea typeface="Arial"/>
              <a:cs typeface="Arial"/>
              <a:sym typeface="Arial"/>
            </a:endParaRPr>
          </a:p>
          <a:p>
            <a:pPr indent="0" lvl="0" marL="0" marR="0" rtl="0" algn="l">
              <a:spcBef>
                <a:spcPts val="0"/>
              </a:spcBef>
              <a:spcAft>
                <a:spcPts val="0"/>
              </a:spcAft>
              <a:buNone/>
            </a:pPr>
            <a:r>
              <a:rPr b="1" i="1" lang="fr-FR" sz="3200">
                <a:solidFill>
                  <a:schemeClr val="dk1"/>
                </a:solidFill>
                <a:latin typeface="Arial"/>
                <a:ea typeface="Arial"/>
                <a:cs typeface="Arial"/>
                <a:sym typeface="Arial"/>
              </a:rPr>
              <a:t>Streptococcus salivarius</a:t>
            </a:r>
            <a:endParaRPr b="1" i="1" sz="3200">
              <a:solidFill>
                <a:schemeClr val="dk1"/>
              </a:solidFill>
              <a:latin typeface="Arial"/>
              <a:ea typeface="Arial"/>
              <a:cs typeface="Arial"/>
              <a:sym typeface="Arial"/>
            </a:endParaRPr>
          </a:p>
          <a:p>
            <a:pPr indent="0" lvl="0" marL="0" marR="0" rtl="0" algn="l">
              <a:spcBef>
                <a:spcPts val="0"/>
              </a:spcBef>
              <a:spcAft>
                <a:spcPts val="0"/>
              </a:spcAft>
              <a:buNone/>
            </a:pPr>
            <a:r>
              <a:rPr b="1" i="1" lang="fr-FR" sz="3200">
                <a:solidFill>
                  <a:schemeClr val="dk1"/>
                </a:solidFill>
                <a:latin typeface="Arial"/>
                <a:ea typeface="Arial"/>
                <a:cs typeface="Arial"/>
                <a:sym typeface="Arial"/>
              </a:rPr>
              <a:t>Streptococcus thermophilus</a:t>
            </a:r>
            <a:endParaRPr b="1" i="1" sz="3200">
              <a:solidFill>
                <a:schemeClr val="dk1"/>
              </a:solidFill>
              <a:latin typeface="Arial"/>
              <a:ea typeface="Arial"/>
              <a:cs typeface="Arial"/>
              <a:sym typeface="Arial"/>
            </a:endParaRPr>
          </a:p>
          <a:p>
            <a:pPr indent="0" lvl="0" marL="0" marR="0" rtl="0" algn="l">
              <a:spcBef>
                <a:spcPts val="0"/>
              </a:spcBef>
              <a:spcAft>
                <a:spcPts val="0"/>
              </a:spcAft>
              <a:buNone/>
            </a:pPr>
            <a:r>
              <a:rPr b="1" i="1" lang="fr-FR" sz="3200">
                <a:solidFill>
                  <a:schemeClr val="dk1"/>
                </a:solidFill>
                <a:latin typeface="Arial"/>
                <a:ea typeface="Arial"/>
                <a:cs typeface="Arial"/>
                <a:sym typeface="Arial"/>
              </a:rPr>
              <a:t>Enterococcus faecium</a:t>
            </a:r>
            <a:endParaRPr b="1" i="1" sz="3200">
              <a:solidFill>
                <a:schemeClr val="dk1"/>
              </a:solidFill>
              <a:latin typeface="Arial"/>
              <a:ea typeface="Arial"/>
              <a:cs typeface="Arial"/>
              <a:sym typeface="Arial"/>
            </a:endParaRPr>
          </a:p>
          <a:p>
            <a:pPr indent="0" lvl="0" marL="0" marR="0" rtl="0" algn="l">
              <a:spcBef>
                <a:spcPts val="0"/>
              </a:spcBef>
              <a:spcAft>
                <a:spcPts val="0"/>
              </a:spcAft>
              <a:buNone/>
            </a:pPr>
            <a:r>
              <a:rPr b="1" i="1" lang="fr-FR" sz="3200">
                <a:solidFill>
                  <a:schemeClr val="dk1"/>
                </a:solidFill>
                <a:latin typeface="Arial"/>
                <a:ea typeface="Arial"/>
                <a:cs typeface="Arial"/>
                <a:sym typeface="Arial"/>
              </a:rPr>
              <a:t>E coli</a:t>
            </a:r>
            <a:endParaRPr/>
          </a:p>
          <a:p>
            <a:pPr indent="0" lvl="0" marL="0" marR="0" rtl="0" algn="l">
              <a:spcBef>
                <a:spcPts val="0"/>
              </a:spcBef>
              <a:spcAft>
                <a:spcPts val="0"/>
              </a:spcAft>
              <a:buNone/>
            </a:pPr>
            <a:r>
              <a:rPr b="1" i="1" lang="fr-FR" sz="3200">
                <a:solidFill>
                  <a:schemeClr val="dk1"/>
                </a:solidFill>
                <a:latin typeface="Arial"/>
                <a:ea typeface="Arial"/>
                <a:cs typeface="Arial"/>
                <a:sym typeface="Arial"/>
              </a:rPr>
              <a:t>Clostridium butyricum</a:t>
            </a:r>
            <a:endParaRPr b="1" i="1" sz="3200">
              <a:solidFill>
                <a:schemeClr val="dk1"/>
              </a:solidFill>
              <a:latin typeface="Arial"/>
              <a:ea typeface="Arial"/>
              <a:cs typeface="Arial"/>
              <a:sym typeface="Arial"/>
            </a:endParaRPr>
          </a:p>
        </p:txBody>
      </p:sp>
      <p:sp>
        <p:nvSpPr>
          <p:cNvPr id="1357" name="Google Shape;1357;p144"/>
          <p:cNvSpPr txBox="1"/>
          <p:nvPr/>
        </p:nvSpPr>
        <p:spPr>
          <a:xfrm>
            <a:off x="3370263" y="5683250"/>
            <a:ext cx="5149850" cy="58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3200">
                <a:solidFill>
                  <a:srgbClr val="00B050"/>
                </a:solidFill>
                <a:latin typeface="Arial"/>
                <a:ea typeface="Arial"/>
                <a:cs typeface="Arial"/>
                <a:sym typeface="Arial"/>
              </a:rPr>
              <a:t>Saccharomyces boulardii</a:t>
            </a:r>
            <a:endParaRPr b="1" i="1" sz="3200">
              <a:solidFill>
                <a:srgbClr val="00B050"/>
              </a:solidFill>
              <a:latin typeface="Arial"/>
              <a:ea typeface="Arial"/>
              <a:cs typeface="Arial"/>
              <a:sym typeface="Arial"/>
            </a:endParaRPr>
          </a:p>
        </p:txBody>
      </p:sp>
      <p:sp>
        <p:nvSpPr>
          <p:cNvPr id="1358" name="Google Shape;1358;p144"/>
          <p:cNvSpPr txBox="1"/>
          <p:nvPr/>
        </p:nvSpPr>
        <p:spPr>
          <a:xfrm>
            <a:off x="1570038" y="998538"/>
            <a:ext cx="9097962" cy="8302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00000"/>
              </a:buClr>
              <a:buSzPts val="2400"/>
              <a:buFont typeface="Arial"/>
              <a:buNone/>
            </a:pPr>
            <a:r>
              <a:rPr b="1" i="1" lang="fr-FR" sz="2400">
                <a:solidFill>
                  <a:srgbClr val="C00000"/>
                </a:solidFill>
                <a:latin typeface="Arial"/>
                <a:ea typeface="Arial"/>
                <a:cs typeface="Arial"/>
                <a:sym typeface="Arial"/>
              </a:rPr>
              <a:t>Live microorganisms, which when consumed in adequate amounts, confer a health benefit on the host</a:t>
            </a:r>
            <a:endParaRPr/>
          </a:p>
        </p:txBody>
      </p:sp>
      <p:sp>
        <p:nvSpPr>
          <p:cNvPr id="1359" name="Google Shape;1359;p144"/>
          <p:cNvSpPr/>
          <p:nvPr/>
        </p:nvSpPr>
        <p:spPr>
          <a:xfrm>
            <a:off x="0" y="-3758"/>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rgbClr val="00B050"/>
                </a:solidFill>
                <a:latin typeface="Arial"/>
                <a:ea typeface="Arial"/>
                <a:cs typeface="Arial"/>
                <a:sym typeface="Arial"/>
              </a:rPr>
              <a:t>Pro</a:t>
            </a:r>
            <a:r>
              <a:rPr b="1" lang="fr-FR" sz="4400">
                <a:solidFill>
                  <a:schemeClr val="accent6"/>
                </a:solidFill>
                <a:latin typeface="Arial"/>
                <a:ea typeface="Arial"/>
                <a:cs typeface="Arial"/>
                <a:sym typeface="Arial"/>
              </a:rPr>
              <a:t>biotic organisms</a:t>
            </a:r>
            <a:endParaRPr b="1" sz="4400">
              <a:solidFill>
                <a:schemeClr val="accent6"/>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500"/>
                                        <p:tgtEl>
                                          <p:spTgt spid="1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3" name="Shape 1363"/>
        <p:cNvGrpSpPr/>
        <p:nvPr/>
      </p:nvGrpSpPr>
      <p:grpSpPr>
        <a:xfrm>
          <a:off x="0" y="0"/>
          <a:ext cx="0" cy="0"/>
          <a:chOff x="0" y="0"/>
          <a:chExt cx="0" cy="0"/>
        </a:xfrm>
      </p:grpSpPr>
      <p:grpSp>
        <p:nvGrpSpPr>
          <p:cNvPr id="1364" name="Google Shape;1364;p145"/>
          <p:cNvGrpSpPr/>
          <p:nvPr/>
        </p:nvGrpSpPr>
        <p:grpSpPr>
          <a:xfrm>
            <a:off x="1487488" y="881945"/>
            <a:ext cx="9144000" cy="5786438"/>
            <a:chOff x="0" y="1000105"/>
            <a:chExt cx="9144000" cy="5786458"/>
          </a:xfrm>
        </p:grpSpPr>
        <p:sp>
          <p:nvSpPr>
            <p:cNvPr id="1365" name="Google Shape;1365;p145"/>
            <p:cNvSpPr/>
            <p:nvPr/>
          </p:nvSpPr>
          <p:spPr>
            <a:xfrm>
              <a:off x="432048" y="1604963"/>
              <a:ext cx="8643937" cy="5181600"/>
            </a:xfrm>
            <a:prstGeom prst="flowChartExtract">
              <a:avLst/>
            </a:prstGeom>
            <a:solidFill>
              <a:srgbClr val="CCCCCC"/>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fr-FR" sz="2400">
                  <a:solidFill>
                    <a:schemeClr val="dk1"/>
                  </a:solidFill>
                  <a:latin typeface="Times New Roman"/>
                  <a:ea typeface="Times New Roman"/>
                  <a:cs typeface="Times New Roman"/>
                  <a:sym typeface="Times New Roman"/>
                </a:rPr>
                <a:t> </a:t>
              </a:r>
              <a:endParaRPr/>
            </a:p>
            <a:p>
              <a:pPr indent="0" lvl="0" marL="0" marR="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cxnSp>
          <p:nvCxnSpPr>
            <p:cNvPr id="1366" name="Google Shape;1366;p145"/>
            <p:cNvCxnSpPr/>
            <p:nvPr/>
          </p:nvCxnSpPr>
          <p:spPr>
            <a:xfrm>
              <a:off x="2119313" y="5292725"/>
              <a:ext cx="5410200" cy="0"/>
            </a:xfrm>
            <a:prstGeom prst="straightConnector1">
              <a:avLst/>
            </a:prstGeom>
            <a:solidFill>
              <a:srgbClr val="CCCCCC"/>
            </a:solidFill>
            <a:ln cap="flat" cmpd="sng" w="57150">
              <a:solidFill>
                <a:schemeClr val="accent2"/>
              </a:solidFill>
              <a:prstDash val="solid"/>
              <a:round/>
              <a:headEnd len="sm" w="sm" type="none"/>
              <a:tailEnd len="sm" w="sm" type="none"/>
            </a:ln>
          </p:spPr>
        </p:cxnSp>
        <p:cxnSp>
          <p:nvCxnSpPr>
            <p:cNvPr id="1367" name="Google Shape;1367;p145"/>
            <p:cNvCxnSpPr/>
            <p:nvPr/>
          </p:nvCxnSpPr>
          <p:spPr>
            <a:xfrm>
              <a:off x="2881313" y="4225925"/>
              <a:ext cx="3810000" cy="0"/>
            </a:xfrm>
            <a:prstGeom prst="straightConnector1">
              <a:avLst/>
            </a:prstGeom>
            <a:solidFill>
              <a:srgbClr val="CCCCCC"/>
            </a:solidFill>
            <a:ln cap="flat" cmpd="sng" w="57150">
              <a:solidFill>
                <a:srgbClr val="000066"/>
              </a:solidFill>
              <a:prstDash val="solid"/>
              <a:round/>
              <a:headEnd len="sm" w="sm" type="none"/>
              <a:tailEnd len="sm" w="sm" type="none"/>
            </a:ln>
          </p:spPr>
        </p:cxnSp>
        <p:sp>
          <p:nvSpPr>
            <p:cNvPr id="1368" name="Google Shape;1368;p145"/>
            <p:cNvSpPr txBox="1"/>
            <p:nvPr/>
          </p:nvSpPr>
          <p:spPr>
            <a:xfrm>
              <a:off x="3882182" y="2683070"/>
              <a:ext cx="1806450" cy="707888"/>
            </a:xfrm>
            <a:prstGeom prst="rect">
              <a:avLst/>
            </a:prstGeom>
            <a:solidFill>
              <a:srgbClr val="CCCC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2000">
                  <a:solidFill>
                    <a:srgbClr val="C00000"/>
                  </a:solidFill>
                  <a:latin typeface="Arial"/>
                  <a:ea typeface="Arial"/>
                  <a:cs typeface="Arial"/>
                  <a:sym typeface="Arial"/>
                </a:rPr>
                <a:t>Meta-analysis</a:t>
              </a:r>
              <a:endParaRPr/>
            </a:p>
            <a:p>
              <a:pPr indent="0" lvl="0" marL="0" marR="0" rtl="0" algn="ctr">
                <a:spcBef>
                  <a:spcPts val="0"/>
                </a:spcBef>
                <a:spcAft>
                  <a:spcPts val="0"/>
                </a:spcAft>
                <a:buNone/>
              </a:pPr>
              <a:r>
                <a:rPr lang="fr-FR" sz="2000">
                  <a:solidFill>
                    <a:srgbClr val="C00000"/>
                  </a:solidFill>
                  <a:latin typeface="Arial"/>
                  <a:ea typeface="Arial"/>
                  <a:cs typeface="Arial"/>
                  <a:sym typeface="Arial"/>
                </a:rPr>
                <a:t>of RCTs</a:t>
              </a:r>
              <a:endParaRPr/>
            </a:p>
          </p:txBody>
        </p:sp>
        <p:sp>
          <p:nvSpPr>
            <p:cNvPr id="1369" name="Google Shape;1369;p145"/>
            <p:cNvSpPr txBox="1"/>
            <p:nvPr/>
          </p:nvSpPr>
          <p:spPr>
            <a:xfrm>
              <a:off x="3275856" y="3403152"/>
              <a:ext cx="2901106" cy="1016004"/>
            </a:xfrm>
            <a:prstGeom prst="rect">
              <a:avLst/>
            </a:prstGeom>
            <a:solidFill>
              <a:srgbClr val="CCCC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2000">
                  <a:solidFill>
                    <a:srgbClr val="C00000"/>
                  </a:solidFill>
                  <a:latin typeface="Arial"/>
                  <a:ea typeface="Arial"/>
                  <a:cs typeface="Arial"/>
                  <a:sym typeface="Arial"/>
                </a:rPr>
                <a:t>Randomised controlled trial (RCT)</a:t>
              </a:r>
              <a:endParaRPr/>
            </a:p>
            <a:p>
              <a:pPr indent="0" lvl="0" marL="0" marR="0" rtl="0" algn="ctr">
                <a:spcBef>
                  <a:spcPts val="0"/>
                </a:spcBef>
                <a:spcAft>
                  <a:spcPts val="0"/>
                </a:spcAft>
                <a:buNone/>
              </a:pPr>
              <a:r>
                <a:t/>
              </a:r>
              <a:endParaRPr sz="2000">
                <a:solidFill>
                  <a:srgbClr val="FEFEFE"/>
                </a:solidFill>
                <a:latin typeface="Arial"/>
                <a:ea typeface="Arial"/>
                <a:cs typeface="Arial"/>
                <a:sym typeface="Arial"/>
              </a:endParaRPr>
            </a:p>
          </p:txBody>
        </p:sp>
        <p:sp>
          <p:nvSpPr>
            <p:cNvPr id="1370" name="Google Shape;1370;p145"/>
            <p:cNvSpPr txBox="1"/>
            <p:nvPr/>
          </p:nvSpPr>
          <p:spPr>
            <a:xfrm>
              <a:off x="3295650" y="4378325"/>
              <a:ext cx="2452915" cy="1015666"/>
            </a:xfrm>
            <a:prstGeom prst="rect">
              <a:avLst/>
            </a:prstGeom>
            <a:solidFill>
              <a:srgbClr val="CCCC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2000">
                  <a:solidFill>
                    <a:schemeClr val="dk1"/>
                  </a:solidFill>
                  <a:latin typeface="Times New Roman"/>
                  <a:ea typeface="Times New Roman"/>
                  <a:cs typeface="Times New Roman"/>
                  <a:sym typeface="Times New Roman"/>
                </a:rPr>
                <a:t>Obserwational studies</a:t>
              </a:r>
              <a:endParaRPr/>
            </a:p>
            <a:p>
              <a:pPr indent="0" lvl="0" marL="0" marR="0" rtl="0" algn="ctr">
                <a:spcBef>
                  <a:spcPts val="0"/>
                </a:spcBef>
                <a:spcAft>
                  <a:spcPts val="0"/>
                </a:spcAft>
                <a:buNone/>
              </a:pPr>
              <a:r>
                <a:rPr lang="fr-FR" sz="2000">
                  <a:solidFill>
                    <a:schemeClr val="dk1"/>
                  </a:solidFill>
                  <a:latin typeface="Times New Roman"/>
                  <a:ea typeface="Times New Roman"/>
                  <a:cs typeface="Times New Roman"/>
                  <a:sym typeface="Times New Roman"/>
                </a:rPr>
                <a:t>(case-control, cohort)</a:t>
              </a:r>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1371" name="Google Shape;1371;p145"/>
            <p:cNvSpPr txBox="1"/>
            <p:nvPr/>
          </p:nvSpPr>
          <p:spPr>
            <a:xfrm>
              <a:off x="3109913" y="5414963"/>
              <a:ext cx="2749471" cy="1015666"/>
            </a:xfrm>
            <a:prstGeom prst="rect">
              <a:avLst/>
            </a:prstGeom>
            <a:solidFill>
              <a:srgbClr val="CCCC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2000">
                  <a:solidFill>
                    <a:schemeClr val="dk1"/>
                  </a:solidFill>
                  <a:latin typeface="Times New Roman"/>
                  <a:ea typeface="Times New Roman"/>
                  <a:cs typeface="Times New Roman"/>
                  <a:sym typeface="Times New Roman"/>
                </a:rPr>
                <a:t>Observational studies</a:t>
              </a:r>
              <a:endParaRPr/>
            </a:p>
            <a:p>
              <a:pPr indent="0" lvl="0" marL="0" marR="0" rtl="0" algn="ctr">
                <a:spcBef>
                  <a:spcPts val="0"/>
                </a:spcBef>
                <a:spcAft>
                  <a:spcPts val="0"/>
                </a:spcAft>
                <a:buNone/>
              </a:pPr>
              <a:r>
                <a:rPr lang="fr-FR" sz="2000">
                  <a:solidFill>
                    <a:schemeClr val="dk1"/>
                  </a:solidFill>
                  <a:latin typeface="Times New Roman"/>
                  <a:ea typeface="Times New Roman"/>
                  <a:cs typeface="Times New Roman"/>
                  <a:sym typeface="Times New Roman"/>
                </a:rPr>
                <a:t>(case report, case series) </a:t>
              </a:r>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1372" name="Google Shape;1372;p145"/>
            <p:cNvSpPr txBox="1"/>
            <p:nvPr/>
          </p:nvSpPr>
          <p:spPr>
            <a:xfrm>
              <a:off x="3371850" y="6359525"/>
              <a:ext cx="2337499" cy="400111"/>
            </a:xfrm>
            <a:prstGeom prst="rect">
              <a:avLst/>
            </a:prstGeom>
            <a:solidFill>
              <a:srgbClr val="CCCC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2000">
                  <a:solidFill>
                    <a:schemeClr val="dk1"/>
                  </a:solidFill>
                  <a:latin typeface="Times New Roman"/>
                  <a:ea typeface="Times New Roman"/>
                  <a:cs typeface="Times New Roman"/>
                  <a:sym typeface="Times New Roman"/>
                </a:rPr>
                <a:t>Experimental studies</a:t>
              </a:r>
              <a:endParaRPr/>
            </a:p>
          </p:txBody>
        </p:sp>
        <p:cxnSp>
          <p:nvCxnSpPr>
            <p:cNvPr id="1373" name="Google Shape;1373;p145"/>
            <p:cNvCxnSpPr/>
            <p:nvPr/>
          </p:nvCxnSpPr>
          <p:spPr>
            <a:xfrm>
              <a:off x="1357313" y="6283325"/>
              <a:ext cx="6858000" cy="0"/>
            </a:xfrm>
            <a:prstGeom prst="straightConnector1">
              <a:avLst/>
            </a:prstGeom>
            <a:solidFill>
              <a:srgbClr val="CCCCCC"/>
            </a:solidFill>
            <a:ln cap="flat" cmpd="sng" w="57150">
              <a:solidFill>
                <a:schemeClr val="accent2"/>
              </a:solidFill>
              <a:prstDash val="solid"/>
              <a:round/>
              <a:headEnd len="sm" w="sm" type="none"/>
              <a:tailEnd len="sm" w="sm" type="none"/>
            </a:ln>
          </p:spPr>
        </p:cxnSp>
        <p:sp>
          <p:nvSpPr>
            <p:cNvPr id="1374" name="Google Shape;1374;p145"/>
            <p:cNvSpPr/>
            <p:nvPr/>
          </p:nvSpPr>
          <p:spPr>
            <a:xfrm>
              <a:off x="2714625" y="4071929"/>
              <a:ext cx="4000500" cy="2714634"/>
            </a:xfrm>
            <a:prstGeom prst="rect">
              <a:avLst/>
            </a:prstGeom>
            <a:solidFill>
              <a:srgbClr val="CCCCCC"/>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000">
                  <a:solidFill>
                    <a:srgbClr val="8AC6CC"/>
                  </a:solidFill>
                  <a:latin typeface="Arial"/>
                  <a:ea typeface="Arial"/>
                  <a:cs typeface="Arial"/>
                  <a:sym typeface="Arial"/>
                </a:rPr>
                <a:t>Acute infectious diarrhea </a:t>
              </a:r>
              <a:endParaRPr/>
            </a:p>
            <a:p>
              <a:pPr indent="0" lvl="0" marL="0" marR="0" rtl="0" algn="ctr">
                <a:spcBef>
                  <a:spcPts val="0"/>
                </a:spcBef>
                <a:spcAft>
                  <a:spcPts val="0"/>
                </a:spcAft>
                <a:buNone/>
              </a:pPr>
              <a:r>
                <a:rPr b="1" i="1" lang="fr-FR" sz="2000">
                  <a:solidFill>
                    <a:srgbClr val="8AC6CC"/>
                  </a:solidFill>
                  <a:latin typeface="Arial"/>
                  <a:ea typeface="Arial"/>
                  <a:cs typeface="Arial"/>
                  <a:sym typeface="Arial"/>
                </a:rPr>
                <a:t>(prevention and treatment)</a:t>
              </a:r>
              <a:endParaRPr/>
            </a:p>
            <a:p>
              <a:pPr indent="0" lvl="0" marL="0" marR="0" rtl="0" algn="ctr">
                <a:spcBef>
                  <a:spcPts val="0"/>
                </a:spcBef>
                <a:spcAft>
                  <a:spcPts val="0"/>
                </a:spcAft>
                <a:buNone/>
              </a:pPr>
              <a:r>
                <a:t/>
              </a:r>
              <a:endParaRPr b="1" sz="600">
                <a:solidFill>
                  <a:srgbClr val="8AC6CC"/>
                </a:solidFill>
                <a:latin typeface="Arial"/>
                <a:ea typeface="Arial"/>
                <a:cs typeface="Arial"/>
                <a:sym typeface="Arial"/>
              </a:endParaRPr>
            </a:p>
            <a:p>
              <a:pPr indent="0" lvl="0" marL="0" marR="0" rtl="0" algn="ctr">
                <a:spcBef>
                  <a:spcPts val="0"/>
                </a:spcBef>
                <a:spcAft>
                  <a:spcPts val="0"/>
                </a:spcAft>
                <a:buNone/>
              </a:pPr>
              <a:r>
                <a:rPr b="1" lang="fr-FR" sz="1800">
                  <a:solidFill>
                    <a:srgbClr val="8AC6CC"/>
                  </a:solidFill>
                  <a:latin typeface="Arial"/>
                  <a:ea typeface="Arial"/>
                  <a:cs typeface="Arial"/>
                  <a:sym typeface="Arial"/>
                </a:rPr>
                <a:t>Antibiotic Associated diarrhea</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b="1" sz="500">
                <a:solidFill>
                  <a:srgbClr val="8AC6CC"/>
                </a:solidFill>
                <a:latin typeface="Arial"/>
                <a:ea typeface="Arial"/>
                <a:cs typeface="Arial"/>
                <a:sym typeface="Arial"/>
              </a:endParaRPr>
            </a:p>
            <a:p>
              <a:pPr indent="0" lvl="0" marL="0" marR="0" rtl="0" algn="ctr">
                <a:spcBef>
                  <a:spcPts val="0"/>
                </a:spcBef>
                <a:spcAft>
                  <a:spcPts val="0"/>
                </a:spcAft>
                <a:buNone/>
              </a:pPr>
              <a:r>
                <a:rPr b="1" i="1" lang="fr-FR" sz="1800">
                  <a:solidFill>
                    <a:srgbClr val="8AC6CC"/>
                  </a:solidFill>
                  <a:latin typeface="Arial"/>
                  <a:ea typeface="Arial"/>
                  <a:cs typeface="Arial"/>
                  <a:sym typeface="Arial"/>
                </a:rPr>
                <a:t>Clostridium difficile</a:t>
              </a:r>
              <a:r>
                <a:rPr b="1" lang="fr-FR" sz="1800">
                  <a:solidFill>
                    <a:srgbClr val="8AC6CC"/>
                  </a:solidFill>
                  <a:latin typeface="Arial"/>
                  <a:ea typeface="Arial"/>
                  <a:cs typeface="Arial"/>
                  <a:sym typeface="Arial"/>
                </a:rPr>
                <a:t> diarrhea</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b="1" sz="500">
                <a:solidFill>
                  <a:srgbClr val="8AC6CC"/>
                </a:solidFill>
                <a:latin typeface="Arial"/>
                <a:ea typeface="Arial"/>
                <a:cs typeface="Arial"/>
                <a:sym typeface="Arial"/>
              </a:endParaRPr>
            </a:p>
            <a:p>
              <a:pPr indent="0" lvl="0" marL="0" marR="0" rtl="0" algn="ctr">
                <a:spcBef>
                  <a:spcPts val="0"/>
                </a:spcBef>
                <a:spcAft>
                  <a:spcPts val="0"/>
                </a:spcAft>
                <a:buNone/>
              </a:pPr>
              <a:r>
                <a:rPr b="1" lang="fr-FR" sz="1800">
                  <a:solidFill>
                    <a:srgbClr val="8AC6CC"/>
                  </a:solidFill>
                  <a:latin typeface="Arial"/>
                  <a:ea typeface="Arial"/>
                  <a:cs typeface="Arial"/>
                  <a:sym typeface="Arial"/>
                </a:rPr>
                <a:t>Allergic disease</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b="1" sz="500">
                <a:solidFill>
                  <a:srgbClr val="8AC6CC"/>
                </a:solidFill>
                <a:latin typeface="Arial"/>
                <a:ea typeface="Arial"/>
                <a:cs typeface="Arial"/>
                <a:sym typeface="Arial"/>
              </a:endParaRPr>
            </a:p>
            <a:p>
              <a:pPr indent="0" lvl="0" marL="0" marR="0" rtl="0" algn="ctr">
                <a:spcBef>
                  <a:spcPts val="0"/>
                </a:spcBef>
                <a:spcAft>
                  <a:spcPts val="0"/>
                </a:spcAft>
                <a:buNone/>
              </a:pPr>
              <a:r>
                <a:rPr b="1" lang="fr-FR" sz="1800" u="sng">
                  <a:solidFill>
                    <a:srgbClr val="8AC6CC"/>
                  </a:solidFill>
                  <a:latin typeface="Arial"/>
                  <a:ea typeface="Arial"/>
                  <a:cs typeface="Arial"/>
                  <a:sym typeface="Arial"/>
                </a:rPr>
                <a:t>Necrotizing enterocolitis</a:t>
              </a:r>
              <a:endParaRPr b="1" sz="1800" u="sng">
                <a:solidFill>
                  <a:srgbClr val="8AC6CC"/>
                </a:solidFill>
                <a:latin typeface="Arial"/>
                <a:ea typeface="Arial"/>
                <a:cs typeface="Arial"/>
                <a:sym typeface="Arial"/>
              </a:endParaRPr>
            </a:p>
            <a:p>
              <a:pPr indent="0" lvl="0" marL="0" marR="0" rtl="0" algn="ctr">
                <a:spcBef>
                  <a:spcPts val="0"/>
                </a:spcBef>
                <a:spcAft>
                  <a:spcPts val="0"/>
                </a:spcAft>
                <a:buNone/>
              </a:pPr>
              <a:r>
                <a:t/>
              </a:r>
              <a:endParaRPr b="1" sz="600">
                <a:solidFill>
                  <a:srgbClr val="8AC6CC"/>
                </a:solidFill>
                <a:latin typeface="Arial"/>
                <a:ea typeface="Arial"/>
                <a:cs typeface="Arial"/>
                <a:sym typeface="Arial"/>
              </a:endParaRPr>
            </a:p>
            <a:p>
              <a:pPr indent="0" lvl="0" marL="0" marR="0" rtl="0" algn="ctr">
                <a:spcBef>
                  <a:spcPts val="0"/>
                </a:spcBef>
                <a:spcAft>
                  <a:spcPts val="0"/>
                </a:spcAft>
                <a:buNone/>
              </a:pPr>
              <a:r>
                <a:rPr b="1" lang="fr-FR" sz="1800">
                  <a:solidFill>
                    <a:srgbClr val="8AC6CC"/>
                  </a:solidFill>
                  <a:latin typeface="Arial"/>
                  <a:ea typeface="Arial"/>
                  <a:cs typeface="Arial"/>
                  <a:sym typeface="Arial"/>
                </a:rPr>
                <a:t>Inflammatory bowel disease</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sz="1200">
                <a:solidFill>
                  <a:srgbClr val="8AC6CC"/>
                </a:solidFill>
                <a:latin typeface="Arial"/>
                <a:ea typeface="Arial"/>
                <a:cs typeface="Arial"/>
                <a:sym typeface="Arial"/>
              </a:endParaRPr>
            </a:p>
          </p:txBody>
        </p:sp>
        <p:sp>
          <p:nvSpPr>
            <p:cNvPr id="1375" name="Google Shape;1375;p145"/>
            <p:cNvSpPr txBox="1"/>
            <p:nvPr/>
          </p:nvSpPr>
          <p:spPr>
            <a:xfrm>
              <a:off x="0" y="1000105"/>
              <a:ext cx="9144000" cy="523877"/>
            </a:xfrm>
            <a:prstGeom prst="rect">
              <a:avLst/>
            </a:prstGeom>
            <a:solidFill>
              <a:schemeClr val="lt1"/>
            </a:solidFill>
            <a:ln>
              <a:noFill/>
            </a:ln>
            <a:effectLst>
              <a:outerShdw rotWithShape="0" algn="ctr" dir="2700000" dist="17961">
                <a:srgbClr val="000000"/>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2800">
                  <a:solidFill>
                    <a:srgbClr val="C00000"/>
                  </a:solidFill>
                  <a:latin typeface="Arial"/>
                  <a:ea typeface="Arial"/>
                  <a:cs typeface="Arial"/>
                  <a:sym typeface="Arial"/>
                </a:rPr>
                <a:t>Evidence based efficacy in the following settings </a:t>
              </a:r>
              <a:endParaRPr/>
            </a:p>
          </p:txBody>
        </p:sp>
      </p:grpSp>
      <p:pic>
        <p:nvPicPr>
          <p:cNvPr id="1376" name="Google Shape;1376;p145"/>
          <p:cNvPicPr preferRelativeResize="0"/>
          <p:nvPr/>
        </p:nvPicPr>
        <p:blipFill rotWithShape="1">
          <a:blip r:embed="rId3">
            <a:alphaModFix/>
          </a:blip>
          <a:srcRect b="0" l="0" r="0" t="0"/>
          <a:stretch/>
        </p:blipFill>
        <p:spPr>
          <a:xfrm>
            <a:off x="4238625" y="4071938"/>
            <a:ext cx="4000500" cy="2786062"/>
          </a:xfrm>
          <a:prstGeom prst="rect">
            <a:avLst/>
          </a:prstGeom>
          <a:noFill/>
          <a:ln>
            <a:noFill/>
          </a:ln>
        </p:spPr>
      </p:pic>
      <p:sp>
        <p:nvSpPr>
          <p:cNvPr id="1377" name="Google Shape;1377;p145"/>
          <p:cNvSpPr/>
          <p:nvPr/>
        </p:nvSpPr>
        <p:spPr>
          <a:xfrm>
            <a:off x="4238625" y="4071939"/>
            <a:ext cx="4000500" cy="2714625"/>
          </a:xfrm>
          <a:prstGeom prst="rect">
            <a:avLst/>
          </a:prstGeom>
          <a:solidFill>
            <a:schemeClr val="dk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2000">
                <a:solidFill>
                  <a:srgbClr val="8AC6CC"/>
                </a:solidFill>
                <a:latin typeface="Arial"/>
                <a:ea typeface="Arial"/>
                <a:cs typeface="Arial"/>
                <a:sym typeface="Arial"/>
              </a:rPr>
              <a:t>Acute infectious diarrhea </a:t>
            </a:r>
            <a:endParaRPr/>
          </a:p>
          <a:p>
            <a:pPr indent="0" lvl="0" marL="0" marR="0" rtl="0" algn="ctr">
              <a:spcBef>
                <a:spcPts val="0"/>
              </a:spcBef>
              <a:spcAft>
                <a:spcPts val="0"/>
              </a:spcAft>
              <a:buNone/>
            </a:pPr>
            <a:r>
              <a:rPr b="1" i="1" lang="fr-FR" sz="2000">
                <a:solidFill>
                  <a:srgbClr val="8AC6CC"/>
                </a:solidFill>
                <a:latin typeface="Arial"/>
                <a:ea typeface="Arial"/>
                <a:cs typeface="Arial"/>
                <a:sym typeface="Arial"/>
              </a:rPr>
              <a:t>(prevention and treatment)</a:t>
            </a:r>
            <a:endParaRPr/>
          </a:p>
          <a:p>
            <a:pPr indent="0" lvl="0" marL="0" marR="0" rtl="0" algn="ctr">
              <a:spcBef>
                <a:spcPts val="0"/>
              </a:spcBef>
              <a:spcAft>
                <a:spcPts val="0"/>
              </a:spcAft>
              <a:buNone/>
            </a:pPr>
            <a:r>
              <a:t/>
            </a:r>
            <a:endParaRPr b="1" sz="600">
              <a:solidFill>
                <a:srgbClr val="8AC6CC"/>
              </a:solidFill>
              <a:latin typeface="Arial"/>
              <a:ea typeface="Arial"/>
              <a:cs typeface="Arial"/>
              <a:sym typeface="Arial"/>
            </a:endParaRPr>
          </a:p>
          <a:p>
            <a:pPr indent="0" lvl="0" marL="0" marR="0" rtl="0" algn="ctr">
              <a:spcBef>
                <a:spcPts val="0"/>
              </a:spcBef>
              <a:spcAft>
                <a:spcPts val="0"/>
              </a:spcAft>
              <a:buNone/>
            </a:pPr>
            <a:r>
              <a:rPr b="1" lang="fr-FR" sz="1800">
                <a:solidFill>
                  <a:srgbClr val="8AC6CC"/>
                </a:solidFill>
                <a:latin typeface="Arial"/>
                <a:ea typeface="Arial"/>
                <a:cs typeface="Arial"/>
                <a:sym typeface="Arial"/>
              </a:rPr>
              <a:t>Antibiotic Associated diarrhea</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b="1" sz="500">
              <a:solidFill>
                <a:srgbClr val="8AC6CC"/>
              </a:solidFill>
              <a:latin typeface="Arial"/>
              <a:ea typeface="Arial"/>
              <a:cs typeface="Arial"/>
              <a:sym typeface="Arial"/>
            </a:endParaRPr>
          </a:p>
          <a:p>
            <a:pPr indent="0" lvl="0" marL="0" marR="0" rtl="0" algn="ctr">
              <a:spcBef>
                <a:spcPts val="0"/>
              </a:spcBef>
              <a:spcAft>
                <a:spcPts val="0"/>
              </a:spcAft>
              <a:buNone/>
            </a:pPr>
            <a:r>
              <a:rPr b="1" i="1" lang="fr-FR" sz="1800">
                <a:solidFill>
                  <a:srgbClr val="8AC6CC"/>
                </a:solidFill>
                <a:latin typeface="Arial"/>
                <a:ea typeface="Arial"/>
                <a:cs typeface="Arial"/>
                <a:sym typeface="Arial"/>
              </a:rPr>
              <a:t>Clostridium difficile</a:t>
            </a:r>
            <a:r>
              <a:rPr b="1" lang="fr-FR" sz="1800">
                <a:solidFill>
                  <a:srgbClr val="8AC6CC"/>
                </a:solidFill>
                <a:latin typeface="Arial"/>
                <a:ea typeface="Arial"/>
                <a:cs typeface="Arial"/>
                <a:sym typeface="Arial"/>
              </a:rPr>
              <a:t> diarrhea</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b="1" sz="500">
              <a:solidFill>
                <a:srgbClr val="8AC6CC"/>
              </a:solidFill>
              <a:latin typeface="Arial"/>
              <a:ea typeface="Arial"/>
              <a:cs typeface="Arial"/>
              <a:sym typeface="Arial"/>
            </a:endParaRPr>
          </a:p>
          <a:p>
            <a:pPr indent="0" lvl="0" marL="0" marR="0" rtl="0" algn="ctr">
              <a:spcBef>
                <a:spcPts val="0"/>
              </a:spcBef>
              <a:spcAft>
                <a:spcPts val="0"/>
              </a:spcAft>
              <a:buNone/>
            </a:pPr>
            <a:r>
              <a:rPr b="1" lang="fr-FR" sz="1800">
                <a:solidFill>
                  <a:srgbClr val="8AC6CC"/>
                </a:solidFill>
                <a:latin typeface="Arial"/>
                <a:ea typeface="Arial"/>
                <a:cs typeface="Arial"/>
                <a:sym typeface="Arial"/>
              </a:rPr>
              <a:t>Allergic disease</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b="1" sz="500">
              <a:solidFill>
                <a:srgbClr val="8AC6CC"/>
              </a:solidFill>
              <a:latin typeface="Arial"/>
              <a:ea typeface="Arial"/>
              <a:cs typeface="Arial"/>
              <a:sym typeface="Arial"/>
            </a:endParaRPr>
          </a:p>
          <a:p>
            <a:pPr indent="0" lvl="0" marL="0" marR="0" rtl="0" algn="ctr">
              <a:spcBef>
                <a:spcPts val="0"/>
              </a:spcBef>
              <a:spcAft>
                <a:spcPts val="0"/>
              </a:spcAft>
              <a:buNone/>
            </a:pPr>
            <a:r>
              <a:rPr b="1" lang="fr-FR" sz="1800" u="sng">
                <a:solidFill>
                  <a:srgbClr val="8AC6CC"/>
                </a:solidFill>
                <a:latin typeface="Arial"/>
                <a:ea typeface="Arial"/>
                <a:cs typeface="Arial"/>
                <a:sym typeface="Arial"/>
              </a:rPr>
              <a:t>Necrotizing enterocolitis</a:t>
            </a:r>
            <a:endParaRPr b="1" sz="1800" u="sng">
              <a:solidFill>
                <a:srgbClr val="8AC6CC"/>
              </a:solidFill>
              <a:latin typeface="Arial"/>
              <a:ea typeface="Arial"/>
              <a:cs typeface="Arial"/>
              <a:sym typeface="Arial"/>
            </a:endParaRPr>
          </a:p>
          <a:p>
            <a:pPr indent="0" lvl="0" marL="0" marR="0" rtl="0" algn="ctr">
              <a:spcBef>
                <a:spcPts val="0"/>
              </a:spcBef>
              <a:spcAft>
                <a:spcPts val="0"/>
              </a:spcAft>
              <a:buNone/>
            </a:pPr>
            <a:r>
              <a:t/>
            </a:r>
            <a:endParaRPr b="1" sz="600">
              <a:solidFill>
                <a:srgbClr val="8AC6CC"/>
              </a:solidFill>
              <a:latin typeface="Arial"/>
              <a:ea typeface="Arial"/>
              <a:cs typeface="Arial"/>
              <a:sym typeface="Arial"/>
            </a:endParaRPr>
          </a:p>
          <a:p>
            <a:pPr indent="0" lvl="0" marL="0" marR="0" rtl="0" algn="ctr">
              <a:spcBef>
                <a:spcPts val="0"/>
              </a:spcBef>
              <a:spcAft>
                <a:spcPts val="0"/>
              </a:spcAft>
              <a:buNone/>
            </a:pPr>
            <a:r>
              <a:rPr b="1" lang="fr-FR" sz="1800">
                <a:solidFill>
                  <a:srgbClr val="8AC6CC"/>
                </a:solidFill>
                <a:latin typeface="Arial"/>
                <a:ea typeface="Arial"/>
                <a:cs typeface="Arial"/>
                <a:sym typeface="Arial"/>
              </a:rPr>
              <a:t>Inflammatory bowel disease</a:t>
            </a:r>
            <a:endParaRPr b="1" sz="1800">
              <a:solidFill>
                <a:srgbClr val="8AC6CC"/>
              </a:solidFill>
              <a:latin typeface="Arial"/>
              <a:ea typeface="Arial"/>
              <a:cs typeface="Arial"/>
              <a:sym typeface="Arial"/>
            </a:endParaRPr>
          </a:p>
          <a:p>
            <a:pPr indent="0" lvl="0" marL="0" marR="0" rtl="0" algn="ctr">
              <a:spcBef>
                <a:spcPts val="0"/>
              </a:spcBef>
              <a:spcAft>
                <a:spcPts val="0"/>
              </a:spcAft>
              <a:buNone/>
            </a:pPr>
            <a:r>
              <a:t/>
            </a:r>
            <a:endParaRPr sz="1200">
              <a:solidFill>
                <a:srgbClr val="8AC6CC"/>
              </a:solidFill>
              <a:latin typeface="Arial"/>
              <a:ea typeface="Arial"/>
              <a:cs typeface="Arial"/>
              <a:sym typeface="Arial"/>
            </a:endParaRPr>
          </a:p>
        </p:txBody>
      </p:sp>
      <p:pic>
        <p:nvPicPr>
          <p:cNvPr id="1378" name="Google Shape;1378;p145"/>
          <p:cNvPicPr preferRelativeResize="0"/>
          <p:nvPr/>
        </p:nvPicPr>
        <p:blipFill rotWithShape="1">
          <a:blip r:embed="rId3">
            <a:alphaModFix/>
          </a:blip>
          <a:srcRect b="0" l="0" r="0" t="0"/>
          <a:stretch/>
        </p:blipFill>
        <p:spPr>
          <a:xfrm>
            <a:off x="4224338" y="3933826"/>
            <a:ext cx="4000500" cy="2786063"/>
          </a:xfrm>
          <a:prstGeom prst="rect">
            <a:avLst/>
          </a:prstGeom>
          <a:noFill/>
          <a:ln>
            <a:noFill/>
          </a:ln>
        </p:spPr>
      </p:pic>
      <p:sp>
        <p:nvSpPr>
          <p:cNvPr id="1379" name="Google Shape;1379;p145"/>
          <p:cNvSpPr/>
          <p:nvPr/>
        </p:nvSpPr>
        <p:spPr>
          <a:xfrm>
            <a:off x="1550989" y="1668464"/>
            <a:ext cx="815975" cy="4702175"/>
          </a:xfrm>
          <a:prstGeom prst="upArrow">
            <a:avLst>
              <a:gd fmla="val 50000" name="adj1"/>
              <a:gd fmla="val 123750" name="adj2"/>
            </a:avLst>
          </a:prstGeom>
          <a:solidFill>
            <a:srgbClr val="C5FFC6"/>
          </a:solid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1800">
                <a:solidFill>
                  <a:srgbClr val="000066"/>
                </a:solidFill>
                <a:latin typeface="Arial"/>
                <a:ea typeface="Arial"/>
                <a:cs typeface="Arial"/>
                <a:sym typeface="Arial"/>
              </a:rPr>
              <a:t>V</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A</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L</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I</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D</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I</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T</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Y</a:t>
            </a:r>
            <a:endParaRPr/>
          </a:p>
          <a:p>
            <a:pPr indent="0" lvl="0" marL="0" marR="0" rtl="0" algn="ctr">
              <a:spcBef>
                <a:spcPts val="0"/>
              </a:spcBef>
              <a:spcAft>
                <a:spcPts val="0"/>
              </a:spcAft>
              <a:buNone/>
            </a:pPr>
            <a:r>
              <a:t/>
            </a:r>
            <a:endParaRPr b="1" sz="1800">
              <a:solidFill>
                <a:srgbClr val="000066"/>
              </a:solidFill>
              <a:latin typeface="Arial"/>
              <a:ea typeface="Arial"/>
              <a:cs typeface="Arial"/>
              <a:sym typeface="Arial"/>
            </a:endParaRPr>
          </a:p>
        </p:txBody>
      </p:sp>
      <p:sp>
        <p:nvSpPr>
          <p:cNvPr id="1380" name="Google Shape;1380;p145"/>
          <p:cNvSpPr/>
          <p:nvPr/>
        </p:nvSpPr>
        <p:spPr>
          <a:xfrm>
            <a:off x="9874251" y="1628776"/>
            <a:ext cx="758825" cy="4697413"/>
          </a:xfrm>
          <a:prstGeom prst="downArrow">
            <a:avLst>
              <a:gd fmla="val 50000" name="adj1"/>
              <a:gd fmla="val 121875" name="adj2"/>
            </a:avLst>
          </a:prstGeom>
          <a:solidFill>
            <a:srgbClr val="E5E5E5"/>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1800">
                <a:solidFill>
                  <a:srgbClr val="000066"/>
                </a:solidFill>
                <a:latin typeface="Arial"/>
                <a:ea typeface="Arial"/>
                <a:cs typeface="Arial"/>
                <a:sym typeface="Arial"/>
              </a:rPr>
              <a:t>B</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I</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A</a:t>
            </a:r>
            <a:endParaRPr/>
          </a:p>
          <a:p>
            <a:pPr indent="0" lvl="0" marL="0" marR="0" rtl="0" algn="ctr">
              <a:spcBef>
                <a:spcPts val="0"/>
              </a:spcBef>
              <a:spcAft>
                <a:spcPts val="0"/>
              </a:spcAft>
              <a:buNone/>
            </a:pPr>
            <a:r>
              <a:rPr b="1" lang="fr-FR" sz="1800">
                <a:solidFill>
                  <a:srgbClr val="000066"/>
                </a:solidFill>
                <a:latin typeface="Arial"/>
                <a:ea typeface="Arial"/>
                <a:cs typeface="Arial"/>
                <a:sym typeface="Arial"/>
              </a:rPr>
              <a:t>S</a:t>
            </a:r>
            <a:endParaRPr/>
          </a:p>
        </p:txBody>
      </p:sp>
      <p:cxnSp>
        <p:nvCxnSpPr>
          <p:cNvPr id="1381" name="Google Shape;1381;p145"/>
          <p:cNvCxnSpPr/>
          <p:nvPr/>
        </p:nvCxnSpPr>
        <p:spPr>
          <a:xfrm>
            <a:off x="5130800" y="3284538"/>
            <a:ext cx="2286000" cy="0"/>
          </a:xfrm>
          <a:prstGeom prst="straightConnector1">
            <a:avLst/>
          </a:prstGeom>
          <a:solidFill>
            <a:srgbClr val="CCCCCC"/>
          </a:solidFill>
          <a:ln cap="flat" cmpd="sng" w="57150">
            <a:solidFill>
              <a:schemeClr val="accent2"/>
            </a:solidFill>
            <a:prstDash val="solid"/>
            <a:round/>
            <a:headEnd len="sm" w="sm" type="none"/>
            <a:tailEnd len="sm" w="sm" type="none"/>
          </a:ln>
        </p:spPr>
      </p:cxnSp>
      <p:sp>
        <p:nvSpPr>
          <p:cNvPr id="1382" name="Google Shape;1382;p145"/>
          <p:cNvSpPr/>
          <p:nvPr/>
        </p:nvSpPr>
        <p:spPr>
          <a:xfrm>
            <a:off x="4224338" y="3933826"/>
            <a:ext cx="4000500" cy="2951163"/>
          </a:xfrm>
          <a:prstGeom prst="rect">
            <a:avLst/>
          </a:prstGeom>
          <a:solidFill>
            <a:schemeClr val="l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FR" sz="1800" u="sng">
                <a:solidFill>
                  <a:srgbClr val="3D8D3D"/>
                </a:solidFill>
                <a:latin typeface="Arial"/>
                <a:ea typeface="Arial"/>
                <a:cs typeface="Arial"/>
                <a:sym typeface="Arial"/>
              </a:rPr>
              <a:t>Acute infectious diarrhea </a:t>
            </a:r>
            <a:endParaRPr/>
          </a:p>
          <a:p>
            <a:pPr indent="0" lvl="0" marL="0" marR="0" rtl="0" algn="ctr">
              <a:spcBef>
                <a:spcPts val="0"/>
              </a:spcBef>
              <a:spcAft>
                <a:spcPts val="0"/>
              </a:spcAft>
              <a:buNone/>
            </a:pPr>
            <a:r>
              <a:rPr b="1" i="1" lang="fr-FR" sz="2000">
                <a:solidFill>
                  <a:srgbClr val="3D8D3D"/>
                </a:solidFill>
                <a:latin typeface="Arial"/>
                <a:ea typeface="Arial"/>
                <a:cs typeface="Arial"/>
                <a:sym typeface="Arial"/>
              </a:rPr>
              <a:t>(prevention and treatment)</a:t>
            </a:r>
            <a:endParaRPr/>
          </a:p>
          <a:p>
            <a:pPr indent="0" lvl="0" marL="0" marR="0" rtl="0" algn="ctr">
              <a:spcBef>
                <a:spcPts val="0"/>
              </a:spcBef>
              <a:spcAft>
                <a:spcPts val="0"/>
              </a:spcAft>
              <a:buNone/>
            </a:pPr>
            <a:r>
              <a:t/>
            </a:r>
            <a:endParaRPr b="1" sz="600">
              <a:solidFill>
                <a:srgbClr val="3D8D3D"/>
              </a:solidFill>
              <a:latin typeface="Arial"/>
              <a:ea typeface="Arial"/>
              <a:cs typeface="Arial"/>
              <a:sym typeface="Arial"/>
            </a:endParaRPr>
          </a:p>
          <a:p>
            <a:pPr indent="0" lvl="0" marL="0" marR="0" rtl="0" algn="ctr">
              <a:spcBef>
                <a:spcPts val="0"/>
              </a:spcBef>
              <a:spcAft>
                <a:spcPts val="0"/>
              </a:spcAft>
              <a:buNone/>
            </a:pPr>
            <a:r>
              <a:rPr b="1" lang="fr-FR" sz="2000" u="sng">
                <a:solidFill>
                  <a:srgbClr val="3D8D3D"/>
                </a:solidFill>
                <a:latin typeface="Arial"/>
                <a:ea typeface="Arial"/>
                <a:cs typeface="Arial"/>
                <a:sym typeface="Arial"/>
              </a:rPr>
              <a:t>Antibiotic Associated diarrhea</a:t>
            </a:r>
            <a:endParaRPr b="1" sz="2000" u="sng">
              <a:solidFill>
                <a:srgbClr val="3D8D3D"/>
              </a:solidFill>
              <a:latin typeface="Arial"/>
              <a:ea typeface="Arial"/>
              <a:cs typeface="Arial"/>
              <a:sym typeface="Arial"/>
            </a:endParaRPr>
          </a:p>
          <a:p>
            <a:pPr indent="0" lvl="0" marL="0" marR="0" rtl="0" algn="ctr">
              <a:spcBef>
                <a:spcPts val="0"/>
              </a:spcBef>
              <a:spcAft>
                <a:spcPts val="0"/>
              </a:spcAft>
              <a:buNone/>
            </a:pPr>
            <a:r>
              <a:t/>
            </a:r>
            <a:endParaRPr b="1" sz="500">
              <a:solidFill>
                <a:srgbClr val="3D8D3D"/>
              </a:solidFill>
              <a:latin typeface="Arial"/>
              <a:ea typeface="Arial"/>
              <a:cs typeface="Arial"/>
              <a:sym typeface="Arial"/>
            </a:endParaRPr>
          </a:p>
          <a:p>
            <a:pPr indent="0" lvl="0" marL="0" marR="0" rtl="0" algn="ctr">
              <a:spcBef>
                <a:spcPts val="0"/>
              </a:spcBef>
              <a:spcAft>
                <a:spcPts val="0"/>
              </a:spcAft>
              <a:buNone/>
            </a:pPr>
            <a:r>
              <a:rPr b="1" i="1" lang="fr-FR" sz="1800">
                <a:solidFill>
                  <a:srgbClr val="3D8D3D"/>
                </a:solidFill>
                <a:latin typeface="Arial"/>
                <a:ea typeface="Arial"/>
                <a:cs typeface="Arial"/>
                <a:sym typeface="Arial"/>
              </a:rPr>
              <a:t>Clostridium difficile</a:t>
            </a:r>
            <a:r>
              <a:rPr b="1" lang="fr-FR" sz="1800">
                <a:solidFill>
                  <a:srgbClr val="3D8D3D"/>
                </a:solidFill>
                <a:latin typeface="Arial"/>
                <a:ea typeface="Arial"/>
                <a:cs typeface="Arial"/>
                <a:sym typeface="Arial"/>
              </a:rPr>
              <a:t> diarrhea</a:t>
            </a:r>
            <a:endParaRPr b="1" sz="1800">
              <a:solidFill>
                <a:srgbClr val="3D8D3D"/>
              </a:solidFill>
              <a:latin typeface="Arial"/>
              <a:ea typeface="Arial"/>
              <a:cs typeface="Arial"/>
              <a:sym typeface="Arial"/>
            </a:endParaRPr>
          </a:p>
          <a:p>
            <a:pPr indent="0" lvl="0" marL="0" marR="0" rtl="0" algn="ctr">
              <a:spcBef>
                <a:spcPts val="0"/>
              </a:spcBef>
              <a:spcAft>
                <a:spcPts val="0"/>
              </a:spcAft>
              <a:buNone/>
            </a:pPr>
            <a:r>
              <a:t/>
            </a:r>
            <a:endParaRPr b="1" sz="500">
              <a:solidFill>
                <a:srgbClr val="3D8D3D"/>
              </a:solidFill>
              <a:latin typeface="Arial"/>
              <a:ea typeface="Arial"/>
              <a:cs typeface="Arial"/>
              <a:sym typeface="Arial"/>
            </a:endParaRPr>
          </a:p>
          <a:p>
            <a:pPr indent="0" lvl="0" marL="0" marR="0" rtl="0" algn="ctr">
              <a:spcBef>
                <a:spcPts val="0"/>
              </a:spcBef>
              <a:spcAft>
                <a:spcPts val="0"/>
              </a:spcAft>
              <a:buNone/>
            </a:pPr>
            <a:r>
              <a:rPr b="1" lang="fr-FR" sz="2400" u="sng">
                <a:solidFill>
                  <a:srgbClr val="00B050"/>
                </a:solidFill>
                <a:latin typeface="Arial"/>
                <a:ea typeface="Arial"/>
                <a:cs typeface="Arial"/>
                <a:sym typeface="Arial"/>
              </a:rPr>
              <a:t>Necrotizing enterocolitis</a:t>
            </a:r>
            <a:endParaRPr b="1" sz="2400" u="sng">
              <a:solidFill>
                <a:srgbClr val="00B050"/>
              </a:solidFill>
              <a:latin typeface="Arial"/>
              <a:ea typeface="Arial"/>
              <a:cs typeface="Arial"/>
              <a:sym typeface="Arial"/>
            </a:endParaRPr>
          </a:p>
          <a:p>
            <a:pPr indent="0" lvl="0" marL="0" marR="0" rtl="0" algn="ctr">
              <a:spcBef>
                <a:spcPts val="0"/>
              </a:spcBef>
              <a:spcAft>
                <a:spcPts val="0"/>
              </a:spcAft>
              <a:buNone/>
            </a:pPr>
            <a:r>
              <a:t/>
            </a:r>
            <a:endParaRPr b="1" sz="500" u="sng">
              <a:solidFill>
                <a:srgbClr val="3D8D3D"/>
              </a:solidFill>
              <a:latin typeface="Arial"/>
              <a:ea typeface="Arial"/>
              <a:cs typeface="Arial"/>
              <a:sym typeface="Arial"/>
            </a:endParaRPr>
          </a:p>
          <a:p>
            <a:pPr indent="0" lvl="0" marL="0" marR="0" rtl="0" algn="ctr">
              <a:spcBef>
                <a:spcPts val="0"/>
              </a:spcBef>
              <a:spcAft>
                <a:spcPts val="0"/>
              </a:spcAft>
              <a:buNone/>
            </a:pPr>
            <a:r>
              <a:rPr b="1" lang="fr-FR" sz="2000" u="sng">
                <a:solidFill>
                  <a:srgbClr val="3D8D3D"/>
                </a:solidFill>
                <a:latin typeface="Arial"/>
                <a:ea typeface="Arial"/>
                <a:cs typeface="Arial"/>
                <a:sym typeface="Arial"/>
              </a:rPr>
              <a:t>Intestinal functionnal disorders</a:t>
            </a:r>
            <a:endParaRPr b="1" sz="2000" u="sng">
              <a:solidFill>
                <a:srgbClr val="3D8D3D"/>
              </a:solidFill>
              <a:latin typeface="Arial"/>
              <a:ea typeface="Arial"/>
              <a:cs typeface="Arial"/>
              <a:sym typeface="Arial"/>
            </a:endParaRPr>
          </a:p>
          <a:p>
            <a:pPr indent="0" lvl="0" marL="0" marR="0" rtl="0" algn="ctr">
              <a:spcBef>
                <a:spcPts val="0"/>
              </a:spcBef>
              <a:spcAft>
                <a:spcPts val="0"/>
              </a:spcAft>
              <a:buNone/>
            </a:pPr>
            <a:r>
              <a:t/>
            </a:r>
            <a:endParaRPr b="1" sz="500">
              <a:solidFill>
                <a:srgbClr val="3D8D3D"/>
              </a:solidFill>
              <a:latin typeface="Arial"/>
              <a:ea typeface="Arial"/>
              <a:cs typeface="Arial"/>
              <a:sym typeface="Arial"/>
            </a:endParaRPr>
          </a:p>
          <a:p>
            <a:pPr indent="0" lvl="0" marL="0" marR="0" rtl="0" algn="ctr">
              <a:spcBef>
                <a:spcPts val="0"/>
              </a:spcBef>
              <a:spcAft>
                <a:spcPts val="0"/>
              </a:spcAft>
              <a:buNone/>
            </a:pPr>
            <a:r>
              <a:t/>
            </a:r>
            <a:endParaRPr b="1" sz="400">
              <a:solidFill>
                <a:srgbClr val="3D8D3D"/>
              </a:solidFill>
              <a:latin typeface="Arial"/>
              <a:ea typeface="Arial"/>
              <a:cs typeface="Arial"/>
              <a:sym typeface="Arial"/>
            </a:endParaRPr>
          </a:p>
          <a:p>
            <a:pPr indent="0" lvl="0" marL="0" marR="0" rtl="0" algn="ctr">
              <a:spcBef>
                <a:spcPts val="0"/>
              </a:spcBef>
              <a:spcAft>
                <a:spcPts val="0"/>
              </a:spcAft>
              <a:buNone/>
            </a:pPr>
            <a:r>
              <a:rPr b="1" lang="fr-FR" sz="1800">
                <a:solidFill>
                  <a:srgbClr val="7373D1"/>
                </a:solidFill>
                <a:latin typeface="Arial"/>
                <a:ea typeface="Arial"/>
                <a:cs typeface="Arial"/>
                <a:sym typeface="Arial"/>
              </a:rPr>
              <a:t>Inflammatory bowel disease</a:t>
            </a:r>
            <a:endParaRPr b="1" sz="1800">
              <a:solidFill>
                <a:srgbClr val="7373D1"/>
              </a:solidFill>
              <a:latin typeface="Arial"/>
              <a:ea typeface="Arial"/>
              <a:cs typeface="Arial"/>
              <a:sym typeface="Arial"/>
            </a:endParaRPr>
          </a:p>
          <a:p>
            <a:pPr indent="0" lvl="0" marL="0" marR="0" rtl="0" algn="ctr">
              <a:spcBef>
                <a:spcPts val="0"/>
              </a:spcBef>
              <a:spcAft>
                <a:spcPts val="0"/>
              </a:spcAft>
              <a:buNone/>
            </a:pPr>
            <a:r>
              <a:rPr b="1" lang="fr-FR" sz="1800">
                <a:solidFill>
                  <a:srgbClr val="7373D1"/>
                </a:solidFill>
                <a:latin typeface="Arial"/>
                <a:ea typeface="Arial"/>
                <a:cs typeface="Arial"/>
                <a:sym typeface="Arial"/>
              </a:rPr>
              <a:t>Allergic disease</a:t>
            </a:r>
            <a:endParaRPr b="1" sz="1800">
              <a:solidFill>
                <a:srgbClr val="7373D1"/>
              </a:solidFill>
              <a:latin typeface="Arial"/>
              <a:ea typeface="Arial"/>
              <a:cs typeface="Arial"/>
              <a:sym typeface="Arial"/>
            </a:endParaRPr>
          </a:p>
          <a:p>
            <a:pPr indent="0" lvl="0" marL="0" marR="0" rtl="0" algn="ctr">
              <a:spcBef>
                <a:spcPts val="0"/>
              </a:spcBef>
              <a:spcAft>
                <a:spcPts val="0"/>
              </a:spcAft>
              <a:buNone/>
            </a:pPr>
            <a:r>
              <a:t/>
            </a:r>
            <a:endParaRPr sz="1200">
              <a:solidFill>
                <a:srgbClr val="8AC6CC"/>
              </a:solidFill>
              <a:latin typeface="Arial"/>
              <a:ea typeface="Arial"/>
              <a:cs typeface="Arial"/>
              <a:sym typeface="Arial"/>
            </a:endParaRPr>
          </a:p>
        </p:txBody>
      </p:sp>
      <p:sp>
        <p:nvSpPr>
          <p:cNvPr id="1383" name="Google Shape;1383;p145"/>
          <p:cNvSpPr/>
          <p:nvPr/>
        </p:nvSpPr>
        <p:spPr>
          <a:xfrm>
            <a:off x="0" y="-3758"/>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rgbClr val="00B050"/>
                </a:solidFill>
                <a:latin typeface="Arial"/>
                <a:ea typeface="Arial"/>
                <a:cs typeface="Arial"/>
                <a:sym typeface="Arial"/>
              </a:rPr>
              <a:t>Pro</a:t>
            </a:r>
            <a:r>
              <a:rPr b="1" lang="fr-FR" sz="4400">
                <a:solidFill>
                  <a:schemeClr val="accent6"/>
                </a:solidFill>
                <a:latin typeface="Arial"/>
                <a:ea typeface="Arial"/>
                <a:cs typeface="Arial"/>
                <a:sym typeface="Arial"/>
              </a:rPr>
              <a:t>biotic organisms in clinical practice</a:t>
            </a:r>
            <a:endParaRPr b="1" sz="4400">
              <a:solidFill>
                <a:schemeClr val="accent6"/>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82"/>
                                        </p:tgtEl>
                                        <p:attrNameLst>
                                          <p:attrName>style.visibility</p:attrName>
                                        </p:attrNameLst>
                                      </p:cBhvr>
                                      <p:to>
                                        <p:strVal val="visible"/>
                                      </p:to>
                                    </p:set>
                                    <p:anim calcmode="lin" valueType="num">
                                      <p:cBhvr additive="base">
                                        <p:cTn dur="500"/>
                                        <p:tgtEl>
                                          <p:spTgt spid="1382"/>
                                        </p:tgtEl>
                                        <p:attrNameLst>
                                          <p:attrName>ppt_w</p:attrName>
                                        </p:attrNameLst>
                                      </p:cBhvr>
                                      <p:tavLst>
                                        <p:tav fmla="" tm="0">
                                          <p:val>
                                            <p:strVal val="0"/>
                                          </p:val>
                                        </p:tav>
                                        <p:tav fmla="" tm="100000">
                                          <p:val>
                                            <p:strVal val="#ppt_w"/>
                                          </p:val>
                                        </p:tav>
                                      </p:tavLst>
                                    </p:anim>
                                    <p:anim calcmode="lin" valueType="num">
                                      <p:cBhvr additive="base">
                                        <p:cTn dur="500"/>
                                        <p:tgtEl>
                                          <p:spTgt spid="13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83"/>
          <p:cNvSpPr txBox="1"/>
          <p:nvPr>
            <p:ph type="ctrTitle"/>
          </p:nvPr>
        </p:nvSpPr>
        <p:spPr>
          <a:xfrm>
            <a:off x="2209800" y="2225676"/>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559" name="Google Shape;559;p83"/>
          <p:cNvSpPr txBox="1"/>
          <p:nvPr>
            <p:ph idx="1" type="subTitle"/>
          </p:nvPr>
        </p:nvSpPr>
        <p:spPr>
          <a:xfrm>
            <a:off x="2895600" y="398145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t/>
            </a:r>
            <a:endParaRPr/>
          </a:p>
        </p:txBody>
      </p:sp>
      <p:sp>
        <p:nvSpPr>
          <p:cNvPr id="560" name="Google Shape;560;p83"/>
          <p:cNvSpPr/>
          <p:nvPr/>
        </p:nvSpPr>
        <p:spPr>
          <a:xfrm>
            <a:off x="0" y="0"/>
            <a:ext cx="12192000" cy="1557338"/>
          </a:xfrm>
          <a:prstGeom prst="rect">
            <a:avLst/>
          </a:prstGeom>
          <a:solidFill>
            <a:srgbClr val="B7CCE4"/>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6000">
                <a:solidFill>
                  <a:schemeClr val="accent1"/>
                </a:solidFill>
                <a:latin typeface="Calibri"/>
                <a:ea typeface="Calibri"/>
                <a:cs typeface="Calibri"/>
                <a:sym typeface="Calibri"/>
              </a:rPr>
              <a:t>Intestinal microbiota</a:t>
            </a:r>
            <a:br>
              <a:rPr b="1" lang="fr-FR" sz="3200">
                <a:solidFill>
                  <a:schemeClr val="dk1"/>
                </a:solidFill>
                <a:latin typeface="Calibri"/>
                <a:ea typeface="Calibri"/>
                <a:cs typeface="Calibri"/>
                <a:sym typeface="Calibri"/>
              </a:rPr>
            </a:br>
            <a:r>
              <a:rPr b="1" i="1" lang="fr-FR" sz="2800">
                <a:solidFill>
                  <a:srgbClr val="C00000"/>
                </a:solidFill>
                <a:latin typeface="Calibri"/>
                <a:ea typeface="Calibri"/>
                <a:cs typeface="Calibri"/>
                <a:sym typeface="Calibri"/>
              </a:rPr>
              <a:t>10</a:t>
            </a:r>
            <a:r>
              <a:rPr b="1" baseline="30000" i="1" lang="fr-FR" sz="2800">
                <a:solidFill>
                  <a:srgbClr val="C00000"/>
                </a:solidFill>
                <a:latin typeface="Calibri"/>
                <a:ea typeface="Calibri"/>
                <a:cs typeface="Calibri"/>
                <a:sym typeface="Calibri"/>
              </a:rPr>
              <a:t>12-14</a:t>
            </a:r>
            <a:r>
              <a:rPr b="1" i="1" lang="fr-FR" sz="2800">
                <a:solidFill>
                  <a:srgbClr val="C00000"/>
                </a:solidFill>
                <a:latin typeface="Calibri"/>
                <a:ea typeface="Calibri"/>
                <a:cs typeface="Calibri"/>
                <a:sym typeface="Calibri"/>
              </a:rPr>
              <a:t> microorganisms, &gt; 1500 different species  </a:t>
            </a:r>
            <a:endParaRPr b="1" i="1" sz="3200">
              <a:solidFill>
                <a:srgbClr val="C00000"/>
              </a:solidFill>
              <a:latin typeface="Calibri"/>
              <a:ea typeface="Calibri"/>
              <a:cs typeface="Calibri"/>
              <a:sym typeface="Calibri"/>
            </a:endParaRPr>
          </a:p>
        </p:txBody>
      </p:sp>
      <p:grpSp>
        <p:nvGrpSpPr>
          <p:cNvPr id="561" name="Google Shape;561;p83"/>
          <p:cNvGrpSpPr/>
          <p:nvPr/>
        </p:nvGrpSpPr>
        <p:grpSpPr>
          <a:xfrm>
            <a:off x="1487487" y="1679576"/>
            <a:ext cx="9096376" cy="5027613"/>
            <a:chOff x="-36512" y="1584325"/>
            <a:chExt cx="9096375" cy="5300663"/>
          </a:xfrm>
        </p:grpSpPr>
        <p:pic>
          <p:nvPicPr>
            <p:cNvPr id="562" name="Google Shape;562;p83"/>
            <p:cNvPicPr preferRelativeResize="0"/>
            <p:nvPr/>
          </p:nvPicPr>
          <p:blipFill rotWithShape="1">
            <a:blip r:embed="rId3">
              <a:alphaModFix/>
            </a:blip>
            <a:srcRect b="0" l="0" r="0" t="0"/>
            <a:stretch/>
          </p:blipFill>
          <p:spPr>
            <a:xfrm>
              <a:off x="-36512" y="1584325"/>
              <a:ext cx="9096375" cy="5300663"/>
            </a:xfrm>
            <a:prstGeom prst="rect">
              <a:avLst/>
            </a:prstGeom>
            <a:noFill/>
            <a:ln>
              <a:noFill/>
            </a:ln>
          </p:spPr>
        </p:pic>
        <p:sp>
          <p:nvSpPr>
            <p:cNvPr id="563" name="Google Shape;563;p83"/>
            <p:cNvSpPr txBox="1"/>
            <p:nvPr/>
          </p:nvSpPr>
          <p:spPr>
            <a:xfrm>
              <a:off x="6016842" y="2076596"/>
              <a:ext cx="2898109" cy="442921"/>
            </a:xfrm>
            <a:prstGeom prst="rect">
              <a:avLst/>
            </a:prstGeom>
            <a:solidFill>
              <a:schemeClr val="lt1"/>
            </a:solidFill>
            <a:ln cap="flat" cmpd="sng" w="38100">
              <a:solidFill>
                <a:srgbClr val="FF0000"/>
              </a:solidFill>
              <a:prstDash val="solid"/>
              <a:miter lim="800000"/>
              <a:headEnd len="sm" w="sm" type="none"/>
              <a:tailEnd len="sm" w="sm" type="none"/>
            </a:ln>
          </p:spPr>
          <p:txBody>
            <a:bodyPr anchorCtr="0" anchor="t" bIns="48000" lIns="95975" spcFirstLastPara="1" rIns="95975" wrap="square" tIns="48000">
              <a:noAutofit/>
            </a:bodyPr>
            <a:lstStyle/>
            <a:p>
              <a:pPr indent="0" lvl="0" marL="0" marR="0" rtl="0" algn="ctr">
                <a:spcBef>
                  <a:spcPts val="0"/>
                </a:spcBef>
                <a:spcAft>
                  <a:spcPts val="0"/>
                </a:spcAft>
                <a:buClr>
                  <a:srgbClr val="000000"/>
                </a:buClr>
                <a:buSzPts val="2100"/>
                <a:buFont typeface="Arial"/>
                <a:buNone/>
              </a:pPr>
              <a:r>
                <a:rPr b="1" i="1" lang="fr-FR" sz="2100">
                  <a:solidFill>
                    <a:srgbClr val="000000"/>
                  </a:solidFill>
                  <a:latin typeface="Arial"/>
                  <a:ea typeface="Arial"/>
                  <a:cs typeface="Arial"/>
                  <a:sym typeface="Arial"/>
                </a:rPr>
                <a:t>Bacteroidetes  9-42%</a:t>
              </a:r>
              <a:endParaRPr/>
            </a:p>
          </p:txBody>
        </p:sp>
        <p:sp>
          <p:nvSpPr>
            <p:cNvPr id="564" name="Google Shape;564;p83"/>
            <p:cNvSpPr txBox="1"/>
            <p:nvPr/>
          </p:nvSpPr>
          <p:spPr>
            <a:xfrm>
              <a:off x="6024056" y="4728223"/>
              <a:ext cx="2630407" cy="442921"/>
            </a:xfrm>
            <a:prstGeom prst="rect">
              <a:avLst/>
            </a:prstGeom>
            <a:solidFill>
              <a:schemeClr val="lt1"/>
            </a:solidFill>
            <a:ln cap="flat" cmpd="sng" w="38100">
              <a:solidFill>
                <a:srgbClr val="FFFF00"/>
              </a:solidFill>
              <a:prstDash val="solid"/>
              <a:miter lim="800000"/>
              <a:headEnd len="sm" w="sm" type="none"/>
              <a:tailEnd len="sm" w="sm" type="none"/>
            </a:ln>
          </p:spPr>
          <p:txBody>
            <a:bodyPr anchorCtr="0" anchor="t" bIns="48000" lIns="95975" spcFirstLastPara="1" rIns="95975" wrap="square" tIns="48000">
              <a:noAutofit/>
            </a:bodyPr>
            <a:lstStyle/>
            <a:p>
              <a:pPr indent="0" lvl="0" marL="0" marR="0" rtl="0" algn="ctr">
                <a:spcBef>
                  <a:spcPts val="0"/>
                </a:spcBef>
                <a:spcAft>
                  <a:spcPts val="0"/>
                </a:spcAft>
                <a:buClr>
                  <a:srgbClr val="000000"/>
                </a:buClr>
                <a:buSzPts val="2100"/>
                <a:buFont typeface="Arial"/>
                <a:buNone/>
              </a:pPr>
              <a:r>
                <a:rPr b="1" i="1" lang="fr-FR" sz="2100">
                  <a:solidFill>
                    <a:srgbClr val="000000"/>
                  </a:solidFill>
                  <a:latin typeface="Arial"/>
                  <a:ea typeface="Arial"/>
                  <a:cs typeface="Arial"/>
                  <a:sym typeface="Arial"/>
                </a:rPr>
                <a:t>Firmicutes  14-31%</a:t>
              </a:r>
              <a:endParaRPr/>
            </a:p>
          </p:txBody>
        </p:sp>
        <p:sp>
          <p:nvSpPr>
            <p:cNvPr id="565" name="Google Shape;565;p83"/>
            <p:cNvSpPr txBox="1"/>
            <p:nvPr/>
          </p:nvSpPr>
          <p:spPr>
            <a:xfrm>
              <a:off x="5989689" y="2989554"/>
              <a:ext cx="2914139" cy="442921"/>
            </a:xfrm>
            <a:prstGeom prst="rect">
              <a:avLst/>
            </a:prstGeom>
            <a:solidFill>
              <a:schemeClr val="lt1"/>
            </a:solidFill>
            <a:ln cap="flat" cmpd="sng" w="38100">
              <a:solidFill>
                <a:srgbClr val="00FF00"/>
              </a:solidFill>
              <a:prstDash val="solid"/>
              <a:miter lim="800000"/>
              <a:headEnd len="sm" w="sm" type="none"/>
              <a:tailEnd len="sm" w="sm" type="none"/>
            </a:ln>
          </p:spPr>
          <p:txBody>
            <a:bodyPr anchorCtr="0" anchor="t" bIns="48000" lIns="95975" spcFirstLastPara="1" rIns="95975" wrap="square" tIns="48000">
              <a:noAutofit/>
            </a:bodyPr>
            <a:lstStyle/>
            <a:p>
              <a:pPr indent="0" lvl="0" marL="0" marR="0" rtl="0" algn="ctr">
                <a:spcBef>
                  <a:spcPts val="0"/>
                </a:spcBef>
                <a:spcAft>
                  <a:spcPts val="0"/>
                </a:spcAft>
                <a:buClr>
                  <a:srgbClr val="000000"/>
                </a:buClr>
                <a:buSzPts val="2100"/>
                <a:buFont typeface="Arial"/>
                <a:buNone/>
              </a:pPr>
              <a:r>
                <a:rPr b="1" i="1" lang="fr-FR" sz="2100">
                  <a:solidFill>
                    <a:srgbClr val="000000"/>
                  </a:solidFill>
                  <a:latin typeface="Arial"/>
                  <a:ea typeface="Arial"/>
                  <a:cs typeface="Arial"/>
                  <a:sym typeface="Arial"/>
                </a:rPr>
                <a:t>Actinobacteria 1-10%</a:t>
              </a:r>
              <a:endParaRPr/>
            </a:p>
          </p:txBody>
        </p:sp>
      </p:grpSp>
      <p:sp>
        <p:nvSpPr>
          <p:cNvPr id="566" name="Google Shape;566;p83"/>
          <p:cNvSpPr txBox="1"/>
          <p:nvPr/>
        </p:nvSpPr>
        <p:spPr>
          <a:xfrm>
            <a:off x="7632445" y="5453063"/>
            <a:ext cx="2646878"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00000"/>
              </a:buClr>
              <a:buSzPts val="3600"/>
              <a:buFont typeface="Arial"/>
              <a:buNone/>
            </a:pPr>
            <a:r>
              <a:rPr b="1" i="1" lang="fr-FR" sz="3600">
                <a:solidFill>
                  <a:srgbClr val="C00000"/>
                </a:solidFill>
                <a:latin typeface="Arial"/>
                <a:ea typeface="Arial"/>
                <a:cs typeface="Arial"/>
                <a:sym typeface="Arial"/>
              </a:rPr>
              <a:t>3 dominant</a:t>
            </a:r>
            <a:endParaRPr/>
          </a:p>
          <a:p>
            <a:pPr indent="0" lvl="0" marL="0" marR="0" rtl="0" algn="ctr">
              <a:spcBef>
                <a:spcPts val="0"/>
              </a:spcBef>
              <a:spcAft>
                <a:spcPts val="0"/>
              </a:spcAft>
              <a:buClr>
                <a:srgbClr val="C00000"/>
              </a:buClr>
              <a:buSzPts val="3600"/>
              <a:buFont typeface="Arial"/>
              <a:buNone/>
            </a:pPr>
            <a:r>
              <a:rPr b="1" i="1" lang="fr-FR" sz="3600">
                <a:solidFill>
                  <a:srgbClr val="C00000"/>
                </a:solidFill>
                <a:latin typeface="Arial"/>
                <a:ea typeface="Arial"/>
                <a:cs typeface="Arial"/>
                <a:sym typeface="Arial"/>
              </a:rPr>
              <a:t>phyla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250"/>
                                        <p:tgtEl>
                                          <p:spTgt spid="566"/>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7" name="Shape 1387"/>
        <p:cNvGrpSpPr/>
        <p:nvPr/>
      </p:nvGrpSpPr>
      <p:grpSpPr>
        <a:xfrm>
          <a:off x="0" y="0"/>
          <a:ext cx="0" cy="0"/>
          <a:chOff x="0" y="0"/>
          <a:chExt cx="0" cy="0"/>
        </a:xfrm>
      </p:grpSpPr>
      <p:pic>
        <p:nvPicPr>
          <p:cNvPr id="1388" name="Google Shape;1388;p146"/>
          <p:cNvPicPr preferRelativeResize="0"/>
          <p:nvPr/>
        </p:nvPicPr>
        <p:blipFill rotWithShape="1">
          <a:blip r:embed="rId3">
            <a:alphaModFix/>
          </a:blip>
          <a:srcRect b="12629" l="3896" r="4134" t="0"/>
          <a:stretch/>
        </p:blipFill>
        <p:spPr>
          <a:xfrm>
            <a:off x="1631951" y="1125538"/>
            <a:ext cx="8888413" cy="5732462"/>
          </a:xfrm>
          <a:prstGeom prst="rect">
            <a:avLst/>
          </a:prstGeom>
          <a:noFill/>
          <a:ln>
            <a:noFill/>
          </a:ln>
        </p:spPr>
      </p:pic>
      <p:pic>
        <p:nvPicPr>
          <p:cNvPr id="1389" name="Google Shape;1389;p146"/>
          <p:cNvPicPr preferRelativeResize="0"/>
          <p:nvPr/>
        </p:nvPicPr>
        <p:blipFill rotWithShape="1">
          <a:blip r:embed="rId4">
            <a:alphaModFix/>
          </a:blip>
          <a:srcRect b="0" l="0" r="0" t="0"/>
          <a:stretch/>
        </p:blipFill>
        <p:spPr>
          <a:xfrm>
            <a:off x="1524000" y="1589"/>
            <a:ext cx="6573838" cy="1266825"/>
          </a:xfrm>
          <a:prstGeom prst="rect">
            <a:avLst/>
          </a:prstGeom>
          <a:noFill/>
          <a:ln>
            <a:noFill/>
          </a:ln>
        </p:spPr>
      </p:pic>
      <p:pic>
        <p:nvPicPr>
          <p:cNvPr id="1390" name="Google Shape;1390;p146"/>
          <p:cNvPicPr preferRelativeResize="0"/>
          <p:nvPr/>
        </p:nvPicPr>
        <p:blipFill rotWithShape="1">
          <a:blip r:embed="rId5">
            <a:alphaModFix/>
          </a:blip>
          <a:srcRect b="0" l="0" r="0" t="0"/>
          <a:stretch/>
        </p:blipFill>
        <p:spPr>
          <a:xfrm>
            <a:off x="6672264" y="785813"/>
            <a:ext cx="3686175" cy="495300"/>
          </a:xfrm>
          <a:prstGeom prst="rect">
            <a:avLst/>
          </a:prstGeom>
          <a:noFill/>
          <a:ln>
            <a:noFill/>
          </a:ln>
        </p:spPr>
      </p:pic>
      <p:pic>
        <p:nvPicPr>
          <p:cNvPr id="1391" name="Google Shape;1391;p146"/>
          <p:cNvPicPr preferRelativeResize="0"/>
          <p:nvPr/>
        </p:nvPicPr>
        <p:blipFill rotWithShape="1">
          <a:blip r:embed="rId6">
            <a:alphaModFix/>
          </a:blip>
          <a:srcRect b="0" l="0" r="0" t="0"/>
          <a:stretch/>
        </p:blipFill>
        <p:spPr>
          <a:xfrm>
            <a:off x="8256588" y="57151"/>
            <a:ext cx="785812" cy="728663"/>
          </a:xfrm>
          <a:prstGeom prst="rect">
            <a:avLst/>
          </a:prstGeom>
          <a:noFill/>
          <a:ln>
            <a:noFill/>
          </a:ln>
        </p:spPr>
      </p:pic>
      <p:sp>
        <p:nvSpPr>
          <p:cNvPr id="1392" name="Google Shape;1392;p146"/>
          <p:cNvSpPr txBox="1"/>
          <p:nvPr/>
        </p:nvSpPr>
        <p:spPr>
          <a:xfrm>
            <a:off x="9201150" y="209550"/>
            <a:ext cx="698500"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b="1" lang="fr-FR" sz="1800">
                <a:solidFill>
                  <a:schemeClr val="dk1"/>
                </a:solidFill>
                <a:latin typeface="Arial"/>
                <a:ea typeface="Arial"/>
                <a:cs typeface="Arial"/>
                <a:sym typeface="Arial"/>
              </a:rPr>
              <a:t>2016</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7" name="Shape 1397"/>
        <p:cNvGrpSpPr/>
        <p:nvPr/>
      </p:nvGrpSpPr>
      <p:grpSpPr>
        <a:xfrm>
          <a:off x="0" y="0"/>
          <a:ext cx="0" cy="0"/>
          <a:chOff x="0" y="0"/>
          <a:chExt cx="0" cy="0"/>
        </a:xfrm>
      </p:grpSpPr>
      <p:sp>
        <p:nvSpPr>
          <p:cNvPr id="1398" name="Google Shape;1398;p147"/>
          <p:cNvSpPr txBox="1"/>
          <p:nvPr>
            <p:ph idx="1" type="body"/>
          </p:nvPr>
        </p:nvSpPr>
        <p:spPr>
          <a:xfrm>
            <a:off x="1671639" y="1484313"/>
            <a:ext cx="6619875" cy="34464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fr-FR" sz="2400"/>
              <a:t>Reduced colonization by pathogens (barrier effect)</a:t>
            </a:r>
            <a:endParaRPr/>
          </a:p>
          <a:p>
            <a:pPr indent="-298450" lvl="0" marL="342900" rtl="0" algn="l">
              <a:spcBef>
                <a:spcPts val="140"/>
              </a:spcBef>
              <a:spcAft>
                <a:spcPts val="0"/>
              </a:spcAft>
              <a:buClr>
                <a:schemeClr val="dk1"/>
              </a:buClr>
              <a:buSzPts val="700"/>
              <a:buFont typeface="Arial"/>
              <a:buNone/>
            </a:pPr>
            <a:r>
              <a:t/>
            </a:r>
            <a:endParaRPr sz="700"/>
          </a:p>
          <a:p>
            <a:pPr indent="-342900" lvl="0" marL="342900" rtl="0" algn="l">
              <a:spcBef>
                <a:spcPts val="480"/>
              </a:spcBef>
              <a:spcAft>
                <a:spcPts val="0"/>
              </a:spcAft>
              <a:buClr>
                <a:schemeClr val="dk1"/>
              </a:buClr>
              <a:buSzPts val="2400"/>
              <a:buFont typeface="Arial"/>
              <a:buChar char="•"/>
            </a:pPr>
            <a:r>
              <a:rPr lang="fr-FR" sz="2400"/>
              <a:t>Increased intestinal barrier (permeability) to translocation of bacteria into the bloodstream</a:t>
            </a:r>
            <a:endParaRPr/>
          </a:p>
          <a:p>
            <a:pPr indent="-298450" lvl="0" marL="342900" rtl="0" algn="l">
              <a:spcBef>
                <a:spcPts val="140"/>
              </a:spcBef>
              <a:spcAft>
                <a:spcPts val="0"/>
              </a:spcAft>
              <a:buClr>
                <a:schemeClr val="dk1"/>
              </a:buClr>
              <a:buSzPts val="700"/>
              <a:buFont typeface="Arial"/>
              <a:buNone/>
            </a:pPr>
            <a:r>
              <a:t/>
            </a:r>
            <a:endParaRPr sz="700"/>
          </a:p>
          <a:p>
            <a:pPr indent="-342900" lvl="0" marL="342900" rtl="0" algn="l">
              <a:spcBef>
                <a:spcPts val="480"/>
              </a:spcBef>
              <a:spcAft>
                <a:spcPts val="0"/>
              </a:spcAft>
              <a:buClr>
                <a:schemeClr val="dk1"/>
              </a:buClr>
              <a:buSzPts val="2400"/>
              <a:buFont typeface="Arial"/>
              <a:buChar char="•"/>
            </a:pPr>
            <a:r>
              <a:rPr lang="fr-FR" sz="2400"/>
              <a:t>Modification of the host response to microbial products (sensitization/immunization)</a:t>
            </a:r>
            <a:endParaRPr/>
          </a:p>
          <a:p>
            <a:pPr indent="-298450" lvl="0" marL="342900" rtl="0" algn="l">
              <a:spcBef>
                <a:spcPts val="140"/>
              </a:spcBef>
              <a:spcAft>
                <a:spcPts val="0"/>
              </a:spcAft>
              <a:buClr>
                <a:schemeClr val="dk1"/>
              </a:buClr>
              <a:buSzPts val="700"/>
              <a:buFont typeface="Arial"/>
              <a:buNone/>
            </a:pPr>
            <a:r>
              <a:t/>
            </a:r>
            <a:endParaRPr sz="700"/>
          </a:p>
          <a:p>
            <a:pPr indent="-342900" lvl="0" marL="342900" rtl="0" algn="l">
              <a:spcBef>
                <a:spcPts val="480"/>
              </a:spcBef>
              <a:spcAft>
                <a:spcPts val="0"/>
              </a:spcAft>
              <a:buClr>
                <a:schemeClr val="dk1"/>
              </a:buClr>
              <a:buSzPts val="2400"/>
              <a:buFont typeface="Arial"/>
              <a:buChar char="•"/>
            </a:pPr>
            <a:r>
              <a:rPr lang="fr-FR" sz="2400"/>
              <a:t>Increased bacterial diversity of the microbiota</a:t>
            </a:r>
            <a:endParaRPr/>
          </a:p>
          <a:p>
            <a:pPr indent="-285750" lvl="0" marL="342900" rtl="0" algn="l">
              <a:spcBef>
                <a:spcPts val="180"/>
              </a:spcBef>
              <a:spcAft>
                <a:spcPts val="0"/>
              </a:spcAft>
              <a:buClr>
                <a:schemeClr val="dk1"/>
              </a:buClr>
              <a:buSzPts val="900"/>
              <a:buFont typeface="Arial"/>
              <a:buNone/>
            </a:pPr>
            <a:r>
              <a:t/>
            </a:r>
            <a:endParaRPr sz="900"/>
          </a:p>
          <a:p>
            <a:pPr indent="-342900" lvl="0" marL="342900" rtl="0" algn="l">
              <a:spcBef>
                <a:spcPts val="480"/>
              </a:spcBef>
              <a:spcAft>
                <a:spcPts val="0"/>
              </a:spcAft>
              <a:buClr>
                <a:schemeClr val="dk1"/>
              </a:buClr>
              <a:buSzPts val="2400"/>
              <a:buFont typeface="Arial"/>
              <a:buChar char="•"/>
            </a:pPr>
            <a:r>
              <a:rPr lang="fr-FR" sz="2400"/>
              <a:t>Antiinflammatory effects of live bacteria (probiotics)</a:t>
            </a:r>
            <a:endParaRPr/>
          </a:p>
        </p:txBody>
      </p:sp>
      <p:pic>
        <p:nvPicPr>
          <p:cNvPr id="1399" name="Google Shape;1399;p147"/>
          <p:cNvPicPr preferRelativeResize="0"/>
          <p:nvPr/>
        </p:nvPicPr>
        <p:blipFill rotWithShape="1">
          <a:blip r:embed="rId3">
            <a:alphaModFix/>
          </a:blip>
          <a:srcRect b="16848" l="19843" r="20626" t="9239"/>
          <a:stretch/>
        </p:blipFill>
        <p:spPr>
          <a:xfrm>
            <a:off x="8483601" y="3751263"/>
            <a:ext cx="2035175" cy="1687512"/>
          </a:xfrm>
          <a:prstGeom prst="rect">
            <a:avLst/>
          </a:prstGeom>
          <a:noFill/>
          <a:ln>
            <a:noFill/>
          </a:ln>
        </p:spPr>
      </p:pic>
      <p:pic>
        <p:nvPicPr>
          <p:cNvPr id="1400" name="Google Shape;1400;p147"/>
          <p:cNvPicPr preferRelativeResize="0"/>
          <p:nvPr/>
        </p:nvPicPr>
        <p:blipFill rotWithShape="1">
          <a:blip r:embed="rId4">
            <a:alphaModFix/>
          </a:blip>
          <a:srcRect b="0" l="0" r="0" t="0"/>
          <a:stretch/>
        </p:blipFill>
        <p:spPr>
          <a:xfrm>
            <a:off x="8432801" y="2070101"/>
            <a:ext cx="2085975" cy="1465263"/>
          </a:xfrm>
          <a:prstGeom prst="rect">
            <a:avLst/>
          </a:prstGeom>
          <a:noFill/>
          <a:ln cap="flat" cmpd="sng" w="38100">
            <a:solidFill>
              <a:srgbClr val="040404"/>
            </a:solidFill>
            <a:prstDash val="solid"/>
            <a:miter lim="800000"/>
            <a:headEnd len="sm" w="sm" type="none"/>
            <a:tailEnd len="sm" w="sm" type="none"/>
          </a:ln>
        </p:spPr>
      </p:pic>
      <p:sp>
        <p:nvSpPr>
          <p:cNvPr id="1401" name="Google Shape;1401;p147"/>
          <p:cNvSpPr/>
          <p:nvPr/>
        </p:nvSpPr>
        <p:spPr>
          <a:xfrm>
            <a:off x="-160420" y="35846"/>
            <a:ext cx="12352419" cy="942721"/>
          </a:xfrm>
          <a:prstGeom prst="rect">
            <a:avLst/>
          </a:prstGeom>
          <a:solidFill>
            <a:schemeClr val="accent5"/>
          </a:solidFill>
          <a:ln>
            <a:noFill/>
          </a:ln>
        </p:spPr>
        <p:txBody>
          <a:bodyPr anchorCtr="0" anchor="ctr" bIns="34525" lIns="69050" spcFirstLastPara="1" rIns="69050" wrap="square" tIns="34525">
            <a:noAutofit/>
          </a:bodyPr>
          <a:lstStyle/>
          <a:p>
            <a:pPr indent="0" lvl="0" marL="0" marR="0" rtl="0" algn="ctr">
              <a:spcBef>
                <a:spcPts val="0"/>
              </a:spcBef>
              <a:spcAft>
                <a:spcPts val="0"/>
              </a:spcAft>
              <a:buNone/>
            </a:pPr>
            <a:r>
              <a:rPr lang="fr-FR" sz="4400">
                <a:solidFill>
                  <a:srgbClr val="009900"/>
                </a:solidFill>
                <a:latin typeface="Arial"/>
                <a:ea typeface="Arial"/>
                <a:cs typeface="Arial"/>
                <a:sym typeface="Arial"/>
              </a:rPr>
              <a:t>How live bacteria </a:t>
            </a:r>
            <a:r>
              <a:rPr b="1" lang="fr-FR" sz="4400">
                <a:solidFill>
                  <a:srgbClr val="44546A"/>
                </a:solidFill>
                <a:latin typeface="Arial"/>
                <a:ea typeface="Arial"/>
                <a:cs typeface="Arial"/>
                <a:sym typeface="Arial"/>
              </a:rPr>
              <a:t>could prevent NEC</a:t>
            </a:r>
            <a:endParaRPr b="1" sz="2000">
              <a:solidFill>
                <a:srgbClr val="44546A"/>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0" st="0"/>
                                            </p:txEl>
                                          </p:spTgt>
                                        </p:tgtEl>
                                        <p:attrNameLst>
                                          <p:attrName>style.visibility</p:attrName>
                                        </p:attrNameLst>
                                      </p:cBhvr>
                                      <p:to>
                                        <p:strVal val="visible"/>
                                      </p:to>
                                    </p:set>
                                    <p:animEffect filter="fade" transition="in">
                                      <p:cBhvr>
                                        <p:cTn dur="500"/>
                                        <p:tgtEl>
                                          <p:spTgt spid="13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1" st="1"/>
                                            </p:txEl>
                                          </p:spTgt>
                                        </p:tgtEl>
                                        <p:attrNameLst>
                                          <p:attrName>style.visibility</p:attrName>
                                        </p:attrNameLst>
                                      </p:cBhvr>
                                      <p:to>
                                        <p:strVal val="visible"/>
                                      </p:to>
                                    </p:set>
                                    <p:animEffect filter="fade" transition="in">
                                      <p:cBhvr>
                                        <p:cTn dur="500"/>
                                        <p:tgtEl>
                                          <p:spTgt spid="13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2" st="2"/>
                                            </p:txEl>
                                          </p:spTgt>
                                        </p:tgtEl>
                                        <p:attrNameLst>
                                          <p:attrName>style.visibility</p:attrName>
                                        </p:attrNameLst>
                                      </p:cBhvr>
                                      <p:to>
                                        <p:strVal val="visible"/>
                                      </p:to>
                                    </p:set>
                                    <p:animEffect filter="fade" transition="in">
                                      <p:cBhvr>
                                        <p:cTn dur="500"/>
                                        <p:tgtEl>
                                          <p:spTgt spid="13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3" st="3"/>
                                            </p:txEl>
                                          </p:spTgt>
                                        </p:tgtEl>
                                        <p:attrNameLst>
                                          <p:attrName>style.visibility</p:attrName>
                                        </p:attrNameLst>
                                      </p:cBhvr>
                                      <p:to>
                                        <p:strVal val="visible"/>
                                      </p:to>
                                    </p:set>
                                    <p:animEffect filter="fade" transition="in">
                                      <p:cBhvr>
                                        <p:cTn dur="500"/>
                                        <p:tgtEl>
                                          <p:spTgt spid="13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4" st="4"/>
                                            </p:txEl>
                                          </p:spTgt>
                                        </p:tgtEl>
                                        <p:attrNameLst>
                                          <p:attrName>style.visibility</p:attrName>
                                        </p:attrNameLst>
                                      </p:cBhvr>
                                      <p:to>
                                        <p:strVal val="visible"/>
                                      </p:to>
                                    </p:set>
                                    <p:animEffect filter="fade" transition="in">
                                      <p:cBhvr>
                                        <p:cTn dur="500"/>
                                        <p:tgtEl>
                                          <p:spTgt spid="13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5" st="5"/>
                                            </p:txEl>
                                          </p:spTgt>
                                        </p:tgtEl>
                                        <p:attrNameLst>
                                          <p:attrName>style.visibility</p:attrName>
                                        </p:attrNameLst>
                                      </p:cBhvr>
                                      <p:to>
                                        <p:strVal val="visible"/>
                                      </p:to>
                                    </p:set>
                                    <p:animEffect filter="fade" transition="in">
                                      <p:cBhvr>
                                        <p:cTn dur="500"/>
                                        <p:tgtEl>
                                          <p:spTgt spid="13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6" st="6"/>
                                            </p:txEl>
                                          </p:spTgt>
                                        </p:tgtEl>
                                        <p:attrNameLst>
                                          <p:attrName>style.visibility</p:attrName>
                                        </p:attrNameLst>
                                      </p:cBhvr>
                                      <p:to>
                                        <p:strVal val="visible"/>
                                      </p:to>
                                    </p:set>
                                    <p:animEffect filter="fade" transition="in">
                                      <p:cBhvr>
                                        <p:cTn dur="500"/>
                                        <p:tgtEl>
                                          <p:spTgt spid="13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7" st="7"/>
                                            </p:txEl>
                                          </p:spTgt>
                                        </p:tgtEl>
                                        <p:attrNameLst>
                                          <p:attrName>style.visibility</p:attrName>
                                        </p:attrNameLst>
                                      </p:cBhvr>
                                      <p:to>
                                        <p:strVal val="visible"/>
                                      </p:to>
                                    </p:set>
                                    <p:animEffect filter="fade" transition="in">
                                      <p:cBhvr>
                                        <p:cTn dur="500"/>
                                        <p:tgtEl>
                                          <p:spTgt spid="139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8" st="8"/>
                                            </p:txEl>
                                          </p:spTgt>
                                        </p:tgtEl>
                                        <p:attrNameLst>
                                          <p:attrName>style.visibility</p:attrName>
                                        </p:attrNameLst>
                                      </p:cBhvr>
                                      <p:to>
                                        <p:strVal val="visible"/>
                                      </p:to>
                                    </p:set>
                                    <p:animEffect filter="fade" transition="in">
                                      <p:cBhvr>
                                        <p:cTn dur="500"/>
                                        <p:tgtEl>
                                          <p:spTgt spid="139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5" name="Shape 1405"/>
        <p:cNvGrpSpPr/>
        <p:nvPr/>
      </p:nvGrpSpPr>
      <p:grpSpPr>
        <a:xfrm>
          <a:off x="0" y="0"/>
          <a:ext cx="0" cy="0"/>
          <a:chOff x="0" y="0"/>
          <a:chExt cx="0" cy="0"/>
        </a:xfrm>
      </p:grpSpPr>
      <p:sp>
        <p:nvSpPr>
          <p:cNvPr id="1406" name="Google Shape;1406;p148"/>
          <p:cNvSpPr txBox="1"/>
          <p:nvPr>
            <p:ph idx="1" type="body"/>
          </p:nvPr>
        </p:nvSpPr>
        <p:spPr>
          <a:xfrm>
            <a:off x="1847850" y="2565400"/>
            <a:ext cx="9144000" cy="2946400"/>
          </a:xfrm>
          <a:prstGeom prst="rect">
            <a:avLst/>
          </a:prstGeom>
          <a:noFill/>
          <a:ln>
            <a:noFill/>
          </a:ln>
        </p:spPr>
        <p:txBody>
          <a:bodyPr anchorCtr="0" anchor="t" bIns="44450" lIns="90475" spcFirstLastPara="1" rIns="90475" wrap="square" tIns="44450">
            <a:noAutofit/>
          </a:bodyPr>
          <a:lstStyle/>
          <a:p>
            <a:pPr indent="0" lvl="0" marL="0" rtl="0" algn="l">
              <a:spcBef>
                <a:spcPts val="0"/>
              </a:spcBef>
              <a:spcAft>
                <a:spcPts val="0"/>
              </a:spcAft>
              <a:buClr>
                <a:schemeClr val="dk1"/>
              </a:buClr>
              <a:buSzPts val="4000"/>
              <a:buFont typeface="Arial"/>
              <a:buNone/>
            </a:pPr>
            <a:r>
              <a:rPr lang="fr-FR" sz="4000" u="sng"/>
              <a:t>Non assimilable</a:t>
            </a:r>
            <a:r>
              <a:rPr lang="fr-FR" sz="4000"/>
              <a:t> food ingredient  that has a beneficial effect in humans or animals by stimulating selectively one or more bacterial species of the intestinal microbiota</a:t>
            </a:r>
            <a:endParaRPr sz="4000"/>
          </a:p>
          <a:p>
            <a:pPr indent="-342900" lvl="0" marL="342900" rtl="0" algn="l">
              <a:spcBef>
                <a:spcPts val="640"/>
              </a:spcBef>
              <a:spcAft>
                <a:spcPts val="0"/>
              </a:spcAft>
              <a:buClr>
                <a:schemeClr val="dk1"/>
              </a:buClr>
              <a:buSzPts val="3200"/>
              <a:buFont typeface="Arial"/>
              <a:buNone/>
            </a:pPr>
            <a:r>
              <a:rPr lang="fr-FR"/>
              <a:t>               </a:t>
            </a:r>
            <a:r>
              <a:rPr i="1" lang="fr-FR"/>
              <a:t>Gibson et Roberfroid 1995</a:t>
            </a:r>
            <a:endParaRPr/>
          </a:p>
          <a:p>
            <a:pPr indent="-342900" lvl="0" marL="342900" rtl="0" algn="l">
              <a:spcBef>
                <a:spcPts val="640"/>
              </a:spcBef>
              <a:spcAft>
                <a:spcPts val="0"/>
              </a:spcAft>
              <a:buClr>
                <a:schemeClr val="dk1"/>
              </a:buClr>
              <a:buSzPts val="3200"/>
              <a:buFont typeface="Arial"/>
              <a:buNone/>
            </a:pPr>
            <a:r>
              <a:t/>
            </a:r>
            <a:endParaRPr/>
          </a:p>
        </p:txBody>
      </p:sp>
      <p:sp>
        <p:nvSpPr>
          <p:cNvPr id="1407" name="Google Shape;1407;p148"/>
          <p:cNvSpPr/>
          <p:nvPr/>
        </p:nvSpPr>
        <p:spPr>
          <a:xfrm>
            <a:off x="4833939" y="1722438"/>
            <a:ext cx="2547937" cy="704850"/>
          </a:xfrm>
          <a:prstGeom prst="rect">
            <a:avLst/>
          </a:prstGeom>
          <a:noFill/>
          <a:ln>
            <a:noFill/>
          </a:ln>
        </p:spPr>
        <p:txBody>
          <a:bodyPr anchorCtr="0" anchor="ctr" bIns="44450" lIns="90475" spcFirstLastPara="1" rIns="90475" wrap="square" tIns="44450">
            <a:noAutofit/>
          </a:bodyPr>
          <a:lstStyle/>
          <a:p>
            <a:pPr indent="0" lvl="0" marL="0" marR="0" rtl="0" algn="ctr">
              <a:spcBef>
                <a:spcPts val="0"/>
              </a:spcBef>
              <a:spcAft>
                <a:spcPts val="0"/>
              </a:spcAft>
              <a:buNone/>
            </a:pPr>
            <a:r>
              <a:rPr b="1" i="1" lang="fr-FR" sz="4000">
                <a:solidFill>
                  <a:srgbClr val="2F9F7A"/>
                </a:solidFill>
                <a:latin typeface="Arial"/>
                <a:ea typeface="Arial"/>
                <a:cs typeface="Arial"/>
                <a:sym typeface="Arial"/>
              </a:rPr>
              <a:t>Definition</a:t>
            </a:r>
            <a:endParaRPr b="1" sz="4000">
              <a:solidFill>
                <a:srgbClr val="2F9F7A"/>
              </a:solidFill>
              <a:latin typeface="Arial"/>
              <a:ea typeface="Arial"/>
              <a:cs typeface="Arial"/>
              <a:sym typeface="Arial"/>
            </a:endParaRPr>
          </a:p>
        </p:txBody>
      </p:sp>
      <p:sp>
        <p:nvSpPr>
          <p:cNvPr id="1408" name="Google Shape;1408;p148"/>
          <p:cNvSpPr/>
          <p:nvPr/>
        </p:nvSpPr>
        <p:spPr>
          <a:xfrm>
            <a:off x="4180139" y="399131"/>
            <a:ext cx="3714750" cy="1143000"/>
          </a:xfrm>
          <a:prstGeom prst="rect">
            <a:avLst/>
          </a:prstGeom>
          <a:solidFill>
            <a:srgbClr val="D0EAEC"/>
          </a:solidFill>
          <a:ln>
            <a:noFill/>
          </a:ln>
        </p:spPr>
        <p:txBody>
          <a:bodyPr anchorCtr="0" anchor="ctr" bIns="46025" lIns="92075" spcFirstLastPara="1" rIns="92075" wrap="square" tIns="46025">
            <a:noAutofit/>
          </a:bodyPr>
          <a:lstStyle/>
          <a:p>
            <a:pPr indent="0" lvl="0" marL="0" marR="0" rtl="0" algn="ctr">
              <a:spcBef>
                <a:spcPts val="0"/>
              </a:spcBef>
              <a:spcAft>
                <a:spcPts val="0"/>
              </a:spcAft>
              <a:buNone/>
            </a:pPr>
            <a:r>
              <a:rPr b="1" lang="fr-FR" sz="5400">
                <a:solidFill>
                  <a:srgbClr val="00B050"/>
                </a:solidFill>
                <a:latin typeface="Arial"/>
                <a:ea typeface="Arial"/>
                <a:cs typeface="Arial"/>
                <a:sym typeface="Arial"/>
              </a:rPr>
              <a:t>Pre</a:t>
            </a:r>
            <a:r>
              <a:rPr b="1" lang="fr-FR" sz="5400">
                <a:solidFill>
                  <a:schemeClr val="accent6"/>
                </a:solidFill>
                <a:latin typeface="Arial"/>
                <a:ea typeface="Arial"/>
                <a:cs typeface="Arial"/>
                <a:sym typeface="Arial"/>
              </a:rPr>
              <a:t>biotics</a:t>
            </a:r>
            <a:endParaRPr b="1" sz="2800">
              <a:solidFill>
                <a:schemeClr val="accent6"/>
              </a:solidFill>
              <a:latin typeface="Arial"/>
              <a:ea typeface="Arial"/>
              <a:cs typeface="Arial"/>
              <a:sym typeface="Arial"/>
            </a:endParaRPr>
          </a:p>
        </p:txBody>
      </p:sp>
      <p:pic>
        <p:nvPicPr>
          <p:cNvPr descr="Gal_Gal_Glc" id="1409" name="Google Shape;1409;p148"/>
          <p:cNvPicPr preferRelativeResize="0"/>
          <p:nvPr/>
        </p:nvPicPr>
        <p:blipFill rotWithShape="1">
          <a:blip r:embed="rId3">
            <a:alphaModFix/>
          </a:blip>
          <a:srcRect b="0" l="0" r="0" t="0"/>
          <a:stretch/>
        </p:blipFill>
        <p:spPr>
          <a:xfrm>
            <a:off x="-5263" y="1"/>
            <a:ext cx="3181600" cy="2384458"/>
          </a:xfrm>
          <a:prstGeom prst="rect">
            <a:avLst/>
          </a:prstGeom>
          <a:noFill/>
          <a:ln>
            <a:noFill/>
          </a:ln>
        </p:spPr>
      </p:pic>
      <p:pic>
        <p:nvPicPr>
          <p:cNvPr descr="vdLiethfructan" id="1410" name="Google Shape;1410;p148"/>
          <p:cNvPicPr preferRelativeResize="0"/>
          <p:nvPr/>
        </p:nvPicPr>
        <p:blipFill rotWithShape="1">
          <a:blip r:embed="rId4">
            <a:alphaModFix/>
          </a:blip>
          <a:srcRect b="0" l="0" r="0" t="0"/>
          <a:stretch/>
        </p:blipFill>
        <p:spPr>
          <a:xfrm>
            <a:off x="8962299" y="-18908"/>
            <a:ext cx="3229701" cy="2422276"/>
          </a:xfrm>
          <a:prstGeom prst="rect">
            <a:avLst/>
          </a:prstGeom>
          <a:noFill/>
          <a:ln>
            <a:noFill/>
          </a:ln>
        </p:spPr>
      </p:pic>
      <p:sp>
        <p:nvSpPr>
          <p:cNvPr id="1411" name="Google Shape;1411;p148"/>
          <p:cNvSpPr txBox="1"/>
          <p:nvPr/>
        </p:nvSpPr>
        <p:spPr>
          <a:xfrm>
            <a:off x="621799" y="1574714"/>
            <a:ext cx="110391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rPr b="1" lang="fr-FR" sz="2800">
                <a:solidFill>
                  <a:schemeClr val="dk1"/>
                </a:solidFill>
                <a:latin typeface="Arial"/>
                <a:ea typeface="Arial"/>
                <a:cs typeface="Arial"/>
                <a:sym typeface="Arial"/>
              </a:rPr>
              <a:t>GOS</a:t>
            </a:r>
            <a:endParaRPr/>
          </a:p>
        </p:txBody>
      </p:sp>
      <p:sp>
        <p:nvSpPr>
          <p:cNvPr id="1412" name="Google Shape;1412;p148"/>
          <p:cNvSpPr txBox="1"/>
          <p:nvPr/>
        </p:nvSpPr>
        <p:spPr>
          <a:xfrm>
            <a:off x="10069803" y="1460828"/>
            <a:ext cx="922047"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rPr b="1" lang="fr-FR" sz="2800">
                <a:solidFill>
                  <a:schemeClr val="dk1"/>
                </a:solidFill>
                <a:latin typeface="Arial"/>
                <a:ea typeface="Arial"/>
                <a:cs typeface="Arial"/>
                <a:sym typeface="Arial"/>
              </a:rPr>
              <a:t>FOS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6" name="Shape 1416"/>
        <p:cNvGrpSpPr/>
        <p:nvPr/>
      </p:nvGrpSpPr>
      <p:grpSpPr>
        <a:xfrm>
          <a:off x="0" y="0"/>
          <a:ext cx="0" cy="0"/>
          <a:chOff x="0" y="0"/>
          <a:chExt cx="0" cy="0"/>
        </a:xfrm>
      </p:grpSpPr>
      <p:sp>
        <p:nvSpPr>
          <p:cNvPr id="1417" name="Google Shape;1417;p149"/>
          <p:cNvSpPr/>
          <p:nvPr/>
        </p:nvSpPr>
        <p:spPr>
          <a:xfrm>
            <a:off x="82041" y="1531764"/>
            <a:ext cx="6225187" cy="5048634"/>
          </a:xfrm>
          <a:prstGeom prst="rect">
            <a:avLst/>
          </a:prstGeom>
          <a:noFill/>
          <a:ln>
            <a:noFill/>
          </a:ln>
        </p:spPr>
      </p:sp>
      <p:sp>
        <p:nvSpPr>
          <p:cNvPr id="1418" name="Google Shape;1418;p149"/>
          <p:cNvSpPr txBox="1"/>
          <p:nvPr/>
        </p:nvSpPr>
        <p:spPr>
          <a:xfrm>
            <a:off x="6598598" y="2270002"/>
            <a:ext cx="5174301" cy="2894190"/>
          </a:xfrm>
          <a:prstGeom prst="rect">
            <a:avLst/>
          </a:prstGeom>
          <a:noFill/>
          <a:ln>
            <a:noFill/>
          </a:ln>
        </p:spPr>
        <p:txBody>
          <a:bodyPr anchorCtr="0" anchor="t" bIns="45700" lIns="91425" spcFirstLastPara="1" rIns="91425" wrap="square" tIns="45700">
            <a:noAutofit/>
          </a:bodyPr>
          <a:lstStyle/>
          <a:p>
            <a:pPr indent="-285750" lvl="0" marL="285750" marR="0" rtl="0" algn="l">
              <a:lnSpc>
                <a:spcPct val="200000"/>
              </a:lnSpc>
              <a:spcBef>
                <a:spcPts val="0"/>
              </a:spcBef>
              <a:spcAft>
                <a:spcPts val="0"/>
              </a:spcAft>
              <a:buClr>
                <a:schemeClr val="dk1"/>
              </a:buClr>
              <a:buSzPts val="3200"/>
              <a:buFont typeface="Noto Sans Symbols"/>
              <a:buChar char="⮚"/>
            </a:pPr>
            <a:r>
              <a:rPr lang="fr-FR" sz="3200">
                <a:solidFill>
                  <a:schemeClr val="dk1"/>
                </a:solidFill>
                <a:latin typeface="Arial"/>
                <a:ea typeface="Arial"/>
                <a:cs typeface="Arial"/>
                <a:sym typeface="Arial"/>
              </a:rPr>
              <a:t>200 different structures</a:t>
            </a:r>
            <a:endParaRPr/>
          </a:p>
          <a:p>
            <a:pPr indent="-285750" lvl="0" marL="285750" marR="0" rtl="0" algn="l">
              <a:lnSpc>
                <a:spcPct val="200000"/>
              </a:lnSpc>
              <a:spcBef>
                <a:spcPts val="0"/>
              </a:spcBef>
              <a:spcAft>
                <a:spcPts val="0"/>
              </a:spcAft>
              <a:buClr>
                <a:schemeClr val="dk1"/>
              </a:buClr>
              <a:buSzPts val="3200"/>
              <a:buFont typeface="Noto Sans Symbols"/>
              <a:buChar char="⮚"/>
            </a:pPr>
            <a:r>
              <a:rPr lang="fr-FR" sz="3200">
                <a:solidFill>
                  <a:schemeClr val="dk1"/>
                </a:solidFill>
                <a:latin typeface="Arial"/>
                <a:ea typeface="Arial"/>
                <a:cs typeface="Arial"/>
                <a:sym typeface="Arial"/>
              </a:rPr>
              <a:t>Neutral and acidic HMOs</a:t>
            </a:r>
            <a:endParaRPr sz="3200">
              <a:solidFill>
                <a:schemeClr val="dk1"/>
              </a:solidFill>
              <a:latin typeface="Arial"/>
              <a:ea typeface="Arial"/>
              <a:cs typeface="Arial"/>
              <a:sym typeface="Arial"/>
            </a:endParaRPr>
          </a:p>
          <a:p>
            <a:pPr indent="-285750" lvl="0" marL="285750" marR="0" rtl="0" algn="l">
              <a:lnSpc>
                <a:spcPct val="200000"/>
              </a:lnSpc>
              <a:spcBef>
                <a:spcPts val="0"/>
              </a:spcBef>
              <a:spcAft>
                <a:spcPts val="0"/>
              </a:spcAft>
              <a:buClr>
                <a:schemeClr val="dk1"/>
              </a:buClr>
              <a:buSzPts val="3200"/>
              <a:buFont typeface="Noto Sans Symbols"/>
              <a:buChar char="⮚"/>
            </a:pPr>
            <a:r>
              <a:rPr lang="fr-FR" sz="3200">
                <a:solidFill>
                  <a:schemeClr val="dk1"/>
                </a:solidFill>
                <a:latin typeface="Arial"/>
                <a:ea typeface="Arial"/>
                <a:cs typeface="Arial"/>
                <a:sym typeface="Arial"/>
              </a:rPr>
              <a:t>Only few are available</a:t>
            </a:r>
            <a:endParaRPr sz="3200">
              <a:solidFill>
                <a:schemeClr val="dk1"/>
              </a:solidFill>
              <a:latin typeface="Arial"/>
              <a:ea typeface="Arial"/>
              <a:cs typeface="Arial"/>
              <a:sym typeface="Arial"/>
            </a:endParaRPr>
          </a:p>
        </p:txBody>
      </p:sp>
      <p:sp>
        <p:nvSpPr>
          <p:cNvPr id="1419" name="Google Shape;1419;p149"/>
          <p:cNvSpPr/>
          <p:nvPr/>
        </p:nvSpPr>
        <p:spPr>
          <a:xfrm>
            <a:off x="0" y="14288"/>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6"/>
                </a:solidFill>
                <a:latin typeface="Arial"/>
                <a:ea typeface="Arial"/>
                <a:cs typeface="Arial"/>
                <a:sym typeface="Arial"/>
              </a:rPr>
              <a:t>Human milk oligosaccharides (</a:t>
            </a:r>
            <a:r>
              <a:rPr b="1" i="0" lang="fr-FR" sz="4400" u="none" cap="none" strike="noStrike">
                <a:solidFill>
                  <a:srgbClr val="1F497D"/>
                </a:solidFill>
                <a:latin typeface="Calibri"/>
                <a:ea typeface="Calibri"/>
                <a:cs typeface="Calibri"/>
                <a:sym typeface="Calibri"/>
              </a:rPr>
              <a:t>HMOs)</a:t>
            </a:r>
            <a:endParaRPr b="0" i="0" sz="4000" u="none" cap="none" strike="noStrike">
              <a:solidFill>
                <a:srgbClr val="1F497D"/>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3" name="Shape 1423"/>
        <p:cNvGrpSpPr/>
        <p:nvPr/>
      </p:nvGrpSpPr>
      <p:grpSpPr>
        <a:xfrm>
          <a:off x="0" y="0"/>
          <a:ext cx="0" cy="0"/>
          <a:chOff x="0" y="0"/>
          <a:chExt cx="0" cy="0"/>
        </a:xfrm>
      </p:grpSpPr>
      <p:sp>
        <p:nvSpPr>
          <p:cNvPr id="1424" name="Google Shape;1424;p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1425" name="Google Shape;1425;p150"/>
          <p:cNvPicPr preferRelativeResize="0"/>
          <p:nvPr/>
        </p:nvPicPr>
        <p:blipFill rotWithShape="1">
          <a:blip r:embed="rId3">
            <a:alphaModFix/>
          </a:blip>
          <a:srcRect b="34117" l="0" r="10615" t="0"/>
          <a:stretch/>
        </p:blipFill>
        <p:spPr>
          <a:xfrm>
            <a:off x="2000250" y="0"/>
            <a:ext cx="8191500" cy="1626490"/>
          </a:xfrm>
          <a:prstGeom prst="rect">
            <a:avLst/>
          </a:prstGeom>
          <a:noFill/>
          <a:ln>
            <a:noFill/>
          </a:ln>
        </p:spPr>
      </p:pic>
      <p:pic>
        <p:nvPicPr>
          <p:cNvPr id="1426" name="Google Shape;1426;p150"/>
          <p:cNvPicPr preferRelativeResize="0"/>
          <p:nvPr/>
        </p:nvPicPr>
        <p:blipFill rotWithShape="1">
          <a:blip r:embed="rId4">
            <a:alphaModFix/>
          </a:blip>
          <a:srcRect b="0" l="0" r="0" t="6377"/>
          <a:stretch/>
        </p:blipFill>
        <p:spPr>
          <a:xfrm>
            <a:off x="566714" y="1577278"/>
            <a:ext cx="10725553" cy="4860124"/>
          </a:xfrm>
          <a:prstGeom prst="rect">
            <a:avLst/>
          </a:prstGeom>
          <a:noFill/>
          <a:ln>
            <a:noFill/>
          </a:ln>
        </p:spPr>
      </p:pic>
      <p:sp>
        <p:nvSpPr>
          <p:cNvPr id="1427" name="Google Shape;1427;p150"/>
          <p:cNvSpPr txBox="1"/>
          <p:nvPr/>
        </p:nvSpPr>
        <p:spPr>
          <a:xfrm>
            <a:off x="8191500" y="6352529"/>
            <a:ext cx="328808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2000">
                <a:solidFill>
                  <a:schemeClr val="dk1"/>
                </a:solidFill>
                <a:latin typeface="Arial"/>
                <a:ea typeface="Arial"/>
                <a:cs typeface="Arial"/>
                <a:sym typeface="Arial"/>
              </a:rPr>
              <a:t>Puccio G et al JPGN 2017</a:t>
            </a:r>
            <a:endParaRPr/>
          </a:p>
        </p:txBody>
      </p:sp>
      <p:sp>
        <p:nvSpPr>
          <p:cNvPr id="1428" name="Google Shape;1428;p150"/>
          <p:cNvSpPr/>
          <p:nvPr/>
        </p:nvSpPr>
        <p:spPr>
          <a:xfrm>
            <a:off x="566714" y="3834063"/>
            <a:ext cx="10005033" cy="930442"/>
          </a:xfrm>
          <a:prstGeom prst="rect">
            <a:avLst/>
          </a:prstGeom>
          <a:noFill/>
          <a:ln cap="flat" cmpd="sng" w="57150">
            <a:solidFill>
              <a:srgbClr val="2F9F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8"/>
                                        </p:tgtEl>
                                        <p:attrNameLst>
                                          <p:attrName>style.visibility</p:attrName>
                                        </p:attrNameLst>
                                      </p:cBhvr>
                                      <p:to>
                                        <p:strVal val="visible"/>
                                      </p:to>
                                    </p:set>
                                    <p:animEffect filter="fade" transition="in">
                                      <p:cBhvr>
                                        <p:cTn dur="500"/>
                                        <p:tgtEl>
                                          <p:spTgt spid="1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2" name="Shape 1432"/>
        <p:cNvGrpSpPr/>
        <p:nvPr/>
      </p:nvGrpSpPr>
      <p:grpSpPr>
        <a:xfrm>
          <a:off x="0" y="0"/>
          <a:ext cx="0" cy="0"/>
          <a:chOff x="0" y="0"/>
          <a:chExt cx="0" cy="0"/>
        </a:xfrm>
      </p:grpSpPr>
      <p:sp>
        <p:nvSpPr>
          <p:cNvPr id="1433" name="Google Shape;1433;p151"/>
          <p:cNvSpPr/>
          <p:nvPr/>
        </p:nvSpPr>
        <p:spPr>
          <a:xfrm>
            <a:off x="82041" y="1740310"/>
            <a:ext cx="6225187" cy="5048634"/>
          </a:xfrm>
          <a:prstGeom prst="rect">
            <a:avLst/>
          </a:prstGeom>
          <a:noFill/>
          <a:ln>
            <a:noFill/>
          </a:ln>
        </p:spPr>
      </p:sp>
      <p:sp>
        <p:nvSpPr>
          <p:cNvPr id="1434" name="Google Shape;1434;p151"/>
          <p:cNvSpPr txBox="1"/>
          <p:nvPr/>
        </p:nvSpPr>
        <p:spPr>
          <a:xfrm>
            <a:off x="7017699" y="1642354"/>
            <a:ext cx="4471096" cy="2543966"/>
          </a:xfrm>
          <a:prstGeom prst="rect">
            <a:avLst/>
          </a:prstGeom>
          <a:noFill/>
          <a:ln>
            <a:noFill/>
          </a:ln>
        </p:spPr>
        <p:txBody>
          <a:bodyPr anchorCtr="0" anchor="t" bIns="45700" lIns="91425" spcFirstLastPara="1" rIns="91425" wrap="square" tIns="45700">
            <a:noAutofit/>
          </a:bodyPr>
          <a:lstStyle/>
          <a:p>
            <a:pPr indent="-285750" lvl="0" marL="285750" marR="0" rtl="0" algn="l">
              <a:lnSpc>
                <a:spcPct val="200000"/>
              </a:lnSpc>
              <a:spcBef>
                <a:spcPts val="0"/>
              </a:spcBef>
              <a:spcAft>
                <a:spcPts val="0"/>
              </a:spcAft>
              <a:buClr>
                <a:schemeClr val="dk1"/>
              </a:buClr>
              <a:buSzPts val="2800"/>
              <a:buFont typeface="Noto Sans Symbols"/>
              <a:buChar char="⮚"/>
            </a:pPr>
            <a:r>
              <a:rPr lang="fr-FR" sz="2800">
                <a:solidFill>
                  <a:schemeClr val="dk1"/>
                </a:solidFill>
                <a:latin typeface="Arial"/>
                <a:ea typeface="Arial"/>
                <a:cs typeface="Arial"/>
                <a:sym typeface="Arial"/>
              </a:rPr>
              <a:t>200 different structures</a:t>
            </a:r>
            <a:endParaRPr/>
          </a:p>
          <a:p>
            <a:pPr indent="-285750" lvl="0" marL="285750" marR="0" rtl="0" algn="l">
              <a:lnSpc>
                <a:spcPct val="200000"/>
              </a:lnSpc>
              <a:spcBef>
                <a:spcPts val="0"/>
              </a:spcBef>
              <a:spcAft>
                <a:spcPts val="0"/>
              </a:spcAft>
              <a:buClr>
                <a:schemeClr val="dk1"/>
              </a:buClr>
              <a:buSzPts val="2800"/>
              <a:buFont typeface="Noto Sans Symbols"/>
              <a:buChar char="⮚"/>
            </a:pPr>
            <a:r>
              <a:rPr lang="fr-FR" sz="2800">
                <a:solidFill>
                  <a:schemeClr val="dk1"/>
                </a:solidFill>
                <a:latin typeface="Arial"/>
                <a:ea typeface="Arial"/>
                <a:cs typeface="Arial"/>
                <a:sym typeface="Arial"/>
              </a:rPr>
              <a:t>Neutral and acidic HMOs</a:t>
            </a:r>
            <a:endParaRPr sz="2800">
              <a:solidFill>
                <a:schemeClr val="dk1"/>
              </a:solidFill>
              <a:latin typeface="Arial"/>
              <a:ea typeface="Arial"/>
              <a:cs typeface="Arial"/>
              <a:sym typeface="Arial"/>
            </a:endParaRPr>
          </a:p>
          <a:p>
            <a:pPr indent="-285750" lvl="0" marL="285750" marR="0" rtl="0" algn="l">
              <a:lnSpc>
                <a:spcPct val="200000"/>
              </a:lnSpc>
              <a:spcBef>
                <a:spcPts val="0"/>
              </a:spcBef>
              <a:spcAft>
                <a:spcPts val="0"/>
              </a:spcAft>
              <a:buClr>
                <a:schemeClr val="dk1"/>
              </a:buClr>
              <a:buSzPts val="2800"/>
              <a:buFont typeface="Noto Sans Symbols"/>
              <a:buChar char="⮚"/>
            </a:pPr>
            <a:r>
              <a:rPr lang="fr-FR" sz="2800">
                <a:solidFill>
                  <a:schemeClr val="dk1"/>
                </a:solidFill>
                <a:latin typeface="Arial"/>
                <a:ea typeface="Arial"/>
                <a:cs typeface="Arial"/>
                <a:sym typeface="Arial"/>
              </a:rPr>
              <a:t>Only few are available</a:t>
            </a:r>
            <a:endParaRPr sz="2800">
              <a:solidFill>
                <a:schemeClr val="dk1"/>
              </a:solidFill>
              <a:latin typeface="Arial"/>
              <a:ea typeface="Arial"/>
              <a:cs typeface="Arial"/>
              <a:sym typeface="Arial"/>
            </a:endParaRPr>
          </a:p>
        </p:txBody>
      </p:sp>
      <p:sp>
        <p:nvSpPr>
          <p:cNvPr id="1435" name="Google Shape;1435;p151"/>
          <p:cNvSpPr txBox="1"/>
          <p:nvPr/>
        </p:nvSpPr>
        <p:spPr>
          <a:xfrm>
            <a:off x="6396535" y="4882982"/>
            <a:ext cx="5713424" cy="954107"/>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2800">
                <a:solidFill>
                  <a:srgbClr val="C00000"/>
                </a:solidFill>
                <a:latin typeface="Arial"/>
                <a:ea typeface="Arial"/>
                <a:cs typeface="Arial"/>
                <a:sym typeface="Arial"/>
              </a:rPr>
              <a:t>One or two HMOs cannot mimic </a:t>
            </a:r>
            <a:endParaRPr/>
          </a:p>
          <a:p>
            <a:pPr indent="0" lvl="0" marL="0" marR="0" rtl="0" algn="ctr">
              <a:spcBef>
                <a:spcPts val="0"/>
              </a:spcBef>
              <a:spcAft>
                <a:spcPts val="0"/>
              </a:spcAft>
              <a:buNone/>
            </a:pPr>
            <a:r>
              <a:rPr b="1" lang="fr-FR" sz="2800">
                <a:solidFill>
                  <a:srgbClr val="C00000"/>
                </a:solidFill>
                <a:latin typeface="Arial"/>
                <a:ea typeface="Arial"/>
                <a:cs typeface="Arial"/>
                <a:sym typeface="Arial"/>
              </a:rPr>
              <a:t>the total pool of human milk</a:t>
            </a:r>
            <a:endParaRPr b="1" sz="2800">
              <a:solidFill>
                <a:srgbClr val="C00000"/>
              </a:solidFill>
              <a:latin typeface="Arial"/>
              <a:ea typeface="Arial"/>
              <a:cs typeface="Arial"/>
              <a:sym typeface="Arial"/>
            </a:endParaRPr>
          </a:p>
        </p:txBody>
      </p:sp>
      <p:sp>
        <p:nvSpPr>
          <p:cNvPr id="1436" name="Google Shape;1436;p151"/>
          <p:cNvSpPr/>
          <p:nvPr/>
        </p:nvSpPr>
        <p:spPr>
          <a:xfrm>
            <a:off x="545432" y="1876926"/>
            <a:ext cx="898357" cy="641685"/>
          </a:xfrm>
          <a:prstGeom prst="rect">
            <a:avLst/>
          </a:prstGeom>
          <a:noFill/>
          <a:ln cap="flat" cmpd="sng" w="38100">
            <a:solidFill>
              <a:srgbClr val="2F9F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7" name="Google Shape;1437;p1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438" name="Google Shape;1438;p151"/>
          <p:cNvSpPr/>
          <p:nvPr/>
        </p:nvSpPr>
        <p:spPr>
          <a:xfrm>
            <a:off x="0" y="14288"/>
            <a:ext cx="12192000" cy="7694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6"/>
                </a:solidFill>
                <a:latin typeface="Arial"/>
                <a:ea typeface="Arial"/>
                <a:cs typeface="Arial"/>
                <a:sym typeface="Arial"/>
              </a:rPr>
              <a:t>Human milk oligosaccharides (</a:t>
            </a:r>
            <a:r>
              <a:rPr b="1" i="0" lang="fr-FR" sz="4400" u="none" cap="none" strike="noStrike">
                <a:solidFill>
                  <a:srgbClr val="1F497D"/>
                </a:solidFill>
                <a:latin typeface="Calibri"/>
                <a:ea typeface="Calibri"/>
                <a:cs typeface="Calibri"/>
                <a:sym typeface="Calibri"/>
              </a:rPr>
              <a:t>HMOs)</a:t>
            </a:r>
            <a:endParaRPr b="0" i="0" sz="4000" u="none" cap="none" strike="noStrike">
              <a:solidFill>
                <a:srgbClr val="1F497D"/>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2" name="Shape 1442"/>
        <p:cNvGrpSpPr/>
        <p:nvPr/>
      </p:nvGrpSpPr>
      <p:grpSpPr>
        <a:xfrm>
          <a:off x="0" y="0"/>
          <a:ext cx="0" cy="0"/>
          <a:chOff x="0" y="0"/>
          <a:chExt cx="0" cy="0"/>
        </a:xfrm>
      </p:grpSpPr>
      <p:sp>
        <p:nvSpPr>
          <p:cNvPr id="1443" name="Google Shape;1443;p152"/>
          <p:cNvSpPr txBox="1"/>
          <p:nvPr/>
        </p:nvSpPr>
        <p:spPr>
          <a:xfrm>
            <a:off x="1930841" y="25400"/>
            <a:ext cx="8630798" cy="1231106"/>
          </a:xfrm>
          <a:prstGeom prst="rect">
            <a:avLst/>
          </a:prstGeom>
          <a:solidFill>
            <a:srgbClr val="D8E2F3"/>
          </a:solidFill>
          <a:ln>
            <a:noFill/>
          </a:ln>
        </p:spPr>
        <p:txBody>
          <a:bodyPr anchorCtr="0" anchor="t" bIns="0" lIns="0" spcFirstLastPara="1" rIns="0" wrap="square" tIns="0">
            <a:noAutofit/>
          </a:bodyPr>
          <a:lstStyle/>
          <a:p>
            <a:pPr indent="0" lvl="0" marL="12700" marR="0" rtl="0" algn="ctr">
              <a:spcBef>
                <a:spcPts val="0"/>
              </a:spcBef>
              <a:spcAft>
                <a:spcPts val="0"/>
              </a:spcAft>
              <a:buNone/>
            </a:pPr>
            <a:r>
              <a:rPr b="1" lang="fr-FR" sz="4000">
                <a:solidFill>
                  <a:srgbClr val="001588"/>
                </a:solidFill>
                <a:latin typeface="Arial"/>
                <a:ea typeface="Arial"/>
                <a:cs typeface="Arial"/>
                <a:sym typeface="Arial"/>
              </a:rPr>
              <a:t>Prebiotic mixture SCGOS/LCFOS </a:t>
            </a:r>
            <a:endParaRPr/>
          </a:p>
          <a:p>
            <a:pPr indent="0" lvl="0" marL="12700" marR="0" rtl="0" algn="ctr">
              <a:spcBef>
                <a:spcPts val="0"/>
              </a:spcBef>
              <a:spcAft>
                <a:spcPts val="0"/>
              </a:spcAft>
              <a:buNone/>
            </a:pPr>
            <a:r>
              <a:rPr b="1" lang="fr-FR" sz="4000">
                <a:solidFill>
                  <a:srgbClr val="001588"/>
                </a:solidFill>
                <a:latin typeface="Arial"/>
                <a:ea typeface="Arial"/>
                <a:cs typeface="Arial"/>
                <a:sym typeface="Arial"/>
              </a:rPr>
              <a:t>mimicks HMOs</a:t>
            </a:r>
            <a:endParaRPr sz="4000">
              <a:solidFill>
                <a:srgbClr val="000000"/>
              </a:solidFill>
              <a:latin typeface="Arial"/>
              <a:ea typeface="Arial"/>
              <a:cs typeface="Arial"/>
              <a:sym typeface="Arial"/>
            </a:endParaRPr>
          </a:p>
        </p:txBody>
      </p:sp>
      <p:sp>
        <p:nvSpPr>
          <p:cNvPr id="1444" name="Google Shape;1444;p152"/>
          <p:cNvSpPr txBox="1"/>
          <p:nvPr/>
        </p:nvSpPr>
        <p:spPr>
          <a:xfrm>
            <a:off x="11822113" y="6443663"/>
            <a:ext cx="166687" cy="1524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lang="fr-FR" sz="1000">
                <a:solidFill>
                  <a:srgbClr val="888888"/>
                </a:solidFill>
                <a:latin typeface="Arial"/>
                <a:ea typeface="Arial"/>
                <a:cs typeface="Arial"/>
                <a:sym typeface="Arial"/>
              </a:rPr>
              <a:t>26</a:t>
            </a:r>
            <a:endParaRPr sz="1000">
              <a:solidFill>
                <a:srgbClr val="000000"/>
              </a:solidFill>
              <a:latin typeface="Arial"/>
              <a:ea typeface="Arial"/>
              <a:cs typeface="Arial"/>
              <a:sym typeface="Arial"/>
            </a:endParaRPr>
          </a:p>
        </p:txBody>
      </p:sp>
      <p:sp>
        <p:nvSpPr>
          <p:cNvPr id="1445" name="Google Shape;1445;p152"/>
          <p:cNvSpPr txBox="1"/>
          <p:nvPr/>
        </p:nvSpPr>
        <p:spPr>
          <a:xfrm>
            <a:off x="8164513" y="1787525"/>
            <a:ext cx="1976437" cy="81915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400">
                <a:solidFill>
                  <a:srgbClr val="002D89"/>
                </a:solidFill>
                <a:latin typeface="Arial"/>
                <a:ea typeface="Arial"/>
                <a:cs typeface="Arial"/>
                <a:sym typeface="Arial"/>
              </a:rPr>
              <a:t>90%</a:t>
            </a:r>
            <a:r>
              <a:rPr b="1" lang="fr-FR" sz="1400">
                <a:solidFill>
                  <a:srgbClr val="002D89"/>
                </a:solidFill>
                <a:latin typeface="Times New Roman"/>
                <a:ea typeface="Times New Roman"/>
                <a:cs typeface="Times New Roman"/>
                <a:sym typeface="Times New Roman"/>
              </a:rPr>
              <a:t> </a:t>
            </a:r>
            <a:r>
              <a:rPr b="1" lang="fr-FR" sz="1400">
                <a:solidFill>
                  <a:srgbClr val="002D89"/>
                </a:solidFill>
                <a:latin typeface="Arial"/>
                <a:ea typeface="Arial"/>
                <a:cs typeface="Arial"/>
                <a:sym typeface="Arial"/>
              </a:rPr>
              <a:t>scGOS</a:t>
            </a:r>
            <a:endParaRPr sz="1400">
              <a:solidFill>
                <a:srgbClr val="000000"/>
              </a:solidFill>
              <a:latin typeface="Arial"/>
              <a:ea typeface="Arial"/>
              <a:cs typeface="Arial"/>
              <a:sym typeface="Arial"/>
            </a:endParaRPr>
          </a:p>
          <a:p>
            <a:pPr indent="0" lvl="0" marL="12700" marR="0" rtl="0" algn="l">
              <a:lnSpc>
                <a:spcPct val="125000"/>
              </a:lnSpc>
              <a:spcBef>
                <a:spcPts val="38"/>
              </a:spcBef>
              <a:spcAft>
                <a:spcPts val="0"/>
              </a:spcAft>
              <a:buNone/>
            </a:pPr>
            <a:r>
              <a:rPr lang="fr-FR" sz="1600">
                <a:solidFill>
                  <a:srgbClr val="001588"/>
                </a:solidFill>
                <a:latin typeface="Arial"/>
                <a:ea typeface="Arial"/>
                <a:cs typeface="Arial"/>
                <a:sym typeface="Arial"/>
              </a:rPr>
              <a:t>Low</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molecular</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weight</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(short</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chain)</a:t>
            </a:r>
            <a:endParaRPr sz="1600">
              <a:solidFill>
                <a:srgbClr val="000000"/>
              </a:solidFill>
              <a:latin typeface="Arial"/>
              <a:ea typeface="Arial"/>
              <a:cs typeface="Arial"/>
              <a:sym typeface="Arial"/>
            </a:endParaRPr>
          </a:p>
        </p:txBody>
      </p:sp>
      <p:sp>
        <p:nvSpPr>
          <p:cNvPr id="1446" name="Google Shape;1446;p152"/>
          <p:cNvSpPr txBox="1"/>
          <p:nvPr/>
        </p:nvSpPr>
        <p:spPr>
          <a:xfrm>
            <a:off x="8164513" y="2817813"/>
            <a:ext cx="2506662" cy="708025"/>
          </a:xfrm>
          <a:prstGeom prst="rect">
            <a:avLst/>
          </a:prstGeom>
          <a:noFill/>
          <a:ln>
            <a:noFill/>
          </a:ln>
        </p:spPr>
        <p:txBody>
          <a:bodyPr anchorCtr="0" anchor="t" bIns="0" lIns="0" spcFirstLastPara="1" rIns="0" wrap="square" tIns="0">
            <a:noAutofit/>
          </a:bodyPr>
          <a:lstStyle/>
          <a:p>
            <a:pPr indent="-179705" lvl="0" marL="192405" marR="0" rtl="0" algn="l">
              <a:spcBef>
                <a:spcPts val="0"/>
              </a:spcBef>
              <a:spcAft>
                <a:spcPts val="0"/>
              </a:spcAft>
              <a:buClr>
                <a:srgbClr val="3CB5E6"/>
              </a:buClr>
              <a:buSzPts val="1750"/>
              <a:buFont typeface="Arial"/>
              <a:buChar char="•"/>
            </a:pPr>
            <a:r>
              <a:rPr b="1" lang="fr-FR" sz="1600">
                <a:solidFill>
                  <a:srgbClr val="001588"/>
                </a:solidFill>
                <a:latin typeface="Arial"/>
                <a:ea typeface="Arial"/>
                <a:cs typeface="Arial"/>
                <a:sym typeface="Arial"/>
              </a:rPr>
              <a:t>G</a:t>
            </a:r>
            <a:r>
              <a:rPr lang="fr-FR" sz="1600">
                <a:solidFill>
                  <a:srgbClr val="001588"/>
                </a:solidFill>
                <a:latin typeface="Arial"/>
                <a:ea typeface="Arial"/>
                <a:cs typeface="Arial"/>
                <a:sym typeface="Arial"/>
              </a:rPr>
              <a:t>alacto-</a:t>
            </a:r>
            <a:r>
              <a:rPr b="1" lang="fr-FR" sz="1600">
                <a:solidFill>
                  <a:srgbClr val="001588"/>
                </a:solidFill>
                <a:latin typeface="Arial"/>
                <a:ea typeface="Arial"/>
                <a:cs typeface="Arial"/>
                <a:sym typeface="Arial"/>
              </a:rPr>
              <a:t>o</a:t>
            </a:r>
            <a:r>
              <a:rPr lang="fr-FR" sz="1600">
                <a:solidFill>
                  <a:srgbClr val="001588"/>
                </a:solidFill>
                <a:latin typeface="Arial"/>
                <a:ea typeface="Arial"/>
                <a:cs typeface="Arial"/>
                <a:sym typeface="Arial"/>
              </a:rPr>
              <a:t>ligo</a:t>
            </a:r>
            <a:r>
              <a:rPr b="1" lang="fr-FR" sz="1600">
                <a:solidFill>
                  <a:srgbClr val="001588"/>
                </a:solidFill>
                <a:latin typeface="Arial"/>
                <a:ea typeface="Arial"/>
                <a:cs typeface="Arial"/>
                <a:sym typeface="Arial"/>
              </a:rPr>
              <a:t>s</a:t>
            </a:r>
            <a:r>
              <a:rPr lang="fr-FR" sz="1600">
                <a:solidFill>
                  <a:srgbClr val="001588"/>
                </a:solidFill>
                <a:latin typeface="Arial"/>
                <a:ea typeface="Arial"/>
                <a:cs typeface="Arial"/>
                <a:sym typeface="Arial"/>
              </a:rPr>
              <a:t>accharides</a:t>
            </a:r>
            <a:endParaRPr sz="1600">
              <a:solidFill>
                <a:srgbClr val="000000"/>
              </a:solidFill>
              <a:latin typeface="Arial"/>
              <a:ea typeface="Arial"/>
              <a:cs typeface="Arial"/>
              <a:sym typeface="Arial"/>
            </a:endParaRPr>
          </a:p>
          <a:p>
            <a:pPr indent="0" lvl="0" marL="0" marR="0" rtl="0" algn="l">
              <a:spcBef>
                <a:spcPts val="14"/>
              </a:spcBef>
              <a:spcAft>
                <a:spcPts val="0"/>
              </a:spcAft>
              <a:buClr>
                <a:srgbClr val="3CB5E6"/>
              </a:buClr>
              <a:buSzPts val="1450"/>
              <a:buFont typeface="Arial"/>
              <a:buNone/>
            </a:pPr>
            <a:r>
              <a:t/>
            </a:r>
            <a:endParaRPr sz="1450">
              <a:solidFill>
                <a:srgbClr val="000000"/>
              </a:solidFill>
              <a:latin typeface="Times New Roman"/>
              <a:ea typeface="Times New Roman"/>
              <a:cs typeface="Times New Roman"/>
              <a:sym typeface="Times New Roman"/>
            </a:endParaRPr>
          </a:p>
          <a:p>
            <a:pPr indent="-179705" lvl="0" marL="192405" marR="0" rtl="0" algn="l">
              <a:spcBef>
                <a:spcPts val="0"/>
              </a:spcBef>
              <a:spcAft>
                <a:spcPts val="0"/>
              </a:spcAft>
              <a:buClr>
                <a:srgbClr val="3CB5E6"/>
              </a:buClr>
              <a:buSzPts val="1750"/>
              <a:buFont typeface="Arial"/>
              <a:buChar char="•"/>
            </a:pPr>
            <a:r>
              <a:rPr b="1" lang="fr-FR" sz="1600">
                <a:solidFill>
                  <a:srgbClr val="001588"/>
                </a:solidFill>
                <a:latin typeface="Arial"/>
                <a:ea typeface="Arial"/>
                <a:cs typeface="Arial"/>
                <a:sym typeface="Arial"/>
              </a:rPr>
              <a:t>enzymatic</a:t>
            </a:r>
            <a:r>
              <a:rPr b="1"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from</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lactose</a:t>
            </a:r>
            <a:endParaRPr sz="1600">
              <a:solidFill>
                <a:srgbClr val="000000"/>
              </a:solidFill>
              <a:latin typeface="Arial"/>
              <a:ea typeface="Arial"/>
              <a:cs typeface="Arial"/>
              <a:sym typeface="Arial"/>
            </a:endParaRPr>
          </a:p>
        </p:txBody>
      </p:sp>
      <p:sp>
        <p:nvSpPr>
          <p:cNvPr id="1447" name="Google Shape;1447;p152"/>
          <p:cNvSpPr txBox="1"/>
          <p:nvPr/>
        </p:nvSpPr>
        <p:spPr>
          <a:xfrm>
            <a:off x="8164513" y="3732213"/>
            <a:ext cx="2941637" cy="282575"/>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lang="fr-FR" sz="1750">
                <a:solidFill>
                  <a:srgbClr val="3CB5E6"/>
                </a:solidFill>
                <a:latin typeface="Arial"/>
                <a:ea typeface="Arial"/>
                <a:cs typeface="Arial"/>
                <a:sym typeface="Arial"/>
              </a:rPr>
              <a:t>•  </a:t>
            </a:r>
            <a:r>
              <a:rPr lang="fr-FR" sz="1600">
                <a:solidFill>
                  <a:srgbClr val="001588"/>
                </a:solidFill>
                <a:latin typeface="Arial"/>
                <a:ea typeface="Arial"/>
                <a:cs typeface="Arial"/>
                <a:sym typeface="Arial"/>
              </a:rPr>
              <a:t>[Gal(</a:t>
            </a:r>
            <a:r>
              <a:rPr lang="fr-FR" sz="1600">
                <a:solidFill>
                  <a:srgbClr val="001588"/>
                </a:solidFill>
                <a:latin typeface="Noto Sans Symbols"/>
                <a:ea typeface="Noto Sans Symbols"/>
                <a:cs typeface="Noto Sans Symbols"/>
                <a:sym typeface="Noto Sans Symbols"/>
              </a:rPr>
              <a:t>β</a:t>
            </a:r>
            <a:r>
              <a:rPr lang="fr-FR" sz="1600">
                <a:solidFill>
                  <a:srgbClr val="001588"/>
                </a:solidFill>
                <a:latin typeface="Arial"/>
                <a:ea typeface="Arial"/>
                <a:cs typeface="Arial"/>
                <a:sym typeface="Arial"/>
              </a:rPr>
              <a:t>1-]</a:t>
            </a:r>
            <a:r>
              <a:rPr baseline="-25000" lang="fr-FR" sz="1575">
                <a:solidFill>
                  <a:srgbClr val="001588"/>
                </a:solidFill>
                <a:latin typeface="Arial"/>
                <a:ea typeface="Arial"/>
                <a:cs typeface="Arial"/>
                <a:sym typeface="Arial"/>
              </a:rPr>
              <a:t>1-</a:t>
            </a:r>
            <a:r>
              <a:rPr baseline="-25000" lang="fr-FR" sz="1575">
                <a:solidFill>
                  <a:srgbClr val="001588"/>
                </a:solidFill>
                <a:latin typeface="Times New Roman"/>
                <a:ea typeface="Times New Roman"/>
                <a:cs typeface="Times New Roman"/>
                <a:sym typeface="Times New Roman"/>
              </a:rPr>
              <a:t> </a:t>
            </a:r>
            <a:r>
              <a:rPr baseline="-25000" lang="fr-FR" sz="1575">
                <a:solidFill>
                  <a:srgbClr val="001588"/>
                </a:solidFill>
                <a:latin typeface="Arial"/>
                <a:ea typeface="Arial"/>
                <a:cs typeface="Arial"/>
                <a:sym typeface="Arial"/>
              </a:rPr>
              <a:t>4</a:t>
            </a:r>
            <a:r>
              <a:rPr baseline="-25000" lang="fr-FR" sz="1575">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3/4/6)Gal(</a:t>
            </a:r>
            <a:r>
              <a:rPr lang="fr-FR" sz="1600">
                <a:solidFill>
                  <a:srgbClr val="001588"/>
                </a:solidFill>
                <a:latin typeface="Noto Sans Symbols"/>
                <a:ea typeface="Noto Sans Symbols"/>
                <a:cs typeface="Noto Sans Symbols"/>
                <a:sym typeface="Noto Sans Symbols"/>
              </a:rPr>
              <a:t>β</a:t>
            </a:r>
            <a:r>
              <a:rPr lang="fr-FR" sz="1600">
                <a:solidFill>
                  <a:srgbClr val="001588"/>
                </a:solidFill>
                <a:latin typeface="Arial"/>
                <a:ea typeface="Arial"/>
                <a:cs typeface="Arial"/>
                <a:sym typeface="Arial"/>
              </a:rPr>
              <a:t>1-4)Glc</a:t>
            </a:r>
            <a:endParaRPr sz="1600">
              <a:solidFill>
                <a:srgbClr val="000000"/>
              </a:solidFill>
              <a:latin typeface="Arial"/>
              <a:ea typeface="Arial"/>
              <a:cs typeface="Arial"/>
              <a:sym typeface="Arial"/>
            </a:endParaRPr>
          </a:p>
        </p:txBody>
      </p:sp>
      <p:sp>
        <p:nvSpPr>
          <p:cNvPr id="1448" name="Google Shape;1448;p152"/>
          <p:cNvSpPr txBox="1"/>
          <p:nvPr/>
        </p:nvSpPr>
        <p:spPr>
          <a:xfrm>
            <a:off x="8183563" y="4337050"/>
            <a:ext cx="2019300" cy="81915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400">
                <a:solidFill>
                  <a:srgbClr val="002D89"/>
                </a:solidFill>
                <a:latin typeface="Arial"/>
                <a:ea typeface="Arial"/>
                <a:cs typeface="Arial"/>
                <a:sym typeface="Arial"/>
              </a:rPr>
              <a:t>10%</a:t>
            </a:r>
            <a:r>
              <a:rPr b="1" lang="fr-FR" sz="1400">
                <a:solidFill>
                  <a:srgbClr val="002D89"/>
                </a:solidFill>
                <a:latin typeface="Times New Roman"/>
                <a:ea typeface="Times New Roman"/>
                <a:cs typeface="Times New Roman"/>
                <a:sym typeface="Times New Roman"/>
              </a:rPr>
              <a:t> </a:t>
            </a:r>
            <a:r>
              <a:rPr b="1" lang="fr-FR" sz="1400">
                <a:solidFill>
                  <a:srgbClr val="002D89"/>
                </a:solidFill>
                <a:latin typeface="Arial"/>
                <a:ea typeface="Arial"/>
                <a:cs typeface="Arial"/>
                <a:sym typeface="Arial"/>
              </a:rPr>
              <a:t>lcFOS</a:t>
            </a:r>
            <a:endParaRPr sz="1400">
              <a:solidFill>
                <a:srgbClr val="000000"/>
              </a:solidFill>
              <a:latin typeface="Arial"/>
              <a:ea typeface="Arial"/>
              <a:cs typeface="Arial"/>
              <a:sym typeface="Arial"/>
            </a:endParaRPr>
          </a:p>
          <a:p>
            <a:pPr indent="0" lvl="0" marL="12700" marR="0" rtl="0" algn="l">
              <a:lnSpc>
                <a:spcPct val="125000"/>
              </a:lnSpc>
              <a:spcBef>
                <a:spcPts val="38"/>
              </a:spcBef>
              <a:spcAft>
                <a:spcPts val="0"/>
              </a:spcAft>
              <a:buNone/>
            </a:pPr>
            <a:r>
              <a:rPr lang="fr-FR" sz="1600">
                <a:solidFill>
                  <a:srgbClr val="001588"/>
                </a:solidFill>
                <a:latin typeface="Arial"/>
                <a:ea typeface="Arial"/>
                <a:cs typeface="Arial"/>
                <a:sym typeface="Arial"/>
              </a:rPr>
              <a:t>High</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molecular</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weight</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(long</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chain)</a:t>
            </a:r>
            <a:endParaRPr sz="1600">
              <a:solidFill>
                <a:srgbClr val="000000"/>
              </a:solidFill>
              <a:latin typeface="Arial"/>
              <a:ea typeface="Arial"/>
              <a:cs typeface="Arial"/>
              <a:sym typeface="Arial"/>
            </a:endParaRPr>
          </a:p>
        </p:txBody>
      </p:sp>
      <p:sp>
        <p:nvSpPr>
          <p:cNvPr id="1449" name="Google Shape;1449;p152"/>
          <p:cNvSpPr txBox="1"/>
          <p:nvPr/>
        </p:nvSpPr>
        <p:spPr>
          <a:xfrm>
            <a:off x="8183563" y="5367338"/>
            <a:ext cx="3524250" cy="249237"/>
          </a:xfrm>
          <a:prstGeom prst="rect">
            <a:avLst/>
          </a:prstGeom>
          <a:noFill/>
          <a:ln>
            <a:noFill/>
          </a:ln>
        </p:spPr>
        <p:txBody>
          <a:bodyPr anchorCtr="0" anchor="t" bIns="0" lIns="0" spcFirstLastPara="1" rIns="0" wrap="square" tIns="0">
            <a:noAutofit/>
          </a:bodyPr>
          <a:lstStyle/>
          <a:p>
            <a:pPr indent="-179705" lvl="0" marL="192405" marR="0" rtl="0" algn="l">
              <a:spcBef>
                <a:spcPts val="0"/>
              </a:spcBef>
              <a:spcAft>
                <a:spcPts val="0"/>
              </a:spcAft>
              <a:buClr>
                <a:srgbClr val="3CB5E6"/>
              </a:buClr>
              <a:buSzPts val="1750"/>
              <a:buFont typeface="Arial"/>
              <a:buChar char="•"/>
            </a:pPr>
            <a:r>
              <a:rPr lang="fr-FR" sz="1600">
                <a:solidFill>
                  <a:srgbClr val="001588"/>
                </a:solidFill>
                <a:latin typeface="Arial"/>
                <a:ea typeface="Arial"/>
                <a:cs typeface="Arial"/>
                <a:sym typeface="Arial"/>
              </a:rPr>
              <a:t>Fructo-oligosaccharides</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from</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chicory</a:t>
            </a:r>
            <a:endParaRPr sz="1600">
              <a:solidFill>
                <a:srgbClr val="000000"/>
              </a:solidFill>
              <a:latin typeface="Arial"/>
              <a:ea typeface="Arial"/>
              <a:cs typeface="Arial"/>
              <a:sym typeface="Arial"/>
            </a:endParaRPr>
          </a:p>
        </p:txBody>
      </p:sp>
      <p:sp>
        <p:nvSpPr>
          <p:cNvPr id="1450" name="Google Shape;1450;p152"/>
          <p:cNvSpPr txBox="1"/>
          <p:nvPr/>
        </p:nvSpPr>
        <p:spPr>
          <a:xfrm>
            <a:off x="8183563" y="5824538"/>
            <a:ext cx="2690812" cy="249237"/>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lang="fr-FR" sz="1750">
                <a:solidFill>
                  <a:srgbClr val="3CB5E6"/>
                </a:solidFill>
                <a:latin typeface="Arial"/>
                <a:ea typeface="Arial"/>
                <a:cs typeface="Arial"/>
                <a:sym typeface="Arial"/>
              </a:rPr>
              <a:t>•  </a:t>
            </a:r>
            <a:r>
              <a:rPr lang="fr-FR" sz="1600">
                <a:solidFill>
                  <a:srgbClr val="001588"/>
                </a:solidFill>
                <a:latin typeface="Arial"/>
                <a:ea typeface="Arial"/>
                <a:cs typeface="Arial"/>
                <a:sym typeface="Arial"/>
              </a:rPr>
              <a:t>[Frc(</a:t>
            </a:r>
            <a:r>
              <a:rPr lang="fr-FR" sz="1600">
                <a:solidFill>
                  <a:srgbClr val="001588"/>
                </a:solidFill>
                <a:latin typeface="Noto Sans Symbols"/>
                <a:ea typeface="Noto Sans Symbols"/>
                <a:cs typeface="Noto Sans Symbols"/>
                <a:sym typeface="Noto Sans Symbols"/>
              </a:rPr>
              <a:t>β</a:t>
            </a:r>
            <a:r>
              <a:rPr lang="fr-FR" sz="1600">
                <a:solidFill>
                  <a:srgbClr val="001588"/>
                </a:solidFill>
                <a:latin typeface="Arial"/>
                <a:ea typeface="Arial"/>
                <a:cs typeface="Arial"/>
                <a:sym typeface="Arial"/>
              </a:rPr>
              <a:t>2-]n&gt;8</a:t>
            </a:r>
            <a:r>
              <a:rPr lang="fr-FR" sz="1600">
                <a:solidFill>
                  <a:srgbClr val="001588"/>
                </a:solidFill>
                <a:latin typeface="Times New Roman"/>
                <a:ea typeface="Times New Roman"/>
                <a:cs typeface="Times New Roman"/>
                <a:sym typeface="Times New Roman"/>
              </a:rPr>
              <a:t> </a:t>
            </a:r>
            <a:r>
              <a:rPr lang="fr-FR" sz="1600">
                <a:solidFill>
                  <a:srgbClr val="001588"/>
                </a:solidFill>
                <a:latin typeface="Arial"/>
                <a:ea typeface="Arial"/>
                <a:cs typeface="Arial"/>
                <a:sym typeface="Arial"/>
              </a:rPr>
              <a:t>1)Frc(</a:t>
            </a:r>
            <a:r>
              <a:rPr lang="fr-FR" sz="1600">
                <a:solidFill>
                  <a:srgbClr val="001588"/>
                </a:solidFill>
                <a:latin typeface="Noto Sans Symbols"/>
                <a:ea typeface="Noto Sans Symbols"/>
                <a:cs typeface="Noto Sans Symbols"/>
                <a:sym typeface="Noto Sans Symbols"/>
              </a:rPr>
              <a:t>β</a:t>
            </a:r>
            <a:r>
              <a:rPr lang="fr-FR" sz="1600">
                <a:solidFill>
                  <a:srgbClr val="001588"/>
                </a:solidFill>
                <a:latin typeface="Arial"/>
                <a:ea typeface="Arial"/>
                <a:cs typeface="Arial"/>
                <a:sym typeface="Arial"/>
              </a:rPr>
              <a:t>2-1)Glc</a:t>
            </a:r>
            <a:endParaRPr sz="1600">
              <a:solidFill>
                <a:srgbClr val="000000"/>
              </a:solidFill>
              <a:latin typeface="Arial"/>
              <a:ea typeface="Arial"/>
              <a:cs typeface="Arial"/>
              <a:sym typeface="Arial"/>
            </a:endParaRPr>
          </a:p>
        </p:txBody>
      </p:sp>
      <p:sp>
        <p:nvSpPr>
          <p:cNvPr id="1451" name="Google Shape;1451;p152"/>
          <p:cNvSpPr/>
          <p:nvPr/>
        </p:nvSpPr>
        <p:spPr>
          <a:xfrm>
            <a:off x="5389563" y="2119313"/>
            <a:ext cx="587375" cy="5413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2" name="Google Shape;1452;p152"/>
          <p:cNvSpPr/>
          <p:nvPr/>
        </p:nvSpPr>
        <p:spPr>
          <a:xfrm>
            <a:off x="5843588" y="2327275"/>
            <a:ext cx="1082675" cy="99695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3" name="Google Shape;1453;p152"/>
          <p:cNvSpPr/>
          <p:nvPr/>
        </p:nvSpPr>
        <p:spPr>
          <a:xfrm>
            <a:off x="5411788" y="2671763"/>
            <a:ext cx="588962" cy="5413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4" name="Google Shape;1454;p152"/>
          <p:cNvSpPr/>
          <p:nvPr/>
        </p:nvSpPr>
        <p:spPr>
          <a:xfrm>
            <a:off x="5710238" y="1752600"/>
            <a:ext cx="588962" cy="54133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5" name="Google Shape;1455;p152"/>
          <p:cNvSpPr/>
          <p:nvPr/>
        </p:nvSpPr>
        <p:spPr>
          <a:xfrm>
            <a:off x="6870700" y="2419350"/>
            <a:ext cx="587375" cy="53975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6" name="Google Shape;1456;p152"/>
          <p:cNvSpPr/>
          <p:nvPr/>
        </p:nvSpPr>
        <p:spPr>
          <a:xfrm>
            <a:off x="6227763" y="1674813"/>
            <a:ext cx="587375" cy="5413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7" name="Google Shape;1457;p152"/>
          <p:cNvSpPr/>
          <p:nvPr/>
        </p:nvSpPr>
        <p:spPr>
          <a:xfrm>
            <a:off x="6750050" y="2989263"/>
            <a:ext cx="588963" cy="53975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8" name="Google Shape;1458;p152"/>
          <p:cNvSpPr/>
          <p:nvPr/>
        </p:nvSpPr>
        <p:spPr>
          <a:xfrm>
            <a:off x="6799263" y="1870075"/>
            <a:ext cx="587375" cy="54133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9" name="Google Shape;1459;p152"/>
          <p:cNvSpPr/>
          <p:nvPr/>
        </p:nvSpPr>
        <p:spPr>
          <a:xfrm>
            <a:off x="5740400" y="3165475"/>
            <a:ext cx="590550" cy="54133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0" name="Google Shape;1460;p152"/>
          <p:cNvSpPr/>
          <p:nvPr/>
        </p:nvSpPr>
        <p:spPr>
          <a:xfrm>
            <a:off x="6218238" y="3295650"/>
            <a:ext cx="588962" cy="53975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1" name="Google Shape;1461;p152"/>
          <p:cNvSpPr/>
          <p:nvPr/>
        </p:nvSpPr>
        <p:spPr>
          <a:xfrm>
            <a:off x="1109663" y="2928938"/>
            <a:ext cx="6186487" cy="2009775"/>
          </a:xfrm>
          <a:custGeom>
            <a:rect b="b" l="l" r="r" t="t"/>
            <a:pathLst>
              <a:path extrusionOk="0" h="2009775" w="6186170">
                <a:moveTo>
                  <a:pt x="0" y="2005452"/>
                </a:moveTo>
                <a:lnTo>
                  <a:pt x="6906" y="1981580"/>
                </a:lnTo>
                <a:lnTo>
                  <a:pt x="15191" y="1952874"/>
                </a:lnTo>
                <a:lnTo>
                  <a:pt x="20717" y="2005452"/>
                </a:lnTo>
                <a:lnTo>
                  <a:pt x="27624" y="2005452"/>
                </a:lnTo>
                <a:lnTo>
                  <a:pt x="34515" y="1952874"/>
                </a:lnTo>
                <a:lnTo>
                  <a:pt x="42803" y="1962149"/>
                </a:lnTo>
                <a:lnTo>
                  <a:pt x="48326" y="2005452"/>
                </a:lnTo>
                <a:lnTo>
                  <a:pt x="55232" y="2005452"/>
                </a:lnTo>
                <a:lnTo>
                  <a:pt x="62139" y="1905761"/>
                </a:lnTo>
                <a:lnTo>
                  <a:pt x="70424" y="235823"/>
                </a:lnTo>
                <a:lnTo>
                  <a:pt x="77330" y="2009393"/>
                </a:lnTo>
                <a:lnTo>
                  <a:pt x="82856" y="1966853"/>
                </a:lnTo>
                <a:lnTo>
                  <a:pt x="89748" y="2005452"/>
                </a:lnTo>
                <a:lnTo>
                  <a:pt x="98048" y="2005452"/>
                </a:lnTo>
                <a:lnTo>
                  <a:pt x="104942" y="1905761"/>
                </a:lnTo>
                <a:lnTo>
                  <a:pt x="111846" y="1971425"/>
                </a:lnTo>
                <a:lnTo>
                  <a:pt x="117372" y="2005452"/>
                </a:lnTo>
                <a:lnTo>
                  <a:pt x="125659" y="1985390"/>
                </a:lnTo>
                <a:lnTo>
                  <a:pt x="132563" y="2005452"/>
                </a:lnTo>
                <a:lnTo>
                  <a:pt x="139458" y="1981580"/>
                </a:lnTo>
                <a:lnTo>
                  <a:pt x="146364" y="2005452"/>
                </a:lnTo>
                <a:lnTo>
                  <a:pt x="153280" y="2005452"/>
                </a:lnTo>
                <a:lnTo>
                  <a:pt x="160175" y="1990856"/>
                </a:lnTo>
                <a:lnTo>
                  <a:pt x="167127" y="2005452"/>
                </a:lnTo>
                <a:lnTo>
                  <a:pt x="175391" y="1976877"/>
                </a:lnTo>
                <a:lnTo>
                  <a:pt x="180843" y="1990856"/>
                </a:lnTo>
                <a:lnTo>
                  <a:pt x="187832" y="2005452"/>
                </a:lnTo>
                <a:lnTo>
                  <a:pt x="194690" y="2005452"/>
                </a:lnTo>
                <a:lnTo>
                  <a:pt x="202941" y="1976877"/>
                </a:lnTo>
                <a:lnTo>
                  <a:pt x="209930" y="2005452"/>
                </a:lnTo>
                <a:lnTo>
                  <a:pt x="215396" y="1976877"/>
                </a:lnTo>
                <a:lnTo>
                  <a:pt x="222254" y="2005452"/>
                </a:lnTo>
                <a:lnTo>
                  <a:pt x="230636" y="0"/>
                </a:lnTo>
                <a:lnTo>
                  <a:pt x="237494" y="2005452"/>
                </a:lnTo>
                <a:lnTo>
                  <a:pt x="244352" y="1915799"/>
                </a:lnTo>
                <a:lnTo>
                  <a:pt x="249935" y="2005452"/>
                </a:lnTo>
                <a:lnTo>
                  <a:pt x="258186" y="1877186"/>
                </a:lnTo>
                <a:lnTo>
                  <a:pt x="265175" y="2005452"/>
                </a:lnTo>
                <a:lnTo>
                  <a:pt x="272033" y="1962149"/>
                </a:lnTo>
                <a:lnTo>
                  <a:pt x="278891" y="1962149"/>
                </a:lnTo>
                <a:lnTo>
                  <a:pt x="285881" y="2000118"/>
                </a:lnTo>
                <a:lnTo>
                  <a:pt x="292739" y="2000118"/>
                </a:lnTo>
                <a:lnTo>
                  <a:pt x="299597" y="1976877"/>
                </a:lnTo>
                <a:lnTo>
                  <a:pt x="306573" y="2000118"/>
                </a:lnTo>
                <a:lnTo>
                  <a:pt x="314837" y="1976877"/>
                </a:lnTo>
                <a:lnTo>
                  <a:pt x="320289" y="1976877"/>
                </a:lnTo>
                <a:lnTo>
                  <a:pt x="327278" y="2005452"/>
                </a:lnTo>
                <a:lnTo>
                  <a:pt x="335529" y="1976877"/>
                </a:lnTo>
                <a:lnTo>
                  <a:pt x="342387" y="2005452"/>
                </a:lnTo>
                <a:lnTo>
                  <a:pt x="347984" y="1990856"/>
                </a:lnTo>
                <a:lnTo>
                  <a:pt x="354842" y="2005452"/>
                </a:lnTo>
                <a:lnTo>
                  <a:pt x="363092" y="2000118"/>
                </a:lnTo>
                <a:lnTo>
                  <a:pt x="370082" y="1971425"/>
                </a:lnTo>
                <a:lnTo>
                  <a:pt x="376940" y="2005452"/>
                </a:lnTo>
                <a:lnTo>
                  <a:pt x="382523" y="1981580"/>
                </a:lnTo>
                <a:lnTo>
                  <a:pt x="390774" y="534405"/>
                </a:lnTo>
                <a:lnTo>
                  <a:pt x="397632" y="2009393"/>
                </a:lnTo>
                <a:lnTo>
                  <a:pt x="404621" y="2005452"/>
                </a:lnTo>
                <a:lnTo>
                  <a:pt x="411479" y="1952874"/>
                </a:lnTo>
                <a:lnTo>
                  <a:pt x="418337" y="2000118"/>
                </a:lnTo>
                <a:lnTo>
                  <a:pt x="425327" y="1966853"/>
                </a:lnTo>
                <a:lnTo>
                  <a:pt x="432185" y="1966853"/>
                </a:lnTo>
                <a:lnTo>
                  <a:pt x="439043" y="2000118"/>
                </a:lnTo>
                <a:lnTo>
                  <a:pt x="447425" y="2000118"/>
                </a:lnTo>
                <a:lnTo>
                  <a:pt x="452877" y="1952874"/>
                </a:lnTo>
                <a:lnTo>
                  <a:pt x="459866" y="1985390"/>
                </a:lnTo>
                <a:lnTo>
                  <a:pt x="466724" y="2000118"/>
                </a:lnTo>
                <a:lnTo>
                  <a:pt x="474975" y="1976877"/>
                </a:lnTo>
                <a:lnTo>
                  <a:pt x="480572" y="2000118"/>
                </a:lnTo>
                <a:lnTo>
                  <a:pt x="487430" y="2000118"/>
                </a:lnTo>
                <a:lnTo>
                  <a:pt x="494288" y="1976877"/>
                </a:lnTo>
                <a:lnTo>
                  <a:pt x="502670" y="2000118"/>
                </a:lnTo>
                <a:lnTo>
                  <a:pt x="509528" y="1985390"/>
                </a:lnTo>
                <a:lnTo>
                  <a:pt x="514980" y="2000118"/>
                </a:lnTo>
                <a:lnTo>
                  <a:pt x="523362" y="1985390"/>
                </a:lnTo>
                <a:lnTo>
                  <a:pt x="530220" y="1971425"/>
                </a:lnTo>
                <a:lnTo>
                  <a:pt x="537078" y="2000118"/>
                </a:lnTo>
                <a:lnTo>
                  <a:pt x="544067" y="2000118"/>
                </a:lnTo>
                <a:lnTo>
                  <a:pt x="550925" y="1205733"/>
                </a:lnTo>
                <a:lnTo>
                  <a:pt x="557915" y="1820667"/>
                </a:lnTo>
                <a:lnTo>
                  <a:pt x="564773" y="2005452"/>
                </a:lnTo>
                <a:lnTo>
                  <a:pt x="571631" y="2000118"/>
                </a:lnTo>
                <a:lnTo>
                  <a:pt x="579881" y="1981580"/>
                </a:lnTo>
                <a:lnTo>
                  <a:pt x="585465" y="2000118"/>
                </a:lnTo>
                <a:lnTo>
                  <a:pt x="592323" y="1981580"/>
                </a:lnTo>
                <a:lnTo>
                  <a:pt x="599312" y="2000118"/>
                </a:lnTo>
                <a:lnTo>
                  <a:pt x="607563" y="1976877"/>
                </a:lnTo>
                <a:lnTo>
                  <a:pt x="613028" y="1981580"/>
                </a:lnTo>
                <a:lnTo>
                  <a:pt x="620018" y="2000118"/>
                </a:lnTo>
                <a:lnTo>
                  <a:pt x="626876" y="1971425"/>
                </a:lnTo>
                <a:lnTo>
                  <a:pt x="635126" y="2000118"/>
                </a:lnTo>
                <a:lnTo>
                  <a:pt x="642116" y="2000118"/>
                </a:lnTo>
                <a:lnTo>
                  <a:pt x="647568" y="1976877"/>
                </a:lnTo>
                <a:lnTo>
                  <a:pt x="654557" y="1985390"/>
                </a:lnTo>
                <a:lnTo>
                  <a:pt x="662808" y="2000118"/>
                </a:lnTo>
                <a:lnTo>
                  <a:pt x="669666" y="1976877"/>
                </a:lnTo>
                <a:lnTo>
                  <a:pt x="676655" y="2005452"/>
                </a:lnTo>
                <a:lnTo>
                  <a:pt x="682121" y="2000118"/>
                </a:lnTo>
                <a:lnTo>
                  <a:pt x="690371" y="1981580"/>
                </a:lnTo>
                <a:lnTo>
                  <a:pt x="697361" y="1985390"/>
                </a:lnTo>
                <a:lnTo>
                  <a:pt x="704219" y="2005452"/>
                </a:lnTo>
                <a:lnTo>
                  <a:pt x="712469" y="2000118"/>
                </a:lnTo>
                <a:lnTo>
                  <a:pt x="718053" y="1730882"/>
                </a:lnTo>
                <a:lnTo>
                  <a:pt x="724911" y="2000118"/>
                </a:lnTo>
                <a:lnTo>
                  <a:pt x="731769" y="1962149"/>
                </a:lnTo>
                <a:lnTo>
                  <a:pt x="740151" y="2000118"/>
                </a:lnTo>
                <a:lnTo>
                  <a:pt x="745616" y="1976877"/>
                </a:lnTo>
                <a:lnTo>
                  <a:pt x="752606" y="2000118"/>
                </a:lnTo>
                <a:lnTo>
                  <a:pt x="759464" y="1985390"/>
                </a:lnTo>
                <a:lnTo>
                  <a:pt x="767714" y="1985390"/>
                </a:lnTo>
                <a:lnTo>
                  <a:pt x="774704" y="2000118"/>
                </a:lnTo>
                <a:lnTo>
                  <a:pt x="780156" y="1981580"/>
                </a:lnTo>
                <a:lnTo>
                  <a:pt x="787014" y="2000118"/>
                </a:lnTo>
                <a:lnTo>
                  <a:pt x="795396" y="2000118"/>
                </a:lnTo>
                <a:lnTo>
                  <a:pt x="802254" y="1981580"/>
                </a:lnTo>
                <a:lnTo>
                  <a:pt x="809112" y="1985390"/>
                </a:lnTo>
                <a:lnTo>
                  <a:pt x="814709" y="2000118"/>
                </a:lnTo>
                <a:lnTo>
                  <a:pt x="822959" y="2000118"/>
                </a:lnTo>
                <a:lnTo>
                  <a:pt x="829817" y="1981580"/>
                </a:lnTo>
                <a:lnTo>
                  <a:pt x="836807" y="2000118"/>
                </a:lnTo>
                <a:lnTo>
                  <a:pt x="845057" y="1981580"/>
                </a:lnTo>
                <a:lnTo>
                  <a:pt x="850641" y="1985390"/>
                </a:lnTo>
                <a:lnTo>
                  <a:pt x="857499" y="2000118"/>
                </a:lnTo>
                <a:lnTo>
                  <a:pt x="864357" y="2000118"/>
                </a:lnTo>
                <a:lnTo>
                  <a:pt x="872621" y="1924299"/>
                </a:lnTo>
                <a:lnTo>
                  <a:pt x="878204" y="1910333"/>
                </a:lnTo>
                <a:lnTo>
                  <a:pt x="885062" y="1995428"/>
                </a:lnTo>
                <a:lnTo>
                  <a:pt x="892052" y="1981580"/>
                </a:lnTo>
                <a:lnTo>
                  <a:pt x="900302" y="2000118"/>
                </a:lnTo>
                <a:lnTo>
                  <a:pt x="907160" y="1985390"/>
                </a:lnTo>
                <a:lnTo>
                  <a:pt x="912744" y="2000118"/>
                </a:lnTo>
                <a:lnTo>
                  <a:pt x="919602" y="2000118"/>
                </a:lnTo>
                <a:lnTo>
                  <a:pt x="927866" y="1985390"/>
                </a:lnTo>
                <a:lnTo>
                  <a:pt x="934842" y="2000118"/>
                </a:lnTo>
                <a:lnTo>
                  <a:pt x="941700" y="1985390"/>
                </a:lnTo>
                <a:lnTo>
                  <a:pt x="947297" y="1985390"/>
                </a:lnTo>
                <a:lnTo>
                  <a:pt x="955547" y="2000118"/>
                </a:lnTo>
                <a:lnTo>
                  <a:pt x="962405" y="1985390"/>
                </a:lnTo>
                <a:lnTo>
                  <a:pt x="969395" y="2000118"/>
                </a:lnTo>
                <a:lnTo>
                  <a:pt x="976253" y="2000118"/>
                </a:lnTo>
                <a:lnTo>
                  <a:pt x="983111" y="1981580"/>
                </a:lnTo>
                <a:lnTo>
                  <a:pt x="990087" y="1985390"/>
                </a:lnTo>
                <a:lnTo>
                  <a:pt x="996945" y="2000118"/>
                </a:lnTo>
                <a:lnTo>
                  <a:pt x="1005209" y="1985390"/>
                </a:lnTo>
                <a:lnTo>
                  <a:pt x="1012185" y="2000118"/>
                </a:lnTo>
                <a:lnTo>
                  <a:pt x="1017650" y="2000118"/>
                </a:lnTo>
                <a:lnTo>
                  <a:pt x="1024508" y="1985390"/>
                </a:lnTo>
                <a:lnTo>
                  <a:pt x="1032890" y="2000118"/>
                </a:lnTo>
                <a:lnTo>
                  <a:pt x="1039748" y="1971425"/>
                </a:lnTo>
                <a:lnTo>
                  <a:pt x="1045332" y="1985390"/>
                </a:lnTo>
                <a:lnTo>
                  <a:pt x="1052190" y="2000118"/>
                </a:lnTo>
                <a:lnTo>
                  <a:pt x="1060454" y="2000118"/>
                </a:lnTo>
                <a:lnTo>
                  <a:pt x="1067312" y="1981580"/>
                </a:lnTo>
                <a:lnTo>
                  <a:pt x="1074288" y="2000118"/>
                </a:lnTo>
                <a:lnTo>
                  <a:pt x="1079753" y="1985390"/>
                </a:lnTo>
                <a:lnTo>
                  <a:pt x="1088135" y="1985390"/>
                </a:lnTo>
                <a:lnTo>
                  <a:pt x="1094993" y="2000118"/>
                </a:lnTo>
                <a:lnTo>
                  <a:pt x="1101851" y="2000118"/>
                </a:lnTo>
                <a:lnTo>
                  <a:pt x="1108841" y="1985390"/>
                </a:lnTo>
                <a:lnTo>
                  <a:pt x="1115699" y="2000118"/>
                </a:lnTo>
                <a:lnTo>
                  <a:pt x="1122557" y="1985390"/>
                </a:lnTo>
                <a:lnTo>
                  <a:pt x="1129533" y="2000118"/>
                </a:lnTo>
                <a:lnTo>
                  <a:pt x="1136391" y="1985390"/>
                </a:lnTo>
                <a:lnTo>
                  <a:pt x="1144655" y="1985390"/>
                </a:lnTo>
                <a:lnTo>
                  <a:pt x="1150238" y="2000118"/>
                </a:lnTo>
                <a:lnTo>
                  <a:pt x="1157096" y="2000118"/>
                </a:lnTo>
                <a:lnTo>
                  <a:pt x="1164086" y="1981580"/>
                </a:lnTo>
                <a:lnTo>
                  <a:pt x="1172336" y="2000118"/>
                </a:lnTo>
                <a:lnTo>
                  <a:pt x="1177802" y="1985390"/>
                </a:lnTo>
                <a:lnTo>
                  <a:pt x="1184778" y="1985390"/>
                </a:lnTo>
                <a:lnTo>
                  <a:pt x="1193042" y="2000118"/>
                </a:lnTo>
                <a:lnTo>
                  <a:pt x="1199900" y="1985390"/>
                </a:lnTo>
                <a:lnTo>
                  <a:pt x="1206876" y="2000118"/>
                </a:lnTo>
                <a:lnTo>
                  <a:pt x="1212341" y="2000118"/>
                </a:lnTo>
                <a:lnTo>
                  <a:pt x="1220592" y="1985390"/>
                </a:lnTo>
                <a:lnTo>
                  <a:pt x="1227581" y="1985390"/>
                </a:lnTo>
                <a:lnTo>
                  <a:pt x="1234439" y="2000118"/>
                </a:lnTo>
                <a:lnTo>
                  <a:pt x="1241297" y="2000118"/>
                </a:lnTo>
                <a:lnTo>
                  <a:pt x="1248287" y="1985390"/>
                </a:lnTo>
                <a:lnTo>
                  <a:pt x="1255145" y="2000118"/>
                </a:lnTo>
                <a:lnTo>
                  <a:pt x="1262121" y="1990856"/>
                </a:lnTo>
                <a:lnTo>
                  <a:pt x="1268979" y="1990856"/>
                </a:lnTo>
                <a:lnTo>
                  <a:pt x="1277243" y="2000118"/>
                </a:lnTo>
                <a:lnTo>
                  <a:pt x="1282826" y="2000118"/>
                </a:lnTo>
                <a:lnTo>
                  <a:pt x="1289684" y="1990856"/>
                </a:lnTo>
                <a:lnTo>
                  <a:pt x="1296542" y="2000118"/>
                </a:lnTo>
                <a:lnTo>
                  <a:pt x="1304924" y="1985390"/>
                </a:lnTo>
                <a:lnTo>
                  <a:pt x="1310390" y="2000118"/>
                </a:lnTo>
                <a:lnTo>
                  <a:pt x="1317248" y="1985390"/>
                </a:lnTo>
                <a:lnTo>
                  <a:pt x="1324224" y="1985390"/>
                </a:lnTo>
                <a:lnTo>
                  <a:pt x="1332488" y="2000118"/>
                </a:lnTo>
                <a:lnTo>
                  <a:pt x="1339346" y="1990856"/>
                </a:lnTo>
                <a:lnTo>
                  <a:pt x="1344929" y="2000118"/>
                </a:lnTo>
                <a:lnTo>
                  <a:pt x="1353180" y="2000118"/>
                </a:lnTo>
                <a:lnTo>
                  <a:pt x="1360038" y="1985390"/>
                </a:lnTo>
                <a:lnTo>
                  <a:pt x="1367027" y="2000118"/>
                </a:lnTo>
                <a:lnTo>
                  <a:pt x="1373885" y="1985390"/>
                </a:lnTo>
                <a:lnTo>
                  <a:pt x="1380875" y="2000118"/>
                </a:lnTo>
                <a:lnTo>
                  <a:pt x="1387733" y="1985390"/>
                </a:lnTo>
                <a:lnTo>
                  <a:pt x="1394591" y="2000118"/>
                </a:lnTo>
                <a:lnTo>
                  <a:pt x="1401567" y="1990856"/>
                </a:lnTo>
                <a:lnTo>
                  <a:pt x="1409831" y="1990856"/>
                </a:lnTo>
                <a:lnTo>
                  <a:pt x="1415283" y="2000118"/>
                </a:lnTo>
                <a:lnTo>
                  <a:pt x="1422272" y="2000118"/>
                </a:lnTo>
                <a:lnTo>
                  <a:pt x="1429130" y="1985390"/>
                </a:lnTo>
                <a:lnTo>
                  <a:pt x="1437381" y="1985390"/>
                </a:lnTo>
                <a:lnTo>
                  <a:pt x="1442978" y="2000118"/>
                </a:lnTo>
                <a:lnTo>
                  <a:pt x="1449836" y="2000118"/>
                </a:lnTo>
                <a:lnTo>
                  <a:pt x="1456812" y="1985390"/>
                </a:lnTo>
                <a:lnTo>
                  <a:pt x="1465076" y="2000118"/>
                </a:lnTo>
                <a:lnTo>
                  <a:pt x="1471934" y="1985390"/>
                </a:lnTo>
                <a:lnTo>
                  <a:pt x="1477517" y="2000118"/>
                </a:lnTo>
                <a:lnTo>
                  <a:pt x="1484375" y="1990856"/>
                </a:lnTo>
                <a:lnTo>
                  <a:pt x="1492626" y="2000118"/>
                </a:lnTo>
                <a:lnTo>
                  <a:pt x="1499615" y="1985390"/>
                </a:lnTo>
                <a:lnTo>
                  <a:pt x="1506473" y="2000118"/>
                </a:lnTo>
                <a:lnTo>
                  <a:pt x="1511939" y="1985390"/>
                </a:lnTo>
                <a:lnTo>
                  <a:pt x="1520321" y="2000118"/>
                </a:lnTo>
                <a:lnTo>
                  <a:pt x="1527179" y="1990856"/>
                </a:lnTo>
                <a:lnTo>
                  <a:pt x="1534037" y="1990856"/>
                </a:lnTo>
                <a:lnTo>
                  <a:pt x="1542419" y="2000118"/>
                </a:lnTo>
                <a:lnTo>
                  <a:pt x="1547871" y="2000118"/>
                </a:lnTo>
                <a:lnTo>
                  <a:pt x="1554860" y="1985390"/>
                </a:lnTo>
                <a:lnTo>
                  <a:pt x="1561718" y="2000118"/>
                </a:lnTo>
                <a:lnTo>
                  <a:pt x="1569969" y="1985390"/>
                </a:lnTo>
                <a:lnTo>
                  <a:pt x="1576827" y="2000118"/>
                </a:lnTo>
                <a:lnTo>
                  <a:pt x="1582424" y="1990856"/>
                </a:lnTo>
                <a:lnTo>
                  <a:pt x="1589282" y="1990856"/>
                </a:lnTo>
                <a:lnTo>
                  <a:pt x="1597664" y="2000118"/>
                </a:lnTo>
                <a:lnTo>
                  <a:pt x="1604522" y="1990856"/>
                </a:lnTo>
                <a:lnTo>
                  <a:pt x="1609974" y="2000118"/>
                </a:lnTo>
                <a:lnTo>
                  <a:pt x="1616963" y="1985390"/>
                </a:lnTo>
                <a:lnTo>
                  <a:pt x="1625214" y="2000118"/>
                </a:lnTo>
                <a:lnTo>
                  <a:pt x="1632072" y="2000118"/>
                </a:lnTo>
                <a:lnTo>
                  <a:pt x="1639061" y="1990856"/>
                </a:lnTo>
                <a:lnTo>
                  <a:pt x="1644527" y="2000118"/>
                </a:lnTo>
                <a:lnTo>
                  <a:pt x="1652777" y="1985390"/>
                </a:lnTo>
                <a:lnTo>
                  <a:pt x="1659767" y="1990856"/>
                </a:lnTo>
                <a:lnTo>
                  <a:pt x="1666625" y="2000118"/>
                </a:lnTo>
                <a:lnTo>
                  <a:pt x="1674875" y="2000118"/>
                </a:lnTo>
                <a:lnTo>
                  <a:pt x="1680459" y="1990856"/>
                </a:lnTo>
                <a:lnTo>
                  <a:pt x="1687317" y="2000118"/>
                </a:lnTo>
                <a:lnTo>
                  <a:pt x="1694306" y="1990856"/>
                </a:lnTo>
                <a:lnTo>
                  <a:pt x="1702557" y="1990856"/>
                </a:lnTo>
                <a:lnTo>
                  <a:pt x="1709415" y="2000118"/>
                </a:lnTo>
                <a:lnTo>
                  <a:pt x="1715012" y="1990856"/>
                </a:lnTo>
                <a:lnTo>
                  <a:pt x="1721870" y="2000118"/>
                </a:lnTo>
                <a:lnTo>
                  <a:pt x="1730120" y="2000118"/>
                </a:lnTo>
                <a:lnTo>
                  <a:pt x="1737110" y="1985390"/>
                </a:lnTo>
                <a:lnTo>
                  <a:pt x="1742562" y="2000118"/>
                </a:lnTo>
                <a:lnTo>
                  <a:pt x="1749551" y="1990856"/>
                </a:lnTo>
                <a:lnTo>
                  <a:pt x="1757802" y="1985390"/>
                </a:lnTo>
                <a:lnTo>
                  <a:pt x="1764660" y="2000118"/>
                </a:lnTo>
                <a:lnTo>
                  <a:pt x="1771649" y="1990856"/>
                </a:lnTo>
                <a:lnTo>
                  <a:pt x="1777115" y="2000118"/>
                </a:lnTo>
                <a:lnTo>
                  <a:pt x="1785365" y="2000118"/>
                </a:lnTo>
                <a:lnTo>
                  <a:pt x="1792355" y="1990856"/>
                </a:lnTo>
                <a:lnTo>
                  <a:pt x="1799213" y="2000118"/>
                </a:lnTo>
                <a:lnTo>
                  <a:pt x="1806071" y="1985390"/>
                </a:lnTo>
                <a:lnTo>
                  <a:pt x="1813047" y="2000118"/>
                </a:lnTo>
                <a:lnTo>
                  <a:pt x="1819905" y="1990856"/>
                </a:lnTo>
                <a:lnTo>
                  <a:pt x="1826763" y="1990856"/>
                </a:lnTo>
                <a:lnTo>
                  <a:pt x="1835145" y="2000118"/>
                </a:lnTo>
                <a:lnTo>
                  <a:pt x="1842003" y="2000118"/>
                </a:lnTo>
                <a:lnTo>
                  <a:pt x="1847600" y="1990856"/>
                </a:lnTo>
                <a:lnTo>
                  <a:pt x="1854458" y="1990856"/>
                </a:lnTo>
                <a:lnTo>
                  <a:pt x="1862708" y="2000118"/>
                </a:lnTo>
                <a:lnTo>
                  <a:pt x="1869566" y="1990856"/>
                </a:lnTo>
                <a:lnTo>
                  <a:pt x="1875150" y="2000118"/>
                </a:lnTo>
                <a:lnTo>
                  <a:pt x="1882008" y="2000118"/>
                </a:lnTo>
                <a:lnTo>
                  <a:pt x="1890390" y="1990856"/>
                </a:lnTo>
                <a:lnTo>
                  <a:pt x="1897248" y="2000118"/>
                </a:lnTo>
                <a:lnTo>
                  <a:pt x="1904106" y="1985390"/>
                </a:lnTo>
                <a:lnTo>
                  <a:pt x="1909703" y="2000118"/>
                </a:lnTo>
                <a:lnTo>
                  <a:pt x="1917953" y="1990856"/>
                </a:lnTo>
                <a:lnTo>
                  <a:pt x="1924811" y="1990856"/>
                </a:lnTo>
                <a:lnTo>
                  <a:pt x="1931801" y="2000118"/>
                </a:lnTo>
                <a:lnTo>
                  <a:pt x="1938649" y="2000118"/>
                </a:lnTo>
                <a:lnTo>
                  <a:pt x="1945507" y="1990856"/>
                </a:lnTo>
                <a:lnTo>
                  <a:pt x="1952487" y="2000118"/>
                </a:lnTo>
                <a:lnTo>
                  <a:pt x="1959345" y="1990856"/>
                </a:lnTo>
                <a:lnTo>
                  <a:pt x="1966356" y="1990856"/>
                </a:lnTo>
                <a:lnTo>
                  <a:pt x="1974585" y="2005452"/>
                </a:lnTo>
                <a:lnTo>
                  <a:pt x="1980072" y="2000118"/>
                </a:lnTo>
                <a:lnTo>
                  <a:pt x="1987052" y="1990856"/>
                </a:lnTo>
                <a:lnTo>
                  <a:pt x="1993910" y="1990856"/>
                </a:lnTo>
                <a:lnTo>
                  <a:pt x="2002170" y="2000118"/>
                </a:lnTo>
                <a:lnTo>
                  <a:pt x="2007748" y="2000118"/>
                </a:lnTo>
                <a:lnTo>
                  <a:pt x="2014606" y="1990856"/>
                </a:lnTo>
                <a:lnTo>
                  <a:pt x="2022866" y="1990856"/>
                </a:lnTo>
                <a:lnTo>
                  <a:pt x="2029846" y="2000118"/>
                </a:lnTo>
                <a:lnTo>
                  <a:pt x="2036704" y="1990856"/>
                </a:lnTo>
                <a:lnTo>
                  <a:pt x="2042281" y="2000118"/>
                </a:lnTo>
                <a:lnTo>
                  <a:pt x="2050541" y="2000118"/>
                </a:lnTo>
                <a:lnTo>
                  <a:pt x="2057399" y="1990856"/>
                </a:lnTo>
                <a:lnTo>
                  <a:pt x="2064257" y="1985390"/>
                </a:lnTo>
                <a:lnTo>
                  <a:pt x="2071237" y="2000118"/>
                </a:lnTo>
                <a:lnTo>
                  <a:pt x="2078095" y="2000118"/>
                </a:lnTo>
                <a:lnTo>
                  <a:pt x="2085075" y="1985390"/>
                </a:lnTo>
                <a:lnTo>
                  <a:pt x="2091933" y="2000118"/>
                </a:lnTo>
                <a:lnTo>
                  <a:pt x="2098791" y="1985390"/>
                </a:lnTo>
                <a:lnTo>
                  <a:pt x="2107173" y="1990856"/>
                </a:lnTo>
                <a:lnTo>
                  <a:pt x="2112660" y="2000118"/>
                </a:lnTo>
                <a:lnTo>
                  <a:pt x="2119518" y="1990856"/>
                </a:lnTo>
                <a:lnTo>
                  <a:pt x="2126498" y="2000118"/>
                </a:lnTo>
                <a:lnTo>
                  <a:pt x="2134758" y="2000118"/>
                </a:lnTo>
                <a:lnTo>
                  <a:pt x="2140214" y="1990856"/>
                </a:lnTo>
                <a:lnTo>
                  <a:pt x="2147194" y="2000118"/>
                </a:lnTo>
                <a:lnTo>
                  <a:pt x="2154052" y="1985390"/>
                </a:lnTo>
                <a:lnTo>
                  <a:pt x="2162312" y="2000118"/>
                </a:lnTo>
                <a:lnTo>
                  <a:pt x="2169292" y="1990856"/>
                </a:lnTo>
                <a:lnTo>
                  <a:pt x="2174747" y="1990856"/>
                </a:lnTo>
                <a:lnTo>
                  <a:pt x="2181727" y="2000118"/>
                </a:lnTo>
                <a:lnTo>
                  <a:pt x="2189987" y="2000118"/>
                </a:lnTo>
                <a:lnTo>
                  <a:pt x="2196845" y="1990856"/>
                </a:lnTo>
                <a:lnTo>
                  <a:pt x="2203825" y="2000118"/>
                </a:lnTo>
                <a:lnTo>
                  <a:pt x="2210683" y="1990856"/>
                </a:lnTo>
                <a:lnTo>
                  <a:pt x="2217541" y="2000118"/>
                </a:lnTo>
                <a:lnTo>
                  <a:pt x="2224521" y="1990856"/>
                </a:lnTo>
                <a:lnTo>
                  <a:pt x="2231379" y="2000118"/>
                </a:lnTo>
                <a:lnTo>
                  <a:pt x="2239639" y="1990856"/>
                </a:lnTo>
                <a:lnTo>
                  <a:pt x="2245248" y="2000118"/>
                </a:lnTo>
                <a:lnTo>
                  <a:pt x="2252106" y="1990856"/>
                </a:lnTo>
                <a:lnTo>
                  <a:pt x="2259086" y="2000118"/>
                </a:lnTo>
                <a:lnTo>
                  <a:pt x="2267346" y="1990856"/>
                </a:lnTo>
                <a:lnTo>
                  <a:pt x="2274204" y="2000118"/>
                </a:lnTo>
                <a:lnTo>
                  <a:pt x="2279782" y="1990856"/>
                </a:lnTo>
                <a:lnTo>
                  <a:pt x="2286640" y="1990856"/>
                </a:lnTo>
                <a:lnTo>
                  <a:pt x="2294900" y="2000118"/>
                </a:lnTo>
                <a:lnTo>
                  <a:pt x="2301880" y="2000118"/>
                </a:lnTo>
                <a:lnTo>
                  <a:pt x="2307335" y="1990856"/>
                </a:lnTo>
                <a:lnTo>
                  <a:pt x="2314193" y="2000118"/>
                </a:lnTo>
                <a:lnTo>
                  <a:pt x="2322575" y="1990856"/>
                </a:lnTo>
                <a:lnTo>
                  <a:pt x="2329433" y="1990856"/>
                </a:lnTo>
                <a:lnTo>
                  <a:pt x="2336291" y="2000118"/>
                </a:lnTo>
                <a:lnTo>
                  <a:pt x="2341869" y="2005452"/>
                </a:lnTo>
                <a:lnTo>
                  <a:pt x="2350129" y="1990856"/>
                </a:lnTo>
                <a:lnTo>
                  <a:pt x="2356987" y="2000118"/>
                </a:lnTo>
                <a:lnTo>
                  <a:pt x="2363967" y="1990856"/>
                </a:lnTo>
                <a:lnTo>
                  <a:pt x="2372227" y="2000118"/>
                </a:lnTo>
                <a:lnTo>
                  <a:pt x="2377836" y="1990856"/>
                </a:lnTo>
                <a:lnTo>
                  <a:pt x="2384694" y="2000118"/>
                </a:lnTo>
                <a:lnTo>
                  <a:pt x="2391552" y="1990856"/>
                </a:lnTo>
                <a:lnTo>
                  <a:pt x="2399934" y="2000118"/>
                </a:lnTo>
                <a:lnTo>
                  <a:pt x="2406792" y="1990856"/>
                </a:lnTo>
                <a:lnTo>
                  <a:pt x="2412248" y="1990856"/>
                </a:lnTo>
                <a:lnTo>
                  <a:pt x="2419228" y="2000118"/>
                </a:lnTo>
                <a:lnTo>
                  <a:pt x="2427488" y="2000118"/>
                </a:lnTo>
                <a:lnTo>
                  <a:pt x="2434346" y="1985390"/>
                </a:lnTo>
                <a:lnTo>
                  <a:pt x="2439923" y="1990856"/>
                </a:lnTo>
                <a:lnTo>
                  <a:pt x="2446781" y="2000118"/>
                </a:lnTo>
                <a:lnTo>
                  <a:pt x="2455042" y="2000118"/>
                </a:lnTo>
                <a:lnTo>
                  <a:pt x="2462021" y="1990856"/>
                </a:lnTo>
                <a:lnTo>
                  <a:pt x="2468879" y="2000118"/>
                </a:lnTo>
                <a:lnTo>
                  <a:pt x="2474457" y="1990856"/>
                </a:lnTo>
                <a:lnTo>
                  <a:pt x="2482717" y="1990856"/>
                </a:lnTo>
                <a:lnTo>
                  <a:pt x="2489575" y="2005452"/>
                </a:lnTo>
                <a:lnTo>
                  <a:pt x="2496555" y="1990856"/>
                </a:lnTo>
                <a:lnTo>
                  <a:pt x="2504815" y="2005452"/>
                </a:lnTo>
                <a:lnTo>
                  <a:pt x="2510271" y="2000118"/>
                </a:lnTo>
                <a:lnTo>
                  <a:pt x="2517282" y="1990856"/>
                </a:lnTo>
                <a:lnTo>
                  <a:pt x="2524140" y="2000118"/>
                </a:lnTo>
                <a:lnTo>
                  <a:pt x="2532369" y="1990856"/>
                </a:lnTo>
                <a:lnTo>
                  <a:pt x="2539380" y="2000118"/>
                </a:lnTo>
                <a:lnTo>
                  <a:pt x="2544836" y="1990856"/>
                </a:lnTo>
                <a:lnTo>
                  <a:pt x="2551816" y="2000118"/>
                </a:lnTo>
                <a:lnTo>
                  <a:pt x="2560076" y="1990856"/>
                </a:lnTo>
                <a:lnTo>
                  <a:pt x="2566934" y="2000118"/>
                </a:lnTo>
                <a:lnTo>
                  <a:pt x="2572511" y="1990856"/>
                </a:lnTo>
                <a:lnTo>
                  <a:pt x="2579369" y="2000118"/>
                </a:lnTo>
                <a:lnTo>
                  <a:pt x="2587630" y="1990856"/>
                </a:lnTo>
                <a:lnTo>
                  <a:pt x="2594609" y="2000118"/>
                </a:lnTo>
                <a:lnTo>
                  <a:pt x="2601467" y="1990856"/>
                </a:lnTo>
                <a:lnTo>
                  <a:pt x="2606923" y="2000118"/>
                </a:lnTo>
                <a:lnTo>
                  <a:pt x="2615305" y="1990856"/>
                </a:lnTo>
                <a:lnTo>
                  <a:pt x="2622163" y="2005452"/>
                </a:lnTo>
                <a:lnTo>
                  <a:pt x="2629021" y="1990856"/>
                </a:lnTo>
                <a:lnTo>
                  <a:pt x="2636001" y="1990856"/>
                </a:lnTo>
                <a:lnTo>
                  <a:pt x="2642859" y="2000118"/>
                </a:lnTo>
                <a:lnTo>
                  <a:pt x="2649717" y="2000118"/>
                </a:lnTo>
                <a:lnTo>
                  <a:pt x="2656728" y="1990856"/>
                </a:lnTo>
                <a:lnTo>
                  <a:pt x="2663586" y="1990856"/>
                </a:lnTo>
                <a:lnTo>
                  <a:pt x="2671815" y="2000118"/>
                </a:lnTo>
                <a:lnTo>
                  <a:pt x="2677424" y="1990856"/>
                </a:lnTo>
                <a:lnTo>
                  <a:pt x="2684282" y="2005452"/>
                </a:lnTo>
                <a:lnTo>
                  <a:pt x="2692664" y="2000118"/>
                </a:lnTo>
                <a:lnTo>
                  <a:pt x="2699522" y="1990856"/>
                </a:lnTo>
                <a:lnTo>
                  <a:pt x="2704978" y="2000118"/>
                </a:lnTo>
                <a:lnTo>
                  <a:pt x="2711957" y="1990856"/>
                </a:lnTo>
                <a:lnTo>
                  <a:pt x="2720218" y="2000118"/>
                </a:lnTo>
                <a:lnTo>
                  <a:pt x="2727076" y="1990856"/>
                </a:lnTo>
                <a:lnTo>
                  <a:pt x="2734055" y="2000118"/>
                </a:lnTo>
                <a:lnTo>
                  <a:pt x="2739511" y="1990856"/>
                </a:lnTo>
                <a:lnTo>
                  <a:pt x="2747771" y="2000118"/>
                </a:lnTo>
                <a:lnTo>
                  <a:pt x="2754751" y="1990856"/>
                </a:lnTo>
                <a:lnTo>
                  <a:pt x="2761609" y="1990856"/>
                </a:lnTo>
                <a:lnTo>
                  <a:pt x="2768589" y="2005452"/>
                </a:lnTo>
                <a:lnTo>
                  <a:pt x="2775447" y="2000118"/>
                </a:lnTo>
                <a:lnTo>
                  <a:pt x="2782305" y="1990856"/>
                </a:lnTo>
                <a:lnTo>
                  <a:pt x="2789316" y="1990856"/>
                </a:lnTo>
                <a:lnTo>
                  <a:pt x="2796174" y="2005452"/>
                </a:lnTo>
                <a:lnTo>
                  <a:pt x="2804403" y="2000118"/>
                </a:lnTo>
                <a:lnTo>
                  <a:pt x="2810012" y="1990856"/>
                </a:lnTo>
                <a:lnTo>
                  <a:pt x="2816870" y="2000118"/>
                </a:lnTo>
                <a:lnTo>
                  <a:pt x="2823728" y="1990856"/>
                </a:lnTo>
                <a:lnTo>
                  <a:pt x="2832110" y="2000118"/>
                </a:lnTo>
                <a:lnTo>
                  <a:pt x="2838968" y="1990856"/>
                </a:lnTo>
                <a:lnTo>
                  <a:pt x="2844424" y="2000118"/>
                </a:lnTo>
                <a:lnTo>
                  <a:pt x="2852806" y="1990856"/>
                </a:lnTo>
                <a:lnTo>
                  <a:pt x="2859664" y="2000118"/>
                </a:lnTo>
                <a:lnTo>
                  <a:pt x="2866522" y="1990856"/>
                </a:lnTo>
                <a:lnTo>
                  <a:pt x="2872099" y="1990856"/>
                </a:lnTo>
                <a:lnTo>
                  <a:pt x="2880359" y="2005452"/>
                </a:lnTo>
                <a:lnTo>
                  <a:pt x="2887339" y="2000118"/>
                </a:lnTo>
                <a:lnTo>
                  <a:pt x="2894197" y="1990856"/>
                </a:lnTo>
                <a:lnTo>
                  <a:pt x="2901055" y="2005452"/>
                </a:lnTo>
                <a:lnTo>
                  <a:pt x="2908035" y="1990856"/>
                </a:lnTo>
                <a:lnTo>
                  <a:pt x="2914893" y="1990856"/>
                </a:lnTo>
                <a:lnTo>
                  <a:pt x="2921751" y="2005452"/>
                </a:lnTo>
                <a:lnTo>
                  <a:pt x="2928762" y="2000118"/>
                </a:lnTo>
                <a:lnTo>
                  <a:pt x="2936991" y="1990856"/>
                </a:lnTo>
                <a:lnTo>
                  <a:pt x="2942478" y="1990856"/>
                </a:lnTo>
                <a:lnTo>
                  <a:pt x="2949458" y="2005452"/>
                </a:lnTo>
                <a:lnTo>
                  <a:pt x="2956316" y="2000118"/>
                </a:lnTo>
                <a:lnTo>
                  <a:pt x="2964576" y="1990856"/>
                </a:lnTo>
                <a:lnTo>
                  <a:pt x="2971556" y="1990856"/>
                </a:lnTo>
                <a:lnTo>
                  <a:pt x="2977012" y="2005452"/>
                </a:lnTo>
                <a:lnTo>
                  <a:pt x="2983991" y="1990856"/>
                </a:lnTo>
                <a:lnTo>
                  <a:pt x="2992252" y="2005452"/>
                </a:lnTo>
                <a:lnTo>
                  <a:pt x="2999110" y="1990856"/>
                </a:lnTo>
                <a:lnTo>
                  <a:pt x="3004687" y="2005452"/>
                </a:lnTo>
                <a:lnTo>
                  <a:pt x="3011545" y="1995428"/>
                </a:lnTo>
                <a:lnTo>
                  <a:pt x="3019805" y="2000118"/>
                </a:lnTo>
                <a:lnTo>
                  <a:pt x="3026785" y="2000118"/>
                </a:lnTo>
                <a:lnTo>
                  <a:pt x="3033643" y="1990856"/>
                </a:lnTo>
                <a:lnTo>
                  <a:pt x="3040501" y="2000118"/>
                </a:lnTo>
                <a:lnTo>
                  <a:pt x="3047481" y="1990856"/>
                </a:lnTo>
                <a:lnTo>
                  <a:pt x="3054339" y="1990856"/>
                </a:lnTo>
                <a:lnTo>
                  <a:pt x="3061197" y="2005452"/>
                </a:lnTo>
                <a:lnTo>
                  <a:pt x="3069579" y="2000118"/>
                </a:lnTo>
                <a:lnTo>
                  <a:pt x="3075066" y="1990856"/>
                </a:lnTo>
                <a:lnTo>
                  <a:pt x="3082046" y="2000118"/>
                </a:lnTo>
                <a:lnTo>
                  <a:pt x="3088904" y="1990856"/>
                </a:lnTo>
                <a:lnTo>
                  <a:pt x="3097164" y="2000118"/>
                </a:lnTo>
                <a:lnTo>
                  <a:pt x="3104144" y="1990856"/>
                </a:lnTo>
                <a:lnTo>
                  <a:pt x="3109600" y="2000118"/>
                </a:lnTo>
                <a:lnTo>
                  <a:pt x="3116458" y="1990856"/>
                </a:lnTo>
                <a:lnTo>
                  <a:pt x="3124840" y="1995428"/>
                </a:lnTo>
                <a:lnTo>
                  <a:pt x="3131698" y="2005452"/>
                </a:lnTo>
                <a:lnTo>
                  <a:pt x="3137153" y="2000118"/>
                </a:lnTo>
                <a:lnTo>
                  <a:pt x="3144133" y="1990856"/>
                </a:lnTo>
                <a:lnTo>
                  <a:pt x="3152393" y="2000118"/>
                </a:lnTo>
                <a:lnTo>
                  <a:pt x="3159251" y="1990856"/>
                </a:lnTo>
                <a:lnTo>
                  <a:pt x="3166231" y="2000118"/>
                </a:lnTo>
                <a:lnTo>
                  <a:pt x="3171687" y="1990856"/>
                </a:lnTo>
                <a:lnTo>
                  <a:pt x="3180069" y="1990856"/>
                </a:lnTo>
                <a:lnTo>
                  <a:pt x="3186927" y="2005452"/>
                </a:lnTo>
                <a:lnTo>
                  <a:pt x="3193785" y="1990856"/>
                </a:lnTo>
                <a:lnTo>
                  <a:pt x="3202045" y="2005452"/>
                </a:lnTo>
                <a:lnTo>
                  <a:pt x="3207654" y="2005452"/>
                </a:lnTo>
                <a:lnTo>
                  <a:pt x="3214512" y="1990856"/>
                </a:lnTo>
                <a:lnTo>
                  <a:pt x="3221492" y="2000118"/>
                </a:lnTo>
                <a:lnTo>
                  <a:pt x="3229752" y="1990856"/>
                </a:lnTo>
                <a:lnTo>
                  <a:pt x="3236610" y="1995428"/>
                </a:lnTo>
                <a:lnTo>
                  <a:pt x="3242188" y="2005452"/>
                </a:lnTo>
                <a:lnTo>
                  <a:pt x="3249046" y="1990856"/>
                </a:lnTo>
                <a:lnTo>
                  <a:pt x="3257306" y="2000118"/>
                </a:lnTo>
                <a:lnTo>
                  <a:pt x="3264286" y="1990856"/>
                </a:lnTo>
                <a:lnTo>
                  <a:pt x="3269741" y="2005452"/>
                </a:lnTo>
                <a:lnTo>
                  <a:pt x="3276721" y="1995428"/>
                </a:lnTo>
                <a:lnTo>
                  <a:pt x="3284981" y="2005452"/>
                </a:lnTo>
                <a:lnTo>
                  <a:pt x="3291839" y="2005452"/>
                </a:lnTo>
                <a:lnTo>
                  <a:pt x="3298819" y="1990856"/>
                </a:lnTo>
                <a:lnTo>
                  <a:pt x="3304275" y="1995428"/>
                </a:lnTo>
                <a:lnTo>
                  <a:pt x="3312535" y="2000118"/>
                </a:lnTo>
                <a:lnTo>
                  <a:pt x="3319515" y="1990856"/>
                </a:lnTo>
                <a:lnTo>
                  <a:pt x="3326373" y="2005452"/>
                </a:lnTo>
                <a:lnTo>
                  <a:pt x="3333231" y="1995428"/>
                </a:lnTo>
                <a:lnTo>
                  <a:pt x="3340242" y="2000118"/>
                </a:lnTo>
                <a:lnTo>
                  <a:pt x="3347100" y="2000118"/>
                </a:lnTo>
                <a:lnTo>
                  <a:pt x="3353958" y="1990856"/>
                </a:lnTo>
                <a:lnTo>
                  <a:pt x="3362340" y="2000118"/>
                </a:lnTo>
                <a:lnTo>
                  <a:pt x="3369198" y="1990856"/>
                </a:lnTo>
                <a:lnTo>
                  <a:pt x="3374776" y="1995428"/>
                </a:lnTo>
                <a:lnTo>
                  <a:pt x="3381634" y="2000118"/>
                </a:lnTo>
                <a:lnTo>
                  <a:pt x="3389894" y="1995428"/>
                </a:lnTo>
                <a:lnTo>
                  <a:pt x="3396874" y="2000118"/>
                </a:lnTo>
                <a:lnTo>
                  <a:pt x="3402329" y="1995428"/>
                </a:lnTo>
                <a:lnTo>
                  <a:pt x="3409187" y="2000118"/>
                </a:lnTo>
                <a:lnTo>
                  <a:pt x="3417569" y="1990856"/>
                </a:lnTo>
                <a:lnTo>
                  <a:pt x="3424427" y="2005452"/>
                </a:lnTo>
                <a:lnTo>
                  <a:pt x="3431285" y="1995428"/>
                </a:lnTo>
                <a:lnTo>
                  <a:pt x="3436863" y="2000118"/>
                </a:lnTo>
                <a:lnTo>
                  <a:pt x="3445123" y="1990856"/>
                </a:lnTo>
                <a:lnTo>
                  <a:pt x="3451981" y="2005452"/>
                </a:lnTo>
                <a:lnTo>
                  <a:pt x="3458961" y="2000118"/>
                </a:lnTo>
                <a:lnTo>
                  <a:pt x="3465819" y="1990856"/>
                </a:lnTo>
                <a:lnTo>
                  <a:pt x="3472830" y="2000118"/>
                </a:lnTo>
                <a:lnTo>
                  <a:pt x="3479688" y="1990856"/>
                </a:lnTo>
                <a:lnTo>
                  <a:pt x="3486546" y="2000118"/>
                </a:lnTo>
                <a:lnTo>
                  <a:pt x="3493526" y="1990856"/>
                </a:lnTo>
                <a:lnTo>
                  <a:pt x="3501786" y="1995428"/>
                </a:lnTo>
                <a:lnTo>
                  <a:pt x="3507242" y="2005452"/>
                </a:lnTo>
                <a:lnTo>
                  <a:pt x="3514222" y="1995428"/>
                </a:lnTo>
                <a:lnTo>
                  <a:pt x="3522482" y="2005452"/>
                </a:lnTo>
                <a:lnTo>
                  <a:pt x="3529340" y="1995428"/>
                </a:lnTo>
                <a:lnTo>
                  <a:pt x="3536320" y="2005452"/>
                </a:lnTo>
                <a:lnTo>
                  <a:pt x="3541775" y="1995428"/>
                </a:lnTo>
                <a:lnTo>
                  <a:pt x="3550036" y="2000118"/>
                </a:lnTo>
                <a:lnTo>
                  <a:pt x="3557015" y="1995428"/>
                </a:lnTo>
                <a:lnTo>
                  <a:pt x="3563873" y="2000118"/>
                </a:lnTo>
                <a:lnTo>
                  <a:pt x="3569451" y="1995428"/>
                </a:lnTo>
                <a:lnTo>
                  <a:pt x="3577711" y="2000118"/>
                </a:lnTo>
                <a:lnTo>
                  <a:pt x="3584569" y="2000118"/>
                </a:lnTo>
                <a:lnTo>
                  <a:pt x="3591549" y="1990856"/>
                </a:lnTo>
                <a:lnTo>
                  <a:pt x="3598407" y="2000118"/>
                </a:lnTo>
                <a:lnTo>
                  <a:pt x="3605265" y="1990856"/>
                </a:lnTo>
                <a:lnTo>
                  <a:pt x="3612276" y="2000118"/>
                </a:lnTo>
                <a:lnTo>
                  <a:pt x="3619134" y="1995428"/>
                </a:lnTo>
                <a:lnTo>
                  <a:pt x="3625992" y="2000118"/>
                </a:lnTo>
                <a:lnTo>
                  <a:pt x="3634374" y="1995428"/>
                </a:lnTo>
                <a:lnTo>
                  <a:pt x="3639830" y="1995428"/>
                </a:lnTo>
                <a:lnTo>
                  <a:pt x="3646688" y="2005452"/>
                </a:lnTo>
                <a:lnTo>
                  <a:pt x="3653667" y="2000118"/>
                </a:lnTo>
                <a:lnTo>
                  <a:pt x="3661928" y="1990856"/>
                </a:lnTo>
                <a:lnTo>
                  <a:pt x="3668786" y="2000118"/>
                </a:lnTo>
                <a:lnTo>
                  <a:pt x="3674363" y="1990856"/>
                </a:lnTo>
                <a:lnTo>
                  <a:pt x="3681221" y="2000118"/>
                </a:lnTo>
                <a:lnTo>
                  <a:pt x="3689603" y="1990856"/>
                </a:lnTo>
                <a:lnTo>
                  <a:pt x="3696461" y="1995428"/>
                </a:lnTo>
                <a:lnTo>
                  <a:pt x="3701917" y="2005452"/>
                </a:lnTo>
                <a:lnTo>
                  <a:pt x="3710299" y="2000118"/>
                </a:lnTo>
                <a:lnTo>
                  <a:pt x="3717157" y="1990856"/>
                </a:lnTo>
                <a:lnTo>
                  <a:pt x="3724015" y="2000118"/>
                </a:lnTo>
                <a:lnTo>
                  <a:pt x="3730995" y="1990856"/>
                </a:lnTo>
                <a:lnTo>
                  <a:pt x="3737853" y="2000118"/>
                </a:lnTo>
                <a:lnTo>
                  <a:pt x="3744711" y="1995428"/>
                </a:lnTo>
                <a:lnTo>
                  <a:pt x="3751722" y="2000118"/>
                </a:lnTo>
                <a:lnTo>
                  <a:pt x="3758580" y="1990856"/>
                </a:lnTo>
                <a:lnTo>
                  <a:pt x="3766809" y="2000118"/>
                </a:lnTo>
                <a:lnTo>
                  <a:pt x="3772418" y="1990856"/>
                </a:lnTo>
                <a:lnTo>
                  <a:pt x="3779276" y="2000118"/>
                </a:lnTo>
                <a:lnTo>
                  <a:pt x="3786255" y="1990856"/>
                </a:lnTo>
                <a:lnTo>
                  <a:pt x="3794516" y="2000118"/>
                </a:lnTo>
                <a:lnTo>
                  <a:pt x="3801374" y="1995428"/>
                </a:lnTo>
                <a:lnTo>
                  <a:pt x="3806951" y="1995428"/>
                </a:lnTo>
                <a:lnTo>
                  <a:pt x="3813809" y="2000118"/>
                </a:lnTo>
                <a:lnTo>
                  <a:pt x="3822069" y="1995428"/>
                </a:lnTo>
                <a:lnTo>
                  <a:pt x="3829049" y="2005452"/>
                </a:lnTo>
                <a:lnTo>
                  <a:pt x="3834505" y="2005452"/>
                </a:lnTo>
                <a:lnTo>
                  <a:pt x="3841363" y="1990856"/>
                </a:lnTo>
                <a:lnTo>
                  <a:pt x="3849745" y="2005452"/>
                </a:lnTo>
                <a:lnTo>
                  <a:pt x="3856603" y="1990856"/>
                </a:lnTo>
                <a:lnTo>
                  <a:pt x="3863461" y="1995428"/>
                </a:lnTo>
                <a:lnTo>
                  <a:pt x="3870441" y="2000118"/>
                </a:lnTo>
                <a:lnTo>
                  <a:pt x="3877299" y="2000118"/>
                </a:lnTo>
                <a:lnTo>
                  <a:pt x="3884310" y="1990856"/>
                </a:lnTo>
                <a:lnTo>
                  <a:pt x="3891168" y="1995428"/>
                </a:lnTo>
                <a:lnTo>
                  <a:pt x="3899397" y="2000118"/>
                </a:lnTo>
                <a:lnTo>
                  <a:pt x="3905006" y="1995428"/>
                </a:lnTo>
                <a:lnTo>
                  <a:pt x="3911864" y="2000118"/>
                </a:lnTo>
                <a:lnTo>
                  <a:pt x="3918722" y="1990856"/>
                </a:lnTo>
                <a:lnTo>
                  <a:pt x="3927104" y="2005452"/>
                </a:lnTo>
                <a:lnTo>
                  <a:pt x="3933962" y="2000118"/>
                </a:lnTo>
                <a:lnTo>
                  <a:pt x="3939417" y="1995428"/>
                </a:lnTo>
                <a:lnTo>
                  <a:pt x="3946397" y="2000118"/>
                </a:lnTo>
                <a:lnTo>
                  <a:pt x="3954657" y="1990856"/>
                </a:lnTo>
                <a:lnTo>
                  <a:pt x="3961515" y="2000118"/>
                </a:lnTo>
                <a:lnTo>
                  <a:pt x="3967093" y="1990856"/>
                </a:lnTo>
                <a:lnTo>
                  <a:pt x="3973951" y="2000118"/>
                </a:lnTo>
                <a:lnTo>
                  <a:pt x="3982211" y="1995428"/>
                </a:lnTo>
                <a:lnTo>
                  <a:pt x="3989191" y="1995428"/>
                </a:lnTo>
                <a:lnTo>
                  <a:pt x="3996049" y="2000118"/>
                </a:lnTo>
                <a:lnTo>
                  <a:pt x="4001658" y="2000118"/>
                </a:lnTo>
                <a:lnTo>
                  <a:pt x="4009887" y="1990856"/>
                </a:lnTo>
                <a:lnTo>
                  <a:pt x="4016745" y="2000118"/>
                </a:lnTo>
                <a:lnTo>
                  <a:pt x="4023756" y="1990856"/>
                </a:lnTo>
                <a:lnTo>
                  <a:pt x="4031985" y="1995428"/>
                </a:lnTo>
                <a:lnTo>
                  <a:pt x="4037472" y="2005452"/>
                </a:lnTo>
                <a:lnTo>
                  <a:pt x="4044452" y="1995428"/>
                </a:lnTo>
                <a:lnTo>
                  <a:pt x="4051310" y="2005452"/>
                </a:lnTo>
                <a:lnTo>
                  <a:pt x="4059570" y="1995428"/>
                </a:lnTo>
                <a:lnTo>
                  <a:pt x="4066550" y="2005452"/>
                </a:lnTo>
                <a:lnTo>
                  <a:pt x="4072005" y="2000118"/>
                </a:lnTo>
                <a:lnTo>
                  <a:pt x="4078985" y="1990856"/>
                </a:lnTo>
                <a:lnTo>
                  <a:pt x="4087245" y="1995428"/>
                </a:lnTo>
                <a:lnTo>
                  <a:pt x="4094103" y="2005452"/>
                </a:lnTo>
                <a:lnTo>
                  <a:pt x="4099681" y="1995428"/>
                </a:lnTo>
                <a:lnTo>
                  <a:pt x="4106539" y="2005452"/>
                </a:lnTo>
                <a:lnTo>
                  <a:pt x="4114799" y="1995428"/>
                </a:lnTo>
                <a:lnTo>
                  <a:pt x="4121779" y="2005452"/>
                </a:lnTo>
                <a:lnTo>
                  <a:pt x="4128637" y="2000118"/>
                </a:lnTo>
                <a:lnTo>
                  <a:pt x="4134093" y="1995428"/>
                </a:lnTo>
                <a:lnTo>
                  <a:pt x="4142475" y="2000118"/>
                </a:lnTo>
                <a:lnTo>
                  <a:pt x="4149333" y="1995428"/>
                </a:lnTo>
                <a:lnTo>
                  <a:pt x="4156191" y="1995428"/>
                </a:lnTo>
                <a:lnTo>
                  <a:pt x="4163202" y="2005452"/>
                </a:lnTo>
                <a:lnTo>
                  <a:pt x="4170060" y="1995428"/>
                </a:lnTo>
                <a:lnTo>
                  <a:pt x="4177040" y="2005452"/>
                </a:lnTo>
                <a:lnTo>
                  <a:pt x="4183898" y="2000118"/>
                </a:lnTo>
                <a:lnTo>
                  <a:pt x="4192158" y="1995428"/>
                </a:lnTo>
                <a:lnTo>
                  <a:pt x="4199016" y="1995428"/>
                </a:lnTo>
                <a:lnTo>
                  <a:pt x="4204593" y="2005452"/>
                </a:lnTo>
                <a:lnTo>
                  <a:pt x="4211451" y="1995428"/>
                </a:lnTo>
                <a:lnTo>
                  <a:pt x="4219833" y="2000118"/>
                </a:lnTo>
                <a:lnTo>
                  <a:pt x="4226691" y="2000118"/>
                </a:lnTo>
                <a:lnTo>
                  <a:pt x="4233549" y="1995428"/>
                </a:lnTo>
                <a:lnTo>
                  <a:pt x="4239127" y="1995428"/>
                </a:lnTo>
                <a:lnTo>
                  <a:pt x="4247387" y="2000118"/>
                </a:lnTo>
                <a:lnTo>
                  <a:pt x="4254245" y="1995428"/>
                </a:lnTo>
                <a:lnTo>
                  <a:pt x="4261225" y="2005452"/>
                </a:lnTo>
                <a:lnTo>
                  <a:pt x="4266681" y="1995428"/>
                </a:lnTo>
                <a:lnTo>
                  <a:pt x="4274941" y="2000118"/>
                </a:lnTo>
                <a:lnTo>
                  <a:pt x="4281921" y="1995428"/>
                </a:lnTo>
                <a:lnTo>
                  <a:pt x="4288779" y="2005452"/>
                </a:lnTo>
                <a:lnTo>
                  <a:pt x="4295790" y="1995428"/>
                </a:lnTo>
                <a:lnTo>
                  <a:pt x="4302648" y="2000118"/>
                </a:lnTo>
                <a:lnTo>
                  <a:pt x="4309506" y="1995428"/>
                </a:lnTo>
                <a:lnTo>
                  <a:pt x="4316486" y="2000118"/>
                </a:lnTo>
                <a:lnTo>
                  <a:pt x="4323344" y="1995428"/>
                </a:lnTo>
                <a:lnTo>
                  <a:pt x="4331604" y="2005452"/>
                </a:lnTo>
                <a:lnTo>
                  <a:pt x="4337181" y="1995428"/>
                </a:lnTo>
                <a:lnTo>
                  <a:pt x="4344039" y="2000118"/>
                </a:lnTo>
                <a:lnTo>
                  <a:pt x="4350897" y="2005452"/>
                </a:lnTo>
                <a:lnTo>
                  <a:pt x="4359279" y="1990856"/>
                </a:lnTo>
                <a:lnTo>
                  <a:pt x="4366137" y="1995428"/>
                </a:lnTo>
                <a:lnTo>
                  <a:pt x="4371715" y="2005452"/>
                </a:lnTo>
                <a:lnTo>
                  <a:pt x="4379975" y="1995428"/>
                </a:lnTo>
                <a:lnTo>
                  <a:pt x="4386833" y="2005452"/>
                </a:lnTo>
                <a:lnTo>
                  <a:pt x="4393813" y="1995428"/>
                </a:lnTo>
                <a:lnTo>
                  <a:pt x="4399269" y="2000118"/>
                </a:lnTo>
                <a:lnTo>
                  <a:pt x="4407529" y="1995428"/>
                </a:lnTo>
                <a:lnTo>
                  <a:pt x="4414509" y="2005452"/>
                </a:lnTo>
                <a:lnTo>
                  <a:pt x="4421367" y="1995428"/>
                </a:lnTo>
                <a:lnTo>
                  <a:pt x="4428225" y="2005452"/>
                </a:lnTo>
                <a:lnTo>
                  <a:pt x="4435236" y="2005452"/>
                </a:lnTo>
                <a:lnTo>
                  <a:pt x="4442094" y="1990856"/>
                </a:lnTo>
                <a:lnTo>
                  <a:pt x="4448952" y="2005452"/>
                </a:lnTo>
                <a:lnTo>
                  <a:pt x="4455932" y="1990856"/>
                </a:lnTo>
                <a:lnTo>
                  <a:pt x="4464192" y="1995428"/>
                </a:lnTo>
                <a:lnTo>
                  <a:pt x="4469769" y="2000118"/>
                </a:lnTo>
                <a:lnTo>
                  <a:pt x="4476627" y="1995428"/>
                </a:lnTo>
                <a:lnTo>
                  <a:pt x="4483485" y="2005452"/>
                </a:lnTo>
                <a:lnTo>
                  <a:pt x="4491746" y="1995428"/>
                </a:lnTo>
                <a:lnTo>
                  <a:pt x="4498725" y="2005452"/>
                </a:lnTo>
                <a:lnTo>
                  <a:pt x="4504181" y="1995428"/>
                </a:lnTo>
                <a:lnTo>
                  <a:pt x="4511161" y="2005452"/>
                </a:lnTo>
                <a:lnTo>
                  <a:pt x="4519421" y="1995428"/>
                </a:lnTo>
                <a:lnTo>
                  <a:pt x="4526279" y="2005452"/>
                </a:lnTo>
                <a:lnTo>
                  <a:pt x="4531857" y="1995428"/>
                </a:lnTo>
                <a:lnTo>
                  <a:pt x="4540117" y="2005452"/>
                </a:lnTo>
                <a:lnTo>
                  <a:pt x="4546975" y="1995428"/>
                </a:lnTo>
                <a:lnTo>
                  <a:pt x="4553955" y="2000118"/>
                </a:lnTo>
                <a:lnTo>
                  <a:pt x="4560813" y="2005452"/>
                </a:lnTo>
                <a:lnTo>
                  <a:pt x="4567671" y="1990856"/>
                </a:lnTo>
                <a:lnTo>
                  <a:pt x="4574682" y="2000118"/>
                </a:lnTo>
                <a:lnTo>
                  <a:pt x="4581540" y="1990856"/>
                </a:lnTo>
                <a:lnTo>
                  <a:pt x="4588520" y="1995428"/>
                </a:lnTo>
                <a:lnTo>
                  <a:pt x="4596780" y="2005452"/>
                </a:lnTo>
                <a:lnTo>
                  <a:pt x="4602236" y="1995428"/>
                </a:lnTo>
                <a:lnTo>
                  <a:pt x="4609215" y="2005452"/>
                </a:lnTo>
                <a:lnTo>
                  <a:pt x="4616073" y="1995428"/>
                </a:lnTo>
                <a:lnTo>
                  <a:pt x="4624334" y="2005452"/>
                </a:lnTo>
                <a:lnTo>
                  <a:pt x="4631313" y="2005452"/>
                </a:lnTo>
                <a:lnTo>
                  <a:pt x="4636769" y="1990856"/>
                </a:lnTo>
                <a:lnTo>
                  <a:pt x="4643627" y="1995428"/>
                </a:lnTo>
                <a:lnTo>
                  <a:pt x="4652009" y="2000118"/>
                </a:lnTo>
                <a:lnTo>
                  <a:pt x="4658867" y="1995428"/>
                </a:lnTo>
                <a:lnTo>
                  <a:pt x="4664445" y="2005452"/>
                </a:lnTo>
                <a:lnTo>
                  <a:pt x="4671303" y="2000118"/>
                </a:lnTo>
                <a:lnTo>
                  <a:pt x="4679563" y="1995428"/>
                </a:lnTo>
                <a:lnTo>
                  <a:pt x="4686543" y="1995428"/>
                </a:lnTo>
                <a:lnTo>
                  <a:pt x="4693401" y="2005452"/>
                </a:lnTo>
                <a:lnTo>
                  <a:pt x="4698888" y="1995428"/>
                </a:lnTo>
                <a:lnTo>
                  <a:pt x="4707270" y="2000118"/>
                </a:lnTo>
                <a:lnTo>
                  <a:pt x="4714128" y="1995428"/>
                </a:lnTo>
                <a:lnTo>
                  <a:pt x="4720986" y="2005452"/>
                </a:lnTo>
                <a:lnTo>
                  <a:pt x="4729368" y="1995428"/>
                </a:lnTo>
                <a:lnTo>
                  <a:pt x="4734824" y="2005452"/>
                </a:lnTo>
                <a:lnTo>
                  <a:pt x="4741682" y="2000118"/>
                </a:lnTo>
                <a:lnTo>
                  <a:pt x="4748661" y="1990856"/>
                </a:lnTo>
                <a:lnTo>
                  <a:pt x="4756922" y="1990856"/>
                </a:lnTo>
                <a:lnTo>
                  <a:pt x="4763780" y="2005452"/>
                </a:lnTo>
                <a:lnTo>
                  <a:pt x="4769357" y="1995428"/>
                </a:lnTo>
                <a:lnTo>
                  <a:pt x="4776215" y="2005452"/>
                </a:lnTo>
                <a:lnTo>
                  <a:pt x="4784475" y="2000118"/>
                </a:lnTo>
                <a:lnTo>
                  <a:pt x="4791455" y="1995428"/>
                </a:lnTo>
                <a:lnTo>
                  <a:pt x="4798313" y="1995428"/>
                </a:lnTo>
                <a:lnTo>
                  <a:pt x="4803891" y="2005452"/>
                </a:lnTo>
                <a:lnTo>
                  <a:pt x="4812151" y="1995428"/>
                </a:lnTo>
                <a:lnTo>
                  <a:pt x="4819009" y="2005452"/>
                </a:lnTo>
                <a:lnTo>
                  <a:pt x="4825989" y="1995428"/>
                </a:lnTo>
                <a:lnTo>
                  <a:pt x="4831476" y="2005452"/>
                </a:lnTo>
                <a:lnTo>
                  <a:pt x="4839705" y="1995428"/>
                </a:lnTo>
                <a:lnTo>
                  <a:pt x="4846716" y="2005452"/>
                </a:lnTo>
                <a:lnTo>
                  <a:pt x="4853574" y="2000118"/>
                </a:lnTo>
                <a:lnTo>
                  <a:pt x="4861803" y="1995428"/>
                </a:lnTo>
                <a:lnTo>
                  <a:pt x="4867412" y="1995428"/>
                </a:lnTo>
                <a:lnTo>
                  <a:pt x="4874270" y="2005452"/>
                </a:lnTo>
                <a:lnTo>
                  <a:pt x="4881249" y="2005452"/>
                </a:lnTo>
                <a:lnTo>
                  <a:pt x="4889510" y="1995428"/>
                </a:lnTo>
                <a:lnTo>
                  <a:pt x="4896368" y="1995428"/>
                </a:lnTo>
                <a:lnTo>
                  <a:pt x="4901945" y="2005452"/>
                </a:lnTo>
                <a:lnTo>
                  <a:pt x="4908803" y="1995428"/>
                </a:lnTo>
                <a:lnTo>
                  <a:pt x="4917063" y="2005452"/>
                </a:lnTo>
                <a:lnTo>
                  <a:pt x="4924043" y="1995428"/>
                </a:lnTo>
                <a:lnTo>
                  <a:pt x="4930901" y="2000118"/>
                </a:lnTo>
                <a:lnTo>
                  <a:pt x="4936357" y="2000118"/>
                </a:lnTo>
                <a:lnTo>
                  <a:pt x="4944739" y="1995428"/>
                </a:lnTo>
                <a:lnTo>
                  <a:pt x="4951597" y="2000118"/>
                </a:lnTo>
                <a:lnTo>
                  <a:pt x="4958455" y="1995428"/>
                </a:lnTo>
                <a:lnTo>
                  <a:pt x="4964064" y="1995428"/>
                </a:lnTo>
                <a:lnTo>
                  <a:pt x="4972293" y="2005452"/>
                </a:lnTo>
                <a:lnTo>
                  <a:pt x="4979151" y="1995428"/>
                </a:lnTo>
                <a:lnTo>
                  <a:pt x="4986162" y="2005452"/>
                </a:lnTo>
                <a:lnTo>
                  <a:pt x="4993020" y="1995428"/>
                </a:lnTo>
                <a:lnTo>
                  <a:pt x="5000000" y="2005452"/>
                </a:lnTo>
                <a:lnTo>
                  <a:pt x="5006858" y="2000118"/>
                </a:lnTo>
                <a:lnTo>
                  <a:pt x="5013716" y="1990856"/>
                </a:lnTo>
                <a:lnTo>
                  <a:pt x="5022098" y="2000118"/>
                </a:lnTo>
                <a:lnTo>
                  <a:pt x="5028956" y="1990856"/>
                </a:lnTo>
                <a:lnTo>
                  <a:pt x="5034411" y="1995428"/>
                </a:lnTo>
                <a:lnTo>
                  <a:pt x="5041391" y="2005452"/>
                </a:lnTo>
                <a:lnTo>
                  <a:pt x="5049651" y="1995428"/>
                </a:lnTo>
                <a:lnTo>
                  <a:pt x="5056509" y="2005452"/>
                </a:lnTo>
                <a:lnTo>
                  <a:pt x="5063489" y="1995428"/>
                </a:lnTo>
                <a:lnTo>
                  <a:pt x="5068945" y="2005452"/>
                </a:lnTo>
                <a:lnTo>
                  <a:pt x="5077205" y="1995428"/>
                </a:lnTo>
                <a:lnTo>
                  <a:pt x="5084185" y="2005452"/>
                </a:lnTo>
                <a:lnTo>
                  <a:pt x="5091043" y="1995428"/>
                </a:lnTo>
                <a:lnTo>
                  <a:pt x="5096652" y="2005452"/>
                </a:lnTo>
                <a:lnTo>
                  <a:pt x="5104881" y="1995428"/>
                </a:lnTo>
                <a:lnTo>
                  <a:pt x="5111739" y="2005452"/>
                </a:lnTo>
                <a:lnTo>
                  <a:pt x="5118750" y="2000118"/>
                </a:lnTo>
                <a:lnTo>
                  <a:pt x="5125608" y="1995428"/>
                </a:lnTo>
                <a:lnTo>
                  <a:pt x="5132466" y="1995428"/>
                </a:lnTo>
                <a:lnTo>
                  <a:pt x="5139446" y="2000118"/>
                </a:lnTo>
                <a:lnTo>
                  <a:pt x="5146304" y="1995428"/>
                </a:lnTo>
                <a:lnTo>
                  <a:pt x="5153162" y="2005452"/>
                </a:lnTo>
                <a:lnTo>
                  <a:pt x="5161544" y="1995428"/>
                </a:lnTo>
                <a:lnTo>
                  <a:pt x="5166999" y="2005452"/>
                </a:lnTo>
                <a:lnTo>
                  <a:pt x="5173979" y="1995428"/>
                </a:lnTo>
                <a:lnTo>
                  <a:pt x="5180837" y="2005452"/>
                </a:lnTo>
                <a:lnTo>
                  <a:pt x="5189097" y="1995428"/>
                </a:lnTo>
                <a:lnTo>
                  <a:pt x="5195955" y="2005452"/>
                </a:lnTo>
                <a:lnTo>
                  <a:pt x="5201533" y="1995428"/>
                </a:lnTo>
                <a:lnTo>
                  <a:pt x="5209793" y="2005452"/>
                </a:lnTo>
                <a:lnTo>
                  <a:pt x="5216773" y="1995428"/>
                </a:lnTo>
                <a:lnTo>
                  <a:pt x="5223631" y="2005452"/>
                </a:lnTo>
                <a:lnTo>
                  <a:pt x="5229087" y="2005452"/>
                </a:lnTo>
                <a:lnTo>
                  <a:pt x="5237469" y="1995428"/>
                </a:lnTo>
                <a:lnTo>
                  <a:pt x="5244327" y="2005452"/>
                </a:lnTo>
                <a:lnTo>
                  <a:pt x="5251185" y="1990856"/>
                </a:lnTo>
                <a:lnTo>
                  <a:pt x="5258196" y="1995428"/>
                </a:lnTo>
                <a:lnTo>
                  <a:pt x="5265054" y="2005452"/>
                </a:lnTo>
                <a:lnTo>
                  <a:pt x="5271912" y="1995428"/>
                </a:lnTo>
                <a:lnTo>
                  <a:pt x="5278892" y="2005452"/>
                </a:lnTo>
                <a:lnTo>
                  <a:pt x="5285750" y="2005452"/>
                </a:lnTo>
                <a:lnTo>
                  <a:pt x="5294010" y="1990856"/>
                </a:lnTo>
                <a:lnTo>
                  <a:pt x="5299587" y="1995428"/>
                </a:lnTo>
                <a:lnTo>
                  <a:pt x="5306445" y="2005452"/>
                </a:lnTo>
                <a:lnTo>
                  <a:pt x="5313425" y="1995428"/>
                </a:lnTo>
                <a:lnTo>
                  <a:pt x="5321685" y="2000118"/>
                </a:lnTo>
                <a:lnTo>
                  <a:pt x="5328543" y="2000118"/>
                </a:lnTo>
                <a:lnTo>
                  <a:pt x="5334121" y="1995428"/>
                </a:lnTo>
                <a:lnTo>
                  <a:pt x="5340979" y="2005452"/>
                </a:lnTo>
                <a:lnTo>
                  <a:pt x="5349239" y="1995428"/>
                </a:lnTo>
                <a:lnTo>
                  <a:pt x="5356219" y="2000118"/>
                </a:lnTo>
                <a:lnTo>
                  <a:pt x="5361675" y="1995428"/>
                </a:lnTo>
                <a:lnTo>
                  <a:pt x="5369935" y="1995428"/>
                </a:lnTo>
                <a:lnTo>
                  <a:pt x="5376915" y="2005452"/>
                </a:lnTo>
                <a:lnTo>
                  <a:pt x="5383773" y="1995428"/>
                </a:lnTo>
                <a:lnTo>
                  <a:pt x="5390784" y="2000118"/>
                </a:lnTo>
                <a:lnTo>
                  <a:pt x="5397642" y="1995428"/>
                </a:lnTo>
                <a:lnTo>
                  <a:pt x="5404500" y="2005452"/>
                </a:lnTo>
                <a:lnTo>
                  <a:pt x="5411480" y="1995428"/>
                </a:lnTo>
                <a:lnTo>
                  <a:pt x="5418338" y="2005452"/>
                </a:lnTo>
                <a:lnTo>
                  <a:pt x="5426598" y="1995428"/>
                </a:lnTo>
                <a:lnTo>
                  <a:pt x="5432175" y="2005452"/>
                </a:lnTo>
                <a:lnTo>
                  <a:pt x="5439033" y="1995428"/>
                </a:lnTo>
                <a:lnTo>
                  <a:pt x="5445891" y="2005452"/>
                </a:lnTo>
                <a:lnTo>
                  <a:pt x="5454273" y="1995428"/>
                </a:lnTo>
                <a:lnTo>
                  <a:pt x="5461131" y="2005452"/>
                </a:lnTo>
                <a:lnTo>
                  <a:pt x="5466709" y="1995428"/>
                </a:lnTo>
                <a:lnTo>
                  <a:pt x="5473567" y="2005452"/>
                </a:lnTo>
                <a:lnTo>
                  <a:pt x="5481827" y="1995428"/>
                </a:lnTo>
                <a:lnTo>
                  <a:pt x="5488685" y="2005452"/>
                </a:lnTo>
                <a:lnTo>
                  <a:pt x="5495665" y="2000118"/>
                </a:lnTo>
                <a:lnTo>
                  <a:pt x="5501121" y="1995428"/>
                </a:lnTo>
                <a:lnTo>
                  <a:pt x="5509503" y="1995428"/>
                </a:lnTo>
                <a:lnTo>
                  <a:pt x="5516361" y="2005452"/>
                </a:lnTo>
                <a:lnTo>
                  <a:pt x="5523219" y="2005452"/>
                </a:lnTo>
                <a:lnTo>
                  <a:pt x="5528828" y="1995428"/>
                </a:lnTo>
                <a:lnTo>
                  <a:pt x="5537088" y="1995428"/>
                </a:lnTo>
                <a:lnTo>
                  <a:pt x="5543946" y="2005452"/>
                </a:lnTo>
                <a:lnTo>
                  <a:pt x="5550926" y="2005452"/>
                </a:lnTo>
                <a:lnTo>
                  <a:pt x="5559186" y="1995428"/>
                </a:lnTo>
                <a:lnTo>
                  <a:pt x="5564642" y="1995428"/>
                </a:lnTo>
                <a:lnTo>
                  <a:pt x="5571621" y="2005452"/>
                </a:lnTo>
                <a:lnTo>
                  <a:pt x="5578479" y="2005452"/>
                </a:lnTo>
                <a:lnTo>
                  <a:pt x="5586740" y="1995428"/>
                </a:lnTo>
                <a:lnTo>
                  <a:pt x="5593719" y="1995428"/>
                </a:lnTo>
                <a:lnTo>
                  <a:pt x="5599175" y="2000118"/>
                </a:lnTo>
                <a:lnTo>
                  <a:pt x="5606155" y="1995428"/>
                </a:lnTo>
                <a:lnTo>
                  <a:pt x="5614415" y="2005452"/>
                </a:lnTo>
                <a:lnTo>
                  <a:pt x="5621273" y="2000118"/>
                </a:lnTo>
                <a:lnTo>
                  <a:pt x="5628253" y="1995428"/>
                </a:lnTo>
                <a:lnTo>
                  <a:pt x="5633709" y="1995428"/>
                </a:lnTo>
                <a:lnTo>
                  <a:pt x="5641969" y="2005452"/>
                </a:lnTo>
                <a:lnTo>
                  <a:pt x="5648949" y="1995428"/>
                </a:lnTo>
                <a:lnTo>
                  <a:pt x="5655807" y="2005452"/>
                </a:lnTo>
                <a:lnTo>
                  <a:pt x="5661416" y="1995428"/>
                </a:lnTo>
                <a:lnTo>
                  <a:pt x="5669676" y="2005452"/>
                </a:lnTo>
                <a:lnTo>
                  <a:pt x="5676534" y="1995428"/>
                </a:lnTo>
                <a:lnTo>
                  <a:pt x="5683514" y="2005452"/>
                </a:lnTo>
                <a:lnTo>
                  <a:pt x="5691774" y="2000118"/>
                </a:lnTo>
                <a:lnTo>
                  <a:pt x="5697230" y="1995428"/>
                </a:lnTo>
                <a:lnTo>
                  <a:pt x="5704209" y="1995428"/>
                </a:lnTo>
                <a:lnTo>
                  <a:pt x="5711067" y="2005452"/>
                </a:lnTo>
                <a:lnTo>
                  <a:pt x="5719328" y="2005452"/>
                </a:lnTo>
                <a:lnTo>
                  <a:pt x="5726307" y="1990856"/>
                </a:lnTo>
                <a:lnTo>
                  <a:pt x="5731763" y="1995428"/>
                </a:lnTo>
                <a:lnTo>
                  <a:pt x="5738621" y="2005452"/>
                </a:lnTo>
                <a:lnTo>
                  <a:pt x="5747003" y="2000118"/>
                </a:lnTo>
                <a:lnTo>
                  <a:pt x="5753861" y="1995428"/>
                </a:lnTo>
                <a:lnTo>
                  <a:pt x="5760719" y="2005452"/>
                </a:lnTo>
                <a:lnTo>
                  <a:pt x="5766297" y="1995428"/>
                </a:lnTo>
                <a:lnTo>
                  <a:pt x="5774557" y="2005452"/>
                </a:lnTo>
                <a:lnTo>
                  <a:pt x="5781415" y="1995428"/>
                </a:lnTo>
                <a:lnTo>
                  <a:pt x="5788395" y="1995428"/>
                </a:lnTo>
                <a:lnTo>
                  <a:pt x="5793882" y="2005452"/>
                </a:lnTo>
                <a:lnTo>
                  <a:pt x="5802264" y="1995428"/>
                </a:lnTo>
                <a:lnTo>
                  <a:pt x="5809122" y="2005452"/>
                </a:lnTo>
                <a:lnTo>
                  <a:pt x="5815980" y="1995428"/>
                </a:lnTo>
                <a:lnTo>
                  <a:pt x="5822960" y="2005452"/>
                </a:lnTo>
                <a:lnTo>
                  <a:pt x="5829818" y="1995428"/>
                </a:lnTo>
                <a:lnTo>
                  <a:pt x="5836676" y="2000118"/>
                </a:lnTo>
                <a:lnTo>
                  <a:pt x="5843655" y="1995428"/>
                </a:lnTo>
                <a:lnTo>
                  <a:pt x="5850513" y="2005452"/>
                </a:lnTo>
                <a:lnTo>
                  <a:pt x="5858774" y="2005452"/>
                </a:lnTo>
                <a:lnTo>
                  <a:pt x="5864351" y="1995428"/>
                </a:lnTo>
                <a:lnTo>
                  <a:pt x="5871209" y="1995428"/>
                </a:lnTo>
                <a:lnTo>
                  <a:pt x="5879469" y="2005452"/>
                </a:lnTo>
                <a:lnTo>
                  <a:pt x="5886449" y="1995428"/>
                </a:lnTo>
                <a:lnTo>
                  <a:pt x="5893307" y="2005452"/>
                </a:lnTo>
                <a:lnTo>
                  <a:pt x="5898885" y="2005452"/>
                </a:lnTo>
                <a:lnTo>
                  <a:pt x="5907145" y="1995428"/>
                </a:lnTo>
                <a:lnTo>
                  <a:pt x="5914003" y="2005452"/>
                </a:lnTo>
                <a:lnTo>
                  <a:pt x="5920983" y="1995428"/>
                </a:lnTo>
                <a:lnTo>
                  <a:pt x="5926470" y="1995428"/>
                </a:lnTo>
                <a:lnTo>
                  <a:pt x="5934699" y="2005452"/>
                </a:lnTo>
                <a:lnTo>
                  <a:pt x="5941710" y="2000118"/>
                </a:lnTo>
                <a:lnTo>
                  <a:pt x="5948568" y="1995428"/>
                </a:lnTo>
                <a:lnTo>
                  <a:pt x="5955426" y="2005452"/>
                </a:lnTo>
                <a:lnTo>
                  <a:pt x="5962406" y="1995428"/>
                </a:lnTo>
                <a:lnTo>
                  <a:pt x="5969264" y="1995428"/>
                </a:lnTo>
                <a:lnTo>
                  <a:pt x="5976122" y="2005452"/>
                </a:lnTo>
                <a:lnTo>
                  <a:pt x="5983101" y="1995428"/>
                </a:lnTo>
                <a:lnTo>
                  <a:pt x="5991362" y="2005452"/>
                </a:lnTo>
                <a:lnTo>
                  <a:pt x="5996939" y="2005452"/>
                </a:lnTo>
                <a:lnTo>
                  <a:pt x="6003797" y="1995428"/>
                </a:lnTo>
                <a:lnTo>
                  <a:pt x="6010655" y="2005452"/>
                </a:lnTo>
                <a:lnTo>
                  <a:pt x="6019037" y="1995428"/>
                </a:lnTo>
                <a:lnTo>
                  <a:pt x="6025895" y="1995428"/>
                </a:lnTo>
                <a:lnTo>
                  <a:pt x="6031351" y="2005452"/>
                </a:lnTo>
                <a:lnTo>
                  <a:pt x="6039733" y="1995428"/>
                </a:lnTo>
                <a:lnTo>
                  <a:pt x="6046591" y="2005452"/>
                </a:lnTo>
                <a:lnTo>
                  <a:pt x="6053449" y="1995428"/>
                </a:lnTo>
                <a:lnTo>
                  <a:pt x="6059058" y="2005452"/>
                </a:lnTo>
                <a:lnTo>
                  <a:pt x="6067287" y="2005452"/>
                </a:lnTo>
                <a:lnTo>
                  <a:pt x="6074145" y="1995428"/>
                </a:lnTo>
                <a:lnTo>
                  <a:pt x="6081156" y="1995428"/>
                </a:lnTo>
                <a:lnTo>
                  <a:pt x="6088014" y="2005452"/>
                </a:lnTo>
                <a:lnTo>
                  <a:pt x="6094994" y="2005452"/>
                </a:lnTo>
                <a:lnTo>
                  <a:pt x="6101852" y="1995428"/>
                </a:lnTo>
                <a:lnTo>
                  <a:pt x="6108710" y="1995428"/>
                </a:lnTo>
                <a:lnTo>
                  <a:pt x="6115689" y="2005452"/>
                </a:lnTo>
                <a:lnTo>
                  <a:pt x="6123950" y="1995428"/>
                </a:lnTo>
                <a:lnTo>
                  <a:pt x="6129405" y="2005452"/>
                </a:lnTo>
                <a:lnTo>
                  <a:pt x="6136385" y="1995428"/>
                </a:lnTo>
                <a:lnTo>
                  <a:pt x="6143243" y="2005452"/>
                </a:lnTo>
                <a:lnTo>
                  <a:pt x="6151503" y="1995428"/>
                </a:lnTo>
                <a:lnTo>
                  <a:pt x="6158483" y="2005452"/>
                </a:lnTo>
                <a:lnTo>
                  <a:pt x="6163939" y="1995428"/>
                </a:lnTo>
                <a:lnTo>
                  <a:pt x="6170919" y="2005452"/>
                </a:lnTo>
                <a:lnTo>
                  <a:pt x="6179179" y="2005452"/>
                </a:lnTo>
                <a:lnTo>
                  <a:pt x="6186037" y="1995428"/>
                </a:lnTo>
              </a:path>
            </a:pathLst>
          </a:custGeom>
          <a:noFill/>
          <a:ln cap="flat" cmpd="sng" w="12175">
            <a:solidFill>
              <a:srgbClr val="C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2" name="Google Shape;1462;p152"/>
          <p:cNvSpPr/>
          <p:nvPr/>
        </p:nvSpPr>
        <p:spPr>
          <a:xfrm>
            <a:off x="1100138" y="2716213"/>
            <a:ext cx="1587" cy="2316162"/>
          </a:xfrm>
          <a:custGeom>
            <a:rect b="b" l="l" r="r" t="t"/>
            <a:pathLst>
              <a:path extrusionOk="0" h="2316479" w="1905">
                <a:moveTo>
                  <a:pt x="0" y="2316479"/>
                </a:moveTo>
                <a:lnTo>
                  <a:pt x="1523" y="0"/>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3" name="Google Shape;1463;p152"/>
          <p:cNvSpPr/>
          <p:nvPr/>
        </p:nvSpPr>
        <p:spPr>
          <a:xfrm>
            <a:off x="1014413" y="4930775"/>
            <a:ext cx="98425" cy="0"/>
          </a:xfrm>
          <a:custGeom>
            <a:rect b="b" l="l" r="r" t="t"/>
            <a:pathLst>
              <a:path extrusionOk="0" h="120000" w="97790">
                <a:moveTo>
                  <a:pt x="97535" y="0"/>
                </a:moveTo>
                <a:lnTo>
                  <a:pt x="0" y="0"/>
                </a:lnTo>
              </a:path>
            </a:pathLst>
          </a:custGeom>
          <a:noFill/>
          <a:ln cap="flat" cmpd="sng" w="12175">
            <a:solidFill>
              <a:srgbClr val="7F7F7F"/>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4" name="Google Shape;1464;p152"/>
          <p:cNvSpPr/>
          <p:nvPr/>
        </p:nvSpPr>
        <p:spPr>
          <a:xfrm>
            <a:off x="1014413" y="4451350"/>
            <a:ext cx="98425" cy="1588"/>
          </a:xfrm>
          <a:custGeom>
            <a:rect b="b" l="l" r="r" t="t"/>
            <a:pathLst>
              <a:path extrusionOk="0" h="1904" w="97790">
                <a:moveTo>
                  <a:pt x="97535" y="0"/>
                </a:moveTo>
                <a:lnTo>
                  <a:pt x="0" y="1523"/>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5" name="Google Shape;1465;p152"/>
          <p:cNvSpPr/>
          <p:nvPr/>
        </p:nvSpPr>
        <p:spPr>
          <a:xfrm>
            <a:off x="1014413" y="3975100"/>
            <a:ext cx="98425" cy="0"/>
          </a:xfrm>
          <a:custGeom>
            <a:rect b="b" l="l" r="r" t="t"/>
            <a:pathLst>
              <a:path extrusionOk="0" h="120000" w="97790">
                <a:moveTo>
                  <a:pt x="97535" y="0"/>
                </a:moveTo>
                <a:lnTo>
                  <a:pt x="0" y="0"/>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6" name="Google Shape;1466;p152"/>
          <p:cNvSpPr/>
          <p:nvPr/>
        </p:nvSpPr>
        <p:spPr>
          <a:xfrm>
            <a:off x="1014413" y="3495675"/>
            <a:ext cx="98425" cy="1588"/>
          </a:xfrm>
          <a:custGeom>
            <a:rect b="b" l="l" r="r" t="t"/>
            <a:pathLst>
              <a:path extrusionOk="0" h="1904" w="97790">
                <a:moveTo>
                  <a:pt x="97535" y="0"/>
                </a:moveTo>
                <a:lnTo>
                  <a:pt x="0" y="1523"/>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7" name="Google Shape;1467;p152"/>
          <p:cNvSpPr/>
          <p:nvPr/>
        </p:nvSpPr>
        <p:spPr>
          <a:xfrm>
            <a:off x="1014413" y="3019425"/>
            <a:ext cx="98425" cy="0"/>
          </a:xfrm>
          <a:custGeom>
            <a:rect b="b" l="l" r="r" t="t"/>
            <a:pathLst>
              <a:path extrusionOk="0" h="120000" w="97790">
                <a:moveTo>
                  <a:pt x="97535" y="0"/>
                </a:moveTo>
                <a:lnTo>
                  <a:pt x="0" y="0"/>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8" name="Google Shape;1468;p152"/>
          <p:cNvSpPr/>
          <p:nvPr/>
        </p:nvSpPr>
        <p:spPr>
          <a:xfrm>
            <a:off x="1808163" y="5037138"/>
            <a:ext cx="0" cy="38100"/>
          </a:xfrm>
          <a:custGeom>
            <a:rect b="b" l="l" r="r" t="t"/>
            <a:pathLst>
              <a:path extrusionOk="0" h="38100" w="120000">
                <a:moveTo>
                  <a:pt x="0" y="0"/>
                </a:moveTo>
                <a:lnTo>
                  <a:pt x="0" y="38099"/>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9" name="Google Shape;1469;p152"/>
          <p:cNvSpPr/>
          <p:nvPr/>
        </p:nvSpPr>
        <p:spPr>
          <a:xfrm>
            <a:off x="2805113" y="5037138"/>
            <a:ext cx="0" cy="38100"/>
          </a:xfrm>
          <a:custGeom>
            <a:rect b="b" l="l" r="r" t="t"/>
            <a:pathLst>
              <a:path extrusionOk="0" h="38100" w="120000">
                <a:moveTo>
                  <a:pt x="0" y="0"/>
                </a:moveTo>
                <a:lnTo>
                  <a:pt x="0" y="38099"/>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0" name="Google Shape;1470;p152"/>
          <p:cNvSpPr/>
          <p:nvPr/>
        </p:nvSpPr>
        <p:spPr>
          <a:xfrm>
            <a:off x="3800475" y="5037138"/>
            <a:ext cx="1588" cy="38100"/>
          </a:xfrm>
          <a:custGeom>
            <a:rect b="b" l="l" r="r" t="t"/>
            <a:pathLst>
              <a:path extrusionOk="0" h="38100" w="1904">
                <a:moveTo>
                  <a:pt x="0" y="0"/>
                </a:moveTo>
                <a:lnTo>
                  <a:pt x="1523" y="38099"/>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1" name="Google Shape;1471;p152"/>
          <p:cNvSpPr/>
          <p:nvPr/>
        </p:nvSpPr>
        <p:spPr>
          <a:xfrm>
            <a:off x="4800600" y="5037138"/>
            <a:ext cx="0" cy="38100"/>
          </a:xfrm>
          <a:custGeom>
            <a:rect b="b" l="l" r="r" t="t"/>
            <a:pathLst>
              <a:path extrusionOk="0" h="38100" w="120000">
                <a:moveTo>
                  <a:pt x="0" y="0"/>
                </a:moveTo>
                <a:lnTo>
                  <a:pt x="0" y="38099"/>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2" name="Google Shape;1472;p152"/>
          <p:cNvSpPr/>
          <p:nvPr/>
        </p:nvSpPr>
        <p:spPr>
          <a:xfrm>
            <a:off x="5795963" y="5037138"/>
            <a:ext cx="1587" cy="38100"/>
          </a:xfrm>
          <a:custGeom>
            <a:rect b="b" l="l" r="r" t="t"/>
            <a:pathLst>
              <a:path extrusionOk="0" h="38100" w="1904">
                <a:moveTo>
                  <a:pt x="0" y="0"/>
                </a:moveTo>
                <a:lnTo>
                  <a:pt x="1523" y="38099"/>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3" name="Google Shape;1473;p152"/>
          <p:cNvSpPr/>
          <p:nvPr/>
        </p:nvSpPr>
        <p:spPr>
          <a:xfrm>
            <a:off x="6792913" y="5037138"/>
            <a:ext cx="3175" cy="38100"/>
          </a:xfrm>
          <a:custGeom>
            <a:rect b="b" l="l" r="r" t="t"/>
            <a:pathLst>
              <a:path extrusionOk="0" h="38100" w="3175">
                <a:moveTo>
                  <a:pt x="0" y="0"/>
                </a:moveTo>
                <a:lnTo>
                  <a:pt x="3047" y="38099"/>
                </a:lnTo>
              </a:path>
            </a:pathLst>
          </a:custGeom>
          <a:noFill/>
          <a:ln cap="flat" cmpd="sng" w="12175">
            <a:solidFill>
              <a:srgbClr val="00000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4" name="Google Shape;1474;p152"/>
          <p:cNvSpPr/>
          <p:nvPr/>
        </p:nvSpPr>
        <p:spPr>
          <a:xfrm>
            <a:off x="2795588" y="2800350"/>
            <a:ext cx="3857625" cy="1301750"/>
          </a:xfrm>
          <a:custGeom>
            <a:rect b="b" l="l" r="r" t="t"/>
            <a:pathLst>
              <a:path extrusionOk="0" h="1301750" w="3858895">
                <a:moveTo>
                  <a:pt x="0" y="1207388"/>
                </a:moveTo>
                <a:lnTo>
                  <a:pt x="4703" y="1220211"/>
                </a:lnTo>
                <a:lnTo>
                  <a:pt x="9393" y="1183136"/>
                </a:lnTo>
                <a:lnTo>
                  <a:pt x="12572" y="1220211"/>
                </a:lnTo>
                <a:lnTo>
                  <a:pt x="17276" y="1201673"/>
                </a:lnTo>
                <a:lnTo>
                  <a:pt x="21966" y="1220211"/>
                </a:lnTo>
                <a:lnTo>
                  <a:pt x="26669" y="1201673"/>
                </a:lnTo>
                <a:lnTo>
                  <a:pt x="29849" y="1225926"/>
                </a:lnTo>
                <a:lnTo>
                  <a:pt x="34539" y="1191636"/>
                </a:lnTo>
                <a:lnTo>
                  <a:pt x="39242" y="1215902"/>
                </a:lnTo>
                <a:lnTo>
                  <a:pt x="43946" y="1234571"/>
                </a:lnTo>
                <a:lnTo>
                  <a:pt x="48636" y="1207388"/>
                </a:lnTo>
                <a:lnTo>
                  <a:pt x="51684" y="1197351"/>
                </a:lnTo>
                <a:lnTo>
                  <a:pt x="56387" y="1240286"/>
                </a:lnTo>
                <a:lnTo>
                  <a:pt x="61091" y="1187445"/>
                </a:lnTo>
                <a:lnTo>
                  <a:pt x="65912" y="1225926"/>
                </a:lnTo>
                <a:lnTo>
                  <a:pt x="70616" y="1230248"/>
                </a:lnTo>
                <a:lnTo>
                  <a:pt x="73664" y="1116080"/>
                </a:lnTo>
                <a:lnTo>
                  <a:pt x="78354" y="910589"/>
                </a:lnTo>
                <a:lnTo>
                  <a:pt x="83057" y="1167383"/>
                </a:lnTo>
                <a:lnTo>
                  <a:pt x="87761" y="1183136"/>
                </a:lnTo>
                <a:lnTo>
                  <a:pt x="90927" y="867796"/>
                </a:lnTo>
                <a:lnTo>
                  <a:pt x="95630" y="744992"/>
                </a:lnTo>
                <a:lnTo>
                  <a:pt x="100334" y="1183136"/>
                </a:lnTo>
                <a:lnTo>
                  <a:pt x="105024" y="1177421"/>
                </a:lnTo>
                <a:lnTo>
                  <a:pt x="109727" y="1026164"/>
                </a:lnTo>
                <a:lnTo>
                  <a:pt x="112907" y="1058930"/>
                </a:lnTo>
                <a:lnTo>
                  <a:pt x="117597" y="1183136"/>
                </a:lnTo>
                <a:lnTo>
                  <a:pt x="122300" y="1177421"/>
                </a:lnTo>
                <a:lnTo>
                  <a:pt x="127004" y="1225926"/>
                </a:lnTo>
                <a:lnTo>
                  <a:pt x="130170" y="1215902"/>
                </a:lnTo>
                <a:lnTo>
                  <a:pt x="134873" y="1201673"/>
                </a:lnTo>
                <a:lnTo>
                  <a:pt x="139577" y="1207388"/>
                </a:lnTo>
                <a:lnTo>
                  <a:pt x="144267" y="1230248"/>
                </a:lnTo>
                <a:lnTo>
                  <a:pt x="147446" y="1197351"/>
                </a:lnTo>
                <a:lnTo>
                  <a:pt x="152150" y="1220211"/>
                </a:lnTo>
                <a:lnTo>
                  <a:pt x="156840" y="1234571"/>
                </a:lnTo>
                <a:lnTo>
                  <a:pt x="161543" y="1197351"/>
                </a:lnTo>
                <a:lnTo>
                  <a:pt x="164591" y="1191636"/>
                </a:lnTo>
                <a:lnTo>
                  <a:pt x="169295" y="1234571"/>
                </a:lnTo>
                <a:lnTo>
                  <a:pt x="173985" y="1207388"/>
                </a:lnTo>
                <a:lnTo>
                  <a:pt x="178688" y="1234571"/>
                </a:lnTo>
                <a:lnTo>
                  <a:pt x="181868" y="1244477"/>
                </a:lnTo>
                <a:lnTo>
                  <a:pt x="186558" y="1225926"/>
                </a:lnTo>
                <a:lnTo>
                  <a:pt x="191261" y="1240286"/>
                </a:lnTo>
                <a:lnTo>
                  <a:pt x="195965" y="1225926"/>
                </a:lnTo>
                <a:lnTo>
                  <a:pt x="199131" y="1244477"/>
                </a:lnTo>
                <a:lnTo>
                  <a:pt x="203834" y="1215902"/>
                </a:lnTo>
                <a:lnTo>
                  <a:pt x="208538" y="1250192"/>
                </a:lnTo>
                <a:lnTo>
                  <a:pt x="213228" y="1197351"/>
                </a:lnTo>
                <a:lnTo>
                  <a:pt x="216407" y="1201673"/>
                </a:lnTo>
                <a:lnTo>
                  <a:pt x="221111" y="1230248"/>
                </a:lnTo>
                <a:lnTo>
                  <a:pt x="225801" y="1230248"/>
                </a:lnTo>
                <a:lnTo>
                  <a:pt x="230504" y="892058"/>
                </a:lnTo>
                <a:lnTo>
                  <a:pt x="235208" y="1034664"/>
                </a:lnTo>
                <a:lnTo>
                  <a:pt x="238374" y="1177421"/>
                </a:lnTo>
                <a:lnTo>
                  <a:pt x="243077" y="1183136"/>
                </a:lnTo>
                <a:lnTo>
                  <a:pt x="247781" y="553730"/>
                </a:lnTo>
                <a:lnTo>
                  <a:pt x="252471" y="991880"/>
                </a:lnTo>
                <a:lnTo>
                  <a:pt x="257190" y="1191636"/>
                </a:lnTo>
                <a:lnTo>
                  <a:pt x="260238" y="1173098"/>
                </a:lnTo>
                <a:lnTo>
                  <a:pt x="264932" y="996177"/>
                </a:lnTo>
                <a:lnTo>
                  <a:pt x="269747" y="1173098"/>
                </a:lnTo>
                <a:lnTo>
                  <a:pt x="274441" y="1220211"/>
                </a:lnTo>
                <a:lnTo>
                  <a:pt x="279135" y="1234571"/>
                </a:lnTo>
                <a:lnTo>
                  <a:pt x="282183" y="1167383"/>
                </a:lnTo>
                <a:lnTo>
                  <a:pt x="286908" y="1167383"/>
                </a:lnTo>
                <a:lnTo>
                  <a:pt x="291602" y="1215902"/>
                </a:lnTo>
                <a:lnTo>
                  <a:pt x="296296" y="1215902"/>
                </a:lnTo>
                <a:lnTo>
                  <a:pt x="299465" y="1167383"/>
                </a:lnTo>
                <a:lnTo>
                  <a:pt x="304159" y="1177421"/>
                </a:lnTo>
                <a:lnTo>
                  <a:pt x="308853" y="1234571"/>
                </a:lnTo>
                <a:lnTo>
                  <a:pt x="313578" y="1230248"/>
                </a:lnTo>
                <a:lnTo>
                  <a:pt x="318272" y="1207388"/>
                </a:lnTo>
                <a:lnTo>
                  <a:pt x="321442" y="1215902"/>
                </a:lnTo>
                <a:lnTo>
                  <a:pt x="326135" y="1234571"/>
                </a:lnTo>
                <a:lnTo>
                  <a:pt x="330829" y="1215902"/>
                </a:lnTo>
                <a:lnTo>
                  <a:pt x="335523" y="1234571"/>
                </a:lnTo>
                <a:lnTo>
                  <a:pt x="340248" y="1220211"/>
                </a:lnTo>
                <a:lnTo>
                  <a:pt x="343418" y="1234571"/>
                </a:lnTo>
                <a:lnTo>
                  <a:pt x="348112" y="1240286"/>
                </a:lnTo>
                <a:lnTo>
                  <a:pt x="352805" y="1215902"/>
                </a:lnTo>
                <a:lnTo>
                  <a:pt x="357499" y="1230248"/>
                </a:lnTo>
                <a:lnTo>
                  <a:pt x="362193" y="1253108"/>
                </a:lnTo>
                <a:lnTo>
                  <a:pt x="365394" y="1234571"/>
                </a:lnTo>
                <a:lnTo>
                  <a:pt x="370088" y="1207388"/>
                </a:lnTo>
                <a:lnTo>
                  <a:pt x="374782" y="1230248"/>
                </a:lnTo>
                <a:lnTo>
                  <a:pt x="379475" y="1087505"/>
                </a:lnTo>
                <a:lnTo>
                  <a:pt x="382523" y="916289"/>
                </a:lnTo>
                <a:lnTo>
                  <a:pt x="387217" y="1164585"/>
                </a:lnTo>
                <a:lnTo>
                  <a:pt x="392064" y="1173098"/>
                </a:lnTo>
                <a:lnTo>
                  <a:pt x="396758" y="510905"/>
                </a:lnTo>
                <a:lnTo>
                  <a:pt x="399806" y="242559"/>
                </a:lnTo>
                <a:lnTo>
                  <a:pt x="404500" y="1154561"/>
                </a:lnTo>
                <a:lnTo>
                  <a:pt x="409193" y="1158870"/>
                </a:lnTo>
                <a:lnTo>
                  <a:pt x="413887" y="857768"/>
                </a:lnTo>
                <a:lnTo>
                  <a:pt x="417057" y="892058"/>
                </a:lnTo>
                <a:lnTo>
                  <a:pt x="421782" y="1197351"/>
                </a:lnTo>
                <a:lnTo>
                  <a:pt x="426476" y="1187445"/>
                </a:lnTo>
                <a:lnTo>
                  <a:pt x="431170" y="1220211"/>
                </a:lnTo>
                <a:lnTo>
                  <a:pt x="434339" y="1164585"/>
                </a:lnTo>
                <a:lnTo>
                  <a:pt x="439033" y="1215902"/>
                </a:lnTo>
                <a:lnTo>
                  <a:pt x="443727" y="1225926"/>
                </a:lnTo>
                <a:lnTo>
                  <a:pt x="448452" y="1191636"/>
                </a:lnTo>
                <a:lnTo>
                  <a:pt x="451622" y="1177421"/>
                </a:lnTo>
                <a:lnTo>
                  <a:pt x="456316" y="1210305"/>
                </a:lnTo>
                <a:lnTo>
                  <a:pt x="461009" y="1201673"/>
                </a:lnTo>
                <a:lnTo>
                  <a:pt x="465703" y="1230248"/>
                </a:lnTo>
                <a:lnTo>
                  <a:pt x="468751" y="1207388"/>
                </a:lnTo>
                <a:lnTo>
                  <a:pt x="473598" y="1234571"/>
                </a:lnTo>
                <a:lnTo>
                  <a:pt x="478292" y="1220211"/>
                </a:lnTo>
                <a:lnTo>
                  <a:pt x="482986" y="1250192"/>
                </a:lnTo>
                <a:lnTo>
                  <a:pt x="486034" y="1258823"/>
                </a:lnTo>
                <a:lnTo>
                  <a:pt x="490727" y="1210305"/>
                </a:lnTo>
                <a:lnTo>
                  <a:pt x="495421" y="1253108"/>
                </a:lnTo>
                <a:lnTo>
                  <a:pt x="500115" y="1225926"/>
                </a:lnTo>
                <a:lnTo>
                  <a:pt x="504840" y="1220211"/>
                </a:lnTo>
                <a:lnTo>
                  <a:pt x="508010" y="1240286"/>
                </a:lnTo>
                <a:lnTo>
                  <a:pt x="512704" y="1220211"/>
                </a:lnTo>
                <a:lnTo>
                  <a:pt x="517397" y="1240286"/>
                </a:lnTo>
                <a:lnTo>
                  <a:pt x="522091" y="1207388"/>
                </a:lnTo>
                <a:lnTo>
                  <a:pt x="526785" y="1225926"/>
                </a:lnTo>
                <a:lnTo>
                  <a:pt x="529986" y="1215902"/>
                </a:lnTo>
                <a:lnTo>
                  <a:pt x="534680" y="934852"/>
                </a:lnTo>
                <a:lnTo>
                  <a:pt x="539374" y="1120389"/>
                </a:lnTo>
                <a:lnTo>
                  <a:pt x="544067" y="1154561"/>
                </a:lnTo>
                <a:lnTo>
                  <a:pt x="547237" y="1140332"/>
                </a:lnTo>
                <a:lnTo>
                  <a:pt x="551931" y="71384"/>
                </a:lnTo>
                <a:lnTo>
                  <a:pt x="556656" y="849111"/>
                </a:lnTo>
                <a:lnTo>
                  <a:pt x="561350" y="1148846"/>
                </a:lnTo>
                <a:lnTo>
                  <a:pt x="566044" y="800618"/>
                </a:lnTo>
                <a:lnTo>
                  <a:pt x="569213" y="1101720"/>
                </a:lnTo>
                <a:lnTo>
                  <a:pt x="573907" y="1111757"/>
                </a:lnTo>
                <a:lnTo>
                  <a:pt x="578601" y="1201673"/>
                </a:lnTo>
                <a:lnTo>
                  <a:pt x="583326" y="1220211"/>
                </a:lnTo>
                <a:lnTo>
                  <a:pt x="588020" y="1158870"/>
                </a:lnTo>
                <a:lnTo>
                  <a:pt x="591068" y="1191636"/>
                </a:lnTo>
                <a:lnTo>
                  <a:pt x="595883" y="1244477"/>
                </a:lnTo>
                <a:lnTo>
                  <a:pt x="600577" y="1230248"/>
                </a:lnTo>
                <a:lnTo>
                  <a:pt x="605271" y="1183136"/>
                </a:lnTo>
                <a:lnTo>
                  <a:pt x="609996" y="1187445"/>
                </a:lnTo>
                <a:lnTo>
                  <a:pt x="613044" y="1234571"/>
                </a:lnTo>
                <a:lnTo>
                  <a:pt x="617738" y="1201673"/>
                </a:lnTo>
                <a:lnTo>
                  <a:pt x="622432" y="1234571"/>
                </a:lnTo>
                <a:lnTo>
                  <a:pt x="627125" y="1244477"/>
                </a:lnTo>
                <a:lnTo>
                  <a:pt x="631819" y="1225926"/>
                </a:lnTo>
                <a:lnTo>
                  <a:pt x="634989" y="1253108"/>
                </a:lnTo>
                <a:lnTo>
                  <a:pt x="639714" y="1234571"/>
                </a:lnTo>
                <a:lnTo>
                  <a:pt x="644408" y="1230248"/>
                </a:lnTo>
                <a:lnTo>
                  <a:pt x="649102" y="1250192"/>
                </a:lnTo>
                <a:lnTo>
                  <a:pt x="652271" y="1263014"/>
                </a:lnTo>
                <a:lnTo>
                  <a:pt x="656965" y="1234571"/>
                </a:lnTo>
                <a:lnTo>
                  <a:pt x="661659" y="1215902"/>
                </a:lnTo>
                <a:lnTo>
                  <a:pt x="666384" y="1253108"/>
                </a:lnTo>
                <a:lnTo>
                  <a:pt x="669554" y="1263014"/>
                </a:lnTo>
                <a:lnTo>
                  <a:pt x="674248" y="1220211"/>
                </a:lnTo>
                <a:lnTo>
                  <a:pt x="678941" y="1234571"/>
                </a:lnTo>
                <a:lnTo>
                  <a:pt x="683635" y="1068954"/>
                </a:lnTo>
                <a:lnTo>
                  <a:pt x="686805" y="973317"/>
                </a:lnTo>
                <a:lnTo>
                  <a:pt x="691530" y="1183136"/>
                </a:lnTo>
                <a:lnTo>
                  <a:pt x="696224" y="1173098"/>
                </a:lnTo>
                <a:lnTo>
                  <a:pt x="700918" y="224027"/>
                </a:lnTo>
                <a:lnTo>
                  <a:pt x="703966" y="18531"/>
                </a:lnTo>
                <a:lnTo>
                  <a:pt x="708659" y="1130295"/>
                </a:lnTo>
                <a:lnTo>
                  <a:pt x="713353" y="1140332"/>
                </a:lnTo>
                <a:lnTo>
                  <a:pt x="718047" y="747887"/>
                </a:lnTo>
                <a:lnTo>
                  <a:pt x="721248" y="824849"/>
                </a:lnTo>
                <a:lnTo>
                  <a:pt x="725942" y="1187445"/>
                </a:lnTo>
                <a:lnTo>
                  <a:pt x="730636" y="1187445"/>
                </a:lnTo>
                <a:lnTo>
                  <a:pt x="735329" y="1215902"/>
                </a:lnTo>
                <a:lnTo>
                  <a:pt x="738499" y="1158870"/>
                </a:lnTo>
                <a:lnTo>
                  <a:pt x="743193" y="1230248"/>
                </a:lnTo>
                <a:lnTo>
                  <a:pt x="747918" y="1230248"/>
                </a:lnTo>
                <a:lnTo>
                  <a:pt x="752612" y="1201673"/>
                </a:lnTo>
                <a:lnTo>
                  <a:pt x="755782" y="1183136"/>
                </a:lnTo>
                <a:lnTo>
                  <a:pt x="760475" y="1225926"/>
                </a:lnTo>
                <a:lnTo>
                  <a:pt x="765169" y="1225926"/>
                </a:lnTo>
                <a:lnTo>
                  <a:pt x="769863" y="1234571"/>
                </a:lnTo>
                <a:lnTo>
                  <a:pt x="774588" y="1215902"/>
                </a:lnTo>
                <a:lnTo>
                  <a:pt x="777758" y="1240286"/>
                </a:lnTo>
                <a:lnTo>
                  <a:pt x="782452" y="1230248"/>
                </a:lnTo>
                <a:lnTo>
                  <a:pt x="787145" y="1244477"/>
                </a:lnTo>
                <a:lnTo>
                  <a:pt x="791839" y="1234571"/>
                </a:lnTo>
                <a:lnTo>
                  <a:pt x="796533" y="1253108"/>
                </a:lnTo>
                <a:lnTo>
                  <a:pt x="799581" y="1253108"/>
                </a:lnTo>
                <a:lnTo>
                  <a:pt x="804428" y="1263014"/>
                </a:lnTo>
                <a:lnTo>
                  <a:pt x="809122" y="1230248"/>
                </a:lnTo>
                <a:lnTo>
                  <a:pt x="813815" y="1263014"/>
                </a:lnTo>
                <a:lnTo>
                  <a:pt x="816863" y="1268729"/>
                </a:lnTo>
                <a:lnTo>
                  <a:pt x="821557" y="1220211"/>
                </a:lnTo>
                <a:lnTo>
                  <a:pt x="826251" y="1225926"/>
                </a:lnTo>
                <a:lnTo>
                  <a:pt x="830976" y="1240286"/>
                </a:lnTo>
                <a:lnTo>
                  <a:pt x="835670" y="1234571"/>
                </a:lnTo>
                <a:lnTo>
                  <a:pt x="838840" y="1006205"/>
                </a:lnTo>
                <a:lnTo>
                  <a:pt x="843533" y="1120389"/>
                </a:lnTo>
                <a:lnTo>
                  <a:pt x="848227" y="1167383"/>
                </a:lnTo>
                <a:lnTo>
                  <a:pt x="852921" y="1106042"/>
                </a:lnTo>
                <a:lnTo>
                  <a:pt x="857646" y="0"/>
                </a:lnTo>
                <a:lnTo>
                  <a:pt x="860816" y="881999"/>
                </a:lnTo>
                <a:lnTo>
                  <a:pt x="865510" y="1140332"/>
                </a:lnTo>
                <a:lnTo>
                  <a:pt x="870203" y="753496"/>
                </a:lnTo>
                <a:lnTo>
                  <a:pt x="874897" y="1091814"/>
                </a:lnTo>
                <a:lnTo>
                  <a:pt x="879591" y="1101720"/>
                </a:lnTo>
                <a:lnTo>
                  <a:pt x="882792" y="1210305"/>
                </a:lnTo>
                <a:lnTo>
                  <a:pt x="887486" y="1210305"/>
                </a:lnTo>
                <a:lnTo>
                  <a:pt x="892180" y="1158870"/>
                </a:lnTo>
                <a:lnTo>
                  <a:pt x="896873" y="1173098"/>
                </a:lnTo>
                <a:lnTo>
                  <a:pt x="900043" y="1225926"/>
                </a:lnTo>
                <a:lnTo>
                  <a:pt x="904737" y="1220211"/>
                </a:lnTo>
                <a:lnTo>
                  <a:pt x="909462" y="1173098"/>
                </a:lnTo>
                <a:lnTo>
                  <a:pt x="914156" y="1183136"/>
                </a:lnTo>
                <a:lnTo>
                  <a:pt x="918850" y="1230248"/>
                </a:lnTo>
                <a:lnTo>
                  <a:pt x="921898" y="1220211"/>
                </a:lnTo>
                <a:lnTo>
                  <a:pt x="926713" y="1240286"/>
                </a:lnTo>
                <a:lnTo>
                  <a:pt x="931407" y="1220211"/>
                </a:lnTo>
                <a:lnTo>
                  <a:pt x="936132" y="1253108"/>
                </a:lnTo>
                <a:lnTo>
                  <a:pt x="939180" y="1225926"/>
                </a:lnTo>
                <a:lnTo>
                  <a:pt x="943874" y="1258823"/>
                </a:lnTo>
                <a:lnTo>
                  <a:pt x="948568" y="1240286"/>
                </a:lnTo>
                <a:lnTo>
                  <a:pt x="953261" y="1258823"/>
                </a:lnTo>
                <a:lnTo>
                  <a:pt x="956431" y="1253108"/>
                </a:lnTo>
                <a:lnTo>
                  <a:pt x="961125" y="1234571"/>
                </a:lnTo>
                <a:lnTo>
                  <a:pt x="965850" y="1240286"/>
                </a:lnTo>
                <a:lnTo>
                  <a:pt x="970544" y="1250192"/>
                </a:lnTo>
                <a:lnTo>
                  <a:pt x="973714" y="1234571"/>
                </a:lnTo>
                <a:lnTo>
                  <a:pt x="978407" y="1197351"/>
                </a:lnTo>
                <a:lnTo>
                  <a:pt x="983101" y="1234571"/>
                </a:lnTo>
                <a:lnTo>
                  <a:pt x="987795" y="1106042"/>
                </a:lnTo>
                <a:lnTo>
                  <a:pt x="990996" y="1030473"/>
                </a:lnTo>
                <a:lnTo>
                  <a:pt x="995690" y="1167383"/>
                </a:lnTo>
                <a:lnTo>
                  <a:pt x="1000384" y="1164585"/>
                </a:lnTo>
                <a:lnTo>
                  <a:pt x="1005077" y="224027"/>
                </a:lnTo>
                <a:lnTo>
                  <a:pt x="1008247" y="52821"/>
                </a:lnTo>
                <a:lnTo>
                  <a:pt x="1012941" y="1111757"/>
                </a:lnTo>
                <a:lnTo>
                  <a:pt x="1017666" y="1120389"/>
                </a:lnTo>
                <a:lnTo>
                  <a:pt x="1022360" y="720730"/>
                </a:lnTo>
                <a:lnTo>
                  <a:pt x="1025408" y="824849"/>
                </a:lnTo>
                <a:lnTo>
                  <a:pt x="1030102" y="1173098"/>
                </a:lnTo>
                <a:lnTo>
                  <a:pt x="1034795" y="1187445"/>
                </a:lnTo>
                <a:lnTo>
                  <a:pt x="1039489" y="1215902"/>
                </a:lnTo>
                <a:lnTo>
                  <a:pt x="1044183" y="1144655"/>
                </a:lnTo>
                <a:lnTo>
                  <a:pt x="1047384" y="1207388"/>
                </a:lnTo>
                <a:lnTo>
                  <a:pt x="1052078" y="1207388"/>
                </a:lnTo>
                <a:lnTo>
                  <a:pt x="1056772" y="1244477"/>
                </a:lnTo>
                <a:lnTo>
                  <a:pt x="1061465" y="1167383"/>
                </a:lnTo>
                <a:lnTo>
                  <a:pt x="1066159" y="1230248"/>
                </a:lnTo>
                <a:lnTo>
                  <a:pt x="1069329" y="1240286"/>
                </a:lnTo>
                <a:lnTo>
                  <a:pt x="1074054" y="1215902"/>
                </a:lnTo>
                <a:lnTo>
                  <a:pt x="1078748" y="1210305"/>
                </a:lnTo>
                <a:lnTo>
                  <a:pt x="1083442" y="1240286"/>
                </a:lnTo>
                <a:lnTo>
                  <a:pt x="1086611" y="1225926"/>
                </a:lnTo>
                <a:lnTo>
                  <a:pt x="1091305" y="1253108"/>
                </a:lnTo>
                <a:lnTo>
                  <a:pt x="1095999" y="1244477"/>
                </a:lnTo>
                <a:lnTo>
                  <a:pt x="1100724" y="1263014"/>
                </a:lnTo>
                <a:lnTo>
                  <a:pt x="1105418" y="1253108"/>
                </a:lnTo>
                <a:lnTo>
                  <a:pt x="1108588" y="1234571"/>
                </a:lnTo>
                <a:lnTo>
                  <a:pt x="1113281" y="1240286"/>
                </a:lnTo>
                <a:lnTo>
                  <a:pt x="1117975" y="1253108"/>
                </a:lnTo>
                <a:lnTo>
                  <a:pt x="1122669" y="1258823"/>
                </a:lnTo>
                <a:lnTo>
                  <a:pt x="1127394" y="1234571"/>
                </a:lnTo>
                <a:lnTo>
                  <a:pt x="1130564" y="1234571"/>
                </a:lnTo>
                <a:lnTo>
                  <a:pt x="1135258" y="1197351"/>
                </a:lnTo>
                <a:lnTo>
                  <a:pt x="1139951" y="1191636"/>
                </a:lnTo>
                <a:lnTo>
                  <a:pt x="1144645" y="1044701"/>
                </a:lnTo>
                <a:lnTo>
                  <a:pt x="1149339" y="1173098"/>
                </a:lnTo>
                <a:lnTo>
                  <a:pt x="1152387" y="1111757"/>
                </a:lnTo>
                <a:lnTo>
                  <a:pt x="1157112" y="1106042"/>
                </a:lnTo>
                <a:lnTo>
                  <a:pt x="1161806" y="38465"/>
                </a:lnTo>
                <a:lnTo>
                  <a:pt x="1166500" y="833506"/>
                </a:lnTo>
                <a:lnTo>
                  <a:pt x="1169669" y="1140332"/>
                </a:lnTo>
                <a:lnTo>
                  <a:pt x="1174363" y="777880"/>
                </a:lnTo>
                <a:lnTo>
                  <a:pt x="1179057" y="1101720"/>
                </a:lnTo>
                <a:lnTo>
                  <a:pt x="1183782" y="1106042"/>
                </a:lnTo>
                <a:lnTo>
                  <a:pt x="1188476" y="1210305"/>
                </a:lnTo>
                <a:lnTo>
                  <a:pt x="1191646" y="1201673"/>
                </a:lnTo>
                <a:lnTo>
                  <a:pt x="1196339" y="1164585"/>
                </a:lnTo>
                <a:lnTo>
                  <a:pt x="1201033" y="1191636"/>
                </a:lnTo>
                <a:lnTo>
                  <a:pt x="1205727" y="1230248"/>
                </a:lnTo>
                <a:lnTo>
                  <a:pt x="1208928" y="1220211"/>
                </a:lnTo>
                <a:lnTo>
                  <a:pt x="1213622" y="1183136"/>
                </a:lnTo>
                <a:lnTo>
                  <a:pt x="1218316" y="1201673"/>
                </a:lnTo>
                <a:lnTo>
                  <a:pt x="1223009" y="1230248"/>
                </a:lnTo>
                <a:lnTo>
                  <a:pt x="1226179" y="1210305"/>
                </a:lnTo>
                <a:lnTo>
                  <a:pt x="1230873" y="1230248"/>
                </a:lnTo>
                <a:lnTo>
                  <a:pt x="1235598" y="1234571"/>
                </a:lnTo>
                <a:lnTo>
                  <a:pt x="1240292" y="1263014"/>
                </a:lnTo>
                <a:lnTo>
                  <a:pt x="1243340" y="1244477"/>
                </a:lnTo>
                <a:lnTo>
                  <a:pt x="1248034" y="1258823"/>
                </a:lnTo>
                <a:lnTo>
                  <a:pt x="1252849" y="1225926"/>
                </a:lnTo>
                <a:lnTo>
                  <a:pt x="1257543" y="1258823"/>
                </a:lnTo>
                <a:lnTo>
                  <a:pt x="1262268" y="1253108"/>
                </a:lnTo>
                <a:lnTo>
                  <a:pt x="1265316" y="1244477"/>
                </a:lnTo>
                <a:lnTo>
                  <a:pt x="1270010" y="1263014"/>
                </a:lnTo>
                <a:lnTo>
                  <a:pt x="1274704" y="1234571"/>
                </a:lnTo>
                <a:lnTo>
                  <a:pt x="1279397" y="1240286"/>
                </a:lnTo>
                <a:lnTo>
                  <a:pt x="1282567" y="1220211"/>
                </a:lnTo>
                <a:lnTo>
                  <a:pt x="1287261" y="1230248"/>
                </a:lnTo>
                <a:lnTo>
                  <a:pt x="1291986" y="1111757"/>
                </a:lnTo>
                <a:lnTo>
                  <a:pt x="1296680" y="1063239"/>
                </a:lnTo>
                <a:lnTo>
                  <a:pt x="1299850" y="1164585"/>
                </a:lnTo>
                <a:lnTo>
                  <a:pt x="1304543" y="1144655"/>
                </a:lnTo>
                <a:lnTo>
                  <a:pt x="1309237" y="176905"/>
                </a:lnTo>
                <a:lnTo>
                  <a:pt x="1313931" y="104150"/>
                </a:lnTo>
                <a:lnTo>
                  <a:pt x="1317132" y="1116080"/>
                </a:lnTo>
                <a:lnTo>
                  <a:pt x="1321826" y="1134617"/>
                </a:lnTo>
                <a:lnTo>
                  <a:pt x="1326520" y="782055"/>
                </a:lnTo>
                <a:lnTo>
                  <a:pt x="1331213" y="900562"/>
                </a:lnTo>
                <a:lnTo>
                  <a:pt x="1334261" y="1167383"/>
                </a:lnTo>
                <a:lnTo>
                  <a:pt x="1339077" y="1167383"/>
                </a:lnTo>
                <a:lnTo>
                  <a:pt x="1343802" y="1215902"/>
                </a:lnTo>
                <a:lnTo>
                  <a:pt x="1348496" y="1148846"/>
                </a:lnTo>
                <a:lnTo>
                  <a:pt x="1353190" y="1210305"/>
                </a:lnTo>
                <a:lnTo>
                  <a:pt x="1356238" y="1244477"/>
                </a:lnTo>
                <a:lnTo>
                  <a:pt x="1360931" y="1201673"/>
                </a:lnTo>
                <a:lnTo>
                  <a:pt x="1365625" y="1191636"/>
                </a:lnTo>
                <a:lnTo>
                  <a:pt x="1370319" y="1240286"/>
                </a:lnTo>
                <a:lnTo>
                  <a:pt x="1375044" y="1244477"/>
                </a:lnTo>
                <a:lnTo>
                  <a:pt x="1378214" y="1210305"/>
                </a:lnTo>
                <a:lnTo>
                  <a:pt x="1382908" y="1215902"/>
                </a:lnTo>
                <a:lnTo>
                  <a:pt x="1387601" y="1250192"/>
                </a:lnTo>
                <a:lnTo>
                  <a:pt x="1392295" y="1240286"/>
                </a:lnTo>
                <a:lnTo>
                  <a:pt x="1396989" y="1258823"/>
                </a:lnTo>
                <a:lnTo>
                  <a:pt x="1400190" y="1240286"/>
                </a:lnTo>
                <a:lnTo>
                  <a:pt x="1404884" y="1258823"/>
                </a:lnTo>
                <a:lnTo>
                  <a:pt x="1409578" y="1253108"/>
                </a:lnTo>
                <a:lnTo>
                  <a:pt x="1414271" y="1268729"/>
                </a:lnTo>
                <a:lnTo>
                  <a:pt x="1418965" y="1230248"/>
                </a:lnTo>
                <a:lnTo>
                  <a:pt x="1422135" y="1258823"/>
                </a:lnTo>
                <a:lnTo>
                  <a:pt x="1426860" y="1253108"/>
                </a:lnTo>
                <a:lnTo>
                  <a:pt x="1431554" y="1234571"/>
                </a:lnTo>
                <a:lnTo>
                  <a:pt x="1436248" y="1234571"/>
                </a:lnTo>
                <a:lnTo>
                  <a:pt x="1439417" y="1201673"/>
                </a:lnTo>
                <a:lnTo>
                  <a:pt x="1444111" y="1197351"/>
                </a:lnTo>
                <a:lnTo>
                  <a:pt x="1448805" y="1111757"/>
                </a:lnTo>
                <a:lnTo>
                  <a:pt x="1453530" y="1197351"/>
                </a:lnTo>
                <a:lnTo>
                  <a:pt x="1458224" y="1081790"/>
                </a:lnTo>
                <a:lnTo>
                  <a:pt x="1461394" y="1068954"/>
                </a:lnTo>
                <a:lnTo>
                  <a:pt x="1466087" y="252587"/>
                </a:lnTo>
                <a:lnTo>
                  <a:pt x="1470781" y="940551"/>
                </a:lnTo>
                <a:lnTo>
                  <a:pt x="1475475" y="1111757"/>
                </a:lnTo>
                <a:lnTo>
                  <a:pt x="1480200" y="843412"/>
                </a:lnTo>
                <a:lnTo>
                  <a:pt x="1483248" y="1097529"/>
                </a:lnTo>
                <a:lnTo>
                  <a:pt x="1487942" y="1106042"/>
                </a:lnTo>
                <a:lnTo>
                  <a:pt x="1492636" y="1220211"/>
                </a:lnTo>
                <a:lnTo>
                  <a:pt x="1497329" y="1220211"/>
                </a:lnTo>
                <a:lnTo>
                  <a:pt x="1500499" y="1173098"/>
                </a:lnTo>
                <a:lnTo>
                  <a:pt x="1505193" y="1191636"/>
                </a:lnTo>
                <a:lnTo>
                  <a:pt x="1509918" y="1234571"/>
                </a:lnTo>
                <a:lnTo>
                  <a:pt x="1514612" y="1230248"/>
                </a:lnTo>
                <a:lnTo>
                  <a:pt x="1517782" y="1201673"/>
                </a:lnTo>
                <a:lnTo>
                  <a:pt x="1522475" y="1201673"/>
                </a:lnTo>
                <a:lnTo>
                  <a:pt x="1527169" y="1244477"/>
                </a:lnTo>
                <a:lnTo>
                  <a:pt x="1531863" y="1225926"/>
                </a:lnTo>
                <a:lnTo>
                  <a:pt x="1535064" y="1244477"/>
                </a:lnTo>
                <a:lnTo>
                  <a:pt x="1539758" y="1250192"/>
                </a:lnTo>
                <a:lnTo>
                  <a:pt x="1544452" y="1240286"/>
                </a:lnTo>
                <a:lnTo>
                  <a:pt x="1549145" y="1240286"/>
                </a:lnTo>
                <a:lnTo>
                  <a:pt x="1552315" y="1268729"/>
                </a:lnTo>
                <a:lnTo>
                  <a:pt x="1557009" y="1263014"/>
                </a:lnTo>
                <a:lnTo>
                  <a:pt x="1561734" y="1244477"/>
                </a:lnTo>
                <a:lnTo>
                  <a:pt x="1566428" y="1273052"/>
                </a:lnTo>
                <a:lnTo>
                  <a:pt x="1569476" y="1253108"/>
                </a:lnTo>
                <a:lnTo>
                  <a:pt x="1574170" y="1263014"/>
                </a:lnTo>
                <a:lnTo>
                  <a:pt x="1578863" y="1244477"/>
                </a:lnTo>
                <a:lnTo>
                  <a:pt x="1583679" y="1258823"/>
                </a:lnTo>
                <a:lnTo>
                  <a:pt x="1586727" y="1240286"/>
                </a:lnTo>
                <a:lnTo>
                  <a:pt x="1591452" y="1250192"/>
                </a:lnTo>
                <a:lnTo>
                  <a:pt x="1596146" y="1120389"/>
                </a:lnTo>
                <a:lnTo>
                  <a:pt x="1600840" y="1106042"/>
                </a:lnTo>
                <a:lnTo>
                  <a:pt x="1604009" y="1177421"/>
                </a:lnTo>
                <a:lnTo>
                  <a:pt x="1608703" y="1177421"/>
                </a:lnTo>
                <a:lnTo>
                  <a:pt x="1613397" y="486674"/>
                </a:lnTo>
                <a:lnTo>
                  <a:pt x="1618122" y="468111"/>
                </a:lnTo>
                <a:lnTo>
                  <a:pt x="1622816" y="1120389"/>
                </a:lnTo>
                <a:lnTo>
                  <a:pt x="1625986" y="1140332"/>
                </a:lnTo>
                <a:lnTo>
                  <a:pt x="1630679" y="867796"/>
                </a:lnTo>
                <a:lnTo>
                  <a:pt x="1635373" y="987551"/>
                </a:lnTo>
                <a:lnTo>
                  <a:pt x="1640067" y="1187445"/>
                </a:lnTo>
                <a:lnTo>
                  <a:pt x="1644792" y="1225926"/>
                </a:lnTo>
                <a:lnTo>
                  <a:pt x="1647962" y="1183136"/>
                </a:lnTo>
                <a:lnTo>
                  <a:pt x="1652656" y="1177421"/>
                </a:lnTo>
                <a:lnTo>
                  <a:pt x="1657349" y="1230248"/>
                </a:lnTo>
                <a:lnTo>
                  <a:pt x="1662043" y="1240286"/>
                </a:lnTo>
                <a:lnTo>
                  <a:pt x="1666737" y="1220211"/>
                </a:lnTo>
                <a:lnTo>
                  <a:pt x="1669938" y="1187445"/>
                </a:lnTo>
                <a:lnTo>
                  <a:pt x="1674632" y="1225926"/>
                </a:lnTo>
                <a:lnTo>
                  <a:pt x="1679326" y="1240286"/>
                </a:lnTo>
                <a:lnTo>
                  <a:pt x="1684019" y="1210305"/>
                </a:lnTo>
                <a:lnTo>
                  <a:pt x="1687067" y="1210305"/>
                </a:lnTo>
                <a:lnTo>
                  <a:pt x="1691761" y="1253108"/>
                </a:lnTo>
                <a:lnTo>
                  <a:pt x="1696455" y="1253108"/>
                </a:lnTo>
                <a:lnTo>
                  <a:pt x="1701180" y="1234571"/>
                </a:lnTo>
                <a:lnTo>
                  <a:pt x="1705996" y="1253108"/>
                </a:lnTo>
                <a:lnTo>
                  <a:pt x="1709044" y="1240286"/>
                </a:lnTo>
                <a:lnTo>
                  <a:pt x="1713737" y="1250192"/>
                </a:lnTo>
                <a:lnTo>
                  <a:pt x="1718431" y="1263014"/>
                </a:lnTo>
                <a:lnTo>
                  <a:pt x="1723125" y="1263014"/>
                </a:lnTo>
                <a:lnTo>
                  <a:pt x="1727850" y="1253108"/>
                </a:lnTo>
                <a:lnTo>
                  <a:pt x="1731020" y="1258823"/>
                </a:lnTo>
                <a:lnTo>
                  <a:pt x="1735714" y="1244477"/>
                </a:lnTo>
                <a:lnTo>
                  <a:pt x="1740407" y="1244477"/>
                </a:lnTo>
                <a:lnTo>
                  <a:pt x="1745101" y="1225926"/>
                </a:lnTo>
                <a:lnTo>
                  <a:pt x="1749795" y="1225926"/>
                </a:lnTo>
                <a:lnTo>
                  <a:pt x="1752996" y="1134617"/>
                </a:lnTo>
                <a:lnTo>
                  <a:pt x="1757690" y="1187445"/>
                </a:lnTo>
                <a:lnTo>
                  <a:pt x="1762384" y="1097529"/>
                </a:lnTo>
                <a:lnTo>
                  <a:pt x="1767077" y="1053215"/>
                </a:lnTo>
                <a:lnTo>
                  <a:pt x="1770247" y="510905"/>
                </a:lnTo>
                <a:lnTo>
                  <a:pt x="1774941" y="1006205"/>
                </a:lnTo>
                <a:lnTo>
                  <a:pt x="1779666" y="1130295"/>
                </a:lnTo>
                <a:lnTo>
                  <a:pt x="1784360" y="934852"/>
                </a:lnTo>
                <a:lnTo>
                  <a:pt x="1787530" y="1130295"/>
                </a:lnTo>
                <a:lnTo>
                  <a:pt x="1792223" y="1130295"/>
                </a:lnTo>
                <a:lnTo>
                  <a:pt x="1796917" y="1234571"/>
                </a:lnTo>
                <a:lnTo>
                  <a:pt x="1801611" y="1234571"/>
                </a:lnTo>
                <a:lnTo>
                  <a:pt x="1804659" y="1173098"/>
                </a:lnTo>
                <a:lnTo>
                  <a:pt x="1809384" y="1207388"/>
                </a:lnTo>
                <a:lnTo>
                  <a:pt x="1814078" y="1230248"/>
                </a:lnTo>
                <a:lnTo>
                  <a:pt x="1818772" y="1230248"/>
                </a:lnTo>
                <a:lnTo>
                  <a:pt x="1821941" y="1210305"/>
                </a:lnTo>
                <a:lnTo>
                  <a:pt x="1826635" y="1225926"/>
                </a:lnTo>
                <a:lnTo>
                  <a:pt x="1831329" y="1250192"/>
                </a:lnTo>
                <a:lnTo>
                  <a:pt x="1836054" y="1240286"/>
                </a:lnTo>
                <a:lnTo>
                  <a:pt x="1839224" y="1215902"/>
                </a:lnTo>
                <a:lnTo>
                  <a:pt x="1843918" y="1240286"/>
                </a:lnTo>
                <a:lnTo>
                  <a:pt x="1848611" y="1258823"/>
                </a:lnTo>
                <a:lnTo>
                  <a:pt x="1853305" y="1263014"/>
                </a:lnTo>
                <a:lnTo>
                  <a:pt x="1856475" y="1240286"/>
                </a:lnTo>
                <a:lnTo>
                  <a:pt x="1861200" y="1244477"/>
                </a:lnTo>
                <a:lnTo>
                  <a:pt x="1865894" y="1268729"/>
                </a:lnTo>
                <a:lnTo>
                  <a:pt x="1870588" y="1268729"/>
                </a:lnTo>
                <a:lnTo>
                  <a:pt x="1873757" y="1253108"/>
                </a:lnTo>
                <a:lnTo>
                  <a:pt x="1878451" y="1244477"/>
                </a:lnTo>
                <a:lnTo>
                  <a:pt x="1883145" y="1263014"/>
                </a:lnTo>
                <a:lnTo>
                  <a:pt x="1887870" y="1250192"/>
                </a:lnTo>
                <a:lnTo>
                  <a:pt x="1892564" y="1258823"/>
                </a:lnTo>
                <a:lnTo>
                  <a:pt x="1895612" y="1258823"/>
                </a:lnTo>
                <a:lnTo>
                  <a:pt x="1900306" y="1164585"/>
                </a:lnTo>
                <a:lnTo>
                  <a:pt x="1904999" y="1164585"/>
                </a:lnTo>
                <a:lnTo>
                  <a:pt x="1909693" y="1197351"/>
                </a:lnTo>
                <a:lnTo>
                  <a:pt x="1914540" y="1183136"/>
                </a:lnTo>
                <a:lnTo>
                  <a:pt x="1917588" y="643646"/>
                </a:lnTo>
                <a:lnTo>
                  <a:pt x="1922282" y="643646"/>
                </a:lnTo>
                <a:lnTo>
                  <a:pt x="1926976" y="1134617"/>
                </a:lnTo>
                <a:lnTo>
                  <a:pt x="1931669" y="1134617"/>
                </a:lnTo>
                <a:lnTo>
                  <a:pt x="1936363" y="963289"/>
                </a:lnTo>
                <a:lnTo>
                  <a:pt x="1939533" y="1077467"/>
                </a:lnTo>
                <a:lnTo>
                  <a:pt x="1944258" y="1187445"/>
                </a:lnTo>
                <a:lnTo>
                  <a:pt x="1948952" y="1225926"/>
                </a:lnTo>
                <a:lnTo>
                  <a:pt x="1953646" y="1183136"/>
                </a:lnTo>
                <a:lnTo>
                  <a:pt x="1956815" y="1173098"/>
                </a:lnTo>
                <a:lnTo>
                  <a:pt x="1961509" y="1220211"/>
                </a:lnTo>
                <a:lnTo>
                  <a:pt x="1966203" y="1240286"/>
                </a:lnTo>
                <a:lnTo>
                  <a:pt x="1970928" y="1210305"/>
                </a:lnTo>
                <a:lnTo>
                  <a:pt x="1975622" y="1201673"/>
                </a:lnTo>
                <a:lnTo>
                  <a:pt x="1978792" y="1258823"/>
                </a:lnTo>
                <a:lnTo>
                  <a:pt x="1983485" y="1268729"/>
                </a:lnTo>
                <a:lnTo>
                  <a:pt x="1988179" y="1240286"/>
                </a:lnTo>
                <a:lnTo>
                  <a:pt x="1992873" y="1240286"/>
                </a:lnTo>
                <a:lnTo>
                  <a:pt x="1997598" y="1258823"/>
                </a:lnTo>
                <a:lnTo>
                  <a:pt x="2000768" y="1258823"/>
                </a:lnTo>
                <a:lnTo>
                  <a:pt x="2005462" y="1250192"/>
                </a:lnTo>
                <a:lnTo>
                  <a:pt x="2010155" y="1244477"/>
                </a:lnTo>
                <a:lnTo>
                  <a:pt x="2014849" y="1273052"/>
                </a:lnTo>
                <a:lnTo>
                  <a:pt x="2019543" y="1258823"/>
                </a:lnTo>
                <a:lnTo>
                  <a:pt x="2022591" y="1268729"/>
                </a:lnTo>
                <a:lnTo>
                  <a:pt x="2027316" y="1268729"/>
                </a:lnTo>
                <a:lnTo>
                  <a:pt x="2032010" y="1240286"/>
                </a:lnTo>
                <a:lnTo>
                  <a:pt x="2036825" y="1258823"/>
                </a:lnTo>
                <a:lnTo>
                  <a:pt x="2039873" y="1240286"/>
                </a:lnTo>
                <a:lnTo>
                  <a:pt x="2044567" y="1258823"/>
                </a:lnTo>
                <a:lnTo>
                  <a:pt x="2049261" y="1225926"/>
                </a:lnTo>
                <a:lnTo>
                  <a:pt x="2053986" y="1220211"/>
                </a:lnTo>
                <a:lnTo>
                  <a:pt x="2057156" y="1177421"/>
                </a:lnTo>
                <a:lnTo>
                  <a:pt x="2061850" y="1215902"/>
                </a:lnTo>
                <a:lnTo>
                  <a:pt x="2066543" y="1091814"/>
                </a:lnTo>
                <a:lnTo>
                  <a:pt x="2071237" y="1053215"/>
                </a:lnTo>
                <a:lnTo>
                  <a:pt x="2074407" y="710702"/>
                </a:lnTo>
                <a:lnTo>
                  <a:pt x="2079132" y="1148846"/>
                </a:lnTo>
                <a:lnTo>
                  <a:pt x="2083826" y="1053215"/>
                </a:lnTo>
                <a:lnTo>
                  <a:pt x="2088520" y="1026164"/>
                </a:lnTo>
                <a:lnTo>
                  <a:pt x="2091689" y="1140332"/>
                </a:lnTo>
                <a:lnTo>
                  <a:pt x="2096383" y="1148846"/>
                </a:lnTo>
                <a:lnTo>
                  <a:pt x="2101077" y="1234571"/>
                </a:lnTo>
                <a:lnTo>
                  <a:pt x="2105802" y="1240286"/>
                </a:lnTo>
                <a:lnTo>
                  <a:pt x="2108850" y="1201673"/>
                </a:lnTo>
                <a:lnTo>
                  <a:pt x="2113544" y="1215902"/>
                </a:lnTo>
                <a:lnTo>
                  <a:pt x="2118359" y="1258823"/>
                </a:lnTo>
                <a:lnTo>
                  <a:pt x="2123053" y="1258823"/>
                </a:lnTo>
                <a:lnTo>
                  <a:pt x="2126101" y="1210305"/>
                </a:lnTo>
                <a:lnTo>
                  <a:pt x="2130795" y="1234571"/>
                </a:lnTo>
                <a:lnTo>
                  <a:pt x="2135520" y="1253108"/>
                </a:lnTo>
                <a:lnTo>
                  <a:pt x="2140214" y="1250192"/>
                </a:lnTo>
                <a:lnTo>
                  <a:pt x="2143384" y="1240286"/>
                </a:lnTo>
                <a:lnTo>
                  <a:pt x="2148077" y="1253108"/>
                </a:lnTo>
                <a:lnTo>
                  <a:pt x="2152771" y="1268729"/>
                </a:lnTo>
                <a:lnTo>
                  <a:pt x="2157465" y="1253108"/>
                </a:lnTo>
                <a:lnTo>
                  <a:pt x="2162190" y="1250192"/>
                </a:lnTo>
                <a:lnTo>
                  <a:pt x="2165360" y="1250192"/>
                </a:lnTo>
                <a:lnTo>
                  <a:pt x="2170054" y="1273052"/>
                </a:lnTo>
                <a:lnTo>
                  <a:pt x="2174747" y="1273052"/>
                </a:lnTo>
                <a:lnTo>
                  <a:pt x="2179441" y="1258823"/>
                </a:lnTo>
                <a:lnTo>
                  <a:pt x="2184135" y="1268729"/>
                </a:lnTo>
                <a:lnTo>
                  <a:pt x="2187336" y="1253108"/>
                </a:lnTo>
                <a:lnTo>
                  <a:pt x="2192030" y="1258823"/>
                </a:lnTo>
                <a:lnTo>
                  <a:pt x="2196724" y="1250192"/>
                </a:lnTo>
                <a:lnTo>
                  <a:pt x="2201417" y="1250192"/>
                </a:lnTo>
                <a:lnTo>
                  <a:pt x="2206111" y="1191636"/>
                </a:lnTo>
                <a:lnTo>
                  <a:pt x="2209281" y="1191636"/>
                </a:lnTo>
                <a:lnTo>
                  <a:pt x="2214006" y="1220211"/>
                </a:lnTo>
                <a:lnTo>
                  <a:pt x="2218700" y="1191636"/>
                </a:lnTo>
                <a:lnTo>
                  <a:pt x="2223394" y="843412"/>
                </a:lnTo>
                <a:lnTo>
                  <a:pt x="2226442" y="873373"/>
                </a:lnTo>
                <a:lnTo>
                  <a:pt x="2231135" y="1177421"/>
                </a:lnTo>
                <a:lnTo>
                  <a:pt x="2235829" y="1173098"/>
                </a:lnTo>
                <a:lnTo>
                  <a:pt x="2240676" y="1038986"/>
                </a:lnTo>
                <a:lnTo>
                  <a:pt x="2245370" y="1097529"/>
                </a:lnTo>
                <a:lnTo>
                  <a:pt x="2248418" y="1201673"/>
                </a:lnTo>
                <a:lnTo>
                  <a:pt x="2253112" y="1201673"/>
                </a:lnTo>
                <a:lnTo>
                  <a:pt x="2257805" y="1230248"/>
                </a:lnTo>
                <a:lnTo>
                  <a:pt x="2262499" y="1220211"/>
                </a:lnTo>
                <a:lnTo>
                  <a:pt x="2267193" y="1240286"/>
                </a:lnTo>
                <a:lnTo>
                  <a:pt x="2270394" y="1250192"/>
                </a:lnTo>
                <a:lnTo>
                  <a:pt x="2275088" y="1234571"/>
                </a:lnTo>
                <a:lnTo>
                  <a:pt x="2279782" y="1220211"/>
                </a:lnTo>
                <a:lnTo>
                  <a:pt x="2284475" y="1250192"/>
                </a:lnTo>
                <a:lnTo>
                  <a:pt x="2289169" y="1244477"/>
                </a:lnTo>
                <a:lnTo>
                  <a:pt x="2292339" y="1253108"/>
                </a:lnTo>
                <a:lnTo>
                  <a:pt x="2297064" y="1253108"/>
                </a:lnTo>
                <a:lnTo>
                  <a:pt x="2301758" y="1258823"/>
                </a:lnTo>
                <a:lnTo>
                  <a:pt x="2306452" y="1258823"/>
                </a:lnTo>
                <a:lnTo>
                  <a:pt x="2309621" y="1268729"/>
                </a:lnTo>
                <a:lnTo>
                  <a:pt x="2314315" y="1263014"/>
                </a:lnTo>
                <a:lnTo>
                  <a:pt x="2319009" y="1268729"/>
                </a:lnTo>
                <a:lnTo>
                  <a:pt x="2323734" y="1268729"/>
                </a:lnTo>
                <a:lnTo>
                  <a:pt x="2326904" y="1253108"/>
                </a:lnTo>
                <a:lnTo>
                  <a:pt x="2331598" y="1258823"/>
                </a:lnTo>
                <a:lnTo>
                  <a:pt x="2336291" y="1277361"/>
                </a:lnTo>
                <a:lnTo>
                  <a:pt x="2340985" y="1277361"/>
                </a:lnTo>
                <a:lnTo>
                  <a:pt x="2344033" y="1250192"/>
                </a:lnTo>
                <a:lnTo>
                  <a:pt x="2348727" y="1253108"/>
                </a:lnTo>
                <a:lnTo>
                  <a:pt x="2353452" y="1244477"/>
                </a:lnTo>
                <a:lnTo>
                  <a:pt x="2358146" y="1244477"/>
                </a:lnTo>
                <a:lnTo>
                  <a:pt x="2361316" y="1197351"/>
                </a:lnTo>
                <a:lnTo>
                  <a:pt x="2366009" y="1234571"/>
                </a:lnTo>
                <a:lnTo>
                  <a:pt x="2370703" y="1068954"/>
                </a:lnTo>
                <a:lnTo>
                  <a:pt x="2375397" y="887729"/>
                </a:lnTo>
                <a:lnTo>
                  <a:pt x="2378598" y="1106042"/>
                </a:lnTo>
                <a:lnTo>
                  <a:pt x="2383292" y="1201673"/>
                </a:lnTo>
                <a:lnTo>
                  <a:pt x="2387986" y="1081790"/>
                </a:lnTo>
                <a:lnTo>
                  <a:pt x="2392679" y="1073276"/>
                </a:lnTo>
                <a:lnTo>
                  <a:pt x="2395849" y="1191636"/>
                </a:lnTo>
                <a:lnTo>
                  <a:pt x="2400543" y="1191636"/>
                </a:lnTo>
                <a:lnTo>
                  <a:pt x="2405268" y="1234571"/>
                </a:lnTo>
                <a:lnTo>
                  <a:pt x="2409962" y="1230248"/>
                </a:lnTo>
                <a:lnTo>
                  <a:pt x="2414656" y="1215902"/>
                </a:lnTo>
                <a:lnTo>
                  <a:pt x="2417825" y="1230248"/>
                </a:lnTo>
                <a:lnTo>
                  <a:pt x="2422519" y="1258823"/>
                </a:lnTo>
                <a:lnTo>
                  <a:pt x="2427213" y="1250192"/>
                </a:lnTo>
                <a:lnTo>
                  <a:pt x="2431938" y="1225926"/>
                </a:lnTo>
                <a:lnTo>
                  <a:pt x="2434986" y="1240286"/>
                </a:lnTo>
                <a:lnTo>
                  <a:pt x="2439680" y="1263014"/>
                </a:lnTo>
                <a:lnTo>
                  <a:pt x="2444495" y="1258823"/>
                </a:lnTo>
                <a:lnTo>
                  <a:pt x="2449189" y="1240286"/>
                </a:lnTo>
                <a:lnTo>
                  <a:pt x="2453883" y="1268729"/>
                </a:lnTo>
                <a:lnTo>
                  <a:pt x="2456931" y="1250192"/>
                </a:lnTo>
                <a:lnTo>
                  <a:pt x="2461656" y="1258823"/>
                </a:lnTo>
                <a:lnTo>
                  <a:pt x="2466350" y="1273052"/>
                </a:lnTo>
                <a:lnTo>
                  <a:pt x="2471044" y="1273052"/>
                </a:lnTo>
                <a:lnTo>
                  <a:pt x="2474213" y="1263014"/>
                </a:lnTo>
                <a:lnTo>
                  <a:pt x="2478907" y="1244477"/>
                </a:lnTo>
                <a:lnTo>
                  <a:pt x="2483601" y="1273052"/>
                </a:lnTo>
                <a:lnTo>
                  <a:pt x="2488326" y="1263014"/>
                </a:lnTo>
                <a:lnTo>
                  <a:pt x="2493020" y="1277361"/>
                </a:lnTo>
                <a:lnTo>
                  <a:pt x="2496190" y="1268729"/>
                </a:lnTo>
                <a:lnTo>
                  <a:pt x="2500883" y="1258823"/>
                </a:lnTo>
                <a:lnTo>
                  <a:pt x="2505577" y="1263014"/>
                </a:lnTo>
                <a:lnTo>
                  <a:pt x="2510271" y="1220211"/>
                </a:lnTo>
                <a:lnTo>
                  <a:pt x="2514996" y="1225926"/>
                </a:lnTo>
                <a:lnTo>
                  <a:pt x="2518166" y="1197351"/>
                </a:lnTo>
                <a:lnTo>
                  <a:pt x="2522860" y="1201673"/>
                </a:lnTo>
                <a:lnTo>
                  <a:pt x="2527553" y="940551"/>
                </a:lnTo>
                <a:lnTo>
                  <a:pt x="2532247" y="983345"/>
                </a:lnTo>
                <a:lnTo>
                  <a:pt x="2536941" y="1187445"/>
                </a:lnTo>
                <a:lnTo>
                  <a:pt x="2540142" y="1183136"/>
                </a:lnTo>
                <a:lnTo>
                  <a:pt x="2544836" y="1111757"/>
                </a:lnTo>
                <a:lnTo>
                  <a:pt x="2549530" y="1177421"/>
                </a:lnTo>
                <a:lnTo>
                  <a:pt x="2554223" y="1225926"/>
                </a:lnTo>
                <a:lnTo>
                  <a:pt x="2557271" y="1220211"/>
                </a:lnTo>
                <a:lnTo>
                  <a:pt x="2561965" y="1234571"/>
                </a:lnTo>
                <a:lnTo>
                  <a:pt x="2566659" y="1220211"/>
                </a:lnTo>
                <a:lnTo>
                  <a:pt x="2571506" y="1250192"/>
                </a:lnTo>
                <a:lnTo>
                  <a:pt x="2576200" y="1244477"/>
                </a:lnTo>
                <a:lnTo>
                  <a:pt x="2579248" y="1268729"/>
                </a:lnTo>
                <a:lnTo>
                  <a:pt x="2583941" y="1250192"/>
                </a:lnTo>
                <a:lnTo>
                  <a:pt x="2588635" y="1263014"/>
                </a:lnTo>
                <a:lnTo>
                  <a:pt x="2593329" y="1263014"/>
                </a:lnTo>
                <a:lnTo>
                  <a:pt x="2596530" y="1244477"/>
                </a:lnTo>
                <a:lnTo>
                  <a:pt x="2601224" y="1253108"/>
                </a:lnTo>
                <a:lnTo>
                  <a:pt x="2605918" y="1268729"/>
                </a:lnTo>
                <a:lnTo>
                  <a:pt x="2610611" y="1263014"/>
                </a:lnTo>
                <a:lnTo>
                  <a:pt x="2615305" y="1253108"/>
                </a:lnTo>
                <a:lnTo>
                  <a:pt x="2618475" y="1258823"/>
                </a:lnTo>
                <a:lnTo>
                  <a:pt x="2623200" y="1287267"/>
                </a:lnTo>
                <a:lnTo>
                  <a:pt x="2627894" y="1287267"/>
                </a:lnTo>
                <a:lnTo>
                  <a:pt x="2632588" y="1273052"/>
                </a:lnTo>
                <a:lnTo>
                  <a:pt x="2635757" y="1283076"/>
                </a:lnTo>
                <a:lnTo>
                  <a:pt x="2640451" y="1268729"/>
                </a:lnTo>
                <a:lnTo>
                  <a:pt x="2645145" y="1277361"/>
                </a:lnTo>
                <a:lnTo>
                  <a:pt x="2649870" y="1268729"/>
                </a:lnTo>
                <a:lnTo>
                  <a:pt x="2653040" y="1268729"/>
                </a:lnTo>
                <a:lnTo>
                  <a:pt x="2657734" y="1253108"/>
                </a:lnTo>
                <a:lnTo>
                  <a:pt x="2662427" y="1244477"/>
                </a:lnTo>
                <a:lnTo>
                  <a:pt x="2667121" y="1210305"/>
                </a:lnTo>
                <a:lnTo>
                  <a:pt x="2670169" y="1234571"/>
                </a:lnTo>
                <a:lnTo>
                  <a:pt x="2674863" y="1111757"/>
                </a:lnTo>
                <a:lnTo>
                  <a:pt x="2679588" y="1016126"/>
                </a:lnTo>
                <a:lnTo>
                  <a:pt x="2684282" y="1164585"/>
                </a:lnTo>
                <a:lnTo>
                  <a:pt x="2687452" y="1187445"/>
                </a:lnTo>
                <a:lnTo>
                  <a:pt x="2692145" y="1148846"/>
                </a:lnTo>
                <a:lnTo>
                  <a:pt x="2696839" y="1144655"/>
                </a:lnTo>
                <a:lnTo>
                  <a:pt x="2701533" y="1210305"/>
                </a:lnTo>
                <a:lnTo>
                  <a:pt x="2704734" y="1210305"/>
                </a:lnTo>
                <a:lnTo>
                  <a:pt x="2709428" y="1263014"/>
                </a:lnTo>
                <a:lnTo>
                  <a:pt x="2714122" y="1258823"/>
                </a:lnTo>
                <a:lnTo>
                  <a:pt x="2718815" y="1220211"/>
                </a:lnTo>
                <a:lnTo>
                  <a:pt x="2723509" y="1244477"/>
                </a:lnTo>
                <a:lnTo>
                  <a:pt x="2726679" y="1263014"/>
                </a:lnTo>
                <a:lnTo>
                  <a:pt x="2731404" y="1268729"/>
                </a:lnTo>
                <a:lnTo>
                  <a:pt x="2736098" y="1240286"/>
                </a:lnTo>
                <a:lnTo>
                  <a:pt x="2740792" y="1253108"/>
                </a:lnTo>
                <a:lnTo>
                  <a:pt x="2743961" y="1268729"/>
                </a:lnTo>
                <a:lnTo>
                  <a:pt x="2748655" y="1253108"/>
                </a:lnTo>
                <a:lnTo>
                  <a:pt x="2753349" y="1268729"/>
                </a:lnTo>
                <a:lnTo>
                  <a:pt x="2758074" y="1268729"/>
                </a:lnTo>
                <a:lnTo>
                  <a:pt x="2762768" y="1273052"/>
                </a:lnTo>
                <a:lnTo>
                  <a:pt x="2765816" y="1273052"/>
                </a:lnTo>
                <a:lnTo>
                  <a:pt x="2770510" y="1283076"/>
                </a:lnTo>
                <a:lnTo>
                  <a:pt x="2775325" y="1273052"/>
                </a:lnTo>
                <a:lnTo>
                  <a:pt x="2780019" y="1283076"/>
                </a:lnTo>
                <a:lnTo>
                  <a:pt x="2784744" y="1273052"/>
                </a:lnTo>
                <a:lnTo>
                  <a:pt x="2787792" y="1283076"/>
                </a:lnTo>
                <a:lnTo>
                  <a:pt x="2792486" y="1277361"/>
                </a:lnTo>
                <a:lnTo>
                  <a:pt x="2797180" y="1273052"/>
                </a:lnTo>
                <a:lnTo>
                  <a:pt x="2801873" y="1273052"/>
                </a:lnTo>
                <a:lnTo>
                  <a:pt x="2806567" y="1268729"/>
                </a:lnTo>
                <a:lnTo>
                  <a:pt x="2809737" y="1273052"/>
                </a:lnTo>
                <a:lnTo>
                  <a:pt x="2814462" y="1225926"/>
                </a:lnTo>
                <a:lnTo>
                  <a:pt x="2819156" y="1240286"/>
                </a:lnTo>
                <a:lnTo>
                  <a:pt x="2823850" y="1215902"/>
                </a:lnTo>
                <a:lnTo>
                  <a:pt x="2827019" y="1210305"/>
                </a:lnTo>
                <a:lnTo>
                  <a:pt x="2831713" y="1049024"/>
                </a:lnTo>
                <a:lnTo>
                  <a:pt x="2836407" y="1077467"/>
                </a:lnTo>
                <a:lnTo>
                  <a:pt x="2841132" y="1220211"/>
                </a:lnTo>
                <a:lnTo>
                  <a:pt x="2845826" y="1201673"/>
                </a:lnTo>
                <a:lnTo>
                  <a:pt x="2848996" y="1154561"/>
                </a:lnTo>
                <a:lnTo>
                  <a:pt x="2853689" y="1201673"/>
                </a:lnTo>
                <a:lnTo>
                  <a:pt x="2858383" y="1230248"/>
                </a:lnTo>
                <a:lnTo>
                  <a:pt x="2863077" y="1225926"/>
                </a:lnTo>
                <a:lnTo>
                  <a:pt x="2867802" y="1253108"/>
                </a:lnTo>
                <a:lnTo>
                  <a:pt x="2870972" y="1220211"/>
                </a:lnTo>
                <a:lnTo>
                  <a:pt x="2875666" y="1253108"/>
                </a:lnTo>
                <a:lnTo>
                  <a:pt x="2880359" y="1258823"/>
                </a:lnTo>
                <a:lnTo>
                  <a:pt x="2885053" y="1244477"/>
                </a:lnTo>
                <a:lnTo>
                  <a:pt x="2888101" y="1250192"/>
                </a:lnTo>
                <a:lnTo>
                  <a:pt x="2892795" y="1268729"/>
                </a:lnTo>
                <a:lnTo>
                  <a:pt x="2897642" y="1268729"/>
                </a:lnTo>
                <a:lnTo>
                  <a:pt x="2902336" y="1263014"/>
                </a:lnTo>
                <a:lnTo>
                  <a:pt x="2905384" y="1273052"/>
                </a:lnTo>
                <a:lnTo>
                  <a:pt x="2910077" y="1263014"/>
                </a:lnTo>
                <a:lnTo>
                  <a:pt x="2914771" y="1287267"/>
                </a:lnTo>
                <a:lnTo>
                  <a:pt x="2919465" y="1273052"/>
                </a:lnTo>
                <a:lnTo>
                  <a:pt x="2922666" y="1273052"/>
                </a:lnTo>
                <a:lnTo>
                  <a:pt x="2927360" y="1283076"/>
                </a:lnTo>
                <a:lnTo>
                  <a:pt x="2932054" y="1283076"/>
                </a:lnTo>
                <a:lnTo>
                  <a:pt x="2936747" y="1273052"/>
                </a:lnTo>
                <a:lnTo>
                  <a:pt x="2939917" y="1283076"/>
                </a:lnTo>
                <a:lnTo>
                  <a:pt x="2944611" y="1268729"/>
                </a:lnTo>
                <a:lnTo>
                  <a:pt x="2949336" y="1268729"/>
                </a:lnTo>
                <a:lnTo>
                  <a:pt x="2954030" y="1277361"/>
                </a:lnTo>
                <a:lnTo>
                  <a:pt x="2957200" y="1277361"/>
                </a:lnTo>
                <a:lnTo>
                  <a:pt x="2961893" y="1258823"/>
                </a:lnTo>
                <a:lnTo>
                  <a:pt x="2966587" y="1253108"/>
                </a:lnTo>
                <a:lnTo>
                  <a:pt x="2971281" y="1225926"/>
                </a:lnTo>
                <a:lnTo>
                  <a:pt x="2974329" y="1250192"/>
                </a:lnTo>
                <a:lnTo>
                  <a:pt x="2979176" y="1140332"/>
                </a:lnTo>
                <a:lnTo>
                  <a:pt x="2983870" y="1073276"/>
                </a:lnTo>
                <a:lnTo>
                  <a:pt x="2988563" y="1187445"/>
                </a:lnTo>
                <a:lnTo>
                  <a:pt x="2993257" y="1220211"/>
                </a:lnTo>
                <a:lnTo>
                  <a:pt x="2996305" y="1177421"/>
                </a:lnTo>
                <a:lnTo>
                  <a:pt x="3000999" y="1177421"/>
                </a:lnTo>
                <a:lnTo>
                  <a:pt x="3005724" y="1250192"/>
                </a:lnTo>
                <a:lnTo>
                  <a:pt x="3010418" y="1250192"/>
                </a:lnTo>
                <a:lnTo>
                  <a:pt x="3013588" y="1258823"/>
                </a:lnTo>
                <a:lnTo>
                  <a:pt x="3018281" y="1240286"/>
                </a:lnTo>
                <a:lnTo>
                  <a:pt x="3022975" y="1263014"/>
                </a:lnTo>
                <a:lnTo>
                  <a:pt x="3027669" y="1273052"/>
                </a:lnTo>
                <a:lnTo>
                  <a:pt x="3032394" y="1263014"/>
                </a:lnTo>
                <a:lnTo>
                  <a:pt x="3035564" y="1258823"/>
                </a:lnTo>
                <a:lnTo>
                  <a:pt x="3040258" y="1273052"/>
                </a:lnTo>
                <a:lnTo>
                  <a:pt x="3044951" y="1263014"/>
                </a:lnTo>
                <a:lnTo>
                  <a:pt x="3049645" y="1277361"/>
                </a:lnTo>
                <a:lnTo>
                  <a:pt x="3054339" y="1258823"/>
                </a:lnTo>
                <a:lnTo>
                  <a:pt x="3057540" y="1277361"/>
                </a:lnTo>
                <a:lnTo>
                  <a:pt x="3062234" y="1268729"/>
                </a:lnTo>
                <a:lnTo>
                  <a:pt x="3066928" y="1283076"/>
                </a:lnTo>
                <a:lnTo>
                  <a:pt x="3071621" y="1283076"/>
                </a:lnTo>
                <a:lnTo>
                  <a:pt x="3076315" y="1277361"/>
                </a:lnTo>
                <a:lnTo>
                  <a:pt x="3079485" y="1283076"/>
                </a:lnTo>
                <a:lnTo>
                  <a:pt x="3084210" y="1287267"/>
                </a:lnTo>
                <a:lnTo>
                  <a:pt x="3088904" y="1277361"/>
                </a:lnTo>
                <a:lnTo>
                  <a:pt x="3093598" y="1268729"/>
                </a:lnTo>
                <a:lnTo>
                  <a:pt x="3096646" y="1277361"/>
                </a:lnTo>
                <a:lnTo>
                  <a:pt x="3101461" y="1283076"/>
                </a:lnTo>
                <a:lnTo>
                  <a:pt x="3106155" y="1287267"/>
                </a:lnTo>
                <a:lnTo>
                  <a:pt x="3110880" y="1263014"/>
                </a:lnTo>
                <a:lnTo>
                  <a:pt x="3115574" y="1268729"/>
                </a:lnTo>
                <a:lnTo>
                  <a:pt x="3118622" y="1258823"/>
                </a:lnTo>
                <a:lnTo>
                  <a:pt x="3123316" y="1263014"/>
                </a:lnTo>
                <a:lnTo>
                  <a:pt x="3128009" y="1230248"/>
                </a:lnTo>
                <a:lnTo>
                  <a:pt x="3132703" y="1230248"/>
                </a:lnTo>
                <a:lnTo>
                  <a:pt x="3137397" y="1144655"/>
                </a:lnTo>
                <a:lnTo>
                  <a:pt x="3140598" y="1158870"/>
                </a:lnTo>
                <a:lnTo>
                  <a:pt x="3145292" y="1230248"/>
                </a:lnTo>
                <a:lnTo>
                  <a:pt x="3149986" y="1215902"/>
                </a:lnTo>
                <a:lnTo>
                  <a:pt x="3154679" y="1197351"/>
                </a:lnTo>
                <a:lnTo>
                  <a:pt x="3157849" y="1220211"/>
                </a:lnTo>
                <a:lnTo>
                  <a:pt x="3162543" y="1253108"/>
                </a:lnTo>
                <a:lnTo>
                  <a:pt x="3167268" y="1244477"/>
                </a:lnTo>
                <a:lnTo>
                  <a:pt x="3171962" y="1258823"/>
                </a:lnTo>
                <a:lnTo>
                  <a:pt x="3175132" y="1253108"/>
                </a:lnTo>
                <a:lnTo>
                  <a:pt x="3179825" y="1263014"/>
                </a:lnTo>
                <a:lnTo>
                  <a:pt x="3184519" y="1263014"/>
                </a:lnTo>
                <a:lnTo>
                  <a:pt x="3189213" y="1250192"/>
                </a:lnTo>
                <a:lnTo>
                  <a:pt x="3192414" y="1258823"/>
                </a:lnTo>
                <a:lnTo>
                  <a:pt x="3197108" y="1283076"/>
                </a:lnTo>
                <a:lnTo>
                  <a:pt x="3201802" y="1287267"/>
                </a:lnTo>
                <a:lnTo>
                  <a:pt x="3206495" y="1253108"/>
                </a:lnTo>
                <a:lnTo>
                  <a:pt x="3209543" y="1253108"/>
                </a:lnTo>
                <a:lnTo>
                  <a:pt x="3214237" y="1287267"/>
                </a:lnTo>
                <a:lnTo>
                  <a:pt x="3218931" y="1277361"/>
                </a:lnTo>
                <a:lnTo>
                  <a:pt x="3223656" y="1283076"/>
                </a:lnTo>
                <a:lnTo>
                  <a:pt x="3226826" y="1283076"/>
                </a:lnTo>
                <a:lnTo>
                  <a:pt x="3231520" y="1297304"/>
                </a:lnTo>
                <a:lnTo>
                  <a:pt x="3236213" y="1297304"/>
                </a:lnTo>
                <a:lnTo>
                  <a:pt x="3240907" y="1283076"/>
                </a:lnTo>
                <a:lnTo>
                  <a:pt x="3244077" y="1277361"/>
                </a:lnTo>
                <a:lnTo>
                  <a:pt x="3248802" y="1292982"/>
                </a:lnTo>
                <a:lnTo>
                  <a:pt x="3253496" y="1283076"/>
                </a:lnTo>
                <a:lnTo>
                  <a:pt x="3258190" y="1287267"/>
                </a:lnTo>
                <a:lnTo>
                  <a:pt x="3261359" y="1287267"/>
                </a:lnTo>
                <a:lnTo>
                  <a:pt x="3266053" y="1273052"/>
                </a:lnTo>
                <a:lnTo>
                  <a:pt x="3270747" y="1268729"/>
                </a:lnTo>
                <a:lnTo>
                  <a:pt x="3275472" y="1253108"/>
                </a:lnTo>
                <a:lnTo>
                  <a:pt x="3280166" y="1268729"/>
                </a:lnTo>
                <a:lnTo>
                  <a:pt x="3283336" y="1187445"/>
                </a:lnTo>
                <a:lnTo>
                  <a:pt x="3288029" y="1164585"/>
                </a:lnTo>
                <a:lnTo>
                  <a:pt x="3292723" y="1215902"/>
                </a:lnTo>
                <a:lnTo>
                  <a:pt x="3297417" y="1240286"/>
                </a:lnTo>
                <a:lnTo>
                  <a:pt x="3302142" y="1207388"/>
                </a:lnTo>
                <a:lnTo>
                  <a:pt x="3305190" y="1201673"/>
                </a:lnTo>
                <a:lnTo>
                  <a:pt x="3310006" y="1250192"/>
                </a:lnTo>
                <a:lnTo>
                  <a:pt x="3314699" y="1258823"/>
                </a:lnTo>
                <a:lnTo>
                  <a:pt x="3319393" y="1244477"/>
                </a:lnTo>
                <a:lnTo>
                  <a:pt x="3324087" y="1244477"/>
                </a:lnTo>
                <a:lnTo>
                  <a:pt x="3327135" y="1263014"/>
                </a:lnTo>
                <a:lnTo>
                  <a:pt x="3331860" y="1244477"/>
                </a:lnTo>
                <a:lnTo>
                  <a:pt x="3336554" y="1268729"/>
                </a:lnTo>
                <a:lnTo>
                  <a:pt x="3341248" y="1263014"/>
                </a:lnTo>
                <a:lnTo>
                  <a:pt x="3344417" y="1268729"/>
                </a:lnTo>
                <a:lnTo>
                  <a:pt x="3349111" y="1268729"/>
                </a:lnTo>
                <a:lnTo>
                  <a:pt x="3353805" y="1287267"/>
                </a:lnTo>
                <a:lnTo>
                  <a:pt x="3358530" y="1287267"/>
                </a:lnTo>
                <a:lnTo>
                  <a:pt x="3363224" y="1277361"/>
                </a:lnTo>
                <a:lnTo>
                  <a:pt x="3366394" y="1292982"/>
                </a:lnTo>
                <a:lnTo>
                  <a:pt x="3371087" y="1273052"/>
                </a:lnTo>
                <a:lnTo>
                  <a:pt x="3375781" y="1273052"/>
                </a:lnTo>
                <a:lnTo>
                  <a:pt x="3380475" y="1283076"/>
                </a:lnTo>
                <a:lnTo>
                  <a:pt x="3385200" y="1277361"/>
                </a:lnTo>
                <a:lnTo>
                  <a:pt x="3388370" y="1292982"/>
                </a:lnTo>
                <a:lnTo>
                  <a:pt x="3393064" y="1277361"/>
                </a:lnTo>
                <a:lnTo>
                  <a:pt x="3397757" y="1287267"/>
                </a:lnTo>
                <a:lnTo>
                  <a:pt x="3402451" y="1287267"/>
                </a:lnTo>
                <a:lnTo>
                  <a:pt x="3407145" y="1283076"/>
                </a:lnTo>
                <a:lnTo>
                  <a:pt x="3410346" y="1277361"/>
                </a:lnTo>
                <a:lnTo>
                  <a:pt x="3415040" y="1268729"/>
                </a:lnTo>
                <a:lnTo>
                  <a:pt x="3419734" y="1283076"/>
                </a:lnTo>
                <a:lnTo>
                  <a:pt x="3424427" y="1268729"/>
                </a:lnTo>
                <a:lnTo>
                  <a:pt x="3427475" y="1263014"/>
                </a:lnTo>
                <a:lnTo>
                  <a:pt x="3432291" y="1250192"/>
                </a:lnTo>
                <a:lnTo>
                  <a:pt x="3437016" y="1244477"/>
                </a:lnTo>
                <a:lnTo>
                  <a:pt x="3441710" y="1158870"/>
                </a:lnTo>
                <a:lnTo>
                  <a:pt x="3444758" y="1191636"/>
                </a:lnTo>
                <a:lnTo>
                  <a:pt x="3449452" y="1240286"/>
                </a:lnTo>
                <a:lnTo>
                  <a:pt x="3454145" y="1230248"/>
                </a:lnTo>
                <a:lnTo>
                  <a:pt x="3458839" y="1210305"/>
                </a:lnTo>
                <a:lnTo>
                  <a:pt x="3462009" y="1234571"/>
                </a:lnTo>
                <a:lnTo>
                  <a:pt x="3466734" y="1253108"/>
                </a:lnTo>
                <a:lnTo>
                  <a:pt x="3471428" y="1258823"/>
                </a:lnTo>
                <a:lnTo>
                  <a:pt x="3476122" y="1268729"/>
                </a:lnTo>
                <a:lnTo>
                  <a:pt x="3479291" y="1258823"/>
                </a:lnTo>
                <a:lnTo>
                  <a:pt x="3483985" y="1268729"/>
                </a:lnTo>
                <a:lnTo>
                  <a:pt x="3488679" y="1258823"/>
                </a:lnTo>
                <a:lnTo>
                  <a:pt x="3493404" y="1268729"/>
                </a:lnTo>
                <a:lnTo>
                  <a:pt x="3496574" y="1263014"/>
                </a:lnTo>
                <a:lnTo>
                  <a:pt x="3501268" y="1283076"/>
                </a:lnTo>
                <a:lnTo>
                  <a:pt x="3505961" y="1277361"/>
                </a:lnTo>
                <a:lnTo>
                  <a:pt x="3510655" y="1283076"/>
                </a:lnTo>
                <a:lnTo>
                  <a:pt x="3513825" y="1283076"/>
                </a:lnTo>
                <a:lnTo>
                  <a:pt x="3518550" y="1292982"/>
                </a:lnTo>
                <a:lnTo>
                  <a:pt x="3523244" y="1287267"/>
                </a:lnTo>
                <a:lnTo>
                  <a:pt x="3527938" y="1277361"/>
                </a:lnTo>
                <a:lnTo>
                  <a:pt x="3530986" y="1277361"/>
                </a:lnTo>
                <a:lnTo>
                  <a:pt x="3535679" y="1287267"/>
                </a:lnTo>
                <a:lnTo>
                  <a:pt x="3540373" y="1283076"/>
                </a:lnTo>
                <a:lnTo>
                  <a:pt x="3545067" y="1292982"/>
                </a:lnTo>
                <a:lnTo>
                  <a:pt x="3549792" y="1277361"/>
                </a:lnTo>
                <a:lnTo>
                  <a:pt x="3552962" y="1287267"/>
                </a:lnTo>
                <a:lnTo>
                  <a:pt x="3557656" y="1292982"/>
                </a:lnTo>
                <a:lnTo>
                  <a:pt x="3562349" y="1277361"/>
                </a:lnTo>
                <a:lnTo>
                  <a:pt x="3567043" y="1283076"/>
                </a:lnTo>
                <a:lnTo>
                  <a:pt x="3571737" y="1292982"/>
                </a:lnTo>
                <a:lnTo>
                  <a:pt x="3574938" y="1277361"/>
                </a:lnTo>
                <a:lnTo>
                  <a:pt x="3579632" y="1268729"/>
                </a:lnTo>
                <a:lnTo>
                  <a:pt x="3584325" y="1277361"/>
                </a:lnTo>
                <a:lnTo>
                  <a:pt x="3589019" y="1210305"/>
                </a:lnTo>
                <a:lnTo>
                  <a:pt x="3593713" y="1191636"/>
                </a:lnTo>
                <a:lnTo>
                  <a:pt x="3596883" y="1244477"/>
                </a:lnTo>
                <a:lnTo>
                  <a:pt x="3601608" y="1244477"/>
                </a:lnTo>
                <a:lnTo>
                  <a:pt x="3606302" y="1230248"/>
                </a:lnTo>
                <a:lnTo>
                  <a:pt x="3610995" y="1234571"/>
                </a:lnTo>
                <a:lnTo>
                  <a:pt x="3614165" y="1258823"/>
                </a:lnTo>
                <a:lnTo>
                  <a:pt x="3618859" y="1277361"/>
                </a:lnTo>
                <a:lnTo>
                  <a:pt x="3623553" y="1253108"/>
                </a:lnTo>
                <a:lnTo>
                  <a:pt x="3628278" y="1250192"/>
                </a:lnTo>
                <a:lnTo>
                  <a:pt x="3632972" y="1273052"/>
                </a:lnTo>
                <a:lnTo>
                  <a:pt x="3636141" y="1273052"/>
                </a:lnTo>
                <a:lnTo>
                  <a:pt x="3640835" y="1263014"/>
                </a:lnTo>
                <a:lnTo>
                  <a:pt x="3645529" y="1277361"/>
                </a:lnTo>
                <a:lnTo>
                  <a:pt x="3650223" y="1268729"/>
                </a:lnTo>
                <a:lnTo>
                  <a:pt x="3654948" y="1273052"/>
                </a:lnTo>
                <a:lnTo>
                  <a:pt x="3657996" y="1287267"/>
                </a:lnTo>
                <a:lnTo>
                  <a:pt x="3662690" y="1292982"/>
                </a:lnTo>
                <a:lnTo>
                  <a:pt x="3667383" y="1273052"/>
                </a:lnTo>
                <a:lnTo>
                  <a:pt x="3672077" y="1283076"/>
                </a:lnTo>
                <a:lnTo>
                  <a:pt x="3676893" y="1292982"/>
                </a:lnTo>
                <a:lnTo>
                  <a:pt x="3679941" y="1292982"/>
                </a:lnTo>
                <a:lnTo>
                  <a:pt x="3684666" y="1283076"/>
                </a:lnTo>
                <a:lnTo>
                  <a:pt x="3689360" y="1287267"/>
                </a:lnTo>
                <a:lnTo>
                  <a:pt x="3694053" y="1297304"/>
                </a:lnTo>
                <a:lnTo>
                  <a:pt x="3697223" y="1277361"/>
                </a:lnTo>
                <a:lnTo>
                  <a:pt x="3701917" y="1297304"/>
                </a:lnTo>
                <a:lnTo>
                  <a:pt x="3706611" y="1292982"/>
                </a:lnTo>
                <a:lnTo>
                  <a:pt x="3711336" y="1287267"/>
                </a:lnTo>
                <a:lnTo>
                  <a:pt x="3714506" y="1283076"/>
                </a:lnTo>
                <a:lnTo>
                  <a:pt x="3719199" y="1292982"/>
                </a:lnTo>
                <a:lnTo>
                  <a:pt x="3723893" y="1292982"/>
                </a:lnTo>
                <a:lnTo>
                  <a:pt x="3728587" y="1273052"/>
                </a:lnTo>
                <a:lnTo>
                  <a:pt x="3731757" y="1273052"/>
                </a:lnTo>
                <a:lnTo>
                  <a:pt x="3736482" y="1258823"/>
                </a:lnTo>
                <a:lnTo>
                  <a:pt x="3741176" y="1253108"/>
                </a:lnTo>
                <a:lnTo>
                  <a:pt x="3745869" y="1210305"/>
                </a:lnTo>
                <a:lnTo>
                  <a:pt x="3748917" y="1225926"/>
                </a:lnTo>
                <a:lnTo>
                  <a:pt x="3753611" y="1253108"/>
                </a:lnTo>
                <a:lnTo>
                  <a:pt x="3758427" y="1225926"/>
                </a:lnTo>
                <a:lnTo>
                  <a:pt x="3763152" y="1250192"/>
                </a:lnTo>
                <a:lnTo>
                  <a:pt x="3767846" y="1250192"/>
                </a:lnTo>
                <a:lnTo>
                  <a:pt x="3770894" y="1263014"/>
                </a:lnTo>
                <a:lnTo>
                  <a:pt x="3775587" y="1263014"/>
                </a:lnTo>
                <a:lnTo>
                  <a:pt x="3780281" y="1253108"/>
                </a:lnTo>
                <a:lnTo>
                  <a:pt x="3784975" y="1268729"/>
                </a:lnTo>
                <a:lnTo>
                  <a:pt x="3788145" y="1277361"/>
                </a:lnTo>
                <a:lnTo>
                  <a:pt x="3792870" y="1268729"/>
                </a:lnTo>
                <a:lnTo>
                  <a:pt x="3797564" y="1277361"/>
                </a:lnTo>
                <a:lnTo>
                  <a:pt x="3802257" y="1277361"/>
                </a:lnTo>
                <a:lnTo>
                  <a:pt x="3805427" y="1287267"/>
                </a:lnTo>
                <a:lnTo>
                  <a:pt x="3810121" y="1297304"/>
                </a:lnTo>
                <a:lnTo>
                  <a:pt x="3814815" y="1283076"/>
                </a:lnTo>
                <a:lnTo>
                  <a:pt x="3819540" y="1283076"/>
                </a:lnTo>
                <a:lnTo>
                  <a:pt x="3822710" y="1297304"/>
                </a:lnTo>
                <a:lnTo>
                  <a:pt x="3827403" y="1297304"/>
                </a:lnTo>
                <a:lnTo>
                  <a:pt x="3832097" y="1277361"/>
                </a:lnTo>
                <a:lnTo>
                  <a:pt x="3836791" y="1287267"/>
                </a:lnTo>
                <a:lnTo>
                  <a:pt x="3841485" y="1301627"/>
                </a:lnTo>
                <a:lnTo>
                  <a:pt x="3844686" y="1287267"/>
                </a:lnTo>
                <a:lnTo>
                  <a:pt x="3849380" y="1301627"/>
                </a:lnTo>
                <a:lnTo>
                  <a:pt x="3854073" y="1297304"/>
                </a:lnTo>
                <a:lnTo>
                  <a:pt x="3858767" y="1292982"/>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5" name="Google Shape;1475;p152"/>
          <p:cNvSpPr/>
          <p:nvPr/>
        </p:nvSpPr>
        <p:spPr>
          <a:xfrm>
            <a:off x="2798763" y="4129088"/>
            <a:ext cx="3849687" cy="0"/>
          </a:xfrm>
          <a:custGeom>
            <a:rect b="b" l="l" r="r" t="t"/>
            <a:pathLst>
              <a:path extrusionOk="0" h="120000" w="3850004">
                <a:moveTo>
                  <a:pt x="0" y="0"/>
                </a:moveTo>
                <a:lnTo>
                  <a:pt x="3849623" y="0"/>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6" name="Google Shape;1476;p152"/>
          <p:cNvSpPr/>
          <p:nvPr/>
        </p:nvSpPr>
        <p:spPr>
          <a:xfrm>
            <a:off x="3362325" y="4133850"/>
            <a:ext cx="1588" cy="41275"/>
          </a:xfrm>
          <a:custGeom>
            <a:rect b="b" l="l" r="r" t="t"/>
            <a:pathLst>
              <a:path extrusionOk="0" h="40004" w="1904">
                <a:moveTo>
                  <a:pt x="0" y="0"/>
                </a:moveTo>
                <a:lnTo>
                  <a:pt x="1523"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7" name="Google Shape;1477;p152"/>
          <p:cNvSpPr/>
          <p:nvPr/>
        </p:nvSpPr>
        <p:spPr>
          <a:xfrm>
            <a:off x="3830638" y="4133850"/>
            <a:ext cx="3175" cy="41275"/>
          </a:xfrm>
          <a:custGeom>
            <a:rect b="b" l="l" r="r" t="t"/>
            <a:pathLst>
              <a:path extrusionOk="0" h="40004" w="1904">
                <a:moveTo>
                  <a:pt x="0" y="0"/>
                </a:moveTo>
                <a:lnTo>
                  <a:pt x="1523"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8" name="Google Shape;1478;p152"/>
          <p:cNvSpPr/>
          <p:nvPr/>
        </p:nvSpPr>
        <p:spPr>
          <a:xfrm>
            <a:off x="4302125" y="4133850"/>
            <a:ext cx="0" cy="41275"/>
          </a:xfrm>
          <a:custGeom>
            <a:rect b="b" l="l" r="r" t="t"/>
            <a:pathLst>
              <a:path extrusionOk="0" h="40004" w="120000">
                <a:moveTo>
                  <a:pt x="0" y="0"/>
                </a:moveTo>
                <a:lnTo>
                  <a:pt x="0"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9" name="Google Shape;1479;p152"/>
          <p:cNvSpPr/>
          <p:nvPr/>
        </p:nvSpPr>
        <p:spPr>
          <a:xfrm>
            <a:off x="4773613" y="4133850"/>
            <a:ext cx="0" cy="41275"/>
          </a:xfrm>
          <a:custGeom>
            <a:rect b="b" l="l" r="r" t="t"/>
            <a:pathLst>
              <a:path extrusionOk="0" h="40004" w="120000">
                <a:moveTo>
                  <a:pt x="0" y="0"/>
                </a:moveTo>
                <a:lnTo>
                  <a:pt x="0"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0" name="Google Shape;1480;p152"/>
          <p:cNvSpPr txBox="1"/>
          <p:nvPr/>
        </p:nvSpPr>
        <p:spPr>
          <a:xfrm>
            <a:off x="1087437" y="5087938"/>
            <a:ext cx="6602411" cy="1082348"/>
          </a:xfrm>
          <a:prstGeom prst="rect">
            <a:avLst/>
          </a:prstGeom>
          <a:noFill/>
          <a:ln>
            <a:noFill/>
          </a:ln>
        </p:spPr>
        <p:txBody>
          <a:bodyPr anchorCtr="0" anchor="t" bIns="0" lIns="0" spcFirstLastPara="1" rIns="0" wrap="square" tIns="0">
            <a:noAutofit/>
          </a:bodyPr>
          <a:lstStyle/>
          <a:p>
            <a:pPr indent="0" lvl="0" marL="555625" marR="0" rtl="0" algn="l">
              <a:spcBef>
                <a:spcPts val="0"/>
              </a:spcBef>
              <a:spcAft>
                <a:spcPts val="0"/>
              </a:spcAft>
              <a:buNone/>
            </a:pPr>
            <a:r>
              <a:rPr b="1" lang="fr-FR" sz="1600">
                <a:solidFill>
                  <a:srgbClr val="000000"/>
                </a:solidFill>
                <a:latin typeface="Arial"/>
                <a:ea typeface="Arial"/>
                <a:cs typeface="Arial"/>
                <a:sym typeface="Arial"/>
              </a:rPr>
              <a:t>1000</a:t>
            </a:r>
            <a:r>
              <a:rPr b="1" lang="fr-FR" sz="1600">
                <a:solidFill>
                  <a:srgbClr val="000000"/>
                </a:solidFill>
                <a:latin typeface="Times New Roman"/>
                <a:ea typeface="Times New Roman"/>
                <a:cs typeface="Times New Roman"/>
                <a:sym typeface="Times New Roman"/>
              </a:rPr>
              <a:t>	</a:t>
            </a:r>
            <a:r>
              <a:rPr b="1" lang="fr-FR" sz="1600">
                <a:solidFill>
                  <a:srgbClr val="000000"/>
                </a:solidFill>
                <a:latin typeface="Arial"/>
                <a:ea typeface="Arial"/>
                <a:cs typeface="Arial"/>
                <a:sym typeface="Arial"/>
              </a:rPr>
              <a:t>2000</a:t>
            </a:r>
            <a:r>
              <a:rPr b="1" lang="fr-FR" sz="1600">
                <a:solidFill>
                  <a:srgbClr val="000000"/>
                </a:solidFill>
                <a:latin typeface="Times New Roman"/>
                <a:ea typeface="Times New Roman"/>
                <a:cs typeface="Times New Roman"/>
                <a:sym typeface="Times New Roman"/>
              </a:rPr>
              <a:t>	</a:t>
            </a:r>
            <a:r>
              <a:rPr b="1" lang="fr-FR" sz="1600">
                <a:solidFill>
                  <a:srgbClr val="000000"/>
                </a:solidFill>
                <a:latin typeface="Arial"/>
                <a:ea typeface="Arial"/>
                <a:cs typeface="Arial"/>
                <a:sym typeface="Arial"/>
              </a:rPr>
              <a:t>3000</a:t>
            </a:r>
            <a:r>
              <a:rPr b="1" lang="fr-FR" sz="1600">
                <a:solidFill>
                  <a:srgbClr val="000000"/>
                </a:solidFill>
                <a:latin typeface="Times New Roman"/>
                <a:ea typeface="Times New Roman"/>
                <a:cs typeface="Times New Roman"/>
                <a:sym typeface="Times New Roman"/>
              </a:rPr>
              <a:t>	</a:t>
            </a:r>
            <a:r>
              <a:rPr b="1" lang="fr-FR" sz="1600">
                <a:solidFill>
                  <a:srgbClr val="000000"/>
                </a:solidFill>
                <a:latin typeface="Arial"/>
                <a:ea typeface="Arial"/>
                <a:cs typeface="Arial"/>
                <a:sym typeface="Arial"/>
              </a:rPr>
              <a:t>4000</a:t>
            </a:r>
            <a:endParaRPr sz="1600">
              <a:solidFill>
                <a:srgbClr val="000000"/>
              </a:solidFill>
              <a:latin typeface="Arial"/>
              <a:ea typeface="Arial"/>
              <a:cs typeface="Arial"/>
              <a:sym typeface="Arial"/>
            </a:endParaRPr>
          </a:p>
          <a:p>
            <a:pPr indent="0" lvl="0" marL="555625" marR="0" rtl="0" algn="l">
              <a:spcBef>
                <a:spcPts val="13"/>
              </a:spcBef>
              <a:spcAft>
                <a:spcPts val="0"/>
              </a:spcAft>
              <a:buNone/>
            </a:pPr>
            <a:r>
              <a:t/>
            </a:r>
            <a:endParaRPr sz="1600">
              <a:solidFill>
                <a:srgbClr val="000000"/>
              </a:solidFill>
              <a:latin typeface="Times New Roman"/>
              <a:ea typeface="Times New Roman"/>
              <a:cs typeface="Times New Roman"/>
              <a:sym typeface="Times New Roman"/>
            </a:endParaRPr>
          </a:p>
          <a:p>
            <a:pPr indent="0" lvl="0" marL="555625" marR="0" rtl="0" algn="r">
              <a:spcBef>
                <a:spcPts val="0"/>
              </a:spcBef>
              <a:spcAft>
                <a:spcPts val="0"/>
              </a:spcAft>
              <a:buNone/>
            </a:pPr>
            <a:r>
              <a:rPr b="1" lang="fr-FR" sz="1600">
                <a:solidFill>
                  <a:srgbClr val="000000"/>
                </a:solidFill>
                <a:latin typeface="Arial"/>
                <a:ea typeface="Arial"/>
                <a:cs typeface="Arial"/>
                <a:sym typeface="Arial"/>
              </a:rPr>
              <a:t>m/z</a:t>
            </a:r>
            <a:r>
              <a:rPr b="1" lang="fr-FR" sz="1600">
                <a:solidFill>
                  <a:srgbClr val="000000"/>
                </a:solidFill>
                <a:latin typeface="Times New Roman"/>
                <a:ea typeface="Times New Roman"/>
                <a:cs typeface="Times New Roman"/>
                <a:sym typeface="Times New Roman"/>
              </a:rPr>
              <a:t> </a:t>
            </a:r>
            <a:r>
              <a:rPr b="1" lang="fr-FR" sz="1600">
                <a:solidFill>
                  <a:srgbClr val="000000"/>
                </a:solidFill>
                <a:latin typeface="Arial"/>
                <a:ea typeface="Arial"/>
                <a:cs typeface="Arial"/>
                <a:sym typeface="Arial"/>
              </a:rPr>
              <a:t>[Th]</a:t>
            </a:r>
            <a:endParaRPr sz="1600">
              <a:solidFill>
                <a:srgbClr val="000000"/>
              </a:solidFill>
              <a:latin typeface="Arial"/>
              <a:ea typeface="Arial"/>
              <a:cs typeface="Arial"/>
              <a:sym typeface="Arial"/>
            </a:endParaRPr>
          </a:p>
          <a:p>
            <a:pPr indent="0" lvl="0" marL="555625" marR="0" rtl="0" algn="l">
              <a:spcBef>
                <a:spcPts val="975"/>
              </a:spcBef>
              <a:spcAft>
                <a:spcPts val="0"/>
              </a:spcAft>
              <a:buNone/>
            </a:pPr>
            <a:r>
              <a:rPr b="1" lang="fr-FR" sz="1400">
                <a:solidFill>
                  <a:srgbClr val="000000"/>
                </a:solidFill>
                <a:latin typeface="Arial"/>
                <a:ea typeface="Arial"/>
                <a:cs typeface="Arial"/>
                <a:sym typeface="Arial"/>
              </a:rPr>
              <a:t>Software:</a:t>
            </a:r>
            <a:r>
              <a:rPr b="1" lang="fr-FR" sz="1400">
                <a:solidFill>
                  <a:srgbClr val="000000"/>
                </a:solidFill>
                <a:latin typeface="Times New Roman"/>
                <a:ea typeface="Times New Roman"/>
                <a:cs typeface="Times New Roman"/>
                <a:sym typeface="Times New Roman"/>
              </a:rPr>
              <a:t> </a:t>
            </a:r>
            <a:r>
              <a:rPr b="1" lang="fr-FR" sz="1400">
                <a:solidFill>
                  <a:srgbClr val="000000"/>
                </a:solidFill>
                <a:latin typeface="Arial"/>
                <a:ea typeface="Arial"/>
                <a:cs typeface="Arial"/>
                <a:sym typeface="Arial"/>
              </a:rPr>
              <a:t>Bohne</a:t>
            </a:r>
            <a:r>
              <a:rPr b="1" lang="fr-FR" sz="1400">
                <a:solidFill>
                  <a:srgbClr val="000000"/>
                </a:solidFill>
                <a:latin typeface="Times New Roman"/>
                <a:ea typeface="Times New Roman"/>
                <a:cs typeface="Times New Roman"/>
                <a:sym typeface="Times New Roman"/>
              </a:rPr>
              <a:t> </a:t>
            </a:r>
            <a:r>
              <a:rPr b="1" lang="fr-FR" sz="1400">
                <a:solidFill>
                  <a:srgbClr val="000000"/>
                </a:solidFill>
                <a:latin typeface="Arial"/>
                <a:ea typeface="Arial"/>
                <a:cs typeface="Arial"/>
                <a:sym typeface="Arial"/>
              </a:rPr>
              <a:t>et</a:t>
            </a:r>
            <a:r>
              <a:rPr b="1" lang="fr-FR" sz="1400">
                <a:solidFill>
                  <a:srgbClr val="000000"/>
                </a:solidFill>
                <a:latin typeface="Times New Roman"/>
                <a:ea typeface="Times New Roman"/>
                <a:cs typeface="Times New Roman"/>
                <a:sym typeface="Times New Roman"/>
              </a:rPr>
              <a:t> </a:t>
            </a:r>
            <a:r>
              <a:rPr b="1" lang="fr-FR" sz="1400">
                <a:solidFill>
                  <a:srgbClr val="000000"/>
                </a:solidFill>
                <a:latin typeface="Arial"/>
                <a:ea typeface="Arial"/>
                <a:cs typeface="Arial"/>
                <a:sym typeface="Arial"/>
              </a:rPr>
              <a:t>al.</a:t>
            </a:r>
            <a:r>
              <a:rPr b="1" lang="fr-FR" sz="1400">
                <a:solidFill>
                  <a:srgbClr val="000000"/>
                </a:solidFill>
                <a:latin typeface="Times New Roman"/>
                <a:ea typeface="Times New Roman"/>
                <a:cs typeface="Times New Roman"/>
                <a:sym typeface="Times New Roman"/>
              </a:rPr>
              <a:t> </a:t>
            </a:r>
            <a:r>
              <a:rPr b="1" lang="fr-FR" sz="1400">
                <a:solidFill>
                  <a:srgbClr val="000000"/>
                </a:solidFill>
                <a:latin typeface="Arial"/>
                <a:ea typeface="Arial"/>
                <a:cs typeface="Arial"/>
                <a:sym typeface="Arial"/>
              </a:rPr>
              <a:t>Bioinformatics</a:t>
            </a:r>
            <a:r>
              <a:rPr b="1" lang="fr-FR" sz="1400">
                <a:solidFill>
                  <a:srgbClr val="000000"/>
                </a:solidFill>
                <a:latin typeface="Times New Roman"/>
                <a:ea typeface="Times New Roman"/>
                <a:cs typeface="Times New Roman"/>
                <a:sym typeface="Times New Roman"/>
              </a:rPr>
              <a:t> </a:t>
            </a:r>
            <a:r>
              <a:rPr b="1" lang="fr-FR" sz="1400">
                <a:solidFill>
                  <a:srgbClr val="000000"/>
                </a:solidFill>
                <a:latin typeface="Arial"/>
                <a:ea typeface="Arial"/>
                <a:cs typeface="Arial"/>
                <a:sym typeface="Arial"/>
              </a:rPr>
              <a:t>1999;15:767-8.</a:t>
            </a:r>
            <a:endParaRPr sz="1400">
              <a:solidFill>
                <a:srgbClr val="000000"/>
              </a:solidFill>
              <a:latin typeface="Arial"/>
              <a:ea typeface="Arial"/>
              <a:cs typeface="Arial"/>
              <a:sym typeface="Arial"/>
            </a:endParaRPr>
          </a:p>
        </p:txBody>
      </p:sp>
      <p:sp>
        <p:nvSpPr>
          <p:cNvPr id="1481" name="Google Shape;1481;p152"/>
          <p:cNvSpPr txBox="1"/>
          <p:nvPr/>
        </p:nvSpPr>
        <p:spPr>
          <a:xfrm rot="-5400000">
            <a:off x="1544627" y="3864354"/>
            <a:ext cx="213360" cy="13843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850">
                <a:solidFill>
                  <a:srgbClr val="000000"/>
                </a:solidFill>
                <a:latin typeface="Arial"/>
                <a:ea typeface="Arial"/>
                <a:cs typeface="Arial"/>
                <a:sym typeface="Arial"/>
              </a:rPr>
              <a:t>851</a:t>
            </a:r>
            <a:endParaRPr sz="850">
              <a:solidFill>
                <a:srgbClr val="000000"/>
              </a:solidFill>
              <a:latin typeface="Arial"/>
              <a:ea typeface="Arial"/>
              <a:cs typeface="Arial"/>
              <a:sym typeface="Arial"/>
            </a:endParaRPr>
          </a:p>
        </p:txBody>
      </p:sp>
      <p:sp>
        <p:nvSpPr>
          <p:cNvPr id="1482" name="Google Shape;1482;p152"/>
          <p:cNvSpPr txBox="1"/>
          <p:nvPr/>
        </p:nvSpPr>
        <p:spPr>
          <a:xfrm rot="-5400000">
            <a:off x="1666167" y="4367274"/>
            <a:ext cx="455295" cy="304165"/>
          </a:xfrm>
          <a:prstGeom prst="rect">
            <a:avLst/>
          </a:prstGeom>
          <a:noFill/>
          <a:ln>
            <a:noFill/>
          </a:ln>
        </p:spPr>
        <p:txBody>
          <a:bodyPr anchorCtr="0" anchor="t" bIns="0" lIns="0" spcFirstLastPara="1" rIns="0" wrap="square" tIns="0">
            <a:noAutofit/>
          </a:bodyPr>
          <a:lstStyle/>
          <a:p>
            <a:pPr indent="0" lvl="0" marL="192405" marR="0" rtl="0" algn="l">
              <a:spcBef>
                <a:spcPts val="0"/>
              </a:spcBef>
              <a:spcAft>
                <a:spcPts val="0"/>
              </a:spcAft>
              <a:buNone/>
            </a:pPr>
            <a:r>
              <a:rPr b="1" lang="fr-FR" sz="850">
                <a:solidFill>
                  <a:srgbClr val="000000"/>
                </a:solidFill>
                <a:latin typeface="Arial"/>
                <a:ea typeface="Arial"/>
                <a:cs typeface="Arial"/>
                <a:sym typeface="Arial"/>
              </a:rPr>
              <a:t>1013</a:t>
            </a:r>
            <a:endParaRPr sz="850">
              <a:solidFill>
                <a:srgbClr val="000000"/>
              </a:solidFill>
              <a:latin typeface="Arial"/>
              <a:ea typeface="Arial"/>
              <a:cs typeface="Arial"/>
              <a:sym typeface="Arial"/>
            </a:endParaRPr>
          </a:p>
          <a:p>
            <a:pPr indent="0" lvl="0" marL="12700" marR="0" rtl="0" algn="l">
              <a:spcBef>
                <a:spcPts val="284"/>
              </a:spcBef>
              <a:spcAft>
                <a:spcPts val="0"/>
              </a:spcAft>
              <a:buNone/>
            </a:pPr>
            <a:r>
              <a:rPr b="1" lang="fr-FR" sz="850">
                <a:solidFill>
                  <a:srgbClr val="000000"/>
                </a:solidFill>
                <a:latin typeface="Arial"/>
                <a:ea typeface="Arial"/>
                <a:cs typeface="Arial"/>
                <a:sym typeface="Arial"/>
              </a:rPr>
              <a:t>1175</a:t>
            </a:r>
            <a:endParaRPr sz="850">
              <a:solidFill>
                <a:srgbClr val="000000"/>
              </a:solidFill>
              <a:latin typeface="Arial"/>
              <a:ea typeface="Arial"/>
              <a:cs typeface="Arial"/>
              <a:sym typeface="Arial"/>
            </a:endParaRPr>
          </a:p>
        </p:txBody>
      </p:sp>
      <p:sp>
        <p:nvSpPr>
          <p:cNvPr id="1483" name="Google Shape;1483;p152"/>
          <p:cNvSpPr txBox="1"/>
          <p:nvPr/>
        </p:nvSpPr>
        <p:spPr>
          <a:xfrm>
            <a:off x="923925" y="4881563"/>
            <a:ext cx="6413500"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0</a:t>
            </a:r>
            <a:r>
              <a:rPr b="1" lang="fr-FR" sz="1200">
                <a:solidFill>
                  <a:srgbClr val="000000"/>
                </a:solidFill>
                <a:latin typeface="Times New Roman"/>
                <a:ea typeface="Times New Roman"/>
                <a:cs typeface="Times New Roman"/>
                <a:sym typeface="Times New Roman"/>
              </a:rPr>
              <a:t>  </a:t>
            </a:r>
            <a:r>
              <a:rPr b="1" lang="fr-FR" sz="1200" u="sng">
                <a:solidFill>
                  <a:srgbClr val="000000"/>
                </a:solidFill>
                <a:latin typeface="Arial"/>
                <a:ea typeface="Arial"/>
                <a:cs typeface="Arial"/>
                <a:sym typeface="Arial"/>
              </a:rPr>
              <a:t> </a:t>
            </a:r>
            <a:r>
              <a:rPr b="1" lang="fr-FR" sz="1200" u="sng">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p:txBody>
      </p:sp>
      <p:sp>
        <p:nvSpPr>
          <p:cNvPr id="1484" name="Google Shape;1484;p152"/>
          <p:cNvSpPr txBox="1"/>
          <p:nvPr/>
        </p:nvSpPr>
        <p:spPr>
          <a:xfrm>
            <a:off x="828675" y="4402138"/>
            <a:ext cx="111125"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1</a:t>
            </a:r>
            <a:endParaRPr sz="1200">
              <a:solidFill>
                <a:srgbClr val="000000"/>
              </a:solidFill>
              <a:latin typeface="Arial"/>
              <a:ea typeface="Arial"/>
              <a:cs typeface="Arial"/>
              <a:sym typeface="Arial"/>
            </a:endParaRPr>
          </a:p>
        </p:txBody>
      </p:sp>
      <p:sp>
        <p:nvSpPr>
          <p:cNvPr id="1485" name="Google Shape;1485;p152"/>
          <p:cNvSpPr txBox="1"/>
          <p:nvPr/>
        </p:nvSpPr>
        <p:spPr>
          <a:xfrm>
            <a:off x="828675" y="3924300"/>
            <a:ext cx="111125"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2</a:t>
            </a:r>
            <a:endParaRPr sz="1200">
              <a:solidFill>
                <a:srgbClr val="000000"/>
              </a:solidFill>
              <a:latin typeface="Arial"/>
              <a:ea typeface="Arial"/>
              <a:cs typeface="Arial"/>
              <a:sym typeface="Arial"/>
            </a:endParaRPr>
          </a:p>
        </p:txBody>
      </p:sp>
      <p:sp>
        <p:nvSpPr>
          <p:cNvPr id="1486" name="Google Shape;1486;p152"/>
          <p:cNvSpPr txBox="1"/>
          <p:nvPr/>
        </p:nvSpPr>
        <p:spPr>
          <a:xfrm>
            <a:off x="5622925" y="5087938"/>
            <a:ext cx="1362075"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5000</a:t>
            </a:r>
            <a:r>
              <a:rPr b="1" lang="fr-FR" sz="1200">
                <a:solidFill>
                  <a:srgbClr val="000000"/>
                </a:solidFill>
                <a:latin typeface="Times New Roman"/>
                <a:ea typeface="Times New Roman"/>
                <a:cs typeface="Times New Roman"/>
                <a:sym typeface="Times New Roman"/>
              </a:rPr>
              <a:t>	</a:t>
            </a:r>
            <a:r>
              <a:rPr b="1" lang="fr-FR" sz="1200">
                <a:solidFill>
                  <a:srgbClr val="000000"/>
                </a:solidFill>
                <a:latin typeface="Arial"/>
                <a:ea typeface="Arial"/>
                <a:cs typeface="Arial"/>
                <a:sym typeface="Arial"/>
              </a:rPr>
              <a:t>6000</a:t>
            </a:r>
            <a:endParaRPr sz="1200">
              <a:solidFill>
                <a:srgbClr val="000000"/>
              </a:solidFill>
              <a:latin typeface="Arial"/>
              <a:ea typeface="Arial"/>
              <a:cs typeface="Arial"/>
              <a:sym typeface="Arial"/>
            </a:endParaRPr>
          </a:p>
        </p:txBody>
      </p:sp>
      <p:sp>
        <p:nvSpPr>
          <p:cNvPr id="1487" name="Google Shape;1487;p152"/>
          <p:cNvSpPr txBox="1"/>
          <p:nvPr/>
        </p:nvSpPr>
        <p:spPr>
          <a:xfrm rot="-5400000">
            <a:off x="43993" y="3908311"/>
            <a:ext cx="967740"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Int.</a:t>
            </a:r>
            <a:r>
              <a:rPr b="1" lang="fr-FR" sz="1200">
                <a:solidFill>
                  <a:srgbClr val="000000"/>
                </a:solidFill>
                <a:latin typeface="Times New Roman"/>
                <a:ea typeface="Times New Roman"/>
                <a:cs typeface="Times New Roman"/>
                <a:sym typeface="Times New Roman"/>
              </a:rPr>
              <a:t> </a:t>
            </a:r>
            <a:r>
              <a:rPr b="1" lang="fr-FR" sz="1200">
                <a:solidFill>
                  <a:srgbClr val="000000"/>
                </a:solidFill>
                <a:latin typeface="Arial"/>
                <a:ea typeface="Arial"/>
                <a:cs typeface="Arial"/>
                <a:sym typeface="Arial"/>
              </a:rPr>
              <a:t>[arbitrary</a:t>
            </a:r>
            <a:endParaRPr sz="1200">
              <a:solidFill>
                <a:srgbClr val="000000"/>
              </a:solidFill>
              <a:latin typeface="Arial"/>
              <a:ea typeface="Arial"/>
              <a:cs typeface="Arial"/>
              <a:sym typeface="Arial"/>
            </a:endParaRPr>
          </a:p>
        </p:txBody>
      </p:sp>
      <p:sp>
        <p:nvSpPr>
          <p:cNvPr id="1488" name="Google Shape;1488;p152"/>
          <p:cNvSpPr txBox="1"/>
          <p:nvPr/>
        </p:nvSpPr>
        <p:spPr>
          <a:xfrm>
            <a:off x="887413" y="2000250"/>
            <a:ext cx="619125" cy="2032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400">
                <a:solidFill>
                  <a:srgbClr val="C00000"/>
                </a:solidFill>
                <a:latin typeface="Arial"/>
                <a:ea typeface="Arial"/>
                <a:cs typeface="Arial"/>
                <a:sym typeface="Arial"/>
              </a:rPr>
              <a:t>scGOS</a:t>
            </a:r>
            <a:endParaRPr sz="1400">
              <a:solidFill>
                <a:srgbClr val="000000"/>
              </a:solidFill>
              <a:latin typeface="Arial"/>
              <a:ea typeface="Arial"/>
              <a:cs typeface="Arial"/>
              <a:sym typeface="Arial"/>
            </a:endParaRPr>
          </a:p>
        </p:txBody>
      </p:sp>
      <p:sp>
        <p:nvSpPr>
          <p:cNvPr id="1489" name="Google Shape;1489;p152"/>
          <p:cNvSpPr txBox="1"/>
          <p:nvPr/>
        </p:nvSpPr>
        <p:spPr>
          <a:xfrm>
            <a:off x="4467225" y="4298950"/>
            <a:ext cx="609600"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m/z</a:t>
            </a:r>
            <a:r>
              <a:rPr b="1" lang="fr-FR" sz="1200">
                <a:solidFill>
                  <a:srgbClr val="000000"/>
                </a:solidFill>
                <a:latin typeface="Times New Roman"/>
                <a:ea typeface="Times New Roman"/>
                <a:cs typeface="Times New Roman"/>
                <a:sym typeface="Times New Roman"/>
              </a:rPr>
              <a:t> </a:t>
            </a:r>
            <a:r>
              <a:rPr b="1" lang="fr-FR" sz="1200">
                <a:solidFill>
                  <a:srgbClr val="000000"/>
                </a:solidFill>
                <a:latin typeface="Arial"/>
                <a:ea typeface="Arial"/>
                <a:cs typeface="Arial"/>
                <a:sym typeface="Arial"/>
              </a:rPr>
              <a:t>[Th]</a:t>
            </a:r>
            <a:endParaRPr sz="1200">
              <a:solidFill>
                <a:srgbClr val="000000"/>
              </a:solidFill>
              <a:latin typeface="Arial"/>
              <a:ea typeface="Arial"/>
              <a:cs typeface="Arial"/>
              <a:sym typeface="Arial"/>
            </a:endParaRPr>
          </a:p>
        </p:txBody>
      </p:sp>
      <p:sp>
        <p:nvSpPr>
          <p:cNvPr id="1490" name="Google Shape;1490;p152"/>
          <p:cNvSpPr txBox="1"/>
          <p:nvPr/>
        </p:nvSpPr>
        <p:spPr>
          <a:xfrm>
            <a:off x="2649538" y="4187825"/>
            <a:ext cx="366712"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1400</a:t>
            </a:r>
            <a:endParaRPr sz="1200">
              <a:solidFill>
                <a:srgbClr val="000000"/>
              </a:solidFill>
              <a:latin typeface="Arial"/>
              <a:ea typeface="Arial"/>
              <a:cs typeface="Arial"/>
              <a:sym typeface="Arial"/>
            </a:endParaRPr>
          </a:p>
        </p:txBody>
      </p:sp>
      <p:sp>
        <p:nvSpPr>
          <p:cNvPr id="1491" name="Google Shape;1491;p152"/>
          <p:cNvSpPr/>
          <p:nvPr/>
        </p:nvSpPr>
        <p:spPr>
          <a:xfrm>
            <a:off x="5238750" y="4133850"/>
            <a:ext cx="3175" cy="41275"/>
          </a:xfrm>
          <a:custGeom>
            <a:rect b="b" l="l" r="r" t="t"/>
            <a:pathLst>
              <a:path extrusionOk="0" h="40004" w="3175">
                <a:moveTo>
                  <a:pt x="0" y="0"/>
                </a:moveTo>
                <a:lnTo>
                  <a:pt x="3047"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2" name="Google Shape;1492;p152"/>
          <p:cNvSpPr/>
          <p:nvPr/>
        </p:nvSpPr>
        <p:spPr>
          <a:xfrm>
            <a:off x="5710238" y="4133850"/>
            <a:ext cx="1587" cy="41275"/>
          </a:xfrm>
          <a:custGeom>
            <a:rect b="b" l="l" r="r" t="t"/>
            <a:pathLst>
              <a:path extrusionOk="0" h="40004" w="1904">
                <a:moveTo>
                  <a:pt x="0" y="0"/>
                </a:moveTo>
                <a:lnTo>
                  <a:pt x="1523"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3" name="Google Shape;1493;p152"/>
          <p:cNvSpPr/>
          <p:nvPr/>
        </p:nvSpPr>
        <p:spPr>
          <a:xfrm>
            <a:off x="6181725" y="4133850"/>
            <a:ext cx="0" cy="41275"/>
          </a:xfrm>
          <a:custGeom>
            <a:rect b="b" l="l" r="r" t="t"/>
            <a:pathLst>
              <a:path extrusionOk="0" h="40004" w="120000">
                <a:moveTo>
                  <a:pt x="0" y="0"/>
                </a:moveTo>
                <a:lnTo>
                  <a:pt x="0"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4" name="Google Shape;1494;p152"/>
          <p:cNvSpPr/>
          <p:nvPr/>
        </p:nvSpPr>
        <p:spPr>
          <a:xfrm>
            <a:off x="6650038" y="4133850"/>
            <a:ext cx="3175" cy="41275"/>
          </a:xfrm>
          <a:custGeom>
            <a:rect b="b" l="l" r="r" t="t"/>
            <a:pathLst>
              <a:path extrusionOk="0" h="40004" w="1904">
                <a:moveTo>
                  <a:pt x="0" y="0"/>
                </a:moveTo>
                <a:lnTo>
                  <a:pt x="1523"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5" name="Google Shape;1495;p152"/>
          <p:cNvSpPr txBox="1"/>
          <p:nvPr/>
        </p:nvSpPr>
        <p:spPr>
          <a:xfrm>
            <a:off x="6508750" y="4187825"/>
            <a:ext cx="366713" cy="1778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200">
                <a:solidFill>
                  <a:srgbClr val="000000"/>
                </a:solidFill>
                <a:latin typeface="Arial"/>
                <a:ea typeface="Arial"/>
                <a:cs typeface="Arial"/>
                <a:sym typeface="Arial"/>
              </a:rPr>
              <a:t>5500</a:t>
            </a:r>
            <a:endParaRPr sz="1200">
              <a:solidFill>
                <a:srgbClr val="000000"/>
              </a:solidFill>
              <a:latin typeface="Arial"/>
              <a:ea typeface="Arial"/>
              <a:cs typeface="Arial"/>
              <a:sym typeface="Arial"/>
            </a:endParaRPr>
          </a:p>
        </p:txBody>
      </p:sp>
      <p:sp>
        <p:nvSpPr>
          <p:cNvPr id="1496" name="Google Shape;1496;p152"/>
          <p:cNvSpPr/>
          <p:nvPr/>
        </p:nvSpPr>
        <p:spPr>
          <a:xfrm>
            <a:off x="2794000" y="4138613"/>
            <a:ext cx="0" cy="41275"/>
          </a:xfrm>
          <a:custGeom>
            <a:rect b="b" l="l" r="r" t="t"/>
            <a:pathLst>
              <a:path extrusionOk="0" h="40004" w="120000">
                <a:moveTo>
                  <a:pt x="0" y="0"/>
                </a:moveTo>
                <a:lnTo>
                  <a:pt x="0" y="39623"/>
                </a:lnTo>
              </a:path>
            </a:pathLst>
          </a:custGeom>
          <a:noFill/>
          <a:ln cap="flat" cmpd="sng" w="12175">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7" name="Google Shape;1497;p152"/>
          <p:cNvSpPr txBox="1"/>
          <p:nvPr/>
        </p:nvSpPr>
        <p:spPr>
          <a:xfrm>
            <a:off x="4156075" y="2468563"/>
            <a:ext cx="539750" cy="204787"/>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400">
                <a:solidFill>
                  <a:srgbClr val="006FC0"/>
                </a:solidFill>
                <a:latin typeface="Arial"/>
                <a:ea typeface="Arial"/>
                <a:cs typeface="Arial"/>
                <a:sym typeface="Arial"/>
              </a:rPr>
              <a:t>lcFOS</a:t>
            </a:r>
            <a:endParaRPr sz="1400">
              <a:solidFill>
                <a:srgbClr val="000000"/>
              </a:solidFill>
              <a:latin typeface="Arial"/>
              <a:ea typeface="Arial"/>
              <a:cs typeface="Arial"/>
              <a:sym typeface="Arial"/>
            </a:endParaRPr>
          </a:p>
        </p:txBody>
      </p:sp>
      <p:sp>
        <p:nvSpPr>
          <p:cNvPr id="1498" name="Google Shape;1498;p152"/>
          <p:cNvSpPr/>
          <p:nvPr/>
        </p:nvSpPr>
        <p:spPr>
          <a:xfrm>
            <a:off x="2471738" y="4914900"/>
            <a:ext cx="4876800" cy="4763"/>
          </a:xfrm>
          <a:custGeom>
            <a:rect b="b" l="l" r="r" t="t"/>
            <a:pathLst>
              <a:path extrusionOk="0" h="4445" w="4876800">
                <a:moveTo>
                  <a:pt x="0" y="0"/>
                </a:moveTo>
                <a:lnTo>
                  <a:pt x="4876281" y="4059"/>
                </a:lnTo>
              </a:path>
            </a:pathLst>
          </a:custGeom>
          <a:noFill/>
          <a:ln cap="flat" cmpd="sng" w="28950">
            <a:solidFill>
              <a:srgbClr val="006FC0"/>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9" name="Google Shape;1499;p152"/>
          <p:cNvSpPr/>
          <p:nvPr/>
        </p:nvSpPr>
        <p:spPr>
          <a:xfrm>
            <a:off x="6375400" y="4391025"/>
            <a:ext cx="317500" cy="439738"/>
          </a:xfrm>
          <a:custGeom>
            <a:rect b="b" l="l" r="r" t="t"/>
            <a:pathLst>
              <a:path extrusionOk="0" h="440689" w="317500">
                <a:moveTo>
                  <a:pt x="317510" y="0"/>
                </a:moveTo>
                <a:lnTo>
                  <a:pt x="0" y="440304"/>
                </a:lnTo>
              </a:path>
            </a:pathLst>
          </a:custGeom>
          <a:noFill/>
          <a:ln cap="flat" cmpd="sng" w="9525">
            <a:solidFill>
              <a:srgbClr val="CF007C"/>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0" name="Google Shape;1500;p152"/>
          <p:cNvSpPr/>
          <p:nvPr/>
        </p:nvSpPr>
        <p:spPr>
          <a:xfrm>
            <a:off x="2517775" y="4465638"/>
            <a:ext cx="201613" cy="365125"/>
          </a:xfrm>
          <a:custGeom>
            <a:rect b="b" l="l" r="r" t="t"/>
            <a:pathLst>
              <a:path extrusionOk="0" h="365760" w="201294">
                <a:moveTo>
                  <a:pt x="201167" y="0"/>
                </a:moveTo>
                <a:lnTo>
                  <a:pt x="0" y="365247"/>
                </a:lnTo>
              </a:path>
            </a:pathLst>
          </a:custGeom>
          <a:noFill/>
          <a:ln cap="flat" cmpd="sng" w="9525">
            <a:solidFill>
              <a:srgbClr val="CF007C"/>
            </a:solidFill>
            <a:prstDash val="solid"/>
            <a:round/>
            <a:headEnd len="med" w="med" type="none"/>
            <a:tailEnd len="med" w="med"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1" name="Google Shape;1501;p152"/>
          <p:cNvSpPr txBox="1"/>
          <p:nvPr/>
        </p:nvSpPr>
        <p:spPr>
          <a:xfrm>
            <a:off x="503238" y="6446838"/>
            <a:ext cx="3490912" cy="152400"/>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b="1" lang="fr-FR" sz="1000">
                <a:solidFill>
                  <a:srgbClr val="000000"/>
                </a:solidFill>
                <a:latin typeface="Arial"/>
                <a:ea typeface="Arial"/>
                <a:cs typeface="Arial"/>
                <a:sym typeface="Arial"/>
              </a:rPr>
              <a:t>Reference:</a:t>
            </a:r>
            <a:r>
              <a:rPr b="1" lang="fr-FR" sz="1000">
                <a:solidFill>
                  <a:srgbClr val="000000"/>
                </a:solidFill>
                <a:latin typeface="Times New Roman"/>
                <a:ea typeface="Times New Roman"/>
                <a:cs typeface="Times New Roman"/>
                <a:sym typeface="Times New Roman"/>
              </a:rPr>
              <a:t> </a:t>
            </a:r>
            <a:r>
              <a:rPr b="1" lang="fr-FR" sz="1000">
                <a:solidFill>
                  <a:srgbClr val="000000"/>
                </a:solidFill>
                <a:latin typeface="Arial"/>
                <a:ea typeface="Arial"/>
                <a:cs typeface="Arial"/>
                <a:sym typeface="Arial"/>
              </a:rPr>
              <a:t>1.</a:t>
            </a:r>
            <a:r>
              <a:rPr b="1"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Boehm</a:t>
            </a:r>
            <a:r>
              <a:rPr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et</a:t>
            </a:r>
            <a:r>
              <a:rPr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al.</a:t>
            </a:r>
            <a:r>
              <a:rPr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Acta</a:t>
            </a:r>
            <a:r>
              <a:rPr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Paediatr</a:t>
            </a:r>
            <a:r>
              <a:rPr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Suppl</a:t>
            </a:r>
            <a:r>
              <a:rPr lang="fr-FR" sz="1000">
                <a:solidFill>
                  <a:srgbClr val="000000"/>
                </a:solidFill>
                <a:latin typeface="Times New Roman"/>
                <a:ea typeface="Times New Roman"/>
                <a:cs typeface="Times New Roman"/>
                <a:sym typeface="Times New Roman"/>
              </a:rPr>
              <a:t> </a:t>
            </a:r>
            <a:r>
              <a:rPr lang="fr-FR" sz="1000">
                <a:solidFill>
                  <a:srgbClr val="000000"/>
                </a:solidFill>
                <a:latin typeface="Arial"/>
                <a:ea typeface="Arial"/>
                <a:cs typeface="Arial"/>
                <a:sym typeface="Arial"/>
              </a:rPr>
              <a:t>2003;91:64-7</a:t>
            </a:r>
            <a:endParaRPr sz="1000">
              <a:solidFill>
                <a:srgbClr val="000000"/>
              </a:solidFill>
              <a:latin typeface="Arial"/>
              <a:ea typeface="Arial"/>
              <a:cs typeface="Arial"/>
              <a:sym typeface="Arial"/>
            </a:endParaRPr>
          </a:p>
        </p:txBody>
      </p:sp>
      <p:pic>
        <p:nvPicPr>
          <p:cNvPr descr="Gal_Gal_Glc" id="1502" name="Google Shape;1502;p152"/>
          <p:cNvPicPr preferRelativeResize="0"/>
          <p:nvPr/>
        </p:nvPicPr>
        <p:blipFill rotWithShape="1">
          <a:blip r:embed="rId5">
            <a:alphaModFix/>
          </a:blip>
          <a:srcRect b="0" l="0" r="0" t="0"/>
          <a:stretch/>
        </p:blipFill>
        <p:spPr>
          <a:xfrm>
            <a:off x="-14286" y="77334"/>
            <a:ext cx="1945127" cy="1457780"/>
          </a:xfrm>
          <a:prstGeom prst="rect">
            <a:avLst/>
          </a:prstGeom>
          <a:noFill/>
          <a:ln>
            <a:noFill/>
          </a:ln>
        </p:spPr>
      </p:pic>
      <p:pic>
        <p:nvPicPr>
          <p:cNvPr descr="vdLiethfructan" id="1503" name="Google Shape;1503;p152"/>
          <p:cNvPicPr preferRelativeResize="0"/>
          <p:nvPr/>
        </p:nvPicPr>
        <p:blipFill rotWithShape="1">
          <a:blip r:embed="rId6">
            <a:alphaModFix/>
          </a:blip>
          <a:srcRect b="0" l="0" r="0" t="0"/>
          <a:stretch/>
        </p:blipFill>
        <p:spPr>
          <a:xfrm>
            <a:off x="10441516" y="-17462"/>
            <a:ext cx="1750483" cy="1312862"/>
          </a:xfrm>
          <a:prstGeom prst="rect">
            <a:avLst/>
          </a:prstGeom>
          <a:noFill/>
          <a:ln>
            <a:noFill/>
          </a:ln>
        </p:spPr>
      </p:pic>
      <p:sp>
        <p:nvSpPr>
          <p:cNvPr id="1504" name="Google Shape;1504;p152"/>
          <p:cNvSpPr txBox="1"/>
          <p:nvPr/>
        </p:nvSpPr>
        <p:spPr>
          <a:xfrm>
            <a:off x="10561638" y="1125538"/>
            <a:ext cx="711200"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FOS</a:t>
            </a:r>
            <a:endParaRPr/>
          </a:p>
        </p:txBody>
      </p:sp>
      <p:sp>
        <p:nvSpPr>
          <p:cNvPr id="1505" name="Google Shape;1505;p152"/>
          <p:cNvSpPr txBox="1"/>
          <p:nvPr/>
        </p:nvSpPr>
        <p:spPr>
          <a:xfrm>
            <a:off x="170877" y="1028700"/>
            <a:ext cx="75373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GOS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9" name="Shape 1509"/>
        <p:cNvGrpSpPr/>
        <p:nvPr/>
      </p:nvGrpSpPr>
      <p:grpSpPr>
        <a:xfrm>
          <a:off x="0" y="0"/>
          <a:ext cx="0" cy="0"/>
          <a:chOff x="0" y="0"/>
          <a:chExt cx="0" cy="0"/>
        </a:xfrm>
      </p:grpSpPr>
      <p:graphicFrame>
        <p:nvGraphicFramePr>
          <p:cNvPr id="1510" name="Google Shape;1510;p153"/>
          <p:cNvGraphicFramePr/>
          <p:nvPr/>
        </p:nvGraphicFramePr>
        <p:xfrm>
          <a:off x="2101850" y="906463"/>
          <a:ext cx="3000000" cy="3000000"/>
        </p:xfrm>
        <a:graphic>
          <a:graphicData uri="http://schemas.openxmlformats.org/drawingml/2006/table">
            <a:tbl>
              <a:tblPr>
                <a:noFill/>
                <a:tableStyleId>{5AEAADFB-900A-4018-B62F-FCEBF73C27DB}</a:tableStyleId>
              </a:tblPr>
              <a:tblGrid>
                <a:gridCol w="1511300"/>
                <a:gridCol w="1597025"/>
                <a:gridCol w="1271600"/>
                <a:gridCol w="615950"/>
                <a:gridCol w="1412875"/>
                <a:gridCol w="1871650"/>
              </a:tblGrid>
              <a:tr h="749250">
                <a:tc>
                  <a:txBody>
                    <a:bodyPr/>
                    <a:lstStyle/>
                    <a:p>
                      <a:pPr indent="0" lvl="0" marL="0" marR="0" rtl="0" algn="l">
                        <a:lnSpc>
                          <a:spcPct val="100000"/>
                        </a:lnSpc>
                        <a:spcBef>
                          <a:spcPts val="0"/>
                        </a:spcBef>
                        <a:spcAft>
                          <a:spcPts val="0"/>
                        </a:spcAft>
                        <a:buClr>
                          <a:schemeClr val="dk1"/>
                        </a:buClr>
                        <a:buSzPts val="1800"/>
                        <a:buFont typeface="Arial"/>
                        <a:buNone/>
                      </a:pPr>
                      <a:r>
                        <a:rPr b="1" i="0" lang="fr-FR" sz="1800" u="none" cap="none" strike="noStrike">
                          <a:solidFill>
                            <a:schemeClr val="dk1"/>
                          </a:solidFill>
                          <a:latin typeface="Arial"/>
                          <a:ea typeface="Arial"/>
                          <a:cs typeface="Arial"/>
                          <a:sym typeface="Arial"/>
                        </a:rPr>
                        <a:t>Journal</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800"/>
                        <a:buFont typeface="Arial"/>
                        <a:buNone/>
                      </a:pPr>
                      <a:r>
                        <a:rPr b="1" i="0" lang="fr-FR" sz="1800" u="none" cap="none" strike="noStrike">
                          <a:solidFill>
                            <a:schemeClr val="dk1"/>
                          </a:solidFill>
                          <a:latin typeface="Arial"/>
                          <a:ea typeface="Arial"/>
                          <a:cs typeface="Arial"/>
                          <a:sym typeface="Arial"/>
                        </a:rPr>
                        <a:t>Pre/Pro/Syn</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800"/>
                        <a:buFont typeface="Arial"/>
                        <a:buNone/>
                      </a:pPr>
                      <a:r>
                        <a:rPr b="1" i="0" lang="fr-FR" sz="1800" u="none" cap="none" strike="noStrike">
                          <a:solidFill>
                            <a:schemeClr val="dk1"/>
                          </a:solidFill>
                          <a:latin typeface="Arial"/>
                          <a:ea typeface="Arial"/>
                          <a:cs typeface="Arial"/>
                          <a:sym typeface="Arial"/>
                        </a:rPr>
                        <a:t>Studies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800"/>
                        <a:buFont typeface="Arial"/>
                        <a:buNone/>
                      </a:pPr>
                      <a:r>
                        <a:rPr b="1" i="0" lang="fr-FR" sz="1800" u="none" cap="none" strike="noStrike">
                          <a:solidFill>
                            <a:schemeClr val="dk1"/>
                          </a:solidFill>
                          <a:latin typeface="Arial"/>
                          <a:ea typeface="Arial"/>
                          <a:cs typeface="Arial"/>
                          <a:sym typeface="Arial"/>
                        </a:rPr>
                        <a:t>RR</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800"/>
                        <a:buFont typeface="Arial"/>
                        <a:buNone/>
                      </a:pPr>
                      <a:r>
                        <a:rPr b="1" i="0" lang="fr-FR" sz="1800" u="none" cap="none" strike="noStrike">
                          <a:solidFill>
                            <a:schemeClr val="dk1"/>
                          </a:solidFill>
                          <a:latin typeface="Arial"/>
                          <a:ea typeface="Arial"/>
                          <a:cs typeface="Arial"/>
                          <a:sym typeface="Arial"/>
                        </a:rPr>
                        <a:t>CI 95%</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800"/>
                        <a:buFont typeface="Arial"/>
                        <a:buNone/>
                      </a:pPr>
                      <a:r>
                        <a:rPr b="1" i="0" lang="fr-FR" sz="1800" u="none" cap="none" strike="noStrike">
                          <a:solidFill>
                            <a:schemeClr val="dk1"/>
                          </a:solidFill>
                          <a:latin typeface="Arial"/>
                          <a:ea typeface="Arial"/>
                          <a:cs typeface="Arial"/>
                          <a:sym typeface="Arial"/>
                        </a:rPr>
                        <a:t>Target</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891525">
                <a:tc>
                  <a:txBody>
                    <a:bodyPr/>
                    <a:lstStyle/>
                    <a:p>
                      <a:pPr indent="0" lvl="0" marL="0" marR="0" rtl="0" algn="l">
                        <a:lnSpc>
                          <a:spcPct val="100000"/>
                        </a:lnSpc>
                        <a:spcBef>
                          <a:spcPts val="0"/>
                        </a:spcBef>
                        <a:spcAft>
                          <a:spcPts val="0"/>
                        </a:spcAft>
                        <a:buClr>
                          <a:schemeClr val="dk1"/>
                        </a:buClr>
                        <a:buSzPts val="1800"/>
                        <a:buFont typeface="Arial"/>
                        <a:buNone/>
                      </a:pPr>
                      <a:r>
                        <a:rPr b="0" i="0" lang="fr-FR" sz="1800" u="none" cap="none" strike="noStrike">
                          <a:solidFill>
                            <a:schemeClr val="dk1"/>
                          </a:solidFill>
                          <a:latin typeface="Arial"/>
                          <a:ea typeface="Arial"/>
                          <a:cs typeface="Arial"/>
                          <a:sym typeface="Arial"/>
                        </a:rPr>
                        <a:t>Cochrane DBSR 2007</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chemeClr val="dk1"/>
                        </a:buClr>
                        <a:buSzPts val="1800"/>
                        <a:buFont typeface="Arial"/>
                        <a:buNone/>
                      </a:pPr>
                      <a:r>
                        <a:rPr b="0" i="0" lang="fr-FR" sz="1800" u="none" cap="none" strike="noStrike">
                          <a:solidFill>
                            <a:schemeClr val="dk1"/>
                          </a:solidFill>
                          <a:latin typeface="Arial"/>
                          <a:ea typeface="Arial"/>
                          <a:cs typeface="Arial"/>
                          <a:sym typeface="Arial"/>
                        </a:rPr>
                        <a:t>Prebiotic</a:t>
                      </a:r>
                      <a:endParaRPr/>
                    </a:p>
                    <a:p>
                      <a:pPr indent="0" lvl="0" marL="0" marR="0" rtl="0" algn="l">
                        <a:lnSpc>
                          <a:spcPct val="100000"/>
                        </a:lnSpc>
                        <a:spcBef>
                          <a:spcPts val="0"/>
                        </a:spcBef>
                        <a:spcAft>
                          <a:spcPts val="0"/>
                        </a:spcAft>
                        <a:buClr>
                          <a:schemeClr val="dk1"/>
                        </a:buClr>
                        <a:buSzPts val="1800"/>
                        <a:buFont typeface="Arial"/>
                        <a:buNone/>
                      </a:pPr>
                      <a:r>
                        <a:rPr b="0" i="0" lang="fr-FR" sz="1800" u="none" cap="none" strike="noStrike">
                          <a:solidFill>
                            <a:schemeClr val="dk1"/>
                          </a:solidFill>
                          <a:latin typeface="Arial"/>
                          <a:ea typeface="Arial"/>
                          <a:cs typeface="Arial"/>
                          <a:sym typeface="Arial"/>
                        </a:rPr>
                        <a:t>Full term</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chemeClr val="dk1"/>
                        </a:buClr>
                        <a:buSzPts val="1800"/>
                        <a:buFont typeface="Arial"/>
                        <a:buNone/>
                      </a:pPr>
                      <a:r>
                        <a:rPr b="0" i="0" lang="fr-FR" sz="1800" u="none" cap="none" strike="noStrike">
                          <a:solidFill>
                            <a:schemeClr val="dk1"/>
                          </a:solidFill>
                          <a:latin typeface="Arial"/>
                          <a:ea typeface="Arial"/>
                          <a:cs typeface="Arial"/>
                          <a:sym typeface="Arial"/>
                        </a:rPr>
                        <a:t>7 studies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fr-FR" sz="1800" u="none" cap="none" strike="noStrike">
                          <a:solidFill>
                            <a:schemeClr val="dk1"/>
                          </a:solidFill>
                          <a:latin typeface="Arial"/>
                          <a:ea typeface="Arial"/>
                          <a:cs typeface="Arial"/>
                          <a:sym typeface="Arial"/>
                        </a:rPr>
                        <a:t>2 studies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fr-FR" sz="1800" u="none" cap="none" strike="noStrike">
                          <a:solidFill>
                            <a:schemeClr val="dk1"/>
                          </a:solidFill>
                          <a:latin typeface="Arial"/>
                          <a:ea typeface="Arial"/>
                          <a:cs typeface="Arial"/>
                          <a:sym typeface="Arial"/>
                        </a:rPr>
                        <a:t>Allergy</a:t>
                      </a:r>
                      <a:endParaRPr b="0" i="0" sz="1800" u="none" cap="none" strike="noStrike">
                        <a:solidFill>
                          <a:schemeClr val="dk1"/>
                        </a:solidFill>
                        <a:latin typeface="Arial"/>
                        <a:ea typeface="Arial"/>
                        <a:cs typeface="Arial"/>
                        <a:sym typeface="Arial"/>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0" i="0" lang="fr-FR" sz="1800" u="none" cap="none" strike="noStrike">
                          <a:solidFill>
                            <a:srgbClr val="3D8D3D"/>
                          </a:solidFill>
                          <a:latin typeface="Arial"/>
                          <a:ea typeface="Arial"/>
                          <a:cs typeface="Arial"/>
                          <a:sym typeface="Arial"/>
                        </a:rPr>
                        <a:t>0.42</a:t>
                      </a:r>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1.62</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0.21 – 0.84</a:t>
                      </a:r>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0.62 – 4.26</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Positive Eczema</a:t>
                      </a:r>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NS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r>
              <a:tr h="969900">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Arch Pediatr Adol Med 2009</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Prebiotic</a:t>
                      </a:r>
                      <a:endParaRPr/>
                    </a:p>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Full term </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24 studies</a:t>
                      </a:r>
                      <a:endParaRPr/>
                    </a:p>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N= 1459</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0.65</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-0.76 - - 0.54</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Increased</a:t>
                      </a:r>
                      <a:endParaRPr/>
                    </a:p>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Bifidobacteria &amp; Lactobacilli</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r>
              <a:tr h="891525">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Nur J 2012</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Pre-Pro-Syn</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12 Pre studies</a:t>
                      </a:r>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N=1563</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NS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NS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Stool frequency </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r>
              <a:tr h="749250">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Cochrane DBSR 2013</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Prebiotics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4 studies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0.68</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0.48 _ 0.97</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Allergy/eczema</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r>
              <a:tr h="852425">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Clin Nutr 2013</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Prebiotics</a:t>
                      </a:r>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Preterm &lt; 37s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5 studies</a:t>
                      </a:r>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N = 345</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1.24</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0.56 – 2.72</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Prevention of NEC &amp; sepsis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r>
              <a:tr h="749250">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J Int Med Res 2013</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Pre-Pro-Syn</a:t>
                      </a:r>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3D8D3D"/>
                        </a:solidFill>
                        <a:latin typeface="Arial"/>
                        <a:ea typeface="Arial"/>
                        <a:cs typeface="Arial"/>
                        <a:sym typeface="Arial"/>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3 studies</a:t>
                      </a:r>
                      <a:endParaRPr/>
                    </a:p>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Prebiotics</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0.80</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0.54 – 1.18</a:t>
                      </a:r>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lnSpc>
                          <a:spcPct val="100000"/>
                        </a:lnSpc>
                        <a:spcBef>
                          <a:spcPts val="0"/>
                        </a:spcBef>
                        <a:spcAft>
                          <a:spcPts val="0"/>
                        </a:spcAft>
                        <a:buClr>
                          <a:srgbClr val="3D8D3D"/>
                        </a:buClr>
                        <a:buSzPts val="1800"/>
                        <a:buFont typeface="Arial"/>
                        <a:buNone/>
                      </a:pPr>
                      <a:r>
                        <a:rPr b="1" i="0" lang="fr-FR" sz="1800" u="none" cap="none" strike="noStrike">
                          <a:solidFill>
                            <a:srgbClr val="3D8D3D"/>
                          </a:solidFill>
                          <a:latin typeface="Arial"/>
                          <a:ea typeface="Arial"/>
                          <a:cs typeface="Arial"/>
                          <a:sym typeface="Arial"/>
                        </a:rPr>
                        <a:t>Eczema</a:t>
                      </a:r>
                      <a:endParaRPr b="1" i="0" sz="1800" u="none" cap="none" strike="noStrike">
                        <a:solidFill>
                          <a:srgbClr val="3D8D3D"/>
                        </a:solidFill>
                        <a:latin typeface="Arial"/>
                        <a:ea typeface="Arial"/>
                        <a:cs typeface="Arial"/>
                        <a:sym typeface="Arial"/>
                      </a:endParaRPr>
                    </a:p>
                  </a:txBody>
                  <a:tcPr marT="34275" marB="34275"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r>
            </a:tbl>
          </a:graphicData>
        </a:graphic>
      </p:graphicFrame>
      <p:sp>
        <p:nvSpPr>
          <p:cNvPr id="1511" name="Google Shape;1511;p153"/>
          <p:cNvSpPr txBox="1"/>
          <p:nvPr/>
        </p:nvSpPr>
        <p:spPr>
          <a:xfrm>
            <a:off x="1797051" y="20638"/>
            <a:ext cx="8395247" cy="707886"/>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2"/>
              </a:buClr>
              <a:buSzPts val="4000"/>
              <a:buFont typeface="Arial"/>
              <a:buNone/>
            </a:pPr>
            <a:r>
              <a:rPr b="1" lang="fr-FR" sz="4000">
                <a:solidFill>
                  <a:schemeClr val="accent2"/>
                </a:solidFill>
                <a:latin typeface="Arial"/>
                <a:ea typeface="Arial"/>
                <a:cs typeface="Arial"/>
                <a:sym typeface="Arial"/>
              </a:rPr>
              <a:t>GOS/FOS: Results of metanalysis</a:t>
            </a:r>
            <a:endParaRPr b="1" sz="4000">
              <a:solidFill>
                <a:schemeClr val="accent2"/>
              </a:solidFill>
              <a:latin typeface="Arial"/>
              <a:ea typeface="Arial"/>
              <a:cs typeface="Arial"/>
              <a:sym typeface="Arial"/>
            </a:endParaRPr>
          </a:p>
        </p:txBody>
      </p:sp>
      <p:pic>
        <p:nvPicPr>
          <p:cNvPr descr="Gal_Gal_Glc" id="1512" name="Google Shape;1512;p153"/>
          <p:cNvPicPr preferRelativeResize="0"/>
          <p:nvPr/>
        </p:nvPicPr>
        <p:blipFill rotWithShape="1">
          <a:blip r:embed="rId3">
            <a:alphaModFix/>
          </a:blip>
          <a:srcRect b="0" l="0" r="0" t="0"/>
          <a:stretch/>
        </p:blipFill>
        <p:spPr>
          <a:xfrm>
            <a:off x="-14286" y="77334"/>
            <a:ext cx="1945127" cy="1457780"/>
          </a:xfrm>
          <a:prstGeom prst="rect">
            <a:avLst/>
          </a:prstGeom>
          <a:noFill/>
          <a:ln>
            <a:noFill/>
          </a:ln>
        </p:spPr>
      </p:pic>
      <p:pic>
        <p:nvPicPr>
          <p:cNvPr descr="vdLiethfructan" id="1513" name="Google Shape;1513;p153"/>
          <p:cNvPicPr preferRelativeResize="0"/>
          <p:nvPr/>
        </p:nvPicPr>
        <p:blipFill rotWithShape="1">
          <a:blip r:embed="rId4">
            <a:alphaModFix/>
          </a:blip>
          <a:srcRect b="0" l="0" r="0" t="0"/>
          <a:stretch/>
        </p:blipFill>
        <p:spPr>
          <a:xfrm>
            <a:off x="10441516" y="-17462"/>
            <a:ext cx="1750483" cy="1312862"/>
          </a:xfrm>
          <a:prstGeom prst="rect">
            <a:avLst/>
          </a:prstGeom>
          <a:noFill/>
          <a:ln>
            <a:noFill/>
          </a:ln>
        </p:spPr>
      </p:pic>
      <p:sp>
        <p:nvSpPr>
          <p:cNvPr id="1514" name="Google Shape;1514;p153"/>
          <p:cNvSpPr txBox="1"/>
          <p:nvPr/>
        </p:nvSpPr>
        <p:spPr>
          <a:xfrm>
            <a:off x="7070726" y="1125538"/>
            <a:ext cx="754063"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GOS</a:t>
            </a:r>
            <a:endParaRPr/>
          </a:p>
        </p:txBody>
      </p:sp>
      <p:sp>
        <p:nvSpPr>
          <p:cNvPr id="1515" name="Google Shape;1515;p153"/>
          <p:cNvSpPr txBox="1"/>
          <p:nvPr/>
        </p:nvSpPr>
        <p:spPr>
          <a:xfrm>
            <a:off x="10561638" y="1125538"/>
            <a:ext cx="711200"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FOS</a:t>
            </a:r>
            <a:endParaRPr/>
          </a:p>
        </p:txBody>
      </p:sp>
      <p:sp>
        <p:nvSpPr>
          <p:cNvPr id="1516" name="Google Shape;1516;p153"/>
          <p:cNvSpPr txBox="1"/>
          <p:nvPr/>
        </p:nvSpPr>
        <p:spPr>
          <a:xfrm>
            <a:off x="170877" y="1028700"/>
            <a:ext cx="75373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GOS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0" name="Shape 1520"/>
        <p:cNvGrpSpPr/>
        <p:nvPr/>
      </p:nvGrpSpPr>
      <p:grpSpPr>
        <a:xfrm>
          <a:off x="0" y="0"/>
          <a:ext cx="0" cy="0"/>
          <a:chOff x="0" y="0"/>
          <a:chExt cx="0" cy="0"/>
        </a:xfrm>
      </p:grpSpPr>
      <p:sp>
        <p:nvSpPr>
          <p:cNvPr id="1521" name="Google Shape;1521;p1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1522" name="Google Shape;1522;p154"/>
          <p:cNvPicPr preferRelativeResize="0"/>
          <p:nvPr/>
        </p:nvPicPr>
        <p:blipFill rotWithShape="1">
          <a:blip r:embed="rId3">
            <a:alphaModFix/>
          </a:blip>
          <a:srcRect b="0" l="0" r="0" t="0"/>
          <a:stretch/>
        </p:blipFill>
        <p:spPr>
          <a:xfrm>
            <a:off x="5808664" y="6237288"/>
            <a:ext cx="4535487" cy="736600"/>
          </a:xfrm>
          <a:prstGeom prst="rect">
            <a:avLst/>
          </a:prstGeom>
          <a:noFill/>
          <a:ln>
            <a:noFill/>
          </a:ln>
        </p:spPr>
      </p:pic>
      <p:pic>
        <p:nvPicPr>
          <p:cNvPr id="1523" name="Google Shape;1523;p154"/>
          <p:cNvPicPr preferRelativeResize="0"/>
          <p:nvPr/>
        </p:nvPicPr>
        <p:blipFill rotWithShape="1">
          <a:blip r:embed="rId4">
            <a:alphaModFix/>
          </a:blip>
          <a:srcRect b="0" l="0" r="0" t="0"/>
          <a:stretch/>
        </p:blipFill>
        <p:spPr>
          <a:xfrm>
            <a:off x="1524000" y="1"/>
            <a:ext cx="9144000" cy="1808163"/>
          </a:xfrm>
          <a:prstGeom prst="rect">
            <a:avLst/>
          </a:prstGeom>
          <a:noFill/>
          <a:ln>
            <a:noFill/>
          </a:ln>
        </p:spPr>
      </p:pic>
      <p:pic>
        <p:nvPicPr>
          <p:cNvPr id="1524" name="Google Shape;1524;p154"/>
          <p:cNvPicPr preferRelativeResize="0"/>
          <p:nvPr>
            <p:ph idx="1" type="body"/>
          </p:nvPr>
        </p:nvPicPr>
        <p:blipFill rotWithShape="1">
          <a:blip r:embed="rId5">
            <a:alphaModFix/>
          </a:blip>
          <a:srcRect b="0" l="0" r="0" t="0"/>
          <a:stretch/>
        </p:blipFill>
        <p:spPr>
          <a:xfrm>
            <a:off x="1819275" y="1916114"/>
            <a:ext cx="4205288" cy="4249737"/>
          </a:xfrm>
          <a:prstGeom prst="rect">
            <a:avLst/>
          </a:prstGeom>
          <a:noFill/>
          <a:ln>
            <a:noFill/>
          </a:ln>
        </p:spPr>
      </p:pic>
      <p:pic>
        <p:nvPicPr>
          <p:cNvPr id="1525" name="Google Shape;1525;p154"/>
          <p:cNvPicPr preferRelativeResize="0"/>
          <p:nvPr/>
        </p:nvPicPr>
        <p:blipFill rotWithShape="1">
          <a:blip r:embed="rId6">
            <a:alphaModFix/>
          </a:blip>
          <a:srcRect b="0" l="0" r="0" t="0"/>
          <a:stretch/>
        </p:blipFill>
        <p:spPr>
          <a:xfrm>
            <a:off x="6456364" y="1844675"/>
            <a:ext cx="4211637" cy="4376738"/>
          </a:xfrm>
          <a:prstGeom prst="rect">
            <a:avLst/>
          </a:prstGeom>
          <a:noFill/>
          <a:ln>
            <a:noFill/>
          </a:ln>
        </p:spPr>
      </p:pic>
      <p:sp>
        <p:nvSpPr>
          <p:cNvPr id="1526" name="Google Shape;1526;p154"/>
          <p:cNvSpPr txBox="1"/>
          <p:nvPr/>
        </p:nvSpPr>
        <p:spPr>
          <a:xfrm>
            <a:off x="2279651" y="6021389"/>
            <a:ext cx="3198813"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GOS and  FOS mixture  g / dl</a:t>
            </a:r>
            <a:endParaRPr/>
          </a:p>
        </p:txBody>
      </p:sp>
      <p:sp>
        <p:nvSpPr>
          <p:cNvPr id="1527" name="Google Shape;1527;p154"/>
          <p:cNvSpPr txBox="1"/>
          <p:nvPr/>
        </p:nvSpPr>
        <p:spPr>
          <a:xfrm>
            <a:off x="6929438" y="6021389"/>
            <a:ext cx="3198812"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GOS and  FOS mixture  g / dl</a:t>
            </a:r>
            <a:endParaRPr/>
          </a:p>
        </p:txBody>
      </p:sp>
      <p:cxnSp>
        <p:nvCxnSpPr>
          <p:cNvPr id="1528" name="Google Shape;1528;p154"/>
          <p:cNvCxnSpPr/>
          <p:nvPr/>
        </p:nvCxnSpPr>
        <p:spPr>
          <a:xfrm flipH="1" rot="10800000">
            <a:off x="3143251" y="3860801"/>
            <a:ext cx="936625" cy="792163"/>
          </a:xfrm>
          <a:prstGeom prst="straightConnector1">
            <a:avLst/>
          </a:prstGeom>
          <a:noFill/>
          <a:ln cap="flat" cmpd="sng" w="57150">
            <a:solidFill>
              <a:srgbClr val="00B050"/>
            </a:solidFill>
            <a:prstDash val="solid"/>
            <a:round/>
            <a:headEnd len="sm" w="sm" type="none"/>
            <a:tailEnd len="sm" w="sm" type="none"/>
          </a:ln>
        </p:spPr>
      </p:cxnSp>
      <p:cxnSp>
        <p:nvCxnSpPr>
          <p:cNvPr id="1529" name="Google Shape;1529;p154"/>
          <p:cNvCxnSpPr/>
          <p:nvPr/>
        </p:nvCxnSpPr>
        <p:spPr>
          <a:xfrm>
            <a:off x="4079876" y="3860800"/>
            <a:ext cx="936625" cy="0"/>
          </a:xfrm>
          <a:prstGeom prst="straightConnector1">
            <a:avLst/>
          </a:prstGeom>
          <a:noFill/>
          <a:ln cap="flat" cmpd="sng" w="57150">
            <a:solidFill>
              <a:srgbClr val="29EB57"/>
            </a:solidFill>
            <a:prstDash val="solid"/>
            <a:round/>
            <a:headEnd len="sm" w="sm" type="none"/>
            <a:tailEnd len="sm" w="sm" type="none"/>
          </a:ln>
        </p:spPr>
      </p:cxnSp>
      <p:cxnSp>
        <p:nvCxnSpPr>
          <p:cNvPr id="1530" name="Google Shape;1530;p154"/>
          <p:cNvCxnSpPr/>
          <p:nvPr/>
        </p:nvCxnSpPr>
        <p:spPr>
          <a:xfrm flipH="1" rot="10800000">
            <a:off x="7751763" y="3213101"/>
            <a:ext cx="1008062" cy="792163"/>
          </a:xfrm>
          <a:prstGeom prst="straightConnector1">
            <a:avLst/>
          </a:prstGeom>
          <a:noFill/>
          <a:ln cap="flat" cmpd="sng" w="57150">
            <a:solidFill>
              <a:srgbClr val="00B050"/>
            </a:solidFill>
            <a:prstDash val="solid"/>
            <a:round/>
            <a:headEnd len="sm" w="sm" type="none"/>
            <a:tailEnd len="sm" w="sm" type="none"/>
          </a:ln>
        </p:spPr>
      </p:cxnSp>
      <p:cxnSp>
        <p:nvCxnSpPr>
          <p:cNvPr id="1531" name="Google Shape;1531;p154"/>
          <p:cNvCxnSpPr/>
          <p:nvPr/>
        </p:nvCxnSpPr>
        <p:spPr>
          <a:xfrm flipH="1" rot="10800000">
            <a:off x="8759825" y="3068638"/>
            <a:ext cx="865188" cy="144462"/>
          </a:xfrm>
          <a:prstGeom prst="straightConnector1">
            <a:avLst/>
          </a:prstGeom>
          <a:noFill/>
          <a:ln cap="flat" cmpd="sng" w="57150">
            <a:solidFill>
              <a:srgbClr val="29EB57"/>
            </a:solidFill>
            <a:prstDash val="solid"/>
            <a:round/>
            <a:headEnd len="sm" w="sm" type="none"/>
            <a:tailEnd len="sm" w="sm" type="none"/>
          </a:ln>
        </p:spPr>
      </p:cxnSp>
      <p:pic>
        <p:nvPicPr>
          <p:cNvPr descr="Gal_Gal_Glc" id="1532" name="Google Shape;1532;p154"/>
          <p:cNvPicPr preferRelativeResize="0"/>
          <p:nvPr/>
        </p:nvPicPr>
        <p:blipFill rotWithShape="1">
          <a:blip r:embed="rId7">
            <a:alphaModFix/>
          </a:blip>
          <a:srcRect b="0" l="0" r="0" t="0"/>
          <a:stretch/>
        </p:blipFill>
        <p:spPr>
          <a:xfrm>
            <a:off x="-14286" y="77334"/>
            <a:ext cx="1945127" cy="1457780"/>
          </a:xfrm>
          <a:prstGeom prst="rect">
            <a:avLst/>
          </a:prstGeom>
          <a:noFill/>
          <a:ln>
            <a:noFill/>
          </a:ln>
        </p:spPr>
      </p:pic>
      <p:sp>
        <p:nvSpPr>
          <p:cNvPr id="1533" name="Google Shape;1533;p154"/>
          <p:cNvSpPr txBox="1"/>
          <p:nvPr/>
        </p:nvSpPr>
        <p:spPr>
          <a:xfrm>
            <a:off x="170877" y="1028700"/>
            <a:ext cx="75373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GOS</a:t>
            </a:r>
            <a:endParaRPr/>
          </a:p>
        </p:txBody>
      </p:sp>
      <p:pic>
        <p:nvPicPr>
          <p:cNvPr descr="vdLiethfructan" id="1534" name="Google Shape;1534;p154"/>
          <p:cNvPicPr preferRelativeResize="0"/>
          <p:nvPr/>
        </p:nvPicPr>
        <p:blipFill rotWithShape="1">
          <a:blip r:embed="rId8">
            <a:alphaModFix/>
          </a:blip>
          <a:srcRect b="0" l="0" r="0" t="0"/>
          <a:stretch/>
        </p:blipFill>
        <p:spPr>
          <a:xfrm>
            <a:off x="10441516" y="-17462"/>
            <a:ext cx="1750483" cy="1312862"/>
          </a:xfrm>
          <a:prstGeom prst="rect">
            <a:avLst/>
          </a:prstGeom>
          <a:noFill/>
          <a:ln>
            <a:noFill/>
          </a:ln>
        </p:spPr>
      </p:pic>
      <p:sp>
        <p:nvSpPr>
          <p:cNvPr id="1535" name="Google Shape;1535;p154"/>
          <p:cNvSpPr txBox="1"/>
          <p:nvPr/>
        </p:nvSpPr>
        <p:spPr>
          <a:xfrm>
            <a:off x="10561638" y="1125538"/>
            <a:ext cx="711200"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FOS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8"/>
                                        </p:tgtEl>
                                        <p:attrNameLst>
                                          <p:attrName>style.visibility</p:attrName>
                                        </p:attrNameLst>
                                      </p:cBhvr>
                                      <p:to>
                                        <p:strVal val="visible"/>
                                      </p:to>
                                    </p:set>
                                    <p:animEffect filter="fade" transition="in">
                                      <p:cBhvr>
                                        <p:cTn dur="500"/>
                                        <p:tgtEl>
                                          <p:spTgt spid="1528"/>
                                        </p:tgtEl>
                                      </p:cBhvr>
                                    </p:animEffect>
                                  </p:childTnLst>
                                </p:cTn>
                              </p:par>
                              <p:par>
                                <p:cTn fill="hold" nodeType="withEffect" presetClass="entr" presetID="10" presetSubtype="0">
                                  <p:stCondLst>
                                    <p:cond delay="0"/>
                                  </p:stCondLst>
                                  <p:childTnLst>
                                    <p:set>
                                      <p:cBhvr>
                                        <p:cTn dur="1" fill="hold">
                                          <p:stCondLst>
                                            <p:cond delay="0"/>
                                          </p:stCondLst>
                                        </p:cTn>
                                        <p:tgtEl>
                                          <p:spTgt spid="1530"/>
                                        </p:tgtEl>
                                        <p:attrNameLst>
                                          <p:attrName>style.visibility</p:attrName>
                                        </p:attrNameLst>
                                      </p:cBhvr>
                                      <p:to>
                                        <p:strVal val="visible"/>
                                      </p:to>
                                    </p:set>
                                    <p:animEffect filter="fade" transition="in">
                                      <p:cBhvr>
                                        <p:cTn dur="500"/>
                                        <p:tgtEl>
                                          <p:spTgt spid="15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29"/>
                                        </p:tgtEl>
                                        <p:attrNameLst>
                                          <p:attrName>style.visibility</p:attrName>
                                        </p:attrNameLst>
                                      </p:cBhvr>
                                      <p:to>
                                        <p:strVal val="visible"/>
                                      </p:to>
                                    </p:set>
                                    <p:animEffect filter="fade" transition="in">
                                      <p:cBhvr>
                                        <p:cTn dur="10"/>
                                        <p:tgtEl>
                                          <p:spTgt spid="1529"/>
                                        </p:tgtEl>
                                      </p:cBhvr>
                                    </p:animEffect>
                                  </p:childTnLst>
                                </p:cTn>
                              </p:par>
                            </p:childTnLst>
                          </p:cTn>
                        </p:par>
                        <p:par>
                          <p:cTn fill="hold">
                            <p:stCondLst>
                              <p:cond delay="510"/>
                            </p:stCondLst>
                            <p:childTnLst>
                              <p:par>
                                <p:cTn fill="hold" nodeType="afterEffect" presetClass="entr" presetID="10" presetSubtype="0">
                                  <p:stCondLst>
                                    <p:cond delay="0"/>
                                  </p:stCondLst>
                                  <p:childTnLst>
                                    <p:set>
                                      <p:cBhvr>
                                        <p:cTn dur="1" fill="hold">
                                          <p:stCondLst>
                                            <p:cond delay="0"/>
                                          </p:stCondLst>
                                        </p:cTn>
                                        <p:tgtEl>
                                          <p:spTgt spid="1531"/>
                                        </p:tgtEl>
                                        <p:attrNameLst>
                                          <p:attrName>style.visibility</p:attrName>
                                        </p:attrNameLst>
                                      </p:cBhvr>
                                      <p:to>
                                        <p:strVal val="visible"/>
                                      </p:to>
                                    </p:set>
                                    <p:animEffect filter="fade" transition="in">
                                      <p:cBhvr>
                                        <p:cTn dur="10"/>
                                        <p:tgtEl>
                                          <p:spTgt spid="1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0" name="Shape 1540"/>
        <p:cNvGrpSpPr/>
        <p:nvPr/>
      </p:nvGrpSpPr>
      <p:grpSpPr>
        <a:xfrm>
          <a:off x="0" y="0"/>
          <a:ext cx="0" cy="0"/>
          <a:chOff x="0" y="0"/>
          <a:chExt cx="0" cy="0"/>
        </a:xfrm>
      </p:grpSpPr>
      <p:sp>
        <p:nvSpPr>
          <p:cNvPr id="1541" name="Google Shape;1541;p155"/>
          <p:cNvSpPr txBox="1"/>
          <p:nvPr/>
        </p:nvSpPr>
        <p:spPr>
          <a:xfrm>
            <a:off x="2711451" y="2116139"/>
            <a:ext cx="6418263" cy="2987675"/>
          </a:xfrm>
          <a:prstGeom prst="rect">
            <a:avLst/>
          </a:prstGeom>
          <a:noFill/>
          <a:ln>
            <a:noFill/>
          </a:ln>
        </p:spPr>
        <p:txBody>
          <a:bodyPr anchorCtr="0" anchor="t" bIns="34550" lIns="69100" spcFirstLastPara="1" rIns="69100" wrap="square" tIns="34550">
            <a:noAutofit/>
          </a:bodyPr>
          <a:lstStyle/>
          <a:p>
            <a:pPr indent="-352424" lvl="1" marL="926305" marR="0" rtl="0" algn="just">
              <a:lnSpc>
                <a:spcPct val="90000"/>
              </a:lnSpc>
              <a:spcBef>
                <a:spcPts val="0"/>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Increase Bifidobacteria</a:t>
            </a:r>
            <a:endParaRPr/>
          </a:p>
          <a:p>
            <a:pPr indent="-352424" lvl="1" marL="926305" marR="0" rtl="0" algn="just">
              <a:lnSpc>
                <a:spcPct val="90000"/>
              </a:lnSpc>
              <a:spcBef>
                <a:spcPts val="563"/>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Decrease of pathogens </a:t>
            </a:r>
            <a:endParaRPr/>
          </a:p>
          <a:p>
            <a:pPr indent="-352424" lvl="1" marL="926305" marR="0" rtl="0" algn="just">
              <a:lnSpc>
                <a:spcPct val="90000"/>
              </a:lnSpc>
              <a:spcBef>
                <a:spcPts val="563"/>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Decrease stool pH  </a:t>
            </a:r>
            <a:endParaRPr/>
          </a:p>
          <a:p>
            <a:pPr indent="-352424" lvl="1" marL="926305" marR="0" rtl="0" algn="just">
              <a:lnSpc>
                <a:spcPct val="90000"/>
              </a:lnSpc>
              <a:spcBef>
                <a:spcPts val="563"/>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Increase secretory IgA</a:t>
            </a:r>
            <a:endParaRPr/>
          </a:p>
          <a:p>
            <a:pPr indent="-352424" lvl="1" marL="926305" marR="0" rtl="0" algn="just">
              <a:lnSpc>
                <a:spcPct val="90000"/>
              </a:lnSpc>
              <a:spcBef>
                <a:spcPts val="563"/>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Reduce atopic disease</a:t>
            </a:r>
            <a:endParaRPr/>
          </a:p>
          <a:p>
            <a:pPr indent="-352424" lvl="1" marL="926305" marR="0" rtl="0" algn="just">
              <a:lnSpc>
                <a:spcPct val="90000"/>
              </a:lnSpc>
              <a:spcBef>
                <a:spcPts val="563"/>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Reduce rate of infection </a:t>
            </a:r>
            <a:endParaRPr/>
          </a:p>
          <a:p>
            <a:pPr indent="-352424" lvl="1" marL="926305" marR="0" rtl="0" algn="just">
              <a:lnSpc>
                <a:spcPct val="90000"/>
              </a:lnSpc>
              <a:spcBef>
                <a:spcPts val="563"/>
              </a:spcBef>
              <a:spcAft>
                <a:spcPts val="0"/>
              </a:spcAft>
              <a:buClr>
                <a:srgbClr val="FAFD00"/>
              </a:buClr>
              <a:buSzPts val="3200"/>
              <a:buFont typeface="Arial"/>
              <a:buChar char="•"/>
            </a:pPr>
            <a:r>
              <a:rPr b="0" i="1" lang="fr-FR" sz="3200" u="none" cap="none" strike="noStrike">
                <a:solidFill>
                  <a:schemeClr val="accent2"/>
                </a:solidFill>
                <a:latin typeface="Arial"/>
                <a:ea typeface="Arial"/>
                <a:cs typeface="Arial"/>
                <a:sym typeface="Arial"/>
              </a:rPr>
              <a:t>Improve stool consistency</a:t>
            </a:r>
            <a:endParaRPr/>
          </a:p>
        </p:txBody>
      </p:sp>
      <p:sp>
        <p:nvSpPr>
          <p:cNvPr id="1542" name="Google Shape;1542;p155"/>
          <p:cNvSpPr txBox="1"/>
          <p:nvPr/>
        </p:nvSpPr>
        <p:spPr>
          <a:xfrm>
            <a:off x="2360614" y="5802314"/>
            <a:ext cx="7551737" cy="1055687"/>
          </a:xfrm>
          <a:prstGeom prst="rect">
            <a:avLst/>
          </a:prstGeom>
          <a:noFill/>
          <a:ln>
            <a:noFill/>
          </a:ln>
        </p:spPr>
        <p:txBody>
          <a:bodyPr anchorCtr="0" anchor="t" bIns="35100" lIns="67500" spcFirstLastPara="1" rIns="67500" wrap="square" tIns="35100">
            <a:noAutofit/>
          </a:bodyPr>
          <a:lstStyle/>
          <a:p>
            <a:pPr indent="0" lvl="0" marL="0" marR="0" rtl="0" algn="ctr">
              <a:spcBef>
                <a:spcPts val="0"/>
              </a:spcBef>
              <a:spcAft>
                <a:spcPts val="0"/>
              </a:spcAft>
              <a:buNone/>
            </a:pPr>
            <a:r>
              <a:rPr b="1" i="1" lang="fr-FR" sz="3200">
                <a:solidFill>
                  <a:srgbClr val="2F9F7A"/>
                </a:solidFill>
                <a:latin typeface="Arial"/>
                <a:ea typeface="Arial"/>
                <a:cs typeface="Arial"/>
                <a:sym typeface="Arial"/>
              </a:rPr>
              <a:t>reproducing an intestinal situation very similar to breast fed infants</a:t>
            </a:r>
            <a:endParaRPr/>
          </a:p>
        </p:txBody>
      </p:sp>
      <p:sp>
        <p:nvSpPr>
          <p:cNvPr id="1543" name="Google Shape;1543;p155"/>
          <p:cNvSpPr/>
          <p:nvPr/>
        </p:nvSpPr>
        <p:spPr>
          <a:xfrm>
            <a:off x="1979614" y="431801"/>
            <a:ext cx="8313737" cy="536575"/>
          </a:xfrm>
          <a:prstGeom prst="rect">
            <a:avLst/>
          </a:prstGeom>
          <a:solidFill>
            <a:srgbClr val="D0EAEC"/>
          </a:solidFill>
          <a:ln>
            <a:noFill/>
          </a:ln>
        </p:spPr>
        <p:txBody>
          <a:bodyPr anchorCtr="0" anchor="ctr" bIns="34525" lIns="69050" spcFirstLastPara="1" rIns="69050" wrap="square" tIns="34525">
            <a:noAutofit/>
          </a:bodyPr>
          <a:lstStyle/>
          <a:p>
            <a:pPr indent="0" lvl="0" marL="0" marR="0" rtl="0" algn="ctr">
              <a:spcBef>
                <a:spcPts val="0"/>
              </a:spcBef>
              <a:spcAft>
                <a:spcPts val="0"/>
              </a:spcAft>
              <a:buNone/>
            </a:pPr>
            <a:r>
              <a:rPr b="1" lang="fr-FR" sz="4000">
                <a:solidFill>
                  <a:srgbClr val="00B050"/>
                </a:solidFill>
                <a:latin typeface="Arial"/>
                <a:ea typeface="Arial"/>
                <a:cs typeface="Arial"/>
                <a:sym typeface="Arial"/>
              </a:rPr>
              <a:t>Pre</a:t>
            </a:r>
            <a:r>
              <a:rPr b="1" lang="fr-FR" sz="4000">
                <a:solidFill>
                  <a:srgbClr val="002060"/>
                </a:solidFill>
                <a:latin typeface="Arial"/>
                <a:ea typeface="Arial"/>
                <a:cs typeface="Arial"/>
                <a:sym typeface="Arial"/>
              </a:rPr>
              <a:t>biotics </a:t>
            </a:r>
            <a:r>
              <a:rPr b="1" i="1" lang="fr-FR" sz="3600">
                <a:solidFill>
                  <a:srgbClr val="002060"/>
                </a:solidFill>
                <a:latin typeface="Arial"/>
                <a:ea typeface="Arial"/>
                <a:cs typeface="Arial"/>
                <a:sym typeface="Arial"/>
              </a:rPr>
              <a:t>(GOS/FOS</a:t>
            </a:r>
            <a:r>
              <a:rPr b="1" lang="fr-FR" sz="4000">
                <a:solidFill>
                  <a:srgbClr val="002060"/>
                </a:solidFill>
                <a:latin typeface="Arial"/>
                <a:ea typeface="Arial"/>
                <a:cs typeface="Arial"/>
                <a:sym typeface="Arial"/>
              </a:rPr>
              <a:t>) in infancy</a:t>
            </a:r>
            <a:endParaRPr b="1" sz="2800">
              <a:solidFill>
                <a:srgbClr val="002060"/>
              </a:solidFill>
              <a:latin typeface="Arial"/>
              <a:ea typeface="Arial"/>
              <a:cs typeface="Arial"/>
              <a:sym typeface="Arial"/>
            </a:endParaRPr>
          </a:p>
        </p:txBody>
      </p:sp>
      <p:sp>
        <p:nvSpPr>
          <p:cNvPr id="1544" name="Google Shape;1544;p155"/>
          <p:cNvSpPr txBox="1"/>
          <p:nvPr/>
        </p:nvSpPr>
        <p:spPr>
          <a:xfrm>
            <a:off x="1979613" y="1362076"/>
            <a:ext cx="8445500" cy="485775"/>
          </a:xfrm>
          <a:prstGeom prst="rect">
            <a:avLst/>
          </a:prstGeom>
          <a:noFill/>
          <a:ln>
            <a:noFill/>
          </a:ln>
        </p:spPr>
        <p:txBody>
          <a:bodyPr anchorCtr="0" anchor="t" bIns="34550" lIns="69100" spcFirstLastPara="1" rIns="69100" wrap="square" tIns="34550">
            <a:noAutofit/>
          </a:bodyPr>
          <a:lstStyle/>
          <a:p>
            <a:pPr indent="0" lvl="0" marL="0" marR="0" rtl="0" algn="ctr">
              <a:lnSpc>
                <a:spcPct val="90000"/>
              </a:lnSpc>
              <a:spcBef>
                <a:spcPts val="0"/>
              </a:spcBef>
              <a:spcAft>
                <a:spcPts val="0"/>
              </a:spcAft>
              <a:buNone/>
            </a:pPr>
            <a:r>
              <a:rPr b="1" i="1" lang="fr-FR" sz="3200">
                <a:solidFill>
                  <a:srgbClr val="0070C0"/>
                </a:solidFill>
                <a:latin typeface="Arial"/>
                <a:ea typeface="Arial"/>
                <a:cs typeface="Arial"/>
                <a:sym typeface="Arial"/>
              </a:rPr>
              <a:t>Formula-fed infants with GOS/FOS mixture</a:t>
            </a:r>
            <a:endParaRPr/>
          </a:p>
        </p:txBody>
      </p:sp>
      <p:pic>
        <p:nvPicPr>
          <p:cNvPr descr="vdLiethfructan" id="1545" name="Google Shape;1545;p155"/>
          <p:cNvPicPr preferRelativeResize="0"/>
          <p:nvPr/>
        </p:nvPicPr>
        <p:blipFill rotWithShape="1">
          <a:blip r:embed="rId3">
            <a:alphaModFix/>
          </a:blip>
          <a:srcRect b="0" l="0" r="0" t="0"/>
          <a:stretch/>
        </p:blipFill>
        <p:spPr>
          <a:xfrm>
            <a:off x="10441516" y="-17462"/>
            <a:ext cx="1750483" cy="1312862"/>
          </a:xfrm>
          <a:prstGeom prst="rect">
            <a:avLst/>
          </a:prstGeom>
          <a:noFill/>
          <a:ln>
            <a:noFill/>
          </a:ln>
        </p:spPr>
      </p:pic>
      <p:sp>
        <p:nvSpPr>
          <p:cNvPr id="1546" name="Google Shape;1546;p155"/>
          <p:cNvSpPr txBox="1"/>
          <p:nvPr/>
        </p:nvSpPr>
        <p:spPr>
          <a:xfrm>
            <a:off x="10561638" y="1125538"/>
            <a:ext cx="711200" cy="4000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FOS</a:t>
            </a:r>
            <a:endParaRPr/>
          </a:p>
        </p:txBody>
      </p:sp>
      <p:pic>
        <p:nvPicPr>
          <p:cNvPr descr="Gal_Gal_Glc" id="1547" name="Google Shape;1547;p155"/>
          <p:cNvPicPr preferRelativeResize="0"/>
          <p:nvPr/>
        </p:nvPicPr>
        <p:blipFill rotWithShape="1">
          <a:blip r:embed="rId4">
            <a:alphaModFix/>
          </a:blip>
          <a:srcRect b="0" l="0" r="0" t="0"/>
          <a:stretch/>
        </p:blipFill>
        <p:spPr>
          <a:xfrm>
            <a:off x="-14286" y="77334"/>
            <a:ext cx="1945127" cy="1457780"/>
          </a:xfrm>
          <a:prstGeom prst="rect">
            <a:avLst/>
          </a:prstGeom>
          <a:noFill/>
          <a:ln>
            <a:noFill/>
          </a:ln>
        </p:spPr>
      </p:pic>
      <p:sp>
        <p:nvSpPr>
          <p:cNvPr id="1548" name="Google Shape;1548;p155"/>
          <p:cNvSpPr txBox="1"/>
          <p:nvPr/>
        </p:nvSpPr>
        <p:spPr>
          <a:xfrm>
            <a:off x="170877" y="1028700"/>
            <a:ext cx="75373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fr-FR" sz="2000">
                <a:solidFill>
                  <a:schemeClr val="dk1"/>
                </a:solidFill>
                <a:latin typeface="Arial"/>
                <a:ea typeface="Arial"/>
                <a:cs typeface="Arial"/>
                <a:sym typeface="Arial"/>
              </a:rPr>
              <a:t>GOS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gtEl>
                                        <p:attrNameLst>
                                          <p:attrName>style.visibility</p:attrName>
                                        </p:attrNameLst>
                                      </p:cBhvr>
                                      <p:to>
                                        <p:strVal val="visible"/>
                                      </p:to>
                                    </p:set>
                                    <p:animEffect filter="fade" transition="in">
                                      <p:cBhvr>
                                        <p:cTn dur="500"/>
                                        <p:tgtEl>
                                          <p:spTgt spid="1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84"/>
          <p:cNvSpPr txBox="1"/>
          <p:nvPr/>
        </p:nvSpPr>
        <p:spPr>
          <a:xfrm>
            <a:off x="228600" y="1484314"/>
            <a:ext cx="11830050" cy="4535487"/>
          </a:xfrm>
          <a:prstGeom prst="rect">
            <a:avLst/>
          </a:prstGeom>
          <a:noFill/>
          <a:ln>
            <a:noFill/>
          </a:ln>
        </p:spPr>
        <p:txBody>
          <a:bodyPr anchorCtr="0" anchor="t" bIns="44450" lIns="90475" spcFirstLastPara="1" rIns="90475" wrap="square" tIns="44450">
            <a:noAutofit/>
          </a:bodyPr>
          <a:lstStyle/>
          <a:p>
            <a:pPr indent="-342900" lvl="0" marL="342900" marR="0" rtl="0" algn="l">
              <a:spcBef>
                <a:spcPts val="0"/>
              </a:spcBef>
              <a:spcAft>
                <a:spcPts val="0"/>
              </a:spcAft>
              <a:buClr>
                <a:srgbClr val="EB5700"/>
              </a:buClr>
              <a:buSzPts val="3600"/>
              <a:buFont typeface="Noto Sans Symbols"/>
              <a:buChar char="✔"/>
            </a:pPr>
            <a:r>
              <a:rPr b="1" lang="fr-FR" sz="3600">
                <a:solidFill>
                  <a:schemeClr val="dk1"/>
                </a:solidFill>
                <a:latin typeface="Arial"/>
                <a:ea typeface="Arial"/>
                <a:cs typeface="Arial"/>
                <a:sym typeface="Arial"/>
              </a:rPr>
              <a:t>At interface between feeds and epithelium</a:t>
            </a:r>
            <a:endParaRPr b="1" sz="3600">
              <a:solidFill>
                <a:schemeClr val="dk1"/>
              </a:solidFill>
              <a:latin typeface="Arial"/>
              <a:ea typeface="Arial"/>
              <a:cs typeface="Arial"/>
              <a:sym typeface="Arial"/>
            </a:endParaRPr>
          </a:p>
          <a:p>
            <a:pPr indent="0" lvl="0" marL="0" marR="0" rtl="0" algn="l">
              <a:spcBef>
                <a:spcPts val="280"/>
              </a:spcBef>
              <a:spcAft>
                <a:spcPts val="0"/>
              </a:spcAft>
              <a:buClr>
                <a:srgbClr val="EB5700"/>
              </a:buClr>
              <a:buSzPts val="1400"/>
              <a:buFont typeface="Arial"/>
              <a:buNone/>
            </a:pPr>
            <a:r>
              <a:t/>
            </a:r>
            <a:endParaRPr b="1" sz="1400">
              <a:solidFill>
                <a:schemeClr val="dk1"/>
              </a:solidFill>
              <a:latin typeface="Arial"/>
              <a:ea typeface="Arial"/>
              <a:cs typeface="Arial"/>
              <a:sym typeface="Arial"/>
            </a:endParaRPr>
          </a:p>
          <a:p>
            <a:pPr indent="-342900" lvl="0" marL="342900" marR="0" rtl="0" algn="l">
              <a:spcBef>
                <a:spcPts val="720"/>
              </a:spcBef>
              <a:spcAft>
                <a:spcPts val="0"/>
              </a:spcAft>
              <a:buClr>
                <a:srgbClr val="EB5700"/>
              </a:buClr>
              <a:buSzPts val="3600"/>
              <a:buFont typeface="Noto Sans Symbols"/>
              <a:buChar char="✔"/>
            </a:pPr>
            <a:r>
              <a:rPr b="1" lang="fr-FR" sz="3600">
                <a:solidFill>
                  <a:schemeClr val="dk1"/>
                </a:solidFill>
                <a:latin typeface="Arial"/>
                <a:ea typeface="Arial"/>
                <a:cs typeface="Arial"/>
                <a:sym typeface="Arial"/>
              </a:rPr>
              <a:t>In contact with the immune system and the neuroenteric system</a:t>
            </a:r>
            <a:endParaRPr b="1" sz="1400">
              <a:solidFill>
                <a:schemeClr val="dk1"/>
              </a:solidFill>
              <a:latin typeface="Arial"/>
              <a:ea typeface="Arial"/>
              <a:cs typeface="Arial"/>
              <a:sym typeface="Arial"/>
            </a:endParaRPr>
          </a:p>
          <a:p>
            <a:pPr indent="-342900" lvl="0" marL="342900" marR="0" rtl="0" algn="l">
              <a:spcBef>
                <a:spcPts val="720"/>
              </a:spcBef>
              <a:spcAft>
                <a:spcPts val="0"/>
              </a:spcAft>
              <a:buClr>
                <a:srgbClr val="EB5700"/>
              </a:buClr>
              <a:buSzPts val="3600"/>
              <a:buFont typeface="Noto Sans Symbols"/>
              <a:buChar char="✔"/>
            </a:pPr>
            <a:r>
              <a:rPr b="1" lang="fr-FR" sz="3600">
                <a:solidFill>
                  <a:schemeClr val="dk1"/>
                </a:solidFill>
                <a:latin typeface="Arial"/>
                <a:ea typeface="Arial"/>
                <a:cs typeface="Arial"/>
                <a:sym typeface="Arial"/>
              </a:rPr>
              <a:t>Huge importance of the microbiome diversity</a:t>
            </a:r>
            <a:endParaRPr b="1" sz="3600">
              <a:solidFill>
                <a:schemeClr val="dk1"/>
              </a:solidFill>
              <a:latin typeface="Arial"/>
              <a:ea typeface="Arial"/>
              <a:cs typeface="Arial"/>
              <a:sym typeface="Arial"/>
            </a:endParaRPr>
          </a:p>
          <a:p>
            <a:pPr indent="-254000" lvl="0" marL="342900" marR="0" rtl="0" algn="l">
              <a:spcBef>
                <a:spcPts val="280"/>
              </a:spcBef>
              <a:spcAft>
                <a:spcPts val="0"/>
              </a:spcAft>
              <a:buClr>
                <a:srgbClr val="EB5700"/>
              </a:buClr>
              <a:buSzPts val="1400"/>
              <a:buFont typeface="Noto Sans Symbols"/>
              <a:buNone/>
            </a:pPr>
            <a:r>
              <a:t/>
            </a:r>
            <a:endParaRPr b="1" sz="1400">
              <a:solidFill>
                <a:schemeClr val="dk1"/>
              </a:solidFill>
              <a:latin typeface="Arial"/>
              <a:ea typeface="Arial"/>
              <a:cs typeface="Arial"/>
              <a:sym typeface="Arial"/>
            </a:endParaRPr>
          </a:p>
          <a:p>
            <a:pPr indent="-342900" lvl="0" marL="342900" marR="0" rtl="0" algn="l">
              <a:spcBef>
                <a:spcPts val="720"/>
              </a:spcBef>
              <a:spcAft>
                <a:spcPts val="0"/>
              </a:spcAft>
              <a:buClr>
                <a:srgbClr val="EB5700"/>
              </a:buClr>
              <a:buSzPts val="3600"/>
              <a:buFont typeface="Noto Sans Symbols"/>
              <a:buChar char="✔"/>
            </a:pPr>
            <a:r>
              <a:rPr b="1" lang="fr-FR" sz="3600">
                <a:solidFill>
                  <a:schemeClr val="dk1"/>
                </a:solidFill>
                <a:latin typeface="Arial"/>
                <a:ea typeface="Arial"/>
                <a:cs typeface="Arial"/>
                <a:sym typeface="Arial"/>
              </a:rPr>
              <a:t>The concept of protective bacteria </a:t>
            </a:r>
            <a:endParaRPr/>
          </a:p>
          <a:p>
            <a:pPr indent="-254000" lvl="0" marL="342900" marR="0" rtl="0" algn="l">
              <a:spcBef>
                <a:spcPts val="280"/>
              </a:spcBef>
              <a:spcAft>
                <a:spcPts val="0"/>
              </a:spcAft>
              <a:buClr>
                <a:srgbClr val="EB5700"/>
              </a:buClr>
              <a:buSzPts val="1400"/>
              <a:buFont typeface="Noto Sans Symbols"/>
              <a:buNone/>
            </a:pPr>
            <a:r>
              <a:t/>
            </a:r>
            <a:endParaRPr b="1" sz="1400">
              <a:solidFill>
                <a:schemeClr val="dk1"/>
              </a:solidFill>
              <a:latin typeface="Arial"/>
              <a:ea typeface="Arial"/>
              <a:cs typeface="Arial"/>
              <a:sym typeface="Arial"/>
            </a:endParaRPr>
          </a:p>
          <a:p>
            <a:pPr indent="-342900" lvl="0" marL="342900" marR="0" rtl="0" algn="l">
              <a:spcBef>
                <a:spcPts val="720"/>
              </a:spcBef>
              <a:spcAft>
                <a:spcPts val="0"/>
              </a:spcAft>
              <a:buClr>
                <a:srgbClr val="EB5700"/>
              </a:buClr>
              <a:buSzPts val="3600"/>
              <a:buFont typeface="Noto Sans Symbols"/>
              <a:buChar char="✔"/>
            </a:pPr>
            <a:r>
              <a:rPr b="1" lang="fr-FR" sz="3600">
                <a:solidFill>
                  <a:schemeClr val="dk1"/>
                </a:solidFill>
                <a:latin typeface="Arial"/>
                <a:ea typeface="Arial"/>
                <a:cs typeface="Arial"/>
                <a:sym typeface="Arial"/>
              </a:rPr>
              <a:t>Modulation / transplantation of the microbiota</a:t>
            </a:r>
            <a:endParaRPr b="1" sz="3600">
              <a:solidFill>
                <a:schemeClr val="dk1"/>
              </a:solidFill>
              <a:latin typeface="Arial"/>
              <a:ea typeface="Arial"/>
              <a:cs typeface="Arial"/>
              <a:sym typeface="Arial"/>
            </a:endParaRPr>
          </a:p>
        </p:txBody>
      </p:sp>
      <p:sp>
        <p:nvSpPr>
          <p:cNvPr id="572" name="Google Shape;572;p84"/>
          <p:cNvSpPr/>
          <p:nvPr/>
        </p:nvSpPr>
        <p:spPr>
          <a:xfrm>
            <a:off x="3281363" y="4983164"/>
            <a:ext cx="5630862" cy="39687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accent1"/>
              </a:solidFill>
              <a:latin typeface="Arial"/>
              <a:ea typeface="Arial"/>
              <a:cs typeface="Arial"/>
              <a:sym typeface="Arial"/>
            </a:endParaRPr>
          </a:p>
        </p:txBody>
      </p:sp>
      <p:sp>
        <p:nvSpPr>
          <p:cNvPr id="573" name="Google Shape;573;p84"/>
          <p:cNvSpPr txBox="1"/>
          <p:nvPr/>
        </p:nvSpPr>
        <p:spPr>
          <a:xfrm>
            <a:off x="0" y="6994"/>
            <a:ext cx="12195637" cy="750888"/>
          </a:xfrm>
          <a:prstGeom prst="rect">
            <a:avLst/>
          </a:prstGeom>
          <a:solidFill>
            <a:srgbClr val="B7CCE4"/>
          </a:solidFill>
          <a:ln>
            <a:noFill/>
          </a:ln>
        </p:spPr>
        <p:txBody>
          <a:bodyPr anchorCtr="0" anchor="t" bIns="60950" lIns="121900" spcFirstLastPara="1" rIns="121900" wrap="square" tIns="60950">
            <a:noAutofit/>
          </a:bodyPr>
          <a:lstStyle/>
          <a:p>
            <a:pPr indent="0" lvl="0" marL="479975" marR="0" rtl="0" algn="ctr">
              <a:spcBef>
                <a:spcPts val="0"/>
              </a:spcBef>
              <a:spcAft>
                <a:spcPts val="0"/>
              </a:spcAft>
              <a:buNone/>
            </a:pPr>
            <a:r>
              <a:rPr b="1" lang="fr-FR" sz="4000">
                <a:solidFill>
                  <a:schemeClr val="accent1"/>
                </a:solidFill>
                <a:latin typeface="Avenir"/>
                <a:ea typeface="Avenir"/>
                <a:cs typeface="Avenir"/>
                <a:sym typeface="Avenir"/>
              </a:rPr>
              <a:t>The Intestinal Microbiome is a forgotten organ…..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0" st="0"/>
                                            </p:txEl>
                                          </p:spTgt>
                                        </p:tgtEl>
                                        <p:attrNameLst>
                                          <p:attrName>style.visibility</p:attrName>
                                        </p:attrNameLst>
                                      </p:cBhvr>
                                      <p:to>
                                        <p:strVal val="visible"/>
                                      </p:to>
                                    </p:set>
                                    <p:animEffect filter="fade" transition="in">
                                      <p:cBhvr>
                                        <p:cTn dur="500"/>
                                        <p:tgtEl>
                                          <p:spTgt spid="5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1" st="1"/>
                                            </p:txEl>
                                          </p:spTgt>
                                        </p:tgtEl>
                                        <p:attrNameLst>
                                          <p:attrName>style.visibility</p:attrName>
                                        </p:attrNameLst>
                                      </p:cBhvr>
                                      <p:to>
                                        <p:strVal val="visible"/>
                                      </p:to>
                                    </p:set>
                                    <p:animEffect filter="fade" transition="in">
                                      <p:cBhvr>
                                        <p:cTn dur="500"/>
                                        <p:tgtEl>
                                          <p:spTgt spid="5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2" st="2"/>
                                            </p:txEl>
                                          </p:spTgt>
                                        </p:tgtEl>
                                        <p:attrNameLst>
                                          <p:attrName>style.visibility</p:attrName>
                                        </p:attrNameLst>
                                      </p:cBhvr>
                                      <p:to>
                                        <p:strVal val="visible"/>
                                      </p:to>
                                    </p:set>
                                    <p:animEffect filter="fade" transition="in">
                                      <p:cBhvr>
                                        <p:cTn dur="500"/>
                                        <p:tgtEl>
                                          <p:spTgt spid="5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3" st="3"/>
                                            </p:txEl>
                                          </p:spTgt>
                                        </p:tgtEl>
                                        <p:attrNameLst>
                                          <p:attrName>style.visibility</p:attrName>
                                        </p:attrNameLst>
                                      </p:cBhvr>
                                      <p:to>
                                        <p:strVal val="visible"/>
                                      </p:to>
                                    </p:set>
                                    <p:animEffect filter="fade" transition="in">
                                      <p:cBhvr>
                                        <p:cTn dur="500"/>
                                        <p:tgtEl>
                                          <p:spTgt spid="5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4" st="4"/>
                                            </p:txEl>
                                          </p:spTgt>
                                        </p:tgtEl>
                                        <p:attrNameLst>
                                          <p:attrName>style.visibility</p:attrName>
                                        </p:attrNameLst>
                                      </p:cBhvr>
                                      <p:to>
                                        <p:strVal val="visible"/>
                                      </p:to>
                                    </p:set>
                                    <p:animEffect filter="fade" transition="in">
                                      <p:cBhvr>
                                        <p:cTn dur="500"/>
                                        <p:tgtEl>
                                          <p:spTgt spid="5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5" st="5"/>
                                            </p:txEl>
                                          </p:spTgt>
                                        </p:tgtEl>
                                        <p:attrNameLst>
                                          <p:attrName>style.visibility</p:attrName>
                                        </p:attrNameLst>
                                      </p:cBhvr>
                                      <p:to>
                                        <p:strVal val="visible"/>
                                      </p:to>
                                    </p:set>
                                    <p:animEffect filter="fade" transition="in">
                                      <p:cBhvr>
                                        <p:cTn dur="500"/>
                                        <p:tgtEl>
                                          <p:spTgt spid="57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6" st="6"/>
                                            </p:txEl>
                                          </p:spTgt>
                                        </p:tgtEl>
                                        <p:attrNameLst>
                                          <p:attrName>style.visibility</p:attrName>
                                        </p:attrNameLst>
                                      </p:cBhvr>
                                      <p:to>
                                        <p:strVal val="visible"/>
                                      </p:to>
                                    </p:set>
                                    <p:animEffect filter="fade" transition="in">
                                      <p:cBhvr>
                                        <p:cTn dur="500"/>
                                        <p:tgtEl>
                                          <p:spTgt spid="57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7" st="7"/>
                                            </p:txEl>
                                          </p:spTgt>
                                        </p:tgtEl>
                                        <p:attrNameLst>
                                          <p:attrName>style.visibility</p:attrName>
                                        </p:attrNameLst>
                                      </p:cBhvr>
                                      <p:to>
                                        <p:strVal val="visible"/>
                                      </p:to>
                                    </p:set>
                                    <p:animEffect filter="fade" transition="in">
                                      <p:cBhvr>
                                        <p:cTn dur="500"/>
                                        <p:tgtEl>
                                          <p:spTgt spid="57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2" name="Shape 1552"/>
        <p:cNvGrpSpPr/>
        <p:nvPr/>
      </p:nvGrpSpPr>
      <p:grpSpPr>
        <a:xfrm>
          <a:off x="0" y="0"/>
          <a:ext cx="0" cy="0"/>
          <a:chOff x="0" y="0"/>
          <a:chExt cx="0" cy="0"/>
        </a:xfrm>
      </p:grpSpPr>
      <p:sp>
        <p:nvSpPr>
          <p:cNvPr id="1553" name="Google Shape;1553;p1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554" name="Google Shape;1554;p156"/>
          <p:cNvPicPr preferRelativeResize="0"/>
          <p:nvPr/>
        </p:nvPicPr>
        <p:blipFill rotWithShape="1">
          <a:blip r:embed="rId3">
            <a:alphaModFix/>
          </a:blip>
          <a:srcRect b="20056" l="6874" r="5001" t="9772"/>
          <a:stretch/>
        </p:blipFill>
        <p:spPr>
          <a:xfrm>
            <a:off x="-100547" y="1725741"/>
            <a:ext cx="12240434" cy="4351339"/>
          </a:xfrm>
          <a:prstGeom prst="rect">
            <a:avLst/>
          </a:prstGeom>
          <a:noFill/>
          <a:ln>
            <a:noFill/>
          </a:ln>
        </p:spPr>
      </p:pic>
      <p:sp>
        <p:nvSpPr>
          <p:cNvPr id="1555" name="Google Shape;1555;p156"/>
          <p:cNvSpPr txBox="1"/>
          <p:nvPr/>
        </p:nvSpPr>
        <p:spPr>
          <a:xfrm>
            <a:off x="0" y="10903"/>
            <a:ext cx="12192000" cy="1448929"/>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1F497D"/>
              </a:buClr>
              <a:buSzPts val="4800"/>
              <a:buFont typeface="Arial"/>
              <a:buNone/>
            </a:pPr>
            <a:r>
              <a:rPr b="1" i="0" lang="fr-FR" sz="4800" u="none" cap="none" strike="noStrike">
                <a:solidFill>
                  <a:srgbClr val="1F497D"/>
                </a:solidFill>
                <a:latin typeface="Calibri"/>
                <a:ea typeface="Calibri"/>
                <a:cs typeface="Calibri"/>
                <a:sym typeface="Calibri"/>
              </a:rPr>
              <a:t>The biotics family</a:t>
            </a:r>
            <a:endParaRPr b="1" i="0" sz="4800" u="none" cap="none" strike="noStrike">
              <a:solidFill>
                <a:srgbClr val="1F497D"/>
              </a:solidFill>
              <a:latin typeface="Calibri"/>
              <a:ea typeface="Calibri"/>
              <a:cs typeface="Calibri"/>
              <a:sym typeface="Calibri"/>
            </a:endParaRPr>
          </a:p>
          <a:p>
            <a:pPr indent="0" lvl="0" marL="0" marR="0" rtl="0" algn="ctr">
              <a:lnSpc>
                <a:spcPct val="80000"/>
              </a:lnSpc>
              <a:spcBef>
                <a:spcPts val="1000"/>
              </a:spcBef>
              <a:spcAft>
                <a:spcPts val="0"/>
              </a:spcAft>
              <a:buClr>
                <a:srgbClr val="00B050"/>
              </a:buClr>
              <a:buSzPts val="4400"/>
              <a:buFont typeface="Arial"/>
              <a:buNone/>
            </a:pPr>
            <a:r>
              <a:rPr b="1" i="1" lang="fr-FR" sz="4400" u="none" cap="none" strike="noStrike">
                <a:solidFill>
                  <a:srgbClr val="00B050"/>
                </a:solidFill>
                <a:latin typeface="Calibri"/>
                <a:ea typeface="Calibri"/>
                <a:cs typeface="Calibri"/>
                <a:sym typeface="Calibri"/>
              </a:rPr>
              <a:t>Intestinal microbiota modulation</a:t>
            </a:r>
            <a:endParaRPr/>
          </a:p>
        </p:txBody>
      </p:sp>
      <p:sp>
        <p:nvSpPr>
          <p:cNvPr id="1556" name="Google Shape;1556;p156"/>
          <p:cNvSpPr txBox="1"/>
          <p:nvPr/>
        </p:nvSpPr>
        <p:spPr>
          <a:xfrm>
            <a:off x="474448" y="4883284"/>
            <a:ext cx="2271391"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fr-FR" sz="2800" u="none" cap="none" strike="noStrike">
                <a:solidFill>
                  <a:srgbClr val="000000"/>
                </a:solidFill>
                <a:latin typeface="Calibri"/>
                <a:ea typeface="Calibri"/>
                <a:cs typeface="Calibri"/>
                <a:sym typeface="Calibri"/>
              </a:rPr>
              <a:t>Prebiotics</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Non assimilable</a:t>
            </a:r>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food ingredients </a:t>
            </a:r>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positively influencing  </a:t>
            </a:r>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gut microbiota</a:t>
            </a:r>
            <a:endParaRPr b="0" i="0" sz="1800" u="none" cap="none" strike="noStrike">
              <a:solidFill>
                <a:srgbClr val="000000"/>
              </a:solidFill>
              <a:latin typeface="Calibri"/>
              <a:ea typeface="Calibri"/>
              <a:cs typeface="Calibri"/>
              <a:sym typeface="Calibri"/>
            </a:endParaRPr>
          </a:p>
        </p:txBody>
      </p:sp>
      <p:sp>
        <p:nvSpPr>
          <p:cNvPr id="1557" name="Google Shape;1557;p156"/>
          <p:cNvSpPr txBox="1"/>
          <p:nvPr/>
        </p:nvSpPr>
        <p:spPr>
          <a:xfrm>
            <a:off x="3330932" y="4883284"/>
            <a:ext cx="2271391"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fr-FR" sz="2800" u="none" cap="none" strike="noStrike">
                <a:solidFill>
                  <a:srgbClr val="000000"/>
                </a:solidFill>
                <a:latin typeface="Calibri"/>
                <a:ea typeface="Calibri"/>
                <a:cs typeface="Calibri"/>
                <a:sym typeface="Calibri"/>
              </a:rPr>
              <a:t>Probiotics</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Live bacteria</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positively influencing  </a:t>
            </a:r>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gut microbiota</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and human health</a:t>
            </a:r>
            <a:endParaRPr b="0" i="0" sz="1800" u="none" cap="none" strike="noStrike">
              <a:solidFill>
                <a:srgbClr val="000000"/>
              </a:solidFill>
              <a:latin typeface="Calibri"/>
              <a:ea typeface="Calibri"/>
              <a:cs typeface="Calibri"/>
              <a:sym typeface="Calibri"/>
            </a:endParaRPr>
          </a:p>
        </p:txBody>
      </p:sp>
      <p:sp>
        <p:nvSpPr>
          <p:cNvPr id="1558" name="Google Shape;1558;p156"/>
          <p:cNvSpPr txBox="1"/>
          <p:nvPr/>
        </p:nvSpPr>
        <p:spPr>
          <a:xfrm>
            <a:off x="5986272" y="4883284"/>
            <a:ext cx="2725105"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fr-FR" sz="2800" u="none" cap="none" strike="noStrike">
                <a:solidFill>
                  <a:srgbClr val="000000"/>
                </a:solidFill>
                <a:latin typeface="Calibri"/>
                <a:ea typeface="Calibri"/>
                <a:cs typeface="Calibri"/>
                <a:sym typeface="Calibri"/>
              </a:rPr>
              <a:t>Synbiotics</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Combination of  prebiotics </a:t>
            </a:r>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and probiotics</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positively influencing  </a:t>
            </a:r>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gut microbiota</a:t>
            </a:r>
            <a:endParaRPr b="0" i="0" sz="1800" u="none" cap="none" strike="noStrike">
              <a:solidFill>
                <a:srgbClr val="000000"/>
              </a:solidFill>
              <a:latin typeface="Calibri"/>
              <a:ea typeface="Calibri"/>
              <a:cs typeface="Calibri"/>
              <a:sym typeface="Calibri"/>
            </a:endParaRPr>
          </a:p>
        </p:txBody>
      </p:sp>
      <p:sp>
        <p:nvSpPr>
          <p:cNvPr id="1559" name="Google Shape;1559;p156"/>
          <p:cNvSpPr txBox="1"/>
          <p:nvPr/>
        </p:nvSpPr>
        <p:spPr>
          <a:xfrm>
            <a:off x="9287980" y="4931410"/>
            <a:ext cx="2615264" cy="163121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fr-FR" sz="2800" u="none" cap="none" strike="noStrike">
                <a:solidFill>
                  <a:srgbClr val="000000"/>
                </a:solidFill>
                <a:latin typeface="Calibri"/>
                <a:ea typeface="Calibri"/>
                <a:cs typeface="Calibri"/>
                <a:sym typeface="Calibri"/>
              </a:rPr>
              <a:t>Postbiotics</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Bioactive compounds produced during a fermentation process that are beneficial for  health</a:t>
            </a:r>
            <a:endParaRPr b="0" i="0" sz="1800" u="none" cap="none" strike="noStrike">
              <a:solidFill>
                <a:srgbClr val="000000"/>
              </a:solidFill>
              <a:latin typeface="Calibri"/>
              <a:ea typeface="Calibri"/>
              <a:cs typeface="Calibri"/>
              <a:sym typeface="Calibri"/>
            </a:endParaRPr>
          </a:p>
        </p:txBody>
      </p:sp>
      <p:sp>
        <p:nvSpPr>
          <p:cNvPr id="1560" name="Google Shape;1560;p156"/>
          <p:cNvSpPr/>
          <p:nvPr/>
        </p:nvSpPr>
        <p:spPr>
          <a:xfrm>
            <a:off x="8858249" y="1825625"/>
            <a:ext cx="3238774" cy="4860925"/>
          </a:xfrm>
          <a:prstGeom prst="rect">
            <a:avLst/>
          </a:prstGeom>
          <a:noFill/>
          <a:ln cap="flat" cmpd="sng" w="57150">
            <a:solidFill>
              <a:srgbClr val="2F9F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500"/>
                                        <p:tgtEl>
                                          <p:spTgt spid="1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5" name="Shape 1565"/>
        <p:cNvGrpSpPr/>
        <p:nvPr/>
      </p:nvGrpSpPr>
      <p:grpSpPr>
        <a:xfrm>
          <a:off x="0" y="0"/>
          <a:ext cx="0" cy="0"/>
          <a:chOff x="0" y="0"/>
          <a:chExt cx="0" cy="0"/>
        </a:xfrm>
      </p:grpSpPr>
      <p:sp>
        <p:nvSpPr>
          <p:cNvPr id="1566" name="Google Shape;1566;p157"/>
          <p:cNvSpPr/>
          <p:nvPr/>
        </p:nvSpPr>
        <p:spPr>
          <a:xfrm>
            <a:off x="4698447" y="1863120"/>
            <a:ext cx="692502" cy="692502"/>
          </a:xfrm>
          <a:custGeom>
            <a:rect b="b" l="l" r="r" t="t"/>
            <a:pathLst>
              <a:path extrusionOk="0" h="814622" w="814622">
                <a:moveTo>
                  <a:pt x="801389" y="788552"/>
                </a:moveTo>
                <a:lnTo>
                  <a:pt x="779993" y="788552"/>
                </a:lnTo>
                <a:lnTo>
                  <a:pt x="779993" y="732922"/>
                </a:lnTo>
                <a:cubicBezTo>
                  <a:pt x="779993" y="720997"/>
                  <a:pt x="772987" y="710677"/>
                  <a:pt x="762876" y="705860"/>
                </a:cubicBezTo>
                <a:lnTo>
                  <a:pt x="762876" y="305009"/>
                </a:lnTo>
                <a:cubicBezTo>
                  <a:pt x="762876" y="297919"/>
                  <a:pt x="757131" y="292172"/>
                  <a:pt x="750039" y="292172"/>
                </a:cubicBezTo>
                <a:cubicBezTo>
                  <a:pt x="742947" y="292172"/>
                  <a:pt x="737202" y="297920"/>
                  <a:pt x="737202" y="305009"/>
                </a:cubicBezTo>
                <a:lnTo>
                  <a:pt x="737202" y="327135"/>
                </a:lnTo>
                <a:cubicBezTo>
                  <a:pt x="735863" y="326664"/>
                  <a:pt x="734425" y="326405"/>
                  <a:pt x="732922" y="326405"/>
                </a:cubicBezTo>
                <a:lnTo>
                  <a:pt x="694410" y="326405"/>
                </a:lnTo>
                <a:lnTo>
                  <a:pt x="694410" y="316421"/>
                </a:lnTo>
                <a:cubicBezTo>
                  <a:pt x="694410" y="303508"/>
                  <a:pt x="686178" y="292089"/>
                  <a:pt x="673928" y="288005"/>
                </a:cubicBezTo>
                <a:lnTo>
                  <a:pt x="591710" y="260598"/>
                </a:lnTo>
                <a:lnTo>
                  <a:pt x="591710" y="219427"/>
                </a:lnTo>
                <a:cubicBezTo>
                  <a:pt x="591710" y="202911"/>
                  <a:pt x="578271" y="189474"/>
                  <a:pt x="561756" y="189474"/>
                </a:cubicBezTo>
                <a:lnTo>
                  <a:pt x="540360" y="189474"/>
                </a:lnTo>
                <a:lnTo>
                  <a:pt x="540360" y="48261"/>
                </a:lnTo>
                <a:cubicBezTo>
                  <a:pt x="540362" y="22306"/>
                  <a:pt x="519245" y="1191"/>
                  <a:pt x="493292" y="1191"/>
                </a:cubicBezTo>
                <a:lnTo>
                  <a:pt x="253659" y="1191"/>
                </a:lnTo>
                <a:cubicBezTo>
                  <a:pt x="227705" y="1191"/>
                  <a:pt x="206589" y="22306"/>
                  <a:pt x="206589" y="48261"/>
                </a:cubicBezTo>
                <a:lnTo>
                  <a:pt x="206589" y="52541"/>
                </a:lnTo>
                <a:lnTo>
                  <a:pt x="185193" y="52541"/>
                </a:lnTo>
                <a:cubicBezTo>
                  <a:pt x="168676" y="52541"/>
                  <a:pt x="155239" y="65980"/>
                  <a:pt x="155239" y="82494"/>
                </a:cubicBezTo>
                <a:lnTo>
                  <a:pt x="155239" y="124591"/>
                </a:lnTo>
                <a:lnTo>
                  <a:pt x="73022" y="151996"/>
                </a:lnTo>
                <a:cubicBezTo>
                  <a:pt x="60773" y="156080"/>
                  <a:pt x="52541" y="167501"/>
                  <a:pt x="52541" y="180414"/>
                </a:cubicBezTo>
                <a:lnTo>
                  <a:pt x="52541" y="705860"/>
                </a:lnTo>
                <a:cubicBezTo>
                  <a:pt x="42430" y="710675"/>
                  <a:pt x="35424" y="720997"/>
                  <a:pt x="35424" y="732922"/>
                </a:cubicBezTo>
                <a:lnTo>
                  <a:pt x="35424" y="788552"/>
                </a:lnTo>
                <a:lnTo>
                  <a:pt x="14028" y="788552"/>
                </a:lnTo>
                <a:cubicBezTo>
                  <a:pt x="6936" y="788552"/>
                  <a:pt x="1191" y="794300"/>
                  <a:pt x="1191" y="801389"/>
                </a:cubicBezTo>
                <a:cubicBezTo>
                  <a:pt x="1191" y="808478"/>
                  <a:pt x="6938" y="814226"/>
                  <a:pt x="14028" y="814226"/>
                </a:cubicBezTo>
                <a:lnTo>
                  <a:pt x="116728" y="814226"/>
                </a:lnTo>
                <a:cubicBezTo>
                  <a:pt x="123820" y="814226"/>
                  <a:pt x="129565" y="808478"/>
                  <a:pt x="129565" y="801389"/>
                </a:cubicBezTo>
                <a:cubicBezTo>
                  <a:pt x="129565" y="794299"/>
                  <a:pt x="123820" y="788552"/>
                  <a:pt x="116728" y="788552"/>
                </a:cubicBezTo>
                <a:lnTo>
                  <a:pt x="61098" y="788552"/>
                </a:lnTo>
                <a:lnTo>
                  <a:pt x="61098" y="732922"/>
                </a:lnTo>
                <a:cubicBezTo>
                  <a:pt x="61098" y="730564"/>
                  <a:pt x="63017" y="728643"/>
                  <a:pt x="65378" y="728643"/>
                </a:cubicBezTo>
                <a:lnTo>
                  <a:pt x="578873" y="728643"/>
                </a:lnTo>
                <a:cubicBezTo>
                  <a:pt x="585965" y="728643"/>
                  <a:pt x="591710" y="722895"/>
                  <a:pt x="591710" y="715806"/>
                </a:cubicBezTo>
                <a:cubicBezTo>
                  <a:pt x="591710" y="708716"/>
                  <a:pt x="585965" y="702969"/>
                  <a:pt x="578873" y="702969"/>
                </a:cubicBezTo>
                <a:lnTo>
                  <a:pt x="454779" y="702969"/>
                </a:lnTo>
                <a:lnTo>
                  <a:pt x="454779" y="441942"/>
                </a:lnTo>
                <a:cubicBezTo>
                  <a:pt x="454779" y="434851"/>
                  <a:pt x="449034" y="429105"/>
                  <a:pt x="441942" y="429105"/>
                </a:cubicBezTo>
                <a:cubicBezTo>
                  <a:pt x="434850" y="429105"/>
                  <a:pt x="429105" y="434853"/>
                  <a:pt x="429105" y="441942"/>
                </a:cubicBezTo>
                <a:lnTo>
                  <a:pt x="429105" y="702969"/>
                </a:lnTo>
                <a:lnTo>
                  <a:pt x="386314" y="702969"/>
                </a:lnTo>
                <a:lnTo>
                  <a:pt x="386314" y="441942"/>
                </a:lnTo>
                <a:cubicBezTo>
                  <a:pt x="386314" y="434851"/>
                  <a:pt x="380569" y="429105"/>
                  <a:pt x="373477" y="429105"/>
                </a:cubicBezTo>
                <a:cubicBezTo>
                  <a:pt x="366385" y="429105"/>
                  <a:pt x="360640" y="434853"/>
                  <a:pt x="360640" y="441942"/>
                </a:cubicBezTo>
                <a:lnTo>
                  <a:pt x="360640" y="702969"/>
                </a:lnTo>
                <a:lnTo>
                  <a:pt x="146681" y="702969"/>
                </a:lnTo>
                <a:lnTo>
                  <a:pt x="146681" y="305009"/>
                </a:lnTo>
                <a:cubicBezTo>
                  <a:pt x="146681" y="297919"/>
                  <a:pt x="140935" y="292172"/>
                  <a:pt x="133844" y="292172"/>
                </a:cubicBezTo>
                <a:cubicBezTo>
                  <a:pt x="126754" y="292172"/>
                  <a:pt x="121007" y="297920"/>
                  <a:pt x="121007" y="305009"/>
                </a:cubicBezTo>
                <a:lnTo>
                  <a:pt x="121007" y="702969"/>
                </a:lnTo>
                <a:lnTo>
                  <a:pt x="78215" y="702969"/>
                </a:lnTo>
                <a:lnTo>
                  <a:pt x="78215" y="180414"/>
                </a:lnTo>
                <a:cubicBezTo>
                  <a:pt x="78215" y="178569"/>
                  <a:pt x="79392" y="176938"/>
                  <a:pt x="81142" y="176354"/>
                </a:cubicBezTo>
                <a:lnTo>
                  <a:pt x="171865" y="146114"/>
                </a:lnTo>
                <a:cubicBezTo>
                  <a:pt x="172047" y="146056"/>
                  <a:pt x="172232" y="145997"/>
                  <a:pt x="172413" y="145932"/>
                </a:cubicBezTo>
                <a:lnTo>
                  <a:pt x="218076" y="130710"/>
                </a:lnTo>
                <a:cubicBezTo>
                  <a:pt x="218946" y="130419"/>
                  <a:pt x="219905" y="130421"/>
                  <a:pt x="220779" y="130710"/>
                </a:cubicBezTo>
                <a:lnTo>
                  <a:pt x="266440" y="145930"/>
                </a:lnTo>
                <a:cubicBezTo>
                  <a:pt x="266620" y="145997"/>
                  <a:pt x="266806" y="146057"/>
                  <a:pt x="266990" y="146113"/>
                </a:cubicBezTo>
                <a:lnTo>
                  <a:pt x="357712" y="176352"/>
                </a:lnTo>
                <a:cubicBezTo>
                  <a:pt x="359463" y="176937"/>
                  <a:pt x="360638" y="178568"/>
                  <a:pt x="360638" y="180413"/>
                </a:cubicBezTo>
                <a:lnTo>
                  <a:pt x="360638" y="189472"/>
                </a:lnTo>
                <a:lnTo>
                  <a:pt x="116728" y="189472"/>
                </a:lnTo>
                <a:cubicBezTo>
                  <a:pt x="109636" y="189472"/>
                  <a:pt x="103891" y="195221"/>
                  <a:pt x="103891" y="202309"/>
                </a:cubicBezTo>
                <a:cubicBezTo>
                  <a:pt x="103891" y="209399"/>
                  <a:pt x="109636" y="215146"/>
                  <a:pt x="116728" y="215146"/>
                </a:cubicBezTo>
                <a:lnTo>
                  <a:pt x="360638" y="215146"/>
                </a:lnTo>
                <a:lnTo>
                  <a:pt x="360638" y="390590"/>
                </a:lnTo>
                <a:cubicBezTo>
                  <a:pt x="360638" y="397681"/>
                  <a:pt x="366383" y="403427"/>
                  <a:pt x="373475" y="403427"/>
                </a:cubicBezTo>
                <a:cubicBezTo>
                  <a:pt x="380567" y="403427"/>
                  <a:pt x="386312" y="397679"/>
                  <a:pt x="386312" y="390590"/>
                </a:cubicBezTo>
                <a:lnTo>
                  <a:pt x="386312" y="316420"/>
                </a:lnTo>
                <a:cubicBezTo>
                  <a:pt x="386312" y="314575"/>
                  <a:pt x="387489" y="312944"/>
                  <a:pt x="389239" y="312359"/>
                </a:cubicBezTo>
                <a:lnTo>
                  <a:pt x="526170" y="266715"/>
                </a:lnTo>
                <a:cubicBezTo>
                  <a:pt x="527044" y="266425"/>
                  <a:pt x="528007" y="266425"/>
                  <a:pt x="528876" y="266715"/>
                </a:cubicBezTo>
                <a:lnTo>
                  <a:pt x="665809" y="312359"/>
                </a:lnTo>
                <a:cubicBezTo>
                  <a:pt x="667561" y="312944"/>
                  <a:pt x="668736" y="314575"/>
                  <a:pt x="668736" y="316420"/>
                </a:cubicBezTo>
                <a:lnTo>
                  <a:pt x="668736" y="326403"/>
                </a:lnTo>
                <a:lnTo>
                  <a:pt x="424825" y="326403"/>
                </a:lnTo>
                <a:cubicBezTo>
                  <a:pt x="417733" y="326403"/>
                  <a:pt x="411988" y="332152"/>
                  <a:pt x="411988" y="339240"/>
                </a:cubicBezTo>
                <a:cubicBezTo>
                  <a:pt x="411988" y="346329"/>
                  <a:pt x="417733" y="352078"/>
                  <a:pt x="424825" y="352078"/>
                </a:cubicBezTo>
                <a:lnTo>
                  <a:pt x="668736" y="352078"/>
                </a:lnTo>
                <a:lnTo>
                  <a:pt x="668736" y="702966"/>
                </a:lnTo>
                <a:lnTo>
                  <a:pt x="630223" y="702966"/>
                </a:lnTo>
                <a:cubicBezTo>
                  <a:pt x="623131" y="702966"/>
                  <a:pt x="617386" y="708714"/>
                  <a:pt x="617386" y="715803"/>
                </a:cubicBezTo>
                <a:cubicBezTo>
                  <a:pt x="617386" y="722893"/>
                  <a:pt x="623131" y="728640"/>
                  <a:pt x="630223" y="728640"/>
                </a:cubicBezTo>
                <a:lnTo>
                  <a:pt x="750039" y="728640"/>
                </a:lnTo>
                <a:cubicBezTo>
                  <a:pt x="752399" y="728640"/>
                  <a:pt x="754319" y="730560"/>
                  <a:pt x="754319" y="732919"/>
                </a:cubicBezTo>
                <a:lnTo>
                  <a:pt x="754319" y="788549"/>
                </a:lnTo>
                <a:lnTo>
                  <a:pt x="168078" y="788549"/>
                </a:lnTo>
                <a:cubicBezTo>
                  <a:pt x="160986" y="788549"/>
                  <a:pt x="155240" y="794297"/>
                  <a:pt x="155240" y="801386"/>
                </a:cubicBezTo>
                <a:cubicBezTo>
                  <a:pt x="155240" y="808476"/>
                  <a:pt x="160986" y="814223"/>
                  <a:pt x="168078" y="814223"/>
                </a:cubicBezTo>
                <a:lnTo>
                  <a:pt x="801389" y="814223"/>
                </a:lnTo>
                <a:cubicBezTo>
                  <a:pt x="808481" y="814223"/>
                  <a:pt x="814226" y="808474"/>
                  <a:pt x="814226" y="801386"/>
                </a:cubicBezTo>
                <a:cubicBezTo>
                  <a:pt x="814226" y="794299"/>
                  <a:pt x="808481" y="788552"/>
                  <a:pt x="801389" y="788552"/>
                </a:cubicBezTo>
                <a:close/>
                <a:moveTo>
                  <a:pt x="257939" y="116032"/>
                </a:moveTo>
                <a:lnTo>
                  <a:pt x="228901" y="106352"/>
                </a:lnTo>
                <a:cubicBezTo>
                  <a:pt x="222791" y="104315"/>
                  <a:pt x="216062" y="104315"/>
                  <a:pt x="209955" y="106352"/>
                </a:cubicBezTo>
                <a:lnTo>
                  <a:pt x="180915" y="116032"/>
                </a:lnTo>
                <a:lnTo>
                  <a:pt x="180915" y="82494"/>
                </a:lnTo>
                <a:cubicBezTo>
                  <a:pt x="180915" y="80136"/>
                  <a:pt x="182833" y="78215"/>
                  <a:pt x="185194" y="78215"/>
                </a:cubicBezTo>
                <a:lnTo>
                  <a:pt x="253661" y="78215"/>
                </a:lnTo>
                <a:cubicBezTo>
                  <a:pt x="256020" y="78215"/>
                  <a:pt x="257940" y="80135"/>
                  <a:pt x="257940" y="82494"/>
                </a:cubicBezTo>
                <a:lnTo>
                  <a:pt x="257940" y="116032"/>
                </a:lnTo>
                <a:close/>
                <a:moveTo>
                  <a:pt x="463338" y="219427"/>
                </a:moveTo>
                <a:lnTo>
                  <a:pt x="463338" y="260598"/>
                </a:lnTo>
                <a:lnTo>
                  <a:pt x="386314" y="286272"/>
                </a:lnTo>
                <a:lnTo>
                  <a:pt x="386314" y="180413"/>
                </a:lnTo>
                <a:cubicBezTo>
                  <a:pt x="386314" y="167500"/>
                  <a:pt x="378082" y="156080"/>
                  <a:pt x="365832" y="151996"/>
                </a:cubicBezTo>
                <a:lnTo>
                  <a:pt x="283614" y="124591"/>
                </a:lnTo>
                <a:lnTo>
                  <a:pt x="283614" y="82494"/>
                </a:lnTo>
                <a:cubicBezTo>
                  <a:pt x="283614" y="65978"/>
                  <a:pt x="270175" y="52541"/>
                  <a:pt x="253661" y="52541"/>
                </a:cubicBezTo>
                <a:lnTo>
                  <a:pt x="232264" y="52541"/>
                </a:lnTo>
                <a:lnTo>
                  <a:pt x="232264" y="48261"/>
                </a:lnTo>
                <a:cubicBezTo>
                  <a:pt x="232264" y="36463"/>
                  <a:pt x="241862" y="26865"/>
                  <a:pt x="253661" y="26865"/>
                </a:cubicBezTo>
                <a:lnTo>
                  <a:pt x="493292" y="26865"/>
                </a:lnTo>
                <a:cubicBezTo>
                  <a:pt x="505090" y="26865"/>
                  <a:pt x="514688" y="36463"/>
                  <a:pt x="514688" y="48261"/>
                </a:cubicBezTo>
                <a:lnTo>
                  <a:pt x="514688" y="189472"/>
                </a:lnTo>
                <a:lnTo>
                  <a:pt x="493292" y="189472"/>
                </a:lnTo>
                <a:cubicBezTo>
                  <a:pt x="476775" y="189472"/>
                  <a:pt x="463338" y="202911"/>
                  <a:pt x="463338" y="219427"/>
                </a:cubicBezTo>
                <a:close/>
                <a:moveTo>
                  <a:pt x="566036" y="252039"/>
                </a:moveTo>
                <a:lnTo>
                  <a:pt x="536994" y="242361"/>
                </a:lnTo>
                <a:cubicBezTo>
                  <a:pt x="533940" y="241343"/>
                  <a:pt x="530732" y="240835"/>
                  <a:pt x="527523" y="240835"/>
                </a:cubicBezTo>
                <a:cubicBezTo>
                  <a:pt x="524314" y="240835"/>
                  <a:pt x="521106" y="241343"/>
                  <a:pt x="518051" y="242361"/>
                </a:cubicBezTo>
                <a:lnTo>
                  <a:pt x="489010" y="252039"/>
                </a:lnTo>
                <a:lnTo>
                  <a:pt x="489010" y="219427"/>
                </a:lnTo>
                <a:cubicBezTo>
                  <a:pt x="489010" y="217069"/>
                  <a:pt x="490929" y="215148"/>
                  <a:pt x="493290" y="215148"/>
                </a:cubicBezTo>
                <a:lnTo>
                  <a:pt x="561756" y="215148"/>
                </a:lnTo>
                <a:cubicBezTo>
                  <a:pt x="564116" y="215148"/>
                  <a:pt x="566036" y="217068"/>
                  <a:pt x="566036" y="219427"/>
                </a:cubicBezTo>
                <a:lnTo>
                  <a:pt x="566036" y="252039"/>
                </a:lnTo>
                <a:close/>
                <a:moveTo>
                  <a:pt x="737202" y="702969"/>
                </a:moveTo>
                <a:lnTo>
                  <a:pt x="694411" y="702969"/>
                </a:lnTo>
                <a:lnTo>
                  <a:pt x="694411" y="625945"/>
                </a:lnTo>
                <a:lnTo>
                  <a:pt x="732922" y="625945"/>
                </a:lnTo>
                <a:cubicBezTo>
                  <a:pt x="734423" y="625945"/>
                  <a:pt x="735863" y="625688"/>
                  <a:pt x="737202" y="625214"/>
                </a:cubicBezTo>
                <a:lnTo>
                  <a:pt x="737202" y="702969"/>
                </a:lnTo>
                <a:close/>
                <a:moveTo>
                  <a:pt x="737202" y="601000"/>
                </a:moveTo>
                <a:cubicBezTo>
                  <a:pt x="735863" y="600528"/>
                  <a:pt x="734425" y="600269"/>
                  <a:pt x="732922" y="600269"/>
                </a:cubicBezTo>
                <a:lnTo>
                  <a:pt x="694410" y="600269"/>
                </a:lnTo>
                <a:lnTo>
                  <a:pt x="694410" y="557478"/>
                </a:lnTo>
                <a:lnTo>
                  <a:pt x="737200" y="557478"/>
                </a:lnTo>
                <a:lnTo>
                  <a:pt x="737200" y="601000"/>
                </a:lnTo>
                <a:close/>
                <a:moveTo>
                  <a:pt x="737202" y="531803"/>
                </a:moveTo>
                <a:lnTo>
                  <a:pt x="694411" y="531803"/>
                </a:lnTo>
                <a:lnTo>
                  <a:pt x="694411" y="489012"/>
                </a:lnTo>
                <a:lnTo>
                  <a:pt x="737202" y="489012"/>
                </a:lnTo>
                <a:lnTo>
                  <a:pt x="737202" y="531803"/>
                </a:lnTo>
                <a:close/>
                <a:moveTo>
                  <a:pt x="737202" y="463338"/>
                </a:moveTo>
                <a:lnTo>
                  <a:pt x="694411" y="463338"/>
                </a:lnTo>
                <a:lnTo>
                  <a:pt x="694411" y="420547"/>
                </a:lnTo>
                <a:lnTo>
                  <a:pt x="737202" y="420547"/>
                </a:lnTo>
                <a:lnTo>
                  <a:pt x="737202" y="463338"/>
                </a:lnTo>
                <a:close/>
                <a:moveTo>
                  <a:pt x="737202" y="394871"/>
                </a:moveTo>
                <a:lnTo>
                  <a:pt x="694411" y="394871"/>
                </a:lnTo>
                <a:lnTo>
                  <a:pt x="694411" y="352081"/>
                </a:lnTo>
                <a:lnTo>
                  <a:pt x="732922" y="352081"/>
                </a:lnTo>
                <a:cubicBezTo>
                  <a:pt x="734423" y="352081"/>
                  <a:pt x="735863" y="351823"/>
                  <a:pt x="737202" y="351350"/>
                </a:cubicBezTo>
                <a:lnTo>
                  <a:pt x="737202" y="394871"/>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7" name="Google Shape;1567;p157"/>
          <p:cNvSpPr/>
          <p:nvPr/>
        </p:nvSpPr>
        <p:spPr>
          <a:xfrm>
            <a:off x="4668964" y="2575248"/>
            <a:ext cx="720000" cy="2580059"/>
          </a:xfrm>
          <a:prstGeom prst="downArrow">
            <a:avLst>
              <a:gd fmla="val 50000" name="adj1"/>
              <a:gd fmla="val 50000" name="adj2"/>
            </a:avLst>
          </a:prstGeom>
          <a:solidFill>
            <a:srgbClr val="D99593">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68" name="Google Shape;1568;p157"/>
          <p:cNvSpPr/>
          <p:nvPr/>
        </p:nvSpPr>
        <p:spPr>
          <a:xfrm rot="-5400000">
            <a:off x="2652142" y="967121"/>
            <a:ext cx="504000" cy="2575929"/>
          </a:xfrm>
          <a:prstGeom prst="downArrow">
            <a:avLst>
              <a:gd fmla="val 50000" name="adj1"/>
              <a:gd fmla="val 50000" name="adj2"/>
            </a:avLst>
          </a:prstGeom>
          <a:solidFill>
            <a:srgbClr val="3C3C3B">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69" name="Google Shape;1569;p157"/>
          <p:cNvSpPr/>
          <p:nvPr/>
        </p:nvSpPr>
        <p:spPr>
          <a:xfrm rot="5400000">
            <a:off x="6900916" y="967991"/>
            <a:ext cx="504000" cy="2574188"/>
          </a:xfrm>
          <a:prstGeom prst="downArrow">
            <a:avLst>
              <a:gd fmla="val 50000" name="adj1"/>
              <a:gd fmla="val 50000" name="adj2"/>
            </a:avLst>
          </a:prstGeom>
          <a:solidFill>
            <a:srgbClr val="366092">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70" name="Google Shape;1570;p157"/>
          <p:cNvSpPr/>
          <p:nvPr/>
        </p:nvSpPr>
        <p:spPr>
          <a:xfrm>
            <a:off x="4409114" y="1635235"/>
            <a:ext cx="1239701" cy="1239701"/>
          </a:xfrm>
          <a:prstGeom prst="ellipse">
            <a:avLst/>
          </a:prstGeom>
          <a:solidFill>
            <a:srgbClr val="D995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71" name="Google Shape;1571;p157"/>
          <p:cNvSpPr txBox="1"/>
          <p:nvPr/>
        </p:nvSpPr>
        <p:spPr>
          <a:xfrm>
            <a:off x="1153385" y="2719502"/>
            <a:ext cx="1207845" cy="380480"/>
          </a:xfrm>
          <a:prstGeom prst="rect">
            <a:avLst/>
          </a:prstGeom>
          <a:noFill/>
          <a:ln>
            <a:noFill/>
          </a:ln>
        </p:spPr>
        <p:txBody>
          <a:bodyPr anchorCtr="0" anchor="t" bIns="0" lIns="0" spcFirstLastPara="1" rIns="0" wrap="square" tIns="72000">
            <a:noAutofit/>
          </a:bodyPr>
          <a:lstStyle/>
          <a:p>
            <a:pPr indent="0" lvl="0" marL="0" marR="0" rtl="0" algn="ctr">
              <a:spcBef>
                <a:spcPts val="0"/>
              </a:spcBef>
              <a:spcAft>
                <a:spcPts val="0"/>
              </a:spcAft>
              <a:buNone/>
            </a:pPr>
            <a:r>
              <a:rPr b="1" lang="fr-FR" sz="2000">
                <a:solidFill>
                  <a:srgbClr val="000000"/>
                </a:solidFill>
                <a:latin typeface="Calibri"/>
                <a:ea typeface="Calibri"/>
                <a:cs typeface="Calibri"/>
                <a:sym typeface="Calibri"/>
              </a:rPr>
              <a:t>Milk</a:t>
            </a:r>
            <a:endParaRPr b="1" sz="2400">
              <a:solidFill>
                <a:srgbClr val="000000"/>
              </a:solidFill>
              <a:latin typeface="Calibri"/>
              <a:ea typeface="Calibri"/>
              <a:cs typeface="Calibri"/>
              <a:sym typeface="Calibri"/>
            </a:endParaRPr>
          </a:p>
        </p:txBody>
      </p:sp>
      <p:grpSp>
        <p:nvGrpSpPr>
          <p:cNvPr id="1572" name="Google Shape;1572;p157"/>
          <p:cNvGrpSpPr/>
          <p:nvPr/>
        </p:nvGrpSpPr>
        <p:grpSpPr>
          <a:xfrm>
            <a:off x="1289027" y="1786804"/>
            <a:ext cx="936562" cy="936562"/>
            <a:chOff x="2016141" y="1741976"/>
            <a:chExt cx="936562" cy="936562"/>
          </a:xfrm>
        </p:grpSpPr>
        <p:sp>
          <p:nvSpPr>
            <p:cNvPr id="1573" name="Google Shape;1573;p157"/>
            <p:cNvSpPr/>
            <p:nvPr/>
          </p:nvSpPr>
          <p:spPr>
            <a:xfrm>
              <a:off x="2016141" y="1741976"/>
              <a:ext cx="936562" cy="936562"/>
            </a:xfrm>
            <a:prstGeom prst="ellipse">
              <a:avLst/>
            </a:prstGeom>
            <a:solidFill>
              <a:srgbClr val="3C3C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1574" name="Google Shape;1574;p157"/>
            <p:cNvGrpSpPr/>
            <p:nvPr/>
          </p:nvGrpSpPr>
          <p:grpSpPr>
            <a:xfrm>
              <a:off x="2238604" y="1969671"/>
              <a:ext cx="504985" cy="504985"/>
              <a:chOff x="1487337" y="1977386"/>
              <a:chExt cx="531663" cy="531663"/>
            </a:xfrm>
          </p:grpSpPr>
          <p:sp>
            <p:nvSpPr>
              <p:cNvPr id="1575" name="Google Shape;1575;p157"/>
              <p:cNvSpPr/>
              <p:nvPr/>
            </p:nvSpPr>
            <p:spPr>
              <a:xfrm>
                <a:off x="1487337" y="1977386"/>
                <a:ext cx="531663" cy="531663"/>
              </a:xfrm>
              <a:custGeom>
                <a:rect b="b" l="l" r="r" t="t"/>
                <a:pathLst>
                  <a:path extrusionOk="0" h="531663" w="531663">
                    <a:moveTo>
                      <a:pt x="531404" y="17359"/>
                    </a:moveTo>
                    <a:lnTo>
                      <a:pt x="531404" y="777"/>
                    </a:lnTo>
                    <a:lnTo>
                      <a:pt x="500313" y="777"/>
                    </a:lnTo>
                    <a:lnTo>
                      <a:pt x="500313" y="17359"/>
                    </a:lnTo>
                    <a:cubicBezTo>
                      <a:pt x="500313" y="56470"/>
                      <a:pt x="471655" y="89000"/>
                      <a:pt x="434237" y="95088"/>
                    </a:cubicBezTo>
                    <a:lnTo>
                      <a:pt x="97944" y="95088"/>
                    </a:lnTo>
                    <a:cubicBezTo>
                      <a:pt x="60527" y="89000"/>
                      <a:pt x="31869" y="56470"/>
                      <a:pt x="31869" y="17359"/>
                    </a:cubicBezTo>
                    <a:lnTo>
                      <a:pt x="31869" y="777"/>
                    </a:lnTo>
                    <a:lnTo>
                      <a:pt x="777" y="777"/>
                    </a:lnTo>
                    <a:lnTo>
                      <a:pt x="777" y="17359"/>
                    </a:lnTo>
                    <a:cubicBezTo>
                      <a:pt x="777" y="52389"/>
                      <a:pt x="17258" y="83642"/>
                      <a:pt x="42873" y="103772"/>
                    </a:cubicBezTo>
                    <a:cubicBezTo>
                      <a:pt x="17895" y="116715"/>
                      <a:pt x="777" y="142796"/>
                      <a:pt x="777" y="172817"/>
                    </a:cubicBezTo>
                    <a:lnTo>
                      <a:pt x="777" y="220490"/>
                    </a:lnTo>
                    <a:lnTo>
                      <a:pt x="48451" y="220490"/>
                    </a:lnTo>
                    <a:cubicBezTo>
                      <a:pt x="68072" y="220490"/>
                      <a:pt x="86004" y="213167"/>
                      <a:pt x="99697" y="201131"/>
                    </a:cubicBezTo>
                    <a:lnTo>
                      <a:pt x="111308" y="428143"/>
                    </a:lnTo>
                    <a:cubicBezTo>
                      <a:pt x="114270" y="486047"/>
                      <a:pt x="162008" y="531404"/>
                      <a:pt x="219986" y="531404"/>
                    </a:cubicBezTo>
                    <a:lnTo>
                      <a:pt x="312195" y="531404"/>
                    </a:lnTo>
                    <a:cubicBezTo>
                      <a:pt x="370173" y="531404"/>
                      <a:pt x="417911" y="486047"/>
                      <a:pt x="420873" y="428143"/>
                    </a:cubicBezTo>
                    <a:lnTo>
                      <a:pt x="432485" y="201131"/>
                    </a:lnTo>
                    <a:cubicBezTo>
                      <a:pt x="446178" y="213167"/>
                      <a:pt x="464110" y="220490"/>
                      <a:pt x="483731" y="220490"/>
                    </a:cubicBezTo>
                    <a:lnTo>
                      <a:pt x="531404" y="220490"/>
                    </a:lnTo>
                    <a:lnTo>
                      <a:pt x="531404" y="172817"/>
                    </a:lnTo>
                    <a:cubicBezTo>
                      <a:pt x="531404" y="142796"/>
                      <a:pt x="514286" y="116715"/>
                      <a:pt x="489309" y="103772"/>
                    </a:cubicBezTo>
                    <a:cubicBezTo>
                      <a:pt x="514924" y="83642"/>
                      <a:pt x="531404" y="52389"/>
                      <a:pt x="531404" y="17359"/>
                    </a:cubicBezTo>
                    <a:close/>
                    <a:moveTo>
                      <a:pt x="95088" y="142761"/>
                    </a:moveTo>
                    <a:cubicBezTo>
                      <a:pt x="95088" y="168477"/>
                      <a:pt x="74167" y="189399"/>
                      <a:pt x="48451" y="189399"/>
                    </a:cubicBezTo>
                    <a:lnTo>
                      <a:pt x="31869" y="189399"/>
                    </a:lnTo>
                    <a:lnTo>
                      <a:pt x="31869" y="172817"/>
                    </a:lnTo>
                    <a:cubicBezTo>
                      <a:pt x="31869" y="147101"/>
                      <a:pt x="52790" y="126179"/>
                      <a:pt x="78506" y="126179"/>
                    </a:cubicBezTo>
                    <a:lnTo>
                      <a:pt x="95088" y="126179"/>
                    </a:lnTo>
                    <a:lnTo>
                      <a:pt x="95088" y="142761"/>
                    </a:lnTo>
                    <a:close/>
                    <a:moveTo>
                      <a:pt x="389822" y="426556"/>
                    </a:moveTo>
                    <a:cubicBezTo>
                      <a:pt x="387707" y="467915"/>
                      <a:pt x="353609" y="500313"/>
                      <a:pt x="312195" y="500313"/>
                    </a:cubicBezTo>
                    <a:lnTo>
                      <a:pt x="219986" y="500313"/>
                    </a:lnTo>
                    <a:cubicBezTo>
                      <a:pt x="178573" y="500313"/>
                      <a:pt x="144475" y="467915"/>
                      <a:pt x="142359" y="426555"/>
                    </a:cubicBezTo>
                    <a:lnTo>
                      <a:pt x="140966" y="399320"/>
                    </a:lnTo>
                    <a:cubicBezTo>
                      <a:pt x="173287" y="364637"/>
                      <a:pt x="218537" y="344856"/>
                      <a:pt x="266091" y="344856"/>
                    </a:cubicBezTo>
                    <a:cubicBezTo>
                      <a:pt x="313643" y="344856"/>
                      <a:pt x="358894" y="364637"/>
                      <a:pt x="391215" y="399320"/>
                    </a:cubicBezTo>
                    <a:lnTo>
                      <a:pt x="389822" y="426556"/>
                    </a:lnTo>
                    <a:close/>
                    <a:moveTo>
                      <a:pt x="393286" y="358837"/>
                    </a:moveTo>
                    <a:cubicBezTo>
                      <a:pt x="357561" y="329896"/>
                      <a:pt x="312767" y="313764"/>
                      <a:pt x="266091" y="313764"/>
                    </a:cubicBezTo>
                    <a:cubicBezTo>
                      <a:pt x="219414" y="313764"/>
                      <a:pt x="174621" y="329896"/>
                      <a:pt x="138896" y="358837"/>
                    </a:cubicBezTo>
                    <a:lnTo>
                      <a:pt x="126995" y="126179"/>
                    </a:lnTo>
                    <a:lnTo>
                      <a:pt x="405187" y="126179"/>
                    </a:lnTo>
                    <a:lnTo>
                      <a:pt x="393286" y="358837"/>
                    </a:lnTo>
                    <a:close/>
                    <a:moveTo>
                      <a:pt x="500313" y="172817"/>
                    </a:moveTo>
                    <a:lnTo>
                      <a:pt x="500313" y="189399"/>
                    </a:lnTo>
                    <a:lnTo>
                      <a:pt x="483731" y="189399"/>
                    </a:lnTo>
                    <a:cubicBezTo>
                      <a:pt x="458015" y="189399"/>
                      <a:pt x="437094" y="168477"/>
                      <a:pt x="437094" y="142761"/>
                    </a:cubicBezTo>
                    <a:lnTo>
                      <a:pt x="437094" y="126179"/>
                    </a:lnTo>
                    <a:lnTo>
                      <a:pt x="453676" y="126179"/>
                    </a:lnTo>
                    <a:cubicBezTo>
                      <a:pt x="479391" y="126179"/>
                      <a:pt x="500313" y="147101"/>
                      <a:pt x="500313" y="1728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6" name="Google Shape;1576;p157"/>
              <p:cNvSpPr/>
              <p:nvPr/>
            </p:nvSpPr>
            <p:spPr>
              <a:xfrm>
                <a:off x="1680104" y="2404375"/>
                <a:ext cx="42492" cy="42492"/>
              </a:xfrm>
              <a:custGeom>
                <a:rect b="b" l="l" r="r" t="t"/>
                <a:pathLst>
                  <a:path extrusionOk="0" h="42491" w="42491">
                    <a:moveTo>
                      <a:pt x="42233" y="21505"/>
                    </a:moveTo>
                    <a:cubicBezTo>
                      <a:pt x="42233" y="32952"/>
                      <a:pt x="32952" y="42233"/>
                      <a:pt x="21505" y="42233"/>
                    </a:cubicBezTo>
                    <a:cubicBezTo>
                      <a:pt x="10057" y="42233"/>
                      <a:pt x="777" y="32952"/>
                      <a:pt x="777" y="21505"/>
                    </a:cubicBezTo>
                    <a:cubicBezTo>
                      <a:pt x="777" y="10057"/>
                      <a:pt x="10057" y="777"/>
                      <a:pt x="21505" y="777"/>
                    </a:cubicBezTo>
                    <a:cubicBezTo>
                      <a:pt x="32952" y="777"/>
                      <a:pt x="42233" y="10057"/>
                      <a:pt x="42233" y="215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7" name="Google Shape;1577;p157"/>
              <p:cNvSpPr/>
              <p:nvPr/>
            </p:nvSpPr>
            <p:spPr>
              <a:xfrm>
                <a:off x="1783742" y="2404375"/>
                <a:ext cx="42492" cy="42492"/>
              </a:xfrm>
              <a:custGeom>
                <a:rect b="b" l="l" r="r" t="t"/>
                <a:pathLst>
                  <a:path extrusionOk="0" h="42491" w="42491">
                    <a:moveTo>
                      <a:pt x="42233" y="21505"/>
                    </a:moveTo>
                    <a:cubicBezTo>
                      <a:pt x="42233" y="32952"/>
                      <a:pt x="32952" y="42233"/>
                      <a:pt x="21505" y="42233"/>
                    </a:cubicBezTo>
                    <a:cubicBezTo>
                      <a:pt x="10057" y="42233"/>
                      <a:pt x="777" y="32952"/>
                      <a:pt x="777" y="21505"/>
                    </a:cubicBezTo>
                    <a:cubicBezTo>
                      <a:pt x="777" y="10057"/>
                      <a:pt x="10057" y="777"/>
                      <a:pt x="21505" y="777"/>
                    </a:cubicBezTo>
                    <a:cubicBezTo>
                      <a:pt x="32952" y="777"/>
                      <a:pt x="42233" y="10057"/>
                      <a:pt x="42233" y="215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8" name="Google Shape;1578;p157"/>
              <p:cNvSpPr/>
              <p:nvPr/>
            </p:nvSpPr>
            <p:spPr>
              <a:xfrm>
                <a:off x="1649012" y="2190880"/>
                <a:ext cx="42492" cy="42492"/>
              </a:xfrm>
              <a:custGeom>
                <a:rect b="b" l="l" r="r" t="t"/>
                <a:pathLst>
                  <a:path extrusionOk="0" h="42491" w="42491">
                    <a:moveTo>
                      <a:pt x="42233" y="21505"/>
                    </a:moveTo>
                    <a:cubicBezTo>
                      <a:pt x="42233" y="32952"/>
                      <a:pt x="32952" y="42233"/>
                      <a:pt x="21505" y="42233"/>
                    </a:cubicBezTo>
                    <a:cubicBezTo>
                      <a:pt x="10057" y="42233"/>
                      <a:pt x="777" y="32952"/>
                      <a:pt x="777" y="21505"/>
                    </a:cubicBezTo>
                    <a:cubicBezTo>
                      <a:pt x="777" y="10057"/>
                      <a:pt x="10057" y="777"/>
                      <a:pt x="21505" y="777"/>
                    </a:cubicBezTo>
                    <a:cubicBezTo>
                      <a:pt x="32952" y="777"/>
                      <a:pt x="42233" y="10057"/>
                      <a:pt x="42233" y="215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9" name="Google Shape;1579;p157"/>
              <p:cNvSpPr/>
              <p:nvPr/>
            </p:nvSpPr>
            <p:spPr>
              <a:xfrm>
                <a:off x="1814833" y="2190880"/>
                <a:ext cx="42492" cy="42492"/>
              </a:xfrm>
              <a:custGeom>
                <a:rect b="b" l="l" r="r" t="t"/>
                <a:pathLst>
                  <a:path extrusionOk="0" h="42491" w="42491">
                    <a:moveTo>
                      <a:pt x="42233" y="21505"/>
                    </a:moveTo>
                    <a:cubicBezTo>
                      <a:pt x="42233" y="32952"/>
                      <a:pt x="32952" y="42233"/>
                      <a:pt x="21505" y="42233"/>
                    </a:cubicBezTo>
                    <a:cubicBezTo>
                      <a:pt x="10057" y="42233"/>
                      <a:pt x="777" y="32952"/>
                      <a:pt x="777" y="21505"/>
                    </a:cubicBezTo>
                    <a:cubicBezTo>
                      <a:pt x="777" y="10057"/>
                      <a:pt x="10057" y="777"/>
                      <a:pt x="21505" y="777"/>
                    </a:cubicBezTo>
                    <a:cubicBezTo>
                      <a:pt x="32952" y="777"/>
                      <a:pt x="42233" y="10057"/>
                      <a:pt x="42233" y="215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sp>
        <p:nvSpPr>
          <p:cNvPr id="1580" name="Google Shape;1580;p157"/>
          <p:cNvSpPr/>
          <p:nvPr/>
        </p:nvSpPr>
        <p:spPr>
          <a:xfrm>
            <a:off x="2619623" y="1786804"/>
            <a:ext cx="936562" cy="936562"/>
          </a:xfrm>
          <a:prstGeom prst="ellipse">
            <a:avLst/>
          </a:prstGeom>
          <a:solidFill>
            <a:srgbClr val="3C3C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81" name="Google Shape;1581;p157"/>
          <p:cNvSpPr txBox="1"/>
          <p:nvPr/>
        </p:nvSpPr>
        <p:spPr>
          <a:xfrm>
            <a:off x="2701528" y="2719502"/>
            <a:ext cx="818134" cy="380480"/>
          </a:xfrm>
          <a:prstGeom prst="rect">
            <a:avLst/>
          </a:prstGeom>
          <a:noFill/>
          <a:ln>
            <a:noFill/>
          </a:ln>
        </p:spPr>
        <p:txBody>
          <a:bodyPr anchorCtr="0" anchor="t" bIns="0" lIns="0" spcFirstLastPara="1" rIns="0" wrap="square" tIns="72000">
            <a:noAutofit/>
          </a:bodyPr>
          <a:lstStyle/>
          <a:p>
            <a:pPr indent="0" lvl="0" marL="0" marR="0" rtl="0" algn="ctr">
              <a:spcBef>
                <a:spcPts val="0"/>
              </a:spcBef>
              <a:spcAft>
                <a:spcPts val="0"/>
              </a:spcAft>
              <a:buNone/>
            </a:pPr>
            <a:r>
              <a:rPr b="1" lang="fr-FR" sz="2000">
                <a:solidFill>
                  <a:srgbClr val="000000"/>
                </a:solidFill>
                <a:latin typeface="Calibri"/>
                <a:ea typeface="Calibri"/>
                <a:cs typeface="Calibri"/>
                <a:sym typeface="Calibri"/>
              </a:rPr>
              <a:t>Whey</a:t>
            </a:r>
            <a:endParaRPr/>
          </a:p>
        </p:txBody>
      </p:sp>
      <p:sp>
        <p:nvSpPr>
          <p:cNvPr id="1582" name="Google Shape;1582;p157"/>
          <p:cNvSpPr txBox="1"/>
          <p:nvPr/>
        </p:nvSpPr>
        <p:spPr>
          <a:xfrm>
            <a:off x="874962" y="3188865"/>
            <a:ext cx="3095952" cy="276999"/>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 </a:t>
            </a:r>
            <a:r>
              <a:rPr lang="fr-FR" sz="1800">
                <a:solidFill>
                  <a:srgbClr val="000000"/>
                </a:solidFill>
                <a:latin typeface="Calibri"/>
                <a:ea typeface="Calibri"/>
                <a:cs typeface="Calibri"/>
                <a:sym typeface="Calibri"/>
              </a:rPr>
              <a:t>minerals and vitamins</a:t>
            </a:r>
            <a:endParaRPr sz="1400">
              <a:solidFill>
                <a:srgbClr val="000000"/>
              </a:solidFill>
              <a:latin typeface="Calibri"/>
              <a:ea typeface="Calibri"/>
              <a:cs typeface="Calibri"/>
              <a:sym typeface="Calibri"/>
            </a:endParaRPr>
          </a:p>
        </p:txBody>
      </p:sp>
      <p:grpSp>
        <p:nvGrpSpPr>
          <p:cNvPr id="1583" name="Google Shape;1583;p157"/>
          <p:cNvGrpSpPr/>
          <p:nvPr/>
        </p:nvGrpSpPr>
        <p:grpSpPr>
          <a:xfrm>
            <a:off x="2771225" y="1934295"/>
            <a:ext cx="668202" cy="569336"/>
            <a:chOff x="2756907" y="1813428"/>
            <a:chExt cx="700271" cy="596660"/>
          </a:xfrm>
        </p:grpSpPr>
        <p:sp>
          <p:nvSpPr>
            <p:cNvPr id="1584" name="Google Shape;1584;p157"/>
            <p:cNvSpPr/>
            <p:nvPr/>
          </p:nvSpPr>
          <p:spPr>
            <a:xfrm>
              <a:off x="2756907" y="2042474"/>
              <a:ext cx="700271" cy="367050"/>
            </a:xfrm>
            <a:custGeom>
              <a:rect b="b" l="l" r="r" t="t"/>
              <a:pathLst>
                <a:path extrusionOk="0" h="367050" w="700270">
                  <a:moveTo>
                    <a:pt x="699848" y="346867"/>
                  </a:moveTo>
                  <a:cubicBezTo>
                    <a:pt x="702081" y="371782"/>
                    <a:pt x="658187" y="365473"/>
                    <a:pt x="620349" y="365473"/>
                  </a:cubicBezTo>
                  <a:cubicBezTo>
                    <a:pt x="590004" y="365473"/>
                    <a:pt x="539226" y="371934"/>
                    <a:pt x="537466" y="350250"/>
                  </a:cubicBezTo>
                  <a:cubicBezTo>
                    <a:pt x="534929" y="318890"/>
                    <a:pt x="595044" y="335771"/>
                    <a:pt x="622040" y="331643"/>
                  </a:cubicBezTo>
                  <a:cubicBezTo>
                    <a:pt x="568370" y="262293"/>
                    <a:pt x="496973" y="182912"/>
                    <a:pt x="432595" y="106677"/>
                  </a:cubicBezTo>
                  <a:cubicBezTo>
                    <a:pt x="412399" y="82777"/>
                    <a:pt x="384625" y="24539"/>
                    <a:pt x="339564" y="35635"/>
                  </a:cubicBezTo>
                  <a:cubicBezTo>
                    <a:pt x="313549" y="42029"/>
                    <a:pt x="287433" y="84451"/>
                    <a:pt x="270213" y="104986"/>
                  </a:cubicBezTo>
                  <a:cubicBezTo>
                    <a:pt x="205819" y="181745"/>
                    <a:pt x="142608" y="255409"/>
                    <a:pt x="80768" y="331643"/>
                  </a:cubicBezTo>
                  <a:cubicBezTo>
                    <a:pt x="174104" y="331643"/>
                    <a:pt x="255193" y="331643"/>
                    <a:pt x="356479" y="331643"/>
                  </a:cubicBezTo>
                  <a:cubicBezTo>
                    <a:pt x="385572" y="331643"/>
                    <a:pt x="430904" y="325300"/>
                    <a:pt x="430904" y="348558"/>
                  </a:cubicBezTo>
                  <a:cubicBezTo>
                    <a:pt x="430904" y="373677"/>
                    <a:pt x="364090" y="365473"/>
                    <a:pt x="331106" y="365473"/>
                  </a:cubicBezTo>
                  <a:cubicBezTo>
                    <a:pt x="247970" y="365473"/>
                    <a:pt x="183001" y="365473"/>
                    <a:pt x="99374" y="365473"/>
                  </a:cubicBezTo>
                  <a:cubicBezTo>
                    <a:pt x="69080" y="365473"/>
                    <a:pt x="1184" y="374472"/>
                    <a:pt x="1269" y="348558"/>
                  </a:cubicBezTo>
                  <a:cubicBezTo>
                    <a:pt x="1319" y="333589"/>
                    <a:pt x="18183" y="330223"/>
                    <a:pt x="35098" y="331643"/>
                  </a:cubicBezTo>
                  <a:cubicBezTo>
                    <a:pt x="111333" y="243754"/>
                    <a:pt x="196042" y="144685"/>
                    <a:pt x="275288" y="50859"/>
                  </a:cubicBezTo>
                  <a:cubicBezTo>
                    <a:pt x="294977" y="27550"/>
                    <a:pt x="306512" y="5578"/>
                    <a:pt x="341255" y="1806"/>
                  </a:cubicBezTo>
                  <a:cubicBezTo>
                    <a:pt x="389648" y="-3438"/>
                    <a:pt x="413058" y="30781"/>
                    <a:pt x="435978" y="57624"/>
                  </a:cubicBezTo>
                  <a:cubicBezTo>
                    <a:pt x="511468" y="146038"/>
                    <a:pt x="590985" y="244363"/>
                    <a:pt x="666019" y="331643"/>
                  </a:cubicBezTo>
                  <a:cubicBezTo>
                    <a:pt x="686841" y="330629"/>
                    <a:pt x="698715" y="334096"/>
                    <a:pt x="699848" y="34686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5" name="Google Shape;1585;p157"/>
            <p:cNvSpPr/>
            <p:nvPr/>
          </p:nvSpPr>
          <p:spPr>
            <a:xfrm>
              <a:off x="3222062" y="2372876"/>
              <a:ext cx="47361" cy="37212"/>
            </a:xfrm>
            <a:custGeom>
              <a:rect b="b" l="l" r="r" t="t"/>
              <a:pathLst>
                <a:path extrusionOk="0" h="37212" w="47361">
                  <a:moveTo>
                    <a:pt x="41865" y="6316"/>
                  </a:moveTo>
                  <a:cubicBezTo>
                    <a:pt x="62873" y="30352"/>
                    <a:pt x="1016" y="53356"/>
                    <a:pt x="1269" y="18156"/>
                  </a:cubicBezTo>
                  <a:cubicBezTo>
                    <a:pt x="1337" y="9614"/>
                    <a:pt x="5143" y="5927"/>
                    <a:pt x="16493" y="2933"/>
                  </a:cubicBezTo>
                  <a:cubicBezTo>
                    <a:pt x="29466" y="-484"/>
                    <a:pt x="37856" y="1715"/>
                    <a:pt x="41865" y="63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6" name="Google Shape;1586;p157"/>
            <p:cNvSpPr/>
            <p:nvPr/>
          </p:nvSpPr>
          <p:spPr>
            <a:xfrm>
              <a:off x="3198820" y="2222293"/>
              <a:ext cx="32138" cy="33830"/>
            </a:xfrm>
            <a:custGeom>
              <a:rect b="b" l="l" r="r" t="t"/>
              <a:pathLst>
                <a:path extrusionOk="0" h="33829" w="32138">
                  <a:moveTo>
                    <a:pt x="10979" y="2975"/>
                  </a:moveTo>
                  <a:cubicBezTo>
                    <a:pt x="36741" y="-7055"/>
                    <a:pt x="38145" y="30275"/>
                    <a:pt x="21128" y="33422"/>
                  </a:cubicBezTo>
                  <a:cubicBezTo>
                    <a:pt x="3672" y="36652"/>
                    <a:pt x="-7931" y="10333"/>
                    <a:pt x="10979" y="297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7" name="Google Shape;1587;p157"/>
            <p:cNvSpPr/>
            <p:nvPr/>
          </p:nvSpPr>
          <p:spPr>
            <a:xfrm>
              <a:off x="3148965" y="2165424"/>
              <a:ext cx="33830" cy="35521"/>
            </a:xfrm>
            <a:custGeom>
              <a:rect b="b" l="l" r="r" t="t"/>
              <a:pathLst>
                <a:path extrusionOk="0" h="35520" w="33829">
                  <a:moveTo>
                    <a:pt x="10090" y="4025"/>
                  </a:moveTo>
                  <a:cubicBezTo>
                    <a:pt x="39082" y="-10031"/>
                    <a:pt x="39590" y="34235"/>
                    <a:pt x="18548" y="34471"/>
                  </a:cubicBezTo>
                  <a:cubicBezTo>
                    <a:pt x="9634" y="34573"/>
                    <a:pt x="-10190" y="13869"/>
                    <a:pt x="10090" y="40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8" name="Google Shape;1588;p157"/>
            <p:cNvSpPr/>
            <p:nvPr/>
          </p:nvSpPr>
          <p:spPr>
            <a:xfrm>
              <a:off x="3121970" y="1940387"/>
              <a:ext cx="35521" cy="33830"/>
            </a:xfrm>
            <a:custGeom>
              <a:rect b="b" l="l" r="r" t="t"/>
              <a:pathLst>
                <a:path extrusionOk="0" h="33829" w="35520">
                  <a:moveTo>
                    <a:pt x="35394" y="15937"/>
                  </a:moveTo>
                  <a:cubicBezTo>
                    <a:pt x="37863" y="56498"/>
                    <a:pt x="-24214" y="14753"/>
                    <a:pt x="13404" y="2405"/>
                  </a:cubicBezTo>
                  <a:cubicBezTo>
                    <a:pt x="24856" y="-1350"/>
                    <a:pt x="34700" y="4468"/>
                    <a:pt x="35394" y="1593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9" name="Google Shape;1589;p157"/>
            <p:cNvSpPr/>
            <p:nvPr/>
          </p:nvSpPr>
          <p:spPr>
            <a:xfrm>
              <a:off x="3120190" y="2214286"/>
              <a:ext cx="35521" cy="33830"/>
            </a:xfrm>
            <a:custGeom>
              <a:rect b="b" l="l" r="r" t="t"/>
              <a:pathLst>
                <a:path extrusionOk="0" h="33829" w="35520">
                  <a:moveTo>
                    <a:pt x="13493" y="2525"/>
                  </a:moveTo>
                  <a:cubicBezTo>
                    <a:pt x="29325" y="-2228"/>
                    <a:pt x="36548" y="7058"/>
                    <a:pt x="33791" y="21131"/>
                  </a:cubicBezTo>
                  <a:cubicBezTo>
                    <a:pt x="27245" y="54504"/>
                    <a:pt x="-20793" y="12826"/>
                    <a:pt x="13493" y="25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0" name="Google Shape;1590;p157"/>
            <p:cNvSpPr/>
            <p:nvPr/>
          </p:nvSpPr>
          <p:spPr>
            <a:xfrm>
              <a:off x="3090439" y="1813428"/>
              <a:ext cx="35521" cy="33830"/>
            </a:xfrm>
            <a:custGeom>
              <a:rect b="b" l="l" r="r" t="t"/>
              <a:pathLst>
                <a:path extrusionOk="0" h="33829" w="35520">
                  <a:moveTo>
                    <a:pt x="34787" y="16034"/>
                  </a:moveTo>
                  <a:cubicBezTo>
                    <a:pt x="37274" y="56900"/>
                    <a:pt x="-23349" y="15476"/>
                    <a:pt x="12798" y="2502"/>
                  </a:cubicBezTo>
                  <a:cubicBezTo>
                    <a:pt x="24215" y="-1591"/>
                    <a:pt x="34111" y="4904"/>
                    <a:pt x="34787" y="1603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1" name="Google Shape;1591;p157"/>
            <p:cNvSpPr/>
            <p:nvPr/>
          </p:nvSpPr>
          <p:spPr>
            <a:xfrm>
              <a:off x="3093055" y="2166224"/>
              <a:ext cx="33830" cy="33830"/>
            </a:xfrm>
            <a:custGeom>
              <a:rect b="b" l="l" r="r" t="t"/>
              <a:pathLst>
                <a:path extrusionOk="0" h="33829" w="33829">
                  <a:moveTo>
                    <a:pt x="27096" y="3225"/>
                  </a:moveTo>
                  <a:cubicBezTo>
                    <a:pt x="38920" y="14372"/>
                    <a:pt x="31951" y="32724"/>
                    <a:pt x="18639" y="33671"/>
                  </a:cubicBezTo>
                  <a:cubicBezTo>
                    <a:pt x="-5397" y="35380"/>
                    <a:pt x="-6209" y="-8362"/>
                    <a:pt x="27096" y="32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2" name="Google Shape;1592;p157"/>
            <p:cNvSpPr/>
            <p:nvPr/>
          </p:nvSpPr>
          <p:spPr>
            <a:xfrm>
              <a:off x="3077688" y="2109665"/>
              <a:ext cx="35521" cy="33830"/>
            </a:xfrm>
            <a:custGeom>
              <a:rect b="b" l="l" r="r" t="t"/>
              <a:pathLst>
                <a:path extrusionOk="0" h="33829" w="35520">
                  <a:moveTo>
                    <a:pt x="34006" y="10731"/>
                  </a:moveTo>
                  <a:cubicBezTo>
                    <a:pt x="41144" y="34649"/>
                    <a:pt x="5674" y="41499"/>
                    <a:pt x="1868" y="20880"/>
                  </a:cubicBezTo>
                  <a:cubicBezTo>
                    <a:pt x="-551" y="7822"/>
                    <a:pt x="4541" y="4963"/>
                    <a:pt x="13708" y="2274"/>
                  </a:cubicBezTo>
                  <a:cubicBezTo>
                    <a:pt x="26310" y="-1430"/>
                    <a:pt x="32585" y="5944"/>
                    <a:pt x="34006" y="107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3" name="Google Shape;1593;p157"/>
            <p:cNvSpPr/>
            <p:nvPr/>
          </p:nvSpPr>
          <p:spPr>
            <a:xfrm>
              <a:off x="3068281" y="1979173"/>
              <a:ext cx="35521" cy="33830"/>
            </a:xfrm>
            <a:custGeom>
              <a:rect b="b" l="l" r="r" t="t"/>
              <a:pathLst>
                <a:path extrusionOk="0" h="33829" w="35520">
                  <a:moveTo>
                    <a:pt x="34956" y="12671"/>
                  </a:moveTo>
                  <a:cubicBezTo>
                    <a:pt x="43734" y="57191"/>
                    <a:pt x="-27358" y="15158"/>
                    <a:pt x="14658" y="2522"/>
                  </a:cubicBezTo>
                  <a:cubicBezTo>
                    <a:pt x="29052" y="-1808"/>
                    <a:pt x="33636" y="5939"/>
                    <a:pt x="34956" y="126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4" name="Google Shape;1594;p157"/>
            <p:cNvSpPr/>
            <p:nvPr/>
          </p:nvSpPr>
          <p:spPr>
            <a:xfrm>
              <a:off x="3063316" y="2213951"/>
              <a:ext cx="35521" cy="33830"/>
            </a:xfrm>
            <a:custGeom>
              <a:rect b="b" l="l" r="r" t="t"/>
              <a:pathLst>
                <a:path extrusionOk="0" h="33829" w="35520">
                  <a:moveTo>
                    <a:pt x="34846" y="16391"/>
                  </a:moveTo>
                  <a:cubicBezTo>
                    <a:pt x="37079" y="56462"/>
                    <a:pt x="-23358" y="16019"/>
                    <a:pt x="12857" y="2859"/>
                  </a:cubicBezTo>
                  <a:cubicBezTo>
                    <a:pt x="27691" y="-2536"/>
                    <a:pt x="34305" y="6750"/>
                    <a:pt x="34846" y="1639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5" name="Google Shape;1595;p157"/>
            <p:cNvSpPr/>
            <p:nvPr/>
          </p:nvSpPr>
          <p:spPr>
            <a:xfrm>
              <a:off x="3070603" y="1922763"/>
              <a:ext cx="33830" cy="33830"/>
            </a:xfrm>
            <a:custGeom>
              <a:rect b="b" l="l" r="r" t="t"/>
              <a:pathLst>
                <a:path extrusionOk="0" h="33829" w="33829">
                  <a:moveTo>
                    <a:pt x="15719" y="1422"/>
                  </a:moveTo>
                  <a:cubicBezTo>
                    <a:pt x="38250" y="-1302"/>
                    <a:pt x="37539" y="33205"/>
                    <a:pt x="17411" y="33560"/>
                  </a:cubicBezTo>
                  <a:cubicBezTo>
                    <a:pt x="2475" y="33830"/>
                    <a:pt x="-9078" y="4433"/>
                    <a:pt x="15719" y="142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6" name="Google Shape;1596;p157"/>
            <p:cNvSpPr/>
            <p:nvPr/>
          </p:nvSpPr>
          <p:spPr>
            <a:xfrm>
              <a:off x="3042929" y="2149615"/>
              <a:ext cx="35521" cy="33830"/>
            </a:xfrm>
            <a:custGeom>
              <a:rect b="b" l="l" r="r" t="t"/>
              <a:pathLst>
                <a:path extrusionOk="0" h="33829" w="35520">
                  <a:moveTo>
                    <a:pt x="34936" y="14759"/>
                  </a:moveTo>
                  <a:cubicBezTo>
                    <a:pt x="40365" y="56725"/>
                    <a:pt x="-24435" y="16687"/>
                    <a:pt x="12946" y="2919"/>
                  </a:cubicBezTo>
                  <a:cubicBezTo>
                    <a:pt x="27527" y="-2460"/>
                    <a:pt x="33853" y="6319"/>
                    <a:pt x="34936" y="147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7" name="Google Shape;1597;p157"/>
            <p:cNvSpPr/>
            <p:nvPr/>
          </p:nvSpPr>
          <p:spPr>
            <a:xfrm>
              <a:off x="3006647" y="2214438"/>
              <a:ext cx="35521" cy="33830"/>
            </a:xfrm>
            <a:custGeom>
              <a:rect b="b" l="l" r="r" t="t"/>
              <a:pathLst>
                <a:path extrusionOk="0" h="33829" w="35520">
                  <a:moveTo>
                    <a:pt x="34005" y="10829"/>
                  </a:moveTo>
                  <a:cubicBezTo>
                    <a:pt x="41025" y="34831"/>
                    <a:pt x="5673" y="41580"/>
                    <a:pt x="1867" y="20978"/>
                  </a:cubicBezTo>
                  <a:cubicBezTo>
                    <a:pt x="-552" y="7903"/>
                    <a:pt x="4556" y="5095"/>
                    <a:pt x="13707" y="2372"/>
                  </a:cubicBezTo>
                  <a:cubicBezTo>
                    <a:pt x="26782" y="-1519"/>
                    <a:pt x="32516" y="5738"/>
                    <a:pt x="34005" y="1082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8" name="Google Shape;1598;p157"/>
            <p:cNvSpPr/>
            <p:nvPr/>
          </p:nvSpPr>
          <p:spPr>
            <a:xfrm>
              <a:off x="2942964" y="2286419"/>
              <a:ext cx="33830" cy="33830"/>
            </a:xfrm>
            <a:custGeom>
              <a:rect b="b" l="l" r="r" t="t"/>
              <a:pathLst>
                <a:path extrusionOk="0" h="33829" w="33829">
                  <a:moveTo>
                    <a:pt x="33412" y="11582"/>
                  </a:moveTo>
                  <a:cubicBezTo>
                    <a:pt x="40177" y="35365"/>
                    <a:pt x="766" y="45243"/>
                    <a:pt x="1273" y="16657"/>
                  </a:cubicBezTo>
                  <a:cubicBezTo>
                    <a:pt x="1358" y="11921"/>
                    <a:pt x="2458" y="6491"/>
                    <a:pt x="11422" y="3125"/>
                  </a:cubicBezTo>
                  <a:cubicBezTo>
                    <a:pt x="25834" y="-2288"/>
                    <a:pt x="31619" y="5239"/>
                    <a:pt x="33412" y="1158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599" name="Google Shape;1599;p157"/>
          <p:cNvSpPr/>
          <p:nvPr/>
        </p:nvSpPr>
        <p:spPr>
          <a:xfrm>
            <a:off x="4686964" y="3223641"/>
            <a:ext cx="684000" cy="684000"/>
          </a:xfrm>
          <a:prstGeom prst="ellipse">
            <a:avLst/>
          </a:prstGeom>
          <a:solidFill>
            <a:srgbClr val="D995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00" name="Google Shape;1600;p157"/>
          <p:cNvSpPr/>
          <p:nvPr/>
        </p:nvSpPr>
        <p:spPr>
          <a:xfrm>
            <a:off x="5496964" y="3352070"/>
            <a:ext cx="413177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000">
                <a:solidFill>
                  <a:srgbClr val="000000"/>
                </a:solidFill>
                <a:latin typeface="Calibri"/>
                <a:ea typeface="Calibri"/>
                <a:cs typeface="Calibri"/>
                <a:sym typeface="Calibri"/>
              </a:rPr>
              <a:t>Fermentation process (Lactofidus</a:t>
            </a:r>
            <a:r>
              <a:rPr b="1" baseline="30000" lang="fr-FR" sz="2000">
                <a:solidFill>
                  <a:srgbClr val="000000"/>
                </a:solidFill>
                <a:latin typeface="Calibri"/>
                <a:ea typeface="Calibri"/>
                <a:cs typeface="Calibri"/>
                <a:sym typeface="Calibri"/>
              </a:rPr>
              <a:t>TM</a:t>
            </a:r>
            <a:r>
              <a:rPr b="1" lang="fr-FR" sz="2000">
                <a:solidFill>
                  <a:srgbClr val="000000"/>
                </a:solidFill>
                <a:latin typeface="Calibri"/>
                <a:ea typeface="Calibri"/>
                <a:cs typeface="Calibri"/>
                <a:sym typeface="Calibri"/>
              </a:rPr>
              <a:t>)</a:t>
            </a:r>
            <a:endParaRPr/>
          </a:p>
        </p:txBody>
      </p:sp>
      <p:pic>
        <p:nvPicPr>
          <p:cNvPr id="1601" name="Google Shape;1601;p157"/>
          <p:cNvPicPr preferRelativeResize="0"/>
          <p:nvPr/>
        </p:nvPicPr>
        <p:blipFill rotWithShape="1">
          <a:blip r:embed="rId3">
            <a:alphaModFix/>
          </a:blip>
          <a:srcRect b="0" l="0" r="0" t="0"/>
          <a:stretch/>
        </p:blipFill>
        <p:spPr>
          <a:xfrm>
            <a:off x="4812964" y="3359963"/>
            <a:ext cx="432000" cy="432000"/>
          </a:xfrm>
          <a:prstGeom prst="rect">
            <a:avLst/>
          </a:prstGeom>
          <a:noFill/>
          <a:ln>
            <a:noFill/>
          </a:ln>
        </p:spPr>
      </p:pic>
      <p:sp>
        <p:nvSpPr>
          <p:cNvPr id="1602" name="Google Shape;1602;p157"/>
          <p:cNvSpPr/>
          <p:nvPr/>
        </p:nvSpPr>
        <p:spPr>
          <a:xfrm>
            <a:off x="8438540" y="5428360"/>
            <a:ext cx="2831715"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rgbClr val="000000"/>
                </a:solidFill>
                <a:latin typeface="Calibri"/>
                <a:ea typeface="Calibri"/>
                <a:cs typeface="Calibri"/>
                <a:sym typeface="Calibri"/>
              </a:rPr>
              <a:t>Postbiotics: </a:t>
            </a:r>
            <a:br>
              <a:rPr b="1" lang="fr-FR" sz="1800">
                <a:solidFill>
                  <a:srgbClr val="000000"/>
                </a:solidFill>
                <a:latin typeface="Calibri"/>
                <a:ea typeface="Calibri"/>
                <a:cs typeface="Calibri"/>
                <a:sym typeface="Calibri"/>
              </a:rPr>
            </a:br>
            <a:r>
              <a:rPr lang="fr-FR" sz="1800">
                <a:solidFill>
                  <a:srgbClr val="000000"/>
                </a:solidFill>
                <a:latin typeface="Calibri"/>
                <a:ea typeface="Calibri"/>
                <a:cs typeface="Calibri"/>
                <a:sym typeface="Calibri"/>
              </a:rPr>
              <a:t>Bioactive compounds</a:t>
            </a:r>
            <a:endParaRPr i="1" sz="1800">
              <a:solidFill>
                <a:srgbClr val="000000"/>
              </a:solidFill>
              <a:latin typeface="Calibri"/>
              <a:ea typeface="Calibri"/>
              <a:cs typeface="Calibri"/>
              <a:sym typeface="Calibri"/>
            </a:endParaRPr>
          </a:p>
        </p:txBody>
      </p:sp>
      <p:sp>
        <p:nvSpPr>
          <p:cNvPr id="1603" name="Google Shape;1603;p157"/>
          <p:cNvSpPr/>
          <p:nvPr/>
        </p:nvSpPr>
        <p:spPr>
          <a:xfrm rot="-5400000">
            <a:off x="7485368" y="5271388"/>
            <a:ext cx="504000" cy="965121"/>
          </a:xfrm>
          <a:prstGeom prst="downArrow">
            <a:avLst>
              <a:gd fmla="val 50000" name="adj1"/>
              <a:gd fmla="val 50000" name="adj2"/>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04" name="Google Shape;1604;p157"/>
          <p:cNvSpPr/>
          <p:nvPr/>
        </p:nvSpPr>
        <p:spPr>
          <a:xfrm>
            <a:off x="4555203" y="5224244"/>
            <a:ext cx="947522" cy="947522"/>
          </a:xfrm>
          <a:prstGeom prst="ellipse">
            <a:avLst/>
          </a:prstGeom>
          <a:solidFill>
            <a:srgbClr val="D995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05" name="Google Shape;1605;p157"/>
          <p:cNvSpPr/>
          <p:nvPr/>
        </p:nvSpPr>
        <p:spPr>
          <a:xfrm>
            <a:off x="5513189" y="5378741"/>
            <a:ext cx="2473669"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000">
                <a:solidFill>
                  <a:srgbClr val="000000"/>
                </a:solidFill>
                <a:latin typeface="Calibri"/>
                <a:ea typeface="Calibri"/>
                <a:cs typeface="Calibri"/>
                <a:sym typeface="Calibri"/>
              </a:rPr>
              <a:t>Fermented </a:t>
            </a:r>
            <a:endParaRPr/>
          </a:p>
          <a:p>
            <a:pPr indent="0" lvl="0" marL="0" marR="0" rtl="0" algn="l">
              <a:spcBef>
                <a:spcPts val="0"/>
              </a:spcBef>
              <a:spcAft>
                <a:spcPts val="0"/>
              </a:spcAft>
              <a:buNone/>
            </a:pPr>
            <a:r>
              <a:rPr b="1" lang="fr-FR" sz="2000">
                <a:solidFill>
                  <a:srgbClr val="000000"/>
                </a:solidFill>
                <a:latin typeface="Calibri"/>
                <a:ea typeface="Calibri"/>
                <a:cs typeface="Calibri"/>
                <a:sym typeface="Calibri"/>
              </a:rPr>
              <a:t>Infant formula</a:t>
            </a:r>
            <a:endParaRPr b="1" sz="1800">
              <a:solidFill>
                <a:srgbClr val="000000"/>
              </a:solidFill>
              <a:latin typeface="Calibri"/>
              <a:ea typeface="Calibri"/>
              <a:cs typeface="Calibri"/>
              <a:sym typeface="Calibri"/>
            </a:endParaRPr>
          </a:p>
        </p:txBody>
      </p:sp>
      <p:sp>
        <p:nvSpPr>
          <p:cNvPr id="1606" name="Google Shape;1606;p157"/>
          <p:cNvSpPr/>
          <p:nvPr/>
        </p:nvSpPr>
        <p:spPr>
          <a:xfrm>
            <a:off x="4812156" y="5428360"/>
            <a:ext cx="552912" cy="468843"/>
          </a:xfrm>
          <a:custGeom>
            <a:rect b="b" l="l" r="r" t="t"/>
            <a:pathLst>
              <a:path extrusionOk="0" h="676823" w="798184">
                <a:moveTo>
                  <a:pt x="771818" y="468752"/>
                </a:moveTo>
                <a:cubicBezTo>
                  <a:pt x="759657" y="468752"/>
                  <a:pt x="479292" y="468752"/>
                  <a:pt x="468752" y="468752"/>
                </a:cubicBezTo>
                <a:lnTo>
                  <a:pt x="468752" y="277999"/>
                </a:lnTo>
                <a:cubicBezTo>
                  <a:pt x="468752" y="243551"/>
                  <a:pt x="455068" y="210514"/>
                  <a:pt x="430710" y="186156"/>
                </a:cubicBezTo>
                <a:lnTo>
                  <a:pt x="399900" y="155346"/>
                </a:lnTo>
                <a:cubicBezTo>
                  <a:pt x="410709" y="151300"/>
                  <a:pt x="416799" y="141227"/>
                  <a:pt x="416799" y="131052"/>
                </a:cubicBezTo>
                <a:lnTo>
                  <a:pt x="416799" y="27145"/>
                </a:lnTo>
                <a:cubicBezTo>
                  <a:pt x="416799" y="12866"/>
                  <a:pt x="405189" y="1167"/>
                  <a:pt x="390821" y="1167"/>
                </a:cubicBezTo>
                <a:lnTo>
                  <a:pt x="79098" y="1167"/>
                </a:lnTo>
                <a:cubicBezTo>
                  <a:pt x="64819" y="1167"/>
                  <a:pt x="53121" y="12777"/>
                  <a:pt x="53121" y="27145"/>
                </a:cubicBezTo>
                <a:lnTo>
                  <a:pt x="53121" y="131053"/>
                </a:lnTo>
                <a:cubicBezTo>
                  <a:pt x="53121" y="141013"/>
                  <a:pt x="59016" y="151229"/>
                  <a:pt x="70019" y="155347"/>
                </a:cubicBezTo>
                <a:lnTo>
                  <a:pt x="39209" y="186156"/>
                </a:lnTo>
                <a:cubicBezTo>
                  <a:pt x="14851" y="210517"/>
                  <a:pt x="1167" y="243552"/>
                  <a:pt x="1167" y="277999"/>
                </a:cubicBezTo>
                <a:lnTo>
                  <a:pt x="1167" y="650591"/>
                </a:lnTo>
                <a:cubicBezTo>
                  <a:pt x="1167" y="664869"/>
                  <a:pt x="12777" y="676568"/>
                  <a:pt x="27145" y="676568"/>
                </a:cubicBezTo>
                <a:lnTo>
                  <a:pt x="442776" y="676568"/>
                </a:lnTo>
                <a:cubicBezTo>
                  <a:pt x="457055" y="676568"/>
                  <a:pt x="468754" y="664958"/>
                  <a:pt x="468754" y="650591"/>
                </a:cubicBezTo>
                <a:lnTo>
                  <a:pt x="468754" y="520706"/>
                </a:lnTo>
                <a:lnTo>
                  <a:pt x="538026" y="520706"/>
                </a:lnTo>
                <a:lnTo>
                  <a:pt x="538026" y="546684"/>
                </a:lnTo>
                <a:cubicBezTo>
                  <a:pt x="538014" y="604453"/>
                  <a:pt x="575946" y="654132"/>
                  <a:pt x="629298" y="670726"/>
                </a:cubicBezTo>
                <a:cubicBezTo>
                  <a:pt x="712770" y="696699"/>
                  <a:pt x="797807" y="634227"/>
                  <a:pt x="797796" y="546684"/>
                </a:cubicBezTo>
                <a:lnTo>
                  <a:pt x="797796" y="494730"/>
                </a:lnTo>
                <a:cubicBezTo>
                  <a:pt x="797796" y="480450"/>
                  <a:pt x="786186" y="468752"/>
                  <a:pt x="771818" y="468752"/>
                </a:cubicBezTo>
                <a:close/>
                <a:moveTo>
                  <a:pt x="105076" y="53119"/>
                </a:moveTo>
                <a:lnTo>
                  <a:pt x="364847" y="53119"/>
                </a:lnTo>
                <a:lnTo>
                  <a:pt x="364847" y="105073"/>
                </a:lnTo>
                <a:cubicBezTo>
                  <a:pt x="356527" y="105073"/>
                  <a:pt x="128517" y="105073"/>
                  <a:pt x="105076" y="105073"/>
                </a:cubicBezTo>
                <a:lnTo>
                  <a:pt x="105076" y="53119"/>
                </a:lnTo>
                <a:close/>
                <a:moveTo>
                  <a:pt x="416799" y="468752"/>
                </a:moveTo>
                <a:lnTo>
                  <a:pt x="200324" y="468752"/>
                </a:lnTo>
                <a:cubicBezTo>
                  <a:pt x="185979" y="468752"/>
                  <a:pt x="174347" y="480383"/>
                  <a:pt x="174347" y="494730"/>
                </a:cubicBezTo>
                <a:cubicBezTo>
                  <a:pt x="174347" y="509077"/>
                  <a:pt x="185977" y="520708"/>
                  <a:pt x="200324" y="520708"/>
                </a:cubicBezTo>
                <a:lnTo>
                  <a:pt x="416799" y="520708"/>
                </a:lnTo>
                <a:lnTo>
                  <a:pt x="416799" y="624616"/>
                </a:lnTo>
                <a:lnTo>
                  <a:pt x="53121" y="624616"/>
                </a:lnTo>
                <a:lnTo>
                  <a:pt x="53121" y="277999"/>
                </a:lnTo>
                <a:cubicBezTo>
                  <a:pt x="53121" y="257330"/>
                  <a:pt x="61331" y="237507"/>
                  <a:pt x="75946" y="222893"/>
                </a:cubicBezTo>
                <a:lnTo>
                  <a:pt x="141811" y="157028"/>
                </a:lnTo>
                <a:lnTo>
                  <a:pt x="328107" y="157028"/>
                </a:lnTo>
                <a:lnTo>
                  <a:pt x="393972" y="222893"/>
                </a:lnTo>
                <a:cubicBezTo>
                  <a:pt x="408587" y="237507"/>
                  <a:pt x="416797" y="257330"/>
                  <a:pt x="416797" y="277999"/>
                </a:cubicBezTo>
                <a:lnTo>
                  <a:pt x="416797" y="468752"/>
                </a:lnTo>
                <a:close/>
                <a:moveTo>
                  <a:pt x="745842" y="546684"/>
                </a:moveTo>
                <a:cubicBezTo>
                  <a:pt x="745824" y="602681"/>
                  <a:pt x="688658" y="640077"/>
                  <a:pt x="637583" y="618502"/>
                </a:cubicBezTo>
                <a:cubicBezTo>
                  <a:pt x="609902" y="606804"/>
                  <a:pt x="589985" y="579283"/>
                  <a:pt x="589978" y="546684"/>
                </a:cubicBezTo>
                <a:lnTo>
                  <a:pt x="589978" y="520706"/>
                </a:lnTo>
                <a:lnTo>
                  <a:pt x="589980" y="520706"/>
                </a:lnTo>
                <a:lnTo>
                  <a:pt x="745842" y="520706"/>
                </a:lnTo>
                <a:lnTo>
                  <a:pt x="745842" y="54668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7" name="Google Shape;1607;p157"/>
          <p:cNvSpPr/>
          <p:nvPr/>
        </p:nvSpPr>
        <p:spPr>
          <a:xfrm>
            <a:off x="5496964" y="4093792"/>
            <a:ext cx="359544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000">
                <a:solidFill>
                  <a:srgbClr val="000000"/>
                </a:solidFill>
                <a:latin typeface="Calibri"/>
                <a:ea typeface="Calibri"/>
                <a:cs typeface="Calibri"/>
                <a:sym typeface="Calibri"/>
              </a:rPr>
              <a:t>Spray drying</a:t>
            </a:r>
            <a:endParaRPr/>
          </a:p>
        </p:txBody>
      </p:sp>
      <p:sp>
        <p:nvSpPr>
          <p:cNvPr id="1608" name="Google Shape;1608;p157"/>
          <p:cNvSpPr/>
          <p:nvPr/>
        </p:nvSpPr>
        <p:spPr>
          <a:xfrm>
            <a:off x="4722964" y="3986162"/>
            <a:ext cx="684000" cy="684000"/>
          </a:xfrm>
          <a:prstGeom prst="ellipse">
            <a:avLst/>
          </a:prstGeom>
          <a:solidFill>
            <a:srgbClr val="D995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1609" name="Google Shape;1609;p157"/>
          <p:cNvGrpSpPr/>
          <p:nvPr/>
        </p:nvGrpSpPr>
        <p:grpSpPr>
          <a:xfrm>
            <a:off x="4903831" y="4137860"/>
            <a:ext cx="319344" cy="422200"/>
            <a:chOff x="5612140" y="3984275"/>
            <a:chExt cx="319344" cy="422200"/>
          </a:xfrm>
        </p:grpSpPr>
        <p:sp>
          <p:nvSpPr>
            <p:cNvPr id="1610" name="Google Shape;1610;p157"/>
            <p:cNvSpPr/>
            <p:nvPr/>
          </p:nvSpPr>
          <p:spPr>
            <a:xfrm>
              <a:off x="5612140" y="3984275"/>
              <a:ext cx="319344" cy="422200"/>
            </a:xfrm>
            <a:custGeom>
              <a:rect b="b" l="l" r="r" t="t"/>
              <a:pathLst>
                <a:path extrusionOk="0" h="422199" w="319343">
                  <a:moveTo>
                    <a:pt x="309795" y="735"/>
                  </a:moveTo>
                  <a:lnTo>
                    <a:pt x="9551" y="735"/>
                  </a:lnTo>
                  <a:cubicBezTo>
                    <a:pt x="4681" y="735"/>
                    <a:pt x="735" y="4681"/>
                    <a:pt x="735" y="9551"/>
                  </a:cubicBezTo>
                  <a:lnTo>
                    <a:pt x="735" y="46391"/>
                  </a:lnTo>
                  <a:cubicBezTo>
                    <a:pt x="735" y="51261"/>
                    <a:pt x="4681" y="55207"/>
                    <a:pt x="9551" y="55207"/>
                  </a:cubicBezTo>
                  <a:lnTo>
                    <a:pt x="23708" y="55207"/>
                  </a:lnTo>
                  <a:lnTo>
                    <a:pt x="23708" y="223085"/>
                  </a:lnTo>
                  <a:cubicBezTo>
                    <a:pt x="23708" y="225838"/>
                    <a:pt x="24993" y="228432"/>
                    <a:pt x="27182" y="230099"/>
                  </a:cubicBezTo>
                  <a:lnTo>
                    <a:pt x="132722" y="310477"/>
                  </a:lnTo>
                  <a:lnTo>
                    <a:pt x="132722" y="413138"/>
                  </a:lnTo>
                  <a:cubicBezTo>
                    <a:pt x="132722" y="418008"/>
                    <a:pt x="136668" y="421955"/>
                    <a:pt x="141538" y="421955"/>
                  </a:cubicBezTo>
                  <a:lnTo>
                    <a:pt x="177391" y="421955"/>
                  </a:lnTo>
                  <a:cubicBezTo>
                    <a:pt x="182261" y="421955"/>
                    <a:pt x="186208" y="418008"/>
                    <a:pt x="186208" y="413138"/>
                  </a:cubicBezTo>
                  <a:lnTo>
                    <a:pt x="186208" y="310797"/>
                  </a:lnTo>
                  <a:lnTo>
                    <a:pt x="292167" y="230099"/>
                  </a:lnTo>
                  <a:cubicBezTo>
                    <a:pt x="294356" y="228431"/>
                    <a:pt x="295642" y="225837"/>
                    <a:pt x="295642" y="223085"/>
                  </a:cubicBezTo>
                  <a:lnTo>
                    <a:pt x="295642" y="55207"/>
                  </a:lnTo>
                  <a:lnTo>
                    <a:pt x="309796" y="55207"/>
                  </a:lnTo>
                  <a:cubicBezTo>
                    <a:pt x="314665" y="55207"/>
                    <a:pt x="318612" y="51261"/>
                    <a:pt x="318612" y="46391"/>
                  </a:cubicBezTo>
                  <a:lnTo>
                    <a:pt x="318612" y="9551"/>
                  </a:lnTo>
                  <a:cubicBezTo>
                    <a:pt x="318611" y="4681"/>
                    <a:pt x="314664" y="735"/>
                    <a:pt x="309795" y="735"/>
                  </a:cubicBezTo>
                  <a:close/>
                  <a:moveTo>
                    <a:pt x="168574" y="404322"/>
                  </a:moveTo>
                  <a:lnTo>
                    <a:pt x="150353" y="404322"/>
                  </a:lnTo>
                  <a:lnTo>
                    <a:pt x="150353" y="314928"/>
                  </a:lnTo>
                  <a:lnTo>
                    <a:pt x="168574" y="314928"/>
                  </a:lnTo>
                  <a:lnTo>
                    <a:pt x="168574" y="404322"/>
                  </a:lnTo>
                  <a:close/>
                  <a:moveTo>
                    <a:pt x="278008" y="218717"/>
                  </a:moveTo>
                  <a:lnTo>
                    <a:pt x="174833" y="297295"/>
                  </a:lnTo>
                  <a:lnTo>
                    <a:pt x="144516" y="297295"/>
                  </a:lnTo>
                  <a:lnTo>
                    <a:pt x="41340" y="218717"/>
                  </a:lnTo>
                  <a:lnTo>
                    <a:pt x="41340" y="55207"/>
                  </a:lnTo>
                  <a:lnTo>
                    <a:pt x="278009" y="55207"/>
                  </a:lnTo>
                  <a:lnTo>
                    <a:pt x="278009" y="218717"/>
                  </a:lnTo>
                  <a:close/>
                  <a:moveTo>
                    <a:pt x="300978" y="37575"/>
                  </a:moveTo>
                  <a:lnTo>
                    <a:pt x="18367" y="37575"/>
                  </a:lnTo>
                  <a:lnTo>
                    <a:pt x="18367" y="18367"/>
                  </a:lnTo>
                  <a:lnTo>
                    <a:pt x="300979" y="18367"/>
                  </a:lnTo>
                  <a:lnTo>
                    <a:pt x="300979" y="3757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1" name="Google Shape;1611;p157"/>
            <p:cNvSpPr/>
            <p:nvPr/>
          </p:nvSpPr>
          <p:spPr>
            <a:xfrm>
              <a:off x="5857214" y="4048119"/>
              <a:ext cx="18612" cy="140080"/>
            </a:xfrm>
            <a:custGeom>
              <a:rect b="b" l="l" r="r" t="t"/>
              <a:pathLst>
                <a:path extrusionOk="0" h="140080" w="18612">
                  <a:moveTo>
                    <a:pt x="9551" y="139874"/>
                  </a:moveTo>
                  <a:cubicBezTo>
                    <a:pt x="14420" y="139874"/>
                    <a:pt x="18367" y="135928"/>
                    <a:pt x="18367" y="131058"/>
                  </a:cubicBezTo>
                  <a:lnTo>
                    <a:pt x="18367" y="9551"/>
                  </a:lnTo>
                  <a:cubicBezTo>
                    <a:pt x="18367" y="4681"/>
                    <a:pt x="14420" y="735"/>
                    <a:pt x="9551" y="735"/>
                  </a:cubicBezTo>
                  <a:cubicBezTo>
                    <a:pt x="4681" y="735"/>
                    <a:pt x="735" y="4681"/>
                    <a:pt x="735" y="9551"/>
                  </a:cubicBezTo>
                  <a:lnTo>
                    <a:pt x="735" y="131058"/>
                  </a:lnTo>
                  <a:cubicBezTo>
                    <a:pt x="735" y="135928"/>
                    <a:pt x="4681" y="139874"/>
                    <a:pt x="9551" y="13987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612" name="Google Shape;1612;p157"/>
          <p:cNvSpPr/>
          <p:nvPr/>
        </p:nvSpPr>
        <p:spPr>
          <a:xfrm>
            <a:off x="6369905" y="1786804"/>
            <a:ext cx="936562" cy="936562"/>
          </a:xfrm>
          <a:prstGeom prst="ellipse">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13" name="Google Shape;1613;p157"/>
          <p:cNvSpPr/>
          <p:nvPr/>
        </p:nvSpPr>
        <p:spPr>
          <a:xfrm>
            <a:off x="8744715" y="2036098"/>
            <a:ext cx="105836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000">
                <a:solidFill>
                  <a:srgbClr val="000000"/>
                </a:solidFill>
                <a:latin typeface="Calibri"/>
                <a:ea typeface="Calibri"/>
                <a:cs typeface="Calibri"/>
                <a:sym typeface="Calibri"/>
              </a:rPr>
              <a:t>Bacteria</a:t>
            </a:r>
            <a:endParaRPr sz="2400">
              <a:solidFill>
                <a:srgbClr val="000000"/>
              </a:solidFill>
              <a:latin typeface="Calibri"/>
              <a:ea typeface="Calibri"/>
              <a:cs typeface="Calibri"/>
              <a:sym typeface="Calibri"/>
            </a:endParaRPr>
          </a:p>
        </p:txBody>
      </p:sp>
      <p:grpSp>
        <p:nvGrpSpPr>
          <p:cNvPr id="1614" name="Google Shape;1614;p157"/>
          <p:cNvGrpSpPr/>
          <p:nvPr/>
        </p:nvGrpSpPr>
        <p:grpSpPr>
          <a:xfrm>
            <a:off x="7751647" y="1786804"/>
            <a:ext cx="936562" cy="936562"/>
            <a:chOff x="7751647" y="1584777"/>
            <a:chExt cx="936562" cy="936562"/>
          </a:xfrm>
        </p:grpSpPr>
        <p:sp>
          <p:nvSpPr>
            <p:cNvPr id="1615" name="Google Shape;1615;p157"/>
            <p:cNvSpPr/>
            <p:nvPr/>
          </p:nvSpPr>
          <p:spPr>
            <a:xfrm>
              <a:off x="7751647" y="1584777"/>
              <a:ext cx="936562" cy="936562"/>
            </a:xfrm>
            <a:prstGeom prst="ellipse">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1616" name="Google Shape;1616;p157"/>
            <p:cNvGrpSpPr/>
            <p:nvPr/>
          </p:nvGrpSpPr>
          <p:grpSpPr>
            <a:xfrm>
              <a:off x="7873245" y="1815503"/>
              <a:ext cx="680604" cy="522320"/>
              <a:chOff x="907231" y="2352204"/>
              <a:chExt cx="1189820" cy="913110"/>
            </a:xfrm>
          </p:grpSpPr>
          <p:sp>
            <p:nvSpPr>
              <p:cNvPr id="1617" name="Google Shape;1617;p157"/>
              <p:cNvSpPr/>
              <p:nvPr/>
            </p:nvSpPr>
            <p:spPr>
              <a:xfrm rot="-580201">
                <a:off x="944852" y="2439914"/>
                <a:ext cx="1090019" cy="540136"/>
              </a:xfrm>
              <a:custGeom>
                <a:rect b="b" l="l" r="r" t="t"/>
                <a:pathLst>
                  <a:path extrusionOk="0" h="7578" w="15289">
                    <a:moveTo>
                      <a:pt x="993" y="90"/>
                    </a:moveTo>
                    <a:cubicBezTo>
                      <a:pt x="1700" y="0"/>
                      <a:pt x="2346" y="402"/>
                      <a:pt x="2815" y="666"/>
                    </a:cubicBezTo>
                    <a:cubicBezTo>
                      <a:pt x="3084" y="818"/>
                      <a:pt x="3330" y="964"/>
                      <a:pt x="3562" y="1125"/>
                    </a:cubicBezTo>
                    <a:cubicBezTo>
                      <a:pt x="3790" y="1283"/>
                      <a:pt x="3980" y="1504"/>
                      <a:pt x="4230" y="1649"/>
                    </a:cubicBezTo>
                    <a:cubicBezTo>
                      <a:pt x="4579" y="1852"/>
                      <a:pt x="5048" y="2055"/>
                      <a:pt x="5606" y="2029"/>
                    </a:cubicBezTo>
                    <a:cubicBezTo>
                      <a:pt x="6122" y="2005"/>
                      <a:pt x="6725" y="1830"/>
                      <a:pt x="7218" y="1990"/>
                    </a:cubicBezTo>
                    <a:cubicBezTo>
                      <a:pt x="7356" y="2035"/>
                      <a:pt x="7449" y="2251"/>
                      <a:pt x="7624" y="2239"/>
                    </a:cubicBezTo>
                    <a:cubicBezTo>
                      <a:pt x="7731" y="2232"/>
                      <a:pt x="7810" y="2064"/>
                      <a:pt x="7859" y="1990"/>
                    </a:cubicBezTo>
                    <a:cubicBezTo>
                      <a:pt x="7913" y="1909"/>
                      <a:pt x="7986" y="1795"/>
                      <a:pt x="8095" y="1754"/>
                    </a:cubicBezTo>
                    <a:cubicBezTo>
                      <a:pt x="8320" y="1670"/>
                      <a:pt x="8754" y="1794"/>
                      <a:pt x="9052" y="1819"/>
                    </a:cubicBezTo>
                    <a:cubicBezTo>
                      <a:pt x="9761" y="1880"/>
                      <a:pt x="10473" y="1854"/>
                      <a:pt x="11110" y="1754"/>
                    </a:cubicBezTo>
                    <a:cubicBezTo>
                      <a:pt x="11418" y="1706"/>
                      <a:pt x="11721" y="1582"/>
                      <a:pt x="11962" y="1544"/>
                    </a:cubicBezTo>
                    <a:cubicBezTo>
                      <a:pt x="12253" y="1499"/>
                      <a:pt x="12619" y="1567"/>
                      <a:pt x="12958" y="1544"/>
                    </a:cubicBezTo>
                    <a:cubicBezTo>
                      <a:pt x="13589" y="1502"/>
                      <a:pt x="14118" y="1183"/>
                      <a:pt x="14648" y="1361"/>
                    </a:cubicBezTo>
                    <a:cubicBezTo>
                      <a:pt x="14849" y="1428"/>
                      <a:pt x="15050" y="1589"/>
                      <a:pt x="15120" y="1767"/>
                    </a:cubicBezTo>
                    <a:cubicBezTo>
                      <a:pt x="15288" y="2193"/>
                      <a:pt x="15081" y="2734"/>
                      <a:pt x="14845" y="2894"/>
                    </a:cubicBezTo>
                    <a:cubicBezTo>
                      <a:pt x="14652" y="3026"/>
                      <a:pt x="14336" y="3058"/>
                      <a:pt x="14059" y="3117"/>
                    </a:cubicBezTo>
                    <a:cubicBezTo>
                      <a:pt x="13786" y="3175"/>
                      <a:pt x="13493" y="3225"/>
                      <a:pt x="13259" y="3326"/>
                    </a:cubicBezTo>
                    <a:cubicBezTo>
                      <a:pt x="13089" y="3399"/>
                      <a:pt x="12863" y="3595"/>
                      <a:pt x="12656" y="3640"/>
                    </a:cubicBezTo>
                    <a:cubicBezTo>
                      <a:pt x="12411" y="3694"/>
                      <a:pt x="12129" y="3676"/>
                      <a:pt x="11857" y="3706"/>
                    </a:cubicBezTo>
                    <a:cubicBezTo>
                      <a:pt x="11604" y="3734"/>
                      <a:pt x="11346" y="3808"/>
                      <a:pt x="11110" y="3824"/>
                    </a:cubicBezTo>
                    <a:cubicBezTo>
                      <a:pt x="10883" y="3839"/>
                      <a:pt x="10654" y="3827"/>
                      <a:pt x="10429" y="3811"/>
                    </a:cubicBezTo>
                    <a:cubicBezTo>
                      <a:pt x="10219" y="3795"/>
                      <a:pt x="9987" y="3760"/>
                      <a:pt x="9773" y="3785"/>
                    </a:cubicBezTo>
                    <a:cubicBezTo>
                      <a:pt x="9631" y="3801"/>
                      <a:pt x="9516" y="3886"/>
                      <a:pt x="9380" y="3889"/>
                    </a:cubicBezTo>
                    <a:cubicBezTo>
                      <a:pt x="9232" y="3893"/>
                      <a:pt x="9169" y="3824"/>
                      <a:pt x="8987" y="3811"/>
                    </a:cubicBezTo>
                    <a:cubicBezTo>
                      <a:pt x="8734" y="3792"/>
                      <a:pt x="8431" y="3879"/>
                      <a:pt x="8227" y="3798"/>
                    </a:cubicBezTo>
                    <a:cubicBezTo>
                      <a:pt x="8148" y="3766"/>
                      <a:pt x="8065" y="3661"/>
                      <a:pt x="8017" y="3588"/>
                    </a:cubicBezTo>
                    <a:cubicBezTo>
                      <a:pt x="7974" y="3522"/>
                      <a:pt x="7946" y="3380"/>
                      <a:pt x="7807" y="3378"/>
                    </a:cubicBezTo>
                    <a:cubicBezTo>
                      <a:pt x="7629" y="3375"/>
                      <a:pt x="7566" y="3680"/>
                      <a:pt x="7427" y="3745"/>
                    </a:cubicBezTo>
                    <a:cubicBezTo>
                      <a:pt x="7320" y="3796"/>
                      <a:pt x="7182" y="3787"/>
                      <a:pt x="7073" y="3811"/>
                    </a:cubicBezTo>
                    <a:cubicBezTo>
                      <a:pt x="6855" y="3858"/>
                      <a:pt x="6629" y="3951"/>
                      <a:pt x="6393" y="4007"/>
                    </a:cubicBezTo>
                    <a:cubicBezTo>
                      <a:pt x="6149" y="4065"/>
                      <a:pt x="5894" y="4096"/>
                      <a:pt x="5672" y="4165"/>
                    </a:cubicBezTo>
                    <a:cubicBezTo>
                      <a:pt x="5244" y="4297"/>
                      <a:pt x="4848" y="4543"/>
                      <a:pt x="4623" y="4872"/>
                    </a:cubicBezTo>
                    <a:cubicBezTo>
                      <a:pt x="4476" y="5088"/>
                      <a:pt x="4374" y="5360"/>
                      <a:pt x="4204" y="5593"/>
                    </a:cubicBezTo>
                    <a:cubicBezTo>
                      <a:pt x="4025" y="5839"/>
                      <a:pt x="3797" y="6067"/>
                      <a:pt x="3680" y="6327"/>
                    </a:cubicBezTo>
                    <a:cubicBezTo>
                      <a:pt x="3601" y="6502"/>
                      <a:pt x="3578" y="6722"/>
                      <a:pt x="3483" y="6891"/>
                    </a:cubicBezTo>
                    <a:cubicBezTo>
                      <a:pt x="3393" y="7053"/>
                      <a:pt x="2968" y="7411"/>
                      <a:pt x="2736" y="7467"/>
                    </a:cubicBezTo>
                    <a:cubicBezTo>
                      <a:pt x="2285" y="7577"/>
                      <a:pt x="1785" y="7399"/>
                      <a:pt x="1648" y="7153"/>
                    </a:cubicBezTo>
                    <a:cubicBezTo>
                      <a:pt x="1602" y="7069"/>
                      <a:pt x="1584" y="6980"/>
                      <a:pt x="1570" y="6891"/>
                    </a:cubicBezTo>
                    <a:cubicBezTo>
                      <a:pt x="1390" y="5740"/>
                      <a:pt x="2397" y="5018"/>
                      <a:pt x="2933" y="4414"/>
                    </a:cubicBezTo>
                    <a:cubicBezTo>
                      <a:pt x="3086" y="4241"/>
                      <a:pt x="3434" y="3918"/>
                      <a:pt x="3405" y="3575"/>
                    </a:cubicBezTo>
                    <a:cubicBezTo>
                      <a:pt x="3377" y="3257"/>
                      <a:pt x="3161" y="3050"/>
                      <a:pt x="2972" y="2907"/>
                    </a:cubicBezTo>
                    <a:cubicBezTo>
                      <a:pt x="2678" y="2685"/>
                      <a:pt x="2116" y="2482"/>
                      <a:pt x="1688" y="2331"/>
                    </a:cubicBezTo>
                    <a:cubicBezTo>
                      <a:pt x="1492" y="2261"/>
                      <a:pt x="1243" y="2177"/>
                      <a:pt x="980" y="2108"/>
                    </a:cubicBezTo>
                    <a:cubicBezTo>
                      <a:pt x="749" y="2047"/>
                      <a:pt x="468" y="1955"/>
                      <a:pt x="351" y="1806"/>
                    </a:cubicBezTo>
                    <a:cubicBezTo>
                      <a:pt x="0" y="1358"/>
                      <a:pt x="235" y="454"/>
                      <a:pt x="613" y="207"/>
                    </a:cubicBezTo>
                    <a:cubicBezTo>
                      <a:pt x="711" y="143"/>
                      <a:pt x="868" y="105"/>
                      <a:pt x="993" y="90"/>
                    </a:cubicBezTo>
                  </a:path>
                </a:pathLst>
              </a:custGeom>
              <a:solidFill>
                <a:srgbClr val="31859B"/>
              </a:solidFill>
              <a:ln cap="flat" cmpd="sng" w="317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8" name="Google Shape;1618;p157"/>
              <p:cNvSpPr/>
              <p:nvPr/>
            </p:nvSpPr>
            <p:spPr>
              <a:xfrm flipH="1" rot="580201">
                <a:off x="1387658" y="2870339"/>
                <a:ext cx="685726" cy="339797"/>
              </a:xfrm>
              <a:custGeom>
                <a:rect b="b" l="l" r="r" t="t"/>
                <a:pathLst>
                  <a:path extrusionOk="0" h="7578" w="15289">
                    <a:moveTo>
                      <a:pt x="993" y="90"/>
                    </a:moveTo>
                    <a:cubicBezTo>
                      <a:pt x="1700" y="0"/>
                      <a:pt x="2346" y="402"/>
                      <a:pt x="2815" y="666"/>
                    </a:cubicBezTo>
                    <a:cubicBezTo>
                      <a:pt x="3084" y="818"/>
                      <a:pt x="3330" y="964"/>
                      <a:pt x="3562" y="1125"/>
                    </a:cubicBezTo>
                    <a:cubicBezTo>
                      <a:pt x="3790" y="1283"/>
                      <a:pt x="3980" y="1504"/>
                      <a:pt x="4230" y="1649"/>
                    </a:cubicBezTo>
                    <a:cubicBezTo>
                      <a:pt x="4579" y="1852"/>
                      <a:pt x="5048" y="2055"/>
                      <a:pt x="5606" y="2029"/>
                    </a:cubicBezTo>
                    <a:cubicBezTo>
                      <a:pt x="6122" y="2005"/>
                      <a:pt x="6725" y="1830"/>
                      <a:pt x="7218" y="1990"/>
                    </a:cubicBezTo>
                    <a:cubicBezTo>
                      <a:pt x="7356" y="2035"/>
                      <a:pt x="7449" y="2251"/>
                      <a:pt x="7624" y="2239"/>
                    </a:cubicBezTo>
                    <a:cubicBezTo>
                      <a:pt x="7731" y="2232"/>
                      <a:pt x="7810" y="2064"/>
                      <a:pt x="7859" y="1990"/>
                    </a:cubicBezTo>
                    <a:cubicBezTo>
                      <a:pt x="7913" y="1909"/>
                      <a:pt x="7986" y="1795"/>
                      <a:pt x="8095" y="1754"/>
                    </a:cubicBezTo>
                    <a:cubicBezTo>
                      <a:pt x="8320" y="1670"/>
                      <a:pt x="8754" y="1794"/>
                      <a:pt x="9052" y="1819"/>
                    </a:cubicBezTo>
                    <a:cubicBezTo>
                      <a:pt x="9761" y="1880"/>
                      <a:pt x="10473" y="1854"/>
                      <a:pt x="11110" y="1754"/>
                    </a:cubicBezTo>
                    <a:cubicBezTo>
                      <a:pt x="11418" y="1706"/>
                      <a:pt x="11721" y="1582"/>
                      <a:pt x="11962" y="1544"/>
                    </a:cubicBezTo>
                    <a:cubicBezTo>
                      <a:pt x="12253" y="1499"/>
                      <a:pt x="12619" y="1567"/>
                      <a:pt x="12958" y="1544"/>
                    </a:cubicBezTo>
                    <a:cubicBezTo>
                      <a:pt x="13589" y="1502"/>
                      <a:pt x="14118" y="1183"/>
                      <a:pt x="14648" y="1361"/>
                    </a:cubicBezTo>
                    <a:cubicBezTo>
                      <a:pt x="14849" y="1428"/>
                      <a:pt x="15050" y="1589"/>
                      <a:pt x="15120" y="1767"/>
                    </a:cubicBezTo>
                    <a:cubicBezTo>
                      <a:pt x="15288" y="2193"/>
                      <a:pt x="15081" y="2734"/>
                      <a:pt x="14845" y="2894"/>
                    </a:cubicBezTo>
                    <a:cubicBezTo>
                      <a:pt x="14652" y="3026"/>
                      <a:pt x="14336" y="3058"/>
                      <a:pt x="14059" y="3117"/>
                    </a:cubicBezTo>
                    <a:cubicBezTo>
                      <a:pt x="13786" y="3175"/>
                      <a:pt x="13493" y="3225"/>
                      <a:pt x="13259" y="3326"/>
                    </a:cubicBezTo>
                    <a:cubicBezTo>
                      <a:pt x="13089" y="3399"/>
                      <a:pt x="12863" y="3595"/>
                      <a:pt x="12656" y="3640"/>
                    </a:cubicBezTo>
                    <a:cubicBezTo>
                      <a:pt x="12411" y="3694"/>
                      <a:pt x="12129" y="3676"/>
                      <a:pt x="11857" y="3706"/>
                    </a:cubicBezTo>
                    <a:cubicBezTo>
                      <a:pt x="11604" y="3734"/>
                      <a:pt x="11346" y="3808"/>
                      <a:pt x="11110" y="3824"/>
                    </a:cubicBezTo>
                    <a:cubicBezTo>
                      <a:pt x="10883" y="3839"/>
                      <a:pt x="10654" y="3827"/>
                      <a:pt x="10429" y="3811"/>
                    </a:cubicBezTo>
                    <a:cubicBezTo>
                      <a:pt x="10219" y="3795"/>
                      <a:pt x="9987" y="3760"/>
                      <a:pt x="9773" y="3785"/>
                    </a:cubicBezTo>
                    <a:cubicBezTo>
                      <a:pt x="9631" y="3801"/>
                      <a:pt x="9516" y="3886"/>
                      <a:pt x="9380" y="3889"/>
                    </a:cubicBezTo>
                    <a:cubicBezTo>
                      <a:pt x="9232" y="3893"/>
                      <a:pt x="9169" y="3824"/>
                      <a:pt x="8987" y="3811"/>
                    </a:cubicBezTo>
                    <a:cubicBezTo>
                      <a:pt x="8734" y="3792"/>
                      <a:pt x="8431" y="3879"/>
                      <a:pt x="8227" y="3798"/>
                    </a:cubicBezTo>
                    <a:cubicBezTo>
                      <a:pt x="8148" y="3766"/>
                      <a:pt x="8065" y="3661"/>
                      <a:pt x="8017" y="3588"/>
                    </a:cubicBezTo>
                    <a:cubicBezTo>
                      <a:pt x="7974" y="3522"/>
                      <a:pt x="7946" y="3380"/>
                      <a:pt x="7807" y="3378"/>
                    </a:cubicBezTo>
                    <a:cubicBezTo>
                      <a:pt x="7629" y="3375"/>
                      <a:pt x="7566" y="3680"/>
                      <a:pt x="7427" y="3745"/>
                    </a:cubicBezTo>
                    <a:cubicBezTo>
                      <a:pt x="7320" y="3796"/>
                      <a:pt x="7182" y="3787"/>
                      <a:pt x="7073" y="3811"/>
                    </a:cubicBezTo>
                    <a:cubicBezTo>
                      <a:pt x="6855" y="3858"/>
                      <a:pt x="6629" y="3951"/>
                      <a:pt x="6393" y="4007"/>
                    </a:cubicBezTo>
                    <a:cubicBezTo>
                      <a:pt x="6149" y="4065"/>
                      <a:pt x="5894" y="4096"/>
                      <a:pt x="5672" y="4165"/>
                    </a:cubicBezTo>
                    <a:cubicBezTo>
                      <a:pt x="5244" y="4297"/>
                      <a:pt x="4848" y="4543"/>
                      <a:pt x="4623" y="4872"/>
                    </a:cubicBezTo>
                    <a:cubicBezTo>
                      <a:pt x="4476" y="5088"/>
                      <a:pt x="4374" y="5360"/>
                      <a:pt x="4204" y="5593"/>
                    </a:cubicBezTo>
                    <a:cubicBezTo>
                      <a:pt x="4025" y="5839"/>
                      <a:pt x="3797" y="6067"/>
                      <a:pt x="3680" y="6327"/>
                    </a:cubicBezTo>
                    <a:cubicBezTo>
                      <a:pt x="3601" y="6502"/>
                      <a:pt x="3578" y="6722"/>
                      <a:pt x="3483" y="6891"/>
                    </a:cubicBezTo>
                    <a:cubicBezTo>
                      <a:pt x="3393" y="7053"/>
                      <a:pt x="2968" y="7411"/>
                      <a:pt x="2736" y="7467"/>
                    </a:cubicBezTo>
                    <a:cubicBezTo>
                      <a:pt x="2285" y="7577"/>
                      <a:pt x="1785" y="7399"/>
                      <a:pt x="1648" y="7153"/>
                    </a:cubicBezTo>
                    <a:cubicBezTo>
                      <a:pt x="1602" y="7069"/>
                      <a:pt x="1584" y="6980"/>
                      <a:pt x="1570" y="6891"/>
                    </a:cubicBezTo>
                    <a:cubicBezTo>
                      <a:pt x="1390" y="5740"/>
                      <a:pt x="2397" y="5018"/>
                      <a:pt x="2933" y="4414"/>
                    </a:cubicBezTo>
                    <a:cubicBezTo>
                      <a:pt x="3086" y="4241"/>
                      <a:pt x="3434" y="3918"/>
                      <a:pt x="3405" y="3575"/>
                    </a:cubicBezTo>
                    <a:cubicBezTo>
                      <a:pt x="3377" y="3257"/>
                      <a:pt x="3161" y="3050"/>
                      <a:pt x="2972" y="2907"/>
                    </a:cubicBezTo>
                    <a:cubicBezTo>
                      <a:pt x="2678" y="2685"/>
                      <a:pt x="2116" y="2482"/>
                      <a:pt x="1688" y="2331"/>
                    </a:cubicBezTo>
                    <a:cubicBezTo>
                      <a:pt x="1492" y="2261"/>
                      <a:pt x="1243" y="2177"/>
                      <a:pt x="980" y="2108"/>
                    </a:cubicBezTo>
                    <a:cubicBezTo>
                      <a:pt x="749" y="2047"/>
                      <a:pt x="468" y="1955"/>
                      <a:pt x="351" y="1806"/>
                    </a:cubicBezTo>
                    <a:cubicBezTo>
                      <a:pt x="0" y="1358"/>
                      <a:pt x="235" y="454"/>
                      <a:pt x="613" y="207"/>
                    </a:cubicBezTo>
                    <a:cubicBezTo>
                      <a:pt x="711" y="143"/>
                      <a:pt x="868" y="105"/>
                      <a:pt x="993" y="90"/>
                    </a:cubicBezTo>
                  </a:path>
                </a:pathLst>
              </a:custGeom>
              <a:solidFill>
                <a:srgbClr val="31859B"/>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sp>
        <p:nvSpPr>
          <p:cNvPr id="1619" name="Google Shape;1619;p157"/>
          <p:cNvSpPr/>
          <p:nvPr/>
        </p:nvSpPr>
        <p:spPr>
          <a:xfrm>
            <a:off x="6229766" y="2719502"/>
            <a:ext cx="1656152" cy="611312"/>
          </a:xfrm>
          <a:prstGeom prst="rect">
            <a:avLst/>
          </a:prstGeom>
          <a:noFill/>
          <a:ln>
            <a:noFill/>
          </a:ln>
        </p:spPr>
        <p:txBody>
          <a:bodyPr anchorCtr="0" anchor="t" bIns="45700" lIns="91425" spcFirstLastPara="1" rIns="91425" wrap="square" tIns="72000">
            <a:noAutofit/>
          </a:bodyPr>
          <a:lstStyle/>
          <a:p>
            <a:pPr indent="0" lvl="0" marL="0" marR="0" rtl="0" algn="l">
              <a:spcBef>
                <a:spcPts val="0"/>
              </a:spcBef>
              <a:spcAft>
                <a:spcPts val="0"/>
              </a:spcAft>
              <a:buNone/>
            </a:pPr>
            <a:r>
              <a:rPr i="1" lang="fr-FR" sz="1600">
                <a:solidFill>
                  <a:srgbClr val="000000"/>
                </a:solidFill>
                <a:latin typeface="Calibri"/>
                <a:ea typeface="Calibri"/>
                <a:cs typeface="Calibri"/>
                <a:sym typeface="Calibri"/>
              </a:rPr>
              <a:t>Streptococcus </a:t>
            </a:r>
            <a:br>
              <a:rPr i="1" lang="fr-FR" sz="1600">
                <a:solidFill>
                  <a:srgbClr val="000000"/>
                </a:solidFill>
                <a:latin typeface="Calibri"/>
                <a:ea typeface="Calibri"/>
                <a:cs typeface="Calibri"/>
                <a:sym typeface="Calibri"/>
              </a:rPr>
            </a:br>
            <a:r>
              <a:rPr i="1" lang="fr-FR" sz="1600">
                <a:solidFill>
                  <a:srgbClr val="000000"/>
                </a:solidFill>
                <a:latin typeface="Calibri"/>
                <a:ea typeface="Calibri"/>
                <a:cs typeface="Calibri"/>
                <a:sym typeface="Calibri"/>
              </a:rPr>
              <a:t>thermophilus </a:t>
            </a:r>
            <a:r>
              <a:rPr lang="fr-FR" sz="1600">
                <a:solidFill>
                  <a:srgbClr val="000000"/>
                </a:solidFill>
                <a:latin typeface="Calibri"/>
                <a:ea typeface="Calibri"/>
                <a:cs typeface="Calibri"/>
                <a:sym typeface="Calibri"/>
              </a:rPr>
              <a:t>065</a:t>
            </a:r>
            <a:endParaRPr/>
          </a:p>
        </p:txBody>
      </p:sp>
      <p:sp>
        <p:nvSpPr>
          <p:cNvPr id="1620" name="Google Shape;1620;p157"/>
          <p:cNvSpPr/>
          <p:nvPr/>
        </p:nvSpPr>
        <p:spPr>
          <a:xfrm>
            <a:off x="7891787" y="2733901"/>
            <a:ext cx="1615895" cy="611312"/>
          </a:xfrm>
          <a:prstGeom prst="rect">
            <a:avLst/>
          </a:prstGeom>
          <a:noFill/>
          <a:ln>
            <a:noFill/>
          </a:ln>
        </p:spPr>
        <p:txBody>
          <a:bodyPr anchorCtr="0" anchor="t" bIns="45700" lIns="91425" spcFirstLastPara="1" rIns="91425" wrap="square" tIns="72000">
            <a:noAutofit/>
          </a:bodyPr>
          <a:lstStyle/>
          <a:p>
            <a:pPr indent="0" lvl="0" marL="0" marR="0" rtl="0" algn="l">
              <a:spcBef>
                <a:spcPts val="0"/>
              </a:spcBef>
              <a:spcAft>
                <a:spcPts val="0"/>
              </a:spcAft>
              <a:buNone/>
            </a:pPr>
            <a:r>
              <a:rPr i="1" lang="fr-FR" sz="1600">
                <a:solidFill>
                  <a:srgbClr val="000000"/>
                </a:solidFill>
                <a:latin typeface="Calibri"/>
                <a:ea typeface="Calibri"/>
                <a:cs typeface="Calibri"/>
                <a:sym typeface="Calibri"/>
              </a:rPr>
              <a:t>Bifidobacterium breve </a:t>
            </a:r>
            <a:r>
              <a:rPr lang="fr-FR" sz="1600">
                <a:solidFill>
                  <a:srgbClr val="000000"/>
                </a:solidFill>
                <a:latin typeface="Calibri"/>
                <a:ea typeface="Calibri"/>
                <a:cs typeface="Calibri"/>
                <a:sym typeface="Calibri"/>
              </a:rPr>
              <a:t>C50</a:t>
            </a:r>
            <a:endParaRPr/>
          </a:p>
        </p:txBody>
      </p:sp>
      <p:pic>
        <p:nvPicPr>
          <p:cNvPr id="1621" name="Google Shape;1621;p157"/>
          <p:cNvPicPr preferRelativeResize="0"/>
          <p:nvPr/>
        </p:nvPicPr>
        <p:blipFill rotWithShape="1">
          <a:blip r:embed="rId4">
            <a:alphaModFix/>
          </a:blip>
          <a:srcRect b="0" l="0" r="0" t="0"/>
          <a:stretch/>
        </p:blipFill>
        <p:spPr>
          <a:xfrm>
            <a:off x="6521305" y="1919187"/>
            <a:ext cx="646232" cy="695004"/>
          </a:xfrm>
          <a:prstGeom prst="rect">
            <a:avLst/>
          </a:prstGeom>
          <a:noFill/>
          <a:ln>
            <a:noFill/>
          </a:ln>
        </p:spPr>
      </p:pic>
      <p:sp>
        <p:nvSpPr>
          <p:cNvPr id="1622" name="Google Shape;1622;p157"/>
          <p:cNvSpPr txBox="1"/>
          <p:nvPr/>
        </p:nvSpPr>
        <p:spPr>
          <a:xfrm>
            <a:off x="0" y="10903"/>
            <a:ext cx="12192000" cy="1448929"/>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SzPts val="4995"/>
              <a:buFont typeface="Arial"/>
              <a:buNone/>
            </a:pPr>
            <a:r>
              <a:rPr b="1" lang="fr-FR" sz="4995">
                <a:solidFill>
                  <a:schemeClr val="dk2"/>
                </a:solidFill>
                <a:latin typeface="Calibri"/>
                <a:ea typeface="Calibri"/>
                <a:cs typeface="Calibri"/>
                <a:sym typeface="Calibri"/>
              </a:rPr>
              <a:t>The biotics family</a:t>
            </a:r>
            <a:endParaRPr b="1" sz="4995">
              <a:solidFill>
                <a:schemeClr val="dk2"/>
              </a:solidFill>
              <a:latin typeface="Calibri"/>
              <a:ea typeface="Calibri"/>
              <a:cs typeface="Calibri"/>
              <a:sym typeface="Calibri"/>
            </a:endParaRPr>
          </a:p>
          <a:p>
            <a:pPr indent="0" lvl="0" marL="0" marR="0" rtl="0" algn="ctr">
              <a:lnSpc>
                <a:spcPct val="80000"/>
              </a:lnSpc>
              <a:spcBef>
                <a:spcPts val="1000"/>
              </a:spcBef>
              <a:spcAft>
                <a:spcPts val="0"/>
              </a:spcAft>
              <a:buClr>
                <a:srgbClr val="2F9F7A"/>
              </a:buClr>
              <a:buSzPts val="4440"/>
              <a:buFont typeface="Arial"/>
              <a:buNone/>
            </a:pPr>
            <a:r>
              <a:rPr b="1" lang="fr-FR" sz="4440">
                <a:solidFill>
                  <a:srgbClr val="2F9F7A"/>
                </a:solidFill>
                <a:latin typeface="Calibri"/>
                <a:ea typeface="Calibri"/>
                <a:cs typeface="Calibri"/>
                <a:sym typeface="Calibri"/>
              </a:rPr>
              <a:t>Postbiotics process (fermentation)</a:t>
            </a:r>
            <a:endParaRPr/>
          </a:p>
        </p:txBody>
      </p:sp>
      <p:sp>
        <p:nvSpPr>
          <p:cNvPr id="1623" name="Google Shape;1623;p157"/>
          <p:cNvSpPr txBox="1"/>
          <p:nvPr/>
        </p:nvSpPr>
        <p:spPr>
          <a:xfrm>
            <a:off x="6750023" y="6446987"/>
            <a:ext cx="526112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fr-FR" sz="2000">
                <a:solidFill>
                  <a:schemeClr val="dk1"/>
                </a:solidFill>
                <a:latin typeface="Calibri"/>
                <a:ea typeface="Calibri"/>
                <a:cs typeface="Calibri"/>
                <a:sym typeface="Calibri"/>
              </a:rPr>
              <a:t>Granier A, Goulet O, Hoarau C. Pediatr Res 2013</a:t>
            </a:r>
            <a:endParaRP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7" name="Shape 1627"/>
        <p:cNvGrpSpPr/>
        <p:nvPr/>
      </p:nvGrpSpPr>
      <p:grpSpPr>
        <a:xfrm>
          <a:off x="0" y="0"/>
          <a:ext cx="0" cy="0"/>
          <a:chOff x="0" y="0"/>
          <a:chExt cx="0" cy="0"/>
        </a:xfrm>
      </p:grpSpPr>
      <p:pic>
        <p:nvPicPr>
          <p:cNvPr id="1628" name="Google Shape;1628;p158"/>
          <p:cNvPicPr preferRelativeResize="0"/>
          <p:nvPr/>
        </p:nvPicPr>
        <p:blipFill rotWithShape="1">
          <a:blip r:embed="rId3">
            <a:alphaModFix/>
          </a:blip>
          <a:srcRect b="38636" l="73084" r="5001" t="15572"/>
          <a:stretch/>
        </p:blipFill>
        <p:spPr>
          <a:xfrm>
            <a:off x="8417002" y="2061411"/>
            <a:ext cx="3422301" cy="3192379"/>
          </a:xfrm>
          <a:prstGeom prst="rect">
            <a:avLst/>
          </a:prstGeom>
          <a:noFill/>
          <a:ln>
            <a:noFill/>
          </a:ln>
        </p:spPr>
      </p:pic>
      <p:sp>
        <p:nvSpPr>
          <p:cNvPr id="1629" name="Google Shape;1629;p158"/>
          <p:cNvSpPr txBox="1"/>
          <p:nvPr/>
        </p:nvSpPr>
        <p:spPr>
          <a:xfrm>
            <a:off x="360947" y="1427748"/>
            <a:ext cx="8887328" cy="501675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F9F7A"/>
              </a:buClr>
              <a:buSzPts val="4000"/>
              <a:buFont typeface="Calibri"/>
              <a:buChar char="-"/>
            </a:pPr>
            <a:r>
              <a:rPr b="1" lang="fr-FR" sz="4000">
                <a:solidFill>
                  <a:srgbClr val="2F9F7A"/>
                </a:solidFill>
                <a:latin typeface="Calibri"/>
                <a:ea typeface="Calibri"/>
                <a:cs typeface="Calibri"/>
                <a:sym typeface="Calibri"/>
              </a:rPr>
              <a:t>Bioactive compounds produced </a:t>
            </a:r>
            <a:endParaRPr/>
          </a:p>
          <a:p>
            <a:pPr indent="0" lvl="0" marL="0" marR="0" rtl="0" algn="l">
              <a:spcBef>
                <a:spcPts val="0"/>
              </a:spcBef>
              <a:spcAft>
                <a:spcPts val="0"/>
              </a:spcAft>
              <a:buNone/>
            </a:pPr>
            <a:r>
              <a:rPr b="1" lang="fr-FR" sz="4000">
                <a:solidFill>
                  <a:srgbClr val="2F9F7A"/>
                </a:solidFill>
                <a:latin typeface="Calibri"/>
                <a:ea typeface="Calibri"/>
                <a:cs typeface="Calibri"/>
                <a:sym typeface="Calibri"/>
              </a:rPr>
              <a:t>during a fermentation process</a:t>
            </a:r>
            <a:endParaRPr/>
          </a:p>
          <a:p>
            <a:pPr indent="-285750" lvl="0" marL="285750" marR="0" rtl="0" algn="l">
              <a:spcBef>
                <a:spcPts val="0"/>
              </a:spcBef>
              <a:spcAft>
                <a:spcPts val="0"/>
              </a:spcAft>
              <a:buClr>
                <a:srgbClr val="2F9F7A"/>
              </a:buClr>
              <a:buSzPts val="4000"/>
              <a:buFont typeface="Calibri"/>
              <a:buChar char="-"/>
            </a:pPr>
            <a:r>
              <a:rPr b="1" lang="fr-FR" sz="4000">
                <a:solidFill>
                  <a:srgbClr val="2F9F7A"/>
                </a:solidFill>
                <a:latin typeface="Calibri"/>
                <a:ea typeface="Calibri"/>
                <a:cs typeface="Calibri"/>
                <a:sym typeface="Calibri"/>
              </a:rPr>
              <a:t>They include </a:t>
            </a:r>
            <a:endParaRPr/>
          </a:p>
          <a:p>
            <a:pPr indent="-285750" lvl="1" marL="742950" marR="0" rtl="0" algn="l">
              <a:spcBef>
                <a:spcPts val="0"/>
              </a:spcBef>
              <a:spcAft>
                <a:spcPts val="0"/>
              </a:spcAft>
              <a:buClr>
                <a:srgbClr val="002060"/>
              </a:buClr>
              <a:buSzPts val="4000"/>
              <a:buFont typeface="Calibri"/>
              <a:buChar char="-"/>
            </a:pPr>
            <a:r>
              <a:rPr b="0" i="1" lang="fr-FR" sz="4000" u="none" cap="none" strike="noStrike">
                <a:solidFill>
                  <a:srgbClr val="002060"/>
                </a:solidFill>
                <a:latin typeface="Calibri"/>
                <a:ea typeface="Calibri"/>
                <a:cs typeface="Calibri"/>
                <a:sym typeface="Calibri"/>
              </a:rPr>
              <a:t>microbial cells, </a:t>
            </a:r>
            <a:endParaRPr/>
          </a:p>
          <a:p>
            <a:pPr indent="-285750" lvl="1" marL="742950" marR="0" rtl="0" algn="l">
              <a:spcBef>
                <a:spcPts val="0"/>
              </a:spcBef>
              <a:spcAft>
                <a:spcPts val="0"/>
              </a:spcAft>
              <a:buClr>
                <a:srgbClr val="002060"/>
              </a:buClr>
              <a:buSzPts val="4000"/>
              <a:buFont typeface="Calibri"/>
              <a:buChar char="-"/>
            </a:pPr>
            <a:r>
              <a:rPr b="0" i="1" lang="fr-FR" sz="4000" u="none" cap="none" strike="noStrike">
                <a:solidFill>
                  <a:srgbClr val="002060"/>
                </a:solidFill>
                <a:latin typeface="Calibri"/>
                <a:ea typeface="Calibri"/>
                <a:cs typeface="Calibri"/>
                <a:sym typeface="Calibri"/>
              </a:rPr>
              <a:t>cell constituants, </a:t>
            </a:r>
            <a:endParaRPr/>
          </a:p>
          <a:p>
            <a:pPr indent="-285750" lvl="1" marL="742950" marR="0" rtl="0" algn="l">
              <a:spcBef>
                <a:spcPts val="0"/>
              </a:spcBef>
              <a:spcAft>
                <a:spcPts val="0"/>
              </a:spcAft>
              <a:buClr>
                <a:srgbClr val="002060"/>
              </a:buClr>
              <a:buSzPts val="4000"/>
              <a:buFont typeface="Calibri"/>
              <a:buChar char="-"/>
            </a:pPr>
            <a:r>
              <a:rPr b="0" i="1" lang="fr-FR" sz="4000" u="none" cap="none" strike="noStrike">
                <a:solidFill>
                  <a:srgbClr val="002060"/>
                </a:solidFill>
                <a:latin typeface="Calibri"/>
                <a:ea typeface="Calibri"/>
                <a:cs typeface="Calibri"/>
                <a:sym typeface="Calibri"/>
              </a:rPr>
              <a:t>metabolites produced by bacteria, </a:t>
            </a:r>
            <a:endParaRPr/>
          </a:p>
          <a:p>
            <a:pPr indent="-285750" lvl="1" marL="742950" marR="0" rtl="0" algn="l">
              <a:spcBef>
                <a:spcPts val="0"/>
              </a:spcBef>
              <a:spcAft>
                <a:spcPts val="0"/>
              </a:spcAft>
              <a:buClr>
                <a:srgbClr val="002060"/>
              </a:buClr>
              <a:buSzPts val="4000"/>
              <a:buFont typeface="Calibri"/>
              <a:buChar char="-"/>
            </a:pPr>
            <a:r>
              <a:rPr b="0" i="1" lang="fr-FR" sz="4000" u="none" cap="none" strike="noStrike">
                <a:solidFill>
                  <a:srgbClr val="002060"/>
                </a:solidFill>
                <a:latin typeface="Calibri"/>
                <a:ea typeface="Calibri"/>
                <a:cs typeface="Calibri"/>
                <a:sym typeface="Calibri"/>
              </a:rPr>
              <a:t>fermentation products</a:t>
            </a:r>
            <a:endParaRPr b="0" i="1" sz="4000" u="none" cap="none" strike="noStrike">
              <a:solidFill>
                <a:srgbClr val="002060"/>
              </a:solidFill>
              <a:latin typeface="Calibri"/>
              <a:ea typeface="Calibri"/>
              <a:cs typeface="Calibri"/>
              <a:sym typeface="Calibri"/>
            </a:endParaRPr>
          </a:p>
          <a:p>
            <a:pPr indent="-285750" lvl="0" marL="285750" marR="0" rtl="0" algn="l">
              <a:spcBef>
                <a:spcPts val="0"/>
              </a:spcBef>
              <a:spcAft>
                <a:spcPts val="0"/>
              </a:spcAft>
              <a:buClr>
                <a:srgbClr val="2F9F7A"/>
              </a:buClr>
              <a:buSzPts val="4000"/>
              <a:buFont typeface="Calibri"/>
              <a:buChar char="-"/>
            </a:pPr>
            <a:r>
              <a:rPr b="1" lang="fr-FR" sz="4000">
                <a:solidFill>
                  <a:srgbClr val="2F9F7A"/>
                </a:solidFill>
                <a:latin typeface="Calibri"/>
                <a:ea typeface="Calibri"/>
                <a:cs typeface="Calibri"/>
                <a:sym typeface="Calibri"/>
              </a:rPr>
              <a:t>They support health and/or well being</a:t>
            </a:r>
            <a:endParaRPr b="1" sz="4000">
              <a:solidFill>
                <a:srgbClr val="2F9F7A"/>
              </a:solidFill>
              <a:latin typeface="Calibri"/>
              <a:ea typeface="Calibri"/>
              <a:cs typeface="Calibri"/>
              <a:sym typeface="Calibri"/>
            </a:endParaRPr>
          </a:p>
        </p:txBody>
      </p:sp>
      <p:sp>
        <p:nvSpPr>
          <p:cNvPr id="1630" name="Google Shape;1630;p158"/>
          <p:cNvSpPr txBox="1"/>
          <p:nvPr/>
        </p:nvSpPr>
        <p:spPr>
          <a:xfrm>
            <a:off x="3114174" y="6328580"/>
            <a:ext cx="9053761" cy="58477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600"/>
              <a:buFont typeface="Calibri"/>
              <a:buChar char="-"/>
            </a:pPr>
            <a:r>
              <a:rPr b="1" i="1" lang="fr-FR" sz="1600">
                <a:solidFill>
                  <a:schemeClr val="dk1"/>
                </a:solidFill>
                <a:latin typeface="Calibri"/>
                <a:ea typeface="Calibri"/>
                <a:cs typeface="Calibri"/>
                <a:sym typeface="Calibri"/>
              </a:rPr>
              <a:t>Wong JM et al. J Clin Gastroenterol 2006; Patel RM et al. Clin Perinatol 2013; </a:t>
            </a:r>
            <a:endParaRPr/>
          </a:p>
          <a:p>
            <a:pPr indent="-285750" lvl="0" marL="285750" marR="0" rtl="0" algn="l">
              <a:spcBef>
                <a:spcPts val="0"/>
              </a:spcBef>
              <a:spcAft>
                <a:spcPts val="0"/>
              </a:spcAft>
              <a:buClr>
                <a:schemeClr val="dk1"/>
              </a:buClr>
              <a:buSzPts val="1600"/>
              <a:buFont typeface="Calibri"/>
              <a:buChar char="-"/>
            </a:pPr>
            <a:r>
              <a:rPr b="1" i="1" lang="fr-FR" sz="1600">
                <a:solidFill>
                  <a:schemeClr val="dk1"/>
                </a:solidFill>
                <a:latin typeface="Calibri"/>
                <a:ea typeface="Calibri"/>
                <a:cs typeface="Calibri"/>
                <a:sym typeface="Calibri"/>
              </a:rPr>
              <a:t>Granier A, Goulet O, Hoarau C. Pediatr Res 2013; Aguillar-Toala JE et al. Trends Food Sci Technol 2018</a:t>
            </a:r>
            <a:endParaRPr/>
          </a:p>
        </p:txBody>
      </p:sp>
      <p:sp>
        <p:nvSpPr>
          <p:cNvPr id="1631" name="Google Shape;1631;p158"/>
          <p:cNvSpPr txBox="1"/>
          <p:nvPr/>
        </p:nvSpPr>
        <p:spPr>
          <a:xfrm>
            <a:off x="0" y="10903"/>
            <a:ext cx="12192000" cy="1448929"/>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accent1"/>
              </a:buClr>
              <a:buSzPts val="5365"/>
              <a:buFont typeface="Arial"/>
              <a:buNone/>
            </a:pPr>
            <a:r>
              <a:rPr b="1" lang="fr-FR" sz="5365">
                <a:solidFill>
                  <a:schemeClr val="accent1"/>
                </a:solidFill>
                <a:latin typeface="Calibri"/>
                <a:ea typeface="Calibri"/>
                <a:cs typeface="Calibri"/>
                <a:sym typeface="Calibri"/>
              </a:rPr>
              <a:t>The biotics family</a:t>
            </a:r>
            <a:endParaRPr b="1" sz="5365">
              <a:solidFill>
                <a:schemeClr val="accent1"/>
              </a:solidFill>
              <a:latin typeface="Calibri"/>
              <a:ea typeface="Calibri"/>
              <a:cs typeface="Calibri"/>
              <a:sym typeface="Calibri"/>
            </a:endParaRPr>
          </a:p>
          <a:p>
            <a:pPr indent="0" lvl="0" marL="0" marR="0" rtl="0" algn="ctr">
              <a:lnSpc>
                <a:spcPct val="80000"/>
              </a:lnSpc>
              <a:spcBef>
                <a:spcPts val="1000"/>
              </a:spcBef>
              <a:spcAft>
                <a:spcPts val="0"/>
              </a:spcAft>
              <a:buClr>
                <a:srgbClr val="2F9F7A"/>
              </a:buClr>
              <a:buSzPts val="4440"/>
              <a:buFont typeface="Arial"/>
              <a:buNone/>
            </a:pPr>
            <a:r>
              <a:rPr b="1" i="1" lang="fr-FR" sz="4440">
                <a:solidFill>
                  <a:srgbClr val="2F9F7A"/>
                </a:solidFill>
                <a:latin typeface="Calibri"/>
                <a:ea typeface="Calibri"/>
                <a:cs typeface="Calibri"/>
                <a:sym typeface="Calibri"/>
              </a:rPr>
              <a:t>The postbiotics</a:t>
            </a:r>
            <a:endParaRPr b="1" i="1" sz="4440">
              <a:solidFill>
                <a:srgbClr val="2F9F7A"/>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0" st="0"/>
                                            </p:txEl>
                                          </p:spTgt>
                                        </p:tgtEl>
                                        <p:attrNameLst>
                                          <p:attrName>style.visibility</p:attrName>
                                        </p:attrNameLst>
                                      </p:cBhvr>
                                      <p:to>
                                        <p:strVal val="visible"/>
                                      </p:to>
                                    </p:set>
                                    <p:animEffect filter="fade" transition="in">
                                      <p:cBhvr>
                                        <p:cTn dur="500"/>
                                        <p:tgtEl>
                                          <p:spTgt spid="16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1" st="1"/>
                                            </p:txEl>
                                          </p:spTgt>
                                        </p:tgtEl>
                                        <p:attrNameLst>
                                          <p:attrName>style.visibility</p:attrName>
                                        </p:attrNameLst>
                                      </p:cBhvr>
                                      <p:to>
                                        <p:strVal val="visible"/>
                                      </p:to>
                                    </p:set>
                                    <p:animEffect filter="fade" transition="in">
                                      <p:cBhvr>
                                        <p:cTn dur="500"/>
                                        <p:tgtEl>
                                          <p:spTgt spid="16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2" st="2"/>
                                            </p:txEl>
                                          </p:spTgt>
                                        </p:tgtEl>
                                        <p:attrNameLst>
                                          <p:attrName>style.visibility</p:attrName>
                                        </p:attrNameLst>
                                      </p:cBhvr>
                                      <p:to>
                                        <p:strVal val="visible"/>
                                      </p:to>
                                    </p:set>
                                    <p:animEffect filter="fade" transition="in">
                                      <p:cBhvr>
                                        <p:cTn dur="500"/>
                                        <p:tgtEl>
                                          <p:spTgt spid="16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3" st="3"/>
                                            </p:txEl>
                                          </p:spTgt>
                                        </p:tgtEl>
                                        <p:attrNameLst>
                                          <p:attrName>style.visibility</p:attrName>
                                        </p:attrNameLst>
                                      </p:cBhvr>
                                      <p:to>
                                        <p:strVal val="visible"/>
                                      </p:to>
                                    </p:set>
                                    <p:animEffect filter="fade" transition="in">
                                      <p:cBhvr>
                                        <p:cTn dur="500"/>
                                        <p:tgtEl>
                                          <p:spTgt spid="16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4" st="4"/>
                                            </p:txEl>
                                          </p:spTgt>
                                        </p:tgtEl>
                                        <p:attrNameLst>
                                          <p:attrName>style.visibility</p:attrName>
                                        </p:attrNameLst>
                                      </p:cBhvr>
                                      <p:to>
                                        <p:strVal val="visible"/>
                                      </p:to>
                                    </p:set>
                                    <p:animEffect filter="fade" transition="in">
                                      <p:cBhvr>
                                        <p:cTn dur="500"/>
                                        <p:tgtEl>
                                          <p:spTgt spid="162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5" st="5"/>
                                            </p:txEl>
                                          </p:spTgt>
                                        </p:tgtEl>
                                        <p:attrNameLst>
                                          <p:attrName>style.visibility</p:attrName>
                                        </p:attrNameLst>
                                      </p:cBhvr>
                                      <p:to>
                                        <p:strVal val="visible"/>
                                      </p:to>
                                    </p:set>
                                    <p:animEffect filter="fade" transition="in">
                                      <p:cBhvr>
                                        <p:cTn dur="500"/>
                                        <p:tgtEl>
                                          <p:spTgt spid="162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6" st="6"/>
                                            </p:txEl>
                                          </p:spTgt>
                                        </p:tgtEl>
                                        <p:attrNameLst>
                                          <p:attrName>style.visibility</p:attrName>
                                        </p:attrNameLst>
                                      </p:cBhvr>
                                      <p:to>
                                        <p:strVal val="visible"/>
                                      </p:to>
                                    </p:set>
                                    <p:animEffect filter="fade" transition="in">
                                      <p:cBhvr>
                                        <p:cTn dur="500"/>
                                        <p:tgtEl>
                                          <p:spTgt spid="162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7" st="7"/>
                                            </p:txEl>
                                          </p:spTgt>
                                        </p:tgtEl>
                                        <p:attrNameLst>
                                          <p:attrName>style.visibility</p:attrName>
                                        </p:attrNameLst>
                                      </p:cBhvr>
                                      <p:to>
                                        <p:strVal val="visible"/>
                                      </p:to>
                                    </p:set>
                                    <p:animEffect filter="fade" transition="in">
                                      <p:cBhvr>
                                        <p:cTn dur="500"/>
                                        <p:tgtEl>
                                          <p:spTgt spid="162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5" name="Shape 1635"/>
        <p:cNvGrpSpPr/>
        <p:nvPr/>
      </p:nvGrpSpPr>
      <p:grpSpPr>
        <a:xfrm>
          <a:off x="0" y="0"/>
          <a:ext cx="0" cy="0"/>
          <a:chOff x="0" y="0"/>
          <a:chExt cx="0" cy="0"/>
        </a:xfrm>
      </p:grpSpPr>
      <p:pic>
        <p:nvPicPr>
          <p:cNvPr id="1636" name="Google Shape;1636;p159"/>
          <p:cNvPicPr preferRelativeResize="0"/>
          <p:nvPr/>
        </p:nvPicPr>
        <p:blipFill rotWithShape="1">
          <a:blip r:embed="rId3">
            <a:alphaModFix/>
          </a:blip>
          <a:srcRect b="11138" l="5657" r="14999" t="7947"/>
          <a:stretch/>
        </p:blipFill>
        <p:spPr>
          <a:xfrm>
            <a:off x="1090856" y="1303134"/>
            <a:ext cx="9673389" cy="5430253"/>
          </a:xfrm>
          <a:prstGeom prst="rect">
            <a:avLst/>
          </a:prstGeom>
          <a:noFill/>
          <a:ln>
            <a:noFill/>
          </a:ln>
        </p:spPr>
      </p:pic>
      <p:sp>
        <p:nvSpPr>
          <p:cNvPr id="1637" name="Google Shape;1637;p159"/>
          <p:cNvSpPr txBox="1"/>
          <p:nvPr/>
        </p:nvSpPr>
        <p:spPr>
          <a:xfrm>
            <a:off x="2759244" y="2704535"/>
            <a:ext cx="9144000" cy="144892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5800"/>
              <a:buFont typeface="Arial"/>
              <a:buNone/>
            </a:pPr>
            <a:r>
              <a:t/>
            </a:r>
            <a:endParaRPr b="1" sz="5800">
              <a:solidFill>
                <a:srgbClr val="205867"/>
              </a:solidFill>
              <a:latin typeface="Calibri"/>
              <a:ea typeface="Calibri"/>
              <a:cs typeface="Calibri"/>
              <a:sym typeface="Calibri"/>
            </a:endParaRPr>
          </a:p>
        </p:txBody>
      </p:sp>
      <p:sp>
        <p:nvSpPr>
          <p:cNvPr id="1638" name="Google Shape;1638;p159"/>
          <p:cNvSpPr txBox="1"/>
          <p:nvPr/>
        </p:nvSpPr>
        <p:spPr>
          <a:xfrm>
            <a:off x="7877429" y="5852223"/>
            <a:ext cx="4313873" cy="95410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400"/>
              <a:buFont typeface="Calibri"/>
              <a:buChar char="-"/>
            </a:pPr>
            <a:r>
              <a:rPr b="1" i="1" lang="fr-FR" sz="1400">
                <a:solidFill>
                  <a:schemeClr val="dk1"/>
                </a:solidFill>
                <a:latin typeface="Calibri"/>
                <a:ea typeface="Calibri"/>
                <a:cs typeface="Calibri"/>
                <a:sym typeface="Calibri"/>
              </a:rPr>
              <a:t>Wong JM et al. J Clin Gastroenterol 2006</a:t>
            </a:r>
            <a:endParaRPr/>
          </a:p>
          <a:p>
            <a:pPr indent="-285750" lvl="0" marL="285750" marR="0" rtl="0" algn="l">
              <a:spcBef>
                <a:spcPts val="0"/>
              </a:spcBef>
              <a:spcAft>
                <a:spcPts val="0"/>
              </a:spcAft>
              <a:buClr>
                <a:schemeClr val="dk1"/>
              </a:buClr>
              <a:buSzPts val="1400"/>
              <a:buFont typeface="Calibri"/>
              <a:buChar char="-"/>
            </a:pPr>
            <a:r>
              <a:rPr b="1" i="1" lang="fr-FR" sz="1400">
                <a:solidFill>
                  <a:schemeClr val="dk1"/>
                </a:solidFill>
                <a:latin typeface="Calibri"/>
                <a:ea typeface="Calibri"/>
                <a:cs typeface="Calibri"/>
                <a:sym typeface="Calibri"/>
              </a:rPr>
              <a:t>Patel RM et al. Clin Perinatol 2013</a:t>
            </a:r>
            <a:endParaRPr/>
          </a:p>
          <a:p>
            <a:pPr indent="-285750" lvl="0" marL="285750" marR="0" rtl="0" algn="l">
              <a:spcBef>
                <a:spcPts val="0"/>
              </a:spcBef>
              <a:spcAft>
                <a:spcPts val="0"/>
              </a:spcAft>
              <a:buClr>
                <a:schemeClr val="dk1"/>
              </a:buClr>
              <a:buSzPts val="1400"/>
              <a:buFont typeface="Calibri"/>
              <a:buChar char="-"/>
            </a:pPr>
            <a:r>
              <a:rPr b="1" i="1" lang="fr-FR" sz="1400">
                <a:solidFill>
                  <a:schemeClr val="dk1"/>
                </a:solidFill>
                <a:latin typeface="Calibri"/>
                <a:ea typeface="Calibri"/>
                <a:cs typeface="Calibri"/>
                <a:sym typeface="Calibri"/>
              </a:rPr>
              <a:t>Granier A, Goulet O, Hoarau C. Pediatr Res 2013</a:t>
            </a:r>
            <a:endParaRPr/>
          </a:p>
          <a:p>
            <a:pPr indent="-285750" lvl="0" marL="285750" marR="0" rtl="0" algn="l">
              <a:spcBef>
                <a:spcPts val="0"/>
              </a:spcBef>
              <a:spcAft>
                <a:spcPts val="0"/>
              </a:spcAft>
              <a:buClr>
                <a:schemeClr val="dk1"/>
              </a:buClr>
              <a:buSzPts val="1400"/>
              <a:buFont typeface="Calibri"/>
              <a:buChar char="-"/>
            </a:pPr>
            <a:r>
              <a:rPr b="1" i="1" lang="fr-FR" sz="1400">
                <a:solidFill>
                  <a:schemeClr val="dk1"/>
                </a:solidFill>
                <a:latin typeface="Calibri"/>
                <a:ea typeface="Calibri"/>
                <a:cs typeface="Calibri"/>
                <a:sym typeface="Calibri"/>
              </a:rPr>
              <a:t>Aguillar-Toala JE et al. Trends Food Sci Technol 2018</a:t>
            </a:r>
            <a:endParaRPr/>
          </a:p>
        </p:txBody>
      </p:sp>
      <p:sp>
        <p:nvSpPr>
          <p:cNvPr id="1639" name="Google Shape;1639;p159"/>
          <p:cNvSpPr txBox="1"/>
          <p:nvPr/>
        </p:nvSpPr>
        <p:spPr>
          <a:xfrm>
            <a:off x="0" y="10903"/>
            <a:ext cx="12192000" cy="1211841"/>
          </a:xfrm>
          <a:prstGeom prst="rect">
            <a:avLst/>
          </a:prstGeom>
          <a:solidFill>
            <a:srgbClr val="C5D8F1"/>
          </a:solid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chemeClr val="accent1"/>
              </a:buClr>
              <a:buSzPts val="5365"/>
              <a:buFont typeface="Arial"/>
              <a:buNone/>
            </a:pPr>
            <a:r>
              <a:rPr b="1" lang="fr-FR" sz="5365">
                <a:solidFill>
                  <a:schemeClr val="accent1"/>
                </a:solidFill>
                <a:latin typeface="Calibri"/>
                <a:ea typeface="Calibri"/>
                <a:cs typeface="Calibri"/>
                <a:sym typeface="Calibri"/>
              </a:rPr>
              <a:t>The biotics family</a:t>
            </a:r>
            <a:endParaRPr b="1" sz="5365">
              <a:solidFill>
                <a:schemeClr val="accent1"/>
              </a:solidFill>
              <a:latin typeface="Calibri"/>
              <a:ea typeface="Calibri"/>
              <a:cs typeface="Calibri"/>
              <a:sym typeface="Calibri"/>
            </a:endParaRPr>
          </a:p>
          <a:p>
            <a:pPr indent="0" lvl="0" marL="0" marR="0" rtl="0" algn="ctr">
              <a:lnSpc>
                <a:spcPct val="70000"/>
              </a:lnSpc>
              <a:spcBef>
                <a:spcPts val="1000"/>
              </a:spcBef>
              <a:spcAft>
                <a:spcPts val="0"/>
              </a:spcAft>
              <a:buClr>
                <a:srgbClr val="2F9F7A"/>
              </a:buClr>
              <a:buSzPts val="3330"/>
              <a:buFont typeface="Arial"/>
              <a:buNone/>
            </a:pPr>
            <a:r>
              <a:rPr b="1" lang="fr-FR" sz="3330">
                <a:solidFill>
                  <a:srgbClr val="2F9F7A"/>
                </a:solidFill>
                <a:latin typeface="Calibri"/>
                <a:ea typeface="Calibri"/>
                <a:cs typeface="Calibri"/>
                <a:sym typeface="Calibri"/>
              </a:rPr>
              <a:t>Postbiotics compounds</a:t>
            </a:r>
            <a:endParaRPr/>
          </a:p>
        </p:txBody>
      </p:sp>
      <p:sp>
        <p:nvSpPr>
          <p:cNvPr id="1640" name="Google Shape;1640;p159"/>
          <p:cNvSpPr txBox="1"/>
          <p:nvPr/>
        </p:nvSpPr>
        <p:spPr>
          <a:xfrm>
            <a:off x="0" y="6475228"/>
            <a:ext cx="6730409" cy="40404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1100"/>
              <a:buFont typeface="Arial"/>
              <a:buNone/>
            </a:pPr>
            <a:r>
              <a:rPr b="1" lang="fr-FR" sz="1100">
                <a:solidFill>
                  <a:srgbClr val="000000"/>
                </a:solidFill>
                <a:latin typeface="Calibri"/>
                <a:ea typeface="Calibri"/>
                <a:cs typeface="Calibri"/>
                <a:sym typeface="Calibri"/>
              </a:rPr>
              <a:t>Picture from</a:t>
            </a:r>
            <a:r>
              <a:rPr lang="fr-FR" sz="1100">
                <a:solidFill>
                  <a:srgbClr val="000000"/>
                </a:solidFill>
                <a:latin typeface="Calibri"/>
                <a:ea typeface="Calibri"/>
                <a:cs typeface="Calibri"/>
                <a:sym typeface="Calibri"/>
              </a:rPr>
              <a:t>. Salminen S., Szajewska H., Knol J. The biotics family in early life nutrition. </a:t>
            </a:r>
            <a:r>
              <a:rPr i="1" lang="fr-FR" sz="1100">
                <a:solidFill>
                  <a:srgbClr val="000000"/>
                </a:solidFill>
                <a:latin typeface="Calibri"/>
                <a:ea typeface="Calibri"/>
                <a:cs typeface="Calibri"/>
                <a:sym typeface="Calibri"/>
              </a:rPr>
              <a:t>Essential Knowledge Briefing</a:t>
            </a:r>
            <a:r>
              <a:rPr lang="fr-FR" sz="1100">
                <a:solidFill>
                  <a:srgbClr val="000000"/>
                </a:solidFill>
                <a:latin typeface="Calibri"/>
                <a:ea typeface="Calibri"/>
                <a:cs typeface="Calibri"/>
                <a:sym typeface="Calibri"/>
              </a:rPr>
              <a:t>. Wiley, Chichester (2019). </a:t>
            </a:r>
            <a:endParaRPr/>
          </a:p>
        </p:txBody>
      </p:sp>
      <p:sp>
        <p:nvSpPr>
          <p:cNvPr id="1641" name="Google Shape;1641;p159"/>
          <p:cNvSpPr txBox="1"/>
          <p:nvPr/>
        </p:nvSpPr>
        <p:spPr>
          <a:xfrm>
            <a:off x="9845749" y="4837814"/>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6" name="Shape 1646"/>
        <p:cNvGrpSpPr/>
        <p:nvPr/>
      </p:nvGrpSpPr>
      <p:grpSpPr>
        <a:xfrm>
          <a:off x="0" y="0"/>
          <a:ext cx="0" cy="0"/>
          <a:chOff x="0" y="0"/>
          <a:chExt cx="0" cy="0"/>
        </a:xfrm>
      </p:grpSpPr>
      <p:sp>
        <p:nvSpPr>
          <p:cNvPr id="1647" name="Google Shape;1647;p160"/>
          <p:cNvSpPr txBox="1"/>
          <p:nvPr>
            <p:ph idx="1" type="body"/>
          </p:nvPr>
        </p:nvSpPr>
        <p:spPr>
          <a:xfrm>
            <a:off x="555623" y="4648277"/>
            <a:ext cx="7613896" cy="1684338"/>
          </a:xfrm>
          <a:prstGeom prst="rect">
            <a:avLst/>
          </a:prstGeom>
          <a:noFill/>
          <a:ln>
            <a:noFill/>
          </a:ln>
        </p:spPr>
        <p:txBody>
          <a:bodyPr anchorCtr="0" anchor="t" bIns="45700" lIns="91425" spcFirstLastPara="1" rIns="91425" wrap="square" tIns="45700">
            <a:noAutofit/>
          </a:bodyPr>
          <a:lstStyle/>
          <a:p>
            <a:pPr indent="-254000" lvl="0" marL="228600" rtl="0" algn="l">
              <a:lnSpc>
                <a:spcPct val="90000"/>
              </a:lnSpc>
              <a:spcBef>
                <a:spcPts val="0"/>
              </a:spcBef>
              <a:spcAft>
                <a:spcPts val="0"/>
              </a:spcAft>
              <a:buClr>
                <a:schemeClr val="dk1"/>
              </a:buClr>
              <a:buSzPts val="4000"/>
              <a:buChar char="•"/>
            </a:pPr>
            <a:r>
              <a:rPr b="1" lang="fr-FR" sz="4000">
                <a:latin typeface="Calibri"/>
                <a:ea typeface="Calibri"/>
                <a:cs typeface="Calibri"/>
                <a:sym typeface="Calibri"/>
              </a:rPr>
              <a:t>« Double effect » of fermentation</a:t>
            </a:r>
            <a:endParaRPr/>
          </a:p>
          <a:p>
            <a:pPr indent="-254000" lvl="1" marL="685800" rtl="0" algn="l">
              <a:lnSpc>
                <a:spcPct val="90000"/>
              </a:lnSpc>
              <a:spcBef>
                <a:spcPts val="500"/>
              </a:spcBef>
              <a:spcAft>
                <a:spcPts val="0"/>
              </a:spcAft>
              <a:buClr>
                <a:schemeClr val="dk1"/>
              </a:buClr>
              <a:buSzPts val="4000"/>
              <a:buChar char="•"/>
            </a:pPr>
            <a:r>
              <a:rPr lang="fr-FR" sz="4000">
                <a:latin typeface="Calibri"/>
                <a:ea typeface="Calibri"/>
                <a:cs typeface="Calibri"/>
                <a:sym typeface="Calibri"/>
              </a:rPr>
              <a:t> Bacterial fragments </a:t>
            </a:r>
            <a:endParaRPr/>
          </a:p>
          <a:p>
            <a:pPr indent="-254000" lvl="1" marL="685800" rtl="0" algn="l">
              <a:lnSpc>
                <a:spcPct val="90000"/>
              </a:lnSpc>
              <a:spcBef>
                <a:spcPts val="500"/>
              </a:spcBef>
              <a:spcAft>
                <a:spcPts val="0"/>
              </a:spcAft>
              <a:buClr>
                <a:schemeClr val="dk1"/>
              </a:buClr>
              <a:buSzPts val="4000"/>
              <a:buChar char="•"/>
            </a:pPr>
            <a:r>
              <a:rPr lang="fr-FR" sz="4000">
                <a:latin typeface="Calibri"/>
                <a:ea typeface="Calibri"/>
                <a:cs typeface="Calibri"/>
                <a:sym typeface="Calibri"/>
              </a:rPr>
              <a:t> Fermentation products</a:t>
            </a:r>
            <a:endParaRPr b="1" sz="4000">
              <a:latin typeface="Calibri"/>
              <a:ea typeface="Calibri"/>
              <a:cs typeface="Calibri"/>
              <a:sym typeface="Calibri"/>
            </a:endParaRPr>
          </a:p>
        </p:txBody>
      </p:sp>
      <p:sp>
        <p:nvSpPr>
          <p:cNvPr id="1648" name="Google Shape;1648;p160"/>
          <p:cNvSpPr/>
          <p:nvPr/>
        </p:nvSpPr>
        <p:spPr>
          <a:xfrm>
            <a:off x="555624" y="1967773"/>
            <a:ext cx="11636376" cy="168433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Calibri"/>
              <a:buChar char="•"/>
            </a:pPr>
            <a:r>
              <a:rPr b="1" lang="fr-FR" sz="4000">
                <a:solidFill>
                  <a:schemeClr val="dk1"/>
                </a:solidFill>
                <a:latin typeface="Calibri"/>
                <a:ea typeface="Calibri"/>
                <a:cs typeface="Calibri"/>
                <a:sym typeface="Calibri"/>
              </a:rPr>
              <a:t>Fermentation process</a:t>
            </a:r>
            <a:endParaRPr/>
          </a:p>
          <a:p>
            <a:pPr indent="-285750" lvl="1" marL="742950" marR="0" rtl="0" algn="l">
              <a:spcBef>
                <a:spcPts val="800"/>
              </a:spcBef>
              <a:spcAft>
                <a:spcPts val="0"/>
              </a:spcAft>
              <a:buClr>
                <a:schemeClr val="dk1"/>
              </a:buClr>
              <a:buSzPts val="4000"/>
              <a:buFont typeface="Calibri"/>
              <a:buChar char="–"/>
            </a:pPr>
            <a:r>
              <a:rPr b="0" i="0" lang="fr-FR" sz="4000" u="none" cap="none" strike="noStrike">
                <a:solidFill>
                  <a:schemeClr val="dk1"/>
                </a:solidFill>
                <a:latin typeface="Calibri"/>
                <a:ea typeface="Calibri"/>
                <a:cs typeface="Calibri"/>
                <a:sym typeface="Calibri"/>
              </a:rPr>
              <a:t> Cow milk+ </a:t>
            </a:r>
            <a:r>
              <a:rPr b="1" i="1" lang="fr-FR" sz="4000" u="none" cap="none" strike="noStrike">
                <a:solidFill>
                  <a:schemeClr val="dk1"/>
                </a:solidFill>
                <a:latin typeface="Calibri"/>
                <a:ea typeface="Calibri"/>
                <a:cs typeface="Calibri"/>
                <a:sym typeface="Calibri"/>
              </a:rPr>
              <a:t>B. breve &amp; S. thermophilus</a:t>
            </a:r>
            <a:r>
              <a:rPr b="1" i="0" lang="fr-FR" sz="4000" u="none" cap="none" strike="noStrike">
                <a:solidFill>
                  <a:schemeClr val="dk1"/>
                </a:solidFill>
                <a:latin typeface="Calibri"/>
                <a:ea typeface="Calibri"/>
                <a:cs typeface="Calibri"/>
                <a:sym typeface="Calibri"/>
              </a:rPr>
              <a:t>/</a:t>
            </a:r>
            <a:r>
              <a:rPr b="0" i="0" lang="fr-FR" sz="4000" u="none" cap="none" strike="noStrike">
                <a:solidFill>
                  <a:schemeClr val="dk1"/>
                </a:solidFill>
                <a:latin typeface="Calibri"/>
                <a:ea typeface="Calibri"/>
                <a:cs typeface="Calibri"/>
                <a:sym typeface="Calibri"/>
              </a:rPr>
              <a:t>heating</a:t>
            </a:r>
            <a:endParaRPr b="0" i="0" sz="4000" u="none" cap="none" strike="noStrike">
              <a:solidFill>
                <a:schemeClr val="dk1"/>
              </a:solidFill>
              <a:latin typeface="Calibri"/>
              <a:ea typeface="Calibri"/>
              <a:cs typeface="Calibri"/>
              <a:sym typeface="Calibri"/>
            </a:endParaRPr>
          </a:p>
          <a:p>
            <a:pPr indent="-285750" lvl="1" marL="742950" marR="0" rtl="0" algn="l">
              <a:spcBef>
                <a:spcPts val="800"/>
              </a:spcBef>
              <a:spcAft>
                <a:spcPts val="0"/>
              </a:spcAft>
              <a:buClr>
                <a:schemeClr val="dk1"/>
              </a:buClr>
              <a:buSzPts val="4000"/>
              <a:buFont typeface="Calibri"/>
              <a:buChar char="–"/>
            </a:pPr>
            <a:r>
              <a:rPr b="0" i="0" lang="fr-FR" sz="4000" u="none" cap="none" strike="noStrike">
                <a:solidFill>
                  <a:schemeClr val="dk1"/>
                </a:solidFill>
                <a:latin typeface="Calibri"/>
                <a:ea typeface="Calibri"/>
                <a:cs typeface="Calibri"/>
                <a:sym typeface="Calibri"/>
              </a:rPr>
              <a:t> Homogenisation, pasteurization, sterilization</a:t>
            </a:r>
            <a:endParaRPr b="0" i="0" sz="4000" u="none" cap="none" strike="noStrike">
              <a:solidFill>
                <a:schemeClr val="dk1"/>
              </a:solidFill>
              <a:latin typeface="Calibri"/>
              <a:ea typeface="Calibri"/>
              <a:cs typeface="Calibri"/>
              <a:sym typeface="Calibri"/>
            </a:endParaRPr>
          </a:p>
        </p:txBody>
      </p:sp>
      <p:sp>
        <p:nvSpPr>
          <p:cNvPr id="1649" name="Google Shape;1649;p160"/>
          <p:cNvSpPr txBox="1"/>
          <p:nvPr>
            <p:ph type="title"/>
          </p:nvPr>
        </p:nvSpPr>
        <p:spPr>
          <a:xfrm>
            <a:off x="6373812" y="1620890"/>
            <a:ext cx="5625683" cy="1067938"/>
          </a:xfrm>
          <a:prstGeom prst="rect">
            <a:avLst/>
          </a:prstGeom>
          <a:noFill/>
          <a:ln cap="flat" cmpd="sng" w="9525">
            <a:solidFill>
              <a:srgbClr val="2F9F7A"/>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50"/>
              </a:buClr>
              <a:buSzPts val="3200"/>
              <a:buFont typeface="Calibri"/>
              <a:buNone/>
            </a:pPr>
            <a:r>
              <a:rPr b="1" i="1" lang="fr-FR" sz="3200">
                <a:solidFill>
                  <a:srgbClr val="00B050"/>
                </a:solidFill>
                <a:latin typeface="Calibri"/>
                <a:ea typeface="Calibri"/>
                <a:cs typeface="Calibri"/>
                <a:sym typeface="Calibri"/>
              </a:rPr>
              <a:t>Bifidobacterium breve C50 </a:t>
            </a:r>
            <a:br>
              <a:rPr b="1" i="1" lang="fr-FR" sz="3200">
                <a:solidFill>
                  <a:srgbClr val="00B050"/>
                </a:solidFill>
                <a:latin typeface="Calibri"/>
                <a:ea typeface="Calibri"/>
                <a:cs typeface="Calibri"/>
                <a:sym typeface="Calibri"/>
              </a:rPr>
            </a:br>
            <a:r>
              <a:rPr b="1" i="1" lang="fr-FR" sz="3200">
                <a:solidFill>
                  <a:srgbClr val="00B050"/>
                </a:solidFill>
                <a:latin typeface="Calibri"/>
                <a:ea typeface="Calibri"/>
                <a:cs typeface="Calibri"/>
                <a:sym typeface="Calibri"/>
              </a:rPr>
              <a:t>Streptococcus thermophilus 065</a:t>
            </a:r>
            <a:endParaRPr b="1" i="1" sz="3200">
              <a:solidFill>
                <a:srgbClr val="00B050"/>
              </a:solidFill>
              <a:latin typeface="Calibri"/>
              <a:ea typeface="Calibri"/>
              <a:cs typeface="Calibri"/>
              <a:sym typeface="Calibri"/>
            </a:endParaRPr>
          </a:p>
        </p:txBody>
      </p:sp>
      <p:sp>
        <p:nvSpPr>
          <p:cNvPr id="1650" name="Google Shape;1650;p160"/>
          <p:cNvSpPr/>
          <p:nvPr/>
        </p:nvSpPr>
        <p:spPr>
          <a:xfrm>
            <a:off x="0" y="0"/>
            <a:ext cx="12330112" cy="769441"/>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400">
                <a:solidFill>
                  <a:schemeClr val="accent1"/>
                </a:solidFill>
                <a:latin typeface="Calibri"/>
                <a:ea typeface="Calibri"/>
                <a:cs typeface="Calibri"/>
                <a:sym typeface="Calibri"/>
              </a:rPr>
              <a:t>Infant formula with postbiotics</a:t>
            </a:r>
            <a:endParaRPr b="1" i="1" sz="4000">
              <a:solidFill>
                <a:schemeClr val="accent1"/>
              </a:solidFill>
              <a:latin typeface="Calibri"/>
              <a:ea typeface="Calibri"/>
              <a:cs typeface="Calibri"/>
              <a:sym typeface="Calibri"/>
            </a:endParaRPr>
          </a:p>
        </p:txBody>
      </p:sp>
      <p:sp>
        <p:nvSpPr>
          <p:cNvPr id="1651" name="Google Shape;1651;p160"/>
          <p:cNvSpPr txBox="1"/>
          <p:nvPr/>
        </p:nvSpPr>
        <p:spPr>
          <a:xfrm>
            <a:off x="2606583" y="783509"/>
            <a:ext cx="6978834" cy="83099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F9F7A"/>
              </a:buClr>
              <a:buSzPts val="4800"/>
              <a:buFont typeface="Calibri"/>
              <a:buNone/>
            </a:pPr>
            <a:r>
              <a:rPr b="1" i="1" lang="fr-FR" sz="4800">
                <a:solidFill>
                  <a:srgbClr val="2F9F7A"/>
                </a:solidFill>
                <a:latin typeface="Calibri"/>
                <a:ea typeface="Calibri"/>
                <a:cs typeface="Calibri"/>
                <a:sym typeface="Calibri"/>
              </a:rPr>
              <a:t>Properties of fermentation</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8"/>
                                        </p:tgtEl>
                                        <p:attrNameLst>
                                          <p:attrName>style.visibility</p:attrName>
                                        </p:attrNameLst>
                                      </p:cBhvr>
                                      <p:to>
                                        <p:strVal val="visible"/>
                                      </p:to>
                                    </p:set>
                                    <p:animEffect filter="fade" transition="in">
                                      <p:cBhvr>
                                        <p:cTn dur="500"/>
                                        <p:tgtEl>
                                          <p:spTgt spid="16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xEl>
                                              <p:pRg end="0" st="0"/>
                                            </p:txEl>
                                          </p:spTgt>
                                        </p:tgtEl>
                                        <p:attrNameLst>
                                          <p:attrName>style.visibility</p:attrName>
                                        </p:attrNameLst>
                                      </p:cBhvr>
                                      <p:to>
                                        <p:strVal val="visible"/>
                                      </p:to>
                                    </p:set>
                                    <p:animEffect filter="fade" transition="in">
                                      <p:cBhvr>
                                        <p:cTn dur="500"/>
                                        <p:tgtEl>
                                          <p:spTgt spid="16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xEl>
                                              <p:pRg end="1" st="1"/>
                                            </p:txEl>
                                          </p:spTgt>
                                        </p:tgtEl>
                                        <p:attrNameLst>
                                          <p:attrName>style.visibility</p:attrName>
                                        </p:attrNameLst>
                                      </p:cBhvr>
                                      <p:to>
                                        <p:strVal val="visible"/>
                                      </p:to>
                                    </p:set>
                                    <p:animEffect filter="fade" transition="in">
                                      <p:cBhvr>
                                        <p:cTn dur="500"/>
                                        <p:tgtEl>
                                          <p:spTgt spid="16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xEl>
                                              <p:pRg end="2" st="2"/>
                                            </p:txEl>
                                          </p:spTgt>
                                        </p:tgtEl>
                                        <p:attrNameLst>
                                          <p:attrName>style.visibility</p:attrName>
                                        </p:attrNameLst>
                                      </p:cBhvr>
                                      <p:to>
                                        <p:strVal val="visible"/>
                                      </p:to>
                                    </p:set>
                                    <p:animEffect filter="fade" transition="in">
                                      <p:cBhvr>
                                        <p:cTn dur="500"/>
                                        <p:tgtEl>
                                          <p:spTgt spid="164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5" name="Shape 1655"/>
        <p:cNvGrpSpPr/>
        <p:nvPr/>
      </p:nvGrpSpPr>
      <p:grpSpPr>
        <a:xfrm>
          <a:off x="0" y="0"/>
          <a:ext cx="0" cy="0"/>
          <a:chOff x="0" y="0"/>
          <a:chExt cx="0" cy="0"/>
        </a:xfrm>
      </p:grpSpPr>
      <p:sp>
        <p:nvSpPr>
          <p:cNvPr id="1656" name="Google Shape;1656;p161"/>
          <p:cNvSpPr txBox="1"/>
          <p:nvPr>
            <p:ph idx="1" type="subTitle"/>
          </p:nvPr>
        </p:nvSpPr>
        <p:spPr>
          <a:xfrm>
            <a:off x="-19050" y="2388688"/>
            <a:ext cx="12520612" cy="352583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Clr>
                <a:srgbClr val="D8D8D8"/>
              </a:buClr>
              <a:buSzPts val="4400"/>
              <a:buFont typeface="Arial"/>
              <a:buChar char="•"/>
            </a:pPr>
            <a:r>
              <a:rPr lang="fr-FR" sz="4400">
                <a:solidFill>
                  <a:srgbClr val="D8D8D8"/>
                </a:solidFill>
              </a:rPr>
              <a:t>Implementation of gut microbiota in early life</a:t>
            </a:r>
            <a:endParaRPr/>
          </a:p>
          <a:p>
            <a:pPr indent="-571500" lvl="0" marL="571500" rtl="0" algn="l">
              <a:lnSpc>
                <a:spcPct val="90000"/>
              </a:lnSpc>
              <a:spcBef>
                <a:spcPts val="1000"/>
              </a:spcBef>
              <a:spcAft>
                <a:spcPts val="0"/>
              </a:spcAft>
              <a:buClr>
                <a:srgbClr val="D8D8D8"/>
              </a:buClr>
              <a:buSzPts val="4400"/>
              <a:buFont typeface="Arial"/>
              <a:buChar char="•"/>
            </a:pPr>
            <a:r>
              <a:rPr lang="fr-FR" sz="4400">
                <a:solidFill>
                  <a:srgbClr val="D8D8D8"/>
                </a:solidFill>
              </a:rPr>
              <a:t>Gut microbiota &amp; development of GI function</a:t>
            </a:r>
            <a:endParaRPr sz="4400">
              <a:solidFill>
                <a:srgbClr val="D8D8D8"/>
              </a:solidFill>
            </a:endParaRPr>
          </a:p>
          <a:p>
            <a:pPr indent="-571500" lvl="0" marL="571500" rtl="0" algn="l">
              <a:lnSpc>
                <a:spcPct val="90000"/>
              </a:lnSpc>
              <a:spcBef>
                <a:spcPts val="1000"/>
              </a:spcBef>
              <a:spcAft>
                <a:spcPts val="0"/>
              </a:spcAft>
              <a:buClr>
                <a:srgbClr val="D8D8D8"/>
              </a:buClr>
              <a:buSzPts val="4400"/>
              <a:buFont typeface="Arial"/>
              <a:buChar char="•"/>
            </a:pPr>
            <a:r>
              <a:rPr lang="fr-FR" sz="4400">
                <a:solidFill>
                  <a:srgbClr val="D8D8D8"/>
                </a:solidFill>
              </a:rPr>
              <a:t>Intestinal dysbiosis and relation to FGIDs </a:t>
            </a:r>
            <a:endParaRPr sz="4400">
              <a:solidFill>
                <a:srgbClr val="D8D8D8"/>
              </a:solidFill>
            </a:endParaRPr>
          </a:p>
          <a:p>
            <a:pPr indent="-571500" lvl="0" marL="571500" rtl="0" algn="l">
              <a:lnSpc>
                <a:spcPct val="90000"/>
              </a:lnSpc>
              <a:spcBef>
                <a:spcPts val="1000"/>
              </a:spcBef>
              <a:spcAft>
                <a:spcPts val="0"/>
              </a:spcAft>
              <a:buClr>
                <a:srgbClr val="D8D8D8"/>
              </a:buClr>
              <a:buSzPts val="4400"/>
              <a:buFont typeface="Arial"/>
              <a:buChar char="•"/>
            </a:pPr>
            <a:r>
              <a:rPr lang="fr-FR" sz="4400">
                <a:solidFill>
                  <a:srgbClr val="D8D8D8"/>
                </a:solidFill>
              </a:rPr>
              <a:t>Feeding strategies to influence gut microbiota for immediate and long-term GI health</a:t>
            </a:r>
            <a:endParaRPr/>
          </a:p>
          <a:p>
            <a:pPr indent="-571500" lvl="0" marL="571500" rtl="0" algn="l">
              <a:lnSpc>
                <a:spcPct val="90000"/>
              </a:lnSpc>
              <a:spcBef>
                <a:spcPts val="1000"/>
              </a:spcBef>
              <a:spcAft>
                <a:spcPts val="0"/>
              </a:spcAft>
              <a:buClr>
                <a:srgbClr val="2F9F7A"/>
              </a:buClr>
              <a:buSzPts val="4800"/>
              <a:buFont typeface="Arial"/>
              <a:buChar char="•"/>
            </a:pPr>
            <a:r>
              <a:rPr b="1" lang="fr-FR" sz="4800">
                <a:solidFill>
                  <a:srgbClr val="2F9F7A"/>
                </a:solidFill>
              </a:rPr>
              <a:t>Role of postbiotics beyond health</a:t>
            </a:r>
            <a:endParaRPr b="1" sz="4800">
              <a:solidFill>
                <a:srgbClr val="2F9F7A"/>
              </a:solidFill>
            </a:endParaRPr>
          </a:p>
        </p:txBody>
      </p:sp>
      <p:sp>
        <p:nvSpPr>
          <p:cNvPr id="1657" name="Google Shape;1657;p161"/>
          <p:cNvSpPr txBox="1"/>
          <p:nvPr/>
        </p:nvSpPr>
        <p:spPr>
          <a:xfrm>
            <a:off x="0" y="1632765"/>
            <a:ext cx="12191999"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4400">
                <a:solidFill>
                  <a:schemeClr val="dk2"/>
                </a:solidFill>
                <a:latin typeface="Calibri"/>
                <a:ea typeface="Calibri"/>
                <a:cs typeface="Calibri"/>
                <a:sym typeface="Calibri"/>
              </a:rPr>
              <a:t>Outline of the presentation</a:t>
            </a:r>
            <a:endParaRPr b="1" i="1" sz="4400">
              <a:solidFill>
                <a:schemeClr val="dk2"/>
              </a:solidFill>
              <a:latin typeface="Calibri"/>
              <a:ea typeface="Calibri"/>
              <a:cs typeface="Calibri"/>
              <a:sym typeface="Calibri"/>
            </a:endParaRPr>
          </a:p>
        </p:txBody>
      </p:sp>
      <p:sp>
        <p:nvSpPr>
          <p:cNvPr id="1658" name="Google Shape;1658;p161"/>
          <p:cNvSpPr/>
          <p:nvPr/>
        </p:nvSpPr>
        <p:spPr>
          <a:xfrm>
            <a:off x="0" y="0"/>
            <a:ext cx="12330112" cy="1569660"/>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Bringing the past into the future:</a:t>
            </a:r>
            <a:endParaRPr/>
          </a:p>
          <a:p>
            <a:pPr indent="0" lvl="0" marL="0" marR="0" rtl="0" algn="ctr">
              <a:spcBef>
                <a:spcPts val="0"/>
              </a:spcBef>
              <a:spcAft>
                <a:spcPts val="0"/>
              </a:spcAft>
              <a:buNone/>
            </a:pPr>
            <a:r>
              <a:rPr b="1" lang="fr-FR" sz="4800">
                <a:solidFill>
                  <a:schemeClr val="accent1"/>
                </a:solidFill>
                <a:latin typeface="Calibri"/>
                <a:ea typeface="Calibri"/>
                <a:cs typeface="Calibri"/>
                <a:sym typeface="Calibri"/>
              </a:rPr>
              <a:t>Infant formula with post-biotics</a:t>
            </a:r>
            <a:endParaRPr b="1" i="1" sz="8000">
              <a:solidFill>
                <a:schemeClr val="accen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2" name="Shape 1662"/>
        <p:cNvGrpSpPr/>
        <p:nvPr/>
      </p:nvGrpSpPr>
      <p:grpSpPr>
        <a:xfrm>
          <a:off x="0" y="0"/>
          <a:ext cx="0" cy="0"/>
          <a:chOff x="0" y="0"/>
          <a:chExt cx="0" cy="0"/>
        </a:xfrm>
      </p:grpSpPr>
      <p:sp>
        <p:nvSpPr>
          <p:cNvPr id="1663" name="Google Shape;1663;p162"/>
          <p:cNvSpPr txBox="1"/>
          <p:nvPr>
            <p:ph idx="1" type="body"/>
          </p:nvPr>
        </p:nvSpPr>
        <p:spPr>
          <a:xfrm>
            <a:off x="0" y="4246609"/>
            <a:ext cx="12192000" cy="261461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31859B"/>
              </a:buClr>
              <a:buSzPts val="3200"/>
              <a:buChar char="•"/>
            </a:pPr>
            <a:r>
              <a:rPr b="1" lang="fr-FR" sz="3200">
                <a:solidFill>
                  <a:srgbClr val="31859B"/>
                </a:solidFill>
                <a:latin typeface="Calibri"/>
                <a:ea typeface="Calibri"/>
                <a:cs typeface="Calibri"/>
                <a:sym typeface="Calibri"/>
              </a:rPr>
              <a:t>Peptides and free amino acids </a:t>
            </a:r>
            <a:r>
              <a:rPr lang="fr-FR" sz="3200">
                <a:latin typeface="Calibri"/>
                <a:ea typeface="Calibri"/>
                <a:cs typeface="Calibri"/>
                <a:sym typeface="Calibri"/>
              </a:rPr>
              <a:t>are generated by proteases from micro-organisms. They may modulate the immune system through direct antimicrobial effects, and by means of anti-inflammatory actions </a:t>
            </a:r>
            <a:r>
              <a:rPr i="1" lang="fr-FR" sz="2800">
                <a:latin typeface="Calibri"/>
                <a:ea typeface="Calibri"/>
                <a:cs typeface="Calibri"/>
                <a:sym typeface="Calibri"/>
              </a:rPr>
              <a:t>(Meisel 1990, Ménard 2004)</a:t>
            </a:r>
            <a:endParaRPr>
              <a:latin typeface="Calibri"/>
              <a:ea typeface="Calibri"/>
              <a:cs typeface="Calibri"/>
              <a:sym typeface="Calibri"/>
            </a:endParaRPr>
          </a:p>
        </p:txBody>
      </p:sp>
      <p:sp>
        <p:nvSpPr>
          <p:cNvPr id="1664" name="Google Shape;1664;p162"/>
          <p:cNvSpPr txBox="1"/>
          <p:nvPr/>
        </p:nvSpPr>
        <p:spPr>
          <a:xfrm>
            <a:off x="-35719" y="1860560"/>
            <a:ext cx="12192000" cy="96202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1859B"/>
              </a:buClr>
              <a:buSzPts val="3200"/>
              <a:buFont typeface="Calibri"/>
              <a:buChar char="•"/>
            </a:pPr>
            <a:r>
              <a:rPr b="1" lang="fr-FR" sz="3200">
                <a:solidFill>
                  <a:srgbClr val="31859B"/>
                </a:solidFill>
                <a:latin typeface="Calibri"/>
                <a:ea typeface="Calibri"/>
                <a:cs typeface="Calibri"/>
                <a:sym typeface="Calibri"/>
              </a:rPr>
              <a:t>Fermented milks </a:t>
            </a:r>
            <a:r>
              <a:rPr lang="fr-FR" sz="3200">
                <a:solidFill>
                  <a:schemeClr val="dk1"/>
                </a:solidFill>
                <a:latin typeface="Calibri"/>
                <a:ea typeface="Calibri"/>
                <a:cs typeface="Calibri"/>
                <a:sym typeface="Calibri"/>
              </a:rPr>
              <a:t>contain molecules with immune-stimulating effects</a:t>
            </a:r>
            <a:endParaRPr sz="3200">
              <a:solidFill>
                <a:schemeClr val="dk1"/>
              </a:solidFill>
              <a:latin typeface="Calibri"/>
              <a:ea typeface="Calibri"/>
              <a:cs typeface="Calibri"/>
              <a:sym typeface="Calibri"/>
            </a:endParaRPr>
          </a:p>
        </p:txBody>
      </p:sp>
      <p:sp>
        <p:nvSpPr>
          <p:cNvPr id="1665" name="Google Shape;1665;p162"/>
          <p:cNvSpPr txBox="1"/>
          <p:nvPr/>
        </p:nvSpPr>
        <p:spPr>
          <a:xfrm>
            <a:off x="-35719" y="2822585"/>
            <a:ext cx="12192000" cy="1604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1859B"/>
              </a:buClr>
              <a:buSzPts val="3200"/>
              <a:buFont typeface="Calibri"/>
              <a:buChar char="•"/>
            </a:pPr>
            <a:r>
              <a:rPr b="1" lang="fr-FR" sz="3200">
                <a:solidFill>
                  <a:srgbClr val="31859B"/>
                </a:solidFill>
                <a:latin typeface="Calibri"/>
                <a:ea typeface="Calibri"/>
                <a:cs typeface="Calibri"/>
                <a:sym typeface="Calibri"/>
              </a:rPr>
              <a:t>Cell wall components </a:t>
            </a:r>
            <a:r>
              <a:rPr lang="fr-FR" sz="3200">
                <a:solidFill>
                  <a:schemeClr val="dk1"/>
                </a:solidFill>
                <a:latin typeface="Calibri"/>
                <a:ea typeface="Calibri"/>
                <a:cs typeface="Calibri"/>
                <a:sym typeface="Calibri"/>
              </a:rPr>
              <a:t>such as peptidoglycans, polysaccharide and teichoic acid have immuno-stimulatory properties </a:t>
            </a:r>
            <a:r>
              <a:rPr i="1" lang="fr-FR" sz="2800">
                <a:solidFill>
                  <a:schemeClr val="dk1"/>
                </a:solidFill>
                <a:latin typeface="Calibri"/>
                <a:ea typeface="Calibri"/>
                <a:cs typeface="Calibri"/>
                <a:sym typeface="Calibri"/>
              </a:rPr>
              <a:t>(Hatcher 1993)</a:t>
            </a:r>
            <a:endParaRPr i="1" sz="3200">
              <a:solidFill>
                <a:schemeClr val="dk1"/>
              </a:solidFill>
              <a:latin typeface="Calibri"/>
              <a:ea typeface="Calibri"/>
              <a:cs typeface="Calibri"/>
              <a:sym typeface="Calibri"/>
            </a:endParaRPr>
          </a:p>
        </p:txBody>
      </p:sp>
      <p:sp>
        <p:nvSpPr>
          <p:cNvPr id="1666" name="Google Shape;1666;p162"/>
          <p:cNvSpPr/>
          <p:nvPr/>
        </p:nvSpPr>
        <p:spPr>
          <a:xfrm>
            <a:off x="0" y="0"/>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Postbiotics are bioactive components </a:t>
            </a:r>
            <a:endParaRPr/>
          </a:p>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produced by micro-organisms in a fermentation process</a:t>
            </a:r>
            <a:endParaRPr b="1" i="1" sz="36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1" name="Shape 1671"/>
        <p:cNvGrpSpPr/>
        <p:nvPr/>
      </p:nvGrpSpPr>
      <p:grpSpPr>
        <a:xfrm>
          <a:off x="0" y="0"/>
          <a:ext cx="0" cy="0"/>
          <a:chOff x="0" y="0"/>
          <a:chExt cx="0" cy="0"/>
        </a:xfrm>
      </p:grpSpPr>
      <p:sp>
        <p:nvSpPr>
          <p:cNvPr id="1672" name="Google Shape;1672;p163"/>
          <p:cNvSpPr txBox="1"/>
          <p:nvPr>
            <p:ph idx="1" type="body"/>
          </p:nvPr>
        </p:nvSpPr>
        <p:spPr>
          <a:xfrm>
            <a:off x="69056" y="3239183"/>
            <a:ext cx="12192000" cy="132873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31859B"/>
              </a:buClr>
              <a:buSzPts val="3200"/>
              <a:buChar char="•"/>
            </a:pPr>
            <a:r>
              <a:rPr b="1" lang="fr-FR" sz="3200">
                <a:solidFill>
                  <a:srgbClr val="31859B"/>
                </a:solidFill>
                <a:latin typeface="Calibri"/>
                <a:ea typeface="Calibri"/>
                <a:cs typeface="Calibri"/>
                <a:sym typeface="Calibri"/>
              </a:rPr>
              <a:t>Bifidogenic factors have been shown to promote </a:t>
            </a:r>
            <a:r>
              <a:rPr lang="fr-FR">
                <a:solidFill>
                  <a:srgbClr val="2F9F7A"/>
                </a:solidFill>
                <a:latin typeface="Calibri"/>
                <a:ea typeface="Calibri"/>
                <a:cs typeface="Calibri"/>
                <a:sym typeface="Calibri"/>
              </a:rPr>
              <a:t>intestinal bifidobacteria </a:t>
            </a:r>
            <a:r>
              <a:rPr lang="fr-FR">
                <a:latin typeface="Calibri"/>
                <a:ea typeface="Calibri"/>
                <a:cs typeface="Calibri"/>
                <a:sym typeface="Calibri"/>
              </a:rPr>
              <a:t>in human microbiota-associated mice as well as in human </a:t>
            </a:r>
            <a:r>
              <a:rPr i="1" lang="fr-FR" sz="2800">
                <a:latin typeface="Calibri"/>
                <a:ea typeface="Calibri"/>
                <a:cs typeface="Calibri"/>
                <a:sym typeface="Calibri"/>
              </a:rPr>
              <a:t>(Romond 1998). </a:t>
            </a:r>
            <a:endParaRPr i="1">
              <a:latin typeface="Calibri"/>
              <a:ea typeface="Calibri"/>
              <a:cs typeface="Calibri"/>
              <a:sym typeface="Calibri"/>
            </a:endParaRPr>
          </a:p>
        </p:txBody>
      </p:sp>
      <p:sp>
        <p:nvSpPr>
          <p:cNvPr id="1673" name="Google Shape;1673;p163"/>
          <p:cNvSpPr txBox="1"/>
          <p:nvPr/>
        </p:nvSpPr>
        <p:spPr>
          <a:xfrm>
            <a:off x="0" y="1293814"/>
            <a:ext cx="12192000" cy="185737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1859B"/>
              </a:buClr>
              <a:buSzPts val="3200"/>
              <a:buFont typeface="Calibri"/>
              <a:buChar char="•"/>
            </a:pPr>
            <a:r>
              <a:rPr b="1" lang="fr-FR" sz="3200">
                <a:solidFill>
                  <a:srgbClr val="31859B"/>
                </a:solidFill>
                <a:latin typeface="Calibri"/>
                <a:ea typeface="Calibri"/>
                <a:cs typeface="Calibri"/>
                <a:sym typeface="Calibri"/>
              </a:rPr>
              <a:t>Bioactive peptides, produced by proteolytic enzymes </a:t>
            </a:r>
            <a:r>
              <a:rPr lang="fr-FR" sz="3200">
                <a:solidFill>
                  <a:schemeClr val="dk1"/>
                </a:solidFill>
                <a:latin typeface="Calibri"/>
                <a:ea typeface="Calibri"/>
                <a:cs typeface="Calibri"/>
                <a:sym typeface="Calibri"/>
              </a:rPr>
              <a:t>of LAB, may  act </a:t>
            </a:r>
            <a:r>
              <a:rPr b="1" lang="fr-FR" sz="3200">
                <a:solidFill>
                  <a:srgbClr val="2F9F7A"/>
                </a:solidFill>
                <a:latin typeface="Calibri"/>
                <a:ea typeface="Calibri"/>
                <a:cs typeface="Calibri"/>
                <a:sym typeface="Calibri"/>
              </a:rPr>
              <a:t>as prebiotics</a:t>
            </a:r>
            <a:r>
              <a:rPr lang="fr-FR" sz="3200">
                <a:solidFill>
                  <a:schemeClr val="dk1"/>
                </a:solidFill>
                <a:latin typeface="Calibri"/>
                <a:ea typeface="Calibri"/>
                <a:cs typeface="Calibri"/>
                <a:sym typeface="Calibri"/>
              </a:rPr>
              <a:t>, stimulating  the growth of </a:t>
            </a:r>
            <a:r>
              <a:rPr b="1" i="1" lang="fr-FR" sz="3200">
                <a:solidFill>
                  <a:srgbClr val="2F9F7A"/>
                </a:solidFill>
                <a:latin typeface="Calibri"/>
                <a:ea typeface="Calibri"/>
                <a:cs typeface="Calibri"/>
                <a:sym typeface="Calibri"/>
              </a:rPr>
              <a:t>Bifidobacteria</a:t>
            </a:r>
            <a:r>
              <a:rPr lang="fr-FR" sz="3200">
                <a:solidFill>
                  <a:schemeClr val="dk1"/>
                </a:solidFill>
                <a:latin typeface="Calibri"/>
                <a:ea typeface="Calibri"/>
                <a:cs typeface="Calibri"/>
                <a:sym typeface="Calibri"/>
              </a:rPr>
              <a:t> themselves, with synergistic interactions </a:t>
            </a:r>
            <a:r>
              <a:rPr i="1" lang="fr-FR" sz="2800">
                <a:solidFill>
                  <a:schemeClr val="dk1"/>
                </a:solidFill>
                <a:latin typeface="Calibri"/>
                <a:ea typeface="Calibri"/>
                <a:cs typeface="Calibri"/>
                <a:sym typeface="Calibri"/>
              </a:rPr>
              <a:t>(Heller 2001, Depeint 2008)</a:t>
            </a:r>
            <a:endParaRPr i="1" sz="3600">
              <a:solidFill>
                <a:schemeClr val="dk1"/>
              </a:solidFill>
              <a:latin typeface="Calibri"/>
              <a:ea typeface="Calibri"/>
              <a:cs typeface="Calibri"/>
              <a:sym typeface="Calibri"/>
            </a:endParaRPr>
          </a:p>
        </p:txBody>
      </p:sp>
      <p:sp>
        <p:nvSpPr>
          <p:cNvPr id="1674" name="Google Shape;1674;p163"/>
          <p:cNvSpPr txBox="1"/>
          <p:nvPr/>
        </p:nvSpPr>
        <p:spPr>
          <a:xfrm>
            <a:off x="0" y="4655914"/>
            <a:ext cx="121920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1859B"/>
              </a:buClr>
              <a:buSzPts val="3200"/>
              <a:buFont typeface="Calibri"/>
              <a:buChar char="•"/>
            </a:pPr>
            <a:r>
              <a:rPr b="1" lang="fr-FR" sz="3200">
                <a:solidFill>
                  <a:srgbClr val="31859B"/>
                </a:solidFill>
                <a:latin typeface="Calibri"/>
                <a:ea typeface="Calibri"/>
                <a:cs typeface="Calibri"/>
                <a:sym typeface="Calibri"/>
              </a:rPr>
              <a:t>Peptides derived from milk fermentation </a:t>
            </a:r>
            <a:r>
              <a:rPr lang="fr-FR" sz="3200">
                <a:solidFill>
                  <a:schemeClr val="dk1"/>
                </a:solidFill>
                <a:latin typeface="Calibri"/>
                <a:ea typeface="Calibri"/>
                <a:cs typeface="Calibri"/>
                <a:sym typeface="Calibri"/>
              </a:rPr>
              <a:t>with </a:t>
            </a:r>
            <a:r>
              <a:rPr i="1" lang="fr-FR" sz="3200">
                <a:solidFill>
                  <a:schemeClr val="dk1"/>
                </a:solidFill>
                <a:latin typeface="Calibri"/>
                <a:ea typeface="Calibri"/>
                <a:cs typeface="Calibri"/>
                <a:sym typeface="Calibri"/>
              </a:rPr>
              <a:t>Lactobacillus helveticus</a:t>
            </a:r>
            <a:r>
              <a:rPr lang="fr-FR" sz="3200">
                <a:solidFill>
                  <a:schemeClr val="dk1"/>
                </a:solidFill>
                <a:latin typeface="Calibri"/>
                <a:ea typeface="Calibri"/>
                <a:cs typeface="Calibri"/>
                <a:sym typeface="Calibri"/>
              </a:rPr>
              <a:t> </a:t>
            </a:r>
            <a:r>
              <a:rPr b="1" lang="fr-FR" sz="3200">
                <a:solidFill>
                  <a:srgbClr val="2F9F7A"/>
                </a:solidFill>
                <a:latin typeface="Calibri"/>
                <a:ea typeface="Calibri"/>
                <a:cs typeface="Calibri"/>
                <a:sym typeface="Calibri"/>
              </a:rPr>
              <a:t>increases the number of IgA producing cells </a:t>
            </a:r>
            <a:r>
              <a:rPr lang="fr-FR" sz="3200">
                <a:solidFill>
                  <a:schemeClr val="dk1"/>
                </a:solidFill>
                <a:latin typeface="Calibri"/>
                <a:ea typeface="Calibri"/>
                <a:cs typeface="Calibri"/>
                <a:sym typeface="Calibri"/>
              </a:rPr>
              <a:t>in the mouse small intestine </a:t>
            </a:r>
            <a:r>
              <a:rPr i="1" lang="fr-FR" sz="2800">
                <a:solidFill>
                  <a:schemeClr val="dk1"/>
                </a:solidFill>
                <a:latin typeface="Calibri"/>
                <a:ea typeface="Calibri"/>
                <a:cs typeface="Calibri"/>
                <a:sym typeface="Calibri"/>
              </a:rPr>
              <a:t>(Leblanc 1999). </a:t>
            </a:r>
            <a:endParaRPr i="1" sz="3600">
              <a:solidFill>
                <a:schemeClr val="dk1"/>
              </a:solidFill>
              <a:latin typeface="Calibri"/>
              <a:ea typeface="Calibri"/>
              <a:cs typeface="Calibri"/>
              <a:sym typeface="Calibri"/>
            </a:endParaRPr>
          </a:p>
        </p:txBody>
      </p:sp>
      <p:sp>
        <p:nvSpPr>
          <p:cNvPr id="1675" name="Google Shape;1675;p163"/>
          <p:cNvSpPr/>
          <p:nvPr/>
        </p:nvSpPr>
        <p:spPr>
          <a:xfrm>
            <a:off x="-69056" y="-12034"/>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Fermentation products Bifidobacteria and IgA</a:t>
            </a:r>
            <a:endParaRPr b="1" i="1" sz="36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9" name="Shape 1679"/>
        <p:cNvGrpSpPr/>
        <p:nvPr/>
      </p:nvGrpSpPr>
      <p:grpSpPr>
        <a:xfrm>
          <a:off x="0" y="0"/>
          <a:ext cx="0" cy="0"/>
          <a:chOff x="0" y="0"/>
          <a:chExt cx="0" cy="0"/>
        </a:xfrm>
      </p:grpSpPr>
      <p:sp>
        <p:nvSpPr>
          <p:cNvPr id="1680" name="Google Shape;1680;p164"/>
          <p:cNvSpPr/>
          <p:nvPr/>
        </p:nvSpPr>
        <p:spPr>
          <a:xfrm>
            <a:off x="-138112" y="0"/>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Lactic acid bacteria secrete metabolites retaining anti-inflammatory properties after intestinal transport (1)</a:t>
            </a:r>
            <a:endParaRPr/>
          </a:p>
        </p:txBody>
      </p:sp>
      <p:sp>
        <p:nvSpPr>
          <p:cNvPr id="1681" name="Google Shape;1681;p164"/>
          <p:cNvSpPr txBox="1"/>
          <p:nvPr/>
        </p:nvSpPr>
        <p:spPr>
          <a:xfrm rot="-3221750">
            <a:off x="5978802" y="5504125"/>
            <a:ext cx="971035" cy="4001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000">
                <a:solidFill>
                  <a:schemeClr val="dk1"/>
                </a:solidFill>
                <a:latin typeface="Calibri"/>
                <a:ea typeface="Calibri"/>
                <a:cs typeface="Calibri"/>
                <a:sym typeface="Calibri"/>
              </a:rPr>
              <a:t>Control</a:t>
            </a:r>
            <a:endParaRPr/>
          </a:p>
        </p:txBody>
      </p:sp>
      <p:sp>
        <p:nvSpPr>
          <p:cNvPr id="1682" name="Google Shape;1682;p164"/>
          <p:cNvSpPr txBox="1"/>
          <p:nvPr/>
        </p:nvSpPr>
        <p:spPr>
          <a:xfrm rot="-3411378">
            <a:off x="6866849" y="5573891"/>
            <a:ext cx="2008883" cy="64633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1800">
                <a:solidFill>
                  <a:schemeClr val="dk1"/>
                </a:solidFill>
                <a:latin typeface="Calibri"/>
                <a:ea typeface="Calibri"/>
                <a:cs typeface="Calibri"/>
                <a:sym typeface="Calibri"/>
              </a:rPr>
              <a:t>B breve CM</a:t>
            </a:r>
            <a:endParaRPr/>
          </a:p>
          <a:p>
            <a:pPr indent="0" lvl="0" marL="0" marR="0" rtl="0" algn="l">
              <a:spcBef>
                <a:spcPts val="0"/>
              </a:spcBef>
              <a:spcAft>
                <a:spcPts val="0"/>
              </a:spcAft>
              <a:buNone/>
            </a:pPr>
            <a:r>
              <a:rPr b="1" i="1" lang="fr-FR" sz="1800">
                <a:solidFill>
                  <a:schemeClr val="dk1"/>
                </a:solidFill>
                <a:latin typeface="Calibri"/>
                <a:ea typeface="Calibri"/>
                <a:cs typeface="Calibri"/>
                <a:sym typeface="Calibri"/>
              </a:rPr>
              <a:t>S thermophilus CM</a:t>
            </a:r>
            <a:endParaRPr/>
          </a:p>
        </p:txBody>
      </p:sp>
      <p:sp>
        <p:nvSpPr>
          <p:cNvPr id="1683" name="Google Shape;1683;p164"/>
          <p:cNvSpPr txBox="1"/>
          <p:nvPr/>
        </p:nvSpPr>
        <p:spPr>
          <a:xfrm rot="-3585801">
            <a:off x="9330244" y="5191372"/>
            <a:ext cx="1877373" cy="120032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1800">
                <a:solidFill>
                  <a:schemeClr val="dk1"/>
                </a:solidFill>
                <a:latin typeface="Calibri"/>
                <a:ea typeface="Calibri"/>
                <a:cs typeface="Calibri"/>
                <a:sym typeface="Calibri"/>
              </a:rPr>
              <a:t>R. gnavus CM</a:t>
            </a:r>
            <a:endParaRPr/>
          </a:p>
          <a:p>
            <a:pPr indent="0" lvl="0" marL="0" marR="0" rtl="0" algn="l">
              <a:spcBef>
                <a:spcPts val="0"/>
              </a:spcBef>
              <a:spcAft>
                <a:spcPts val="0"/>
              </a:spcAft>
              <a:buNone/>
            </a:pPr>
            <a:r>
              <a:t/>
            </a:r>
            <a:endParaRPr b="1" i="1" sz="900">
              <a:solidFill>
                <a:schemeClr val="dk1"/>
              </a:solidFill>
              <a:latin typeface="Calibri"/>
              <a:ea typeface="Calibri"/>
              <a:cs typeface="Calibri"/>
              <a:sym typeface="Calibri"/>
            </a:endParaRPr>
          </a:p>
          <a:p>
            <a:pPr indent="0" lvl="0" marL="0" marR="0" rtl="0" algn="l">
              <a:spcBef>
                <a:spcPts val="0"/>
              </a:spcBef>
              <a:spcAft>
                <a:spcPts val="0"/>
              </a:spcAft>
              <a:buNone/>
            </a:pPr>
            <a:r>
              <a:rPr b="1" i="1" lang="fr-FR" sz="1800">
                <a:solidFill>
                  <a:schemeClr val="dk1"/>
                </a:solidFill>
                <a:latin typeface="Calibri"/>
                <a:ea typeface="Calibri"/>
                <a:cs typeface="Calibri"/>
                <a:sym typeface="Calibri"/>
              </a:rPr>
              <a:t>B. bifidum CM</a:t>
            </a:r>
            <a:endParaRPr/>
          </a:p>
          <a:p>
            <a:pPr indent="0" lvl="0" marL="0" marR="0" rtl="0" algn="l">
              <a:spcBef>
                <a:spcPts val="0"/>
              </a:spcBef>
              <a:spcAft>
                <a:spcPts val="0"/>
              </a:spcAft>
              <a:buNone/>
            </a:pPr>
            <a:r>
              <a:t/>
            </a:r>
            <a:endParaRPr b="1" i="1" sz="900">
              <a:solidFill>
                <a:schemeClr val="dk1"/>
              </a:solidFill>
              <a:latin typeface="Calibri"/>
              <a:ea typeface="Calibri"/>
              <a:cs typeface="Calibri"/>
              <a:sym typeface="Calibri"/>
            </a:endParaRPr>
          </a:p>
          <a:p>
            <a:pPr indent="0" lvl="0" marL="0" marR="0" rtl="0" algn="l">
              <a:spcBef>
                <a:spcPts val="0"/>
              </a:spcBef>
              <a:spcAft>
                <a:spcPts val="0"/>
              </a:spcAft>
              <a:buNone/>
            </a:pPr>
            <a:r>
              <a:rPr b="1" i="1" lang="fr-FR" sz="1800">
                <a:solidFill>
                  <a:schemeClr val="dk1"/>
                </a:solidFill>
                <a:latin typeface="Calibri"/>
                <a:ea typeface="Calibri"/>
                <a:cs typeface="Calibri"/>
                <a:sym typeface="Calibri"/>
              </a:rPr>
              <a:t>Streptococcus CM</a:t>
            </a:r>
            <a:endParaRPr b="1" i="1" sz="1800">
              <a:solidFill>
                <a:schemeClr val="dk1"/>
              </a:solidFill>
              <a:latin typeface="Calibri"/>
              <a:ea typeface="Calibri"/>
              <a:cs typeface="Calibri"/>
              <a:sym typeface="Calibri"/>
            </a:endParaRPr>
          </a:p>
        </p:txBody>
      </p:sp>
      <p:pic>
        <p:nvPicPr>
          <p:cNvPr id="1684" name="Google Shape;1684;p164"/>
          <p:cNvPicPr preferRelativeResize="0"/>
          <p:nvPr/>
        </p:nvPicPr>
        <p:blipFill rotWithShape="1">
          <a:blip r:embed="rId3">
            <a:alphaModFix/>
          </a:blip>
          <a:srcRect b="57872" l="4114" r="12387" t="0"/>
          <a:stretch/>
        </p:blipFill>
        <p:spPr>
          <a:xfrm>
            <a:off x="4771434" y="1279044"/>
            <a:ext cx="7117021" cy="3915417"/>
          </a:xfrm>
          <a:prstGeom prst="rect">
            <a:avLst/>
          </a:prstGeom>
          <a:noFill/>
          <a:ln>
            <a:noFill/>
          </a:ln>
        </p:spPr>
      </p:pic>
      <p:sp>
        <p:nvSpPr>
          <p:cNvPr id="1685" name="Google Shape;1685;p164"/>
          <p:cNvSpPr txBox="1"/>
          <p:nvPr/>
        </p:nvSpPr>
        <p:spPr>
          <a:xfrm>
            <a:off x="7569643" y="1434939"/>
            <a:ext cx="1220206" cy="64633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Lactic acid </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bacteria</a:t>
            </a:r>
            <a:endParaRPr b="1" sz="1800">
              <a:solidFill>
                <a:schemeClr val="dk1"/>
              </a:solidFill>
              <a:latin typeface="Calibri"/>
              <a:ea typeface="Calibri"/>
              <a:cs typeface="Calibri"/>
              <a:sym typeface="Calibri"/>
            </a:endParaRPr>
          </a:p>
        </p:txBody>
      </p:sp>
      <p:sp>
        <p:nvSpPr>
          <p:cNvPr id="1686" name="Google Shape;1686;p164"/>
          <p:cNvSpPr txBox="1"/>
          <p:nvPr/>
        </p:nvSpPr>
        <p:spPr>
          <a:xfrm>
            <a:off x="9325443" y="1434938"/>
            <a:ext cx="2068271" cy="64633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Commensal bacteria</a:t>
            </a:r>
            <a:endParaRPr b="1" sz="1800">
              <a:solidFill>
                <a:schemeClr val="dk1"/>
              </a:solidFill>
              <a:latin typeface="Calibri"/>
              <a:ea typeface="Calibri"/>
              <a:cs typeface="Calibri"/>
              <a:sym typeface="Calibri"/>
            </a:endParaRPr>
          </a:p>
        </p:txBody>
      </p:sp>
      <p:grpSp>
        <p:nvGrpSpPr>
          <p:cNvPr id="1687" name="Google Shape;1687;p164"/>
          <p:cNvGrpSpPr/>
          <p:nvPr/>
        </p:nvGrpSpPr>
        <p:grpSpPr>
          <a:xfrm>
            <a:off x="244678" y="2615253"/>
            <a:ext cx="8664242" cy="2667161"/>
            <a:chOff x="244678" y="2615253"/>
            <a:chExt cx="8664242" cy="2667161"/>
          </a:xfrm>
        </p:grpSpPr>
        <p:sp>
          <p:nvSpPr>
            <p:cNvPr id="1688" name="Google Shape;1688;p164"/>
            <p:cNvSpPr txBox="1"/>
            <p:nvPr/>
          </p:nvSpPr>
          <p:spPr>
            <a:xfrm>
              <a:off x="244678" y="2615253"/>
              <a:ext cx="4511170" cy="206210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Decreased TNF-</a:t>
              </a:r>
              <a:r>
                <a:rPr b="1" i="1" lang="fr-FR" sz="3200">
                  <a:solidFill>
                    <a:srgbClr val="2F9F7A"/>
                  </a:solidFill>
                  <a:latin typeface="Noto Sans Symbols"/>
                  <a:ea typeface="Noto Sans Symbols"/>
                  <a:cs typeface="Noto Sans Symbols"/>
                  <a:sym typeface="Noto Sans Symbols"/>
                </a:rPr>
                <a:t>α</a:t>
              </a:r>
              <a:r>
                <a:rPr b="1" i="1" lang="fr-FR" sz="3200">
                  <a:solidFill>
                    <a:srgbClr val="2F9F7A"/>
                  </a:solidFill>
                  <a:latin typeface="Calibri"/>
                  <a:ea typeface="Calibri"/>
                  <a:cs typeface="Calibri"/>
                  <a:sym typeface="Calibri"/>
                </a:rPr>
                <a:t> release </a:t>
              </a:r>
              <a:endParaRPr/>
            </a:p>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is better achieved </a:t>
              </a:r>
              <a:endParaRPr/>
            </a:p>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with B. breve </a:t>
              </a:r>
              <a:endParaRPr/>
            </a:p>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and S. thermophilus</a:t>
              </a:r>
              <a:endParaRPr/>
            </a:p>
          </p:txBody>
        </p:sp>
        <p:sp>
          <p:nvSpPr>
            <p:cNvPr id="1689" name="Google Shape;1689;p164"/>
            <p:cNvSpPr/>
            <p:nvPr/>
          </p:nvSpPr>
          <p:spPr>
            <a:xfrm>
              <a:off x="7384920" y="2729714"/>
              <a:ext cx="1524000" cy="2552700"/>
            </a:xfrm>
            <a:prstGeom prst="ellipse">
              <a:avLst/>
            </a:prstGeom>
            <a:noFill/>
            <a:ln cap="flat" cmpd="sng" w="57150">
              <a:solidFill>
                <a:srgbClr val="2F9F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90" name="Google Shape;1690;p164"/>
          <p:cNvSpPr txBox="1"/>
          <p:nvPr/>
        </p:nvSpPr>
        <p:spPr>
          <a:xfrm>
            <a:off x="5613726" y="1895003"/>
            <a:ext cx="1354473"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rgbClr val="C00000"/>
                </a:solidFill>
                <a:latin typeface="Calibri"/>
                <a:ea typeface="Calibri"/>
                <a:cs typeface="Calibri"/>
                <a:sym typeface="Calibri"/>
              </a:rPr>
              <a:t>LPS: 10 ng/ml</a:t>
            </a:r>
            <a:endParaRPr/>
          </a:p>
        </p:txBody>
      </p:sp>
      <p:sp>
        <p:nvSpPr>
          <p:cNvPr id="1691" name="Google Shape;1691;p164"/>
          <p:cNvSpPr txBox="1"/>
          <p:nvPr/>
        </p:nvSpPr>
        <p:spPr>
          <a:xfrm rot="-5400000">
            <a:off x="4505471" y="3270396"/>
            <a:ext cx="1101584"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TNF-</a:t>
            </a:r>
            <a:r>
              <a:rPr b="1" lang="fr-FR" sz="2800">
                <a:solidFill>
                  <a:schemeClr val="dk1"/>
                </a:solidFill>
                <a:latin typeface="Noto Sans Symbols"/>
                <a:ea typeface="Noto Sans Symbols"/>
                <a:cs typeface="Noto Sans Symbols"/>
                <a:sym typeface="Noto Sans Symbols"/>
              </a:rPr>
              <a:t>α</a:t>
            </a:r>
            <a:endParaRPr/>
          </a:p>
        </p:txBody>
      </p:sp>
      <p:sp>
        <p:nvSpPr>
          <p:cNvPr id="1692" name="Google Shape;1692;p164"/>
          <p:cNvSpPr txBox="1"/>
          <p:nvPr/>
        </p:nvSpPr>
        <p:spPr>
          <a:xfrm>
            <a:off x="152111" y="6388496"/>
            <a:ext cx="309341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1600">
                <a:solidFill>
                  <a:schemeClr val="dk1"/>
                </a:solidFill>
                <a:latin typeface="Calibri"/>
                <a:ea typeface="Calibri"/>
                <a:cs typeface="Calibri"/>
                <a:sym typeface="Calibri"/>
              </a:rPr>
              <a:t>Ménard  et al; Gut 2004; 53: 821-8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1000"/>
                                        <p:tgtEl>
                                          <p:spTgt spid="1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6" name="Shape 1696"/>
        <p:cNvGrpSpPr/>
        <p:nvPr/>
      </p:nvGrpSpPr>
      <p:grpSpPr>
        <a:xfrm>
          <a:off x="0" y="0"/>
          <a:ext cx="0" cy="0"/>
          <a:chOff x="0" y="0"/>
          <a:chExt cx="0" cy="0"/>
        </a:xfrm>
      </p:grpSpPr>
      <p:sp>
        <p:nvSpPr>
          <p:cNvPr id="1697" name="Google Shape;1697;p165"/>
          <p:cNvSpPr txBox="1"/>
          <p:nvPr>
            <p:ph idx="1" type="body"/>
          </p:nvPr>
        </p:nvSpPr>
        <p:spPr>
          <a:xfrm>
            <a:off x="92660" y="1338971"/>
            <a:ext cx="8932397" cy="1675899"/>
          </a:xfrm>
          <a:prstGeom prst="rect">
            <a:avLst/>
          </a:prstGeom>
          <a:noFill/>
          <a:ln>
            <a:noFill/>
          </a:ln>
        </p:spPr>
        <p:txBody>
          <a:bodyPr anchorCtr="0" anchor="t" bIns="45700" lIns="91425" spcFirstLastPara="1" rIns="91425" wrap="square" tIns="45700">
            <a:noAutofit/>
          </a:bodyPr>
          <a:lstStyle/>
          <a:p>
            <a:pPr indent="-254000" lvl="0" marL="228600" rtl="0" algn="l">
              <a:lnSpc>
                <a:spcPct val="110000"/>
              </a:lnSpc>
              <a:spcBef>
                <a:spcPts val="0"/>
              </a:spcBef>
              <a:spcAft>
                <a:spcPts val="0"/>
              </a:spcAft>
              <a:buClr>
                <a:srgbClr val="00B050"/>
              </a:buClr>
              <a:buSzPts val="4000"/>
              <a:buChar char="•"/>
            </a:pPr>
            <a:r>
              <a:rPr b="1" i="1" lang="fr-FR" sz="4000">
                <a:solidFill>
                  <a:srgbClr val="00B050"/>
                </a:solidFill>
              </a:rPr>
              <a:t>Bifidobacterium breve C50 (BbC50)</a:t>
            </a:r>
            <a:endParaRPr i="1" sz="4000">
              <a:solidFill>
                <a:srgbClr val="00B050"/>
              </a:solidFill>
            </a:endParaRPr>
          </a:p>
          <a:p>
            <a:pPr indent="-254000" lvl="0" marL="228600" rtl="0" algn="l">
              <a:lnSpc>
                <a:spcPct val="110000"/>
              </a:lnSpc>
              <a:spcBef>
                <a:spcPts val="1000"/>
              </a:spcBef>
              <a:spcAft>
                <a:spcPts val="0"/>
              </a:spcAft>
              <a:buClr>
                <a:srgbClr val="003399"/>
              </a:buClr>
              <a:buSzPts val="4000"/>
              <a:buChar char="•"/>
            </a:pPr>
            <a:r>
              <a:rPr lang="fr-FR" sz="4000"/>
              <a:t>Isolated from stools of a breast-fed infant</a:t>
            </a:r>
            <a:endParaRPr/>
          </a:p>
          <a:p>
            <a:pPr indent="-50800" lvl="0" marL="228600" rtl="0" algn="l">
              <a:lnSpc>
                <a:spcPct val="110000"/>
              </a:lnSpc>
              <a:spcBef>
                <a:spcPts val="1000"/>
              </a:spcBef>
              <a:spcAft>
                <a:spcPts val="0"/>
              </a:spcAft>
              <a:buClr>
                <a:srgbClr val="003399"/>
              </a:buClr>
              <a:buSzPts val="2800"/>
              <a:buNone/>
            </a:pPr>
            <a:r>
              <a:t/>
            </a:r>
            <a:endParaRPr/>
          </a:p>
        </p:txBody>
      </p:sp>
      <p:pic>
        <p:nvPicPr>
          <p:cNvPr descr="F_Img195185" id="1698" name="Google Shape;1698;p165"/>
          <p:cNvPicPr preferRelativeResize="0"/>
          <p:nvPr>
            <p:ph idx="2" type="body"/>
          </p:nvPr>
        </p:nvPicPr>
        <p:blipFill rotWithShape="1">
          <a:blip r:embed="rId3">
            <a:alphaModFix/>
          </a:blip>
          <a:srcRect b="0" l="0" r="0" t="0"/>
          <a:stretch/>
        </p:blipFill>
        <p:spPr>
          <a:xfrm>
            <a:off x="9943046" y="1624636"/>
            <a:ext cx="2016125" cy="1335088"/>
          </a:xfrm>
          <a:prstGeom prst="rect">
            <a:avLst/>
          </a:prstGeom>
          <a:noFill/>
          <a:ln>
            <a:noFill/>
          </a:ln>
        </p:spPr>
      </p:pic>
      <p:pic>
        <p:nvPicPr>
          <p:cNvPr descr="37_ambre1" id="1699" name="Google Shape;1699;p165"/>
          <p:cNvPicPr preferRelativeResize="0"/>
          <p:nvPr/>
        </p:nvPicPr>
        <p:blipFill rotWithShape="1">
          <a:blip r:embed="rId4">
            <a:alphaModFix/>
          </a:blip>
          <a:srcRect b="0" l="0" r="0" t="0"/>
          <a:stretch/>
        </p:blipFill>
        <p:spPr>
          <a:xfrm>
            <a:off x="10359933" y="3087516"/>
            <a:ext cx="1214437" cy="1825625"/>
          </a:xfrm>
          <a:prstGeom prst="rect">
            <a:avLst/>
          </a:prstGeom>
          <a:noFill/>
          <a:ln>
            <a:noFill/>
          </a:ln>
        </p:spPr>
      </p:pic>
      <p:sp>
        <p:nvSpPr>
          <p:cNvPr id="1700" name="Google Shape;1700;p165"/>
          <p:cNvSpPr txBox="1"/>
          <p:nvPr/>
        </p:nvSpPr>
        <p:spPr>
          <a:xfrm>
            <a:off x="92660" y="6287817"/>
            <a:ext cx="2081019"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FR" sz="1600">
                <a:solidFill>
                  <a:schemeClr val="dk1"/>
                </a:solidFill>
                <a:latin typeface="Calibri"/>
                <a:ea typeface="Calibri"/>
                <a:cs typeface="Calibri"/>
                <a:sym typeface="Calibri"/>
              </a:rPr>
              <a:t>Hoarau et al JACI 2006</a:t>
            </a:r>
            <a:endParaRPr/>
          </a:p>
        </p:txBody>
      </p:sp>
      <p:sp>
        <p:nvSpPr>
          <p:cNvPr id="1701" name="Google Shape;1701;p165"/>
          <p:cNvSpPr/>
          <p:nvPr/>
        </p:nvSpPr>
        <p:spPr>
          <a:xfrm>
            <a:off x="0" y="-17956"/>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chemeClr val="accent1"/>
                </a:solidFill>
                <a:latin typeface="Calibri"/>
                <a:ea typeface="Calibri"/>
                <a:cs typeface="Calibri"/>
                <a:sym typeface="Calibri"/>
              </a:rPr>
              <a:t>Effects of BbC50 and its fermentation products on dendritic cell differentiation and cytokine production</a:t>
            </a:r>
            <a:endParaRPr/>
          </a:p>
        </p:txBody>
      </p:sp>
      <p:sp>
        <p:nvSpPr>
          <p:cNvPr id="1702" name="Google Shape;1702;p165"/>
          <p:cNvSpPr txBox="1"/>
          <p:nvPr/>
        </p:nvSpPr>
        <p:spPr>
          <a:xfrm>
            <a:off x="908579" y="3048358"/>
            <a:ext cx="8605957" cy="2920501"/>
          </a:xfrm>
          <a:prstGeom prst="rect">
            <a:avLst/>
          </a:prstGeom>
          <a:noFill/>
          <a:ln>
            <a:noFill/>
          </a:ln>
        </p:spPr>
        <p:txBody>
          <a:bodyPr anchorCtr="0" anchor="t" bIns="45700" lIns="91425" spcFirstLastPara="1" rIns="91425" wrap="square" tIns="45700">
            <a:noAutofit/>
          </a:bodyPr>
          <a:lstStyle/>
          <a:p>
            <a:pPr indent="-228600" lvl="0" marL="228600" marR="0" rtl="0" algn="l">
              <a:lnSpc>
                <a:spcPct val="110000"/>
              </a:lnSpc>
              <a:spcBef>
                <a:spcPts val="0"/>
              </a:spcBef>
              <a:spcAft>
                <a:spcPts val="0"/>
              </a:spcAft>
              <a:buClr>
                <a:srgbClr val="003399"/>
              </a:buClr>
              <a:buSzPts val="3200"/>
              <a:buFont typeface="Arial"/>
              <a:buChar char="•"/>
            </a:pPr>
            <a:r>
              <a:rPr b="1" i="1" lang="fr-FR" sz="3200">
                <a:solidFill>
                  <a:schemeClr val="dk1"/>
                </a:solidFill>
                <a:latin typeface="Calibri"/>
                <a:ea typeface="Calibri"/>
                <a:cs typeface="Calibri"/>
                <a:sym typeface="Calibri"/>
              </a:rPr>
              <a:t>Induces DC maturation and prolonges DC survival with high IL-10 production</a:t>
            </a:r>
            <a:endParaRPr/>
          </a:p>
          <a:p>
            <a:pPr indent="-228600" lvl="0" marL="228600" marR="0" rtl="0" algn="l">
              <a:lnSpc>
                <a:spcPct val="110000"/>
              </a:lnSpc>
              <a:spcBef>
                <a:spcPts val="1000"/>
              </a:spcBef>
              <a:spcAft>
                <a:spcPts val="0"/>
              </a:spcAft>
              <a:buClr>
                <a:srgbClr val="003399"/>
              </a:buClr>
              <a:buSzPts val="3200"/>
              <a:buFont typeface="Arial"/>
              <a:buChar char="•"/>
            </a:pPr>
            <a:r>
              <a:rPr b="1" i="1" lang="fr-FR" sz="3200">
                <a:solidFill>
                  <a:schemeClr val="dk1"/>
                </a:solidFill>
                <a:latin typeface="Calibri"/>
                <a:ea typeface="Calibri"/>
                <a:cs typeface="Calibri"/>
                <a:sym typeface="Calibri"/>
              </a:rPr>
              <a:t>Corresponds to a regulatory DC profile limiting Th1 response which might control the excessive Th2 polarization observed in atopic infants </a:t>
            </a:r>
            <a:endParaRPr/>
          </a:p>
          <a:p>
            <a:pPr indent="0" lvl="0" marL="228600" marR="0" rtl="0" algn="l">
              <a:lnSpc>
                <a:spcPct val="110000"/>
              </a:lnSpc>
              <a:spcBef>
                <a:spcPts val="1000"/>
              </a:spcBef>
              <a:spcAft>
                <a:spcPts val="0"/>
              </a:spcAft>
              <a:buClr>
                <a:srgbClr val="003399"/>
              </a:buClr>
              <a:buSzPts val="3600"/>
              <a:buFont typeface="Arial"/>
              <a:buNone/>
            </a:pPr>
            <a:r>
              <a:t/>
            </a:r>
            <a:endParaRPr b="1" i="1" sz="3600">
              <a:solidFill>
                <a:schemeClr val="dk1"/>
              </a:solidFill>
              <a:latin typeface="Calibri"/>
              <a:ea typeface="Calibri"/>
              <a:cs typeface="Calibri"/>
              <a:sym typeface="Calibri"/>
            </a:endParaRPr>
          </a:p>
          <a:p>
            <a:pPr indent="0" lvl="0" marL="228600" marR="0" rtl="0" algn="l">
              <a:lnSpc>
                <a:spcPct val="110000"/>
              </a:lnSpc>
              <a:spcBef>
                <a:spcPts val="1000"/>
              </a:spcBef>
              <a:spcAft>
                <a:spcPts val="0"/>
              </a:spcAft>
              <a:buClr>
                <a:srgbClr val="003399"/>
              </a:buClr>
              <a:buSzPts val="3600"/>
              <a:buFont typeface="Arial"/>
              <a:buNone/>
            </a:pPr>
            <a:r>
              <a:t/>
            </a:r>
            <a:endParaRPr b="1" i="1" sz="3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2">
                                            <p:txEl>
                                              <p:pRg end="0" st="0"/>
                                            </p:txEl>
                                          </p:spTgt>
                                        </p:tgtEl>
                                        <p:attrNameLst>
                                          <p:attrName>style.visibility</p:attrName>
                                        </p:attrNameLst>
                                      </p:cBhvr>
                                      <p:to>
                                        <p:strVal val="visible"/>
                                      </p:to>
                                    </p:set>
                                    <p:animEffect filter="fade" transition="in">
                                      <p:cBhvr>
                                        <p:cTn dur="500"/>
                                        <p:tgtEl>
                                          <p:spTgt spid="17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2">
                                            <p:txEl>
                                              <p:pRg end="1" st="1"/>
                                            </p:txEl>
                                          </p:spTgt>
                                        </p:tgtEl>
                                        <p:attrNameLst>
                                          <p:attrName>style.visibility</p:attrName>
                                        </p:attrNameLst>
                                      </p:cBhvr>
                                      <p:to>
                                        <p:strVal val="visible"/>
                                      </p:to>
                                    </p:set>
                                    <p:animEffect filter="fade" transition="in">
                                      <p:cBhvr>
                                        <p:cTn dur="500"/>
                                        <p:tgtEl>
                                          <p:spTgt spid="17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2">
                                            <p:txEl>
                                              <p:pRg end="2" st="2"/>
                                            </p:txEl>
                                          </p:spTgt>
                                        </p:tgtEl>
                                        <p:attrNameLst>
                                          <p:attrName>style.visibility</p:attrName>
                                        </p:attrNameLst>
                                      </p:cBhvr>
                                      <p:to>
                                        <p:strVal val="visible"/>
                                      </p:to>
                                    </p:set>
                                    <p:animEffect filter="fade" transition="in">
                                      <p:cBhvr>
                                        <p:cTn dur="500"/>
                                        <p:tgtEl>
                                          <p:spTgt spid="17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2">
                                            <p:txEl>
                                              <p:pRg end="3" st="3"/>
                                            </p:txEl>
                                          </p:spTgt>
                                        </p:tgtEl>
                                        <p:attrNameLst>
                                          <p:attrName>style.visibility</p:attrName>
                                        </p:attrNameLst>
                                      </p:cBhvr>
                                      <p:to>
                                        <p:strVal val="visible"/>
                                      </p:to>
                                    </p:set>
                                    <p:animEffect filter="fade" transition="in">
                                      <p:cBhvr>
                                        <p:cTn dur="500"/>
                                        <p:tgtEl>
                                          <p:spTgt spid="170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85"/>
          <p:cNvSpPr txBox="1"/>
          <p:nvPr/>
        </p:nvSpPr>
        <p:spPr>
          <a:xfrm>
            <a:off x="0" y="14384"/>
            <a:ext cx="12195637" cy="750888"/>
          </a:xfrm>
          <a:prstGeom prst="rect">
            <a:avLst/>
          </a:prstGeom>
          <a:solidFill>
            <a:srgbClr val="B7CCE4"/>
          </a:solidFill>
          <a:ln>
            <a:noFill/>
          </a:ln>
        </p:spPr>
        <p:txBody>
          <a:bodyPr anchorCtr="0" anchor="t" bIns="60950" lIns="121900" spcFirstLastPara="1" rIns="121900" wrap="square" tIns="60950">
            <a:noAutofit/>
          </a:bodyPr>
          <a:lstStyle/>
          <a:p>
            <a:pPr indent="0" lvl="0" marL="479975" marR="0" rtl="0" algn="ctr">
              <a:lnSpc>
                <a:spcPct val="90000"/>
              </a:lnSpc>
              <a:spcBef>
                <a:spcPts val="0"/>
              </a:spcBef>
              <a:spcAft>
                <a:spcPts val="0"/>
              </a:spcAft>
              <a:buNone/>
            </a:pPr>
            <a:r>
              <a:rPr b="1" lang="fr-FR" sz="4400">
                <a:solidFill>
                  <a:schemeClr val="accent1"/>
                </a:solidFill>
                <a:latin typeface="Avenir"/>
                <a:ea typeface="Avenir"/>
                <a:cs typeface="Avenir"/>
                <a:sym typeface="Avenir"/>
              </a:rPr>
              <a:t>Ecosystem under inner constraints</a:t>
            </a:r>
            <a:endParaRPr/>
          </a:p>
        </p:txBody>
      </p:sp>
      <p:sp>
        <p:nvSpPr>
          <p:cNvPr id="579" name="Google Shape;579;p85"/>
          <p:cNvSpPr txBox="1"/>
          <p:nvPr/>
        </p:nvSpPr>
        <p:spPr>
          <a:xfrm>
            <a:off x="6384033" y="6557789"/>
            <a:ext cx="5759451" cy="2555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fr-FR" sz="1700">
                <a:solidFill>
                  <a:schemeClr val="dk1"/>
                </a:solidFill>
                <a:latin typeface="Calibri"/>
                <a:ea typeface="Calibri"/>
                <a:cs typeface="Calibri"/>
                <a:sym typeface="Calibri"/>
              </a:rPr>
              <a:t>Simren et al., Gut 2012</a:t>
            </a:r>
            <a:endParaRPr/>
          </a:p>
        </p:txBody>
      </p:sp>
      <p:grpSp>
        <p:nvGrpSpPr>
          <p:cNvPr id="580" name="Google Shape;580;p85"/>
          <p:cNvGrpSpPr/>
          <p:nvPr/>
        </p:nvGrpSpPr>
        <p:grpSpPr>
          <a:xfrm>
            <a:off x="1199455" y="941734"/>
            <a:ext cx="10222523" cy="5640059"/>
            <a:chOff x="467545" y="1084693"/>
            <a:chExt cx="7632847" cy="4189147"/>
          </a:xfrm>
        </p:grpSpPr>
        <p:pic>
          <p:nvPicPr>
            <p:cNvPr id="581" name="Google Shape;581;p85"/>
            <p:cNvPicPr preferRelativeResize="0"/>
            <p:nvPr/>
          </p:nvPicPr>
          <p:blipFill rotWithShape="1">
            <a:blip r:embed="rId3">
              <a:alphaModFix/>
            </a:blip>
            <a:srcRect b="0" l="0" r="0" t="3768"/>
            <a:stretch/>
          </p:blipFill>
          <p:spPr>
            <a:xfrm>
              <a:off x="467545" y="1084693"/>
              <a:ext cx="7344815" cy="4189147"/>
            </a:xfrm>
            <a:prstGeom prst="rect">
              <a:avLst/>
            </a:prstGeom>
            <a:noFill/>
            <a:ln>
              <a:noFill/>
            </a:ln>
          </p:spPr>
        </p:pic>
        <p:sp>
          <p:nvSpPr>
            <p:cNvPr id="582" name="Google Shape;582;p85"/>
            <p:cNvSpPr/>
            <p:nvPr/>
          </p:nvSpPr>
          <p:spPr>
            <a:xfrm>
              <a:off x="6156176" y="1171414"/>
              <a:ext cx="1944216" cy="23762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83" name="Google Shape;583;p85"/>
          <p:cNvSpPr/>
          <p:nvPr/>
        </p:nvSpPr>
        <p:spPr>
          <a:xfrm>
            <a:off x="590550" y="4434237"/>
            <a:ext cx="10445672" cy="21475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85"/>
          <p:cNvSpPr/>
          <p:nvPr/>
        </p:nvSpPr>
        <p:spPr>
          <a:xfrm>
            <a:off x="8818127" y="4095750"/>
            <a:ext cx="2218095" cy="338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83"/>
                                        </p:tgtEl>
                                      </p:cBhvr>
                                    </p:animEffect>
                                    <p:set>
                                      <p:cBhvr>
                                        <p:cTn dur="1" fill="hold">
                                          <p:stCondLst>
                                            <p:cond delay="500"/>
                                          </p:stCondLst>
                                        </p:cTn>
                                        <p:tgtEl>
                                          <p:spTgt spid="58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7" name="Shape 1707"/>
        <p:cNvGrpSpPr/>
        <p:nvPr/>
      </p:nvGrpSpPr>
      <p:grpSpPr>
        <a:xfrm>
          <a:off x="0" y="0"/>
          <a:ext cx="0" cy="0"/>
          <a:chOff x="0" y="0"/>
          <a:chExt cx="0" cy="0"/>
        </a:xfrm>
      </p:grpSpPr>
      <p:sp>
        <p:nvSpPr>
          <p:cNvPr id="1708" name="Google Shape;1708;p166"/>
          <p:cNvSpPr txBox="1"/>
          <p:nvPr>
            <p:ph idx="1" type="body"/>
          </p:nvPr>
        </p:nvSpPr>
        <p:spPr>
          <a:xfrm>
            <a:off x="1122943" y="1334770"/>
            <a:ext cx="10041708" cy="4883150"/>
          </a:xfrm>
          <a:prstGeom prst="rect">
            <a:avLst/>
          </a:prstGeom>
          <a:noFill/>
          <a:ln>
            <a:noFill/>
          </a:ln>
        </p:spPr>
        <p:txBody>
          <a:bodyPr anchorCtr="0" anchor="t" bIns="45700" lIns="91425" spcFirstLastPara="1" rIns="91425" wrap="square" tIns="45700">
            <a:noAutofit/>
          </a:bodyPr>
          <a:lstStyle/>
          <a:p>
            <a:pPr indent="-228600" lvl="0" marL="228600" rtl="0" algn="ctr">
              <a:lnSpc>
                <a:spcPct val="80000"/>
              </a:lnSpc>
              <a:spcBef>
                <a:spcPts val="0"/>
              </a:spcBef>
              <a:spcAft>
                <a:spcPts val="0"/>
              </a:spcAft>
              <a:buClr>
                <a:schemeClr val="dk1"/>
              </a:buClr>
              <a:buSzPts val="4000"/>
              <a:buFont typeface="Calibri"/>
              <a:buNone/>
            </a:pPr>
            <a:r>
              <a:rPr lang="fr-FR" sz="4000">
                <a:latin typeface="Calibri"/>
                <a:ea typeface="Calibri"/>
                <a:cs typeface="Calibri"/>
                <a:sym typeface="Calibri"/>
              </a:rPr>
              <a:t>	</a:t>
            </a:r>
            <a:r>
              <a:rPr b="1" i="1" lang="fr-FR" sz="4000">
                <a:solidFill>
                  <a:srgbClr val="31859B"/>
                </a:solidFill>
                <a:latin typeface="Calibri"/>
                <a:ea typeface="Calibri"/>
                <a:cs typeface="Calibri"/>
                <a:sym typeface="Calibri"/>
              </a:rPr>
              <a:t>Comparative 6 months study in Chili</a:t>
            </a:r>
            <a:endParaRPr/>
          </a:p>
          <a:p>
            <a:pPr indent="-228600" lvl="0" marL="228600" rtl="0" algn="ctr">
              <a:lnSpc>
                <a:spcPct val="80000"/>
              </a:lnSpc>
              <a:spcBef>
                <a:spcPts val="1000"/>
              </a:spcBef>
              <a:spcAft>
                <a:spcPts val="0"/>
              </a:spcAft>
              <a:buClr>
                <a:schemeClr val="dk1"/>
              </a:buClr>
              <a:buSzPts val="1800"/>
              <a:buFont typeface="Calibri"/>
              <a:buNone/>
            </a:pPr>
            <a:r>
              <a:t/>
            </a:r>
            <a:endParaRPr b="1" i="1" sz="1800">
              <a:solidFill>
                <a:srgbClr val="31859B"/>
              </a:solidFill>
              <a:latin typeface="Calibri"/>
              <a:ea typeface="Calibri"/>
              <a:cs typeface="Calibri"/>
              <a:sym typeface="Calibri"/>
            </a:endParaRPr>
          </a:p>
          <a:p>
            <a:pPr indent="-228600" lvl="0" marL="228600" rtl="0" algn="l">
              <a:lnSpc>
                <a:spcPct val="80000"/>
              </a:lnSpc>
              <a:spcBef>
                <a:spcPts val="1440"/>
              </a:spcBef>
              <a:spcAft>
                <a:spcPts val="0"/>
              </a:spcAft>
              <a:buClr>
                <a:schemeClr val="dk1"/>
              </a:buClr>
              <a:buSzPts val="3600"/>
              <a:buChar char="•"/>
            </a:pPr>
            <a:r>
              <a:rPr lang="fr-FR" sz="3600">
                <a:latin typeface="Calibri"/>
                <a:ea typeface="Calibri"/>
                <a:cs typeface="Calibri"/>
                <a:sym typeface="Calibri"/>
              </a:rPr>
              <a:t>Difference in incidence of acute diarrhea</a:t>
            </a:r>
            <a:br>
              <a:rPr lang="fr-FR" sz="3600">
                <a:latin typeface="Calibri"/>
                <a:ea typeface="Calibri"/>
                <a:cs typeface="Calibri"/>
                <a:sym typeface="Calibri"/>
              </a:rPr>
            </a:br>
            <a:r>
              <a:rPr i="1" lang="fr-FR">
                <a:latin typeface="Calibri"/>
                <a:ea typeface="Calibri"/>
                <a:cs typeface="Calibri"/>
                <a:sym typeface="Calibri"/>
              </a:rPr>
              <a:t>(9,7 vs 23,4 %; p&lt;0,001)</a:t>
            </a:r>
            <a:endParaRPr i="1">
              <a:latin typeface="Calibri"/>
              <a:ea typeface="Calibri"/>
              <a:cs typeface="Calibri"/>
              <a:sym typeface="Calibri"/>
            </a:endParaRPr>
          </a:p>
          <a:p>
            <a:pPr indent="-228600" lvl="0" marL="228600" rtl="0" algn="l">
              <a:lnSpc>
                <a:spcPct val="80000"/>
              </a:lnSpc>
              <a:spcBef>
                <a:spcPts val="1440"/>
              </a:spcBef>
              <a:spcAft>
                <a:spcPts val="0"/>
              </a:spcAft>
              <a:buClr>
                <a:schemeClr val="dk1"/>
              </a:buClr>
              <a:buSzPts val="3600"/>
              <a:buChar char="•"/>
            </a:pPr>
            <a:r>
              <a:rPr lang="fr-FR" sz="3600">
                <a:latin typeface="Calibri"/>
                <a:ea typeface="Calibri"/>
                <a:cs typeface="Calibri"/>
                <a:sym typeface="Calibri"/>
              </a:rPr>
              <a:t>Decreased duration of acute episodes</a:t>
            </a:r>
            <a:br>
              <a:rPr lang="fr-FR" sz="3600">
                <a:latin typeface="Calibri"/>
                <a:ea typeface="Calibri"/>
                <a:cs typeface="Calibri"/>
                <a:sym typeface="Calibri"/>
              </a:rPr>
            </a:br>
            <a:r>
              <a:rPr i="1" lang="fr-FR">
                <a:latin typeface="Calibri"/>
                <a:ea typeface="Calibri"/>
                <a:cs typeface="Calibri"/>
                <a:sym typeface="Calibri"/>
              </a:rPr>
              <a:t>(6,8 vs 10,2 days; p&lt;0,001)</a:t>
            </a:r>
            <a:endParaRPr i="1">
              <a:latin typeface="Calibri"/>
              <a:ea typeface="Calibri"/>
              <a:cs typeface="Calibri"/>
              <a:sym typeface="Calibri"/>
            </a:endParaRPr>
          </a:p>
          <a:p>
            <a:pPr indent="-228600" lvl="0" marL="228600" rtl="0" algn="l">
              <a:lnSpc>
                <a:spcPct val="80000"/>
              </a:lnSpc>
              <a:spcBef>
                <a:spcPts val="1440"/>
              </a:spcBef>
              <a:spcAft>
                <a:spcPts val="0"/>
              </a:spcAft>
              <a:buClr>
                <a:schemeClr val="dk1"/>
              </a:buClr>
              <a:buSzPts val="3600"/>
              <a:buChar char="•"/>
            </a:pPr>
            <a:r>
              <a:rPr lang="fr-FR" sz="3600">
                <a:latin typeface="Calibri"/>
                <a:ea typeface="Calibri"/>
                <a:cs typeface="Calibri"/>
                <a:sym typeface="Calibri"/>
              </a:rPr>
              <a:t>No difference in the type of pathogens </a:t>
            </a:r>
            <a:endParaRPr/>
          </a:p>
          <a:p>
            <a:pPr indent="-228600" lvl="0" marL="228600" rtl="0" algn="l">
              <a:lnSpc>
                <a:spcPct val="80000"/>
              </a:lnSpc>
              <a:spcBef>
                <a:spcPts val="1440"/>
              </a:spcBef>
              <a:spcAft>
                <a:spcPts val="0"/>
              </a:spcAft>
              <a:buClr>
                <a:schemeClr val="dk1"/>
              </a:buClr>
              <a:buSzPts val="3600"/>
              <a:buChar char="•"/>
            </a:pPr>
            <a:r>
              <a:rPr lang="fr-FR" sz="3600">
                <a:latin typeface="Calibri"/>
                <a:ea typeface="Calibri"/>
                <a:cs typeface="Calibri"/>
                <a:sym typeface="Calibri"/>
              </a:rPr>
              <a:t>Difference in long-term carriage</a:t>
            </a:r>
            <a:br>
              <a:rPr lang="fr-FR" sz="3600">
                <a:latin typeface="Calibri"/>
                <a:ea typeface="Calibri"/>
                <a:cs typeface="Calibri"/>
                <a:sym typeface="Calibri"/>
              </a:rPr>
            </a:br>
            <a:r>
              <a:rPr i="1" lang="fr-FR">
                <a:latin typeface="Calibri"/>
                <a:ea typeface="Calibri"/>
                <a:cs typeface="Calibri"/>
                <a:sym typeface="Calibri"/>
              </a:rPr>
              <a:t>(p&lt;0,001)</a:t>
            </a:r>
            <a:endParaRPr i="1">
              <a:latin typeface="Calibri"/>
              <a:ea typeface="Calibri"/>
              <a:cs typeface="Calibri"/>
              <a:sym typeface="Calibri"/>
            </a:endParaRPr>
          </a:p>
        </p:txBody>
      </p:sp>
      <p:sp>
        <p:nvSpPr>
          <p:cNvPr id="1709" name="Google Shape;1709;p166"/>
          <p:cNvSpPr txBox="1"/>
          <p:nvPr/>
        </p:nvSpPr>
        <p:spPr>
          <a:xfrm>
            <a:off x="0" y="6537027"/>
            <a:ext cx="4121129" cy="307777"/>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fr-FR" sz="1400">
                <a:solidFill>
                  <a:schemeClr val="dk1"/>
                </a:solidFill>
                <a:latin typeface="Calibri"/>
                <a:ea typeface="Calibri"/>
                <a:cs typeface="Calibri"/>
                <a:sym typeface="Calibri"/>
              </a:rPr>
              <a:t>Brunser O et al. Acta Paediatr Scand 1989; 78: 259-64 </a:t>
            </a:r>
            <a:endParaRPr/>
          </a:p>
        </p:txBody>
      </p:sp>
      <p:sp>
        <p:nvSpPr>
          <p:cNvPr id="1710" name="Google Shape;1710;p166"/>
          <p:cNvSpPr/>
          <p:nvPr/>
        </p:nvSpPr>
        <p:spPr>
          <a:xfrm>
            <a:off x="-138112" y="0"/>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0"/>
              <a:buFont typeface="Calibri"/>
              <a:buNone/>
            </a:pPr>
            <a:r>
              <a:rPr b="1" lang="fr-FR" sz="4000">
                <a:solidFill>
                  <a:schemeClr val="accent1"/>
                </a:solidFill>
                <a:latin typeface="Calibri"/>
                <a:ea typeface="Calibri"/>
                <a:cs typeface="Calibri"/>
                <a:sym typeface="Calibri"/>
              </a:rPr>
              <a:t>The first infant formula with postbiotics</a:t>
            </a:r>
            <a:endParaRPr b="1" i="0" sz="4000" u="none" cap="none" strike="noStrike">
              <a:solidFill>
                <a:schemeClr val="accent1"/>
              </a:solidFill>
              <a:latin typeface="Calibri"/>
              <a:ea typeface="Calibri"/>
              <a:cs typeface="Calibri"/>
              <a:sym typeface="Calibri"/>
            </a:endParaRPr>
          </a:p>
        </p:txBody>
      </p:sp>
      <p:sp>
        <p:nvSpPr>
          <p:cNvPr id="1711" name="Google Shape;1711;p166"/>
          <p:cNvSpPr/>
          <p:nvPr/>
        </p:nvSpPr>
        <p:spPr>
          <a:xfrm>
            <a:off x="8660058" y="2920469"/>
            <a:ext cx="3303342" cy="1815882"/>
          </a:xfrm>
          <a:prstGeom prst="rect">
            <a:avLst/>
          </a:prstGeom>
          <a:no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2800">
                <a:solidFill>
                  <a:srgbClr val="00B050"/>
                </a:solidFill>
                <a:latin typeface="Calibri"/>
                <a:ea typeface="Calibri"/>
                <a:cs typeface="Calibri"/>
                <a:sym typeface="Calibri"/>
              </a:rPr>
              <a:t>Lactobacillus helveticus + Streptococcus thermophilus</a:t>
            </a:r>
            <a:endParaRPr b="1" i="1" sz="2800">
              <a:solidFill>
                <a:srgbClr val="00B050"/>
              </a:solidFill>
              <a:latin typeface="Calibri"/>
              <a:ea typeface="Calibri"/>
              <a:cs typeface="Calibri"/>
              <a:sym typeface="Calibri"/>
            </a:endParaRPr>
          </a:p>
        </p:txBody>
      </p:sp>
    </p:spTree>
  </p:cSld>
  <p:clrMapOvr>
    <a:masterClrMapping/>
  </p:clrMapOvr>
  <p:transition>
    <p:fade thruBlk="1"/>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6" name="Shape 1716"/>
        <p:cNvGrpSpPr/>
        <p:nvPr/>
      </p:nvGrpSpPr>
      <p:grpSpPr>
        <a:xfrm>
          <a:off x="0" y="0"/>
          <a:ext cx="0" cy="0"/>
          <a:chOff x="0" y="0"/>
          <a:chExt cx="0" cy="0"/>
        </a:xfrm>
      </p:grpSpPr>
      <p:sp>
        <p:nvSpPr>
          <p:cNvPr id="1717" name="Google Shape;1717;p167"/>
          <p:cNvSpPr txBox="1"/>
          <p:nvPr>
            <p:ph idx="1" type="body"/>
          </p:nvPr>
        </p:nvSpPr>
        <p:spPr>
          <a:xfrm>
            <a:off x="493293" y="1144271"/>
            <a:ext cx="11205411" cy="4525963"/>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b="1" i="1">
              <a:solidFill>
                <a:srgbClr val="C00000"/>
              </a:solidFill>
              <a:latin typeface="Calibri"/>
              <a:ea typeface="Calibri"/>
              <a:cs typeface="Calibri"/>
              <a:sym typeface="Calibri"/>
            </a:endParaRPr>
          </a:p>
          <a:p>
            <a:pPr indent="-228600" lvl="0" marL="228600" rtl="0" algn="ctr">
              <a:lnSpc>
                <a:spcPct val="90000"/>
              </a:lnSpc>
              <a:spcBef>
                <a:spcPts val="1000"/>
              </a:spcBef>
              <a:spcAft>
                <a:spcPts val="0"/>
              </a:spcAft>
              <a:buClr>
                <a:srgbClr val="00B050"/>
              </a:buClr>
              <a:buSzPts val="4400"/>
              <a:buFont typeface="Calibri"/>
              <a:buNone/>
            </a:pPr>
            <a:r>
              <a:rPr b="1" i="1" lang="fr-FR" sz="4400">
                <a:solidFill>
                  <a:srgbClr val="00B050"/>
                </a:solidFill>
                <a:latin typeface="Calibri"/>
                <a:ea typeface="Calibri"/>
                <a:cs typeface="Calibri"/>
                <a:sym typeface="Calibri"/>
              </a:rPr>
              <a:t>Stimulation of the gut immune system</a:t>
            </a:r>
            <a:endParaRPr/>
          </a:p>
          <a:p>
            <a:pPr indent="-161925" lvl="0" marL="228600" rtl="0" algn="l">
              <a:lnSpc>
                <a:spcPct val="90000"/>
              </a:lnSpc>
              <a:spcBef>
                <a:spcPts val="1000"/>
              </a:spcBef>
              <a:spcAft>
                <a:spcPts val="0"/>
              </a:spcAft>
              <a:buClr>
                <a:schemeClr val="dk1"/>
              </a:buClr>
              <a:buSzPts val="1050"/>
              <a:buNone/>
            </a:pPr>
            <a:r>
              <a:t/>
            </a:r>
            <a:endParaRPr sz="1050">
              <a:latin typeface="Calibri"/>
              <a:ea typeface="Calibri"/>
              <a:cs typeface="Calibri"/>
              <a:sym typeface="Calibri"/>
            </a:endParaRPr>
          </a:p>
          <a:p>
            <a:pPr indent="-228600" lvl="0" marL="228600" rtl="0" algn="l">
              <a:lnSpc>
                <a:spcPct val="90000"/>
              </a:lnSpc>
              <a:spcBef>
                <a:spcPts val="2560"/>
              </a:spcBef>
              <a:spcAft>
                <a:spcPts val="0"/>
              </a:spcAft>
              <a:buClr>
                <a:schemeClr val="dk1"/>
              </a:buClr>
              <a:buSzPts val="3200"/>
              <a:buChar char="•"/>
            </a:pPr>
            <a:r>
              <a:rPr lang="fr-FR" sz="3200">
                <a:latin typeface="Calibri"/>
                <a:ea typeface="Calibri"/>
                <a:cs typeface="Calibri"/>
                <a:sym typeface="Calibri"/>
              </a:rPr>
              <a:t>Increased predominance of Bifidobacteria</a:t>
            </a:r>
            <a:endParaRPr sz="3200">
              <a:latin typeface="Calibri"/>
              <a:ea typeface="Calibri"/>
              <a:cs typeface="Calibri"/>
              <a:sym typeface="Calibri"/>
            </a:endParaRPr>
          </a:p>
          <a:p>
            <a:pPr indent="-228600" lvl="0" marL="228600" rtl="0" algn="l">
              <a:lnSpc>
                <a:spcPct val="90000"/>
              </a:lnSpc>
              <a:spcBef>
                <a:spcPts val="2560"/>
              </a:spcBef>
              <a:spcAft>
                <a:spcPts val="0"/>
              </a:spcAft>
              <a:buClr>
                <a:schemeClr val="dk1"/>
              </a:buClr>
              <a:buSzPts val="3200"/>
              <a:buChar char="•"/>
            </a:pPr>
            <a:r>
              <a:rPr lang="fr-FR" sz="3200">
                <a:latin typeface="Calibri"/>
                <a:ea typeface="Calibri"/>
                <a:cs typeface="Calibri"/>
                <a:sym typeface="Calibri"/>
              </a:rPr>
              <a:t>Higher titers of anti-poliovirus Immunoglobulins</a:t>
            </a:r>
            <a:endParaRPr sz="3200">
              <a:latin typeface="Calibri"/>
              <a:ea typeface="Calibri"/>
              <a:cs typeface="Calibri"/>
              <a:sym typeface="Calibri"/>
            </a:endParaRPr>
          </a:p>
        </p:txBody>
      </p:sp>
      <p:sp>
        <p:nvSpPr>
          <p:cNvPr id="1718" name="Google Shape;1718;p167"/>
          <p:cNvSpPr/>
          <p:nvPr/>
        </p:nvSpPr>
        <p:spPr>
          <a:xfrm>
            <a:off x="-564469" y="6598825"/>
            <a:ext cx="5281611" cy="286874"/>
          </a:xfrm>
          <a:prstGeom prst="rect">
            <a:avLst/>
          </a:prstGeom>
          <a:noFill/>
          <a:ln>
            <a:noFill/>
          </a:ln>
        </p:spPr>
        <p:txBody>
          <a:bodyPr anchorCtr="0" anchor="t" bIns="46025" lIns="92075" spcFirstLastPara="1" rIns="92075" wrap="square" tIns="46025">
            <a:noAutofit/>
          </a:bodyPr>
          <a:lstStyle/>
          <a:p>
            <a:pPr indent="0" lvl="1" marL="571500" marR="0" rtl="0" algn="l">
              <a:lnSpc>
                <a:spcPct val="90000"/>
              </a:lnSpc>
              <a:spcBef>
                <a:spcPts val="0"/>
              </a:spcBef>
              <a:spcAft>
                <a:spcPts val="0"/>
              </a:spcAft>
              <a:buNone/>
            </a:pPr>
            <a:r>
              <a:rPr b="0" i="0" lang="fr-FR" sz="1400" u="none" cap="none" strike="noStrike">
                <a:solidFill>
                  <a:schemeClr val="dk1"/>
                </a:solidFill>
                <a:latin typeface="Calibri"/>
                <a:ea typeface="Calibri"/>
                <a:cs typeface="Calibri"/>
                <a:sym typeface="Calibri"/>
              </a:rPr>
              <a:t>Mullie Pediatric Research 2004; 56: 791-95</a:t>
            </a:r>
            <a:endParaRPr/>
          </a:p>
        </p:txBody>
      </p:sp>
      <p:sp>
        <p:nvSpPr>
          <p:cNvPr id="1719" name="Google Shape;1719;p167"/>
          <p:cNvSpPr/>
          <p:nvPr/>
        </p:nvSpPr>
        <p:spPr>
          <a:xfrm>
            <a:off x="-69057" y="0"/>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0"/>
              <a:buFont typeface="Calibri"/>
              <a:buNone/>
            </a:pPr>
            <a:r>
              <a:rPr b="1" lang="fr-FR" sz="4000">
                <a:solidFill>
                  <a:schemeClr val="accent1"/>
                </a:solidFill>
                <a:latin typeface="Calibri"/>
                <a:ea typeface="Calibri"/>
                <a:cs typeface="Calibri"/>
                <a:sym typeface="Calibri"/>
              </a:rPr>
              <a:t>Infant formula with postbiotics (1)</a:t>
            </a:r>
            <a:r>
              <a:rPr b="1" i="0" lang="fr-FR" sz="4000" u="none" cap="none" strike="noStrike">
                <a:solidFill>
                  <a:schemeClr val="accent1"/>
                </a:solidFill>
                <a:latin typeface="Calibri"/>
                <a:ea typeface="Calibri"/>
                <a:cs typeface="Calibri"/>
                <a:sym typeface="Calibri"/>
              </a:rPr>
              <a:t> </a:t>
            </a:r>
            <a:endParaRPr/>
          </a:p>
        </p:txBody>
      </p:sp>
      <p:sp>
        <p:nvSpPr>
          <p:cNvPr id="1720" name="Google Shape;1720;p167"/>
          <p:cNvSpPr/>
          <p:nvPr/>
        </p:nvSpPr>
        <p:spPr>
          <a:xfrm>
            <a:off x="5338581" y="4523963"/>
            <a:ext cx="5213305" cy="954107"/>
          </a:xfrm>
          <a:prstGeom prst="rect">
            <a:avLst/>
          </a:prstGeom>
          <a:no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2800">
                <a:solidFill>
                  <a:srgbClr val="00B050"/>
                </a:solidFill>
                <a:latin typeface="Calibri"/>
                <a:ea typeface="Calibri"/>
                <a:cs typeface="Calibri"/>
                <a:sym typeface="Calibri"/>
              </a:rPr>
              <a:t>Bifidobacterium breve </a:t>
            </a:r>
            <a:r>
              <a:rPr b="1" lang="fr-FR" sz="2800">
                <a:solidFill>
                  <a:srgbClr val="00B050"/>
                </a:solidFill>
                <a:latin typeface="Calibri"/>
                <a:ea typeface="Calibri"/>
                <a:cs typeface="Calibri"/>
                <a:sym typeface="Calibri"/>
              </a:rPr>
              <a:t>C50 </a:t>
            </a:r>
            <a:endParaRPr/>
          </a:p>
          <a:p>
            <a:pPr indent="0" lvl="0" marL="0" marR="0" rtl="0" algn="ctr">
              <a:spcBef>
                <a:spcPts val="0"/>
              </a:spcBef>
              <a:spcAft>
                <a:spcPts val="0"/>
              </a:spcAft>
              <a:buNone/>
            </a:pPr>
            <a:r>
              <a:rPr b="1" i="1" lang="fr-FR" sz="2800">
                <a:solidFill>
                  <a:srgbClr val="00B050"/>
                </a:solidFill>
                <a:latin typeface="Calibri"/>
                <a:ea typeface="Calibri"/>
                <a:cs typeface="Calibri"/>
                <a:sym typeface="Calibri"/>
              </a:rPr>
              <a:t>Streptococcus thermophilus 065</a:t>
            </a:r>
            <a:endParaRPr/>
          </a:p>
        </p:txBody>
      </p:sp>
    </p:spTree>
  </p:cSld>
  <p:clrMapOvr>
    <a:masterClrMapping/>
  </p:clrMapOvr>
  <p:transition>
    <p:fade thruBlk="1"/>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5" name="Shape 1725"/>
        <p:cNvGrpSpPr/>
        <p:nvPr/>
      </p:nvGrpSpPr>
      <p:grpSpPr>
        <a:xfrm>
          <a:off x="0" y="0"/>
          <a:ext cx="0" cy="0"/>
          <a:chOff x="0" y="0"/>
          <a:chExt cx="0" cy="0"/>
        </a:xfrm>
      </p:grpSpPr>
      <p:sp>
        <p:nvSpPr>
          <p:cNvPr id="1726" name="Google Shape;1726;p168"/>
          <p:cNvSpPr txBox="1"/>
          <p:nvPr>
            <p:ph type="title"/>
          </p:nvPr>
        </p:nvSpPr>
        <p:spPr>
          <a:xfrm>
            <a:off x="711880" y="2577462"/>
            <a:ext cx="3673702"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59"/>
              <a:buFont typeface="Calibri"/>
              <a:buNone/>
            </a:pPr>
            <a:br>
              <a:rPr lang="fr-FR" sz="3959"/>
            </a:br>
            <a:r>
              <a:rPr b="1" i="1" lang="fr-FR" sz="3600">
                <a:solidFill>
                  <a:srgbClr val="2F9F7A"/>
                </a:solidFill>
              </a:rPr>
              <a:t>Increased number of bifidobacteria</a:t>
            </a:r>
            <a:endParaRPr b="1" i="1" sz="3600">
              <a:solidFill>
                <a:srgbClr val="2F9F7A"/>
              </a:solidFill>
            </a:endParaRPr>
          </a:p>
        </p:txBody>
      </p:sp>
      <p:sp>
        <p:nvSpPr>
          <p:cNvPr id="1727" name="Google Shape;1727;p168"/>
          <p:cNvSpPr/>
          <p:nvPr/>
        </p:nvSpPr>
        <p:spPr>
          <a:xfrm>
            <a:off x="4588329" y="6280128"/>
            <a:ext cx="3247799" cy="360590"/>
          </a:xfrm>
          <a:prstGeom prst="rect">
            <a:avLst/>
          </a:prstGeom>
          <a:noFill/>
          <a:ln>
            <a:noFill/>
          </a:ln>
        </p:spPr>
        <p:txBody>
          <a:bodyPr anchorCtr="0" anchor="t" bIns="26975" lIns="55550" spcFirstLastPara="1" rIns="55550" wrap="square" tIns="26975">
            <a:noAutofit/>
          </a:bodyPr>
          <a:lstStyle/>
          <a:p>
            <a:pPr indent="0" lvl="0" marL="0" marR="0" rtl="0" algn="l">
              <a:spcBef>
                <a:spcPts val="0"/>
              </a:spcBef>
              <a:spcAft>
                <a:spcPts val="0"/>
              </a:spcAft>
              <a:buNone/>
            </a:pPr>
            <a:r>
              <a:rPr b="1" lang="fr-FR" sz="1800">
                <a:solidFill>
                  <a:schemeClr val="accent2"/>
                </a:solidFill>
                <a:latin typeface="Calibri"/>
                <a:ea typeface="Calibri"/>
                <a:cs typeface="Calibri"/>
                <a:sym typeface="Calibri"/>
              </a:rPr>
              <a:t>SF = Standard formula (n=9)</a:t>
            </a:r>
            <a:endParaRPr/>
          </a:p>
        </p:txBody>
      </p:sp>
      <p:sp>
        <p:nvSpPr>
          <p:cNvPr id="1728" name="Google Shape;1728;p168"/>
          <p:cNvSpPr/>
          <p:nvPr/>
        </p:nvSpPr>
        <p:spPr>
          <a:xfrm>
            <a:off x="4588329" y="5928527"/>
            <a:ext cx="3742871" cy="132525"/>
          </a:xfrm>
          <a:prstGeom prst="rect">
            <a:avLst/>
          </a:prstGeom>
          <a:noFill/>
          <a:ln>
            <a:noFill/>
          </a:ln>
        </p:spPr>
        <p:txBody>
          <a:bodyPr anchorCtr="0" anchor="t" bIns="26975" lIns="55550" spcFirstLastPara="1" rIns="55550" wrap="square" tIns="26975">
            <a:noAutofit/>
          </a:bodyPr>
          <a:lstStyle/>
          <a:p>
            <a:pPr indent="0" lvl="0" marL="0" marR="0" rtl="0" algn="l">
              <a:spcBef>
                <a:spcPts val="0"/>
              </a:spcBef>
              <a:spcAft>
                <a:spcPts val="0"/>
              </a:spcAft>
              <a:buNone/>
            </a:pPr>
            <a:r>
              <a:rPr b="1" lang="fr-FR" sz="1800">
                <a:solidFill>
                  <a:srgbClr val="0070C0"/>
                </a:solidFill>
                <a:latin typeface="Calibri"/>
                <a:ea typeface="Calibri"/>
                <a:cs typeface="Calibri"/>
                <a:sym typeface="Calibri"/>
              </a:rPr>
              <a:t>FP = Formula with Postbiotics (n=11)</a:t>
            </a:r>
            <a:endParaRPr/>
          </a:p>
        </p:txBody>
      </p:sp>
      <p:sp>
        <p:nvSpPr>
          <p:cNvPr id="1729" name="Google Shape;1729;p168"/>
          <p:cNvSpPr/>
          <p:nvPr/>
        </p:nvSpPr>
        <p:spPr>
          <a:xfrm>
            <a:off x="-564469" y="6598825"/>
            <a:ext cx="5281611" cy="286874"/>
          </a:xfrm>
          <a:prstGeom prst="rect">
            <a:avLst/>
          </a:prstGeom>
          <a:noFill/>
          <a:ln>
            <a:noFill/>
          </a:ln>
        </p:spPr>
        <p:txBody>
          <a:bodyPr anchorCtr="0" anchor="t" bIns="46025" lIns="92075" spcFirstLastPara="1" rIns="92075" wrap="square" tIns="46025">
            <a:noAutofit/>
          </a:bodyPr>
          <a:lstStyle/>
          <a:p>
            <a:pPr indent="0" lvl="1" marL="571500" marR="0" rtl="0" algn="l">
              <a:lnSpc>
                <a:spcPct val="90000"/>
              </a:lnSpc>
              <a:spcBef>
                <a:spcPts val="0"/>
              </a:spcBef>
              <a:spcAft>
                <a:spcPts val="0"/>
              </a:spcAft>
              <a:buNone/>
            </a:pPr>
            <a:r>
              <a:rPr b="0" i="0" lang="fr-FR" sz="1400" u="none" cap="none" strike="noStrike">
                <a:solidFill>
                  <a:schemeClr val="dk1"/>
                </a:solidFill>
                <a:latin typeface="Calibri"/>
                <a:ea typeface="Calibri"/>
                <a:cs typeface="Calibri"/>
                <a:sym typeface="Calibri"/>
              </a:rPr>
              <a:t>Mullie Pediatric Research 2004; 56: 791-95</a:t>
            </a:r>
            <a:endParaRPr/>
          </a:p>
        </p:txBody>
      </p:sp>
      <p:sp>
        <p:nvSpPr>
          <p:cNvPr id="1730" name="Google Shape;1730;p168"/>
          <p:cNvSpPr/>
          <p:nvPr/>
        </p:nvSpPr>
        <p:spPr>
          <a:xfrm>
            <a:off x="4744282" y="1018659"/>
            <a:ext cx="6361037"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600">
                <a:solidFill>
                  <a:srgbClr val="000000"/>
                </a:solidFill>
                <a:latin typeface="Calibri"/>
                <a:ea typeface="Calibri"/>
                <a:cs typeface="Calibri"/>
                <a:sym typeface="Calibri"/>
              </a:rPr>
              <a:t>Changes in intestinal microbiota</a:t>
            </a:r>
            <a:endParaRPr/>
          </a:p>
        </p:txBody>
      </p:sp>
      <p:sp>
        <p:nvSpPr>
          <p:cNvPr id="1731" name="Google Shape;1731;p168"/>
          <p:cNvSpPr/>
          <p:nvPr/>
        </p:nvSpPr>
        <p:spPr>
          <a:xfrm>
            <a:off x="-69057" y="0"/>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0"/>
              <a:buFont typeface="Calibri"/>
              <a:buNone/>
            </a:pPr>
            <a:r>
              <a:rPr b="1" lang="fr-FR" sz="4000">
                <a:solidFill>
                  <a:schemeClr val="accent1"/>
                </a:solidFill>
                <a:latin typeface="Calibri"/>
                <a:ea typeface="Calibri"/>
                <a:cs typeface="Calibri"/>
                <a:sym typeface="Calibri"/>
              </a:rPr>
              <a:t>Infant formula with postbiotics (2)</a:t>
            </a:r>
            <a:r>
              <a:rPr b="1" i="0" lang="fr-FR" sz="4000" u="none" cap="none" strike="noStrike">
                <a:solidFill>
                  <a:schemeClr val="accent1"/>
                </a:solidFill>
                <a:latin typeface="Calibri"/>
                <a:ea typeface="Calibri"/>
                <a:cs typeface="Calibri"/>
                <a:sym typeface="Calibri"/>
              </a:rPr>
              <a:t> </a:t>
            </a:r>
            <a:endParaRPr/>
          </a:p>
        </p:txBody>
      </p:sp>
      <p:grpSp>
        <p:nvGrpSpPr>
          <p:cNvPr id="1732" name="Google Shape;1732;p168"/>
          <p:cNvGrpSpPr/>
          <p:nvPr/>
        </p:nvGrpSpPr>
        <p:grpSpPr>
          <a:xfrm>
            <a:off x="4603297" y="1745216"/>
            <a:ext cx="6678612" cy="4114800"/>
            <a:chOff x="4603297" y="1745216"/>
            <a:chExt cx="6678612" cy="4114800"/>
          </a:xfrm>
        </p:grpSpPr>
        <p:grpSp>
          <p:nvGrpSpPr>
            <p:cNvPr id="1733" name="Google Shape;1733;p168"/>
            <p:cNvGrpSpPr/>
            <p:nvPr/>
          </p:nvGrpSpPr>
          <p:grpSpPr>
            <a:xfrm>
              <a:off x="4603297" y="1745216"/>
              <a:ext cx="6678612" cy="4114800"/>
              <a:chOff x="793" y="974"/>
              <a:chExt cx="4207" cy="2592"/>
            </a:xfrm>
          </p:grpSpPr>
          <p:pic>
            <p:nvPicPr>
              <p:cNvPr id="1734" name="Google Shape;1734;p168"/>
              <p:cNvPicPr preferRelativeResize="0"/>
              <p:nvPr/>
            </p:nvPicPr>
            <p:blipFill rotWithShape="1">
              <a:blip r:embed="rId3">
                <a:alphaModFix/>
              </a:blip>
              <a:srcRect b="0" l="0" r="0" t="0"/>
              <a:stretch/>
            </p:blipFill>
            <p:spPr>
              <a:xfrm>
                <a:off x="793" y="974"/>
                <a:ext cx="4207" cy="2592"/>
              </a:xfrm>
              <a:prstGeom prst="rect">
                <a:avLst/>
              </a:prstGeom>
              <a:noFill/>
              <a:ln>
                <a:noFill/>
              </a:ln>
            </p:spPr>
          </p:pic>
          <p:sp>
            <p:nvSpPr>
              <p:cNvPr id="1735" name="Google Shape;1735;p168"/>
              <p:cNvSpPr/>
              <p:nvPr/>
            </p:nvSpPr>
            <p:spPr>
              <a:xfrm>
                <a:off x="2208" y="3216"/>
                <a:ext cx="862" cy="212"/>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fr-FR" sz="1600">
                    <a:solidFill>
                      <a:srgbClr val="8181D5"/>
                    </a:solidFill>
                    <a:latin typeface="Arial"/>
                    <a:ea typeface="Arial"/>
                    <a:cs typeface="Arial"/>
                    <a:sym typeface="Arial"/>
                  </a:rPr>
                  <a:t>Jours</a:t>
                </a:r>
                <a:endParaRPr/>
              </a:p>
            </p:txBody>
          </p:sp>
        </p:grpSp>
        <p:sp>
          <p:nvSpPr>
            <p:cNvPr id="1736" name="Google Shape;1736;p168"/>
            <p:cNvSpPr txBox="1"/>
            <p:nvPr/>
          </p:nvSpPr>
          <p:spPr>
            <a:xfrm>
              <a:off x="10515600" y="3289328"/>
              <a:ext cx="535724" cy="52322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chemeClr val="dk1"/>
                  </a:solidFill>
                  <a:latin typeface="Calibri"/>
                  <a:ea typeface="Calibri"/>
                  <a:cs typeface="Calibri"/>
                  <a:sym typeface="Calibri"/>
                </a:rPr>
                <a:t>FP</a:t>
              </a:r>
              <a:endParaRPr sz="2800">
                <a:solidFill>
                  <a:schemeClr val="dk1"/>
                </a:solidFill>
                <a:latin typeface="Calibri"/>
                <a:ea typeface="Calibri"/>
                <a:cs typeface="Calibri"/>
                <a:sym typeface="Calibri"/>
              </a:endParaRPr>
            </a:p>
          </p:txBody>
        </p:sp>
        <p:sp>
          <p:nvSpPr>
            <p:cNvPr id="1737" name="Google Shape;1737;p168"/>
            <p:cNvSpPr txBox="1"/>
            <p:nvPr/>
          </p:nvSpPr>
          <p:spPr>
            <a:xfrm>
              <a:off x="10515600" y="4004228"/>
              <a:ext cx="514885" cy="52322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chemeClr val="dk1"/>
                  </a:solidFill>
                  <a:latin typeface="Calibri"/>
                  <a:ea typeface="Calibri"/>
                  <a:cs typeface="Calibri"/>
                  <a:sym typeface="Calibri"/>
                </a:rPr>
                <a:t>SF</a:t>
              </a:r>
              <a:endParaRPr sz="2800">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2" name="Shape 1742"/>
        <p:cNvGrpSpPr/>
        <p:nvPr/>
      </p:nvGrpSpPr>
      <p:grpSpPr>
        <a:xfrm>
          <a:off x="0" y="0"/>
          <a:ext cx="0" cy="0"/>
          <a:chOff x="0" y="0"/>
          <a:chExt cx="0" cy="0"/>
        </a:xfrm>
      </p:grpSpPr>
      <p:sp>
        <p:nvSpPr>
          <p:cNvPr id="1743" name="Google Shape;1743;p169"/>
          <p:cNvSpPr txBox="1"/>
          <p:nvPr>
            <p:ph type="title"/>
          </p:nvPr>
        </p:nvSpPr>
        <p:spPr>
          <a:xfrm>
            <a:off x="530112" y="2859193"/>
            <a:ext cx="4142581"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F9F7A"/>
              </a:buClr>
              <a:buSzPts val="3600"/>
              <a:buFont typeface="Calibri"/>
              <a:buNone/>
            </a:pPr>
            <a:r>
              <a:rPr b="1" i="1" lang="fr-FR" sz="3600">
                <a:solidFill>
                  <a:srgbClr val="2F9F7A"/>
                </a:solidFill>
              </a:rPr>
              <a:t>Increased titers of IgA anti-poliovirus</a:t>
            </a:r>
            <a:endParaRPr b="1" i="1" sz="2800">
              <a:solidFill>
                <a:srgbClr val="2F9F7A"/>
              </a:solidFill>
            </a:endParaRPr>
          </a:p>
        </p:txBody>
      </p:sp>
      <p:sp>
        <p:nvSpPr>
          <p:cNvPr id="1744" name="Google Shape;1744;p169"/>
          <p:cNvSpPr/>
          <p:nvPr/>
        </p:nvSpPr>
        <p:spPr>
          <a:xfrm>
            <a:off x="-564469" y="6598825"/>
            <a:ext cx="5281611" cy="286874"/>
          </a:xfrm>
          <a:prstGeom prst="rect">
            <a:avLst/>
          </a:prstGeom>
          <a:noFill/>
          <a:ln>
            <a:noFill/>
          </a:ln>
        </p:spPr>
        <p:txBody>
          <a:bodyPr anchorCtr="0" anchor="t" bIns="46025" lIns="92075" spcFirstLastPara="1" rIns="92075" wrap="square" tIns="46025">
            <a:noAutofit/>
          </a:bodyPr>
          <a:lstStyle/>
          <a:p>
            <a:pPr indent="0" lvl="1" marL="571500" marR="0" rtl="0" algn="l">
              <a:lnSpc>
                <a:spcPct val="90000"/>
              </a:lnSpc>
              <a:spcBef>
                <a:spcPts val="0"/>
              </a:spcBef>
              <a:spcAft>
                <a:spcPts val="0"/>
              </a:spcAft>
              <a:buNone/>
            </a:pPr>
            <a:r>
              <a:rPr b="0" i="0" lang="fr-FR" sz="1400" u="none" cap="none" strike="noStrike">
                <a:solidFill>
                  <a:schemeClr val="dk1"/>
                </a:solidFill>
                <a:latin typeface="Calibri"/>
                <a:ea typeface="Calibri"/>
                <a:cs typeface="Calibri"/>
                <a:sym typeface="Calibri"/>
              </a:rPr>
              <a:t>Mullie Pediatric Research 2004; 56: 791-95</a:t>
            </a:r>
            <a:endParaRPr/>
          </a:p>
        </p:txBody>
      </p:sp>
      <p:sp>
        <p:nvSpPr>
          <p:cNvPr id="1745" name="Google Shape;1745;p169"/>
          <p:cNvSpPr/>
          <p:nvPr/>
        </p:nvSpPr>
        <p:spPr>
          <a:xfrm>
            <a:off x="4992451" y="1231316"/>
            <a:ext cx="60660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3200">
                <a:solidFill>
                  <a:srgbClr val="000000"/>
                </a:solidFill>
                <a:latin typeface="Calibri"/>
                <a:ea typeface="Calibri"/>
                <a:cs typeface="Calibri"/>
                <a:sym typeface="Calibri"/>
              </a:rPr>
              <a:t>Modulation of intestinal immunity</a:t>
            </a:r>
            <a:endParaRPr/>
          </a:p>
        </p:txBody>
      </p:sp>
      <p:sp>
        <p:nvSpPr>
          <p:cNvPr id="1746" name="Google Shape;1746;p169"/>
          <p:cNvSpPr/>
          <p:nvPr/>
        </p:nvSpPr>
        <p:spPr>
          <a:xfrm>
            <a:off x="-69057" y="0"/>
            <a:ext cx="12330112" cy="707886"/>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0"/>
              <a:buFont typeface="Calibri"/>
              <a:buNone/>
            </a:pPr>
            <a:r>
              <a:rPr b="1" lang="fr-FR" sz="4000">
                <a:solidFill>
                  <a:schemeClr val="accent1"/>
                </a:solidFill>
                <a:latin typeface="Calibri"/>
                <a:ea typeface="Calibri"/>
                <a:cs typeface="Calibri"/>
                <a:sym typeface="Calibri"/>
              </a:rPr>
              <a:t>Infant formula with postbiotics (3)</a:t>
            </a:r>
            <a:r>
              <a:rPr b="1" i="0" lang="fr-FR" sz="4000" u="none" cap="none" strike="noStrike">
                <a:solidFill>
                  <a:schemeClr val="accent1"/>
                </a:solidFill>
                <a:latin typeface="Calibri"/>
                <a:ea typeface="Calibri"/>
                <a:cs typeface="Calibri"/>
                <a:sym typeface="Calibri"/>
              </a:rPr>
              <a:t> </a:t>
            </a:r>
            <a:endParaRPr/>
          </a:p>
        </p:txBody>
      </p:sp>
      <p:grpSp>
        <p:nvGrpSpPr>
          <p:cNvPr id="1747" name="Google Shape;1747;p169"/>
          <p:cNvGrpSpPr/>
          <p:nvPr/>
        </p:nvGrpSpPr>
        <p:grpSpPr>
          <a:xfrm>
            <a:off x="4672693" y="1742662"/>
            <a:ext cx="6705600" cy="4856163"/>
            <a:chOff x="4672693" y="1742662"/>
            <a:chExt cx="6705600" cy="4856163"/>
          </a:xfrm>
        </p:grpSpPr>
        <p:grpSp>
          <p:nvGrpSpPr>
            <p:cNvPr id="1748" name="Google Shape;1748;p169"/>
            <p:cNvGrpSpPr/>
            <p:nvPr/>
          </p:nvGrpSpPr>
          <p:grpSpPr>
            <a:xfrm>
              <a:off x="4672693" y="1742662"/>
              <a:ext cx="6705600" cy="4856163"/>
              <a:chOff x="768" y="912"/>
              <a:chExt cx="4224" cy="3059"/>
            </a:xfrm>
          </p:grpSpPr>
          <p:sp>
            <p:nvSpPr>
              <p:cNvPr id="1749" name="Google Shape;1749;p169"/>
              <p:cNvSpPr/>
              <p:nvPr/>
            </p:nvSpPr>
            <p:spPr>
              <a:xfrm>
                <a:off x="768" y="3715"/>
                <a:ext cx="3581" cy="256"/>
              </a:xfrm>
              <a:prstGeom prst="rect">
                <a:avLst/>
              </a:prstGeom>
              <a:noFill/>
              <a:ln>
                <a:noFill/>
              </a:ln>
            </p:spPr>
            <p:txBody>
              <a:bodyPr anchorCtr="0" anchor="t" bIns="26975" lIns="55550" spcFirstLastPara="1" rIns="55550" wrap="square" tIns="26975">
                <a:noAutofit/>
              </a:bodyPr>
              <a:lstStyle/>
              <a:p>
                <a:pPr indent="0" lvl="0" marL="0" marR="0" rtl="0" algn="l">
                  <a:spcBef>
                    <a:spcPts val="0"/>
                  </a:spcBef>
                  <a:spcAft>
                    <a:spcPts val="0"/>
                  </a:spcAft>
                  <a:buNone/>
                </a:pPr>
                <a:r>
                  <a:rPr b="1" lang="fr-FR" sz="1800">
                    <a:solidFill>
                      <a:schemeClr val="accent2"/>
                    </a:solidFill>
                    <a:latin typeface="Calibri"/>
                    <a:ea typeface="Calibri"/>
                    <a:cs typeface="Calibri"/>
                    <a:sym typeface="Calibri"/>
                  </a:rPr>
                  <a:t>SF = Standard formula (n=9)</a:t>
                </a:r>
                <a:endParaRPr/>
              </a:p>
            </p:txBody>
          </p:sp>
          <p:sp>
            <p:nvSpPr>
              <p:cNvPr id="1750" name="Google Shape;1750;p169"/>
              <p:cNvSpPr/>
              <p:nvPr/>
            </p:nvSpPr>
            <p:spPr>
              <a:xfrm>
                <a:off x="768" y="3496"/>
                <a:ext cx="4121" cy="288"/>
              </a:xfrm>
              <a:prstGeom prst="rect">
                <a:avLst/>
              </a:prstGeom>
              <a:noFill/>
              <a:ln>
                <a:noFill/>
              </a:ln>
            </p:spPr>
            <p:txBody>
              <a:bodyPr anchorCtr="0" anchor="t" bIns="26975" lIns="55550" spcFirstLastPara="1" rIns="55550" wrap="square" tIns="26975">
                <a:noAutofit/>
              </a:bodyPr>
              <a:lstStyle/>
              <a:p>
                <a:pPr indent="0" lvl="0" marL="0" marR="0" rtl="0" algn="l">
                  <a:spcBef>
                    <a:spcPts val="0"/>
                  </a:spcBef>
                  <a:spcAft>
                    <a:spcPts val="0"/>
                  </a:spcAft>
                  <a:buNone/>
                </a:pPr>
                <a:r>
                  <a:rPr b="1" lang="fr-FR" sz="1800">
                    <a:solidFill>
                      <a:srgbClr val="0070C0"/>
                    </a:solidFill>
                    <a:latin typeface="Calibri"/>
                    <a:ea typeface="Calibri"/>
                    <a:cs typeface="Calibri"/>
                    <a:sym typeface="Calibri"/>
                  </a:rPr>
                  <a:t>FP = Formula with postbiotics (n=11)</a:t>
                </a:r>
                <a:endParaRPr/>
              </a:p>
            </p:txBody>
          </p:sp>
          <p:pic>
            <p:nvPicPr>
              <p:cNvPr id="1751" name="Google Shape;1751;p169"/>
              <p:cNvPicPr preferRelativeResize="0"/>
              <p:nvPr/>
            </p:nvPicPr>
            <p:blipFill rotWithShape="1">
              <a:blip r:embed="rId3">
                <a:alphaModFix/>
              </a:blip>
              <a:srcRect b="0" l="0" r="0" t="0"/>
              <a:stretch/>
            </p:blipFill>
            <p:spPr>
              <a:xfrm>
                <a:off x="768" y="912"/>
                <a:ext cx="4224" cy="2592"/>
              </a:xfrm>
              <a:prstGeom prst="rect">
                <a:avLst/>
              </a:prstGeom>
              <a:noFill/>
              <a:ln>
                <a:noFill/>
              </a:ln>
            </p:spPr>
          </p:pic>
        </p:grpSp>
        <p:sp>
          <p:nvSpPr>
            <p:cNvPr id="1752" name="Google Shape;1752;p169"/>
            <p:cNvSpPr txBox="1"/>
            <p:nvPr/>
          </p:nvSpPr>
          <p:spPr>
            <a:xfrm>
              <a:off x="10515600" y="3289328"/>
              <a:ext cx="535724"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538CD5"/>
                  </a:solidFill>
                  <a:latin typeface="Calibri"/>
                  <a:ea typeface="Calibri"/>
                  <a:cs typeface="Calibri"/>
                  <a:sym typeface="Calibri"/>
                </a:rPr>
                <a:t>FP</a:t>
              </a:r>
              <a:endParaRPr b="1" sz="2800">
                <a:solidFill>
                  <a:srgbClr val="538CD5"/>
                </a:solidFill>
                <a:latin typeface="Calibri"/>
                <a:ea typeface="Calibri"/>
                <a:cs typeface="Calibri"/>
                <a:sym typeface="Calibri"/>
              </a:endParaRPr>
            </a:p>
          </p:txBody>
        </p:sp>
        <p:sp>
          <p:nvSpPr>
            <p:cNvPr id="1753" name="Google Shape;1753;p169"/>
            <p:cNvSpPr txBox="1"/>
            <p:nvPr/>
          </p:nvSpPr>
          <p:spPr>
            <a:xfrm>
              <a:off x="10515600" y="4062284"/>
              <a:ext cx="514885" cy="5232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C00000"/>
                  </a:solidFill>
                  <a:latin typeface="Calibri"/>
                  <a:ea typeface="Calibri"/>
                  <a:cs typeface="Calibri"/>
                  <a:sym typeface="Calibri"/>
                </a:rPr>
                <a:t>SF</a:t>
              </a:r>
              <a:endParaRPr sz="2800">
                <a:solidFill>
                  <a:srgbClr val="C00000"/>
                </a:solidFill>
                <a:latin typeface="Calibri"/>
                <a:ea typeface="Calibri"/>
                <a:cs typeface="Calibri"/>
                <a:sym typeface="Calibri"/>
              </a:endParaRPr>
            </a:p>
          </p:txBody>
        </p:sp>
      </p:grpSp>
    </p:spTree>
  </p:cSld>
  <p:clrMapOvr>
    <a:masterClrMapping/>
  </p:clrMapOvr>
  <p:transition>
    <p:fade thruBlk="1"/>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7" name="Shape 1757"/>
        <p:cNvGrpSpPr/>
        <p:nvPr/>
      </p:nvGrpSpPr>
      <p:grpSpPr>
        <a:xfrm>
          <a:off x="0" y="0"/>
          <a:ext cx="0" cy="0"/>
          <a:chOff x="0" y="0"/>
          <a:chExt cx="0" cy="0"/>
        </a:xfrm>
      </p:grpSpPr>
      <p:pic>
        <p:nvPicPr>
          <p:cNvPr id="1758" name="Google Shape;1758;p170"/>
          <p:cNvPicPr preferRelativeResize="0"/>
          <p:nvPr/>
        </p:nvPicPr>
        <p:blipFill rotWithShape="1">
          <a:blip r:embed="rId3">
            <a:alphaModFix/>
          </a:blip>
          <a:srcRect b="0" l="0" r="0" t="0"/>
          <a:stretch/>
        </p:blipFill>
        <p:spPr>
          <a:xfrm>
            <a:off x="6625114" y="2606856"/>
            <a:ext cx="5566886" cy="1574385"/>
          </a:xfrm>
          <a:prstGeom prst="rect">
            <a:avLst/>
          </a:prstGeom>
          <a:noFill/>
          <a:ln>
            <a:noFill/>
          </a:ln>
        </p:spPr>
      </p:pic>
      <p:sp>
        <p:nvSpPr>
          <p:cNvPr id="1759" name="Google Shape;1759;p170"/>
          <p:cNvSpPr txBox="1"/>
          <p:nvPr>
            <p:ph type="title"/>
          </p:nvPr>
        </p:nvSpPr>
        <p:spPr>
          <a:xfrm>
            <a:off x="6924357" y="5383170"/>
            <a:ext cx="4968399" cy="1050983"/>
          </a:xfrm>
          <a:prstGeom prst="rect">
            <a:avLst/>
          </a:prstGeom>
          <a:no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50"/>
              </a:buClr>
              <a:buSzPts val="2800"/>
              <a:buFont typeface="Calibri"/>
              <a:buNone/>
            </a:pPr>
            <a:r>
              <a:rPr b="1" i="1" lang="fr-FR" sz="2800">
                <a:solidFill>
                  <a:srgbClr val="00B050"/>
                </a:solidFill>
              </a:rPr>
              <a:t>Bifidobacterium breve</a:t>
            </a:r>
            <a:r>
              <a:rPr b="1" lang="fr-FR" sz="2800">
                <a:solidFill>
                  <a:srgbClr val="00B050"/>
                </a:solidFill>
              </a:rPr>
              <a:t> </a:t>
            </a:r>
            <a:r>
              <a:rPr b="1" i="1" lang="fr-FR" sz="2800">
                <a:solidFill>
                  <a:srgbClr val="00B050"/>
                </a:solidFill>
              </a:rPr>
              <a:t>C50</a:t>
            </a:r>
            <a:r>
              <a:rPr b="1" lang="fr-FR" sz="2800">
                <a:solidFill>
                  <a:srgbClr val="00B050"/>
                </a:solidFill>
              </a:rPr>
              <a:t> and  </a:t>
            </a:r>
            <a:br>
              <a:rPr b="1" lang="fr-FR" sz="2800">
                <a:solidFill>
                  <a:srgbClr val="00B050"/>
                </a:solidFill>
              </a:rPr>
            </a:br>
            <a:r>
              <a:rPr b="1" i="1" lang="fr-FR" sz="2800">
                <a:solidFill>
                  <a:srgbClr val="00B050"/>
                </a:solidFill>
              </a:rPr>
              <a:t>Streptococcus Thermophilus 065</a:t>
            </a:r>
            <a:r>
              <a:rPr b="1" lang="fr-FR" sz="2800">
                <a:solidFill>
                  <a:srgbClr val="00B050"/>
                </a:solidFill>
              </a:rPr>
              <a:t> </a:t>
            </a:r>
            <a:endParaRPr/>
          </a:p>
        </p:txBody>
      </p:sp>
      <p:sp>
        <p:nvSpPr>
          <p:cNvPr id="1760" name="Google Shape;1760;p170"/>
          <p:cNvSpPr txBox="1"/>
          <p:nvPr/>
        </p:nvSpPr>
        <p:spPr>
          <a:xfrm>
            <a:off x="213360" y="1756816"/>
            <a:ext cx="10668000" cy="2857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fr-FR" sz="3200">
                <a:solidFill>
                  <a:schemeClr val="dk1"/>
                </a:solidFill>
                <a:latin typeface="Calibri"/>
                <a:ea typeface="Calibri"/>
                <a:cs typeface="Calibri"/>
                <a:sym typeface="Calibri"/>
              </a:rPr>
              <a:t>Effects on thymus size and stool pH in normal</a:t>
            </a:r>
            <a:endParaRPr/>
          </a:p>
          <a:p>
            <a:pPr indent="-342900" lvl="0" marL="342900" marR="0" rtl="0" algn="l">
              <a:spcBef>
                <a:spcPts val="640"/>
              </a:spcBef>
              <a:spcAft>
                <a:spcPts val="0"/>
              </a:spcAft>
              <a:buNone/>
            </a:pPr>
            <a:r>
              <a:rPr lang="fr-FR" sz="3200">
                <a:solidFill>
                  <a:schemeClr val="dk1"/>
                </a:solidFill>
                <a:latin typeface="Calibri"/>
                <a:ea typeface="Calibri"/>
                <a:cs typeface="Calibri"/>
                <a:sym typeface="Calibri"/>
              </a:rPr>
              <a:t>gestational age newborns</a:t>
            </a:r>
            <a:endParaRPr sz="3200">
              <a:solidFill>
                <a:schemeClr val="dk1"/>
              </a:solidFill>
              <a:latin typeface="Calibri"/>
              <a:ea typeface="Calibri"/>
              <a:cs typeface="Calibri"/>
              <a:sym typeface="Calibri"/>
            </a:endParaRPr>
          </a:p>
          <a:p>
            <a:pPr indent="-571500" lvl="0" marL="571500" marR="0" rtl="0" algn="l">
              <a:spcBef>
                <a:spcPts val="640"/>
              </a:spcBef>
              <a:spcAft>
                <a:spcPts val="0"/>
              </a:spcAft>
              <a:buClr>
                <a:schemeClr val="dk1"/>
              </a:buClr>
              <a:buSzPts val="3200"/>
              <a:buFont typeface="Arial"/>
              <a:buChar char="•"/>
            </a:pPr>
            <a:r>
              <a:rPr lang="fr-FR" sz="3200">
                <a:solidFill>
                  <a:schemeClr val="dk1"/>
                </a:solidFill>
                <a:latin typeface="Calibri"/>
                <a:ea typeface="Calibri"/>
                <a:cs typeface="Calibri"/>
                <a:sym typeface="Calibri"/>
              </a:rPr>
              <a:t>Breast milk</a:t>
            </a:r>
            <a:endParaRPr sz="3200">
              <a:solidFill>
                <a:schemeClr val="dk1"/>
              </a:solidFill>
              <a:latin typeface="Calibri"/>
              <a:ea typeface="Calibri"/>
              <a:cs typeface="Calibri"/>
              <a:sym typeface="Calibri"/>
            </a:endParaRPr>
          </a:p>
          <a:p>
            <a:pPr indent="-571500" lvl="0" marL="571500" marR="0" rtl="0" algn="l">
              <a:spcBef>
                <a:spcPts val="640"/>
              </a:spcBef>
              <a:spcAft>
                <a:spcPts val="0"/>
              </a:spcAft>
              <a:buClr>
                <a:schemeClr val="dk1"/>
              </a:buClr>
              <a:buSzPts val="3200"/>
              <a:buFont typeface="Arial"/>
              <a:buChar char="•"/>
            </a:pPr>
            <a:r>
              <a:rPr lang="fr-FR" sz="3200">
                <a:solidFill>
                  <a:schemeClr val="dk1"/>
                </a:solidFill>
                <a:latin typeface="Calibri"/>
                <a:ea typeface="Calibri"/>
                <a:cs typeface="Calibri"/>
                <a:sym typeface="Calibri"/>
              </a:rPr>
              <a:t>Standard formula (SF)</a:t>
            </a:r>
            <a:endParaRPr/>
          </a:p>
          <a:p>
            <a:pPr indent="-571500" lvl="0" marL="571500" marR="0" rtl="0" algn="l">
              <a:spcBef>
                <a:spcPts val="640"/>
              </a:spcBef>
              <a:spcAft>
                <a:spcPts val="0"/>
              </a:spcAft>
              <a:buClr>
                <a:schemeClr val="dk1"/>
              </a:buClr>
              <a:buSzPts val="3200"/>
              <a:buFont typeface="Arial"/>
              <a:buChar char="•"/>
            </a:pPr>
            <a:r>
              <a:rPr lang="fr-FR" sz="3200">
                <a:solidFill>
                  <a:schemeClr val="dk1"/>
                </a:solidFill>
                <a:latin typeface="Calibri"/>
                <a:ea typeface="Calibri"/>
                <a:cs typeface="Calibri"/>
                <a:sym typeface="Calibri"/>
              </a:rPr>
              <a:t>Infant formula with postbiotics (FP) </a:t>
            </a:r>
            <a:endParaRPr/>
          </a:p>
          <a:p>
            <a:pPr indent="-342900" lvl="0" marL="342900" marR="0" rtl="0" algn="l">
              <a:spcBef>
                <a:spcPts val="720"/>
              </a:spcBef>
              <a:spcAft>
                <a:spcPts val="0"/>
              </a:spcAft>
              <a:buNone/>
            </a:pPr>
            <a:r>
              <a:t/>
            </a:r>
            <a:endParaRPr sz="3600">
              <a:solidFill>
                <a:schemeClr val="dk1"/>
              </a:solidFill>
              <a:latin typeface="Calibri"/>
              <a:ea typeface="Calibri"/>
              <a:cs typeface="Calibri"/>
              <a:sym typeface="Calibri"/>
            </a:endParaRPr>
          </a:p>
        </p:txBody>
      </p:sp>
      <p:sp>
        <p:nvSpPr>
          <p:cNvPr id="1761" name="Google Shape;1761;p170"/>
          <p:cNvSpPr/>
          <p:nvPr/>
        </p:nvSpPr>
        <p:spPr>
          <a:xfrm>
            <a:off x="-42862" y="-10929"/>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Effect of infant formula with postbiotics on thymus size and stool pH in healthy term infants (1)</a:t>
            </a:r>
            <a:endParaRPr/>
          </a:p>
        </p:txBody>
      </p:sp>
      <p:sp>
        <p:nvSpPr>
          <p:cNvPr id="1762" name="Google Shape;1762;p170"/>
          <p:cNvSpPr/>
          <p:nvPr/>
        </p:nvSpPr>
        <p:spPr>
          <a:xfrm>
            <a:off x="-217364" y="6550223"/>
            <a:ext cx="3554124"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Indrio et al Pediatr  Res 2007; 62: 98-100</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7" name="Shape 1767"/>
        <p:cNvGrpSpPr/>
        <p:nvPr/>
      </p:nvGrpSpPr>
      <p:grpSpPr>
        <a:xfrm>
          <a:off x="0" y="0"/>
          <a:ext cx="0" cy="0"/>
          <a:chOff x="0" y="0"/>
          <a:chExt cx="0" cy="0"/>
        </a:xfrm>
      </p:grpSpPr>
      <p:sp>
        <p:nvSpPr>
          <p:cNvPr id="1768" name="Google Shape;1768;p171"/>
          <p:cNvSpPr/>
          <p:nvPr/>
        </p:nvSpPr>
        <p:spPr>
          <a:xfrm>
            <a:off x="3379254" y="4421555"/>
            <a:ext cx="7626351" cy="1752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accent1"/>
              </a:buClr>
              <a:buSzPts val="4800"/>
              <a:buFont typeface="Noto Sans Symbols"/>
              <a:buNone/>
            </a:pPr>
            <a:r>
              <a:rPr b="1" lang="fr-FR" sz="4000">
                <a:solidFill>
                  <a:srgbClr val="538CD5"/>
                </a:solidFill>
                <a:latin typeface="Calibri"/>
                <a:ea typeface="Calibri"/>
                <a:cs typeface="Calibri"/>
                <a:sym typeface="Calibri"/>
              </a:rPr>
              <a:t>Evaluated parameters : </a:t>
            </a:r>
            <a:endParaRPr/>
          </a:p>
          <a:p>
            <a:pPr indent="-285750" lvl="1" marL="742950" marR="0" rtl="0" algn="l">
              <a:spcBef>
                <a:spcPts val="560"/>
              </a:spcBef>
              <a:spcAft>
                <a:spcPts val="0"/>
              </a:spcAft>
              <a:buClr>
                <a:schemeClr val="dk1"/>
              </a:buClr>
              <a:buSzPts val="2800"/>
              <a:buFont typeface="Calibri"/>
              <a:buChar char="•"/>
            </a:pPr>
            <a:r>
              <a:rPr b="0" i="0" lang="fr-FR" sz="2800" u="none" cap="none" strike="noStrike">
                <a:solidFill>
                  <a:schemeClr val="dk1"/>
                </a:solidFill>
                <a:latin typeface="Calibri"/>
                <a:ea typeface="Calibri"/>
                <a:cs typeface="Calibri"/>
                <a:sym typeface="Calibri"/>
              </a:rPr>
              <a:t>Body weight/length/cranial circumference </a:t>
            </a:r>
            <a:endParaRPr/>
          </a:p>
          <a:p>
            <a:pPr indent="-285750" lvl="1" marL="742950" marR="0" rtl="0" algn="l">
              <a:spcBef>
                <a:spcPts val="560"/>
              </a:spcBef>
              <a:spcAft>
                <a:spcPts val="0"/>
              </a:spcAft>
              <a:buClr>
                <a:schemeClr val="dk1"/>
              </a:buClr>
              <a:buSzPts val="2800"/>
              <a:buFont typeface="Calibri"/>
              <a:buChar char="•"/>
            </a:pPr>
            <a:r>
              <a:rPr b="0" i="0" lang="fr-FR" sz="2800" u="none" cap="none" strike="noStrike">
                <a:solidFill>
                  <a:schemeClr val="dk1"/>
                </a:solidFill>
                <a:latin typeface="Calibri"/>
                <a:ea typeface="Calibri"/>
                <a:cs typeface="Calibri"/>
                <a:sym typeface="Calibri"/>
              </a:rPr>
              <a:t>Fecal pH</a:t>
            </a:r>
            <a:endParaRPr/>
          </a:p>
          <a:p>
            <a:pPr indent="-285750" lvl="1" marL="742950" marR="0" rtl="0" algn="l">
              <a:spcBef>
                <a:spcPts val="560"/>
              </a:spcBef>
              <a:spcAft>
                <a:spcPts val="0"/>
              </a:spcAft>
              <a:buClr>
                <a:schemeClr val="dk1"/>
              </a:buClr>
              <a:buSzPts val="2800"/>
              <a:buFont typeface="Calibri"/>
              <a:buChar char="•"/>
            </a:pPr>
            <a:r>
              <a:rPr b="0" i="0" lang="fr-FR" sz="2800" u="none" cap="none" strike="noStrike">
                <a:solidFill>
                  <a:schemeClr val="dk1"/>
                </a:solidFill>
                <a:latin typeface="Calibri"/>
                <a:ea typeface="Calibri"/>
                <a:cs typeface="Calibri"/>
                <a:sym typeface="Calibri"/>
              </a:rPr>
              <a:t>Ultrasonographic thymic index</a:t>
            </a:r>
            <a:endParaRPr/>
          </a:p>
        </p:txBody>
      </p:sp>
      <p:grpSp>
        <p:nvGrpSpPr>
          <p:cNvPr id="1769" name="Google Shape;1769;p171"/>
          <p:cNvGrpSpPr/>
          <p:nvPr/>
        </p:nvGrpSpPr>
        <p:grpSpPr>
          <a:xfrm>
            <a:off x="984513" y="2143773"/>
            <a:ext cx="6646280" cy="2054644"/>
            <a:chOff x="365" y="923"/>
            <a:chExt cx="5516" cy="1904"/>
          </a:xfrm>
        </p:grpSpPr>
        <p:sp>
          <p:nvSpPr>
            <p:cNvPr id="1770" name="Google Shape;1770;p171"/>
            <p:cNvSpPr txBox="1"/>
            <p:nvPr/>
          </p:nvSpPr>
          <p:spPr>
            <a:xfrm>
              <a:off x="461" y="2257"/>
              <a:ext cx="825" cy="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400">
                  <a:solidFill>
                    <a:schemeClr val="dk1"/>
                  </a:solidFill>
                  <a:latin typeface="Calibri"/>
                  <a:ea typeface="Calibri"/>
                  <a:cs typeface="Calibri"/>
                  <a:sym typeface="Calibri"/>
                </a:rPr>
                <a:t>Inclusion</a:t>
              </a:r>
              <a:endParaRPr/>
            </a:p>
            <a:p>
              <a:pPr indent="0" lvl="0" marL="0" marR="0" rtl="0" algn="ctr">
                <a:spcBef>
                  <a:spcPts val="0"/>
                </a:spcBef>
                <a:spcAft>
                  <a:spcPts val="0"/>
                </a:spcAft>
                <a:buNone/>
              </a:pPr>
              <a:r>
                <a:rPr b="1" lang="fr-FR" sz="1400">
                  <a:solidFill>
                    <a:schemeClr val="dk1"/>
                  </a:solidFill>
                  <a:latin typeface="Calibri"/>
                  <a:ea typeface="Calibri"/>
                  <a:cs typeface="Calibri"/>
                  <a:sym typeface="Calibri"/>
                </a:rPr>
                <a:t>Randomization</a:t>
              </a:r>
              <a:endParaRPr/>
            </a:p>
          </p:txBody>
        </p:sp>
        <p:cxnSp>
          <p:nvCxnSpPr>
            <p:cNvPr id="1771" name="Google Shape;1771;p171"/>
            <p:cNvCxnSpPr/>
            <p:nvPr/>
          </p:nvCxnSpPr>
          <p:spPr>
            <a:xfrm flipH="1" rot="10800000">
              <a:off x="834" y="1337"/>
              <a:ext cx="417" cy="332"/>
            </a:xfrm>
            <a:prstGeom prst="straightConnector1">
              <a:avLst/>
            </a:prstGeom>
            <a:noFill/>
            <a:ln cap="flat" cmpd="sng" w="38100">
              <a:solidFill>
                <a:srgbClr val="0066BD"/>
              </a:solidFill>
              <a:prstDash val="solid"/>
              <a:round/>
              <a:headEnd len="med" w="med" type="none"/>
              <a:tailEnd len="med" w="med" type="none"/>
            </a:ln>
          </p:spPr>
        </p:cxnSp>
        <p:cxnSp>
          <p:nvCxnSpPr>
            <p:cNvPr id="1772" name="Google Shape;1772;p171"/>
            <p:cNvCxnSpPr/>
            <p:nvPr/>
          </p:nvCxnSpPr>
          <p:spPr>
            <a:xfrm>
              <a:off x="840" y="1669"/>
              <a:ext cx="416" cy="333"/>
            </a:xfrm>
            <a:prstGeom prst="straightConnector1">
              <a:avLst/>
            </a:prstGeom>
            <a:noFill/>
            <a:ln cap="flat" cmpd="sng" w="38100">
              <a:solidFill>
                <a:srgbClr val="800080"/>
              </a:solidFill>
              <a:prstDash val="solid"/>
              <a:round/>
              <a:headEnd len="med" w="med" type="none"/>
              <a:tailEnd len="med" w="med" type="none"/>
            </a:ln>
          </p:spPr>
        </p:cxnSp>
        <p:sp>
          <p:nvSpPr>
            <p:cNvPr id="1773" name="Google Shape;1773;p171"/>
            <p:cNvSpPr txBox="1"/>
            <p:nvPr/>
          </p:nvSpPr>
          <p:spPr>
            <a:xfrm>
              <a:off x="365" y="1620"/>
              <a:ext cx="364" cy="2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chemeClr val="dk1"/>
                  </a:solidFill>
                  <a:latin typeface="Calibri"/>
                  <a:ea typeface="Calibri"/>
                  <a:cs typeface="Calibri"/>
                  <a:sym typeface="Calibri"/>
                </a:rPr>
                <a:t>T0</a:t>
              </a:r>
              <a:endParaRPr/>
            </a:p>
            <a:p>
              <a:pPr indent="0" lvl="0" marL="0" marR="0" rtl="0" algn="ctr">
                <a:spcBef>
                  <a:spcPts val="0"/>
                </a:spcBef>
                <a:spcAft>
                  <a:spcPts val="0"/>
                </a:spcAft>
                <a:buNone/>
              </a:pPr>
              <a:r>
                <a:rPr lang="fr-FR" sz="1200">
                  <a:solidFill>
                    <a:schemeClr val="dk1"/>
                  </a:solidFill>
                  <a:latin typeface="Calibri"/>
                  <a:ea typeface="Calibri"/>
                  <a:cs typeface="Calibri"/>
                  <a:sym typeface="Calibri"/>
                </a:rPr>
                <a:t>(birth)</a:t>
              </a:r>
              <a:endParaRPr/>
            </a:p>
          </p:txBody>
        </p:sp>
        <p:cxnSp>
          <p:nvCxnSpPr>
            <p:cNvPr id="1774" name="Google Shape;1774;p171"/>
            <p:cNvCxnSpPr/>
            <p:nvPr/>
          </p:nvCxnSpPr>
          <p:spPr>
            <a:xfrm>
              <a:off x="1256" y="1337"/>
              <a:ext cx="2453" cy="0"/>
            </a:xfrm>
            <a:prstGeom prst="straightConnector1">
              <a:avLst/>
            </a:prstGeom>
            <a:noFill/>
            <a:ln cap="flat" cmpd="sng" w="38100">
              <a:solidFill>
                <a:srgbClr val="0066BD"/>
              </a:solidFill>
              <a:prstDash val="solid"/>
              <a:round/>
              <a:headEnd len="med" w="med" type="none"/>
              <a:tailEnd len="med" w="med" type="none"/>
            </a:ln>
          </p:spPr>
        </p:cxnSp>
        <p:cxnSp>
          <p:nvCxnSpPr>
            <p:cNvPr id="1775" name="Google Shape;1775;p171"/>
            <p:cNvCxnSpPr/>
            <p:nvPr/>
          </p:nvCxnSpPr>
          <p:spPr>
            <a:xfrm>
              <a:off x="1251" y="2010"/>
              <a:ext cx="2452" cy="0"/>
            </a:xfrm>
            <a:prstGeom prst="straightConnector1">
              <a:avLst/>
            </a:prstGeom>
            <a:noFill/>
            <a:ln cap="flat" cmpd="sng" w="38100">
              <a:solidFill>
                <a:srgbClr val="800080"/>
              </a:solidFill>
              <a:prstDash val="solid"/>
              <a:round/>
              <a:headEnd len="med" w="med" type="none"/>
              <a:tailEnd len="med" w="med" type="none"/>
            </a:ln>
          </p:spPr>
        </p:cxnSp>
        <p:sp>
          <p:nvSpPr>
            <p:cNvPr id="1776" name="Google Shape;1776;p171"/>
            <p:cNvSpPr txBox="1"/>
            <p:nvPr/>
          </p:nvSpPr>
          <p:spPr>
            <a:xfrm>
              <a:off x="3515" y="1620"/>
              <a:ext cx="445" cy="2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chemeClr val="dk1"/>
                  </a:solidFill>
                  <a:latin typeface="Calibri"/>
                  <a:ea typeface="Calibri"/>
                  <a:cs typeface="Calibri"/>
                  <a:sym typeface="Calibri"/>
                </a:rPr>
                <a:t>T5</a:t>
              </a:r>
              <a:endParaRPr/>
            </a:p>
            <a:p>
              <a:pPr indent="0" lvl="0" marL="0" marR="0" rtl="0" algn="ctr">
                <a:spcBef>
                  <a:spcPts val="0"/>
                </a:spcBef>
                <a:spcAft>
                  <a:spcPts val="0"/>
                </a:spcAft>
                <a:buNone/>
              </a:pPr>
              <a:r>
                <a:rPr lang="fr-FR" sz="1200">
                  <a:solidFill>
                    <a:schemeClr val="dk1"/>
                  </a:solidFill>
                  <a:latin typeface="Calibri"/>
                  <a:ea typeface="Calibri"/>
                  <a:cs typeface="Calibri"/>
                  <a:sym typeface="Calibri"/>
                </a:rPr>
                <a:t>(4 mths)</a:t>
              </a:r>
              <a:endParaRPr/>
            </a:p>
          </p:txBody>
        </p:sp>
        <p:sp>
          <p:nvSpPr>
            <p:cNvPr id="1777" name="Google Shape;1777;p171"/>
            <p:cNvSpPr txBox="1"/>
            <p:nvPr/>
          </p:nvSpPr>
          <p:spPr>
            <a:xfrm>
              <a:off x="2475" y="1608"/>
              <a:ext cx="445" cy="2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chemeClr val="dk1"/>
                  </a:solidFill>
                  <a:latin typeface="Calibri"/>
                  <a:ea typeface="Calibri"/>
                  <a:cs typeface="Calibri"/>
                  <a:sym typeface="Calibri"/>
                </a:rPr>
                <a:t>T3</a:t>
              </a:r>
              <a:endParaRPr/>
            </a:p>
            <a:p>
              <a:pPr indent="0" lvl="0" marL="0" marR="0" rtl="0" algn="ctr">
                <a:spcBef>
                  <a:spcPts val="0"/>
                </a:spcBef>
                <a:spcAft>
                  <a:spcPts val="0"/>
                </a:spcAft>
                <a:buNone/>
              </a:pPr>
              <a:r>
                <a:rPr lang="fr-FR" sz="1200">
                  <a:solidFill>
                    <a:schemeClr val="dk1"/>
                  </a:solidFill>
                  <a:latin typeface="Calibri"/>
                  <a:ea typeface="Calibri"/>
                  <a:cs typeface="Calibri"/>
                  <a:sym typeface="Calibri"/>
                </a:rPr>
                <a:t>(2 mths)</a:t>
              </a:r>
              <a:endParaRPr/>
            </a:p>
          </p:txBody>
        </p:sp>
        <p:sp>
          <p:nvSpPr>
            <p:cNvPr id="1778" name="Google Shape;1778;p171"/>
            <p:cNvSpPr txBox="1"/>
            <p:nvPr/>
          </p:nvSpPr>
          <p:spPr>
            <a:xfrm>
              <a:off x="1843" y="1604"/>
              <a:ext cx="508" cy="2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chemeClr val="dk1"/>
                  </a:solidFill>
                  <a:latin typeface="Calibri"/>
                  <a:ea typeface="Calibri"/>
                  <a:cs typeface="Calibri"/>
                  <a:sym typeface="Calibri"/>
                </a:rPr>
                <a:t>T2</a:t>
              </a:r>
              <a:endParaRPr/>
            </a:p>
            <a:p>
              <a:pPr indent="0" lvl="0" marL="0" marR="0" rtl="0" algn="ctr">
                <a:spcBef>
                  <a:spcPts val="0"/>
                </a:spcBef>
                <a:spcAft>
                  <a:spcPts val="0"/>
                </a:spcAft>
                <a:buNone/>
              </a:pPr>
              <a:r>
                <a:rPr lang="fr-FR" sz="1200">
                  <a:solidFill>
                    <a:schemeClr val="dk1"/>
                  </a:solidFill>
                  <a:latin typeface="Calibri"/>
                  <a:ea typeface="Calibri"/>
                  <a:cs typeface="Calibri"/>
                  <a:sym typeface="Calibri"/>
                </a:rPr>
                <a:t>(1 month)</a:t>
              </a:r>
              <a:endParaRPr/>
            </a:p>
          </p:txBody>
        </p:sp>
        <p:sp>
          <p:nvSpPr>
            <p:cNvPr id="1779" name="Google Shape;1779;p171"/>
            <p:cNvSpPr txBox="1"/>
            <p:nvPr/>
          </p:nvSpPr>
          <p:spPr>
            <a:xfrm>
              <a:off x="1092" y="1620"/>
              <a:ext cx="423" cy="2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chemeClr val="dk1"/>
                  </a:solidFill>
                  <a:latin typeface="Calibri"/>
                  <a:ea typeface="Calibri"/>
                  <a:cs typeface="Calibri"/>
                  <a:sym typeface="Calibri"/>
                </a:rPr>
                <a:t>T1</a:t>
              </a:r>
              <a:endParaRPr/>
            </a:p>
            <a:p>
              <a:pPr indent="0" lvl="0" marL="0" marR="0" rtl="0" algn="ctr">
                <a:spcBef>
                  <a:spcPts val="0"/>
                </a:spcBef>
                <a:spcAft>
                  <a:spcPts val="0"/>
                </a:spcAft>
                <a:buNone/>
              </a:pPr>
              <a:r>
                <a:rPr lang="fr-FR" sz="1200">
                  <a:solidFill>
                    <a:schemeClr val="dk1"/>
                  </a:solidFill>
                  <a:latin typeface="Calibri"/>
                  <a:ea typeface="Calibri"/>
                  <a:cs typeface="Calibri"/>
                  <a:sym typeface="Calibri"/>
                </a:rPr>
                <a:t>(3 days)</a:t>
              </a:r>
              <a:endParaRPr/>
            </a:p>
          </p:txBody>
        </p:sp>
        <p:sp>
          <p:nvSpPr>
            <p:cNvPr id="1780" name="Google Shape;1780;p171"/>
            <p:cNvSpPr txBox="1"/>
            <p:nvPr/>
          </p:nvSpPr>
          <p:spPr>
            <a:xfrm>
              <a:off x="3054" y="1620"/>
              <a:ext cx="445" cy="2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200">
                  <a:solidFill>
                    <a:schemeClr val="dk1"/>
                  </a:solidFill>
                  <a:latin typeface="Calibri"/>
                  <a:ea typeface="Calibri"/>
                  <a:cs typeface="Calibri"/>
                  <a:sym typeface="Calibri"/>
                </a:rPr>
                <a:t>T4</a:t>
              </a:r>
              <a:endParaRPr/>
            </a:p>
            <a:p>
              <a:pPr indent="0" lvl="0" marL="0" marR="0" rtl="0" algn="ctr">
                <a:spcBef>
                  <a:spcPts val="0"/>
                </a:spcBef>
                <a:spcAft>
                  <a:spcPts val="0"/>
                </a:spcAft>
                <a:buNone/>
              </a:pPr>
              <a:r>
                <a:rPr lang="fr-FR" sz="1200">
                  <a:solidFill>
                    <a:schemeClr val="dk1"/>
                  </a:solidFill>
                  <a:latin typeface="Calibri"/>
                  <a:ea typeface="Calibri"/>
                  <a:cs typeface="Calibri"/>
                  <a:sym typeface="Calibri"/>
                </a:rPr>
                <a:t>(3 mths)</a:t>
              </a:r>
              <a:endParaRPr/>
            </a:p>
          </p:txBody>
        </p:sp>
        <p:sp>
          <p:nvSpPr>
            <p:cNvPr id="1781" name="Google Shape;1781;p171"/>
            <p:cNvSpPr txBox="1"/>
            <p:nvPr/>
          </p:nvSpPr>
          <p:spPr>
            <a:xfrm>
              <a:off x="956" y="923"/>
              <a:ext cx="601" cy="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200">
                  <a:solidFill>
                    <a:schemeClr val="dk1"/>
                  </a:solidFill>
                  <a:latin typeface="Calibri"/>
                  <a:ea typeface="Calibri"/>
                  <a:cs typeface="Calibri"/>
                  <a:sym typeface="Calibri"/>
                </a:rPr>
                <a:t>Thymus </a:t>
              </a:r>
              <a:endParaRPr/>
            </a:p>
            <a:p>
              <a:pPr indent="0" lvl="0" marL="0" marR="0" rtl="0" algn="ctr">
                <a:spcBef>
                  <a:spcPts val="0"/>
                </a:spcBef>
                <a:spcAft>
                  <a:spcPts val="0"/>
                </a:spcAft>
                <a:buNone/>
              </a:pPr>
              <a:r>
                <a:rPr b="1" i="1" lang="fr-FR" sz="1200">
                  <a:solidFill>
                    <a:schemeClr val="dk1"/>
                  </a:solidFill>
                  <a:latin typeface="Calibri"/>
                  <a:ea typeface="Calibri"/>
                  <a:cs typeface="Calibri"/>
                  <a:sym typeface="Calibri"/>
                </a:rPr>
                <a:t>pH</a:t>
              </a:r>
              <a:endParaRPr/>
            </a:p>
          </p:txBody>
        </p:sp>
        <p:sp>
          <p:nvSpPr>
            <p:cNvPr id="1782" name="Google Shape;1782;p171"/>
            <p:cNvSpPr txBox="1"/>
            <p:nvPr/>
          </p:nvSpPr>
          <p:spPr>
            <a:xfrm>
              <a:off x="1668" y="939"/>
              <a:ext cx="601" cy="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200">
                  <a:solidFill>
                    <a:schemeClr val="dk1"/>
                  </a:solidFill>
                  <a:latin typeface="Calibri"/>
                  <a:ea typeface="Calibri"/>
                  <a:cs typeface="Calibri"/>
                  <a:sym typeface="Calibri"/>
                </a:rPr>
                <a:t>Thymus </a:t>
              </a:r>
              <a:endParaRPr/>
            </a:p>
            <a:p>
              <a:pPr indent="0" lvl="0" marL="0" marR="0" rtl="0" algn="ctr">
                <a:spcBef>
                  <a:spcPts val="0"/>
                </a:spcBef>
                <a:spcAft>
                  <a:spcPts val="0"/>
                </a:spcAft>
                <a:buNone/>
              </a:pPr>
              <a:r>
                <a:rPr b="1" i="1" lang="fr-FR" sz="1200">
                  <a:solidFill>
                    <a:schemeClr val="dk1"/>
                  </a:solidFill>
                  <a:latin typeface="Calibri"/>
                  <a:ea typeface="Calibri"/>
                  <a:cs typeface="Calibri"/>
                  <a:sym typeface="Calibri"/>
                </a:rPr>
                <a:t>pH</a:t>
              </a:r>
              <a:endParaRPr/>
            </a:p>
          </p:txBody>
        </p:sp>
        <p:sp>
          <p:nvSpPr>
            <p:cNvPr id="1783" name="Google Shape;1783;p171"/>
            <p:cNvSpPr txBox="1"/>
            <p:nvPr/>
          </p:nvSpPr>
          <p:spPr>
            <a:xfrm>
              <a:off x="2449" y="939"/>
              <a:ext cx="601" cy="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200">
                  <a:solidFill>
                    <a:schemeClr val="dk1"/>
                  </a:solidFill>
                  <a:latin typeface="Calibri"/>
                  <a:ea typeface="Calibri"/>
                  <a:cs typeface="Calibri"/>
                  <a:sym typeface="Calibri"/>
                </a:rPr>
                <a:t>Thymus </a:t>
              </a:r>
              <a:endParaRPr/>
            </a:p>
            <a:p>
              <a:pPr indent="0" lvl="0" marL="0" marR="0" rtl="0" algn="ctr">
                <a:spcBef>
                  <a:spcPts val="0"/>
                </a:spcBef>
                <a:spcAft>
                  <a:spcPts val="0"/>
                </a:spcAft>
                <a:buNone/>
              </a:pPr>
              <a:r>
                <a:rPr b="1" i="1" lang="fr-FR" sz="1200">
                  <a:solidFill>
                    <a:schemeClr val="dk1"/>
                  </a:solidFill>
                  <a:latin typeface="Calibri"/>
                  <a:ea typeface="Calibri"/>
                  <a:cs typeface="Calibri"/>
                  <a:sym typeface="Calibri"/>
                </a:rPr>
                <a:t>pH</a:t>
              </a:r>
              <a:endParaRPr/>
            </a:p>
          </p:txBody>
        </p:sp>
        <p:sp>
          <p:nvSpPr>
            <p:cNvPr id="1784" name="Google Shape;1784;p171"/>
            <p:cNvSpPr txBox="1"/>
            <p:nvPr/>
          </p:nvSpPr>
          <p:spPr>
            <a:xfrm>
              <a:off x="2966" y="939"/>
              <a:ext cx="601" cy="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200">
                  <a:solidFill>
                    <a:schemeClr val="dk1"/>
                  </a:solidFill>
                  <a:latin typeface="Calibri"/>
                  <a:ea typeface="Calibri"/>
                  <a:cs typeface="Calibri"/>
                  <a:sym typeface="Calibri"/>
                </a:rPr>
                <a:t>Thymus </a:t>
              </a:r>
              <a:endParaRPr/>
            </a:p>
            <a:p>
              <a:pPr indent="0" lvl="0" marL="0" marR="0" rtl="0" algn="ctr">
                <a:spcBef>
                  <a:spcPts val="0"/>
                </a:spcBef>
                <a:spcAft>
                  <a:spcPts val="0"/>
                </a:spcAft>
                <a:buNone/>
              </a:pPr>
              <a:r>
                <a:rPr b="1" i="1" lang="fr-FR" sz="1200">
                  <a:solidFill>
                    <a:schemeClr val="dk1"/>
                  </a:solidFill>
                  <a:latin typeface="Calibri"/>
                  <a:ea typeface="Calibri"/>
                  <a:cs typeface="Calibri"/>
                  <a:sym typeface="Calibri"/>
                </a:rPr>
                <a:t>pH</a:t>
              </a:r>
              <a:endParaRPr/>
            </a:p>
          </p:txBody>
        </p:sp>
        <p:sp>
          <p:nvSpPr>
            <p:cNvPr id="1785" name="Google Shape;1785;p171"/>
            <p:cNvSpPr txBox="1"/>
            <p:nvPr/>
          </p:nvSpPr>
          <p:spPr>
            <a:xfrm>
              <a:off x="3426" y="939"/>
              <a:ext cx="601" cy="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200">
                  <a:solidFill>
                    <a:schemeClr val="dk1"/>
                  </a:solidFill>
                  <a:latin typeface="Calibri"/>
                  <a:ea typeface="Calibri"/>
                  <a:cs typeface="Calibri"/>
                  <a:sym typeface="Calibri"/>
                </a:rPr>
                <a:t>Thymus </a:t>
              </a:r>
              <a:endParaRPr/>
            </a:p>
            <a:p>
              <a:pPr indent="0" lvl="0" marL="0" marR="0" rtl="0" algn="ctr">
                <a:spcBef>
                  <a:spcPts val="0"/>
                </a:spcBef>
                <a:spcAft>
                  <a:spcPts val="0"/>
                </a:spcAft>
                <a:buNone/>
              </a:pPr>
              <a:r>
                <a:rPr b="1" i="1" lang="fr-FR" sz="1200">
                  <a:solidFill>
                    <a:schemeClr val="dk1"/>
                  </a:solidFill>
                  <a:latin typeface="Calibri"/>
                  <a:ea typeface="Calibri"/>
                  <a:cs typeface="Calibri"/>
                  <a:sym typeface="Calibri"/>
                </a:rPr>
                <a:t>pH</a:t>
              </a:r>
              <a:endParaRPr/>
            </a:p>
          </p:txBody>
        </p:sp>
        <p:cxnSp>
          <p:nvCxnSpPr>
            <p:cNvPr id="1786" name="Google Shape;1786;p171"/>
            <p:cNvCxnSpPr/>
            <p:nvPr/>
          </p:nvCxnSpPr>
          <p:spPr>
            <a:xfrm>
              <a:off x="872" y="2692"/>
              <a:ext cx="2890" cy="0"/>
            </a:xfrm>
            <a:prstGeom prst="straightConnector1">
              <a:avLst/>
            </a:prstGeom>
            <a:noFill/>
            <a:ln cap="flat" cmpd="sng" w="38100">
              <a:solidFill>
                <a:srgbClr val="FF9933"/>
              </a:solidFill>
              <a:prstDash val="solid"/>
              <a:round/>
              <a:headEnd len="med" w="med" type="none"/>
              <a:tailEnd len="med" w="med" type="none"/>
            </a:ln>
          </p:spPr>
        </p:cxnSp>
        <p:sp>
          <p:nvSpPr>
            <p:cNvPr id="1787" name="Google Shape;1787;p171"/>
            <p:cNvSpPr txBox="1"/>
            <p:nvPr/>
          </p:nvSpPr>
          <p:spPr>
            <a:xfrm>
              <a:off x="5050" y="1176"/>
              <a:ext cx="601" cy="2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600">
                  <a:solidFill>
                    <a:schemeClr val="dk1"/>
                  </a:solidFill>
                  <a:latin typeface="Calibri"/>
                  <a:ea typeface="Calibri"/>
                  <a:cs typeface="Calibri"/>
                  <a:sym typeface="Calibri"/>
                </a:rPr>
                <a:t>n=30</a:t>
              </a:r>
              <a:endParaRPr/>
            </a:p>
          </p:txBody>
        </p:sp>
        <p:sp>
          <p:nvSpPr>
            <p:cNvPr id="1788" name="Google Shape;1788;p171"/>
            <p:cNvSpPr txBox="1"/>
            <p:nvPr/>
          </p:nvSpPr>
          <p:spPr>
            <a:xfrm>
              <a:off x="5157" y="1791"/>
              <a:ext cx="601" cy="2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600">
                  <a:solidFill>
                    <a:schemeClr val="dk1"/>
                  </a:solidFill>
                  <a:latin typeface="Calibri"/>
                  <a:ea typeface="Calibri"/>
                  <a:cs typeface="Calibri"/>
                  <a:sym typeface="Calibri"/>
                </a:rPr>
                <a:t>n=30</a:t>
              </a:r>
              <a:endParaRPr/>
            </a:p>
          </p:txBody>
        </p:sp>
        <p:sp>
          <p:nvSpPr>
            <p:cNvPr id="1789" name="Google Shape;1789;p171"/>
            <p:cNvSpPr txBox="1"/>
            <p:nvPr/>
          </p:nvSpPr>
          <p:spPr>
            <a:xfrm>
              <a:off x="5280" y="2514"/>
              <a:ext cx="601" cy="2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1600">
                  <a:solidFill>
                    <a:schemeClr val="dk1"/>
                  </a:solidFill>
                  <a:latin typeface="Calibri"/>
                  <a:ea typeface="Calibri"/>
                  <a:cs typeface="Calibri"/>
                  <a:sym typeface="Calibri"/>
                </a:rPr>
                <a:t>n=30</a:t>
              </a:r>
              <a:endParaRPr b="1" i="1" sz="1400">
                <a:solidFill>
                  <a:schemeClr val="dk1"/>
                </a:solidFill>
                <a:latin typeface="Calibri"/>
                <a:ea typeface="Calibri"/>
                <a:cs typeface="Calibri"/>
                <a:sym typeface="Calibri"/>
              </a:endParaRPr>
            </a:p>
          </p:txBody>
        </p:sp>
        <p:sp>
          <p:nvSpPr>
            <p:cNvPr id="1790" name="Google Shape;1790;p171"/>
            <p:cNvSpPr txBox="1"/>
            <p:nvPr/>
          </p:nvSpPr>
          <p:spPr>
            <a:xfrm>
              <a:off x="3879" y="2399"/>
              <a:ext cx="1341" cy="428"/>
            </a:xfrm>
            <a:prstGeom prst="rect">
              <a:avLst/>
            </a:prstGeom>
            <a:noFill/>
            <a:ln>
              <a:noFill/>
            </a:ln>
            <a:effectLst>
              <a:outerShdw rotWithShape="0" algn="ctr" dir="2700000" dist="35921">
                <a:schemeClr val="hlink"/>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rgbClr val="FFC000"/>
                  </a:solidFill>
                  <a:latin typeface="Calibri"/>
                  <a:ea typeface="Calibri"/>
                  <a:cs typeface="Calibri"/>
                  <a:sym typeface="Calibri"/>
                </a:rPr>
                <a:t>Breast milk</a:t>
              </a:r>
              <a:endParaRPr b="1" sz="2400">
                <a:solidFill>
                  <a:srgbClr val="FFC000"/>
                </a:solidFill>
                <a:latin typeface="Calibri"/>
                <a:ea typeface="Calibri"/>
                <a:cs typeface="Calibri"/>
                <a:sym typeface="Calibri"/>
              </a:endParaRPr>
            </a:p>
          </p:txBody>
        </p:sp>
      </p:grpSp>
      <p:sp>
        <p:nvSpPr>
          <p:cNvPr id="1791" name="Google Shape;1791;p171"/>
          <p:cNvSpPr/>
          <p:nvPr/>
        </p:nvSpPr>
        <p:spPr>
          <a:xfrm>
            <a:off x="5290832" y="2370904"/>
            <a:ext cx="134004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accent2"/>
                </a:solidFill>
                <a:latin typeface="Calibri"/>
                <a:ea typeface="Calibri"/>
                <a:cs typeface="Calibri"/>
                <a:sym typeface="Calibri"/>
              </a:rPr>
              <a:t>Standard</a:t>
            </a:r>
            <a:endParaRPr/>
          </a:p>
        </p:txBody>
      </p:sp>
      <p:sp>
        <p:nvSpPr>
          <p:cNvPr id="1792" name="Google Shape;1792;p171"/>
          <p:cNvSpPr/>
          <p:nvPr/>
        </p:nvSpPr>
        <p:spPr>
          <a:xfrm>
            <a:off x="5301740" y="2969379"/>
            <a:ext cx="157568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rgbClr val="0070C0"/>
                </a:solidFill>
                <a:latin typeface="Calibri"/>
                <a:ea typeface="Calibri"/>
                <a:cs typeface="Calibri"/>
                <a:sym typeface="Calibri"/>
              </a:rPr>
              <a:t>Postbiotics</a:t>
            </a:r>
            <a:endParaRPr b="1" sz="2000">
              <a:solidFill>
                <a:srgbClr val="0070C0"/>
              </a:solidFill>
              <a:latin typeface="Calibri"/>
              <a:ea typeface="Calibri"/>
              <a:cs typeface="Calibri"/>
              <a:sym typeface="Calibri"/>
            </a:endParaRPr>
          </a:p>
        </p:txBody>
      </p:sp>
      <p:sp>
        <p:nvSpPr>
          <p:cNvPr id="1793" name="Google Shape;1793;p171"/>
          <p:cNvSpPr txBox="1"/>
          <p:nvPr/>
        </p:nvSpPr>
        <p:spPr>
          <a:xfrm>
            <a:off x="368966" y="1017824"/>
            <a:ext cx="6261913"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br>
              <a:rPr lang="fr-FR" sz="4400">
                <a:solidFill>
                  <a:schemeClr val="dk2"/>
                </a:solidFill>
                <a:latin typeface="Calibri"/>
                <a:ea typeface="Calibri"/>
                <a:cs typeface="Calibri"/>
                <a:sym typeface="Calibri"/>
              </a:rPr>
            </a:br>
            <a:r>
              <a:rPr lang="fr-FR" sz="4400">
                <a:solidFill>
                  <a:schemeClr val="dk2"/>
                </a:solidFill>
                <a:latin typeface="Calibri"/>
                <a:ea typeface="Calibri"/>
                <a:cs typeface="Calibri"/>
                <a:sym typeface="Calibri"/>
              </a:rPr>
              <a:t> </a:t>
            </a:r>
            <a:r>
              <a:rPr b="1" lang="fr-FR" sz="4000">
                <a:solidFill>
                  <a:srgbClr val="538CD5"/>
                </a:solidFill>
                <a:latin typeface="Calibri"/>
                <a:ea typeface="Calibri"/>
                <a:cs typeface="Calibri"/>
                <a:sym typeface="Calibri"/>
              </a:rPr>
              <a:t>Study design</a:t>
            </a:r>
            <a:endParaRPr/>
          </a:p>
        </p:txBody>
      </p:sp>
      <p:sp>
        <p:nvSpPr>
          <p:cNvPr id="1794" name="Google Shape;1794;p171"/>
          <p:cNvSpPr/>
          <p:nvPr/>
        </p:nvSpPr>
        <p:spPr>
          <a:xfrm>
            <a:off x="-42862" y="-10929"/>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Effect of infant formula with postbiotics on thymus size and stool pH in healthy term infants (2)</a:t>
            </a:r>
            <a:endParaRPr/>
          </a:p>
        </p:txBody>
      </p:sp>
      <p:sp>
        <p:nvSpPr>
          <p:cNvPr id="1795" name="Google Shape;1795;p171"/>
          <p:cNvSpPr/>
          <p:nvPr/>
        </p:nvSpPr>
        <p:spPr>
          <a:xfrm>
            <a:off x="-217364" y="6550223"/>
            <a:ext cx="3554124"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Indrio et al Pediatr  Res 2007; 62: 98-100</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8"/>
                                        </p:tgtEl>
                                        <p:attrNameLst>
                                          <p:attrName>style.visibility</p:attrName>
                                        </p:attrNameLst>
                                      </p:cBhvr>
                                      <p:to>
                                        <p:strVal val="visible"/>
                                      </p:to>
                                    </p:set>
                                    <p:animEffect filter="fade" transition="in">
                                      <p:cBhvr>
                                        <p:cTn dur="500"/>
                                        <p:tgtEl>
                                          <p:spTgt spid="1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0" name="Shape 1800"/>
        <p:cNvGrpSpPr/>
        <p:nvPr/>
      </p:nvGrpSpPr>
      <p:grpSpPr>
        <a:xfrm>
          <a:off x="0" y="0"/>
          <a:ext cx="0" cy="0"/>
          <a:chOff x="0" y="0"/>
          <a:chExt cx="0" cy="0"/>
        </a:xfrm>
      </p:grpSpPr>
      <p:pic>
        <p:nvPicPr>
          <p:cNvPr id="1801" name="Google Shape;1801;p172"/>
          <p:cNvPicPr preferRelativeResize="0"/>
          <p:nvPr>
            <p:ph idx="1" type="body"/>
          </p:nvPr>
        </p:nvPicPr>
        <p:blipFill rotWithShape="1">
          <a:blip r:embed="rId3">
            <a:alphaModFix/>
          </a:blip>
          <a:srcRect b="0" l="0" r="0" t="0"/>
          <a:stretch/>
        </p:blipFill>
        <p:spPr>
          <a:xfrm>
            <a:off x="1873527" y="1461869"/>
            <a:ext cx="8365849" cy="4148355"/>
          </a:xfrm>
          <a:prstGeom prst="rect">
            <a:avLst/>
          </a:prstGeom>
          <a:noFill/>
          <a:ln>
            <a:noFill/>
          </a:ln>
        </p:spPr>
      </p:pic>
      <p:sp>
        <p:nvSpPr>
          <p:cNvPr id="1802" name="Google Shape;1802;p172"/>
          <p:cNvSpPr txBox="1"/>
          <p:nvPr/>
        </p:nvSpPr>
        <p:spPr>
          <a:xfrm>
            <a:off x="9812656" y="3008525"/>
            <a:ext cx="62749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chemeClr val="accent2"/>
                </a:solidFill>
                <a:latin typeface="Calibri"/>
                <a:ea typeface="Calibri"/>
                <a:cs typeface="Calibri"/>
                <a:sym typeface="Calibri"/>
              </a:rPr>
              <a:t>SF</a:t>
            </a:r>
            <a:endParaRPr/>
          </a:p>
        </p:txBody>
      </p:sp>
      <p:sp>
        <p:nvSpPr>
          <p:cNvPr id="1803" name="Google Shape;1803;p172"/>
          <p:cNvSpPr txBox="1"/>
          <p:nvPr/>
        </p:nvSpPr>
        <p:spPr>
          <a:xfrm>
            <a:off x="9811503" y="2623951"/>
            <a:ext cx="62864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0070C0"/>
                </a:solidFill>
                <a:latin typeface="Calibri"/>
                <a:ea typeface="Calibri"/>
                <a:cs typeface="Calibri"/>
                <a:sym typeface="Calibri"/>
              </a:rPr>
              <a:t>FP</a:t>
            </a:r>
            <a:endParaRPr/>
          </a:p>
        </p:txBody>
      </p:sp>
      <p:sp>
        <p:nvSpPr>
          <p:cNvPr id="1804" name="Google Shape;1804;p172"/>
          <p:cNvSpPr txBox="1"/>
          <p:nvPr/>
        </p:nvSpPr>
        <p:spPr>
          <a:xfrm>
            <a:off x="9791702" y="2101223"/>
            <a:ext cx="70083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FF9933"/>
                </a:solidFill>
                <a:latin typeface="Calibri"/>
                <a:ea typeface="Calibri"/>
                <a:cs typeface="Calibri"/>
                <a:sym typeface="Calibri"/>
              </a:rPr>
              <a:t>BM</a:t>
            </a:r>
            <a:endParaRPr/>
          </a:p>
        </p:txBody>
      </p:sp>
      <p:sp>
        <p:nvSpPr>
          <p:cNvPr id="1805" name="Google Shape;1805;p172"/>
          <p:cNvSpPr txBox="1"/>
          <p:nvPr/>
        </p:nvSpPr>
        <p:spPr>
          <a:xfrm>
            <a:off x="1270863" y="5572245"/>
            <a:ext cx="9702662"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Formula with Postbiotics (FP) and Breastmilk (BM) have the same thymic index larger than the SF fed babies</a:t>
            </a:r>
            <a:endParaRPr/>
          </a:p>
        </p:txBody>
      </p:sp>
      <p:sp>
        <p:nvSpPr>
          <p:cNvPr id="1806" name="Google Shape;1806;p172"/>
          <p:cNvSpPr txBox="1"/>
          <p:nvPr/>
        </p:nvSpPr>
        <p:spPr>
          <a:xfrm>
            <a:off x="9198892" y="4892676"/>
            <a:ext cx="97924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T5</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(4 mths)</a:t>
            </a:r>
            <a:endParaRPr/>
          </a:p>
        </p:txBody>
      </p:sp>
      <p:sp>
        <p:nvSpPr>
          <p:cNvPr id="1807" name="Google Shape;1807;p172"/>
          <p:cNvSpPr txBox="1"/>
          <p:nvPr/>
        </p:nvSpPr>
        <p:spPr>
          <a:xfrm>
            <a:off x="6055642" y="4892676"/>
            <a:ext cx="97924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T3</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(2 mths)</a:t>
            </a:r>
            <a:endParaRPr/>
          </a:p>
        </p:txBody>
      </p:sp>
      <p:sp>
        <p:nvSpPr>
          <p:cNvPr id="1808" name="Google Shape;1808;p172"/>
          <p:cNvSpPr txBox="1"/>
          <p:nvPr/>
        </p:nvSpPr>
        <p:spPr>
          <a:xfrm>
            <a:off x="4285621" y="4892676"/>
            <a:ext cx="113473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T2</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(1 month)</a:t>
            </a:r>
            <a:endParaRPr/>
          </a:p>
        </p:txBody>
      </p:sp>
      <p:sp>
        <p:nvSpPr>
          <p:cNvPr id="1809" name="Google Shape;1809;p172"/>
          <p:cNvSpPr txBox="1"/>
          <p:nvPr/>
        </p:nvSpPr>
        <p:spPr>
          <a:xfrm>
            <a:off x="2769910" y="4892676"/>
            <a:ext cx="93083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T1</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(3 days)</a:t>
            </a:r>
            <a:endParaRPr/>
          </a:p>
        </p:txBody>
      </p:sp>
      <p:sp>
        <p:nvSpPr>
          <p:cNvPr id="1810" name="Google Shape;1810;p172"/>
          <p:cNvSpPr txBox="1"/>
          <p:nvPr/>
        </p:nvSpPr>
        <p:spPr>
          <a:xfrm>
            <a:off x="7698704" y="4892676"/>
            <a:ext cx="97924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T4</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(3 mths)</a:t>
            </a:r>
            <a:endParaRPr/>
          </a:p>
        </p:txBody>
      </p:sp>
      <p:sp>
        <p:nvSpPr>
          <p:cNvPr id="1811" name="Google Shape;1811;p172"/>
          <p:cNvSpPr txBox="1"/>
          <p:nvPr/>
        </p:nvSpPr>
        <p:spPr>
          <a:xfrm>
            <a:off x="1178596" y="966656"/>
            <a:ext cx="8999538"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br>
              <a:rPr lang="fr-FR" sz="4400">
                <a:solidFill>
                  <a:schemeClr val="dk2"/>
                </a:solidFill>
                <a:latin typeface="Calibri"/>
                <a:ea typeface="Calibri"/>
                <a:cs typeface="Calibri"/>
                <a:sym typeface="Calibri"/>
              </a:rPr>
            </a:br>
            <a:r>
              <a:rPr lang="fr-FR" sz="3600">
                <a:solidFill>
                  <a:srgbClr val="2F9F7A"/>
                </a:solidFill>
                <a:latin typeface="Calibri"/>
                <a:ea typeface="Calibri"/>
                <a:cs typeface="Calibri"/>
                <a:sym typeface="Calibri"/>
              </a:rPr>
              <a:t> </a:t>
            </a:r>
            <a:r>
              <a:rPr b="1" lang="fr-FR" sz="4000">
                <a:solidFill>
                  <a:srgbClr val="2F9F7A"/>
                </a:solidFill>
                <a:latin typeface="Calibri"/>
                <a:ea typeface="Calibri"/>
                <a:cs typeface="Calibri"/>
                <a:sym typeface="Calibri"/>
              </a:rPr>
              <a:t>Impact on the thymic index</a:t>
            </a:r>
            <a:endParaRPr b="1" sz="3600">
              <a:solidFill>
                <a:srgbClr val="2F9F7A"/>
              </a:solidFill>
              <a:latin typeface="Calibri"/>
              <a:ea typeface="Calibri"/>
              <a:cs typeface="Calibri"/>
              <a:sym typeface="Calibri"/>
            </a:endParaRPr>
          </a:p>
        </p:txBody>
      </p:sp>
      <p:sp>
        <p:nvSpPr>
          <p:cNvPr id="1812" name="Google Shape;1812;p172"/>
          <p:cNvSpPr/>
          <p:nvPr/>
        </p:nvSpPr>
        <p:spPr>
          <a:xfrm>
            <a:off x="-42862" y="-10929"/>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Effect of infant formula with postbiotics on thymus size and stool pH in healthy term infants (3)</a:t>
            </a:r>
            <a:endParaRPr/>
          </a:p>
        </p:txBody>
      </p:sp>
      <p:sp>
        <p:nvSpPr>
          <p:cNvPr id="1813" name="Google Shape;1813;p172"/>
          <p:cNvSpPr/>
          <p:nvPr/>
        </p:nvSpPr>
        <p:spPr>
          <a:xfrm>
            <a:off x="-217364" y="6550223"/>
            <a:ext cx="3554124"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Indrio et al Pediatr  Res 2007; 62: 98-100</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5"/>
                                        </p:tgtEl>
                                        <p:attrNameLst>
                                          <p:attrName>style.visibility</p:attrName>
                                        </p:attrNameLst>
                                      </p:cBhvr>
                                      <p:to>
                                        <p:strVal val="visible"/>
                                      </p:to>
                                    </p:set>
                                    <p:animEffect filter="fade" transition="in">
                                      <p:cBhvr>
                                        <p:cTn dur="500"/>
                                        <p:tgtEl>
                                          <p:spTgt spid="1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8" name="Shape 1818"/>
        <p:cNvGrpSpPr/>
        <p:nvPr/>
      </p:nvGrpSpPr>
      <p:grpSpPr>
        <a:xfrm>
          <a:off x="0" y="0"/>
          <a:ext cx="0" cy="0"/>
          <a:chOff x="0" y="0"/>
          <a:chExt cx="0" cy="0"/>
        </a:xfrm>
      </p:grpSpPr>
      <p:pic>
        <p:nvPicPr>
          <p:cNvPr id="1819" name="Google Shape;1819;p173"/>
          <p:cNvPicPr preferRelativeResize="0"/>
          <p:nvPr>
            <p:ph idx="1" type="body"/>
          </p:nvPr>
        </p:nvPicPr>
        <p:blipFill rotWithShape="1">
          <a:blip r:embed="rId3">
            <a:alphaModFix/>
          </a:blip>
          <a:srcRect b="0" l="0" r="0" t="0"/>
          <a:stretch/>
        </p:blipFill>
        <p:spPr>
          <a:xfrm>
            <a:off x="1992313" y="2019300"/>
            <a:ext cx="8578850" cy="3214688"/>
          </a:xfrm>
          <a:prstGeom prst="rect">
            <a:avLst/>
          </a:prstGeom>
          <a:noFill/>
          <a:ln>
            <a:noFill/>
          </a:ln>
        </p:spPr>
      </p:pic>
      <p:sp>
        <p:nvSpPr>
          <p:cNvPr id="1820" name="Google Shape;1820;p173"/>
          <p:cNvSpPr txBox="1"/>
          <p:nvPr/>
        </p:nvSpPr>
        <p:spPr>
          <a:xfrm>
            <a:off x="1622425" y="935331"/>
            <a:ext cx="8999538"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1821" name="Google Shape;1821;p173"/>
          <p:cNvSpPr txBox="1"/>
          <p:nvPr/>
        </p:nvSpPr>
        <p:spPr>
          <a:xfrm>
            <a:off x="9596438" y="2280236"/>
            <a:ext cx="519694"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chemeClr val="accent2"/>
                </a:solidFill>
                <a:latin typeface="Calibri"/>
                <a:ea typeface="Calibri"/>
                <a:cs typeface="Calibri"/>
                <a:sym typeface="Calibri"/>
              </a:rPr>
              <a:t>SF</a:t>
            </a:r>
            <a:endParaRPr/>
          </a:p>
        </p:txBody>
      </p:sp>
      <p:sp>
        <p:nvSpPr>
          <p:cNvPr id="1822" name="Google Shape;1822;p173"/>
          <p:cNvSpPr txBox="1"/>
          <p:nvPr/>
        </p:nvSpPr>
        <p:spPr>
          <a:xfrm>
            <a:off x="9740901" y="3460299"/>
            <a:ext cx="54053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0070C0"/>
                </a:solidFill>
                <a:latin typeface="Calibri"/>
                <a:ea typeface="Calibri"/>
                <a:cs typeface="Calibri"/>
                <a:sym typeface="Calibri"/>
              </a:rPr>
              <a:t>FP</a:t>
            </a:r>
            <a:endParaRPr/>
          </a:p>
        </p:txBody>
      </p:sp>
      <p:sp>
        <p:nvSpPr>
          <p:cNvPr id="1823" name="Google Shape;1823;p173"/>
          <p:cNvSpPr txBox="1"/>
          <p:nvPr/>
        </p:nvSpPr>
        <p:spPr>
          <a:xfrm>
            <a:off x="9739313" y="3805238"/>
            <a:ext cx="70083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rgbClr val="FF9933"/>
                </a:solidFill>
                <a:latin typeface="Calibri"/>
                <a:ea typeface="Calibri"/>
                <a:cs typeface="Calibri"/>
                <a:sym typeface="Calibri"/>
              </a:rPr>
              <a:t>BM</a:t>
            </a:r>
            <a:endParaRPr/>
          </a:p>
        </p:txBody>
      </p:sp>
      <p:sp>
        <p:nvSpPr>
          <p:cNvPr id="1824" name="Google Shape;1824;p173"/>
          <p:cNvSpPr txBox="1"/>
          <p:nvPr/>
        </p:nvSpPr>
        <p:spPr>
          <a:xfrm>
            <a:off x="9198892" y="5197476"/>
            <a:ext cx="97924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T5</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(4 mths)</a:t>
            </a:r>
            <a:endParaRPr/>
          </a:p>
        </p:txBody>
      </p:sp>
      <p:sp>
        <p:nvSpPr>
          <p:cNvPr id="1825" name="Google Shape;1825;p173"/>
          <p:cNvSpPr txBox="1"/>
          <p:nvPr/>
        </p:nvSpPr>
        <p:spPr>
          <a:xfrm>
            <a:off x="6055642" y="5197476"/>
            <a:ext cx="97924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T3</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(2 mths)</a:t>
            </a:r>
            <a:endParaRPr/>
          </a:p>
        </p:txBody>
      </p:sp>
      <p:sp>
        <p:nvSpPr>
          <p:cNvPr id="1826" name="Google Shape;1826;p173"/>
          <p:cNvSpPr txBox="1"/>
          <p:nvPr/>
        </p:nvSpPr>
        <p:spPr>
          <a:xfrm>
            <a:off x="4285621" y="5197476"/>
            <a:ext cx="113473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T2</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(1 month)</a:t>
            </a:r>
            <a:endParaRPr/>
          </a:p>
        </p:txBody>
      </p:sp>
      <p:sp>
        <p:nvSpPr>
          <p:cNvPr id="1827" name="Google Shape;1827;p173"/>
          <p:cNvSpPr txBox="1"/>
          <p:nvPr/>
        </p:nvSpPr>
        <p:spPr>
          <a:xfrm>
            <a:off x="2769910" y="5197476"/>
            <a:ext cx="93083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T1</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(3 days)</a:t>
            </a:r>
            <a:endParaRPr/>
          </a:p>
        </p:txBody>
      </p:sp>
      <p:sp>
        <p:nvSpPr>
          <p:cNvPr id="1828" name="Google Shape;1828;p173"/>
          <p:cNvSpPr txBox="1"/>
          <p:nvPr/>
        </p:nvSpPr>
        <p:spPr>
          <a:xfrm>
            <a:off x="7698704" y="5197476"/>
            <a:ext cx="97924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1800">
                <a:solidFill>
                  <a:schemeClr val="dk1"/>
                </a:solidFill>
                <a:latin typeface="Calibri"/>
                <a:ea typeface="Calibri"/>
                <a:cs typeface="Calibri"/>
                <a:sym typeface="Calibri"/>
              </a:rPr>
              <a:t>T4</a:t>
            </a:r>
            <a:endParaRPr/>
          </a:p>
          <a:p>
            <a:pPr indent="0" lvl="0" marL="0" marR="0" rtl="0" algn="ctr">
              <a:spcBef>
                <a:spcPts val="0"/>
              </a:spcBef>
              <a:spcAft>
                <a:spcPts val="0"/>
              </a:spcAft>
              <a:buNone/>
            </a:pPr>
            <a:r>
              <a:rPr b="1" lang="fr-FR" sz="1800">
                <a:solidFill>
                  <a:schemeClr val="dk1"/>
                </a:solidFill>
                <a:latin typeface="Calibri"/>
                <a:ea typeface="Calibri"/>
                <a:cs typeface="Calibri"/>
                <a:sym typeface="Calibri"/>
              </a:rPr>
              <a:t>(3 mths)</a:t>
            </a:r>
            <a:endParaRPr/>
          </a:p>
        </p:txBody>
      </p:sp>
      <p:sp>
        <p:nvSpPr>
          <p:cNvPr id="1829" name="Google Shape;1829;p173"/>
          <p:cNvSpPr txBox="1"/>
          <p:nvPr/>
        </p:nvSpPr>
        <p:spPr>
          <a:xfrm>
            <a:off x="1577181" y="5835239"/>
            <a:ext cx="9936164"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FP and BM have the same pH around 5</a:t>
            </a:r>
            <a:endParaRPr/>
          </a:p>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 lower than the SF fed babies</a:t>
            </a:r>
            <a:endParaRPr/>
          </a:p>
        </p:txBody>
      </p:sp>
      <p:sp>
        <p:nvSpPr>
          <p:cNvPr id="1830" name="Google Shape;1830;p173"/>
          <p:cNvSpPr/>
          <p:nvPr/>
        </p:nvSpPr>
        <p:spPr>
          <a:xfrm>
            <a:off x="-42862" y="9851"/>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Effect of infant formula with postbiotics on thymus size and stool pH in healthy term infants (3)</a:t>
            </a:r>
            <a:endParaRPr/>
          </a:p>
        </p:txBody>
      </p:sp>
      <p:sp>
        <p:nvSpPr>
          <p:cNvPr id="1831" name="Google Shape;1831;p173"/>
          <p:cNvSpPr txBox="1"/>
          <p:nvPr/>
        </p:nvSpPr>
        <p:spPr>
          <a:xfrm>
            <a:off x="1440608" y="896225"/>
            <a:ext cx="8999538"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br>
              <a:rPr lang="fr-FR" sz="4400">
                <a:solidFill>
                  <a:schemeClr val="dk2"/>
                </a:solidFill>
                <a:latin typeface="Calibri"/>
                <a:ea typeface="Calibri"/>
                <a:cs typeface="Calibri"/>
                <a:sym typeface="Calibri"/>
              </a:rPr>
            </a:br>
            <a:r>
              <a:rPr lang="fr-FR" sz="3600">
                <a:solidFill>
                  <a:srgbClr val="2F9F7A"/>
                </a:solidFill>
                <a:latin typeface="Calibri"/>
                <a:ea typeface="Calibri"/>
                <a:cs typeface="Calibri"/>
                <a:sym typeface="Calibri"/>
              </a:rPr>
              <a:t> </a:t>
            </a:r>
            <a:r>
              <a:rPr b="1" lang="fr-FR" sz="4000">
                <a:solidFill>
                  <a:srgbClr val="2F9F7A"/>
                </a:solidFill>
                <a:latin typeface="Calibri"/>
                <a:ea typeface="Calibri"/>
                <a:cs typeface="Calibri"/>
                <a:sym typeface="Calibri"/>
              </a:rPr>
              <a:t>Impact on fecal pH</a:t>
            </a:r>
            <a:endParaRPr b="1" sz="3600">
              <a:solidFill>
                <a:srgbClr val="2F9F7A"/>
              </a:solidFill>
              <a:latin typeface="Calibri"/>
              <a:ea typeface="Calibri"/>
              <a:cs typeface="Calibri"/>
              <a:sym typeface="Calibri"/>
            </a:endParaRPr>
          </a:p>
        </p:txBody>
      </p:sp>
      <p:sp>
        <p:nvSpPr>
          <p:cNvPr id="1832" name="Google Shape;1832;p173"/>
          <p:cNvSpPr/>
          <p:nvPr/>
        </p:nvSpPr>
        <p:spPr>
          <a:xfrm>
            <a:off x="-217364" y="6550223"/>
            <a:ext cx="3554124"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Indrio et al Pediatr  Res 2007; 62: 98-100</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9"/>
                                        </p:tgtEl>
                                        <p:attrNameLst>
                                          <p:attrName>style.visibility</p:attrName>
                                        </p:attrNameLst>
                                      </p:cBhvr>
                                      <p:to>
                                        <p:strVal val="visible"/>
                                      </p:to>
                                    </p:set>
                                    <p:animEffect filter="fade" transition="in">
                                      <p:cBhvr>
                                        <p:cTn dur="500"/>
                                        <p:tgtEl>
                                          <p:spTgt spid="1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6" name="Shape 1836"/>
        <p:cNvGrpSpPr/>
        <p:nvPr/>
      </p:nvGrpSpPr>
      <p:grpSpPr>
        <a:xfrm>
          <a:off x="0" y="0"/>
          <a:ext cx="0" cy="0"/>
          <a:chOff x="0" y="0"/>
          <a:chExt cx="0" cy="0"/>
        </a:xfrm>
      </p:grpSpPr>
      <p:pic>
        <p:nvPicPr>
          <p:cNvPr id="1837" name="Google Shape;1837;p174"/>
          <p:cNvPicPr preferRelativeResize="0"/>
          <p:nvPr>
            <p:ph idx="1" type="body"/>
          </p:nvPr>
        </p:nvPicPr>
        <p:blipFill rotWithShape="1">
          <a:blip r:embed="rId3">
            <a:alphaModFix/>
          </a:blip>
          <a:srcRect b="11091" l="4347" r="4540" t="3220"/>
          <a:stretch/>
        </p:blipFill>
        <p:spPr>
          <a:xfrm>
            <a:off x="3481314" y="2002733"/>
            <a:ext cx="6474142" cy="3745307"/>
          </a:xfrm>
          <a:prstGeom prst="rect">
            <a:avLst/>
          </a:prstGeom>
          <a:noFill/>
          <a:ln>
            <a:noFill/>
          </a:ln>
        </p:spPr>
      </p:pic>
      <p:sp>
        <p:nvSpPr>
          <p:cNvPr id="1838" name="Google Shape;1838;p174"/>
          <p:cNvSpPr txBox="1"/>
          <p:nvPr/>
        </p:nvSpPr>
        <p:spPr>
          <a:xfrm>
            <a:off x="362451" y="2244060"/>
            <a:ext cx="2822709"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 infants carrying </a:t>
            </a:r>
            <a:r>
              <a:rPr b="1" i="1" lang="fr-FR" sz="2800">
                <a:solidFill>
                  <a:schemeClr val="dk1"/>
                </a:solidFill>
                <a:latin typeface="Calibri"/>
                <a:ea typeface="Calibri"/>
                <a:cs typeface="Calibri"/>
                <a:sym typeface="Calibri"/>
              </a:rPr>
              <a:t>B.infantis-longum</a:t>
            </a:r>
            <a:r>
              <a:rPr lang="fr-FR" sz="3600">
                <a:solidFill>
                  <a:schemeClr val="dk1"/>
                </a:solidFill>
                <a:latin typeface="Calibri"/>
                <a:ea typeface="Calibri"/>
                <a:cs typeface="Calibri"/>
                <a:sym typeface="Calibri"/>
              </a:rPr>
              <a:t> </a:t>
            </a:r>
            <a:endParaRPr/>
          </a:p>
        </p:txBody>
      </p:sp>
      <p:sp>
        <p:nvSpPr>
          <p:cNvPr id="1839" name="Google Shape;1839;p174"/>
          <p:cNvSpPr/>
          <p:nvPr/>
        </p:nvSpPr>
        <p:spPr>
          <a:xfrm>
            <a:off x="2499422" y="5856749"/>
            <a:ext cx="8089834"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Formula with Postbiotics induce typical colonization of breast fed infants</a:t>
            </a:r>
            <a:endParaRPr/>
          </a:p>
        </p:txBody>
      </p:sp>
      <p:sp>
        <p:nvSpPr>
          <p:cNvPr id="1840" name="Google Shape;1840;p174"/>
          <p:cNvSpPr txBox="1"/>
          <p:nvPr/>
        </p:nvSpPr>
        <p:spPr>
          <a:xfrm>
            <a:off x="1974637" y="837404"/>
            <a:ext cx="8999538"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br>
              <a:rPr lang="fr-FR" sz="4400">
                <a:solidFill>
                  <a:schemeClr val="dk1"/>
                </a:solidFill>
                <a:latin typeface="Calibri"/>
                <a:ea typeface="Calibri"/>
                <a:cs typeface="Calibri"/>
                <a:sym typeface="Calibri"/>
              </a:rPr>
            </a:br>
            <a:r>
              <a:rPr lang="fr-FR" sz="4400">
                <a:solidFill>
                  <a:srgbClr val="2F9F7A"/>
                </a:solidFill>
                <a:latin typeface="Calibri"/>
                <a:ea typeface="Calibri"/>
                <a:cs typeface="Calibri"/>
                <a:sym typeface="Calibri"/>
              </a:rPr>
              <a:t> </a:t>
            </a:r>
            <a:r>
              <a:rPr b="1" lang="fr-FR" sz="4000">
                <a:solidFill>
                  <a:srgbClr val="2F9F7A"/>
                </a:solidFill>
                <a:latin typeface="Calibri"/>
                <a:ea typeface="Calibri"/>
                <a:cs typeface="Calibri"/>
                <a:sym typeface="Calibri"/>
              </a:rPr>
              <a:t>Typology of microbiota</a:t>
            </a:r>
            <a:endParaRPr b="1" sz="3600">
              <a:solidFill>
                <a:srgbClr val="2F9F7A"/>
              </a:solidFill>
              <a:latin typeface="Calibri"/>
              <a:ea typeface="Calibri"/>
              <a:cs typeface="Calibri"/>
              <a:sym typeface="Calibri"/>
            </a:endParaRPr>
          </a:p>
        </p:txBody>
      </p:sp>
      <p:sp>
        <p:nvSpPr>
          <p:cNvPr id="1841" name="Google Shape;1841;p174"/>
          <p:cNvSpPr txBox="1"/>
          <p:nvPr/>
        </p:nvSpPr>
        <p:spPr>
          <a:xfrm>
            <a:off x="4752853" y="5604507"/>
            <a:ext cx="68961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D30</a:t>
            </a:r>
            <a:endParaRPr/>
          </a:p>
        </p:txBody>
      </p:sp>
      <p:sp>
        <p:nvSpPr>
          <p:cNvPr id="1842" name="Google Shape;1842;p174"/>
          <p:cNvSpPr txBox="1"/>
          <p:nvPr/>
        </p:nvSpPr>
        <p:spPr>
          <a:xfrm>
            <a:off x="8424989" y="5606414"/>
            <a:ext cx="84510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D120</a:t>
            </a:r>
            <a:endParaRPr/>
          </a:p>
        </p:txBody>
      </p:sp>
      <p:sp>
        <p:nvSpPr>
          <p:cNvPr id="1843" name="Google Shape;1843;p174"/>
          <p:cNvSpPr txBox="1"/>
          <p:nvPr/>
        </p:nvSpPr>
        <p:spPr>
          <a:xfrm>
            <a:off x="7308999" y="5604508"/>
            <a:ext cx="68961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D90</a:t>
            </a:r>
            <a:endParaRPr/>
          </a:p>
        </p:txBody>
      </p:sp>
      <p:sp>
        <p:nvSpPr>
          <p:cNvPr id="1844" name="Google Shape;1844;p174"/>
          <p:cNvSpPr txBox="1"/>
          <p:nvPr/>
        </p:nvSpPr>
        <p:spPr>
          <a:xfrm>
            <a:off x="6041766" y="5606415"/>
            <a:ext cx="68961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D60</a:t>
            </a:r>
            <a:endParaRPr/>
          </a:p>
        </p:txBody>
      </p:sp>
      <p:sp>
        <p:nvSpPr>
          <p:cNvPr id="1845" name="Google Shape;1845;p174"/>
          <p:cNvSpPr/>
          <p:nvPr/>
        </p:nvSpPr>
        <p:spPr>
          <a:xfrm>
            <a:off x="-42862" y="9851"/>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Effect of infant formula with postbiotics on thymus size and stool pH in healthy term infants (4)</a:t>
            </a:r>
            <a:endParaRPr/>
          </a:p>
        </p:txBody>
      </p:sp>
      <p:grpSp>
        <p:nvGrpSpPr>
          <p:cNvPr id="1846" name="Google Shape;1846;p174"/>
          <p:cNvGrpSpPr/>
          <p:nvPr/>
        </p:nvGrpSpPr>
        <p:grpSpPr>
          <a:xfrm>
            <a:off x="10324149" y="2425551"/>
            <a:ext cx="710368" cy="695325"/>
            <a:chOff x="49" y="2055"/>
            <a:chExt cx="485" cy="438"/>
          </a:xfrm>
        </p:grpSpPr>
        <p:sp>
          <p:nvSpPr>
            <p:cNvPr id="1847" name="Google Shape;1847;p174"/>
            <p:cNvSpPr/>
            <p:nvPr/>
          </p:nvSpPr>
          <p:spPr>
            <a:xfrm>
              <a:off x="49" y="2131"/>
              <a:ext cx="90" cy="90"/>
            </a:xfrm>
            <a:prstGeom prst="rect">
              <a:avLst/>
            </a:prstGeom>
            <a:solidFill>
              <a:srgbClr val="660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48" name="Google Shape;1848;p174"/>
            <p:cNvSpPr/>
            <p:nvPr/>
          </p:nvSpPr>
          <p:spPr>
            <a:xfrm>
              <a:off x="49" y="2403"/>
              <a:ext cx="90" cy="9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49" name="Google Shape;1849;p174"/>
            <p:cNvSpPr txBox="1"/>
            <p:nvPr/>
          </p:nvSpPr>
          <p:spPr>
            <a:xfrm>
              <a:off x="230" y="2055"/>
              <a:ext cx="304" cy="2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rgbClr val="0070C0"/>
                  </a:solidFill>
                  <a:latin typeface="Arial"/>
                  <a:ea typeface="Arial"/>
                  <a:cs typeface="Arial"/>
                  <a:sym typeface="Arial"/>
                </a:rPr>
                <a:t>FP</a:t>
              </a:r>
              <a:endParaRPr/>
            </a:p>
          </p:txBody>
        </p:sp>
      </p:grpSp>
      <p:sp>
        <p:nvSpPr>
          <p:cNvPr id="1850" name="Google Shape;1850;p174"/>
          <p:cNvSpPr txBox="1"/>
          <p:nvPr/>
        </p:nvSpPr>
        <p:spPr>
          <a:xfrm>
            <a:off x="10578148" y="2857351"/>
            <a:ext cx="1130438"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chemeClr val="accent2"/>
                </a:solidFill>
                <a:latin typeface="Arial"/>
                <a:ea typeface="Arial"/>
                <a:cs typeface="Arial"/>
                <a:sym typeface="Arial"/>
              </a:rPr>
              <a:t>Standard </a:t>
            </a:r>
            <a:endParaRPr/>
          </a:p>
        </p:txBody>
      </p:sp>
      <p:sp>
        <p:nvSpPr>
          <p:cNvPr id="1851" name="Google Shape;1851;p174"/>
          <p:cNvSpPr/>
          <p:nvPr/>
        </p:nvSpPr>
        <p:spPr>
          <a:xfrm>
            <a:off x="-217364" y="6550223"/>
            <a:ext cx="3554124"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Indrio et al Pediatr  Res 2007; 62: 98-100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9"/>
                                        </p:tgtEl>
                                        <p:attrNameLst>
                                          <p:attrName>style.visibility</p:attrName>
                                        </p:attrNameLst>
                                      </p:cBhvr>
                                      <p:to>
                                        <p:strVal val="visible"/>
                                      </p:to>
                                    </p:set>
                                    <p:animEffect filter="fade" transition="in">
                                      <p:cBhvr>
                                        <p:cTn dur="500"/>
                                        <p:tgtEl>
                                          <p:spTgt spid="1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5" name="Shape 1855"/>
        <p:cNvGrpSpPr/>
        <p:nvPr/>
      </p:nvGrpSpPr>
      <p:grpSpPr>
        <a:xfrm>
          <a:off x="0" y="0"/>
          <a:ext cx="0" cy="0"/>
          <a:chOff x="0" y="0"/>
          <a:chExt cx="0" cy="0"/>
        </a:xfrm>
      </p:grpSpPr>
      <p:pic>
        <p:nvPicPr>
          <p:cNvPr id="1856" name="Google Shape;1856;p175"/>
          <p:cNvPicPr preferRelativeResize="0"/>
          <p:nvPr>
            <p:ph idx="1" type="body"/>
          </p:nvPr>
        </p:nvPicPr>
        <p:blipFill rotWithShape="1">
          <a:blip r:embed="rId3">
            <a:alphaModFix/>
          </a:blip>
          <a:srcRect b="0" l="0" r="0" t="0"/>
          <a:stretch/>
        </p:blipFill>
        <p:spPr>
          <a:xfrm>
            <a:off x="4103055" y="2001653"/>
            <a:ext cx="5908616" cy="3453944"/>
          </a:xfrm>
          <a:prstGeom prst="rect">
            <a:avLst/>
          </a:prstGeom>
          <a:noFill/>
          <a:ln>
            <a:noFill/>
          </a:ln>
        </p:spPr>
      </p:pic>
      <p:sp>
        <p:nvSpPr>
          <p:cNvPr id="1857" name="Google Shape;1857;p175"/>
          <p:cNvSpPr txBox="1"/>
          <p:nvPr/>
        </p:nvSpPr>
        <p:spPr>
          <a:xfrm>
            <a:off x="696687" y="2634095"/>
            <a:ext cx="3588328"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2400">
                <a:solidFill>
                  <a:schemeClr val="dk1"/>
                </a:solidFill>
                <a:latin typeface="Arial"/>
                <a:ea typeface="Arial"/>
                <a:cs typeface="Arial"/>
                <a:sym typeface="Arial"/>
              </a:rPr>
              <a:t>% infants carrying </a:t>
            </a:r>
            <a:endParaRPr/>
          </a:p>
          <a:p>
            <a:pPr indent="0" lvl="0" marL="0" marR="0" rtl="0" algn="l">
              <a:spcBef>
                <a:spcPts val="1200"/>
              </a:spcBef>
              <a:spcAft>
                <a:spcPts val="0"/>
              </a:spcAft>
              <a:buNone/>
            </a:pPr>
            <a:r>
              <a:rPr b="1" i="1" lang="fr-FR" sz="2400">
                <a:solidFill>
                  <a:schemeClr val="dk1"/>
                </a:solidFill>
                <a:latin typeface="Arial"/>
                <a:ea typeface="Arial"/>
                <a:cs typeface="Arial"/>
                <a:sym typeface="Arial"/>
              </a:rPr>
              <a:t>B. adolescentis           B. dentium                   B. catenulatum </a:t>
            </a:r>
            <a:endParaRPr/>
          </a:p>
        </p:txBody>
      </p:sp>
      <p:sp>
        <p:nvSpPr>
          <p:cNvPr id="1858" name="Google Shape;1858;p175"/>
          <p:cNvSpPr txBox="1"/>
          <p:nvPr/>
        </p:nvSpPr>
        <p:spPr>
          <a:xfrm>
            <a:off x="5199541" y="5394926"/>
            <a:ext cx="608012"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chemeClr val="dk1"/>
                </a:solidFill>
                <a:latin typeface="Arial"/>
                <a:ea typeface="Arial"/>
                <a:cs typeface="Arial"/>
                <a:sym typeface="Arial"/>
              </a:rPr>
              <a:t>D30</a:t>
            </a:r>
            <a:endParaRPr/>
          </a:p>
        </p:txBody>
      </p:sp>
      <p:sp>
        <p:nvSpPr>
          <p:cNvPr id="1859" name="Google Shape;1859;p175"/>
          <p:cNvSpPr txBox="1"/>
          <p:nvPr/>
        </p:nvSpPr>
        <p:spPr>
          <a:xfrm>
            <a:off x="8838883" y="5419980"/>
            <a:ext cx="736600"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chemeClr val="dk1"/>
                </a:solidFill>
                <a:latin typeface="Arial"/>
                <a:ea typeface="Arial"/>
                <a:cs typeface="Arial"/>
                <a:sym typeface="Arial"/>
              </a:rPr>
              <a:t>D120</a:t>
            </a:r>
            <a:endParaRPr/>
          </a:p>
        </p:txBody>
      </p:sp>
      <p:sp>
        <p:nvSpPr>
          <p:cNvPr id="1860" name="Google Shape;1860;p175"/>
          <p:cNvSpPr txBox="1"/>
          <p:nvPr/>
        </p:nvSpPr>
        <p:spPr>
          <a:xfrm>
            <a:off x="7610158" y="5419980"/>
            <a:ext cx="608012"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chemeClr val="dk1"/>
                </a:solidFill>
                <a:latin typeface="Arial"/>
                <a:ea typeface="Arial"/>
                <a:cs typeface="Arial"/>
                <a:sym typeface="Arial"/>
              </a:rPr>
              <a:t>D90</a:t>
            </a:r>
            <a:endParaRPr/>
          </a:p>
        </p:txBody>
      </p:sp>
      <p:sp>
        <p:nvSpPr>
          <p:cNvPr id="1861" name="Google Shape;1861;p175"/>
          <p:cNvSpPr txBox="1"/>
          <p:nvPr/>
        </p:nvSpPr>
        <p:spPr>
          <a:xfrm>
            <a:off x="6252846" y="5419980"/>
            <a:ext cx="608013"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chemeClr val="dk1"/>
                </a:solidFill>
                <a:latin typeface="Arial"/>
                <a:ea typeface="Arial"/>
                <a:cs typeface="Arial"/>
                <a:sym typeface="Arial"/>
              </a:rPr>
              <a:t>D60</a:t>
            </a:r>
            <a:endParaRPr/>
          </a:p>
        </p:txBody>
      </p:sp>
      <p:grpSp>
        <p:nvGrpSpPr>
          <p:cNvPr id="1862" name="Google Shape;1862;p175"/>
          <p:cNvGrpSpPr/>
          <p:nvPr/>
        </p:nvGrpSpPr>
        <p:grpSpPr>
          <a:xfrm>
            <a:off x="10455303" y="2408400"/>
            <a:ext cx="710368" cy="695325"/>
            <a:chOff x="49" y="2055"/>
            <a:chExt cx="485" cy="438"/>
          </a:xfrm>
        </p:grpSpPr>
        <p:sp>
          <p:nvSpPr>
            <p:cNvPr id="1863" name="Google Shape;1863;p175"/>
            <p:cNvSpPr/>
            <p:nvPr/>
          </p:nvSpPr>
          <p:spPr>
            <a:xfrm>
              <a:off x="49" y="2131"/>
              <a:ext cx="90" cy="90"/>
            </a:xfrm>
            <a:prstGeom prst="rect">
              <a:avLst/>
            </a:prstGeom>
            <a:solidFill>
              <a:srgbClr val="660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4" name="Google Shape;1864;p175"/>
            <p:cNvSpPr/>
            <p:nvPr/>
          </p:nvSpPr>
          <p:spPr>
            <a:xfrm>
              <a:off x="49" y="2403"/>
              <a:ext cx="90" cy="9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5" name="Google Shape;1865;p175"/>
            <p:cNvSpPr txBox="1"/>
            <p:nvPr/>
          </p:nvSpPr>
          <p:spPr>
            <a:xfrm>
              <a:off x="230" y="2055"/>
              <a:ext cx="304" cy="2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rgbClr val="0070C0"/>
                  </a:solidFill>
                  <a:latin typeface="Arial"/>
                  <a:ea typeface="Arial"/>
                  <a:cs typeface="Arial"/>
                  <a:sym typeface="Arial"/>
                </a:rPr>
                <a:t>FP</a:t>
              </a:r>
              <a:endParaRPr/>
            </a:p>
          </p:txBody>
        </p:sp>
      </p:grpSp>
      <p:sp>
        <p:nvSpPr>
          <p:cNvPr id="1866" name="Google Shape;1866;p175"/>
          <p:cNvSpPr txBox="1"/>
          <p:nvPr/>
        </p:nvSpPr>
        <p:spPr>
          <a:xfrm>
            <a:off x="10709302" y="2840200"/>
            <a:ext cx="1072730"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chemeClr val="accent2"/>
                </a:solidFill>
                <a:latin typeface="Arial"/>
                <a:ea typeface="Arial"/>
                <a:cs typeface="Arial"/>
                <a:sym typeface="Arial"/>
              </a:rPr>
              <a:t>Standard</a:t>
            </a:r>
            <a:endParaRPr/>
          </a:p>
        </p:txBody>
      </p:sp>
      <p:sp>
        <p:nvSpPr>
          <p:cNvPr id="1867" name="Google Shape;1867;p175"/>
          <p:cNvSpPr/>
          <p:nvPr/>
        </p:nvSpPr>
        <p:spPr>
          <a:xfrm>
            <a:off x="2945230" y="5663731"/>
            <a:ext cx="8107580"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fr-FR" sz="3200">
                <a:solidFill>
                  <a:srgbClr val="2F9F7A"/>
                </a:solidFill>
                <a:latin typeface="Calibri"/>
                <a:ea typeface="Calibri"/>
                <a:cs typeface="Calibri"/>
                <a:sym typeface="Calibri"/>
              </a:rPr>
              <a:t>Postbiotics decrease colonization by Bifidobacteria typical of adult microbiota</a:t>
            </a:r>
            <a:endParaRPr b="1" i="1" sz="3200">
              <a:solidFill>
                <a:srgbClr val="2F9F7A"/>
              </a:solidFill>
              <a:latin typeface="Calibri"/>
              <a:ea typeface="Calibri"/>
              <a:cs typeface="Calibri"/>
              <a:sym typeface="Calibri"/>
            </a:endParaRPr>
          </a:p>
        </p:txBody>
      </p:sp>
      <p:sp>
        <p:nvSpPr>
          <p:cNvPr id="1868" name="Google Shape;1868;p175"/>
          <p:cNvSpPr/>
          <p:nvPr/>
        </p:nvSpPr>
        <p:spPr>
          <a:xfrm>
            <a:off x="-42862" y="9851"/>
            <a:ext cx="12330112" cy="1323439"/>
          </a:xfrm>
          <a:prstGeom prst="rect">
            <a:avLst/>
          </a:prstGeom>
          <a:solidFill>
            <a:srgbClr val="B7CCE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66092"/>
              </a:buClr>
              <a:buSzPts val="4000"/>
              <a:buFont typeface="Calibri"/>
              <a:buNone/>
            </a:pPr>
            <a:r>
              <a:rPr b="1" lang="fr-FR" sz="4000">
                <a:solidFill>
                  <a:srgbClr val="366092"/>
                </a:solidFill>
                <a:latin typeface="Calibri"/>
                <a:ea typeface="Calibri"/>
                <a:cs typeface="Calibri"/>
                <a:sym typeface="Calibri"/>
              </a:rPr>
              <a:t>Effect of infant formula with postbiotics on thymus size and stool pH in healthy term infants (5)</a:t>
            </a:r>
            <a:endParaRPr/>
          </a:p>
        </p:txBody>
      </p:sp>
      <p:sp>
        <p:nvSpPr>
          <p:cNvPr id="1869" name="Google Shape;1869;p175"/>
          <p:cNvSpPr txBox="1"/>
          <p:nvPr/>
        </p:nvSpPr>
        <p:spPr>
          <a:xfrm>
            <a:off x="2557594" y="806450"/>
            <a:ext cx="8999538" cy="1214437"/>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br>
              <a:rPr lang="fr-FR" sz="4400">
                <a:solidFill>
                  <a:schemeClr val="dk1"/>
                </a:solidFill>
                <a:latin typeface="Calibri"/>
                <a:ea typeface="Calibri"/>
                <a:cs typeface="Calibri"/>
                <a:sym typeface="Calibri"/>
              </a:rPr>
            </a:br>
            <a:r>
              <a:rPr lang="fr-FR" sz="4400">
                <a:solidFill>
                  <a:schemeClr val="dk1"/>
                </a:solidFill>
                <a:latin typeface="Calibri"/>
                <a:ea typeface="Calibri"/>
                <a:cs typeface="Calibri"/>
                <a:sym typeface="Calibri"/>
              </a:rPr>
              <a:t> </a:t>
            </a:r>
            <a:r>
              <a:rPr b="1" lang="fr-FR" sz="4000">
                <a:solidFill>
                  <a:srgbClr val="2F9F7A"/>
                </a:solidFill>
                <a:latin typeface="Calibri"/>
                <a:ea typeface="Calibri"/>
                <a:cs typeface="Calibri"/>
                <a:sym typeface="Calibri"/>
              </a:rPr>
              <a:t>Microbiota composition</a:t>
            </a:r>
            <a:endParaRPr b="1" sz="3600">
              <a:solidFill>
                <a:srgbClr val="2F9F7A"/>
              </a:solidFill>
              <a:latin typeface="Calibri"/>
              <a:ea typeface="Calibri"/>
              <a:cs typeface="Calibri"/>
              <a:sym typeface="Calibri"/>
            </a:endParaRPr>
          </a:p>
        </p:txBody>
      </p:sp>
      <p:sp>
        <p:nvSpPr>
          <p:cNvPr id="1870" name="Google Shape;1870;p175"/>
          <p:cNvSpPr/>
          <p:nvPr/>
        </p:nvSpPr>
        <p:spPr>
          <a:xfrm>
            <a:off x="-217364" y="6550223"/>
            <a:ext cx="3554124"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Indrio et al Pediatr  Res 2007; 62: 98-100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7"/>
                                        </p:tgtEl>
                                        <p:attrNameLst>
                                          <p:attrName>style.visibility</p:attrName>
                                        </p:attrNameLst>
                                      </p:cBhvr>
                                      <p:to>
                                        <p:strVal val="visible"/>
                                      </p:to>
                                    </p:set>
                                    <p:animEffect filter="fade" transition="in">
                                      <p:cBhvr>
                                        <p:cTn dur="500"/>
                                        <p:tgtEl>
                                          <p:spTgt spid="1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