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8"/>
  </p:notesMasterIdLst>
  <p:handoutMasterIdLst>
    <p:handoutMasterId r:id="rId29"/>
  </p:handoutMasterIdLst>
  <p:sldIdLst>
    <p:sldId id="287" r:id="rId3"/>
    <p:sldId id="293" r:id="rId4"/>
    <p:sldId id="292" r:id="rId5"/>
    <p:sldId id="291" r:id="rId6"/>
    <p:sldId id="314" r:id="rId7"/>
    <p:sldId id="294" r:id="rId8"/>
    <p:sldId id="295" r:id="rId9"/>
    <p:sldId id="315" r:id="rId10"/>
    <p:sldId id="316" r:id="rId11"/>
    <p:sldId id="296" r:id="rId12"/>
    <p:sldId id="313" r:id="rId13"/>
    <p:sldId id="297" r:id="rId14"/>
    <p:sldId id="299" r:id="rId15"/>
    <p:sldId id="300" r:id="rId16"/>
    <p:sldId id="302" r:id="rId17"/>
    <p:sldId id="303" r:id="rId18"/>
    <p:sldId id="305" r:id="rId19"/>
    <p:sldId id="306" r:id="rId20"/>
    <p:sldId id="308" r:id="rId21"/>
    <p:sldId id="318" r:id="rId22"/>
    <p:sldId id="311" r:id="rId23"/>
    <p:sldId id="320" r:id="rId24"/>
    <p:sldId id="319" r:id="rId25"/>
    <p:sldId id="312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CC00"/>
    <a:srgbClr val="669900"/>
    <a:srgbClr val="99FF33"/>
    <a:srgbClr val="336600"/>
    <a:srgbClr val="339966"/>
    <a:srgbClr val="000099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58" autoAdjust="0"/>
    <p:restoredTop sz="90485" autoAdjust="0"/>
  </p:normalViewPr>
  <p:slideViewPr>
    <p:cSldViewPr snapToGrid="0">
      <p:cViewPr varScale="1">
        <p:scale>
          <a:sx n="57" d="100"/>
          <a:sy n="57" d="100"/>
        </p:scale>
        <p:origin x="144" y="300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9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DA1F-5D53-49D1-A092-84E9573AD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8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6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2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1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7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92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98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35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83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0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07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Neveen Soliman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17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Neveen Soliman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487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737" y="366104"/>
            <a:ext cx="11374248" cy="1475013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MEDICAL MANAGEMENT OF </a:t>
            </a:r>
            <a:b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CONGENITAL NEPHROTIC SYNDROEM</a:t>
            </a:r>
            <a:endParaRPr lang="en-US" sz="3200" b="1" cap="none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522741"/>
            <a:ext cx="10993546" cy="59032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Rockwell" panose="02060603020205020403" pitchFamily="18" charset="0"/>
              </a:rPr>
              <a:t>13</a:t>
            </a:r>
            <a:r>
              <a:rPr lang="en-US" sz="2000" b="1" baseline="30000" dirty="0" smtClean="0">
                <a:latin typeface="Rockwell" panose="02060603020205020403" pitchFamily="18" charset="0"/>
              </a:rPr>
              <a:t>Th</a:t>
            </a:r>
            <a:r>
              <a:rPr lang="en-US" sz="2000" b="1" dirty="0" smtClean="0">
                <a:latin typeface="Rockwell" panose="02060603020205020403" pitchFamily="18" charset="0"/>
              </a:rPr>
              <a:t> ASN &amp; 35</a:t>
            </a:r>
            <a:r>
              <a:rPr lang="en-US" sz="2000" b="1" baseline="30000" dirty="0" smtClean="0">
                <a:latin typeface="Rockwell" panose="02060603020205020403" pitchFamily="18" charset="0"/>
              </a:rPr>
              <a:t>th</a:t>
            </a:r>
            <a:r>
              <a:rPr lang="en-US" sz="2000" b="1" dirty="0" smtClean="0">
                <a:latin typeface="Rockwell" panose="02060603020205020403" pitchFamily="18" charset="0"/>
              </a:rPr>
              <a:t> ESNT 2017</a:t>
            </a:r>
            <a:endParaRPr lang="en-US" sz="2000" b="1" dirty="0"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2067" y="4538133"/>
            <a:ext cx="4867588" cy="19636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ar-SA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NEVEEN  A  </a:t>
            </a:r>
            <a:r>
              <a:rPr lang="en-US" altLang="ar-S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SOLIMAN</a:t>
            </a:r>
          </a:p>
          <a:p>
            <a:pPr>
              <a:lnSpc>
                <a:spcPct val="80000"/>
              </a:lnSpc>
            </a:pPr>
            <a:endParaRPr lang="en-US" altLang="ar-SA" sz="1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ar-S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Pediatrics</a:t>
            </a:r>
          </a:p>
          <a:p>
            <a:pPr>
              <a:lnSpc>
                <a:spcPct val="80000"/>
              </a:lnSpc>
            </a:pPr>
            <a:r>
              <a:rPr lang="fr-FR" altLang="ar-SA" sz="2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fr-FR" altLang="ar-S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fr-FR" altLang="ar-SA" sz="2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Ainy</a:t>
            </a:r>
            <a:r>
              <a:rPr lang="fr-FR" altLang="ar-S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ar-SA" sz="2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altLang="ar-S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altLang="ar-SA" sz="2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fr-FR" altLang="ar-SA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ar-SA" sz="2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r>
              <a:rPr lang="fr-FR" altLang="ar-S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ar-SA" sz="2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fr-FR" altLang="ar-SA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ar-SA" sz="2000" b="1" dirty="0" smtClean="0">
                <a:solidFill>
                  <a:schemeClr val="accent5">
                    <a:lumMod val="75000"/>
                  </a:schemeClr>
                </a:solidFill>
              </a:rPr>
              <a:t>IPNA-ISN  </a:t>
            </a:r>
            <a:r>
              <a:rPr lang="fr-FR" altLang="ar-SA" sz="2000" b="1" dirty="0" err="1">
                <a:solidFill>
                  <a:schemeClr val="accent5">
                    <a:lumMod val="75000"/>
                  </a:schemeClr>
                </a:solidFill>
              </a:rPr>
              <a:t>Teaching</a:t>
            </a:r>
            <a:r>
              <a:rPr lang="fr-FR" altLang="ar-SA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altLang="ar-SA" sz="2000" b="1" dirty="0" smtClean="0">
                <a:solidFill>
                  <a:schemeClr val="accent5">
                    <a:lumMod val="75000"/>
                  </a:schemeClr>
                </a:solidFill>
              </a:rPr>
              <a:t>Course</a:t>
            </a:r>
          </a:p>
          <a:p>
            <a:pPr>
              <a:lnSpc>
                <a:spcPct val="80000"/>
              </a:lnSpc>
            </a:pPr>
            <a:r>
              <a:rPr lang="fr-FR" altLang="ar-SA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Beirut</a:t>
            </a:r>
            <a:r>
              <a:rPr lang="fr-FR" altLang="ar-SA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ar-SA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15,</a:t>
            </a:r>
            <a:r>
              <a:rPr lang="fr-FR" altLang="ar-SA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>
              <a:lnSpc>
                <a:spcPct val="80000"/>
              </a:lnSpc>
            </a:pPr>
            <a:r>
              <a:rPr lang="fr-FR" altLang="ar-SA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nsoliman@kasralainy.edu.eg</a:t>
            </a:r>
            <a:endParaRPr lang="fr-FR" altLang="ar-SA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http://uqu.edu.sa/files2/tiny_mce/plugins/imagemanager/files/4300298/cairou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90500"/>
            <a:ext cx="914189" cy="10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83" y="5490500"/>
            <a:ext cx="800869" cy="9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pic>
        <p:nvPicPr>
          <p:cNvPr id="2050" name="Picture 2" descr="Image result for kasr al ai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79556"/>
            <a:ext cx="681513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9CC00"/>
                </a:solidFill>
              </a:rPr>
              <a:t>D</a:t>
            </a:r>
            <a:r>
              <a:rPr lang="en-US" b="1" dirty="0" smtClean="0">
                <a:solidFill>
                  <a:srgbClr val="99CC00"/>
                </a:solidFill>
              </a:rPr>
              <a:t>ecision making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75872"/>
            <a:ext cx="75438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Multidisciplinary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Life-long therapy: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Conservative treatment of nephrotic syndrome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Transplantation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Are co-morbidities present?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are the medical and financial resources?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6" name="Picture 5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 dirty="0"/>
          </a:p>
        </p:txBody>
      </p:sp>
      <p:pic>
        <p:nvPicPr>
          <p:cNvPr id="4098" name="Picture 2" descr="Congenital Nephrotic Syndrome Finnish Type treatm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4"/>
          <a:stretch/>
        </p:blipFill>
        <p:spPr bwMode="auto">
          <a:xfrm>
            <a:off x="2069041" y="1760534"/>
            <a:ext cx="8387037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genital Nephrotic Syndrome Finnish Type treatm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1"/>
          <a:stretch/>
        </p:blipFill>
        <p:spPr bwMode="auto">
          <a:xfrm>
            <a:off x="2069041" y="2997197"/>
            <a:ext cx="8387037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66738" y="286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99CC00"/>
                </a:solidFill>
              </a:rPr>
              <a:t>Treatment strategies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19150" y="1840676"/>
            <a:ext cx="340405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Adequate nutrition</a:t>
            </a:r>
            <a:endParaRPr lang="en-US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819149" y="2530665"/>
            <a:ext cx="340405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Reducing proteinuria &amp; treating edema and other consequences of proteinuria &amp; substitution of vital losses</a:t>
            </a:r>
            <a:endParaRPr lang="en-US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819149" y="4697981"/>
            <a:ext cx="3404059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Prophylaxis against potentially fatal complications: </a:t>
            </a:r>
          </a:p>
          <a:p>
            <a:r>
              <a:rPr lang="en-US" sz="2400" dirty="0" smtClean="0"/>
              <a:t>	Infections</a:t>
            </a:r>
          </a:p>
          <a:p>
            <a:r>
              <a:rPr lang="en-US" sz="2400" dirty="0" smtClean="0"/>
              <a:t>	Thrombosis</a:t>
            </a:r>
            <a:endParaRPr lang="en-US" sz="2400" dirty="0"/>
          </a:p>
        </p:txBody>
      </p:sp>
      <p:grpSp>
        <p:nvGrpSpPr>
          <p:cNvPr id="9" name="Groep 8"/>
          <p:cNvGrpSpPr/>
          <p:nvPr/>
        </p:nvGrpSpPr>
        <p:grpSpPr>
          <a:xfrm>
            <a:off x="4305300" y="1925341"/>
            <a:ext cx="6113991" cy="4634359"/>
            <a:chOff x="4343400" y="1840676"/>
            <a:chExt cx="6069102" cy="4348609"/>
          </a:xfrm>
        </p:grpSpPr>
        <p:sp>
          <p:nvSpPr>
            <p:cNvPr id="6" name="Tekstvak 5"/>
            <p:cNvSpPr txBox="1"/>
            <p:nvPr/>
          </p:nvSpPr>
          <p:spPr>
            <a:xfrm>
              <a:off x="7240677" y="3532640"/>
              <a:ext cx="3171825" cy="18194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Preparation of the child for Renal Replacement Therapy:</a:t>
              </a:r>
            </a:p>
            <a:p>
              <a:r>
                <a:rPr lang="en-US" sz="2400" dirty="0" smtClean="0"/>
                <a:t>	Dialysis</a:t>
              </a:r>
            </a:p>
            <a:p>
              <a:r>
                <a:rPr lang="en-US" sz="2400" dirty="0" smtClean="0"/>
                <a:t>	Transplantation</a:t>
              </a:r>
              <a:endParaRPr lang="en-US" sz="2400" dirty="0"/>
            </a:p>
          </p:txBody>
        </p:sp>
        <p:sp>
          <p:nvSpPr>
            <p:cNvPr id="7" name="PIJL-RECHTS 6"/>
            <p:cNvSpPr/>
            <p:nvPr/>
          </p:nvSpPr>
          <p:spPr>
            <a:xfrm>
              <a:off x="5253876" y="3808643"/>
              <a:ext cx="1600200" cy="76200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raccolade 7"/>
            <p:cNvSpPr/>
            <p:nvPr/>
          </p:nvSpPr>
          <p:spPr>
            <a:xfrm>
              <a:off x="4343400" y="1840676"/>
              <a:ext cx="523875" cy="4348609"/>
            </a:xfrm>
            <a:prstGeom prst="rightBrac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 descr="Congenital Nephrotic Syndrome Finnish Type di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2"/>
          <a:stretch/>
        </p:blipFill>
        <p:spPr bwMode="auto">
          <a:xfrm>
            <a:off x="6485719" y="1526225"/>
            <a:ext cx="4471502" cy="6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ngenital Nephrotic Syndrome Finnish Type di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4"/>
          <a:stretch/>
        </p:blipFill>
        <p:spPr bwMode="auto">
          <a:xfrm>
            <a:off x="6485719" y="2107541"/>
            <a:ext cx="4471502" cy="13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nl-BE" b="1" dirty="0" smtClean="0">
                <a:solidFill>
                  <a:srgbClr val="99CC00"/>
                </a:solidFill>
              </a:rPr>
              <a:t>Proteinuria in CNS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181" y="1443038"/>
            <a:ext cx="11340446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Proteinuria in CNS is severe (up to 100 g/l)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Can result in  life – threatening edema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Proteinuria leads to losses of diverse proteins and hormones &amp; vitamins &amp; minerals carrier proteins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Immune-suppressive treatment can stabilize podocyte actin network (glucocorticoids, Cyclosporine A) </a:t>
            </a:r>
            <a:r>
              <a:rPr lang="en-US" sz="2400" b="1" dirty="0" smtClean="0">
                <a:solidFill>
                  <a:srgbClr val="C00000"/>
                </a:solidFill>
              </a:rPr>
              <a:t>no convincing data on effectiveness in CNS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5" name="Picture 4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460374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Treatment of edema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5283" y="178593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Albumin infusions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Furosemide 0.5-1 mg/kg/dose (x 2-4 per day), combined with IV albumin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target serum albumin (2.5 g/</a:t>
            </a:r>
            <a:r>
              <a:rPr lang="en-US" sz="2400" dirty="0" err="1" smtClean="0"/>
              <a:t>dL</a:t>
            </a:r>
            <a:r>
              <a:rPr lang="en-US" sz="2400" dirty="0" smtClean="0"/>
              <a:t> usually sufficient)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Clinical parameters  to monitor albumin dosing</a:t>
            </a:r>
          </a:p>
        </p:txBody>
      </p:sp>
      <p:pic>
        <p:nvPicPr>
          <p:cNvPr id="4" name="Picture 3" descr="112_12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8"/>
          <a:stretch/>
        </p:blipFill>
        <p:spPr bwMode="auto">
          <a:xfrm>
            <a:off x="7515690" y="3511556"/>
            <a:ext cx="4259926" cy="23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913498" y="4150348"/>
            <a:ext cx="138303" cy="361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7" name="Picture 6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Anti-proteinuric therapy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875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ACE-inhibitors and angiotensin II receptor blockers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Indomethacin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No/little response in CNS patients with truncating </a:t>
            </a:r>
            <a:r>
              <a:rPr lang="en-US" i="1" dirty="0" smtClean="0"/>
              <a:t>NPHS1</a:t>
            </a:r>
            <a:r>
              <a:rPr lang="en-US" dirty="0" smtClean="0"/>
              <a:t> mutations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5" name="Picture 4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Hormone Substitution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63674"/>
            <a:ext cx="10972800" cy="432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Hypothyroidism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Low total T3 and T4 due to urinary losses of thyroid binding globulin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Adrenal insufficiency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Case reports </a:t>
            </a:r>
            <a:r>
              <a:rPr lang="en-US" sz="1800" dirty="0" smtClean="0"/>
              <a:t>(</a:t>
            </a:r>
            <a:r>
              <a:rPr lang="en-US" sz="1800" dirty="0" err="1" smtClean="0"/>
              <a:t>Pezzuti</a:t>
            </a:r>
            <a:r>
              <a:rPr lang="en-US" sz="1800" dirty="0" smtClean="0"/>
              <a:t> </a:t>
            </a:r>
            <a:r>
              <a:rPr lang="en-US" sz="1800" i="1" dirty="0" smtClean="0"/>
              <a:t>et al. </a:t>
            </a:r>
            <a:r>
              <a:rPr lang="en-US" sz="1800" dirty="0" smtClean="0"/>
              <a:t>J </a:t>
            </a:r>
            <a:r>
              <a:rPr lang="en-US" sz="1800" dirty="0" err="1" smtClean="0"/>
              <a:t>Pediatr</a:t>
            </a:r>
            <a:r>
              <a:rPr lang="en-US" sz="1800" dirty="0" smtClean="0"/>
              <a:t> </a:t>
            </a:r>
            <a:r>
              <a:rPr lang="en-US" sz="1800" dirty="0" err="1" smtClean="0"/>
              <a:t>Endocrinol</a:t>
            </a:r>
            <a:r>
              <a:rPr lang="en-US" sz="1800" dirty="0" smtClean="0"/>
              <a:t> </a:t>
            </a:r>
            <a:r>
              <a:rPr lang="en-US" sz="1800" dirty="0" err="1" smtClean="0"/>
              <a:t>Metab</a:t>
            </a:r>
            <a:r>
              <a:rPr lang="en-US" sz="1800" dirty="0" smtClean="0"/>
              <a:t> 2014)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Replacement not typically required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5" name="Picture 4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562" y="2889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Prophylaxis against infections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0562" y="2224088"/>
            <a:ext cx="10810875" cy="4879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Hypogammaglobulinemia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Antibiotic </a:t>
            </a:r>
            <a:r>
              <a:rPr lang="en-US" dirty="0" smtClean="0"/>
              <a:t>prophylaxis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Vaccinations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6" name="Picture 5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808" y="27279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Prophylaxes of thrombosis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7808" y="1598356"/>
            <a:ext cx="10048876" cy="4192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High risk for thrombosis in CNS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99CC00"/>
                </a:solidFill>
              </a:rPr>
              <a:t>Venous</a:t>
            </a:r>
            <a:r>
              <a:rPr lang="en-US" dirty="0" smtClean="0">
                <a:solidFill>
                  <a:srgbClr val="99CC00"/>
                </a:solidFill>
              </a:rPr>
              <a:t>:</a:t>
            </a:r>
            <a:r>
              <a:rPr lang="en-US" dirty="0" smtClean="0"/>
              <a:t> low level of anti-thrombotic factors (plasminogen, ATIII), elevated levels of pro-thrombotic factors (</a:t>
            </a:r>
            <a:r>
              <a:rPr lang="en-US" dirty="0" err="1" smtClean="0"/>
              <a:t>macroglobulins</a:t>
            </a:r>
            <a:r>
              <a:rPr lang="en-US" dirty="0" smtClean="0"/>
              <a:t>, fibrinogen, thromboplastin, factors II, V, VII, X, XII)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99CC00"/>
                </a:solidFill>
              </a:rPr>
              <a:t>Arterial (rare)</a:t>
            </a:r>
            <a:r>
              <a:rPr lang="en-US" dirty="0" smtClean="0">
                <a:solidFill>
                  <a:srgbClr val="99CC00"/>
                </a:solidFill>
              </a:rPr>
              <a:t>: </a:t>
            </a:r>
            <a:r>
              <a:rPr lang="en-US" dirty="0" smtClean="0"/>
              <a:t>thrombocytosis, increased platelets activation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Prophylaxis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Treatment of thrombosis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7" name="Picture 6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49"/>
            <a:ext cx="109728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Renal replacement therapy in CNS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7803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Finnish recommendations 	</a:t>
            </a:r>
          </a:p>
          <a:p>
            <a:pPr marL="0" indent="0">
              <a:buNone/>
            </a:pPr>
            <a:r>
              <a:rPr lang="en-US" dirty="0" smtClean="0"/>
              <a:t>	Bilateral nephrectomy 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7 kg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Peritoneal dialysis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Kidney transplantation at 9-10 kg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IJL-OMLAAG 4"/>
          <p:cNvSpPr/>
          <p:nvPr/>
        </p:nvSpPr>
        <p:spPr>
          <a:xfrm>
            <a:off x="3100387" y="3101975"/>
            <a:ext cx="323850" cy="44767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PIJL-OMLAAG 5"/>
          <p:cNvSpPr/>
          <p:nvPr/>
        </p:nvSpPr>
        <p:spPr>
          <a:xfrm>
            <a:off x="3100387" y="4029869"/>
            <a:ext cx="323850" cy="44767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08132" y="5044559"/>
            <a:ext cx="331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Jalanco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Holmberg. In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Avner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9" name="Picture 8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045" y="26529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Overview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0587" y="17243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 and classification of Congenital Nephrotic syndrome (CNS)</a:t>
            </a:r>
          </a:p>
          <a:p>
            <a:r>
              <a:rPr lang="en-US" dirty="0" smtClean="0"/>
              <a:t>Treatment decision making</a:t>
            </a:r>
          </a:p>
          <a:p>
            <a:r>
              <a:rPr lang="en-US" dirty="0" smtClean="0"/>
              <a:t>Treatment strategies:</a:t>
            </a:r>
          </a:p>
          <a:p>
            <a:pPr lvl="1"/>
            <a:r>
              <a:rPr lang="en-US" dirty="0" smtClean="0"/>
              <a:t>Adequate nutrition</a:t>
            </a:r>
          </a:p>
          <a:p>
            <a:pPr lvl="1"/>
            <a:r>
              <a:rPr lang="en-US" dirty="0" smtClean="0"/>
              <a:t>Pharmacologic therapy</a:t>
            </a:r>
          </a:p>
          <a:p>
            <a:pPr lvl="1"/>
            <a:r>
              <a:rPr lang="en-US" dirty="0" smtClean="0"/>
              <a:t>Prophylactic treatment</a:t>
            </a:r>
          </a:p>
          <a:p>
            <a:pPr lvl="2"/>
            <a:r>
              <a:rPr lang="en-US" dirty="0" smtClean="0"/>
              <a:t>Infections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hrombotic complications</a:t>
            </a:r>
          </a:p>
          <a:p>
            <a:pPr lvl="1"/>
            <a:r>
              <a:rPr lang="en-US" dirty="0" smtClean="0"/>
              <a:t>Renal replacement therapy</a:t>
            </a:r>
          </a:p>
          <a:p>
            <a:r>
              <a:rPr lang="en-US" dirty="0" smtClean="0"/>
              <a:t>Conclusions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5" name="Picture 4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9" name="Picture 8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22209" r="29722" b="43206"/>
          <a:stretch/>
        </p:blipFill>
        <p:spPr>
          <a:xfrm>
            <a:off x="1463143" y="393013"/>
            <a:ext cx="8747655" cy="28283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9177" y="3625957"/>
            <a:ext cx="8207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Conclusions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Infants with CNS on dialysis have a comparable mortality, peritonitis rate, growth, and time to transplantation as infants with other primary renal diseases reported in international registry data.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0110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9CC00"/>
                </a:solidFill>
              </a:rPr>
              <a:t>Conclusions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20812"/>
            <a:ext cx="10972800" cy="4325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CNS – the most severe form of pediatric nephrotic syndrome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Understanding of molecular causes and pathophysiology has dramatically </a:t>
            </a:r>
            <a:r>
              <a:rPr lang="en-US" dirty="0" smtClean="0"/>
              <a:t>improved outcome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Prognosis in patients after kidney transplantation is equal to patients with other kidney diseases who undergo RRT at similar 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5" name="Picture 4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33196"/>
            <a:ext cx="12192000" cy="6991196"/>
          </a:xfrm>
          <a:prstGeom prst="rect">
            <a:avLst/>
          </a:prstGeom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2618764" y="3526778"/>
            <a:ext cx="6954471" cy="89138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Do not give up on CNS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16" name="Picture 15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7" name="TextBox 16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5" name="Picture 4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  <p:pic>
        <p:nvPicPr>
          <p:cNvPr id="13" name="Picture 12" descr="http://uqu.edu.sa/files2/tiny_mce/plugins/imagemanager/files/4300298/cairou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70" y="1999326"/>
            <a:ext cx="2784666" cy="28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58" y="1989494"/>
            <a:ext cx="2176694" cy="28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ransforming health c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10427" r="28431" b="46133"/>
          <a:stretch/>
        </p:blipFill>
        <p:spPr bwMode="auto">
          <a:xfrm>
            <a:off x="6155006" y="2407404"/>
            <a:ext cx="4597661" cy="22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8" descr="DNA double hel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0225" y="728570"/>
            <a:ext cx="6770867" cy="54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ransforming health c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10427" r="28431" b="46133"/>
          <a:stretch/>
        </p:blipFill>
        <p:spPr bwMode="auto">
          <a:xfrm>
            <a:off x="6155006" y="2407404"/>
            <a:ext cx="4597661" cy="22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4" y="2407404"/>
            <a:ext cx="4471367" cy="22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projectriskcoach.com/wp-content/uploads/2015/01/ButtonOverlappingPaperWHY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4" y="1104181"/>
            <a:ext cx="6212577" cy="25292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22762" y="4623759"/>
            <a:ext cx="8643668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Congenital Nephrotic Syndrome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connecting the  d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912144"/>
            <a:ext cx="7915663" cy="39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9548530" y="1172105"/>
            <a:ext cx="2452052" cy="1618080"/>
          </a:xfrm>
          <a:prstGeom prst="wedgeEllipseCallout">
            <a:avLst/>
          </a:prstGeom>
          <a:ln>
            <a:solidFill>
              <a:srgbClr val="FFFF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Clinical</a:t>
            </a:r>
            <a:endParaRPr lang="en-US" sz="3200" b="1" dirty="0"/>
          </a:p>
        </p:txBody>
      </p:sp>
      <p:sp>
        <p:nvSpPr>
          <p:cNvPr id="13" name="Cloud Callout 12"/>
          <p:cNvSpPr/>
          <p:nvPr/>
        </p:nvSpPr>
        <p:spPr>
          <a:xfrm>
            <a:off x="1168867" y="1066800"/>
            <a:ext cx="3023272" cy="1447800"/>
          </a:xfrm>
          <a:prstGeom prst="cloudCallo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Imaging</a:t>
            </a:r>
            <a:endParaRPr lang="en-US" sz="3200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8532812" y="3666485"/>
            <a:ext cx="2743200" cy="1219200"/>
          </a:xfrm>
          <a:prstGeom prst="wedgeRectCallout">
            <a:avLst>
              <a:gd name="adj1" fmla="val -67628"/>
              <a:gd name="adj2" fmla="val 192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Laboratory</a:t>
            </a:r>
            <a:endParaRPr lang="en-US" sz="3200" b="1" dirty="0"/>
          </a:p>
        </p:txBody>
      </p:sp>
      <p:sp>
        <p:nvSpPr>
          <p:cNvPr id="15" name="Rectangular Callout 14"/>
          <p:cNvSpPr/>
          <p:nvPr/>
        </p:nvSpPr>
        <p:spPr>
          <a:xfrm>
            <a:off x="225422" y="4097933"/>
            <a:ext cx="2244969" cy="1084703"/>
          </a:xfrm>
          <a:prstGeom prst="wedgeRectCallout">
            <a:avLst>
              <a:gd name="adj1" fmla="val 77885"/>
              <a:gd name="adj2" fmla="val 91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Pathology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02996" y="246568"/>
            <a:ext cx="5485215" cy="5355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clinical phenotyping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27" name="Picture 4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29" name="TextBox 28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 descr="What is Congenital Nephrotic Syndrome Finnish Ty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b="60475"/>
          <a:stretch/>
        </p:blipFill>
        <p:spPr bwMode="auto">
          <a:xfrm>
            <a:off x="3457574" y="4436533"/>
            <a:ext cx="7755165" cy="9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2323"/>
            <a:ext cx="10515600" cy="1325563"/>
          </a:xfrm>
        </p:spPr>
        <p:txBody>
          <a:bodyPr/>
          <a:lstStyle/>
          <a:p>
            <a:r>
              <a:rPr lang="nl-BE" dirty="0" smtClean="0"/>
              <a:t>Definition of CNS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36911"/>
            <a:ext cx="10515600" cy="4351338"/>
          </a:xfrm>
        </p:spPr>
        <p:txBody>
          <a:bodyPr/>
          <a:lstStyle/>
          <a:p>
            <a:r>
              <a:rPr lang="en-US" dirty="0" smtClean="0"/>
              <a:t>CNS: nephrotic syndrome manifesting in the first 3 months of life (often present before birth)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3150171" y="2465175"/>
          <a:ext cx="5703227" cy="41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3" imgW="3182118" imgH="2322384" progId="PhotoshopElements.Image.2">
                  <p:embed/>
                </p:oleObj>
              </mc:Choice>
              <mc:Fallback>
                <p:oleObj name="Image" r:id="rId3" imgW="3182118" imgH="2322384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171" y="2465175"/>
                        <a:ext cx="5703227" cy="41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82676" y="1494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669900"/>
                </a:solidFill>
              </a:rPr>
              <a:t>Classification of CNS</a:t>
            </a:r>
            <a:endParaRPr lang="en-US" b="1" dirty="0">
              <a:solidFill>
                <a:srgbClr val="6699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99301" y="1486965"/>
            <a:ext cx="489018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Primary / Genetic CNS</a:t>
            </a:r>
          </a:p>
          <a:p>
            <a:endParaRPr lang="en-US" dirty="0" smtClean="0"/>
          </a:p>
          <a:p>
            <a:r>
              <a:rPr lang="en-US" dirty="0" err="1" smtClean="0"/>
              <a:t>Nephrin</a:t>
            </a:r>
            <a:r>
              <a:rPr lang="en-US" dirty="0" smtClean="0"/>
              <a:t> (</a:t>
            </a:r>
            <a:r>
              <a:rPr lang="en-US" i="1" dirty="0" smtClean="0"/>
              <a:t>NPHS1</a:t>
            </a:r>
            <a:r>
              <a:rPr lang="en-US" dirty="0" smtClean="0"/>
              <a:t>) gene mutations</a:t>
            </a:r>
          </a:p>
          <a:p>
            <a:endParaRPr lang="en-US" dirty="0" smtClean="0"/>
          </a:p>
          <a:p>
            <a:r>
              <a:rPr lang="en-US" dirty="0" err="1" smtClean="0"/>
              <a:t>Podocin</a:t>
            </a:r>
            <a:r>
              <a:rPr lang="en-US" dirty="0" smtClean="0"/>
              <a:t> (</a:t>
            </a:r>
            <a:r>
              <a:rPr lang="en-US" i="1" dirty="0" smtClean="0"/>
              <a:t>NPHS2</a:t>
            </a:r>
            <a:r>
              <a:rPr lang="en-US" dirty="0" smtClean="0"/>
              <a:t>) gene mutations</a:t>
            </a:r>
          </a:p>
          <a:p>
            <a:endParaRPr lang="en-US" dirty="0" smtClean="0"/>
          </a:p>
          <a:p>
            <a:r>
              <a:rPr lang="en-US" dirty="0" smtClean="0"/>
              <a:t>Phospholipase C epsilon 1 (</a:t>
            </a:r>
            <a:r>
              <a:rPr lang="en-US" i="1" dirty="0" smtClean="0"/>
              <a:t>PLCE1</a:t>
            </a:r>
            <a:r>
              <a:rPr lang="en-US" dirty="0" smtClean="0"/>
              <a:t>) gene mutations</a:t>
            </a:r>
          </a:p>
          <a:p>
            <a:endParaRPr lang="en-US" dirty="0" smtClean="0"/>
          </a:p>
          <a:p>
            <a:r>
              <a:rPr lang="en-US" dirty="0" smtClean="0"/>
              <a:t>Wilms tumor suppressor 1 (</a:t>
            </a:r>
            <a:r>
              <a:rPr lang="en-US" i="1" dirty="0" smtClean="0"/>
              <a:t>WT1</a:t>
            </a:r>
            <a:r>
              <a:rPr lang="en-US" dirty="0" smtClean="0"/>
              <a:t>) gene mutations</a:t>
            </a:r>
          </a:p>
          <a:p>
            <a:r>
              <a:rPr lang="en-US" dirty="0" smtClean="0"/>
              <a:t>(Denys-</a:t>
            </a:r>
            <a:r>
              <a:rPr lang="en-US" dirty="0" err="1" smtClean="0"/>
              <a:t>Drash</a:t>
            </a:r>
            <a:r>
              <a:rPr lang="en-US" dirty="0" smtClean="0"/>
              <a:t> syndrome, isolated NS)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5946686" y="1475028"/>
            <a:ext cx="6059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Laminin β2 (</a:t>
            </a:r>
            <a:r>
              <a:rPr lang="en-US" sz="1600" i="1" dirty="0"/>
              <a:t>LAMB2</a:t>
            </a:r>
            <a:r>
              <a:rPr lang="en-US" sz="1600" dirty="0"/>
              <a:t>) gene mutations </a:t>
            </a:r>
          </a:p>
          <a:p>
            <a:r>
              <a:rPr lang="en-US" sz="1600" dirty="0"/>
              <a:t>(Pierson syndrome, isolated NS)</a:t>
            </a:r>
          </a:p>
          <a:p>
            <a:endParaRPr lang="en-US" sz="1600" dirty="0" smtClean="0"/>
          </a:p>
          <a:p>
            <a:r>
              <a:rPr lang="en-US" sz="1600" dirty="0" smtClean="0"/>
              <a:t>Laminin </a:t>
            </a:r>
            <a:r>
              <a:rPr lang="en-US" sz="1600" dirty="0"/>
              <a:t>β3 (</a:t>
            </a:r>
            <a:r>
              <a:rPr lang="en-US" sz="1600" i="1" dirty="0"/>
              <a:t>LAMB3</a:t>
            </a:r>
            <a:r>
              <a:rPr lang="en-US" sz="1600" dirty="0"/>
              <a:t>) gene mutations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Herlitz</a:t>
            </a:r>
            <a:r>
              <a:rPr lang="en-US" sz="1600" dirty="0"/>
              <a:t> junctional epidermolysis bullosa)</a:t>
            </a:r>
          </a:p>
          <a:p>
            <a:endParaRPr lang="nl-BE" sz="1600" dirty="0"/>
          </a:p>
          <a:p>
            <a:r>
              <a:rPr lang="en-US" sz="1600" dirty="0"/>
              <a:t>Integrin alpha-3 (</a:t>
            </a:r>
            <a:r>
              <a:rPr lang="en-US" sz="1600" i="1" dirty="0"/>
              <a:t>ITGA3</a:t>
            </a:r>
            <a:r>
              <a:rPr lang="en-US" sz="1600" dirty="0"/>
              <a:t>) gene mutations </a:t>
            </a:r>
          </a:p>
          <a:p>
            <a:r>
              <a:rPr lang="en-US" sz="1600" dirty="0"/>
              <a:t>congenital interstitial lung disease with nephrotic syndrome </a:t>
            </a:r>
          </a:p>
          <a:p>
            <a:r>
              <a:rPr lang="en-US" sz="1600" dirty="0"/>
              <a:t>and epidermolysis bullosa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ARHGDIA gene mutations (</a:t>
            </a:r>
            <a:r>
              <a:rPr lang="en-US" sz="1600" dirty="0" err="1" smtClean="0"/>
              <a:t>RhoGDIA</a:t>
            </a:r>
            <a:r>
              <a:rPr lang="en-US" sz="1600" dirty="0" smtClean="0"/>
              <a:t> defect)</a:t>
            </a:r>
          </a:p>
          <a:p>
            <a:endParaRPr lang="en-US" sz="1600" dirty="0" smtClean="0"/>
          </a:p>
          <a:p>
            <a:r>
              <a:rPr lang="en-US" sz="1600" dirty="0" smtClean="0"/>
              <a:t>Mutations in genes encoding mitochondrial </a:t>
            </a:r>
          </a:p>
          <a:p>
            <a:r>
              <a:rPr lang="en-US" sz="1600" dirty="0" smtClean="0"/>
              <a:t>coenzyme Q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synthesis (COQ2, COQ6, ADCK4)</a:t>
            </a:r>
          </a:p>
          <a:p>
            <a:endParaRPr lang="en-US" sz="1600" dirty="0" smtClean="0"/>
          </a:p>
          <a:p>
            <a:r>
              <a:rPr lang="en-US" sz="1600" dirty="0" smtClean="0"/>
              <a:t>Galloway-</a:t>
            </a:r>
            <a:r>
              <a:rPr lang="en-US" sz="1600" dirty="0" err="1" smtClean="0"/>
              <a:t>Mowat</a:t>
            </a:r>
            <a:r>
              <a:rPr lang="en-US" sz="1600" dirty="0" smtClean="0"/>
              <a:t> syndrome (KEOPS complex subunits:</a:t>
            </a:r>
          </a:p>
          <a:p>
            <a:r>
              <a:rPr lang="en-US" sz="1600" i="1" dirty="0" smtClean="0"/>
              <a:t>OSGEP</a:t>
            </a:r>
            <a:r>
              <a:rPr lang="en-US" sz="1600" dirty="0" smtClean="0"/>
              <a:t>, </a:t>
            </a:r>
            <a:r>
              <a:rPr lang="en-US" sz="1600" i="1" dirty="0" smtClean="0"/>
              <a:t>TP53RK</a:t>
            </a:r>
            <a:r>
              <a:rPr lang="en-US" sz="1600" dirty="0" smtClean="0"/>
              <a:t>, </a:t>
            </a:r>
            <a:r>
              <a:rPr lang="en-US" sz="1600" i="1" dirty="0" smtClean="0"/>
              <a:t>TPRKB</a:t>
            </a:r>
            <a:r>
              <a:rPr lang="en-US" sz="1600" dirty="0" smtClean="0"/>
              <a:t>, and </a:t>
            </a:r>
            <a:r>
              <a:rPr lang="en-US" sz="1600" i="1" dirty="0" smtClean="0"/>
              <a:t>LAGE3) (</a:t>
            </a:r>
            <a:r>
              <a:rPr lang="en-US" sz="1600" dirty="0" smtClean="0"/>
              <a:t>Braun</a:t>
            </a:r>
            <a:r>
              <a:rPr lang="en-US" sz="1600" i="1" dirty="0" smtClean="0"/>
              <a:t> et al. </a:t>
            </a:r>
            <a:r>
              <a:rPr lang="en-US" sz="1600" dirty="0" smtClean="0"/>
              <a:t>Nat Genet  </a:t>
            </a:r>
            <a:r>
              <a:rPr lang="en-US" sz="1600" i="1" dirty="0" smtClean="0"/>
              <a:t>2017)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Tekstvak 4"/>
          <p:cNvSpPr txBox="1"/>
          <p:nvPr/>
        </p:nvSpPr>
        <p:spPr>
          <a:xfrm>
            <a:off x="532167" y="4547030"/>
            <a:ext cx="5290487" cy="21852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CNS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Infectious: 	syphilis, toxoplasmosis, malaria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	CMV, rubella, hepatitis B, HIV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SLE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6/15/2019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387" y="3375176"/>
            <a:ext cx="2426537" cy="335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4314371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818" y="152400"/>
            <a:ext cx="7327346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200" y="3375176"/>
            <a:ext cx="4933182" cy="3350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35403" r="65661" b="22646"/>
          <a:stretch/>
        </p:blipFill>
        <p:spPr>
          <a:xfrm>
            <a:off x="413632" y="3342992"/>
            <a:ext cx="3543771" cy="33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31035" r="34179" b="16004"/>
          <a:stretch/>
        </p:blipFill>
        <p:spPr>
          <a:xfrm>
            <a:off x="61431" y="136478"/>
            <a:ext cx="5602765" cy="354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 t="24863" r="34291" b="18194"/>
          <a:stretch/>
        </p:blipFill>
        <p:spPr>
          <a:xfrm>
            <a:off x="5556450" y="1749108"/>
            <a:ext cx="6288027" cy="44077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192550"/>
            <a:ext cx="12192000" cy="644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16" name="Picture 15" descr="Image result for cairo university logo transpare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8209"/>
          <a:stretch/>
        </p:blipFill>
        <p:spPr bwMode="auto">
          <a:xfrm>
            <a:off x="8685212" y="6133613"/>
            <a:ext cx="762000" cy="57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7" name="TextBox 16"/>
          <p:cNvSpPr txBox="1"/>
          <p:nvPr/>
        </p:nvSpPr>
        <p:spPr>
          <a:xfrm>
            <a:off x="1168867" y="6289254"/>
            <a:ext cx="37406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Kasr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Al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Ainy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  <a:cs typeface="+mj-cs"/>
              </a:rPr>
              <a:t>School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r-FR" altLang="ar-SA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of </a:t>
            </a:r>
            <a:r>
              <a:rPr lang="fr-FR" altLang="ar-SA" dirty="0" err="1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Medicine</a:t>
            </a:r>
            <a:endParaRPr lang="fr-FR" altLang="ar-SA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47212" y="627540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Cairo</a:t>
            </a:r>
            <a:r>
              <a:rPr lang="fr-FR" altLang="ar-S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ar-SA" dirty="0" err="1">
                <a:solidFill>
                  <a:schemeClr val="accent6">
                    <a:lumMod val="50000"/>
                  </a:schemeClr>
                </a:solidFill>
              </a:rPr>
              <a:t>University</a:t>
            </a:r>
            <a:endParaRPr lang="fr-FR" alt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2" descr="Image result for â«ÙÙØ¬Ù Ø§ÙÙØµØ± Ø§ÙØ¹ÙÙÙâ¬â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" y="6165764"/>
            <a:ext cx="588443" cy="5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strategy  proposal presentat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strategy  proposal presentation" id="{046EAC39-0F7A-434B-A008-25AEA0734A86}" vid="{35BA20B6-3833-4B27-995B-0B2F0A323CD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9BB7A1-C70F-403E-B471-F185B83BA8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strategy proposal presentation</Template>
  <TotalTime>0</TotalTime>
  <Words>745</Words>
  <Application>Microsoft Office PowerPoint</Application>
  <PresentationFormat>Widescreen</PresentationFormat>
  <Paragraphs>225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Rockwell</vt:lpstr>
      <vt:lpstr>Tahoma</vt:lpstr>
      <vt:lpstr>Wingdings</vt:lpstr>
      <vt:lpstr>Wingdings 2</vt:lpstr>
      <vt:lpstr>Sales strategy  proposal presentation</vt:lpstr>
      <vt:lpstr>Image</vt:lpstr>
      <vt:lpstr>MEDICAL MANAGEMENT OF  CONGENITAL NEPHROTIC SYNDROEM</vt:lpstr>
      <vt:lpstr>Overview</vt:lpstr>
      <vt:lpstr>PowerPoint Presentation</vt:lpstr>
      <vt:lpstr>PowerPoint Presentation</vt:lpstr>
      <vt:lpstr>PowerPoint Presentation</vt:lpstr>
      <vt:lpstr>Definition of CNS</vt:lpstr>
      <vt:lpstr>Classification of CNS</vt:lpstr>
      <vt:lpstr>PowerPoint Presentation</vt:lpstr>
      <vt:lpstr>PowerPoint Presentation</vt:lpstr>
      <vt:lpstr>Decision making</vt:lpstr>
      <vt:lpstr>PowerPoint Presentation</vt:lpstr>
      <vt:lpstr>Treatment strategies</vt:lpstr>
      <vt:lpstr>Proteinuria in CNS</vt:lpstr>
      <vt:lpstr>Treatment of edema</vt:lpstr>
      <vt:lpstr>Anti-proteinuric therapy</vt:lpstr>
      <vt:lpstr>Hormone Substitution</vt:lpstr>
      <vt:lpstr>Prophylaxis against infections</vt:lpstr>
      <vt:lpstr>Prophylaxes of thrombosis</vt:lpstr>
      <vt:lpstr>Renal replacement therapy in CNS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2018-04-08T14:18:34Z</dcterms:created>
  <dcterms:modified xsi:type="dcterms:W3CDTF">2019-06-15T10:10:15Z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TC034605579991</vt:lpwstr>
  </property>
</Properties>
</file>