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3657" r:id="rId5"/>
    <p:sldMasterId id="2147483664" r:id="rId6"/>
    <p:sldMasterId id="2147483678" r:id="rId7"/>
  </p:sldMasterIdLst>
  <p:notesMasterIdLst>
    <p:notesMasterId r:id="rId68"/>
  </p:notesMasterIdLst>
  <p:sldIdLst>
    <p:sldId id="256" r:id="rId8"/>
    <p:sldId id="258" r:id="rId9"/>
    <p:sldId id="268" r:id="rId10"/>
    <p:sldId id="270" r:id="rId11"/>
    <p:sldId id="272" r:id="rId12"/>
    <p:sldId id="279" r:id="rId13"/>
    <p:sldId id="274" r:id="rId14"/>
    <p:sldId id="282" r:id="rId15"/>
    <p:sldId id="321" r:id="rId16"/>
    <p:sldId id="281" r:id="rId17"/>
    <p:sldId id="273" r:id="rId18"/>
    <p:sldId id="275" r:id="rId19"/>
    <p:sldId id="283" r:id="rId20"/>
    <p:sldId id="322" r:id="rId21"/>
    <p:sldId id="323" r:id="rId22"/>
    <p:sldId id="324" r:id="rId23"/>
    <p:sldId id="325" r:id="rId24"/>
    <p:sldId id="326" r:id="rId25"/>
    <p:sldId id="284" r:id="rId26"/>
    <p:sldId id="292" r:id="rId27"/>
    <p:sldId id="293" r:id="rId28"/>
    <p:sldId id="300" r:id="rId29"/>
    <p:sldId id="297" r:id="rId30"/>
    <p:sldId id="320" r:id="rId31"/>
    <p:sldId id="298" r:id="rId32"/>
    <p:sldId id="299" r:id="rId33"/>
    <p:sldId id="277" r:id="rId34"/>
    <p:sldId id="276" r:id="rId35"/>
    <p:sldId id="278" r:id="rId36"/>
    <p:sldId id="288" r:id="rId37"/>
    <p:sldId id="317" r:id="rId38"/>
    <p:sldId id="301" r:id="rId39"/>
    <p:sldId id="285" r:id="rId40"/>
    <p:sldId id="295" r:id="rId41"/>
    <p:sldId id="327" r:id="rId42"/>
    <p:sldId id="264" r:id="rId43"/>
    <p:sldId id="303" r:id="rId44"/>
    <p:sldId id="304" r:id="rId45"/>
    <p:sldId id="318" r:id="rId46"/>
    <p:sldId id="267" r:id="rId47"/>
    <p:sldId id="310" r:id="rId48"/>
    <p:sldId id="306" r:id="rId49"/>
    <p:sldId id="309" r:id="rId50"/>
    <p:sldId id="319" r:id="rId51"/>
    <p:sldId id="312" r:id="rId52"/>
    <p:sldId id="308" r:id="rId53"/>
    <p:sldId id="313" r:id="rId54"/>
    <p:sldId id="311" r:id="rId55"/>
    <p:sldId id="307" r:id="rId56"/>
    <p:sldId id="328" r:id="rId57"/>
    <p:sldId id="336" r:id="rId58"/>
    <p:sldId id="335" r:id="rId59"/>
    <p:sldId id="333" r:id="rId60"/>
    <p:sldId id="334" r:id="rId61"/>
    <p:sldId id="332" r:id="rId62"/>
    <p:sldId id="338" r:id="rId63"/>
    <p:sldId id="337" r:id="rId64"/>
    <p:sldId id="340" r:id="rId65"/>
    <p:sldId id="339" r:id="rId66"/>
    <p:sldId id="305" r:id="rId6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288"/>
    <a:srgbClr val="106975"/>
    <a:srgbClr val="79BBE8"/>
    <a:srgbClr val="DFADD0"/>
    <a:srgbClr val="8DA7D7"/>
    <a:srgbClr val="5ED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1" autoAdjust="0"/>
    <p:restoredTop sz="78132" autoAdjust="0"/>
  </p:normalViewPr>
  <p:slideViewPr>
    <p:cSldViewPr snapToGrid="0" snapToObjects="1" showGuides="1">
      <p:cViewPr varScale="1">
        <p:scale>
          <a:sx n="77" d="100"/>
          <a:sy n="77" d="100"/>
        </p:scale>
        <p:origin x="576" y="72"/>
      </p:cViewPr>
      <p:guideLst>
        <p:guide orient="horz" pos="162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Acute RRT trends in AWARE database</a:t>
            </a:r>
            <a:r>
              <a:rPr lang="en-US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Sheet1!$A$1:$D$1</c:f>
              <c:strCache>
                <c:ptCount val="4"/>
                <c:pt idx="0">
                  <c:v>PD</c:v>
                </c:pt>
                <c:pt idx="1">
                  <c:v>IHD</c:v>
                </c:pt>
                <c:pt idx="2">
                  <c:v>CRRT</c:v>
                </c:pt>
                <c:pt idx="3">
                  <c:v>SLED</c:v>
                </c:pt>
              </c:strCache>
            </c:strRef>
          </c:cat>
          <c:val>
            <c:numRef>
              <c:f>Sheet1!$A$3:$D$3</c:f>
              <c:numCache>
                <c:formatCode>General</c:formatCode>
                <c:ptCount val="4"/>
                <c:pt idx="0">
                  <c:v>0</c:v>
                </c:pt>
                <c:pt idx="1">
                  <c:v>0.23287671232876711</c:v>
                </c:pt>
                <c:pt idx="2">
                  <c:v>0.90410958904109584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837760"/>
        <c:axId val="354838320"/>
      </c:barChart>
      <c:catAx>
        <c:axId val="35483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38320"/>
        <c:crosses val="autoZero"/>
        <c:auto val="1"/>
        <c:lblAlgn val="ctr"/>
        <c:lblOffset val="100"/>
        <c:noMultiLvlLbl val="0"/>
      </c:catAx>
      <c:valAx>
        <c:axId val="35483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3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CRRT modality</a:t>
            </a:r>
            <a:r>
              <a:rPr lang="en-US" baseline="0"/>
              <a:t> trend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Sheet1!$A$7:$C$7</c:f>
              <c:strCache>
                <c:ptCount val="3"/>
                <c:pt idx="0">
                  <c:v>CVVH</c:v>
                </c:pt>
                <c:pt idx="1">
                  <c:v>CVVHD</c:v>
                </c:pt>
                <c:pt idx="2">
                  <c:v>CVVHDF</c:v>
                </c:pt>
              </c:strCache>
            </c:strRef>
          </c:cat>
          <c:val>
            <c:numRef>
              <c:f>Sheet1!$A$8:$C$8</c:f>
              <c:numCache>
                <c:formatCode>General</c:formatCode>
                <c:ptCount val="3"/>
                <c:pt idx="0">
                  <c:v>0.18181818181818182</c:v>
                </c:pt>
                <c:pt idx="1">
                  <c:v>0.10606060606060606</c:v>
                </c:pt>
                <c:pt idx="2">
                  <c:v>0.74242424242424243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840560"/>
        <c:axId val="354841120"/>
      </c:barChart>
      <c:catAx>
        <c:axId val="35484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41120"/>
        <c:crosses val="autoZero"/>
        <c:auto val="1"/>
        <c:lblAlgn val="ctr"/>
        <c:lblOffset val="100"/>
        <c:noMultiLvlLbl val="0"/>
      </c:catAx>
      <c:valAx>
        <c:axId val="3548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4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76B84-B8DD-4850-BCE7-70C4AD28B3B7}" type="datetimeFigureOut">
              <a:rPr lang="en-US" smtClean="0"/>
              <a:t>14/06/2019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D837-2959-4CE7-8AAA-C78AA7642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D837-2959-4CE7-8AAA-C78AA76421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9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2002:</a:t>
            </a:r>
            <a:r>
              <a:rPr lang="en-US" baseline="0" dirty="0" smtClean="0"/>
              <a:t> The definition was based on SCr and UOP. The problem with RIFLE it is not acute (Loss &gt; 4 weeks, and ESRD &gt; 3 months). ADQI: Acute Dialysis Quality Initiative.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D837-2959-4CE7-8AAA-C78AA76421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8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10900-6E05-405A-BB6F-36BC800C8590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696913"/>
            <a:ext cx="3441700" cy="19367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88920"/>
            <a:ext cx="5029200" cy="5810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1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10900-6E05-405A-BB6F-36BC800C8590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696913"/>
            <a:ext cx="3441700" cy="19367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88920"/>
            <a:ext cx="5029200" cy="5810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1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D837-2959-4CE7-8AAA-C78AA76421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8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Calcium, which is coagulation factor IV, plays an important role in the whole</a:t>
            </a:r>
          </a:p>
          <a:p>
            <a:r>
              <a:rPr lang="en-US" dirty="0" smtClean="0"/>
              <a:t>anticoagulation cascade. Its ionized form participates in each of the three</a:t>
            </a:r>
          </a:p>
          <a:p>
            <a:r>
              <a:rPr lang="en-US" dirty="0" smtClean="0"/>
              <a:t>pathways: intrinsic, extrinsic and common.</a:t>
            </a:r>
          </a:p>
          <a:p>
            <a:r>
              <a:rPr lang="en-US" dirty="0" smtClean="0"/>
              <a:t>• Intrinsic pathway: Factor </a:t>
            </a:r>
            <a:r>
              <a:rPr lang="en-US" dirty="0" err="1" smtClean="0"/>
              <a:t>IXa</a:t>
            </a:r>
            <a:r>
              <a:rPr lang="en-US" dirty="0" smtClean="0"/>
              <a:t>, together with factor VIII, phospholipid and</a:t>
            </a:r>
          </a:p>
          <a:p>
            <a:r>
              <a:rPr lang="en-US" dirty="0" smtClean="0"/>
              <a:t>ionized calcium convert factor X to its activated form, factor </a:t>
            </a:r>
            <a:r>
              <a:rPr lang="en-US" dirty="0" err="1" smtClean="0"/>
              <a:t>Xa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• Extrinsic pathway: The combination of tissue factor with factor </a:t>
            </a:r>
            <a:r>
              <a:rPr lang="en-US" dirty="0" err="1" smtClean="0"/>
              <a:t>VIIa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ionized calcium convert factor X to its activated form, factor </a:t>
            </a:r>
            <a:r>
              <a:rPr lang="en-US" dirty="0" err="1" smtClean="0"/>
              <a:t>Xa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• Common pathway: The final common sequence involves the combination</a:t>
            </a:r>
          </a:p>
          <a:p>
            <a:r>
              <a:rPr lang="en-US" dirty="0" smtClean="0"/>
              <a:t>of factors </a:t>
            </a:r>
            <a:r>
              <a:rPr lang="en-US" dirty="0" err="1" smtClean="0"/>
              <a:t>Xa</a:t>
            </a:r>
            <a:r>
              <a:rPr lang="en-US" dirty="0" smtClean="0"/>
              <a:t> and V, phospholipid and ionized calcium into a complex that</a:t>
            </a:r>
          </a:p>
          <a:p>
            <a:r>
              <a:rPr lang="en-US" dirty="0" smtClean="0"/>
              <a:t>converts prothrombin in thrombin.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D837-2959-4CE7-8AAA-C78AA76421E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4%</a:t>
            </a:r>
            <a:r>
              <a:rPr lang="en-US" baseline="0" dirty="0" smtClean="0"/>
              <a:t> </a:t>
            </a:r>
            <a:r>
              <a:rPr lang="en-US" dirty="0" smtClean="0"/>
              <a:t>Tri</a:t>
            </a:r>
            <a:r>
              <a:rPr lang="en-US" baseline="0" dirty="0" smtClean="0"/>
              <a:t>-Na </a:t>
            </a:r>
            <a:r>
              <a:rPr lang="en-US" baseline="0" dirty="0" err="1" smtClean="0"/>
              <a:t>Citrtae</a:t>
            </a:r>
            <a:r>
              <a:rPr lang="en-US" baseline="0" dirty="0" smtClean="0"/>
              <a:t>: 136 </a:t>
            </a:r>
            <a:r>
              <a:rPr lang="en-US" baseline="0" dirty="0" err="1" smtClean="0"/>
              <a:t>mmol</a:t>
            </a:r>
            <a:r>
              <a:rPr lang="en-US" baseline="0" dirty="0" smtClean="0"/>
              <a:t>/l Tri-Na Citrate and 408 </a:t>
            </a:r>
            <a:r>
              <a:rPr lang="en-US" baseline="0" dirty="0" err="1" smtClean="0"/>
              <a:t>mmol</a:t>
            </a:r>
            <a:r>
              <a:rPr lang="en-US" baseline="0" dirty="0" smtClean="0"/>
              <a:t>/l of Na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D837-2959-4CE7-8AAA-C78AA76421E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1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9606-C304-4C90-BEBB-C2BCC28B457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7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Template-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381"/>
            <a:ext cx="9144000" cy="51526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13733" y="2417364"/>
            <a:ext cx="2671762" cy="8720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Building a</a:t>
            </a:r>
          </a:p>
          <a:p>
            <a:pPr lvl="0"/>
            <a:r>
              <a:rPr lang="en-US" dirty="0" smtClean="0"/>
              <a:t>healthy nation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13733" y="3207965"/>
            <a:ext cx="2671762" cy="468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EDDC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is what we do.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913733" y="3745753"/>
            <a:ext cx="2671762" cy="468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6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B997E15-0D85-4251-94C8-669A40629125}" type="datetimeFigureOut">
              <a:rPr lang="en-US" smtClean="0"/>
              <a:t>14/06/2019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B11702-0534-4A1B-93E6-32795EA4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1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0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791" y="703657"/>
            <a:ext cx="5219362" cy="281296"/>
          </a:xfrm>
        </p:spPr>
        <p:txBody>
          <a:bodyPr lIns="0" tIns="0" bIns="0">
            <a:noAutofit/>
          </a:bodyPr>
          <a:lstStyle>
            <a:lvl1pPr algn="l">
              <a:defRPr>
                <a:solidFill>
                  <a:srgbClr val="019288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5124" y="1449933"/>
            <a:ext cx="3499963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4650" y="1724263"/>
            <a:ext cx="3500438" cy="3009900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Posant</a:t>
            </a:r>
            <a:r>
              <a:rPr lang="en-US" dirty="0" smtClean="0"/>
              <a:t> et </a:t>
            </a:r>
            <a:r>
              <a:rPr lang="en-US" dirty="0" err="1" smtClean="0"/>
              <a:t>odi</a:t>
            </a:r>
            <a:r>
              <a:rPr lang="en-US" dirty="0" smtClean="0"/>
              <a:t> </a:t>
            </a:r>
            <a:r>
              <a:rPr lang="en-US" dirty="0" err="1" smtClean="0"/>
              <a:t>dolecae</a:t>
            </a:r>
            <a:r>
              <a:rPr lang="en-US" dirty="0" smtClean="0"/>
              <a:t> </a:t>
            </a:r>
            <a:r>
              <a:rPr lang="en-US" dirty="0" err="1" smtClean="0"/>
              <a:t>maximporro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quod </a:t>
            </a:r>
            <a:r>
              <a:rPr lang="en-US" dirty="0" err="1" smtClean="0"/>
              <a:t>mosam</a:t>
            </a:r>
            <a:r>
              <a:rPr lang="en-US" dirty="0" smtClean="0"/>
              <a:t> quo de </a:t>
            </a:r>
            <a:r>
              <a:rPr lang="en-US" dirty="0" err="1" smtClean="0"/>
              <a:t>mos</a:t>
            </a:r>
            <a:r>
              <a:rPr lang="en-US" dirty="0" smtClean="0"/>
              <a:t> et pro qui </a:t>
            </a:r>
            <a:r>
              <a:rPr lang="en-US" dirty="0" err="1" smtClean="0"/>
              <a:t>quamus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dolo</a:t>
            </a:r>
            <a:r>
              <a:rPr lang="en-US" dirty="0" smtClean="0"/>
              <a:t> </a:t>
            </a:r>
            <a:r>
              <a:rPr lang="en-US" dirty="0" err="1" smtClean="0"/>
              <a:t>cuptiis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exerumqui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di qui </a:t>
            </a:r>
            <a:r>
              <a:rPr lang="en-US" dirty="0" err="1" smtClean="0"/>
              <a:t>que</a:t>
            </a:r>
            <a:r>
              <a:rPr lang="en-US" dirty="0" smtClean="0"/>
              <a:t> des maxim vid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enis</a:t>
            </a:r>
            <a:r>
              <a:rPr lang="en-US" dirty="0" smtClean="0"/>
              <a:t> ma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eosanimusam</a:t>
            </a:r>
            <a:r>
              <a:rPr lang="en-US" dirty="0" smtClean="0"/>
              <a:t> </a:t>
            </a:r>
            <a:r>
              <a:rPr lang="en-US" dirty="0" err="1" smtClean="0"/>
              <a:t>ute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quae. </a:t>
            </a:r>
            <a:r>
              <a:rPr lang="en-US" dirty="0" err="1" smtClean="0"/>
              <a:t>Epra</a:t>
            </a:r>
            <a:r>
              <a:rPr lang="en-US" dirty="0" smtClean="0"/>
              <a:t> qui </a:t>
            </a:r>
            <a:r>
              <a:rPr lang="en-US" dirty="0" err="1" smtClean="0"/>
              <a:t>dollupid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ipsandam</a:t>
            </a:r>
            <a:r>
              <a:rPr lang="en-US" dirty="0" smtClean="0"/>
              <a:t>, </a:t>
            </a:r>
            <a:r>
              <a:rPr lang="en-US" dirty="0" err="1" smtClean="0"/>
              <a:t>omnihit</a:t>
            </a:r>
            <a:r>
              <a:rPr lang="en-US" dirty="0" smtClean="0"/>
              <a:t> </a:t>
            </a:r>
            <a:r>
              <a:rPr lang="en-US" dirty="0" err="1" smtClean="0"/>
              <a:t>doluptatqui</a:t>
            </a:r>
            <a:r>
              <a:rPr lang="en-US" dirty="0" smtClean="0"/>
              <a:t> od qui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as et et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estisquiae</a:t>
            </a:r>
            <a:r>
              <a:rPr lang="en-US" dirty="0" smtClean="0"/>
              <a:t>. 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165210" y="1724263"/>
            <a:ext cx="3500438" cy="3009900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Posant</a:t>
            </a:r>
            <a:r>
              <a:rPr lang="en-US" dirty="0" smtClean="0"/>
              <a:t> et </a:t>
            </a:r>
            <a:r>
              <a:rPr lang="en-US" dirty="0" err="1" smtClean="0"/>
              <a:t>odi</a:t>
            </a:r>
            <a:r>
              <a:rPr lang="en-US" dirty="0" smtClean="0"/>
              <a:t> </a:t>
            </a:r>
            <a:r>
              <a:rPr lang="en-US" dirty="0" err="1" smtClean="0"/>
              <a:t>dolecae</a:t>
            </a:r>
            <a:r>
              <a:rPr lang="en-US" dirty="0" smtClean="0"/>
              <a:t> </a:t>
            </a:r>
            <a:r>
              <a:rPr lang="en-US" dirty="0" err="1" smtClean="0"/>
              <a:t>maximporro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quod </a:t>
            </a:r>
            <a:r>
              <a:rPr lang="en-US" dirty="0" err="1" smtClean="0"/>
              <a:t>mosam</a:t>
            </a:r>
            <a:r>
              <a:rPr lang="en-US" dirty="0" smtClean="0"/>
              <a:t> quo de </a:t>
            </a:r>
            <a:r>
              <a:rPr lang="en-US" dirty="0" err="1" smtClean="0"/>
              <a:t>mos</a:t>
            </a:r>
            <a:r>
              <a:rPr lang="en-US" dirty="0" smtClean="0"/>
              <a:t> et pro qui </a:t>
            </a:r>
            <a:r>
              <a:rPr lang="en-US" dirty="0" err="1" smtClean="0"/>
              <a:t>quamus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dolo</a:t>
            </a:r>
            <a:r>
              <a:rPr lang="en-US" dirty="0" smtClean="0"/>
              <a:t> </a:t>
            </a:r>
            <a:r>
              <a:rPr lang="en-US" dirty="0" err="1" smtClean="0"/>
              <a:t>cuptiis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exerumqui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di qui </a:t>
            </a:r>
            <a:r>
              <a:rPr lang="en-US" dirty="0" err="1" smtClean="0"/>
              <a:t>que</a:t>
            </a:r>
            <a:r>
              <a:rPr lang="en-US" dirty="0" smtClean="0"/>
              <a:t> des maxim vid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enis</a:t>
            </a:r>
            <a:r>
              <a:rPr lang="en-US" dirty="0" smtClean="0"/>
              <a:t> ma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eosanimusam</a:t>
            </a:r>
            <a:r>
              <a:rPr lang="en-US" dirty="0" smtClean="0"/>
              <a:t> </a:t>
            </a:r>
            <a:r>
              <a:rPr lang="en-US" dirty="0" err="1" smtClean="0"/>
              <a:t>ute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quae. </a:t>
            </a:r>
            <a:r>
              <a:rPr lang="en-US" dirty="0" err="1" smtClean="0"/>
              <a:t>Epra</a:t>
            </a:r>
            <a:r>
              <a:rPr lang="en-US" dirty="0" smtClean="0"/>
              <a:t> qui </a:t>
            </a:r>
            <a:r>
              <a:rPr lang="en-US" dirty="0" err="1" smtClean="0"/>
              <a:t>dollupid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ipsandam</a:t>
            </a:r>
            <a:r>
              <a:rPr lang="en-US" dirty="0" smtClean="0"/>
              <a:t>, </a:t>
            </a:r>
            <a:r>
              <a:rPr lang="en-US" dirty="0" err="1" smtClean="0"/>
              <a:t>omnihit</a:t>
            </a:r>
            <a:r>
              <a:rPr lang="en-US" dirty="0" smtClean="0"/>
              <a:t> </a:t>
            </a:r>
            <a:r>
              <a:rPr lang="en-US" dirty="0" err="1" smtClean="0"/>
              <a:t>doluptatqui</a:t>
            </a:r>
            <a:r>
              <a:rPr lang="en-US" dirty="0" smtClean="0"/>
              <a:t> od qui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as et et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estisquiae</a:t>
            </a:r>
            <a:r>
              <a:rPr lang="en-US" dirty="0" smtClean="0"/>
              <a:t>.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35754" y="375163"/>
            <a:ext cx="1828800" cy="204809"/>
          </a:xfrm>
        </p:spPr>
        <p:txBody>
          <a:bodyPr lIns="0" tIns="0" rIns="0" bIns="0">
            <a:noAutofit/>
          </a:bodyPr>
          <a:lstStyle>
            <a:lvl1pPr algn="r">
              <a:defRPr sz="1200">
                <a:solidFill>
                  <a:srgbClr val="019288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65210" y="1449933"/>
            <a:ext cx="3500438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5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 Template-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006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70791" y="703657"/>
            <a:ext cx="5219362" cy="281296"/>
          </a:xfrm>
        </p:spPr>
        <p:txBody>
          <a:bodyPr lIns="0" tIns="0" bIns="0">
            <a:noAutofit/>
          </a:bodyPr>
          <a:lstStyle>
            <a:lvl1pPr algn="l">
              <a:defRPr>
                <a:solidFill>
                  <a:srgbClr val="019288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5124" y="1449933"/>
            <a:ext cx="3499963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4650" y="1724263"/>
            <a:ext cx="3500438" cy="3009900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Posant</a:t>
            </a:r>
            <a:r>
              <a:rPr lang="en-US" dirty="0" smtClean="0"/>
              <a:t> et </a:t>
            </a:r>
            <a:r>
              <a:rPr lang="en-US" dirty="0" err="1" smtClean="0"/>
              <a:t>odi</a:t>
            </a:r>
            <a:r>
              <a:rPr lang="en-US" dirty="0" smtClean="0"/>
              <a:t> </a:t>
            </a:r>
            <a:r>
              <a:rPr lang="en-US" dirty="0" err="1" smtClean="0"/>
              <a:t>dolecae</a:t>
            </a:r>
            <a:r>
              <a:rPr lang="en-US" dirty="0" smtClean="0"/>
              <a:t> </a:t>
            </a:r>
            <a:r>
              <a:rPr lang="en-US" dirty="0" err="1" smtClean="0"/>
              <a:t>maximporro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quod </a:t>
            </a:r>
            <a:r>
              <a:rPr lang="en-US" dirty="0" err="1" smtClean="0"/>
              <a:t>mosam</a:t>
            </a:r>
            <a:r>
              <a:rPr lang="en-US" dirty="0" smtClean="0"/>
              <a:t> quo de </a:t>
            </a:r>
            <a:r>
              <a:rPr lang="en-US" dirty="0" err="1" smtClean="0"/>
              <a:t>mos</a:t>
            </a:r>
            <a:r>
              <a:rPr lang="en-US" dirty="0" smtClean="0"/>
              <a:t> et pro qui </a:t>
            </a:r>
            <a:r>
              <a:rPr lang="en-US" dirty="0" err="1" smtClean="0"/>
              <a:t>quamus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dolo</a:t>
            </a:r>
            <a:r>
              <a:rPr lang="en-US" dirty="0" smtClean="0"/>
              <a:t> </a:t>
            </a:r>
            <a:r>
              <a:rPr lang="en-US" dirty="0" err="1" smtClean="0"/>
              <a:t>cuptiis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exerumqui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di qui </a:t>
            </a:r>
            <a:r>
              <a:rPr lang="en-US" dirty="0" err="1" smtClean="0"/>
              <a:t>que</a:t>
            </a:r>
            <a:r>
              <a:rPr lang="en-US" dirty="0" smtClean="0"/>
              <a:t> des maxim vid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enis</a:t>
            </a:r>
            <a:r>
              <a:rPr lang="en-US" dirty="0" smtClean="0"/>
              <a:t> ma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eosanimusam</a:t>
            </a:r>
            <a:r>
              <a:rPr lang="en-US" dirty="0" smtClean="0"/>
              <a:t> </a:t>
            </a:r>
            <a:r>
              <a:rPr lang="en-US" dirty="0" err="1" smtClean="0"/>
              <a:t>ute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quae. </a:t>
            </a:r>
            <a:r>
              <a:rPr lang="en-US" dirty="0" err="1" smtClean="0"/>
              <a:t>Epra</a:t>
            </a:r>
            <a:r>
              <a:rPr lang="en-US" dirty="0" smtClean="0"/>
              <a:t> qui </a:t>
            </a:r>
            <a:r>
              <a:rPr lang="en-US" dirty="0" err="1" smtClean="0"/>
              <a:t>dollupid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ipsandam</a:t>
            </a:r>
            <a:r>
              <a:rPr lang="en-US" dirty="0" smtClean="0"/>
              <a:t>, </a:t>
            </a:r>
            <a:r>
              <a:rPr lang="en-US" dirty="0" err="1" smtClean="0"/>
              <a:t>omnihit</a:t>
            </a:r>
            <a:r>
              <a:rPr lang="en-US" dirty="0" smtClean="0"/>
              <a:t> </a:t>
            </a:r>
            <a:r>
              <a:rPr lang="en-US" dirty="0" err="1" smtClean="0"/>
              <a:t>doluptatqui</a:t>
            </a:r>
            <a:r>
              <a:rPr lang="en-US" dirty="0" smtClean="0"/>
              <a:t> od qui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as et et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estisquiae</a:t>
            </a:r>
            <a:r>
              <a:rPr lang="en-US" dirty="0" smtClean="0"/>
              <a:t>. 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35754" y="375163"/>
            <a:ext cx="1828800" cy="204809"/>
          </a:xfrm>
        </p:spPr>
        <p:txBody>
          <a:bodyPr lIns="0" tIns="0" rIns="0" bIns="0">
            <a:noAutofit/>
          </a:bodyPr>
          <a:lstStyle>
            <a:lvl1pPr algn="r">
              <a:defRPr sz="1200">
                <a:solidFill>
                  <a:srgbClr val="019288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165600" y="1449388"/>
            <a:ext cx="3500438" cy="2574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7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 Template-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006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70791" y="703657"/>
            <a:ext cx="5219362" cy="281296"/>
          </a:xfrm>
        </p:spPr>
        <p:txBody>
          <a:bodyPr lIns="0" tIns="0" bIns="0">
            <a:noAutofit/>
          </a:bodyPr>
          <a:lstStyle>
            <a:lvl1pPr algn="l">
              <a:defRPr>
                <a:solidFill>
                  <a:srgbClr val="019288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5124" y="1449933"/>
            <a:ext cx="3499963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4650" y="1724263"/>
            <a:ext cx="3500438" cy="740617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Posant</a:t>
            </a:r>
            <a:r>
              <a:rPr lang="en-US" dirty="0" smtClean="0"/>
              <a:t> et </a:t>
            </a:r>
            <a:r>
              <a:rPr lang="en-US" dirty="0" err="1" smtClean="0"/>
              <a:t>odi</a:t>
            </a:r>
            <a:r>
              <a:rPr lang="en-US" dirty="0" smtClean="0"/>
              <a:t> </a:t>
            </a:r>
            <a:r>
              <a:rPr lang="en-US" dirty="0" err="1" smtClean="0"/>
              <a:t>dolecae</a:t>
            </a:r>
            <a:r>
              <a:rPr lang="en-US" dirty="0" smtClean="0"/>
              <a:t> </a:t>
            </a:r>
            <a:r>
              <a:rPr lang="en-US" dirty="0" err="1" smtClean="0"/>
              <a:t>maximporro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quod </a:t>
            </a:r>
            <a:r>
              <a:rPr lang="en-US" dirty="0" err="1" smtClean="0"/>
              <a:t>mosam</a:t>
            </a:r>
            <a:r>
              <a:rPr lang="en-US" dirty="0" smtClean="0"/>
              <a:t> quo de </a:t>
            </a:r>
            <a:r>
              <a:rPr lang="en-US" dirty="0" err="1" smtClean="0"/>
              <a:t>mos</a:t>
            </a:r>
            <a:r>
              <a:rPr lang="en-US" dirty="0" smtClean="0"/>
              <a:t> et pro qui </a:t>
            </a:r>
            <a:r>
              <a:rPr lang="en-US" dirty="0" err="1" smtClean="0"/>
              <a:t>quamus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dolo</a:t>
            </a:r>
            <a:r>
              <a:rPr lang="en-US" dirty="0" smtClean="0"/>
              <a:t> </a:t>
            </a:r>
            <a:r>
              <a:rPr lang="en-US" dirty="0" err="1" smtClean="0"/>
              <a:t>cuptiis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exerumqui</a:t>
            </a:r>
            <a:r>
              <a:rPr lang="en-US" dirty="0" smtClean="0"/>
              <a:t> </a:t>
            </a:r>
            <a:r>
              <a:rPr lang="en-US" dirty="0" err="1" smtClean="0"/>
              <a:t>voluptasv</a:t>
            </a:r>
            <a:endParaRPr lang="en-US" dirty="0" smtClean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165210" y="1724263"/>
            <a:ext cx="3500438" cy="740617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Posant</a:t>
            </a:r>
            <a:r>
              <a:rPr lang="en-US" dirty="0" smtClean="0"/>
              <a:t> et </a:t>
            </a:r>
            <a:r>
              <a:rPr lang="en-US" dirty="0" err="1" smtClean="0"/>
              <a:t>odi</a:t>
            </a:r>
            <a:r>
              <a:rPr lang="en-US" dirty="0" smtClean="0"/>
              <a:t> </a:t>
            </a:r>
            <a:r>
              <a:rPr lang="en-US" dirty="0" err="1" smtClean="0"/>
              <a:t>dolecae</a:t>
            </a:r>
            <a:r>
              <a:rPr lang="en-US" dirty="0" smtClean="0"/>
              <a:t> </a:t>
            </a:r>
            <a:r>
              <a:rPr lang="en-US" dirty="0" err="1" smtClean="0"/>
              <a:t>maximporro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quod </a:t>
            </a:r>
            <a:r>
              <a:rPr lang="en-US" dirty="0" err="1" smtClean="0"/>
              <a:t>mosam</a:t>
            </a:r>
            <a:r>
              <a:rPr lang="en-US" dirty="0" smtClean="0"/>
              <a:t> quo de </a:t>
            </a:r>
            <a:r>
              <a:rPr lang="en-US" dirty="0" err="1" smtClean="0"/>
              <a:t>mos</a:t>
            </a:r>
            <a:r>
              <a:rPr lang="en-US" dirty="0" smtClean="0"/>
              <a:t> et pro qui </a:t>
            </a:r>
            <a:r>
              <a:rPr lang="en-US" dirty="0" err="1" smtClean="0"/>
              <a:t>quamus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dolo</a:t>
            </a:r>
            <a:r>
              <a:rPr lang="en-US" dirty="0" smtClean="0"/>
              <a:t> </a:t>
            </a:r>
            <a:r>
              <a:rPr lang="en-US" dirty="0" err="1" smtClean="0"/>
              <a:t>cuptiis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exerumqui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endParaRPr lang="en-US" dirty="0" smtClean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35754" y="375163"/>
            <a:ext cx="1828800" cy="204809"/>
          </a:xfrm>
        </p:spPr>
        <p:txBody>
          <a:bodyPr lIns="0" tIns="0" rIns="0" bIns="0">
            <a:noAutofit/>
          </a:bodyPr>
          <a:lstStyle>
            <a:lvl1pPr algn="r">
              <a:defRPr sz="1200">
                <a:solidFill>
                  <a:srgbClr val="019288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65210" y="1449933"/>
            <a:ext cx="3500438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74650" y="2589300"/>
            <a:ext cx="3500438" cy="14859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65210" y="2589300"/>
            <a:ext cx="3500438" cy="1485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65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 Template-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0069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3919538" cy="486898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35754" y="375163"/>
            <a:ext cx="1828800" cy="204809"/>
          </a:xfrm>
        </p:spPr>
        <p:txBody>
          <a:bodyPr lIns="0" tIns="0" rIns="0" bIns="0">
            <a:noAutofit/>
          </a:bodyPr>
          <a:lstStyle>
            <a:lvl1pPr algn="r">
              <a:defRPr sz="1200">
                <a:solidFill>
                  <a:srgbClr val="019288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249756" y="703657"/>
            <a:ext cx="4708660" cy="281296"/>
          </a:xfrm>
        </p:spPr>
        <p:txBody>
          <a:bodyPr lIns="0" tIns="0" bIns="0">
            <a:noAutofit/>
          </a:bodyPr>
          <a:lstStyle>
            <a:lvl1pPr algn="l">
              <a:defRPr>
                <a:solidFill>
                  <a:srgbClr val="019288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49756" y="1425591"/>
            <a:ext cx="3499963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249756" y="1699921"/>
            <a:ext cx="3500438" cy="2159891"/>
          </a:xfrm>
        </p:spPr>
        <p:txBody>
          <a:bodyPr lIns="0" tIns="0" bIns="0">
            <a:noAutofit/>
          </a:bodyPr>
          <a:lstStyle>
            <a:lvl1pPr marL="171450" indent="-171450" algn="l">
              <a:lnSpc>
                <a:spcPct val="110000"/>
              </a:lnSpc>
              <a:buClr>
                <a:srgbClr val="106975"/>
              </a:buClr>
              <a:buFont typeface="Arial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dolecae</a:t>
            </a:r>
            <a:r>
              <a:rPr lang="en-US" dirty="0" smtClean="0"/>
              <a:t> </a:t>
            </a:r>
            <a:r>
              <a:rPr lang="en-US" dirty="0" err="1" smtClean="0"/>
              <a:t>maximporro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quod </a:t>
            </a:r>
            <a:r>
              <a:rPr lang="en-US" dirty="0" err="1" smtClean="0"/>
              <a:t>mosam</a:t>
            </a:r>
            <a:r>
              <a:rPr lang="en-US" dirty="0" smtClean="0"/>
              <a:t> quo de </a:t>
            </a:r>
            <a:r>
              <a:rPr lang="en-US" dirty="0" err="1" smtClean="0"/>
              <a:t>mos</a:t>
            </a:r>
            <a:r>
              <a:rPr lang="en-US" dirty="0" smtClean="0"/>
              <a:t> et pro qui </a:t>
            </a:r>
            <a:r>
              <a:rPr lang="en-US" dirty="0" err="1" smtClean="0"/>
              <a:t>quamus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dolo</a:t>
            </a:r>
            <a:r>
              <a:rPr lang="en-US" dirty="0" smtClean="0"/>
              <a:t> </a:t>
            </a:r>
            <a:r>
              <a:rPr lang="en-US" dirty="0" err="1" smtClean="0"/>
              <a:t>cuptiis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exerumqui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di qui </a:t>
            </a:r>
            <a:r>
              <a:rPr lang="en-US" dirty="0" err="1" smtClean="0"/>
              <a:t>que</a:t>
            </a:r>
            <a:r>
              <a:rPr lang="en-US" dirty="0" smtClean="0"/>
              <a:t> des maxim vid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enis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Ma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eosanimusam</a:t>
            </a:r>
            <a:r>
              <a:rPr lang="en-US" dirty="0" smtClean="0"/>
              <a:t> </a:t>
            </a:r>
            <a:r>
              <a:rPr lang="en-US" dirty="0" err="1" smtClean="0"/>
              <a:t>ute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quae. </a:t>
            </a:r>
            <a:r>
              <a:rPr lang="en-US" dirty="0" err="1" smtClean="0"/>
              <a:t>Epra</a:t>
            </a:r>
            <a:r>
              <a:rPr lang="en-US" dirty="0" smtClean="0"/>
              <a:t> qui </a:t>
            </a:r>
            <a:r>
              <a:rPr lang="en-US" dirty="0" err="1" smtClean="0"/>
              <a:t>dollupid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ipsandam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Omnihit</a:t>
            </a:r>
            <a:r>
              <a:rPr lang="en-US" dirty="0" smtClean="0"/>
              <a:t> </a:t>
            </a:r>
            <a:r>
              <a:rPr lang="en-US" dirty="0" err="1" smtClean="0"/>
              <a:t>doluptatqui</a:t>
            </a:r>
            <a:r>
              <a:rPr lang="en-US" dirty="0" smtClean="0"/>
              <a:t> od qui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as et et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estisquiae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775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A2DD-F57A-465E-9849-B38C4F857B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B9EE-818B-407E-A470-6388DD4E8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8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548D-C035-4BF2-BA2A-C66F8120DD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E44A-78D1-4AD5-B6A6-762EF87823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02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76EA-1015-47C2-A08F-01F256F22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A783-E5B2-4529-A923-3F6FEA4F36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94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0982-4F2F-49AD-98D7-ECC52C1F86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7AF6-69E6-4EF1-A812-50FDDB7341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42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4F4B1-A60E-414D-A14E-1EBABA53E7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9588-DF76-4CDC-B99C-0865934E9D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2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94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5655" y="1222961"/>
            <a:ext cx="2243785" cy="300972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Title page 		01</a:t>
            </a:r>
          </a:p>
          <a:p>
            <a:pPr lvl="0"/>
            <a:r>
              <a:rPr lang="en-US" dirty="0" smtClean="0"/>
              <a:t>Title page		02</a:t>
            </a:r>
          </a:p>
          <a:p>
            <a:pPr lvl="0"/>
            <a:r>
              <a:rPr lang="en-US" dirty="0" smtClean="0"/>
              <a:t>Title page 		03</a:t>
            </a:r>
          </a:p>
          <a:p>
            <a:pPr lvl="0"/>
            <a:r>
              <a:rPr lang="en-US" dirty="0" smtClean="0"/>
              <a:t>Title page 		04</a:t>
            </a:r>
          </a:p>
          <a:p>
            <a:pPr lvl="0"/>
            <a:r>
              <a:rPr lang="en-US" dirty="0" smtClean="0"/>
              <a:t>Title page 		05</a:t>
            </a:r>
          </a:p>
          <a:p>
            <a:pPr lvl="0"/>
            <a:r>
              <a:rPr lang="en-US" dirty="0" smtClean="0"/>
              <a:t>Title page 		06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60950" y="615950"/>
            <a:ext cx="2243138" cy="428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494611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6501-1923-4351-B2E8-E718590988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F56B-7DE9-407E-8AFC-DFEF571018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4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C8C7-294B-4496-B5F6-19273DDCA7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98EA9-B7AB-4B85-9DF1-A35C4193E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1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0060-F66F-48FB-A7C8-526A3028C8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12C5-7970-4122-8E0A-4B61A8541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79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69E6-9841-4E9F-8B92-2EFEA2A77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2C2E-9809-4EF7-8A62-4791C915DC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62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89AB-88EC-41BC-8B3A-596851A2B5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0686-EDBD-4180-9663-791481F8DD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36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FB63-8F52-41AC-B0FE-6457E430FC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B63E-87BE-44F7-992C-0E3D27720F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32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B375-1445-49D1-B342-3F629BCFC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59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05222"/>
            <a:ext cx="8225280" cy="8565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1" y="4685110"/>
            <a:ext cx="2125663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375" y="4685110"/>
            <a:ext cx="2895600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75" y="4685110"/>
            <a:ext cx="2127250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6E8F-461A-4EC3-A258-A2D632E4A026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16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A2DD-F57A-465E-9849-B38C4F857B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B9EE-818B-407E-A470-6388DD4E8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39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548D-C035-4BF2-BA2A-C66F8120DD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E44A-78D1-4AD5-B6A6-762EF87823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9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050835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7868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aseline="0">
                <a:solidFill>
                  <a:srgbClr val="8DA7D7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97629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68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76EA-1015-47C2-A08F-01F256F229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A783-E5B2-4529-A923-3F6FEA4F36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07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0982-4F2F-49AD-98D7-ECC52C1F86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7AF6-69E6-4EF1-A812-50FDDB7341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28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4F4B1-A60E-414D-A14E-1EBABA53E7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9588-DF76-4CDC-B99C-0865934E9D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6501-1923-4351-B2E8-E718590988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F56B-7DE9-407E-8AFC-DFEF571018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76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C8C7-294B-4496-B5F6-19273DDCA7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98EA9-B7AB-4B85-9DF1-A35C4193E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82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0060-F66F-48FB-A7C8-526A3028C8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12C5-7970-4122-8E0A-4B61A8541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43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69E6-9841-4E9F-8B92-2EFEA2A77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2C2E-9809-4EF7-8A62-4791C915DC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89AB-88EC-41BC-8B3A-596851A2B5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0686-EDBD-4180-9663-791481F8DD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72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FB63-8F52-41AC-B0FE-6457E430FC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B63E-87BE-44F7-992C-0E3D27720F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3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B375-1445-49D1-B342-3F629BCFC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8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9403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050835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7868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aseline="0">
                <a:solidFill>
                  <a:srgbClr val="DFADD0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97629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1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05222"/>
            <a:ext cx="8225280" cy="8565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1" y="4685110"/>
            <a:ext cx="2125663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375" y="4685110"/>
            <a:ext cx="2895600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75" y="4685110"/>
            <a:ext cx="2127250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6E8F-461A-4EC3-A258-A2D632E4A026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87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9403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050835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7868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aseline="0">
                <a:solidFill>
                  <a:srgbClr val="019288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97629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9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050835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7868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aseline="0">
                <a:solidFill>
                  <a:srgbClr val="79BBE8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97629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8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9403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050835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7868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aseline="0">
                <a:solidFill>
                  <a:srgbClr val="019288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97629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2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404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050835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7868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aseline="0">
                <a:solidFill>
                  <a:srgbClr val="5EDDC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97629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0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791" y="703657"/>
            <a:ext cx="5219362" cy="281296"/>
          </a:xfrm>
        </p:spPr>
        <p:txBody>
          <a:bodyPr lIns="0" tIns="0" bIns="0">
            <a:noAutofit/>
          </a:bodyPr>
          <a:lstStyle>
            <a:lvl1pPr algn="l">
              <a:defRPr>
                <a:solidFill>
                  <a:srgbClr val="019288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5124" y="1449933"/>
            <a:ext cx="3499963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4650" y="1724263"/>
            <a:ext cx="3500438" cy="3009900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Posant</a:t>
            </a:r>
            <a:r>
              <a:rPr lang="en-US" dirty="0" smtClean="0"/>
              <a:t> et </a:t>
            </a:r>
            <a:r>
              <a:rPr lang="en-US" dirty="0" err="1" smtClean="0"/>
              <a:t>odi</a:t>
            </a:r>
            <a:r>
              <a:rPr lang="en-US" dirty="0" smtClean="0"/>
              <a:t> </a:t>
            </a:r>
            <a:r>
              <a:rPr lang="en-US" dirty="0" err="1" smtClean="0"/>
              <a:t>dolecae</a:t>
            </a:r>
            <a:r>
              <a:rPr lang="en-US" dirty="0" smtClean="0"/>
              <a:t> </a:t>
            </a:r>
            <a:r>
              <a:rPr lang="en-US" dirty="0" err="1" smtClean="0"/>
              <a:t>maximporro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quod </a:t>
            </a:r>
            <a:r>
              <a:rPr lang="en-US" dirty="0" err="1" smtClean="0"/>
              <a:t>mosam</a:t>
            </a:r>
            <a:r>
              <a:rPr lang="en-US" dirty="0" smtClean="0"/>
              <a:t> quo de </a:t>
            </a:r>
            <a:r>
              <a:rPr lang="en-US" dirty="0" err="1" smtClean="0"/>
              <a:t>mos</a:t>
            </a:r>
            <a:r>
              <a:rPr lang="en-US" dirty="0" smtClean="0"/>
              <a:t> et pro qui </a:t>
            </a:r>
            <a:r>
              <a:rPr lang="en-US" dirty="0" err="1" smtClean="0"/>
              <a:t>quamus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dolo</a:t>
            </a:r>
            <a:r>
              <a:rPr lang="en-US" dirty="0" smtClean="0"/>
              <a:t> </a:t>
            </a:r>
            <a:r>
              <a:rPr lang="en-US" dirty="0" err="1" smtClean="0"/>
              <a:t>cuptiis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exerumqui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di qui </a:t>
            </a:r>
            <a:r>
              <a:rPr lang="en-US" dirty="0" err="1" smtClean="0"/>
              <a:t>que</a:t>
            </a:r>
            <a:r>
              <a:rPr lang="en-US" dirty="0" smtClean="0"/>
              <a:t> des maxim vid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enis</a:t>
            </a:r>
            <a:r>
              <a:rPr lang="en-US" dirty="0" smtClean="0"/>
              <a:t> ma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eosanimusam</a:t>
            </a:r>
            <a:r>
              <a:rPr lang="en-US" dirty="0" smtClean="0"/>
              <a:t> </a:t>
            </a:r>
            <a:r>
              <a:rPr lang="en-US" dirty="0" err="1" smtClean="0"/>
              <a:t>ute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quae. </a:t>
            </a:r>
            <a:r>
              <a:rPr lang="en-US" dirty="0" err="1" smtClean="0"/>
              <a:t>Epra</a:t>
            </a:r>
            <a:r>
              <a:rPr lang="en-US" dirty="0" smtClean="0"/>
              <a:t> qui </a:t>
            </a:r>
            <a:r>
              <a:rPr lang="en-US" dirty="0" err="1" smtClean="0"/>
              <a:t>dollupid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ipsandam</a:t>
            </a:r>
            <a:r>
              <a:rPr lang="en-US" dirty="0" smtClean="0"/>
              <a:t>, </a:t>
            </a:r>
            <a:r>
              <a:rPr lang="en-US" dirty="0" err="1" smtClean="0"/>
              <a:t>omnihit</a:t>
            </a:r>
            <a:r>
              <a:rPr lang="en-US" dirty="0" smtClean="0"/>
              <a:t> </a:t>
            </a:r>
            <a:r>
              <a:rPr lang="en-US" dirty="0" err="1" smtClean="0"/>
              <a:t>doluptatqui</a:t>
            </a:r>
            <a:r>
              <a:rPr lang="en-US" dirty="0" smtClean="0"/>
              <a:t> od qui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as et et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estisquiae</a:t>
            </a:r>
            <a:r>
              <a:rPr lang="en-US" dirty="0" smtClean="0"/>
              <a:t>. 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165210" y="1724263"/>
            <a:ext cx="3500438" cy="3009900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Posant</a:t>
            </a:r>
            <a:r>
              <a:rPr lang="en-US" dirty="0" smtClean="0"/>
              <a:t> et </a:t>
            </a:r>
            <a:r>
              <a:rPr lang="en-US" dirty="0" err="1" smtClean="0"/>
              <a:t>odi</a:t>
            </a:r>
            <a:r>
              <a:rPr lang="en-US" dirty="0" smtClean="0"/>
              <a:t> </a:t>
            </a:r>
            <a:r>
              <a:rPr lang="en-US" dirty="0" err="1" smtClean="0"/>
              <a:t>dolecae</a:t>
            </a:r>
            <a:r>
              <a:rPr lang="en-US" dirty="0" smtClean="0"/>
              <a:t> </a:t>
            </a:r>
            <a:r>
              <a:rPr lang="en-US" dirty="0" err="1" smtClean="0"/>
              <a:t>maximporro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quod </a:t>
            </a:r>
            <a:r>
              <a:rPr lang="en-US" dirty="0" err="1" smtClean="0"/>
              <a:t>mosam</a:t>
            </a:r>
            <a:r>
              <a:rPr lang="en-US" dirty="0" smtClean="0"/>
              <a:t> quo de </a:t>
            </a:r>
            <a:r>
              <a:rPr lang="en-US" dirty="0" err="1" smtClean="0"/>
              <a:t>mos</a:t>
            </a:r>
            <a:r>
              <a:rPr lang="en-US" dirty="0" smtClean="0"/>
              <a:t> et pro qui </a:t>
            </a:r>
            <a:r>
              <a:rPr lang="en-US" dirty="0" err="1" smtClean="0"/>
              <a:t>quamus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dolo</a:t>
            </a:r>
            <a:r>
              <a:rPr lang="en-US" dirty="0" smtClean="0"/>
              <a:t> </a:t>
            </a:r>
            <a:r>
              <a:rPr lang="en-US" dirty="0" err="1" smtClean="0"/>
              <a:t>cuptiis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exerumqui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di qui </a:t>
            </a:r>
            <a:r>
              <a:rPr lang="en-US" dirty="0" err="1" smtClean="0"/>
              <a:t>que</a:t>
            </a:r>
            <a:r>
              <a:rPr lang="en-US" dirty="0" smtClean="0"/>
              <a:t> des maxim vid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enis</a:t>
            </a:r>
            <a:r>
              <a:rPr lang="en-US" dirty="0" smtClean="0"/>
              <a:t> ma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eosanimusam</a:t>
            </a:r>
            <a:r>
              <a:rPr lang="en-US" dirty="0" smtClean="0"/>
              <a:t> </a:t>
            </a:r>
            <a:r>
              <a:rPr lang="en-US" dirty="0" err="1" smtClean="0"/>
              <a:t>ute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quae. </a:t>
            </a:r>
            <a:r>
              <a:rPr lang="en-US" dirty="0" err="1" smtClean="0"/>
              <a:t>Epra</a:t>
            </a:r>
            <a:r>
              <a:rPr lang="en-US" dirty="0" smtClean="0"/>
              <a:t> qui </a:t>
            </a:r>
            <a:r>
              <a:rPr lang="en-US" dirty="0" err="1" smtClean="0"/>
              <a:t>dollupid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ipsandam</a:t>
            </a:r>
            <a:r>
              <a:rPr lang="en-US" dirty="0" smtClean="0"/>
              <a:t>, </a:t>
            </a:r>
            <a:r>
              <a:rPr lang="en-US" dirty="0" err="1" smtClean="0"/>
              <a:t>omnihit</a:t>
            </a:r>
            <a:r>
              <a:rPr lang="en-US" dirty="0" smtClean="0"/>
              <a:t> </a:t>
            </a:r>
            <a:r>
              <a:rPr lang="en-US" dirty="0" err="1" smtClean="0"/>
              <a:t>doluptatqui</a:t>
            </a:r>
            <a:r>
              <a:rPr lang="en-US" dirty="0" smtClean="0"/>
              <a:t> od qui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as et et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estisquiae</a:t>
            </a:r>
            <a:r>
              <a:rPr lang="en-US" dirty="0" smtClean="0"/>
              <a:t>.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35754" y="375163"/>
            <a:ext cx="1828800" cy="204809"/>
          </a:xfrm>
        </p:spPr>
        <p:txBody>
          <a:bodyPr lIns="0" tIns="0" rIns="0" bIns="0">
            <a:noAutofit/>
          </a:bodyPr>
          <a:lstStyle>
            <a:lvl1pPr algn="r">
              <a:defRPr sz="1200">
                <a:solidFill>
                  <a:srgbClr val="019288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65210" y="1449933"/>
            <a:ext cx="3500438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9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 Template-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006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70791" y="703657"/>
            <a:ext cx="5219362" cy="281296"/>
          </a:xfrm>
        </p:spPr>
        <p:txBody>
          <a:bodyPr lIns="0" tIns="0" bIns="0">
            <a:noAutofit/>
          </a:bodyPr>
          <a:lstStyle>
            <a:lvl1pPr algn="l">
              <a:defRPr>
                <a:solidFill>
                  <a:srgbClr val="019288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5124" y="1449933"/>
            <a:ext cx="3499963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4650" y="1724263"/>
            <a:ext cx="3500438" cy="740617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Posant</a:t>
            </a:r>
            <a:r>
              <a:rPr lang="en-US" dirty="0" smtClean="0"/>
              <a:t> et </a:t>
            </a:r>
            <a:r>
              <a:rPr lang="en-US" dirty="0" err="1" smtClean="0"/>
              <a:t>odi</a:t>
            </a:r>
            <a:r>
              <a:rPr lang="en-US" dirty="0" smtClean="0"/>
              <a:t> </a:t>
            </a:r>
            <a:r>
              <a:rPr lang="en-US" dirty="0" err="1" smtClean="0"/>
              <a:t>dolecae</a:t>
            </a:r>
            <a:r>
              <a:rPr lang="en-US" dirty="0" smtClean="0"/>
              <a:t> </a:t>
            </a:r>
            <a:r>
              <a:rPr lang="en-US" dirty="0" err="1" smtClean="0"/>
              <a:t>maximporro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quod </a:t>
            </a:r>
            <a:r>
              <a:rPr lang="en-US" dirty="0" err="1" smtClean="0"/>
              <a:t>mosam</a:t>
            </a:r>
            <a:r>
              <a:rPr lang="en-US" dirty="0" smtClean="0"/>
              <a:t> quo de </a:t>
            </a:r>
            <a:r>
              <a:rPr lang="en-US" dirty="0" err="1" smtClean="0"/>
              <a:t>mos</a:t>
            </a:r>
            <a:r>
              <a:rPr lang="en-US" dirty="0" smtClean="0"/>
              <a:t> et pro qui </a:t>
            </a:r>
            <a:r>
              <a:rPr lang="en-US" dirty="0" err="1" smtClean="0"/>
              <a:t>quamus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dolo</a:t>
            </a:r>
            <a:r>
              <a:rPr lang="en-US" dirty="0" smtClean="0"/>
              <a:t> </a:t>
            </a:r>
            <a:r>
              <a:rPr lang="en-US" dirty="0" err="1" smtClean="0"/>
              <a:t>cuptiis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exerumqui</a:t>
            </a:r>
            <a:r>
              <a:rPr lang="en-US" dirty="0" smtClean="0"/>
              <a:t> </a:t>
            </a:r>
            <a:r>
              <a:rPr lang="en-US" dirty="0" err="1" smtClean="0"/>
              <a:t>voluptasv</a:t>
            </a:r>
            <a:endParaRPr lang="en-US" dirty="0" smtClean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165210" y="1724263"/>
            <a:ext cx="3500438" cy="740617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Posant</a:t>
            </a:r>
            <a:r>
              <a:rPr lang="en-US" dirty="0" smtClean="0"/>
              <a:t> et </a:t>
            </a:r>
            <a:r>
              <a:rPr lang="en-US" dirty="0" err="1" smtClean="0"/>
              <a:t>odi</a:t>
            </a:r>
            <a:r>
              <a:rPr lang="en-US" dirty="0" smtClean="0"/>
              <a:t> </a:t>
            </a:r>
            <a:r>
              <a:rPr lang="en-US" dirty="0" err="1" smtClean="0"/>
              <a:t>dolecae</a:t>
            </a:r>
            <a:r>
              <a:rPr lang="en-US" dirty="0" smtClean="0"/>
              <a:t> </a:t>
            </a:r>
            <a:r>
              <a:rPr lang="en-US" dirty="0" err="1" smtClean="0"/>
              <a:t>maximporro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quod </a:t>
            </a:r>
            <a:r>
              <a:rPr lang="en-US" dirty="0" err="1" smtClean="0"/>
              <a:t>mosam</a:t>
            </a:r>
            <a:r>
              <a:rPr lang="en-US" dirty="0" smtClean="0"/>
              <a:t> quo de </a:t>
            </a:r>
            <a:r>
              <a:rPr lang="en-US" dirty="0" err="1" smtClean="0"/>
              <a:t>mos</a:t>
            </a:r>
            <a:r>
              <a:rPr lang="en-US" dirty="0" smtClean="0"/>
              <a:t> et pro qui </a:t>
            </a:r>
            <a:r>
              <a:rPr lang="en-US" dirty="0" err="1" smtClean="0"/>
              <a:t>quamus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dolo</a:t>
            </a:r>
            <a:r>
              <a:rPr lang="en-US" dirty="0" smtClean="0"/>
              <a:t> </a:t>
            </a:r>
            <a:r>
              <a:rPr lang="en-US" dirty="0" err="1" smtClean="0"/>
              <a:t>cuptiis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exerumqui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endParaRPr lang="en-US" dirty="0" smtClean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35754" y="375163"/>
            <a:ext cx="1828800" cy="204809"/>
          </a:xfrm>
        </p:spPr>
        <p:txBody>
          <a:bodyPr lIns="0" tIns="0" rIns="0" bIns="0">
            <a:noAutofit/>
          </a:bodyPr>
          <a:lstStyle>
            <a:lvl1pPr algn="r">
              <a:defRPr sz="1200">
                <a:solidFill>
                  <a:srgbClr val="019288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65210" y="1449933"/>
            <a:ext cx="3500438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74650" y="2589300"/>
            <a:ext cx="3500438" cy="14859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65210" y="2589300"/>
            <a:ext cx="3500438" cy="1485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0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2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62" r:id="rId8"/>
    <p:sldLayoutId id="2147483693" r:id="rId9"/>
    <p:sldLayoutId id="2147483694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1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04E1F06D-5BE2-4A19-A7CD-47BD2EE66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266CAA17-55ED-4FB2-A1F0-244C09ACD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7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04E1F06D-5BE2-4A19-A7CD-47BD2EE66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14/06/2019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266CAA17-55ED-4FB2-A1F0-244C09ACD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9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ved=2ahUKEwi81IrZmrbZAhUMOhQKHeg3CnwQjRx6BAgAEAY&amp;url=http://he.memegenerator.net/instance/62714163/futurama-fry-nice-try-but-im-not-convinced-yet&amp;psig=AOvVaw0P_AUEHy5MY2h8r3Om-tds&amp;ust=1519275033519230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5890" y="1116965"/>
            <a:ext cx="3734879" cy="14108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AKI &amp; CRRT WORKSHOP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85890" y="1648961"/>
            <a:ext cx="3413759" cy="992639"/>
          </a:xfrm>
        </p:spPr>
        <p:txBody>
          <a:bodyPr>
            <a:noAutofit/>
          </a:bodyPr>
          <a:lstStyle/>
          <a:p>
            <a:pPr algn="ctr"/>
            <a:r>
              <a:rPr lang="en-US" sz="14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Ahmad Kaddourah, MD, MS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Pediatric </a:t>
            </a:r>
            <a:r>
              <a:rPr lang="en-US" sz="1100" dirty="0">
                <a:solidFill>
                  <a:schemeClr val="bg1"/>
                </a:solidFill>
              </a:rPr>
              <a:t>Nephrology </a:t>
            </a:r>
            <a:r>
              <a:rPr lang="en-US" sz="1100" dirty="0" smtClean="0">
                <a:solidFill>
                  <a:schemeClr val="bg1"/>
                </a:solidFill>
              </a:rPr>
              <a:t>Consultant</a:t>
            </a:r>
          </a:p>
          <a:p>
            <a:pPr algn="ctr"/>
            <a:endParaRPr lang="en-US" sz="11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100" dirty="0">
                <a:solidFill>
                  <a:schemeClr val="bg1"/>
                </a:solidFill>
              </a:rPr>
              <a:t>Assistant Professor of Clinical Pediatrics</a:t>
            </a:r>
          </a:p>
          <a:p>
            <a:pPr algn="ctr"/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Director of </a:t>
            </a:r>
            <a:r>
              <a:rPr lang="en-US" sz="1100" dirty="0">
                <a:solidFill>
                  <a:schemeClr val="bg1"/>
                </a:solidFill>
              </a:rPr>
              <a:t>the Center for Acute </a:t>
            </a:r>
            <a:r>
              <a:rPr lang="en-US" sz="1100" dirty="0" err="1">
                <a:solidFill>
                  <a:schemeClr val="bg1"/>
                </a:solidFill>
              </a:rPr>
              <a:t>Nephrologic</a:t>
            </a:r>
            <a:r>
              <a:rPr lang="en-US" sz="1100" dirty="0">
                <a:solidFill>
                  <a:schemeClr val="bg1"/>
                </a:solidFill>
              </a:rPr>
              <a:t> Extracorporeal Therapies (CANET</a:t>
            </a:r>
            <a:r>
              <a:rPr lang="en-US" sz="1100" dirty="0" smtClean="0">
                <a:solidFill>
                  <a:schemeClr val="bg1"/>
                </a:solidFill>
              </a:rPr>
              <a:t>).</a:t>
            </a: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Sidra Medicine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Weill </a:t>
            </a:r>
            <a:r>
              <a:rPr lang="en-US" sz="1100" dirty="0">
                <a:solidFill>
                  <a:schemeClr val="bg1"/>
                </a:solidFill>
              </a:rPr>
              <a:t>Cornell Medical College in Qatar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06" y="4074753"/>
            <a:ext cx="1105988" cy="8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945" y="135497"/>
            <a:ext cx="6755524" cy="281296"/>
          </a:xfrm>
        </p:spPr>
        <p:txBody>
          <a:bodyPr/>
          <a:lstStyle/>
          <a:p>
            <a:r>
              <a:rPr lang="en-US" dirty="0" smtClean="0"/>
              <a:t>AKI is Worse Than Single Ventricle Physiology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524369"/>
            <a:ext cx="7788166" cy="8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69" y="4332143"/>
            <a:ext cx="5510048" cy="2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90" y="1387366"/>
            <a:ext cx="5825359" cy="287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249613" y="3216165"/>
            <a:ext cx="384339" cy="19887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249612" y="3454464"/>
            <a:ext cx="384339" cy="198414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257863">
            <a:off x="3266635" y="3705127"/>
            <a:ext cx="350291" cy="214404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1" y="254339"/>
            <a:ext cx="5219362" cy="281296"/>
          </a:xfrm>
        </p:spPr>
        <p:txBody>
          <a:bodyPr/>
          <a:lstStyle/>
          <a:p>
            <a:r>
              <a:rPr lang="en-US" dirty="0" smtClean="0"/>
              <a:t>AKI Kills more than MI!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1" y="723956"/>
            <a:ext cx="7239000" cy="8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6" y="4602520"/>
            <a:ext cx="6755524" cy="29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" y="1471449"/>
            <a:ext cx="6041093" cy="273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9" y="2559978"/>
            <a:ext cx="8212742" cy="61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0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1" y="141889"/>
            <a:ext cx="6581413" cy="43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4959582" y="2113273"/>
            <a:ext cx="4342878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The Era of Novel Kidney Injury Markers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802394" y="361293"/>
            <a:ext cx="914400" cy="10287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36799" y="1205327"/>
            <a:ext cx="98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Kidney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7218" y="1853266"/>
            <a:ext cx="111492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Cr</a:t>
            </a:r>
            <a:endParaRPr lang="en-US" sz="7200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1032640" y="2157722"/>
            <a:ext cx="266907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822144" y="2157723"/>
            <a:ext cx="2500939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Biomarkers &amp; Renal Angina Index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650" y="167630"/>
            <a:ext cx="5219362" cy="281296"/>
          </a:xfrm>
        </p:spPr>
        <p:txBody>
          <a:bodyPr/>
          <a:lstStyle/>
          <a:p>
            <a:r>
              <a:rPr lang="en-US" dirty="0" smtClean="0"/>
              <a:t>Cardiac VS. Renal Angina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850" y="1145628"/>
            <a:ext cx="73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246" y="1137745"/>
            <a:ext cx="46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40070" y="959791"/>
            <a:ext cx="119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Signs &amp; Symptoms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01243" y="3801720"/>
            <a:ext cx="603351" cy="290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85932" y="1184885"/>
            <a:ext cx="61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07498" y="2343424"/>
            <a:ext cx="579253" cy="2639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20153" y="1211082"/>
            <a:ext cx="121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Treatment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1" y="1942672"/>
            <a:ext cx="1694793" cy="1140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09" y="1962068"/>
            <a:ext cx="1494439" cy="11208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5510" y="2328118"/>
            <a:ext cx="46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301244" y="1290301"/>
            <a:ext cx="603351" cy="290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79" y="1942672"/>
            <a:ext cx="1028197" cy="112169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6407499" y="1290302"/>
            <a:ext cx="579253" cy="2639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60" y="1999399"/>
            <a:ext cx="1420840" cy="9519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01" y="3332126"/>
            <a:ext cx="1504128" cy="11908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52108" y="3719272"/>
            <a:ext cx="46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0028" y="3332125"/>
            <a:ext cx="1461278" cy="1263913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4301244" y="2462282"/>
            <a:ext cx="603351" cy="290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53" y="3413535"/>
            <a:ext cx="1239402" cy="980805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6407499" y="3681311"/>
            <a:ext cx="603351" cy="290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96" y="3096873"/>
            <a:ext cx="890332" cy="14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8" y="190206"/>
            <a:ext cx="6865540" cy="1362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4374">
            <a:off x="6867051" y="633183"/>
            <a:ext cx="1829936" cy="39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61" y="1627653"/>
            <a:ext cx="6414968" cy="28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311" y="0"/>
            <a:ext cx="54627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017"/>
            <a:ext cx="9144000" cy="40691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8241" y="3350172"/>
            <a:ext cx="7827580" cy="520262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" y="329635"/>
            <a:ext cx="5391807" cy="1214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3" y="1544484"/>
            <a:ext cx="8497614" cy="311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ABC of Dialysis and CRRT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362027" y="1920004"/>
            <a:ext cx="4498194" cy="45409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History and Definition of Acute Kidney Injury (AKI)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60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76679" y="1143607"/>
            <a:ext cx="3500438" cy="3009900"/>
          </a:xfrm>
        </p:spPr>
        <p:txBody>
          <a:bodyPr/>
          <a:lstStyle/>
          <a:p>
            <a:pPr marL="342900" lvl="0" indent="-342900" defTabSz="914400" fontAlgn="base">
              <a:lnSpc>
                <a:spcPct val="10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Small molecules diffuse easily</a:t>
            </a:r>
          </a:p>
          <a:p>
            <a:pPr marL="342900" lvl="0" indent="-342900" defTabSz="914400" fontAlgn="base">
              <a:lnSpc>
                <a:spcPct val="10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Larger molecules diffuse slowly</a:t>
            </a:r>
          </a:p>
          <a:p>
            <a:pPr marL="342900" lvl="0" indent="-342900" defTabSz="914400" fontAlgn="base">
              <a:lnSpc>
                <a:spcPct val="10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 Better to avoid loss of some molecules (e.g., drugs)?</a:t>
            </a:r>
          </a:p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371272" y="400050"/>
            <a:ext cx="3500438" cy="451288"/>
          </a:xfrm>
        </p:spPr>
        <p:txBody>
          <a:bodyPr/>
          <a:lstStyle/>
          <a:p>
            <a:r>
              <a:rPr lang="en-US" sz="2800" dirty="0" smtClean="0"/>
              <a:t>Diffusion</a:t>
            </a:r>
            <a:endParaRPr lang="en-US" sz="2800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257300" y="285750"/>
            <a:ext cx="3086100" cy="4629150"/>
            <a:chOff x="144" y="96"/>
            <a:chExt cx="2592" cy="388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84" y="743"/>
              <a:ext cx="912" cy="259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296" y="743"/>
              <a:ext cx="912" cy="259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208" y="2901"/>
              <a:ext cx="528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208" y="873"/>
              <a:ext cx="528" cy="30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44" y="3333"/>
              <a:ext cx="2304" cy="3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44" y="355"/>
              <a:ext cx="2304" cy="3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960" y="96"/>
              <a:ext cx="624" cy="25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960" y="3725"/>
              <a:ext cx="624" cy="25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2286000" y="342900"/>
            <a:ext cx="171450" cy="1714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2400300" y="342900"/>
            <a:ext cx="171450" cy="1714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>
            <a:off x="2514600" y="342900"/>
            <a:ext cx="171450" cy="1714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2457450" y="285750"/>
            <a:ext cx="171450" cy="1714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Oval 28"/>
          <p:cNvSpPr>
            <a:spLocks noChangeArrowheads="1"/>
          </p:cNvSpPr>
          <p:nvPr/>
        </p:nvSpPr>
        <p:spPr bwMode="auto">
          <a:xfrm>
            <a:off x="2514600" y="400050"/>
            <a:ext cx="171450" cy="1714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2571750" y="285750"/>
            <a:ext cx="171450" cy="1714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2400300" y="342900"/>
            <a:ext cx="228600" cy="2286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2628900" y="342900"/>
            <a:ext cx="228600" cy="2286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628900" y="342900"/>
            <a:ext cx="228600" cy="2286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2400300" y="342900"/>
            <a:ext cx="228600" cy="2286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9.05852E-6 C -0.00122 0.01179 -0.00209 0.02729 -0.00955 0.03516 C -0.01407 0.04001 -0.0198 0.04094 -0.02518 0.04325 C -0.02761 0.04418 -0.03247 0.04649 -0.03247 0.04649 C -0.03091 0.05459 -0.02691 0.06083 -0.02171 0.06569 C -0.01493 0.07934 -0.02552 0.08466 -0.03247 0.08975 C -0.04427 0.09854 -0.03507 0.0946 -0.04445 0.09784 C -0.0566 0.10872 -0.05504 0.1263 -0.06025 0.14249 C -0.06233 0.14943 -0.06372 0.1529 -0.06493 0.16053 C -0.06424 0.18042 -0.06754 0.19454 -0.05539 0.20541 C -0.05278 0.21605 -0.05643 0.20471 -0.05052 0.2135 C -0.04861 0.21628 -0.04809 0.22091 -0.04566 0.22299 C -0.04028 0.22785 -0.03611 0.23363 -0.03247 0.2408 C -0.03334 0.24242 -0.03386 0.24404 -0.0349 0.24519 C -0.03594 0.24681 -0.03768 0.24705 -0.03855 0.24866 C -0.03941 0.25005 -0.03889 0.25213 -0.03976 0.25352 C -0.04167 0.25676 -0.04462 0.25861 -0.04688 0.26162 C -0.04983 0.27295 -0.04792 0.26856 -0.05174 0.27596 C -0.05139 0.28197 -0.05174 0.28776 -0.05052 0.29377 C -0.04966 0.29747 -0.04723 0.30002 -0.04566 0.30302 C -0.0448 0.30488 -0.04323 0.30811 -0.04323 0.30811 C -0.0507 0.32292 -0.03907 0.30094 -0.05052 0.31783 C -0.05243 0.32037 -0.0533 0.32431 -0.05539 0.32731 C -0.0566 0.32893 -0.05782 0.33032 -0.05903 0.33217 C -0.05938 0.33379 -0.05973 0.33518 -0.06025 0.33703 C -0.06094 0.33865 -0.06198 0.34004 -0.0625 0.34166 C -0.06355 0.34605 -0.06407 0.35045 -0.06493 0.35461 C -0.06563 0.35785 -0.06546 0.36132 -0.06615 0.36432 C -0.06736 0.36941 -0.07101 0.37566 -0.07344 0.38029 C -0.07518 0.38908 -0.07448 0.39717 -0.07223 0.40596 C -0.07188 0.41128 -0.07188 0.41683 -0.07101 0.42216 C -0.07049 0.42539 -0.0665 0.42956 -0.06493 0.43164 C -0.0599 0.43835 -0.05764 0.44459 -0.05052 0.44783 C -0.04306 0.44459 -0.03907 0.44968 -0.03247 0.45269 C -0.02813 0.47004 -0.0375 0.49433 -0.04445 0.5089 C -0.04757 0.51538 -0.054 0.51885 -0.05782 0.52625 C -0.0599 0.53758 -0.06216 0.55193 -0.05903 0.56349 C -0.05591 0.5746 -0.0533 0.57321 -0.04809 0.57945 C -0.03959 0.58963 -0.03247 0.6005 -0.02171 0.60652 C -0.02049 0.60629 -0.01858 0.60652 -0.01806 0.60513 C -0.01736 0.60305 -0.01771 0.59935 -0.01927 0.59842 C -0.02049 0.59796 -0.01997 0.60189 -0.02049 0.60328 C -0.02118 0.60513 -0.02205 0.60652 -0.02275 0.60837 C -0.02171 0.62202 -0.02066 0.64654 -0.0132 0.65648 C -0.01129 0.66643 -0.01042 0.67268 -0.00955 0.68355 C -0.01077 0.69211 -0.01025 0.69535 -0.01563 0.69974 C -0.0165 0.70136 -0.01754 0.70275 -0.01806 0.70437 C -0.0191 0.70737 -0.02049 0.71408 -0.02049 0.71408 C -0.01806 0.73097 -0.01025 0.73976 -0.00469 0.75433 C -0.00191 0.7615 -0.0007 0.76798 0.00364 0.77353 C 0.00625 0.78348 0.01423 0.79111 0.02048 0.79782 C 0.02413 0.81262 0.02048 0.82951 0.02413 0.84432 C 0.025 0.84755 0.02656 0.85403 0.02656 0.85403 " pathEditMode="relative" ptsTypes="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9.05852E-6 C 0.00105 0.00416 0.00278 0.00809 6.38889E-6 0.01272 C -0.00173 0.01572 -0.00711 0.01919 -0.00711 0.01919 C -0.00798 0.02243 -0.00867 0.02567 -0.00954 0.02891 C -0.01041 0.03215 -0.00798 0.03516 -0.00711 0.03839 C -0.00676 0.04001 -0.0059 0.04325 -0.0059 0.04325 C -0.00555 0.05065 -0.0059 0.05829 -0.00468 0.06569 C -0.00399 0.06939 -0.00086 0.0717 6.38889E-6 0.07541 C -0.00451 0.08489 -0.01961 0.10224 -0.0276 0.10918 C -0.02725 0.1145 -0.0276 0.11982 -0.02638 0.12514 C -0.02551 0.12884 -0.02239 0.13115 -0.02152 0.13485 C -0.02187 0.13717 -0.02169 0.14041 -0.02274 0.14249 C -0.0243 0.14642 -0.0394 0.15151 -0.04201 0.15243 C -0.04531 0.15359 -0.05173 0.15567 -0.05173 0.15567 C -0.05329 0.15891 -0.05711 0.16146 -0.05659 0.16516 C -0.05451 0.17927 -0.046 0.18783 -0.03732 0.19569 C -0.03645 0.19731 -0.03593 0.19916 -0.03489 0.20055 C -0.03385 0.20194 -0.03211 0.20217 -0.03124 0.20379 C -0.03055 0.20494 -0.02899 0.21466 -0.02881 0.21512 C -0.02812 0.21836 -0.02725 0.22137 -0.02638 0.22461 C -0.02603 0.22623 -0.02517 0.22946 -0.02517 0.22946 C -0.02673 0.23108 -0.02812 0.23363 -0.03003 0.23432 C -0.03749 0.23687 -0.04044 0.22183 -0.04444 0.21674 C -0.0493 0.2105 -0.05642 0.20818 -0.06128 0.20217 C -0.0651 0.19754 -0.07065 0.1869 -0.07586 0.18459 C -0.08194 0.18621 -0.08801 0.18852 -0.09392 0.19107 C -0.09756 0.19569 -0.09999 0.20055 -0.10347 0.20541 C -0.10294 0.21027 -0.10103 0.21489 -0.10103 0.21975 C -0.10103 0.22946 -0.10433 0.24196 -0.10833 0.25028 C -0.10798 0.25491 -0.10833 0.26023 -0.10711 0.26486 C -0.10537 0.27157 -0.09791 0.27318 -0.09392 0.27434 C -0.08211 0.27804 -0.07083 0.2829 -0.05902 0.2873 C -0.05485 0.291 -0.05156 0.29493 -0.04687 0.29701 C -0.04652 0.2984 -0.04478 0.30025 -0.04565 0.30164 C -0.04756 0.30395 -0.05294 0.30464 -0.05294 0.30464 C -0.05537 0.30973 -0.05659 0.31459 -0.05902 0.31945 C -0.05902 0.32061 -0.05937 0.35438 -0.06249 0.36086 C -0.06562 0.36756 -0.08628 0.36756 -0.08662 0.36756 C -0.09253 0.3789 -0.08888 0.39301 -0.09149 0.40596 C -0.09201 0.40828 -0.09409 0.40897 -0.09513 0.41082 C -0.09895 0.41683 -0.1026 0.42285 -0.10833 0.42539 C -0.08906 0.45061 -0.05781 0.43904 -0.03246 0.43974 C -0.02829 0.44529 -0.02656 0.44829 -0.02517 0.45593 C -0.02725 0.46703 -0.02465 0.45801 -0.03003 0.46703 C -0.03749 0.47999 -0.03489 0.4779 -0.04687 0.48322 C -0.05885 0.48253 -0.07534 0.48369 -0.08784 0.47837 C -0.09062 0.47883 -0.09392 0.4779 -0.09635 0.47999 C -0.09739 0.48091 -0.09513 0.48299 -0.09513 0.48461 C -0.09513 0.48692 -0.09565 0.48901 -0.09635 0.49086 C -0.09722 0.4934 -0.09895 0.49502 -0.09999 0.49757 C -0.10416 0.50659 -0.10051 0.50173 -0.10468 0.51168 C -0.10642 0.51584 -0.10885 0.51931 -0.11076 0.52301 C -0.1111 0.52509 -0.11145 0.52764 -0.11197 0.52972 C -0.11232 0.53134 -0.11388 0.53319 -0.11319 0.53435 C -0.11145 0.53758 -0.10833 0.53851 -0.1059 0.54059 C -0.10381 0.54267 -0.09878 0.54406 -0.09878 0.54406 C -0.08576 0.56141 -0.07343 0.55863 -0.05537 0.56025 C -0.0526 0.56141 -0.04912 0.56118 -0.04687 0.56349 C -0.04583 0.56442 -0.04669 0.56719 -0.04565 0.56812 C -0.04201 0.57182 -0.02725 0.57274 -0.02517 0.57274 C -0.02794 0.58408 -0.03906 0.58107 -0.04687 0.58269 C -0.05208 0.58362 -0.06249 0.5857 -0.06249 0.5857 C -0.06909 0.59033 -0.07603 0.59565 -0.08072 0.60328 C -0.08246 0.60652 -0.08385 0.60999 -0.08541 0.61323 C -0.0861 0.61461 -0.08784 0.61785 -0.08784 0.61785 C -0.08958 0.62456 -0.0934 0.62549 -0.09513 0.63243 C -0.08472 0.63705 -0.09044 0.6352 -0.07829 0.63728 C -0.07204 0.64006 -0.06527 0.64052 -0.05902 0.64376 C -0.06006 0.64723 -0.06336 0.65602 -0.06024 0.65972 C -0.05867 0.66134 -0.05624 0.66111 -0.05416 0.66134 C -0.04895 0.6618 -0.04374 0.66227 -0.03853 0.66296 C -0.02864 0.66967 -0.01631 0.66897 -0.00711 0.6773 C -0.00018 0.69118 -0.00329 0.70992 -0.00468 0.72542 C -0.00503 0.73004 -0.01128 0.73583 -0.01319 0.73999 C -0.01076 0.74924 -0.01388 0.74045 -0.00711 0.74809 C -0.00607 0.74924 -0.00572 0.75132 -0.00468 0.75248 C -0.00329 0.75456 -0.00138 0.75549 6.38889E-6 0.75757 C 0.00348 0.7622 0.00973 0.77214 0.00973 0.77214 C 0.01268 0.78348 0.01042 0.77931 0.01581 0.78649 C 0.0191 0.7999 0.01928 0.81448 0.02535 0.8265 C 0.02501 0.82812 0.02397 0.82951 0.02414 0.83113 C 0.02449 0.83483 0.02657 0.84108 0.02657 0.84108 " pathEditMode="relative" ptsTypes="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05852E-6 C -0.00382 0.00185 -0.00677 0.00462 -0.01076 0.00624 C -0.01527 0.01225 -0.01684 0.01364 -0.01319 0.02081 C -0.01336 0.02336 -0.01632 0.0525 -0.01684 0.05459 C -0.01736 0.05621 -0.01927 0.05551 -0.02048 0.05621 C -0.0217 0.0569 -0.02274 0.05829 -0.02396 0.05921 C -0.02847 0.06823 -0.02378 0.06962 -0.02152 0.07864 C -0.02187 0.08073 -0.0217 0.08327 -0.02274 0.08489 C -0.02396 0.08651 -0.03507 0.09692 -0.03732 0.09784 C -0.0401 0.10339 -0.04271 0.1071 -0.04687 0.1108 C -0.05243 0.12167 -0.05086 0.11658 -0.05295 0.12514 C -0.05156 0.13439 -0.05017 0.13624 -0.04444 0.1411 C -0.03889 0.15243 -0.04218 0.14873 -0.03611 0.15405 C -0.03264 0.16099 -0.03107 0.16701 -0.02639 0.17325 C -0.03107 0.17742 -0.03021 0.18066 -0.03368 0.18621 C -0.04236 0.20009 -0.03298 0.18274 -0.03975 0.19569 C -0.03698 0.2105 -0.03923 0.20494 -0.03489 0.2135 C -0.03541 0.21929 -0.0342 0.22946 -0.03854 0.23432 C -0.04097 0.2371 -0.04392 0.23895 -0.04687 0.2408 C -0.04913 0.24219 -0.05416 0.24404 -0.05416 0.24404 C -0.05277 0.25144 -0.05156 0.25422 -0.04687 0.25838 C -0.04652 0.26046 -0.04652 0.26301 -0.04566 0.26486 C -0.04288 0.27041 -0.03923 0.26509 -0.04323 0.27434 C -0.04548 0.27966 -0.04913 0.28383 -0.05173 0.28891 C -0.05312 0.29169 -0.05416 0.2984 -0.05416 0.2984 C -0.05451 0.30441 -0.05538 0.3102 -0.05538 0.31621 C -0.05538 0.32107 -0.05416 0.32569 -0.05416 0.33055 C -0.05416 0.33217 -0.05434 0.33448 -0.05538 0.33541 C -0.0585 0.33842 -0.06284 0.33888 -0.06614 0.34189 C -0.06371 0.34235 -0.06128 0.34281 -0.05902 0.34351 C -0.05659 0.34443 -0.05173 0.34674 -0.05173 0.34674 C -0.04982 0.35947 -0.04444 0.36479 -0.05173 0.37867 C -0.05225 0.39046 -0.05416 0.40226 -0.05416 0.41406 C -0.05416 0.41591 -0.05295 0.42562 -0.05173 0.42863 C -0.05034 0.43187 -0.04687 0.43812 -0.04687 0.43812 C -0.04652 0.44991 -0.04618 0.46171 -0.04566 0.47351 C -0.04479 0.49433 -0.04566 0.49618 -0.04323 0.48623 C -0.05 0.48577 -0.05711 0.48669 -0.06371 0.48461 C -0.06493 0.48415 -0.06302 0.48137 -0.0625 0.47999 C -0.05781 0.46842 -0.05972 0.4712 -0.05173 0.46703 C -0.05416 0.47675 -0.05086 0.46749 -0.05781 0.47513 C -0.06076 0.47837 -0.06146 0.48484 -0.0625 0.48947 C -0.06111 0.49965 -0.05833 0.49988 -0.06371 0.50728 C -0.0658 0.51515 -0.06545 0.52347 -0.06736 0.53134 C -0.0658 0.5591 -0.06875 0.55632 -0.0493 0.55863 C -0.04479 0.56164 -0.04201 0.56604 -0.03732 0.56812 C -0.03698 0.57136 -0.03559 0.5746 -0.03611 0.57783 C -0.03854 0.59241 -0.04184 0.57413 -0.03854 0.58755 C -0.0375 0.59819 -0.03611 0.60883 -0.03489 0.61947 C -0.03524 0.62433 -0.03489 0.62942 -0.03611 0.63381 C -0.03663 0.6359 -0.03923 0.6352 -0.03975 0.63728 C -0.04201 0.64654 -0.02812 0.66065 -0.02274 0.66296 C -0.01927 0.67684 -0.0184 0.69188 -0.01684 0.70622 C -0.01771 0.70969 -0.02031 0.71223 -0.02048 0.71593 C -0.02118 0.72819 -0.02048 0.73837 -0.01441 0.74647 C -0.01406 0.74901 -0.01319 0.75156 -0.01319 0.75433 C -0.01319 0.75595 -0.01458 0.75757 -0.01441 0.75919 C -0.01406 0.76266 -0.01198 0.76867 -0.01198 0.76867 C -0.01284 0.77862 -0.01284 0.7851 -0.01684 0.79296 C -0.01597 0.80476 -0.01771 0.81101 -0.01076 0.81679 C -0.01007 0.82072 -0.00833 0.82442 -0.00833 0.82835 C -0.00833 0.83113 -0.00885 0.83367 -0.00955 0.83622 C -0.00989 0.83714 -0.00955 0.83414 -0.00955 0.83298 " pathEditMode="relative" ptsTypes="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26232E-6 C 0.00347 0.01411 -0.00278 0.0148 -0.00851 0.02244 C -0.00973 0.02845 -0.00869 0.03123 -0.0073 0.03701 C -0.01129 0.0576 -0.03247 0.05459 -0.04341 0.06431 C -0.0481 0.07379 -0.04324 0.0761 -0.04098 0.08513 C -0.04862 0.09183 -0.05712 0.09438 -0.06633 0.09623 C -0.07171 0.09877 -0.07362 0.10132 -0.07709 0.10756 C -0.08004 0.11936 -0.08004 0.1307 -0.07466 0.14134 C -0.07431 0.14342 -0.0731 0.15013 -0.07223 0.15244 C -0.07084 0.15591 -0.06841 0.15845 -0.06754 0.16216 C -0.06563 0.16979 -0.06459 0.17511 -0.06146 0.18136 C -0.06285 0.18899 -0.0665 0.19662 -0.07223 0.19917 C -0.07084 0.20796 -0.07014 0.21721 -0.06633 0.22484 C -0.06598 0.22693 -0.06598 0.22924 -0.06511 0.23109 C -0.06424 0.23317 -0.06146 0.23363 -0.06146 0.23595 C -0.06146 0.23826 -0.06407 0.23895 -0.06511 0.2408 C -0.07518 0.257 -0.05886 0.2334 -0.07101 0.25052 C -0.07414 0.26324 -0.07119 0.27597 -0.07709 0.2873 C -0.07674 0.29216 -0.07709 0.29725 -0.07587 0.30187 C -0.07535 0.30372 -0.07327 0.30372 -0.07223 0.30511 C -0.0698 0.30812 -0.06511 0.3146 -0.06511 0.3146 C -0.0632 0.32246 -0.06598 0.32917 -0.06754 0.33703 C -0.06615 0.34606 -0.06459 0.35346 -0.05782 0.35647 C -0.05348 0.36225 -0.04879 0.36387 -0.04341 0.36757 C -0.03803 0.37844 -0.03768 0.39348 -0.04827 0.3981 C -0.05244 0.40389 -0.05591 0.40967 -0.05782 0.4173 C -0.05695 0.43396 -0.06025 0.44113 -0.04949 0.44622 C -0.0448 0.45246 -0.04167 0.45917 -0.03612 0.46403 C -0.03525 0.46565 -0.03386 0.46704 -0.03369 0.46889 C -0.03317 0.47282 -0.03733 0.47629 -0.03855 0.47837 C -0.04115 0.48254 -0.04098 0.48323 -0.04219 0.48809 C -0.04115 0.51446 -0.04254 0.53088 -0.02657 0.54592 C -0.02275 0.55309 -0.01685 0.55656 -0.0132 0.5635 C -0.0099 0.56974 -0.01025 0.57391 -0.00608 0.57946 C -0.00383 0.58871 -0.00678 0.58108 -0.00122 0.58594 C 0.00381 0.59033 0.00468 0.59357 0.01076 0.59565 C 0.02274 0.60629 0.00503 0.59149 0.01926 0.60051 C 0.021 0.60167 0.02239 0.60398 0.02413 0.60514 C 0.03333 0.61115 0.0434 0.61369 0.05295 0.61809 C 0.06562 0.61393 0.07725 0.61948 0.0868 0.60675 C 0.08871 0.59935 0.0894 0.59195 0.09045 0.58432 C 0.08958 0.57113 0.08784 0.55702 0.08194 0.54592 C 0.08367 0.53042 0.08576 0.52695 0.0927 0.51538 C 0.09513 0.51122 0.09756 0.50081 0.09756 0.50081 C 0.09635 0.46981 0.09166 0.43164 0.09878 0.40296 C 0.09635 0.38954 0.08906 0.38191 0.08194 0.37243 C 0.08072 0.37081 0.07951 0.36919 0.07829 0.36757 C 0.07708 0.36595 0.07465 0.36271 0.07465 0.36271 C 0.0717 0.35138 0.07239 0.35577 0.07465 0.33403 C 0.07499 0.33056 0.07708 0.32431 0.07708 0.32431 C 0.07829 0.31344 0.07864 0.30627 0.08437 0.29864 C 0.0868 0.28915 0.08819 0.27712 0.09149 0.2681 C 0.0934 0.26255 0.09739 0.25885 0.09999 0.25376 C 0.10347 0.24011 0.1092 0.2334 0.11683 0.22322 C 0.12065 0.21814 0.12274 0.2142 0.12777 0.21189 C 0.13142 0.20472 0.13541 0.20241 0.14097 0.19755 C 0.14236 0.19639 0.14305 0.19362 0.14461 0.19269 C 0.14947 0.18968 0.15867 0.18876 0.16388 0.18783 C 0.18663 0.19176 0.20954 0.19176 0.23246 0.19431 C 0.24097 0.19801 0.24756 0.20125 0.25659 0.20241 C 0.27083 0.20426 0.26701 0.19917 0.271 0.20541 " pathEditMode="relative" ptsTypes="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66736E-7 C -0.00781 0.00347 -0.01389 0.0111 -0.0217 0.01457 C -0.02431 0.02498 -0.02431 0.02521 -0.0217 0.03539 C -0.02205 0.04025 -0.0217 0.04534 -0.02292 0.04996 C -0.02344 0.05182 -0.02552 0.05182 -0.02656 0.05297 C -0.03229 0.05922 -0.0375 0.06593 -0.04462 0.06916 C -0.0474 0.07472 -0.05035 0.07564 -0.05191 0.08189 C -0.05 0.08975 -0.04861 0.09068 -0.0434 0.09484 C -0.04097 0.09692 -0.03611 0.10132 -0.03611 0.10132 C -0.02899 0.11589 -0.03299 0.13324 -0.03507 0.14943 C -0.03472 0.16285 -0.03455 0.17603 -0.03385 0.18945 C -0.03351 0.19662 -0.0283 0.20194 -0.02656 0.20888 C -0.04496 0.22392 -0.02066 0.20518 -0.07951 0.21351 C -0.08246 0.21397 -0.08681 0.21999 -0.08681 0.21999 C -0.08767 0.2216 -0.08871 0.22299 -0.08924 0.22484 C -0.09028 0.22785 -0.09167 0.23456 -0.09167 0.23456 C -0.09271 0.24867 -0.0941 0.26232 -0.09635 0.2762 C -0.09549 0.28614 -0.09705 0.28915 -0.09167 0.2954 C -0.08941 0.29794 -0.08437 0.30187 -0.08437 0.30187 C -0.09479 0.30881 -0.08351 0.30234 -0.10243 0.30673 C -0.10503 0.30742 -0.10972 0.30997 -0.10972 0.30997 C -0.11059 0.31159 -0.11146 0.31321 -0.11215 0.3146 C -0.11267 0.31622 -0.11285 0.31807 -0.11337 0.31922 C -0.11476 0.32292 -0.11806 0.32917 -0.11806 0.32917 C -0.11944 0.3368 -0.11823 0.33912 -0.11684 0.34675 C -0.11649 0.35114 -0.11667 0.35554 -0.11562 0.35947 C -0.11441 0.36433 -0.10434 0.36919 -0.10121 0.37405 C -0.09566 0.38284 -0.09983 0.38631 -0.09167 0.39186 C -0.08698 0.40134 -0.08559 0.39301 -0.08316 0.40296 C -0.08437 0.41638 -0.0849 0.41962 -0.07951 0.43026 C -0.07361 0.44159 -0.07778 0.43858 -0.07118 0.44159 C -0.06562 0.44113 -0.0599 0.43997 -0.05434 0.43997 C -0.03941 0.43997 -0.04045 0.45825 -0.03021 0.46727 C -0.02743 0.47837 -0.02587 0.49711 -0.03385 0.50567 C -0.0349 0.50659 -0.03628 0.50659 -0.03733 0.50729 C -0.04167 0.51029 -0.04444 0.51492 -0.04705 0.52024 C -0.04531 0.53134 -0.04514 0.54291 -0.0434 0.55401 C -0.0467 0.5665 -0.03125 0.58385 -0.02292 0.58755 C -0.02049 0.60005 -0.01024 0.60513 -0.00243 0.61161 C 0.00365 0.60884 0.00955 0.61046 0.01563 0.61323 C 0.04358 0.61115 0.03281 0.61855 0.04097 0.60213 C 0.04254 0.58825 0.04323 0.57946 0.04219 0.56512 C 0.04566 0.54684 0.06129 0.54592 0.07344 0.5443 C 0.07257 0.53065 0.07326 0.52718 0.07101 0.517 C 0.07031 0.51376 0.0684 0.50729 0.0684 0.50729 C 0.07309 0.4904 0.0684 0.50914 0.0684 0.46565 C 0.0684 0.4601 0.07361 0.45547 0.07587 0.45108 C 0.07656 0.43604 0.07865 0.4143 0.07222 0.39972 C 0.06979 0.39417 0.06667 0.39209 0.06493 0.38538 C 0.0658 0.38214 0.06528 0.37752 0.06736 0.37566 C 0.07205 0.3715 0.07778 0.36896 0.08316 0.36595 C 0.08542 0.36479 0.08785 0.3641 0.09028 0.36294 C 0.09149 0.36248 0.09392 0.36132 0.09392 0.36132 C 0.10104 0.34721 0.09931 0.33218 0.09514 0.31645 C 0.09358 0.30326 0.09167 0.29216 0.08316 0.28429 C 0.08038 0.27897 0.07344 0.26972 0.07344 0.26972 C 0.0684 0.24474 0.08403 0.22438 0.09635 0.20888 C 0.09844 0.20032 0.09653 0.20495 0.10469 0.19755 C 0.10851 0.19408 0.11163 0.18806 0.11563 0.18459 C 0.11806 0.18251 0.12135 0.18251 0.12413 0.18159 C 0.12865 0.17742 0.13333 0.17742 0.13854 0.17511 C 0.14792 0.17696 0.15434 0.17488 0.16389 0.17349 C 0.17049 0.16724 0.17361 0.16886 0.18194 0.17025 C 0.18924 0.17372 0.19618 0.17534 0.20365 0.17673 C 0.21615 0.17627 0.22865 0.1765 0.24097 0.17511 C 0.24236 0.17488 0.24306 0.17233 0.24444 0.17187 C 0.24635 0.17118 0.24844 0.17187 0.25052 0.17187 " pathEditMode="relative" ptsTypes="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821E-6 C 0.00556 0.00486 0.00782 0.0111 5E-6 0.01457 C -0.00243 0.01781 -0.00399 0.02267 -0.00712 0.02406 C -0.00833 0.02452 -0.00972 0.02475 -0.01077 0.02568 C -0.01337 0.02753 -0.01563 0.03007 -0.01806 0.03215 C -0.01927 0.03331 -0.0217 0.03539 -0.0217 0.03539 C -0.02604 0.04488 -0.02344 0.04765 -0.02639 0.05945 C -0.02743 0.06338 -0.0342 0.06893 -0.03733 0.06917 C -0.05295 0.07009 -0.06858 0.07032 -0.0842 0.07078 C -0.08577 0.07125 -0.0875 0.07125 -0.08906 0.07217 C -0.09167 0.07379 -0.09636 0.07865 -0.09636 0.07865 C -0.09948 0.09091 -0.09965 0.10849 -0.09271 0.1189 C -0.09045 0.12237 -0.08733 0.12468 -0.08542 0.12838 C -0.08004 0.13949 -0.08351 0.13694 -0.07708 0.13972 C -0.0724 0.1492 -0.07656 0.15938 -0.08299 0.16539 C -0.08906 0.17742 -0.08143 0.16354 -0.08906 0.17349 C -0.09271 0.17812 -0.09393 0.18459 -0.09757 0.18945 C -0.09722 0.19477 -0.0974 0.20032 -0.09636 0.20541 C -0.09583 0.20796 -0.09393 0.20981 -0.09271 0.21189 C -0.08577 0.22484 -0.08056 0.22785 -0.06979 0.23271 C -0.06823 0.23433 -0.0658 0.23502 -0.06493 0.23757 C -0.06302 0.24335 -0.06962 0.24983 -0.07222 0.25214 C -0.07483 0.25746 -0.07483 0.26278 -0.07708 0.2681 C -0.07986 0.27458 -0.08333 0.28106 -0.08663 0.2873 C -0.08629 0.29424 -0.08646 0.30141 -0.08542 0.30835 C -0.0849 0.31252 -0.07917 0.322 -0.07708 0.32755 C -0.075 0.33333 -0.06736 0.34189 -0.06736 0.34189 C -0.06962 0.35369 -0.07917 0.36179 -0.0842 0.37243 C -0.08507 0.39024 -0.08681 0.40458 -0.08785 0.42216 C -0.08577 0.43373 -0.07934 0.43673 -0.07101 0.43835 C -0.06302 0.44552 -0.07153 0.43673 -0.06493 0.44784 C -0.06285 0.45131 -0.05781 0.45755 -0.05781 0.45755 C -0.0566 0.46727 -0.05521 0.47675 -0.05417 0.48647 C -0.05677 0.49688 -0.05313 0.48693 -0.05903 0.49295 C -0.06007 0.4941 -0.06024 0.49665 -0.06146 0.49757 C -0.06354 0.49942 -0.06858 0.50081 -0.06858 0.50081 C -0.07083 0.50382 -0.07431 0.50521 -0.07587 0.50891 C -0.07691 0.51122 -0.07639 0.51446 -0.07708 0.517 C -0.07761 0.51885 -0.07865 0.52024 -0.07952 0.52186 C -0.07917 0.5288 -0.08056 0.53643 -0.0783 0.54268 C -0.07726 0.54569 -0.07344 0.54476 -0.07101 0.54592 C -0.06979 0.54638 -0.06736 0.54754 -0.06736 0.54754 C -0.06649 0.55078 -0.06632 0.55425 -0.06493 0.55702 C -0.06337 0.56026 -0.06024 0.56674 -0.06024 0.56674 C -0.05955 0.57622 -0.06007 0.59103 -0.05417 0.59889 C -0.05035 0.60398 -0.04097 0.61161 -0.04097 0.61161 C -0.03438 0.61022 -0.03108 0.61069 -0.02882 0.60213 C -0.03038 0.59565 -0.03247 0.5945 -0.03733 0.59241 C -0.0434 0.59635 -0.04618 0.60051 -0.04931 0.60837 C -0.04774 0.61878 -0.0467 0.62156 -0.04219 0.63081 C -0.04149 0.6322 -0.04184 0.63451 -0.04097 0.63567 C -0.03906 0.63821 -0.03594 0.63845 -0.03368 0.64053 C -0.03281 0.64215 -0.03247 0.64446 -0.03125 0.64539 C -0.02899 0.64724 -0.02396 0.64862 -0.02396 0.64862 C -0.01893 0.65325 -0.01511 0.65718 -0.00955 0.65973 C 0.04081 0.65718 0.01077 0.66482 0.03265 0.64539 C 0.03629 0.63081 0.04046 0.60398 0.05192 0.59889 C 0.05331 0.59149 0.05435 0.58871 0.05904 0.58432 C 0.06511 0.57206 0.06025 0.58409 0.06025 0.5554 C 0.06025 0.53944 0.05921 0.52279 0.06268 0.50729 C 0.06372 0.50312 0.07188 0.49364 0.0724 0.49295 C 0.07449 0.49017 0.07709 0.48855 0.07952 0.48647 C 0.08074 0.48531 0.08317 0.48323 0.08317 0.48323 C 0.08855 0.46149 0.08108 0.43442 0.08438 0.41106 C 0.08508 0.40643 0.08803 0.40273 0.08924 0.3981 C 0.09011 0.39487 0.09168 0.38862 0.09168 0.38862 C 0.09133 0.38099 0.0915 0.37335 0.09046 0.36595 C 0.08977 0.36017 0.08213 0.353 0.07952 0.34837 C 0.07918 0.34675 0.07883 0.34513 0.07831 0.34351 C 0.07761 0.34189 0.07657 0.3405 0.07605 0.33865 C 0.07483 0.33403 0.07449 0.32917 0.07362 0.32431 C 0.07518 0.30743 0.07657 0.29817 0.07727 0.27944 C 0.07796 0.26047 0.0764 0.23595 0.09289 0.2297 C 0.09411 0.22855 0.09549 0.22762 0.09654 0.22646 C 0.09775 0.22508 0.09862 0.22276 0.10001 0.22161 C 0.10591 0.21629 0.11355 0.2149 0.12049 0.21351 C 0.14515 0.20264 0.15105 0.20379 0.18195 0.20241 C 0.21129 0.19917 0.19168 0.20079 0.24098 0.20079 " pathEditMode="relative" ptsTypes="fff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35832E-6 C -0.00312 0.01202 -0.00243 0.0074 -0.00364 0.02081 C -0.00417 0.02567 -0.00295 0.03122 -0.00486 0.03516 C -0.00625 0.03793 -0.00972 0.0377 -0.01215 0.03839 C -0.01944 0.04048 -0.025 0.04209 -0.03264 0.04325 C -0.0309 0.04672 -0.0276 0.04903 -0.02656 0.05297 C -0.02413 0.06291 -0.0408 0.06523 -0.0434 0.06569 C -0.05486 0.07078 -0.06875 0.07078 -0.08073 0.07217 C -0.08663 0.07402 -0.09479 0.07587 -0.1 0.08026 C -0.10851 0.08767 -0.10486 0.08443 -0.11094 0.08975 C -0.11215 0.0909 -0.11458 0.09299 -0.11458 0.09299 C -0.11528 0.0946 -0.11597 0.09646 -0.11684 0.09784 C -0.11788 0.09969 -0.11962 0.10085 -0.12048 0.1027 C -0.12118 0.10409 -0.12101 0.10617 -0.1217 0.10756 C -0.12517 0.11589 -0.12917 0.12236 -0.13142 0.13162 C -0.13021 0.14619 -0.1283 0.16909 -0.11805 0.17811 C -0.11337 0.1876 -0.1059 0.19592 -0.09878 0.20217 C -0.09566 0.20818 -0.0934 0.20726 -0.08923 0.21188 C -0.08542 0.21605 -0.08368 0.22091 -0.07951 0.22461 C -0.07864 0.22623 -0.07812 0.22808 -0.07708 0.22946 C -0.07604 0.23085 -0.07448 0.23132 -0.07361 0.2327 C -0.07274 0.23409 -0.07309 0.23617 -0.07239 0.23756 C -0.06892 0.24589 -0.06823 0.24612 -0.06389 0.2519 C -0.06528 0.26139 -0.06597 0.26786 -0.07118 0.27434 C -0.07413 0.28591 -0.07153 0.28197 -0.07708 0.2873 C -0.07986 0.29285 -0.08368 0.2947 -0.0868 0.30002 C -0.09375 0.31182 -0.08837 0.30788 -0.09514 0.31135 C -0.09983 0.3176 -0.10486 0.31899 -0.10972 0.32431 C -0.11163 0.32639 -0.1151 0.33125 -0.11684 0.33379 C -0.11805 0.33865 -0.11927 0.34351 -0.12048 0.34813 C -0.12083 0.34998 -0.1217 0.35299 -0.1217 0.35299 C -0.12066 0.37427 -0.12118 0.39509 -0.10608 0.40758 C -0.09792 0.42377 -0.08246 0.43442 -0.07118 0.44621 C -0.06458 0.45315 -0.05764 0.45547 -0.05312 0.46541 C -0.05434 0.4749 -0.05399 0.47813 -0.05903 0.48461 C -0.06493 0.50844 -0.08368 0.53088 -0.10243 0.53458 C -0.10625 0.5362 -0.10955 0.53897 -0.11337 0.54082 C -0.12083 0.54776 -0.125 0.56025 -0.13264 0.5665 C -0.13385 0.57136 -0.13489 0.57621 -0.13611 0.58107 C -0.13542 0.60235 -0.13837 0.61646 -0.12778 0.63081 C -0.12621 0.63682 -0.12101 0.64307 -0.11684 0.64677 C -0.11354 0.65371 -0.10833 0.65764 -0.10364 0.66296 C -0.1 0.66712 -0.09653 0.67152 -0.09288 0.67568 C -0.08576 0.68355 -0.09305 0.67406 -0.08437 0.68216 C -0.07656 0.68956 -0.0717 0.69558 -0.06267 0.69974 C -0.05712 0.71084 -0.06371 0.69974 -0.0566 0.70622 C -0.05521 0.70737 -0.05451 0.70992 -0.05312 0.71107 C -0.05087 0.71269 -0.04583 0.71431 -0.04583 0.71431 C -0.04392 0.72195 -0.04114 0.7275 -0.03611 0.73189 C -0.03802 0.7393 -0.03906 0.7467 -0.04097 0.75433 C -0.04132 0.75595 -0.04219 0.75919 -0.04219 0.75919 C -0.04427 0.77908 -0.04896 0.80291 -0.0434 0.82188 C -0.04184 0.82697 -0.03663 0.83622 -0.03142 0.83622 C -0.0309 0.83622 -0.03229 0.83506 -0.03264 0.8346 " pathEditMode="relative" ptsTypes="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2.79667E-6 C 0.01077 0.00717 0.00973 0.01388 0.00816 0.02082 C 0.0073 0.03053 0.00695 0.04649 0.00087 0.05436 C -0.00746 0.06523 0.00209 0.04881 -0.00642 0.06245 C -0.00972 0.06754 -0.01163 0.07148 -0.01597 0.07541 C -0.02326 0.08929 -0.01336 0.0724 -0.02205 0.08165 C -0.02326 0.08281 -0.02343 0.08512 -0.02448 0.08651 C -0.02552 0.0879 -0.02708 0.08859 -0.02812 0.08975 C -0.02934 0.09114 -0.03038 0.09299 -0.03159 0.09461 C -0.03298 0.09993 -0.03767 0.10895 -0.03767 0.10918 C -0.04531 0.13948 -0.03159 0.08188 -0.04132 0.1492 C -0.04149 0.15082 -0.04757 0.15406 -0.04861 0.15406 C -0.07066 0.15498 -0.0927 0.15521 -0.11475 0.15568 C -0.11944 0.15683 -0.12361 0.15868 -0.12812 0.1603 C -0.13055 0.16238 -0.13281 0.1647 -0.13524 0.16678 C -0.13645 0.16794 -0.13889 0.17002 -0.13889 0.17025 C -0.13975 0.17164 -0.14027 0.17349 -0.14132 0.17488 C -0.14236 0.17626 -0.14409 0.1765 -0.14496 0.17811 C -0.14791 0.18436 -0.14895 0.195 -0.14982 0.20217 C -0.14948 0.21027 -0.15 0.21836 -0.14861 0.22623 C -0.14774 0.23132 -0.14149 0.23109 -0.13767 0.23271 C -0.12586 0.23803 -0.11284 0.23386 -0.10034 0.23433 C -0.09913 0.23479 -0.09791 0.23525 -0.0967 0.23594 C -0.09531 0.23687 -0.09444 0.23849 -0.09305 0.23918 C -0.08159 0.24566 -0.06996 0.24751 -0.05937 0.25676 C -0.05711 0.26578 -0.05104 0.27134 -0.04861 0.28082 C -0.04895 0.29424 -0.04843 0.30765 -0.04982 0.32084 C -0.05 0.32269 -0.05225 0.32269 -0.0533 0.32408 C -0.05833 0.33102 -0.06319 0.33703 -0.07031 0.34027 C -0.08698 0.35577 -0.09566 0.35484 -0.11718 0.35623 C -0.12257 0.35392 -0.1283 0.35693 -0.13402 0.35785 C -0.13802 0.36155 -0.14496 0.3708 -0.14496 0.37104 C -0.14531 0.37242 -0.14652 0.37381 -0.14618 0.37543 C -0.14392 0.38445 -0.13246 0.39903 -0.12691 0.40435 C -0.12343 0.41129 -0.121 0.41082 -0.11475 0.41244 C -0.09826 0.42748 -0.08541 0.43049 -0.06545 0.43326 C -0.06267 0.43858 -0.05972 0.43997 -0.05816 0.44622 C -0.0585 0.45732 -0.05798 0.46865 -0.05937 0.47976 C -0.06076 0.49017 -0.07882 0.49063 -0.08229 0.49109 C -0.09253 0.49572 -0.10399 0.50381 -0.10764 0.51839 C -0.10711 0.53018 -0.10729 0.57807 -0.09305 0.58431 C -0.08524 0.60027 -0.08993 0.58825 -0.08107 0.59866 C -0.07239 0.60883 -0.06336 0.61924 -0.05208 0.62433 C -0.03715 0.63821 -0.00659 0.63636 0.0092 0.63729 C 0.02431 0.63914 0.03073 0.64006 0.0467 0.63891 C 0.05191 0.63659 0.05261 0.63243 0.05625 0.62757 C 0.06042 0.62202 0.0665 0.61832 0.07066 0.613 C 0.07431 0.60837 0.07622 0.60398 0.08039 0.60027 C 0.0849 0.58246 0.08108 0.56558 0.07917 0.5473 C 0.07778 0.53412 0.07952 0.53921 0.07552 0.53134 C 0.07205 0.51284 0.07691 0.53574 0.07188 0.52001 C 0.06945 0.5126 0.07118 0.51029 0.06598 0.50566 C 0.06441 0.49248 0.05973 0.48577 0.05261 0.47675 C 0.05122 0.47143 0.04914 0.4675 0.04792 0.46218 C 0.04618 0.44228 0.04566 0.41383 0.0599 0.40111 C 0.06216 0.39278 0.06632 0.39 0.07188 0.38515 C 0.07309 0.38399 0.07552 0.38191 0.07552 0.38214 C 0.079 0.37497 0.0875 0.36757 0.09236 0.36109 C 0.09358 0.35947 0.0948 0.35785 0.09601 0.35623 C 0.09723 0.35461 0.09966 0.35137 0.09966 0.3516 C 0.10052 0.34814 0.10122 0.34513 0.10209 0.34189 C 0.10243 0.34027 0.1033 0.33703 0.1033 0.33726 C 0.10243 0.31621 0.09983 0.29794 0.09723 0.27758 C 0.09723 0.27527 0.09462 0.21304 0.10695 0.20379 C 0.1092 0.20217 0.11198 0.2024 0.11407 0.20055 C 0.1165 0.19847 0.11893 0.19616 0.12136 0.19408 C 0.12518 0.19061 0.12778 0.18783 0.13212 0.18621 C 0.13455 0.18413 0.13698 0.18182 0.13941 0.17973 C 0.1415 0.17788 0.1467 0.1765 0.1467 0.17673 C 0.15782 0.16609 0.16997 0.17256 0.18403 0.17326 C 0.19427 0.17788 0.20469 0.17811 0.21528 0.17811 " pathEditMode="relative" rAng="0" ptsTypes="ffffffff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32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58732E-7 C 0.00035 0.00486 0.00121 0.00971 0.00121 0.01457 C 0.00121 0.03099 -0.02483 0.02845 -0.03004 0.02891 C -0.03906 0.03285 -0.04757 0.03886 -0.0566 0.04187 C -0.06094 0.04765 -0.06528 0.05413 -0.06858 0.06107 C -0.06823 0.06986 -0.06927 0.10062 -0.06146 0.10756 C -0.05729 0.11589 -0.05243 0.12329 -0.04827 0.13162 C -0.0467 0.13486 -0.0434 0.14133 -0.0434 0.14133 C -0.04462 0.15151 -0.04549 0.15336 -0.05052 0.16053 C -0.05452 0.1765 -0.04774 0.15198 -0.05538 0.17025 C -0.06007 0.18135 -0.05642 0.18459 -0.06754 0.18945 C -0.0717 0.19847 -0.07431 0.195 -0.08073 0.20078 C -0.08455 0.20425 -0.08767 0.20842 -0.09149 0.21189 C -0.0967 0.22253 -0.09792 0.22114 -0.1 0.23433 C -0.09965 0.24127 -0.1007 0.24867 -0.09879 0.25538 C -0.09618 0.26463 -0.08472 0.27041 -0.07952 0.2762 C -0.07813 0.27735 -0.07743 0.2799 -0.07587 0.28105 C -0.07361 0.28267 -0.07066 0.28244 -0.06858 0.28429 C -0.06337 0.28892 -0.05816 0.29262 -0.05295 0.29701 C -0.05052 0.2991 -0.04583 0.30349 -0.04583 0.30349 C -0.04271 0.30974 -0.04167 0.31621 -0.03854 0.32269 C -0.03924 0.33911 -0.0382 0.34443 -0.04097 0.35646 C -0.04167 0.3597 -0.04115 0.36433 -0.0434 0.36595 C -0.04913 0.37081 -0.05573 0.37289 -0.06146 0.37728 C -0.07031 0.38399 -0.07708 0.39209 -0.08681 0.39648 C -0.09184 0.40111 -0.09636 0.40342 -0.10122 0.40782 C -0.10313 0.41522 -0.10781 0.42146 -0.11198 0.42702 C -0.11372 0.43419 -0.11754 0.43928 -0.11927 0.44645 C -0.11684 0.45593 -0.11615 0.46819 -0.10955 0.47351 C -0.10764 0.48138 -0.10243 0.48369 -0.09757 0.48808 C -0.09514 0.49017 -0.09028 0.49456 -0.09028 0.49456 C -0.08802 0.49942 -0.08577 0.50335 -0.08438 0.5089 C -0.08681 0.51862 -0.09167 0.52186 -0.09879 0.5251 C -0.09913 0.52672 -0.09931 0.52857 -0.1 0.52972 C -0.10087 0.53111 -0.1033 0.53111 -0.10365 0.53296 C -0.10504 0.54314 -0.10174 0.548 -0.1 0.55702 C -0.09688 0.57321 -0.08958 0.57899 -0.0783 0.5827 C -0.07274 0.58755 -0.06806 0.58778 -0.06146 0.58917 C -0.05434 0.59241 -0.04688 0.59403 -0.03976 0.59727 C -0.03854 0.59889 -0.03715 0.60028 -0.03611 0.60213 C -0.03316 0.60768 -0.03507 0.6167 -0.03854 0.62133 C -0.0441 0.62873 -0.05556 0.62827 -0.06267 0.63405 C -0.06424 0.64006 -0.06563 0.6433 -0.06979 0.64677 C -0.07292 0.65973 -0.07118 0.68957 -0.05903 0.69512 C -0.05556 0.70229 -0.05 0.70229 -0.04462 0.70645 C -0.04011 0.70992 -0.03577 0.70992 -0.03125 0.71293 C -0.02344 0.71779 -0.01545 0.72172 -0.00729 0.72565 C -0.00642 0.72727 -0.00608 0.72935 -0.00486 0.73051 C -0.00382 0.73167 -0.00139 0.73051 -0.00122 0.7319 C -0.00087 0.73537 -0.00278 0.73837 -0.00365 0.74161 C -0.00399 0.74323 -0.00486 0.74624 -0.00486 0.74624 C -0.00625 0.7622 -0.00747 0.77076 -0.00486 0.78834 C -0.00452 0.79065 -0.00226 0.79135 -0.00122 0.7932 C 0.0026 0.79921 0.00694 0.80453 0.01198 0.80916 C 0.01458 0.81448 0.01302 0.81402 0.01562 0.81402 " pathEditMode="relative" ptsTypes="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642E-9 C -0.00243 0.00948 -0.00816 0.01573 -0.01441 0.02082 C -0.01632 0.02845 -0.02101 0.03238 -0.02292 0.04025 C -0.02327 0.04441 -0.02431 0.04881 -0.02413 0.05297 C -0.02413 0.05297 -0.02118 0.065 -0.02049 0.06754 C -0.01788 0.07795 -0.01771 0.08744 -0.0132 0.09646 C -0.01389 0.10132 -0.01528 0.10594 -0.01563 0.1108 C -0.01788 0.13925 -0.01129 0.13162 -0.02049 0.13971 C -0.02083 0.14133 -0.02205 0.14295 -0.0217 0.14457 C -0.02083 0.14827 -0.01684 0.15406 -0.01684 0.15406 C -0.01649 0.15568 -0.01649 0.15776 -0.01563 0.15891 C -0.01476 0.16007 -0.01267 0.15915 -0.01198 0.16053 C -0.01042 0.16331 -0.00955 0.17025 -0.00955 0.17025 C -0.01163 0.17464 -0.01406 0.17996 -0.01563 0.18459 C -0.0184 0.19292 -0.01719 0.19778 -0.02413 0.20078 C -0.03056 0.20032 -0.03698 0.19916 -0.0434 0.19916 C -0.0474 0.19916 -0.05243 0.19731 -0.05538 0.20078 C -0.05729 0.20287 -0.05382 0.20703 -0.05295 0.21027 C -0.05139 0.21628 -0.0507 0.21929 -0.04583 0.2216 C -0.04306 0.22739 -0.04306 0.23062 -0.03854 0.23433 C -0.03611 0.23918 -0.03368 0.24404 -0.03125 0.2489 C -0.03056 0.25029 -0.03073 0.25237 -0.03004 0.25376 C -0.0283 0.25723 -0.02587 0.25977 -0.02413 0.26324 C -0.02083 0.27643 -0.02031 0.27897 -0.03004 0.2873 C -0.03611 0.29956 -0.05955 0.29285 -0.06754 0.29216 C -0.07153 0.2903 -0.07552 0.28915 -0.07952 0.2873 C -0.09549 0.28822 -0.10208 0.2866 -0.11441 0.29216 C -0.11528 0.29539 -0.11545 0.2991 -0.11684 0.30187 C -0.11771 0.30349 -0.11875 0.30488 -0.11927 0.30673 C -0.12031 0.30974 -0.1217 0.31621 -0.1217 0.31621 C -0.12066 0.32269 -0.11892 0.33333 -0.11563 0.33865 C -0.11476 0.34004 -0.11302 0.34073 -0.11198 0.34189 C -0.1092 0.3449 -0.10816 0.3479 -0.10486 0.34999 C -0.09479 0.356 -0.08299 0.35947 -0.07222 0.36132 C -0.06233 0.36479 -0.05156 0.36086 -0.04219 0.36595 C -0.0375 0.36849 -0.03438 0.37173 -0.03004 0.37566 C -0.02882 0.37682 -0.02656 0.3789 -0.02656 0.3789 C -0.02535 0.38145 -0.02292 0.38538 -0.02292 0.38862 C -0.02292 0.39232 -0.02552 0.39509 -0.02656 0.3981 C -0.02934 0.40573 -0.03177 0.41105 -0.03733 0.41591 C -0.04202 0.42008 -0.05417 0.42054 -0.05417 0.42054 C -0.05538 0.42216 -0.05729 0.42308 -0.05781 0.4254 C -0.0592 0.43164 -0.05347 0.43719 -0.05052 0.43997 C -0.04392 0.45431 -0.02761 0.4705 -0.01684 0.47999 C -0.01597 0.49387 -0.01441 0.50497 -0.0132 0.51862 C -0.01806 0.54499 -0.05452 0.52926 -0.06632 0.52972 C -0.08177 0.53389 -0.07431 0.53227 -0.08906 0.53458 C -0.10017 0.53944 -0.08264 0.53204 -0.09879 0.53782 C -0.10122 0.53874 -0.10608 0.54106 -0.10608 0.54106 C -0.11215 0.54684 -0.10886 0.54314 -0.11684 0.55378 C -0.11806 0.5554 -0.12049 0.55864 -0.12049 0.55864 C -0.12222 0.56558 -0.12396 0.57228 -0.12535 0.57946 C -0.12431 0.6012 -0.12535 0.62271 -0.11077 0.63567 C -0.10747 0.64885 -0.11233 0.63335 -0.10608 0.64214 C -0.10521 0.6433 -0.10573 0.64584 -0.10486 0.647 C -0.09358 0.66204 -0.07726 0.65857 -0.06267 0.66134 C -0.06563 0.67314 -0.06337 0.66851 -0.06858 0.67592 C -0.07014 0.68841 -0.07344 0.70715 -0.06754 0.71755 C -0.06667 0.71917 -0.06493 0.71964 -0.06389 0.72079 C -0.0559 0.72981 -0.0559 0.7349 -0.04462 0.73837 C -0.03958 0.74184 -0.0342 0.74739 -0.02882 0.74971 C -0.02465 0.75156 -0.01997 0.75156 -0.01563 0.75295 C -0.0059 0.75619 0.00295 0.76613 0.00851 0.777 C 0.00885 0.78718 0.00903 0.79736 0.00972 0.80754 C 0.01007 0.81355 0.01198 0.82512 0.01198 0.82512 " pathEditMode="relative" ptsTypes="fffffffffffffff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86350" y="1314450"/>
            <a:ext cx="3500438" cy="3009900"/>
          </a:xfrm>
        </p:spPr>
        <p:txBody>
          <a:bodyPr/>
          <a:lstStyle/>
          <a:p>
            <a:pPr marL="342900" lvl="0" indent="-342900" defTabSz="914400" fontAlgn="base">
              <a:lnSpc>
                <a:spcPct val="100000"/>
              </a:lnSpc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Small and large molecules move equally</a:t>
            </a:r>
          </a:p>
          <a:p>
            <a:pPr marL="342900" lvl="0" indent="-342900" defTabSz="914400" fontAlgn="base">
              <a:lnSpc>
                <a:spcPct val="100000"/>
              </a:lnSpc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Limit is cut-off size of membrane</a:t>
            </a:r>
          </a:p>
          <a:p>
            <a:pPr marL="342900" lvl="0" indent="-342900" defTabSz="914400" fontAlgn="base">
              <a:lnSpc>
                <a:spcPct val="100000"/>
              </a:lnSpc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 Advantageous in some settings (e.g., sepsis)?</a:t>
            </a:r>
          </a:p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86350" y="697609"/>
            <a:ext cx="3500438" cy="254988"/>
          </a:xfrm>
        </p:spPr>
        <p:txBody>
          <a:bodyPr/>
          <a:lstStyle/>
          <a:p>
            <a:pPr algn="ctr"/>
            <a:r>
              <a:rPr lang="en-US" sz="2400" dirty="0" smtClean="0"/>
              <a:t>Convection</a:t>
            </a:r>
            <a:endParaRPr lang="en-US" sz="2400" dirty="0"/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1257300" y="285750"/>
            <a:ext cx="3086100" cy="4629150"/>
            <a:chOff x="144" y="96"/>
            <a:chExt cx="2592" cy="3888"/>
          </a:xfrm>
        </p:grpSpPr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84" y="743"/>
              <a:ext cx="912" cy="259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296" y="743"/>
              <a:ext cx="912" cy="259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8" y="2901"/>
              <a:ext cx="528" cy="3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208" y="873"/>
              <a:ext cx="528" cy="30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144" y="3333"/>
              <a:ext cx="2304" cy="3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44" y="355"/>
              <a:ext cx="2304" cy="3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960" y="96"/>
              <a:ext cx="624" cy="25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960" y="3725"/>
              <a:ext cx="624" cy="25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1714500" y="1485900"/>
            <a:ext cx="3131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sz="15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657350" y="1885950"/>
            <a:ext cx="3131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sz="15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114550" y="2514600"/>
            <a:ext cx="3131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sz="15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114550" y="1257300"/>
            <a:ext cx="3131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sz="15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1600200" y="2628900"/>
            <a:ext cx="3131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sz="15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2286000" y="3028950"/>
            <a:ext cx="3131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sz="15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1657350" y="3486150"/>
            <a:ext cx="3131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sz="15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2171700" y="3657600"/>
            <a:ext cx="3131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sz="15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2343150" y="1657350"/>
            <a:ext cx="114300" cy="1143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1771650" y="2457450"/>
            <a:ext cx="114300" cy="1143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1714500" y="1200150"/>
            <a:ext cx="114300" cy="1143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Oval 50"/>
          <p:cNvSpPr>
            <a:spLocks noChangeArrowheads="1"/>
          </p:cNvSpPr>
          <p:nvPr/>
        </p:nvSpPr>
        <p:spPr bwMode="auto">
          <a:xfrm>
            <a:off x="2400300" y="3371850"/>
            <a:ext cx="114300" cy="1143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9" name="Oval 54"/>
          <p:cNvSpPr>
            <a:spLocks noChangeArrowheads="1"/>
          </p:cNvSpPr>
          <p:nvPr/>
        </p:nvSpPr>
        <p:spPr bwMode="auto">
          <a:xfrm>
            <a:off x="2057400" y="3371850"/>
            <a:ext cx="114300" cy="1143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" name="Oval 59"/>
          <p:cNvSpPr>
            <a:spLocks noChangeArrowheads="1"/>
          </p:cNvSpPr>
          <p:nvPr/>
        </p:nvSpPr>
        <p:spPr bwMode="auto">
          <a:xfrm>
            <a:off x="2228850" y="1885950"/>
            <a:ext cx="114300" cy="1143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Oval 65"/>
          <p:cNvSpPr>
            <a:spLocks noChangeArrowheads="1"/>
          </p:cNvSpPr>
          <p:nvPr/>
        </p:nvSpPr>
        <p:spPr bwMode="auto">
          <a:xfrm>
            <a:off x="2457450" y="3943350"/>
            <a:ext cx="114300" cy="1143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Oval 72"/>
          <p:cNvSpPr>
            <a:spLocks noChangeArrowheads="1"/>
          </p:cNvSpPr>
          <p:nvPr/>
        </p:nvSpPr>
        <p:spPr bwMode="auto">
          <a:xfrm>
            <a:off x="1828800" y="3829050"/>
            <a:ext cx="114300" cy="1143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" name="Oval 80"/>
          <p:cNvSpPr>
            <a:spLocks noChangeArrowheads="1"/>
          </p:cNvSpPr>
          <p:nvPr/>
        </p:nvSpPr>
        <p:spPr bwMode="auto">
          <a:xfrm>
            <a:off x="1943100" y="1143000"/>
            <a:ext cx="114300" cy="1143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4" name="Oval 89"/>
          <p:cNvSpPr>
            <a:spLocks noChangeArrowheads="1"/>
          </p:cNvSpPr>
          <p:nvPr/>
        </p:nvSpPr>
        <p:spPr bwMode="auto">
          <a:xfrm>
            <a:off x="1943100" y="2571750"/>
            <a:ext cx="114300" cy="1143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Oval 99"/>
          <p:cNvSpPr>
            <a:spLocks noChangeArrowheads="1"/>
          </p:cNvSpPr>
          <p:nvPr/>
        </p:nvSpPr>
        <p:spPr bwMode="auto">
          <a:xfrm>
            <a:off x="2000250" y="3943350"/>
            <a:ext cx="114300" cy="1143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Oval 110"/>
          <p:cNvSpPr>
            <a:spLocks noChangeArrowheads="1"/>
          </p:cNvSpPr>
          <p:nvPr/>
        </p:nvSpPr>
        <p:spPr bwMode="auto">
          <a:xfrm>
            <a:off x="2457450" y="1143000"/>
            <a:ext cx="114300" cy="1143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Oval 123"/>
          <p:cNvSpPr>
            <a:spLocks noChangeArrowheads="1"/>
          </p:cNvSpPr>
          <p:nvPr/>
        </p:nvSpPr>
        <p:spPr bwMode="auto">
          <a:xfrm>
            <a:off x="1828800" y="2114550"/>
            <a:ext cx="685800" cy="28575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Oval 124"/>
          <p:cNvSpPr>
            <a:spLocks noChangeArrowheads="1"/>
          </p:cNvSpPr>
          <p:nvPr/>
        </p:nvSpPr>
        <p:spPr bwMode="auto">
          <a:xfrm>
            <a:off x="1543050" y="2971800"/>
            <a:ext cx="685800" cy="28575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54106E-7 C 0.00278 -0.00046 0.00694 -0.00486 0.00833 -0.00162 C 0.00989 0.00162 0.00364 0.0081 0.00364 0.0081 C 0.00555 0.01805 0.00607 0.01666 0.01319 0.01458 C 0.0033 0.01018 0.00712 0.02128 0.01198 0.02568 C 0.01232 0.0273 0.01198 0.02984 0.01319 0.03054 C 0.01441 0.03123 0.01632 0.03054 0.01684 0.02892 C 0.01753 0.02684 0.01597 0.02452 0.01562 0.02244 C 0.00573 0.02684 0.01094 0.02614 2.22222E-6 0.02406 C -0.00052 0.02198 -0.00313 0.01249 -0.00243 0.01134 C -0.00156 0.00972 -0.00018 0.01365 0.00121 0.01458 C 0.00746 0.01851 0.00486 0.01596 0.00364 0.01458 L 0.28194 0.00324 " pathEditMode="relative" ptsTypes="fffffffffff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6.41684E-6 C 0.004 -0.00348 0.00573 -0.00787 0.00973 -0.01134 C 0.01129 -0.01088 0.01407 -0.0118 0.01459 -0.00972 C 0.01789 0.00231 0.01337 0.00161 0.00851 0.00323 C 0.00539 0.00277 0.00191 0.00346 -0.00105 0.00161 C -0.00226 0.00092 -0.00105 -0.00325 -0.00226 -0.00325 C -0.00382 -0.00325 -0.00556 0.00508 -0.00591 0.00624 C -0.00191 0.00971 0.01025 0.01225 0.00365 -6.41684E-6 C 0.00261 -0.00186 0.00052 -0.00209 -0.00105 -0.00325 C 0.00799 -0.00741 -0.00348 -0.00348 0.00608 -0.00163 C 0.00782 -0.0014 0.01094 -0.00325 0.01094 -0.00325 L 0.21094 -0.23757 L 0.29289 -0.24405 " pathEditMode="relative" ptsTypes="ffffffffffAAA">
                                      <p:cBhvr>
                                        <p:cTn id="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54569E-6 C -0.00434 0.00046 -0.00902 -0.00047 -0.01319 0.00161 C -0.01441 0.00231 -0.01284 0.00508 -0.01215 0.00647 C -0.01059 0.00925 -0.00711 0.0104 -0.00486 0.01133 C -0.00329 0.01087 -0.00104 0.01156 -3.88889E-6 0.00971 C 0.00261 0.00508 -0.00434 0.0037 -0.00486 0.00323 C -0.01232 -0.00162 -0.01284 -0.00533 -0.0217 -0.00787 C -0.02326 -0.00741 -0.02517 -0.00787 -0.02656 -0.00648 C -0.0276 -0.00533 -0.02656 -0.00162 -0.02777 -0.00162 C -0.02899 -0.00162 -0.0302 -0.00579 -0.02899 -0.00648 C -0.02708 -0.00764 -0.025 -0.00533 -0.02291 -0.00486 C -0.025 -0.01319 -0.02204 -0.01782 -0.01684 -0.02244 C -0.01493 -0.02198 -0.01198 -0.02314 -0.01093 -0.02082 C -0.01007 -0.01921 -0.01441 -0.01944 -0.01441 -0.01759 C -0.01441 -0.0155 -0.00937 -0.01597 -0.0085 -0.01597 L 0.08073 -0.3146 L 0.15782 -0.3419 L 0.26389 -0.33866 " pathEditMode="relative" ptsTypes="ffffffffffffffAAAA">
                                      <p:cBhvr>
                                        <p:cTn id="1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C 0.00191 -0.00647 0.00295 -0.00925 0.00174 -0.01526 C -0.00277 -0.0148 -0.00711 -0.01411 -0.01163 -0.01364 C -0.01284 -0.01341 -0.00798 -0.01202 -0.00798 -0.01202 C -0.00434 -0.01943 -0.00711 -0.02382 -0.00069 -0.0266 C -0.00295 -0.01411 -0.00468 -0.01665 -0.01163 -0.01041 C -0.01823 -0.01202 -0.02239 -0.01202 -0.01996 -0.02174 C -0.01961 -0.02752 -0.01927 -0.03354 -0.01875 -0.03932 C -0.01857 -0.0421 -0.01961 -0.04626 -0.01771 -0.04742 C -0.0151 -0.04904 -0.01198 -0.04626 -0.0092 -0.0458 C -0.00798 -0.04464 -0.00642 -0.04418 -0.00555 -0.04256 C -0.00468 -0.04117 -0.00538 -0.03863 -0.00434 -0.0377 C -0.00086 -0.03423 0.00087 -0.03446 0.004 -0.03446 L 0.11493 -0.40689 L 0.16198 -0.44552 L 0.19688 -0.46634 L 0.28004 -0.46148 " pathEditMode="relative" ptsTypes="ffffffffffffAAAAA">
                                      <p:cBhvr>
                                        <p:cTn id="1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20814E-6 C 0.00121 0.00069 0.00312 0.00023 0.00365 0.00184 C 0.0066 0.01202 -0.00122 0.00554 -0.00122 0.01156 L 0.1283 0.02474 L 0.19878 0.03145 L 0.25434 0.03307 " pathEditMode="relative" ptsTypes="ffAAAA">
                                      <p:cBhvr>
                                        <p:cTn id="1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25717E-6 C 0.00034 0.00324 0.00225 0.00694 0.00121 0.00994 C 0.00052 0.01202 -0.00313 0.00948 -0.00365 0.01156 C -0.00573 0.02012 -0.00278 0.02891 0.0026 0.03122 C 0.00416 0.03076 0.00642 0.03145 0.00746 0.0296 C 0.00815 0.02821 0.00538 0.0259 0.00624 0.02474 C 0.00711 0.02359 0.00868 0.0259 0.00989 0.02636 C 0.01197 0.02706 0.01406 0.02752 0.01614 0.02798 C 0.01788 0.0296 0.02135 0.03469 0.02343 0.03469 L 0.14947 0.04602 L 0.27656 0.02636 L 0.35815 0.02312 " pathEditMode="relative" ptsTypes="ffffffffAAAA">
                                      <p:cBhvr>
                                        <p:cTn id="1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5717E-6 C 0.00938 0.00417 0.00486 0.00393 0.01354 0.00162 C 0.01129 -0.0074 0.00799 -0.00485 0.00122 -0.00324 C 0.00972 0.00046 0.00417 0.00093 0.01597 0.00324 C 0.02014 0.00509 0.0184 0.00486 0.02101 0.00486 L 0.14202 -0.074 L 0.22344 -0.10522 L 0.28768 -0.10037 " pathEditMode="relative" ptsTypes="ffffAAAA">
                                      <p:cBhvr>
                                        <p:cTn id="1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9408E-6 C -0.00226 -0.0185 -0.00521 -0.01341 -0.01858 -0.00994 C -0.01649 0.00417 -0.01962 -0.00347 -0.00625 -3.9408E-6 C -0.00365 0.0007 0.00122 0.00324 0.00122 0.00324 C 0.00156 0.00486 0.00122 0.0074 0.00243 0.0081 C 0.00521 0.00995 0.00833 0.0037 0.00868 0.00162 C 0.0092 -0.00046 0.00868 -0.00277 0.00868 -0.00509 L 0.16667 -0.10869 L 0.25069 -0.20883 L 0.34566 -0.22201 " pathEditMode="relative" ptsTypes="ffffffAAAA">
                                      <p:cBhvr>
                                        <p:cTn id="2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92 C -0.00556 -0.00832 -0.00556 -0.01202 -0.00087 -0.02058 C 0.00034 -0.02012 0.00225 -0.01734 0.00277 -0.01896 C 0.00347 -0.02081 0.00173 -0.02382 0.00034 -0.02382 C -0.00087 -0.02382 0.00034 -0.01942 0.00156 -0.01896 C 0.0026 -0.0185 0.00312 -0.02104 0.00399 -0.0222 L 0.15955 -0.37419 L 0.2559 -0.39708 L 0.30902 -0.39385 " pathEditMode="relative" ptsTypes="fffffAAAA">
                                      <p:cBhvr>
                                        <p:cTn id="2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2858E-6 C -0.0033 -0.01295 -0.00087 0.00116 0.00243 -0.00324 C 0.00399 -0.00532 -0.0007 -0.01087 -0.00122 -0.01156 C -0.00122 -0.01156 -0.00365 -0.01365 -0.00486 -0.0148 C -0.00677 -0.02267 -0.00695 -0.01897 -0.00243 -0.01804 C -0.00087 -0.01781 0.00087 -0.01804 0.00243 -0.01804 L 0.13455 -0.14131 L 0.16667 -0.38807 L 0.20121 -0.49329 L 0.25677 -0.51133 L 0.31111 -0.50648 " pathEditMode="relative" ptsTypes="fffffAAAAAA">
                                      <p:cBhvr>
                                        <p:cTn id="2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2 C 0.00122 -0.00232 0.00278 -0.00879 0.00278 -0.00879 C -0.00503 -0.01226 -0.00295 -0.02059 0.004 -0.02359 C 0.00938 -0.02174 0.00903 -0.02429 0.00903 -0.02035 L 0.15591 -0.0828 L 0.20157 -0.26365 L 0.2349 -0.33603 L 0.33733 -0.33442 " pathEditMode="relative" ptsTypes="fffAAAAA">
                                      <p:cBhvr>
                                        <p:cTn id="2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4" grpId="0" animBg="1"/>
      <p:bldP spid="46" grpId="0" animBg="1"/>
      <p:bldP spid="47" grpId="0" animBg="1"/>
      <p:bldP spid="49" grpId="0" animBg="1"/>
      <p:bldP spid="50" grpId="0" animBg="1"/>
      <p:bldP spid="55" grpId="0" animBg="1"/>
      <p:bldP spid="56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021099" y="401526"/>
            <a:ext cx="4805369" cy="254988"/>
          </a:xfrm>
        </p:spPr>
        <p:txBody>
          <a:bodyPr/>
          <a:lstStyle/>
          <a:p>
            <a:r>
              <a:rPr lang="en-US" sz="2000" dirty="0"/>
              <a:t>Clearance: Convection vs. Diffusion</a:t>
            </a:r>
          </a:p>
        </p:txBody>
      </p:sp>
      <p:pic>
        <p:nvPicPr>
          <p:cNvPr id="4" name="Picture 3" descr="convection diffusion graph"/>
          <p:cNvPicPr>
            <a:picLocks noChangeAspect="1" noChangeArrowheads="1"/>
          </p:cNvPicPr>
          <p:nvPr/>
        </p:nvPicPr>
        <p:blipFill>
          <a:blip r:embed="rId2" cstate="print"/>
          <a:srcRect l="14189" t="25714" r="10281" b="8318"/>
          <a:stretch>
            <a:fillRect/>
          </a:stretch>
        </p:blipFill>
        <p:spPr bwMode="auto">
          <a:xfrm>
            <a:off x="1323483" y="927556"/>
            <a:ext cx="6338559" cy="3499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6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06517" y="259465"/>
            <a:ext cx="5746531" cy="419806"/>
          </a:xfrm>
        </p:spPr>
        <p:txBody>
          <a:bodyPr/>
          <a:lstStyle/>
          <a:p>
            <a:r>
              <a:rPr lang="en-US" sz="2000" dirty="0"/>
              <a:t>Effect of Pore Size on Membrane Selectivity</a:t>
            </a:r>
          </a:p>
        </p:txBody>
      </p:sp>
      <p:grpSp>
        <p:nvGrpSpPr>
          <p:cNvPr id="4" name="Group 95"/>
          <p:cNvGrpSpPr/>
          <p:nvPr/>
        </p:nvGrpSpPr>
        <p:grpSpPr>
          <a:xfrm>
            <a:off x="4512624" y="857251"/>
            <a:ext cx="133352" cy="4118372"/>
            <a:chOff x="838200" y="1152525"/>
            <a:chExt cx="177803" cy="5491163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rot="10800000">
              <a:off x="838200" y="5757863"/>
              <a:ext cx="177800" cy="885825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 rot="10800000">
              <a:off x="838200" y="4606925"/>
              <a:ext cx="177800" cy="885825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 rot="10800000">
              <a:off x="838203" y="3454400"/>
              <a:ext cx="177800" cy="887413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0800000">
              <a:off x="838200" y="2303463"/>
              <a:ext cx="177800" cy="885825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10800000">
              <a:off x="838200" y="1152525"/>
              <a:ext cx="177800" cy="885825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Group 102"/>
          <p:cNvGrpSpPr/>
          <p:nvPr/>
        </p:nvGrpSpPr>
        <p:grpSpPr>
          <a:xfrm>
            <a:off x="2457450" y="1314450"/>
            <a:ext cx="3171826" cy="914128"/>
            <a:chOff x="1752600" y="1752600"/>
            <a:chExt cx="4229101" cy="1218837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 rot="16200000">
              <a:off x="4095932" y="1085669"/>
              <a:ext cx="1218837" cy="2552700"/>
              <a:chOff x="943" y="2555"/>
              <a:chExt cx="864" cy="1608"/>
            </a:xfrm>
          </p:grpSpPr>
          <p:sp>
            <p:nvSpPr>
              <p:cNvPr id="18" name="Oval 10"/>
              <p:cNvSpPr>
                <a:spLocks noChangeArrowheads="1"/>
              </p:cNvSpPr>
              <p:nvPr/>
            </p:nvSpPr>
            <p:spPr bwMode="auto">
              <a:xfrm rot="5400000">
                <a:off x="1555" y="2927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 rot="5400000">
                <a:off x="1531" y="2723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auto">
              <a:xfrm rot="5400000">
                <a:off x="1363" y="3119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 rot="5400000">
                <a:off x="1315" y="2975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 rot="5400000">
                <a:off x="1507" y="3311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 rot="5400000">
                <a:off x="1015" y="3863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Oval 16"/>
              <p:cNvSpPr>
                <a:spLocks noChangeArrowheads="1"/>
              </p:cNvSpPr>
              <p:nvPr/>
            </p:nvSpPr>
            <p:spPr bwMode="auto">
              <a:xfrm rot="5400000">
                <a:off x="1699" y="3809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 rot="5400000">
                <a:off x="943" y="2741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Oval 18"/>
              <p:cNvSpPr>
                <a:spLocks noChangeArrowheads="1"/>
              </p:cNvSpPr>
              <p:nvPr/>
            </p:nvSpPr>
            <p:spPr bwMode="auto">
              <a:xfrm rot="5400000">
                <a:off x="1315" y="2783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 rot="5400000">
                <a:off x="1171" y="3359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auto">
              <a:xfrm rot="5400000">
                <a:off x="1123" y="2879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auto">
              <a:xfrm rot="5400000">
                <a:off x="1411" y="2591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auto">
              <a:xfrm rot="5400000">
                <a:off x="1699" y="2735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Oval 23"/>
              <p:cNvSpPr>
                <a:spLocks noChangeArrowheads="1"/>
              </p:cNvSpPr>
              <p:nvPr/>
            </p:nvSpPr>
            <p:spPr bwMode="auto">
              <a:xfrm rot="5400000">
                <a:off x="1027" y="2987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Oval 24"/>
              <p:cNvSpPr>
                <a:spLocks noChangeArrowheads="1"/>
              </p:cNvSpPr>
              <p:nvPr/>
            </p:nvSpPr>
            <p:spPr bwMode="auto">
              <a:xfrm rot="5400000">
                <a:off x="1447" y="2783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Oval 25"/>
              <p:cNvSpPr>
                <a:spLocks noChangeArrowheads="1"/>
              </p:cNvSpPr>
              <p:nvPr/>
            </p:nvSpPr>
            <p:spPr bwMode="auto">
              <a:xfrm rot="5400000">
                <a:off x="1399" y="2879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Oval 26"/>
              <p:cNvSpPr>
                <a:spLocks noChangeArrowheads="1"/>
              </p:cNvSpPr>
              <p:nvPr/>
            </p:nvSpPr>
            <p:spPr bwMode="auto">
              <a:xfrm rot="5400000">
                <a:off x="1159" y="2687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Oval 27"/>
              <p:cNvSpPr>
                <a:spLocks noChangeArrowheads="1"/>
              </p:cNvSpPr>
              <p:nvPr/>
            </p:nvSpPr>
            <p:spPr bwMode="auto">
              <a:xfrm rot="5400000">
                <a:off x="1159" y="3071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Oval 28"/>
              <p:cNvSpPr>
                <a:spLocks noChangeArrowheads="1"/>
              </p:cNvSpPr>
              <p:nvPr/>
            </p:nvSpPr>
            <p:spPr bwMode="auto">
              <a:xfrm rot="5400000">
                <a:off x="1543" y="3119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auto">
              <a:xfrm rot="5400000">
                <a:off x="1561" y="4103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auto">
              <a:xfrm rot="5400000">
                <a:off x="1105" y="3599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auto">
              <a:xfrm rot="5400000">
                <a:off x="1033" y="2597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Oval 32"/>
              <p:cNvSpPr>
                <a:spLocks noChangeArrowheads="1"/>
              </p:cNvSpPr>
              <p:nvPr/>
            </p:nvSpPr>
            <p:spPr bwMode="auto">
              <a:xfrm rot="5400000">
                <a:off x="1405" y="3707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Oval 33"/>
              <p:cNvSpPr>
                <a:spLocks noChangeArrowheads="1"/>
              </p:cNvSpPr>
              <p:nvPr/>
            </p:nvSpPr>
            <p:spPr bwMode="auto">
              <a:xfrm rot="5400000">
                <a:off x="1255" y="3023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Oval 34"/>
              <p:cNvSpPr>
                <a:spLocks noChangeArrowheads="1"/>
              </p:cNvSpPr>
              <p:nvPr/>
            </p:nvSpPr>
            <p:spPr bwMode="auto">
              <a:xfrm rot="5400000">
                <a:off x="1687" y="2879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Oval 35"/>
              <p:cNvSpPr>
                <a:spLocks noChangeArrowheads="1"/>
              </p:cNvSpPr>
              <p:nvPr/>
            </p:nvSpPr>
            <p:spPr bwMode="auto">
              <a:xfrm rot="5400000">
                <a:off x="1255" y="2879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Oval 36"/>
              <p:cNvSpPr>
                <a:spLocks noChangeArrowheads="1"/>
              </p:cNvSpPr>
              <p:nvPr/>
            </p:nvSpPr>
            <p:spPr bwMode="auto">
              <a:xfrm rot="5400000">
                <a:off x="1591" y="2591"/>
                <a:ext cx="60" cy="60"/>
              </a:xfrm>
              <a:prstGeom prst="ellipse">
                <a:avLst/>
              </a:prstGeom>
              <a:gradFill rotWithShape="0">
                <a:gsLst>
                  <a:gs pos="0">
                    <a:srgbClr val="F57B49"/>
                  </a:gs>
                  <a:gs pos="100000">
                    <a:srgbClr val="F57B4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Oval 37"/>
              <p:cNvSpPr>
                <a:spLocks noChangeArrowheads="1"/>
              </p:cNvSpPr>
              <p:nvPr/>
            </p:nvSpPr>
            <p:spPr bwMode="auto">
              <a:xfrm rot="5400000">
                <a:off x="1456" y="3188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" name="Oval 38"/>
              <p:cNvSpPr>
                <a:spLocks noChangeArrowheads="1"/>
              </p:cNvSpPr>
              <p:nvPr/>
            </p:nvSpPr>
            <p:spPr bwMode="auto">
              <a:xfrm rot="5400000">
                <a:off x="1618" y="3026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" name="Oval 39"/>
              <p:cNvSpPr>
                <a:spLocks noChangeArrowheads="1"/>
              </p:cNvSpPr>
              <p:nvPr/>
            </p:nvSpPr>
            <p:spPr bwMode="auto">
              <a:xfrm rot="5400000">
                <a:off x="1174" y="2960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" name="Oval 40"/>
              <p:cNvSpPr>
                <a:spLocks noChangeArrowheads="1"/>
              </p:cNvSpPr>
              <p:nvPr/>
            </p:nvSpPr>
            <p:spPr bwMode="auto">
              <a:xfrm rot="5400000">
                <a:off x="1360" y="2672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" name="Oval 41"/>
              <p:cNvSpPr>
                <a:spLocks noChangeArrowheads="1"/>
              </p:cNvSpPr>
              <p:nvPr/>
            </p:nvSpPr>
            <p:spPr bwMode="auto">
              <a:xfrm rot="5400000">
                <a:off x="1030" y="3086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" name="Oval 42"/>
              <p:cNvSpPr>
                <a:spLocks noChangeArrowheads="1"/>
              </p:cNvSpPr>
              <p:nvPr/>
            </p:nvSpPr>
            <p:spPr bwMode="auto">
              <a:xfrm rot="5400000">
                <a:off x="1690" y="3488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Oval 43"/>
              <p:cNvSpPr>
                <a:spLocks noChangeArrowheads="1"/>
              </p:cNvSpPr>
              <p:nvPr/>
            </p:nvSpPr>
            <p:spPr bwMode="auto">
              <a:xfrm rot="5400000">
                <a:off x="1234" y="2558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Oval 44"/>
              <p:cNvSpPr>
                <a:spLocks noChangeArrowheads="1"/>
              </p:cNvSpPr>
              <p:nvPr/>
            </p:nvSpPr>
            <p:spPr bwMode="auto">
              <a:xfrm rot="5400000">
                <a:off x="1330" y="3506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Oval 45"/>
              <p:cNvSpPr>
                <a:spLocks noChangeArrowheads="1"/>
              </p:cNvSpPr>
              <p:nvPr/>
            </p:nvSpPr>
            <p:spPr bwMode="auto">
              <a:xfrm rot="5400000">
                <a:off x="1210" y="4028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Oval 46"/>
              <p:cNvSpPr>
                <a:spLocks noChangeArrowheads="1"/>
              </p:cNvSpPr>
              <p:nvPr/>
            </p:nvSpPr>
            <p:spPr bwMode="auto">
              <a:xfrm rot="5400000">
                <a:off x="1606" y="2756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Oval 47"/>
              <p:cNvSpPr>
                <a:spLocks noChangeArrowheads="1"/>
              </p:cNvSpPr>
              <p:nvPr/>
            </p:nvSpPr>
            <p:spPr bwMode="auto">
              <a:xfrm rot="5400000">
                <a:off x="970" y="2894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Oval 48"/>
              <p:cNvSpPr>
                <a:spLocks noChangeArrowheads="1"/>
              </p:cNvSpPr>
              <p:nvPr/>
            </p:nvSpPr>
            <p:spPr bwMode="auto">
              <a:xfrm rot="5400000">
                <a:off x="1438" y="2996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 rot="5400000">
                <a:off x="1738" y="2606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Oval 50"/>
              <p:cNvSpPr>
                <a:spLocks noChangeArrowheads="1"/>
              </p:cNvSpPr>
              <p:nvPr/>
            </p:nvSpPr>
            <p:spPr bwMode="auto">
              <a:xfrm rot="5400000">
                <a:off x="1078" y="2756"/>
                <a:ext cx="72" cy="6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101"/>
            <p:cNvGrpSpPr/>
            <p:nvPr/>
          </p:nvGrpSpPr>
          <p:grpSpPr>
            <a:xfrm>
              <a:off x="1752600" y="1828800"/>
              <a:ext cx="1599883" cy="1097990"/>
              <a:chOff x="812802" y="2895606"/>
              <a:chExt cx="1599883" cy="1097990"/>
            </a:xfrm>
          </p:grpSpPr>
          <p:sp>
            <p:nvSpPr>
              <p:cNvPr id="15" name="Rectangle 51"/>
              <p:cNvSpPr>
                <a:spLocks noChangeArrowheads="1"/>
              </p:cNvSpPr>
              <p:nvPr/>
            </p:nvSpPr>
            <p:spPr bwMode="auto">
              <a:xfrm>
                <a:off x="812802" y="2895606"/>
                <a:ext cx="1599883" cy="3359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7866" tIns="33338" rIns="67866" bIns="33338">
                <a:spAutoFit/>
              </a:bodyPr>
              <a:lstStyle/>
              <a:p>
                <a:pPr defTabSz="571500"/>
                <a:r>
                  <a:rPr lang="de-DE" sz="12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Creatinine 113 D</a:t>
                </a:r>
              </a:p>
            </p:txBody>
          </p:sp>
          <p:sp>
            <p:nvSpPr>
              <p:cNvPr id="16" name="Rectangle 52"/>
              <p:cNvSpPr>
                <a:spLocks noChangeArrowheads="1"/>
              </p:cNvSpPr>
              <p:nvPr/>
            </p:nvSpPr>
            <p:spPr bwMode="auto">
              <a:xfrm>
                <a:off x="1151367" y="3276606"/>
                <a:ext cx="1071704" cy="3359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7866" tIns="33338" rIns="67866" bIns="33338">
                <a:spAutoFit/>
              </a:bodyPr>
              <a:lstStyle/>
              <a:p>
                <a:pPr defTabSz="571500"/>
                <a:r>
                  <a:rPr lang="de-DE" sz="12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Urea  60 D</a:t>
                </a:r>
              </a:p>
            </p:txBody>
          </p:sp>
          <p:sp>
            <p:nvSpPr>
              <p:cNvPr id="17" name="Rectangle 53"/>
              <p:cNvSpPr>
                <a:spLocks noChangeArrowheads="1"/>
              </p:cNvSpPr>
              <p:nvPr/>
            </p:nvSpPr>
            <p:spPr bwMode="auto">
              <a:xfrm>
                <a:off x="948227" y="3657606"/>
                <a:ext cx="1393588" cy="3359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7866" tIns="33338" rIns="67866" bIns="33338">
                <a:spAutoFit/>
              </a:bodyPr>
              <a:lstStyle/>
              <a:p>
                <a:pPr defTabSz="571500"/>
                <a:r>
                  <a:rPr lang="de-DE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Glucose 180 D</a:t>
                </a:r>
              </a:p>
            </p:txBody>
          </p:sp>
        </p:grpSp>
      </p:grpSp>
      <p:grpSp>
        <p:nvGrpSpPr>
          <p:cNvPr id="59" name="Group 104"/>
          <p:cNvGrpSpPr/>
          <p:nvPr/>
        </p:nvGrpSpPr>
        <p:grpSpPr>
          <a:xfrm>
            <a:off x="2941051" y="2343150"/>
            <a:ext cx="2452573" cy="761869"/>
            <a:chOff x="2397401" y="3124200"/>
            <a:chExt cx="3270097" cy="1015825"/>
          </a:xfrm>
        </p:grpSpPr>
        <p:grpSp>
          <p:nvGrpSpPr>
            <p:cNvPr id="60" name="Group 55"/>
            <p:cNvGrpSpPr>
              <a:grpSpLocks/>
            </p:cNvGrpSpPr>
            <p:nvPr/>
          </p:nvGrpSpPr>
          <p:grpSpPr bwMode="auto">
            <a:xfrm>
              <a:off x="3533898" y="3124200"/>
              <a:ext cx="2133600" cy="1015825"/>
              <a:chOff x="1872" y="4248"/>
              <a:chExt cx="1344" cy="720"/>
            </a:xfrm>
          </p:grpSpPr>
          <p:sp>
            <p:nvSpPr>
              <p:cNvPr id="62" name="Oval 56"/>
              <p:cNvSpPr>
                <a:spLocks noChangeArrowheads="1"/>
              </p:cNvSpPr>
              <p:nvPr/>
            </p:nvSpPr>
            <p:spPr bwMode="auto">
              <a:xfrm>
                <a:off x="2064" y="43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Oval 57"/>
              <p:cNvSpPr>
                <a:spLocks noChangeArrowheads="1"/>
              </p:cNvSpPr>
              <p:nvPr/>
            </p:nvSpPr>
            <p:spPr bwMode="auto">
              <a:xfrm>
                <a:off x="2640" y="43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Oval 58"/>
              <p:cNvSpPr>
                <a:spLocks noChangeArrowheads="1"/>
              </p:cNvSpPr>
              <p:nvPr/>
            </p:nvSpPr>
            <p:spPr bwMode="auto">
              <a:xfrm>
                <a:off x="2304" y="44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" name="Oval 59"/>
              <p:cNvSpPr>
                <a:spLocks noChangeArrowheads="1"/>
              </p:cNvSpPr>
              <p:nvPr/>
            </p:nvSpPr>
            <p:spPr bwMode="auto">
              <a:xfrm>
                <a:off x="2064" y="4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" name="Oval 60"/>
              <p:cNvSpPr>
                <a:spLocks noChangeArrowheads="1"/>
              </p:cNvSpPr>
              <p:nvPr/>
            </p:nvSpPr>
            <p:spPr bwMode="auto">
              <a:xfrm>
                <a:off x="2304" y="429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" name="Oval 61"/>
              <p:cNvSpPr>
                <a:spLocks noChangeArrowheads="1"/>
              </p:cNvSpPr>
              <p:nvPr/>
            </p:nvSpPr>
            <p:spPr bwMode="auto">
              <a:xfrm>
                <a:off x="1968" y="468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Oval 62"/>
              <p:cNvSpPr>
                <a:spLocks noChangeArrowheads="1"/>
              </p:cNvSpPr>
              <p:nvPr/>
            </p:nvSpPr>
            <p:spPr bwMode="auto">
              <a:xfrm>
                <a:off x="2256" y="4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Oval 63"/>
              <p:cNvSpPr>
                <a:spLocks noChangeArrowheads="1"/>
              </p:cNvSpPr>
              <p:nvPr/>
            </p:nvSpPr>
            <p:spPr bwMode="auto">
              <a:xfrm>
                <a:off x="2352" y="468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64"/>
              <p:cNvSpPr>
                <a:spLocks noChangeArrowheads="1"/>
              </p:cNvSpPr>
              <p:nvPr/>
            </p:nvSpPr>
            <p:spPr bwMode="auto">
              <a:xfrm>
                <a:off x="2496" y="4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Oval 65"/>
              <p:cNvSpPr>
                <a:spLocks noChangeArrowheads="1"/>
              </p:cNvSpPr>
              <p:nvPr/>
            </p:nvSpPr>
            <p:spPr bwMode="auto">
              <a:xfrm>
                <a:off x="2688" y="4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Oval 66"/>
              <p:cNvSpPr>
                <a:spLocks noChangeArrowheads="1"/>
              </p:cNvSpPr>
              <p:nvPr/>
            </p:nvSpPr>
            <p:spPr bwMode="auto">
              <a:xfrm>
                <a:off x="1872" y="448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67"/>
              <p:cNvSpPr>
                <a:spLocks noChangeArrowheads="1"/>
              </p:cNvSpPr>
              <p:nvPr/>
            </p:nvSpPr>
            <p:spPr bwMode="auto">
              <a:xfrm>
                <a:off x="2160" y="4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68"/>
              <p:cNvSpPr>
                <a:spLocks noChangeArrowheads="1"/>
              </p:cNvSpPr>
              <p:nvPr/>
            </p:nvSpPr>
            <p:spPr bwMode="auto">
              <a:xfrm>
                <a:off x="2016" y="424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Oval 69"/>
              <p:cNvSpPr>
                <a:spLocks noChangeArrowheads="1"/>
              </p:cNvSpPr>
              <p:nvPr/>
            </p:nvSpPr>
            <p:spPr bwMode="auto">
              <a:xfrm>
                <a:off x="3120" y="4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Oval 70"/>
              <p:cNvSpPr>
                <a:spLocks noChangeArrowheads="1"/>
              </p:cNvSpPr>
              <p:nvPr/>
            </p:nvSpPr>
            <p:spPr bwMode="auto">
              <a:xfrm>
                <a:off x="2928" y="424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71"/>
              <p:cNvSpPr>
                <a:spLocks noChangeArrowheads="1"/>
              </p:cNvSpPr>
              <p:nvPr/>
            </p:nvSpPr>
            <p:spPr bwMode="auto">
              <a:xfrm>
                <a:off x="2304" y="487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Oval 72"/>
              <p:cNvSpPr>
                <a:spLocks noChangeArrowheads="1"/>
              </p:cNvSpPr>
              <p:nvPr/>
            </p:nvSpPr>
            <p:spPr bwMode="auto">
              <a:xfrm>
                <a:off x="2160" y="448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1" name="Rectangle 73"/>
            <p:cNvSpPr>
              <a:spLocks noChangeArrowheads="1"/>
            </p:cNvSpPr>
            <p:nvPr/>
          </p:nvSpPr>
          <p:spPr bwMode="auto">
            <a:xfrm>
              <a:off x="2397401" y="3276600"/>
              <a:ext cx="1205076" cy="582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7866" tIns="33338" rIns="67866" bIns="33338">
              <a:spAutoFit/>
            </a:bodyPr>
            <a:lstStyle/>
            <a:p>
              <a:pPr algn="ctr" defTabSz="571500"/>
              <a:r>
                <a:rPr lang="de-DE" sz="1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Vancomycin</a:t>
              </a:r>
            </a:p>
            <a:p>
              <a:pPr algn="ctr" defTabSz="571500"/>
              <a:r>
                <a:rPr lang="de-DE" sz="1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~1,500 D</a:t>
              </a:r>
            </a:p>
          </p:txBody>
        </p:sp>
      </p:grpSp>
      <p:grpSp>
        <p:nvGrpSpPr>
          <p:cNvPr id="79" name="Group 110"/>
          <p:cNvGrpSpPr/>
          <p:nvPr/>
        </p:nvGrpSpPr>
        <p:grpSpPr>
          <a:xfrm>
            <a:off x="2483284" y="3086100"/>
            <a:ext cx="2025755" cy="857252"/>
            <a:chOff x="1787045" y="4114800"/>
            <a:chExt cx="2701007" cy="1143002"/>
          </a:xfrm>
        </p:grpSpPr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1787045" y="4114800"/>
              <a:ext cx="1039816" cy="582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7866" tIns="33338" rIns="67866" bIns="33338">
              <a:spAutoFit/>
            </a:bodyPr>
            <a:lstStyle/>
            <a:p>
              <a:pPr algn="ctr" defTabSz="571500"/>
              <a:r>
                <a:rPr lang="de-DE" sz="1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IL-6</a:t>
              </a:r>
            </a:p>
            <a:p>
              <a:pPr algn="ctr" defTabSz="571500"/>
              <a:r>
                <a:rPr lang="de-DE" sz="1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~25,000 D</a:t>
              </a:r>
            </a:p>
          </p:txBody>
        </p:sp>
        <p:grpSp>
          <p:nvGrpSpPr>
            <p:cNvPr id="81" name="Group 109"/>
            <p:cNvGrpSpPr/>
            <p:nvPr/>
          </p:nvGrpSpPr>
          <p:grpSpPr>
            <a:xfrm>
              <a:off x="2819401" y="4267200"/>
              <a:ext cx="1668651" cy="990602"/>
              <a:chOff x="2819401" y="4267200"/>
              <a:chExt cx="1668651" cy="990602"/>
            </a:xfrm>
          </p:grpSpPr>
          <p:sp>
            <p:nvSpPr>
              <p:cNvPr id="82" name="Oval 75"/>
              <p:cNvSpPr>
                <a:spLocks noChangeArrowheads="1"/>
              </p:cNvSpPr>
              <p:nvPr/>
            </p:nvSpPr>
            <p:spPr bwMode="auto">
              <a:xfrm>
                <a:off x="4103823" y="4353255"/>
                <a:ext cx="384229" cy="357352"/>
              </a:xfrm>
              <a:prstGeom prst="ellipse">
                <a:avLst/>
              </a:prstGeom>
              <a:gradFill rotWithShape="0">
                <a:gsLst>
                  <a:gs pos="0">
                    <a:srgbClr val="F6BF69"/>
                  </a:gs>
                  <a:gs pos="100000">
                    <a:srgbClr val="F6BF6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" name="Oval 76"/>
              <p:cNvSpPr>
                <a:spLocks noChangeArrowheads="1"/>
              </p:cNvSpPr>
              <p:nvPr/>
            </p:nvSpPr>
            <p:spPr bwMode="auto">
              <a:xfrm>
                <a:off x="2819401" y="4632436"/>
                <a:ext cx="384229" cy="357352"/>
              </a:xfrm>
              <a:prstGeom prst="ellipse">
                <a:avLst/>
              </a:prstGeom>
              <a:gradFill rotWithShape="0">
                <a:gsLst>
                  <a:gs pos="0">
                    <a:srgbClr val="F6BF69"/>
                  </a:gs>
                  <a:gs pos="100000">
                    <a:srgbClr val="F6BF6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Oval 79"/>
              <p:cNvSpPr>
                <a:spLocks noChangeArrowheads="1"/>
              </p:cNvSpPr>
              <p:nvPr/>
            </p:nvSpPr>
            <p:spPr bwMode="auto">
              <a:xfrm>
                <a:off x="3620792" y="4900450"/>
                <a:ext cx="384229" cy="357352"/>
              </a:xfrm>
              <a:prstGeom prst="ellipse">
                <a:avLst/>
              </a:prstGeom>
              <a:gradFill rotWithShape="0">
                <a:gsLst>
                  <a:gs pos="0">
                    <a:srgbClr val="F6BF69"/>
                  </a:gs>
                  <a:gs pos="100000">
                    <a:srgbClr val="F6BF6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Oval 78"/>
              <p:cNvSpPr>
                <a:spLocks noChangeArrowheads="1"/>
              </p:cNvSpPr>
              <p:nvPr/>
            </p:nvSpPr>
            <p:spPr bwMode="auto">
              <a:xfrm>
                <a:off x="3124200" y="4267200"/>
                <a:ext cx="384229" cy="357352"/>
              </a:xfrm>
              <a:prstGeom prst="ellipse">
                <a:avLst/>
              </a:prstGeom>
              <a:gradFill rotWithShape="0">
                <a:gsLst>
                  <a:gs pos="0">
                    <a:srgbClr val="F6BF69"/>
                  </a:gs>
                  <a:gs pos="100000">
                    <a:srgbClr val="F6BF6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" name="Oval 78"/>
              <p:cNvSpPr>
                <a:spLocks noChangeArrowheads="1"/>
              </p:cNvSpPr>
              <p:nvPr/>
            </p:nvSpPr>
            <p:spPr bwMode="auto">
              <a:xfrm>
                <a:off x="3522636" y="4429126"/>
                <a:ext cx="384229" cy="357352"/>
              </a:xfrm>
              <a:prstGeom prst="ellipse">
                <a:avLst/>
              </a:prstGeom>
              <a:gradFill rotWithShape="0">
                <a:gsLst>
                  <a:gs pos="0">
                    <a:srgbClr val="F6BF69"/>
                  </a:gs>
                  <a:gs pos="100000">
                    <a:srgbClr val="F6BF6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7" name="Group 112"/>
          <p:cNvGrpSpPr/>
          <p:nvPr/>
        </p:nvGrpSpPr>
        <p:grpSpPr>
          <a:xfrm>
            <a:off x="2571750" y="3886200"/>
            <a:ext cx="1885950" cy="1194954"/>
            <a:chOff x="1905000" y="5181600"/>
            <a:chExt cx="2514600" cy="1593272"/>
          </a:xfrm>
        </p:grpSpPr>
        <p:grpSp>
          <p:nvGrpSpPr>
            <p:cNvPr id="88" name="Group 97"/>
            <p:cNvGrpSpPr/>
            <p:nvPr/>
          </p:nvGrpSpPr>
          <p:grpSpPr>
            <a:xfrm>
              <a:off x="1905000" y="5308600"/>
              <a:ext cx="2514600" cy="1466272"/>
              <a:chOff x="1905000" y="5308600"/>
              <a:chExt cx="2514600" cy="1466272"/>
            </a:xfrm>
          </p:grpSpPr>
          <p:sp>
            <p:nvSpPr>
              <p:cNvPr id="90" name="Oval 83"/>
              <p:cNvSpPr>
                <a:spLocks noChangeArrowheads="1"/>
              </p:cNvSpPr>
              <p:nvPr/>
            </p:nvSpPr>
            <p:spPr bwMode="auto">
              <a:xfrm>
                <a:off x="3190875" y="5308600"/>
                <a:ext cx="1228725" cy="1066800"/>
              </a:xfrm>
              <a:prstGeom prst="ellipse">
                <a:avLst/>
              </a:prstGeom>
              <a:gradFill rotWithShape="0">
                <a:gsLst>
                  <a:gs pos="0">
                    <a:srgbClr val="CF0E30"/>
                  </a:gs>
                  <a:gs pos="100000">
                    <a:srgbClr val="CF0E3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" name="Oval 84"/>
              <p:cNvSpPr>
                <a:spLocks noChangeArrowheads="1"/>
              </p:cNvSpPr>
              <p:nvPr/>
            </p:nvSpPr>
            <p:spPr bwMode="auto">
              <a:xfrm>
                <a:off x="1905000" y="5708072"/>
                <a:ext cx="1228725" cy="1066800"/>
              </a:xfrm>
              <a:prstGeom prst="ellipse">
                <a:avLst/>
              </a:prstGeom>
              <a:gradFill rotWithShape="0">
                <a:gsLst>
                  <a:gs pos="0">
                    <a:srgbClr val="CF0E30"/>
                  </a:gs>
                  <a:gs pos="100000">
                    <a:srgbClr val="CF0E30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2120987" y="5181600"/>
              <a:ext cx="1039816" cy="582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7866" tIns="33338" rIns="67866" bIns="33338">
              <a:spAutoFit/>
            </a:bodyPr>
            <a:lstStyle/>
            <a:p>
              <a:pPr algn="ctr" defTabSz="571500"/>
              <a:r>
                <a:rPr lang="de-DE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Albumin</a:t>
              </a:r>
            </a:p>
            <a:p>
              <a:pPr algn="ctr" defTabSz="571500"/>
              <a:r>
                <a:rPr lang="de-DE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~66,000 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98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162" y="364699"/>
            <a:ext cx="7480437" cy="281296"/>
          </a:xfrm>
        </p:spPr>
        <p:txBody>
          <a:bodyPr/>
          <a:lstStyle/>
          <a:p>
            <a:r>
              <a:rPr lang="en-US" altLang="en-US" sz="3200" dirty="0"/>
              <a:t>Solute Molecular Weight and Clearance</a:t>
            </a:r>
            <a:endParaRPr lang="en-US" sz="320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749162" y="1338007"/>
            <a:ext cx="7850928" cy="29736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>
                <a:tab pos="3933825" algn="ctr"/>
                <a:tab pos="7146925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tabLst>
                <a:tab pos="3933825" algn="ctr"/>
                <a:tab pos="7146925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tabLst>
                <a:tab pos="3933825" algn="ctr"/>
                <a:tab pos="7146925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tabLst>
                <a:tab pos="3933825" algn="ctr"/>
                <a:tab pos="7146925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3933825" algn="ctr"/>
                <a:tab pos="7146925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3933825" algn="ctr"/>
                <a:tab pos="7146925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3933825" algn="ctr"/>
                <a:tab pos="7146925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3933825" algn="ctr"/>
                <a:tab pos="7146925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3933825" algn="ctr"/>
                <a:tab pos="7146925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Solute (MW)	Sieving Coefficient 	Diffusion Coefficient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/>
              <a:t>Urea (60)	1.01 ± 0.05	1.01 ± 0.07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/>
              <a:t>Creatinine (113)	1.00 ± 0.09	 1.01 ± 0.06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/>
              <a:t>Uric Acid (168)	1.01 ± 0.04	   0.97 ± 0.04*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err="1"/>
              <a:t>Vancomycin</a:t>
            </a:r>
            <a:r>
              <a:rPr lang="en-US" altLang="en-US" sz="1600" dirty="0"/>
              <a:t> (1448)	0.84 ± 0.10	     0.74 ± 0.04**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800" dirty="0"/>
              <a:t>*P&lt;0.05 vs sieving coefficient</a:t>
            </a:r>
            <a:br>
              <a:rPr lang="en-US" altLang="en-US" sz="1800" dirty="0"/>
            </a:br>
            <a:r>
              <a:rPr lang="en-US" altLang="en-US" sz="1800" dirty="0"/>
              <a:t>**P&lt;0.01 vs sieving coefficient</a:t>
            </a:r>
          </a:p>
        </p:txBody>
      </p:sp>
    </p:spTree>
    <p:extLst>
      <p:ext uri="{BB962C8B-B14F-4D97-AF65-F5344CB8AC3E}">
        <p14:creationId xmlns:p14="http://schemas.microsoft.com/office/powerpoint/2010/main" val="35976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/>
          <p:nvPr/>
        </p:nvGrpSpPr>
        <p:grpSpPr>
          <a:xfrm>
            <a:off x="4505944" y="852055"/>
            <a:ext cx="127775" cy="4116586"/>
            <a:chOff x="4887686" y="1136073"/>
            <a:chExt cx="170366" cy="5488781"/>
          </a:xfrm>
          <a:solidFill>
            <a:schemeClr val="accent1"/>
          </a:solidFill>
        </p:grpSpPr>
        <p:sp>
          <p:nvSpPr>
            <p:cNvPr id="91" name="Rectangle 2"/>
            <p:cNvSpPr>
              <a:spLocks noChangeArrowheads="1"/>
            </p:cNvSpPr>
            <p:nvPr/>
          </p:nvSpPr>
          <p:spPr bwMode="auto">
            <a:xfrm rot="10800000">
              <a:off x="4887686" y="5978918"/>
              <a:ext cx="170363" cy="64593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2" name="Rectangle 3"/>
            <p:cNvSpPr>
              <a:spLocks noChangeArrowheads="1"/>
            </p:cNvSpPr>
            <p:nvPr/>
          </p:nvSpPr>
          <p:spPr bwMode="auto">
            <a:xfrm rot="10800000">
              <a:off x="4887686" y="4744852"/>
              <a:ext cx="170363" cy="64593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 rot="10800000">
              <a:off x="4887689" y="3557066"/>
              <a:ext cx="170363" cy="6470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5"/>
            <p:cNvSpPr>
              <a:spLocks noChangeArrowheads="1"/>
            </p:cNvSpPr>
            <p:nvPr/>
          </p:nvSpPr>
          <p:spPr bwMode="auto">
            <a:xfrm rot="10800000">
              <a:off x="4887686" y="2370138"/>
              <a:ext cx="170363" cy="64593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5" name="Rectangle 6"/>
            <p:cNvSpPr>
              <a:spLocks noChangeArrowheads="1"/>
            </p:cNvSpPr>
            <p:nvPr/>
          </p:nvSpPr>
          <p:spPr bwMode="auto">
            <a:xfrm rot="10800000">
              <a:off x="4887686" y="1136073"/>
              <a:ext cx="170363" cy="64593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5" name="Rectangle 89"/>
          <p:cNvSpPr txBox="1">
            <a:spLocks noChangeArrowheads="1"/>
          </p:cNvSpPr>
          <p:nvPr/>
        </p:nvSpPr>
        <p:spPr bwMode="auto">
          <a:xfrm>
            <a:off x="1371600" y="354033"/>
            <a:ext cx="6629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00" kern="0" dirty="0">
              <a:solidFill>
                <a:srgbClr val="1F497D"/>
              </a:solidFill>
            </a:endParaRPr>
          </a:p>
        </p:txBody>
      </p:sp>
      <p:grpSp>
        <p:nvGrpSpPr>
          <p:cNvPr id="3" name="Group 197"/>
          <p:cNvGrpSpPr/>
          <p:nvPr/>
        </p:nvGrpSpPr>
        <p:grpSpPr>
          <a:xfrm>
            <a:off x="4268130" y="685800"/>
            <a:ext cx="285750" cy="4355947"/>
            <a:chOff x="4166840" y="914400"/>
            <a:chExt cx="381000" cy="5807928"/>
          </a:xfrm>
        </p:grpSpPr>
        <p:grpSp>
          <p:nvGrpSpPr>
            <p:cNvPr id="4" name="Group 168"/>
            <p:cNvGrpSpPr/>
            <p:nvPr/>
          </p:nvGrpSpPr>
          <p:grpSpPr>
            <a:xfrm>
              <a:off x="4166840" y="914400"/>
              <a:ext cx="381000" cy="1012091"/>
              <a:chOff x="4166840" y="914400"/>
              <a:chExt cx="381000" cy="1012091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4166840" y="914400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4166840" y="1126273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5" name="Group 169"/>
            <p:cNvGrpSpPr/>
            <p:nvPr/>
          </p:nvGrpSpPr>
          <p:grpSpPr>
            <a:xfrm>
              <a:off x="4166840" y="2152650"/>
              <a:ext cx="381000" cy="1012091"/>
              <a:chOff x="4166840" y="914400"/>
              <a:chExt cx="381000" cy="1012091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4166840" y="914400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4166840" y="1126273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6" name="Group 177"/>
            <p:cNvGrpSpPr/>
            <p:nvPr/>
          </p:nvGrpSpPr>
          <p:grpSpPr>
            <a:xfrm>
              <a:off x="4166840" y="3295650"/>
              <a:ext cx="381000" cy="1012091"/>
              <a:chOff x="4166840" y="914400"/>
              <a:chExt cx="381000" cy="1012091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4166840" y="914400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4166840" y="1126273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7" name="Group 181"/>
            <p:cNvGrpSpPr/>
            <p:nvPr/>
          </p:nvGrpSpPr>
          <p:grpSpPr>
            <a:xfrm>
              <a:off x="4166840" y="4452937"/>
              <a:ext cx="381000" cy="1012091"/>
              <a:chOff x="4166840" y="914400"/>
              <a:chExt cx="381000" cy="1012091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4166840" y="914400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4166840" y="1126273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8" name="Group 194"/>
            <p:cNvGrpSpPr/>
            <p:nvPr/>
          </p:nvGrpSpPr>
          <p:grpSpPr>
            <a:xfrm>
              <a:off x="4166840" y="5710237"/>
              <a:ext cx="381000" cy="1012091"/>
              <a:chOff x="4166840" y="914400"/>
              <a:chExt cx="381000" cy="1012091"/>
            </a:xfrm>
          </p:grpSpPr>
          <p:sp>
            <p:nvSpPr>
              <p:cNvPr id="196" name="TextBox 195"/>
              <p:cNvSpPr txBox="1"/>
              <p:nvPr/>
            </p:nvSpPr>
            <p:spPr>
              <a:xfrm>
                <a:off x="4166840" y="914400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4166840" y="1126273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</p:grpSp>
      <p:grpSp>
        <p:nvGrpSpPr>
          <p:cNvPr id="9" name="Group 200"/>
          <p:cNvGrpSpPr/>
          <p:nvPr/>
        </p:nvGrpSpPr>
        <p:grpSpPr>
          <a:xfrm>
            <a:off x="1143000" y="1543050"/>
            <a:ext cx="288172" cy="316653"/>
            <a:chOff x="3352800" y="1992548"/>
            <a:chExt cx="384229" cy="422204"/>
          </a:xfrm>
        </p:grpSpPr>
        <p:sp>
          <p:nvSpPr>
            <p:cNvPr id="199" name="Oval 79"/>
            <p:cNvSpPr>
              <a:spLocks noChangeArrowheads="1"/>
            </p:cNvSpPr>
            <p:nvPr/>
          </p:nvSpPr>
          <p:spPr bwMode="auto">
            <a:xfrm>
              <a:off x="3352800" y="2057400"/>
              <a:ext cx="384229" cy="357352"/>
            </a:xfrm>
            <a:prstGeom prst="ellipse">
              <a:avLst/>
            </a:prstGeom>
            <a:gradFill rotWithShape="0">
              <a:gsLst>
                <a:gs pos="0">
                  <a:srgbClr val="F6BF69"/>
                </a:gs>
                <a:gs pos="100000">
                  <a:srgbClr val="F6BF69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364149" y="1992548"/>
              <a:ext cx="3231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Arial" charset="0"/>
                </a:rPr>
                <a:t>-</a:t>
              </a:r>
            </a:p>
          </p:txBody>
        </p:sp>
      </p:grpSp>
      <p:grpSp>
        <p:nvGrpSpPr>
          <p:cNvPr id="10" name="Group 201"/>
          <p:cNvGrpSpPr/>
          <p:nvPr/>
        </p:nvGrpSpPr>
        <p:grpSpPr>
          <a:xfrm>
            <a:off x="1143000" y="2743200"/>
            <a:ext cx="288172" cy="316653"/>
            <a:chOff x="3352800" y="1992548"/>
            <a:chExt cx="384229" cy="422204"/>
          </a:xfrm>
        </p:grpSpPr>
        <p:sp>
          <p:nvSpPr>
            <p:cNvPr id="203" name="Oval 79"/>
            <p:cNvSpPr>
              <a:spLocks noChangeArrowheads="1"/>
            </p:cNvSpPr>
            <p:nvPr/>
          </p:nvSpPr>
          <p:spPr bwMode="auto">
            <a:xfrm>
              <a:off x="3352800" y="2057400"/>
              <a:ext cx="384229" cy="357352"/>
            </a:xfrm>
            <a:prstGeom prst="ellipse">
              <a:avLst/>
            </a:prstGeom>
            <a:gradFill rotWithShape="0">
              <a:gsLst>
                <a:gs pos="0">
                  <a:srgbClr val="F6BF69"/>
                </a:gs>
                <a:gs pos="100000">
                  <a:srgbClr val="F6BF69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3364149" y="1992548"/>
              <a:ext cx="3231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Arial" charset="0"/>
                </a:rPr>
                <a:t>-</a:t>
              </a:r>
            </a:p>
          </p:txBody>
        </p:sp>
      </p:grpSp>
      <p:grpSp>
        <p:nvGrpSpPr>
          <p:cNvPr id="11" name="Group 204"/>
          <p:cNvGrpSpPr/>
          <p:nvPr/>
        </p:nvGrpSpPr>
        <p:grpSpPr>
          <a:xfrm>
            <a:off x="1143000" y="4057650"/>
            <a:ext cx="288172" cy="316653"/>
            <a:chOff x="3352800" y="1992548"/>
            <a:chExt cx="384229" cy="422204"/>
          </a:xfrm>
        </p:grpSpPr>
        <p:sp>
          <p:nvSpPr>
            <p:cNvPr id="206" name="Oval 79"/>
            <p:cNvSpPr>
              <a:spLocks noChangeArrowheads="1"/>
            </p:cNvSpPr>
            <p:nvPr/>
          </p:nvSpPr>
          <p:spPr bwMode="auto">
            <a:xfrm>
              <a:off x="3352800" y="2057400"/>
              <a:ext cx="384229" cy="357352"/>
            </a:xfrm>
            <a:prstGeom prst="ellipse">
              <a:avLst/>
            </a:prstGeom>
            <a:gradFill rotWithShape="0">
              <a:gsLst>
                <a:gs pos="0">
                  <a:srgbClr val="F6BF69"/>
                </a:gs>
                <a:gs pos="100000">
                  <a:srgbClr val="F6BF69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364149" y="1992548"/>
              <a:ext cx="3231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Arial" charset="0"/>
                </a:rPr>
                <a:t>-</a:t>
              </a:r>
            </a:p>
          </p:txBody>
        </p:sp>
      </p:grpSp>
      <p:grpSp>
        <p:nvGrpSpPr>
          <p:cNvPr id="12" name="Group 48"/>
          <p:cNvGrpSpPr/>
          <p:nvPr/>
        </p:nvGrpSpPr>
        <p:grpSpPr>
          <a:xfrm>
            <a:off x="1243360" y="1819043"/>
            <a:ext cx="840158" cy="1738433"/>
            <a:chOff x="133814" y="2425390"/>
            <a:chExt cx="1120210" cy="2317911"/>
          </a:xfrm>
        </p:grpSpPr>
        <p:grpSp>
          <p:nvGrpSpPr>
            <p:cNvPr id="13" name="Group 208"/>
            <p:cNvGrpSpPr/>
            <p:nvPr/>
          </p:nvGrpSpPr>
          <p:grpSpPr>
            <a:xfrm>
              <a:off x="312234" y="2904893"/>
              <a:ext cx="384229" cy="422204"/>
              <a:chOff x="3352800" y="1992548"/>
              <a:chExt cx="384229" cy="422204"/>
            </a:xfrm>
          </p:grpSpPr>
          <p:sp>
            <p:nvSpPr>
              <p:cNvPr id="210" name="Oval 79"/>
              <p:cNvSpPr>
                <a:spLocks noChangeArrowheads="1"/>
              </p:cNvSpPr>
              <p:nvPr/>
            </p:nvSpPr>
            <p:spPr bwMode="auto">
              <a:xfrm>
                <a:off x="3352800" y="2057400"/>
                <a:ext cx="384229" cy="357352"/>
              </a:xfrm>
              <a:prstGeom prst="ellipse">
                <a:avLst/>
              </a:prstGeom>
              <a:gradFill rotWithShape="0">
                <a:gsLst>
                  <a:gs pos="0">
                    <a:srgbClr val="F6BF69"/>
                  </a:gs>
                  <a:gs pos="100000">
                    <a:srgbClr val="F6BF6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3364149" y="1992548"/>
                <a:ext cx="32316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50" b="1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14" name="Group 211"/>
            <p:cNvGrpSpPr/>
            <p:nvPr/>
          </p:nvGrpSpPr>
          <p:grpSpPr>
            <a:xfrm>
              <a:off x="613317" y="3473605"/>
              <a:ext cx="384229" cy="422204"/>
              <a:chOff x="3352800" y="1992548"/>
              <a:chExt cx="384229" cy="422204"/>
            </a:xfrm>
          </p:grpSpPr>
          <p:sp>
            <p:nvSpPr>
              <p:cNvPr id="213" name="Oval 79"/>
              <p:cNvSpPr>
                <a:spLocks noChangeArrowheads="1"/>
              </p:cNvSpPr>
              <p:nvPr/>
            </p:nvSpPr>
            <p:spPr bwMode="auto">
              <a:xfrm>
                <a:off x="3352800" y="2057400"/>
                <a:ext cx="384229" cy="357352"/>
              </a:xfrm>
              <a:prstGeom prst="ellipse">
                <a:avLst/>
              </a:prstGeom>
              <a:gradFill rotWithShape="0">
                <a:gsLst>
                  <a:gs pos="0">
                    <a:srgbClr val="F6BF69"/>
                  </a:gs>
                  <a:gs pos="100000">
                    <a:srgbClr val="F6BF6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3364149" y="1992548"/>
                <a:ext cx="32316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50" b="1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15" name="Group 214"/>
            <p:cNvGrpSpPr/>
            <p:nvPr/>
          </p:nvGrpSpPr>
          <p:grpSpPr>
            <a:xfrm>
              <a:off x="133814" y="4321097"/>
              <a:ext cx="384229" cy="422204"/>
              <a:chOff x="3352800" y="1992548"/>
              <a:chExt cx="384229" cy="422204"/>
            </a:xfrm>
          </p:grpSpPr>
          <p:sp>
            <p:nvSpPr>
              <p:cNvPr id="216" name="Oval 79"/>
              <p:cNvSpPr>
                <a:spLocks noChangeArrowheads="1"/>
              </p:cNvSpPr>
              <p:nvPr/>
            </p:nvSpPr>
            <p:spPr bwMode="auto">
              <a:xfrm>
                <a:off x="3352800" y="2057400"/>
                <a:ext cx="384229" cy="357352"/>
              </a:xfrm>
              <a:prstGeom prst="ellipse">
                <a:avLst/>
              </a:prstGeom>
              <a:gradFill rotWithShape="0">
                <a:gsLst>
                  <a:gs pos="0">
                    <a:srgbClr val="F6BF69"/>
                  </a:gs>
                  <a:gs pos="100000">
                    <a:srgbClr val="F6BF6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3364149" y="1992548"/>
                <a:ext cx="32316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50" b="1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16" name="Group 217"/>
            <p:cNvGrpSpPr/>
            <p:nvPr/>
          </p:nvGrpSpPr>
          <p:grpSpPr>
            <a:xfrm>
              <a:off x="869795" y="2425390"/>
              <a:ext cx="384229" cy="422204"/>
              <a:chOff x="3352800" y="1992548"/>
              <a:chExt cx="384229" cy="422204"/>
            </a:xfrm>
          </p:grpSpPr>
          <p:sp>
            <p:nvSpPr>
              <p:cNvPr id="219" name="Oval 79"/>
              <p:cNvSpPr>
                <a:spLocks noChangeArrowheads="1"/>
              </p:cNvSpPr>
              <p:nvPr/>
            </p:nvSpPr>
            <p:spPr bwMode="auto">
              <a:xfrm>
                <a:off x="3352800" y="2057400"/>
                <a:ext cx="384229" cy="357352"/>
              </a:xfrm>
              <a:prstGeom prst="ellipse">
                <a:avLst/>
              </a:prstGeom>
              <a:gradFill rotWithShape="0">
                <a:gsLst>
                  <a:gs pos="0">
                    <a:srgbClr val="F6BF69"/>
                  </a:gs>
                  <a:gs pos="100000">
                    <a:srgbClr val="F6BF6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3364149" y="1992548"/>
                <a:ext cx="32316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50" b="1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17" name="Group 220"/>
            <p:cNvGrpSpPr/>
            <p:nvPr/>
          </p:nvGrpSpPr>
          <p:grpSpPr>
            <a:xfrm>
              <a:off x="691375" y="3841594"/>
              <a:ext cx="384229" cy="422204"/>
              <a:chOff x="3352800" y="1992548"/>
              <a:chExt cx="384229" cy="422204"/>
            </a:xfrm>
          </p:grpSpPr>
          <p:sp>
            <p:nvSpPr>
              <p:cNvPr id="222" name="Oval 79"/>
              <p:cNvSpPr>
                <a:spLocks noChangeArrowheads="1"/>
              </p:cNvSpPr>
              <p:nvPr/>
            </p:nvSpPr>
            <p:spPr bwMode="auto">
              <a:xfrm>
                <a:off x="3352800" y="2057400"/>
                <a:ext cx="384229" cy="357352"/>
              </a:xfrm>
              <a:prstGeom prst="ellipse">
                <a:avLst/>
              </a:prstGeom>
              <a:gradFill rotWithShape="0">
                <a:gsLst>
                  <a:gs pos="0">
                    <a:srgbClr val="F6BF69"/>
                  </a:gs>
                  <a:gs pos="100000">
                    <a:srgbClr val="F6BF69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3364149" y="1992548"/>
                <a:ext cx="32316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50" b="1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343650" cy="857250"/>
          </a:xfrm>
        </p:spPr>
        <p:txBody>
          <a:bodyPr/>
          <a:lstStyle/>
          <a:p>
            <a:pPr lvl="0" algn="l"/>
            <a:r>
              <a:rPr lang="en-US" dirty="0" smtClean="0"/>
              <a:t>Other Membrane Characteristics: e.g., </a:t>
            </a:r>
            <a:r>
              <a:rPr lang="en-US" b="1" i="1" dirty="0" smtClean="0"/>
              <a:t>Charge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914900" y="844705"/>
            <a:ext cx="3086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i="1" dirty="0">
                <a:solidFill>
                  <a:prstClr val="black"/>
                </a:solidFill>
                <a:latin typeface="Arial" charset="0"/>
              </a:rPr>
              <a:t>Negative charge on membrane:</a:t>
            </a:r>
          </a:p>
          <a:p>
            <a:pPr marL="176213" indent="-176213" defTabSz="685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rial" charset="0"/>
              </a:rPr>
              <a:t>Negatively charged particles may be repelled, limiting filtration</a:t>
            </a:r>
          </a:p>
        </p:txBody>
      </p:sp>
    </p:spTree>
    <p:extLst>
      <p:ext uri="{BB962C8B-B14F-4D97-AF65-F5344CB8AC3E}">
        <p14:creationId xmlns:p14="http://schemas.microsoft.com/office/powerpoint/2010/main" val="34604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23 C 0.0217 0.01852 0.06302 0.01343 0.08177 0.01459 C 0.09375 0.01528 0.16388 0.0176 0.17326 0.01783 C 0.19722 0.0169 0.22013 0.0176 0.24392 0.01621 C 0.26684 0.01135 0.29166 0.0125 0.31475 0.01135 C 0.32673 -0.00139 0.34045 -0.00764 0.35503 -0.01296 C 0.3592 -0.01643 0.36284 -0.02083 0.36718 -0.02407 C 0.37482 -0.03009 0.39027 -0.04074 0.39027 -0.04074 C 0.39305 -0.05949 0.39444 -0.0618 0.4026 -0.07778 C 0.40902 -0.09051 0.41319 -0.11828 0.41597 -0.13333 C 0.41753 -0.16875 0.42517 -0.2118 0.40868 -0.24213 C 0.40572 -0.24745 0.40104 -0.25046 0.39757 -0.25532 C 0.39288 -0.27361 0.3967 -0.26227 0.38298 -0.2875 L 0.38298 -0.2875 C 0.38142 -0.29236 0.38055 -0.29815 0.37812 -0.30231 C 0.37482 -0.3081 0.36944 -0.31157 0.36597 -0.31713 C 0.36007 -0.32662 0.35 -0.34768 0.35 -0.34768 C 0.34635 -0.36666 0.3493 -0.35856 0.33663 -0.36713 " pathEditMode="relative" ptsTypes="ffffffffffffFffff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0.05277 0.00996 0.10555 0.01273 0.15868 0.01945 C 0.16753 0.02338 0.16215 0.02153 0.17934 0.02269 C 0.20329 0.02454 0.22725 0.0257 0.25138 0.02755 C 0.28125 0.02986 0.31145 0.03334 0.34149 0.03727 C 0.34305 0.04051 0.34461 0.04398 0.34635 0.04699 C 0.34947 0.05255 0.35329 0.05741 0.35625 0.0632 C 0.36267 0.07547 0.36475 0.09236 0.36961 0.10556 C 0.37274 0.11412 0.37691 0.12176 0.38055 0.12986 C 0.38281 0.14792 0.39305 0.16528 0.39878 0.18195 C 0.40138 0.20463 0.40225 0.22755 0.40503 0.25023 C 0.40746 0.29514 0.40833 0.33449 0.4026 0.38033 C 0.40069 0.41227 0.39757 0.43704 0.37934 0.45996 C 0.37673 0.4632 0.37326 0.46482 0.37083 0.46829 C 0.36701 0.47361 0.36493 0.48102 0.36111 0.48611 C 0.35885 0.48912 0.3526 0.4926 0.3526 0.4926 " pathEditMode="relative" ptsTypes="fffffffffffffff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67362E-19 C 0.01302 -0.00555 -0.01112 0.0044 0.02447 -0.00648 C 0.04097 -0.01157 0.05677 -0.02199 0.07326 -0.02754 C 0.0934 -0.03426 0.11371 -0.04074 0.1342 -0.04537 C 0.13802 -0.04976 0.14184 -0.05509 0.14635 -0.05856 C 0.14861 -0.06018 0.15156 -0.05856 0.15382 -0.06018 C 0.15885 -0.06412 0.16267 -0.0699 0.16718 -0.07476 C 0.17152 -0.07939 0.1776 -0.07986 0.18298 -0.08125 C 0.20763 -0.08819 0.2125 -0.08842 0.23159 -0.09097 C 0.25763 -0.08958 0.28298 -0.08773 0.30868 -0.08287 C 0.31441 -0.07847 0.31996 -0.0743 0.32569 -0.0699 C 0.32725 -0.06875 0.32691 -0.06527 0.32795 -0.06342 C 0.3342 -0.05439 0.34201 -0.04722 0.34757 -0.03726 C 0.35 -0.03287 0.35121 -0.02708 0.35382 -0.02268 C 0.35954 -0.01319 0.36753 -0.00625 0.37326 0.00324 C 0.37691 0.00926 0.3842 0.0213 0.3842 0.0213 C 0.39236 0.04838 0.37829 0.00024 0.38906 0.04561 C 0.3934 0.06389 0.40312 0.07848 0.41232 0.09283 C 0.41388 0.10787 0.41441 0.12431 0.41961 0.1382 C 0.4217 0.16412 0.42257 0.18936 0.43663 0.20811 C 0.43854 0.21598 0.4427 0.22246 0.4427 0.23102 " pathEditMode="relative" ptsTypes="ffffffffffffffffffffA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/>
          <p:nvPr/>
        </p:nvGrpSpPr>
        <p:grpSpPr>
          <a:xfrm>
            <a:off x="4505944" y="852055"/>
            <a:ext cx="127775" cy="4116586"/>
            <a:chOff x="4887686" y="1136073"/>
            <a:chExt cx="170366" cy="5488781"/>
          </a:xfrm>
          <a:solidFill>
            <a:schemeClr val="accent1"/>
          </a:solidFill>
        </p:grpSpPr>
        <p:sp>
          <p:nvSpPr>
            <p:cNvPr id="91" name="Rectangle 2"/>
            <p:cNvSpPr>
              <a:spLocks noChangeArrowheads="1"/>
            </p:cNvSpPr>
            <p:nvPr/>
          </p:nvSpPr>
          <p:spPr bwMode="auto">
            <a:xfrm rot="10800000">
              <a:off x="4887686" y="5978918"/>
              <a:ext cx="170363" cy="64593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2" name="Rectangle 3"/>
            <p:cNvSpPr>
              <a:spLocks noChangeArrowheads="1"/>
            </p:cNvSpPr>
            <p:nvPr/>
          </p:nvSpPr>
          <p:spPr bwMode="auto">
            <a:xfrm rot="10800000">
              <a:off x="4887686" y="4744852"/>
              <a:ext cx="170363" cy="64593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 rot="10800000">
              <a:off x="4887689" y="3557066"/>
              <a:ext cx="170363" cy="6470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5"/>
            <p:cNvSpPr>
              <a:spLocks noChangeArrowheads="1"/>
            </p:cNvSpPr>
            <p:nvPr/>
          </p:nvSpPr>
          <p:spPr bwMode="auto">
            <a:xfrm rot="10800000">
              <a:off x="4887686" y="2370138"/>
              <a:ext cx="170363" cy="64593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5" name="Rectangle 6"/>
            <p:cNvSpPr>
              <a:spLocks noChangeArrowheads="1"/>
            </p:cNvSpPr>
            <p:nvPr/>
          </p:nvSpPr>
          <p:spPr bwMode="auto">
            <a:xfrm rot="10800000">
              <a:off x="4887686" y="1136073"/>
              <a:ext cx="170363" cy="64593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5" name="Rectangle 89"/>
          <p:cNvSpPr txBox="1">
            <a:spLocks noChangeArrowheads="1"/>
          </p:cNvSpPr>
          <p:nvPr/>
        </p:nvSpPr>
        <p:spPr bwMode="auto">
          <a:xfrm>
            <a:off x="1371600" y="354033"/>
            <a:ext cx="6629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00" kern="0" dirty="0">
              <a:solidFill>
                <a:srgbClr val="1F497D"/>
              </a:solidFill>
            </a:endParaRPr>
          </a:p>
        </p:txBody>
      </p:sp>
      <p:grpSp>
        <p:nvGrpSpPr>
          <p:cNvPr id="3" name="Group 197"/>
          <p:cNvGrpSpPr/>
          <p:nvPr/>
        </p:nvGrpSpPr>
        <p:grpSpPr>
          <a:xfrm>
            <a:off x="4268130" y="685800"/>
            <a:ext cx="285750" cy="4355947"/>
            <a:chOff x="4166840" y="914400"/>
            <a:chExt cx="381000" cy="5807928"/>
          </a:xfrm>
        </p:grpSpPr>
        <p:grpSp>
          <p:nvGrpSpPr>
            <p:cNvPr id="4" name="Group 168"/>
            <p:cNvGrpSpPr/>
            <p:nvPr/>
          </p:nvGrpSpPr>
          <p:grpSpPr>
            <a:xfrm>
              <a:off x="4166840" y="914400"/>
              <a:ext cx="381000" cy="1012091"/>
              <a:chOff x="4166840" y="914400"/>
              <a:chExt cx="381000" cy="1012091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4166840" y="914400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4166840" y="1126273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5" name="Group 169"/>
            <p:cNvGrpSpPr/>
            <p:nvPr/>
          </p:nvGrpSpPr>
          <p:grpSpPr>
            <a:xfrm>
              <a:off x="4166840" y="2152650"/>
              <a:ext cx="381000" cy="1012091"/>
              <a:chOff x="4166840" y="914400"/>
              <a:chExt cx="381000" cy="1012091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4166840" y="914400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4166840" y="1126273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6" name="Group 177"/>
            <p:cNvGrpSpPr/>
            <p:nvPr/>
          </p:nvGrpSpPr>
          <p:grpSpPr>
            <a:xfrm>
              <a:off x="4166840" y="3295650"/>
              <a:ext cx="381000" cy="1012091"/>
              <a:chOff x="4166840" y="914400"/>
              <a:chExt cx="381000" cy="1012091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4166840" y="914400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4166840" y="1126273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7" name="Group 181"/>
            <p:cNvGrpSpPr/>
            <p:nvPr/>
          </p:nvGrpSpPr>
          <p:grpSpPr>
            <a:xfrm>
              <a:off x="4166840" y="4452937"/>
              <a:ext cx="381000" cy="1012091"/>
              <a:chOff x="4166840" y="914400"/>
              <a:chExt cx="381000" cy="1012091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4166840" y="914400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4166840" y="1126273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  <p:grpSp>
          <p:nvGrpSpPr>
            <p:cNvPr id="8" name="Group 194"/>
            <p:cNvGrpSpPr/>
            <p:nvPr/>
          </p:nvGrpSpPr>
          <p:grpSpPr>
            <a:xfrm>
              <a:off x="4166840" y="5710237"/>
              <a:ext cx="381000" cy="1012091"/>
              <a:chOff x="4166840" y="914400"/>
              <a:chExt cx="381000" cy="1012091"/>
            </a:xfrm>
          </p:grpSpPr>
          <p:sp>
            <p:nvSpPr>
              <p:cNvPr id="196" name="TextBox 195"/>
              <p:cNvSpPr txBox="1"/>
              <p:nvPr/>
            </p:nvSpPr>
            <p:spPr>
              <a:xfrm>
                <a:off x="4166840" y="914400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4166840" y="1126273"/>
                <a:ext cx="38100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300" dirty="0">
                    <a:solidFill>
                      <a:prstClr val="black"/>
                    </a:solidFill>
                    <a:latin typeface="Arial" charset="0"/>
                  </a:rPr>
                  <a:t>-</a:t>
                </a:r>
              </a:p>
            </p:txBody>
          </p:sp>
        </p:grpSp>
      </p:grpSp>
      <p:grpSp>
        <p:nvGrpSpPr>
          <p:cNvPr id="9" name="Group 51"/>
          <p:cNvGrpSpPr/>
          <p:nvPr/>
        </p:nvGrpSpPr>
        <p:grpSpPr>
          <a:xfrm>
            <a:off x="1143000" y="1543050"/>
            <a:ext cx="294168" cy="316653"/>
            <a:chOff x="0" y="2057400"/>
            <a:chExt cx="392223" cy="422204"/>
          </a:xfrm>
        </p:grpSpPr>
        <p:sp>
          <p:nvSpPr>
            <p:cNvPr id="199" name="Oval 79"/>
            <p:cNvSpPr>
              <a:spLocks noChangeArrowheads="1"/>
            </p:cNvSpPr>
            <p:nvPr/>
          </p:nvSpPr>
          <p:spPr bwMode="auto">
            <a:xfrm>
              <a:off x="0" y="2122252"/>
              <a:ext cx="384229" cy="35735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6BF69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1349" y="2057400"/>
              <a:ext cx="38087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0" name="Group 52"/>
          <p:cNvGrpSpPr/>
          <p:nvPr/>
        </p:nvGrpSpPr>
        <p:grpSpPr>
          <a:xfrm>
            <a:off x="1143000" y="2743200"/>
            <a:ext cx="294168" cy="316653"/>
            <a:chOff x="0" y="3657600"/>
            <a:chExt cx="392223" cy="422204"/>
          </a:xfrm>
        </p:grpSpPr>
        <p:sp>
          <p:nvSpPr>
            <p:cNvPr id="203" name="Oval 79"/>
            <p:cNvSpPr>
              <a:spLocks noChangeArrowheads="1"/>
            </p:cNvSpPr>
            <p:nvPr/>
          </p:nvSpPr>
          <p:spPr bwMode="auto">
            <a:xfrm>
              <a:off x="0" y="3722452"/>
              <a:ext cx="384229" cy="35735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6BF69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1349" y="3657600"/>
              <a:ext cx="38087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1" name="Group 53"/>
          <p:cNvGrpSpPr/>
          <p:nvPr/>
        </p:nvGrpSpPr>
        <p:grpSpPr>
          <a:xfrm>
            <a:off x="1143000" y="4057650"/>
            <a:ext cx="294168" cy="316653"/>
            <a:chOff x="0" y="5410200"/>
            <a:chExt cx="392223" cy="422204"/>
          </a:xfrm>
        </p:grpSpPr>
        <p:sp>
          <p:nvSpPr>
            <p:cNvPr id="206" name="Oval 79"/>
            <p:cNvSpPr>
              <a:spLocks noChangeArrowheads="1"/>
            </p:cNvSpPr>
            <p:nvPr/>
          </p:nvSpPr>
          <p:spPr bwMode="auto">
            <a:xfrm>
              <a:off x="0" y="5475052"/>
              <a:ext cx="384229" cy="35735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6BF69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1349" y="5410200"/>
              <a:ext cx="38087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12" name="Group 54"/>
          <p:cNvGrpSpPr/>
          <p:nvPr/>
        </p:nvGrpSpPr>
        <p:grpSpPr>
          <a:xfrm>
            <a:off x="1243360" y="1819043"/>
            <a:ext cx="846154" cy="1738433"/>
            <a:chOff x="133814" y="2425390"/>
            <a:chExt cx="1128204" cy="2317911"/>
          </a:xfrm>
        </p:grpSpPr>
        <p:sp>
          <p:nvSpPr>
            <p:cNvPr id="210" name="Oval 79"/>
            <p:cNvSpPr>
              <a:spLocks noChangeArrowheads="1"/>
            </p:cNvSpPr>
            <p:nvPr/>
          </p:nvSpPr>
          <p:spPr bwMode="auto">
            <a:xfrm>
              <a:off x="312234" y="2969745"/>
              <a:ext cx="384229" cy="35735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6BF69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23583" y="2904893"/>
              <a:ext cx="38087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13" name="Oval 79"/>
            <p:cNvSpPr>
              <a:spLocks noChangeArrowheads="1"/>
            </p:cNvSpPr>
            <p:nvPr/>
          </p:nvSpPr>
          <p:spPr bwMode="auto">
            <a:xfrm>
              <a:off x="613317" y="3538457"/>
              <a:ext cx="384229" cy="35735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6BF69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24666" y="3473605"/>
              <a:ext cx="38087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16" name="Oval 79"/>
            <p:cNvSpPr>
              <a:spLocks noChangeArrowheads="1"/>
            </p:cNvSpPr>
            <p:nvPr/>
          </p:nvSpPr>
          <p:spPr bwMode="auto">
            <a:xfrm>
              <a:off x="133814" y="4385949"/>
              <a:ext cx="384229" cy="35735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6BF69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45163" y="4321097"/>
              <a:ext cx="38087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19" name="Oval 79"/>
            <p:cNvSpPr>
              <a:spLocks noChangeArrowheads="1"/>
            </p:cNvSpPr>
            <p:nvPr/>
          </p:nvSpPr>
          <p:spPr bwMode="auto">
            <a:xfrm>
              <a:off x="869795" y="2490242"/>
              <a:ext cx="384229" cy="35735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6BF69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81144" y="2425390"/>
              <a:ext cx="38087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22" name="Oval 79"/>
            <p:cNvSpPr>
              <a:spLocks noChangeArrowheads="1"/>
            </p:cNvSpPr>
            <p:nvPr/>
          </p:nvSpPr>
          <p:spPr bwMode="auto">
            <a:xfrm>
              <a:off x="691375" y="3906446"/>
              <a:ext cx="384229" cy="35735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6BF69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702724" y="3841594"/>
              <a:ext cx="38087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Arial" charset="0"/>
                </a:rPr>
                <a:t>+</a:t>
              </a:r>
            </a:p>
          </p:txBody>
        </p: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343650" cy="857250"/>
          </a:xfrm>
        </p:spPr>
        <p:txBody>
          <a:bodyPr/>
          <a:lstStyle/>
          <a:p>
            <a:pPr lvl="0" algn="l"/>
            <a:r>
              <a:rPr lang="en-US" dirty="0" smtClean="0"/>
              <a:t>Other Membrane Characteristics: e.g., </a:t>
            </a:r>
            <a:r>
              <a:rPr lang="en-US" b="1" i="1" dirty="0" smtClean="0"/>
              <a:t>Charge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914900" y="844705"/>
            <a:ext cx="30861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i="1" dirty="0">
                <a:solidFill>
                  <a:prstClr val="black"/>
                </a:solidFill>
                <a:latin typeface="Arial" charset="0"/>
              </a:rPr>
              <a:t>Negative charge on membrane:</a:t>
            </a:r>
          </a:p>
          <a:p>
            <a:pPr marL="176213" indent="-176213" defTabSz="685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rial" charset="0"/>
              </a:rPr>
              <a:t>Negatively charged particles may be repelled, limiting filtration</a:t>
            </a:r>
          </a:p>
          <a:p>
            <a:pPr marL="176213" indent="-176213" defTabSz="685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rial" charset="0"/>
              </a:rPr>
              <a:t>Positively charged particles may have increased sieving</a:t>
            </a:r>
          </a:p>
        </p:txBody>
      </p:sp>
    </p:spTree>
    <p:extLst>
      <p:ext uri="{BB962C8B-B14F-4D97-AF65-F5344CB8AC3E}">
        <p14:creationId xmlns:p14="http://schemas.microsoft.com/office/powerpoint/2010/main" val="17190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25926E-6 C 0.00277 -0.0162 0.01493 -0.01342 0.02569 -0.01782 C 0.03211 -0.02036 0.0375 -0.02685 0.04392 -0.02916 C 0.05121 -0.03171 0.05868 -0.0324 0.06597 -0.03402 C 0.07291 -0.03726 0.07986 -0.04027 0.08663 -0.04398 C 0.09184 -0.04675 0.096 -0.05324 0.10138 -0.05532 C 0.12708 -0.06527 0.15503 -0.05786 0.18177 -0.05856 C 0.20052 -0.05972 0.21093 -0.06157 0.22812 -0.06342 C 0.31284 -0.06249 0.39618 -0.05995 0.48055 -0.05694 C 0.52465 -0.05254 0.56805 -0.04999 0.61232 -0.04884 C 0.64947 -0.04259 0.59982 -0.05046 0.69757 -0.0456 C 0.76718 -0.04212 0.83802 -0.03078 0.90746 -0.02268 C 0.92257 -0.01597 0.92395 -0.01481 0.93906 -0.01296 C 0.94218 -0.01157 0.94548 -0.00972 0.94878 -0.00972 " pathEditMode="relative" ptsTypes="fffffffffffff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593E-6 C 0.00486 -0.00417 0.00903 -0.01065 0.01458 -0.0132 C 0.03142 -0.02107 0.03611 -0.01991 0.05365 -0.0213 C 0.08004 -0.02709 0.1066 -0.02686 0.13264 -0.03264 C 0.15521 -0.05047 0.11406 -0.01899 0.15122 -0.04075 C 0.15486 -0.04283 0.15712 -0.04885 0.16094 -0.05047 C 0.16458 -0.05186 0.19965 -0.06181 0.21458 -0.06343 C 0.23004 -0.06528 0.26094 -0.06829 0.26094 -0.06829 C 0.30191 -0.08357 0.32604 -0.08959 0.36944 -0.08473 C 0.40139 -0.08866 0.43368 -0.09098 0.4658 -0.09283 C 0.54097 -0.09214 0.61892 -0.08751 0.69497 -0.09121 C 0.73976 -0.08913 0.78403 -0.08264 0.82795 -0.06991 C 0.83368 -0.06829 0.83924 -0.06528 0.84497 -0.06343 C 0.85833 -0.0588 0.88524 -0.05047 0.88524 -0.05047 C 0.89479 -0.04098 0.90382 -0.03797 0.91441 -0.03102 C 0.92483 -0.02454 0.91875 -0.02593 0.92674 -0.01968 C 0.93333 -0.01482 0.92847 -0.02061 0.9316 -0.01644 " pathEditMode="relative" ptsTypes="ffffffffffffffff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4 C 0.02534 0.01598 0.09739 0.01412 0.11076 0.01505 C 0.14687 0.01274 0.18159 0.01667 0.21805 0.01991 C 0.28073 0.04306 0.325 0.0338 0.396 0.03287 C 0.45208 0.02801 0.50677 0.02153 0.56319 0.01991 C 0.63975 0.01389 0.71684 0.01852 0.79357 0.02153 C 0.92465 0.03635 0.8 0.02014 0.87899 0.03449 C 0.89323 0.03704 0.9217 0.04098 0.9217 0.04098 " pathEditMode="relative" ptsTypes="fffffff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970" y="239656"/>
            <a:ext cx="5219362" cy="555854"/>
          </a:xfrm>
        </p:spPr>
        <p:txBody>
          <a:bodyPr/>
          <a:lstStyle/>
          <a:p>
            <a:r>
              <a:rPr lang="en-US" dirty="0"/>
              <a:t>Peritoneal Dialysis (PD)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1924" y="795509"/>
            <a:ext cx="3544739" cy="3768607"/>
          </a:xfrm>
        </p:spPr>
        <p:txBody>
          <a:bodyPr/>
          <a:lstStyle/>
          <a:p>
            <a:pPr marL="341313" indent="-341313"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- Sterile </a:t>
            </a:r>
            <a:r>
              <a:rPr lang="en-US" sz="1800" dirty="0">
                <a:solidFill>
                  <a:schemeClr val="tx1"/>
                </a:solidFill>
              </a:rPr>
              <a:t>dialysate introduced into peritoneal cavity through a catheter</a:t>
            </a:r>
          </a:p>
          <a:p>
            <a:pPr marL="341313" indent="-341313"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- Lots </a:t>
            </a:r>
            <a:r>
              <a:rPr lang="en-US" sz="1800" dirty="0">
                <a:solidFill>
                  <a:schemeClr val="tx1"/>
                </a:solidFill>
              </a:rPr>
              <a:t>of pediatric experience </a:t>
            </a:r>
          </a:p>
          <a:p>
            <a:pPr marL="341313" indent="-341313"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- Low </a:t>
            </a:r>
            <a:r>
              <a:rPr lang="en-US" sz="1800" dirty="0">
                <a:solidFill>
                  <a:schemeClr val="tx1"/>
                </a:solidFill>
              </a:rPr>
              <a:t>efficiency system</a:t>
            </a:r>
          </a:p>
          <a:p>
            <a:pPr marL="341313" indent="-341313"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- Possibly </a:t>
            </a:r>
            <a:r>
              <a:rPr lang="en-US" sz="1800" dirty="0">
                <a:solidFill>
                  <a:schemeClr val="tx1"/>
                </a:solidFill>
              </a:rPr>
              <a:t>better tolerated by critically ill patients?</a:t>
            </a:r>
          </a:p>
          <a:p>
            <a:pPr marL="341313" indent="-341313"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- Often </a:t>
            </a:r>
            <a:r>
              <a:rPr lang="en-US" sz="1800" dirty="0">
                <a:solidFill>
                  <a:schemeClr val="tx1"/>
                </a:solidFill>
              </a:rPr>
              <a:t>preferred in infants, especially with congenital heart </a:t>
            </a:r>
            <a:r>
              <a:rPr lang="en-US" sz="1800" dirty="0" smtClean="0">
                <a:solidFill>
                  <a:schemeClr val="tx1"/>
                </a:solidFill>
              </a:rPr>
              <a:t>dx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300788" y="232173"/>
            <a:ext cx="1651397" cy="4679156"/>
            <a:chOff x="4268" y="195"/>
            <a:chExt cx="1387" cy="393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4268" y="195"/>
              <a:ext cx="1387" cy="3930"/>
              <a:chOff x="4268" y="195"/>
              <a:chExt cx="1387" cy="3930"/>
            </a:xfrm>
          </p:grpSpPr>
          <p:pic>
            <p:nvPicPr>
              <p:cNvPr id="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6000"/>
              </a:blip>
              <a:srcRect l="13922" t="2406" r="55927" b="2406"/>
              <a:stretch>
                <a:fillRect/>
              </a:stretch>
            </p:blipFill>
            <p:spPr bwMode="auto">
              <a:xfrm flipH="1">
                <a:off x="4268" y="195"/>
                <a:ext cx="1387" cy="39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9" name="Oval 16"/>
              <p:cNvSpPr>
                <a:spLocks noChangeArrowheads="1"/>
              </p:cNvSpPr>
              <p:nvPr/>
            </p:nvSpPr>
            <p:spPr bwMode="auto">
              <a:xfrm rot="-728962">
                <a:off x="4442" y="2279"/>
                <a:ext cx="843" cy="163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 eaLnBrk="0" hangingPunct="0">
                  <a:buClr>
                    <a:srgbClr val="FFFFFF"/>
                  </a:buClr>
                  <a:buSzPct val="100000"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4320" y="2880"/>
              <a:ext cx="100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342900" eaLnBrk="0" hangingPunct="0">
                <a:spcBef>
                  <a:spcPct val="50000"/>
                </a:spcBef>
                <a:buClr>
                  <a:srgbClr val="FFFFFF"/>
                </a:buClr>
                <a:buSzPct val="100000"/>
              </a:pPr>
              <a:r>
                <a:rPr lang="en-US" sz="1500" b="1" i="1">
                  <a:solidFill>
                    <a:srgbClr val="000000"/>
                  </a:solidFill>
                </a:rPr>
                <a:t>Peritoneal Space</a:t>
              </a:r>
            </a:p>
          </p:txBody>
        </p:sp>
      </p:grpSp>
      <p:sp>
        <p:nvSpPr>
          <p:cNvPr id="10" name="Oval 19"/>
          <p:cNvSpPr>
            <a:spLocks noChangeArrowheads="1"/>
          </p:cNvSpPr>
          <p:nvPr/>
        </p:nvSpPr>
        <p:spPr bwMode="auto">
          <a:xfrm rot="-728962">
            <a:off x="6506766" y="2720578"/>
            <a:ext cx="1003697" cy="1946672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 rot="-728962">
            <a:off x="6498432" y="2721769"/>
            <a:ext cx="1003697" cy="1946672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 rot="-728962">
            <a:off x="6506766" y="2721769"/>
            <a:ext cx="1003697" cy="194667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 rot="-728962">
            <a:off x="6506766" y="2730103"/>
            <a:ext cx="1003697" cy="194667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flipV="1">
            <a:off x="4489848" y="2514600"/>
            <a:ext cx="2064544" cy="1181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800 h 21600"/>
              <a:gd name="T14" fmla="*/ 21600 w 21600"/>
              <a:gd name="T15" fmla="*/ 73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4800"/>
                </a:lnTo>
                <a:lnTo>
                  <a:pt x="12427" y="4800"/>
                </a:lnTo>
                <a:cubicBezTo>
                  <a:pt x="5564" y="4800"/>
                  <a:pt x="0" y="8094"/>
                  <a:pt x="0" y="12158"/>
                </a:cubicBezTo>
                <a:lnTo>
                  <a:pt x="0" y="21600"/>
                </a:lnTo>
                <a:lnTo>
                  <a:pt x="2615" y="21600"/>
                </a:lnTo>
                <a:lnTo>
                  <a:pt x="2615" y="12158"/>
                </a:lnTo>
                <a:cubicBezTo>
                  <a:pt x="2615" y="9507"/>
                  <a:pt x="7008" y="7358"/>
                  <a:pt x="12427" y="7358"/>
                </a:cubicBezTo>
                <a:lnTo>
                  <a:pt x="21600" y="7358"/>
                </a:lnTo>
                <a:lnTo>
                  <a:pt x="21600" y="12158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3913585" y="1257300"/>
            <a:ext cx="1371600" cy="1312069"/>
            <a:chOff x="2020" y="1056"/>
            <a:chExt cx="1152" cy="1102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2020" y="1056"/>
              <a:ext cx="1152" cy="1102"/>
            </a:xfrm>
            <a:custGeom>
              <a:avLst/>
              <a:gdLst>
                <a:gd name="T0" fmla="*/ 17 w 21600"/>
                <a:gd name="T1" fmla="*/ 6 h 21600"/>
                <a:gd name="T2" fmla="*/ 9 w 21600"/>
                <a:gd name="T3" fmla="*/ 12 h 21600"/>
                <a:gd name="T4" fmla="*/ 1 w 21600"/>
                <a:gd name="T5" fmla="*/ 6 h 21600"/>
                <a:gd name="T6" fmla="*/ 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3371 h 21600"/>
                <a:gd name="T14" fmla="*/ 18225 w 21600"/>
                <a:gd name="T15" fmla="*/ 182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50" y="21600"/>
                  </a:lnTo>
                  <a:lnTo>
                    <a:pt x="184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116" y="1198"/>
              <a:ext cx="960" cy="3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r>
                <a:rPr lang="en-US">
                  <a:solidFill>
                    <a:srgbClr val="000000"/>
                  </a:solidFill>
                </a:rPr>
                <a:t>Dialysate</a:t>
              </a:r>
            </a:p>
          </p:txBody>
        </p:sp>
      </p:grp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3851672" y="3036094"/>
            <a:ext cx="2708672" cy="1940719"/>
            <a:chOff x="1968" y="2550"/>
            <a:chExt cx="2275" cy="1630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2510" y="2550"/>
              <a:ext cx="1733" cy="992"/>
            </a:xfrm>
            <a:custGeom>
              <a:avLst/>
              <a:gdLst>
                <a:gd name="T0" fmla="*/ 198 w 21600"/>
                <a:gd name="T1" fmla="*/ 0 h 21600"/>
                <a:gd name="T2" fmla="*/ 198 w 21600"/>
                <a:gd name="T3" fmla="*/ 4 h 21600"/>
                <a:gd name="T4" fmla="*/ 12 w 21600"/>
                <a:gd name="T5" fmla="*/ 7 h 21600"/>
                <a:gd name="T6" fmla="*/ 198 w 21600"/>
                <a:gd name="T7" fmla="*/ 2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4790 h 21600"/>
                <a:gd name="T14" fmla="*/ 21600 w 21600"/>
                <a:gd name="T15" fmla="*/ 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21600" y="0"/>
                  </a:lnTo>
                  <a:lnTo>
                    <a:pt x="21600" y="4800"/>
                  </a:lnTo>
                  <a:lnTo>
                    <a:pt x="12427" y="4800"/>
                  </a:lnTo>
                  <a:cubicBezTo>
                    <a:pt x="5564" y="4800"/>
                    <a:pt x="0" y="8094"/>
                    <a:pt x="0" y="12158"/>
                  </a:cubicBezTo>
                  <a:lnTo>
                    <a:pt x="0" y="21600"/>
                  </a:lnTo>
                  <a:lnTo>
                    <a:pt x="2615" y="21600"/>
                  </a:lnTo>
                  <a:lnTo>
                    <a:pt x="2615" y="12158"/>
                  </a:lnTo>
                  <a:cubicBezTo>
                    <a:pt x="2615" y="9507"/>
                    <a:pt x="7008" y="7358"/>
                    <a:pt x="12427" y="7358"/>
                  </a:cubicBezTo>
                  <a:lnTo>
                    <a:pt x="21600" y="7358"/>
                  </a:lnTo>
                  <a:lnTo>
                    <a:pt x="21600" y="1215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1968" y="3504"/>
              <a:ext cx="1394" cy="676"/>
              <a:chOff x="1968" y="3504"/>
              <a:chExt cx="1394" cy="676"/>
            </a:xfrm>
          </p:grpSpPr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>
                <a:off x="1968" y="3504"/>
                <a:ext cx="1394" cy="676"/>
              </a:xfrm>
              <a:prstGeom prst="parallelogram">
                <a:avLst>
                  <a:gd name="adj" fmla="val 31333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hangingPunct="0">
                  <a:buClr>
                    <a:srgbClr val="FFFFFF"/>
                  </a:buClr>
                  <a:buSzPct val="100000"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2143" y="3616"/>
                <a:ext cx="1008" cy="5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hangingPunct="0">
                  <a:buClr>
                    <a:srgbClr val="FFFFFF"/>
                  </a:buClr>
                  <a:buSzPct val="100000"/>
                </a:pPr>
                <a:r>
                  <a:rPr lang="en-US">
                    <a:solidFill>
                      <a:srgbClr val="000000"/>
                    </a:solidFill>
                  </a:rPr>
                  <a:t>Effluent</a:t>
                </a:r>
              </a:p>
              <a:p>
                <a:pPr defTabSz="342900" eaLnBrk="0" hangingPunct="0">
                  <a:buClr>
                    <a:srgbClr val="FFFFFF"/>
                  </a:buClr>
                  <a:buSzPct val="100000"/>
                </a:pPr>
                <a:r>
                  <a:rPr lang="en-US">
                    <a:solidFill>
                      <a:srgbClr val="000000"/>
                    </a:solidFill>
                  </a:rPr>
                  <a:t>Collection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0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Intermittent Hemodialysis (IHD)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94283" y="1322242"/>
            <a:ext cx="3097924" cy="3009900"/>
          </a:xfrm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Arial"/>
              </a:rPr>
              <a:t>- Blood </a:t>
            </a:r>
            <a:r>
              <a:rPr lang="en-US" kern="0" dirty="0" err="1">
                <a:solidFill>
                  <a:schemeClr val="tx1"/>
                </a:solidFill>
                <a:latin typeface="Arial"/>
              </a:rPr>
              <a:t>perfuses</a:t>
            </a:r>
            <a:r>
              <a:rPr lang="en-US" kern="0" dirty="0">
                <a:solidFill>
                  <a:schemeClr val="tx1"/>
                </a:solidFill>
                <a:latin typeface="Arial"/>
              </a:rPr>
              <a:t> extracorporeal circuit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Arial"/>
              </a:rPr>
              <a:t>- Dialysate </a:t>
            </a:r>
            <a:r>
              <a:rPr lang="en-US" kern="0" dirty="0">
                <a:solidFill>
                  <a:schemeClr val="tx1"/>
                </a:solidFill>
                <a:latin typeface="Arial"/>
              </a:rPr>
              <a:t>passes on opposite side of membrane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Arial"/>
              </a:rPr>
              <a:t>- High </a:t>
            </a:r>
            <a:r>
              <a:rPr lang="en-US" kern="0" dirty="0">
                <a:solidFill>
                  <a:schemeClr val="tx1"/>
                </a:solidFill>
                <a:latin typeface="Arial"/>
              </a:rPr>
              <a:t>efficiency system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/>
              </a:rPr>
              <a:t>- May </a:t>
            </a:r>
            <a:r>
              <a:rPr lang="en-US" dirty="0">
                <a:solidFill>
                  <a:schemeClr val="tx1"/>
                </a:solidFill>
                <a:latin typeface="Arial"/>
              </a:rPr>
              <a:t>be poorly tolerated by critically ill patients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/>
              </a:rPr>
              <a:t>- High </a:t>
            </a:r>
            <a:r>
              <a:rPr lang="en-US" dirty="0">
                <a:solidFill>
                  <a:schemeClr val="tx1"/>
                </a:solidFill>
                <a:latin typeface="Arial"/>
              </a:rPr>
              <a:t>level of complexity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/>
              </a:rPr>
              <a:t>- No </a:t>
            </a:r>
            <a:r>
              <a:rPr lang="en-US" dirty="0">
                <a:solidFill>
                  <a:schemeClr val="tx1"/>
                </a:solidFill>
                <a:latin typeface="Arial"/>
              </a:rPr>
              <a:t>devices specifically for children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/>
            </a:endParaRPr>
          </a:p>
        </p:txBody>
      </p:sp>
      <p:graphicFrame>
        <p:nvGraphicFramePr>
          <p:cNvPr id="40" name="Object 2"/>
          <p:cNvGraphicFramePr>
            <a:graphicFrameLocks noChangeAspect="1"/>
          </p:cNvGraphicFramePr>
          <p:nvPr/>
        </p:nvGraphicFramePr>
        <p:xfrm>
          <a:off x="4057650" y="1714500"/>
          <a:ext cx="10572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3" imgW="3390900" imgH="3390900" progId="">
                  <p:embed/>
                </p:oleObj>
              </mc:Choice>
              <mc:Fallback>
                <p:oleObj name="Clip" r:id="rId3" imgW="3390900" imgH="3390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333" t="8333" r="33333" b="8333"/>
                      <a:stretch>
                        <a:fillRect/>
                      </a:stretch>
                    </p:blipFill>
                    <p:spPr bwMode="auto">
                      <a:xfrm>
                        <a:off x="4057650" y="1714500"/>
                        <a:ext cx="1057275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ardrop 40"/>
          <p:cNvSpPr/>
          <p:nvPr/>
        </p:nvSpPr>
        <p:spPr bwMode="auto">
          <a:xfrm rot="18887191">
            <a:off x="3314700" y="4502944"/>
            <a:ext cx="57150" cy="57150"/>
          </a:xfrm>
          <a:prstGeom prst="teardrop">
            <a:avLst>
              <a:gd name="adj" fmla="val 20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Teardrop 41"/>
          <p:cNvSpPr/>
          <p:nvPr/>
        </p:nvSpPr>
        <p:spPr bwMode="auto">
          <a:xfrm rot="18887191">
            <a:off x="3314700" y="4506516"/>
            <a:ext cx="57150" cy="57150"/>
          </a:xfrm>
          <a:prstGeom prst="teardrop">
            <a:avLst>
              <a:gd name="adj" fmla="val 20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Teardrop 42"/>
          <p:cNvSpPr/>
          <p:nvPr/>
        </p:nvSpPr>
        <p:spPr bwMode="auto">
          <a:xfrm rot="18887191">
            <a:off x="3312319" y="4508897"/>
            <a:ext cx="57150" cy="57150"/>
          </a:xfrm>
          <a:prstGeom prst="teardrop">
            <a:avLst>
              <a:gd name="adj" fmla="val 20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1302544" y="1519238"/>
            <a:ext cx="1771650" cy="33147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Or 44"/>
          <p:cNvSpPr>
            <a:spLocks noChangeArrowheads="1"/>
          </p:cNvSpPr>
          <p:nvPr/>
        </p:nvSpPr>
        <p:spPr bwMode="auto">
          <a:xfrm flipV="1">
            <a:off x="1432322" y="3287316"/>
            <a:ext cx="285750" cy="285750"/>
          </a:xfrm>
          <a:prstGeom prst="flowChartOr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6" name="Group 51"/>
          <p:cNvGrpSpPr>
            <a:grpSpLocks/>
          </p:cNvGrpSpPr>
          <p:nvPr/>
        </p:nvGrpSpPr>
        <p:grpSpPr bwMode="auto">
          <a:xfrm>
            <a:off x="1338263" y="2605088"/>
            <a:ext cx="2821781" cy="1608535"/>
            <a:chOff x="1799876" y="2819400"/>
            <a:chExt cx="3762724" cy="2143994"/>
          </a:xfrm>
        </p:grpSpPr>
        <p:sp>
          <p:nvSpPr>
            <p:cNvPr id="47" name="Block Arc 46"/>
            <p:cNvSpPr/>
            <p:nvPr/>
          </p:nvSpPr>
          <p:spPr bwMode="auto">
            <a:xfrm rot="10800000" flipV="1">
              <a:off x="3084283" y="3135207"/>
              <a:ext cx="620770" cy="571308"/>
            </a:xfrm>
            <a:prstGeom prst="blockArc">
              <a:avLst>
                <a:gd name="adj1" fmla="val 15981627"/>
                <a:gd name="adj2" fmla="val 93006"/>
                <a:gd name="adj3" fmla="val 16193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8" name="Group 32"/>
            <p:cNvGrpSpPr>
              <a:grpSpLocks/>
            </p:cNvGrpSpPr>
            <p:nvPr/>
          </p:nvGrpSpPr>
          <p:grpSpPr bwMode="auto">
            <a:xfrm>
              <a:off x="1799876" y="2819400"/>
              <a:ext cx="3762724" cy="2143994"/>
              <a:chOff x="1799876" y="2819400"/>
              <a:chExt cx="3762724" cy="2143994"/>
            </a:xfrm>
          </p:grpSpPr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 rot="5400000" flipV="1">
                <a:off x="2468369" y="4493418"/>
                <a:ext cx="285750" cy="90488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342900" eaLnBrk="0" hangingPunct="0">
                  <a:buClr>
                    <a:srgbClr val="FFFFFF"/>
                  </a:buClr>
                  <a:buSzPct val="100000"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0" name="Group 31"/>
              <p:cNvGrpSpPr>
                <a:grpSpLocks/>
              </p:cNvGrpSpPr>
              <p:nvPr/>
            </p:nvGrpSpPr>
            <p:grpSpPr bwMode="auto">
              <a:xfrm>
                <a:off x="1799876" y="2819400"/>
                <a:ext cx="3762724" cy="2143994"/>
                <a:chOff x="1799876" y="2819400"/>
                <a:chExt cx="3762724" cy="2143994"/>
              </a:xfrm>
            </p:grpSpPr>
            <p:sp>
              <p:nvSpPr>
                <p:cNvPr id="51" name="Rectangle 19"/>
                <p:cNvSpPr>
                  <a:spLocks noChangeArrowheads="1"/>
                </p:cNvSpPr>
                <p:nvPr/>
              </p:nvSpPr>
              <p:spPr bwMode="auto">
                <a:xfrm flipV="1">
                  <a:off x="2049269" y="3609975"/>
                  <a:ext cx="180975" cy="90488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42900" eaLnBrk="0" hangingPunct="0">
                    <a:buClr>
                      <a:srgbClr val="FFFFFF"/>
                    </a:buClr>
                    <a:buSzPct val="100000"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2" name="Group 30"/>
                <p:cNvGrpSpPr>
                  <a:grpSpLocks/>
                </p:cNvGrpSpPr>
                <p:nvPr/>
              </p:nvGrpSpPr>
              <p:grpSpPr bwMode="auto">
                <a:xfrm>
                  <a:off x="1799876" y="2819400"/>
                  <a:ext cx="3762724" cy="2143994"/>
                  <a:chOff x="1799876" y="2819400"/>
                  <a:chExt cx="3762724" cy="2143994"/>
                </a:xfrm>
              </p:grpSpPr>
              <p:grpSp>
                <p:nvGrpSpPr>
                  <p:cNvPr id="53" name="Group 52"/>
                  <p:cNvGrpSpPr>
                    <a:grpSpLocks/>
                  </p:cNvGrpSpPr>
                  <p:nvPr/>
                </p:nvGrpSpPr>
                <p:grpSpPr bwMode="auto">
                  <a:xfrm flipV="1">
                    <a:off x="2870800" y="3414771"/>
                    <a:ext cx="533400" cy="1278673"/>
                    <a:chOff x="5257800" y="1828800"/>
                    <a:chExt cx="533400" cy="1278673"/>
                  </a:xfrm>
                </p:grpSpPr>
                <p:sp>
                  <p:nvSpPr>
                    <p:cNvPr id="63" name="Rectangle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1981200"/>
                      <a:ext cx="228600" cy="99060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342900" eaLnBrk="0" hangingPunct="0">
                        <a:buClr>
                          <a:srgbClr val="FFFFFF"/>
                        </a:buClr>
                        <a:buSzPct val="100000"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64" name="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7800" y="1828800"/>
                      <a:ext cx="533400" cy="15240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342900" eaLnBrk="0" hangingPunct="0">
                        <a:buClr>
                          <a:srgbClr val="FFFFFF"/>
                        </a:buClr>
                        <a:buSzPct val="100000"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65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7800" y="2955073"/>
                      <a:ext cx="533400" cy="15240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342900" eaLnBrk="0" hangingPunct="0">
                        <a:buClr>
                          <a:srgbClr val="FFFFFF"/>
                        </a:buClr>
                        <a:buSzPct val="100000"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54" name="Block Arc 53"/>
                  <p:cNvSpPr/>
                  <p:nvPr/>
                </p:nvSpPr>
                <p:spPr bwMode="auto">
                  <a:xfrm rot="5400000" flipV="1">
                    <a:off x="1774607" y="3631805"/>
                    <a:ext cx="622091" cy="571553"/>
                  </a:xfrm>
                  <a:prstGeom prst="blockArc">
                    <a:avLst>
                      <a:gd name="adj1" fmla="val 10800000"/>
                      <a:gd name="adj2" fmla="val 93006"/>
                      <a:gd name="adj3" fmla="val 16193"/>
                    </a:avLst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5" name="Block Arc 54"/>
                  <p:cNvSpPr/>
                  <p:nvPr/>
                </p:nvSpPr>
                <p:spPr bwMode="auto">
                  <a:xfrm rot="16200000" flipV="1">
                    <a:off x="2061971" y="4160266"/>
                    <a:ext cx="622091" cy="571553"/>
                  </a:xfrm>
                  <a:prstGeom prst="blockArc">
                    <a:avLst>
                      <a:gd name="adj1" fmla="val 15981627"/>
                      <a:gd name="adj2" fmla="val 93006"/>
                      <a:gd name="adj3" fmla="val 16193"/>
                    </a:avLst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6" name="Rectangle 1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087369" y="4138612"/>
                    <a:ext cx="285750" cy="9048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Block Arc 56"/>
                  <p:cNvSpPr/>
                  <p:nvPr/>
                </p:nvSpPr>
                <p:spPr bwMode="auto">
                  <a:xfrm flipV="1">
                    <a:off x="2565122" y="4392086"/>
                    <a:ext cx="622358" cy="571308"/>
                  </a:xfrm>
                  <a:prstGeom prst="blockArc">
                    <a:avLst>
                      <a:gd name="adj1" fmla="val 10800000"/>
                      <a:gd name="adj2" fmla="val 93006"/>
                      <a:gd name="adj3" fmla="val 16193"/>
                    </a:avLst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8" name="Rectangle 1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368481" y="3131344"/>
                    <a:ext cx="2194119" cy="9525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Block Arc 58"/>
                  <p:cNvSpPr/>
                  <p:nvPr/>
                </p:nvSpPr>
                <p:spPr bwMode="auto">
                  <a:xfrm flipV="1">
                    <a:off x="1922125" y="3128859"/>
                    <a:ext cx="622358" cy="571308"/>
                  </a:xfrm>
                  <a:prstGeom prst="blockArc">
                    <a:avLst>
                      <a:gd name="adj1" fmla="val 15981627"/>
                      <a:gd name="adj2" fmla="val 93006"/>
                      <a:gd name="adj3" fmla="val 16193"/>
                    </a:avLst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0" name="Rectangle 21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2336209" y="3220639"/>
                    <a:ext cx="326231" cy="9525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1" name="Block Arc 60"/>
                  <p:cNvSpPr/>
                  <p:nvPr/>
                </p:nvSpPr>
                <p:spPr bwMode="auto">
                  <a:xfrm rot="10800000" flipV="1">
                    <a:off x="2452400" y="2820987"/>
                    <a:ext cx="622358" cy="571308"/>
                  </a:xfrm>
                  <a:prstGeom prst="blockArc">
                    <a:avLst>
                      <a:gd name="adj1" fmla="val 15981627"/>
                      <a:gd name="adj2" fmla="val 93006"/>
                      <a:gd name="adj3" fmla="val 16193"/>
                    </a:avLst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2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758881" y="2819400"/>
                    <a:ext cx="2803719" cy="9525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6" name="Rounded Rectangle 65"/>
          <p:cNvSpPr/>
          <p:nvPr/>
        </p:nvSpPr>
        <p:spPr bwMode="auto">
          <a:xfrm>
            <a:off x="1473994" y="1633538"/>
            <a:ext cx="1485900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Pentagon 27"/>
          <p:cNvSpPr>
            <a:spLocks noChangeArrowheads="1"/>
          </p:cNvSpPr>
          <p:nvPr/>
        </p:nvSpPr>
        <p:spPr bwMode="auto">
          <a:xfrm rot="-5400000">
            <a:off x="1431131" y="4362450"/>
            <a:ext cx="485775" cy="400050"/>
          </a:xfrm>
          <a:prstGeom prst="homePlate">
            <a:avLst>
              <a:gd name="adj" fmla="val 29092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Pentagon 28"/>
          <p:cNvSpPr>
            <a:spLocks noChangeArrowheads="1"/>
          </p:cNvSpPr>
          <p:nvPr/>
        </p:nvSpPr>
        <p:spPr bwMode="auto">
          <a:xfrm rot="-5400000">
            <a:off x="2555081" y="4362450"/>
            <a:ext cx="485775" cy="400050"/>
          </a:xfrm>
          <a:prstGeom prst="homePlate">
            <a:avLst>
              <a:gd name="adj" fmla="val 29092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9" name="Group 72"/>
          <p:cNvGrpSpPr>
            <a:grpSpLocks/>
          </p:cNvGrpSpPr>
          <p:nvPr/>
        </p:nvGrpSpPr>
        <p:grpSpPr bwMode="auto">
          <a:xfrm>
            <a:off x="1338263" y="2608660"/>
            <a:ext cx="2821781" cy="1608534"/>
            <a:chOff x="4130481" y="4570141"/>
            <a:chExt cx="3762724" cy="2143994"/>
          </a:xfrm>
        </p:grpSpPr>
        <p:sp>
          <p:nvSpPr>
            <p:cNvPr id="70" name="Block Arc 69"/>
            <p:cNvSpPr/>
            <p:nvPr/>
          </p:nvSpPr>
          <p:spPr bwMode="auto">
            <a:xfrm rot="10800000" flipV="1">
              <a:off x="5414888" y="4885947"/>
              <a:ext cx="620770" cy="571309"/>
            </a:xfrm>
            <a:prstGeom prst="blockArc">
              <a:avLst>
                <a:gd name="adj1" fmla="val 15981627"/>
                <a:gd name="adj2" fmla="val 93006"/>
                <a:gd name="adj3" fmla="val 16193"/>
              </a:avLst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Rectangle 55"/>
            <p:cNvSpPr>
              <a:spLocks noChangeArrowheads="1"/>
            </p:cNvSpPr>
            <p:nvPr/>
          </p:nvSpPr>
          <p:spPr bwMode="auto">
            <a:xfrm rot="5400000" flipV="1">
              <a:off x="4798974" y="6244159"/>
              <a:ext cx="285750" cy="90488"/>
            </a:xfrm>
            <a:prstGeom prst="rect">
              <a:avLst/>
            </a:prstGeom>
            <a:solidFill>
              <a:srgbClr val="9900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Rectangle 57"/>
            <p:cNvSpPr>
              <a:spLocks noChangeArrowheads="1"/>
            </p:cNvSpPr>
            <p:nvPr/>
          </p:nvSpPr>
          <p:spPr bwMode="auto">
            <a:xfrm flipV="1">
              <a:off x="4379874" y="5360716"/>
              <a:ext cx="180975" cy="90488"/>
            </a:xfrm>
            <a:prstGeom prst="rect">
              <a:avLst/>
            </a:prstGeom>
            <a:solidFill>
              <a:srgbClr val="9900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3" name="Group 59"/>
            <p:cNvGrpSpPr/>
            <p:nvPr/>
          </p:nvGrpSpPr>
          <p:grpSpPr>
            <a:xfrm flipV="1">
              <a:off x="5201405" y="5165512"/>
              <a:ext cx="533400" cy="1278673"/>
              <a:chOff x="5257800" y="1828800"/>
              <a:chExt cx="533400" cy="1278673"/>
            </a:xfrm>
            <a:solidFill>
              <a:srgbClr val="990033"/>
            </a:solidFill>
          </p:grpSpPr>
          <p:sp>
            <p:nvSpPr>
              <p:cNvPr id="83" name="Rectangle 82"/>
              <p:cNvSpPr/>
              <p:nvPr/>
            </p:nvSpPr>
            <p:spPr bwMode="auto">
              <a:xfrm>
                <a:off x="5410200" y="1981200"/>
                <a:ext cx="228600" cy="990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342900" eaLnBrk="0" hangingPunct="0">
                  <a:buClr>
                    <a:srgbClr val="FFFFFF"/>
                  </a:buClr>
                  <a:buSzPct val="100000"/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5257800" y="1828800"/>
                <a:ext cx="533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342900" eaLnBrk="0" hangingPunct="0">
                  <a:buClr>
                    <a:srgbClr val="FFFFFF"/>
                  </a:buClr>
                  <a:buSzPct val="100000"/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5257800" y="2955073"/>
                <a:ext cx="533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342900" eaLnBrk="0" hangingPunct="0">
                  <a:buClr>
                    <a:srgbClr val="FFFFFF"/>
                  </a:buClr>
                  <a:buSzPct val="100000"/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4" name="Block Arc 73"/>
            <p:cNvSpPr/>
            <p:nvPr/>
          </p:nvSpPr>
          <p:spPr bwMode="auto">
            <a:xfrm rot="5400000" flipV="1">
              <a:off x="4105212" y="5382547"/>
              <a:ext cx="622092" cy="571553"/>
            </a:xfrm>
            <a:prstGeom prst="blockArc">
              <a:avLst>
                <a:gd name="adj1" fmla="val 10800000"/>
                <a:gd name="adj2" fmla="val 93006"/>
                <a:gd name="adj3" fmla="val 16193"/>
              </a:avLst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Block Arc 74"/>
            <p:cNvSpPr/>
            <p:nvPr/>
          </p:nvSpPr>
          <p:spPr bwMode="auto">
            <a:xfrm rot="16200000" flipV="1">
              <a:off x="4392576" y="5911007"/>
              <a:ext cx="622092" cy="571553"/>
            </a:xfrm>
            <a:prstGeom prst="blockArc">
              <a:avLst>
                <a:gd name="adj1" fmla="val 15981627"/>
                <a:gd name="adj2" fmla="val 93006"/>
                <a:gd name="adj3" fmla="val 16193"/>
              </a:avLst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Rectangle 62"/>
            <p:cNvSpPr>
              <a:spLocks noChangeArrowheads="1"/>
            </p:cNvSpPr>
            <p:nvPr/>
          </p:nvSpPr>
          <p:spPr bwMode="auto">
            <a:xfrm flipV="1">
              <a:off x="4417974" y="5889353"/>
              <a:ext cx="285750" cy="90488"/>
            </a:xfrm>
            <a:prstGeom prst="rect">
              <a:avLst/>
            </a:prstGeom>
            <a:solidFill>
              <a:srgbClr val="9900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Block Arc 76"/>
            <p:cNvSpPr/>
            <p:nvPr/>
          </p:nvSpPr>
          <p:spPr bwMode="auto">
            <a:xfrm flipV="1">
              <a:off x="4895727" y="6142826"/>
              <a:ext cx="622358" cy="571309"/>
            </a:xfrm>
            <a:prstGeom prst="blockArc">
              <a:avLst>
                <a:gd name="adj1" fmla="val 10800000"/>
                <a:gd name="adj2" fmla="val 93006"/>
                <a:gd name="adj3" fmla="val 16193"/>
              </a:avLst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Rectangle 64"/>
            <p:cNvSpPr>
              <a:spLocks noChangeArrowheads="1"/>
            </p:cNvSpPr>
            <p:nvPr/>
          </p:nvSpPr>
          <p:spPr bwMode="auto">
            <a:xfrm flipV="1">
              <a:off x="5699086" y="4882085"/>
              <a:ext cx="2194119" cy="95250"/>
            </a:xfrm>
            <a:prstGeom prst="rect">
              <a:avLst/>
            </a:prstGeom>
            <a:solidFill>
              <a:srgbClr val="9900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 bwMode="auto">
            <a:xfrm flipV="1">
              <a:off x="4252730" y="4879599"/>
              <a:ext cx="622358" cy="571309"/>
            </a:xfrm>
            <a:prstGeom prst="blockArc">
              <a:avLst>
                <a:gd name="adj1" fmla="val 15981627"/>
                <a:gd name="adj2" fmla="val 93006"/>
                <a:gd name="adj3" fmla="val 16193"/>
              </a:avLst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Rectangle 66"/>
            <p:cNvSpPr>
              <a:spLocks noChangeArrowheads="1"/>
            </p:cNvSpPr>
            <p:nvPr/>
          </p:nvSpPr>
          <p:spPr bwMode="auto">
            <a:xfrm rot="16200000" flipV="1">
              <a:off x="4666814" y="4971380"/>
              <a:ext cx="326231" cy="95250"/>
            </a:xfrm>
            <a:prstGeom prst="rect">
              <a:avLst/>
            </a:prstGeom>
            <a:solidFill>
              <a:srgbClr val="9900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Block Arc 80"/>
            <p:cNvSpPr/>
            <p:nvPr/>
          </p:nvSpPr>
          <p:spPr bwMode="auto">
            <a:xfrm rot="10800000" flipV="1">
              <a:off x="4783005" y="4571727"/>
              <a:ext cx="622358" cy="571309"/>
            </a:xfrm>
            <a:prstGeom prst="blockArc">
              <a:avLst>
                <a:gd name="adj1" fmla="val 15981627"/>
                <a:gd name="adj2" fmla="val 93006"/>
                <a:gd name="adj3" fmla="val 16193"/>
              </a:avLst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Rectangle 68"/>
            <p:cNvSpPr>
              <a:spLocks noChangeArrowheads="1"/>
            </p:cNvSpPr>
            <p:nvPr/>
          </p:nvSpPr>
          <p:spPr bwMode="auto">
            <a:xfrm flipV="1">
              <a:off x="5089486" y="4570141"/>
              <a:ext cx="2803719" cy="95250"/>
            </a:xfrm>
            <a:prstGeom prst="rect">
              <a:avLst/>
            </a:prstGeom>
            <a:solidFill>
              <a:srgbClr val="9900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6" name="Block Arc 85"/>
          <p:cNvSpPr/>
          <p:nvPr/>
        </p:nvSpPr>
        <p:spPr bwMode="auto">
          <a:xfrm rot="16200000">
            <a:off x="1660326" y="4204693"/>
            <a:ext cx="370285" cy="428625"/>
          </a:xfrm>
          <a:prstGeom prst="blockArc">
            <a:avLst>
              <a:gd name="adj1" fmla="val 15981627"/>
              <a:gd name="adj2" fmla="val 84453"/>
              <a:gd name="adj3" fmla="val 9083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Rectangle 74"/>
          <p:cNvSpPr>
            <a:spLocks noChangeArrowheads="1"/>
          </p:cNvSpPr>
          <p:nvPr/>
        </p:nvSpPr>
        <p:spPr bwMode="auto">
          <a:xfrm>
            <a:off x="1838325" y="4233862"/>
            <a:ext cx="636985" cy="34529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Rectangle 77"/>
          <p:cNvSpPr>
            <a:spLocks noChangeArrowheads="1"/>
          </p:cNvSpPr>
          <p:nvPr/>
        </p:nvSpPr>
        <p:spPr bwMode="auto">
          <a:xfrm>
            <a:off x="2616994" y="4033838"/>
            <a:ext cx="228600" cy="114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Flowchart: Alternate Process 78"/>
          <p:cNvSpPr>
            <a:spLocks noChangeArrowheads="1"/>
          </p:cNvSpPr>
          <p:nvPr/>
        </p:nvSpPr>
        <p:spPr bwMode="auto">
          <a:xfrm>
            <a:off x="2627710" y="4061222"/>
            <a:ext cx="76200" cy="57150"/>
          </a:xfrm>
          <a:prstGeom prst="flowChartAlternateProcess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Flowchart: Alternate Process 79"/>
          <p:cNvSpPr>
            <a:spLocks noChangeArrowheads="1"/>
          </p:cNvSpPr>
          <p:nvPr/>
        </p:nvSpPr>
        <p:spPr bwMode="auto">
          <a:xfrm>
            <a:off x="2756297" y="4061222"/>
            <a:ext cx="76200" cy="57150"/>
          </a:xfrm>
          <a:prstGeom prst="flowChartAlternateProcess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Block Arc 90"/>
          <p:cNvSpPr/>
          <p:nvPr/>
        </p:nvSpPr>
        <p:spPr bwMode="auto">
          <a:xfrm rot="5400000">
            <a:off x="2285405" y="3868937"/>
            <a:ext cx="370285" cy="428625"/>
          </a:xfrm>
          <a:prstGeom prst="blockArc">
            <a:avLst>
              <a:gd name="adj1" fmla="val 16153699"/>
              <a:gd name="adj2" fmla="val 84453"/>
              <a:gd name="adj3" fmla="val 9083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Rectangle 76"/>
          <p:cNvSpPr>
            <a:spLocks noChangeArrowheads="1"/>
          </p:cNvSpPr>
          <p:nvPr/>
        </p:nvSpPr>
        <p:spPr bwMode="auto">
          <a:xfrm rot="-5400000">
            <a:off x="2546152" y="4311849"/>
            <a:ext cx="496490" cy="381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Rectangle 81"/>
          <p:cNvSpPr>
            <a:spLocks noChangeArrowheads="1"/>
          </p:cNvSpPr>
          <p:nvPr/>
        </p:nvSpPr>
        <p:spPr bwMode="auto">
          <a:xfrm rot="-5400000">
            <a:off x="2653308" y="3254574"/>
            <a:ext cx="155972" cy="114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Flowchart: Alternate Process 82"/>
          <p:cNvSpPr>
            <a:spLocks noChangeArrowheads="1"/>
          </p:cNvSpPr>
          <p:nvPr/>
        </p:nvSpPr>
        <p:spPr bwMode="auto">
          <a:xfrm rot="-5400000">
            <a:off x="2690218" y="3283149"/>
            <a:ext cx="77390" cy="57150"/>
          </a:xfrm>
          <a:prstGeom prst="flowChartAlternateProcess">
            <a:avLst/>
          </a:prstGeom>
          <a:solidFill>
            <a:srgbClr val="71DA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Rectangle 86"/>
          <p:cNvSpPr>
            <a:spLocks noChangeArrowheads="1"/>
          </p:cNvSpPr>
          <p:nvPr/>
        </p:nvSpPr>
        <p:spPr bwMode="auto">
          <a:xfrm>
            <a:off x="2431256" y="3282554"/>
            <a:ext cx="300038" cy="57150"/>
          </a:xfrm>
          <a:prstGeom prst="rect">
            <a:avLst/>
          </a:prstGeom>
          <a:solidFill>
            <a:srgbClr val="71DA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Trapezoid 95"/>
          <p:cNvSpPr/>
          <p:nvPr/>
        </p:nvSpPr>
        <p:spPr bwMode="auto">
          <a:xfrm rot="10800000">
            <a:off x="3074194" y="4662488"/>
            <a:ext cx="571500" cy="171450"/>
          </a:xfrm>
          <a:prstGeom prst="trapezoid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rmAutofit fontScale="25000" lnSpcReduction="20000"/>
          </a:bodyPr>
          <a:lstStyle/>
          <a:p>
            <a:pPr defTabSz="342900" eaLnBrk="0" hangingPunct="0">
              <a:buClr>
                <a:srgbClr val="FFFFFF"/>
              </a:buClr>
              <a:buSzPct val="100000"/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7" name="Group 99"/>
          <p:cNvGrpSpPr>
            <a:grpSpLocks/>
          </p:cNvGrpSpPr>
          <p:nvPr/>
        </p:nvGrpSpPr>
        <p:grpSpPr bwMode="auto">
          <a:xfrm>
            <a:off x="2431256" y="3721894"/>
            <a:ext cx="942975" cy="835819"/>
            <a:chOff x="3257550" y="4307681"/>
            <a:chExt cx="1257940" cy="1114425"/>
          </a:xfrm>
        </p:grpSpPr>
        <p:sp>
          <p:nvSpPr>
            <p:cNvPr id="98" name="Rectangle 89"/>
            <p:cNvSpPr>
              <a:spLocks noChangeArrowheads="1"/>
            </p:cNvSpPr>
            <p:nvPr/>
          </p:nvSpPr>
          <p:spPr bwMode="auto">
            <a:xfrm rot="-5400000">
              <a:off x="4065987" y="4973240"/>
              <a:ext cx="823912" cy="7382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Rectangle 87"/>
            <p:cNvSpPr>
              <a:spLocks noChangeArrowheads="1"/>
            </p:cNvSpPr>
            <p:nvPr/>
          </p:nvSpPr>
          <p:spPr bwMode="auto">
            <a:xfrm>
              <a:off x="3257550" y="4307682"/>
              <a:ext cx="1004888" cy="7619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Block Arc 99"/>
            <p:cNvSpPr/>
            <p:nvPr/>
          </p:nvSpPr>
          <p:spPr bwMode="auto">
            <a:xfrm>
              <a:off x="4021527" y="4307681"/>
              <a:ext cx="493963" cy="571500"/>
            </a:xfrm>
            <a:prstGeom prst="blockArc">
              <a:avLst>
                <a:gd name="adj1" fmla="val 16132876"/>
                <a:gd name="adj2" fmla="val 99734"/>
                <a:gd name="adj3" fmla="val 15353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4450555" y="4586288"/>
              <a:ext cx="54769" cy="152400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 rot="5400000">
              <a:off x="4169569" y="4267201"/>
              <a:ext cx="54769" cy="152400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" name="Rectangle 11"/>
          <p:cNvSpPr>
            <a:spLocks noChangeArrowheads="1"/>
          </p:cNvSpPr>
          <p:nvPr/>
        </p:nvSpPr>
        <p:spPr bwMode="auto">
          <a:xfrm rot="-5400000">
            <a:off x="1434703" y="1962151"/>
            <a:ext cx="607219" cy="71438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Rectangle 100"/>
          <p:cNvSpPr>
            <a:spLocks noChangeArrowheads="1"/>
          </p:cNvSpPr>
          <p:nvPr/>
        </p:nvSpPr>
        <p:spPr bwMode="auto">
          <a:xfrm rot="-5400000">
            <a:off x="1671638" y="1962151"/>
            <a:ext cx="607219" cy="71438"/>
          </a:xfrm>
          <a:prstGeom prst="rect">
            <a:avLst/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Pentagon 104"/>
          <p:cNvSpPr>
            <a:spLocks noChangeArrowheads="1"/>
          </p:cNvSpPr>
          <p:nvPr/>
        </p:nvSpPr>
        <p:spPr bwMode="auto">
          <a:xfrm>
            <a:off x="1588294" y="1862138"/>
            <a:ext cx="114300" cy="57150"/>
          </a:xfrm>
          <a:prstGeom prst="homePlat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Pentagon 105"/>
          <p:cNvSpPr>
            <a:spLocks noChangeArrowheads="1"/>
          </p:cNvSpPr>
          <p:nvPr/>
        </p:nvSpPr>
        <p:spPr bwMode="auto">
          <a:xfrm>
            <a:off x="1834754" y="1978819"/>
            <a:ext cx="114300" cy="57150"/>
          </a:xfrm>
          <a:prstGeom prst="homePlat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TextBox 103"/>
          <p:cNvSpPr txBox="1">
            <a:spLocks noChangeArrowheads="1"/>
          </p:cNvSpPr>
          <p:nvPr/>
        </p:nvSpPr>
        <p:spPr bwMode="auto">
          <a:xfrm>
            <a:off x="1964532" y="1625204"/>
            <a:ext cx="77866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eaLnBrk="0" hangingPunct="0">
              <a:buClr>
                <a:srgbClr val="FFFFFF"/>
              </a:buClr>
              <a:buSzPct val="100000"/>
            </a:pPr>
            <a:r>
              <a:rPr lang="en-US" sz="450">
                <a:solidFill>
                  <a:srgbClr val="000000"/>
                </a:solidFill>
              </a:rPr>
              <a:t>Time Remaining: 1:30</a:t>
            </a:r>
          </a:p>
        </p:txBody>
      </p:sp>
      <p:sp>
        <p:nvSpPr>
          <p:cNvPr id="108" name="TextBox 104"/>
          <p:cNvSpPr txBox="1">
            <a:spLocks noChangeArrowheads="1"/>
          </p:cNvSpPr>
          <p:nvPr/>
        </p:nvSpPr>
        <p:spPr bwMode="auto">
          <a:xfrm>
            <a:off x="1964532" y="1764507"/>
            <a:ext cx="89296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eaLnBrk="0" hangingPunct="0">
              <a:buClr>
                <a:srgbClr val="FFFFFF"/>
              </a:buClr>
              <a:buSzPct val="100000"/>
            </a:pPr>
            <a:r>
              <a:rPr lang="en-US" sz="450">
                <a:solidFill>
                  <a:srgbClr val="000000"/>
                </a:solidFill>
              </a:rPr>
              <a:t>Blood Flow Rate:  300 ml/min</a:t>
            </a:r>
          </a:p>
        </p:txBody>
      </p:sp>
      <p:sp>
        <p:nvSpPr>
          <p:cNvPr id="109" name="TextBox 105"/>
          <p:cNvSpPr txBox="1">
            <a:spLocks noChangeArrowheads="1"/>
          </p:cNvSpPr>
          <p:nvPr/>
        </p:nvSpPr>
        <p:spPr bwMode="auto">
          <a:xfrm>
            <a:off x="1964532" y="1908573"/>
            <a:ext cx="100726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eaLnBrk="0" hangingPunct="0">
              <a:buClr>
                <a:srgbClr val="FFFFFF"/>
              </a:buClr>
              <a:buSzPct val="100000"/>
            </a:pPr>
            <a:r>
              <a:rPr lang="en-US" sz="450">
                <a:solidFill>
                  <a:srgbClr val="000000"/>
                </a:solidFill>
              </a:rPr>
              <a:t>Dialysate Flow Rate:  500 ml/min</a:t>
            </a:r>
          </a:p>
        </p:txBody>
      </p:sp>
      <p:sp>
        <p:nvSpPr>
          <p:cNvPr id="110" name="TextBox 106"/>
          <p:cNvSpPr txBox="1">
            <a:spLocks noChangeArrowheads="1"/>
          </p:cNvSpPr>
          <p:nvPr/>
        </p:nvSpPr>
        <p:spPr bwMode="auto">
          <a:xfrm>
            <a:off x="1964532" y="2053829"/>
            <a:ext cx="95011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eaLnBrk="0" hangingPunct="0">
              <a:buClr>
                <a:srgbClr val="FFFFFF"/>
              </a:buClr>
              <a:buSzPct val="100000"/>
            </a:pPr>
            <a:r>
              <a:rPr lang="en-US" sz="450" dirty="0">
                <a:solidFill>
                  <a:srgbClr val="000000"/>
                </a:solidFill>
              </a:rPr>
              <a:t>Ultrafiltration Rate:  0.3 L/</a:t>
            </a:r>
            <a:r>
              <a:rPr lang="en-US" sz="450" dirty="0" err="1">
                <a:solidFill>
                  <a:srgbClr val="000000"/>
                </a:solidFill>
              </a:rPr>
              <a:t>hr</a:t>
            </a:r>
            <a:endParaRPr lang="en-US" sz="450" dirty="0">
              <a:solidFill>
                <a:srgbClr val="000000"/>
              </a:solidFill>
            </a:endParaRPr>
          </a:p>
        </p:txBody>
      </p:sp>
      <p:sp>
        <p:nvSpPr>
          <p:cNvPr id="111" name="TextBox 107"/>
          <p:cNvSpPr txBox="1">
            <a:spLocks noChangeArrowheads="1"/>
          </p:cNvSpPr>
          <p:nvPr/>
        </p:nvSpPr>
        <p:spPr bwMode="auto">
          <a:xfrm>
            <a:off x="1964532" y="2189560"/>
            <a:ext cx="95011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eaLnBrk="0" hangingPunct="0">
              <a:buClr>
                <a:srgbClr val="FFFFFF"/>
              </a:buClr>
              <a:buSzPct val="100000"/>
            </a:pPr>
            <a:r>
              <a:rPr lang="en-US" sz="450">
                <a:solidFill>
                  <a:srgbClr val="000000"/>
                </a:solidFill>
              </a:rPr>
              <a:t>Total Ultrafiltrate:  1.5 L/hr</a:t>
            </a:r>
          </a:p>
        </p:txBody>
      </p:sp>
    </p:spTree>
    <p:extLst>
      <p:ext uri="{BB962C8B-B14F-4D97-AF65-F5344CB8AC3E}">
        <p14:creationId xmlns:p14="http://schemas.microsoft.com/office/powerpoint/2010/main" val="40708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47 C -0.00087 -2.22222E-6 -0.00104 -0.00023 -0.00104 -0.00069 C -0.00104 -0.00116 -0.00104 -0.00208 -0.0007 -0.00231 C -0.00035 -0.00254 -0.00052 -0.00139 -0.00052 -0.00092 C -0.00035 -0.00046 -0.00018 -2.22222E-6 -0.00018 0.00047 C -0.00018 0.0007 -0.00052 0.00047 -0.0007 0.00047 Z " pathEditMode="relative" ptsTypes="ffffff">
                                      <p:cBhvr>
                                        <p:cTn id="1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093 C -0.0019 -0.00486 -0.00121 -0.00417 -0.00157 -0.00857 C -0.00103 0.00856 -0.00121 0.00116 -0.00017 -0.00625 C 0.00018 -0.00301 7.5E-6 -0.00509 7.5E-6 -1.85185E-6 " pathEditMode="relative" ptsTypes="fffA">
                                      <p:cBhvr>
                                        <p:cTn id="1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0018 0.0483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0018 0.0483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0018 0.0483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05" grpId="0" animBg="1"/>
      <p:bldP spid="1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1" y="301636"/>
            <a:ext cx="7054768" cy="281296"/>
          </a:xfrm>
        </p:spPr>
        <p:txBody>
          <a:bodyPr/>
          <a:lstStyle/>
          <a:p>
            <a:r>
              <a:rPr lang="en-US" dirty="0"/>
              <a:t>Continuous Renal Replacement Therapy (CRRT)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64117" y="1114683"/>
            <a:ext cx="4398579" cy="3528262"/>
          </a:xfrm>
        </p:spPr>
        <p:txBody>
          <a:bodyPr/>
          <a:lstStyle/>
          <a:p>
            <a:pPr marL="342900" lvl="0" indent="-342900" defTabSz="914400" fontAlgn="base">
              <a:lnSpc>
                <a:spcPct val="10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sz="1800" kern="0" dirty="0">
                <a:solidFill>
                  <a:schemeClr val="tx1"/>
                </a:solidFill>
              </a:rPr>
              <a:t>Continuous hemofiltration technique, often used for critically ill patients</a:t>
            </a:r>
          </a:p>
          <a:p>
            <a:pPr marL="342900" lvl="0" indent="-342900" defTabSz="914400" fontAlgn="base">
              <a:lnSpc>
                <a:spcPct val="10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sz="1800" kern="0" dirty="0">
                <a:solidFill>
                  <a:schemeClr val="tx1"/>
                </a:solidFill>
              </a:rPr>
              <a:t>Technically similar to HD</a:t>
            </a:r>
          </a:p>
          <a:p>
            <a:pPr marL="742950" lvl="1" indent="-285750" defTabSz="914400" fontAlgn="base">
              <a:spcAft>
                <a:spcPct val="0"/>
              </a:spcAft>
              <a:buFontTx/>
              <a:buChar char="–"/>
              <a:defRPr/>
            </a:pPr>
            <a:r>
              <a:rPr lang="en-US" sz="1800" kern="0" dirty="0">
                <a:solidFill>
                  <a:schemeClr val="tx1"/>
                </a:solidFill>
              </a:rPr>
              <a:t>SLOW: ICU patients may not tolerate rapid ultrafiltration with HD</a:t>
            </a:r>
          </a:p>
          <a:p>
            <a:pPr marL="742950" lvl="1" indent="-285750" defTabSz="914400" fontAlgn="base">
              <a:spcAft>
                <a:spcPct val="0"/>
              </a:spcAft>
              <a:buFontTx/>
              <a:buChar char="–"/>
              <a:defRPr/>
            </a:pPr>
            <a:r>
              <a:rPr lang="en-US" sz="1800" kern="0" dirty="0">
                <a:solidFill>
                  <a:schemeClr val="tx1"/>
                </a:solidFill>
              </a:rPr>
              <a:t>CONTINUOUS: Preserve metabolic stability; maintain fluid balance for </a:t>
            </a:r>
            <a:r>
              <a:rPr lang="en-US" sz="1800" kern="0" dirty="0" err="1">
                <a:solidFill>
                  <a:schemeClr val="tx1"/>
                </a:solidFill>
              </a:rPr>
              <a:t>oliguric</a:t>
            </a:r>
            <a:r>
              <a:rPr lang="en-US" sz="1800" kern="0" dirty="0">
                <a:solidFill>
                  <a:schemeClr val="tx1"/>
                </a:solidFill>
              </a:rPr>
              <a:t> patients who require high daily input (IV medications, parenteral nutrition)</a:t>
            </a:r>
          </a:p>
          <a:p>
            <a:endParaRPr lang="en-US" sz="18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57550" y="1428750"/>
          <a:ext cx="10572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lip" r:id="rId3" imgW="3390900" imgH="3390900" progId="">
                  <p:embed/>
                </p:oleObj>
              </mc:Choice>
              <mc:Fallback>
                <p:oleObj name="Clip" r:id="rId3" imgW="3390900" imgH="3390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333" t="8333" r="33333" b="8333"/>
                      <a:stretch>
                        <a:fillRect/>
                      </a:stretch>
                    </p:blipFill>
                    <p:spPr bwMode="auto">
                      <a:xfrm>
                        <a:off x="3257550" y="1428750"/>
                        <a:ext cx="1057275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80"/>
          <p:cNvGrpSpPr/>
          <p:nvPr/>
        </p:nvGrpSpPr>
        <p:grpSpPr>
          <a:xfrm>
            <a:off x="1229668" y="1114682"/>
            <a:ext cx="1657979" cy="4024365"/>
            <a:chOff x="115557" y="1296237"/>
            <a:chExt cx="2210638" cy="5365820"/>
          </a:xfrm>
        </p:grpSpPr>
        <p:pic>
          <p:nvPicPr>
            <p:cNvPr id="7" name="Picture 3" descr="Prismaflex"/>
            <p:cNvPicPr>
              <a:picLocks noChangeAspect="1" noChangeArrowheads="1"/>
            </p:cNvPicPr>
            <p:nvPr/>
          </p:nvPicPr>
          <p:blipFill>
            <a:blip r:embed="rId5" cstate="print"/>
            <a:srcRect l="6620" t="1366" r="6861" b="3475"/>
            <a:stretch>
              <a:fillRect/>
            </a:stretch>
          </p:blipFill>
          <p:spPr bwMode="auto">
            <a:xfrm>
              <a:off x="115557" y="1296237"/>
              <a:ext cx="2210638" cy="5365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rapezoid 7"/>
            <p:cNvSpPr/>
            <p:nvPr/>
          </p:nvSpPr>
          <p:spPr>
            <a:xfrm rot="10800000">
              <a:off x="685800" y="2590800"/>
              <a:ext cx="762000" cy="1371600"/>
            </a:xfrm>
            <a:prstGeom prst="trapezoid">
              <a:avLst>
                <a:gd name="adj" fmla="val 13132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51"/>
          <p:cNvGrpSpPr>
            <a:grpSpLocks noChangeAspect="1"/>
          </p:cNvGrpSpPr>
          <p:nvPr/>
        </p:nvGrpSpPr>
        <p:grpSpPr bwMode="auto">
          <a:xfrm>
            <a:off x="1620444" y="2060514"/>
            <a:ext cx="1992871" cy="832941"/>
            <a:chOff x="1799876" y="2742964"/>
            <a:chExt cx="5314810" cy="2220430"/>
          </a:xfrm>
        </p:grpSpPr>
        <p:sp>
          <p:nvSpPr>
            <p:cNvPr id="10" name="Block Arc 9"/>
            <p:cNvSpPr/>
            <p:nvPr/>
          </p:nvSpPr>
          <p:spPr bwMode="auto">
            <a:xfrm rot="10800000" flipV="1">
              <a:off x="3084283" y="3135207"/>
              <a:ext cx="620770" cy="571308"/>
            </a:xfrm>
            <a:prstGeom prst="blockArc">
              <a:avLst>
                <a:gd name="adj1" fmla="val 15981627"/>
                <a:gd name="adj2" fmla="val 93006"/>
                <a:gd name="adj3" fmla="val 16193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1799876" y="2742964"/>
              <a:ext cx="5314810" cy="2220430"/>
              <a:chOff x="1799876" y="2742964"/>
              <a:chExt cx="5314810" cy="2220430"/>
            </a:xfrm>
          </p:grpSpPr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 rot="5400000" flipV="1">
                <a:off x="2468369" y="4493418"/>
                <a:ext cx="285750" cy="90488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342900" eaLnBrk="0" hangingPunct="0">
                  <a:buClr>
                    <a:srgbClr val="FFFFFF"/>
                  </a:buClr>
                  <a:buSzPct val="100000"/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3" name="Group 31"/>
              <p:cNvGrpSpPr>
                <a:grpSpLocks/>
              </p:cNvGrpSpPr>
              <p:nvPr/>
            </p:nvGrpSpPr>
            <p:grpSpPr bwMode="auto">
              <a:xfrm>
                <a:off x="1799876" y="2742964"/>
                <a:ext cx="5314810" cy="2220430"/>
                <a:chOff x="1799876" y="2742964"/>
                <a:chExt cx="5314810" cy="2220430"/>
              </a:xfrm>
            </p:grpSpPr>
            <p:sp>
              <p:nvSpPr>
                <p:cNvPr id="14" name="Rectangle 19"/>
                <p:cNvSpPr>
                  <a:spLocks noChangeArrowheads="1"/>
                </p:cNvSpPr>
                <p:nvPr/>
              </p:nvSpPr>
              <p:spPr bwMode="auto">
                <a:xfrm flipV="1">
                  <a:off x="2049269" y="3609975"/>
                  <a:ext cx="180975" cy="90488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342900" eaLnBrk="0" hangingPunct="0">
                    <a:buClr>
                      <a:srgbClr val="FFFFFF"/>
                    </a:buClr>
                    <a:buSzPct val="100000"/>
                  </a:pPr>
                  <a:endParaRPr 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15" name="Group 30"/>
                <p:cNvGrpSpPr>
                  <a:grpSpLocks/>
                </p:cNvGrpSpPr>
                <p:nvPr/>
              </p:nvGrpSpPr>
              <p:grpSpPr bwMode="auto">
                <a:xfrm>
                  <a:off x="1799876" y="2742964"/>
                  <a:ext cx="5314810" cy="2220430"/>
                  <a:chOff x="1799876" y="2742964"/>
                  <a:chExt cx="5314810" cy="2220430"/>
                </a:xfrm>
              </p:grpSpPr>
              <p:grpSp>
                <p:nvGrpSpPr>
                  <p:cNvPr id="16" name="Group 5"/>
                  <p:cNvGrpSpPr>
                    <a:grpSpLocks/>
                  </p:cNvGrpSpPr>
                  <p:nvPr/>
                </p:nvGrpSpPr>
                <p:grpSpPr bwMode="auto">
                  <a:xfrm flipV="1">
                    <a:off x="2870800" y="3414771"/>
                    <a:ext cx="533400" cy="1278673"/>
                    <a:chOff x="5257800" y="1828800"/>
                    <a:chExt cx="533400" cy="1278673"/>
                  </a:xfrm>
                </p:grpSpPr>
                <p:sp>
                  <p:nvSpPr>
                    <p:cNvPr id="26" name="Rectangle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1981200"/>
                      <a:ext cx="228600" cy="99060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342900" eaLnBrk="0" hangingPunct="0">
                        <a:buClr>
                          <a:srgbClr val="FFFFFF"/>
                        </a:buClr>
                        <a:buSzPct val="100000"/>
                      </a:pPr>
                      <a:endParaRPr lang="en-US">
                        <a:solidFill>
                          <a:srgbClr val="FFFFFF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7" name="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7800" y="1828800"/>
                      <a:ext cx="533400" cy="15240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342900" eaLnBrk="0" hangingPunct="0">
                        <a:buClr>
                          <a:srgbClr val="FFFFFF"/>
                        </a:buClr>
                        <a:buSzPct val="100000"/>
                      </a:pPr>
                      <a:endParaRPr lang="en-US">
                        <a:solidFill>
                          <a:srgbClr val="FFFFFF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7800" y="2955073"/>
                      <a:ext cx="533400" cy="15240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342900" eaLnBrk="0" hangingPunct="0">
                        <a:buClr>
                          <a:srgbClr val="FFFFFF"/>
                        </a:buClr>
                        <a:buSzPct val="100000"/>
                      </a:pPr>
                      <a:endParaRPr lang="en-US">
                        <a:solidFill>
                          <a:srgbClr val="FFFFFF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7" name="Block Arc 16"/>
                  <p:cNvSpPr/>
                  <p:nvPr/>
                </p:nvSpPr>
                <p:spPr bwMode="auto">
                  <a:xfrm rot="5400000" flipV="1">
                    <a:off x="1774607" y="3631805"/>
                    <a:ext cx="622091" cy="571553"/>
                  </a:xfrm>
                  <a:prstGeom prst="blockArc">
                    <a:avLst>
                      <a:gd name="adj1" fmla="val 10800000"/>
                      <a:gd name="adj2" fmla="val 93006"/>
                      <a:gd name="adj3" fmla="val 16193"/>
                    </a:avLst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  <a:defRPr/>
                    </a:pPr>
                    <a:endParaRPr lang="en-US">
                      <a:solidFill>
                        <a:srgbClr val="0000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" name="Block Arc 17"/>
                  <p:cNvSpPr/>
                  <p:nvPr/>
                </p:nvSpPr>
                <p:spPr bwMode="auto">
                  <a:xfrm rot="16200000" flipV="1">
                    <a:off x="2061971" y="4160266"/>
                    <a:ext cx="622091" cy="571553"/>
                  </a:xfrm>
                  <a:prstGeom prst="blockArc">
                    <a:avLst>
                      <a:gd name="adj1" fmla="val 15981627"/>
                      <a:gd name="adj2" fmla="val 93006"/>
                      <a:gd name="adj3" fmla="val 16193"/>
                    </a:avLst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  <a:defRPr/>
                    </a:pPr>
                    <a:endParaRPr lang="en-US">
                      <a:solidFill>
                        <a:srgbClr val="0000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" name="Rectangle 1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087369" y="4138612"/>
                    <a:ext cx="285750" cy="9048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</a:pPr>
                    <a:endParaRPr lang="en-US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" name="Block Arc 19"/>
                  <p:cNvSpPr/>
                  <p:nvPr/>
                </p:nvSpPr>
                <p:spPr bwMode="auto">
                  <a:xfrm flipV="1">
                    <a:off x="2565122" y="4392086"/>
                    <a:ext cx="622358" cy="571308"/>
                  </a:xfrm>
                  <a:prstGeom prst="blockArc">
                    <a:avLst>
                      <a:gd name="adj1" fmla="val 10800000"/>
                      <a:gd name="adj2" fmla="val 93006"/>
                      <a:gd name="adj3" fmla="val 16193"/>
                    </a:avLst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  <a:defRPr/>
                    </a:pPr>
                    <a:endParaRPr lang="en-US">
                      <a:solidFill>
                        <a:srgbClr val="0000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1" name="Rectangle 1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368482" y="3054907"/>
                    <a:ext cx="3408741" cy="14798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</a:pPr>
                    <a:endParaRPr lang="en-US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Block Arc 21"/>
                  <p:cNvSpPr/>
                  <p:nvPr/>
                </p:nvSpPr>
                <p:spPr bwMode="auto">
                  <a:xfrm flipV="1">
                    <a:off x="1922125" y="3128859"/>
                    <a:ext cx="622358" cy="571308"/>
                  </a:xfrm>
                  <a:prstGeom prst="blockArc">
                    <a:avLst>
                      <a:gd name="adj1" fmla="val 15981627"/>
                      <a:gd name="adj2" fmla="val 93006"/>
                      <a:gd name="adj3" fmla="val 16193"/>
                    </a:avLst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  <a:defRPr/>
                    </a:pPr>
                    <a:endParaRPr lang="en-US">
                      <a:solidFill>
                        <a:srgbClr val="0000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Rectangle 21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2336209" y="3220639"/>
                    <a:ext cx="326231" cy="9525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</a:pPr>
                    <a:endParaRPr lang="en-US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" name="Block Arc 23"/>
                  <p:cNvSpPr/>
                  <p:nvPr/>
                </p:nvSpPr>
                <p:spPr bwMode="auto">
                  <a:xfrm rot="10800000" flipV="1">
                    <a:off x="2452400" y="2820987"/>
                    <a:ext cx="622358" cy="571308"/>
                  </a:xfrm>
                  <a:prstGeom prst="blockArc">
                    <a:avLst>
                      <a:gd name="adj1" fmla="val 15981627"/>
                      <a:gd name="adj2" fmla="val 93006"/>
                      <a:gd name="adj3" fmla="val 16193"/>
                    </a:avLst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  <a:defRPr/>
                    </a:pPr>
                    <a:endParaRPr lang="en-US">
                      <a:solidFill>
                        <a:srgbClr val="0000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758882" y="2742964"/>
                    <a:ext cx="4355804" cy="14798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342900" eaLnBrk="0" hangingPunct="0">
                      <a:buClr>
                        <a:srgbClr val="FFFFFF"/>
                      </a:buClr>
                      <a:buSzPct val="100000"/>
                    </a:pPr>
                    <a:endParaRPr lang="en-US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29" name="Group 72"/>
          <p:cNvGrpSpPr>
            <a:grpSpLocks noChangeAspect="1"/>
          </p:cNvGrpSpPr>
          <p:nvPr/>
        </p:nvGrpSpPr>
        <p:grpSpPr bwMode="auto">
          <a:xfrm>
            <a:off x="1620445" y="2064169"/>
            <a:ext cx="2001986" cy="832853"/>
            <a:chOff x="4130481" y="4493939"/>
            <a:chExt cx="5339127" cy="2220196"/>
          </a:xfrm>
        </p:grpSpPr>
        <p:sp>
          <p:nvSpPr>
            <p:cNvPr id="30" name="Rectangle 64"/>
            <p:cNvSpPr>
              <a:spLocks noChangeArrowheads="1"/>
            </p:cNvSpPr>
            <p:nvPr/>
          </p:nvSpPr>
          <p:spPr bwMode="auto">
            <a:xfrm flipV="1">
              <a:off x="5699088" y="4805882"/>
              <a:ext cx="3427768" cy="148806"/>
            </a:xfrm>
            <a:prstGeom prst="rect">
              <a:avLst/>
            </a:prstGeom>
            <a:solidFill>
              <a:srgbClr val="9900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" name="Rectangle 68"/>
            <p:cNvSpPr>
              <a:spLocks noChangeArrowheads="1"/>
            </p:cNvSpPr>
            <p:nvPr/>
          </p:nvSpPr>
          <p:spPr bwMode="auto">
            <a:xfrm flipV="1">
              <a:off x="5089487" y="4493939"/>
              <a:ext cx="4380121" cy="148806"/>
            </a:xfrm>
            <a:prstGeom prst="rect">
              <a:avLst/>
            </a:prstGeom>
            <a:solidFill>
              <a:srgbClr val="9900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2" name="Block Arc 31"/>
            <p:cNvSpPr/>
            <p:nvPr/>
          </p:nvSpPr>
          <p:spPr bwMode="auto">
            <a:xfrm rot="10800000" flipV="1">
              <a:off x="5414888" y="4885947"/>
              <a:ext cx="620770" cy="571309"/>
            </a:xfrm>
            <a:prstGeom prst="blockArc">
              <a:avLst>
                <a:gd name="adj1" fmla="val 15981627"/>
                <a:gd name="adj2" fmla="val 93006"/>
                <a:gd name="adj3" fmla="val 16193"/>
              </a:avLst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 rot="5400000" flipV="1">
              <a:off x="4798974" y="6244159"/>
              <a:ext cx="285750" cy="90488"/>
            </a:xfrm>
            <a:prstGeom prst="rect">
              <a:avLst/>
            </a:prstGeom>
            <a:solidFill>
              <a:srgbClr val="9900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4" name="Rectangle 57"/>
            <p:cNvSpPr>
              <a:spLocks noChangeArrowheads="1"/>
            </p:cNvSpPr>
            <p:nvPr/>
          </p:nvSpPr>
          <p:spPr bwMode="auto">
            <a:xfrm flipV="1">
              <a:off x="4379874" y="5360716"/>
              <a:ext cx="180975" cy="90488"/>
            </a:xfrm>
            <a:prstGeom prst="rect">
              <a:avLst/>
            </a:prstGeom>
            <a:solidFill>
              <a:srgbClr val="9900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35" name="Group 59"/>
            <p:cNvGrpSpPr/>
            <p:nvPr/>
          </p:nvGrpSpPr>
          <p:grpSpPr>
            <a:xfrm flipV="1">
              <a:off x="5201405" y="5165512"/>
              <a:ext cx="533400" cy="1278673"/>
              <a:chOff x="5257800" y="1828800"/>
              <a:chExt cx="533400" cy="1278673"/>
            </a:xfrm>
            <a:solidFill>
              <a:srgbClr val="990033"/>
            </a:solidFill>
          </p:grpSpPr>
          <p:sp>
            <p:nvSpPr>
              <p:cNvPr id="43" name="Rectangle 42"/>
              <p:cNvSpPr/>
              <p:nvPr/>
            </p:nvSpPr>
            <p:spPr bwMode="auto">
              <a:xfrm>
                <a:off x="5410200" y="1981200"/>
                <a:ext cx="228600" cy="990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342900" eaLnBrk="0" hangingPunct="0">
                  <a:buClr>
                    <a:srgbClr val="FFFFFF"/>
                  </a:buClr>
                  <a:buSzPct val="100000"/>
                  <a:defRPr/>
                </a:pPr>
                <a:endParaRPr lang="en-US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5257800" y="1828800"/>
                <a:ext cx="533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342900" eaLnBrk="0" hangingPunct="0">
                  <a:buClr>
                    <a:srgbClr val="FFFFFF"/>
                  </a:buClr>
                  <a:buSzPct val="100000"/>
                  <a:defRPr/>
                </a:pPr>
                <a:endParaRPr lang="en-US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5257800" y="2955073"/>
                <a:ext cx="533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342900" eaLnBrk="0" hangingPunct="0">
                  <a:buClr>
                    <a:srgbClr val="FFFFFF"/>
                  </a:buClr>
                  <a:buSzPct val="100000"/>
                  <a:defRPr/>
                </a:pPr>
                <a:endParaRPr lang="en-US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6" name="Block Arc 35"/>
            <p:cNvSpPr/>
            <p:nvPr/>
          </p:nvSpPr>
          <p:spPr bwMode="auto">
            <a:xfrm rot="5400000" flipV="1">
              <a:off x="4105212" y="5382547"/>
              <a:ext cx="622092" cy="571553"/>
            </a:xfrm>
            <a:prstGeom prst="blockArc">
              <a:avLst>
                <a:gd name="adj1" fmla="val 10800000"/>
                <a:gd name="adj2" fmla="val 93006"/>
                <a:gd name="adj3" fmla="val 16193"/>
              </a:avLst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7" name="Block Arc 36"/>
            <p:cNvSpPr/>
            <p:nvPr/>
          </p:nvSpPr>
          <p:spPr bwMode="auto">
            <a:xfrm rot="16200000" flipV="1">
              <a:off x="4392576" y="5911007"/>
              <a:ext cx="622092" cy="571553"/>
            </a:xfrm>
            <a:prstGeom prst="blockArc">
              <a:avLst>
                <a:gd name="adj1" fmla="val 15981627"/>
                <a:gd name="adj2" fmla="val 93006"/>
                <a:gd name="adj3" fmla="val 16193"/>
              </a:avLst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8" name="Rectangle 62"/>
            <p:cNvSpPr>
              <a:spLocks noChangeArrowheads="1"/>
            </p:cNvSpPr>
            <p:nvPr/>
          </p:nvSpPr>
          <p:spPr bwMode="auto">
            <a:xfrm flipV="1">
              <a:off x="4417974" y="5889353"/>
              <a:ext cx="285750" cy="90488"/>
            </a:xfrm>
            <a:prstGeom prst="rect">
              <a:avLst/>
            </a:prstGeom>
            <a:solidFill>
              <a:srgbClr val="9900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9" name="Block Arc 38"/>
            <p:cNvSpPr/>
            <p:nvPr/>
          </p:nvSpPr>
          <p:spPr bwMode="auto">
            <a:xfrm flipV="1">
              <a:off x="4895727" y="6142826"/>
              <a:ext cx="622358" cy="571309"/>
            </a:xfrm>
            <a:prstGeom prst="blockArc">
              <a:avLst>
                <a:gd name="adj1" fmla="val 10800000"/>
                <a:gd name="adj2" fmla="val 93006"/>
                <a:gd name="adj3" fmla="val 16193"/>
              </a:avLst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40" name="Block Arc 39"/>
            <p:cNvSpPr/>
            <p:nvPr/>
          </p:nvSpPr>
          <p:spPr bwMode="auto">
            <a:xfrm flipV="1">
              <a:off x="4252730" y="4879599"/>
              <a:ext cx="622358" cy="571309"/>
            </a:xfrm>
            <a:prstGeom prst="blockArc">
              <a:avLst>
                <a:gd name="adj1" fmla="val 15981627"/>
                <a:gd name="adj2" fmla="val 93006"/>
                <a:gd name="adj3" fmla="val 16193"/>
              </a:avLst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 rot="16200000" flipV="1">
              <a:off x="4666814" y="4971380"/>
              <a:ext cx="326231" cy="95250"/>
            </a:xfrm>
            <a:prstGeom prst="rect">
              <a:avLst/>
            </a:prstGeom>
            <a:solidFill>
              <a:srgbClr val="9900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" name="Block Arc 41"/>
            <p:cNvSpPr/>
            <p:nvPr/>
          </p:nvSpPr>
          <p:spPr bwMode="auto">
            <a:xfrm rot="10800000" flipV="1">
              <a:off x="4783005" y="4571727"/>
              <a:ext cx="622358" cy="571309"/>
            </a:xfrm>
            <a:prstGeom prst="blockArc">
              <a:avLst>
                <a:gd name="adj1" fmla="val 15981627"/>
                <a:gd name="adj2" fmla="val 93006"/>
                <a:gd name="adj3" fmla="val 16193"/>
              </a:avLst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900" eaLnBrk="0" hangingPunct="0">
                <a:buClr>
                  <a:srgbClr val="FFFFFF"/>
                </a:buClr>
                <a:buSzPct val="100000"/>
                <a:defRPr/>
              </a:pPr>
              <a:endParaRPr lang="en-US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6" name="Flowchart: Or 45"/>
          <p:cNvSpPr>
            <a:spLocks noChangeAspect="1" noChangeArrowheads="1"/>
          </p:cNvSpPr>
          <p:nvPr/>
        </p:nvSpPr>
        <p:spPr bwMode="auto">
          <a:xfrm flipV="1">
            <a:off x="1657350" y="2428504"/>
            <a:ext cx="142997" cy="142997"/>
          </a:xfrm>
          <a:prstGeom prst="flowChartOr">
            <a:avLst/>
          </a:prstGeom>
          <a:solidFill>
            <a:schemeClr val="tx1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7" name="Teardrop 46"/>
          <p:cNvSpPr/>
          <p:nvPr/>
        </p:nvSpPr>
        <p:spPr bwMode="auto">
          <a:xfrm rot="18887191">
            <a:off x="1515595" y="3201151"/>
            <a:ext cx="57150" cy="57150"/>
          </a:xfrm>
          <a:prstGeom prst="teardrop">
            <a:avLst>
              <a:gd name="adj" fmla="val 20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  <a:defRPr/>
            </a:pP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14475" y="3142878"/>
            <a:ext cx="53579" cy="2178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10941" y="3214316"/>
            <a:ext cx="53579" cy="2178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985962" y="3242891"/>
            <a:ext cx="53579" cy="2178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68153" y="3253607"/>
            <a:ext cx="53579" cy="2178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Parallelogram 51"/>
          <p:cNvSpPr/>
          <p:nvPr/>
        </p:nvSpPr>
        <p:spPr>
          <a:xfrm rot="20133576">
            <a:off x="1391741" y="3856219"/>
            <a:ext cx="322535" cy="70937"/>
          </a:xfrm>
          <a:prstGeom prst="parallelogram">
            <a:avLst>
              <a:gd name="adj" fmla="val 5173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Flowchart: Or 52"/>
          <p:cNvSpPr>
            <a:spLocks noChangeAspect="1" noChangeArrowheads="1"/>
          </p:cNvSpPr>
          <p:nvPr/>
        </p:nvSpPr>
        <p:spPr bwMode="auto">
          <a:xfrm flipV="1">
            <a:off x="1714500" y="2184203"/>
            <a:ext cx="91064" cy="91064"/>
          </a:xfrm>
          <a:prstGeom prst="flowChartOr">
            <a:avLst/>
          </a:prstGeom>
          <a:solidFill>
            <a:schemeClr val="tx1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4" name="Flowchart: Or 53"/>
          <p:cNvSpPr>
            <a:spLocks noChangeAspect="1" noChangeArrowheads="1"/>
          </p:cNvSpPr>
          <p:nvPr/>
        </p:nvSpPr>
        <p:spPr bwMode="auto">
          <a:xfrm flipV="1">
            <a:off x="1970732" y="2191740"/>
            <a:ext cx="91064" cy="91064"/>
          </a:xfrm>
          <a:prstGeom prst="flowChartOr">
            <a:avLst/>
          </a:prstGeom>
          <a:solidFill>
            <a:schemeClr val="tx1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Flowchart: Or 54"/>
          <p:cNvSpPr>
            <a:spLocks noChangeAspect="1" noChangeArrowheads="1"/>
          </p:cNvSpPr>
          <p:nvPr/>
        </p:nvSpPr>
        <p:spPr bwMode="auto">
          <a:xfrm flipV="1">
            <a:off x="1970732" y="2658988"/>
            <a:ext cx="91064" cy="91064"/>
          </a:xfrm>
          <a:prstGeom prst="flowChartOr">
            <a:avLst/>
          </a:prstGeom>
          <a:solidFill>
            <a:schemeClr val="tx1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Flowchart: Or 55"/>
          <p:cNvSpPr>
            <a:spLocks noChangeAspect="1" noChangeArrowheads="1"/>
          </p:cNvSpPr>
          <p:nvPr/>
        </p:nvSpPr>
        <p:spPr bwMode="auto">
          <a:xfrm flipV="1">
            <a:off x="1706963" y="2658988"/>
            <a:ext cx="91064" cy="91064"/>
          </a:xfrm>
          <a:prstGeom prst="flowChartOr">
            <a:avLst/>
          </a:prstGeom>
          <a:solidFill>
            <a:schemeClr val="tx1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342900" eaLnBrk="0" hangingPunct="0">
              <a:buClr>
                <a:srgbClr val="FFFFFF"/>
              </a:buClr>
              <a:buSzPct val="100000"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714500" y="1399804"/>
            <a:ext cx="571500" cy="457200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 rot="168077">
            <a:off x="1690837" y="1273984"/>
            <a:ext cx="687773" cy="205472"/>
          </a:xfrm>
          <a:custGeom>
            <a:avLst/>
            <a:gdLst>
              <a:gd name="connsiteX0" fmla="*/ 0 w 1066800"/>
              <a:gd name="connsiteY0" fmla="*/ 53183 h 319089"/>
              <a:gd name="connsiteX1" fmla="*/ 15577 w 1066800"/>
              <a:gd name="connsiteY1" fmla="*/ 15577 h 319089"/>
              <a:gd name="connsiteX2" fmla="*/ 53183 w 1066800"/>
              <a:gd name="connsiteY2" fmla="*/ 0 h 319089"/>
              <a:gd name="connsiteX3" fmla="*/ 1013617 w 1066800"/>
              <a:gd name="connsiteY3" fmla="*/ 0 h 319089"/>
              <a:gd name="connsiteX4" fmla="*/ 1051223 w 1066800"/>
              <a:gd name="connsiteY4" fmla="*/ 15577 h 319089"/>
              <a:gd name="connsiteX5" fmla="*/ 1066800 w 1066800"/>
              <a:gd name="connsiteY5" fmla="*/ 53183 h 319089"/>
              <a:gd name="connsiteX6" fmla="*/ 1066800 w 1066800"/>
              <a:gd name="connsiteY6" fmla="*/ 265906 h 319089"/>
              <a:gd name="connsiteX7" fmla="*/ 1051223 w 1066800"/>
              <a:gd name="connsiteY7" fmla="*/ 303512 h 319089"/>
              <a:gd name="connsiteX8" fmla="*/ 1013617 w 1066800"/>
              <a:gd name="connsiteY8" fmla="*/ 319089 h 319089"/>
              <a:gd name="connsiteX9" fmla="*/ 53183 w 1066800"/>
              <a:gd name="connsiteY9" fmla="*/ 319089 h 319089"/>
              <a:gd name="connsiteX10" fmla="*/ 15577 w 1066800"/>
              <a:gd name="connsiteY10" fmla="*/ 303512 h 319089"/>
              <a:gd name="connsiteX11" fmla="*/ 0 w 1066800"/>
              <a:gd name="connsiteY11" fmla="*/ 265906 h 319089"/>
              <a:gd name="connsiteX12" fmla="*/ 0 w 1066800"/>
              <a:gd name="connsiteY12" fmla="*/ 53183 h 31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6800" h="319089">
                <a:moveTo>
                  <a:pt x="0" y="53183"/>
                </a:moveTo>
                <a:cubicBezTo>
                  <a:pt x="0" y="39078"/>
                  <a:pt x="5603" y="25551"/>
                  <a:pt x="15577" y="15577"/>
                </a:cubicBezTo>
                <a:cubicBezTo>
                  <a:pt x="25551" y="5603"/>
                  <a:pt x="39078" y="0"/>
                  <a:pt x="53183" y="0"/>
                </a:cubicBezTo>
                <a:lnTo>
                  <a:pt x="1013617" y="0"/>
                </a:lnTo>
                <a:cubicBezTo>
                  <a:pt x="1027722" y="0"/>
                  <a:pt x="1041249" y="5603"/>
                  <a:pt x="1051223" y="15577"/>
                </a:cubicBezTo>
                <a:cubicBezTo>
                  <a:pt x="1061197" y="25551"/>
                  <a:pt x="1066800" y="39078"/>
                  <a:pt x="1066800" y="53183"/>
                </a:cubicBezTo>
                <a:lnTo>
                  <a:pt x="1066800" y="265906"/>
                </a:lnTo>
                <a:cubicBezTo>
                  <a:pt x="1066800" y="280011"/>
                  <a:pt x="1061197" y="293538"/>
                  <a:pt x="1051223" y="303512"/>
                </a:cubicBezTo>
                <a:cubicBezTo>
                  <a:pt x="1041249" y="313486"/>
                  <a:pt x="1027722" y="319089"/>
                  <a:pt x="1013617" y="319089"/>
                </a:cubicBezTo>
                <a:lnTo>
                  <a:pt x="53183" y="319089"/>
                </a:lnTo>
                <a:cubicBezTo>
                  <a:pt x="39078" y="319089"/>
                  <a:pt x="25551" y="313486"/>
                  <a:pt x="15577" y="303512"/>
                </a:cubicBezTo>
                <a:cubicBezTo>
                  <a:pt x="5603" y="293538"/>
                  <a:pt x="0" y="280011"/>
                  <a:pt x="0" y="265906"/>
                </a:cubicBezTo>
                <a:lnTo>
                  <a:pt x="0" y="5318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rgbClr val="FFFFFF"/>
                </a:solidFill>
                <a:latin typeface="Arial Narrow" pitchFamily="34" charset="0"/>
              </a:rPr>
              <a:t>Rinse-O-</a:t>
            </a:r>
            <a:r>
              <a:rPr lang="en-US" sz="750" b="1" dirty="0" err="1">
                <a:solidFill>
                  <a:srgbClr val="FFFFFF"/>
                </a:solidFill>
                <a:latin typeface="Arial Narrow" pitchFamily="34" charset="0"/>
              </a:rPr>
              <a:t>Matic</a:t>
            </a:r>
            <a:endParaRPr lang="en-US" sz="750" b="1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/>
            <a:r>
              <a:rPr lang="en-US" sz="750" b="1" i="1" dirty="0">
                <a:solidFill>
                  <a:srgbClr val="FFFFFF"/>
                </a:solidFill>
                <a:latin typeface="Arial Narrow" pitchFamily="34" charset="0"/>
              </a:rPr>
              <a:t>3000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7.40741E-7 L 0.00035 0.11574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Definition of AKI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7409" y="1459604"/>
            <a:ext cx="3499963" cy="254988"/>
          </a:xfrm>
        </p:spPr>
        <p:txBody>
          <a:bodyPr/>
          <a:lstStyle/>
          <a:p>
            <a:r>
              <a:rPr lang="en-US" dirty="0" smtClean="0"/>
              <a:t>Before 2002: The term ARF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-112550" y="1782320"/>
            <a:ext cx="3500438" cy="3009900"/>
          </a:xfrm>
        </p:spPr>
        <p:txBody>
          <a:bodyPr/>
          <a:lstStyle/>
          <a:p>
            <a:pPr marL="628650" lvl="1" indent="-171450">
              <a:buFontTx/>
              <a:buChar char="-"/>
            </a:pPr>
            <a:r>
              <a:rPr lang="en-US" altLang="en-US" dirty="0" smtClean="0"/>
              <a:t>Over </a:t>
            </a:r>
            <a:r>
              <a:rPr lang="en-US" altLang="en-US" dirty="0"/>
              <a:t>30 definitions in published </a:t>
            </a:r>
            <a:r>
              <a:rPr lang="en-US" altLang="en-US" dirty="0" smtClean="0"/>
              <a:t>literature</a:t>
            </a:r>
          </a:p>
          <a:p>
            <a:pPr marL="628650" lvl="1" indent="-171450">
              <a:buFontTx/>
              <a:buChar char="-"/>
            </a:pPr>
            <a:endParaRPr lang="en-US" altLang="en-US" dirty="0"/>
          </a:p>
          <a:p>
            <a:pPr lvl="1"/>
            <a:r>
              <a:rPr lang="en-US" altLang="en-US" dirty="0" smtClean="0"/>
              <a:t>- Few </a:t>
            </a:r>
            <a:r>
              <a:rPr lang="en-US" altLang="en-US" dirty="0"/>
              <a:t>prospective pediatric studies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6581" y="1724263"/>
            <a:ext cx="3500438" cy="300990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RIFLE (2002) by ADQI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AKIN (2004) by AKIN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pRIFLE</a:t>
            </a:r>
            <a:r>
              <a:rPr lang="en-US" dirty="0" smtClean="0"/>
              <a:t> (2007) by Arikan &amp; Goldstein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39496" y="1459604"/>
            <a:ext cx="3500438" cy="254988"/>
          </a:xfrm>
        </p:spPr>
        <p:txBody>
          <a:bodyPr/>
          <a:lstStyle/>
          <a:p>
            <a:r>
              <a:rPr lang="en-US" dirty="0" smtClean="0"/>
              <a:t>After 2002 The term AKI</a:t>
            </a:r>
          </a:p>
          <a:p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6511902" y="1531494"/>
            <a:ext cx="62865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69" y="1861022"/>
            <a:ext cx="1356996" cy="94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6495" y="3033486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24719" y="3626069"/>
            <a:ext cx="2115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rgbClr val="106975"/>
                </a:solidFill>
                <a:latin typeface="Tahoma"/>
                <a:cs typeface="Tahoma"/>
              </a:rPr>
              <a:t>In 2017: </a:t>
            </a:r>
            <a:r>
              <a:rPr lang="en-US" sz="1200" b="1" dirty="0">
                <a:solidFill>
                  <a:srgbClr val="106975"/>
                </a:solidFill>
                <a:latin typeface="Tahoma"/>
                <a:cs typeface="Tahoma"/>
              </a:rPr>
              <a:t>The term </a:t>
            </a:r>
            <a:r>
              <a:rPr lang="en-US" sz="1200" b="1" dirty="0" smtClean="0">
                <a:solidFill>
                  <a:srgbClr val="106975"/>
                </a:solidFill>
                <a:latin typeface="Tahoma"/>
                <a:cs typeface="Tahoma"/>
              </a:rPr>
              <a:t>AKD</a:t>
            </a:r>
            <a:endParaRPr lang="en-US" sz="1200" b="1" dirty="0">
              <a:solidFill>
                <a:srgbClr val="106975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128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1" y="288861"/>
            <a:ext cx="5219362" cy="281296"/>
          </a:xfrm>
        </p:spPr>
        <p:txBody>
          <a:bodyPr/>
          <a:lstStyle/>
          <a:p>
            <a:r>
              <a:rPr lang="en-US" dirty="0" smtClean="0"/>
              <a:t>CRRT Schematic</a:t>
            </a:r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223398" y="1200151"/>
            <a:ext cx="143470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700">
                <a:latin typeface="Calibri" pitchFamily="34" charset="0"/>
              </a:rPr>
              <a:t> SCUF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223398" y="2228851"/>
            <a:ext cx="154900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700">
                <a:latin typeface="Calibri" pitchFamily="34" charset="0"/>
              </a:rPr>
              <a:t> CVVH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23398" y="3200401"/>
            <a:ext cx="177760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700">
                <a:latin typeface="Calibri" pitchFamily="34" charset="0"/>
              </a:rPr>
              <a:t> CVVHD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23398" y="4229101"/>
            <a:ext cx="177760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700">
                <a:latin typeface="Calibri" pitchFamily="34" charset="0"/>
              </a:rPr>
              <a:t> CVVHDF</a:t>
            </a:r>
            <a:endParaRPr lang="en-US" sz="2100">
              <a:latin typeface="Calibri" pitchFamily="34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549003" y="2080023"/>
          <a:ext cx="803672" cy="19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Clip" r:id="rId4" imgW="3390900" imgH="3390900" progId="">
                  <p:embed/>
                </p:oleObj>
              </mc:Choice>
              <mc:Fallback>
                <p:oleObj name="Clip" r:id="rId4" imgW="3390900" imgH="3390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333" t="8333" r="33333" b="8333"/>
                      <a:stretch>
                        <a:fillRect/>
                      </a:stretch>
                    </p:blipFill>
                    <p:spPr bwMode="auto">
                      <a:xfrm>
                        <a:off x="1549003" y="2080023"/>
                        <a:ext cx="803672" cy="19550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3106342" y="1738313"/>
            <a:ext cx="954881" cy="2687241"/>
            <a:chOff x="2640" y="480"/>
            <a:chExt cx="1056" cy="3072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880" y="1008"/>
              <a:ext cx="576" cy="20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latin typeface="Calibri" pitchFamily="34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640" y="3024"/>
              <a:ext cx="1056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latin typeface="Calibri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640" y="720"/>
              <a:ext cx="1056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latin typeface="Calibri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072" y="3312"/>
              <a:ext cx="192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latin typeface="Calibri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072" y="480"/>
              <a:ext cx="192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latin typeface="Calibri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 rot="5400000">
              <a:off x="3480" y="2664"/>
              <a:ext cx="192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latin typeface="Calibri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 rot="5400000">
              <a:off x="3480" y="1128"/>
              <a:ext cx="192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latin typeface="Calibri" pitchFamily="34" charset="0"/>
              </a:endParaRPr>
            </a:p>
          </p:txBody>
        </p:sp>
      </p:grp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1951435" y="1738313"/>
            <a:ext cx="1632347" cy="2687241"/>
            <a:chOff x="679" y="1460"/>
            <a:chExt cx="1371" cy="2257"/>
          </a:xfrm>
        </p:grpSpPr>
        <p:cxnSp>
          <p:nvCxnSpPr>
            <p:cNvPr id="22" name="AutoShape 16"/>
            <p:cNvCxnSpPr>
              <a:cxnSpLocks noChangeShapeType="1"/>
              <a:endCxn id="18" idx="0"/>
            </p:cNvCxnSpPr>
            <p:nvPr/>
          </p:nvCxnSpPr>
          <p:spPr bwMode="auto">
            <a:xfrm rot="-5400000">
              <a:off x="1221" y="918"/>
              <a:ext cx="287" cy="1371"/>
            </a:xfrm>
            <a:prstGeom prst="curvedConnector3">
              <a:avLst>
                <a:gd name="adj1" fmla="val 304528"/>
              </a:avLst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17"/>
            <p:cNvCxnSpPr>
              <a:cxnSpLocks noChangeShapeType="1"/>
              <a:stCxn id="17" idx="2"/>
            </p:cNvCxnSpPr>
            <p:nvPr/>
          </p:nvCxnSpPr>
          <p:spPr bwMode="auto">
            <a:xfrm rot="16200000" flipV="1">
              <a:off x="1201" y="2867"/>
              <a:ext cx="328" cy="1371"/>
            </a:xfrm>
            <a:prstGeom prst="curvedConnector3">
              <a:avLst>
                <a:gd name="adj1" fmla="val -147870"/>
              </a:avLst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061223" y="2409825"/>
            <a:ext cx="1226344" cy="2505075"/>
            <a:chOff x="2451" y="2024"/>
            <a:chExt cx="1030" cy="2104"/>
          </a:xfrm>
        </p:grpSpPr>
        <p:cxnSp>
          <p:nvCxnSpPr>
            <p:cNvPr id="25" name="AutoShape 19"/>
            <p:cNvCxnSpPr>
              <a:cxnSpLocks noChangeShapeType="1"/>
              <a:stCxn id="20" idx="0"/>
              <a:endCxn id="27" idx="0"/>
            </p:cNvCxnSpPr>
            <p:nvPr/>
          </p:nvCxnSpPr>
          <p:spPr bwMode="auto">
            <a:xfrm>
              <a:off x="2451" y="2024"/>
              <a:ext cx="579" cy="1529"/>
            </a:xfrm>
            <a:prstGeom prst="bentConnector2">
              <a:avLst/>
            </a:prstGeom>
            <a:noFill/>
            <a:ln w="101600">
              <a:solidFill>
                <a:srgbClr val="FFFF0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2578" y="3553"/>
              <a:ext cx="903" cy="575"/>
              <a:chOff x="2578" y="3553"/>
              <a:chExt cx="903" cy="575"/>
            </a:xfrm>
          </p:grpSpPr>
          <p:sp>
            <p:nvSpPr>
              <p:cNvPr id="27" name="AutoShape 21"/>
              <p:cNvSpPr>
                <a:spLocks noChangeArrowheads="1"/>
              </p:cNvSpPr>
              <p:nvPr/>
            </p:nvSpPr>
            <p:spPr bwMode="auto">
              <a:xfrm>
                <a:off x="2578" y="3553"/>
                <a:ext cx="903" cy="57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>
                  <a:latin typeface="Calibri" pitchFamily="34" charset="0"/>
                </a:endParaRPr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2788" y="3676"/>
                <a:ext cx="572" cy="4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700" b="1">
                    <a:latin typeface="Calibri" pitchFamily="34" charset="0"/>
                  </a:rPr>
                  <a:t>UF</a:t>
                </a:r>
                <a:endParaRPr lang="en-US" sz="27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9" name="Group 23"/>
          <p:cNvGrpSpPr>
            <a:grpSpLocks/>
          </p:cNvGrpSpPr>
          <p:nvPr/>
        </p:nvGrpSpPr>
        <p:grpSpPr bwMode="auto">
          <a:xfrm>
            <a:off x="4061222" y="2667000"/>
            <a:ext cx="2009775" cy="1085850"/>
            <a:chOff x="2451" y="2240"/>
            <a:chExt cx="1688" cy="912"/>
          </a:xfrm>
        </p:grpSpPr>
        <p:cxnSp>
          <p:nvCxnSpPr>
            <p:cNvPr id="30" name="AutoShape 24"/>
            <p:cNvCxnSpPr>
              <a:cxnSpLocks noChangeShapeType="1"/>
              <a:stCxn id="32" idx="5"/>
              <a:endCxn id="19" idx="0"/>
            </p:cNvCxnSpPr>
            <p:nvPr/>
          </p:nvCxnSpPr>
          <p:spPr bwMode="auto">
            <a:xfrm rot="10800000" flipV="1">
              <a:off x="2451" y="2651"/>
              <a:ext cx="986" cy="501"/>
            </a:xfrm>
            <a:prstGeom prst="bentConnector3">
              <a:avLst>
                <a:gd name="adj1" fmla="val 55069"/>
              </a:avLst>
            </a:prstGeom>
            <a:noFill/>
            <a:ln w="114300">
              <a:solidFill>
                <a:srgbClr val="00CC0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3337" y="2240"/>
              <a:ext cx="802" cy="821"/>
              <a:chOff x="3744" y="1920"/>
              <a:chExt cx="912" cy="960"/>
            </a:xfrm>
          </p:grpSpPr>
          <p:sp>
            <p:nvSpPr>
              <p:cNvPr id="32" name="AutoShape 26"/>
              <p:cNvSpPr>
                <a:spLocks noChangeArrowheads="1"/>
              </p:cNvSpPr>
              <p:nvPr/>
            </p:nvSpPr>
            <p:spPr bwMode="auto">
              <a:xfrm>
                <a:off x="3744" y="1920"/>
                <a:ext cx="912" cy="960"/>
              </a:xfrm>
              <a:prstGeom prst="parallelogram">
                <a:avLst>
                  <a:gd name="adj" fmla="val 25000"/>
                </a:avLst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350">
                  <a:latin typeface="Calibri" pitchFamily="34" charset="0"/>
                </a:endParaRPr>
              </a:p>
            </p:txBody>
          </p:sp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auto">
              <a:xfrm>
                <a:off x="4033" y="2160"/>
                <a:ext cx="335" cy="499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700" b="1">
                    <a:latin typeface="Calibri" pitchFamily="34" charset="0"/>
                  </a:rPr>
                  <a:t>D</a:t>
                </a:r>
                <a:endParaRPr lang="en-US" sz="27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3583782" y="1085851"/>
            <a:ext cx="2307431" cy="831056"/>
            <a:chOff x="2050" y="912"/>
            <a:chExt cx="1938" cy="698"/>
          </a:xfrm>
        </p:grpSpPr>
        <p:cxnSp>
          <p:nvCxnSpPr>
            <p:cNvPr id="35" name="AutoShape 29"/>
            <p:cNvCxnSpPr>
              <a:cxnSpLocks noChangeShapeType="1"/>
              <a:stCxn id="37" idx="1"/>
              <a:endCxn id="18" idx="0"/>
            </p:cNvCxnSpPr>
            <p:nvPr/>
          </p:nvCxnSpPr>
          <p:spPr bwMode="auto">
            <a:xfrm rot="16200000" flipV="1">
              <a:off x="2775" y="735"/>
              <a:ext cx="150" cy="1600"/>
            </a:xfrm>
            <a:prstGeom prst="curvedConnector5">
              <a:avLst>
                <a:gd name="adj1" fmla="val -178000"/>
                <a:gd name="adj2" fmla="val 58250"/>
                <a:gd name="adj3" fmla="val 441333"/>
              </a:avLst>
            </a:prstGeom>
            <a:noFill/>
            <a:ln w="101600">
              <a:solidFill>
                <a:srgbClr val="9933FF"/>
              </a:solidFill>
              <a:round/>
              <a:headEnd/>
              <a:tailEnd type="triangle" w="med" len="med"/>
            </a:ln>
          </p:spPr>
        </p:cxnSp>
        <p:grpSp>
          <p:nvGrpSpPr>
            <p:cNvPr id="36" name="Group 30"/>
            <p:cNvGrpSpPr>
              <a:grpSpLocks/>
            </p:cNvGrpSpPr>
            <p:nvPr/>
          </p:nvGrpSpPr>
          <p:grpSpPr bwMode="auto">
            <a:xfrm>
              <a:off x="3312" y="912"/>
              <a:ext cx="676" cy="698"/>
              <a:chOff x="3648" y="480"/>
              <a:chExt cx="768" cy="816"/>
            </a:xfrm>
          </p:grpSpPr>
          <p:sp>
            <p:nvSpPr>
              <p:cNvPr id="37" name="AutoShape 31"/>
              <p:cNvSpPr>
                <a:spLocks noChangeArrowheads="1"/>
              </p:cNvSpPr>
              <p:nvPr/>
            </p:nvSpPr>
            <p:spPr bwMode="auto">
              <a:xfrm>
                <a:off x="3648" y="480"/>
                <a:ext cx="768" cy="816"/>
              </a:xfrm>
              <a:custGeom>
                <a:avLst/>
                <a:gdLst>
                  <a:gd name="T0" fmla="*/ 24 w 21600"/>
                  <a:gd name="T1" fmla="*/ 15 h 21600"/>
                  <a:gd name="T2" fmla="*/ 14 w 21600"/>
                  <a:gd name="T3" fmla="*/ 31 h 21600"/>
                  <a:gd name="T4" fmla="*/ 3 w 21600"/>
                  <a:gd name="T5" fmla="*/ 15 h 21600"/>
                  <a:gd name="T6" fmla="*/ 1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8" name="Text Box 32"/>
              <p:cNvSpPr txBox="1">
                <a:spLocks noChangeArrowheads="1"/>
              </p:cNvSpPr>
              <p:nvPr/>
            </p:nvSpPr>
            <p:spPr bwMode="auto">
              <a:xfrm>
                <a:off x="3888" y="576"/>
                <a:ext cx="336" cy="499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700" b="1">
                    <a:latin typeface="Calibri" pitchFamily="34" charset="0"/>
                  </a:rPr>
                  <a:t>R</a:t>
                </a:r>
                <a:endParaRPr lang="en-US" sz="2700" b="1"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85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20462" y="117747"/>
            <a:ext cx="5754413" cy="254988"/>
          </a:xfrm>
        </p:spPr>
        <p:txBody>
          <a:bodyPr/>
          <a:lstStyle/>
          <a:p>
            <a:r>
              <a:rPr lang="en-US" sz="1800" dirty="0">
                <a:ea typeface="ＭＳ Ｐゴシック" pitchFamily="-110" charset="-128"/>
                <a:cs typeface="ＭＳ Ｐゴシック" pitchFamily="-110" charset="-128"/>
              </a:rPr>
              <a:t>Major Renal Replacement Techniques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1410869" y="562555"/>
            <a:ext cx="1714512" cy="48220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rgbClr val="0000FF"/>
                </a:solidFill>
              </a:rPr>
              <a:t>Intermittent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68521" y="562555"/>
            <a:ext cx="1714512" cy="4822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Continuous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9695" y="562555"/>
            <a:ext cx="1714512" cy="4822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Hybrid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5965041" y="1151919"/>
            <a:ext cx="267893" cy="321471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25183" y="1580547"/>
            <a:ext cx="1232306" cy="69652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IHD</a:t>
            </a:r>
          </a:p>
          <a:p>
            <a:pPr algn="ctr">
              <a:defRPr/>
            </a:pPr>
            <a:r>
              <a:rPr lang="en-US" sz="1050" dirty="0">
                <a:solidFill>
                  <a:srgbClr val="0000FF"/>
                </a:solidFill>
              </a:rPr>
              <a:t>Intermittent</a:t>
            </a:r>
            <a:r>
              <a:rPr lang="en-US" sz="1050" dirty="0"/>
              <a:t> </a:t>
            </a:r>
            <a:r>
              <a:rPr lang="en-US" sz="1050" dirty="0" err="1">
                <a:solidFill>
                  <a:srgbClr val="0000FF"/>
                </a:solidFill>
              </a:rPr>
              <a:t>haemodialysis</a:t>
            </a:r>
            <a:endParaRPr lang="en-US" sz="105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25183" y="2384224"/>
            <a:ext cx="1232306" cy="69652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IUF</a:t>
            </a:r>
          </a:p>
          <a:p>
            <a:pPr algn="ctr">
              <a:defRPr/>
            </a:pPr>
            <a:r>
              <a:rPr lang="en-US" sz="1050" dirty="0">
                <a:solidFill>
                  <a:srgbClr val="0000FF"/>
                </a:solidFill>
              </a:rPr>
              <a:t>Isolated</a:t>
            </a:r>
            <a:r>
              <a:rPr lang="en-US" sz="1050" dirty="0"/>
              <a:t> Ultrafiltration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54009" y="1580547"/>
            <a:ext cx="1232306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0"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SLEDD</a:t>
            </a:r>
          </a:p>
          <a:p>
            <a:pPr algn="ctr">
              <a:defRPr/>
            </a:pPr>
            <a:r>
              <a:rPr lang="en-US" sz="1050" dirty="0"/>
              <a:t>Sustained (or slow) low efficiency daily dialysis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54009" y="2544960"/>
            <a:ext cx="1232306" cy="964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0"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SLEDD-F</a:t>
            </a:r>
          </a:p>
          <a:p>
            <a:pPr algn="ctr">
              <a:defRPr/>
            </a:pPr>
            <a:r>
              <a:rPr lang="en-US" sz="1050" dirty="0"/>
              <a:t>Sustained (or slow) low efficiency daily dialysis with filtration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5678" y="1580547"/>
            <a:ext cx="1500198" cy="6965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CVVH</a:t>
            </a:r>
          </a:p>
          <a:p>
            <a:pPr algn="ctr">
              <a:defRPr/>
            </a:pPr>
            <a:r>
              <a:rPr lang="en-US" sz="1050" dirty="0"/>
              <a:t>Continuous </a:t>
            </a:r>
            <a:r>
              <a:rPr lang="en-US" sz="1050" dirty="0" err="1"/>
              <a:t>veno</a:t>
            </a:r>
            <a:r>
              <a:rPr lang="en-US" sz="1050" dirty="0"/>
              <a:t>-venous </a:t>
            </a:r>
            <a:r>
              <a:rPr lang="en-US" sz="1050" dirty="0" err="1"/>
              <a:t>haemofiltration</a:t>
            </a:r>
            <a:endParaRPr lang="en-US" sz="1050" dirty="0"/>
          </a:p>
        </p:txBody>
      </p:sp>
      <p:sp>
        <p:nvSpPr>
          <p:cNvPr id="32" name="Rectangle 31"/>
          <p:cNvSpPr/>
          <p:nvPr/>
        </p:nvSpPr>
        <p:spPr>
          <a:xfrm>
            <a:off x="5375678" y="2384224"/>
            <a:ext cx="1500198" cy="6965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CVVHD</a:t>
            </a:r>
          </a:p>
          <a:p>
            <a:pPr algn="ctr">
              <a:defRPr/>
            </a:pPr>
            <a:r>
              <a:rPr lang="en-US" sz="1050" dirty="0"/>
              <a:t>Continuous </a:t>
            </a:r>
            <a:r>
              <a:rPr lang="en-US" sz="1050" dirty="0" err="1"/>
              <a:t>veno</a:t>
            </a:r>
            <a:r>
              <a:rPr lang="en-US" sz="1050" dirty="0"/>
              <a:t>-venous </a:t>
            </a:r>
            <a:r>
              <a:rPr lang="en-US" sz="1050" dirty="0" err="1"/>
              <a:t>haemodialysis</a:t>
            </a:r>
            <a:endParaRPr lang="en-US" sz="1050" dirty="0"/>
          </a:p>
        </p:txBody>
      </p:sp>
      <p:sp>
        <p:nvSpPr>
          <p:cNvPr id="33" name="Rectangle 32"/>
          <p:cNvSpPr/>
          <p:nvPr/>
        </p:nvSpPr>
        <p:spPr>
          <a:xfrm>
            <a:off x="5375678" y="3187902"/>
            <a:ext cx="1500198" cy="6965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2700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CVVHDF</a:t>
            </a:r>
          </a:p>
          <a:p>
            <a:pPr algn="ctr">
              <a:defRPr/>
            </a:pPr>
            <a:r>
              <a:rPr lang="en-US" sz="1050" dirty="0">
                <a:solidFill>
                  <a:schemeClr val="bg1"/>
                </a:solidFill>
              </a:rPr>
              <a:t>Continuous </a:t>
            </a:r>
            <a:r>
              <a:rPr lang="en-US" sz="1050" dirty="0" err="1">
                <a:solidFill>
                  <a:schemeClr val="bg1"/>
                </a:solidFill>
              </a:rPr>
              <a:t>veno</a:t>
            </a:r>
            <a:r>
              <a:rPr lang="en-US" sz="1050" dirty="0">
                <a:solidFill>
                  <a:schemeClr val="bg1"/>
                </a:solidFill>
              </a:rPr>
              <a:t>-venous </a:t>
            </a:r>
            <a:r>
              <a:rPr lang="en-US" sz="1050" dirty="0" err="1">
                <a:solidFill>
                  <a:schemeClr val="bg1"/>
                </a:solidFill>
              </a:rPr>
              <a:t>haemodiafiltration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4036215" y="1151919"/>
            <a:ext cx="267893" cy="321471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2107389" y="1151919"/>
            <a:ext cx="267893" cy="321471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75678" y="3991579"/>
            <a:ext cx="1500198" cy="6965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2700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SCUF</a:t>
            </a:r>
          </a:p>
          <a:p>
            <a:pPr algn="ctr">
              <a:defRPr/>
            </a:pPr>
            <a:r>
              <a:rPr lang="en-US" sz="1050" dirty="0">
                <a:solidFill>
                  <a:schemeClr val="bg1"/>
                </a:solidFill>
              </a:rPr>
              <a:t>Slow continuous </a:t>
            </a:r>
            <a:r>
              <a:rPr lang="en-US" sz="1050" dirty="0" err="1">
                <a:solidFill>
                  <a:schemeClr val="bg1"/>
                </a:solidFill>
              </a:rPr>
              <a:t>ultrafiltration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46852" y="3991579"/>
            <a:ext cx="1500198" cy="6965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27000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SCUF</a:t>
            </a:r>
          </a:p>
          <a:p>
            <a:pPr algn="ctr">
              <a:defRPr/>
            </a:pPr>
            <a:r>
              <a:rPr lang="en-US" sz="1050" dirty="0">
                <a:solidFill>
                  <a:schemeClr val="bg1"/>
                </a:solidFill>
              </a:rPr>
              <a:t>Slow continuous </a:t>
            </a:r>
            <a:r>
              <a:rPr lang="en-US" sz="1050" dirty="0" err="1">
                <a:solidFill>
                  <a:schemeClr val="bg1"/>
                </a:solidFill>
              </a:rPr>
              <a:t>ultrafiltration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CRRT Indications &amp; Prescription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64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650" y="167630"/>
            <a:ext cx="5219362" cy="281296"/>
          </a:xfrm>
        </p:spPr>
        <p:txBody>
          <a:bodyPr/>
          <a:lstStyle/>
          <a:p>
            <a:r>
              <a:rPr lang="en-US" dirty="0" smtClean="0"/>
              <a:t>WHY CRRT?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32760" y="770449"/>
            <a:ext cx="8398860" cy="3009900"/>
          </a:xfrm>
        </p:spPr>
        <p:txBody>
          <a:bodyPr/>
          <a:lstStyle/>
          <a:p>
            <a:pPr marL="342900" lvl="0" indent="-342900" defTabSz="7620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+mn-cs"/>
              </a:rPr>
              <a:t>Reduces hemodynamic instability preventing secondary ischemia</a:t>
            </a:r>
          </a:p>
          <a:p>
            <a:pPr marL="804863" lvl="1" indent="-347663" defTabSz="7620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Precise Volume control/immediately adaptable</a:t>
            </a:r>
          </a:p>
          <a:p>
            <a:pPr marL="804863" lvl="1" indent="-347663" defTabSz="7620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Uremic toxin removal</a:t>
            </a:r>
          </a:p>
          <a:p>
            <a:pPr marL="804863" lvl="1" indent="-347663" defTabSz="7620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Effective control of uremia, hypophosphatemia, hyperkalemia</a:t>
            </a:r>
          </a:p>
          <a:p>
            <a:pPr marL="342900" lvl="0" indent="-342900" defTabSz="7620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+mn-cs"/>
              </a:rPr>
              <a:t>Acid base balance </a:t>
            </a:r>
          </a:p>
          <a:p>
            <a:pPr marL="804863" lvl="1" indent="-347663" defTabSz="7620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Rapid control of metabolic acidosis</a:t>
            </a:r>
          </a:p>
          <a:p>
            <a:pPr marL="342900" lvl="0" indent="-342900" defTabSz="7620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+mn-cs"/>
              </a:rPr>
              <a:t>Electrolyte management </a:t>
            </a:r>
          </a:p>
          <a:p>
            <a:pPr marL="804863" lvl="1" indent="-347663" defTabSz="7620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Control of electrolyte imbalances</a:t>
            </a:r>
          </a:p>
          <a:p>
            <a:pPr marL="342900" lvl="0" indent="-342900" defTabSz="7620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+mn-cs"/>
              </a:rPr>
              <a:t>Allows for improved provision of nutritional support</a:t>
            </a:r>
          </a:p>
          <a:p>
            <a:pPr marL="342900" lvl="0" indent="-342900" defTabSz="7620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+mn-cs"/>
              </a:rPr>
              <a:t>Management of sepsis/plasma cytokine filter</a:t>
            </a:r>
          </a:p>
          <a:p>
            <a:pPr marL="342900" lvl="0" indent="-342900" defTabSz="7620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+mn-cs"/>
              </a:rPr>
              <a:t>Safer for patients with head injuries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005334" y="259637"/>
            <a:ext cx="6137555" cy="254988"/>
          </a:xfrm>
        </p:spPr>
        <p:txBody>
          <a:bodyPr/>
          <a:lstStyle/>
          <a:p>
            <a:r>
              <a:rPr lang="en-US" sz="2800" dirty="0" smtClean="0"/>
              <a:t>Trends in Pediatric Acute RRT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00526"/>
              </p:ext>
            </p:extLst>
          </p:nvPr>
        </p:nvGraphicFramePr>
        <p:xfrm>
          <a:off x="278524" y="1652752"/>
          <a:ext cx="4037013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hart" r:id="rId3" imgW="8229600" imgH="4521200" progId="MSGraph.Chart.8">
                  <p:embed followColorScheme="full"/>
                </p:oleObj>
              </mc:Choice>
              <mc:Fallback>
                <p:oleObj name="Chart" r:id="rId3" imgW="8229600" imgH="4521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24" y="1652752"/>
                        <a:ext cx="4037013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8524" y="4014952"/>
            <a:ext cx="3202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/>
              <a:t>Warady et al, </a:t>
            </a:r>
            <a:r>
              <a:rPr lang="en-US" sz="1400" i="1" dirty="0" err="1"/>
              <a:t>Pediatr</a:t>
            </a:r>
            <a:r>
              <a:rPr lang="en-US" sz="1400" i="1" dirty="0"/>
              <a:t> </a:t>
            </a:r>
            <a:r>
              <a:rPr lang="en-US" sz="1400" i="1" dirty="0" err="1"/>
              <a:t>Neph</a:t>
            </a:r>
            <a:r>
              <a:rPr lang="en-US" sz="1400" i="1" dirty="0"/>
              <a:t> 2000, 15:11-3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99685" y="754340"/>
            <a:ext cx="2474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CRRT trend is increasing</a:t>
            </a:r>
            <a:endParaRPr lang="en-US" b="1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964324" y="1271752"/>
            <a:ext cx="304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1345324" y="1271752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954924" y="1195552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35475" y="1889009"/>
            <a:ext cx="4245451" cy="1646354"/>
          </a:xfrm>
          <a:prstGeom prst="rect">
            <a:avLst/>
          </a:prstGeom>
          <a:noFill/>
          <a:ln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740275" y="4014952"/>
            <a:ext cx="3649598" cy="488786"/>
          </a:xfrm>
          <a:prstGeom prst="rect">
            <a:avLst/>
          </a:prstGeom>
          <a:noFill/>
          <a:ln/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876800" y="987600"/>
            <a:ext cx="2818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12-US </a:t>
            </a:r>
            <a:r>
              <a:rPr lang="en-US" b="1" dirty="0" err="1"/>
              <a:t>Multicentre</a:t>
            </a:r>
            <a:r>
              <a:rPr lang="en-US" b="1" dirty="0"/>
              <a:t> </a:t>
            </a:r>
            <a:r>
              <a:rPr lang="en-US" b="1" dirty="0" err="1"/>
              <a:t>ppCRRT</a:t>
            </a:r>
            <a:endParaRPr lang="en-US" b="1" dirty="0"/>
          </a:p>
          <a:p>
            <a:r>
              <a:rPr lang="en-US" b="1" dirty="0"/>
              <a:t>Most include Dialysis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664075" y="2697817"/>
            <a:ext cx="3680378" cy="37240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/>
      <p:bldP spid="8" grpId="0"/>
      <p:bldP spid="9" grpId="0" animBg="1"/>
      <p:bldP spid="10" grpId="0" animBg="1"/>
      <p:bldP spid="11" grpId="0" animBg="1"/>
      <p:bldP spid="14" grpId="0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462717"/>
              </p:ext>
            </p:extLst>
          </p:nvPr>
        </p:nvGraphicFramePr>
        <p:xfrm>
          <a:off x="651020" y="1103586"/>
          <a:ext cx="3755442" cy="228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72785"/>
              </p:ext>
            </p:extLst>
          </p:nvPr>
        </p:nvGraphicFramePr>
        <p:xfrm>
          <a:off x="4966138" y="1261241"/>
          <a:ext cx="3452648" cy="220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61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1" y="270105"/>
            <a:ext cx="4965837" cy="447226"/>
          </a:xfrm>
        </p:spPr>
        <p:txBody>
          <a:bodyPr/>
          <a:lstStyle/>
          <a:p>
            <a:r>
              <a:rPr lang="en-US" dirty="0" smtClean="0"/>
              <a:t>Indications for Pediatric CRRT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1587" y="809863"/>
            <a:ext cx="4362889" cy="3009900"/>
          </a:xfrm>
        </p:spPr>
        <p:txBody>
          <a:bodyPr/>
          <a:lstStyle/>
          <a:p>
            <a:pPr marL="342900" indent="-34290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Fluid Overload (hypervolemia with pulmonary edema/respiratory failure) </a:t>
            </a:r>
            <a:endParaRPr lang="en-US" sz="1600" b="1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endParaRPr lang="en-US" sz="1600" b="1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Electrolyte imbalance</a:t>
            </a:r>
          </a:p>
          <a:p>
            <a:pPr lvl="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</a:pPr>
            <a:endParaRPr lang="en-US" sz="1600" b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AKI with uremia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cs typeface="+mn-cs"/>
              </a:rPr>
              <a:t>with bleeding and or encephalopathy</a:t>
            </a:r>
          </a:p>
          <a:p>
            <a:pPr marL="342900" lvl="0" indent="-34290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endParaRPr lang="en-US" sz="1600" b="1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Nutritional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cs typeface="+mn-cs"/>
              </a:rPr>
              <a:t>support </a:t>
            </a:r>
            <a:endParaRPr lang="en-US" sz="1600" b="1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lvl="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</a:pPr>
            <a:endParaRPr lang="en-US" sz="1600" b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Intoxications</a:t>
            </a:r>
          </a:p>
          <a:p>
            <a:pPr marL="342900" lvl="0" indent="-34290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endParaRPr lang="en-US" sz="1600" b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Inborn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cs typeface="+mn-cs"/>
              </a:rPr>
              <a:t>errors of Metabolism (IEM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)</a:t>
            </a:r>
            <a:endParaRPr lang="en-US" sz="1600" b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66138" y="4243360"/>
            <a:ext cx="2577662" cy="309815"/>
          </a:xfrm>
          <a:prstGeom prst="rect">
            <a:avLst/>
          </a:prstGeom>
          <a:noFill/>
          <a:ln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63431"/>
              </p:ext>
            </p:extLst>
          </p:nvPr>
        </p:nvGraphicFramePr>
        <p:xfrm>
          <a:off x="4840014" y="739838"/>
          <a:ext cx="4070131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4521"/>
                <a:gridCol w="863361"/>
                <a:gridCol w="822249"/>
              </a:tblGrid>
              <a:tr h="2905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Indication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Patients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% of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cohort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05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Fluid</a:t>
                      </a:r>
                      <a:r>
                        <a:rPr lang="en-US" sz="1400" baseline="0" dirty="0" smtClean="0"/>
                        <a:t> overload AND electrolyte disturbances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46%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5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Fluid</a:t>
                      </a:r>
                      <a:r>
                        <a:rPr lang="en-US" sz="1400" baseline="0" dirty="0" smtClean="0"/>
                        <a:t> overload 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29%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5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Electrolyte</a:t>
                      </a:r>
                      <a:r>
                        <a:rPr lang="en-US" sz="1400" baseline="0" dirty="0" smtClean="0"/>
                        <a:t> disturbances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13%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5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Prevent fluid overload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3%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5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9%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7979979" y="1280432"/>
            <a:ext cx="990600" cy="96615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180004" y="2461054"/>
            <a:ext cx="590550" cy="32090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96871" y="1877807"/>
            <a:ext cx="1559307" cy="177380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96871" y="2632507"/>
            <a:ext cx="1754898" cy="101910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22834" y="3676119"/>
            <a:ext cx="512116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78% of patients received CRRT, at least in part, to treat fluid overload</a:t>
            </a:r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1" y="424978"/>
            <a:ext cx="8072169" cy="281296"/>
          </a:xfrm>
        </p:spPr>
        <p:txBody>
          <a:bodyPr/>
          <a:lstStyle/>
          <a:p>
            <a:r>
              <a:rPr lang="en-US" altLang="en-US" dirty="0"/>
              <a:t>Fluid Overload Thresholds at CRRT Initiation and Mortality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5" y="980867"/>
            <a:ext cx="4816257" cy="329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634" y="980867"/>
            <a:ext cx="3519154" cy="36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0" y="5638800"/>
            <a:ext cx="459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Sutherland S. for the </a:t>
            </a:r>
            <a:r>
              <a:rPr lang="en-US" dirty="0" err="1">
                <a:solidFill>
                  <a:prstClr val="white"/>
                </a:solidFill>
                <a:latin typeface="Arial"/>
              </a:rPr>
              <a:t>ppCRRT</a:t>
            </a:r>
            <a:r>
              <a:rPr lang="en-US" dirty="0">
                <a:solidFill>
                  <a:prstClr val="white"/>
                </a:solidFill>
                <a:latin typeface="Arial"/>
              </a:rPr>
              <a:t>: AJKD 2010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1" y="281980"/>
            <a:ext cx="6301740" cy="96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0"/>
            <a:ext cx="8229600" cy="13716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Calisto MT" panose="020406030505050303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Percent Fluid Overload Calculation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sto MT" panose="02040603050505030304" pitchFamily="18" charset="0"/>
              <a:ea typeface="+mj-ea"/>
              <a:cs typeface="+mj-cs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2490101"/>
            <a:ext cx="2744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</a:rPr>
              <a:t>% FO at CVVH initiation =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33809" y="2201442"/>
            <a:ext cx="498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prstClr val="black"/>
                </a:solidFill>
                <a:latin typeface="Times New Roman" pitchFamily="18" charset="0"/>
              </a:rPr>
              <a:t>[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447766" y="2351601"/>
            <a:ext cx="20056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>
                <a:solidFill>
                  <a:prstClr val="black"/>
                </a:solidFill>
                <a:latin typeface="Times New Roman" pitchFamily="18" charset="0"/>
              </a:rPr>
              <a:t>Fluid In - Fluid Out</a:t>
            </a:r>
          </a:p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</a:rPr>
              <a:t>ICU Admit Weight</a:t>
            </a:r>
            <a:endParaRPr lang="en-US" altLang="en-US" sz="1800" u="sng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85697" y="2223401"/>
            <a:ext cx="389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prstClr val="black"/>
                </a:solidFill>
                <a:latin typeface="Times New Roman" pitchFamily="18" charset="0"/>
              </a:rPr>
              <a:t>]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886575" y="2526268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</a:rPr>
              <a:t>* 100%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14574" y="3456501"/>
            <a:ext cx="5749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Fluid In = Total Input from ICU admit to CRRT initiation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Fluid Out = Total Output from ICU admit to CRRT initiation</a:t>
            </a: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4511333"/>
            <a:ext cx="2187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3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1" y="424978"/>
            <a:ext cx="8072169" cy="281296"/>
          </a:xfrm>
        </p:spPr>
        <p:txBody>
          <a:bodyPr/>
          <a:lstStyle/>
          <a:p>
            <a:r>
              <a:rPr lang="en-US" dirty="0" smtClean="0"/>
              <a:t>Timing of Pediatric RRT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3814" y="1135117"/>
            <a:ext cx="7685689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en-US" altLang="en-US" sz="2800" dirty="0" smtClean="0"/>
              <a:t>No </a:t>
            </a:r>
            <a:r>
              <a:rPr lang="en-US" altLang="en-US" sz="2800" dirty="0"/>
              <a:t>adequate definition for “timing of </a:t>
            </a:r>
            <a:r>
              <a:rPr lang="en-US" altLang="en-US" sz="2800" dirty="0" smtClean="0"/>
              <a:t>initiation”</a:t>
            </a:r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en-US" altLang="en-US" sz="2800" dirty="0" smtClean="0"/>
              <a:t>Absence </a:t>
            </a:r>
            <a:r>
              <a:rPr lang="en-US" altLang="en-US" sz="2800" dirty="0"/>
              <a:t>of a generally accepted, validated and applied AKI definition has impeded the adequate investigation of this question </a:t>
            </a:r>
            <a:endParaRPr lang="en-US" altLang="en-US" sz="2800" dirty="0" smtClean="0"/>
          </a:p>
          <a:p>
            <a:pPr marL="457200" indent="-457200">
              <a:lnSpc>
                <a:spcPct val="80000"/>
              </a:lnSpc>
              <a:buFontTx/>
              <a:buChar char="-"/>
            </a:pPr>
            <a:endParaRPr lang="en-US" altLang="en-US" sz="2800" dirty="0"/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decision to initiate RRT affected by 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 smtClean="0"/>
              <a:t>- Strongly </a:t>
            </a:r>
            <a:r>
              <a:rPr lang="en-US" altLang="en-US" sz="2400" dirty="0"/>
              <a:t>held physician beliefs 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 smtClean="0"/>
              <a:t>- Patient </a:t>
            </a:r>
            <a:r>
              <a:rPr lang="en-US" altLang="en-US" sz="2400" dirty="0"/>
              <a:t>characteristics 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 smtClean="0"/>
              <a:t>- Organizational </a:t>
            </a:r>
            <a:r>
              <a:rPr lang="en-US" altLang="en-US" sz="2400" dirty="0"/>
              <a:t>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234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AKI Definition by KDIGO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14" y="1130516"/>
            <a:ext cx="6502400" cy="334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0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dirty="0" smtClean="0"/>
              <a:t>Practical Applications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404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Dialysis Catheters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5" y="1096277"/>
            <a:ext cx="3484179" cy="33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80" y="1096278"/>
            <a:ext cx="3673365" cy="33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8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081" y="2120464"/>
            <a:ext cx="5219362" cy="281296"/>
          </a:xfrm>
        </p:spPr>
        <p:txBody>
          <a:bodyPr/>
          <a:lstStyle/>
          <a:p>
            <a:r>
              <a:rPr lang="en-US" dirty="0" smtClean="0"/>
              <a:t>Dialysis Catheters</a:t>
            </a:r>
            <a:endParaRPr lang="en-US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01" y="120922"/>
            <a:ext cx="49398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FILTERS / BLOOD PRIMING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22" y="1311284"/>
            <a:ext cx="5770808" cy="121079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13946" y="2804196"/>
            <a:ext cx="6810702" cy="74061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To blood prime or not to prime, that is the question?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Rule </a:t>
            </a:r>
            <a:r>
              <a:rPr lang="en-US" dirty="0">
                <a:solidFill>
                  <a:schemeClr val="tx1"/>
                </a:solidFill>
              </a:rPr>
              <a:t>of thumb: When the circuit and tubing volume exceeds 10-15% of patient’s total blood volume blood TBV, Please prime with blood </a:t>
            </a:r>
            <a:r>
              <a:rPr lang="en-US" u="sng" dirty="0">
                <a:solidFill>
                  <a:schemeClr val="tx1"/>
                </a:solidFill>
              </a:rPr>
              <a:t>( NO EVIDENCE).  </a:t>
            </a:r>
          </a:p>
          <a:p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7" y="3826930"/>
            <a:ext cx="2548759" cy="6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95" y="3754757"/>
            <a:ext cx="801558" cy="76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703656"/>
            <a:ext cx="6258609" cy="707357"/>
          </a:xfrm>
        </p:spPr>
        <p:txBody>
          <a:bodyPr/>
          <a:lstStyle/>
          <a:p>
            <a:r>
              <a:rPr lang="en-US" sz="2800" dirty="0" err="1" smtClean="0"/>
              <a:t>Bradykinin</a:t>
            </a:r>
            <a:r>
              <a:rPr lang="en-US" sz="2800" dirty="0" smtClean="0"/>
              <a:t> Release Syndrome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4649" y="1724263"/>
            <a:ext cx="7673647" cy="247724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000" dirty="0"/>
              <a:t>Mucosal congestion, bronchospasm, hypotension at start of CRRT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000" dirty="0"/>
              <a:t>Resolves with discontinuation of CRRT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000" dirty="0"/>
              <a:t>Thought to be related to </a:t>
            </a:r>
            <a:r>
              <a:rPr lang="en-US" altLang="en-US" sz="2000" dirty="0" err="1"/>
              <a:t>bradykinin</a:t>
            </a:r>
            <a:r>
              <a:rPr lang="en-US" altLang="en-US" sz="2000" dirty="0"/>
              <a:t> release when patient’s blood contacts </a:t>
            </a:r>
            <a:r>
              <a:rPr lang="en-US" altLang="en-US" sz="2000" dirty="0" err="1"/>
              <a:t>hemofilter</a:t>
            </a:r>
            <a:endParaRPr lang="en-US" altLang="en-US" sz="2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sz="2000" u="sng" dirty="0"/>
              <a:t>Most common with AN-69 membranes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000" dirty="0"/>
              <a:t>Exquisitely pH sensitive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Blood Flow Rate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074744" y="1418897"/>
            <a:ext cx="5011856" cy="213416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Rule of </a:t>
            </a:r>
            <a:r>
              <a:rPr lang="en-US" b="1" dirty="0" smtClean="0">
                <a:solidFill>
                  <a:schemeClr val="tx1"/>
                </a:solidFill>
              </a:rPr>
              <a:t>thumb: 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Neonate/infants: 8-12 ml/kg/min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Toddlers: 6-8 ml/kg/min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Older children: 3-6 ml/kg/min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91" y="325285"/>
            <a:ext cx="6479326" cy="281296"/>
          </a:xfrm>
        </p:spPr>
        <p:txBody>
          <a:bodyPr/>
          <a:lstStyle/>
          <a:p>
            <a:r>
              <a:rPr lang="en-US" dirty="0" smtClean="0"/>
              <a:t>Dialysate and Replacement Fluids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00071"/>
              </p:ext>
            </p:extLst>
          </p:nvPr>
        </p:nvGraphicFramePr>
        <p:xfrm>
          <a:off x="374649" y="1376233"/>
          <a:ext cx="657658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517"/>
                <a:gridCol w="1279491"/>
                <a:gridCol w="1407441"/>
                <a:gridCol w="1516197"/>
                <a:gridCol w="1157940"/>
              </a:tblGrid>
              <a:tr h="142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Componenets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mmol</a:t>
                      </a:r>
                      <a:r>
                        <a:rPr lang="en-US" sz="1100" dirty="0">
                          <a:effectLst/>
                        </a:rPr>
                        <a:t>/l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effectLst/>
                        </a:rPr>
                        <a:t>Phoxilium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Hemosol B0 ®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PrismaSol 2 ®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PrismaSol 4®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HCO3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Lactate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3360"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Citrate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Citric Acid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Na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Ca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FF0000"/>
                          </a:solidFill>
                          <a:effectLst/>
                        </a:rPr>
                        <a:t>1.25</a:t>
                      </a:r>
                      <a:endParaRPr lang="en-US" sz="1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FF0000"/>
                          </a:solidFill>
                          <a:effectLst/>
                        </a:rPr>
                        <a:t>1.75</a:t>
                      </a:r>
                      <a:endParaRPr lang="en-US" sz="1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FF0000"/>
                          </a:solidFill>
                          <a:effectLst/>
                        </a:rPr>
                        <a:t>1.75</a:t>
                      </a:r>
                      <a:endParaRPr lang="en-US" sz="1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0000"/>
                          </a:solidFill>
                          <a:effectLst/>
                        </a:rPr>
                        <a:t>1.75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3360"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Mg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Cl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116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109.5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111.5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113.5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Phosphate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FF0000"/>
                          </a:solidFill>
                          <a:effectLst/>
                        </a:rPr>
                        <a:t>1.2</a:t>
                      </a:r>
                      <a:endParaRPr lang="en-US" sz="1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Glucose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6.1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6.1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0876" y="877686"/>
            <a:ext cx="328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Calcium Containing Fluids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91" y="325285"/>
            <a:ext cx="6479326" cy="281296"/>
          </a:xfrm>
        </p:spPr>
        <p:txBody>
          <a:bodyPr/>
          <a:lstStyle/>
          <a:p>
            <a:r>
              <a:rPr lang="en-US" dirty="0" smtClean="0"/>
              <a:t>Dialysate and Replacement Fluids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0876" y="877686"/>
            <a:ext cx="328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Calcium-Free Fluids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45867"/>
              </p:ext>
            </p:extLst>
          </p:nvPr>
        </p:nvGraphicFramePr>
        <p:xfrm>
          <a:off x="1138566" y="1310644"/>
          <a:ext cx="5984503" cy="3032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544"/>
                <a:gridCol w="1439261"/>
                <a:gridCol w="1470635"/>
                <a:gridCol w="2000063"/>
              </a:tblGrid>
              <a:tr h="312416">
                <a:tc gridSpan="4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Components </a:t>
                      </a:r>
                      <a:r>
                        <a:rPr lang="en-US" sz="1100" dirty="0">
                          <a:effectLst/>
                        </a:rPr>
                        <a:t>of the fluids used CRRT procedure using Citrate – Calcium Protocol.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04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Components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(mmol/l)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PrsimoCitarte 18/0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PrismaSol BGK 2/0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Prismasol B22GK 4/0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Prism0Cal B22GK 4/0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276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HCO</a:t>
                      </a:r>
                      <a:r>
                        <a:rPr lang="en-US" sz="11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276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Lactate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2694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Trisodium Citrate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276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Citric Acid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276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276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276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Ca++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276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Mg+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134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 -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108.0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134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Phosphate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134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Glucose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7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Dialysate and Replacement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1042355"/>
            <a:ext cx="6582103" cy="347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Dialysate and Replacement Rates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9242" y="1361655"/>
            <a:ext cx="6743481" cy="2973861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- Always </a:t>
            </a:r>
            <a:r>
              <a:rPr lang="en-US" sz="1600" dirty="0">
                <a:solidFill>
                  <a:schemeClr val="tx1"/>
                </a:solidFill>
              </a:rPr>
              <a:t>prescribe same fluids for Pre, post and dialysate fluids.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- Dialysis </a:t>
            </a:r>
            <a:r>
              <a:rPr lang="en-US" sz="1600" dirty="0">
                <a:solidFill>
                  <a:schemeClr val="tx1"/>
                </a:solidFill>
              </a:rPr>
              <a:t>dose: </a:t>
            </a:r>
          </a:p>
          <a:p>
            <a:r>
              <a:rPr lang="en-US" sz="1600" dirty="0">
                <a:solidFill>
                  <a:schemeClr val="tx1"/>
                </a:solidFill>
              </a:rPr>
              <a:t>	- Total dose: 2000 ml/hour/1.73 m2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Except for </a:t>
            </a:r>
            <a:r>
              <a:rPr lang="en-US" sz="1600" dirty="0" err="1">
                <a:solidFill>
                  <a:schemeClr val="tx1"/>
                </a:solidFill>
              </a:rPr>
              <a:t>hyperammonemia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	- %50 of the above number is </a:t>
            </a:r>
            <a:r>
              <a:rPr lang="en-US" sz="1600" dirty="0" smtClean="0">
                <a:solidFill>
                  <a:schemeClr val="tx1"/>
                </a:solidFill>
              </a:rPr>
              <a:t>the dialysate rate (ml/</a:t>
            </a:r>
            <a:r>
              <a:rPr lang="en-US" sz="1600" dirty="0" err="1" smtClean="0">
                <a:solidFill>
                  <a:schemeClr val="tx1"/>
                </a:solidFill>
              </a:rPr>
              <a:t>hr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- The post-filter replacement fluids </a:t>
            </a:r>
            <a:r>
              <a:rPr lang="en-US" sz="1600" dirty="0" smtClean="0">
                <a:solidFill>
                  <a:schemeClr val="tx1"/>
                </a:solidFill>
              </a:rPr>
              <a:t>should be always 50-100 </a:t>
            </a:r>
            <a:r>
              <a:rPr lang="en-US" sz="1600" dirty="0">
                <a:solidFill>
                  <a:schemeClr val="tx1"/>
                </a:solidFill>
              </a:rPr>
              <a:t>ml/hr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	- The rest in PBP replacement fluids.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4977" y="224631"/>
            <a:ext cx="6723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ctr">
              <a:buNone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Chances to Get AKI are Equal Between Hospitalized Children and Adults.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224631"/>
            <a:ext cx="2609850" cy="21717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2" y="1392064"/>
            <a:ext cx="597513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8" y="3045272"/>
            <a:ext cx="7824788" cy="113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Anticoagulation – Heparin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9242" y="1361655"/>
            <a:ext cx="6743481" cy="2973861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-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48" y="1209003"/>
            <a:ext cx="7002825" cy="35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625" y="422361"/>
            <a:ext cx="3688830" cy="499922"/>
          </a:xfrm>
        </p:spPr>
        <p:txBody>
          <a:bodyPr/>
          <a:lstStyle/>
          <a:p>
            <a:r>
              <a:rPr lang="en-US" dirty="0"/>
              <a:t>Anticoagulation – </a:t>
            </a:r>
            <a:r>
              <a:rPr lang="en-US" dirty="0" smtClean="0"/>
              <a:t>Citrate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9242" y="1361655"/>
            <a:ext cx="6743481" cy="2973861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42" y="1143079"/>
            <a:ext cx="7977352" cy="334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85" y="565678"/>
            <a:ext cx="6129830" cy="34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242" y="422361"/>
            <a:ext cx="5219362" cy="281296"/>
          </a:xfrm>
        </p:spPr>
        <p:txBody>
          <a:bodyPr/>
          <a:lstStyle/>
          <a:p>
            <a:r>
              <a:rPr lang="en-US" dirty="0"/>
              <a:t>Coagulation factor IV: Calcium!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9242" y="1361655"/>
            <a:ext cx="6743481" cy="2973861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-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58" y="944766"/>
            <a:ext cx="5165198" cy="3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5" y="388614"/>
            <a:ext cx="7835825" cy="39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30" y="556260"/>
            <a:ext cx="6271260" cy="3710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4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807249" y="1813721"/>
            <a:ext cx="5676900" cy="454092"/>
          </a:xfrm>
        </p:spPr>
        <p:txBody>
          <a:bodyPr>
            <a:noAutofit/>
          </a:bodyPr>
          <a:lstStyle/>
          <a:p>
            <a:r>
              <a:rPr lang="en-US" sz="3600" dirty="0" smtClean="0"/>
              <a:t>CRRT on ECMO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78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02" y="242220"/>
            <a:ext cx="6400800" cy="162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58" y="1867294"/>
            <a:ext cx="3485682" cy="304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43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 and ECMO/RRT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Outcomes: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Cardiac</a:t>
            </a:r>
          </a:p>
          <a:p>
            <a:pPr lvl="1"/>
            <a:r>
              <a:rPr lang="en-US" dirty="0" smtClean="0"/>
              <a:t>Degree of FO at CRRT initiation significantly higher in </a:t>
            </a:r>
            <a:r>
              <a:rPr lang="en-US" dirty="0" err="1" smtClean="0"/>
              <a:t>nonsurvivors</a:t>
            </a:r>
            <a:endParaRPr lang="en-US" dirty="0" smtClean="0"/>
          </a:p>
          <a:p>
            <a:pPr lvl="1"/>
            <a:r>
              <a:rPr lang="en-US" dirty="0" smtClean="0"/>
              <a:t>38% </a:t>
            </a:r>
            <a:r>
              <a:rPr lang="en-US" dirty="0" err="1" smtClean="0"/>
              <a:t>vs</a:t>
            </a:r>
            <a:r>
              <a:rPr lang="en-US" dirty="0" smtClean="0"/>
              <a:t> 14%, P=.039</a:t>
            </a:r>
          </a:p>
          <a:p>
            <a:r>
              <a:rPr lang="en-US" dirty="0" smtClean="0"/>
              <a:t>Degree of fluid removal and rate of removal:</a:t>
            </a:r>
          </a:p>
          <a:p>
            <a:pPr lvl="2"/>
            <a:r>
              <a:rPr lang="en-US" dirty="0" smtClean="0"/>
              <a:t>NO improvement in outcome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883619"/>
            <a:ext cx="1378744" cy="14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576698"/>
            <a:ext cx="3178969" cy="208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2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41" y="0"/>
            <a:ext cx="64821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3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590190" y="349468"/>
            <a:ext cx="1905000" cy="609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/>
            <a:r>
              <a:rPr lang="en-US" sz="2400" dirty="0" smtClean="0">
                <a:solidFill>
                  <a:schemeClr val="bg1"/>
                </a:solidFill>
              </a:rPr>
              <a:t>AKI Kills !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s://s-media-cache-ak0.pinimg.com/236x/2e/8e/6f/2e8e6f001da437886281853ed9cbaa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14" y="869731"/>
            <a:ext cx="3048000" cy="384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811780" y="1813721"/>
            <a:ext cx="5676900" cy="454092"/>
          </a:xfrm>
        </p:spPr>
        <p:txBody>
          <a:bodyPr>
            <a:noAutofit/>
          </a:bodyPr>
          <a:lstStyle/>
          <a:p>
            <a:r>
              <a:rPr lang="en-US" sz="3600" dirty="0" smtClean="0"/>
              <a:t>Hands on The Device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91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76" y="0"/>
            <a:ext cx="50002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19" y="0"/>
            <a:ext cx="7869374" cy="161596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45" y="1713747"/>
            <a:ext cx="6022427" cy="311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Not convinced ye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31" y="844305"/>
            <a:ext cx="4486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9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0B83EE1A12F441A05311F4F0EC815A" ma:contentTypeVersion="3" ma:contentTypeDescription="Create a new document." ma:contentTypeScope="" ma:versionID="9cfbbee96b28e2878cf55526aeab96ac">
  <xsd:schema xmlns:xsd="http://www.w3.org/2001/XMLSchema" xmlns:xs="http://www.w3.org/2001/XMLSchema" xmlns:p="http://schemas.microsoft.com/office/2006/metadata/properties" xmlns:ns2="4b03a7cc-cabc-4570-80b8-5e666f6d230a" xmlns:ns3="2e40cb8b-446d-49c2-a946-5c8ebceab130" targetNamespace="http://schemas.microsoft.com/office/2006/metadata/properties" ma:root="true" ma:fieldsID="256cf009239457602540620061100195" ns2:_="" ns3:_="">
    <xsd:import namespace="4b03a7cc-cabc-4570-80b8-5e666f6d230a"/>
    <xsd:import namespace="2e40cb8b-446d-49c2-a946-5c8ebceab130"/>
    <xsd:element name="properties">
      <xsd:complexType>
        <xsd:sequence>
          <xsd:element name="documentManagement">
            <xsd:complexType>
              <xsd:all>
                <xsd:element ref="ns2:Document_x0020_Owner" minOccurs="0"/>
                <xsd:element ref="ns3:Branch_x002f_Group" minOccurs="0"/>
                <xsd:element ref="ns3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3a7cc-cabc-4570-80b8-5e666f6d230a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8" nillable="true" ma:displayName="Document Owner" ma:list="UserInfo" ma:SearchPeopleOnly="false" ma:SharePointGroup="0" ma:internalName="Docum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0cb8b-446d-49c2-a946-5c8ebceab130" elementFormDefault="qualified">
    <xsd:import namespace="http://schemas.microsoft.com/office/2006/documentManagement/types"/>
    <xsd:import namespace="http://schemas.microsoft.com/office/infopath/2007/PartnerControls"/>
    <xsd:element name="Branch_x002f_Group" ma:index="9" nillable="true" ma:displayName="Branch" ma:format="Dropdown" ma:indexed="true" ma:internalName="Branch">
      <xsd:simpleType>
        <xsd:restriction base="dms:Choice">
          <xsd:enumeration value="Corporate Services"/>
          <xsd:enumeration value="Family Centered Services"/>
          <xsd:enumeration value="Financial Management Services"/>
          <xsd:enumeration value="General Counsel"/>
          <xsd:enumeration value="Human Resources Services"/>
          <xsd:enumeration value="Information Technology Services"/>
          <xsd:enumeration value="Medical Services"/>
          <xsd:enumeration value="Research Services"/>
          <xsd:enumeration value="Support Services"/>
        </xsd:restriction>
      </xsd:simpleType>
    </xsd:element>
    <xsd:element name="Division" ma:index="10" nillable="true" ma:displayName="Division" ma:default="Communications Div" ma:format="Dropdown" ma:internalName="Division">
      <xsd:simpleType>
        <xsd:restriction base="dms:Choice">
          <xsd:enumeration value="Communications Div"/>
          <xsd:enumeration value="Communications, Branding, and E-Strategy"/>
          <xsd:enumeration value="Concierge &amp; Patient Experience Div"/>
          <xsd:enumeration value="Business Development"/>
          <xsd:enumeration value="Corporate Nursing &amp; Allied Health Div"/>
          <xsd:enumeration value="Corporate Services Div"/>
          <xsd:enumeration value="Learning &amp; Talent Development"/>
          <xsd:enumeration value="Office of Activation Management"/>
          <xsd:enumeration value="Office of the General Counsel"/>
          <xsd:enumeration value="Policy and Document Control Management Office"/>
          <xsd:enumeration value="Allied Health Services Div"/>
          <xsd:enumeration value="Children's Services Div"/>
          <xsd:enumeration value="Education &amp; Research Div"/>
          <xsd:enumeration value="Emergency Services Div"/>
          <xsd:enumeration value="FSC N&amp;AHB Administration"/>
          <xsd:enumeration value="Nursing &amp; Allied Health Operations Div"/>
          <xsd:enumeration value="Perioperative Services Div"/>
          <xsd:enumeration value="Pharmacy Services Div"/>
          <xsd:enumeration value="Women's Services Div"/>
          <xsd:enumeration value="Finance Div"/>
          <xsd:enumeration value="Office of CFO"/>
          <xsd:enumeration value="Government Relations &amp; Mobilization Div"/>
          <xsd:enumeration value="HR Operations Div"/>
          <xsd:enumeration value="HR Services Div"/>
          <xsd:enumeration value="Human Resources"/>
          <xsd:enumeration value="Human Resources Div"/>
          <xsd:enumeration value="Office of CHRO"/>
          <xsd:enumeration value="Organization Performance &amp; Development Div"/>
          <xsd:enumeration value="Performance Management &amp; Rewards Div"/>
          <xsd:enumeration value="Talent Acquisition Div"/>
          <xsd:enumeration value="Business Application Services"/>
          <xsd:enumeration value="CIO Office"/>
          <xsd:enumeration value="Clinical Application Services"/>
          <xsd:enumeration value="IT Innovation &amp; e-Health"/>
          <xsd:enumeration value="Operations &amp; Infrastructure"/>
          <xsd:enumeration value="PMO &amp; Shared Services"/>
          <xsd:enumeration value="Research IT"/>
          <xsd:enumeration value="Anesthesia"/>
          <xsd:enumeration value="Diagnostic Imaging"/>
          <xsd:enumeration value="Genetics"/>
          <xsd:enumeration value="Medical Informatics"/>
          <xsd:enumeration value="Obstetrics and Gynecology"/>
          <xsd:enumeration value="Office of the CMO"/>
          <xsd:enumeration value="Pathology"/>
          <xsd:enumeration value="Pediatrics"/>
          <xsd:enumeration value="Psychiatry"/>
          <xsd:enumeration value="Rehabiliation Medicine"/>
          <xsd:enumeration value="Surgery"/>
          <xsd:enumeration value="Basic Science"/>
          <xsd:enumeration value="Biomedical Informatics"/>
          <xsd:enumeration value="Clinical Epidemiology"/>
          <xsd:enumeration value="Research"/>
          <xsd:enumeration value="Research Administration"/>
          <xsd:enumeration value="Research Leadership / Management"/>
          <xsd:enumeration value="Scientific Career Development Program"/>
          <xsd:enumeration value="Translational Medicine"/>
          <xsd:enumeration value="Facilities"/>
          <xsd:enumeration value="Facilities O &amp; M"/>
          <xsd:enumeration value="Food &amp; Nutrition Div"/>
          <xsd:enumeration value="Materials Management Div"/>
          <xsd:enumeration value="Security"/>
          <xsd:enumeration value="Supply Chain"/>
          <xsd:enumeration value="Supply Chain Div"/>
          <xsd:enumeration value="Support Services Div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Owner xmlns="4b03a7cc-cabc-4570-80b8-5e666f6d230a">
      <UserInfo>
        <DisplayName>Aisha Al Mannai</DisplayName>
        <AccountId>1626</AccountId>
        <AccountType/>
      </UserInfo>
    </Document_x0020_Owner>
    <Division xmlns="2e40cb8b-446d-49c2-a946-5c8ebceab130">Communications Div</Division>
    <Branch_x002f_Group xmlns="2e40cb8b-446d-49c2-a946-5c8ebceab130" xsi:nil="true"/>
  </documentManagement>
</p:properties>
</file>

<file path=customXml/itemProps1.xml><?xml version="1.0" encoding="utf-8"?>
<ds:datastoreItem xmlns:ds="http://schemas.openxmlformats.org/officeDocument/2006/customXml" ds:itemID="{833BF75E-228B-4401-830A-B3355D8CF4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03a7cc-cabc-4570-80b8-5e666f6d230a"/>
    <ds:schemaRef ds:uri="2e40cb8b-446d-49c2-a946-5c8ebceab1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A49B8D-8EAD-4F2F-9301-A902F60508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7A70C3-66AA-464D-92C1-890186DA163B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4b03a7cc-cabc-4570-80b8-5e666f6d230a"/>
    <ds:schemaRef ds:uri="http://schemas.openxmlformats.org/package/2006/metadata/core-properties"/>
    <ds:schemaRef ds:uri="2e40cb8b-446d-49c2-a946-5c8ebceab13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11788</TotalTime>
  <Words>1401</Words>
  <Application>Microsoft Office PowerPoint</Application>
  <PresentationFormat>On-screen Show (16:9)</PresentationFormat>
  <Paragraphs>426</Paragraphs>
  <Slides>60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ＭＳ Ｐゴシック</vt:lpstr>
      <vt:lpstr>Arial</vt:lpstr>
      <vt:lpstr>Arial Narrow</vt:lpstr>
      <vt:lpstr>Calibri</vt:lpstr>
      <vt:lpstr>Calisto MT</vt:lpstr>
      <vt:lpstr>Tahoma</vt:lpstr>
      <vt:lpstr>Times New Roman</vt:lpstr>
      <vt:lpstr>Wingdings</vt:lpstr>
      <vt:lpstr>Custom Design</vt:lpstr>
      <vt:lpstr>1_Custom Design</vt:lpstr>
      <vt:lpstr>Office Theme</vt:lpstr>
      <vt:lpstr>1_Office Theme</vt:lpstr>
      <vt:lpstr>Clip</vt:lpstr>
      <vt:lpstr>Chart</vt:lpstr>
      <vt:lpstr>PowerPoint Presentation</vt:lpstr>
      <vt:lpstr>PowerPoint Presentation</vt:lpstr>
      <vt:lpstr>Definition of AKI</vt:lpstr>
      <vt:lpstr>AKI Definition by KDIGO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AKI is Worse Than Single Ventricle Physiology</vt:lpstr>
      <vt:lpstr>AKI Kills more than MI!</vt:lpstr>
      <vt:lpstr>PowerPoint Presentation</vt:lpstr>
      <vt:lpstr>PowerPoint Presentation</vt:lpstr>
      <vt:lpstr>Cardiac VS. Renal Angina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Solute Molecular Weight and Clearance</vt:lpstr>
      <vt:lpstr>Other Membrane Characteristics: e.g., Charge </vt:lpstr>
      <vt:lpstr>Other Membrane Characteristics: e.g., Charge  </vt:lpstr>
      <vt:lpstr>Peritoneal Dialysis (PD)</vt:lpstr>
      <vt:lpstr>Intermittent Hemodialysis (IHD)</vt:lpstr>
      <vt:lpstr>Continuous Renal Replacement Therapy (CRRT)</vt:lpstr>
      <vt:lpstr>CRRT Schematic</vt:lpstr>
      <vt:lpstr>PowerPoint Presentation</vt:lpstr>
      <vt:lpstr>PowerPoint Presentation</vt:lpstr>
      <vt:lpstr>WHY CRRT?</vt:lpstr>
      <vt:lpstr>PowerPoint Presentation</vt:lpstr>
      <vt:lpstr>PowerPoint Presentation</vt:lpstr>
      <vt:lpstr>Indications for Pediatric CRRT</vt:lpstr>
      <vt:lpstr>Fluid Overload Thresholds at CRRT Initiation and Mortality</vt:lpstr>
      <vt:lpstr>PowerPoint Presentation</vt:lpstr>
      <vt:lpstr>Timing of Pediatric RRT</vt:lpstr>
      <vt:lpstr>PowerPoint Presentation</vt:lpstr>
      <vt:lpstr>Dialysis Catheters</vt:lpstr>
      <vt:lpstr>Dialysis Catheters</vt:lpstr>
      <vt:lpstr>FILTERS / BLOOD PRIMING</vt:lpstr>
      <vt:lpstr>Bradykinin Release Syndrome</vt:lpstr>
      <vt:lpstr>Blood Flow Rate</vt:lpstr>
      <vt:lpstr>Dialysate and Replacement Fluids</vt:lpstr>
      <vt:lpstr>Dialysate and Replacement Fluids</vt:lpstr>
      <vt:lpstr>Dialysate and Replacement Rates</vt:lpstr>
      <vt:lpstr>Dialysate and Replacement Rates</vt:lpstr>
      <vt:lpstr>Anticoagulation – Heparin</vt:lpstr>
      <vt:lpstr>Anticoagulation – Citrate</vt:lpstr>
      <vt:lpstr>PowerPoint Presentation</vt:lpstr>
      <vt:lpstr>Coagulation factor IV: Calcium!</vt:lpstr>
      <vt:lpstr>PowerPoint Presentation</vt:lpstr>
      <vt:lpstr>PowerPoint Presentation</vt:lpstr>
      <vt:lpstr>PowerPoint Presentation</vt:lpstr>
      <vt:lpstr>PowerPoint Presentation</vt:lpstr>
      <vt:lpstr>FO and ECMO/RRT Outcomes:</vt:lpstr>
      <vt:lpstr>PowerPoint Presentation</vt:lpstr>
      <vt:lpstr>PowerPoint Presentation</vt:lpstr>
    </vt:vector>
  </TitlesOfParts>
  <Manager/>
  <Company>fischerAppelt, qatar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Ahmad Al Hindi</dc:creator>
  <cp:keywords/>
  <dc:description/>
  <cp:lastModifiedBy>Ahmad Kaddourah</cp:lastModifiedBy>
  <cp:revision>86</cp:revision>
  <dcterms:created xsi:type="dcterms:W3CDTF">2017-11-27T07:27:45Z</dcterms:created>
  <dcterms:modified xsi:type="dcterms:W3CDTF">2019-06-14T06:11:11Z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0x010100830B83EE1A12F441A05311F4F0EC815A</vt:lpwstr>
  </property>
</Properties>
</file>