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97" r:id="rId2"/>
    <p:sldId id="443" r:id="rId3"/>
    <p:sldId id="482" r:id="rId4"/>
    <p:sldId id="406" r:id="rId5"/>
    <p:sldId id="400" r:id="rId6"/>
    <p:sldId id="404" r:id="rId7"/>
    <p:sldId id="408" r:id="rId8"/>
    <p:sldId id="391" r:id="rId9"/>
    <p:sldId id="491" r:id="rId10"/>
    <p:sldId id="360" r:id="rId11"/>
    <p:sldId id="362" r:id="rId12"/>
    <p:sldId id="489" r:id="rId13"/>
    <p:sldId id="425" r:id="rId14"/>
    <p:sldId id="364" r:id="rId15"/>
    <p:sldId id="483" r:id="rId16"/>
    <p:sldId id="375" r:id="rId17"/>
    <p:sldId id="376" r:id="rId18"/>
    <p:sldId id="377" r:id="rId19"/>
    <p:sldId id="378" r:id="rId20"/>
    <p:sldId id="488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8"/>
    <a:srgbClr val="FFD06F"/>
    <a:srgbClr val="99FF66"/>
    <a:srgbClr val="00D9DC"/>
    <a:srgbClr val="FF4E54"/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25" autoAdjust="0"/>
    <p:restoredTop sz="99766" autoAdjust="0"/>
  </p:normalViewPr>
  <p:slideViewPr>
    <p:cSldViewPr snapToGrid="0">
      <p:cViewPr varScale="1">
        <p:scale>
          <a:sx n="74" d="100"/>
          <a:sy n="74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F1E692-571A-7B41-9C89-7746DC767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4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9A4EFF-E1A7-CB4D-83A7-06E83507EA1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712F09-8130-174E-80C8-4647287FBD7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BA264C-53AE-6248-8ED6-0D70AD69669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2" tIns="45937" rIns="91872" bIns="45937"/>
          <a:lstStyle>
            <a:lvl1pPr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25350E88-16B9-E740-A418-074FE0308656}" type="datetime1">
              <a:rPr lang="it-IT" sz="1200">
                <a:solidFill>
                  <a:srgbClr val="000000"/>
                </a:solidFill>
                <a:latin typeface="Arial" charset="0"/>
              </a:rPr>
              <a:pPr algn="r" eaLnBrk="1" hangingPunct="1"/>
              <a:t>15/06/2019</a:t>
            </a:fld>
            <a:endParaRPr 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5" name="Rectangle 6"/>
          <p:cNvSpPr txBox="1">
            <a:spLocks noGrp="1" noChangeArrowheads="1"/>
          </p:cNvSpPr>
          <p:nvPr/>
        </p:nvSpPr>
        <p:spPr bwMode="auto">
          <a:xfrm>
            <a:off x="0" y="8686288"/>
            <a:ext cx="2971800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2" tIns="45937" rIns="91872" bIns="45937" anchor="b"/>
          <a:lstStyle>
            <a:lvl1pPr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latin typeface="Arial" charset="0"/>
              </a:rPr>
              <a:t>RemuzziHUSTTPJena051007</a:t>
            </a:r>
          </a:p>
        </p:txBody>
      </p:sp>
      <p:sp>
        <p:nvSpPr>
          <p:cNvPr id="161796" name="Rectangle 7"/>
          <p:cNvSpPr txBox="1">
            <a:spLocks noGrp="1" noChangeArrowheads="1"/>
          </p:cNvSpPr>
          <p:nvPr/>
        </p:nvSpPr>
        <p:spPr bwMode="auto">
          <a:xfrm>
            <a:off x="3884613" y="8686288"/>
            <a:ext cx="2971800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2" tIns="45937" rIns="91872" bIns="45937" anchor="b"/>
          <a:lstStyle>
            <a:lvl1pPr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7575"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CD45978B-2E66-BA45-87CD-C168D9983E66}" type="slidenum">
              <a:rPr lang="it-IT" sz="1200">
                <a:solidFill>
                  <a:srgbClr val="000000"/>
                </a:solidFill>
                <a:latin typeface="Arial" charset="0"/>
              </a:rPr>
              <a:pPr algn="r" eaLnBrk="1" hangingPunct="1"/>
              <a:t>7</a:t>
            </a:fld>
            <a:endParaRPr 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1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9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13F6-11D8-E745-B1A1-34D75E627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82880-95FD-6643-8828-7A30142F8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3D354-8157-8440-B0A4-46FF41B9A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FCCD-226F-904C-8C97-3B628CB6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A04E-C89D-ED49-AD63-1F5821641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040F-1AF2-484E-918F-913A69704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F51A-B49D-DB42-9C71-A423FDA35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42DF-A082-DE4E-B232-01D89C9AA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0C67-55C4-3043-9EC3-47874BAC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BA1B1-14EE-5B4B-B19A-A8C7BDBCF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008B-CACE-6246-9211-A778ED959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FE6A02-76C0-EA44-ADCF-9179FE6D1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1" y="13080"/>
            <a:ext cx="8535005" cy="2018934"/>
          </a:xfrm>
          <a:noFill/>
        </p:spPr>
        <p:txBody>
          <a:bodyPr/>
          <a:lstStyle/>
          <a:p>
            <a:pPr eaLnBrk="1" hangingPunct="1"/>
            <a:r>
              <a:rPr lang="en-US" sz="2800" b="1" dirty="0" err="1">
                <a:latin typeface="Arial" charset="0"/>
                <a:ea typeface="ＭＳ Ｐゴシック" charset="0"/>
                <a:cs typeface="ＭＳ Ｐゴシック" charset="0"/>
              </a:rPr>
              <a:t>aHUS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: Pathology and Treatment, </a:t>
            </a:r>
            <a:b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Who will benefit from Eculizumab?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252" y="4077091"/>
            <a:ext cx="7772400" cy="252511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Jean Francis MD</a:t>
            </a:r>
          </a:p>
          <a:p>
            <a:pPr marL="0" indent="0" algn="ctr">
              <a:buNone/>
            </a:pPr>
            <a:r>
              <a:rPr lang="en-US" sz="2400" dirty="0"/>
              <a:t>Boston University School of Medicine</a:t>
            </a:r>
          </a:p>
          <a:p>
            <a:pPr marL="0" indent="0" algn="ctr">
              <a:buNone/>
            </a:pPr>
            <a:r>
              <a:rPr lang="en-US" sz="2400" dirty="0"/>
              <a:t>Associate Professor of Medicine</a:t>
            </a:r>
          </a:p>
          <a:p>
            <a:pPr marL="0" indent="0" algn="ctr">
              <a:buNone/>
            </a:pPr>
            <a:r>
              <a:rPr lang="en-US" sz="2400" dirty="0"/>
              <a:t>Associate Physician Brigham and Women’s Hospital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031121" y="2205012"/>
            <a:ext cx="7210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Hala</a:t>
            </a:r>
            <a:r>
              <a:rPr lang="en-US" b="1" dirty="0"/>
              <a:t> </a:t>
            </a:r>
            <a:r>
              <a:rPr lang="en-US" b="1" dirty="0" err="1"/>
              <a:t>Kfoury</a:t>
            </a:r>
            <a:r>
              <a:rPr lang="en-US" b="1" dirty="0"/>
              <a:t> </a:t>
            </a:r>
            <a:r>
              <a:rPr lang="en-US" b="1" dirty="0" err="1"/>
              <a:t>Kassouf</a:t>
            </a:r>
            <a:r>
              <a:rPr lang="en-US" b="1" dirty="0"/>
              <a:t>, MD</a:t>
            </a:r>
          </a:p>
          <a:p>
            <a:r>
              <a:rPr lang="en-US" dirty="0"/>
              <a:t>Professor of Pathology, </a:t>
            </a:r>
            <a:r>
              <a:rPr lang="en-US" dirty="0" err="1"/>
              <a:t>Nephropathology</a:t>
            </a:r>
            <a:endParaRPr lang="en-US" dirty="0"/>
          </a:p>
          <a:p>
            <a:r>
              <a:rPr lang="en-US" dirty="0"/>
              <a:t>Department of Pathology and Laboratory Medicine</a:t>
            </a:r>
          </a:p>
          <a:p>
            <a:r>
              <a:rPr lang="en-US" dirty="0"/>
              <a:t>American University of Beirut.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D6809A-A828-514C-8A84-DA023A93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38" b="13381"/>
          <a:stretch/>
        </p:blipFill>
        <p:spPr>
          <a:xfrm>
            <a:off x="77768" y="15883"/>
            <a:ext cx="1937684" cy="2016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3"/>
          <p:cNvGrpSpPr>
            <a:grpSpLocks/>
          </p:cNvGrpSpPr>
          <p:nvPr/>
        </p:nvGrpSpPr>
        <p:grpSpPr bwMode="auto">
          <a:xfrm rot="16200000" flipH="1">
            <a:off x="4429919" y="1870869"/>
            <a:ext cx="769937" cy="7477125"/>
            <a:chOff x="4513" y="935"/>
            <a:chExt cx="1247" cy="2994"/>
          </a:xfrm>
        </p:grpSpPr>
        <p:sp>
          <p:nvSpPr>
            <p:cNvPr id="163974" name="Arc 24"/>
            <p:cNvSpPr>
              <a:spLocks/>
            </p:cNvSpPr>
            <p:nvPr/>
          </p:nvSpPr>
          <p:spPr bwMode="auto">
            <a:xfrm flipH="1">
              <a:off x="4508" y="933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5" name="Arc 25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43" name="AutoShape 4"/>
          <p:cNvSpPr>
            <a:spLocks noChangeArrowheads="1"/>
          </p:cNvSpPr>
          <p:nvPr/>
        </p:nvSpPr>
        <p:spPr bwMode="auto">
          <a:xfrm rot="5400000" flipH="1">
            <a:off x="2052638" y="4465638"/>
            <a:ext cx="674687" cy="693737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44" name="Arc 5"/>
          <p:cNvSpPr>
            <a:spLocks/>
          </p:cNvSpPr>
          <p:nvPr/>
        </p:nvSpPr>
        <p:spPr bwMode="auto">
          <a:xfrm rot="5400000" flipH="1">
            <a:off x="2457450" y="4478338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AutoShape 6"/>
          <p:cNvSpPr>
            <a:spLocks noChangeArrowheads="1"/>
          </p:cNvSpPr>
          <p:nvPr/>
        </p:nvSpPr>
        <p:spPr bwMode="auto">
          <a:xfrm rot="5400000">
            <a:off x="2117725" y="2952750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46" name="Arc 7"/>
          <p:cNvSpPr>
            <a:spLocks/>
          </p:cNvSpPr>
          <p:nvPr/>
        </p:nvSpPr>
        <p:spPr bwMode="auto">
          <a:xfrm rot="5400000">
            <a:off x="2476500" y="3313113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Line 9"/>
          <p:cNvSpPr>
            <a:spLocks noChangeShapeType="1"/>
          </p:cNvSpPr>
          <p:nvPr/>
        </p:nvSpPr>
        <p:spPr bwMode="auto">
          <a:xfrm rot="-5400000">
            <a:off x="2217738" y="5359400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8" name="AutoShape 11"/>
          <p:cNvSpPr>
            <a:spLocks noChangeArrowheads="1"/>
          </p:cNvSpPr>
          <p:nvPr/>
        </p:nvSpPr>
        <p:spPr bwMode="auto">
          <a:xfrm rot="-5400000">
            <a:off x="2105025" y="1728788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49" name="Text Box 12"/>
          <p:cNvSpPr txBox="1">
            <a:spLocks noChangeArrowheads="1"/>
          </p:cNvSpPr>
          <p:nvPr/>
        </p:nvSpPr>
        <p:spPr bwMode="auto">
          <a:xfrm>
            <a:off x="2219325" y="1878013"/>
            <a:ext cx="44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</a:t>
            </a:r>
          </a:p>
        </p:txBody>
      </p:sp>
      <p:sp>
        <p:nvSpPr>
          <p:cNvPr id="163850" name="Text Box 13"/>
          <p:cNvSpPr txBox="1">
            <a:spLocks noChangeArrowheads="1"/>
          </p:cNvSpPr>
          <p:nvPr/>
        </p:nvSpPr>
        <p:spPr bwMode="auto">
          <a:xfrm>
            <a:off x="2105025" y="31289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C3b</a:t>
            </a:r>
          </a:p>
        </p:txBody>
      </p:sp>
      <p:sp>
        <p:nvSpPr>
          <p:cNvPr id="163851" name="Arc 15"/>
          <p:cNvSpPr>
            <a:spLocks/>
          </p:cNvSpPr>
          <p:nvPr/>
        </p:nvSpPr>
        <p:spPr bwMode="auto">
          <a:xfrm rot="10800000">
            <a:off x="1608138" y="3571875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52" name="Text Box 16"/>
          <p:cNvSpPr txBox="1">
            <a:spLocks noChangeArrowheads="1"/>
          </p:cNvSpPr>
          <p:nvPr/>
        </p:nvSpPr>
        <p:spPr bwMode="auto">
          <a:xfrm>
            <a:off x="1541463" y="3554413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C3a</a:t>
            </a:r>
          </a:p>
        </p:txBody>
      </p:sp>
      <p:sp>
        <p:nvSpPr>
          <p:cNvPr id="163853" name="Text Box 26"/>
          <p:cNvSpPr txBox="1">
            <a:spLocks noChangeArrowheads="1"/>
          </p:cNvSpPr>
          <p:nvPr/>
        </p:nvSpPr>
        <p:spPr bwMode="auto">
          <a:xfrm>
            <a:off x="6072188" y="5932488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i="1">
                <a:solidFill>
                  <a:srgbClr val="000000"/>
                </a:solidFill>
                <a:cs typeface="Arial" charset="0"/>
              </a:rPr>
              <a:t>Endothelial cell</a:t>
            </a:r>
          </a:p>
        </p:txBody>
      </p:sp>
      <p:sp>
        <p:nvSpPr>
          <p:cNvPr id="163854" name="Line 27"/>
          <p:cNvSpPr>
            <a:spLocks noChangeShapeType="1"/>
          </p:cNvSpPr>
          <p:nvPr/>
        </p:nvSpPr>
        <p:spPr bwMode="auto">
          <a:xfrm>
            <a:off x="2417763" y="2459038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Line 30"/>
          <p:cNvSpPr>
            <a:spLocks noChangeShapeType="1"/>
          </p:cNvSpPr>
          <p:nvPr/>
        </p:nvSpPr>
        <p:spPr bwMode="auto">
          <a:xfrm rot="16200000" flipH="1">
            <a:off x="2116931" y="4017169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6" name="Text Box 13"/>
          <p:cNvSpPr txBox="1">
            <a:spLocks noChangeArrowheads="1"/>
          </p:cNvSpPr>
          <p:nvPr/>
        </p:nvSpPr>
        <p:spPr bwMode="auto">
          <a:xfrm>
            <a:off x="2095500" y="4757738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C3b</a:t>
            </a:r>
          </a:p>
        </p:txBody>
      </p:sp>
      <p:sp>
        <p:nvSpPr>
          <p:cNvPr id="163857" name="Oval 28"/>
          <p:cNvSpPr>
            <a:spLocks noChangeAspect="1" noChangeArrowheads="1"/>
          </p:cNvSpPr>
          <p:nvPr/>
        </p:nvSpPr>
        <p:spPr bwMode="auto">
          <a:xfrm rot="5400000">
            <a:off x="6408737" y="3419476"/>
            <a:ext cx="608013" cy="45561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58" name="Text Box 29"/>
          <p:cNvSpPr txBox="1">
            <a:spLocks noChangeAspect="1" noChangeArrowheads="1"/>
          </p:cNvSpPr>
          <p:nvPr/>
        </p:nvSpPr>
        <p:spPr bwMode="auto">
          <a:xfrm>
            <a:off x="6467475" y="3492500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CFB</a:t>
            </a:r>
          </a:p>
        </p:txBody>
      </p:sp>
      <p:sp>
        <p:nvSpPr>
          <p:cNvPr id="163859" name="Line 69"/>
          <p:cNvSpPr>
            <a:spLocks noChangeAspect="1" noChangeShapeType="1"/>
          </p:cNvSpPr>
          <p:nvPr/>
        </p:nvSpPr>
        <p:spPr bwMode="auto">
          <a:xfrm rot="16200000" flipH="1">
            <a:off x="6659563" y="4165600"/>
            <a:ext cx="287337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rot="-5400000">
            <a:off x="6589712" y="5259388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Rectangle 53"/>
          <p:cNvSpPr>
            <a:spLocks noChangeAspect="1" noChangeArrowheads="1"/>
          </p:cNvSpPr>
          <p:nvPr/>
        </p:nvSpPr>
        <p:spPr bwMode="auto">
          <a:xfrm rot="16245231" flipH="1">
            <a:off x="6518275" y="4592638"/>
            <a:ext cx="484188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62" name="AutoShape 4"/>
          <p:cNvSpPr>
            <a:spLocks noChangeArrowheads="1"/>
          </p:cNvSpPr>
          <p:nvPr/>
        </p:nvSpPr>
        <p:spPr bwMode="auto">
          <a:xfrm rot="5400000" flipH="1">
            <a:off x="6359525" y="4508500"/>
            <a:ext cx="674688" cy="693738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63" name="Arc 5"/>
          <p:cNvSpPr>
            <a:spLocks/>
          </p:cNvSpPr>
          <p:nvPr/>
        </p:nvSpPr>
        <p:spPr bwMode="auto">
          <a:xfrm rot="5400000" flipH="1">
            <a:off x="6764338" y="4521200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4" name="Text Box 13"/>
          <p:cNvSpPr txBox="1">
            <a:spLocks noChangeArrowheads="1"/>
          </p:cNvSpPr>
          <p:nvPr/>
        </p:nvSpPr>
        <p:spPr bwMode="auto">
          <a:xfrm>
            <a:off x="6402388" y="4800600"/>
            <a:ext cx="503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C3b</a:t>
            </a:r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6629400" y="4332288"/>
            <a:ext cx="674688" cy="685800"/>
            <a:chOff x="3957" y="2712"/>
            <a:chExt cx="425" cy="432"/>
          </a:xfrm>
        </p:grpSpPr>
        <p:sp>
          <p:nvSpPr>
            <p:cNvPr id="163971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72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  <a:cs typeface="Arial" charset="0"/>
                </a:rPr>
                <a:t>Bb</a:t>
              </a:r>
            </a:p>
          </p:txBody>
        </p:sp>
        <p:sp>
          <p:nvSpPr>
            <p:cNvPr id="163973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3866" name="Text Box 93"/>
          <p:cNvSpPr txBox="1">
            <a:spLocks noChangeArrowheads="1"/>
          </p:cNvSpPr>
          <p:nvPr/>
        </p:nvSpPr>
        <p:spPr bwMode="auto">
          <a:xfrm>
            <a:off x="1349375" y="576263"/>
            <a:ext cx="2632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000000"/>
                </a:solidFill>
                <a:cs typeface="Arial" charset="0"/>
              </a:rPr>
              <a:t>Alternative pathway activation</a:t>
            </a:r>
          </a:p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(spontaneous hydrolysis,</a:t>
            </a:r>
          </a:p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bacteria, viruses)</a:t>
            </a:r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 flipH="1">
            <a:off x="2420938" y="1358900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8" name="Text Box 168"/>
          <p:cNvSpPr txBox="1">
            <a:spLocks noChangeArrowheads="1"/>
          </p:cNvSpPr>
          <p:nvPr/>
        </p:nvSpPr>
        <p:spPr bwMode="auto">
          <a:xfrm>
            <a:off x="2006600" y="5548313"/>
            <a:ext cx="1638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i="1">
                <a:solidFill>
                  <a:srgbClr val="000000"/>
                </a:solidFill>
                <a:cs typeface="Arial" charset="0"/>
              </a:rPr>
              <a:t>Glycosaminoglycans</a:t>
            </a:r>
          </a:p>
        </p:txBody>
      </p:sp>
      <p:sp>
        <p:nvSpPr>
          <p:cNvPr id="163869" name="AutoShape 37"/>
          <p:cNvSpPr>
            <a:spLocks noChangeAspect="1" noChangeArrowheads="1"/>
          </p:cNvSpPr>
          <p:nvPr/>
        </p:nvSpPr>
        <p:spPr bwMode="auto">
          <a:xfrm rot="-780000">
            <a:off x="2730500" y="4694238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3870" name="Gruppo 142"/>
          <p:cNvGrpSpPr>
            <a:grpSpLocks/>
          </p:cNvGrpSpPr>
          <p:nvPr/>
        </p:nvGrpSpPr>
        <p:grpSpPr bwMode="auto">
          <a:xfrm>
            <a:off x="5508625" y="1479550"/>
            <a:ext cx="741363" cy="674688"/>
            <a:chOff x="2043113" y="4451413"/>
            <a:chExt cx="741362" cy="674687"/>
          </a:xfrm>
        </p:grpSpPr>
        <p:sp>
          <p:nvSpPr>
            <p:cNvPr id="163968" name="AutoShape 4"/>
            <p:cNvSpPr>
              <a:spLocks noChangeArrowheads="1"/>
            </p:cNvSpPr>
            <p:nvPr/>
          </p:nvSpPr>
          <p:spPr bwMode="auto">
            <a:xfrm rot="5400000" flipH="1">
              <a:off x="2052638" y="4441888"/>
              <a:ext cx="674687" cy="693737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69" name="Arc 5"/>
            <p:cNvSpPr>
              <a:spLocks/>
            </p:cNvSpPr>
            <p:nvPr/>
          </p:nvSpPr>
          <p:spPr bwMode="auto">
            <a:xfrm rot="5400000" flipH="1">
              <a:off x="2457450" y="4454588"/>
              <a:ext cx="317500" cy="3365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0" name="Text Box 13"/>
            <p:cNvSpPr txBox="1">
              <a:spLocks noChangeArrowheads="1"/>
            </p:cNvSpPr>
            <p:nvPr/>
          </p:nvSpPr>
          <p:spPr bwMode="auto">
            <a:xfrm>
              <a:off x="2095500" y="4757738"/>
              <a:ext cx="5032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  <a:cs typeface="Arial" charset="0"/>
                </a:rPr>
                <a:t>C3b</a:t>
              </a:r>
            </a:p>
          </p:txBody>
        </p:sp>
      </p:grpSp>
      <p:sp>
        <p:nvSpPr>
          <p:cNvPr id="104" name="Text Box 67"/>
          <p:cNvSpPr txBox="1">
            <a:spLocks noChangeAspect="1" noChangeArrowheads="1"/>
          </p:cNvSpPr>
          <p:nvPr/>
        </p:nvSpPr>
        <p:spPr bwMode="auto">
          <a:xfrm flipH="1">
            <a:off x="6808788" y="260350"/>
            <a:ext cx="111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Fluid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phase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convertase</a:t>
            </a:r>
            <a:endParaRPr lang="it-IT" sz="105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3872" name="Oval 28"/>
          <p:cNvSpPr>
            <a:spLocks noChangeAspect="1" noChangeArrowheads="1"/>
          </p:cNvSpPr>
          <p:nvPr/>
        </p:nvSpPr>
        <p:spPr bwMode="auto">
          <a:xfrm rot="5400000">
            <a:off x="5578476" y="442912"/>
            <a:ext cx="608012" cy="4556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73" name="Text Box 29"/>
          <p:cNvSpPr txBox="1">
            <a:spLocks noChangeAspect="1" noChangeArrowheads="1"/>
          </p:cNvSpPr>
          <p:nvPr/>
        </p:nvSpPr>
        <p:spPr bwMode="auto">
          <a:xfrm>
            <a:off x="5637213" y="515938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CFB</a:t>
            </a:r>
          </a:p>
        </p:txBody>
      </p:sp>
      <p:sp>
        <p:nvSpPr>
          <p:cNvPr id="163874" name="Line 69"/>
          <p:cNvSpPr>
            <a:spLocks noChangeAspect="1" noChangeShapeType="1"/>
          </p:cNvSpPr>
          <p:nvPr/>
        </p:nvSpPr>
        <p:spPr bwMode="auto">
          <a:xfrm rot="16200000" flipH="1">
            <a:off x="5829300" y="1189038"/>
            <a:ext cx="2873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80"/>
          <p:cNvGrpSpPr>
            <a:grpSpLocks/>
          </p:cNvGrpSpPr>
          <p:nvPr/>
        </p:nvGrpSpPr>
        <p:grpSpPr bwMode="auto">
          <a:xfrm>
            <a:off x="5799138" y="1355725"/>
            <a:ext cx="674687" cy="685800"/>
            <a:chOff x="3957" y="2712"/>
            <a:chExt cx="425" cy="432"/>
          </a:xfrm>
        </p:grpSpPr>
        <p:sp>
          <p:nvSpPr>
            <p:cNvPr id="163965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66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  <a:cs typeface="Arial" charset="0"/>
                </a:rPr>
                <a:t>Bb</a:t>
              </a:r>
            </a:p>
          </p:txBody>
        </p:sp>
        <p:sp>
          <p:nvSpPr>
            <p:cNvPr id="163967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08683" name="Gruppo 58"/>
          <p:cNvGrpSpPr>
            <a:grpSpLocks/>
          </p:cNvGrpSpPr>
          <p:nvPr/>
        </p:nvGrpSpPr>
        <p:grpSpPr bwMode="auto">
          <a:xfrm>
            <a:off x="2932113" y="4286250"/>
            <a:ext cx="3278187" cy="1041400"/>
            <a:chOff x="2931593" y="4286457"/>
            <a:chExt cx="3279327" cy="1041721"/>
          </a:xfrm>
        </p:grpSpPr>
        <p:sp>
          <p:nvSpPr>
            <p:cNvPr id="163955" name="Oval 8"/>
            <p:cNvSpPr>
              <a:spLocks noChangeArrowheads="1"/>
            </p:cNvSpPr>
            <p:nvPr/>
          </p:nvSpPr>
          <p:spPr bwMode="auto">
            <a:xfrm>
              <a:off x="5259801" y="4286457"/>
              <a:ext cx="348960" cy="506203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3956" name="AutoShape 18"/>
            <p:cNvSpPr>
              <a:spLocks noChangeArrowheads="1"/>
            </p:cNvSpPr>
            <p:nvPr/>
          </p:nvSpPr>
          <p:spPr bwMode="auto">
            <a:xfrm rot="-5400000">
              <a:off x="4323833" y="4433888"/>
              <a:ext cx="646112" cy="646112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7" name="Line 20"/>
            <p:cNvSpPr>
              <a:spLocks noChangeShapeType="1"/>
            </p:cNvSpPr>
            <p:nvPr/>
          </p:nvSpPr>
          <p:spPr bwMode="auto">
            <a:xfrm rot="-5400000">
              <a:off x="4512745" y="5199591"/>
              <a:ext cx="257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8" name="Text Box 21"/>
            <p:cNvSpPr txBox="1">
              <a:spLocks noChangeArrowheads="1"/>
            </p:cNvSpPr>
            <p:nvPr/>
          </p:nvSpPr>
          <p:spPr bwMode="auto">
            <a:xfrm>
              <a:off x="4301608" y="4716463"/>
              <a:ext cx="4968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  <a:cs typeface="Arial" charset="0"/>
                </a:rPr>
                <a:t>iC3b</a:t>
              </a:r>
            </a:p>
          </p:txBody>
        </p:sp>
        <p:sp>
          <p:nvSpPr>
            <p:cNvPr id="163959" name="Line 28"/>
            <p:cNvSpPr>
              <a:spLocks noChangeShapeType="1"/>
            </p:cNvSpPr>
            <p:nvPr/>
          </p:nvSpPr>
          <p:spPr bwMode="auto">
            <a:xfrm rot="-5400000">
              <a:off x="3522783" y="4298840"/>
              <a:ext cx="0" cy="1182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60" name="Gruppo 160"/>
            <p:cNvGrpSpPr>
              <a:grpSpLocks/>
            </p:cNvGrpSpPr>
            <p:nvPr/>
          </p:nvGrpSpPr>
          <p:grpSpPr bwMode="auto">
            <a:xfrm>
              <a:off x="4322245" y="4424363"/>
              <a:ext cx="635000" cy="633412"/>
              <a:chOff x="4007520" y="4559300"/>
              <a:chExt cx="635000" cy="633413"/>
            </a:xfrm>
          </p:grpSpPr>
          <p:sp>
            <p:nvSpPr>
              <p:cNvPr id="163963" name="Arc 19"/>
              <p:cNvSpPr>
                <a:spLocks/>
              </p:cNvSpPr>
              <p:nvPr/>
            </p:nvSpPr>
            <p:spPr bwMode="auto">
              <a:xfrm rot="-5400000">
                <a:off x="4007409" y="4558955"/>
                <a:ext cx="288758" cy="289037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4" name="Arc 22"/>
              <p:cNvSpPr>
                <a:spLocks/>
              </p:cNvSpPr>
              <p:nvPr/>
            </p:nvSpPr>
            <p:spPr bwMode="auto">
              <a:xfrm rot="5400000">
                <a:off x="4426637" y="4976261"/>
                <a:ext cx="215775" cy="215984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61" name="Line 28"/>
            <p:cNvSpPr>
              <a:spLocks noChangeShapeType="1"/>
            </p:cNvSpPr>
            <p:nvPr/>
          </p:nvSpPr>
          <p:spPr bwMode="auto">
            <a:xfrm rot="5400000" flipH="1">
              <a:off x="5619730" y="4284251"/>
              <a:ext cx="0" cy="1182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2" name="Oval 8"/>
            <p:cNvSpPr>
              <a:spLocks noChangeArrowheads="1"/>
            </p:cNvSpPr>
            <p:nvPr/>
          </p:nvSpPr>
          <p:spPr bwMode="auto">
            <a:xfrm>
              <a:off x="3279775" y="4286457"/>
              <a:ext cx="348960" cy="506203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</p:grpSp>
      <p:grpSp>
        <p:nvGrpSpPr>
          <p:cNvPr id="408684" name="Gruppo 139"/>
          <p:cNvGrpSpPr>
            <a:grpSpLocks/>
          </p:cNvGrpSpPr>
          <p:nvPr/>
        </p:nvGrpSpPr>
        <p:grpSpPr bwMode="auto">
          <a:xfrm>
            <a:off x="6367463" y="1111250"/>
            <a:ext cx="2066925" cy="1009650"/>
            <a:chOff x="5322888" y="1871663"/>
            <a:chExt cx="2066925" cy="1009650"/>
          </a:xfrm>
        </p:grpSpPr>
        <p:sp>
          <p:nvSpPr>
            <p:cNvPr id="163948" name="Line 28"/>
            <p:cNvSpPr>
              <a:spLocks noChangeShapeType="1"/>
            </p:cNvSpPr>
            <p:nvPr/>
          </p:nvSpPr>
          <p:spPr bwMode="auto">
            <a:xfrm rot="-5400000">
              <a:off x="5951538" y="1979613"/>
              <a:ext cx="1270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9" name="Oval 8"/>
            <p:cNvSpPr>
              <a:spLocks noChangeArrowheads="1"/>
            </p:cNvSpPr>
            <p:nvPr/>
          </p:nvSpPr>
          <p:spPr bwMode="auto">
            <a:xfrm>
              <a:off x="5718175" y="1871663"/>
              <a:ext cx="431800" cy="647700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3950" name="AutoShape 18"/>
            <p:cNvSpPr>
              <a:spLocks noChangeArrowheads="1"/>
            </p:cNvSpPr>
            <p:nvPr/>
          </p:nvSpPr>
          <p:spPr bwMode="auto">
            <a:xfrm rot="-5400000">
              <a:off x="6743700" y="2235200"/>
              <a:ext cx="646113" cy="646113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1" name="Text Box 21"/>
            <p:cNvSpPr txBox="1">
              <a:spLocks noChangeArrowheads="1"/>
            </p:cNvSpPr>
            <p:nvPr/>
          </p:nvSpPr>
          <p:spPr bwMode="auto">
            <a:xfrm>
              <a:off x="6721475" y="2517775"/>
              <a:ext cx="496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  <a:cs typeface="Arial" charset="0"/>
                </a:rPr>
                <a:t>iC3b</a:t>
              </a:r>
            </a:p>
          </p:txBody>
        </p:sp>
        <p:grpSp>
          <p:nvGrpSpPr>
            <p:cNvPr id="163952" name="Gruppo 160"/>
            <p:cNvGrpSpPr>
              <a:grpSpLocks/>
            </p:cNvGrpSpPr>
            <p:nvPr/>
          </p:nvGrpSpPr>
          <p:grpSpPr bwMode="auto">
            <a:xfrm>
              <a:off x="6742113" y="2225675"/>
              <a:ext cx="635000" cy="633413"/>
              <a:chOff x="4007520" y="4559300"/>
              <a:chExt cx="635000" cy="633413"/>
            </a:xfrm>
          </p:grpSpPr>
          <p:sp>
            <p:nvSpPr>
              <p:cNvPr id="163953" name="Arc 19"/>
              <p:cNvSpPr>
                <a:spLocks/>
              </p:cNvSpPr>
              <p:nvPr/>
            </p:nvSpPr>
            <p:spPr bwMode="auto">
              <a:xfrm rot="-5400000">
                <a:off x="4007409" y="4558955"/>
                <a:ext cx="288758" cy="289037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4" name="Arc 22"/>
              <p:cNvSpPr>
                <a:spLocks/>
              </p:cNvSpPr>
              <p:nvPr/>
            </p:nvSpPr>
            <p:spPr bwMode="auto">
              <a:xfrm rot="5400000">
                <a:off x="4426637" y="4976261"/>
                <a:ext cx="215775" cy="215984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4" name="Gruppo 143"/>
          <p:cNvGrpSpPr>
            <a:grpSpLocks/>
          </p:cNvGrpSpPr>
          <p:nvPr/>
        </p:nvGrpSpPr>
        <p:grpSpPr bwMode="auto">
          <a:xfrm>
            <a:off x="4224338" y="469900"/>
            <a:ext cx="889000" cy="777875"/>
            <a:chOff x="4224763" y="470313"/>
            <a:chExt cx="889000" cy="777875"/>
          </a:xfrm>
        </p:grpSpPr>
        <p:grpSp>
          <p:nvGrpSpPr>
            <p:cNvPr id="163926" name="Gruppo 142"/>
            <p:cNvGrpSpPr>
              <a:grpSpLocks/>
            </p:cNvGrpSpPr>
            <p:nvPr/>
          </p:nvGrpSpPr>
          <p:grpSpPr bwMode="auto">
            <a:xfrm>
              <a:off x="4224763" y="613188"/>
              <a:ext cx="777875" cy="635000"/>
              <a:chOff x="4224763" y="613188"/>
              <a:chExt cx="777875" cy="635000"/>
            </a:xfrm>
          </p:grpSpPr>
          <p:sp>
            <p:nvSpPr>
              <p:cNvPr id="122" name="Ovale 121"/>
              <p:cNvSpPr/>
              <p:nvPr/>
            </p:nvSpPr>
            <p:spPr bwMode="auto">
              <a:xfrm rot="12607957">
                <a:off x="4934375" y="1127538"/>
                <a:ext cx="68263" cy="74613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e 122"/>
              <p:cNvSpPr/>
              <p:nvPr/>
            </p:nvSpPr>
            <p:spPr bwMode="auto">
              <a:xfrm rot="12607957">
                <a:off x="4883575" y="1173576"/>
                <a:ext cx="68263" cy="74612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Ovale 123"/>
              <p:cNvSpPr/>
              <p:nvPr/>
            </p:nvSpPr>
            <p:spPr bwMode="auto">
              <a:xfrm rot="12607957">
                <a:off x="4810550" y="1156113"/>
                <a:ext cx="68263" cy="74613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e 124"/>
              <p:cNvSpPr/>
              <p:nvPr/>
            </p:nvSpPr>
            <p:spPr bwMode="auto">
              <a:xfrm rot="12607957">
                <a:off x="4753400" y="1125951"/>
                <a:ext cx="68263" cy="73025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Ovale 125"/>
              <p:cNvSpPr/>
              <p:nvPr/>
            </p:nvSpPr>
            <p:spPr bwMode="auto">
              <a:xfrm rot="12607957">
                <a:off x="4718475" y="1073563"/>
                <a:ext cx="66675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Ovale 126"/>
              <p:cNvSpPr/>
              <p:nvPr/>
            </p:nvSpPr>
            <p:spPr bwMode="auto">
              <a:xfrm rot="12607957">
                <a:off x="4713713" y="9878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Ovale 127"/>
              <p:cNvSpPr/>
              <p:nvPr/>
            </p:nvSpPr>
            <p:spPr bwMode="auto">
              <a:xfrm rot="12607957">
                <a:off x="4674025" y="957676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Ovale 128"/>
              <p:cNvSpPr/>
              <p:nvPr/>
            </p:nvSpPr>
            <p:spPr bwMode="auto">
              <a:xfrm rot="12607957">
                <a:off x="4607350" y="1011651"/>
                <a:ext cx="68263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Ovale 129"/>
              <p:cNvSpPr/>
              <p:nvPr/>
            </p:nvSpPr>
            <p:spPr bwMode="auto">
              <a:xfrm rot="12607957">
                <a:off x="4326363" y="7640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Ovale 130"/>
              <p:cNvSpPr/>
              <p:nvPr/>
            </p:nvSpPr>
            <p:spPr bwMode="auto">
              <a:xfrm rot="12607957">
                <a:off x="4553375" y="1041813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Ovale 131"/>
              <p:cNvSpPr/>
              <p:nvPr/>
            </p:nvSpPr>
            <p:spPr bwMode="auto">
              <a:xfrm rot="12607957">
                <a:off x="4481938" y="10688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Ovale 132"/>
              <p:cNvSpPr/>
              <p:nvPr/>
            </p:nvSpPr>
            <p:spPr bwMode="auto">
              <a:xfrm rot="12607957">
                <a:off x="4418438" y="10894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Ovale 133"/>
              <p:cNvSpPr/>
              <p:nvPr/>
            </p:nvSpPr>
            <p:spPr bwMode="auto">
              <a:xfrm rot="12607957">
                <a:off x="4361288" y="11021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Ovale 134"/>
              <p:cNvSpPr/>
              <p:nvPr/>
            </p:nvSpPr>
            <p:spPr bwMode="auto">
              <a:xfrm rot="12607957">
                <a:off x="4353350" y="1032288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Ovale 135"/>
              <p:cNvSpPr/>
              <p:nvPr/>
            </p:nvSpPr>
            <p:spPr bwMode="auto">
              <a:xfrm rot="12607957">
                <a:off x="4332713" y="975138"/>
                <a:ext cx="68262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Ovale 136"/>
              <p:cNvSpPr/>
              <p:nvPr/>
            </p:nvSpPr>
            <p:spPr bwMode="auto">
              <a:xfrm rot="12607957">
                <a:off x="4329538" y="9037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Ovale 137"/>
              <p:cNvSpPr/>
              <p:nvPr/>
            </p:nvSpPr>
            <p:spPr bwMode="auto">
              <a:xfrm rot="12607957">
                <a:off x="4339063" y="838613"/>
                <a:ext cx="66675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Ovale 138"/>
              <p:cNvSpPr/>
              <p:nvPr/>
            </p:nvSpPr>
            <p:spPr bwMode="auto">
              <a:xfrm rot="12607957">
                <a:off x="4326363" y="687801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Ovale 139"/>
              <p:cNvSpPr/>
              <p:nvPr/>
            </p:nvSpPr>
            <p:spPr bwMode="auto">
              <a:xfrm rot="12607957">
                <a:off x="4278738" y="633826"/>
                <a:ext cx="68262" cy="7461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e 140"/>
              <p:cNvSpPr/>
              <p:nvPr/>
            </p:nvSpPr>
            <p:spPr bwMode="auto">
              <a:xfrm rot="12607957">
                <a:off x="4224763" y="613188"/>
                <a:ext cx="68262" cy="746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27" name="CasellaDiTesto 137"/>
            <p:cNvSpPr txBox="1">
              <a:spLocks noChangeArrowheads="1"/>
            </p:cNvSpPr>
            <p:nvPr/>
          </p:nvSpPr>
          <p:spPr bwMode="auto">
            <a:xfrm flipH="1">
              <a:off x="4397800" y="470313"/>
              <a:ext cx="7159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sp>
        <p:nvSpPr>
          <p:cNvPr id="163879" name="AutoShape 37"/>
          <p:cNvSpPr>
            <a:spLocks noChangeAspect="1" noChangeArrowheads="1"/>
          </p:cNvSpPr>
          <p:nvPr/>
        </p:nvSpPr>
        <p:spPr bwMode="auto">
          <a:xfrm rot="-780000">
            <a:off x="6183313" y="4621213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8" name="Gruppo 147"/>
          <p:cNvGrpSpPr>
            <a:grpSpLocks/>
          </p:cNvGrpSpPr>
          <p:nvPr/>
        </p:nvGrpSpPr>
        <p:grpSpPr bwMode="auto">
          <a:xfrm rot="-523914">
            <a:off x="4632325" y="2819400"/>
            <a:ext cx="1333500" cy="436563"/>
            <a:chOff x="5201667" y="2820988"/>
            <a:chExt cx="1334071" cy="436562"/>
          </a:xfrm>
        </p:grpSpPr>
        <p:grpSp>
          <p:nvGrpSpPr>
            <p:cNvPr id="163904" name="Gruppo 76"/>
            <p:cNvGrpSpPr>
              <a:grpSpLocks/>
            </p:cNvGrpSpPr>
            <p:nvPr/>
          </p:nvGrpSpPr>
          <p:grpSpPr bwMode="auto">
            <a:xfrm rot="19513578" flipH="1">
              <a:off x="5592763" y="2820988"/>
              <a:ext cx="942975" cy="436562"/>
              <a:chOff x="3735227" y="442338"/>
              <a:chExt cx="1679287" cy="541073"/>
            </a:xfrm>
          </p:grpSpPr>
          <p:sp>
            <p:nvSpPr>
              <p:cNvPr id="78" name="Ovale 77"/>
              <p:cNvSpPr/>
              <p:nvPr/>
            </p:nvSpPr>
            <p:spPr>
              <a:xfrm>
                <a:off x="3743040" y="735443"/>
                <a:ext cx="121618" cy="9247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e 78"/>
              <p:cNvSpPr/>
              <p:nvPr/>
            </p:nvSpPr>
            <p:spPr>
              <a:xfrm>
                <a:off x="3771899" y="659420"/>
                <a:ext cx="121618" cy="92475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e 79"/>
              <p:cNvSpPr/>
              <p:nvPr/>
            </p:nvSpPr>
            <p:spPr>
              <a:xfrm>
                <a:off x="3901206" y="625583"/>
                <a:ext cx="121616" cy="9247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e 80"/>
              <p:cNvSpPr/>
              <p:nvPr/>
            </p:nvSpPr>
            <p:spPr>
              <a:xfrm>
                <a:off x="4027181" y="638280"/>
                <a:ext cx="118788" cy="92475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e 81"/>
              <p:cNvSpPr/>
              <p:nvPr/>
            </p:nvSpPr>
            <p:spPr>
              <a:xfrm>
                <a:off x="4127657" y="668660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Ovale 82"/>
              <p:cNvSpPr/>
              <p:nvPr/>
            </p:nvSpPr>
            <p:spPr>
              <a:xfrm>
                <a:off x="4208808" y="745287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Ovale 83"/>
              <p:cNvSpPr/>
              <p:nvPr/>
            </p:nvSpPr>
            <p:spPr>
              <a:xfrm>
                <a:off x="4304562" y="752591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4350116" y="669192"/>
                <a:ext cx="11878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Ovale 85"/>
              <p:cNvSpPr/>
              <p:nvPr/>
            </p:nvSpPr>
            <p:spPr>
              <a:xfrm>
                <a:off x="5002942" y="758977"/>
                <a:ext cx="11878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e 86"/>
              <p:cNvSpPr/>
              <p:nvPr/>
            </p:nvSpPr>
            <p:spPr>
              <a:xfrm>
                <a:off x="4400839" y="585939"/>
                <a:ext cx="121616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4485362" y="519278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Ovale 88"/>
              <p:cNvSpPr/>
              <p:nvPr/>
            </p:nvSpPr>
            <p:spPr>
              <a:xfrm>
                <a:off x="4567834" y="453972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Ovale 89"/>
              <p:cNvSpPr/>
              <p:nvPr/>
            </p:nvSpPr>
            <p:spPr>
              <a:xfrm>
                <a:off x="4643631" y="406638"/>
                <a:ext cx="121618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Ovale 90"/>
              <p:cNvSpPr/>
              <p:nvPr/>
            </p:nvSpPr>
            <p:spPr>
              <a:xfrm>
                <a:off x="4721202" y="472064"/>
                <a:ext cx="121616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Ovale 91"/>
              <p:cNvSpPr/>
              <p:nvPr/>
            </p:nvSpPr>
            <p:spPr>
              <a:xfrm>
                <a:off x="4804926" y="533429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e 92"/>
              <p:cNvSpPr/>
              <p:nvPr/>
            </p:nvSpPr>
            <p:spPr>
              <a:xfrm>
                <a:off x="4870292" y="604202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e 93"/>
              <p:cNvSpPr/>
              <p:nvPr/>
            </p:nvSpPr>
            <p:spPr>
              <a:xfrm>
                <a:off x="4923767" y="671975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e 94"/>
              <p:cNvSpPr/>
              <p:nvPr/>
            </p:nvSpPr>
            <p:spPr>
              <a:xfrm>
                <a:off x="5082175" y="822374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Ovale 95"/>
              <p:cNvSpPr/>
              <p:nvPr/>
            </p:nvSpPr>
            <p:spPr>
              <a:xfrm>
                <a:off x="5186621" y="864629"/>
                <a:ext cx="121616" cy="9247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Ovale 96"/>
              <p:cNvSpPr/>
              <p:nvPr/>
            </p:nvSpPr>
            <p:spPr>
              <a:xfrm>
                <a:off x="5297048" y="854108"/>
                <a:ext cx="121616" cy="92474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05" name="CasellaDiTesto 97"/>
            <p:cNvSpPr txBox="1">
              <a:spLocks noChangeArrowheads="1"/>
            </p:cNvSpPr>
            <p:nvPr/>
          </p:nvSpPr>
          <p:spPr bwMode="auto">
            <a:xfrm flipH="1">
              <a:off x="5201667" y="2887322"/>
              <a:ext cx="7159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grpSp>
        <p:nvGrpSpPr>
          <p:cNvPr id="145" name="Gruppo 144"/>
          <p:cNvGrpSpPr>
            <a:grpSpLocks/>
          </p:cNvGrpSpPr>
          <p:nvPr/>
        </p:nvGrpSpPr>
        <p:grpSpPr bwMode="auto">
          <a:xfrm rot="-977845">
            <a:off x="3140075" y="2708275"/>
            <a:ext cx="835025" cy="1030288"/>
            <a:chOff x="3140075" y="2708275"/>
            <a:chExt cx="835663" cy="1030288"/>
          </a:xfrm>
        </p:grpSpPr>
        <p:grpSp>
          <p:nvGrpSpPr>
            <p:cNvPr id="163882" name="Gruppo 54"/>
            <p:cNvGrpSpPr>
              <a:grpSpLocks/>
            </p:cNvGrpSpPr>
            <p:nvPr/>
          </p:nvGrpSpPr>
          <p:grpSpPr bwMode="auto">
            <a:xfrm rot="4399368">
              <a:off x="2886075" y="3048000"/>
              <a:ext cx="944563" cy="436563"/>
              <a:chOff x="3735227" y="442338"/>
              <a:chExt cx="1679287" cy="541073"/>
            </a:xfrm>
          </p:grpSpPr>
          <p:sp>
            <p:nvSpPr>
              <p:cNvPr id="56" name="Ovale 55"/>
              <p:cNvSpPr/>
              <p:nvPr/>
            </p:nvSpPr>
            <p:spPr>
              <a:xfrm>
                <a:off x="3680288" y="766841"/>
                <a:ext cx="121361" cy="9254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3727398" y="687237"/>
                <a:ext cx="121361" cy="92545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3852898" y="657198"/>
                <a:ext cx="121359" cy="9254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3966488" y="661671"/>
                <a:ext cx="121361" cy="9254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4073839" y="697885"/>
                <a:ext cx="118538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4157243" y="778522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4254388" y="782593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4297467" y="696470"/>
                <a:ext cx="121361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e 63"/>
              <p:cNvSpPr/>
              <p:nvPr/>
            </p:nvSpPr>
            <p:spPr>
              <a:xfrm>
                <a:off x="4949505" y="780358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e 64"/>
              <p:cNvSpPr/>
              <p:nvPr/>
            </p:nvSpPr>
            <p:spPr>
              <a:xfrm>
                <a:off x="4348610" y="623387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e 65"/>
              <p:cNvSpPr/>
              <p:nvPr/>
            </p:nvSpPr>
            <p:spPr>
              <a:xfrm>
                <a:off x="4430277" y="550035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e 66"/>
              <p:cNvSpPr/>
              <p:nvPr/>
            </p:nvSpPr>
            <p:spPr>
              <a:xfrm>
                <a:off x="4519174" y="487000"/>
                <a:ext cx="121361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e 67"/>
              <p:cNvSpPr/>
              <p:nvPr/>
            </p:nvSpPr>
            <p:spPr>
              <a:xfrm>
                <a:off x="4589512" y="436687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4664378" y="508128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e 69"/>
              <p:cNvSpPr/>
              <p:nvPr/>
            </p:nvSpPr>
            <p:spPr>
              <a:xfrm>
                <a:off x="4753067" y="564700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e 70"/>
              <p:cNvSpPr/>
              <p:nvPr/>
            </p:nvSpPr>
            <p:spPr>
              <a:xfrm>
                <a:off x="4813726" y="629710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Ovale 71"/>
              <p:cNvSpPr/>
              <p:nvPr/>
            </p:nvSpPr>
            <p:spPr>
              <a:xfrm>
                <a:off x="4872976" y="703471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e 72"/>
              <p:cNvSpPr/>
              <p:nvPr/>
            </p:nvSpPr>
            <p:spPr>
              <a:xfrm>
                <a:off x="5024497" y="858899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Ovale 73"/>
              <p:cNvSpPr/>
              <p:nvPr/>
            </p:nvSpPr>
            <p:spPr>
              <a:xfrm>
                <a:off x="5140773" y="881206"/>
                <a:ext cx="121361" cy="94514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Ovale 74"/>
              <p:cNvSpPr/>
              <p:nvPr/>
            </p:nvSpPr>
            <p:spPr>
              <a:xfrm>
                <a:off x="5252060" y="889138"/>
                <a:ext cx="121359" cy="9254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883" name="CasellaDiTesto 75"/>
            <p:cNvSpPr txBox="1">
              <a:spLocks noChangeArrowheads="1"/>
            </p:cNvSpPr>
            <p:nvPr/>
          </p:nvSpPr>
          <p:spPr bwMode="auto">
            <a:xfrm flipH="1">
              <a:off x="3259775" y="2708275"/>
              <a:ext cx="7159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01763" y="6429059"/>
            <a:ext cx="2829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of Dr. Marina </a:t>
            </a:r>
            <a:r>
              <a:rPr lang="en-US" sz="1200" dirty="0" err="1"/>
              <a:t>Noris</a:t>
            </a:r>
            <a:r>
              <a:rPr lang="en-US" sz="1200" dirty="0"/>
              <a:t> (Modified)</a:t>
            </a:r>
          </a:p>
        </p:txBody>
      </p:sp>
      <p:grpSp>
        <p:nvGrpSpPr>
          <p:cNvPr id="142" name="Gruppo 143"/>
          <p:cNvGrpSpPr>
            <a:grpSpLocks/>
          </p:cNvGrpSpPr>
          <p:nvPr/>
        </p:nvGrpSpPr>
        <p:grpSpPr bwMode="auto">
          <a:xfrm>
            <a:off x="218991" y="1318213"/>
            <a:ext cx="889000" cy="777875"/>
            <a:chOff x="4224763" y="470313"/>
            <a:chExt cx="889000" cy="777875"/>
          </a:xfrm>
        </p:grpSpPr>
        <p:grpSp>
          <p:nvGrpSpPr>
            <p:cNvPr id="143" name="Gruppo 142"/>
            <p:cNvGrpSpPr>
              <a:grpSpLocks/>
            </p:cNvGrpSpPr>
            <p:nvPr/>
          </p:nvGrpSpPr>
          <p:grpSpPr bwMode="auto">
            <a:xfrm>
              <a:off x="4224763" y="613188"/>
              <a:ext cx="777875" cy="635000"/>
              <a:chOff x="4224763" y="613188"/>
              <a:chExt cx="777875" cy="635000"/>
            </a:xfrm>
          </p:grpSpPr>
          <p:sp>
            <p:nvSpPr>
              <p:cNvPr id="147" name="Ovale 121"/>
              <p:cNvSpPr/>
              <p:nvPr/>
            </p:nvSpPr>
            <p:spPr bwMode="auto">
              <a:xfrm rot="12607957">
                <a:off x="4934375" y="1127538"/>
                <a:ext cx="68263" cy="74613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Ovale 122"/>
              <p:cNvSpPr/>
              <p:nvPr/>
            </p:nvSpPr>
            <p:spPr bwMode="auto">
              <a:xfrm rot="12607957">
                <a:off x="4883575" y="1173576"/>
                <a:ext cx="68263" cy="74612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Ovale 123"/>
              <p:cNvSpPr/>
              <p:nvPr/>
            </p:nvSpPr>
            <p:spPr bwMode="auto">
              <a:xfrm rot="12607957">
                <a:off x="4810550" y="1156113"/>
                <a:ext cx="68263" cy="74613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Ovale 124"/>
              <p:cNvSpPr/>
              <p:nvPr/>
            </p:nvSpPr>
            <p:spPr bwMode="auto">
              <a:xfrm rot="12607957">
                <a:off x="4753400" y="1125951"/>
                <a:ext cx="68263" cy="73025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e 125"/>
              <p:cNvSpPr/>
              <p:nvPr/>
            </p:nvSpPr>
            <p:spPr bwMode="auto">
              <a:xfrm rot="12607957">
                <a:off x="4718475" y="1073563"/>
                <a:ext cx="66675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e 126"/>
              <p:cNvSpPr/>
              <p:nvPr/>
            </p:nvSpPr>
            <p:spPr bwMode="auto">
              <a:xfrm rot="12607957">
                <a:off x="4713713" y="9878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Ovale 127"/>
              <p:cNvSpPr/>
              <p:nvPr/>
            </p:nvSpPr>
            <p:spPr bwMode="auto">
              <a:xfrm rot="12607957">
                <a:off x="4674025" y="957676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Ovale 128"/>
              <p:cNvSpPr/>
              <p:nvPr/>
            </p:nvSpPr>
            <p:spPr bwMode="auto">
              <a:xfrm rot="12607957">
                <a:off x="4607350" y="1011651"/>
                <a:ext cx="68263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Ovale 129"/>
              <p:cNvSpPr/>
              <p:nvPr/>
            </p:nvSpPr>
            <p:spPr bwMode="auto">
              <a:xfrm rot="12607957">
                <a:off x="4326363" y="7640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Ovale 130"/>
              <p:cNvSpPr/>
              <p:nvPr/>
            </p:nvSpPr>
            <p:spPr bwMode="auto">
              <a:xfrm rot="12607957">
                <a:off x="4553375" y="1041813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Ovale 131"/>
              <p:cNvSpPr/>
              <p:nvPr/>
            </p:nvSpPr>
            <p:spPr bwMode="auto">
              <a:xfrm rot="12607957">
                <a:off x="4481938" y="10688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e 132"/>
              <p:cNvSpPr/>
              <p:nvPr/>
            </p:nvSpPr>
            <p:spPr bwMode="auto">
              <a:xfrm rot="12607957">
                <a:off x="4418438" y="10894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e 133"/>
              <p:cNvSpPr/>
              <p:nvPr/>
            </p:nvSpPr>
            <p:spPr bwMode="auto">
              <a:xfrm rot="12607957">
                <a:off x="4361288" y="11021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e 134"/>
              <p:cNvSpPr/>
              <p:nvPr/>
            </p:nvSpPr>
            <p:spPr bwMode="auto">
              <a:xfrm rot="12607957">
                <a:off x="4353350" y="1032288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Ovale 135"/>
              <p:cNvSpPr/>
              <p:nvPr/>
            </p:nvSpPr>
            <p:spPr bwMode="auto">
              <a:xfrm rot="12607957">
                <a:off x="4332713" y="975138"/>
                <a:ext cx="68262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Ovale 136"/>
              <p:cNvSpPr/>
              <p:nvPr/>
            </p:nvSpPr>
            <p:spPr bwMode="auto">
              <a:xfrm rot="12607957">
                <a:off x="4329538" y="9037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Ovale 137"/>
              <p:cNvSpPr/>
              <p:nvPr/>
            </p:nvSpPr>
            <p:spPr bwMode="auto">
              <a:xfrm rot="12607957">
                <a:off x="4339063" y="838613"/>
                <a:ext cx="66675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e 138"/>
              <p:cNvSpPr/>
              <p:nvPr/>
            </p:nvSpPr>
            <p:spPr bwMode="auto">
              <a:xfrm rot="12607957">
                <a:off x="4326363" y="687801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e 139"/>
              <p:cNvSpPr/>
              <p:nvPr/>
            </p:nvSpPr>
            <p:spPr bwMode="auto">
              <a:xfrm rot="12607957">
                <a:off x="4278738" y="633826"/>
                <a:ext cx="68262" cy="7461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Ovale 140"/>
              <p:cNvSpPr/>
              <p:nvPr/>
            </p:nvSpPr>
            <p:spPr bwMode="auto">
              <a:xfrm rot="12607957">
                <a:off x="4224763" y="613188"/>
                <a:ext cx="68262" cy="746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" name="CasellaDiTesto 137"/>
            <p:cNvSpPr txBox="1">
              <a:spLocks noChangeArrowheads="1"/>
            </p:cNvSpPr>
            <p:nvPr/>
          </p:nvSpPr>
          <p:spPr bwMode="auto">
            <a:xfrm flipH="1">
              <a:off x="4397800" y="470313"/>
              <a:ext cx="7159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869823" y="2113836"/>
            <a:ext cx="8697" cy="750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26214" y="2783651"/>
            <a:ext cx="887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 terminal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52248" y="1570322"/>
            <a:ext cx="4531" cy="804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9" name="TextBox 168"/>
          <p:cNvSpPr txBox="1"/>
          <p:nvPr/>
        </p:nvSpPr>
        <p:spPr>
          <a:xfrm>
            <a:off x="-4164" y="2309727"/>
            <a:ext cx="887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SCR19-20</a:t>
            </a:r>
          </a:p>
        </p:txBody>
      </p:sp>
    </p:spTree>
    <p:extLst>
      <p:ext uri="{BB962C8B-B14F-4D97-AF65-F5344CB8AC3E}">
        <p14:creationId xmlns:p14="http://schemas.microsoft.com/office/powerpoint/2010/main" val="34498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60777E-7 L 0.07535 0.08302 " pathEditMode="relative" ptsTypes="AA">
                                      <p:cBhvr>
                                        <p:cTn id="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062E-6 L 0.07257 -0.1105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1443E-6 L 0.10018 0.2578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2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045E-6 L -0.06771 0.2127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3.50601E-6 L 0.09878 -0.09505 " pathEditMode="relative" ptsTypes="AA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60777E-7 L 0.07535 0.08302 " pathEditMode="relative" ptsTypes="AA">
                                      <p:cBhvr>
                                        <p:cTn id="34" dur="500" spd="-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uppo 142"/>
          <p:cNvGrpSpPr>
            <a:grpSpLocks/>
          </p:cNvGrpSpPr>
          <p:nvPr/>
        </p:nvGrpSpPr>
        <p:grpSpPr bwMode="auto">
          <a:xfrm>
            <a:off x="4464050" y="2239963"/>
            <a:ext cx="741363" cy="674687"/>
            <a:chOff x="2043113" y="4451413"/>
            <a:chExt cx="741362" cy="674687"/>
          </a:xfrm>
        </p:grpSpPr>
        <p:sp>
          <p:nvSpPr>
            <p:cNvPr id="165005" name="AutoShape 4"/>
            <p:cNvSpPr>
              <a:spLocks noChangeArrowheads="1"/>
            </p:cNvSpPr>
            <p:nvPr/>
          </p:nvSpPr>
          <p:spPr bwMode="auto">
            <a:xfrm rot="5400000" flipH="1">
              <a:off x="2052638" y="4441888"/>
              <a:ext cx="674687" cy="693737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06" name="Arc 5"/>
            <p:cNvSpPr>
              <a:spLocks/>
            </p:cNvSpPr>
            <p:nvPr/>
          </p:nvSpPr>
          <p:spPr bwMode="auto">
            <a:xfrm rot="5400000" flipH="1">
              <a:off x="2457450" y="4454588"/>
              <a:ext cx="317500" cy="3365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7" name="Text Box 13"/>
            <p:cNvSpPr txBox="1">
              <a:spLocks noChangeArrowheads="1"/>
            </p:cNvSpPr>
            <p:nvPr/>
          </p:nvSpPr>
          <p:spPr bwMode="auto">
            <a:xfrm>
              <a:off x="2095500" y="4757738"/>
              <a:ext cx="5032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C3b</a:t>
              </a:r>
            </a:p>
          </p:txBody>
        </p:sp>
      </p:grpSp>
      <p:grpSp>
        <p:nvGrpSpPr>
          <p:cNvPr id="164867" name="Group 23"/>
          <p:cNvGrpSpPr>
            <a:grpSpLocks/>
          </p:cNvGrpSpPr>
          <p:nvPr/>
        </p:nvGrpSpPr>
        <p:grpSpPr bwMode="auto">
          <a:xfrm rot="16200000" flipH="1">
            <a:off x="4429919" y="1870869"/>
            <a:ext cx="769937" cy="7477125"/>
            <a:chOff x="4513" y="935"/>
            <a:chExt cx="1247" cy="2994"/>
          </a:xfrm>
        </p:grpSpPr>
        <p:sp>
          <p:nvSpPr>
            <p:cNvPr id="165003" name="Arc 24"/>
            <p:cNvSpPr>
              <a:spLocks/>
            </p:cNvSpPr>
            <p:nvPr/>
          </p:nvSpPr>
          <p:spPr bwMode="auto">
            <a:xfrm flipH="1">
              <a:off x="4508" y="933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4" name="Arc 25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868" name="AutoShape 6"/>
          <p:cNvSpPr>
            <a:spLocks noChangeArrowheads="1"/>
          </p:cNvSpPr>
          <p:nvPr/>
        </p:nvSpPr>
        <p:spPr bwMode="auto">
          <a:xfrm rot="5400000">
            <a:off x="2117725" y="2952750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69" name="Arc 7"/>
          <p:cNvSpPr>
            <a:spLocks/>
          </p:cNvSpPr>
          <p:nvPr/>
        </p:nvSpPr>
        <p:spPr bwMode="auto">
          <a:xfrm rot="5400000">
            <a:off x="2476500" y="3313113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Line 9"/>
          <p:cNvSpPr>
            <a:spLocks noChangeShapeType="1"/>
          </p:cNvSpPr>
          <p:nvPr/>
        </p:nvSpPr>
        <p:spPr bwMode="auto">
          <a:xfrm rot="-5400000">
            <a:off x="2217738" y="5359400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AutoShape 11"/>
          <p:cNvSpPr>
            <a:spLocks noChangeArrowheads="1"/>
          </p:cNvSpPr>
          <p:nvPr/>
        </p:nvSpPr>
        <p:spPr bwMode="auto">
          <a:xfrm rot="-5400000">
            <a:off x="2105025" y="1728788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72" name="Text Box 12"/>
          <p:cNvSpPr txBox="1">
            <a:spLocks noChangeArrowheads="1"/>
          </p:cNvSpPr>
          <p:nvPr/>
        </p:nvSpPr>
        <p:spPr bwMode="auto">
          <a:xfrm>
            <a:off x="2219325" y="1878013"/>
            <a:ext cx="44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</a:t>
            </a:r>
          </a:p>
        </p:txBody>
      </p:sp>
      <p:sp>
        <p:nvSpPr>
          <p:cNvPr id="164873" name="Text Box 13"/>
          <p:cNvSpPr txBox="1">
            <a:spLocks noChangeArrowheads="1"/>
          </p:cNvSpPr>
          <p:nvPr/>
        </p:nvSpPr>
        <p:spPr bwMode="auto">
          <a:xfrm>
            <a:off x="2105025" y="31289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sp>
        <p:nvSpPr>
          <p:cNvPr id="164874" name="Arc 15"/>
          <p:cNvSpPr>
            <a:spLocks/>
          </p:cNvSpPr>
          <p:nvPr/>
        </p:nvSpPr>
        <p:spPr bwMode="auto">
          <a:xfrm rot="10800000">
            <a:off x="1608138" y="3571875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4875" name="Text Box 16"/>
          <p:cNvSpPr txBox="1">
            <a:spLocks noChangeArrowheads="1"/>
          </p:cNvSpPr>
          <p:nvPr/>
        </p:nvSpPr>
        <p:spPr bwMode="auto">
          <a:xfrm>
            <a:off x="1541463" y="3554413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C3a</a:t>
            </a:r>
          </a:p>
        </p:txBody>
      </p:sp>
      <p:sp>
        <p:nvSpPr>
          <p:cNvPr id="164876" name="Text Box 26"/>
          <p:cNvSpPr txBox="1">
            <a:spLocks noChangeArrowheads="1"/>
          </p:cNvSpPr>
          <p:nvPr/>
        </p:nvSpPr>
        <p:spPr bwMode="auto">
          <a:xfrm>
            <a:off x="6072188" y="5932488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400" i="1">
                <a:solidFill>
                  <a:srgbClr val="000000"/>
                </a:solidFill>
              </a:rPr>
              <a:t>Endothelial cell</a:t>
            </a:r>
          </a:p>
        </p:txBody>
      </p:sp>
      <p:sp>
        <p:nvSpPr>
          <p:cNvPr id="164877" name="Line 27"/>
          <p:cNvSpPr>
            <a:spLocks noChangeShapeType="1"/>
          </p:cNvSpPr>
          <p:nvPr/>
        </p:nvSpPr>
        <p:spPr bwMode="auto">
          <a:xfrm>
            <a:off x="2417763" y="2459038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Line 30"/>
          <p:cNvSpPr>
            <a:spLocks noChangeShapeType="1"/>
          </p:cNvSpPr>
          <p:nvPr/>
        </p:nvSpPr>
        <p:spPr bwMode="auto">
          <a:xfrm rot="16200000" flipH="1">
            <a:off x="2116931" y="4017169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Text Box 93"/>
          <p:cNvSpPr txBox="1">
            <a:spLocks noChangeArrowheads="1"/>
          </p:cNvSpPr>
          <p:nvPr/>
        </p:nvSpPr>
        <p:spPr bwMode="auto">
          <a:xfrm>
            <a:off x="0" y="642938"/>
            <a:ext cx="210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1400">
                <a:solidFill>
                  <a:srgbClr val="000000"/>
                </a:solidFill>
              </a:rPr>
              <a:t>spontaneous hydrolysis,</a:t>
            </a:r>
          </a:p>
          <a:p>
            <a:r>
              <a:rPr lang="it-IT" sz="1400">
                <a:solidFill>
                  <a:srgbClr val="000000"/>
                </a:solidFill>
              </a:rPr>
              <a:t>bacteria, viruses</a:t>
            </a:r>
          </a:p>
        </p:txBody>
      </p:sp>
      <p:sp>
        <p:nvSpPr>
          <p:cNvPr id="164880" name="Arc 148"/>
          <p:cNvSpPr>
            <a:spLocks/>
          </p:cNvSpPr>
          <p:nvPr/>
        </p:nvSpPr>
        <p:spPr bwMode="auto">
          <a:xfrm flipH="1" flipV="1">
            <a:off x="357188" y="1214438"/>
            <a:ext cx="1408112" cy="898525"/>
          </a:xfrm>
          <a:custGeom>
            <a:avLst/>
            <a:gdLst>
              <a:gd name="T0" fmla="*/ 0 w 21600"/>
              <a:gd name="T1" fmla="*/ 0 h 22655"/>
              <a:gd name="T2" fmla="*/ 2147483646 w 21600"/>
              <a:gd name="T3" fmla="*/ 2147483646 h 22655"/>
              <a:gd name="T4" fmla="*/ 0 w 21600"/>
              <a:gd name="T5" fmla="*/ 2147483646 h 22655"/>
              <a:gd name="T6" fmla="*/ 0 60000 65536"/>
              <a:gd name="T7" fmla="*/ 0 60000 65536"/>
              <a:gd name="T8" fmla="*/ 0 60000 65536"/>
              <a:gd name="T9" fmla="*/ 0 w 21600"/>
              <a:gd name="T10" fmla="*/ 0 h 22655"/>
              <a:gd name="T11" fmla="*/ 21600 w 21600"/>
              <a:gd name="T12" fmla="*/ 22655 h 22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1"/>
                  <a:pt x="21591" y="22303"/>
                  <a:pt x="21574" y="22655"/>
                </a:cubicBezTo>
              </a:path>
              <a:path w="21600" h="226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1"/>
                  <a:pt x="21591" y="22303"/>
                  <a:pt x="21574" y="2265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Text Box 168"/>
          <p:cNvSpPr txBox="1">
            <a:spLocks noChangeArrowheads="1"/>
          </p:cNvSpPr>
          <p:nvPr/>
        </p:nvSpPr>
        <p:spPr bwMode="auto">
          <a:xfrm>
            <a:off x="2112963" y="5630863"/>
            <a:ext cx="1638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 i="1">
                <a:solidFill>
                  <a:srgbClr val="000000"/>
                </a:solidFill>
              </a:rPr>
              <a:t>Glycosaminoglycans</a:t>
            </a:r>
          </a:p>
        </p:txBody>
      </p:sp>
      <p:sp>
        <p:nvSpPr>
          <p:cNvPr id="164882" name="AutoShape 18"/>
          <p:cNvSpPr>
            <a:spLocks noChangeArrowheads="1"/>
          </p:cNvSpPr>
          <p:nvPr/>
        </p:nvSpPr>
        <p:spPr bwMode="auto">
          <a:xfrm rot="-5400000">
            <a:off x="4456113" y="4433888"/>
            <a:ext cx="646112" cy="646112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83" name="Line 20"/>
          <p:cNvSpPr>
            <a:spLocks noChangeShapeType="1"/>
          </p:cNvSpPr>
          <p:nvPr/>
        </p:nvSpPr>
        <p:spPr bwMode="auto">
          <a:xfrm rot="-5400000">
            <a:off x="4645025" y="5226051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4" name="Text Box 21"/>
          <p:cNvSpPr txBox="1">
            <a:spLocks noChangeArrowheads="1"/>
          </p:cNvSpPr>
          <p:nvPr/>
        </p:nvSpPr>
        <p:spPr bwMode="auto">
          <a:xfrm>
            <a:off x="4433888" y="4716463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iC3b</a:t>
            </a:r>
          </a:p>
        </p:txBody>
      </p:sp>
      <p:grpSp>
        <p:nvGrpSpPr>
          <p:cNvPr id="164885" name="Gruppo 160"/>
          <p:cNvGrpSpPr>
            <a:grpSpLocks/>
          </p:cNvGrpSpPr>
          <p:nvPr/>
        </p:nvGrpSpPr>
        <p:grpSpPr bwMode="auto">
          <a:xfrm>
            <a:off x="4454525" y="4424363"/>
            <a:ext cx="635000" cy="633412"/>
            <a:chOff x="4007520" y="4559300"/>
            <a:chExt cx="635000" cy="633413"/>
          </a:xfrm>
        </p:grpSpPr>
        <p:sp>
          <p:nvSpPr>
            <p:cNvPr id="165001" name="Arc 19"/>
            <p:cNvSpPr>
              <a:spLocks/>
            </p:cNvSpPr>
            <p:nvPr/>
          </p:nvSpPr>
          <p:spPr bwMode="auto">
            <a:xfrm rot="-5400000">
              <a:off x="4007409" y="4558955"/>
              <a:ext cx="288758" cy="289037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2" name="Arc 22"/>
            <p:cNvSpPr>
              <a:spLocks/>
            </p:cNvSpPr>
            <p:nvPr/>
          </p:nvSpPr>
          <p:spPr bwMode="auto">
            <a:xfrm rot="5400000">
              <a:off x="4426637" y="4976261"/>
              <a:ext cx="215775" cy="215984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886" name="Gruppo 141"/>
          <p:cNvGrpSpPr>
            <a:grpSpLocks/>
          </p:cNvGrpSpPr>
          <p:nvPr/>
        </p:nvGrpSpPr>
        <p:grpSpPr bwMode="auto">
          <a:xfrm>
            <a:off x="2043113" y="4475163"/>
            <a:ext cx="741362" cy="674687"/>
            <a:chOff x="2043113" y="4475163"/>
            <a:chExt cx="741362" cy="674687"/>
          </a:xfrm>
        </p:grpSpPr>
        <p:sp>
          <p:nvSpPr>
            <p:cNvPr id="164998" name="AutoShape 4"/>
            <p:cNvSpPr>
              <a:spLocks noChangeArrowheads="1"/>
            </p:cNvSpPr>
            <p:nvPr/>
          </p:nvSpPr>
          <p:spPr bwMode="auto">
            <a:xfrm rot="5400000" flipH="1">
              <a:off x="2052638" y="4465638"/>
              <a:ext cx="674687" cy="693737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99" name="Arc 5"/>
            <p:cNvSpPr>
              <a:spLocks/>
            </p:cNvSpPr>
            <p:nvPr/>
          </p:nvSpPr>
          <p:spPr bwMode="auto">
            <a:xfrm rot="5400000" flipH="1">
              <a:off x="2457450" y="4478338"/>
              <a:ext cx="317500" cy="3365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0" name="Text Box 13"/>
            <p:cNvSpPr txBox="1">
              <a:spLocks noChangeArrowheads="1"/>
            </p:cNvSpPr>
            <p:nvPr/>
          </p:nvSpPr>
          <p:spPr bwMode="auto">
            <a:xfrm>
              <a:off x="2095500" y="4757738"/>
              <a:ext cx="5032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C3b</a:t>
              </a:r>
            </a:p>
          </p:txBody>
        </p:sp>
      </p:grpSp>
      <p:sp>
        <p:nvSpPr>
          <p:cNvPr id="164887" name="Oval 28"/>
          <p:cNvSpPr>
            <a:spLocks noChangeAspect="1" noChangeArrowheads="1"/>
          </p:cNvSpPr>
          <p:nvPr/>
        </p:nvSpPr>
        <p:spPr bwMode="auto">
          <a:xfrm rot="5400000">
            <a:off x="5984876" y="3392487"/>
            <a:ext cx="608012" cy="4556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88" name="Text Box 29"/>
          <p:cNvSpPr txBox="1">
            <a:spLocks noChangeAspect="1" noChangeArrowheads="1"/>
          </p:cNvSpPr>
          <p:nvPr/>
        </p:nvSpPr>
        <p:spPr bwMode="auto">
          <a:xfrm>
            <a:off x="6043613" y="3465513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CFB</a:t>
            </a:r>
          </a:p>
        </p:txBody>
      </p:sp>
      <p:sp>
        <p:nvSpPr>
          <p:cNvPr id="164889" name="Line 69"/>
          <p:cNvSpPr>
            <a:spLocks noChangeAspect="1" noChangeShapeType="1"/>
          </p:cNvSpPr>
          <p:nvPr/>
        </p:nvSpPr>
        <p:spPr bwMode="auto">
          <a:xfrm rot="16200000" flipH="1">
            <a:off x="6235700" y="4138613"/>
            <a:ext cx="2873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Text Box 67"/>
          <p:cNvSpPr txBox="1">
            <a:spLocks noChangeAspect="1" noChangeArrowheads="1"/>
          </p:cNvSpPr>
          <p:nvPr/>
        </p:nvSpPr>
        <p:spPr bwMode="auto">
          <a:xfrm flipH="1">
            <a:off x="5097463" y="4179888"/>
            <a:ext cx="13731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Surface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bound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convertase</a:t>
            </a:r>
            <a:endParaRPr lang="it-IT" sz="105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4891" name="Line 20"/>
          <p:cNvSpPr>
            <a:spLocks noChangeShapeType="1"/>
          </p:cNvSpPr>
          <p:nvPr/>
        </p:nvSpPr>
        <p:spPr bwMode="auto">
          <a:xfrm rot="-5400000">
            <a:off x="6165850" y="5232401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2" name="Rectangle 53"/>
          <p:cNvSpPr>
            <a:spLocks noChangeAspect="1" noChangeArrowheads="1"/>
          </p:cNvSpPr>
          <p:nvPr/>
        </p:nvSpPr>
        <p:spPr bwMode="auto">
          <a:xfrm rot="16245231" flipH="1">
            <a:off x="6094413" y="4565650"/>
            <a:ext cx="484187" cy="22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93" name="AutoShape 4"/>
          <p:cNvSpPr>
            <a:spLocks noChangeArrowheads="1"/>
          </p:cNvSpPr>
          <p:nvPr/>
        </p:nvSpPr>
        <p:spPr bwMode="auto">
          <a:xfrm rot="5400000" flipH="1">
            <a:off x="5935663" y="4481513"/>
            <a:ext cx="674687" cy="693737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94" name="Arc 5"/>
          <p:cNvSpPr>
            <a:spLocks/>
          </p:cNvSpPr>
          <p:nvPr/>
        </p:nvSpPr>
        <p:spPr bwMode="auto">
          <a:xfrm rot="5400000" flipH="1">
            <a:off x="6340475" y="4494213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5" name="Text Box 13"/>
          <p:cNvSpPr txBox="1">
            <a:spLocks noChangeArrowheads="1"/>
          </p:cNvSpPr>
          <p:nvPr/>
        </p:nvSpPr>
        <p:spPr bwMode="auto">
          <a:xfrm>
            <a:off x="5978525" y="477361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grpSp>
        <p:nvGrpSpPr>
          <p:cNvPr id="164896" name="Group 80"/>
          <p:cNvGrpSpPr>
            <a:grpSpLocks/>
          </p:cNvGrpSpPr>
          <p:nvPr/>
        </p:nvGrpSpPr>
        <p:grpSpPr bwMode="auto">
          <a:xfrm>
            <a:off x="6205538" y="4305300"/>
            <a:ext cx="674687" cy="685800"/>
            <a:chOff x="3957" y="2712"/>
            <a:chExt cx="425" cy="432"/>
          </a:xfrm>
        </p:grpSpPr>
        <p:sp>
          <p:nvSpPr>
            <p:cNvPr id="164995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96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Bb</a:t>
              </a:r>
            </a:p>
          </p:txBody>
        </p:sp>
        <p:sp>
          <p:nvSpPr>
            <p:cNvPr id="164997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" name="Text Box 67"/>
          <p:cNvSpPr txBox="1">
            <a:spLocks noChangeAspect="1" noChangeArrowheads="1"/>
          </p:cNvSpPr>
          <p:nvPr/>
        </p:nvSpPr>
        <p:spPr bwMode="auto">
          <a:xfrm flipH="1">
            <a:off x="4570413" y="342900"/>
            <a:ext cx="111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Fluid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phase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convertase</a:t>
            </a:r>
            <a:endParaRPr lang="it-IT" sz="105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4898" name="Oval 28"/>
          <p:cNvSpPr>
            <a:spLocks noChangeAspect="1" noChangeArrowheads="1"/>
          </p:cNvSpPr>
          <p:nvPr/>
        </p:nvSpPr>
        <p:spPr bwMode="auto">
          <a:xfrm rot="5400000">
            <a:off x="4533900" y="1203325"/>
            <a:ext cx="608013" cy="4556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99" name="Text Box 29"/>
          <p:cNvSpPr txBox="1">
            <a:spLocks noChangeAspect="1" noChangeArrowheads="1"/>
          </p:cNvSpPr>
          <p:nvPr/>
        </p:nvSpPr>
        <p:spPr bwMode="auto">
          <a:xfrm>
            <a:off x="4592638" y="1276350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CFB</a:t>
            </a:r>
          </a:p>
        </p:txBody>
      </p:sp>
      <p:sp>
        <p:nvSpPr>
          <p:cNvPr id="164900" name="Line 69"/>
          <p:cNvSpPr>
            <a:spLocks noChangeAspect="1" noChangeShapeType="1"/>
          </p:cNvSpPr>
          <p:nvPr/>
        </p:nvSpPr>
        <p:spPr bwMode="auto">
          <a:xfrm rot="16200000" flipH="1">
            <a:off x="4784725" y="1949451"/>
            <a:ext cx="287337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AutoShape 4"/>
          <p:cNvSpPr>
            <a:spLocks noChangeArrowheads="1"/>
          </p:cNvSpPr>
          <p:nvPr/>
        </p:nvSpPr>
        <p:spPr bwMode="auto">
          <a:xfrm rot="5400000" flipH="1">
            <a:off x="2679700" y="142875"/>
            <a:ext cx="674688" cy="693738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902" name="Text Box 13"/>
          <p:cNvSpPr txBox="1">
            <a:spLocks noChangeArrowheads="1"/>
          </p:cNvSpPr>
          <p:nvPr/>
        </p:nvSpPr>
        <p:spPr bwMode="auto">
          <a:xfrm>
            <a:off x="2876550" y="4111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4754563" y="2116138"/>
            <a:ext cx="674687" cy="685800"/>
            <a:chOff x="3957" y="2712"/>
            <a:chExt cx="425" cy="432"/>
          </a:xfrm>
        </p:grpSpPr>
        <p:sp>
          <p:nvSpPr>
            <p:cNvPr id="164992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93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Bb</a:t>
              </a:r>
            </a:p>
          </p:txBody>
        </p:sp>
        <p:sp>
          <p:nvSpPr>
            <p:cNvPr id="164994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uppo 139"/>
          <p:cNvGrpSpPr>
            <a:grpSpLocks/>
          </p:cNvGrpSpPr>
          <p:nvPr/>
        </p:nvGrpSpPr>
        <p:grpSpPr bwMode="auto">
          <a:xfrm>
            <a:off x="5322888" y="1871663"/>
            <a:ext cx="2066925" cy="1009650"/>
            <a:chOff x="5322888" y="1871663"/>
            <a:chExt cx="2066925" cy="1009650"/>
          </a:xfrm>
        </p:grpSpPr>
        <p:sp>
          <p:nvSpPr>
            <p:cNvPr id="164985" name="Line 28"/>
            <p:cNvSpPr>
              <a:spLocks noChangeShapeType="1"/>
            </p:cNvSpPr>
            <p:nvPr/>
          </p:nvSpPr>
          <p:spPr bwMode="auto">
            <a:xfrm rot="-5400000">
              <a:off x="5951538" y="1979613"/>
              <a:ext cx="1270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6" name="Oval 8"/>
            <p:cNvSpPr>
              <a:spLocks noChangeArrowheads="1"/>
            </p:cNvSpPr>
            <p:nvPr/>
          </p:nvSpPr>
          <p:spPr bwMode="auto">
            <a:xfrm>
              <a:off x="5718175" y="1871663"/>
              <a:ext cx="431800" cy="647700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4987" name="AutoShape 18"/>
            <p:cNvSpPr>
              <a:spLocks noChangeArrowheads="1"/>
            </p:cNvSpPr>
            <p:nvPr/>
          </p:nvSpPr>
          <p:spPr bwMode="auto">
            <a:xfrm rot="-5400000">
              <a:off x="6743700" y="2235200"/>
              <a:ext cx="646113" cy="646113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88" name="Text Box 21"/>
            <p:cNvSpPr txBox="1">
              <a:spLocks noChangeArrowheads="1"/>
            </p:cNvSpPr>
            <p:nvPr/>
          </p:nvSpPr>
          <p:spPr bwMode="auto">
            <a:xfrm>
              <a:off x="6721475" y="2517775"/>
              <a:ext cx="496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iC3b</a:t>
              </a:r>
            </a:p>
          </p:txBody>
        </p:sp>
        <p:grpSp>
          <p:nvGrpSpPr>
            <p:cNvPr id="164989" name="Gruppo 160"/>
            <p:cNvGrpSpPr>
              <a:grpSpLocks/>
            </p:cNvGrpSpPr>
            <p:nvPr/>
          </p:nvGrpSpPr>
          <p:grpSpPr bwMode="auto">
            <a:xfrm>
              <a:off x="6742113" y="2225675"/>
              <a:ext cx="635000" cy="633413"/>
              <a:chOff x="4007520" y="4559300"/>
              <a:chExt cx="635000" cy="633413"/>
            </a:xfrm>
          </p:grpSpPr>
          <p:sp>
            <p:nvSpPr>
              <p:cNvPr id="164990" name="Arc 19"/>
              <p:cNvSpPr>
                <a:spLocks/>
              </p:cNvSpPr>
              <p:nvPr/>
            </p:nvSpPr>
            <p:spPr bwMode="auto">
              <a:xfrm rot="-5400000">
                <a:off x="4007409" y="4558955"/>
                <a:ext cx="288758" cy="289037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1" name="Arc 22"/>
              <p:cNvSpPr>
                <a:spLocks/>
              </p:cNvSpPr>
              <p:nvPr/>
            </p:nvSpPr>
            <p:spPr bwMode="auto">
              <a:xfrm rot="5400000">
                <a:off x="4426637" y="4976261"/>
                <a:ext cx="215775" cy="215984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9747" name="Group 147"/>
          <p:cNvGrpSpPr>
            <a:grpSpLocks/>
          </p:cNvGrpSpPr>
          <p:nvPr/>
        </p:nvGrpSpPr>
        <p:grpSpPr bwMode="auto">
          <a:xfrm>
            <a:off x="3063875" y="4184650"/>
            <a:ext cx="1270000" cy="819150"/>
            <a:chOff x="1930" y="2636"/>
            <a:chExt cx="800" cy="516"/>
          </a:xfrm>
        </p:grpSpPr>
        <p:sp>
          <p:nvSpPr>
            <p:cNvPr id="164980" name="Oval 8"/>
            <p:cNvSpPr>
              <a:spLocks noChangeArrowheads="1"/>
            </p:cNvSpPr>
            <p:nvPr/>
          </p:nvSpPr>
          <p:spPr bwMode="auto">
            <a:xfrm>
              <a:off x="2089" y="2636"/>
              <a:ext cx="272" cy="408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4981" name="Line 28"/>
            <p:cNvSpPr>
              <a:spLocks noChangeShapeType="1"/>
            </p:cNvSpPr>
            <p:nvPr/>
          </p:nvSpPr>
          <p:spPr bwMode="auto">
            <a:xfrm rot="-5400000">
              <a:off x="2326" y="2668"/>
              <a:ext cx="8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82" name="Group 50"/>
            <p:cNvGrpSpPr>
              <a:grpSpLocks/>
            </p:cNvGrpSpPr>
            <p:nvPr/>
          </p:nvGrpSpPr>
          <p:grpSpPr bwMode="auto">
            <a:xfrm>
              <a:off x="2162" y="3004"/>
              <a:ext cx="110" cy="148"/>
              <a:chOff x="298" y="858"/>
              <a:chExt cx="110" cy="148"/>
            </a:xfrm>
          </p:grpSpPr>
          <p:sp>
            <p:nvSpPr>
              <p:cNvPr id="164983" name="Line 51"/>
              <p:cNvSpPr>
                <a:spLocks noChangeShapeType="1"/>
              </p:cNvSpPr>
              <p:nvPr/>
            </p:nvSpPr>
            <p:spPr bwMode="auto">
              <a:xfrm>
                <a:off x="300" y="858"/>
                <a:ext cx="108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4" name="Line 52"/>
              <p:cNvSpPr>
                <a:spLocks noChangeShapeType="1"/>
              </p:cNvSpPr>
              <p:nvPr/>
            </p:nvSpPr>
            <p:spPr bwMode="auto">
              <a:xfrm flipH="1">
                <a:off x="298" y="868"/>
                <a:ext cx="108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uppo 71"/>
          <p:cNvGrpSpPr>
            <a:grpSpLocks/>
          </p:cNvGrpSpPr>
          <p:nvPr/>
        </p:nvGrpSpPr>
        <p:grpSpPr bwMode="auto">
          <a:xfrm rot="3505771">
            <a:off x="2732088" y="3057525"/>
            <a:ext cx="942975" cy="434975"/>
            <a:chOff x="3735227" y="442338"/>
            <a:chExt cx="1679287" cy="541073"/>
          </a:xfrm>
        </p:grpSpPr>
        <p:sp>
          <p:nvSpPr>
            <p:cNvPr id="73" name="Ovale 72"/>
            <p:cNvSpPr/>
            <p:nvPr/>
          </p:nvSpPr>
          <p:spPr>
            <a:xfrm>
              <a:off x="3701045" y="789154"/>
              <a:ext cx="121564" cy="9281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e 73"/>
            <p:cNvSpPr/>
            <p:nvPr/>
          </p:nvSpPr>
          <p:spPr>
            <a:xfrm>
              <a:off x="3740603" y="706468"/>
              <a:ext cx="121564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e 74"/>
            <p:cNvSpPr/>
            <p:nvPr/>
          </p:nvSpPr>
          <p:spPr>
            <a:xfrm>
              <a:off x="3868004" y="682348"/>
              <a:ext cx="121564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e 75"/>
            <p:cNvSpPr/>
            <p:nvPr/>
          </p:nvSpPr>
          <p:spPr>
            <a:xfrm>
              <a:off x="4016551" y="668846"/>
              <a:ext cx="118737" cy="90837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e 76"/>
            <p:cNvSpPr/>
            <p:nvPr/>
          </p:nvSpPr>
          <p:spPr>
            <a:xfrm>
              <a:off x="4126939" y="698291"/>
              <a:ext cx="121564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e 77"/>
            <p:cNvSpPr/>
            <p:nvPr/>
          </p:nvSpPr>
          <p:spPr>
            <a:xfrm>
              <a:off x="4171670" y="801103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e 78"/>
            <p:cNvSpPr/>
            <p:nvPr/>
          </p:nvSpPr>
          <p:spPr>
            <a:xfrm>
              <a:off x="4272429" y="807267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e 79"/>
            <p:cNvSpPr/>
            <p:nvPr/>
          </p:nvSpPr>
          <p:spPr>
            <a:xfrm>
              <a:off x="4339955" y="701042"/>
              <a:ext cx="118737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e 80"/>
            <p:cNvSpPr/>
            <p:nvPr/>
          </p:nvSpPr>
          <p:spPr>
            <a:xfrm>
              <a:off x="4966432" y="810187"/>
              <a:ext cx="118737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e 81"/>
            <p:cNvSpPr/>
            <p:nvPr/>
          </p:nvSpPr>
          <p:spPr>
            <a:xfrm>
              <a:off x="4368957" y="644737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e 83"/>
            <p:cNvSpPr/>
            <p:nvPr/>
          </p:nvSpPr>
          <p:spPr>
            <a:xfrm>
              <a:off x="4449637" y="568115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e 84"/>
            <p:cNvSpPr/>
            <p:nvPr/>
          </p:nvSpPr>
          <p:spPr>
            <a:xfrm>
              <a:off x="4533481" y="506756"/>
              <a:ext cx="121564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e 85"/>
            <p:cNvSpPr/>
            <p:nvPr/>
          </p:nvSpPr>
          <p:spPr>
            <a:xfrm>
              <a:off x="4607339" y="464290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e 86"/>
            <p:cNvSpPr/>
            <p:nvPr/>
          </p:nvSpPr>
          <p:spPr>
            <a:xfrm>
              <a:off x="4682036" y="526480"/>
              <a:ext cx="121564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e 87"/>
            <p:cNvSpPr/>
            <p:nvPr/>
          </p:nvSpPr>
          <p:spPr>
            <a:xfrm>
              <a:off x="4797086" y="566421"/>
              <a:ext cx="121565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4833495" y="655782"/>
              <a:ext cx="118737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>
            <a:xfrm>
              <a:off x="4892804" y="728200"/>
              <a:ext cx="12156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>
            <a:xfrm>
              <a:off x="5041296" y="880011"/>
              <a:ext cx="121564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5151551" y="912822"/>
              <a:ext cx="118737" cy="9281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e 92"/>
            <p:cNvSpPr/>
            <p:nvPr/>
          </p:nvSpPr>
          <p:spPr>
            <a:xfrm>
              <a:off x="5259501" y="911092"/>
              <a:ext cx="121564" cy="9281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uppo 94"/>
          <p:cNvGrpSpPr>
            <a:grpSpLocks/>
          </p:cNvGrpSpPr>
          <p:nvPr/>
        </p:nvGrpSpPr>
        <p:grpSpPr bwMode="auto">
          <a:xfrm rot="19467216" flipH="1">
            <a:off x="4849813" y="3200400"/>
            <a:ext cx="944562" cy="436563"/>
            <a:chOff x="3735227" y="442338"/>
            <a:chExt cx="1679287" cy="541073"/>
          </a:xfrm>
        </p:grpSpPr>
        <p:sp>
          <p:nvSpPr>
            <p:cNvPr id="96" name="Ovale 95"/>
            <p:cNvSpPr/>
            <p:nvPr/>
          </p:nvSpPr>
          <p:spPr>
            <a:xfrm>
              <a:off x="3735656" y="766672"/>
              <a:ext cx="121359" cy="9247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e 96"/>
            <p:cNvSpPr/>
            <p:nvPr/>
          </p:nvSpPr>
          <p:spPr>
            <a:xfrm>
              <a:off x="3774354" y="689360"/>
              <a:ext cx="121359" cy="9247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e 97"/>
            <p:cNvSpPr/>
            <p:nvPr/>
          </p:nvSpPr>
          <p:spPr>
            <a:xfrm>
              <a:off x="3900002" y="646118"/>
              <a:ext cx="121361" cy="9247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e 98"/>
            <p:cNvSpPr/>
            <p:nvPr/>
          </p:nvSpPr>
          <p:spPr>
            <a:xfrm>
              <a:off x="4020744" y="665775"/>
              <a:ext cx="121359" cy="924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e 99"/>
            <p:cNvSpPr/>
            <p:nvPr/>
          </p:nvSpPr>
          <p:spPr>
            <a:xfrm>
              <a:off x="4131251" y="696069"/>
              <a:ext cx="118538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e 100"/>
            <p:cNvSpPr/>
            <p:nvPr/>
          </p:nvSpPr>
          <p:spPr>
            <a:xfrm>
              <a:off x="4203842" y="780116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e 101"/>
            <p:cNvSpPr/>
            <p:nvPr/>
          </p:nvSpPr>
          <p:spPr>
            <a:xfrm>
              <a:off x="4315062" y="763408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e 102"/>
            <p:cNvSpPr/>
            <p:nvPr/>
          </p:nvSpPr>
          <p:spPr>
            <a:xfrm>
              <a:off x="4344903" y="697761"/>
              <a:ext cx="121359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e 103"/>
            <p:cNvSpPr/>
            <p:nvPr/>
          </p:nvSpPr>
          <p:spPr>
            <a:xfrm>
              <a:off x="5008641" y="756473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e 104"/>
            <p:cNvSpPr/>
            <p:nvPr/>
          </p:nvSpPr>
          <p:spPr>
            <a:xfrm>
              <a:off x="4400661" y="616788"/>
              <a:ext cx="121359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e 105"/>
            <p:cNvSpPr/>
            <p:nvPr/>
          </p:nvSpPr>
          <p:spPr>
            <a:xfrm>
              <a:off x="4482996" y="551594"/>
              <a:ext cx="121361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e 106"/>
            <p:cNvSpPr/>
            <p:nvPr/>
          </p:nvSpPr>
          <p:spPr>
            <a:xfrm>
              <a:off x="4565004" y="479309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e 107"/>
            <p:cNvSpPr/>
            <p:nvPr/>
          </p:nvSpPr>
          <p:spPr>
            <a:xfrm>
              <a:off x="4640783" y="441562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e 108"/>
            <p:cNvSpPr/>
            <p:nvPr/>
          </p:nvSpPr>
          <p:spPr>
            <a:xfrm>
              <a:off x="4714290" y="506511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e 109"/>
            <p:cNvSpPr/>
            <p:nvPr/>
          </p:nvSpPr>
          <p:spPr>
            <a:xfrm>
              <a:off x="4799279" y="565741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e 110"/>
            <p:cNvSpPr/>
            <p:nvPr/>
          </p:nvSpPr>
          <p:spPr>
            <a:xfrm>
              <a:off x="4867533" y="618797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e 111"/>
            <p:cNvSpPr/>
            <p:nvPr/>
          </p:nvSpPr>
          <p:spPr>
            <a:xfrm>
              <a:off x="4932508" y="685577"/>
              <a:ext cx="121361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e 112"/>
            <p:cNvSpPr/>
            <p:nvPr/>
          </p:nvSpPr>
          <p:spPr>
            <a:xfrm>
              <a:off x="5075265" y="858704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e 113"/>
            <p:cNvSpPr/>
            <p:nvPr/>
          </p:nvSpPr>
          <p:spPr>
            <a:xfrm>
              <a:off x="5191085" y="873559"/>
              <a:ext cx="121359" cy="9247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e 114"/>
            <p:cNvSpPr/>
            <p:nvPr/>
          </p:nvSpPr>
          <p:spPr>
            <a:xfrm>
              <a:off x="5292795" y="888186"/>
              <a:ext cx="121361" cy="92475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uppo 116"/>
          <p:cNvGrpSpPr>
            <a:grpSpLocks/>
          </p:cNvGrpSpPr>
          <p:nvPr/>
        </p:nvGrpSpPr>
        <p:grpSpPr bwMode="auto">
          <a:xfrm rot="-8992043">
            <a:off x="3043238" y="1571625"/>
            <a:ext cx="939800" cy="434975"/>
            <a:chOff x="3735227" y="442338"/>
            <a:chExt cx="1671581" cy="541073"/>
          </a:xfrm>
        </p:grpSpPr>
        <p:sp>
          <p:nvSpPr>
            <p:cNvPr id="118" name="Ovale 117"/>
            <p:cNvSpPr/>
            <p:nvPr/>
          </p:nvSpPr>
          <p:spPr>
            <a:xfrm>
              <a:off x="3795810" y="790972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e 118"/>
            <p:cNvSpPr/>
            <p:nvPr/>
          </p:nvSpPr>
          <p:spPr>
            <a:xfrm>
              <a:off x="3834267" y="711430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e 119"/>
            <p:cNvSpPr/>
            <p:nvPr/>
          </p:nvSpPr>
          <p:spPr>
            <a:xfrm>
              <a:off x="3962193" y="684616"/>
              <a:ext cx="121416" cy="9281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e 120"/>
            <p:cNvSpPr/>
            <p:nvPr/>
          </p:nvSpPr>
          <p:spPr>
            <a:xfrm>
              <a:off x="4077593" y="667299"/>
              <a:ext cx="121416" cy="90837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e 121"/>
            <p:cNvSpPr/>
            <p:nvPr/>
          </p:nvSpPr>
          <p:spPr>
            <a:xfrm>
              <a:off x="4147803" y="701020"/>
              <a:ext cx="118592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e 122"/>
            <p:cNvSpPr/>
            <p:nvPr/>
          </p:nvSpPr>
          <p:spPr>
            <a:xfrm>
              <a:off x="4261410" y="805180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e 123"/>
            <p:cNvSpPr/>
            <p:nvPr/>
          </p:nvSpPr>
          <p:spPr>
            <a:xfrm>
              <a:off x="4330678" y="814167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e 124"/>
            <p:cNvSpPr/>
            <p:nvPr/>
          </p:nvSpPr>
          <p:spPr>
            <a:xfrm>
              <a:off x="4398018" y="699340"/>
              <a:ext cx="121416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e 125"/>
            <p:cNvSpPr/>
            <p:nvPr/>
          </p:nvSpPr>
          <p:spPr>
            <a:xfrm>
              <a:off x="5057764" y="79700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e 126"/>
            <p:cNvSpPr/>
            <p:nvPr/>
          </p:nvSpPr>
          <p:spPr>
            <a:xfrm>
              <a:off x="4460888" y="644290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e 127"/>
            <p:cNvSpPr/>
            <p:nvPr/>
          </p:nvSpPr>
          <p:spPr>
            <a:xfrm>
              <a:off x="4545659" y="573346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e 128"/>
            <p:cNvSpPr/>
            <p:nvPr/>
          </p:nvSpPr>
          <p:spPr>
            <a:xfrm>
              <a:off x="4625937" y="508792"/>
              <a:ext cx="121416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e 129"/>
            <p:cNvSpPr/>
            <p:nvPr/>
          </p:nvSpPr>
          <p:spPr>
            <a:xfrm>
              <a:off x="4701488" y="46214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e 130"/>
            <p:cNvSpPr/>
            <p:nvPr/>
          </p:nvSpPr>
          <p:spPr>
            <a:xfrm>
              <a:off x="4777091" y="529631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e 131"/>
            <p:cNvSpPr/>
            <p:nvPr/>
          </p:nvSpPr>
          <p:spPr>
            <a:xfrm>
              <a:off x="4859396" y="566848"/>
              <a:ext cx="121415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e 132"/>
            <p:cNvSpPr/>
            <p:nvPr/>
          </p:nvSpPr>
          <p:spPr>
            <a:xfrm>
              <a:off x="4928535" y="653099"/>
              <a:ext cx="121416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e 133"/>
            <p:cNvSpPr/>
            <p:nvPr/>
          </p:nvSpPr>
          <p:spPr>
            <a:xfrm>
              <a:off x="4953285" y="730390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e 134"/>
            <p:cNvSpPr/>
            <p:nvPr/>
          </p:nvSpPr>
          <p:spPr>
            <a:xfrm>
              <a:off x="5107481" y="884706"/>
              <a:ext cx="118592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e 135"/>
            <p:cNvSpPr/>
            <p:nvPr/>
          </p:nvSpPr>
          <p:spPr>
            <a:xfrm>
              <a:off x="5246626" y="914413"/>
              <a:ext cx="121415" cy="9281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e 136"/>
            <p:cNvSpPr/>
            <p:nvPr/>
          </p:nvSpPr>
          <p:spPr>
            <a:xfrm>
              <a:off x="5348083" y="902911"/>
              <a:ext cx="121415" cy="9281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64909" name="CasellaDiTesto 137"/>
          <p:cNvSpPr txBox="1">
            <a:spLocks noChangeArrowheads="1"/>
          </p:cNvSpPr>
          <p:nvPr/>
        </p:nvSpPr>
        <p:spPr bwMode="auto">
          <a:xfrm flipH="1">
            <a:off x="3352800" y="1230313"/>
            <a:ext cx="7159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100" b="1">
                <a:solidFill>
                  <a:srgbClr val="000000"/>
                </a:solidFill>
              </a:rPr>
              <a:t>CFH</a:t>
            </a:r>
          </a:p>
        </p:txBody>
      </p:sp>
      <p:grpSp>
        <p:nvGrpSpPr>
          <p:cNvPr id="15" name="Gruppo 154"/>
          <p:cNvGrpSpPr>
            <a:grpSpLocks/>
          </p:cNvGrpSpPr>
          <p:nvPr/>
        </p:nvGrpSpPr>
        <p:grpSpPr bwMode="auto">
          <a:xfrm>
            <a:off x="6765925" y="3973513"/>
            <a:ext cx="1568450" cy="1931987"/>
            <a:chOff x="6765980" y="3973207"/>
            <a:chExt cx="1568447" cy="1932067"/>
          </a:xfrm>
        </p:grpSpPr>
        <p:grpSp>
          <p:nvGrpSpPr>
            <p:cNvPr id="164912" name="Gruppo 144"/>
            <p:cNvGrpSpPr>
              <a:grpSpLocks/>
            </p:cNvGrpSpPr>
            <p:nvPr/>
          </p:nvGrpSpPr>
          <p:grpSpPr bwMode="auto">
            <a:xfrm>
              <a:off x="6765980" y="4617242"/>
              <a:ext cx="1568447" cy="1288032"/>
              <a:chOff x="6755820" y="5033802"/>
              <a:chExt cx="1568447" cy="1288032"/>
            </a:xfrm>
          </p:grpSpPr>
          <p:grpSp>
            <p:nvGrpSpPr>
              <p:cNvPr id="164915" name="Gruppo 72"/>
              <p:cNvGrpSpPr>
                <a:grpSpLocks/>
              </p:cNvGrpSpPr>
              <p:nvPr/>
            </p:nvGrpSpPr>
            <p:grpSpPr bwMode="auto">
              <a:xfrm rot="333606">
                <a:off x="7469868" y="5481104"/>
                <a:ext cx="796017" cy="840730"/>
                <a:chOff x="7384562" y="4965347"/>
                <a:chExt cx="774999" cy="726779"/>
              </a:xfrm>
            </p:grpSpPr>
            <p:sp>
              <p:nvSpPr>
                <p:cNvPr id="149" name="Corda 148"/>
                <p:cNvSpPr/>
                <p:nvPr/>
              </p:nvSpPr>
              <p:spPr>
                <a:xfrm rot="14175022" flipH="1">
                  <a:off x="7412595" y="4937996"/>
                  <a:ext cx="715016" cy="774335"/>
                </a:xfrm>
                <a:prstGeom prst="chord">
                  <a:avLst>
                    <a:gd name="adj1" fmla="val 2028579"/>
                    <a:gd name="adj2" fmla="val 14076410"/>
                  </a:avLst>
                </a:prstGeom>
                <a:solidFill>
                  <a:srgbClr val="FCB109"/>
                </a:solidFill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19" name="CasellaDiTesto 149"/>
                <p:cNvSpPr txBox="1">
                  <a:spLocks noChangeArrowheads="1"/>
                </p:cNvSpPr>
                <p:nvPr/>
              </p:nvSpPr>
              <p:spPr bwMode="auto">
                <a:xfrm rot="615665">
                  <a:off x="7466037" y="5064393"/>
                  <a:ext cx="68067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it-IT" sz="1400" b="1">
                      <a:solidFill>
                        <a:srgbClr val="000000"/>
                      </a:solidFill>
                    </a:rPr>
                    <a:t>C5b-9</a:t>
                  </a:r>
                </a:p>
              </p:txBody>
            </p:sp>
          </p:grpSp>
          <p:sp>
            <p:nvSpPr>
              <p:cNvPr id="164916" name="Line 28"/>
              <p:cNvSpPr>
                <a:spLocks noChangeShapeType="1"/>
              </p:cNvSpPr>
              <p:nvPr/>
            </p:nvSpPr>
            <p:spPr bwMode="auto">
              <a:xfrm rot="16200000" flipH="1">
                <a:off x="7019305" y="5140506"/>
                <a:ext cx="148607" cy="6755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7" name="Text Box 67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6938471" y="5033802"/>
                <a:ext cx="13857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1400" i="1">
                    <a:solidFill>
                      <a:srgbClr val="000000"/>
                    </a:solidFill>
                  </a:rPr>
                  <a:t>C5 convertase</a:t>
                </a:r>
              </a:p>
            </p:txBody>
          </p:sp>
        </p:grpSp>
        <p:sp>
          <p:nvSpPr>
            <p:cNvPr id="164913" name="AutoShape 11"/>
            <p:cNvSpPr>
              <a:spLocks noChangeArrowheads="1"/>
            </p:cNvSpPr>
            <p:nvPr/>
          </p:nvSpPr>
          <p:spPr bwMode="auto">
            <a:xfrm rot="-5400000">
              <a:off x="6962029" y="3973207"/>
              <a:ext cx="647700" cy="647700"/>
            </a:xfrm>
            <a:prstGeom prst="flowChartConnector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14" name="Text Box 12"/>
            <p:cNvSpPr txBox="1">
              <a:spLocks noChangeArrowheads="1"/>
            </p:cNvSpPr>
            <p:nvPr/>
          </p:nvSpPr>
          <p:spPr bwMode="auto">
            <a:xfrm>
              <a:off x="7076329" y="4158057"/>
              <a:ext cx="4492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C5</a:t>
              </a:r>
            </a:p>
          </p:txBody>
        </p:sp>
      </p:grpSp>
      <p:sp>
        <p:nvSpPr>
          <p:cNvPr id="164911" name="AutoShape 37"/>
          <p:cNvSpPr>
            <a:spLocks noChangeAspect="1" noChangeArrowheads="1"/>
          </p:cNvSpPr>
          <p:nvPr/>
        </p:nvSpPr>
        <p:spPr bwMode="auto">
          <a:xfrm rot="-780000">
            <a:off x="2765425" y="4776788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2988" y="6543471"/>
            <a:ext cx="3526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Courtesy of Dr. Marina </a:t>
            </a:r>
            <a:r>
              <a:rPr lang="en-US" sz="1200" i="1" dirty="0" err="1"/>
              <a:t>Noris</a:t>
            </a:r>
            <a:r>
              <a:rPr lang="en-US" sz="1200" i="1" dirty="0"/>
              <a:t> (with modifications)</a:t>
            </a:r>
          </a:p>
        </p:txBody>
      </p:sp>
      <p:grpSp>
        <p:nvGrpSpPr>
          <p:cNvPr id="145" name="Gruppo 116"/>
          <p:cNvGrpSpPr>
            <a:grpSpLocks/>
          </p:cNvGrpSpPr>
          <p:nvPr/>
        </p:nvGrpSpPr>
        <p:grpSpPr bwMode="auto">
          <a:xfrm rot="-8992043">
            <a:off x="7692616" y="1297778"/>
            <a:ext cx="939800" cy="434975"/>
            <a:chOff x="3735227" y="442338"/>
            <a:chExt cx="1671581" cy="541073"/>
          </a:xfrm>
        </p:grpSpPr>
        <p:sp>
          <p:nvSpPr>
            <p:cNvPr id="146" name="Ovale 117"/>
            <p:cNvSpPr/>
            <p:nvPr/>
          </p:nvSpPr>
          <p:spPr>
            <a:xfrm>
              <a:off x="3795810" y="790972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e 118"/>
            <p:cNvSpPr/>
            <p:nvPr/>
          </p:nvSpPr>
          <p:spPr>
            <a:xfrm>
              <a:off x="3834267" y="711430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e 119"/>
            <p:cNvSpPr/>
            <p:nvPr/>
          </p:nvSpPr>
          <p:spPr>
            <a:xfrm>
              <a:off x="3962193" y="684616"/>
              <a:ext cx="121416" cy="9281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e 120"/>
            <p:cNvSpPr/>
            <p:nvPr/>
          </p:nvSpPr>
          <p:spPr>
            <a:xfrm>
              <a:off x="4077593" y="667299"/>
              <a:ext cx="121416" cy="90837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e 121"/>
            <p:cNvSpPr/>
            <p:nvPr/>
          </p:nvSpPr>
          <p:spPr>
            <a:xfrm>
              <a:off x="4147803" y="701020"/>
              <a:ext cx="118592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e 122"/>
            <p:cNvSpPr/>
            <p:nvPr/>
          </p:nvSpPr>
          <p:spPr>
            <a:xfrm>
              <a:off x="4261410" y="805180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e 123"/>
            <p:cNvSpPr/>
            <p:nvPr/>
          </p:nvSpPr>
          <p:spPr>
            <a:xfrm>
              <a:off x="4330678" y="814167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e 124"/>
            <p:cNvSpPr/>
            <p:nvPr/>
          </p:nvSpPr>
          <p:spPr>
            <a:xfrm>
              <a:off x="4398018" y="699340"/>
              <a:ext cx="121416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e 125"/>
            <p:cNvSpPr/>
            <p:nvPr/>
          </p:nvSpPr>
          <p:spPr>
            <a:xfrm>
              <a:off x="5057764" y="79700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e 126"/>
            <p:cNvSpPr/>
            <p:nvPr/>
          </p:nvSpPr>
          <p:spPr>
            <a:xfrm>
              <a:off x="4460888" y="644290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e 127"/>
            <p:cNvSpPr/>
            <p:nvPr/>
          </p:nvSpPr>
          <p:spPr>
            <a:xfrm>
              <a:off x="4545659" y="573346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e 128"/>
            <p:cNvSpPr/>
            <p:nvPr/>
          </p:nvSpPr>
          <p:spPr>
            <a:xfrm>
              <a:off x="4625937" y="508792"/>
              <a:ext cx="121416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e 129"/>
            <p:cNvSpPr/>
            <p:nvPr/>
          </p:nvSpPr>
          <p:spPr>
            <a:xfrm>
              <a:off x="4701488" y="46214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e 130"/>
            <p:cNvSpPr/>
            <p:nvPr/>
          </p:nvSpPr>
          <p:spPr>
            <a:xfrm>
              <a:off x="4777091" y="529631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e 131"/>
            <p:cNvSpPr/>
            <p:nvPr/>
          </p:nvSpPr>
          <p:spPr>
            <a:xfrm>
              <a:off x="4859396" y="566848"/>
              <a:ext cx="121415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e 132"/>
            <p:cNvSpPr/>
            <p:nvPr/>
          </p:nvSpPr>
          <p:spPr>
            <a:xfrm>
              <a:off x="4928535" y="653099"/>
              <a:ext cx="121416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e 133"/>
            <p:cNvSpPr/>
            <p:nvPr/>
          </p:nvSpPr>
          <p:spPr>
            <a:xfrm>
              <a:off x="4953285" y="730390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e 134"/>
            <p:cNvSpPr/>
            <p:nvPr/>
          </p:nvSpPr>
          <p:spPr>
            <a:xfrm>
              <a:off x="5107481" y="884706"/>
              <a:ext cx="118592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e 135"/>
            <p:cNvSpPr/>
            <p:nvPr/>
          </p:nvSpPr>
          <p:spPr>
            <a:xfrm>
              <a:off x="5246626" y="914413"/>
              <a:ext cx="121415" cy="9281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e 136"/>
            <p:cNvSpPr/>
            <p:nvPr/>
          </p:nvSpPr>
          <p:spPr>
            <a:xfrm>
              <a:off x="5348083" y="902911"/>
              <a:ext cx="121415" cy="9281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7863188" y="722009"/>
            <a:ext cx="6111" cy="342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228219" y="539334"/>
            <a:ext cx="126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Mutated C terminal</a:t>
            </a:r>
          </a:p>
        </p:txBody>
      </p:sp>
    </p:spTree>
    <p:extLst>
      <p:ext uri="{BB962C8B-B14F-4D97-AF65-F5344CB8AC3E}">
        <p14:creationId xmlns:p14="http://schemas.microsoft.com/office/powerpoint/2010/main" val="330804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5185 L 0.11667 0.1048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6667E-6 L 0.1 -0.16528 " pathEditMode="relative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2066 0.0844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283 0.0652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4 0.06252 L -3.34433E-6 4.38166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-3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uppo 142"/>
          <p:cNvGrpSpPr>
            <a:grpSpLocks/>
          </p:cNvGrpSpPr>
          <p:nvPr/>
        </p:nvGrpSpPr>
        <p:grpSpPr bwMode="auto">
          <a:xfrm>
            <a:off x="4464050" y="2239963"/>
            <a:ext cx="741363" cy="674687"/>
            <a:chOff x="2043113" y="4451413"/>
            <a:chExt cx="741362" cy="674687"/>
          </a:xfrm>
        </p:grpSpPr>
        <p:sp>
          <p:nvSpPr>
            <p:cNvPr id="165005" name="AutoShape 4"/>
            <p:cNvSpPr>
              <a:spLocks noChangeArrowheads="1"/>
            </p:cNvSpPr>
            <p:nvPr/>
          </p:nvSpPr>
          <p:spPr bwMode="auto">
            <a:xfrm rot="5400000" flipH="1">
              <a:off x="2052638" y="4441888"/>
              <a:ext cx="674687" cy="693737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06" name="Arc 5"/>
            <p:cNvSpPr>
              <a:spLocks/>
            </p:cNvSpPr>
            <p:nvPr/>
          </p:nvSpPr>
          <p:spPr bwMode="auto">
            <a:xfrm rot="5400000" flipH="1">
              <a:off x="2457450" y="4454588"/>
              <a:ext cx="317500" cy="3365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7" name="Text Box 13"/>
            <p:cNvSpPr txBox="1">
              <a:spLocks noChangeArrowheads="1"/>
            </p:cNvSpPr>
            <p:nvPr/>
          </p:nvSpPr>
          <p:spPr bwMode="auto">
            <a:xfrm>
              <a:off x="2095500" y="4757738"/>
              <a:ext cx="5032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C3b</a:t>
              </a:r>
            </a:p>
          </p:txBody>
        </p:sp>
      </p:grpSp>
      <p:grpSp>
        <p:nvGrpSpPr>
          <p:cNvPr id="164867" name="Group 23"/>
          <p:cNvGrpSpPr>
            <a:grpSpLocks/>
          </p:cNvGrpSpPr>
          <p:nvPr/>
        </p:nvGrpSpPr>
        <p:grpSpPr bwMode="auto">
          <a:xfrm rot="16200000" flipH="1">
            <a:off x="4429919" y="1870869"/>
            <a:ext cx="769937" cy="7477125"/>
            <a:chOff x="4513" y="935"/>
            <a:chExt cx="1247" cy="2994"/>
          </a:xfrm>
        </p:grpSpPr>
        <p:sp>
          <p:nvSpPr>
            <p:cNvPr id="165003" name="Arc 24"/>
            <p:cNvSpPr>
              <a:spLocks/>
            </p:cNvSpPr>
            <p:nvPr/>
          </p:nvSpPr>
          <p:spPr bwMode="auto">
            <a:xfrm flipH="1">
              <a:off x="4508" y="933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4" name="Arc 25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868" name="AutoShape 6"/>
          <p:cNvSpPr>
            <a:spLocks noChangeArrowheads="1"/>
          </p:cNvSpPr>
          <p:nvPr/>
        </p:nvSpPr>
        <p:spPr bwMode="auto">
          <a:xfrm rot="5400000">
            <a:off x="2117725" y="2952750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69" name="Arc 7"/>
          <p:cNvSpPr>
            <a:spLocks/>
          </p:cNvSpPr>
          <p:nvPr/>
        </p:nvSpPr>
        <p:spPr bwMode="auto">
          <a:xfrm rot="5400000">
            <a:off x="2476500" y="3313113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Line 9"/>
          <p:cNvSpPr>
            <a:spLocks noChangeShapeType="1"/>
          </p:cNvSpPr>
          <p:nvPr/>
        </p:nvSpPr>
        <p:spPr bwMode="auto">
          <a:xfrm rot="-5400000">
            <a:off x="2217738" y="5359400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AutoShape 11"/>
          <p:cNvSpPr>
            <a:spLocks noChangeArrowheads="1"/>
          </p:cNvSpPr>
          <p:nvPr/>
        </p:nvSpPr>
        <p:spPr bwMode="auto">
          <a:xfrm rot="-5400000">
            <a:off x="2105025" y="1728788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72" name="Text Box 12"/>
          <p:cNvSpPr txBox="1">
            <a:spLocks noChangeArrowheads="1"/>
          </p:cNvSpPr>
          <p:nvPr/>
        </p:nvSpPr>
        <p:spPr bwMode="auto">
          <a:xfrm>
            <a:off x="2219325" y="1878013"/>
            <a:ext cx="44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</a:t>
            </a:r>
          </a:p>
        </p:txBody>
      </p:sp>
      <p:sp>
        <p:nvSpPr>
          <p:cNvPr id="164873" name="Text Box 13"/>
          <p:cNvSpPr txBox="1">
            <a:spLocks noChangeArrowheads="1"/>
          </p:cNvSpPr>
          <p:nvPr/>
        </p:nvSpPr>
        <p:spPr bwMode="auto">
          <a:xfrm>
            <a:off x="2105025" y="31289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sp>
        <p:nvSpPr>
          <p:cNvPr id="164874" name="Arc 15"/>
          <p:cNvSpPr>
            <a:spLocks/>
          </p:cNvSpPr>
          <p:nvPr/>
        </p:nvSpPr>
        <p:spPr bwMode="auto">
          <a:xfrm rot="10800000">
            <a:off x="1608138" y="3571875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4875" name="Text Box 16"/>
          <p:cNvSpPr txBox="1">
            <a:spLocks noChangeArrowheads="1"/>
          </p:cNvSpPr>
          <p:nvPr/>
        </p:nvSpPr>
        <p:spPr bwMode="auto">
          <a:xfrm>
            <a:off x="1541463" y="3554413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C3a</a:t>
            </a:r>
          </a:p>
        </p:txBody>
      </p:sp>
      <p:sp>
        <p:nvSpPr>
          <p:cNvPr id="164876" name="Text Box 26"/>
          <p:cNvSpPr txBox="1">
            <a:spLocks noChangeArrowheads="1"/>
          </p:cNvSpPr>
          <p:nvPr/>
        </p:nvSpPr>
        <p:spPr bwMode="auto">
          <a:xfrm>
            <a:off x="6072188" y="5932488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400" i="1">
                <a:solidFill>
                  <a:srgbClr val="000000"/>
                </a:solidFill>
              </a:rPr>
              <a:t>Endothelial cell</a:t>
            </a:r>
          </a:p>
        </p:txBody>
      </p:sp>
      <p:sp>
        <p:nvSpPr>
          <p:cNvPr id="164877" name="Line 27"/>
          <p:cNvSpPr>
            <a:spLocks noChangeShapeType="1"/>
          </p:cNvSpPr>
          <p:nvPr/>
        </p:nvSpPr>
        <p:spPr bwMode="auto">
          <a:xfrm>
            <a:off x="2417763" y="2459038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Line 30"/>
          <p:cNvSpPr>
            <a:spLocks noChangeShapeType="1"/>
          </p:cNvSpPr>
          <p:nvPr/>
        </p:nvSpPr>
        <p:spPr bwMode="auto">
          <a:xfrm rot="16200000" flipH="1">
            <a:off x="2116931" y="4017169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Text Box 93"/>
          <p:cNvSpPr txBox="1">
            <a:spLocks noChangeArrowheads="1"/>
          </p:cNvSpPr>
          <p:nvPr/>
        </p:nvSpPr>
        <p:spPr bwMode="auto">
          <a:xfrm>
            <a:off x="0" y="642938"/>
            <a:ext cx="210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1400">
                <a:solidFill>
                  <a:srgbClr val="000000"/>
                </a:solidFill>
              </a:rPr>
              <a:t>spontaneous hydrolysis,</a:t>
            </a:r>
          </a:p>
          <a:p>
            <a:r>
              <a:rPr lang="it-IT" sz="1400">
                <a:solidFill>
                  <a:srgbClr val="000000"/>
                </a:solidFill>
              </a:rPr>
              <a:t>bacteria, viruses</a:t>
            </a:r>
          </a:p>
        </p:txBody>
      </p:sp>
      <p:sp>
        <p:nvSpPr>
          <p:cNvPr id="164880" name="Arc 148"/>
          <p:cNvSpPr>
            <a:spLocks/>
          </p:cNvSpPr>
          <p:nvPr/>
        </p:nvSpPr>
        <p:spPr bwMode="auto">
          <a:xfrm flipH="1" flipV="1">
            <a:off x="357188" y="1214438"/>
            <a:ext cx="1408112" cy="898525"/>
          </a:xfrm>
          <a:custGeom>
            <a:avLst/>
            <a:gdLst>
              <a:gd name="T0" fmla="*/ 0 w 21600"/>
              <a:gd name="T1" fmla="*/ 0 h 22655"/>
              <a:gd name="T2" fmla="*/ 2147483646 w 21600"/>
              <a:gd name="T3" fmla="*/ 2147483646 h 22655"/>
              <a:gd name="T4" fmla="*/ 0 w 21600"/>
              <a:gd name="T5" fmla="*/ 2147483646 h 22655"/>
              <a:gd name="T6" fmla="*/ 0 60000 65536"/>
              <a:gd name="T7" fmla="*/ 0 60000 65536"/>
              <a:gd name="T8" fmla="*/ 0 60000 65536"/>
              <a:gd name="T9" fmla="*/ 0 w 21600"/>
              <a:gd name="T10" fmla="*/ 0 h 22655"/>
              <a:gd name="T11" fmla="*/ 21600 w 21600"/>
              <a:gd name="T12" fmla="*/ 22655 h 22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1"/>
                  <a:pt x="21591" y="22303"/>
                  <a:pt x="21574" y="22655"/>
                </a:cubicBezTo>
              </a:path>
              <a:path w="21600" h="226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1"/>
                  <a:pt x="21591" y="22303"/>
                  <a:pt x="21574" y="2265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Text Box 168"/>
          <p:cNvSpPr txBox="1">
            <a:spLocks noChangeArrowheads="1"/>
          </p:cNvSpPr>
          <p:nvPr/>
        </p:nvSpPr>
        <p:spPr bwMode="auto">
          <a:xfrm>
            <a:off x="2112963" y="5630863"/>
            <a:ext cx="1638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 i="1">
                <a:solidFill>
                  <a:srgbClr val="000000"/>
                </a:solidFill>
              </a:rPr>
              <a:t>Glycosaminoglycans</a:t>
            </a:r>
          </a:p>
        </p:txBody>
      </p:sp>
      <p:sp>
        <p:nvSpPr>
          <p:cNvPr id="164882" name="AutoShape 18"/>
          <p:cNvSpPr>
            <a:spLocks noChangeArrowheads="1"/>
          </p:cNvSpPr>
          <p:nvPr/>
        </p:nvSpPr>
        <p:spPr bwMode="auto">
          <a:xfrm rot="-5400000">
            <a:off x="4456113" y="4433888"/>
            <a:ext cx="646112" cy="646112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83" name="Line 20"/>
          <p:cNvSpPr>
            <a:spLocks noChangeShapeType="1"/>
          </p:cNvSpPr>
          <p:nvPr/>
        </p:nvSpPr>
        <p:spPr bwMode="auto">
          <a:xfrm rot="-5400000">
            <a:off x="4645025" y="5226051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4" name="Text Box 21"/>
          <p:cNvSpPr txBox="1">
            <a:spLocks noChangeArrowheads="1"/>
          </p:cNvSpPr>
          <p:nvPr/>
        </p:nvSpPr>
        <p:spPr bwMode="auto">
          <a:xfrm>
            <a:off x="4433888" y="4716463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iC3b</a:t>
            </a:r>
          </a:p>
        </p:txBody>
      </p:sp>
      <p:grpSp>
        <p:nvGrpSpPr>
          <p:cNvPr id="164885" name="Gruppo 160"/>
          <p:cNvGrpSpPr>
            <a:grpSpLocks/>
          </p:cNvGrpSpPr>
          <p:nvPr/>
        </p:nvGrpSpPr>
        <p:grpSpPr bwMode="auto">
          <a:xfrm>
            <a:off x="4454525" y="4424363"/>
            <a:ext cx="635000" cy="633412"/>
            <a:chOff x="4007520" y="4559300"/>
            <a:chExt cx="635000" cy="633413"/>
          </a:xfrm>
        </p:grpSpPr>
        <p:sp>
          <p:nvSpPr>
            <p:cNvPr id="165001" name="Arc 19"/>
            <p:cNvSpPr>
              <a:spLocks/>
            </p:cNvSpPr>
            <p:nvPr/>
          </p:nvSpPr>
          <p:spPr bwMode="auto">
            <a:xfrm rot="-5400000">
              <a:off x="4007409" y="4558955"/>
              <a:ext cx="288758" cy="289037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2" name="Arc 22"/>
            <p:cNvSpPr>
              <a:spLocks/>
            </p:cNvSpPr>
            <p:nvPr/>
          </p:nvSpPr>
          <p:spPr bwMode="auto">
            <a:xfrm rot="5400000">
              <a:off x="4426637" y="4976261"/>
              <a:ext cx="215775" cy="215984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886" name="Gruppo 141"/>
          <p:cNvGrpSpPr>
            <a:grpSpLocks/>
          </p:cNvGrpSpPr>
          <p:nvPr/>
        </p:nvGrpSpPr>
        <p:grpSpPr bwMode="auto">
          <a:xfrm>
            <a:off x="2043113" y="4475163"/>
            <a:ext cx="741362" cy="674687"/>
            <a:chOff x="2043113" y="4475163"/>
            <a:chExt cx="741362" cy="674687"/>
          </a:xfrm>
        </p:grpSpPr>
        <p:sp>
          <p:nvSpPr>
            <p:cNvPr id="164998" name="AutoShape 4"/>
            <p:cNvSpPr>
              <a:spLocks noChangeArrowheads="1"/>
            </p:cNvSpPr>
            <p:nvPr/>
          </p:nvSpPr>
          <p:spPr bwMode="auto">
            <a:xfrm rot="5400000" flipH="1">
              <a:off x="2052638" y="4465638"/>
              <a:ext cx="674687" cy="693737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99" name="Arc 5"/>
            <p:cNvSpPr>
              <a:spLocks/>
            </p:cNvSpPr>
            <p:nvPr/>
          </p:nvSpPr>
          <p:spPr bwMode="auto">
            <a:xfrm rot="5400000" flipH="1">
              <a:off x="2457450" y="4478338"/>
              <a:ext cx="317500" cy="3365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0" name="Text Box 13"/>
            <p:cNvSpPr txBox="1">
              <a:spLocks noChangeArrowheads="1"/>
            </p:cNvSpPr>
            <p:nvPr/>
          </p:nvSpPr>
          <p:spPr bwMode="auto">
            <a:xfrm>
              <a:off x="2095500" y="4757738"/>
              <a:ext cx="5032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C3b</a:t>
              </a:r>
            </a:p>
          </p:txBody>
        </p:sp>
      </p:grpSp>
      <p:sp>
        <p:nvSpPr>
          <p:cNvPr id="164887" name="Oval 28"/>
          <p:cNvSpPr>
            <a:spLocks noChangeAspect="1" noChangeArrowheads="1"/>
          </p:cNvSpPr>
          <p:nvPr/>
        </p:nvSpPr>
        <p:spPr bwMode="auto">
          <a:xfrm rot="5400000">
            <a:off x="5984876" y="3392487"/>
            <a:ext cx="608012" cy="4556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88" name="Text Box 29"/>
          <p:cNvSpPr txBox="1">
            <a:spLocks noChangeAspect="1" noChangeArrowheads="1"/>
          </p:cNvSpPr>
          <p:nvPr/>
        </p:nvSpPr>
        <p:spPr bwMode="auto">
          <a:xfrm>
            <a:off x="6043613" y="3465513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CFB</a:t>
            </a:r>
          </a:p>
        </p:txBody>
      </p:sp>
      <p:sp>
        <p:nvSpPr>
          <p:cNvPr id="164889" name="Line 69"/>
          <p:cNvSpPr>
            <a:spLocks noChangeAspect="1" noChangeShapeType="1"/>
          </p:cNvSpPr>
          <p:nvPr/>
        </p:nvSpPr>
        <p:spPr bwMode="auto">
          <a:xfrm rot="16200000" flipH="1">
            <a:off x="6235700" y="4138613"/>
            <a:ext cx="2873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Text Box 67"/>
          <p:cNvSpPr txBox="1">
            <a:spLocks noChangeAspect="1" noChangeArrowheads="1"/>
          </p:cNvSpPr>
          <p:nvPr/>
        </p:nvSpPr>
        <p:spPr bwMode="auto">
          <a:xfrm flipH="1">
            <a:off x="5097463" y="4179888"/>
            <a:ext cx="13731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Surface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bound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convertase</a:t>
            </a:r>
            <a:endParaRPr lang="it-IT" sz="105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4891" name="Line 20"/>
          <p:cNvSpPr>
            <a:spLocks noChangeShapeType="1"/>
          </p:cNvSpPr>
          <p:nvPr/>
        </p:nvSpPr>
        <p:spPr bwMode="auto">
          <a:xfrm rot="-5400000">
            <a:off x="6165850" y="5232401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2" name="Rectangle 53"/>
          <p:cNvSpPr>
            <a:spLocks noChangeAspect="1" noChangeArrowheads="1"/>
          </p:cNvSpPr>
          <p:nvPr/>
        </p:nvSpPr>
        <p:spPr bwMode="auto">
          <a:xfrm rot="16245231" flipH="1">
            <a:off x="6094413" y="4565650"/>
            <a:ext cx="484187" cy="22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93" name="AutoShape 4"/>
          <p:cNvSpPr>
            <a:spLocks noChangeArrowheads="1"/>
          </p:cNvSpPr>
          <p:nvPr/>
        </p:nvSpPr>
        <p:spPr bwMode="auto">
          <a:xfrm rot="5400000" flipH="1">
            <a:off x="5935663" y="4481513"/>
            <a:ext cx="674687" cy="693737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94" name="Arc 5"/>
          <p:cNvSpPr>
            <a:spLocks/>
          </p:cNvSpPr>
          <p:nvPr/>
        </p:nvSpPr>
        <p:spPr bwMode="auto">
          <a:xfrm rot="5400000" flipH="1">
            <a:off x="6340475" y="4494213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5" name="Text Box 13"/>
          <p:cNvSpPr txBox="1">
            <a:spLocks noChangeArrowheads="1"/>
          </p:cNvSpPr>
          <p:nvPr/>
        </p:nvSpPr>
        <p:spPr bwMode="auto">
          <a:xfrm>
            <a:off x="5978525" y="477361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grpSp>
        <p:nvGrpSpPr>
          <p:cNvPr id="164896" name="Group 80"/>
          <p:cNvGrpSpPr>
            <a:grpSpLocks/>
          </p:cNvGrpSpPr>
          <p:nvPr/>
        </p:nvGrpSpPr>
        <p:grpSpPr bwMode="auto">
          <a:xfrm>
            <a:off x="6205538" y="4305300"/>
            <a:ext cx="674687" cy="685800"/>
            <a:chOff x="3957" y="2712"/>
            <a:chExt cx="425" cy="432"/>
          </a:xfrm>
        </p:grpSpPr>
        <p:sp>
          <p:nvSpPr>
            <p:cNvPr id="164995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96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Bb</a:t>
              </a:r>
            </a:p>
          </p:txBody>
        </p:sp>
        <p:sp>
          <p:nvSpPr>
            <p:cNvPr id="164997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" name="Text Box 67"/>
          <p:cNvSpPr txBox="1">
            <a:spLocks noChangeAspect="1" noChangeArrowheads="1"/>
          </p:cNvSpPr>
          <p:nvPr/>
        </p:nvSpPr>
        <p:spPr bwMode="auto">
          <a:xfrm flipH="1">
            <a:off x="4570413" y="342900"/>
            <a:ext cx="111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Fluid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phase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convertase</a:t>
            </a:r>
            <a:endParaRPr lang="it-IT" sz="105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4898" name="Oval 28"/>
          <p:cNvSpPr>
            <a:spLocks noChangeAspect="1" noChangeArrowheads="1"/>
          </p:cNvSpPr>
          <p:nvPr/>
        </p:nvSpPr>
        <p:spPr bwMode="auto">
          <a:xfrm rot="5400000">
            <a:off x="4533900" y="1203325"/>
            <a:ext cx="608013" cy="4556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899" name="Text Box 29"/>
          <p:cNvSpPr txBox="1">
            <a:spLocks noChangeAspect="1" noChangeArrowheads="1"/>
          </p:cNvSpPr>
          <p:nvPr/>
        </p:nvSpPr>
        <p:spPr bwMode="auto">
          <a:xfrm>
            <a:off x="4592638" y="1276350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CFB</a:t>
            </a:r>
          </a:p>
        </p:txBody>
      </p:sp>
      <p:sp>
        <p:nvSpPr>
          <p:cNvPr id="164900" name="Line 69"/>
          <p:cNvSpPr>
            <a:spLocks noChangeAspect="1" noChangeShapeType="1"/>
          </p:cNvSpPr>
          <p:nvPr/>
        </p:nvSpPr>
        <p:spPr bwMode="auto">
          <a:xfrm rot="16200000" flipH="1">
            <a:off x="4784725" y="1949451"/>
            <a:ext cx="287337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AutoShape 4"/>
          <p:cNvSpPr>
            <a:spLocks noChangeArrowheads="1"/>
          </p:cNvSpPr>
          <p:nvPr/>
        </p:nvSpPr>
        <p:spPr bwMode="auto">
          <a:xfrm rot="5400000" flipH="1">
            <a:off x="2679700" y="142875"/>
            <a:ext cx="674688" cy="693738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902" name="Text Box 13"/>
          <p:cNvSpPr txBox="1">
            <a:spLocks noChangeArrowheads="1"/>
          </p:cNvSpPr>
          <p:nvPr/>
        </p:nvSpPr>
        <p:spPr bwMode="auto">
          <a:xfrm>
            <a:off x="2876550" y="4111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4754563" y="2116138"/>
            <a:ext cx="674687" cy="685800"/>
            <a:chOff x="3957" y="2712"/>
            <a:chExt cx="425" cy="432"/>
          </a:xfrm>
        </p:grpSpPr>
        <p:sp>
          <p:nvSpPr>
            <p:cNvPr id="164992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93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Bb</a:t>
              </a:r>
            </a:p>
          </p:txBody>
        </p:sp>
        <p:sp>
          <p:nvSpPr>
            <p:cNvPr id="164994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uppo 139"/>
          <p:cNvGrpSpPr>
            <a:grpSpLocks/>
          </p:cNvGrpSpPr>
          <p:nvPr/>
        </p:nvGrpSpPr>
        <p:grpSpPr bwMode="auto">
          <a:xfrm>
            <a:off x="5322888" y="1871663"/>
            <a:ext cx="2066925" cy="1009650"/>
            <a:chOff x="5322888" y="1871663"/>
            <a:chExt cx="2066925" cy="1009650"/>
          </a:xfrm>
        </p:grpSpPr>
        <p:sp>
          <p:nvSpPr>
            <p:cNvPr id="164985" name="Line 28"/>
            <p:cNvSpPr>
              <a:spLocks noChangeShapeType="1"/>
            </p:cNvSpPr>
            <p:nvPr/>
          </p:nvSpPr>
          <p:spPr bwMode="auto">
            <a:xfrm rot="-5400000">
              <a:off x="5951538" y="1979613"/>
              <a:ext cx="1270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6" name="Oval 8"/>
            <p:cNvSpPr>
              <a:spLocks noChangeArrowheads="1"/>
            </p:cNvSpPr>
            <p:nvPr/>
          </p:nvSpPr>
          <p:spPr bwMode="auto">
            <a:xfrm>
              <a:off x="5718175" y="1871663"/>
              <a:ext cx="431800" cy="647700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4987" name="AutoShape 18"/>
            <p:cNvSpPr>
              <a:spLocks noChangeArrowheads="1"/>
            </p:cNvSpPr>
            <p:nvPr/>
          </p:nvSpPr>
          <p:spPr bwMode="auto">
            <a:xfrm rot="-5400000">
              <a:off x="6743700" y="2235200"/>
              <a:ext cx="646113" cy="646113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88" name="Text Box 21"/>
            <p:cNvSpPr txBox="1">
              <a:spLocks noChangeArrowheads="1"/>
            </p:cNvSpPr>
            <p:nvPr/>
          </p:nvSpPr>
          <p:spPr bwMode="auto">
            <a:xfrm>
              <a:off x="6721475" y="2517775"/>
              <a:ext cx="496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iC3b</a:t>
              </a:r>
            </a:p>
          </p:txBody>
        </p:sp>
        <p:grpSp>
          <p:nvGrpSpPr>
            <p:cNvPr id="164989" name="Gruppo 160"/>
            <p:cNvGrpSpPr>
              <a:grpSpLocks/>
            </p:cNvGrpSpPr>
            <p:nvPr/>
          </p:nvGrpSpPr>
          <p:grpSpPr bwMode="auto">
            <a:xfrm>
              <a:off x="6742113" y="2225675"/>
              <a:ext cx="635000" cy="633413"/>
              <a:chOff x="4007520" y="4559300"/>
              <a:chExt cx="635000" cy="633413"/>
            </a:xfrm>
          </p:grpSpPr>
          <p:sp>
            <p:nvSpPr>
              <p:cNvPr id="164990" name="Arc 19"/>
              <p:cNvSpPr>
                <a:spLocks/>
              </p:cNvSpPr>
              <p:nvPr/>
            </p:nvSpPr>
            <p:spPr bwMode="auto">
              <a:xfrm rot="-5400000">
                <a:off x="4007409" y="4558955"/>
                <a:ext cx="288758" cy="289037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1" name="Arc 22"/>
              <p:cNvSpPr>
                <a:spLocks/>
              </p:cNvSpPr>
              <p:nvPr/>
            </p:nvSpPr>
            <p:spPr bwMode="auto">
              <a:xfrm rot="5400000">
                <a:off x="4426637" y="4976261"/>
                <a:ext cx="215775" cy="215984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9747" name="Group 147"/>
          <p:cNvGrpSpPr>
            <a:grpSpLocks/>
          </p:cNvGrpSpPr>
          <p:nvPr/>
        </p:nvGrpSpPr>
        <p:grpSpPr bwMode="auto">
          <a:xfrm>
            <a:off x="3063875" y="4184650"/>
            <a:ext cx="1270000" cy="819150"/>
            <a:chOff x="1930" y="2636"/>
            <a:chExt cx="800" cy="516"/>
          </a:xfrm>
        </p:grpSpPr>
        <p:sp>
          <p:nvSpPr>
            <p:cNvPr id="164980" name="Oval 8"/>
            <p:cNvSpPr>
              <a:spLocks noChangeArrowheads="1"/>
            </p:cNvSpPr>
            <p:nvPr/>
          </p:nvSpPr>
          <p:spPr bwMode="auto">
            <a:xfrm>
              <a:off x="2089" y="2636"/>
              <a:ext cx="272" cy="408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4981" name="Line 28"/>
            <p:cNvSpPr>
              <a:spLocks noChangeShapeType="1"/>
            </p:cNvSpPr>
            <p:nvPr/>
          </p:nvSpPr>
          <p:spPr bwMode="auto">
            <a:xfrm rot="-5400000">
              <a:off x="2326" y="2668"/>
              <a:ext cx="8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82" name="Group 50"/>
            <p:cNvGrpSpPr>
              <a:grpSpLocks/>
            </p:cNvGrpSpPr>
            <p:nvPr/>
          </p:nvGrpSpPr>
          <p:grpSpPr bwMode="auto">
            <a:xfrm>
              <a:off x="2162" y="3004"/>
              <a:ext cx="110" cy="148"/>
              <a:chOff x="298" y="858"/>
              <a:chExt cx="110" cy="148"/>
            </a:xfrm>
          </p:grpSpPr>
          <p:sp>
            <p:nvSpPr>
              <p:cNvPr id="164983" name="Line 51"/>
              <p:cNvSpPr>
                <a:spLocks noChangeShapeType="1"/>
              </p:cNvSpPr>
              <p:nvPr/>
            </p:nvSpPr>
            <p:spPr bwMode="auto">
              <a:xfrm>
                <a:off x="300" y="858"/>
                <a:ext cx="108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4" name="Line 52"/>
              <p:cNvSpPr>
                <a:spLocks noChangeShapeType="1"/>
              </p:cNvSpPr>
              <p:nvPr/>
            </p:nvSpPr>
            <p:spPr bwMode="auto">
              <a:xfrm flipH="1">
                <a:off x="298" y="868"/>
                <a:ext cx="108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uppo 71"/>
          <p:cNvGrpSpPr>
            <a:grpSpLocks/>
          </p:cNvGrpSpPr>
          <p:nvPr/>
        </p:nvGrpSpPr>
        <p:grpSpPr bwMode="auto">
          <a:xfrm rot="3505771">
            <a:off x="2732088" y="3057525"/>
            <a:ext cx="942975" cy="434975"/>
            <a:chOff x="3735227" y="442338"/>
            <a:chExt cx="1679287" cy="541073"/>
          </a:xfrm>
        </p:grpSpPr>
        <p:sp>
          <p:nvSpPr>
            <p:cNvPr id="73" name="Ovale 72"/>
            <p:cNvSpPr/>
            <p:nvPr/>
          </p:nvSpPr>
          <p:spPr>
            <a:xfrm>
              <a:off x="3701045" y="789154"/>
              <a:ext cx="121564" cy="9281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4" name="Ovale 73"/>
            <p:cNvSpPr/>
            <p:nvPr/>
          </p:nvSpPr>
          <p:spPr>
            <a:xfrm>
              <a:off x="3740603" y="706468"/>
              <a:ext cx="121564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5" name="Ovale 74"/>
            <p:cNvSpPr/>
            <p:nvPr/>
          </p:nvSpPr>
          <p:spPr>
            <a:xfrm>
              <a:off x="3868004" y="682348"/>
              <a:ext cx="121564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6" name="Ovale 75"/>
            <p:cNvSpPr/>
            <p:nvPr/>
          </p:nvSpPr>
          <p:spPr>
            <a:xfrm>
              <a:off x="4016551" y="668846"/>
              <a:ext cx="118737" cy="90837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7" name="Ovale 76"/>
            <p:cNvSpPr/>
            <p:nvPr/>
          </p:nvSpPr>
          <p:spPr>
            <a:xfrm>
              <a:off x="4126939" y="698291"/>
              <a:ext cx="121564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8" name="Ovale 77"/>
            <p:cNvSpPr/>
            <p:nvPr/>
          </p:nvSpPr>
          <p:spPr>
            <a:xfrm>
              <a:off x="4171670" y="801103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79" name="Ovale 78"/>
            <p:cNvSpPr/>
            <p:nvPr/>
          </p:nvSpPr>
          <p:spPr>
            <a:xfrm>
              <a:off x="4272429" y="807267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0" name="Ovale 79"/>
            <p:cNvSpPr/>
            <p:nvPr/>
          </p:nvSpPr>
          <p:spPr>
            <a:xfrm>
              <a:off x="4339955" y="701042"/>
              <a:ext cx="118737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1" name="Ovale 80"/>
            <p:cNvSpPr/>
            <p:nvPr/>
          </p:nvSpPr>
          <p:spPr>
            <a:xfrm>
              <a:off x="4966432" y="810187"/>
              <a:ext cx="118737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2" name="Ovale 81"/>
            <p:cNvSpPr/>
            <p:nvPr/>
          </p:nvSpPr>
          <p:spPr>
            <a:xfrm>
              <a:off x="4368957" y="644737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4" name="Ovale 83"/>
            <p:cNvSpPr/>
            <p:nvPr/>
          </p:nvSpPr>
          <p:spPr>
            <a:xfrm>
              <a:off x="4449637" y="568115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5" name="Ovale 84"/>
            <p:cNvSpPr/>
            <p:nvPr/>
          </p:nvSpPr>
          <p:spPr>
            <a:xfrm>
              <a:off x="4533481" y="506756"/>
              <a:ext cx="121564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6" name="Ovale 85"/>
            <p:cNvSpPr/>
            <p:nvPr/>
          </p:nvSpPr>
          <p:spPr>
            <a:xfrm>
              <a:off x="4607339" y="464290"/>
              <a:ext cx="12156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7" name="Ovale 86"/>
            <p:cNvSpPr/>
            <p:nvPr/>
          </p:nvSpPr>
          <p:spPr>
            <a:xfrm>
              <a:off x="4682036" y="526480"/>
              <a:ext cx="121564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8" name="Ovale 87"/>
            <p:cNvSpPr/>
            <p:nvPr/>
          </p:nvSpPr>
          <p:spPr>
            <a:xfrm>
              <a:off x="4797086" y="566421"/>
              <a:ext cx="121565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4833495" y="655782"/>
              <a:ext cx="118737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>
            <a:xfrm>
              <a:off x="4892804" y="728200"/>
              <a:ext cx="12156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>
            <a:xfrm>
              <a:off x="5041296" y="880011"/>
              <a:ext cx="121564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5151551" y="912822"/>
              <a:ext cx="118737" cy="9281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3" name="Ovale 92"/>
            <p:cNvSpPr/>
            <p:nvPr/>
          </p:nvSpPr>
          <p:spPr>
            <a:xfrm>
              <a:off x="5259501" y="911092"/>
              <a:ext cx="121564" cy="9281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uppo 94"/>
          <p:cNvGrpSpPr>
            <a:grpSpLocks/>
          </p:cNvGrpSpPr>
          <p:nvPr/>
        </p:nvGrpSpPr>
        <p:grpSpPr bwMode="auto">
          <a:xfrm rot="19467216" flipH="1">
            <a:off x="4849813" y="3200400"/>
            <a:ext cx="944562" cy="436563"/>
            <a:chOff x="3735227" y="442338"/>
            <a:chExt cx="1679287" cy="541073"/>
          </a:xfrm>
        </p:grpSpPr>
        <p:sp>
          <p:nvSpPr>
            <p:cNvPr id="96" name="Ovale 95"/>
            <p:cNvSpPr/>
            <p:nvPr/>
          </p:nvSpPr>
          <p:spPr>
            <a:xfrm>
              <a:off x="3735656" y="766672"/>
              <a:ext cx="121359" cy="9247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7" name="Ovale 96"/>
            <p:cNvSpPr/>
            <p:nvPr/>
          </p:nvSpPr>
          <p:spPr>
            <a:xfrm>
              <a:off x="3774354" y="689360"/>
              <a:ext cx="121359" cy="9247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8" name="Ovale 97"/>
            <p:cNvSpPr/>
            <p:nvPr/>
          </p:nvSpPr>
          <p:spPr>
            <a:xfrm>
              <a:off x="3900002" y="646118"/>
              <a:ext cx="121361" cy="9247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e 98"/>
            <p:cNvSpPr/>
            <p:nvPr/>
          </p:nvSpPr>
          <p:spPr>
            <a:xfrm>
              <a:off x="4020744" y="665775"/>
              <a:ext cx="121359" cy="924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e 99"/>
            <p:cNvSpPr/>
            <p:nvPr/>
          </p:nvSpPr>
          <p:spPr>
            <a:xfrm>
              <a:off x="4131251" y="696069"/>
              <a:ext cx="118538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e 100"/>
            <p:cNvSpPr/>
            <p:nvPr/>
          </p:nvSpPr>
          <p:spPr>
            <a:xfrm>
              <a:off x="4203842" y="780116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e 101"/>
            <p:cNvSpPr/>
            <p:nvPr/>
          </p:nvSpPr>
          <p:spPr>
            <a:xfrm>
              <a:off x="4315062" y="763408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e 102"/>
            <p:cNvSpPr/>
            <p:nvPr/>
          </p:nvSpPr>
          <p:spPr>
            <a:xfrm>
              <a:off x="4344903" y="697761"/>
              <a:ext cx="121359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e 103"/>
            <p:cNvSpPr/>
            <p:nvPr/>
          </p:nvSpPr>
          <p:spPr>
            <a:xfrm>
              <a:off x="5008641" y="756473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e 104"/>
            <p:cNvSpPr/>
            <p:nvPr/>
          </p:nvSpPr>
          <p:spPr>
            <a:xfrm>
              <a:off x="4400661" y="616788"/>
              <a:ext cx="121359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e 105"/>
            <p:cNvSpPr/>
            <p:nvPr/>
          </p:nvSpPr>
          <p:spPr>
            <a:xfrm>
              <a:off x="4482996" y="551594"/>
              <a:ext cx="121361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e 106"/>
            <p:cNvSpPr/>
            <p:nvPr/>
          </p:nvSpPr>
          <p:spPr>
            <a:xfrm>
              <a:off x="4565004" y="479309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e 107"/>
            <p:cNvSpPr/>
            <p:nvPr/>
          </p:nvSpPr>
          <p:spPr>
            <a:xfrm>
              <a:off x="4640783" y="441562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e 108"/>
            <p:cNvSpPr/>
            <p:nvPr/>
          </p:nvSpPr>
          <p:spPr>
            <a:xfrm>
              <a:off x="4714290" y="506511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e 109"/>
            <p:cNvSpPr/>
            <p:nvPr/>
          </p:nvSpPr>
          <p:spPr>
            <a:xfrm>
              <a:off x="4799279" y="565741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e 110"/>
            <p:cNvSpPr/>
            <p:nvPr/>
          </p:nvSpPr>
          <p:spPr>
            <a:xfrm>
              <a:off x="4867533" y="618797"/>
              <a:ext cx="121359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e 111"/>
            <p:cNvSpPr/>
            <p:nvPr/>
          </p:nvSpPr>
          <p:spPr>
            <a:xfrm>
              <a:off x="4932508" y="685577"/>
              <a:ext cx="121361" cy="924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e 112"/>
            <p:cNvSpPr/>
            <p:nvPr/>
          </p:nvSpPr>
          <p:spPr>
            <a:xfrm>
              <a:off x="5075265" y="858704"/>
              <a:ext cx="121361" cy="9247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e 113"/>
            <p:cNvSpPr/>
            <p:nvPr/>
          </p:nvSpPr>
          <p:spPr>
            <a:xfrm>
              <a:off x="5191085" y="873559"/>
              <a:ext cx="121359" cy="9247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e 114"/>
            <p:cNvSpPr/>
            <p:nvPr/>
          </p:nvSpPr>
          <p:spPr>
            <a:xfrm>
              <a:off x="5292795" y="888186"/>
              <a:ext cx="121361" cy="92475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uppo 116"/>
          <p:cNvGrpSpPr>
            <a:grpSpLocks/>
          </p:cNvGrpSpPr>
          <p:nvPr/>
        </p:nvGrpSpPr>
        <p:grpSpPr bwMode="auto">
          <a:xfrm rot="-8992043">
            <a:off x="3043238" y="1571625"/>
            <a:ext cx="939800" cy="434975"/>
            <a:chOff x="3735227" y="442338"/>
            <a:chExt cx="1671581" cy="541073"/>
          </a:xfrm>
        </p:grpSpPr>
        <p:sp>
          <p:nvSpPr>
            <p:cNvPr id="118" name="Ovale 117"/>
            <p:cNvSpPr/>
            <p:nvPr/>
          </p:nvSpPr>
          <p:spPr>
            <a:xfrm>
              <a:off x="3795810" y="790972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e 118"/>
            <p:cNvSpPr/>
            <p:nvPr/>
          </p:nvSpPr>
          <p:spPr>
            <a:xfrm>
              <a:off x="3834267" y="711430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e 119"/>
            <p:cNvSpPr/>
            <p:nvPr/>
          </p:nvSpPr>
          <p:spPr>
            <a:xfrm>
              <a:off x="3962193" y="684616"/>
              <a:ext cx="121416" cy="9281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e 120"/>
            <p:cNvSpPr/>
            <p:nvPr/>
          </p:nvSpPr>
          <p:spPr>
            <a:xfrm>
              <a:off x="4077593" y="667299"/>
              <a:ext cx="121416" cy="90837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e 121"/>
            <p:cNvSpPr/>
            <p:nvPr/>
          </p:nvSpPr>
          <p:spPr>
            <a:xfrm>
              <a:off x="4147803" y="701020"/>
              <a:ext cx="118592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e 122"/>
            <p:cNvSpPr/>
            <p:nvPr/>
          </p:nvSpPr>
          <p:spPr>
            <a:xfrm>
              <a:off x="4261410" y="805180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e 123"/>
            <p:cNvSpPr/>
            <p:nvPr/>
          </p:nvSpPr>
          <p:spPr>
            <a:xfrm>
              <a:off x="4330678" y="814167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e 124"/>
            <p:cNvSpPr/>
            <p:nvPr/>
          </p:nvSpPr>
          <p:spPr>
            <a:xfrm>
              <a:off x="4398018" y="699340"/>
              <a:ext cx="121416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e 125"/>
            <p:cNvSpPr/>
            <p:nvPr/>
          </p:nvSpPr>
          <p:spPr>
            <a:xfrm>
              <a:off x="5057764" y="79700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e 126"/>
            <p:cNvSpPr/>
            <p:nvPr/>
          </p:nvSpPr>
          <p:spPr>
            <a:xfrm>
              <a:off x="4460888" y="644290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e 127"/>
            <p:cNvSpPr/>
            <p:nvPr/>
          </p:nvSpPr>
          <p:spPr>
            <a:xfrm>
              <a:off x="4545659" y="573346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e 128"/>
            <p:cNvSpPr/>
            <p:nvPr/>
          </p:nvSpPr>
          <p:spPr>
            <a:xfrm>
              <a:off x="4625937" y="508792"/>
              <a:ext cx="121416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e 129"/>
            <p:cNvSpPr/>
            <p:nvPr/>
          </p:nvSpPr>
          <p:spPr>
            <a:xfrm>
              <a:off x="4701488" y="46214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e 130"/>
            <p:cNvSpPr/>
            <p:nvPr/>
          </p:nvSpPr>
          <p:spPr>
            <a:xfrm>
              <a:off x="4777091" y="529631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e 131"/>
            <p:cNvSpPr/>
            <p:nvPr/>
          </p:nvSpPr>
          <p:spPr>
            <a:xfrm>
              <a:off x="4859396" y="566848"/>
              <a:ext cx="121415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e 132"/>
            <p:cNvSpPr/>
            <p:nvPr/>
          </p:nvSpPr>
          <p:spPr>
            <a:xfrm>
              <a:off x="4928535" y="653099"/>
              <a:ext cx="121416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e 133"/>
            <p:cNvSpPr/>
            <p:nvPr/>
          </p:nvSpPr>
          <p:spPr>
            <a:xfrm>
              <a:off x="4953285" y="730390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e 134"/>
            <p:cNvSpPr/>
            <p:nvPr/>
          </p:nvSpPr>
          <p:spPr>
            <a:xfrm>
              <a:off x="5107481" y="884706"/>
              <a:ext cx="118592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6" name="Ovale 135"/>
            <p:cNvSpPr/>
            <p:nvPr/>
          </p:nvSpPr>
          <p:spPr>
            <a:xfrm>
              <a:off x="5246626" y="914413"/>
              <a:ext cx="121415" cy="9281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7" name="Ovale 136"/>
            <p:cNvSpPr/>
            <p:nvPr/>
          </p:nvSpPr>
          <p:spPr>
            <a:xfrm>
              <a:off x="5348083" y="902911"/>
              <a:ext cx="121415" cy="9281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64909" name="CasellaDiTesto 137"/>
          <p:cNvSpPr txBox="1">
            <a:spLocks noChangeArrowheads="1"/>
          </p:cNvSpPr>
          <p:nvPr/>
        </p:nvSpPr>
        <p:spPr bwMode="auto">
          <a:xfrm flipH="1">
            <a:off x="3352800" y="1230313"/>
            <a:ext cx="7159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100" b="1">
                <a:solidFill>
                  <a:srgbClr val="000000"/>
                </a:solidFill>
              </a:rPr>
              <a:t>CFH</a:t>
            </a:r>
          </a:p>
        </p:txBody>
      </p:sp>
      <p:grpSp>
        <p:nvGrpSpPr>
          <p:cNvPr id="15" name="Gruppo 154"/>
          <p:cNvGrpSpPr>
            <a:grpSpLocks/>
          </p:cNvGrpSpPr>
          <p:nvPr/>
        </p:nvGrpSpPr>
        <p:grpSpPr bwMode="auto">
          <a:xfrm>
            <a:off x="6765925" y="3973513"/>
            <a:ext cx="1568450" cy="1931987"/>
            <a:chOff x="6765980" y="3973207"/>
            <a:chExt cx="1568447" cy="1932067"/>
          </a:xfrm>
        </p:grpSpPr>
        <p:grpSp>
          <p:nvGrpSpPr>
            <p:cNvPr id="164912" name="Gruppo 144"/>
            <p:cNvGrpSpPr>
              <a:grpSpLocks/>
            </p:cNvGrpSpPr>
            <p:nvPr/>
          </p:nvGrpSpPr>
          <p:grpSpPr bwMode="auto">
            <a:xfrm>
              <a:off x="6765980" y="4617242"/>
              <a:ext cx="1568447" cy="1288032"/>
              <a:chOff x="6755820" y="5033802"/>
              <a:chExt cx="1568447" cy="1288032"/>
            </a:xfrm>
          </p:grpSpPr>
          <p:grpSp>
            <p:nvGrpSpPr>
              <p:cNvPr id="164915" name="Gruppo 72"/>
              <p:cNvGrpSpPr>
                <a:grpSpLocks/>
              </p:cNvGrpSpPr>
              <p:nvPr/>
            </p:nvGrpSpPr>
            <p:grpSpPr bwMode="auto">
              <a:xfrm rot="333606">
                <a:off x="7469868" y="5481104"/>
                <a:ext cx="796017" cy="840730"/>
                <a:chOff x="7384562" y="4965347"/>
                <a:chExt cx="774999" cy="726779"/>
              </a:xfrm>
            </p:grpSpPr>
            <p:sp>
              <p:nvSpPr>
                <p:cNvPr id="149" name="Corda 148"/>
                <p:cNvSpPr/>
                <p:nvPr/>
              </p:nvSpPr>
              <p:spPr>
                <a:xfrm rot="14175022" flipH="1">
                  <a:off x="7412595" y="4937996"/>
                  <a:ext cx="715016" cy="774335"/>
                </a:xfrm>
                <a:prstGeom prst="chord">
                  <a:avLst>
                    <a:gd name="adj1" fmla="val 2028579"/>
                    <a:gd name="adj2" fmla="val 14076410"/>
                  </a:avLst>
                </a:prstGeom>
                <a:solidFill>
                  <a:srgbClr val="FCB109"/>
                </a:solidFill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19" name="CasellaDiTesto 149"/>
                <p:cNvSpPr txBox="1">
                  <a:spLocks noChangeArrowheads="1"/>
                </p:cNvSpPr>
                <p:nvPr/>
              </p:nvSpPr>
              <p:spPr bwMode="auto">
                <a:xfrm rot="615665">
                  <a:off x="7466037" y="5064393"/>
                  <a:ext cx="68067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it-IT" sz="1400" b="1">
                      <a:solidFill>
                        <a:srgbClr val="000000"/>
                      </a:solidFill>
                    </a:rPr>
                    <a:t>C5b-9</a:t>
                  </a:r>
                </a:p>
              </p:txBody>
            </p:sp>
          </p:grpSp>
          <p:sp>
            <p:nvSpPr>
              <p:cNvPr id="164916" name="Line 28"/>
              <p:cNvSpPr>
                <a:spLocks noChangeShapeType="1"/>
              </p:cNvSpPr>
              <p:nvPr/>
            </p:nvSpPr>
            <p:spPr bwMode="auto">
              <a:xfrm rot="16200000" flipH="1">
                <a:off x="7019305" y="5140506"/>
                <a:ext cx="148607" cy="6755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7" name="Text Box 67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6938471" y="5033802"/>
                <a:ext cx="13857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1400" i="1">
                    <a:solidFill>
                      <a:srgbClr val="000000"/>
                    </a:solidFill>
                  </a:rPr>
                  <a:t>C5 convertase</a:t>
                </a:r>
              </a:p>
            </p:txBody>
          </p:sp>
        </p:grpSp>
        <p:sp>
          <p:nvSpPr>
            <p:cNvPr id="164913" name="AutoShape 11"/>
            <p:cNvSpPr>
              <a:spLocks noChangeArrowheads="1"/>
            </p:cNvSpPr>
            <p:nvPr/>
          </p:nvSpPr>
          <p:spPr bwMode="auto">
            <a:xfrm rot="-5400000">
              <a:off x="6962029" y="3973207"/>
              <a:ext cx="647700" cy="647700"/>
            </a:xfrm>
            <a:prstGeom prst="flowChartConnector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14" name="Text Box 12"/>
            <p:cNvSpPr txBox="1">
              <a:spLocks noChangeArrowheads="1"/>
            </p:cNvSpPr>
            <p:nvPr/>
          </p:nvSpPr>
          <p:spPr bwMode="auto">
            <a:xfrm>
              <a:off x="7076329" y="4158057"/>
              <a:ext cx="4492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C5</a:t>
              </a:r>
            </a:p>
          </p:txBody>
        </p:sp>
      </p:grpSp>
      <p:sp>
        <p:nvSpPr>
          <p:cNvPr id="164911" name="AutoShape 37"/>
          <p:cNvSpPr>
            <a:spLocks noChangeAspect="1" noChangeArrowheads="1"/>
          </p:cNvSpPr>
          <p:nvPr/>
        </p:nvSpPr>
        <p:spPr bwMode="auto">
          <a:xfrm rot="-780000">
            <a:off x="2765425" y="4776788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5" name="Gruppo 116"/>
          <p:cNvGrpSpPr>
            <a:grpSpLocks/>
          </p:cNvGrpSpPr>
          <p:nvPr/>
        </p:nvGrpSpPr>
        <p:grpSpPr bwMode="auto">
          <a:xfrm rot="-8992043">
            <a:off x="7692616" y="1297778"/>
            <a:ext cx="939800" cy="434975"/>
            <a:chOff x="3735227" y="442338"/>
            <a:chExt cx="1671581" cy="541073"/>
          </a:xfrm>
        </p:grpSpPr>
        <p:sp>
          <p:nvSpPr>
            <p:cNvPr id="146" name="Ovale 117"/>
            <p:cNvSpPr/>
            <p:nvPr/>
          </p:nvSpPr>
          <p:spPr>
            <a:xfrm>
              <a:off x="3795810" y="790972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47" name="Ovale 118"/>
            <p:cNvSpPr/>
            <p:nvPr/>
          </p:nvSpPr>
          <p:spPr>
            <a:xfrm>
              <a:off x="3834267" y="711430"/>
              <a:ext cx="121416" cy="9281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48" name="Ovale 119"/>
            <p:cNvSpPr/>
            <p:nvPr/>
          </p:nvSpPr>
          <p:spPr>
            <a:xfrm>
              <a:off x="3962193" y="684616"/>
              <a:ext cx="121416" cy="92811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0" name="Ovale 120"/>
            <p:cNvSpPr/>
            <p:nvPr/>
          </p:nvSpPr>
          <p:spPr>
            <a:xfrm>
              <a:off x="4077593" y="667299"/>
              <a:ext cx="121416" cy="90837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1" name="Ovale 121"/>
            <p:cNvSpPr/>
            <p:nvPr/>
          </p:nvSpPr>
          <p:spPr>
            <a:xfrm>
              <a:off x="4147803" y="701020"/>
              <a:ext cx="118592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2" name="Ovale 122"/>
            <p:cNvSpPr/>
            <p:nvPr/>
          </p:nvSpPr>
          <p:spPr>
            <a:xfrm>
              <a:off x="4261410" y="805180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3" name="Ovale 123"/>
            <p:cNvSpPr/>
            <p:nvPr/>
          </p:nvSpPr>
          <p:spPr>
            <a:xfrm>
              <a:off x="4330678" y="814167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4" name="Ovale 124"/>
            <p:cNvSpPr/>
            <p:nvPr/>
          </p:nvSpPr>
          <p:spPr>
            <a:xfrm>
              <a:off x="4398018" y="699340"/>
              <a:ext cx="121416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5" name="Ovale 125"/>
            <p:cNvSpPr/>
            <p:nvPr/>
          </p:nvSpPr>
          <p:spPr>
            <a:xfrm>
              <a:off x="5057764" y="79700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6" name="Ovale 126"/>
            <p:cNvSpPr/>
            <p:nvPr/>
          </p:nvSpPr>
          <p:spPr>
            <a:xfrm>
              <a:off x="4460888" y="644290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7" name="Ovale 127"/>
            <p:cNvSpPr/>
            <p:nvPr/>
          </p:nvSpPr>
          <p:spPr>
            <a:xfrm>
              <a:off x="4545659" y="573346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8" name="Ovale 128"/>
            <p:cNvSpPr/>
            <p:nvPr/>
          </p:nvSpPr>
          <p:spPr>
            <a:xfrm>
              <a:off x="4625937" y="508792"/>
              <a:ext cx="121416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e 129"/>
            <p:cNvSpPr/>
            <p:nvPr/>
          </p:nvSpPr>
          <p:spPr>
            <a:xfrm>
              <a:off x="4701488" y="462142"/>
              <a:ext cx="121415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0" name="Ovale 130"/>
            <p:cNvSpPr/>
            <p:nvPr/>
          </p:nvSpPr>
          <p:spPr>
            <a:xfrm>
              <a:off x="4777091" y="529631"/>
              <a:ext cx="121415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1" name="Ovale 131"/>
            <p:cNvSpPr/>
            <p:nvPr/>
          </p:nvSpPr>
          <p:spPr>
            <a:xfrm>
              <a:off x="4859396" y="566848"/>
              <a:ext cx="121415" cy="9083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2" name="Ovale 132"/>
            <p:cNvSpPr/>
            <p:nvPr/>
          </p:nvSpPr>
          <p:spPr>
            <a:xfrm>
              <a:off x="4928535" y="653099"/>
              <a:ext cx="121416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3" name="Ovale 133"/>
            <p:cNvSpPr/>
            <p:nvPr/>
          </p:nvSpPr>
          <p:spPr>
            <a:xfrm>
              <a:off x="4953285" y="730390"/>
              <a:ext cx="118592" cy="9281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4" name="Ovale 134"/>
            <p:cNvSpPr/>
            <p:nvPr/>
          </p:nvSpPr>
          <p:spPr>
            <a:xfrm>
              <a:off x="5107481" y="884706"/>
              <a:ext cx="118592" cy="9281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5" name="Ovale 135"/>
            <p:cNvSpPr/>
            <p:nvPr/>
          </p:nvSpPr>
          <p:spPr>
            <a:xfrm>
              <a:off x="5246626" y="914413"/>
              <a:ext cx="121415" cy="9281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66" name="Ovale 136"/>
            <p:cNvSpPr/>
            <p:nvPr/>
          </p:nvSpPr>
          <p:spPr>
            <a:xfrm>
              <a:off x="5348083" y="902911"/>
              <a:ext cx="121415" cy="9281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28219" y="539334"/>
            <a:ext cx="126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Anti CFH antibody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7556802" y="896163"/>
            <a:ext cx="38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208"/>
                </a:solidFill>
              </a:rPr>
              <a:t>Y</a:t>
            </a:r>
          </a:p>
        </p:txBody>
      </p:sp>
      <p:sp>
        <p:nvSpPr>
          <p:cNvPr id="169" name="TextBox 168"/>
          <p:cNvSpPr txBox="1"/>
          <p:nvPr/>
        </p:nvSpPr>
        <p:spPr>
          <a:xfrm rot="3715662">
            <a:off x="5031577" y="4065152"/>
            <a:ext cx="43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208"/>
                </a:solidFill>
              </a:rPr>
              <a:t>Y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868551" y="4105890"/>
            <a:ext cx="36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208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87069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5185 L 0.11667 0.1048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6667E-6 L 0.1 -0.16528 " pathEditMode="relative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2066 0.0844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283 0.0652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4 0.06252 L -3.34433E-6 4.38166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-3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3"/>
          <p:cNvGrpSpPr>
            <a:grpSpLocks/>
          </p:cNvGrpSpPr>
          <p:nvPr/>
        </p:nvGrpSpPr>
        <p:grpSpPr bwMode="auto">
          <a:xfrm rot="16200000" flipH="1">
            <a:off x="4436666" y="1870869"/>
            <a:ext cx="769937" cy="7477125"/>
            <a:chOff x="4513" y="935"/>
            <a:chExt cx="1247" cy="2994"/>
          </a:xfrm>
        </p:grpSpPr>
        <p:sp>
          <p:nvSpPr>
            <p:cNvPr id="163974" name="Arc 24"/>
            <p:cNvSpPr>
              <a:spLocks/>
            </p:cNvSpPr>
            <p:nvPr/>
          </p:nvSpPr>
          <p:spPr bwMode="auto">
            <a:xfrm flipH="1">
              <a:off x="4508" y="933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5" name="Arc 25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43" name="AutoShape 4"/>
          <p:cNvSpPr>
            <a:spLocks noChangeArrowheads="1"/>
          </p:cNvSpPr>
          <p:nvPr/>
        </p:nvSpPr>
        <p:spPr bwMode="auto">
          <a:xfrm rot="5400000" flipH="1">
            <a:off x="2052638" y="4465638"/>
            <a:ext cx="674687" cy="693737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44" name="Arc 5"/>
          <p:cNvSpPr>
            <a:spLocks/>
          </p:cNvSpPr>
          <p:nvPr/>
        </p:nvSpPr>
        <p:spPr bwMode="auto">
          <a:xfrm rot="5400000" flipH="1">
            <a:off x="2457450" y="4478338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AutoShape 6"/>
          <p:cNvSpPr>
            <a:spLocks noChangeArrowheads="1"/>
          </p:cNvSpPr>
          <p:nvPr/>
        </p:nvSpPr>
        <p:spPr bwMode="auto">
          <a:xfrm rot="5400000">
            <a:off x="2117725" y="2952750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46" name="Arc 7"/>
          <p:cNvSpPr>
            <a:spLocks/>
          </p:cNvSpPr>
          <p:nvPr/>
        </p:nvSpPr>
        <p:spPr bwMode="auto">
          <a:xfrm rot="5400000">
            <a:off x="2476500" y="3313113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Line 9"/>
          <p:cNvSpPr>
            <a:spLocks noChangeShapeType="1"/>
          </p:cNvSpPr>
          <p:nvPr/>
        </p:nvSpPr>
        <p:spPr bwMode="auto">
          <a:xfrm rot="-5400000">
            <a:off x="2217738" y="5359400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8" name="AutoShape 11"/>
          <p:cNvSpPr>
            <a:spLocks noChangeArrowheads="1"/>
          </p:cNvSpPr>
          <p:nvPr/>
        </p:nvSpPr>
        <p:spPr bwMode="auto">
          <a:xfrm rot="-5400000">
            <a:off x="2105025" y="1728788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49" name="Text Box 12"/>
          <p:cNvSpPr txBox="1">
            <a:spLocks noChangeArrowheads="1"/>
          </p:cNvSpPr>
          <p:nvPr/>
        </p:nvSpPr>
        <p:spPr bwMode="auto">
          <a:xfrm>
            <a:off x="2219325" y="1878013"/>
            <a:ext cx="44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</a:t>
            </a:r>
          </a:p>
        </p:txBody>
      </p:sp>
      <p:sp>
        <p:nvSpPr>
          <p:cNvPr id="163850" name="Text Box 13"/>
          <p:cNvSpPr txBox="1">
            <a:spLocks noChangeArrowheads="1"/>
          </p:cNvSpPr>
          <p:nvPr/>
        </p:nvSpPr>
        <p:spPr bwMode="auto">
          <a:xfrm>
            <a:off x="2105025" y="31289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C3b</a:t>
            </a:r>
          </a:p>
        </p:txBody>
      </p:sp>
      <p:sp>
        <p:nvSpPr>
          <p:cNvPr id="163851" name="Arc 15"/>
          <p:cNvSpPr>
            <a:spLocks/>
          </p:cNvSpPr>
          <p:nvPr/>
        </p:nvSpPr>
        <p:spPr bwMode="auto">
          <a:xfrm rot="10800000">
            <a:off x="1608138" y="3571875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52" name="Text Box 16"/>
          <p:cNvSpPr txBox="1">
            <a:spLocks noChangeArrowheads="1"/>
          </p:cNvSpPr>
          <p:nvPr/>
        </p:nvSpPr>
        <p:spPr bwMode="auto">
          <a:xfrm>
            <a:off x="1541463" y="3554413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C3a</a:t>
            </a:r>
          </a:p>
        </p:txBody>
      </p:sp>
      <p:sp>
        <p:nvSpPr>
          <p:cNvPr id="163853" name="Text Box 26"/>
          <p:cNvSpPr txBox="1">
            <a:spLocks noChangeArrowheads="1"/>
          </p:cNvSpPr>
          <p:nvPr/>
        </p:nvSpPr>
        <p:spPr bwMode="auto">
          <a:xfrm>
            <a:off x="6072188" y="5700353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i="1" dirty="0" err="1">
                <a:solidFill>
                  <a:srgbClr val="000000"/>
                </a:solidFill>
                <a:cs typeface="Arial" charset="0"/>
              </a:rPr>
              <a:t>Endothelial</a:t>
            </a:r>
            <a:r>
              <a:rPr lang="it-IT" sz="14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cs typeface="Arial" charset="0"/>
              </a:rPr>
              <a:t>cell</a:t>
            </a:r>
            <a:endParaRPr lang="it-IT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54" name="Line 27"/>
          <p:cNvSpPr>
            <a:spLocks noChangeShapeType="1"/>
          </p:cNvSpPr>
          <p:nvPr/>
        </p:nvSpPr>
        <p:spPr bwMode="auto">
          <a:xfrm>
            <a:off x="2417763" y="2459038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Line 30"/>
          <p:cNvSpPr>
            <a:spLocks noChangeShapeType="1"/>
          </p:cNvSpPr>
          <p:nvPr/>
        </p:nvSpPr>
        <p:spPr bwMode="auto">
          <a:xfrm rot="16200000" flipH="1">
            <a:off x="2116931" y="4017169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6" name="Text Box 13"/>
          <p:cNvSpPr txBox="1">
            <a:spLocks noChangeArrowheads="1"/>
          </p:cNvSpPr>
          <p:nvPr/>
        </p:nvSpPr>
        <p:spPr bwMode="auto">
          <a:xfrm>
            <a:off x="2095500" y="4757738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C3b</a:t>
            </a:r>
          </a:p>
        </p:txBody>
      </p:sp>
      <p:sp>
        <p:nvSpPr>
          <p:cNvPr id="163857" name="Oval 28"/>
          <p:cNvSpPr>
            <a:spLocks noChangeAspect="1" noChangeArrowheads="1"/>
          </p:cNvSpPr>
          <p:nvPr/>
        </p:nvSpPr>
        <p:spPr bwMode="auto">
          <a:xfrm rot="5400000">
            <a:off x="6408737" y="3419476"/>
            <a:ext cx="608013" cy="45561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58" name="Text Box 29"/>
          <p:cNvSpPr txBox="1">
            <a:spLocks noChangeAspect="1" noChangeArrowheads="1"/>
          </p:cNvSpPr>
          <p:nvPr/>
        </p:nvSpPr>
        <p:spPr bwMode="auto">
          <a:xfrm>
            <a:off x="6467475" y="3492500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CFB</a:t>
            </a:r>
          </a:p>
        </p:txBody>
      </p:sp>
      <p:sp>
        <p:nvSpPr>
          <p:cNvPr id="163859" name="Line 69"/>
          <p:cNvSpPr>
            <a:spLocks noChangeAspect="1" noChangeShapeType="1"/>
          </p:cNvSpPr>
          <p:nvPr/>
        </p:nvSpPr>
        <p:spPr bwMode="auto">
          <a:xfrm rot="16200000" flipH="1">
            <a:off x="6659563" y="4165600"/>
            <a:ext cx="287337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rot="-5400000">
            <a:off x="6589712" y="5259388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Rectangle 53"/>
          <p:cNvSpPr>
            <a:spLocks noChangeAspect="1" noChangeArrowheads="1"/>
          </p:cNvSpPr>
          <p:nvPr/>
        </p:nvSpPr>
        <p:spPr bwMode="auto">
          <a:xfrm rot="16245231" flipH="1">
            <a:off x="6518275" y="4592638"/>
            <a:ext cx="484188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62" name="AutoShape 4"/>
          <p:cNvSpPr>
            <a:spLocks noChangeArrowheads="1"/>
          </p:cNvSpPr>
          <p:nvPr/>
        </p:nvSpPr>
        <p:spPr bwMode="auto">
          <a:xfrm rot="5400000" flipH="1">
            <a:off x="6359525" y="4508500"/>
            <a:ext cx="674688" cy="693738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63" name="Arc 5"/>
          <p:cNvSpPr>
            <a:spLocks/>
          </p:cNvSpPr>
          <p:nvPr/>
        </p:nvSpPr>
        <p:spPr bwMode="auto">
          <a:xfrm rot="5400000" flipH="1">
            <a:off x="6764338" y="4521200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4" name="Text Box 13"/>
          <p:cNvSpPr txBox="1">
            <a:spLocks noChangeArrowheads="1"/>
          </p:cNvSpPr>
          <p:nvPr/>
        </p:nvSpPr>
        <p:spPr bwMode="auto">
          <a:xfrm>
            <a:off x="6402388" y="4800600"/>
            <a:ext cx="503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C3b</a:t>
            </a:r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6629400" y="4332288"/>
            <a:ext cx="674688" cy="685800"/>
            <a:chOff x="3957" y="2712"/>
            <a:chExt cx="425" cy="432"/>
          </a:xfrm>
        </p:grpSpPr>
        <p:sp>
          <p:nvSpPr>
            <p:cNvPr id="163971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72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  <a:cs typeface="Arial" charset="0"/>
                </a:rPr>
                <a:t>Bb</a:t>
              </a:r>
            </a:p>
          </p:txBody>
        </p:sp>
        <p:sp>
          <p:nvSpPr>
            <p:cNvPr id="163973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3866" name="Text Box 93"/>
          <p:cNvSpPr txBox="1">
            <a:spLocks noChangeArrowheads="1"/>
          </p:cNvSpPr>
          <p:nvPr/>
        </p:nvSpPr>
        <p:spPr bwMode="auto">
          <a:xfrm>
            <a:off x="1349375" y="576263"/>
            <a:ext cx="2632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000000"/>
                </a:solidFill>
                <a:cs typeface="Arial" charset="0"/>
              </a:rPr>
              <a:t>Alternative pathway activation</a:t>
            </a:r>
          </a:p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(spontaneous hydrolysis,</a:t>
            </a:r>
          </a:p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bacteria, viruses)</a:t>
            </a:r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 flipH="1">
            <a:off x="2420938" y="1358900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8" name="Text Box 168"/>
          <p:cNvSpPr txBox="1">
            <a:spLocks noChangeArrowheads="1"/>
          </p:cNvSpPr>
          <p:nvPr/>
        </p:nvSpPr>
        <p:spPr bwMode="auto">
          <a:xfrm>
            <a:off x="2006600" y="5548313"/>
            <a:ext cx="1638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i="1">
                <a:solidFill>
                  <a:srgbClr val="000000"/>
                </a:solidFill>
                <a:cs typeface="Arial" charset="0"/>
              </a:rPr>
              <a:t>Glycosaminoglycans</a:t>
            </a:r>
          </a:p>
        </p:txBody>
      </p:sp>
      <p:sp>
        <p:nvSpPr>
          <p:cNvPr id="163869" name="AutoShape 37"/>
          <p:cNvSpPr>
            <a:spLocks noChangeAspect="1" noChangeArrowheads="1"/>
          </p:cNvSpPr>
          <p:nvPr/>
        </p:nvSpPr>
        <p:spPr bwMode="auto">
          <a:xfrm rot="-780000">
            <a:off x="2730500" y="4694238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3870" name="Gruppo 142"/>
          <p:cNvGrpSpPr>
            <a:grpSpLocks/>
          </p:cNvGrpSpPr>
          <p:nvPr/>
        </p:nvGrpSpPr>
        <p:grpSpPr bwMode="auto">
          <a:xfrm>
            <a:off x="5508625" y="1479550"/>
            <a:ext cx="741363" cy="674688"/>
            <a:chOff x="2043113" y="4451413"/>
            <a:chExt cx="741362" cy="674687"/>
          </a:xfrm>
        </p:grpSpPr>
        <p:sp>
          <p:nvSpPr>
            <p:cNvPr id="163968" name="AutoShape 4"/>
            <p:cNvSpPr>
              <a:spLocks noChangeArrowheads="1"/>
            </p:cNvSpPr>
            <p:nvPr/>
          </p:nvSpPr>
          <p:spPr bwMode="auto">
            <a:xfrm rot="5400000" flipH="1">
              <a:off x="2052638" y="4441888"/>
              <a:ext cx="674687" cy="693737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69" name="Arc 5"/>
            <p:cNvSpPr>
              <a:spLocks/>
            </p:cNvSpPr>
            <p:nvPr/>
          </p:nvSpPr>
          <p:spPr bwMode="auto">
            <a:xfrm rot="5400000" flipH="1">
              <a:off x="2457450" y="4454588"/>
              <a:ext cx="317500" cy="3365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0" name="Text Box 13"/>
            <p:cNvSpPr txBox="1">
              <a:spLocks noChangeArrowheads="1"/>
            </p:cNvSpPr>
            <p:nvPr/>
          </p:nvSpPr>
          <p:spPr bwMode="auto">
            <a:xfrm>
              <a:off x="2095500" y="4757738"/>
              <a:ext cx="5032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dirty="0">
                  <a:solidFill>
                    <a:srgbClr val="000000"/>
                  </a:solidFill>
                  <a:cs typeface="Arial" charset="0"/>
                </a:rPr>
                <a:t>C3b</a:t>
              </a:r>
            </a:p>
          </p:txBody>
        </p:sp>
      </p:grpSp>
      <p:sp>
        <p:nvSpPr>
          <p:cNvPr id="104" name="Text Box 67"/>
          <p:cNvSpPr txBox="1">
            <a:spLocks noChangeAspect="1" noChangeArrowheads="1"/>
          </p:cNvSpPr>
          <p:nvPr/>
        </p:nvSpPr>
        <p:spPr bwMode="auto">
          <a:xfrm flipH="1">
            <a:off x="6808788" y="260350"/>
            <a:ext cx="111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Fluid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phase</a:t>
            </a: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convertase</a:t>
            </a:r>
            <a:endParaRPr lang="it-IT" sz="105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3872" name="Oval 28"/>
          <p:cNvSpPr>
            <a:spLocks noChangeAspect="1" noChangeArrowheads="1"/>
          </p:cNvSpPr>
          <p:nvPr/>
        </p:nvSpPr>
        <p:spPr bwMode="auto">
          <a:xfrm rot="5400000">
            <a:off x="5578476" y="442912"/>
            <a:ext cx="608012" cy="4556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73" name="Text Box 29"/>
          <p:cNvSpPr txBox="1">
            <a:spLocks noChangeAspect="1" noChangeArrowheads="1"/>
          </p:cNvSpPr>
          <p:nvPr/>
        </p:nvSpPr>
        <p:spPr bwMode="auto">
          <a:xfrm>
            <a:off x="5637213" y="515938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  <a:cs typeface="Arial" charset="0"/>
              </a:rPr>
              <a:t>CFB</a:t>
            </a:r>
          </a:p>
        </p:txBody>
      </p:sp>
      <p:sp>
        <p:nvSpPr>
          <p:cNvPr id="163874" name="Line 69"/>
          <p:cNvSpPr>
            <a:spLocks noChangeAspect="1" noChangeShapeType="1"/>
          </p:cNvSpPr>
          <p:nvPr/>
        </p:nvSpPr>
        <p:spPr bwMode="auto">
          <a:xfrm rot="16200000" flipH="1">
            <a:off x="5829300" y="1189038"/>
            <a:ext cx="2873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80"/>
          <p:cNvGrpSpPr>
            <a:grpSpLocks/>
          </p:cNvGrpSpPr>
          <p:nvPr/>
        </p:nvGrpSpPr>
        <p:grpSpPr bwMode="auto">
          <a:xfrm>
            <a:off x="5799138" y="1355725"/>
            <a:ext cx="674687" cy="685800"/>
            <a:chOff x="3957" y="2712"/>
            <a:chExt cx="425" cy="432"/>
          </a:xfrm>
        </p:grpSpPr>
        <p:sp>
          <p:nvSpPr>
            <p:cNvPr id="163965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66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dirty="0" err="1">
                  <a:solidFill>
                    <a:srgbClr val="000000"/>
                  </a:solidFill>
                  <a:cs typeface="Arial" charset="0"/>
                </a:rPr>
                <a:t>Bb</a:t>
              </a:r>
              <a:endParaRPr lang="it-IT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967" name="Rectangle 79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08683" name="Gruppo 58"/>
          <p:cNvGrpSpPr>
            <a:grpSpLocks/>
          </p:cNvGrpSpPr>
          <p:nvPr/>
        </p:nvGrpSpPr>
        <p:grpSpPr bwMode="auto">
          <a:xfrm>
            <a:off x="2932113" y="4286250"/>
            <a:ext cx="3278187" cy="1041400"/>
            <a:chOff x="2931593" y="4286457"/>
            <a:chExt cx="3279327" cy="1041721"/>
          </a:xfrm>
        </p:grpSpPr>
        <p:sp>
          <p:nvSpPr>
            <p:cNvPr id="163955" name="Oval 8"/>
            <p:cNvSpPr>
              <a:spLocks noChangeArrowheads="1"/>
            </p:cNvSpPr>
            <p:nvPr/>
          </p:nvSpPr>
          <p:spPr bwMode="auto">
            <a:xfrm>
              <a:off x="5259801" y="4286457"/>
              <a:ext cx="348960" cy="506203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3956" name="AutoShape 18"/>
            <p:cNvSpPr>
              <a:spLocks noChangeArrowheads="1"/>
            </p:cNvSpPr>
            <p:nvPr/>
          </p:nvSpPr>
          <p:spPr bwMode="auto">
            <a:xfrm rot="-5400000">
              <a:off x="4323833" y="4433888"/>
              <a:ext cx="646112" cy="646112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7" name="Line 20"/>
            <p:cNvSpPr>
              <a:spLocks noChangeShapeType="1"/>
            </p:cNvSpPr>
            <p:nvPr/>
          </p:nvSpPr>
          <p:spPr bwMode="auto">
            <a:xfrm rot="-5400000">
              <a:off x="4512745" y="5199591"/>
              <a:ext cx="257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8" name="Text Box 21"/>
            <p:cNvSpPr txBox="1">
              <a:spLocks noChangeArrowheads="1"/>
            </p:cNvSpPr>
            <p:nvPr/>
          </p:nvSpPr>
          <p:spPr bwMode="auto">
            <a:xfrm>
              <a:off x="4301608" y="4716463"/>
              <a:ext cx="4968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  <a:cs typeface="Arial" charset="0"/>
                </a:rPr>
                <a:t>iC3b</a:t>
              </a:r>
            </a:p>
          </p:txBody>
        </p:sp>
        <p:sp>
          <p:nvSpPr>
            <p:cNvPr id="163959" name="Line 28"/>
            <p:cNvSpPr>
              <a:spLocks noChangeShapeType="1"/>
            </p:cNvSpPr>
            <p:nvPr/>
          </p:nvSpPr>
          <p:spPr bwMode="auto">
            <a:xfrm rot="-5400000">
              <a:off x="3522783" y="4298840"/>
              <a:ext cx="0" cy="1182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60" name="Gruppo 160"/>
            <p:cNvGrpSpPr>
              <a:grpSpLocks/>
            </p:cNvGrpSpPr>
            <p:nvPr/>
          </p:nvGrpSpPr>
          <p:grpSpPr bwMode="auto">
            <a:xfrm>
              <a:off x="4322245" y="4424363"/>
              <a:ext cx="635000" cy="633412"/>
              <a:chOff x="4007520" y="4559300"/>
              <a:chExt cx="635000" cy="633413"/>
            </a:xfrm>
          </p:grpSpPr>
          <p:sp>
            <p:nvSpPr>
              <p:cNvPr id="163963" name="Arc 19"/>
              <p:cNvSpPr>
                <a:spLocks/>
              </p:cNvSpPr>
              <p:nvPr/>
            </p:nvSpPr>
            <p:spPr bwMode="auto">
              <a:xfrm rot="-5400000">
                <a:off x="4007409" y="4558955"/>
                <a:ext cx="288758" cy="289037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4" name="Arc 22"/>
              <p:cNvSpPr>
                <a:spLocks/>
              </p:cNvSpPr>
              <p:nvPr/>
            </p:nvSpPr>
            <p:spPr bwMode="auto">
              <a:xfrm rot="5400000">
                <a:off x="4426637" y="4976261"/>
                <a:ext cx="215775" cy="215984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61" name="Line 28"/>
            <p:cNvSpPr>
              <a:spLocks noChangeShapeType="1"/>
            </p:cNvSpPr>
            <p:nvPr/>
          </p:nvSpPr>
          <p:spPr bwMode="auto">
            <a:xfrm rot="5400000" flipH="1">
              <a:off x="5619730" y="4284251"/>
              <a:ext cx="0" cy="1182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2" name="Oval 8"/>
            <p:cNvSpPr>
              <a:spLocks noChangeArrowheads="1"/>
            </p:cNvSpPr>
            <p:nvPr/>
          </p:nvSpPr>
          <p:spPr bwMode="auto">
            <a:xfrm>
              <a:off x="3279775" y="4286457"/>
              <a:ext cx="348960" cy="506203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</p:grpSp>
      <p:grpSp>
        <p:nvGrpSpPr>
          <p:cNvPr id="408684" name="Gruppo 139"/>
          <p:cNvGrpSpPr>
            <a:grpSpLocks/>
          </p:cNvGrpSpPr>
          <p:nvPr/>
        </p:nvGrpSpPr>
        <p:grpSpPr bwMode="auto">
          <a:xfrm>
            <a:off x="6367463" y="1111250"/>
            <a:ext cx="2066925" cy="1009650"/>
            <a:chOff x="5322888" y="1871663"/>
            <a:chExt cx="2066925" cy="1009650"/>
          </a:xfrm>
        </p:grpSpPr>
        <p:sp>
          <p:nvSpPr>
            <p:cNvPr id="163948" name="Line 28"/>
            <p:cNvSpPr>
              <a:spLocks noChangeShapeType="1"/>
            </p:cNvSpPr>
            <p:nvPr/>
          </p:nvSpPr>
          <p:spPr bwMode="auto">
            <a:xfrm rot="-5400000">
              <a:off x="5951538" y="1979613"/>
              <a:ext cx="1270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9" name="Oval 8"/>
            <p:cNvSpPr>
              <a:spLocks noChangeArrowheads="1"/>
            </p:cNvSpPr>
            <p:nvPr/>
          </p:nvSpPr>
          <p:spPr bwMode="auto">
            <a:xfrm>
              <a:off x="5718175" y="1871663"/>
              <a:ext cx="431800" cy="647700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3950" name="AutoShape 18"/>
            <p:cNvSpPr>
              <a:spLocks noChangeArrowheads="1"/>
            </p:cNvSpPr>
            <p:nvPr/>
          </p:nvSpPr>
          <p:spPr bwMode="auto">
            <a:xfrm rot="-5400000">
              <a:off x="6743700" y="2235200"/>
              <a:ext cx="646113" cy="646113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1" name="Text Box 21"/>
            <p:cNvSpPr txBox="1">
              <a:spLocks noChangeArrowheads="1"/>
            </p:cNvSpPr>
            <p:nvPr/>
          </p:nvSpPr>
          <p:spPr bwMode="auto">
            <a:xfrm>
              <a:off x="6721475" y="2517775"/>
              <a:ext cx="496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dirty="0">
                  <a:solidFill>
                    <a:srgbClr val="000000"/>
                  </a:solidFill>
                  <a:cs typeface="Arial" charset="0"/>
                </a:rPr>
                <a:t>iC3b</a:t>
              </a:r>
            </a:p>
          </p:txBody>
        </p:sp>
        <p:grpSp>
          <p:nvGrpSpPr>
            <p:cNvPr id="163952" name="Gruppo 160"/>
            <p:cNvGrpSpPr>
              <a:grpSpLocks/>
            </p:cNvGrpSpPr>
            <p:nvPr/>
          </p:nvGrpSpPr>
          <p:grpSpPr bwMode="auto">
            <a:xfrm>
              <a:off x="6742113" y="2225675"/>
              <a:ext cx="635000" cy="633413"/>
              <a:chOff x="4007520" y="4559300"/>
              <a:chExt cx="635000" cy="633413"/>
            </a:xfrm>
          </p:grpSpPr>
          <p:sp>
            <p:nvSpPr>
              <p:cNvPr id="163953" name="Arc 19"/>
              <p:cNvSpPr>
                <a:spLocks/>
              </p:cNvSpPr>
              <p:nvPr/>
            </p:nvSpPr>
            <p:spPr bwMode="auto">
              <a:xfrm rot="-5400000">
                <a:off x="4007409" y="4558955"/>
                <a:ext cx="288758" cy="289037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4" name="Arc 22"/>
              <p:cNvSpPr>
                <a:spLocks/>
              </p:cNvSpPr>
              <p:nvPr/>
            </p:nvSpPr>
            <p:spPr bwMode="auto">
              <a:xfrm rot="5400000">
                <a:off x="4426637" y="4976261"/>
                <a:ext cx="215775" cy="215984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4" name="Gruppo 143"/>
          <p:cNvGrpSpPr>
            <a:grpSpLocks/>
          </p:cNvGrpSpPr>
          <p:nvPr/>
        </p:nvGrpSpPr>
        <p:grpSpPr bwMode="auto">
          <a:xfrm>
            <a:off x="4306716" y="600682"/>
            <a:ext cx="889000" cy="778917"/>
            <a:chOff x="4224763" y="470313"/>
            <a:chExt cx="889000" cy="778917"/>
          </a:xfrm>
        </p:grpSpPr>
        <p:grpSp>
          <p:nvGrpSpPr>
            <p:cNvPr id="163926" name="Gruppo 142"/>
            <p:cNvGrpSpPr>
              <a:grpSpLocks/>
            </p:cNvGrpSpPr>
            <p:nvPr/>
          </p:nvGrpSpPr>
          <p:grpSpPr bwMode="auto">
            <a:xfrm>
              <a:off x="4224763" y="613188"/>
              <a:ext cx="777875" cy="636042"/>
              <a:chOff x="4224763" y="613188"/>
              <a:chExt cx="777875" cy="636042"/>
            </a:xfrm>
          </p:grpSpPr>
          <p:sp>
            <p:nvSpPr>
              <p:cNvPr id="122" name="Ovale 121"/>
              <p:cNvSpPr/>
              <p:nvPr/>
            </p:nvSpPr>
            <p:spPr bwMode="auto">
              <a:xfrm rot="12607957">
                <a:off x="4934375" y="1127538"/>
                <a:ext cx="68263" cy="746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e 122"/>
              <p:cNvSpPr/>
              <p:nvPr/>
            </p:nvSpPr>
            <p:spPr bwMode="auto">
              <a:xfrm rot="12607957">
                <a:off x="4879702" y="1187959"/>
                <a:ext cx="76007" cy="61271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Ovale 123"/>
              <p:cNvSpPr/>
              <p:nvPr/>
            </p:nvSpPr>
            <p:spPr bwMode="auto">
              <a:xfrm rot="12607957">
                <a:off x="4810550" y="1156113"/>
                <a:ext cx="68263" cy="74613"/>
              </a:xfrm>
              <a:prstGeom prst="ellipse">
                <a:avLst/>
              </a:prstGeom>
              <a:ln w="63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e 124"/>
              <p:cNvSpPr/>
              <p:nvPr/>
            </p:nvSpPr>
            <p:spPr bwMode="auto">
              <a:xfrm rot="12607957">
                <a:off x="4753400" y="1125951"/>
                <a:ext cx="68263" cy="73025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Ovale 125"/>
              <p:cNvSpPr/>
              <p:nvPr/>
            </p:nvSpPr>
            <p:spPr bwMode="auto">
              <a:xfrm rot="12607957">
                <a:off x="4718475" y="1073563"/>
                <a:ext cx="66675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Ovale 126"/>
              <p:cNvSpPr/>
              <p:nvPr/>
            </p:nvSpPr>
            <p:spPr bwMode="auto">
              <a:xfrm rot="12607957">
                <a:off x="4713713" y="9878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Ovale 127"/>
              <p:cNvSpPr/>
              <p:nvPr/>
            </p:nvSpPr>
            <p:spPr bwMode="auto">
              <a:xfrm rot="12607957">
                <a:off x="4674025" y="957676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Ovale 128"/>
              <p:cNvSpPr/>
              <p:nvPr/>
            </p:nvSpPr>
            <p:spPr bwMode="auto">
              <a:xfrm rot="12607957">
                <a:off x="4607350" y="1011651"/>
                <a:ext cx="68263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Ovale 129"/>
              <p:cNvSpPr/>
              <p:nvPr/>
            </p:nvSpPr>
            <p:spPr bwMode="auto">
              <a:xfrm rot="12607957">
                <a:off x="4326363" y="7640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Ovale 130"/>
              <p:cNvSpPr/>
              <p:nvPr/>
            </p:nvSpPr>
            <p:spPr bwMode="auto">
              <a:xfrm rot="12607957">
                <a:off x="4553375" y="1041813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Ovale 131"/>
              <p:cNvSpPr/>
              <p:nvPr/>
            </p:nvSpPr>
            <p:spPr bwMode="auto">
              <a:xfrm rot="12607957">
                <a:off x="4481938" y="10688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Ovale 132"/>
              <p:cNvSpPr/>
              <p:nvPr/>
            </p:nvSpPr>
            <p:spPr bwMode="auto">
              <a:xfrm rot="12607957">
                <a:off x="4418438" y="10894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Ovale 133"/>
              <p:cNvSpPr/>
              <p:nvPr/>
            </p:nvSpPr>
            <p:spPr bwMode="auto">
              <a:xfrm rot="12607957">
                <a:off x="4361288" y="11021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Ovale 134"/>
              <p:cNvSpPr/>
              <p:nvPr/>
            </p:nvSpPr>
            <p:spPr bwMode="auto">
              <a:xfrm rot="12607957">
                <a:off x="4353350" y="1032288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Ovale 135"/>
              <p:cNvSpPr/>
              <p:nvPr/>
            </p:nvSpPr>
            <p:spPr bwMode="auto">
              <a:xfrm rot="12607957">
                <a:off x="4332713" y="975138"/>
                <a:ext cx="68262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Ovale 136"/>
              <p:cNvSpPr/>
              <p:nvPr/>
            </p:nvSpPr>
            <p:spPr bwMode="auto">
              <a:xfrm rot="12607957">
                <a:off x="4329538" y="9037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Ovale 137"/>
              <p:cNvSpPr/>
              <p:nvPr/>
            </p:nvSpPr>
            <p:spPr bwMode="auto">
              <a:xfrm rot="12607957">
                <a:off x="4339063" y="838613"/>
                <a:ext cx="66675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Ovale 138"/>
              <p:cNvSpPr/>
              <p:nvPr/>
            </p:nvSpPr>
            <p:spPr bwMode="auto">
              <a:xfrm rot="12607957">
                <a:off x="4326363" y="687801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Ovale 139"/>
              <p:cNvSpPr/>
              <p:nvPr/>
            </p:nvSpPr>
            <p:spPr bwMode="auto">
              <a:xfrm rot="12607957">
                <a:off x="4278738" y="633826"/>
                <a:ext cx="68262" cy="7461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e 140"/>
              <p:cNvSpPr/>
              <p:nvPr/>
            </p:nvSpPr>
            <p:spPr bwMode="auto">
              <a:xfrm rot="12607957">
                <a:off x="4224763" y="613188"/>
                <a:ext cx="68262" cy="746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27" name="CasellaDiTesto 137"/>
            <p:cNvSpPr txBox="1">
              <a:spLocks noChangeArrowheads="1"/>
            </p:cNvSpPr>
            <p:nvPr/>
          </p:nvSpPr>
          <p:spPr bwMode="auto">
            <a:xfrm flipH="1">
              <a:off x="4397800" y="470313"/>
              <a:ext cx="7159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sp>
        <p:nvSpPr>
          <p:cNvPr id="163879" name="AutoShape 37"/>
          <p:cNvSpPr>
            <a:spLocks noChangeAspect="1" noChangeArrowheads="1"/>
          </p:cNvSpPr>
          <p:nvPr/>
        </p:nvSpPr>
        <p:spPr bwMode="auto">
          <a:xfrm rot="-780000">
            <a:off x="6183313" y="4621213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8" name="Gruppo 147"/>
          <p:cNvGrpSpPr>
            <a:grpSpLocks/>
          </p:cNvGrpSpPr>
          <p:nvPr/>
        </p:nvGrpSpPr>
        <p:grpSpPr bwMode="auto">
          <a:xfrm rot="-523914">
            <a:off x="4632325" y="2819400"/>
            <a:ext cx="1333500" cy="436563"/>
            <a:chOff x="5201667" y="2820988"/>
            <a:chExt cx="1334071" cy="436562"/>
          </a:xfrm>
        </p:grpSpPr>
        <p:grpSp>
          <p:nvGrpSpPr>
            <p:cNvPr id="163904" name="Gruppo 76"/>
            <p:cNvGrpSpPr>
              <a:grpSpLocks/>
            </p:cNvGrpSpPr>
            <p:nvPr/>
          </p:nvGrpSpPr>
          <p:grpSpPr bwMode="auto">
            <a:xfrm rot="19513578" flipH="1">
              <a:off x="5592763" y="2820988"/>
              <a:ext cx="942975" cy="436562"/>
              <a:chOff x="3735227" y="442338"/>
              <a:chExt cx="1679287" cy="541073"/>
            </a:xfrm>
          </p:grpSpPr>
          <p:sp>
            <p:nvSpPr>
              <p:cNvPr id="78" name="Ovale 77"/>
              <p:cNvSpPr/>
              <p:nvPr/>
            </p:nvSpPr>
            <p:spPr>
              <a:xfrm>
                <a:off x="3743040" y="735443"/>
                <a:ext cx="121618" cy="9247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e 78"/>
              <p:cNvSpPr/>
              <p:nvPr/>
            </p:nvSpPr>
            <p:spPr>
              <a:xfrm>
                <a:off x="3771899" y="659420"/>
                <a:ext cx="121618" cy="92475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e 79"/>
              <p:cNvSpPr/>
              <p:nvPr/>
            </p:nvSpPr>
            <p:spPr>
              <a:xfrm>
                <a:off x="3901206" y="625583"/>
                <a:ext cx="121616" cy="9247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e 80"/>
              <p:cNvSpPr/>
              <p:nvPr/>
            </p:nvSpPr>
            <p:spPr>
              <a:xfrm>
                <a:off x="4027181" y="638280"/>
                <a:ext cx="118788" cy="92475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e 81"/>
              <p:cNvSpPr/>
              <p:nvPr/>
            </p:nvSpPr>
            <p:spPr>
              <a:xfrm>
                <a:off x="4127657" y="668660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Ovale 82"/>
              <p:cNvSpPr/>
              <p:nvPr/>
            </p:nvSpPr>
            <p:spPr>
              <a:xfrm>
                <a:off x="4208808" y="745287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Ovale 83"/>
              <p:cNvSpPr/>
              <p:nvPr/>
            </p:nvSpPr>
            <p:spPr>
              <a:xfrm>
                <a:off x="4304562" y="752591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4350116" y="669192"/>
                <a:ext cx="11878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Ovale 85"/>
              <p:cNvSpPr/>
              <p:nvPr/>
            </p:nvSpPr>
            <p:spPr>
              <a:xfrm>
                <a:off x="5002942" y="758977"/>
                <a:ext cx="11878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e 86"/>
              <p:cNvSpPr/>
              <p:nvPr/>
            </p:nvSpPr>
            <p:spPr>
              <a:xfrm>
                <a:off x="4400839" y="585939"/>
                <a:ext cx="121616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4485362" y="519278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Ovale 88"/>
              <p:cNvSpPr/>
              <p:nvPr/>
            </p:nvSpPr>
            <p:spPr>
              <a:xfrm>
                <a:off x="4567834" y="453972"/>
                <a:ext cx="121618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Ovale 89"/>
              <p:cNvSpPr/>
              <p:nvPr/>
            </p:nvSpPr>
            <p:spPr>
              <a:xfrm>
                <a:off x="4643631" y="406638"/>
                <a:ext cx="121618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Ovale 90"/>
              <p:cNvSpPr/>
              <p:nvPr/>
            </p:nvSpPr>
            <p:spPr>
              <a:xfrm>
                <a:off x="4721202" y="472064"/>
                <a:ext cx="121616" cy="9247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Ovale 91"/>
              <p:cNvSpPr/>
              <p:nvPr/>
            </p:nvSpPr>
            <p:spPr>
              <a:xfrm>
                <a:off x="4804926" y="533429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e 92"/>
              <p:cNvSpPr/>
              <p:nvPr/>
            </p:nvSpPr>
            <p:spPr>
              <a:xfrm>
                <a:off x="4870292" y="604202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e 93"/>
              <p:cNvSpPr/>
              <p:nvPr/>
            </p:nvSpPr>
            <p:spPr>
              <a:xfrm>
                <a:off x="4923767" y="671975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e 94"/>
              <p:cNvSpPr/>
              <p:nvPr/>
            </p:nvSpPr>
            <p:spPr>
              <a:xfrm>
                <a:off x="5082175" y="822374"/>
                <a:ext cx="121616" cy="9247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Ovale 95"/>
              <p:cNvSpPr/>
              <p:nvPr/>
            </p:nvSpPr>
            <p:spPr>
              <a:xfrm>
                <a:off x="5186621" y="864629"/>
                <a:ext cx="121616" cy="9247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Ovale 96"/>
              <p:cNvSpPr/>
              <p:nvPr/>
            </p:nvSpPr>
            <p:spPr>
              <a:xfrm>
                <a:off x="5297048" y="854108"/>
                <a:ext cx="121616" cy="92474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05" name="CasellaDiTesto 97"/>
            <p:cNvSpPr txBox="1">
              <a:spLocks noChangeArrowheads="1"/>
            </p:cNvSpPr>
            <p:nvPr/>
          </p:nvSpPr>
          <p:spPr bwMode="auto">
            <a:xfrm flipH="1">
              <a:off x="5201667" y="2887322"/>
              <a:ext cx="7159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grpSp>
        <p:nvGrpSpPr>
          <p:cNvPr id="145" name="Gruppo 144"/>
          <p:cNvGrpSpPr>
            <a:grpSpLocks/>
          </p:cNvGrpSpPr>
          <p:nvPr/>
        </p:nvGrpSpPr>
        <p:grpSpPr bwMode="auto">
          <a:xfrm rot="-977845">
            <a:off x="3140075" y="2708275"/>
            <a:ext cx="835025" cy="1030288"/>
            <a:chOff x="3140075" y="2708275"/>
            <a:chExt cx="835663" cy="1030288"/>
          </a:xfrm>
        </p:grpSpPr>
        <p:grpSp>
          <p:nvGrpSpPr>
            <p:cNvPr id="163882" name="Gruppo 54"/>
            <p:cNvGrpSpPr>
              <a:grpSpLocks/>
            </p:cNvGrpSpPr>
            <p:nvPr/>
          </p:nvGrpSpPr>
          <p:grpSpPr bwMode="auto">
            <a:xfrm rot="4399368">
              <a:off x="2886075" y="3048000"/>
              <a:ext cx="944563" cy="436563"/>
              <a:chOff x="3735227" y="442338"/>
              <a:chExt cx="1679287" cy="541073"/>
            </a:xfrm>
          </p:grpSpPr>
          <p:sp>
            <p:nvSpPr>
              <p:cNvPr id="56" name="Ovale 55"/>
              <p:cNvSpPr/>
              <p:nvPr/>
            </p:nvSpPr>
            <p:spPr>
              <a:xfrm>
                <a:off x="3680288" y="766841"/>
                <a:ext cx="121361" cy="9254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3727398" y="687237"/>
                <a:ext cx="121361" cy="92545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3852898" y="657198"/>
                <a:ext cx="121359" cy="9254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3966488" y="661671"/>
                <a:ext cx="121361" cy="92544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4073839" y="697885"/>
                <a:ext cx="118538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4157243" y="778522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4254388" y="782593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4297467" y="696470"/>
                <a:ext cx="121361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e 63"/>
              <p:cNvSpPr/>
              <p:nvPr/>
            </p:nvSpPr>
            <p:spPr>
              <a:xfrm>
                <a:off x="4949505" y="780358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e 64"/>
              <p:cNvSpPr/>
              <p:nvPr/>
            </p:nvSpPr>
            <p:spPr>
              <a:xfrm>
                <a:off x="4348610" y="623387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e 65"/>
              <p:cNvSpPr/>
              <p:nvPr/>
            </p:nvSpPr>
            <p:spPr>
              <a:xfrm>
                <a:off x="4430277" y="550035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e 66"/>
              <p:cNvSpPr/>
              <p:nvPr/>
            </p:nvSpPr>
            <p:spPr>
              <a:xfrm>
                <a:off x="4519174" y="487000"/>
                <a:ext cx="121361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e 67"/>
              <p:cNvSpPr/>
              <p:nvPr/>
            </p:nvSpPr>
            <p:spPr>
              <a:xfrm>
                <a:off x="4589512" y="436687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4664378" y="508128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e 69"/>
              <p:cNvSpPr/>
              <p:nvPr/>
            </p:nvSpPr>
            <p:spPr>
              <a:xfrm>
                <a:off x="4753067" y="564700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e 70"/>
              <p:cNvSpPr/>
              <p:nvPr/>
            </p:nvSpPr>
            <p:spPr>
              <a:xfrm>
                <a:off x="4813726" y="629710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Ovale 71"/>
              <p:cNvSpPr/>
              <p:nvPr/>
            </p:nvSpPr>
            <p:spPr>
              <a:xfrm>
                <a:off x="4872976" y="703471"/>
                <a:ext cx="121359" cy="9254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e 72"/>
              <p:cNvSpPr/>
              <p:nvPr/>
            </p:nvSpPr>
            <p:spPr>
              <a:xfrm>
                <a:off x="5024497" y="858899"/>
                <a:ext cx="121359" cy="9254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Ovale 73"/>
              <p:cNvSpPr/>
              <p:nvPr/>
            </p:nvSpPr>
            <p:spPr>
              <a:xfrm>
                <a:off x="5140773" y="881206"/>
                <a:ext cx="121361" cy="94514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Ovale 74"/>
              <p:cNvSpPr/>
              <p:nvPr/>
            </p:nvSpPr>
            <p:spPr>
              <a:xfrm>
                <a:off x="5252060" y="889138"/>
                <a:ext cx="121359" cy="9254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883" name="CasellaDiTesto 75"/>
            <p:cNvSpPr txBox="1">
              <a:spLocks noChangeArrowheads="1"/>
            </p:cNvSpPr>
            <p:nvPr/>
          </p:nvSpPr>
          <p:spPr bwMode="auto">
            <a:xfrm flipH="1">
              <a:off x="3259775" y="2708275"/>
              <a:ext cx="7159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grpSp>
        <p:nvGrpSpPr>
          <p:cNvPr id="142" name="Gruppo 143"/>
          <p:cNvGrpSpPr>
            <a:grpSpLocks/>
          </p:cNvGrpSpPr>
          <p:nvPr/>
        </p:nvGrpSpPr>
        <p:grpSpPr bwMode="auto">
          <a:xfrm>
            <a:off x="218991" y="1318213"/>
            <a:ext cx="889000" cy="777875"/>
            <a:chOff x="4224763" y="470313"/>
            <a:chExt cx="889000" cy="777875"/>
          </a:xfrm>
        </p:grpSpPr>
        <p:grpSp>
          <p:nvGrpSpPr>
            <p:cNvPr id="143" name="Gruppo 142"/>
            <p:cNvGrpSpPr>
              <a:grpSpLocks/>
            </p:cNvGrpSpPr>
            <p:nvPr/>
          </p:nvGrpSpPr>
          <p:grpSpPr bwMode="auto">
            <a:xfrm>
              <a:off x="4224763" y="613188"/>
              <a:ext cx="777875" cy="635000"/>
              <a:chOff x="4224763" y="613188"/>
              <a:chExt cx="777875" cy="635000"/>
            </a:xfrm>
          </p:grpSpPr>
          <p:sp>
            <p:nvSpPr>
              <p:cNvPr id="147" name="Ovale 121"/>
              <p:cNvSpPr/>
              <p:nvPr/>
            </p:nvSpPr>
            <p:spPr bwMode="auto">
              <a:xfrm rot="12607957">
                <a:off x="4934375" y="1127538"/>
                <a:ext cx="68263" cy="74613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Ovale 122"/>
              <p:cNvSpPr/>
              <p:nvPr/>
            </p:nvSpPr>
            <p:spPr bwMode="auto">
              <a:xfrm rot="12607957">
                <a:off x="4883575" y="1173576"/>
                <a:ext cx="68263" cy="74612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Ovale 123"/>
              <p:cNvSpPr/>
              <p:nvPr/>
            </p:nvSpPr>
            <p:spPr bwMode="auto">
              <a:xfrm rot="12607957">
                <a:off x="4810550" y="1156113"/>
                <a:ext cx="68263" cy="74613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Ovale 124"/>
              <p:cNvSpPr/>
              <p:nvPr/>
            </p:nvSpPr>
            <p:spPr bwMode="auto">
              <a:xfrm rot="12607957">
                <a:off x="4753400" y="1125951"/>
                <a:ext cx="68263" cy="73025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e 125"/>
              <p:cNvSpPr/>
              <p:nvPr/>
            </p:nvSpPr>
            <p:spPr bwMode="auto">
              <a:xfrm rot="12607957">
                <a:off x="4718475" y="1073563"/>
                <a:ext cx="66675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e 126"/>
              <p:cNvSpPr/>
              <p:nvPr/>
            </p:nvSpPr>
            <p:spPr bwMode="auto">
              <a:xfrm rot="12607957">
                <a:off x="4713713" y="9878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Ovale 127"/>
              <p:cNvSpPr/>
              <p:nvPr/>
            </p:nvSpPr>
            <p:spPr bwMode="auto">
              <a:xfrm rot="12607957">
                <a:off x="4674025" y="957676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Ovale 128"/>
              <p:cNvSpPr/>
              <p:nvPr/>
            </p:nvSpPr>
            <p:spPr bwMode="auto">
              <a:xfrm rot="12607957">
                <a:off x="4607350" y="1011651"/>
                <a:ext cx="68263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Ovale 129"/>
              <p:cNvSpPr/>
              <p:nvPr/>
            </p:nvSpPr>
            <p:spPr bwMode="auto">
              <a:xfrm rot="12607957">
                <a:off x="4326363" y="7640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Ovale 130"/>
              <p:cNvSpPr/>
              <p:nvPr/>
            </p:nvSpPr>
            <p:spPr bwMode="auto">
              <a:xfrm rot="12607957">
                <a:off x="4553375" y="1041813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Ovale 131"/>
              <p:cNvSpPr/>
              <p:nvPr/>
            </p:nvSpPr>
            <p:spPr bwMode="auto">
              <a:xfrm rot="12607957">
                <a:off x="4481938" y="10688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e 132"/>
              <p:cNvSpPr/>
              <p:nvPr/>
            </p:nvSpPr>
            <p:spPr bwMode="auto">
              <a:xfrm rot="12607957">
                <a:off x="4418438" y="10894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e 133"/>
              <p:cNvSpPr/>
              <p:nvPr/>
            </p:nvSpPr>
            <p:spPr bwMode="auto">
              <a:xfrm rot="12607957">
                <a:off x="4361288" y="1102138"/>
                <a:ext cx="68262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e 134"/>
              <p:cNvSpPr/>
              <p:nvPr/>
            </p:nvSpPr>
            <p:spPr bwMode="auto">
              <a:xfrm rot="12607957">
                <a:off x="4353350" y="1032288"/>
                <a:ext cx="68263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Ovale 135"/>
              <p:cNvSpPr/>
              <p:nvPr/>
            </p:nvSpPr>
            <p:spPr bwMode="auto">
              <a:xfrm rot="12607957">
                <a:off x="4332713" y="975138"/>
                <a:ext cx="68262" cy="7302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Ovale 136"/>
              <p:cNvSpPr/>
              <p:nvPr/>
            </p:nvSpPr>
            <p:spPr bwMode="auto">
              <a:xfrm rot="12607957">
                <a:off x="4329538" y="903701"/>
                <a:ext cx="68262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Ovale 137"/>
              <p:cNvSpPr/>
              <p:nvPr/>
            </p:nvSpPr>
            <p:spPr bwMode="auto">
              <a:xfrm rot="12607957">
                <a:off x="4339063" y="838613"/>
                <a:ext cx="66675" cy="74613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e 138"/>
              <p:cNvSpPr/>
              <p:nvPr/>
            </p:nvSpPr>
            <p:spPr bwMode="auto">
              <a:xfrm rot="12607957">
                <a:off x="4326363" y="687801"/>
                <a:ext cx="66675" cy="7461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e 139"/>
              <p:cNvSpPr/>
              <p:nvPr/>
            </p:nvSpPr>
            <p:spPr bwMode="auto">
              <a:xfrm rot="12607957">
                <a:off x="4278738" y="633826"/>
                <a:ext cx="68262" cy="7461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Ovale 140"/>
              <p:cNvSpPr/>
              <p:nvPr/>
            </p:nvSpPr>
            <p:spPr bwMode="auto">
              <a:xfrm rot="12607957">
                <a:off x="4224763" y="613188"/>
                <a:ext cx="68262" cy="746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" name="CasellaDiTesto 137"/>
            <p:cNvSpPr txBox="1">
              <a:spLocks noChangeArrowheads="1"/>
            </p:cNvSpPr>
            <p:nvPr/>
          </p:nvSpPr>
          <p:spPr bwMode="auto">
            <a:xfrm flipH="1">
              <a:off x="4397800" y="470313"/>
              <a:ext cx="7159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100" b="1">
                  <a:solidFill>
                    <a:srgbClr val="000000"/>
                  </a:solidFill>
                  <a:cs typeface="Arial" charset="0"/>
                </a:rPr>
                <a:t>CFH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869823" y="2113836"/>
            <a:ext cx="8697" cy="750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26214" y="2783651"/>
            <a:ext cx="887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 terminal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52248" y="1570322"/>
            <a:ext cx="4531" cy="804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9" name="TextBox 168"/>
          <p:cNvSpPr txBox="1"/>
          <p:nvPr/>
        </p:nvSpPr>
        <p:spPr>
          <a:xfrm>
            <a:off x="-4164" y="2309727"/>
            <a:ext cx="887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SCR19-20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4813" y="1477125"/>
            <a:ext cx="823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grpSp>
        <p:nvGrpSpPr>
          <p:cNvPr id="175" name="Gruppo 154"/>
          <p:cNvGrpSpPr>
            <a:grpSpLocks/>
          </p:cNvGrpSpPr>
          <p:nvPr/>
        </p:nvGrpSpPr>
        <p:grpSpPr bwMode="auto">
          <a:xfrm>
            <a:off x="7478712" y="2186262"/>
            <a:ext cx="1631055" cy="1950785"/>
            <a:chOff x="6765980" y="3973207"/>
            <a:chExt cx="1631052" cy="1950865"/>
          </a:xfrm>
        </p:grpSpPr>
        <p:grpSp>
          <p:nvGrpSpPr>
            <p:cNvPr id="176" name="Gruppo 144"/>
            <p:cNvGrpSpPr>
              <a:grpSpLocks/>
            </p:cNvGrpSpPr>
            <p:nvPr/>
          </p:nvGrpSpPr>
          <p:grpSpPr bwMode="auto">
            <a:xfrm>
              <a:off x="6765980" y="4617242"/>
              <a:ext cx="1631052" cy="1306830"/>
              <a:chOff x="6755820" y="5033802"/>
              <a:chExt cx="1631052" cy="1306830"/>
            </a:xfrm>
          </p:grpSpPr>
          <p:grpSp>
            <p:nvGrpSpPr>
              <p:cNvPr id="179" name="Gruppo 72"/>
              <p:cNvGrpSpPr>
                <a:grpSpLocks/>
              </p:cNvGrpSpPr>
              <p:nvPr/>
            </p:nvGrpSpPr>
            <p:grpSpPr bwMode="auto">
              <a:xfrm rot="333606">
                <a:off x="7468319" y="5513510"/>
                <a:ext cx="918553" cy="827122"/>
                <a:chOff x="7385193" y="4988251"/>
                <a:chExt cx="894299" cy="715015"/>
              </a:xfrm>
            </p:grpSpPr>
            <p:sp>
              <p:nvSpPr>
                <p:cNvPr id="182" name="Corda 144"/>
                <p:cNvSpPr/>
                <p:nvPr/>
              </p:nvSpPr>
              <p:spPr>
                <a:xfrm rot="14175022" flipH="1">
                  <a:off x="7414853" y="4958591"/>
                  <a:ext cx="715015" cy="774335"/>
                </a:xfrm>
                <a:prstGeom prst="chord">
                  <a:avLst>
                    <a:gd name="adj1" fmla="val 2028579"/>
                    <a:gd name="adj2" fmla="val 14076410"/>
                  </a:avLst>
                </a:prstGeom>
                <a:solidFill>
                  <a:srgbClr val="FCB109"/>
                </a:solidFill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3" name="CasellaDiTesto 149"/>
                <p:cNvSpPr txBox="1">
                  <a:spLocks noChangeArrowheads="1"/>
                </p:cNvSpPr>
                <p:nvPr/>
              </p:nvSpPr>
              <p:spPr bwMode="auto">
                <a:xfrm rot="615665">
                  <a:off x="7424430" y="5102513"/>
                  <a:ext cx="855062" cy="266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it-IT" sz="1400" b="1" dirty="0">
                      <a:solidFill>
                        <a:srgbClr val="000000"/>
                      </a:solidFill>
                    </a:rPr>
                    <a:t>sC5b-9</a:t>
                  </a:r>
                </a:p>
              </p:txBody>
            </p:sp>
          </p:grpSp>
          <p:sp>
            <p:nvSpPr>
              <p:cNvPr id="180" name="Line 28"/>
              <p:cNvSpPr>
                <a:spLocks noChangeShapeType="1"/>
              </p:cNvSpPr>
              <p:nvPr/>
            </p:nvSpPr>
            <p:spPr bwMode="auto">
              <a:xfrm rot="16200000" flipH="1">
                <a:off x="7019305" y="5140506"/>
                <a:ext cx="148607" cy="6755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Text Box 67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6938471" y="5033802"/>
                <a:ext cx="13857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1400" i="1">
                    <a:solidFill>
                      <a:srgbClr val="000000"/>
                    </a:solidFill>
                  </a:rPr>
                  <a:t>C5 convertase</a:t>
                </a:r>
              </a:p>
            </p:txBody>
          </p:sp>
        </p:grpSp>
        <p:sp>
          <p:nvSpPr>
            <p:cNvPr id="177" name="AutoShape 11"/>
            <p:cNvSpPr>
              <a:spLocks noChangeArrowheads="1"/>
            </p:cNvSpPr>
            <p:nvPr/>
          </p:nvSpPr>
          <p:spPr bwMode="auto">
            <a:xfrm rot="-5400000">
              <a:off x="6962029" y="3973207"/>
              <a:ext cx="647700" cy="647700"/>
            </a:xfrm>
            <a:prstGeom prst="flowChartConnector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Text Box 12"/>
            <p:cNvSpPr txBox="1">
              <a:spLocks noChangeArrowheads="1"/>
            </p:cNvSpPr>
            <p:nvPr/>
          </p:nvSpPr>
          <p:spPr bwMode="auto">
            <a:xfrm>
              <a:off x="7076329" y="4158057"/>
              <a:ext cx="4492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 dirty="0">
                  <a:solidFill>
                    <a:srgbClr val="000000"/>
                  </a:solidFill>
                </a:rPr>
                <a:t>C5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30224" y="6008328"/>
            <a:ext cx="7482120" cy="655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7990" y="6117240"/>
            <a:ext cx="223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Subendothelial</a:t>
            </a:r>
            <a:r>
              <a:rPr lang="en-US" sz="1400" i="1" dirty="0"/>
              <a:t> space</a:t>
            </a:r>
          </a:p>
        </p:txBody>
      </p:sp>
      <p:sp>
        <p:nvSpPr>
          <p:cNvPr id="187" name="Corda 144"/>
          <p:cNvSpPr/>
          <p:nvPr/>
        </p:nvSpPr>
        <p:spPr bwMode="auto">
          <a:xfrm rot="14508628" flipH="1">
            <a:off x="4105202" y="6075333"/>
            <a:ext cx="848109" cy="830323"/>
          </a:xfrm>
          <a:prstGeom prst="chord">
            <a:avLst>
              <a:gd name="adj1" fmla="val 2028579"/>
              <a:gd name="adj2" fmla="val 14076410"/>
            </a:avLst>
          </a:prstGeom>
          <a:solidFill>
            <a:srgbClr val="FCB109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88" name="CasellaDiTesto 149"/>
          <p:cNvSpPr txBox="1">
            <a:spLocks noChangeArrowheads="1"/>
          </p:cNvSpPr>
          <p:nvPr/>
        </p:nvSpPr>
        <p:spPr bwMode="auto">
          <a:xfrm rot="949271">
            <a:off x="4163520" y="6231132"/>
            <a:ext cx="878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400" b="1" dirty="0">
                <a:solidFill>
                  <a:srgbClr val="000000"/>
                </a:solidFill>
              </a:rPr>
              <a:t>sC5b-9</a:t>
            </a:r>
          </a:p>
        </p:txBody>
      </p:sp>
      <p:sp>
        <p:nvSpPr>
          <p:cNvPr id="189" name="Corda 144"/>
          <p:cNvSpPr/>
          <p:nvPr/>
        </p:nvSpPr>
        <p:spPr bwMode="auto">
          <a:xfrm rot="14508628" flipH="1">
            <a:off x="5227113" y="6041746"/>
            <a:ext cx="848109" cy="830323"/>
          </a:xfrm>
          <a:prstGeom prst="chord">
            <a:avLst>
              <a:gd name="adj1" fmla="val 2028579"/>
              <a:gd name="adj2" fmla="val 14076410"/>
            </a:avLst>
          </a:prstGeom>
          <a:solidFill>
            <a:srgbClr val="FCB109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90" name="CasellaDiTesto 149"/>
          <p:cNvSpPr txBox="1">
            <a:spLocks noChangeArrowheads="1"/>
          </p:cNvSpPr>
          <p:nvPr/>
        </p:nvSpPr>
        <p:spPr bwMode="auto">
          <a:xfrm rot="949271">
            <a:off x="5262018" y="6241763"/>
            <a:ext cx="878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400" b="1" dirty="0">
                <a:solidFill>
                  <a:srgbClr val="000000"/>
                </a:solidFill>
              </a:rPr>
              <a:t>sC5b-9</a:t>
            </a:r>
          </a:p>
        </p:txBody>
      </p:sp>
      <p:sp>
        <p:nvSpPr>
          <p:cNvPr id="191" name="Corda 144"/>
          <p:cNvSpPr/>
          <p:nvPr/>
        </p:nvSpPr>
        <p:spPr bwMode="auto">
          <a:xfrm rot="14508628" flipH="1">
            <a:off x="2894907" y="6102642"/>
            <a:ext cx="848109" cy="830323"/>
          </a:xfrm>
          <a:prstGeom prst="chord">
            <a:avLst>
              <a:gd name="adj1" fmla="val 2028579"/>
              <a:gd name="adj2" fmla="val 14076410"/>
            </a:avLst>
          </a:prstGeom>
          <a:solidFill>
            <a:srgbClr val="FCB109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93" name="CasellaDiTesto 149"/>
          <p:cNvSpPr txBox="1">
            <a:spLocks noChangeArrowheads="1"/>
          </p:cNvSpPr>
          <p:nvPr/>
        </p:nvSpPr>
        <p:spPr bwMode="auto">
          <a:xfrm rot="949271">
            <a:off x="2902429" y="6271127"/>
            <a:ext cx="878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400" b="1" dirty="0">
                <a:solidFill>
                  <a:srgbClr val="000000"/>
                </a:solidFill>
              </a:rPr>
              <a:t>sC5b-9</a:t>
            </a:r>
          </a:p>
        </p:txBody>
      </p:sp>
      <p:sp>
        <p:nvSpPr>
          <p:cNvPr id="194" name="Corda 144"/>
          <p:cNvSpPr/>
          <p:nvPr/>
        </p:nvSpPr>
        <p:spPr bwMode="auto">
          <a:xfrm rot="14508628" flipH="1">
            <a:off x="7918858" y="3821968"/>
            <a:ext cx="848109" cy="808171"/>
          </a:xfrm>
          <a:prstGeom prst="chord">
            <a:avLst>
              <a:gd name="adj1" fmla="val 2028579"/>
              <a:gd name="adj2" fmla="val 14076410"/>
            </a:avLst>
          </a:prstGeom>
          <a:solidFill>
            <a:srgbClr val="FCB109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95" name="CasellaDiTesto 149"/>
          <p:cNvSpPr txBox="1">
            <a:spLocks noChangeArrowheads="1"/>
          </p:cNvSpPr>
          <p:nvPr/>
        </p:nvSpPr>
        <p:spPr bwMode="auto">
          <a:xfrm rot="949271">
            <a:off x="7945962" y="3976879"/>
            <a:ext cx="878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400" b="1" dirty="0">
                <a:solidFill>
                  <a:srgbClr val="000000"/>
                </a:solidFill>
              </a:rPr>
              <a:t>sC5b-9</a:t>
            </a:r>
          </a:p>
        </p:txBody>
      </p:sp>
      <p:sp>
        <p:nvSpPr>
          <p:cNvPr id="184" name="Corda 144"/>
          <p:cNvSpPr/>
          <p:nvPr/>
        </p:nvSpPr>
        <p:spPr bwMode="auto">
          <a:xfrm rot="14508628" flipH="1">
            <a:off x="6134649" y="6132067"/>
            <a:ext cx="848109" cy="808171"/>
          </a:xfrm>
          <a:prstGeom prst="chord">
            <a:avLst>
              <a:gd name="adj1" fmla="val 2028579"/>
              <a:gd name="adj2" fmla="val 14076410"/>
            </a:avLst>
          </a:prstGeom>
          <a:solidFill>
            <a:srgbClr val="FCB109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85" name="Corda 144"/>
          <p:cNvSpPr/>
          <p:nvPr/>
        </p:nvSpPr>
        <p:spPr bwMode="auto">
          <a:xfrm rot="14508628" flipH="1">
            <a:off x="6999421" y="6118950"/>
            <a:ext cx="848109" cy="808171"/>
          </a:xfrm>
          <a:prstGeom prst="chord">
            <a:avLst>
              <a:gd name="adj1" fmla="val 2028579"/>
              <a:gd name="adj2" fmla="val 14076410"/>
            </a:avLst>
          </a:prstGeom>
          <a:solidFill>
            <a:srgbClr val="FCB109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86" name="Corda 144"/>
          <p:cNvSpPr/>
          <p:nvPr/>
        </p:nvSpPr>
        <p:spPr bwMode="auto">
          <a:xfrm rot="14508628" flipH="1">
            <a:off x="7909699" y="6063470"/>
            <a:ext cx="848109" cy="808171"/>
          </a:xfrm>
          <a:prstGeom prst="chord">
            <a:avLst>
              <a:gd name="adj1" fmla="val 2028579"/>
              <a:gd name="adj2" fmla="val 14076410"/>
            </a:avLst>
          </a:prstGeom>
          <a:solidFill>
            <a:srgbClr val="FCB109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192" name="CasellaDiTesto 149"/>
          <p:cNvSpPr txBox="1">
            <a:spLocks noChangeArrowheads="1"/>
          </p:cNvSpPr>
          <p:nvPr/>
        </p:nvSpPr>
        <p:spPr bwMode="auto">
          <a:xfrm rot="949271">
            <a:off x="6038056" y="6380885"/>
            <a:ext cx="10668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000000"/>
                </a:solidFill>
              </a:rPr>
              <a:t>C3 </a:t>
            </a:r>
            <a:r>
              <a:rPr lang="it-IT" sz="1200" b="1" dirty="0" err="1">
                <a:solidFill>
                  <a:srgbClr val="000000"/>
                </a:solidFill>
              </a:rPr>
              <a:t>product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96" name="CasellaDiTesto 149"/>
          <p:cNvSpPr txBox="1">
            <a:spLocks noChangeArrowheads="1"/>
          </p:cNvSpPr>
          <p:nvPr/>
        </p:nvSpPr>
        <p:spPr bwMode="auto">
          <a:xfrm rot="949271">
            <a:off x="6923177" y="6377519"/>
            <a:ext cx="10668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000000"/>
                </a:solidFill>
              </a:rPr>
              <a:t>C3 </a:t>
            </a:r>
            <a:r>
              <a:rPr lang="it-IT" sz="1200" b="1" dirty="0" err="1">
                <a:solidFill>
                  <a:srgbClr val="000000"/>
                </a:solidFill>
              </a:rPr>
              <a:t>product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97" name="CasellaDiTesto 149"/>
          <p:cNvSpPr txBox="1">
            <a:spLocks noChangeArrowheads="1"/>
          </p:cNvSpPr>
          <p:nvPr/>
        </p:nvSpPr>
        <p:spPr bwMode="auto">
          <a:xfrm rot="949271">
            <a:off x="7826869" y="6331912"/>
            <a:ext cx="10668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000000"/>
                </a:solidFill>
              </a:rPr>
              <a:t>C3 </a:t>
            </a:r>
            <a:r>
              <a:rPr lang="it-IT" sz="1200" b="1" dirty="0" err="1">
                <a:solidFill>
                  <a:srgbClr val="000000"/>
                </a:solidFill>
              </a:rPr>
              <a:t>product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04874" y="58923"/>
            <a:ext cx="41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CFH Mutation or Antibody</a:t>
            </a:r>
          </a:p>
        </p:txBody>
      </p:sp>
    </p:spTree>
    <p:extLst>
      <p:ext uri="{BB962C8B-B14F-4D97-AF65-F5344CB8AC3E}">
        <p14:creationId xmlns:p14="http://schemas.microsoft.com/office/powerpoint/2010/main" val="13635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1443E-6 L 0.10018 0.257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2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045E-6 L -0.06771 0.212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60777E-7 L 0.07535 0.08302 " pathEditMode="relative" ptsTypes="AA">
                                      <p:cBhvr>
                                        <p:cTn id="12" dur="500" spd="-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60777E-7 L 0.07535 0.08302 " pathEditMode="relative" ptsTypes="AA">
                                      <p:cBhvr>
                                        <p:cTn id="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062E-6 L 0.07257 -0.11055 " pathEditMode="relative" rAng="0" ptsTypes="AA">
                                      <p:cBhvr>
                                        <p:cTn id="31" dur="5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802 0.30477 " pathEditMode="relative" ptsTypes="AA">
                                      <p:cBhvr>
                                        <p:cTn id="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625E-6 8.84669E-7 L -0.06785 0.304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1" y="15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3 -0.41927 L -0.00973 -0.00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0" y="2084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8 -0.34769 L -4.63008E-6 -1.82303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4" y="1737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9 -0.3433 L 1.54915E-6 4.1255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" y="17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/>
      <p:bldP spid="187" grpId="0" animBg="1"/>
      <p:bldP spid="188" grpId="0"/>
      <p:bldP spid="189" grpId="0" animBg="1"/>
      <p:bldP spid="190" grpId="0"/>
      <p:bldP spid="191" grpId="0" animBg="1"/>
      <p:bldP spid="193" grpId="0"/>
      <p:bldP spid="194" grpId="0" animBg="1"/>
      <p:bldP spid="194" grpId="1" animBg="1"/>
      <p:bldP spid="195" grpId="0"/>
      <p:bldP spid="195" grpId="1"/>
      <p:bldP spid="195" grpId="2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92" grpId="0"/>
      <p:bldP spid="192" grpId="1"/>
      <p:bldP spid="196" grpId="0"/>
      <p:bldP spid="196" grpId="1"/>
      <p:bldP spid="197" grpId="0"/>
      <p:bldP spid="1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3"/>
          <p:cNvGrpSpPr>
            <a:grpSpLocks/>
          </p:cNvGrpSpPr>
          <p:nvPr/>
        </p:nvGrpSpPr>
        <p:grpSpPr bwMode="auto">
          <a:xfrm rot="16200000" flipH="1">
            <a:off x="4429919" y="1861344"/>
            <a:ext cx="769937" cy="7477125"/>
            <a:chOff x="4513" y="935"/>
            <a:chExt cx="1247" cy="2994"/>
          </a:xfrm>
        </p:grpSpPr>
        <p:sp>
          <p:nvSpPr>
            <p:cNvPr id="166013" name="Arc 24"/>
            <p:cNvSpPr>
              <a:spLocks/>
            </p:cNvSpPr>
            <p:nvPr/>
          </p:nvSpPr>
          <p:spPr bwMode="auto">
            <a:xfrm flipH="1">
              <a:off x="4508" y="933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14" name="Arc 25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891" name="AutoShape 4"/>
          <p:cNvSpPr>
            <a:spLocks noChangeArrowheads="1"/>
          </p:cNvSpPr>
          <p:nvPr/>
        </p:nvSpPr>
        <p:spPr bwMode="auto">
          <a:xfrm rot="5400000" flipH="1">
            <a:off x="2052638" y="4465638"/>
            <a:ext cx="674687" cy="693737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892" name="Arc 5"/>
          <p:cNvSpPr>
            <a:spLocks/>
          </p:cNvSpPr>
          <p:nvPr/>
        </p:nvSpPr>
        <p:spPr bwMode="auto">
          <a:xfrm rot="5400000" flipH="1">
            <a:off x="2447925" y="4478338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Line 9"/>
          <p:cNvSpPr>
            <a:spLocks noChangeShapeType="1"/>
          </p:cNvSpPr>
          <p:nvPr/>
        </p:nvSpPr>
        <p:spPr bwMode="auto">
          <a:xfrm rot="-5400000">
            <a:off x="2217738" y="5359400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4" name="Text Box 26"/>
          <p:cNvSpPr txBox="1">
            <a:spLocks noChangeArrowheads="1"/>
          </p:cNvSpPr>
          <p:nvPr/>
        </p:nvSpPr>
        <p:spPr bwMode="auto">
          <a:xfrm>
            <a:off x="6072188" y="5932488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400" i="1">
                <a:solidFill>
                  <a:srgbClr val="000000"/>
                </a:solidFill>
              </a:rPr>
              <a:t>Endothelial cell</a:t>
            </a:r>
          </a:p>
        </p:txBody>
      </p:sp>
      <p:sp>
        <p:nvSpPr>
          <p:cNvPr id="165895" name="Text Box 168"/>
          <p:cNvSpPr txBox="1">
            <a:spLocks noChangeArrowheads="1"/>
          </p:cNvSpPr>
          <p:nvPr/>
        </p:nvSpPr>
        <p:spPr bwMode="auto">
          <a:xfrm rot="-5796553">
            <a:off x="978694" y="5020469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 i="1">
                <a:solidFill>
                  <a:srgbClr val="000000"/>
                </a:solidFill>
              </a:rPr>
              <a:t>Glycosaminoglycans</a:t>
            </a:r>
          </a:p>
        </p:txBody>
      </p:sp>
      <p:grpSp>
        <p:nvGrpSpPr>
          <p:cNvPr id="165896" name="Gruppo 57"/>
          <p:cNvGrpSpPr>
            <a:grpSpLocks/>
          </p:cNvGrpSpPr>
          <p:nvPr/>
        </p:nvGrpSpPr>
        <p:grpSpPr bwMode="auto">
          <a:xfrm>
            <a:off x="3009900" y="4184650"/>
            <a:ext cx="2038350" cy="1169988"/>
            <a:chOff x="3054351" y="4184650"/>
            <a:chExt cx="2038485" cy="1169903"/>
          </a:xfrm>
        </p:grpSpPr>
        <p:sp>
          <p:nvSpPr>
            <p:cNvPr id="166005" name="Oval 8"/>
            <p:cNvSpPr>
              <a:spLocks noChangeArrowheads="1"/>
            </p:cNvSpPr>
            <p:nvPr/>
          </p:nvSpPr>
          <p:spPr bwMode="auto">
            <a:xfrm>
              <a:off x="3649703" y="4184650"/>
              <a:ext cx="431829" cy="647653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  <p:sp>
          <p:nvSpPr>
            <p:cNvPr id="166006" name="AutoShape 18"/>
            <p:cNvSpPr>
              <a:spLocks noChangeArrowheads="1"/>
            </p:cNvSpPr>
            <p:nvPr/>
          </p:nvSpPr>
          <p:spPr bwMode="auto">
            <a:xfrm rot="-5400000">
              <a:off x="4446726" y="4433825"/>
              <a:ext cx="646065" cy="646155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007" name="Line 20"/>
            <p:cNvSpPr>
              <a:spLocks noChangeShapeType="1"/>
            </p:cNvSpPr>
            <p:nvPr/>
          </p:nvSpPr>
          <p:spPr bwMode="auto">
            <a:xfrm rot="-5400000">
              <a:off x="4635624" y="5225975"/>
              <a:ext cx="257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8" name="Text Box 21"/>
            <p:cNvSpPr txBox="1">
              <a:spLocks noChangeArrowheads="1"/>
            </p:cNvSpPr>
            <p:nvPr/>
          </p:nvSpPr>
          <p:spPr bwMode="auto">
            <a:xfrm>
              <a:off x="4424455" y="4716424"/>
              <a:ext cx="496920" cy="274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iC3b</a:t>
              </a:r>
            </a:p>
          </p:txBody>
        </p:sp>
        <p:sp>
          <p:nvSpPr>
            <p:cNvPr id="166009" name="Line 28"/>
            <p:cNvSpPr>
              <a:spLocks noChangeShapeType="1"/>
            </p:cNvSpPr>
            <p:nvPr/>
          </p:nvSpPr>
          <p:spPr bwMode="auto">
            <a:xfrm rot="-5400000">
              <a:off x="3683044" y="4235358"/>
              <a:ext cx="12699" cy="1270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010" name="Gruppo 160"/>
            <p:cNvGrpSpPr>
              <a:grpSpLocks/>
            </p:cNvGrpSpPr>
            <p:nvPr/>
          </p:nvGrpSpPr>
          <p:grpSpPr bwMode="auto">
            <a:xfrm>
              <a:off x="4445344" y="4424551"/>
              <a:ext cx="634795" cy="633734"/>
              <a:chOff x="4007520" y="4559300"/>
              <a:chExt cx="635000" cy="633413"/>
            </a:xfrm>
          </p:grpSpPr>
          <p:sp>
            <p:nvSpPr>
              <p:cNvPr id="166011" name="Arc 19"/>
              <p:cNvSpPr>
                <a:spLocks/>
              </p:cNvSpPr>
              <p:nvPr/>
            </p:nvSpPr>
            <p:spPr bwMode="auto">
              <a:xfrm rot="-5400000">
                <a:off x="4007409" y="4558955"/>
                <a:ext cx="288758" cy="289037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12" name="Arc 22"/>
              <p:cNvSpPr>
                <a:spLocks/>
              </p:cNvSpPr>
              <p:nvPr/>
            </p:nvSpPr>
            <p:spPr bwMode="auto">
              <a:xfrm rot="5400000">
                <a:off x="4426637" y="4976261"/>
                <a:ext cx="215775" cy="215984"/>
              </a:xfrm>
              <a:custGeom>
                <a:avLst/>
                <a:gdLst>
                  <a:gd name="T0" fmla="*/ 0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5897" name="Group 31"/>
          <p:cNvGrpSpPr>
            <a:grpSpLocks/>
          </p:cNvGrpSpPr>
          <p:nvPr/>
        </p:nvGrpSpPr>
        <p:grpSpPr bwMode="auto">
          <a:xfrm flipH="1">
            <a:off x="6192838" y="4440238"/>
            <a:ext cx="693737" cy="693737"/>
            <a:chOff x="1952" y="2863"/>
            <a:chExt cx="437" cy="437"/>
          </a:xfrm>
        </p:grpSpPr>
        <p:sp>
          <p:nvSpPr>
            <p:cNvPr id="166003" name="AutoShape 32"/>
            <p:cNvSpPr>
              <a:spLocks noChangeArrowheads="1"/>
            </p:cNvSpPr>
            <p:nvPr/>
          </p:nvSpPr>
          <p:spPr bwMode="auto">
            <a:xfrm rot="16200000" flipV="1">
              <a:off x="1958" y="2869"/>
              <a:ext cx="425" cy="437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004" name="Arc 33"/>
            <p:cNvSpPr>
              <a:spLocks/>
            </p:cNvSpPr>
            <p:nvPr/>
          </p:nvSpPr>
          <p:spPr bwMode="auto">
            <a:xfrm rot="16200000" flipV="1">
              <a:off x="2186" y="2869"/>
              <a:ext cx="206" cy="1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898" name="Line 34"/>
          <p:cNvSpPr>
            <a:spLocks noChangeShapeType="1"/>
          </p:cNvSpPr>
          <p:nvPr/>
        </p:nvSpPr>
        <p:spPr bwMode="auto">
          <a:xfrm rot="-5400000">
            <a:off x="6429375" y="5240338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9" name="Text Box 35"/>
          <p:cNvSpPr txBox="1">
            <a:spLocks noChangeArrowheads="1"/>
          </p:cNvSpPr>
          <p:nvPr/>
        </p:nvSpPr>
        <p:spPr bwMode="auto">
          <a:xfrm>
            <a:off x="6251575" y="4779963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sp>
        <p:nvSpPr>
          <p:cNvPr id="165900" name="Text Box 38"/>
          <p:cNvSpPr txBox="1">
            <a:spLocks noChangeArrowheads="1"/>
          </p:cNvSpPr>
          <p:nvPr/>
        </p:nvSpPr>
        <p:spPr bwMode="auto">
          <a:xfrm>
            <a:off x="6827838" y="439102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</a:rPr>
              <a:t>MCP</a:t>
            </a:r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705600" y="4441825"/>
            <a:ext cx="328613" cy="1081088"/>
            <a:chOff x="4224" y="2798"/>
            <a:chExt cx="207" cy="681"/>
          </a:xfrm>
        </p:grpSpPr>
        <p:grpSp>
          <p:nvGrpSpPr>
            <p:cNvPr id="165996" name="Group 94"/>
            <p:cNvGrpSpPr>
              <a:grpSpLocks/>
            </p:cNvGrpSpPr>
            <p:nvPr/>
          </p:nvGrpSpPr>
          <p:grpSpPr bwMode="auto">
            <a:xfrm>
              <a:off x="4224" y="2798"/>
              <a:ext cx="207" cy="631"/>
              <a:chOff x="4210" y="2798"/>
              <a:chExt cx="207" cy="631"/>
            </a:xfrm>
          </p:grpSpPr>
          <p:grpSp>
            <p:nvGrpSpPr>
              <p:cNvPr id="165998" name="Group 93"/>
              <p:cNvGrpSpPr>
                <a:grpSpLocks/>
              </p:cNvGrpSpPr>
              <p:nvPr/>
            </p:nvGrpSpPr>
            <p:grpSpPr bwMode="auto">
              <a:xfrm>
                <a:off x="4210" y="2798"/>
                <a:ext cx="199" cy="475"/>
                <a:chOff x="4210" y="2798"/>
                <a:chExt cx="199" cy="475"/>
              </a:xfrm>
            </p:grpSpPr>
            <p:sp>
              <p:nvSpPr>
                <p:cNvPr id="166000" name="Oval 39"/>
                <p:cNvSpPr>
                  <a:spLocks noChangeArrowheads="1"/>
                </p:cNvSpPr>
                <p:nvPr/>
              </p:nvSpPr>
              <p:spPr bwMode="auto">
                <a:xfrm rot="-1650027">
                  <a:off x="4210" y="2798"/>
                  <a:ext cx="118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FF33"/>
                    </a:gs>
                    <a:gs pos="100000">
                      <a:srgbClr val="4776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001" name="Oval 40"/>
                <p:cNvSpPr>
                  <a:spLocks noChangeArrowheads="1"/>
                </p:cNvSpPr>
                <p:nvPr/>
              </p:nvSpPr>
              <p:spPr bwMode="auto">
                <a:xfrm rot="-649400">
                  <a:off x="4261" y="2949"/>
                  <a:ext cx="118" cy="16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FF33"/>
                    </a:gs>
                    <a:gs pos="100000">
                      <a:srgbClr val="4776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002" name="Oval 41"/>
                <p:cNvSpPr>
                  <a:spLocks noChangeArrowheads="1"/>
                </p:cNvSpPr>
                <p:nvPr/>
              </p:nvSpPr>
              <p:spPr bwMode="auto">
                <a:xfrm rot="-777667">
                  <a:off x="4291" y="3104"/>
                  <a:ext cx="118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FF33"/>
                    </a:gs>
                    <a:gs pos="100000">
                      <a:srgbClr val="4776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5999" name="Oval 42"/>
              <p:cNvSpPr>
                <a:spLocks noChangeArrowheads="1"/>
              </p:cNvSpPr>
              <p:nvPr/>
            </p:nvSpPr>
            <p:spPr bwMode="auto">
              <a:xfrm>
                <a:off x="4299" y="3260"/>
                <a:ext cx="118" cy="169"/>
              </a:xfrm>
              <a:prstGeom prst="ellipse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5997" name="Rectangle 43"/>
            <p:cNvSpPr>
              <a:spLocks noChangeArrowheads="1"/>
            </p:cNvSpPr>
            <p:nvPr/>
          </p:nvSpPr>
          <p:spPr bwMode="auto">
            <a:xfrm rot="1243229">
              <a:off x="4271" y="3418"/>
              <a:ext cx="141" cy="61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5902" name="Gruppo 61"/>
          <p:cNvGrpSpPr>
            <a:grpSpLocks/>
          </p:cNvGrpSpPr>
          <p:nvPr/>
        </p:nvGrpSpPr>
        <p:grpSpPr bwMode="auto">
          <a:xfrm>
            <a:off x="5173663" y="4170363"/>
            <a:ext cx="974725" cy="695325"/>
            <a:chOff x="5173321" y="4171140"/>
            <a:chExt cx="974473" cy="695321"/>
          </a:xfrm>
        </p:grpSpPr>
        <p:sp>
          <p:nvSpPr>
            <p:cNvPr id="165994" name="Line 36"/>
            <p:cNvSpPr>
              <a:spLocks noChangeShapeType="1"/>
            </p:cNvSpPr>
            <p:nvPr/>
          </p:nvSpPr>
          <p:spPr bwMode="auto">
            <a:xfrm rot="-5400000" flipH="1" flipV="1">
              <a:off x="5658970" y="4377637"/>
              <a:ext cx="3175" cy="974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95" name="Oval 8"/>
            <p:cNvSpPr>
              <a:spLocks noChangeArrowheads="1"/>
            </p:cNvSpPr>
            <p:nvPr/>
          </p:nvSpPr>
          <p:spPr bwMode="auto">
            <a:xfrm>
              <a:off x="5439952" y="4171140"/>
              <a:ext cx="431688" cy="647696"/>
            </a:xfrm>
            <a:prstGeom prst="ellipse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535353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CFI</a:t>
              </a:r>
            </a:p>
          </p:txBody>
        </p:sp>
      </p:grpSp>
      <p:sp>
        <p:nvSpPr>
          <p:cNvPr id="165903" name="Text Box 13"/>
          <p:cNvSpPr txBox="1">
            <a:spLocks noChangeArrowheads="1"/>
          </p:cNvSpPr>
          <p:nvPr/>
        </p:nvSpPr>
        <p:spPr bwMode="auto">
          <a:xfrm>
            <a:off x="2085975" y="4757738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grpSp>
        <p:nvGrpSpPr>
          <p:cNvPr id="165904" name="Group 56"/>
          <p:cNvGrpSpPr>
            <a:grpSpLocks/>
          </p:cNvGrpSpPr>
          <p:nvPr/>
        </p:nvGrpSpPr>
        <p:grpSpPr bwMode="auto">
          <a:xfrm>
            <a:off x="369888" y="701675"/>
            <a:ext cx="2895600" cy="3235325"/>
            <a:chOff x="3913" y="298"/>
            <a:chExt cx="1824" cy="2038"/>
          </a:xfrm>
        </p:grpSpPr>
        <p:sp>
          <p:nvSpPr>
            <p:cNvPr id="165959" name="Rectangle 179"/>
            <p:cNvSpPr>
              <a:spLocks noChangeArrowheads="1"/>
            </p:cNvSpPr>
            <p:nvPr/>
          </p:nvSpPr>
          <p:spPr bwMode="auto">
            <a:xfrm>
              <a:off x="3913" y="298"/>
              <a:ext cx="1774" cy="2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960" name="Text Box 180"/>
            <p:cNvSpPr txBox="1">
              <a:spLocks noChangeArrowheads="1"/>
            </p:cNvSpPr>
            <p:nvPr/>
          </p:nvSpPr>
          <p:spPr bwMode="auto">
            <a:xfrm>
              <a:off x="4740" y="1399"/>
              <a:ext cx="862" cy="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r>
                <a:rPr lang="it-IT" sz="700">
                  <a:solidFill>
                    <a:srgbClr val="000000"/>
                  </a:solidFill>
                </a:rPr>
                <a:t>T267fs270X </a:t>
              </a:r>
            </a:p>
            <a:p>
              <a:r>
                <a:rPr lang="it-IT" sz="700">
                  <a:solidFill>
                    <a:srgbClr val="000000"/>
                  </a:solidFill>
                </a:rPr>
                <a:t>(858-872)del+D277N+P278S</a:t>
              </a:r>
            </a:p>
            <a:p>
              <a:r>
                <a:rPr lang="it-IT" sz="700">
                  <a:solidFill>
                    <a:srgbClr val="000000"/>
                  </a:solidFill>
                </a:rPr>
                <a:t>F242C </a:t>
              </a:r>
            </a:p>
          </p:txBody>
        </p:sp>
        <p:sp>
          <p:nvSpPr>
            <p:cNvPr id="165961" name="Text Box 181"/>
            <p:cNvSpPr txBox="1">
              <a:spLocks noChangeAspect="1" noChangeArrowheads="1"/>
            </p:cNvSpPr>
            <p:nvPr/>
          </p:nvSpPr>
          <p:spPr bwMode="auto">
            <a:xfrm>
              <a:off x="4102" y="952"/>
              <a:ext cx="37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800">
                  <a:solidFill>
                    <a:srgbClr val="000000"/>
                  </a:solidFill>
                </a:rPr>
                <a:t>SCRs</a:t>
              </a:r>
            </a:p>
          </p:txBody>
        </p:sp>
        <p:sp>
          <p:nvSpPr>
            <p:cNvPr id="165962" name="Text Box 182"/>
            <p:cNvSpPr txBox="1">
              <a:spLocks noChangeAspect="1" noChangeArrowheads="1"/>
            </p:cNvSpPr>
            <p:nvPr/>
          </p:nvSpPr>
          <p:spPr bwMode="auto">
            <a:xfrm>
              <a:off x="4149" y="1675"/>
              <a:ext cx="38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800">
                  <a:solidFill>
                    <a:srgbClr val="000000"/>
                  </a:solidFill>
                </a:rPr>
                <a:t>STP</a:t>
              </a:r>
            </a:p>
          </p:txBody>
        </p:sp>
        <p:sp>
          <p:nvSpPr>
            <p:cNvPr id="165963" name="Text Box 183"/>
            <p:cNvSpPr txBox="1">
              <a:spLocks noChangeAspect="1" noChangeArrowheads="1"/>
            </p:cNvSpPr>
            <p:nvPr/>
          </p:nvSpPr>
          <p:spPr bwMode="auto">
            <a:xfrm>
              <a:off x="4149" y="1932"/>
              <a:ext cx="34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800">
                  <a:solidFill>
                    <a:srgbClr val="000000"/>
                  </a:solidFill>
                </a:rPr>
                <a:t>TM</a:t>
              </a:r>
            </a:p>
          </p:txBody>
        </p:sp>
        <p:sp>
          <p:nvSpPr>
            <p:cNvPr id="165964" name="Text Box 184"/>
            <p:cNvSpPr txBox="1">
              <a:spLocks noChangeAspect="1" noChangeArrowheads="1"/>
            </p:cNvSpPr>
            <p:nvPr/>
          </p:nvSpPr>
          <p:spPr bwMode="auto">
            <a:xfrm>
              <a:off x="4272" y="2121"/>
              <a:ext cx="22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800">
                  <a:solidFill>
                    <a:srgbClr val="000000"/>
                  </a:solidFill>
                </a:rPr>
                <a:t>CT</a:t>
              </a:r>
            </a:p>
          </p:txBody>
        </p:sp>
        <p:grpSp>
          <p:nvGrpSpPr>
            <p:cNvPr id="165965" name="Group 185"/>
            <p:cNvGrpSpPr>
              <a:grpSpLocks noChangeAspect="1"/>
            </p:cNvGrpSpPr>
            <p:nvPr/>
          </p:nvGrpSpPr>
          <p:grpSpPr bwMode="auto">
            <a:xfrm>
              <a:off x="4477" y="1872"/>
              <a:ext cx="143" cy="196"/>
              <a:chOff x="3748" y="2003"/>
              <a:chExt cx="438" cy="310"/>
            </a:xfrm>
          </p:grpSpPr>
          <p:grpSp>
            <p:nvGrpSpPr>
              <p:cNvPr id="165988" name="Group 186"/>
              <p:cNvGrpSpPr>
                <a:grpSpLocks noChangeAspect="1"/>
              </p:cNvGrpSpPr>
              <p:nvPr/>
            </p:nvGrpSpPr>
            <p:grpSpPr bwMode="auto">
              <a:xfrm>
                <a:off x="3748" y="2003"/>
                <a:ext cx="438" cy="293"/>
                <a:chOff x="3748" y="2003"/>
                <a:chExt cx="438" cy="627"/>
              </a:xfrm>
            </p:grpSpPr>
            <p:sp>
              <p:nvSpPr>
                <p:cNvPr id="165990" name="Freeform 187"/>
                <p:cNvSpPr>
                  <a:spLocks noChangeAspect="1"/>
                </p:cNvSpPr>
                <p:nvPr/>
              </p:nvSpPr>
              <p:spPr bwMode="auto">
                <a:xfrm>
                  <a:off x="3748" y="2003"/>
                  <a:ext cx="426" cy="237"/>
                </a:xfrm>
                <a:custGeom>
                  <a:avLst/>
                  <a:gdLst>
                    <a:gd name="T0" fmla="*/ 329 w 426"/>
                    <a:gd name="T1" fmla="*/ 18 h 237"/>
                    <a:gd name="T2" fmla="*/ 110 w 426"/>
                    <a:gd name="T3" fmla="*/ 18 h 237"/>
                    <a:gd name="T4" fmla="*/ 55 w 426"/>
                    <a:gd name="T5" fmla="*/ 36 h 237"/>
                    <a:gd name="T6" fmla="*/ 0 w 426"/>
                    <a:gd name="T7" fmla="*/ 100 h 237"/>
                    <a:gd name="T8" fmla="*/ 46 w 426"/>
                    <a:gd name="T9" fmla="*/ 173 h 237"/>
                    <a:gd name="T10" fmla="*/ 119 w 426"/>
                    <a:gd name="T11" fmla="*/ 219 h 237"/>
                    <a:gd name="T12" fmla="*/ 147 w 426"/>
                    <a:gd name="T13" fmla="*/ 228 h 237"/>
                    <a:gd name="T14" fmla="*/ 174 w 426"/>
                    <a:gd name="T15" fmla="*/ 237 h 237"/>
                    <a:gd name="T16" fmla="*/ 393 w 426"/>
                    <a:gd name="T17" fmla="*/ 228 h 237"/>
                    <a:gd name="T18" fmla="*/ 403 w 426"/>
                    <a:gd name="T19" fmla="*/ 164 h 237"/>
                    <a:gd name="T20" fmla="*/ 329 w 426"/>
                    <a:gd name="T21" fmla="*/ 146 h 2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6"/>
                    <a:gd name="T34" fmla="*/ 0 h 237"/>
                    <a:gd name="T35" fmla="*/ 426 w 426"/>
                    <a:gd name="T36" fmla="*/ 237 h 2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6" h="237">
                      <a:moveTo>
                        <a:pt x="329" y="18"/>
                      </a:moveTo>
                      <a:cubicBezTo>
                        <a:pt x="234" y="0"/>
                        <a:pt x="254" y="0"/>
                        <a:pt x="110" y="18"/>
                      </a:cubicBezTo>
                      <a:cubicBezTo>
                        <a:pt x="91" y="20"/>
                        <a:pt x="55" y="36"/>
                        <a:pt x="55" y="36"/>
                      </a:cubicBezTo>
                      <a:cubicBezTo>
                        <a:pt x="24" y="57"/>
                        <a:pt x="12" y="64"/>
                        <a:pt x="0" y="100"/>
                      </a:cubicBezTo>
                      <a:cubicBezTo>
                        <a:pt x="23" y="165"/>
                        <a:pt x="3" y="144"/>
                        <a:pt x="46" y="173"/>
                      </a:cubicBezTo>
                      <a:cubicBezTo>
                        <a:pt x="75" y="216"/>
                        <a:pt x="54" y="197"/>
                        <a:pt x="119" y="219"/>
                      </a:cubicBezTo>
                      <a:cubicBezTo>
                        <a:pt x="128" y="222"/>
                        <a:pt x="138" y="225"/>
                        <a:pt x="147" y="228"/>
                      </a:cubicBezTo>
                      <a:cubicBezTo>
                        <a:pt x="156" y="231"/>
                        <a:pt x="174" y="237"/>
                        <a:pt x="174" y="237"/>
                      </a:cubicBezTo>
                      <a:cubicBezTo>
                        <a:pt x="247" y="234"/>
                        <a:pt x="320" y="236"/>
                        <a:pt x="393" y="228"/>
                      </a:cubicBezTo>
                      <a:cubicBezTo>
                        <a:pt x="426" y="224"/>
                        <a:pt x="409" y="174"/>
                        <a:pt x="403" y="164"/>
                      </a:cubicBezTo>
                      <a:cubicBezTo>
                        <a:pt x="388" y="138"/>
                        <a:pt x="351" y="146"/>
                        <a:pt x="329" y="14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91" name="Freeform 188"/>
                <p:cNvSpPr>
                  <a:spLocks noChangeAspect="1"/>
                </p:cNvSpPr>
                <p:nvPr/>
              </p:nvSpPr>
              <p:spPr bwMode="auto">
                <a:xfrm>
                  <a:off x="3758" y="2130"/>
                  <a:ext cx="426" cy="237"/>
                </a:xfrm>
                <a:custGeom>
                  <a:avLst/>
                  <a:gdLst>
                    <a:gd name="T0" fmla="*/ 329 w 426"/>
                    <a:gd name="T1" fmla="*/ 18 h 237"/>
                    <a:gd name="T2" fmla="*/ 110 w 426"/>
                    <a:gd name="T3" fmla="*/ 18 h 237"/>
                    <a:gd name="T4" fmla="*/ 55 w 426"/>
                    <a:gd name="T5" fmla="*/ 36 h 237"/>
                    <a:gd name="T6" fmla="*/ 0 w 426"/>
                    <a:gd name="T7" fmla="*/ 100 h 237"/>
                    <a:gd name="T8" fmla="*/ 46 w 426"/>
                    <a:gd name="T9" fmla="*/ 173 h 237"/>
                    <a:gd name="T10" fmla="*/ 119 w 426"/>
                    <a:gd name="T11" fmla="*/ 219 h 237"/>
                    <a:gd name="T12" fmla="*/ 147 w 426"/>
                    <a:gd name="T13" fmla="*/ 228 h 237"/>
                    <a:gd name="T14" fmla="*/ 174 w 426"/>
                    <a:gd name="T15" fmla="*/ 237 h 237"/>
                    <a:gd name="T16" fmla="*/ 393 w 426"/>
                    <a:gd name="T17" fmla="*/ 228 h 237"/>
                    <a:gd name="T18" fmla="*/ 403 w 426"/>
                    <a:gd name="T19" fmla="*/ 164 h 237"/>
                    <a:gd name="T20" fmla="*/ 329 w 426"/>
                    <a:gd name="T21" fmla="*/ 146 h 2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6"/>
                    <a:gd name="T34" fmla="*/ 0 h 237"/>
                    <a:gd name="T35" fmla="*/ 426 w 426"/>
                    <a:gd name="T36" fmla="*/ 237 h 2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6" h="237">
                      <a:moveTo>
                        <a:pt x="329" y="18"/>
                      </a:moveTo>
                      <a:cubicBezTo>
                        <a:pt x="234" y="0"/>
                        <a:pt x="254" y="0"/>
                        <a:pt x="110" y="18"/>
                      </a:cubicBezTo>
                      <a:cubicBezTo>
                        <a:pt x="91" y="20"/>
                        <a:pt x="55" y="36"/>
                        <a:pt x="55" y="36"/>
                      </a:cubicBezTo>
                      <a:cubicBezTo>
                        <a:pt x="24" y="57"/>
                        <a:pt x="12" y="64"/>
                        <a:pt x="0" y="100"/>
                      </a:cubicBezTo>
                      <a:cubicBezTo>
                        <a:pt x="23" y="165"/>
                        <a:pt x="3" y="144"/>
                        <a:pt x="46" y="173"/>
                      </a:cubicBezTo>
                      <a:cubicBezTo>
                        <a:pt x="75" y="216"/>
                        <a:pt x="54" y="197"/>
                        <a:pt x="119" y="219"/>
                      </a:cubicBezTo>
                      <a:cubicBezTo>
                        <a:pt x="128" y="222"/>
                        <a:pt x="138" y="225"/>
                        <a:pt x="147" y="228"/>
                      </a:cubicBezTo>
                      <a:cubicBezTo>
                        <a:pt x="156" y="231"/>
                        <a:pt x="174" y="237"/>
                        <a:pt x="174" y="237"/>
                      </a:cubicBezTo>
                      <a:cubicBezTo>
                        <a:pt x="247" y="234"/>
                        <a:pt x="320" y="236"/>
                        <a:pt x="393" y="228"/>
                      </a:cubicBezTo>
                      <a:cubicBezTo>
                        <a:pt x="426" y="224"/>
                        <a:pt x="409" y="174"/>
                        <a:pt x="403" y="164"/>
                      </a:cubicBezTo>
                      <a:cubicBezTo>
                        <a:pt x="388" y="138"/>
                        <a:pt x="351" y="146"/>
                        <a:pt x="329" y="14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92" name="Freeform 189"/>
                <p:cNvSpPr>
                  <a:spLocks noChangeAspect="1"/>
                </p:cNvSpPr>
                <p:nvPr/>
              </p:nvSpPr>
              <p:spPr bwMode="auto">
                <a:xfrm>
                  <a:off x="3760" y="2266"/>
                  <a:ext cx="426" cy="237"/>
                </a:xfrm>
                <a:custGeom>
                  <a:avLst/>
                  <a:gdLst>
                    <a:gd name="T0" fmla="*/ 329 w 426"/>
                    <a:gd name="T1" fmla="*/ 18 h 237"/>
                    <a:gd name="T2" fmla="*/ 110 w 426"/>
                    <a:gd name="T3" fmla="*/ 18 h 237"/>
                    <a:gd name="T4" fmla="*/ 55 w 426"/>
                    <a:gd name="T5" fmla="*/ 36 h 237"/>
                    <a:gd name="T6" fmla="*/ 0 w 426"/>
                    <a:gd name="T7" fmla="*/ 100 h 237"/>
                    <a:gd name="T8" fmla="*/ 46 w 426"/>
                    <a:gd name="T9" fmla="*/ 173 h 237"/>
                    <a:gd name="T10" fmla="*/ 119 w 426"/>
                    <a:gd name="T11" fmla="*/ 219 h 237"/>
                    <a:gd name="T12" fmla="*/ 147 w 426"/>
                    <a:gd name="T13" fmla="*/ 228 h 237"/>
                    <a:gd name="T14" fmla="*/ 174 w 426"/>
                    <a:gd name="T15" fmla="*/ 237 h 237"/>
                    <a:gd name="T16" fmla="*/ 393 w 426"/>
                    <a:gd name="T17" fmla="*/ 228 h 237"/>
                    <a:gd name="T18" fmla="*/ 403 w 426"/>
                    <a:gd name="T19" fmla="*/ 164 h 237"/>
                    <a:gd name="T20" fmla="*/ 329 w 426"/>
                    <a:gd name="T21" fmla="*/ 146 h 2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6"/>
                    <a:gd name="T34" fmla="*/ 0 h 237"/>
                    <a:gd name="T35" fmla="*/ 426 w 426"/>
                    <a:gd name="T36" fmla="*/ 237 h 2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6" h="237">
                      <a:moveTo>
                        <a:pt x="329" y="18"/>
                      </a:moveTo>
                      <a:cubicBezTo>
                        <a:pt x="234" y="0"/>
                        <a:pt x="254" y="0"/>
                        <a:pt x="110" y="18"/>
                      </a:cubicBezTo>
                      <a:cubicBezTo>
                        <a:pt x="91" y="20"/>
                        <a:pt x="55" y="36"/>
                        <a:pt x="55" y="36"/>
                      </a:cubicBezTo>
                      <a:cubicBezTo>
                        <a:pt x="24" y="57"/>
                        <a:pt x="12" y="64"/>
                        <a:pt x="0" y="100"/>
                      </a:cubicBezTo>
                      <a:cubicBezTo>
                        <a:pt x="23" y="165"/>
                        <a:pt x="3" y="144"/>
                        <a:pt x="46" y="173"/>
                      </a:cubicBezTo>
                      <a:cubicBezTo>
                        <a:pt x="75" y="216"/>
                        <a:pt x="54" y="197"/>
                        <a:pt x="119" y="219"/>
                      </a:cubicBezTo>
                      <a:cubicBezTo>
                        <a:pt x="128" y="222"/>
                        <a:pt x="138" y="225"/>
                        <a:pt x="147" y="228"/>
                      </a:cubicBezTo>
                      <a:cubicBezTo>
                        <a:pt x="156" y="231"/>
                        <a:pt x="174" y="237"/>
                        <a:pt x="174" y="237"/>
                      </a:cubicBezTo>
                      <a:cubicBezTo>
                        <a:pt x="247" y="234"/>
                        <a:pt x="320" y="236"/>
                        <a:pt x="393" y="228"/>
                      </a:cubicBezTo>
                      <a:cubicBezTo>
                        <a:pt x="426" y="224"/>
                        <a:pt x="409" y="174"/>
                        <a:pt x="403" y="164"/>
                      </a:cubicBezTo>
                      <a:cubicBezTo>
                        <a:pt x="388" y="138"/>
                        <a:pt x="351" y="146"/>
                        <a:pt x="329" y="14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93" name="Freeform 190"/>
                <p:cNvSpPr>
                  <a:spLocks noChangeAspect="1"/>
                </p:cNvSpPr>
                <p:nvPr/>
              </p:nvSpPr>
              <p:spPr bwMode="auto">
                <a:xfrm>
                  <a:off x="3760" y="2393"/>
                  <a:ext cx="426" cy="237"/>
                </a:xfrm>
                <a:custGeom>
                  <a:avLst/>
                  <a:gdLst>
                    <a:gd name="T0" fmla="*/ 329 w 426"/>
                    <a:gd name="T1" fmla="*/ 18 h 237"/>
                    <a:gd name="T2" fmla="*/ 110 w 426"/>
                    <a:gd name="T3" fmla="*/ 18 h 237"/>
                    <a:gd name="T4" fmla="*/ 55 w 426"/>
                    <a:gd name="T5" fmla="*/ 36 h 237"/>
                    <a:gd name="T6" fmla="*/ 0 w 426"/>
                    <a:gd name="T7" fmla="*/ 100 h 237"/>
                    <a:gd name="T8" fmla="*/ 46 w 426"/>
                    <a:gd name="T9" fmla="*/ 173 h 237"/>
                    <a:gd name="T10" fmla="*/ 119 w 426"/>
                    <a:gd name="T11" fmla="*/ 219 h 237"/>
                    <a:gd name="T12" fmla="*/ 147 w 426"/>
                    <a:gd name="T13" fmla="*/ 228 h 237"/>
                    <a:gd name="T14" fmla="*/ 174 w 426"/>
                    <a:gd name="T15" fmla="*/ 237 h 237"/>
                    <a:gd name="T16" fmla="*/ 393 w 426"/>
                    <a:gd name="T17" fmla="*/ 228 h 237"/>
                    <a:gd name="T18" fmla="*/ 403 w 426"/>
                    <a:gd name="T19" fmla="*/ 164 h 237"/>
                    <a:gd name="T20" fmla="*/ 329 w 426"/>
                    <a:gd name="T21" fmla="*/ 146 h 2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6"/>
                    <a:gd name="T34" fmla="*/ 0 h 237"/>
                    <a:gd name="T35" fmla="*/ 426 w 426"/>
                    <a:gd name="T36" fmla="*/ 237 h 2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6" h="237">
                      <a:moveTo>
                        <a:pt x="329" y="18"/>
                      </a:moveTo>
                      <a:cubicBezTo>
                        <a:pt x="234" y="0"/>
                        <a:pt x="254" y="0"/>
                        <a:pt x="110" y="18"/>
                      </a:cubicBezTo>
                      <a:cubicBezTo>
                        <a:pt x="91" y="20"/>
                        <a:pt x="55" y="36"/>
                        <a:pt x="55" y="36"/>
                      </a:cubicBezTo>
                      <a:cubicBezTo>
                        <a:pt x="24" y="57"/>
                        <a:pt x="12" y="64"/>
                        <a:pt x="0" y="100"/>
                      </a:cubicBezTo>
                      <a:cubicBezTo>
                        <a:pt x="23" y="165"/>
                        <a:pt x="3" y="144"/>
                        <a:pt x="46" y="173"/>
                      </a:cubicBezTo>
                      <a:cubicBezTo>
                        <a:pt x="75" y="216"/>
                        <a:pt x="54" y="197"/>
                        <a:pt x="119" y="219"/>
                      </a:cubicBezTo>
                      <a:cubicBezTo>
                        <a:pt x="128" y="222"/>
                        <a:pt x="138" y="225"/>
                        <a:pt x="147" y="228"/>
                      </a:cubicBezTo>
                      <a:cubicBezTo>
                        <a:pt x="156" y="231"/>
                        <a:pt x="174" y="237"/>
                        <a:pt x="174" y="237"/>
                      </a:cubicBezTo>
                      <a:cubicBezTo>
                        <a:pt x="247" y="234"/>
                        <a:pt x="320" y="236"/>
                        <a:pt x="393" y="228"/>
                      </a:cubicBezTo>
                      <a:cubicBezTo>
                        <a:pt x="426" y="224"/>
                        <a:pt x="409" y="174"/>
                        <a:pt x="403" y="164"/>
                      </a:cubicBezTo>
                      <a:cubicBezTo>
                        <a:pt x="388" y="138"/>
                        <a:pt x="351" y="146"/>
                        <a:pt x="329" y="14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989" name="Freeform 191"/>
              <p:cNvSpPr>
                <a:spLocks noChangeAspect="1"/>
              </p:cNvSpPr>
              <p:nvPr/>
            </p:nvSpPr>
            <p:spPr bwMode="auto">
              <a:xfrm>
                <a:off x="3776" y="2249"/>
                <a:ext cx="311" cy="64"/>
              </a:xfrm>
              <a:custGeom>
                <a:avLst/>
                <a:gdLst>
                  <a:gd name="T0" fmla="*/ 311 w 311"/>
                  <a:gd name="T1" fmla="*/ 0 h 64"/>
                  <a:gd name="T2" fmla="*/ 64 w 311"/>
                  <a:gd name="T3" fmla="*/ 9 h 64"/>
                  <a:gd name="T4" fmla="*/ 18 w 311"/>
                  <a:gd name="T5" fmla="*/ 18 h 64"/>
                  <a:gd name="T6" fmla="*/ 0 w 31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1"/>
                  <a:gd name="T13" fmla="*/ 0 h 64"/>
                  <a:gd name="T14" fmla="*/ 311 w 31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1" h="64">
                    <a:moveTo>
                      <a:pt x="311" y="0"/>
                    </a:moveTo>
                    <a:cubicBezTo>
                      <a:pt x="229" y="3"/>
                      <a:pt x="146" y="4"/>
                      <a:pt x="64" y="9"/>
                    </a:cubicBezTo>
                    <a:cubicBezTo>
                      <a:pt x="48" y="10"/>
                      <a:pt x="31" y="9"/>
                      <a:pt x="18" y="18"/>
                    </a:cubicBezTo>
                    <a:cubicBezTo>
                      <a:pt x="4" y="27"/>
                      <a:pt x="7" y="49"/>
                      <a:pt x="0" y="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66" name="Line 192"/>
            <p:cNvSpPr>
              <a:spLocks noChangeAspect="1" noChangeShapeType="1"/>
            </p:cNvSpPr>
            <p:nvPr/>
          </p:nvSpPr>
          <p:spPr bwMode="auto">
            <a:xfrm>
              <a:off x="4178" y="1913"/>
              <a:ext cx="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7" name="Line 193"/>
            <p:cNvSpPr>
              <a:spLocks noChangeAspect="1" noChangeShapeType="1"/>
            </p:cNvSpPr>
            <p:nvPr/>
          </p:nvSpPr>
          <p:spPr bwMode="auto">
            <a:xfrm>
              <a:off x="4178" y="2059"/>
              <a:ext cx="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8" name="Rectangle 194"/>
            <p:cNvSpPr>
              <a:spLocks noChangeAspect="1" noChangeArrowheads="1"/>
            </p:cNvSpPr>
            <p:nvPr/>
          </p:nvSpPr>
          <p:spPr bwMode="auto">
            <a:xfrm>
              <a:off x="4475" y="1675"/>
              <a:ext cx="146" cy="12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969" name="Rectangle 195"/>
            <p:cNvSpPr>
              <a:spLocks noChangeAspect="1" noChangeArrowheads="1"/>
            </p:cNvSpPr>
            <p:nvPr/>
          </p:nvSpPr>
          <p:spPr bwMode="auto">
            <a:xfrm>
              <a:off x="4504" y="1795"/>
              <a:ext cx="89" cy="11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970" name="Freeform 196"/>
            <p:cNvSpPr>
              <a:spLocks noChangeAspect="1"/>
            </p:cNvSpPr>
            <p:nvPr/>
          </p:nvSpPr>
          <p:spPr bwMode="auto">
            <a:xfrm>
              <a:off x="4561" y="2068"/>
              <a:ext cx="48" cy="230"/>
            </a:xfrm>
            <a:custGeom>
              <a:avLst/>
              <a:gdLst>
                <a:gd name="T0" fmla="*/ 0 w 136"/>
                <a:gd name="T1" fmla="*/ 0 h 499"/>
                <a:gd name="T2" fmla="*/ 0 w 136"/>
                <a:gd name="T3" fmla="*/ 2 h 499"/>
                <a:gd name="T4" fmla="*/ 0 w 136"/>
                <a:gd name="T5" fmla="*/ 2 h 499"/>
                <a:gd name="T6" fmla="*/ 0 w 136"/>
                <a:gd name="T7" fmla="*/ 2 h 499"/>
                <a:gd name="T8" fmla="*/ 0 w 136"/>
                <a:gd name="T9" fmla="*/ 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499"/>
                <a:gd name="T17" fmla="*/ 136 w 136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499">
                  <a:moveTo>
                    <a:pt x="0" y="0"/>
                  </a:moveTo>
                  <a:cubicBezTo>
                    <a:pt x="45" y="45"/>
                    <a:pt x="91" y="91"/>
                    <a:pt x="91" y="136"/>
                  </a:cubicBezTo>
                  <a:cubicBezTo>
                    <a:pt x="91" y="181"/>
                    <a:pt x="0" y="227"/>
                    <a:pt x="0" y="272"/>
                  </a:cubicBezTo>
                  <a:cubicBezTo>
                    <a:pt x="0" y="317"/>
                    <a:pt x="68" y="370"/>
                    <a:pt x="91" y="408"/>
                  </a:cubicBezTo>
                  <a:cubicBezTo>
                    <a:pt x="114" y="446"/>
                    <a:pt x="125" y="472"/>
                    <a:pt x="136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1" name="Oval 197"/>
            <p:cNvSpPr>
              <a:spLocks noChangeAspect="1" noChangeArrowheads="1"/>
            </p:cNvSpPr>
            <p:nvPr/>
          </p:nvSpPr>
          <p:spPr bwMode="auto">
            <a:xfrm>
              <a:off x="4478" y="838"/>
              <a:ext cx="134" cy="283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65972" name="Text Box 198"/>
            <p:cNvSpPr txBox="1">
              <a:spLocks noChangeAspect="1" noChangeArrowheads="1"/>
            </p:cNvSpPr>
            <p:nvPr/>
          </p:nvSpPr>
          <p:spPr bwMode="auto">
            <a:xfrm>
              <a:off x="4439" y="758"/>
              <a:ext cx="26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165973" name="Oval 199"/>
            <p:cNvSpPr>
              <a:spLocks noChangeAspect="1" noChangeArrowheads="1"/>
            </p:cNvSpPr>
            <p:nvPr/>
          </p:nvSpPr>
          <p:spPr bwMode="auto">
            <a:xfrm>
              <a:off x="4478" y="1132"/>
              <a:ext cx="134" cy="266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65974" name="Oval 200"/>
            <p:cNvSpPr>
              <a:spLocks noChangeAspect="1" noChangeArrowheads="1"/>
            </p:cNvSpPr>
            <p:nvPr/>
          </p:nvSpPr>
          <p:spPr bwMode="auto">
            <a:xfrm>
              <a:off x="4478" y="1405"/>
              <a:ext cx="134" cy="267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it-IT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65975" name="Oval 201"/>
            <p:cNvSpPr>
              <a:spLocks noChangeAspect="1" noChangeArrowheads="1"/>
            </p:cNvSpPr>
            <p:nvPr/>
          </p:nvSpPr>
          <p:spPr bwMode="auto">
            <a:xfrm>
              <a:off x="4472" y="556"/>
              <a:ext cx="134" cy="28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976" name="Text Box 202"/>
            <p:cNvSpPr txBox="1">
              <a:spLocks noChangeAspect="1" noChangeArrowheads="1"/>
            </p:cNvSpPr>
            <p:nvPr/>
          </p:nvSpPr>
          <p:spPr bwMode="auto">
            <a:xfrm>
              <a:off x="4465" y="629"/>
              <a:ext cx="1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5977" name="Text Box 203"/>
            <p:cNvSpPr txBox="1">
              <a:spLocks noChangeArrowheads="1"/>
            </p:cNvSpPr>
            <p:nvPr/>
          </p:nvSpPr>
          <p:spPr bwMode="auto">
            <a:xfrm>
              <a:off x="4796" y="334"/>
              <a:ext cx="410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r>
                <a:rPr lang="it-IT" sz="700">
                  <a:solidFill>
                    <a:srgbClr val="000000"/>
                  </a:solidFill>
                </a:rPr>
                <a:t>C35X </a:t>
              </a:r>
            </a:p>
            <a:p>
              <a:r>
                <a:rPr lang="it-IT" sz="700">
                  <a:solidFill>
                    <a:srgbClr val="000000"/>
                  </a:solidFill>
                </a:rPr>
                <a:t>C35Y (n=3)</a:t>
              </a:r>
            </a:p>
            <a:p>
              <a:r>
                <a:rPr lang="it-IT" sz="700">
                  <a:solidFill>
                    <a:srgbClr val="000000"/>
                  </a:solidFill>
                </a:rPr>
                <a:t>R59X (n=4)</a:t>
              </a:r>
            </a:p>
            <a:p>
              <a:r>
                <a:rPr lang="it-IT" sz="700">
                  <a:solidFill>
                    <a:srgbClr val="000000"/>
                  </a:solidFill>
                </a:rPr>
                <a:t>48aa del</a:t>
              </a:r>
            </a:p>
          </p:txBody>
        </p:sp>
        <p:sp>
          <p:nvSpPr>
            <p:cNvPr id="165978" name="Text Box 204"/>
            <p:cNvSpPr txBox="1">
              <a:spLocks noChangeArrowheads="1"/>
            </p:cNvSpPr>
            <p:nvPr/>
          </p:nvSpPr>
          <p:spPr bwMode="auto">
            <a:xfrm>
              <a:off x="4959" y="1918"/>
              <a:ext cx="290" cy="1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r>
                <a:rPr lang="it-IT" sz="700">
                  <a:solidFill>
                    <a:srgbClr val="000000"/>
                  </a:solidFill>
                </a:rPr>
                <a:t>A353V</a:t>
              </a:r>
            </a:p>
          </p:txBody>
        </p:sp>
        <p:sp>
          <p:nvSpPr>
            <p:cNvPr id="165979" name="Rectangle 205"/>
            <p:cNvSpPr>
              <a:spLocks noChangeArrowheads="1"/>
            </p:cNvSpPr>
            <p:nvPr/>
          </p:nvSpPr>
          <p:spPr bwMode="auto">
            <a:xfrm>
              <a:off x="4703" y="818"/>
              <a:ext cx="875" cy="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  <a:cs typeface="Arial" charset="0"/>
                </a:rPr>
                <a:t>192T&gt;C+193-198del</a:t>
              </a:r>
            </a:p>
            <a:p>
              <a:r>
                <a:rPr lang="it-IT" sz="600">
                  <a:solidFill>
                    <a:srgbClr val="000000"/>
                  </a:solidFill>
                  <a:latin typeface="Arial" charset="0"/>
                  <a:cs typeface="Arial" charset="0"/>
                </a:rPr>
                <a:t>C99R </a:t>
              </a:r>
            </a:p>
            <a:p>
              <a:r>
                <a:rPr lang="it-IT" sz="600">
                  <a:solidFill>
                    <a:srgbClr val="000000"/>
                  </a:solidFill>
                  <a:latin typeface="Arial" charset="0"/>
                  <a:cs typeface="Arial" charset="0"/>
                </a:rPr>
                <a:t>(96-129)del+G130I+Y132T+L133X</a:t>
              </a:r>
            </a:p>
          </p:txBody>
        </p:sp>
        <p:sp>
          <p:nvSpPr>
            <p:cNvPr id="165980" name="Rectangle 206"/>
            <p:cNvSpPr>
              <a:spLocks noChangeArrowheads="1"/>
            </p:cNvSpPr>
            <p:nvPr/>
          </p:nvSpPr>
          <p:spPr bwMode="auto">
            <a:xfrm>
              <a:off x="4763" y="1199"/>
              <a:ext cx="346" cy="1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it-IT" sz="700">
                  <a:solidFill>
                    <a:srgbClr val="000000"/>
                  </a:solidFill>
                  <a:latin typeface="Arial" charset="0"/>
                  <a:cs typeface="Arial" charset="0"/>
                </a:rPr>
                <a:t>Y155D</a:t>
              </a:r>
            </a:p>
          </p:txBody>
        </p:sp>
        <p:sp>
          <p:nvSpPr>
            <p:cNvPr id="165981" name="Line 207"/>
            <p:cNvSpPr>
              <a:spLocks noChangeShapeType="1"/>
            </p:cNvSpPr>
            <p:nvPr/>
          </p:nvSpPr>
          <p:spPr bwMode="auto">
            <a:xfrm flipV="1">
              <a:off x="4603" y="527"/>
              <a:ext cx="193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2" name="Line 208"/>
            <p:cNvSpPr>
              <a:spLocks noChangeShapeType="1"/>
            </p:cNvSpPr>
            <p:nvPr/>
          </p:nvSpPr>
          <p:spPr bwMode="auto">
            <a:xfrm>
              <a:off x="4609" y="1225"/>
              <a:ext cx="153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3" name="Line 209"/>
            <p:cNvSpPr>
              <a:spLocks noChangeShapeType="1"/>
            </p:cNvSpPr>
            <p:nvPr/>
          </p:nvSpPr>
          <p:spPr bwMode="auto">
            <a:xfrm>
              <a:off x="4614" y="1547"/>
              <a:ext cx="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4" name="Line 210"/>
            <p:cNvSpPr>
              <a:spLocks noChangeShapeType="1"/>
            </p:cNvSpPr>
            <p:nvPr/>
          </p:nvSpPr>
          <p:spPr bwMode="auto">
            <a:xfrm>
              <a:off x="4680" y="1980"/>
              <a:ext cx="2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5" name="Line 211"/>
            <p:cNvSpPr>
              <a:spLocks noChangeShapeType="1"/>
            </p:cNvSpPr>
            <p:nvPr/>
          </p:nvSpPr>
          <p:spPr bwMode="auto">
            <a:xfrm>
              <a:off x="4610" y="953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6" name="AutoShape 212"/>
            <p:cNvSpPr>
              <a:spLocks/>
            </p:cNvSpPr>
            <p:nvPr/>
          </p:nvSpPr>
          <p:spPr bwMode="auto">
            <a:xfrm>
              <a:off x="4395" y="552"/>
              <a:ext cx="52" cy="1116"/>
            </a:xfrm>
            <a:prstGeom prst="leftBracket">
              <a:avLst>
                <a:gd name="adj" fmla="val 17884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987" name="Text Box 218"/>
            <p:cNvSpPr txBox="1">
              <a:spLocks noChangeArrowheads="1"/>
            </p:cNvSpPr>
            <p:nvPr/>
          </p:nvSpPr>
          <p:spPr bwMode="auto">
            <a:xfrm>
              <a:off x="5041" y="2109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600">
                  <a:solidFill>
                    <a:srgbClr val="000000"/>
                  </a:solidFill>
                </a:rPr>
                <a:t>MCP 10%</a:t>
              </a:r>
            </a:p>
          </p:txBody>
        </p:sp>
      </p:grpSp>
      <p:grpSp>
        <p:nvGrpSpPr>
          <p:cNvPr id="13" name="Group 98"/>
          <p:cNvGrpSpPr>
            <a:grpSpLocks/>
          </p:cNvGrpSpPr>
          <p:nvPr/>
        </p:nvGrpSpPr>
        <p:grpSpPr bwMode="auto">
          <a:xfrm>
            <a:off x="5549900" y="4724400"/>
            <a:ext cx="174625" cy="234950"/>
            <a:chOff x="298" y="858"/>
            <a:chExt cx="110" cy="148"/>
          </a:xfrm>
        </p:grpSpPr>
        <p:sp>
          <p:nvSpPr>
            <p:cNvPr id="165957" name="Line 96"/>
            <p:cNvSpPr>
              <a:spLocks noChangeShapeType="1"/>
            </p:cNvSpPr>
            <p:nvPr/>
          </p:nvSpPr>
          <p:spPr bwMode="auto">
            <a:xfrm>
              <a:off x="300" y="858"/>
              <a:ext cx="108" cy="13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Line 97"/>
            <p:cNvSpPr>
              <a:spLocks noChangeShapeType="1"/>
            </p:cNvSpPr>
            <p:nvPr/>
          </p:nvSpPr>
          <p:spPr bwMode="auto">
            <a:xfrm flipH="1">
              <a:off x="298" y="868"/>
              <a:ext cx="108" cy="13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6" name="Text Box 30"/>
          <p:cNvSpPr txBox="1">
            <a:spLocks noChangeArrowheads="1"/>
          </p:cNvSpPr>
          <p:nvPr/>
        </p:nvSpPr>
        <p:spPr bwMode="auto">
          <a:xfrm>
            <a:off x="6394450" y="6229350"/>
            <a:ext cx="15716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900">
                <a:solidFill>
                  <a:srgbClr val="000000"/>
                </a:solidFill>
              </a:rPr>
              <a:t>Noris et al, Lancet 2003</a:t>
            </a:r>
          </a:p>
          <a:p>
            <a:pPr eaLnBrk="1" hangingPunct="1"/>
            <a:r>
              <a:rPr lang="it-IT" sz="900">
                <a:solidFill>
                  <a:srgbClr val="000000"/>
                </a:solidFill>
              </a:rPr>
              <a:t>Richards et al, PNAS 2003</a:t>
            </a:r>
          </a:p>
          <a:p>
            <a:pPr eaLnBrk="1" hangingPunct="1"/>
            <a:r>
              <a:rPr lang="it-IT" sz="900">
                <a:solidFill>
                  <a:srgbClr val="000000"/>
                </a:solidFill>
              </a:rPr>
              <a:t>Caprioli et al., </a:t>
            </a:r>
            <a:r>
              <a:rPr lang="it-IT" sz="900" i="1">
                <a:solidFill>
                  <a:srgbClr val="000000"/>
                </a:solidFill>
              </a:rPr>
              <a:t>Blood, </a:t>
            </a:r>
            <a:r>
              <a:rPr lang="it-IT" sz="900">
                <a:solidFill>
                  <a:srgbClr val="000000"/>
                </a:solidFill>
              </a:rPr>
              <a:t>2006</a:t>
            </a:r>
          </a:p>
        </p:txBody>
      </p:sp>
      <p:sp>
        <p:nvSpPr>
          <p:cNvPr id="165907" name="Text Box 67"/>
          <p:cNvSpPr txBox="1">
            <a:spLocks noChangeAspect="1" noChangeArrowheads="1"/>
          </p:cNvSpPr>
          <p:nvPr/>
        </p:nvSpPr>
        <p:spPr bwMode="auto">
          <a:xfrm flipH="1">
            <a:off x="315913" y="6235700"/>
            <a:ext cx="426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</a:rPr>
              <a:t>Loss of function heterozygous mutations </a:t>
            </a:r>
          </a:p>
        </p:txBody>
      </p:sp>
      <p:sp>
        <p:nvSpPr>
          <p:cNvPr id="165908" name="AutoShape 6"/>
          <p:cNvSpPr>
            <a:spLocks noChangeArrowheads="1"/>
          </p:cNvSpPr>
          <p:nvPr/>
        </p:nvSpPr>
        <p:spPr bwMode="auto">
          <a:xfrm rot="5400000">
            <a:off x="6308725" y="2609850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909" name="Arc 7"/>
          <p:cNvSpPr>
            <a:spLocks/>
          </p:cNvSpPr>
          <p:nvPr/>
        </p:nvSpPr>
        <p:spPr bwMode="auto">
          <a:xfrm rot="5400000">
            <a:off x="6667500" y="2970213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10" name="AutoShape 11"/>
          <p:cNvSpPr>
            <a:spLocks noChangeArrowheads="1"/>
          </p:cNvSpPr>
          <p:nvPr/>
        </p:nvSpPr>
        <p:spPr bwMode="auto">
          <a:xfrm rot="-5400000">
            <a:off x="6296025" y="1385888"/>
            <a:ext cx="647700" cy="647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911" name="Text Box 12"/>
          <p:cNvSpPr txBox="1">
            <a:spLocks noChangeArrowheads="1"/>
          </p:cNvSpPr>
          <p:nvPr/>
        </p:nvSpPr>
        <p:spPr bwMode="auto">
          <a:xfrm>
            <a:off x="6410325" y="1535113"/>
            <a:ext cx="44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</a:t>
            </a:r>
          </a:p>
        </p:txBody>
      </p:sp>
      <p:sp>
        <p:nvSpPr>
          <p:cNvPr id="165912" name="Text Box 13"/>
          <p:cNvSpPr txBox="1">
            <a:spLocks noChangeArrowheads="1"/>
          </p:cNvSpPr>
          <p:nvPr/>
        </p:nvSpPr>
        <p:spPr bwMode="auto">
          <a:xfrm>
            <a:off x="6296025" y="27860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C3b</a:t>
            </a:r>
          </a:p>
        </p:txBody>
      </p:sp>
      <p:sp>
        <p:nvSpPr>
          <p:cNvPr id="165913" name="Arc 15"/>
          <p:cNvSpPr>
            <a:spLocks/>
          </p:cNvSpPr>
          <p:nvPr/>
        </p:nvSpPr>
        <p:spPr bwMode="auto">
          <a:xfrm rot="10800000">
            <a:off x="5799138" y="3228975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5914" name="Text Box 16"/>
          <p:cNvSpPr txBox="1">
            <a:spLocks noChangeArrowheads="1"/>
          </p:cNvSpPr>
          <p:nvPr/>
        </p:nvSpPr>
        <p:spPr bwMode="auto">
          <a:xfrm>
            <a:off x="5732463" y="3211513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000000"/>
                </a:solidFill>
              </a:rPr>
              <a:t>C3a</a:t>
            </a:r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6608763" y="2116138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6" name="Line 30"/>
          <p:cNvSpPr>
            <a:spLocks noChangeShapeType="1"/>
          </p:cNvSpPr>
          <p:nvPr/>
        </p:nvSpPr>
        <p:spPr bwMode="auto">
          <a:xfrm rot="16200000" flipH="1">
            <a:off x="6269831" y="3636169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917" name="Gruppo 54"/>
          <p:cNvGrpSpPr>
            <a:grpSpLocks/>
          </p:cNvGrpSpPr>
          <p:nvPr/>
        </p:nvGrpSpPr>
        <p:grpSpPr bwMode="auto">
          <a:xfrm>
            <a:off x="6985000" y="3640138"/>
            <a:ext cx="488950" cy="606425"/>
            <a:chOff x="4510088" y="3571875"/>
            <a:chExt cx="488950" cy="606425"/>
          </a:xfrm>
        </p:grpSpPr>
        <p:sp>
          <p:nvSpPr>
            <p:cNvPr id="165955" name="Oval 44"/>
            <p:cNvSpPr>
              <a:spLocks noChangeArrowheads="1"/>
            </p:cNvSpPr>
            <p:nvPr/>
          </p:nvSpPr>
          <p:spPr bwMode="auto">
            <a:xfrm rot="5400000">
              <a:off x="4450557" y="3653631"/>
              <a:ext cx="606425" cy="44291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956" name="Text Box 45"/>
            <p:cNvSpPr txBox="1">
              <a:spLocks noChangeArrowheads="1"/>
            </p:cNvSpPr>
            <p:nvPr/>
          </p:nvSpPr>
          <p:spPr bwMode="auto">
            <a:xfrm>
              <a:off x="4510088" y="3706812"/>
              <a:ext cx="4889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CFB</a:t>
              </a:r>
            </a:p>
          </p:txBody>
        </p:sp>
      </p:grpSp>
      <p:sp>
        <p:nvSpPr>
          <p:cNvPr id="165918" name="Text Box 93"/>
          <p:cNvSpPr txBox="1">
            <a:spLocks noChangeArrowheads="1"/>
          </p:cNvSpPr>
          <p:nvPr/>
        </p:nvSpPr>
        <p:spPr bwMode="auto">
          <a:xfrm>
            <a:off x="6645275" y="682625"/>
            <a:ext cx="210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1400">
                <a:solidFill>
                  <a:srgbClr val="000000"/>
                </a:solidFill>
              </a:rPr>
              <a:t>spontaneous hydrolysis,</a:t>
            </a:r>
          </a:p>
          <a:p>
            <a:r>
              <a:rPr lang="it-IT" sz="1400">
                <a:solidFill>
                  <a:srgbClr val="000000"/>
                </a:solidFill>
              </a:rPr>
              <a:t>bacteria, viruses</a:t>
            </a:r>
          </a:p>
        </p:txBody>
      </p:sp>
      <p:sp>
        <p:nvSpPr>
          <p:cNvPr id="165919" name="Rectangle 103"/>
          <p:cNvSpPr>
            <a:spLocks noChangeArrowheads="1"/>
          </p:cNvSpPr>
          <p:nvPr/>
        </p:nvSpPr>
        <p:spPr bwMode="auto">
          <a:xfrm>
            <a:off x="8316913" y="1784350"/>
            <a:ext cx="4286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920" name="Arc 148"/>
          <p:cNvSpPr>
            <a:spLocks/>
          </p:cNvSpPr>
          <p:nvPr/>
        </p:nvSpPr>
        <p:spPr bwMode="auto">
          <a:xfrm flipV="1">
            <a:off x="6834188" y="1406525"/>
            <a:ext cx="1408112" cy="898525"/>
          </a:xfrm>
          <a:custGeom>
            <a:avLst/>
            <a:gdLst>
              <a:gd name="T0" fmla="*/ 0 w 21600"/>
              <a:gd name="T1" fmla="*/ 0 h 22655"/>
              <a:gd name="T2" fmla="*/ 2147483646 w 21600"/>
              <a:gd name="T3" fmla="*/ 2147483646 h 22655"/>
              <a:gd name="T4" fmla="*/ 0 w 21600"/>
              <a:gd name="T5" fmla="*/ 2147483646 h 22655"/>
              <a:gd name="T6" fmla="*/ 0 60000 65536"/>
              <a:gd name="T7" fmla="*/ 0 60000 65536"/>
              <a:gd name="T8" fmla="*/ 0 60000 65536"/>
              <a:gd name="T9" fmla="*/ 0 w 21600"/>
              <a:gd name="T10" fmla="*/ 0 h 22655"/>
              <a:gd name="T11" fmla="*/ 21600 w 21600"/>
              <a:gd name="T12" fmla="*/ 22655 h 22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1"/>
                  <a:pt x="21591" y="22303"/>
                  <a:pt x="21574" y="22655"/>
                </a:cubicBezTo>
              </a:path>
              <a:path w="21600" h="226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51"/>
                  <a:pt x="21591" y="22303"/>
                  <a:pt x="21574" y="2265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1" name="Rectangle 68"/>
          <p:cNvSpPr>
            <a:spLocks noChangeArrowheads="1"/>
          </p:cNvSpPr>
          <p:nvPr/>
        </p:nvSpPr>
        <p:spPr bwMode="auto">
          <a:xfrm>
            <a:off x="123825" y="76200"/>
            <a:ext cx="882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MCP MUTATIONS IN aHUS</a:t>
            </a:r>
            <a:endParaRPr lang="it-IT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5922" name="Gruppo 96"/>
          <p:cNvGrpSpPr>
            <a:grpSpLocks/>
          </p:cNvGrpSpPr>
          <p:nvPr/>
        </p:nvGrpSpPr>
        <p:grpSpPr bwMode="auto">
          <a:xfrm rot="3679455">
            <a:off x="2296320" y="4660106"/>
            <a:ext cx="919162" cy="396875"/>
            <a:chOff x="3735227" y="442338"/>
            <a:chExt cx="1679287" cy="541073"/>
          </a:xfrm>
        </p:grpSpPr>
        <p:sp>
          <p:nvSpPr>
            <p:cNvPr id="98" name="Ovale 97"/>
            <p:cNvSpPr/>
            <p:nvPr/>
          </p:nvSpPr>
          <p:spPr>
            <a:xfrm>
              <a:off x="3706960" y="804446"/>
              <a:ext cx="121814" cy="9306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99" name="Ovale 98"/>
            <p:cNvSpPr/>
            <p:nvPr/>
          </p:nvSpPr>
          <p:spPr>
            <a:xfrm>
              <a:off x="3747361" y="722262"/>
              <a:ext cx="121814" cy="9306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0" name="Ovale 99"/>
            <p:cNvSpPr/>
            <p:nvPr/>
          </p:nvSpPr>
          <p:spPr>
            <a:xfrm>
              <a:off x="3879068" y="686617"/>
              <a:ext cx="118914" cy="9306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1" name="Ovale 100"/>
            <p:cNvSpPr/>
            <p:nvPr/>
          </p:nvSpPr>
          <p:spPr>
            <a:xfrm>
              <a:off x="3993023" y="676828"/>
              <a:ext cx="121814" cy="90900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2" name="Ovale 101"/>
            <p:cNvSpPr/>
            <p:nvPr/>
          </p:nvSpPr>
          <p:spPr>
            <a:xfrm>
              <a:off x="4104229" y="726708"/>
              <a:ext cx="118912" cy="9306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3" name="Ovale 102"/>
            <p:cNvSpPr/>
            <p:nvPr/>
          </p:nvSpPr>
          <p:spPr>
            <a:xfrm>
              <a:off x="4179331" y="809164"/>
              <a:ext cx="118914" cy="9306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4" name="Ovale 103"/>
            <p:cNvSpPr/>
            <p:nvPr/>
          </p:nvSpPr>
          <p:spPr>
            <a:xfrm>
              <a:off x="4270800" y="819952"/>
              <a:ext cx="121814" cy="9306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5" name="Ovale 104"/>
            <p:cNvSpPr/>
            <p:nvPr/>
          </p:nvSpPr>
          <p:spPr>
            <a:xfrm>
              <a:off x="4314224" y="729133"/>
              <a:ext cx="121814" cy="9306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6" name="Ovale 105"/>
            <p:cNvSpPr/>
            <p:nvPr/>
          </p:nvSpPr>
          <p:spPr>
            <a:xfrm>
              <a:off x="4966845" y="812944"/>
              <a:ext cx="121814" cy="9306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7" name="Ovale 106"/>
            <p:cNvSpPr/>
            <p:nvPr/>
          </p:nvSpPr>
          <p:spPr>
            <a:xfrm>
              <a:off x="4389834" y="631565"/>
              <a:ext cx="121814" cy="909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8" name="Ovale 107"/>
            <p:cNvSpPr/>
            <p:nvPr/>
          </p:nvSpPr>
          <p:spPr>
            <a:xfrm>
              <a:off x="4451664" y="577420"/>
              <a:ext cx="118912" cy="9306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09" name="Ovale 108"/>
            <p:cNvSpPr/>
            <p:nvPr/>
          </p:nvSpPr>
          <p:spPr>
            <a:xfrm>
              <a:off x="4539020" y="516867"/>
              <a:ext cx="118914" cy="9306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0" name="Ovale 109"/>
            <p:cNvSpPr/>
            <p:nvPr/>
          </p:nvSpPr>
          <p:spPr>
            <a:xfrm>
              <a:off x="4607194" y="473743"/>
              <a:ext cx="121814" cy="9306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1" name="Ovale 110"/>
            <p:cNvSpPr/>
            <p:nvPr/>
          </p:nvSpPr>
          <p:spPr>
            <a:xfrm>
              <a:off x="4708520" y="512480"/>
              <a:ext cx="121814" cy="909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2" name="Ovale 111"/>
            <p:cNvSpPr/>
            <p:nvPr/>
          </p:nvSpPr>
          <p:spPr>
            <a:xfrm>
              <a:off x="4774079" y="593067"/>
              <a:ext cx="118914" cy="9306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3" name="Ovale 112"/>
            <p:cNvSpPr/>
            <p:nvPr/>
          </p:nvSpPr>
          <p:spPr>
            <a:xfrm>
              <a:off x="4864988" y="632485"/>
              <a:ext cx="118914" cy="909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4" name="Ovale 113"/>
            <p:cNvSpPr/>
            <p:nvPr/>
          </p:nvSpPr>
          <p:spPr>
            <a:xfrm>
              <a:off x="4887329" y="741021"/>
              <a:ext cx="121814" cy="9306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5" name="Ovale 114"/>
            <p:cNvSpPr/>
            <p:nvPr/>
          </p:nvSpPr>
          <p:spPr>
            <a:xfrm>
              <a:off x="5071391" y="865329"/>
              <a:ext cx="121814" cy="909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6" name="Ovale 115"/>
            <p:cNvSpPr/>
            <p:nvPr/>
          </p:nvSpPr>
          <p:spPr>
            <a:xfrm>
              <a:off x="5154128" y="913457"/>
              <a:ext cx="118914" cy="9306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e 116"/>
            <p:cNvSpPr/>
            <p:nvPr/>
          </p:nvSpPr>
          <p:spPr>
            <a:xfrm>
              <a:off x="5262734" y="918906"/>
              <a:ext cx="121814" cy="9306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65923" name="CasellaDiTesto 117"/>
          <p:cNvSpPr txBox="1">
            <a:spLocks noChangeArrowheads="1"/>
          </p:cNvSpPr>
          <p:nvPr/>
        </p:nvSpPr>
        <p:spPr bwMode="auto">
          <a:xfrm rot="21265882" flipH="1">
            <a:off x="2803525" y="4356100"/>
            <a:ext cx="715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100" b="1">
                <a:solidFill>
                  <a:srgbClr val="000000"/>
                </a:solidFill>
              </a:rPr>
              <a:t>CFH</a:t>
            </a:r>
          </a:p>
        </p:txBody>
      </p:sp>
      <p:sp>
        <p:nvSpPr>
          <p:cNvPr id="165924" name="Text Box 168"/>
          <p:cNvSpPr txBox="1">
            <a:spLocks noChangeArrowheads="1"/>
          </p:cNvSpPr>
          <p:nvPr/>
        </p:nvSpPr>
        <p:spPr bwMode="auto">
          <a:xfrm>
            <a:off x="1922463" y="5630863"/>
            <a:ext cx="1638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200" i="1">
                <a:solidFill>
                  <a:srgbClr val="000000"/>
                </a:solidFill>
              </a:rPr>
              <a:t>Glycosaminoglycans</a:t>
            </a:r>
          </a:p>
        </p:txBody>
      </p:sp>
      <p:sp>
        <p:nvSpPr>
          <p:cNvPr id="165925" name="AutoShape 37"/>
          <p:cNvSpPr>
            <a:spLocks noChangeAspect="1" noChangeArrowheads="1"/>
          </p:cNvSpPr>
          <p:nvPr/>
        </p:nvSpPr>
        <p:spPr bwMode="auto">
          <a:xfrm rot="-780000">
            <a:off x="2574925" y="4776788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0" name="Gruppo 154"/>
          <p:cNvGrpSpPr>
            <a:grpSpLocks/>
          </p:cNvGrpSpPr>
          <p:nvPr/>
        </p:nvGrpSpPr>
        <p:grpSpPr bwMode="auto">
          <a:xfrm rot="431074">
            <a:off x="7134225" y="4032250"/>
            <a:ext cx="1568450" cy="1931988"/>
            <a:chOff x="6765980" y="3973207"/>
            <a:chExt cx="1568447" cy="1932067"/>
          </a:xfrm>
        </p:grpSpPr>
        <p:grpSp>
          <p:nvGrpSpPr>
            <p:cNvPr id="165927" name="Gruppo 144"/>
            <p:cNvGrpSpPr>
              <a:grpSpLocks/>
            </p:cNvGrpSpPr>
            <p:nvPr/>
          </p:nvGrpSpPr>
          <p:grpSpPr bwMode="auto">
            <a:xfrm>
              <a:off x="6765980" y="4617242"/>
              <a:ext cx="1568447" cy="1288032"/>
              <a:chOff x="6755820" y="5033802"/>
              <a:chExt cx="1568447" cy="1288032"/>
            </a:xfrm>
          </p:grpSpPr>
          <p:grpSp>
            <p:nvGrpSpPr>
              <p:cNvPr id="165930" name="Gruppo 72"/>
              <p:cNvGrpSpPr>
                <a:grpSpLocks/>
              </p:cNvGrpSpPr>
              <p:nvPr/>
            </p:nvGrpSpPr>
            <p:grpSpPr bwMode="auto">
              <a:xfrm rot="333606">
                <a:off x="7469868" y="5481104"/>
                <a:ext cx="796017" cy="840730"/>
                <a:chOff x="7384562" y="4965347"/>
                <a:chExt cx="774999" cy="726779"/>
              </a:xfrm>
            </p:grpSpPr>
            <p:sp>
              <p:nvSpPr>
                <p:cNvPr id="127" name="Corda 126"/>
                <p:cNvSpPr/>
                <p:nvPr/>
              </p:nvSpPr>
              <p:spPr>
                <a:xfrm rot="14175022" flipH="1">
                  <a:off x="7385991" y="4935224"/>
                  <a:ext cx="720504" cy="769699"/>
                </a:xfrm>
                <a:prstGeom prst="chord">
                  <a:avLst>
                    <a:gd name="adj1" fmla="val 2028579"/>
                    <a:gd name="adj2" fmla="val 14076410"/>
                  </a:avLst>
                </a:prstGeom>
                <a:solidFill>
                  <a:srgbClr val="FCB109"/>
                </a:solidFill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934" name="CasellaDiTesto 149"/>
                <p:cNvSpPr txBox="1">
                  <a:spLocks noChangeArrowheads="1"/>
                </p:cNvSpPr>
                <p:nvPr/>
              </p:nvSpPr>
              <p:spPr bwMode="auto">
                <a:xfrm rot="615665">
                  <a:off x="7466037" y="5064393"/>
                  <a:ext cx="68067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it-IT" sz="1400" b="1">
                      <a:solidFill>
                        <a:srgbClr val="000000"/>
                      </a:solidFill>
                    </a:rPr>
                    <a:t>C5b-9</a:t>
                  </a:r>
                </a:p>
              </p:txBody>
            </p:sp>
          </p:grpSp>
          <p:sp>
            <p:nvSpPr>
              <p:cNvPr id="165931" name="Line 28"/>
              <p:cNvSpPr>
                <a:spLocks noChangeShapeType="1"/>
              </p:cNvSpPr>
              <p:nvPr/>
            </p:nvSpPr>
            <p:spPr bwMode="auto">
              <a:xfrm rot="16200000" flipH="1">
                <a:off x="7019305" y="5140506"/>
                <a:ext cx="148607" cy="6755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32" name="Text Box 67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6938471" y="5033802"/>
                <a:ext cx="13857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1400" i="1">
                    <a:solidFill>
                      <a:srgbClr val="000000"/>
                    </a:solidFill>
                  </a:rPr>
                  <a:t>C5 convertase</a:t>
                </a:r>
              </a:p>
            </p:txBody>
          </p:sp>
        </p:grpSp>
        <p:sp>
          <p:nvSpPr>
            <p:cNvPr id="165928" name="AutoShape 11"/>
            <p:cNvSpPr>
              <a:spLocks noChangeArrowheads="1"/>
            </p:cNvSpPr>
            <p:nvPr/>
          </p:nvSpPr>
          <p:spPr bwMode="auto">
            <a:xfrm rot="-5400000">
              <a:off x="6962029" y="3973207"/>
              <a:ext cx="647700" cy="647700"/>
            </a:xfrm>
            <a:prstGeom prst="flowChartConnector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929" name="Text Box 12"/>
            <p:cNvSpPr txBox="1">
              <a:spLocks noChangeArrowheads="1"/>
            </p:cNvSpPr>
            <p:nvPr/>
          </p:nvSpPr>
          <p:spPr bwMode="auto">
            <a:xfrm>
              <a:off x="7076329" y="4158057"/>
              <a:ext cx="4492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000000"/>
                  </a:solidFill>
                </a:rPr>
                <a:t>C5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0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B940DB-4254-437D-A903-3C41EF988EC1}" type="slidenum">
              <a:rPr lang="it-IT" altLang="en-US" sz="1400" smtClean="0">
                <a:solidFill>
                  <a:srgbClr val="000000"/>
                </a:solidFill>
                <a:latin typeface="Helvetica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en-US" sz="1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166915" name="Group 23"/>
          <p:cNvGrpSpPr>
            <a:grpSpLocks/>
          </p:cNvGrpSpPr>
          <p:nvPr/>
        </p:nvGrpSpPr>
        <p:grpSpPr bwMode="auto">
          <a:xfrm rot="16200000" flipH="1">
            <a:off x="4429919" y="1870869"/>
            <a:ext cx="769937" cy="7477125"/>
            <a:chOff x="4513" y="935"/>
            <a:chExt cx="1247" cy="2994"/>
          </a:xfrm>
        </p:grpSpPr>
        <p:sp>
          <p:nvSpPr>
            <p:cNvPr id="167057" name="Arc 24"/>
            <p:cNvSpPr>
              <a:spLocks/>
            </p:cNvSpPr>
            <p:nvPr/>
          </p:nvSpPr>
          <p:spPr bwMode="auto">
            <a:xfrm flipH="1">
              <a:off x="4508" y="933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58" name="Arc 25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4179" name="AutoShape 4"/>
          <p:cNvSpPr>
            <a:spLocks noChangeArrowheads="1"/>
          </p:cNvSpPr>
          <p:nvPr/>
        </p:nvSpPr>
        <p:spPr bwMode="auto">
          <a:xfrm rot="5400000" flipH="1">
            <a:off x="2052638" y="4465638"/>
            <a:ext cx="674687" cy="693737"/>
          </a:xfrm>
          <a:prstGeom prst="flowChartConnector">
            <a:avLst/>
          </a:prstGeom>
          <a:solidFill>
            <a:srgbClr val="FFD06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+mn-ea"/>
              <a:cs typeface="ＭＳ Ｐゴシック"/>
            </a:endParaRPr>
          </a:p>
        </p:txBody>
      </p:sp>
      <p:sp>
        <p:nvSpPr>
          <p:cNvPr id="166917" name="Arc 5"/>
          <p:cNvSpPr>
            <a:spLocks/>
          </p:cNvSpPr>
          <p:nvPr/>
        </p:nvSpPr>
        <p:spPr bwMode="auto">
          <a:xfrm rot="5400000" flipH="1">
            <a:off x="2457450" y="4478338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4181" name="AutoShape 6"/>
          <p:cNvSpPr>
            <a:spLocks noChangeArrowheads="1"/>
          </p:cNvSpPr>
          <p:nvPr/>
        </p:nvSpPr>
        <p:spPr bwMode="auto">
          <a:xfrm rot="5400000">
            <a:off x="2117725" y="2952750"/>
            <a:ext cx="647700" cy="647700"/>
          </a:xfrm>
          <a:prstGeom prst="flowChartConnector">
            <a:avLst/>
          </a:prstGeom>
          <a:solidFill>
            <a:srgbClr val="FFD06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+mn-ea"/>
              <a:cs typeface="ＭＳ Ｐゴシック"/>
            </a:endParaRPr>
          </a:p>
        </p:txBody>
      </p:sp>
      <p:sp>
        <p:nvSpPr>
          <p:cNvPr id="166919" name="Arc 7"/>
          <p:cNvSpPr>
            <a:spLocks/>
          </p:cNvSpPr>
          <p:nvPr/>
        </p:nvSpPr>
        <p:spPr bwMode="auto">
          <a:xfrm rot="5400000">
            <a:off x="2476500" y="3313113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Line 9"/>
          <p:cNvSpPr>
            <a:spLocks noChangeShapeType="1"/>
          </p:cNvSpPr>
          <p:nvPr/>
        </p:nvSpPr>
        <p:spPr bwMode="auto">
          <a:xfrm rot="-5400000">
            <a:off x="2217738" y="5359400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4184" name="AutoShape 11"/>
          <p:cNvSpPr>
            <a:spLocks noChangeArrowheads="1"/>
          </p:cNvSpPr>
          <p:nvPr/>
        </p:nvSpPr>
        <p:spPr bwMode="auto">
          <a:xfrm rot="-5400000">
            <a:off x="2105025" y="1728788"/>
            <a:ext cx="647700" cy="647700"/>
          </a:xfrm>
          <a:prstGeom prst="flowChartConnector">
            <a:avLst/>
          </a:prstGeom>
          <a:solidFill>
            <a:srgbClr val="FFD06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+mn-ea"/>
              <a:cs typeface="ＭＳ Ｐゴシック"/>
            </a:endParaRPr>
          </a:p>
        </p:txBody>
      </p:sp>
      <p:sp>
        <p:nvSpPr>
          <p:cNvPr id="166922" name="Text Box 12"/>
          <p:cNvSpPr txBox="1">
            <a:spLocks noChangeArrowheads="1"/>
          </p:cNvSpPr>
          <p:nvPr/>
        </p:nvSpPr>
        <p:spPr bwMode="auto">
          <a:xfrm>
            <a:off x="2219325" y="1878013"/>
            <a:ext cx="44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dirty="0">
                <a:solidFill>
                  <a:srgbClr val="000000"/>
                </a:solidFill>
              </a:rPr>
              <a:t>C3</a:t>
            </a:r>
          </a:p>
        </p:txBody>
      </p:sp>
      <p:sp>
        <p:nvSpPr>
          <p:cNvPr id="166923" name="Text Box 13"/>
          <p:cNvSpPr txBox="1">
            <a:spLocks noChangeArrowheads="1"/>
          </p:cNvSpPr>
          <p:nvPr/>
        </p:nvSpPr>
        <p:spPr bwMode="auto">
          <a:xfrm>
            <a:off x="2105025" y="312896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>
                <a:solidFill>
                  <a:srgbClr val="000000"/>
                </a:solidFill>
              </a:rPr>
              <a:t>C3b</a:t>
            </a:r>
          </a:p>
        </p:txBody>
      </p:sp>
      <p:sp>
        <p:nvSpPr>
          <p:cNvPr id="434187" name="Arc 15"/>
          <p:cNvSpPr>
            <a:spLocks/>
          </p:cNvSpPr>
          <p:nvPr/>
        </p:nvSpPr>
        <p:spPr bwMode="auto">
          <a:xfrm rot="10800000">
            <a:off x="1608138" y="3571875"/>
            <a:ext cx="288925" cy="2889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06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>
              <a:defRPr/>
            </a:pPr>
            <a:endParaRPr lang="it-IT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66925" name="Text Box 26"/>
          <p:cNvSpPr txBox="1">
            <a:spLocks noChangeArrowheads="1"/>
          </p:cNvSpPr>
          <p:nvPr/>
        </p:nvSpPr>
        <p:spPr bwMode="auto">
          <a:xfrm>
            <a:off x="6072188" y="5932488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 i="1">
                <a:solidFill>
                  <a:srgbClr val="000000"/>
                </a:solidFill>
              </a:rPr>
              <a:t>Endothelial cell</a:t>
            </a:r>
          </a:p>
        </p:txBody>
      </p:sp>
      <p:sp>
        <p:nvSpPr>
          <p:cNvPr id="166926" name="Line 27"/>
          <p:cNvSpPr>
            <a:spLocks noChangeShapeType="1"/>
          </p:cNvSpPr>
          <p:nvPr/>
        </p:nvSpPr>
        <p:spPr bwMode="auto">
          <a:xfrm>
            <a:off x="2417763" y="2459038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Line 30"/>
          <p:cNvSpPr>
            <a:spLocks noChangeShapeType="1"/>
          </p:cNvSpPr>
          <p:nvPr/>
        </p:nvSpPr>
        <p:spPr bwMode="auto">
          <a:xfrm rot="16200000" flipH="1">
            <a:off x="2116931" y="4017169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28" name="Gruppo 54"/>
          <p:cNvGrpSpPr>
            <a:grpSpLocks/>
          </p:cNvGrpSpPr>
          <p:nvPr/>
        </p:nvGrpSpPr>
        <p:grpSpPr bwMode="auto">
          <a:xfrm>
            <a:off x="4051300" y="3233738"/>
            <a:ext cx="488950" cy="606425"/>
            <a:chOff x="4510088" y="3571875"/>
            <a:chExt cx="488950" cy="606425"/>
          </a:xfrm>
        </p:grpSpPr>
        <p:sp>
          <p:nvSpPr>
            <p:cNvPr id="167055" name="Oval 44"/>
            <p:cNvSpPr>
              <a:spLocks noChangeArrowheads="1"/>
            </p:cNvSpPr>
            <p:nvPr/>
          </p:nvSpPr>
          <p:spPr bwMode="auto">
            <a:xfrm rot="5400000">
              <a:off x="4450557" y="3653631"/>
              <a:ext cx="606425" cy="44291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7056" name="Text Box 45"/>
            <p:cNvSpPr txBox="1">
              <a:spLocks noChangeArrowheads="1"/>
            </p:cNvSpPr>
            <p:nvPr/>
          </p:nvSpPr>
          <p:spPr bwMode="auto">
            <a:xfrm>
              <a:off x="4510088" y="3706812"/>
              <a:ext cx="4889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dirty="0">
                  <a:solidFill>
                    <a:srgbClr val="000000"/>
                  </a:solidFill>
                </a:rPr>
                <a:t>CFB</a:t>
              </a:r>
            </a:p>
          </p:txBody>
        </p:sp>
      </p:grpSp>
      <p:sp>
        <p:nvSpPr>
          <p:cNvPr id="166929" name="Rectangle 103"/>
          <p:cNvSpPr>
            <a:spLocks noChangeArrowheads="1"/>
          </p:cNvSpPr>
          <p:nvPr/>
        </p:nvSpPr>
        <p:spPr bwMode="auto">
          <a:xfrm>
            <a:off x="4125913" y="2305050"/>
            <a:ext cx="4286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6930" name="Oval 8"/>
          <p:cNvSpPr>
            <a:spLocks noChangeArrowheads="1"/>
          </p:cNvSpPr>
          <p:nvPr/>
        </p:nvSpPr>
        <p:spPr bwMode="auto">
          <a:xfrm>
            <a:off x="3417888" y="4108450"/>
            <a:ext cx="431800" cy="647700"/>
          </a:xfrm>
          <a:prstGeom prst="ellipse">
            <a:avLst/>
          </a:prstGeom>
          <a:gradFill rotWithShape="1">
            <a:gsLst>
              <a:gs pos="0">
                <a:srgbClr val="B3B3B3"/>
              </a:gs>
              <a:gs pos="100000">
                <a:srgbClr val="535353"/>
              </a:gs>
            </a:gsLst>
            <a:path path="rect">
              <a:fillToRect l="100000" b="10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>
                <a:solidFill>
                  <a:srgbClr val="FFFFFF"/>
                </a:solidFill>
              </a:rPr>
              <a:t>CFI</a:t>
            </a:r>
          </a:p>
        </p:txBody>
      </p:sp>
      <p:sp>
        <p:nvSpPr>
          <p:cNvPr id="434198" name="AutoShape 18"/>
          <p:cNvSpPr>
            <a:spLocks noChangeArrowheads="1"/>
          </p:cNvSpPr>
          <p:nvPr/>
        </p:nvSpPr>
        <p:spPr bwMode="auto">
          <a:xfrm rot="-5400000">
            <a:off x="4456113" y="4433888"/>
            <a:ext cx="646112" cy="646112"/>
          </a:xfrm>
          <a:prstGeom prst="flowChartConnector">
            <a:avLst/>
          </a:prstGeom>
          <a:solidFill>
            <a:srgbClr val="FFD06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+mn-ea"/>
              <a:cs typeface="ＭＳ Ｐゴシック"/>
            </a:endParaRPr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 rot="-5400000">
            <a:off x="4645025" y="5226051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4433888" y="4716463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dirty="0">
                <a:solidFill>
                  <a:srgbClr val="000000"/>
                </a:solidFill>
              </a:rPr>
              <a:t>iC3b</a:t>
            </a:r>
          </a:p>
        </p:txBody>
      </p:sp>
      <p:sp>
        <p:nvSpPr>
          <p:cNvPr id="166934" name="Line 28"/>
          <p:cNvSpPr>
            <a:spLocks noChangeShapeType="1"/>
          </p:cNvSpPr>
          <p:nvPr/>
        </p:nvSpPr>
        <p:spPr bwMode="auto">
          <a:xfrm rot="-5400000">
            <a:off x="3692525" y="4235450"/>
            <a:ext cx="12700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35" name="Gruppo 160"/>
          <p:cNvGrpSpPr>
            <a:grpSpLocks/>
          </p:cNvGrpSpPr>
          <p:nvPr/>
        </p:nvGrpSpPr>
        <p:grpSpPr bwMode="auto">
          <a:xfrm>
            <a:off x="4454525" y="4424363"/>
            <a:ext cx="635000" cy="633412"/>
            <a:chOff x="4007520" y="4559300"/>
            <a:chExt cx="635000" cy="633413"/>
          </a:xfrm>
        </p:grpSpPr>
        <p:sp>
          <p:nvSpPr>
            <p:cNvPr id="167053" name="Arc 19"/>
            <p:cNvSpPr>
              <a:spLocks/>
            </p:cNvSpPr>
            <p:nvPr/>
          </p:nvSpPr>
          <p:spPr bwMode="auto">
            <a:xfrm rot="-5400000">
              <a:off x="4007409" y="4558955"/>
              <a:ext cx="288758" cy="289037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54" name="Arc 22"/>
            <p:cNvSpPr>
              <a:spLocks/>
            </p:cNvSpPr>
            <p:nvPr/>
          </p:nvSpPr>
          <p:spPr bwMode="auto">
            <a:xfrm rot="5400000">
              <a:off x="4426637" y="4976261"/>
              <a:ext cx="215775" cy="215984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936" name="Text Box 13"/>
          <p:cNvSpPr txBox="1">
            <a:spLocks noChangeArrowheads="1"/>
          </p:cNvSpPr>
          <p:nvPr/>
        </p:nvSpPr>
        <p:spPr bwMode="auto">
          <a:xfrm>
            <a:off x="2095500" y="4757738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dirty="0">
                <a:solidFill>
                  <a:srgbClr val="000000"/>
                </a:solidFill>
              </a:rPr>
              <a:t>C3b</a:t>
            </a:r>
          </a:p>
        </p:txBody>
      </p:sp>
      <p:sp>
        <p:nvSpPr>
          <p:cNvPr id="166937" name="Oval 28"/>
          <p:cNvSpPr>
            <a:spLocks noChangeAspect="1" noChangeArrowheads="1"/>
          </p:cNvSpPr>
          <p:nvPr/>
        </p:nvSpPr>
        <p:spPr bwMode="auto">
          <a:xfrm rot="5400000">
            <a:off x="5984876" y="3392487"/>
            <a:ext cx="608012" cy="4556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6938" name="Text Box 29"/>
          <p:cNvSpPr txBox="1">
            <a:spLocks noChangeAspect="1" noChangeArrowheads="1"/>
          </p:cNvSpPr>
          <p:nvPr/>
        </p:nvSpPr>
        <p:spPr bwMode="auto">
          <a:xfrm>
            <a:off x="6043613" y="3465513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>
                <a:solidFill>
                  <a:srgbClr val="000000"/>
                </a:solidFill>
              </a:rPr>
              <a:t>CFB</a:t>
            </a:r>
          </a:p>
        </p:txBody>
      </p:sp>
      <p:sp>
        <p:nvSpPr>
          <p:cNvPr id="166939" name="Line 69"/>
          <p:cNvSpPr>
            <a:spLocks noChangeAspect="1" noChangeShapeType="1"/>
          </p:cNvSpPr>
          <p:nvPr/>
        </p:nvSpPr>
        <p:spPr bwMode="auto">
          <a:xfrm rot="16200000" flipH="1">
            <a:off x="6235700" y="4138613"/>
            <a:ext cx="2873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Text Box 67"/>
          <p:cNvSpPr txBox="1">
            <a:spLocks noChangeAspect="1" noChangeArrowheads="1"/>
          </p:cNvSpPr>
          <p:nvPr/>
        </p:nvSpPr>
        <p:spPr bwMode="auto">
          <a:xfrm flipH="1">
            <a:off x="6510338" y="3859213"/>
            <a:ext cx="8985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solidFill>
                  <a:srgbClr val="000000"/>
                </a:solidFill>
                <a:latin typeface="Arial"/>
                <a:ea typeface="+mn-ea"/>
              </a:rPr>
              <a:t>C3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 err="1">
                <a:solidFill>
                  <a:srgbClr val="000000"/>
                </a:solidFill>
                <a:latin typeface="Arial"/>
                <a:ea typeface="+mn-ea"/>
              </a:rPr>
              <a:t>convertase</a:t>
            </a:r>
            <a:endParaRPr lang="it-IT" sz="105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66941" name="Line 20"/>
          <p:cNvSpPr>
            <a:spLocks noChangeShapeType="1"/>
          </p:cNvSpPr>
          <p:nvPr/>
        </p:nvSpPr>
        <p:spPr bwMode="auto">
          <a:xfrm rot="-5400000">
            <a:off x="6165850" y="5232401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2" name="Rectangle 53"/>
          <p:cNvSpPr>
            <a:spLocks noChangeAspect="1" noChangeArrowheads="1"/>
          </p:cNvSpPr>
          <p:nvPr/>
        </p:nvSpPr>
        <p:spPr bwMode="auto">
          <a:xfrm rot="16245231" flipH="1">
            <a:off x="6094413" y="4565650"/>
            <a:ext cx="484187" cy="22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34210" name="AutoShape 4"/>
          <p:cNvSpPr>
            <a:spLocks noChangeArrowheads="1"/>
          </p:cNvSpPr>
          <p:nvPr/>
        </p:nvSpPr>
        <p:spPr bwMode="auto">
          <a:xfrm rot="5400000" flipH="1">
            <a:off x="5935663" y="4481513"/>
            <a:ext cx="674687" cy="693737"/>
          </a:xfrm>
          <a:prstGeom prst="flowChartConnector">
            <a:avLst/>
          </a:prstGeom>
          <a:solidFill>
            <a:srgbClr val="FFD06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+mn-ea"/>
              <a:cs typeface="ＭＳ Ｐゴシック"/>
            </a:endParaRPr>
          </a:p>
        </p:txBody>
      </p:sp>
      <p:sp>
        <p:nvSpPr>
          <p:cNvPr id="166944" name="Arc 5"/>
          <p:cNvSpPr>
            <a:spLocks/>
          </p:cNvSpPr>
          <p:nvPr/>
        </p:nvSpPr>
        <p:spPr bwMode="auto">
          <a:xfrm rot="5400000" flipH="1">
            <a:off x="6340475" y="4494213"/>
            <a:ext cx="317500" cy="3365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45" name="Text Box 13"/>
          <p:cNvSpPr txBox="1">
            <a:spLocks noChangeArrowheads="1"/>
          </p:cNvSpPr>
          <p:nvPr/>
        </p:nvSpPr>
        <p:spPr bwMode="auto">
          <a:xfrm>
            <a:off x="5978525" y="4773613"/>
            <a:ext cx="503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dirty="0">
                <a:solidFill>
                  <a:srgbClr val="000000"/>
                </a:solidFill>
              </a:rPr>
              <a:t>C3b</a:t>
            </a:r>
          </a:p>
        </p:txBody>
      </p:sp>
      <p:grpSp>
        <p:nvGrpSpPr>
          <p:cNvPr id="166946" name="Group 45"/>
          <p:cNvGrpSpPr>
            <a:grpSpLocks/>
          </p:cNvGrpSpPr>
          <p:nvPr/>
        </p:nvGrpSpPr>
        <p:grpSpPr bwMode="auto">
          <a:xfrm>
            <a:off x="6205538" y="4305300"/>
            <a:ext cx="674687" cy="685800"/>
            <a:chOff x="3957" y="2712"/>
            <a:chExt cx="425" cy="432"/>
          </a:xfrm>
        </p:grpSpPr>
        <p:sp>
          <p:nvSpPr>
            <p:cNvPr id="167050" name="Oval 51"/>
            <p:cNvSpPr>
              <a:spLocks noChangeAspect="1" noChangeArrowheads="1"/>
            </p:cNvSpPr>
            <p:nvPr/>
          </p:nvSpPr>
          <p:spPr bwMode="auto">
            <a:xfrm rot="10800000" flipH="1">
              <a:off x="3957" y="2803"/>
              <a:ext cx="371" cy="263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CC3300"/>
                </a:gs>
              </a:gsLst>
              <a:lin ang="0" scaled="1"/>
            </a:gradFill>
            <a:ln w="19050">
              <a:solidFill>
                <a:srgbClr val="AC29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7051" name="Text Box 52"/>
            <p:cNvSpPr txBox="1">
              <a:spLocks noChangeAspect="1" noChangeArrowheads="1"/>
            </p:cNvSpPr>
            <p:nvPr/>
          </p:nvSpPr>
          <p:spPr bwMode="auto">
            <a:xfrm flipH="1">
              <a:off x="3998" y="2883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>
                  <a:solidFill>
                    <a:srgbClr val="000000"/>
                  </a:solidFill>
                </a:rPr>
                <a:t>Bb</a:t>
              </a:r>
            </a:p>
          </p:txBody>
        </p:sp>
        <p:sp>
          <p:nvSpPr>
            <p:cNvPr id="167052" name="Rectangle 48"/>
            <p:cNvSpPr>
              <a:spLocks noChangeArrowheads="1"/>
            </p:cNvSpPr>
            <p:nvPr/>
          </p:nvSpPr>
          <p:spPr bwMode="auto">
            <a:xfrm>
              <a:off x="4190" y="2712"/>
              <a:ext cx="1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546475" y="4768850"/>
            <a:ext cx="174625" cy="234950"/>
            <a:chOff x="298" y="858"/>
            <a:chExt cx="110" cy="148"/>
          </a:xfrm>
        </p:grpSpPr>
        <p:sp>
          <p:nvSpPr>
            <p:cNvPr id="167048" name="Line 51"/>
            <p:cNvSpPr>
              <a:spLocks noChangeShapeType="1"/>
            </p:cNvSpPr>
            <p:nvPr/>
          </p:nvSpPr>
          <p:spPr bwMode="auto">
            <a:xfrm>
              <a:off x="300" y="858"/>
              <a:ext cx="108" cy="13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9" name="Line 52"/>
            <p:cNvSpPr>
              <a:spLocks noChangeShapeType="1"/>
            </p:cNvSpPr>
            <p:nvPr/>
          </p:nvSpPr>
          <p:spPr bwMode="auto">
            <a:xfrm flipH="1">
              <a:off x="298" y="868"/>
              <a:ext cx="108" cy="13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48" name="Rectangle 19"/>
          <p:cNvSpPr>
            <a:spLocks noChangeArrowheads="1"/>
          </p:cNvSpPr>
          <p:nvPr/>
        </p:nvSpPr>
        <p:spPr bwMode="auto">
          <a:xfrm>
            <a:off x="544513" y="688975"/>
            <a:ext cx="2300287" cy="16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49" name="Rectangle 20"/>
          <p:cNvSpPr>
            <a:spLocks noChangeArrowheads="1"/>
          </p:cNvSpPr>
          <p:nvPr/>
        </p:nvSpPr>
        <p:spPr bwMode="auto">
          <a:xfrm>
            <a:off x="468313" y="788988"/>
            <a:ext cx="2376487" cy="7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66950" name="Group 21"/>
          <p:cNvGrpSpPr>
            <a:grpSpLocks/>
          </p:cNvGrpSpPr>
          <p:nvPr/>
        </p:nvGrpSpPr>
        <p:grpSpPr bwMode="auto">
          <a:xfrm>
            <a:off x="2744788" y="688975"/>
            <a:ext cx="3225800" cy="160338"/>
            <a:chOff x="1837" y="2014"/>
            <a:chExt cx="1678" cy="101"/>
          </a:xfrm>
        </p:grpSpPr>
        <p:sp>
          <p:nvSpPr>
            <p:cNvPr id="167046" name="Rectangle 22"/>
            <p:cNvSpPr>
              <a:spLocks noChangeArrowheads="1"/>
            </p:cNvSpPr>
            <p:nvPr/>
          </p:nvSpPr>
          <p:spPr bwMode="auto">
            <a:xfrm>
              <a:off x="1892" y="2014"/>
              <a:ext cx="1623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7047" name="Rectangle 23"/>
            <p:cNvSpPr>
              <a:spLocks noChangeArrowheads="1"/>
            </p:cNvSpPr>
            <p:nvPr/>
          </p:nvSpPr>
          <p:spPr bwMode="auto">
            <a:xfrm>
              <a:off x="1837" y="2071"/>
              <a:ext cx="1678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66951" name="Rectangle 24"/>
          <p:cNvSpPr>
            <a:spLocks noChangeArrowheads="1"/>
          </p:cNvSpPr>
          <p:nvPr/>
        </p:nvSpPr>
        <p:spPr bwMode="auto">
          <a:xfrm>
            <a:off x="2414588" y="790575"/>
            <a:ext cx="14446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2" name="Rectangle 25"/>
          <p:cNvSpPr>
            <a:spLocks noChangeArrowheads="1"/>
          </p:cNvSpPr>
          <p:nvPr/>
        </p:nvSpPr>
        <p:spPr bwMode="auto">
          <a:xfrm>
            <a:off x="1311275" y="790575"/>
            <a:ext cx="36830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3" name="Rectangle 26"/>
          <p:cNvSpPr>
            <a:spLocks noChangeArrowheads="1"/>
          </p:cNvSpPr>
          <p:nvPr/>
        </p:nvSpPr>
        <p:spPr bwMode="auto">
          <a:xfrm>
            <a:off x="1679575" y="790575"/>
            <a:ext cx="366713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4" name="Rectangle 27"/>
          <p:cNvSpPr>
            <a:spLocks noChangeArrowheads="1"/>
          </p:cNvSpPr>
          <p:nvPr/>
        </p:nvSpPr>
        <p:spPr bwMode="auto">
          <a:xfrm>
            <a:off x="2046288" y="790575"/>
            <a:ext cx="36830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5" name="Rectangle 28"/>
          <p:cNvSpPr>
            <a:spLocks noChangeArrowheads="1"/>
          </p:cNvSpPr>
          <p:nvPr/>
        </p:nvSpPr>
        <p:spPr bwMode="auto">
          <a:xfrm>
            <a:off x="2559050" y="790575"/>
            <a:ext cx="220663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6" name="Rectangle 29"/>
          <p:cNvSpPr>
            <a:spLocks noChangeArrowheads="1"/>
          </p:cNvSpPr>
          <p:nvPr/>
        </p:nvSpPr>
        <p:spPr bwMode="auto">
          <a:xfrm>
            <a:off x="944563" y="790575"/>
            <a:ext cx="36671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7" name="Rectangle 30"/>
          <p:cNvSpPr>
            <a:spLocks noChangeArrowheads="1"/>
          </p:cNvSpPr>
          <p:nvPr/>
        </p:nvSpPr>
        <p:spPr bwMode="auto">
          <a:xfrm>
            <a:off x="3863975" y="790575"/>
            <a:ext cx="776288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8" name="Rectangle 31"/>
          <p:cNvSpPr>
            <a:spLocks noChangeArrowheads="1"/>
          </p:cNvSpPr>
          <p:nvPr/>
        </p:nvSpPr>
        <p:spPr bwMode="auto">
          <a:xfrm>
            <a:off x="4643438" y="790575"/>
            <a:ext cx="26035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59" name="Rectangle 32"/>
          <p:cNvSpPr>
            <a:spLocks noChangeArrowheads="1"/>
          </p:cNvSpPr>
          <p:nvPr/>
        </p:nvSpPr>
        <p:spPr bwMode="auto">
          <a:xfrm>
            <a:off x="4903788" y="790575"/>
            <a:ext cx="42862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0" name="Rectangle 33"/>
          <p:cNvSpPr>
            <a:spLocks noChangeArrowheads="1"/>
          </p:cNvSpPr>
          <p:nvPr/>
        </p:nvSpPr>
        <p:spPr bwMode="auto">
          <a:xfrm>
            <a:off x="5332413" y="790575"/>
            <a:ext cx="17145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1" name="Rectangle 34"/>
          <p:cNvSpPr>
            <a:spLocks noChangeArrowheads="1"/>
          </p:cNvSpPr>
          <p:nvPr/>
        </p:nvSpPr>
        <p:spPr bwMode="auto">
          <a:xfrm>
            <a:off x="2832100" y="790575"/>
            <a:ext cx="17462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2" name="Rectangle 35"/>
          <p:cNvSpPr>
            <a:spLocks noChangeArrowheads="1"/>
          </p:cNvSpPr>
          <p:nvPr/>
        </p:nvSpPr>
        <p:spPr bwMode="auto">
          <a:xfrm>
            <a:off x="5503863" y="790575"/>
            <a:ext cx="43180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3" name="Rectangle 36"/>
          <p:cNvSpPr>
            <a:spLocks noChangeArrowheads="1"/>
          </p:cNvSpPr>
          <p:nvPr/>
        </p:nvSpPr>
        <p:spPr bwMode="auto">
          <a:xfrm>
            <a:off x="3006725" y="790575"/>
            <a:ext cx="8572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4" name="Rectangle 37"/>
          <p:cNvSpPr>
            <a:spLocks noChangeArrowheads="1"/>
          </p:cNvSpPr>
          <p:nvPr/>
        </p:nvSpPr>
        <p:spPr bwMode="auto">
          <a:xfrm>
            <a:off x="3092450" y="790575"/>
            <a:ext cx="16827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5" name="Rectangle 38"/>
          <p:cNvSpPr>
            <a:spLocks noChangeArrowheads="1"/>
          </p:cNvSpPr>
          <p:nvPr/>
        </p:nvSpPr>
        <p:spPr bwMode="auto">
          <a:xfrm>
            <a:off x="3260725" y="790575"/>
            <a:ext cx="433388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6" name="Rectangle 39"/>
          <p:cNvSpPr>
            <a:spLocks noChangeArrowheads="1"/>
          </p:cNvSpPr>
          <p:nvPr/>
        </p:nvSpPr>
        <p:spPr bwMode="auto">
          <a:xfrm>
            <a:off x="3694113" y="790575"/>
            <a:ext cx="16986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67" name="Text Box 40"/>
          <p:cNvSpPr txBox="1">
            <a:spLocks noChangeArrowheads="1"/>
          </p:cNvSpPr>
          <p:nvPr/>
        </p:nvSpPr>
        <p:spPr bwMode="auto">
          <a:xfrm>
            <a:off x="920750" y="800100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MG2</a:t>
            </a:r>
          </a:p>
        </p:txBody>
      </p:sp>
      <p:sp>
        <p:nvSpPr>
          <p:cNvPr id="166968" name="Text Box 41"/>
          <p:cNvSpPr txBox="1">
            <a:spLocks noChangeArrowheads="1"/>
          </p:cNvSpPr>
          <p:nvPr/>
        </p:nvSpPr>
        <p:spPr bwMode="auto">
          <a:xfrm>
            <a:off x="1268413" y="796925"/>
            <a:ext cx="4048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MG3</a:t>
            </a:r>
          </a:p>
        </p:txBody>
      </p:sp>
      <p:sp>
        <p:nvSpPr>
          <p:cNvPr id="166969" name="Text Box 42"/>
          <p:cNvSpPr txBox="1">
            <a:spLocks noChangeArrowheads="1"/>
          </p:cNvSpPr>
          <p:nvPr/>
        </p:nvSpPr>
        <p:spPr bwMode="auto">
          <a:xfrm>
            <a:off x="1660525" y="796925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MG4</a:t>
            </a:r>
          </a:p>
        </p:txBody>
      </p:sp>
      <p:sp>
        <p:nvSpPr>
          <p:cNvPr id="166970" name="Text Box 43"/>
          <p:cNvSpPr txBox="1">
            <a:spLocks noChangeArrowheads="1"/>
          </p:cNvSpPr>
          <p:nvPr/>
        </p:nvSpPr>
        <p:spPr bwMode="auto">
          <a:xfrm>
            <a:off x="2012950" y="796925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MG5</a:t>
            </a:r>
          </a:p>
        </p:txBody>
      </p:sp>
      <p:sp>
        <p:nvSpPr>
          <p:cNvPr id="166971" name="Text Box 44"/>
          <p:cNvSpPr txBox="1">
            <a:spLocks noChangeArrowheads="1"/>
          </p:cNvSpPr>
          <p:nvPr/>
        </p:nvSpPr>
        <p:spPr bwMode="auto">
          <a:xfrm rot="-5400000">
            <a:off x="2276475" y="806451"/>
            <a:ext cx="396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600">
                <a:solidFill>
                  <a:srgbClr val="000000"/>
                </a:solidFill>
              </a:rPr>
              <a:t>MG6</a:t>
            </a:r>
            <a:r>
              <a:rPr lang="el-GR" altLang="en-US" sz="600">
                <a:solidFill>
                  <a:srgbClr val="000000"/>
                </a:solidFill>
                <a:latin typeface="Lucida Grande"/>
              </a:rPr>
              <a:t>β</a:t>
            </a:r>
            <a:endParaRPr lang="el-GR" altLang="en-US" sz="600">
              <a:solidFill>
                <a:srgbClr val="000000"/>
              </a:solidFill>
            </a:endParaRPr>
          </a:p>
        </p:txBody>
      </p:sp>
      <p:sp>
        <p:nvSpPr>
          <p:cNvPr id="166972" name="Text Box 45"/>
          <p:cNvSpPr txBox="1">
            <a:spLocks noChangeArrowheads="1"/>
          </p:cNvSpPr>
          <p:nvPr/>
        </p:nvSpPr>
        <p:spPr bwMode="auto">
          <a:xfrm>
            <a:off x="2506663" y="806450"/>
            <a:ext cx="331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600">
                <a:solidFill>
                  <a:srgbClr val="000000"/>
                </a:solidFill>
              </a:rPr>
              <a:t>LNK</a:t>
            </a:r>
          </a:p>
        </p:txBody>
      </p:sp>
      <p:sp>
        <p:nvSpPr>
          <p:cNvPr id="166973" name="Text Box 46"/>
          <p:cNvSpPr txBox="1">
            <a:spLocks noChangeArrowheads="1"/>
          </p:cNvSpPr>
          <p:nvPr/>
        </p:nvSpPr>
        <p:spPr bwMode="auto">
          <a:xfrm>
            <a:off x="1566863" y="493713"/>
            <a:ext cx="563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900">
                <a:solidFill>
                  <a:srgbClr val="000000"/>
                </a:solidFill>
                <a:latin typeface="Lucida Grande"/>
              </a:rPr>
              <a:t>β</a:t>
            </a:r>
            <a:r>
              <a:rPr lang="it-IT" altLang="en-US" sz="900">
                <a:solidFill>
                  <a:srgbClr val="000000"/>
                </a:solidFill>
              </a:rPr>
              <a:t>-chain</a:t>
            </a:r>
            <a:endParaRPr lang="el-GR" altLang="en-US" sz="900">
              <a:solidFill>
                <a:srgbClr val="000000"/>
              </a:solidFill>
            </a:endParaRPr>
          </a:p>
        </p:txBody>
      </p:sp>
      <p:sp>
        <p:nvSpPr>
          <p:cNvPr id="166974" name="Text Box 47"/>
          <p:cNvSpPr txBox="1">
            <a:spLocks noChangeArrowheads="1"/>
          </p:cNvSpPr>
          <p:nvPr/>
        </p:nvSpPr>
        <p:spPr bwMode="auto">
          <a:xfrm>
            <a:off x="4097338" y="495300"/>
            <a:ext cx="561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900">
                <a:solidFill>
                  <a:srgbClr val="000000"/>
                </a:solidFill>
                <a:latin typeface="Lucida Grande"/>
              </a:rPr>
              <a:t>α</a:t>
            </a:r>
            <a:r>
              <a:rPr lang="it-IT" altLang="en-US" sz="900">
                <a:solidFill>
                  <a:srgbClr val="000000"/>
                </a:solidFill>
              </a:rPr>
              <a:t>-chain</a:t>
            </a:r>
            <a:endParaRPr lang="el-GR" altLang="en-US" sz="900">
              <a:solidFill>
                <a:srgbClr val="000000"/>
              </a:solidFill>
            </a:endParaRPr>
          </a:p>
        </p:txBody>
      </p:sp>
      <p:sp>
        <p:nvSpPr>
          <p:cNvPr id="166975" name="Text Box 48"/>
          <p:cNvSpPr txBox="1">
            <a:spLocks noChangeArrowheads="1"/>
          </p:cNvSpPr>
          <p:nvPr/>
        </p:nvSpPr>
        <p:spPr bwMode="auto">
          <a:xfrm rot="-5400000">
            <a:off x="2862263" y="788988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600">
                <a:solidFill>
                  <a:srgbClr val="000000"/>
                </a:solidFill>
                <a:latin typeface="Lucida Grande"/>
              </a:rPr>
              <a:t>α</a:t>
            </a:r>
            <a:r>
              <a:rPr lang="it-IT" altLang="en-US" sz="600">
                <a:solidFill>
                  <a:srgbClr val="000000"/>
                </a:solidFill>
              </a:rPr>
              <a:t>’NT</a:t>
            </a:r>
            <a:endParaRPr lang="el-GR" altLang="en-US" sz="600">
              <a:solidFill>
                <a:srgbClr val="000000"/>
              </a:solidFill>
            </a:endParaRPr>
          </a:p>
        </p:txBody>
      </p:sp>
      <p:sp>
        <p:nvSpPr>
          <p:cNvPr id="166976" name="Text Box 49"/>
          <p:cNvSpPr txBox="1">
            <a:spLocks noChangeArrowheads="1"/>
          </p:cNvSpPr>
          <p:nvPr/>
        </p:nvSpPr>
        <p:spPr bwMode="auto">
          <a:xfrm rot="-5400000">
            <a:off x="2957513" y="800100"/>
            <a:ext cx="393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600">
                <a:solidFill>
                  <a:srgbClr val="000000"/>
                </a:solidFill>
              </a:rPr>
              <a:t>MG6</a:t>
            </a:r>
            <a:r>
              <a:rPr lang="el-GR" altLang="en-US" sz="600">
                <a:solidFill>
                  <a:srgbClr val="000000"/>
                </a:solidFill>
                <a:latin typeface="Lucida Grande"/>
              </a:rPr>
              <a:t>α</a:t>
            </a:r>
            <a:endParaRPr lang="el-GR" altLang="en-US" sz="600">
              <a:solidFill>
                <a:srgbClr val="000000"/>
              </a:solidFill>
            </a:endParaRPr>
          </a:p>
        </p:txBody>
      </p:sp>
      <p:sp>
        <p:nvSpPr>
          <p:cNvPr id="166977" name="Text Box 50"/>
          <p:cNvSpPr txBox="1">
            <a:spLocks noChangeArrowheads="1"/>
          </p:cNvSpPr>
          <p:nvPr/>
        </p:nvSpPr>
        <p:spPr bwMode="auto">
          <a:xfrm>
            <a:off x="3300413" y="808038"/>
            <a:ext cx="473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MG7</a:t>
            </a:r>
          </a:p>
        </p:txBody>
      </p:sp>
      <p:sp>
        <p:nvSpPr>
          <p:cNvPr id="166978" name="Text Box 51"/>
          <p:cNvSpPr txBox="1">
            <a:spLocks noChangeArrowheads="1"/>
          </p:cNvSpPr>
          <p:nvPr/>
        </p:nvSpPr>
        <p:spPr bwMode="auto">
          <a:xfrm rot="-5400000">
            <a:off x="3602038" y="812800"/>
            <a:ext cx="371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500">
                <a:solidFill>
                  <a:srgbClr val="000000"/>
                </a:solidFill>
              </a:rPr>
              <a:t>CUB g</a:t>
            </a:r>
          </a:p>
        </p:txBody>
      </p:sp>
      <p:sp>
        <p:nvSpPr>
          <p:cNvPr id="166979" name="Text Box 52"/>
          <p:cNvSpPr txBox="1">
            <a:spLocks noChangeArrowheads="1"/>
          </p:cNvSpPr>
          <p:nvPr/>
        </p:nvSpPr>
        <p:spPr bwMode="auto">
          <a:xfrm>
            <a:off x="3984625" y="790575"/>
            <a:ext cx="387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TED</a:t>
            </a:r>
          </a:p>
        </p:txBody>
      </p:sp>
      <p:sp>
        <p:nvSpPr>
          <p:cNvPr id="166980" name="Text Box 53"/>
          <p:cNvSpPr txBox="1">
            <a:spLocks noChangeArrowheads="1"/>
          </p:cNvSpPr>
          <p:nvPr/>
        </p:nvSpPr>
        <p:spPr bwMode="auto">
          <a:xfrm>
            <a:off x="4914900" y="790575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MG8</a:t>
            </a:r>
          </a:p>
        </p:txBody>
      </p:sp>
      <p:sp>
        <p:nvSpPr>
          <p:cNvPr id="166981" name="Text Box 54"/>
          <p:cNvSpPr txBox="1">
            <a:spLocks noChangeArrowheads="1"/>
          </p:cNvSpPr>
          <p:nvPr/>
        </p:nvSpPr>
        <p:spPr bwMode="auto">
          <a:xfrm rot="-5400000">
            <a:off x="2723356" y="789782"/>
            <a:ext cx="341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600">
                <a:solidFill>
                  <a:srgbClr val="000000"/>
                </a:solidFill>
              </a:rPr>
              <a:t>ANA</a:t>
            </a:r>
          </a:p>
        </p:txBody>
      </p:sp>
      <p:sp>
        <p:nvSpPr>
          <p:cNvPr id="166982" name="Text Box 55"/>
          <p:cNvSpPr txBox="1">
            <a:spLocks noChangeArrowheads="1"/>
          </p:cNvSpPr>
          <p:nvPr/>
        </p:nvSpPr>
        <p:spPr bwMode="auto">
          <a:xfrm rot="-5400000">
            <a:off x="4602163" y="811213"/>
            <a:ext cx="387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600">
                <a:solidFill>
                  <a:srgbClr val="000000"/>
                </a:solidFill>
              </a:rPr>
              <a:t>CUB f</a:t>
            </a:r>
          </a:p>
        </p:txBody>
      </p:sp>
      <p:sp>
        <p:nvSpPr>
          <p:cNvPr id="166983" name="Text Box 56"/>
          <p:cNvSpPr txBox="1">
            <a:spLocks noChangeArrowheads="1"/>
          </p:cNvSpPr>
          <p:nvPr/>
        </p:nvSpPr>
        <p:spPr bwMode="auto">
          <a:xfrm rot="-5400000">
            <a:off x="5222876" y="815975"/>
            <a:ext cx="387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500">
                <a:solidFill>
                  <a:srgbClr val="000000"/>
                </a:solidFill>
              </a:rPr>
              <a:t>Anchor</a:t>
            </a:r>
          </a:p>
        </p:txBody>
      </p:sp>
      <p:sp>
        <p:nvSpPr>
          <p:cNvPr id="166984" name="Text Box 57"/>
          <p:cNvSpPr txBox="1">
            <a:spLocks noChangeArrowheads="1"/>
          </p:cNvSpPr>
          <p:nvPr/>
        </p:nvSpPr>
        <p:spPr bwMode="auto">
          <a:xfrm>
            <a:off x="5489575" y="790575"/>
            <a:ext cx="4603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C345C</a:t>
            </a:r>
          </a:p>
        </p:txBody>
      </p:sp>
      <p:sp>
        <p:nvSpPr>
          <p:cNvPr id="166985" name="Line 58"/>
          <p:cNvSpPr>
            <a:spLocks noChangeShapeType="1"/>
          </p:cNvSpPr>
          <p:nvPr/>
        </p:nvSpPr>
        <p:spPr bwMode="auto">
          <a:xfrm>
            <a:off x="2486025" y="10017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86" name="Text Box 59"/>
          <p:cNvSpPr txBox="1">
            <a:spLocks noChangeArrowheads="1"/>
          </p:cNvSpPr>
          <p:nvPr/>
        </p:nvSpPr>
        <p:spPr bwMode="auto">
          <a:xfrm>
            <a:off x="2244725" y="1149350"/>
            <a:ext cx="490538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R570W</a:t>
            </a:r>
          </a:p>
        </p:txBody>
      </p:sp>
      <p:sp>
        <p:nvSpPr>
          <p:cNvPr id="166987" name="Line 60"/>
          <p:cNvSpPr>
            <a:spLocks noChangeShapeType="1"/>
          </p:cNvSpPr>
          <p:nvPr/>
        </p:nvSpPr>
        <p:spPr bwMode="auto">
          <a:xfrm>
            <a:off x="4227513" y="10017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88" name="Text Box 61"/>
          <p:cNvSpPr txBox="1">
            <a:spLocks noChangeArrowheads="1"/>
          </p:cNvSpPr>
          <p:nvPr/>
        </p:nvSpPr>
        <p:spPr bwMode="auto">
          <a:xfrm>
            <a:off x="4046538" y="1150938"/>
            <a:ext cx="525462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K1029M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R1041S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D1093N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I1135T</a:t>
            </a:r>
          </a:p>
        </p:txBody>
      </p:sp>
      <p:sp>
        <p:nvSpPr>
          <p:cNvPr id="166989" name="Line 62"/>
          <p:cNvSpPr>
            <a:spLocks noChangeShapeType="1"/>
          </p:cNvSpPr>
          <p:nvPr/>
        </p:nvSpPr>
        <p:spPr bwMode="auto">
          <a:xfrm>
            <a:off x="5081588" y="10017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0" name="Text Box 63"/>
          <p:cNvSpPr txBox="1">
            <a:spLocks noChangeArrowheads="1"/>
          </p:cNvSpPr>
          <p:nvPr/>
        </p:nvSpPr>
        <p:spPr bwMode="auto">
          <a:xfrm>
            <a:off x="4845050" y="1144588"/>
            <a:ext cx="519113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T1361M</a:t>
            </a:r>
          </a:p>
        </p:txBody>
      </p:sp>
      <p:sp>
        <p:nvSpPr>
          <p:cNvPr id="166991" name="Text Box 100"/>
          <p:cNvSpPr txBox="1">
            <a:spLocks noChangeArrowheads="1"/>
          </p:cNvSpPr>
          <p:nvPr/>
        </p:nvSpPr>
        <p:spPr bwMode="auto">
          <a:xfrm>
            <a:off x="523875" y="1149350"/>
            <a:ext cx="4603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T140R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T140K</a:t>
            </a:r>
          </a:p>
        </p:txBody>
      </p:sp>
      <p:sp>
        <p:nvSpPr>
          <p:cNvPr id="166992" name="Line 101"/>
          <p:cNvSpPr>
            <a:spLocks noChangeShapeType="1"/>
          </p:cNvSpPr>
          <p:nvPr/>
        </p:nvSpPr>
        <p:spPr bwMode="auto">
          <a:xfrm flipV="1">
            <a:off x="684213" y="1003300"/>
            <a:ext cx="13335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3" name="Text Box 102"/>
          <p:cNvSpPr txBox="1">
            <a:spLocks noChangeArrowheads="1"/>
          </p:cNvSpPr>
          <p:nvPr/>
        </p:nvSpPr>
        <p:spPr bwMode="auto">
          <a:xfrm>
            <a:off x="1017588" y="1227138"/>
            <a:ext cx="469900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Q163E</a:t>
            </a:r>
          </a:p>
        </p:txBody>
      </p:sp>
      <p:sp>
        <p:nvSpPr>
          <p:cNvPr id="166994" name="Line 103"/>
          <p:cNvSpPr>
            <a:spLocks noChangeShapeType="1"/>
          </p:cNvSpPr>
          <p:nvPr/>
        </p:nvSpPr>
        <p:spPr bwMode="auto">
          <a:xfrm>
            <a:off x="1150938" y="1003300"/>
            <a:ext cx="66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5" name="Rectangle 213"/>
          <p:cNvSpPr>
            <a:spLocks noChangeArrowheads="1"/>
          </p:cNvSpPr>
          <p:nvPr/>
        </p:nvSpPr>
        <p:spPr bwMode="auto">
          <a:xfrm>
            <a:off x="579438" y="790575"/>
            <a:ext cx="36671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6996" name="Text Box 214"/>
          <p:cNvSpPr txBox="1">
            <a:spLocks noChangeArrowheads="1"/>
          </p:cNvSpPr>
          <p:nvPr/>
        </p:nvSpPr>
        <p:spPr bwMode="auto">
          <a:xfrm>
            <a:off x="555625" y="800100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800">
                <a:solidFill>
                  <a:srgbClr val="000000"/>
                </a:solidFill>
              </a:rPr>
              <a:t>MG1</a:t>
            </a:r>
          </a:p>
        </p:txBody>
      </p:sp>
      <p:sp>
        <p:nvSpPr>
          <p:cNvPr id="166997" name="Text Box 215"/>
          <p:cNvSpPr txBox="1">
            <a:spLocks noChangeArrowheads="1"/>
          </p:cNvSpPr>
          <p:nvPr/>
        </p:nvSpPr>
        <p:spPr bwMode="auto">
          <a:xfrm>
            <a:off x="1698625" y="1320800"/>
            <a:ext cx="455613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700">
                <a:solidFill>
                  <a:srgbClr val="000000"/>
                </a:solidFill>
              </a:rPr>
              <a:t>R456L</a:t>
            </a:r>
          </a:p>
        </p:txBody>
      </p:sp>
      <p:sp>
        <p:nvSpPr>
          <p:cNvPr id="166998" name="Line 216"/>
          <p:cNvSpPr>
            <a:spLocks noChangeShapeType="1"/>
          </p:cNvSpPr>
          <p:nvPr/>
        </p:nvSpPr>
        <p:spPr bwMode="auto">
          <a:xfrm flipV="1">
            <a:off x="1924050" y="1000125"/>
            <a:ext cx="2667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9" name="Text Box 220"/>
          <p:cNvSpPr txBox="1">
            <a:spLocks noChangeArrowheads="1"/>
          </p:cNvSpPr>
          <p:nvPr/>
        </p:nvSpPr>
        <p:spPr bwMode="auto">
          <a:xfrm>
            <a:off x="436563" y="1465263"/>
            <a:ext cx="1096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600">
                <a:solidFill>
                  <a:srgbClr val="000000"/>
                </a:solidFill>
              </a:rPr>
              <a:t>C3 7-10%</a:t>
            </a:r>
          </a:p>
        </p:txBody>
      </p:sp>
      <p:sp>
        <p:nvSpPr>
          <p:cNvPr id="167000" name="Text Box 30"/>
          <p:cNvSpPr txBox="1">
            <a:spLocks noChangeArrowheads="1"/>
          </p:cNvSpPr>
          <p:nvPr/>
        </p:nvSpPr>
        <p:spPr bwMode="auto">
          <a:xfrm>
            <a:off x="6834188" y="6169025"/>
            <a:ext cx="19653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900">
                <a:solidFill>
                  <a:srgbClr val="000000"/>
                </a:solidFill>
              </a:rPr>
              <a:t>Goicoechea et al., </a:t>
            </a:r>
            <a:r>
              <a:rPr lang="it-IT" altLang="en-US" sz="900" i="1">
                <a:solidFill>
                  <a:srgbClr val="000000"/>
                </a:solidFill>
              </a:rPr>
              <a:t>PNAS, </a:t>
            </a:r>
            <a:r>
              <a:rPr lang="it-IT" altLang="en-US" sz="900">
                <a:solidFill>
                  <a:srgbClr val="000000"/>
                </a:solidFill>
              </a:rPr>
              <a:t>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900">
                <a:solidFill>
                  <a:srgbClr val="000000"/>
                </a:solidFill>
              </a:rPr>
              <a:t>Roumenina et al., </a:t>
            </a:r>
            <a:r>
              <a:rPr lang="it-IT" altLang="en-US" sz="900" i="1">
                <a:solidFill>
                  <a:srgbClr val="000000"/>
                </a:solidFill>
              </a:rPr>
              <a:t>Blood, </a:t>
            </a:r>
            <a:r>
              <a:rPr lang="it-IT" altLang="en-US" sz="900">
                <a:solidFill>
                  <a:srgbClr val="000000"/>
                </a:solidFill>
              </a:rPr>
              <a:t>2009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900">
                <a:solidFill>
                  <a:srgbClr val="000000"/>
                </a:solidFill>
              </a:rPr>
              <a:t>Fremeaux-Bacchi et al, Blood 2008</a:t>
            </a:r>
          </a:p>
        </p:txBody>
      </p:sp>
      <p:sp>
        <p:nvSpPr>
          <p:cNvPr id="167001" name="Text Box 67"/>
          <p:cNvSpPr txBox="1">
            <a:spLocks noChangeAspect="1" noChangeArrowheads="1"/>
          </p:cNvSpPr>
          <p:nvPr/>
        </p:nvSpPr>
        <p:spPr bwMode="auto">
          <a:xfrm flipH="1">
            <a:off x="0" y="6223000"/>
            <a:ext cx="633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600" b="1">
                <a:solidFill>
                  <a:srgbClr val="000000"/>
                </a:solidFill>
              </a:rPr>
              <a:t>Gain of function C3 mutations: reduced binding to MCP, increased affinity to CFB</a:t>
            </a:r>
          </a:p>
        </p:txBody>
      </p:sp>
      <p:sp>
        <p:nvSpPr>
          <p:cNvPr id="167002" name="Text Box 38"/>
          <p:cNvSpPr txBox="1">
            <a:spLocks noChangeArrowheads="1"/>
          </p:cNvSpPr>
          <p:nvPr/>
        </p:nvSpPr>
        <p:spPr bwMode="auto">
          <a:xfrm flipH="1">
            <a:off x="782638" y="481012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600">
                <a:solidFill>
                  <a:srgbClr val="000000"/>
                </a:solidFill>
              </a:rPr>
              <a:t>MCP</a:t>
            </a:r>
          </a:p>
        </p:txBody>
      </p:sp>
      <p:grpSp>
        <p:nvGrpSpPr>
          <p:cNvPr id="167003" name="Group 46"/>
          <p:cNvGrpSpPr>
            <a:grpSpLocks/>
          </p:cNvGrpSpPr>
          <p:nvPr/>
        </p:nvGrpSpPr>
        <p:grpSpPr bwMode="auto">
          <a:xfrm flipH="1">
            <a:off x="1638300" y="4441825"/>
            <a:ext cx="328613" cy="1081088"/>
            <a:chOff x="4224" y="2798"/>
            <a:chExt cx="207" cy="681"/>
          </a:xfrm>
        </p:grpSpPr>
        <p:grpSp>
          <p:nvGrpSpPr>
            <p:cNvPr id="167039" name="Group 47"/>
            <p:cNvGrpSpPr>
              <a:grpSpLocks/>
            </p:cNvGrpSpPr>
            <p:nvPr/>
          </p:nvGrpSpPr>
          <p:grpSpPr bwMode="auto">
            <a:xfrm>
              <a:off x="4224" y="2798"/>
              <a:ext cx="207" cy="631"/>
              <a:chOff x="4210" y="2798"/>
              <a:chExt cx="207" cy="631"/>
            </a:xfrm>
          </p:grpSpPr>
          <p:grpSp>
            <p:nvGrpSpPr>
              <p:cNvPr id="167041" name="Group 48"/>
              <p:cNvGrpSpPr>
                <a:grpSpLocks/>
              </p:cNvGrpSpPr>
              <p:nvPr/>
            </p:nvGrpSpPr>
            <p:grpSpPr bwMode="auto">
              <a:xfrm>
                <a:off x="4210" y="2798"/>
                <a:ext cx="199" cy="475"/>
                <a:chOff x="4210" y="2798"/>
                <a:chExt cx="199" cy="475"/>
              </a:xfrm>
            </p:grpSpPr>
            <p:sp>
              <p:nvSpPr>
                <p:cNvPr id="167043" name="Oval 39"/>
                <p:cNvSpPr>
                  <a:spLocks noChangeArrowheads="1"/>
                </p:cNvSpPr>
                <p:nvPr/>
              </p:nvSpPr>
              <p:spPr bwMode="auto">
                <a:xfrm rot="-1650027">
                  <a:off x="4210" y="2798"/>
                  <a:ext cx="118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FF33"/>
                    </a:gs>
                    <a:gs pos="100000">
                      <a:srgbClr val="4776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44" name="Oval 40"/>
                <p:cNvSpPr>
                  <a:spLocks noChangeArrowheads="1"/>
                </p:cNvSpPr>
                <p:nvPr/>
              </p:nvSpPr>
              <p:spPr bwMode="auto">
                <a:xfrm rot="-649400">
                  <a:off x="4261" y="2949"/>
                  <a:ext cx="118" cy="16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FF33"/>
                    </a:gs>
                    <a:gs pos="100000">
                      <a:srgbClr val="4776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45" name="Oval 41"/>
                <p:cNvSpPr>
                  <a:spLocks noChangeArrowheads="1"/>
                </p:cNvSpPr>
                <p:nvPr/>
              </p:nvSpPr>
              <p:spPr bwMode="auto">
                <a:xfrm rot="-777667">
                  <a:off x="4291" y="3104"/>
                  <a:ext cx="118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FF33"/>
                    </a:gs>
                    <a:gs pos="100000">
                      <a:srgbClr val="4776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7042" name="Oval 42"/>
              <p:cNvSpPr>
                <a:spLocks noChangeArrowheads="1"/>
              </p:cNvSpPr>
              <p:nvPr/>
            </p:nvSpPr>
            <p:spPr bwMode="auto">
              <a:xfrm>
                <a:off x="4299" y="3260"/>
                <a:ext cx="118" cy="169"/>
              </a:xfrm>
              <a:prstGeom prst="ellipse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40" name="Rectangle 43"/>
            <p:cNvSpPr>
              <a:spLocks noChangeArrowheads="1"/>
            </p:cNvSpPr>
            <p:nvPr/>
          </p:nvSpPr>
          <p:spPr bwMode="auto">
            <a:xfrm rot="1243229">
              <a:off x="4271" y="3418"/>
              <a:ext cx="141" cy="61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67004" name="Text Box 16"/>
          <p:cNvSpPr txBox="1">
            <a:spLocks noChangeArrowheads="1"/>
          </p:cNvSpPr>
          <p:nvPr/>
        </p:nvSpPr>
        <p:spPr bwMode="auto">
          <a:xfrm>
            <a:off x="1541463" y="3554413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dirty="0">
                <a:solidFill>
                  <a:srgbClr val="000000"/>
                </a:solidFill>
              </a:rPr>
              <a:t>C3a</a:t>
            </a:r>
          </a:p>
        </p:txBody>
      </p:sp>
      <p:sp>
        <p:nvSpPr>
          <p:cNvPr id="167005" name="Rectangle 68"/>
          <p:cNvSpPr>
            <a:spLocks noChangeArrowheads="1"/>
          </p:cNvSpPr>
          <p:nvPr/>
        </p:nvSpPr>
        <p:spPr bwMode="auto">
          <a:xfrm>
            <a:off x="123825" y="76200"/>
            <a:ext cx="882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C3 MUTATIONS IN aHUS</a:t>
            </a:r>
            <a:endParaRPr lang="it-IT" altLang="en-US" sz="2400">
              <a:solidFill>
                <a:srgbClr val="000000"/>
              </a:solidFill>
            </a:endParaRPr>
          </a:p>
        </p:txBody>
      </p:sp>
      <p:grpSp>
        <p:nvGrpSpPr>
          <p:cNvPr id="11" name="Gruppo 114"/>
          <p:cNvGrpSpPr>
            <a:grpSpLocks/>
          </p:cNvGrpSpPr>
          <p:nvPr/>
        </p:nvGrpSpPr>
        <p:grpSpPr bwMode="auto">
          <a:xfrm rot="18740206" flipH="1">
            <a:off x="4910137" y="3822701"/>
            <a:ext cx="919163" cy="398462"/>
            <a:chOff x="3735227" y="442338"/>
            <a:chExt cx="1679287" cy="541073"/>
          </a:xfrm>
        </p:grpSpPr>
        <p:sp>
          <p:nvSpPr>
            <p:cNvPr id="116" name="Ovale 115"/>
            <p:cNvSpPr/>
            <p:nvPr/>
          </p:nvSpPr>
          <p:spPr>
            <a:xfrm>
              <a:off x="3745229" y="767112"/>
              <a:ext cx="121813" cy="9269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7" name="Ovale 116"/>
            <p:cNvSpPr/>
            <p:nvPr/>
          </p:nvSpPr>
          <p:spPr>
            <a:xfrm>
              <a:off x="3785534" y="689422"/>
              <a:ext cx="121813" cy="9269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8" name="Ovale 117"/>
            <p:cNvSpPr/>
            <p:nvPr/>
          </p:nvSpPr>
          <p:spPr>
            <a:xfrm>
              <a:off x="3907116" y="657040"/>
              <a:ext cx="118912" cy="9269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19" name="Ovale 118"/>
            <p:cNvSpPr/>
            <p:nvPr/>
          </p:nvSpPr>
          <p:spPr>
            <a:xfrm>
              <a:off x="4026319" y="665838"/>
              <a:ext cx="121813" cy="9269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0" name="Ovale 119"/>
            <p:cNvSpPr/>
            <p:nvPr/>
          </p:nvSpPr>
          <p:spPr>
            <a:xfrm>
              <a:off x="4133178" y="693476"/>
              <a:ext cx="118914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1" name="Ovale 120"/>
            <p:cNvSpPr/>
            <p:nvPr/>
          </p:nvSpPr>
          <p:spPr>
            <a:xfrm>
              <a:off x="4203880" y="773432"/>
              <a:ext cx="118912" cy="9269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2" name="Ovale 121"/>
            <p:cNvSpPr/>
            <p:nvPr/>
          </p:nvSpPr>
          <p:spPr>
            <a:xfrm>
              <a:off x="4318987" y="782373"/>
              <a:ext cx="121813" cy="9269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3" name="Ovale 122"/>
            <p:cNvSpPr/>
            <p:nvPr/>
          </p:nvSpPr>
          <p:spPr>
            <a:xfrm>
              <a:off x="4368867" y="693669"/>
              <a:ext cx="121813" cy="9269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4" name="Ovale 123"/>
            <p:cNvSpPr/>
            <p:nvPr/>
          </p:nvSpPr>
          <p:spPr>
            <a:xfrm>
              <a:off x="5000464" y="780176"/>
              <a:ext cx="121813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5" name="Ovale 124"/>
            <p:cNvSpPr/>
            <p:nvPr/>
          </p:nvSpPr>
          <p:spPr>
            <a:xfrm>
              <a:off x="4411508" y="620477"/>
              <a:ext cx="121813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6" name="Ovale 125"/>
            <p:cNvSpPr/>
            <p:nvPr/>
          </p:nvSpPr>
          <p:spPr>
            <a:xfrm>
              <a:off x="4483589" y="551657"/>
              <a:ext cx="118912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7" name="Ovale 126"/>
            <p:cNvSpPr/>
            <p:nvPr/>
          </p:nvSpPr>
          <p:spPr>
            <a:xfrm>
              <a:off x="4567580" y="483137"/>
              <a:ext cx="118912" cy="9269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8" name="Ovale 127"/>
            <p:cNvSpPr/>
            <p:nvPr/>
          </p:nvSpPr>
          <p:spPr>
            <a:xfrm>
              <a:off x="4646670" y="441441"/>
              <a:ext cx="121813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29" name="Ovale 128"/>
            <p:cNvSpPr/>
            <p:nvPr/>
          </p:nvSpPr>
          <p:spPr>
            <a:xfrm>
              <a:off x="4730665" y="504153"/>
              <a:ext cx="121813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0" name="Ovale 129"/>
            <p:cNvSpPr/>
            <p:nvPr/>
          </p:nvSpPr>
          <p:spPr>
            <a:xfrm>
              <a:off x="4800410" y="562067"/>
              <a:ext cx="118912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1" name="Ovale 130"/>
            <p:cNvSpPr/>
            <p:nvPr/>
          </p:nvSpPr>
          <p:spPr>
            <a:xfrm>
              <a:off x="4866059" y="626937"/>
              <a:ext cx="118914" cy="9269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2" name="Ovale 131"/>
            <p:cNvSpPr/>
            <p:nvPr/>
          </p:nvSpPr>
          <p:spPr>
            <a:xfrm>
              <a:off x="4940292" y="704434"/>
              <a:ext cx="121813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3" name="Ovale 132"/>
            <p:cNvSpPr/>
            <p:nvPr/>
          </p:nvSpPr>
          <p:spPr>
            <a:xfrm>
              <a:off x="5099084" y="846959"/>
              <a:ext cx="121813" cy="9269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4" name="Ovale 133"/>
            <p:cNvSpPr/>
            <p:nvPr/>
          </p:nvSpPr>
          <p:spPr>
            <a:xfrm>
              <a:off x="5186220" y="887486"/>
              <a:ext cx="118912" cy="9269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135" name="Ovale 134"/>
            <p:cNvSpPr/>
            <p:nvPr/>
          </p:nvSpPr>
          <p:spPr>
            <a:xfrm>
              <a:off x="5302708" y="885698"/>
              <a:ext cx="121813" cy="9269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67007" name="CasellaDiTesto 135"/>
          <p:cNvSpPr txBox="1">
            <a:spLocks noChangeArrowheads="1"/>
          </p:cNvSpPr>
          <p:nvPr/>
        </p:nvSpPr>
        <p:spPr bwMode="auto">
          <a:xfrm flipH="1">
            <a:off x="5192713" y="3519488"/>
            <a:ext cx="7159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100" b="1">
                <a:solidFill>
                  <a:srgbClr val="000000"/>
                </a:solidFill>
              </a:rPr>
              <a:t>CFH</a:t>
            </a:r>
          </a:p>
        </p:txBody>
      </p:sp>
      <p:sp>
        <p:nvSpPr>
          <p:cNvPr id="167008" name="Text Box 168"/>
          <p:cNvSpPr txBox="1">
            <a:spLocks noChangeArrowheads="1"/>
          </p:cNvSpPr>
          <p:nvPr/>
        </p:nvSpPr>
        <p:spPr bwMode="auto">
          <a:xfrm>
            <a:off x="5235575" y="5607050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i="1">
                <a:solidFill>
                  <a:srgbClr val="000000"/>
                </a:solidFill>
              </a:rPr>
              <a:t>Glycosaminoglycans</a:t>
            </a:r>
          </a:p>
        </p:txBody>
      </p:sp>
      <p:sp>
        <p:nvSpPr>
          <p:cNvPr id="167009" name="AutoShape 37"/>
          <p:cNvSpPr>
            <a:spLocks noChangeAspect="1" noChangeArrowheads="1"/>
          </p:cNvSpPr>
          <p:nvPr/>
        </p:nvSpPr>
        <p:spPr bwMode="auto">
          <a:xfrm rot="-780000">
            <a:off x="5888038" y="4752975"/>
            <a:ext cx="133350" cy="825500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38" name="Gruppo 154"/>
          <p:cNvGrpSpPr>
            <a:grpSpLocks/>
          </p:cNvGrpSpPr>
          <p:nvPr/>
        </p:nvGrpSpPr>
        <p:grpSpPr bwMode="auto">
          <a:xfrm>
            <a:off x="7051675" y="4079875"/>
            <a:ext cx="1568450" cy="1931988"/>
            <a:chOff x="6765980" y="3973207"/>
            <a:chExt cx="1568447" cy="1932067"/>
          </a:xfrm>
        </p:grpSpPr>
        <p:grpSp>
          <p:nvGrpSpPr>
            <p:cNvPr id="167011" name="Gruppo 144"/>
            <p:cNvGrpSpPr>
              <a:grpSpLocks/>
            </p:cNvGrpSpPr>
            <p:nvPr/>
          </p:nvGrpSpPr>
          <p:grpSpPr bwMode="auto">
            <a:xfrm>
              <a:off x="6765980" y="4617242"/>
              <a:ext cx="1568447" cy="1288032"/>
              <a:chOff x="6755820" y="5033802"/>
              <a:chExt cx="1568447" cy="1288032"/>
            </a:xfrm>
          </p:grpSpPr>
          <p:grpSp>
            <p:nvGrpSpPr>
              <p:cNvPr id="167014" name="Gruppo 72"/>
              <p:cNvGrpSpPr>
                <a:grpSpLocks/>
              </p:cNvGrpSpPr>
              <p:nvPr/>
            </p:nvGrpSpPr>
            <p:grpSpPr bwMode="auto">
              <a:xfrm rot="333606">
                <a:off x="7469868" y="5481104"/>
                <a:ext cx="796017" cy="840730"/>
                <a:chOff x="7384562" y="4965347"/>
                <a:chExt cx="774999" cy="726779"/>
              </a:xfrm>
            </p:grpSpPr>
            <p:sp>
              <p:nvSpPr>
                <p:cNvPr id="145" name="Corda 144"/>
                <p:cNvSpPr/>
                <p:nvPr/>
              </p:nvSpPr>
              <p:spPr>
                <a:xfrm rot="14175022" flipH="1">
                  <a:off x="7412595" y="4937996"/>
                  <a:ext cx="715015" cy="774335"/>
                </a:xfrm>
                <a:prstGeom prst="chord">
                  <a:avLst>
                    <a:gd name="adj1" fmla="val 2028579"/>
                    <a:gd name="adj2" fmla="val 14076410"/>
                  </a:avLst>
                </a:prstGeom>
                <a:solidFill>
                  <a:srgbClr val="FCB109"/>
                </a:solidFill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018" name="CasellaDiTesto 149"/>
                <p:cNvSpPr txBox="1">
                  <a:spLocks noChangeArrowheads="1"/>
                </p:cNvSpPr>
                <p:nvPr/>
              </p:nvSpPr>
              <p:spPr bwMode="auto">
                <a:xfrm rot="615665">
                  <a:off x="7466037" y="5064393"/>
                  <a:ext cx="68067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 b="1">
                      <a:solidFill>
                        <a:srgbClr val="000000"/>
                      </a:solidFill>
                    </a:rPr>
                    <a:t>C5b-9</a:t>
                  </a:r>
                </a:p>
              </p:txBody>
            </p:sp>
          </p:grpSp>
          <p:sp>
            <p:nvSpPr>
              <p:cNvPr id="167015" name="Line 28"/>
              <p:cNvSpPr>
                <a:spLocks noChangeShapeType="1"/>
              </p:cNvSpPr>
              <p:nvPr/>
            </p:nvSpPr>
            <p:spPr bwMode="auto">
              <a:xfrm rot="16200000" flipH="1">
                <a:off x="7019305" y="5140506"/>
                <a:ext cx="148607" cy="6755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16" name="Text Box 67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6938471" y="5033802"/>
                <a:ext cx="13857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400" i="1">
                    <a:solidFill>
                      <a:srgbClr val="000000"/>
                    </a:solidFill>
                  </a:rPr>
                  <a:t>C5 convertase</a:t>
                </a:r>
              </a:p>
            </p:txBody>
          </p:sp>
        </p:grpSp>
        <p:sp>
          <p:nvSpPr>
            <p:cNvPr id="167012" name="AutoShape 11"/>
            <p:cNvSpPr>
              <a:spLocks noChangeArrowheads="1"/>
            </p:cNvSpPr>
            <p:nvPr/>
          </p:nvSpPr>
          <p:spPr bwMode="auto">
            <a:xfrm rot="-5400000">
              <a:off x="6962029" y="3973207"/>
              <a:ext cx="647700" cy="647700"/>
            </a:xfrm>
            <a:prstGeom prst="flowChartConnector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7013" name="Text Box 12"/>
            <p:cNvSpPr txBox="1">
              <a:spLocks noChangeArrowheads="1"/>
            </p:cNvSpPr>
            <p:nvPr/>
          </p:nvSpPr>
          <p:spPr bwMode="auto">
            <a:xfrm>
              <a:off x="7076329" y="4158057"/>
              <a:ext cx="4492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>
                  <a:solidFill>
                    <a:srgbClr val="000000"/>
                  </a:solidFill>
                </a:rPr>
                <a:t>C5</a:t>
              </a: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6177670" y="6622432"/>
            <a:ext cx="2829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of Dr. Marina </a:t>
            </a:r>
            <a:r>
              <a:rPr lang="en-US" sz="1200" dirty="0" err="1"/>
              <a:t>Noris</a:t>
            </a:r>
            <a:r>
              <a:rPr lang="en-US" sz="1200" dirty="0"/>
              <a:t> (Modified)</a:t>
            </a:r>
          </a:p>
        </p:txBody>
      </p:sp>
    </p:spTree>
    <p:extLst>
      <p:ext uri="{BB962C8B-B14F-4D97-AF65-F5344CB8AC3E}">
        <p14:creationId xmlns:p14="http://schemas.microsoft.com/office/powerpoint/2010/main" val="12146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05556 0.104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09563" y="152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latin typeface="Helvetica" charset="0"/>
                <a:cs typeface="Arial" charset="0"/>
              </a:rPr>
              <a:t>aHUS</a:t>
            </a:r>
          </a:p>
        </p:txBody>
      </p:sp>
      <p:sp>
        <p:nvSpPr>
          <p:cNvPr id="195587" name="AutoShape 3"/>
          <p:cNvSpPr>
            <a:spLocks noChangeArrowheads="1"/>
          </p:cNvSpPr>
          <p:nvPr/>
        </p:nvSpPr>
        <p:spPr bwMode="auto">
          <a:xfrm rot="-5400000">
            <a:off x="892969" y="3960019"/>
            <a:ext cx="527050" cy="557212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47AAF5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auto">
          <a:xfrm rot="5400000">
            <a:off x="922338" y="2738438"/>
            <a:ext cx="508000" cy="520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47AAF5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589" name="Arc 5"/>
          <p:cNvSpPr>
            <a:spLocks/>
          </p:cNvSpPr>
          <p:nvPr/>
        </p:nvSpPr>
        <p:spPr bwMode="auto">
          <a:xfrm rot="5400000">
            <a:off x="1197769" y="3032919"/>
            <a:ext cx="273050" cy="258762"/>
          </a:xfrm>
          <a:custGeom>
            <a:avLst/>
            <a:gdLst>
              <a:gd name="T0" fmla="*/ 0 w 21698"/>
              <a:gd name="T1" fmla="*/ 2147483646 h 21600"/>
              <a:gd name="T2" fmla="*/ 2147483646 w 21698"/>
              <a:gd name="T3" fmla="*/ 2147483646 h 21600"/>
              <a:gd name="T4" fmla="*/ 2147483646 w 21698"/>
              <a:gd name="T5" fmla="*/ 2147483646 h 21600"/>
              <a:gd name="T6" fmla="*/ 0 60000 65536"/>
              <a:gd name="T7" fmla="*/ 0 60000 65536"/>
              <a:gd name="T8" fmla="*/ 0 60000 65536"/>
              <a:gd name="T9" fmla="*/ 0 w 21698"/>
              <a:gd name="T10" fmla="*/ 0 h 21600"/>
              <a:gd name="T11" fmla="*/ 21698 w 216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98" h="21600" fill="none" extrusionOk="0">
                <a:moveTo>
                  <a:pt x="-1" y="0"/>
                </a:moveTo>
                <a:cubicBezTo>
                  <a:pt x="32" y="0"/>
                  <a:pt x="65" y="-1"/>
                  <a:pt x="99" y="0"/>
                </a:cubicBezTo>
                <a:cubicBezTo>
                  <a:pt x="12028" y="0"/>
                  <a:pt x="21699" y="9670"/>
                  <a:pt x="21699" y="21600"/>
                </a:cubicBezTo>
              </a:path>
              <a:path w="21698" h="21600" stroke="0" extrusionOk="0">
                <a:moveTo>
                  <a:pt x="-1" y="0"/>
                </a:moveTo>
                <a:cubicBezTo>
                  <a:pt x="32" y="0"/>
                  <a:pt x="65" y="-1"/>
                  <a:pt x="99" y="0"/>
                </a:cubicBezTo>
                <a:cubicBezTo>
                  <a:pt x="12028" y="0"/>
                  <a:pt x="21699" y="9670"/>
                  <a:pt x="21699" y="21600"/>
                </a:cubicBezTo>
                <a:lnTo>
                  <a:pt x="99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Text Box 7"/>
          <p:cNvSpPr txBox="1">
            <a:spLocks noChangeArrowheads="1"/>
          </p:cNvSpPr>
          <p:nvPr/>
        </p:nvSpPr>
        <p:spPr bwMode="auto">
          <a:xfrm>
            <a:off x="1057275" y="4143375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591" name="AutoShape 8"/>
          <p:cNvSpPr>
            <a:spLocks noChangeArrowheads="1"/>
          </p:cNvSpPr>
          <p:nvPr/>
        </p:nvSpPr>
        <p:spPr bwMode="auto">
          <a:xfrm rot="-5400000">
            <a:off x="913606" y="1748632"/>
            <a:ext cx="506413" cy="520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47AAF5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592" name="Text Box 9"/>
          <p:cNvSpPr txBox="1">
            <a:spLocks noChangeArrowheads="1"/>
          </p:cNvSpPr>
          <p:nvPr/>
        </p:nvSpPr>
        <p:spPr bwMode="auto">
          <a:xfrm>
            <a:off x="998538" y="1873250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</a:t>
            </a:r>
          </a:p>
        </p:txBody>
      </p:sp>
      <p:sp>
        <p:nvSpPr>
          <p:cNvPr id="195593" name="Text Box 10"/>
          <p:cNvSpPr txBox="1">
            <a:spLocks noChangeArrowheads="1"/>
          </p:cNvSpPr>
          <p:nvPr/>
        </p:nvSpPr>
        <p:spPr bwMode="auto">
          <a:xfrm>
            <a:off x="906463" y="2852738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grpSp>
        <p:nvGrpSpPr>
          <p:cNvPr id="195594" name="Group 11"/>
          <p:cNvGrpSpPr>
            <a:grpSpLocks/>
          </p:cNvGrpSpPr>
          <p:nvPr/>
        </p:nvGrpSpPr>
        <p:grpSpPr bwMode="auto">
          <a:xfrm>
            <a:off x="1533525" y="2640013"/>
            <a:ext cx="417513" cy="252412"/>
            <a:chOff x="1886" y="1842"/>
            <a:chExt cx="328" cy="203"/>
          </a:xfrm>
        </p:grpSpPr>
        <p:sp>
          <p:nvSpPr>
            <p:cNvPr id="195798" name="Arc 12"/>
            <p:cNvSpPr>
              <a:spLocks/>
            </p:cNvSpPr>
            <p:nvPr/>
          </p:nvSpPr>
          <p:spPr bwMode="auto">
            <a:xfrm rot="10800000">
              <a:off x="1928" y="1842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799" name="Text Box 13"/>
            <p:cNvSpPr txBox="1">
              <a:spLocks noChangeArrowheads="1"/>
            </p:cNvSpPr>
            <p:nvPr/>
          </p:nvSpPr>
          <p:spPr bwMode="auto">
            <a:xfrm>
              <a:off x="1886" y="1848"/>
              <a:ext cx="32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000">
                  <a:latin typeface="Helvetica" charset="0"/>
                  <a:cs typeface="Arial" charset="0"/>
                </a:rPr>
                <a:t>C3a</a:t>
              </a:r>
            </a:p>
          </p:txBody>
        </p:sp>
      </p:grpSp>
      <p:grpSp>
        <p:nvGrpSpPr>
          <p:cNvPr id="195595" name="Group 14"/>
          <p:cNvGrpSpPr>
            <a:grpSpLocks/>
          </p:cNvGrpSpPr>
          <p:nvPr/>
        </p:nvGrpSpPr>
        <p:grpSpPr bwMode="auto">
          <a:xfrm rot="16200000" flipH="1">
            <a:off x="1788319" y="3159919"/>
            <a:ext cx="601663" cy="3444875"/>
            <a:chOff x="4513" y="935"/>
            <a:chExt cx="1247" cy="2994"/>
          </a:xfrm>
        </p:grpSpPr>
        <p:sp>
          <p:nvSpPr>
            <p:cNvPr id="195796" name="Arc 15"/>
            <p:cNvSpPr>
              <a:spLocks/>
            </p:cNvSpPr>
            <p:nvPr/>
          </p:nvSpPr>
          <p:spPr bwMode="auto">
            <a:xfrm flipH="1">
              <a:off x="4513" y="935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7" name="Arc 16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596" name="Text Box 17"/>
          <p:cNvSpPr txBox="1">
            <a:spLocks noChangeArrowheads="1"/>
          </p:cNvSpPr>
          <p:nvPr/>
        </p:nvSpPr>
        <p:spPr bwMode="auto">
          <a:xfrm>
            <a:off x="1138238" y="5294313"/>
            <a:ext cx="1379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latin typeface="Helvetica" charset="0"/>
                <a:cs typeface="Arial" charset="0"/>
              </a:rPr>
              <a:t>Endothelial cell</a:t>
            </a:r>
          </a:p>
        </p:txBody>
      </p:sp>
      <p:sp>
        <p:nvSpPr>
          <p:cNvPr id="195597" name="Line 18"/>
          <p:cNvSpPr>
            <a:spLocks noChangeShapeType="1"/>
          </p:cNvSpPr>
          <p:nvPr/>
        </p:nvSpPr>
        <p:spPr bwMode="auto">
          <a:xfrm>
            <a:off x="1157288" y="2327275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Line 19"/>
          <p:cNvSpPr>
            <a:spLocks noChangeShapeType="1"/>
          </p:cNvSpPr>
          <p:nvPr/>
        </p:nvSpPr>
        <p:spPr bwMode="auto">
          <a:xfrm rot="16200000" flipH="1">
            <a:off x="921544" y="3545682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AutoShape 20"/>
          <p:cNvSpPr>
            <a:spLocks noChangeArrowheads="1"/>
          </p:cNvSpPr>
          <p:nvPr/>
        </p:nvSpPr>
        <p:spPr bwMode="auto">
          <a:xfrm rot="-936553">
            <a:off x="379413" y="4168775"/>
            <a:ext cx="134937" cy="817563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00" name="Text Box 21"/>
          <p:cNvSpPr txBox="1">
            <a:spLocks noChangeArrowheads="1"/>
          </p:cNvSpPr>
          <p:nvPr/>
        </p:nvSpPr>
        <p:spPr bwMode="auto">
          <a:xfrm>
            <a:off x="1844675" y="4316413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cs typeface="Arial" charset="0"/>
              </a:rPr>
              <a:t>MCP</a:t>
            </a:r>
          </a:p>
        </p:txBody>
      </p:sp>
      <p:grpSp>
        <p:nvGrpSpPr>
          <p:cNvPr id="195601" name="Group 22"/>
          <p:cNvGrpSpPr>
            <a:grpSpLocks/>
          </p:cNvGrpSpPr>
          <p:nvPr/>
        </p:nvGrpSpPr>
        <p:grpSpPr bwMode="auto">
          <a:xfrm rot="-783322">
            <a:off x="1619250" y="3857625"/>
            <a:ext cx="434975" cy="822325"/>
            <a:chOff x="1481" y="2778"/>
            <a:chExt cx="341" cy="663"/>
          </a:xfrm>
        </p:grpSpPr>
        <p:sp>
          <p:nvSpPr>
            <p:cNvPr id="195791" name="Oval 23"/>
            <p:cNvSpPr>
              <a:spLocks noChangeArrowheads="1"/>
            </p:cNvSpPr>
            <p:nvPr/>
          </p:nvSpPr>
          <p:spPr bwMode="auto">
            <a:xfrm rot="1476920">
              <a:off x="1704" y="2778"/>
              <a:ext cx="118" cy="169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2" name="Oval 24"/>
            <p:cNvSpPr>
              <a:spLocks noChangeArrowheads="1"/>
            </p:cNvSpPr>
            <p:nvPr/>
          </p:nvSpPr>
          <p:spPr bwMode="auto">
            <a:xfrm rot="1201062">
              <a:off x="1644" y="2923"/>
              <a:ext cx="118" cy="16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3" name="Oval 25"/>
            <p:cNvSpPr>
              <a:spLocks noChangeArrowheads="1"/>
            </p:cNvSpPr>
            <p:nvPr/>
          </p:nvSpPr>
          <p:spPr bwMode="auto">
            <a:xfrm rot="1661969">
              <a:off x="1584" y="3072"/>
              <a:ext cx="118" cy="169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4" name="Oval 26"/>
            <p:cNvSpPr>
              <a:spLocks noChangeArrowheads="1"/>
            </p:cNvSpPr>
            <p:nvPr/>
          </p:nvSpPr>
          <p:spPr bwMode="auto">
            <a:xfrm rot="1015303">
              <a:off x="1526" y="3228"/>
              <a:ext cx="118" cy="169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5" name="Rectangle 27"/>
            <p:cNvSpPr>
              <a:spLocks noChangeArrowheads="1"/>
            </p:cNvSpPr>
            <p:nvPr/>
          </p:nvSpPr>
          <p:spPr bwMode="auto">
            <a:xfrm rot="1243229">
              <a:off x="1481" y="3380"/>
              <a:ext cx="141" cy="61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95602" name="Oval 28"/>
          <p:cNvSpPr>
            <a:spLocks noChangeArrowheads="1"/>
          </p:cNvSpPr>
          <p:nvPr/>
        </p:nvSpPr>
        <p:spPr bwMode="auto">
          <a:xfrm rot="5400000">
            <a:off x="1864519" y="3042444"/>
            <a:ext cx="474662" cy="355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5715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03" name="Text Box 29"/>
          <p:cNvSpPr txBox="1">
            <a:spLocks noChangeArrowheads="1"/>
          </p:cNvSpPr>
          <p:nvPr/>
        </p:nvSpPr>
        <p:spPr bwMode="auto">
          <a:xfrm>
            <a:off x="1903413" y="3138488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CFB</a:t>
            </a:r>
          </a:p>
        </p:txBody>
      </p:sp>
      <p:sp>
        <p:nvSpPr>
          <p:cNvPr id="195604" name="Oval 30"/>
          <p:cNvSpPr>
            <a:spLocks noChangeArrowheads="1"/>
          </p:cNvSpPr>
          <p:nvPr/>
        </p:nvSpPr>
        <p:spPr bwMode="auto">
          <a:xfrm>
            <a:off x="1408113" y="3278188"/>
            <a:ext cx="347662" cy="506412"/>
          </a:xfrm>
          <a:prstGeom prst="ellipse">
            <a:avLst/>
          </a:prstGeom>
          <a:gradFill rotWithShape="1">
            <a:gsLst>
              <a:gs pos="0">
                <a:srgbClr val="B3B3B3"/>
              </a:gs>
              <a:gs pos="100000">
                <a:srgbClr val="535353"/>
              </a:gs>
            </a:gsLst>
            <a:path path="rect">
              <a:fillToRect l="100000" b="100000"/>
            </a:path>
          </a:gradFill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t-IT" sz="1000">
                <a:solidFill>
                  <a:schemeClr val="bg1"/>
                </a:solidFill>
                <a:cs typeface="Arial" charset="0"/>
              </a:rPr>
              <a:t>CFI</a:t>
            </a:r>
          </a:p>
        </p:txBody>
      </p:sp>
      <p:sp>
        <p:nvSpPr>
          <p:cNvPr id="195605" name="Oval 31"/>
          <p:cNvSpPr>
            <a:spLocks noChangeArrowheads="1"/>
          </p:cNvSpPr>
          <p:nvPr/>
        </p:nvSpPr>
        <p:spPr bwMode="auto">
          <a:xfrm rot="-1683847">
            <a:off x="550863" y="3278188"/>
            <a:ext cx="409575" cy="5603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rect">
              <a:fillToRect l="100000" b="100000"/>
            </a:path>
          </a:gradFill>
          <a:ln w="571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t-IT" sz="1000">
                <a:cs typeface="Arial" charset="0"/>
              </a:rPr>
              <a:t>CFH</a:t>
            </a:r>
          </a:p>
        </p:txBody>
      </p:sp>
      <p:sp>
        <p:nvSpPr>
          <p:cNvPr id="195606" name="Arc 32"/>
          <p:cNvSpPr>
            <a:spLocks/>
          </p:cNvSpPr>
          <p:nvPr/>
        </p:nvSpPr>
        <p:spPr bwMode="auto">
          <a:xfrm rot="5400000" flipH="1" flipV="1">
            <a:off x="877094" y="3883819"/>
            <a:ext cx="250825" cy="30003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07" name="Group 33"/>
          <p:cNvGrpSpPr>
            <a:grpSpLocks/>
          </p:cNvGrpSpPr>
          <p:nvPr/>
        </p:nvGrpSpPr>
        <p:grpSpPr bwMode="auto">
          <a:xfrm rot="5400000" flipH="1">
            <a:off x="3548857" y="4147344"/>
            <a:ext cx="506412" cy="520700"/>
            <a:chOff x="2699" y="1071"/>
            <a:chExt cx="408" cy="409"/>
          </a:xfrm>
        </p:grpSpPr>
        <p:sp>
          <p:nvSpPr>
            <p:cNvPr id="195789" name="AutoShape 34"/>
            <p:cNvSpPr>
              <a:spLocks noChangeArrowheads="1"/>
            </p:cNvSpPr>
            <p:nvPr/>
          </p:nvSpPr>
          <p:spPr bwMode="auto">
            <a:xfrm>
              <a:off x="2699" y="1072"/>
              <a:ext cx="408" cy="408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0" name="Arc 35"/>
            <p:cNvSpPr>
              <a:spLocks/>
            </p:cNvSpPr>
            <p:nvPr/>
          </p:nvSpPr>
          <p:spPr bwMode="auto">
            <a:xfrm>
              <a:off x="2925" y="1071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08" name="Text Box 36"/>
          <p:cNvSpPr txBox="1">
            <a:spLocks noChangeArrowheads="1"/>
          </p:cNvSpPr>
          <p:nvPr/>
        </p:nvSpPr>
        <p:spPr bwMode="auto">
          <a:xfrm flipH="1">
            <a:off x="3579813" y="433387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609" name="Line 37"/>
          <p:cNvSpPr>
            <a:spLocks noChangeShapeType="1"/>
          </p:cNvSpPr>
          <p:nvPr/>
        </p:nvSpPr>
        <p:spPr bwMode="auto">
          <a:xfrm rot="5400000" flipH="1">
            <a:off x="4550569" y="4552156"/>
            <a:ext cx="180975" cy="1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10" name="AutoShape 38"/>
          <p:cNvSpPr>
            <a:spLocks noChangeArrowheads="1"/>
          </p:cNvSpPr>
          <p:nvPr/>
        </p:nvSpPr>
        <p:spPr bwMode="auto">
          <a:xfrm rot="5400000" flipH="1">
            <a:off x="4363244" y="3969544"/>
            <a:ext cx="506412" cy="520700"/>
          </a:xfrm>
          <a:prstGeom prst="flowChartConnector">
            <a:avLst/>
          </a:prstGeom>
          <a:gradFill rotWithShape="1">
            <a:gsLst>
              <a:gs pos="0">
                <a:srgbClr val="8FCC3C"/>
              </a:gs>
              <a:gs pos="100000">
                <a:srgbClr val="5A812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11" name="Arc 39"/>
          <p:cNvSpPr>
            <a:spLocks/>
          </p:cNvSpPr>
          <p:nvPr/>
        </p:nvSpPr>
        <p:spPr bwMode="auto">
          <a:xfrm rot="5400000" flipH="1">
            <a:off x="4647406" y="3972719"/>
            <a:ext cx="227013" cy="2317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Text Box 40"/>
          <p:cNvSpPr txBox="1">
            <a:spLocks noChangeArrowheads="1"/>
          </p:cNvSpPr>
          <p:nvPr/>
        </p:nvSpPr>
        <p:spPr bwMode="auto">
          <a:xfrm flipH="1">
            <a:off x="4325938" y="4173538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C5b</a:t>
            </a:r>
          </a:p>
        </p:txBody>
      </p:sp>
      <p:sp>
        <p:nvSpPr>
          <p:cNvPr id="3113" name="Arc 41"/>
          <p:cNvSpPr>
            <a:spLocks/>
          </p:cNvSpPr>
          <p:nvPr/>
        </p:nvSpPr>
        <p:spPr bwMode="auto">
          <a:xfrm rot="5400000" flipH="1">
            <a:off x="4830763" y="3719512"/>
            <a:ext cx="254000" cy="231775"/>
          </a:xfrm>
          <a:custGeom>
            <a:avLst/>
            <a:gdLst>
              <a:gd name="G0" fmla="+- 2735 0 0"/>
              <a:gd name="G1" fmla="+- 21600 0 0"/>
              <a:gd name="G2" fmla="+- 21600 0 0"/>
              <a:gd name="T0" fmla="*/ 0 w 24335"/>
              <a:gd name="T1" fmla="*/ 174 h 21600"/>
              <a:gd name="T2" fmla="*/ 24335 w 24335"/>
              <a:gd name="T3" fmla="*/ 21600 h 21600"/>
              <a:gd name="T4" fmla="*/ 2735 w 24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335" h="21600" fill="none" extrusionOk="0">
                <a:moveTo>
                  <a:pt x="-1" y="173"/>
                </a:moveTo>
                <a:cubicBezTo>
                  <a:pt x="907" y="58"/>
                  <a:pt x="1820" y="-1"/>
                  <a:pt x="2735" y="0"/>
                </a:cubicBezTo>
                <a:cubicBezTo>
                  <a:pt x="14664" y="0"/>
                  <a:pt x="24335" y="9670"/>
                  <a:pt x="24335" y="21600"/>
                </a:cubicBezTo>
              </a:path>
              <a:path w="24335" h="21600" stroke="0" extrusionOk="0">
                <a:moveTo>
                  <a:pt x="-1" y="173"/>
                </a:moveTo>
                <a:cubicBezTo>
                  <a:pt x="907" y="58"/>
                  <a:pt x="1820" y="-1"/>
                  <a:pt x="2735" y="0"/>
                </a:cubicBezTo>
                <a:cubicBezTo>
                  <a:pt x="14664" y="0"/>
                  <a:pt x="24335" y="9670"/>
                  <a:pt x="24335" y="21600"/>
                </a:cubicBezTo>
                <a:lnTo>
                  <a:pt x="2735" y="21600"/>
                </a:lnTo>
                <a:close/>
              </a:path>
            </a:pathLst>
          </a:custGeom>
          <a:gradFill rotWithShape="0">
            <a:gsLst>
              <a:gs pos="0">
                <a:srgbClr val="8FCC3C"/>
              </a:gs>
              <a:gs pos="100000">
                <a:srgbClr val="8FCC3C">
                  <a:gamma/>
                  <a:shade val="6313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it-IT" sz="1000">
              <a:latin typeface="Helvetica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95614" name="Text Box 42"/>
          <p:cNvSpPr txBox="1">
            <a:spLocks noChangeArrowheads="1"/>
          </p:cNvSpPr>
          <p:nvPr/>
        </p:nvSpPr>
        <p:spPr bwMode="auto">
          <a:xfrm flipH="1">
            <a:off x="4770438" y="3724275"/>
            <a:ext cx="417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C5a</a:t>
            </a:r>
          </a:p>
        </p:txBody>
      </p:sp>
      <p:sp>
        <p:nvSpPr>
          <p:cNvPr id="195615" name="AutoShape 43"/>
          <p:cNvSpPr>
            <a:spLocks noChangeArrowheads="1"/>
          </p:cNvSpPr>
          <p:nvPr/>
        </p:nvSpPr>
        <p:spPr bwMode="auto">
          <a:xfrm rot="16200000" flipH="1">
            <a:off x="3754438" y="3894138"/>
            <a:ext cx="506412" cy="519112"/>
          </a:xfrm>
          <a:prstGeom prst="flowChartConnector">
            <a:avLst/>
          </a:prstGeom>
          <a:gradFill rotWithShape="1">
            <a:gsLst>
              <a:gs pos="0">
                <a:srgbClr val="8FCC3C"/>
              </a:gs>
              <a:gs pos="100000">
                <a:srgbClr val="5A812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16" name="Text Box 44"/>
          <p:cNvSpPr txBox="1">
            <a:spLocks noChangeArrowheads="1"/>
          </p:cNvSpPr>
          <p:nvPr/>
        </p:nvSpPr>
        <p:spPr bwMode="auto">
          <a:xfrm flipH="1">
            <a:off x="3843338" y="4070350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C5</a:t>
            </a:r>
          </a:p>
        </p:txBody>
      </p:sp>
      <p:sp>
        <p:nvSpPr>
          <p:cNvPr id="195617" name="Text Box 45"/>
          <p:cNvSpPr txBox="1">
            <a:spLocks noChangeArrowheads="1"/>
          </p:cNvSpPr>
          <p:nvPr/>
        </p:nvSpPr>
        <p:spPr bwMode="auto">
          <a:xfrm flipH="1">
            <a:off x="4897438" y="3897313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b="1">
                <a:latin typeface="Helvetica" charset="0"/>
                <a:cs typeface="Arial" charset="0"/>
              </a:rPr>
              <a:t>C5b-9</a:t>
            </a:r>
          </a:p>
        </p:txBody>
      </p:sp>
      <p:sp>
        <p:nvSpPr>
          <p:cNvPr id="195618" name="Line 46"/>
          <p:cNvSpPr>
            <a:spLocks noChangeShapeType="1"/>
          </p:cNvSpPr>
          <p:nvPr/>
        </p:nvSpPr>
        <p:spPr bwMode="auto">
          <a:xfrm rot="5400000" flipH="1" flipV="1">
            <a:off x="2400300" y="4535488"/>
            <a:ext cx="149225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619" name="Group 47"/>
          <p:cNvGrpSpPr>
            <a:grpSpLocks/>
          </p:cNvGrpSpPr>
          <p:nvPr/>
        </p:nvGrpSpPr>
        <p:grpSpPr bwMode="auto">
          <a:xfrm rot="339843" flipH="1">
            <a:off x="2276475" y="3976688"/>
            <a:ext cx="520700" cy="508000"/>
            <a:chOff x="2699" y="1071"/>
            <a:chExt cx="408" cy="409"/>
          </a:xfrm>
        </p:grpSpPr>
        <p:sp>
          <p:nvSpPr>
            <p:cNvPr id="195787" name="AutoShape 48"/>
            <p:cNvSpPr>
              <a:spLocks noChangeArrowheads="1"/>
            </p:cNvSpPr>
            <p:nvPr/>
          </p:nvSpPr>
          <p:spPr bwMode="auto">
            <a:xfrm>
              <a:off x="2699" y="1072"/>
              <a:ext cx="408" cy="408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8" name="Arc 49"/>
            <p:cNvSpPr>
              <a:spLocks/>
            </p:cNvSpPr>
            <p:nvPr/>
          </p:nvSpPr>
          <p:spPr bwMode="auto">
            <a:xfrm>
              <a:off x="2925" y="1071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20" name="Text Box 50"/>
          <p:cNvSpPr txBox="1">
            <a:spLocks noChangeArrowheads="1"/>
          </p:cNvSpPr>
          <p:nvPr/>
        </p:nvSpPr>
        <p:spPr bwMode="auto">
          <a:xfrm flipH="1">
            <a:off x="2365375" y="4233863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621" name="Oval 51"/>
          <p:cNvSpPr>
            <a:spLocks noChangeArrowheads="1"/>
          </p:cNvSpPr>
          <p:nvPr/>
        </p:nvSpPr>
        <p:spPr bwMode="auto">
          <a:xfrm rot="10800000" flipH="1">
            <a:off x="2092325" y="3892550"/>
            <a:ext cx="487363" cy="3460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57150">
            <a:solidFill>
              <a:srgbClr val="AC29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22" name="Text Box 52"/>
          <p:cNvSpPr txBox="1">
            <a:spLocks noChangeArrowheads="1"/>
          </p:cNvSpPr>
          <p:nvPr/>
        </p:nvSpPr>
        <p:spPr bwMode="auto">
          <a:xfrm flipH="1">
            <a:off x="2206625" y="39751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Bb</a:t>
            </a:r>
          </a:p>
        </p:txBody>
      </p:sp>
      <p:sp>
        <p:nvSpPr>
          <p:cNvPr id="195623" name="Rectangle 53"/>
          <p:cNvSpPr>
            <a:spLocks noChangeArrowheads="1"/>
          </p:cNvSpPr>
          <p:nvPr/>
        </p:nvSpPr>
        <p:spPr bwMode="auto">
          <a:xfrm rot="16245231" flipH="1">
            <a:off x="1953419" y="3964782"/>
            <a:ext cx="4000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24" name="Line 54"/>
          <p:cNvSpPr>
            <a:spLocks noChangeShapeType="1"/>
          </p:cNvSpPr>
          <p:nvPr/>
        </p:nvSpPr>
        <p:spPr bwMode="auto">
          <a:xfrm rot="-5400000">
            <a:off x="3118644" y="4661694"/>
            <a:ext cx="146050" cy="4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625" name="Group 55"/>
          <p:cNvGrpSpPr>
            <a:grpSpLocks/>
          </p:cNvGrpSpPr>
          <p:nvPr/>
        </p:nvGrpSpPr>
        <p:grpSpPr bwMode="auto">
          <a:xfrm rot="339843" flipH="1">
            <a:off x="3078163" y="4146550"/>
            <a:ext cx="520700" cy="508000"/>
            <a:chOff x="2699" y="1071"/>
            <a:chExt cx="408" cy="409"/>
          </a:xfrm>
        </p:grpSpPr>
        <p:sp>
          <p:nvSpPr>
            <p:cNvPr id="195785" name="AutoShape 56"/>
            <p:cNvSpPr>
              <a:spLocks noChangeArrowheads="1"/>
            </p:cNvSpPr>
            <p:nvPr/>
          </p:nvSpPr>
          <p:spPr bwMode="auto">
            <a:xfrm>
              <a:off x="2699" y="1072"/>
              <a:ext cx="408" cy="408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6" name="Arc 57"/>
            <p:cNvSpPr>
              <a:spLocks/>
            </p:cNvSpPr>
            <p:nvPr/>
          </p:nvSpPr>
          <p:spPr bwMode="auto">
            <a:xfrm>
              <a:off x="2925" y="1071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26" name="Text Box 58"/>
          <p:cNvSpPr txBox="1">
            <a:spLocks noChangeArrowheads="1"/>
          </p:cNvSpPr>
          <p:nvPr/>
        </p:nvSpPr>
        <p:spPr bwMode="auto">
          <a:xfrm flipH="1">
            <a:off x="3103563" y="43862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627" name="Oval 59"/>
          <p:cNvSpPr>
            <a:spLocks noChangeArrowheads="1"/>
          </p:cNvSpPr>
          <p:nvPr/>
        </p:nvSpPr>
        <p:spPr bwMode="auto">
          <a:xfrm rot="10800000" flipH="1">
            <a:off x="2894013" y="4062413"/>
            <a:ext cx="487362" cy="34766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57150">
            <a:solidFill>
              <a:srgbClr val="AC29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28" name="Text Box 60"/>
          <p:cNvSpPr txBox="1">
            <a:spLocks noChangeArrowheads="1"/>
          </p:cNvSpPr>
          <p:nvPr/>
        </p:nvSpPr>
        <p:spPr bwMode="auto">
          <a:xfrm flipH="1">
            <a:off x="2994025" y="41370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Bb</a:t>
            </a:r>
          </a:p>
        </p:txBody>
      </p:sp>
      <p:sp>
        <p:nvSpPr>
          <p:cNvPr id="195629" name="Rectangle 61"/>
          <p:cNvSpPr>
            <a:spLocks noChangeArrowheads="1"/>
          </p:cNvSpPr>
          <p:nvPr/>
        </p:nvSpPr>
        <p:spPr bwMode="auto">
          <a:xfrm rot="16200000" flipH="1">
            <a:off x="2728119" y="4121944"/>
            <a:ext cx="387350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30" name="AutoShape 62"/>
          <p:cNvSpPr>
            <a:spLocks noChangeArrowheads="1"/>
          </p:cNvSpPr>
          <p:nvPr/>
        </p:nvSpPr>
        <p:spPr bwMode="auto">
          <a:xfrm rot="16200000" flipH="1">
            <a:off x="2996407" y="3277394"/>
            <a:ext cx="506412" cy="520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0800">
            <a:solidFill>
              <a:srgbClr val="47AAF5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31" name="Text Box 63"/>
          <p:cNvSpPr txBox="1">
            <a:spLocks noChangeArrowheads="1"/>
          </p:cNvSpPr>
          <p:nvPr/>
        </p:nvSpPr>
        <p:spPr bwMode="auto">
          <a:xfrm flipH="1">
            <a:off x="3078163" y="3429000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</a:t>
            </a:r>
          </a:p>
        </p:txBody>
      </p:sp>
      <p:sp>
        <p:nvSpPr>
          <p:cNvPr id="195632" name="Text Box 67"/>
          <p:cNvSpPr txBox="1">
            <a:spLocks noChangeArrowheads="1"/>
          </p:cNvSpPr>
          <p:nvPr/>
        </p:nvSpPr>
        <p:spPr bwMode="auto">
          <a:xfrm flipH="1">
            <a:off x="2219325" y="3429000"/>
            <a:ext cx="85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C3 </a:t>
            </a:r>
          </a:p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convertase</a:t>
            </a:r>
          </a:p>
        </p:txBody>
      </p:sp>
      <p:sp>
        <p:nvSpPr>
          <p:cNvPr id="195633" name="Text Box 68"/>
          <p:cNvSpPr txBox="1">
            <a:spLocks noChangeArrowheads="1"/>
          </p:cNvSpPr>
          <p:nvPr/>
        </p:nvSpPr>
        <p:spPr bwMode="auto">
          <a:xfrm flipH="1">
            <a:off x="3590925" y="3516313"/>
            <a:ext cx="85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C5 </a:t>
            </a:r>
          </a:p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convertase</a:t>
            </a:r>
          </a:p>
        </p:txBody>
      </p:sp>
      <p:sp>
        <p:nvSpPr>
          <p:cNvPr id="195634" name="Line 69"/>
          <p:cNvSpPr>
            <a:spLocks noChangeShapeType="1"/>
          </p:cNvSpPr>
          <p:nvPr/>
        </p:nvSpPr>
        <p:spPr bwMode="auto">
          <a:xfrm rot="16200000" flipH="1">
            <a:off x="2047081" y="3659982"/>
            <a:ext cx="23812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35" name="Group 70"/>
          <p:cNvGrpSpPr>
            <a:grpSpLocks/>
          </p:cNvGrpSpPr>
          <p:nvPr/>
        </p:nvGrpSpPr>
        <p:grpSpPr bwMode="auto">
          <a:xfrm rot="16200000" flipH="1">
            <a:off x="5359401" y="3149600"/>
            <a:ext cx="603250" cy="3444875"/>
            <a:chOff x="4513" y="935"/>
            <a:chExt cx="1247" cy="2994"/>
          </a:xfrm>
        </p:grpSpPr>
        <p:sp>
          <p:nvSpPr>
            <p:cNvPr id="195783" name="Arc 71"/>
            <p:cNvSpPr>
              <a:spLocks/>
            </p:cNvSpPr>
            <p:nvPr/>
          </p:nvSpPr>
          <p:spPr bwMode="auto">
            <a:xfrm flipH="1">
              <a:off x="4513" y="935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4" name="Arc 72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36" name="Arc 76"/>
          <p:cNvSpPr>
            <a:spLocks/>
          </p:cNvSpPr>
          <p:nvPr/>
        </p:nvSpPr>
        <p:spPr bwMode="auto">
          <a:xfrm rot="16200000" flipV="1">
            <a:off x="4749800" y="4135438"/>
            <a:ext cx="411163" cy="306387"/>
          </a:xfrm>
          <a:custGeom>
            <a:avLst/>
            <a:gdLst>
              <a:gd name="T0" fmla="*/ 2147483646 w 21600"/>
              <a:gd name="T1" fmla="*/ 0 h 19150"/>
              <a:gd name="T2" fmla="*/ 2147483646 w 21600"/>
              <a:gd name="T3" fmla="*/ 2147483646 h 19150"/>
              <a:gd name="T4" fmla="*/ 0 w 21600"/>
              <a:gd name="T5" fmla="*/ 2147483646 h 19150"/>
              <a:gd name="T6" fmla="*/ 0 60000 65536"/>
              <a:gd name="T7" fmla="*/ 0 60000 65536"/>
              <a:gd name="T8" fmla="*/ 0 60000 65536"/>
              <a:gd name="T9" fmla="*/ 0 w 21600"/>
              <a:gd name="T10" fmla="*/ 0 h 19150"/>
              <a:gd name="T11" fmla="*/ 21600 w 21600"/>
              <a:gd name="T12" fmla="*/ 19150 h 19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50" fill="none" extrusionOk="0">
                <a:moveTo>
                  <a:pt x="15991" y="-1"/>
                </a:moveTo>
                <a:cubicBezTo>
                  <a:pt x="19600" y="3974"/>
                  <a:pt x="21600" y="9151"/>
                  <a:pt x="21600" y="14520"/>
                </a:cubicBezTo>
                <a:cubicBezTo>
                  <a:pt x="21600" y="16076"/>
                  <a:pt x="21431" y="17629"/>
                  <a:pt x="21097" y="19150"/>
                </a:cubicBezTo>
              </a:path>
              <a:path w="21600" h="19150" stroke="0" extrusionOk="0">
                <a:moveTo>
                  <a:pt x="15991" y="-1"/>
                </a:moveTo>
                <a:cubicBezTo>
                  <a:pt x="19600" y="3974"/>
                  <a:pt x="21600" y="9151"/>
                  <a:pt x="21600" y="14520"/>
                </a:cubicBezTo>
                <a:cubicBezTo>
                  <a:pt x="21600" y="16076"/>
                  <a:pt x="21431" y="17629"/>
                  <a:pt x="21097" y="19150"/>
                </a:cubicBezTo>
                <a:lnTo>
                  <a:pt x="0" y="14520"/>
                </a:lnTo>
                <a:lnTo>
                  <a:pt x="15991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7" name="Line 77"/>
          <p:cNvSpPr>
            <a:spLocks noChangeShapeType="1"/>
          </p:cNvSpPr>
          <p:nvPr/>
        </p:nvSpPr>
        <p:spPr bwMode="auto">
          <a:xfrm rot="16200000" flipH="1">
            <a:off x="4364038" y="4129088"/>
            <a:ext cx="39687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38" name="Group 112"/>
          <p:cNvGrpSpPr>
            <a:grpSpLocks/>
          </p:cNvGrpSpPr>
          <p:nvPr/>
        </p:nvGrpSpPr>
        <p:grpSpPr bwMode="auto">
          <a:xfrm rot="-2861111">
            <a:off x="6923881" y="4194970"/>
            <a:ext cx="619125" cy="296862"/>
            <a:chOff x="5081" y="1476"/>
            <a:chExt cx="612" cy="319"/>
          </a:xfrm>
        </p:grpSpPr>
        <p:sp>
          <p:nvSpPr>
            <p:cNvPr id="195777" name="Oval 106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8" name="Oval 107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9" name="Oval 108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0" name="Oval 109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1" name="Oval 110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2" name="Oval 111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39" name="Group 113"/>
          <p:cNvGrpSpPr>
            <a:grpSpLocks/>
          </p:cNvGrpSpPr>
          <p:nvPr/>
        </p:nvGrpSpPr>
        <p:grpSpPr bwMode="auto">
          <a:xfrm rot="-5330804">
            <a:off x="6523831" y="4098132"/>
            <a:ext cx="619125" cy="296862"/>
            <a:chOff x="5081" y="1476"/>
            <a:chExt cx="612" cy="319"/>
          </a:xfrm>
        </p:grpSpPr>
        <p:sp>
          <p:nvSpPr>
            <p:cNvPr id="195771" name="Oval 114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2" name="Oval 115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3" name="Oval 116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4" name="Oval 117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5" name="Oval 118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6" name="Oval 119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40" name="Group 120"/>
          <p:cNvGrpSpPr>
            <a:grpSpLocks/>
          </p:cNvGrpSpPr>
          <p:nvPr/>
        </p:nvGrpSpPr>
        <p:grpSpPr bwMode="auto">
          <a:xfrm rot="-1273240">
            <a:off x="6915150" y="3868738"/>
            <a:ext cx="619125" cy="296862"/>
            <a:chOff x="5081" y="1476"/>
            <a:chExt cx="612" cy="319"/>
          </a:xfrm>
        </p:grpSpPr>
        <p:sp>
          <p:nvSpPr>
            <p:cNvPr id="195765" name="Oval 121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6" name="Oval 122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7" name="Oval 123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8" name="Oval 124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9" name="Oval 125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0" name="Oval 126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41" name="Group 127"/>
          <p:cNvGrpSpPr>
            <a:grpSpLocks/>
          </p:cNvGrpSpPr>
          <p:nvPr/>
        </p:nvGrpSpPr>
        <p:grpSpPr bwMode="auto">
          <a:xfrm rot="-5208248">
            <a:off x="6438106" y="3783807"/>
            <a:ext cx="619125" cy="296862"/>
            <a:chOff x="5081" y="1476"/>
            <a:chExt cx="612" cy="319"/>
          </a:xfrm>
        </p:grpSpPr>
        <p:sp>
          <p:nvSpPr>
            <p:cNvPr id="195759" name="Oval 128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0" name="Oval 129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1" name="Oval 130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2" name="Oval 131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3" name="Oval 132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4" name="Oval 133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42" name="Group 134"/>
          <p:cNvGrpSpPr>
            <a:grpSpLocks/>
          </p:cNvGrpSpPr>
          <p:nvPr/>
        </p:nvGrpSpPr>
        <p:grpSpPr bwMode="auto">
          <a:xfrm rot="-8720284">
            <a:off x="6122988" y="4097338"/>
            <a:ext cx="619125" cy="296862"/>
            <a:chOff x="5081" y="1476"/>
            <a:chExt cx="612" cy="319"/>
          </a:xfrm>
        </p:grpSpPr>
        <p:sp>
          <p:nvSpPr>
            <p:cNvPr id="195753" name="Oval 135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4" name="Oval 136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5" name="Oval 137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6" name="Oval 138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7" name="Oval 139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8" name="Oval 140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95643" name="AutoShape 169"/>
          <p:cNvSpPr>
            <a:spLocks noChangeArrowheads="1"/>
          </p:cNvSpPr>
          <p:nvPr/>
        </p:nvSpPr>
        <p:spPr bwMode="auto">
          <a:xfrm rot="-847516">
            <a:off x="719138" y="4392613"/>
            <a:ext cx="57150" cy="444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E201F"/>
              </a:gs>
              <a:gs pos="100000">
                <a:srgbClr val="FF8000"/>
              </a:gs>
            </a:gsLst>
            <a:lin ang="5400000" scaled="1"/>
          </a:gradFill>
          <a:ln w="28575">
            <a:solidFill>
              <a:srgbClr val="DE201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44" name="AutoShape 170"/>
          <p:cNvSpPr>
            <a:spLocks noChangeArrowheads="1"/>
          </p:cNvSpPr>
          <p:nvPr/>
        </p:nvSpPr>
        <p:spPr bwMode="auto">
          <a:xfrm rot="-847516">
            <a:off x="547688" y="4056063"/>
            <a:ext cx="225425" cy="373062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rgbClr val="DE201F"/>
              </a:gs>
              <a:gs pos="100000">
                <a:srgbClr val="FF8000"/>
              </a:gs>
            </a:gsLst>
            <a:lin ang="5400000" scaled="1"/>
          </a:gradFill>
          <a:ln w="28575">
            <a:solidFill>
              <a:srgbClr val="DE201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45" name="Arc 171"/>
          <p:cNvSpPr>
            <a:spLocks/>
          </p:cNvSpPr>
          <p:nvPr/>
        </p:nvSpPr>
        <p:spPr bwMode="auto">
          <a:xfrm rot="20752484" flipV="1">
            <a:off x="719138" y="4821238"/>
            <a:ext cx="106362" cy="1793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DE201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6" name="Rectangle 172"/>
          <p:cNvSpPr>
            <a:spLocks noChangeArrowheads="1"/>
          </p:cNvSpPr>
          <p:nvPr/>
        </p:nvSpPr>
        <p:spPr bwMode="auto">
          <a:xfrm rot="-790848">
            <a:off x="496888" y="4138613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sz="1000">
                <a:cs typeface="Arial" charset="0"/>
              </a:rPr>
              <a:t>TM</a:t>
            </a:r>
          </a:p>
        </p:txBody>
      </p:sp>
      <p:sp>
        <p:nvSpPr>
          <p:cNvPr id="195647" name="Arc 196"/>
          <p:cNvSpPr>
            <a:spLocks/>
          </p:cNvSpPr>
          <p:nvPr/>
        </p:nvSpPr>
        <p:spPr bwMode="auto">
          <a:xfrm flipH="1" flipV="1">
            <a:off x="5000625" y="4859338"/>
            <a:ext cx="333375" cy="161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8" name="Arc 200"/>
          <p:cNvSpPr>
            <a:spLocks/>
          </p:cNvSpPr>
          <p:nvPr/>
        </p:nvSpPr>
        <p:spPr bwMode="auto">
          <a:xfrm rot="17274940" flipV="1">
            <a:off x="2774157" y="3725069"/>
            <a:ext cx="490537" cy="619125"/>
          </a:xfrm>
          <a:custGeom>
            <a:avLst/>
            <a:gdLst>
              <a:gd name="T0" fmla="*/ 2147483646 w 21600"/>
              <a:gd name="T1" fmla="*/ 0 h 31499"/>
              <a:gd name="T2" fmla="*/ 2147483646 w 21600"/>
              <a:gd name="T3" fmla="*/ 2147483646 h 31499"/>
              <a:gd name="T4" fmla="*/ 0 w 21600"/>
              <a:gd name="T5" fmla="*/ 2147483646 h 31499"/>
              <a:gd name="T6" fmla="*/ 0 60000 65536"/>
              <a:gd name="T7" fmla="*/ 0 60000 65536"/>
              <a:gd name="T8" fmla="*/ 0 60000 65536"/>
              <a:gd name="T9" fmla="*/ 0 w 21600"/>
              <a:gd name="T10" fmla="*/ 0 h 31499"/>
              <a:gd name="T11" fmla="*/ 21600 w 21600"/>
              <a:gd name="T12" fmla="*/ 31499 h 31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99" fill="none" extrusionOk="0">
                <a:moveTo>
                  <a:pt x="16152" y="-1"/>
                </a:moveTo>
                <a:cubicBezTo>
                  <a:pt x="19661" y="3952"/>
                  <a:pt x="21600" y="9055"/>
                  <a:pt x="21600" y="14341"/>
                </a:cubicBezTo>
                <a:cubicBezTo>
                  <a:pt x="21600" y="21068"/>
                  <a:pt x="18465" y="27412"/>
                  <a:pt x="13121" y="31499"/>
                </a:cubicBezTo>
              </a:path>
              <a:path w="21600" h="31499" stroke="0" extrusionOk="0">
                <a:moveTo>
                  <a:pt x="16152" y="-1"/>
                </a:moveTo>
                <a:cubicBezTo>
                  <a:pt x="19661" y="3952"/>
                  <a:pt x="21600" y="9055"/>
                  <a:pt x="21600" y="14341"/>
                </a:cubicBezTo>
                <a:cubicBezTo>
                  <a:pt x="21600" y="21068"/>
                  <a:pt x="18465" y="27412"/>
                  <a:pt x="13121" y="31499"/>
                </a:cubicBezTo>
                <a:lnTo>
                  <a:pt x="0" y="14341"/>
                </a:lnTo>
                <a:lnTo>
                  <a:pt x="1615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9" name="Text Box 201"/>
          <p:cNvSpPr txBox="1">
            <a:spLocks noChangeArrowheads="1"/>
          </p:cNvSpPr>
          <p:nvPr/>
        </p:nvSpPr>
        <p:spPr bwMode="auto">
          <a:xfrm>
            <a:off x="4919663" y="5273675"/>
            <a:ext cx="1379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latin typeface="Helvetica" charset="0"/>
                <a:cs typeface="Arial" charset="0"/>
              </a:rPr>
              <a:t>Endothelial cell</a:t>
            </a:r>
          </a:p>
        </p:txBody>
      </p:sp>
      <p:sp>
        <p:nvSpPr>
          <p:cNvPr id="195650" name="Oval 206"/>
          <p:cNvSpPr>
            <a:spLocks noChangeArrowheads="1"/>
          </p:cNvSpPr>
          <p:nvPr/>
        </p:nvSpPr>
        <p:spPr bwMode="auto">
          <a:xfrm rot="935050">
            <a:off x="7192963" y="3211513"/>
            <a:ext cx="619125" cy="290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1" name="Oval 207"/>
          <p:cNvSpPr>
            <a:spLocks noChangeArrowheads="1"/>
          </p:cNvSpPr>
          <p:nvPr/>
        </p:nvSpPr>
        <p:spPr bwMode="auto">
          <a:xfrm rot="935050">
            <a:off x="7615238" y="3386138"/>
            <a:ext cx="136525" cy="60325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2" name="Oval 208"/>
          <p:cNvSpPr>
            <a:spLocks noChangeArrowheads="1"/>
          </p:cNvSpPr>
          <p:nvPr/>
        </p:nvSpPr>
        <p:spPr bwMode="auto">
          <a:xfrm rot="935050">
            <a:off x="7389813" y="3386138"/>
            <a:ext cx="136525" cy="58737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3" name="Oval 209"/>
          <p:cNvSpPr>
            <a:spLocks noChangeArrowheads="1"/>
          </p:cNvSpPr>
          <p:nvPr/>
        </p:nvSpPr>
        <p:spPr bwMode="auto">
          <a:xfrm rot="-4464950">
            <a:off x="7532688" y="3281363"/>
            <a:ext cx="87312" cy="61912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4" name="Oval 210"/>
          <p:cNvSpPr>
            <a:spLocks noChangeArrowheads="1"/>
          </p:cNvSpPr>
          <p:nvPr/>
        </p:nvSpPr>
        <p:spPr bwMode="auto">
          <a:xfrm rot="935050">
            <a:off x="7267575" y="3313113"/>
            <a:ext cx="93663" cy="58737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5" name="Oval 211"/>
          <p:cNvSpPr>
            <a:spLocks noChangeArrowheads="1"/>
          </p:cNvSpPr>
          <p:nvPr/>
        </p:nvSpPr>
        <p:spPr bwMode="auto">
          <a:xfrm rot="935050">
            <a:off x="7367588" y="3246438"/>
            <a:ext cx="114300" cy="60325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6" name="Freeform 234"/>
          <p:cNvSpPr>
            <a:spLocks/>
          </p:cNvSpPr>
          <p:nvPr/>
        </p:nvSpPr>
        <p:spPr bwMode="auto">
          <a:xfrm>
            <a:off x="7110413" y="3471863"/>
            <a:ext cx="82550" cy="215900"/>
          </a:xfrm>
          <a:custGeom>
            <a:avLst/>
            <a:gdLst>
              <a:gd name="T0" fmla="*/ 2147483646 w 45"/>
              <a:gd name="T1" fmla="*/ 0 h 362"/>
              <a:gd name="T2" fmla="*/ 0 w 45"/>
              <a:gd name="T3" fmla="*/ 2147483646 h 362"/>
              <a:gd name="T4" fmla="*/ 2147483646 w 45"/>
              <a:gd name="T5" fmla="*/ 2147483646 h 362"/>
              <a:gd name="T6" fmla="*/ 0 60000 65536"/>
              <a:gd name="T7" fmla="*/ 0 60000 65536"/>
              <a:gd name="T8" fmla="*/ 0 60000 65536"/>
              <a:gd name="T9" fmla="*/ 0 w 45"/>
              <a:gd name="T10" fmla="*/ 0 h 362"/>
              <a:gd name="T11" fmla="*/ 45 w 45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62">
                <a:moveTo>
                  <a:pt x="45" y="0"/>
                </a:moveTo>
                <a:cubicBezTo>
                  <a:pt x="22" y="106"/>
                  <a:pt x="0" y="212"/>
                  <a:pt x="0" y="272"/>
                </a:cubicBezTo>
                <a:cubicBezTo>
                  <a:pt x="0" y="332"/>
                  <a:pt x="38" y="347"/>
                  <a:pt x="45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7" name="Text Box 236"/>
          <p:cNvSpPr txBox="1">
            <a:spLocks noChangeArrowheads="1"/>
          </p:cNvSpPr>
          <p:nvPr/>
        </p:nvSpPr>
        <p:spPr bwMode="auto">
          <a:xfrm>
            <a:off x="1377950" y="947738"/>
            <a:ext cx="744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latin typeface="Helvetica" charset="0"/>
                <a:cs typeface="Arial" charset="0"/>
              </a:rPr>
              <a:t>Trigger</a:t>
            </a:r>
            <a:endParaRPr lang="it-IT" sz="1800">
              <a:latin typeface="Helvetica" charset="0"/>
              <a:cs typeface="Arial" charset="0"/>
            </a:endParaRPr>
          </a:p>
        </p:txBody>
      </p:sp>
      <p:sp>
        <p:nvSpPr>
          <p:cNvPr id="195658" name="Arc 237"/>
          <p:cNvSpPr>
            <a:spLocks/>
          </p:cNvSpPr>
          <p:nvPr/>
        </p:nvSpPr>
        <p:spPr bwMode="auto">
          <a:xfrm flipV="1">
            <a:off x="1381125" y="622300"/>
            <a:ext cx="488950" cy="1114425"/>
          </a:xfrm>
          <a:custGeom>
            <a:avLst/>
            <a:gdLst>
              <a:gd name="T0" fmla="*/ 0 w 15893"/>
              <a:gd name="T1" fmla="*/ 0 h 21600"/>
              <a:gd name="T2" fmla="*/ 2147483646 w 15893"/>
              <a:gd name="T3" fmla="*/ 2147483646 h 21600"/>
              <a:gd name="T4" fmla="*/ 0 w 15893"/>
              <a:gd name="T5" fmla="*/ 2147483646 h 21600"/>
              <a:gd name="T6" fmla="*/ 0 60000 65536"/>
              <a:gd name="T7" fmla="*/ 0 60000 65536"/>
              <a:gd name="T8" fmla="*/ 0 60000 65536"/>
              <a:gd name="T9" fmla="*/ 0 w 15893"/>
              <a:gd name="T10" fmla="*/ 0 h 21600"/>
              <a:gd name="T11" fmla="*/ 15893 w 158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93" h="21600" fill="none" extrusionOk="0">
                <a:moveTo>
                  <a:pt x="-1" y="0"/>
                </a:moveTo>
                <a:cubicBezTo>
                  <a:pt x="6039" y="0"/>
                  <a:pt x="11803" y="2528"/>
                  <a:pt x="15893" y="6972"/>
                </a:cubicBezTo>
              </a:path>
              <a:path w="15893" h="21600" stroke="0" extrusionOk="0">
                <a:moveTo>
                  <a:pt x="-1" y="0"/>
                </a:moveTo>
                <a:cubicBezTo>
                  <a:pt x="6039" y="0"/>
                  <a:pt x="11803" y="2528"/>
                  <a:pt x="15893" y="697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9" name="Text Box 247"/>
          <p:cNvSpPr txBox="1">
            <a:spLocks noChangeArrowheads="1"/>
          </p:cNvSpPr>
          <p:nvPr/>
        </p:nvSpPr>
        <p:spPr bwMode="auto">
          <a:xfrm flipH="1">
            <a:off x="6010275" y="3175000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 i="1">
                <a:latin typeface="Helvetica" charset="0"/>
                <a:cs typeface="Arial" charset="0"/>
              </a:rPr>
              <a:t>Coagulation</a:t>
            </a:r>
          </a:p>
        </p:txBody>
      </p:sp>
      <p:grpSp>
        <p:nvGrpSpPr>
          <p:cNvPr id="195660" name="Gruppo 264"/>
          <p:cNvGrpSpPr>
            <a:grpSpLocks/>
          </p:cNvGrpSpPr>
          <p:nvPr/>
        </p:nvGrpSpPr>
        <p:grpSpPr bwMode="auto">
          <a:xfrm>
            <a:off x="5459413" y="4867275"/>
            <a:ext cx="474662" cy="322263"/>
            <a:chOff x="1713131" y="2880868"/>
            <a:chExt cx="366165" cy="210101"/>
          </a:xfrm>
        </p:grpSpPr>
        <p:sp>
          <p:nvSpPr>
            <p:cNvPr id="195742" name="Oval 42"/>
            <p:cNvSpPr>
              <a:spLocks noChangeArrowheads="1"/>
            </p:cNvSpPr>
            <p:nvPr/>
          </p:nvSpPr>
          <p:spPr bwMode="auto">
            <a:xfrm rot="9979288">
              <a:off x="1713131" y="2880868"/>
              <a:ext cx="366165" cy="210101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43" name="Dati memorizzati 233"/>
            <p:cNvSpPr>
              <a:spLocks noChangeArrowheads="1"/>
            </p:cNvSpPr>
            <p:nvPr/>
          </p:nvSpPr>
          <p:spPr bwMode="auto">
            <a:xfrm rot="-1288419">
              <a:off x="1756614" y="2959140"/>
              <a:ext cx="84500" cy="54150"/>
            </a:xfrm>
            <a:prstGeom prst="flowChartOnlineStorage">
              <a:avLst/>
            </a:prstGeom>
            <a:solidFill>
              <a:srgbClr val="B003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grpSp>
          <p:nvGrpSpPr>
            <p:cNvPr id="195744" name="Gruppo 211"/>
            <p:cNvGrpSpPr>
              <a:grpSpLocks/>
            </p:cNvGrpSpPr>
            <p:nvPr/>
          </p:nvGrpSpPr>
          <p:grpSpPr bwMode="auto">
            <a:xfrm>
              <a:off x="1885313" y="2905264"/>
              <a:ext cx="163585" cy="114796"/>
              <a:chOff x="5988621" y="4249448"/>
              <a:chExt cx="241474" cy="166316"/>
            </a:xfrm>
          </p:grpSpPr>
          <p:sp>
            <p:nvSpPr>
              <p:cNvPr id="195746" name="Oval 127"/>
              <p:cNvSpPr>
                <a:spLocks noChangeArrowheads="1"/>
              </p:cNvSpPr>
              <p:nvPr/>
            </p:nvSpPr>
            <p:spPr bwMode="auto">
              <a:xfrm rot="-829301">
                <a:off x="5988621" y="4295088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47" name="Oval 133"/>
              <p:cNvSpPr>
                <a:spLocks noChangeArrowheads="1"/>
              </p:cNvSpPr>
              <p:nvPr/>
            </p:nvSpPr>
            <p:spPr bwMode="auto">
              <a:xfrm rot="-1152250">
                <a:off x="6039772" y="4249448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48" name="Oval 128"/>
              <p:cNvSpPr>
                <a:spLocks noChangeArrowheads="1"/>
              </p:cNvSpPr>
              <p:nvPr/>
            </p:nvSpPr>
            <p:spPr bwMode="auto">
              <a:xfrm rot="-1042852">
                <a:off x="6100986" y="4254280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49" name="Oval 129"/>
              <p:cNvSpPr>
                <a:spLocks noChangeArrowheads="1"/>
              </p:cNvSpPr>
              <p:nvPr/>
            </p:nvSpPr>
            <p:spPr bwMode="auto">
              <a:xfrm rot="-856106">
                <a:off x="6130870" y="4288040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50" name="Oval 130"/>
              <p:cNvSpPr>
                <a:spLocks noChangeArrowheads="1"/>
              </p:cNvSpPr>
              <p:nvPr/>
            </p:nvSpPr>
            <p:spPr bwMode="auto">
              <a:xfrm rot="-1241727">
                <a:off x="6108003" y="4338832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51" name="Oval 131"/>
              <p:cNvSpPr>
                <a:spLocks noChangeArrowheads="1"/>
              </p:cNvSpPr>
              <p:nvPr/>
            </p:nvSpPr>
            <p:spPr bwMode="auto">
              <a:xfrm rot="-1356087">
                <a:off x="5997335" y="4332982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52" name="Oval 132"/>
              <p:cNvSpPr>
                <a:spLocks noChangeArrowheads="1"/>
              </p:cNvSpPr>
              <p:nvPr/>
            </p:nvSpPr>
            <p:spPr bwMode="auto">
              <a:xfrm rot="-833137">
                <a:off x="6044355" y="4352740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95745" name="AutoShape 172"/>
            <p:cNvSpPr>
              <a:spLocks noChangeArrowheads="1"/>
            </p:cNvSpPr>
            <p:nvPr/>
          </p:nvSpPr>
          <p:spPr bwMode="auto">
            <a:xfrm rot="-1107279">
              <a:off x="1843130" y="3003394"/>
              <a:ext cx="67166" cy="72561"/>
            </a:xfrm>
            <a:prstGeom prst="triangle">
              <a:avLst>
                <a:gd name="adj" fmla="val 52046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</p:grpSp>
      <p:sp>
        <p:nvSpPr>
          <p:cNvPr id="195661" name="Dati memorizzati 202"/>
          <p:cNvSpPr>
            <a:spLocks noChangeArrowheads="1"/>
          </p:cNvSpPr>
          <p:nvPr/>
        </p:nvSpPr>
        <p:spPr bwMode="auto">
          <a:xfrm rot="-4814000">
            <a:off x="6624637" y="4583113"/>
            <a:ext cx="238125" cy="133350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195662" name="Dati memorizzati 203"/>
          <p:cNvSpPr>
            <a:spLocks noChangeArrowheads="1"/>
          </p:cNvSpPr>
          <p:nvPr/>
        </p:nvSpPr>
        <p:spPr bwMode="auto">
          <a:xfrm rot="-4553126">
            <a:off x="6907213" y="4625975"/>
            <a:ext cx="236537" cy="131763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195663" name="Dati memorizzati 202"/>
          <p:cNvSpPr>
            <a:spLocks noChangeArrowheads="1"/>
          </p:cNvSpPr>
          <p:nvPr/>
        </p:nvSpPr>
        <p:spPr bwMode="auto">
          <a:xfrm rot="-5400000">
            <a:off x="6334919" y="4515644"/>
            <a:ext cx="234950" cy="131762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grpSp>
        <p:nvGrpSpPr>
          <p:cNvPr id="195664" name="Gruppo 207"/>
          <p:cNvGrpSpPr>
            <a:grpSpLocks/>
          </p:cNvGrpSpPr>
          <p:nvPr/>
        </p:nvGrpSpPr>
        <p:grpSpPr bwMode="auto">
          <a:xfrm rot="634892">
            <a:off x="6259513" y="4424363"/>
            <a:ext cx="854075" cy="125412"/>
            <a:chOff x="8105322" y="3705067"/>
            <a:chExt cx="966106" cy="119221"/>
          </a:xfrm>
        </p:grpSpPr>
        <p:sp>
          <p:nvSpPr>
            <p:cNvPr id="195730" name="Oval 127"/>
            <p:cNvSpPr>
              <a:spLocks noChangeArrowheads="1"/>
            </p:cNvSpPr>
            <p:nvPr/>
          </p:nvSpPr>
          <p:spPr bwMode="auto">
            <a:xfrm rot="-829301">
              <a:off x="8393113" y="3746500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1" name="Oval 128"/>
            <p:cNvSpPr>
              <a:spLocks noChangeArrowheads="1"/>
            </p:cNvSpPr>
            <p:nvPr/>
          </p:nvSpPr>
          <p:spPr bwMode="auto">
            <a:xfrm rot="-1042852">
              <a:off x="8563666" y="3749741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2" name="Oval 129"/>
            <p:cNvSpPr>
              <a:spLocks noChangeArrowheads="1"/>
            </p:cNvSpPr>
            <p:nvPr/>
          </p:nvSpPr>
          <p:spPr bwMode="auto">
            <a:xfrm rot="-856106">
              <a:off x="8647392" y="3758168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3" name="Oval 130"/>
            <p:cNvSpPr>
              <a:spLocks noChangeArrowheads="1"/>
            </p:cNvSpPr>
            <p:nvPr/>
          </p:nvSpPr>
          <p:spPr bwMode="auto">
            <a:xfrm rot="-1241727">
              <a:off x="8728018" y="3762058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4" name="Oval 131"/>
            <p:cNvSpPr>
              <a:spLocks noChangeArrowheads="1"/>
            </p:cNvSpPr>
            <p:nvPr/>
          </p:nvSpPr>
          <p:spPr bwMode="auto">
            <a:xfrm rot="-1356087">
              <a:off x="8814845" y="3750389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5" name="Oval 132"/>
            <p:cNvSpPr>
              <a:spLocks noChangeArrowheads="1"/>
            </p:cNvSpPr>
            <p:nvPr/>
          </p:nvSpPr>
          <p:spPr bwMode="auto">
            <a:xfrm rot="-833137">
              <a:off x="8892369" y="3754279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6" name="Oval 133"/>
            <p:cNvSpPr>
              <a:spLocks noChangeArrowheads="1"/>
            </p:cNvSpPr>
            <p:nvPr/>
          </p:nvSpPr>
          <p:spPr bwMode="auto">
            <a:xfrm rot="-1152250">
              <a:off x="8482524" y="3750389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7" name="Oval 127"/>
            <p:cNvSpPr>
              <a:spLocks noChangeArrowheads="1"/>
            </p:cNvSpPr>
            <p:nvPr/>
          </p:nvSpPr>
          <p:spPr bwMode="auto">
            <a:xfrm rot="-829301">
              <a:off x="8311798" y="3744753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8" name="Oval 127"/>
            <p:cNvSpPr>
              <a:spLocks noChangeArrowheads="1"/>
            </p:cNvSpPr>
            <p:nvPr/>
          </p:nvSpPr>
          <p:spPr bwMode="auto">
            <a:xfrm rot="-829301">
              <a:off x="8235597" y="3744752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9" name="Oval 127"/>
            <p:cNvSpPr>
              <a:spLocks noChangeArrowheads="1"/>
            </p:cNvSpPr>
            <p:nvPr/>
          </p:nvSpPr>
          <p:spPr bwMode="auto">
            <a:xfrm rot="-829301">
              <a:off x="8159396" y="3744752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40" name="Oval 127"/>
            <p:cNvSpPr>
              <a:spLocks noChangeArrowheads="1"/>
            </p:cNvSpPr>
            <p:nvPr/>
          </p:nvSpPr>
          <p:spPr bwMode="auto">
            <a:xfrm rot="-829301">
              <a:off x="8105322" y="3705067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41" name="Oval 127"/>
            <p:cNvSpPr>
              <a:spLocks noChangeArrowheads="1"/>
            </p:cNvSpPr>
            <p:nvPr/>
          </p:nvSpPr>
          <p:spPr bwMode="auto">
            <a:xfrm rot="-829301">
              <a:off x="8972197" y="3744753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</p:grpSp>
      <p:sp>
        <p:nvSpPr>
          <p:cNvPr id="195665" name="Oval 127"/>
          <p:cNvSpPr>
            <a:spLocks noChangeArrowheads="1"/>
          </p:cNvSpPr>
          <p:nvPr/>
        </p:nvSpPr>
        <p:spPr bwMode="auto">
          <a:xfrm rot="-194409">
            <a:off x="7108825" y="4508500"/>
            <a:ext cx="85725" cy="63500"/>
          </a:xfrm>
          <a:prstGeom prst="ellipse">
            <a:avLst/>
          </a:prstGeom>
          <a:gradFill rotWithShape="0">
            <a:gsLst>
              <a:gs pos="0">
                <a:srgbClr val="C2B3FF"/>
              </a:gs>
              <a:gs pos="100000">
                <a:srgbClr val="5A53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195666" name="Arco 130"/>
          <p:cNvSpPr>
            <a:spLocks/>
          </p:cNvSpPr>
          <p:nvPr/>
        </p:nvSpPr>
        <p:spPr bwMode="auto">
          <a:xfrm rot="752900" flipV="1">
            <a:off x="6005513" y="4613275"/>
            <a:ext cx="506412" cy="434975"/>
          </a:xfrm>
          <a:custGeom>
            <a:avLst/>
            <a:gdLst>
              <a:gd name="T0" fmla="*/ 2147483646 w 20558"/>
              <a:gd name="T1" fmla="*/ 0 h 21331"/>
              <a:gd name="T2" fmla="*/ 2147483646 w 20558"/>
              <a:gd name="T3" fmla="*/ 2147483646 h 21331"/>
              <a:gd name="T4" fmla="*/ 0 w 20558"/>
              <a:gd name="T5" fmla="*/ 2147483646 h 21331"/>
              <a:gd name="T6" fmla="*/ 0 60000 65536"/>
              <a:gd name="T7" fmla="*/ 0 60000 65536"/>
              <a:gd name="T8" fmla="*/ 0 60000 65536"/>
              <a:gd name="T9" fmla="*/ 0 w 20558"/>
              <a:gd name="T10" fmla="*/ 0 h 21331"/>
              <a:gd name="T11" fmla="*/ 20558 w 20558"/>
              <a:gd name="T12" fmla="*/ 21331 h 21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58" h="21331" fill="none" extrusionOk="0">
                <a:moveTo>
                  <a:pt x="3392" y="-1"/>
                </a:moveTo>
                <a:cubicBezTo>
                  <a:pt x="11427" y="1276"/>
                  <a:pt x="18063" y="6961"/>
                  <a:pt x="20558" y="14705"/>
                </a:cubicBezTo>
              </a:path>
              <a:path w="20558" h="21331" stroke="0" extrusionOk="0">
                <a:moveTo>
                  <a:pt x="3392" y="-1"/>
                </a:moveTo>
                <a:cubicBezTo>
                  <a:pt x="11427" y="1276"/>
                  <a:pt x="18063" y="6961"/>
                  <a:pt x="20558" y="14705"/>
                </a:cubicBezTo>
                <a:lnTo>
                  <a:pt x="0" y="21331"/>
                </a:lnTo>
                <a:lnTo>
                  <a:pt x="3392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r>
              <a:rPr lang="it-IT" sz="1000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195667" name="Group 321"/>
          <p:cNvGrpSpPr>
            <a:grpSpLocks/>
          </p:cNvGrpSpPr>
          <p:nvPr/>
        </p:nvGrpSpPr>
        <p:grpSpPr bwMode="auto">
          <a:xfrm>
            <a:off x="5816600" y="3968750"/>
            <a:ext cx="133350" cy="695325"/>
            <a:chOff x="3721" y="1570"/>
            <a:chExt cx="96" cy="416"/>
          </a:xfrm>
        </p:grpSpPr>
        <p:sp>
          <p:nvSpPr>
            <p:cNvPr id="195728" name="AutoShape 140"/>
            <p:cNvSpPr>
              <a:spLocks noChangeAspect="1" noChangeArrowheads="1"/>
            </p:cNvSpPr>
            <p:nvPr/>
          </p:nvSpPr>
          <p:spPr bwMode="auto">
            <a:xfrm rot="-18673">
              <a:off x="3746" y="1598"/>
              <a:ext cx="49" cy="388"/>
            </a:xfrm>
            <a:prstGeom prst="hexagon">
              <a:avLst>
                <a:gd name="adj" fmla="val 29236"/>
                <a:gd name="vf" fmla="val 115470"/>
              </a:avLst>
            </a:prstGeom>
            <a:gradFill rotWithShape="0">
              <a:gsLst>
                <a:gs pos="0">
                  <a:srgbClr val="DE201F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29" name="Rectangle 323"/>
            <p:cNvSpPr>
              <a:spLocks noChangeArrowheads="1"/>
            </p:cNvSpPr>
            <p:nvPr/>
          </p:nvSpPr>
          <p:spPr bwMode="auto">
            <a:xfrm>
              <a:off x="3721" y="1570"/>
              <a:ext cx="9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68" name="Gruppo 226"/>
          <p:cNvGrpSpPr>
            <a:grpSpLocks/>
          </p:cNvGrpSpPr>
          <p:nvPr/>
        </p:nvGrpSpPr>
        <p:grpSpPr bwMode="auto">
          <a:xfrm>
            <a:off x="5826125" y="4438650"/>
            <a:ext cx="136525" cy="193675"/>
            <a:chOff x="4284663" y="2586038"/>
            <a:chExt cx="104775" cy="125412"/>
          </a:xfrm>
        </p:grpSpPr>
        <p:sp>
          <p:nvSpPr>
            <p:cNvPr id="195726" name="Line 145"/>
            <p:cNvSpPr>
              <a:spLocks noChangeShapeType="1"/>
            </p:cNvSpPr>
            <p:nvPr/>
          </p:nvSpPr>
          <p:spPr bwMode="auto">
            <a:xfrm rot="-937853">
              <a:off x="4286250" y="2586038"/>
              <a:ext cx="103188" cy="98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27" name="Line 146"/>
            <p:cNvSpPr>
              <a:spLocks noChangeShapeType="1"/>
            </p:cNvSpPr>
            <p:nvPr/>
          </p:nvSpPr>
          <p:spPr bwMode="auto">
            <a:xfrm rot="-937853">
              <a:off x="4284663" y="2614613"/>
              <a:ext cx="101600" cy="96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69" name="Text Box 142"/>
          <p:cNvSpPr txBox="1">
            <a:spLocks noChangeArrowheads="1"/>
          </p:cNvSpPr>
          <p:nvPr/>
        </p:nvSpPr>
        <p:spPr bwMode="auto">
          <a:xfrm>
            <a:off x="7231063" y="4424363"/>
            <a:ext cx="468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b="1">
                <a:cs typeface="Arial" charset="0"/>
              </a:rPr>
              <a:t>VWF</a:t>
            </a:r>
          </a:p>
        </p:txBody>
      </p:sp>
      <p:sp>
        <p:nvSpPr>
          <p:cNvPr id="195670" name="Text Box 136"/>
          <p:cNvSpPr txBox="1">
            <a:spLocks noChangeArrowheads="1"/>
          </p:cNvSpPr>
          <p:nvPr/>
        </p:nvSpPr>
        <p:spPr bwMode="auto">
          <a:xfrm rot="18383">
            <a:off x="6149975" y="4632325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b="1">
                <a:cs typeface="Arial" charset="0"/>
              </a:rPr>
              <a:t>P-sel</a:t>
            </a:r>
          </a:p>
        </p:txBody>
      </p:sp>
      <p:sp>
        <p:nvSpPr>
          <p:cNvPr id="195671" name="Arc 90"/>
          <p:cNvSpPr>
            <a:spLocks/>
          </p:cNvSpPr>
          <p:nvPr/>
        </p:nvSpPr>
        <p:spPr bwMode="auto">
          <a:xfrm rot="461385" flipH="1" flipV="1">
            <a:off x="5881688" y="4648200"/>
            <a:ext cx="95250" cy="1666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DE20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72" name="Gruppo 350"/>
          <p:cNvGrpSpPr>
            <a:grpSpLocks/>
          </p:cNvGrpSpPr>
          <p:nvPr/>
        </p:nvGrpSpPr>
        <p:grpSpPr bwMode="auto">
          <a:xfrm>
            <a:off x="5783263" y="3725863"/>
            <a:ext cx="203200" cy="557212"/>
            <a:chOff x="5738145" y="4177720"/>
            <a:chExt cx="203836" cy="557878"/>
          </a:xfrm>
        </p:grpSpPr>
        <p:sp>
          <p:nvSpPr>
            <p:cNvPr id="195724" name="AutoShape 88"/>
            <p:cNvSpPr>
              <a:spLocks noChangeArrowheads="1"/>
            </p:cNvSpPr>
            <p:nvPr/>
          </p:nvSpPr>
          <p:spPr bwMode="auto">
            <a:xfrm rot="461385" flipH="1">
              <a:off x="5788802" y="4495566"/>
              <a:ext cx="45719" cy="240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E201F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rgbClr val="DE201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25" name="AutoShape 89"/>
            <p:cNvSpPr>
              <a:spLocks noChangeArrowheads="1"/>
            </p:cNvSpPr>
            <p:nvPr/>
          </p:nvSpPr>
          <p:spPr bwMode="auto">
            <a:xfrm rot="461385" flipH="1">
              <a:off x="5738145" y="4177720"/>
              <a:ext cx="203836" cy="345381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rgbClr val="DE201F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rgbClr val="DE201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95673" name="Text Box 149"/>
          <p:cNvSpPr txBox="1">
            <a:spLocks noChangeArrowheads="1"/>
          </p:cNvSpPr>
          <p:nvPr/>
        </p:nvSpPr>
        <p:spPr bwMode="auto">
          <a:xfrm rot="-53670">
            <a:off x="5516563" y="3678238"/>
            <a:ext cx="941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b="1">
                <a:cs typeface="Arial" charset="0"/>
              </a:rPr>
              <a:t>TM shedding</a:t>
            </a:r>
          </a:p>
        </p:txBody>
      </p:sp>
      <p:sp>
        <p:nvSpPr>
          <p:cNvPr id="195674" name="Dati memorizzati 203"/>
          <p:cNvSpPr>
            <a:spLocks noChangeArrowheads="1"/>
          </p:cNvSpPr>
          <p:nvPr/>
        </p:nvSpPr>
        <p:spPr bwMode="auto">
          <a:xfrm rot="-5651160">
            <a:off x="1058863" y="4578350"/>
            <a:ext cx="236537" cy="131763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grpSp>
        <p:nvGrpSpPr>
          <p:cNvPr id="195675" name="Gruppo 72"/>
          <p:cNvGrpSpPr>
            <a:grpSpLocks noChangeAspect="1"/>
          </p:cNvGrpSpPr>
          <p:nvPr/>
        </p:nvGrpSpPr>
        <p:grpSpPr bwMode="auto">
          <a:xfrm rot="-1158689">
            <a:off x="4924425" y="4224338"/>
            <a:ext cx="644525" cy="677862"/>
            <a:chOff x="7383386" y="4967659"/>
            <a:chExt cx="774335" cy="723227"/>
          </a:xfrm>
        </p:grpSpPr>
        <p:sp>
          <p:nvSpPr>
            <p:cNvPr id="172" name="Corda 171"/>
            <p:cNvSpPr/>
            <p:nvPr/>
          </p:nvSpPr>
          <p:spPr>
            <a:xfrm rot="14175022" flipH="1">
              <a:off x="7398725" y="4939823"/>
              <a:ext cx="723228" cy="774335"/>
            </a:xfrm>
            <a:prstGeom prst="chord">
              <a:avLst>
                <a:gd name="adj1" fmla="val 2028579"/>
                <a:gd name="adj2" fmla="val 14076410"/>
              </a:avLst>
            </a:prstGeom>
            <a:solidFill>
              <a:srgbClr val="FCB109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 dirty="0">
                <a:solidFill>
                  <a:srgbClr val="FFFFFF"/>
                </a:solidFill>
              </a:endParaRPr>
            </a:p>
          </p:txBody>
        </p:sp>
        <p:sp>
          <p:nvSpPr>
            <p:cNvPr id="195723" name="CasellaDiTesto 172"/>
            <p:cNvSpPr txBox="1">
              <a:spLocks noChangeAspect="1" noChangeArrowheads="1"/>
            </p:cNvSpPr>
            <p:nvPr/>
          </p:nvSpPr>
          <p:spPr bwMode="auto">
            <a:xfrm rot="615665">
              <a:off x="7467304" y="5062508"/>
              <a:ext cx="678974" cy="26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000" b="1">
                  <a:solidFill>
                    <a:srgbClr val="000000"/>
                  </a:solidFill>
                  <a:cs typeface="Arial" charset="0"/>
                </a:rPr>
                <a:t>C5b-9</a:t>
              </a:r>
            </a:p>
          </p:txBody>
        </p:sp>
      </p:grpSp>
      <p:grpSp>
        <p:nvGrpSpPr>
          <p:cNvPr id="930073" name="Group 281"/>
          <p:cNvGrpSpPr>
            <a:grpSpLocks/>
          </p:cNvGrpSpPr>
          <p:nvPr/>
        </p:nvGrpSpPr>
        <p:grpSpPr bwMode="auto">
          <a:xfrm>
            <a:off x="187325" y="1906588"/>
            <a:ext cx="8863013" cy="4987925"/>
            <a:chOff x="118" y="1201"/>
            <a:chExt cx="5583" cy="3142"/>
          </a:xfrm>
        </p:grpSpPr>
        <p:sp>
          <p:nvSpPr>
            <p:cNvPr id="195677" name="Text Box 3"/>
            <p:cNvSpPr txBox="1">
              <a:spLocks noChangeArrowheads="1"/>
            </p:cNvSpPr>
            <p:nvPr/>
          </p:nvSpPr>
          <p:spPr bwMode="auto">
            <a:xfrm>
              <a:off x="118" y="3557"/>
              <a:ext cx="55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just"/>
              <a:r>
                <a:rPr lang="en-US" sz="2000" dirty="0">
                  <a:solidFill>
                    <a:srgbClr val="000000"/>
                  </a:solidFill>
                  <a:cs typeface="Arial" charset="0"/>
                </a:rPr>
                <a:t>Blockade of C5 cleavage to C5a and C5b, protected from microvascular thrombosis and radically improved the outcome of </a:t>
              </a:r>
              <a:r>
                <a:rPr lang="en-US" sz="2000" dirty="0" err="1">
                  <a:solidFill>
                    <a:srgbClr val="000000"/>
                  </a:solidFill>
                  <a:cs typeface="Arial" charset="0"/>
                </a:rPr>
                <a:t>aHUS</a:t>
              </a:r>
              <a:r>
                <a:rPr lang="en-US" sz="2000" dirty="0">
                  <a:solidFill>
                    <a:srgbClr val="000000"/>
                  </a:solidFill>
                  <a:cs typeface="Arial" charset="0"/>
                </a:rPr>
                <a:t>. </a:t>
              </a:r>
            </a:p>
          </p:txBody>
        </p:sp>
        <p:sp>
          <p:nvSpPr>
            <p:cNvPr id="195678" name="Rectangle 5"/>
            <p:cNvSpPr>
              <a:spLocks noChangeArrowheads="1"/>
            </p:cNvSpPr>
            <p:nvPr/>
          </p:nvSpPr>
          <p:spPr bwMode="auto">
            <a:xfrm>
              <a:off x="2938" y="4017"/>
              <a:ext cx="27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Legendre CM et al., </a:t>
              </a:r>
              <a:r>
                <a:rPr lang="it-IT" sz="14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N Engl J Med,  </a:t>
              </a:r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2013</a:t>
              </a:r>
            </a:p>
            <a:p>
              <a:pPr algn="r"/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Licht C et al., </a:t>
              </a:r>
              <a:r>
                <a:rPr lang="it-IT" sz="14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Kidney Int</a:t>
              </a:r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, 2015</a:t>
              </a:r>
            </a:p>
          </p:txBody>
        </p:sp>
        <p:grpSp>
          <p:nvGrpSpPr>
            <p:cNvPr id="195679" name="Group 280"/>
            <p:cNvGrpSpPr>
              <a:grpSpLocks/>
            </p:cNvGrpSpPr>
            <p:nvPr/>
          </p:nvGrpSpPr>
          <p:grpSpPr bwMode="auto">
            <a:xfrm>
              <a:off x="2417" y="1201"/>
              <a:ext cx="2565" cy="2144"/>
              <a:chOff x="2417" y="1201"/>
              <a:chExt cx="2565" cy="2144"/>
            </a:xfrm>
          </p:grpSpPr>
          <p:grpSp>
            <p:nvGrpSpPr>
              <p:cNvPr id="195682" name="Gruppo 216"/>
              <p:cNvGrpSpPr>
                <a:grpSpLocks/>
              </p:cNvGrpSpPr>
              <p:nvPr/>
            </p:nvGrpSpPr>
            <p:grpSpPr bwMode="auto">
              <a:xfrm>
                <a:off x="2417" y="1201"/>
                <a:ext cx="1873" cy="1234"/>
                <a:chOff x="3938588" y="2876550"/>
                <a:chExt cx="2973387" cy="1958717"/>
              </a:xfrm>
            </p:grpSpPr>
            <p:grpSp>
              <p:nvGrpSpPr>
                <p:cNvPr id="195685" name="Group 30"/>
                <p:cNvGrpSpPr>
                  <a:grpSpLocks/>
                </p:cNvGrpSpPr>
                <p:nvPr/>
              </p:nvGrpSpPr>
              <p:grpSpPr bwMode="auto">
                <a:xfrm rot="-2723970">
                  <a:off x="4186537" y="3956179"/>
                  <a:ext cx="1197529" cy="560648"/>
                  <a:chOff x="2932" y="792"/>
                  <a:chExt cx="1208" cy="666"/>
                </a:xfrm>
              </p:grpSpPr>
              <p:sp>
                <p:nvSpPr>
                  <p:cNvPr id="22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305" y="1047"/>
                    <a:ext cx="833" cy="9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76869"/>
                      </a:gs>
                      <a:gs pos="50000">
                        <a:schemeClr val="accent1"/>
                      </a:gs>
                      <a:gs pos="100000">
                        <a:srgbClr val="576869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>
                      <a:defRPr/>
                    </a:pPr>
                    <a:endParaRPr lang="it-IT" sz="24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1165"/>
                    <a:ext cx="833" cy="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76869"/>
                      </a:gs>
                      <a:gs pos="50000">
                        <a:schemeClr val="accent1"/>
                      </a:gs>
                      <a:gs pos="100000">
                        <a:srgbClr val="576869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>
                      <a:defRPr/>
                    </a:pPr>
                    <a:endParaRPr lang="it-IT" sz="24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69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412" y="1070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1065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551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689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933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072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12" y="1173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551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689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933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072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95710" name="Group 53"/>
                  <p:cNvGrpSpPr>
                    <a:grpSpLocks/>
                  </p:cNvGrpSpPr>
                  <p:nvPr/>
                </p:nvGrpSpPr>
                <p:grpSpPr bwMode="auto">
                  <a:xfrm rot="305990" flipV="1">
                    <a:off x="2963" y="1148"/>
                    <a:ext cx="446" cy="310"/>
                    <a:chOff x="2900" y="773"/>
                    <a:chExt cx="542" cy="318"/>
                  </a:xfrm>
                </p:grpSpPr>
                <p:sp>
                  <p:nvSpPr>
                    <p:cNvPr id="195717" name="Rectangle 54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47" y="929"/>
                      <a:ext cx="466" cy="6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68" name="Rectangle 55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70" y="956"/>
                      <a:ext cx="463" cy="7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>
                        <a:solidFill>
                          <a:srgbClr val="000000"/>
                        </a:solidFill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1" name="Rectangle 56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894" y="1037"/>
                      <a:ext cx="465" cy="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>
                        <a:defRPr/>
                      </a:pPr>
                      <a:endParaRPr lang="it-IT" sz="240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720" name="Rectangle 57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3035" y="773"/>
                      <a:ext cx="206" cy="7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5721" name="Rectangle 58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76" y="859"/>
                      <a:ext cx="206" cy="7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95711" name="Group 59"/>
                  <p:cNvGrpSpPr>
                    <a:grpSpLocks/>
                  </p:cNvGrpSpPr>
                  <p:nvPr/>
                </p:nvGrpSpPr>
                <p:grpSpPr bwMode="auto">
                  <a:xfrm rot="-305990">
                    <a:off x="2932" y="792"/>
                    <a:ext cx="434" cy="281"/>
                    <a:chOff x="2898" y="709"/>
                    <a:chExt cx="530" cy="289"/>
                  </a:xfrm>
                </p:grpSpPr>
                <p:sp>
                  <p:nvSpPr>
                    <p:cNvPr id="195712" name="Rectangle 60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47" y="929"/>
                      <a:ext cx="466" cy="6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63" name="Rectangle 61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83" y="675"/>
                      <a:ext cx="467" cy="8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>
                        <a:solidFill>
                          <a:srgbClr val="000000"/>
                        </a:solidFill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4" name="Rectangle 62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19" y="826"/>
                      <a:ext cx="461" cy="7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240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715" name="Rectangle 63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3035" y="773"/>
                      <a:ext cx="206" cy="7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5716" name="Rectangle 64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76" y="859"/>
                      <a:ext cx="206" cy="7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195686" name="Rectangle 5"/>
                <p:cNvSpPr>
                  <a:spLocks noChangeArrowheads="1"/>
                </p:cNvSpPr>
                <p:nvPr/>
              </p:nvSpPr>
              <p:spPr bwMode="auto">
                <a:xfrm>
                  <a:off x="3943350" y="2876550"/>
                  <a:ext cx="2005013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/>
                  <a:endParaRPr lang="en-US" sz="1800" i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687" name="Rectangle 65"/>
                <p:cNvSpPr>
                  <a:spLocks noChangeArrowheads="1"/>
                </p:cNvSpPr>
                <p:nvPr/>
              </p:nvSpPr>
              <p:spPr bwMode="auto">
                <a:xfrm>
                  <a:off x="3938588" y="3171786"/>
                  <a:ext cx="2973387" cy="304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/>
                  <a:endParaRPr lang="en-US" sz="14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95681" name="Oval 279"/>
              <p:cNvSpPr>
                <a:spLocks noChangeArrowheads="1"/>
              </p:cNvSpPr>
              <p:nvPr/>
            </p:nvSpPr>
            <p:spPr bwMode="auto">
              <a:xfrm>
                <a:off x="2692" y="2207"/>
                <a:ext cx="2290" cy="1138"/>
              </a:xfrm>
              <a:prstGeom prst="ellipse">
                <a:avLst/>
              </a:prstGeom>
              <a:solidFill>
                <a:srgbClr val="FFFF00">
                  <a:alpha val="5215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107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Plasma-Resistant Trial: </a:t>
            </a:r>
            <a:r>
              <a:rPr lang="en-US" dirty="0" err="1"/>
              <a:t>eGFR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0A1D3-3348-4B20-A508-9378DF9861A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496"/>
            <a:ext cx="8277207" cy="46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3897868"/>
            <a:ext cx="3557384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4/5 patients discontinued dialysis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4648200"/>
            <a:ext cx="477727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100% with baseline GFR &lt;60 ml/min/1.73 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069068"/>
            <a:ext cx="236220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sym typeface="Wingdings"/>
              </a:rPr>
              <a:t> 32</a:t>
            </a:r>
            <a:r>
              <a:rPr lang="en-US" dirty="0">
                <a:solidFill>
                  <a:srgbClr val="002060"/>
                </a:solidFill>
              </a:rPr>
              <a:t> ml/min/1.73 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400800"/>
            <a:ext cx="342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 </a:t>
            </a:r>
            <a:r>
              <a:rPr lang="en-US" sz="1200" dirty="0" err="1"/>
              <a:t>Engl</a:t>
            </a:r>
            <a:r>
              <a:rPr lang="en-US" sz="1200" dirty="0"/>
              <a:t> J Med. 368(23):2169-81, 2013</a:t>
            </a:r>
          </a:p>
        </p:txBody>
      </p:sp>
    </p:spTree>
    <p:extLst>
      <p:ext uri="{BB962C8B-B14F-4D97-AF65-F5344CB8AC3E}">
        <p14:creationId xmlns:p14="http://schemas.microsoft.com/office/powerpoint/2010/main" val="22204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Plasma-Sensitive Trial: </a:t>
            </a:r>
            <a:r>
              <a:rPr lang="en-US" dirty="0" err="1"/>
              <a:t>eGFR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0A1D3-3348-4B20-A508-9378DF9861A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500"/>
            <a:ext cx="83439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4648200"/>
            <a:ext cx="464903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90% with baseline GFR &lt;60 ml/min/1.73 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821668"/>
            <a:ext cx="22098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sym typeface="Wingdings"/>
              </a:rPr>
              <a:t> 6</a:t>
            </a:r>
            <a:r>
              <a:rPr lang="en-US" dirty="0">
                <a:solidFill>
                  <a:srgbClr val="002060"/>
                </a:solidFill>
              </a:rPr>
              <a:t> ml/min/1.73 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at 26 weeks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400800"/>
            <a:ext cx="342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 </a:t>
            </a:r>
            <a:r>
              <a:rPr lang="en-US" sz="1200" dirty="0" err="1"/>
              <a:t>Engl</a:t>
            </a:r>
            <a:r>
              <a:rPr lang="en-US" sz="1200" dirty="0"/>
              <a:t> J Med. 368(23):2169-81, 2013</a:t>
            </a:r>
          </a:p>
        </p:txBody>
      </p:sp>
    </p:spTree>
    <p:extLst>
      <p:ext uri="{BB962C8B-B14F-4D97-AF65-F5344CB8AC3E}">
        <p14:creationId xmlns:p14="http://schemas.microsoft.com/office/powerpoint/2010/main" val="284047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</a:t>
            </a:r>
            <a:r>
              <a:rPr lang="en-US" dirty="0" err="1"/>
              <a:t>HRQoL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0A1D3-3348-4B20-A508-9378DF9861A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95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4279"/>
            <a:ext cx="5943600" cy="503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4305300"/>
            <a:ext cx="19812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Clinically meaningful increase in 73%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2819400"/>
            <a:ext cx="19812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Clinically meaningful increase in 87%</a:t>
            </a:r>
          </a:p>
        </p:txBody>
      </p:sp>
    </p:spTree>
    <p:extLst>
      <p:ext uri="{BB962C8B-B14F-4D97-AF65-F5344CB8AC3E}">
        <p14:creationId xmlns:p14="http://schemas.microsoft.com/office/powerpoint/2010/main" val="222065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16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>
                <a:latin typeface="Arial" charset="0"/>
                <a:ea typeface="ＭＳ Ｐゴシック" charset="0"/>
                <a:cs typeface="ＭＳ Ｐゴシック" charset="0"/>
              </a:rPr>
              <a:t>DISCLOSURES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39900"/>
            <a:ext cx="8534400" cy="4662488"/>
          </a:xfrm>
        </p:spPr>
        <p:txBody>
          <a:bodyPr/>
          <a:lstStyle/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3600" u="sng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Relevant Financial Relationships</a:t>
            </a:r>
          </a:p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Advisory Board/consultant: Alexion</a:t>
            </a:r>
          </a:p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Advisory Board: Mallinckrodt </a:t>
            </a:r>
          </a:p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Honoraria: 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UpToDate</a:t>
            </a: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Consultant: Advance Medical</a:t>
            </a:r>
          </a:p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3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3600" u="sng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Off Label Usage</a:t>
            </a:r>
          </a:p>
          <a:p>
            <a:pPr marL="284163" indent="-284163" algn="ctr" eaLnBrk="1" hangingPunct="1">
              <a:lnSpc>
                <a:spcPct val="80000"/>
              </a:lnSpc>
              <a:buFontTx/>
              <a:buNone/>
            </a:pPr>
            <a:r>
              <a:rPr lang="en-US" sz="3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None</a:t>
            </a:r>
          </a:p>
          <a:p>
            <a:pPr marL="284163" indent="-284163" eaLnBrk="1" hangingPunct="1">
              <a:lnSpc>
                <a:spcPct val="80000"/>
              </a:lnSpc>
              <a:buFontTx/>
              <a:buNone/>
            </a:pPr>
            <a:endParaRPr lang="en-US" sz="34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592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1027"/>
          <p:cNvSpPr txBox="1">
            <a:spLocks noChangeArrowheads="1"/>
          </p:cNvSpPr>
          <p:nvPr/>
        </p:nvSpPr>
        <p:spPr bwMode="auto">
          <a:xfrm>
            <a:off x="188913" y="660400"/>
            <a:ext cx="8786812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SzPct val="110000"/>
              <a:buFont typeface="Lucida Grande"/>
              <a:buChar char="●"/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Homozygous or compound heterozygous mutations in </a:t>
            </a:r>
            <a:r>
              <a:rPr lang="en-US" altLang="en-US" sz="2000" i="1">
                <a:solidFill>
                  <a:srgbClr val="000000"/>
                </a:solidFill>
                <a:cs typeface="Arial" panose="020B0604020202020204" pitchFamily="34" charset="0"/>
              </a:rPr>
              <a:t>DGKE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(encoding diacylglycerol kinase </a:t>
            </a: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e)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were found in 27% of aHUS cases with onset in the first year of life</a:t>
            </a: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Peculiar clinical phenotype: recurrent disease in childhood, development of proteinuria sometimes with the nephrotic syndrome</a:t>
            </a: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DGKE is not an integral protein of complement and patients did not show complement consumption and one relapsed while on eculizumab</a:t>
            </a: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DGKE knock down in endothelial cells up-regulated ICAM-1 and tissue factor expression and resulted in platelet adhesion without inducing complement deposition.</a:t>
            </a: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SzPct val="110000"/>
              <a:buFont typeface="Lucida Grande"/>
              <a:buChar char="●"/>
            </a:pP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6611" name="Text Box 1036"/>
          <p:cNvSpPr txBox="1">
            <a:spLocks noChangeArrowheads="1"/>
          </p:cNvSpPr>
          <p:nvPr/>
        </p:nvSpPr>
        <p:spPr bwMode="auto">
          <a:xfrm>
            <a:off x="5849938" y="3257550"/>
            <a:ext cx="310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rgbClr val="000000"/>
                </a:solidFill>
                <a:cs typeface="Arial" panose="020B0604020202020204" pitchFamily="34" charset="0"/>
              </a:rPr>
              <a:t>Lemaire M et al,  Nature Genet  2013</a:t>
            </a:r>
          </a:p>
        </p:txBody>
      </p:sp>
      <p:sp>
        <p:nvSpPr>
          <p:cNvPr id="196612" name="CasellaDiTesto 17"/>
          <p:cNvSpPr txBox="1">
            <a:spLocks noChangeArrowheads="1"/>
          </p:cNvSpPr>
          <p:nvPr/>
        </p:nvSpPr>
        <p:spPr bwMode="auto">
          <a:xfrm>
            <a:off x="42863" y="141288"/>
            <a:ext cx="9117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RECESSIVE MUTATIONS IN </a:t>
            </a:r>
            <a:r>
              <a:rPr lang="it-IT" altLang="en-US" sz="2400" b="1" i="1">
                <a:solidFill>
                  <a:srgbClr val="000000"/>
                </a:solidFill>
                <a:cs typeface="Arial" panose="020B0604020202020204" pitchFamily="34" charset="0"/>
              </a:rPr>
              <a:t>DGKE</a:t>
            </a:r>
            <a:r>
              <a:rPr lang="it-IT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 CAUSE aHUS SYNDROME</a:t>
            </a:r>
          </a:p>
        </p:txBody>
      </p:sp>
      <p:sp>
        <p:nvSpPr>
          <p:cNvPr id="196613" name="Text Box 1036"/>
          <p:cNvSpPr txBox="1">
            <a:spLocks noChangeArrowheads="1"/>
          </p:cNvSpPr>
          <p:nvPr/>
        </p:nvSpPr>
        <p:spPr bwMode="auto">
          <a:xfrm>
            <a:off x="341313" y="3436938"/>
            <a:ext cx="399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Consequences of </a:t>
            </a:r>
            <a:r>
              <a:rPr lang="it-IT" altLang="en-US" sz="1800" b="1" i="1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1800" b="1" i="1">
                <a:solidFill>
                  <a:srgbClr val="000000"/>
                </a:solidFill>
                <a:cs typeface="Arial" panose="020B0604020202020204" pitchFamily="34" charset="0"/>
              </a:rPr>
              <a:t>GKE</a:t>
            </a:r>
            <a:r>
              <a:rPr lang="it-IT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 deficiency</a:t>
            </a:r>
          </a:p>
        </p:txBody>
      </p:sp>
      <p:pic>
        <p:nvPicPr>
          <p:cNvPr id="19661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4699000"/>
            <a:ext cx="16478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Text Box 1036"/>
          <p:cNvSpPr txBox="1">
            <a:spLocks noChangeArrowheads="1"/>
          </p:cNvSpPr>
          <p:nvPr/>
        </p:nvSpPr>
        <p:spPr bwMode="auto">
          <a:xfrm>
            <a:off x="6553200" y="6480175"/>
            <a:ext cx="238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rgbClr val="000000"/>
                </a:solidFill>
                <a:cs typeface="Arial" panose="020B0604020202020204" pitchFamily="34" charset="0"/>
              </a:rPr>
              <a:t>Bruneau et al,  Blood</a:t>
            </a:r>
            <a:r>
              <a:rPr lang="it-IT" altLang="en-US" sz="1400" i="1">
                <a:solidFill>
                  <a:srgbClr val="000000"/>
                </a:solidFill>
                <a:cs typeface="Arial" panose="020B0604020202020204" pitchFamily="34" charset="0"/>
              </a:rPr>
              <a:t>,  </a:t>
            </a:r>
            <a:r>
              <a:rPr lang="it-IT" altLang="en-US" sz="1400">
                <a:solidFill>
                  <a:srgbClr val="000000"/>
                </a:solidFill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705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604838" y="151624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dirty="0"/>
              <a:t>Hemolytic Uremic Syndrome</a:t>
            </a:r>
            <a:endParaRPr lang="en-US" sz="4400" dirty="0"/>
          </a:p>
        </p:txBody>
      </p:sp>
      <p:pic>
        <p:nvPicPr>
          <p:cNvPr id="19458" name="Picture 8" descr="glomerulo normal PA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3304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microangiopatia trombotica en glomerul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925" y="2535238"/>
            <a:ext cx="23780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41862" y="44196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Classic HUS-D</a:t>
            </a:r>
            <a:r>
              <a:rPr lang="en-US" b="1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- 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diarrheal </a:t>
            </a:r>
            <a:r>
              <a:rPr lang="en-GB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prodrome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associated with shiga toxin producing 0157:H7 </a:t>
            </a:r>
            <a:r>
              <a:rPr lang="en-GB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E.coli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GB" dirty="0"/>
              <a:t>most cases recover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 algn="l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Atypical HUS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 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May be associated with mutations in </a:t>
            </a:r>
            <a:r>
              <a:rPr lang="en-GB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complement regulatory proteins. 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Poor prognosis, </a:t>
            </a:r>
            <a:r>
              <a:rPr lang="es-E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50% ESRD,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may recur after transplantation.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609600" y="914400"/>
            <a:ext cx="7929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A thrombotic micrangiopathy manifesting with:</a:t>
            </a:r>
          </a:p>
          <a:p>
            <a:pPr algn="l">
              <a:buFontTx/>
              <a:buChar char="•"/>
            </a:pPr>
            <a:r>
              <a:rPr lang="en-US"/>
              <a:t>Micro-angiopathic hemolytic anemia</a:t>
            </a:r>
          </a:p>
          <a:p>
            <a:pPr algn="l">
              <a:buFontTx/>
              <a:buChar char="•"/>
            </a:pPr>
            <a:r>
              <a:rPr lang="en-US"/>
              <a:t>Thromboctytopenia</a:t>
            </a:r>
          </a:p>
          <a:p>
            <a:pPr algn="l">
              <a:buFontTx/>
              <a:buChar char="•"/>
            </a:pPr>
            <a:r>
              <a:rPr lang="en-US"/>
              <a:t>Acute renal failure</a:t>
            </a:r>
          </a:p>
        </p:txBody>
      </p:sp>
      <p:sp>
        <p:nvSpPr>
          <p:cNvPr id="7" name="Line 1028"/>
          <p:cNvSpPr>
            <a:spLocks noChangeShapeType="1"/>
          </p:cNvSpPr>
          <p:nvPr/>
        </p:nvSpPr>
        <p:spPr bwMode="auto">
          <a:xfrm>
            <a:off x="0" y="928212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1-23 at 5.56.1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t="18037" r="29308" b="14277"/>
          <a:stretch/>
        </p:blipFill>
        <p:spPr>
          <a:xfrm>
            <a:off x="1340522" y="332849"/>
            <a:ext cx="6420348" cy="5148371"/>
          </a:xfrm>
        </p:spPr>
      </p:pic>
      <p:sp>
        <p:nvSpPr>
          <p:cNvPr id="5" name="Rectangle 4"/>
          <p:cNvSpPr/>
          <p:nvPr/>
        </p:nvSpPr>
        <p:spPr>
          <a:xfrm>
            <a:off x="3998022" y="6509161"/>
            <a:ext cx="5047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Asif</a:t>
            </a:r>
            <a:r>
              <a:rPr lang="en-US" sz="1400" dirty="0"/>
              <a:t> et al, The Open Urology &amp; Nephrology Journal, 2014</a:t>
            </a:r>
          </a:p>
        </p:txBody>
      </p:sp>
    </p:spTree>
    <p:extLst>
      <p:ext uri="{BB962C8B-B14F-4D97-AF65-F5344CB8AC3E}">
        <p14:creationId xmlns:p14="http://schemas.microsoft.com/office/powerpoint/2010/main" val="310030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635000" y="4064000"/>
            <a:ext cx="762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00"/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1390650" y="6499225"/>
            <a:ext cx="6000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Carla M. Nester CM, et al, Mol Immunology, Vol 67, Issue 1, 2015, 31–42</a:t>
            </a:r>
          </a:p>
        </p:txBody>
      </p:sp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635000" y="5651500"/>
            <a:ext cx="7620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3600" y="-4400"/>
            <a:ext cx="7162800" cy="609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Mimics of </a:t>
            </a:r>
            <a:r>
              <a:rPr lang="en-US" dirty="0" err="1">
                <a:latin typeface="Arial" charset="0"/>
              </a:rPr>
              <a:t>aHUS</a:t>
            </a: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5223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71513"/>
            <a:ext cx="8185150" cy="5729287"/>
          </a:xfrm>
        </p:spPr>
      </p:pic>
      <p:sp>
        <p:nvSpPr>
          <p:cNvPr id="2" name="Rectangle 1"/>
          <p:cNvSpPr/>
          <p:nvPr/>
        </p:nvSpPr>
        <p:spPr>
          <a:xfrm>
            <a:off x="3864646" y="2363332"/>
            <a:ext cx="11324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ADAMTS13</a:t>
            </a:r>
          </a:p>
          <a:p>
            <a:r>
              <a:rPr lang="en-US" sz="1400" dirty="0"/>
              <a:t>deficiency</a:t>
            </a:r>
          </a:p>
        </p:txBody>
      </p:sp>
    </p:spTree>
    <p:extLst>
      <p:ext uri="{BB962C8B-B14F-4D97-AF65-F5344CB8AC3E}">
        <p14:creationId xmlns:p14="http://schemas.microsoft.com/office/powerpoint/2010/main" val="8593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7485 C 0.01527 -0.14266 0.03106 -0.10955 0.03782 -0.06786 C 0.04442 -0.02316 0.04806 0.03057 0.05153 0.08429 C 0.05535 0.13779 0.05153 0.18272 0.04806 0.23297 C 0.04442 0.2779 0.03939 0.327 0.02724 0.36845 C 0.017 0.40898 -0.00052 0.4421 -0.01909 0.46711 C -0.03627 0.49235 -0.05692 0.5088 -0.07774 0.51667 C -0.09804 0.52547 -0.11887 0.52547 -0.13778 0.51667 C -0.15825 0.5088 -0.17699 0.48772 -0.19261 0.45507 C -0.20858 0.42566 -0.22176 0.3893 -0.2287 0.34367 C -0.23738 0.30245 -0.24102 0.24479 -0.24102 0.19916 C -0.24241 0.15447 -0.24102 0.10074 -0.23217 0.05558 C -0.2235 0.01412 -0.20858 -0.01876 -0.18793 -0.03544 C -0.16693 -0.04748 -0.14646 -0.03081 -0.13257 -0.00232 C -0.12025 0.02617 -0.11192 0.07202 -0.11036 0.12529 C -0.11036 0.17901 -0.11192 0.22834 -0.12025 0.2691 C -0.1291 0.31056 -0.12719 0.31913 -0.16155 0.37193 C -0.19261 0.43006 -0.2235 0.41361 -0.24241 0.41755 C -0.26167 0.41755 -0.27694 0.40157 -0.29568 0.3849 C -0.31633 0.36429 -0.33386 0.327 -0.34566 0.29411 C -0.35746 0.26146 -0.36301 0.21977 -0.36978 0.15447 C -0.37446 0.08823 -0.37446 0.05558 -0.37446 0.00625 C -0.37446 -0.04377 -0.37446 -0.0931 -0.37446 -0.1426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3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1-23 at 5.35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1" t="6305" r="14570" b="6019"/>
          <a:stretch/>
        </p:blipFill>
        <p:spPr>
          <a:xfrm>
            <a:off x="1120876" y="821746"/>
            <a:ext cx="7118556" cy="5551280"/>
          </a:xfrm>
        </p:spPr>
      </p:pic>
      <p:sp>
        <p:nvSpPr>
          <p:cNvPr id="5" name="Rectangle 4"/>
          <p:cNvSpPr/>
          <p:nvPr/>
        </p:nvSpPr>
        <p:spPr>
          <a:xfrm>
            <a:off x="5356757" y="6575547"/>
            <a:ext cx="3769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aseline="30000" dirty="0" err="1"/>
              <a:t>Mele</a:t>
            </a:r>
            <a:r>
              <a:rPr lang="de-DE" sz="1800" baseline="30000" dirty="0"/>
              <a:t> et al, </a:t>
            </a:r>
            <a:r>
              <a:rPr lang="de-DE" sz="1800" baseline="30000" dirty="0" err="1"/>
              <a:t>Semin</a:t>
            </a:r>
            <a:r>
              <a:rPr lang="de-DE" sz="1800" baseline="30000" dirty="0"/>
              <a:t> </a:t>
            </a:r>
            <a:r>
              <a:rPr lang="de-DE" sz="1800" baseline="30000" dirty="0" err="1"/>
              <a:t>Immunopathol</a:t>
            </a:r>
            <a:r>
              <a:rPr lang="de-DE" sz="1800" baseline="30000" dirty="0"/>
              <a:t> (2014) 36:399–420</a:t>
            </a:r>
            <a:endParaRPr lang="en-US" sz="18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78017" y="324465"/>
            <a:ext cx="1730473" cy="523220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bacteria, bacterial toxin, LPS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645948" y="514830"/>
            <a:ext cx="1730473" cy="307777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Mannose residues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78195" y="318088"/>
            <a:ext cx="1858297" cy="523220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IgM, IgG</a:t>
            </a:r>
          </a:p>
          <a:p>
            <a:pPr>
              <a:spcBef>
                <a:spcPct val="0"/>
              </a:spcBef>
              <a:buNone/>
            </a:pPr>
            <a:r>
              <a:rPr lang="it-IT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Immune complexes</a:t>
            </a:r>
          </a:p>
        </p:txBody>
      </p:sp>
    </p:spTree>
    <p:extLst>
      <p:ext uri="{BB962C8B-B14F-4D97-AF65-F5344CB8AC3E}">
        <p14:creationId xmlns:p14="http://schemas.microsoft.com/office/powerpoint/2010/main" val="220956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egnaposto numero diapositiva 5"/>
          <p:cNvSpPr txBox="1">
            <a:spLocks noGrp="1"/>
          </p:cNvSpPr>
          <p:nvPr/>
        </p:nvSpPr>
        <p:spPr bwMode="auto">
          <a:xfrm>
            <a:off x="6538913" y="55102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eaLnBrk="1" hangingPunct="1"/>
            <a:fld id="{98520064-6AC9-8743-9CDE-F17B94368712}" type="slidenum">
              <a:rPr lang="it-IT" sz="1400">
                <a:solidFill>
                  <a:srgbClr val="898989"/>
                </a:solidFill>
                <a:latin typeface="Helvetica" charset="0"/>
              </a:rPr>
              <a:pPr algn="r" eaLnBrk="1" hangingPunct="1"/>
              <a:t>7</a:t>
            </a:fld>
            <a:endParaRPr lang="it-IT" sz="14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160771" name="AutoShape 2"/>
          <p:cNvSpPr>
            <a:spLocks noChangeArrowheads="1"/>
          </p:cNvSpPr>
          <p:nvPr/>
        </p:nvSpPr>
        <p:spPr bwMode="auto">
          <a:xfrm>
            <a:off x="423863" y="3000375"/>
            <a:ext cx="993775" cy="1905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700" b="1">
                <a:solidFill>
                  <a:srgbClr val="000000"/>
                </a:solidFill>
                <a:latin typeface="Arial" charset="0"/>
                <a:cs typeface="Arial" charset="0"/>
              </a:rPr>
              <a:t>FIMAC</a:t>
            </a:r>
          </a:p>
        </p:txBody>
      </p:sp>
      <p:sp>
        <p:nvSpPr>
          <p:cNvPr id="160772" name="AutoShape 3"/>
          <p:cNvSpPr>
            <a:spLocks noChangeArrowheads="1"/>
          </p:cNvSpPr>
          <p:nvPr/>
        </p:nvSpPr>
        <p:spPr bwMode="auto">
          <a:xfrm>
            <a:off x="1417638" y="3000375"/>
            <a:ext cx="990600" cy="1905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700" b="1">
                <a:solidFill>
                  <a:srgbClr val="000000"/>
                </a:solidFill>
                <a:latin typeface="Arial" charset="0"/>
                <a:cs typeface="Arial" charset="0"/>
              </a:rPr>
              <a:t>SRCR</a:t>
            </a:r>
          </a:p>
        </p:txBody>
      </p:sp>
      <p:sp>
        <p:nvSpPr>
          <p:cNvPr id="160773" name="AutoShape 4"/>
          <p:cNvSpPr>
            <a:spLocks noChangeArrowheads="1"/>
          </p:cNvSpPr>
          <p:nvPr/>
        </p:nvSpPr>
        <p:spPr bwMode="auto">
          <a:xfrm>
            <a:off x="2408238" y="3000375"/>
            <a:ext cx="565150" cy="192088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700" b="1">
                <a:solidFill>
                  <a:srgbClr val="000000"/>
                </a:solidFill>
                <a:latin typeface="Arial" charset="0"/>
                <a:cs typeface="Arial" charset="0"/>
              </a:rPr>
              <a:t>LRDR-1</a:t>
            </a:r>
          </a:p>
        </p:txBody>
      </p:sp>
      <p:sp>
        <p:nvSpPr>
          <p:cNvPr id="160774" name="AutoShape 5"/>
          <p:cNvSpPr>
            <a:spLocks noChangeArrowheads="1"/>
          </p:cNvSpPr>
          <p:nvPr/>
        </p:nvSpPr>
        <p:spPr bwMode="auto">
          <a:xfrm>
            <a:off x="2973388" y="3000375"/>
            <a:ext cx="566737" cy="192088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700" b="1">
                <a:solidFill>
                  <a:srgbClr val="000000"/>
                </a:solidFill>
                <a:latin typeface="Arial" charset="0"/>
                <a:cs typeface="Arial" charset="0"/>
              </a:rPr>
              <a:t>LRDR-2</a:t>
            </a:r>
          </a:p>
        </p:txBody>
      </p:sp>
      <p:sp>
        <p:nvSpPr>
          <p:cNvPr id="160775" name="AutoShape 6"/>
          <p:cNvSpPr>
            <a:spLocks noChangeArrowheads="1"/>
          </p:cNvSpPr>
          <p:nvPr/>
        </p:nvSpPr>
        <p:spPr bwMode="auto">
          <a:xfrm>
            <a:off x="3540125" y="3000375"/>
            <a:ext cx="427038" cy="192088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7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776" name="Line 7"/>
          <p:cNvSpPr>
            <a:spLocks noChangeShapeType="1"/>
          </p:cNvSpPr>
          <p:nvPr/>
        </p:nvSpPr>
        <p:spPr bwMode="auto">
          <a:xfrm>
            <a:off x="3967163" y="3097213"/>
            <a:ext cx="236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7" name="Text Box 8"/>
          <p:cNvSpPr txBox="1">
            <a:spLocks noChangeArrowheads="1"/>
          </p:cNvSpPr>
          <p:nvPr/>
        </p:nvSpPr>
        <p:spPr bwMode="auto">
          <a:xfrm>
            <a:off x="4157663" y="2995613"/>
            <a:ext cx="3317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S-S</a:t>
            </a:r>
          </a:p>
        </p:txBody>
      </p:sp>
      <p:sp>
        <p:nvSpPr>
          <p:cNvPr id="160778" name="Line 9"/>
          <p:cNvSpPr>
            <a:spLocks noChangeShapeType="1"/>
          </p:cNvSpPr>
          <p:nvPr/>
        </p:nvSpPr>
        <p:spPr bwMode="auto">
          <a:xfrm>
            <a:off x="4486275" y="3097213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9" name="AutoShape 10"/>
          <p:cNvSpPr>
            <a:spLocks noChangeArrowheads="1"/>
          </p:cNvSpPr>
          <p:nvPr/>
        </p:nvSpPr>
        <p:spPr bwMode="auto">
          <a:xfrm>
            <a:off x="4721225" y="3000375"/>
            <a:ext cx="1136650" cy="192088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700" b="1">
                <a:solidFill>
                  <a:srgbClr val="000000"/>
                </a:solidFill>
                <a:latin typeface="Arial" charset="0"/>
                <a:cs typeface="Arial" charset="0"/>
              </a:rPr>
              <a:t>SP</a:t>
            </a:r>
          </a:p>
        </p:txBody>
      </p:sp>
      <p:sp>
        <p:nvSpPr>
          <p:cNvPr id="160780" name="Text Box 11"/>
          <p:cNvSpPr txBox="1">
            <a:spLocks noChangeArrowheads="1"/>
          </p:cNvSpPr>
          <p:nvPr/>
        </p:nvSpPr>
        <p:spPr bwMode="auto">
          <a:xfrm>
            <a:off x="1936750" y="2822575"/>
            <a:ext cx="5207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 b="1">
                <a:solidFill>
                  <a:srgbClr val="000000"/>
                </a:solidFill>
              </a:rPr>
              <a:t>H Chain</a:t>
            </a:r>
          </a:p>
        </p:txBody>
      </p:sp>
      <p:sp>
        <p:nvSpPr>
          <p:cNvPr id="160781" name="Text Box 12"/>
          <p:cNvSpPr txBox="1">
            <a:spLocks noChangeArrowheads="1"/>
          </p:cNvSpPr>
          <p:nvPr/>
        </p:nvSpPr>
        <p:spPr bwMode="auto">
          <a:xfrm>
            <a:off x="4992688" y="2824163"/>
            <a:ext cx="5095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 b="1">
                <a:solidFill>
                  <a:srgbClr val="000000"/>
                </a:solidFill>
              </a:rPr>
              <a:t>L Chain</a:t>
            </a:r>
          </a:p>
        </p:txBody>
      </p:sp>
      <p:sp>
        <p:nvSpPr>
          <p:cNvPr id="160782" name="Text Box 13"/>
          <p:cNvSpPr txBox="1">
            <a:spLocks noChangeArrowheads="1"/>
          </p:cNvSpPr>
          <p:nvPr/>
        </p:nvSpPr>
        <p:spPr bwMode="auto">
          <a:xfrm>
            <a:off x="665163" y="3333750"/>
            <a:ext cx="406400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FF3300"/>
                </a:solidFill>
              </a:rPr>
              <a:t>T72S</a:t>
            </a:r>
          </a:p>
        </p:txBody>
      </p:sp>
      <p:sp>
        <p:nvSpPr>
          <p:cNvPr id="160783" name="Text Box 14"/>
          <p:cNvSpPr txBox="1">
            <a:spLocks noChangeArrowheads="1"/>
          </p:cNvSpPr>
          <p:nvPr/>
        </p:nvSpPr>
        <p:spPr bwMode="auto">
          <a:xfrm>
            <a:off x="2327275" y="3406775"/>
            <a:ext cx="469900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A240G</a:t>
            </a:r>
          </a:p>
        </p:txBody>
      </p:sp>
      <p:sp>
        <p:nvSpPr>
          <p:cNvPr id="160784" name="Text Box 15"/>
          <p:cNvSpPr txBox="1">
            <a:spLocks noChangeArrowheads="1"/>
          </p:cNvSpPr>
          <p:nvPr/>
        </p:nvSpPr>
        <p:spPr bwMode="auto">
          <a:xfrm>
            <a:off x="2925763" y="3389313"/>
            <a:ext cx="709612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G261D (n=2)</a:t>
            </a:r>
          </a:p>
        </p:txBody>
      </p:sp>
      <p:sp>
        <p:nvSpPr>
          <p:cNvPr id="160785" name="Text Box 16"/>
          <p:cNvSpPr txBox="1">
            <a:spLocks noChangeArrowheads="1"/>
          </p:cNvSpPr>
          <p:nvPr/>
        </p:nvSpPr>
        <p:spPr bwMode="auto">
          <a:xfrm>
            <a:off x="4691063" y="3355975"/>
            <a:ext cx="1268412" cy="74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600">
                <a:solidFill>
                  <a:srgbClr val="000000"/>
                </a:solidFill>
              </a:rPr>
              <a:t>G349R</a:t>
            </a:r>
          </a:p>
          <a:p>
            <a:pPr eaLnBrk="1" hangingPunct="1"/>
            <a:r>
              <a:rPr lang="it-IT" sz="600">
                <a:solidFill>
                  <a:srgbClr val="000000"/>
                </a:solidFill>
              </a:rPr>
              <a:t>I357M</a:t>
            </a:r>
          </a:p>
          <a:p>
            <a:pPr eaLnBrk="1" hangingPunct="1"/>
            <a:r>
              <a:rPr lang="it-IT" sz="600">
                <a:solidFill>
                  <a:srgbClr val="000000"/>
                </a:solidFill>
              </a:rPr>
              <a:t>W399R</a:t>
            </a:r>
          </a:p>
          <a:p>
            <a:pPr eaLnBrk="1" hangingPunct="1"/>
            <a:r>
              <a:rPr lang="it-IT" sz="600">
                <a:solidFill>
                  <a:srgbClr val="000000"/>
                </a:solidFill>
              </a:rPr>
              <a:t>L484V+Q485G+W486X</a:t>
            </a:r>
          </a:p>
          <a:p>
            <a:pPr eaLnBrk="1" hangingPunct="1"/>
            <a:r>
              <a:rPr lang="it-IT" sz="600">
                <a:solidFill>
                  <a:srgbClr val="000000"/>
                </a:solidFill>
              </a:rPr>
              <a:t>E554V</a:t>
            </a:r>
          </a:p>
          <a:p>
            <a:pPr eaLnBrk="1" hangingPunct="1"/>
            <a:r>
              <a:rPr lang="it-IT" sz="600">
                <a:solidFill>
                  <a:srgbClr val="000000"/>
                </a:solidFill>
              </a:rPr>
              <a:t>D519N</a:t>
            </a:r>
          </a:p>
          <a:p>
            <a:pPr eaLnBrk="1" hangingPunct="1"/>
            <a:endParaRPr lang="it-IT" sz="600">
              <a:solidFill>
                <a:srgbClr val="669900"/>
              </a:solidFill>
            </a:endParaRPr>
          </a:p>
        </p:txBody>
      </p:sp>
      <p:sp>
        <p:nvSpPr>
          <p:cNvPr id="160786" name="Rectangle 17"/>
          <p:cNvSpPr>
            <a:spLocks noChangeArrowheads="1"/>
          </p:cNvSpPr>
          <p:nvPr/>
        </p:nvSpPr>
        <p:spPr bwMode="auto">
          <a:xfrm>
            <a:off x="311150" y="2820988"/>
            <a:ext cx="5789613" cy="133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87" name="Rectangle 18"/>
          <p:cNvSpPr>
            <a:spLocks noChangeArrowheads="1"/>
          </p:cNvSpPr>
          <p:nvPr/>
        </p:nvSpPr>
        <p:spPr bwMode="auto">
          <a:xfrm>
            <a:off x="309563" y="4206875"/>
            <a:ext cx="5795962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88" name="Rectangle 19"/>
          <p:cNvSpPr>
            <a:spLocks noChangeArrowheads="1"/>
          </p:cNvSpPr>
          <p:nvPr/>
        </p:nvSpPr>
        <p:spPr bwMode="auto">
          <a:xfrm>
            <a:off x="544513" y="4410075"/>
            <a:ext cx="2300287" cy="16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89" name="Rectangle 20"/>
          <p:cNvSpPr>
            <a:spLocks noChangeArrowheads="1"/>
          </p:cNvSpPr>
          <p:nvPr/>
        </p:nvSpPr>
        <p:spPr bwMode="auto">
          <a:xfrm>
            <a:off x="468313" y="4510088"/>
            <a:ext cx="2376487" cy="7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160790" name="Group 21"/>
          <p:cNvGrpSpPr>
            <a:grpSpLocks/>
          </p:cNvGrpSpPr>
          <p:nvPr/>
        </p:nvGrpSpPr>
        <p:grpSpPr bwMode="auto">
          <a:xfrm>
            <a:off x="2744788" y="4410075"/>
            <a:ext cx="3225800" cy="160338"/>
            <a:chOff x="1837" y="2014"/>
            <a:chExt cx="1678" cy="101"/>
          </a:xfrm>
        </p:grpSpPr>
        <p:sp>
          <p:nvSpPr>
            <p:cNvPr id="161048" name="Rectangle 22"/>
            <p:cNvSpPr>
              <a:spLocks noChangeArrowheads="1"/>
            </p:cNvSpPr>
            <p:nvPr/>
          </p:nvSpPr>
          <p:spPr bwMode="auto">
            <a:xfrm>
              <a:off x="1892" y="2014"/>
              <a:ext cx="1623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49" name="Rectangle 23"/>
            <p:cNvSpPr>
              <a:spLocks noChangeArrowheads="1"/>
            </p:cNvSpPr>
            <p:nvPr/>
          </p:nvSpPr>
          <p:spPr bwMode="auto">
            <a:xfrm>
              <a:off x="1837" y="2071"/>
              <a:ext cx="1678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160791" name="Rectangle 24"/>
          <p:cNvSpPr>
            <a:spLocks noChangeArrowheads="1"/>
          </p:cNvSpPr>
          <p:nvPr/>
        </p:nvSpPr>
        <p:spPr bwMode="auto">
          <a:xfrm>
            <a:off x="2414588" y="4511675"/>
            <a:ext cx="14446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2" name="Rectangle 25"/>
          <p:cNvSpPr>
            <a:spLocks noChangeArrowheads="1"/>
          </p:cNvSpPr>
          <p:nvPr/>
        </p:nvSpPr>
        <p:spPr bwMode="auto">
          <a:xfrm>
            <a:off x="1311275" y="4511675"/>
            <a:ext cx="36830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3" name="Rectangle 26"/>
          <p:cNvSpPr>
            <a:spLocks noChangeArrowheads="1"/>
          </p:cNvSpPr>
          <p:nvPr/>
        </p:nvSpPr>
        <p:spPr bwMode="auto">
          <a:xfrm>
            <a:off x="1679575" y="4511675"/>
            <a:ext cx="366713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4" name="Rectangle 27"/>
          <p:cNvSpPr>
            <a:spLocks noChangeArrowheads="1"/>
          </p:cNvSpPr>
          <p:nvPr/>
        </p:nvSpPr>
        <p:spPr bwMode="auto">
          <a:xfrm>
            <a:off x="2046288" y="4511675"/>
            <a:ext cx="36830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5" name="Rectangle 28"/>
          <p:cNvSpPr>
            <a:spLocks noChangeArrowheads="1"/>
          </p:cNvSpPr>
          <p:nvPr/>
        </p:nvSpPr>
        <p:spPr bwMode="auto">
          <a:xfrm>
            <a:off x="2559050" y="4511675"/>
            <a:ext cx="220663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6" name="Rectangle 29"/>
          <p:cNvSpPr>
            <a:spLocks noChangeArrowheads="1"/>
          </p:cNvSpPr>
          <p:nvPr/>
        </p:nvSpPr>
        <p:spPr bwMode="auto">
          <a:xfrm>
            <a:off x="944563" y="4511675"/>
            <a:ext cx="36671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7" name="Rectangle 30"/>
          <p:cNvSpPr>
            <a:spLocks noChangeArrowheads="1"/>
          </p:cNvSpPr>
          <p:nvPr/>
        </p:nvSpPr>
        <p:spPr bwMode="auto">
          <a:xfrm>
            <a:off x="3863975" y="4511675"/>
            <a:ext cx="776288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8" name="Rectangle 31"/>
          <p:cNvSpPr>
            <a:spLocks noChangeArrowheads="1"/>
          </p:cNvSpPr>
          <p:nvPr/>
        </p:nvSpPr>
        <p:spPr bwMode="auto">
          <a:xfrm>
            <a:off x="4643438" y="4511675"/>
            <a:ext cx="26035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799" name="Rectangle 32"/>
          <p:cNvSpPr>
            <a:spLocks noChangeArrowheads="1"/>
          </p:cNvSpPr>
          <p:nvPr/>
        </p:nvSpPr>
        <p:spPr bwMode="auto">
          <a:xfrm>
            <a:off x="4903788" y="4511675"/>
            <a:ext cx="42862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0" name="Rectangle 33"/>
          <p:cNvSpPr>
            <a:spLocks noChangeArrowheads="1"/>
          </p:cNvSpPr>
          <p:nvPr/>
        </p:nvSpPr>
        <p:spPr bwMode="auto">
          <a:xfrm>
            <a:off x="5332413" y="4511675"/>
            <a:ext cx="17145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1" name="Rectangle 34"/>
          <p:cNvSpPr>
            <a:spLocks noChangeArrowheads="1"/>
          </p:cNvSpPr>
          <p:nvPr/>
        </p:nvSpPr>
        <p:spPr bwMode="auto">
          <a:xfrm>
            <a:off x="2832100" y="4511675"/>
            <a:ext cx="17462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2" name="Rectangle 35"/>
          <p:cNvSpPr>
            <a:spLocks noChangeArrowheads="1"/>
          </p:cNvSpPr>
          <p:nvPr/>
        </p:nvSpPr>
        <p:spPr bwMode="auto">
          <a:xfrm>
            <a:off x="5503863" y="4511675"/>
            <a:ext cx="431800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3" name="Rectangle 36"/>
          <p:cNvSpPr>
            <a:spLocks noChangeArrowheads="1"/>
          </p:cNvSpPr>
          <p:nvPr/>
        </p:nvSpPr>
        <p:spPr bwMode="auto">
          <a:xfrm>
            <a:off x="3006725" y="4511675"/>
            <a:ext cx="8572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4" name="Rectangle 37"/>
          <p:cNvSpPr>
            <a:spLocks noChangeArrowheads="1"/>
          </p:cNvSpPr>
          <p:nvPr/>
        </p:nvSpPr>
        <p:spPr bwMode="auto">
          <a:xfrm>
            <a:off x="3092450" y="4511675"/>
            <a:ext cx="168275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5" name="Rectangle 38"/>
          <p:cNvSpPr>
            <a:spLocks noChangeArrowheads="1"/>
          </p:cNvSpPr>
          <p:nvPr/>
        </p:nvSpPr>
        <p:spPr bwMode="auto">
          <a:xfrm>
            <a:off x="3260725" y="4511675"/>
            <a:ext cx="433388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6" name="Rectangle 39"/>
          <p:cNvSpPr>
            <a:spLocks noChangeArrowheads="1"/>
          </p:cNvSpPr>
          <p:nvPr/>
        </p:nvSpPr>
        <p:spPr bwMode="auto">
          <a:xfrm>
            <a:off x="3694113" y="4511675"/>
            <a:ext cx="16986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07" name="Text Box 40"/>
          <p:cNvSpPr txBox="1">
            <a:spLocks noChangeArrowheads="1"/>
          </p:cNvSpPr>
          <p:nvPr/>
        </p:nvSpPr>
        <p:spPr bwMode="auto">
          <a:xfrm>
            <a:off x="920750" y="4521200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MG2</a:t>
            </a:r>
          </a:p>
        </p:txBody>
      </p:sp>
      <p:sp>
        <p:nvSpPr>
          <p:cNvPr id="160808" name="Text Box 41"/>
          <p:cNvSpPr txBox="1">
            <a:spLocks noChangeArrowheads="1"/>
          </p:cNvSpPr>
          <p:nvPr/>
        </p:nvSpPr>
        <p:spPr bwMode="auto">
          <a:xfrm>
            <a:off x="1268413" y="4518025"/>
            <a:ext cx="4048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MG3</a:t>
            </a:r>
          </a:p>
        </p:txBody>
      </p:sp>
      <p:sp>
        <p:nvSpPr>
          <p:cNvPr id="160809" name="Text Box 42"/>
          <p:cNvSpPr txBox="1">
            <a:spLocks noChangeArrowheads="1"/>
          </p:cNvSpPr>
          <p:nvPr/>
        </p:nvSpPr>
        <p:spPr bwMode="auto">
          <a:xfrm>
            <a:off x="1660525" y="4518025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MG4</a:t>
            </a:r>
          </a:p>
        </p:txBody>
      </p:sp>
      <p:sp>
        <p:nvSpPr>
          <p:cNvPr id="160810" name="Text Box 43"/>
          <p:cNvSpPr txBox="1">
            <a:spLocks noChangeArrowheads="1"/>
          </p:cNvSpPr>
          <p:nvPr/>
        </p:nvSpPr>
        <p:spPr bwMode="auto">
          <a:xfrm>
            <a:off x="2012950" y="4518025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MG5</a:t>
            </a:r>
          </a:p>
        </p:txBody>
      </p:sp>
      <p:sp>
        <p:nvSpPr>
          <p:cNvPr id="160811" name="Text Box 44"/>
          <p:cNvSpPr txBox="1">
            <a:spLocks noChangeArrowheads="1"/>
          </p:cNvSpPr>
          <p:nvPr/>
        </p:nvSpPr>
        <p:spPr bwMode="auto">
          <a:xfrm rot="-5400000">
            <a:off x="2277269" y="4526757"/>
            <a:ext cx="395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600">
                <a:solidFill>
                  <a:srgbClr val="000000"/>
                </a:solidFill>
              </a:rPr>
              <a:t>MG6</a:t>
            </a:r>
            <a:r>
              <a:rPr lang="el-GR" sz="600">
                <a:solidFill>
                  <a:srgbClr val="000000"/>
                </a:solidFill>
                <a:latin typeface="Lucida Grande" charset="0"/>
              </a:rPr>
              <a:t>β</a:t>
            </a:r>
            <a:endParaRPr lang="el-GR" sz="600">
              <a:solidFill>
                <a:srgbClr val="000000"/>
              </a:solidFill>
            </a:endParaRPr>
          </a:p>
        </p:txBody>
      </p:sp>
      <p:sp>
        <p:nvSpPr>
          <p:cNvPr id="160812" name="Text Box 45"/>
          <p:cNvSpPr txBox="1">
            <a:spLocks noChangeArrowheads="1"/>
          </p:cNvSpPr>
          <p:nvPr/>
        </p:nvSpPr>
        <p:spPr bwMode="auto">
          <a:xfrm>
            <a:off x="2506663" y="4527550"/>
            <a:ext cx="331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600">
                <a:solidFill>
                  <a:srgbClr val="000000"/>
                </a:solidFill>
              </a:rPr>
              <a:t>LNK</a:t>
            </a:r>
          </a:p>
        </p:txBody>
      </p:sp>
      <p:sp>
        <p:nvSpPr>
          <p:cNvPr id="160813" name="Text Box 46"/>
          <p:cNvSpPr txBox="1">
            <a:spLocks noChangeArrowheads="1"/>
          </p:cNvSpPr>
          <p:nvPr/>
        </p:nvSpPr>
        <p:spPr bwMode="auto">
          <a:xfrm>
            <a:off x="1566863" y="4214813"/>
            <a:ext cx="563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l-GR" sz="900">
                <a:solidFill>
                  <a:srgbClr val="000000"/>
                </a:solidFill>
                <a:latin typeface="Lucida Grande" charset="0"/>
              </a:rPr>
              <a:t>β</a:t>
            </a:r>
            <a:r>
              <a:rPr lang="it-IT" sz="900">
                <a:solidFill>
                  <a:srgbClr val="000000"/>
                </a:solidFill>
              </a:rPr>
              <a:t>-chain</a:t>
            </a:r>
            <a:endParaRPr lang="el-GR" sz="900">
              <a:solidFill>
                <a:srgbClr val="000000"/>
              </a:solidFill>
            </a:endParaRPr>
          </a:p>
        </p:txBody>
      </p:sp>
      <p:sp>
        <p:nvSpPr>
          <p:cNvPr id="160814" name="Text Box 47"/>
          <p:cNvSpPr txBox="1">
            <a:spLocks noChangeArrowheads="1"/>
          </p:cNvSpPr>
          <p:nvPr/>
        </p:nvSpPr>
        <p:spPr bwMode="auto">
          <a:xfrm>
            <a:off x="4090988" y="4216400"/>
            <a:ext cx="574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l-GR" sz="900">
                <a:solidFill>
                  <a:srgbClr val="000000"/>
                </a:solidFill>
                <a:latin typeface="Lucida Grande" charset="0"/>
              </a:rPr>
              <a:t>α</a:t>
            </a:r>
            <a:r>
              <a:rPr lang="it-IT" sz="900">
                <a:solidFill>
                  <a:srgbClr val="000000"/>
                </a:solidFill>
              </a:rPr>
              <a:t>-chain</a:t>
            </a:r>
            <a:endParaRPr lang="el-GR" sz="900">
              <a:solidFill>
                <a:srgbClr val="000000"/>
              </a:solidFill>
            </a:endParaRPr>
          </a:p>
        </p:txBody>
      </p:sp>
      <p:sp>
        <p:nvSpPr>
          <p:cNvPr id="160815" name="Text Box 48"/>
          <p:cNvSpPr txBox="1">
            <a:spLocks noChangeArrowheads="1"/>
          </p:cNvSpPr>
          <p:nvPr/>
        </p:nvSpPr>
        <p:spPr bwMode="auto">
          <a:xfrm rot="-5400000">
            <a:off x="2859088" y="4510088"/>
            <a:ext cx="355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l-GR" sz="600">
                <a:solidFill>
                  <a:srgbClr val="000000"/>
                </a:solidFill>
                <a:latin typeface="Lucida Grande" charset="0"/>
              </a:rPr>
              <a:t>α</a:t>
            </a:r>
            <a:r>
              <a:rPr lang="it-IT" sz="600">
                <a:solidFill>
                  <a:srgbClr val="000000"/>
                </a:solidFill>
              </a:rPr>
              <a:t>’NT</a:t>
            </a:r>
            <a:endParaRPr lang="el-GR" sz="600">
              <a:solidFill>
                <a:srgbClr val="000000"/>
              </a:solidFill>
            </a:endParaRPr>
          </a:p>
        </p:txBody>
      </p:sp>
      <p:sp>
        <p:nvSpPr>
          <p:cNvPr id="160816" name="Text Box 49"/>
          <p:cNvSpPr txBox="1">
            <a:spLocks noChangeArrowheads="1"/>
          </p:cNvSpPr>
          <p:nvPr/>
        </p:nvSpPr>
        <p:spPr bwMode="auto">
          <a:xfrm rot="-5400000">
            <a:off x="2953544" y="4521994"/>
            <a:ext cx="4016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600">
                <a:solidFill>
                  <a:srgbClr val="000000"/>
                </a:solidFill>
              </a:rPr>
              <a:t>MG6</a:t>
            </a:r>
            <a:r>
              <a:rPr lang="el-GR" sz="600">
                <a:solidFill>
                  <a:srgbClr val="000000"/>
                </a:solidFill>
                <a:latin typeface="Lucida Grande" charset="0"/>
              </a:rPr>
              <a:t>α</a:t>
            </a:r>
            <a:endParaRPr lang="el-GR" sz="600">
              <a:solidFill>
                <a:srgbClr val="000000"/>
              </a:solidFill>
            </a:endParaRPr>
          </a:p>
        </p:txBody>
      </p:sp>
      <p:sp>
        <p:nvSpPr>
          <p:cNvPr id="160817" name="Text Box 50"/>
          <p:cNvSpPr txBox="1">
            <a:spLocks noChangeArrowheads="1"/>
          </p:cNvSpPr>
          <p:nvPr/>
        </p:nvSpPr>
        <p:spPr bwMode="auto">
          <a:xfrm>
            <a:off x="3300413" y="4529138"/>
            <a:ext cx="473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MG7</a:t>
            </a:r>
          </a:p>
        </p:txBody>
      </p:sp>
      <p:sp>
        <p:nvSpPr>
          <p:cNvPr id="160818" name="Text Box 51"/>
          <p:cNvSpPr txBox="1">
            <a:spLocks noChangeArrowheads="1"/>
          </p:cNvSpPr>
          <p:nvPr/>
        </p:nvSpPr>
        <p:spPr bwMode="auto">
          <a:xfrm rot="-5400000">
            <a:off x="3602038" y="4533900"/>
            <a:ext cx="371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500">
                <a:solidFill>
                  <a:srgbClr val="000000"/>
                </a:solidFill>
              </a:rPr>
              <a:t>CUB g</a:t>
            </a:r>
          </a:p>
        </p:txBody>
      </p:sp>
      <p:sp>
        <p:nvSpPr>
          <p:cNvPr id="160819" name="Text Box 52"/>
          <p:cNvSpPr txBox="1">
            <a:spLocks noChangeArrowheads="1"/>
          </p:cNvSpPr>
          <p:nvPr/>
        </p:nvSpPr>
        <p:spPr bwMode="auto">
          <a:xfrm>
            <a:off x="3984625" y="4511675"/>
            <a:ext cx="387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TED</a:t>
            </a:r>
          </a:p>
        </p:txBody>
      </p:sp>
      <p:sp>
        <p:nvSpPr>
          <p:cNvPr id="160820" name="Text Box 53"/>
          <p:cNvSpPr txBox="1">
            <a:spLocks noChangeArrowheads="1"/>
          </p:cNvSpPr>
          <p:nvPr/>
        </p:nvSpPr>
        <p:spPr bwMode="auto">
          <a:xfrm>
            <a:off x="4914900" y="4511675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MG8</a:t>
            </a:r>
          </a:p>
        </p:txBody>
      </p:sp>
      <p:sp>
        <p:nvSpPr>
          <p:cNvPr id="160821" name="Text Box 54"/>
          <p:cNvSpPr txBox="1">
            <a:spLocks noChangeArrowheads="1"/>
          </p:cNvSpPr>
          <p:nvPr/>
        </p:nvSpPr>
        <p:spPr bwMode="auto">
          <a:xfrm rot="-5400000">
            <a:off x="2723356" y="4510882"/>
            <a:ext cx="341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600">
                <a:solidFill>
                  <a:srgbClr val="000000"/>
                </a:solidFill>
              </a:rPr>
              <a:t>ANA</a:t>
            </a:r>
          </a:p>
        </p:txBody>
      </p:sp>
      <p:sp>
        <p:nvSpPr>
          <p:cNvPr id="160822" name="Text Box 55"/>
          <p:cNvSpPr txBox="1">
            <a:spLocks noChangeArrowheads="1"/>
          </p:cNvSpPr>
          <p:nvPr/>
        </p:nvSpPr>
        <p:spPr bwMode="auto">
          <a:xfrm rot="-5400000">
            <a:off x="4602163" y="4532313"/>
            <a:ext cx="387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600">
                <a:solidFill>
                  <a:srgbClr val="000000"/>
                </a:solidFill>
              </a:rPr>
              <a:t>CUB f</a:t>
            </a:r>
          </a:p>
        </p:txBody>
      </p:sp>
      <p:sp>
        <p:nvSpPr>
          <p:cNvPr id="160823" name="Text Box 56"/>
          <p:cNvSpPr txBox="1">
            <a:spLocks noChangeArrowheads="1"/>
          </p:cNvSpPr>
          <p:nvPr/>
        </p:nvSpPr>
        <p:spPr bwMode="auto">
          <a:xfrm rot="-5400000">
            <a:off x="5225257" y="4536281"/>
            <a:ext cx="3857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500">
                <a:solidFill>
                  <a:srgbClr val="000000"/>
                </a:solidFill>
              </a:rPr>
              <a:t>Anchor</a:t>
            </a:r>
          </a:p>
        </p:txBody>
      </p:sp>
      <p:sp>
        <p:nvSpPr>
          <p:cNvPr id="160824" name="Text Box 57"/>
          <p:cNvSpPr txBox="1">
            <a:spLocks noChangeArrowheads="1"/>
          </p:cNvSpPr>
          <p:nvPr/>
        </p:nvSpPr>
        <p:spPr bwMode="auto">
          <a:xfrm>
            <a:off x="5489575" y="4511675"/>
            <a:ext cx="4603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C345C</a:t>
            </a:r>
          </a:p>
        </p:txBody>
      </p:sp>
      <p:sp>
        <p:nvSpPr>
          <p:cNvPr id="160825" name="Line 58"/>
          <p:cNvSpPr>
            <a:spLocks noChangeShapeType="1"/>
          </p:cNvSpPr>
          <p:nvPr/>
        </p:nvSpPr>
        <p:spPr bwMode="auto">
          <a:xfrm>
            <a:off x="2486025" y="47228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26" name="Text Box 59"/>
          <p:cNvSpPr txBox="1">
            <a:spLocks noChangeArrowheads="1"/>
          </p:cNvSpPr>
          <p:nvPr/>
        </p:nvSpPr>
        <p:spPr bwMode="auto">
          <a:xfrm>
            <a:off x="2244725" y="4870450"/>
            <a:ext cx="490538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R570W</a:t>
            </a:r>
          </a:p>
        </p:txBody>
      </p:sp>
      <p:sp>
        <p:nvSpPr>
          <p:cNvPr id="160827" name="Line 60"/>
          <p:cNvSpPr>
            <a:spLocks noChangeShapeType="1"/>
          </p:cNvSpPr>
          <p:nvPr/>
        </p:nvSpPr>
        <p:spPr bwMode="auto">
          <a:xfrm>
            <a:off x="4227513" y="47228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28" name="Text Box 61"/>
          <p:cNvSpPr txBox="1">
            <a:spLocks noChangeArrowheads="1"/>
          </p:cNvSpPr>
          <p:nvPr/>
        </p:nvSpPr>
        <p:spPr bwMode="auto">
          <a:xfrm>
            <a:off x="4046538" y="4872038"/>
            <a:ext cx="525462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K1029M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R1041S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D1093N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I1135T</a:t>
            </a:r>
          </a:p>
        </p:txBody>
      </p:sp>
      <p:sp>
        <p:nvSpPr>
          <p:cNvPr id="160829" name="Line 62"/>
          <p:cNvSpPr>
            <a:spLocks noChangeShapeType="1"/>
          </p:cNvSpPr>
          <p:nvPr/>
        </p:nvSpPr>
        <p:spPr bwMode="auto">
          <a:xfrm>
            <a:off x="5081588" y="472281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30" name="Text Box 63"/>
          <p:cNvSpPr txBox="1">
            <a:spLocks noChangeArrowheads="1"/>
          </p:cNvSpPr>
          <p:nvPr/>
        </p:nvSpPr>
        <p:spPr bwMode="auto">
          <a:xfrm>
            <a:off x="4845050" y="4865688"/>
            <a:ext cx="519113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T1361M</a:t>
            </a:r>
          </a:p>
        </p:txBody>
      </p:sp>
      <p:sp>
        <p:nvSpPr>
          <p:cNvPr id="160831" name="Rectangle 64"/>
          <p:cNvSpPr>
            <a:spLocks noChangeArrowheads="1"/>
          </p:cNvSpPr>
          <p:nvPr/>
        </p:nvSpPr>
        <p:spPr bwMode="auto">
          <a:xfrm>
            <a:off x="309563" y="5568950"/>
            <a:ext cx="5783262" cy="118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32" name="Freeform 65"/>
          <p:cNvSpPr>
            <a:spLocks/>
          </p:cNvSpPr>
          <p:nvPr/>
        </p:nvSpPr>
        <p:spPr bwMode="auto">
          <a:xfrm>
            <a:off x="1341438" y="6053138"/>
            <a:ext cx="566737" cy="223837"/>
          </a:xfrm>
          <a:custGeom>
            <a:avLst/>
            <a:gdLst>
              <a:gd name="T0" fmla="*/ 2147483646 w 826"/>
              <a:gd name="T1" fmla="*/ 2147483646 h 371"/>
              <a:gd name="T2" fmla="*/ 2147483646 w 826"/>
              <a:gd name="T3" fmla="*/ 2147483646 h 371"/>
              <a:gd name="T4" fmla="*/ 2147483646 w 826"/>
              <a:gd name="T5" fmla="*/ 2147483646 h 371"/>
              <a:gd name="T6" fmla="*/ 2147483646 w 826"/>
              <a:gd name="T7" fmla="*/ 2147483646 h 371"/>
              <a:gd name="T8" fmla="*/ 2147483646 w 826"/>
              <a:gd name="T9" fmla="*/ 2147483646 h 371"/>
              <a:gd name="T10" fmla="*/ 2147483646 w 826"/>
              <a:gd name="T11" fmla="*/ 2147483646 h 371"/>
              <a:gd name="T12" fmla="*/ 2147483646 w 826"/>
              <a:gd name="T13" fmla="*/ 2147483646 h 371"/>
              <a:gd name="T14" fmla="*/ 2147483646 w 826"/>
              <a:gd name="T15" fmla="*/ 2147483646 h 371"/>
              <a:gd name="T16" fmla="*/ 2147483646 w 826"/>
              <a:gd name="T17" fmla="*/ 2147483646 h 371"/>
              <a:gd name="T18" fmla="*/ 2147483646 w 826"/>
              <a:gd name="T19" fmla="*/ 2147483646 h 371"/>
              <a:gd name="T20" fmla="*/ 0 w 826"/>
              <a:gd name="T21" fmla="*/ 2147483646 h 371"/>
              <a:gd name="T22" fmla="*/ 2147483646 w 826"/>
              <a:gd name="T23" fmla="*/ 2147483646 h 371"/>
              <a:gd name="T24" fmla="*/ 2147483646 w 826"/>
              <a:gd name="T25" fmla="*/ 2147483646 h 371"/>
              <a:gd name="T26" fmla="*/ 2147483646 w 826"/>
              <a:gd name="T27" fmla="*/ 2147483646 h 371"/>
              <a:gd name="T28" fmla="*/ 2147483646 w 826"/>
              <a:gd name="T29" fmla="*/ 2147483646 h 371"/>
              <a:gd name="T30" fmla="*/ 2147483646 w 826"/>
              <a:gd name="T31" fmla="*/ 2147483646 h 371"/>
              <a:gd name="T32" fmla="*/ 2147483646 w 826"/>
              <a:gd name="T33" fmla="*/ 2147483646 h 371"/>
              <a:gd name="T34" fmla="*/ 2147483646 w 826"/>
              <a:gd name="T35" fmla="*/ 2147483646 h 371"/>
              <a:gd name="T36" fmla="*/ 2147483646 w 826"/>
              <a:gd name="T37" fmla="*/ 2147483646 h 371"/>
              <a:gd name="T38" fmla="*/ 2147483646 w 826"/>
              <a:gd name="T39" fmla="*/ 2147483646 h 371"/>
              <a:gd name="T40" fmla="*/ 2147483646 w 826"/>
              <a:gd name="T41" fmla="*/ 2147483646 h 371"/>
              <a:gd name="T42" fmla="*/ 2147483646 w 826"/>
              <a:gd name="T43" fmla="*/ 2147483646 h 371"/>
              <a:gd name="T44" fmla="*/ 2147483646 w 826"/>
              <a:gd name="T45" fmla="*/ 2147483646 h 371"/>
              <a:gd name="T46" fmla="*/ 2147483646 w 826"/>
              <a:gd name="T47" fmla="*/ 2147483646 h 371"/>
              <a:gd name="T48" fmla="*/ 2147483646 w 826"/>
              <a:gd name="T49" fmla="*/ 2147483646 h 371"/>
              <a:gd name="T50" fmla="*/ 2147483646 w 826"/>
              <a:gd name="T51" fmla="*/ 2147483646 h 371"/>
              <a:gd name="T52" fmla="*/ 2147483646 w 826"/>
              <a:gd name="T53" fmla="*/ 2147483646 h 371"/>
              <a:gd name="T54" fmla="*/ 2147483646 w 826"/>
              <a:gd name="T55" fmla="*/ 2147483646 h 371"/>
              <a:gd name="T56" fmla="*/ 2147483646 w 826"/>
              <a:gd name="T57" fmla="*/ 2147483646 h 371"/>
              <a:gd name="T58" fmla="*/ 2147483646 w 826"/>
              <a:gd name="T59" fmla="*/ 2147483646 h 371"/>
              <a:gd name="T60" fmla="*/ 2147483646 w 826"/>
              <a:gd name="T61" fmla="*/ 2147483646 h 371"/>
              <a:gd name="T62" fmla="*/ 2147483646 w 826"/>
              <a:gd name="T63" fmla="*/ 2147483646 h 371"/>
              <a:gd name="T64" fmla="*/ 2147483646 w 826"/>
              <a:gd name="T65" fmla="*/ 2147483646 h 371"/>
              <a:gd name="T66" fmla="*/ 2147483646 w 826"/>
              <a:gd name="T67" fmla="*/ 2147483646 h 371"/>
              <a:gd name="T68" fmla="*/ 2147483646 w 826"/>
              <a:gd name="T69" fmla="*/ 2147483646 h 371"/>
              <a:gd name="T70" fmla="*/ 2147483646 w 826"/>
              <a:gd name="T71" fmla="*/ 2147483646 h 371"/>
              <a:gd name="T72" fmla="*/ 2147483646 w 826"/>
              <a:gd name="T73" fmla="*/ 2147483646 h 371"/>
              <a:gd name="T74" fmla="*/ 2147483646 w 826"/>
              <a:gd name="T75" fmla="*/ 2147483646 h 371"/>
              <a:gd name="T76" fmla="*/ 2147483646 w 826"/>
              <a:gd name="T77" fmla="*/ 2147483646 h 371"/>
              <a:gd name="T78" fmla="*/ 2147483646 w 826"/>
              <a:gd name="T79" fmla="*/ 2147483646 h 371"/>
              <a:gd name="T80" fmla="*/ 2147483646 w 826"/>
              <a:gd name="T81" fmla="*/ 2147483646 h 371"/>
              <a:gd name="T82" fmla="*/ 2147483646 w 826"/>
              <a:gd name="T83" fmla="*/ 2147483646 h 371"/>
              <a:gd name="T84" fmla="*/ 2147483646 w 826"/>
              <a:gd name="T85" fmla="*/ 0 h 3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6"/>
              <a:gd name="T130" fmla="*/ 0 h 371"/>
              <a:gd name="T131" fmla="*/ 826 w 826"/>
              <a:gd name="T132" fmla="*/ 371 h 3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6" h="371">
                <a:moveTo>
                  <a:pt x="412" y="0"/>
                </a:moveTo>
                <a:lnTo>
                  <a:pt x="391" y="0"/>
                </a:lnTo>
                <a:lnTo>
                  <a:pt x="370" y="1"/>
                </a:lnTo>
                <a:lnTo>
                  <a:pt x="349" y="3"/>
                </a:lnTo>
                <a:lnTo>
                  <a:pt x="329" y="4"/>
                </a:lnTo>
                <a:lnTo>
                  <a:pt x="309" y="5"/>
                </a:lnTo>
                <a:lnTo>
                  <a:pt x="290" y="8"/>
                </a:lnTo>
                <a:lnTo>
                  <a:pt x="271" y="12"/>
                </a:lnTo>
                <a:lnTo>
                  <a:pt x="252" y="14"/>
                </a:lnTo>
                <a:lnTo>
                  <a:pt x="233" y="18"/>
                </a:lnTo>
                <a:lnTo>
                  <a:pt x="216" y="22"/>
                </a:lnTo>
                <a:lnTo>
                  <a:pt x="198" y="27"/>
                </a:lnTo>
                <a:lnTo>
                  <a:pt x="181" y="31"/>
                </a:lnTo>
                <a:lnTo>
                  <a:pt x="165" y="37"/>
                </a:lnTo>
                <a:lnTo>
                  <a:pt x="150" y="42"/>
                </a:lnTo>
                <a:lnTo>
                  <a:pt x="135" y="48"/>
                </a:lnTo>
                <a:lnTo>
                  <a:pt x="121" y="55"/>
                </a:lnTo>
                <a:lnTo>
                  <a:pt x="107" y="60"/>
                </a:lnTo>
                <a:lnTo>
                  <a:pt x="94" y="68"/>
                </a:lnTo>
                <a:lnTo>
                  <a:pt x="82" y="75"/>
                </a:lnTo>
                <a:lnTo>
                  <a:pt x="69" y="81"/>
                </a:lnTo>
                <a:lnTo>
                  <a:pt x="59" y="89"/>
                </a:lnTo>
                <a:lnTo>
                  <a:pt x="49" y="97"/>
                </a:lnTo>
                <a:lnTo>
                  <a:pt x="40" y="105"/>
                </a:lnTo>
                <a:lnTo>
                  <a:pt x="32" y="114"/>
                </a:lnTo>
                <a:lnTo>
                  <a:pt x="25" y="122"/>
                </a:lnTo>
                <a:lnTo>
                  <a:pt x="18" y="131"/>
                </a:lnTo>
                <a:lnTo>
                  <a:pt x="13" y="139"/>
                </a:lnTo>
                <a:lnTo>
                  <a:pt x="8" y="148"/>
                </a:lnTo>
                <a:lnTo>
                  <a:pt x="4" y="157"/>
                </a:lnTo>
                <a:lnTo>
                  <a:pt x="1" y="166"/>
                </a:lnTo>
                <a:lnTo>
                  <a:pt x="0" y="176"/>
                </a:lnTo>
                <a:lnTo>
                  <a:pt x="0" y="186"/>
                </a:lnTo>
                <a:lnTo>
                  <a:pt x="0" y="195"/>
                </a:lnTo>
                <a:lnTo>
                  <a:pt x="1" y="204"/>
                </a:lnTo>
                <a:lnTo>
                  <a:pt x="4" y="214"/>
                </a:lnTo>
                <a:lnTo>
                  <a:pt x="8" y="223"/>
                </a:lnTo>
                <a:lnTo>
                  <a:pt x="13" y="232"/>
                </a:lnTo>
                <a:lnTo>
                  <a:pt x="18" y="241"/>
                </a:lnTo>
                <a:lnTo>
                  <a:pt x="25" y="249"/>
                </a:lnTo>
                <a:lnTo>
                  <a:pt x="32" y="258"/>
                </a:lnTo>
                <a:lnTo>
                  <a:pt x="40" y="266"/>
                </a:lnTo>
                <a:lnTo>
                  <a:pt x="49" y="274"/>
                </a:lnTo>
                <a:lnTo>
                  <a:pt x="59" y="282"/>
                </a:lnTo>
                <a:lnTo>
                  <a:pt x="69" y="290"/>
                </a:lnTo>
                <a:lnTo>
                  <a:pt x="82" y="296"/>
                </a:lnTo>
                <a:lnTo>
                  <a:pt x="94" y="304"/>
                </a:lnTo>
                <a:lnTo>
                  <a:pt x="107" y="311"/>
                </a:lnTo>
                <a:lnTo>
                  <a:pt x="121" y="317"/>
                </a:lnTo>
                <a:lnTo>
                  <a:pt x="135" y="324"/>
                </a:lnTo>
                <a:lnTo>
                  <a:pt x="150" y="329"/>
                </a:lnTo>
                <a:lnTo>
                  <a:pt x="165" y="334"/>
                </a:lnTo>
                <a:lnTo>
                  <a:pt x="181" y="339"/>
                </a:lnTo>
                <a:lnTo>
                  <a:pt x="198" y="345"/>
                </a:lnTo>
                <a:lnTo>
                  <a:pt x="216" y="349"/>
                </a:lnTo>
                <a:lnTo>
                  <a:pt x="233" y="353"/>
                </a:lnTo>
                <a:lnTo>
                  <a:pt x="252" y="356"/>
                </a:lnTo>
                <a:lnTo>
                  <a:pt x="271" y="360"/>
                </a:lnTo>
                <a:lnTo>
                  <a:pt x="290" y="363"/>
                </a:lnTo>
                <a:lnTo>
                  <a:pt x="309" y="366"/>
                </a:lnTo>
                <a:lnTo>
                  <a:pt x="329" y="368"/>
                </a:lnTo>
                <a:lnTo>
                  <a:pt x="349" y="370"/>
                </a:lnTo>
                <a:lnTo>
                  <a:pt x="370" y="371"/>
                </a:lnTo>
                <a:lnTo>
                  <a:pt x="391" y="371"/>
                </a:lnTo>
                <a:lnTo>
                  <a:pt x="412" y="371"/>
                </a:lnTo>
                <a:lnTo>
                  <a:pt x="434" y="371"/>
                </a:lnTo>
                <a:lnTo>
                  <a:pt x="455" y="371"/>
                </a:lnTo>
                <a:lnTo>
                  <a:pt x="475" y="370"/>
                </a:lnTo>
                <a:lnTo>
                  <a:pt x="495" y="368"/>
                </a:lnTo>
                <a:lnTo>
                  <a:pt x="515" y="366"/>
                </a:lnTo>
                <a:lnTo>
                  <a:pt x="536" y="363"/>
                </a:lnTo>
                <a:lnTo>
                  <a:pt x="554" y="360"/>
                </a:lnTo>
                <a:lnTo>
                  <a:pt x="573" y="356"/>
                </a:lnTo>
                <a:lnTo>
                  <a:pt x="591" y="353"/>
                </a:lnTo>
                <a:lnTo>
                  <a:pt x="610" y="349"/>
                </a:lnTo>
                <a:lnTo>
                  <a:pt x="627" y="345"/>
                </a:lnTo>
                <a:lnTo>
                  <a:pt x="643" y="339"/>
                </a:lnTo>
                <a:lnTo>
                  <a:pt x="659" y="334"/>
                </a:lnTo>
                <a:lnTo>
                  <a:pt x="675" y="329"/>
                </a:lnTo>
                <a:lnTo>
                  <a:pt x="690" y="324"/>
                </a:lnTo>
                <a:lnTo>
                  <a:pt x="704" y="317"/>
                </a:lnTo>
                <a:lnTo>
                  <a:pt x="718" y="311"/>
                </a:lnTo>
                <a:lnTo>
                  <a:pt x="730" y="304"/>
                </a:lnTo>
                <a:lnTo>
                  <a:pt x="743" y="296"/>
                </a:lnTo>
                <a:lnTo>
                  <a:pt x="755" y="290"/>
                </a:lnTo>
                <a:lnTo>
                  <a:pt x="765" y="282"/>
                </a:lnTo>
                <a:lnTo>
                  <a:pt x="775" y="274"/>
                </a:lnTo>
                <a:lnTo>
                  <a:pt x="784" y="266"/>
                </a:lnTo>
                <a:lnTo>
                  <a:pt x="792" y="258"/>
                </a:lnTo>
                <a:lnTo>
                  <a:pt x="800" y="249"/>
                </a:lnTo>
                <a:lnTo>
                  <a:pt x="807" y="241"/>
                </a:lnTo>
                <a:lnTo>
                  <a:pt x="812" y="232"/>
                </a:lnTo>
                <a:lnTo>
                  <a:pt x="816" y="223"/>
                </a:lnTo>
                <a:lnTo>
                  <a:pt x="820" y="214"/>
                </a:lnTo>
                <a:lnTo>
                  <a:pt x="823" y="204"/>
                </a:lnTo>
                <a:lnTo>
                  <a:pt x="824" y="195"/>
                </a:lnTo>
                <a:lnTo>
                  <a:pt x="826" y="186"/>
                </a:lnTo>
                <a:lnTo>
                  <a:pt x="824" y="176"/>
                </a:lnTo>
                <a:lnTo>
                  <a:pt x="823" y="166"/>
                </a:lnTo>
                <a:lnTo>
                  <a:pt x="820" y="157"/>
                </a:lnTo>
                <a:lnTo>
                  <a:pt x="816" y="148"/>
                </a:lnTo>
                <a:lnTo>
                  <a:pt x="812" y="139"/>
                </a:lnTo>
                <a:lnTo>
                  <a:pt x="807" y="131"/>
                </a:lnTo>
                <a:lnTo>
                  <a:pt x="800" y="122"/>
                </a:lnTo>
                <a:lnTo>
                  <a:pt x="792" y="114"/>
                </a:lnTo>
                <a:lnTo>
                  <a:pt x="784" y="105"/>
                </a:lnTo>
                <a:lnTo>
                  <a:pt x="775" y="97"/>
                </a:lnTo>
                <a:lnTo>
                  <a:pt x="765" y="89"/>
                </a:lnTo>
                <a:lnTo>
                  <a:pt x="755" y="83"/>
                </a:lnTo>
                <a:lnTo>
                  <a:pt x="743" y="75"/>
                </a:lnTo>
                <a:lnTo>
                  <a:pt x="730" y="68"/>
                </a:lnTo>
                <a:lnTo>
                  <a:pt x="718" y="60"/>
                </a:lnTo>
                <a:lnTo>
                  <a:pt x="704" y="55"/>
                </a:lnTo>
                <a:lnTo>
                  <a:pt x="690" y="48"/>
                </a:lnTo>
                <a:lnTo>
                  <a:pt x="675" y="42"/>
                </a:lnTo>
                <a:lnTo>
                  <a:pt x="659" y="37"/>
                </a:lnTo>
                <a:lnTo>
                  <a:pt x="643" y="31"/>
                </a:lnTo>
                <a:lnTo>
                  <a:pt x="627" y="27"/>
                </a:lnTo>
                <a:lnTo>
                  <a:pt x="610" y="22"/>
                </a:lnTo>
                <a:lnTo>
                  <a:pt x="591" y="18"/>
                </a:lnTo>
                <a:lnTo>
                  <a:pt x="573" y="14"/>
                </a:lnTo>
                <a:lnTo>
                  <a:pt x="554" y="12"/>
                </a:lnTo>
                <a:lnTo>
                  <a:pt x="536" y="8"/>
                </a:lnTo>
                <a:lnTo>
                  <a:pt x="515" y="5"/>
                </a:lnTo>
                <a:lnTo>
                  <a:pt x="495" y="4"/>
                </a:lnTo>
                <a:lnTo>
                  <a:pt x="475" y="3"/>
                </a:lnTo>
                <a:lnTo>
                  <a:pt x="455" y="1"/>
                </a:lnTo>
                <a:lnTo>
                  <a:pt x="434" y="0"/>
                </a:lnTo>
                <a:lnTo>
                  <a:pt x="412" y="0"/>
                </a:lnTo>
              </a:path>
            </a:pathLst>
          </a:custGeom>
          <a:solidFill>
            <a:srgbClr val="42D0CD">
              <a:alpha val="50195"/>
            </a:srgbClr>
          </a:solidFill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833" name="Rectangle 66"/>
          <p:cNvSpPr>
            <a:spLocks noChangeArrowheads="1"/>
          </p:cNvSpPr>
          <p:nvPr/>
        </p:nvSpPr>
        <p:spPr bwMode="auto">
          <a:xfrm>
            <a:off x="1585913" y="61039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34" name="Freeform 67"/>
          <p:cNvSpPr>
            <a:spLocks/>
          </p:cNvSpPr>
          <p:nvPr/>
        </p:nvSpPr>
        <p:spPr bwMode="auto">
          <a:xfrm>
            <a:off x="1908175" y="6053138"/>
            <a:ext cx="566738" cy="223837"/>
          </a:xfrm>
          <a:custGeom>
            <a:avLst/>
            <a:gdLst>
              <a:gd name="T0" fmla="*/ 2147483646 w 825"/>
              <a:gd name="T1" fmla="*/ 2147483646 h 371"/>
              <a:gd name="T2" fmla="*/ 2147483646 w 825"/>
              <a:gd name="T3" fmla="*/ 2147483646 h 371"/>
              <a:gd name="T4" fmla="*/ 2147483646 w 825"/>
              <a:gd name="T5" fmla="*/ 2147483646 h 371"/>
              <a:gd name="T6" fmla="*/ 2147483646 w 825"/>
              <a:gd name="T7" fmla="*/ 2147483646 h 371"/>
              <a:gd name="T8" fmla="*/ 2147483646 w 825"/>
              <a:gd name="T9" fmla="*/ 2147483646 h 371"/>
              <a:gd name="T10" fmla="*/ 2147483646 w 825"/>
              <a:gd name="T11" fmla="*/ 2147483646 h 371"/>
              <a:gd name="T12" fmla="*/ 2147483646 w 825"/>
              <a:gd name="T13" fmla="*/ 2147483646 h 371"/>
              <a:gd name="T14" fmla="*/ 2147483646 w 825"/>
              <a:gd name="T15" fmla="*/ 2147483646 h 371"/>
              <a:gd name="T16" fmla="*/ 2147483646 w 825"/>
              <a:gd name="T17" fmla="*/ 2147483646 h 371"/>
              <a:gd name="T18" fmla="*/ 2147483646 w 825"/>
              <a:gd name="T19" fmla="*/ 2147483646 h 371"/>
              <a:gd name="T20" fmla="*/ 0 w 825"/>
              <a:gd name="T21" fmla="*/ 2147483646 h 371"/>
              <a:gd name="T22" fmla="*/ 2147483646 w 825"/>
              <a:gd name="T23" fmla="*/ 2147483646 h 371"/>
              <a:gd name="T24" fmla="*/ 2147483646 w 825"/>
              <a:gd name="T25" fmla="*/ 2147483646 h 371"/>
              <a:gd name="T26" fmla="*/ 2147483646 w 825"/>
              <a:gd name="T27" fmla="*/ 2147483646 h 371"/>
              <a:gd name="T28" fmla="*/ 2147483646 w 825"/>
              <a:gd name="T29" fmla="*/ 2147483646 h 371"/>
              <a:gd name="T30" fmla="*/ 2147483646 w 825"/>
              <a:gd name="T31" fmla="*/ 2147483646 h 371"/>
              <a:gd name="T32" fmla="*/ 2147483646 w 825"/>
              <a:gd name="T33" fmla="*/ 2147483646 h 371"/>
              <a:gd name="T34" fmla="*/ 2147483646 w 825"/>
              <a:gd name="T35" fmla="*/ 2147483646 h 371"/>
              <a:gd name="T36" fmla="*/ 2147483646 w 825"/>
              <a:gd name="T37" fmla="*/ 2147483646 h 371"/>
              <a:gd name="T38" fmla="*/ 2147483646 w 825"/>
              <a:gd name="T39" fmla="*/ 2147483646 h 371"/>
              <a:gd name="T40" fmla="*/ 2147483646 w 825"/>
              <a:gd name="T41" fmla="*/ 2147483646 h 371"/>
              <a:gd name="T42" fmla="*/ 2147483646 w 825"/>
              <a:gd name="T43" fmla="*/ 2147483646 h 371"/>
              <a:gd name="T44" fmla="*/ 2147483646 w 825"/>
              <a:gd name="T45" fmla="*/ 2147483646 h 371"/>
              <a:gd name="T46" fmla="*/ 2147483646 w 825"/>
              <a:gd name="T47" fmla="*/ 2147483646 h 371"/>
              <a:gd name="T48" fmla="*/ 2147483646 w 825"/>
              <a:gd name="T49" fmla="*/ 2147483646 h 371"/>
              <a:gd name="T50" fmla="*/ 2147483646 w 825"/>
              <a:gd name="T51" fmla="*/ 2147483646 h 371"/>
              <a:gd name="T52" fmla="*/ 2147483646 w 825"/>
              <a:gd name="T53" fmla="*/ 2147483646 h 371"/>
              <a:gd name="T54" fmla="*/ 2147483646 w 825"/>
              <a:gd name="T55" fmla="*/ 2147483646 h 371"/>
              <a:gd name="T56" fmla="*/ 2147483646 w 825"/>
              <a:gd name="T57" fmla="*/ 2147483646 h 371"/>
              <a:gd name="T58" fmla="*/ 2147483646 w 825"/>
              <a:gd name="T59" fmla="*/ 2147483646 h 371"/>
              <a:gd name="T60" fmla="*/ 2147483646 w 825"/>
              <a:gd name="T61" fmla="*/ 2147483646 h 371"/>
              <a:gd name="T62" fmla="*/ 2147483646 w 825"/>
              <a:gd name="T63" fmla="*/ 2147483646 h 371"/>
              <a:gd name="T64" fmla="*/ 2147483646 w 825"/>
              <a:gd name="T65" fmla="*/ 2147483646 h 371"/>
              <a:gd name="T66" fmla="*/ 2147483646 w 825"/>
              <a:gd name="T67" fmla="*/ 2147483646 h 371"/>
              <a:gd name="T68" fmla="*/ 2147483646 w 825"/>
              <a:gd name="T69" fmla="*/ 2147483646 h 371"/>
              <a:gd name="T70" fmla="*/ 2147483646 w 825"/>
              <a:gd name="T71" fmla="*/ 2147483646 h 371"/>
              <a:gd name="T72" fmla="*/ 2147483646 w 825"/>
              <a:gd name="T73" fmla="*/ 2147483646 h 371"/>
              <a:gd name="T74" fmla="*/ 2147483646 w 825"/>
              <a:gd name="T75" fmla="*/ 2147483646 h 371"/>
              <a:gd name="T76" fmla="*/ 2147483646 w 825"/>
              <a:gd name="T77" fmla="*/ 2147483646 h 371"/>
              <a:gd name="T78" fmla="*/ 2147483646 w 825"/>
              <a:gd name="T79" fmla="*/ 2147483646 h 371"/>
              <a:gd name="T80" fmla="*/ 2147483646 w 825"/>
              <a:gd name="T81" fmla="*/ 2147483646 h 371"/>
              <a:gd name="T82" fmla="*/ 2147483646 w 825"/>
              <a:gd name="T83" fmla="*/ 2147483646 h 371"/>
              <a:gd name="T84" fmla="*/ 2147483646 w 825"/>
              <a:gd name="T85" fmla="*/ 0 h 3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5"/>
              <a:gd name="T130" fmla="*/ 0 h 371"/>
              <a:gd name="T131" fmla="*/ 825 w 825"/>
              <a:gd name="T132" fmla="*/ 371 h 3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5" h="371">
                <a:moveTo>
                  <a:pt x="412" y="0"/>
                </a:moveTo>
                <a:lnTo>
                  <a:pt x="391" y="0"/>
                </a:lnTo>
                <a:lnTo>
                  <a:pt x="369" y="1"/>
                </a:lnTo>
                <a:lnTo>
                  <a:pt x="349" y="3"/>
                </a:lnTo>
                <a:lnTo>
                  <a:pt x="329" y="4"/>
                </a:lnTo>
                <a:lnTo>
                  <a:pt x="309" y="5"/>
                </a:lnTo>
                <a:lnTo>
                  <a:pt x="289" y="8"/>
                </a:lnTo>
                <a:lnTo>
                  <a:pt x="270" y="12"/>
                </a:lnTo>
                <a:lnTo>
                  <a:pt x="251" y="14"/>
                </a:lnTo>
                <a:lnTo>
                  <a:pt x="234" y="18"/>
                </a:lnTo>
                <a:lnTo>
                  <a:pt x="215" y="22"/>
                </a:lnTo>
                <a:lnTo>
                  <a:pt x="197" y="27"/>
                </a:lnTo>
                <a:lnTo>
                  <a:pt x="181" y="31"/>
                </a:lnTo>
                <a:lnTo>
                  <a:pt x="165" y="37"/>
                </a:lnTo>
                <a:lnTo>
                  <a:pt x="149" y="42"/>
                </a:lnTo>
                <a:lnTo>
                  <a:pt x="134" y="48"/>
                </a:lnTo>
                <a:lnTo>
                  <a:pt x="119" y="55"/>
                </a:lnTo>
                <a:lnTo>
                  <a:pt x="106" y="60"/>
                </a:lnTo>
                <a:lnTo>
                  <a:pt x="94" y="68"/>
                </a:lnTo>
                <a:lnTo>
                  <a:pt x="82" y="75"/>
                </a:lnTo>
                <a:lnTo>
                  <a:pt x="70" y="81"/>
                </a:lnTo>
                <a:lnTo>
                  <a:pt x="59" y="89"/>
                </a:lnTo>
                <a:lnTo>
                  <a:pt x="50" y="97"/>
                </a:lnTo>
                <a:lnTo>
                  <a:pt x="40" y="105"/>
                </a:lnTo>
                <a:lnTo>
                  <a:pt x="32" y="114"/>
                </a:lnTo>
                <a:lnTo>
                  <a:pt x="24" y="122"/>
                </a:lnTo>
                <a:lnTo>
                  <a:pt x="17" y="131"/>
                </a:lnTo>
                <a:lnTo>
                  <a:pt x="12" y="139"/>
                </a:lnTo>
                <a:lnTo>
                  <a:pt x="8" y="148"/>
                </a:lnTo>
                <a:lnTo>
                  <a:pt x="4" y="157"/>
                </a:lnTo>
                <a:lnTo>
                  <a:pt x="1" y="166"/>
                </a:lnTo>
                <a:lnTo>
                  <a:pt x="0" y="176"/>
                </a:lnTo>
                <a:lnTo>
                  <a:pt x="0" y="186"/>
                </a:lnTo>
                <a:lnTo>
                  <a:pt x="0" y="195"/>
                </a:lnTo>
                <a:lnTo>
                  <a:pt x="1" y="204"/>
                </a:lnTo>
                <a:lnTo>
                  <a:pt x="4" y="214"/>
                </a:lnTo>
                <a:lnTo>
                  <a:pt x="8" y="223"/>
                </a:lnTo>
                <a:lnTo>
                  <a:pt x="12" y="232"/>
                </a:lnTo>
                <a:lnTo>
                  <a:pt x="17" y="241"/>
                </a:lnTo>
                <a:lnTo>
                  <a:pt x="24" y="249"/>
                </a:lnTo>
                <a:lnTo>
                  <a:pt x="32" y="258"/>
                </a:lnTo>
                <a:lnTo>
                  <a:pt x="40" y="266"/>
                </a:lnTo>
                <a:lnTo>
                  <a:pt x="50" y="274"/>
                </a:lnTo>
                <a:lnTo>
                  <a:pt x="59" y="282"/>
                </a:lnTo>
                <a:lnTo>
                  <a:pt x="70" y="290"/>
                </a:lnTo>
                <a:lnTo>
                  <a:pt x="82" y="296"/>
                </a:lnTo>
                <a:lnTo>
                  <a:pt x="94" y="304"/>
                </a:lnTo>
                <a:lnTo>
                  <a:pt x="106" y="311"/>
                </a:lnTo>
                <a:lnTo>
                  <a:pt x="119" y="317"/>
                </a:lnTo>
                <a:lnTo>
                  <a:pt x="134" y="324"/>
                </a:lnTo>
                <a:lnTo>
                  <a:pt x="149" y="329"/>
                </a:lnTo>
                <a:lnTo>
                  <a:pt x="165" y="334"/>
                </a:lnTo>
                <a:lnTo>
                  <a:pt x="181" y="339"/>
                </a:lnTo>
                <a:lnTo>
                  <a:pt x="197" y="345"/>
                </a:lnTo>
                <a:lnTo>
                  <a:pt x="215" y="349"/>
                </a:lnTo>
                <a:lnTo>
                  <a:pt x="234" y="353"/>
                </a:lnTo>
                <a:lnTo>
                  <a:pt x="251" y="356"/>
                </a:lnTo>
                <a:lnTo>
                  <a:pt x="270" y="360"/>
                </a:lnTo>
                <a:lnTo>
                  <a:pt x="289" y="363"/>
                </a:lnTo>
                <a:lnTo>
                  <a:pt x="309" y="366"/>
                </a:lnTo>
                <a:lnTo>
                  <a:pt x="329" y="368"/>
                </a:lnTo>
                <a:lnTo>
                  <a:pt x="349" y="370"/>
                </a:lnTo>
                <a:lnTo>
                  <a:pt x="369" y="371"/>
                </a:lnTo>
                <a:lnTo>
                  <a:pt x="391" y="371"/>
                </a:lnTo>
                <a:lnTo>
                  <a:pt x="412" y="371"/>
                </a:lnTo>
                <a:lnTo>
                  <a:pt x="434" y="371"/>
                </a:lnTo>
                <a:lnTo>
                  <a:pt x="454" y="371"/>
                </a:lnTo>
                <a:lnTo>
                  <a:pt x="475" y="370"/>
                </a:lnTo>
                <a:lnTo>
                  <a:pt x="496" y="368"/>
                </a:lnTo>
                <a:lnTo>
                  <a:pt x="516" y="366"/>
                </a:lnTo>
                <a:lnTo>
                  <a:pt x="534" y="363"/>
                </a:lnTo>
                <a:lnTo>
                  <a:pt x="553" y="360"/>
                </a:lnTo>
                <a:lnTo>
                  <a:pt x="572" y="356"/>
                </a:lnTo>
                <a:lnTo>
                  <a:pt x="591" y="353"/>
                </a:lnTo>
                <a:lnTo>
                  <a:pt x="608" y="349"/>
                </a:lnTo>
                <a:lnTo>
                  <a:pt x="626" y="345"/>
                </a:lnTo>
                <a:lnTo>
                  <a:pt x="643" y="339"/>
                </a:lnTo>
                <a:lnTo>
                  <a:pt x="659" y="334"/>
                </a:lnTo>
                <a:lnTo>
                  <a:pt x="674" y="329"/>
                </a:lnTo>
                <a:lnTo>
                  <a:pt x="689" y="324"/>
                </a:lnTo>
                <a:lnTo>
                  <a:pt x="704" y="317"/>
                </a:lnTo>
                <a:lnTo>
                  <a:pt x="717" y="311"/>
                </a:lnTo>
                <a:lnTo>
                  <a:pt x="731" y="304"/>
                </a:lnTo>
                <a:lnTo>
                  <a:pt x="743" y="296"/>
                </a:lnTo>
                <a:lnTo>
                  <a:pt x="755" y="290"/>
                </a:lnTo>
                <a:lnTo>
                  <a:pt x="766" y="282"/>
                </a:lnTo>
                <a:lnTo>
                  <a:pt x="775" y="274"/>
                </a:lnTo>
                <a:lnTo>
                  <a:pt x="784" y="266"/>
                </a:lnTo>
                <a:lnTo>
                  <a:pt x="792" y="258"/>
                </a:lnTo>
                <a:lnTo>
                  <a:pt x="799" y="249"/>
                </a:lnTo>
                <a:lnTo>
                  <a:pt x="806" y="241"/>
                </a:lnTo>
                <a:lnTo>
                  <a:pt x="811" y="232"/>
                </a:lnTo>
                <a:lnTo>
                  <a:pt x="817" y="223"/>
                </a:lnTo>
                <a:lnTo>
                  <a:pt x="819" y="214"/>
                </a:lnTo>
                <a:lnTo>
                  <a:pt x="822" y="204"/>
                </a:lnTo>
                <a:lnTo>
                  <a:pt x="825" y="195"/>
                </a:lnTo>
                <a:lnTo>
                  <a:pt x="825" y="186"/>
                </a:lnTo>
                <a:lnTo>
                  <a:pt x="825" y="176"/>
                </a:lnTo>
                <a:lnTo>
                  <a:pt x="822" y="166"/>
                </a:lnTo>
                <a:lnTo>
                  <a:pt x="819" y="157"/>
                </a:lnTo>
                <a:lnTo>
                  <a:pt x="817" y="148"/>
                </a:lnTo>
                <a:lnTo>
                  <a:pt x="811" y="139"/>
                </a:lnTo>
                <a:lnTo>
                  <a:pt x="806" y="131"/>
                </a:lnTo>
                <a:lnTo>
                  <a:pt x="799" y="122"/>
                </a:lnTo>
                <a:lnTo>
                  <a:pt x="792" y="114"/>
                </a:lnTo>
                <a:lnTo>
                  <a:pt x="784" y="105"/>
                </a:lnTo>
                <a:lnTo>
                  <a:pt x="775" y="97"/>
                </a:lnTo>
                <a:lnTo>
                  <a:pt x="766" y="89"/>
                </a:lnTo>
                <a:lnTo>
                  <a:pt x="755" y="83"/>
                </a:lnTo>
                <a:lnTo>
                  <a:pt x="743" y="75"/>
                </a:lnTo>
                <a:lnTo>
                  <a:pt x="731" y="68"/>
                </a:lnTo>
                <a:lnTo>
                  <a:pt x="717" y="60"/>
                </a:lnTo>
                <a:lnTo>
                  <a:pt x="704" y="55"/>
                </a:lnTo>
                <a:lnTo>
                  <a:pt x="689" y="48"/>
                </a:lnTo>
                <a:lnTo>
                  <a:pt x="674" y="42"/>
                </a:lnTo>
                <a:lnTo>
                  <a:pt x="659" y="37"/>
                </a:lnTo>
                <a:lnTo>
                  <a:pt x="643" y="31"/>
                </a:lnTo>
                <a:lnTo>
                  <a:pt x="626" y="27"/>
                </a:lnTo>
                <a:lnTo>
                  <a:pt x="608" y="22"/>
                </a:lnTo>
                <a:lnTo>
                  <a:pt x="591" y="18"/>
                </a:lnTo>
                <a:lnTo>
                  <a:pt x="572" y="14"/>
                </a:lnTo>
                <a:lnTo>
                  <a:pt x="553" y="12"/>
                </a:lnTo>
                <a:lnTo>
                  <a:pt x="534" y="8"/>
                </a:lnTo>
                <a:lnTo>
                  <a:pt x="516" y="5"/>
                </a:lnTo>
                <a:lnTo>
                  <a:pt x="496" y="4"/>
                </a:lnTo>
                <a:lnTo>
                  <a:pt x="475" y="3"/>
                </a:lnTo>
                <a:lnTo>
                  <a:pt x="454" y="1"/>
                </a:lnTo>
                <a:lnTo>
                  <a:pt x="434" y="0"/>
                </a:lnTo>
                <a:lnTo>
                  <a:pt x="412" y="0"/>
                </a:lnTo>
              </a:path>
            </a:pathLst>
          </a:custGeom>
          <a:solidFill>
            <a:srgbClr val="42D0CD">
              <a:alpha val="50195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835" name="Rectangle 68"/>
          <p:cNvSpPr>
            <a:spLocks noChangeArrowheads="1"/>
          </p:cNvSpPr>
          <p:nvPr/>
        </p:nvSpPr>
        <p:spPr bwMode="auto">
          <a:xfrm>
            <a:off x="2152650" y="61039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36" name="Freeform 69"/>
          <p:cNvSpPr>
            <a:spLocks/>
          </p:cNvSpPr>
          <p:nvPr/>
        </p:nvSpPr>
        <p:spPr bwMode="auto">
          <a:xfrm>
            <a:off x="2474913" y="6053138"/>
            <a:ext cx="568325" cy="223837"/>
          </a:xfrm>
          <a:custGeom>
            <a:avLst/>
            <a:gdLst>
              <a:gd name="T0" fmla="*/ 2147483646 w 826"/>
              <a:gd name="T1" fmla="*/ 2147483646 h 371"/>
              <a:gd name="T2" fmla="*/ 2147483646 w 826"/>
              <a:gd name="T3" fmla="*/ 2147483646 h 371"/>
              <a:gd name="T4" fmla="*/ 2147483646 w 826"/>
              <a:gd name="T5" fmla="*/ 2147483646 h 371"/>
              <a:gd name="T6" fmla="*/ 2147483646 w 826"/>
              <a:gd name="T7" fmla="*/ 2147483646 h 371"/>
              <a:gd name="T8" fmla="*/ 2147483646 w 826"/>
              <a:gd name="T9" fmla="*/ 2147483646 h 371"/>
              <a:gd name="T10" fmla="*/ 2147483646 w 826"/>
              <a:gd name="T11" fmla="*/ 2147483646 h 371"/>
              <a:gd name="T12" fmla="*/ 2147483646 w 826"/>
              <a:gd name="T13" fmla="*/ 2147483646 h 371"/>
              <a:gd name="T14" fmla="*/ 2147483646 w 826"/>
              <a:gd name="T15" fmla="*/ 2147483646 h 371"/>
              <a:gd name="T16" fmla="*/ 2147483646 w 826"/>
              <a:gd name="T17" fmla="*/ 2147483646 h 371"/>
              <a:gd name="T18" fmla="*/ 2147483646 w 826"/>
              <a:gd name="T19" fmla="*/ 2147483646 h 371"/>
              <a:gd name="T20" fmla="*/ 0 w 826"/>
              <a:gd name="T21" fmla="*/ 2147483646 h 371"/>
              <a:gd name="T22" fmla="*/ 2147483646 w 826"/>
              <a:gd name="T23" fmla="*/ 2147483646 h 371"/>
              <a:gd name="T24" fmla="*/ 2147483646 w 826"/>
              <a:gd name="T25" fmla="*/ 2147483646 h 371"/>
              <a:gd name="T26" fmla="*/ 2147483646 w 826"/>
              <a:gd name="T27" fmla="*/ 2147483646 h 371"/>
              <a:gd name="T28" fmla="*/ 2147483646 w 826"/>
              <a:gd name="T29" fmla="*/ 2147483646 h 371"/>
              <a:gd name="T30" fmla="*/ 2147483646 w 826"/>
              <a:gd name="T31" fmla="*/ 2147483646 h 371"/>
              <a:gd name="T32" fmla="*/ 2147483646 w 826"/>
              <a:gd name="T33" fmla="*/ 2147483646 h 371"/>
              <a:gd name="T34" fmla="*/ 2147483646 w 826"/>
              <a:gd name="T35" fmla="*/ 2147483646 h 371"/>
              <a:gd name="T36" fmla="*/ 2147483646 w 826"/>
              <a:gd name="T37" fmla="*/ 2147483646 h 371"/>
              <a:gd name="T38" fmla="*/ 2147483646 w 826"/>
              <a:gd name="T39" fmla="*/ 2147483646 h 371"/>
              <a:gd name="T40" fmla="*/ 2147483646 w 826"/>
              <a:gd name="T41" fmla="*/ 2147483646 h 371"/>
              <a:gd name="T42" fmla="*/ 2147483646 w 826"/>
              <a:gd name="T43" fmla="*/ 2147483646 h 371"/>
              <a:gd name="T44" fmla="*/ 2147483646 w 826"/>
              <a:gd name="T45" fmla="*/ 2147483646 h 371"/>
              <a:gd name="T46" fmla="*/ 2147483646 w 826"/>
              <a:gd name="T47" fmla="*/ 2147483646 h 371"/>
              <a:gd name="T48" fmla="*/ 2147483646 w 826"/>
              <a:gd name="T49" fmla="*/ 2147483646 h 371"/>
              <a:gd name="T50" fmla="*/ 2147483646 w 826"/>
              <a:gd name="T51" fmla="*/ 2147483646 h 371"/>
              <a:gd name="T52" fmla="*/ 2147483646 w 826"/>
              <a:gd name="T53" fmla="*/ 2147483646 h 371"/>
              <a:gd name="T54" fmla="*/ 2147483646 w 826"/>
              <a:gd name="T55" fmla="*/ 2147483646 h 371"/>
              <a:gd name="T56" fmla="*/ 2147483646 w 826"/>
              <a:gd name="T57" fmla="*/ 2147483646 h 371"/>
              <a:gd name="T58" fmla="*/ 2147483646 w 826"/>
              <a:gd name="T59" fmla="*/ 2147483646 h 371"/>
              <a:gd name="T60" fmla="*/ 2147483646 w 826"/>
              <a:gd name="T61" fmla="*/ 2147483646 h 371"/>
              <a:gd name="T62" fmla="*/ 2147483646 w 826"/>
              <a:gd name="T63" fmla="*/ 2147483646 h 371"/>
              <a:gd name="T64" fmla="*/ 2147483646 w 826"/>
              <a:gd name="T65" fmla="*/ 2147483646 h 371"/>
              <a:gd name="T66" fmla="*/ 2147483646 w 826"/>
              <a:gd name="T67" fmla="*/ 2147483646 h 371"/>
              <a:gd name="T68" fmla="*/ 2147483646 w 826"/>
              <a:gd name="T69" fmla="*/ 2147483646 h 371"/>
              <a:gd name="T70" fmla="*/ 2147483646 w 826"/>
              <a:gd name="T71" fmla="*/ 2147483646 h 371"/>
              <a:gd name="T72" fmla="*/ 2147483646 w 826"/>
              <a:gd name="T73" fmla="*/ 2147483646 h 371"/>
              <a:gd name="T74" fmla="*/ 2147483646 w 826"/>
              <a:gd name="T75" fmla="*/ 2147483646 h 371"/>
              <a:gd name="T76" fmla="*/ 2147483646 w 826"/>
              <a:gd name="T77" fmla="*/ 2147483646 h 371"/>
              <a:gd name="T78" fmla="*/ 2147483646 w 826"/>
              <a:gd name="T79" fmla="*/ 2147483646 h 371"/>
              <a:gd name="T80" fmla="*/ 2147483646 w 826"/>
              <a:gd name="T81" fmla="*/ 2147483646 h 371"/>
              <a:gd name="T82" fmla="*/ 2147483646 w 826"/>
              <a:gd name="T83" fmla="*/ 2147483646 h 371"/>
              <a:gd name="T84" fmla="*/ 2147483646 w 826"/>
              <a:gd name="T85" fmla="*/ 0 h 3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6"/>
              <a:gd name="T130" fmla="*/ 0 h 371"/>
              <a:gd name="T131" fmla="*/ 826 w 826"/>
              <a:gd name="T132" fmla="*/ 371 h 3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6" h="371">
                <a:moveTo>
                  <a:pt x="412" y="0"/>
                </a:moveTo>
                <a:lnTo>
                  <a:pt x="392" y="0"/>
                </a:lnTo>
                <a:lnTo>
                  <a:pt x="370" y="1"/>
                </a:lnTo>
                <a:lnTo>
                  <a:pt x="350" y="3"/>
                </a:lnTo>
                <a:lnTo>
                  <a:pt x="329" y="4"/>
                </a:lnTo>
                <a:lnTo>
                  <a:pt x="310" y="5"/>
                </a:lnTo>
                <a:lnTo>
                  <a:pt x="290" y="8"/>
                </a:lnTo>
                <a:lnTo>
                  <a:pt x="271" y="12"/>
                </a:lnTo>
                <a:lnTo>
                  <a:pt x="252" y="14"/>
                </a:lnTo>
                <a:lnTo>
                  <a:pt x="233" y="18"/>
                </a:lnTo>
                <a:lnTo>
                  <a:pt x="216" y="22"/>
                </a:lnTo>
                <a:lnTo>
                  <a:pt x="198" y="27"/>
                </a:lnTo>
                <a:lnTo>
                  <a:pt x="182" y="31"/>
                </a:lnTo>
                <a:lnTo>
                  <a:pt x="165" y="37"/>
                </a:lnTo>
                <a:lnTo>
                  <a:pt x="150" y="42"/>
                </a:lnTo>
                <a:lnTo>
                  <a:pt x="135" y="48"/>
                </a:lnTo>
                <a:lnTo>
                  <a:pt x="121" y="55"/>
                </a:lnTo>
                <a:lnTo>
                  <a:pt x="107" y="60"/>
                </a:lnTo>
                <a:lnTo>
                  <a:pt x="94" y="68"/>
                </a:lnTo>
                <a:lnTo>
                  <a:pt x="82" y="75"/>
                </a:lnTo>
                <a:lnTo>
                  <a:pt x="71" y="81"/>
                </a:lnTo>
                <a:lnTo>
                  <a:pt x="60" y="89"/>
                </a:lnTo>
                <a:lnTo>
                  <a:pt x="49" y="97"/>
                </a:lnTo>
                <a:lnTo>
                  <a:pt x="40" y="105"/>
                </a:lnTo>
                <a:lnTo>
                  <a:pt x="32" y="114"/>
                </a:lnTo>
                <a:lnTo>
                  <a:pt x="25" y="122"/>
                </a:lnTo>
                <a:lnTo>
                  <a:pt x="18" y="131"/>
                </a:lnTo>
                <a:lnTo>
                  <a:pt x="13" y="139"/>
                </a:lnTo>
                <a:lnTo>
                  <a:pt x="8" y="148"/>
                </a:lnTo>
                <a:lnTo>
                  <a:pt x="5" y="157"/>
                </a:lnTo>
                <a:lnTo>
                  <a:pt x="2" y="166"/>
                </a:lnTo>
                <a:lnTo>
                  <a:pt x="0" y="176"/>
                </a:lnTo>
                <a:lnTo>
                  <a:pt x="0" y="186"/>
                </a:lnTo>
                <a:lnTo>
                  <a:pt x="0" y="195"/>
                </a:lnTo>
                <a:lnTo>
                  <a:pt x="2" y="204"/>
                </a:lnTo>
                <a:lnTo>
                  <a:pt x="5" y="214"/>
                </a:lnTo>
                <a:lnTo>
                  <a:pt x="8" y="223"/>
                </a:lnTo>
                <a:lnTo>
                  <a:pt x="13" y="232"/>
                </a:lnTo>
                <a:lnTo>
                  <a:pt x="18" y="241"/>
                </a:lnTo>
                <a:lnTo>
                  <a:pt x="25" y="249"/>
                </a:lnTo>
                <a:lnTo>
                  <a:pt x="32" y="258"/>
                </a:lnTo>
                <a:lnTo>
                  <a:pt x="40" y="266"/>
                </a:lnTo>
                <a:lnTo>
                  <a:pt x="49" y="274"/>
                </a:lnTo>
                <a:lnTo>
                  <a:pt x="60" y="282"/>
                </a:lnTo>
                <a:lnTo>
                  <a:pt x="71" y="290"/>
                </a:lnTo>
                <a:lnTo>
                  <a:pt x="82" y="296"/>
                </a:lnTo>
                <a:lnTo>
                  <a:pt x="94" y="304"/>
                </a:lnTo>
                <a:lnTo>
                  <a:pt x="107" y="311"/>
                </a:lnTo>
                <a:lnTo>
                  <a:pt x="121" y="317"/>
                </a:lnTo>
                <a:lnTo>
                  <a:pt x="135" y="324"/>
                </a:lnTo>
                <a:lnTo>
                  <a:pt x="150" y="329"/>
                </a:lnTo>
                <a:lnTo>
                  <a:pt x="165" y="334"/>
                </a:lnTo>
                <a:lnTo>
                  <a:pt x="182" y="339"/>
                </a:lnTo>
                <a:lnTo>
                  <a:pt x="198" y="345"/>
                </a:lnTo>
                <a:lnTo>
                  <a:pt x="216" y="349"/>
                </a:lnTo>
                <a:lnTo>
                  <a:pt x="233" y="353"/>
                </a:lnTo>
                <a:lnTo>
                  <a:pt x="252" y="356"/>
                </a:lnTo>
                <a:lnTo>
                  <a:pt x="271" y="360"/>
                </a:lnTo>
                <a:lnTo>
                  <a:pt x="290" y="363"/>
                </a:lnTo>
                <a:lnTo>
                  <a:pt x="310" y="366"/>
                </a:lnTo>
                <a:lnTo>
                  <a:pt x="329" y="368"/>
                </a:lnTo>
                <a:lnTo>
                  <a:pt x="350" y="370"/>
                </a:lnTo>
                <a:lnTo>
                  <a:pt x="370" y="371"/>
                </a:lnTo>
                <a:lnTo>
                  <a:pt x="392" y="371"/>
                </a:lnTo>
                <a:lnTo>
                  <a:pt x="412" y="371"/>
                </a:lnTo>
                <a:lnTo>
                  <a:pt x="434" y="371"/>
                </a:lnTo>
                <a:lnTo>
                  <a:pt x="455" y="371"/>
                </a:lnTo>
                <a:lnTo>
                  <a:pt x="475" y="370"/>
                </a:lnTo>
                <a:lnTo>
                  <a:pt x="495" y="368"/>
                </a:lnTo>
                <a:lnTo>
                  <a:pt x="516" y="366"/>
                </a:lnTo>
                <a:lnTo>
                  <a:pt x="536" y="363"/>
                </a:lnTo>
                <a:lnTo>
                  <a:pt x="554" y="360"/>
                </a:lnTo>
                <a:lnTo>
                  <a:pt x="573" y="356"/>
                </a:lnTo>
                <a:lnTo>
                  <a:pt x="592" y="353"/>
                </a:lnTo>
                <a:lnTo>
                  <a:pt x="610" y="349"/>
                </a:lnTo>
                <a:lnTo>
                  <a:pt x="627" y="345"/>
                </a:lnTo>
                <a:lnTo>
                  <a:pt x="643" y="339"/>
                </a:lnTo>
                <a:lnTo>
                  <a:pt x="659" y="334"/>
                </a:lnTo>
                <a:lnTo>
                  <a:pt x="675" y="329"/>
                </a:lnTo>
                <a:lnTo>
                  <a:pt x="690" y="324"/>
                </a:lnTo>
                <a:lnTo>
                  <a:pt x="705" y="317"/>
                </a:lnTo>
                <a:lnTo>
                  <a:pt x="718" y="311"/>
                </a:lnTo>
                <a:lnTo>
                  <a:pt x="732" y="304"/>
                </a:lnTo>
                <a:lnTo>
                  <a:pt x="744" y="296"/>
                </a:lnTo>
                <a:lnTo>
                  <a:pt x="755" y="290"/>
                </a:lnTo>
                <a:lnTo>
                  <a:pt x="765" y="282"/>
                </a:lnTo>
                <a:lnTo>
                  <a:pt x="776" y="274"/>
                </a:lnTo>
                <a:lnTo>
                  <a:pt x="784" y="266"/>
                </a:lnTo>
                <a:lnTo>
                  <a:pt x="794" y="258"/>
                </a:lnTo>
                <a:lnTo>
                  <a:pt x="800" y="249"/>
                </a:lnTo>
                <a:lnTo>
                  <a:pt x="807" y="241"/>
                </a:lnTo>
                <a:lnTo>
                  <a:pt x="812" y="232"/>
                </a:lnTo>
                <a:lnTo>
                  <a:pt x="816" y="223"/>
                </a:lnTo>
                <a:lnTo>
                  <a:pt x="820" y="214"/>
                </a:lnTo>
                <a:lnTo>
                  <a:pt x="823" y="204"/>
                </a:lnTo>
                <a:lnTo>
                  <a:pt x="825" y="195"/>
                </a:lnTo>
                <a:lnTo>
                  <a:pt x="826" y="186"/>
                </a:lnTo>
                <a:lnTo>
                  <a:pt x="825" y="176"/>
                </a:lnTo>
                <a:lnTo>
                  <a:pt x="823" y="166"/>
                </a:lnTo>
                <a:lnTo>
                  <a:pt x="820" y="157"/>
                </a:lnTo>
                <a:lnTo>
                  <a:pt x="816" y="148"/>
                </a:lnTo>
                <a:lnTo>
                  <a:pt x="812" y="139"/>
                </a:lnTo>
                <a:lnTo>
                  <a:pt x="807" y="131"/>
                </a:lnTo>
                <a:lnTo>
                  <a:pt x="800" y="122"/>
                </a:lnTo>
                <a:lnTo>
                  <a:pt x="794" y="114"/>
                </a:lnTo>
                <a:lnTo>
                  <a:pt x="784" y="105"/>
                </a:lnTo>
                <a:lnTo>
                  <a:pt x="776" y="97"/>
                </a:lnTo>
                <a:lnTo>
                  <a:pt x="765" y="89"/>
                </a:lnTo>
                <a:lnTo>
                  <a:pt x="755" y="83"/>
                </a:lnTo>
                <a:lnTo>
                  <a:pt x="744" y="75"/>
                </a:lnTo>
                <a:lnTo>
                  <a:pt x="732" y="68"/>
                </a:lnTo>
                <a:lnTo>
                  <a:pt x="718" y="60"/>
                </a:lnTo>
                <a:lnTo>
                  <a:pt x="705" y="55"/>
                </a:lnTo>
                <a:lnTo>
                  <a:pt x="690" y="48"/>
                </a:lnTo>
                <a:lnTo>
                  <a:pt x="675" y="42"/>
                </a:lnTo>
                <a:lnTo>
                  <a:pt x="659" y="37"/>
                </a:lnTo>
                <a:lnTo>
                  <a:pt x="643" y="31"/>
                </a:lnTo>
                <a:lnTo>
                  <a:pt x="627" y="27"/>
                </a:lnTo>
                <a:lnTo>
                  <a:pt x="610" y="22"/>
                </a:lnTo>
                <a:lnTo>
                  <a:pt x="592" y="18"/>
                </a:lnTo>
                <a:lnTo>
                  <a:pt x="573" y="14"/>
                </a:lnTo>
                <a:lnTo>
                  <a:pt x="554" y="12"/>
                </a:lnTo>
                <a:lnTo>
                  <a:pt x="536" y="8"/>
                </a:lnTo>
                <a:lnTo>
                  <a:pt x="516" y="5"/>
                </a:lnTo>
                <a:lnTo>
                  <a:pt x="495" y="4"/>
                </a:lnTo>
                <a:lnTo>
                  <a:pt x="475" y="3"/>
                </a:lnTo>
                <a:lnTo>
                  <a:pt x="455" y="1"/>
                </a:lnTo>
                <a:lnTo>
                  <a:pt x="434" y="0"/>
                </a:lnTo>
                <a:lnTo>
                  <a:pt x="412" y="0"/>
                </a:lnTo>
              </a:path>
            </a:pathLst>
          </a:custGeom>
          <a:solidFill>
            <a:srgbClr val="42D0CD">
              <a:alpha val="50195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837" name="Rectangle 70"/>
          <p:cNvSpPr>
            <a:spLocks noChangeArrowheads="1"/>
          </p:cNvSpPr>
          <p:nvPr/>
        </p:nvSpPr>
        <p:spPr bwMode="auto">
          <a:xfrm>
            <a:off x="2720975" y="61039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38" name="Freeform 71"/>
          <p:cNvSpPr>
            <a:spLocks noEditPoints="1"/>
          </p:cNvSpPr>
          <p:nvPr/>
        </p:nvSpPr>
        <p:spPr bwMode="auto">
          <a:xfrm>
            <a:off x="3043238" y="6145213"/>
            <a:ext cx="392112" cy="39687"/>
          </a:xfrm>
          <a:custGeom>
            <a:avLst/>
            <a:gdLst>
              <a:gd name="T0" fmla="*/ 0 w 570"/>
              <a:gd name="T1" fmla="*/ 0 h 66"/>
              <a:gd name="T2" fmla="*/ 2147483646 w 570"/>
              <a:gd name="T3" fmla="*/ 0 h 66"/>
              <a:gd name="T4" fmla="*/ 2147483646 w 570"/>
              <a:gd name="T5" fmla="*/ 2147483646 h 66"/>
              <a:gd name="T6" fmla="*/ 0 w 570"/>
              <a:gd name="T7" fmla="*/ 2147483646 h 66"/>
              <a:gd name="T8" fmla="*/ 0 w 570"/>
              <a:gd name="T9" fmla="*/ 0 h 66"/>
              <a:gd name="T10" fmla="*/ 0 w 570"/>
              <a:gd name="T11" fmla="*/ 2147483646 h 66"/>
              <a:gd name="T12" fmla="*/ 2147483646 w 570"/>
              <a:gd name="T13" fmla="*/ 2147483646 h 66"/>
              <a:gd name="T14" fmla="*/ 2147483646 w 570"/>
              <a:gd name="T15" fmla="*/ 2147483646 h 66"/>
              <a:gd name="T16" fmla="*/ 0 w 570"/>
              <a:gd name="T17" fmla="*/ 2147483646 h 66"/>
              <a:gd name="T18" fmla="*/ 0 w 570"/>
              <a:gd name="T19" fmla="*/ 2147483646 h 66"/>
              <a:gd name="T20" fmla="*/ 0 w 570"/>
              <a:gd name="T21" fmla="*/ 2147483646 h 66"/>
              <a:gd name="T22" fmla="*/ 2147483646 w 570"/>
              <a:gd name="T23" fmla="*/ 2147483646 h 66"/>
              <a:gd name="T24" fmla="*/ 2147483646 w 570"/>
              <a:gd name="T25" fmla="*/ 2147483646 h 66"/>
              <a:gd name="T26" fmla="*/ 0 w 570"/>
              <a:gd name="T27" fmla="*/ 2147483646 h 66"/>
              <a:gd name="T28" fmla="*/ 0 w 570"/>
              <a:gd name="T29" fmla="*/ 2147483646 h 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0"/>
              <a:gd name="T46" fmla="*/ 0 h 66"/>
              <a:gd name="T47" fmla="*/ 570 w 570"/>
              <a:gd name="T48" fmla="*/ 66 h 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0" h="66">
                <a:moveTo>
                  <a:pt x="0" y="0"/>
                </a:moveTo>
                <a:lnTo>
                  <a:pt x="570" y="0"/>
                </a:lnTo>
                <a:lnTo>
                  <a:pt x="570" y="11"/>
                </a:lnTo>
                <a:lnTo>
                  <a:pt x="0" y="11"/>
                </a:lnTo>
                <a:lnTo>
                  <a:pt x="0" y="0"/>
                </a:lnTo>
                <a:close/>
                <a:moveTo>
                  <a:pt x="0" y="21"/>
                </a:moveTo>
                <a:lnTo>
                  <a:pt x="570" y="21"/>
                </a:lnTo>
                <a:lnTo>
                  <a:pt x="570" y="44"/>
                </a:lnTo>
                <a:lnTo>
                  <a:pt x="0" y="44"/>
                </a:lnTo>
                <a:lnTo>
                  <a:pt x="0" y="21"/>
                </a:lnTo>
                <a:close/>
                <a:moveTo>
                  <a:pt x="0" y="54"/>
                </a:moveTo>
                <a:lnTo>
                  <a:pt x="570" y="54"/>
                </a:lnTo>
                <a:lnTo>
                  <a:pt x="570" y="66"/>
                </a:lnTo>
                <a:lnTo>
                  <a:pt x="0" y="66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839" name="Rectangle 72"/>
          <p:cNvSpPr>
            <a:spLocks noChangeArrowheads="1"/>
          </p:cNvSpPr>
          <p:nvPr/>
        </p:nvSpPr>
        <p:spPr bwMode="auto">
          <a:xfrm>
            <a:off x="3435350" y="6091238"/>
            <a:ext cx="917575" cy="147637"/>
          </a:xfrm>
          <a:prstGeom prst="rect">
            <a:avLst/>
          </a:prstGeom>
          <a:solidFill>
            <a:srgbClr val="42D0CD">
              <a:alpha val="50195"/>
            </a:srgbClr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40" name="Line 73"/>
          <p:cNvSpPr>
            <a:spLocks noChangeShapeType="1"/>
          </p:cNvSpPr>
          <p:nvPr/>
        </p:nvSpPr>
        <p:spPr bwMode="auto">
          <a:xfrm>
            <a:off x="4352925" y="6164263"/>
            <a:ext cx="1762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41" name="Rectangle 74"/>
          <p:cNvSpPr>
            <a:spLocks noChangeArrowheads="1"/>
          </p:cNvSpPr>
          <p:nvPr/>
        </p:nvSpPr>
        <p:spPr bwMode="auto">
          <a:xfrm>
            <a:off x="4529138" y="6091238"/>
            <a:ext cx="1309687" cy="147637"/>
          </a:xfrm>
          <a:prstGeom prst="rect">
            <a:avLst/>
          </a:prstGeom>
          <a:solidFill>
            <a:srgbClr val="42D0CD">
              <a:alpha val="50195"/>
            </a:srgbClr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42" name="Rectangle 75"/>
          <p:cNvSpPr>
            <a:spLocks noChangeArrowheads="1"/>
          </p:cNvSpPr>
          <p:nvPr/>
        </p:nvSpPr>
        <p:spPr bwMode="auto">
          <a:xfrm>
            <a:off x="1919288" y="5892800"/>
            <a:ext cx="2714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 b="1">
                <a:solidFill>
                  <a:srgbClr val="000000"/>
                </a:solidFill>
                <a:latin typeface="Arial" charset="0"/>
                <a:cs typeface="Arial" charset="0"/>
              </a:rPr>
              <a:t>SCRs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43" name="Rectangle 76"/>
          <p:cNvSpPr>
            <a:spLocks noChangeArrowheads="1"/>
          </p:cNvSpPr>
          <p:nvPr/>
        </p:nvSpPr>
        <p:spPr bwMode="auto">
          <a:xfrm>
            <a:off x="3079750" y="6000750"/>
            <a:ext cx="2032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600" b="1">
                <a:solidFill>
                  <a:srgbClr val="000000"/>
                </a:solidFill>
                <a:latin typeface="Arial" charset="0"/>
                <a:cs typeface="Arial" charset="0"/>
              </a:rPr>
              <a:t>linker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44" name="Rectangle 77"/>
          <p:cNvSpPr>
            <a:spLocks noChangeArrowheads="1"/>
          </p:cNvSpPr>
          <p:nvPr/>
        </p:nvSpPr>
        <p:spPr bwMode="auto">
          <a:xfrm>
            <a:off x="2106613" y="5586413"/>
            <a:ext cx="1301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 b="1">
                <a:solidFill>
                  <a:srgbClr val="000000"/>
                </a:solidFill>
                <a:latin typeface="Arial" charset="0"/>
                <a:cs typeface="Arial" charset="0"/>
              </a:rPr>
              <a:t>Ba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45" name="Rectangle 78"/>
          <p:cNvSpPr>
            <a:spLocks noChangeArrowheads="1"/>
          </p:cNvSpPr>
          <p:nvPr/>
        </p:nvSpPr>
        <p:spPr bwMode="auto">
          <a:xfrm>
            <a:off x="4464050" y="5586413"/>
            <a:ext cx="1349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 b="1">
                <a:solidFill>
                  <a:srgbClr val="000000"/>
                </a:solidFill>
                <a:latin typeface="Arial" charset="0"/>
                <a:cs typeface="Arial" charset="0"/>
              </a:rPr>
              <a:t>Bb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46" name="Freeform 79"/>
          <p:cNvSpPr>
            <a:spLocks/>
          </p:cNvSpPr>
          <p:nvPr/>
        </p:nvSpPr>
        <p:spPr bwMode="auto">
          <a:xfrm>
            <a:off x="1338263" y="5754688"/>
            <a:ext cx="1860550" cy="187325"/>
          </a:xfrm>
          <a:custGeom>
            <a:avLst/>
            <a:gdLst>
              <a:gd name="T0" fmla="*/ 2147483646 w 2703"/>
              <a:gd name="T1" fmla="*/ 2147483646 h 310"/>
              <a:gd name="T2" fmla="*/ 2147483646 w 2703"/>
              <a:gd name="T3" fmla="*/ 2147483646 h 310"/>
              <a:gd name="T4" fmla="*/ 2147483646 w 2703"/>
              <a:gd name="T5" fmla="*/ 2147483646 h 310"/>
              <a:gd name="T6" fmla="*/ 2147483646 w 2703"/>
              <a:gd name="T7" fmla="*/ 2147483646 h 310"/>
              <a:gd name="T8" fmla="*/ 2147483646 w 2703"/>
              <a:gd name="T9" fmla="*/ 2147483646 h 310"/>
              <a:gd name="T10" fmla="*/ 2147483646 w 2703"/>
              <a:gd name="T11" fmla="*/ 2147483646 h 310"/>
              <a:gd name="T12" fmla="*/ 2147483646 w 2703"/>
              <a:gd name="T13" fmla="*/ 2147483646 h 310"/>
              <a:gd name="T14" fmla="*/ 2147483646 w 2703"/>
              <a:gd name="T15" fmla="*/ 2147483646 h 310"/>
              <a:gd name="T16" fmla="*/ 2147483646 w 2703"/>
              <a:gd name="T17" fmla="*/ 2147483646 h 310"/>
              <a:gd name="T18" fmla="*/ 2147483646 w 2703"/>
              <a:gd name="T19" fmla="*/ 2147483646 h 310"/>
              <a:gd name="T20" fmla="*/ 2147483646 w 2703"/>
              <a:gd name="T21" fmla="*/ 2147483646 h 310"/>
              <a:gd name="T22" fmla="*/ 2147483646 w 2703"/>
              <a:gd name="T23" fmla="*/ 2147483646 h 310"/>
              <a:gd name="T24" fmla="*/ 2147483646 w 2703"/>
              <a:gd name="T25" fmla="*/ 2147483646 h 310"/>
              <a:gd name="T26" fmla="*/ 2147483646 w 2703"/>
              <a:gd name="T27" fmla="*/ 2147483646 h 310"/>
              <a:gd name="T28" fmla="*/ 2147483646 w 2703"/>
              <a:gd name="T29" fmla="*/ 2147483646 h 310"/>
              <a:gd name="T30" fmla="*/ 2147483646 w 2703"/>
              <a:gd name="T31" fmla="*/ 0 h 310"/>
              <a:gd name="T32" fmla="*/ 2147483646 w 2703"/>
              <a:gd name="T33" fmla="*/ 0 h 310"/>
              <a:gd name="T34" fmla="*/ 2147483646 w 2703"/>
              <a:gd name="T35" fmla="*/ 2147483646 h 310"/>
              <a:gd name="T36" fmla="*/ 2147483646 w 2703"/>
              <a:gd name="T37" fmla="*/ 2147483646 h 310"/>
              <a:gd name="T38" fmla="*/ 2147483646 w 2703"/>
              <a:gd name="T39" fmla="*/ 2147483646 h 310"/>
              <a:gd name="T40" fmla="*/ 2147483646 w 2703"/>
              <a:gd name="T41" fmla="*/ 2147483646 h 310"/>
              <a:gd name="T42" fmla="*/ 2147483646 w 2703"/>
              <a:gd name="T43" fmla="*/ 2147483646 h 310"/>
              <a:gd name="T44" fmla="*/ 2147483646 w 2703"/>
              <a:gd name="T45" fmla="*/ 2147483646 h 310"/>
              <a:gd name="T46" fmla="*/ 2147483646 w 2703"/>
              <a:gd name="T47" fmla="*/ 2147483646 h 310"/>
              <a:gd name="T48" fmla="*/ 2147483646 w 2703"/>
              <a:gd name="T49" fmla="*/ 2147483646 h 310"/>
              <a:gd name="T50" fmla="*/ 2147483646 w 2703"/>
              <a:gd name="T51" fmla="*/ 2147483646 h 310"/>
              <a:gd name="T52" fmla="*/ 2147483646 w 2703"/>
              <a:gd name="T53" fmla="*/ 2147483646 h 310"/>
              <a:gd name="T54" fmla="*/ 2147483646 w 2703"/>
              <a:gd name="T55" fmla="*/ 2147483646 h 310"/>
              <a:gd name="T56" fmla="*/ 2147483646 w 2703"/>
              <a:gd name="T57" fmla="*/ 2147483646 h 310"/>
              <a:gd name="T58" fmla="*/ 2147483646 w 2703"/>
              <a:gd name="T59" fmla="*/ 2147483646 h 310"/>
              <a:gd name="T60" fmla="*/ 2147483646 w 2703"/>
              <a:gd name="T61" fmla="*/ 2147483646 h 310"/>
              <a:gd name="T62" fmla="*/ 2147483646 w 2703"/>
              <a:gd name="T63" fmla="*/ 2147483646 h 310"/>
              <a:gd name="T64" fmla="*/ 0 w 2703"/>
              <a:gd name="T65" fmla="*/ 2147483646 h 3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03"/>
              <a:gd name="T100" fmla="*/ 0 h 310"/>
              <a:gd name="T101" fmla="*/ 2703 w 2703"/>
              <a:gd name="T102" fmla="*/ 310 h 3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03" h="310">
                <a:moveTo>
                  <a:pt x="2703" y="310"/>
                </a:moveTo>
                <a:lnTo>
                  <a:pt x="2703" y="294"/>
                </a:lnTo>
                <a:lnTo>
                  <a:pt x="2703" y="278"/>
                </a:lnTo>
                <a:lnTo>
                  <a:pt x="2701" y="262"/>
                </a:lnTo>
                <a:lnTo>
                  <a:pt x="2699" y="248"/>
                </a:lnTo>
                <a:lnTo>
                  <a:pt x="2696" y="232"/>
                </a:lnTo>
                <a:lnTo>
                  <a:pt x="2694" y="218"/>
                </a:lnTo>
                <a:lnTo>
                  <a:pt x="2690" y="203"/>
                </a:lnTo>
                <a:lnTo>
                  <a:pt x="2686" y="189"/>
                </a:lnTo>
                <a:lnTo>
                  <a:pt x="2682" y="176"/>
                </a:lnTo>
                <a:lnTo>
                  <a:pt x="2676" y="163"/>
                </a:lnTo>
                <a:lnTo>
                  <a:pt x="2671" y="150"/>
                </a:lnTo>
                <a:lnTo>
                  <a:pt x="2666" y="136"/>
                </a:lnTo>
                <a:lnTo>
                  <a:pt x="2659" y="125"/>
                </a:lnTo>
                <a:lnTo>
                  <a:pt x="2652" y="113"/>
                </a:lnTo>
                <a:lnTo>
                  <a:pt x="2645" y="101"/>
                </a:lnTo>
                <a:lnTo>
                  <a:pt x="2637" y="91"/>
                </a:lnTo>
                <a:lnTo>
                  <a:pt x="2629" y="80"/>
                </a:lnTo>
                <a:lnTo>
                  <a:pt x="2621" y="71"/>
                </a:lnTo>
                <a:lnTo>
                  <a:pt x="2613" y="62"/>
                </a:lnTo>
                <a:lnTo>
                  <a:pt x="2604" y="53"/>
                </a:lnTo>
                <a:lnTo>
                  <a:pt x="2596" y="45"/>
                </a:lnTo>
                <a:lnTo>
                  <a:pt x="2586" y="37"/>
                </a:lnTo>
                <a:lnTo>
                  <a:pt x="2576" y="30"/>
                </a:lnTo>
                <a:lnTo>
                  <a:pt x="2566" y="24"/>
                </a:lnTo>
                <a:lnTo>
                  <a:pt x="2555" y="19"/>
                </a:lnTo>
                <a:lnTo>
                  <a:pt x="2546" y="15"/>
                </a:lnTo>
                <a:lnTo>
                  <a:pt x="2535" y="9"/>
                </a:lnTo>
                <a:lnTo>
                  <a:pt x="2523" y="7"/>
                </a:lnTo>
                <a:lnTo>
                  <a:pt x="2512" y="4"/>
                </a:lnTo>
                <a:lnTo>
                  <a:pt x="2502" y="1"/>
                </a:lnTo>
                <a:lnTo>
                  <a:pt x="2490" y="0"/>
                </a:lnTo>
                <a:lnTo>
                  <a:pt x="2479" y="0"/>
                </a:lnTo>
                <a:lnTo>
                  <a:pt x="226" y="0"/>
                </a:lnTo>
                <a:lnTo>
                  <a:pt x="214" y="0"/>
                </a:lnTo>
                <a:lnTo>
                  <a:pt x="202" y="1"/>
                </a:lnTo>
                <a:lnTo>
                  <a:pt x="191" y="4"/>
                </a:lnTo>
                <a:lnTo>
                  <a:pt x="180" y="7"/>
                </a:lnTo>
                <a:lnTo>
                  <a:pt x="170" y="9"/>
                </a:lnTo>
                <a:lnTo>
                  <a:pt x="159" y="15"/>
                </a:lnTo>
                <a:lnTo>
                  <a:pt x="148" y="19"/>
                </a:lnTo>
                <a:lnTo>
                  <a:pt x="137" y="24"/>
                </a:lnTo>
                <a:lnTo>
                  <a:pt x="128" y="30"/>
                </a:lnTo>
                <a:lnTo>
                  <a:pt x="118" y="37"/>
                </a:lnTo>
                <a:lnTo>
                  <a:pt x="109" y="45"/>
                </a:lnTo>
                <a:lnTo>
                  <a:pt x="100" y="53"/>
                </a:lnTo>
                <a:lnTo>
                  <a:pt x="90" y="62"/>
                </a:lnTo>
                <a:lnTo>
                  <a:pt x="82" y="71"/>
                </a:lnTo>
                <a:lnTo>
                  <a:pt x="74" y="80"/>
                </a:lnTo>
                <a:lnTo>
                  <a:pt x="66" y="91"/>
                </a:lnTo>
                <a:lnTo>
                  <a:pt x="58" y="101"/>
                </a:lnTo>
                <a:lnTo>
                  <a:pt x="51" y="113"/>
                </a:lnTo>
                <a:lnTo>
                  <a:pt x="45" y="125"/>
                </a:lnTo>
                <a:lnTo>
                  <a:pt x="39" y="136"/>
                </a:lnTo>
                <a:lnTo>
                  <a:pt x="33" y="150"/>
                </a:lnTo>
                <a:lnTo>
                  <a:pt x="27" y="163"/>
                </a:lnTo>
                <a:lnTo>
                  <a:pt x="22" y="176"/>
                </a:lnTo>
                <a:lnTo>
                  <a:pt x="18" y="189"/>
                </a:lnTo>
                <a:lnTo>
                  <a:pt x="14" y="203"/>
                </a:lnTo>
                <a:lnTo>
                  <a:pt x="10" y="218"/>
                </a:lnTo>
                <a:lnTo>
                  <a:pt x="7" y="232"/>
                </a:lnTo>
                <a:lnTo>
                  <a:pt x="4" y="248"/>
                </a:lnTo>
                <a:lnTo>
                  <a:pt x="3" y="262"/>
                </a:lnTo>
                <a:lnTo>
                  <a:pt x="2" y="278"/>
                </a:lnTo>
                <a:lnTo>
                  <a:pt x="0" y="294"/>
                </a:lnTo>
                <a:lnTo>
                  <a:pt x="0" y="31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47" name="Line 80"/>
          <p:cNvSpPr>
            <a:spLocks noChangeShapeType="1"/>
          </p:cNvSpPr>
          <p:nvPr/>
        </p:nvSpPr>
        <p:spPr bwMode="auto">
          <a:xfrm>
            <a:off x="2276475" y="6276975"/>
            <a:ext cx="61913" cy="2079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48" name="Rectangle 81"/>
          <p:cNvSpPr>
            <a:spLocks noChangeArrowheads="1"/>
          </p:cNvSpPr>
          <p:nvPr/>
        </p:nvSpPr>
        <p:spPr bwMode="auto">
          <a:xfrm>
            <a:off x="2206625" y="6477000"/>
            <a:ext cx="446088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it-IT" sz="700">
                <a:solidFill>
                  <a:srgbClr val="000000"/>
                </a:solidFill>
                <a:latin typeface="Arial" charset="0"/>
                <a:cs typeface="Arial" charset="0"/>
              </a:rPr>
              <a:t>R138W</a:t>
            </a:r>
          </a:p>
        </p:txBody>
      </p:sp>
      <p:sp>
        <p:nvSpPr>
          <p:cNvPr id="160849" name="Rectangle 84"/>
          <p:cNvSpPr>
            <a:spLocks noChangeArrowheads="1"/>
          </p:cNvSpPr>
          <p:nvPr/>
        </p:nvSpPr>
        <p:spPr bwMode="auto">
          <a:xfrm>
            <a:off x="1585913" y="61039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50" name="Rectangle 85"/>
          <p:cNvSpPr>
            <a:spLocks noChangeArrowheads="1"/>
          </p:cNvSpPr>
          <p:nvPr/>
        </p:nvSpPr>
        <p:spPr bwMode="auto">
          <a:xfrm>
            <a:off x="2152650" y="61039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51" name="Rectangle 86"/>
          <p:cNvSpPr>
            <a:spLocks noChangeArrowheads="1"/>
          </p:cNvSpPr>
          <p:nvPr/>
        </p:nvSpPr>
        <p:spPr bwMode="auto">
          <a:xfrm>
            <a:off x="2720975" y="61039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52" name="Rectangle 87"/>
          <p:cNvSpPr>
            <a:spLocks noChangeArrowheads="1"/>
          </p:cNvSpPr>
          <p:nvPr/>
        </p:nvSpPr>
        <p:spPr bwMode="auto">
          <a:xfrm>
            <a:off x="1919288" y="5892800"/>
            <a:ext cx="2651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SCRs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53" name="Rectangle 88"/>
          <p:cNvSpPr>
            <a:spLocks noChangeArrowheads="1"/>
          </p:cNvSpPr>
          <p:nvPr/>
        </p:nvSpPr>
        <p:spPr bwMode="auto">
          <a:xfrm>
            <a:off x="3079750" y="6000750"/>
            <a:ext cx="2032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600" b="1">
                <a:solidFill>
                  <a:srgbClr val="000000"/>
                </a:solidFill>
                <a:latin typeface="Arial" charset="0"/>
                <a:cs typeface="Arial" charset="0"/>
              </a:rPr>
              <a:t>linker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54" name="Rectangle 89"/>
          <p:cNvSpPr>
            <a:spLocks noChangeArrowheads="1"/>
          </p:cNvSpPr>
          <p:nvPr/>
        </p:nvSpPr>
        <p:spPr bwMode="auto">
          <a:xfrm>
            <a:off x="3786188" y="6097588"/>
            <a:ext cx="2079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700" b="1">
                <a:solidFill>
                  <a:srgbClr val="000000"/>
                </a:solidFill>
                <a:latin typeface="Arial" charset="0"/>
                <a:cs typeface="Arial" charset="0"/>
              </a:rPr>
              <a:t>VWA</a:t>
            </a:r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55" name="Rectangle 90"/>
          <p:cNvSpPr>
            <a:spLocks noChangeArrowheads="1"/>
          </p:cNvSpPr>
          <p:nvPr/>
        </p:nvSpPr>
        <p:spPr bwMode="auto">
          <a:xfrm>
            <a:off x="5051425" y="6091238"/>
            <a:ext cx="1190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700" b="1">
                <a:solidFill>
                  <a:srgbClr val="000000"/>
                </a:solidFill>
                <a:latin typeface="Arial" charset="0"/>
                <a:cs typeface="Arial" charset="0"/>
              </a:rPr>
              <a:t>SP</a:t>
            </a:r>
          </a:p>
        </p:txBody>
      </p:sp>
      <p:sp>
        <p:nvSpPr>
          <p:cNvPr id="160856" name="Freeform 91"/>
          <p:cNvSpPr>
            <a:spLocks/>
          </p:cNvSpPr>
          <p:nvPr/>
        </p:nvSpPr>
        <p:spPr bwMode="auto">
          <a:xfrm>
            <a:off x="1338263" y="5754688"/>
            <a:ext cx="1860550" cy="187325"/>
          </a:xfrm>
          <a:custGeom>
            <a:avLst/>
            <a:gdLst>
              <a:gd name="T0" fmla="*/ 2147483646 w 2703"/>
              <a:gd name="T1" fmla="*/ 2147483646 h 310"/>
              <a:gd name="T2" fmla="*/ 2147483646 w 2703"/>
              <a:gd name="T3" fmla="*/ 2147483646 h 310"/>
              <a:gd name="T4" fmla="*/ 2147483646 w 2703"/>
              <a:gd name="T5" fmla="*/ 2147483646 h 310"/>
              <a:gd name="T6" fmla="*/ 2147483646 w 2703"/>
              <a:gd name="T7" fmla="*/ 2147483646 h 310"/>
              <a:gd name="T8" fmla="*/ 2147483646 w 2703"/>
              <a:gd name="T9" fmla="*/ 2147483646 h 310"/>
              <a:gd name="T10" fmla="*/ 2147483646 w 2703"/>
              <a:gd name="T11" fmla="*/ 2147483646 h 310"/>
              <a:gd name="T12" fmla="*/ 2147483646 w 2703"/>
              <a:gd name="T13" fmla="*/ 2147483646 h 310"/>
              <a:gd name="T14" fmla="*/ 2147483646 w 2703"/>
              <a:gd name="T15" fmla="*/ 2147483646 h 310"/>
              <a:gd name="T16" fmla="*/ 2147483646 w 2703"/>
              <a:gd name="T17" fmla="*/ 2147483646 h 310"/>
              <a:gd name="T18" fmla="*/ 2147483646 w 2703"/>
              <a:gd name="T19" fmla="*/ 2147483646 h 310"/>
              <a:gd name="T20" fmla="*/ 2147483646 w 2703"/>
              <a:gd name="T21" fmla="*/ 2147483646 h 310"/>
              <a:gd name="T22" fmla="*/ 2147483646 w 2703"/>
              <a:gd name="T23" fmla="*/ 2147483646 h 310"/>
              <a:gd name="T24" fmla="*/ 2147483646 w 2703"/>
              <a:gd name="T25" fmla="*/ 2147483646 h 310"/>
              <a:gd name="T26" fmla="*/ 2147483646 w 2703"/>
              <a:gd name="T27" fmla="*/ 2147483646 h 310"/>
              <a:gd name="T28" fmla="*/ 2147483646 w 2703"/>
              <a:gd name="T29" fmla="*/ 2147483646 h 310"/>
              <a:gd name="T30" fmla="*/ 2147483646 w 2703"/>
              <a:gd name="T31" fmla="*/ 0 h 310"/>
              <a:gd name="T32" fmla="*/ 2147483646 w 2703"/>
              <a:gd name="T33" fmla="*/ 0 h 310"/>
              <a:gd name="T34" fmla="*/ 2147483646 w 2703"/>
              <a:gd name="T35" fmla="*/ 2147483646 h 310"/>
              <a:gd name="T36" fmla="*/ 2147483646 w 2703"/>
              <a:gd name="T37" fmla="*/ 2147483646 h 310"/>
              <a:gd name="T38" fmla="*/ 2147483646 w 2703"/>
              <a:gd name="T39" fmla="*/ 2147483646 h 310"/>
              <a:gd name="T40" fmla="*/ 2147483646 w 2703"/>
              <a:gd name="T41" fmla="*/ 2147483646 h 310"/>
              <a:gd name="T42" fmla="*/ 2147483646 w 2703"/>
              <a:gd name="T43" fmla="*/ 2147483646 h 310"/>
              <a:gd name="T44" fmla="*/ 2147483646 w 2703"/>
              <a:gd name="T45" fmla="*/ 2147483646 h 310"/>
              <a:gd name="T46" fmla="*/ 2147483646 w 2703"/>
              <a:gd name="T47" fmla="*/ 2147483646 h 310"/>
              <a:gd name="T48" fmla="*/ 2147483646 w 2703"/>
              <a:gd name="T49" fmla="*/ 2147483646 h 310"/>
              <a:gd name="T50" fmla="*/ 2147483646 w 2703"/>
              <a:gd name="T51" fmla="*/ 2147483646 h 310"/>
              <a:gd name="T52" fmla="*/ 2147483646 w 2703"/>
              <a:gd name="T53" fmla="*/ 2147483646 h 310"/>
              <a:gd name="T54" fmla="*/ 2147483646 w 2703"/>
              <a:gd name="T55" fmla="*/ 2147483646 h 310"/>
              <a:gd name="T56" fmla="*/ 2147483646 w 2703"/>
              <a:gd name="T57" fmla="*/ 2147483646 h 310"/>
              <a:gd name="T58" fmla="*/ 2147483646 w 2703"/>
              <a:gd name="T59" fmla="*/ 2147483646 h 310"/>
              <a:gd name="T60" fmla="*/ 2147483646 w 2703"/>
              <a:gd name="T61" fmla="*/ 2147483646 h 310"/>
              <a:gd name="T62" fmla="*/ 2147483646 w 2703"/>
              <a:gd name="T63" fmla="*/ 2147483646 h 310"/>
              <a:gd name="T64" fmla="*/ 0 w 2703"/>
              <a:gd name="T65" fmla="*/ 2147483646 h 3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03"/>
              <a:gd name="T100" fmla="*/ 0 h 310"/>
              <a:gd name="T101" fmla="*/ 2703 w 2703"/>
              <a:gd name="T102" fmla="*/ 310 h 3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03" h="310">
                <a:moveTo>
                  <a:pt x="2703" y="310"/>
                </a:moveTo>
                <a:lnTo>
                  <a:pt x="2703" y="294"/>
                </a:lnTo>
                <a:lnTo>
                  <a:pt x="2703" y="278"/>
                </a:lnTo>
                <a:lnTo>
                  <a:pt x="2701" y="262"/>
                </a:lnTo>
                <a:lnTo>
                  <a:pt x="2699" y="248"/>
                </a:lnTo>
                <a:lnTo>
                  <a:pt x="2696" y="232"/>
                </a:lnTo>
                <a:lnTo>
                  <a:pt x="2694" y="218"/>
                </a:lnTo>
                <a:lnTo>
                  <a:pt x="2690" y="203"/>
                </a:lnTo>
                <a:lnTo>
                  <a:pt x="2686" y="189"/>
                </a:lnTo>
                <a:lnTo>
                  <a:pt x="2682" y="176"/>
                </a:lnTo>
                <a:lnTo>
                  <a:pt x="2676" y="163"/>
                </a:lnTo>
                <a:lnTo>
                  <a:pt x="2671" y="150"/>
                </a:lnTo>
                <a:lnTo>
                  <a:pt x="2666" y="136"/>
                </a:lnTo>
                <a:lnTo>
                  <a:pt x="2659" y="125"/>
                </a:lnTo>
                <a:lnTo>
                  <a:pt x="2652" y="113"/>
                </a:lnTo>
                <a:lnTo>
                  <a:pt x="2645" y="101"/>
                </a:lnTo>
                <a:lnTo>
                  <a:pt x="2637" y="91"/>
                </a:lnTo>
                <a:lnTo>
                  <a:pt x="2629" y="80"/>
                </a:lnTo>
                <a:lnTo>
                  <a:pt x="2621" y="71"/>
                </a:lnTo>
                <a:lnTo>
                  <a:pt x="2613" y="62"/>
                </a:lnTo>
                <a:lnTo>
                  <a:pt x="2604" y="53"/>
                </a:lnTo>
                <a:lnTo>
                  <a:pt x="2596" y="45"/>
                </a:lnTo>
                <a:lnTo>
                  <a:pt x="2586" y="37"/>
                </a:lnTo>
                <a:lnTo>
                  <a:pt x="2576" y="30"/>
                </a:lnTo>
                <a:lnTo>
                  <a:pt x="2566" y="24"/>
                </a:lnTo>
                <a:lnTo>
                  <a:pt x="2555" y="19"/>
                </a:lnTo>
                <a:lnTo>
                  <a:pt x="2546" y="15"/>
                </a:lnTo>
                <a:lnTo>
                  <a:pt x="2535" y="9"/>
                </a:lnTo>
                <a:lnTo>
                  <a:pt x="2523" y="7"/>
                </a:lnTo>
                <a:lnTo>
                  <a:pt x="2512" y="4"/>
                </a:lnTo>
                <a:lnTo>
                  <a:pt x="2502" y="1"/>
                </a:lnTo>
                <a:lnTo>
                  <a:pt x="2490" y="0"/>
                </a:lnTo>
                <a:lnTo>
                  <a:pt x="2479" y="0"/>
                </a:lnTo>
                <a:lnTo>
                  <a:pt x="226" y="0"/>
                </a:lnTo>
                <a:lnTo>
                  <a:pt x="214" y="0"/>
                </a:lnTo>
                <a:lnTo>
                  <a:pt x="202" y="1"/>
                </a:lnTo>
                <a:lnTo>
                  <a:pt x="191" y="4"/>
                </a:lnTo>
                <a:lnTo>
                  <a:pt x="180" y="7"/>
                </a:lnTo>
                <a:lnTo>
                  <a:pt x="170" y="9"/>
                </a:lnTo>
                <a:lnTo>
                  <a:pt x="159" y="15"/>
                </a:lnTo>
                <a:lnTo>
                  <a:pt x="148" y="19"/>
                </a:lnTo>
                <a:lnTo>
                  <a:pt x="137" y="24"/>
                </a:lnTo>
                <a:lnTo>
                  <a:pt x="128" y="30"/>
                </a:lnTo>
                <a:lnTo>
                  <a:pt x="118" y="37"/>
                </a:lnTo>
                <a:lnTo>
                  <a:pt x="109" y="45"/>
                </a:lnTo>
                <a:lnTo>
                  <a:pt x="100" y="53"/>
                </a:lnTo>
                <a:lnTo>
                  <a:pt x="90" y="62"/>
                </a:lnTo>
                <a:lnTo>
                  <a:pt x="82" y="71"/>
                </a:lnTo>
                <a:lnTo>
                  <a:pt x="74" y="80"/>
                </a:lnTo>
                <a:lnTo>
                  <a:pt x="66" y="91"/>
                </a:lnTo>
                <a:lnTo>
                  <a:pt x="58" y="101"/>
                </a:lnTo>
                <a:lnTo>
                  <a:pt x="51" y="113"/>
                </a:lnTo>
                <a:lnTo>
                  <a:pt x="45" y="125"/>
                </a:lnTo>
                <a:lnTo>
                  <a:pt x="39" y="136"/>
                </a:lnTo>
                <a:lnTo>
                  <a:pt x="33" y="150"/>
                </a:lnTo>
                <a:lnTo>
                  <a:pt x="27" y="163"/>
                </a:lnTo>
                <a:lnTo>
                  <a:pt x="22" y="176"/>
                </a:lnTo>
                <a:lnTo>
                  <a:pt x="18" y="189"/>
                </a:lnTo>
                <a:lnTo>
                  <a:pt x="14" y="203"/>
                </a:lnTo>
                <a:lnTo>
                  <a:pt x="10" y="218"/>
                </a:lnTo>
                <a:lnTo>
                  <a:pt x="7" y="232"/>
                </a:lnTo>
                <a:lnTo>
                  <a:pt x="4" y="248"/>
                </a:lnTo>
                <a:lnTo>
                  <a:pt x="3" y="262"/>
                </a:lnTo>
                <a:lnTo>
                  <a:pt x="2" y="278"/>
                </a:lnTo>
                <a:lnTo>
                  <a:pt x="0" y="294"/>
                </a:lnTo>
                <a:lnTo>
                  <a:pt x="0" y="31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57" name="Freeform 92"/>
          <p:cNvSpPr>
            <a:spLocks/>
          </p:cNvSpPr>
          <p:nvPr/>
        </p:nvSpPr>
        <p:spPr bwMode="auto">
          <a:xfrm>
            <a:off x="3214688" y="5756275"/>
            <a:ext cx="2568575" cy="195263"/>
          </a:xfrm>
          <a:custGeom>
            <a:avLst/>
            <a:gdLst>
              <a:gd name="T0" fmla="*/ 2147483646 w 4062"/>
              <a:gd name="T1" fmla="*/ 2147483646 h 311"/>
              <a:gd name="T2" fmla="*/ 2147483646 w 4062"/>
              <a:gd name="T3" fmla="*/ 2147483646 h 311"/>
              <a:gd name="T4" fmla="*/ 2147483646 w 4062"/>
              <a:gd name="T5" fmla="*/ 2147483646 h 311"/>
              <a:gd name="T6" fmla="*/ 2147483646 w 4062"/>
              <a:gd name="T7" fmla="*/ 2147483646 h 311"/>
              <a:gd name="T8" fmla="*/ 2147483646 w 4062"/>
              <a:gd name="T9" fmla="*/ 2147483646 h 311"/>
              <a:gd name="T10" fmla="*/ 2147483646 w 4062"/>
              <a:gd name="T11" fmla="*/ 2147483646 h 311"/>
              <a:gd name="T12" fmla="*/ 2147483646 w 4062"/>
              <a:gd name="T13" fmla="*/ 2147483646 h 311"/>
              <a:gd name="T14" fmla="*/ 2147483646 w 4062"/>
              <a:gd name="T15" fmla="*/ 2147483646 h 311"/>
              <a:gd name="T16" fmla="*/ 2147483646 w 4062"/>
              <a:gd name="T17" fmla="*/ 2147483646 h 311"/>
              <a:gd name="T18" fmla="*/ 2147483646 w 4062"/>
              <a:gd name="T19" fmla="*/ 2147483646 h 311"/>
              <a:gd name="T20" fmla="*/ 2147483646 w 4062"/>
              <a:gd name="T21" fmla="*/ 2147483646 h 311"/>
              <a:gd name="T22" fmla="*/ 2147483646 w 4062"/>
              <a:gd name="T23" fmla="*/ 2147483646 h 311"/>
              <a:gd name="T24" fmla="*/ 2147483646 w 4062"/>
              <a:gd name="T25" fmla="*/ 2147483646 h 311"/>
              <a:gd name="T26" fmla="*/ 2147483646 w 4062"/>
              <a:gd name="T27" fmla="*/ 2147483646 h 311"/>
              <a:gd name="T28" fmla="*/ 2147483646 w 4062"/>
              <a:gd name="T29" fmla="*/ 2147483646 h 311"/>
              <a:gd name="T30" fmla="*/ 2147483646 w 4062"/>
              <a:gd name="T31" fmla="*/ 0 h 311"/>
              <a:gd name="T32" fmla="*/ 2147483646 w 4062"/>
              <a:gd name="T33" fmla="*/ 0 h 311"/>
              <a:gd name="T34" fmla="*/ 2147483646 w 4062"/>
              <a:gd name="T35" fmla="*/ 2147483646 h 311"/>
              <a:gd name="T36" fmla="*/ 2147483646 w 4062"/>
              <a:gd name="T37" fmla="*/ 2147483646 h 311"/>
              <a:gd name="T38" fmla="*/ 2147483646 w 4062"/>
              <a:gd name="T39" fmla="*/ 2147483646 h 311"/>
              <a:gd name="T40" fmla="*/ 2147483646 w 4062"/>
              <a:gd name="T41" fmla="*/ 2147483646 h 311"/>
              <a:gd name="T42" fmla="*/ 2147483646 w 4062"/>
              <a:gd name="T43" fmla="*/ 2147483646 h 311"/>
              <a:gd name="T44" fmla="*/ 2147483646 w 4062"/>
              <a:gd name="T45" fmla="*/ 2147483646 h 311"/>
              <a:gd name="T46" fmla="*/ 2147483646 w 4062"/>
              <a:gd name="T47" fmla="*/ 2147483646 h 311"/>
              <a:gd name="T48" fmla="*/ 2147483646 w 4062"/>
              <a:gd name="T49" fmla="*/ 2147483646 h 311"/>
              <a:gd name="T50" fmla="*/ 2147483646 w 4062"/>
              <a:gd name="T51" fmla="*/ 2147483646 h 311"/>
              <a:gd name="T52" fmla="*/ 2147483646 w 4062"/>
              <a:gd name="T53" fmla="*/ 2147483646 h 311"/>
              <a:gd name="T54" fmla="*/ 2147483646 w 4062"/>
              <a:gd name="T55" fmla="*/ 2147483646 h 311"/>
              <a:gd name="T56" fmla="*/ 2147483646 w 4062"/>
              <a:gd name="T57" fmla="*/ 2147483646 h 311"/>
              <a:gd name="T58" fmla="*/ 2147483646 w 4062"/>
              <a:gd name="T59" fmla="*/ 2147483646 h 311"/>
              <a:gd name="T60" fmla="*/ 2147483646 w 4062"/>
              <a:gd name="T61" fmla="*/ 2147483646 h 311"/>
              <a:gd name="T62" fmla="*/ 2147483646 w 4062"/>
              <a:gd name="T63" fmla="*/ 2147483646 h 311"/>
              <a:gd name="T64" fmla="*/ 0 w 4062"/>
              <a:gd name="T65" fmla="*/ 2147483646 h 3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62"/>
              <a:gd name="T100" fmla="*/ 0 h 311"/>
              <a:gd name="T101" fmla="*/ 4062 w 4062"/>
              <a:gd name="T102" fmla="*/ 311 h 3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62" h="311">
                <a:moveTo>
                  <a:pt x="4062" y="311"/>
                </a:moveTo>
                <a:lnTo>
                  <a:pt x="4062" y="294"/>
                </a:lnTo>
                <a:lnTo>
                  <a:pt x="4061" y="278"/>
                </a:lnTo>
                <a:lnTo>
                  <a:pt x="4058" y="263"/>
                </a:lnTo>
                <a:lnTo>
                  <a:pt x="4055" y="248"/>
                </a:lnTo>
                <a:lnTo>
                  <a:pt x="4051" y="232"/>
                </a:lnTo>
                <a:lnTo>
                  <a:pt x="4047" y="218"/>
                </a:lnTo>
                <a:lnTo>
                  <a:pt x="4042" y="204"/>
                </a:lnTo>
                <a:lnTo>
                  <a:pt x="4035" y="189"/>
                </a:lnTo>
                <a:lnTo>
                  <a:pt x="4029" y="176"/>
                </a:lnTo>
                <a:lnTo>
                  <a:pt x="4022" y="163"/>
                </a:lnTo>
                <a:lnTo>
                  <a:pt x="4014" y="150"/>
                </a:lnTo>
                <a:lnTo>
                  <a:pt x="4004" y="137"/>
                </a:lnTo>
                <a:lnTo>
                  <a:pt x="3995" y="125"/>
                </a:lnTo>
                <a:lnTo>
                  <a:pt x="3984" y="113"/>
                </a:lnTo>
                <a:lnTo>
                  <a:pt x="3975" y="101"/>
                </a:lnTo>
                <a:lnTo>
                  <a:pt x="3963" y="91"/>
                </a:lnTo>
                <a:lnTo>
                  <a:pt x="3951" y="80"/>
                </a:lnTo>
                <a:lnTo>
                  <a:pt x="3939" y="71"/>
                </a:lnTo>
                <a:lnTo>
                  <a:pt x="3927" y="62"/>
                </a:lnTo>
                <a:lnTo>
                  <a:pt x="3913" y="53"/>
                </a:lnTo>
                <a:lnTo>
                  <a:pt x="3900" y="45"/>
                </a:lnTo>
                <a:lnTo>
                  <a:pt x="3885" y="38"/>
                </a:lnTo>
                <a:lnTo>
                  <a:pt x="3870" y="31"/>
                </a:lnTo>
                <a:lnTo>
                  <a:pt x="3855" y="25"/>
                </a:lnTo>
                <a:lnTo>
                  <a:pt x="3841" y="19"/>
                </a:lnTo>
                <a:lnTo>
                  <a:pt x="3824" y="15"/>
                </a:lnTo>
                <a:lnTo>
                  <a:pt x="3808" y="10"/>
                </a:lnTo>
                <a:lnTo>
                  <a:pt x="3792" y="7"/>
                </a:lnTo>
                <a:lnTo>
                  <a:pt x="3775" y="4"/>
                </a:lnTo>
                <a:lnTo>
                  <a:pt x="3759" y="2"/>
                </a:lnTo>
                <a:lnTo>
                  <a:pt x="3741" y="0"/>
                </a:lnTo>
                <a:lnTo>
                  <a:pt x="3724" y="0"/>
                </a:lnTo>
                <a:lnTo>
                  <a:pt x="338" y="0"/>
                </a:lnTo>
                <a:lnTo>
                  <a:pt x="321" y="0"/>
                </a:lnTo>
                <a:lnTo>
                  <a:pt x="303" y="2"/>
                </a:lnTo>
                <a:lnTo>
                  <a:pt x="287" y="4"/>
                </a:lnTo>
                <a:lnTo>
                  <a:pt x="270" y="7"/>
                </a:lnTo>
                <a:lnTo>
                  <a:pt x="254" y="10"/>
                </a:lnTo>
                <a:lnTo>
                  <a:pt x="238" y="15"/>
                </a:lnTo>
                <a:lnTo>
                  <a:pt x="223" y="19"/>
                </a:lnTo>
                <a:lnTo>
                  <a:pt x="207" y="25"/>
                </a:lnTo>
                <a:lnTo>
                  <a:pt x="192" y="31"/>
                </a:lnTo>
                <a:lnTo>
                  <a:pt x="177" y="38"/>
                </a:lnTo>
                <a:lnTo>
                  <a:pt x="164" y="45"/>
                </a:lnTo>
                <a:lnTo>
                  <a:pt x="149" y="53"/>
                </a:lnTo>
                <a:lnTo>
                  <a:pt x="135" y="62"/>
                </a:lnTo>
                <a:lnTo>
                  <a:pt x="123" y="71"/>
                </a:lnTo>
                <a:lnTo>
                  <a:pt x="111" y="80"/>
                </a:lnTo>
                <a:lnTo>
                  <a:pt x="99" y="91"/>
                </a:lnTo>
                <a:lnTo>
                  <a:pt x="88" y="101"/>
                </a:lnTo>
                <a:lnTo>
                  <a:pt x="78" y="113"/>
                </a:lnTo>
                <a:lnTo>
                  <a:pt x="67" y="125"/>
                </a:lnTo>
                <a:lnTo>
                  <a:pt x="57" y="137"/>
                </a:lnTo>
                <a:lnTo>
                  <a:pt x="49" y="150"/>
                </a:lnTo>
                <a:lnTo>
                  <a:pt x="41" y="163"/>
                </a:lnTo>
                <a:lnTo>
                  <a:pt x="33" y="176"/>
                </a:lnTo>
                <a:lnTo>
                  <a:pt x="27" y="189"/>
                </a:lnTo>
                <a:lnTo>
                  <a:pt x="21" y="204"/>
                </a:lnTo>
                <a:lnTo>
                  <a:pt x="16" y="218"/>
                </a:lnTo>
                <a:lnTo>
                  <a:pt x="10" y="232"/>
                </a:lnTo>
                <a:lnTo>
                  <a:pt x="6" y="248"/>
                </a:lnTo>
                <a:lnTo>
                  <a:pt x="4" y="263"/>
                </a:lnTo>
                <a:lnTo>
                  <a:pt x="2" y="278"/>
                </a:lnTo>
                <a:lnTo>
                  <a:pt x="1" y="294"/>
                </a:lnTo>
                <a:lnTo>
                  <a:pt x="0" y="31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58" name="Text Box 94"/>
          <p:cNvSpPr txBox="1">
            <a:spLocks noChangeArrowheads="1"/>
          </p:cNvSpPr>
          <p:nvPr/>
        </p:nvSpPr>
        <p:spPr bwMode="auto">
          <a:xfrm>
            <a:off x="3681413" y="3402013"/>
            <a:ext cx="515937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R317W</a:t>
            </a:r>
          </a:p>
        </p:txBody>
      </p:sp>
      <p:sp>
        <p:nvSpPr>
          <p:cNvPr id="160859" name="Line 95"/>
          <p:cNvSpPr>
            <a:spLocks noChangeShapeType="1"/>
          </p:cNvSpPr>
          <p:nvPr/>
        </p:nvSpPr>
        <p:spPr bwMode="auto">
          <a:xfrm flipV="1">
            <a:off x="885825" y="3181350"/>
            <a:ext cx="1317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60" name="Line 96"/>
          <p:cNvSpPr>
            <a:spLocks noChangeShapeType="1"/>
          </p:cNvSpPr>
          <p:nvPr/>
        </p:nvSpPr>
        <p:spPr bwMode="auto">
          <a:xfrm flipH="1">
            <a:off x="2554288" y="3181350"/>
            <a:ext cx="1333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61" name="Line 97"/>
          <p:cNvSpPr>
            <a:spLocks noChangeShapeType="1"/>
          </p:cNvSpPr>
          <p:nvPr/>
        </p:nvSpPr>
        <p:spPr bwMode="auto">
          <a:xfrm flipH="1">
            <a:off x="3289300" y="3181350"/>
            <a:ext cx="66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62" name="Line 98"/>
          <p:cNvSpPr>
            <a:spLocks noChangeShapeType="1"/>
          </p:cNvSpPr>
          <p:nvPr/>
        </p:nvSpPr>
        <p:spPr bwMode="auto">
          <a:xfrm>
            <a:off x="3756025" y="3181350"/>
            <a:ext cx="1333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63" name="Line 99"/>
          <p:cNvSpPr>
            <a:spLocks noChangeShapeType="1"/>
          </p:cNvSpPr>
          <p:nvPr/>
        </p:nvSpPr>
        <p:spPr bwMode="auto">
          <a:xfrm>
            <a:off x="5359400" y="31940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64" name="Text Box 100"/>
          <p:cNvSpPr txBox="1">
            <a:spLocks noChangeArrowheads="1"/>
          </p:cNvSpPr>
          <p:nvPr/>
        </p:nvSpPr>
        <p:spPr bwMode="auto">
          <a:xfrm>
            <a:off x="523875" y="4870450"/>
            <a:ext cx="4603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T140R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T140K</a:t>
            </a:r>
          </a:p>
        </p:txBody>
      </p:sp>
      <p:sp>
        <p:nvSpPr>
          <p:cNvPr id="160865" name="Line 101"/>
          <p:cNvSpPr>
            <a:spLocks noChangeShapeType="1"/>
          </p:cNvSpPr>
          <p:nvPr/>
        </p:nvSpPr>
        <p:spPr bwMode="auto">
          <a:xfrm flipV="1">
            <a:off x="684213" y="4724400"/>
            <a:ext cx="13335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66" name="Text Box 102"/>
          <p:cNvSpPr txBox="1">
            <a:spLocks noChangeArrowheads="1"/>
          </p:cNvSpPr>
          <p:nvPr/>
        </p:nvSpPr>
        <p:spPr bwMode="auto">
          <a:xfrm>
            <a:off x="1017588" y="4948238"/>
            <a:ext cx="469900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Q163E</a:t>
            </a:r>
          </a:p>
        </p:txBody>
      </p:sp>
      <p:sp>
        <p:nvSpPr>
          <p:cNvPr id="160867" name="Line 103"/>
          <p:cNvSpPr>
            <a:spLocks noChangeShapeType="1"/>
          </p:cNvSpPr>
          <p:nvPr/>
        </p:nvSpPr>
        <p:spPr bwMode="auto">
          <a:xfrm>
            <a:off x="1150938" y="4724400"/>
            <a:ext cx="66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68" name="Rectangle 104"/>
          <p:cNvSpPr>
            <a:spLocks noChangeArrowheads="1"/>
          </p:cNvSpPr>
          <p:nvPr/>
        </p:nvSpPr>
        <p:spPr bwMode="auto">
          <a:xfrm>
            <a:off x="312738" y="460375"/>
            <a:ext cx="5778500" cy="231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69" name="Line 105"/>
          <p:cNvSpPr>
            <a:spLocks noChangeShapeType="1"/>
          </p:cNvSpPr>
          <p:nvPr/>
        </p:nvSpPr>
        <p:spPr bwMode="auto">
          <a:xfrm>
            <a:off x="2495550" y="1636713"/>
            <a:ext cx="1588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70" name="Line 106"/>
          <p:cNvSpPr>
            <a:spLocks noChangeShapeType="1"/>
          </p:cNvSpPr>
          <p:nvPr/>
        </p:nvSpPr>
        <p:spPr bwMode="auto">
          <a:xfrm>
            <a:off x="4175125" y="1630363"/>
            <a:ext cx="0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71" name="Line 107"/>
          <p:cNvSpPr>
            <a:spLocks noChangeShapeType="1"/>
          </p:cNvSpPr>
          <p:nvPr/>
        </p:nvSpPr>
        <p:spPr bwMode="auto">
          <a:xfrm>
            <a:off x="4403725" y="1655763"/>
            <a:ext cx="1333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72" name="Text Box 108"/>
          <p:cNvSpPr txBox="1">
            <a:spLocks noChangeArrowheads="1"/>
          </p:cNvSpPr>
          <p:nvPr/>
        </p:nvSpPr>
        <p:spPr bwMode="auto">
          <a:xfrm>
            <a:off x="4621213" y="2192338"/>
            <a:ext cx="596900" cy="29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6000"/>
              </a:lnSpc>
            </a:pPr>
            <a:endParaRPr lang="it-IT" sz="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0873" name="Line 109"/>
          <p:cNvSpPr>
            <a:spLocks noChangeShapeType="1"/>
          </p:cNvSpPr>
          <p:nvPr/>
        </p:nvSpPr>
        <p:spPr bwMode="auto">
          <a:xfrm>
            <a:off x="4899025" y="1636713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74" name="Line 110"/>
          <p:cNvSpPr>
            <a:spLocks noChangeShapeType="1"/>
          </p:cNvSpPr>
          <p:nvPr/>
        </p:nvSpPr>
        <p:spPr bwMode="auto">
          <a:xfrm>
            <a:off x="5149850" y="1611313"/>
            <a:ext cx="147638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75" name="Text Box 111"/>
          <p:cNvSpPr txBox="1">
            <a:spLocks noChangeArrowheads="1"/>
          </p:cNvSpPr>
          <p:nvPr/>
        </p:nvSpPr>
        <p:spPr bwMode="auto">
          <a:xfrm>
            <a:off x="5297488" y="1724025"/>
            <a:ext cx="623887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6000"/>
              </a:lnSpc>
            </a:pPr>
            <a:endParaRPr lang="it-IT" sz="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0876" name="Text Box 112"/>
          <p:cNvSpPr txBox="1">
            <a:spLocks noChangeArrowheads="1"/>
          </p:cNvSpPr>
          <p:nvPr/>
        </p:nvSpPr>
        <p:spPr bwMode="auto">
          <a:xfrm>
            <a:off x="3303588" y="2008188"/>
            <a:ext cx="601662" cy="40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6000"/>
              </a:lnSpc>
            </a:pPr>
            <a:endParaRPr lang="it-IT" sz="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0877" name="Text Box 113"/>
          <p:cNvSpPr txBox="1">
            <a:spLocks noChangeArrowheads="1"/>
          </p:cNvSpPr>
          <p:nvPr/>
        </p:nvSpPr>
        <p:spPr bwMode="auto">
          <a:xfrm>
            <a:off x="1970088" y="1835150"/>
            <a:ext cx="354012" cy="149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endParaRPr lang="it-IT" sz="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0878" name="Text Box 114"/>
          <p:cNvSpPr txBox="1">
            <a:spLocks noChangeArrowheads="1"/>
          </p:cNvSpPr>
          <p:nvPr/>
        </p:nvSpPr>
        <p:spPr bwMode="auto">
          <a:xfrm>
            <a:off x="374650" y="1947863"/>
            <a:ext cx="269875" cy="15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endParaRPr lang="it-IT" sz="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0879" name="Line 115"/>
          <p:cNvSpPr>
            <a:spLocks noChangeShapeType="1"/>
          </p:cNvSpPr>
          <p:nvPr/>
        </p:nvSpPr>
        <p:spPr bwMode="auto">
          <a:xfrm flipH="1">
            <a:off x="2179638" y="1651000"/>
            <a:ext cx="52387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80" name="Line 116"/>
          <p:cNvSpPr>
            <a:spLocks noChangeShapeType="1"/>
          </p:cNvSpPr>
          <p:nvPr/>
        </p:nvSpPr>
        <p:spPr bwMode="auto">
          <a:xfrm flipH="1">
            <a:off x="3783013" y="1646238"/>
            <a:ext cx="155575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81" name="Text Box 117"/>
          <p:cNvSpPr txBox="1">
            <a:spLocks noChangeArrowheads="1"/>
          </p:cNvSpPr>
          <p:nvPr/>
        </p:nvSpPr>
        <p:spPr bwMode="auto">
          <a:xfrm>
            <a:off x="506413" y="569913"/>
            <a:ext cx="808037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600" b="1">
                <a:solidFill>
                  <a:srgbClr val="000000"/>
                </a:solidFill>
                <a:latin typeface="Verdana" charset="0"/>
              </a:rPr>
              <a:t>Regulatory</a:t>
            </a:r>
          </a:p>
          <a:p>
            <a:r>
              <a:rPr lang="it-IT" sz="600" b="1">
                <a:solidFill>
                  <a:srgbClr val="000000"/>
                </a:solidFill>
                <a:latin typeface="Verdana" charset="0"/>
              </a:rPr>
              <a:t>domain</a:t>
            </a:r>
          </a:p>
        </p:txBody>
      </p:sp>
      <p:sp>
        <p:nvSpPr>
          <p:cNvPr id="160882" name="Text Box 118"/>
          <p:cNvSpPr txBox="1">
            <a:spLocks noChangeArrowheads="1"/>
          </p:cNvSpPr>
          <p:nvPr/>
        </p:nvSpPr>
        <p:spPr bwMode="auto">
          <a:xfrm>
            <a:off x="779463" y="879475"/>
            <a:ext cx="3016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400" b="1">
                <a:solidFill>
                  <a:srgbClr val="000000"/>
                </a:solidFill>
                <a:latin typeface="Verdana" charset="0"/>
              </a:rPr>
              <a:t>C3b</a:t>
            </a:r>
          </a:p>
        </p:txBody>
      </p:sp>
      <p:sp>
        <p:nvSpPr>
          <p:cNvPr id="160883" name="Text Box 119"/>
          <p:cNvSpPr txBox="1">
            <a:spLocks noChangeArrowheads="1"/>
          </p:cNvSpPr>
          <p:nvPr/>
        </p:nvSpPr>
        <p:spPr bwMode="auto">
          <a:xfrm>
            <a:off x="4695825" y="527050"/>
            <a:ext cx="701675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600" b="1">
                <a:solidFill>
                  <a:srgbClr val="000000"/>
                </a:solidFill>
                <a:latin typeface="Verdana" charset="0"/>
              </a:rPr>
              <a:t>Recognition</a:t>
            </a:r>
          </a:p>
          <a:p>
            <a:r>
              <a:rPr lang="it-IT" sz="600" b="1">
                <a:solidFill>
                  <a:srgbClr val="000000"/>
                </a:solidFill>
                <a:latin typeface="Verdana" charset="0"/>
              </a:rPr>
              <a:t> doman</a:t>
            </a:r>
          </a:p>
        </p:txBody>
      </p:sp>
      <p:sp>
        <p:nvSpPr>
          <p:cNvPr id="160884" name="Text Box 120"/>
          <p:cNvSpPr txBox="1">
            <a:spLocks noChangeArrowheads="1"/>
          </p:cNvSpPr>
          <p:nvPr/>
        </p:nvSpPr>
        <p:spPr bwMode="auto">
          <a:xfrm>
            <a:off x="5133975" y="879475"/>
            <a:ext cx="3016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400" b="1">
                <a:solidFill>
                  <a:srgbClr val="000000"/>
                </a:solidFill>
                <a:latin typeface="Verdana" charset="0"/>
              </a:rPr>
              <a:t>C3b</a:t>
            </a:r>
          </a:p>
        </p:txBody>
      </p:sp>
      <p:sp>
        <p:nvSpPr>
          <p:cNvPr id="160885" name="Text Box 121"/>
          <p:cNvSpPr txBox="1">
            <a:spLocks noChangeArrowheads="1"/>
          </p:cNvSpPr>
          <p:nvPr/>
        </p:nvSpPr>
        <p:spPr bwMode="auto">
          <a:xfrm>
            <a:off x="4537075" y="879475"/>
            <a:ext cx="596900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400" b="1">
                <a:solidFill>
                  <a:srgbClr val="000000"/>
                </a:solidFill>
                <a:latin typeface="Verdana" charset="0"/>
              </a:rPr>
              <a:t>proteoglycans</a:t>
            </a:r>
          </a:p>
        </p:txBody>
      </p:sp>
      <p:sp>
        <p:nvSpPr>
          <p:cNvPr id="160886" name="Text Box 122"/>
          <p:cNvSpPr txBox="1">
            <a:spLocks noChangeArrowheads="1"/>
          </p:cNvSpPr>
          <p:nvPr/>
        </p:nvSpPr>
        <p:spPr bwMode="auto">
          <a:xfrm>
            <a:off x="1546225" y="879475"/>
            <a:ext cx="596900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400" b="1">
                <a:solidFill>
                  <a:srgbClr val="000000"/>
                </a:solidFill>
                <a:latin typeface="Verdana" charset="0"/>
              </a:rPr>
              <a:t>proteoglycans</a:t>
            </a:r>
          </a:p>
        </p:txBody>
      </p:sp>
      <p:sp>
        <p:nvSpPr>
          <p:cNvPr id="160887" name="Text Box 123"/>
          <p:cNvSpPr txBox="1">
            <a:spLocks noChangeArrowheads="1"/>
          </p:cNvSpPr>
          <p:nvPr/>
        </p:nvSpPr>
        <p:spPr bwMode="auto">
          <a:xfrm>
            <a:off x="2957513" y="879475"/>
            <a:ext cx="3016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400" b="1">
                <a:solidFill>
                  <a:srgbClr val="000000"/>
                </a:solidFill>
                <a:latin typeface="Verdana" charset="0"/>
              </a:rPr>
              <a:t>C3b</a:t>
            </a:r>
          </a:p>
        </p:txBody>
      </p:sp>
      <p:sp>
        <p:nvSpPr>
          <p:cNvPr id="160888" name="Text Box 124"/>
          <p:cNvSpPr txBox="1">
            <a:spLocks noChangeArrowheads="1"/>
          </p:cNvSpPr>
          <p:nvPr/>
        </p:nvSpPr>
        <p:spPr bwMode="auto">
          <a:xfrm>
            <a:off x="3262313" y="879475"/>
            <a:ext cx="596900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400" b="1">
                <a:solidFill>
                  <a:srgbClr val="000000"/>
                </a:solidFill>
                <a:latin typeface="Verdana" charset="0"/>
              </a:rPr>
              <a:t>proteoglycans</a:t>
            </a:r>
          </a:p>
        </p:txBody>
      </p:sp>
      <p:sp>
        <p:nvSpPr>
          <p:cNvPr id="160889" name="Text Box 125"/>
          <p:cNvSpPr txBox="1">
            <a:spLocks noChangeArrowheads="1"/>
          </p:cNvSpPr>
          <p:nvPr/>
        </p:nvSpPr>
        <p:spPr bwMode="auto">
          <a:xfrm>
            <a:off x="2393950" y="1935163"/>
            <a:ext cx="293688" cy="16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6000"/>
              </a:lnSpc>
            </a:pPr>
            <a:endParaRPr lang="it-IT" sz="400" b="1">
              <a:solidFill>
                <a:srgbClr val="339966"/>
              </a:solidFill>
              <a:latin typeface="Calibri" charset="0"/>
            </a:endParaRPr>
          </a:p>
        </p:txBody>
      </p:sp>
      <p:sp>
        <p:nvSpPr>
          <p:cNvPr id="160890" name="Rectangle 126"/>
          <p:cNvSpPr>
            <a:spLocks noChangeArrowheads="1"/>
          </p:cNvSpPr>
          <p:nvPr/>
        </p:nvSpPr>
        <p:spPr bwMode="auto">
          <a:xfrm>
            <a:off x="3267075" y="2001838"/>
            <a:ext cx="666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S890I (n=2)</a:t>
            </a:r>
          </a:p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Y899X</a:t>
            </a:r>
          </a:p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W920R </a:t>
            </a:r>
          </a:p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2759del15bp</a:t>
            </a:r>
            <a:r>
              <a:rPr lang="it-IT" sz="6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60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it-IT" sz="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91" name="Rectangle 127"/>
          <p:cNvSpPr>
            <a:spLocks noChangeArrowheads="1"/>
          </p:cNvSpPr>
          <p:nvPr/>
        </p:nvSpPr>
        <p:spPr bwMode="auto">
          <a:xfrm>
            <a:off x="1965325" y="1838325"/>
            <a:ext cx="331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479X</a:t>
            </a:r>
          </a:p>
        </p:txBody>
      </p:sp>
      <p:sp>
        <p:nvSpPr>
          <p:cNvPr id="160892" name="Rectangle 128"/>
          <p:cNvSpPr>
            <a:spLocks noChangeArrowheads="1"/>
          </p:cNvSpPr>
          <p:nvPr/>
        </p:nvSpPr>
        <p:spPr bwMode="auto">
          <a:xfrm>
            <a:off x="2344738" y="1928813"/>
            <a:ext cx="377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</a:pPr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N516K</a:t>
            </a:r>
          </a:p>
        </p:txBody>
      </p:sp>
      <p:sp>
        <p:nvSpPr>
          <p:cNvPr id="160893" name="Rectangle 129"/>
          <p:cNvSpPr>
            <a:spLocks noChangeArrowheads="1"/>
          </p:cNvSpPr>
          <p:nvPr/>
        </p:nvSpPr>
        <p:spPr bwMode="auto">
          <a:xfrm>
            <a:off x="3998913" y="1863725"/>
            <a:ext cx="40798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Q950H </a:t>
            </a:r>
          </a:p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I970V</a:t>
            </a:r>
          </a:p>
        </p:txBody>
      </p:sp>
      <p:sp>
        <p:nvSpPr>
          <p:cNvPr id="160894" name="Rectangle 130"/>
          <p:cNvSpPr>
            <a:spLocks noChangeArrowheads="1"/>
          </p:cNvSpPr>
          <p:nvPr/>
        </p:nvSpPr>
        <p:spPr bwMode="auto">
          <a:xfrm>
            <a:off x="4475163" y="1912938"/>
            <a:ext cx="377825" cy="17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</a:pPr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1014X</a:t>
            </a:r>
          </a:p>
        </p:txBody>
      </p:sp>
      <p:sp>
        <p:nvSpPr>
          <p:cNvPr id="160895" name="Rectangle 131"/>
          <p:cNvSpPr>
            <a:spLocks noChangeArrowheads="1"/>
          </p:cNvSpPr>
          <p:nvPr/>
        </p:nvSpPr>
        <p:spPr bwMode="auto">
          <a:xfrm>
            <a:off x="4537075" y="2178050"/>
            <a:ext cx="739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Q1137L</a:t>
            </a:r>
          </a:p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C1163W </a:t>
            </a:r>
          </a:p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Dup(3546-3581) </a:t>
            </a:r>
          </a:p>
        </p:txBody>
      </p:sp>
      <p:sp>
        <p:nvSpPr>
          <p:cNvPr id="160896" name="Rectangle 132"/>
          <p:cNvSpPr>
            <a:spLocks noChangeArrowheads="1"/>
          </p:cNvSpPr>
          <p:nvPr/>
        </p:nvSpPr>
        <p:spPr bwMode="auto">
          <a:xfrm>
            <a:off x="5238750" y="1693863"/>
            <a:ext cx="758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E1172X (n=2)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W1183R  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W1183X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S1191L (n=7)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G1194D 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V1197A (n=4)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E1198A 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V1200L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R1210C (n=9) 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R1215Q (n=2)</a:t>
            </a:r>
          </a:p>
          <a:p>
            <a:pPr eaLnBrk="1" hangingPunct="1"/>
            <a:r>
              <a:rPr lang="it-IT" sz="500" b="1">
                <a:solidFill>
                  <a:srgbClr val="000000"/>
                </a:solidFill>
                <a:latin typeface="Arial" charset="0"/>
                <a:cs typeface="Arial" charset="0"/>
              </a:rPr>
              <a:t>R1215G</a:t>
            </a:r>
          </a:p>
          <a:p>
            <a:pPr eaLnBrk="1" hangingPunct="1"/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3675-3699del</a:t>
            </a:r>
          </a:p>
          <a:p>
            <a:pPr eaLnBrk="1" hangingPunct="1"/>
            <a:endParaRPr lang="it-IT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897" name="Rectangle 133"/>
          <p:cNvSpPr>
            <a:spLocks noChangeArrowheads="1"/>
          </p:cNvSpPr>
          <p:nvPr/>
        </p:nvSpPr>
        <p:spPr bwMode="auto">
          <a:xfrm>
            <a:off x="334963" y="1935163"/>
            <a:ext cx="3492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500">
                <a:solidFill>
                  <a:srgbClr val="000000"/>
                </a:solidFill>
                <a:latin typeface="Arial" charset="0"/>
                <a:cs typeface="Arial" charset="0"/>
              </a:rPr>
              <a:t>R78G</a:t>
            </a:r>
          </a:p>
        </p:txBody>
      </p:sp>
      <p:sp>
        <p:nvSpPr>
          <p:cNvPr id="160898" name="AutoShape 148"/>
          <p:cNvSpPr>
            <a:spLocks/>
          </p:cNvSpPr>
          <p:nvPr/>
        </p:nvSpPr>
        <p:spPr bwMode="auto">
          <a:xfrm rot="5400000">
            <a:off x="858838" y="754063"/>
            <a:ext cx="147637" cy="769937"/>
          </a:xfrm>
          <a:prstGeom prst="leftBrace">
            <a:avLst>
              <a:gd name="adj1" fmla="val 434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899" name="AutoShape 149"/>
          <p:cNvSpPr>
            <a:spLocks/>
          </p:cNvSpPr>
          <p:nvPr/>
        </p:nvSpPr>
        <p:spPr bwMode="auto">
          <a:xfrm rot="5400000">
            <a:off x="4929188" y="938213"/>
            <a:ext cx="144462" cy="404812"/>
          </a:xfrm>
          <a:prstGeom prst="leftBrace">
            <a:avLst>
              <a:gd name="adj1" fmla="val 23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00" name="AutoShape 150"/>
          <p:cNvSpPr>
            <a:spLocks/>
          </p:cNvSpPr>
          <p:nvPr/>
        </p:nvSpPr>
        <p:spPr bwMode="auto">
          <a:xfrm rot="5400000">
            <a:off x="1782762" y="938213"/>
            <a:ext cx="142875" cy="406400"/>
          </a:xfrm>
          <a:prstGeom prst="leftBrace">
            <a:avLst>
              <a:gd name="adj1" fmla="val 237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01" name="AutoShape 151"/>
          <p:cNvSpPr>
            <a:spLocks/>
          </p:cNvSpPr>
          <p:nvPr/>
        </p:nvSpPr>
        <p:spPr bwMode="auto">
          <a:xfrm rot="5400000">
            <a:off x="3359945" y="840581"/>
            <a:ext cx="138112" cy="606425"/>
          </a:xfrm>
          <a:prstGeom prst="leftBrace">
            <a:avLst>
              <a:gd name="adj1" fmla="val 365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02" name="Line 166"/>
          <p:cNvSpPr>
            <a:spLocks noChangeShapeType="1"/>
          </p:cNvSpPr>
          <p:nvPr/>
        </p:nvSpPr>
        <p:spPr bwMode="auto">
          <a:xfrm>
            <a:off x="525463" y="1638300"/>
            <a:ext cx="1587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03" name="Rectangle 179"/>
          <p:cNvSpPr>
            <a:spLocks noChangeArrowheads="1"/>
          </p:cNvSpPr>
          <p:nvPr/>
        </p:nvSpPr>
        <p:spPr bwMode="auto">
          <a:xfrm>
            <a:off x="6202363" y="473075"/>
            <a:ext cx="2816225" cy="323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04" name="Text Box 180"/>
          <p:cNvSpPr txBox="1">
            <a:spLocks noChangeArrowheads="1"/>
          </p:cNvSpPr>
          <p:nvPr/>
        </p:nvSpPr>
        <p:spPr bwMode="auto">
          <a:xfrm>
            <a:off x="7524750" y="2220913"/>
            <a:ext cx="1368425" cy="42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700">
                <a:solidFill>
                  <a:srgbClr val="000000"/>
                </a:solidFill>
              </a:rPr>
              <a:t>T267fs270X </a:t>
            </a:r>
          </a:p>
          <a:p>
            <a:r>
              <a:rPr lang="it-IT" sz="700">
                <a:solidFill>
                  <a:srgbClr val="000000"/>
                </a:solidFill>
              </a:rPr>
              <a:t>(858-872)del+D277N+P278S</a:t>
            </a:r>
          </a:p>
          <a:p>
            <a:r>
              <a:rPr lang="it-IT" sz="700">
                <a:solidFill>
                  <a:srgbClr val="000000"/>
                </a:solidFill>
              </a:rPr>
              <a:t>F242C </a:t>
            </a:r>
          </a:p>
        </p:txBody>
      </p:sp>
      <p:sp>
        <p:nvSpPr>
          <p:cNvPr id="160905" name="Text Box 181"/>
          <p:cNvSpPr txBox="1">
            <a:spLocks noChangeAspect="1" noChangeArrowheads="1"/>
          </p:cNvSpPr>
          <p:nvPr/>
        </p:nvSpPr>
        <p:spPr bwMode="auto">
          <a:xfrm>
            <a:off x="6511925" y="1511300"/>
            <a:ext cx="596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</a:rPr>
              <a:t>SCRs</a:t>
            </a:r>
          </a:p>
        </p:txBody>
      </p:sp>
      <p:sp>
        <p:nvSpPr>
          <p:cNvPr id="160906" name="Text Box 182"/>
          <p:cNvSpPr txBox="1">
            <a:spLocks noChangeAspect="1" noChangeArrowheads="1"/>
          </p:cNvSpPr>
          <p:nvPr/>
        </p:nvSpPr>
        <p:spPr bwMode="auto">
          <a:xfrm>
            <a:off x="6586538" y="2659063"/>
            <a:ext cx="612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</a:rPr>
              <a:t>STP</a:t>
            </a:r>
          </a:p>
        </p:txBody>
      </p:sp>
      <p:sp>
        <p:nvSpPr>
          <p:cNvPr id="160907" name="Text Box 183"/>
          <p:cNvSpPr txBox="1">
            <a:spLocks noChangeAspect="1" noChangeArrowheads="1"/>
          </p:cNvSpPr>
          <p:nvPr/>
        </p:nvSpPr>
        <p:spPr bwMode="auto">
          <a:xfrm>
            <a:off x="6586538" y="3067050"/>
            <a:ext cx="5476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160908" name="Text Box 184"/>
          <p:cNvSpPr txBox="1">
            <a:spLocks noChangeAspect="1" noChangeArrowheads="1"/>
          </p:cNvSpPr>
          <p:nvPr/>
        </p:nvSpPr>
        <p:spPr bwMode="auto">
          <a:xfrm>
            <a:off x="6781800" y="336708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</a:rPr>
              <a:t>CT</a:t>
            </a:r>
          </a:p>
        </p:txBody>
      </p:sp>
      <p:grpSp>
        <p:nvGrpSpPr>
          <p:cNvPr id="160909" name="Group 185"/>
          <p:cNvGrpSpPr>
            <a:grpSpLocks noChangeAspect="1"/>
          </p:cNvGrpSpPr>
          <p:nvPr/>
        </p:nvGrpSpPr>
        <p:grpSpPr bwMode="auto">
          <a:xfrm>
            <a:off x="7107238" y="2971800"/>
            <a:ext cx="227012" cy="311150"/>
            <a:chOff x="3748" y="2003"/>
            <a:chExt cx="438" cy="310"/>
          </a:xfrm>
        </p:grpSpPr>
        <p:grpSp>
          <p:nvGrpSpPr>
            <p:cNvPr id="161042" name="Group 186"/>
            <p:cNvGrpSpPr>
              <a:grpSpLocks noChangeAspect="1"/>
            </p:cNvGrpSpPr>
            <p:nvPr/>
          </p:nvGrpSpPr>
          <p:grpSpPr bwMode="auto">
            <a:xfrm>
              <a:off x="3748" y="2003"/>
              <a:ext cx="438" cy="293"/>
              <a:chOff x="3748" y="2003"/>
              <a:chExt cx="438" cy="627"/>
            </a:xfrm>
          </p:grpSpPr>
          <p:sp>
            <p:nvSpPr>
              <p:cNvPr id="161044" name="Freeform 187"/>
              <p:cNvSpPr>
                <a:spLocks noChangeAspect="1"/>
              </p:cNvSpPr>
              <p:nvPr/>
            </p:nvSpPr>
            <p:spPr bwMode="auto">
              <a:xfrm>
                <a:off x="3748" y="2003"/>
                <a:ext cx="426" cy="237"/>
              </a:xfrm>
              <a:custGeom>
                <a:avLst/>
                <a:gdLst>
                  <a:gd name="T0" fmla="*/ 329 w 426"/>
                  <a:gd name="T1" fmla="*/ 18 h 237"/>
                  <a:gd name="T2" fmla="*/ 110 w 426"/>
                  <a:gd name="T3" fmla="*/ 18 h 237"/>
                  <a:gd name="T4" fmla="*/ 55 w 426"/>
                  <a:gd name="T5" fmla="*/ 36 h 237"/>
                  <a:gd name="T6" fmla="*/ 0 w 426"/>
                  <a:gd name="T7" fmla="*/ 100 h 237"/>
                  <a:gd name="T8" fmla="*/ 46 w 426"/>
                  <a:gd name="T9" fmla="*/ 173 h 237"/>
                  <a:gd name="T10" fmla="*/ 119 w 426"/>
                  <a:gd name="T11" fmla="*/ 219 h 237"/>
                  <a:gd name="T12" fmla="*/ 147 w 426"/>
                  <a:gd name="T13" fmla="*/ 228 h 237"/>
                  <a:gd name="T14" fmla="*/ 174 w 426"/>
                  <a:gd name="T15" fmla="*/ 237 h 237"/>
                  <a:gd name="T16" fmla="*/ 393 w 426"/>
                  <a:gd name="T17" fmla="*/ 228 h 237"/>
                  <a:gd name="T18" fmla="*/ 403 w 426"/>
                  <a:gd name="T19" fmla="*/ 164 h 237"/>
                  <a:gd name="T20" fmla="*/ 329 w 426"/>
                  <a:gd name="T21" fmla="*/ 146 h 2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6"/>
                  <a:gd name="T34" fmla="*/ 0 h 237"/>
                  <a:gd name="T35" fmla="*/ 426 w 426"/>
                  <a:gd name="T36" fmla="*/ 237 h 2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6" h="237">
                    <a:moveTo>
                      <a:pt x="329" y="18"/>
                    </a:moveTo>
                    <a:cubicBezTo>
                      <a:pt x="234" y="0"/>
                      <a:pt x="254" y="0"/>
                      <a:pt x="110" y="18"/>
                    </a:cubicBezTo>
                    <a:cubicBezTo>
                      <a:pt x="91" y="20"/>
                      <a:pt x="55" y="36"/>
                      <a:pt x="55" y="36"/>
                    </a:cubicBezTo>
                    <a:cubicBezTo>
                      <a:pt x="24" y="57"/>
                      <a:pt x="12" y="64"/>
                      <a:pt x="0" y="100"/>
                    </a:cubicBezTo>
                    <a:cubicBezTo>
                      <a:pt x="23" y="165"/>
                      <a:pt x="3" y="144"/>
                      <a:pt x="46" y="173"/>
                    </a:cubicBezTo>
                    <a:cubicBezTo>
                      <a:pt x="75" y="216"/>
                      <a:pt x="54" y="197"/>
                      <a:pt x="119" y="219"/>
                    </a:cubicBezTo>
                    <a:cubicBezTo>
                      <a:pt x="128" y="222"/>
                      <a:pt x="138" y="225"/>
                      <a:pt x="147" y="228"/>
                    </a:cubicBezTo>
                    <a:cubicBezTo>
                      <a:pt x="156" y="231"/>
                      <a:pt x="174" y="237"/>
                      <a:pt x="174" y="237"/>
                    </a:cubicBezTo>
                    <a:cubicBezTo>
                      <a:pt x="247" y="234"/>
                      <a:pt x="320" y="236"/>
                      <a:pt x="393" y="228"/>
                    </a:cubicBezTo>
                    <a:cubicBezTo>
                      <a:pt x="426" y="224"/>
                      <a:pt x="409" y="174"/>
                      <a:pt x="403" y="164"/>
                    </a:cubicBezTo>
                    <a:cubicBezTo>
                      <a:pt x="388" y="138"/>
                      <a:pt x="351" y="146"/>
                      <a:pt x="329" y="1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5" name="Freeform 188"/>
              <p:cNvSpPr>
                <a:spLocks noChangeAspect="1"/>
              </p:cNvSpPr>
              <p:nvPr/>
            </p:nvSpPr>
            <p:spPr bwMode="auto">
              <a:xfrm>
                <a:off x="3757" y="2128"/>
                <a:ext cx="426" cy="237"/>
              </a:xfrm>
              <a:custGeom>
                <a:avLst/>
                <a:gdLst>
                  <a:gd name="T0" fmla="*/ 329 w 426"/>
                  <a:gd name="T1" fmla="*/ 18 h 237"/>
                  <a:gd name="T2" fmla="*/ 110 w 426"/>
                  <a:gd name="T3" fmla="*/ 18 h 237"/>
                  <a:gd name="T4" fmla="*/ 55 w 426"/>
                  <a:gd name="T5" fmla="*/ 36 h 237"/>
                  <a:gd name="T6" fmla="*/ 0 w 426"/>
                  <a:gd name="T7" fmla="*/ 100 h 237"/>
                  <a:gd name="T8" fmla="*/ 46 w 426"/>
                  <a:gd name="T9" fmla="*/ 173 h 237"/>
                  <a:gd name="T10" fmla="*/ 119 w 426"/>
                  <a:gd name="T11" fmla="*/ 219 h 237"/>
                  <a:gd name="T12" fmla="*/ 147 w 426"/>
                  <a:gd name="T13" fmla="*/ 228 h 237"/>
                  <a:gd name="T14" fmla="*/ 174 w 426"/>
                  <a:gd name="T15" fmla="*/ 237 h 237"/>
                  <a:gd name="T16" fmla="*/ 393 w 426"/>
                  <a:gd name="T17" fmla="*/ 228 h 237"/>
                  <a:gd name="T18" fmla="*/ 403 w 426"/>
                  <a:gd name="T19" fmla="*/ 164 h 237"/>
                  <a:gd name="T20" fmla="*/ 329 w 426"/>
                  <a:gd name="T21" fmla="*/ 146 h 2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6"/>
                  <a:gd name="T34" fmla="*/ 0 h 237"/>
                  <a:gd name="T35" fmla="*/ 426 w 426"/>
                  <a:gd name="T36" fmla="*/ 237 h 2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6" h="237">
                    <a:moveTo>
                      <a:pt x="329" y="18"/>
                    </a:moveTo>
                    <a:cubicBezTo>
                      <a:pt x="234" y="0"/>
                      <a:pt x="254" y="0"/>
                      <a:pt x="110" y="18"/>
                    </a:cubicBezTo>
                    <a:cubicBezTo>
                      <a:pt x="91" y="20"/>
                      <a:pt x="55" y="36"/>
                      <a:pt x="55" y="36"/>
                    </a:cubicBezTo>
                    <a:cubicBezTo>
                      <a:pt x="24" y="57"/>
                      <a:pt x="12" y="64"/>
                      <a:pt x="0" y="100"/>
                    </a:cubicBezTo>
                    <a:cubicBezTo>
                      <a:pt x="23" y="165"/>
                      <a:pt x="3" y="144"/>
                      <a:pt x="46" y="173"/>
                    </a:cubicBezTo>
                    <a:cubicBezTo>
                      <a:pt x="75" y="216"/>
                      <a:pt x="54" y="197"/>
                      <a:pt x="119" y="219"/>
                    </a:cubicBezTo>
                    <a:cubicBezTo>
                      <a:pt x="128" y="222"/>
                      <a:pt x="138" y="225"/>
                      <a:pt x="147" y="228"/>
                    </a:cubicBezTo>
                    <a:cubicBezTo>
                      <a:pt x="156" y="231"/>
                      <a:pt x="174" y="237"/>
                      <a:pt x="174" y="237"/>
                    </a:cubicBezTo>
                    <a:cubicBezTo>
                      <a:pt x="247" y="234"/>
                      <a:pt x="320" y="236"/>
                      <a:pt x="393" y="228"/>
                    </a:cubicBezTo>
                    <a:cubicBezTo>
                      <a:pt x="426" y="224"/>
                      <a:pt x="409" y="174"/>
                      <a:pt x="403" y="164"/>
                    </a:cubicBezTo>
                    <a:cubicBezTo>
                      <a:pt x="388" y="138"/>
                      <a:pt x="351" y="146"/>
                      <a:pt x="329" y="1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6" name="Freeform 189"/>
              <p:cNvSpPr>
                <a:spLocks noChangeAspect="1"/>
              </p:cNvSpPr>
              <p:nvPr/>
            </p:nvSpPr>
            <p:spPr bwMode="auto">
              <a:xfrm>
                <a:off x="3760" y="2267"/>
                <a:ext cx="426" cy="237"/>
              </a:xfrm>
              <a:custGeom>
                <a:avLst/>
                <a:gdLst>
                  <a:gd name="T0" fmla="*/ 329 w 426"/>
                  <a:gd name="T1" fmla="*/ 18 h 237"/>
                  <a:gd name="T2" fmla="*/ 110 w 426"/>
                  <a:gd name="T3" fmla="*/ 18 h 237"/>
                  <a:gd name="T4" fmla="*/ 55 w 426"/>
                  <a:gd name="T5" fmla="*/ 36 h 237"/>
                  <a:gd name="T6" fmla="*/ 0 w 426"/>
                  <a:gd name="T7" fmla="*/ 100 h 237"/>
                  <a:gd name="T8" fmla="*/ 46 w 426"/>
                  <a:gd name="T9" fmla="*/ 173 h 237"/>
                  <a:gd name="T10" fmla="*/ 119 w 426"/>
                  <a:gd name="T11" fmla="*/ 219 h 237"/>
                  <a:gd name="T12" fmla="*/ 147 w 426"/>
                  <a:gd name="T13" fmla="*/ 228 h 237"/>
                  <a:gd name="T14" fmla="*/ 174 w 426"/>
                  <a:gd name="T15" fmla="*/ 237 h 237"/>
                  <a:gd name="T16" fmla="*/ 393 w 426"/>
                  <a:gd name="T17" fmla="*/ 228 h 237"/>
                  <a:gd name="T18" fmla="*/ 403 w 426"/>
                  <a:gd name="T19" fmla="*/ 164 h 237"/>
                  <a:gd name="T20" fmla="*/ 329 w 426"/>
                  <a:gd name="T21" fmla="*/ 146 h 2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6"/>
                  <a:gd name="T34" fmla="*/ 0 h 237"/>
                  <a:gd name="T35" fmla="*/ 426 w 426"/>
                  <a:gd name="T36" fmla="*/ 237 h 2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6" h="237">
                    <a:moveTo>
                      <a:pt x="329" y="18"/>
                    </a:moveTo>
                    <a:cubicBezTo>
                      <a:pt x="234" y="0"/>
                      <a:pt x="254" y="0"/>
                      <a:pt x="110" y="18"/>
                    </a:cubicBezTo>
                    <a:cubicBezTo>
                      <a:pt x="91" y="20"/>
                      <a:pt x="55" y="36"/>
                      <a:pt x="55" y="36"/>
                    </a:cubicBezTo>
                    <a:cubicBezTo>
                      <a:pt x="24" y="57"/>
                      <a:pt x="12" y="64"/>
                      <a:pt x="0" y="100"/>
                    </a:cubicBezTo>
                    <a:cubicBezTo>
                      <a:pt x="23" y="165"/>
                      <a:pt x="3" y="144"/>
                      <a:pt x="46" y="173"/>
                    </a:cubicBezTo>
                    <a:cubicBezTo>
                      <a:pt x="75" y="216"/>
                      <a:pt x="54" y="197"/>
                      <a:pt x="119" y="219"/>
                    </a:cubicBezTo>
                    <a:cubicBezTo>
                      <a:pt x="128" y="222"/>
                      <a:pt x="138" y="225"/>
                      <a:pt x="147" y="228"/>
                    </a:cubicBezTo>
                    <a:cubicBezTo>
                      <a:pt x="156" y="231"/>
                      <a:pt x="174" y="237"/>
                      <a:pt x="174" y="237"/>
                    </a:cubicBezTo>
                    <a:cubicBezTo>
                      <a:pt x="247" y="234"/>
                      <a:pt x="320" y="236"/>
                      <a:pt x="393" y="228"/>
                    </a:cubicBezTo>
                    <a:cubicBezTo>
                      <a:pt x="426" y="224"/>
                      <a:pt x="409" y="174"/>
                      <a:pt x="403" y="164"/>
                    </a:cubicBezTo>
                    <a:cubicBezTo>
                      <a:pt x="388" y="138"/>
                      <a:pt x="351" y="146"/>
                      <a:pt x="329" y="1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7" name="Freeform 190"/>
              <p:cNvSpPr>
                <a:spLocks noChangeAspect="1"/>
              </p:cNvSpPr>
              <p:nvPr/>
            </p:nvSpPr>
            <p:spPr bwMode="auto">
              <a:xfrm>
                <a:off x="3760" y="2392"/>
                <a:ext cx="426" cy="237"/>
              </a:xfrm>
              <a:custGeom>
                <a:avLst/>
                <a:gdLst>
                  <a:gd name="T0" fmla="*/ 329 w 426"/>
                  <a:gd name="T1" fmla="*/ 18 h 237"/>
                  <a:gd name="T2" fmla="*/ 110 w 426"/>
                  <a:gd name="T3" fmla="*/ 18 h 237"/>
                  <a:gd name="T4" fmla="*/ 55 w 426"/>
                  <a:gd name="T5" fmla="*/ 36 h 237"/>
                  <a:gd name="T6" fmla="*/ 0 w 426"/>
                  <a:gd name="T7" fmla="*/ 100 h 237"/>
                  <a:gd name="T8" fmla="*/ 46 w 426"/>
                  <a:gd name="T9" fmla="*/ 173 h 237"/>
                  <a:gd name="T10" fmla="*/ 119 w 426"/>
                  <a:gd name="T11" fmla="*/ 219 h 237"/>
                  <a:gd name="T12" fmla="*/ 147 w 426"/>
                  <a:gd name="T13" fmla="*/ 228 h 237"/>
                  <a:gd name="T14" fmla="*/ 174 w 426"/>
                  <a:gd name="T15" fmla="*/ 237 h 237"/>
                  <a:gd name="T16" fmla="*/ 393 w 426"/>
                  <a:gd name="T17" fmla="*/ 228 h 237"/>
                  <a:gd name="T18" fmla="*/ 403 w 426"/>
                  <a:gd name="T19" fmla="*/ 164 h 237"/>
                  <a:gd name="T20" fmla="*/ 329 w 426"/>
                  <a:gd name="T21" fmla="*/ 146 h 2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6"/>
                  <a:gd name="T34" fmla="*/ 0 h 237"/>
                  <a:gd name="T35" fmla="*/ 426 w 426"/>
                  <a:gd name="T36" fmla="*/ 237 h 2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6" h="237">
                    <a:moveTo>
                      <a:pt x="329" y="18"/>
                    </a:moveTo>
                    <a:cubicBezTo>
                      <a:pt x="234" y="0"/>
                      <a:pt x="254" y="0"/>
                      <a:pt x="110" y="18"/>
                    </a:cubicBezTo>
                    <a:cubicBezTo>
                      <a:pt x="91" y="20"/>
                      <a:pt x="55" y="36"/>
                      <a:pt x="55" y="36"/>
                    </a:cubicBezTo>
                    <a:cubicBezTo>
                      <a:pt x="24" y="57"/>
                      <a:pt x="12" y="64"/>
                      <a:pt x="0" y="100"/>
                    </a:cubicBezTo>
                    <a:cubicBezTo>
                      <a:pt x="23" y="165"/>
                      <a:pt x="3" y="144"/>
                      <a:pt x="46" y="173"/>
                    </a:cubicBezTo>
                    <a:cubicBezTo>
                      <a:pt x="75" y="216"/>
                      <a:pt x="54" y="197"/>
                      <a:pt x="119" y="219"/>
                    </a:cubicBezTo>
                    <a:cubicBezTo>
                      <a:pt x="128" y="222"/>
                      <a:pt x="138" y="225"/>
                      <a:pt x="147" y="228"/>
                    </a:cubicBezTo>
                    <a:cubicBezTo>
                      <a:pt x="156" y="231"/>
                      <a:pt x="174" y="237"/>
                      <a:pt x="174" y="237"/>
                    </a:cubicBezTo>
                    <a:cubicBezTo>
                      <a:pt x="247" y="234"/>
                      <a:pt x="320" y="236"/>
                      <a:pt x="393" y="228"/>
                    </a:cubicBezTo>
                    <a:cubicBezTo>
                      <a:pt x="426" y="224"/>
                      <a:pt x="409" y="174"/>
                      <a:pt x="403" y="164"/>
                    </a:cubicBezTo>
                    <a:cubicBezTo>
                      <a:pt x="388" y="138"/>
                      <a:pt x="351" y="146"/>
                      <a:pt x="329" y="1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043" name="Freeform 191"/>
            <p:cNvSpPr>
              <a:spLocks noChangeAspect="1"/>
            </p:cNvSpPr>
            <p:nvPr/>
          </p:nvSpPr>
          <p:spPr bwMode="auto">
            <a:xfrm>
              <a:off x="3776" y="2250"/>
              <a:ext cx="312" cy="63"/>
            </a:xfrm>
            <a:custGeom>
              <a:avLst/>
              <a:gdLst>
                <a:gd name="T0" fmla="*/ 330 w 311"/>
                <a:gd name="T1" fmla="*/ 0 h 64"/>
                <a:gd name="T2" fmla="*/ 64 w 311"/>
                <a:gd name="T3" fmla="*/ 9 h 64"/>
                <a:gd name="T4" fmla="*/ 18 w 311"/>
                <a:gd name="T5" fmla="*/ 18 h 64"/>
                <a:gd name="T6" fmla="*/ 0 w 311"/>
                <a:gd name="T7" fmla="*/ 45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64"/>
                <a:gd name="T14" fmla="*/ 311 w 311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64">
                  <a:moveTo>
                    <a:pt x="311" y="0"/>
                  </a:moveTo>
                  <a:cubicBezTo>
                    <a:pt x="229" y="3"/>
                    <a:pt x="146" y="4"/>
                    <a:pt x="64" y="9"/>
                  </a:cubicBezTo>
                  <a:cubicBezTo>
                    <a:pt x="48" y="10"/>
                    <a:pt x="31" y="9"/>
                    <a:pt x="18" y="18"/>
                  </a:cubicBezTo>
                  <a:cubicBezTo>
                    <a:pt x="4" y="27"/>
                    <a:pt x="7" y="49"/>
                    <a:pt x="0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910" name="Line 192"/>
          <p:cNvSpPr>
            <a:spLocks noChangeAspect="1" noChangeShapeType="1"/>
          </p:cNvSpPr>
          <p:nvPr/>
        </p:nvSpPr>
        <p:spPr bwMode="auto">
          <a:xfrm>
            <a:off x="6632575" y="3036888"/>
            <a:ext cx="91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11" name="Line 193"/>
          <p:cNvSpPr>
            <a:spLocks noChangeAspect="1" noChangeShapeType="1"/>
          </p:cNvSpPr>
          <p:nvPr/>
        </p:nvSpPr>
        <p:spPr bwMode="auto">
          <a:xfrm>
            <a:off x="6632575" y="3268663"/>
            <a:ext cx="91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12" name="Rectangle 194"/>
          <p:cNvSpPr>
            <a:spLocks noChangeAspect="1" noChangeArrowheads="1"/>
          </p:cNvSpPr>
          <p:nvPr/>
        </p:nvSpPr>
        <p:spPr bwMode="auto">
          <a:xfrm>
            <a:off x="7104063" y="2659063"/>
            <a:ext cx="231775" cy="1905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13" name="Rectangle 195"/>
          <p:cNvSpPr>
            <a:spLocks noChangeAspect="1" noChangeArrowheads="1"/>
          </p:cNvSpPr>
          <p:nvPr/>
        </p:nvSpPr>
        <p:spPr bwMode="auto">
          <a:xfrm>
            <a:off x="7150100" y="2849563"/>
            <a:ext cx="141288" cy="18732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14" name="Freeform 196"/>
          <p:cNvSpPr>
            <a:spLocks noChangeAspect="1"/>
          </p:cNvSpPr>
          <p:nvPr/>
        </p:nvSpPr>
        <p:spPr bwMode="auto">
          <a:xfrm>
            <a:off x="7240588" y="3282950"/>
            <a:ext cx="76200" cy="365125"/>
          </a:xfrm>
          <a:custGeom>
            <a:avLst/>
            <a:gdLst>
              <a:gd name="T0" fmla="*/ 0 w 136"/>
              <a:gd name="T1" fmla="*/ 0 h 499"/>
              <a:gd name="T2" fmla="*/ 2147483646 w 136"/>
              <a:gd name="T3" fmla="*/ 2147483646 h 499"/>
              <a:gd name="T4" fmla="*/ 0 w 136"/>
              <a:gd name="T5" fmla="*/ 2147483646 h 499"/>
              <a:gd name="T6" fmla="*/ 2147483646 w 136"/>
              <a:gd name="T7" fmla="*/ 2147483646 h 499"/>
              <a:gd name="T8" fmla="*/ 2147483646 w 136"/>
              <a:gd name="T9" fmla="*/ 2147483646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99"/>
              <a:gd name="T17" fmla="*/ 136 w 136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99">
                <a:moveTo>
                  <a:pt x="0" y="0"/>
                </a:moveTo>
                <a:cubicBezTo>
                  <a:pt x="45" y="45"/>
                  <a:pt x="91" y="91"/>
                  <a:pt x="91" y="136"/>
                </a:cubicBezTo>
                <a:cubicBezTo>
                  <a:pt x="91" y="181"/>
                  <a:pt x="0" y="227"/>
                  <a:pt x="0" y="272"/>
                </a:cubicBezTo>
                <a:cubicBezTo>
                  <a:pt x="0" y="317"/>
                  <a:pt x="68" y="370"/>
                  <a:pt x="91" y="408"/>
                </a:cubicBezTo>
                <a:cubicBezTo>
                  <a:pt x="114" y="446"/>
                  <a:pt x="125" y="472"/>
                  <a:pt x="136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15" name="Oval 197"/>
          <p:cNvSpPr>
            <a:spLocks noChangeAspect="1" noChangeArrowheads="1"/>
          </p:cNvSpPr>
          <p:nvPr/>
        </p:nvSpPr>
        <p:spPr bwMode="auto">
          <a:xfrm>
            <a:off x="7108825" y="1330325"/>
            <a:ext cx="212725" cy="449263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60916" name="Text Box 198"/>
          <p:cNvSpPr txBox="1">
            <a:spLocks noChangeAspect="1" noChangeArrowheads="1"/>
          </p:cNvSpPr>
          <p:nvPr/>
        </p:nvSpPr>
        <p:spPr bwMode="auto">
          <a:xfrm>
            <a:off x="7046913" y="1203325"/>
            <a:ext cx="4270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it-IT" sz="800">
              <a:solidFill>
                <a:srgbClr val="000000"/>
              </a:solidFill>
            </a:endParaRPr>
          </a:p>
        </p:txBody>
      </p:sp>
      <p:sp>
        <p:nvSpPr>
          <p:cNvPr id="160917" name="Oval 199"/>
          <p:cNvSpPr>
            <a:spLocks noChangeAspect="1" noChangeArrowheads="1"/>
          </p:cNvSpPr>
          <p:nvPr/>
        </p:nvSpPr>
        <p:spPr bwMode="auto">
          <a:xfrm>
            <a:off x="7108825" y="1797050"/>
            <a:ext cx="212725" cy="42227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60918" name="Oval 200"/>
          <p:cNvSpPr>
            <a:spLocks noChangeAspect="1" noChangeArrowheads="1"/>
          </p:cNvSpPr>
          <p:nvPr/>
        </p:nvSpPr>
        <p:spPr bwMode="auto">
          <a:xfrm>
            <a:off x="7108825" y="2230438"/>
            <a:ext cx="212725" cy="423862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it-IT" sz="80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60919" name="Oval 201"/>
          <p:cNvSpPr>
            <a:spLocks noChangeAspect="1" noChangeArrowheads="1"/>
          </p:cNvSpPr>
          <p:nvPr/>
        </p:nvSpPr>
        <p:spPr bwMode="auto">
          <a:xfrm>
            <a:off x="7099300" y="882650"/>
            <a:ext cx="212725" cy="4445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20" name="Text Box 202"/>
          <p:cNvSpPr txBox="1">
            <a:spLocks noChangeAspect="1" noChangeArrowheads="1"/>
          </p:cNvSpPr>
          <p:nvPr/>
        </p:nvSpPr>
        <p:spPr bwMode="auto">
          <a:xfrm>
            <a:off x="7088188" y="998538"/>
            <a:ext cx="2571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0921" name="Text Box 203"/>
          <p:cNvSpPr txBox="1">
            <a:spLocks noChangeArrowheads="1"/>
          </p:cNvSpPr>
          <p:nvPr/>
        </p:nvSpPr>
        <p:spPr bwMode="auto">
          <a:xfrm>
            <a:off x="7613650" y="530225"/>
            <a:ext cx="650875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700">
                <a:solidFill>
                  <a:srgbClr val="000000"/>
                </a:solidFill>
              </a:rPr>
              <a:t>C35X </a:t>
            </a:r>
          </a:p>
          <a:p>
            <a:r>
              <a:rPr lang="it-IT" sz="700">
                <a:solidFill>
                  <a:srgbClr val="000000"/>
                </a:solidFill>
              </a:rPr>
              <a:t>C35Y (n=3)</a:t>
            </a:r>
          </a:p>
          <a:p>
            <a:r>
              <a:rPr lang="it-IT" sz="700">
                <a:solidFill>
                  <a:srgbClr val="000000"/>
                </a:solidFill>
              </a:rPr>
              <a:t>R59X (n=4)</a:t>
            </a:r>
          </a:p>
          <a:p>
            <a:r>
              <a:rPr lang="it-IT" sz="700">
                <a:solidFill>
                  <a:srgbClr val="000000"/>
                </a:solidFill>
              </a:rPr>
              <a:t>48aa del</a:t>
            </a:r>
          </a:p>
        </p:txBody>
      </p:sp>
      <p:sp>
        <p:nvSpPr>
          <p:cNvPr id="160922" name="Text Box 204"/>
          <p:cNvSpPr txBox="1">
            <a:spLocks noChangeArrowheads="1"/>
          </p:cNvSpPr>
          <p:nvPr/>
        </p:nvSpPr>
        <p:spPr bwMode="auto">
          <a:xfrm>
            <a:off x="7872413" y="3044825"/>
            <a:ext cx="460375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sz="700">
                <a:solidFill>
                  <a:srgbClr val="000000"/>
                </a:solidFill>
              </a:rPr>
              <a:t>A353V</a:t>
            </a:r>
          </a:p>
        </p:txBody>
      </p:sp>
      <p:sp>
        <p:nvSpPr>
          <p:cNvPr id="160923" name="Rectangle 205"/>
          <p:cNvSpPr>
            <a:spLocks noChangeArrowheads="1"/>
          </p:cNvSpPr>
          <p:nvPr/>
        </p:nvSpPr>
        <p:spPr bwMode="auto">
          <a:xfrm>
            <a:off x="7466013" y="1298575"/>
            <a:ext cx="1389062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it-IT" sz="600">
                <a:solidFill>
                  <a:srgbClr val="000000"/>
                </a:solidFill>
                <a:latin typeface="Arial" charset="0"/>
                <a:cs typeface="Arial" charset="0"/>
              </a:rPr>
              <a:t>192T&gt;C+193-198del</a:t>
            </a:r>
          </a:p>
          <a:p>
            <a:r>
              <a:rPr lang="it-IT" sz="600">
                <a:solidFill>
                  <a:srgbClr val="000000"/>
                </a:solidFill>
                <a:latin typeface="Arial" charset="0"/>
                <a:cs typeface="Arial" charset="0"/>
              </a:rPr>
              <a:t>C99R </a:t>
            </a:r>
          </a:p>
          <a:p>
            <a:r>
              <a:rPr lang="it-IT" sz="600">
                <a:solidFill>
                  <a:srgbClr val="000000"/>
                </a:solidFill>
                <a:latin typeface="Arial" charset="0"/>
                <a:cs typeface="Arial" charset="0"/>
              </a:rPr>
              <a:t>(96-129)del+G130I+Y132T+L133X</a:t>
            </a:r>
          </a:p>
        </p:txBody>
      </p:sp>
      <p:sp>
        <p:nvSpPr>
          <p:cNvPr id="160924" name="Rectangle 206"/>
          <p:cNvSpPr>
            <a:spLocks noChangeArrowheads="1"/>
          </p:cNvSpPr>
          <p:nvPr/>
        </p:nvSpPr>
        <p:spPr bwMode="auto">
          <a:xfrm>
            <a:off x="7561263" y="1903413"/>
            <a:ext cx="549275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it-IT" sz="700">
                <a:solidFill>
                  <a:srgbClr val="000000"/>
                </a:solidFill>
                <a:latin typeface="Arial" charset="0"/>
                <a:cs typeface="Arial" charset="0"/>
              </a:rPr>
              <a:t>Y155D</a:t>
            </a:r>
          </a:p>
        </p:txBody>
      </p:sp>
      <p:sp>
        <p:nvSpPr>
          <p:cNvPr id="160925" name="Line 207"/>
          <p:cNvSpPr>
            <a:spLocks noChangeShapeType="1"/>
          </p:cNvSpPr>
          <p:nvPr/>
        </p:nvSpPr>
        <p:spPr bwMode="auto">
          <a:xfrm flipV="1">
            <a:off x="7307263" y="836613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26" name="Line 208"/>
          <p:cNvSpPr>
            <a:spLocks noChangeShapeType="1"/>
          </p:cNvSpPr>
          <p:nvPr/>
        </p:nvSpPr>
        <p:spPr bwMode="auto">
          <a:xfrm>
            <a:off x="7316788" y="1944688"/>
            <a:ext cx="242887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27" name="Line 209"/>
          <p:cNvSpPr>
            <a:spLocks noChangeShapeType="1"/>
          </p:cNvSpPr>
          <p:nvPr/>
        </p:nvSpPr>
        <p:spPr bwMode="auto">
          <a:xfrm>
            <a:off x="7324725" y="2455863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28" name="Line 210"/>
          <p:cNvSpPr>
            <a:spLocks noChangeShapeType="1"/>
          </p:cNvSpPr>
          <p:nvPr/>
        </p:nvSpPr>
        <p:spPr bwMode="auto">
          <a:xfrm>
            <a:off x="7429500" y="3143250"/>
            <a:ext cx="439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29" name="Line 211"/>
          <p:cNvSpPr>
            <a:spLocks noChangeShapeType="1"/>
          </p:cNvSpPr>
          <p:nvPr/>
        </p:nvSpPr>
        <p:spPr bwMode="auto">
          <a:xfrm>
            <a:off x="7318375" y="1512888"/>
            <a:ext cx="14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30" name="AutoShape 212"/>
          <p:cNvSpPr>
            <a:spLocks/>
          </p:cNvSpPr>
          <p:nvPr/>
        </p:nvSpPr>
        <p:spPr bwMode="auto">
          <a:xfrm>
            <a:off x="6977063" y="876300"/>
            <a:ext cx="82550" cy="1771650"/>
          </a:xfrm>
          <a:prstGeom prst="leftBracket">
            <a:avLst>
              <a:gd name="adj" fmla="val 1788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31" name="Rectangle 213"/>
          <p:cNvSpPr>
            <a:spLocks noChangeArrowheads="1"/>
          </p:cNvSpPr>
          <p:nvPr/>
        </p:nvSpPr>
        <p:spPr bwMode="auto">
          <a:xfrm>
            <a:off x="579438" y="4511675"/>
            <a:ext cx="366712" cy="217488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32" name="Text Box 214"/>
          <p:cNvSpPr txBox="1">
            <a:spLocks noChangeArrowheads="1"/>
          </p:cNvSpPr>
          <p:nvPr/>
        </p:nvSpPr>
        <p:spPr bwMode="auto">
          <a:xfrm>
            <a:off x="555625" y="4521200"/>
            <a:ext cx="404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MG1</a:t>
            </a:r>
          </a:p>
        </p:txBody>
      </p:sp>
      <p:sp>
        <p:nvSpPr>
          <p:cNvPr id="160933" name="Text Box 215"/>
          <p:cNvSpPr txBox="1">
            <a:spLocks noChangeArrowheads="1"/>
          </p:cNvSpPr>
          <p:nvPr/>
        </p:nvSpPr>
        <p:spPr bwMode="auto">
          <a:xfrm>
            <a:off x="1698625" y="5041900"/>
            <a:ext cx="455613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R456L</a:t>
            </a:r>
          </a:p>
        </p:txBody>
      </p:sp>
      <p:sp>
        <p:nvSpPr>
          <p:cNvPr id="160934" name="Line 216"/>
          <p:cNvSpPr>
            <a:spLocks noChangeShapeType="1"/>
          </p:cNvSpPr>
          <p:nvPr/>
        </p:nvSpPr>
        <p:spPr bwMode="auto">
          <a:xfrm flipV="1">
            <a:off x="1924050" y="4721225"/>
            <a:ext cx="2667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35" name="Text Box 217"/>
          <p:cNvSpPr txBox="1">
            <a:spLocks noChangeArrowheads="1"/>
          </p:cNvSpPr>
          <p:nvPr/>
        </p:nvSpPr>
        <p:spPr bwMode="auto">
          <a:xfrm>
            <a:off x="385763" y="23431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charset="0"/>
              </a:rPr>
              <a:t>CFH 24%</a:t>
            </a:r>
          </a:p>
        </p:txBody>
      </p:sp>
      <p:sp>
        <p:nvSpPr>
          <p:cNvPr id="160936" name="Text Box 218"/>
          <p:cNvSpPr txBox="1">
            <a:spLocks noChangeArrowheads="1"/>
          </p:cNvSpPr>
          <p:nvPr/>
        </p:nvSpPr>
        <p:spPr bwMode="auto">
          <a:xfrm>
            <a:off x="8002588" y="3348038"/>
            <a:ext cx="977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charset="0"/>
              </a:rPr>
              <a:t>MCP 10%</a:t>
            </a:r>
          </a:p>
        </p:txBody>
      </p:sp>
      <p:sp>
        <p:nvSpPr>
          <p:cNvPr id="160937" name="Text Box 219"/>
          <p:cNvSpPr txBox="1">
            <a:spLocks noChangeArrowheads="1"/>
          </p:cNvSpPr>
          <p:nvPr/>
        </p:nvSpPr>
        <p:spPr bwMode="auto">
          <a:xfrm>
            <a:off x="339725" y="3856038"/>
            <a:ext cx="73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charset="0"/>
              </a:rPr>
              <a:t>CFI 7%</a:t>
            </a:r>
          </a:p>
        </p:txBody>
      </p:sp>
      <p:sp>
        <p:nvSpPr>
          <p:cNvPr id="160938" name="Text Box 220"/>
          <p:cNvSpPr txBox="1">
            <a:spLocks noChangeArrowheads="1"/>
          </p:cNvSpPr>
          <p:nvPr/>
        </p:nvSpPr>
        <p:spPr bwMode="auto">
          <a:xfrm>
            <a:off x="349250" y="5186363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charset="0"/>
              </a:rPr>
              <a:t>C3 6%</a:t>
            </a:r>
          </a:p>
        </p:txBody>
      </p:sp>
      <p:sp>
        <p:nvSpPr>
          <p:cNvPr id="160939" name="Text Box 221"/>
          <p:cNvSpPr txBox="1">
            <a:spLocks noChangeArrowheads="1"/>
          </p:cNvSpPr>
          <p:nvPr/>
        </p:nvSpPr>
        <p:spPr bwMode="auto">
          <a:xfrm>
            <a:off x="295275" y="6451600"/>
            <a:ext cx="102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charset="0"/>
              </a:rPr>
              <a:t>CFB 1-2%</a:t>
            </a:r>
          </a:p>
        </p:txBody>
      </p:sp>
      <p:sp>
        <p:nvSpPr>
          <p:cNvPr id="160940" name="Text Box 225"/>
          <p:cNvSpPr txBox="1">
            <a:spLocks noChangeArrowheads="1"/>
          </p:cNvSpPr>
          <p:nvPr/>
        </p:nvSpPr>
        <p:spPr bwMode="auto">
          <a:xfrm>
            <a:off x="192088" y="50800"/>
            <a:ext cx="713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buFont typeface="Times" charset="0"/>
              <a:buNone/>
            </a:pPr>
            <a:r>
              <a:rPr lang="it-IT" sz="2000">
                <a:solidFill>
                  <a:srgbClr val="000000"/>
                </a:solidFill>
                <a:latin typeface="Helvetica" charset="0"/>
              </a:rPr>
              <a:t>COMPLEMENT GENE MUTATION IN aHUS PATIENTS</a:t>
            </a:r>
            <a:endParaRPr lang="en-US" sz="2000" i="1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60941" name="Picture 222" descr="23315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6370638"/>
            <a:ext cx="349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942" name="Text Box 223"/>
          <p:cNvSpPr txBox="1">
            <a:spLocks noChangeArrowheads="1"/>
          </p:cNvSpPr>
          <p:nvPr/>
        </p:nvSpPr>
        <p:spPr bwMode="auto">
          <a:xfrm>
            <a:off x="6362700" y="6340475"/>
            <a:ext cx="150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charset="0"/>
              </a:rPr>
              <a:t>Anti-CFH Ab 6%</a:t>
            </a:r>
          </a:p>
        </p:txBody>
      </p:sp>
      <p:sp>
        <p:nvSpPr>
          <p:cNvPr id="160943" name="Rectangle 224"/>
          <p:cNvSpPr>
            <a:spLocks noChangeArrowheads="1"/>
          </p:cNvSpPr>
          <p:nvPr/>
        </p:nvSpPr>
        <p:spPr bwMode="auto">
          <a:xfrm>
            <a:off x="6210300" y="5964238"/>
            <a:ext cx="2879725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60944" name="Oval 239"/>
          <p:cNvSpPr>
            <a:spLocks noChangeArrowheads="1"/>
          </p:cNvSpPr>
          <p:nvPr/>
        </p:nvSpPr>
        <p:spPr bwMode="auto">
          <a:xfrm>
            <a:off x="6246813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8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45" name="Oval 240"/>
          <p:cNvSpPr>
            <a:spLocks noChangeArrowheads="1"/>
          </p:cNvSpPr>
          <p:nvPr/>
        </p:nvSpPr>
        <p:spPr bwMode="auto">
          <a:xfrm>
            <a:off x="6384925" y="6116638"/>
            <a:ext cx="134938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46" name="Oval 241"/>
          <p:cNvSpPr>
            <a:spLocks noChangeArrowheads="1"/>
          </p:cNvSpPr>
          <p:nvPr/>
        </p:nvSpPr>
        <p:spPr bwMode="auto">
          <a:xfrm>
            <a:off x="6516688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47" name="Oval 242"/>
          <p:cNvSpPr>
            <a:spLocks noChangeArrowheads="1"/>
          </p:cNvSpPr>
          <p:nvPr/>
        </p:nvSpPr>
        <p:spPr bwMode="auto">
          <a:xfrm>
            <a:off x="6651625" y="6116638"/>
            <a:ext cx="134938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48" name="Oval 243"/>
          <p:cNvSpPr>
            <a:spLocks noChangeArrowheads="1"/>
          </p:cNvSpPr>
          <p:nvPr/>
        </p:nvSpPr>
        <p:spPr bwMode="auto">
          <a:xfrm>
            <a:off x="8855075" y="6113463"/>
            <a:ext cx="134938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49" name="Oval 244"/>
          <p:cNvSpPr>
            <a:spLocks noChangeArrowheads="1"/>
          </p:cNvSpPr>
          <p:nvPr/>
        </p:nvSpPr>
        <p:spPr bwMode="auto">
          <a:xfrm>
            <a:off x="8720138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0" name="Oval 245"/>
          <p:cNvSpPr>
            <a:spLocks noChangeArrowheads="1"/>
          </p:cNvSpPr>
          <p:nvPr/>
        </p:nvSpPr>
        <p:spPr bwMode="auto">
          <a:xfrm>
            <a:off x="8586788" y="6113463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1" name="Oval 246"/>
          <p:cNvSpPr>
            <a:spLocks noChangeArrowheads="1"/>
          </p:cNvSpPr>
          <p:nvPr/>
        </p:nvSpPr>
        <p:spPr bwMode="auto">
          <a:xfrm>
            <a:off x="8445500" y="6116638"/>
            <a:ext cx="134938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2" name="Oval 247"/>
          <p:cNvSpPr>
            <a:spLocks noChangeArrowheads="1"/>
          </p:cNvSpPr>
          <p:nvPr/>
        </p:nvSpPr>
        <p:spPr bwMode="auto">
          <a:xfrm>
            <a:off x="8310563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3" name="Oval 248"/>
          <p:cNvSpPr>
            <a:spLocks noChangeArrowheads="1"/>
          </p:cNvSpPr>
          <p:nvPr/>
        </p:nvSpPr>
        <p:spPr bwMode="auto">
          <a:xfrm>
            <a:off x="8177213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4" name="Oval 249"/>
          <p:cNvSpPr>
            <a:spLocks noChangeArrowheads="1"/>
          </p:cNvSpPr>
          <p:nvPr/>
        </p:nvSpPr>
        <p:spPr bwMode="auto">
          <a:xfrm>
            <a:off x="8037513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5" name="Oval 250"/>
          <p:cNvSpPr>
            <a:spLocks noChangeArrowheads="1"/>
          </p:cNvSpPr>
          <p:nvPr/>
        </p:nvSpPr>
        <p:spPr bwMode="auto">
          <a:xfrm>
            <a:off x="7897813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6" name="Oval 251"/>
          <p:cNvSpPr>
            <a:spLocks noChangeArrowheads="1"/>
          </p:cNvSpPr>
          <p:nvPr/>
        </p:nvSpPr>
        <p:spPr bwMode="auto">
          <a:xfrm>
            <a:off x="7759700" y="6116638"/>
            <a:ext cx="134938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7" name="Oval 252"/>
          <p:cNvSpPr>
            <a:spLocks noChangeArrowheads="1"/>
          </p:cNvSpPr>
          <p:nvPr/>
        </p:nvSpPr>
        <p:spPr bwMode="auto">
          <a:xfrm>
            <a:off x="7624763" y="6116638"/>
            <a:ext cx="134937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8" name="Oval 253"/>
          <p:cNvSpPr>
            <a:spLocks noChangeArrowheads="1"/>
          </p:cNvSpPr>
          <p:nvPr/>
        </p:nvSpPr>
        <p:spPr bwMode="auto">
          <a:xfrm>
            <a:off x="7494588" y="6116638"/>
            <a:ext cx="133350" cy="211137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59" name="Oval 254"/>
          <p:cNvSpPr>
            <a:spLocks noChangeArrowheads="1"/>
          </p:cNvSpPr>
          <p:nvPr/>
        </p:nvSpPr>
        <p:spPr bwMode="auto">
          <a:xfrm>
            <a:off x="7354888" y="6116638"/>
            <a:ext cx="134937" cy="212725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60" name="Oval 255"/>
          <p:cNvSpPr>
            <a:spLocks noChangeArrowheads="1"/>
          </p:cNvSpPr>
          <p:nvPr/>
        </p:nvSpPr>
        <p:spPr bwMode="auto">
          <a:xfrm>
            <a:off x="7215188" y="6116638"/>
            <a:ext cx="136525" cy="206375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61" name="Oval 256"/>
          <p:cNvSpPr>
            <a:spLocks noChangeArrowheads="1"/>
          </p:cNvSpPr>
          <p:nvPr/>
        </p:nvSpPr>
        <p:spPr bwMode="auto">
          <a:xfrm>
            <a:off x="7077075" y="6116638"/>
            <a:ext cx="134938" cy="206375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62" name="Oval 257"/>
          <p:cNvSpPr>
            <a:spLocks noChangeArrowheads="1"/>
          </p:cNvSpPr>
          <p:nvPr/>
        </p:nvSpPr>
        <p:spPr bwMode="auto">
          <a:xfrm>
            <a:off x="6942138" y="6111875"/>
            <a:ext cx="134937" cy="212725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63" name="Oval 258"/>
          <p:cNvSpPr>
            <a:spLocks noChangeArrowheads="1"/>
          </p:cNvSpPr>
          <p:nvPr/>
        </p:nvSpPr>
        <p:spPr bwMode="auto">
          <a:xfrm>
            <a:off x="6792913" y="6116638"/>
            <a:ext cx="136525" cy="212725"/>
          </a:xfrm>
          <a:prstGeom prst="ellipse">
            <a:avLst/>
          </a:prstGeom>
          <a:solidFill>
            <a:srgbClr val="FF5050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it-IT" sz="7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160964" name="Rectangle 263"/>
          <p:cNvSpPr>
            <a:spLocks noChangeArrowheads="1"/>
          </p:cNvSpPr>
          <p:nvPr/>
        </p:nvSpPr>
        <p:spPr bwMode="auto">
          <a:xfrm>
            <a:off x="6210300" y="3790950"/>
            <a:ext cx="2595563" cy="211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sz="18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30960" name="Text Box 264"/>
          <p:cNvSpPr txBox="1">
            <a:spLocks noChangeArrowheads="1"/>
          </p:cNvSpPr>
          <p:nvPr/>
        </p:nvSpPr>
        <p:spPr bwMode="auto">
          <a:xfrm>
            <a:off x="7897813" y="3916363"/>
            <a:ext cx="598487" cy="411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A43T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D53G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V81L </a:t>
            </a:r>
          </a:p>
        </p:txBody>
      </p:sp>
      <p:sp>
        <p:nvSpPr>
          <p:cNvPr id="160966" name="Text Box 265"/>
          <p:cNvSpPr txBox="1">
            <a:spLocks noChangeArrowheads="1"/>
          </p:cNvSpPr>
          <p:nvPr/>
        </p:nvSpPr>
        <p:spPr bwMode="auto">
          <a:xfrm>
            <a:off x="7845425" y="5160963"/>
            <a:ext cx="700088" cy="4206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D486Y (n=4)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P495S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P501L</a:t>
            </a:r>
          </a:p>
        </p:txBody>
      </p:sp>
      <p:grpSp>
        <p:nvGrpSpPr>
          <p:cNvPr id="160967" name="Group 266"/>
          <p:cNvGrpSpPr>
            <a:grpSpLocks/>
          </p:cNvGrpSpPr>
          <p:nvPr/>
        </p:nvGrpSpPr>
        <p:grpSpPr bwMode="auto">
          <a:xfrm rot="10800000">
            <a:off x="7415213" y="5349875"/>
            <a:ext cx="155575" cy="469900"/>
            <a:chOff x="1141" y="255"/>
            <a:chExt cx="136" cy="997"/>
          </a:xfrm>
        </p:grpSpPr>
        <p:sp>
          <p:nvSpPr>
            <p:cNvPr id="161037" name="Rectangle 267"/>
            <p:cNvSpPr>
              <a:spLocks noChangeArrowheads="1"/>
            </p:cNvSpPr>
            <p:nvPr/>
          </p:nvSpPr>
          <p:spPr bwMode="auto">
            <a:xfrm>
              <a:off x="1163" y="437"/>
              <a:ext cx="90" cy="3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38" name="Rectangle 268"/>
            <p:cNvSpPr>
              <a:spLocks noChangeArrowheads="1"/>
            </p:cNvSpPr>
            <p:nvPr/>
          </p:nvSpPr>
          <p:spPr bwMode="auto">
            <a:xfrm>
              <a:off x="1163" y="855"/>
              <a:ext cx="90" cy="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39" name="Oval 269"/>
            <p:cNvSpPr>
              <a:spLocks noChangeArrowheads="1"/>
            </p:cNvSpPr>
            <p:nvPr/>
          </p:nvSpPr>
          <p:spPr bwMode="auto">
            <a:xfrm>
              <a:off x="1141" y="817"/>
              <a:ext cx="136" cy="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40" name="Oval 270"/>
            <p:cNvSpPr>
              <a:spLocks noChangeArrowheads="1"/>
            </p:cNvSpPr>
            <p:nvPr/>
          </p:nvSpPr>
          <p:spPr bwMode="auto">
            <a:xfrm>
              <a:off x="1163" y="255"/>
              <a:ext cx="90" cy="18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41" name="Oval 271"/>
            <p:cNvSpPr>
              <a:spLocks noChangeArrowheads="1"/>
            </p:cNvSpPr>
            <p:nvPr/>
          </p:nvSpPr>
          <p:spPr bwMode="auto">
            <a:xfrm>
              <a:off x="1141" y="1225"/>
              <a:ext cx="136" cy="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160968" name="Group 272"/>
          <p:cNvGrpSpPr>
            <a:grpSpLocks/>
          </p:cNvGrpSpPr>
          <p:nvPr/>
        </p:nvGrpSpPr>
        <p:grpSpPr bwMode="auto">
          <a:xfrm rot="10800000">
            <a:off x="7396163" y="4141788"/>
            <a:ext cx="204787" cy="1203325"/>
            <a:chOff x="1111" y="1253"/>
            <a:chExt cx="182" cy="2716"/>
          </a:xfrm>
        </p:grpSpPr>
        <p:sp>
          <p:nvSpPr>
            <p:cNvPr id="161031" name="Oval 273"/>
            <p:cNvSpPr>
              <a:spLocks noChangeArrowheads="1"/>
            </p:cNvSpPr>
            <p:nvPr/>
          </p:nvSpPr>
          <p:spPr bwMode="auto">
            <a:xfrm>
              <a:off x="1111" y="1271"/>
              <a:ext cx="182" cy="4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32" name="Oval 274"/>
            <p:cNvSpPr>
              <a:spLocks noChangeArrowheads="1"/>
            </p:cNvSpPr>
            <p:nvPr/>
          </p:nvSpPr>
          <p:spPr bwMode="auto">
            <a:xfrm>
              <a:off x="1111" y="1719"/>
              <a:ext cx="182" cy="4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33" name="Oval 275"/>
            <p:cNvSpPr>
              <a:spLocks noChangeArrowheads="1"/>
            </p:cNvSpPr>
            <p:nvPr/>
          </p:nvSpPr>
          <p:spPr bwMode="auto">
            <a:xfrm>
              <a:off x="1111" y="2156"/>
              <a:ext cx="182" cy="4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34" name="Oval 276"/>
            <p:cNvSpPr>
              <a:spLocks noChangeArrowheads="1"/>
            </p:cNvSpPr>
            <p:nvPr/>
          </p:nvSpPr>
          <p:spPr bwMode="auto">
            <a:xfrm>
              <a:off x="1111" y="2604"/>
              <a:ext cx="182" cy="4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35" name="Oval 277"/>
            <p:cNvSpPr>
              <a:spLocks noChangeArrowheads="1"/>
            </p:cNvSpPr>
            <p:nvPr/>
          </p:nvSpPr>
          <p:spPr bwMode="auto">
            <a:xfrm>
              <a:off x="1111" y="3532"/>
              <a:ext cx="182" cy="4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161036" name="Oval 278"/>
            <p:cNvSpPr>
              <a:spLocks noChangeArrowheads="1"/>
            </p:cNvSpPr>
            <p:nvPr/>
          </p:nvSpPr>
          <p:spPr bwMode="auto">
            <a:xfrm>
              <a:off x="1111" y="3070"/>
              <a:ext cx="182" cy="4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sz="1800">
                <a:solidFill>
                  <a:srgbClr val="000000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160969" name="Text Box 279"/>
          <p:cNvSpPr txBox="1">
            <a:spLocks noChangeArrowheads="1"/>
          </p:cNvSpPr>
          <p:nvPr/>
        </p:nvSpPr>
        <p:spPr bwMode="auto">
          <a:xfrm>
            <a:off x="6772275" y="5708650"/>
            <a:ext cx="3190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800">
                <a:solidFill>
                  <a:srgbClr val="000000"/>
                </a:solidFill>
              </a:rPr>
              <a:t>CT</a:t>
            </a:r>
          </a:p>
        </p:txBody>
      </p:sp>
      <p:sp>
        <p:nvSpPr>
          <p:cNvPr id="160970" name="Text Box 280"/>
          <p:cNvSpPr txBox="1">
            <a:spLocks noChangeArrowheads="1"/>
          </p:cNvSpPr>
          <p:nvPr/>
        </p:nvSpPr>
        <p:spPr bwMode="auto">
          <a:xfrm>
            <a:off x="6738938" y="3910013"/>
            <a:ext cx="614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Lectin-Like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domain</a:t>
            </a:r>
          </a:p>
        </p:txBody>
      </p:sp>
      <p:sp>
        <p:nvSpPr>
          <p:cNvPr id="160971" name="Text Box 281"/>
          <p:cNvSpPr txBox="1">
            <a:spLocks noChangeArrowheads="1"/>
          </p:cNvSpPr>
          <p:nvPr/>
        </p:nvSpPr>
        <p:spPr bwMode="auto">
          <a:xfrm>
            <a:off x="6997700" y="4164013"/>
            <a:ext cx="4206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TME1</a:t>
            </a:r>
          </a:p>
        </p:txBody>
      </p:sp>
      <p:sp>
        <p:nvSpPr>
          <p:cNvPr id="160972" name="Text Box 282"/>
          <p:cNvSpPr txBox="1">
            <a:spLocks noChangeArrowheads="1"/>
          </p:cNvSpPr>
          <p:nvPr/>
        </p:nvSpPr>
        <p:spPr bwMode="auto">
          <a:xfrm>
            <a:off x="6992938" y="4354513"/>
            <a:ext cx="4206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TME2</a:t>
            </a:r>
          </a:p>
        </p:txBody>
      </p:sp>
      <p:sp>
        <p:nvSpPr>
          <p:cNvPr id="160973" name="Text Box 283"/>
          <p:cNvSpPr txBox="1">
            <a:spLocks noChangeArrowheads="1"/>
          </p:cNvSpPr>
          <p:nvPr/>
        </p:nvSpPr>
        <p:spPr bwMode="auto">
          <a:xfrm>
            <a:off x="6992938" y="4562475"/>
            <a:ext cx="420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TME3</a:t>
            </a:r>
          </a:p>
        </p:txBody>
      </p:sp>
      <p:sp>
        <p:nvSpPr>
          <p:cNvPr id="160974" name="Text Box 284"/>
          <p:cNvSpPr txBox="1">
            <a:spLocks noChangeArrowheads="1"/>
          </p:cNvSpPr>
          <p:nvPr/>
        </p:nvSpPr>
        <p:spPr bwMode="auto">
          <a:xfrm>
            <a:off x="6973888" y="4776788"/>
            <a:ext cx="4206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TME4</a:t>
            </a:r>
          </a:p>
        </p:txBody>
      </p:sp>
      <p:sp>
        <p:nvSpPr>
          <p:cNvPr id="160975" name="Text Box 285"/>
          <p:cNvSpPr txBox="1">
            <a:spLocks noChangeArrowheads="1"/>
          </p:cNvSpPr>
          <p:nvPr/>
        </p:nvSpPr>
        <p:spPr bwMode="auto">
          <a:xfrm>
            <a:off x="6973888" y="4975225"/>
            <a:ext cx="420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TME5</a:t>
            </a:r>
          </a:p>
        </p:txBody>
      </p:sp>
      <p:sp>
        <p:nvSpPr>
          <p:cNvPr id="160976" name="Text Box 286"/>
          <p:cNvSpPr txBox="1">
            <a:spLocks noChangeArrowheads="1"/>
          </p:cNvSpPr>
          <p:nvPr/>
        </p:nvSpPr>
        <p:spPr bwMode="auto">
          <a:xfrm>
            <a:off x="6973888" y="5151438"/>
            <a:ext cx="4206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TME6</a:t>
            </a:r>
          </a:p>
        </p:txBody>
      </p:sp>
      <p:sp>
        <p:nvSpPr>
          <p:cNvPr id="160977" name="Text Box 287"/>
          <p:cNvSpPr txBox="1">
            <a:spLocks noChangeArrowheads="1"/>
          </p:cNvSpPr>
          <p:nvPr/>
        </p:nvSpPr>
        <p:spPr bwMode="auto">
          <a:xfrm>
            <a:off x="6913563" y="5327650"/>
            <a:ext cx="49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000000"/>
                </a:solidFill>
              </a:rPr>
              <a:t>ST-rich </a:t>
            </a:r>
          </a:p>
          <a:p>
            <a:pPr eaLnBrk="1" hangingPunct="1"/>
            <a:r>
              <a:rPr lang="it-IT" sz="700">
                <a:solidFill>
                  <a:srgbClr val="000000"/>
                </a:solidFill>
              </a:rPr>
              <a:t>peptide</a:t>
            </a:r>
          </a:p>
        </p:txBody>
      </p:sp>
      <p:sp>
        <p:nvSpPr>
          <p:cNvPr id="160978" name="Line 288"/>
          <p:cNvSpPr>
            <a:spLocks noChangeShapeType="1"/>
          </p:cNvSpPr>
          <p:nvPr/>
        </p:nvSpPr>
        <p:spPr bwMode="auto">
          <a:xfrm rot="10800000">
            <a:off x="6448425" y="5710238"/>
            <a:ext cx="92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79" name="Line 289"/>
          <p:cNvSpPr>
            <a:spLocks noChangeShapeType="1"/>
          </p:cNvSpPr>
          <p:nvPr/>
        </p:nvSpPr>
        <p:spPr bwMode="auto">
          <a:xfrm rot="10800000">
            <a:off x="6448425" y="5616575"/>
            <a:ext cx="92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80" name="Line 290"/>
          <p:cNvSpPr>
            <a:spLocks noChangeShapeType="1"/>
          </p:cNvSpPr>
          <p:nvPr/>
        </p:nvSpPr>
        <p:spPr bwMode="auto">
          <a:xfrm rot="10800000">
            <a:off x="7615238" y="5699125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81" name="Text Box 291"/>
          <p:cNvSpPr txBox="1">
            <a:spLocks noChangeAspect="1" noChangeArrowheads="1"/>
          </p:cNvSpPr>
          <p:nvPr/>
        </p:nvSpPr>
        <p:spPr bwMode="auto">
          <a:xfrm>
            <a:off x="6772275" y="5583238"/>
            <a:ext cx="6905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70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160982" name="Line 292"/>
          <p:cNvSpPr>
            <a:spLocks noChangeShapeType="1"/>
          </p:cNvSpPr>
          <p:nvPr/>
        </p:nvSpPr>
        <p:spPr bwMode="auto">
          <a:xfrm rot="10800000">
            <a:off x="7627938" y="5607050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83" name="Line 293"/>
          <p:cNvSpPr>
            <a:spLocks noChangeShapeType="1"/>
          </p:cNvSpPr>
          <p:nvPr/>
        </p:nvSpPr>
        <p:spPr bwMode="auto">
          <a:xfrm>
            <a:off x="7623175" y="4016375"/>
            <a:ext cx="28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84" name="Line 294"/>
          <p:cNvSpPr>
            <a:spLocks noChangeShapeType="1"/>
          </p:cNvSpPr>
          <p:nvPr/>
        </p:nvSpPr>
        <p:spPr bwMode="auto">
          <a:xfrm>
            <a:off x="7558088" y="5430838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985" name="AutoShape 295"/>
          <p:cNvSpPr>
            <a:spLocks noChangeArrowheads="1"/>
          </p:cNvSpPr>
          <p:nvPr/>
        </p:nvSpPr>
        <p:spPr bwMode="auto">
          <a:xfrm>
            <a:off x="7372350" y="3932238"/>
            <a:ext cx="247650" cy="204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7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981" name="Rectangle 296"/>
          <p:cNvSpPr>
            <a:spLocks noChangeArrowheads="1"/>
          </p:cNvSpPr>
          <p:nvPr/>
        </p:nvSpPr>
        <p:spPr bwMode="auto">
          <a:xfrm>
            <a:off x="7935913" y="4157663"/>
            <a:ext cx="550862" cy="165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V81L</a:t>
            </a:r>
          </a:p>
        </p:txBody>
      </p:sp>
      <p:sp>
        <p:nvSpPr>
          <p:cNvPr id="160987" name="Text Box 221"/>
          <p:cNvSpPr txBox="1">
            <a:spLocks noChangeArrowheads="1"/>
          </p:cNvSpPr>
          <p:nvPr/>
        </p:nvSpPr>
        <p:spPr bwMode="auto">
          <a:xfrm>
            <a:off x="7669213" y="4487863"/>
            <a:ext cx="102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charset="0"/>
              </a:rPr>
              <a:t>TM 3%</a:t>
            </a:r>
          </a:p>
        </p:txBody>
      </p:sp>
      <p:grpSp>
        <p:nvGrpSpPr>
          <p:cNvPr id="160988" name="Gruppo 362"/>
          <p:cNvGrpSpPr>
            <a:grpSpLocks/>
          </p:cNvGrpSpPr>
          <p:nvPr/>
        </p:nvGrpSpPr>
        <p:grpSpPr bwMode="auto">
          <a:xfrm>
            <a:off x="447675" y="1246188"/>
            <a:ext cx="4860925" cy="339725"/>
            <a:chOff x="447683" y="1245926"/>
            <a:chExt cx="4860919" cy="339565"/>
          </a:xfrm>
        </p:grpSpPr>
        <p:sp>
          <p:nvSpPr>
            <p:cNvPr id="322" name="Ovale 321"/>
            <p:cNvSpPr/>
            <p:nvPr/>
          </p:nvSpPr>
          <p:spPr bwMode="auto">
            <a:xfrm>
              <a:off x="1416057" y="1247512"/>
              <a:ext cx="233363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23" name="Ovale 322"/>
            <p:cNvSpPr/>
            <p:nvPr/>
          </p:nvSpPr>
          <p:spPr bwMode="auto">
            <a:xfrm>
              <a:off x="1658945" y="1247512"/>
              <a:ext cx="233362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24" name="Ovale 323"/>
            <p:cNvSpPr/>
            <p:nvPr/>
          </p:nvSpPr>
          <p:spPr bwMode="auto">
            <a:xfrm>
              <a:off x="1900244" y="1247512"/>
              <a:ext cx="233362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25" name="Ovale 324"/>
            <p:cNvSpPr/>
            <p:nvPr/>
          </p:nvSpPr>
          <p:spPr bwMode="auto">
            <a:xfrm>
              <a:off x="2141544" y="1247512"/>
              <a:ext cx="233362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26" name="Ovale 325"/>
            <p:cNvSpPr/>
            <p:nvPr/>
          </p:nvSpPr>
          <p:spPr bwMode="auto">
            <a:xfrm>
              <a:off x="2384431" y="1247512"/>
              <a:ext cx="233363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27" name="Ovale 326"/>
            <p:cNvSpPr/>
            <p:nvPr/>
          </p:nvSpPr>
          <p:spPr bwMode="auto">
            <a:xfrm>
              <a:off x="2868618" y="1247512"/>
              <a:ext cx="231775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28" name="Ovale 327"/>
            <p:cNvSpPr/>
            <p:nvPr/>
          </p:nvSpPr>
          <p:spPr bwMode="auto">
            <a:xfrm>
              <a:off x="2627318" y="1247512"/>
              <a:ext cx="231775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29" name="Ovale 328"/>
            <p:cNvSpPr/>
            <p:nvPr/>
          </p:nvSpPr>
          <p:spPr bwMode="auto">
            <a:xfrm>
              <a:off x="931870" y="1247512"/>
              <a:ext cx="233362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100000"/>
                    <a:shade val="100000"/>
                    <a:satMod val="130000"/>
                  </a:srgbClr>
                </a:gs>
                <a:gs pos="100000">
                  <a:srgbClr val="33339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0" name="Ovale 329"/>
            <p:cNvSpPr/>
            <p:nvPr/>
          </p:nvSpPr>
          <p:spPr bwMode="auto">
            <a:xfrm>
              <a:off x="1174757" y="1245926"/>
              <a:ext cx="231775" cy="339565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100000"/>
                    <a:shade val="100000"/>
                    <a:satMod val="130000"/>
                  </a:srgbClr>
                </a:gs>
                <a:gs pos="100000">
                  <a:srgbClr val="33339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1" name="Ovale 330"/>
            <p:cNvSpPr/>
            <p:nvPr/>
          </p:nvSpPr>
          <p:spPr bwMode="auto">
            <a:xfrm>
              <a:off x="447683" y="1247512"/>
              <a:ext cx="233363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100000"/>
                    <a:shade val="100000"/>
                    <a:satMod val="130000"/>
                  </a:srgbClr>
                </a:gs>
                <a:gs pos="100000">
                  <a:srgbClr val="33339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2" name="Ovale 331"/>
            <p:cNvSpPr/>
            <p:nvPr/>
          </p:nvSpPr>
          <p:spPr bwMode="auto">
            <a:xfrm>
              <a:off x="690571" y="1245926"/>
              <a:ext cx="231775" cy="339565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100000"/>
                    <a:shade val="100000"/>
                    <a:satMod val="130000"/>
                  </a:srgbClr>
                </a:gs>
                <a:gs pos="100000">
                  <a:srgbClr val="33339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3" name="Ovale 332"/>
            <p:cNvSpPr/>
            <p:nvPr/>
          </p:nvSpPr>
          <p:spPr bwMode="auto">
            <a:xfrm>
              <a:off x="3101980" y="1247512"/>
              <a:ext cx="233363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4" name="Ovale 333"/>
            <p:cNvSpPr/>
            <p:nvPr/>
          </p:nvSpPr>
          <p:spPr bwMode="auto">
            <a:xfrm>
              <a:off x="3344867" y="1247512"/>
              <a:ext cx="233362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5" name="Ovale 334"/>
            <p:cNvSpPr/>
            <p:nvPr/>
          </p:nvSpPr>
          <p:spPr bwMode="auto">
            <a:xfrm>
              <a:off x="3586167" y="1247512"/>
              <a:ext cx="233362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6" name="Ovale 335"/>
            <p:cNvSpPr/>
            <p:nvPr/>
          </p:nvSpPr>
          <p:spPr bwMode="auto">
            <a:xfrm>
              <a:off x="3829054" y="1247512"/>
              <a:ext cx="231775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7" name="Ovale 336"/>
            <p:cNvSpPr/>
            <p:nvPr/>
          </p:nvSpPr>
          <p:spPr bwMode="auto">
            <a:xfrm>
              <a:off x="4070354" y="1247512"/>
              <a:ext cx="233363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8" name="Ovale 337"/>
            <p:cNvSpPr/>
            <p:nvPr/>
          </p:nvSpPr>
          <p:spPr bwMode="auto">
            <a:xfrm>
              <a:off x="4554541" y="1247512"/>
              <a:ext cx="231775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39" name="Ovale 338"/>
            <p:cNvSpPr/>
            <p:nvPr/>
          </p:nvSpPr>
          <p:spPr bwMode="auto">
            <a:xfrm>
              <a:off x="4313241" y="1247512"/>
              <a:ext cx="231775" cy="33797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40" name="Ovale 339"/>
            <p:cNvSpPr/>
            <p:nvPr/>
          </p:nvSpPr>
          <p:spPr bwMode="auto">
            <a:xfrm>
              <a:off x="4795841" y="1247512"/>
              <a:ext cx="233362" cy="337979"/>
            </a:xfrm>
            <a:prstGeom prst="ellipse">
              <a:avLst/>
            </a:prstGeom>
            <a:gradFill rotWithShape="1">
              <a:gsLst>
                <a:gs pos="0">
                  <a:srgbClr val="C62101"/>
                </a:gs>
                <a:gs pos="100000">
                  <a:srgbClr val="EE9D98"/>
                </a:gs>
              </a:gsLst>
              <a:lin ang="16200000" scaled="0"/>
            </a:gradFill>
            <a:ln w="9525" cap="flat" cmpd="sng" algn="ctr">
              <a:solidFill>
                <a:srgbClr val="660066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sp>
          <p:nvSpPr>
            <p:cNvPr id="341" name="Ovale 340"/>
            <p:cNvSpPr/>
            <p:nvPr/>
          </p:nvSpPr>
          <p:spPr bwMode="auto">
            <a:xfrm>
              <a:off x="5038727" y="1245926"/>
              <a:ext cx="231775" cy="339565"/>
            </a:xfrm>
            <a:prstGeom prst="ellipse">
              <a:avLst/>
            </a:prstGeom>
            <a:gradFill rotWithShape="1">
              <a:gsLst>
                <a:gs pos="0">
                  <a:srgbClr val="C62101"/>
                </a:gs>
                <a:gs pos="100000">
                  <a:srgbClr val="EE9D98"/>
                </a:gs>
              </a:gsLst>
              <a:lin ang="16200000" scaled="0"/>
            </a:gradFill>
            <a:ln w="9525" cap="flat" cmpd="sng" algn="ctr">
              <a:solidFill>
                <a:srgbClr val="660066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b="1" kern="0">
                <a:solidFill>
                  <a:srgbClr val="000000"/>
                </a:solidFill>
                <a:ea typeface="+mn-ea"/>
                <a:cs typeface="ＭＳ Ｐゴシック"/>
              </a:endParaRPr>
            </a:p>
          </p:txBody>
        </p:sp>
        <p:grpSp>
          <p:nvGrpSpPr>
            <p:cNvPr id="161010" name="Gruppo 89"/>
            <p:cNvGrpSpPr>
              <a:grpSpLocks/>
            </p:cNvGrpSpPr>
            <p:nvPr/>
          </p:nvGrpSpPr>
          <p:grpSpPr bwMode="auto">
            <a:xfrm>
              <a:off x="476891" y="1315212"/>
              <a:ext cx="4831711" cy="205617"/>
              <a:chOff x="774126" y="3535644"/>
              <a:chExt cx="7705888" cy="284553"/>
            </a:xfrm>
          </p:grpSpPr>
          <p:sp>
            <p:nvSpPr>
              <p:cNvPr id="343" name="CasellaDiTesto 342"/>
              <p:cNvSpPr txBox="1"/>
              <p:nvPr/>
            </p:nvSpPr>
            <p:spPr>
              <a:xfrm>
                <a:off x="773116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44" name="CasellaDiTesto 343"/>
              <p:cNvSpPr txBox="1"/>
              <p:nvPr/>
            </p:nvSpPr>
            <p:spPr>
              <a:xfrm>
                <a:off x="1173146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2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45" name="CasellaDiTesto 344"/>
              <p:cNvSpPr txBox="1"/>
              <p:nvPr/>
            </p:nvSpPr>
            <p:spPr>
              <a:xfrm>
                <a:off x="1557984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3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46" name="CasellaDiTesto 345"/>
              <p:cNvSpPr txBox="1"/>
              <p:nvPr/>
            </p:nvSpPr>
            <p:spPr>
              <a:xfrm>
                <a:off x="1932696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4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47" name="CasellaDiTesto 346"/>
              <p:cNvSpPr txBox="1"/>
              <p:nvPr/>
            </p:nvSpPr>
            <p:spPr>
              <a:xfrm>
                <a:off x="2304876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5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48" name="CasellaDiTesto 347"/>
              <p:cNvSpPr txBox="1"/>
              <p:nvPr/>
            </p:nvSpPr>
            <p:spPr>
              <a:xfrm>
                <a:off x="2704905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6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49" name="CasellaDiTesto 348"/>
              <p:cNvSpPr txBox="1"/>
              <p:nvPr/>
            </p:nvSpPr>
            <p:spPr>
              <a:xfrm>
                <a:off x="3104935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7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50" name="CasellaDiTesto 349"/>
              <p:cNvSpPr txBox="1"/>
              <p:nvPr/>
            </p:nvSpPr>
            <p:spPr>
              <a:xfrm>
                <a:off x="3477113" y="3536379"/>
                <a:ext cx="263311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8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51" name="CasellaDiTesto 350"/>
              <p:cNvSpPr txBox="1"/>
              <p:nvPr/>
            </p:nvSpPr>
            <p:spPr>
              <a:xfrm>
                <a:off x="3864485" y="3536379"/>
                <a:ext cx="260778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 err="1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9</a:t>
                </a:r>
                <a:endParaRPr lang="it-IT" sz="700" kern="0" dirty="0">
                  <a:solidFill>
                    <a:sysClr val="windowText" lastClr="000000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52" name="CasellaDiTesto 351"/>
              <p:cNvSpPr txBox="1"/>
              <p:nvPr/>
            </p:nvSpPr>
            <p:spPr>
              <a:xfrm>
                <a:off x="4163241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10</a:t>
                </a:r>
              </a:p>
            </p:txBody>
          </p:sp>
          <p:sp>
            <p:nvSpPr>
              <p:cNvPr id="353" name="CasellaDiTesto 352"/>
              <p:cNvSpPr txBox="1"/>
              <p:nvPr/>
            </p:nvSpPr>
            <p:spPr>
              <a:xfrm>
                <a:off x="4568334" y="3542966"/>
                <a:ext cx="450666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11</a:t>
                </a:r>
              </a:p>
            </p:txBody>
          </p:sp>
          <p:sp>
            <p:nvSpPr>
              <p:cNvPr id="354" name="CasellaDiTesto 353"/>
              <p:cNvSpPr txBox="1"/>
              <p:nvPr/>
            </p:nvSpPr>
            <p:spPr>
              <a:xfrm>
                <a:off x="4910130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12</a:t>
                </a:r>
              </a:p>
            </p:txBody>
          </p:sp>
          <p:sp>
            <p:nvSpPr>
              <p:cNvPr id="355" name="CasellaDiTesto 354"/>
              <p:cNvSpPr txBox="1"/>
              <p:nvPr/>
            </p:nvSpPr>
            <p:spPr>
              <a:xfrm>
                <a:off x="5300033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13</a:t>
                </a:r>
              </a:p>
            </p:txBody>
          </p:sp>
          <p:sp>
            <p:nvSpPr>
              <p:cNvPr id="356" name="CasellaDiTesto 355"/>
              <p:cNvSpPr txBox="1"/>
              <p:nvPr/>
            </p:nvSpPr>
            <p:spPr>
              <a:xfrm>
                <a:off x="5705126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14</a:t>
                </a:r>
              </a:p>
            </p:txBody>
          </p:sp>
          <p:sp>
            <p:nvSpPr>
              <p:cNvPr id="357" name="CasellaDiTesto 356"/>
              <p:cNvSpPr txBox="1"/>
              <p:nvPr/>
            </p:nvSpPr>
            <p:spPr>
              <a:xfrm>
                <a:off x="6057051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15</a:t>
                </a:r>
              </a:p>
            </p:txBody>
          </p:sp>
          <p:sp>
            <p:nvSpPr>
              <p:cNvPr id="358" name="CasellaDiTesto 357"/>
              <p:cNvSpPr txBox="1"/>
              <p:nvPr/>
            </p:nvSpPr>
            <p:spPr>
              <a:xfrm>
                <a:off x="6449484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16</a:t>
                </a:r>
              </a:p>
            </p:txBody>
          </p:sp>
          <p:sp>
            <p:nvSpPr>
              <p:cNvPr id="359" name="CasellaDiTesto 358"/>
              <p:cNvSpPr txBox="1"/>
              <p:nvPr/>
            </p:nvSpPr>
            <p:spPr>
              <a:xfrm>
                <a:off x="6839387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17</a:t>
                </a:r>
              </a:p>
            </p:txBody>
          </p:sp>
          <p:sp>
            <p:nvSpPr>
              <p:cNvPr id="360" name="CasellaDiTesto 359"/>
              <p:cNvSpPr txBox="1"/>
              <p:nvPr/>
            </p:nvSpPr>
            <p:spPr>
              <a:xfrm>
                <a:off x="7231821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18</a:t>
                </a:r>
              </a:p>
            </p:txBody>
          </p:sp>
          <p:sp>
            <p:nvSpPr>
              <p:cNvPr id="361" name="CasellaDiTesto 360"/>
              <p:cNvSpPr txBox="1"/>
              <p:nvPr/>
            </p:nvSpPr>
            <p:spPr>
              <a:xfrm>
                <a:off x="7636915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19</a:t>
                </a:r>
              </a:p>
            </p:txBody>
          </p:sp>
          <p:sp>
            <p:nvSpPr>
              <p:cNvPr id="362" name="CasellaDiTesto 361"/>
              <p:cNvSpPr txBox="1"/>
              <p:nvPr/>
            </p:nvSpPr>
            <p:spPr>
              <a:xfrm>
                <a:off x="8014157" y="3542966"/>
                <a:ext cx="465857" cy="276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700" kern="0" dirty="0">
                    <a:solidFill>
                      <a:sysClr val="windowText" lastClr="000000"/>
                    </a:solidFill>
                    <a:latin typeface="Helvetica"/>
                    <a:ea typeface="+mn-ea"/>
                    <a:cs typeface="Helvetica"/>
                  </a:rPr>
                  <a:t>20</a:t>
                </a:r>
              </a:p>
            </p:txBody>
          </p:sp>
        </p:grpSp>
      </p:grpSp>
      <p:sp>
        <p:nvSpPr>
          <p:cNvPr id="281" name="Rettangolo 280"/>
          <p:cNvSpPr/>
          <p:nvPr/>
        </p:nvSpPr>
        <p:spPr>
          <a:xfrm>
            <a:off x="3757613" y="2724150"/>
            <a:ext cx="2362200" cy="170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4000" dirty="0">
                <a:solidFill>
                  <a:srgbClr val="0000FF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515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3376"/>
            <a:ext cx="7772400" cy="1143000"/>
          </a:xfrm>
        </p:spPr>
        <p:txBody>
          <a:bodyPr/>
          <a:lstStyle/>
          <a:p>
            <a:r>
              <a:rPr lang="en-US" dirty="0" err="1"/>
              <a:t>Eculizumab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192"/>
            <a:ext cx="7772400" cy="41148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Recombinant fully humanized hybrid IgG2/IgG4 monoclonal antibody against C5</a:t>
            </a:r>
          </a:p>
          <a:p>
            <a:r>
              <a:rPr lang="en-US" dirty="0">
                <a:latin typeface="Arial" charset="0"/>
              </a:rPr>
              <a:t>Prevents formation of C5a and C5b, component of the membrane attack complex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10" y="3600363"/>
            <a:ext cx="400843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1836" y="642996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/>
              <a:t>Zuber</a:t>
            </a:r>
            <a:r>
              <a:rPr lang="en-US" sz="1200" dirty="0"/>
              <a:t> Nat Rev </a:t>
            </a:r>
            <a:r>
              <a:rPr lang="en-US" sz="1200" dirty="0" err="1"/>
              <a:t>Neph</a:t>
            </a:r>
            <a:r>
              <a:rPr lang="en-US" sz="12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3545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09563" y="152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latin typeface="Helvetica" charset="0"/>
                <a:cs typeface="Arial" charset="0"/>
              </a:rPr>
              <a:t>aHUS</a:t>
            </a:r>
          </a:p>
        </p:txBody>
      </p:sp>
      <p:sp>
        <p:nvSpPr>
          <p:cNvPr id="195587" name="AutoShape 3"/>
          <p:cNvSpPr>
            <a:spLocks noChangeArrowheads="1"/>
          </p:cNvSpPr>
          <p:nvPr/>
        </p:nvSpPr>
        <p:spPr bwMode="auto">
          <a:xfrm rot="-5400000">
            <a:off x="892969" y="3960019"/>
            <a:ext cx="527050" cy="557212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47AAF5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auto">
          <a:xfrm rot="5400000">
            <a:off x="922338" y="2738438"/>
            <a:ext cx="508000" cy="520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47AAF5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589" name="Arc 5"/>
          <p:cNvSpPr>
            <a:spLocks/>
          </p:cNvSpPr>
          <p:nvPr/>
        </p:nvSpPr>
        <p:spPr bwMode="auto">
          <a:xfrm rot="5400000">
            <a:off x="1197769" y="3032919"/>
            <a:ext cx="273050" cy="258762"/>
          </a:xfrm>
          <a:custGeom>
            <a:avLst/>
            <a:gdLst>
              <a:gd name="T0" fmla="*/ 0 w 21698"/>
              <a:gd name="T1" fmla="*/ 2147483646 h 21600"/>
              <a:gd name="T2" fmla="*/ 2147483646 w 21698"/>
              <a:gd name="T3" fmla="*/ 2147483646 h 21600"/>
              <a:gd name="T4" fmla="*/ 2147483646 w 21698"/>
              <a:gd name="T5" fmla="*/ 2147483646 h 21600"/>
              <a:gd name="T6" fmla="*/ 0 60000 65536"/>
              <a:gd name="T7" fmla="*/ 0 60000 65536"/>
              <a:gd name="T8" fmla="*/ 0 60000 65536"/>
              <a:gd name="T9" fmla="*/ 0 w 21698"/>
              <a:gd name="T10" fmla="*/ 0 h 21600"/>
              <a:gd name="T11" fmla="*/ 21698 w 216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98" h="21600" fill="none" extrusionOk="0">
                <a:moveTo>
                  <a:pt x="-1" y="0"/>
                </a:moveTo>
                <a:cubicBezTo>
                  <a:pt x="32" y="0"/>
                  <a:pt x="65" y="-1"/>
                  <a:pt x="99" y="0"/>
                </a:cubicBezTo>
                <a:cubicBezTo>
                  <a:pt x="12028" y="0"/>
                  <a:pt x="21699" y="9670"/>
                  <a:pt x="21699" y="21600"/>
                </a:cubicBezTo>
              </a:path>
              <a:path w="21698" h="21600" stroke="0" extrusionOk="0">
                <a:moveTo>
                  <a:pt x="-1" y="0"/>
                </a:moveTo>
                <a:cubicBezTo>
                  <a:pt x="32" y="0"/>
                  <a:pt x="65" y="-1"/>
                  <a:pt x="99" y="0"/>
                </a:cubicBezTo>
                <a:cubicBezTo>
                  <a:pt x="12028" y="0"/>
                  <a:pt x="21699" y="9670"/>
                  <a:pt x="21699" y="21600"/>
                </a:cubicBezTo>
                <a:lnTo>
                  <a:pt x="99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Text Box 7"/>
          <p:cNvSpPr txBox="1">
            <a:spLocks noChangeArrowheads="1"/>
          </p:cNvSpPr>
          <p:nvPr/>
        </p:nvSpPr>
        <p:spPr bwMode="auto">
          <a:xfrm>
            <a:off x="1057275" y="4143375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591" name="AutoShape 8"/>
          <p:cNvSpPr>
            <a:spLocks noChangeArrowheads="1"/>
          </p:cNvSpPr>
          <p:nvPr/>
        </p:nvSpPr>
        <p:spPr bwMode="auto">
          <a:xfrm rot="-5400000">
            <a:off x="913606" y="1748632"/>
            <a:ext cx="506413" cy="520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47AAF5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592" name="Text Box 9"/>
          <p:cNvSpPr txBox="1">
            <a:spLocks noChangeArrowheads="1"/>
          </p:cNvSpPr>
          <p:nvPr/>
        </p:nvSpPr>
        <p:spPr bwMode="auto">
          <a:xfrm>
            <a:off x="998538" y="1873250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</a:t>
            </a:r>
          </a:p>
        </p:txBody>
      </p:sp>
      <p:sp>
        <p:nvSpPr>
          <p:cNvPr id="195593" name="Text Box 10"/>
          <p:cNvSpPr txBox="1">
            <a:spLocks noChangeArrowheads="1"/>
          </p:cNvSpPr>
          <p:nvPr/>
        </p:nvSpPr>
        <p:spPr bwMode="auto">
          <a:xfrm>
            <a:off x="906463" y="2852738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grpSp>
        <p:nvGrpSpPr>
          <p:cNvPr id="195594" name="Group 11"/>
          <p:cNvGrpSpPr>
            <a:grpSpLocks/>
          </p:cNvGrpSpPr>
          <p:nvPr/>
        </p:nvGrpSpPr>
        <p:grpSpPr bwMode="auto">
          <a:xfrm>
            <a:off x="1533525" y="2640013"/>
            <a:ext cx="417513" cy="252412"/>
            <a:chOff x="1886" y="1842"/>
            <a:chExt cx="328" cy="203"/>
          </a:xfrm>
        </p:grpSpPr>
        <p:sp>
          <p:nvSpPr>
            <p:cNvPr id="195798" name="Arc 12"/>
            <p:cNvSpPr>
              <a:spLocks/>
            </p:cNvSpPr>
            <p:nvPr/>
          </p:nvSpPr>
          <p:spPr bwMode="auto">
            <a:xfrm rot="10800000">
              <a:off x="1928" y="1842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799" name="Text Box 13"/>
            <p:cNvSpPr txBox="1">
              <a:spLocks noChangeArrowheads="1"/>
            </p:cNvSpPr>
            <p:nvPr/>
          </p:nvSpPr>
          <p:spPr bwMode="auto">
            <a:xfrm>
              <a:off x="1886" y="1848"/>
              <a:ext cx="32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000">
                  <a:latin typeface="Helvetica" charset="0"/>
                  <a:cs typeface="Arial" charset="0"/>
                </a:rPr>
                <a:t>C3a</a:t>
              </a:r>
            </a:p>
          </p:txBody>
        </p:sp>
      </p:grpSp>
      <p:grpSp>
        <p:nvGrpSpPr>
          <p:cNvPr id="195595" name="Group 14"/>
          <p:cNvGrpSpPr>
            <a:grpSpLocks/>
          </p:cNvGrpSpPr>
          <p:nvPr/>
        </p:nvGrpSpPr>
        <p:grpSpPr bwMode="auto">
          <a:xfrm rot="16200000" flipH="1">
            <a:off x="1788319" y="3159919"/>
            <a:ext cx="601663" cy="3444875"/>
            <a:chOff x="4513" y="935"/>
            <a:chExt cx="1247" cy="2994"/>
          </a:xfrm>
        </p:grpSpPr>
        <p:sp>
          <p:nvSpPr>
            <p:cNvPr id="195796" name="Arc 15"/>
            <p:cNvSpPr>
              <a:spLocks/>
            </p:cNvSpPr>
            <p:nvPr/>
          </p:nvSpPr>
          <p:spPr bwMode="auto">
            <a:xfrm flipH="1">
              <a:off x="4513" y="935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7" name="Arc 16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596" name="Text Box 17"/>
          <p:cNvSpPr txBox="1">
            <a:spLocks noChangeArrowheads="1"/>
          </p:cNvSpPr>
          <p:nvPr/>
        </p:nvSpPr>
        <p:spPr bwMode="auto">
          <a:xfrm>
            <a:off x="1138238" y="5294313"/>
            <a:ext cx="1379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latin typeface="Helvetica" charset="0"/>
                <a:cs typeface="Arial" charset="0"/>
              </a:rPr>
              <a:t>Endothelial cell</a:t>
            </a:r>
          </a:p>
        </p:txBody>
      </p:sp>
      <p:sp>
        <p:nvSpPr>
          <p:cNvPr id="195597" name="Line 18"/>
          <p:cNvSpPr>
            <a:spLocks noChangeShapeType="1"/>
          </p:cNvSpPr>
          <p:nvPr/>
        </p:nvSpPr>
        <p:spPr bwMode="auto">
          <a:xfrm>
            <a:off x="1157288" y="2327275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Line 19"/>
          <p:cNvSpPr>
            <a:spLocks noChangeShapeType="1"/>
          </p:cNvSpPr>
          <p:nvPr/>
        </p:nvSpPr>
        <p:spPr bwMode="auto">
          <a:xfrm rot="16200000" flipH="1">
            <a:off x="921544" y="3545682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AutoShape 20"/>
          <p:cNvSpPr>
            <a:spLocks noChangeArrowheads="1"/>
          </p:cNvSpPr>
          <p:nvPr/>
        </p:nvSpPr>
        <p:spPr bwMode="auto">
          <a:xfrm rot="-936553">
            <a:off x="379413" y="4168775"/>
            <a:ext cx="134937" cy="817563"/>
          </a:xfrm>
          <a:prstGeom prst="flowChartCollat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00" name="Text Box 21"/>
          <p:cNvSpPr txBox="1">
            <a:spLocks noChangeArrowheads="1"/>
          </p:cNvSpPr>
          <p:nvPr/>
        </p:nvSpPr>
        <p:spPr bwMode="auto">
          <a:xfrm>
            <a:off x="1844675" y="4316413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cs typeface="Arial" charset="0"/>
              </a:rPr>
              <a:t>MCP</a:t>
            </a:r>
          </a:p>
        </p:txBody>
      </p:sp>
      <p:grpSp>
        <p:nvGrpSpPr>
          <p:cNvPr id="195601" name="Group 22"/>
          <p:cNvGrpSpPr>
            <a:grpSpLocks/>
          </p:cNvGrpSpPr>
          <p:nvPr/>
        </p:nvGrpSpPr>
        <p:grpSpPr bwMode="auto">
          <a:xfrm rot="-783322">
            <a:off x="1619250" y="3857625"/>
            <a:ext cx="434975" cy="822325"/>
            <a:chOff x="1481" y="2778"/>
            <a:chExt cx="341" cy="663"/>
          </a:xfrm>
        </p:grpSpPr>
        <p:sp>
          <p:nvSpPr>
            <p:cNvPr id="195791" name="Oval 23"/>
            <p:cNvSpPr>
              <a:spLocks noChangeArrowheads="1"/>
            </p:cNvSpPr>
            <p:nvPr/>
          </p:nvSpPr>
          <p:spPr bwMode="auto">
            <a:xfrm rot="1476920">
              <a:off x="1704" y="2778"/>
              <a:ext cx="118" cy="169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2" name="Oval 24"/>
            <p:cNvSpPr>
              <a:spLocks noChangeArrowheads="1"/>
            </p:cNvSpPr>
            <p:nvPr/>
          </p:nvSpPr>
          <p:spPr bwMode="auto">
            <a:xfrm rot="1201062">
              <a:off x="1644" y="2923"/>
              <a:ext cx="118" cy="16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3" name="Oval 25"/>
            <p:cNvSpPr>
              <a:spLocks noChangeArrowheads="1"/>
            </p:cNvSpPr>
            <p:nvPr/>
          </p:nvSpPr>
          <p:spPr bwMode="auto">
            <a:xfrm rot="1661969">
              <a:off x="1584" y="3072"/>
              <a:ext cx="118" cy="169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4" name="Oval 26"/>
            <p:cNvSpPr>
              <a:spLocks noChangeArrowheads="1"/>
            </p:cNvSpPr>
            <p:nvPr/>
          </p:nvSpPr>
          <p:spPr bwMode="auto">
            <a:xfrm rot="1015303">
              <a:off x="1526" y="3228"/>
              <a:ext cx="118" cy="169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5" name="Rectangle 27"/>
            <p:cNvSpPr>
              <a:spLocks noChangeArrowheads="1"/>
            </p:cNvSpPr>
            <p:nvPr/>
          </p:nvSpPr>
          <p:spPr bwMode="auto">
            <a:xfrm rot="1243229">
              <a:off x="1481" y="3380"/>
              <a:ext cx="141" cy="61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95602" name="Oval 28"/>
          <p:cNvSpPr>
            <a:spLocks noChangeArrowheads="1"/>
          </p:cNvSpPr>
          <p:nvPr/>
        </p:nvSpPr>
        <p:spPr bwMode="auto">
          <a:xfrm rot="5400000">
            <a:off x="1864519" y="3042444"/>
            <a:ext cx="474662" cy="355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57150">
            <a:solidFill>
              <a:srgbClr val="AC2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03" name="Text Box 29"/>
          <p:cNvSpPr txBox="1">
            <a:spLocks noChangeArrowheads="1"/>
          </p:cNvSpPr>
          <p:nvPr/>
        </p:nvSpPr>
        <p:spPr bwMode="auto">
          <a:xfrm>
            <a:off x="1903413" y="3138488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CFB</a:t>
            </a:r>
          </a:p>
        </p:txBody>
      </p:sp>
      <p:sp>
        <p:nvSpPr>
          <p:cNvPr id="195604" name="Oval 30"/>
          <p:cNvSpPr>
            <a:spLocks noChangeArrowheads="1"/>
          </p:cNvSpPr>
          <p:nvPr/>
        </p:nvSpPr>
        <p:spPr bwMode="auto">
          <a:xfrm>
            <a:off x="1408113" y="3278188"/>
            <a:ext cx="347662" cy="506412"/>
          </a:xfrm>
          <a:prstGeom prst="ellipse">
            <a:avLst/>
          </a:prstGeom>
          <a:gradFill rotWithShape="1">
            <a:gsLst>
              <a:gs pos="0">
                <a:srgbClr val="B3B3B3"/>
              </a:gs>
              <a:gs pos="100000">
                <a:srgbClr val="535353"/>
              </a:gs>
            </a:gsLst>
            <a:path path="rect">
              <a:fillToRect l="100000" b="100000"/>
            </a:path>
          </a:gradFill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t-IT" sz="1000">
                <a:solidFill>
                  <a:schemeClr val="bg1"/>
                </a:solidFill>
                <a:cs typeface="Arial" charset="0"/>
              </a:rPr>
              <a:t>CFI</a:t>
            </a:r>
          </a:p>
        </p:txBody>
      </p:sp>
      <p:sp>
        <p:nvSpPr>
          <p:cNvPr id="195605" name="Oval 31"/>
          <p:cNvSpPr>
            <a:spLocks noChangeArrowheads="1"/>
          </p:cNvSpPr>
          <p:nvPr/>
        </p:nvSpPr>
        <p:spPr bwMode="auto">
          <a:xfrm rot="-1683847">
            <a:off x="550863" y="3278188"/>
            <a:ext cx="409575" cy="5603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rect">
              <a:fillToRect l="100000" b="100000"/>
            </a:path>
          </a:gradFill>
          <a:ln w="571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t-IT" sz="1000">
                <a:cs typeface="Arial" charset="0"/>
              </a:rPr>
              <a:t>CFH</a:t>
            </a:r>
          </a:p>
        </p:txBody>
      </p:sp>
      <p:sp>
        <p:nvSpPr>
          <p:cNvPr id="195606" name="Arc 32"/>
          <p:cNvSpPr>
            <a:spLocks/>
          </p:cNvSpPr>
          <p:nvPr/>
        </p:nvSpPr>
        <p:spPr bwMode="auto">
          <a:xfrm rot="5400000" flipH="1" flipV="1">
            <a:off x="877094" y="3883819"/>
            <a:ext cx="250825" cy="30003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07" name="Group 33"/>
          <p:cNvGrpSpPr>
            <a:grpSpLocks/>
          </p:cNvGrpSpPr>
          <p:nvPr/>
        </p:nvGrpSpPr>
        <p:grpSpPr bwMode="auto">
          <a:xfrm rot="5400000" flipH="1">
            <a:off x="3548857" y="4147344"/>
            <a:ext cx="506412" cy="520700"/>
            <a:chOff x="2699" y="1071"/>
            <a:chExt cx="408" cy="409"/>
          </a:xfrm>
        </p:grpSpPr>
        <p:sp>
          <p:nvSpPr>
            <p:cNvPr id="195789" name="AutoShape 34"/>
            <p:cNvSpPr>
              <a:spLocks noChangeArrowheads="1"/>
            </p:cNvSpPr>
            <p:nvPr/>
          </p:nvSpPr>
          <p:spPr bwMode="auto">
            <a:xfrm>
              <a:off x="2699" y="1072"/>
              <a:ext cx="408" cy="408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90" name="Arc 35"/>
            <p:cNvSpPr>
              <a:spLocks/>
            </p:cNvSpPr>
            <p:nvPr/>
          </p:nvSpPr>
          <p:spPr bwMode="auto">
            <a:xfrm>
              <a:off x="2925" y="1071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08" name="Text Box 36"/>
          <p:cNvSpPr txBox="1">
            <a:spLocks noChangeArrowheads="1"/>
          </p:cNvSpPr>
          <p:nvPr/>
        </p:nvSpPr>
        <p:spPr bwMode="auto">
          <a:xfrm flipH="1">
            <a:off x="3579813" y="433387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609" name="Line 37"/>
          <p:cNvSpPr>
            <a:spLocks noChangeShapeType="1"/>
          </p:cNvSpPr>
          <p:nvPr/>
        </p:nvSpPr>
        <p:spPr bwMode="auto">
          <a:xfrm rot="5400000" flipH="1">
            <a:off x="4550569" y="4552156"/>
            <a:ext cx="180975" cy="1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10" name="AutoShape 38"/>
          <p:cNvSpPr>
            <a:spLocks noChangeArrowheads="1"/>
          </p:cNvSpPr>
          <p:nvPr/>
        </p:nvSpPr>
        <p:spPr bwMode="auto">
          <a:xfrm rot="5400000" flipH="1">
            <a:off x="4363244" y="3969544"/>
            <a:ext cx="506412" cy="520700"/>
          </a:xfrm>
          <a:prstGeom prst="flowChartConnector">
            <a:avLst/>
          </a:prstGeom>
          <a:gradFill rotWithShape="1">
            <a:gsLst>
              <a:gs pos="0">
                <a:srgbClr val="8FCC3C"/>
              </a:gs>
              <a:gs pos="100000">
                <a:srgbClr val="5A812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11" name="Arc 39"/>
          <p:cNvSpPr>
            <a:spLocks/>
          </p:cNvSpPr>
          <p:nvPr/>
        </p:nvSpPr>
        <p:spPr bwMode="auto">
          <a:xfrm rot="5400000" flipH="1">
            <a:off x="4647406" y="3972719"/>
            <a:ext cx="227013" cy="2317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Text Box 40"/>
          <p:cNvSpPr txBox="1">
            <a:spLocks noChangeArrowheads="1"/>
          </p:cNvSpPr>
          <p:nvPr/>
        </p:nvSpPr>
        <p:spPr bwMode="auto">
          <a:xfrm flipH="1">
            <a:off x="4325938" y="4173538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C5b</a:t>
            </a:r>
          </a:p>
        </p:txBody>
      </p:sp>
      <p:sp>
        <p:nvSpPr>
          <p:cNvPr id="3113" name="Arc 41"/>
          <p:cNvSpPr>
            <a:spLocks/>
          </p:cNvSpPr>
          <p:nvPr/>
        </p:nvSpPr>
        <p:spPr bwMode="auto">
          <a:xfrm rot="5400000" flipH="1">
            <a:off x="4830763" y="3719512"/>
            <a:ext cx="254000" cy="231775"/>
          </a:xfrm>
          <a:custGeom>
            <a:avLst/>
            <a:gdLst>
              <a:gd name="G0" fmla="+- 2735 0 0"/>
              <a:gd name="G1" fmla="+- 21600 0 0"/>
              <a:gd name="G2" fmla="+- 21600 0 0"/>
              <a:gd name="T0" fmla="*/ 0 w 24335"/>
              <a:gd name="T1" fmla="*/ 174 h 21600"/>
              <a:gd name="T2" fmla="*/ 24335 w 24335"/>
              <a:gd name="T3" fmla="*/ 21600 h 21600"/>
              <a:gd name="T4" fmla="*/ 2735 w 24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335" h="21600" fill="none" extrusionOk="0">
                <a:moveTo>
                  <a:pt x="-1" y="173"/>
                </a:moveTo>
                <a:cubicBezTo>
                  <a:pt x="907" y="58"/>
                  <a:pt x="1820" y="-1"/>
                  <a:pt x="2735" y="0"/>
                </a:cubicBezTo>
                <a:cubicBezTo>
                  <a:pt x="14664" y="0"/>
                  <a:pt x="24335" y="9670"/>
                  <a:pt x="24335" y="21600"/>
                </a:cubicBezTo>
              </a:path>
              <a:path w="24335" h="21600" stroke="0" extrusionOk="0">
                <a:moveTo>
                  <a:pt x="-1" y="173"/>
                </a:moveTo>
                <a:cubicBezTo>
                  <a:pt x="907" y="58"/>
                  <a:pt x="1820" y="-1"/>
                  <a:pt x="2735" y="0"/>
                </a:cubicBezTo>
                <a:cubicBezTo>
                  <a:pt x="14664" y="0"/>
                  <a:pt x="24335" y="9670"/>
                  <a:pt x="24335" y="21600"/>
                </a:cubicBezTo>
                <a:lnTo>
                  <a:pt x="2735" y="21600"/>
                </a:lnTo>
                <a:close/>
              </a:path>
            </a:pathLst>
          </a:custGeom>
          <a:gradFill rotWithShape="0">
            <a:gsLst>
              <a:gs pos="0">
                <a:srgbClr val="8FCC3C"/>
              </a:gs>
              <a:gs pos="100000">
                <a:srgbClr val="8FCC3C">
                  <a:gamma/>
                  <a:shade val="6313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it-IT" sz="1000">
              <a:latin typeface="Helvetica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95614" name="Text Box 42"/>
          <p:cNvSpPr txBox="1">
            <a:spLocks noChangeArrowheads="1"/>
          </p:cNvSpPr>
          <p:nvPr/>
        </p:nvSpPr>
        <p:spPr bwMode="auto">
          <a:xfrm flipH="1">
            <a:off x="4770438" y="3724275"/>
            <a:ext cx="417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C5a</a:t>
            </a:r>
          </a:p>
        </p:txBody>
      </p:sp>
      <p:sp>
        <p:nvSpPr>
          <p:cNvPr id="195615" name="AutoShape 43"/>
          <p:cNvSpPr>
            <a:spLocks noChangeArrowheads="1"/>
          </p:cNvSpPr>
          <p:nvPr/>
        </p:nvSpPr>
        <p:spPr bwMode="auto">
          <a:xfrm rot="16200000" flipH="1">
            <a:off x="3754438" y="3894138"/>
            <a:ext cx="506412" cy="519112"/>
          </a:xfrm>
          <a:prstGeom prst="flowChartConnector">
            <a:avLst/>
          </a:prstGeom>
          <a:gradFill rotWithShape="1">
            <a:gsLst>
              <a:gs pos="0">
                <a:srgbClr val="8FCC3C"/>
              </a:gs>
              <a:gs pos="100000">
                <a:srgbClr val="5A812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16" name="Text Box 44"/>
          <p:cNvSpPr txBox="1">
            <a:spLocks noChangeArrowheads="1"/>
          </p:cNvSpPr>
          <p:nvPr/>
        </p:nvSpPr>
        <p:spPr bwMode="auto">
          <a:xfrm flipH="1">
            <a:off x="3843338" y="4070350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C5</a:t>
            </a:r>
          </a:p>
        </p:txBody>
      </p:sp>
      <p:sp>
        <p:nvSpPr>
          <p:cNvPr id="195617" name="Text Box 45"/>
          <p:cNvSpPr txBox="1">
            <a:spLocks noChangeArrowheads="1"/>
          </p:cNvSpPr>
          <p:nvPr/>
        </p:nvSpPr>
        <p:spPr bwMode="auto">
          <a:xfrm flipH="1">
            <a:off x="4897438" y="3897313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b="1">
                <a:latin typeface="Helvetica" charset="0"/>
                <a:cs typeface="Arial" charset="0"/>
              </a:rPr>
              <a:t>C5b-9</a:t>
            </a:r>
          </a:p>
        </p:txBody>
      </p:sp>
      <p:sp>
        <p:nvSpPr>
          <p:cNvPr id="195618" name="Line 46"/>
          <p:cNvSpPr>
            <a:spLocks noChangeShapeType="1"/>
          </p:cNvSpPr>
          <p:nvPr/>
        </p:nvSpPr>
        <p:spPr bwMode="auto">
          <a:xfrm rot="5400000" flipH="1" flipV="1">
            <a:off x="2400300" y="4535488"/>
            <a:ext cx="149225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619" name="Group 47"/>
          <p:cNvGrpSpPr>
            <a:grpSpLocks/>
          </p:cNvGrpSpPr>
          <p:nvPr/>
        </p:nvGrpSpPr>
        <p:grpSpPr bwMode="auto">
          <a:xfrm rot="339843" flipH="1">
            <a:off x="2276475" y="3976688"/>
            <a:ext cx="520700" cy="508000"/>
            <a:chOff x="2699" y="1071"/>
            <a:chExt cx="408" cy="409"/>
          </a:xfrm>
        </p:grpSpPr>
        <p:sp>
          <p:nvSpPr>
            <p:cNvPr id="195787" name="AutoShape 48"/>
            <p:cNvSpPr>
              <a:spLocks noChangeArrowheads="1"/>
            </p:cNvSpPr>
            <p:nvPr/>
          </p:nvSpPr>
          <p:spPr bwMode="auto">
            <a:xfrm>
              <a:off x="2699" y="1072"/>
              <a:ext cx="408" cy="408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8" name="Arc 49"/>
            <p:cNvSpPr>
              <a:spLocks/>
            </p:cNvSpPr>
            <p:nvPr/>
          </p:nvSpPr>
          <p:spPr bwMode="auto">
            <a:xfrm>
              <a:off x="2925" y="1071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20" name="Text Box 50"/>
          <p:cNvSpPr txBox="1">
            <a:spLocks noChangeArrowheads="1"/>
          </p:cNvSpPr>
          <p:nvPr/>
        </p:nvSpPr>
        <p:spPr bwMode="auto">
          <a:xfrm flipH="1">
            <a:off x="2365375" y="4233863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621" name="Oval 51"/>
          <p:cNvSpPr>
            <a:spLocks noChangeArrowheads="1"/>
          </p:cNvSpPr>
          <p:nvPr/>
        </p:nvSpPr>
        <p:spPr bwMode="auto">
          <a:xfrm rot="10800000" flipH="1">
            <a:off x="2092325" y="3892550"/>
            <a:ext cx="487363" cy="3460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57150">
            <a:solidFill>
              <a:srgbClr val="AC29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22" name="Text Box 52"/>
          <p:cNvSpPr txBox="1">
            <a:spLocks noChangeArrowheads="1"/>
          </p:cNvSpPr>
          <p:nvPr/>
        </p:nvSpPr>
        <p:spPr bwMode="auto">
          <a:xfrm flipH="1">
            <a:off x="2206625" y="39751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Bb</a:t>
            </a:r>
          </a:p>
        </p:txBody>
      </p:sp>
      <p:sp>
        <p:nvSpPr>
          <p:cNvPr id="195623" name="Rectangle 53"/>
          <p:cNvSpPr>
            <a:spLocks noChangeArrowheads="1"/>
          </p:cNvSpPr>
          <p:nvPr/>
        </p:nvSpPr>
        <p:spPr bwMode="auto">
          <a:xfrm rot="16245231" flipH="1">
            <a:off x="1953419" y="3964782"/>
            <a:ext cx="4000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24" name="Line 54"/>
          <p:cNvSpPr>
            <a:spLocks noChangeShapeType="1"/>
          </p:cNvSpPr>
          <p:nvPr/>
        </p:nvSpPr>
        <p:spPr bwMode="auto">
          <a:xfrm rot="-5400000">
            <a:off x="3118644" y="4661694"/>
            <a:ext cx="146050" cy="4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625" name="Group 55"/>
          <p:cNvGrpSpPr>
            <a:grpSpLocks/>
          </p:cNvGrpSpPr>
          <p:nvPr/>
        </p:nvGrpSpPr>
        <p:grpSpPr bwMode="auto">
          <a:xfrm rot="339843" flipH="1">
            <a:off x="3078163" y="4146550"/>
            <a:ext cx="520700" cy="508000"/>
            <a:chOff x="2699" y="1071"/>
            <a:chExt cx="408" cy="409"/>
          </a:xfrm>
        </p:grpSpPr>
        <p:sp>
          <p:nvSpPr>
            <p:cNvPr id="195785" name="AutoShape 56"/>
            <p:cNvSpPr>
              <a:spLocks noChangeArrowheads="1"/>
            </p:cNvSpPr>
            <p:nvPr/>
          </p:nvSpPr>
          <p:spPr bwMode="auto">
            <a:xfrm>
              <a:off x="2699" y="1072"/>
              <a:ext cx="408" cy="408"/>
            </a:xfrm>
            <a:prstGeom prst="flowChartConnec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6" name="Arc 57"/>
            <p:cNvSpPr>
              <a:spLocks/>
            </p:cNvSpPr>
            <p:nvPr/>
          </p:nvSpPr>
          <p:spPr bwMode="auto">
            <a:xfrm>
              <a:off x="2925" y="1071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47AAF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26" name="Text Box 58"/>
          <p:cNvSpPr txBox="1">
            <a:spLocks noChangeArrowheads="1"/>
          </p:cNvSpPr>
          <p:nvPr/>
        </p:nvSpPr>
        <p:spPr bwMode="auto">
          <a:xfrm flipH="1">
            <a:off x="3103563" y="43862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C3b</a:t>
            </a:r>
          </a:p>
        </p:txBody>
      </p:sp>
      <p:sp>
        <p:nvSpPr>
          <p:cNvPr id="195627" name="Oval 59"/>
          <p:cNvSpPr>
            <a:spLocks noChangeArrowheads="1"/>
          </p:cNvSpPr>
          <p:nvPr/>
        </p:nvSpPr>
        <p:spPr bwMode="auto">
          <a:xfrm rot="10800000" flipH="1">
            <a:off x="2894013" y="4062413"/>
            <a:ext cx="487362" cy="34766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CC3300"/>
              </a:gs>
            </a:gsLst>
            <a:lin ang="0" scaled="1"/>
          </a:gradFill>
          <a:ln w="57150">
            <a:solidFill>
              <a:srgbClr val="AC29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28" name="Text Box 60"/>
          <p:cNvSpPr txBox="1">
            <a:spLocks noChangeArrowheads="1"/>
          </p:cNvSpPr>
          <p:nvPr/>
        </p:nvSpPr>
        <p:spPr bwMode="auto">
          <a:xfrm flipH="1">
            <a:off x="2994025" y="41370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Bb</a:t>
            </a:r>
          </a:p>
        </p:txBody>
      </p:sp>
      <p:sp>
        <p:nvSpPr>
          <p:cNvPr id="195629" name="Rectangle 61"/>
          <p:cNvSpPr>
            <a:spLocks noChangeArrowheads="1"/>
          </p:cNvSpPr>
          <p:nvPr/>
        </p:nvSpPr>
        <p:spPr bwMode="auto">
          <a:xfrm rot="16200000" flipH="1">
            <a:off x="2728119" y="4121944"/>
            <a:ext cx="387350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30" name="AutoShape 62"/>
          <p:cNvSpPr>
            <a:spLocks noChangeArrowheads="1"/>
          </p:cNvSpPr>
          <p:nvPr/>
        </p:nvSpPr>
        <p:spPr bwMode="auto">
          <a:xfrm rot="16200000" flipH="1">
            <a:off x="2996407" y="3277394"/>
            <a:ext cx="506412" cy="5207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50800">
            <a:solidFill>
              <a:srgbClr val="47AAF5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31" name="Text Box 63"/>
          <p:cNvSpPr txBox="1">
            <a:spLocks noChangeArrowheads="1"/>
          </p:cNvSpPr>
          <p:nvPr/>
        </p:nvSpPr>
        <p:spPr bwMode="auto">
          <a:xfrm flipH="1">
            <a:off x="3078163" y="3429000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latin typeface="Helvetica" charset="0"/>
                <a:cs typeface="Arial" charset="0"/>
              </a:rPr>
              <a:t>C3</a:t>
            </a:r>
          </a:p>
        </p:txBody>
      </p:sp>
      <p:sp>
        <p:nvSpPr>
          <p:cNvPr id="195632" name="Text Box 67"/>
          <p:cNvSpPr txBox="1">
            <a:spLocks noChangeArrowheads="1"/>
          </p:cNvSpPr>
          <p:nvPr/>
        </p:nvSpPr>
        <p:spPr bwMode="auto">
          <a:xfrm flipH="1">
            <a:off x="2219325" y="3429000"/>
            <a:ext cx="85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C3 </a:t>
            </a:r>
          </a:p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convertase</a:t>
            </a:r>
          </a:p>
        </p:txBody>
      </p:sp>
      <p:sp>
        <p:nvSpPr>
          <p:cNvPr id="195633" name="Text Box 68"/>
          <p:cNvSpPr txBox="1">
            <a:spLocks noChangeArrowheads="1"/>
          </p:cNvSpPr>
          <p:nvPr/>
        </p:nvSpPr>
        <p:spPr bwMode="auto">
          <a:xfrm flipH="1">
            <a:off x="3590925" y="3516313"/>
            <a:ext cx="85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C5 </a:t>
            </a:r>
          </a:p>
          <a:p>
            <a:pPr algn="ctr" eaLnBrk="1" hangingPunct="1"/>
            <a:r>
              <a:rPr lang="it-IT" sz="1000" b="1">
                <a:latin typeface="Helvetica" charset="0"/>
                <a:cs typeface="Arial" charset="0"/>
              </a:rPr>
              <a:t>convertase</a:t>
            </a:r>
          </a:p>
        </p:txBody>
      </p:sp>
      <p:sp>
        <p:nvSpPr>
          <p:cNvPr id="195634" name="Line 69"/>
          <p:cNvSpPr>
            <a:spLocks noChangeShapeType="1"/>
          </p:cNvSpPr>
          <p:nvPr/>
        </p:nvSpPr>
        <p:spPr bwMode="auto">
          <a:xfrm rot="16200000" flipH="1">
            <a:off x="2047081" y="3659982"/>
            <a:ext cx="23812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35" name="Group 70"/>
          <p:cNvGrpSpPr>
            <a:grpSpLocks/>
          </p:cNvGrpSpPr>
          <p:nvPr/>
        </p:nvGrpSpPr>
        <p:grpSpPr bwMode="auto">
          <a:xfrm rot="16200000" flipH="1">
            <a:off x="5359401" y="3149600"/>
            <a:ext cx="603250" cy="3444875"/>
            <a:chOff x="4513" y="935"/>
            <a:chExt cx="1247" cy="2994"/>
          </a:xfrm>
        </p:grpSpPr>
        <p:sp>
          <p:nvSpPr>
            <p:cNvPr id="195783" name="Arc 71"/>
            <p:cNvSpPr>
              <a:spLocks/>
            </p:cNvSpPr>
            <p:nvPr/>
          </p:nvSpPr>
          <p:spPr bwMode="auto">
            <a:xfrm flipH="1">
              <a:off x="4513" y="935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4" name="Arc 72"/>
            <p:cNvSpPr>
              <a:spLocks/>
            </p:cNvSpPr>
            <p:nvPr/>
          </p:nvSpPr>
          <p:spPr bwMode="auto">
            <a:xfrm flipH="1" flipV="1">
              <a:off x="4513" y="2432"/>
              <a:ext cx="1247" cy="14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E0C9E3"/>
            </a:solidFill>
            <a:ln w="38100">
              <a:solidFill>
                <a:srgbClr val="931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36" name="Arc 76"/>
          <p:cNvSpPr>
            <a:spLocks/>
          </p:cNvSpPr>
          <p:nvPr/>
        </p:nvSpPr>
        <p:spPr bwMode="auto">
          <a:xfrm rot="16200000" flipV="1">
            <a:off x="4749800" y="4135438"/>
            <a:ext cx="411163" cy="306387"/>
          </a:xfrm>
          <a:custGeom>
            <a:avLst/>
            <a:gdLst>
              <a:gd name="T0" fmla="*/ 2147483646 w 21600"/>
              <a:gd name="T1" fmla="*/ 0 h 19150"/>
              <a:gd name="T2" fmla="*/ 2147483646 w 21600"/>
              <a:gd name="T3" fmla="*/ 2147483646 h 19150"/>
              <a:gd name="T4" fmla="*/ 0 w 21600"/>
              <a:gd name="T5" fmla="*/ 2147483646 h 19150"/>
              <a:gd name="T6" fmla="*/ 0 60000 65536"/>
              <a:gd name="T7" fmla="*/ 0 60000 65536"/>
              <a:gd name="T8" fmla="*/ 0 60000 65536"/>
              <a:gd name="T9" fmla="*/ 0 w 21600"/>
              <a:gd name="T10" fmla="*/ 0 h 19150"/>
              <a:gd name="T11" fmla="*/ 21600 w 21600"/>
              <a:gd name="T12" fmla="*/ 19150 h 19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50" fill="none" extrusionOk="0">
                <a:moveTo>
                  <a:pt x="15991" y="-1"/>
                </a:moveTo>
                <a:cubicBezTo>
                  <a:pt x="19600" y="3974"/>
                  <a:pt x="21600" y="9151"/>
                  <a:pt x="21600" y="14520"/>
                </a:cubicBezTo>
                <a:cubicBezTo>
                  <a:pt x="21600" y="16076"/>
                  <a:pt x="21431" y="17629"/>
                  <a:pt x="21097" y="19150"/>
                </a:cubicBezTo>
              </a:path>
              <a:path w="21600" h="19150" stroke="0" extrusionOk="0">
                <a:moveTo>
                  <a:pt x="15991" y="-1"/>
                </a:moveTo>
                <a:cubicBezTo>
                  <a:pt x="19600" y="3974"/>
                  <a:pt x="21600" y="9151"/>
                  <a:pt x="21600" y="14520"/>
                </a:cubicBezTo>
                <a:cubicBezTo>
                  <a:pt x="21600" y="16076"/>
                  <a:pt x="21431" y="17629"/>
                  <a:pt x="21097" y="19150"/>
                </a:cubicBezTo>
                <a:lnTo>
                  <a:pt x="0" y="14520"/>
                </a:lnTo>
                <a:lnTo>
                  <a:pt x="15991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7" name="Line 77"/>
          <p:cNvSpPr>
            <a:spLocks noChangeShapeType="1"/>
          </p:cNvSpPr>
          <p:nvPr/>
        </p:nvSpPr>
        <p:spPr bwMode="auto">
          <a:xfrm rot="16200000" flipH="1">
            <a:off x="4364038" y="4129088"/>
            <a:ext cx="39687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38" name="Group 112"/>
          <p:cNvGrpSpPr>
            <a:grpSpLocks/>
          </p:cNvGrpSpPr>
          <p:nvPr/>
        </p:nvGrpSpPr>
        <p:grpSpPr bwMode="auto">
          <a:xfrm rot="-2861111">
            <a:off x="6923881" y="4194970"/>
            <a:ext cx="619125" cy="296862"/>
            <a:chOff x="5081" y="1476"/>
            <a:chExt cx="612" cy="319"/>
          </a:xfrm>
        </p:grpSpPr>
        <p:sp>
          <p:nvSpPr>
            <p:cNvPr id="195777" name="Oval 106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8" name="Oval 107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9" name="Oval 108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0" name="Oval 109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1" name="Oval 110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82" name="Oval 111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39" name="Group 113"/>
          <p:cNvGrpSpPr>
            <a:grpSpLocks/>
          </p:cNvGrpSpPr>
          <p:nvPr/>
        </p:nvGrpSpPr>
        <p:grpSpPr bwMode="auto">
          <a:xfrm rot="-5330804">
            <a:off x="6523831" y="4098132"/>
            <a:ext cx="619125" cy="296862"/>
            <a:chOff x="5081" y="1476"/>
            <a:chExt cx="612" cy="319"/>
          </a:xfrm>
        </p:grpSpPr>
        <p:sp>
          <p:nvSpPr>
            <p:cNvPr id="195771" name="Oval 114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2" name="Oval 115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3" name="Oval 116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4" name="Oval 117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5" name="Oval 118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6" name="Oval 119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40" name="Group 120"/>
          <p:cNvGrpSpPr>
            <a:grpSpLocks/>
          </p:cNvGrpSpPr>
          <p:nvPr/>
        </p:nvGrpSpPr>
        <p:grpSpPr bwMode="auto">
          <a:xfrm rot="-1273240">
            <a:off x="6915150" y="3868738"/>
            <a:ext cx="619125" cy="296862"/>
            <a:chOff x="5081" y="1476"/>
            <a:chExt cx="612" cy="319"/>
          </a:xfrm>
        </p:grpSpPr>
        <p:sp>
          <p:nvSpPr>
            <p:cNvPr id="195765" name="Oval 121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6" name="Oval 122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7" name="Oval 123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8" name="Oval 124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9" name="Oval 125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70" name="Oval 126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41" name="Group 127"/>
          <p:cNvGrpSpPr>
            <a:grpSpLocks/>
          </p:cNvGrpSpPr>
          <p:nvPr/>
        </p:nvGrpSpPr>
        <p:grpSpPr bwMode="auto">
          <a:xfrm rot="-5208248">
            <a:off x="6438106" y="3783807"/>
            <a:ext cx="619125" cy="296862"/>
            <a:chOff x="5081" y="1476"/>
            <a:chExt cx="612" cy="319"/>
          </a:xfrm>
        </p:grpSpPr>
        <p:sp>
          <p:nvSpPr>
            <p:cNvPr id="195759" name="Oval 128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0" name="Oval 129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1" name="Oval 130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2" name="Oval 131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3" name="Oval 132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64" name="Oval 133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42" name="Group 134"/>
          <p:cNvGrpSpPr>
            <a:grpSpLocks/>
          </p:cNvGrpSpPr>
          <p:nvPr/>
        </p:nvGrpSpPr>
        <p:grpSpPr bwMode="auto">
          <a:xfrm rot="-8720284">
            <a:off x="6122988" y="4097338"/>
            <a:ext cx="619125" cy="296862"/>
            <a:chOff x="5081" y="1476"/>
            <a:chExt cx="612" cy="319"/>
          </a:xfrm>
        </p:grpSpPr>
        <p:sp>
          <p:nvSpPr>
            <p:cNvPr id="195753" name="Oval 135"/>
            <p:cNvSpPr>
              <a:spLocks noChangeArrowheads="1"/>
            </p:cNvSpPr>
            <p:nvPr/>
          </p:nvSpPr>
          <p:spPr bwMode="auto">
            <a:xfrm rot="2208290">
              <a:off x="5081" y="1476"/>
              <a:ext cx="612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4" name="Oval 136"/>
            <p:cNvSpPr>
              <a:spLocks noChangeArrowheads="1"/>
            </p:cNvSpPr>
            <p:nvPr/>
          </p:nvSpPr>
          <p:spPr bwMode="auto">
            <a:xfrm rot="2208290">
              <a:off x="5466" y="1731"/>
              <a:ext cx="134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5" name="Oval 137"/>
            <p:cNvSpPr>
              <a:spLocks noChangeArrowheads="1"/>
            </p:cNvSpPr>
            <p:nvPr/>
          </p:nvSpPr>
          <p:spPr bwMode="auto">
            <a:xfrm rot="2208290">
              <a:off x="5257" y="1643"/>
              <a:ext cx="134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6" name="Oval 138"/>
            <p:cNvSpPr>
              <a:spLocks noChangeArrowheads="1"/>
            </p:cNvSpPr>
            <p:nvPr/>
          </p:nvSpPr>
          <p:spPr bwMode="auto">
            <a:xfrm rot="-3191710">
              <a:off x="5425" y="1585"/>
              <a:ext cx="94" cy="61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7" name="Oval 139"/>
            <p:cNvSpPr>
              <a:spLocks noChangeArrowheads="1"/>
            </p:cNvSpPr>
            <p:nvPr/>
          </p:nvSpPr>
          <p:spPr bwMode="auto">
            <a:xfrm rot="2208290">
              <a:off x="5172" y="1513"/>
              <a:ext cx="92" cy="63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58" name="Oval 140"/>
            <p:cNvSpPr>
              <a:spLocks noChangeArrowheads="1"/>
            </p:cNvSpPr>
            <p:nvPr/>
          </p:nvSpPr>
          <p:spPr bwMode="auto">
            <a:xfrm rot="2208290">
              <a:off x="5288" y="1490"/>
              <a:ext cx="113" cy="64"/>
            </a:xfrm>
            <a:prstGeom prst="ellipse">
              <a:avLst/>
            </a:prstGeom>
            <a:solidFill>
              <a:srgbClr val="7E8F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95643" name="AutoShape 169"/>
          <p:cNvSpPr>
            <a:spLocks noChangeArrowheads="1"/>
          </p:cNvSpPr>
          <p:nvPr/>
        </p:nvSpPr>
        <p:spPr bwMode="auto">
          <a:xfrm rot="-847516">
            <a:off x="719138" y="4392613"/>
            <a:ext cx="57150" cy="444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E201F"/>
              </a:gs>
              <a:gs pos="100000">
                <a:srgbClr val="FF8000"/>
              </a:gs>
            </a:gsLst>
            <a:lin ang="5400000" scaled="1"/>
          </a:gradFill>
          <a:ln w="28575">
            <a:solidFill>
              <a:srgbClr val="DE201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44" name="AutoShape 170"/>
          <p:cNvSpPr>
            <a:spLocks noChangeArrowheads="1"/>
          </p:cNvSpPr>
          <p:nvPr/>
        </p:nvSpPr>
        <p:spPr bwMode="auto">
          <a:xfrm rot="-847516">
            <a:off x="547688" y="4056063"/>
            <a:ext cx="225425" cy="373062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rgbClr val="DE201F"/>
              </a:gs>
              <a:gs pos="100000">
                <a:srgbClr val="FF8000"/>
              </a:gs>
            </a:gsLst>
            <a:lin ang="5400000" scaled="1"/>
          </a:gradFill>
          <a:ln w="28575">
            <a:solidFill>
              <a:srgbClr val="DE201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45" name="Arc 171"/>
          <p:cNvSpPr>
            <a:spLocks/>
          </p:cNvSpPr>
          <p:nvPr/>
        </p:nvSpPr>
        <p:spPr bwMode="auto">
          <a:xfrm rot="20752484" flipV="1">
            <a:off x="719138" y="4821238"/>
            <a:ext cx="106362" cy="1793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DE201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6" name="Rectangle 172"/>
          <p:cNvSpPr>
            <a:spLocks noChangeArrowheads="1"/>
          </p:cNvSpPr>
          <p:nvPr/>
        </p:nvSpPr>
        <p:spPr bwMode="auto">
          <a:xfrm rot="-790848">
            <a:off x="496888" y="4138613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sz="1000">
                <a:cs typeface="Arial" charset="0"/>
              </a:rPr>
              <a:t>TM</a:t>
            </a:r>
          </a:p>
        </p:txBody>
      </p:sp>
      <p:sp>
        <p:nvSpPr>
          <p:cNvPr id="195647" name="Arc 196"/>
          <p:cNvSpPr>
            <a:spLocks/>
          </p:cNvSpPr>
          <p:nvPr/>
        </p:nvSpPr>
        <p:spPr bwMode="auto">
          <a:xfrm flipH="1" flipV="1">
            <a:off x="5000625" y="4859338"/>
            <a:ext cx="333375" cy="161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8" name="Arc 200"/>
          <p:cNvSpPr>
            <a:spLocks/>
          </p:cNvSpPr>
          <p:nvPr/>
        </p:nvSpPr>
        <p:spPr bwMode="auto">
          <a:xfrm rot="17274940" flipV="1">
            <a:off x="2774157" y="3725069"/>
            <a:ext cx="490537" cy="619125"/>
          </a:xfrm>
          <a:custGeom>
            <a:avLst/>
            <a:gdLst>
              <a:gd name="T0" fmla="*/ 2147483646 w 21600"/>
              <a:gd name="T1" fmla="*/ 0 h 31499"/>
              <a:gd name="T2" fmla="*/ 2147483646 w 21600"/>
              <a:gd name="T3" fmla="*/ 2147483646 h 31499"/>
              <a:gd name="T4" fmla="*/ 0 w 21600"/>
              <a:gd name="T5" fmla="*/ 2147483646 h 31499"/>
              <a:gd name="T6" fmla="*/ 0 60000 65536"/>
              <a:gd name="T7" fmla="*/ 0 60000 65536"/>
              <a:gd name="T8" fmla="*/ 0 60000 65536"/>
              <a:gd name="T9" fmla="*/ 0 w 21600"/>
              <a:gd name="T10" fmla="*/ 0 h 31499"/>
              <a:gd name="T11" fmla="*/ 21600 w 21600"/>
              <a:gd name="T12" fmla="*/ 31499 h 31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99" fill="none" extrusionOk="0">
                <a:moveTo>
                  <a:pt x="16152" y="-1"/>
                </a:moveTo>
                <a:cubicBezTo>
                  <a:pt x="19661" y="3952"/>
                  <a:pt x="21600" y="9055"/>
                  <a:pt x="21600" y="14341"/>
                </a:cubicBezTo>
                <a:cubicBezTo>
                  <a:pt x="21600" y="21068"/>
                  <a:pt x="18465" y="27412"/>
                  <a:pt x="13121" y="31499"/>
                </a:cubicBezTo>
              </a:path>
              <a:path w="21600" h="31499" stroke="0" extrusionOk="0">
                <a:moveTo>
                  <a:pt x="16152" y="-1"/>
                </a:moveTo>
                <a:cubicBezTo>
                  <a:pt x="19661" y="3952"/>
                  <a:pt x="21600" y="9055"/>
                  <a:pt x="21600" y="14341"/>
                </a:cubicBezTo>
                <a:cubicBezTo>
                  <a:pt x="21600" y="21068"/>
                  <a:pt x="18465" y="27412"/>
                  <a:pt x="13121" y="31499"/>
                </a:cubicBezTo>
                <a:lnTo>
                  <a:pt x="0" y="14341"/>
                </a:lnTo>
                <a:lnTo>
                  <a:pt x="1615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9" name="Text Box 201"/>
          <p:cNvSpPr txBox="1">
            <a:spLocks noChangeArrowheads="1"/>
          </p:cNvSpPr>
          <p:nvPr/>
        </p:nvSpPr>
        <p:spPr bwMode="auto">
          <a:xfrm>
            <a:off x="4919663" y="5273675"/>
            <a:ext cx="1379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latin typeface="Helvetica" charset="0"/>
                <a:cs typeface="Arial" charset="0"/>
              </a:rPr>
              <a:t>Endothelial cell</a:t>
            </a:r>
          </a:p>
        </p:txBody>
      </p:sp>
      <p:sp>
        <p:nvSpPr>
          <p:cNvPr id="195650" name="Oval 206"/>
          <p:cNvSpPr>
            <a:spLocks noChangeArrowheads="1"/>
          </p:cNvSpPr>
          <p:nvPr/>
        </p:nvSpPr>
        <p:spPr bwMode="auto">
          <a:xfrm rot="935050">
            <a:off x="7192963" y="3211513"/>
            <a:ext cx="619125" cy="290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1" name="Oval 207"/>
          <p:cNvSpPr>
            <a:spLocks noChangeArrowheads="1"/>
          </p:cNvSpPr>
          <p:nvPr/>
        </p:nvSpPr>
        <p:spPr bwMode="auto">
          <a:xfrm rot="935050">
            <a:off x="7615238" y="3386138"/>
            <a:ext cx="136525" cy="60325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2" name="Oval 208"/>
          <p:cNvSpPr>
            <a:spLocks noChangeArrowheads="1"/>
          </p:cNvSpPr>
          <p:nvPr/>
        </p:nvSpPr>
        <p:spPr bwMode="auto">
          <a:xfrm rot="935050">
            <a:off x="7389813" y="3386138"/>
            <a:ext cx="136525" cy="58737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3" name="Oval 209"/>
          <p:cNvSpPr>
            <a:spLocks noChangeArrowheads="1"/>
          </p:cNvSpPr>
          <p:nvPr/>
        </p:nvSpPr>
        <p:spPr bwMode="auto">
          <a:xfrm rot="-4464950">
            <a:off x="7532688" y="3281363"/>
            <a:ext cx="87312" cy="61912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4" name="Oval 210"/>
          <p:cNvSpPr>
            <a:spLocks noChangeArrowheads="1"/>
          </p:cNvSpPr>
          <p:nvPr/>
        </p:nvSpPr>
        <p:spPr bwMode="auto">
          <a:xfrm rot="935050">
            <a:off x="7267575" y="3313113"/>
            <a:ext cx="93663" cy="58737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5" name="Oval 211"/>
          <p:cNvSpPr>
            <a:spLocks noChangeArrowheads="1"/>
          </p:cNvSpPr>
          <p:nvPr/>
        </p:nvSpPr>
        <p:spPr bwMode="auto">
          <a:xfrm rot="935050">
            <a:off x="7367588" y="3246438"/>
            <a:ext cx="114300" cy="60325"/>
          </a:xfrm>
          <a:prstGeom prst="ellipse">
            <a:avLst/>
          </a:prstGeom>
          <a:solidFill>
            <a:srgbClr val="7E8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95656" name="Freeform 234"/>
          <p:cNvSpPr>
            <a:spLocks/>
          </p:cNvSpPr>
          <p:nvPr/>
        </p:nvSpPr>
        <p:spPr bwMode="auto">
          <a:xfrm>
            <a:off x="7110413" y="3471863"/>
            <a:ext cx="82550" cy="215900"/>
          </a:xfrm>
          <a:custGeom>
            <a:avLst/>
            <a:gdLst>
              <a:gd name="T0" fmla="*/ 2147483646 w 45"/>
              <a:gd name="T1" fmla="*/ 0 h 362"/>
              <a:gd name="T2" fmla="*/ 0 w 45"/>
              <a:gd name="T3" fmla="*/ 2147483646 h 362"/>
              <a:gd name="T4" fmla="*/ 2147483646 w 45"/>
              <a:gd name="T5" fmla="*/ 2147483646 h 362"/>
              <a:gd name="T6" fmla="*/ 0 60000 65536"/>
              <a:gd name="T7" fmla="*/ 0 60000 65536"/>
              <a:gd name="T8" fmla="*/ 0 60000 65536"/>
              <a:gd name="T9" fmla="*/ 0 w 45"/>
              <a:gd name="T10" fmla="*/ 0 h 362"/>
              <a:gd name="T11" fmla="*/ 45 w 45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62">
                <a:moveTo>
                  <a:pt x="45" y="0"/>
                </a:moveTo>
                <a:cubicBezTo>
                  <a:pt x="22" y="106"/>
                  <a:pt x="0" y="212"/>
                  <a:pt x="0" y="272"/>
                </a:cubicBezTo>
                <a:cubicBezTo>
                  <a:pt x="0" y="332"/>
                  <a:pt x="38" y="347"/>
                  <a:pt x="45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7" name="Text Box 236"/>
          <p:cNvSpPr txBox="1">
            <a:spLocks noChangeArrowheads="1"/>
          </p:cNvSpPr>
          <p:nvPr/>
        </p:nvSpPr>
        <p:spPr bwMode="auto">
          <a:xfrm>
            <a:off x="1377950" y="947738"/>
            <a:ext cx="744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latin typeface="Helvetica" charset="0"/>
                <a:cs typeface="Arial" charset="0"/>
              </a:rPr>
              <a:t>Trigger</a:t>
            </a:r>
            <a:endParaRPr lang="it-IT" sz="1800">
              <a:latin typeface="Helvetica" charset="0"/>
              <a:cs typeface="Arial" charset="0"/>
            </a:endParaRPr>
          </a:p>
        </p:txBody>
      </p:sp>
      <p:sp>
        <p:nvSpPr>
          <p:cNvPr id="195658" name="Arc 237"/>
          <p:cNvSpPr>
            <a:spLocks/>
          </p:cNvSpPr>
          <p:nvPr/>
        </p:nvSpPr>
        <p:spPr bwMode="auto">
          <a:xfrm flipV="1">
            <a:off x="1381125" y="622300"/>
            <a:ext cx="488950" cy="1114425"/>
          </a:xfrm>
          <a:custGeom>
            <a:avLst/>
            <a:gdLst>
              <a:gd name="T0" fmla="*/ 0 w 15893"/>
              <a:gd name="T1" fmla="*/ 0 h 21600"/>
              <a:gd name="T2" fmla="*/ 2147483646 w 15893"/>
              <a:gd name="T3" fmla="*/ 2147483646 h 21600"/>
              <a:gd name="T4" fmla="*/ 0 w 15893"/>
              <a:gd name="T5" fmla="*/ 2147483646 h 21600"/>
              <a:gd name="T6" fmla="*/ 0 60000 65536"/>
              <a:gd name="T7" fmla="*/ 0 60000 65536"/>
              <a:gd name="T8" fmla="*/ 0 60000 65536"/>
              <a:gd name="T9" fmla="*/ 0 w 15893"/>
              <a:gd name="T10" fmla="*/ 0 h 21600"/>
              <a:gd name="T11" fmla="*/ 15893 w 158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93" h="21600" fill="none" extrusionOk="0">
                <a:moveTo>
                  <a:pt x="-1" y="0"/>
                </a:moveTo>
                <a:cubicBezTo>
                  <a:pt x="6039" y="0"/>
                  <a:pt x="11803" y="2528"/>
                  <a:pt x="15893" y="6972"/>
                </a:cubicBezTo>
              </a:path>
              <a:path w="15893" h="21600" stroke="0" extrusionOk="0">
                <a:moveTo>
                  <a:pt x="-1" y="0"/>
                </a:moveTo>
                <a:cubicBezTo>
                  <a:pt x="6039" y="0"/>
                  <a:pt x="11803" y="2528"/>
                  <a:pt x="15893" y="697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9" name="Text Box 247"/>
          <p:cNvSpPr txBox="1">
            <a:spLocks noChangeArrowheads="1"/>
          </p:cNvSpPr>
          <p:nvPr/>
        </p:nvSpPr>
        <p:spPr bwMode="auto">
          <a:xfrm flipH="1">
            <a:off x="6010275" y="3175000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 i="1">
                <a:latin typeface="Helvetica" charset="0"/>
                <a:cs typeface="Arial" charset="0"/>
              </a:rPr>
              <a:t>Coagulation</a:t>
            </a:r>
          </a:p>
        </p:txBody>
      </p:sp>
      <p:grpSp>
        <p:nvGrpSpPr>
          <p:cNvPr id="195660" name="Gruppo 264"/>
          <p:cNvGrpSpPr>
            <a:grpSpLocks/>
          </p:cNvGrpSpPr>
          <p:nvPr/>
        </p:nvGrpSpPr>
        <p:grpSpPr bwMode="auto">
          <a:xfrm>
            <a:off x="5459413" y="4867275"/>
            <a:ext cx="474662" cy="322263"/>
            <a:chOff x="1713131" y="2880868"/>
            <a:chExt cx="366165" cy="210101"/>
          </a:xfrm>
        </p:grpSpPr>
        <p:sp>
          <p:nvSpPr>
            <p:cNvPr id="195742" name="Oval 42"/>
            <p:cNvSpPr>
              <a:spLocks noChangeArrowheads="1"/>
            </p:cNvSpPr>
            <p:nvPr/>
          </p:nvSpPr>
          <p:spPr bwMode="auto">
            <a:xfrm rot="9979288">
              <a:off x="1713131" y="2880868"/>
              <a:ext cx="366165" cy="210101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43" name="Dati memorizzati 233"/>
            <p:cNvSpPr>
              <a:spLocks noChangeArrowheads="1"/>
            </p:cNvSpPr>
            <p:nvPr/>
          </p:nvSpPr>
          <p:spPr bwMode="auto">
            <a:xfrm rot="-1288419">
              <a:off x="1756614" y="2959140"/>
              <a:ext cx="84500" cy="54150"/>
            </a:xfrm>
            <a:prstGeom prst="flowChartOnlineStorage">
              <a:avLst/>
            </a:prstGeom>
            <a:solidFill>
              <a:srgbClr val="B003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grpSp>
          <p:nvGrpSpPr>
            <p:cNvPr id="195744" name="Gruppo 211"/>
            <p:cNvGrpSpPr>
              <a:grpSpLocks/>
            </p:cNvGrpSpPr>
            <p:nvPr/>
          </p:nvGrpSpPr>
          <p:grpSpPr bwMode="auto">
            <a:xfrm>
              <a:off x="1885313" y="2905264"/>
              <a:ext cx="163585" cy="114796"/>
              <a:chOff x="5988621" y="4249448"/>
              <a:chExt cx="241474" cy="166316"/>
            </a:xfrm>
          </p:grpSpPr>
          <p:sp>
            <p:nvSpPr>
              <p:cNvPr id="195746" name="Oval 127"/>
              <p:cNvSpPr>
                <a:spLocks noChangeArrowheads="1"/>
              </p:cNvSpPr>
              <p:nvPr/>
            </p:nvSpPr>
            <p:spPr bwMode="auto">
              <a:xfrm rot="-829301">
                <a:off x="5988621" y="4295088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47" name="Oval 133"/>
              <p:cNvSpPr>
                <a:spLocks noChangeArrowheads="1"/>
              </p:cNvSpPr>
              <p:nvPr/>
            </p:nvSpPr>
            <p:spPr bwMode="auto">
              <a:xfrm rot="-1152250">
                <a:off x="6039772" y="4249448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48" name="Oval 128"/>
              <p:cNvSpPr>
                <a:spLocks noChangeArrowheads="1"/>
              </p:cNvSpPr>
              <p:nvPr/>
            </p:nvSpPr>
            <p:spPr bwMode="auto">
              <a:xfrm rot="-1042852">
                <a:off x="6100986" y="4254280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49" name="Oval 129"/>
              <p:cNvSpPr>
                <a:spLocks noChangeArrowheads="1"/>
              </p:cNvSpPr>
              <p:nvPr/>
            </p:nvSpPr>
            <p:spPr bwMode="auto">
              <a:xfrm rot="-856106">
                <a:off x="6130870" y="4288040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50" name="Oval 130"/>
              <p:cNvSpPr>
                <a:spLocks noChangeArrowheads="1"/>
              </p:cNvSpPr>
              <p:nvPr/>
            </p:nvSpPr>
            <p:spPr bwMode="auto">
              <a:xfrm rot="-1241727">
                <a:off x="6108003" y="4338832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51" name="Oval 131"/>
              <p:cNvSpPr>
                <a:spLocks noChangeArrowheads="1"/>
              </p:cNvSpPr>
              <p:nvPr/>
            </p:nvSpPr>
            <p:spPr bwMode="auto">
              <a:xfrm rot="-1356087">
                <a:off x="5997335" y="4332982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752" name="Oval 132"/>
              <p:cNvSpPr>
                <a:spLocks noChangeArrowheads="1"/>
              </p:cNvSpPr>
              <p:nvPr/>
            </p:nvSpPr>
            <p:spPr bwMode="auto">
              <a:xfrm rot="-833137">
                <a:off x="6044355" y="4352740"/>
                <a:ext cx="99225" cy="63024"/>
              </a:xfrm>
              <a:prstGeom prst="ellipse">
                <a:avLst/>
              </a:prstGeom>
              <a:gradFill rotWithShape="0">
                <a:gsLst>
                  <a:gs pos="0">
                    <a:srgbClr val="C2B3FF"/>
                  </a:gs>
                  <a:gs pos="100000">
                    <a:srgbClr val="5A53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95745" name="AutoShape 172"/>
            <p:cNvSpPr>
              <a:spLocks noChangeArrowheads="1"/>
            </p:cNvSpPr>
            <p:nvPr/>
          </p:nvSpPr>
          <p:spPr bwMode="auto">
            <a:xfrm rot="-1107279">
              <a:off x="1843130" y="3003394"/>
              <a:ext cx="67166" cy="72561"/>
            </a:xfrm>
            <a:prstGeom prst="triangle">
              <a:avLst>
                <a:gd name="adj" fmla="val 52046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</p:grpSp>
      <p:sp>
        <p:nvSpPr>
          <p:cNvPr id="195661" name="Dati memorizzati 202"/>
          <p:cNvSpPr>
            <a:spLocks noChangeArrowheads="1"/>
          </p:cNvSpPr>
          <p:nvPr/>
        </p:nvSpPr>
        <p:spPr bwMode="auto">
          <a:xfrm rot="-4814000">
            <a:off x="6624637" y="4583113"/>
            <a:ext cx="238125" cy="133350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195662" name="Dati memorizzati 203"/>
          <p:cNvSpPr>
            <a:spLocks noChangeArrowheads="1"/>
          </p:cNvSpPr>
          <p:nvPr/>
        </p:nvSpPr>
        <p:spPr bwMode="auto">
          <a:xfrm rot="-4553126">
            <a:off x="6907213" y="4625975"/>
            <a:ext cx="236537" cy="131763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195663" name="Dati memorizzati 202"/>
          <p:cNvSpPr>
            <a:spLocks noChangeArrowheads="1"/>
          </p:cNvSpPr>
          <p:nvPr/>
        </p:nvSpPr>
        <p:spPr bwMode="auto">
          <a:xfrm rot="-5400000">
            <a:off x="6334919" y="4515644"/>
            <a:ext cx="234950" cy="131762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grpSp>
        <p:nvGrpSpPr>
          <p:cNvPr id="195664" name="Gruppo 207"/>
          <p:cNvGrpSpPr>
            <a:grpSpLocks/>
          </p:cNvGrpSpPr>
          <p:nvPr/>
        </p:nvGrpSpPr>
        <p:grpSpPr bwMode="auto">
          <a:xfrm rot="634892">
            <a:off x="6259513" y="4424363"/>
            <a:ext cx="854075" cy="125412"/>
            <a:chOff x="8105322" y="3705067"/>
            <a:chExt cx="966106" cy="119221"/>
          </a:xfrm>
        </p:grpSpPr>
        <p:sp>
          <p:nvSpPr>
            <p:cNvPr id="195730" name="Oval 127"/>
            <p:cNvSpPr>
              <a:spLocks noChangeArrowheads="1"/>
            </p:cNvSpPr>
            <p:nvPr/>
          </p:nvSpPr>
          <p:spPr bwMode="auto">
            <a:xfrm rot="-829301">
              <a:off x="8393113" y="3746500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1" name="Oval 128"/>
            <p:cNvSpPr>
              <a:spLocks noChangeArrowheads="1"/>
            </p:cNvSpPr>
            <p:nvPr/>
          </p:nvSpPr>
          <p:spPr bwMode="auto">
            <a:xfrm rot="-1042852">
              <a:off x="8563666" y="3749741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2" name="Oval 129"/>
            <p:cNvSpPr>
              <a:spLocks noChangeArrowheads="1"/>
            </p:cNvSpPr>
            <p:nvPr/>
          </p:nvSpPr>
          <p:spPr bwMode="auto">
            <a:xfrm rot="-856106">
              <a:off x="8647392" y="3758168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3" name="Oval 130"/>
            <p:cNvSpPr>
              <a:spLocks noChangeArrowheads="1"/>
            </p:cNvSpPr>
            <p:nvPr/>
          </p:nvSpPr>
          <p:spPr bwMode="auto">
            <a:xfrm rot="-1241727">
              <a:off x="8728018" y="3762058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4" name="Oval 131"/>
            <p:cNvSpPr>
              <a:spLocks noChangeArrowheads="1"/>
            </p:cNvSpPr>
            <p:nvPr/>
          </p:nvSpPr>
          <p:spPr bwMode="auto">
            <a:xfrm rot="-1356087">
              <a:off x="8814845" y="3750389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5" name="Oval 132"/>
            <p:cNvSpPr>
              <a:spLocks noChangeArrowheads="1"/>
            </p:cNvSpPr>
            <p:nvPr/>
          </p:nvSpPr>
          <p:spPr bwMode="auto">
            <a:xfrm rot="-833137">
              <a:off x="8892369" y="3754279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6" name="Oval 133"/>
            <p:cNvSpPr>
              <a:spLocks noChangeArrowheads="1"/>
            </p:cNvSpPr>
            <p:nvPr/>
          </p:nvSpPr>
          <p:spPr bwMode="auto">
            <a:xfrm rot="-1152250">
              <a:off x="8482524" y="3750389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7" name="Oval 127"/>
            <p:cNvSpPr>
              <a:spLocks noChangeArrowheads="1"/>
            </p:cNvSpPr>
            <p:nvPr/>
          </p:nvSpPr>
          <p:spPr bwMode="auto">
            <a:xfrm rot="-829301">
              <a:off x="8311798" y="3744753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8" name="Oval 127"/>
            <p:cNvSpPr>
              <a:spLocks noChangeArrowheads="1"/>
            </p:cNvSpPr>
            <p:nvPr/>
          </p:nvSpPr>
          <p:spPr bwMode="auto">
            <a:xfrm rot="-829301">
              <a:off x="8235597" y="3744752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39" name="Oval 127"/>
            <p:cNvSpPr>
              <a:spLocks noChangeArrowheads="1"/>
            </p:cNvSpPr>
            <p:nvPr/>
          </p:nvSpPr>
          <p:spPr bwMode="auto">
            <a:xfrm rot="-829301">
              <a:off x="8159396" y="3744752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40" name="Oval 127"/>
            <p:cNvSpPr>
              <a:spLocks noChangeArrowheads="1"/>
            </p:cNvSpPr>
            <p:nvPr/>
          </p:nvSpPr>
          <p:spPr bwMode="auto">
            <a:xfrm rot="-829301">
              <a:off x="8105322" y="3705067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41" name="Oval 127"/>
            <p:cNvSpPr>
              <a:spLocks noChangeArrowheads="1"/>
            </p:cNvSpPr>
            <p:nvPr/>
          </p:nvSpPr>
          <p:spPr bwMode="auto">
            <a:xfrm rot="-829301">
              <a:off x="8972197" y="3744753"/>
              <a:ext cx="99231" cy="62230"/>
            </a:xfrm>
            <a:prstGeom prst="ellipse">
              <a:avLst/>
            </a:prstGeom>
            <a:gradFill rotWithShape="0">
              <a:gsLst>
                <a:gs pos="0">
                  <a:srgbClr val="C2B3FF"/>
                </a:gs>
                <a:gs pos="100000">
                  <a:srgbClr val="5A5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</p:grpSp>
      <p:sp>
        <p:nvSpPr>
          <p:cNvPr id="195665" name="Oval 127"/>
          <p:cNvSpPr>
            <a:spLocks noChangeArrowheads="1"/>
          </p:cNvSpPr>
          <p:nvPr/>
        </p:nvSpPr>
        <p:spPr bwMode="auto">
          <a:xfrm rot="-194409">
            <a:off x="7108825" y="4508500"/>
            <a:ext cx="85725" cy="63500"/>
          </a:xfrm>
          <a:prstGeom prst="ellipse">
            <a:avLst/>
          </a:prstGeom>
          <a:gradFill rotWithShape="0">
            <a:gsLst>
              <a:gs pos="0">
                <a:srgbClr val="C2B3FF"/>
              </a:gs>
              <a:gs pos="100000">
                <a:srgbClr val="5A53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195666" name="Arco 130"/>
          <p:cNvSpPr>
            <a:spLocks/>
          </p:cNvSpPr>
          <p:nvPr/>
        </p:nvSpPr>
        <p:spPr bwMode="auto">
          <a:xfrm rot="752900" flipV="1">
            <a:off x="6005513" y="4613275"/>
            <a:ext cx="506412" cy="434975"/>
          </a:xfrm>
          <a:custGeom>
            <a:avLst/>
            <a:gdLst>
              <a:gd name="T0" fmla="*/ 2147483646 w 20558"/>
              <a:gd name="T1" fmla="*/ 0 h 21331"/>
              <a:gd name="T2" fmla="*/ 2147483646 w 20558"/>
              <a:gd name="T3" fmla="*/ 2147483646 h 21331"/>
              <a:gd name="T4" fmla="*/ 0 w 20558"/>
              <a:gd name="T5" fmla="*/ 2147483646 h 21331"/>
              <a:gd name="T6" fmla="*/ 0 60000 65536"/>
              <a:gd name="T7" fmla="*/ 0 60000 65536"/>
              <a:gd name="T8" fmla="*/ 0 60000 65536"/>
              <a:gd name="T9" fmla="*/ 0 w 20558"/>
              <a:gd name="T10" fmla="*/ 0 h 21331"/>
              <a:gd name="T11" fmla="*/ 20558 w 20558"/>
              <a:gd name="T12" fmla="*/ 21331 h 21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58" h="21331" fill="none" extrusionOk="0">
                <a:moveTo>
                  <a:pt x="3392" y="-1"/>
                </a:moveTo>
                <a:cubicBezTo>
                  <a:pt x="11427" y="1276"/>
                  <a:pt x="18063" y="6961"/>
                  <a:pt x="20558" y="14705"/>
                </a:cubicBezTo>
              </a:path>
              <a:path w="20558" h="21331" stroke="0" extrusionOk="0">
                <a:moveTo>
                  <a:pt x="3392" y="-1"/>
                </a:moveTo>
                <a:cubicBezTo>
                  <a:pt x="11427" y="1276"/>
                  <a:pt x="18063" y="6961"/>
                  <a:pt x="20558" y="14705"/>
                </a:cubicBezTo>
                <a:lnTo>
                  <a:pt x="0" y="21331"/>
                </a:lnTo>
                <a:lnTo>
                  <a:pt x="3392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r>
              <a:rPr lang="it-IT" sz="1000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195667" name="Group 321"/>
          <p:cNvGrpSpPr>
            <a:grpSpLocks/>
          </p:cNvGrpSpPr>
          <p:nvPr/>
        </p:nvGrpSpPr>
        <p:grpSpPr bwMode="auto">
          <a:xfrm>
            <a:off x="5816600" y="3968750"/>
            <a:ext cx="133350" cy="695325"/>
            <a:chOff x="3721" y="1570"/>
            <a:chExt cx="96" cy="416"/>
          </a:xfrm>
        </p:grpSpPr>
        <p:sp>
          <p:nvSpPr>
            <p:cNvPr id="195728" name="AutoShape 140"/>
            <p:cNvSpPr>
              <a:spLocks noChangeAspect="1" noChangeArrowheads="1"/>
            </p:cNvSpPr>
            <p:nvPr/>
          </p:nvSpPr>
          <p:spPr bwMode="auto">
            <a:xfrm rot="-18673">
              <a:off x="3746" y="1598"/>
              <a:ext cx="49" cy="388"/>
            </a:xfrm>
            <a:prstGeom prst="hexagon">
              <a:avLst>
                <a:gd name="adj" fmla="val 29236"/>
                <a:gd name="vf" fmla="val 115470"/>
              </a:avLst>
            </a:prstGeom>
            <a:gradFill rotWithShape="0">
              <a:gsLst>
                <a:gs pos="0">
                  <a:srgbClr val="DE201F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195729" name="Rectangle 323"/>
            <p:cNvSpPr>
              <a:spLocks noChangeArrowheads="1"/>
            </p:cNvSpPr>
            <p:nvPr/>
          </p:nvSpPr>
          <p:spPr bwMode="auto">
            <a:xfrm>
              <a:off x="3721" y="1570"/>
              <a:ext cx="9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5668" name="Gruppo 226"/>
          <p:cNvGrpSpPr>
            <a:grpSpLocks/>
          </p:cNvGrpSpPr>
          <p:nvPr/>
        </p:nvGrpSpPr>
        <p:grpSpPr bwMode="auto">
          <a:xfrm>
            <a:off x="5826125" y="4438650"/>
            <a:ext cx="136525" cy="193675"/>
            <a:chOff x="4284663" y="2586038"/>
            <a:chExt cx="104775" cy="125412"/>
          </a:xfrm>
        </p:grpSpPr>
        <p:sp>
          <p:nvSpPr>
            <p:cNvPr id="195726" name="Line 145"/>
            <p:cNvSpPr>
              <a:spLocks noChangeShapeType="1"/>
            </p:cNvSpPr>
            <p:nvPr/>
          </p:nvSpPr>
          <p:spPr bwMode="auto">
            <a:xfrm rot="-937853">
              <a:off x="4286250" y="2586038"/>
              <a:ext cx="103188" cy="98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27" name="Line 146"/>
            <p:cNvSpPr>
              <a:spLocks noChangeShapeType="1"/>
            </p:cNvSpPr>
            <p:nvPr/>
          </p:nvSpPr>
          <p:spPr bwMode="auto">
            <a:xfrm rot="-937853">
              <a:off x="4284663" y="2614613"/>
              <a:ext cx="101600" cy="96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69" name="Text Box 142"/>
          <p:cNvSpPr txBox="1">
            <a:spLocks noChangeArrowheads="1"/>
          </p:cNvSpPr>
          <p:nvPr/>
        </p:nvSpPr>
        <p:spPr bwMode="auto">
          <a:xfrm>
            <a:off x="7231063" y="4424363"/>
            <a:ext cx="468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b="1">
                <a:cs typeface="Arial" charset="0"/>
              </a:rPr>
              <a:t>VWF</a:t>
            </a:r>
          </a:p>
        </p:txBody>
      </p:sp>
      <p:sp>
        <p:nvSpPr>
          <p:cNvPr id="195670" name="Text Box 136"/>
          <p:cNvSpPr txBox="1">
            <a:spLocks noChangeArrowheads="1"/>
          </p:cNvSpPr>
          <p:nvPr/>
        </p:nvSpPr>
        <p:spPr bwMode="auto">
          <a:xfrm rot="18383">
            <a:off x="6149975" y="4632325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b="1">
                <a:cs typeface="Arial" charset="0"/>
              </a:rPr>
              <a:t>P-sel</a:t>
            </a:r>
          </a:p>
        </p:txBody>
      </p:sp>
      <p:sp>
        <p:nvSpPr>
          <p:cNvPr id="195671" name="Arc 90"/>
          <p:cNvSpPr>
            <a:spLocks/>
          </p:cNvSpPr>
          <p:nvPr/>
        </p:nvSpPr>
        <p:spPr bwMode="auto">
          <a:xfrm rot="461385" flipH="1" flipV="1">
            <a:off x="5881688" y="4648200"/>
            <a:ext cx="95250" cy="1666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DE20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672" name="Gruppo 350"/>
          <p:cNvGrpSpPr>
            <a:grpSpLocks/>
          </p:cNvGrpSpPr>
          <p:nvPr/>
        </p:nvGrpSpPr>
        <p:grpSpPr bwMode="auto">
          <a:xfrm>
            <a:off x="5783263" y="3725863"/>
            <a:ext cx="203200" cy="557212"/>
            <a:chOff x="5738145" y="4177720"/>
            <a:chExt cx="203836" cy="557878"/>
          </a:xfrm>
        </p:grpSpPr>
        <p:sp>
          <p:nvSpPr>
            <p:cNvPr id="195724" name="AutoShape 88"/>
            <p:cNvSpPr>
              <a:spLocks noChangeArrowheads="1"/>
            </p:cNvSpPr>
            <p:nvPr/>
          </p:nvSpPr>
          <p:spPr bwMode="auto">
            <a:xfrm rot="461385" flipH="1">
              <a:off x="5788802" y="4495566"/>
              <a:ext cx="45719" cy="240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E201F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rgbClr val="DE201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95725" name="AutoShape 89"/>
            <p:cNvSpPr>
              <a:spLocks noChangeArrowheads="1"/>
            </p:cNvSpPr>
            <p:nvPr/>
          </p:nvSpPr>
          <p:spPr bwMode="auto">
            <a:xfrm rot="461385" flipH="1">
              <a:off x="5738145" y="4177720"/>
              <a:ext cx="203836" cy="345381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rgbClr val="DE201F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rgbClr val="DE201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95673" name="Text Box 149"/>
          <p:cNvSpPr txBox="1">
            <a:spLocks noChangeArrowheads="1"/>
          </p:cNvSpPr>
          <p:nvPr/>
        </p:nvSpPr>
        <p:spPr bwMode="auto">
          <a:xfrm rot="-53670">
            <a:off x="5516563" y="3678238"/>
            <a:ext cx="941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b="1">
                <a:cs typeface="Arial" charset="0"/>
              </a:rPr>
              <a:t>TM shedding</a:t>
            </a:r>
          </a:p>
        </p:txBody>
      </p:sp>
      <p:sp>
        <p:nvSpPr>
          <p:cNvPr id="195674" name="Dati memorizzati 203"/>
          <p:cNvSpPr>
            <a:spLocks noChangeArrowheads="1"/>
          </p:cNvSpPr>
          <p:nvPr/>
        </p:nvSpPr>
        <p:spPr bwMode="auto">
          <a:xfrm rot="-5651160">
            <a:off x="1058863" y="4578350"/>
            <a:ext cx="236537" cy="131763"/>
          </a:xfrm>
          <a:prstGeom prst="flowChartOnlineStorage">
            <a:avLst/>
          </a:prstGeom>
          <a:gradFill rotWithShape="0">
            <a:gsLst>
              <a:gs pos="0">
                <a:srgbClr val="510151"/>
              </a:gs>
              <a:gs pos="50000">
                <a:srgbClr val="B003B0"/>
              </a:gs>
              <a:gs pos="100000">
                <a:srgbClr val="51015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grpSp>
        <p:nvGrpSpPr>
          <p:cNvPr id="195675" name="Gruppo 72"/>
          <p:cNvGrpSpPr>
            <a:grpSpLocks noChangeAspect="1"/>
          </p:cNvGrpSpPr>
          <p:nvPr/>
        </p:nvGrpSpPr>
        <p:grpSpPr bwMode="auto">
          <a:xfrm rot="-1158689">
            <a:off x="4924425" y="4224338"/>
            <a:ext cx="644525" cy="677862"/>
            <a:chOff x="7383386" y="4967659"/>
            <a:chExt cx="774335" cy="723227"/>
          </a:xfrm>
        </p:grpSpPr>
        <p:sp>
          <p:nvSpPr>
            <p:cNvPr id="172" name="Corda 171"/>
            <p:cNvSpPr/>
            <p:nvPr/>
          </p:nvSpPr>
          <p:spPr>
            <a:xfrm rot="14175022" flipH="1">
              <a:off x="7398725" y="4939823"/>
              <a:ext cx="723228" cy="774335"/>
            </a:xfrm>
            <a:prstGeom prst="chord">
              <a:avLst>
                <a:gd name="adj1" fmla="val 2028579"/>
                <a:gd name="adj2" fmla="val 14076410"/>
              </a:avLst>
            </a:prstGeom>
            <a:solidFill>
              <a:srgbClr val="FCB109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800" dirty="0">
                <a:solidFill>
                  <a:srgbClr val="FFFFFF"/>
                </a:solidFill>
              </a:endParaRPr>
            </a:p>
          </p:txBody>
        </p:sp>
        <p:sp>
          <p:nvSpPr>
            <p:cNvPr id="195723" name="CasellaDiTesto 172"/>
            <p:cNvSpPr txBox="1">
              <a:spLocks noChangeAspect="1" noChangeArrowheads="1"/>
            </p:cNvSpPr>
            <p:nvPr/>
          </p:nvSpPr>
          <p:spPr bwMode="auto">
            <a:xfrm rot="615665">
              <a:off x="7467304" y="5062508"/>
              <a:ext cx="678974" cy="26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000" b="1">
                  <a:solidFill>
                    <a:srgbClr val="000000"/>
                  </a:solidFill>
                  <a:cs typeface="Arial" charset="0"/>
                </a:rPr>
                <a:t>C5b-9</a:t>
              </a:r>
            </a:p>
          </p:txBody>
        </p:sp>
      </p:grpSp>
      <p:grpSp>
        <p:nvGrpSpPr>
          <p:cNvPr id="930073" name="Group 281"/>
          <p:cNvGrpSpPr>
            <a:grpSpLocks/>
          </p:cNvGrpSpPr>
          <p:nvPr/>
        </p:nvGrpSpPr>
        <p:grpSpPr bwMode="auto">
          <a:xfrm>
            <a:off x="187325" y="1906588"/>
            <a:ext cx="8863013" cy="4987925"/>
            <a:chOff x="118" y="1201"/>
            <a:chExt cx="5583" cy="3142"/>
          </a:xfrm>
        </p:grpSpPr>
        <p:sp>
          <p:nvSpPr>
            <p:cNvPr id="195677" name="Text Box 3"/>
            <p:cNvSpPr txBox="1">
              <a:spLocks noChangeArrowheads="1"/>
            </p:cNvSpPr>
            <p:nvPr/>
          </p:nvSpPr>
          <p:spPr bwMode="auto">
            <a:xfrm>
              <a:off x="118" y="3557"/>
              <a:ext cx="55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just"/>
              <a:r>
                <a:rPr lang="en-US" sz="2000" dirty="0">
                  <a:solidFill>
                    <a:srgbClr val="000000"/>
                  </a:solidFill>
                  <a:cs typeface="Arial" charset="0"/>
                </a:rPr>
                <a:t>Blockade of C5 cleavage to C5a and C5b, protected from microvascular thrombosis and radically improved the outcome of </a:t>
              </a:r>
              <a:r>
                <a:rPr lang="en-US" sz="2000" dirty="0" err="1">
                  <a:solidFill>
                    <a:srgbClr val="000000"/>
                  </a:solidFill>
                  <a:cs typeface="Arial" charset="0"/>
                </a:rPr>
                <a:t>aHUS</a:t>
              </a:r>
              <a:r>
                <a:rPr lang="en-US" sz="2000" dirty="0">
                  <a:solidFill>
                    <a:srgbClr val="000000"/>
                  </a:solidFill>
                  <a:cs typeface="Arial" charset="0"/>
                </a:rPr>
                <a:t>. </a:t>
              </a:r>
            </a:p>
          </p:txBody>
        </p:sp>
        <p:sp>
          <p:nvSpPr>
            <p:cNvPr id="195678" name="Rectangle 5"/>
            <p:cNvSpPr>
              <a:spLocks noChangeArrowheads="1"/>
            </p:cNvSpPr>
            <p:nvPr/>
          </p:nvSpPr>
          <p:spPr bwMode="auto">
            <a:xfrm>
              <a:off x="2938" y="4017"/>
              <a:ext cx="27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Legendre CM et al., </a:t>
              </a:r>
              <a:r>
                <a:rPr lang="it-IT" sz="14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N Engl J Med,  </a:t>
              </a:r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2013</a:t>
              </a:r>
            </a:p>
            <a:p>
              <a:pPr algn="r"/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Licht C et al., </a:t>
              </a:r>
              <a:r>
                <a:rPr lang="it-IT" sz="14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Kidney Int</a:t>
              </a:r>
              <a:r>
                <a:rPr lang="it-IT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, 2015</a:t>
              </a:r>
            </a:p>
          </p:txBody>
        </p:sp>
        <p:grpSp>
          <p:nvGrpSpPr>
            <p:cNvPr id="195679" name="Group 280"/>
            <p:cNvGrpSpPr>
              <a:grpSpLocks/>
            </p:cNvGrpSpPr>
            <p:nvPr/>
          </p:nvGrpSpPr>
          <p:grpSpPr bwMode="auto">
            <a:xfrm>
              <a:off x="2417" y="1201"/>
              <a:ext cx="2565" cy="2144"/>
              <a:chOff x="2417" y="1201"/>
              <a:chExt cx="2565" cy="2144"/>
            </a:xfrm>
          </p:grpSpPr>
          <p:grpSp>
            <p:nvGrpSpPr>
              <p:cNvPr id="195682" name="Gruppo 216"/>
              <p:cNvGrpSpPr>
                <a:grpSpLocks/>
              </p:cNvGrpSpPr>
              <p:nvPr/>
            </p:nvGrpSpPr>
            <p:grpSpPr bwMode="auto">
              <a:xfrm>
                <a:off x="2417" y="1201"/>
                <a:ext cx="1873" cy="1234"/>
                <a:chOff x="3938588" y="2876550"/>
                <a:chExt cx="2973387" cy="1958717"/>
              </a:xfrm>
            </p:grpSpPr>
            <p:grpSp>
              <p:nvGrpSpPr>
                <p:cNvPr id="195685" name="Group 30"/>
                <p:cNvGrpSpPr>
                  <a:grpSpLocks/>
                </p:cNvGrpSpPr>
                <p:nvPr/>
              </p:nvGrpSpPr>
              <p:grpSpPr bwMode="auto">
                <a:xfrm rot="-2723970">
                  <a:off x="4186537" y="3956179"/>
                  <a:ext cx="1197529" cy="560648"/>
                  <a:chOff x="2932" y="792"/>
                  <a:chExt cx="1208" cy="666"/>
                </a:xfrm>
              </p:grpSpPr>
              <p:sp>
                <p:nvSpPr>
                  <p:cNvPr id="22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305" y="1047"/>
                    <a:ext cx="833" cy="9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76869"/>
                      </a:gs>
                      <a:gs pos="50000">
                        <a:schemeClr val="accent1"/>
                      </a:gs>
                      <a:gs pos="100000">
                        <a:srgbClr val="576869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>
                      <a:defRPr/>
                    </a:pPr>
                    <a:endParaRPr lang="it-IT" sz="24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1165"/>
                    <a:ext cx="833" cy="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76869"/>
                      </a:gs>
                      <a:gs pos="50000">
                        <a:schemeClr val="accent1"/>
                      </a:gs>
                      <a:gs pos="100000">
                        <a:srgbClr val="576869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>
                      <a:defRPr/>
                    </a:pPr>
                    <a:endParaRPr lang="it-IT" sz="24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69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412" y="1070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1065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551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689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933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072" y="1054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12" y="1173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551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689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60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933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0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072" y="1169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95710" name="Group 53"/>
                  <p:cNvGrpSpPr>
                    <a:grpSpLocks/>
                  </p:cNvGrpSpPr>
                  <p:nvPr/>
                </p:nvGrpSpPr>
                <p:grpSpPr bwMode="auto">
                  <a:xfrm rot="305990" flipV="1">
                    <a:off x="2963" y="1148"/>
                    <a:ext cx="446" cy="310"/>
                    <a:chOff x="2900" y="773"/>
                    <a:chExt cx="542" cy="318"/>
                  </a:xfrm>
                </p:grpSpPr>
                <p:sp>
                  <p:nvSpPr>
                    <p:cNvPr id="195717" name="Rectangle 54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47" y="929"/>
                      <a:ext cx="466" cy="6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68" name="Rectangle 55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70" y="956"/>
                      <a:ext cx="463" cy="7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>
                        <a:solidFill>
                          <a:srgbClr val="000000"/>
                        </a:solidFill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1" name="Rectangle 56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894" y="1037"/>
                      <a:ext cx="465" cy="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>
                        <a:defRPr/>
                      </a:pPr>
                      <a:endParaRPr lang="it-IT" sz="240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720" name="Rectangle 57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3035" y="773"/>
                      <a:ext cx="206" cy="7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5721" name="Rectangle 58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76" y="859"/>
                      <a:ext cx="206" cy="7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95711" name="Group 59"/>
                  <p:cNvGrpSpPr>
                    <a:grpSpLocks/>
                  </p:cNvGrpSpPr>
                  <p:nvPr/>
                </p:nvGrpSpPr>
                <p:grpSpPr bwMode="auto">
                  <a:xfrm rot="-305990">
                    <a:off x="2932" y="792"/>
                    <a:ext cx="434" cy="281"/>
                    <a:chOff x="2898" y="709"/>
                    <a:chExt cx="530" cy="289"/>
                  </a:xfrm>
                </p:grpSpPr>
                <p:sp>
                  <p:nvSpPr>
                    <p:cNvPr id="195712" name="Rectangle 60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47" y="929"/>
                      <a:ext cx="466" cy="6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63" name="Rectangle 61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83" y="675"/>
                      <a:ext cx="467" cy="8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>
                        <a:solidFill>
                          <a:srgbClr val="000000"/>
                        </a:solidFill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4" name="Rectangle 62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19" y="826"/>
                      <a:ext cx="461" cy="7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240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715" name="Rectangle 63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3035" y="773"/>
                      <a:ext cx="206" cy="7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95716" name="Rectangle 64"/>
                    <p:cNvSpPr>
                      <a:spLocks noChangeArrowheads="1"/>
                    </p:cNvSpPr>
                    <p:nvPr/>
                  </p:nvSpPr>
                  <p:spPr bwMode="auto">
                    <a:xfrm rot="2132953">
                      <a:off x="2976" y="859"/>
                      <a:ext cx="206" cy="7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D2476"/>
                        </a:gs>
                        <a:gs pos="50000">
                          <a:srgbClr val="1C4DFF"/>
                        </a:gs>
                        <a:gs pos="100000">
                          <a:srgbClr val="0D2476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195686" name="Rectangle 5"/>
                <p:cNvSpPr>
                  <a:spLocks noChangeArrowheads="1"/>
                </p:cNvSpPr>
                <p:nvPr/>
              </p:nvSpPr>
              <p:spPr bwMode="auto">
                <a:xfrm>
                  <a:off x="3943350" y="2876550"/>
                  <a:ext cx="2005013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/>
                  <a:endParaRPr lang="en-US" sz="1800" i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687" name="Rectangle 65"/>
                <p:cNvSpPr>
                  <a:spLocks noChangeArrowheads="1"/>
                </p:cNvSpPr>
                <p:nvPr/>
              </p:nvSpPr>
              <p:spPr bwMode="auto">
                <a:xfrm>
                  <a:off x="3938588" y="3171786"/>
                  <a:ext cx="2973387" cy="304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/>
                  <a:endParaRPr lang="en-US" sz="14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95681" name="Oval 279"/>
              <p:cNvSpPr>
                <a:spLocks noChangeArrowheads="1"/>
              </p:cNvSpPr>
              <p:nvPr/>
            </p:nvSpPr>
            <p:spPr bwMode="auto">
              <a:xfrm>
                <a:off x="2692" y="2207"/>
                <a:ext cx="2290" cy="1138"/>
              </a:xfrm>
              <a:prstGeom prst="ellipse">
                <a:avLst/>
              </a:prstGeom>
              <a:solidFill>
                <a:srgbClr val="FFFF00">
                  <a:alpha val="5215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339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23613</TotalTime>
  <Words>1201</Words>
  <Application>Microsoft Office PowerPoint</Application>
  <PresentationFormat>On-screen Show (4:3)</PresentationFormat>
  <Paragraphs>541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Calibri</vt:lpstr>
      <vt:lpstr>Helvetica</vt:lpstr>
      <vt:lpstr>Lucida Grande</vt:lpstr>
      <vt:lpstr>Symbol</vt:lpstr>
      <vt:lpstr>Times</vt:lpstr>
      <vt:lpstr>Verdana</vt:lpstr>
      <vt:lpstr>Wingdings</vt:lpstr>
      <vt:lpstr>Blank Presentation</vt:lpstr>
      <vt:lpstr>aHUS: Pathology and Treatment,  Who will benefit from Eculizumab?</vt:lpstr>
      <vt:lpstr>DISCLOSURES</vt:lpstr>
      <vt:lpstr>PowerPoint Presentation</vt:lpstr>
      <vt:lpstr>PowerPoint Presentation</vt:lpstr>
      <vt:lpstr>The Mimics of aHUS </vt:lpstr>
      <vt:lpstr>PowerPoint Presentation</vt:lpstr>
      <vt:lpstr>PowerPoint Presentation</vt:lpstr>
      <vt:lpstr>Eculizumab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Plasma-Resistant Trial: eGFR</vt:lpstr>
      <vt:lpstr>Plasma-Sensitive Trial: eGFR</vt:lpstr>
      <vt:lpstr>Change in HRQoL</vt:lpstr>
      <vt:lpstr>PowerPoint Presentation</vt:lpstr>
    </vt:vector>
  </TitlesOfParts>
  <Company>Boston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 coli O157:H7 Outbreak from Fresh Spinach</dc:title>
  <dc:creator>David Salant</dc:creator>
  <cp:lastModifiedBy>User</cp:lastModifiedBy>
  <cp:revision>332</cp:revision>
  <dcterms:created xsi:type="dcterms:W3CDTF">2006-10-10T13:22:20Z</dcterms:created>
  <dcterms:modified xsi:type="dcterms:W3CDTF">2019-06-15T08:30:34Z</dcterms:modified>
</cp:coreProperties>
</file>