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5"/>
  </p:notesMasterIdLst>
  <p:sldIdLst>
    <p:sldId id="366" r:id="rId3"/>
    <p:sldId id="328" r:id="rId4"/>
    <p:sldId id="302" r:id="rId5"/>
    <p:sldId id="305" r:id="rId6"/>
    <p:sldId id="297" r:id="rId7"/>
    <p:sldId id="310" r:id="rId8"/>
    <p:sldId id="315" r:id="rId9"/>
    <p:sldId id="313" r:id="rId10"/>
    <p:sldId id="327" r:id="rId11"/>
    <p:sldId id="306" r:id="rId12"/>
    <p:sldId id="296" r:id="rId13"/>
    <p:sldId id="293" r:id="rId14"/>
    <p:sldId id="323" r:id="rId15"/>
    <p:sldId id="325" r:id="rId16"/>
    <p:sldId id="321" r:id="rId17"/>
    <p:sldId id="334" r:id="rId18"/>
    <p:sldId id="261" r:id="rId19"/>
    <p:sldId id="270" r:id="rId20"/>
    <p:sldId id="271" r:id="rId21"/>
    <p:sldId id="262" r:id="rId22"/>
    <p:sldId id="263" r:id="rId23"/>
    <p:sldId id="332" r:id="rId24"/>
    <p:sldId id="266" r:id="rId25"/>
    <p:sldId id="330" r:id="rId26"/>
    <p:sldId id="336" r:id="rId27"/>
    <p:sldId id="338" r:id="rId28"/>
    <p:sldId id="340" r:id="rId29"/>
    <p:sldId id="342" r:id="rId30"/>
    <p:sldId id="344" r:id="rId31"/>
    <p:sldId id="346" r:id="rId32"/>
    <p:sldId id="348" r:id="rId33"/>
    <p:sldId id="350" r:id="rId34"/>
    <p:sldId id="265" r:id="rId35"/>
    <p:sldId id="273" r:id="rId36"/>
    <p:sldId id="267" r:id="rId37"/>
    <p:sldId id="268" r:id="rId38"/>
    <p:sldId id="276" r:id="rId39"/>
    <p:sldId id="360" r:id="rId40"/>
    <p:sldId id="362" r:id="rId41"/>
    <p:sldId id="364" r:id="rId42"/>
    <p:sldId id="277" r:id="rId43"/>
    <p:sldId id="280" r:id="rId44"/>
    <p:sldId id="281" r:id="rId45"/>
    <p:sldId id="282" r:id="rId46"/>
    <p:sldId id="286" r:id="rId47"/>
    <p:sldId id="287" r:id="rId48"/>
    <p:sldId id="288" r:id="rId49"/>
    <p:sldId id="351" r:id="rId50"/>
    <p:sldId id="353" r:id="rId51"/>
    <p:sldId id="354" r:id="rId52"/>
    <p:sldId id="357" r:id="rId53"/>
    <p:sldId id="358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F6347-3451-4894-87E6-CA3F951F4AD4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F86FC-B081-406A-B860-0B0191FB1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61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58800" y="801688"/>
            <a:ext cx="5741988" cy="323056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94200"/>
            <a:ext cx="5029200" cy="41687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The surgical technique was as follows</a:t>
            </a:r>
          </a:p>
          <a:p>
            <a:r>
              <a:rPr lang="en-US" altLang="en-US" smtClean="0"/>
              <a:t>76 subtotla gast  </a:t>
            </a:r>
          </a:p>
          <a:p>
            <a:r>
              <a:rPr lang="en-US" altLang="en-US" smtClean="0"/>
              <a:t> 77 total gastrec.  as we can see in the picture</a:t>
            </a:r>
          </a:p>
          <a:p>
            <a:r>
              <a:rPr lang="en-US" altLang="en-US" smtClean="0"/>
              <a:t>and 3 stump gastrectomies</a:t>
            </a:r>
            <a:endParaRPr lang="en-US" altLang="en-US" smtClean="0">
              <a:latin typeface="Arial" panose="020B0604020202020204" pitchFamily="34" charset="0"/>
            </a:endParaRP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8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B75E-8382-4DCF-8E20-E8E6A7EFBD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45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AEC2B-FC23-4DC4-B172-664C015EDD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568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8FF95-969A-4F30-A025-EA5D8B2BD8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866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78B75E-8382-4DCF-8E20-E8E6A7EFBD0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454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5B43-9573-4222-AAF1-8467CF9037E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242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B07516-B206-4AB4-8FAF-F0F515A7E05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235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78AED-ED57-4D96-8B78-DA06F0AB08D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839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EE9E2B-021A-4034-A74A-6F16BAF2FDA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362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64F2C0-A698-4AF1-A0DA-392A6D351E8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616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70AAAC-685B-4EAC-B255-CCBCC6E2D91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5795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C0F58F-5514-42E1-B9D4-31C93CA8AD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6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25B43-9573-4222-AAF1-8467CF9037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821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60F2FD-45C1-40BB-91AF-1876F72E24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353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AEC2B-FC23-4DC4-B172-664C015EDD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541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08FF95-969A-4F30-A025-EA5D8B2BD8D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589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1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07516-B206-4AB4-8FAF-F0F515A7E0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74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78AED-ED57-4D96-8B78-DA06F0AB08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053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E9E2B-021A-4034-A74A-6F16BAF2FD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2788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4F2C0-A698-4AF1-A0DA-392A6D351E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6647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0AAAC-685B-4EAC-B255-CCBCC6E2D9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819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0F58F-5514-42E1-B9D4-31C93CA8AD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97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0F2FD-45C1-40BB-91AF-1876F72E24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12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7261" y="365126"/>
            <a:ext cx="10517481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7261" y="1825625"/>
            <a:ext cx="10517481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26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542" y="6356351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1542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5EE070-901E-4959-92FF-ED507EEE9D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29592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5EE070-901E-4959-92FF-ED507EEE9D7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67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gateway.ut.ovid.com/gw2/ovidweb.cgi?View+Image=00007890-200003150-00060|FF1&amp;S=IDNJHKKKCAHEHO00&amp;WebLinkReturn=Full+Text%3dL%7cS.sh.25.26%7c0%7c00007890-200003150-0006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3pxppq3195xue.cloudfront.net/media/images/13/01/20/AUB-ACC---2012-09-10-AUB-LOGO_966x6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14353" y="236220"/>
            <a:ext cx="8300258" cy="1676400"/>
          </a:xfrm>
          <a:gradFill>
            <a:gsLst>
              <a:gs pos="0">
                <a:srgbClr val="8488C4">
                  <a:alpha val="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b="1" dirty="0" smtClean="0"/>
              <a:t>Second IPNA Teaching Course</a:t>
            </a:r>
            <a:br>
              <a:rPr lang="en-US" sz="4000" b="1" dirty="0" smtClean="0"/>
            </a:br>
            <a:r>
              <a:rPr lang="en-US" sz="2400" b="1" i="1" dirty="0" smtClean="0"/>
              <a:t>Joint IPNA – ISN Teaching Course</a:t>
            </a:r>
            <a:endParaRPr lang="en-US" sz="2400" b="1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14353" y="2992582"/>
            <a:ext cx="8300257" cy="2570018"/>
          </a:xfrm>
          <a:gradFill>
            <a:gsLst>
              <a:gs pos="0">
                <a:srgbClr val="8488C4">
                  <a:alpha val="19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2500" lnSpcReduction="10000"/>
          </a:bodyPr>
          <a:lstStyle/>
          <a:p>
            <a:pPr algn="ctr">
              <a:buFontTx/>
              <a:buNone/>
              <a:defRPr/>
            </a:pPr>
            <a:r>
              <a:rPr lang="en-US" sz="2800" b="1" dirty="0"/>
              <a:t>Mohammad J. Khalifeh, MD</a:t>
            </a:r>
          </a:p>
          <a:p>
            <a:pPr algn="ctr">
              <a:buFontTx/>
              <a:buNone/>
              <a:defRPr/>
            </a:pPr>
            <a:r>
              <a:rPr lang="en-US" b="1" dirty="0" smtClean="0"/>
              <a:t> FRCP, FACS, FRCS</a:t>
            </a:r>
            <a:endParaRPr lang="en-US" dirty="0" smtClean="0"/>
          </a:p>
          <a:p>
            <a:pPr algn="ctr">
              <a:buFontTx/>
              <a:buNone/>
              <a:defRPr/>
            </a:pPr>
            <a:r>
              <a:rPr lang="en-US" dirty="0" smtClean="0"/>
              <a:t>Professor of Surgery</a:t>
            </a:r>
          </a:p>
          <a:p>
            <a:pPr algn="ctr">
              <a:buFontTx/>
              <a:buNone/>
              <a:defRPr/>
            </a:pPr>
            <a:r>
              <a:rPr lang="en-US" dirty="0" smtClean="0"/>
              <a:t>Chief Division of General Surgery</a:t>
            </a:r>
          </a:p>
          <a:p>
            <a:pPr algn="ctr">
              <a:buFontTx/>
              <a:buNone/>
              <a:defRPr/>
            </a:pPr>
            <a:r>
              <a:rPr lang="en-US" dirty="0" smtClean="0"/>
              <a:t>Director of Liver Transplantation &amp; Hepatobiliary and Pancreatic Surgery at AUBMC</a:t>
            </a:r>
          </a:p>
        </p:txBody>
      </p:sp>
      <p:pic>
        <p:nvPicPr>
          <p:cNvPr id="5129" name="Picture 2" descr="http://upload.wikimedia.org/wikipedia/en/thumb/0/02/American_University_of_Beirut_logo.svg/1280px-American_University_of_Beirut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9" y="236220"/>
            <a:ext cx="1720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69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Expanding Donor Pool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Recent experience with the ex vivo technique, if applied to elective patients, results in patient and graft survival rates comparable to whole-organ transplantation, although postoperative complication rates are higher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In situ splitting provides two grafts of optimal quality that can be applied to the entire spectrum of transplant recipients</a:t>
            </a:r>
            <a:r>
              <a:rPr lang="en-US" dirty="0" smtClean="0"/>
              <a:t>:</a:t>
            </a:r>
          </a:p>
          <a:p>
            <a:r>
              <a:rPr lang="en-US" dirty="0" smtClean="0"/>
              <a:t> </a:t>
            </a:r>
            <a:r>
              <a:rPr lang="en-US" dirty="0"/>
              <a:t>it is the method of choice for expanding the cadaver liver donor pool.</a:t>
            </a:r>
          </a:p>
        </p:txBody>
      </p:sp>
    </p:spTree>
    <p:extLst>
      <p:ext uri="{BB962C8B-B14F-4D97-AF65-F5344CB8AC3E}">
        <p14:creationId xmlns:p14="http://schemas.microsoft.com/office/powerpoint/2010/main" val="91000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Segmental_anatomy_of_liv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6700" y="1066800"/>
            <a:ext cx="65786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1947864" y="104776"/>
            <a:ext cx="41481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>
                <a:solidFill>
                  <a:srgbClr val="FFFF00"/>
                </a:solidFill>
                <a:latin typeface="Times New Roman" pitchFamily="-111" charset="0"/>
              </a:rPr>
              <a:t>Split liver transplantation</a:t>
            </a:r>
            <a:endParaRPr lang="en-US" sz="2800" b="1">
              <a:solidFill>
                <a:srgbClr val="FFFF00"/>
              </a:solidFill>
              <a:latin typeface="Times New Roman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83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97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3"/>
          <p:cNvSpPr>
            <a:spLocks noChangeArrowheads="1"/>
          </p:cNvSpPr>
          <p:nvPr/>
        </p:nvSpPr>
        <p:spPr bwMode="auto">
          <a:xfrm>
            <a:off x="2498725" y="198439"/>
            <a:ext cx="696753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>
                <a:solidFill>
                  <a:srgbClr val="FFFF00"/>
                </a:solidFill>
                <a:latin typeface="Arial" panose="020B0604020202020204" pitchFamily="34" charset="0"/>
              </a:rPr>
              <a:t>Outcomes of Conventional Split Liver Transplantation</a:t>
            </a:r>
          </a:p>
        </p:txBody>
      </p:sp>
      <p:graphicFrame>
        <p:nvGraphicFramePr>
          <p:cNvPr id="693252" name="Group 4"/>
          <p:cNvGraphicFramePr>
            <a:graphicFrameLocks noGrp="1"/>
          </p:cNvGraphicFramePr>
          <p:nvPr/>
        </p:nvGraphicFramePr>
        <p:xfrm>
          <a:off x="1500188" y="1570038"/>
          <a:ext cx="9309100" cy="4572000"/>
        </p:xfrm>
        <a:graphic>
          <a:graphicData uri="http://schemas.openxmlformats.org/drawingml/2006/table">
            <a:tbl>
              <a:tblPr/>
              <a:tblGrid>
                <a:gridCol w="2303462">
                  <a:extLst>
                    <a:ext uri="{9D8B030D-6E8A-4147-A177-3AD203B41FA5}">
                      <a16:colId xmlns:a16="http://schemas.microsoft.com/office/drawing/2014/main" val="2658486959"/>
                    </a:ext>
                  </a:extLst>
                </a:gridCol>
                <a:gridCol w="1169988">
                  <a:extLst>
                    <a:ext uri="{9D8B030D-6E8A-4147-A177-3AD203B41FA5}">
                      <a16:colId xmlns:a16="http://schemas.microsoft.com/office/drawing/2014/main" val="855986690"/>
                    </a:ext>
                  </a:extLst>
                </a:gridCol>
                <a:gridCol w="2073275">
                  <a:extLst>
                    <a:ext uri="{9D8B030D-6E8A-4147-A177-3AD203B41FA5}">
                      <a16:colId xmlns:a16="http://schemas.microsoft.com/office/drawing/2014/main" val="3407085437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236655488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274212283"/>
                    </a:ext>
                  </a:extLst>
                </a:gridCol>
                <a:gridCol w="1497013">
                  <a:extLst>
                    <a:ext uri="{9D8B030D-6E8A-4147-A177-3AD203B41FA5}">
                      <a16:colId xmlns:a16="http://schemas.microsoft.com/office/drawing/2014/main" val="4038559844"/>
                    </a:ext>
                  </a:extLst>
                </a:gridCol>
              </a:tblGrid>
              <a:tr h="407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Author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Technique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Pt Sr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Gt Sr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300903"/>
                  </a:ext>
                </a:extLst>
              </a:tr>
              <a:tr h="379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Reyes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Ex / In situ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904825"/>
                  </a:ext>
                </a:extLst>
              </a:tr>
              <a:tr h="377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Spada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 situ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0133397"/>
                  </a:ext>
                </a:extLst>
              </a:tr>
              <a:tr h="377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Ghobrial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 situ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417831"/>
                  </a:ext>
                </a:extLst>
              </a:tr>
              <a:tr h="379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Kilic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 situ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46101"/>
                  </a:ext>
                </a:extLst>
              </a:tr>
              <a:tr h="377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Sauer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6888212"/>
                  </a:ext>
                </a:extLst>
              </a:tr>
              <a:tr h="407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Deshpande*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Ex situ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7411394"/>
                  </a:ext>
                </a:extLst>
              </a:tr>
              <a:tr h="407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Girdelli*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 situ</a:t>
                      </a:r>
                      <a:endParaRPr kumimoji="0" lang="en-US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16110"/>
                  </a:ext>
                </a:extLst>
              </a:tr>
              <a:tr h="407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Yersiz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 situ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2886204"/>
                  </a:ext>
                </a:extLst>
              </a:tr>
              <a:tr h="407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Broering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Ex / In situ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1583695"/>
                  </a:ext>
                </a:extLst>
              </a:tr>
            </a:tbl>
          </a:graphicData>
        </a:graphic>
      </p:graphicFrame>
      <p:sp>
        <p:nvSpPr>
          <p:cNvPr id="7250" name="Text Box 3"/>
          <p:cNvSpPr txBox="1">
            <a:spLocks noChangeArrowheads="1"/>
          </p:cNvSpPr>
          <p:nvPr/>
        </p:nvSpPr>
        <p:spPr bwMode="auto">
          <a:xfrm>
            <a:off x="1566864" y="61071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en-US" sz="18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251" name="Text Box 2"/>
          <p:cNvSpPr txBox="1">
            <a:spLocks noChangeArrowheads="1"/>
          </p:cNvSpPr>
          <p:nvPr/>
        </p:nvSpPr>
        <p:spPr bwMode="auto">
          <a:xfrm>
            <a:off x="1550988" y="6216650"/>
            <a:ext cx="13532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i="1">
                <a:solidFill>
                  <a:prstClr val="white"/>
                </a:solidFill>
                <a:latin typeface="Arial" panose="020B0604020202020204" pitchFamily="34" charset="0"/>
              </a:rPr>
              <a:t>* Pediatric</a:t>
            </a:r>
          </a:p>
        </p:txBody>
      </p:sp>
    </p:spTree>
    <p:extLst>
      <p:ext uri="{BB962C8B-B14F-4D97-AF65-F5344CB8AC3E}">
        <p14:creationId xmlns:p14="http://schemas.microsoft.com/office/powerpoint/2010/main" val="4177354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ject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1293813"/>
            <a:ext cx="780415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2598739" y="222251"/>
            <a:ext cx="73691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>
                <a:solidFill>
                  <a:srgbClr val="FFFF00"/>
                </a:solidFill>
                <a:latin typeface="Arial" panose="020B0604020202020204" pitchFamily="34" charset="0"/>
              </a:rPr>
              <a:t>Split Versus LDLT in the U.S.</a:t>
            </a:r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3305176" y="1708150"/>
            <a:ext cx="1027113" cy="654050"/>
            <a:chOff x="1482" y="1076"/>
            <a:chExt cx="647" cy="412"/>
          </a:xfrm>
        </p:grpSpPr>
        <p:sp>
          <p:nvSpPr>
            <p:cNvPr id="8198" name="Rectangle 7"/>
            <p:cNvSpPr>
              <a:spLocks noChangeArrowheads="1"/>
            </p:cNvSpPr>
            <p:nvPr/>
          </p:nvSpPr>
          <p:spPr bwMode="auto">
            <a:xfrm>
              <a:off x="1482" y="1150"/>
              <a:ext cx="169" cy="85"/>
            </a:xfrm>
            <a:prstGeom prst="rect">
              <a:avLst/>
            </a:prstGeom>
            <a:solidFill>
              <a:srgbClr val="66FF33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4572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199" name="Rectangle 6"/>
            <p:cNvSpPr>
              <a:spLocks noChangeArrowheads="1"/>
            </p:cNvSpPr>
            <p:nvPr/>
          </p:nvSpPr>
          <p:spPr bwMode="auto">
            <a:xfrm>
              <a:off x="1482" y="1318"/>
              <a:ext cx="169" cy="8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4572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200" name="Text Box 5"/>
            <p:cNvSpPr txBox="1">
              <a:spLocks noChangeArrowheads="1"/>
            </p:cNvSpPr>
            <p:nvPr/>
          </p:nvSpPr>
          <p:spPr bwMode="auto">
            <a:xfrm>
              <a:off x="1736" y="1076"/>
              <a:ext cx="33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4572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>
                  <a:solidFill>
                    <a:prstClr val="white"/>
                  </a:solidFill>
                  <a:latin typeface="Arial" panose="020B0604020202020204" pitchFamily="34" charset="0"/>
                </a:rPr>
                <a:t>LD</a:t>
              </a:r>
            </a:p>
          </p:txBody>
        </p:sp>
        <p:sp>
          <p:nvSpPr>
            <p:cNvPr id="8201" name="Text Box 4"/>
            <p:cNvSpPr txBox="1">
              <a:spLocks noChangeArrowheads="1"/>
            </p:cNvSpPr>
            <p:nvPr/>
          </p:nvSpPr>
          <p:spPr bwMode="auto">
            <a:xfrm>
              <a:off x="1728" y="1236"/>
              <a:ext cx="40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4572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>
                  <a:solidFill>
                    <a:prstClr val="white"/>
                  </a:solidFill>
                  <a:latin typeface="Arial" panose="020B0604020202020204" pitchFamily="34" charset="0"/>
                </a:rPr>
                <a:t>SLT</a:t>
              </a:r>
            </a:p>
          </p:txBody>
        </p:sp>
      </p:grpSp>
      <p:sp>
        <p:nvSpPr>
          <p:cNvPr id="8197" name="Rectangle 2"/>
          <p:cNvSpPr>
            <a:spLocks noChangeArrowheads="1"/>
          </p:cNvSpPr>
          <p:nvPr/>
        </p:nvSpPr>
        <p:spPr bwMode="auto">
          <a:xfrm>
            <a:off x="6208714" y="6086476"/>
            <a:ext cx="427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i="1">
                <a:solidFill>
                  <a:prstClr val="white"/>
                </a:solidFill>
                <a:latin typeface="Arial" panose="020B0604020202020204" pitchFamily="34" charset="0"/>
              </a:rPr>
              <a:t>Merion RM, Am J Transpl 2004</a:t>
            </a:r>
          </a:p>
        </p:txBody>
      </p:sp>
    </p:spTree>
    <p:extLst>
      <p:ext uri="{BB962C8B-B14F-4D97-AF65-F5344CB8AC3E}">
        <p14:creationId xmlns:p14="http://schemas.microsoft.com/office/powerpoint/2010/main" val="1298263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49"/>
          <p:cNvSpPr>
            <a:spLocks noChangeAspect="1" noChangeArrowheads="1" noTextEdit="1"/>
          </p:cNvSpPr>
          <p:nvPr/>
        </p:nvSpPr>
        <p:spPr bwMode="auto">
          <a:xfrm>
            <a:off x="1922464" y="1698626"/>
            <a:ext cx="823277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219" name="Rectangle 148"/>
          <p:cNvSpPr>
            <a:spLocks noChangeArrowheads="1"/>
          </p:cNvSpPr>
          <p:nvPr/>
        </p:nvSpPr>
        <p:spPr bwMode="auto">
          <a:xfrm>
            <a:off x="2543176" y="2005014"/>
            <a:ext cx="7559675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white"/>
              </a:solidFill>
            </a:endParaRPr>
          </a:p>
        </p:txBody>
      </p:sp>
      <p:sp>
        <p:nvSpPr>
          <p:cNvPr id="9220" name="Rectangle 147"/>
          <p:cNvSpPr>
            <a:spLocks noChangeArrowheads="1"/>
          </p:cNvSpPr>
          <p:nvPr/>
        </p:nvSpPr>
        <p:spPr bwMode="auto">
          <a:xfrm>
            <a:off x="2543176" y="2005014"/>
            <a:ext cx="7559675" cy="3222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white"/>
              </a:solidFill>
            </a:endParaRPr>
          </a:p>
        </p:txBody>
      </p:sp>
      <p:sp>
        <p:nvSpPr>
          <p:cNvPr id="9221" name="Rectangle 146"/>
          <p:cNvSpPr>
            <a:spLocks noChangeArrowheads="1"/>
          </p:cNvSpPr>
          <p:nvPr/>
        </p:nvSpPr>
        <p:spPr bwMode="auto">
          <a:xfrm>
            <a:off x="3805238" y="4149726"/>
            <a:ext cx="722312" cy="1077913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white"/>
              </a:solidFill>
            </a:endParaRPr>
          </a:p>
        </p:txBody>
      </p:sp>
      <p:sp>
        <p:nvSpPr>
          <p:cNvPr id="9222" name="Rectangle 145"/>
          <p:cNvSpPr>
            <a:spLocks noChangeArrowheads="1"/>
          </p:cNvSpPr>
          <p:nvPr/>
        </p:nvSpPr>
        <p:spPr bwMode="auto">
          <a:xfrm>
            <a:off x="6327776" y="3151188"/>
            <a:ext cx="714375" cy="2076450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white"/>
              </a:solidFill>
            </a:endParaRPr>
          </a:p>
        </p:txBody>
      </p:sp>
      <p:sp>
        <p:nvSpPr>
          <p:cNvPr id="9223" name="Rectangle 144"/>
          <p:cNvSpPr>
            <a:spLocks noChangeArrowheads="1"/>
          </p:cNvSpPr>
          <p:nvPr/>
        </p:nvSpPr>
        <p:spPr bwMode="auto">
          <a:xfrm>
            <a:off x="8842375" y="2894014"/>
            <a:ext cx="723900" cy="2333625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white"/>
              </a:solidFill>
            </a:endParaRPr>
          </a:p>
        </p:txBody>
      </p:sp>
      <p:sp>
        <p:nvSpPr>
          <p:cNvPr id="9224" name="Line 143"/>
          <p:cNvSpPr>
            <a:spLocks noChangeShapeType="1"/>
          </p:cNvSpPr>
          <p:nvPr/>
        </p:nvSpPr>
        <p:spPr bwMode="auto">
          <a:xfrm>
            <a:off x="2543176" y="2005014"/>
            <a:ext cx="3175" cy="32226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225" name="Line 142"/>
          <p:cNvSpPr>
            <a:spLocks noChangeShapeType="1"/>
          </p:cNvSpPr>
          <p:nvPr/>
        </p:nvSpPr>
        <p:spPr bwMode="auto">
          <a:xfrm>
            <a:off x="2481263" y="5227639"/>
            <a:ext cx="619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226" name="Line 141"/>
          <p:cNvSpPr>
            <a:spLocks noChangeShapeType="1"/>
          </p:cNvSpPr>
          <p:nvPr/>
        </p:nvSpPr>
        <p:spPr bwMode="auto">
          <a:xfrm>
            <a:off x="2481263" y="4149725"/>
            <a:ext cx="61912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227" name="Line 140"/>
          <p:cNvSpPr>
            <a:spLocks noChangeShapeType="1"/>
          </p:cNvSpPr>
          <p:nvPr/>
        </p:nvSpPr>
        <p:spPr bwMode="auto">
          <a:xfrm>
            <a:off x="2481263" y="3082925"/>
            <a:ext cx="61912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228" name="Line 139"/>
          <p:cNvSpPr>
            <a:spLocks noChangeShapeType="1"/>
          </p:cNvSpPr>
          <p:nvPr/>
        </p:nvSpPr>
        <p:spPr bwMode="auto">
          <a:xfrm>
            <a:off x="2481263" y="2005014"/>
            <a:ext cx="619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229" name="Line 138"/>
          <p:cNvSpPr>
            <a:spLocks noChangeShapeType="1"/>
          </p:cNvSpPr>
          <p:nvPr/>
        </p:nvSpPr>
        <p:spPr bwMode="auto">
          <a:xfrm>
            <a:off x="2543176" y="5227639"/>
            <a:ext cx="755967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230" name="Line 137"/>
          <p:cNvSpPr>
            <a:spLocks noChangeShapeType="1"/>
          </p:cNvSpPr>
          <p:nvPr/>
        </p:nvSpPr>
        <p:spPr bwMode="auto">
          <a:xfrm flipV="1">
            <a:off x="2543176" y="5227638"/>
            <a:ext cx="3175" cy="698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231" name="Line 136"/>
          <p:cNvSpPr>
            <a:spLocks noChangeShapeType="1"/>
          </p:cNvSpPr>
          <p:nvPr/>
        </p:nvSpPr>
        <p:spPr bwMode="auto">
          <a:xfrm flipV="1">
            <a:off x="5067300" y="5227638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232" name="Line 135"/>
          <p:cNvSpPr>
            <a:spLocks noChangeShapeType="1"/>
          </p:cNvSpPr>
          <p:nvPr/>
        </p:nvSpPr>
        <p:spPr bwMode="auto">
          <a:xfrm flipV="1">
            <a:off x="7580314" y="5227638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233" name="Line 134"/>
          <p:cNvSpPr>
            <a:spLocks noChangeShapeType="1"/>
          </p:cNvSpPr>
          <p:nvPr/>
        </p:nvSpPr>
        <p:spPr bwMode="auto">
          <a:xfrm flipV="1">
            <a:off x="10102851" y="5227638"/>
            <a:ext cx="3175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234" name="Rectangle 133"/>
          <p:cNvSpPr>
            <a:spLocks noChangeArrowheads="1"/>
          </p:cNvSpPr>
          <p:nvPr/>
        </p:nvSpPr>
        <p:spPr bwMode="auto">
          <a:xfrm>
            <a:off x="3970338" y="3863976"/>
            <a:ext cx="4985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prstClr val="white"/>
                </a:solidFill>
                <a:latin typeface="Arial" panose="020B0604020202020204" pitchFamily="34" charset="0"/>
              </a:rPr>
              <a:t>1.00</a:t>
            </a:r>
            <a:endParaRPr lang="en-US" altLang="en-US" sz="2000">
              <a:solidFill>
                <a:prstClr val="white"/>
              </a:solidFill>
            </a:endParaRPr>
          </a:p>
        </p:txBody>
      </p:sp>
      <p:sp>
        <p:nvSpPr>
          <p:cNvPr id="9235" name="Rectangle 132"/>
          <p:cNvSpPr>
            <a:spLocks noChangeArrowheads="1"/>
          </p:cNvSpPr>
          <p:nvPr/>
        </p:nvSpPr>
        <p:spPr bwMode="auto">
          <a:xfrm>
            <a:off x="6483351" y="2865438"/>
            <a:ext cx="493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prstClr val="white"/>
                </a:solidFill>
                <a:latin typeface="Arial" panose="020B0604020202020204" pitchFamily="34" charset="0"/>
              </a:rPr>
              <a:t>1.47</a:t>
            </a:r>
            <a:endParaRPr lang="en-US" altLang="en-US" sz="2000">
              <a:solidFill>
                <a:prstClr val="white"/>
              </a:solidFill>
            </a:endParaRPr>
          </a:p>
        </p:txBody>
      </p:sp>
      <p:sp>
        <p:nvSpPr>
          <p:cNvPr id="9236" name="Rectangle 131"/>
          <p:cNvSpPr>
            <a:spLocks noChangeArrowheads="1"/>
          </p:cNvSpPr>
          <p:nvPr/>
        </p:nvSpPr>
        <p:spPr bwMode="auto">
          <a:xfrm>
            <a:off x="9007476" y="2608263"/>
            <a:ext cx="493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prstClr val="white"/>
                </a:solidFill>
                <a:latin typeface="Arial" panose="020B0604020202020204" pitchFamily="34" charset="0"/>
              </a:rPr>
              <a:t>1.59</a:t>
            </a:r>
            <a:endParaRPr lang="en-US" altLang="en-US" sz="2000">
              <a:solidFill>
                <a:prstClr val="white"/>
              </a:solidFill>
            </a:endParaRPr>
          </a:p>
        </p:txBody>
      </p:sp>
      <p:sp>
        <p:nvSpPr>
          <p:cNvPr id="9237" name="Rectangle 130"/>
          <p:cNvSpPr>
            <a:spLocks noChangeArrowheads="1"/>
          </p:cNvSpPr>
          <p:nvPr/>
        </p:nvSpPr>
        <p:spPr bwMode="auto">
          <a:xfrm>
            <a:off x="2108200" y="5119689"/>
            <a:ext cx="317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0.5</a:t>
            </a:r>
            <a:endParaRPr lang="en-US" altLang="en-US" sz="1800">
              <a:solidFill>
                <a:prstClr val="white"/>
              </a:solidFill>
            </a:endParaRPr>
          </a:p>
        </p:txBody>
      </p:sp>
      <p:sp>
        <p:nvSpPr>
          <p:cNvPr id="9238" name="Rectangle 129"/>
          <p:cNvSpPr>
            <a:spLocks noChangeArrowheads="1"/>
          </p:cNvSpPr>
          <p:nvPr/>
        </p:nvSpPr>
        <p:spPr bwMode="auto">
          <a:xfrm>
            <a:off x="2108200" y="4041775"/>
            <a:ext cx="317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1.0</a:t>
            </a:r>
            <a:endParaRPr lang="en-US" altLang="en-US" sz="1800">
              <a:solidFill>
                <a:prstClr val="white"/>
              </a:solidFill>
            </a:endParaRPr>
          </a:p>
        </p:txBody>
      </p:sp>
      <p:sp>
        <p:nvSpPr>
          <p:cNvPr id="9239" name="Rectangle 128"/>
          <p:cNvSpPr>
            <a:spLocks noChangeArrowheads="1"/>
          </p:cNvSpPr>
          <p:nvPr/>
        </p:nvSpPr>
        <p:spPr bwMode="auto">
          <a:xfrm>
            <a:off x="2108200" y="2973389"/>
            <a:ext cx="317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1.5</a:t>
            </a:r>
            <a:endParaRPr lang="en-US" altLang="en-US" sz="1800">
              <a:solidFill>
                <a:prstClr val="white"/>
              </a:solidFill>
            </a:endParaRPr>
          </a:p>
        </p:txBody>
      </p:sp>
      <p:sp>
        <p:nvSpPr>
          <p:cNvPr id="9240" name="Rectangle 127"/>
          <p:cNvSpPr>
            <a:spLocks noChangeArrowheads="1"/>
          </p:cNvSpPr>
          <p:nvPr/>
        </p:nvSpPr>
        <p:spPr bwMode="auto">
          <a:xfrm>
            <a:off x="2108200" y="1897064"/>
            <a:ext cx="317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2.0</a:t>
            </a:r>
            <a:endParaRPr lang="en-US" altLang="en-US" sz="1800">
              <a:solidFill>
                <a:prstClr val="white"/>
              </a:solidFill>
            </a:endParaRPr>
          </a:p>
        </p:txBody>
      </p:sp>
      <p:sp>
        <p:nvSpPr>
          <p:cNvPr id="9241" name="Rectangle 126"/>
          <p:cNvSpPr>
            <a:spLocks noChangeArrowheads="1"/>
          </p:cNvSpPr>
          <p:nvPr/>
        </p:nvSpPr>
        <p:spPr bwMode="auto">
          <a:xfrm>
            <a:off x="2927351" y="5384801"/>
            <a:ext cx="19540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prstClr val="white"/>
                </a:solidFill>
                <a:latin typeface="Arial" panose="020B0604020202020204" pitchFamily="34" charset="0"/>
              </a:rPr>
              <a:t>Whole Cadaveric</a:t>
            </a:r>
            <a:endParaRPr lang="en-US" altLang="en-US" sz="2000">
              <a:solidFill>
                <a:prstClr val="white"/>
              </a:solidFill>
            </a:endParaRPr>
          </a:p>
        </p:txBody>
      </p:sp>
      <p:sp>
        <p:nvSpPr>
          <p:cNvPr id="9242" name="Rectangle 125"/>
          <p:cNvSpPr>
            <a:spLocks noChangeArrowheads="1"/>
          </p:cNvSpPr>
          <p:nvPr/>
        </p:nvSpPr>
        <p:spPr bwMode="auto">
          <a:xfrm>
            <a:off x="5381625" y="5410201"/>
            <a:ext cx="25247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prstClr val="white"/>
                </a:solidFill>
                <a:latin typeface="Arial" panose="020B0604020202020204" pitchFamily="34" charset="0"/>
              </a:rPr>
              <a:t>Partial/Split Cadaveric</a:t>
            </a:r>
            <a:endParaRPr lang="en-US" altLang="en-US" sz="2000">
              <a:solidFill>
                <a:prstClr val="white"/>
              </a:solidFill>
            </a:endParaRPr>
          </a:p>
        </p:txBody>
      </p:sp>
      <p:sp>
        <p:nvSpPr>
          <p:cNvPr id="9243" name="Rectangle 124"/>
          <p:cNvSpPr>
            <a:spLocks noChangeArrowheads="1"/>
          </p:cNvSpPr>
          <p:nvPr/>
        </p:nvSpPr>
        <p:spPr bwMode="auto">
          <a:xfrm>
            <a:off x="8801101" y="5422901"/>
            <a:ext cx="6716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prstClr val="white"/>
                </a:solidFill>
                <a:latin typeface="Arial" panose="020B0604020202020204" pitchFamily="34" charset="0"/>
              </a:rPr>
              <a:t>Living</a:t>
            </a:r>
            <a:endParaRPr lang="en-US" altLang="en-US" sz="2000">
              <a:solidFill>
                <a:prstClr val="white"/>
              </a:solidFill>
            </a:endParaRPr>
          </a:p>
        </p:txBody>
      </p:sp>
      <p:sp>
        <p:nvSpPr>
          <p:cNvPr id="9244" name="Rectangle 123"/>
          <p:cNvSpPr>
            <a:spLocks noChangeArrowheads="1"/>
          </p:cNvSpPr>
          <p:nvPr/>
        </p:nvSpPr>
        <p:spPr bwMode="auto">
          <a:xfrm>
            <a:off x="3081339" y="2222500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en-US" sz="2400">
              <a:solidFill>
                <a:prstClr val="white"/>
              </a:solidFill>
            </a:endParaRPr>
          </a:p>
        </p:txBody>
      </p:sp>
      <p:sp>
        <p:nvSpPr>
          <p:cNvPr id="9245" name="Rectangle 122"/>
          <p:cNvSpPr>
            <a:spLocks noChangeArrowheads="1"/>
          </p:cNvSpPr>
          <p:nvPr/>
        </p:nvSpPr>
        <p:spPr bwMode="auto">
          <a:xfrm>
            <a:off x="5470526" y="2222500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en-US" sz="2400">
              <a:solidFill>
                <a:prstClr val="white"/>
              </a:solidFill>
            </a:endParaRPr>
          </a:p>
        </p:txBody>
      </p:sp>
      <p:sp>
        <p:nvSpPr>
          <p:cNvPr id="9246" name="Rectangle 121"/>
          <p:cNvSpPr>
            <a:spLocks noChangeArrowheads="1"/>
          </p:cNvSpPr>
          <p:nvPr/>
        </p:nvSpPr>
        <p:spPr bwMode="auto">
          <a:xfrm>
            <a:off x="3919539" y="4891088"/>
            <a:ext cx="485775" cy="266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white"/>
              </a:solidFill>
            </a:endParaRPr>
          </a:p>
        </p:txBody>
      </p:sp>
      <p:sp>
        <p:nvSpPr>
          <p:cNvPr id="9247" name="Rectangle 120"/>
          <p:cNvSpPr>
            <a:spLocks noChangeArrowheads="1"/>
          </p:cNvSpPr>
          <p:nvPr/>
        </p:nvSpPr>
        <p:spPr bwMode="auto">
          <a:xfrm>
            <a:off x="3960813" y="4911725"/>
            <a:ext cx="381000" cy="228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500">
                <a:solidFill>
                  <a:prstClr val="black"/>
                </a:solidFill>
                <a:latin typeface="Arial" panose="020B0604020202020204" pitchFamily="34" charset="0"/>
              </a:rPr>
              <a:t>REF</a:t>
            </a:r>
            <a:endParaRPr lang="en-US" altLang="en-US" sz="2400">
              <a:solidFill>
                <a:prstClr val="black"/>
              </a:solidFill>
            </a:endParaRPr>
          </a:p>
        </p:txBody>
      </p:sp>
      <p:grpSp>
        <p:nvGrpSpPr>
          <p:cNvPr id="9248" name="Group 14"/>
          <p:cNvGrpSpPr>
            <a:grpSpLocks/>
          </p:cNvGrpSpPr>
          <p:nvPr/>
        </p:nvGrpSpPr>
        <p:grpSpPr bwMode="auto">
          <a:xfrm>
            <a:off x="2543176" y="4149726"/>
            <a:ext cx="7559675" cy="11113"/>
            <a:chOff x="891" y="2614"/>
            <a:chExt cx="4233" cy="7"/>
          </a:xfrm>
        </p:grpSpPr>
        <p:sp>
          <p:nvSpPr>
            <p:cNvPr id="9261" name="Freeform 119"/>
            <p:cNvSpPr>
              <a:spLocks/>
            </p:cNvSpPr>
            <p:nvPr/>
          </p:nvSpPr>
          <p:spPr bwMode="auto">
            <a:xfrm>
              <a:off x="891" y="2614"/>
              <a:ext cx="23" cy="7"/>
            </a:xfrm>
            <a:custGeom>
              <a:avLst/>
              <a:gdLst>
                <a:gd name="T0" fmla="*/ 0 w 23"/>
                <a:gd name="T1" fmla="*/ 0 h 7"/>
                <a:gd name="T2" fmla="*/ 0 w 23"/>
                <a:gd name="T3" fmla="*/ 0 h 7"/>
                <a:gd name="T4" fmla="*/ 0 w 23"/>
                <a:gd name="T5" fmla="*/ 7 h 7"/>
                <a:gd name="T6" fmla="*/ 23 w 23"/>
                <a:gd name="T7" fmla="*/ 7 h 7"/>
                <a:gd name="T8" fmla="*/ 23 w 23"/>
                <a:gd name="T9" fmla="*/ 0 h 7"/>
                <a:gd name="T10" fmla="*/ 23 w 23"/>
                <a:gd name="T11" fmla="*/ 0 h 7"/>
                <a:gd name="T12" fmla="*/ 0 w 23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7">
                  <a:moveTo>
                    <a:pt x="0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62" name="Freeform 118"/>
            <p:cNvSpPr>
              <a:spLocks/>
            </p:cNvSpPr>
            <p:nvPr/>
          </p:nvSpPr>
          <p:spPr bwMode="auto">
            <a:xfrm>
              <a:off x="925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63" name="Freeform 117"/>
            <p:cNvSpPr>
              <a:spLocks/>
            </p:cNvSpPr>
            <p:nvPr/>
          </p:nvSpPr>
          <p:spPr bwMode="auto">
            <a:xfrm>
              <a:off x="966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64" name="Freeform 116"/>
            <p:cNvSpPr>
              <a:spLocks/>
            </p:cNvSpPr>
            <p:nvPr/>
          </p:nvSpPr>
          <p:spPr bwMode="auto">
            <a:xfrm>
              <a:off x="1006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65" name="Freeform 115"/>
            <p:cNvSpPr>
              <a:spLocks/>
            </p:cNvSpPr>
            <p:nvPr/>
          </p:nvSpPr>
          <p:spPr bwMode="auto">
            <a:xfrm>
              <a:off x="1047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66" name="Freeform 114"/>
            <p:cNvSpPr>
              <a:spLocks/>
            </p:cNvSpPr>
            <p:nvPr/>
          </p:nvSpPr>
          <p:spPr bwMode="auto">
            <a:xfrm>
              <a:off x="1087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67" name="Freeform 113"/>
            <p:cNvSpPr>
              <a:spLocks/>
            </p:cNvSpPr>
            <p:nvPr/>
          </p:nvSpPr>
          <p:spPr bwMode="auto">
            <a:xfrm>
              <a:off x="1128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68" name="Freeform 112"/>
            <p:cNvSpPr>
              <a:spLocks/>
            </p:cNvSpPr>
            <p:nvPr/>
          </p:nvSpPr>
          <p:spPr bwMode="auto">
            <a:xfrm>
              <a:off x="1169" y="2614"/>
              <a:ext cx="28" cy="7"/>
            </a:xfrm>
            <a:custGeom>
              <a:avLst/>
              <a:gdLst>
                <a:gd name="T0" fmla="*/ 5 w 28"/>
                <a:gd name="T1" fmla="*/ 0 h 7"/>
                <a:gd name="T2" fmla="*/ 0 w 28"/>
                <a:gd name="T3" fmla="*/ 0 h 7"/>
                <a:gd name="T4" fmla="*/ 5 w 28"/>
                <a:gd name="T5" fmla="*/ 7 h 7"/>
                <a:gd name="T6" fmla="*/ 28 w 28"/>
                <a:gd name="T7" fmla="*/ 7 h 7"/>
                <a:gd name="T8" fmla="*/ 28 w 28"/>
                <a:gd name="T9" fmla="*/ 0 h 7"/>
                <a:gd name="T10" fmla="*/ 28 w 28"/>
                <a:gd name="T11" fmla="*/ 0 h 7"/>
                <a:gd name="T12" fmla="*/ 5 w 28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69" name="Freeform 111"/>
            <p:cNvSpPr>
              <a:spLocks/>
            </p:cNvSpPr>
            <p:nvPr/>
          </p:nvSpPr>
          <p:spPr bwMode="auto">
            <a:xfrm>
              <a:off x="1209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70" name="Freeform 110"/>
            <p:cNvSpPr>
              <a:spLocks/>
            </p:cNvSpPr>
            <p:nvPr/>
          </p:nvSpPr>
          <p:spPr bwMode="auto">
            <a:xfrm>
              <a:off x="1250" y="2614"/>
              <a:ext cx="29" cy="7"/>
            </a:xfrm>
            <a:custGeom>
              <a:avLst/>
              <a:gdLst>
                <a:gd name="T0" fmla="*/ 5 w 29"/>
                <a:gd name="T1" fmla="*/ 0 h 7"/>
                <a:gd name="T2" fmla="*/ 0 w 29"/>
                <a:gd name="T3" fmla="*/ 0 h 7"/>
                <a:gd name="T4" fmla="*/ 5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5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71" name="Freeform 109"/>
            <p:cNvSpPr>
              <a:spLocks/>
            </p:cNvSpPr>
            <p:nvPr/>
          </p:nvSpPr>
          <p:spPr bwMode="auto">
            <a:xfrm>
              <a:off x="1290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72" name="Freeform 108"/>
            <p:cNvSpPr>
              <a:spLocks/>
            </p:cNvSpPr>
            <p:nvPr/>
          </p:nvSpPr>
          <p:spPr bwMode="auto">
            <a:xfrm>
              <a:off x="1331" y="2614"/>
              <a:ext cx="29" cy="7"/>
            </a:xfrm>
            <a:custGeom>
              <a:avLst/>
              <a:gdLst>
                <a:gd name="T0" fmla="*/ 5 w 29"/>
                <a:gd name="T1" fmla="*/ 0 h 7"/>
                <a:gd name="T2" fmla="*/ 0 w 29"/>
                <a:gd name="T3" fmla="*/ 0 h 7"/>
                <a:gd name="T4" fmla="*/ 5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5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73" name="Freeform 107"/>
            <p:cNvSpPr>
              <a:spLocks/>
            </p:cNvSpPr>
            <p:nvPr/>
          </p:nvSpPr>
          <p:spPr bwMode="auto">
            <a:xfrm>
              <a:off x="1371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74" name="Freeform 106"/>
            <p:cNvSpPr>
              <a:spLocks/>
            </p:cNvSpPr>
            <p:nvPr/>
          </p:nvSpPr>
          <p:spPr bwMode="auto">
            <a:xfrm>
              <a:off x="1412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75" name="Freeform 105"/>
            <p:cNvSpPr>
              <a:spLocks/>
            </p:cNvSpPr>
            <p:nvPr/>
          </p:nvSpPr>
          <p:spPr bwMode="auto">
            <a:xfrm>
              <a:off x="1452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76" name="Freeform 104"/>
            <p:cNvSpPr>
              <a:spLocks/>
            </p:cNvSpPr>
            <p:nvPr/>
          </p:nvSpPr>
          <p:spPr bwMode="auto">
            <a:xfrm>
              <a:off x="1493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77" name="Freeform 103"/>
            <p:cNvSpPr>
              <a:spLocks/>
            </p:cNvSpPr>
            <p:nvPr/>
          </p:nvSpPr>
          <p:spPr bwMode="auto">
            <a:xfrm>
              <a:off x="1533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78" name="Freeform 102"/>
            <p:cNvSpPr>
              <a:spLocks/>
            </p:cNvSpPr>
            <p:nvPr/>
          </p:nvSpPr>
          <p:spPr bwMode="auto">
            <a:xfrm>
              <a:off x="1574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79" name="Freeform 101"/>
            <p:cNvSpPr>
              <a:spLocks/>
            </p:cNvSpPr>
            <p:nvPr/>
          </p:nvSpPr>
          <p:spPr bwMode="auto">
            <a:xfrm>
              <a:off x="1614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80" name="Freeform 100"/>
            <p:cNvSpPr>
              <a:spLocks/>
            </p:cNvSpPr>
            <p:nvPr/>
          </p:nvSpPr>
          <p:spPr bwMode="auto">
            <a:xfrm>
              <a:off x="1655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81" name="Freeform 99"/>
            <p:cNvSpPr>
              <a:spLocks/>
            </p:cNvSpPr>
            <p:nvPr/>
          </p:nvSpPr>
          <p:spPr bwMode="auto">
            <a:xfrm>
              <a:off x="1696" y="2614"/>
              <a:ext cx="28" cy="7"/>
            </a:xfrm>
            <a:custGeom>
              <a:avLst/>
              <a:gdLst>
                <a:gd name="T0" fmla="*/ 5 w 28"/>
                <a:gd name="T1" fmla="*/ 0 h 7"/>
                <a:gd name="T2" fmla="*/ 0 w 28"/>
                <a:gd name="T3" fmla="*/ 0 h 7"/>
                <a:gd name="T4" fmla="*/ 5 w 28"/>
                <a:gd name="T5" fmla="*/ 7 h 7"/>
                <a:gd name="T6" fmla="*/ 28 w 28"/>
                <a:gd name="T7" fmla="*/ 7 h 7"/>
                <a:gd name="T8" fmla="*/ 28 w 28"/>
                <a:gd name="T9" fmla="*/ 0 h 7"/>
                <a:gd name="T10" fmla="*/ 28 w 28"/>
                <a:gd name="T11" fmla="*/ 0 h 7"/>
                <a:gd name="T12" fmla="*/ 5 w 28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82" name="Freeform 98"/>
            <p:cNvSpPr>
              <a:spLocks/>
            </p:cNvSpPr>
            <p:nvPr/>
          </p:nvSpPr>
          <p:spPr bwMode="auto">
            <a:xfrm>
              <a:off x="1736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83" name="Freeform 97"/>
            <p:cNvSpPr>
              <a:spLocks/>
            </p:cNvSpPr>
            <p:nvPr/>
          </p:nvSpPr>
          <p:spPr bwMode="auto">
            <a:xfrm>
              <a:off x="1777" y="2614"/>
              <a:ext cx="29" cy="7"/>
            </a:xfrm>
            <a:custGeom>
              <a:avLst/>
              <a:gdLst>
                <a:gd name="T0" fmla="*/ 5 w 29"/>
                <a:gd name="T1" fmla="*/ 0 h 7"/>
                <a:gd name="T2" fmla="*/ 0 w 29"/>
                <a:gd name="T3" fmla="*/ 0 h 7"/>
                <a:gd name="T4" fmla="*/ 5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5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84" name="Freeform 96"/>
            <p:cNvSpPr>
              <a:spLocks/>
            </p:cNvSpPr>
            <p:nvPr/>
          </p:nvSpPr>
          <p:spPr bwMode="auto">
            <a:xfrm>
              <a:off x="1817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85" name="Freeform 95"/>
            <p:cNvSpPr>
              <a:spLocks/>
            </p:cNvSpPr>
            <p:nvPr/>
          </p:nvSpPr>
          <p:spPr bwMode="auto">
            <a:xfrm>
              <a:off x="1858" y="2614"/>
              <a:ext cx="29" cy="7"/>
            </a:xfrm>
            <a:custGeom>
              <a:avLst/>
              <a:gdLst>
                <a:gd name="T0" fmla="*/ 5 w 29"/>
                <a:gd name="T1" fmla="*/ 0 h 7"/>
                <a:gd name="T2" fmla="*/ 0 w 29"/>
                <a:gd name="T3" fmla="*/ 0 h 7"/>
                <a:gd name="T4" fmla="*/ 5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5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86" name="Freeform 94"/>
            <p:cNvSpPr>
              <a:spLocks/>
            </p:cNvSpPr>
            <p:nvPr/>
          </p:nvSpPr>
          <p:spPr bwMode="auto">
            <a:xfrm>
              <a:off x="1898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87" name="Freeform 93"/>
            <p:cNvSpPr>
              <a:spLocks/>
            </p:cNvSpPr>
            <p:nvPr/>
          </p:nvSpPr>
          <p:spPr bwMode="auto">
            <a:xfrm>
              <a:off x="1939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88" name="Freeform 92"/>
            <p:cNvSpPr>
              <a:spLocks/>
            </p:cNvSpPr>
            <p:nvPr/>
          </p:nvSpPr>
          <p:spPr bwMode="auto">
            <a:xfrm>
              <a:off x="1979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89" name="Freeform 91"/>
            <p:cNvSpPr>
              <a:spLocks/>
            </p:cNvSpPr>
            <p:nvPr/>
          </p:nvSpPr>
          <p:spPr bwMode="auto">
            <a:xfrm>
              <a:off x="2020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90" name="Freeform 90"/>
            <p:cNvSpPr>
              <a:spLocks/>
            </p:cNvSpPr>
            <p:nvPr/>
          </p:nvSpPr>
          <p:spPr bwMode="auto">
            <a:xfrm>
              <a:off x="2060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91" name="Freeform 89"/>
            <p:cNvSpPr>
              <a:spLocks/>
            </p:cNvSpPr>
            <p:nvPr/>
          </p:nvSpPr>
          <p:spPr bwMode="auto">
            <a:xfrm>
              <a:off x="2101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92" name="Freeform 88"/>
            <p:cNvSpPr>
              <a:spLocks/>
            </p:cNvSpPr>
            <p:nvPr/>
          </p:nvSpPr>
          <p:spPr bwMode="auto">
            <a:xfrm>
              <a:off x="2141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93" name="Freeform 87"/>
            <p:cNvSpPr>
              <a:spLocks/>
            </p:cNvSpPr>
            <p:nvPr/>
          </p:nvSpPr>
          <p:spPr bwMode="auto">
            <a:xfrm>
              <a:off x="2182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94" name="Freeform 86"/>
            <p:cNvSpPr>
              <a:spLocks/>
            </p:cNvSpPr>
            <p:nvPr/>
          </p:nvSpPr>
          <p:spPr bwMode="auto">
            <a:xfrm>
              <a:off x="2223" y="2614"/>
              <a:ext cx="29" cy="7"/>
            </a:xfrm>
            <a:custGeom>
              <a:avLst/>
              <a:gdLst>
                <a:gd name="T0" fmla="*/ 5 w 29"/>
                <a:gd name="T1" fmla="*/ 0 h 7"/>
                <a:gd name="T2" fmla="*/ 0 w 29"/>
                <a:gd name="T3" fmla="*/ 0 h 7"/>
                <a:gd name="T4" fmla="*/ 5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5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95" name="Freeform 85"/>
            <p:cNvSpPr>
              <a:spLocks/>
            </p:cNvSpPr>
            <p:nvPr/>
          </p:nvSpPr>
          <p:spPr bwMode="auto">
            <a:xfrm>
              <a:off x="2263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96" name="Freeform 84"/>
            <p:cNvSpPr>
              <a:spLocks/>
            </p:cNvSpPr>
            <p:nvPr/>
          </p:nvSpPr>
          <p:spPr bwMode="auto">
            <a:xfrm>
              <a:off x="2304" y="2614"/>
              <a:ext cx="29" cy="7"/>
            </a:xfrm>
            <a:custGeom>
              <a:avLst/>
              <a:gdLst>
                <a:gd name="T0" fmla="*/ 5 w 29"/>
                <a:gd name="T1" fmla="*/ 0 h 7"/>
                <a:gd name="T2" fmla="*/ 0 w 29"/>
                <a:gd name="T3" fmla="*/ 0 h 7"/>
                <a:gd name="T4" fmla="*/ 5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5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97" name="Freeform 83"/>
            <p:cNvSpPr>
              <a:spLocks/>
            </p:cNvSpPr>
            <p:nvPr/>
          </p:nvSpPr>
          <p:spPr bwMode="auto">
            <a:xfrm>
              <a:off x="2344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98" name="Freeform 82"/>
            <p:cNvSpPr>
              <a:spLocks/>
            </p:cNvSpPr>
            <p:nvPr/>
          </p:nvSpPr>
          <p:spPr bwMode="auto">
            <a:xfrm>
              <a:off x="2385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99" name="Freeform 81"/>
            <p:cNvSpPr>
              <a:spLocks/>
            </p:cNvSpPr>
            <p:nvPr/>
          </p:nvSpPr>
          <p:spPr bwMode="auto">
            <a:xfrm>
              <a:off x="2425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00" name="Freeform 80"/>
            <p:cNvSpPr>
              <a:spLocks/>
            </p:cNvSpPr>
            <p:nvPr/>
          </p:nvSpPr>
          <p:spPr bwMode="auto">
            <a:xfrm>
              <a:off x="2466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01" name="Freeform 79"/>
            <p:cNvSpPr>
              <a:spLocks/>
            </p:cNvSpPr>
            <p:nvPr/>
          </p:nvSpPr>
          <p:spPr bwMode="auto">
            <a:xfrm>
              <a:off x="2506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02" name="Freeform 78"/>
            <p:cNvSpPr>
              <a:spLocks/>
            </p:cNvSpPr>
            <p:nvPr/>
          </p:nvSpPr>
          <p:spPr bwMode="auto">
            <a:xfrm>
              <a:off x="2547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03" name="Freeform 77"/>
            <p:cNvSpPr>
              <a:spLocks/>
            </p:cNvSpPr>
            <p:nvPr/>
          </p:nvSpPr>
          <p:spPr bwMode="auto">
            <a:xfrm>
              <a:off x="2587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04" name="Freeform 76"/>
            <p:cNvSpPr>
              <a:spLocks/>
            </p:cNvSpPr>
            <p:nvPr/>
          </p:nvSpPr>
          <p:spPr bwMode="auto">
            <a:xfrm>
              <a:off x="2628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05" name="Freeform 75"/>
            <p:cNvSpPr>
              <a:spLocks/>
            </p:cNvSpPr>
            <p:nvPr/>
          </p:nvSpPr>
          <p:spPr bwMode="auto">
            <a:xfrm>
              <a:off x="2668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06" name="Freeform 74"/>
            <p:cNvSpPr>
              <a:spLocks/>
            </p:cNvSpPr>
            <p:nvPr/>
          </p:nvSpPr>
          <p:spPr bwMode="auto">
            <a:xfrm>
              <a:off x="2709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07" name="Freeform 73"/>
            <p:cNvSpPr>
              <a:spLocks/>
            </p:cNvSpPr>
            <p:nvPr/>
          </p:nvSpPr>
          <p:spPr bwMode="auto">
            <a:xfrm>
              <a:off x="2750" y="2614"/>
              <a:ext cx="29" cy="7"/>
            </a:xfrm>
            <a:custGeom>
              <a:avLst/>
              <a:gdLst>
                <a:gd name="T0" fmla="*/ 5 w 29"/>
                <a:gd name="T1" fmla="*/ 0 h 7"/>
                <a:gd name="T2" fmla="*/ 0 w 29"/>
                <a:gd name="T3" fmla="*/ 0 h 7"/>
                <a:gd name="T4" fmla="*/ 5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5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08" name="Freeform 72"/>
            <p:cNvSpPr>
              <a:spLocks/>
            </p:cNvSpPr>
            <p:nvPr/>
          </p:nvSpPr>
          <p:spPr bwMode="auto">
            <a:xfrm>
              <a:off x="2790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09" name="Freeform 71"/>
            <p:cNvSpPr>
              <a:spLocks/>
            </p:cNvSpPr>
            <p:nvPr/>
          </p:nvSpPr>
          <p:spPr bwMode="auto">
            <a:xfrm>
              <a:off x="2831" y="2614"/>
              <a:ext cx="29" cy="7"/>
            </a:xfrm>
            <a:custGeom>
              <a:avLst/>
              <a:gdLst>
                <a:gd name="T0" fmla="*/ 5 w 29"/>
                <a:gd name="T1" fmla="*/ 0 h 7"/>
                <a:gd name="T2" fmla="*/ 0 w 29"/>
                <a:gd name="T3" fmla="*/ 0 h 7"/>
                <a:gd name="T4" fmla="*/ 5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5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10" name="Freeform 70"/>
            <p:cNvSpPr>
              <a:spLocks/>
            </p:cNvSpPr>
            <p:nvPr/>
          </p:nvSpPr>
          <p:spPr bwMode="auto">
            <a:xfrm>
              <a:off x="2871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11" name="Freeform 69"/>
            <p:cNvSpPr>
              <a:spLocks/>
            </p:cNvSpPr>
            <p:nvPr/>
          </p:nvSpPr>
          <p:spPr bwMode="auto">
            <a:xfrm>
              <a:off x="2912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12" name="Freeform 68"/>
            <p:cNvSpPr>
              <a:spLocks/>
            </p:cNvSpPr>
            <p:nvPr/>
          </p:nvSpPr>
          <p:spPr bwMode="auto">
            <a:xfrm>
              <a:off x="2952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13" name="Freeform 67"/>
            <p:cNvSpPr>
              <a:spLocks/>
            </p:cNvSpPr>
            <p:nvPr/>
          </p:nvSpPr>
          <p:spPr bwMode="auto">
            <a:xfrm>
              <a:off x="2993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14" name="Freeform 66"/>
            <p:cNvSpPr>
              <a:spLocks/>
            </p:cNvSpPr>
            <p:nvPr/>
          </p:nvSpPr>
          <p:spPr bwMode="auto">
            <a:xfrm>
              <a:off x="3033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15" name="Freeform 65"/>
            <p:cNvSpPr>
              <a:spLocks/>
            </p:cNvSpPr>
            <p:nvPr/>
          </p:nvSpPr>
          <p:spPr bwMode="auto">
            <a:xfrm>
              <a:off x="3074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16" name="Freeform 64"/>
            <p:cNvSpPr>
              <a:spLocks/>
            </p:cNvSpPr>
            <p:nvPr/>
          </p:nvSpPr>
          <p:spPr bwMode="auto">
            <a:xfrm>
              <a:off x="3114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17" name="Freeform 63"/>
            <p:cNvSpPr>
              <a:spLocks/>
            </p:cNvSpPr>
            <p:nvPr/>
          </p:nvSpPr>
          <p:spPr bwMode="auto">
            <a:xfrm>
              <a:off x="3155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18" name="Freeform 62"/>
            <p:cNvSpPr>
              <a:spLocks/>
            </p:cNvSpPr>
            <p:nvPr/>
          </p:nvSpPr>
          <p:spPr bwMode="auto">
            <a:xfrm>
              <a:off x="3196" y="2614"/>
              <a:ext cx="28" cy="7"/>
            </a:xfrm>
            <a:custGeom>
              <a:avLst/>
              <a:gdLst>
                <a:gd name="T0" fmla="*/ 5 w 28"/>
                <a:gd name="T1" fmla="*/ 0 h 7"/>
                <a:gd name="T2" fmla="*/ 0 w 28"/>
                <a:gd name="T3" fmla="*/ 0 h 7"/>
                <a:gd name="T4" fmla="*/ 5 w 28"/>
                <a:gd name="T5" fmla="*/ 7 h 7"/>
                <a:gd name="T6" fmla="*/ 28 w 28"/>
                <a:gd name="T7" fmla="*/ 7 h 7"/>
                <a:gd name="T8" fmla="*/ 28 w 28"/>
                <a:gd name="T9" fmla="*/ 0 h 7"/>
                <a:gd name="T10" fmla="*/ 28 w 28"/>
                <a:gd name="T11" fmla="*/ 0 h 7"/>
                <a:gd name="T12" fmla="*/ 5 w 28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19" name="Freeform 61"/>
            <p:cNvSpPr>
              <a:spLocks/>
            </p:cNvSpPr>
            <p:nvPr/>
          </p:nvSpPr>
          <p:spPr bwMode="auto">
            <a:xfrm>
              <a:off x="3236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20" name="Freeform 60"/>
            <p:cNvSpPr>
              <a:spLocks/>
            </p:cNvSpPr>
            <p:nvPr/>
          </p:nvSpPr>
          <p:spPr bwMode="auto">
            <a:xfrm>
              <a:off x="3277" y="2614"/>
              <a:ext cx="29" cy="7"/>
            </a:xfrm>
            <a:custGeom>
              <a:avLst/>
              <a:gdLst>
                <a:gd name="T0" fmla="*/ 5 w 29"/>
                <a:gd name="T1" fmla="*/ 0 h 7"/>
                <a:gd name="T2" fmla="*/ 0 w 29"/>
                <a:gd name="T3" fmla="*/ 0 h 7"/>
                <a:gd name="T4" fmla="*/ 5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5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21" name="Freeform 59"/>
            <p:cNvSpPr>
              <a:spLocks/>
            </p:cNvSpPr>
            <p:nvPr/>
          </p:nvSpPr>
          <p:spPr bwMode="auto">
            <a:xfrm>
              <a:off x="3317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22" name="Freeform 58"/>
            <p:cNvSpPr>
              <a:spLocks/>
            </p:cNvSpPr>
            <p:nvPr/>
          </p:nvSpPr>
          <p:spPr bwMode="auto">
            <a:xfrm>
              <a:off x="3358" y="2614"/>
              <a:ext cx="29" cy="7"/>
            </a:xfrm>
            <a:custGeom>
              <a:avLst/>
              <a:gdLst>
                <a:gd name="T0" fmla="*/ 5 w 29"/>
                <a:gd name="T1" fmla="*/ 0 h 7"/>
                <a:gd name="T2" fmla="*/ 0 w 29"/>
                <a:gd name="T3" fmla="*/ 0 h 7"/>
                <a:gd name="T4" fmla="*/ 5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5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23" name="Freeform 57"/>
            <p:cNvSpPr>
              <a:spLocks/>
            </p:cNvSpPr>
            <p:nvPr/>
          </p:nvSpPr>
          <p:spPr bwMode="auto">
            <a:xfrm>
              <a:off x="3398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24" name="Freeform 56"/>
            <p:cNvSpPr>
              <a:spLocks/>
            </p:cNvSpPr>
            <p:nvPr/>
          </p:nvSpPr>
          <p:spPr bwMode="auto">
            <a:xfrm>
              <a:off x="3439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25" name="Freeform 55"/>
            <p:cNvSpPr>
              <a:spLocks/>
            </p:cNvSpPr>
            <p:nvPr/>
          </p:nvSpPr>
          <p:spPr bwMode="auto">
            <a:xfrm>
              <a:off x="3479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26" name="Freeform 54"/>
            <p:cNvSpPr>
              <a:spLocks/>
            </p:cNvSpPr>
            <p:nvPr/>
          </p:nvSpPr>
          <p:spPr bwMode="auto">
            <a:xfrm>
              <a:off x="3520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27" name="Freeform 53"/>
            <p:cNvSpPr>
              <a:spLocks/>
            </p:cNvSpPr>
            <p:nvPr/>
          </p:nvSpPr>
          <p:spPr bwMode="auto">
            <a:xfrm>
              <a:off x="3560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28" name="Freeform 52"/>
            <p:cNvSpPr>
              <a:spLocks/>
            </p:cNvSpPr>
            <p:nvPr/>
          </p:nvSpPr>
          <p:spPr bwMode="auto">
            <a:xfrm>
              <a:off x="3601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29" name="Freeform 51"/>
            <p:cNvSpPr>
              <a:spLocks/>
            </p:cNvSpPr>
            <p:nvPr/>
          </p:nvSpPr>
          <p:spPr bwMode="auto">
            <a:xfrm>
              <a:off x="3641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30" name="Freeform 50"/>
            <p:cNvSpPr>
              <a:spLocks/>
            </p:cNvSpPr>
            <p:nvPr/>
          </p:nvSpPr>
          <p:spPr bwMode="auto">
            <a:xfrm>
              <a:off x="3682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31" name="Freeform 49"/>
            <p:cNvSpPr>
              <a:spLocks/>
            </p:cNvSpPr>
            <p:nvPr/>
          </p:nvSpPr>
          <p:spPr bwMode="auto">
            <a:xfrm>
              <a:off x="3723" y="2614"/>
              <a:ext cx="28" cy="7"/>
            </a:xfrm>
            <a:custGeom>
              <a:avLst/>
              <a:gdLst>
                <a:gd name="T0" fmla="*/ 5 w 28"/>
                <a:gd name="T1" fmla="*/ 0 h 7"/>
                <a:gd name="T2" fmla="*/ 0 w 28"/>
                <a:gd name="T3" fmla="*/ 0 h 7"/>
                <a:gd name="T4" fmla="*/ 5 w 28"/>
                <a:gd name="T5" fmla="*/ 7 h 7"/>
                <a:gd name="T6" fmla="*/ 28 w 28"/>
                <a:gd name="T7" fmla="*/ 7 h 7"/>
                <a:gd name="T8" fmla="*/ 28 w 28"/>
                <a:gd name="T9" fmla="*/ 0 h 7"/>
                <a:gd name="T10" fmla="*/ 28 w 28"/>
                <a:gd name="T11" fmla="*/ 0 h 7"/>
                <a:gd name="T12" fmla="*/ 5 w 28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32" name="Freeform 48"/>
            <p:cNvSpPr>
              <a:spLocks/>
            </p:cNvSpPr>
            <p:nvPr/>
          </p:nvSpPr>
          <p:spPr bwMode="auto">
            <a:xfrm>
              <a:off x="3763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33" name="Freeform 47"/>
            <p:cNvSpPr>
              <a:spLocks/>
            </p:cNvSpPr>
            <p:nvPr/>
          </p:nvSpPr>
          <p:spPr bwMode="auto">
            <a:xfrm>
              <a:off x="3804" y="2614"/>
              <a:ext cx="29" cy="7"/>
            </a:xfrm>
            <a:custGeom>
              <a:avLst/>
              <a:gdLst>
                <a:gd name="T0" fmla="*/ 5 w 29"/>
                <a:gd name="T1" fmla="*/ 0 h 7"/>
                <a:gd name="T2" fmla="*/ 0 w 29"/>
                <a:gd name="T3" fmla="*/ 0 h 7"/>
                <a:gd name="T4" fmla="*/ 5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5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34" name="Freeform 46"/>
            <p:cNvSpPr>
              <a:spLocks/>
            </p:cNvSpPr>
            <p:nvPr/>
          </p:nvSpPr>
          <p:spPr bwMode="auto">
            <a:xfrm>
              <a:off x="3844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35" name="Freeform 45"/>
            <p:cNvSpPr>
              <a:spLocks/>
            </p:cNvSpPr>
            <p:nvPr/>
          </p:nvSpPr>
          <p:spPr bwMode="auto">
            <a:xfrm>
              <a:off x="3885" y="2614"/>
              <a:ext cx="29" cy="7"/>
            </a:xfrm>
            <a:custGeom>
              <a:avLst/>
              <a:gdLst>
                <a:gd name="T0" fmla="*/ 5 w 29"/>
                <a:gd name="T1" fmla="*/ 0 h 7"/>
                <a:gd name="T2" fmla="*/ 0 w 29"/>
                <a:gd name="T3" fmla="*/ 0 h 7"/>
                <a:gd name="T4" fmla="*/ 5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5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36" name="Freeform 44"/>
            <p:cNvSpPr>
              <a:spLocks/>
            </p:cNvSpPr>
            <p:nvPr/>
          </p:nvSpPr>
          <p:spPr bwMode="auto">
            <a:xfrm>
              <a:off x="3925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37" name="Freeform 43"/>
            <p:cNvSpPr>
              <a:spLocks/>
            </p:cNvSpPr>
            <p:nvPr/>
          </p:nvSpPr>
          <p:spPr bwMode="auto">
            <a:xfrm>
              <a:off x="3966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38" name="Freeform 42"/>
            <p:cNvSpPr>
              <a:spLocks/>
            </p:cNvSpPr>
            <p:nvPr/>
          </p:nvSpPr>
          <p:spPr bwMode="auto">
            <a:xfrm>
              <a:off x="4006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39" name="Freeform 41"/>
            <p:cNvSpPr>
              <a:spLocks/>
            </p:cNvSpPr>
            <p:nvPr/>
          </p:nvSpPr>
          <p:spPr bwMode="auto">
            <a:xfrm>
              <a:off x="4047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40" name="Freeform 40"/>
            <p:cNvSpPr>
              <a:spLocks/>
            </p:cNvSpPr>
            <p:nvPr/>
          </p:nvSpPr>
          <p:spPr bwMode="auto">
            <a:xfrm>
              <a:off x="4087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41" name="Freeform 39"/>
            <p:cNvSpPr>
              <a:spLocks/>
            </p:cNvSpPr>
            <p:nvPr/>
          </p:nvSpPr>
          <p:spPr bwMode="auto">
            <a:xfrm>
              <a:off x="4128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42" name="Freeform 38"/>
            <p:cNvSpPr>
              <a:spLocks/>
            </p:cNvSpPr>
            <p:nvPr/>
          </p:nvSpPr>
          <p:spPr bwMode="auto">
            <a:xfrm>
              <a:off x="4168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43" name="Freeform 37"/>
            <p:cNvSpPr>
              <a:spLocks/>
            </p:cNvSpPr>
            <p:nvPr/>
          </p:nvSpPr>
          <p:spPr bwMode="auto">
            <a:xfrm>
              <a:off x="4209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44" name="Freeform 36"/>
            <p:cNvSpPr>
              <a:spLocks/>
            </p:cNvSpPr>
            <p:nvPr/>
          </p:nvSpPr>
          <p:spPr bwMode="auto">
            <a:xfrm>
              <a:off x="4250" y="2614"/>
              <a:ext cx="29" cy="7"/>
            </a:xfrm>
            <a:custGeom>
              <a:avLst/>
              <a:gdLst>
                <a:gd name="T0" fmla="*/ 5 w 29"/>
                <a:gd name="T1" fmla="*/ 0 h 7"/>
                <a:gd name="T2" fmla="*/ 0 w 29"/>
                <a:gd name="T3" fmla="*/ 0 h 7"/>
                <a:gd name="T4" fmla="*/ 5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5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45" name="Freeform 35"/>
            <p:cNvSpPr>
              <a:spLocks/>
            </p:cNvSpPr>
            <p:nvPr/>
          </p:nvSpPr>
          <p:spPr bwMode="auto">
            <a:xfrm>
              <a:off x="4290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46" name="Freeform 34"/>
            <p:cNvSpPr>
              <a:spLocks/>
            </p:cNvSpPr>
            <p:nvPr/>
          </p:nvSpPr>
          <p:spPr bwMode="auto">
            <a:xfrm>
              <a:off x="4331" y="2614"/>
              <a:ext cx="29" cy="7"/>
            </a:xfrm>
            <a:custGeom>
              <a:avLst/>
              <a:gdLst>
                <a:gd name="T0" fmla="*/ 5 w 29"/>
                <a:gd name="T1" fmla="*/ 0 h 7"/>
                <a:gd name="T2" fmla="*/ 0 w 29"/>
                <a:gd name="T3" fmla="*/ 0 h 7"/>
                <a:gd name="T4" fmla="*/ 5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5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47" name="Freeform 33"/>
            <p:cNvSpPr>
              <a:spLocks/>
            </p:cNvSpPr>
            <p:nvPr/>
          </p:nvSpPr>
          <p:spPr bwMode="auto">
            <a:xfrm>
              <a:off x="4371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48" name="Freeform 32"/>
            <p:cNvSpPr>
              <a:spLocks/>
            </p:cNvSpPr>
            <p:nvPr/>
          </p:nvSpPr>
          <p:spPr bwMode="auto">
            <a:xfrm>
              <a:off x="4412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49" name="Freeform 31"/>
            <p:cNvSpPr>
              <a:spLocks/>
            </p:cNvSpPr>
            <p:nvPr/>
          </p:nvSpPr>
          <p:spPr bwMode="auto">
            <a:xfrm>
              <a:off x="4452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50" name="Freeform 30"/>
            <p:cNvSpPr>
              <a:spLocks/>
            </p:cNvSpPr>
            <p:nvPr/>
          </p:nvSpPr>
          <p:spPr bwMode="auto">
            <a:xfrm>
              <a:off x="4493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51" name="Freeform 29"/>
            <p:cNvSpPr>
              <a:spLocks/>
            </p:cNvSpPr>
            <p:nvPr/>
          </p:nvSpPr>
          <p:spPr bwMode="auto">
            <a:xfrm>
              <a:off x="4533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52" name="Freeform 28"/>
            <p:cNvSpPr>
              <a:spLocks/>
            </p:cNvSpPr>
            <p:nvPr/>
          </p:nvSpPr>
          <p:spPr bwMode="auto">
            <a:xfrm>
              <a:off x="4574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53" name="Freeform 27"/>
            <p:cNvSpPr>
              <a:spLocks/>
            </p:cNvSpPr>
            <p:nvPr/>
          </p:nvSpPr>
          <p:spPr bwMode="auto">
            <a:xfrm>
              <a:off x="4614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54" name="Freeform 26"/>
            <p:cNvSpPr>
              <a:spLocks/>
            </p:cNvSpPr>
            <p:nvPr/>
          </p:nvSpPr>
          <p:spPr bwMode="auto">
            <a:xfrm>
              <a:off x="4655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55" name="Freeform 25"/>
            <p:cNvSpPr>
              <a:spLocks/>
            </p:cNvSpPr>
            <p:nvPr/>
          </p:nvSpPr>
          <p:spPr bwMode="auto">
            <a:xfrm>
              <a:off x="4696" y="2614"/>
              <a:ext cx="28" cy="7"/>
            </a:xfrm>
            <a:custGeom>
              <a:avLst/>
              <a:gdLst>
                <a:gd name="T0" fmla="*/ 5 w 28"/>
                <a:gd name="T1" fmla="*/ 0 h 7"/>
                <a:gd name="T2" fmla="*/ 0 w 28"/>
                <a:gd name="T3" fmla="*/ 0 h 7"/>
                <a:gd name="T4" fmla="*/ 5 w 28"/>
                <a:gd name="T5" fmla="*/ 7 h 7"/>
                <a:gd name="T6" fmla="*/ 28 w 28"/>
                <a:gd name="T7" fmla="*/ 7 h 7"/>
                <a:gd name="T8" fmla="*/ 28 w 28"/>
                <a:gd name="T9" fmla="*/ 0 h 7"/>
                <a:gd name="T10" fmla="*/ 28 w 28"/>
                <a:gd name="T11" fmla="*/ 0 h 7"/>
                <a:gd name="T12" fmla="*/ 5 w 28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56" name="Freeform 24"/>
            <p:cNvSpPr>
              <a:spLocks/>
            </p:cNvSpPr>
            <p:nvPr/>
          </p:nvSpPr>
          <p:spPr bwMode="auto">
            <a:xfrm>
              <a:off x="4736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57" name="Freeform 23"/>
            <p:cNvSpPr>
              <a:spLocks/>
            </p:cNvSpPr>
            <p:nvPr/>
          </p:nvSpPr>
          <p:spPr bwMode="auto">
            <a:xfrm>
              <a:off x="4777" y="2614"/>
              <a:ext cx="29" cy="7"/>
            </a:xfrm>
            <a:custGeom>
              <a:avLst/>
              <a:gdLst>
                <a:gd name="T0" fmla="*/ 5 w 29"/>
                <a:gd name="T1" fmla="*/ 0 h 7"/>
                <a:gd name="T2" fmla="*/ 0 w 29"/>
                <a:gd name="T3" fmla="*/ 0 h 7"/>
                <a:gd name="T4" fmla="*/ 5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5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58" name="Freeform 22"/>
            <p:cNvSpPr>
              <a:spLocks/>
            </p:cNvSpPr>
            <p:nvPr/>
          </p:nvSpPr>
          <p:spPr bwMode="auto">
            <a:xfrm>
              <a:off x="4817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59" name="Freeform 21"/>
            <p:cNvSpPr>
              <a:spLocks/>
            </p:cNvSpPr>
            <p:nvPr/>
          </p:nvSpPr>
          <p:spPr bwMode="auto">
            <a:xfrm>
              <a:off x="4858" y="2614"/>
              <a:ext cx="29" cy="7"/>
            </a:xfrm>
            <a:custGeom>
              <a:avLst/>
              <a:gdLst>
                <a:gd name="T0" fmla="*/ 5 w 29"/>
                <a:gd name="T1" fmla="*/ 0 h 7"/>
                <a:gd name="T2" fmla="*/ 0 w 29"/>
                <a:gd name="T3" fmla="*/ 0 h 7"/>
                <a:gd name="T4" fmla="*/ 5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5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5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60" name="Freeform 20"/>
            <p:cNvSpPr>
              <a:spLocks/>
            </p:cNvSpPr>
            <p:nvPr/>
          </p:nvSpPr>
          <p:spPr bwMode="auto">
            <a:xfrm>
              <a:off x="4898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61" name="Freeform 19"/>
            <p:cNvSpPr>
              <a:spLocks/>
            </p:cNvSpPr>
            <p:nvPr/>
          </p:nvSpPr>
          <p:spPr bwMode="auto">
            <a:xfrm>
              <a:off x="4939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62" name="Freeform 18"/>
            <p:cNvSpPr>
              <a:spLocks/>
            </p:cNvSpPr>
            <p:nvPr/>
          </p:nvSpPr>
          <p:spPr bwMode="auto">
            <a:xfrm>
              <a:off x="4979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63" name="Freeform 17"/>
            <p:cNvSpPr>
              <a:spLocks/>
            </p:cNvSpPr>
            <p:nvPr/>
          </p:nvSpPr>
          <p:spPr bwMode="auto">
            <a:xfrm>
              <a:off x="5020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64" name="Freeform 16"/>
            <p:cNvSpPr>
              <a:spLocks/>
            </p:cNvSpPr>
            <p:nvPr/>
          </p:nvSpPr>
          <p:spPr bwMode="auto">
            <a:xfrm>
              <a:off x="5060" y="2614"/>
              <a:ext cx="29" cy="7"/>
            </a:xfrm>
            <a:custGeom>
              <a:avLst/>
              <a:gdLst>
                <a:gd name="T0" fmla="*/ 6 w 29"/>
                <a:gd name="T1" fmla="*/ 0 h 7"/>
                <a:gd name="T2" fmla="*/ 0 w 29"/>
                <a:gd name="T3" fmla="*/ 0 h 7"/>
                <a:gd name="T4" fmla="*/ 6 w 29"/>
                <a:gd name="T5" fmla="*/ 7 h 7"/>
                <a:gd name="T6" fmla="*/ 29 w 29"/>
                <a:gd name="T7" fmla="*/ 7 h 7"/>
                <a:gd name="T8" fmla="*/ 29 w 29"/>
                <a:gd name="T9" fmla="*/ 0 h 7"/>
                <a:gd name="T10" fmla="*/ 29 w 29"/>
                <a:gd name="T11" fmla="*/ 0 h 7"/>
                <a:gd name="T12" fmla="*/ 6 w 2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65" name="Freeform 15"/>
            <p:cNvSpPr>
              <a:spLocks/>
            </p:cNvSpPr>
            <p:nvPr/>
          </p:nvSpPr>
          <p:spPr bwMode="auto">
            <a:xfrm>
              <a:off x="5101" y="2614"/>
              <a:ext cx="23" cy="7"/>
            </a:xfrm>
            <a:custGeom>
              <a:avLst/>
              <a:gdLst>
                <a:gd name="T0" fmla="*/ 6 w 23"/>
                <a:gd name="T1" fmla="*/ 0 h 7"/>
                <a:gd name="T2" fmla="*/ 0 w 23"/>
                <a:gd name="T3" fmla="*/ 0 h 7"/>
                <a:gd name="T4" fmla="*/ 6 w 23"/>
                <a:gd name="T5" fmla="*/ 7 h 7"/>
                <a:gd name="T6" fmla="*/ 23 w 23"/>
                <a:gd name="T7" fmla="*/ 7 h 7"/>
                <a:gd name="T8" fmla="*/ 23 w 23"/>
                <a:gd name="T9" fmla="*/ 0 h 7"/>
                <a:gd name="T10" fmla="*/ 23 w 23"/>
                <a:gd name="T11" fmla="*/ 0 h 7"/>
                <a:gd name="T12" fmla="*/ 6 w 23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7">
                  <a:moveTo>
                    <a:pt x="6" y="0"/>
                  </a:moveTo>
                  <a:lnTo>
                    <a:pt x="0" y="0"/>
                  </a:lnTo>
                  <a:lnTo>
                    <a:pt x="6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9249" name="Rectangle 13"/>
          <p:cNvSpPr>
            <a:spLocks noChangeArrowheads="1"/>
          </p:cNvSpPr>
          <p:nvPr/>
        </p:nvSpPr>
        <p:spPr bwMode="auto">
          <a:xfrm>
            <a:off x="9121775" y="2074864"/>
            <a:ext cx="858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white"/>
              </a:solidFill>
            </a:endParaRPr>
          </a:p>
        </p:txBody>
      </p:sp>
      <p:sp>
        <p:nvSpPr>
          <p:cNvPr id="9250" name="Rectangle 12"/>
          <p:cNvSpPr>
            <a:spLocks noChangeArrowheads="1"/>
          </p:cNvSpPr>
          <p:nvPr/>
        </p:nvSpPr>
        <p:spPr bwMode="auto">
          <a:xfrm>
            <a:off x="2800350" y="2195514"/>
            <a:ext cx="9553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* </a:t>
            </a:r>
            <a:r>
              <a:rPr lang="en-US" altLang="en-US" sz="1800" i="1">
                <a:solidFill>
                  <a:prstClr val="white"/>
                </a:solidFill>
                <a:latin typeface="Arial" panose="020B0604020202020204" pitchFamily="34" charset="0"/>
              </a:rPr>
              <a:t>P</a:t>
            </a: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 &lt;0.05</a:t>
            </a:r>
            <a:endParaRPr lang="en-US" altLang="en-US" sz="1800">
              <a:solidFill>
                <a:prstClr val="white"/>
              </a:solidFill>
            </a:endParaRPr>
          </a:p>
        </p:txBody>
      </p:sp>
      <p:sp>
        <p:nvSpPr>
          <p:cNvPr id="9251" name="Rectangle 11"/>
          <p:cNvSpPr>
            <a:spLocks noChangeArrowheads="1"/>
          </p:cNvSpPr>
          <p:nvPr/>
        </p:nvSpPr>
        <p:spPr bwMode="auto">
          <a:xfrm>
            <a:off x="3629026" y="4140201"/>
            <a:ext cx="176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white"/>
              </a:solidFill>
            </a:endParaRPr>
          </a:p>
        </p:txBody>
      </p:sp>
      <p:sp>
        <p:nvSpPr>
          <p:cNvPr id="9252" name="Rectangle 10"/>
          <p:cNvSpPr>
            <a:spLocks noChangeArrowheads="1"/>
          </p:cNvSpPr>
          <p:nvPr/>
        </p:nvSpPr>
        <p:spPr bwMode="auto">
          <a:xfrm>
            <a:off x="6856414" y="2776539"/>
            <a:ext cx="174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white"/>
              </a:solidFill>
            </a:endParaRPr>
          </a:p>
        </p:txBody>
      </p:sp>
      <p:sp>
        <p:nvSpPr>
          <p:cNvPr id="9253" name="Rectangle 9"/>
          <p:cNvSpPr>
            <a:spLocks noChangeArrowheads="1"/>
          </p:cNvSpPr>
          <p:nvPr/>
        </p:nvSpPr>
        <p:spPr bwMode="auto">
          <a:xfrm>
            <a:off x="6681789" y="2630488"/>
            <a:ext cx="9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prstClr val="white"/>
                </a:solidFill>
                <a:latin typeface="Arial" panose="020B0604020202020204" pitchFamily="34" charset="0"/>
              </a:rPr>
              <a:t>*</a:t>
            </a:r>
            <a:endParaRPr lang="en-US" altLang="en-US" sz="2000">
              <a:solidFill>
                <a:prstClr val="white"/>
              </a:solidFill>
            </a:endParaRPr>
          </a:p>
        </p:txBody>
      </p:sp>
      <p:sp>
        <p:nvSpPr>
          <p:cNvPr id="9254" name="Rectangle 8"/>
          <p:cNvSpPr>
            <a:spLocks noChangeArrowheads="1"/>
          </p:cNvSpPr>
          <p:nvPr/>
        </p:nvSpPr>
        <p:spPr bwMode="auto">
          <a:xfrm>
            <a:off x="8655051" y="2894013"/>
            <a:ext cx="1762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white"/>
              </a:solidFill>
            </a:endParaRPr>
          </a:p>
        </p:txBody>
      </p:sp>
      <p:sp>
        <p:nvSpPr>
          <p:cNvPr id="9255" name="Rectangle 7"/>
          <p:cNvSpPr>
            <a:spLocks noChangeArrowheads="1"/>
          </p:cNvSpPr>
          <p:nvPr/>
        </p:nvSpPr>
        <p:spPr bwMode="auto">
          <a:xfrm>
            <a:off x="9399588" y="2559051"/>
            <a:ext cx="177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white"/>
              </a:solidFill>
            </a:endParaRPr>
          </a:p>
        </p:txBody>
      </p:sp>
      <p:sp>
        <p:nvSpPr>
          <p:cNvPr id="9256" name="Rectangle 6"/>
          <p:cNvSpPr>
            <a:spLocks noChangeArrowheads="1"/>
          </p:cNvSpPr>
          <p:nvPr/>
        </p:nvSpPr>
        <p:spPr bwMode="auto">
          <a:xfrm>
            <a:off x="9224964" y="2413000"/>
            <a:ext cx="9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prstClr val="white"/>
                </a:solidFill>
                <a:latin typeface="Arial" panose="020B0604020202020204" pitchFamily="34" charset="0"/>
              </a:rPr>
              <a:t>*</a:t>
            </a:r>
            <a:endParaRPr lang="en-US" altLang="en-US" sz="2000">
              <a:solidFill>
                <a:prstClr val="white"/>
              </a:solidFill>
            </a:endParaRPr>
          </a:p>
        </p:txBody>
      </p:sp>
      <p:sp>
        <p:nvSpPr>
          <p:cNvPr id="9257" name="Text Box 5"/>
          <p:cNvSpPr txBox="1">
            <a:spLocks noChangeArrowheads="1"/>
          </p:cNvSpPr>
          <p:nvPr/>
        </p:nvSpPr>
        <p:spPr bwMode="auto">
          <a:xfrm>
            <a:off x="2259014" y="177800"/>
            <a:ext cx="78184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Adjusted</a:t>
            </a:r>
            <a:r>
              <a:rPr lang="en-US" altLang="en-US" sz="3200" baseline="30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 Relative Risk of Graft Failure for Living Donor Recipients</a:t>
            </a:r>
          </a:p>
        </p:txBody>
      </p:sp>
      <p:sp>
        <p:nvSpPr>
          <p:cNvPr id="9258" name="Line 4"/>
          <p:cNvSpPr>
            <a:spLocks noChangeShapeType="1"/>
          </p:cNvSpPr>
          <p:nvPr/>
        </p:nvSpPr>
        <p:spPr bwMode="auto">
          <a:xfrm>
            <a:off x="1522413" y="1238250"/>
            <a:ext cx="9258300" cy="1588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259" name="Rectangle 3"/>
          <p:cNvSpPr>
            <a:spLocks noChangeArrowheads="1"/>
          </p:cNvSpPr>
          <p:nvPr/>
        </p:nvSpPr>
        <p:spPr bwMode="auto">
          <a:xfrm>
            <a:off x="3824288" y="1341438"/>
            <a:ext cx="3384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UNOS - 1998-2001 (N=16,595)</a:t>
            </a:r>
          </a:p>
        </p:txBody>
      </p:sp>
      <p:sp>
        <p:nvSpPr>
          <p:cNvPr id="9260" name="Text Box 2"/>
          <p:cNvSpPr txBox="1">
            <a:spLocks noChangeArrowheads="1"/>
          </p:cNvSpPr>
          <p:nvPr/>
        </p:nvSpPr>
        <p:spPr bwMode="auto">
          <a:xfrm>
            <a:off x="1670050" y="5854700"/>
            <a:ext cx="88582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aseline="30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r>
              <a:rPr lang="en-US" altLang="en-US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 for recipient age, race, ethnicity, sex, and diagnosis; donor age, race, and sex; recipient medical urgency status, creatinine, bilirubin, medical condition, on life support, on dialysis, on ventilator, and NYHA functional status at transplant; ABO compatibility  </a:t>
            </a:r>
          </a:p>
        </p:txBody>
      </p:sp>
    </p:spTree>
    <p:extLst>
      <p:ext uri="{BB962C8B-B14F-4D97-AF65-F5344CB8AC3E}">
        <p14:creationId xmlns:p14="http://schemas.microsoft.com/office/powerpoint/2010/main" val="63687258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2938463" y="355601"/>
            <a:ext cx="58272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i="1">
                <a:solidFill>
                  <a:srgbClr val="FFFF00"/>
                </a:solidFill>
                <a:latin typeface="Arial" panose="020B0604020202020204" pitchFamily="34" charset="0"/>
              </a:rPr>
              <a:t>Ex Situ</a:t>
            </a: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 Splitting of the Liver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1846264" y="1503363"/>
            <a:ext cx="5163593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 Back bench cholangiography and arteriography</a:t>
            </a: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 Hilar dissection:</a:t>
            </a: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	Celiac axis to left graft</a:t>
            </a: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	portal trunk usually to left</a:t>
            </a: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	Main bile duct to right side</a:t>
            </a: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 Parenchymal transection</a:t>
            </a: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	“straight along middle of segment IV”</a:t>
            </a: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	MHV usually to right side</a:t>
            </a: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 Management of cut surface of liver</a:t>
            </a: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</a:pPr>
            <a:endParaRPr lang="en-US" altLang="en-US" sz="2000" i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6791326" y="6070601"/>
            <a:ext cx="3914775" cy="29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000" i="1">
                <a:solidFill>
                  <a:prstClr val="white"/>
                </a:solidFill>
                <a:latin typeface="Arial" panose="020B0604020202020204" pitchFamily="34" charset="0"/>
              </a:rPr>
              <a:t>Azoulay D, et al. Arch Surg 2001</a:t>
            </a:r>
          </a:p>
        </p:txBody>
      </p:sp>
      <p:pic>
        <p:nvPicPr>
          <p:cNvPr id="27653" name="Objec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1" y="2055813"/>
            <a:ext cx="2563813" cy="199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2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40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95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87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0283" y="556954"/>
            <a:ext cx="96261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shortage of cadaveric donor livers is the most significant factor inhibiting further application of liver transplantation for patients with end-stage liver disease.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Pediatric recipients, although they represent only 15% to 20% of the liver transplant registrants, suffer the greatest from the scarcity of size-matched cadaveric organs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7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0755" y="421005"/>
            <a:ext cx="6858000" cy="601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71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65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Graphic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88" y="1884364"/>
            <a:ext cx="3719512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Graph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6" y="1871663"/>
            <a:ext cx="356711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2938463" y="355601"/>
            <a:ext cx="56733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i="1">
                <a:solidFill>
                  <a:srgbClr val="FFFF00"/>
                </a:solidFill>
                <a:latin typeface="Arial" panose="020B0604020202020204" pitchFamily="34" charset="0"/>
              </a:rPr>
              <a:t>In Situ</a:t>
            </a: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 Splitting of the Liver</a:t>
            </a:r>
          </a:p>
        </p:txBody>
      </p:sp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5867401" y="6086476"/>
            <a:ext cx="5141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i="1">
                <a:solidFill>
                  <a:prstClr val="white"/>
                </a:solidFill>
                <a:latin typeface="Arial" panose="020B0604020202020204" pitchFamily="34" charset="0"/>
              </a:rPr>
              <a:t>Sommacale, et al. Transplantation 2002</a:t>
            </a:r>
          </a:p>
        </p:txBody>
      </p:sp>
    </p:spTree>
    <p:extLst>
      <p:ext uri="{BB962C8B-B14F-4D97-AF65-F5344CB8AC3E}">
        <p14:creationId xmlns:p14="http://schemas.microsoft.com/office/powerpoint/2010/main" val="1450441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56" y="221742"/>
            <a:ext cx="4590288" cy="641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95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jec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9" y="1393826"/>
            <a:ext cx="6086475" cy="438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938463" y="355601"/>
            <a:ext cx="56733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i="1">
                <a:solidFill>
                  <a:srgbClr val="FFFF00"/>
                </a:solidFill>
                <a:latin typeface="Arial" panose="020B0604020202020204" pitchFamily="34" charset="0"/>
              </a:rPr>
              <a:t>In Situ</a:t>
            </a: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 Splitting of the Liver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482975" y="1335088"/>
            <a:ext cx="7489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</a:rPr>
              <a:t>V-VIII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7267576" y="1325563"/>
            <a:ext cx="5437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</a:rPr>
              <a:t>I-IV</a:t>
            </a:r>
          </a:p>
        </p:txBody>
      </p:sp>
      <p:sp>
        <p:nvSpPr>
          <p:cNvPr id="654342" name="Text Box 6"/>
          <p:cNvSpPr txBox="1">
            <a:spLocks noChangeArrowheads="1"/>
          </p:cNvSpPr>
          <p:nvPr/>
        </p:nvSpPr>
        <p:spPr bwMode="auto">
          <a:xfrm>
            <a:off x="7572375" y="5060951"/>
            <a:ext cx="12330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altLang="en-US" sz="32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celiac</a:t>
            </a:r>
          </a:p>
        </p:txBody>
      </p:sp>
      <p:sp>
        <p:nvSpPr>
          <p:cNvPr id="654343" name="Text Box 7"/>
          <p:cNvSpPr txBox="1">
            <a:spLocks noChangeArrowheads="1"/>
          </p:cNvSpPr>
          <p:nvPr/>
        </p:nvSpPr>
        <p:spPr bwMode="auto">
          <a:xfrm>
            <a:off x="4935538" y="4476750"/>
            <a:ext cx="10652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altLang="en-US" sz="320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CBD</a:t>
            </a:r>
          </a:p>
        </p:txBody>
      </p:sp>
      <p:sp>
        <p:nvSpPr>
          <p:cNvPr id="654344" name="Text Box 8"/>
          <p:cNvSpPr txBox="1">
            <a:spLocks noChangeArrowheads="1"/>
          </p:cNvSpPr>
          <p:nvPr/>
        </p:nvSpPr>
        <p:spPr bwMode="auto">
          <a:xfrm>
            <a:off x="5160963" y="5227639"/>
            <a:ext cx="10652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altLang="en-US" sz="3200">
                <a:solidFill>
                  <a:srgbClr val="797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MPV</a:t>
            </a: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6208714" y="6086476"/>
            <a:ext cx="427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i="1">
                <a:solidFill>
                  <a:prstClr val="white"/>
                </a:solidFill>
                <a:latin typeface="Arial" panose="020B0604020202020204" pitchFamily="34" charset="0"/>
              </a:rPr>
              <a:t>Humar A, et al. Liver Transpl 2002</a:t>
            </a:r>
          </a:p>
        </p:txBody>
      </p:sp>
    </p:spTree>
    <p:extLst>
      <p:ext uri="{BB962C8B-B14F-4D97-AF65-F5344CB8AC3E}">
        <p14:creationId xmlns:p14="http://schemas.microsoft.com/office/powerpoint/2010/main" val="608216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2638426" y="411163"/>
            <a:ext cx="69302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>
                <a:solidFill>
                  <a:srgbClr val="FFFF00"/>
                </a:solidFill>
                <a:latin typeface="Arial" panose="020B0604020202020204" pitchFamily="34" charset="0"/>
              </a:rPr>
              <a:t>Technical Challenges in ASLT</a:t>
            </a:r>
          </a:p>
        </p:txBody>
      </p:sp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1509713" y="1225550"/>
            <a:ext cx="9258300" cy="1588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Text Box 2"/>
          <p:cNvSpPr txBox="1">
            <a:spLocks noChangeArrowheads="1"/>
          </p:cNvSpPr>
          <p:nvPr/>
        </p:nvSpPr>
        <p:spPr bwMode="auto">
          <a:xfrm>
            <a:off x="2474914" y="1714501"/>
            <a:ext cx="7716837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>
                <a:solidFill>
                  <a:srgbClr val="F8F8F8"/>
                </a:solidFill>
                <a:latin typeface="Arial" panose="020B0604020202020204" pitchFamily="34" charset="0"/>
              </a:rPr>
              <a:t>“</a:t>
            </a:r>
            <a:r>
              <a:rPr lang="en-US" altLang="en-US" sz="3200" u="sng">
                <a:solidFill>
                  <a:srgbClr val="F8F8F8"/>
                </a:solidFill>
                <a:latin typeface="Arial" panose="020B0604020202020204" pitchFamily="34" charset="0"/>
              </a:rPr>
              <a:t>Small for Size Syndrome</a:t>
            </a:r>
            <a:r>
              <a:rPr lang="en-US" altLang="en-US" sz="3200">
                <a:solidFill>
                  <a:srgbClr val="F8F8F8"/>
                </a:solidFill>
                <a:latin typeface="Arial" panose="020B0604020202020204" pitchFamily="34" charset="0"/>
              </a:rPr>
              <a:t>”</a:t>
            </a:r>
            <a:endParaRPr lang="en-US" altLang="en-US" sz="32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>
                <a:solidFill>
                  <a:srgbClr val="FFFFFF"/>
                </a:solidFill>
                <a:latin typeface="Arial" panose="020B0604020202020204" pitchFamily="34" charset="0"/>
              </a:rPr>
              <a:t>portal inflow versus venous outflow</a:t>
            </a: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>
                <a:solidFill>
                  <a:srgbClr val="FFFFFF"/>
                </a:solidFill>
                <a:latin typeface="Arial" panose="020B0604020202020204" pitchFamily="34" charset="0"/>
              </a:rPr>
              <a:t>	GRWR</a:t>
            </a: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  <a:r>
              <a:rPr lang="en-US" altLang="en-US" sz="3200">
                <a:solidFill>
                  <a:srgbClr val="F8F8F8"/>
                </a:solidFill>
                <a:latin typeface="Arial" panose="020B0604020202020204" pitchFamily="34" charset="0"/>
              </a:rPr>
              <a:t>Avoid sick recipients</a:t>
            </a: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Optimize outflow</a:t>
            </a: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Reduce inflow</a:t>
            </a: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82520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3" descr="colangioper in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1082676"/>
            <a:ext cx="4398962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12"/>
          <p:cNvSpPr txBox="1">
            <a:spLocks noChangeArrowheads="1"/>
          </p:cNvSpPr>
          <p:nvPr/>
        </p:nvSpPr>
        <p:spPr bwMode="auto">
          <a:xfrm>
            <a:off x="5173664" y="1243014"/>
            <a:ext cx="2270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TWO DUCTS </a:t>
            </a:r>
          </a:p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28 cases (60.9 %)</a:t>
            </a:r>
          </a:p>
        </p:txBody>
      </p:sp>
      <p:pic>
        <p:nvPicPr>
          <p:cNvPr id="46084" name="Picture 11" descr="Colangio JoanaPero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1" y="3105150"/>
            <a:ext cx="40989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10"/>
          <p:cNvSpPr txBox="1">
            <a:spLocks noChangeArrowheads="1"/>
          </p:cNvSpPr>
          <p:nvPr/>
        </p:nvSpPr>
        <p:spPr bwMode="auto">
          <a:xfrm>
            <a:off x="2322514" y="3262314"/>
            <a:ext cx="2270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ONE DUCT</a:t>
            </a:r>
          </a:p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16 cases (34.8 %)</a:t>
            </a:r>
          </a:p>
        </p:txBody>
      </p:sp>
      <p:pic>
        <p:nvPicPr>
          <p:cNvPr id="46086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3201988"/>
            <a:ext cx="3778250" cy="33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7" name="Text Box 8"/>
          <p:cNvSpPr txBox="1">
            <a:spLocks noChangeArrowheads="1"/>
          </p:cNvSpPr>
          <p:nvPr/>
        </p:nvSpPr>
        <p:spPr bwMode="auto">
          <a:xfrm>
            <a:off x="7648576" y="3517901"/>
            <a:ext cx="3000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THREE DUCTS </a:t>
            </a:r>
          </a:p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2 cases (4.3 %)</a:t>
            </a:r>
          </a:p>
        </p:txBody>
      </p:sp>
      <p:sp>
        <p:nvSpPr>
          <p:cNvPr id="46088" name="Rectangle 7"/>
          <p:cNvSpPr>
            <a:spLocks noChangeArrowheads="1"/>
          </p:cNvSpPr>
          <p:nvPr/>
        </p:nvSpPr>
        <p:spPr bwMode="auto">
          <a:xfrm>
            <a:off x="3108325" y="293689"/>
            <a:ext cx="5402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Bile Duct Anatomy in Donors</a:t>
            </a:r>
          </a:p>
        </p:txBody>
      </p:sp>
      <p:sp>
        <p:nvSpPr>
          <p:cNvPr id="46089" name="Line 6"/>
          <p:cNvSpPr>
            <a:spLocks noChangeShapeType="1"/>
          </p:cNvSpPr>
          <p:nvPr/>
        </p:nvSpPr>
        <p:spPr bwMode="auto">
          <a:xfrm flipV="1">
            <a:off x="8585200" y="4838700"/>
            <a:ext cx="381000" cy="393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6090" name="Line 5"/>
          <p:cNvSpPr>
            <a:spLocks noChangeShapeType="1"/>
          </p:cNvSpPr>
          <p:nvPr/>
        </p:nvSpPr>
        <p:spPr bwMode="auto">
          <a:xfrm flipV="1">
            <a:off x="5829300" y="2984500"/>
            <a:ext cx="381000" cy="393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6091" name="Line 4"/>
          <p:cNvSpPr>
            <a:spLocks noChangeShapeType="1"/>
          </p:cNvSpPr>
          <p:nvPr/>
        </p:nvSpPr>
        <p:spPr bwMode="auto">
          <a:xfrm>
            <a:off x="6235700" y="2133600"/>
            <a:ext cx="0" cy="43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6092" name="Line 3"/>
          <p:cNvSpPr>
            <a:spLocks noChangeShapeType="1"/>
          </p:cNvSpPr>
          <p:nvPr/>
        </p:nvSpPr>
        <p:spPr bwMode="auto">
          <a:xfrm flipV="1">
            <a:off x="2806700" y="4889500"/>
            <a:ext cx="381000" cy="393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6093" name="Line 2"/>
          <p:cNvSpPr>
            <a:spLocks noChangeShapeType="1"/>
          </p:cNvSpPr>
          <p:nvPr/>
        </p:nvSpPr>
        <p:spPr bwMode="auto">
          <a:xfrm>
            <a:off x="1416050" y="1003300"/>
            <a:ext cx="9251950" cy="1588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396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4532313" y="6111875"/>
            <a:ext cx="60318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i="1">
                <a:solidFill>
                  <a:prstClr val="white"/>
                </a:solidFill>
                <a:latin typeface="Arial" panose="020B0604020202020204" pitchFamily="34" charset="0"/>
              </a:rPr>
              <a:t>Nakamura S and Tsuzuki T, Surg, Gyn &amp; Obst 1981</a:t>
            </a:r>
          </a:p>
        </p:txBody>
      </p:sp>
      <p:sp>
        <p:nvSpPr>
          <p:cNvPr id="32771" name="Freeform 3"/>
          <p:cNvSpPr>
            <a:spLocks/>
          </p:cNvSpPr>
          <p:nvPr/>
        </p:nvSpPr>
        <p:spPr bwMode="auto">
          <a:xfrm>
            <a:off x="6011864" y="1674813"/>
            <a:ext cx="2759075" cy="2786062"/>
          </a:xfrm>
          <a:custGeom>
            <a:avLst/>
            <a:gdLst>
              <a:gd name="T0" fmla="*/ 2147483646 w 2449"/>
              <a:gd name="T1" fmla="*/ 2147483646 h 2577"/>
              <a:gd name="T2" fmla="*/ 2147483646 w 2449"/>
              <a:gd name="T3" fmla="*/ 2147483646 h 2577"/>
              <a:gd name="T4" fmla="*/ 2147483646 w 2449"/>
              <a:gd name="T5" fmla="*/ 2147483646 h 2577"/>
              <a:gd name="T6" fmla="*/ 2147483646 w 2449"/>
              <a:gd name="T7" fmla="*/ 2147483646 h 2577"/>
              <a:gd name="T8" fmla="*/ 2147483646 w 2449"/>
              <a:gd name="T9" fmla="*/ 2147483646 h 2577"/>
              <a:gd name="T10" fmla="*/ 2147483646 w 2449"/>
              <a:gd name="T11" fmla="*/ 2147483646 h 2577"/>
              <a:gd name="T12" fmla="*/ 2147483646 w 2449"/>
              <a:gd name="T13" fmla="*/ 2147483646 h 2577"/>
              <a:gd name="T14" fmla="*/ 2147483646 w 2449"/>
              <a:gd name="T15" fmla="*/ 2147483646 h 2577"/>
              <a:gd name="T16" fmla="*/ 2147483646 w 2449"/>
              <a:gd name="T17" fmla="*/ 2147483646 h 2577"/>
              <a:gd name="T18" fmla="*/ 2147483646 w 2449"/>
              <a:gd name="T19" fmla="*/ 2147483646 h 2577"/>
              <a:gd name="T20" fmla="*/ 2147483646 w 2449"/>
              <a:gd name="T21" fmla="*/ 2147483646 h 2577"/>
              <a:gd name="T22" fmla="*/ 2147483646 w 2449"/>
              <a:gd name="T23" fmla="*/ 2147483646 h 2577"/>
              <a:gd name="T24" fmla="*/ 2147483646 w 2449"/>
              <a:gd name="T25" fmla="*/ 2147483646 h 2577"/>
              <a:gd name="T26" fmla="*/ 2147483646 w 2449"/>
              <a:gd name="T27" fmla="*/ 2147483646 h 2577"/>
              <a:gd name="T28" fmla="*/ 2147483646 w 2449"/>
              <a:gd name="T29" fmla="*/ 2147483646 h 2577"/>
              <a:gd name="T30" fmla="*/ 2147483646 w 2449"/>
              <a:gd name="T31" fmla="*/ 2147483646 h 2577"/>
              <a:gd name="T32" fmla="*/ 2147483646 w 2449"/>
              <a:gd name="T33" fmla="*/ 2147483646 h 2577"/>
              <a:gd name="T34" fmla="*/ 2147483646 w 2449"/>
              <a:gd name="T35" fmla="*/ 2147483646 h 2577"/>
              <a:gd name="T36" fmla="*/ 2147483646 w 2449"/>
              <a:gd name="T37" fmla="*/ 2147483646 h 2577"/>
              <a:gd name="T38" fmla="*/ 2147483646 w 2449"/>
              <a:gd name="T39" fmla="*/ 2147483646 h 25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449" h="2577">
                <a:moveTo>
                  <a:pt x="2449" y="133"/>
                </a:moveTo>
                <a:cubicBezTo>
                  <a:pt x="2449" y="104"/>
                  <a:pt x="2449" y="76"/>
                  <a:pt x="2437" y="61"/>
                </a:cubicBezTo>
                <a:cubicBezTo>
                  <a:pt x="2425" y="46"/>
                  <a:pt x="2410" y="38"/>
                  <a:pt x="2377" y="43"/>
                </a:cubicBezTo>
                <a:cubicBezTo>
                  <a:pt x="2344" y="48"/>
                  <a:pt x="2281" y="68"/>
                  <a:pt x="2239" y="91"/>
                </a:cubicBezTo>
                <a:cubicBezTo>
                  <a:pt x="2197" y="114"/>
                  <a:pt x="2162" y="142"/>
                  <a:pt x="2125" y="181"/>
                </a:cubicBezTo>
                <a:cubicBezTo>
                  <a:pt x="2088" y="220"/>
                  <a:pt x="2061" y="214"/>
                  <a:pt x="2017" y="325"/>
                </a:cubicBezTo>
                <a:cubicBezTo>
                  <a:pt x="1973" y="436"/>
                  <a:pt x="1930" y="565"/>
                  <a:pt x="1861" y="847"/>
                </a:cubicBezTo>
                <a:cubicBezTo>
                  <a:pt x="1792" y="1129"/>
                  <a:pt x="1789" y="1788"/>
                  <a:pt x="1603" y="2017"/>
                </a:cubicBezTo>
                <a:cubicBezTo>
                  <a:pt x="1417" y="2246"/>
                  <a:pt x="980" y="2150"/>
                  <a:pt x="745" y="2221"/>
                </a:cubicBezTo>
                <a:cubicBezTo>
                  <a:pt x="510" y="2292"/>
                  <a:pt x="315" y="2394"/>
                  <a:pt x="193" y="2443"/>
                </a:cubicBezTo>
                <a:cubicBezTo>
                  <a:pt x="71" y="2492"/>
                  <a:pt x="26" y="2577"/>
                  <a:pt x="13" y="2515"/>
                </a:cubicBezTo>
                <a:cubicBezTo>
                  <a:pt x="0" y="2453"/>
                  <a:pt x="86" y="2191"/>
                  <a:pt x="115" y="2071"/>
                </a:cubicBezTo>
                <a:cubicBezTo>
                  <a:pt x="144" y="1951"/>
                  <a:pt x="148" y="1919"/>
                  <a:pt x="187" y="1795"/>
                </a:cubicBezTo>
                <a:cubicBezTo>
                  <a:pt x="226" y="1671"/>
                  <a:pt x="280" y="1480"/>
                  <a:pt x="349" y="1327"/>
                </a:cubicBezTo>
                <a:cubicBezTo>
                  <a:pt x="418" y="1174"/>
                  <a:pt x="517" y="1004"/>
                  <a:pt x="601" y="877"/>
                </a:cubicBezTo>
                <a:cubicBezTo>
                  <a:pt x="685" y="750"/>
                  <a:pt x="759" y="658"/>
                  <a:pt x="853" y="565"/>
                </a:cubicBezTo>
                <a:cubicBezTo>
                  <a:pt x="947" y="472"/>
                  <a:pt x="1053" y="392"/>
                  <a:pt x="1165" y="319"/>
                </a:cubicBezTo>
                <a:cubicBezTo>
                  <a:pt x="1277" y="246"/>
                  <a:pt x="1390" y="178"/>
                  <a:pt x="1525" y="127"/>
                </a:cubicBezTo>
                <a:cubicBezTo>
                  <a:pt x="1660" y="76"/>
                  <a:pt x="1824" y="26"/>
                  <a:pt x="1975" y="13"/>
                </a:cubicBezTo>
                <a:cubicBezTo>
                  <a:pt x="2126" y="0"/>
                  <a:pt x="2355" y="43"/>
                  <a:pt x="2431" y="49"/>
                </a:cubicBezTo>
              </a:path>
            </a:pathLst>
          </a:custGeom>
          <a:solidFill>
            <a:srgbClr val="FA106F"/>
          </a:solidFill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72" name="Freeform 4"/>
          <p:cNvSpPr>
            <a:spLocks/>
          </p:cNvSpPr>
          <p:nvPr/>
        </p:nvSpPr>
        <p:spPr bwMode="auto">
          <a:xfrm>
            <a:off x="7621589" y="3719513"/>
            <a:ext cx="561975" cy="279400"/>
          </a:xfrm>
          <a:custGeom>
            <a:avLst/>
            <a:gdLst>
              <a:gd name="T0" fmla="*/ 0 w 498"/>
              <a:gd name="T1" fmla="*/ 2147483646 h 258"/>
              <a:gd name="T2" fmla="*/ 2147483646 w 498"/>
              <a:gd name="T3" fmla="*/ 2147483646 h 258"/>
              <a:gd name="T4" fmla="*/ 2147483646 w 498"/>
              <a:gd name="T5" fmla="*/ 0 h 25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8" h="258">
                <a:moveTo>
                  <a:pt x="0" y="258"/>
                </a:moveTo>
                <a:cubicBezTo>
                  <a:pt x="108" y="237"/>
                  <a:pt x="217" y="217"/>
                  <a:pt x="300" y="174"/>
                </a:cubicBezTo>
                <a:cubicBezTo>
                  <a:pt x="383" y="131"/>
                  <a:pt x="465" y="30"/>
                  <a:pt x="498" y="0"/>
                </a:cubicBezTo>
              </a:path>
            </a:pathLst>
          </a:cu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73" name="Freeform 5"/>
          <p:cNvSpPr>
            <a:spLocks/>
          </p:cNvSpPr>
          <p:nvPr/>
        </p:nvSpPr>
        <p:spPr bwMode="auto">
          <a:xfrm>
            <a:off x="8102600" y="1908176"/>
            <a:ext cx="2782888" cy="2132013"/>
          </a:xfrm>
          <a:custGeom>
            <a:avLst/>
            <a:gdLst>
              <a:gd name="T0" fmla="*/ 2147483646 w 2470"/>
              <a:gd name="T1" fmla="*/ 2147483646 h 1973"/>
              <a:gd name="T2" fmla="*/ 2147483646 w 2470"/>
              <a:gd name="T3" fmla="*/ 2147483646 h 1973"/>
              <a:gd name="T4" fmla="*/ 2147483646 w 2470"/>
              <a:gd name="T5" fmla="*/ 2147483646 h 1973"/>
              <a:gd name="T6" fmla="*/ 2147483646 w 2470"/>
              <a:gd name="T7" fmla="*/ 2147483646 h 1973"/>
              <a:gd name="T8" fmla="*/ 2147483646 w 2470"/>
              <a:gd name="T9" fmla="*/ 2147483646 h 1973"/>
              <a:gd name="T10" fmla="*/ 2147483646 w 2470"/>
              <a:gd name="T11" fmla="*/ 2147483646 h 1973"/>
              <a:gd name="T12" fmla="*/ 2147483646 w 2470"/>
              <a:gd name="T13" fmla="*/ 2147483646 h 1973"/>
              <a:gd name="T14" fmla="*/ 2147483646 w 2470"/>
              <a:gd name="T15" fmla="*/ 2147483646 h 1973"/>
              <a:gd name="T16" fmla="*/ 2147483646 w 2470"/>
              <a:gd name="T17" fmla="*/ 2147483646 h 1973"/>
              <a:gd name="T18" fmla="*/ 2147483646 w 2470"/>
              <a:gd name="T19" fmla="*/ 2147483646 h 1973"/>
              <a:gd name="T20" fmla="*/ 2147483646 w 2470"/>
              <a:gd name="T21" fmla="*/ 2147483646 h 1973"/>
              <a:gd name="T22" fmla="*/ 2147483646 w 2470"/>
              <a:gd name="T23" fmla="*/ 2147483646 h 1973"/>
              <a:gd name="T24" fmla="*/ 2147483646 w 2470"/>
              <a:gd name="T25" fmla="*/ 2147483646 h 1973"/>
              <a:gd name="T26" fmla="*/ 2147483646 w 2470"/>
              <a:gd name="T27" fmla="*/ 2147483646 h 1973"/>
              <a:gd name="T28" fmla="*/ 2147483646 w 2470"/>
              <a:gd name="T29" fmla="*/ 2147483646 h 1973"/>
              <a:gd name="T30" fmla="*/ 2147483646 w 2470"/>
              <a:gd name="T31" fmla="*/ 2147483646 h 1973"/>
              <a:gd name="T32" fmla="*/ 2147483646 w 2470"/>
              <a:gd name="T33" fmla="*/ 2147483646 h 197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470" h="1973">
                <a:moveTo>
                  <a:pt x="2417" y="158"/>
                </a:moveTo>
                <a:cubicBezTo>
                  <a:pt x="2470" y="0"/>
                  <a:pt x="2334" y="147"/>
                  <a:pt x="2279" y="146"/>
                </a:cubicBezTo>
                <a:cubicBezTo>
                  <a:pt x="2224" y="145"/>
                  <a:pt x="2222" y="168"/>
                  <a:pt x="2087" y="152"/>
                </a:cubicBezTo>
                <a:cubicBezTo>
                  <a:pt x="1952" y="136"/>
                  <a:pt x="1630" y="47"/>
                  <a:pt x="1469" y="50"/>
                </a:cubicBezTo>
                <a:cubicBezTo>
                  <a:pt x="1308" y="53"/>
                  <a:pt x="1191" y="148"/>
                  <a:pt x="1121" y="170"/>
                </a:cubicBezTo>
                <a:cubicBezTo>
                  <a:pt x="1051" y="192"/>
                  <a:pt x="1068" y="182"/>
                  <a:pt x="1049" y="182"/>
                </a:cubicBezTo>
                <a:cubicBezTo>
                  <a:pt x="1030" y="182"/>
                  <a:pt x="1032" y="188"/>
                  <a:pt x="1007" y="170"/>
                </a:cubicBezTo>
                <a:cubicBezTo>
                  <a:pt x="982" y="152"/>
                  <a:pt x="966" y="78"/>
                  <a:pt x="899" y="74"/>
                </a:cubicBezTo>
                <a:cubicBezTo>
                  <a:pt x="832" y="70"/>
                  <a:pt x="696" y="87"/>
                  <a:pt x="605" y="146"/>
                </a:cubicBezTo>
                <a:cubicBezTo>
                  <a:pt x="514" y="205"/>
                  <a:pt x="429" y="307"/>
                  <a:pt x="353" y="428"/>
                </a:cubicBezTo>
                <a:cubicBezTo>
                  <a:pt x="277" y="549"/>
                  <a:pt x="206" y="664"/>
                  <a:pt x="149" y="872"/>
                </a:cubicBezTo>
                <a:cubicBezTo>
                  <a:pt x="92" y="1080"/>
                  <a:pt x="0" y="1499"/>
                  <a:pt x="11" y="1676"/>
                </a:cubicBezTo>
                <a:cubicBezTo>
                  <a:pt x="22" y="1853"/>
                  <a:pt x="68" y="1895"/>
                  <a:pt x="215" y="1934"/>
                </a:cubicBezTo>
                <a:cubicBezTo>
                  <a:pt x="362" y="1973"/>
                  <a:pt x="688" y="1953"/>
                  <a:pt x="893" y="1910"/>
                </a:cubicBezTo>
                <a:cubicBezTo>
                  <a:pt x="1098" y="1867"/>
                  <a:pt x="1267" y="1812"/>
                  <a:pt x="1445" y="1676"/>
                </a:cubicBezTo>
                <a:cubicBezTo>
                  <a:pt x="1623" y="1540"/>
                  <a:pt x="1795" y="1343"/>
                  <a:pt x="1961" y="1094"/>
                </a:cubicBezTo>
                <a:cubicBezTo>
                  <a:pt x="2127" y="845"/>
                  <a:pt x="2364" y="316"/>
                  <a:pt x="2417" y="158"/>
                </a:cubicBezTo>
                <a:close/>
              </a:path>
            </a:pathLst>
          </a:custGeom>
          <a:solidFill>
            <a:srgbClr val="FA106F"/>
          </a:solidFill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8099425" y="2352675"/>
            <a:ext cx="635000" cy="177800"/>
          </a:xfrm>
          <a:custGeom>
            <a:avLst/>
            <a:gdLst>
              <a:gd name="T0" fmla="*/ 2147483646 w 1068"/>
              <a:gd name="T1" fmla="*/ 163713316 h 325"/>
              <a:gd name="T2" fmla="*/ 2147483646 w 1068"/>
              <a:gd name="T3" fmla="*/ 1146293012 h 325"/>
              <a:gd name="T4" fmla="*/ 2147483646 w 1068"/>
              <a:gd name="T5" fmla="*/ 2147483646 h 325"/>
              <a:gd name="T6" fmla="*/ 2147483646 w 1068"/>
              <a:gd name="T7" fmla="*/ 2147483646 h 325"/>
              <a:gd name="T8" fmla="*/ 0 w 1068"/>
              <a:gd name="T9" fmla="*/ 2147483646 h 3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8" h="325">
                <a:moveTo>
                  <a:pt x="1068" y="1"/>
                </a:moveTo>
                <a:cubicBezTo>
                  <a:pt x="1024" y="0"/>
                  <a:pt x="981" y="0"/>
                  <a:pt x="912" y="7"/>
                </a:cubicBezTo>
                <a:cubicBezTo>
                  <a:pt x="843" y="14"/>
                  <a:pt x="775" y="8"/>
                  <a:pt x="654" y="43"/>
                </a:cubicBezTo>
                <a:cubicBezTo>
                  <a:pt x="533" y="78"/>
                  <a:pt x="295" y="170"/>
                  <a:pt x="186" y="217"/>
                </a:cubicBezTo>
                <a:cubicBezTo>
                  <a:pt x="77" y="264"/>
                  <a:pt x="31" y="307"/>
                  <a:pt x="0" y="325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7124700" y="2382838"/>
            <a:ext cx="1612900" cy="1130300"/>
          </a:xfrm>
          <a:custGeom>
            <a:avLst/>
            <a:gdLst>
              <a:gd name="T0" fmla="*/ 2147483646 w 1032"/>
              <a:gd name="T1" fmla="*/ 0 h 960"/>
              <a:gd name="T2" fmla="*/ 2147483646 w 1032"/>
              <a:gd name="T3" fmla="*/ 2147483646 h 960"/>
              <a:gd name="T4" fmla="*/ 0 w 1032"/>
              <a:gd name="T5" fmla="*/ 2147483646 h 9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32" h="960">
                <a:moveTo>
                  <a:pt x="1032" y="0"/>
                </a:moveTo>
                <a:cubicBezTo>
                  <a:pt x="938" y="142"/>
                  <a:pt x="844" y="284"/>
                  <a:pt x="672" y="444"/>
                </a:cubicBezTo>
                <a:cubicBezTo>
                  <a:pt x="500" y="604"/>
                  <a:pt x="112" y="874"/>
                  <a:pt x="0" y="96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76" name="Freeform 8"/>
          <p:cNvSpPr>
            <a:spLocks/>
          </p:cNvSpPr>
          <p:nvPr/>
        </p:nvSpPr>
        <p:spPr bwMode="auto">
          <a:xfrm>
            <a:off x="7265989" y="2917825"/>
            <a:ext cx="1201737" cy="611188"/>
          </a:xfrm>
          <a:custGeom>
            <a:avLst/>
            <a:gdLst>
              <a:gd name="T0" fmla="*/ 0 w 714"/>
              <a:gd name="T1" fmla="*/ 2147483646 h 498"/>
              <a:gd name="T2" fmla="*/ 2147483646 w 714"/>
              <a:gd name="T3" fmla="*/ 0 h 49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14" h="498">
                <a:moveTo>
                  <a:pt x="0" y="498"/>
                </a:moveTo>
                <a:cubicBezTo>
                  <a:pt x="297" y="290"/>
                  <a:pt x="595" y="83"/>
                  <a:pt x="714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8372475" y="2935289"/>
            <a:ext cx="107950" cy="725487"/>
          </a:xfrm>
          <a:custGeom>
            <a:avLst/>
            <a:gdLst>
              <a:gd name="T0" fmla="*/ 2147483646 w 96"/>
              <a:gd name="T1" fmla="*/ 0 h 672"/>
              <a:gd name="T2" fmla="*/ 2147483646 w 96"/>
              <a:gd name="T3" fmla="*/ 2147483646 h 672"/>
              <a:gd name="T4" fmla="*/ 0 w 96"/>
              <a:gd name="T5" fmla="*/ 2147483646 h 6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" h="672">
                <a:moveTo>
                  <a:pt x="96" y="0"/>
                </a:moveTo>
                <a:cubicBezTo>
                  <a:pt x="80" y="67"/>
                  <a:pt x="64" y="134"/>
                  <a:pt x="48" y="246"/>
                </a:cubicBezTo>
                <a:cubicBezTo>
                  <a:pt x="32" y="358"/>
                  <a:pt x="6" y="601"/>
                  <a:pt x="0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78" name="Freeform 10"/>
          <p:cNvSpPr>
            <a:spLocks/>
          </p:cNvSpPr>
          <p:nvPr/>
        </p:nvSpPr>
        <p:spPr bwMode="auto">
          <a:xfrm>
            <a:off x="9107488" y="2092326"/>
            <a:ext cx="112712" cy="187325"/>
          </a:xfrm>
          <a:custGeom>
            <a:avLst/>
            <a:gdLst>
              <a:gd name="T0" fmla="*/ 2147483646 w 138"/>
              <a:gd name="T1" fmla="*/ 0 h 174"/>
              <a:gd name="T2" fmla="*/ 0 w 138"/>
              <a:gd name="T3" fmla="*/ 2147483646 h 17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38" h="174">
                <a:moveTo>
                  <a:pt x="138" y="0"/>
                </a:moveTo>
                <a:cubicBezTo>
                  <a:pt x="80" y="72"/>
                  <a:pt x="23" y="145"/>
                  <a:pt x="0" y="174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9088438" y="2260600"/>
            <a:ext cx="195262" cy="427038"/>
          </a:xfrm>
          <a:custGeom>
            <a:avLst/>
            <a:gdLst>
              <a:gd name="T0" fmla="*/ 2147483646 w 174"/>
              <a:gd name="T1" fmla="*/ 0 h 396"/>
              <a:gd name="T2" fmla="*/ 2147483646 w 174"/>
              <a:gd name="T3" fmla="*/ 2147483646 h 396"/>
              <a:gd name="T4" fmla="*/ 2147483646 w 174"/>
              <a:gd name="T5" fmla="*/ 2147483646 h 3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4" h="396">
                <a:moveTo>
                  <a:pt x="30" y="0"/>
                </a:moveTo>
                <a:cubicBezTo>
                  <a:pt x="15" y="9"/>
                  <a:pt x="0" y="18"/>
                  <a:pt x="24" y="84"/>
                </a:cubicBezTo>
                <a:cubicBezTo>
                  <a:pt x="48" y="150"/>
                  <a:pt x="149" y="344"/>
                  <a:pt x="174" y="396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8980489" y="2447925"/>
            <a:ext cx="236537" cy="273050"/>
          </a:xfrm>
          <a:custGeom>
            <a:avLst/>
            <a:gdLst>
              <a:gd name="T0" fmla="*/ 0 w 210"/>
              <a:gd name="T1" fmla="*/ 0 h 252"/>
              <a:gd name="T2" fmla="*/ 2147483646 w 210"/>
              <a:gd name="T3" fmla="*/ 2147483646 h 25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0" h="252">
                <a:moveTo>
                  <a:pt x="0" y="0"/>
                </a:moveTo>
                <a:cubicBezTo>
                  <a:pt x="87" y="105"/>
                  <a:pt x="175" y="211"/>
                  <a:pt x="210" y="25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8499476" y="2454276"/>
            <a:ext cx="481013" cy="1044575"/>
          </a:xfrm>
          <a:custGeom>
            <a:avLst/>
            <a:gdLst>
              <a:gd name="T0" fmla="*/ 2147483646 w 426"/>
              <a:gd name="T1" fmla="*/ 0 h 966"/>
              <a:gd name="T2" fmla="*/ 2147483646 w 426"/>
              <a:gd name="T3" fmla="*/ 2147483646 h 966"/>
              <a:gd name="T4" fmla="*/ 2147483646 w 426"/>
              <a:gd name="T5" fmla="*/ 2147483646 h 966"/>
              <a:gd name="T6" fmla="*/ 2147483646 w 426"/>
              <a:gd name="T7" fmla="*/ 2147483646 h 966"/>
              <a:gd name="T8" fmla="*/ 0 w 426"/>
              <a:gd name="T9" fmla="*/ 2147483646 h 9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6" h="966">
                <a:moveTo>
                  <a:pt x="426" y="0"/>
                </a:moveTo>
                <a:cubicBezTo>
                  <a:pt x="375" y="66"/>
                  <a:pt x="325" y="132"/>
                  <a:pt x="282" y="192"/>
                </a:cubicBezTo>
                <a:cubicBezTo>
                  <a:pt x="239" y="252"/>
                  <a:pt x="207" y="275"/>
                  <a:pt x="168" y="360"/>
                </a:cubicBezTo>
                <a:cubicBezTo>
                  <a:pt x="129" y="445"/>
                  <a:pt x="76" y="601"/>
                  <a:pt x="48" y="702"/>
                </a:cubicBezTo>
                <a:cubicBezTo>
                  <a:pt x="20" y="803"/>
                  <a:pt x="8" y="922"/>
                  <a:pt x="0" y="966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82" name="Freeform 14"/>
          <p:cNvSpPr>
            <a:spLocks/>
          </p:cNvSpPr>
          <p:nvPr/>
        </p:nvSpPr>
        <p:spPr bwMode="auto">
          <a:xfrm>
            <a:off x="9528176" y="1597026"/>
            <a:ext cx="53975" cy="430213"/>
          </a:xfrm>
          <a:custGeom>
            <a:avLst/>
            <a:gdLst>
              <a:gd name="T0" fmla="*/ 2147483646 w 78"/>
              <a:gd name="T1" fmla="*/ 0 h 342"/>
              <a:gd name="T2" fmla="*/ 1988169817 w 78"/>
              <a:gd name="T3" fmla="*/ 2147483646 h 342"/>
              <a:gd name="T4" fmla="*/ 2147483646 w 78"/>
              <a:gd name="T5" fmla="*/ 2147483646 h 342"/>
              <a:gd name="T6" fmla="*/ 2147483646 w 78"/>
              <a:gd name="T7" fmla="*/ 2147483646 h 342"/>
              <a:gd name="T8" fmla="*/ 2147483646 w 78"/>
              <a:gd name="T9" fmla="*/ 2147483646 h 3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8" h="342">
                <a:moveTo>
                  <a:pt x="48" y="0"/>
                </a:moveTo>
                <a:cubicBezTo>
                  <a:pt x="30" y="23"/>
                  <a:pt x="12" y="46"/>
                  <a:pt x="6" y="72"/>
                </a:cubicBezTo>
                <a:cubicBezTo>
                  <a:pt x="0" y="98"/>
                  <a:pt x="10" y="125"/>
                  <a:pt x="12" y="156"/>
                </a:cubicBezTo>
                <a:cubicBezTo>
                  <a:pt x="14" y="187"/>
                  <a:pt x="7" y="227"/>
                  <a:pt x="18" y="258"/>
                </a:cubicBezTo>
                <a:cubicBezTo>
                  <a:pt x="29" y="289"/>
                  <a:pt x="68" y="328"/>
                  <a:pt x="78" y="342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83" name="Freeform 15"/>
          <p:cNvSpPr>
            <a:spLocks/>
          </p:cNvSpPr>
          <p:nvPr/>
        </p:nvSpPr>
        <p:spPr bwMode="auto">
          <a:xfrm>
            <a:off x="8567738" y="1562101"/>
            <a:ext cx="366712" cy="354013"/>
          </a:xfrm>
          <a:custGeom>
            <a:avLst/>
            <a:gdLst>
              <a:gd name="T0" fmla="*/ 2147483646 w 300"/>
              <a:gd name="T1" fmla="*/ 0 h 336"/>
              <a:gd name="T2" fmla="*/ 2147483646 w 300"/>
              <a:gd name="T3" fmla="*/ 2147483646 h 336"/>
              <a:gd name="T4" fmla="*/ 2147483646 w 300"/>
              <a:gd name="T5" fmla="*/ 2147483646 h 336"/>
              <a:gd name="T6" fmla="*/ 2147483646 w 300"/>
              <a:gd name="T7" fmla="*/ 2147483646 h 336"/>
              <a:gd name="T8" fmla="*/ 0 w 300"/>
              <a:gd name="T9" fmla="*/ 2147483646 h 3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0" h="336">
                <a:moveTo>
                  <a:pt x="294" y="0"/>
                </a:moveTo>
                <a:cubicBezTo>
                  <a:pt x="297" y="43"/>
                  <a:pt x="300" y="87"/>
                  <a:pt x="288" y="126"/>
                </a:cubicBezTo>
                <a:cubicBezTo>
                  <a:pt x="276" y="165"/>
                  <a:pt x="258" y="202"/>
                  <a:pt x="222" y="234"/>
                </a:cubicBezTo>
                <a:cubicBezTo>
                  <a:pt x="186" y="266"/>
                  <a:pt x="109" y="301"/>
                  <a:pt x="72" y="318"/>
                </a:cubicBezTo>
                <a:cubicBezTo>
                  <a:pt x="35" y="335"/>
                  <a:pt x="12" y="332"/>
                  <a:pt x="0" y="3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84" name="Freeform 16"/>
          <p:cNvSpPr>
            <a:spLocks/>
          </p:cNvSpPr>
          <p:nvPr/>
        </p:nvSpPr>
        <p:spPr bwMode="auto">
          <a:xfrm>
            <a:off x="7223125" y="1925638"/>
            <a:ext cx="1365250" cy="487362"/>
          </a:xfrm>
          <a:custGeom>
            <a:avLst/>
            <a:gdLst>
              <a:gd name="T0" fmla="*/ 2147483646 w 1308"/>
              <a:gd name="T1" fmla="*/ 0 h 492"/>
              <a:gd name="T2" fmla="*/ 2147483646 w 1308"/>
              <a:gd name="T3" fmla="*/ 2147483646 h 492"/>
              <a:gd name="T4" fmla="*/ 2147483646 w 1308"/>
              <a:gd name="T5" fmla="*/ 2147483646 h 492"/>
              <a:gd name="T6" fmla="*/ 2147483646 w 1308"/>
              <a:gd name="T7" fmla="*/ 2147483646 h 492"/>
              <a:gd name="T8" fmla="*/ 0 w 1308"/>
              <a:gd name="T9" fmla="*/ 2147483646 h 4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08" h="492">
                <a:moveTo>
                  <a:pt x="1308" y="0"/>
                </a:moveTo>
                <a:cubicBezTo>
                  <a:pt x="1220" y="14"/>
                  <a:pt x="1133" y="28"/>
                  <a:pt x="1014" y="60"/>
                </a:cubicBezTo>
                <a:cubicBezTo>
                  <a:pt x="895" y="92"/>
                  <a:pt x="744" y="133"/>
                  <a:pt x="594" y="192"/>
                </a:cubicBezTo>
                <a:cubicBezTo>
                  <a:pt x="444" y="251"/>
                  <a:pt x="213" y="364"/>
                  <a:pt x="114" y="414"/>
                </a:cubicBezTo>
                <a:cubicBezTo>
                  <a:pt x="15" y="464"/>
                  <a:pt x="7" y="478"/>
                  <a:pt x="0" y="49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85" name="Freeform 17"/>
          <p:cNvSpPr>
            <a:spLocks/>
          </p:cNvSpPr>
          <p:nvPr/>
        </p:nvSpPr>
        <p:spPr bwMode="auto">
          <a:xfrm>
            <a:off x="7323139" y="2009775"/>
            <a:ext cx="1557337" cy="414338"/>
          </a:xfrm>
          <a:custGeom>
            <a:avLst/>
            <a:gdLst>
              <a:gd name="T0" fmla="*/ 0 w 1434"/>
              <a:gd name="T1" fmla="*/ 2147483646 h 390"/>
              <a:gd name="T2" fmla="*/ 2147483646 w 1434"/>
              <a:gd name="T3" fmla="*/ 2147483646 h 390"/>
              <a:gd name="T4" fmla="*/ 2147483646 w 1434"/>
              <a:gd name="T5" fmla="*/ 2147483646 h 390"/>
              <a:gd name="T6" fmla="*/ 2147483646 w 1434"/>
              <a:gd name="T7" fmla="*/ 2147483646 h 390"/>
              <a:gd name="T8" fmla="*/ 2147483646 w 1434"/>
              <a:gd name="T9" fmla="*/ 2147483646 h 390"/>
              <a:gd name="T10" fmla="*/ 2147483646 w 1434"/>
              <a:gd name="T11" fmla="*/ 0 h 3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34" h="390">
                <a:moveTo>
                  <a:pt x="0" y="390"/>
                </a:moveTo>
                <a:cubicBezTo>
                  <a:pt x="69" y="364"/>
                  <a:pt x="139" y="339"/>
                  <a:pt x="192" y="318"/>
                </a:cubicBezTo>
                <a:cubicBezTo>
                  <a:pt x="245" y="297"/>
                  <a:pt x="238" y="297"/>
                  <a:pt x="318" y="264"/>
                </a:cubicBezTo>
                <a:cubicBezTo>
                  <a:pt x="398" y="231"/>
                  <a:pt x="507" y="158"/>
                  <a:pt x="672" y="120"/>
                </a:cubicBezTo>
                <a:cubicBezTo>
                  <a:pt x="837" y="82"/>
                  <a:pt x="1182" y="56"/>
                  <a:pt x="1308" y="36"/>
                </a:cubicBezTo>
                <a:cubicBezTo>
                  <a:pt x="1434" y="16"/>
                  <a:pt x="1409" y="4"/>
                  <a:pt x="1428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86" name="Freeform 18"/>
          <p:cNvSpPr>
            <a:spLocks/>
          </p:cNvSpPr>
          <p:nvPr/>
        </p:nvSpPr>
        <p:spPr bwMode="auto">
          <a:xfrm>
            <a:off x="8297864" y="3195638"/>
            <a:ext cx="73025" cy="779462"/>
          </a:xfrm>
          <a:custGeom>
            <a:avLst/>
            <a:gdLst>
              <a:gd name="T0" fmla="*/ 2147483646 w 64"/>
              <a:gd name="T1" fmla="*/ 0 h 720"/>
              <a:gd name="T2" fmla="*/ 2147483646 w 64"/>
              <a:gd name="T3" fmla="*/ 2147483646 h 720"/>
              <a:gd name="T4" fmla="*/ 0 w 64"/>
              <a:gd name="T5" fmla="*/ 2147483646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4" h="720">
                <a:moveTo>
                  <a:pt x="64" y="0"/>
                </a:moveTo>
                <a:cubicBezTo>
                  <a:pt x="45" y="172"/>
                  <a:pt x="27" y="344"/>
                  <a:pt x="16" y="464"/>
                </a:cubicBezTo>
                <a:cubicBezTo>
                  <a:pt x="5" y="584"/>
                  <a:pt x="3" y="677"/>
                  <a:pt x="0" y="720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87" name="Freeform 19"/>
          <p:cNvSpPr>
            <a:spLocks/>
          </p:cNvSpPr>
          <p:nvPr/>
        </p:nvSpPr>
        <p:spPr bwMode="auto">
          <a:xfrm>
            <a:off x="8289925" y="3975101"/>
            <a:ext cx="0" cy="180975"/>
          </a:xfrm>
          <a:custGeom>
            <a:avLst/>
            <a:gdLst>
              <a:gd name="T0" fmla="*/ 0 w 1"/>
              <a:gd name="T1" fmla="*/ 0 h 168"/>
              <a:gd name="T2" fmla="*/ 0 w 1"/>
              <a:gd name="T3" fmla="*/ 2147483646 h 168"/>
              <a:gd name="T4" fmla="*/ 0 w 1"/>
              <a:gd name="T5" fmla="*/ 2147483646 h 16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168">
                <a:moveTo>
                  <a:pt x="0" y="0"/>
                </a:moveTo>
                <a:cubicBezTo>
                  <a:pt x="0" y="26"/>
                  <a:pt x="0" y="52"/>
                  <a:pt x="0" y="80"/>
                </a:cubicBezTo>
                <a:cubicBezTo>
                  <a:pt x="0" y="108"/>
                  <a:pt x="0" y="138"/>
                  <a:pt x="0" y="168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88" name="Freeform 20"/>
          <p:cNvSpPr>
            <a:spLocks/>
          </p:cNvSpPr>
          <p:nvPr/>
        </p:nvSpPr>
        <p:spPr bwMode="auto">
          <a:xfrm>
            <a:off x="8289925" y="3957638"/>
            <a:ext cx="814388" cy="303212"/>
          </a:xfrm>
          <a:custGeom>
            <a:avLst/>
            <a:gdLst>
              <a:gd name="T0" fmla="*/ 0 w 724"/>
              <a:gd name="T1" fmla="*/ 2147483646 h 281"/>
              <a:gd name="T2" fmla="*/ 2147483646 w 724"/>
              <a:gd name="T3" fmla="*/ 2147483646 h 281"/>
              <a:gd name="T4" fmla="*/ 2147483646 w 724"/>
              <a:gd name="T5" fmla="*/ 2147483646 h 281"/>
              <a:gd name="T6" fmla="*/ 2147483646 w 724"/>
              <a:gd name="T7" fmla="*/ 2147483646 h 281"/>
              <a:gd name="T8" fmla="*/ 2147483646 w 724"/>
              <a:gd name="T9" fmla="*/ 2147483646 h 281"/>
              <a:gd name="T10" fmla="*/ 2147483646 w 724"/>
              <a:gd name="T11" fmla="*/ 0 h 2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24" h="281">
                <a:moveTo>
                  <a:pt x="0" y="168"/>
                </a:moveTo>
                <a:cubicBezTo>
                  <a:pt x="34" y="194"/>
                  <a:pt x="69" y="221"/>
                  <a:pt x="136" y="240"/>
                </a:cubicBezTo>
                <a:cubicBezTo>
                  <a:pt x="203" y="259"/>
                  <a:pt x="331" y="279"/>
                  <a:pt x="400" y="280"/>
                </a:cubicBezTo>
                <a:cubicBezTo>
                  <a:pt x="469" y="281"/>
                  <a:pt x="501" y="257"/>
                  <a:pt x="552" y="248"/>
                </a:cubicBezTo>
                <a:cubicBezTo>
                  <a:pt x="603" y="239"/>
                  <a:pt x="684" y="265"/>
                  <a:pt x="704" y="224"/>
                </a:cubicBezTo>
                <a:cubicBezTo>
                  <a:pt x="724" y="183"/>
                  <a:pt x="677" y="37"/>
                  <a:pt x="672" y="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89" name="Freeform 21"/>
          <p:cNvSpPr>
            <a:spLocks/>
          </p:cNvSpPr>
          <p:nvPr/>
        </p:nvSpPr>
        <p:spPr bwMode="auto">
          <a:xfrm>
            <a:off x="9001126" y="3006726"/>
            <a:ext cx="80963" cy="968375"/>
          </a:xfrm>
          <a:custGeom>
            <a:avLst/>
            <a:gdLst>
              <a:gd name="T0" fmla="*/ 2147483646 w 71"/>
              <a:gd name="T1" fmla="*/ 2147483646 h 896"/>
              <a:gd name="T2" fmla="*/ 2147483646 w 71"/>
              <a:gd name="T3" fmla="*/ 2147483646 h 896"/>
              <a:gd name="T4" fmla="*/ 2147483646 w 71"/>
              <a:gd name="T5" fmla="*/ 2147483646 h 896"/>
              <a:gd name="T6" fmla="*/ 2147483646 w 71"/>
              <a:gd name="T7" fmla="*/ 0 h 89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" h="896">
                <a:moveTo>
                  <a:pt x="47" y="896"/>
                </a:moveTo>
                <a:cubicBezTo>
                  <a:pt x="42" y="868"/>
                  <a:pt x="38" y="841"/>
                  <a:pt x="31" y="776"/>
                </a:cubicBezTo>
                <a:cubicBezTo>
                  <a:pt x="24" y="711"/>
                  <a:pt x="0" y="633"/>
                  <a:pt x="7" y="504"/>
                </a:cubicBezTo>
                <a:cubicBezTo>
                  <a:pt x="14" y="375"/>
                  <a:pt x="60" y="84"/>
                  <a:pt x="71" y="0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90" name="Freeform 22"/>
          <p:cNvSpPr>
            <a:spLocks/>
          </p:cNvSpPr>
          <p:nvPr/>
        </p:nvSpPr>
        <p:spPr bwMode="auto">
          <a:xfrm>
            <a:off x="7000876" y="3498851"/>
            <a:ext cx="1152525" cy="112713"/>
          </a:xfrm>
          <a:custGeom>
            <a:avLst/>
            <a:gdLst>
              <a:gd name="T0" fmla="*/ 2147483646 w 1160"/>
              <a:gd name="T1" fmla="*/ 0 h 144"/>
              <a:gd name="T2" fmla="*/ 2147483646 w 1160"/>
              <a:gd name="T3" fmla="*/ 2147483646 h 144"/>
              <a:gd name="T4" fmla="*/ 2147483646 w 1160"/>
              <a:gd name="T5" fmla="*/ 2147483646 h 144"/>
              <a:gd name="T6" fmla="*/ 2147483646 w 1160"/>
              <a:gd name="T7" fmla="*/ 2147483646 h 144"/>
              <a:gd name="T8" fmla="*/ 0 w 1160"/>
              <a:gd name="T9" fmla="*/ 2147483646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60" h="144">
                <a:moveTo>
                  <a:pt x="1160" y="0"/>
                </a:moveTo>
                <a:cubicBezTo>
                  <a:pt x="1098" y="2"/>
                  <a:pt x="1037" y="4"/>
                  <a:pt x="968" y="16"/>
                </a:cubicBezTo>
                <a:cubicBezTo>
                  <a:pt x="899" y="28"/>
                  <a:pt x="837" y="53"/>
                  <a:pt x="744" y="72"/>
                </a:cubicBezTo>
                <a:cubicBezTo>
                  <a:pt x="651" y="91"/>
                  <a:pt x="532" y="116"/>
                  <a:pt x="408" y="128"/>
                </a:cubicBezTo>
                <a:cubicBezTo>
                  <a:pt x="284" y="140"/>
                  <a:pt x="68" y="141"/>
                  <a:pt x="0" y="144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91" name="Freeform 23"/>
          <p:cNvSpPr>
            <a:spLocks/>
          </p:cNvSpPr>
          <p:nvPr/>
        </p:nvSpPr>
        <p:spPr bwMode="auto">
          <a:xfrm>
            <a:off x="7026276" y="3663950"/>
            <a:ext cx="1298575" cy="33338"/>
          </a:xfrm>
          <a:custGeom>
            <a:avLst/>
            <a:gdLst>
              <a:gd name="T0" fmla="*/ 2147483646 w 1152"/>
              <a:gd name="T1" fmla="*/ 0 h 32"/>
              <a:gd name="T2" fmla="*/ 2147483646 w 1152"/>
              <a:gd name="T3" fmla="*/ 2147483646 h 32"/>
              <a:gd name="T4" fmla="*/ 2147483646 w 1152"/>
              <a:gd name="T5" fmla="*/ 2147483646 h 32"/>
              <a:gd name="T6" fmla="*/ 0 w 1152"/>
              <a:gd name="T7" fmla="*/ 2147483646 h 3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52" h="32">
                <a:moveTo>
                  <a:pt x="1152" y="0"/>
                </a:moveTo>
                <a:cubicBezTo>
                  <a:pt x="1069" y="9"/>
                  <a:pt x="987" y="19"/>
                  <a:pt x="880" y="24"/>
                </a:cubicBezTo>
                <a:cubicBezTo>
                  <a:pt x="773" y="29"/>
                  <a:pt x="659" y="32"/>
                  <a:pt x="512" y="32"/>
                </a:cubicBezTo>
                <a:cubicBezTo>
                  <a:pt x="365" y="32"/>
                  <a:pt x="85" y="25"/>
                  <a:pt x="0" y="24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92" name="Freeform 24"/>
          <p:cNvSpPr>
            <a:spLocks/>
          </p:cNvSpPr>
          <p:nvPr/>
        </p:nvSpPr>
        <p:spPr bwMode="auto">
          <a:xfrm>
            <a:off x="8775700" y="2003425"/>
            <a:ext cx="198438" cy="50800"/>
          </a:xfrm>
          <a:custGeom>
            <a:avLst/>
            <a:gdLst>
              <a:gd name="T0" fmla="*/ 0 w 176"/>
              <a:gd name="T1" fmla="*/ 2147483646 h 32"/>
              <a:gd name="T2" fmla="*/ 2147483646 w 176"/>
              <a:gd name="T3" fmla="*/ 0 h 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6" h="32">
                <a:moveTo>
                  <a:pt x="0" y="32"/>
                </a:moveTo>
                <a:cubicBezTo>
                  <a:pt x="70" y="18"/>
                  <a:pt x="141" y="5"/>
                  <a:pt x="176" y="0"/>
                </a:cubicBezTo>
              </a:path>
            </a:pathLst>
          </a:cu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93" name="Freeform 25"/>
          <p:cNvSpPr>
            <a:spLocks/>
          </p:cNvSpPr>
          <p:nvPr/>
        </p:nvSpPr>
        <p:spPr bwMode="auto">
          <a:xfrm>
            <a:off x="8297864" y="4000501"/>
            <a:ext cx="161925" cy="60325"/>
          </a:xfrm>
          <a:custGeom>
            <a:avLst/>
            <a:gdLst>
              <a:gd name="T0" fmla="*/ 0 w 144"/>
              <a:gd name="T1" fmla="*/ 0 h 56"/>
              <a:gd name="T2" fmla="*/ 2147483646 w 144"/>
              <a:gd name="T3" fmla="*/ 2147483646 h 5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44" h="56">
                <a:moveTo>
                  <a:pt x="0" y="0"/>
                </a:moveTo>
                <a:cubicBezTo>
                  <a:pt x="32" y="49"/>
                  <a:pt x="88" y="56"/>
                  <a:pt x="144" y="56"/>
                </a:cubicBezTo>
              </a:path>
            </a:pathLst>
          </a:custGeom>
          <a:noFill/>
          <a:ln w="28575">
            <a:solidFill>
              <a:srgbClr val="0066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94" name="Freeform 26"/>
          <p:cNvSpPr>
            <a:spLocks/>
          </p:cNvSpPr>
          <p:nvPr/>
        </p:nvSpPr>
        <p:spPr bwMode="auto">
          <a:xfrm>
            <a:off x="8297864" y="4035426"/>
            <a:ext cx="161925" cy="60325"/>
          </a:xfrm>
          <a:custGeom>
            <a:avLst/>
            <a:gdLst>
              <a:gd name="T0" fmla="*/ 0 w 144"/>
              <a:gd name="T1" fmla="*/ 0 h 56"/>
              <a:gd name="T2" fmla="*/ 2147483646 w 144"/>
              <a:gd name="T3" fmla="*/ 2147483646 h 5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44" h="56">
                <a:moveTo>
                  <a:pt x="0" y="0"/>
                </a:moveTo>
                <a:cubicBezTo>
                  <a:pt x="32" y="49"/>
                  <a:pt x="88" y="56"/>
                  <a:pt x="144" y="56"/>
                </a:cubicBezTo>
              </a:path>
            </a:pathLst>
          </a:custGeom>
          <a:noFill/>
          <a:ln w="28575">
            <a:solidFill>
              <a:srgbClr val="0066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95" name="Freeform 27"/>
          <p:cNvSpPr>
            <a:spLocks/>
          </p:cNvSpPr>
          <p:nvPr/>
        </p:nvSpPr>
        <p:spPr bwMode="auto">
          <a:xfrm>
            <a:off x="8289925" y="4078289"/>
            <a:ext cx="160338" cy="60325"/>
          </a:xfrm>
          <a:custGeom>
            <a:avLst/>
            <a:gdLst>
              <a:gd name="T0" fmla="*/ 0 w 144"/>
              <a:gd name="T1" fmla="*/ 0 h 56"/>
              <a:gd name="T2" fmla="*/ 2147483646 w 144"/>
              <a:gd name="T3" fmla="*/ 2147483646 h 5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44" h="56">
                <a:moveTo>
                  <a:pt x="0" y="0"/>
                </a:moveTo>
                <a:cubicBezTo>
                  <a:pt x="32" y="49"/>
                  <a:pt x="88" y="56"/>
                  <a:pt x="144" y="56"/>
                </a:cubicBezTo>
              </a:path>
            </a:pathLst>
          </a:custGeom>
          <a:noFill/>
          <a:ln w="28575">
            <a:solidFill>
              <a:srgbClr val="0066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96" name="Freeform 28"/>
          <p:cNvSpPr>
            <a:spLocks/>
          </p:cNvSpPr>
          <p:nvPr/>
        </p:nvSpPr>
        <p:spPr bwMode="auto">
          <a:xfrm>
            <a:off x="8783639" y="4168776"/>
            <a:ext cx="307975" cy="30163"/>
          </a:xfrm>
          <a:custGeom>
            <a:avLst/>
            <a:gdLst>
              <a:gd name="T0" fmla="*/ 0 w 272"/>
              <a:gd name="T1" fmla="*/ 2147483646 h 28"/>
              <a:gd name="T2" fmla="*/ 2147483646 w 272"/>
              <a:gd name="T3" fmla="*/ 2147483646 h 28"/>
              <a:gd name="T4" fmla="*/ 2147483646 w 272"/>
              <a:gd name="T5" fmla="*/ 2147483646 h 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2" h="28">
                <a:moveTo>
                  <a:pt x="0" y="28"/>
                </a:moveTo>
                <a:cubicBezTo>
                  <a:pt x="57" y="18"/>
                  <a:pt x="115" y="8"/>
                  <a:pt x="160" y="4"/>
                </a:cubicBezTo>
                <a:cubicBezTo>
                  <a:pt x="205" y="0"/>
                  <a:pt x="253" y="4"/>
                  <a:pt x="272" y="4"/>
                </a:cubicBezTo>
              </a:path>
            </a:pathLst>
          </a:custGeom>
          <a:noFill/>
          <a:ln w="28575">
            <a:solidFill>
              <a:srgbClr val="0066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97" name="Freeform 29"/>
          <p:cNvSpPr>
            <a:spLocks/>
          </p:cNvSpPr>
          <p:nvPr/>
        </p:nvSpPr>
        <p:spPr bwMode="auto">
          <a:xfrm>
            <a:off x="8783639" y="4125913"/>
            <a:ext cx="307975" cy="30162"/>
          </a:xfrm>
          <a:custGeom>
            <a:avLst/>
            <a:gdLst>
              <a:gd name="T0" fmla="*/ 0 w 272"/>
              <a:gd name="T1" fmla="*/ 2147483646 h 28"/>
              <a:gd name="T2" fmla="*/ 2147483646 w 272"/>
              <a:gd name="T3" fmla="*/ 2147483646 h 28"/>
              <a:gd name="T4" fmla="*/ 2147483646 w 272"/>
              <a:gd name="T5" fmla="*/ 2147483646 h 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2" h="28">
                <a:moveTo>
                  <a:pt x="0" y="28"/>
                </a:moveTo>
                <a:cubicBezTo>
                  <a:pt x="57" y="18"/>
                  <a:pt x="115" y="8"/>
                  <a:pt x="160" y="4"/>
                </a:cubicBezTo>
                <a:cubicBezTo>
                  <a:pt x="205" y="0"/>
                  <a:pt x="253" y="4"/>
                  <a:pt x="272" y="4"/>
                </a:cubicBezTo>
              </a:path>
            </a:pathLst>
          </a:custGeom>
          <a:noFill/>
          <a:ln w="28575">
            <a:solidFill>
              <a:srgbClr val="0066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98" name="Freeform 30"/>
          <p:cNvSpPr>
            <a:spLocks/>
          </p:cNvSpPr>
          <p:nvPr/>
        </p:nvSpPr>
        <p:spPr bwMode="auto">
          <a:xfrm>
            <a:off x="8775700" y="4065588"/>
            <a:ext cx="306388" cy="30162"/>
          </a:xfrm>
          <a:custGeom>
            <a:avLst/>
            <a:gdLst>
              <a:gd name="T0" fmla="*/ 0 w 272"/>
              <a:gd name="T1" fmla="*/ 2147483646 h 28"/>
              <a:gd name="T2" fmla="*/ 2147483646 w 272"/>
              <a:gd name="T3" fmla="*/ 2147483646 h 28"/>
              <a:gd name="T4" fmla="*/ 2147483646 w 272"/>
              <a:gd name="T5" fmla="*/ 2147483646 h 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2" h="28">
                <a:moveTo>
                  <a:pt x="0" y="28"/>
                </a:moveTo>
                <a:cubicBezTo>
                  <a:pt x="57" y="18"/>
                  <a:pt x="115" y="8"/>
                  <a:pt x="160" y="4"/>
                </a:cubicBezTo>
                <a:cubicBezTo>
                  <a:pt x="205" y="0"/>
                  <a:pt x="253" y="4"/>
                  <a:pt x="272" y="4"/>
                </a:cubicBezTo>
              </a:path>
            </a:pathLst>
          </a:custGeom>
          <a:noFill/>
          <a:ln w="28575">
            <a:solidFill>
              <a:srgbClr val="0066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799" name="Freeform 31"/>
          <p:cNvSpPr>
            <a:spLocks/>
          </p:cNvSpPr>
          <p:nvPr/>
        </p:nvSpPr>
        <p:spPr bwMode="auto">
          <a:xfrm>
            <a:off x="8145464" y="2247901"/>
            <a:ext cx="669925" cy="187325"/>
          </a:xfrm>
          <a:custGeom>
            <a:avLst/>
            <a:gdLst>
              <a:gd name="T0" fmla="*/ 2147483646 w 1068"/>
              <a:gd name="T1" fmla="*/ 191358540 h 325"/>
              <a:gd name="T2" fmla="*/ 2147483646 w 1068"/>
              <a:gd name="T3" fmla="*/ 1340504617 h 325"/>
              <a:gd name="T4" fmla="*/ 2147483646 w 1068"/>
              <a:gd name="T5" fmla="*/ 2147483646 h 325"/>
              <a:gd name="T6" fmla="*/ 2147483646 w 1068"/>
              <a:gd name="T7" fmla="*/ 2147483646 h 325"/>
              <a:gd name="T8" fmla="*/ 0 w 1068"/>
              <a:gd name="T9" fmla="*/ 2147483646 h 3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8" h="325">
                <a:moveTo>
                  <a:pt x="1068" y="1"/>
                </a:moveTo>
                <a:cubicBezTo>
                  <a:pt x="1024" y="0"/>
                  <a:pt x="981" y="0"/>
                  <a:pt x="912" y="7"/>
                </a:cubicBezTo>
                <a:cubicBezTo>
                  <a:pt x="843" y="14"/>
                  <a:pt x="775" y="8"/>
                  <a:pt x="654" y="43"/>
                </a:cubicBezTo>
                <a:cubicBezTo>
                  <a:pt x="533" y="78"/>
                  <a:pt x="295" y="170"/>
                  <a:pt x="186" y="217"/>
                </a:cubicBezTo>
                <a:cubicBezTo>
                  <a:pt x="77" y="264"/>
                  <a:pt x="31" y="307"/>
                  <a:pt x="0" y="325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800" name="Freeform 32"/>
          <p:cNvSpPr>
            <a:spLocks/>
          </p:cNvSpPr>
          <p:nvPr/>
        </p:nvSpPr>
        <p:spPr bwMode="auto">
          <a:xfrm>
            <a:off x="8820150" y="2011363"/>
            <a:ext cx="134938" cy="207962"/>
          </a:xfrm>
          <a:custGeom>
            <a:avLst/>
            <a:gdLst>
              <a:gd name="T0" fmla="*/ 0 w 120"/>
              <a:gd name="T1" fmla="*/ 2147483646 h 192"/>
              <a:gd name="T2" fmla="*/ 2147483646 w 120"/>
              <a:gd name="T3" fmla="*/ 0 h 19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0" h="192">
                <a:moveTo>
                  <a:pt x="0" y="192"/>
                </a:moveTo>
                <a:cubicBezTo>
                  <a:pt x="47" y="112"/>
                  <a:pt x="95" y="32"/>
                  <a:pt x="120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801" name="Freeform 33"/>
          <p:cNvSpPr>
            <a:spLocks/>
          </p:cNvSpPr>
          <p:nvPr/>
        </p:nvSpPr>
        <p:spPr bwMode="auto">
          <a:xfrm>
            <a:off x="6981826" y="3040064"/>
            <a:ext cx="1343025" cy="338137"/>
          </a:xfrm>
          <a:custGeom>
            <a:avLst/>
            <a:gdLst>
              <a:gd name="T0" fmla="*/ 2147483646 w 1168"/>
              <a:gd name="T1" fmla="*/ 2147483646 h 353"/>
              <a:gd name="T2" fmla="*/ 2147483646 w 1168"/>
              <a:gd name="T3" fmla="*/ 2147483646 h 353"/>
              <a:gd name="T4" fmla="*/ 2147483646 w 1168"/>
              <a:gd name="T5" fmla="*/ 2147483646 h 353"/>
              <a:gd name="T6" fmla="*/ 0 w 1168"/>
              <a:gd name="T7" fmla="*/ 0 h 35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68" h="353">
                <a:moveTo>
                  <a:pt x="1168" y="352"/>
                </a:moveTo>
                <a:cubicBezTo>
                  <a:pt x="1118" y="352"/>
                  <a:pt x="1068" y="353"/>
                  <a:pt x="992" y="344"/>
                </a:cubicBezTo>
                <a:cubicBezTo>
                  <a:pt x="916" y="335"/>
                  <a:pt x="877" y="353"/>
                  <a:pt x="712" y="296"/>
                </a:cubicBezTo>
                <a:cubicBezTo>
                  <a:pt x="547" y="239"/>
                  <a:pt x="119" y="49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802" name="Freeform 34"/>
          <p:cNvSpPr>
            <a:spLocks/>
          </p:cNvSpPr>
          <p:nvPr/>
        </p:nvSpPr>
        <p:spPr bwMode="auto">
          <a:xfrm>
            <a:off x="6945313" y="3074989"/>
            <a:ext cx="1154112" cy="433387"/>
          </a:xfrm>
          <a:custGeom>
            <a:avLst/>
            <a:gdLst>
              <a:gd name="T0" fmla="*/ 0 w 1032"/>
              <a:gd name="T1" fmla="*/ 0 h 416"/>
              <a:gd name="T2" fmla="*/ 2147483646 w 1032"/>
              <a:gd name="T3" fmla="*/ 2147483646 h 416"/>
              <a:gd name="T4" fmla="*/ 2147483646 w 1032"/>
              <a:gd name="T5" fmla="*/ 2147483646 h 4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32" h="416">
                <a:moveTo>
                  <a:pt x="0" y="0"/>
                </a:moveTo>
                <a:cubicBezTo>
                  <a:pt x="186" y="97"/>
                  <a:pt x="372" y="195"/>
                  <a:pt x="544" y="264"/>
                </a:cubicBezTo>
                <a:cubicBezTo>
                  <a:pt x="716" y="333"/>
                  <a:pt x="874" y="374"/>
                  <a:pt x="1032" y="416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2945341" y="319088"/>
            <a:ext cx="660770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Venous Drainage Patterns of Right </a:t>
            </a:r>
          </a:p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Lobe Posterior Segments</a:t>
            </a:r>
          </a:p>
        </p:txBody>
      </p:sp>
      <p:sp>
        <p:nvSpPr>
          <p:cNvPr id="32804" name="Text Box 36"/>
          <p:cNvSpPr txBox="1">
            <a:spLocks noChangeArrowheads="1"/>
          </p:cNvSpPr>
          <p:nvPr/>
        </p:nvSpPr>
        <p:spPr bwMode="auto">
          <a:xfrm>
            <a:off x="1673226" y="4941889"/>
            <a:ext cx="53014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srgbClr val="FFFF00"/>
                </a:solidFill>
                <a:latin typeface="Arial" panose="020B0604020202020204" pitchFamily="34" charset="0"/>
              </a:rPr>
              <a:t>RHV</a:t>
            </a: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		medium				small</a:t>
            </a: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srgbClr val="FFFF00"/>
                </a:solidFill>
                <a:latin typeface="Arial" panose="020B0604020202020204" pitchFamily="34" charset="0"/>
              </a:rPr>
              <a:t>IRHV</a:t>
            </a: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	  	0.5 - 1cm				1- 1.5 cm</a:t>
            </a:r>
          </a:p>
        </p:txBody>
      </p:sp>
      <p:sp>
        <p:nvSpPr>
          <p:cNvPr id="32805" name="Text Box 37"/>
          <p:cNvSpPr txBox="1">
            <a:spLocks noChangeArrowheads="1"/>
          </p:cNvSpPr>
          <p:nvPr/>
        </p:nvSpPr>
        <p:spPr bwMode="auto">
          <a:xfrm>
            <a:off x="6969126" y="4459288"/>
            <a:ext cx="1787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srgbClr val="FFFF00"/>
                </a:solidFill>
                <a:latin typeface="Arial" panose="020B0604020202020204" pitchFamily="34" charset="0"/>
              </a:rPr>
              <a:t>Type III  24.1 %</a:t>
            </a:r>
            <a:endParaRPr lang="en-US" altLang="en-US" sz="18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806" name="Text Box 38"/>
          <p:cNvSpPr txBox="1">
            <a:spLocks noChangeArrowheads="1"/>
          </p:cNvSpPr>
          <p:nvPr/>
        </p:nvSpPr>
        <p:spPr bwMode="auto">
          <a:xfrm>
            <a:off x="7248526" y="1690688"/>
            <a:ext cx="828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prstClr val="white"/>
                </a:solidFill>
                <a:latin typeface="Arial" panose="020B0604020202020204" pitchFamily="34" charset="0"/>
              </a:rPr>
              <a:t>RHV</a:t>
            </a:r>
          </a:p>
        </p:txBody>
      </p:sp>
      <p:sp>
        <p:nvSpPr>
          <p:cNvPr id="32807" name="Text Box 39"/>
          <p:cNvSpPr txBox="1">
            <a:spLocks noChangeArrowheads="1"/>
          </p:cNvSpPr>
          <p:nvPr/>
        </p:nvSpPr>
        <p:spPr bwMode="auto">
          <a:xfrm>
            <a:off x="7007226" y="3621088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prstClr val="white"/>
                </a:solidFill>
                <a:latin typeface="Arial" panose="020B0604020202020204" pitchFamily="34" charset="0"/>
              </a:rPr>
              <a:t>IRHV</a:t>
            </a:r>
          </a:p>
        </p:txBody>
      </p:sp>
      <p:sp>
        <p:nvSpPr>
          <p:cNvPr id="32808" name="Text Box 40"/>
          <p:cNvSpPr txBox="1">
            <a:spLocks noChangeArrowheads="1"/>
          </p:cNvSpPr>
          <p:nvPr/>
        </p:nvSpPr>
        <p:spPr bwMode="auto">
          <a:xfrm>
            <a:off x="9356726" y="2643188"/>
            <a:ext cx="862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prstClr val="white"/>
                </a:solidFill>
                <a:latin typeface="Arial" panose="020B0604020202020204" pitchFamily="34" charset="0"/>
              </a:rPr>
              <a:t>MHV</a:t>
            </a:r>
          </a:p>
        </p:txBody>
      </p:sp>
      <p:grpSp>
        <p:nvGrpSpPr>
          <p:cNvPr id="32809" name="Group 41"/>
          <p:cNvGrpSpPr>
            <a:grpSpLocks/>
          </p:cNvGrpSpPr>
          <p:nvPr/>
        </p:nvGrpSpPr>
        <p:grpSpPr bwMode="auto">
          <a:xfrm>
            <a:off x="1693864" y="1651001"/>
            <a:ext cx="4619625" cy="2873375"/>
            <a:chOff x="3443" y="672"/>
            <a:chExt cx="2678" cy="1730"/>
          </a:xfrm>
        </p:grpSpPr>
        <p:sp>
          <p:nvSpPr>
            <p:cNvPr id="32816" name="Freeform 42"/>
            <p:cNvSpPr>
              <a:spLocks/>
            </p:cNvSpPr>
            <p:nvPr/>
          </p:nvSpPr>
          <p:spPr bwMode="auto">
            <a:xfrm>
              <a:off x="3443" y="740"/>
              <a:ext cx="1516" cy="1662"/>
            </a:xfrm>
            <a:custGeom>
              <a:avLst/>
              <a:gdLst>
                <a:gd name="T0" fmla="*/ 581 w 2449"/>
                <a:gd name="T1" fmla="*/ 35 h 2577"/>
                <a:gd name="T2" fmla="*/ 578 w 2449"/>
                <a:gd name="T3" fmla="*/ 16 h 2577"/>
                <a:gd name="T4" fmla="*/ 564 w 2449"/>
                <a:gd name="T5" fmla="*/ 12 h 2577"/>
                <a:gd name="T6" fmla="*/ 531 w 2449"/>
                <a:gd name="T7" fmla="*/ 25 h 2577"/>
                <a:gd name="T8" fmla="*/ 504 w 2449"/>
                <a:gd name="T9" fmla="*/ 48 h 2577"/>
                <a:gd name="T10" fmla="*/ 479 w 2449"/>
                <a:gd name="T11" fmla="*/ 87 h 2577"/>
                <a:gd name="T12" fmla="*/ 441 w 2449"/>
                <a:gd name="T13" fmla="*/ 227 h 2577"/>
                <a:gd name="T14" fmla="*/ 380 w 2449"/>
                <a:gd name="T15" fmla="*/ 541 h 2577"/>
                <a:gd name="T16" fmla="*/ 176 w 2449"/>
                <a:gd name="T17" fmla="*/ 596 h 2577"/>
                <a:gd name="T18" fmla="*/ 46 w 2449"/>
                <a:gd name="T19" fmla="*/ 655 h 2577"/>
                <a:gd name="T20" fmla="*/ 3 w 2449"/>
                <a:gd name="T21" fmla="*/ 675 h 2577"/>
                <a:gd name="T22" fmla="*/ 27 w 2449"/>
                <a:gd name="T23" fmla="*/ 556 h 2577"/>
                <a:gd name="T24" fmla="*/ 45 w 2449"/>
                <a:gd name="T25" fmla="*/ 482 h 2577"/>
                <a:gd name="T26" fmla="*/ 83 w 2449"/>
                <a:gd name="T27" fmla="*/ 356 h 2577"/>
                <a:gd name="T28" fmla="*/ 142 w 2449"/>
                <a:gd name="T29" fmla="*/ 235 h 2577"/>
                <a:gd name="T30" fmla="*/ 202 w 2449"/>
                <a:gd name="T31" fmla="*/ 152 h 2577"/>
                <a:gd name="T32" fmla="*/ 276 w 2449"/>
                <a:gd name="T33" fmla="*/ 86 h 2577"/>
                <a:gd name="T34" fmla="*/ 362 w 2449"/>
                <a:gd name="T35" fmla="*/ 34 h 2577"/>
                <a:gd name="T36" fmla="*/ 469 w 2449"/>
                <a:gd name="T37" fmla="*/ 3 h 2577"/>
                <a:gd name="T38" fmla="*/ 577 w 2449"/>
                <a:gd name="T39" fmla="*/ 14 h 25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49" h="2577">
                  <a:moveTo>
                    <a:pt x="2449" y="133"/>
                  </a:moveTo>
                  <a:cubicBezTo>
                    <a:pt x="2449" y="104"/>
                    <a:pt x="2449" y="76"/>
                    <a:pt x="2437" y="61"/>
                  </a:cubicBezTo>
                  <a:cubicBezTo>
                    <a:pt x="2425" y="46"/>
                    <a:pt x="2410" y="38"/>
                    <a:pt x="2377" y="43"/>
                  </a:cubicBezTo>
                  <a:cubicBezTo>
                    <a:pt x="2344" y="48"/>
                    <a:pt x="2281" y="68"/>
                    <a:pt x="2239" y="91"/>
                  </a:cubicBezTo>
                  <a:cubicBezTo>
                    <a:pt x="2197" y="114"/>
                    <a:pt x="2162" y="142"/>
                    <a:pt x="2125" y="181"/>
                  </a:cubicBezTo>
                  <a:cubicBezTo>
                    <a:pt x="2088" y="220"/>
                    <a:pt x="2061" y="214"/>
                    <a:pt x="2017" y="325"/>
                  </a:cubicBezTo>
                  <a:cubicBezTo>
                    <a:pt x="1973" y="436"/>
                    <a:pt x="1930" y="565"/>
                    <a:pt x="1861" y="847"/>
                  </a:cubicBezTo>
                  <a:cubicBezTo>
                    <a:pt x="1792" y="1129"/>
                    <a:pt x="1789" y="1788"/>
                    <a:pt x="1603" y="2017"/>
                  </a:cubicBezTo>
                  <a:cubicBezTo>
                    <a:pt x="1417" y="2246"/>
                    <a:pt x="980" y="2150"/>
                    <a:pt x="745" y="2221"/>
                  </a:cubicBezTo>
                  <a:cubicBezTo>
                    <a:pt x="510" y="2292"/>
                    <a:pt x="315" y="2394"/>
                    <a:pt x="193" y="2443"/>
                  </a:cubicBezTo>
                  <a:cubicBezTo>
                    <a:pt x="71" y="2492"/>
                    <a:pt x="26" y="2577"/>
                    <a:pt x="13" y="2515"/>
                  </a:cubicBezTo>
                  <a:cubicBezTo>
                    <a:pt x="0" y="2453"/>
                    <a:pt x="86" y="2191"/>
                    <a:pt x="115" y="2071"/>
                  </a:cubicBezTo>
                  <a:cubicBezTo>
                    <a:pt x="144" y="1951"/>
                    <a:pt x="148" y="1919"/>
                    <a:pt x="187" y="1795"/>
                  </a:cubicBezTo>
                  <a:cubicBezTo>
                    <a:pt x="226" y="1671"/>
                    <a:pt x="280" y="1480"/>
                    <a:pt x="349" y="1327"/>
                  </a:cubicBezTo>
                  <a:cubicBezTo>
                    <a:pt x="418" y="1174"/>
                    <a:pt x="517" y="1004"/>
                    <a:pt x="601" y="877"/>
                  </a:cubicBezTo>
                  <a:cubicBezTo>
                    <a:pt x="685" y="750"/>
                    <a:pt x="759" y="658"/>
                    <a:pt x="853" y="565"/>
                  </a:cubicBezTo>
                  <a:cubicBezTo>
                    <a:pt x="947" y="472"/>
                    <a:pt x="1053" y="392"/>
                    <a:pt x="1165" y="319"/>
                  </a:cubicBezTo>
                  <a:cubicBezTo>
                    <a:pt x="1277" y="246"/>
                    <a:pt x="1390" y="178"/>
                    <a:pt x="1525" y="127"/>
                  </a:cubicBezTo>
                  <a:cubicBezTo>
                    <a:pt x="1660" y="76"/>
                    <a:pt x="1824" y="26"/>
                    <a:pt x="1975" y="13"/>
                  </a:cubicBezTo>
                  <a:cubicBezTo>
                    <a:pt x="2126" y="0"/>
                    <a:pt x="2355" y="43"/>
                    <a:pt x="2431" y="49"/>
                  </a:cubicBezTo>
                </a:path>
              </a:pathLst>
            </a:custGeom>
            <a:solidFill>
              <a:srgbClr val="FA106F"/>
            </a:solidFill>
            <a:ln w="285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17" name="Freeform 43"/>
            <p:cNvSpPr>
              <a:spLocks/>
            </p:cNvSpPr>
            <p:nvPr/>
          </p:nvSpPr>
          <p:spPr bwMode="auto">
            <a:xfrm>
              <a:off x="4328" y="1960"/>
              <a:ext cx="308" cy="166"/>
            </a:xfrm>
            <a:custGeom>
              <a:avLst/>
              <a:gdLst>
                <a:gd name="T0" fmla="*/ 0 w 498"/>
                <a:gd name="T1" fmla="*/ 69 h 258"/>
                <a:gd name="T2" fmla="*/ 71 w 498"/>
                <a:gd name="T3" fmla="*/ 46 h 258"/>
                <a:gd name="T4" fmla="*/ 118 w 498"/>
                <a:gd name="T5" fmla="*/ 0 h 25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98" h="258">
                  <a:moveTo>
                    <a:pt x="0" y="258"/>
                  </a:moveTo>
                  <a:cubicBezTo>
                    <a:pt x="108" y="237"/>
                    <a:pt x="217" y="217"/>
                    <a:pt x="300" y="174"/>
                  </a:cubicBezTo>
                  <a:cubicBezTo>
                    <a:pt x="383" y="131"/>
                    <a:pt x="465" y="30"/>
                    <a:pt x="498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18" name="Freeform 44"/>
            <p:cNvSpPr>
              <a:spLocks/>
            </p:cNvSpPr>
            <p:nvPr/>
          </p:nvSpPr>
          <p:spPr bwMode="auto">
            <a:xfrm>
              <a:off x="4592" y="878"/>
              <a:ext cx="1529" cy="1273"/>
            </a:xfrm>
            <a:custGeom>
              <a:avLst/>
              <a:gdLst>
                <a:gd name="T0" fmla="*/ 573 w 2470"/>
                <a:gd name="T1" fmla="*/ 43 h 1973"/>
                <a:gd name="T2" fmla="*/ 540 w 2470"/>
                <a:gd name="T3" fmla="*/ 39 h 1973"/>
                <a:gd name="T4" fmla="*/ 495 w 2470"/>
                <a:gd name="T5" fmla="*/ 41 h 1973"/>
                <a:gd name="T6" fmla="*/ 349 w 2470"/>
                <a:gd name="T7" fmla="*/ 14 h 1973"/>
                <a:gd name="T8" fmla="*/ 266 w 2470"/>
                <a:gd name="T9" fmla="*/ 46 h 1973"/>
                <a:gd name="T10" fmla="*/ 249 w 2470"/>
                <a:gd name="T11" fmla="*/ 48 h 1973"/>
                <a:gd name="T12" fmla="*/ 239 w 2470"/>
                <a:gd name="T13" fmla="*/ 46 h 1973"/>
                <a:gd name="T14" fmla="*/ 214 w 2470"/>
                <a:gd name="T15" fmla="*/ 20 h 1973"/>
                <a:gd name="T16" fmla="*/ 144 w 2470"/>
                <a:gd name="T17" fmla="*/ 39 h 1973"/>
                <a:gd name="T18" fmla="*/ 84 w 2470"/>
                <a:gd name="T19" fmla="*/ 115 h 1973"/>
                <a:gd name="T20" fmla="*/ 35 w 2470"/>
                <a:gd name="T21" fmla="*/ 234 h 1973"/>
                <a:gd name="T22" fmla="*/ 2 w 2470"/>
                <a:gd name="T23" fmla="*/ 450 h 1973"/>
                <a:gd name="T24" fmla="*/ 51 w 2470"/>
                <a:gd name="T25" fmla="*/ 519 h 1973"/>
                <a:gd name="T26" fmla="*/ 212 w 2470"/>
                <a:gd name="T27" fmla="*/ 513 h 1973"/>
                <a:gd name="T28" fmla="*/ 342 w 2470"/>
                <a:gd name="T29" fmla="*/ 450 h 1973"/>
                <a:gd name="T30" fmla="*/ 466 w 2470"/>
                <a:gd name="T31" fmla="*/ 294 h 1973"/>
                <a:gd name="T32" fmla="*/ 573 w 2470"/>
                <a:gd name="T33" fmla="*/ 43 h 19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70" h="1973">
                  <a:moveTo>
                    <a:pt x="2417" y="158"/>
                  </a:moveTo>
                  <a:cubicBezTo>
                    <a:pt x="2470" y="0"/>
                    <a:pt x="2334" y="147"/>
                    <a:pt x="2279" y="146"/>
                  </a:cubicBezTo>
                  <a:cubicBezTo>
                    <a:pt x="2224" y="145"/>
                    <a:pt x="2222" y="168"/>
                    <a:pt x="2087" y="152"/>
                  </a:cubicBezTo>
                  <a:cubicBezTo>
                    <a:pt x="1952" y="136"/>
                    <a:pt x="1630" y="47"/>
                    <a:pt x="1469" y="50"/>
                  </a:cubicBezTo>
                  <a:cubicBezTo>
                    <a:pt x="1308" y="53"/>
                    <a:pt x="1191" y="148"/>
                    <a:pt x="1121" y="170"/>
                  </a:cubicBezTo>
                  <a:cubicBezTo>
                    <a:pt x="1051" y="192"/>
                    <a:pt x="1068" y="182"/>
                    <a:pt x="1049" y="182"/>
                  </a:cubicBezTo>
                  <a:cubicBezTo>
                    <a:pt x="1030" y="182"/>
                    <a:pt x="1032" y="188"/>
                    <a:pt x="1007" y="170"/>
                  </a:cubicBezTo>
                  <a:cubicBezTo>
                    <a:pt x="982" y="152"/>
                    <a:pt x="966" y="78"/>
                    <a:pt x="899" y="74"/>
                  </a:cubicBezTo>
                  <a:cubicBezTo>
                    <a:pt x="832" y="70"/>
                    <a:pt x="696" y="87"/>
                    <a:pt x="605" y="146"/>
                  </a:cubicBezTo>
                  <a:cubicBezTo>
                    <a:pt x="514" y="205"/>
                    <a:pt x="429" y="307"/>
                    <a:pt x="353" y="428"/>
                  </a:cubicBezTo>
                  <a:cubicBezTo>
                    <a:pt x="277" y="549"/>
                    <a:pt x="206" y="664"/>
                    <a:pt x="149" y="872"/>
                  </a:cubicBezTo>
                  <a:cubicBezTo>
                    <a:pt x="92" y="1080"/>
                    <a:pt x="0" y="1499"/>
                    <a:pt x="11" y="1676"/>
                  </a:cubicBezTo>
                  <a:cubicBezTo>
                    <a:pt x="22" y="1853"/>
                    <a:pt x="68" y="1895"/>
                    <a:pt x="215" y="1934"/>
                  </a:cubicBezTo>
                  <a:cubicBezTo>
                    <a:pt x="362" y="1973"/>
                    <a:pt x="688" y="1953"/>
                    <a:pt x="893" y="1910"/>
                  </a:cubicBezTo>
                  <a:cubicBezTo>
                    <a:pt x="1098" y="1867"/>
                    <a:pt x="1267" y="1812"/>
                    <a:pt x="1445" y="1676"/>
                  </a:cubicBezTo>
                  <a:cubicBezTo>
                    <a:pt x="1623" y="1540"/>
                    <a:pt x="1795" y="1343"/>
                    <a:pt x="1961" y="1094"/>
                  </a:cubicBezTo>
                  <a:cubicBezTo>
                    <a:pt x="2127" y="845"/>
                    <a:pt x="2364" y="316"/>
                    <a:pt x="2417" y="158"/>
                  </a:cubicBezTo>
                  <a:close/>
                </a:path>
              </a:pathLst>
            </a:custGeom>
            <a:solidFill>
              <a:srgbClr val="FA106F"/>
            </a:solidFill>
            <a:ln w="285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19" name="Freeform 45"/>
            <p:cNvSpPr>
              <a:spLocks/>
            </p:cNvSpPr>
            <p:nvPr/>
          </p:nvSpPr>
          <p:spPr bwMode="auto">
            <a:xfrm>
              <a:off x="4783" y="1144"/>
              <a:ext cx="156" cy="34"/>
            </a:xfrm>
            <a:custGeom>
              <a:avLst/>
              <a:gdLst>
                <a:gd name="T0" fmla="*/ 3 w 1068"/>
                <a:gd name="T1" fmla="*/ 0 h 325"/>
                <a:gd name="T2" fmla="*/ 3 w 1068"/>
                <a:gd name="T3" fmla="*/ 0 h 325"/>
                <a:gd name="T4" fmla="*/ 2 w 1068"/>
                <a:gd name="T5" fmla="*/ 0 h 325"/>
                <a:gd name="T6" fmla="*/ 1 w 1068"/>
                <a:gd name="T7" fmla="*/ 0 h 325"/>
                <a:gd name="T8" fmla="*/ 0 w 1068"/>
                <a:gd name="T9" fmla="*/ 0 h 3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8" h="325">
                  <a:moveTo>
                    <a:pt x="1068" y="1"/>
                  </a:moveTo>
                  <a:cubicBezTo>
                    <a:pt x="1024" y="0"/>
                    <a:pt x="981" y="0"/>
                    <a:pt x="912" y="7"/>
                  </a:cubicBezTo>
                  <a:cubicBezTo>
                    <a:pt x="843" y="14"/>
                    <a:pt x="775" y="8"/>
                    <a:pt x="654" y="43"/>
                  </a:cubicBezTo>
                  <a:cubicBezTo>
                    <a:pt x="533" y="78"/>
                    <a:pt x="295" y="170"/>
                    <a:pt x="186" y="217"/>
                  </a:cubicBezTo>
                  <a:cubicBezTo>
                    <a:pt x="77" y="264"/>
                    <a:pt x="31" y="307"/>
                    <a:pt x="0" y="32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20" name="Freeform 46"/>
            <p:cNvSpPr>
              <a:spLocks/>
            </p:cNvSpPr>
            <p:nvPr/>
          </p:nvSpPr>
          <p:spPr bwMode="auto">
            <a:xfrm>
              <a:off x="4292" y="1162"/>
              <a:ext cx="648" cy="568"/>
            </a:xfrm>
            <a:custGeom>
              <a:avLst/>
              <a:gdLst>
                <a:gd name="T0" fmla="*/ 256 w 1032"/>
                <a:gd name="T1" fmla="*/ 0 h 960"/>
                <a:gd name="T2" fmla="*/ 166 w 1032"/>
                <a:gd name="T3" fmla="*/ 92 h 960"/>
                <a:gd name="T4" fmla="*/ 0 w 1032"/>
                <a:gd name="T5" fmla="*/ 199 h 9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32" h="960">
                  <a:moveTo>
                    <a:pt x="1032" y="0"/>
                  </a:moveTo>
                  <a:cubicBezTo>
                    <a:pt x="938" y="142"/>
                    <a:pt x="844" y="284"/>
                    <a:pt x="672" y="444"/>
                  </a:cubicBezTo>
                  <a:cubicBezTo>
                    <a:pt x="500" y="604"/>
                    <a:pt x="112" y="874"/>
                    <a:pt x="0" y="96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21" name="Freeform 47"/>
            <p:cNvSpPr>
              <a:spLocks/>
            </p:cNvSpPr>
            <p:nvPr/>
          </p:nvSpPr>
          <p:spPr bwMode="auto">
            <a:xfrm>
              <a:off x="4320" y="1481"/>
              <a:ext cx="472" cy="259"/>
            </a:xfrm>
            <a:custGeom>
              <a:avLst/>
              <a:gdLst>
                <a:gd name="T0" fmla="*/ 0 w 714"/>
                <a:gd name="T1" fmla="*/ 70 h 498"/>
                <a:gd name="T2" fmla="*/ 206 w 714"/>
                <a:gd name="T3" fmla="*/ 0 h 49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14" h="498">
                  <a:moveTo>
                    <a:pt x="0" y="498"/>
                  </a:moveTo>
                  <a:cubicBezTo>
                    <a:pt x="297" y="290"/>
                    <a:pt x="595" y="83"/>
                    <a:pt x="71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22" name="Freeform 48"/>
            <p:cNvSpPr>
              <a:spLocks/>
            </p:cNvSpPr>
            <p:nvPr/>
          </p:nvSpPr>
          <p:spPr bwMode="auto">
            <a:xfrm>
              <a:off x="4740" y="1491"/>
              <a:ext cx="59" cy="434"/>
            </a:xfrm>
            <a:custGeom>
              <a:avLst/>
              <a:gdLst>
                <a:gd name="T0" fmla="*/ 22 w 96"/>
                <a:gd name="T1" fmla="*/ 0 h 672"/>
                <a:gd name="T2" fmla="*/ 11 w 96"/>
                <a:gd name="T3" fmla="*/ 67 h 672"/>
                <a:gd name="T4" fmla="*/ 0 w 96"/>
                <a:gd name="T5" fmla="*/ 181 h 6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" h="672">
                  <a:moveTo>
                    <a:pt x="96" y="0"/>
                  </a:moveTo>
                  <a:cubicBezTo>
                    <a:pt x="80" y="67"/>
                    <a:pt x="64" y="134"/>
                    <a:pt x="48" y="246"/>
                  </a:cubicBezTo>
                  <a:cubicBezTo>
                    <a:pt x="32" y="358"/>
                    <a:pt x="6" y="601"/>
                    <a:pt x="0" y="67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23" name="Freeform 49"/>
            <p:cNvSpPr>
              <a:spLocks/>
            </p:cNvSpPr>
            <p:nvPr/>
          </p:nvSpPr>
          <p:spPr bwMode="auto">
            <a:xfrm>
              <a:off x="5145" y="988"/>
              <a:ext cx="60" cy="112"/>
            </a:xfrm>
            <a:custGeom>
              <a:avLst/>
              <a:gdLst>
                <a:gd name="T0" fmla="*/ 11 w 138"/>
                <a:gd name="T1" fmla="*/ 0 h 174"/>
                <a:gd name="T2" fmla="*/ 0 w 138"/>
                <a:gd name="T3" fmla="*/ 46 h 17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38" h="174">
                  <a:moveTo>
                    <a:pt x="138" y="0"/>
                  </a:moveTo>
                  <a:cubicBezTo>
                    <a:pt x="80" y="72"/>
                    <a:pt x="23" y="145"/>
                    <a:pt x="0" y="17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24" name="Freeform 50"/>
            <p:cNvSpPr>
              <a:spLocks/>
            </p:cNvSpPr>
            <p:nvPr/>
          </p:nvSpPr>
          <p:spPr bwMode="auto">
            <a:xfrm>
              <a:off x="5134" y="1089"/>
              <a:ext cx="107" cy="255"/>
            </a:xfrm>
            <a:custGeom>
              <a:avLst/>
              <a:gdLst>
                <a:gd name="T0" fmla="*/ 7 w 174"/>
                <a:gd name="T1" fmla="*/ 0 h 396"/>
                <a:gd name="T2" fmla="*/ 6 w 174"/>
                <a:gd name="T3" fmla="*/ 23 h 396"/>
                <a:gd name="T4" fmla="*/ 41 w 174"/>
                <a:gd name="T5" fmla="*/ 106 h 3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4" h="396">
                  <a:moveTo>
                    <a:pt x="30" y="0"/>
                  </a:moveTo>
                  <a:cubicBezTo>
                    <a:pt x="15" y="9"/>
                    <a:pt x="0" y="18"/>
                    <a:pt x="24" y="84"/>
                  </a:cubicBezTo>
                  <a:cubicBezTo>
                    <a:pt x="48" y="150"/>
                    <a:pt x="149" y="344"/>
                    <a:pt x="174" y="39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25" name="Freeform 51"/>
            <p:cNvSpPr>
              <a:spLocks/>
            </p:cNvSpPr>
            <p:nvPr/>
          </p:nvSpPr>
          <p:spPr bwMode="auto">
            <a:xfrm>
              <a:off x="5074" y="1201"/>
              <a:ext cx="130" cy="162"/>
            </a:xfrm>
            <a:custGeom>
              <a:avLst/>
              <a:gdLst>
                <a:gd name="T0" fmla="*/ 0 w 210"/>
                <a:gd name="T1" fmla="*/ 0 h 252"/>
                <a:gd name="T2" fmla="*/ 50 w 210"/>
                <a:gd name="T3" fmla="*/ 67 h 25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10" h="252">
                  <a:moveTo>
                    <a:pt x="0" y="0"/>
                  </a:moveTo>
                  <a:cubicBezTo>
                    <a:pt x="87" y="105"/>
                    <a:pt x="175" y="211"/>
                    <a:pt x="210" y="2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26" name="Freeform 52"/>
            <p:cNvSpPr>
              <a:spLocks/>
            </p:cNvSpPr>
            <p:nvPr/>
          </p:nvSpPr>
          <p:spPr bwMode="auto">
            <a:xfrm>
              <a:off x="4810" y="1205"/>
              <a:ext cx="264" cy="623"/>
            </a:xfrm>
            <a:custGeom>
              <a:avLst/>
              <a:gdLst>
                <a:gd name="T0" fmla="*/ 102 w 426"/>
                <a:gd name="T1" fmla="*/ 0 h 966"/>
                <a:gd name="T2" fmla="*/ 67 w 426"/>
                <a:gd name="T3" fmla="*/ 52 h 966"/>
                <a:gd name="T4" fmla="*/ 40 w 426"/>
                <a:gd name="T5" fmla="*/ 97 h 966"/>
                <a:gd name="T6" fmla="*/ 12 w 426"/>
                <a:gd name="T7" fmla="*/ 188 h 966"/>
                <a:gd name="T8" fmla="*/ 0 w 426"/>
                <a:gd name="T9" fmla="*/ 259 h 9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6" h="966">
                  <a:moveTo>
                    <a:pt x="426" y="0"/>
                  </a:moveTo>
                  <a:cubicBezTo>
                    <a:pt x="375" y="66"/>
                    <a:pt x="325" y="132"/>
                    <a:pt x="282" y="192"/>
                  </a:cubicBezTo>
                  <a:cubicBezTo>
                    <a:pt x="239" y="252"/>
                    <a:pt x="207" y="275"/>
                    <a:pt x="168" y="360"/>
                  </a:cubicBezTo>
                  <a:cubicBezTo>
                    <a:pt x="129" y="445"/>
                    <a:pt x="76" y="601"/>
                    <a:pt x="48" y="702"/>
                  </a:cubicBezTo>
                  <a:cubicBezTo>
                    <a:pt x="20" y="803"/>
                    <a:pt x="8" y="922"/>
                    <a:pt x="0" y="96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27" name="Freeform 53"/>
            <p:cNvSpPr>
              <a:spLocks/>
            </p:cNvSpPr>
            <p:nvPr/>
          </p:nvSpPr>
          <p:spPr bwMode="auto">
            <a:xfrm>
              <a:off x="5375" y="693"/>
              <a:ext cx="29" cy="256"/>
            </a:xfrm>
            <a:custGeom>
              <a:avLst/>
              <a:gdLst>
                <a:gd name="T0" fmla="*/ 3 w 78"/>
                <a:gd name="T1" fmla="*/ 0 h 342"/>
                <a:gd name="T2" fmla="*/ 0 w 78"/>
                <a:gd name="T3" fmla="*/ 30 h 342"/>
                <a:gd name="T4" fmla="*/ 0 w 78"/>
                <a:gd name="T5" fmla="*/ 66 h 342"/>
                <a:gd name="T6" fmla="*/ 1 w 78"/>
                <a:gd name="T7" fmla="*/ 108 h 342"/>
                <a:gd name="T8" fmla="*/ 4 w 78"/>
                <a:gd name="T9" fmla="*/ 144 h 3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8" h="342">
                  <a:moveTo>
                    <a:pt x="48" y="0"/>
                  </a:moveTo>
                  <a:cubicBezTo>
                    <a:pt x="30" y="23"/>
                    <a:pt x="12" y="46"/>
                    <a:pt x="6" y="72"/>
                  </a:cubicBezTo>
                  <a:cubicBezTo>
                    <a:pt x="0" y="98"/>
                    <a:pt x="10" y="125"/>
                    <a:pt x="12" y="156"/>
                  </a:cubicBezTo>
                  <a:cubicBezTo>
                    <a:pt x="14" y="187"/>
                    <a:pt x="7" y="227"/>
                    <a:pt x="18" y="258"/>
                  </a:cubicBezTo>
                  <a:cubicBezTo>
                    <a:pt x="29" y="289"/>
                    <a:pt x="68" y="328"/>
                    <a:pt x="78" y="34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28" name="Freeform 54"/>
            <p:cNvSpPr>
              <a:spLocks/>
            </p:cNvSpPr>
            <p:nvPr/>
          </p:nvSpPr>
          <p:spPr bwMode="auto">
            <a:xfrm>
              <a:off x="4862" y="672"/>
              <a:ext cx="186" cy="217"/>
            </a:xfrm>
            <a:custGeom>
              <a:avLst/>
              <a:gdLst>
                <a:gd name="T0" fmla="*/ 70 w 300"/>
                <a:gd name="T1" fmla="*/ 0 h 336"/>
                <a:gd name="T2" fmla="*/ 69 w 300"/>
                <a:gd name="T3" fmla="*/ 34 h 336"/>
                <a:gd name="T4" fmla="*/ 53 w 300"/>
                <a:gd name="T5" fmla="*/ 63 h 336"/>
                <a:gd name="T6" fmla="*/ 17 w 300"/>
                <a:gd name="T7" fmla="*/ 85 h 336"/>
                <a:gd name="T8" fmla="*/ 0 w 300"/>
                <a:gd name="T9" fmla="*/ 90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0" h="336">
                  <a:moveTo>
                    <a:pt x="294" y="0"/>
                  </a:moveTo>
                  <a:cubicBezTo>
                    <a:pt x="297" y="43"/>
                    <a:pt x="300" y="87"/>
                    <a:pt x="288" y="126"/>
                  </a:cubicBezTo>
                  <a:cubicBezTo>
                    <a:pt x="276" y="165"/>
                    <a:pt x="258" y="202"/>
                    <a:pt x="222" y="234"/>
                  </a:cubicBezTo>
                  <a:cubicBezTo>
                    <a:pt x="186" y="266"/>
                    <a:pt x="109" y="301"/>
                    <a:pt x="72" y="318"/>
                  </a:cubicBezTo>
                  <a:cubicBezTo>
                    <a:pt x="35" y="335"/>
                    <a:pt x="12" y="332"/>
                    <a:pt x="0" y="33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29" name="Freeform 55"/>
            <p:cNvSpPr>
              <a:spLocks/>
            </p:cNvSpPr>
            <p:nvPr/>
          </p:nvSpPr>
          <p:spPr bwMode="auto">
            <a:xfrm>
              <a:off x="4029" y="889"/>
              <a:ext cx="830" cy="255"/>
            </a:xfrm>
            <a:custGeom>
              <a:avLst/>
              <a:gdLst>
                <a:gd name="T0" fmla="*/ 334 w 1308"/>
                <a:gd name="T1" fmla="*/ 0 h 492"/>
                <a:gd name="T2" fmla="*/ 259 w 1308"/>
                <a:gd name="T3" fmla="*/ 8 h 492"/>
                <a:gd name="T4" fmla="*/ 152 w 1308"/>
                <a:gd name="T5" fmla="*/ 27 h 492"/>
                <a:gd name="T6" fmla="*/ 29 w 1308"/>
                <a:gd name="T7" fmla="*/ 58 h 492"/>
                <a:gd name="T8" fmla="*/ 0 w 1308"/>
                <a:gd name="T9" fmla="*/ 68 h 4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08" h="492">
                  <a:moveTo>
                    <a:pt x="1308" y="0"/>
                  </a:moveTo>
                  <a:cubicBezTo>
                    <a:pt x="1220" y="14"/>
                    <a:pt x="1133" y="28"/>
                    <a:pt x="1014" y="60"/>
                  </a:cubicBezTo>
                  <a:cubicBezTo>
                    <a:pt x="895" y="92"/>
                    <a:pt x="744" y="133"/>
                    <a:pt x="594" y="192"/>
                  </a:cubicBezTo>
                  <a:cubicBezTo>
                    <a:pt x="444" y="251"/>
                    <a:pt x="213" y="364"/>
                    <a:pt x="114" y="414"/>
                  </a:cubicBezTo>
                  <a:cubicBezTo>
                    <a:pt x="15" y="464"/>
                    <a:pt x="7" y="478"/>
                    <a:pt x="0" y="4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30" name="Freeform 56"/>
            <p:cNvSpPr>
              <a:spLocks/>
            </p:cNvSpPr>
            <p:nvPr/>
          </p:nvSpPr>
          <p:spPr bwMode="auto">
            <a:xfrm>
              <a:off x="4475" y="955"/>
              <a:ext cx="511" cy="116"/>
            </a:xfrm>
            <a:custGeom>
              <a:avLst/>
              <a:gdLst>
                <a:gd name="T0" fmla="*/ 0 w 1434"/>
                <a:gd name="T1" fmla="*/ 10 h 390"/>
                <a:gd name="T2" fmla="*/ 9 w 1434"/>
                <a:gd name="T3" fmla="*/ 8 h 390"/>
                <a:gd name="T4" fmla="*/ 14 w 1434"/>
                <a:gd name="T5" fmla="*/ 7 h 390"/>
                <a:gd name="T6" fmla="*/ 30 w 1434"/>
                <a:gd name="T7" fmla="*/ 3 h 390"/>
                <a:gd name="T8" fmla="*/ 59 w 1434"/>
                <a:gd name="T9" fmla="*/ 1 h 390"/>
                <a:gd name="T10" fmla="*/ 64 w 1434"/>
                <a:gd name="T11" fmla="*/ 0 h 3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4" h="390">
                  <a:moveTo>
                    <a:pt x="0" y="390"/>
                  </a:moveTo>
                  <a:cubicBezTo>
                    <a:pt x="69" y="364"/>
                    <a:pt x="139" y="339"/>
                    <a:pt x="192" y="318"/>
                  </a:cubicBezTo>
                  <a:cubicBezTo>
                    <a:pt x="245" y="297"/>
                    <a:pt x="238" y="297"/>
                    <a:pt x="318" y="264"/>
                  </a:cubicBezTo>
                  <a:cubicBezTo>
                    <a:pt x="398" y="231"/>
                    <a:pt x="507" y="158"/>
                    <a:pt x="672" y="120"/>
                  </a:cubicBezTo>
                  <a:cubicBezTo>
                    <a:pt x="837" y="82"/>
                    <a:pt x="1182" y="56"/>
                    <a:pt x="1308" y="36"/>
                  </a:cubicBezTo>
                  <a:cubicBezTo>
                    <a:pt x="1434" y="16"/>
                    <a:pt x="1409" y="4"/>
                    <a:pt x="1428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31" name="Freeform 57"/>
            <p:cNvSpPr>
              <a:spLocks/>
            </p:cNvSpPr>
            <p:nvPr/>
          </p:nvSpPr>
          <p:spPr bwMode="auto">
            <a:xfrm>
              <a:off x="4699" y="1647"/>
              <a:ext cx="40" cy="465"/>
            </a:xfrm>
            <a:custGeom>
              <a:avLst/>
              <a:gdLst>
                <a:gd name="T0" fmla="*/ 16 w 64"/>
                <a:gd name="T1" fmla="*/ 0 h 720"/>
                <a:gd name="T2" fmla="*/ 4 w 64"/>
                <a:gd name="T3" fmla="*/ 125 h 720"/>
                <a:gd name="T4" fmla="*/ 0 w 64"/>
                <a:gd name="T5" fmla="*/ 194 h 7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" h="720">
                  <a:moveTo>
                    <a:pt x="64" y="0"/>
                  </a:moveTo>
                  <a:cubicBezTo>
                    <a:pt x="45" y="172"/>
                    <a:pt x="27" y="344"/>
                    <a:pt x="16" y="464"/>
                  </a:cubicBezTo>
                  <a:cubicBezTo>
                    <a:pt x="5" y="584"/>
                    <a:pt x="3" y="677"/>
                    <a:pt x="0" y="720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32" name="Freeform 58"/>
            <p:cNvSpPr>
              <a:spLocks/>
            </p:cNvSpPr>
            <p:nvPr/>
          </p:nvSpPr>
          <p:spPr bwMode="auto">
            <a:xfrm>
              <a:off x="4694" y="2112"/>
              <a:ext cx="1" cy="108"/>
            </a:xfrm>
            <a:custGeom>
              <a:avLst/>
              <a:gdLst>
                <a:gd name="T0" fmla="*/ 0 w 1"/>
                <a:gd name="T1" fmla="*/ 0 h 168"/>
                <a:gd name="T2" fmla="*/ 0 w 1"/>
                <a:gd name="T3" fmla="*/ 21 h 168"/>
                <a:gd name="T4" fmla="*/ 0 w 1"/>
                <a:gd name="T5" fmla="*/ 44 h 16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68">
                  <a:moveTo>
                    <a:pt x="0" y="0"/>
                  </a:moveTo>
                  <a:cubicBezTo>
                    <a:pt x="0" y="26"/>
                    <a:pt x="0" y="52"/>
                    <a:pt x="0" y="80"/>
                  </a:cubicBezTo>
                  <a:cubicBezTo>
                    <a:pt x="0" y="108"/>
                    <a:pt x="0" y="138"/>
                    <a:pt x="0" y="168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33" name="Freeform 59"/>
            <p:cNvSpPr>
              <a:spLocks/>
            </p:cNvSpPr>
            <p:nvPr/>
          </p:nvSpPr>
          <p:spPr bwMode="auto">
            <a:xfrm>
              <a:off x="4694" y="2101"/>
              <a:ext cx="448" cy="182"/>
            </a:xfrm>
            <a:custGeom>
              <a:avLst/>
              <a:gdLst>
                <a:gd name="T0" fmla="*/ 0 w 724"/>
                <a:gd name="T1" fmla="*/ 46 h 281"/>
                <a:gd name="T2" fmla="*/ 32 w 724"/>
                <a:gd name="T3" fmla="*/ 65 h 281"/>
                <a:gd name="T4" fmla="*/ 95 w 724"/>
                <a:gd name="T5" fmla="*/ 76 h 281"/>
                <a:gd name="T6" fmla="*/ 131 w 724"/>
                <a:gd name="T7" fmla="*/ 67 h 281"/>
                <a:gd name="T8" fmla="*/ 167 w 724"/>
                <a:gd name="T9" fmla="*/ 61 h 281"/>
                <a:gd name="T10" fmla="*/ 159 w 724"/>
                <a:gd name="T11" fmla="*/ 0 h 2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4" h="281">
                  <a:moveTo>
                    <a:pt x="0" y="168"/>
                  </a:moveTo>
                  <a:cubicBezTo>
                    <a:pt x="34" y="194"/>
                    <a:pt x="69" y="221"/>
                    <a:pt x="136" y="240"/>
                  </a:cubicBezTo>
                  <a:cubicBezTo>
                    <a:pt x="203" y="259"/>
                    <a:pt x="331" y="279"/>
                    <a:pt x="400" y="280"/>
                  </a:cubicBezTo>
                  <a:cubicBezTo>
                    <a:pt x="469" y="281"/>
                    <a:pt x="501" y="257"/>
                    <a:pt x="552" y="248"/>
                  </a:cubicBezTo>
                  <a:cubicBezTo>
                    <a:pt x="603" y="239"/>
                    <a:pt x="684" y="265"/>
                    <a:pt x="704" y="224"/>
                  </a:cubicBezTo>
                  <a:cubicBezTo>
                    <a:pt x="724" y="183"/>
                    <a:pt x="677" y="37"/>
                    <a:pt x="672" y="0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34" name="Freeform 60"/>
            <p:cNvSpPr>
              <a:spLocks/>
            </p:cNvSpPr>
            <p:nvPr/>
          </p:nvSpPr>
          <p:spPr bwMode="auto">
            <a:xfrm>
              <a:off x="5086" y="1534"/>
              <a:ext cx="44" cy="578"/>
            </a:xfrm>
            <a:custGeom>
              <a:avLst/>
              <a:gdLst>
                <a:gd name="T0" fmla="*/ 11 w 71"/>
                <a:gd name="T1" fmla="*/ 241 h 896"/>
                <a:gd name="T2" fmla="*/ 7 w 71"/>
                <a:gd name="T3" fmla="*/ 208 h 896"/>
                <a:gd name="T4" fmla="*/ 1 w 71"/>
                <a:gd name="T5" fmla="*/ 135 h 896"/>
                <a:gd name="T6" fmla="*/ 17 w 71"/>
                <a:gd name="T7" fmla="*/ 0 h 89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896">
                  <a:moveTo>
                    <a:pt x="47" y="896"/>
                  </a:moveTo>
                  <a:cubicBezTo>
                    <a:pt x="42" y="868"/>
                    <a:pt x="38" y="841"/>
                    <a:pt x="31" y="776"/>
                  </a:cubicBezTo>
                  <a:cubicBezTo>
                    <a:pt x="24" y="711"/>
                    <a:pt x="0" y="633"/>
                    <a:pt x="7" y="504"/>
                  </a:cubicBezTo>
                  <a:cubicBezTo>
                    <a:pt x="14" y="375"/>
                    <a:pt x="60" y="84"/>
                    <a:pt x="71" y="0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35" name="Freeform 61"/>
            <p:cNvSpPr>
              <a:spLocks/>
            </p:cNvSpPr>
            <p:nvPr/>
          </p:nvSpPr>
          <p:spPr bwMode="auto">
            <a:xfrm>
              <a:off x="3986" y="1807"/>
              <a:ext cx="728" cy="73"/>
            </a:xfrm>
            <a:custGeom>
              <a:avLst/>
              <a:gdLst>
                <a:gd name="T0" fmla="*/ 287 w 1160"/>
                <a:gd name="T1" fmla="*/ 0 h 144"/>
                <a:gd name="T2" fmla="*/ 240 w 1160"/>
                <a:gd name="T3" fmla="*/ 2 h 144"/>
                <a:gd name="T4" fmla="*/ 184 w 1160"/>
                <a:gd name="T5" fmla="*/ 10 h 144"/>
                <a:gd name="T6" fmla="*/ 101 w 1160"/>
                <a:gd name="T7" fmla="*/ 17 h 144"/>
                <a:gd name="T8" fmla="*/ 0 w 1160"/>
                <a:gd name="T9" fmla="*/ 19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60" h="144">
                  <a:moveTo>
                    <a:pt x="1160" y="0"/>
                  </a:moveTo>
                  <a:cubicBezTo>
                    <a:pt x="1098" y="2"/>
                    <a:pt x="1037" y="4"/>
                    <a:pt x="968" y="16"/>
                  </a:cubicBezTo>
                  <a:cubicBezTo>
                    <a:pt x="899" y="28"/>
                    <a:pt x="837" y="53"/>
                    <a:pt x="744" y="72"/>
                  </a:cubicBezTo>
                  <a:cubicBezTo>
                    <a:pt x="651" y="91"/>
                    <a:pt x="532" y="116"/>
                    <a:pt x="408" y="128"/>
                  </a:cubicBezTo>
                  <a:cubicBezTo>
                    <a:pt x="284" y="140"/>
                    <a:pt x="68" y="141"/>
                    <a:pt x="0" y="14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36" name="Freeform 62"/>
            <p:cNvSpPr>
              <a:spLocks/>
            </p:cNvSpPr>
            <p:nvPr/>
          </p:nvSpPr>
          <p:spPr bwMode="auto">
            <a:xfrm>
              <a:off x="4001" y="1926"/>
              <a:ext cx="713" cy="21"/>
            </a:xfrm>
            <a:custGeom>
              <a:avLst/>
              <a:gdLst>
                <a:gd name="T0" fmla="*/ 273 w 1152"/>
                <a:gd name="T1" fmla="*/ 0 h 32"/>
                <a:gd name="T2" fmla="*/ 209 w 1152"/>
                <a:gd name="T3" fmla="*/ 7 h 32"/>
                <a:gd name="T4" fmla="*/ 121 w 1152"/>
                <a:gd name="T5" fmla="*/ 9 h 32"/>
                <a:gd name="T6" fmla="*/ 0 w 1152"/>
                <a:gd name="T7" fmla="*/ 7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52" h="32">
                  <a:moveTo>
                    <a:pt x="1152" y="0"/>
                  </a:moveTo>
                  <a:cubicBezTo>
                    <a:pt x="1069" y="9"/>
                    <a:pt x="987" y="19"/>
                    <a:pt x="880" y="24"/>
                  </a:cubicBezTo>
                  <a:cubicBezTo>
                    <a:pt x="773" y="29"/>
                    <a:pt x="659" y="32"/>
                    <a:pt x="512" y="32"/>
                  </a:cubicBezTo>
                  <a:cubicBezTo>
                    <a:pt x="365" y="32"/>
                    <a:pt x="85" y="25"/>
                    <a:pt x="0" y="2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37" name="Freeform 63"/>
            <p:cNvSpPr>
              <a:spLocks/>
            </p:cNvSpPr>
            <p:nvPr/>
          </p:nvSpPr>
          <p:spPr bwMode="auto">
            <a:xfrm>
              <a:off x="4962" y="935"/>
              <a:ext cx="108" cy="31"/>
            </a:xfrm>
            <a:custGeom>
              <a:avLst/>
              <a:gdLst>
                <a:gd name="T0" fmla="*/ 0 w 176"/>
                <a:gd name="T1" fmla="*/ 29 h 32"/>
                <a:gd name="T2" fmla="*/ 41 w 176"/>
                <a:gd name="T3" fmla="*/ 0 h 3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76" h="32">
                  <a:moveTo>
                    <a:pt x="0" y="32"/>
                  </a:moveTo>
                  <a:cubicBezTo>
                    <a:pt x="70" y="18"/>
                    <a:pt x="141" y="5"/>
                    <a:pt x="176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38" name="Freeform 64"/>
            <p:cNvSpPr>
              <a:spLocks/>
            </p:cNvSpPr>
            <p:nvPr/>
          </p:nvSpPr>
          <p:spPr bwMode="auto">
            <a:xfrm>
              <a:off x="4699" y="2127"/>
              <a:ext cx="89" cy="36"/>
            </a:xfrm>
            <a:custGeom>
              <a:avLst/>
              <a:gdLst>
                <a:gd name="T0" fmla="*/ 0 w 144"/>
                <a:gd name="T1" fmla="*/ 0 h 56"/>
                <a:gd name="T2" fmla="*/ 34 w 144"/>
                <a:gd name="T3" fmla="*/ 15 h 5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44" h="56">
                  <a:moveTo>
                    <a:pt x="0" y="0"/>
                  </a:moveTo>
                  <a:cubicBezTo>
                    <a:pt x="32" y="49"/>
                    <a:pt x="88" y="56"/>
                    <a:pt x="144" y="56"/>
                  </a:cubicBez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39" name="Freeform 65"/>
            <p:cNvSpPr>
              <a:spLocks/>
            </p:cNvSpPr>
            <p:nvPr/>
          </p:nvSpPr>
          <p:spPr bwMode="auto">
            <a:xfrm>
              <a:off x="4699" y="2148"/>
              <a:ext cx="89" cy="36"/>
            </a:xfrm>
            <a:custGeom>
              <a:avLst/>
              <a:gdLst>
                <a:gd name="T0" fmla="*/ 0 w 144"/>
                <a:gd name="T1" fmla="*/ 0 h 56"/>
                <a:gd name="T2" fmla="*/ 34 w 144"/>
                <a:gd name="T3" fmla="*/ 15 h 5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44" h="56">
                  <a:moveTo>
                    <a:pt x="0" y="0"/>
                  </a:moveTo>
                  <a:cubicBezTo>
                    <a:pt x="32" y="49"/>
                    <a:pt x="88" y="56"/>
                    <a:pt x="144" y="56"/>
                  </a:cubicBez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40" name="Freeform 66"/>
            <p:cNvSpPr>
              <a:spLocks/>
            </p:cNvSpPr>
            <p:nvPr/>
          </p:nvSpPr>
          <p:spPr bwMode="auto">
            <a:xfrm>
              <a:off x="4694" y="2174"/>
              <a:ext cx="89" cy="36"/>
            </a:xfrm>
            <a:custGeom>
              <a:avLst/>
              <a:gdLst>
                <a:gd name="T0" fmla="*/ 0 w 144"/>
                <a:gd name="T1" fmla="*/ 0 h 56"/>
                <a:gd name="T2" fmla="*/ 34 w 144"/>
                <a:gd name="T3" fmla="*/ 15 h 5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44" h="56">
                  <a:moveTo>
                    <a:pt x="0" y="0"/>
                  </a:moveTo>
                  <a:cubicBezTo>
                    <a:pt x="32" y="49"/>
                    <a:pt x="88" y="56"/>
                    <a:pt x="144" y="56"/>
                  </a:cubicBez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41" name="Freeform 67"/>
            <p:cNvSpPr>
              <a:spLocks/>
            </p:cNvSpPr>
            <p:nvPr/>
          </p:nvSpPr>
          <p:spPr bwMode="auto">
            <a:xfrm>
              <a:off x="4966" y="2228"/>
              <a:ext cx="169" cy="18"/>
            </a:xfrm>
            <a:custGeom>
              <a:avLst/>
              <a:gdLst>
                <a:gd name="T0" fmla="*/ 0 w 272"/>
                <a:gd name="T1" fmla="*/ 8 h 28"/>
                <a:gd name="T2" fmla="*/ 39 w 272"/>
                <a:gd name="T3" fmla="*/ 1 h 28"/>
                <a:gd name="T4" fmla="*/ 65 w 272"/>
                <a:gd name="T5" fmla="*/ 1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2" h="28">
                  <a:moveTo>
                    <a:pt x="0" y="28"/>
                  </a:moveTo>
                  <a:cubicBezTo>
                    <a:pt x="57" y="18"/>
                    <a:pt x="115" y="8"/>
                    <a:pt x="160" y="4"/>
                  </a:cubicBezTo>
                  <a:cubicBezTo>
                    <a:pt x="205" y="0"/>
                    <a:pt x="253" y="4"/>
                    <a:pt x="272" y="4"/>
                  </a:cubicBez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42" name="Freeform 68"/>
            <p:cNvSpPr>
              <a:spLocks/>
            </p:cNvSpPr>
            <p:nvPr/>
          </p:nvSpPr>
          <p:spPr bwMode="auto">
            <a:xfrm>
              <a:off x="4966" y="2202"/>
              <a:ext cx="169" cy="18"/>
            </a:xfrm>
            <a:custGeom>
              <a:avLst/>
              <a:gdLst>
                <a:gd name="T0" fmla="*/ 0 w 272"/>
                <a:gd name="T1" fmla="*/ 8 h 28"/>
                <a:gd name="T2" fmla="*/ 39 w 272"/>
                <a:gd name="T3" fmla="*/ 1 h 28"/>
                <a:gd name="T4" fmla="*/ 65 w 272"/>
                <a:gd name="T5" fmla="*/ 1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2" h="28">
                  <a:moveTo>
                    <a:pt x="0" y="28"/>
                  </a:moveTo>
                  <a:cubicBezTo>
                    <a:pt x="57" y="18"/>
                    <a:pt x="115" y="8"/>
                    <a:pt x="160" y="4"/>
                  </a:cubicBezTo>
                  <a:cubicBezTo>
                    <a:pt x="205" y="0"/>
                    <a:pt x="253" y="4"/>
                    <a:pt x="272" y="4"/>
                  </a:cubicBez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43" name="Freeform 69"/>
            <p:cNvSpPr>
              <a:spLocks/>
            </p:cNvSpPr>
            <p:nvPr/>
          </p:nvSpPr>
          <p:spPr bwMode="auto">
            <a:xfrm>
              <a:off x="4962" y="2166"/>
              <a:ext cx="168" cy="18"/>
            </a:xfrm>
            <a:custGeom>
              <a:avLst/>
              <a:gdLst>
                <a:gd name="T0" fmla="*/ 0 w 272"/>
                <a:gd name="T1" fmla="*/ 8 h 28"/>
                <a:gd name="T2" fmla="*/ 38 w 272"/>
                <a:gd name="T3" fmla="*/ 1 h 28"/>
                <a:gd name="T4" fmla="*/ 64 w 272"/>
                <a:gd name="T5" fmla="*/ 1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2" h="28">
                  <a:moveTo>
                    <a:pt x="0" y="28"/>
                  </a:moveTo>
                  <a:cubicBezTo>
                    <a:pt x="57" y="18"/>
                    <a:pt x="115" y="8"/>
                    <a:pt x="160" y="4"/>
                  </a:cubicBezTo>
                  <a:cubicBezTo>
                    <a:pt x="205" y="0"/>
                    <a:pt x="253" y="4"/>
                    <a:pt x="272" y="4"/>
                  </a:cubicBez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44" name="Freeform 70"/>
            <p:cNvSpPr>
              <a:spLocks/>
            </p:cNvSpPr>
            <p:nvPr/>
          </p:nvSpPr>
          <p:spPr bwMode="auto">
            <a:xfrm>
              <a:off x="4788" y="1071"/>
              <a:ext cx="186" cy="81"/>
            </a:xfrm>
            <a:custGeom>
              <a:avLst/>
              <a:gdLst>
                <a:gd name="T0" fmla="*/ 6 w 1068"/>
                <a:gd name="T1" fmla="*/ 0 h 325"/>
                <a:gd name="T2" fmla="*/ 5 w 1068"/>
                <a:gd name="T3" fmla="*/ 0 h 325"/>
                <a:gd name="T4" fmla="*/ 3 w 1068"/>
                <a:gd name="T5" fmla="*/ 1 h 325"/>
                <a:gd name="T6" fmla="*/ 1 w 1068"/>
                <a:gd name="T7" fmla="*/ 3 h 325"/>
                <a:gd name="T8" fmla="*/ 0 w 1068"/>
                <a:gd name="T9" fmla="*/ 5 h 3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8" h="325">
                  <a:moveTo>
                    <a:pt x="1068" y="1"/>
                  </a:moveTo>
                  <a:cubicBezTo>
                    <a:pt x="1024" y="0"/>
                    <a:pt x="981" y="0"/>
                    <a:pt x="912" y="7"/>
                  </a:cubicBezTo>
                  <a:cubicBezTo>
                    <a:pt x="843" y="14"/>
                    <a:pt x="775" y="8"/>
                    <a:pt x="654" y="43"/>
                  </a:cubicBezTo>
                  <a:cubicBezTo>
                    <a:pt x="533" y="78"/>
                    <a:pt x="295" y="170"/>
                    <a:pt x="186" y="217"/>
                  </a:cubicBezTo>
                  <a:cubicBezTo>
                    <a:pt x="77" y="264"/>
                    <a:pt x="31" y="307"/>
                    <a:pt x="0" y="32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45" name="Freeform 71"/>
            <p:cNvSpPr>
              <a:spLocks/>
            </p:cNvSpPr>
            <p:nvPr/>
          </p:nvSpPr>
          <p:spPr bwMode="auto">
            <a:xfrm>
              <a:off x="4986" y="940"/>
              <a:ext cx="75" cy="124"/>
            </a:xfrm>
            <a:custGeom>
              <a:avLst/>
              <a:gdLst>
                <a:gd name="T0" fmla="*/ 0 w 120"/>
                <a:gd name="T1" fmla="*/ 52 h 192"/>
                <a:gd name="T2" fmla="*/ 29 w 120"/>
                <a:gd name="T3" fmla="*/ 0 h 19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0" h="192">
                  <a:moveTo>
                    <a:pt x="0" y="192"/>
                  </a:moveTo>
                  <a:cubicBezTo>
                    <a:pt x="47" y="112"/>
                    <a:pt x="95" y="32"/>
                    <a:pt x="12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46" name="Freeform 72"/>
            <p:cNvSpPr>
              <a:spLocks/>
            </p:cNvSpPr>
            <p:nvPr/>
          </p:nvSpPr>
          <p:spPr bwMode="auto">
            <a:xfrm>
              <a:off x="3897" y="1100"/>
              <a:ext cx="495" cy="640"/>
            </a:xfrm>
            <a:custGeom>
              <a:avLst/>
              <a:gdLst>
                <a:gd name="T0" fmla="*/ 163 w 864"/>
                <a:gd name="T1" fmla="*/ 0 h 944"/>
                <a:gd name="T2" fmla="*/ 129 w 864"/>
                <a:gd name="T3" fmla="*/ 37 h 944"/>
                <a:gd name="T4" fmla="*/ 83 w 864"/>
                <a:gd name="T5" fmla="*/ 119 h 944"/>
                <a:gd name="T6" fmla="*/ 0 w 864"/>
                <a:gd name="T7" fmla="*/ 294 h 9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4" h="944">
                  <a:moveTo>
                    <a:pt x="864" y="0"/>
                  </a:moveTo>
                  <a:cubicBezTo>
                    <a:pt x="811" y="28"/>
                    <a:pt x="759" y="56"/>
                    <a:pt x="688" y="120"/>
                  </a:cubicBezTo>
                  <a:cubicBezTo>
                    <a:pt x="617" y="184"/>
                    <a:pt x="555" y="247"/>
                    <a:pt x="440" y="384"/>
                  </a:cubicBezTo>
                  <a:cubicBezTo>
                    <a:pt x="325" y="521"/>
                    <a:pt x="73" y="851"/>
                    <a:pt x="0" y="94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47" name="Freeform 73"/>
            <p:cNvSpPr>
              <a:spLocks/>
            </p:cNvSpPr>
            <p:nvPr/>
          </p:nvSpPr>
          <p:spPr bwMode="auto">
            <a:xfrm>
              <a:off x="3857" y="1116"/>
              <a:ext cx="411" cy="609"/>
            </a:xfrm>
            <a:custGeom>
              <a:avLst/>
              <a:gdLst>
                <a:gd name="T0" fmla="*/ 215 w 568"/>
                <a:gd name="T1" fmla="*/ 0 h 929"/>
                <a:gd name="T2" fmla="*/ 161 w 568"/>
                <a:gd name="T3" fmla="*/ 52 h 929"/>
                <a:gd name="T4" fmla="*/ 24 w 568"/>
                <a:gd name="T5" fmla="*/ 230 h 929"/>
                <a:gd name="T6" fmla="*/ 15 w 568"/>
                <a:gd name="T7" fmla="*/ 243 h 9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8" h="929">
                  <a:moveTo>
                    <a:pt x="568" y="0"/>
                  </a:moveTo>
                  <a:cubicBezTo>
                    <a:pt x="538" y="24"/>
                    <a:pt x="508" y="48"/>
                    <a:pt x="424" y="184"/>
                  </a:cubicBezTo>
                  <a:cubicBezTo>
                    <a:pt x="340" y="320"/>
                    <a:pt x="128" y="703"/>
                    <a:pt x="64" y="816"/>
                  </a:cubicBezTo>
                  <a:cubicBezTo>
                    <a:pt x="0" y="929"/>
                    <a:pt x="20" y="896"/>
                    <a:pt x="40" y="86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48" name="Freeform 74"/>
            <p:cNvSpPr>
              <a:spLocks/>
            </p:cNvSpPr>
            <p:nvPr/>
          </p:nvSpPr>
          <p:spPr bwMode="auto">
            <a:xfrm>
              <a:off x="4030" y="1126"/>
              <a:ext cx="204" cy="62"/>
            </a:xfrm>
            <a:custGeom>
              <a:avLst/>
              <a:gdLst>
                <a:gd name="T0" fmla="*/ 87 w 312"/>
                <a:gd name="T1" fmla="*/ 0 h 88"/>
                <a:gd name="T2" fmla="*/ 0 w 312"/>
                <a:gd name="T3" fmla="*/ 31 h 8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12" h="88">
                  <a:moveTo>
                    <a:pt x="312" y="0"/>
                  </a:moveTo>
                  <a:cubicBezTo>
                    <a:pt x="182" y="36"/>
                    <a:pt x="52" y="73"/>
                    <a:pt x="0" y="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49" name="Freeform 75"/>
            <p:cNvSpPr>
              <a:spLocks/>
            </p:cNvSpPr>
            <p:nvPr/>
          </p:nvSpPr>
          <p:spPr bwMode="auto">
            <a:xfrm>
              <a:off x="4471" y="1080"/>
              <a:ext cx="45" cy="242"/>
            </a:xfrm>
            <a:custGeom>
              <a:avLst/>
              <a:gdLst>
                <a:gd name="T0" fmla="*/ 0 w 32"/>
                <a:gd name="T1" fmla="*/ 0 h 384"/>
                <a:gd name="T2" fmla="*/ 89 w 32"/>
                <a:gd name="T3" fmla="*/ 96 h 38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2" h="384">
                  <a:moveTo>
                    <a:pt x="0" y="0"/>
                  </a:moveTo>
                  <a:cubicBezTo>
                    <a:pt x="0" y="0"/>
                    <a:pt x="16" y="192"/>
                    <a:pt x="32" y="38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50" name="Freeform 76"/>
            <p:cNvSpPr>
              <a:spLocks/>
            </p:cNvSpPr>
            <p:nvPr/>
          </p:nvSpPr>
          <p:spPr bwMode="auto">
            <a:xfrm>
              <a:off x="4407" y="1105"/>
              <a:ext cx="64" cy="222"/>
            </a:xfrm>
            <a:custGeom>
              <a:avLst/>
              <a:gdLst>
                <a:gd name="T0" fmla="*/ 0 w 104"/>
                <a:gd name="T1" fmla="*/ 0 h 344"/>
                <a:gd name="T2" fmla="*/ 24 w 104"/>
                <a:gd name="T3" fmla="*/ 92 h 34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4" h="344">
                  <a:moveTo>
                    <a:pt x="0" y="0"/>
                  </a:moveTo>
                  <a:cubicBezTo>
                    <a:pt x="46" y="144"/>
                    <a:pt x="92" y="288"/>
                    <a:pt x="104" y="34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2810" name="Text Box 77"/>
          <p:cNvSpPr txBox="1">
            <a:spLocks noChangeArrowheads="1"/>
          </p:cNvSpPr>
          <p:nvPr/>
        </p:nvSpPr>
        <p:spPr bwMode="auto">
          <a:xfrm>
            <a:off x="2828926" y="1728788"/>
            <a:ext cx="828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prstClr val="white"/>
                </a:solidFill>
                <a:latin typeface="Arial" panose="020B0604020202020204" pitchFamily="34" charset="0"/>
              </a:rPr>
              <a:t>RHV</a:t>
            </a:r>
          </a:p>
        </p:txBody>
      </p:sp>
      <p:sp>
        <p:nvSpPr>
          <p:cNvPr id="32811" name="Text Box 78"/>
          <p:cNvSpPr txBox="1">
            <a:spLocks noChangeArrowheads="1"/>
          </p:cNvSpPr>
          <p:nvPr/>
        </p:nvSpPr>
        <p:spPr bwMode="auto">
          <a:xfrm>
            <a:off x="2689226" y="3697288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prstClr val="white"/>
                </a:solidFill>
                <a:latin typeface="Arial" panose="020B0604020202020204" pitchFamily="34" charset="0"/>
              </a:rPr>
              <a:t>IRHV</a:t>
            </a:r>
          </a:p>
        </p:txBody>
      </p:sp>
      <p:sp>
        <p:nvSpPr>
          <p:cNvPr id="32812" name="Text Box 79"/>
          <p:cNvSpPr txBox="1">
            <a:spLocks noChangeArrowheads="1"/>
          </p:cNvSpPr>
          <p:nvPr/>
        </p:nvSpPr>
        <p:spPr bwMode="auto">
          <a:xfrm>
            <a:off x="4594226" y="2757488"/>
            <a:ext cx="862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prstClr val="white"/>
                </a:solidFill>
                <a:latin typeface="Arial" panose="020B0604020202020204" pitchFamily="34" charset="0"/>
              </a:rPr>
              <a:t>MHV</a:t>
            </a:r>
          </a:p>
        </p:txBody>
      </p:sp>
      <p:sp>
        <p:nvSpPr>
          <p:cNvPr id="32813" name="Rectangle 80"/>
          <p:cNvSpPr>
            <a:spLocks noChangeArrowheads="1"/>
          </p:cNvSpPr>
          <p:nvPr/>
        </p:nvSpPr>
        <p:spPr bwMode="auto">
          <a:xfrm>
            <a:off x="2892426" y="4449763"/>
            <a:ext cx="16594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srgbClr val="FFFF00"/>
                </a:solidFill>
                <a:latin typeface="Arial" panose="020B0604020202020204" pitchFamily="34" charset="0"/>
              </a:rPr>
              <a:t>Type II 37.3 %</a:t>
            </a:r>
          </a:p>
        </p:txBody>
      </p:sp>
      <p:sp>
        <p:nvSpPr>
          <p:cNvPr id="32814" name="Text Box 81"/>
          <p:cNvSpPr txBox="1">
            <a:spLocks noChangeArrowheads="1"/>
          </p:cNvSpPr>
          <p:nvPr/>
        </p:nvSpPr>
        <p:spPr bwMode="auto">
          <a:xfrm>
            <a:off x="2270125" y="3595688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2815" name="Text Box 82"/>
          <p:cNvSpPr txBox="1">
            <a:spLocks noChangeArrowheads="1"/>
          </p:cNvSpPr>
          <p:nvPr/>
        </p:nvSpPr>
        <p:spPr bwMode="auto">
          <a:xfrm>
            <a:off x="6550025" y="3481388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89135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ChangeArrowheads="1"/>
          </p:cNvSpPr>
          <p:nvPr/>
        </p:nvSpPr>
        <p:spPr bwMode="auto">
          <a:xfrm>
            <a:off x="2440228" y="319089"/>
            <a:ext cx="76322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Right versus Extended Right Lobe Grafts</a:t>
            </a:r>
          </a:p>
        </p:txBody>
      </p:sp>
      <p:sp>
        <p:nvSpPr>
          <p:cNvPr id="35843" name="Freeform 1027"/>
          <p:cNvSpPr>
            <a:spLocks/>
          </p:cNvSpPr>
          <p:nvPr/>
        </p:nvSpPr>
        <p:spPr bwMode="auto">
          <a:xfrm>
            <a:off x="2252663" y="1816101"/>
            <a:ext cx="4851400" cy="4029075"/>
          </a:xfrm>
          <a:custGeom>
            <a:avLst/>
            <a:gdLst>
              <a:gd name="T0" fmla="*/ 2147483646 w 2449"/>
              <a:gd name="T1" fmla="*/ 2147483646 h 2577"/>
              <a:gd name="T2" fmla="*/ 2147483646 w 2449"/>
              <a:gd name="T3" fmla="*/ 2147483646 h 2577"/>
              <a:gd name="T4" fmla="*/ 2147483646 w 2449"/>
              <a:gd name="T5" fmla="*/ 2147483646 h 2577"/>
              <a:gd name="T6" fmla="*/ 2147483646 w 2449"/>
              <a:gd name="T7" fmla="*/ 2147483646 h 2577"/>
              <a:gd name="T8" fmla="*/ 2147483646 w 2449"/>
              <a:gd name="T9" fmla="*/ 2147483646 h 2577"/>
              <a:gd name="T10" fmla="*/ 2147483646 w 2449"/>
              <a:gd name="T11" fmla="*/ 2147483646 h 2577"/>
              <a:gd name="T12" fmla="*/ 2147483646 w 2449"/>
              <a:gd name="T13" fmla="*/ 2147483646 h 2577"/>
              <a:gd name="T14" fmla="*/ 2147483646 w 2449"/>
              <a:gd name="T15" fmla="*/ 2147483646 h 2577"/>
              <a:gd name="T16" fmla="*/ 2147483646 w 2449"/>
              <a:gd name="T17" fmla="*/ 2147483646 h 2577"/>
              <a:gd name="T18" fmla="*/ 2147483646 w 2449"/>
              <a:gd name="T19" fmla="*/ 2147483646 h 2577"/>
              <a:gd name="T20" fmla="*/ 2147483646 w 2449"/>
              <a:gd name="T21" fmla="*/ 2147483646 h 2577"/>
              <a:gd name="T22" fmla="*/ 2147483646 w 2449"/>
              <a:gd name="T23" fmla="*/ 2147483646 h 2577"/>
              <a:gd name="T24" fmla="*/ 2147483646 w 2449"/>
              <a:gd name="T25" fmla="*/ 2147483646 h 2577"/>
              <a:gd name="T26" fmla="*/ 2147483646 w 2449"/>
              <a:gd name="T27" fmla="*/ 2147483646 h 2577"/>
              <a:gd name="T28" fmla="*/ 2147483646 w 2449"/>
              <a:gd name="T29" fmla="*/ 2147483646 h 2577"/>
              <a:gd name="T30" fmla="*/ 2147483646 w 2449"/>
              <a:gd name="T31" fmla="*/ 2147483646 h 2577"/>
              <a:gd name="T32" fmla="*/ 2147483646 w 2449"/>
              <a:gd name="T33" fmla="*/ 2147483646 h 2577"/>
              <a:gd name="T34" fmla="*/ 2147483646 w 2449"/>
              <a:gd name="T35" fmla="*/ 2147483646 h 2577"/>
              <a:gd name="T36" fmla="*/ 2147483646 w 2449"/>
              <a:gd name="T37" fmla="*/ 2147483646 h 2577"/>
              <a:gd name="T38" fmla="*/ 2147483646 w 2449"/>
              <a:gd name="T39" fmla="*/ 2147483646 h 25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449" h="2577">
                <a:moveTo>
                  <a:pt x="2449" y="133"/>
                </a:moveTo>
                <a:cubicBezTo>
                  <a:pt x="2449" y="104"/>
                  <a:pt x="2449" y="76"/>
                  <a:pt x="2437" y="61"/>
                </a:cubicBezTo>
                <a:cubicBezTo>
                  <a:pt x="2425" y="46"/>
                  <a:pt x="2410" y="38"/>
                  <a:pt x="2377" y="43"/>
                </a:cubicBezTo>
                <a:cubicBezTo>
                  <a:pt x="2344" y="48"/>
                  <a:pt x="2281" y="68"/>
                  <a:pt x="2239" y="91"/>
                </a:cubicBezTo>
                <a:cubicBezTo>
                  <a:pt x="2197" y="114"/>
                  <a:pt x="2162" y="142"/>
                  <a:pt x="2125" y="181"/>
                </a:cubicBezTo>
                <a:cubicBezTo>
                  <a:pt x="2088" y="220"/>
                  <a:pt x="2061" y="214"/>
                  <a:pt x="2017" y="325"/>
                </a:cubicBezTo>
                <a:cubicBezTo>
                  <a:pt x="1973" y="436"/>
                  <a:pt x="1930" y="565"/>
                  <a:pt x="1861" y="847"/>
                </a:cubicBezTo>
                <a:cubicBezTo>
                  <a:pt x="1792" y="1129"/>
                  <a:pt x="1789" y="1788"/>
                  <a:pt x="1603" y="2017"/>
                </a:cubicBezTo>
                <a:cubicBezTo>
                  <a:pt x="1417" y="2246"/>
                  <a:pt x="980" y="2150"/>
                  <a:pt x="745" y="2221"/>
                </a:cubicBezTo>
                <a:cubicBezTo>
                  <a:pt x="510" y="2292"/>
                  <a:pt x="315" y="2394"/>
                  <a:pt x="193" y="2443"/>
                </a:cubicBezTo>
                <a:cubicBezTo>
                  <a:pt x="71" y="2492"/>
                  <a:pt x="26" y="2577"/>
                  <a:pt x="13" y="2515"/>
                </a:cubicBezTo>
                <a:cubicBezTo>
                  <a:pt x="0" y="2453"/>
                  <a:pt x="86" y="2191"/>
                  <a:pt x="115" y="2071"/>
                </a:cubicBezTo>
                <a:cubicBezTo>
                  <a:pt x="144" y="1951"/>
                  <a:pt x="148" y="1919"/>
                  <a:pt x="187" y="1795"/>
                </a:cubicBezTo>
                <a:cubicBezTo>
                  <a:pt x="226" y="1671"/>
                  <a:pt x="280" y="1480"/>
                  <a:pt x="349" y="1327"/>
                </a:cubicBezTo>
                <a:cubicBezTo>
                  <a:pt x="418" y="1174"/>
                  <a:pt x="517" y="1004"/>
                  <a:pt x="601" y="877"/>
                </a:cubicBezTo>
                <a:cubicBezTo>
                  <a:pt x="685" y="750"/>
                  <a:pt x="759" y="658"/>
                  <a:pt x="853" y="565"/>
                </a:cubicBezTo>
                <a:cubicBezTo>
                  <a:pt x="947" y="472"/>
                  <a:pt x="1053" y="392"/>
                  <a:pt x="1165" y="319"/>
                </a:cubicBezTo>
                <a:cubicBezTo>
                  <a:pt x="1277" y="246"/>
                  <a:pt x="1390" y="178"/>
                  <a:pt x="1525" y="127"/>
                </a:cubicBezTo>
                <a:cubicBezTo>
                  <a:pt x="1660" y="76"/>
                  <a:pt x="1824" y="26"/>
                  <a:pt x="1975" y="13"/>
                </a:cubicBezTo>
                <a:cubicBezTo>
                  <a:pt x="2126" y="0"/>
                  <a:pt x="2355" y="43"/>
                  <a:pt x="2431" y="49"/>
                </a:cubicBezTo>
              </a:path>
            </a:pathLst>
          </a:custGeom>
          <a:solidFill>
            <a:srgbClr val="D6066E"/>
          </a:solidFill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44" name="Freeform 1028"/>
          <p:cNvSpPr>
            <a:spLocks/>
          </p:cNvSpPr>
          <p:nvPr/>
        </p:nvSpPr>
        <p:spPr bwMode="auto">
          <a:xfrm>
            <a:off x="5719764" y="1773238"/>
            <a:ext cx="4518025" cy="3308350"/>
          </a:xfrm>
          <a:custGeom>
            <a:avLst/>
            <a:gdLst>
              <a:gd name="T0" fmla="*/ 2147483646 w 2470"/>
              <a:gd name="T1" fmla="*/ 2147483646 h 1973"/>
              <a:gd name="T2" fmla="*/ 2147483646 w 2470"/>
              <a:gd name="T3" fmla="*/ 2147483646 h 1973"/>
              <a:gd name="T4" fmla="*/ 2147483646 w 2470"/>
              <a:gd name="T5" fmla="*/ 2147483646 h 1973"/>
              <a:gd name="T6" fmla="*/ 2147483646 w 2470"/>
              <a:gd name="T7" fmla="*/ 2147483646 h 1973"/>
              <a:gd name="T8" fmla="*/ 2147483646 w 2470"/>
              <a:gd name="T9" fmla="*/ 2147483646 h 1973"/>
              <a:gd name="T10" fmla="*/ 2147483646 w 2470"/>
              <a:gd name="T11" fmla="*/ 2147483646 h 1973"/>
              <a:gd name="T12" fmla="*/ 2147483646 w 2470"/>
              <a:gd name="T13" fmla="*/ 2147483646 h 1973"/>
              <a:gd name="T14" fmla="*/ 2147483646 w 2470"/>
              <a:gd name="T15" fmla="*/ 2147483646 h 1973"/>
              <a:gd name="T16" fmla="*/ 2147483646 w 2470"/>
              <a:gd name="T17" fmla="*/ 2147483646 h 1973"/>
              <a:gd name="T18" fmla="*/ 2147483646 w 2470"/>
              <a:gd name="T19" fmla="*/ 2147483646 h 1973"/>
              <a:gd name="T20" fmla="*/ 2147483646 w 2470"/>
              <a:gd name="T21" fmla="*/ 2147483646 h 1973"/>
              <a:gd name="T22" fmla="*/ 2147483646 w 2470"/>
              <a:gd name="T23" fmla="*/ 2147483646 h 1973"/>
              <a:gd name="T24" fmla="*/ 2147483646 w 2470"/>
              <a:gd name="T25" fmla="*/ 2147483646 h 1973"/>
              <a:gd name="T26" fmla="*/ 2147483646 w 2470"/>
              <a:gd name="T27" fmla="*/ 2147483646 h 1973"/>
              <a:gd name="T28" fmla="*/ 2147483646 w 2470"/>
              <a:gd name="T29" fmla="*/ 2147483646 h 1973"/>
              <a:gd name="T30" fmla="*/ 2147483646 w 2470"/>
              <a:gd name="T31" fmla="*/ 2147483646 h 1973"/>
              <a:gd name="T32" fmla="*/ 2147483646 w 2470"/>
              <a:gd name="T33" fmla="*/ 2147483646 h 197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470" h="1973">
                <a:moveTo>
                  <a:pt x="2417" y="158"/>
                </a:moveTo>
                <a:cubicBezTo>
                  <a:pt x="2470" y="0"/>
                  <a:pt x="2334" y="147"/>
                  <a:pt x="2279" y="146"/>
                </a:cubicBezTo>
                <a:cubicBezTo>
                  <a:pt x="2224" y="145"/>
                  <a:pt x="2222" y="168"/>
                  <a:pt x="2087" y="152"/>
                </a:cubicBezTo>
                <a:cubicBezTo>
                  <a:pt x="1952" y="136"/>
                  <a:pt x="1630" y="47"/>
                  <a:pt x="1469" y="50"/>
                </a:cubicBezTo>
                <a:cubicBezTo>
                  <a:pt x="1308" y="53"/>
                  <a:pt x="1191" y="148"/>
                  <a:pt x="1121" y="170"/>
                </a:cubicBezTo>
                <a:cubicBezTo>
                  <a:pt x="1051" y="192"/>
                  <a:pt x="1068" y="182"/>
                  <a:pt x="1049" y="182"/>
                </a:cubicBezTo>
                <a:cubicBezTo>
                  <a:pt x="1030" y="182"/>
                  <a:pt x="1032" y="188"/>
                  <a:pt x="1007" y="170"/>
                </a:cubicBezTo>
                <a:cubicBezTo>
                  <a:pt x="982" y="152"/>
                  <a:pt x="966" y="78"/>
                  <a:pt x="899" y="74"/>
                </a:cubicBezTo>
                <a:cubicBezTo>
                  <a:pt x="832" y="70"/>
                  <a:pt x="696" y="87"/>
                  <a:pt x="605" y="146"/>
                </a:cubicBezTo>
                <a:cubicBezTo>
                  <a:pt x="514" y="205"/>
                  <a:pt x="429" y="307"/>
                  <a:pt x="353" y="428"/>
                </a:cubicBezTo>
                <a:cubicBezTo>
                  <a:pt x="277" y="549"/>
                  <a:pt x="206" y="664"/>
                  <a:pt x="149" y="872"/>
                </a:cubicBezTo>
                <a:cubicBezTo>
                  <a:pt x="92" y="1080"/>
                  <a:pt x="0" y="1499"/>
                  <a:pt x="11" y="1676"/>
                </a:cubicBezTo>
                <a:cubicBezTo>
                  <a:pt x="22" y="1853"/>
                  <a:pt x="68" y="1895"/>
                  <a:pt x="215" y="1934"/>
                </a:cubicBezTo>
                <a:cubicBezTo>
                  <a:pt x="362" y="1973"/>
                  <a:pt x="688" y="1953"/>
                  <a:pt x="893" y="1910"/>
                </a:cubicBezTo>
                <a:cubicBezTo>
                  <a:pt x="1098" y="1867"/>
                  <a:pt x="1267" y="1812"/>
                  <a:pt x="1445" y="1676"/>
                </a:cubicBezTo>
                <a:cubicBezTo>
                  <a:pt x="1623" y="1540"/>
                  <a:pt x="1795" y="1343"/>
                  <a:pt x="1961" y="1094"/>
                </a:cubicBezTo>
                <a:cubicBezTo>
                  <a:pt x="2127" y="845"/>
                  <a:pt x="2364" y="316"/>
                  <a:pt x="2417" y="158"/>
                </a:cubicBezTo>
                <a:close/>
              </a:path>
            </a:pathLst>
          </a:custGeom>
          <a:solidFill>
            <a:srgbClr val="FA106F"/>
          </a:solidFill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45" name="Freeform 1029"/>
          <p:cNvSpPr>
            <a:spLocks/>
          </p:cNvSpPr>
          <p:nvPr/>
        </p:nvSpPr>
        <p:spPr bwMode="auto">
          <a:xfrm>
            <a:off x="4552951" y="2714625"/>
            <a:ext cx="1889125" cy="1570038"/>
          </a:xfrm>
          <a:custGeom>
            <a:avLst/>
            <a:gdLst>
              <a:gd name="T0" fmla="*/ 2147483646 w 1032"/>
              <a:gd name="T1" fmla="*/ 0 h 960"/>
              <a:gd name="T2" fmla="*/ 2147483646 w 1032"/>
              <a:gd name="T3" fmla="*/ 2147483646 h 960"/>
              <a:gd name="T4" fmla="*/ 0 w 1032"/>
              <a:gd name="T5" fmla="*/ 2147483646 h 9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32" h="960">
                <a:moveTo>
                  <a:pt x="1032" y="0"/>
                </a:moveTo>
                <a:cubicBezTo>
                  <a:pt x="938" y="142"/>
                  <a:pt x="844" y="284"/>
                  <a:pt x="672" y="444"/>
                </a:cubicBezTo>
                <a:cubicBezTo>
                  <a:pt x="500" y="604"/>
                  <a:pt x="112" y="874"/>
                  <a:pt x="0" y="96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46" name="Freeform 1030"/>
          <p:cNvSpPr>
            <a:spLocks/>
          </p:cNvSpPr>
          <p:nvPr/>
        </p:nvSpPr>
        <p:spPr bwMode="auto">
          <a:xfrm>
            <a:off x="4686301" y="3490913"/>
            <a:ext cx="1344613" cy="893762"/>
          </a:xfrm>
          <a:custGeom>
            <a:avLst/>
            <a:gdLst>
              <a:gd name="T0" fmla="*/ 0 w 714"/>
              <a:gd name="T1" fmla="*/ 2147483646 h 498"/>
              <a:gd name="T2" fmla="*/ 2147483646 w 714"/>
              <a:gd name="T3" fmla="*/ 0 h 49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14" h="498">
                <a:moveTo>
                  <a:pt x="0" y="498"/>
                </a:moveTo>
                <a:cubicBezTo>
                  <a:pt x="297" y="290"/>
                  <a:pt x="595" y="83"/>
                  <a:pt x="714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47" name="Freeform 1031"/>
          <p:cNvSpPr>
            <a:spLocks/>
          </p:cNvSpPr>
          <p:nvPr/>
        </p:nvSpPr>
        <p:spPr bwMode="auto">
          <a:xfrm>
            <a:off x="5888038" y="3514725"/>
            <a:ext cx="165100" cy="1055688"/>
          </a:xfrm>
          <a:custGeom>
            <a:avLst/>
            <a:gdLst>
              <a:gd name="T0" fmla="*/ 2147483646 w 96"/>
              <a:gd name="T1" fmla="*/ 0 h 672"/>
              <a:gd name="T2" fmla="*/ 2147483646 w 96"/>
              <a:gd name="T3" fmla="*/ 2147483646 h 672"/>
              <a:gd name="T4" fmla="*/ 0 w 96"/>
              <a:gd name="T5" fmla="*/ 2147483646 h 6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" h="672">
                <a:moveTo>
                  <a:pt x="96" y="0"/>
                </a:moveTo>
                <a:cubicBezTo>
                  <a:pt x="80" y="67"/>
                  <a:pt x="64" y="134"/>
                  <a:pt x="48" y="246"/>
                </a:cubicBezTo>
                <a:cubicBezTo>
                  <a:pt x="32" y="358"/>
                  <a:pt x="6" y="601"/>
                  <a:pt x="0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48" name="Freeform 1032"/>
          <p:cNvSpPr>
            <a:spLocks/>
          </p:cNvSpPr>
          <p:nvPr/>
        </p:nvSpPr>
        <p:spPr bwMode="auto">
          <a:xfrm>
            <a:off x="7007225" y="2292351"/>
            <a:ext cx="166688" cy="271463"/>
          </a:xfrm>
          <a:custGeom>
            <a:avLst/>
            <a:gdLst>
              <a:gd name="T0" fmla="*/ 2147483646 w 138"/>
              <a:gd name="T1" fmla="*/ 0 h 174"/>
              <a:gd name="T2" fmla="*/ 0 w 138"/>
              <a:gd name="T3" fmla="*/ 2147483646 h 17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38" h="174">
                <a:moveTo>
                  <a:pt x="138" y="0"/>
                </a:moveTo>
                <a:cubicBezTo>
                  <a:pt x="80" y="72"/>
                  <a:pt x="23" y="145"/>
                  <a:pt x="0" y="174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49" name="Freeform 1033"/>
          <p:cNvSpPr>
            <a:spLocks/>
          </p:cNvSpPr>
          <p:nvPr/>
        </p:nvSpPr>
        <p:spPr bwMode="auto">
          <a:xfrm>
            <a:off x="6977063" y="2538413"/>
            <a:ext cx="296862" cy="620712"/>
          </a:xfrm>
          <a:custGeom>
            <a:avLst/>
            <a:gdLst>
              <a:gd name="T0" fmla="*/ 2147483646 w 174"/>
              <a:gd name="T1" fmla="*/ 0 h 396"/>
              <a:gd name="T2" fmla="*/ 2147483646 w 174"/>
              <a:gd name="T3" fmla="*/ 2147483646 h 396"/>
              <a:gd name="T4" fmla="*/ 2147483646 w 174"/>
              <a:gd name="T5" fmla="*/ 2147483646 h 3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4" h="396">
                <a:moveTo>
                  <a:pt x="30" y="0"/>
                </a:moveTo>
                <a:cubicBezTo>
                  <a:pt x="15" y="9"/>
                  <a:pt x="0" y="18"/>
                  <a:pt x="24" y="84"/>
                </a:cubicBezTo>
                <a:cubicBezTo>
                  <a:pt x="48" y="150"/>
                  <a:pt x="149" y="344"/>
                  <a:pt x="174" y="396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50" name="Freeform 1034"/>
          <p:cNvSpPr>
            <a:spLocks/>
          </p:cNvSpPr>
          <p:nvPr/>
        </p:nvSpPr>
        <p:spPr bwMode="auto">
          <a:xfrm>
            <a:off x="6811963" y="2811463"/>
            <a:ext cx="360362" cy="393700"/>
          </a:xfrm>
          <a:custGeom>
            <a:avLst/>
            <a:gdLst>
              <a:gd name="T0" fmla="*/ 0 w 210"/>
              <a:gd name="T1" fmla="*/ 0 h 252"/>
              <a:gd name="T2" fmla="*/ 2147483646 w 210"/>
              <a:gd name="T3" fmla="*/ 2147483646 h 25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0" h="252">
                <a:moveTo>
                  <a:pt x="0" y="0"/>
                </a:moveTo>
                <a:cubicBezTo>
                  <a:pt x="87" y="105"/>
                  <a:pt x="175" y="211"/>
                  <a:pt x="210" y="25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51" name="Freeform 1035"/>
          <p:cNvSpPr>
            <a:spLocks/>
          </p:cNvSpPr>
          <p:nvPr/>
        </p:nvSpPr>
        <p:spPr bwMode="auto">
          <a:xfrm>
            <a:off x="6083301" y="2819401"/>
            <a:ext cx="728663" cy="1514475"/>
          </a:xfrm>
          <a:custGeom>
            <a:avLst/>
            <a:gdLst>
              <a:gd name="T0" fmla="*/ 2147483646 w 426"/>
              <a:gd name="T1" fmla="*/ 0 h 966"/>
              <a:gd name="T2" fmla="*/ 2147483646 w 426"/>
              <a:gd name="T3" fmla="*/ 2147483646 h 966"/>
              <a:gd name="T4" fmla="*/ 2147483646 w 426"/>
              <a:gd name="T5" fmla="*/ 2147483646 h 966"/>
              <a:gd name="T6" fmla="*/ 2147483646 w 426"/>
              <a:gd name="T7" fmla="*/ 2147483646 h 966"/>
              <a:gd name="T8" fmla="*/ 0 w 426"/>
              <a:gd name="T9" fmla="*/ 2147483646 h 9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6" h="966">
                <a:moveTo>
                  <a:pt x="426" y="0"/>
                </a:moveTo>
                <a:cubicBezTo>
                  <a:pt x="375" y="66"/>
                  <a:pt x="325" y="132"/>
                  <a:pt x="282" y="192"/>
                </a:cubicBezTo>
                <a:cubicBezTo>
                  <a:pt x="239" y="252"/>
                  <a:pt x="207" y="275"/>
                  <a:pt x="168" y="360"/>
                </a:cubicBezTo>
                <a:cubicBezTo>
                  <a:pt x="129" y="445"/>
                  <a:pt x="76" y="601"/>
                  <a:pt x="48" y="702"/>
                </a:cubicBezTo>
                <a:cubicBezTo>
                  <a:pt x="20" y="803"/>
                  <a:pt x="8" y="922"/>
                  <a:pt x="0" y="966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52" name="Freeform 1036"/>
          <p:cNvSpPr>
            <a:spLocks/>
          </p:cNvSpPr>
          <p:nvPr/>
        </p:nvSpPr>
        <p:spPr bwMode="auto">
          <a:xfrm>
            <a:off x="7580314" y="1460500"/>
            <a:ext cx="79375" cy="623888"/>
          </a:xfrm>
          <a:custGeom>
            <a:avLst/>
            <a:gdLst>
              <a:gd name="T0" fmla="*/ 2147483646 w 78"/>
              <a:gd name="T1" fmla="*/ 0 h 342"/>
              <a:gd name="T2" fmla="*/ 2147483646 w 78"/>
              <a:gd name="T3" fmla="*/ 2147483646 h 342"/>
              <a:gd name="T4" fmla="*/ 2147483646 w 78"/>
              <a:gd name="T5" fmla="*/ 2147483646 h 342"/>
              <a:gd name="T6" fmla="*/ 2147483646 w 78"/>
              <a:gd name="T7" fmla="*/ 2147483646 h 342"/>
              <a:gd name="T8" fmla="*/ 2147483646 w 78"/>
              <a:gd name="T9" fmla="*/ 2147483646 h 3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8" h="342">
                <a:moveTo>
                  <a:pt x="48" y="0"/>
                </a:moveTo>
                <a:cubicBezTo>
                  <a:pt x="30" y="23"/>
                  <a:pt x="12" y="46"/>
                  <a:pt x="6" y="72"/>
                </a:cubicBezTo>
                <a:cubicBezTo>
                  <a:pt x="0" y="98"/>
                  <a:pt x="10" y="125"/>
                  <a:pt x="12" y="156"/>
                </a:cubicBezTo>
                <a:cubicBezTo>
                  <a:pt x="14" y="187"/>
                  <a:pt x="7" y="227"/>
                  <a:pt x="18" y="258"/>
                </a:cubicBezTo>
                <a:cubicBezTo>
                  <a:pt x="29" y="289"/>
                  <a:pt x="68" y="328"/>
                  <a:pt x="78" y="34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53" name="Freeform 1037"/>
          <p:cNvSpPr>
            <a:spLocks/>
          </p:cNvSpPr>
          <p:nvPr/>
        </p:nvSpPr>
        <p:spPr bwMode="auto">
          <a:xfrm>
            <a:off x="6184901" y="1524000"/>
            <a:ext cx="555625" cy="515938"/>
          </a:xfrm>
          <a:custGeom>
            <a:avLst/>
            <a:gdLst>
              <a:gd name="T0" fmla="*/ 2147483646 w 300"/>
              <a:gd name="T1" fmla="*/ 0 h 336"/>
              <a:gd name="T2" fmla="*/ 2147483646 w 300"/>
              <a:gd name="T3" fmla="*/ 2147483646 h 336"/>
              <a:gd name="T4" fmla="*/ 2147483646 w 300"/>
              <a:gd name="T5" fmla="*/ 2147483646 h 336"/>
              <a:gd name="T6" fmla="*/ 2147483646 w 300"/>
              <a:gd name="T7" fmla="*/ 2147483646 h 336"/>
              <a:gd name="T8" fmla="*/ 0 w 300"/>
              <a:gd name="T9" fmla="*/ 2147483646 h 3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0" h="336">
                <a:moveTo>
                  <a:pt x="294" y="0"/>
                </a:moveTo>
                <a:cubicBezTo>
                  <a:pt x="297" y="43"/>
                  <a:pt x="300" y="87"/>
                  <a:pt x="288" y="126"/>
                </a:cubicBezTo>
                <a:cubicBezTo>
                  <a:pt x="276" y="165"/>
                  <a:pt x="258" y="202"/>
                  <a:pt x="222" y="234"/>
                </a:cubicBezTo>
                <a:cubicBezTo>
                  <a:pt x="186" y="266"/>
                  <a:pt x="109" y="301"/>
                  <a:pt x="72" y="318"/>
                </a:cubicBezTo>
                <a:cubicBezTo>
                  <a:pt x="35" y="335"/>
                  <a:pt x="12" y="332"/>
                  <a:pt x="0" y="336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54" name="Freeform 1038"/>
          <p:cNvSpPr>
            <a:spLocks/>
          </p:cNvSpPr>
          <p:nvPr/>
        </p:nvSpPr>
        <p:spPr bwMode="auto">
          <a:xfrm>
            <a:off x="4141789" y="2051051"/>
            <a:ext cx="2073275" cy="709613"/>
          </a:xfrm>
          <a:custGeom>
            <a:avLst/>
            <a:gdLst>
              <a:gd name="T0" fmla="*/ 2147483646 w 1308"/>
              <a:gd name="T1" fmla="*/ 0 h 492"/>
              <a:gd name="T2" fmla="*/ 2147483646 w 1308"/>
              <a:gd name="T3" fmla="*/ 2147483646 h 492"/>
              <a:gd name="T4" fmla="*/ 2147483646 w 1308"/>
              <a:gd name="T5" fmla="*/ 2147483646 h 492"/>
              <a:gd name="T6" fmla="*/ 2147483646 w 1308"/>
              <a:gd name="T7" fmla="*/ 2147483646 h 492"/>
              <a:gd name="T8" fmla="*/ 0 w 1308"/>
              <a:gd name="T9" fmla="*/ 2147483646 h 4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08" h="492">
                <a:moveTo>
                  <a:pt x="1308" y="0"/>
                </a:moveTo>
                <a:cubicBezTo>
                  <a:pt x="1220" y="14"/>
                  <a:pt x="1133" y="28"/>
                  <a:pt x="1014" y="60"/>
                </a:cubicBezTo>
                <a:cubicBezTo>
                  <a:pt x="895" y="92"/>
                  <a:pt x="744" y="133"/>
                  <a:pt x="594" y="192"/>
                </a:cubicBezTo>
                <a:cubicBezTo>
                  <a:pt x="444" y="251"/>
                  <a:pt x="213" y="364"/>
                  <a:pt x="114" y="414"/>
                </a:cubicBezTo>
                <a:cubicBezTo>
                  <a:pt x="15" y="464"/>
                  <a:pt x="7" y="478"/>
                  <a:pt x="0" y="492"/>
                </a:cubicBezTo>
              </a:path>
            </a:pathLst>
          </a:custGeom>
          <a:noFill/>
          <a:ln w="28575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55" name="Freeform 1039"/>
          <p:cNvSpPr>
            <a:spLocks/>
          </p:cNvSpPr>
          <p:nvPr/>
        </p:nvSpPr>
        <p:spPr bwMode="auto">
          <a:xfrm>
            <a:off x="4292600" y="2192338"/>
            <a:ext cx="2368550" cy="601662"/>
          </a:xfrm>
          <a:custGeom>
            <a:avLst/>
            <a:gdLst>
              <a:gd name="T0" fmla="*/ 0 w 1434"/>
              <a:gd name="T1" fmla="*/ 2147483646 h 390"/>
              <a:gd name="T2" fmla="*/ 2147483646 w 1434"/>
              <a:gd name="T3" fmla="*/ 2147483646 h 390"/>
              <a:gd name="T4" fmla="*/ 2147483646 w 1434"/>
              <a:gd name="T5" fmla="*/ 2147483646 h 390"/>
              <a:gd name="T6" fmla="*/ 2147483646 w 1434"/>
              <a:gd name="T7" fmla="*/ 2147483646 h 390"/>
              <a:gd name="T8" fmla="*/ 2147483646 w 1434"/>
              <a:gd name="T9" fmla="*/ 2147483646 h 390"/>
              <a:gd name="T10" fmla="*/ 2147483646 w 1434"/>
              <a:gd name="T11" fmla="*/ 0 h 3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34" h="390">
                <a:moveTo>
                  <a:pt x="0" y="390"/>
                </a:moveTo>
                <a:cubicBezTo>
                  <a:pt x="69" y="364"/>
                  <a:pt x="139" y="339"/>
                  <a:pt x="192" y="318"/>
                </a:cubicBezTo>
                <a:cubicBezTo>
                  <a:pt x="245" y="297"/>
                  <a:pt x="238" y="297"/>
                  <a:pt x="318" y="264"/>
                </a:cubicBezTo>
                <a:cubicBezTo>
                  <a:pt x="398" y="231"/>
                  <a:pt x="507" y="158"/>
                  <a:pt x="672" y="120"/>
                </a:cubicBezTo>
                <a:cubicBezTo>
                  <a:pt x="837" y="82"/>
                  <a:pt x="1182" y="56"/>
                  <a:pt x="1308" y="36"/>
                </a:cubicBezTo>
                <a:cubicBezTo>
                  <a:pt x="1434" y="16"/>
                  <a:pt x="1409" y="4"/>
                  <a:pt x="1428" y="0"/>
                </a:cubicBezTo>
              </a:path>
            </a:pathLst>
          </a:custGeom>
          <a:noFill/>
          <a:ln w="28575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56" name="Freeform 1040"/>
          <p:cNvSpPr>
            <a:spLocks/>
          </p:cNvSpPr>
          <p:nvPr/>
        </p:nvSpPr>
        <p:spPr bwMode="auto">
          <a:xfrm>
            <a:off x="5773739" y="3895726"/>
            <a:ext cx="109537" cy="1128713"/>
          </a:xfrm>
          <a:custGeom>
            <a:avLst/>
            <a:gdLst>
              <a:gd name="T0" fmla="*/ 2147483646 w 64"/>
              <a:gd name="T1" fmla="*/ 0 h 720"/>
              <a:gd name="T2" fmla="*/ 2147483646 w 64"/>
              <a:gd name="T3" fmla="*/ 2147483646 h 720"/>
              <a:gd name="T4" fmla="*/ 0 w 64"/>
              <a:gd name="T5" fmla="*/ 2147483646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4" h="720">
                <a:moveTo>
                  <a:pt x="64" y="0"/>
                </a:moveTo>
                <a:cubicBezTo>
                  <a:pt x="45" y="172"/>
                  <a:pt x="27" y="344"/>
                  <a:pt x="16" y="464"/>
                </a:cubicBezTo>
                <a:cubicBezTo>
                  <a:pt x="5" y="584"/>
                  <a:pt x="3" y="677"/>
                  <a:pt x="0" y="720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57" name="Freeform 1041"/>
          <p:cNvSpPr>
            <a:spLocks/>
          </p:cNvSpPr>
          <p:nvPr/>
        </p:nvSpPr>
        <p:spPr bwMode="auto">
          <a:xfrm>
            <a:off x="5762625" y="5024438"/>
            <a:ext cx="0" cy="265112"/>
          </a:xfrm>
          <a:custGeom>
            <a:avLst/>
            <a:gdLst>
              <a:gd name="T0" fmla="*/ 0 w 1"/>
              <a:gd name="T1" fmla="*/ 0 h 168"/>
              <a:gd name="T2" fmla="*/ 0 w 1"/>
              <a:gd name="T3" fmla="*/ 2147483646 h 168"/>
              <a:gd name="T4" fmla="*/ 0 w 1"/>
              <a:gd name="T5" fmla="*/ 2147483646 h 16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168">
                <a:moveTo>
                  <a:pt x="0" y="0"/>
                </a:moveTo>
                <a:cubicBezTo>
                  <a:pt x="0" y="26"/>
                  <a:pt x="0" y="52"/>
                  <a:pt x="0" y="80"/>
                </a:cubicBezTo>
                <a:cubicBezTo>
                  <a:pt x="0" y="108"/>
                  <a:pt x="0" y="138"/>
                  <a:pt x="0" y="168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58" name="Freeform 1042"/>
          <p:cNvSpPr>
            <a:spLocks/>
          </p:cNvSpPr>
          <p:nvPr/>
        </p:nvSpPr>
        <p:spPr bwMode="auto">
          <a:xfrm>
            <a:off x="5762626" y="5000625"/>
            <a:ext cx="1236663" cy="439738"/>
          </a:xfrm>
          <a:custGeom>
            <a:avLst/>
            <a:gdLst>
              <a:gd name="T0" fmla="*/ 0 w 724"/>
              <a:gd name="T1" fmla="*/ 2147483646 h 281"/>
              <a:gd name="T2" fmla="*/ 2147483646 w 724"/>
              <a:gd name="T3" fmla="*/ 2147483646 h 281"/>
              <a:gd name="T4" fmla="*/ 2147483646 w 724"/>
              <a:gd name="T5" fmla="*/ 2147483646 h 281"/>
              <a:gd name="T6" fmla="*/ 2147483646 w 724"/>
              <a:gd name="T7" fmla="*/ 2147483646 h 281"/>
              <a:gd name="T8" fmla="*/ 2147483646 w 724"/>
              <a:gd name="T9" fmla="*/ 2147483646 h 281"/>
              <a:gd name="T10" fmla="*/ 2147483646 w 724"/>
              <a:gd name="T11" fmla="*/ 0 h 2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24" h="281">
                <a:moveTo>
                  <a:pt x="0" y="168"/>
                </a:moveTo>
                <a:cubicBezTo>
                  <a:pt x="34" y="194"/>
                  <a:pt x="69" y="221"/>
                  <a:pt x="136" y="240"/>
                </a:cubicBezTo>
                <a:cubicBezTo>
                  <a:pt x="203" y="259"/>
                  <a:pt x="331" y="279"/>
                  <a:pt x="400" y="280"/>
                </a:cubicBezTo>
                <a:cubicBezTo>
                  <a:pt x="469" y="281"/>
                  <a:pt x="501" y="257"/>
                  <a:pt x="552" y="248"/>
                </a:cubicBezTo>
                <a:cubicBezTo>
                  <a:pt x="603" y="239"/>
                  <a:pt x="684" y="265"/>
                  <a:pt x="704" y="224"/>
                </a:cubicBezTo>
                <a:cubicBezTo>
                  <a:pt x="724" y="183"/>
                  <a:pt x="677" y="37"/>
                  <a:pt x="672" y="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59" name="Freeform 1043"/>
          <p:cNvSpPr>
            <a:spLocks/>
          </p:cNvSpPr>
          <p:nvPr/>
        </p:nvSpPr>
        <p:spPr bwMode="auto">
          <a:xfrm>
            <a:off x="6843714" y="3619500"/>
            <a:ext cx="122237" cy="1404938"/>
          </a:xfrm>
          <a:custGeom>
            <a:avLst/>
            <a:gdLst>
              <a:gd name="T0" fmla="*/ 2147483646 w 71"/>
              <a:gd name="T1" fmla="*/ 2147483646 h 896"/>
              <a:gd name="T2" fmla="*/ 2147483646 w 71"/>
              <a:gd name="T3" fmla="*/ 2147483646 h 896"/>
              <a:gd name="T4" fmla="*/ 2147483646 w 71"/>
              <a:gd name="T5" fmla="*/ 2147483646 h 896"/>
              <a:gd name="T6" fmla="*/ 2147483646 w 71"/>
              <a:gd name="T7" fmla="*/ 0 h 89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" h="896">
                <a:moveTo>
                  <a:pt x="47" y="896"/>
                </a:moveTo>
                <a:cubicBezTo>
                  <a:pt x="42" y="868"/>
                  <a:pt x="38" y="841"/>
                  <a:pt x="31" y="776"/>
                </a:cubicBezTo>
                <a:cubicBezTo>
                  <a:pt x="24" y="711"/>
                  <a:pt x="0" y="633"/>
                  <a:pt x="7" y="504"/>
                </a:cubicBezTo>
                <a:cubicBezTo>
                  <a:pt x="14" y="375"/>
                  <a:pt x="60" y="84"/>
                  <a:pt x="71" y="0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60" name="Freeform 1044"/>
          <p:cNvSpPr>
            <a:spLocks/>
          </p:cNvSpPr>
          <p:nvPr/>
        </p:nvSpPr>
        <p:spPr bwMode="auto">
          <a:xfrm>
            <a:off x="6500814" y="2163763"/>
            <a:ext cx="300037" cy="74612"/>
          </a:xfrm>
          <a:custGeom>
            <a:avLst/>
            <a:gdLst>
              <a:gd name="T0" fmla="*/ 0 w 176"/>
              <a:gd name="T1" fmla="*/ 2147483646 h 32"/>
              <a:gd name="T2" fmla="*/ 2147483646 w 176"/>
              <a:gd name="T3" fmla="*/ 0 h 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6" h="32">
                <a:moveTo>
                  <a:pt x="0" y="32"/>
                </a:moveTo>
                <a:cubicBezTo>
                  <a:pt x="70" y="18"/>
                  <a:pt x="141" y="5"/>
                  <a:pt x="176" y="0"/>
                </a:cubicBezTo>
              </a:path>
            </a:pathLst>
          </a:custGeom>
          <a:noFill/>
          <a:ln w="28575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61" name="Freeform 1045"/>
          <p:cNvSpPr>
            <a:spLocks/>
          </p:cNvSpPr>
          <p:nvPr/>
        </p:nvSpPr>
        <p:spPr bwMode="auto">
          <a:xfrm>
            <a:off x="5773738" y="5062538"/>
            <a:ext cx="246062" cy="87312"/>
          </a:xfrm>
          <a:custGeom>
            <a:avLst/>
            <a:gdLst>
              <a:gd name="T0" fmla="*/ 0 w 144"/>
              <a:gd name="T1" fmla="*/ 0 h 56"/>
              <a:gd name="T2" fmla="*/ 2147483646 w 144"/>
              <a:gd name="T3" fmla="*/ 2147483646 h 5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44" h="56">
                <a:moveTo>
                  <a:pt x="0" y="0"/>
                </a:moveTo>
                <a:cubicBezTo>
                  <a:pt x="32" y="49"/>
                  <a:pt x="88" y="56"/>
                  <a:pt x="144" y="56"/>
                </a:cubicBezTo>
              </a:path>
            </a:pathLst>
          </a:custGeom>
          <a:noFill/>
          <a:ln w="28575">
            <a:solidFill>
              <a:srgbClr val="0066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62" name="Freeform 1046"/>
          <p:cNvSpPr>
            <a:spLocks/>
          </p:cNvSpPr>
          <p:nvPr/>
        </p:nvSpPr>
        <p:spPr bwMode="auto">
          <a:xfrm>
            <a:off x="5773738" y="5111750"/>
            <a:ext cx="246062" cy="90488"/>
          </a:xfrm>
          <a:custGeom>
            <a:avLst/>
            <a:gdLst>
              <a:gd name="T0" fmla="*/ 0 w 144"/>
              <a:gd name="T1" fmla="*/ 0 h 56"/>
              <a:gd name="T2" fmla="*/ 2147483646 w 144"/>
              <a:gd name="T3" fmla="*/ 2147483646 h 5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44" h="56">
                <a:moveTo>
                  <a:pt x="0" y="0"/>
                </a:moveTo>
                <a:cubicBezTo>
                  <a:pt x="32" y="49"/>
                  <a:pt x="88" y="56"/>
                  <a:pt x="144" y="56"/>
                </a:cubicBezTo>
              </a:path>
            </a:pathLst>
          </a:custGeom>
          <a:noFill/>
          <a:ln w="28575">
            <a:solidFill>
              <a:srgbClr val="0066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63" name="Freeform 1047"/>
          <p:cNvSpPr>
            <a:spLocks/>
          </p:cNvSpPr>
          <p:nvPr/>
        </p:nvSpPr>
        <p:spPr bwMode="auto">
          <a:xfrm>
            <a:off x="5762626" y="5175251"/>
            <a:ext cx="246063" cy="87313"/>
          </a:xfrm>
          <a:custGeom>
            <a:avLst/>
            <a:gdLst>
              <a:gd name="T0" fmla="*/ 0 w 144"/>
              <a:gd name="T1" fmla="*/ 0 h 56"/>
              <a:gd name="T2" fmla="*/ 2147483646 w 144"/>
              <a:gd name="T3" fmla="*/ 2147483646 h 5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44" h="56">
                <a:moveTo>
                  <a:pt x="0" y="0"/>
                </a:moveTo>
                <a:cubicBezTo>
                  <a:pt x="32" y="49"/>
                  <a:pt x="88" y="56"/>
                  <a:pt x="144" y="56"/>
                </a:cubicBezTo>
              </a:path>
            </a:pathLst>
          </a:custGeom>
          <a:noFill/>
          <a:ln w="28575">
            <a:solidFill>
              <a:srgbClr val="0066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64" name="Freeform 1048"/>
          <p:cNvSpPr>
            <a:spLocks/>
          </p:cNvSpPr>
          <p:nvPr/>
        </p:nvSpPr>
        <p:spPr bwMode="auto">
          <a:xfrm>
            <a:off x="6515100" y="5307013"/>
            <a:ext cx="463550" cy="44450"/>
          </a:xfrm>
          <a:custGeom>
            <a:avLst/>
            <a:gdLst>
              <a:gd name="T0" fmla="*/ 0 w 272"/>
              <a:gd name="T1" fmla="*/ 2147483646 h 28"/>
              <a:gd name="T2" fmla="*/ 2147483646 w 272"/>
              <a:gd name="T3" fmla="*/ 2147483646 h 28"/>
              <a:gd name="T4" fmla="*/ 2147483646 w 272"/>
              <a:gd name="T5" fmla="*/ 2147483646 h 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2" h="28">
                <a:moveTo>
                  <a:pt x="0" y="28"/>
                </a:moveTo>
                <a:cubicBezTo>
                  <a:pt x="57" y="18"/>
                  <a:pt x="115" y="8"/>
                  <a:pt x="160" y="4"/>
                </a:cubicBezTo>
                <a:cubicBezTo>
                  <a:pt x="205" y="0"/>
                  <a:pt x="253" y="4"/>
                  <a:pt x="272" y="4"/>
                </a:cubicBezTo>
              </a:path>
            </a:pathLst>
          </a:custGeom>
          <a:noFill/>
          <a:ln w="28575">
            <a:solidFill>
              <a:srgbClr val="0066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65" name="Freeform 1049"/>
          <p:cNvSpPr>
            <a:spLocks/>
          </p:cNvSpPr>
          <p:nvPr/>
        </p:nvSpPr>
        <p:spPr bwMode="auto">
          <a:xfrm>
            <a:off x="6515100" y="5243514"/>
            <a:ext cx="463550" cy="46037"/>
          </a:xfrm>
          <a:custGeom>
            <a:avLst/>
            <a:gdLst>
              <a:gd name="T0" fmla="*/ 0 w 272"/>
              <a:gd name="T1" fmla="*/ 2147483646 h 28"/>
              <a:gd name="T2" fmla="*/ 2147483646 w 272"/>
              <a:gd name="T3" fmla="*/ 2147483646 h 28"/>
              <a:gd name="T4" fmla="*/ 2147483646 w 272"/>
              <a:gd name="T5" fmla="*/ 2147483646 h 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2" h="28">
                <a:moveTo>
                  <a:pt x="0" y="28"/>
                </a:moveTo>
                <a:cubicBezTo>
                  <a:pt x="57" y="18"/>
                  <a:pt x="115" y="8"/>
                  <a:pt x="160" y="4"/>
                </a:cubicBezTo>
                <a:cubicBezTo>
                  <a:pt x="205" y="0"/>
                  <a:pt x="253" y="4"/>
                  <a:pt x="272" y="4"/>
                </a:cubicBezTo>
              </a:path>
            </a:pathLst>
          </a:custGeom>
          <a:noFill/>
          <a:ln w="28575">
            <a:solidFill>
              <a:srgbClr val="0066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66" name="Freeform 1050"/>
          <p:cNvSpPr>
            <a:spLocks/>
          </p:cNvSpPr>
          <p:nvPr/>
        </p:nvSpPr>
        <p:spPr bwMode="auto">
          <a:xfrm>
            <a:off x="6500814" y="5156200"/>
            <a:ext cx="465137" cy="46038"/>
          </a:xfrm>
          <a:custGeom>
            <a:avLst/>
            <a:gdLst>
              <a:gd name="T0" fmla="*/ 0 w 272"/>
              <a:gd name="T1" fmla="*/ 2147483646 h 28"/>
              <a:gd name="T2" fmla="*/ 2147483646 w 272"/>
              <a:gd name="T3" fmla="*/ 2147483646 h 28"/>
              <a:gd name="T4" fmla="*/ 2147483646 w 272"/>
              <a:gd name="T5" fmla="*/ 2147483646 h 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2" h="28">
                <a:moveTo>
                  <a:pt x="0" y="28"/>
                </a:moveTo>
                <a:cubicBezTo>
                  <a:pt x="57" y="18"/>
                  <a:pt x="115" y="8"/>
                  <a:pt x="160" y="4"/>
                </a:cubicBezTo>
                <a:cubicBezTo>
                  <a:pt x="205" y="0"/>
                  <a:pt x="253" y="4"/>
                  <a:pt x="272" y="4"/>
                </a:cubicBezTo>
              </a:path>
            </a:pathLst>
          </a:custGeom>
          <a:noFill/>
          <a:ln w="28575">
            <a:solidFill>
              <a:srgbClr val="0066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67" name="Freeform 1051"/>
          <p:cNvSpPr>
            <a:spLocks/>
          </p:cNvSpPr>
          <p:nvPr/>
        </p:nvSpPr>
        <p:spPr bwMode="auto">
          <a:xfrm>
            <a:off x="6664325" y="2174876"/>
            <a:ext cx="107950" cy="201613"/>
          </a:xfrm>
          <a:custGeom>
            <a:avLst/>
            <a:gdLst>
              <a:gd name="T0" fmla="*/ 0 w 120"/>
              <a:gd name="T1" fmla="*/ 2147483646 h 192"/>
              <a:gd name="T2" fmla="*/ 2147483646 w 120"/>
              <a:gd name="T3" fmla="*/ 0 h 19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0" h="192">
                <a:moveTo>
                  <a:pt x="0" y="192"/>
                </a:moveTo>
                <a:cubicBezTo>
                  <a:pt x="47" y="112"/>
                  <a:pt x="95" y="32"/>
                  <a:pt x="120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68" name="Freeform 1052"/>
          <p:cNvSpPr>
            <a:spLocks/>
          </p:cNvSpPr>
          <p:nvPr/>
        </p:nvSpPr>
        <p:spPr bwMode="auto">
          <a:xfrm>
            <a:off x="4610101" y="2365376"/>
            <a:ext cx="2066925" cy="828675"/>
          </a:xfrm>
          <a:custGeom>
            <a:avLst/>
            <a:gdLst>
              <a:gd name="T0" fmla="*/ 0 w 1096"/>
              <a:gd name="T1" fmla="*/ 2147483646 h 472"/>
              <a:gd name="T2" fmla="*/ 2147483646 w 1096"/>
              <a:gd name="T3" fmla="*/ 2147483646 h 472"/>
              <a:gd name="T4" fmla="*/ 2147483646 w 1096"/>
              <a:gd name="T5" fmla="*/ 2147483646 h 472"/>
              <a:gd name="T6" fmla="*/ 2147483646 w 1096"/>
              <a:gd name="T7" fmla="*/ 2147483646 h 472"/>
              <a:gd name="T8" fmla="*/ 2147483646 w 1096"/>
              <a:gd name="T9" fmla="*/ 0 h 4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96" h="472">
                <a:moveTo>
                  <a:pt x="0" y="472"/>
                </a:moveTo>
                <a:cubicBezTo>
                  <a:pt x="104" y="402"/>
                  <a:pt x="208" y="332"/>
                  <a:pt x="312" y="280"/>
                </a:cubicBezTo>
                <a:cubicBezTo>
                  <a:pt x="416" y="228"/>
                  <a:pt x="525" y="195"/>
                  <a:pt x="624" y="160"/>
                </a:cubicBezTo>
                <a:cubicBezTo>
                  <a:pt x="723" y="125"/>
                  <a:pt x="825" y="99"/>
                  <a:pt x="904" y="72"/>
                </a:cubicBezTo>
                <a:cubicBezTo>
                  <a:pt x="983" y="45"/>
                  <a:pt x="1064" y="12"/>
                  <a:pt x="1096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69" name="Freeform 1053"/>
          <p:cNvSpPr>
            <a:spLocks/>
          </p:cNvSpPr>
          <p:nvPr/>
        </p:nvSpPr>
        <p:spPr bwMode="auto">
          <a:xfrm>
            <a:off x="4570414" y="2714625"/>
            <a:ext cx="1889125" cy="730250"/>
          </a:xfrm>
          <a:custGeom>
            <a:avLst/>
            <a:gdLst>
              <a:gd name="T0" fmla="*/ 2147483646 w 1168"/>
              <a:gd name="T1" fmla="*/ 0 h 560"/>
              <a:gd name="T2" fmla="*/ 2147483646 w 1168"/>
              <a:gd name="T3" fmla="*/ 2147483646 h 560"/>
              <a:gd name="T4" fmla="*/ 2147483646 w 1168"/>
              <a:gd name="T5" fmla="*/ 2147483646 h 560"/>
              <a:gd name="T6" fmla="*/ 2147483646 w 1168"/>
              <a:gd name="T7" fmla="*/ 2147483646 h 560"/>
              <a:gd name="T8" fmla="*/ 0 w 1168"/>
              <a:gd name="T9" fmla="*/ 2147483646 h 5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68" h="560">
                <a:moveTo>
                  <a:pt x="1168" y="0"/>
                </a:moveTo>
                <a:cubicBezTo>
                  <a:pt x="1070" y="46"/>
                  <a:pt x="972" y="92"/>
                  <a:pt x="880" y="120"/>
                </a:cubicBezTo>
                <a:cubicBezTo>
                  <a:pt x="788" y="148"/>
                  <a:pt x="737" y="117"/>
                  <a:pt x="616" y="168"/>
                </a:cubicBezTo>
                <a:cubicBezTo>
                  <a:pt x="495" y="219"/>
                  <a:pt x="255" y="359"/>
                  <a:pt x="152" y="424"/>
                </a:cubicBezTo>
                <a:cubicBezTo>
                  <a:pt x="49" y="489"/>
                  <a:pt x="24" y="524"/>
                  <a:pt x="0" y="56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719902" name="Text Box 1054"/>
          <p:cNvSpPr txBox="1">
            <a:spLocks noChangeArrowheads="1"/>
          </p:cNvSpPr>
          <p:nvPr/>
        </p:nvSpPr>
        <p:spPr bwMode="auto">
          <a:xfrm>
            <a:off x="4554539" y="1703389"/>
            <a:ext cx="10429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altLang="en-US" sz="32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RHV</a:t>
            </a:r>
          </a:p>
        </p:txBody>
      </p:sp>
      <p:sp>
        <p:nvSpPr>
          <p:cNvPr id="35871" name="Text Box 1055"/>
          <p:cNvSpPr txBox="1">
            <a:spLocks noChangeArrowheads="1"/>
          </p:cNvSpPr>
          <p:nvPr/>
        </p:nvSpPr>
        <p:spPr bwMode="auto">
          <a:xfrm>
            <a:off x="7186614" y="2320925"/>
            <a:ext cx="10874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>
                <a:solidFill>
                  <a:srgbClr val="FFFFFF"/>
                </a:solidFill>
                <a:latin typeface="Arial" panose="020B0604020202020204" pitchFamily="34" charset="0"/>
              </a:rPr>
              <a:t>MHV</a:t>
            </a:r>
          </a:p>
        </p:txBody>
      </p:sp>
      <p:sp>
        <p:nvSpPr>
          <p:cNvPr id="35872" name="Freeform 1056"/>
          <p:cNvSpPr>
            <a:spLocks/>
          </p:cNvSpPr>
          <p:nvPr/>
        </p:nvSpPr>
        <p:spPr bwMode="auto">
          <a:xfrm>
            <a:off x="3533776" y="4310063"/>
            <a:ext cx="993775" cy="292100"/>
          </a:xfrm>
          <a:custGeom>
            <a:avLst/>
            <a:gdLst>
              <a:gd name="T0" fmla="*/ 2147483646 w 488"/>
              <a:gd name="T1" fmla="*/ 0 h 144"/>
              <a:gd name="T2" fmla="*/ 2147483646 w 488"/>
              <a:gd name="T3" fmla="*/ 2147483646 h 144"/>
              <a:gd name="T4" fmla="*/ 0 w 488"/>
              <a:gd name="T5" fmla="*/ 2147483646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8" h="144">
                <a:moveTo>
                  <a:pt x="488" y="0"/>
                </a:moveTo>
                <a:cubicBezTo>
                  <a:pt x="352" y="44"/>
                  <a:pt x="217" y="88"/>
                  <a:pt x="136" y="112"/>
                </a:cubicBezTo>
                <a:cubicBezTo>
                  <a:pt x="55" y="136"/>
                  <a:pt x="23" y="139"/>
                  <a:pt x="0" y="144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73" name="Freeform 1057"/>
          <p:cNvSpPr>
            <a:spLocks/>
          </p:cNvSpPr>
          <p:nvPr/>
        </p:nvSpPr>
        <p:spPr bwMode="auto">
          <a:xfrm>
            <a:off x="4494214" y="4357688"/>
            <a:ext cx="211137" cy="506412"/>
          </a:xfrm>
          <a:custGeom>
            <a:avLst/>
            <a:gdLst>
              <a:gd name="T0" fmla="*/ 2147483646 w 104"/>
              <a:gd name="T1" fmla="*/ 0 h 248"/>
              <a:gd name="T2" fmla="*/ 2147483646 w 104"/>
              <a:gd name="T3" fmla="*/ 2147483646 h 248"/>
              <a:gd name="T4" fmla="*/ 2147483646 w 104"/>
              <a:gd name="T5" fmla="*/ 2147483646 h 248"/>
              <a:gd name="T6" fmla="*/ 2147483646 w 104"/>
              <a:gd name="T7" fmla="*/ 2147483646 h 248"/>
              <a:gd name="T8" fmla="*/ 0 w 104"/>
              <a:gd name="T9" fmla="*/ 2147483646 h 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" h="248">
                <a:moveTo>
                  <a:pt x="104" y="0"/>
                </a:moveTo>
                <a:cubicBezTo>
                  <a:pt x="96" y="29"/>
                  <a:pt x="89" y="59"/>
                  <a:pt x="80" y="80"/>
                </a:cubicBezTo>
                <a:cubicBezTo>
                  <a:pt x="71" y="101"/>
                  <a:pt x="60" y="108"/>
                  <a:pt x="48" y="128"/>
                </a:cubicBezTo>
                <a:cubicBezTo>
                  <a:pt x="36" y="148"/>
                  <a:pt x="16" y="180"/>
                  <a:pt x="8" y="200"/>
                </a:cubicBezTo>
                <a:cubicBezTo>
                  <a:pt x="0" y="220"/>
                  <a:pt x="0" y="234"/>
                  <a:pt x="0" y="248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74" name="Freeform 1058"/>
          <p:cNvSpPr>
            <a:spLocks/>
          </p:cNvSpPr>
          <p:nvPr/>
        </p:nvSpPr>
        <p:spPr bwMode="auto">
          <a:xfrm>
            <a:off x="4379913" y="4489450"/>
            <a:ext cx="114300" cy="439738"/>
          </a:xfrm>
          <a:custGeom>
            <a:avLst/>
            <a:gdLst>
              <a:gd name="T0" fmla="*/ 2147483646 w 104"/>
              <a:gd name="T1" fmla="*/ 0 h 248"/>
              <a:gd name="T2" fmla="*/ 2147483646 w 104"/>
              <a:gd name="T3" fmla="*/ 2147483646 h 248"/>
              <a:gd name="T4" fmla="*/ 2147483646 w 104"/>
              <a:gd name="T5" fmla="*/ 2147483646 h 248"/>
              <a:gd name="T6" fmla="*/ 2147483646 w 104"/>
              <a:gd name="T7" fmla="*/ 2147483646 h 248"/>
              <a:gd name="T8" fmla="*/ 0 w 104"/>
              <a:gd name="T9" fmla="*/ 2147483646 h 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" h="248">
                <a:moveTo>
                  <a:pt x="104" y="0"/>
                </a:moveTo>
                <a:cubicBezTo>
                  <a:pt x="96" y="29"/>
                  <a:pt x="89" y="59"/>
                  <a:pt x="80" y="80"/>
                </a:cubicBezTo>
                <a:cubicBezTo>
                  <a:pt x="71" y="101"/>
                  <a:pt x="60" y="108"/>
                  <a:pt x="48" y="128"/>
                </a:cubicBezTo>
                <a:cubicBezTo>
                  <a:pt x="36" y="148"/>
                  <a:pt x="16" y="180"/>
                  <a:pt x="8" y="200"/>
                </a:cubicBezTo>
                <a:cubicBezTo>
                  <a:pt x="0" y="220"/>
                  <a:pt x="0" y="234"/>
                  <a:pt x="0" y="248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75" name="Freeform 1059"/>
          <p:cNvSpPr>
            <a:spLocks/>
          </p:cNvSpPr>
          <p:nvPr/>
        </p:nvSpPr>
        <p:spPr bwMode="auto">
          <a:xfrm>
            <a:off x="3551238" y="4505325"/>
            <a:ext cx="862012" cy="179388"/>
          </a:xfrm>
          <a:custGeom>
            <a:avLst/>
            <a:gdLst>
              <a:gd name="T0" fmla="*/ 2147483646 w 424"/>
              <a:gd name="T1" fmla="*/ 0 h 88"/>
              <a:gd name="T2" fmla="*/ 0 w 424"/>
              <a:gd name="T3" fmla="*/ 2147483646 h 8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4" h="88">
                <a:moveTo>
                  <a:pt x="424" y="0"/>
                </a:moveTo>
                <a:cubicBezTo>
                  <a:pt x="424" y="0"/>
                  <a:pt x="212" y="44"/>
                  <a:pt x="0" y="88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76" name="Text Box 1060"/>
          <p:cNvSpPr txBox="1">
            <a:spLocks noChangeArrowheads="1"/>
          </p:cNvSpPr>
          <p:nvPr/>
        </p:nvSpPr>
        <p:spPr bwMode="auto">
          <a:xfrm>
            <a:off x="5141913" y="4206875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35877" name="Text Box 1061"/>
          <p:cNvSpPr txBox="1">
            <a:spLocks noChangeArrowheads="1"/>
          </p:cNvSpPr>
          <p:nvPr/>
        </p:nvSpPr>
        <p:spPr bwMode="auto">
          <a:xfrm>
            <a:off x="5965826" y="5400675"/>
            <a:ext cx="8620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>
                <a:solidFill>
                  <a:srgbClr val="1313FF"/>
                </a:solidFill>
                <a:latin typeface="Arial" panose="020B0604020202020204" pitchFamily="34" charset="0"/>
              </a:rPr>
              <a:t>IVC</a:t>
            </a:r>
          </a:p>
        </p:txBody>
      </p:sp>
      <p:sp>
        <p:nvSpPr>
          <p:cNvPr id="35878" name="Text Box 1062"/>
          <p:cNvSpPr txBox="1">
            <a:spLocks noChangeArrowheads="1"/>
          </p:cNvSpPr>
          <p:nvPr/>
        </p:nvSpPr>
        <p:spPr bwMode="auto">
          <a:xfrm>
            <a:off x="5203825" y="4283075"/>
            <a:ext cx="273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white"/>
              </a:solidFill>
            </a:endParaRPr>
          </a:p>
        </p:txBody>
      </p:sp>
      <p:sp>
        <p:nvSpPr>
          <p:cNvPr id="35879" name="Text Box 1063"/>
          <p:cNvSpPr txBox="1">
            <a:spLocks noChangeArrowheads="1"/>
          </p:cNvSpPr>
          <p:nvPr/>
        </p:nvSpPr>
        <p:spPr bwMode="auto">
          <a:xfrm>
            <a:off x="6742113" y="3076575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5880" name="Arc 1064"/>
          <p:cNvSpPr>
            <a:spLocks/>
          </p:cNvSpPr>
          <p:nvPr/>
        </p:nvSpPr>
        <p:spPr bwMode="auto">
          <a:xfrm rot="618202" flipH="1">
            <a:off x="6553200" y="1635126"/>
            <a:ext cx="1003300" cy="4075113"/>
          </a:xfrm>
          <a:custGeom>
            <a:avLst/>
            <a:gdLst>
              <a:gd name="T0" fmla="*/ 173772861 w 21600"/>
              <a:gd name="T1" fmla="*/ 0 h 22148"/>
              <a:gd name="T2" fmla="*/ 2147483646 w 21600"/>
              <a:gd name="T3" fmla="*/ 2147483646 h 22148"/>
              <a:gd name="T4" fmla="*/ 0 w 21600"/>
              <a:gd name="T5" fmla="*/ 2147483646 h 221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2148" fill="none" extrusionOk="0">
                <a:moveTo>
                  <a:pt x="1734" y="-1"/>
                </a:moveTo>
                <a:cubicBezTo>
                  <a:pt x="12954" y="903"/>
                  <a:pt x="21600" y="10273"/>
                  <a:pt x="21600" y="21530"/>
                </a:cubicBezTo>
                <a:cubicBezTo>
                  <a:pt x="21600" y="21736"/>
                  <a:pt x="21597" y="21942"/>
                  <a:pt x="21591" y="22148"/>
                </a:cubicBezTo>
              </a:path>
              <a:path w="21600" h="22148" stroke="0" extrusionOk="0">
                <a:moveTo>
                  <a:pt x="1734" y="-1"/>
                </a:moveTo>
                <a:cubicBezTo>
                  <a:pt x="12954" y="903"/>
                  <a:pt x="21600" y="10273"/>
                  <a:pt x="21600" y="21530"/>
                </a:cubicBezTo>
                <a:cubicBezTo>
                  <a:pt x="21600" y="21736"/>
                  <a:pt x="21597" y="21942"/>
                  <a:pt x="21591" y="22148"/>
                </a:cubicBezTo>
                <a:lnTo>
                  <a:pt x="0" y="21530"/>
                </a:lnTo>
                <a:lnTo>
                  <a:pt x="1734" y="-1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881" name="Arc 1065"/>
          <p:cNvSpPr>
            <a:spLocks/>
          </p:cNvSpPr>
          <p:nvPr/>
        </p:nvSpPr>
        <p:spPr bwMode="auto">
          <a:xfrm rot="618202" flipH="1">
            <a:off x="5678488" y="1671638"/>
            <a:ext cx="1003300" cy="4089400"/>
          </a:xfrm>
          <a:custGeom>
            <a:avLst/>
            <a:gdLst>
              <a:gd name="T0" fmla="*/ 11825330 w 21600"/>
              <a:gd name="T1" fmla="*/ 0 h 22218"/>
              <a:gd name="T2" fmla="*/ 2147483646 w 21600"/>
              <a:gd name="T3" fmla="*/ 2147483646 h 22218"/>
              <a:gd name="T4" fmla="*/ 0 w 21600"/>
              <a:gd name="T5" fmla="*/ 2147483646 h 222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2218" fill="none" extrusionOk="0">
                <a:moveTo>
                  <a:pt x="117" y="0"/>
                </a:moveTo>
                <a:cubicBezTo>
                  <a:pt x="12001" y="65"/>
                  <a:pt x="21600" y="9716"/>
                  <a:pt x="21600" y="21600"/>
                </a:cubicBezTo>
                <a:cubicBezTo>
                  <a:pt x="21600" y="21806"/>
                  <a:pt x="21597" y="22012"/>
                  <a:pt x="21591" y="22218"/>
                </a:cubicBezTo>
              </a:path>
              <a:path w="21600" h="22218" stroke="0" extrusionOk="0">
                <a:moveTo>
                  <a:pt x="117" y="0"/>
                </a:moveTo>
                <a:cubicBezTo>
                  <a:pt x="12001" y="65"/>
                  <a:pt x="21600" y="9716"/>
                  <a:pt x="21600" y="21600"/>
                </a:cubicBezTo>
                <a:cubicBezTo>
                  <a:pt x="21600" y="21806"/>
                  <a:pt x="21597" y="22012"/>
                  <a:pt x="21591" y="22218"/>
                </a:cubicBezTo>
                <a:lnTo>
                  <a:pt x="0" y="21600"/>
                </a:lnTo>
                <a:lnTo>
                  <a:pt x="117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477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4"/>
          <p:cNvSpPr>
            <a:spLocks noChangeArrowheads="1"/>
          </p:cNvSpPr>
          <p:nvPr/>
        </p:nvSpPr>
        <p:spPr bwMode="auto">
          <a:xfrm>
            <a:off x="2955791" y="157164"/>
            <a:ext cx="672491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MHV Outflow Reconstruction in </a:t>
            </a:r>
          </a:p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Right Hemigrafts</a:t>
            </a:r>
          </a:p>
        </p:txBody>
      </p:sp>
      <p:pic>
        <p:nvPicPr>
          <p:cNvPr id="36867" name="Picture 13" descr="CP992822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"/>
          <a:stretch>
            <a:fillRect/>
          </a:stretch>
        </p:blipFill>
        <p:spPr bwMode="auto">
          <a:xfrm>
            <a:off x="1984376" y="1374776"/>
            <a:ext cx="6511925" cy="47402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3406776" y="3297238"/>
            <a:ext cx="862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prstClr val="white"/>
                </a:solidFill>
                <a:latin typeface="Arial" panose="020B0604020202020204" pitchFamily="34" charset="0"/>
              </a:rPr>
              <a:t>MHV</a:t>
            </a:r>
          </a:p>
        </p:txBody>
      </p:sp>
      <p:sp>
        <p:nvSpPr>
          <p:cNvPr id="36869" name="Text Box 11"/>
          <p:cNvSpPr txBox="1">
            <a:spLocks noChangeArrowheads="1"/>
          </p:cNvSpPr>
          <p:nvPr/>
        </p:nvSpPr>
        <p:spPr bwMode="auto">
          <a:xfrm>
            <a:off x="3706814" y="2563813"/>
            <a:ext cx="828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prstClr val="white"/>
                </a:solidFill>
                <a:latin typeface="Arial" panose="020B0604020202020204" pitchFamily="34" charset="0"/>
              </a:rPr>
              <a:t>RHV</a:t>
            </a:r>
          </a:p>
        </p:txBody>
      </p:sp>
      <p:sp>
        <p:nvSpPr>
          <p:cNvPr id="36870" name="Text Box 10"/>
          <p:cNvSpPr txBox="1">
            <a:spLocks noChangeArrowheads="1"/>
          </p:cNvSpPr>
          <p:nvPr/>
        </p:nvSpPr>
        <p:spPr bwMode="auto">
          <a:xfrm>
            <a:off x="3035301" y="43815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prstClr val="white"/>
                </a:solidFill>
                <a:latin typeface="Arial" panose="020B0604020202020204" pitchFamily="34" charset="0"/>
              </a:rPr>
              <a:t>IRHV</a:t>
            </a:r>
          </a:p>
        </p:txBody>
      </p:sp>
      <p:sp>
        <p:nvSpPr>
          <p:cNvPr id="36871" name="Freeform 9"/>
          <p:cNvSpPr>
            <a:spLocks/>
          </p:cNvSpPr>
          <p:nvPr/>
        </p:nvSpPr>
        <p:spPr bwMode="auto">
          <a:xfrm rot="203407">
            <a:off x="4654551" y="2390775"/>
            <a:ext cx="1223963" cy="236538"/>
          </a:xfrm>
          <a:custGeom>
            <a:avLst/>
            <a:gdLst>
              <a:gd name="T0" fmla="*/ 2147483646 w 504"/>
              <a:gd name="T1" fmla="*/ 0 h 96"/>
              <a:gd name="T2" fmla="*/ 2147483646 w 504"/>
              <a:gd name="T3" fmla="*/ 2147483646 h 96"/>
              <a:gd name="T4" fmla="*/ 2147483646 w 504"/>
              <a:gd name="T5" fmla="*/ 2147483646 h 96"/>
              <a:gd name="T6" fmla="*/ 2147483646 w 504"/>
              <a:gd name="T7" fmla="*/ 2147483646 h 96"/>
              <a:gd name="T8" fmla="*/ 0 w 504"/>
              <a:gd name="T9" fmla="*/ 2147483646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4" h="96">
                <a:moveTo>
                  <a:pt x="504" y="0"/>
                </a:moveTo>
                <a:cubicBezTo>
                  <a:pt x="429" y="22"/>
                  <a:pt x="355" y="44"/>
                  <a:pt x="296" y="56"/>
                </a:cubicBezTo>
                <a:cubicBezTo>
                  <a:pt x="237" y="68"/>
                  <a:pt x="191" y="68"/>
                  <a:pt x="152" y="72"/>
                </a:cubicBezTo>
                <a:cubicBezTo>
                  <a:pt x="113" y="76"/>
                  <a:pt x="89" y="76"/>
                  <a:pt x="64" y="80"/>
                </a:cubicBezTo>
                <a:cubicBezTo>
                  <a:pt x="39" y="84"/>
                  <a:pt x="19" y="90"/>
                  <a:pt x="0" y="96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6872" name="Freeform 8"/>
          <p:cNvSpPr>
            <a:spLocks/>
          </p:cNvSpPr>
          <p:nvPr/>
        </p:nvSpPr>
        <p:spPr bwMode="auto">
          <a:xfrm>
            <a:off x="4362451" y="2667000"/>
            <a:ext cx="1647825" cy="139700"/>
          </a:xfrm>
          <a:custGeom>
            <a:avLst/>
            <a:gdLst>
              <a:gd name="T0" fmla="*/ 2147483646 w 680"/>
              <a:gd name="T1" fmla="*/ 0 h 56"/>
              <a:gd name="T2" fmla="*/ 2147483646 w 680"/>
              <a:gd name="T3" fmla="*/ 2147483646 h 56"/>
              <a:gd name="T4" fmla="*/ 2147483646 w 680"/>
              <a:gd name="T5" fmla="*/ 2147483646 h 56"/>
              <a:gd name="T6" fmla="*/ 2147483646 w 680"/>
              <a:gd name="T7" fmla="*/ 2147483646 h 56"/>
              <a:gd name="T8" fmla="*/ 0 w 680"/>
              <a:gd name="T9" fmla="*/ 2147483646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80" h="56">
                <a:moveTo>
                  <a:pt x="680" y="0"/>
                </a:moveTo>
                <a:cubicBezTo>
                  <a:pt x="616" y="20"/>
                  <a:pt x="553" y="40"/>
                  <a:pt x="504" y="48"/>
                </a:cubicBezTo>
                <a:cubicBezTo>
                  <a:pt x="455" y="56"/>
                  <a:pt x="445" y="52"/>
                  <a:pt x="384" y="48"/>
                </a:cubicBezTo>
                <a:cubicBezTo>
                  <a:pt x="323" y="44"/>
                  <a:pt x="200" y="23"/>
                  <a:pt x="136" y="24"/>
                </a:cubicBezTo>
                <a:cubicBezTo>
                  <a:pt x="72" y="25"/>
                  <a:pt x="36" y="40"/>
                  <a:pt x="0" y="56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3687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39" y="3195639"/>
            <a:ext cx="3101975" cy="235902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4" name="Text Box 6"/>
          <p:cNvSpPr txBox="1">
            <a:spLocks noChangeArrowheads="1"/>
          </p:cNvSpPr>
          <p:nvPr/>
        </p:nvSpPr>
        <p:spPr bwMode="auto">
          <a:xfrm>
            <a:off x="6486525" y="6170613"/>
            <a:ext cx="40256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i="1">
                <a:solidFill>
                  <a:prstClr val="white"/>
                </a:solidFill>
                <a:latin typeface="Arial" panose="020B0604020202020204" pitchFamily="34" charset="0"/>
              </a:rPr>
              <a:t>Ghobrial et al., Liver Transpl 2001</a:t>
            </a:r>
          </a:p>
        </p:txBody>
      </p:sp>
      <p:sp>
        <p:nvSpPr>
          <p:cNvPr id="744453" name="Text Box 5"/>
          <p:cNvSpPr txBox="1">
            <a:spLocks noChangeArrowheads="1"/>
          </p:cNvSpPr>
          <p:nvPr/>
        </p:nvSpPr>
        <p:spPr bwMode="auto">
          <a:xfrm>
            <a:off x="6003926" y="4268788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altLang="en-US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IVC</a:t>
            </a:r>
          </a:p>
        </p:txBody>
      </p:sp>
      <p:sp>
        <p:nvSpPr>
          <p:cNvPr id="744452" name="Text Box 4"/>
          <p:cNvSpPr txBox="1">
            <a:spLocks noChangeArrowheads="1"/>
          </p:cNvSpPr>
          <p:nvPr/>
        </p:nvSpPr>
        <p:spPr bwMode="auto">
          <a:xfrm>
            <a:off x="8594726" y="5005388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altLang="en-US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IVC</a:t>
            </a:r>
          </a:p>
        </p:txBody>
      </p:sp>
      <p:sp>
        <p:nvSpPr>
          <p:cNvPr id="36877" name="Text Box 3"/>
          <p:cNvSpPr txBox="1">
            <a:spLocks noChangeArrowheads="1"/>
          </p:cNvSpPr>
          <p:nvPr/>
        </p:nvSpPr>
        <p:spPr bwMode="auto">
          <a:xfrm>
            <a:off x="8926514" y="3402013"/>
            <a:ext cx="828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prstClr val="white"/>
                </a:solidFill>
                <a:latin typeface="Arial" panose="020B0604020202020204" pitchFamily="34" charset="0"/>
              </a:rPr>
              <a:t>RHV</a:t>
            </a:r>
          </a:p>
        </p:txBody>
      </p:sp>
      <p:sp>
        <p:nvSpPr>
          <p:cNvPr id="36878" name="Text Box 2"/>
          <p:cNvSpPr txBox="1">
            <a:spLocks noChangeArrowheads="1"/>
          </p:cNvSpPr>
          <p:nvPr/>
        </p:nvSpPr>
        <p:spPr bwMode="auto">
          <a:xfrm>
            <a:off x="7910513" y="3363913"/>
            <a:ext cx="900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prstClr val="white"/>
                </a:solidFill>
                <a:latin typeface="Arial" panose="020B0604020202020204" pitchFamily="34" charset="0"/>
              </a:rPr>
              <a:t>MHV</a:t>
            </a:r>
          </a:p>
        </p:txBody>
      </p:sp>
    </p:spTree>
    <p:extLst>
      <p:ext uri="{BB962C8B-B14F-4D97-AF65-F5344CB8AC3E}">
        <p14:creationId xmlns:p14="http://schemas.microsoft.com/office/powerpoint/2010/main" val="308468532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497" y="392516"/>
            <a:ext cx="6524625" cy="4543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3831" y="5358585"/>
            <a:ext cx="7547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Figure  shows the total number of liver patients on the active transplant list at 31 March each year between 2007 and 2016.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3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ject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4" y="3832226"/>
            <a:ext cx="3938587" cy="250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Objec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3843338"/>
            <a:ext cx="3987800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Object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9" y="1266826"/>
            <a:ext cx="4010025" cy="251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Object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1271589"/>
            <a:ext cx="3944937" cy="252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4" name="Rectangle 2"/>
          <p:cNvSpPr>
            <a:spLocks noChangeArrowheads="1"/>
          </p:cNvSpPr>
          <p:nvPr/>
        </p:nvSpPr>
        <p:spPr bwMode="auto">
          <a:xfrm>
            <a:off x="2699214" y="68264"/>
            <a:ext cx="72380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Venous Outflow Reconstruction in </a:t>
            </a:r>
          </a:p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Right Lobe Grafts</a:t>
            </a:r>
          </a:p>
        </p:txBody>
      </p:sp>
    </p:spTree>
    <p:extLst>
      <p:ext uri="{BB962C8B-B14F-4D97-AF65-F5344CB8AC3E}">
        <p14:creationId xmlns:p14="http://schemas.microsoft.com/office/powerpoint/2010/main" val="2222418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4"/>
          <p:cNvGrpSpPr>
            <a:grpSpLocks/>
          </p:cNvGrpSpPr>
          <p:nvPr/>
        </p:nvGrpSpPr>
        <p:grpSpPr bwMode="auto">
          <a:xfrm>
            <a:off x="2422526" y="1260475"/>
            <a:ext cx="7732713" cy="4649788"/>
            <a:chOff x="926" y="1026"/>
            <a:chExt cx="4871" cy="2929"/>
          </a:xfrm>
        </p:grpSpPr>
        <p:pic>
          <p:nvPicPr>
            <p:cNvPr id="39941" name="Picture 8" descr="~AUT000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" y="1026"/>
              <a:ext cx="4871" cy="2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942" name="Text Box 7"/>
            <p:cNvSpPr txBox="1">
              <a:spLocks noChangeArrowheads="1"/>
            </p:cNvSpPr>
            <p:nvPr/>
          </p:nvSpPr>
          <p:spPr bwMode="auto">
            <a:xfrm>
              <a:off x="2346" y="3570"/>
              <a:ext cx="8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4572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>
                  <a:solidFill>
                    <a:prstClr val="black"/>
                  </a:solidFill>
                  <a:latin typeface="Arial" panose="020B0604020202020204" pitchFamily="34" charset="0"/>
                </a:rPr>
                <a:t>Vessel loop</a:t>
              </a:r>
            </a:p>
          </p:txBody>
        </p:sp>
        <p:sp>
          <p:nvSpPr>
            <p:cNvPr id="743430" name="Text Box 6"/>
            <p:cNvSpPr txBox="1">
              <a:spLocks noChangeArrowheads="1"/>
            </p:cNvSpPr>
            <p:nvPr/>
          </p:nvSpPr>
          <p:spPr bwMode="auto">
            <a:xfrm>
              <a:off x="3517" y="2276"/>
              <a:ext cx="39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>
                <a:defRPr/>
              </a:pPr>
              <a:r>
                <a:rPr lang="en-US" altLang="en-US">
                  <a:solidFill>
                    <a:srgbClr val="00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LBD</a:t>
              </a:r>
            </a:p>
          </p:txBody>
        </p:sp>
        <p:sp>
          <p:nvSpPr>
            <p:cNvPr id="743429" name="Text Box 5"/>
            <p:cNvSpPr txBox="1">
              <a:spLocks noChangeArrowheads="1"/>
            </p:cNvSpPr>
            <p:nvPr/>
          </p:nvSpPr>
          <p:spPr bwMode="auto">
            <a:xfrm>
              <a:off x="2630" y="2318"/>
              <a:ext cx="42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>
                <a:defRPr/>
              </a:pPr>
              <a:r>
                <a:rPr lang="en-US" altLang="en-US">
                  <a:solidFill>
                    <a:srgbClr val="00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RBD</a:t>
              </a:r>
            </a:p>
          </p:txBody>
        </p:sp>
      </p:grp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5343525" y="6021388"/>
            <a:ext cx="50660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i="1">
                <a:solidFill>
                  <a:srgbClr val="FFFFCC"/>
                </a:solidFill>
                <a:latin typeface="Arial" panose="020B0604020202020204" pitchFamily="34" charset="0"/>
              </a:rPr>
              <a:t>Gundalch et al, Liver Transplantation; 2000</a:t>
            </a:r>
          </a:p>
        </p:txBody>
      </p:sp>
      <p:sp>
        <p:nvSpPr>
          <p:cNvPr id="39940" name="Rectangle 2"/>
          <p:cNvSpPr>
            <a:spLocks noChangeArrowheads="1"/>
          </p:cNvSpPr>
          <p:nvPr/>
        </p:nvSpPr>
        <p:spPr bwMode="auto">
          <a:xfrm>
            <a:off x="2390153" y="146050"/>
            <a:ext cx="783079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Split-Cava Technique to Optimize Venous </a:t>
            </a:r>
          </a:p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Outflow of Both Hemiliver Grafts</a:t>
            </a:r>
          </a:p>
        </p:txBody>
      </p:sp>
    </p:spTree>
    <p:extLst>
      <p:ext uri="{BB962C8B-B14F-4D97-AF65-F5344CB8AC3E}">
        <p14:creationId xmlns:p14="http://schemas.microsoft.com/office/powerpoint/2010/main" val="1158252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 descr="~AUT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9" y="1317625"/>
            <a:ext cx="838993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Rectangle 7"/>
          <p:cNvSpPr>
            <a:spLocks noChangeArrowheads="1"/>
          </p:cNvSpPr>
          <p:nvPr/>
        </p:nvSpPr>
        <p:spPr bwMode="auto">
          <a:xfrm>
            <a:off x="5343525" y="6021388"/>
            <a:ext cx="50660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i="1">
                <a:solidFill>
                  <a:srgbClr val="FFFFCC"/>
                </a:solidFill>
                <a:latin typeface="Arial" panose="020B0604020202020204" pitchFamily="34" charset="0"/>
              </a:rPr>
              <a:t>Gundalch et al, Liver Transplantation; 2000</a:t>
            </a:r>
          </a:p>
        </p:txBody>
      </p:sp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2390153" y="146050"/>
            <a:ext cx="783079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Split-Cava Technique to Optimize Venous </a:t>
            </a:r>
          </a:p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Outflow of Both Hemiliver Grafts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5954713" y="1322389"/>
            <a:ext cx="8620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>
                <a:solidFill>
                  <a:srgbClr val="0000F4"/>
                </a:solidFill>
                <a:latin typeface="Arial" panose="020B0604020202020204" pitchFamily="34" charset="0"/>
              </a:rPr>
              <a:t>IVC</a:t>
            </a:r>
          </a:p>
        </p:txBody>
      </p:sp>
      <p:sp>
        <p:nvSpPr>
          <p:cNvPr id="742404" name="Text Box 4"/>
          <p:cNvSpPr txBox="1">
            <a:spLocks noChangeArrowheads="1"/>
          </p:cNvSpPr>
          <p:nvPr/>
        </p:nvSpPr>
        <p:spPr bwMode="auto">
          <a:xfrm>
            <a:off x="6932614" y="2849563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altLang="en-US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MHV</a:t>
            </a:r>
          </a:p>
        </p:txBody>
      </p:sp>
      <p:sp>
        <p:nvSpPr>
          <p:cNvPr id="742403" name="Text Box 3"/>
          <p:cNvSpPr txBox="1">
            <a:spLocks noChangeArrowheads="1"/>
          </p:cNvSpPr>
          <p:nvPr/>
        </p:nvSpPr>
        <p:spPr bwMode="auto">
          <a:xfrm>
            <a:off x="7450139" y="1978025"/>
            <a:ext cx="6335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altLang="en-US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LHV</a:t>
            </a:r>
          </a:p>
        </p:txBody>
      </p:sp>
      <p:sp>
        <p:nvSpPr>
          <p:cNvPr id="742402" name="Text Box 2"/>
          <p:cNvSpPr txBox="1">
            <a:spLocks noChangeArrowheads="1"/>
          </p:cNvSpPr>
          <p:nvPr/>
        </p:nvSpPr>
        <p:spPr bwMode="auto">
          <a:xfrm>
            <a:off x="4429126" y="2078038"/>
            <a:ext cx="6719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altLang="en-US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RHV</a:t>
            </a:r>
          </a:p>
        </p:txBody>
      </p:sp>
    </p:spTree>
    <p:extLst>
      <p:ext uri="{BB962C8B-B14F-4D97-AF65-F5344CB8AC3E}">
        <p14:creationId xmlns:p14="http://schemas.microsoft.com/office/powerpoint/2010/main" val="1931813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532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IMG_17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988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43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57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95250"/>
            <a:ext cx="9144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297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5"/>
          <p:cNvSpPr>
            <a:spLocks noChangeArrowheads="1"/>
          </p:cNvSpPr>
          <p:nvPr/>
        </p:nvSpPr>
        <p:spPr bwMode="auto">
          <a:xfrm>
            <a:off x="2011363" y="355601"/>
            <a:ext cx="8341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Adult to Adult Split Liver Transplantation</a:t>
            </a:r>
          </a:p>
        </p:txBody>
      </p:sp>
      <p:graphicFrame>
        <p:nvGraphicFramePr>
          <p:cNvPr id="656387" name="Group 3"/>
          <p:cNvGraphicFramePr>
            <a:graphicFrameLocks noGrp="1"/>
          </p:cNvGraphicFramePr>
          <p:nvPr/>
        </p:nvGraphicFramePr>
        <p:xfrm>
          <a:off x="1625600" y="1295400"/>
          <a:ext cx="9169400" cy="4572002"/>
        </p:xfrm>
        <a:graphic>
          <a:graphicData uri="http://schemas.openxmlformats.org/drawingml/2006/table">
            <a:tbl>
              <a:tblPr/>
              <a:tblGrid>
                <a:gridCol w="2874963">
                  <a:extLst>
                    <a:ext uri="{9D8B030D-6E8A-4147-A177-3AD203B41FA5}">
                      <a16:colId xmlns:a16="http://schemas.microsoft.com/office/drawing/2014/main" val="4018216918"/>
                    </a:ext>
                  </a:extLst>
                </a:gridCol>
                <a:gridCol w="2681287">
                  <a:extLst>
                    <a:ext uri="{9D8B030D-6E8A-4147-A177-3AD203B41FA5}">
                      <a16:colId xmlns:a16="http://schemas.microsoft.com/office/drawing/2014/main" val="688396090"/>
                    </a:ext>
                  </a:extLst>
                </a:gridCol>
                <a:gridCol w="2451100">
                  <a:extLst>
                    <a:ext uri="{9D8B030D-6E8A-4147-A177-3AD203B41FA5}">
                      <a16:colId xmlns:a16="http://schemas.microsoft.com/office/drawing/2014/main" val="1116684367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2214027862"/>
                    </a:ext>
                  </a:extLst>
                </a:gridCol>
              </a:tblGrid>
              <a:tr h="652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Characteristic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RL Recip (17)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LL Recip (17)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1579702"/>
                  </a:ext>
                </a:extLst>
              </a:tr>
              <a:tr h="654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Recip Wt (kg)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72 (35-97)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50 (40-83)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0.003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0685595"/>
                  </a:ext>
                </a:extLst>
              </a:tr>
              <a:tr h="652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Donor/Recip WR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1.06 (0.8-2.2)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1.55 (1.1-2.1)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5803116"/>
                  </a:ext>
                </a:extLst>
              </a:tr>
              <a:tr h="654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GRWR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1.6 (1-3.3)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1.0 (0.7-1.7)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0.004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8686190"/>
                  </a:ext>
                </a:extLst>
              </a:tr>
              <a:tr h="652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CIT (min)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678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515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2588440"/>
                  </a:ext>
                </a:extLst>
              </a:tr>
              <a:tr h="654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Pt Srv (1 yr)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74%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84614"/>
                  </a:ext>
                </a:extLst>
              </a:tr>
              <a:tr h="652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Gft Srv (1 yr)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74%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75%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5977113"/>
                  </a:ext>
                </a:extLst>
              </a:tr>
            </a:tbl>
          </a:graphicData>
        </a:graphic>
      </p:graphicFrame>
      <p:sp>
        <p:nvSpPr>
          <p:cNvPr id="14381" name="Rectangle 2"/>
          <p:cNvSpPr>
            <a:spLocks noChangeArrowheads="1"/>
          </p:cNvSpPr>
          <p:nvPr/>
        </p:nvSpPr>
        <p:spPr bwMode="auto">
          <a:xfrm>
            <a:off x="6467476" y="6086476"/>
            <a:ext cx="4327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i="1">
                <a:solidFill>
                  <a:srgbClr val="FFFFFF"/>
                </a:solidFill>
                <a:latin typeface="Arial" panose="020B0604020202020204" pitchFamily="34" charset="0"/>
              </a:rPr>
              <a:t>Azoulay D, et al Ann Surg 2001</a:t>
            </a:r>
          </a:p>
        </p:txBody>
      </p:sp>
    </p:spTree>
    <p:extLst>
      <p:ext uri="{BB962C8B-B14F-4D97-AF65-F5344CB8AC3E}">
        <p14:creationId xmlns:p14="http://schemas.microsoft.com/office/powerpoint/2010/main" val="966138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7"/>
          <p:cNvSpPr>
            <a:spLocks noChangeArrowheads="1"/>
          </p:cNvSpPr>
          <p:nvPr/>
        </p:nvSpPr>
        <p:spPr bwMode="auto">
          <a:xfrm>
            <a:off x="2011363" y="355601"/>
            <a:ext cx="8341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Adult to Adult Split Liver Transplantation</a:t>
            </a:r>
          </a:p>
        </p:txBody>
      </p:sp>
      <p:graphicFrame>
        <p:nvGraphicFramePr>
          <p:cNvPr id="657411" name="Group 3"/>
          <p:cNvGraphicFramePr>
            <a:graphicFrameLocks noGrp="1"/>
          </p:cNvGraphicFramePr>
          <p:nvPr/>
        </p:nvGraphicFramePr>
        <p:xfrm>
          <a:off x="2322513" y="1625601"/>
          <a:ext cx="7664450" cy="4214813"/>
        </p:xfrm>
        <a:graphic>
          <a:graphicData uri="http://schemas.openxmlformats.org/drawingml/2006/table">
            <a:tbl>
              <a:tblPr/>
              <a:tblGrid>
                <a:gridCol w="3275012">
                  <a:extLst>
                    <a:ext uri="{9D8B030D-6E8A-4147-A177-3AD203B41FA5}">
                      <a16:colId xmlns:a16="http://schemas.microsoft.com/office/drawing/2014/main" val="869636502"/>
                    </a:ext>
                  </a:extLst>
                </a:gridCol>
                <a:gridCol w="1706563">
                  <a:extLst>
                    <a:ext uri="{9D8B030D-6E8A-4147-A177-3AD203B41FA5}">
                      <a16:colId xmlns:a16="http://schemas.microsoft.com/office/drawing/2014/main" val="882485193"/>
                    </a:ext>
                  </a:extLst>
                </a:gridCol>
                <a:gridCol w="1573212">
                  <a:extLst>
                    <a:ext uri="{9D8B030D-6E8A-4147-A177-3AD203B41FA5}">
                      <a16:colId xmlns:a16="http://schemas.microsoft.com/office/drawing/2014/main" val="3776389739"/>
                    </a:ext>
                  </a:extLst>
                </a:gridCol>
                <a:gridCol w="1109663">
                  <a:extLst>
                    <a:ext uri="{9D8B030D-6E8A-4147-A177-3AD203B41FA5}">
                      <a16:colId xmlns:a16="http://schemas.microsoft.com/office/drawing/2014/main" val="4148223033"/>
                    </a:ext>
                  </a:extLst>
                </a:gridCol>
              </a:tblGrid>
              <a:tr h="5181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Complications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RLG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LLG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P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065075"/>
                  </a:ext>
                </a:extLst>
              </a:tr>
              <a:tr h="6174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PNF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0.07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710932"/>
                  </a:ext>
                </a:extLst>
              </a:tr>
              <a:tr h="614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Bleeding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934715"/>
                  </a:ext>
                </a:extLst>
              </a:tr>
              <a:tr h="6174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HAT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ru-RU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285289"/>
                  </a:ext>
                </a:extLst>
              </a:tr>
              <a:tr h="614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PVT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2989598"/>
                  </a:ext>
                </a:extLst>
              </a:tr>
              <a:tr h="6174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Biliary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201431"/>
                  </a:ext>
                </a:extLst>
              </a:tr>
              <a:tr h="615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Venous outflow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1007194"/>
                  </a:ext>
                </a:extLst>
              </a:tr>
            </a:tbl>
          </a:graphicData>
        </a:graphic>
      </p:graphicFrame>
      <p:sp>
        <p:nvSpPr>
          <p:cNvPr id="15407" name="Rectangle 2"/>
          <p:cNvSpPr>
            <a:spLocks noChangeArrowheads="1"/>
          </p:cNvSpPr>
          <p:nvPr/>
        </p:nvSpPr>
        <p:spPr bwMode="auto">
          <a:xfrm>
            <a:off x="6467476" y="6086476"/>
            <a:ext cx="4327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i="1">
                <a:solidFill>
                  <a:srgbClr val="FFFFFF"/>
                </a:solidFill>
                <a:latin typeface="Arial" panose="020B0604020202020204" pitchFamily="34" charset="0"/>
              </a:rPr>
              <a:t>Azoulay D, et al Ann Surg 2001</a:t>
            </a:r>
          </a:p>
        </p:txBody>
      </p:sp>
    </p:spTree>
    <p:extLst>
      <p:ext uri="{BB962C8B-B14F-4D97-AF65-F5344CB8AC3E}">
        <p14:creationId xmlns:p14="http://schemas.microsoft.com/office/powerpoint/2010/main" val="3987888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022" y="914400"/>
            <a:ext cx="10555778" cy="5262563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Pediatric pts up to 23%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312" y="1676400"/>
            <a:ext cx="5667375" cy="350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62312" y="535611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Patients on the active liver transplant list at 31 March 2016, by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47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2011363" y="355601"/>
            <a:ext cx="76831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</a:rPr>
              <a:t>Factors Affecting Survival After ASLT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6467476" y="6086476"/>
            <a:ext cx="4327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i="1">
                <a:solidFill>
                  <a:srgbClr val="FFFFFF"/>
                </a:solidFill>
                <a:latin typeface="Arial" panose="020B0604020202020204" pitchFamily="34" charset="0"/>
              </a:rPr>
              <a:t>Azoulay D, et al Ann Surg 2001</a:t>
            </a: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2276475" y="1316038"/>
            <a:ext cx="791368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u="sng">
                <a:solidFill>
                  <a:srgbClr val="FFFF00"/>
                </a:solidFill>
                <a:latin typeface="Arial" panose="020B0604020202020204" pitchFamily="34" charset="0"/>
              </a:rPr>
              <a:t>Univariately</a:t>
            </a:r>
          </a:p>
          <a:p>
            <a:pPr lvl="1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recipient status</a:t>
            </a:r>
          </a:p>
          <a:p>
            <a:pPr lvl="1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graft steatosis, donor GGT</a:t>
            </a:r>
          </a:p>
          <a:p>
            <a:pPr lvl="1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GRWR &lt;1%</a:t>
            </a:r>
          </a:p>
          <a:p>
            <a:pPr lvl="1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ICU and hospital stay</a:t>
            </a: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u="sng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u="sng">
                <a:solidFill>
                  <a:srgbClr val="FFFF00"/>
                </a:solidFill>
                <a:latin typeface="Arial" panose="020B0604020202020204" pitchFamily="34" charset="0"/>
              </a:rPr>
              <a:t>Multivariately</a:t>
            </a:r>
          </a:p>
          <a:p>
            <a:pPr lvl="1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recipient status</a:t>
            </a:r>
          </a:p>
          <a:p>
            <a:pPr lvl="1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graft steatosis</a:t>
            </a:r>
          </a:p>
          <a:p>
            <a:pPr lvl="1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ICU and hospital stay</a:t>
            </a:r>
          </a:p>
        </p:txBody>
      </p:sp>
    </p:spTree>
    <p:extLst>
      <p:ext uri="{BB962C8B-B14F-4D97-AF65-F5344CB8AC3E}">
        <p14:creationId xmlns:p14="http://schemas.microsoft.com/office/powerpoint/2010/main" val="2667007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6768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2103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372600" cy="706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357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91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0114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253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20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78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1781175" y="1912939"/>
            <a:ext cx="895508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 AASLT is the logical approach for expansion of the adult donor pool </a:t>
            </a: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</a:pPr>
            <a:endParaRPr lang="en-US" altLang="en-US" sz="180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 Successful splitting requires precise matching of split donor livers with adequately sized recipients</a:t>
            </a: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</a:pPr>
            <a:endParaRPr lang="en-US" altLang="en-US" sz="180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 Technical advances that overcome SFSS are critical to successful future implementation of the procedure</a:t>
            </a:r>
          </a:p>
        </p:txBody>
      </p:sp>
      <p:sp>
        <p:nvSpPr>
          <p:cNvPr id="49155" name="Line 6"/>
          <p:cNvSpPr>
            <a:spLocks noChangeShapeType="1"/>
          </p:cNvSpPr>
          <p:nvPr/>
        </p:nvSpPr>
        <p:spPr bwMode="auto">
          <a:xfrm>
            <a:off x="1552575" y="1225550"/>
            <a:ext cx="9258300" cy="1588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9156" name="Rectangle 7"/>
          <p:cNvSpPr>
            <a:spLocks noChangeArrowheads="1"/>
          </p:cNvSpPr>
          <p:nvPr/>
        </p:nvSpPr>
        <p:spPr bwMode="auto">
          <a:xfrm>
            <a:off x="4430714" y="309563"/>
            <a:ext cx="29787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>
                <a:solidFill>
                  <a:srgbClr val="FFFF00"/>
                </a:solidFill>
                <a:latin typeface="Arial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0791713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802283"/>
            <a:ext cx="10515600" cy="37467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Figure  shows the total number of liver transplants performed in the last ten years, by type of donor.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787" y="1231063"/>
            <a:ext cx="644842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6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592264" y="1200151"/>
            <a:ext cx="8295861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/>
              <a:t>Reduced-sized orthotopic liver graft in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/>
              <a:t>hepatic transplantation in children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H. Bismuth, M.D., </a:t>
            </a:r>
            <a:r>
              <a:rPr lang="en-US" altLang="en-US" sz="1800" i="1"/>
              <a:t>and</a:t>
            </a:r>
            <a:r>
              <a:rPr lang="en-US" altLang="en-US" sz="1800"/>
              <a:t> D. Houssin, M.D., </a:t>
            </a:r>
            <a:r>
              <a:rPr lang="en-US" altLang="en-US" sz="1800" i="1"/>
              <a:t>Villejuif, France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i="1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i="1"/>
              <a:t>Because of the rarity of child donors, in cases of adult donors room requirement for the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i="1"/>
              <a:t>liver graft is a major technical obstacle to liver transplantation in children. To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i="1"/>
              <a:t>overcome this difficulty in a child, the authors performed an orthotopic transplantation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i="1"/>
              <a:t>with an adult liver that had been reduced to the left lobe. The absence of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i="1"/>
              <a:t>technically-related complications suggests that this procedure might facilitate the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i="1"/>
              <a:t>performance of  liver transplantation in children.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i="1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i="1"/>
              <a:t>From the Unite de Chirurgie hepato-biliaire and Groupe de Recherche de chirurgie hepatique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i="1"/>
              <a:t>INSERM U17, Hopital Paul Brousse, Villejuif, France</a:t>
            </a:r>
            <a:endParaRPr lang="en-US" altLang="en-US" sz="1600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8353425" y="6002339"/>
            <a:ext cx="18310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i="1"/>
              <a:t>Surgery 1984</a:t>
            </a:r>
          </a:p>
        </p:txBody>
      </p:sp>
    </p:spTree>
    <p:extLst>
      <p:ext uri="{BB962C8B-B14F-4D97-AF65-F5344CB8AC3E}">
        <p14:creationId xmlns:p14="http://schemas.microsoft.com/office/powerpoint/2010/main" val="350309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49" y="2468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Japanese Registry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45667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473" y="1321724"/>
            <a:ext cx="4643697" cy="334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5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160" y="1388225"/>
            <a:ext cx="5089987" cy="344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8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97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7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09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261" y="365126"/>
            <a:ext cx="11066564" cy="1325563"/>
          </a:xfrm>
        </p:spPr>
        <p:txBody>
          <a:bodyPr>
            <a:norm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</a:rPr>
              <a:t>Innovative techniques have been developed to enlarge the donor liver pool</a:t>
            </a:r>
            <a:br>
              <a:rPr lang="en-US" sz="2800" b="1" u="sng" dirty="0" smtClean="0">
                <a:solidFill>
                  <a:srgbClr val="FF0000"/>
                </a:solidFill>
              </a:rPr>
            </a:br>
            <a:endParaRPr lang="en-US" sz="2800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RLT  : Reduced liver transplantation</a:t>
            </a:r>
          </a:p>
          <a:p>
            <a:r>
              <a:rPr lang="en-US" dirty="0" smtClean="0"/>
              <a:t>LRLT : Living related liver transplantation</a:t>
            </a:r>
          </a:p>
          <a:p>
            <a:r>
              <a:rPr lang="en-US" dirty="0" smtClean="0"/>
              <a:t>SLT   : Split liver transplantation (</a:t>
            </a:r>
            <a:r>
              <a:rPr lang="en-US" dirty="0" err="1" smtClean="0"/>
              <a:t>Insitu</a:t>
            </a:r>
            <a:r>
              <a:rPr lang="en-US" dirty="0" smtClean="0"/>
              <a:t>, </a:t>
            </a:r>
            <a:r>
              <a:rPr lang="en-US" dirty="0" err="1" smtClean="0"/>
              <a:t>exvivo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60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879600" y="2049464"/>
            <a:ext cx="7964040" cy="319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</a:pPr>
            <a:r>
              <a:rPr lang="en-US" altLang="en-US">
                <a:solidFill>
                  <a:prstClr val="white"/>
                </a:solidFill>
                <a:latin typeface="Arial" panose="020B0604020202020204" pitchFamily="34" charset="0"/>
              </a:rPr>
              <a:t> First attempt by Pichlmayr et al., 1988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</a:pPr>
            <a:r>
              <a:rPr lang="en-US" altLang="en-US">
                <a:solidFill>
                  <a:prstClr val="white"/>
                </a:solidFill>
                <a:latin typeface="Arial" panose="020B0604020202020204" pitchFamily="34" charset="0"/>
              </a:rPr>
              <a:t> Second split performed by Bismuth et al., 1989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</a:pPr>
            <a:r>
              <a:rPr lang="en-US" altLang="en-US">
                <a:solidFill>
                  <a:prstClr val="white"/>
                </a:solidFill>
                <a:latin typeface="Arial" panose="020B0604020202020204" pitchFamily="34" charset="0"/>
              </a:rPr>
              <a:t> First series by Broelsch et al., 1990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</a:pPr>
            <a:r>
              <a:rPr lang="en-US" altLang="en-US">
                <a:solidFill>
                  <a:prstClr val="white"/>
                </a:solidFill>
                <a:latin typeface="Arial" panose="020B0604020202020204" pitchFamily="34" charset="0"/>
              </a:rPr>
              <a:t> SLT in Europe, De Ville De Goyet, 1995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</a:pPr>
            <a:r>
              <a:rPr lang="en-US" altLang="en-US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>
                <a:solidFill>
                  <a:prstClr val="white"/>
                </a:solidFill>
                <a:latin typeface="Arial" panose="020B0604020202020204" pitchFamily="34" charset="0"/>
              </a:rPr>
              <a:t>In situ</a:t>
            </a:r>
            <a:r>
              <a:rPr lang="en-US" altLang="en-US">
                <a:solidFill>
                  <a:prstClr val="white"/>
                </a:solidFill>
                <a:latin typeface="Arial" panose="020B0604020202020204" pitchFamily="34" charset="0"/>
              </a:rPr>
              <a:t> modification of </a:t>
            </a:r>
            <a:r>
              <a:rPr lang="en-US" altLang="en-US" i="1">
                <a:solidFill>
                  <a:prstClr val="white"/>
                </a:solidFill>
                <a:latin typeface="Arial" panose="020B0604020202020204" pitchFamily="34" charset="0"/>
              </a:rPr>
              <a:t>ex situ</a:t>
            </a:r>
            <a:r>
              <a:rPr lang="en-US" altLang="en-US">
                <a:solidFill>
                  <a:prstClr val="white"/>
                </a:solidFill>
                <a:latin typeface="Arial" panose="020B0604020202020204" pitchFamily="34" charset="0"/>
              </a:rPr>
              <a:t>, Rogiers 1995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</a:pPr>
            <a:r>
              <a:rPr lang="en-US" altLang="en-US">
                <a:solidFill>
                  <a:prstClr val="white"/>
                </a:solidFill>
                <a:latin typeface="Arial" panose="020B0604020202020204" pitchFamily="34" charset="0"/>
              </a:rPr>
              <a:t> King’s College Experience, Rela 1998</a:t>
            </a:r>
            <a:endParaRPr lang="en-US" altLang="en-US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509839" y="396876"/>
            <a:ext cx="69675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>
                <a:solidFill>
                  <a:srgbClr val="FFFF00"/>
                </a:solidFill>
                <a:latin typeface="Arial" panose="020B0604020202020204" pitchFamily="34" charset="0"/>
              </a:rPr>
              <a:t>Progress of Split Liver Transplantation</a:t>
            </a:r>
          </a:p>
        </p:txBody>
      </p:sp>
    </p:spTree>
    <p:extLst>
      <p:ext uri="{BB962C8B-B14F-4D97-AF65-F5344CB8AC3E}">
        <p14:creationId xmlns:p14="http://schemas.microsoft.com/office/powerpoint/2010/main" val="6455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17557</TotalTime>
  <Words>1097</Words>
  <Application>Microsoft Office PowerPoint</Application>
  <PresentationFormat>Widescreen</PresentationFormat>
  <Paragraphs>292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Times New Roman</vt:lpstr>
      <vt:lpstr>1_Office Theme</vt:lpstr>
      <vt:lpstr>Office Theme</vt:lpstr>
      <vt:lpstr>Second IPNA Teaching Course Joint IPNA – ISN Teaching 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Innovative techniques have been developed to enlarge the donor liver pool </vt:lpstr>
      <vt:lpstr>PowerPoint Presentation</vt:lpstr>
      <vt:lpstr>Expanding Donor Pool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Japanese Registry</vt:lpstr>
      <vt:lpstr>PowerPoint Presentation</vt:lpstr>
      <vt:lpstr>PowerPoint Presentation</vt:lpstr>
    </vt:vector>
  </TitlesOfParts>
  <Company>American University of Beirut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Mohamad Khalife</dc:creator>
  <cp:lastModifiedBy>Hussein Nassar</cp:lastModifiedBy>
  <cp:revision>17</cp:revision>
  <dcterms:created xsi:type="dcterms:W3CDTF">2019-05-31T08:54:02Z</dcterms:created>
  <dcterms:modified xsi:type="dcterms:W3CDTF">2019-06-13T08:29:11Z</dcterms:modified>
</cp:coreProperties>
</file>