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09" r:id="rId3"/>
    <p:sldId id="292" r:id="rId4"/>
    <p:sldId id="293" r:id="rId5"/>
    <p:sldId id="295" r:id="rId6"/>
    <p:sldId id="294" r:id="rId7"/>
    <p:sldId id="304" r:id="rId8"/>
    <p:sldId id="305" r:id="rId9"/>
    <p:sldId id="306" r:id="rId10"/>
    <p:sldId id="307" r:id="rId11"/>
    <p:sldId id="308" r:id="rId12"/>
    <p:sldId id="277" r:id="rId13"/>
    <p:sldId id="296" r:id="rId14"/>
    <p:sldId id="297" r:id="rId15"/>
    <p:sldId id="284" r:id="rId16"/>
    <p:sldId id="298" r:id="rId17"/>
    <p:sldId id="286" r:id="rId18"/>
    <p:sldId id="285" r:id="rId19"/>
    <p:sldId id="299" r:id="rId20"/>
    <p:sldId id="300" r:id="rId21"/>
    <p:sldId id="301" r:id="rId22"/>
    <p:sldId id="302" r:id="rId23"/>
    <p:sldId id="303" r:id="rId24"/>
    <p:sldId id="290" r:id="rId25"/>
    <p:sldId id="28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-888" y="-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77329-3652-4439-B42A-FE4B4A5FE4F7}" type="datetimeFigureOut">
              <a:rPr lang="en-US" smtClean="0"/>
              <a:t>6/13/19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3EECC-CCE9-4EB6-8D1F-00991FA44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307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77329-3652-4439-B42A-FE4B4A5FE4F7}" type="datetimeFigureOut">
              <a:rPr lang="en-US" smtClean="0"/>
              <a:t>6/13/19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3EECC-CCE9-4EB6-8D1F-00991FA44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77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77329-3652-4439-B42A-FE4B4A5FE4F7}" type="datetimeFigureOut">
              <a:rPr lang="en-US" smtClean="0"/>
              <a:t>6/13/19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3EECC-CCE9-4EB6-8D1F-00991FA44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222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77329-3652-4439-B42A-FE4B4A5FE4F7}" type="datetimeFigureOut">
              <a:rPr lang="en-US" smtClean="0"/>
              <a:t>6/13/19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3EECC-CCE9-4EB6-8D1F-00991FA44C9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365913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77329-3652-4439-B42A-FE4B4A5FE4F7}" type="datetimeFigureOut">
              <a:rPr lang="en-US" smtClean="0"/>
              <a:t>6/13/19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3EECC-CCE9-4EB6-8D1F-00991FA44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822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77329-3652-4439-B42A-FE4B4A5FE4F7}" type="datetimeFigureOut">
              <a:rPr lang="en-US" smtClean="0"/>
              <a:t>6/13/19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3EECC-CCE9-4EB6-8D1F-00991FA44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6834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77329-3652-4439-B42A-FE4B4A5FE4F7}" type="datetimeFigureOut">
              <a:rPr lang="en-US" smtClean="0"/>
              <a:t>6/13/19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3EECC-CCE9-4EB6-8D1F-00991FA44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8760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77329-3652-4439-B42A-FE4B4A5FE4F7}" type="datetimeFigureOut">
              <a:rPr lang="en-US" smtClean="0"/>
              <a:t>6/13/19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3EECC-CCE9-4EB6-8D1F-00991FA44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6914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77329-3652-4439-B42A-FE4B4A5FE4F7}" type="datetimeFigureOut">
              <a:rPr lang="en-US" smtClean="0"/>
              <a:t>6/13/19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3EECC-CCE9-4EB6-8D1F-00991FA44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616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77329-3652-4439-B42A-FE4B4A5FE4F7}" type="datetimeFigureOut">
              <a:rPr lang="en-US" smtClean="0"/>
              <a:t>6/13/19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3EECC-CCE9-4EB6-8D1F-00991FA44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161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77329-3652-4439-B42A-FE4B4A5FE4F7}" type="datetimeFigureOut">
              <a:rPr lang="en-US" smtClean="0"/>
              <a:t>6/13/19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3EECC-CCE9-4EB6-8D1F-00991FA44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57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77329-3652-4439-B42A-FE4B4A5FE4F7}" type="datetimeFigureOut">
              <a:rPr lang="en-US" smtClean="0"/>
              <a:t>6/13/19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3EECC-CCE9-4EB6-8D1F-00991FA44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762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77329-3652-4439-B42A-FE4B4A5FE4F7}" type="datetimeFigureOut">
              <a:rPr lang="en-US" smtClean="0"/>
              <a:t>6/13/19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3EECC-CCE9-4EB6-8D1F-00991FA44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892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77329-3652-4439-B42A-FE4B4A5FE4F7}" type="datetimeFigureOut">
              <a:rPr lang="en-US" smtClean="0"/>
              <a:t>6/13/19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3EECC-CCE9-4EB6-8D1F-00991FA44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870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77329-3652-4439-B42A-FE4B4A5FE4F7}" type="datetimeFigureOut">
              <a:rPr lang="en-US" smtClean="0"/>
              <a:t>6/13/19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3EECC-CCE9-4EB6-8D1F-00991FA44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894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77329-3652-4439-B42A-FE4B4A5FE4F7}" type="datetimeFigureOut">
              <a:rPr lang="en-US" smtClean="0"/>
              <a:t>6/13/19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3EECC-CCE9-4EB6-8D1F-00991FA44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852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77329-3652-4439-B42A-FE4B4A5FE4F7}" type="datetimeFigureOut">
              <a:rPr lang="en-US" smtClean="0"/>
              <a:t>6/13/19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3EECC-CCE9-4EB6-8D1F-00991FA44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236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3.png"/><Relationship Id="rId21" Type="http://schemas.openxmlformats.org/officeDocument/2006/relationships/image" Target="../media/image4.png"/><Relationship Id="rId22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6A577329-3652-4439-B42A-FE4B4A5FE4F7}" type="datetimeFigureOut">
              <a:rPr lang="en-US" smtClean="0"/>
              <a:t>6/13/19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3EECC-CCE9-4EB6-8D1F-00991FA44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0673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Relationship Id="rId3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eg"/><Relationship Id="rId3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9.jpeg"/><Relationship Id="rId3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g"/><Relationship Id="rId3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3.jpeg"/><Relationship Id="rId3" Type="http://schemas.openxmlformats.org/officeDocument/2006/relationships/image" Target="../media/image34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5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5" Type="http://schemas.openxmlformats.org/officeDocument/2006/relationships/image" Target="../media/image14.jpeg"/><Relationship Id="rId6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014" y="3251200"/>
            <a:ext cx="11706045" cy="623273"/>
          </a:xfrm>
        </p:spPr>
        <p:txBody>
          <a:bodyPr>
            <a:normAutofit/>
          </a:bodyPr>
          <a:lstStyle/>
          <a:p>
            <a:pPr algn="ctr"/>
            <a:r>
              <a:rPr lang="en-US" sz="3200" b="1" u="sng" dirty="0" smtClean="0"/>
              <a:t>SURGICAL COMPLICATIONS IN LIVER TRANSPLANTATION</a:t>
            </a:r>
            <a:endParaRPr lang="en-US" sz="3200" b="1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674" y="4560455"/>
            <a:ext cx="11360726" cy="2239077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MOHAMAD HUSSEIN ALSAYED MD</a:t>
            </a:r>
          </a:p>
          <a:p>
            <a:r>
              <a:rPr lang="en-US" sz="2800" dirty="0" smtClean="0"/>
              <a:t>GENERAL SURGERY</a:t>
            </a:r>
          </a:p>
          <a:p>
            <a:r>
              <a:rPr lang="en-US" sz="2800" dirty="0" smtClean="0"/>
              <a:t>HEPATO PANCREATO BILIARY AND ORGAN TRANSPLANT SURGERY</a:t>
            </a:r>
          </a:p>
          <a:p>
            <a:r>
              <a:rPr lang="en-US" sz="2800" b="1" i="1" u="sng" dirty="0" smtClean="0">
                <a:solidFill>
                  <a:srgbClr val="FF0000"/>
                </a:solidFill>
              </a:rPr>
              <a:t>Al rassoul al </a:t>
            </a:r>
            <a:r>
              <a:rPr lang="en-US" sz="2800" b="1" i="1" u="sng" dirty="0" err="1" smtClean="0">
                <a:solidFill>
                  <a:srgbClr val="FF0000"/>
                </a:solidFill>
              </a:rPr>
              <a:t>azam</a:t>
            </a:r>
            <a:r>
              <a:rPr lang="en-US" sz="2800" b="1" i="1" u="sng" dirty="0" smtClean="0">
                <a:solidFill>
                  <a:srgbClr val="FF0000"/>
                </a:solidFill>
              </a:rPr>
              <a:t> hospital</a:t>
            </a:r>
          </a:p>
          <a:p>
            <a:pPr algn="r"/>
            <a:r>
              <a:rPr lang="en-US" sz="2600" i="1" cap="none" dirty="0" smtClean="0">
                <a:solidFill>
                  <a:schemeClr val="bg1"/>
                </a:solidFill>
              </a:rPr>
              <a:t>Beirut – Lebanon June 13, 2019 </a:t>
            </a:r>
            <a:endParaRPr lang="en-US" sz="2600" i="1" cap="none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1" y="181714"/>
            <a:ext cx="3587306" cy="2917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312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Amigo\Desktop\Screenshot_20190413-000030_WhatsAp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6740" y="642296"/>
            <a:ext cx="3871604" cy="5736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migo\Desktop\D Ziad Nghawi 20190412_2346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70" y="2699657"/>
            <a:ext cx="3679554" cy="3679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Amigo\Desktop\20190413_01365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7712" y="2699658"/>
            <a:ext cx="3630323" cy="369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8222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154685"/>
            <a:ext cx="9404723" cy="765330"/>
          </a:xfrm>
        </p:spPr>
        <p:txBody>
          <a:bodyPr/>
          <a:lstStyle/>
          <a:p>
            <a:pPr lvl="0" algn="ctr"/>
            <a:r>
              <a:rPr lang="en-US" dirty="0"/>
              <a:t>Multidisciplinary </a:t>
            </a:r>
            <a:r>
              <a:rPr lang="en-US" dirty="0" smtClean="0"/>
              <a:t>Support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3" y="803393"/>
            <a:ext cx="5763314" cy="5912069"/>
          </a:xfrm>
        </p:spPr>
        <p:txBody>
          <a:bodyPr>
            <a:noAutofit/>
          </a:bodyPr>
          <a:lstStyle/>
          <a:p>
            <a:pPr lvl="1"/>
            <a:r>
              <a:rPr lang="en-US" sz="2800" dirty="0" smtClean="0"/>
              <a:t>ICU</a:t>
            </a:r>
            <a:endParaRPr lang="en-US" sz="2400" dirty="0"/>
          </a:p>
          <a:p>
            <a:pPr lvl="1"/>
            <a:r>
              <a:rPr lang="en-US" sz="2800" dirty="0"/>
              <a:t>Dialysis Including CRRT.</a:t>
            </a:r>
            <a:endParaRPr lang="en-US" sz="2400" dirty="0"/>
          </a:p>
          <a:p>
            <a:pPr lvl="1"/>
            <a:r>
              <a:rPr lang="en-US" sz="2800" dirty="0" smtClean="0"/>
              <a:t>Blood </a:t>
            </a:r>
            <a:r>
              <a:rPr lang="en-US" sz="2800" dirty="0"/>
              <a:t>Bank. </a:t>
            </a:r>
            <a:endParaRPr lang="en-US" sz="2400" dirty="0"/>
          </a:p>
          <a:p>
            <a:pPr lvl="1"/>
            <a:r>
              <a:rPr lang="en-US" sz="2800" dirty="0"/>
              <a:t>Pathology.</a:t>
            </a:r>
            <a:endParaRPr lang="en-US" sz="2400" dirty="0"/>
          </a:p>
          <a:p>
            <a:pPr lvl="1"/>
            <a:r>
              <a:rPr lang="en-US" sz="2800" dirty="0"/>
              <a:t>Immunology.</a:t>
            </a:r>
            <a:endParaRPr lang="en-US" sz="2400" dirty="0"/>
          </a:p>
          <a:p>
            <a:pPr lvl="1"/>
            <a:r>
              <a:rPr lang="en-US" sz="2800" dirty="0"/>
              <a:t>Hematology</a:t>
            </a:r>
            <a:endParaRPr lang="en-US" sz="2400" dirty="0"/>
          </a:p>
          <a:p>
            <a:pPr lvl="1"/>
            <a:r>
              <a:rPr lang="en-US" sz="2800" dirty="0"/>
              <a:t>Laboratory Services. </a:t>
            </a:r>
            <a:endParaRPr lang="en-US" sz="2400" dirty="0"/>
          </a:p>
          <a:p>
            <a:pPr lvl="1"/>
            <a:r>
              <a:rPr lang="en-US" sz="2800" dirty="0"/>
              <a:t>Cardiology.</a:t>
            </a:r>
            <a:endParaRPr lang="en-US" sz="2400" dirty="0"/>
          </a:p>
          <a:p>
            <a:pPr lvl="1"/>
            <a:r>
              <a:rPr lang="en-US" sz="2800" dirty="0" err="1"/>
              <a:t>Pneumology</a:t>
            </a:r>
            <a:r>
              <a:rPr lang="en-US" sz="2800" dirty="0"/>
              <a:t>.</a:t>
            </a:r>
            <a:endParaRPr lang="en-US" sz="2400" dirty="0"/>
          </a:p>
          <a:p>
            <a:pPr lvl="1"/>
            <a:r>
              <a:rPr lang="en-US" sz="2800" dirty="0" smtClean="0"/>
              <a:t>Nutrition.</a:t>
            </a:r>
            <a:endParaRPr lang="en-US" sz="2400" dirty="0" smtClean="0"/>
          </a:p>
          <a:p>
            <a:pPr lvl="1"/>
            <a:r>
              <a:rPr lang="en-US" sz="2800" dirty="0" smtClean="0"/>
              <a:t>Physiotherapy</a:t>
            </a:r>
            <a:r>
              <a:rPr lang="en-US" sz="2800" dirty="0"/>
              <a:t>.</a:t>
            </a:r>
            <a:endParaRPr lang="en-US" sz="2400" dirty="0"/>
          </a:p>
          <a:p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379" y="1360587"/>
            <a:ext cx="5546946" cy="5351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830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876" y="414994"/>
            <a:ext cx="6734788" cy="1400530"/>
          </a:xfrm>
        </p:spPr>
        <p:txBody>
          <a:bodyPr/>
          <a:lstStyle/>
          <a:p>
            <a:pPr algn="ctr"/>
            <a:r>
              <a:rPr lang="en-US" dirty="0" smtClean="0"/>
              <a:t>OUR NEW CENTER EXPERIENCE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052918"/>
            <a:ext cx="6800986" cy="419548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10 LIVING DONOR LIVER TRANSPLANT</a:t>
            </a:r>
          </a:p>
          <a:p>
            <a:pPr lvl="1"/>
            <a:r>
              <a:rPr lang="en-US" sz="2400" dirty="0" smtClean="0"/>
              <a:t>3 PEDIATRIC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 smtClean="0"/>
              <a:t>3 LEFT LATERAL SEGMENT</a:t>
            </a:r>
          </a:p>
          <a:p>
            <a:pPr lvl="1"/>
            <a:r>
              <a:rPr lang="en-US" sz="2400" dirty="0" smtClean="0"/>
              <a:t>2 LEFT LOBE</a:t>
            </a:r>
          </a:p>
          <a:p>
            <a:pPr lvl="1"/>
            <a:r>
              <a:rPr lang="en-US" sz="2400" dirty="0" smtClean="0"/>
              <a:t>5 RIGHT LOBE</a:t>
            </a:r>
          </a:p>
        </p:txBody>
      </p:sp>
      <p:pic>
        <p:nvPicPr>
          <p:cNvPr id="4098" name="Picture 2" descr="C:\Users\Amigo\Desktop\IMG-20190412-WA00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2690" y="0"/>
            <a:ext cx="52093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2007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0744795"/>
              </p:ext>
            </p:extLst>
          </p:nvPr>
        </p:nvGraphicFramePr>
        <p:xfrm>
          <a:off x="125741" y="641316"/>
          <a:ext cx="11744049" cy="5601148"/>
        </p:xfrm>
        <a:graphic>
          <a:graphicData uri="http://schemas.openxmlformats.org/drawingml/2006/table">
            <a:tbl>
              <a:tblPr/>
              <a:tblGrid>
                <a:gridCol w="211958"/>
                <a:gridCol w="1438094"/>
                <a:gridCol w="1438094"/>
                <a:gridCol w="1438094"/>
                <a:gridCol w="1438094"/>
                <a:gridCol w="1438094"/>
                <a:gridCol w="1703611"/>
                <a:gridCol w="1172577"/>
                <a:gridCol w="1465433"/>
              </a:tblGrid>
              <a:tr h="373816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#</a:t>
                      </a:r>
                    </a:p>
                  </a:txBody>
                  <a:tcPr marL="6357" marR="6357" marT="63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NAME</a:t>
                      </a:r>
                    </a:p>
                  </a:txBody>
                  <a:tcPr marL="6357" marR="6357" marT="63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AGE</a:t>
                      </a:r>
                    </a:p>
                  </a:txBody>
                  <a:tcPr marL="6357" marR="6357" marT="63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GENDER</a:t>
                      </a:r>
                    </a:p>
                  </a:txBody>
                  <a:tcPr marL="6357" marR="6357" marT="63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WEIGHT </a:t>
                      </a:r>
                      <a:r>
                        <a:rPr lang="de-DE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kgs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7" marR="6357" marT="63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DIAGNOSIS</a:t>
                      </a:r>
                    </a:p>
                  </a:txBody>
                  <a:tcPr marL="6357" marR="6357" marT="63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DATE OF TRANSPLANTATION</a:t>
                      </a:r>
                    </a:p>
                  </a:txBody>
                  <a:tcPr marL="6357" marR="6357" marT="63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DONATION</a:t>
                      </a:r>
                    </a:p>
                  </a:txBody>
                  <a:tcPr marL="6357" marR="6357" marT="63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DONOR RELATION</a:t>
                      </a:r>
                    </a:p>
                  </a:txBody>
                  <a:tcPr marL="6357" marR="6357" marT="63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F7F7F"/>
                    </a:solidFill>
                  </a:tcPr>
                </a:tc>
              </a:tr>
              <a:tr h="49842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357" marR="6357" marT="63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M.M</a:t>
                      </a:r>
                    </a:p>
                  </a:txBody>
                  <a:tcPr marL="6357" marR="6357" marT="63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Y</a:t>
                      </a:r>
                    </a:p>
                  </a:txBody>
                  <a:tcPr marL="6357" marR="6357" marT="63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</a:t>
                      </a:r>
                    </a:p>
                  </a:txBody>
                  <a:tcPr marL="6357" marR="6357" marT="63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6357" marR="6357" marT="63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biliary atresia</a:t>
                      </a:r>
                    </a:p>
                  </a:txBody>
                  <a:tcPr marL="6357" marR="6357" marT="63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15/1/2018</a:t>
                      </a:r>
                    </a:p>
                  </a:txBody>
                  <a:tcPr marL="6357" marR="6357" marT="63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living</a:t>
                      </a:r>
                    </a:p>
                  </a:txBody>
                  <a:tcPr marL="6357" marR="6357" marT="63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mother</a:t>
                      </a:r>
                    </a:p>
                  </a:txBody>
                  <a:tcPr marL="6357" marR="6357" marT="63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623026"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357" marR="6357" marT="63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M. Y</a:t>
                      </a:r>
                    </a:p>
                  </a:txBody>
                  <a:tcPr marL="6357" marR="6357" marT="63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 Y</a:t>
                      </a:r>
                    </a:p>
                  </a:txBody>
                  <a:tcPr marL="6357" marR="6357" marT="63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</a:p>
                  </a:txBody>
                  <a:tcPr marL="6357" marR="6357" marT="63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6357" marR="6357" marT="63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congenital liver fibrosis</a:t>
                      </a:r>
                    </a:p>
                  </a:txBody>
                  <a:tcPr marL="6357" marR="6357" marT="63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16/1/2018</a:t>
                      </a:r>
                    </a:p>
                  </a:txBody>
                  <a:tcPr marL="6357" marR="6357" marT="63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living</a:t>
                      </a:r>
                    </a:p>
                  </a:txBody>
                  <a:tcPr marL="6357" marR="6357" marT="63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brother</a:t>
                      </a:r>
                    </a:p>
                  </a:txBody>
                  <a:tcPr marL="6357" marR="6357" marT="63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7476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6357" marR="6357" marT="63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Y.M</a:t>
                      </a:r>
                    </a:p>
                  </a:txBody>
                  <a:tcPr marL="6357" marR="6357" marT="63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 Y</a:t>
                      </a:r>
                    </a:p>
                  </a:txBody>
                  <a:tcPr marL="6357" marR="6357" marT="63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</a:p>
                  </a:txBody>
                  <a:tcPr marL="6357" marR="6357" marT="63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</a:t>
                      </a:r>
                    </a:p>
                  </a:txBody>
                  <a:tcPr marL="6357" marR="6357" marT="63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hyper oxaluria</a:t>
                      </a:r>
                    </a:p>
                  </a:txBody>
                  <a:tcPr marL="6357" marR="6357" marT="63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17/1/2018</a:t>
                      </a:r>
                    </a:p>
                  </a:txBody>
                  <a:tcPr marL="6357" marR="6357" marT="63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living</a:t>
                      </a:r>
                    </a:p>
                  </a:txBody>
                  <a:tcPr marL="6357" marR="6357" marT="63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brother</a:t>
                      </a:r>
                    </a:p>
                  </a:txBody>
                  <a:tcPr marL="6357" marR="6357" marT="63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49842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6357" marR="6357" marT="63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K.M</a:t>
                      </a:r>
                    </a:p>
                  </a:txBody>
                  <a:tcPr marL="6357" marR="6357" marT="63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3.5 Y</a:t>
                      </a:r>
                    </a:p>
                  </a:txBody>
                  <a:tcPr marL="6357" marR="6357" marT="63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</a:p>
                  </a:txBody>
                  <a:tcPr marL="6357" marR="6357" marT="63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6357" marR="6357" marT="63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tyrosinemia</a:t>
                      </a:r>
                    </a:p>
                  </a:txBody>
                  <a:tcPr marL="6357" marR="6357" marT="63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24/5/2018</a:t>
                      </a:r>
                    </a:p>
                  </a:txBody>
                  <a:tcPr marL="6357" marR="6357" marT="63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living</a:t>
                      </a:r>
                    </a:p>
                  </a:txBody>
                  <a:tcPr marL="6357" marR="6357" marT="63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mother</a:t>
                      </a:r>
                    </a:p>
                  </a:txBody>
                  <a:tcPr marL="6357" marR="6357" marT="63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37381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6357" marR="6357" marT="63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A.D</a:t>
                      </a:r>
                    </a:p>
                  </a:txBody>
                  <a:tcPr marL="6357" marR="6357" marT="63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7" marR="6357" marT="63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</a:p>
                  </a:txBody>
                  <a:tcPr marL="6357" marR="6357" marT="63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7" marR="6357" marT="63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HBV cirrhosis</a:t>
                      </a:r>
                    </a:p>
                  </a:txBody>
                  <a:tcPr marL="6357" marR="6357" marT="63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25/5/2019</a:t>
                      </a:r>
                    </a:p>
                  </a:txBody>
                  <a:tcPr marL="6357" marR="6357" marT="63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living</a:t>
                      </a:r>
                    </a:p>
                  </a:txBody>
                  <a:tcPr marL="6357" marR="6357" marT="63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brother</a:t>
                      </a:r>
                    </a:p>
                  </a:txBody>
                  <a:tcPr marL="6357" marR="6357" marT="63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37381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6357" marR="6357" marT="63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E.S</a:t>
                      </a:r>
                    </a:p>
                  </a:txBody>
                  <a:tcPr marL="6357" marR="6357" marT="63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 Y</a:t>
                      </a:r>
                    </a:p>
                  </a:txBody>
                  <a:tcPr marL="6357" marR="6357" marT="63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</a:t>
                      </a:r>
                    </a:p>
                  </a:txBody>
                  <a:tcPr marL="6357" marR="6357" marT="63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7" marR="6357" marT="63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auto immune hepatitis</a:t>
                      </a:r>
                    </a:p>
                  </a:txBody>
                  <a:tcPr marL="6357" marR="6357" marT="63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26/5/2018</a:t>
                      </a:r>
                    </a:p>
                  </a:txBody>
                  <a:tcPr marL="6357" marR="6357" marT="63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living</a:t>
                      </a:r>
                    </a:p>
                  </a:txBody>
                  <a:tcPr marL="6357" marR="6357" marT="63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aunt</a:t>
                      </a:r>
                      <a:endParaRPr lang="es-ES_tradn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7" marR="6357" marT="63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49842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6357" marR="6357" marT="63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M.H</a:t>
                      </a:r>
                    </a:p>
                  </a:txBody>
                  <a:tcPr marL="6357" marR="6357" marT="63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 Y</a:t>
                      </a:r>
                    </a:p>
                  </a:txBody>
                  <a:tcPr marL="6357" marR="6357" marT="63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</a:t>
                      </a:r>
                    </a:p>
                  </a:txBody>
                  <a:tcPr marL="6357" marR="6357" marT="63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6357" marR="6357" marT="63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alagyle syndrome</a:t>
                      </a:r>
                    </a:p>
                  </a:txBody>
                  <a:tcPr marL="6357" marR="6357" marT="63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25/12/2018</a:t>
                      </a:r>
                    </a:p>
                  </a:txBody>
                  <a:tcPr marL="6357" marR="6357" marT="63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living</a:t>
                      </a:r>
                    </a:p>
                  </a:txBody>
                  <a:tcPr marL="6357" marR="6357" marT="63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father</a:t>
                      </a:r>
                    </a:p>
                  </a:txBody>
                  <a:tcPr marL="6357" marR="6357" marT="63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24920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6357" marR="6357" marT="63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H.O</a:t>
                      </a:r>
                    </a:p>
                  </a:txBody>
                  <a:tcPr marL="6357" marR="6357" marT="63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 Y</a:t>
                      </a:r>
                    </a:p>
                  </a:txBody>
                  <a:tcPr marL="6357" marR="6357" marT="63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</a:t>
                      </a:r>
                    </a:p>
                  </a:txBody>
                  <a:tcPr marL="6357" marR="6357" marT="63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60.5</a:t>
                      </a:r>
                    </a:p>
                  </a:txBody>
                  <a:tcPr marL="6357" marR="6357" marT="63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overlap syndrome</a:t>
                      </a:r>
                    </a:p>
                  </a:txBody>
                  <a:tcPr marL="6357" marR="6357" marT="63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26/12/2018</a:t>
                      </a:r>
                    </a:p>
                  </a:txBody>
                  <a:tcPr marL="6357" marR="6357" marT="63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living</a:t>
                      </a:r>
                    </a:p>
                  </a:txBody>
                  <a:tcPr marL="6357" marR="6357" marT="63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father</a:t>
                      </a:r>
                    </a:p>
                  </a:txBody>
                  <a:tcPr marL="6357" marR="6357" marT="63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7476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6357" marR="6357" marT="63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M.D</a:t>
                      </a:r>
                    </a:p>
                  </a:txBody>
                  <a:tcPr marL="6357" marR="6357" marT="63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 Y</a:t>
                      </a:r>
                    </a:p>
                  </a:txBody>
                  <a:tcPr marL="6357" marR="6357" marT="63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</a:p>
                  </a:txBody>
                  <a:tcPr marL="6357" marR="6357" marT="63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</a:t>
                      </a:r>
                    </a:p>
                  </a:txBody>
                  <a:tcPr marL="6357" marR="6357" marT="63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auto immune hepatitis</a:t>
                      </a:r>
                    </a:p>
                  </a:txBody>
                  <a:tcPr marL="6357" marR="6357" marT="63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7" marR="6357" marT="63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living</a:t>
                      </a:r>
                    </a:p>
                  </a:txBody>
                  <a:tcPr marL="6357" marR="6357" marT="63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father</a:t>
                      </a:r>
                    </a:p>
                  </a:txBody>
                  <a:tcPr marL="6357" marR="6357" marT="63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49842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6357" marR="6357" marT="63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D.A</a:t>
                      </a:r>
                    </a:p>
                  </a:txBody>
                  <a:tcPr marL="6357" marR="6357" marT="63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6357" marR="6357" marT="63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</a:t>
                      </a:r>
                    </a:p>
                  </a:txBody>
                  <a:tcPr marL="6357" marR="6357" marT="63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7" marR="6357" marT="63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Fulminant Hepatitis</a:t>
                      </a:r>
                    </a:p>
                  </a:txBody>
                  <a:tcPr marL="6357" marR="6357" marT="63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2/5/19</a:t>
                      </a:r>
                    </a:p>
                  </a:txBody>
                  <a:tcPr marL="6357" marR="6357" marT="63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living</a:t>
                      </a:r>
                    </a:p>
                  </a:txBody>
                  <a:tcPr marL="6357" marR="6357" marT="63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aunt</a:t>
                      </a:r>
                      <a:endParaRPr lang="es-ES_tradn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7" marR="6357" marT="63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180876" y="100600"/>
            <a:ext cx="9262148" cy="490418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800" dirty="0" smtClean="0"/>
              <a:t>OUR NEW CENTER EXPERIENCE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03820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7034461"/>
              </p:ext>
            </p:extLst>
          </p:nvPr>
        </p:nvGraphicFramePr>
        <p:xfrm>
          <a:off x="62870" y="125749"/>
          <a:ext cx="12091408" cy="6496234"/>
        </p:xfrm>
        <a:graphic>
          <a:graphicData uri="http://schemas.openxmlformats.org/drawingml/2006/table">
            <a:tbl>
              <a:tblPr firstRow="1"/>
              <a:tblGrid>
                <a:gridCol w="381858"/>
                <a:gridCol w="1079166"/>
                <a:gridCol w="1166607"/>
                <a:gridCol w="1378014"/>
                <a:gridCol w="1245506"/>
                <a:gridCol w="908858"/>
                <a:gridCol w="1624134"/>
                <a:gridCol w="2158334"/>
                <a:gridCol w="1378014"/>
                <a:gridCol w="770917"/>
              </a:tblGrid>
              <a:tr h="411318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#</a:t>
                      </a:r>
                    </a:p>
                  </a:txBody>
                  <a:tcPr marL="9023" marR="9023" marT="902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GRAFT</a:t>
                      </a:r>
                    </a:p>
                  </a:txBody>
                  <a:tcPr marL="9023" marR="9023" marT="902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HEPATECTOMY</a:t>
                      </a:r>
                    </a:p>
                  </a:txBody>
                  <a:tcPr marL="9023" marR="9023" marT="902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OUT FLOW</a:t>
                      </a:r>
                    </a:p>
                  </a:txBody>
                  <a:tcPr marL="9023" marR="9023" marT="902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PORTAL</a:t>
                      </a:r>
                    </a:p>
                  </a:txBody>
                  <a:tcPr marL="9023" marR="9023" marT="902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ARTERIAL</a:t>
                      </a:r>
                    </a:p>
                  </a:txBody>
                  <a:tcPr marL="9023" marR="9023" marT="902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BILIARY</a:t>
                      </a:r>
                    </a:p>
                  </a:txBody>
                  <a:tcPr marL="9023" marR="9023" marT="902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SURGICAL COMPLICATIONS</a:t>
                      </a:r>
                    </a:p>
                  </a:txBody>
                  <a:tcPr marL="9023" marR="9023" marT="902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SURGICAL  MANAGEMENT</a:t>
                      </a:r>
                    </a:p>
                  </a:txBody>
                  <a:tcPr marL="9023" marR="9023" marT="902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SURVIVAL</a:t>
                      </a:r>
                    </a:p>
                  </a:txBody>
                  <a:tcPr marL="9023" marR="9023" marT="902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</a:tr>
              <a:tr h="41131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023" marR="9023" marT="902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left lateral</a:t>
                      </a:r>
                    </a:p>
                  </a:txBody>
                  <a:tcPr marL="9023" marR="9023" marT="902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piggy back</a:t>
                      </a:r>
                    </a:p>
                  </a:txBody>
                  <a:tcPr marL="9023" marR="9023" marT="902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one (triangular)</a:t>
                      </a:r>
                    </a:p>
                  </a:txBody>
                  <a:tcPr marL="9023" marR="9023" marT="902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one(end to end)</a:t>
                      </a:r>
                    </a:p>
                  </a:txBody>
                  <a:tcPr marL="9023" marR="9023" marT="902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two arteries</a:t>
                      </a:r>
                    </a:p>
                  </a:txBody>
                  <a:tcPr marL="9023" marR="9023" marT="902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reux en y</a:t>
                      </a:r>
                    </a:p>
                  </a:txBody>
                  <a:tcPr marL="9023" marR="9023" marT="902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recurrent uti on atrophic kidney</a:t>
                      </a:r>
                    </a:p>
                  </a:txBody>
                  <a:tcPr marL="9023" marR="9023" marT="902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nephrectomy</a:t>
                      </a:r>
                    </a:p>
                  </a:txBody>
                  <a:tcPr marL="9023" marR="9023" marT="902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alive</a:t>
                      </a:r>
                    </a:p>
                  </a:txBody>
                  <a:tcPr marL="9023" marR="9023" marT="902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</a:tr>
              <a:tr h="616977"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023" marR="9023" marT="902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left lobe</a:t>
                      </a:r>
                    </a:p>
                  </a:txBody>
                  <a:tcPr marL="9023" marR="9023" marT="902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piggy back</a:t>
                      </a:r>
                    </a:p>
                  </a:txBody>
                  <a:tcPr marL="9023" marR="9023" marT="902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mid left stump to left</a:t>
                      </a:r>
                    </a:p>
                  </a:txBody>
                  <a:tcPr marL="9023" marR="9023" marT="902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one (end to end)</a:t>
                      </a:r>
                    </a:p>
                  </a:txBody>
                  <a:tcPr marL="9023" marR="9023" marT="902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23" marR="9023" marT="902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duct to duct</a:t>
                      </a:r>
                    </a:p>
                  </a:txBody>
                  <a:tcPr marL="9023" marR="9023" marT="902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bleeding from arterial anastomosis</a:t>
                      </a:r>
                    </a:p>
                  </a:txBody>
                  <a:tcPr marL="9023" marR="9023" marT="902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surgical exploration and one stitch</a:t>
                      </a:r>
                    </a:p>
                  </a:txBody>
                  <a:tcPr marL="9023" marR="9023" marT="902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alive</a:t>
                      </a:r>
                    </a:p>
                  </a:txBody>
                  <a:tcPr marL="9023" marR="9023" marT="902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</a:tr>
              <a:tr h="82263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023" marR="9023" marT="902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right lobe</a:t>
                      </a:r>
                    </a:p>
                  </a:txBody>
                  <a:tcPr marL="9023" marR="9023" marT="902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piggy back</a:t>
                      </a:r>
                    </a:p>
                  </a:txBody>
                  <a:tcPr marL="9023" marR="9023" marT="902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right to right</a:t>
                      </a:r>
                    </a:p>
                  </a:txBody>
                  <a:tcPr marL="9023" marR="9023" marT="902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one (end to end)</a:t>
                      </a:r>
                    </a:p>
                  </a:txBody>
                  <a:tcPr marL="9023" marR="9023" marT="902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one artery</a:t>
                      </a:r>
                    </a:p>
                  </a:txBody>
                  <a:tcPr marL="9023" marR="9023" marT="902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reux en y</a:t>
                      </a:r>
                    </a:p>
                  </a:txBody>
                  <a:tcPr marL="9023" marR="9023" marT="902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hepatic artery thrombosis</a:t>
                      </a:r>
                    </a:p>
                  </a:txBody>
                  <a:tcPr marL="9023" marR="9023" marT="902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thrombectomy. Jump graft.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Retransplantation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in shiraz</a:t>
                      </a:r>
                    </a:p>
                  </a:txBody>
                  <a:tcPr marL="9023" marR="9023" marT="902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alive</a:t>
                      </a:r>
                    </a:p>
                  </a:txBody>
                  <a:tcPr marL="9023" marR="9023" marT="902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</a:tr>
              <a:tr h="61697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023" marR="9023" marT="902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left lateral</a:t>
                      </a:r>
                    </a:p>
                  </a:txBody>
                  <a:tcPr marL="9023" marR="9023" marT="902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piggy back</a:t>
                      </a:r>
                    </a:p>
                  </a:txBody>
                  <a:tcPr marL="9023" marR="9023" marT="902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one (triangular)</a:t>
                      </a:r>
                    </a:p>
                  </a:txBody>
                  <a:tcPr marL="9023" marR="9023" marT="902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one (end to end)</a:t>
                      </a:r>
                    </a:p>
                  </a:txBody>
                  <a:tcPr marL="9023" marR="9023" marT="902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two arteries</a:t>
                      </a:r>
                    </a:p>
                  </a:txBody>
                  <a:tcPr marL="9023" marR="9023" marT="902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duct to duct</a:t>
                      </a:r>
                    </a:p>
                  </a:txBody>
                  <a:tcPr marL="9023" marR="9023" marT="902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portal thrombosis and sever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gi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bleeding</a:t>
                      </a:r>
                    </a:p>
                  </a:txBody>
                  <a:tcPr marL="9023" marR="9023" marT="902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thrombectomy and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reanastomosis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23" marR="9023" marT="902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dead</a:t>
                      </a:r>
                    </a:p>
                  </a:txBody>
                  <a:tcPr marL="9023" marR="9023" marT="902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</a:tr>
              <a:tr h="61697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023" marR="9023" marT="902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right lobe</a:t>
                      </a:r>
                    </a:p>
                  </a:txBody>
                  <a:tcPr marL="9023" marR="9023" marT="902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piggy back</a:t>
                      </a:r>
                    </a:p>
                  </a:txBody>
                  <a:tcPr marL="9023" marR="9023" marT="902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right to right</a:t>
                      </a:r>
                    </a:p>
                  </a:txBody>
                  <a:tcPr marL="9023" marR="9023" marT="902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one (end to end)</a:t>
                      </a:r>
                    </a:p>
                  </a:txBody>
                  <a:tcPr marL="9023" marR="9023" marT="902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23" marR="9023" marT="902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duct to duct reux en y</a:t>
                      </a:r>
                    </a:p>
                  </a:txBody>
                  <a:tcPr marL="9023" marR="9023" marT="902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small for size</a:t>
                      </a:r>
                    </a:p>
                  </a:txBody>
                  <a:tcPr marL="9023" marR="9023" marT="902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supportive</a:t>
                      </a:r>
                    </a:p>
                  </a:txBody>
                  <a:tcPr marL="9023" marR="9023" marT="902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dead</a:t>
                      </a:r>
                    </a:p>
                  </a:txBody>
                  <a:tcPr marL="9023" marR="9023" marT="902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</a:tr>
              <a:tr h="41131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023" marR="9023" marT="902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left lobe</a:t>
                      </a:r>
                    </a:p>
                  </a:txBody>
                  <a:tcPr marL="9023" marR="9023" marT="902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piggy back</a:t>
                      </a:r>
                    </a:p>
                  </a:txBody>
                  <a:tcPr marL="9023" marR="9023" marT="902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one (triangular)</a:t>
                      </a:r>
                    </a:p>
                  </a:txBody>
                  <a:tcPr marL="9023" marR="9023" marT="902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one (end to end)</a:t>
                      </a:r>
                    </a:p>
                  </a:txBody>
                  <a:tcPr marL="9023" marR="9023" marT="902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one artery</a:t>
                      </a:r>
                    </a:p>
                  </a:txBody>
                  <a:tcPr marL="9023" marR="9023" marT="902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reux en y</a:t>
                      </a:r>
                    </a:p>
                  </a:txBody>
                  <a:tcPr marL="9023" marR="9023" marT="902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sepsis</a:t>
                      </a:r>
                    </a:p>
                  </a:txBody>
                  <a:tcPr marL="9023" marR="9023" marT="902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abd. Irregation</a:t>
                      </a:r>
                    </a:p>
                  </a:txBody>
                  <a:tcPr marL="9023" marR="9023" marT="902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dead</a:t>
                      </a:r>
                    </a:p>
                  </a:txBody>
                  <a:tcPr marL="9023" marR="9023" marT="902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</a:tr>
              <a:tr h="61697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023" marR="9023" marT="902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left lateral</a:t>
                      </a:r>
                    </a:p>
                  </a:txBody>
                  <a:tcPr marL="9023" marR="9023" marT="902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piggy back</a:t>
                      </a:r>
                    </a:p>
                  </a:txBody>
                  <a:tcPr marL="9023" marR="9023" marT="902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one (triangular)</a:t>
                      </a:r>
                    </a:p>
                  </a:txBody>
                  <a:tcPr marL="9023" marR="9023" marT="902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one (end to end)</a:t>
                      </a:r>
                    </a:p>
                  </a:txBody>
                  <a:tcPr marL="9023" marR="9023" marT="902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two arteries</a:t>
                      </a:r>
                    </a:p>
                  </a:txBody>
                  <a:tcPr marL="9023" marR="9023" marT="902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reux en y</a:t>
                      </a:r>
                    </a:p>
                  </a:txBody>
                  <a:tcPr marL="9023" marR="9023" marT="902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diaphragmatic hernia and biliary leak</a:t>
                      </a:r>
                    </a:p>
                  </a:txBody>
                  <a:tcPr marL="9023" marR="9023" marT="902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surgical primary repair and PTD</a:t>
                      </a:r>
                    </a:p>
                  </a:txBody>
                  <a:tcPr marL="9023" marR="9023" marT="902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alive</a:t>
                      </a:r>
                    </a:p>
                  </a:txBody>
                  <a:tcPr marL="9023" marR="9023" marT="902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</a:tr>
              <a:tr h="41131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023" marR="9023" marT="902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right lobe</a:t>
                      </a:r>
                    </a:p>
                  </a:txBody>
                  <a:tcPr marL="9023" marR="9023" marT="902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piggy back</a:t>
                      </a:r>
                    </a:p>
                  </a:txBody>
                  <a:tcPr marL="9023" marR="9023" marT="902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right to right</a:t>
                      </a:r>
                    </a:p>
                  </a:txBody>
                  <a:tcPr marL="9023" marR="9023" marT="902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one (end to end)</a:t>
                      </a:r>
                    </a:p>
                  </a:txBody>
                  <a:tcPr marL="9023" marR="9023" marT="902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one artery</a:t>
                      </a:r>
                    </a:p>
                  </a:txBody>
                  <a:tcPr marL="9023" marR="9023" marT="902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2ducts to 1duct</a:t>
                      </a:r>
                    </a:p>
                  </a:txBody>
                  <a:tcPr marL="9023" marR="9023" marT="902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none</a:t>
                      </a:r>
                    </a:p>
                  </a:txBody>
                  <a:tcPr marL="9023" marR="9023" marT="902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23" marR="9023" marT="902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alive</a:t>
                      </a:r>
                    </a:p>
                  </a:txBody>
                  <a:tcPr marL="9023" marR="9023" marT="902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</a:tr>
              <a:tr h="82263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023" marR="9023" marT="902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right lobe</a:t>
                      </a:r>
                    </a:p>
                  </a:txBody>
                  <a:tcPr marL="9023" marR="9023" marT="902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piggy back</a:t>
                      </a:r>
                    </a:p>
                  </a:txBody>
                  <a:tcPr marL="9023" marR="9023" marT="902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2graft veins to right</a:t>
                      </a:r>
                    </a:p>
                  </a:txBody>
                  <a:tcPr marL="9023" marR="9023" marT="902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one (end to end)</a:t>
                      </a:r>
                    </a:p>
                  </a:txBody>
                  <a:tcPr marL="9023" marR="9023" marT="902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one artery</a:t>
                      </a:r>
                    </a:p>
                  </a:txBody>
                  <a:tcPr marL="9023" marR="9023" marT="902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duct to duct</a:t>
                      </a:r>
                    </a:p>
                  </a:txBody>
                  <a:tcPr marL="9023" marR="9023" marT="902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intraoperative low arterial flow(steal syn.) biliary leak</a:t>
                      </a:r>
                    </a:p>
                  </a:txBody>
                  <a:tcPr marL="9023" marR="9023" marT="902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raanastomosis and ligation of splenic artery. ERCP stent</a:t>
                      </a:r>
                    </a:p>
                  </a:txBody>
                  <a:tcPr marL="9023" marR="9023" marT="902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alive</a:t>
                      </a:r>
                    </a:p>
                  </a:txBody>
                  <a:tcPr marL="9023" marR="9023" marT="902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</a:tr>
              <a:tr h="61697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023" marR="9023" marT="902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right lobe</a:t>
                      </a:r>
                    </a:p>
                  </a:txBody>
                  <a:tcPr marL="9023" marR="9023" marT="902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piggy back</a:t>
                      </a:r>
                    </a:p>
                  </a:txBody>
                  <a:tcPr marL="9023" marR="9023" marT="902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right to right</a:t>
                      </a:r>
                    </a:p>
                  </a:txBody>
                  <a:tcPr marL="9023" marR="9023" marT="902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one(end to end)</a:t>
                      </a:r>
                    </a:p>
                  </a:txBody>
                  <a:tcPr marL="9023" marR="9023" marT="902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two arteries</a:t>
                      </a:r>
                    </a:p>
                  </a:txBody>
                  <a:tcPr marL="9023" marR="9023" marT="902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2ducts to 1duct</a:t>
                      </a:r>
                    </a:p>
                  </a:txBody>
                  <a:tcPr marL="9023" marR="9023" marT="902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hepatic artery thrombosis</a:t>
                      </a:r>
                    </a:p>
                  </a:txBody>
                  <a:tcPr marL="9023" marR="9023" marT="902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thrombectomy and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reanastomosis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23" marR="9023" marT="902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alive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23" marR="9023" marT="902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6846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82875" y="0"/>
            <a:ext cx="9404723" cy="706582"/>
          </a:xfrm>
        </p:spPr>
        <p:txBody>
          <a:bodyPr/>
          <a:lstStyle/>
          <a:p>
            <a:r>
              <a:rPr lang="en-US" sz="3200" b="1" i="1" dirty="0" smtClean="0"/>
              <a:t>SURGICAL COMPLICATIONS</a:t>
            </a:r>
            <a:endParaRPr lang="en-US" sz="3200" b="1" i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13165" y="647986"/>
            <a:ext cx="11967998" cy="6210013"/>
          </a:xfrm>
        </p:spPr>
        <p:txBody>
          <a:bodyPr>
            <a:noAutofit/>
          </a:bodyPr>
          <a:lstStyle/>
          <a:p>
            <a:r>
              <a:rPr lang="en-US" sz="2800" dirty="0" smtClean="0"/>
              <a:t>2 cases of </a:t>
            </a:r>
            <a:r>
              <a:rPr lang="en-US" sz="2800" b="1" i="1" dirty="0" smtClean="0">
                <a:solidFill>
                  <a:srgbClr val="FF0000"/>
                </a:solidFill>
              </a:rPr>
              <a:t>BILIARY COMPLICATIONS </a:t>
            </a:r>
            <a:r>
              <a:rPr lang="en-US" sz="2800" dirty="0" smtClean="0"/>
              <a:t>managed by ERCP stenting and temporary internal external biliary drainage</a:t>
            </a:r>
          </a:p>
          <a:p>
            <a:r>
              <a:rPr lang="en-US" sz="2800" dirty="0" smtClean="0"/>
              <a:t>1 case of </a:t>
            </a:r>
            <a:r>
              <a:rPr lang="en-US" sz="2800" b="1" i="1" dirty="0" smtClean="0">
                <a:solidFill>
                  <a:srgbClr val="FF0000"/>
                </a:solidFill>
              </a:rPr>
              <a:t>PORTAL VEIN THROMBOSIS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followed by sever varecial bleeding despite thrombectomy and re-anastomosis.</a:t>
            </a:r>
          </a:p>
          <a:p>
            <a:r>
              <a:rPr lang="en-US" sz="2800" dirty="0" smtClean="0"/>
              <a:t>2 cases of </a:t>
            </a:r>
            <a:r>
              <a:rPr lang="en-US" sz="2800" b="1" i="1" dirty="0" smtClean="0">
                <a:solidFill>
                  <a:srgbClr val="FF0000"/>
                </a:solidFill>
              </a:rPr>
              <a:t>HEPATIC ARTERY THROMBOSIS </a:t>
            </a:r>
            <a:r>
              <a:rPr lang="en-US" sz="2800" dirty="0"/>
              <a:t>one</a:t>
            </a:r>
            <a:r>
              <a:rPr lang="en-US" sz="2800" b="1" i="1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followed by full biliary ischemia despite revascularization and ended up with graft loss and managed by re-transplantation, and the other treated with successful revascularization with saphenous Y graft for two arteries.</a:t>
            </a:r>
          </a:p>
          <a:p>
            <a:r>
              <a:rPr lang="en-US" sz="2800" dirty="0" smtClean="0"/>
              <a:t>1 case of </a:t>
            </a:r>
            <a:r>
              <a:rPr lang="en-US" sz="2800" b="1" i="1" dirty="0" smtClean="0">
                <a:solidFill>
                  <a:srgbClr val="FF0000"/>
                </a:solidFill>
              </a:rPr>
              <a:t>SEPSIS AND SEPTIC SHOCK </a:t>
            </a:r>
            <a:r>
              <a:rPr lang="en-US" sz="2800" dirty="0" smtClean="0"/>
              <a:t>followed by hepatic artery thrombosis and graft loss.</a:t>
            </a:r>
          </a:p>
          <a:p>
            <a:r>
              <a:rPr lang="en-US" sz="2800" dirty="0" smtClean="0"/>
              <a:t>1 case of </a:t>
            </a:r>
            <a:r>
              <a:rPr lang="en-US" sz="2800" b="1" i="1" dirty="0" smtClean="0">
                <a:solidFill>
                  <a:srgbClr val="FF0000"/>
                </a:solidFill>
              </a:rPr>
              <a:t>SMALL FOR SIZE </a:t>
            </a:r>
            <a:r>
              <a:rPr lang="en-US" sz="2800" dirty="0" smtClean="0"/>
              <a:t>due to deep jaundice despite good volume .</a:t>
            </a:r>
          </a:p>
        </p:txBody>
      </p:sp>
    </p:spTree>
    <p:extLst>
      <p:ext uri="{BB962C8B-B14F-4D97-AF65-F5344CB8AC3E}">
        <p14:creationId xmlns:p14="http://schemas.microsoft.com/office/powerpoint/2010/main" val="2221181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29492" y="86251"/>
            <a:ext cx="9772762" cy="9421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i="1" dirty="0" smtClean="0">
                <a:solidFill>
                  <a:srgbClr val="FF0000"/>
                </a:solidFill>
              </a:rPr>
              <a:t>DIAPHRAGMATIC HERNIA</a:t>
            </a:r>
            <a:endParaRPr lang="en-US" sz="3200" b="1" i="1" dirty="0">
              <a:solidFill>
                <a:srgbClr val="FF0000"/>
              </a:solidFill>
            </a:endParaRPr>
          </a:p>
        </p:txBody>
      </p:sp>
      <p:pic>
        <p:nvPicPr>
          <p:cNvPr id="4" name="Picture 3" descr="20190613_044919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628" y="593499"/>
            <a:ext cx="4891260" cy="6138752"/>
          </a:xfrm>
          <a:prstGeom prst="rect">
            <a:avLst/>
          </a:prstGeom>
        </p:spPr>
      </p:pic>
      <p:pic>
        <p:nvPicPr>
          <p:cNvPr id="5" name="Picture 4" descr="20190613_04494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257" y="768332"/>
            <a:ext cx="4099256" cy="6089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719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29492" y="556628"/>
            <a:ext cx="9772762" cy="856536"/>
          </a:xfrm>
        </p:spPr>
        <p:txBody>
          <a:bodyPr>
            <a:normAutofit/>
          </a:bodyPr>
          <a:lstStyle/>
          <a:p>
            <a:r>
              <a:rPr lang="en-US" sz="3200" b="1" i="1" dirty="0" smtClean="0">
                <a:solidFill>
                  <a:srgbClr val="FF0000"/>
                </a:solidFill>
              </a:rPr>
              <a:t>DIAPHRAGMATIC </a:t>
            </a:r>
            <a:r>
              <a:rPr lang="en-US" sz="3200" b="1" i="1" dirty="0">
                <a:solidFill>
                  <a:srgbClr val="FF0000"/>
                </a:solidFill>
              </a:rPr>
              <a:t>HERNIA</a:t>
            </a:r>
          </a:p>
          <a:p>
            <a:endParaRPr lang="en-US" sz="3200" dirty="0"/>
          </a:p>
        </p:txBody>
      </p:sp>
      <p:pic>
        <p:nvPicPr>
          <p:cNvPr id="5123" name="Picture 3" descr="C:\Users\Amigo\Desktop\IMG-20190326-WA00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142" y="1295208"/>
            <a:ext cx="3441032" cy="5162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Amigo\Desktop\IMG-20190326-WA00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8185" y="1326017"/>
            <a:ext cx="3710018" cy="5112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Amigo\Desktop\IMG-20190326-WA000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320359"/>
            <a:ext cx="3673893" cy="5080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232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82875" y="0"/>
            <a:ext cx="9404723" cy="706582"/>
          </a:xfrm>
        </p:spPr>
        <p:txBody>
          <a:bodyPr/>
          <a:lstStyle/>
          <a:p>
            <a:r>
              <a:rPr lang="en-US" dirty="0" smtClean="0"/>
              <a:t>DONOR COMPLICATIONS</a:t>
            </a:r>
            <a:endParaRPr lang="en-US" dirty="0"/>
          </a:p>
        </p:txBody>
      </p:sp>
      <p:sp>
        <p:nvSpPr>
          <p:cNvPr id="4" name="عنصر نائب للمحتوى 3"/>
          <p:cNvSpPr>
            <a:spLocks noGrp="1"/>
          </p:cNvSpPr>
          <p:nvPr>
            <p:ph idx="1"/>
          </p:nvPr>
        </p:nvSpPr>
        <p:spPr>
          <a:xfrm>
            <a:off x="382876" y="706583"/>
            <a:ext cx="8946541" cy="11776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case of </a:t>
            </a:r>
            <a:r>
              <a:rPr lang="en-US" sz="3200" b="1" i="1" dirty="0" smtClean="0">
                <a:solidFill>
                  <a:srgbClr val="FF0000"/>
                </a:solidFill>
              </a:rPr>
              <a:t>BILIARY LEAK</a:t>
            </a:r>
            <a:r>
              <a:rPr lang="en-US" sz="3200" dirty="0" smtClean="0"/>
              <a:t> from segment 8 remnant tissue managed by resection</a:t>
            </a:r>
            <a:endParaRPr lang="en-US" sz="3200" dirty="0"/>
          </a:p>
        </p:txBody>
      </p:sp>
      <p:pic>
        <p:nvPicPr>
          <p:cNvPr id="3" name="Picture 2" descr="20190613_04490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406" y="1888257"/>
            <a:ext cx="5512738" cy="4617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88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90612_202608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55" y="150898"/>
            <a:ext cx="5143500" cy="6450890"/>
          </a:xfrm>
          <a:prstGeom prst="rect">
            <a:avLst/>
          </a:prstGeom>
        </p:spPr>
      </p:pic>
      <p:pic>
        <p:nvPicPr>
          <p:cNvPr id="3" name="Picture 2" descr="20190613_044837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696" y="226347"/>
            <a:ext cx="4937023" cy="6325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952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9"/>
            <a:ext cx="9404723" cy="754466"/>
          </a:xfrm>
        </p:spPr>
        <p:txBody>
          <a:bodyPr/>
          <a:lstStyle/>
          <a:p>
            <a:r>
              <a:rPr lang="en-US" sz="2400" i="1" dirty="0" smtClean="0"/>
              <a:t/>
            </a:r>
            <a:r>
              <a:rPr lang="en-US" sz="2400" b="1" i="1" dirty="0"/>
              <a:t>SURGICAL COMPLICATIONS IN LIVER TRANSPLANTATION</a:t>
            </a:r>
            <a:endParaRPr lang="en-US" sz="24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365" y="2162874"/>
            <a:ext cx="11417132" cy="2225744"/>
          </a:xfrm>
        </p:spPr>
        <p:txBody>
          <a:bodyPr>
            <a:noAutofit/>
          </a:bodyPr>
          <a:lstStyle/>
          <a:p>
            <a:r>
              <a:rPr lang="en-US" sz="2400" dirty="0" smtClean="0"/>
              <a:t>OVERVIEW OF SURGICAL COMPLICATIONS OF LIVER TRANSPLANT</a:t>
            </a:r>
          </a:p>
          <a:p>
            <a:r>
              <a:rPr lang="en-US" sz="2400" dirty="0" smtClean="0"/>
              <a:t>OUR NEW CENTER SETTING</a:t>
            </a:r>
          </a:p>
          <a:p>
            <a:r>
              <a:rPr lang="en-US" sz="2400" dirty="0" smtClean="0"/>
              <a:t>OUR EXPERIENCE</a:t>
            </a:r>
          </a:p>
          <a:p>
            <a:r>
              <a:rPr lang="en-US" sz="2400" dirty="0" smtClean="0"/>
              <a:t>EXAMPLES OF SURGICAL COMPLICATIONS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601962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1"/>
          <p:cNvSpPr txBox="1">
            <a:spLocks/>
          </p:cNvSpPr>
          <p:nvPr/>
        </p:nvSpPr>
        <p:spPr>
          <a:xfrm>
            <a:off x="382875" y="-1"/>
            <a:ext cx="9404723" cy="86766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 smtClean="0"/>
              <a:t>VASCULAR COMPLICATIONS</a:t>
            </a:r>
          </a:p>
          <a:p>
            <a:r>
              <a:rPr lang="en-US" sz="2800" dirty="0" smtClean="0"/>
              <a:t>Hepatic artery thrombosis</a:t>
            </a:r>
            <a:endParaRPr lang="en-US" sz="2800" dirty="0"/>
          </a:p>
        </p:txBody>
      </p:sp>
      <p:pic>
        <p:nvPicPr>
          <p:cNvPr id="4" name="Picture 3" descr="20190613_044548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087" y="1173452"/>
            <a:ext cx="5797400" cy="5458200"/>
          </a:xfrm>
          <a:prstGeom prst="rect">
            <a:avLst/>
          </a:prstGeom>
        </p:spPr>
      </p:pic>
      <p:pic>
        <p:nvPicPr>
          <p:cNvPr id="5" name="Picture 4" descr="20190613_044606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131" y="1224737"/>
            <a:ext cx="5574672" cy="5406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570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-20190510-WA00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08" y="226347"/>
            <a:ext cx="4643651" cy="6191534"/>
          </a:xfrm>
          <a:prstGeom prst="rect">
            <a:avLst/>
          </a:prstGeom>
        </p:spPr>
      </p:pic>
      <p:pic>
        <p:nvPicPr>
          <p:cNvPr id="3" name="Picture 2" descr="20190613_04450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3232" y="490419"/>
            <a:ext cx="5445519" cy="6136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172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1"/>
            <a:ext cx="9404723" cy="1018562"/>
          </a:xfrm>
        </p:spPr>
        <p:txBody>
          <a:bodyPr/>
          <a:lstStyle/>
          <a:p>
            <a:r>
              <a:rPr lang="en-US" sz="3200" dirty="0"/>
              <a:t>VASCULAR </a:t>
            </a:r>
            <a:r>
              <a:rPr lang="en-US" sz="3200" dirty="0" smtClean="0"/>
              <a:t>COMPLICATIONS</a:t>
            </a:r>
            <a:br>
              <a:rPr lang="en-US" sz="3200" dirty="0" smtClean="0"/>
            </a:br>
            <a:r>
              <a:rPr lang="en-US" sz="3200" dirty="0" smtClean="0"/>
              <a:t>splenic artery steal syndrome</a:t>
            </a:r>
            <a:endParaRPr lang="en-US" sz="3200" dirty="0"/>
          </a:p>
        </p:txBody>
      </p:sp>
      <p:pic>
        <p:nvPicPr>
          <p:cNvPr id="3" name="Picture 2" descr="20190613_044816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6669" y="1060988"/>
            <a:ext cx="6125331" cy="5620964"/>
          </a:xfrm>
          <a:prstGeom prst="rect">
            <a:avLst/>
          </a:prstGeom>
        </p:spPr>
      </p:pic>
      <p:pic>
        <p:nvPicPr>
          <p:cNvPr id="4" name="Picture 3" descr="20190613_044735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22" y="1194609"/>
            <a:ext cx="5029557" cy="5437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1700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2945" y="238946"/>
            <a:ext cx="9404723" cy="1295184"/>
          </a:xfrm>
        </p:spPr>
        <p:txBody>
          <a:bodyPr/>
          <a:lstStyle/>
          <a:p>
            <a:r>
              <a:rPr lang="en-US" sz="4000" dirty="0"/>
              <a:t>biliary </a:t>
            </a:r>
            <a:r>
              <a:rPr lang="en-US" sz="4000" dirty="0" smtClean="0"/>
              <a:t>complications</a:t>
            </a:r>
            <a:br>
              <a:rPr lang="en-US" sz="4000" dirty="0" smtClean="0"/>
            </a:br>
            <a:r>
              <a:rPr lang="en-US" sz="4000" dirty="0" smtClean="0"/>
              <a:t>biliary stenosis</a:t>
            </a:r>
            <a:endParaRPr lang="en-US" dirty="0"/>
          </a:p>
        </p:txBody>
      </p:sp>
      <p:pic>
        <p:nvPicPr>
          <p:cNvPr id="3" name="Picture 2" descr="20190612_20344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190" y="919355"/>
            <a:ext cx="4303086" cy="5737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2000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Overall results</a:t>
            </a:r>
            <a:endParaRPr lang="en-US" dirty="0"/>
          </a:p>
        </p:txBody>
      </p:sp>
      <p:sp>
        <p:nvSpPr>
          <p:cNvPr id="4" name="مستطيل 3"/>
          <p:cNvSpPr/>
          <p:nvPr/>
        </p:nvSpPr>
        <p:spPr>
          <a:xfrm>
            <a:off x="817418" y="1981200"/>
            <a:ext cx="1062643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2800" dirty="0" smtClean="0"/>
              <a:t>Within 18 months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dirty="0" smtClean="0"/>
              <a:t>10 LIVING RELATED DONOR LIVER TRANSPLANTATIONS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dirty="0" smtClean="0"/>
              <a:t>7 ADULTS AND 3 CHILDREN</a:t>
            </a:r>
          </a:p>
          <a:p>
            <a:pPr marL="457200" indent="-457200">
              <a:buFont typeface="Wingdings" pitchFamily="2" charset="2"/>
              <a:buChar char="Ø"/>
            </a:pPr>
            <a:endParaRPr lang="en-US" sz="2800" dirty="0" smtClean="0"/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dirty="0" smtClean="0"/>
              <a:t>3 MORTALITIES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dirty="0" smtClean="0"/>
              <a:t>ONE RETRANSPLANT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dirty="0" smtClean="0"/>
              <a:t>NO REJECTION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dirty="0" smtClean="0"/>
              <a:t>No outflow complications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dirty="0" smtClean="0"/>
              <a:t>No bleeding complications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48600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322" y="2385035"/>
            <a:ext cx="9404723" cy="1400530"/>
          </a:xfrm>
        </p:spPr>
        <p:txBody>
          <a:bodyPr/>
          <a:lstStyle/>
          <a:p>
            <a:pPr algn="ctr"/>
            <a:r>
              <a:rPr lang="en-US" sz="9600" b="1" i="1" u="sng" dirty="0" smtClean="0"/>
              <a:t>THANK YOU</a:t>
            </a:r>
            <a:endParaRPr lang="en-US" sz="9600" b="1" i="1" u="sng" dirty="0"/>
          </a:p>
        </p:txBody>
      </p:sp>
    </p:spTree>
    <p:extLst>
      <p:ext uri="{BB962C8B-B14F-4D97-AF65-F5344CB8AC3E}">
        <p14:creationId xmlns:p14="http://schemas.microsoft.com/office/powerpoint/2010/main" val="3465131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/>
              <a:t>SURGICAL </a:t>
            </a:r>
            <a:r>
              <a:rPr lang="en-US" sz="4000" dirty="0" smtClean="0"/>
              <a:t>COMPLICATIONS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2054" y="2927536"/>
            <a:ext cx="10515600" cy="2693415"/>
          </a:xfrm>
        </p:spPr>
        <p:txBody>
          <a:bodyPr>
            <a:noAutofit/>
          </a:bodyPr>
          <a:lstStyle/>
          <a:p>
            <a:r>
              <a:rPr lang="en-US" sz="2800" dirty="0" smtClean="0"/>
              <a:t>Surgical complications in liver transplantation are categorized to:</a:t>
            </a:r>
          </a:p>
          <a:p>
            <a:pPr lvl="1"/>
            <a:r>
              <a:rPr lang="en-US" sz="2400" dirty="0" smtClean="0"/>
              <a:t>Bleeding</a:t>
            </a:r>
          </a:p>
          <a:p>
            <a:pPr lvl="1"/>
            <a:r>
              <a:rPr lang="en-US" sz="2400" dirty="0" smtClean="0"/>
              <a:t>Vascular </a:t>
            </a:r>
          </a:p>
          <a:p>
            <a:pPr lvl="1"/>
            <a:r>
              <a:rPr lang="en-US" sz="2400" dirty="0" smtClean="0"/>
              <a:t>biliary</a:t>
            </a:r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643664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SURGICAL </a:t>
            </a:r>
            <a:r>
              <a:rPr lang="en-US" sz="4400" dirty="0" smtClean="0"/>
              <a:t>COMPLICATIONS</a:t>
            </a:r>
            <a:br>
              <a:rPr lang="en-US" sz="4400" dirty="0" smtClean="0"/>
            </a:br>
            <a:r>
              <a:rPr lang="en-US" sz="4400" dirty="0" smtClean="0"/>
              <a:t>vascular complications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388240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inflow:</a:t>
            </a:r>
          </a:p>
          <a:p>
            <a:pPr lvl="1"/>
            <a:r>
              <a:rPr lang="en-US" sz="2400" dirty="0" smtClean="0"/>
              <a:t>Hepatic artery thrombosis.</a:t>
            </a:r>
          </a:p>
          <a:p>
            <a:pPr lvl="1"/>
            <a:r>
              <a:rPr lang="en-US" sz="2400" dirty="0" smtClean="0"/>
              <a:t>Hepatic artery stenosis</a:t>
            </a:r>
          </a:p>
          <a:p>
            <a:pPr lvl="1"/>
            <a:r>
              <a:rPr lang="en-US" sz="2400" dirty="0" smtClean="0"/>
              <a:t>Portal vein thrombosis</a:t>
            </a:r>
          </a:p>
          <a:p>
            <a:pPr lvl="1"/>
            <a:r>
              <a:rPr lang="en-US" sz="2400" dirty="0" smtClean="0"/>
              <a:t>Portal vein stenosis.</a:t>
            </a:r>
          </a:p>
          <a:p>
            <a:r>
              <a:rPr lang="en-US" sz="2800" dirty="0" smtClean="0"/>
              <a:t>Outflow:</a:t>
            </a:r>
          </a:p>
          <a:p>
            <a:pPr lvl="1"/>
            <a:r>
              <a:rPr lang="en-US" sz="2400" dirty="0" smtClean="0"/>
              <a:t>Hepatic vein stenosis</a:t>
            </a:r>
          </a:p>
        </p:txBody>
      </p:sp>
    </p:spTree>
    <p:extLst>
      <p:ext uri="{BB962C8B-B14F-4D97-AF65-F5344CB8AC3E}">
        <p14:creationId xmlns:p14="http://schemas.microsoft.com/office/powerpoint/2010/main" val="4210241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773028"/>
          </a:xfrm>
        </p:spPr>
        <p:txBody>
          <a:bodyPr/>
          <a:lstStyle/>
          <a:p>
            <a:pPr lvl="1" algn="l" defTabSz="457200" rtl="0">
              <a:spcBef>
                <a:spcPct val="0"/>
              </a:spcBef>
            </a:pPr>
            <a:r>
              <a:rPr lang="en-US" sz="4400" dirty="0"/>
              <a:t>SURGICAL </a:t>
            </a:r>
            <a:r>
              <a:rPr lang="en-US" sz="4400" dirty="0" smtClean="0"/>
              <a:t>COMPLICATIONS</a:t>
            </a:r>
            <a:br>
              <a:rPr lang="en-US" sz="4400" dirty="0" smtClean="0"/>
            </a:br>
            <a:r>
              <a:rPr lang="en-US" sz="4400" dirty="0" smtClean="0"/>
              <a:t>vascular complications</a:t>
            </a:r>
            <a:br>
              <a:rPr lang="en-US" sz="4400" dirty="0" smtClean="0"/>
            </a:br>
            <a:r>
              <a:rPr lang="en-US" sz="2400" dirty="0"/>
              <a:t>Hepatic artery </a:t>
            </a:r>
            <a:r>
              <a:rPr lang="en-US" sz="2400" dirty="0" smtClean="0"/>
              <a:t>thrombosis</a:t>
            </a:r>
            <a:r>
              <a:rPr lang="en-US" sz="2400" dirty="0"/>
              <a:t/>
            </a:r>
            <a:br>
              <a:rPr lang="en-US" sz="2400" dirty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78164" y="2304415"/>
            <a:ext cx="8946541" cy="419548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Hepatic arterial thrombosis (HAT) interrupts the allograft's blood supply and produces early graft loss, long-term dysfunction, or patient death, making these surgical complications life threatening. </a:t>
            </a:r>
          </a:p>
          <a:p>
            <a:r>
              <a:rPr lang="en-US" dirty="0"/>
              <a:t>Hepatic artery stenosis and HAT both carry high rates of </a:t>
            </a:r>
            <a:r>
              <a:rPr lang="en-US" dirty="0" smtClean="0"/>
              <a:t>morbidity </a:t>
            </a:r>
            <a:r>
              <a:rPr lang="en-US" dirty="0"/>
              <a:t>and mortality. </a:t>
            </a:r>
          </a:p>
          <a:p>
            <a:r>
              <a:rPr lang="en-US" dirty="0"/>
              <a:t>HAT is a major </a:t>
            </a:r>
            <a:r>
              <a:rPr lang="en-US" dirty="0" smtClean="0"/>
              <a:t>indication </a:t>
            </a:r>
            <a:r>
              <a:rPr lang="en-US" dirty="0"/>
              <a:t>for </a:t>
            </a:r>
            <a:r>
              <a:rPr lang="en-US" dirty="0" err="1"/>
              <a:t>retransplantation</a:t>
            </a:r>
            <a:r>
              <a:rPr lang="en-US" dirty="0"/>
              <a:t>. </a:t>
            </a:r>
          </a:p>
          <a:p>
            <a:r>
              <a:rPr lang="en-US" dirty="0"/>
              <a:t>HAT is the most common hepatic arterial complication and has been reported in 4% to 11% of adult transplants and 11% to 26% of </a:t>
            </a:r>
            <a:r>
              <a:rPr lang="en-US" dirty="0" smtClean="0"/>
              <a:t>pediatric </a:t>
            </a:r>
            <a:r>
              <a:rPr lang="en-US" dirty="0"/>
              <a:t>transplants. </a:t>
            </a:r>
          </a:p>
          <a:p>
            <a:r>
              <a:rPr lang="en-US" dirty="0"/>
              <a:t>Arterial thrombosis occurring early after </a:t>
            </a:r>
            <a:r>
              <a:rPr lang="en-US" dirty="0" smtClean="0"/>
              <a:t>transplantation </a:t>
            </a:r>
            <a:r>
              <a:rPr lang="en-US" dirty="0"/>
              <a:t>is more likely to be associated with an aggressive course and a higher rate of allograft loss and patient </a:t>
            </a:r>
            <a:r>
              <a:rPr lang="en-US" dirty="0" smtClean="0"/>
              <a:t>mortality </a:t>
            </a:r>
            <a:r>
              <a:rPr lang="en-US" dirty="0"/>
              <a:t>in comparison to late-onset HAT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210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SURGICAL </a:t>
            </a:r>
            <a:r>
              <a:rPr lang="en-US" sz="4400" dirty="0" smtClean="0"/>
              <a:t>COMPLICATIONS</a:t>
            </a:r>
            <a:br>
              <a:rPr lang="en-US" sz="4400" dirty="0" smtClean="0"/>
            </a:br>
            <a:r>
              <a:rPr lang="en-US" sz="4400" dirty="0" smtClean="0"/>
              <a:t>biliary complications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990043"/>
            <a:ext cx="8946541" cy="480508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Complications involving the biliary tract after orthotopic liver transplantation (OLT) have been a common problem since the beginning. </a:t>
            </a:r>
          </a:p>
          <a:p>
            <a:r>
              <a:rPr lang="en-US" dirty="0" smtClean="0"/>
              <a:t>The use of DCD donors and LDL grafts have been associated with a significant rise in the incidence of ischemic-type biliary lesions.</a:t>
            </a:r>
          </a:p>
          <a:p>
            <a:r>
              <a:rPr lang="en-US" dirty="0" smtClean="0"/>
              <a:t>Rates were reported to be as high as 50% in early publications</a:t>
            </a:r>
            <a:r>
              <a:rPr lang="en-US" b="1" dirty="0" smtClean="0"/>
              <a:t>.</a:t>
            </a:r>
            <a:endParaRPr lang="en-US" dirty="0" smtClean="0"/>
          </a:p>
          <a:p>
            <a:r>
              <a:rPr lang="en-US" dirty="0" smtClean="0"/>
              <a:t>During the last decades a constant decrease has been documented. Currently a range from 5% to 25% is reported.</a:t>
            </a:r>
          </a:p>
          <a:p>
            <a:r>
              <a:rPr lang="en-US" dirty="0" smtClean="0"/>
              <a:t>Incidence varies according to the type of graft, type of donor (DBD versus DCD versus living donor), and the type of biliary anastomosis per- formed.</a:t>
            </a:r>
          </a:p>
          <a:p>
            <a:r>
              <a:rPr lang="en-US" dirty="0" smtClean="0"/>
              <a:t>The most common complications are biliary leaks (</a:t>
            </a:r>
            <a:r>
              <a:rPr lang="en-US" dirty="0" err="1" smtClean="0"/>
              <a:t>bls</a:t>
            </a:r>
            <a:r>
              <a:rPr lang="en-US" dirty="0" smtClean="0"/>
              <a:t>) and strictures (</a:t>
            </a:r>
            <a:r>
              <a:rPr lang="en-US" dirty="0" err="1" smtClean="0"/>
              <a:t>bss</a:t>
            </a:r>
            <a:r>
              <a:rPr lang="en-US" dirty="0" smtClean="0"/>
              <a:t>). However, there is a wide range of potential </a:t>
            </a:r>
            <a:r>
              <a:rPr lang="en-US" dirty="0" err="1" smtClean="0"/>
              <a:t>bcs</a:t>
            </a:r>
            <a:r>
              <a:rPr lang="en-US" dirty="0" smtClean="0"/>
              <a:t> that can occur after liver transplantation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010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migo\Desktop\_HDS8641.jpe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35" y="1898072"/>
            <a:ext cx="7604101" cy="4819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Amigo\Desktop\20190413_00165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002" y="762000"/>
            <a:ext cx="363855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ربع نص 1"/>
          <p:cNvSpPr txBox="1"/>
          <p:nvPr/>
        </p:nvSpPr>
        <p:spPr>
          <a:xfrm>
            <a:off x="110835" y="96982"/>
            <a:ext cx="87422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 </a:t>
            </a:r>
            <a:r>
              <a:rPr lang="ar-LB" sz="2800" dirty="0" smtClean="0"/>
              <a:t>افتتاح مركز الحاج فايز مغنية لجراحة الكبد والبنكرياس وزراعة الأعضاء</a:t>
            </a:r>
          </a:p>
          <a:p>
            <a:pPr algn="ctr"/>
            <a:r>
              <a:rPr lang="ar-LB" sz="2800" dirty="0" smtClean="0"/>
              <a:t>18/1/2018</a:t>
            </a:r>
            <a:endParaRPr lang="en-US" sz="28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80876" y="1094010"/>
            <a:ext cx="7790998" cy="721513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600" smtClean="0"/>
              <a:t>OUR NEW CENTER EXPERIENCE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0941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migo\Desktop\IMG-20190413-WA00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5709" y="1245756"/>
            <a:ext cx="4045527" cy="5394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migo\Desktop\IMG-20190412-WA003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48" y="1648115"/>
            <a:ext cx="5278582" cy="4589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65995" y="28684"/>
            <a:ext cx="10576071" cy="767457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SETTING UP LIVER TRANSPLANT CENTER</a:t>
            </a:r>
          </a:p>
          <a:p>
            <a:r>
              <a:rPr lang="en-US" dirty="0" smtClean="0"/>
              <a:t>coordinator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722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310" y="0"/>
            <a:ext cx="10576071" cy="767457"/>
          </a:xfrm>
        </p:spPr>
        <p:txBody>
          <a:bodyPr/>
          <a:lstStyle/>
          <a:p>
            <a:r>
              <a:rPr lang="en-US" dirty="0" smtClean="0"/>
              <a:t>SETTING UP LIVER TRANSPLANT CENTER</a:t>
            </a:r>
            <a:endParaRPr lang="en-US" dirty="0"/>
          </a:p>
        </p:txBody>
      </p:sp>
      <p:pic>
        <p:nvPicPr>
          <p:cNvPr id="1026" name="Picture 2" descr="C:\Users\Amigo\Desktop\20190413_0011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916" y="1904999"/>
            <a:ext cx="4891520" cy="3955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migo\Desktop\20190413_00234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8640" y="4076706"/>
            <a:ext cx="2518706" cy="269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migo\Desktop\20190316_19125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61" y="1081629"/>
            <a:ext cx="2395246" cy="2801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migo\Desktop\IMG-20190412-WA002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61" y="4076706"/>
            <a:ext cx="2659011" cy="269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migo\Desktop\IMG-20190412-WA003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081628"/>
            <a:ext cx="2895600" cy="2801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5360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1627</TotalTime>
  <Words>1060</Words>
  <Application>Microsoft Macintosh PowerPoint</Application>
  <PresentationFormat>Custom</PresentationFormat>
  <Paragraphs>290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Ion</vt:lpstr>
      <vt:lpstr>SURGICAL COMPLICATIONS IN LIVER TRANSPLANTATION</vt:lpstr>
      <vt:lpstr>_x0016_SURGICAL COMPLICATIONS IN LIVER TRANSPLANTATION</vt:lpstr>
      <vt:lpstr>SURGICAL COMPLICATIONS Overview</vt:lpstr>
      <vt:lpstr>SURGICAL COMPLICATIONS vascular complications</vt:lpstr>
      <vt:lpstr>SURGICAL COMPLICATIONS vascular complications Hepatic artery thrombosis </vt:lpstr>
      <vt:lpstr>SURGICAL COMPLICATIONS biliary complications</vt:lpstr>
      <vt:lpstr>PowerPoint Presentation</vt:lpstr>
      <vt:lpstr>PowerPoint Presentation</vt:lpstr>
      <vt:lpstr>SETTING UP LIVER TRANSPLANT CENTER</vt:lpstr>
      <vt:lpstr>PowerPoint Presentation</vt:lpstr>
      <vt:lpstr>Multidisciplinary Support</vt:lpstr>
      <vt:lpstr>OUR NEW CENTER EXPERIENCE</vt:lpstr>
      <vt:lpstr>PowerPoint Presentation</vt:lpstr>
      <vt:lpstr>PowerPoint Presentation</vt:lpstr>
      <vt:lpstr>SURGICAL COMPLICATIONS</vt:lpstr>
      <vt:lpstr>PowerPoint Presentation</vt:lpstr>
      <vt:lpstr>PowerPoint Presentation</vt:lpstr>
      <vt:lpstr>DONOR COMPLICATIONS</vt:lpstr>
      <vt:lpstr>PowerPoint Presentation</vt:lpstr>
      <vt:lpstr>PowerPoint Presentation</vt:lpstr>
      <vt:lpstr>PowerPoint Presentation</vt:lpstr>
      <vt:lpstr>VASCULAR COMPLICATIONS splenic artery steal syndrome</vt:lpstr>
      <vt:lpstr>biliary complications biliary stenosis</vt:lpstr>
      <vt:lpstr>Overall results</vt:lpstr>
      <vt:lpstr>THANK YOU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 Sayed</dc:creator>
  <cp:lastModifiedBy>AMIGO</cp:lastModifiedBy>
  <cp:revision>74</cp:revision>
  <dcterms:created xsi:type="dcterms:W3CDTF">2019-03-12T20:15:01Z</dcterms:created>
  <dcterms:modified xsi:type="dcterms:W3CDTF">2019-06-13T11:39:13Z</dcterms:modified>
</cp:coreProperties>
</file>