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2" r:id="rId3"/>
    <p:sldId id="257" r:id="rId4"/>
    <p:sldId id="274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93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4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96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9082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68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9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6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5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0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7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1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5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7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3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0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F1A4F6A-2E68-4BEE-BBF8-7564DC8AA6C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42ECB-C693-49E2-A8D6-F139A6CE7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45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7634" y="2470944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fr-FR" sz="5400" dirty="0" smtClean="0"/>
              <a:t>Evaluation of </a:t>
            </a:r>
            <a:r>
              <a:rPr lang="fr-FR" sz="5400" dirty="0" err="1" smtClean="0"/>
              <a:t>Lower</a:t>
            </a:r>
            <a:r>
              <a:rPr lang="fr-FR" sz="5400" dirty="0" smtClean="0"/>
              <a:t> </a:t>
            </a:r>
            <a:r>
              <a:rPr lang="fr-FR" sz="5400" dirty="0" err="1" smtClean="0"/>
              <a:t>urinary</a:t>
            </a:r>
            <a:r>
              <a:rPr lang="fr-FR" sz="5400" dirty="0" smtClean="0"/>
              <a:t> tract </a:t>
            </a:r>
            <a:r>
              <a:rPr lang="fr-FR" sz="5400" dirty="0" err="1" smtClean="0"/>
              <a:t>dysfunction</a:t>
            </a:r>
            <a:r>
              <a:rPr lang="fr-FR" sz="5400" dirty="0" smtClean="0"/>
              <a:t> in </a:t>
            </a:r>
            <a:r>
              <a:rPr lang="fr-FR" sz="5400" dirty="0" err="1" smtClean="0"/>
              <a:t>children</a:t>
            </a:r>
            <a:r>
              <a:rPr lang="fr-FR" sz="5400" dirty="0" smtClean="0"/>
              <a:t> (LUTD)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464" y="5253899"/>
            <a:ext cx="8825658" cy="861420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Anthony KALLAS-CHEMALY, MD, </a:t>
            </a:r>
            <a:r>
              <a:rPr lang="fr-FR" sz="2400" b="1" dirty="0" err="1" smtClean="0"/>
              <a:t>MSc</a:t>
            </a:r>
            <a:r>
              <a:rPr lang="fr-FR" sz="2400" b="1" dirty="0" smtClean="0"/>
              <a:t>, FEAPU</a:t>
            </a:r>
          </a:p>
          <a:p>
            <a:r>
              <a:rPr lang="fr-FR" sz="2400" b="1" dirty="0" err="1" smtClean="0"/>
              <a:t>Department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Pediatric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Surgery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Urology</a:t>
            </a:r>
            <a:endParaRPr lang="fr-FR" sz="2400" b="1" dirty="0" smtClean="0"/>
          </a:p>
          <a:p>
            <a:r>
              <a:rPr lang="fr-FR" sz="2400" b="1" dirty="0" smtClean="0"/>
              <a:t>Hôtel-Dieu de France </a:t>
            </a:r>
            <a:r>
              <a:rPr lang="fr-FR" sz="2400" b="1" dirty="0" err="1" smtClean="0"/>
              <a:t>Hospital</a:t>
            </a:r>
            <a:endParaRPr lang="fr-FR" sz="2400" b="1" dirty="0" smtClean="0"/>
          </a:p>
        </p:txBody>
      </p:sp>
      <p:pic>
        <p:nvPicPr>
          <p:cNvPr id="4" name="Picture 2" descr="RÃ©sultat de recherche d'images pour &quot;HOTEL DIEU DE FRANCE HOSPITAL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78" y="278963"/>
            <a:ext cx="4286250" cy="1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    CLINICAL EXAMINATION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dirty="0"/>
              <a:t>5</a:t>
            </a:r>
            <a:r>
              <a:rPr lang="fr-FR" sz="2400" dirty="0" smtClean="0"/>
              <a:t>- </a:t>
            </a:r>
            <a:r>
              <a:rPr lang="fr-FR" sz="2400" dirty="0" err="1" smtClean="0"/>
              <a:t>Make</a:t>
            </a:r>
            <a:r>
              <a:rPr lang="fr-FR" sz="2400" dirty="0" smtClean="0"/>
              <a:t> the </a:t>
            </a:r>
            <a:r>
              <a:rPr lang="fr-FR" sz="2400" dirty="0" err="1" smtClean="0"/>
              <a:t>child</a:t>
            </a:r>
            <a:r>
              <a:rPr lang="fr-FR" sz="2400" dirty="0" smtClean="0"/>
              <a:t> </a:t>
            </a:r>
            <a:r>
              <a:rPr lang="fr-FR" sz="2400" dirty="0" err="1" smtClean="0"/>
              <a:t>smile</a:t>
            </a:r>
            <a:r>
              <a:rPr lang="fr-FR" sz="2400" dirty="0" smtClean="0"/>
              <a:t> 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290" y="2897747"/>
            <a:ext cx="6130344" cy="33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               ASSESSMENT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21" t="12209" r="20269" b="11134"/>
          <a:stretch/>
        </p:blipFill>
        <p:spPr>
          <a:xfrm>
            <a:off x="1506828" y="1536141"/>
            <a:ext cx="8847786" cy="41305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93652"/>
              </p:ext>
            </p:extLst>
          </p:nvPr>
        </p:nvGraphicFramePr>
        <p:xfrm>
          <a:off x="4597758" y="5768184"/>
          <a:ext cx="30780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0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smtClean="0"/>
                        <a:t> </a:t>
                      </a:r>
                      <a:r>
                        <a:rPr lang="fr-FR" dirty="0" smtClean="0"/>
                        <a:t>  ESPU/EAU GUIDELINES 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0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                   URINALYSIS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It </a:t>
            </a:r>
            <a:r>
              <a:rPr lang="fr-FR" sz="2400" dirty="0" err="1" smtClean="0"/>
              <a:t>helps</a:t>
            </a:r>
            <a:r>
              <a:rPr lang="fr-FR" sz="2400" dirty="0" smtClean="0"/>
              <a:t> </a:t>
            </a:r>
            <a:r>
              <a:rPr lang="fr-FR" sz="2400" dirty="0" err="1" smtClean="0"/>
              <a:t>detecting</a:t>
            </a:r>
            <a:r>
              <a:rPr lang="fr-FR" sz="2400" dirty="0" smtClean="0"/>
              <a:t> an </a:t>
            </a:r>
            <a:r>
              <a:rPr lang="fr-FR" sz="2400" dirty="0" err="1" smtClean="0"/>
              <a:t>organic</a:t>
            </a:r>
            <a:r>
              <a:rPr lang="fr-FR" sz="2400" dirty="0" smtClean="0"/>
              <a:t> </a:t>
            </a:r>
            <a:r>
              <a:rPr lang="fr-FR" sz="2400" dirty="0" err="1" smtClean="0"/>
              <a:t>disease</a:t>
            </a:r>
            <a:r>
              <a:rPr lang="fr-FR" sz="2400" dirty="0"/>
              <a:t> </a:t>
            </a:r>
            <a:r>
              <a:rPr lang="fr-FR" sz="2400" dirty="0" smtClean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 err="1" smtClean="0"/>
              <a:t>Glycosuria</a:t>
            </a:r>
            <a:r>
              <a:rPr lang="fr-FR" sz="2400" dirty="0" smtClean="0"/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 err="1" smtClean="0"/>
              <a:t>Proteinuria</a:t>
            </a:r>
            <a:endParaRPr lang="fr-FR" sz="2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 err="1" smtClean="0"/>
              <a:t>Hematuria</a:t>
            </a:r>
            <a:endParaRPr lang="fr-FR" sz="2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 err="1" smtClean="0"/>
              <a:t>Urinary</a:t>
            </a:r>
            <a:r>
              <a:rPr lang="fr-FR" sz="2400" dirty="0" smtClean="0"/>
              <a:t> tract infection (</a:t>
            </a:r>
            <a:r>
              <a:rPr lang="fr-FR" sz="2400" dirty="0" err="1" smtClean="0"/>
              <a:t>leucocyturia</a:t>
            </a:r>
            <a:r>
              <a:rPr lang="fr-FR" sz="2400" dirty="0" smtClean="0"/>
              <a:t> , positive </a:t>
            </a:r>
            <a:r>
              <a:rPr lang="fr-FR" sz="2400" dirty="0" err="1" smtClean="0"/>
              <a:t>nitritis</a:t>
            </a:r>
            <a:r>
              <a:rPr lang="fr-FR" sz="2400" dirty="0" smtClean="0"/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062261"/>
              </p:ext>
            </p:extLst>
          </p:nvPr>
        </p:nvGraphicFramePr>
        <p:xfrm>
          <a:off x="1210614" y="5459091"/>
          <a:ext cx="910536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5363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000" dirty="0" err="1" smtClean="0"/>
                        <a:t>Renal</a:t>
                      </a:r>
                      <a:r>
                        <a:rPr lang="fr-FR" sz="2000" dirty="0" smtClean="0"/>
                        <a:t> and </a:t>
                      </a:r>
                      <a:r>
                        <a:rPr lang="fr-FR" sz="2000" dirty="0" err="1" smtClean="0"/>
                        <a:t>bladder</a:t>
                      </a:r>
                      <a:r>
                        <a:rPr lang="fr-FR" sz="2000" baseline="0" dirty="0" smtClean="0"/>
                        <a:t> </a:t>
                      </a:r>
                      <a:r>
                        <a:rPr lang="fr-FR" sz="2000" baseline="0" dirty="0" err="1" smtClean="0"/>
                        <a:t>ultrasound</a:t>
                      </a:r>
                      <a:r>
                        <a:rPr lang="fr-FR" sz="2000" baseline="0" dirty="0" smtClean="0"/>
                        <a:t> are </a:t>
                      </a:r>
                      <a:r>
                        <a:rPr lang="fr-FR" sz="2000" baseline="0" dirty="0" err="1" smtClean="0"/>
                        <a:t>indicated</a:t>
                      </a:r>
                      <a:r>
                        <a:rPr lang="fr-FR" sz="2000" baseline="0" dirty="0" smtClean="0"/>
                        <a:t> </a:t>
                      </a:r>
                      <a:r>
                        <a:rPr lang="fr-FR" sz="2000" baseline="0" dirty="0" err="1" smtClean="0"/>
                        <a:t>when</a:t>
                      </a:r>
                      <a:r>
                        <a:rPr lang="fr-FR" sz="2000" baseline="0" dirty="0" smtClean="0"/>
                        <a:t> </a:t>
                      </a:r>
                      <a:r>
                        <a:rPr lang="fr-FR" sz="2000" baseline="0" dirty="0" err="1" smtClean="0"/>
                        <a:t>urinalysis</a:t>
                      </a:r>
                      <a:r>
                        <a:rPr lang="fr-FR" sz="2000" baseline="0" dirty="0" smtClean="0"/>
                        <a:t> </a:t>
                      </a:r>
                      <a:r>
                        <a:rPr lang="fr-FR" sz="2000" baseline="0" dirty="0" err="1" smtClean="0"/>
                        <a:t>is</a:t>
                      </a:r>
                      <a:r>
                        <a:rPr lang="fr-FR" sz="2000" baseline="0" dirty="0" smtClean="0"/>
                        <a:t> </a:t>
                      </a:r>
                      <a:r>
                        <a:rPr lang="fr-FR" sz="2000" baseline="0" dirty="0" err="1" smtClean="0"/>
                        <a:t>abnormal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3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97" y="0"/>
            <a:ext cx="9404723" cy="1400530"/>
          </a:xfrm>
        </p:spPr>
        <p:txBody>
          <a:bodyPr/>
          <a:lstStyle/>
          <a:p>
            <a:r>
              <a:rPr lang="fr-FR" dirty="0" smtClean="0"/>
              <a:t>               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voiding</a:t>
            </a:r>
            <a:r>
              <a:rPr lang="fr-FR" dirty="0" smtClean="0"/>
              <a:t> </a:t>
            </a:r>
            <a:r>
              <a:rPr lang="fr-FR" dirty="0" err="1" smtClean="0"/>
              <a:t>chart</a:t>
            </a:r>
            <a:r>
              <a:rPr lang="fr-F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49" y="883265"/>
            <a:ext cx="10515600" cy="4351338"/>
          </a:xfrm>
        </p:spPr>
        <p:txBody>
          <a:bodyPr/>
          <a:lstStyle/>
          <a:p>
            <a:r>
              <a:rPr lang="fr-FR" sz="2400" dirty="0" smtClean="0"/>
              <a:t>It </a:t>
            </a:r>
            <a:r>
              <a:rPr lang="fr-FR" sz="2400" dirty="0" err="1" smtClean="0"/>
              <a:t>consists</a:t>
            </a:r>
            <a:r>
              <a:rPr lang="fr-FR" sz="2400" dirty="0" smtClean="0"/>
              <a:t> of </a:t>
            </a:r>
            <a:r>
              <a:rPr lang="fr-FR" sz="2400" dirty="0" err="1" smtClean="0"/>
              <a:t>recording</a:t>
            </a:r>
            <a:r>
              <a:rPr lang="fr-FR" sz="2400" dirty="0" smtClean="0"/>
              <a:t> </a:t>
            </a:r>
            <a:r>
              <a:rPr lang="fr-FR" sz="2400" dirty="0" err="1" smtClean="0"/>
              <a:t>daytime</a:t>
            </a:r>
            <a:r>
              <a:rPr lang="fr-FR" sz="2400" dirty="0" smtClean="0"/>
              <a:t> </a:t>
            </a:r>
            <a:r>
              <a:rPr lang="fr-FR" sz="2400" dirty="0" err="1" smtClean="0"/>
              <a:t>frequency</a:t>
            </a:r>
            <a:r>
              <a:rPr lang="fr-FR" sz="2400" dirty="0" smtClean="0"/>
              <a:t> and </a:t>
            </a:r>
            <a:r>
              <a:rPr lang="fr-FR" sz="2400" dirty="0" err="1" smtClean="0"/>
              <a:t>voided</a:t>
            </a:r>
            <a:r>
              <a:rPr lang="fr-FR" sz="2400" dirty="0" smtClean="0"/>
              <a:t> volume </a:t>
            </a:r>
            <a:r>
              <a:rPr lang="fr-FR" sz="2400" dirty="0" err="1" smtClean="0"/>
              <a:t>during</a:t>
            </a:r>
            <a:r>
              <a:rPr lang="fr-FR" sz="2400" dirty="0" smtClean="0"/>
              <a:t> 48 </a:t>
            </a:r>
            <a:r>
              <a:rPr lang="fr-FR" sz="2400" dirty="0" err="1" smtClean="0"/>
              <a:t>hours</a:t>
            </a:r>
            <a:r>
              <a:rPr lang="fr-FR" sz="2400" dirty="0" smtClean="0"/>
              <a:t> (not </a:t>
            </a:r>
            <a:r>
              <a:rPr lang="fr-FR" sz="2400" dirty="0" err="1" smtClean="0"/>
              <a:t>necessarily</a:t>
            </a:r>
            <a:r>
              <a:rPr lang="fr-FR" sz="2400" dirty="0" smtClean="0"/>
              <a:t> on 2 </a:t>
            </a:r>
            <a:r>
              <a:rPr lang="fr-FR" sz="2400" dirty="0" err="1" smtClean="0"/>
              <a:t>consecutive</a:t>
            </a:r>
            <a:r>
              <a:rPr lang="fr-FR" sz="2400" dirty="0" smtClean="0"/>
              <a:t> </a:t>
            </a:r>
            <a:r>
              <a:rPr lang="fr-FR" sz="2400" dirty="0" err="1" smtClean="0"/>
              <a:t>days</a:t>
            </a:r>
            <a:r>
              <a:rPr lang="fr-FR" sz="2400" dirty="0" smtClean="0"/>
              <a:t>).</a:t>
            </a:r>
          </a:p>
          <a:p>
            <a:r>
              <a:rPr lang="fr-FR" sz="2400" dirty="0" smtClean="0"/>
              <a:t>Is an excellent test for the </a:t>
            </a:r>
            <a:r>
              <a:rPr lang="fr-FR" sz="2400" dirty="0" err="1" smtClean="0"/>
              <a:t>follow</a:t>
            </a:r>
            <a:r>
              <a:rPr lang="fr-FR" sz="2400" dirty="0" smtClean="0"/>
              <a:t>-up </a:t>
            </a:r>
            <a:r>
              <a:rPr lang="fr-FR" sz="2400" dirty="0" err="1" smtClean="0"/>
              <a:t>after</a:t>
            </a:r>
            <a:r>
              <a:rPr lang="fr-FR" sz="2400" dirty="0"/>
              <a:t> </a:t>
            </a:r>
            <a:r>
              <a:rPr lang="fr-FR" sz="2400" dirty="0" err="1" smtClean="0"/>
              <a:t>treatment</a:t>
            </a:r>
            <a:r>
              <a:rPr lang="fr-FR" sz="2400" dirty="0" smtClean="0"/>
              <a:t>.</a:t>
            </a:r>
          </a:p>
          <a:p>
            <a:endParaRPr lang="en-US" dirty="0"/>
          </a:p>
        </p:txBody>
      </p:sp>
      <p:pic>
        <p:nvPicPr>
          <p:cNvPr id="1026" name="Picture 2" descr="RÃ©sultat de recherche d'images pour &quot;bladder diary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7291"/>
            <a:ext cx="6748530" cy="409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ame 5"/>
          <p:cNvSpPr/>
          <p:nvPr/>
        </p:nvSpPr>
        <p:spPr>
          <a:xfrm>
            <a:off x="7225049" y="3052294"/>
            <a:ext cx="4700788" cy="1584101"/>
          </a:xfrm>
          <a:prstGeom prst="frame">
            <a:avLst>
              <a:gd name="adj1" fmla="val 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8535" y="3232597"/>
            <a:ext cx="4327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Expected</a:t>
            </a:r>
            <a:r>
              <a:rPr lang="fr-FR" b="1" dirty="0" smtClean="0"/>
              <a:t> </a:t>
            </a:r>
            <a:r>
              <a:rPr lang="fr-FR" b="1" dirty="0" err="1" smtClean="0"/>
              <a:t>Bladder</a:t>
            </a:r>
            <a:r>
              <a:rPr lang="fr-FR" b="1" dirty="0" smtClean="0"/>
              <a:t> </a:t>
            </a:r>
            <a:r>
              <a:rPr lang="fr-FR" b="1" dirty="0" err="1"/>
              <a:t>capacity</a:t>
            </a:r>
            <a:r>
              <a:rPr lang="fr-FR" b="1" dirty="0"/>
              <a:t> (BC) in </a:t>
            </a:r>
            <a:r>
              <a:rPr lang="fr-FR" b="1" dirty="0" err="1"/>
              <a:t>children</a:t>
            </a:r>
            <a:r>
              <a:rPr lang="fr-FR" b="1" dirty="0"/>
              <a:t> :</a:t>
            </a:r>
          </a:p>
          <a:p>
            <a:pPr algn="ctr"/>
            <a:endParaRPr lang="fr-FR" b="1" dirty="0"/>
          </a:p>
          <a:p>
            <a:pPr algn="ctr"/>
            <a:r>
              <a:rPr lang="fr-FR" b="1" dirty="0" smtClean="0"/>
              <a:t>EBC</a:t>
            </a:r>
            <a:r>
              <a:rPr lang="fr-FR" b="1" dirty="0"/>
              <a:t>= (Age+1)*30 </a:t>
            </a:r>
          </a:p>
        </p:txBody>
      </p:sp>
    </p:spTree>
    <p:extLst>
      <p:ext uri="{BB962C8B-B14F-4D97-AF65-F5344CB8AC3E}">
        <p14:creationId xmlns:p14="http://schemas.microsoft.com/office/powerpoint/2010/main" val="16912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349" y="90006"/>
            <a:ext cx="10515600" cy="1325563"/>
          </a:xfrm>
        </p:spPr>
        <p:txBody>
          <a:bodyPr/>
          <a:lstStyle/>
          <a:p>
            <a:r>
              <a:rPr lang="fr-FR" dirty="0" smtClean="0"/>
              <a:t>                        </a:t>
            </a:r>
            <a:r>
              <a:rPr lang="fr-FR" dirty="0" err="1" smtClean="0"/>
              <a:t>Uroflowmetry</a:t>
            </a:r>
            <a:r>
              <a:rPr lang="fr-F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530" y="1078706"/>
            <a:ext cx="10515600" cy="4351338"/>
          </a:xfrm>
        </p:spPr>
        <p:txBody>
          <a:bodyPr/>
          <a:lstStyle/>
          <a:p>
            <a:r>
              <a:rPr lang="en-US" dirty="0"/>
              <a:t>It is the least invasive of all urodynamic methods. </a:t>
            </a:r>
            <a:endParaRPr lang="en-US" dirty="0" smtClean="0"/>
          </a:p>
          <a:p>
            <a:r>
              <a:rPr lang="en-US" dirty="0" smtClean="0"/>
              <a:t>It is </a:t>
            </a:r>
            <a:r>
              <a:rPr lang="en-US" dirty="0"/>
              <a:t>therefore perfect for pediatric use.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measures the urinary stream during the emptying phase of micturition.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gives an idea about bladder function and outlet function. It gives quantification about the volume of fluid expelled through the urethra per unit time.</a:t>
            </a:r>
            <a:r>
              <a:rPr lang="fr-FR" dirty="0" smtClean="0"/>
              <a:t> </a:t>
            </a:r>
            <a:endParaRPr lang="en-US" dirty="0"/>
          </a:p>
        </p:txBody>
      </p:sp>
      <p:pic>
        <p:nvPicPr>
          <p:cNvPr id="2050" name="Picture 2" descr="RÃ©sultat de recherche d'images pour &quot;MMS uroflow machi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79" y="3438659"/>
            <a:ext cx="3721993" cy="330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7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3645" y="290158"/>
            <a:ext cx="9404723" cy="1400530"/>
          </a:xfrm>
        </p:spPr>
        <p:txBody>
          <a:bodyPr/>
          <a:lstStyle/>
          <a:p>
            <a:r>
              <a:rPr lang="fr-FR" dirty="0" smtClean="0"/>
              <a:t>                     </a:t>
            </a:r>
            <a:r>
              <a:rPr lang="fr-FR" dirty="0" err="1" smtClean="0"/>
              <a:t>Uroflowmetry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088" y="1690688"/>
            <a:ext cx="6113258" cy="4340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806" y="553793"/>
            <a:ext cx="4499106" cy="614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427"/>
            <a:ext cx="10515600" cy="1325563"/>
          </a:xfrm>
        </p:spPr>
        <p:txBody>
          <a:bodyPr/>
          <a:lstStyle/>
          <a:p>
            <a:r>
              <a:rPr lang="fr-FR" dirty="0" smtClean="0"/>
              <a:t>                INITIAL TREATMENT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74673"/>
            <a:ext cx="4018209" cy="5177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56" y="1174673"/>
            <a:ext cx="4553755" cy="51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      TAKE HOME MESSAGE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ower </a:t>
            </a:r>
            <a:r>
              <a:rPr lang="en-US" dirty="0"/>
              <a:t>urinary tract conditions </a:t>
            </a:r>
            <a:r>
              <a:rPr lang="en-US" dirty="0" smtClean="0"/>
              <a:t>are very </a:t>
            </a:r>
            <a:r>
              <a:rPr lang="en-US" dirty="0"/>
              <a:t>common in </a:t>
            </a:r>
            <a:r>
              <a:rPr lang="en-US" dirty="0" smtClean="0"/>
              <a:t>children.</a:t>
            </a:r>
          </a:p>
          <a:p>
            <a:r>
              <a:rPr lang="en-US" dirty="0"/>
              <a:t>M</a:t>
            </a:r>
            <a:r>
              <a:rPr lang="en-US" dirty="0" smtClean="0"/>
              <a:t>inimal </a:t>
            </a:r>
            <a:r>
              <a:rPr lang="en-US" dirty="0"/>
              <a:t>invasive assessment </a:t>
            </a:r>
            <a:r>
              <a:rPr lang="en-US" dirty="0" smtClean="0"/>
              <a:t>can </a:t>
            </a:r>
            <a:r>
              <a:rPr lang="en-US" dirty="0"/>
              <a:t>be proposed </a:t>
            </a:r>
            <a:r>
              <a:rPr lang="en-US" dirty="0" smtClean="0"/>
              <a:t>(History, Clinical Exam, Urinalysis, Voiding Diary and </a:t>
            </a:r>
            <a:r>
              <a:rPr lang="en-US" dirty="0" err="1" smtClean="0"/>
              <a:t>Uroflowmetry</a:t>
            </a:r>
            <a:r>
              <a:rPr lang="en-US" dirty="0" smtClean="0"/>
              <a:t>).</a:t>
            </a:r>
          </a:p>
          <a:p>
            <a:r>
              <a:rPr lang="en-US" dirty="0" err="1" smtClean="0"/>
              <a:t>Urotherapy</a:t>
            </a:r>
            <a:r>
              <a:rPr lang="en-US" dirty="0" smtClean="0"/>
              <a:t> is the initial </a:t>
            </a:r>
            <a:r>
              <a:rPr lang="en-US" dirty="0"/>
              <a:t>treatment of choice for this </a:t>
            </a:r>
            <a:r>
              <a:rPr lang="en-US" dirty="0" smtClean="0"/>
              <a:t>condition. </a:t>
            </a:r>
          </a:p>
          <a:p>
            <a:r>
              <a:rPr lang="en-US" dirty="0" smtClean="0"/>
              <a:t>For </a:t>
            </a:r>
            <a:r>
              <a:rPr lang="en-US" dirty="0"/>
              <a:t>therapy resistant patients treatment </a:t>
            </a:r>
            <a:r>
              <a:rPr lang="en-US" dirty="0" smtClean="0"/>
              <a:t>with a specialized pediatric urologist and nephrologist </a:t>
            </a:r>
            <a:r>
              <a:rPr lang="en-US" dirty="0"/>
              <a:t>is advised </a:t>
            </a:r>
            <a:r>
              <a:rPr lang="en-US" dirty="0" smtClean="0"/>
              <a:t>(Invasive urodynamic studies, lumbar MRI, cystoscopy, advanced </a:t>
            </a:r>
            <a:r>
              <a:rPr lang="en-US" dirty="0" err="1" smtClean="0"/>
              <a:t>urotherapy</a:t>
            </a:r>
            <a:r>
              <a:rPr lang="en-US" dirty="0" smtClean="0"/>
              <a:t>…).</a:t>
            </a:r>
          </a:p>
          <a:p>
            <a:r>
              <a:rPr lang="en-US" dirty="0" smtClean="0"/>
              <a:t>Childhood </a:t>
            </a:r>
            <a:r>
              <a:rPr lang="en-US" dirty="0"/>
              <a:t>conditions </a:t>
            </a:r>
            <a:r>
              <a:rPr lang="en-US" dirty="0" smtClean="0"/>
              <a:t>is not a trivial condition and can </a:t>
            </a:r>
            <a:r>
              <a:rPr lang="en-US" dirty="0"/>
              <a:t>recur in adulthood and are bad prognostic </a:t>
            </a:r>
            <a:r>
              <a:rPr lang="en-US" dirty="0" smtClean="0"/>
              <a:t>factors if left untreated.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Ã©sultat de recherche d'images pour &quot;manneken pis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67" y="648841"/>
            <a:ext cx="7425084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924908"/>
              </p:ext>
            </p:extLst>
          </p:nvPr>
        </p:nvGraphicFramePr>
        <p:xfrm>
          <a:off x="3052628" y="4984124"/>
          <a:ext cx="5022761" cy="1735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2761"/>
              </a:tblGrid>
              <a:tr h="1735643">
                <a:tc>
                  <a:txBody>
                    <a:bodyPr/>
                    <a:lstStyle/>
                    <a:p>
                      <a:pPr algn="ctr"/>
                      <a:r>
                        <a:rPr lang="fr-FR" sz="4000" dirty="0" smtClean="0"/>
                        <a:t>                                            THANK YOU !</a:t>
                      </a:r>
                      <a:endParaRPr lang="en-US" sz="4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9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                  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>
                <a:solidFill>
                  <a:srgbClr val="92D050"/>
                </a:solidFill>
              </a:rPr>
              <a:t>1-</a:t>
            </a:r>
            <a:r>
              <a:rPr lang="fr-FR" sz="2400" dirty="0" smtClean="0"/>
              <a:t> </a:t>
            </a:r>
            <a:r>
              <a:rPr lang="fr-FR" sz="2400" dirty="0" err="1" smtClean="0"/>
              <a:t>Epidemiology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b="1" dirty="0" smtClean="0">
                <a:solidFill>
                  <a:srgbClr val="92D050"/>
                </a:solidFill>
              </a:rPr>
              <a:t>2-</a:t>
            </a:r>
            <a:r>
              <a:rPr lang="fr-FR" sz="2400" dirty="0" smtClean="0"/>
              <a:t> </a:t>
            </a:r>
            <a:r>
              <a:rPr lang="fr-FR" sz="2400" dirty="0" err="1" smtClean="0"/>
              <a:t>History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b="1" dirty="0" smtClean="0">
                <a:solidFill>
                  <a:srgbClr val="92D050"/>
                </a:solidFill>
              </a:rPr>
              <a:t>3- </a:t>
            </a:r>
            <a:r>
              <a:rPr lang="fr-FR" sz="2400" dirty="0" err="1" smtClean="0"/>
              <a:t>Clinical</a:t>
            </a:r>
            <a:r>
              <a:rPr lang="fr-FR" sz="2400" dirty="0" smtClean="0"/>
              <a:t> exam</a:t>
            </a:r>
          </a:p>
          <a:p>
            <a:pPr marL="0" indent="0">
              <a:buNone/>
            </a:pPr>
            <a:r>
              <a:rPr lang="fr-FR" sz="2400" b="1" dirty="0" smtClean="0">
                <a:solidFill>
                  <a:srgbClr val="92D050"/>
                </a:solidFill>
              </a:rPr>
              <a:t>4-</a:t>
            </a:r>
            <a:r>
              <a:rPr lang="fr-FR" sz="2400" dirty="0" smtClean="0"/>
              <a:t> </a:t>
            </a:r>
            <a:r>
              <a:rPr lang="fr-FR" sz="2400" dirty="0" err="1" smtClean="0"/>
              <a:t>Assessment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b="1" dirty="0" smtClean="0">
                <a:solidFill>
                  <a:srgbClr val="92D050"/>
                </a:solidFill>
              </a:rPr>
              <a:t>5-</a:t>
            </a:r>
            <a:r>
              <a:rPr lang="fr-FR" sz="2400" dirty="0" smtClean="0"/>
              <a:t> Initial </a:t>
            </a:r>
            <a:r>
              <a:rPr lang="fr-FR" sz="2400" dirty="0" err="1" smtClean="0"/>
              <a:t>treatment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b="1" dirty="0" smtClean="0">
                <a:solidFill>
                  <a:srgbClr val="92D050"/>
                </a:solidFill>
              </a:rPr>
              <a:t>6-</a:t>
            </a:r>
            <a:r>
              <a:rPr lang="fr-FR" sz="2400" dirty="0" smtClean="0"/>
              <a:t> </a:t>
            </a:r>
            <a:r>
              <a:rPr lang="fr-FR" sz="2400" dirty="0" err="1" smtClean="0"/>
              <a:t>Take</a:t>
            </a:r>
            <a:r>
              <a:rPr lang="fr-FR" sz="2400" dirty="0" smtClean="0"/>
              <a:t> home message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03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5410" y="362566"/>
            <a:ext cx="9404723" cy="1400530"/>
          </a:xfrm>
        </p:spPr>
        <p:txBody>
          <a:bodyPr/>
          <a:lstStyle/>
          <a:p>
            <a:r>
              <a:rPr lang="fr-FR" dirty="0" smtClean="0"/>
              <a:t>                        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5" y="2052918"/>
            <a:ext cx="11346287" cy="419548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LUTD is commonly encountered in daily practice, accounting for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up to 40% of pediatric urology clinic visits annually.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The incidence has been estimated between 5 and 15% in 6 year old children in different epidemiological surveys.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In contrast to the adult population where incontinence is always considered a pathological condition, in children reference point for LUT symptoms is </a:t>
            </a:r>
            <a:r>
              <a:rPr lang="en-US" sz="2400" b="1" i="1" u="sng" dirty="0" smtClean="0"/>
              <a:t>5 years of age </a:t>
            </a:r>
            <a:r>
              <a:rPr lang="en-US" sz="2400" dirty="0" smtClean="0"/>
              <a:t>and bowel dysfunction is </a:t>
            </a:r>
            <a:r>
              <a:rPr lang="en-US" sz="2400" b="1" i="1" u="sng" dirty="0" smtClean="0"/>
              <a:t>4 years </a:t>
            </a:r>
            <a:r>
              <a:rPr lang="en-US" sz="2400" dirty="0" smtClean="0"/>
              <a:t>according to the ICCS.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9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7127"/>
          </a:xfrm>
        </p:spPr>
        <p:txBody>
          <a:bodyPr/>
          <a:lstStyle/>
          <a:p>
            <a:pPr algn="ctr"/>
            <a:r>
              <a:rPr lang="fr-FR" dirty="0" smtClean="0"/>
              <a:t>HISTORY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0769"/>
            <a:ext cx="10515600" cy="4351338"/>
          </a:xfrm>
        </p:spPr>
        <p:txBody>
          <a:bodyPr/>
          <a:lstStyle/>
          <a:p>
            <a:r>
              <a:rPr lang="en-US" b="1" dirty="0" smtClean="0"/>
              <a:t>LUTD should be assessed following the standardization criteria of the ICCS.</a:t>
            </a:r>
          </a:p>
          <a:p>
            <a:pPr marL="0" indent="0">
              <a:buNone/>
            </a:pPr>
            <a:r>
              <a:rPr lang="fr-FR" u="sng" dirty="0" smtClean="0"/>
              <a:t>1- LUT SYMPTOMS</a:t>
            </a:r>
            <a:endParaRPr lang="en-US" u="sng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401893"/>
              </p:ext>
            </p:extLst>
          </p:nvPr>
        </p:nvGraphicFramePr>
        <p:xfrm>
          <a:off x="270457" y="1956037"/>
          <a:ext cx="1142356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0028"/>
                <a:gridCol w="3365679"/>
                <a:gridCol w="3807853"/>
              </a:tblGrid>
              <a:tr h="557938">
                <a:tc>
                  <a:txBody>
                    <a:bodyPr/>
                    <a:lstStyle/>
                    <a:p>
                      <a:pPr algn="ctr"/>
                      <a:r>
                        <a:rPr lang="fr-FR" sz="1800" u="sng" dirty="0" smtClean="0"/>
                        <a:t>STORAGE SYMPTOMS</a:t>
                      </a:r>
                      <a:r>
                        <a:rPr lang="fr-FR" sz="1800" dirty="0" smtClean="0"/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u="sng" dirty="0" smtClean="0"/>
                        <a:t>VOIDING SYMPTOMS</a:t>
                      </a:r>
                      <a:r>
                        <a:rPr lang="fr-FR" sz="1800" dirty="0" smtClean="0"/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u="sng" dirty="0" smtClean="0"/>
                        <a:t>OTHER SYMPTOMS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</a:tr>
              <a:tr h="2869394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 err="1" smtClean="0"/>
                        <a:t>Voiding</a:t>
                      </a: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frequency</a:t>
                      </a:r>
                      <a:r>
                        <a:rPr lang="fr-FR" sz="1800" dirty="0" smtClean="0"/>
                        <a:t> (4-7)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 err="1" smtClean="0"/>
                        <a:t>Urgency</a:t>
                      </a:r>
                      <a:r>
                        <a:rPr lang="fr-FR" sz="1800" dirty="0" smtClean="0"/>
                        <a:t>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 smtClean="0"/>
                        <a:t>Incontinence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fr-FR" sz="1800" dirty="0" smtClean="0"/>
                        <a:t>       -</a:t>
                      </a:r>
                      <a:r>
                        <a:rPr lang="fr-FR" sz="1800" baseline="0" dirty="0" smtClean="0"/>
                        <a:t> </a:t>
                      </a:r>
                      <a:r>
                        <a:rPr lang="fr-FR" sz="1800" dirty="0" err="1" smtClean="0"/>
                        <a:t>Associated</a:t>
                      </a:r>
                      <a:r>
                        <a:rPr lang="fr-FR" sz="1800" dirty="0" smtClean="0"/>
                        <a:t> or not </a:t>
                      </a:r>
                      <a:r>
                        <a:rPr lang="fr-FR" sz="1800" dirty="0" err="1" smtClean="0"/>
                        <a:t>with</a:t>
                      </a: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urgency</a:t>
                      </a:r>
                      <a:r>
                        <a:rPr lang="fr-FR" sz="1800" dirty="0" smtClean="0"/>
                        <a:t>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1800" dirty="0" smtClean="0"/>
                        <a:t>       - </a:t>
                      </a:r>
                      <a:r>
                        <a:rPr lang="fr-FR" sz="1800" dirty="0" err="1" smtClean="0"/>
                        <a:t>Continuous</a:t>
                      </a:r>
                      <a:r>
                        <a:rPr lang="fr-FR" sz="1800" dirty="0" smtClean="0"/>
                        <a:t> Vs Intermittent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 err="1" smtClean="0"/>
                        <a:t>Nocturia</a:t>
                      </a:r>
                      <a:r>
                        <a:rPr lang="fr-FR" sz="1800" dirty="0" smtClean="0"/>
                        <a:t>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 err="1" smtClean="0"/>
                        <a:t>Enuresis</a:t>
                      </a:r>
                      <a:r>
                        <a:rPr lang="fr-FR" sz="1800" dirty="0" smtClean="0"/>
                        <a:t> </a:t>
                      </a:r>
                    </a:p>
                    <a:p>
                      <a:pPr marL="0" indent="0" algn="l">
                        <a:buFontTx/>
                        <a:buNone/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 err="1" smtClean="0"/>
                        <a:t>Hesitancy</a:t>
                      </a:r>
                      <a:r>
                        <a:rPr lang="fr-FR" sz="1800" dirty="0" smtClean="0"/>
                        <a:t>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 err="1" smtClean="0"/>
                        <a:t>Straining</a:t>
                      </a:r>
                      <a:r>
                        <a:rPr lang="fr-FR" sz="1800" dirty="0" smtClean="0"/>
                        <a:t>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 smtClean="0"/>
                        <a:t>Stream </a:t>
                      </a:r>
                      <a:r>
                        <a:rPr lang="fr-FR" sz="1800" dirty="0" err="1" smtClean="0"/>
                        <a:t>characteristics</a:t>
                      </a:r>
                      <a:r>
                        <a:rPr lang="fr-FR" sz="1800" dirty="0" smtClean="0"/>
                        <a:t> 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dirty="0" smtClean="0"/>
                        <a:t>        </a:t>
                      </a:r>
                      <a:r>
                        <a:rPr lang="fr-FR" sz="1800" baseline="0" dirty="0" smtClean="0"/>
                        <a:t> -</a:t>
                      </a:r>
                      <a:r>
                        <a:rPr lang="fr-FR" sz="1800" dirty="0" err="1" smtClean="0"/>
                        <a:t>Weak</a:t>
                      </a:r>
                      <a:endParaRPr lang="fr-FR" sz="1800" dirty="0" smtClean="0"/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         -Intermittent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aseline="0" dirty="0" smtClean="0"/>
                        <a:t>         - </a:t>
                      </a:r>
                      <a:r>
                        <a:rPr lang="fr-FR" sz="1800" dirty="0" err="1" smtClean="0"/>
                        <a:t>Spraying</a:t>
                      </a:r>
                      <a:r>
                        <a:rPr lang="fr-FR" sz="1800" dirty="0" smtClean="0"/>
                        <a:t> (or </a:t>
                      </a:r>
                      <a:r>
                        <a:rPr lang="fr-FR" sz="1800" dirty="0" err="1" smtClean="0"/>
                        <a:t>splitting</a:t>
                      </a:r>
                      <a:r>
                        <a:rPr lang="fr-FR" sz="1800" dirty="0" smtClean="0"/>
                        <a:t>)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Dysuria</a:t>
                      </a:r>
                      <a:r>
                        <a:rPr lang="fr-FR" sz="1800" dirty="0" smtClean="0"/>
                        <a:t> (</a:t>
                      </a:r>
                      <a:r>
                        <a:rPr lang="fr-FR" sz="1800" dirty="0" err="1" smtClean="0"/>
                        <a:t>urethral</a:t>
                      </a:r>
                      <a:r>
                        <a:rPr lang="fr-FR" sz="1800" dirty="0" smtClean="0"/>
                        <a:t> or </a:t>
                      </a:r>
                      <a:r>
                        <a:rPr lang="fr-FR" sz="1800" dirty="0" err="1" smtClean="0"/>
                        <a:t>bladder</a:t>
                      </a:r>
                      <a:r>
                        <a:rPr lang="fr-FR" sz="1800" dirty="0" smtClean="0"/>
                        <a:t> source) 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fr-FR" sz="1800" dirty="0" smtClean="0"/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fr-FR" sz="1800" dirty="0" smtClean="0"/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u="sng" dirty="0" smtClean="0"/>
                        <a:t>Post </a:t>
                      </a:r>
                      <a:r>
                        <a:rPr lang="fr-FR" sz="1800" u="sng" dirty="0" err="1" smtClean="0"/>
                        <a:t>micturition</a:t>
                      </a:r>
                      <a:r>
                        <a:rPr lang="fr-FR" sz="1800" u="sng" dirty="0" smtClean="0"/>
                        <a:t> dribble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dirty="0" err="1" smtClean="0"/>
                        <a:t>Incomplete</a:t>
                      </a: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bladder</a:t>
                      </a:r>
                      <a:r>
                        <a:rPr lang="fr-FR" sz="1800" dirty="0" smtClean="0"/>
                        <a:t>  sensation.</a:t>
                      </a:r>
                    </a:p>
                    <a:p>
                      <a:pPr algn="l"/>
                      <a:endParaRPr lang="fr-FR" sz="1800" u="sng" dirty="0" smtClean="0"/>
                    </a:p>
                    <a:p>
                      <a:pPr algn="l"/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56079" y="6194738"/>
            <a:ext cx="766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SEVERITY OF LUTD MAY BE ASSESSED USING THE DVSS SCORE </a:t>
            </a:r>
            <a:endParaRPr lang="en-US" dirty="0"/>
          </a:p>
        </p:txBody>
      </p:sp>
      <p:sp>
        <p:nvSpPr>
          <p:cNvPr id="7" name="Frame 6"/>
          <p:cNvSpPr/>
          <p:nvPr/>
        </p:nvSpPr>
        <p:spPr>
          <a:xfrm>
            <a:off x="2601532" y="6025235"/>
            <a:ext cx="7199290" cy="70833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74" y="156504"/>
            <a:ext cx="9404723" cy="1400530"/>
          </a:xfrm>
        </p:spPr>
        <p:txBody>
          <a:bodyPr/>
          <a:lstStyle/>
          <a:p>
            <a:r>
              <a:rPr lang="en-US" dirty="0" smtClean="0"/>
              <a:t>                              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288" y="85676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2- </a:t>
            </a:r>
            <a:r>
              <a:rPr lang="fr-FR" sz="2400" dirty="0" err="1" smtClean="0"/>
              <a:t>History</a:t>
            </a:r>
            <a:r>
              <a:rPr lang="fr-FR" sz="2400" dirty="0" smtClean="0"/>
              <a:t> of </a:t>
            </a:r>
            <a:r>
              <a:rPr lang="fr-FR" sz="2400" dirty="0" err="1" smtClean="0"/>
              <a:t>urinary</a:t>
            </a:r>
            <a:r>
              <a:rPr lang="fr-FR" sz="2400" dirty="0" smtClean="0"/>
              <a:t> tract infections</a:t>
            </a:r>
          </a:p>
          <a:p>
            <a:pPr marL="0" indent="0">
              <a:buNone/>
            </a:pPr>
            <a:r>
              <a:rPr lang="fr-FR" sz="2400" dirty="0" smtClean="0"/>
              <a:t>3- </a:t>
            </a:r>
            <a:r>
              <a:rPr lang="fr-FR" sz="2400" dirty="0" err="1" smtClean="0"/>
              <a:t>History</a:t>
            </a:r>
            <a:r>
              <a:rPr lang="fr-FR" sz="2400" dirty="0" smtClean="0"/>
              <a:t> of </a:t>
            </a:r>
            <a:r>
              <a:rPr lang="fr-FR" sz="2400" dirty="0" err="1" smtClean="0"/>
              <a:t>macroscopic</a:t>
            </a:r>
            <a:r>
              <a:rPr lang="fr-FR" sz="2400" dirty="0" smtClean="0"/>
              <a:t> </a:t>
            </a:r>
            <a:r>
              <a:rPr lang="fr-FR" sz="2400" dirty="0" err="1" smtClean="0"/>
              <a:t>hematuria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4- </a:t>
            </a:r>
            <a:r>
              <a:rPr lang="fr-FR" sz="2400" dirty="0" err="1" smtClean="0"/>
              <a:t>Bowel</a:t>
            </a:r>
            <a:r>
              <a:rPr lang="fr-FR" sz="2400" dirty="0" smtClean="0"/>
              <a:t> </a:t>
            </a:r>
            <a:r>
              <a:rPr lang="fr-FR" sz="2400" dirty="0" err="1" smtClean="0"/>
              <a:t>dysfunction</a:t>
            </a:r>
            <a:r>
              <a:rPr lang="fr-FR" sz="2400" dirty="0" smtClean="0"/>
              <a:t> (Evaluation </a:t>
            </a:r>
            <a:r>
              <a:rPr lang="fr-FR" sz="2400" dirty="0" err="1" smtClean="0"/>
              <a:t>should</a:t>
            </a:r>
            <a:r>
              <a:rPr lang="fr-FR" sz="2400" dirty="0" smtClean="0"/>
              <a:t> me made </a:t>
            </a:r>
            <a:r>
              <a:rPr lang="fr-FR" sz="2400" dirty="0" err="1" smtClean="0"/>
              <a:t>using</a:t>
            </a:r>
            <a:r>
              <a:rPr lang="fr-FR" sz="2400" dirty="0" smtClean="0"/>
              <a:t> the Bristol       Score for one </a:t>
            </a:r>
            <a:r>
              <a:rPr lang="fr-FR" sz="2400" dirty="0" err="1" smtClean="0"/>
              <a:t>complete</a:t>
            </a:r>
            <a:r>
              <a:rPr lang="fr-FR" sz="2400" dirty="0" smtClean="0"/>
              <a:t> </a:t>
            </a:r>
            <a:r>
              <a:rPr lang="fr-FR" sz="2400" dirty="0" err="1" smtClean="0"/>
              <a:t>week</a:t>
            </a:r>
            <a:r>
              <a:rPr lang="fr-FR" sz="2400" dirty="0" smtClean="0"/>
              <a:t>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11" y="2940765"/>
            <a:ext cx="6648450" cy="348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62" y="0"/>
            <a:ext cx="9404723" cy="1400530"/>
          </a:xfrm>
        </p:spPr>
        <p:txBody>
          <a:bodyPr/>
          <a:lstStyle/>
          <a:p>
            <a:r>
              <a:rPr lang="en-US" dirty="0" smtClean="0"/>
              <a:t>                              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62" y="875764"/>
            <a:ext cx="11397803" cy="55314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dirty="0" smtClean="0"/>
              <a:t>5- </a:t>
            </a:r>
            <a:r>
              <a:rPr lang="fr-FR" sz="2400" dirty="0" err="1" smtClean="0"/>
              <a:t>History</a:t>
            </a:r>
            <a:r>
              <a:rPr lang="fr-FR" sz="2400" dirty="0" smtClean="0"/>
              <a:t> of LUTD in parents </a:t>
            </a:r>
            <a:r>
              <a:rPr lang="fr-FR" sz="2400" dirty="0" err="1" smtClean="0"/>
              <a:t>during</a:t>
            </a:r>
            <a:r>
              <a:rPr lang="fr-FR" sz="2400" dirty="0" smtClean="0"/>
              <a:t> </a:t>
            </a:r>
            <a:r>
              <a:rPr lang="fr-FR" sz="2400" dirty="0" err="1" smtClean="0"/>
              <a:t>childhood</a:t>
            </a:r>
            <a:endParaRPr lang="fr-FR" sz="2400" dirty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6- </a:t>
            </a:r>
            <a:r>
              <a:rPr lang="fr-FR" sz="2400" dirty="0" err="1" smtClean="0"/>
              <a:t>Personal</a:t>
            </a:r>
            <a:r>
              <a:rPr lang="fr-FR" sz="2400" dirty="0" smtClean="0"/>
              <a:t> or familial </a:t>
            </a:r>
            <a:r>
              <a:rPr lang="fr-FR" sz="2400" dirty="0" err="1" smtClean="0"/>
              <a:t>history</a:t>
            </a:r>
            <a:r>
              <a:rPr lang="fr-FR" sz="2400" dirty="0" smtClean="0"/>
              <a:t> of </a:t>
            </a:r>
            <a:r>
              <a:rPr lang="fr-FR" sz="2400" dirty="0" err="1" smtClean="0"/>
              <a:t>renal</a:t>
            </a:r>
            <a:r>
              <a:rPr lang="fr-FR" sz="2400" dirty="0" smtClean="0"/>
              <a:t> or </a:t>
            </a:r>
            <a:r>
              <a:rPr lang="fr-FR" sz="2400" dirty="0" err="1" smtClean="0"/>
              <a:t>urological</a:t>
            </a:r>
            <a:r>
              <a:rPr lang="fr-FR" sz="2400" dirty="0" smtClean="0"/>
              <a:t> </a:t>
            </a:r>
            <a:r>
              <a:rPr lang="fr-FR" sz="2400" dirty="0" err="1" smtClean="0"/>
              <a:t>disease</a:t>
            </a:r>
            <a:r>
              <a:rPr lang="fr-FR" sz="2400" dirty="0" smtClean="0"/>
              <a:t> (Ex: </a:t>
            </a:r>
            <a:r>
              <a:rPr lang="fr-FR" sz="2400" dirty="0" err="1" smtClean="0"/>
              <a:t>urolithiasis</a:t>
            </a:r>
            <a:r>
              <a:rPr lang="fr-FR" sz="2400" dirty="0" smtClean="0"/>
              <a:t>).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400" dirty="0"/>
              <a:t>7</a:t>
            </a:r>
            <a:r>
              <a:rPr lang="fr-FR" sz="2400" dirty="0" smtClean="0"/>
              <a:t>- </a:t>
            </a:r>
            <a:r>
              <a:rPr lang="fr-FR" sz="2400" dirty="0" err="1" smtClean="0"/>
              <a:t>Methods</a:t>
            </a:r>
            <a:r>
              <a:rPr lang="fr-FR" sz="2400" dirty="0" smtClean="0"/>
              <a:t> of </a:t>
            </a:r>
            <a:r>
              <a:rPr lang="fr-FR" sz="2400" dirty="0" err="1" smtClean="0"/>
              <a:t>learning</a:t>
            </a:r>
            <a:r>
              <a:rPr lang="fr-FR" sz="2400" dirty="0" smtClean="0"/>
              <a:t> and acquisition of </a:t>
            </a:r>
            <a:r>
              <a:rPr lang="fr-FR" sz="2400" dirty="0" err="1" smtClean="0"/>
              <a:t>cleanliness</a:t>
            </a:r>
            <a:r>
              <a:rPr lang="fr-FR" sz="2400" dirty="0" smtClean="0"/>
              <a:t>. 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400" dirty="0"/>
              <a:t>8</a:t>
            </a:r>
            <a:r>
              <a:rPr lang="fr-FR" sz="2400" dirty="0" smtClean="0"/>
              <a:t>- </a:t>
            </a:r>
            <a:r>
              <a:rPr lang="fr-FR" sz="2400" dirty="0" err="1" smtClean="0"/>
              <a:t>Modalities</a:t>
            </a:r>
            <a:r>
              <a:rPr lang="fr-FR" sz="2400" dirty="0" smtClean="0"/>
              <a:t> of </a:t>
            </a:r>
            <a:r>
              <a:rPr lang="fr-FR" sz="2400" dirty="0" err="1" smtClean="0"/>
              <a:t>school</a:t>
            </a:r>
            <a:r>
              <a:rPr lang="fr-FR" sz="2400" dirty="0" smtClean="0"/>
              <a:t> </a:t>
            </a:r>
            <a:r>
              <a:rPr lang="fr-FR" sz="2400" dirty="0" err="1" smtClean="0"/>
              <a:t>toilets</a:t>
            </a:r>
            <a:r>
              <a:rPr lang="fr-FR" sz="2400" dirty="0" smtClean="0"/>
              <a:t> use (</a:t>
            </a:r>
            <a:r>
              <a:rPr lang="fr-FR" sz="2400" dirty="0" err="1" smtClean="0"/>
              <a:t>availability</a:t>
            </a:r>
            <a:r>
              <a:rPr lang="fr-FR" sz="2400" dirty="0" smtClean="0"/>
              <a:t>, </a:t>
            </a:r>
            <a:r>
              <a:rPr lang="fr-FR" sz="2400" dirty="0" err="1" smtClean="0"/>
              <a:t>cleanliness</a:t>
            </a:r>
            <a:r>
              <a:rPr lang="fr-FR" sz="2400" dirty="0" smtClean="0"/>
              <a:t>, </a:t>
            </a:r>
            <a:r>
              <a:rPr lang="fr-FR" sz="2400" dirty="0" err="1" smtClean="0"/>
              <a:t>hygienic</a:t>
            </a:r>
            <a:r>
              <a:rPr lang="fr-FR" sz="2400" dirty="0" smtClean="0"/>
              <a:t> </a:t>
            </a:r>
            <a:r>
              <a:rPr lang="fr-FR" sz="2400" dirty="0" err="1" smtClean="0"/>
              <a:t>paper</a:t>
            </a:r>
            <a:r>
              <a:rPr lang="fr-FR" sz="2400" dirty="0" smtClean="0"/>
              <a:t>…).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400" dirty="0"/>
              <a:t>9</a:t>
            </a:r>
            <a:r>
              <a:rPr lang="fr-FR" sz="2400" dirty="0" smtClean="0"/>
              <a:t>- </a:t>
            </a:r>
            <a:r>
              <a:rPr lang="en-US" sz="2400" dirty="0"/>
              <a:t>P</a:t>
            </a:r>
            <a:r>
              <a:rPr lang="en-US" sz="2400" dirty="0" smtClean="0"/>
              <a:t>sychomotor and </a:t>
            </a:r>
            <a:r>
              <a:rPr lang="en-US" sz="2400" dirty="0" err="1" smtClean="0"/>
              <a:t>statural</a:t>
            </a:r>
            <a:r>
              <a:rPr lang="en-US" sz="2400" dirty="0" smtClean="0"/>
              <a:t> development of the child, his lifestyle, his daily water regime (soft drinks, soda)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10- </a:t>
            </a:r>
            <a:r>
              <a:rPr lang="en-US" sz="2400" dirty="0" smtClean="0"/>
              <a:t>Potential use of pads and the psychosocial impact.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54" y="278528"/>
            <a:ext cx="10515600" cy="1325563"/>
          </a:xfrm>
        </p:spPr>
        <p:txBody>
          <a:bodyPr/>
          <a:lstStyle/>
          <a:p>
            <a:r>
              <a:rPr lang="fr-FR" dirty="0" smtClean="0"/>
              <a:t>                      CLINICAL EXAM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09" y="10567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1- Inspection of the pants in search of stigmas of urine leakage or stool.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/>
              <a:t>2</a:t>
            </a:r>
            <a:r>
              <a:rPr lang="fr-FR" sz="2400" dirty="0" smtClean="0"/>
              <a:t>- </a:t>
            </a:r>
            <a:r>
              <a:rPr lang="fr-FR" sz="2400" dirty="0" err="1" smtClean="0"/>
              <a:t>Examination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external</a:t>
            </a:r>
            <a:r>
              <a:rPr lang="fr-FR" sz="2400" dirty="0" smtClean="0"/>
              <a:t> </a:t>
            </a:r>
            <a:r>
              <a:rPr lang="fr-FR" sz="2400" dirty="0" err="1" smtClean="0"/>
              <a:t>genitalia</a:t>
            </a:r>
            <a:r>
              <a:rPr lang="fr-FR" sz="2400" dirty="0" smtClean="0"/>
              <a:t> :</a:t>
            </a:r>
          </a:p>
          <a:p>
            <a:pPr lvl="1"/>
            <a:r>
              <a:rPr lang="fr-FR" dirty="0" smtClean="0"/>
              <a:t>In boys : </a:t>
            </a:r>
            <a:r>
              <a:rPr lang="fr-FR" dirty="0" err="1" smtClean="0"/>
              <a:t>pathological</a:t>
            </a:r>
            <a:r>
              <a:rPr lang="fr-FR" dirty="0" smtClean="0"/>
              <a:t> phimosis, aspect of the </a:t>
            </a:r>
            <a:r>
              <a:rPr lang="fr-FR" dirty="0" err="1" smtClean="0"/>
              <a:t>meatus</a:t>
            </a:r>
            <a:endParaRPr lang="fr-FR" dirty="0" smtClean="0"/>
          </a:p>
          <a:p>
            <a:pPr lvl="1"/>
            <a:r>
              <a:rPr lang="fr-FR" dirty="0" smtClean="0"/>
              <a:t>In girls : </a:t>
            </a:r>
            <a:r>
              <a:rPr lang="fr-FR" dirty="0" err="1" smtClean="0"/>
              <a:t>vulvitis</a:t>
            </a:r>
            <a:r>
              <a:rPr lang="fr-FR" dirty="0" smtClean="0"/>
              <a:t>, aspect of the </a:t>
            </a:r>
            <a:r>
              <a:rPr lang="fr-FR" dirty="0" err="1" smtClean="0"/>
              <a:t>meatus</a:t>
            </a:r>
            <a:r>
              <a:rPr lang="fr-FR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60" y="3533253"/>
            <a:ext cx="3901225" cy="2899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69" y="3533253"/>
            <a:ext cx="3640430" cy="28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3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            CLINICAL EXAM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93050"/>
            <a:ext cx="5342092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48" y="1993050"/>
            <a:ext cx="56326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23" y="0"/>
            <a:ext cx="10515600" cy="1325563"/>
          </a:xfrm>
        </p:spPr>
        <p:txBody>
          <a:bodyPr/>
          <a:lstStyle/>
          <a:p>
            <a:r>
              <a:rPr lang="fr-FR" dirty="0" smtClean="0"/>
              <a:t>                      CLINICAL EXAM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623" y="102713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3</a:t>
            </a:r>
            <a:r>
              <a:rPr lang="fr-FR" dirty="0" smtClean="0"/>
              <a:t>- </a:t>
            </a:r>
            <a:r>
              <a:rPr lang="en-US" dirty="0" smtClean="0"/>
              <a:t>Abdominal palpation looking for </a:t>
            </a:r>
            <a:r>
              <a:rPr lang="en-US" dirty="0" err="1" smtClean="0"/>
              <a:t>stercoral</a:t>
            </a:r>
            <a:r>
              <a:rPr lang="en-US" dirty="0" smtClean="0"/>
              <a:t> crowding and bladder globe.</a:t>
            </a:r>
          </a:p>
          <a:p>
            <a:pPr marL="0" indent="0">
              <a:buNone/>
            </a:pPr>
            <a:r>
              <a:rPr lang="fr-FR" dirty="0"/>
              <a:t>4</a:t>
            </a:r>
            <a:r>
              <a:rPr lang="fr-FR" dirty="0" smtClean="0"/>
              <a:t>- </a:t>
            </a:r>
            <a:r>
              <a:rPr lang="en-US" dirty="0" err="1"/>
              <a:t>N</a:t>
            </a:r>
            <a:r>
              <a:rPr lang="en-US" dirty="0" err="1" smtClean="0"/>
              <a:t>euro</a:t>
            </a:r>
            <a:r>
              <a:rPr lang="en-US" dirty="0" smtClean="0"/>
              <a:t>-orthopedic examination (cutaneous signs of occult spinal </a:t>
            </a:r>
            <a:r>
              <a:rPr lang="en-US" dirty="0" err="1" smtClean="0"/>
              <a:t>dysraphism</a:t>
            </a:r>
            <a:r>
              <a:rPr lang="en-US" dirty="0" smtClean="0"/>
              <a:t>, hollow foot, unequal length of the lower limbs, scoliosis, trophic disorders).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23" y="2743281"/>
            <a:ext cx="2453423" cy="290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415" y="2743281"/>
            <a:ext cx="3938221" cy="2902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7286" t="32064" r="57794" b="16695"/>
          <a:stretch/>
        </p:blipFill>
        <p:spPr>
          <a:xfrm>
            <a:off x="7845632" y="2743281"/>
            <a:ext cx="3049895" cy="27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861</TotalTime>
  <Words>667</Words>
  <Application>Microsoft Office PowerPoint</Application>
  <PresentationFormat>Widescreen</PresentationFormat>
  <Paragraphs>98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Wingdings</vt:lpstr>
      <vt:lpstr>Wingdings 3</vt:lpstr>
      <vt:lpstr>Ion</vt:lpstr>
      <vt:lpstr>Evaluation of Lower urinary tract dysfunction in children (LUTD)</vt:lpstr>
      <vt:lpstr>                              PLAN</vt:lpstr>
      <vt:lpstr>                        EPIDEMIOLOGY</vt:lpstr>
      <vt:lpstr>HISTORY </vt:lpstr>
      <vt:lpstr>                               HISTORY</vt:lpstr>
      <vt:lpstr>                               HISTORY</vt:lpstr>
      <vt:lpstr>                      CLINICAL EXAM </vt:lpstr>
      <vt:lpstr>                       CLINICAL EXAM </vt:lpstr>
      <vt:lpstr>                      CLINICAL EXAM </vt:lpstr>
      <vt:lpstr>               CLINICAL EXAMINATION </vt:lpstr>
      <vt:lpstr>                          ASSESSMENT </vt:lpstr>
      <vt:lpstr>                         URINALYSIS </vt:lpstr>
      <vt:lpstr>               Frequency voiding chart </vt:lpstr>
      <vt:lpstr>                        Uroflowmetry </vt:lpstr>
      <vt:lpstr>                     Uroflowmetry</vt:lpstr>
      <vt:lpstr>                INITIAL TREATMENT</vt:lpstr>
      <vt:lpstr>                 TAKE HOME MESSAGE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Functional lower urinary tract dysfunction in children </dc:title>
  <dc:creator>Anthony</dc:creator>
  <cp:lastModifiedBy>Anthony</cp:lastModifiedBy>
  <cp:revision>65</cp:revision>
  <dcterms:created xsi:type="dcterms:W3CDTF">2019-06-09T15:05:03Z</dcterms:created>
  <dcterms:modified xsi:type="dcterms:W3CDTF">2019-06-12T22:16:14Z</dcterms:modified>
</cp:coreProperties>
</file>