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79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4" r:id="rId17"/>
    <p:sldId id="272" r:id="rId18"/>
    <p:sldId id="280" r:id="rId19"/>
    <p:sldId id="281" r:id="rId20"/>
    <p:sldId id="297" r:id="rId21"/>
    <p:sldId id="299" r:id="rId22"/>
    <p:sldId id="300" r:id="rId23"/>
    <p:sldId id="271" r:id="rId24"/>
    <p:sldId id="277" r:id="rId25"/>
    <p:sldId id="306" r:id="rId26"/>
    <p:sldId id="284" r:id="rId27"/>
    <p:sldId id="303" r:id="rId28"/>
    <p:sldId id="302" r:id="rId29"/>
    <p:sldId id="285" r:id="rId30"/>
    <p:sldId id="287" r:id="rId31"/>
    <p:sldId id="288" r:id="rId32"/>
    <p:sldId id="305" r:id="rId33"/>
    <p:sldId id="289" r:id="rId34"/>
    <p:sldId id="290" r:id="rId35"/>
    <p:sldId id="291" r:id="rId36"/>
    <p:sldId id="293" r:id="rId37"/>
    <p:sldId id="292" r:id="rId38"/>
    <p:sldId id="295" r:id="rId39"/>
    <p:sldId id="294" r:id="rId40"/>
    <p:sldId id="308" r:id="rId41"/>
    <p:sldId id="296" r:id="rId42"/>
    <p:sldId id="341" r:id="rId43"/>
    <p:sldId id="338" r:id="rId44"/>
    <p:sldId id="337" r:id="rId45"/>
    <p:sldId id="307" r:id="rId46"/>
    <p:sldId id="309" r:id="rId47"/>
    <p:sldId id="339" r:id="rId48"/>
    <p:sldId id="311" r:id="rId49"/>
    <p:sldId id="310" r:id="rId50"/>
    <p:sldId id="313" r:id="rId51"/>
    <p:sldId id="312" r:id="rId52"/>
    <p:sldId id="314" r:id="rId53"/>
    <p:sldId id="315" r:id="rId54"/>
    <p:sldId id="317" r:id="rId55"/>
    <p:sldId id="316" r:id="rId56"/>
    <p:sldId id="319" r:id="rId57"/>
    <p:sldId id="318" r:id="rId58"/>
    <p:sldId id="320" r:id="rId59"/>
    <p:sldId id="321" r:id="rId60"/>
    <p:sldId id="322" r:id="rId61"/>
    <p:sldId id="343" r:id="rId62"/>
    <p:sldId id="323" r:id="rId63"/>
    <p:sldId id="344" r:id="rId64"/>
    <p:sldId id="324" r:id="rId65"/>
    <p:sldId id="325" r:id="rId66"/>
    <p:sldId id="327" r:id="rId67"/>
    <p:sldId id="326" r:id="rId68"/>
    <p:sldId id="328" r:id="rId69"/>
    <p:sldId id="329" r:id="rId70"/>
    <p:sldId id="330" r:id="rId71"/>
    <p:sldId id="331" r:id="rId72"/>
    <p:sldId id="342" r:id="rId73"/>
    <p:sldId id="332" r:id="rId74"/>
    <p:sldId id="333" r:id="rId75"/>
    <p:sldId id="334" r:id="rId76"/>
    <p:sldId id="335" r:id="rId77"/>
    <p:sldId id="345" r:id="rId78"/>
    <p:sldId id="346" r:id="rId79"/>
    <p:sldId id="347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18"/>
  </p:normalViewPr>
  <p:slideViewPr>
    <p:cSldViewPr snapToGrid="0">
      <p:cViewPr varScale="1">
        <p:scale>
          <a:sx n="60" d="100"/>
          <a:sy n="60" d="100"/>
        </p:scale>
        <p:origin x="18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E8E84-9EDE-476A-B6AF-DB15B22720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C2E9BDF-03FB-47BD-BFE3-A91A326AB287}">
      <dgm:prSet phldrT="[Text]"/>
      <dgm:spPr/>
      <dgm:t>
        <a:bodyPr/>
        <a:lstStyle/>
        <a:p>
          <a:r>
            <a:rPr lang="en-US" dirty="0"/>
            <a:t>Genital folds fail to fuse </a:t>
          </a:r>
        </a:p>
      </dgm:t>
    </dgm:pt>
    <dgm:pt modelId="{8D1ACBE1-CBC0-4546-8731-7C3370251B0D}" type="parTrans" cxnId="{4A4DA98F-286A-4BF5-8CB0-3F101F5DD85B}">
      <dgm:prSet/>
      <dgm:spPr/>
      <dgm:t>
        <a:bodyPr/>
        <a:lstStyle/>
        <a:p>
          <a:endParaRPr lang="en-US"/>
        </a:p>
      </dgm:t>
    </dgm:pt>
    <dgm:pt modelId="{8C80ACAA-9448-4535-8365-D27EE059BD91}" type="sibTrans" cxnId="{4A4DA98F-286A-4BF5-8CB0-3F101F5DD85B}">
      <dgm:prSet/>
      <dgm:spPr/>
      <dgm:t>
        <a:bodyPr/>
        <a:lstStyle/>
        <a:p>
          <a:endParaRPr lang="en-US"/>
        </a:p>
      </dgm:t>
    </dgm:pt>
    <dgm:pt modelId="{C340D1A4-5EC8-4812-924E-C1427DA460D5}">
      <dgm:prSet phldrT="[Text]"/>
      <dgm:spPr/>
      <dgm:t>
        <a:bodyPr/>
        <a:lstStyle/>
        <a:p>
          <a:r>
            <a:rPr lang="en-US" dirty="0" err="1"/>
            <a:t>Preputial</a:t>
          </a:r>
          <a:r>
            <a:rPr lang="en-US" dirty="0"/>
            <a:t> tissue does not form ventrally </a:t>
          </a:r>
        </a:p>
      </dgm:t>
    </dgm:pt>
    <dgm:pt modelId="{5C03038A-86A8-4396-9E58-A12F58131F0B}" type="parTrans" cxnId="{55E25574-83F1-4B60-B890-5DBEE2F1CCFA}">
      <dgm:prSet/>
      <dgm:spPr/>
      <dgm:t>
        <a:bodyPr/>
        <a:lstStyle/>
        <a:p>
          <a:endParaRPr lang="en-US"/>
        </a:p>
      </dgm:t>
    </dgm:pt>
    <dgm:pt modelId="{ED3CA36D-9AD1-448C-AAC4-8499691308FE}" type="sibTrans" cxnId="{55E25574-83F1-4B60-B890-5DBEE2F1CCFA}">
      <dgm:prSet/>
      <dgm:spPr/>
      <dgm:t>
        <a:bodyPr/>
        <a:lstStyle/>
        <a:p>
          <a:endParaRPr lang="en-US"/>
        </a:p>
      </dgm:t>
    </dgm:pt>
    <dgm:pt modelId="{5F1AC86C-AB8F-4A85-BB4D-061E90ECB8F8}">
      <dgm:prSet phldrT="[Text]"/>
      <dgm:spPr/>
      <dgm:t>
        <a:bodyPr/>
        <a:lstStyle/>
        <a:p>
          <a:r>
            <a:rPr lang="en-US" dirty="0"/>
            <a:t>In hypospadias:</a:t>
          </a:r>
        </a:p>
        <a:p>
          <a:r>
            <a:rPr lang="en-US" dirty="0"/>
            <a:t>No </a:t>
          </a:r>
          <a:r>
            <a:rPr lang="en-US" dirty="0" err="1"/>
            <a:t>preputial</a:t>
          </a:r>
          <a:r>
            <a:rPr lang="en-US" dirty="0"/>
            <a:t> tissue ventrally</a:t>
          </a:r>
        </a:p>
        <a:p>
          <a:r>
            <a:rPr lang="en-US" dirty="0"/>
            <a:t>Excessive </a:t>
          </a:r>
          <a:r>
            <a:rPr lang="en-US" dirty="0" err="1"/>
            <a:t>preputial</a:t>
          </a:r>
          <a:r>
            <a:rPr lang="en-US" dirty="0"/>
            <a:t> tissue dorsally </a:t>
          </a:r>
        </a:p>
      </dgm:t>
    </dgm:pt>
    <dgm:pt modelId="{33CCB285-3F82-495A-967E-3ED7E0678A2F}" type="parTrans" cxnId="{D2DFB4E1-40C3-4B03-86B1-CB93CD54A93B}">
      <dgm:prSet/>
      <dgm:spPr/>
      <dgm:t>
        <a:bodyPr/>
        <a:lstStyle/>
        <a:p>
          <a:endParaRPr lang="en-US"/>
        </a:p>
      </dgm:t>
    </dgm:pt>
    <dgm:pt modelId="{CA455861-25D8-4AFF-810D-55CDAE0D010D}" type="sibTrans" cxnId="{D2DFB4E1-40C3-4B03-86B1-CB93CD54A93B}">
      <dgm:prSet/>
      <dgm:spPr/>
      <dgm:t>
        <a:bodyPr/>
        <a:lstStyle/>
        <a:p>
          <a:endParaRPr lang="en-US"/>
        </a:p>
      </dgm:t>
    </dgm:pt>
    <dgm:pt modelId="{88FF9EFE-B2AA-4709-95EB-915A4A9F6F9B}" type="pres">
      <dgm:prSet presAssocID="{790E8E84-9EDE-476A-B6AF-DB15B227200D}" presName="CompostProcess" presStyleCnt="0">
        <dgm:presLayoutVars>
          <dgm:dir/>
          <dgm:resizeHandles val="exact"/>
        </dgm:presLayoutVars>
      </dgm:prSet>
      <dgm:spPr/>
    </dgm:pt>
    <dgm:pt modelId="{FF49F4EC-63F2-45C1-9742-708EB94726C3}" type="pres">
      <dgm:prSet presAssocID="{790E8E84-9EDE-476A-B6AF-DB15B227200D}" presName="arrow" presStyleLbl="bgShp" presStyleIdx="0" presStyleCnt="1"/>
      <dgm:spPr/>
    </dgm:pt>
    <dgm:pt modelId="{C92A941C-7DB0-4C2A-A569-7E25CAD1310C}" type="pres">
      <dgm:prSet presAssocID="{790E8E84-9EDE-476A-B6AF-DB15B227200D}" presName="linearProcess" presStyleCnt="0"/>
      <dgm:spPr/>
    </dgm:pt>
    <dgm:pt modelId="{E85F96E2-E17F-4969-AFA5-8DECC23F54E7}" type="pres">
      <dgm:prSet presAssocID="{2C2E9BDF-03FB-47BD-BFE3-A91A326AB287}" presName="textNode" presStyleLbl="node1" presStyleIdx="0" presStyleCnt="3">
        <dgm:presLayoutVars>
          <dgm:bulletEnabled val="1"/>
        </dgm:presLayoutVars>
      </dgm:prSet>
      <dgm:spPr/>
    </dgm:pt>
    <dgm:pt modelId="{23040583-AB29-4646-8F1B-D79E0EE7985C}" type="pres">
      <dgm:prSet presAssocID="{8C80ACAA-9448-4535-8365-D27EE059BD91}" presName="sibTrans" presStyleCnt="0"/>
      <dgm:spPr/>
    </dgm:pt>
    <dgm:pt modelId="{0F379242-3D81-4F13-92F0-99B942A33F2E}" type="pres">
      <dgm:prSet presAssocID="{C340D1A4-5EC8-4812-924E-C1427DA460D5}" presName="textNode" presStyleLbl="node1" presStyleIdx="1" presStyleCnt="3">
        <dgm:presLayoutVars>
          <dgm:bulletEnabled val="1"/>
        </dgm:presLayoutVars>
      </dgm:prSet>
      <dgm:spPr/>
    </dgm:pt>
    <dgm:pt modelId="{0E2D25C6-A021-4F4F-8916-24BB3480804E}" type="pres">
      <dgm:prSet presAssocID="{ED3CA36D-9AD1-448C-AAC4-8499691308FE}" presName="sibTrans" presStyleCnt="0"/>
      <dgm:spPr/>
    </dgm:pt>
    <dgm:pt modelId="{BCCF553F-8BAE-4738-9E57-036A3ACE70D3}" type="pres">
      <dgm:prSet presAssocID="{5F1AC86C-AB8F-4A85-BB4D-061E90ECB8F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08D4E13-97C6-4991-8E91-6C4F9BB54B73}" type="presOf" srcId="{2C2E9BDF-03FB-47BD-BFE3-A91A326AB287}" destId="{E85F96E2-E17F-4969-AFA5-8DECC23F54E7}" srcOrd="0" destOrd="0" presId="urn:microsoft.com/office/officeart/2005/8/layout/hProcess9"/>
    <dgm:cxn modelId="{58BBCA60-6D7C-430E-A183-7B34BC2AD03B}" type="presOf" srcId="{C340D1A4-5EC8-4812-924E-C1427DA460D5}" destId="{0F379242-3D81-4F13-92F0-99B942A33F2E}" srcOrd="0" destOrd="0" presId="urn:microsoft.com/office/officeart/2005/8/layout/hProcess9"/>
    <dgm:cxn modelId="{B523E470-DABB-4BBA-884B-F18473613090}" type="presOf" srcId="{5F1AC86C-AB8F-4A85-BB4D-061E90ECB8F8}" destId="{BCCF553F-8BAE-4738-9E57-036A3ACE70D3}" srcOrd="0" destOrd="0" presId="urn:microsoft.com/office/officeart/2005/8/layout/hProcess9"/>
    <dgm:cxn modelId="{55E25574-83F1-4B60-B890-5DBEE2F1CCFA}" srcId="{790E8E84-9EDE-476A-B6AF-DB15B227200D}" destId="{C340D1A4-5EC8-4812-924E-C1427DA460D5}" srcOrd="1" destOrd="0" parTransId="{5C03038A-86A8-4396-9E58-A12F58131F0B}" sibTransId="{ED3CA36D-9AD1-448C-AAC4-8499691308FE}"/>
    <dgm:cxn modelId="{4A4DA98F-286A-4BF5-8CB0-3F101F5DD85B}" srcId="{790E8E84-9EDE-476A-B6AF-DB15B227200D}" destId="{2C2E9BDF-03FB-47BD-BFE3-A91A326AB287}" srcOrd="0" destOrd="0" parTransId="{8D1ACBE1-CBC0-4546-8731-7C3370251B0D}" sibTransId="{8C80ACAA-9448-4535-8365-D27EE059BD91}"/>
    <dgm:cxn modelId="{D2DFB4E1-40C3-4B03-86B1-CB93CD54A93B}" srcId="{790E8E84-9EDE-476A-B6AF-DB15B227200D}" destId="{5F1AC86C-AB8F-4A85-BB4D-061E90ECB8F8}" srcOrd="2" destOrd="0" parTransId="{33CCB285-3F82-495A-967E-3ED7E0678A2F}" sibTransId="{CA455861-25D8-4AFF-810D-55CDAE0D010D}"/>
    <dgm:cxn modelId="{C083A8FB-4817-4AE6-B5FC-CA00C2EA0811}" type="presOf" srcId="{790E8E84-9EDE-476A-B6AF-DB15B227200D}" destId="{88FF9EFE-B2AA-4709-95EB-915A4A9F6F9B}" srcOrd="0" destOrd="0" presId="urn:microsoft.com/office/officeart/2005/8/layout/hProcess9"/>
    <dgm:cxn modelId="{749488C4-67F3-421A-8B76-319A1A9A32F8}" type="presParOf" srcId="{88FF9EFE-B2AA-4709-95EB-915A4A9F6F9B}" destId="{FF49F4EC-63F2-45C1-9742-708EB94726C3}" srcOrd="0" destOrd="0" presId="urn:microsoft.com/office/officeart/2005/8/layout/hProcess9"/>
    <dgm:cxn modelId="{0A61F734-C7BC-4208-A7F2-2CA09F978010}" type="presParOf" srcId="{88FF9EFE-B2AA-4709-95EB-915A4A9F6F9B}" destId="{C92A941C-7DB0-4C2A-A569-7E25CAD1310C}" srcOrd="1" destOrd="0" presId="urn:microsoft.com/office/officeart/2005/8/layout/hProcess9"/>
    <dgm:cxn modelId="{B397647D-C71E-4D3C-8FB8-D4A8EDC1A595}" type="presParOf" srcId="{C92A941C-7DB0-4C2A-A569-7E25CAD1310C}" destId="{E85F96E2-E17F-4969-AFA5-8DECC23F54E7}" srcOrd="0" destOrd="0" presId="urn:microsoft.com/office/officeart/2005/8/layout/hProcess9"/>
    <dgm:cxn modelId="{A073964A-796F-427F-842A-8A0A1553438A}" type="presParOf" srcId="{C92A941C-7DB0-4C2A-A569-7E25CAD1310C}" destId="{23040583-AB29-4646-8F1B-D79E0EE7985C}" srcOrd="1" destOrd="0" presId="urn:microsoft.com/office/officeart/2005/8/layout/hProcess9"/>
    <dgm:cxn modelId="{E4014EE0-CEAB-419B-9BA3-D6885BA367CD}" type="presParOf" srcId="{C92A941C-7DB0-4C2A-A569-7E25CAD1310C}" destId="{0F379242-3D81-4F13-92F0-99B942A33F2E}" srcOrd="2" destOrd="0" presId="urn:microsoft.com/office/officeart/2005/8/layout/hProcess9"/>
    <dgm:cxn modelId="{C83235F9-776F-40AF-9EBE-A10EBD5A828D}" type="presParOf" srcId="{C92A941C-7DB0-4C2A-A569-7E25CAD1310C}" destId="{0E2D25C6-A021-4F4F-8916-24BB3480804E}" srcOrd="3" destOrd="0" presId="urn:microsoft.com/office/officeart/2005/8/layout/hProcess9"/>
    <dgm:cxn modelId="{D1AC2910-38B4-4E0B-B13B-81453FC98DD2}" type="presParOf" srcId="{C92A941C-7DB0-4C2A-A569-7E25CAD1310C}" destId="{BCCF553F-8BAE-4738-9E57-036A3ACE70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F1880-DDD0-4863-AA42-9BD68350EB3C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39001-BA29-483C-B779-559EAB2FE35A}">
      <dgm:prSet phldrT="[Text]"/>
      <dgm:spPr/>
      <dgm:t>
        <a:bodyPr/>
        <a:lstStyle/>
        <a:p>
          <a:r>
            <a:rPr lang="en-US" dirty="0"/>
            <a:t>Ureteric Bud</a:t>
          </a:r>
        </a:p>
      </dgm:t>
    </dgm:pt>
    <dgm:pt modelId="{AF4AE050-DF91-440E-A331-142ADB9DD799}" type="parTrans" cxnId="{310E748F-CBEB-4A01-8658-264272382690}">
      <dgm:prSet/>
      <dgm:spPr/>
      <dgm:t>
        <a:bodyPr/>
        <a:lstStyle/>
        <a:p>
          <a:endParaRPr lang="en-US"/>
        </a:p>
      </dgm:t>
    </dgm:pt>
    <dgm:pt modelId="{DADC214B-8F19-4B23-8493-B9BE9EA4C7BB}" type="sibTrans" cxnId="{310E748F-CBEB-4A01-8658-264272382690}">
      <dgm:prSet/>
      <dgm:spPr/>
      <dgm:t>
        <a:bodyPr/>
        <a:lstStyle/>
        <a:p>
          <a:endParaRPr lang="en-US"/>
        </a:p>
      </dgm:t>
    </dgm:pt>
    <dgm:pt modelId="{D91BE3EF-B19D-4E77-823C-B7FF8FBC5C15}">
      <dgm:prSet phldrT="[Text]"/>
      <dgm:spPr/>
      <dgm:t>
        <a:bodyPr/>
        <a:lstStyle/>
        <a:p>
          <a:r>
            <a:rPr lang="en-US" dirty="0"/>
            <a:t>Ureter</a:t>
          </a:r>
        </a:p>
      </dgm:t>
    </dgm:pt>
    <dgm:pt modelId="{E8469903-08CA-4427-B5FB-A5D4FFFF380C}" type="parTrans" cxnId="{C13CA92E-1E1A-46DC-9911-06E462E7BB4E}">
      <dgm:prSet/>
      <dgm:spPr/>
      <dgm:t>
        <a:bodyPr/>
        <a:lstStyle/>
        <a:p>
          <a:endParaRPr lang="en-US"/>
        </a:p>
      </dgm:t>
    </dgm:pt>
    <dgm:pt modelId="{E780E182-BC16-43B4-8C42-4A35ADD4E905}" type="sibTrans" cxnId="{C13CA92E-1E1A-46DC-9911-06E462E7BB4E}">
      <dgm:prSet/>
      <dgm:spPr/>
      <dgm:t>
        <a:bodyPr/>
        <a:lstStyle/>
        <a:p>
          <a:endParaRPr lang="en-US"/>
        </a:p>
      </dgm:t>
    </dgm:pt>
    <dgm:pt modelId="{B7BE071D-0381-4479-BEED-523CD8C46BD6}">
      <dgm:prSet phldrT="[Text]"/>
      <dgm:spPr/>
      <dgm:t>
        <a:bodyPr/>
        <a:lstStyle/>
        <a:p>
          <a:r>
            <a:rPr lang="en-US" dirty="0" err="1"/>
            <a:t>Calyceal</a:t>
          </a:r>
          <a:r>
            <a:rPr lang="en-US" dirty="0"/>
            <a:t> System</a:t>
          </a:r>
        </a:p>
      </dgm:t>
    </dgm:pt>
    <dgm:pt modelId="{7F9AD437-08B6-4AEE-8BDB-A4984F5CF305}" type="parTrans" cxnId="{9385E93F-2EFA-446A-9DCF-392363E2B5FD}">
      <dgm:prSet/>
      <dgm:spPr/>
      <dgm:t>
        <a:bodyPr/>
        <a:lstStyle/>
        <a:p>
          <a:endParaRPr lang="en-US"/>
        </a:p>
      </dgm:t>
    </dgm:pt>
    <dgm:pt modelId="{2531799A-913A-4FF2-9940-7C0A98454AC2}" type="sibTrans" cxnId="{9385E93F-2EFA-446A-9DCF-392363E2B5FD}">
      <dgm:prSet/>
      <dgm:spPr/>
      <dgm:t>
        <a:bodyPr/>
        <a:lstStyle/>
        <a:p>
          <a:endParaRPr lang="en-US"/>
        </a:p>
      </dgm:t>
    </dgm:pt>
    <dgm:pt modelId="{38A1E53E-57CD-43ED-B34E-C73C39D955BF}">
      <dgm:prSet phldrT="[Text]"/>
      <dgm:spPr/>
      <dgm:t>
        <a:bodyPr/>
        <a:lstStyle/>
        <a:p>
          <a:r>
            <a:rPr lang="en-US" dirty="0"/>
            <a:t>Renal Pelvis </a:t>
          </a:r>
        </a:p>
      </dgm:t>
    </dgm:pt>
    <dgm:pt modelId="{EF1F5BE4-1252-46C7-89D8-6B6F45599BE3}" type="parTrans" cxnId="{45E9BCD5-A060-4130-B48D-ADA388B74592}">
      <dgm:prSet/>
      <dgm:spPr/>
      <dgm:t>
        <a:bodyPr/>
        <a:lstStyle/>
        <a:p>
          <a:endParaRPr lang="en-US"/>
        </a:p>
      </dgm:t>
    </dgm:pt>
    <dgm:pt modelId="{553CE77A-E72D-4F47-A36C-CFF3930DAC07}" type="sibTrans" cxnId="{45E9BCD5-A060-4130-B48D-ADA388B74592}">
      <dgm:prSet/>
      <dgm:spPr/>
      <dgm:t>
        <a:bodyPr/>
        <a:lstStyle/>
        <a:p>
          <a:endParaRPr lang="en-US"/>
        </a:p>
      </dgm:t>
    </dgm:pt>
    <dgm:pt modelId="{4047CF33-27AC-48BE-B4AE-3D8179F0F6EC}" type="pres">
      <dgm:prSet presAssocID="{D71F1880-DDD0-4863-AA42-9BD68350EB3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8F40E8-5642-449C-81FC-7C85057AE313}" type="pres">
      <dgm:prSet presAssocID="{C0939001-BA29-483C-B779-559EAB2FE35A}" presName="centerShape" presStyleLbl="node0" presStyleIdx="0" presStyleCnt="1"/>
      <dgm:spPr/>
    </dgm:pt>
    <dgm:pt modelId="{F82CCA12-59BE-4348-9328-738CF1334D6E}" type="pres">
      <dgm:prSet presAssocID="{E8469903-08CA-4427-B5FB-A5D4FFFF380C}" presName="parTrans" presStyleLbl="sibTrans2D1" presStyleIdx="0" presStyleCnt="3"/>
      <dgm:spPr/>
    </dgm:pt>
    <dgm:pt modelId="{E6AE6706-C3EB-4993-8590-775321E0711B}" type="pres">
      <dgm:prSet presAssocID="{E8469903-08CA-4427-B5FB-A5D4FFFF380C}" presName="connectorText" presStyleLbl="sibTrans2D1" presStyleIdx="0" presStyleCnt="3"/>
      <dgm:spPr/>
    </dgm:pt>
    <dgm:pt modelId="{7364A91D-2C62-44DB-AAEA-C453971DD5F7}" type="pres">
      <dgm:prSet presAssocID="{D91BE3EF-B19D-4E77-823C-B7FF8FBC5C15}" presName="node" presStyleLbl="node1" presStyleIdx="0" presStyleCnt="3">
        <dgm:presLayoutVars>
          <dgm:bulletEnabled val="1"/>
        </dgm:presLayoutVars>
      </dgm:prSet>
      <dgm:spPr/>
    </dgm:pt>
    <dgm:pt modelId="{08568C19-53DF-44C1-A1F9-B1245C79BBDF}" type="pres">
      <dgm:prSet presAssocID="{7F9AD437-08B6-4AEE-8BDB-A4984F5CF305}" presName="parTrans" presStyleLbl="sibTrans2D1" presStyleIdx="1" presStyleCnt="3"/>
      <dgm:spPr/>
    </dgm:pt>
    <dgm:pt modelId="{4661F0A2-0A38-4C68-B7FB-E17143815A2E}" type="pres">
      <dgm:prSet presAssocID="{7F9AD437-08B6-4AEE-8BDB-A4984F5CF305}" presName="connectorText" presStyleLbl="sibTrans2D1" presStyleIdx="1" presStyleCnt="3"/>
      <dgm:spPr/>
    </dgm:pt>
    <dgm:pt modelId="{BCAB4964-F236-4BE4-8F50-D08D3C44728E}" type="pres">
      <dgm:prSet presAssocID="{B7BE071D-0381-4479-BEED-523CD8C46BD6}" presName="node" presStyleLbl="node1" presStyleIdx="1" presStyleCnt="3">
        <dgm:presLayoutVars>
          <dgm:bulletEnabled val="1"/>
        </dgm:presLayoutVars>
      </dgm:prSet>
      <dgm:spPr/>
    </dgm:pt>
    <dgm:pt modelId="{3E334C1B-C9D2-457E-88EE-1B636FB27C97}" type="pres">
      <dgm:prSet presAssocID="{EF1F5BE4-1252-46C7-89D8-6B6F45599BE3}" presName="parTrans" presStyleLbl="sibTrans2D1" presStyleIdx="2" presStyleCnt="3"/>
      <dgm:spPr/>
    </dgm:pt>
    <dgm:pt modelId="{FA162282-B335-49A0-B3FE-729B59B93233}" type="pres">
      <dgm:prSet presAssocID="{EF1F5BE4-1252-46C7-89D8-6B6F45599BE3}" presName="connectorText" presStyleLbl="sibTrans2D1" presStyleIdx="2" presStyleCnt="3"/>
      <dgm:spPr/>
    </dgm:pt>
    <dgm:pt modelId="{B36EF883-5858-4899-99DA-E07BA8141AE5}" type="pres">
      <dgm:prSet presAssocID="{38A1E53E-57CD-43ED-B34E-C73C39D955BF}" presName="node" presStyleLbl="node1" presStyleIdx="2" presStyleCnt="3">
        <dgm:presLayoutVars>
          <dgm:bulletEnabled val="1"/>
        </dgm:presLayoutVars>
      </dgm:prSet>
      <dgm:spPr/>
    </dgm:pt>
  </dgm:ptLst>
  <dgm:cxnLst>
    <dgm:cxn modelId="{C13CA92E-1E1A-46DC-9911-06E462E7BB4E}" srcId="{C0939001-BA29-483C-B779-559EAB2FE35A}" destId="{D91BE3EF-B19D-4E77-823C-B7FF8FBC5C15}" srcOrd="0" destOrd="0" parTransId="{E8469903-08CA-4427-B5FB-A5D4FFFF380C}" sibTransId="{E780E182-BC16-43B4-8C42-4A35ADD4E905}"/>
    <dgm:cxn modelId="{9385E93F-2EFA-446A-9DCF-392363E2B5FD}" srcId="{C0939001-BA29-483C-B779-559EAB2FE35A}" destId="{B7BE071D-0381-4479-BEED-523CD8C46BD6}" srcOrd="1" destOrd="0" parTransId="{7F9AD437-08B6-4AEE-8BDB-A4984F5CF305}" sibTransId="{2531799A-913A-4FF2-9940-7C0A98454AC2}"/>
    <dgm:cxn modelId="{B0141C41-E103-4042-8E71-71CC7EC01D28}" type="presOf" srcId="{D91BE3EF-B19D-4E77-823C-B7FF8FBC5C15}" destId="{7364A91D-2C62-44DB-AAEA-C453971DD5F7}" srcOrd="0" destOrd="0" presId="urn:microsoft.com/office/officeart/2005/8/layout/radial5"/>
    <dgm:cxn modelId="{415F9C43-32F3-42F5-A957-00114649C7AC}" type="presOf" srcId="{7F9AD437-08B6-4AEE-8BDB-A4984F5CF305}" destId="{08568C19-53DF-44C1-A1F9-B1245C79BBDF}" srcOrd="0" destOrd="0" presId="urn:microsoft.com/office/officeart/2005/8/layout/radial5"/>
    <dgm:cxn modelId="{2B12554B-9BEB-4066-91AD-DABDB51B90DE}" type="presOf" srcId="{E8469903-08CA-4427-B5FB-A5D4FFFF380C}" destId="{F82CCA12-59BE-4348-9328-738CF1334D6E}" srcOrd="0" destOrd="0" presId="urn:microsoft.com/office/officeart/2005/8/layout/radial5"/>
    <dgm:cxn modelId="{48AC2C86-0379-40BE-A36E-B769759A731E}" type="presOf" srcId="{EF1F5BE4-1252-46C7-89D8-6B6F45599BE3}" destId="{FA162282-B335-49A0-B3FE-729B59B93233}" srcOrd="1" destOrd="0" presId="urn:microsoft.com/office/officeart/2005/8/layout/radial5"/>
    <dgm:cxn modelId="{310E748F-CBEB-4A01-8658-264272382690}" srcId="{D71F1880-DDD0-4863-AA42-9BD68350EB3C}" destId="{C0939001-BA29-483C-B779-559EAB2FE35A}" srcOrd="0" destOrd="0" parTransId="{AF4AE050-DF91-440E-A331-142ADB9DD799}" sibTransId="{DADC214B-8F19-4B23-8493-B9BE9EA4C7BB}"/>
    <dgm:cxn modelId="{EB7B1895-DCD1-4134-B7D4-85EF81D7549D}" type="presOf" srcId="{B7BE071D-0381-4479-BEED-523CD8C46BD6}" destId="{BCAB4964-F236-4BE4-8F50-D08D3C44728E}" srcOrd="0" destOrd="0" presId="urn:microsoft.com/office/officeart/2005/8/layout/radial5"/>
    <dgm:cxn modelId="{B3FEB2AE-D793-4A52-AA1B-994B72402103}" type="presOf" srcId="{C0939001-BA29-483C-B779-559EAB2FE35A}" destId="{228F40E8-5642-449C-81FC-7C85057AE313}" srcOrd="0" destOrd="0" presId="urn:microsoft.com/office/officeart/2005/8/layout/radial5"/>
    <dgm:cxn modelId="{576056B4-6CD3-47E7-B657-EAC7EA9DEF8C}" type="presOf" srcId="{EF1F5BE4-1252-46C7-89D8-6B6F45599BE3}" destId="{3E334C1B-C9D2-457E-88EE-1B636FB27C97}" srcOrd="0" destOrd="0" presId="urn:microsoft.com/office/officeart/2005/8/layout/radial5"/>
    <dgm:cxn modelId="{7344CFC0-B20F-4E7D-9A5D-53955EFD82C1}" type="presOf" srcId="{7F9AD437-08B6-4AEE-8BDB-A4984F5CF305}" destId="{4661F0A2-0A38-4C68-B7FB-E17143815A2E}" srcOrd="1" destOrd="0" presId="urn:microsoft.com/office/officeart/2005/8/layout/radial5"/>
    <dgm:cxn modelId="{33A3FDD1-7D4E-4319-B657-4B28AB8DB425}" type="presOf" srcId="{38A1E53E-57CD-43ED-B34E-C73C39D955BF}" destId="{B36EF883-5858-4899-99DA-E07BA8141AE5}" srcOrd="0" destOrd="0" presId="urn:microsoft.com/office/officeart/2005/8/layout/radial5"/>
    <dgm:cxn modelId="{45E9BCD5-A060-4130-B48D-ADA388B74592}" srcId="{C0939001-BA29-483C-B779-559EAB2FE35A}" destId="{38A1E53E-57CD-43ED-B34E-C73C39D955BF}" srcOrd="2" destOrd="0" parTransId="{EF1F5BE4-1252-46C7-89D8-6B6F45599BE3}" sibTransId="{553CE77A-E72D-4F47-A36C-CFF3930DAC07}"/>
    <dgm:cxn modelId="{F9746BD6-FFD9-4F3B-8C3B-FF9CE7B2F752}" type="presOf" srcId="{E8469903-08CA-4427-B5FB-A5D4FFFF380C}" destId="{E6AE6706-C3EB-4993-8590-775321E0711B}" srcOrd="1" destOrd="0" presId="urn:microsoft.com/office/officeart/2005/8/layout/radial5"/>
    <dgm:cxn modelId="{128D86E1-C357-4EB7-A5F0-C088ED052CE8}" type="presOf" srcId="{D71F1880-DDD0-4863-AA42-9BD68350EB3C}" destId="{4047CF33-27AC-48BE-B4AE-3D8179F0F6EC}" srcOrd="0" destOrd="0" presId="urn:microsoft.com/office/officeart/2005/8/layout/radial5"/>
    <dgm:cxn modelId="{8C715293-2D8D-4200-B597-6947AABCFCB6}" type="presParOf" srcId="{4047CF33-27AC-48BE-B4AE-3D8179F0F6EC}" destId="{228F40E8-5642-449C-81FC-7C85057AE313}" srcOrd="0" destOrd="0" presId="urn:microsoft.com/office/officeart/2005/8/layout/radial5"/>
    <dgm:cxn modelId="{051CB8E1-0D0D-4B84-A77F-FC1DA4ED02E8}" type="presParOf" srcId="{4047CF33-27AC-48BE-B4AE-3D8179F0F6EC}" destId="{F82CCA12-59BE-4348-9328-738CF1334D6E}" srcOrd="1" destOrd="0" presId="urn:microsoft.com/office/officeart/2005/8/layout/radial5"/>
    <dgm:cxn modelId="{BBCF4DC9-7CD4-476F-88A0-BD5626833FE6}" type="presParOf" srcId="{F82CCA12-59BE-4348-9328-738CF1334D6E}" destId="{E6AE6706-C3EB-4993-8590-775321E0711B}" srcOrd="0" destOrd="0" presId="urn:microsoft.com/office/officeart/2005/8/layout/radial5"/>
    <dgm:cxn modelId="{C54E15C4-CE46-48EF-8F0E-2DF5EAA74C50}" type="presParOf" srcId="{4047CF33-27AC-48BE-B4AE-3D8179F0F6EC}" destId="{7364A91D-2C62-44DB-AAEA-C453971DD5F7}" srcOrd="2" destOrd="0" presId="urn:microsoft.com/office/officeart/2005/8/layout/radial5"/>
    <dgm:cxn modelId="{0CD275EA-9E63-492E-94FE-F1A6354913D0}" type="presParOf" srcId="{4047CF33-27AC-48BE-B4AE-3D8179F0F6EC}" destId="{08568C19-53DF-44C1-A1F9-B1245C79BBDF}" srcOrd="3" destOrd="0" presId="urn:microsoft.com/office/officeart/2005/8/layout/radial5"/>
    <dgm:cxn modelId="{4DC61706-8AE0-4132-8A7A-5C1ECCC0A295}" type="presParOf" srcId="{08568C19-53DF-44C1-A1F9-B1245C79BBDF}" destId="{4661F0A2-0A38-4C68-B7FB-E17143815A2E}" srcOrd="0" destOrd="0" presId="urn:microsoft.com/office/officeart/2005/8/layout/radial5"/>
    <dgm:cxn modelId="{1DB4A141-F248-450B-9855-B13294B81180}" type="presParOf" srcId="{4047CF33-27AC-48BE-B4AE-3D8179F0F6EC}" destId="{BCAB4964-F236-4BE4-8F50-D08D3C44728E}" srcOrd="4" destOrd="0" presId="urn:microsoft.com/office/officeart/2005/8/layout/radial5"/>
    <dgm:cxn modelId="{64A66D89-91A8-41EA-B084-9FB9AD32360F}" type="presParOf" srcId="{4047CF33-27AC-48BE-B4AE-3D8179F0F6EC}" destId="{3E334C1B-C9D2-457E-88EE-1B636FB27C97}" srcOrd="5" destOrd="0" presId="urn:microsoft.com/office/officeart/2005/8/layout/radial5"/>
    <dgm:cxn modelId="{DDAADCDB-5673-4DC7-A3B3-4025BE00B022}" type="presParOf" srcId="{3E334C1B-C9D2-457E-88EE-1B636FB27C97}" destId="{FA162282-B335-49A0-B3FE-729B59B93233}" srcOrd="0" destOrd="0" presId="urn:microsoft.com/office/officeart/2005/8/layout/radial5"/>
    <dgm:cxn modelId="{95C01075-1479-4517-B9C7-1EEAD03EED2D}" type="presParOf" srcId="{4047CF33-27AC-48BE-B4AE-3D8179F0F6EC}" destId="{B36EF883-5858-4899-99DA-E07BA8141AE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35CBD-F977-4A9A-A420-A9E884199887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CE033AD0-4595-48B7-9D59-E5AF761DA147}">
      <dgm:prSet phldrT="[Text]"/>
      <dgm:spPr/>
      <dgm:t>
        <a:bodyPr/>
        <a:lstStyle/>
        <a:p>
          <a:r>
            <a:rPr lang="en-US" dirty="0"/>
            <a:t>Male Fetus</a:t>
          </a:r>
        </a:p>
      </dgm:t>
    </dgm:pt>
    <dgm:pt modelId="{31A30243-0A77-418B-A66B-AD3224897D22}" type="parTrans" cxnId="{3F9D1D2A-076E-4171-A876-4FF46FF4B8BB}">
      <dgm:prSet/>
      <dgm:spPr/>
      <dgm:t>
        <a:bodyPr/>
        <a:lstStyle/>
        <a:p>
          <a:endParaRPr lang="en-US"/>
        </a:p>
      </dgm:t>
    </dgm:pt>
    <dgm:pt modelId="{7DA27696-16D0-46DA-8023-800F8979DC1B}" type="sibTrans" cxnId="{3F9D1D2A-076E-4171-A876-4FF46FF4B8BB}">
      <dgm:prSet/>
      <dgm:spPr/>
      <dgm:t>
        <a:bodyPr/>
        <a:lstStyle/>
        <a:p>
          <a:endParaRPr lang="en-US"/>
        </a:p>
      </dgm:t>
    </dgm:pt>
    <dgm:pt modelId="{4A0ADA53-06D6-4127-8CB8-BF40AFAEF3DB}">
      <dgm:prSet phldrT="[Text]" custT="1"/>
      <dgm:spPr/>
      <dgm:t>
        <a:bodyPr/>
        <a:lstStyle/>
        <a:p>
          <a:r>
            <a:rPr lang="en-US" sz="2000" dirty="0"/>
            <a:t>Bilateral </a:t>
          </a:r>
          <a:r>
            <a:rPr lang="en-US" sz="2000" dirty="0" err="1"/>
            <a:t>Hydronephrosis</a:t>
          </a:r>
          <a:endParaRPr lang="en-US" sz="2000" dirty="0"/>
        </a:p>
      </dgm:t>
    </dgm:pt>
    <dgm:pt modelId="{CD1BB1A2-8684-4B93-B236-2C7761CA8D4D}" type="parTrans" cxnId="{42DEC405-843F-4467-815C-B5BDD2D9CF68}">
      <dgm:prSet/>
      <dgm:spPr/>
      <dgm:t>
        <a:bodyPr/>
        <a:lstStyle/>
        <a:p>
          <a:endParaRPr lang="en-US"/>
        </a:p>
      </dgm:t>
    </dgm:pt>
    <dgm:pt modelId="{F7A67263-0525-4979-A194-0A94515F03FC}" type="sibTrans" cxnId="{42DEC405-843F-4467-815C-B5BDD2D9CF68}">
      <dgm:prSet/>
      <dgm:spPr/>
      <dgm:t>
        <a:bodyPr/>
        <a:lstStyle/>
        <a:p>
          <a:endParaRPr lang="en-US"/>
        </a:p>
      </dgm:t>
    </dgm:pt>
    <dgm:pt modelId="{A28725AD-5752-4D2A-B185-1593C09C6771}">
      <dgm:prSet phldrT="[Text]"/>
      <dgm:spPr/>
      <dgm:t>
        <a:bodyPr/>
        <a:lstStyle/>
        <a:p>
          <a:r>
            <a:rPr lang="en-US" dirty="0"/>
            <a:t>R/O Bladder Outlet Obstruction (PUV)</a:t>
          </a:r>
        </a:p>
      </dgm:t>
    </dgm:pt>
    <dgm:pt modelId="{88C2832C-9D74-460D-9304-2B9BD7D4ADA4}" type="parTrans" cxnId="{9E18BDB6-63ED-4490-8199-ABE613B5182D}">
      <dgm:prSet/>
      <dgm:spPr/>
      <dgm:t>
        <a:bodyPr/>
        <a:lstStyle/>
        <a:p>
          <a:endParaRPr lang="en-US"/>
        </a:p>
      </dgm:t>
    </dgm:pt>
    <dgm:pt modelId="{66A45443-7CDB-48F2-BCC9-83496DFD29DB}" type="sibTrans" cxnId="{9E18BDB6-63ED-4490-8199-ABE613B5182D}">
      <dgm:prSet/>
      <dgm:spPr/>
      <dgm:t>
        <a:bodyPr/>
        <a:lstStyle/>
        <a:p>
          <a:endParaRPr lang="en-US"/>
        </a:p>
      </dgm:t>
    </dgm:pt>
    <dgm:pt modelId="{80F067C7-4F8C-4671-B521-246DB959CF88}" type="pres">
      <dgm:prSet presAssocID="{72135CBD-F977-4A9A-A420-A9E884199887}" presName="Name0" presStyleCnt="0">
        <dgm:presLayoutVars>
          <dgm:dir/>
          <dgm:resizeHandles val="exact"/>
        </dgm:presLayoutVars>
      </dgm:prSet>
      <dgm:spPr/>
    </dgm:pt>
    <dgm:pt modelId="{AB97AD3D-A507-4249-98C9-B44862E4E963}" type="pres">
      <dgm:prSet presAssocID="{72135CBD-F977-4A9A-A420-A9E884199887}" presName="vNodes" presStyleCnt="0"/>
      <dgm:spPr/>
    </dgm:pt>
    <dgm:pt modelId="{BE98B0E2-EEF7-4CC3-A62C-D02E705069AD}" type="pres">
      <dgm:prSet presAssocID="{CE033AD0-4595-48B7-9D59-E5AF761DA147}" presName="node" presStyleLbl="node1" presStyleIdx="0" presStyleCnt="3" custScaleX="190588">
        <dgm:presLayoutVars>
          <dgm:bulletEnabled val="1"/>
        </dgm:presLayoutVars>
      </dgm:prSet>
      <dgm:spPr/>
    </dgm:pt>
    <dgm:pt modelId="{9C1CFE5B-7AC9-4C7C-94F6-9552935F0885}" type="pres">
      <dgm:prSet presAssocID="{7DA27696-16D0-46DA-8023-800F8979DC1B}" presName="spacerT" presStyleCnt="0"/>
      <dgm:spPr/>
    </dgm:pt>
    <dgm:pt modelId="{319BB1D9-DFAD-4FB5-91CE-4A4BA7D35618}" type="pres">
      <dgm:prSet presAssocID="{7DA27696-16D0-46DA-8023-800F8979DC1B}" presName="sibTrans" presStyleLbl="sibTrans2D1" presStyleIdx="0" presStyleCnt="2"/>
      <dgm:spPr/>
    </dgm:pt>
    <dgm:pt modelId="{AC363374-BE5D-4705-8C17-8412BD6405AD}" type="pres">
      <dgm:prSet presAssocID="{7DA27696-16D0-46DA-8023-800F8979DC1B}" presName="spacerB" presStyleCnt="0"/>
      <dgm:spPr/>
    </dgm:pt>
    <dgm:pt modelId="{8BE65952-F4DF-465B-818C-D9D8F3DFE852}" type="pres">
      <dgm:prSet presAssocID="{4A0ADA53-06D6-4127-8CB8-BF40AFAEF3DB}" presName="node" presStyleLbl="node1" presStyleIdx="1" presStyleCnt="3" custScaleX="188137" custScaleY="131443">
        <dgm:presLayoutVars>
          <dgm:bulletEnabled val="1"/>
        </dgm:presLayoutVars>
      </dgm:prSet>
      <dgm:spPr/>
    </dgm:pt>
    <dgm:pt modelId="{6524300C-1C3A-4FEB-B10C-3C3B3017E360}" type="pres">
      <dgm:prSet presAssocID="{72135CBD-F977-4A9A-A420-A9E884199887}" presName="sibTransLast" presStyleLbl="sibTrans2D1" presStyleIdx="1" presStyleCnt="2"/>
      <dgm:spPr/>
    </dgm:pt>
    <dgm:pt modelId="{DA97BDC2-F80B-4BA1-8FCD-A936FA23550B}" type="pres">
      <dgm:prSet presAssocID="{72135CBD-F977-4A9A-A420-A9E884199887}" presName="connectorText" presStyleLbl="sibTrans2D1" presStyleIdx="1" presStyleCnt="2"/>
      <dgm:spPr/>
    </dgm:pt>
    <dgm:pt modelId="{58C70EBF-A952-49AF-AA8A-D2BE51A09AD0}" type="pres">
      <dgm:prSet presAssocID="{72135CBD-F977-4A9A-A420-A9E88419988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2DEC405-843F-4467-815C-B5BDD2D9CF68}" srcId="{72135CBD-F977-4A9A-A420-A9E884199887}" destId="{4A0ADA53-06D6-4127-8CB8-BF40AFAEF3DB}" srcOrd="1" destOrd="0" parTransId="{CD1BB1A2-8684-4B93-B236-2C7761CA8D4D}" sibTransId="{F7A67263-0525-4979-A194-0A94515F03FC}"/>
    <dgm:cxn modelId="{1AA3DD13-3124-4623-9B74-DB75F2782A97}" type="presOf" srcId="{CE033AD0-4595-48B7-9D59-E5AF761DA147}" destId="{BE98B0E2-EEF7-4CC3-A62C-D02E705069AD}" srcOrd="0" destOrd="0" presId="urn:microsoft.com/office/officeart/2005/8/layout/equation2"/>
    <dgm:cxn modelId="{3F9D1D2A-076E-4171-A876-4FF46FF4B8BB}" srcId="{72135CBD-F977-4A9A-A420-A9E884199887}" destId="{CE033AD0-4595-48B7-9D59-E5AF761DA147}" srcOrd="0" destOrd="0" parTransId="{31A30243-0A77-418B-A66B-AD3224897D22}" sibTransId="{7DA27696-16D0-46DA-8023-800F8979DC1B}"/>
    <dgm:cxn modelId="{65278A2E-6FBD-4F3C-8FF0-E1641DC405CF}" type="presOf" srcId="{7DA27696-16D0-46DA-8023-800F8979DC1B}" destId="{319BB1D9-DFAD-4FB5-91CE-4A4BA7D35618}" srcOrd="0" destOrd="0" presId="urn:microsoft.com/office/officeart/2005/8/layout/equation2"/>
    <dgm:cxn modelId="{7CE7944B-E3DA-4D94-8BB4-FDCD3C732FF0}" type="presOf" srcId="{A28725AD-5752-4D2A-B185-1593C09C6771}" destId="{58C70EBF-A952-49AF-AA8A-D2BE51A09AD0}" srcOrd="0" destOrd="0" presId="urn:microsoft.com/office/officeart/2005/8/layout/equation2"/>
    <dgm:cxn modelId="{1D293E52-0407-4CAB-898F-5BD41F7B4FBB}" type="presOf" srcId="{F7A67263-0525-4979-A194-0A94515F03FC}" destId="{6524300C-1C3A-4FEB-B10C-3C3B3017E360}" srcOrd="0" destOrd="0" presId="urn:microsoft.com/office/officeart/2005/8/layout/equation2"/>
    <dgm:cxn modelId="{61A21084-59BE-46F1-A3C7-ADFCEB646157}" type="presOf" srcId="{72135CBD-F977-4A9A-A420-A9E884199887}" destId="{80F067C7-4F8C-4671-B521-246DB959CF88}" srcOrd="0" destOrd="0" presId="urn:microsoft.com/office/officeart/2005/8/layout/equation2"/>
    <dgm:cxn modelId="{462C5092-3443-406C-98AA-8D1A746DB556}" type="presOf" srcId="{F7A67263-0525-4979-A194-0A94515F03FC}" destId="{DA97BDC2-F80B-4BA1-8FCD-A936FA23550B}" srcOrd="1" destOrd="0" presId="urn:microsoft.com/office/officeart/2005/8/layout/equation2"/>
    <dgm:cxn modelId="{9E18BDB6-63ED-4490-8199-ABE613B5182D}" srcId="{72135CBD-F977-4A9A-A420-A9E884199887}" destId="{A28725AD-5752-4D2A-B185-1593C09C6771}" srcOrd="2" destOrd="0" parTransId="{88C2832C-9D74-460D-9304-2B9BD7D4ADA4}" sibTransId="{66A45443-7CDB-48F2-BCC9-83496DFD29DB}"/>
    <dgm:cxn modelId="{C7DF8AE7-F0E0-44D7-84DE-25F34FEE0AD9}" type="presOf" srcId="{4A0ADA53-06D6-4127-8CB8-BF40AFAEF3DB}" destId="{8BE65952-F4DF-465B-818C-D9D8F3DFE852}" srcOrd="0" destOrd="0" presId="urn:microsoft.com/office/officeart/2005/8/layout/equation2"/>
    <dgm:cxn modelId="{2719B359-9F21-4F05-9F0F-B592CB3CF6C9}" type="presParOf" srcId="{80F067C7-4F8C-4671-B521-246DB959CF88}" destId="{AB97AD3D-A507-4249-98C9-B44862E4E963}" srcOrd="0" destOrd="0" presId="urn:microsoft.com/office/officeart/2005/8/layout/equation2"/>
    <dgm:cxn modelId="{B81D3531-7985-4C57-B478-853A11F82BFB}" type="presParOf" srcId="{AB97AD3D-A507-4249-98C9-B44862E4E963}" destId="{BE98B0E2-EEF7-4CC3-A62C-D02E705069AD}" srcOrd="0" destOrd="0" presId="urn:microsoft.com/office/officeart/2005/8/layout/equation2"/>
    <dgm:cxn modelId="{C93D5055-010C-4EA7-A0B6-F238ED0D0FBC}" type="presParOf" srcId="{AB97AD3D-A507-4249-98C9-B44862E4E963}" destId="{9C1CFE5B-7AC9-4C7C-94F6-9552935F0885}" srcOrd="1" destOrd="0" presId="urn:microsoft.com/office/officeart/2005/8/layout/equation2"/>
    <dgm:cxn modelId="{6C0FFD88-1D77-4976-B4C7-9816827A5A0F}" type="presParOf" srcId="{AB97AD3D-A507-4249-98C9-B44862E4E963}" destId="{319BB1D9-DFAD-4FB5-91CE-4A4BA7D35618}" srcOrd="2" destOrd="0" presId="urn:microsoft.com/office/officeart/2005/8/layout/equation2"/>
    <dgm:cxn modelId="{CF7CA996-15FC-4EA8-A066-EA82E2268F41}" type="presParOf" srcId="{AB97AD3D-A507-4249-98C9-B44862E4E963}" destId="{AC363374-BE5D-4705-8C17-8412BD6405AD}" srcOrd="3" destOrd="0" presId="urn:microsoft.com/office/officeart/2005/8/layout/equation2"/>
    <dgm:cxn modelId="{490D951E-F497-4252-BB12-E8F0ED2618C4}" type="presParOf" srcId="{AB97AD3D-A507-4249-98C9-B44862E4E963}" destId="{8BE65952-F4DF-465B-818C-D9D8F3DFE852}" srcOrd="4" destOrd="0" presId="urn:microsoft.com/office/officeart/2005/8/layout/equation2"/>
    <dgm:cxn modelId="{BA3A3DCD-BF9B-4580-A40A-F92F5E0F743C}" type="presParOf" srcId="{80F067C7-4F8C-4671-B521-246DB959CF88}" destId="{6524300C-1C3A-4FEB-B10C-3C3B3017E360}" srcOrd="1" destOrd="0" presId="urn:microsoft.com/office/officeart/2005/8/layout/equation2"/>
    <dgm:cxn modelId="{E9F64358-BB7F-40B9-8CAF-CEC05869DA4D}" type="presParOf" srcId="{6524300C-1C3A-4FEB-B10C-3C3B3017E360}" destId="{DA97BDC2-F80B-4BA1-8FCD-A936FA23550B}" srcOrd="0" destOrd="0" presId="urn:microsoft.com/office/officeart/2005/8/layout/equation2"/>
    <dgm:cxn modelId="{BFE2EF6C-39AF-424C-9A0B-30E290961014}" type="presParOf" srcId="{80F067C7-4F8C-4671-B521-246DB959CF88}" destId="{58C70EBF-A952-49AF-AA8A-D2BE51A09AD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F4EC-63F2-45C1-9742-708EB94726C3}">
      <dsp:nvSpPr>
        <dsp:cNvPr id="0" name=""/>
        <dsp:cNvSpPr/>
      </dsp:nvSpPr>
      <dsp:spPr>
        <a:xfrm>
          <a:off x="790367" y="0"/>
          <a:ext cx="8957493" cy="481538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F96E2-E17F-4969-AFA5-8DECC23F54E7}">
      <dsp:nvSpPr>
        <dsp:cNvPr id="0" name=""/>
        <dsp:cNvSpPr/>
      </dsp:nvSpPr>
      <dsp:spPr>
        <a:xfrm>
          <a:off x="357105" y="1444615"/>
          <a:ext cx="3161468" cy="1926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Genital folds fail to fuse </a:t>
          </a:r>
        </a:p>
      </dsp:txBody>
      <dsp:txXfrm>
        <a:off x="451132" y="1538642"/>
        <a:ext cx="2973414" cy="1738100"/>
      </dsp:txXfrm>
    </dsp:sp>
    <dsp:sp modelId="{0F379242-3D81-4F13-92F0-99B942A33F2E}">
      <dsp:nvSpPr>
        <dsp:cNvPr id="0" name=""/>
        <dsp:cNvSpPr/>
      </dsp:nvSpPr>
      <dsp:spPr>
        <a:xfrm>
          <a:off x="3688379" y="1444615"/>
          <a:ext cx="3161468" cy="1926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Preputial</a:t>
          </a:r>
          <a:r>
            <a:rPr lang="en-US" sz="1900" kern="1200" dirty="0"/>
            <a:t> tissue does not form ventrally </a:t>
          </a:r>
        </a:p>
      </dsp:txBody>
      <dsp:txXfrm>
        <a:off x="3782406" y="1538642"/>
        <a:ext cx="2973414" cy="1738100"/>
      </dsp:txXfrm>
    </dsp:sp>
    <dsp:sp modelId="{BCCF553F-8BAE-4738-9E57-036A3ACE70D3}">
      <dsp:nvSpPr>
        <dsp:cNvPr id="0" name=""/>
        <dsp:cNvSpPr/>
      </dsp:nvSpPr>
      <dsp:spPr>
        <a:xfrm>
          <a:off x="7019653" y="1444615"/>
          <a:ext cx="3161468" cy="1926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hypospadias: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</a:t>
          </a:r>
          <a:r>
            <a:rPr lang="en-US" sz="1900" kern="1200" dirty="0" err="1"/>
            <a:t>preputial</a:t>
          </a:r>
          <a:r>
            <a:rPr lang="en-US" sz="1900" kern="1200" dirty="0"/>
            <a:t> tissue ventrally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Excessive </a:t>
          </a:r>
          <a:r>
            <a:rPr lang="en-US" sz="1900" kern="1200" dirty="0" err="1"/>
            <a:t>preputial</a:t>
          </a:r>
          <a:r>
            <a:rPr lang="en-US" sz="1900" kern="1200" dirty="0"/>
            <a:t> tissue dorsally </a:t>
          </a:r>
        </a:p>
      </dsp:txBody>
      <dsp:txXfrm>
        <a:off x="7113680" y="1538642"/>
        <a:ext cx="2973414" cy="1738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F40E8-5642-449C-81FC-7C85057AE313}">
      <dsp:nvSpPr>
        <dsp:cNvPr id="0" name=""/>
        <dsp:cNvSpPr/>
      </dsp:nvSpPr>
      <dsp:spPr>
        <a:xfrm>
          <a:off x="4069631" y="2366610"/>
          <a:ext cx="1689281" cy="1689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Ureteric Bud</a:t>
          </a:r>
        </a:p>
      </dsp:txBody>
      <dsp:txXfrm>
        <a:off x="4317020" y="2613999"/>
        <a:ext cx="1194503" cy="1194503"/>
      </dsp:txXfrm>
    </dsp:sp>
    <dsp:sp modelId="{F82CCA12-59BE-4348-9328-738CF1334D6E}">
      <dsp:nvSpPr>
        <dsp:cNvPr id="0" name=""/>
        <dsp:cNvSpPr/>
      </dsp:nvSpPr>
      <dsp:spPr>
        <a:xfrm rot="16200000">
          <a:off x="4735597" y="1752424"/>
          <a:ext cx="357349" cy="574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789200" y="1920898"/>
        <a:ext cx="250144" cy="344613"/>
      </dsp:txXfrm>
    </dsp:sp>
    <dsp:sp modelId="{7364A91D-2C62-44DB-AAEA-C453971DD5F7}">
      <dsp:nvSpPr>
        <dsp:cNvPr id="0" name=""/>
        <dsp:cNvSpPr/>
      </dsp:nvSpPr>
      <dsp:spPr>
        <a:xfrm>
          <a:off x="4069631" y="3085"/>
          <a:ext cx="1689281" cy="1689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Ureter</a:t>
          </a:r>
        </a:p>
      </dsp:txBody>
      <dsp:txXfrm>
        <a:off x="4317020" y="250474"/>
        <a:ext cx="1194503" cy="1194503"/>
      </dsp:txXfrm>
    </dsp:sp>
    <dsp:sp modelId="{08568C19-53DF-44C1-A1F9-B1245C79BBDF}">
      <dsp:nvSpPr>
        <dsp:cNvPr id="0" name=""/>
        <dsp:cNvSpPr/>
      </dsp:nvSpPr>
      <dsp:spPr>
        <a:xfrm rot="1800000">
          <a:off x="5750274" y="3509897"/>
          <a:ext cx="357349" cy="574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757455" y="3597967"/>
        <a:ext cx="250144" cy="344613"/>
      </dsp:txXfrm>
    </dsp:sp>
    <dsp:sp modelId="{BCAB4964-F236-4BE4-8F50-D08D3C44728E}">
      <dsp:nvSpPr>
        <dsp:cNvPr id="0" name=""/>
        <dsp:cNvSpPr/>
      </dsp:nvSpPr>
      <dsp:spPr>
        <a:xfrm>
          <a:off x="6116504" y="3548373"/>
          <a:ext cx="1689281" cy="1689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Calyceal</a:t>
          </a:r>
          <a:r>
            <a:rPr lang="en-US" sz="2000" kern="1200" dirty="0"/>
            <a:t> System</a:t>
          </a:r>
        </a:p>
      </dsp:txBody>
      <dsp:txXfrm>
        <a:off x="6363893" y="3795762"/>
        <a:ext cx="1194503" cy="1194503"/>
      </dsp:txXfrm>
    </dsp:sp>
    <dsp:sp modelId="{3E334C1B-C9D2-457E-88EE-1B636FB27C97}">
      <dsp:nvSpPr>
        <dsp:cNvPr id="0" name=""/>
        <dsp:cNvSpPr/>
      </dsp:nvSpPr>
      <dsp:spPr>
        <a:xfrm rot="9000000">
          <a:off x="3720919" y="3509897"/>
          <a:ext cx="357349" cy="574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820943" y="3597967"/>
        <a:ext cx="250144" cy="344613"/>
      </dsp:txXfrm>
    </dsp:sp>
    <dsp:sp modelId="{B36EF883-5858-4899-99DA-E07BA8141AE5}">
      <dsp:nvSpPr>
        <dsp:cNvPr id="0" name=""/>
        <dsp:cNvSpPr/>
      </dsp:nvSpPr>
      <dsp:spPr>
        <a:xfrm>
          <a:off x="2022758" y="3548373"/>
          <a:ext cx="1689281" cy="1689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Renal Pelvis </a:t>
          </a:r>
        </a:p>
      </dsp:txBody>
      <dsp:txXfrm>
        <a:off x="2270147" y="3795762"/>
        <a:ext cx="1194503" cy="1194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8B0E2-EEF7-4CC3-A62C-D02E705069AD}">
      <dsp:nvSpPr>
        <dsp:cNvPr id="0" name=""/>
        <dsp:cNvSpPr/>
      </dsp:nvSpPr>
      <dsp:spPr>
        <a:xfrm>
          <a:off x="1489764" y="1352"/>
          <a:ext cx="3231785" cy="16956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Male Fetus</a:t>
          </a:r>
        </a:p>
      </dsp:txBody>
      <dsp:txXfrm>
        <a:off x="1963048" y="249680"/>
        <a:ext cx="2285217" cy="1199036"/>
      </dsp:txXfrm>
    </dsp:sp>
    <dsp:sp modelId="{319BB1D9-DFAD-4FB5-91CE-4A4BA7D35618}">
      <dsp:nvSpPr>
        <dsp:cNvPr id="0" name=""/>
        <dsp:cNvSpPr/>
      </dsp:nvSpPr>
      <dsp:spPr>
        <a:xfrm>
          <a:off x="2613906" y="1834735"/>
          <a:ext cx="983501" cy="98350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744269" y="2210826"/>
        <a:ext cx="722775" cy="231319"/>
      </dsp:txXfrm>
    </dsp:sp>
    <dsp:sp modelId="{8BE65952-F4DF-465B-818C-D9D8F3DFE852}">
      <dsp:nvSpPr>
        <dsp:cNvPr id="0" name=""/>
        <dsp:cNvSpPr/>
      </dsp:nvSpPr>
      <dsp:spPr>
        <a:xfrm>
          <a:off x="1510545" y="2955926"/>
          <a:ext cx="3190224" cy="22288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Bilateral </a:t>
          </a:r>
          <a:r>
            <a:rPr lang="en-US" sz="2000" kern="1200" dirty="0" err="1"/>
            <a:t>Hydronephrosis</a:t>
          </a:r>
          <a:endParaRPr lang="en-US" sz="2000" kern="1200" dirty="0"/>
        </a:p>
      </dsp:txBody>
      <dsp:txXfrm>
        <a:off x="1977742" y="3282336"/>
        <a:ext cx="2255830" cy="1576048"/>
      </dsp:txXfrm>
    </dsp:sp>
    <dsp:sp modelId="{6524300C-1C3A-4FEB-B10C-3C3B3017E360}">
      <dsp:nvSpPr>
        <dsp:cNvPr id="0" name=""/>
        <dsp:cNvSpPr/>
      </dsp:nvSpPr>
      <dsp:spPr>
        <a:xfrm>
          <a:off x="4975903" y="2277675"/>
          <a:ext cx="539230" cy="630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975903" y="2403834"/>
        <a:ext cx="377461" cy="378479"/>
      </dsp:txXfrm>
    </dsp:sp>
    <dsp:sp modelId="{58C70EBF-A952-49AF-AA8A-D2BE51A09AD0}">
      <dsp:nvSpPr>
        <dsp:cNvPr id="0" name=""/>
        <dsp:cNvSpPr/>
      </dsp:nvSpPr>
      <dsp:spPr>
        <a:xfrm>
          <a:off x="5738965" y="897381"/>
          <a:ext cx="3391384" cy="3391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R/O Bladder Outlet Obstruction (PUV)</a:t>
          </a:r>
        </a:p>
      </dsp:txBody>
      <dsp:txXfrm>
        <a:off x="6235622" y="1394038"/>
        <a:ext cx="2398070" cy="239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3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11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1A62F4-1508-47D2-B7C9-5E364079CD8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58A3-31AA-421F-80F1-CFB33E70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.ncbddd/birthdefects/dat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Most Common Congenital Urological Malformations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Fadi</a:t>
            </a:r>
            <a:r>
              <a:rPr lang="en-US" dirty="0"/>
              <a:t> </a:t>
            </a:r>
            <a:r>
              <a:rPr lang="en-US" dirty="0" err="1"/>
              <a:t>Iskandarani</a:t>
            </a:r>
            <a:r>
              <a:rPr lang="en-US" dirty="0"/>
              <a:t>, md</a:t>
            </a:r>
          </a:p>
          <a:p>
            <a:r>
              <a:rPr lang="en-US" dirty="0"/>
              <a:t>Pediatric surgeon  </a:t>
            </a:r>
          </a:p>
        </p:txBody>
      </p:sp>
    </p:spTree>
    <p:extLst>
      <p:ext uri="{BB962C8B-B14F-4D97-AF65-F5344CB8AC3E}">
        <p14:creationId xmlns:p14="http://schemas.microsoft.com/office/powerpoint/2010/main" val="176881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Vesicoureteral</a:t>
            </a:r>
            <a:r>
              <a:rPr lang="en-US" dirty="0"/>
              <a:t> Reflux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vur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896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Discovered after investigation for:</a:t>
            </a:r>
          </a:p>
          <a:p>
            <a:pPr lvl="1"/>
            <a:r>
              <a:rPr lang="en-US" dirty="0"/>
              <a:t>UTI</a:t>
            </a:r>
          </a:p>
          <a:p>
            <a:pPr lvl="1"/>
            <a:r>
              <a:rPr lang="en-US" dirty="0"/>
              <a:t>Antenatal </a:t>
            </a:r>
            <a:r>
              <a:rPr lang="en-US" dirty="0" err="1"/>
              <a:t>hydronephrosis</a:t>
            </a:r>
            <a:endParaRPr lang="en-US" dirty="0"/>
          </a:p>
          <a:p>
            <a:r>
              <a:rPr lang="en-US" dirty="0"/>
              <a:t>Incidence:</a:t>
            </a:r>
          </a:p>
          <a:p>
            <a:pPr lvl="1"/>
            <a:r>
              <a:rPr lang="en-US" dirty="0"/>
              <a:t>0.4-1.8% in the overall pediatric population</a:t>
            </a:r>
          </a:p>
          <a:p>
            <a:pPr lvl="1"/>
            <a:r>
              <a:rPr lang="en-US" dirty="0"/>
              <a:t>30-50% in children with UTI, even higher in infants with UTI</a:t>
            </a:r>
          </a:p>
          <a:p>
            <a:pPr lvl="1"/>
            <a:r>
              <a:rPr lang="en-US" dirty="0"/>
              <a:t>20-35% of children evaluated for </a:t>
            </a:r>
            <a:r>
              <a:rPr lang="en-US" dirty="0" err="1"/>
              <a:t>bacteriuria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15-38% of the fetuses with antenatal </a:t>
            </a:r>
            <a:r>
              <a:rPr lang="en-US" dirty="0" err="1"/>
              <a:t>hydronephrosis</a:t>
            </a:r>
            <a:r>
              <a:rPr lang="en-US" dirty="0"/>
              <a:t> (highest in infants with persistent postnatal anomalies) </a:t>
            </a:r>
          </a:p>
          <a:p>
            <a:pPr lvl="1"/>
            <a:r>
              <a:rPr lang="en-US" dirty="0"/>
              <a:t>Varies among races </a:t>
            </a:r>
          </a:p>
        </p:txBody>
      </p:sp>
    </p:spTree>
    <p:extLst>
      <p:ext uri="{BB962C8B-B14F-4D97-AF65-F5344CB8AC3E}">
        <p14:creationId xmlns:p14="http://schemas.microsoft.com/office/powerpoint/2010/main" val="247839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those who are diagnosed:</a:t>
            </a:r>
          </a:p>
          <a:p>
            <a:pPr lvl="1"/>
            <a:r>
              <a:rPr lang="en-US" dirty="0" err="1"/>
              <a:t>Antenatally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Boys &gt; Girls </a:t>
            </a:r>
          </a:p>
          <a:p>
            <a:pPr lvl="1"/>
            <a:r>
              <a:rPr lang="en-US" dirty="0"/>
              <a:t>After UTI:</a:t>
            </a:r>
          </a:p>
          <a:p>
            <a:pPr lvl="2"/>
            <a:r>
              <a:rPr lang="en-US" dirty="0"/>
              <a:t>Girls &gt; Boys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1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Boys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Younger age at presentation</a:t>
            </a:r>
          </a:p>
          <a:p>
            <a:r>
              <a:rPr lang="en-US" dirty="0"/>
              <a:t>More severe, especially when diagnosed in infancy </a:t>
            </a:r>
          </a:p>
          <a:p>
            <a:r>
              <a:rPr lang="en-US" dirty="0"/>
              <a:t>High voiding pressure and small functional capacity:</a:t>
            </a:r>
          </a:p>
          <a:p>
            <a:pPr lvl="1"/>
            <a:r>
              <a:rPr lang="en-US" dirty="0"/>
              <a:t>More common in boys</a:t>
            </a:r>
          </a:p>
          <a:p>
            <a:pPr lvl="1"/>
            <a:r>
              <a:rPr lang="en-US" dirty="0"/>
              <a:t>May be due to transient urethral obstruction leading to high </a:t>
            </a:r>
            <a:r>
              <a:rPr lang="en-US" dirty="0" err="1"/>
              <a:t>intravesical</a:t>
            </a:r>
            <a:r>
              <a:rPr lang="en-US" dirty="0"/>
              <a:t> pressures</a:t>
            </a:r>
          </a:p>
        </p:txBody>
      </p:sp>
    </p:spTree>
    <p:extLst>
      <p:ext uri="{BB962C8B-B14F-4D97-AF65-F5344CB8AC3E}">
        <p14:creationId xmlns:p14="http://schemas.microsoft.com/office/powerpoint/2010/main" val="58921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Appears to be a heritable disorder</a:t>
            </a:r>
          </a:p>
          <a:p>
            <a:r>
              <a:rPr lang="en-US" dirty="0"/>
              <a:t>80-100%-concordance rate in twins</a:t>
            </a:r>
          </a:p>
          <a:p>
            <a:r>
              <a:rPr lang="en-US" dirty="0"/>
              <a:t>Occurs in 40-50% of (non-twin) siblings of affected children</a:t>
            </a:r>
          </a:p>
          <a:p>
            <a:r>
              <a:rPr lang="en-US" dirty="0"/>
              <a:t>Incidence of parent-to-child-transmission: Up to 60%</a:t>
            </a:r>
          </a:p>
          <a:p>
            <a:r>
              <a:rPr lang="en-US" dirty="0"/>
              <a:t>May be a dominant trait with variable penetrance </a:t>
            </a:r>
          </a:p>
        </p:txBody>
      </p:sp>
    </p:spTree>
    <p:extLst>
      <p:ext uri="{BB962C8B-B14F-4D97-AF65-F5344CB8AC3E}">
        <p14:creationId xmlns:p14="http://schemas.microsoft.com/office/powerpoint/2010/main" val="189193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Normally:</a:t>
            </a:r>
          </a:p>
          <a:p>
            <a:pPr lvl="1"/>
            <a:r>
              <a:rPr lang="en-US" dirty="0"/>
              <a:t>The common nephric duct and the distal ureter: incorporated into the bladder wall to form the </a:t>
            </a:r>
            <a:r>
              <a:rPr lang="en-US" dirty="0" err="1"/>
              <a:t>trigone</a:t>
            </a:r>
            <a:r>
              <a:rPr lang="en-US" dirty="0"/>
              <a:t> </a:t>
            </a:r>
          </a:p>
          <a:p>
            <a:r>
              <a:rPr lang="en-US" dirty="0"/>
              <a:t>Functional disorganization of the </a:t>
            </a:r>
            <a:r>
              <a:rPr lang="en-US" dirty="0" err="1"/>
              <a:t>trigone</a:t>
            </a:r>
            <a:r>
              <a:rPr lang="en-US" dirty="0"/>
              <a:t> during development:</a:t>
            </a:r>
          </a:p>
          <a:p>
            <a:pPr lvl="1"/>
            <a:r>
              <a:rPr lang="en-US" dirty="0"/>
              <a:t>Lateral displacement of the ureteral orifice</a:t>
            </a:r>
          </a:p>
          <a:p>
            <a:pPr lvl="2"/>
            <a:r>
              <a:rPr lang="en-US" dirty="0"/>
              <a:t>Abnormal ureteral bud origin</a:t>
            </a:r>
          </a:p>
          <a:p>
            <a:pPr lvl="2"/>
            <a:r>
              <a:rPr lang="en-US" dirty="0"/>
              <a:t>Correlates with the degree of renal dysplasia/hypoplasia  </a:t>
            </a:r>
          </a:p>
          <a:p>
            <a:pPr lvl="1"/>
            <a:r>
              <a:rPr lang="en-US" dirty="0"/>
              <a:t>Abnormal ureteral anchoring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8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</a:t>
            </a:r>
            <a:r>
              <a:rPr lang="en-US" dirty="0" err="1"/>
              <a:t>vs</a:t>
            </a:r>
            <a:r>
              <a:rPr lang="en-US" dirty="0"/>
              <a:t> Normal UVJ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b="24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717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and 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cause UTI in the absence of </a:t>
            </a:r>
            <a:r>
              <a:rPr lang="en-US" dirty="0" err="1"/>
              <a:t>bacteriuria</a:t>
            </a:r>
            <a:endParaRPr lang="en-US" dirty="0"/>
          </a:p>
          <a:p>
            <a:pPr lvl="1"/>
            <a:r>
              <a:rPr lang="en-US" dirty="0"/>
              <a:t>Exception: Massive VUR with significant </a:t>
            </a:r>
            <a:r>
              <a:rPr lang="en-US" dirty="0" err="1"/>
              <a:t>postvoid</a:t>
            </a:r>
            <a:r>
              <a:rPr lang="en-US" dirty="0"/>
              <a:t> residue </a:t>
            </a:r>
          </a:p>
          <a:p>
            <a:r>
              <a:rPr lang="en-US" dirty="0"/>
              <a:t>Found to have VUR after their first UTI:</a:t>
            </a:r>
          </a:p>
          <a:p>
            <a:pPr lvl="1"/>
            <a:r>
              <a:rPr lang="en-US" dirty="0"/>
              <a:t>&gt;60% of children &lt; 1 year </a:t>
            </a:r>
          </a:p>
          <a:p>
            <a:pPr lvl="1"/>
            <a:r>
              <a:rPr lang="en-US" dirty="0"/>
              <a:t>30% of children 2-3 years</a:t>
            </a:r>
          </a:p>
          <a:p>
            <a:pPr lvl="1"/>
            <a:r>
              <a:rPr lang="en-US" dirty="0"/>
              <a:t>5% of adults </a:t>
            </a:r>
          </a:p>
        </p:txBody>
      </p:sp>
    </p:spTree>
    <p:extLst>
      <p:ext uri="{BB962C8B-B14F-4D97-AF65-F5344CB8AC3E}">
        <p14:creationId xmlns:p14="http://schemas.microsoft.com/office/powerpoint/2010/main" val="380528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Intravesical</a:t>
            </a:r>
            <a:r>
              <a:rPr lang="en-US" dirty="0"/>
              <a:t> ureteral length increases:</a:t>
            </a:r>
          </a:p>
          <a:p>
            <a:pPr lvl="1"/>
            <a:r>
              <a:rPr lang="en-US" dirty="0"/>
              <a:t>Neonate: 0.5cm</a:t>
            </a:r>
          </a:p>
          <a:p>
            <a:pPr lvl="1"/>
            <a:r>
              <a:rPr lang="en-US" dirty="0"/>
              <a:t>Adult: 1.3cm </a:t>
            </a:r>
          </a:p>
          <a:p>
            <a:r>
              <a:rPr lang="en-US" dirty="0"/>
              <a:t>Filling and voiding pressures change along with bladder dynamics and voiding patterns as the child grows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71749" y="2770496"/>
            <a:ext cx="1583141" cy="23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24766" y="2333768"/>
            <a:ext cx="2825087" cy="87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Submucosal</a:t>
            </a:r>
            <a:r>
              <a:rPr lang="en-US" dirty="0"/>
              <a:t> length-to-ureteral diameter ratio increases</a:t>
            </a:r>
          </a:p>
        </p:txBody>
      </p:sp>
    </p:spTree>
    <p:extLst>
      <p:ext uri="{BB962C8B-B14F-4D97-AF65-F5344CB8AC3E}">
        <p14:creationId xmlns:p14="http://schemas.microsoft.com/office/powerpoint/2010/main" val="397582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 of the Urinary 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3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on VCUG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33" y="2052638"/>
            <a:ext cx="5588509" cy="4195762"/>
          </a:xfrm>
        </p:spPr>
      </p:pic>
    </p:spTree>
    <p:extLst>
      <p:ext uri="{BB962C8B-B14F-4D97-AF65-F5344CB8AC3E}">
        <p14:creationId xmlns:p14="http://schemas.microsoft.com/office/powerpoint/2010/main" val="376416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on VCUG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Grade IV </a:t>
            </a:r>
          </a:p>
        </p:txBody>
      </p:sp>
    </p:spTree>
    <p:extLst>
      <p:ext uri="{BB962C8B-B14F-4D97-AF65-F5344CB8AC3E}">
        <p14:creationId xmlns:p14="http://schemas.microsoft.com/office/powerpoint/2010/main" val="48843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VUR on VCUG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r="83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Grade V </a:t>
            </a:r>
          </a:p>
        </p:txBody>
      </p:sp>
    </p:spTree>
    <p:extLst>
      <p:ext uri="{BB962C8B-B14F-4D97-AF65-F5344CB8AC3E}">
        <p14:creationId xmlns:p14="http://schemas.microsoft.com/office/powerpoint/2010/main" val="79500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59211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Hypospadias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Arrest in the normal development of</a:t>
            </a:r>
          </a:p>
          <a:p>
            <a:pPr lvl="1"/>
            <a:r>
              <a:rPr lang="en-US" dirty="0"/>
              <a:t>The urethra</a:t>
            </a:r>
          </a:p>
          <a:p>
            <a:pPr lvl="1"/>
            <a:r>
              <a:rPr lang="en-US" dirty="0"/>
              <a:t>Foreskin</a:t>
            </a:r>
          </a:p>
          <a:p>
            <a:pPr lvl="1"/>
            <a:r>
              <a:rPr lang="en-US" dirty="0"/>
              <a:t>Ventral aspect of the penis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 of the Male Urogenital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12 weeks:</a:t>
            </a:r>
          </a:p>
          <a:p>
            <a:pPr lvl="1"/>
            <a:r>
              <a:rPr lang="en-US" dirty="0"/>
              <a:t>Coronal sulcus: Separates the glans from the penile shaft</a:t>
            </a:r>
          </a:p>
          <a:p>
            <a:pPr lvl="1"/>
            <a:r>
              <a:rPr lang="en-US" dirty="0"/>
              <a:t>Urethral folds: Completely fused in the midline, on the penile </a:t>
            </a:r>
            <a:r>
              <a:rPr lang="en-US" dirty="0" err="1"/>
              <a:t>ventrum</a:t>
            </a:r>
            <a:endParaRPr lang="en-US" dirty="0"/>
          </a:p>
          <a:p>
            <a:r>
              <a:rPr lang="en-US" dirty="0"/>
              <a:t> 16 weeks:</a:t>
            </a:r>
          </a:p>
          <a:p>
            <a:pPr lvl="1"/>
            <a:r>
              <a:rPr lang="en-US" dirty="0"/>
              <a:t>Glandular urethra appears</a:t>
            </a:r>
          </a:p>
          <a:p>
            <a:pPr lvl="1"/>
            <a:r>
              <a:rPr lang="en-US" dirty="0"/>
              <a:t>2 possible explanations</a:t>
            </a:r>
          </a:p>
          <a:p>
            <a:pPr lvl="2"/>
            <a:r>
              <a:rPr lang="en-US" dirty="0"/>
              <a:t>Old theory: Primary intrusion of ectodermal tissue from the glans </a:t>
            </a:r>
          </a:p>
          <a:p>
            <a:pPr lvl="2"/>
            <a:r>
              <a:rPr lang="en-US" dirty="0"/>
              <a:t>New theory, supported by anatomic studies and immunohistochemistry: Endodermal differentiation </a:t>
            </a:r>
          </a:p>
        </p:txBody>
      </p:sp>
    </p:spTree>
    <p:extLst>
      <p:ext uri="{BB962C8B-B14F-4D97-AF65-F5344CB8AC3E}">
        <p14:creationId xmlns:p14="http://schemas.microsoft.com/office/powerpoint/2010/main" val="3290032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791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6"/>
            <a:ext cx="12192000" cy="6854284"/>
          </a:xfrm>
        </p:spPr>
      </p:pic>
    </p:spTree>
    <p:extLst>
      <p:ext uri="{BB962C8B-B14F-4D97-AF65-F5344CB8AC3E}">
        <p14:creationId xmlns:p14="http://schemas.microsoft.com/office/powerpoint/2010/main" val="3464203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Male Urethra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Entirely formed by:</a:t>
            </a:r>
          </a:p>
          <a:p>
            <a:pPr lvl="1"/>
            <a:r>
              <a:rPr lang="en-US" dirty="0"/>
              <a:t>Dorsal growth of the urethral plate into the genital tubercle </a:t>
            </a:r>
          </a:p>
          <a:p>
            <a:pPr lvl="1"/>
            <a:r>
              <a:rPr lang="en-US" dirty="0"/>
              <a:t>Ventral growth and fusion of the urethral folds </a:t>
            </a:r>
          </a:p>
          <a:p>
            <a:r>
              <a:rPr lang="en-US" dirty="0"/>
              <a:t>Proper </a:t>
            </a:r>
            <a:r>
              <a:rPr lang="en-US" dirty="0" err="1"/>
              <a:t>mesenchymal</a:t>
            </a:r>
            <a:r>
              <a:rPr lang="en-US" dirty="0"/>
              <a:t> induction:</a:t>
            </a:r>
          </a:p>
          <a:p>
            <a:pPr lvl="1"/>
            <a:r>
              <a:rPr lang="en-US" dirty="0" err="1"/>
              <a:t>Urothelium</a:t>
            </a:r>
            <a:r>
              <a:rPr lang="en-US" dirty="0"/>
              <a:t> differentiates into stratified squamous epithelium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13946" y="3398293"/>
            <a:ext cx="1501254" cy="23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9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3354"/>
          </a:xfrm>
        </p:spPr>
      </p:pic>
    </p:spTree>
    <p:extLst>
      <p:ext uri="{BB962C8B-B14F-4D97-AF65-F5344CB8AC3E}">
        <p14:creationId xmlns:p14="http://schemas.microsoft.com/office/powerpoint/2010/main" val="1603541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Prepuce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of the mesenchyme between the </a:t>
            </a:r>
            <a:r>
              <a:rPr lang="en-US" dirty="0" err="1"/>
              <a:t>preputial</a:t>
            </a:r>
            <a:r>
              <a:rPr lang="en-US" dirty="0"/>
              <a:t> fold and glandular lamella                    </a:t>
            </a:r>
            <a:r>
              <a:rPr lang="en-US" dirty="0" err="1"/>
              <a:t>Preputial</a:t>
            </a:r>
            <a:r>
              <a:rPr lang="en-US" dirty="0"/>
              <a:t> fold transported distally until the whole glans is covered </a:t>
            </a:r>
          </a:p>
          <a:p>
            <a:r>
              <a:rPr lang="en-US" dirty="0"/>
              <a:t>After birth:</a:t>
            </a:r>
          </a:p>
          <a:p>
            <a:pPr lvl="1"/>
            <a:r>
              <a:rPr lang="en-US" dirty="0"/>
              <a:t>Fusion of the glans and prepuce</a:t>
            </a:r>
          </a:p>
          <a:p>
            <a:pPr lvl="1"/>
            <a:r>
              <a:rPr lang="en-US" dirty="0"/>
              <a:t>THEN: Desquamation of the epithelial fusion allows the prepuce to retract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35021" y="2415654"/>
            <a:ext cx="1160060" cy="300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1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Prepuce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248366"/>
              </p:ext>
            </p:extLst>
          </p:nvPr>
        </p:nvGraphicFramePr>
        <p:xfrm>
          <a:off x="1103312" y="1433015"/>
          <a:ext cx="10538228" cy="481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58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Hypospadias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Foreskin</a:t>
            </a:r>
          </a:p>
        </p:txBody>
      </p:sp>
    </p:spTree>
    <p:extLst>
      <p:ext uri="{BB962C8B-B14F-4D97-AF65-F5344CB8AC3E}">
        <p14:creationId xmlns:p14="http://schemas.microsoft.com/office/powerpoint/2010/main" val="336597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Hypospadias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sound understanding of its etiology:</a:t>
            </a:r>
          </a:p>
          <a:p>
            <a:pPr lvl="1"/>
            <a:r>
              <a:rPr lang="en-US" dirty="0"/>
              <a:t>Genetic impairment</a:t>
            </a:r>
          </a:p>
          <a:p>
            <a:pPr lvl="1"/>
            <a:r>
              <a:rPr lang="en-US" dirty="0"/>
              <a:t>Hormone receptor impairment</a:t>
            </a:r>
          </a:p>
          <a:p>
            <a:pPr lvl="1"/>
            <a:r>
              <a:rPr lang="en-US" dirty="0"/>
              <a:t>Enzyme impairment </a:t>
            </a:r>
          </a:p>
          <a:p>
            <a:pPr lvl="1"/>
            <a:r>
              <a:rPr lang="en-US" dirty="0"/>
              <a:t>Environmental factors and endocrine disruptors </a:t>
            </a:r>
          </a:p>
        </p:txBody>
      </p:sp>
    </p:spTree>
    <p:extLst>
      <p:ext uri="{BB962C8B-B14F-4D97-AF65-F5344CB8AC3E}">
        <p14:creationId xmlns:p14="http://schemas.microsoft.com/office/powerpoint/2010/main" val="3438405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 200 boys and increasing</a:t>
            </a:r>
          </a:p>
          <a:p>
            <a:r>
              <a:rPr lang="en-US" dirty="0"/>
              <a:t>Each year:</a:t>
            </a:r>
          </a:p>
          <a:p>
            <a:pPr lvl="1"/>
            <a:r>
              <a:rPr lang="en-US" dirty="0"/>
              <a:t>10000 new cases per year in the US </a:t>
            </a:r>
          </a:p>
          <a:p>
            <a:pPr lvl="1"/>
            <a:r>
              <a:rPr lang="en-US" dirty="0"/>
              <a:t>27 new cases per day (More than Down Syndrome, cleft lip and </a:t>
            </a:r>
            <a:r>
              <a:rPr lang="en-US" dirty="0" err="1"/>
              <a:t>spina</a:t>
            </a:r>
            <a:r>
              <a:rPr lang="en-US" dirty="0"/>
              <a:t> bifida)</a:t>
            </a:r>
          </a:p>
          <a:p>
            <a:r>
              <a:rPr lang="en-US" dirty="0"/>
              <a:t>Proximal hypospadias: 1000 new cases per year in the US</a:t>
            </a:r>
          </a:p>
        </p:txBody>
      </p:sp>
    </p:spTree>
    <p:extLst>
      <p:ext uri="{BB962C8B-B14F-4D97-AF65-F5344CB8AC3E}">
        <p14:creationId xmlns:p14="http://schemas.microsoft.com/office/powerpoint/2010/main" val="923756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Malformations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90%: Isolated</a:t>
            </a:r>
          </a:p>
          <a:p>
            <a:r>
              <a:rPr lang="en-US" dirty="0"/>
              <a:t>Suspect </a:t>
            </a:r>
            <a:r>
              <a:rPr lang="en-US" dirty="0" err="1"/>
              <a:t>syndromic</a:t>
            </a:r>
            <a:r>
              <a:rPr lang="en-US" dirty="0"/>
              <a:t> hypospadias when associated with other non-genital anomalies </a:t>
            </a:r>
          </a:p>
          <a:p>
            <a:r>
              <a:rPr lang="en-US" dirty="0"/>
              <a:t>VUR: In 10%</a:t>
            </a:r>
          </a:p>
          <a:p>
            <a:r>
              <a:rPr lang="en-US" dirty="0"/>
              <a:t>Renal abnormalities:</a:t>
            </a:r>
          </a:p>
          <a:p>
            <a:pPr lvl="1"/>
            <a:r>
              <a:rPr lang="en-US" dirty="0"/>
              <a:t>In 20 % </a:t>
            </a:r>
          </a:p>
          <a:p>
            <a:pPr lvl="1"/>
            <a:r>
              <a:rPr lang="en-US" dirty="0"/>
              <a:t>Mostly:</a:t>
            </a:r>
          </a:p>
          <a:p>
            <a:pPr lvl="2"/>
            <a:r>
              <a:rPr lang="en-US" dirty="0"/>
              <a:t>Ureteral duplications</a:t>
            </a:r>
          </a:p>
          <a:p>
            <a:pPr lvl="2"/>
            <a:r>
              <a:rPr lang="en-US" dirty="0" err="1"/>
              <a:t>Malrotations</a:t>
            </a:r>
            <a:endParaRPr lang="en-US" dirty="0"/>
          </a:p>
          <a:p>
            <a:pPr lvl="2"/>
            <a:r>
              <a:rPr lang="en-US" dirty="0"/>
              <a:t>Minor </a:t>
            </a:r>
            <a:r>
              <a:rPr lang="en-US" dirty="0" err="1"/>
              <a:t>hydronephrosis</a:t>
            </a:r>
            <a:r>
              <a:rPr lang="en-US" dirty="0"/>
              <a:t> not requiring surgical intervention  </a:t>
            </a:r>
          </a:p>
        </p:txBody>
      </p:sp>
    </p:spTree>
    <p:extLst>
      <p:ext uri="{BB962C8B-B14F-4D97-AF65-F5344CB8AC3E}">
        <p14:creationId xmlns:p14="http://schemas.microsoft.com/office/powerpoint/2010/main" val="2818689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Malformations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Enlarged utricle:</a:t>
            </a:r>
          </a:p>
          <a:p>
            <a:pPr lvl="1"/>
            <a:r>
              <a:rPr lang="en-US" dirty="0"/>
              <a:t>In proximal hypospadias</a:t>
            </a:r>
          </a:p>
          <a:p>
            <a:pPr lvl="1"/>
            <a:r>
              <a:rPr lang="en-US" dirty="0"/>
              <a:t>Almost always asymptomatic </a:t>
            </a:r>
          </a:p>
          <a:p>
            <a:pPr lvl="1"/>
            <a:r>
              <a:rPr lang="en-US" dirty="0"/>
              <a:t>Can be bypassed using a </a:t>
            </a:r>
            <a:r>
              <a:rPr lang="en-US" dirty="0" err="1"/>
              <a:t>coudé</a:t>
            </a:r>
            <a:r>
              <a:rPr lang="en-US" dirty="0"/>
              <a:t>-tipped catheter or a </a:t>
            </a:r>
            <a:r>
              <a:rPr lang="en-US" dirty="0" err="1"/>
              <a:t>guidewire</a:t>
            </a:r>
            <a:r>
              <a:rPr lang="en-US" dirty="0"/>
              <a:t> +/- </a:t>
            </a:r>
            <a:r>
              <a:rPr lang="en-US" dirty="0" err="1"/>
              <a:t>urethroscopy</a:t>
            </a:r>
            <a:r>
              <a:rPr lang="en-US" dirty="0"/>
              <a:t> if encountered </a:t>
            </a:r>
            <a:r>
              <a:rPr lang="en-US" dirty="0" err="1"/>
              <a:t>intraoperatively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9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Malformations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correlated to the severity of hypospadias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20369" y="4626592"/>
            <a:ext cx="723331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need to image boys with hypospadias regardless of its severity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576582" y="2593075"/>
            <a:ext cx="1009934" cy="1557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8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Hypospadias and DSD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Palpable genitalia: Exclude DSD even in the setting of a </a:t>
            </a:r>
            <a:r>
              <a:rPr lang="en-US" dirty="0" err="1"/>
              <a:t>perineal</a:t>
            </a:r>
            <a:r>
              <a:rPr lang="en-US" dirty="0"/>
              <a:t> hypospadias </a:t>
            </a:r>
          </a:p>
          <a:p>
            <a:r>
              <a:rPr lang="en-US" dirty="0"/>
              <a:t>Genetic testing:</a:t>
            </a:r>
          </a:p>
          <a:p>
            <a:pPr lvl="1"/>
            <a:r>
              <a:rPr lang="en-US" dirty="0"/>
              <a:t>Only when hypospadias is associated with undescended testes</a:t>
            </a:r>
          </a:p>
          <a:p>
            <a:pPr lvl="1"/>
            <a:r>
              <a:rPr lang="en-US" dirty="0"/>
              <a:t>Abnormal karyotype: In &lt; 33%</a:t>
            </a:r>
          </a:p>
        </p:txBody>
      </p:sp>
    </p:spTree>
    <p:extLst>
      <p:ext uri="{BB962C8B-B14F-4D97-AF65-F5344CB8AC3E}">
        <p14:creationId xmlns:p14="http://schemas.microsoft.com/office/powerpoint/2010/main" val="3554235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1" y="2140136"/>
            <a:ext cx="6878471" cy="4075259"/>
          </a:xfrm>
        </p:spPr>
      </p:pic>
    </p:spTree>
    <p:extLst>
      <p:ext uri="{BB962C8B-B14F-4D97-AF65-F5344CB8AC3E}">
        <p14:creationId xmlns:p14="http://schemas.microsoft.com/office/powerpoint/2010/main" val="171788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0244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 Differences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Penis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Well-defined small capillaries around the urethra, fanning into the glans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Hypospadiac</a:t>
            </a:r>
            <a:r>
              <a:rPr lang="en-US" dirty="0"/>
              <a:t> Penis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Large endothelium-lined vascular channels filled with RBC’s on the abnormal ventral shaft</a:t>
            </a:r>
          </a:p>
          <a:p>
            <a:r>
              <a:rPr lang="en-US" dirty="0"/>
              <a:t>Urethral plate: </a:t>
            </a:r>
          </a:p>
          <a:p>
            <a:pPr lvl="1"/>
            <a:r>
              <a:rPr lang="en-US" dirty="0"/>
              <a:t>No fibrosis or scarring</a:t>
            </a:r>
          </a:p>
          <a:p>
            <a:pPr lvl="1"/>
            <a:r>
              <a:rPr lang="en-US" dirty="0"/>
              <a:t>Well vascularized</a:t>
            </a:r>
          </a:p>
          <a:p>
            <a:pPr lvl="1"/>
            <a:r>
              <a:rPr lang="en-US" dirty="0"/>
              <a:t>Rich nerve supply</a:t>
            </a:r>
          </a:p>
          <a:p>
            <a:pPr lvl="1"/>
            <a:r>
              <a:rPr lang="en-US" dirty="0"/>
              <a:t>Extensive muscular and tissue backing </a:t>
            </a:r>
          </a:p>
        </p:txBody>
      </p:sp>
    </p:spTree>
    <p:extLst>
      <p:ext uri="{BB962C8B-B14F-4D97-AF65-F5344CB8AC3E}">
        <p14:creationId xmlns:p14="http://schemas.microsoft.com/office/powerpoint/2010/main" val="3707930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Few patients have </a:t>
            </a:r>
            <a:r>
              <a:rPr lang="en-US" dirty="0" err="1"/>
              <a:t>micropenis</a:t>
            </a:r>
            <a:endParaRPr lang="en-US" dirty="0"/>
          </a:p>
          <a:p>
            <a:r>
              <a:rPr lang="en-US" dirty="0"/>
              <a:t>Boys with proximal hypospadias have smaller penile measurements that are within the normal range (&lt; 2SD below average)</a:t>
            </a:r>
          </a:p>
          <a:p>
            <a:r>
              <a:rPr lang="en-US" dirty="0"/>
              <a:t>Ventral curvature </a:t>
            </a:r>
          </a:p>
          <a:p>
            <a:r>
              <a:rPr lang="en-US" dirty="0"/>
              <a:t>Spraying or deflected urinary stream:</a:t>
            </a:r>
          </a:p>
          <a:p>
            <a:pPr lvl="1"/>
            <a:r>
              <a:rPr lang="en-US" dirty="0"/>
              <a:t> If the glans encloses the meatus over a distance &lt; 2.5mm</a:t>
            </a:r>
          </a:p>
          <a:p>
            <a:pPr lvl="1"/>
            <a:r>
              <a:rPr lang="en-US" dirty="0"/>
              <a:t>May go unnoticed in infants</a:t>
            </a:r>
          </a:p>
          <a:p>
            <a:pPr lvl="1"/>
            <a:r>
              <a:rPr lang="en-US" dirty="0"/>
              <a:t>Become more apparent after toilet training</a:t>
            </a:r>
          </a:p>
        </p:txBody>
      </p:sp>
    </p:spTree>
    <p:extLst>
      <p:ext uri="{BB962C8B-B14F-4D97-AF65-F5344CB8AC3E}">
        <p14:creationId xmlns:p14="http://schemas.microsoft.com/office/powerpoint/2010/main" val="2544272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Hypospadias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 b="169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Coronal </a:t>
            </a:r>
          </a:p>
        </p:txBody>
      </p:sp>
    </p:spTree>
    <p:extLst>
      <p:ext uri="{BB962C8B-B14F-4D97-AF65-F5344CB8AC3E}">
        <p14:creationId xmlns:p14="http://schemas.microsoft.com/office/powerpoint/2010/main" val="1252280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Hypospadias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Distal Penile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4" r="14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214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Hypospadias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79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Scrotal</a:t>
            </a:r>
          </a:p>
        </p:txBody>
      </p:sp>
    </p:spTree>
    <p:extLst>
      <p:ext uri="{BB962C8B-B14F-4D97-AF65-F5344CB8AC3E}">
        <p14:creationId xmlns:p14="http://schemas.microsoft.com/office/powerpoint/2010/main" val="4045411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Anatomic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 urethral meatus</a:t>
            </a:r>
          </a:p>
          <a:p>
            <a:pPr lvl="1"/>
            <a:r>
              <a:rPr lang="en-US" dirty="0"/>
              <a:t>Abnormal location</a:t>
            </a:r>
          </a:p>
          <a:p>
            <a:pPr lvl="1"/>
            <a:r>
              <a:rPr lang="en-US" dirty="0"/>
              <a:t>Abnormal configuration:</a:t>
            </a:r>
          </a:p>
          <a:p>
            <a:pPr lvl="2"/>
            <a:r>
              <a:rPr lang="en-US" dirty="0"/>
              <a:t>Elasticity</a:t>
            </a:r>
          </a:p>
          <a:p>
            <a:pPr lvl="2"/>
            <a:r>
              <a:rPr lang="en-US" dirty="0"/>
              <a:t>Form </a:t>
            </a:r>
          </a:p>
          <a:p>
            <a:pPr lvl="2"/>
            <a:r>
              <a:rPr lang="en-US" dirty="0"/>
              <a:t>Diameter</a:t>
            </a:r>
          </a:p>
          <a:p>
            <a:pPr lvl="2"/>
            <a:r>
              <a:rPr lang="en-US" dirty="0"/>
              <a:t>May be covered with delicate skin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064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Anatomic Defects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Penile curvature</a:t>
            </a:r>
          </a:p>
          <a:p>
            <a:pPr lvl="1"/>
            <a:r>
              <a:rPr lang="en-US" dirty="0"/>
              <a:t>Cause: Deficient ventral penile structures:</a:t>
            </a:r>
          </a:p>
          <a:p>
            <a:pPr lvl="2"/>
            <a:r>
              <a:rPr lang="en-US" dirty="0"/>
              <a:t>Skin</a:t>
            </a:r>
          </a:p>
          <a:p>
            <a:pPr lvl="2"/>
            <a:r>
              <a:rPr lang="en-US" dirty="0" err="1"/>
              <a:t>Dartos</a:t>
            </a:r>
            <a:r>
              <a:rPr lang="en-US" dirty="0"/>
              <a:t> fascia</a:t>
            </a:r>
          </a:p>
          <a:p>
            <a:pPr lvl="2"/>
            <a:r>
              <a:rPr lang="en-US" dirty="0"/>
              <a:t>True fibrous </a:t>
            </a:r>
            <a:r>
              <a:rPr lang="en-US" dirty="0" err="1"/>
              <a:t>chordee</a:t>
            </a:r>
            <a:r>
              <a:rPr lang="en-US" dirty="0"/>
              <a:t> with a tethered ventral shaft</a:t>
            </a:r>
          </a:p>
          <a:p>
            <a:pPr lvl="2"/>
            <a:r>
              <a:rPr lang="en-US" dirty="0"/>
              <a:t>Deficient corpora </a:t>
            </a:r>
            <a:r>
              <a:rPr lang="en-US" dirty="0" err="1"/>
              <a:t>cavernosa</a:t>
            </a:r>
            <a:r>
              <a:rPr lang="en-US" dirty="0"/>
              <a:t> on the ventral side </a:t>
            </a:r>
          </a:p>
        </p:txBody>
      </p:sp>
    </p:spTree>
    <p:extLst>
      <p:ext uri="{BB962C8B-B14F-4D97-AF65-F5344CB8AC3E}">
        <p14:creationId xmlns:p14="http://schemas.microsoft.com/office/powerpoint/2010/main" val="183682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Coronal Hypospadias + </a:t>
            </a:r>
            <a:r>
              <a:rPr lang="en-US" dirty="0" err="1"/>
              <a:t>Chordee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31" y="2052638"/>
            <a:ext cx="6214914" cy="4195762"/>
          </a:xfrm>
        </p:spPr>
      </p:pic>
    </p:spTree>
    <p:extLst>
      <p:ext uri="{BB962C8B-B14F-4D97-AF65-F5344CB8AC3E}">
        <p14:creationId xmlns:p14="http://schemas.microsoft.com/office/powerpoint/2010/main" val="349993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Defects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Paucity of ventral skin distal to the meatus</a:t>
            </a:r>
          </a:p>
          <a:p>
            <a:r>
              <a:rPr lang="en-US" dirty="0"/>
              <a:t>Absent frenulum</a:t>
            </a:r>
          </a:p>
          <a:p>
            <a:r>
              <a:rPr lang="en-US" dirty="0"/>
              <a:t>The skin proximal to the meatus may be very thin</a:t>
            </a:r>
          </a:p>
          <a:p>
            <a:r>
              <a:rPr lang="en-US" dirty="0"/>
              <a:t>The urethral plate: May be</a:t>
            </a:r>
          </a:p>
          <a:p>
            <a:pPr lvl="1"/>
            <a:r>
              <a:rPr lang="en-US" dirty="0"/>
              <a:t>Well developed                                Normal artificial erection</a:t>
            </a:r>
          </a:p>
          <a:p>
            <a:pPr lvl="1"/>
            <a:r>
              <a:rPr lang="en-US" dirty="0"/>
              <a:t>Underdeveloped                              Ventral curvature on artificial erection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61680" y="3821373"/>
            <a:ext cx="1514902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12442" y="4266703"/>
            <a:ext cx="1705970" cy="250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3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Anatomic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Foreskin defect</a:t>
            </a:r>
          </a:p>
          <a:p>
            <a:r>
              <a:rPr lang="en-US" dirty="0"/>
              <a:t>Scrotal anomalies (in severe cases)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9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"/>
            <a:ext cx="12192000" cy="6856963"/>
          </a:xfrm>
        </p:spPr>
      </p:pic>
    </p:spTree>
    <p:extLst>
      <p:ext uri="{BB962C8B-B14F-4D97-AF65-F5344CB8AC3E}">
        <p14:creationId xmlns:p14="http://schemas.microsoft.com/office/powerpoint/2010/main" val="2353642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Hydronephrosis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Ureteropelvic</a:t>
            </a:r>
            <a:r>
              <a:rPr lang="en-US" dirty="0"/>
              <a:t> junction obstruction  (UPJO)</a:t>
            </a:r>
          </a:p>
        </p:txBody>
      </p:sp>
    </p:spTree>
    <p:extLst>
      <p:ext uri="{BB962C8B-B14F-4D97-AF65-F5344CB8AC3E}">
        <p14:creationId xmlns:p14="http://schemas.microsoft.com/office/powerpoint/2010/main" val="3155351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Hydronephrosis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abnormality detected on prenatal ultrasound (1:100 – 1:500 pregnancies)</a:t>
            </a:r>
          </a:p>
          <a:p>
            <a:r>
              <a:rPr lang="en-US" dirty="0"/>
              <a:t>UPJO: </a:t>
            </a:r>
          </a:p>
          <a:p>
            <a:pPr lvl="1"/>
            <a:r>
              <a:rPr lang="en-US" dirty="0"/>
              <a:t>The most common pediatric renal obstructive disorder </a:t>
            </a:r>
          </a:p>
          <a:p>
            <a:pPr lvl="1"/>
            <a:r>
              <a:rPr lang="en-US" dirty="0"/>
              <a:t>50% of prenatally detected </a:t>
            </a:r>
            <a:r>
              <a:rPr lang="en-US" dirty="0" err="1"/>
              <a:t>uropathies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Hydronephrosis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Dilation of the renal collecting system </a:t>
            </a:r>
          </a:p>
          <a:p>
            <a:r>
              <a:rPr lang="en-US" dirty="0"/>
              <a:t>Cause:</a:t>
            </a:r>
          </a:p>
          <a:p>
            <a:pPr lvl="1"/>
            <a:r>
              <a:rPr lang="en-US" dirty="0"/>
              <a:t>Obstruction</a:t>
            </a:r>
          </a:p>
          <a:p>
            <a:pPr lvl="1"/>
            <a:r>
              <a:rPr lang="en-US" dirty="0"/>
              <a:t>Reflux</a:t>
            </a:r>
          </a:p>
          <a:p>
            <a:r>
              <a:rPr lang="en-US" dirty="0"/>
              <a:t>Typically discovered on antenatal U/S</a:t>
            </a:r>
          </a:p>
          <a:p>
            <a:r>
              <a:rPr lang="en-US" dirty="0"/>
              <a:t>0.5-0.6% of all neonatal </a:t>
            </a:r>
            <a:r>
              <a:rPr lang="en-US" dirty="0" err="1"/>
              <a:t>uropathies</a:t>
            </a:r>
            <a:r>
              <a:rPr lang="en-US" dirty="0"/>
              <a:t> </a:t>
            </a:r>
          </a:p>
          <a:p>
            <a:r>
              <a:rPr lang="en-US" dirty="0"/>
              <a:t>Spontaneous resolution in 20%</a:t>
            </a:r>
          </a:p>
        </p:txBody>
      </p:sp>
    </p:spTree>
    <p:extLst>
      <p:ext uri="{BB962C8B-B14F-4D97-AF65-F5344CB8AC3E}">
        <p14:creationId xmlns:p14="http://schemas.microsoft.com/office/powerpoint/2010/main" val="168731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</a:t>
            </a:r>
            <a:r>
              <a:rPr lang="en-US" dirty="0" err="1"/>
              <a:t>Hydronephrosis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44% are due to UPJO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48472" y="2770496"/>
            <a:ext cx="5322627" cy="2497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UPJO: The leading cause of postnatal </a:t>
            </a:r>
            <a:r>
              <a:rPr lang="en-US" sz="3200" dirty="0" err="1"/>
              <a:t>hydronephrosis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044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UPJO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Grade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Hydrostatic distension</a:t>
            </a:r>
          </a:p>
          <a:p>
            <a:r>
              <a:rPr lang="en-US" dirty="0"/>
              <a:t>Increased </a:t>
            </a:r>
            <a:r>
              <a:rPr lang="en-US" dirty="0" err="1"/>
              <a:t>intrapelvic</a:t>
            </a:r>
            <a:r>
              <a:rPr lang="en-US" dirty="0"/>
              <a:t> pressure</a:t>
            </a:r>
          </a:p>
          <a:p>
            <a:r>
              <a:rPr lang="en-US" dirty="0"/>
              <a:t>Poor urine outflow</a:t>
            </a:r>
          </a:p>
          <a:p>
            <a:r>
              <a:rPr lang="en-US" dirty="0"/>
              <a:t>Irreversible kidney damage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Low Grade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Temporal growth and improvement </a:t>
            </a:r>
          </a:p>
          <a:p>
            <a:r>
              <a:rPr lang="en-US" dirty="0"/>
              <a:t>Normal kidney</a:t>
            </a:r>
          </a:p>
        </p:txBody>
      </p:sp>
    </p:spTree>
    <p:extLst>
      <p:ext uri="{BB962C8B-B14F-4D97-AF65-F5344CB8AC3E}">
        <p14:creationId xmlns:p14="http://schemas.microsoft.com/office/powerpoint/2010/main" val="3365110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= 1:500 – 1: 1250</a:t>
            </a:r>
          </a:p>
          <a:p>
            <a:r>
              <a:rPr lang="en-US" dirty="0"/>
              <a:t>2♂:1♀</a:t>
            </a:r>
          </a:p>
          <a:p>
            <a:r>
              <a:rPr lang="en-US" dirty="0"/>
              <a:t>Left-sided: In 66% (≠ adults)</a:t>
            </a:r>
          </a:p>
          <a:p>
            <a:r>
              <a:rPr lang="en-US" dirty="0"/>
              <a:t>Bilateral: In 10-36%, esp. in the younger patients </a:t>
            </a:r>
          </a:p>
        </p:txBody>
      </p:sp>
    </p:spTree>
    <p:extLst>
      <p:ext uri="{BB962C8B-B14F-4D97-AF65-F5344CB8AC3E}">
        <p14:creationId xmlns:p14="http://schemas.microsoft.com/office/powerpoint/2010/main" val="18448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Intrinsic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most common</a:t>
            </a:r>
          </a:p>
          <a:p>
            <a:r>
              <a:rPr lang="en-US" dirty="0" err="1"/>
              <a:t>Adynamic</a:t>
            </a:r>
            <a:r>
              <a:rPr lang="en-US" dirty="0"/>
              <a:t> segment: </a:t>
            </a:r>
          </a:p>
          <a:p>
            <a:pPr lvl="1"/>
            <a:r>
              <a:rPr lang="en-US" dirty="0"/>
              <a:t>Interferes with peristalsis</a:t>
            </a:r>
          </a:p>
          <a:p>
            <a:pPr lvl="1"/>
            <a:r>
              <a:rPr lang="en-US" dirty="0"/>
              <a:t>Poorly distensible</a:t>
            </a:r>
          </a:p>
          <a:p>
            <a:pPr lvl="1"/>
            <a:r>
              <a:rPr lang="en-US" dirty="0"/>
              <a:t>Probe-patent </a:t>
            </a:r>
          </a:p>
          <a:p>
            <a:pPr lvl="1"/>
            <a:r>
              <a:rPr lang="en-US" dirty="0"/>
              <a:t>Disorganized and </a:t>
            </a:r>
            <a:r>
              <a:rPr lang="en-US" dirty="0" err="1"/>
              <a:t>dysmorphic</a:t>
            </a:r>
            <a:r>
              <a:rPr lang="en-US" dirty="0"/>
              <a:t> circular muscle fibers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Extrinsic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Due to a mechanical factor</a:t>
            </a:r>
          </a:p>
          <a:p>
            <a:pPr lvl="1"/>
            <a:r>
              <a:rPr lang="en-US" dirty="0"/>
              <a:t>Crossing vessels</a:t>
            </a:r>
          </a:p>
          <a:p>
            <a:pPr lvl="1"/>
            <a:r>
              <a:rPr lang="en-US" dirty="0"/>
              <a:t>Adhesive bands</a:t>
            </a:r>
          </a:p>
          <a:p>
            <a:pPr lvl="1"/>
            <a:r>
              <a:rPr lang="en-US" dirty="0"/>
              <a:t>AVM’s</a:t>
            </a:r>
          </a:p>
          <a:p>
            <a:pPr lvl="1"/>
            <a:r>
              <a:rPr lang="en-US" dirty="0"/>
              <a:t>Ureteral folds </a:t>
            </a:r>
          </a:p>
          <a:p>
            <a:r>
              <a:rPr lang="en-US" dirty="0"/>
              <a:t>Abrupt angulation by kinking or compressing the UPJ</a:t>
            </a:r>
          </a:p>
          <a:p>
            <a:r>
              <a:rPr lang="en-US" dirty="0"/>
              <a:t>Progressive </a:t>
            </a:r>
            <a:r>
              <a:rPr lang="en-US" dirty="0" err="1"/>
              <a:t>hydronephrosis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146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Types: Intraluminal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Ureteral valves</a:t>
            </a:r>
          </a:p>
          <a:p>
            <a:r>
              <a:rPr lang="en-US" dirty="0" err="1"/>
              <a:t>Fibroepithelial</a:t>
            </a:r>
            <a:r>
              <a:rPr lang="en-US" dirty="0"/>
              <a:t> polyps </a:t>
            </a:r>
          </a:p>
          <a:p>
            <a:r>
              <a:rPr lang="en-US" dirty="0"/>
              <a:t>Partial intermittent obstruction</a:t>
            </a:r>
          </a:p>
          <a:p>
            <a:r>
              <a:rPr lang="en-US" dirty="0"/>
              <a:t>Require surgery</a:t>
            </a:r>
          </a:p>
        </p:txBody>
      </p:sp>
    </p:spTree>
    <p:extLst>
      <p:ext uri="{BB962C8B-B14F-4D97-AF65-F5344CB8AC3E}">
        <p14:creationId xmlns:p14="http://schemas.microsoft.com/office/powerpoint/2010/main" val="2288993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sequential and interdependent kidney systems:</a:t>
            </a:r>
          </a:p>
          <a:p>
            <a:pPr lvl="1"/>
            <a:r>
              <a:rPr lang="en-US" dirty="0" err="1"/>
              <a:t>Pronephros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The earliest and most transient</a:t>
            </a:r>
          </a:p>
          <a:p>
            <a:pPr lvl="1"/>
            <a:r>
              <a:rPr lang="en-US" dirty="0" err="1"/>
              <a:t>Mesonephros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Starting the 3</a:t>
            </a:r>
            <a:r>
              <a:rPr lang="en-US" baseline="30000" dirty="0"/>
              <a:t>rd</a:t>
            </a:r>
            <a:r>
              <a:rPr lang="en-US" dirty="0"/>
              <a:t> week</a:t>
            </a:r>
          </a:p>
          <a:p>
            <a:pPr lvl="2"/>
            <a:r>
              <a:rPr lang="en-US" dirty="0"/>
              <a:t>Caudal end of the </a:t>
            </a:r>
            <a:r>
              <a:rPr lang="en-US" dirty="0" err="1"/>
              <a:t>mesonephric</a:t>
            </a:r>
            <a:r>
              <a:rPr lang="en-US" dirty="0"/>
              <a:t> (</a:t>
            </a:r>
            <a:r>
              <a:rPr lang="en-US" dirty="0" err="1"/>
              <a:t>Wolffian</a:t>
            </a:r>
            <a:r>
              <a:rPr lang="en-US" dirty="0"/>
              <a:t>) duct</a:t>
            </a:r>
          </a:p>
          <a:p>
            <a:pPr lvl="1"/>
            <a:r>
              <a:rPr lang="en-US" dirty="0" err="1"/>
              <a:t>Metanephros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52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Embryology: The Ureteric Bud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 err="1"/>
              <a:t>Dorsomedial</a:t>
            </a:r>
            <a:r>
              <a:rPr lang="en-US" dirty="0"/>
              <a:t> outgrowth of the </a:t>
            </a:r>
            <a:r>
              <a:rPr lang="en-US" dirty="0" err="1"/>
              <a:t>mesonephric</a:t>
            </a:r>
            <a:r>
              <a:rPr lang="en-US" dirty="0"/>
              <a:t> duct</a:t>
            </a:r>
          </a:p>
          <a:p>
            <a:r>
              <a:rPr lang="en-US" dirty="0"/>
              <a:t>Bidirectional inductive role:</a:t>
            </a:r>
          </a:p>
          <a:p>
            <a:pPr lvl="1"/>
            <a:r>
              <a:rPr lang="en-US" dirty="0"/>
              <a:t>Initiation of </a:t>
            </a:r>
            <a:r>
              <a:rPr lang="en-US" dirty="0" err="1"/>
              <a:t>metanephros</a:t>
            </a:r>
            <a:r>
              <a:rPr lang="en-US" dirty="0"/>
              <a:t> development </a:t>
            </a:r>
          </a:p>
          <a:p>
            <a:pPr lvl="1"/>
            <a:r>
              <a:rPr lang="en-US" dirty="0"/>
              <a:t>Differentiation of the </a:t>
            </a:r>
            <a:r>
              <a:rPr lang="en-US" dirty="0" err="1"/>
              <a:t>mesonephric</a:t>
            </a:r>
            <a:r>
              <a:rPr lang="en-US" dirty="0"/>
              <a:t> duct into the:</a:t>
            </a:r>
          </a:p>
          <a:p>
            <a:pPr lvl="2"/>
            <a:r>
              <a:rPr lang="en-US" dirty="0" err="1"/>
              <a:t>Trigone</a:t>
            </a:r>
            <a:endParaRPr lang="en-US" dirty="0"/>
          </a:p>
          <a:p>
            <a:pPr lvl="2"/>
            <a:r>
              <a:rPr lang="en-US" dirty="0"/>
              <a:t>Posterior bladder neck</a:t>
            </a:r>
          </a:p>
          <a:p>
            <a:pPr lvl="2"/>
            <a:r>
              <a:rPr lang="en-US" dirty="0"/>
              <a:t>Proximal urethra </a:t>
            </a:r>
          </a:p>
        </p:txBody>
      </p:sp>
    </p:spTree>
    <p:extLst>
      <p:ext uri="{BB962C8B-B14F-4D97-AF65-F5344CB8AC3E}">
        <p14:creationId xmlns:p14="http://schemas.microsoft.com/office/powerpoint/2010/main" val="128663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Anomalies of the Kidneys and Urinary 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(CAKUT)</a:t>
            </a:r>
          </a:p>
        </p:txBody>
      </p:sp>
    </p:spTree>
    <p:extLst>
      <p:ext uri="{BB962C8B-B14F-4D97-AF65-F5344CB8AC3E}">
        <p14:creationId xmlns:p14="http://schemas.microsoft.com/office/powerpoint/2010/main" val="3171414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mesonephric</a:t>
            </a:r>
            <a:r>
              <a:rPr lang="en-US" dirty="0"/>
              <a:t> system moves into the bladder  to form the:</a:t>
            </a:r>
          </a:p>
          <a:p>
            <a:pPr lvl="1"/>
            <a:r>
              <a:rPr lang="en-US" dirty="0" err="1"/>
              <a:t>Trigone</a:t>
            </a:r>
            <a:endParaRPr lang="en-US" dirty="0"/>
          </a:p>
          <a:p>
            <a:pPr lvl="1"/>
            <a:r>
              <a:rPr lang="en-US" dirty="0"/>
              <a:t>Posterior bladder neck</a:t>
            </a:r>
          </a:p>
          <a:p>
            <a:pPr lvl="1"/>
            <a:r>
              <a:rPr lang="en-US" dirty="0"/>
              <a:t>Urethra </a:t>
            </a:r>
          </a:p>
          <a:p>
            <a:r>
              <a:rPr lang="en-US" dirty="0"/>
              <a:t>The ureteric bud moves in an ascending direction toward the </a:t>
            </a:r>
            <a:r>
              <a:rPr lang="en-US" dirty="0" err="1"/>
              <a:t>metanephros</a:t>
            </a:r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5882184" y="4517407"/>
            <a:ext cx="5199797" cy="1730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Nephrogenesis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1651378" y="4851777"/>
            <a:ext cx="2961565" cy="10622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51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8225"/>
          </a:xfrm>
        </p:spPr>
      </p:pic>
    </p:spTree>
    <p:extLst>
      <p:ext uri="{BB962C8B-B14F-4D97-AF65-F5344CB8AC3E}">
        <p14:creationId xmlns:p14="http://schemas.microsoft.com/office/powerpoint/2010/main" val="465800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449615"/>
              </p:ext>
            </p:extLst>
          </p:nvPr>
        </p:nvGraphicFramePr>
        <p:xfrm>
          <a:off x="1103313" y="1378424"/>
          <a:ext cx="9828544" cy="524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5296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31671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possible sites of mechanical obstruction that represent the confluence of 2 or more embryologic structures (ureter-bladder or ureter-kidney)</a:t>
            </a:r>
          </a:p>
          <a:p>
            <a:pPr lvl="1"/>
            <a:r>
              <a:rPr lang="en-US" dirty="0" err="1"/>
              <a:t>Pelvicalyceal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UP</a:t>
            </a:r>
          </a:p>
          <a:p>
            <a:pPr lvl="1"/>
            <a:r>
              <a:rPr lang="en-US" dirty="0"/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36273733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cellular crosstalk and induction</a:t>
            </a:r>
          </a:p>
          <a:p>
            <a:pPr lvl="1"/>
            <a:r>
              <a:rPr lang="en-US" dirty="0"/>
              <a:t>Any imprecision                          VUR/UPJO</a:t>
            </a:r>
          </a:p>
          <a:p>
            <a:r>
              <a:rPr lang="en-US" dirty="0"/>
              <a:t>Recanalization: Only in the middle portion of the ureter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012442" y="2565779"/>
            <a:ext cx="978408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87606" y="4722125"/>
            <a:ext cx="3503244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41493" y="3985146"/>
            <a:ext cx="4763068" cy="167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theories to explain why the UPJ is the most common site of congenital ureteral obstruction</a:t>
            </a:r>
          </a:p>
        </p:txBody>
      </p:sp>
    </p:spTree>
    <p:extLst>
      <p:ext uri="{BB962C8B-B14F-4D97-AF65-F5344CB8AC3E}">
        <p14:creationId xmlns:p14="http://schemas.microsoft.com/office/powerpoint/2010/main" val="39737912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Asymptomatic</a:t>
            </a:r>
          </a:p>
          <a:p>
            <a:r>
              <a:rPr lang="en-US" dirty="0"/>
              <a:t>Diagnosed by prenatal ultrasound</a:t>
            </a:r>
          </a:p>
          <a:p>
            <a:r>
              <a:rPr lang="en-US" dirty="0"/>
              <a:t>Before the advent of prenatal ultrasound:</a:t>
            </a:r>
          </a:p>
          <a:p>
            <a:pPr lvl="1"/>
            <a:r>
              <a:rPr lang="en-US" dirty="0"/>
              <a:t>Palpable abdominal mass at birth</a:t>
            </a:r>
          </a:p>
          <a:p>
            <a:pPr lvl="1"/>
            <a:r>
              <a:rPr lang="en-US" dirty="0"/>
              <a:t>Less often: Work-up for:</a:t>
            </a:r>
          </a:p>
          <a:p>
            <a:pPr lvl="2"/>
            <a:r>
              <a:rPr lang="en-US" dirty="0"/>
              <a:t>UTI</a:t>
            </a:r>
          </a:p>
          <a:p>
            <a:pPr lvl="2"/>
            <a:r>
              <a:rPr lang="en-US" dirty="0"/>
              <a:t>FTT</a:t>
            </a:r>
          </a:p>
          <a:p>
            <a:pPr lvl="2"/>
            <a:r>
              <a:rPr lang="en-US" dirty="0"/>
              <a:t>Poor feeding</a:t>
            </a:r>
          </a:p>
          <a:p>
            <a:pPr lvl="2"/>
            <a:r>
              <a:rPr lang="en-US" dirty="0"/>
              <a:t>Kidney stones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Symptomatic/Asymptomatic</a:t>
            </a:r>
          </a:p>
          <a:p>
            <a:r>
              <a:rPr lang="en-US" dirty="0"/>
              <a:t>Variety of signs and symptoms:</a:t>
            </a:r>
          </a:p>
          <a:p>
            <a:pPr lvl="1"/>
            <a:r>
              <a:rPr lang="en-US" dirty="0"/>
              <a:t>Episodic flank pain</a:t>
            </a:r>
          </a:p>
          <a:p>
            <a:pPr lvl="1"/>
            <a:r>
              <a:rPr lang="en-US" dirty="0"/>
              <a:t>Episodic abdominal pain +/- vomiting</a:t>
            </a:r>
          </a:p>
          <a:p>
            <a:pPr lvl="1"/>
            <a:r>
              <a:rPr lang="en-US" dirty="0"/>
              <a:t>Cyclic vomiting</a:t>
            </a:r>
          </a:p>
          <a:p>
            <a:pPr lvl="1"/>
            <a:r>
              <a:rPr lang="en-US" dirty="0"/>
              <a:t>UTI</a:t>
            </a:r>
          </a:p>
          <a:p>
            <a:pPr lvl="1"/>
            <a:r>
              <a:rPr lang="en-US" dirty="0"/>
              <a:t>Nephrolithiasis</a:t>
            </a:r>
          </a:p>
          <a:p>
            <a:pPr lvl="1"/>
            <a:r>
              <a:rPr lang="en-US" dirty="0"/>
              <a:t>Hematuria</a:t>
            </a:r>
          </a:p>
          <a:p>
            <a:pPr lvl="1"/>
            <a:r>
              <a:rPr lang="en-US" dirty="0"/>
              <a:t>Anorexia</a:t>
            </a:r>
          </a:p>
        </p:txBody>
      </p:sp>
    </p:spTree>
    <p:extLst>
      <p:ext uri="{BB962C8B-B14F-4D97-AF65-F5344CB8AC3E}">
        <p14:creationId xmlns:p14="http://schemas.microsoft.com/office/powerpoint/2010/main" val="19280517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Antenatal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8 weeks: </a:t>
            </a:r>
            <a:r>
              <a:rPr lang="en-US" dirty="0" err="1"/>
              <a:t>Mesonephros</a:t>
            </a:r>
            <a:r>
              <a:rPr lang="en-US" dirty="0"/>
              <a:t>                              Urine </a:t>
            </a:r>
          </a:p>
          <a:p>
            <a:r>
              <a:rPr lang="en-US" dirty="0"/>
              <a:t>Fetal U/O:</a:t>
            </a:r>
          </a:p>
          <a:p>
            <a:pPr lvl="1"/>
            <a:r>
              <a:rPr lang="en-US" dirty="0"/>
              <a:t>5mL/</a:t>
            </a:r>
            <a:r>
              <a:rPr lang="en-US" dirty="0" err="1"/>
              <a:t>hr</a:t>
            </a:r>
            <a:r>
              <a:rPr lang="en-US" dirty="0"/>
              <a:t> at 20 weeks</a:t>
            </a:r>
          </a:p>
          <a:p>
            <a:pPr lvl="1"/>
            <a:r>
              <a:rPr lang="en-US" dirty="0"/>
              <a:t>50mL/</a:t>
            </a:r>
            <a:r>
              <a:rPr lang="en-US" dirty="0" err="1"/>
              <a:t>hr</a:t>
            </a:r>
            <a:r>
              <a:rPr lang="en-US" dirty="0"/>
              <a:t> at 40 weeks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554639" y="2142699"/>
            <a:ext cx="1705970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41946" y="4449170"/>
            <a:ext cx="3070747" cy="6141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54890" y="3548418"/>
            <a:ext cx="5554638" cy="2699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Perform U/S at 16-20 weeks, when adequate U/O is established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Normal kidneys can be detected at 17-19 weeks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Markedly dilated collecting systems can be detected at 12-14 weeks </a:t>
            </a:r>
          </a:p>
        </p:txBody>
      </p:sp>
    </p:spTree>
    <p:extLst>
      <p:ext uri="{BB962C8B-B14F-4D97-AF65-F5344CB8AC3E}">
        <p14:creationId xmlns:p14="http://schemas.microsoft.com/office/powerpoint/2010/main" val="29802149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U/S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Pelviectasis</a:t>
            </a:r>
            <a:endParaRPr lang="en-US" dirty="0"/>
          </a:p>
          <a:p>
            <a:pPr lvl="1"/>
            <a:r>
              <a:rPr lang="en-US" dirty="0"/>
              <a:t>Usually unilateral</a:t>
            </a:r>
          </a:p>
          <a:p>
            <a:pPr lvl="1"/>
            <a:r>
              <a:rPr lang="en-US" dirty="0"/>
              <a:t>Less frequently: Bilateral</a:t>
            </a:r>
          </a:p>
          <a:p>
            <a:r>
              <a:rPr lang="en-US" dirty="0"/>
              <a:t>Normal amniotic fluid volume </a:t>
            </a:r>
          </a:p>
          <a:p>
            <a:r>
              <a:rPr lang="en-US" dirty="0"/>
              <a:t>No </a:t>
            </a:r>
            <a:r>
              <a:rPr lang="en-US" dirty="0" err="1"/>
              <a:t>ipsilateral</a:t>
            </a:r>
            <a:r>
              <a:rPr lang="en-US" dirty="0"/>
              <a:t> ureteral dilation</a:t>
            </a:r>
          </a:p>
          <a:p>
            <a:r>
              <a:rPr lang="en-US" dirty="0"/>
              <a:t>Normal bladder wall thickness</a:t>
            </a:r>
          </a:p>
          <a:p>
            <a:r>
              <a:rPr lang="en-US" dirty="0"/>
              <a:t>Normal cycling of the bladder </a:t>
            </a:r>
          </a:p>
        </p:txBody>
      </p:sp>
    </p:spTree>
    <p:extLst>
      <p:ext uri="{BB962C8B-B14F-4D97-AF65-F5344CB8AC3E}">
        <p14:creationId xmlns:p14="http://schemas.microsoft.com/office/powerpoint/2010/main" val="3977192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U/S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detect </a:t>
            </a:r>
            <a:r>
              <a:rPr lang="en-US" dirty="0" err="1"/>
              <a:t>hydronephrosis</a:t>
            </a:r>
            <a:r>
              <a:rPr lang="en-US" dirty="0"/>
              <a:t> and abnormal anatomy but cannot differentiate between disease processes</a:t>
            </a:r>
          </a:p>
          <a:p>
            <a:r>
              <a:rPr lang="en-US" dirty="0"/>
              <a:t>Cannot distinguish between:</a:t>
            </a:r>
          </a:p>
          <a:p>
            <a:pPr lvl="1"/>
            <a:r>
              <a:rPr lang="en-US" dirty="0"/>
              <a:t>True obstructive </a:t>
            </a:r>
            <a:r>
              <a:rPr lang="en-US" dirty="0" err="1"/>
              <a:t>uropathy</a:t>
            </a:r>
            <a:r>
              <a:rPr lang="en-US" dirty="0"/>
              <a:t> and transient </a:t>
            </a:r>
            <a:r>
              <a:rPr lang="en-US" dirty="0" err="1"/>
              <a:t>hydronephrosis</a:t>
            </a:r>
            <a:r>
              <a:rPr lang="en-US" dirty="0"/>
              <a:t> of the neonate </a:t>
            </a:r>
          </a:p>
          <a:p>
            <a:pPr lvl="1"/>
            <a:r>
              <a:rPr lang="en-US" dirty="0"/>
              <a:t>UPJO and MCDK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51128" y="5131558"/>
            <a:ext cx="2579427" cy="81886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48472" y="4418398"/>
            <a:ext cx="5336274" cy="183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 need sequential renal U/S and other complementary imaging for follow-up</a:t>
            </a:r>
          </a:p>
        </p:txBody>
      </p:sp>
    </p:spTree>
    <p:extLst>
      <p:ext uri="{BB962C8B-B14F-4D97-AF65-F5344CB8AC3E}">
        <p14:creationId xmlns:p14="http://schemas.microsoft.com/office/powerpoint/2010/main" val="273347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1% of healthy infants have some type of CAKUT</a:t>
            </a:r>
          </a:p>
          <a:p>
            <a:r>
              <a:rPr lang="en-US" dirty="0"/>
              <a:t>25% of CAKUT require surgical intervention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156" y="6211669"/>
            <a:ext cx="895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Calulo</a:t>
            </a:r>
            <a:r>
              <a:rPr lang="en-US" sz="1200" dirty="0"/>
              <a:t> VA, </a:t>
            </a:r>
            <a:r>
              <a:rPr lang="en-US" sz="1200" dirty="0" err="1"/>
              <a:t>Calulo</a:t>
            </a:r>
            <a:r>
              <a:rPr lang="en-US" sz="1200" dirty="0"/>
              <a:t> S, </a:t>
            </a:r>
            <a:r>
              <a:rPr lang="en-US" sz="1200" dirty="0" err="1"/>
              <a:t>Cargasole</a:t>
            </a:r>
            <a:r>
              <a:rPr lang="en-US" sz="1200" dirty="0"/>
              <a:t> C, et al., Mass Screening for Congenital Anomalies of the Kidneys and Urinary Tract, </a:t>
            </a:r>
            <a:r>
              <a:rPr lang="en-US" sz="1200" dirty="0" err="1"/>
              <a:t>Pediatr</a:t>
            </a:r>
            <a:r>
              <a:rPr lang="en-US" sz="1200" dirty="0"/>
              <a:t>. </a:t>
            </a:r>
            <a:r>
              <a:rPr lang="en-US" sz="1200" dirty="0" err="1"/>
              <a:t>Nephrol</a:t>
            </a:r>
            <a:r>
              <a:rPr lang="en-US" sz="1200" dirty="0"/>
              <a:t>. 2012, 27: 949-953</a:t>
            </a:r>
          </a:p>
        </p:txBody>
      </p:sp>
    </p:spTree>
    <p:extLst>
      <p:ext uri="{BB962C8B-B14F-4D97-AF65-F5344CB8AC3E}">
        <p14:creationId xmlns:p14="http://schemas.microsoft.com/office/powerpoint/2010/main" val="38847250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Situation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42421"/>
              </p:ext>
            </p:extLst>
          </p:nvPr>
        </p:nvGraphicFramePr>
        <p:xfrm>
          <a:off x="1103313" y="1501255"/>
          <a:ext cx="10620114" cy="51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4004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of </a:t>
            </a:r>
            <a:r>
              <a:rPr lang="en-US" dirty="0" err="1"/>
              <a:t>Hydronephrosis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549333"/>
              </p:ext>
            </p:extLst>
          </p:nvPr>
        </p:nvGraphicFramePr>
        <p:xfrm>
          <a:off x="777923" y="2052638"/>
          <a:ext cx="10399594" cy="321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3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 splitting of the central renal complex w/o </a:t>
                      </a:r>
                      <a:r>
                        <a:rPr lang="en-US" dirty="0" err="1"/>
                        <a:t>calyceal</a:t>
                      </a:r>
                      <a:r>
                        <a:rPr lang="en-US" dirty="0"/>
                        <a:t> involvement</a:t>
                      </a:r>
                    </a:p>
                    <a:p>
                      <a:r>
                        <a:rPr lang="en-US" dirty="0"/>
                        <a:t>Normal</a:t>
                      </a:r>
                      <a:r>
                        <a:rPr lang="en-US" baseline="0" dirty="0"/>
                        <a:t> parenchyma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Splitting of the central renal complex w/ extension to non-dilated</a:t>
                      </a:r>
                      <a:r>
                        <a:rPr lang="en-US" baseline="0" dirty="0"/>
                        <a:t> calyces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Wide splitting of the renal pelvis,</a:t>
                      </a:r>
                      <a:r>
                        <a:rPr lang="en-US" baseline="0" dirty="0"/>
                        <a:t> dilated outside the renal border</a:t>
                      </a:r>
                    </a:p>
                    <a:p>
                      <a:r>
                        <a:rPr lang="en-US" baseline="0" dirty="0"/>
                        <a:t>Calyces uniformly dilated</a:t>
                      </a:r>
                    </a:p>
                    <a:p>
                      <a:r>
                        <a:rPr lang="en-US" baseline="0" dirty="0"/>
                        <a:t>Normal parenchyma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Large, dilated calyces (may appear convex)</a:t>
                      </a:r>
                    </a:p>
                    <a:p>
                      <a:r>
                        <a:rPr lang="en-US" dirty="0"/>
                        <a:t>Thinning of the parenchyma to ≤ 50% of the contralateral, non-</a:t>
                      </a:r>
                      <a:r>
                        <a:rPr lang="en-US" dirty="0" err="1"/>
                        <a:t>hydronephrotic</a:t>
                      </a:r>
                      <a:r>
                        <a:rPr lang="en-US" dirty="0"/>
                        <a:t> kidney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126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90809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1-25% of prenatally detected genitourinary abnormalities require surgical intervention</a:t>
            </a:r>
          </a:p>
          <a:p>
            <a:r>
              <a:rPr lang="en-US" dirty="0"/>
              <a:t>Prenatal referral</a:t>
            </a:r>
          </a:p>
          <a:p>
            <a:r>
              <a:rPr lang="en-US" dirty="0"/>
              <a:t>Survival of fetuses with unilateral obstructive </a:t>
            </a:r>
            <a:r>
              <a:rPr lang="en-US" dirty="0" err="1"/>
              <a:t>hydronephrosis</a:t>
            </a:r>
            <a:r>
              <a:rPr lang="en-US" dirty="0"/>
              <a:t>: 100%</a:t>
            </a:r>
          </a:p>
          <a:p>
            <a:r>
              <a:rPr lang="en-US" dirty="0"/>
              <a:t>Postnatal follow-up</a:t>
            </a:r>
          </a:p>
        </p:txBody>
      </p:sp>
    </p:spTree>
    <p:extLst>
      <p:ext uri="{BB962C8B-B14F-4D97-AF65-F5344CB8AC3E}">
        <p14:creationId xmlns:p14="http://schemas.microsoft.com/office/powerpoint/2010/main" val="4194315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Postnatal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Symptomatic / </a:t>
            </a:r>
            <a:r>
              <a:rPr lang="en-US" dirty="0" err="1"/>
              <a:t>Asymptomtic</a:t>
            </a:r>
            <a:endParaRPr lang="en-US" dirty="0"/>
          </a:p>
          <a:p>
            <a:r>
              <a:rPr lang="en-US" dirty="0"/>
              <a:t>Symptoms:</a:t>
            </a:r>
          </a:p>
          <a:p>
            <a:pPr lvl="1"/>
            <a:r>
              <a:rPr lang="en-US" dirty="0"/>
              <a:t>Episodic abdominal / flank pain</a:t>
            </a:r>
          </a:p>
          <a:p>
            <a:pPr lvl="1"/>
            <a:r>
              <a:rPr lang="en-US" dirty="0"/>
              <a:t>Less commonly: UTI</a:t>
            </a:r>
          </a:p>
          <a:p>
            <a:pPr lvl="1"/>
            <a:r>
              <a:rPr lang="en-US" dirty="0" err="1"/>
              <a:t>Dietl</a:t>
            </a:r>
            <a:r>
              <a:rPr lang="en-US" dirty="0"/>
              <a:t> crisis:</a:t>
            </a:r>
          </a:p>
          <a:p>
            <a:pPr lvl="2"/>
            <a:r>
              <a:rPr lang="en-US" dirty="0"/>
              <a:t>Cyclic abdominal pain, usually associated with vomiting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65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Postnatal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66566"/>
            <a:ext cx="8946541" cy="4195481"/>
          </a:xfrm>
        </p:spPr>
        <p:txBody>
          <a:bodyPr/>
          <a:lstStyle/>
          <a:p>
            <a:r>
              <a:rPr lang="en-US" dirty="0"/>
              <a:t>Can be diagnosed while evaluating vague, chronic abdominal symptoms </a:t>
            </a:r>
          </a:p>
          <a:p>
            <a:r>
              <a:rPr lang="en-US" dirty="0"/>
              <a:t>Nephrolithiasis:</a:t>
            </a:r>
          </a:p>
          <a:p>
            <a:pPr lvl="1"/>
            <a:r>
              <a:rPr lang="en-US" dirty="0"/>
              <a:t>Incidence = 17 times higher in UPJO</a:t>
            </a:r>
          </a:p>
          <a:p>
            <a:r>
              <a:rPr lang="en-US" dirty="0"/>
              <a:t>Left-sided </a:t>
            </a:r>
            <a:r>
              <a:rPr lang="en-US" dirty="0" err="1"/>
              <a:t>hydronephrosis</a:t>
            </a:r>
            <a:endParaRPr lang="en-US" dirty="0"/>
          </a:p>
          <a:p>
            <a:pPr lvl="1"/>
            <a:r>
              <a:rPr lang="en-US" dirty="0"/>
              <a:t>Mass effect on stomach</a:t>
            </a:r>
          </a:p>
          <a:p>
            <a:pPr lvl="1"/>
            <a:r>
              <a:rPr lang="en-US" dirty="0"/>
              <a:t>Early satiety, anorexia and vomiting</a:t>
            </a:r>
          </a:p>
          <a:p>
            <a:pPr lvl="1"/>
            <a:r>
              <a:rPr lang="en-US" dirty="0"/>
              <a:t>FTT </a:t>
            </a:r>
          </a:p>
        </p:txBody>
      </p:sp>
    </p:spTree>
    <p:extLst>
      <p:ext uri="{BB962C8B-B14F-4D97-AF65-F5344CB8AC3E}">
        <p14:creationId xmlns:p14="http://schemas.microsoft.com/office/powerpoint/2010/main" val="18930933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Postnatal Manifestations: 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presentation:</a:t>
            </a:r>
          </a:p>
          <a:p>
            <a:pPr lvl="1"/>
            <a:r>
              <a:rPr lang="en-US" dirty="0"/>
              <a:t>In 30%</a:t>
            </a:r>
          </a:p>
          <a:p>
            <a:pPr lvl="1"/>
            <a:r>
              <a:rPr lang="en-US" dirty="0"/>
              <a:t>Beyond the neonatal period </a:t>
            </a:r>
          </a:p>
          <a:p>
            <a:r>
              <a:rPr lang="en-US" dirty="0"/>
              <a:t>May have profound </a:t>
            </a:r>
            <a:r>
              <a:rPr lang="en-US" dirty="0" err="1"/>
              <a:t>urosepsis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3306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Obstructive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OPJO (I=44%)</a:t>
            </a:r>
          </a:p>
          <a:p>
            <a:r>
              <a:rPr lang="en-US" dirty="0"/>
              <a:t>UVJO (I=21%</a:t>
            </a:r>
          </a:p>
          <a:p>
            <a:r>
              <a:rPr lang="en-US" dirty="0"/>
              <a:t>Duplicated collecting system (I=12%)</a:t>
            </a:r>
          </a:p>
          <a:p>
            <a:r>
              <a:rPr lang="en-US" dirty="0"/>
              <a:t>PUV (I= 9%)</a:t>
            </a:r>
          </a:p>
          <a:p>
            <a:r>
              <a:rPr lang="en-US" dirty="0"/>
              <a:t>MCDK</a:t>
            </a:r>
          </a:p>
          <a:p>
            <a:r>
              <a:rPr lang="en-US" dirty="0" err="1"/>
              <a:t>Ureterocele</a:t>
            </a:r>
            <a:endParaRPr lang="en-US" dirty="0"/>
          </a:p>
          <a:p>
            <a:r>
              <a:rPr lang="en-US" dirty="0"/>
              <a:t>Ectopic ureter</a:t>
            </a:r>
          </a:p>
          <a:p>
            <a:r>
              <a:rPr lang="en-US" dirty="0" err="1"/>
              <a:t>Sacrococcygeal</a:t>
            </a:r>
            <a:r>
              <a:rPr lang="en-US" dirty="0"/>
              <a:t> </a:t>
            </a:r>
            <a:r>
              <a:rPr lang="en-US" dirty="0" err="1"/>
              <a:t>teratoma</a:t>
            </a:r>
            <a:endParaRPr lang="en-US" dirty="0"/>
          </a:p>
          <a:p>
            <a:r>
              <a:rPr lang="en-US" dirty="0" err="1"/>
              <a:t>Hydrometrocolpos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Non-Obstructive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VUR (I=14%)</a:t>
            </a:r>
          </a:p>
          <a:p>
            <a:r>
              <a:rPr lang="en-US" dirty="0"/>
              <a:t>Physiologic dilation</a:t>
            </a:r>
          </a:p>
          <a:p>
            <a:r>
              <a:rPr lang="en-US" dirty="0"/>
              <a:t>Prune-belly syndrome</a:t>
            </a:r>
          </a:p>
          <a:p>
            <a:r>
              <a:rPr lang="en-US" dirty="0"/>
              <a:t>Renal cystic disease</a:t>
            </a:r>
          </a:p>
          <a:p>
            <a:r>
              <a:rPr lang="en-US" dirty="0" err="1"/>
              <a:t>Megacalicosis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2855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easy to diagnose </a:t>
            </a:r>
            <a:r>
              <a:rPr lang="en-US" dirty="0" err="1"/>
              <a:t>hydroneohrosis</a:t>
            </a:r>
            <a:endParaRPr lang="en-US" dirty="0"/>
          </a:p>
          <a:p>
            <a:r>
              <a:rPr lang="en-US" dirty="0"/>
              <a:t>It is difficult to:</a:t>
            </a:r>
          </a:p>
          <a:p>
            <a:pPr lvl="1"/>
            <a:r>
              <a:rPr lang="en-US" dirty="0"/>
              <a:t>Prove obstruction</a:t>
            </a:r>
          </a:p>
          <a:p>
            <a:pPr lvl="1"/>
            <a:r>
              <a:rPr lang="en-US" dirty="0"/>
              <a:t>Differentiate significant from insignificant obstruction in an infant</a:t>
            </a:r>
          </a:p>
          <a:p>
            <a:r>
              <a:rPr lang="en-US" dirty="0"/>
              <a:t>No single imaging study can predict progressive kidney damage </a:t>
            </a:r>
          </a:p>
        </p:txBody>
      </p:sp>
    </p:spTree>
    <p:extLst>
      <p:ext uri="{BB962C8B-B14F-4D97-AF65-F5344CB8AC3E}">
        <p14:creationId xmlns:p14="http://schemas.microsoft.com/office/powerpoint/2010/main" val="37316327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2322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CAKUT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Anomalies of Renal Parenchyma:</a:t>
            </a:r>
          </a:p>
          <a:p>
            <a:pPr lvl="1"/>
            <a:r>
              <a:rPr lang="en-US" dirty="0"/>
              <a:t>Renal dysplasia / hypoplasia /agenesis</a:t>
            </a:r>
          </a:p>
          <a:p>
            <a:pPr lvl="1"/>
            <a:r>
              <a:rPr lang="en-US" dirty="0"/>
              <a:t>Cystic renal diseases</a:t>
            </a:r>
          </a:p>
          <a:p>
            <a:r>
              <a:rPr lang="en-US" dirty="0"/>
              <a:t>Disruption of the normal embryologic migration of the kidneys :</a:t>
            </a:r>
          </a:p>
          <a:p>
            <a:pPr lvl="1"/>
            <a:r>
              <a:rPr lang="en-US" dirty="0"/>
              <a:t>Renal </a:t>
            </a:r>
            <a:r>
              <a:rPr lang="en-US" dirty="0" err="1"/>
              <a:t>ectopia</a:t>
            </a:r>
            <a:r>
              <a:rPr lang="en-US" dirty="0"/>
              <a:t> (pelvic kidney)</a:t>
            </a:r>
          </a:p>
          <a:p>
            <a:pPr lvl="1"/>
            <a:r>
              <a:rPr lang="en-US" dirty="0"/>
              <a:t>Fusion anomalies (horseshoe kidney)</a:t>
            </a:r>
          </a:p>
          <a:p>
            <a:r>
              <a:rPr lang="en-US" dirty="0"/>
              <a:t>Anomalies of the collecting system:</a:t>
            </a:r>
          </a:p>
          <a:p>
            <a:pPr lvl="1"/>
            <a:r>
              <a:rPr lang="en-US" dirty="0"/>
              <a:t>Complete/partial duplication of the collecting system</a:t>
            </a:r>
          </a:p>
          <a:p>
            <a:pPr lvl="1"/>
            <a:r>
              <a:rPr lang="en-US" dirty="0"/>
              <a:t>UPJ/VUJ obstructions </a:t>
            </a:r>
          </a:p>
          <a:p>
            <a:pPr lvl="1"/>
            <a:r>
              <a:rPr lang="en-US" dirty="0"/>
              <a:t>Ureteral abnormalities: </a:t>
            </a:r>
            <a:r>
              <a:rPr lang="en-US" dirty="0" err="1"/>
              <a:t>Megaureter</a:t>
            </a:r>
            <a:r>
              <a:rPr lang="en-US" dirty="0"/>
              <a:t>/ectopic ureter/</a:t>
            </a:r>
            <a:r>
              <a:rPr lang="en-US" dirty="0" err="1"/>
              <a:t>ureterocele</a:t>
            </a:r>
            <a:r>
              <a:rPr lang="en-US" dirty="0"/>
              <a:t>/VUR</a:t>
            </a:r>
          </a:p>
          <a:p>
            <a:pPr lvl="1"/>
            <a:r>
              <a:rPr lang="en-US" dirty="0"/>
              <a:t>Bladder </a:t>
            </a:r>
            <a:r>
              <a:rPr lang="en-US" dirty="0" err="1"/>
              <a:t>exstrophies</a:t>
            </a:r>
            <a:endParaRPr lang="en-US" dirty="0"/>
          </a:p>
          <a:p>
            <a:pPr lvl="1"/>
            <a:r>
              <a:rPr lang="en-US" dirty="0"/>
              <a:t>PUV</a:t>
            </a:r>
          </a:p>
        </p:txBody>
      </p:sp>
    </p:spTree>
    <p:extLst>
      <p:ext uri="{BB962C8B-B14F-4D97-AF65-F5344CB8AC3E}">
        <p14:creationId xmlns:p14="http://schemas.microsoft.com/office/powerpoint/2010/main" val="64528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Vesicoureteral</a:t>
            </a:r>
            <a:r>
              <a:rPr lang="en-US" dirty="0"/>
              <a:t> reflux: 0.4-1.8% of the pediatric population </a:t>
            </a:r>
            <a:r>
              <a:rPr lang="en-US" baseline="30000" dirty="0"/>
              <a:t>[1,2]</a:t>
            </a:r>
          </a:p>
          <a:p>
            <a:r>
              <a:rPr lang="en-US" dirty="0"/>
              <a:t>Hypospadias: 1 in 200 boys </a:t>
            </a:r>
            <a:r>
              <a:rPr lang="en-US" baseline="30000" dirty="0"/>
              <a:t>[3]</a:t>
            </a:r>
          </a:p>
          <a:p>
            <a:r>
              <a:rPr lang="en-US" dirty="0" err="1"/>
              <a:t>Ureteropelvic</a:t>
            </a:r>
            <a:r>
              <a:rPr lang="en-US" dirty="0"/>
              <a:t> junction obstruction (UPJO): </a:t>
            </a:r>
          </a:p>
          <a:p>
            <a:pPr lvl="1"/>
            <a:r>
              <a:rPr lang="en-US" dirty="0"/>
              <a:t>Hydronephrosis:1 in 500 </a:t>
            </a:r>
            <a:r>
              <a:rPr lang="en-US" baseline="30000" dirty="0"/>
              <a:t>[4]</a:t>
            </a:r>
          </a:p>
          <a:p>
            <a:pPr lvl="1"/>
            <a:r>
              <a:rPr lang="en-US" dirty="0"/>
              <a:t>UPJO: The most common obstructive </a:t>
            </a:r>
            <a:r>
              <a:rPr lang="en-US" dirty="0" err="1"/>
              <a:t>uropathy</a:t>
            </a:r>
            <a:r>
              <a:rPr lang="en-US" dirty="0"/>
              <a:t> </a:t>
            </a:r>
            <a:r>
              <a:rPr lang="en-US" baseline="30000" dirty="0"/>
              <a:t>[4]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4478" y="5333831"/>
            <a:ext cx="9007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</a:t>
            </a:r>
            <a:r>
              <a:rPr lang="en-US" sz="1400" dirty="0" err="1"/>
              <a:t>Ransley</a:t>
            </a:r>
            <a:r>
              <a:rPr lang="en-US" sz="1400" dirty="0"/>
              <a:t> PG, </a:t>
            </a:r>
            <a:r>
              <a:rPr lang="en-US" sz="1400" dirty="0" err="1"/>
              <a:t>Vesicoureteric</a:t>
            </a:r>
            <a:r>
              <a:rPr lang="en-US" sz="1400" dirty="0"/>
              <a:t> Reflux: Continuing Surgical Dilemma, Urology 1978: 12:246-55</a:t>
            </a:r>
          </a:p>
          <a:p>
            <a:r>
              <a:rPr lang="en-US" sz="1400" dirty="0"/>
              <a:t>2. Bailey RR. </a:t>
            </a:r>
            <a:r>
              <a:rPr lang="en-US" sz="1400" dirty="0" err="1"/>
              <a:t>Vesicoureteric</a:t>
            </a:r>
            <a:r>
              <a:rPr lang="en-US" sz="1400" dirty="0"/>
              <a:t> reflux in Healthy Infants and Children in </a:t>
            </a:r>
            <a:r>
              <a:rPr lang="en-US" sz="1400" dirty="0" err="1"/>
              <a:t>Hodson</a:t>
            </a:r>
            <a:r>
              <a:rPr lang="en-US" sz="1400" dirty="0"/>
              <a:t> CJ, Kinkaid- Smith P, eds., Reflux nephropathy&lt; New York Masson, 1979, 59-61</a:t>
            </a:r>
          </a:p>
          <a:p>
            <a:r>
              <a:rPr lang="en-US" sz="1400" dirty="0"/>
              <a:t>3. CDC [Centers for Disease Control and Prevention], NCBDDD. Atlanta: CDC, </a:t>
            </a:r>
            <a:r>
              <a:rPr lang="en-US" sz="1400" dirty="0">
                <a:hlinkClick r:id="rId2"/>
              </a:rPr>
              <a:t>www.cdc.gov.ncbddd/birthdefects/data.html</a:t>
            </a:r>
            <a:endParaRPr lang="en-US" sz="1400" dirty="0"/>
          </a:p>
          <a:p>
            <a:r>
              <a:rPr lang="en-US" sz="1400" dirty="0"/>
              <a:t>4. Thomas D. Fetal </a:t>
            </a:r>
            <a:r>
              <a:rPr lang="en-US" sz="1400" dirty="0" err="1"/>
              <a:t>Uropathy</a:t>
            </a:r>
            <a:r>
              <a:rPr lang="en-US" sz="1400" dirty="0"/>
              <a:t>, Br. J. </a:t>
            </a:r>
            <a:r>
              <a:rPr lang="en-US" sz="1400" dirty="0" err="1"/>
              <a:t>urol</a:t>
            </a:r>
            <a:r>
              <a:rPr lang="en-US" sz="1400" dirty="0"/>
              <a:t> 1990, 66: 225-31</a:t>
            </a:r>
          </a:p>
        </p:txBody>
      </p:sp>
    </p:spTree>
    <p:extLst>
      <p:ext uri="{BB962C8B-B14F-4D97-AF65-F5344CB8AC3E}">
        <p14:creationId xmlns:p14="http://schemas.microsoft.com/office/powerpoint/2010/main" val="98692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690</TotalTime>
  <Words>2013</Words>
  <Application>Microsoft Macintosh PowerPoint</Application>
  <PresentationFormat>Widescreen</PresentationFormat>
  <Paragraphs>414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Century Gothic</vt:lpstr>
      <vt:lpstr>Wingdings 3</vt:lpstr>
      <vt:lpstr>Ion</vt:lpstr>
      <vt:lpstr>The Most Common Congenital Urological Malformations</vt:lpstr>
      <vt:lpstr>Embryology of the Urinary Tract</vt:lpstr>
      <vt:lpstr>PowerPoint Presentation</vt:lpstr>
      <vt:lpstr>PowerPoint Presentation</vt:lpstr>
      <vt:lpstr>PowerPoint Presentation</vt:lpstr>
      <vt:lpstr>Congenital Anomalies of the Kidneys and Urinary Tract</vt:lpstr>
      <vt:lpstr>Introduction</vt:lpstr>
      <vt:lpstr>CAKUT </vt:lpstr>
      <vt:lpstr>The Most Common </vt:lpstr>
      <vt:lpstr>Vesicoureteral Reflux </vt:lpstr>
      <vt:lpstr>Incidence and Demographics</vt:lpstr>
      <vt:lpstr>Demographics </vt:lpstr>
      <vt:lpstr>In Boys </vt:lpstr>
      <vt:lpstr>Heredity</vt:lpstr>
      <vt:lpstr>Embryology</vt:lpstr>
      <vt:lpstr>VUR vs Normal UVJ </vt:lpstr>
      <vt:lpstr>PowerPoint Presentation</vt:lpstr>
      <vt:lpstr>VUR and UTI</vt:lpstr>
      <vt:lpstr>VUR resolution</vt:lpstr>
      <vt:lpstr>VUR on VCUG</vt:lpstr>
      <vt:lpstr>VUR on VCUG</vt:lpstr>
      <vt:lpstr>VUR on VCUG</vt:lpstr>
      <vt:lpstr>PowerPoint Presentation</vt:lpstr>
      <vt:lpstr>Hypospadias </vt:lpstr>
      <vt:lpstr>Definition</vt:lpstr>
      <vt:lpstr>Embryology of the Male Urogenital System</vt:lpstr>
      <vt:lpstr>PowerPoint Presentation</vt:lpstr>
      <vt:lpstr>PowerPoint Presentation</vt:lpstr>
      <vt:lpstr>The Male Urethra </vt:lpstr>
      <vt:lpstr>The Prepuce</vt:lpstr>
      <vt:lpstr>The Prepuce</vt:lpstr>
      <vt:lpstr>Hypospadias </vt:lpstr>
      <vt:lpstr>Hypospadias </vt:lpstr>
      <vt:lpstr>Incidence</vt:lpstr>
      <vt:lpstr>Associated Malformations </vt:lpstr>
      <vt:lpstr>Associated Malformations </vt:lpstr>
      <vt:lpstr>Associated Malformations </vt:lpstr>
      <vt:lpstr>Hypospadias and DSD</vt:lpstr>
      <vt:lpstr>Classification </vt:lpstr>
      <vt:lpstr>Anatomic Differences</vt:lpstr>
      <vt:lpstr>Physical Exam</vt:lpstr>
      <vt:lpstr>Hypospadias </vt:lpstr>
      <vt:lpstr>Hypospadias </vt:lpstr>
      <vt:lpstr>Hypospadias </vt:lpstr>
      <vt:lpstr>Major Anatomic Defects</vt:lpstr>
      <vt:lpstr>Major Anatomic Defects </vt:lpstr>
      <vt:lpstr>Coronal Hypospadias + Chordee </vt:lpstr>
      <vt:lpstr>Skin Defects </vt:lpstr>
      <vt:lpstr>Major Anatomic Defects</vt:lpstr>
      <vt:lpstr>Hydronephrosis</vt:lpstr>
      <vt:lpstr>Hydronephrosis</vt:lpstr>
      <vt:lpstr>Hydronephrosis</vt:lpstr>
      <vt:lpstr>Persistent Hydronephrosis</vt:lpstr>
      <vt:lpstr>UPJO</vt:lpstr>
      <vt:lpstr>Incidence</vt:lpstr>
      <vt:lpstr>Types</vt:lpstr>
      <vt:lpstr>Types: Intraluminal</vt:lpstr>
      <vt:lpstr>Embryology</vt:lpstr>
      <vt:lpstr>Embryology: The Ureteric Bud</vt:lpstr>
      <vt:lpstr>Embryology</vt:lpstr>
      <vt:lpstr>PowerPoint Presentation</vt:lpstr>
      <vt:lpstr>Embryology</vt:lpstr>
      <vt:lpstr>PowerPoint Presentation</vt:lpstr>
      <vt:lpstr>Embryology</vt:lpstr>
      <vt:lpstr>Embryology</vt:lpstr>
      <vt:lpstr>Clinical Presentation</vt:lpstr>
      <vt:lpstr>Antenatal Manifestations </vt:lpstr>
      <vt:lpstr>U/S Features </vt:lpstr>
      <vt:lpstr>U/S Limitations</vt:lpstr>
      <vt:lpstr>Special Situation</vt:lpstr>
      <vt:lpstr>Grading of Hydronephrosis</vt:lpstr>
      <vt:lpstr>PowerPoint Presentation</vt:lpstr>
      <vt:lpstr>Prenatal Counseling</vt:lpstr>
      <vt:lpstr>Postnatal Manifestations</vt:lpstr>
      <vt:lpstr>Postnatal Manifestations</vt:lpstr>
      <vt:lpstr>Postnatal Manifestations: UTI</vt:lpstr>
      <vt:lpstr>Differential Diagnosis</vt:lpstr>
      <vt:lpstr>Differential Diagnosis</vt:lpstr>
      <vt:lpstr>Thank You!</vt:lpstr>
    </vt:vector>
  </TitlesOfParts>
  <Company>Toshiba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Common Congenital Urological Malformations</dc:title>
  <dc:creator>Eliane El Khoury</dc:creator>
  <cp:lastModifiedBy>Rawad Iskandarani</cp:lastModifiedBy>
  <cp:revision>50</cp:revision>
  <dcterms:created xsi:type="dcterms:W3CDTF">2019-05-01T21:46:19Z</dcterms:created>
  <dcterms:modified xsi:type="dcterms:W3CDTF">2019-06-12T19:04:06Z</dcterms:modified>
</cp:coreProperties>
</file>