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drawings/drawing1.xml" ContentType="application/vnd.openxmlformats-officedocument.drawingml.chartshape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7"/>
  </p:notesMasterIdLst>
  <p:sldIdLst>
    <p:sldId id="338" r:id="rId2"/>
    <p:sldId id="383" r:id="rId3"/>
    <p:sldId id="385" r:id="rId4"/>
    <p:sldId id="390" r:id="rId5"/>
    <p:sldId id="386" r:id="rId6"/>
    <p:sldId id="387" r:id="rId7"/>
    <p:sldId id="388" r:id="rId8"/>
    <p:sldId id="382" r:id="rId9"/>
    <p:sldId id="380" r:id="rId10"/>
    <p:sldId id="379" r:id="rId11"/>
    <p:sldId id="381" r:id="rId12"/>
    <p:sldId id="389" r:id="rId13"/>
    <p:sldId id="391" r:id="rId14"/>
    <p:sldId id="392" r:id="rId15"/>
    <p:sldId id="25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9513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4" d="100"/>
          <a:sy n="94" d="100"/>
        </p:scale>
        <p:origin x="-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1" d="100"/>
          <a:sy n="71" d="100"/>
        </p:scale>
        <p:origin x="-3520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Office\Office%20files1\JOEY\UNITS\NEPHROLOGY\dr.%20khalid\kidney%20transplant%20chart%202011%20-%202019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414796470892981"/>
          <c:y val="0.0559805024371953"/>
          <c:w val="0.760053970235818"/>
          <c:h val="0.81124013633634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cat>
            <c:numRef>
              <c:f>Sheet1!$B$1:$F$1</c:f>
              <c:numCache>
                <c:formatCode>General</c:formatCode>
                <c:ptCount val="5"/>
                <c:pt idx="0">
                  <c:v>2018.0</c:v>
                </c:pt>
                <c:pt idx="1">
                  <c:v>2017.0</c:v>
                </c:pt>
                <c:pt idx="2">
                  <c:v>2016.0</c:v>
                </c:pt>
                <c:pt idx="3">
                  <c:v>2015.0</c:v>
                </c:pt>
                <c:pt idx="4">
                  <c:v>2014.0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Total Pediatric Kidney Transplant</c:v>
                </c:pt>
              </c:strCache>
            </c:strRef>
          </c:tx>
          <c:cat>
            <c:numRef>
              <c:f>Sheet1!$B$1:$F$1</c:f>
              <c:numCache>
                <c:formatCode>General</c:formatCode>
                <c:ptCount val="5"/>
                <c:pt idx="0">
                  <c:v>2018.0</c:v>
                </c:pt>
                <c:pt idx="1">
                  <c:v>2017.0</c:v>
                </c:pt>
                <c:pt idx="2">
                  <c:v>2016.0</c:v>
                </c:pt>
                <c:pt idx="3">
                  <c:v>2015.0</c:v>
                </c:pt>
                <c:pt idx="4">
                  <c:v>2014.0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40.0</c:v>
                </c:pt>
                <c:pt idx="1">
                  <c:v>40.0</c:v>
                </c:pt>
                <c:pt idx="2">
                  <c:v>38.0</c:v>
                </c:pt>
                <c:pt idx="3">
                  <c:v>39.0</c:v>
                </c:pt>
                <c:pt idx="4">
                  <c:v>38.0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Deceased Donor</c:v>
                </c:pt>
              </c:strCache>
            </c:strRef>
          </c:tx>
          <c:cat>
            <c:numRef>
              <c:f>Sheet1!$B$1:$F$1</c:f>
              <c:numCache>
                <c:formatCode>General</c:formatCode>
                <c:ptCount val="5"/>
                <c:pt idx="0">
                  <c:v>2018.0</c:v>
                </c:pt>
                <c:pt idx="1">
                  <c:v>2017.0</c:v>
                </c:pt>
                <c:pt idx="2">
                  <c:v>2016.0</c:v>
                </c:pt>
                <c:pt idx="3">
                  <c:v>2015.0</c:v>
                </c:pt>
                <c:pt idx="4">
                  <c:v>2014.0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10.0</c:v>
                </c:pt>
                <c:pt idx="1">
                  <c:v>11.0</c:v>
                </c:pt>
                <c:pt idx="2">
                  <c:v>7.0</c:v>
                </c:pt>
                <c:pt idx="3">
                  <c:v>8.0</c:v>
                </c:pt>
                <c:pt idx="4">
                  <c:v>7.0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Living Donor</c:v>
                </c:pt>
              </c:strCache>
            </c:strRef>
          </c:tx>
          <c:cat>
            <c:numRef>
              <c:f>Sheet1!$B$1:$F$1</c:f>
              <c:numCache>
                <c:formatCode>General</c:formatCode>
                <c:ptCount val="5"/>
                <c:pt idx="0">
                  <c:v>2018.0</c:v>
                </c:pt>
                <c:pt idx="1">
                  <c:v>2017.0</c:v>
                </c:pt>
                <c:pt idx="2">
                  <c:v>2016.0</c:v>
                </c:pt>
                <c:pt idx="3">
                  <c:v>2015.0</c:v>
                </c:pt>
                <c:pt idx="4">
                  <c:v>2014.0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>
                  <c:v>30.0</c:v>
                </c:pt>
                <c:pt idx="1">
                  <c:v>29.0</c:v>
                </c:pt>
                <c:pt idx="2">
                  <c:v>31.0</c:v>
                </c:pt>
                <c:pt idx="3">
                  <c:v>31.0</c:v>
                </c:pt>
                <c:pt idx="4">
                  <c:v>31.0</c:v>
                </c:pt>
              </c:numCache>
            </c:numRef>
          </c:val>
        </c:ser>
        <c:axId val="357871864"/>
        <c:axId val="359475416"/>
      </c:barChart>
      <c:catAx>
        <c:axId val="357871864"/>
        <c:scaling>
          <c:orientation val="minMax"/>
        </c:scaling>
        <c:axPos val="b"/>
        <c:numFmt formatCode="General" sourceLinked="1"/>
        <c:tickLblPos val="nextTo"/>
        <c:crossAx val="359475416"/>
        <c:crosses val="autoZero"/>
        <c:auto val="1"/>
        <c:lblAlgn val="ctr"/>
        <c:lblOffset val="100"/>
      </c:catAx>
      <c:valAx>
        <c:axId val="359475416"/>
        <c:scaling>
          <c:orientation val="minMax"/>
        </c:scaling>
        <c:axPos val="l"/>
        <c:majorGridlines/>
        <c:numFmt formatCode="General" sourceLinked="1"/>
        <c:tickLblPos val="nextTo"/>
        <c:crossAx val="357871864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3779796067691"/>
          <c:y val="0.159270222801097"/>
          <c:w val="0.14302045364534"/>
          <c:h val="0.334162740935579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zero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0.08341</cdr:x>
      <cdr:y>0.09302</cdr:y>
    </cdr:from>
    <cdr:to>
      <cdr:x>0.13747</cdr:x>
      <cdr:y>0.16011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1603" y="304800"/>
          <a:ext cx="305637" cy="219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b="1">
              <a:latin typeface="Arial" panose="020B0604020202020204" pitchFamily="34" charset="0"/>
              <a:cs typeface="Arial" panose="020B0604020202020204" pitchFamily="34" charset="0"/>
            </a:rPr>
            <a:t>40</a:t>
          </a:r>
        </a:p>
      </cdr:txBody>
    </cdr:sp>
  </cdr:relSizeAnchor>
  <cdr:relSizeAnchor xmlns:cdr="http://schemas.openxmlformats.org/drawingml/2006/chartDrawing">
    <cdr:from>
      <cdr:x>0.2352</cdr:x>
      <cdr:y>0.08372</cdr:y>
    </cdr:from>
    <cdr:to>
      <cdr:x>0.29245</cdr:x>
      <cdr:y>0.15508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329820" y="274320"/>
          <a:ext cx="323719" cy="233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>
              <a:latin typeface="Arial" panose="020B0604020202020204" pitchFamily="34" charset="0"/>
              <a:cs typeface="Arial" panose="020B0604020202020204" pitchFamily="34" charset="0"/>
            </a:rPr>
            <a:t>40</a:t>
          </a:r>
          <a:endParaRPr lang="en-US" sz="500" b="1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0.3862</cdr:x>
      <cdr:y>0.12791</cdr:y>
    </cdr:from>
    <cdr:to>
      <cdr:x>0.45013</cdr:x>
      <cdr:y>0.20278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183602" y="419101"/>
          <a:ext cx="361478" cy="245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>
              <a:latin typeface="Arial" panose="020B0604020202020204" pitchFamily="34" charset="0"/>
              <a:cs typeface="Arial" panose="020B0604020202020204" pitchFamily="34" charset="0"/>
            </a:rPr>
            <a:t>38</a:t>
          </a:r>
        </a:p>
      </cdr:txBody>
    </cdr:sp>
  </cdr:relSizeAnchor>
  <cdr:relSizeAnchor xmlns:cdr="http://schemas.openxmlformats.org/drawingml/2006/chartDrawing">
    <cdr:from>
      <cdr:x>0.5424</cdr:x>
      <cdr:y>0.10698</cdr:y>
    </cdr:from>
    <cdr:to>
      <cdr:x>0.60243</cdr:x>
      <cdr:y>0.18429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066746" y="350520"/>
          <a:ext cx="339394" cy="253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>
              <a:latin typeface="Arial" panose="020B0604020202020204" pitchFamily="34" charset="0"/>
              <a:cs typeface="Arial" panose="020B0604020202020204" pitchFamily="34" charset="0"/>
            </a:rPr>
            <a:t>39</a:t>
          </a:r>
        </a:p>
      </cdr:txBody>
    </cdr:sp>
  </cdr:relSizeAnchor>
  <cdr:relSizeAnchor xmlns:cdr="http://schemas.openxmlformats.org/drawingml/2006/chartDrawing">
    <cdr:from>
      <cdr:x>0.69362</cdr:x>
      <cdr:y>0.13256</cdr:y>
    </cdr:from>
    <cdr:to>
      <cdr:x>0.75202</cdr:x>
      <cdr:y>0.2014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921727" y="434340"/>
          <a:ext cx="330233" cy="225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>
              <a:latin typeface="Arial" panose="020B0604020202020204" pitchFamily="34" charset="0"/>
              <a:cs typeface="Arial" panose="020B0604020202020204" pitchFamily="34" charset="0"/>
            </a:rPr>
            <a:t>38</a:t>
          </a:r>
        </a:p>
      </cdr:txBody>
    </cdr:sp>
  </cdr:relSizeAnchor>
  <cdr:relSizeAnchor xmlns:cdr="http://schemas.openxmlformats.org/drawingml/2006/chartDrawing">
    <cdr:from>
      <cdr:x>0.10309</cdr:x>
      <cdr:y>0.63256</cdr:y>
    </cdr:from>
    <cdr:to>
      <cdr:x>0.16038</cdr:x>
      <cdr:y>0.71347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82875" y="2072640"/>
          <a:ext cx="323905" cy="265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>
              <a:latin typeface="Arial" panose="020B0604020202020204" pitchFamily="34" charset="0"/>
              <a:cs typeface="Arial" panose="020B0604020202020204" pitchFamily="34" charset="0"/>
            </a:rPr>
            <a:t>10</a:t>
          </a:r>
        </a:p>
      </cdr:txBody>
    </cdr:sp>
  </cdr:relSizeAnchor>
  <cdr:relSizeAnchor xmlns:cdr="http://schemas.openxmlformats.org/drawingml/2006/chartDrawing">
    <cdr:from>
      <cdr:x>0.26231</cdr:x>
      <cdr:y>0.6093</cdr:y>
    </cdr:from>
    <cdr:to>
      <cdr:x>0.31671</cdr:x>
      <cdr:y>0.69619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483098" y="1996441"/>
          <a:ext cx="307602" cy="284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>
              <a:latin typeface="Arial" panose="020B0604020202020204" pitchFamily="34" charset="0"/>
              <a:cs typeface="Arial" panose="020B0604020202020204" pitchFamily="34" charset="0"/>
            </a:rPr>
            <a:t>11</a:t>
          </a:r>
        </a:p>
      </cdr:txBody>
    </cdr:sp>
  </cdr:relSizeAnchor>
  <cdr:relSizeAnchor xmlns:cdr="http://schemas.openxmlformats.org/drawingml/2006/chartDrawing">
    <cdr:from>
      <cdr:x>0.4165</cdr:x>
      <cdr:y>0.68806</cdr:y>
    </cdr:from>
    <cdr:to>
      <cdr:x>0.46363</cdr:x>
      <cdr:y>0.75178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2354929" y="2254504"/>
          <a:ext cx="266475" cy="2087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>
              <a:latin typeface="Arial" panose="020B0604020202020204" pitchFamily="34" charset="0"/>
              <a:cs typeface="Arial" panose="020B0604020202020204" pitchFamily="34" charset="0"/>
            </a:rPr>
            <a:t>7</a:t>
          </a:r>
        </a:p>
      </cdr:txBody>
    </cdr:sp>
  </cdr:relSizeAnchor>
  <cdr:relSizeAnchor xmlns:cdr="http://schemas.openxmlformats.org/drawingml/2006/chartDrawing">
    <cdr:from>
      <cdr:x>0.57331</cdr:x>
      <cdr:y>0.67409</cdr:y>
    </cdr:from>
    <cdr:to>
      <cdr:x>0.59946</cdr:x>
      <cdr:y>0.72224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241491" y="2208716"/>
          <a:ext cx="147853" cy="157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1"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en-US" sz="500" b="1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0.72597</cdr:x>
      <cdr:y>0.69576</cdr:y>
    </cdr:from>
    <cdr:to>
      <cdr:x>0.75213</cdr:x>
      <cdr:y>0.74391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4104689" y="2279723"/>
          <a:ext cx="147909" cy="157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>
              <a:latin typeface="Arial" panose="020B0604020202020204" pitchFamily="34" charset="0"/>
              <a:cs typeface="Arial" panose="020B0604020202020204" pitchFamily="34" charset="0"/>
            </a:rPr>
            <a:t>7</a:t>
          </a:r>
          <a:endParaRPr lang="en-US" sz="500" b="1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0.13761</cdr:x>
      <cdr:y>0.27442</cdr:y>
    </cdr:from>
    <cdr:to>
      <cdr:x>0.19946</cdr:x>
      <cdr:y>0.34436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778080" y="899160"/>
          <a:ext cx="349680" cy="229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>
              <a:latin typeface="Arial" panose="020B0604020202020204" pitchFamily="34" charset="0"/>
              <a:cs typeface="Arial" panose="020B0604020202020204" pitchFamily="34" charset="0"/>
            </a:rPr>
            <a:t>30</a:t>
          </a:r>
        </a:p>
      </cdr:txBody>
    </cdr:sp>
  </cdr:relSizeAnchor>
  <cdr:relSizeAnchor xmlns:cdr="http://schemas.openxmlformats.org/drawingml/2006/chartDrawing">
    <cdr:from>
      <cdr:x>0.29312</cdr:x>
      <cdr:y>0.28837</cdr:y>
    </cdr:from>
    <cdr:to>
      <cdr:x>0.35175</cdr:x>
      <cdr:y>0.36204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1657309" y="944880"/>
          <a:ext cx="331511" cy="241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>
              <a:latin typeface="Arial" panose="020B0604020202020204" pitchFamily="34" charset="0"/>
              <a:cs typeface="Arial" panose="020B0604020202020204" pitchFamily="34" charset="0"/>
            </a:rPr>
            <a:t>29</a:t>
          </a:r>
        </a:p>
      </cdr:txBody>
    </cdr:sp>
  </cdr:relSizeAnchor>
  <cdr:relSizeAnchor xmlns:cdr="http://schemas.openxmlformats.org/drawingml/2006/chartDrawing">
    <cdr:from>
      <cdr:x>0.44162</cdr:x>
      <cdr:y>0.25814</cdr:y>
    </cdr:from>
    <cdr:to>
      <cdr:x>0.4973</cdr:x>
      <cdr:y>0.33435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2496924" y="845820"/>
          <a:ext cx="314856" cy="249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>
              <a:latin typeface="Arial" panose="020B0604020202020204" pitchFamily="34" charset="0"/>
              <a:cs typeface="Arial" panose="020B0604020202020204" pitchFamily="34" charset="0"/>
            </a:rPr>
            <a:t>31</a:t>
          </a:r>
        </a:p>
      </cdr:txBody>
    </cdr:sp>
  </cdr:relSizeAnchor>
  <cdr:relSizeAnchor xmlns:cdr="http://schemas.openxmlformats.org/drawingml/2006/chartDrawing">
    <cdr:from>
      <cdr:x>0.59798</cdr:x>
      <cdr:y>0.25116</cdr:y>
    </cdr:from>
    <cdr:to>
      <cdr:x>0.65364</cdr:x>
      <cdr:y>0.31809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3381029" y="822961"/>
          <a:ext cx="314671" cy="219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>
              <a:latin typeface="Arial" panose="020B0604020202020204" pitchFamily="34" charset="0"/>
              <a:cs typeface="Arial" panose="020B0604020202020204" pitchFamily="34" charset="0"/>
            </a:rPr>
            <a:t>31</a:t>
          </a:r>
        </a:p>
      </cdr:txBody>
    </cdr:sp>
  </cdr:relSizeAnchor>
  <cdr:relSizeAnchor xmlns:cdr="http://schemas.openxmlformats.org/drawingml/2006/chartDrawing">
    <cdr:from>
      <cdr:x>0.74852</cdr:x>
      <cdr:y>0.25581</cdr:y>
    </cdr:from>
    <cdr:to>
      <cdr:x>0.80997</cdr:x>
      <cdr:y>0.33372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4232166" y="838200"/>
          <a:ext cx="347454" cy="255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>
              <a:latin typeface="Arial" panose="020B0604020202020204" pitchFamily="34" charset="0"/>
              <a:cs typeface="Arial" panose="020B0604020202020204" pitchFamily="34" charset="0"/>
            </a:rPr>
            <a:t>31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8FE4C-4D0A-3C43-90A9-FD76457D8318}" type="datetimeFigureOut">
              <a:rPr lang="en-US" smtClean="0"/>
              <a:pPr/>
              <a:t>6/15/19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53564-9EDC-EC45-B027-B6A7DB5CE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53564-9EDC-EC45-B027-B6A7DB5CEDC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711AADF0-EF43-6742-80CF-AEFD8774C2E1}" type="datetimeFigureOut">
              <a:rPr lang="en-US" smtClean="0"/>
              <a:pPr/>
              <a:t>6/15/19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711AADF0-EF43-6742-80CF-AEFD8774C2E1}" type="datetimeFigureOut">
              <a:rPr lang="en-US" smtClean="0"/>
              <a:pPr/>
              <a:t>6/15/19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711AADF0-EF43-6742-80CF-AEFD8774C2E1}" type="datetimeFigureOut">
              <a:rPr lang="en-US" smtClean="0"/>
              <a:pPr/>
              <a:t>6/15/19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F0-EF43-6742-80CF-AEFD8774C2E1}" type="datetimeFigureOut">
              <a:rPr lang="en-US" smtClean="0"/>
              <a:pPr/>
              <a:t>6/15/19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11AADF0-EF43-6742-80CF-AEFD8774C2E1}" type="datetimeFigureOut">
              <a:rPr lang="en-US" smtClean="0"/>
              <a:pPr/>
              <a:t>6/15/19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5197B66-5477-CC4E-8966-85BA10F63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3c9469ab-fd3e-4583-b18d-02d635668f3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990600"/>
            <a:ext cx="4147728" cy="5280318"/>
          </a:xfrm>
        </p:spPr>
      </p:pic>
      <p:pic>
        <p:nvPicPr>
          <p:cNvPr id="3" name="Picture 2" descr="69f3e6f6-50d2-4774-8878-d41d430076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7" y="762000"/>
            <a:ext cx="4002403" cy="5590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92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1" y="344926"/>
            <a:ext cx="3581400" cy="6132074"/>
          </a:xfrm>
        </p:spPr>
      </p:pic>
      <p:pic>
        <p:nvPicPr>
          <p:cNvPr id="5" name="Picture 4" descr="IMG_92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63" y="414844"/>
            <a:ext cx="3259137" cy="606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191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PH1: - 3- 4 per year</a:t>
            </a:r>
          </a:p>
          <a:p>
            <a:pPr>
              <a:buNone/>
            </a:pPr>
            <a:r>
              <a:rPr lang="en-US" sz="2400" dirty="0" smtClean="0"/>
              <a:t>            - 1-2 per year as Sequential Liver- Kidney </a:t>
            </a:r>
            <a:r>
              <a:rPr lang="en-US" sz="2400" dirty="0" err="1" smtClean="0"/>
              <a:t>Tx</a:t>
            </a:r>
            <a:endParaRPr lang="en-US" sz="2400" dirty="0" smtClean="0"/>
          </a:p>
          <a:p>
            <a:r>
              <a:rPr lang="en-US" sz="2400" dirty="0" smtClean="0"/>
              <a:t>Chloride Losing Diarrhea: </a:t>
            </a:r>
            <a:r>
              <a:rPr lang="en-US" sz="2400" smtClean="0"/>
              <a:t>5</a:t>
            </a:r>
            <a:r>
              <a:rPr lang="en-US" sz="2400" smtClean="0"/>
              <a:t> cases </a:t>
            </a:r>
            <a:r>
              <a:rPr lang="en-US" sz="2400" dirty="0" smtClean="0"/>
              <a:t>have been genetically confirmed  and all of them transplanted </a:t>
            </a:r>
          </a:p>
          <a:p>
            <a:r>
              <a:rPr lang="en-US" sz="2400" dirty="0" err="1" smtClean="0"/>
              <a:t>Cystinosis</a:t>
            </a:r>
            <a:r>
              <a:rPr lang="en-US" sz="2400" dirty="0" smtClean="0"/>
              <a:t>: more than 60 cases have been genetically confirmed ,and almost ½ of them been transplanted </a:t>
            </a:r>
          </a:p>
          <a:p>
            <a:pPr>
              <a:buNone/>
            </a:pPr>
            <a:r>
              <a:rPr lang="en-US" sz="2400" dirty="0" smtClean="0"/>
              <a:t>             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7907337" cy="3048000"/>
          </a:xfrm>
        </p:spPr>
        <p:txBody>
          <a:bodyPr/>
          <a:lstStyle/>
          <a:p>
            <a:r>
              <a:rPr lang="en-US" sz="2400" dirty="0" smtClean="0"/>
              <a:t>FHHN : 6 cases have been genetically confirmed  and all of them transplanted </a:t>
            </a:r>
          </a:p>
          <a:p>
            <a:r>
              <a:rPr lang="en-US" sz="2400" dirty="0" err="1" smtClean="0"/>
              <a:t>aHUS</a:t>
            </a:r>
            <a:r>
              <a:rPr lang="en-US" sz="2400" dirty="0" smtClean="0"/>
              <a:t>  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4800"/>
            <a:ext cx="4419600" cy="64152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686800" cy="30659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Organ transplantation program in the Kingdom started in 1979 when the first kidney from a living donor was transplanted in Riyadh Military Hospital. </a:t>
            </a:r>
          </a:p>
          <a:p>
            <a:r>
              <a:rPr lang="en-US" sz="2400" dirty="0" smtClean="0"/>
              <a:t>By the end of 2017 a total of 11,509 kidneys were transplanted; 7,838 were from living related donors, 3,108 from deceased donors and 563 from living unrelated donors. 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2514600"/>
            <a:ext cx="8516937" cy="2532530"/>
          </a:xfrm>
        </p:spPr>
        <p:txBody>
          <a:bodyPr/>
          <a:lstStyle/>
          <a:p>
            <a:r>
              <a:rPr lang="en-US" dirty="0" smtClean="0"/>
              <a:t>The program received a big boost with the inception of the National Kidney Foundation in 1984 and further in 1993 when the organization was upgraded and renamed as Saudi Center for Organ Transplantation (SCOT)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16937" cy="3124200"/>
          </a:xfrm>
        </p:spPr>
        <p:txBody>
          <a:bodyPr/>
          <a:lstStyle/>
          <a:p>
            <a:r>
              <a:rPr lang="en-US" dirty="0" smtClean="0"/>
              <a:t>Pancreas transplantation was started at Al-</a:t>
            </a:r>
            <a:r>
              <a:rPr lang="en-US" dirty="0" err="1" smtClean="0"/>
              <a:t>Shaty</a:t>
            </a:r>
            <a:r>
              <a:rPr lang="en-US" dirty="0" smtClean="0"/>
              <a:t> Teaching Hospital-Jeddah. </a:t>
            </a:r>
          </a:p>
          <a:p>
            <a:r>
              <a:rPr lang="en-US" dirty="0" smtClean="0"/>
              <a:t>A total of 64 pancreas were transplanted since the inception of the program in 1990. </a:t>
            </a:r>
          </a:p>
          <a:p>
            <a:r>
              <a:rPr lang="en-US" dirty="0" smtClean="0"/>
              <a:t>In this year 18 pancreas transplantations were done, 16 at KFSHRC-Riyadh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209800"/>
            <a:ext cx="8135937" cy="3124200"/>
          </a:xfrm>
        </p:spPr>
        <p:txBody>
          <a:bodyPr/>
          <a:lstStyle/>
          <a:p>
            <a:r>
              <a:rPr lang="en-US" dirty="0" smtClean="0"/>
              <a:t>Liver transplantation program in the Kingdom was started in 1990 and by the end of 2017 a total of 2,233 livers were transplanted. </a:t>
            </a:r>
          </a:p>
          <a:p>
            <a:r>
              <a:rPr lang="en-US" dirty="0" smtClean="0"/>
              <a:t>1,133 livers from living related donors, 95 from living unrelated donors and 1,005 form deceased donors.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68070"/>
            <a:ext cx="8610600" cy="3065930"/>
          </a:xfrm>
        </p:spPr>
        <p:txBody>
          <a:bodyPr/>
          <a:lstStyle/>
          <a:p>
            <a:r>
              <a:rPr lang="en-US" dirty="0" smtClean="0"/>
              <a:t>The first heart transplant operation in the Kingdom was performed in 1986 at Riyadh Military Hospital. </a:t>
            </a:r>
          </a:p>
          <a:p>
            <a:r>
              <a:rPr lang="en-US" dirty="0" smtClean="0"/>
              <a:t>In this year, 37 whole hearts were transplanted and 21 hearts were recovered to be used as source for valves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95" y="1085850"/>
            <a:ext cx="7744005" cy="5314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IMG92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263" y="226793"/>
            <a:ext cx="7907337" cy="6478807"/>
          </a:xfrm>
        </p:spPr>
      </p:pic>
      <p:pic>
        <p:nvPicPr>
          <p:cNvPr id="9" name="Picture 8" descr="IMG_92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057400"/>
            <a:ext cx="533400" cy="533400"/>
          </a:xfrm>
          <a:prstGeom prst="rect">
            <a:avLst/>
          </a:prstGeom>
        </p:spPr>
      </p:pic>
      <p:pic>
        <p:nvPicPr>
          <p:cNvPr id="12" name="Picture 11" descr="IMG_92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438400"/>
            <a:ext cx="533400" cy="533400"/>
          </a:xfrm>
          <a:prstGeom prst="rect">
            <a:avLst/>
          </a:prstGeom>
        </p:spPr>
      </p:pic>
      <p:pic>
        <p:nvPicPr>
          <p:cNvPr id="13" name="Picture 12" descr="IMG_92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191000"/>
            <a:ext cx="533400" cy="533400"/>
          </a:xfrm>
          <a:prstGeom prst="rect">
            <a:avLst/>
          </a:prstGeom>
        </p:spPr>
      </p:pic>
      <p:pic>
        <p:nvPicPr>
          <p:cNvPr id="14" name="Picture 13" descr="IMG_92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870200"/>
            <a:ext cx="558800" cy="558800"/>
          </a:xfrm>
          <a:prstGeom prst="rect">
            <a:avLst/>
          </a:prstGeom>
        </p:spPr>
      </p:pic>
      <p:pic>
        <p:nvPicPr>
          <p:cNvPr id="15" name="Picture 14" descr="IMG_92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655" y="3200400"/>
            <a:ext cx="673145" cy="381000"/>
          </a:xfrm>
          <a:prstGeom prst="rect">
            <a:avLst/>
          </a:prstGeom>
        </p:spPr>
      </p:pic>
      <p:pic>
        <p:nvPicPr>
          <p:cNvPr id="17" name="Picture 16" descr="IMG_92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2286000"/>
            <a:ext cx="673145" cy="381000"/>
          </a:xfrm>
          <a:prstGeom prst="rect">
            <a:avLst/>
          </a:prstGeom>
        </p:spPr>
      </p:pic>
      <p:pic>
        <p:nvPicPr>
          <p:cNvPr id="18" name="Picture 17" descr="IMG_92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8950" y="2555306"/>
            <a:ext cx="603250" cy="4926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2031414"/>
              </p:ext>
            </p:extLst>
          </p:nvPr>
        </p:nvGraphicFramePr>
        <p:xfrm>
          <a:off x="539552" y="260648"/>
          <a:ext cx="8208912" cy="1577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8462"/>
                <a:gridCol w="1170090"/>
                <a:gridCol w="1170090"/>
                <a:gridCol w="1170090"/>
                <a:gridCol w="1170090"/>
                <a:gridCol w="1170090"/>
              </a:tblGrid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41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6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Total Pediatric Kidney Transplant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Deceased Donor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Living Donor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29115215"/>
              </p:ext>
            </p:extLst>
          </p:nvPr>
        </p:nvGraphicFramePr>
        <p:xfrm>
          <a:off x="467544" y="2060848"/>
          <a:ext cx="820891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13422</TotalTime>
  <Words>329</Words>
  <Application>Microsoft Macintosh PowerPoint</Application>
  <PresentationFormat>On-screen Show (4:3)</PresentationFormat>
  <Paragraphs>58</Paragraphs>
  <Slides>15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Revolution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UBC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klgjrtlgjrlkgjlktjgljfiojfk</dc:title>
  <dc:creator>KHALID  ALHASAN</dc:creator>
  <cp:lastModifiedBy>KHALID ALHASAN</cp:lastModifiedBy>
  <cp:revision>185</cp:revision>
  <dcterms:created xsi:type="dcterms:W3CDTF">2019-06-15T04:31:26Z</dcterms:created>
  <dcterms:modified xsi:type="dcterms:W3CDTF">2019-06-15T04:31:59Z</dcterms:modified>
</cp:coreProperties>
</file>