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56"/>
  </p:notesMasterIdLst>
  <p:handoutMasterIdLst>
    <p:handoutMasterId r:id="rId57"/>
  </p:handoutMasterIdLst>
  <p:sldIdLst>
    <p:sldId id="256" r:id="rId3"/>
    <p:sldId id="429" r:id="rId4"/>
    <p:sldId id="432" r:id="rId5"/>
    <p:sldId id="352" r:id="rId6"/>
    <p:sldId id="430" r:id="rId7"/>
    <p:sldId id="353" r:id="rId8"/>
    <p:sldId id="360" r:id="rId9"/>
    <p:sldId id="354" r:id="rId10"/>
    <p:sldId id="434" r:id="rId11"/>
    <p:sldId id="435" r:id="rId12"/>
    <p:sldId id="433" r:id="rId13"/>
    <p:sldId id="358" r:id="rId14"/>
    <p:sldId id="438" r:id="rId15"/>
    <p:sldId id="457" r:id="rId16"/>
    <p:sldId id="359" r:id="rId17"/>
    <p:sldId id="356" r:id="rId18"/>
    <p:sldId id="357" r:id="rId19"/>
    <p:sldId id="366" r:id="rId20"/>
    <p:sldId id="443" r:id="rId21"/>
    <p:sldId id="446" r:id="rId22"/>
    <p:sldId id="374" r:id="rId23"/>
    <p:sldId id="380" r:id="rId24"/>
    <p:sldId id="447" r:id="rId25"/>
    <p:sldId id="381" r:id="rId26"/>
    <p:sldId id="382" r:id="rId27"/>
    <p:sldId id="383" r:id="rId28"/>
    <p:sldId id="456" r:id="rId29"/>
    <p:sldId id="448" r:id="rId30"/>
    <p:sldId id="444" r:id="rId31"/>
    <p:sldId id="449" r:id="rId32"/>
    <p:sldId id="445" r:id="rId33"/>
    <p:sldId id="450" r:id="rId34"/>
    <p:sldId id="387" r:id="rId35"/>
    <p:sldId id="451" r:id="rId36"/>
    <p:sldId id="413" r:id="rId37"/>
    <p:sldId id="452" r:id="rId38"/>
    <p:sldId id="388" r:id="rId39"/>
    <p:sldId id="453" r:id="rId40"/>
    <p:sldId id="418" r:id="rId41"/>
    <p:sldId id="419" r:id="rId42"/>
    <p:sldId id="440" r:id="rId43"/>
    <p:sldId id="460" r:id="rId44"/>
    <p:sldId id="427" r:id="rId45"/>
    <p:sldId id="439" r:id="rId46"/>
    <p:sldId id="442" r:id="rId47"/>
    <p:sldId id="428" r:id="rId48"/>
    <p:sldId id="391" r:id="rId49"/>
    <p:sldId id="459" r:id="rId50"/>
    <p:sldId id="437" r:id="rId51"/>
    <p:sldId id="436" r:id="rId52"/>
    <p:sldId id="454" r:id="rId53"/>
    <p:sldId id="455" r:id="rId54"/>
    <p:sldId id="276" r:id="rId5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0099"/>
    <a:srgbClr val="0099CC"/>
    <a:srgbClr val="006666"/>
    <a:srgbClr val="1C1C1C"/>
    <a:srgbClr val="1A616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51" autoAdjust="0"/>
    <p:restoredTop sz="89015" autoAdjust="0"/>
  </p:normalViewPr>
  <p:slideViewPr>
    <p:cSldViewPr>
      <p:cViewPr varScale="1">
        <p:scale>
          <a:sx n="64" d="100"/>
          <a:sy n="64" d="100"/>
        </p:scale>
        <p:origin x="90" y="4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514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D3782C-1239-4432-A73A-65A51729349D}" type="doc">
      <dgm:prSet loTypeId="urn:microsoft.com/office/officeart/2005/8/layout/vList4" loCatId="list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6B0BFD75-CD5A-4EFB-B078-E759D6FDB8C6}">
      <dgm:prSet phldrT="[Text]" custT="1"/>
      <dgm:spPr/>
      <dgm:t>
        <a:bodyPr/>
        <a:lstStyle/>
        <a:p>
          <a:r>
            <a:rPr lang="en-US" sz="3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Intermediate form</a:t>
          </a:r>
          <a:endParaRPr lang="en-US" sz="3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A6FC7B-8608-4DE9-84C4-F15A75EC84E3}" type="parTrans" cxnId="{B7B2D05D-7CFE-40C9-9475-226A1C2EAB5E}">
      <dgm:prSet/>
      <dgm:spPr/>
      <dgm:t>
        <a:bodyPr/>
        <a:lstStyle/>
        <a:p>
          <a:endParaRPr lang="en-US" sz="2400"/>
        </a:p>
      </dgm:t>
    </dgm:pt>
    <dgm:pt modelId="{688CA059-E788-4EB4-A3BB-8B8153188E65}" type="sibTrans" cxnId="{B7B2D05D-7CFE-40C9-9475-226A1C2EAB5E}">
      <dgm:prSet/>
      <dgm:spPr/>
      <dgm:t>
        <a:bodyPr/>
        <a:lstStyle/>
        <a:p>
          <a:endParaRPr lang="en-US" sz="2400"/>
        </a:p>
      </dgm:t>
    </dgm:pt>
    <dgm:pt modelId="{B4EF958E-BAD3-4980-94A0-5CD4513BB1AB}">
      <dgm:prSet phldrT="[Text]" custT="1"/>
      <dgm:spPr/>
      <dgm:t>
        <a:bodyPr/>
        <a:lstStyle/>
        <a:p>
          <a:r>
            <a:rPr lang="en-US" sz="2800" dirty="0" smtClean="0"/>
            <a:t>MIM #219900</a:t>
          </a:r>
          <a:endParaRPr lang="en-US" sz="2800" dirty="0"/>
        </a:p>
      </dgm:t>
    </dgm:pt>
    <dgm:pt modelId="{FC4FD302-3F94-4A7E-9A14-478A1C3EEC5B}" type="parTrans" cxnId="{32F8BEDA-5A09-4B37-8533-B8FB7B8356DF}">
      <dgm:prSet/>
      <dgm:spPr/>
      <dgm:t>
        <a:bodyPr/>
        <a:lstStyle/>
        <a:p>
          <a:endParaRPr lang="en-US" sz="2400"/>
        </a:p>
      </dgm:t>
    </dgm:pt>
    <dgm:pt modelId="{09377A82-5BAB-4EC1-BF7D-AF86CBC89947}" type="sibTrans" cxnId="{32F8BEDA-5A09-4B37-8533-B8FB7B8356DF}">
      <dgm:prSet/>
      <dgm:spPr/>
      <dgm:t>
        <a:bodyPr/>
        <a:lstStyle/>
        <a:p>
          <a:endParaRPr lang="en-US" sz="2400"/>
        </a:p>
      </dgm:t>
    </dgm:pt>
    <dgm:pt modelId="{28C8E5E0-9710-4B84-B348-CDF2DBCE1D30}">
      <dgm:prSet phldrT="[Text]" custT="1"/>
      <dgm:spPr/>
      <dgm:t>
        <a:bodyPr/>
        <a:lstStyle/>
        <a:p>
          <a:r>
            <a:rPr lang="en-US" sz="3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Adult form</a:t>
          </a:r>
          <a:endParaRPr lang="en-US" sz="3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9ECD7B-2F5E-47F5-8A74-08BB3FFF0D23}" type="parTrans" cxnId="{4874800B-AAF9-4327-BBF5-405AE93F6DF3}">
      <dgm:prSet/>
      <dgm:spPr/>
      <dgm:t>
        <a:bodyPr/>
        <a:lstStyle/>
        <a:p>
          <a:endParaRPr lang="en-US" sz="2400"/>
        </a:p>
      </dgm:t>
    </dgm:pt>
    <dgm:pt modelId="{55BCDFFC-DC2F-477E-8099-5E598B6CF7A2}" type="sibTrans" cxnId="{4874800B-AAF9-4327-BBF5-405AE93F6DF3}">
      <dgm:prSet/>
      <dgm:spPr/>
      <dgm:t>
        <a:bodyPr/>
        <a:lstStyle/>
        <a:p>
          <a:endParaRPr lang="en-US" sz="2400"/>
        </a:p>
      </dgm:t>
    </dgm:pt>
    <dgm:pt modelId="{71DE7411-D70B-45EA-904E-C573BA2BE5A7}">
      <dgm:prSet phldrT="[Text]" custT="1"/>
      <dgm:spPr/>
      <dgm:t>
        <a:bodyPr/>
        <a:lstStyle/>
        <a:p>
          <a:r>
            <a:rPr lang="en-US" sz="2800" dirty="0" smtClean="0"/>
            <a:t>MIM #219750</a:t>
          </a:r>
          <a:endParaRPr lang="en-US" sz="2800" dirty="0"/>
        </a:p>
      </dgm:t>
    </dgm:pt>
    <dgm:pt modelId="{167B955E-DC33-4591-9FE0-186F15FBEE51}" type="parTrans" cxnId="{6E65E342-0120-4B2D-9250-7E59CA9724E1}">
      <dgm:prSet/>
      <dgm:spPr/>
      <dgm:t>
        <a:bodyPr/>
        <a:lstStyle/>
        <a:p>
          <a:endParaRPr lang="en-US" sz="2400"/>
        </a:p>
      </dgm:t>
    </dgm:pt>
    <dgm:pt modelId="{032C5291-125F-4F59-8A0A-1A24F8D969B4}" type="sibTrans" cxnId="{6E65E342-0120-4B2D-9250-7E59CA9724E1}">
      <dgm:prSet/>
      <dgm:spPr/>
      <dgm:t>
        <a:bodyPr/>
        <a:lstStyle/>
        <a:p>
          <a:endParaRPr lang="en-US" sz="2400"/>
        </a:p>
      </dgm:t>
    </dgm:pt>
    <dgm:pt modelId="{428F744B-6586-42D9-802A-9C7941CAB976}">
      <dgm:prSet phldrT="[Text]" custT="1"/>
      <dgm:spPr/>
      <dgm:t>
        <a:bodyPr/>
        <a:lstStyle/>
        <a:p>
          <a:r>
            <a:rPr lang="en-US" sz="2800" dirty="0" smtClean="0"/>
            <a:t>MIM #219800</a:t>
          </a:r>
          <a:endParaRPr lang="en-US" sz="2800" dirty="0"/>
        </a:p>
      </dgm:t>
    </dgm:pt>
    <dgm:pt modelId="{7970B3EF-6D01-47DE-94CC-3FED69C630F1}">
      <dgm:prSet phldrT="[Text]" custT="1"/>
      <dgm:spPr/>
      <dgm:t>
        <a:bodyPr/>
        <a:lstStyle/>
        <a:p>
          <a:r>
            <a: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Nephropathic form</a:t>
          </a:r>
          <a:endParaRPr 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A03F8B-2211-46BE-9FF4-322A5632F762}" type="sibTrans" cxnId="{53357525-D5CD-4BE7-978D-C0328ABE1D2B}">
      <dgm:prSet/>
      <dgm:spPr/>
      <dgm:t>
        <a:bodyPr/>
        <a:lstStyle/>
        <a:p>
          <a:endParaRPr lang="en-US" sz="2400"/>
        </a:p>
      </dgm:t>
    </dgm:pt>
    <dgm:pt modelId="{8B9F2859-5D6C-4664-BFBF-33D90188A336}" type="parTrans" cxnId="{53357525-D5CD-4BE7-978D-C0328ABE1D2B}">
      <dgm:prSet/>
      <dgm:spPr/>
      <dgm:t>
        <a:bodyPr/>
        <a:lstStyle/>
        <a:p>
          <a:endParaRPr lang="en-US" sz="2400"/>
        </a:p>
      </dgm:t>
    </dgm:pt>
    <dgm:pt modelId="{70299B04-9410-48D9-B55C-F673D3D63050}" type="sibTrans" cxnId="{B1A9582F-19EA-4EF8-813B-D83D264F5435}">
      <dgm:prSet/>
      <dgm:spPr/>
      <dgm:t>
        <a:bodyPr/>
        <a:lstStyle/>
        <a:p>
          <a:endParaRPr lang="en-US" sz="2400"/>
        </a:p>
      </dgm:t>
    </dgm:pt>
    <dgm:pt modelId="{842C19ED-63C6-449A-A283-E152D4D8E9CF}" type="parTrans" cxnId="{B1A9582F-19EA-4EF8-813B-D83D264F5435}">
      <dgm:prSet/>
      <dgm:spPr/>
      <dgm:t>
        <a:bodyPr/>
        <a:lstStyle/>
        <a:p>
          <a:endParaRPr lang="en-US" sz="2400"/>
        </a:p>
      </dgm:t>
    </dgm:pt>
    <dgm:pt modelId="{6D2C872D-CB0C-4D09-A5EB-5F51B1E6DCB7}" type="pres">
      <dgm:prSet presAssocID="{64D3782C-1239-4432-A73A-65A51729349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870B94-1041-4831-85C9-F57C8DDAD53C}" type="pres">
      <dgm:prSet presAssocID="{7970B3EF-6D01-47DE-94CC-3FED69C630F1}" presName="comp" presStyleCnt="0"/>
      <dgm:spPr/>
    </dgm:pt>
    <dgm:pt modelId="{F633A986-57DF-4D66-82C6-B4D194718D8A}" type="pres">
      <dgm:prSet presAssocID="{7970B3EF-6D01-47DE-94CC-3FED69C630F1}" presName="box" presStyleLbl="node1" presStyleIdx="0" presStyleCnt="3" custLinFactNeighborY="1478"/>
      <dgm:spPr/>
      <dgm:t>
        <a:bodyPr/>
        <a:lstStyle/>
        <a:p>
          <a:endParaRPr lang="en-US"/>
        </a:p>
      </dgm:t>
    </dgm:pt>
    <dgm:pt modelId="{3C1733DF-86A0-4A7F-8132-FD9D8B769B59}" type="pres">
      <dgm:prSet presAssocID="{7970B3EF-6D01-47DE-94CC-3FED69C630F1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2D24519-785C-4AEB-8F7F-6C46F0C49B34}" type="pres">
      <dgm:prSet presAssocID="{7970B3EF-6D01-47DE-94CC-3FED69C630F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265E6D-5922-448D-A535-ECB857A25CF2}" type="pres">
      <dgm:prSet presAssocID="{F3A03F8B-2211-46BE-9FF4-322A5632F762}" presName="spacer" presStyleCnt="0"/>
      <dgm:spPr/>
    </dgm:pt>
    <dgm:pt modelId="{F533C216-4383-4A11-8069-55668821D71F}" type="pres">
      <dgm:prSet presAssocID="{6B0BFD75-CD5A-4EFB-B078-E759D6FDB8C6}" presName="comp" presStyleCnt="0"/>
      <dgm:spPr/>
    </dgm:pt>
    <dgm:pt modelId="{57313888-D7D6-4A0A-9276-6144DD68EBAD}" type="pres">
      <dgm:prSet presAssocID="{6B0BFD75-CD5A-4EFB-B078-E759D6FDB8C6}" presName="box" presStyleLbl="node1" presStyleIdx="1" presStyleCnt="3"/>
      <dgm:spPr/>
      <dgm:t>
        <a:bodyPr/>
        <a:lstStyle/>
        <a:p>
          <a:endParaRPr lang="en-US"/>
        </a:p>
      </dgm:t>
    </dgm:pt>
    <dgm:pt modelId="{71A5D1D1-27F0-46E6-9C7D-DBEF5FB72BE3}" type="pres">
      <dgm:prSet presAssocID="{6B0BFD75-CD5A-4EFB-B078-E759D6FDB8C6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DDFFA4C-6ACC-4629-9F5C-8849DFE1EAE0}" type="pres">
      <dgm:prSet presAssocID="{6B0BFD75-CD5A-4EFB-B078-E759D6FDB8C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42DD8C-20EE-402B-9842-9302467C21F1}" type="pres">
      <dgm:prSet presAssocID="{688CA059-E788-4EB4-A3BB-8B8153188E65}" presName="spacer" presStyleCnt="0"/>
      <dgm:spPr/>
    </dgm:pt>
    <dgm:pt modelId="{8BD2165D-600B-4A9F-A836-D1977672476B}" type="pres">
      <dgm:prSet presAssocID="{28C8E5E0-9710-4B84-B348-CDF2DBCE1D30}" presName="comp" presStyleCnt="0"/>
      <dgm:spPr/>
    </dgm:pt>
    <dgm:pt modelId="{EA740510-28BA-4CD9-9127-5C219DFA3EF7}" type="pres">
      <dgm:prSet presAssocID="{28C8E5E0-9710-4B84-B348-CDF2DBCE1D30}" presName="box" presStyleLbl="node1" presStyleIdx="2" presStyleCnt="3" custLinFactNeighborY="1347"/>
      <dgm:spPr/>
      <dgm:t>
        <a:bodyPr/>
        <a:lstStyle/>
        <a:p>
          <a:endParaRPr lang="en-US"/>
        </a:p>
      </dgm:t>
    </dgm:pt>
    <dgm:pt modelId="{20F911E7-89EF-4192-917B-6B6AA9EFBD20}" type="pres">
      <dgm:prSet presAssocID="{28C8E5E0-9710-4B84-B348-CDF2DBCE1D30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F3D7725-9A94-412B-A0DA-BB2421618382}" type="pres">
      <dgm:prSet presAssocID="{28C8E5E0-9710-4B84-B348-CDF2DBCE1D3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B2D05D-7CFE-40C9-9475-226A1C2EAB5E}" srcId="{64D3782C-1239-4432-A73A-65A51729349D}" destId="{6B0BFD75-CD5A-4EFB-B078-E759D6FDB8C6}" srcOrd="1" destOrd="0" parTransId="{D9A6FC7B-8608-4DE9-84C4-F15A75EC84E3}" sibTransId="{688CA059-E788-4EB4-A3BB-8B8153188E65}"/>
    <dgm:cxn modelId="{32F8BEDA-5A09-4B37-8533-B8FB7B8356DF}" srcId="{6B0BFD75-CD5A-4EFB-B078-E759D6FDB8C6}" destId="{B4EF958E-BAD3-4980-94A0-5CD4513BB1AB}" srcOrd="0" destOrd="0" parTransId="{FC4FD302-3F94-4A7E-9A14-478A1C3EEC5B}" sibTransId="{09377A82-5BAB-4EC1-BF7D-AF86CBC89947}"/>
    <dgm:cxn modelId="{FF40D81A-AAF2-4D2D-B4D6-B46197E4E727}" type="presOf" srcId="{71DE7411-D70B-45EA-904E-C573BA2BE5A7}" destId="{EA740510-28BA-4CD9-9127-5C219DFA3EF7}" srcOrd="0" destOrd="1" presId="urn:microsoft.com/office/officeart/2005/8/layout/vList4"/>
    <dgm:cxn modelId="{652E775B-8DB2-4E47-A850-A1C1A60AF2D3}" type="presOf" srcId="{B4EF958E-BAD3-4980-94A0-5CD4513BB1AB}" destId="{DDDFFA4C-6ACC-4629-9F5C-8849DFE1EAE0}" srcOrd="1" destOrd="1" presId="urn:microsoft.com/office/officeart/2005/8/layout/vList4"/>
    <dgm:cxn modelId="{B747DC00-F98D-440D-8014-ECE206078469}" type="presOf" srcId="{7970B3EF-6D01-47DE-94CC-3FED69C630F1}" destId="{F633A986-57DF-4D66-82C6-B4D194718D8A}" srcOrd="0" destOrd="0" presId="urn:microsoft.com/office/officeart/2005/8/layout/vList4"/>
    <dgm:cxn modelId="{A08C0DCA-2432-4284-9FA5-8CC59957BE95}" type="presOf" srcId="{28C8E5E0-9710-4B84-B348-CDF2DBCE1D30}" destId="{EF3D7725-9A94-412B-A0DA-BB2421618382}" srcOrd="1" destOrd="0" presId="urn:microsoft.com/office/officeart/2005/8/layout/vList4"/>
    <dgm:cxn modelId="{B4C5E331-6506-41A6-9EC4-2296ABEB736B}" type="presOf" srcId="{6B0BFD75-CD5A-4EFB-B078-E759D6FDB8C6}" destId="{57313888-D7D6-4A0A-9276-6144DD68EBAD}" srcOrd="0" destOrd="0" presId="urn:microsoft.com/office/officeart/2005/8/layout/vList4"/>
    <dgm:cxn modelId="{33E054D7-8E84-4D16-8396-6495EAA91BB9}" type="presOf" srcId="{428F744B-6586-42D9-802A-9C7941CAB976}" destId="{F633A986-57DF-4D66-82C6-B4D194718D8A}" srcOrd="0" destOrd="1" presId="urn:microsoft.com/office/officeart/2005/8/layout/vList4"/>
    <dgm:cxn modelId="{FA8BB3E6-FEE9-4071-A8F0-C671A7262858}" type="presOf" srcId="{71DE7411-D70B-45EA-904E-C573BA2BE5A7}" destId="{EF3D7725-9A94-412B-A0DA-BB2421618382}" srcOrd="1" destOrd="1" presId="urn:microsoft.com/office/officeart/2005/8/layout/vList4"/>
    <dgm:cxn modelId="{8BD8F648-3403-4CF3-B0B1-51228320C3DD}" type="presOf" srcId="{28C8E5E0-9710-4B84-B348-CDF2DBCE1D30}" destId="{EA740510-28BA-4CD9-9127-5C219DFA3EF7}" srcOrd="0" destOrd="0" presId="urn:microsoft.com/office/officeart/2005/8/layout/vList4"/>
    <dgm:cxn modelId="{EFA43BF2-B8DF-454E-ACBD-3B38F2C0A320}" type="presOf" srcId="{B4EF958E-BAD3-4980-94A0-5CD4513BB1AB}" destId="{57313888-D7D6-4A0A-9276-6144DD68EBAD}" srcOrd="0" destOrd="1" presId="urn:microsoft.com/office/officeart/2005/8/layout/vList4"/>
    <dgm:cxn modelId="{422BD3F8-4FFE-4A66-9DEC-397571E8142B}" type="presOf" srcId="{428F744B-6586-42D9-802A-9C7941CAB976}" destId="{D2D24519-785C-4AEB-8F7F-6C46F0C49B34}" srcOrd="1" destOrd="1" presId="urn:microsoft.com/office/officeart/2005/8/layout/vList4"/>
    <dgm:cxn modelId="{4874800B-AAF9-4327-BBF5-405AE93F6DF3}" srcId="{64D3782C-1239-4432-A73A-65A51729349D}" destId="{28C8E5E0-9710-4B84-B348-CDF2DBCE1D30}" srcOrd="2" destOrd="0" parTransId="{809ECD7B-2F5E-47F5-8A74-08BB3FFF0D23}" sibTransId="{55BCDFFC-DC2F-477E-8099-5E598B6CF7A2}"/>
    <dgm:cxn modelId="{ECE2F557-AE10-4038-ACB8-2293FAEAC07A}" type="presOf" srcId="{6B0BFD75-CD5A-4EFB-B078-E759D6FDB8C6}" destId="{DDDFFA4C-6ACC-4629-9F5C-8849DFE1EAE0}" srcOrd="1" destOrd="0" presId="urn:microsoft.com/office/officeart/2005/8/layout/vList4"/>
    <dgm:cxn modelId="{3F18D17F-F5F9-47B6-95CA-21634F9AEB5F}" type="presOf" srcId="{7970B3EF-6D01-47DE-94CC-3FED69C630F1}" destId="{D2D24519-785C-4AEB-8F7F-6C46F0C49B34}" srcOrd="1" destOrd="0" presId="urn:microsoft.com/office/officeart/2005/8/layout/vList4"/>
    <dgm:cxn modelId="{B1A9582F-19EA-4EF8-813B-D83D264F5435}" srcId="{7970B3EF-6D01-47DE-94CC-3FED69C630F1}" destId="{428F744B-6586-42D9-802A-9C7941CAB976}" srcOrd="0" destOrd="0" parTransId="{842C19ED-63C6-449A-A283-E152D4D8E9CF}" sibTransId="{70299B04-9410-48D9-B55C-F673D3D63050}"/>
    <dgm:cxn modelId="{7433C1C9-26A2-439B-B248-A235C3237EC1}" type="presOf" srcId="{64D3782C-1239-4432-A73A-65A51729349D}" destId="{6D2C872D-CB0C-4D09-A5EB-5F51B1E6DCB7}" srcOrd="0" destOrd="0" presId="urn:microsoft.com/office/officeart/2005/8/layout/vList4"/>
    <dgm:cxn modelId="{53357525-D5CD-4BE7-978D-C0328ABE1D2B}" srcId="{64D3782C-1239-4432-A73A-65A51729349D}" destId="{7970B3EF-6D01-47DE-94CC-3FED69C630F1}" srcOrd="0" destOrd="0" parTransId="{8B9F2859-5D6C-4664-BFBF-33D90188A336}" sibTransId="{F3A03F8B-2211-46BE-9FF4-322A5632F762}"/>
    <dgm:cxn modelId="{6E65E342-0120-4B2D-9250-7E59CA9724E1}" srcId="{28C8E5E0-9710-4B84-B348-CDF2DBCE1D30}" destId="{71DE7411-D70B-45EA-904E-C573BA2BE5A7}" srcOrd="0" destOrd="0" parTransId="{167B955E-DC33-4591-9FE0-186F15FBEE51}" sibTransId="{032C5291-125F-4F59-8A0A-1A24F8D969B4}"/>
    <dgm:cxn modelId="{BBE48658-6DA3-4F84-B668-7224DA207B51}" type="presParOf" srcId="{6D2C872D-CB0C-4D09-A5EB-5F51B1E6DCB7}" destId="{61870B94-1041-4831-85C9-F57C8DDAD53C}" srcOrd="0" destOrd="0" presId="urn:microsoft.com/office/officeart/2005/8/layout/vList4"/>
    <dgm:cxn modelId="{490ADE66-7297-441D-AD87-AE2068C0F384}" type="presParOf" srcId="{61870B94-1041-4831-85C9-F57C8DDAD53C}" destId="{F633A986-57DF-4D66-82C6-B4D194718D8A}" srcOrd="0" destOrd="0" presId="urn:microsoft.com/office/officeart/2005/8/layout/vList4"/>
    <dgm:cxn modelId="{F015D680-E00E-47F3-93D1-3EC3007D6E69}" type="presParOf" srcId="{61870B94-1041-4831-85C9-F57C8DDAD53C}" destId="{3C1733DF-86A0-4A7F-8132-FD9D8B769B59}" srcOrd="1" destOrd="0" presId="urn:microsoft.com/office/officeart/2005/8/layout/vList4"/>
    <dgm:cxn modelId="{034A2577-FC31-4005-B40A-F4CD37797FA2}" type="presParOf" srcId="{61870B94-1041-4831-85C9-F57C8DDAD53C}" destId="{D2D24519-785C-4AEB-8F7F-6C46F0C49B34}" srcOrd="2" destOrd="0" presId="urn:microsoft.com/office/officeart/2005/8/layout/vList4"/>
    <dgm:cxn modelId="{0A88178F-6B94-4432-B6D8-2777D7600DB4}" type="presParOf" srcId="{6D2C872D-CB0C-4D09-A5EB-5F51B1E6DCB7}" destId="{66265E6D-5922-448D-A535-ECB857A25CF2}" srcOrd="1" destOrd="0" presId="urn:microsoft.com/office/officeart/2005/8/layout/vList4"/>
    <dgm:cxn modelId="{3372FB96-E5A8-4CC5-9141-7640C1AFB30F}" type="presParOf" srcId="{6D2C872D-CB0C-4D09-A5EB-5F51B1E6DCB7}" destId="{F533C216-4383-4A11-8069-55668821D71F}" srcOrd="2" destOrd="0" presId="urn:microsoft.com/office/officeart/2005/8/layout/vList4"/>
    <dgm:cxn modelId="{E32962B2-EF68-42F6-9755-1AA31F6F8C92}" type="presParOf" srcId="{F533C216-4383-4A11-8069-55668821D71F}" destId="{57313888-D7D6-4A0A-9276-6144DD68EBAD}" srcOrd="0" destOrd="0" presId="urn:microsoft.com/office/officeart/2005/8/layout/vList4"/>
    <dgm:cxn modelId="{6A789818-1634-478F-8718-71F21E386ED6}" type="presParOf" srcId="{F533C216-4383-4A11-8069-55668821D71F}" destId="{71A5D1D1-27F0-46E6-9C7D-DBEF5FB72BE3}" srcOrd="1" destOrd="0" presId="urn:microsoft.com/office/officeart/2005/8/layout/vList4"/>
    <dgm:cxn modelId="{DF8C8422-7F6E-4670-9F5C-37AE867DA2AF}" type="presParOf" srcId="{F533C216-4383-4A11-8069-55668821D71F}" destId="{DDDFFA4C-6ACC-4629-9F5C-8849DFE1EAE0}" srcOrd="2" destOrd="0" presId="urn:microsoft.com/office/officeart/2005/8/layout/vList4"/>
    <dgm:cxn modelId="{2AF60909-4561-4BC9-BE9B-49A6BB47D15D}" type="presParOf" srcId="{6D2C872D-CB0C-4D09-A5EB-5F51B1E6DCB7}" destId="{6D42DD8C-20EE-402B-9842-9302467C21F1}" srcOrd="3" destOrd="0" presId="urn:microsoft.com/office/officeart/2005/8/layout/vList4"/>
    <dgm:cxn modelId="{EF6AD2F6-34B3-49C2-901C-33DDD4B8600F}" type="presParOf" srcId="{6D2C872D-CB0C-4D09-A5EB-5F51B1E6DCB7}" destId="{8BD2165D-600B-4A9F-A836-D1977672476B}" srcOrd="4" destOrd="0" presId="urn:microsoft.com/office/officeart/2005/8/layout/vList4"/>
    <dgm:cxn modelId="{52C5FF3D-B5B3-46FB-9561-BFF20E0A2F03}" type="presParOf" srcId="{8BD2165D-600B-4A9F-A836-D1977672476B}" destId="{EA740510-28BA-4CD9-9127-5C219DFA3EF7}" srcOrd="0" destOrd="0" presId="urn:microsoft.com/office/officeart/2005/8/layout/vList4"/>
    <dgm:cxn modelId="{4E26BEB8-F4C9-4864-9B7D-F3C415498730}" type="presParOf" srcId="{8BD2165D-600B-4A9F-A836-D1977672476B}" destId="{20F911E7-89EF-4192-917B-6B6AA9EFBD20}" srcOrd="1" destOrd="0" presId="urn:microsoft.com/office/officeart/2005/8/layout/vList4"/>
    <dgm:cxn modelId="{5285EA1F-BEE5-4700-A32D-5587377D1273}" type="presParOf" srcId="{8BD2165D-600B-4A9F-A836-D1977672476B}" destId="{EF3D7725-9A94-412B-A0DA-BB242161838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305DE2-A783-493C-AC39-DEDB8E764A2F}" type="doc">
      <dgm:prSet loTypeId="urn:microsoft.com/office/officeart/2005/8/layout/rings+Icon" loCatId="officeonline" qsTypeId="urn:microsoft.com/office/officeart/2005/8/quickstyle/3d2" qsCatId="3D" csTypeId="urn:microsoft.com/office/officeart/2005/8/colors/colorful1" csCatId="colorful" phldr="1"/>
      <dgm:spPr/>
    </dgm:pt>
    <dgm:pt modelId="{06C52EA7-ECC5-4918-AC5D-8BA0C585BD8A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50000"/>
                </a:schemeClr>
              </a:solidFill>
            </a:rPr>
            <a:t>Awareness</a:t>
          </a:r>
        </a:p>
        <a:p>
          <a:r>
            <a:rPr lang="en-US" dirty="0" smtClean="0">
              <a:solidFill>
                <a:schemeClr val="accent5">
                  <a:lumMod val="50000"/>
                </a:schemeClr>
              </a:solidFill>
            </a:rPr>
            <a:t>&amp; Education</a:t>
          </a:r>
          <a:endParaRPr lang="en-US" dirty="0">
            <a:solidFill>
              <a:schemeClr val="accent5">
                <a:lumMod val="50000"/>
              </a:schemeClr>
            </a:solidFill>
          </a:endParaRPr>
        </a:p>
      </dgm:t>
    </dgm:pt>
    <dgm:pt modelId="{89848B9A-3D71-4016-B73A-090BB6357562}" type="parTrans" cxnId="{4015C69A-E57F-4177-BFAB-F1C009A5E1B9}">
      <dgm:prSet/>
      <dgm:spPr/>
      <dgm:t>
        <a:bodyPr/>
        <a:lstStyle/>
        <a:p>
          <a:endParaRPr lang="en-US"/>
        </a:p>
      </dgm:t>
    </dgm:pt>
    <dgm:pt modelId="{F7019F25-DCB0-49D0-8B1E-AC37CBEDA493}" type="sibTrans" cxnId="{4015C69A-E57F-4177-BFAB-F1C009A5E1B9}">
      <dgm:prSet/>
      <dgm:spPr/>
      <dgm:t>
        <a:bodyPr/>
        <a:lstStyle/>
        <a:p>
          <a:endParaRPr lang="en-US"/>
        </a:p>
      </dgm:t>
    </dgm:pt>
    <dgm:pt modelId="{7D76CBB7-3459-44A2-B749-58EAACA71A90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50000"/>
                </a:schemeClr>
              </a:solidFill>
            </a:rPr>
            <a:t>Research</a:t>
          </a:r>
          <a:endParaRPr lang="en-US" dirty="0">
            <a:solidFill>
              <a:schemeClr val="accent5">
                <a:lumMod val="50000"/>
              </a:schemeClr>
            </a:solidFill>
          </a:endParaRPr>
        </a:p>
      </dgm:t>
    </dgm:pt>
    <dgm:pt modelId="{D8759BBA-3DEF-4CFB-A149-98513AB822B5}" type="parTrans" cxnId="{27836C81-534C-4384-A911-4167C7D427DD}">
      <dgm:prSet/>
      <dgm:spPr/>
      <dgm:t>
        <a:bodyPr/>
        <a:lstStyle/>
        <a:p>
          <a:endParaRPr lang="en-US"/>
        </a:p>
      </dgm:t>
    </dgm:pt>
    <dgm:pt modelId="{535B100E-D0E0-406C-BB51-55B432ABFE22}" type="sibTrans" cxnId="{27836C81-534C-4384-A911-4167C7D427DD}">
      <dgm:prSet/>
      <dgm:spPr/>
      <dgm:t>
        <a:bodyPr/>
        <a:lstStyle/>
        <a:p>
          <a:endParaRPr lang="en-US"/>
        </a:p>
      </dgm:t>
    </dgm:pt>
    <dgm:pt modelId="{E3D39FFD-79F5-4988-BFEC-3E08E408408E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50000"/>
                </a:schemeClr>
              </a:solidFill>
            </a:rPr>
            <a:t>Clinical Care</a:t>
          </a:r>
          <a:endParaRPr lang="en-US" dirty="0">
            <a:solidFill>
              <a:schemeClr val="accent5">
                <a:lumMod val="50000"/>
              </a:schemeClr>
            </a:solidFill>
          </a:endParaRPr>
        </a:p>
      </dgm:t>
    </dgm:pt>
    <dgm:pt modelId="{29278140-E03F-4E0D-B607-C1F0163F2CBE}" type="parTrans" cxnId="{15B9EC65-75E2-4682-8751-4C27C34077AB}">
      <dgm:prSet/>
      <dgm:spPr/>
      <dgm:t>
        <a:bodyPr/>
        <a:lstStyle/>
        <a:p>
          <a:endParaRPr lang="en-US"/>
        </a:p>
      </dgm:t>
    </dgm:pt>
    <dgm:pt modelId="{A37EB44E-1EA0-4A18-BC0D-AC6375FD56CA}" type="sibTrans" cxnId="{15B9EC65-75E2-4682-8751-4C27C34077AB}">
      <dgm:prSet/>
      <dgm:spPr/>
      <dgm:t>
        <a:bodyPr/>
        <a:lstStyle/>
        <a:p>
          <a:endParaRPr lang="en-US"/>
        </a:p>
      </dgm:t>
    </dgm:pt>
    <dgm:pt modelId="{69C35B55-36E3-4429-8827-EBC77135684B}" type="pres">
      <dgm:prSet presAssocID="{5E305DE2-A783-493C-AC39-DEDB8E764A2F}" presName="Name0" presStyleCnt="0">
        <dgm:presLayoutVars>
          <dgm:chMax val="7"/>
          <dgm:dir/>
          <dgm:resizeHandles val="exact"/>
        </dgm:presLayoutVars>
      </dgm:prSet>
      <dgm:spPr/>
    </dgm:pt>
    <dgm:pt modelId="{58B2EFF6-A851-48E1-8B83-00FE550BA06F}" type="pres">
      <dgm:prSet presAssocID="{5E305DE2-A783-493C-AC39-DEDB8E764A2F}" presName="ellipse1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91C10-5383-4DB1-9CFD-0FA153B4555B}" type="pres">
      <dgm:prSet presAssocID="{5E305DE2-A783-493C-AC39-DEDB8E764A2F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4A249E-865D-4052-87A2-9D3EA1F5C455}" type="pres">
      <dgm:prSet presAssocID="{5E305DE2-A783-493C-AC39-DEDB8E764A2F}" presName="ellipse3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2D97AF-C543-48F3-8565-440D121AB223}" type="presOf" srcId="{E3D39FFD-79F5-4988-BFEC-3E08E408408E}" destId="{274A249E-865D-4052-87A2-9D3EA1F5C455}" srcOrd="0" destOrd="0" presId="urn:microsoft.com/office/officeart/2005/8/layout/rings+Icon"/>
    <dgm:cxn modelId="{27836C81-534C-4384-A911-4167C7D427DD}" srcId="{5E305DE2-A783-493C-AC39-DEDB8E764A2F}" destId="{7D76CBB7-3459-44A2-B749-58EAACA71A90}" srcOrd="1" destOrd="0" parTransId="{D8759BBA-3DEF-4CFB-A149-98513AB822B5}" sibTransId="{535B100E-D0E0-406C-BB51-55B432ABFE22}"/>
    <dgm:cxn modelId="{15B9EC65-75E2-4682-8751-4C27C34077AB}" srcId="{5E305DE2-A783-493C-AC39-DEDB8E764A2F}" destId="{E3D39FFD-79F5-4988-BFEC-3E08E408408E}" srcOrd="2" destOrd="0" parTransId="{29278140-E03F-4E0D-B607-C1F0163F2CBE}" sibTransId="{A37EB44E-1EA0-4A18-BC0D-AC6375FD56CA}"/>
    <dgm:cxn modelId="{4015C69A-E57F-4177-BFAB-F1C009A5E1B9}" srcId="{5E305DE2-A783-493C-AC39-DEDB8E764A2F}" destId="{06C52EA7-ECC5-4918-AC5D-8BA0C585BD8A}" srcOrd="0" destOrd="0" parTransId="{89848B9A-3D71-4016-B73A-090BB6357562}" sibTransId="{F7019F25-DCB0-49D0-8B1E-AC37CBEDA493}"/>
    <dgm:cxn modelId="{1CE04736-D3ED-4DCD-8789-CEF881ACC76D}" type="presOf" srcId="{06C52EA7-ECC5-4918-AC5D-8BA0C585BD8A}" destId="{58B2EFF6-A851-48E1-8B83-00FE550BA06F}" srcOrd="0" destOrd="0" presId="urn:microsoft.com/office/officeart/2005/8/layout/rings+Icon"/>
    <dgm:cxn modelId="{E67B3BBD-ED15-4D57-8ECE-8056A4A8F045}" type="presOf" srcId="{7D76CBB7-3459-44A2-B749-58EAACA71A90}" destId="{4A091C10-5383-4DB1-9CFD-0FA153B4555B}" srcOrd="0" destOrd="0" presId="urn:microsoft.com/office/officeart/2005/8/layout/rings+Icon"/>
    <dgm:cxn modelId="{63C56A29-74CD-44BF-B73F-29E1DCC8B2C8}" type="presOf" srcId="{5E305DE2-A783-493C-AC39-DEDB8E764A2F}" destId="{69C35B55-36E3-4429-8827-EBC77135684B}" srcOrd="0" destOrd="0" presId="urn:microsoft.com/office/officeart/2005/8/layout/rings+Icon"/>
    <dgm:cxn modelId="{90C51157-2C86-4F1F-8086-AC22DEB0F303}" type="presParOf" srcId="{69C35B55-36E3-4429-8827-EBC77135684B}" destId="{58B2EFF6-A851-48E1-8B83-00FE550BA06F}" srcOrd="0" destOrd="0" presId="urn:microsoft.com/office/officeart/2005/8/layout/rings+Icon"/>
    <dgm:cxn modelId="{98EC009A-0233-493A-A72E-11FD3E975987}" type="presParOf" srcId="{69C35B55-36E3-4429-8827-EBC77135684B}" destId="{4A091C10-5383-4DB1-9CFD-0FA153B4555B}" srcOrd="1" destOrd="0" presId="urn:microsoft.com/office/officeart/2005/8/layout/rings+Icon"/>
    <dgm:cxn modelId="{2D83269D-A8D0-41F5-9409-3ECE83441559}" type="presParOf" srcId="{69C35B55-36E3-4429-8827-EBC77135684B}" destId="{274A249E-865D-4052-87A2-9D3EA1F5C455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104F9E-7568-4A54-8006-8E1229071C20}" type="doc">
      <dgm:prSet loTypeId="urn:microsoft.com/office/officeart/2005/8/layout/rings+Icon" loCatId="officeonline" qsTypeId="urn:microsoft.com/office/officeart/2005/8/quickstyle/3d1" qsCatId="3D" csTypeId="urn:microsoft.com/office/officeart/2005/8/colors/colorful5" csCatId="colorful" phldr="1"/>
      <dgm:spPr/>
    </dgm:pt>
    <dgm:pt modelId="{41FF9188-3A34-41FA-979D-732A6EED3941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Regional registry linked to international registry</a:t>
          </a:r>
          <a:endParaRPr 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04C599-13DF-4400-8A11-F1F27716E1AC}" type="parTrans" cxnId="{4956D358-F3B6-4496-B151-5D81A3FF3F26}">
      <dgm:prSet/>
      <dgm:spPr/>
      <dgm:t>
        <a:bodyPr/>
        <a:lstStyle/>
        <a:p>
          <a:endParaRPr lang="en-US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319AAF-538F-4872-AE6E-0B78EC3FC35C}" type="sibTrans" cxnId="{4956D358-F3B6-4496-B151-5D81A3FF3F26}">
      <dgm:prSet/>
      <dgm:spPr/>
      <dgm:t>
        <a:bodyPr/>
        <a:lstStyle/>
        <a:p>
          <a:endParaRPr lang="en-US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C33D7-7F11-4F6F-AE30-D875D43AEEDA}" type="pres">
      <dgm:prSet presAssocID="{A8104F9E-7568-4A54-8006-8E1229071C20}" presName="Name0" presStyleCnt="0">
        <dgm:presLayoutVars>
          <dgm:chMax val="7"/>
          <dgm:dir/>
          <dgm:resizeHandles val="exact"/>
        </dgm:presLayoutVars>
      </dgm:prSet>
      <dgm:spPr/>
    </dgm:pt>
    <dgm:pt modelId="{9D625EE6-6079-474E-A2BC-FA64842CF050}" type="pres">
      <dgm:prSet presAssocID="{A8104F9E-7568-4A54-8006-8E1229071C20}" presName="ellipse1" presStyleLbl="venn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56D358-F3B6-4496-B151-5D81A3FF3F26}" srcId="{A8104F9E-7568-4A54-8006-8E1229071C20}" destId="{41FF9188-3A34-41FA-979D-732A6EED3941}" srcOrd="0" destOrd="0" parTransId="{1C04C599-13DF-4400-8A11-F1F27716E1AC}" sibTransId="{5A319AAF-538F-4872-AE6E-0B78EC3FC35C}"/>
    <dgm:cxn modelId="{184C4FA4-4F5D-4448-A540-14599FD08A5F}" type="presOf" srcId="{A8104F9E-7568-4A54-8006-8E1229071C20}" destId="{797C33D7-7F11-4F6F-AE30-D875D43AEEDA}" srcOrd="0" destOrd="0" presId="urn:microsoft.com/office/officeart/2005/8/layout/rings+Icon"/>
    <dgm:cxn modelId="{4CFD7950-D398-41F5-BF72-489973C199F0}" type="presOf" srcId="{41FF9188-3A34-41FA-979D-732A6EED3941}" destId="{9D625EE6-6079-474E-A2BC-FA64842CF050}" srcOrd="0" destOrd="0" presId="urn:microsoft.com/office/officeart/2005/8/layout/rings+Icon"/>
    <dgm:cxn modelId="{77EB46BA-1693-46EC-A133-6359CF4F307D}" type="presParOf" srcId="{797C33D7-7F11-4F6F-AE30-D875D43AEEDA}" destId="{9D625EE6-6079-474E-A2BC-FA64842CF050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25EE6-6079-474E-A2BC-FA64842CF050}">
      <dsp:nvSpPr>
        <dsp:cNvPr id="0" name=""/>
        <dsp:cNvSpPr/>
      </dsp:nvSpPr>
      <dsp:spPr>
        <a:xfrm>
          <a:off x="372357" y="0"/>
          <a:ext cx="3546828" cy="354682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Regional registry linked to international registry</a:t>
          </a:r>
          <a:endParaRPr lang="en-US" sz="29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1778" y="519421"/>
        <a:ext cx="2507986" cy="25079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6/15/2019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6/15/2019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66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large number of mutations have been described in patients with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cystinosis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the clinical phenotype segregating with specific defects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39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large number of mutations have been described in patients with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cystinosis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the clinical phenotype segregating with specific defects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50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53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l">
              <a:spcBef>
                <a:spcPct val="0"/>
              </a:spcBef>
            </a:pPr>
            <a:fld id="{D631CD75-7E71-4AB4-B50B-F66EB5D8EB2F}" type="slidenum">
              <a:rPr lang="ar-SA" altLang="en-US" smtClean="0"/>
              <a:pPr algn="l"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22254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24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These hurdles should not be viewed as insurmountable because there are compelling social and ethical reasons to address the needs of patients with rare diseases.</a:t>
            </a:r>
          </a:p>
        </p:txBody>
      </p:sp>
    </p:spTree>
    <p:extLst>
      <p:ext uri="{BB962C8B-B14F-4D97-AF65-F5344CB8AC3E}">
        <p14:creationId xmlns:p14="http://schemas.microsoft.com/office/powerpoint/2010/main" val="1844162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an alarming reminder of the challenges facing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cystinosis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patients and their health care providers.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4387A-7678-4CEB-8EF8-ED2B4C5EEF9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84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91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4387A-7678-4CEB-8EF8-ED2B4C5EEF9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0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67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05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large number of mutations have been described in patients with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cystinosis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the clinical phenotype segregating with specific defects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37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large number of mutations have been described in patients with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cystinosis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the clinical phenotype segregating with specific defects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73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large number of mutations have been described in patients with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cystinosis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the clinical phenotype segregating with specific defects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2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large number of mutations have been described in patients with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cystinosis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the clinical phenotype segregating with specific defects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07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large number of mutations have been described in patients with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cystinosis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the clinical phenotype segregating with specific defects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18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large number of mutations have been described in patients with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cystinosis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the clinical phenotype segregating with specific defects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66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6/15/2019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6/15/2019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6/15/2019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6/15/2019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6/15/2019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6/15/2019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6/15/2019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6/15/2019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6/15/2019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6/15/2019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/>
              <a:pPr/>
              <a:t>6/15/2019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11" Type="http://schemas.openxmlformats.org/officeDocument/2006/relationships/image" Target="../media/image63.jpeg"/><Relationship Id="rId5" Type="http://schemas.openxmlformats.org/officeDocument/2006/relationships/image" Target="../media/image57.pn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g"/><Relationship Id="rId14" Type="http://schemas.openxmlformats.org/officeDocument/2006/relationships/image" Target="../media/image6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3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6812" y="4648200"/>
            <a:ext cx="7086600" cy="19020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ar-SA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NEVEEN  A  </a:t>
            </a:r>
            <a:r>
              <a:rPr lang="en-US" altLang="ar-SA" sz="3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SOLIMAN</a:t>
            </a:r>
          </a:p>
          <a:p>
            <a:pPr algn="ctr">
              <a:lnSpc>
                <a:spcPct val="80000"/>
              </a:lnSpc>
            </a:pPr>
            <a:endParaRPr lang="en-US" altLang="ar-SA" sz="700" b="1" i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>
              <a:lnSpc>
                <a:spcPct val="80000"/>
              </a:lnSpc>
            </a:pPr>
            <a:r>
              <a:rPr lang="en-US" altLang="ar-SA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Professor of Pediatrics</a:t>
            </a:r>
          </a:p>
          <a:p>
            <a:pPr algn="ctr">
              <a:lnSpc>
                <a:spcPct val="80000"/>
              </a:lnSpc>
            </a:pPr>
            <a:r>
              <a:rPr lang="fr-FR" altLang="ar-SA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Kasr</a:t>
            </a:r>
            <a:r>
              <a:rPr lang="fr-FR" altLang="ar-SA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Al </a:t>
            </a:r>
            <a:r>
              <a:rPr lang="fr-FR" altLang="ar-SA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Ainy</a:t>
            </a:r>
            <a:r>
              <a:rPr lang="fr-FR" altLang="ar-SA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fr-FR" altLang="ar-SA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School</a:t>
            </a:r>
            <a:r>
              <a:rPr lang="fr-FR" altLang="ar-SA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of </a:t>
            </a:r>
            <a:r>
              <a:rPr lang="fr-FR" altLang="ar-SA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Medicine</a:t>
            </a:r>
            <a:r>
              <a:rPr lang="fr-FR" altLang="ar-SA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, </a:t>
            </a:r>
            <a:r>
              <a:rPr lang="fr-FR" altLang="ar-SA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Cairo</a:t>
            </a:r>
            <a:r>
              <a:rPr lang="fr-FR" altLang="ar-SA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fr-FR" altLang="ar-SA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University</a:t>
            </a:r>
            <a:endParaRPr lang="fr-FR" altLang="ar-SA" b="1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>
              <a:lnSpc>
                <a:spcPct val="80000"/>
              </a:lnSpc>
            </a:pPr>
            <a:r>
              <a:rPr lang="fr-FR" altLang="ar-SA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Egyptian</a:t>
            </a:r>
            <a:r>
              <a:rPr lang="fr-FR" altLang="ar-SA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Group for </a:t>
            </a:r>
            <a:r>
              <a:rPr lang="fr-FR" altLang="ar-SA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Orphan</a:t>
            </a:r>
            <a:r>
              <a:rPr lang="fr-FR" altLang="ar-SA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fr-FR" altLang="ar-SA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Renal</a:t>
            </a:r>
            <a:r>
              <a:rPr lang="fr-FR" altLang="ar-SA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fr-FR" altLang="ar-SA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Diseases</a:t>
            </a:r>
            <a:r>
              <a:rPr lang="fr-FR" altLang="ar-SA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(EGORD)</a:t>
            </a:r>
          </a:p>
          <a:p>
            <a:pPr algn="ctr">
              <a:lnSpc>
                <a:spcPct val="80000"/>
              </a:lnSpc>
            </a:pPr>
            <a:r>
              <a:rPr lang="fr-FR" altLang="ar-SA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IPNA-ISN  </a:t>
            </a:r>
            <a:r>
              <a:rPr lang="fr-FR" altLang="ar-SA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Teaching</a:t>
            </a:r>
            <a:r>
              <a:rPr lang="fr-FR" altLang="ar-SA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Course, </a:t>
            </a:r>
            <a:r>
              <a:rPr lang="fr-FR" altLang="ar-SA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Beirut</a:t>
            </a:r>
            <a:r>
              <a:rPr lang="fr-FR" altLang="ar-SA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fr-FR" altLang="ar-SA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June</a:t>
            </a:r>
            <a:r>
              <a:rPr lang="fr-FR" altLang="ar-SA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15, 2019</a:t>
            </a:r>
          </a:p>
          <a:p>
            <a:pPr algn="ctr">
              <a:lnSpc>
                <a:spcPct val="80000"/>
              </a:lnSpc>
            </a:pPr>
            <a:endParaRPr lang="fr-FR" altLang="ar-SA" sz="160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>
              <a:lnSpc>
                <a:spcPct val="80000"/>
              </a:lnSpc>
            </a:pPr>
            <a:r>
              <a:rPr lang="fr-FR" altLang="ar-SA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nsoliman@kasralainy.edu.eg</a:t>
            </a:r>
            <a:endParaRPr lang="fr-FR" altLang="ar-SA" sz="16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92" y="152400"/>
            <a:ext cx="4750419" cy="27432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2412" y="1219200"/>
            <a:ext cx="9753600" cy="3048001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Cystinosis</a:t>
            </a:r>
            <a:r>
              <a:rPr lang="en-US" b="1" dirty="0" smtClean="0">
                <a:solidFill>
                  <a:srgbClr val="002060"/>
                </a:solidFill>
              </a:rPr>
              <a:t> in the Middle east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72" r="3501"/>
          <a:stretch/>
        </p:blipFill>
        <p:spPr>
          <a:xfrm>
            <a:off x="2208212" y="223159"/>
            <a:ext cx="6781800" cy="518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85212" y="5773773"/>
            <a:ext cx="3352800" cy="2585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err="1" smtClean="0"/>
              <a:t>Elmonem</a:t>
            </a:r>
            <a:r>
              <a:rPr lang="en-US" sz="1200" dirty="0" smtClean="0"/>
              <a:t> et al., </a:t>
            </a:r>
            <a:r>
              <a:rPr lang="en-US" sz="1200" dirty="0" err="1"/>
              <a:t>Orphanet</a:t>
            </a:r>
            <a:r>
              <a:rPr lang="en-US" sz="1200" dirty="0"/>
              <a:t> J Rare Dis</a:t>
            </a:r>
            <a:r>
              <a:rPr lang="en-US" sz="1200" dirty="0" smtClean="0"/>
              <a:t>, 2016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2" name="Picture 11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3" name="TextBox 12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79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uido fanco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1" y="385638"/>
            <a:ext cx="4724401" cy="42672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03072" y="4866704"/>
            <a:ext cx="4991101" cy="5909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accent5"/>
                </a:solidFill>
              </a:rPr>
              <a:t>Guido </a:t>
            </a:r>
            <a:r>
              <a:rPr lang="en-US" sz="3600" b="1" dirty="0" err="1" smtClean="0">
                <a:solidFill>
                  <a:schemeClr val="accent5"/>
                </a:solidFill>
              </a:rPr>
              <a:t>Fanconi</a:t>
            </a:r>
            <a:r>
              <a:rPr lang="en-US" sz="3600" b="1" dirty="0" smtClean="0">
                <a:solidFill>
                  <a:schemeClr val="accent5"/>
                </a:solidFill>
              </a:rPr>
              <a:t>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1892-1979</a:t>
            </a:r>
          </a:p>
        </p:txBody>
      </p:sp>
      <p:sp>
        <p:nvSpPr>
          <p:cNvPr id="2" name="Oval 1"/>
          <p:cNvSpPr/>
          <p:nvPr/>
        </p:nvSpPr>
        <p:spPr>
          <a:xfrm>
            <a:off x="4418012" y="1600200"/>
            <a:ext cx="1219200" cy="53340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2" name="Picture 11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3" name="TextBox 12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21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9264" y="2007275"/>
            <a:ext cx="30032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Clinical manifestations are age dependent</a:t>
            </a:r>
            <a:endParaRPr lang="en-US" sz="2800" dirty="0">
              <a:solidFill>
                <a:srgbClr val="006666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00666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7" t="16641" r="26869" b="19978"/>
          <a:stretch/>
        </p:blipFill>
        <p:spPr>
          <a:xfrm>
            <a:off x="4341812" y="990600"/>
            <a:ext cx="7377584" cy="4343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9627" y="4038600"/>
            <a:ext cx="1622558" cy="7017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Late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2424" y="407806"/>
            <a:ext cx="3567748" cy="13255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2060"/>
                </a:solidFill>
              </a:rPr>
              <a:t>Nephropathic</a:t>
            </a:r>
          </a:p>
          <a:p>
            <a:r>
              <a:rPr lang="en-US" sz="3600" b="1" dirty="0" err="1" smtClean="0">
                <a:solidFill>
                  <a:srgbClr val="002060"/>
                </a:solidFill>
              </a:rPr>
              <a:t>Cystinosis</a:t>
            </a:r>
            <a:endParaRPr lang="en-US" sz="3600" b="1" dirty="0" smtClean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3" name="Picture 12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4" name="TextBox 13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6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5" name="Picture 4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6" name="TextBox 5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17753" r="20617" b="48888"/>
          <a:stretch/>
        </p:blipFill>
        <p:spPr>
          <a:xfrm>
            <a:off x="1196308" y="71514"/>
            <a:ext cx="10262555" cy="2700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t="22203" r="58127" b="14417"/>
          <a:stretch/>
        </p:blipFill>
        <p:spPr>
          <a:xfrm>
            <a:off x="3579812" y="2688911"/>
            <a:ext cx="3657600" cy="324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23313" r="35391" b="28873"/>
          <a:stretch/>
        </p:blipFill>
        <p:spPr>
          <a:xfrm>
            <a:off x="227012" y="457200"/>
            <a:ext cx="11688727" cy="5181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5" name="Picture 4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6" name="TextBox 5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68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 gene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2" y="1447800"/>
            <a:ext cx="6400800" cy="312445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77557" y="1976330"/>
            <a:ext cx="26289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/>
          <p:cNvSpPr txBox="1"/>
          <p:nvPr/>
        </p:nvSpPr>
        <p:spPr>
          <a:xfrm>
            <a:off x="3577557" y="1556215"/>
            <a:ext cx="3693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0" dirty="0" err="1" smtClean="0">
                <a:solidFill>
                  <a:srgbClr val="0099CC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Nirmala UI" panose="020B0502040204020203" pitchFamily="34" charset="0"/>
              </a:rPr>
              <a:t>Cystinosis</a:t>
            </a:r>
            <a:endParaRPr lang="en-US" sz="6000" dirty="0">
              <a:solidFill>
                <a:srgbClr val="0099CC"/>
              </a:solidFill>
              <a:latin typeface="Yu Gothic UI Semilight" panose="020B0400000000000000" pitchFamily="34" charset="-128"/>
              <a:ea typeface="Yu Gothic UI Semilight" panose="020B0400000000000000" pitchFamily="34" charset="-128"/>
              <a:cs typeface="Nirmala UI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1" name="Picture 10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2" name="TextBox 11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69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3"/>
          <a:stretch/>
        </p:blipFill>
        <p:spPr bwMode="auto">
          <a:xfrm>
            <a:off x="1674812" y="544051"/>
            <a:ext cx="8567589" cy="548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4370037" y="1344246"/>
            <a:ext cx="304800" cy="3321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Oval 11"/>
          <p:cNvSpPr/>
          <p:nvPr/>
        </p:nvSpPr>
        <p:spPr>
          <a:xfrm>
            <a:off x="7085012" y="1295400"/>
            <a:ext cx="304800" cy="3321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Oval 12"/>
          <p:cNvSpPr/>
          <p:nvPr/>
        </p:nvSpPr>
        <p:spPr>
          <a:xfrm>
            <a:off x="3351212" y="3962400"/>
            <a:ext cx="457200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4" name="Picture 13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5" name="TextBox 14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1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"/>
          <a:stretch/>
        </p:blipFill>
        <p:spPr bwMode="auto">
          <a:xfrm>
            <a:off x="1217612" y="829297"/>
            <a:ext cx="9620138" cy="478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8" name="Picture 7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9" name="TextBox 8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2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572" y="260529"/>
            <a:ext cx="9219227" cy="50455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94612" y="5768776"/>
            <a:ext cx="4272681" cy="2585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err="1" smtClean="0">
                <a:latin typeface="TimesNewRoman"/>
              </a:rPr>
              <a:t>Elmonem</a:t>
            </a:r>
            <a:r>
              <a:rPr lang="en-US" sz="1200" dirty="0" smtClean="0">
                <a:latin typeface="TimesNewRoman"/>
              </a:rPr>
              <a:t> </a:t>
            </a:r>
            <a:r>
              <a:rPr lang="en-US" sz="1200" dirty="0">
                <a:latin typeface="TimesNewRoman"/>
              </a:rPr>
              <a:t>et </a:t>
            </a:r>
            <a:r>
              <a:rPr lang="en-US" sz="1200" dirty="0" smtClean="0">
                <a:latin typeface="TimesNewRoman"/>
              </a:rPr>
              <a:t>al</a:t>
            </a:r>
            <a:r>
              <a:rPr lang="en-US" sz="1200" dirty="0" smtClean="0"/>
              <a:t>l., </a:t>
            </a:r>
            <a:r>
              <a:rPr lang="en-US" sz="1200" dirty="0" err="1" smtClean="0"/>
              <a:t>Orphanet</a:t>
            </a:r>
            <a:r>
              <a:rPr lang="en-US" sz="1200" dirty="0" smtClean="0"/>
              <a:t> Journal of rare diseases, 2001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9" name="Picture 8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0" name="TextBox 9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1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" y="154106"/>
            <a:ext cx="12109490" cy="6702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2724" y="5851369"/>
            <a:ext cx="5712024" cy="47988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7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total consanguinity rates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55384" y="6475414"/>
            <a:ext cx="3503374" cy="25839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err="1"/>
              <a:t>Hammamy</a:t>
            </a:r>
            <a:r>
              <a:rPr lang="en-US" sz="1200" dirty="0"/>
              <a:t> et al, </a:t>
            </a:r>
            <a:r>
              <a:rPr lang="en-US" sz="1200" i="1" dirty="0"/>
              <a:t>Genetics in Medicine </a:t>
            </a:r>
            <a:r>
              <a:rPr lang="en-US" sz="1200" dirty="0"/>
              <a:t>2011</a:t>
            </a:r>
          </a:p>
        </p:txBody>
      </p:sp>
      <p:sp>
        <p:nvSpPr>
          <p:cNvPr id="6" name="Oval 5"/>
          <p:cNvSpPr/>
          <p:nvPr/>
        </p:nvSpPr>
        <p:spPr>
          <a:xfrm>
            <a:off x="5180488" y="2591236"/>
            <a:ext cx="4112657" cy="2056328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8"/>
          </a:p>
        </p:txBody>
      </p:sp>
    </p:spTree>
    <p:extLst>
      <p:ext uri="{BB962C8B-B14F-4D97-AF65-F5344CB8AC3E}">
        <p14:creationId xmlns:p14="http://schemas.microsoft.com/office/powerpoint/2010/main" val="221264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kasralainyurology.net/dome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r="1219"/>
          <a:stretch/>
        </p:blipFill>
        <p:spPr bwMode="auto">
          <a:xfrm>
            <a:off x="218885" y="142949"/>
            <a:ext cx="3923278" cy="344805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 descr="http://www.kasralainyurology.net/aboulris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75" y="3297026"/>
            <a:ext cx="5168344" cy="342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kasr al ai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63" y="142949"/>
            <a:ext cx="7846556" cy="344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mindonmed.com/wp-content/uploads/2011/10/n705957077_589694_447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1515" r="3316" b="2921"/>
          <a:stretch/>
        </p:blipFill>
        <p:spPr bwMode="auto">
          <a:xfrm>
            <a:off x="218885" y="3575675"/>
            <a:ext cx="6601490" cy="31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87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orld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0" y="-758957"/>
            <a:ext cx="11125200" cy="66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7-Point Star 18"/>
          <p:cNvSpPr/>
          <p:nvPr/>
        </p:nvSpPr>
        <p:spPr>
          <a:xfrm>
            <a:off x="6035293" y="1371600"/>
            <a:ext cx="304800" cy="3048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23" name="Picture 22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24" name="TextBox 23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6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92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25537" r="25619" b="31256"/>
          <a:stretch/>
        </p:blipFill>
        <p:spPr>
          <a:xfrm>
            <a:off x="379412" y="745634"/>
            <a:ext cx="6096000" cy="44359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41172" y="1219200"/>
            <a:ext cx="438991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Twelve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cystinosis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patients from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ten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families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None had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the 57-kb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deletion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Thirteen different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variants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Newly identified missense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variations: 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c.451A&gt;G</a:t>
            </a:r>
          </a:p>
          <a:p>
            <a:pPr marL="2171700" lvl="4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c.518A&gt;G </a:t>
            </a:r>
          </a:p>
          <a:p>
            <a:pPr marL="2628900" lvl="5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c.470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G&gt;A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9" name="Picture 8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0" name="TextBox 9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41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58447" y="-2463073"/>
            <a:ext cx="5227638" cy="1112850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932612" y="517524"/>
            <a:ext cx="3124200" cy="519747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0" name="Picture 9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1" name="TextBox 10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37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orld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0" y="-758957"/>
            <a:ext cx="11125200" cy="66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23" name="Picture 22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24" name="TextBox 23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6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7-Point Star 9"/>
          <p:cNvSpPr/>
          <p:nvPr/>
        </p:nvSpPr>
        <p:spPr>
          <a:xfrm>
            <a:off x="5943600" y="2232553"/>
            <a:ext cx="304800" cy="3048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362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2053"/>
          <a:stretch/>
        </p:blipFill>
        <p:spPr>
          <a:xfrm>
            <a:off x="1019548" y="381000"/>
            <a:ext cx="10058400" cy="4876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8" name="Picture 7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9" name="TextBox 8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86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1058" y="1539657"/>
            <a:ext cx="1041847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Fifteen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cystinosis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patients from 13 unrelated families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None had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the 57-kb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deletion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10/15 had homozygous mutations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Twenty-seven mutant alleles and 12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pathogenic mutations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were detected including </a:t>
            </a:r>
            <a:r>
              <a:rPr lang="en-US" sz="2800" dirty="0">
                <a:solidFill>
                  <a:srgbClr val="C00000"/>
                </a:solidFill>
              </a:rPr>
              <a:t>six novel mutations</a:t>
            </a:r>
            <a:endParaRPr lang="en-US" sz="2400" dirty="0" smtClean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85212" y="5105400"/>
            <a:ext cx="3276600" cy="2862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err="1" smtClean="0"/>
              <a:t>Soliman</a:t>
            </a:r>
            <a:r>
              <a:rPr lang="en-US" sz="1400" dirty="0" smtClean="0"/>
              <a:t> et al., JIMD Reports , 2014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9" name="Picture 8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0" name="TextBox 9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6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3148"/>
          <a:stretch/>
        </p:blipFill>
        <p:spPr>
          <a:xfrm>
            <a:off x="1020286" y="457200"/>
            <a:ext cx="9829800" cy="50292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65212" y="1447800"/>
            <a:ext cx="9372600" cy="3347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ounded Rectangle 8"/>
          <p:cNvSpPr/>
          <p:nvPr/>
        </p:nvSpPr>
        <p:spPr>
          <a:xfrm>
            <a:off x="1065212" y="3551495"/>
            <a:ext cx="9372600" cy="3347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ounded Rectangle 9"/>
          <p:cNvSpPr/>
          <p:nvPr/>
        </p:nvSpPr>
        <p:spPr>
          <a:xfrm>
            <a:off x="1094104" y="4267200"/>
            <a:ext cx="9372600" cy="685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2" name="Picture 11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3" name="TextBox 12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45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t="18865" r="23743" b="5523"/>
          <a:stretch/>
        </p:blipFill>
        <p:spPr>
          <a:xfrm>
            <a:off x="1065212" y="152400"/>
            <a:ext cx="9677400" cy="61501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2412" y="5470318"/>
            <a:ext cx="2438401" cy="2446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Soliman et al., JIMD Reports 2014</a:t>
            </a:r>
            <a:endParaRPr lang="en-US" sz="11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3812" y="4946328"/>
            <a:ext cx="259080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Nephropathic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ystinosis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25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orld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0" y="-758957"/>
            <a:ext cx="11125200" cy="66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23" name="Picture 22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24" name="TextBox 23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6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7-Point Star 9"/>
          <p:cNvSpPr/>
          <p:nvPr/>
        </p:nvSpPr>
        <p:spPr>
          <a:xfrm>
            <a:off x="5526850" y="1981200"/>
            <a:ext cx="304800" cy="3048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3976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0" name="Picture 9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1" name="TextBox 10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4" t="17753" r="27494" b="8886"/>
          <a:stretch/>
        </p:blipFill>
        <p:spPr>
          <a:xfrm>
            <a:off x="2513012" y="304800"/>
            <a:ext cx="63246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7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kasralainyurology.net/dome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r="1219"/>
          <a:stretch/>
        </p:blipFill>
        <p:spPr bwMode="auto">
          <a:xfrm>
            <a:off x="218884" y="142949"/>
            <a:ext cx="5697281" cy="36819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32" name="Picture 8" descr="https://lh6.googleusercontent.com/-cvulmvDpyQ4/UWG9mdVjN3I/AAAAAAAAAEg/BE6lMBAGNuY/w800-h800/KPM005+amr.a.mohammed@students.kasralainy.edu.e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9"/>
          <a:stretch/>
        </p:blipFill>
        <p:spPr bwMode="auto">
          <a:xfrm>
            <a:off x="218883" y="3824922"/>
            <a:ext cx="5697281" cy="289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kasralainyurology.net/aboulris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63" y="3657600"/>
            <a:ext cx="6006568" cy="30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age result for ‫مستشفى ابو الريش للاطفال المنيرة‬‎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63" y="159009"/>
            <a:ext cx="6006568" cy="349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85212" y="1092193"/>
            <a:ext cx="26234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Cystinosis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Clinic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4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orld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0" y="-758957"/>
            <a:ext cx="11125200" cy="66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23" name="Picture 22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24" name="TextBox 23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6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7-Point Star 9"/>
          <p:cNvSpPr/>
          <p:nvPr/>
        </p:nvSpPr>
        <p:spPr>
          <a:xfrm>
            <a:off x="6096000" y="2391199"/>
            <a:ext cx="304800" cy="3048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3738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0" name="Picture 9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1" name="TextBox 10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t="9970" r="35622" b="26649"/>
          <a:stretch/>
        </p:blipFill>
        <p:spPr>
          <a:xfrm>
            <a:off x="608013" y="685800"/>
            <a:ext cx="7239000" cy="434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4" t="12194" r="59377" b="14418"/>
          <a:stretch/>
        </p:blipFill>
        <p:spPr>
          <a:xfrm>
            <a:off x="8579983" y="685800"/>
            <a:ext cx="190500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orld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0" y="-758957"/>
            <a:ext cx="11125200" cy="66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23" name="Picture 22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24" name="TextBox 23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6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7-Point Star 9"/>
          <p:cNvSpPr/>
          <p:nvPr/>
        </p:nvSpPr>
        <p:spPr>
          <a:xfrm>
            <a:off x="6399212" y="1981200"/>
            <a:ext cx="304800" cy="3048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568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880"/>
          <a:stretch/>
        </p:blipFill>
        <p:spPr>
          <a:xfrm>
            <a:off x="1306130" y="152400"/>
            <a:ext cx="9284082" cy="5410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8" name="Picture 7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9" name="TextBox 8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18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orld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0" y="-758957"/>
            <a:ext cx="11125200" cy="66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23" name="Picture 22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24" name="TextBox 23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6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7-Point Star 9"/>
          <p:cNvSpPr/>
          <p:nvPr/>
        </p:nvSpPr>
        <p:spPr>
          <a:xfrm>
            <a:off x="6551612" y="2238799"/>
            <a:ext cx="304800" cy="3048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226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2" t="16641" r="17492" b="37508"/>
          <a:stretch/>
        </p:blipFill>
        <p:spPr>
          <a:xfrm>
            <a:off x="303212" y="228600"/>
            <a:ext cx="6938384" cy="39025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Rectangle 6"/>
          <p:cNvSpPr/>
          <p:nvPr/>
        </p:nvSpPr>
        <p:spPr>
          <a:xfrm>
            <a:off x="7568394" y="399211"/>
            <a:ext cx="431721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Reported 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CTNS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mutational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spectrum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in 21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patients from 13 families of Arab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origin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All but one mutation were homozygous for their respective mutations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Eight mutations were identified, four of which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were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novel 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9" name="Picture 8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0" name="TextBox 9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82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orld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0" y="-758957"/>
            <a:ext cx="11125200" cy="66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23" name="Picture 22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24" name="TextBox 23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6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7-Point Star 9"/>
          <p:cNvSpPr/>
          <p:nvPr/>
        </p:nvSpPr>
        <p:spPr>
          <a:xfrm>
            <a:off x="6856412" y="1828800"/>
            <a:ext cx="304800" cy="3048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0387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0710" y="2528054"/>
            <a:ext cx="8534400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CTNS gene mutations of 28 Iranian patients with nephropathic </a:t>
            </a:r>
            <a:r>
              <a:rPr lang="en-US" sz="2400" dirty="0" err="1"/>
              <a:t>cystinosis</a:t>
            </a:r>
            <a:r>
              <a:rPr lang="en-US" sz="2400" dirty="0"/>
              <a:t> </a:t>
            </a:r>
            <a:endParaRPr lang="en-US" sz="2400" dirty="0" smtClean="0"/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 smtClean="0"/>
              <a:t>Age </a:t>
            </a:r>
            <a:r>
              <a:rPr lang="en-US" sz="2400" dirty="0"/>
              <a:t>1-17 </a:t>
            </a:r>
            <a:r>
              <a:rPr lang="en-US" sz="2400" dirty="0" smtClean="0"/>
              <a:t>years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None had the 57-kb deletion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 smtClean="0"/>
              <a:t>Mutations </a:t>
            </a:r>
            <a:r>
              <a:rPr lang="en-US" sz="2400" dirty="0"/>
              <a:t>were observed in exons 6 and </a:t>
            </a:r>
            <a:r>
              <a:rPr lang="en-US" sz="2400" dirty="0" smtClean="0"/>
              <a:t>7 in 50% of patients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 smtClean="0"/>
              <a:t>50% of the sixteen mutations were novel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685212" y="5105400"/>
            <a:ext cx="3034185" cy="2862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err="1" smtClean="0"/>
              <a:t>Ghazin</a:t>
            </a:r>
            <a:r>
              <a:rPr lang="en-US" sz="1400" dirty="0" smtClean="0"/>
              <a:t> et al., </a:t>
            </a:r>
            <a:r>
              <a:rPr lang="en-US" sz="1400" dirty="0" err="1" smtClean="0"/>
              <a:t>Nefrologia</a:t>
            </a:r>
            <a:r>
              <a:rPr lang="en-US" sz="1400" dirty="0" smtClean="0"/>
              <a:t>, 2017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150710" y="1066800"/>
            <a:ext cx="944313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i="1" dirty="0" smtClean="0"/>
              <a:t>CTNS</a:t>
            </a:r>
            <a:r>
              <a:rPr lang="en-US" sz="2400" dirty="0" smtClean="0"/>
              <a:t> mutations in 25 patients/24 unrelated families 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 smtClean="0"/>
              <a:t>Exons 3,5,9,11 &amp; 12 in Southwestern Iran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448466" y="2025714"/>
            <a:ext cx="3276600" cy="2862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err="1" smtClean="0"/>
              <a:t>Shahkarami</a:t>
            </a:r>
            <a:r>
              <a:rPr lang="en-US" sz="1400" dirty="0" smtClean="0"/>
              <a:t> et al., </a:t>
            </a:r>
            <a:r>
              <a:rPr lang="en-US" sz="1400" dirty="0" err="1" smtClean="0"/>
              <a:t>Nefrologia</a:t>
            </a:r>
            <a:r>
              <a:rPr lang="en-US" sz="1400" dirty="0" smtClean="0"/>
              <a:t>, 2013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1" name="Picture 10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2" name="TextBox 11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3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1" name="Picture 10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2" name="TextBox 11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t="10022" r="37497" b="17170"/>
          <a:stretch/>
        </p:blipFill>
        <p:spPr>
          <a:xfrm>
            <a:off x="1702210" y="158162"/>
            <a:ext cx="7745002" cy="5896838"/>
          </a:xfrm>
          <a:prstGeom prst="rect">
            <a:avLst/>
          </a:prstGeom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212" y="1752600"/>
            <a:ext cx="1785824" cy="25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69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etermination_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49" y="829352"/>
            <a:ext cx="9884374" cy="54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7018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0" t="16642" r="28745" b="21089"/>
          <a:stretch/>
        </p:blipFill>
        <p:spPr>
          <a:xfrm>
            <a:off x="3111656" y="838200"/>
            <a:ext cx="6335556" cy="4343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Rectangle 6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8" name="Picture 7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9" name="TextBox 8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01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815040"/>
              </p:ext>
            </p:extLst>
          </p:nvPr>
        </p:nvGraphicFramePr>
        <p:xfrm>
          <a:off x="2033058" y="492217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7" name="Picture 6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8" name="TextBox 7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34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7" name="Picture 6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8" name="TextBox 7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68867" y="533400"/>
            <a:ext cx="3581398" cy="762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Identifying patients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Diagnostic tools: cysteine essay &amp; mutational analysis </a:t>
            </a:r>
          </a:p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Access to therapy: oral &amp; topical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Multidisciplinary management</a:t>
            </a:r>
          </a:p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Genotyping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Clinical Registry</a:t>
            </a:r>
          </a:p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Follow up and monitoring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6" descr="109_097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336" y="2794593"/>
            <a:ext cx="2133600" cy="314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02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3" t="60694" r="31856" b="10069"/>
          <a:stretch/>
        </p:blipFill>
        <p:spPr>
          <a:xfrm>
            <a:off x="1499559" y="381000"/>
            <a:ext cx="8534400" cy="47243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884996" y="762000"/>
            <a:ext cx="1542415" cy="304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1810385" y="1066800"/>
            <a:ext cx="8551228" cy="4572000"/>
          </a:xfrm>
          <a:prstGeom prst="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ounded Rectangle 12"/>
          <p:cNvSpPr/>
          <p:nvPr/>
        </p:nvSpPr>
        <p:spPr>
          <a:xfrm>
            <a:off x="1884997" y="1066800"/>
            <a:ext cx="1161415" cy="68580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ounded Rectangle 13"/>
          <p:cNvSpPr/>
          <p:nvPr/>
        </p:nvSpPr>
        <p:spPr>
          <a:xfrm>
            <a:off x="1884997" y="3200400"/>
            <a:ext cx="1390015" cy="304800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6" name="Picture 15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7" name="TextBox 16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48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1" y="0"/>
            <a:ext cx="5942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0"/>
            <a:ext cx="472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41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992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Professor  Neveen A Soliman</a:t>
            </a:r>
          </a:p>
        </p:txBody>
      </p:sp>
    </p:spTree>
    <p:extLst>
      <p:ext uri="{BB962C8B-B14F-4D97-AF65-F5344CB8AC3E}">
        <p14:creationId xmlns:p14="http://schemas.microsoft.com/office/powerpoint/2010/main" val="3853228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mikacovington.files.wordpress.com/2015/07/gears_bi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-152400"/>
            <a:ext cx="11049000" cy="742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89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1141412" y="914400"/>
            <a:ext cx="6781800" cy="4240486"/>
          </a:xfrm>
        </p:spPr>
        <p:txBody>
          <a:bodyPr vert="horz" lIns="88900" tIns="50799" rIns="88900" bIns="50799" rtlCol="0" anchor="t">
            <a:noAutofit/>
          </a:bodyPr>
          <a:lstStyle/>
          <a:p>
            <a:pPr marL="109385" indent="-109385" algn="r" defTabSz="914145">
              <a:lnSpc>
                <a:spcPct val="80000"/>
              </a:lnSpc>
              <a:spcBef>
                <a:spcPts val="492"/>
              </a:spcBef>
              <a:buSzTx/>
              <a:buNone/>
            </a:pPr>
            <a:endParaRPr lang="en-US" altLang="en-US" sz="1800" dirty="0">
              <a:solidFill>
                <a:srgbClr val="990099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  <a:p>
            <a:pPr marL="109385" indent="-109385" defTabSz="914145">
              <a:lnSpc>
                <a:spcPct val="80000"/>
              </a:lnSpc>
              <a:spcBef>
                <a:spcPts val="492"/>
              </a:spcBef>
              <a:buClr>
                <a:srgbClr val="336699"/>
              </a:buClr>
              <a:buFont typeface="TimesNewRomanPSMT" charset="0"/>
              <a:buChar char="•"/>
            </a:pPr>
            <a:r>
              <a:rPr lang="en-US" altLang="en-US" sz="2000" dirty="0">
                <a:solidFill>
                  <a:srgbClr val="336699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Nephrologists</a:t>
            </a:r>
          </a:p>
          <a:p>
            <a:pPr marL="109385" indent="-109385" defTabSz="914145">
              <a:lnSpc>
                <a:spcPct val="80000"/>
              </a:lnSpc>
              <a:spcBef>
                <a:spcPts val="492"/>
              </a:spcBef>
              <a:buClr>
                <a:srgbClr val="336699"/>
              </a:buClr>
              <a:buFont typeface="TimesNewRomanPSMT" charset="0"/>
              <a:buChar char="•"/>
            </a:pPr>
            <a:r>
              <a:rPr lang="en-US" altLang="en-US" sz="2000" dirty="0">
                <a:solidFill>
                  <a:srgbClr val="336699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Geneticists</a:t>
            </a:r>
          </a:p>
          <a:p>
            <a:pPr marL="109385" indent="-109385" defTabSz="914145">
              <a:lnSpc>
                <a:spcPct val="80000"/>
              </a:lnSpc>
              <a:spcBef>
                <a:spcPts val="492"/>
              </a:spcBef>
              <a:buClr>
                <a:srgbClr val="336699"/>
              </a:buClr>
              <a:buFont typeface="TimesNewRomanPSMT" charset="0"/>
              <a:buChar char="•"/>
            </a:pPr>
            <a:r>
              <a:rPr lang="en-US" altLang="en-US" sz="2000" dirty="0">
                <a:solidFill>
                  <a:srgbClr val="336699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Ophthalmologists</a:t>
            </a:r>
          </a:p>
          <a:p>
            <a:pPr marL="109385" indent="-109385" defTabSz="914145">
              <a:lnSpc>
                <a:spcPct val="80000"/>
              </a:lnSpc>
              <a:spcBef>
                <a:spcPts val="492"/>
              </a:spcBef>
              <a:buClr>
                <a:srgbClr val="336699"/>
              </a:buClr>
              <a:buFont typeface="TimesNewRomanPSMT" charset="0"/>
              <a:buChar char="•"/>
            </a:pPr>
            <a:r>
              <a:rPr lang="en-US" altLang="en-US" sz="2000" dirty="0">
                <a:solidFill>
                  <a:srgbClr val="336699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Radiologists</a:t>
            </a:r>
          </a:p>
          <a:p>
            <a:pPr marL="109385" indent="-109385" defTabSz="914145">
              <a:lnSpc>
                <a:spcPct val="80000"/>
              </a:lnSpc>
              <a:spcBef>
                <a:spcPts val="492"/>
              </a:spcBef>
              <a:buClr>
                <a:srgbClr val="336699"/>
              </a:buClr>
              <a:buFont typeface="TimesNewRomanPSMT" charset="0"/>
              <a:buChar char="•"/>
            </a:pPr>
            <a:r>
              <a:rPr lang="en-US" altLang="en-US" sz="2000" dirty="0">
                <a:solidFill>
                  <a:srgbClr val="336699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Chemical pathologists                          </a:t>
            </a:r>
            <a:endParaRPr lang="en-US" altLang="en-US" sz="2000" dirty="0" smtClean="0">
              <a:solidFill>
                <a:srgbClr val="336699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  <a:p>
            <a:pPr marL="109385" indent="-109385" defTabSz="914145">
              <a:lnSpc>
                <a:spcPct val="80000"/>
              </a:lnSpc>
              <a:spcBef>
                <a:spcPts val="492"/>
              </a:spcBef>
              <a:buClr>
                <a:srgbClr val="336699"/>
              </a:buClr>
              <a:buFont typeface="TimesNewRomanPSMT" charset="0"/>
              <a:buChar char="•"/>
            </a:pPr>
            <a:endParaRPr lang="en-US" altLang="en-US" sz="2000" dirty="0">
              <a:solidFill>
                <a:srgbClr val="336699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  <a:p>
            <a:pPr marL="109385" indent="-109385" defTabSz="914145">
              <a:lnSpc>
                <a:spcPct val="80000"/>
              </a:lnSpc>
              <a:spcBef>
                <a:spcPts val="492"/>
              </a:spcBef>
              <a:buClr>
                <a:srgbClr val="336699"/>
              </a:buClr>
              <a:buFont typeface="TimesNewRomanPSMT" charset="0"/>
              <a:buChar char="•"/>
            </a:pPr>
            <a:r>
              <a:rPr lang="en-US" altLang="en-US" sz="2000" dirty="0" smtClean="0">
                <a:solidFill>
                  <a:srgbClr val="336699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Patients </a:t>
            </a:r>
            <a:r>
              <a:rPr lang="en-US" altLang="en-US" sz="2000" dirty="0">
                <a:solidFill>
                  <a:srgbClr val="336699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&amp; families</a:t>
            </a:r>
            <a:endParaRPr lang="en-US" altLang="en-US" sz="1800" dirty="0">
              <a:solidFill>
                <a:srgbClr val="09817E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  <a:p>
            <a:pPr marL="109385" indent="-109385" defTabSz="914145">
              <a:lnSpc>
                <a:spcPct val="80000"/>
              </a:lnSpc>
              <a:spcBef>
                <a:spcPts val="492"/>
              </a:spcBef>
              <a:buClr>
                <a:srgbClr val="336699"/>
              </a:buClr>
              <a:buFont typeface="TimesNewRomanPSMT" charset="0"/>
              <a:buChar char="•"/>
            </a:pPr>
            <a:r>
              <a:rPr lang="en-US" altLang="en-US" sz="2000" dirty="0">
                <a:solidFill>
                  <a:srgbClr val="336699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Health policy making authorities</a:t>
            </a:r>
          </a:p>
          <a:p>
            <a:pPr marL="109385" indent="-109385" defTabSz="914145">
              <a:lnSpc>
                <a:spcPct val="80000"/>
              </a:lnSpc>
              <a:spcBef>
                <a:spcPts val="492"/>
              </a:spcBef>
              <a:buClr>
                <a:srgbClr val="336699"/>
              </a:buClr>
              <a:buFont typeface="TimesNewRomanPSMT" charset="0"/>
              <a:buChar char="•"/>
            </a:pPr>
            <a:r>
              <a:rPr lang="en-US" altLang="en-US" sz="2000" dirty="0">
                <a:solidFill>
                  <a:srgbClr val="336699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Society </a:t>
            </a:r>
          </a:p>
          <a:p>
            <a:pPr marL="109385" indent="-109385" defTabSz="914145">
              <a:lnSpc>
                <a:spcPct val="80000"/>
              </a:lnSpc>
              <a:spcBef>
                <a:spcPts val="492"/>
              </a:spcBef>
              <a:buSzTx/>
              <a:buNone/>
            </a:pPr>
            <a:r>
              <a:rPr lang="en-US" altLang="en-US" sz="2000" dirty="0">
                <a:solidFill>
                  <a:srgbClr val="336699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  </a:t>
            </a:r>
            <a:endParaRPr lang="en-US" altLang="en-US" sz="2000" dirty="0" smtClean="0">
              <a:solidFill>
                <a:srgbClr val="336699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  <a:p>
            <a:pPr marL="109385" indent="-109385" defTabSz="914145">
              <a:lnSpc>
                <a:spcPct val="80000"/>
              </a:lnSpc>
              <a:spcBef>
                <a:spcPts val="492"/>
              </a:spcBef>
              <a:buSzTx/>
              <a:buNone/>
            </a:pPr>
            <a:r>
              <a:rPr lang="en-US" altLang="en-US" sz="2000" dirty="0" smtClean="0">
                <a:solidFill>
                  <a:srgbClr val="336699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are </a:t>
            </a:r>
            <a:r>
              <a:rPr lang="en-US" altLang="en-US" sz="2000" dirty="0">
                <a:solidFill>
                  <a:srgbClr val="336699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partners in the</a:t>
            </a:r>
            <a:r>
              <a:rPr lang="en-US" altLang="en-US" sz="1600" dirty="0">
                <a:solidFill>
                  <a:srgbClr val="09817E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ongoing challenge of caring for </a:t>
            </a:r>
            <a:r>
              <a:rPr lang="en-US" altLang="en-US" sz="1800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cystinosis</a:t>
            </a:r>
            <a:r>
              <a:rPr lang="en-US" altLang="en-US" sz="16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336699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noting that the impact of such diseases</a:t>
            </a:r>
            <a:r>
              <a:rPr lang="en-US" altLang="en-US" sz="1800" dirty="0">
                <a:solidFill>
                  <a:srgbClr val="336699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  <a:p>
            <a:pPr marL="109385" indent="-109385" defTabSz="914145">
              <a:lnSpc>
                <a:spcPct val="80000"/>
              </a:lnSpc>
              <a:spcBef>
                <a:spcPts val="492"/>
              </a:spcBef>
              <a:buSzTx/>
              <a:buNone/>
            </a:pPr>
            <a:endParaRPr lang="en-US" altLang="en-US" sz="900" dirty="0">
              <a:solidFill>
                <a:srgbClr val="336699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  <a:p>
            <a:pPr marL="109385" indent="-109385" defTabSz="914145">
              <a:lnSpc>
                <a:spcPct val="80000"/>
              </a:lnSpc>
              <a:spcBef>
                <a:spcPts val="492"/>
              </a:spcBef>
              <a:buSzTx/>
              <a:buNone/>
            </a:pPr>
            <a:r>
              <a:rPr lang="en-US" altLang="en-US" sz="1600" dirty="0">
                <a:solidFill>
                  <a:srgbClr val="09817E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  </a:t>
            </a:r>
            <a:r>
              <a:rPr lang="en-US" altLang="en-US" dirty="0">
                <a:solidFill>
                  <a:schemeClr val="accent6"/>
                </a:solidFill>
                <a:latin typeface="Bradley Hand ITC TT-Bold" charset="0"/>
                <a:sym typeface="Bradley Hand ITC TT-Bold" charset="0"/>
              </a:rPr>
              <a:t>should not be measured by numbers alone!</a:t>
            </a:r>
            <a:endParaRPr lang="en-US" altLang="en-US" sz="2000" dirty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6" name="Picture 5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7" name="TextBox 6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2"/>
          <a:stretch/>
        </p:blipFill>
        <p:spPr bwMode="auto">
          <a:xfrm>
            <a:off x="8456612" y="914400"/>
            <a:ext cx="2696077" cy="433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4869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6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85430"/>
          <a:stretch/>
        </p:blipFill>
        <p:spPr>
          <a:xfrm>
            <a:off x="-188210" y="1210813"/>
            <a:ext cx="8778643" cy="887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561" y="409617"/>
            <a:ext cx="3235607" cy="424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1216"/>
          <a:stretch/>
        </p:blipFill>
        <p:spPr>
          <a:xfrm>
            <a:off x="1021710" y="2098089"/>
            <a:ext cx="6331916" cy="4369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5804" y="6205703"/>
            <a:ext cx="3952405" cy="26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Bertholet</a:t>
            </a:r>
            <a:r>
              <a:rPr lang="en-US" sz="11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-Thomas J, </a:t>
            </a:r>
            <a:r>
              <a:rPr lang="en-US" sz="1100" dirty="0" err="1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Bacchetta</a:t>
            </a:r>
            <a:r>
              <a:rPr lang="en-US" sz="11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J, </a:t>
            </a:r>
            <a:r>
              <a:rPr lang="en-US" sz="1100" dirty="0" err="1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Tasic</a:t>
            </a:r>
            <a:r>
              <a:rPr lang="en-US" sz="11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V, </a:t>
            </a:r>
            <a:r>
              <a:rPr lang="en-US" sz="1100" dirty="0" err="1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Cochat</a:t>
            </a:r>
            <a:r>
              <a:rPr lang="en-US" sz="11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P. NEJM, 2014</a:t>
            </a:r>
          </a:p>
        </p:txBody>
      </p:sp>
      <p:sp>
        <p:nvSpPr>
          <p:cNvPr id="6" name="Rectangle 5"/>
          <p:cNvSpPr/>
          <p:nvPr/>
        </p:nvSpPr>
        <p:spPr>
          <a:xfrm>
            <a:off x="7568722" y="2474507"/>
            <a:ext cx="3925614" cy="1476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797" indent="-342797">
              <a:buFont typeface="Wingdings" panose="05000000000000000000" pitchFamily="2" charset="2"/>
              <a:buChar char="§"/>
            </a:pPr>
            <a:r>
              <a:rPr lang="en-US" sz="1799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OTNEJMQuadraat"/>
                <a:cs typeface="OTNEJMQuadraat"/>
              </a:rPr>
              <a:t>Similar worldwide </a:t>
            </a:r>
            <a:r>
              <a:rPr lang="en-US" sz="1799" b="1" dirty="0">
                <a:solidFill>
                  <a:srgbClr val="FF0000"/>
                </a:solidFill>
                <a:latin typeface="Calibri" panose="020F0502020204030204" pitchFamily="34" charset="0"/>
                <a:ea typeface="OTNEJMQuadraat"/>
                <a:cs typeface="OTNEJMQuadraat"/>
              </a:rPr>
              <a:t>rate of diagnosis </a:t>
            </a:r>
            <a:r>
              <a:rPr lang="en-US" sz="1799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OTNEJMQuadraat"/>
                <a:cs typeface="OTNEJMQuadraat"/>
              </a:rPr>
              <a:t>of </a:t>
            </a:r>
            <a:r>
              <a:rPr lang="en-US" sz="1799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OTNEJMQuadraat"/>
                <a:cs typeface="OTNEJMQuadraat"/>
              </a:rPr>
              <a:t>nephropathic</a:t>
            </a:r>
            <a:r>
              <a:rPr lang="en-US" sz="1799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OTNEJMQuadraat"/>
                <a:cs typeface="OTNEJMQuadraat"/>
              </a:rPr>
              <a:t> </a:t>
            </a:r>
            <a:r>
              <a:rPr lang="en-US" sz="1799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OTNEJMQuadraat"/>
                <a:cs typeface="OTNEJMQuadraat"/>
              </a:rPr>
              <a:t>cystinosis</a:t>
            </a:r>
            <a:r>
              <a:rPr lang="en-US" sz="1799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OTNEJMQuadraat"/>
                <a:cs typeface="OTNEJMQuadraat"/>
              </a:rPr>
              <a:t> before the age of 2 years</a:t>
            </a:r>
          </a:p>
          <a:p>
            <a:pPr marL="342797" indent="-342797">
              <a:buFont typeface="Wingdings" panose="05000000000000000000" pitchFamily="2" charset="2"/>
              <a:buChar char="§"/>
            </a:pPr>
            <a:endParaRPr lang="en-US" sz="1799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799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Yet</a:t>
            </a:r>
            <a:endParaRPr lang="en-US" sz="1799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30042" y="4293950"/>
            <a:ext cx="3764293" cy="120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799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OTNEJMQuadraat"/>
                <a:cs typeface="OTNEJMQuadraat"/>
              </a:rPr>
              <a:t>Clear </a:t>
            </a:r>
            <a:r>
              <a:rPr lang="en-US" sz="1799" b="1" dirty="0">
                <a:solidFill>
                  <a:srgbClr val="FF0000"/>
                </a:solidFill>
                <a:latin typeface="Calibri" panose="020F0502020204030204" pitchFamily="34" charset="0"/>
                <a:ea typeface="OTNEJMQuadraat"/>
                <a:cs typeface="OTNEJMQuadraat"/>
              </a:rPr>
              <a:t>disparities in </a:t>
            </a:r>
            <a:r>
              <a:rPr lang="en-US" sz="1799" b="1" dirty="0" err="1">
                <a:solidFill>
                  <a:srgbClr val="FF0000"/>
                </a:solidFill>
                <a:latin typeface="Calibri" panose="020F0502020204030204" pitchFamily="34" charset="0"/>
                <a:ea typeface="OTNEJMQuadraat"/>
                <a:cs typeface="OTNEJMQuadraat"/>
              </a:rPr>
              <a:t>cysteamine</a:t>
            </a:r>
            <a:r>
              <a:rPr lang="en-US" sz="1799" b="1" dirty="0">
                <a:solidFill>
                  <a:srgbClr val="FF0000"/>
                </a:solidFill>
                <a:latin typeface="Calibri" panose="020F0502020204030204" pitchFamily="34" charset="0"/>
                <a:ea typeface="OTNEJMQuadraat"/>
                <a:cs typeface="OTNEJMQuadraat"/>
              </a:rPr>
              <a:t> prescription rate </a:t>
            </a:r>
            <a:r>
              <a:rPr lang="en-US" sz="1799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OTNEJMQuadraat"/>
                <a:cs typeface="OTNEJMQuadraat"/>
              </a:rPr>
              <a:t>between developed and developing countries</a:t>
            </a:r>
            <a:endParaRPr lang="en-US" sz="1799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9" name="Picture 8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0" name="TextBox 9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5582" y="4572000"/>
            <a:ext cx="3640030" cy="7017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21151" y="990600"/>
            <a:ext cx="5085663" cy="757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Think </a:t>
            </a:r>
            <a:r>
              <a:rPr lang="en-US" sz="4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Cystinosis</a:t>
            </a:r>
            <a:endParaRPr lang="en-US" sz="4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97182058"/>
              </p:ext>
            </p:extLst>
          </p:nvPr>
        </p:nvGraphicFramePr>
        <p:xfrm>
          <a:off x="6018212" y="2455127"/>
          <a:ext cx="4291542" cy="3546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847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AsOne/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5612" y="685800"/>
            <a:ext cx="12627928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3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Cystinosis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is a 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treatable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genetic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disorder</a:t>
            </a:r>
          </a:p>
          <a:p>
            <a:endParaRPr lang="en-US" sz="9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 frequently 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delayed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(rare – incomplete presentation)</a:t>
            </a:r>
          </a:p>
          <a:p>
            <a:endParaRPr lang="en-US" sz="8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index of clinical suspicion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-exclude renal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Fanconi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syndrome in all infants with FTT</a:t>
            </a:r>
          </a:p>
          <a:p>
            <a:endParaRPr lang="en-US" sz="9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 diagnosis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multidisciplinary management</a:t>
            </a:r>
          </a:p>
          <a:p>
            <a:endParaRPr lang="en-US" sz="8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arly initiation of therapy is crucial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(organ damage &amp; poor QOL if left untreated/partially treated)</a:t>
            </a:r>
          </a:p>
          <a:p>
            <a:endParaRPr lang="en-US" sz="9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1" name="Picture 10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2" name="TextBox 11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43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612" y="284458"/>
            <a:ext cx="4419600" cy="533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85212" y="5773773"/>
            <a:ext cx="3352800" cy="2585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err="1" smtClean="0"/>
              <a:t>Elmonem</a:t>
            </a:r>
            <a:r>
              <a:rPr lang="en-US" sz="1200" dirty="0" smtClean="0"/>
              <a:t> et al., </a:t>
            </a:r>
            <a:r>
              <a:rPr lang="en-US" sz="1200" dirty="0" err="1"/>
              <a:t>Orphanet</a:t>
            </a:r>
            <a:r>
              <a:rPr lang="en-US" sz="1200" dirty="0"/>
              <a:t> J Rare Dis</a:t>
            </a:r>
            <a:r>
              <a:rPr lang="en-US" sz="1200" dirty="0" smtClean="0"/>
              <a:t>, 2016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3" name="Picture 12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4" name="TextBox 13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70612" y="1143000"/>
            <a:ext cx="914400" cy="304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ounded Rectangle 17"/>
          <p:cNvSpPr/>
          <p:nvPr/>
        </p:nvSpPr>
        <p:spPr>
          <a:xfrm>
            <a:off x="4418012" y="1524000"/>
            <a:ext cx="948675" cy="381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4235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8" name="Picture 7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9" name="TextBox 8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0993" y="4114800"/>
            <a:ext cx="5638800" cy="5355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in the region?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02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5" t="38881" r="9989" b="15529"/>
          <a:stretch/>
        </p:blipFill>
        <p:spPr>
          <a:xfrm>
            <a:off x="3808412" y="228600"/>
            <a:ext cx="4419600" cy="56626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5" name="Picture 4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6" name="TextBox 5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018212" y="3048000"/>
            <a:ext cx="536237" cy="1785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ounded Rectangle 9"/>
          <p:cNvSpPr/>
          <p:nvPr/>
        </p:nvSpPr>
        <p:spPr>
          <a:xfrm>
            <a:off x="5103812" y="2514600"/>
            <a:ext cx="536237" cy="1785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369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757" y="124649"/>
            <a:ext cx="1612486" cy="2827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812" y="152738"/>
            <a:ext cx="1631039" cy="2799286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0" t="34345" r="31095" b="23748"/>
          <a:stretch/>
        </p:blipFill>
        <p:spPr bwMode="auto">
          <a:xfrm>
            <a:off x="5366823" y="152738"/>
            <a:ext cx="1577500" cy="279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1" t="14364" r="25581" b="66275"/>
          <a:stretch/>
        </p:blipFill>
        <p:spPr>
          <a:xfrm>
            <a:off x="3995521" y="2998017"/>
            <a:ext cx="1794091" cy="1906524"/>
          </a:xfrm>
          <a:prstGeom prst="rect">
            <a:avLst/>
          </a:prstGeom>
        </p:spPr>
      </p:pic>
      <p:pic>
        <p:nvPicPr>
          <p:cNvPr id="23" name="Picture 4" descr="https://scontent-a-mad.xx.fbcdn.net/hphotos-xpa1/v/t1.0-9/10246840_1445890628984275_8623228270135872429_n.jpg?oh=bed8175d0bc6ab32c231777baa4fcd2c&amp;oe=5444E76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4" t="13538" r="25525" b="41084"/>
          <a:stretch/>
        </p:blipFill>
        <p:spPr bwMode="auto">
          <a:xfrm>
            <a:off x="3757732" y="152739"/>
            <a:ext cx="1574680" cy="279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9" t="7562" r="25067" b="51135"/>
          <a:stretch/>
        </p:blipFill>
        <p:spPr>
          <a:xfrm>
            <a:off x="150811" y="3885899"/>
            <a:ext cx="1965949" cy="2819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6410" r="49167" b="39860"/>
          <a:stretch/>
        </p:blipFill>
        <p:spPr>
          <a:xfrm>
            <a:off x="10667696" y="4495800"/>
            <a:ext cx="1370316" cy="2170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6" t="4792" r="19258" b="49747"/>
          <a:stretch/>
        </p:blipFill>
        <p:spPr>
          <a:xfrm>
            <a:off x="10590212" y="145053"/>
            <a:ext cx="1508515" cy="22171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0" r="46967" b="26667"/>
          <a:stretch/>
        </p:blipFill>
        <p:spPr>
          <a:xfrm>
            <a:off x="7008812" y="183978"/>
            <a:ext cx="1893281" cy="2768047"/>
          </a:xfrm>
          <a:prstGeom prst="rect">
            <a:avLst/>
          </a:prstGeom>
        </p:spPr>
      </p:pic>
      <p:pic>
        <p:nvPicPr>
          <p:cNvPr id="16" name="Picture 15" descr="C:\Users\Neveen\Pictures\Downloaded Pictures\EGORD newlogo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184" y="3057306"/>
            <a:ext cx="990600" cy="1110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0812" y="3087570"/>
            <a:ext cx="3728704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Prof. </a:t>
            </a:r>
            <a:r>
              <a:rPr lang="en-US" sz="2400" dirty="0" err="1" smtClean="0"/>
              <a:t>Magdi</a:t>
            </a:r>
            <a:r>
              <a:rPr lang="en-US" sz="2400" dirty="0" smtClean="0"/>
              <a:t> Amin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Faculty </a:t>
            </a:r>
            <a:r>
              <a:rPr lang="en-US" sz="1400" dirty="0"/>
              <a:t>of Pharmacy Cairo University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17" name="Picture 16" descr="C:\Mona folders\CV\IMG_20151106_161257401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02554" y="3925694"/>
            <a:ext cx="1695178" cy="27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r="25304" b="22320"/>
          <a:stretch/>
        </p:blipFill>
        <p:spPr>
          <a:xfrm>
            <a:off x="5875406" y="3337497"/>
            <a:ext cx="3114606" cy="3358571"/>
          </a:xfrm>
          <a:prstGeom prst="rect">
            <a:avLst/>
          </a:prstGeom>
        </p:spPr>
      </p:pic>
      <p:pic>
        <p:nvPicPr>
          <p:cNvPr id="21" name="Picture 20" descr="C:\Mona folders\Noha A.el Halim PHD\IMG-20160608-WA0009 Noha Photo.jpg"/>
          <p:cNvPicPr/>
          <p:nvPr/>
        </p:nvPicPr>
        <p:blipFill rotWithShape="1">
          <a:blip r:embed="rId14" cstate="print"/>
          <a:srcRect l="17359" b="5514"/>
          <a:stretch/>
        </p:blipFill>
        <p:spPr bwMode="auto">
          <a:xfrm>
            <a:off x="3995521" y="4982088"/>
            <a:ext cx="1794091" cy="171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imag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7154" r="45493" b="28618"/>
          <a:stretch/>
        </p:blipFill>
        <p:spPr bwMode="auto">
          <a:xfrm>
            <a:off x="150812" y="124650"/>
            <a:ext cx="1854312" cy="284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2" descr="http://i1.rgstatic.net/i/profile/6b1ad54e4f4048f985_l_2b1ea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212" y="2448017"/>
            <a:ext cx="1501037" cy="204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6200" r="60410" b="49546"/>
          <a:stretch/>
        </p:blipFill>
        <p:spPr>
          <a:xfrm>
            <a:off x="8951043" y="4198310"/>
            <a:ext cx="1639169" cy="24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0"/>
          <a:stretch/>
        </p:blipFill>
        <p:spPr>
          <a:xfrm>
            <a:off x="160110" y="3541487"/>
            <a:ext cx="7458302" cy="3255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 t="6275" r="1657" b="22994"/>
          <a:stretch/>
        </p:blipFill>
        <p:spPr>
          <a:xfrm>
            <a:off x="150812" y="170544"/>
            <a:ext cx="6400800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13" y="3523344"/>
            <a:ext cx="4437622" cy="327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767" y="170544"/>
            <a:ext cx="5450875" cy="338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2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978107"/>
              </p:ext>
            </p:extLst>
          </p:nvPr>
        </p:nvGraphicFramePr>
        <p:xfrm>
          <a:off x="3884612" y="3810000"/>
          <a:ext cx="659777" cy="2873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Slide" r:id="rId4" imgW="4571964" imgH="3428947" progId="PowerPoint.Slide.8">
                  <p:embed/>
                </p:oleObj>
              </mc:Choice>
              <mc:Fallback>
                <p:oleObj name="Slide" r:id="rId4" imgW="4571964" imgH="3428947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4612" y="3810000"/>
                        <a:ext cx="659777" cy="28735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991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slit lamp cystinosis egy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5" t="3144" r="1621" b="63362"/>
          <a:stretch/>
        </p:blipFill>
        <p:spPr bwMode="auto">
          <a:xfrm>
            <a:off x="7968138" y="231227"/>
            <a:ext cx="3384074" cy="271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62538" y="2090190"/>
            <a:ext cx="5105400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006666"/>
                </a:solidFill>
                <a:latin typeface="Calibri" panose="020F0502020204030204" pitchFamily="34" charset="0"/>
              </a:rPr>
              <a:t>Metabolic disease characterized by an accumulation of </a:t>
            </a:r>
            <a:r>
              <a:rPr lang="en-US" sz="2800" dirty="0" err="1">
                <a:solidFill>
                  <a:srgbClr val="006666"/>
                </a:solidFill>
                <a:latin typeface="Calibri" panose="020F0502020204030204" pitchFamily="34" charset="0"/>
              </a:rPr>
              <a:t>cystine</a:t>
            </a:r>
            <a:r>
              <a:rPr lang="en-US" sz="2800" dirty="0">
                <a:solidFill>
                  <a:srgbClr val="006666"/>
                </a:solidFill>
                <a:latin typeface="Calibri" panose="020F0502020204030204" pitchFamily="34" charset="0"/>
              </a:rPr>
              <a:t> in different organs and tissues, leading to potentially severe organ dysfunction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006666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83162" y="23122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solidFill>
                  <a:srgbClr val="002060"/>
                </a:solidFill>
              </a:rPr>
              <a:t>Cystinosis</a:t>
            </a:r>
            <a:endParaRPr lang="en-US" sz="4800" b="1" dirty="0" smtClean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4" t="14444" r="32498" b="41111"/>
          <a:stretch/>
        </p:blipFill>
        <p:spPr>
          <a:xfrm>
            <a:off x="7966550" y="3048000"/>
            <a:ext cx="3385662" cy="24905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2" name="Picture 11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3" name="TextBox 12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933992168"/>
              </p:ext>
            </p:extLst>
          </p:nvPr>
        </p:nvGraphicFramePr>
        <p:xfrm>
          <a:off x="2360612" y="704006"/>
          <a:ext cx="7644341" cy="4325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8" name="Picture 7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0" name="TextBox 9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9264" y="1996755"/>
            <a:ext cx="30032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Clinical manifestations are age dependent</a:t>
            </a:r>
            <a:endParaRPr lang="en-US" sz="2800" dirty="0">
              <a:solidFill>
                <a:srgbClr val="006666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006666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2424" y="407806"/>
            <a:ext cx="3567748" cy="13255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2060"/>
                </a:solidFill>
              </a:rPr>
              <a:t>Nephropathic</a:t>
            </a:r>
          </a:p>
          <a:p>
            <a:r>
              <a:rPr lang="en-US" sz="3600" b="1" dirty="0" err="1" smtClean="0">
                <a:solidFill>
                  <a:srgbClr val="002060"/>
                </a:solidFill>
              </a:rPr>
              <a:t>Cystinosis</a:t>
            </a:r>
            <a:endParaRPr lang="en-US" sz="3600" b="1" dirty="0" smtClean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6" t="16641" r="20433" b="19978"/>
          <a:stretch/>
        </p:blipFill>
        <p:spPr>
          <a:xfrm>
            <a:off x="4279264" y="967581"/>
            <a:ext cx="7490063" cy="4343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9627" y="4043607"/>
            <a:ext cx="1622558" cy="7017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Early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2" name="Picture 11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3" name="TextBox 12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44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4"/>
          <a:stretch/>
        </p:blipFill>
        <p:spPr>
          <a:xfrm>
            <a:off x="1516387" y="436858"/>
            <a:ext cx="9144000" cy="51816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046412" y="3124200"/>
            <a:ext cx="304800" cy="990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0" y="6192550"/>
            <a:ext cx="12192000" cy="644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2" name="Picture 11" descr="Image result for cairo university logo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8209"/>
          <a:stretch/>
        </p:blipFill>
        <p:spPr bwMode="auto">
          <a:xfrm>
            <a:off x="8685212" y="6213769"/>
            <a:ext cx="762000" cy="570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3" name="TextBox 12"/>
          <p:cNvSpPr txBox="1"/>
          <p:nvPr/>
        </p:nvSpPr>
        <p:spPr>
          <a:xfrm>
            <a:off x="1168867" y="6289254"/>
            <a:ext cx="374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Kasr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Al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Ainy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  <a:cs typeface="+mj-cs"/>
              </a:rPr>
              <a:t>School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 </a:t>
            </a:r>
            <a:r>
              <a:rPr lang="fr-FR" altLang="ar-SA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of </a:t>
            </a:r>
            <a:r>
              <a:rPr lang="fr-FR" altLang="ar-SA" dirty="0" err="1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Medicine</a:t>
            </a:r>
            <a:endParaRPr lang="fr-FR" altLang="ar-SA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47212" y="6275408"/>
            <a:ext cx="188384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Cairo</a:t>
            </a:r>
            <a:r>
              <a:rPr lang="fr-FR" altLang="ar-S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ar-SA" dirty="0" err="1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endParaRPr lang="fr-FR" altLang="ar-S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Picture 2" descr="Image result for â«ÙÙØ¬Ù Ø§ÙÙØµØ± Ø§ÙØ¹ÙÙÙ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1" y="6245920"/>
            <a:ext cx="588443" cy="5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78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inental World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007AB78-8AA3-48FB-9A6F-F33600BC4B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World maps series, World  presentation (widescreen)</Template>
  <TotalTime>0</TotalTime>
  <Words>984</Words>
  <Application>Microsoft Office PowerPoint</Application>
  <PresentationFormat>Custom</PresentationFormat>
  <Paragraphs>228</Paragraphs>
  <Slides>53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1" baseType="lpstr">
      <vt:lpstr>Arial Unicode MS</vt:lpstr>
      <vt:lpstr>Yu Gothic UI Semilight</vt:lpstr>
      <vt:lpstr>Arial</vt:lpstr>
      <vt:lpstr>Bradley Hand ITC TT-Bold</vt:lpstr>
      <vt:lpstr>Calibri</vt:lpstr>
      <vt:lpstr>Century Gothic</vt:lpstr>
      <vt:lpstr>Garamond</vt:lpstr>
      <vt:lpstr>Helvetica</vt:lpstr>
      <vt:lpstr>Nirmala UI</vt:lpstr>
      <vt:lpstr>OTNEJMQuadraat</vt:lpstr>
      <vt:lpstr>Tahoma</vt:lpstr>
      <vt:lpstr>Times New Roman</vt:lpstr>
      <vt:lpstr>TimesNewRoman</vt:lpstr>
      <vt:lpstr>TimesNewRomanPSMT</vt:lpstr>
      <vt:lpstr>Verdana</vt:lpstr>
      <vt:lpstr>Wingdings</vt:lpstr>
      <vt:lpstr>Continental World 16x9</vt:lpstr>
      <vt:lpstr>Slide</vt:lpstr>
      <vt:lpstr>Cystinosis in the Middle east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2016-07-21T22:11:04Z</dcterms:created>
  <dcterms:modified xsi:type="dcterms:W3CDTF">2019-06-15T07:55:05Z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TC028048919991</vt:lpwstr>
  </property>
</Properties>
</file>