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90" r:id="rId8"/>
    <p:sldId id="291" r:id="rId9"/>
    <p:sldId id="259" r:id="rId10"/>
    <p:sldId id="264" r:id="rId11"/>
    <p:sldId id="265" r:id="rId12"/>
    <p:sldId id="263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93" r:id="rId25"/>
    <p:sldId id="279" r:id="rId26"/>
    <p:sldId id="281" r:id="rId27"/>
    <p:sldId id="282" r:id="rId28"/>
    <p:sldId id="283" r:id="rId29"/>
    <p:sldId id="284" r:id="rId30"/>
    <p:sldId id="297" r:id="rId31"/>
    <p:sldId id="292" r:id="rId32"/>
    <p:sldId id="295" r:id="rId33"/>
    <p:sldId id="298" r:id="rId34"/>
    <p:sldId id="299" r:id="rId35"/>
    <p:sldId id="296" r:id="rId36"/>
    <p:sldId id="285" r:id="rId37"/>
    <p:sldId id="287" r:id="rId38"/>
    <p:sldId id="288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8A2"/>
    <a:srgbClr val="221BAF"/>
    <a:srgbClr val="2733A3"/>
    <a:srgbClr val="2326A7"/>
    <a:srgbClr val="904CBA"/>
    <a:srgbClr val="91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grade I</c:v>
                </c:pt>
                <c:pt idx="1">
                  <c:v>grade II</c:v>
                </c:pt>
                <c:pt idx="2">
                  <c:v>grade III</c:v>
                </c:pt>
                <c:pt idx="3">
                  <c:v>grade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82</c:v>
                </c:pt>
                <c:pt idx="2">
                  <c:v>73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failure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grade I</c:v>
                </c:pt>
                <c:pt idx="1">
                  <c:v>grade II</c:v>
                </c:pt>
                <c:pt idx="2">
                  <c:v>grade III</c:v>
                </c:pt>
                <c:pt idx="3">
                  <c:v>grade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improved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grade I</c:v>
                </c:pt>
                <c:pt idx="1">
                  <c:v>grade II</c:v>
                </c:pt>
                <c:pt idx="2">
                  <c:v>grade III</c:v>
                </c:pt>
                <c:pt idx="3">
                  <c:v>grade IV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22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78001944"/>
        <c:axId val="577999592"/>
        <c:axId val="577354096"/>
      </c:bar3DChart>
      <c:catAx>
        <c:axId val="578001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7999592"/>
        <c:crosses val="autoZero"/>
        <c:auto val="1"/>
        <c:lblAlgn val="ctr"/>
        <c:lblOffset val="100"/>
        <c:noMultiLvlLbl val="0"/>
      </c:catAx>
      <c:valAx>
        <c:axId val="577999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8001944"/>
        <c:crosses val="autoZero"/>
        <c:crossBetween val="between"/>
      </c:valAx>
      <c:serAx>
        <c:axId val="57735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57799959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A8EB2-DB41-4128-BD56-32929B0E77E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8EEB930-B4EB-4B38-B1B0-C0B77A6075B0}">
      <dgm:prSet phldrT="[Text]"/>
      <dgm:spPr/>
      <dgm:t>
        <a:bodyPr/>
        <a:lstStyle/>
        <a:p>
          <a:r>
            <a:rPr lang="fr-FR" dirty="0" smtClean="0"/>
            <a:t>SILICONE</a:t>
          </a:r>
          <a:endParaRPr lang="fr-FR" dirty="0"/>
        </a:p>
      </dgm:t>
    </dgm:pt>
    <dgm:pt modelId="{0CBD0357-C183-4EAF-AE2B-33512003C9C9}" type="parTrans" cxnId="{A514E48B-FFD3-4CEE-B68E-36FD6C748BB5}">
      <dgm:prSet/>
      <dgm:spPr/>
      <dgm:t>
        <a:bodyPr/>
        <a:lstStyle/>
        <a:p>
          <a:endParaRPr lang="fr-FR"/>
        </a:p>
      </dgm:t>
    </dgm:pt>
    <dgm:pt modelId="{04FBF526-15DD-4AA4-A7A0-1E13EBE68432}" type="sibTrans" cxnId="{A514E48B-FFD3-4CEE-B68E-36FD6C748BB5}">
      <dgm:prSet/>
      <dgm:spPr/>
      <dgm:t>
        <a:bodyPr/>
        <a:lstStyle/>
        <a:p>
          <a:endParaRPr lang="fr-FR"/>
        </a:p>
      </dgm:t>
    </dgm:pt>
    <dgm:pt modelId="{D661642B-F7BC-4F8D-B4B2-13E5C0B79844}">
      <dgm:prSet phldrT="[Text]"/>
      <dgm:spPr/>
      <dgm:t>
        <a:bodyPr/>
        <a:lstStyle/>
        <a:p>
          <a:r>
            <a:rPr lang="fr-FR" dirty="0" smtClean="0"/>
            <a:t>TEFLON</a:t>
          </a:r>
          <a:endParaRPr lang="fr-FR" dirty="0"/>
        </a:p>
      </dgm:t>
    </dgm:pt>
    <dgm:pt modelId="{12A36A98-B34C-4A41-8E86-FB39DDAA0D58}" type="parTrans" cxnId="{2CCC9279-A814-4939-B602-EF06CE351F33}">
      <dgm:prSet/>
      <dgm:spPr/>
      <dgm:t>
        <a:bodyPr/>
        <a:lstStyle/>
        <a:p>
          <a:endParaRPr lang="fr-FR"/>
        </a:p>
      </dgm:t>
    </dgm:pt>
    <dgm:pt modelId="{72579457-A21B-4BD7-BBA0-10D541C03218}" type="sibTrans" cxnId="{2CCC9279-A814-4939-B602-EF06CE351F33}">
      <dgm:prSet/>
      <dgm:spPr/>
      <dgm:t>
        <a:bodyPr/>
        <a:lstStyle/>
        <a:p>
          <a:endParaRPr lang="fr-FR"/>
        </a:p>
      </dgm:t>
    </dgm:pt>
    <dgm:pt modelId="{DEFE8791-DB62-48AA-9325-234BF9763A2A}">
      <dgm:prSet phldrT="[Text]"/>
      <dgm:spPr/>
      <dgm:t>
        <a:bodyPr/>
        <a:lstStyle/>
        <a:p>
          <a:r>
            <a:rPr lang="fr-FR" dirty="0" smtClean="0"/>
            <a:t>COLLAGEN</a:t>
          </a:r>
          <a:endParaRPr lang="fr-FR" dirty="0"/>
        </a:p>
      </dgm:t>
    </dgm:pt>
    <dgm:pt modelId="{EDA436F7-E527-4724-9B63-2FC711F1338D}" type="parTrans" cxnId="{A7A29D27-4E9E-4224-BD43-0EE32F5C3657}">
      <dgm:prSet/>
      <dgm:spPr/>
      <dgm:t>
        <a:bodyPr/>
        <a:lstStyle/>
        <a:p>
          <a:endParaRPr lang="fr-FR"/>
        </a:p>
      </dgm:t>
    </dgm:pt>
    <dgm:pt modelId="{436A5352-9F5A-4FB5-9EB0-079B14FE89D8}" type="sibTrans" cxnId="{A7A29D27-4E9E-4224-BD43-0EE32F5C3657}">
      <dgm:prSet/>
      <dgm:spPr/>
      <dgm:t>
        <a:bodyPr/>
        <a:lstStyle/>
        <a:p>
          <a:endParaRPr lang="fr-FR"/>
        </a:p>
      </dgm:t>
    </dgm:pt>
    <dgm:pt modelId="{224361AA-B884-46FE-9F46-5BC2A74C4418}">
      <dgm:prSet phldrT="[Text]"/>
      <dgm:spPr/>
      <dgm:t>
        <a:bodyPr/>
        <a:lstStyle/>
        <a:p>
          <a:endParaRPr lang="fr-FR" dirty="0"/>
        </a:p>
      </dgm:t>
    </dgm:pt>
    <dgm:pt modelId="{291A5EBB-822C-41D4-86DB-315457408227}" type="parTrans" cxnId="{A334E34A-49D5-4228-830E-514B22F82E3A}">
      <dgm:prSet/>
      <dgm:spPr/>
      <dgm:t>
        <a:bodyPr/>
        <a:lstStyle/>
        <a:p>
          <a:endParaRPr lang="fr-FR"/>
        </a:p>
      </dgm:t>
    </dgm:pt>
    <dgm:pt modelId="{3B7D026E-C48F-4608-87EC-9EAC59186C03}" type="sibTrans" cxnId="{A334E34A-49D5-4228-830E-514B22F82E3A}">
      <dgm:prSet/>
      <dgm:spPr/>
      <dgm:t>
        <a:bodyPr/>
        <a:lstStyle/>
        <a:p>
          <a:endParaRPr lang="fr-FR"/>
        </a:p>
      </dgm:t>
    </dgm:pt>
    <dgm:pt modelId="{E575F5EF-BEB3-4C26-AF3C-E09783C15FCF}" type="pres">
      <dgm:prSet presAssocID="{F6CA8EB2-DB41-4128-BD56-32929B0E77E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A60C151-BDC6-4692-96CB-8C1BCE4F8759}" type="pres">
      <dgm:prSet presAssocID="{F6CA8EB2-DB41-4128-BD56-32929B0E77E4}" presName="ellipse" presStyleLbl="trBgShp" presStyleIdx="0" presStyleCnt="1"/>
      <dgm:spPr/>
    </dgm:pt>
    <dgm:pt modelId="{E336D8FB-83E6-49CC-A988-236858E9C595}" type="pres">
      <dgm:prSet presAssocID="{F6CA8EB2-DB41-4128-BD56-32929B0E77E4}" presName="arrow1" presStyleLbl="fgShp" presStyleIdx="0" presStyleCnt="1"/>
      <dgm:spPr/>
    </dgm:pt>
    <dgm:pt modelId="{0D5067C5-BB36-4C19-B0B5-F58C4B5A402B}" type="pres">
      <dgm:prSet presAssocID="{F6CA8EB2-DB41-4128-BD56-32929B0E77E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DFF8E-3E9D-49EA-AE0C-CBA79D1D4CD2}" type="pres">
      <dgm:prSet presAssocID="{D661642B-F7BC-4F8D-B4B2-13E5C0B7984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816674-A803-459A-B542-4DB3521CD104}" type="pres">
      <dgm:prSet presAssocID="{DEFE8791-DB62-48AA-9325-234BF9763A2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893A6B-2090-4B8A-B825-6383D124712B}" type="pres">
      <dgm:prSet presAssocID="{224361AA-B884-46FE-9F46-5BC2A74C4418}" presName="item3" presStyleLbl="node1" presStyleIdx="2" presStyleCnt="3" custLinFactNeighborY="-47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EB36A-7B43-40E0-BA4E-9B665EDB80F8}" type="pres">
      <dgm:prSet presAssocID="{F6CA8EB2-DB41-4128-BD56-32929B0E77E4}" presName="funnel" presStyleLbl="trAlignAcc1" presStyleIdx="0" presStyleCnt="1"/>
      <dgm:spPr/>
    </dgm:pt>
  </dgm:ptLst>
  <dgm:cxnLst>
    <dgm:cxn modelId="{9F959219-D8F9-4491-9060-EBE33D644EEB}" type="presOf" srcId="{E8EEB930-B4EB-4B38-B1B0-C0B77A6075B0}" destId="{A2893A6B-2090-4B8A-B825-6383D124712B}" srcOrd="0" destOrd="0" presId="urn:microsoft.com/office/officeart/2005/8/layout/funnel1"/>
    <dgm:cxn modelId="{A6527EB5-F95B-437F-83BD-20C2DEB25ED5}" type="presOf" srcId="{DEFE8791-DB62-48AA-9325-234BF9763A2A}" destId="{FE2DFF8E-3E9D-49EA-AE0C-CBA79D1D4CD2}" srcOrd="0" destOrd="0" presId="urn:microsoft.com/office/officeart/2005/8/layout/funnel1"/>
    <dgm:cxn modelId="{98016EEA-CB6F-4848-9BCD-94C4037E7D2C}" type="presOf" srcId="{224361AA-B884-46FE-9F46-5BC2A74C4418}" destId="{0D5067C5-BB36-4C19-B0B5-F58C4B5A402B}" srcOrd="0" destOrd="0" presId="urn:microsoft.com/office/officeart/2005/8/layout/funnel1"/>
    <dgm:cxn modelId="{29BE1AE7-1954-4B87-BFDC-05EB8A6CC4E1}" type="presOf" srcId="{D661642B-F7BC-4F8D-B4B2-13E5C0B79844}" destId="{D0816674-A803-459A-B542-4DB3521CD104}" srcOrd="0" destOrd="0" presId="urn:microsoft.com/office/officeart/2005/8/layout/funnel1"/>
    <dgm:cxn modelId="{A7A29D27-4E9E-4224-BD43-0EE32F5C3657}" srcId="{F6CA8EB2-DB41-4128-BD56-32929B0E77E4}" destId="{DEFE8791-DB62-48AA-9325-234BF9763A2A}" srcOrd="2" destOrd="0" parTransId="{EDA436F7-E527-4724-9B63-2FC711F1338D}" sibTransId="{436A5352-9F5A-4FB5-9EB0-079B14FE89D8}"/>
    <dgm:cxn modelId="{A334E34A-49D5-4228-830E-514B22F82E3A}" srcId="{F6CA8EB2-DB41-4128-BD56-32929B0E77E4}" destId="{224361AA-B884-46FE-9F46-5BC2A74C4418}" srcOrd="3" destOrd="0" parTransId="{291A5EBB-822C-41D4-86DB-315457408227}" sibTransId="{3B7D026E-C48F-4608-87EC-9EAC59186C03}"/>
    <dgm:cxn modelId="{A514E48B-FFD3-4CEE-B68E-36FD6C748BB5}" srcId="{F6CA8EB2-DB41-4128-BD56-32929B0E77E4}" destId="{E8EEB930-B4EB-4B38-B1B0-C0B77A6075B0}" srcOrd="0" destOrd="0" parTransId="{0CBD0357-C183-4EAF-AE2B-33512003C9C9}" sibTransId="{04FBF526-15DD-4AA4-A7A0-1E13EBE68432}"/>
    <dgm:cxn modelId="{2CCC9279-A814-4939-B602-EF06CE351F33}" srcId="{F6CA8EB2-DB41-4128-BD56-32929B0E77E4}" destId="{D661642B-F7BC-4F8D-B4B2-13E5C0B79844}" srcOrd="1" destOrd="0" parTransId="{12A36A98-B34C-4A41-8E86-FB39DDAA0D58}" sibTransId="{72579457-A21B-4BD7-BBA0-10D541C03218}"/>
    <dgm:cxn modelId="{160E4249-975F-4B4F-9E92-A126DA54C6AE}" type="presOf" srcId="{F6CA8EB2-DB41-4128-BD56-32929B0E77E4}" destId="{E575F5EF-BEB3-4C26-AF3C-E09783C15FCF}" srcOrd="0" destOrd="0" presId="urn:microsoft.com/office/officeart/2005/8/layout/funnel1"/>
    <dgm:cxn modelId="{0824E2AF-7512-45CB-A6DC-AE29EF57049B}" type="presParOf" srcId="{E575F5EF-BEB3-4C26-AF3C-E09783C15FCF}" destId="{DA60C151-BDC6-4692-96CB-8C1BCE4F8759}" srcOrd="0" destOrd="0" presId="urn:microsoft.com/office/officeart/2005/8/layout/funnel1"/>
    <dgm:cxn modelId="{73B9B3A5-345C-43CE-8B05-DBD3CC6EF240}" type="presParOf" srcId="{E575F5EF-BEB3-4C26-AF3C-E09783C15FCF}" destId="{E336D8FB-83E6-49CC-A988-236858E9C595}" srcOrd="1" destOrd="0" presId="urn:microsoft.com/office/officeart/2005/8/layout/funnel1"/>
    <dgm:cxn modelId="{02B0D30E-32EB-4975-BC86-0169794C45BB}" type="presParOf" srcId="{E575F5EF-BEB3-4C26-AF3C-E09783C15FCF}" destId="{0D5067C5-BB36-4C19-B0B5-F58C4B5A402B}" srcOrd="2" destOrd="0" presId="urn:microsoft.com/office/officeart/2005/8/layout/funnel1"/>
    <dgm:cxn modelId="{0090FE9C-FE29-46BB-B620-A6FA4B4B0E92}" type="presParOf" srcId="{E575F5EF-BEB3-4C26-AF3C-E09783C15FCF}" destId="{FE2DFF8E-3E9D-49EA-AE0C-CBA79D1D4CD2}" srcOrd="3" destOrd="0" presId="urn:microsoft.com/office/officeart/2005/8/layout/funnel1"/>
    <dgm:cxn modelId="{623A96F7-C7BE-4E0F-8501-6C2CBD65E524}" type="presParOf" srcId="{E575F5EF-BEB3-4C26-AF3C-E09783C15FCF}" destId="{D0816674-A803-459A-B542-4DB3521CD104}" srcOrd="4" destOrd="0" presId="urn:microsoft.com/office/officeart/2005/8/layout/funnel1"/>
    <dgm:cxn modelId="{3F74B0CE-5958-48EC-9345-C7759A046A86}" type="presParOf" srcId="{E575F5EF-BEB3-4C26-AF3C-E09783C15FCF}" destId="{A2893A6B-2090-4B8A-B825-6383D124712B}" srcOrd="5" destOrd="0" presId="urn:microsoft.com/office/officeart/2005/8/layout/funnel1"/>
    <dgm:cxn modelId="{2B412A31-D10A-4381-967E-B1719E078F6F}" type="presParOf" srcId="{E575F5EF-BEB3-4C26-AF3C-E09783C15FCF}" destId="{5E5EB36A-7B43-40E0-BA4E-9B665EDB80F8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43F7AA-CE43-44D7-B330-027ABC8626BB}" type="doc">
      <dgm:prSet loTypeId="urn:microsoft.com/office/officeart/2005/8/layout/equation1" loCatId="process" qsTypeId="urn:microsoft.com/office/officeart/2005/8/quickstyle/3d1" qsCatId="3D" csTypeId="urn:microsoft.com/office/officeart/2005/8/colors/colorful4" csCatId="colorful" phldr="1"/>
      <dgm:spPr/>
    </dgm:pt>
    <dgm:pt modelId="{62F26BBB-2974-42F9-9185-50AC4ED3C666}">
      <dgm:prSet phldrT="[Text]"/>
      <dgm:spPr/>
      <dgm:t>
        <a:bodyPr/>
        <a:lstStyle/>
        <a:p>
          <a:r>
            <a:rPr lang="fr-FR" dirty="0" err="1" smtClean="0"/>
            <a:t>Dextranomer</a:t>
          </a:r>
          <a:r>
            <a:rPr lang="fr-FR" dirty="0" smtClean="0"/>
            <a:t> </a:t>
          </a:r>
          <a:r>
            <a:rPr lang="fr-FR" dirty="0" err="1" smtClean="0"/>
            <a:t>microspheres</a:t>
          </a:r>
          <a:endParaRPr lang="fr-FR" dirty="0"/>
        </a:p>
      </dgm:t>
    </dgm:pt>
    <dgm:pt modelId="{F14E4300-F5E0-48A0-8C7B-3BC8DAD4A8E6}" type="parTrans" cxnId="{425773C4-6B11-4221-8614-0EDA66B0E3CD}">
      <dgm:prSet/>
      <dgm:spPr/>
      <dgm:t>
        <a:bodyPr/>
        <a:lstStyle/>
        <a:p>
          <a:endParaRPr lang="fr-FR"/>
        </a:p>
      </dgm:t>
    </dgm:pt>
    <dgm:pt modelId="{58C87056-EDFD-4AAB-B59F-EA69F2830F92}" type="sibTrans" cxnId="{425773C4-6B11-4221-8614-0EDA66B0E3CD}">
      <dgm:prSet/>
      <dgm:spPr/>
      <dgm:t>
        <a:bodyPr/>
        <a:lstStyle/>
        <a:p>
          <a:endParaRPr lang="fr-FR"/>
        </a:p>
      </dgm:t>
    </dgm:pt>
    <dgm:pt modelId="{42B84869-CE51-4689-ADB8-AD5FCF6B15B6}">
      <dgm:prSet phldrT="[Text]"/>
      <dgm:spPr/>
      <dgm:t>
        <a:bodyPr/>
        <a:lstStyle/>
        <a:p>
          <a:r>
            <a:rPr lang="fr-FR" dirty="0" smtClean="0"/>
            <a:t>Non –Animal </a:t>
          </a:r>
          <a:r>
            <a:rPr lang="fr-FR" dirty="0" err="1" smtClean="0"/>
            <a:t>Stabilized</a:t>
          </a:r>
          <a:r>
            <a:rPr lang="fr-FR" dirty="0" smtClean="0"/>
            <a:t> </a:t>
          </a:r>
          <a:r>
            <a:rPr lang="fr-FR" dirty="0" err="1" smtClean="0"/>
            <a:t>Hyaluronic</a:t>
          </a:r>
          <a:r>
            <a:rPr lang="fr-FR" dirty="0" smtClean="0"/>
            <a:t> </a:t>
          </a:r>
          <a:r>
            <a:rPr lang="fr-FR" dirty="0" err="1" smtClean="0"/>
            <a:t>Acid</a:t>
          </a:r>
          <a:endParaRPr lang="fr-FR" dirty="0"/>
        </a:p>
      </dgm:t>
    </dgm:pt>
    <dgm:pt modelId="{170F748A-081E-42F3-A6AF-AA6AC82964FB}" type="parTrans" cxnId="{D995B0D0-A7F7-4E00-B5A7-32E9E1AAD325}">
      <dgm:prSet/>
      <dgm:spPr/>
      <dgm:t>
        <a:bodyPr/>
        <a:lstStyle/>
        <a:p>
          <a:endParaRPr lang="fr-FR"/>
        </a:p>
      </dgm:t>
    </dgm:pt>
    <dgm:pt modelId="{DF858378-0D66-47D1-8C90-791F690D2457}" type="sibTrans" cxnId="{D995B0D0-A7F7-4E00-B5A7-32E9E1AAD325}">
      <dgm:prSet/>
      <dgm:spPr/>
      <dgm:t>
        <a:bodyPr/>
        <a:lstStyle/>
        <a:p>
          <a:endParaRPr lang="fr-FR"/>
        </a:p>
      </dgm:t>
    </dgm:pt>
    <dgm:pt modelId="{554D74A3-DEBE-4B0F-84BE-154F23CE9688}">
      <dgm:prSet phldrT="[Text]"/>
      <dgm:spPr/>
      <dgm:t>
        <a:bodyPr/>
        <a:lstStyle/>
        <a:p>
          <a:r>
            <a:rPr lang="fr-FR" dirty="0" smtClean="0"/>
            <a:t>DEFLUX</a:t>
          </a:r>
          <a:endParaRPr lang="fr-FR" dirty="0"/>
        </a:p>
      </dgm:t>
    </dgm:pt>
    <dgm:pt modelId="{2BBBF8D2-6764-4E4F-B996-B382D1E74853}" type="parTrans" cxnId="{9C329015-8555-4094-B646-C054E792DFE7}">
      <dgm:prSet/>
      <dgm:spPr/>
      <dgm:t>
        <a:bodyPr/>
        <a:lstStyle/>
        <a:p>
          <a:endParaRPr lang="fr-FR"/>
        </a:p>
      </dgm:t>
    </dgm:pt>
    <dgm:pt modelId="{C8622328-0602-45E6-AE6A-AF8E4EB4C10B}" type="sibTrans" cxnId="{9C329015-8555-4094-B646-C054E792DFE7}">
      <dgm:prSet/>
      <dgm:spPr/>
      <dgm:t>
        <a:bodyPr/>
        <a:lstStyle/>
        <a:p>
          <a:endParaRPr lang="fr-FR"/>
        </a:p>
      </dgm:t>
    </dgm:pt>
    <dgm:pt modelId="{FA10A5D8-AC2F-476D-BB9B-1089C8B3C3E4}" type="pres">
      <dgm:prSet presAssocID="{8943F7AA-CE43-44D7-B330-027ABC8626BB}" presName="linearFlow" presStyleCnt="0">
        <dgm:presLayoutVars>
          <dgm:dir/>
          <dgm:resizeHandles val="exact"/>
        </dgm:presLayoutVars>
      </dgm:prSet>
      <dgm:spPr/>
    </dgm:pt>
    <dgm:pt modelId="{FB6A771D-6FB0-4D33-AA26-70E53CB67AA8}" type="pres">
      <dgm:prSet presAssocID="{62F26BBB-2974-42F9-9185-50AC4ED3C6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AA101D-EC4C-406D-9849-C31C6EC28887}" type="pres">
      <dgm:prSet presAssocID="{58C87056-EDFD-4AAB-B59F-EA69F2830F92}" presName="spacerL" presStyleCnt="0"/>
      <dgm:spPr/>
    </dgm:pt>
    <dgm:pt modelId="{549B6DA0-DE6B-47B6-9987-489BCD7DFA5D}" type="pres">
      <dgm:prSet presAssocID="{58C87056-EDFD-4AAB-B59F-EA69F2830F9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2ED0B349-57C5-45DD-AF17-3E1BB7060F58}" type="pres">
      <dgm:prSet presAssocID="{58C87056-EDFD-4AAB-B59F-EA69F2830F92}" presName="spacerR" presStyleCnt="0"/>
      <dgm:spPr/>
    </dgm:pt>
    <dgm:pt modelId="{93D9FD13-45DF-401B-B204-9A63687E33F8}" type="pres">
      <dgm:prSet presAssocID="{42B84869-CE51-4689-ADB8-AD5FCF6B15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75FFDF-9052-4609-9C53-FCEF22839C28}" type="pres">
      <dgm:prSet presAssocID="{DF858378-0D66-47D1-8C90-791F690D2457}" presName="spacerL" presStyleCnt="0"/>
      <dgm:spPr/>
    </dgm:pt>
    <dgm:pt modelId="{2B75AE13-3AAD-402A-BA64-5333BEB865EB}" type="pres">
      <dgm:prSet presAssocID="{DF858378-0D66-47D1-8C90-791F690D2457}" presName="sibTrans" presStyleLbl="sibTrans2D1" presStyleIdx="1" presStyleCnt="2"/>
      <dgm:spPr/>
      <dgm:t>
        <a:bodyPr/>
        <a:lstStyle/>
        <a:p>
          <a:endParaRPr lang="fr-FR"/>
        </a:p>
      </dgm:t>
    </dgm:pt>
    <dgm:pt modelId="{E1D8F4A3-DA8A-4744-B857-8A1FCD55A0BD}" type="pres">
      <dgm:prSet presAssocID="{DF858378-0D66-47D1-8C90-791F690D2457}" presName="spacerR" presStyleCnt="0"/>
      <dgm:spPr/>
    </dgm:pt>
    <dgm:pt modelId="{3064DBCB-3E90-480C-828F-582B8B5A89F9}" type="pres">
      <dgm:prSet presAssocID="{554D74A3-DEBE-4B0F-84BE-154F23CE9688}" presName="node" presStyleLbl="node1" presStyleIdx="2" presStyleCnt="3" custScaleX="1022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5773C4-6B11-4221-8614-0EDA66B0E3CD}" srcId="{8943F7AA-CE43-44D7-B330-027ABC8626BB}" destId="{62F26BBB-2974-42F9-9185-50AC4ED3C666}" srcOrd="0" destOrd="0" parTransId="{F14E4300-F5E0-48A0-8C7B-3BC8DAD4A8E6}" sibTransId="{58C87056-EDFD-4AAB-B59F-EA69F2830F92}"/>
    <dgm:cxn modelId="{8511FAFE-97BD-4095-B786-67592E358050}" type="presOf" srcId="{DF858378-0D66-47D1-8C90-791F690D2457}" destId="{2B75AE13-3AAD-402A-BA64-5333BEB865EB}" srcOrd="0" destOrd="0" presId="urn:microsoft.com/office/officeart/2005/8/layout/equation1"/>
    <dgm:cxn modelId="{D995B0D0-A7F7-4E00-B5A7-32E9E1AAD325}" srcId="{8943F7AA-CE43-44D7-B330-027ABC8626BB}" destId="{42B84869-CE51-4689-ADB8-AD5FCF6B15B6}" srcOrd="1" destOrd="0" parTransId="{170F748A-081E-42F3-A6AF-AA6AC82964FB}" sibTransId="{DF858378-0D66-47D1-8C90-791F690D2457}"/>
    <dgm:cxn modelId="{999F3436-15CB-4242-B756-DBBBDE0EFA26}" type="presOf" srcId="{62F26BBB-2974-42F9-9185-50AC4ED3C666}" destId="{FB6A771D-6FB0-4D33-AA26-70E53CB67AA8}" srcOrd="0" destOrd="0" presId="urn:microsoft.com/office/officeart/2005/8/layout/equation1"/>
    <dgm:cxn modelId="{9C329015-8555-4094-B646-C054E792DFE7}" srcId="{8943F7AA-CE43-44D7-B330-027ABC8626BB}" destId="{554D74A3-DEBE-4B0F-84BE-154F23CE9688}" srcOrd="2" destOrd="0" parTransId="{2BBBF8D2-6764-4E4F-B996-B382D1E74853}" sibTransId="{C8622328-0602-45E6-AE6A-AF8E4EB4C10B}"/>
    <dgm:cxn modelId="{EB50FB68-BC2D-4BDF-B267-C9297000520F}" type="presOf" srcId="{554D74A3-DEBE-4B0F-84BE-154F23CE9688}" destId="{3064DBCB-3E90-480C-828F-582B8B5A89F9}" srcOrd="0" destOrd="0" presId="urn:microsoft.com/office/officeart/2005/8/layout/equation1"/>
    <dgm:cxn modelId="{6077DC18-36E4-4DE3-9614-F264D332C520}" type="presOf" srcId="{42B84869-CE51-4689-ADB8-AD5FCF6B15B6}" destId="{93D9FD13-45DF-401B-B204-9A63687E33F8}" srcOrd="0" destOrd="0" presId="urn:microsoft.com/office/officeart/2005/8/layout/equation1"/>
    <dgm:cxn modelId="{D7DEF93F-B252-4DEC-AF95-AE49CE232A4F}" type="presOf" srcId="{8943F7AA-CE43-44D7-B330-027ABC8626BB}" destId="{FA10A5D8-AC2F-476D-BB9B-1089C8B3C3E4}" srcOrd="0" destOrd="0" presId="urn:microsoft.com/office/officeart/2005/8/layout/equation1"/>
    <dgm:cxn modelId="{67D09F23-F563-49DF-A4E1-7419848201FA}" type="presOf" srcId="{58C87056-EDFD-4AAB-B59F-EA69F2830F92}" destId="{549B6DA0-DE6B-47B6-9987-489BCD7DFA5D}" srcOrd="0" destOrd="0" presId="urn:microsoft.com/office/officeart/2005/8/layout/equation1"/>
    <dgm:cxn modelId="{F14520D7-DCDD-4131-AB52-192A9BD34A5A}" type="presParOf" srcId="{FA10A5D8-AC2F-476D-BB9B-1089C8B3C3E4}" destId="{FB6A771D-6FB0-4D33-AA26-70E53CB67AA8}" srcOrd="0" destOrd="0" presId="urn:microsoft.com/office/officeart/2005/8/layout/equation1"/>
    <dgm:cxn modelId="{D549FA1B-2BA1-478F-8098-B2BDE15F8C7B}" type="presParOf" srcId="{FA10A5D8-AC2F-476D-BB9B-1089C8B3C3E4}" destId="{7DAA101D-EC4C-406D-9849-C31C6EC28887}" srcOrd="1" destOrd="0" presId="urn:microsoft.com/office/officeart/2005/8/layout/equation1"/>
    <dgm:cxn modelId="{093B2006-B4F1-46A3-BC4A-890D3D1EABE5}" type="presParOf" srcId="{FA10A5D8-AC2F-476D-BB9B-1089C8B3C3E4}" destId="{549B6DA0-DE6B-47B6-9987-489BCD7DFA5D}" srcOrd="2" destOrd="0" presId="urn:microsoft.com/office/officeart/2005/8/layout/equation1"/>
    <dgm:cxn modelId="{BCF22D29-4948-417E-B9B1-FB564D949386}" type="presParOf" srcId="{FA10A5D8-AC2F-476D-BB9B-1089C8B3C3E4}" destId="{2ED0B349-57C5-45DD-AF17-3E1BB7060F58}" srcOrd="3" destOrd="0" presId="urn:microsoft.com/office/officeart/2005/8/layout/equation1"/>
    <dgm:cxn modelId="{83B8576D-1A16-4309-8E28-ADE555DF67BF}" type="presParOf" srcId="{FA10A5D8-AC2F-476D-BB9B-1089C8B3C3E4}" destId="{93D9FD13-45DF-401B-B204-9A63687E33F8}" srcOrd="4" destOrd="0" presId="urn:microsoft.com/office/officeart/2005/8/layout/equation1"/>
    <dgm:cxn modelId="{A78EE672-E2B8-4709-9C04-88127D949DF0}" type="presParOf" srcId="{FA10A5D8-AC2F-476D-BB9B-1089C8B3C3E4}" destId="{F775FFDF-9052-4609-9C53-FCEF22839C28}" srcOrd="5" destOrd="0" presId="urn:microsoft.com/office/officeart/2005/8/layout/equation1"/>
    <dgm:cxn modelId="{5A19254C-112B-46EB-9F3D-F9876CEE6C00}" type="presParOf" srcId="{FA10A5D8-AC2F-476D-BB9B-1089C8B3C3E4}" destId="{2B75AE13-3AAD-402A-BA64-5333BEB865EB}" srcOrd="6" destOrd="0" presId="urn:microsoft.com/office/officeart/2005/8/layout/equation1"/>
    <dgm:cxn modelId="{68D3A0BB-08FB-4C84-B971-63299FEA368A}" type="presParOf" srcId="{FA10A5D8-AC2F-476D-BB9B-1089C8B3C3E4}" destId="{E1D8F4A3-DA8A-4744-B857-8A1FCD55A0BD}" srcOrd="7" destOrd="0" presId="urn:microsoft.com/office/officeart/2005/8/layout/equation1"/>
    <dgm:cxn modelId="{5E60AEBB-675A-469A-9153-9F8A897AE49A}" type="presParOf" srcId="{FA10A5D8-AC2F-476D-BB9B-1089C8B3C3E4}" destId="{3064DBCB-3E90-480C-828F-582B8B5A89F9}" srcOrd="8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9269-967F-4A1D-B17C-652C166D3A2A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1695-5614-41D4-B414-73892B99D8D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-kiki\Desktop\MOV02440.M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971799"/>
          </a:xfrm>
        </p:spPr>
        <p:txBody>
          <a:bodyPr>
            <a:normAutofit/>
          </a:bodyPr>
          <a:lstStyle/>
          <a:p>
            <a:r>
              <a:rPr lang="fr-FR" dirty="0" smtClean="0"/>
              <a:t>DEFLUX VERSUS SURGERY IN VESICO-URETERAL REFLUX IN CHILDREN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Professor Paul </a:t>
            </a:r>
            <a:r>
              <a:rPr lang="en-US" dirty="0" err="1"/>
              <a:t>Daher</a:t>
            </a:r>
            <a:endParaRPr lang="en-US" dirty="0"/>
          </a:p>
          <a:p>
            <a:r>
              <a:rPr lang="en-US" dirty="0"/>
              <a:t>Chief of department of pediatric surgery-Faculty of Medicine-St joseph University</a:t>
            </a:r>
          </a:p>
          <a:p>
            <a:r>
              <a:rPr lang="en-US" dirty="0"/>
              <a:t>IPNA-ISN 2019</a:t>
            </a:r>
          </a:p>
          <a:p>
            <a:endParaRPr lang="fr-FR" dirty="0"/>
          </a:p>
        </p:txBody>
      </p:sp>
      <p:pic>
        <p:nvPicPr>
          <p:cNvPr id="4" name="Picture 3" descr="CIMG8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267200"/>
            <a:ext cx="5105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SILICONE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to </a:t>
            </a:r>
            <a:r>
              <a:rPr lang="fr-FR" dirty="0" err="1" smtClean="0"/>
              <a:t>Teflon</a:t>
            </a:r>
            <a:endParaRPr lang="fr-FR" dirty="0" smtClean="0"/>
          </a:p>
          <a:p>
            <a:r>
              <a:rPr lang="fr-FR" dirty="0" err="1"/>
              <a:t>L</a:t>
            </a:r>
            <a:r>
              <a:rPr lang="fr-FR" dirty="0" err="1" smtClean="0"/>
              <a:t>arger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size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abolishes</a:t>
            </a:r>
            <a:r>
              <a:rPr lang="fr-FR" dirty="0" smtClean="0"/>
              <a:t> the </a:t>
            </a:r>
            <a:r>
              <a:rPr lang="fr-FR" dirty="0" err="1" smtClean="0"/>
              <a:t>risk</a:t>
            </a:r>
            <a:r>
              <a:rPr lang="fr-FR" dirty="0" smtClean="0"/>
              <a:t> of migration</a:t>
            </a:r>
          </a:p>
          <a:p>
            <a:r>
              <a:rPr lang="fr-FR" dirty="0" smtClean="0"/>
              <a:t>But,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autoimmune</a:t>
            </a:r>
            <a:r>
              <a:rPr lang="fr-FR" dirty="0" smtClean="0"/>
              <a:t> </a:t>
            </a:r>
            <a:r>
              <a:rPr lang="fr-FR" dirty="0" err="1" smtClean="0"/>
              <a:t>reactions</a:t>
            </a:r>
            <a:r>
              <a:rPr lang="fr-FR" dirty="0" smtClean="0"/>
              <a:t> and possible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malignancy</a:t>
            </a:r>
            <a:r>
              <a:rPr lang="fr-FR" dirty="0" smtClean="0"/>
              <a:t> in the long </a:t>
            </a:r>
            <a:r>
              <a:rPr lang="fr-FR" dirty="0" err="1" smtClean="0"/>
              <a:t>term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 light of the </a:t>
            </a:r>
            <a:r>
              <a:rPr lang="fr-FR" dirty="0" err="1" smtClean="0"/>
              <a:t>potential</a:t>
            </a:r>
            <a:r>
              <a:rPr lang="fr-FR" dirty="0" smtClean="0"/>
              <a:t> danger of </a:t>
            </a:r>
            <a:r>
              <a:rPr lang="fr-FR" dirty="0" err="1" smtClean="0"/>
              <a:t>injecting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, the </a:t>
            </a:r>
            <a:r>
              <a:rPr lang="fr-FR" dirty="0" err="1" smtClean="0"/>
              <a:t>search</a:t>
            </a:r>
            <a:r>
              <a:rPr lang="fr-FR" dirty="0" smtClean="0"/>
              <a:t> for alternative </a:t>
            </a:r>
            <a:r>
              <a:rPr lang="fr-FR" dirty="0" err="1" smtClean="0"/>
              <a:t>biological</a:t>
            </a:r>
            <a:r>
              <a:rPr lang="fr-FR" dirty="0" smtClean="0"/>
              <a:t> tissue </a:t>
            </a:r>
            <a:r>
              <a:rPr lang="fr-FR" dirty="0" err="1" smtClean="0"/>
              <a:t>materials</a:t>
            </a:r>
            <a:r>
              <a:rPr lang="fr-FR" dirty="0" smtClean="0"/>
              <a:t> has been intensive…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COLLAGEN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Cross-</a:t>
            </a:r>
            <a:r>
              <a:rPr lang="fr-FR" dirty="0" err="1" smtClean="0"/>
              <a:t>linked</a:t>
            </a:r>
            <a:r>
              <a:rPr lang="fr-FR" dirty="0" smtClean="0"/>
              <a:t> bovine </a:t>
            </a:r>
            <a:r>
              <a:rPr lang="fr-FR" dirty="0" err="1" smtClean="0"/>
              <a:t>protein</a:t>
            </a:r>
            <a:endParaRPr lang="fr-FR" dirty="0" smtClean="0"/>
          </a:p>
          <a:p>
            <a:r>
              <a:rPr lang="fr-FR" dirty="0" err="1" smtClean="0"/>
              <a:t>Success</a:t>
            </a:r>
            <a:r>
              <a:rPr lang="fr-FR" dirty="0" smtClean="0"/>
              <a:t> rate </a:t>
            </a:r>
            <a:r>
              <a:rPr lang="fr-FR" dirty="0" err="1" smtClean="0"/>
              <a:t>from</a:t>
            </a:r>
            <a:r>
              <a:rPr lang="fr-FR" dirty="0" smtClean="0"/>
              <a:t> 62 to 83%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need</a:t>
            </a:r>
            <a:r>
              <a:rPr lang="fr-FR" dirty="0" smtClean="0"/>
              <a:t> for skin </a:t>
            </a:r>
            <a:r>
              <a:rPr lang="fr-FR" dirty="0" err="1" smtClean="0"/>
              <a:t>testing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provoke</a:t>
            </a:r>
            <a:r>
              <a:rPr lang="fr-FR" dirty="0" smtClean="0"/>
              <a:t> cellular and humoral </a:t>
            </a:r>
            <a:r>
              <a:rPr lang="fr-FR" dirty="0" err="1" smtClean="0"/>
              <a:t>response</a:t>
            </a:r>
            <a:endParaRPr lang="fr-FR" dirty="0" smtClean="0"/>
          </a:p>
          <a:p>
            <a:r>
              <a:rPr lang="fr-FR" dirty="0" err="1" smtClean="0"/>
              <a:t>Biodegradation</a:t>
            </a:r>
            <a:r>
              <a:rPr lang="fr-FR" dirty="0" smtClean="0"/>
              <a:t> and contraction </a:t>
            </a:r>
            <a:r>
              <a:rPr lang="fr-FR" dirty="0" err="1" smtClean="0"/>
              <a:t>lead</a:t>
            </a:r>
            <a:r>
              <a:rPr lang="fr-FR" dirty="0" smtClean="0"/>
              <a:t> to VUR </a:t>
            </a:r>
            <a:r>
              <a:rPr lang="fr-FR" dirty="0" err="1" smtClean="0"/>
              <a:t>recurrences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Cure rate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somewhat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injection of </a:t>
            </a:r>
            <a:r>
              <a:rPr lang="fr-FR" dirty="0" err="1" smtClean="0"/>
              <a:t>Teflon</a:t>
            </a:r>
            <a:r>
              <a:rPr lang="fr-FR" dirty="0" smtClean="0"/>
              <a:t> or Silicone…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796643"/>
            <a:ext cx="3276600" cy="106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457200" y="914400"/>
            <a:ext cx="8153400" cy="3124200"/>
          </a:xfrm>
          <a:prstGeom prst="line">
            <a:avLst/>
          </a:prstGeom>
          <a:ln w="146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219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FOREIGN MATERIALS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BIOLOGICAL TISSUE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WHAT IS DEFLUX?...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Callout 6"/>
          <p:cNvSpPr/>
          <p:nvPr/>
        </p:nvSpPr>
        <p:spPr>
          <a:xfrm>
            <a:off x="3276600" y="228600"/>
            <a:ext cx="2590800" cy="2133600"/>
          </a:xfrm>
          <a:prstGeom prst="downArrowCallout">
            <a:avLst/>
          </a:prstGeom>
          <a:solidFill>
            <a:srgbClr val="392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Cultured</a:t>
            </a:r>
            <a:r>
              <a:rPr lang="fr-FR" dirty="0" smtClean="0"/>
              <a:t> </a:t>
            </a:r>
            <a:r>
              <a:rPr lang="fr-FR" dirty="0" err="1" smtClean="0"/>
              <a:t>bacteria</a:t>
            </a:r>
            <a:r>
              <a:rPr lang="fr-FR" dirty="0" smtClean="0"/>
              <a:t>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stabilization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9" name="Up Arrow Callout 8"/>
          <p:cNvSpPr/>
          <p:nvPr/>
        </p:nvSpPr>
        <p:spPr>
          <a:xfrm>
            <a:off x="0" y="4495800"/>
            <a:ext cx="2590800" cy="2133600"/>
          </a:xfrm>
          <a:prstGeom prst="upArrowCallout">
            <a:avLst/>
          </a:prstGeom>
          <a:solidFill>
            <a:srgbClr val="904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Dextran</a:t>
            </a:r>
            <a:r>
              <a:rPr lang="fr-FR" dirty="0" smtClean="0"/>
              <a:t> </a:t>
            </a:r>
            <a:r>
              <a:rPr lang="fr-FR" dirty="0" err="1" smtClean="0"/>
              <a:t>polymers</a:t>
            </a:r>
            <a:r>
              <a:rPr lang="fr-FR" dirty="0" smtClean="0"/>
              <a:t>, </a:t>
            </a:r>
            <a:r>
              <a:rPr lang="fr-FR" dirty="0" err="1" smtClean="0"/>
              <a:t>microspheres</a:t>
            </a:r>
            <a:r>
              <a:rPr lang="fr-FR" dirty="0" smtClean="0"/>
              <a:t> of 80 to 120 </a:t>
            </a:r>
            <a:r>
              <a:rPr lang="fr-FR" dirty="0" smtClean="0">
                <a:latin typeface="Gill Sans MT"/>
              </a:rPr>
              <a:t>µm, no migration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2831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4724400" y="1219200"/>
            <a:ext cx="19050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ight Arrow 4"/>
          <p:cNvSpPr/>
          <p:nvPr/>
        </p:nvSpPr>
        <p:spPr>
          <a:xfrm>
            <a:off x="4800600" y="2590800"/>
            <a:ext cx="19050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ight Arrow 5"/>
          <p:cNvSpPr/>
          <p:nvPr/>
        </p:nvSpPr>
        <p:spPr>
          <a:xfrm>
            <a:off x="4800600" y="3810000"/>
            <a:ext cx="19050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ight Arrow 6"/>
          <p:cNvSpPr/>
          <p:nvPr/>
        </p:nvSpPr>
        <p:spPr>
          <a:xfrm>
            <a:off x="4800600" y="5029200"/>
            <a:ext cx="1905000" cy="609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781800" y="1143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No fragmentation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590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No migration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3810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No </a:t>
            </a:r>
            <a:r>
              <a:rPr lang="fr-FR" sz="2400" dirty="0" err="1" smtClean="0"/>
              <a:t>allergic</a:t>
            </a:r>
            <a:r>
              <a:rPr lang="fr-FR" sz="2400" dirty="0" smtClean="0"/>
              <a:t> </a:t>
            </a:r>
            <a:r>
              <a:rPr lang="fr-FR" sz="2400" dirty="0" err="1" smtClean="0"/>
              <a:t>reactions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0292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No contraction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TECHNIQUES OF INJECTION…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STING »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Subureteric</a:t>
            </a:r>
            <a:r>
              <a:rPr lang="fr-FR" dirty="0" smtClean="0"/>
              <a:t> </a:t>
            </a:r>
            <a:r>
              <a:rPr lang="fr-FR" dirty="0" err="1" smtClean="0"/>
              <a:t>transurethral</a:t>
            </a:r>
            <a:r>
              <a:rPr lang="fr-FR" dirty="0" smtClean="0"/>
              <a:t> injection</a:t>
            </a:r>
          </a:p>
          <a:p>
            <a:r>
              <a:rPr lang="fr-FR" dirty="0" err="1" smtClean="0"/>
              <a:t>Deflux</a:t>
            </a:r>
            <a:r>
              <a:rPr lang="fr-FR" dirty="0" smtClean="0"/>
              <a:t> standard injection </a:t>
            </a:r>
            <a:r>
              <a:rPr lang="fr-FR" dirty="0" err="1" smtClean="0"/>
              <a:t>procedure</a:t>
            </a:r>
            <a:endParaRPr lang="fr-FR" dirty="0" smtClean="0"/>
          </a:p>
          <a:p>
            <a:r>
              <a:rPr lang="fr-FR" dirty="0" smtClean="0"/>
              <a:t>Position the implant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the </a:t>
            </a:r>
            <a:r>
              <a:rPr lang="fr-FR" dirty="0" err="1" smtClean="0"/>
              <a:t>ureteral</a:t>
            </a:r>
            <a:r>
              <a:rPr lang="fr-FR" dirty="0" smtClean="0"/>
              <a:t> orifice…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HIT »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Is a modification of the standard </a:t>
            </a:r>
            <a:r>
              <a:rPr lang="fr-FR" dirty="0" err="1" smtClean="0"/>
              <a:t>sting</a:t>
            </a:r>
            <a:r>
              <a:rPr lang="fr-FR" dirty="0" smtClean="0"/>
              <a:t> </a:t>
            </a:r>
            <a:r>
              <a:rPr lang="fr-FR" dirty="0" err="1" smtClean="0"/>
              <a:t>procedure</a:t>
            </a:r>
            <a:endParaRPr lang="fr-FR" dirty="0" smtClean="0"/>
          </a:p>
          <a:p>
            <a:r>
              <a:rPr lang="fr-FR" dirty="0" err="1" smtClean="0"/>
              <a:t>Hydrodistention</a:t>
            </a:r>
            <a:r>
              <a:rPr lang="fr-FR" dirty="0" smtClean="0"/>
              <a:t>-implantation technique</a:t>
            </a:r>
          </a:p>
          <a:p>
            <a:r>
              <a:rPr lang="fr-FR" dirty="0" smtClean="0"/>
              <a:t>Uses a </a:t>
            </a:r>
            <a:r>
              <a:rPr lang="fr-FR" dirty="0" err="1" smtClean="0"/>
              <a:t>pressurized</a:t>
            </a:r>
            <a:r>
              <a:rPr lang="fr-FR" dirty="0" smtClean="0"/>
              <a:t> </a:t>
            </a:r>
            <a:r>
              <a:rPr lang="fr-FR" dirty="0" err="1" smtClean="0"/>
              <a:t>stream</a:t>
            </a:r>
            <a:r>
              <a:rPr lang="fr-FR" dirty="0" smtClean="0"/>
              <a:t> of </a:t>
            </a:r>
            <a:r>
              <a:rPr lang="fr-FR" dirty="0" err="1" smtClean="0"/>
              <a:t>fluid</a:t>
            </a:r>
            <a:r>
              <a:rPr lang="fr-FR" dirty="0" smtClean="0"/>
              <a:t> </a:t>
            </a:r>
            <a:r>
              <a:rPr lang="fr-FR" dirty="0" err="1" smtClean="0"/>
              <a:t>directed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ureter</a:t>
            </a:r>
            <a:r>
              <a:rPr lang="fr-FR" dirty="0" smtClean="0"/>
              <a:t> to </a:t>
            </a:r>
            <a:r>
              <a:rPr lang="fr-FR" dirty="0" err="1" smtClean="0"/>
              <a:t>aid</a:t>
            </a:r>
            <a:r>
              <a:rPr lang="fr-FR" dirty="0" smtClean="0"/>
              <a:t> </a:t>
            </a:r>
            <a:r>
              <a:rPr lang="fr-FR" dirty="0" err="1" smtClean="0"/>
              <a:t>visualization</a:t>
            </a:r>
            <a:r>
              <a:rPr lang="fr-FR" dirty="0" smtClean="0"/>
              <a:t> and injection </a:t>
            </a:r>
            <a:r>
              <a:rPr lang="fr-FR" dirty="0" err="1" smtClean="0"/>
              <a:t>into</a:t>
            </a:r>
            <a:r>
              <a:rPr lang="fr-FR" dirty="0" smtClean="0"/>
              <a:t> the </a:t>
            </a:r>
            <a:r>
              <a:rPr lang="fr-FR" dirty="0" err="1" smtClean="0"/>
              <a:t>submucosa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ureteric</a:t>
            </a:r>
            <a:r>
              <a:rPr lang="fr-FR" dirty="0" smtClean="0"/>
              <a:t> tunnel to </a:t>
            </a:r>
            <a:r>
              <a:rPr lang="fr-FR" dirty="0" err="1" smtClean="0"/>
              <a:t>improve</a:t>
            </a:r>
            <a:r>
              <a:rPr lang="fr-FR" dirty="0" smtClean="0"/>
              <a:t> coaptation of the </a:t>
            </a:r>
            <a:r>
              <a:rPr lang="fr-FR" dirty="0" err="1" smtClean="0"/>
              <a:t>ureter</a:t>
            </a:r>
            <a:r>
              <a:rPr lang="fr-FR" dirty="0" smtClean="0"/>
              <a:t>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During</a:t>
            </a:r>
            <a:r>
              <a:rPr lang="fr-FR" dirty="0" smtClean="0"/>
              <a:t> the last </a:t>
            </a:r>
            <a:r>
              <a:rPr lang="fr-FR" dirty="0" err="1" smtClean="0"/>
              <a:t>decade</a:t>
            </a:r>
            <a:r>
              <a:rPr lang="fr-FR" dirty="0" smtClean="0"/>
              <a:t>, the </a:t>
            </a:r>
            <a:r>
              <a:rPr lang="fr-FR" dirty="0" err="1" smtClean="0"/>
              <a:t>endoscopic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of </a:t>
            </a:r>
            <a:r>
              <a:rPr lang="fr-FR" dirty="0" err="1" smtClean="0"/>
              <a:t>vesicoureteral</a:t>
            </a:r>
            <a:r>
              <a:rPr lang="fr-FR" dirty="0" smtClean="0"/>
              <a:t> reflux has </a:t>
            </a:r>
            <a:r>
              <a:rPr lang="fr-FR" dirty="0" err="1" smtClean="0"/>
              <a:t>become</a:t>
            </a:r>
            <a:r>
              <a:rPr lang="fr-FR" dirty="0" smtClean="0"/>
              <a:t> an </a:t>
            </a:r>
            <a:r>
              <a:rPr lang="fr-FR" dirty="0" err="1" smtClean="0"/>
              <a:t>accepted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cure rate of 60 to 80%...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have been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subureteral</a:t>
            </a:r>
            <a:r>
              <a:rPr lang="fr-FR" dirty="0" smtClean="0"/>
              <a:t> injection…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ng_pr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225326" cy="2286000"/>
          </a:xfrm>
          <a:prstGeom prst="rect">
            <a:avLst/>
          </a:prstGeom>
        </p:spPr>
      </p:pic>
      <p:pic>
        <p:nvPicPr>
          <p:cNvPr id="5" name="Picture 4" descr="hit_pr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67200"/>
            <a:ext cx="8153400" cy="229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STING </a:t>
            </a:r>
            <a:r>
              <a:rPr lang="fr-FR" sz="4400" dirty="0" err="1" smtClean="0"/>
              <a:t>Procedure</a:t>
            </a:r>
            <a:r>
              <a:rPr lang="fr-FR" sz="4400" dirty="0" smtClean="0"/>
              <a:t>:</a:t>
            </a:r>
            <a:endParaRPr lang="fr-FR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4290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HIT </a:t>
            </a:r>
            <a:r>
              <a:rPr lang="fr-FR" sz="4400" dirty="0" err="1" smtClean="0"/>
              <a:t>Procedure</a:t>
            </a:r>
            <a:r>
              <a:rPr lang="fr-FR" sz="4400" dirty="0" smtClean="0"/>
              <a:t>: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HOW TO DO IT?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r>
              <a:rPr lang="fr-FR" dirty="0" smtClean="0"/>
              <a:t>General </a:t>
            </a:r>
            <a:r>
              <a:rPr lang="fr-FR" dirty="0" err="1" smtClean="0"/>
              <a:t>anesthesia</a:t>
            </a:r>
            <a:endParaRPr lang="fr-FR" dirty="0" smtClean="0"/>
          </a:p>
          <a:p>
            <a:r>
              <a:rPr lang="fr-FR" dirty="0" smtClean="0"/>
              <a:t>10 F </a:t>
            </a:r>
            <a:r>
              <a:rPr lang="fr-FR" dirty="0" err="1" smtClean="0"/>
              <a:t>pediatric</a:t>
            </a:r>
            <a:r>
              <a:rPr lang="fr-FR" dirty="0" smtClean="0"/>
              <a:t> cystoscope </a:t>
            </a:r>
            <a:r>
              <a:rPr lang="fr-FR" dirty="0" err="1" smtClean="0"/>
              <a:t>with</a:t>
            </a:r>
            <a:r>
              <a:rPr lang="fr-FR" dirty="0" smtClean="0"/>
              <a:t> an offset </a:t>
            </a:r>
            <a:r>
              <a:rPr lang="fr-FR" dirty="0" err="1" smtClean="0"/>
              <a:t>lens</a:t>
            </a:r>
            <a:endParaRPr lang="fr-FR" dirty="0" smtClean="0"/>
          </a:p>
          <a:p>
            <a:r>
              <a:rPr lang="fr-FR" dirty="0" smtClean="0"/>
              <a:t>3.7 Fr </a:t>
            </a:r>
            <a:r>
              <a:rPr lang="fr-FR" dirty="0" err="1" smtClean="0"/>
              <a:t>needle</a:t>
            </a:r>
            <a:r>
              <a:rPr lang="fr-FR" dirty="0" smtClean="0"/>
              <a:t> </a:t>
            </a:r>
            <a:r>
              <a:rPr lang="fr-FR" dirty="0" err="1" smtClean="0"/>
              <a:t>passed</a:t>
            </a:r>
            <a:r>
              <a:rPr lang="fr-FR" dirty="0" smtClean="0"/>
              <a:t> in line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ureter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bending</a:t>
            </a:r>
            <a:r>
              <a:rPr lang="fr-FR" dirty="0" smtClean="0"/>
              <a:t> the </a:t>
            </a:r>
            <a:r>
              <a:rPr lang="fr-FR" dirty="0" err="1" smtClean="0"/>
              <a:t>needle</a:t>
            </a:r>
            <a:endParaRPr lang="fr-FR" dirty="0" smtClean="0"/>
          </a:p>
          <a:p>
            <a:r>
              <a:rPr lang="fr-FR" dirty="0" err="1" smtClean="0"/>
              <a:t>Bladder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filled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half</a:t>
            </a:r>
            <a:r>
              <a:rPr lang="fr-FR" dirty="0" smtClean="0"/>
              <a:t> to </a:t>
            </a:r>
            <a:r>
              <a:rPr lang="fr-FR" dirty="0" err="1" smtClean="0"/>
              <a:t>three</a:t>
            </a:r>
            <a:r>
              <a:rPr lang="fr-FR" dirty="0" smtClean="0"/>
              <a:t>-</a:t>
            </a:r>
            <a:r>
              <a:rPr lang="fr-FR" dirty="0" err="1" smtClean="0"/>
              <a:t>fourths</a:t>
            </a:r>
            <a:r>
              <a:rPr lang="fr-FR" dirty="0" smtClean="0"/>
              <a:t> volume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needle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placed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submucosa</a:t>
            </a:r>
            <a:r>
              <a:rPr lang="fr-FR" dirty="0" smtClean="0"/>
              <a:t> of the </a:t>
            </a:r>
            <a:r>
              <a:rPr lang="fr-FR" dirty="0" err="1" smtClean="0"/>
              <a:t>ureter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6 </a:t>
            </a:r>
            <a:r>
              <a:rPr lang="fr-FR" dirty="0" err="1" smtClean="0"/>
              <a:t>o’clock</a:t>
            </a:r>
            <a:r>
              <a:rPr lang="fr-FR" dirty="0" smtClean="0"/>
              <a:t> position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small</a:t>
            </a:r>
            <a:r>
              <a:rPr lang="fr-FR" dirty="0" smtClean="0"/>
              <a:t> volume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injected</a:t>
            </a:r>
            <a:r>
              <a:rPr lang="fr-FR" dirty="0" smtClean="0"/>
              <a:t> (&lt; 0.1ml) to </a:t>
            </a:r>
            <a:r>
              <a:rPr lang="fr-FR" dirty="0" err="1" smtClean="0"/>
              <a:t>confirm</a:t>
            </a:r>
            <a:r>
              <a:rPr lang="fr-FR" dirty="0" smtClean="0"/>
              <a:t> implant location</a:t>
            </a:r>
          </a:p>
          <a:p>
            <a:r>
              <a:rPr lang="fr-FR" dirty="0" smtClean="0"/>
              <a:t>The cystoscope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pulled</a:t>
            </a:r>
            <a:r>
              <a:rPr lang="fr-FR" dirty="0" smtClean="0"/>
              <a:t> back to the </a:t>
            </a:r>
            <a:r>
              <a:rPr lang="fr-FR" dirty="0" err="1" smtClean="0"/>
              <a:t>bladder</a:t>
            </a:r>
            <a:r>
              <a:rPr lang="fr-FR" dirty="0" smtClean="0"/>
              <a:t> neck to </a:t>
            </a:r>
            <a:r>
              <a:rPr lang="fr-FR" dirty="0" err="1" smtClean="0"/>
              <a:t>visualize</a:t>
            </a:r>
            <a:r>
              <a:rPr lang="fr-FR" dirty="0" smtClean="0"/>
              <a:t> </a:t>
            </a:r>
            <a:r>
              <a:rPr lang="fr-FR" dirty="0" err="1" smtClean="0"/>
              <a:t>subsequent</a:t>
            </a:r>
            <a:r>
              <a:rPr lang="fr-FR" dirty="0" smtClean="0"/>
              <a:t> injection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ureter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appear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completely</a:t>
            </a:r>
            <a:r>
              <a:rPr lang="fr-FR" dirty="0" smtClean="0"/>
              <a:t> </a:t>
            </a:r>
            <a:r>
              <a:rPr lang="fr-FR" dirty="0" err="1" smtClean="0"/>
              <a:t>coapted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proper</a:t>
            </a:r>
            <a:r>
              <a:rPr lang="fr-FR" dirty="0" smtClean="0"/>
              <a:t> injection</a:t>
            </a:r>
          </a:p>
          <a:p>
            <a:r>
              <a:rPr lang="fr-FR" dirty="0" err="1" smtClean="0"/>
              <a:t>Deeper</a:t>
            </a:r>
            <a:r>
              <a:rPr lang="fr-FR" dirty="0" smtClean="0"/>
              <a:t> injection of an </a:t>
            </a:r>
            <a:r>
              <a:rPr lang="fr-FR" dirty="0" err="1" smtClean="0"/>
              <a:t>additionnal</a:t>
            </a:r>
            <a:r>
              <a:rPr lang="fr-FR" dirty="0" smtClean="0"/>
              <a:t> 0.1 to 0.2 ml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anchor</a:t>
            </a:r>
            <a:r>
              <a:rPr lang="fr-FR" dirty="0" smtClean="0"/>
              <a:t> the </a:t>
            </a:r>
            <a:r>
              <a:rPr lang="fr-FR" dirty="0" err="1" smtClean="0"/>
              <a:t>superficially</a:t>
            </a:r>
            <a:r>
              <a:rPr lang="fr-FR" dirty="0" smtClean="0"/>
              <a:t> </a:t>
            </a:r>
            <a:r>
              <a:rPr lang="fr-FR" dirty="0" err="1" smtClean="0"/>
              <a:t>injected</a:t>
            </a:r>
            <a:r>
              <a:rPr lang="fr-FR" dirty="0" smtClean="0"/>
              <a:t> </a:t>
            </a:r>
            <a:r>
              <a:rPr lang="fr-FR" dirty="0" err="1" smtClean="0"/>
              <a:t>implant.Usually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to </a:t>
            </a:r>
            <a:r>
              <a:rPr lang="fr-FR" dirty="0" err="1" smtClean="0"/>
              <a:t>inject</a:t>
            </a:r>
            <a:r>
              <a:rPr lang="fr-FR" dirty="0" smtClean="0"/>
              <a:t> 0.5 ml and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OV02440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" y="838200"/>
            <a:ext cx="7620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RESULTS…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fr-FR" dirty="0" err="1" smtClean="0"/>
              <a:t>Minimally</a:t>
            </a:r>
            <a:r>
              <a:rPr lang="fr-FR" dirty="0" smtClean="0"/>
              <a:t> invasive alternative to open </a:t>
            </a:r>
            <a:r>
              <a:rPr lang="fr-FR" dirty="0" err="1" smtClean="0"/>
              <a:t>surgery</a:t>
            </a:r>
            <a:r>
              <a:rPr lang="fr-FR" dirty="0" smtClean="0"/>
              <a:t> or conservative </a:t>
            </a:r>
            <a:r>
              <a:rPr lang="fr-FR" dirty="0" err="1" smtClean="0"/>
              <a:t>treatment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antibiotics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success</a:t>
            </a:r>
            <a:r>
              <a:rPr lang="fr-FR" dirty="0" smtClean="0"/>
              <a:t> rate of 68% to 86%</a:t>
            </a:r>
          </a:p>
          <a:p>
            <a:endParaRPr lang="fr-FR" dirty="0" smtClean="0"/>
          </a:p>
          <a:p>
            <a:r>
              <a:rPr lang="fr-FR" dirty="0" err="1" smtClean="0"/>
              <a:t>Outdoor</a:t>
            </a:r>
            <a:r>
              <a:rPr lang="fr-FR" dirty="0" smtClean="0"/>
              <a:t> patient</a:t>
            </a:r>
          </a:p>
          <a:p>
            <a:endParaRPr lang="fr-FR" dirty="0" smtClean="0"/>
          </a:p>
          <a:p>
            <a:r>
              <a:rPr lang="fr-FR" dirty="0" err="1" smtClean="0"/>
              <a:t>Possibility</a:t>
            </a:r>
            <a:r>
              <a:rPr lang="fr-FR" dirty="0" smtClean="0"/>
              <a:t> of </a:t>
            </a:r>
            <a:r>
              <a:rPr lang="fr-FR" dirty="0" err="1" smtClean="0"/>
              <a:t>repeated</a:t>
            </a:r>
            <a:r>
              <a:rPr lang="fr-FR" dirty="0" smtClean="0"/>
              <a:t> injections if </a:t>
            </a:r>
            <a:r>
              <a:rPr lang="fr-FR" dirty="0" err="1" smtClean="0"/>
              <a:t>failure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But…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success</a:t>
            </a:r>
            <a:r>
              <a:rPr lang="fr-FR" dirty="0" smtClean="0"/>
              <a:t> rate of open </a:t>
            </a:r>
            <a:r>
              <a:rPr lang="fr-FR" dirty="0" err="1" smtClean="0"/>
              <a:t>surgery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reported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as close as 98%...</a:t>
            </a:r>
          </a:p>
          <a:p>
            <a:endParaRPr lang="fr-FR" dirty="0" smtClean="0"/>
          </a:p>
          <a:p>
            <a:r>
              <a:rPr lang="fr-FR" dirty="0" err="1" smtClean="0"/>
              <a:t>Decreased</a:t>
            </a:r>
            <a:r>
              <a:rPr lang="fr-FR" dirty="0" smtClean="0"/>
              <a:t> </a:t>
            </a:r>
            <a:r>
              <a:rPr lang="fr-FR" dirty="0" err="1" smtClean="0"/>
              <a:t>success</a:t>
            </a:r>
            <a:r>
              <a:rPr lang="fr-FR" dirty="0" smtClean="0"/>
              <a:t> of </a:t>
            </a:r>
            <a:r>
              <a:rPr lang="fr-FR" dirty="0" err="1" smtClean="0"/>
              <a:t>Deflux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grades of VUR* and </a:t>
            </a:r>
            <a:r>
              <a:rPr lang="fr-FR" dirty="0" err="1" smtClean="0"/>
              <a:t>with</a:t>
            </a:r>
            <a:r>
              <a:rPr lang="fr-FR" dirty="0" smtClean="0"/>
              <a:t> VUR </a:t>
            </a:r>
            <a:r>
              <a:rPr lang="fr-FR" dirty="0" err="1" smtClean="0"/>
              <a:t>associated</a:t>
            </a:r>
            <a:r>
              <a:rPr lang="fr-FR" dirty="0" smtClean="0"/>
              <a:t> to duplicate </a:t>
            </a:r>
            <a:r>
              <a:rPr lang="fr-FR" dirty="0" err="1" smtClean="0"/>
              <a:t>ureter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Decreased</a:t>
            </a:r>
            <a:r>
              <a:rPr lang="fr-FR" dirty="0" smtClean="0"/>
              <a:t> </a:t>
            </a:r>
            <a:r>
              <a:rPr lang="fr-FR" dirty="0" err="1" smtClean="0"/>
              <a:t>success</a:t>
            </a:r>
            <a:r>
              <a:rPr lang="fr-FR" dirty="0" smtClean="0"/>
              <a:t> of </a:t>
            </a:r>
            <a:r>
              <a:rPr lang="fr-FR" dirty="0" err="1" smtClean="0"/>
              <a:t>Deflux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bilaterality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sz="1400" dirty="0" smtClean="0"/>
              <a:t>* </a:t>
            </a:r>
            <a:r>
              <a:rPr lang="fr-FR" sz="1400" dirty="0" err="1" smtClean="0"/>
              <a:t>Minimally</a:t>
            </a:r>
            <a:r>
              <a:rPr lang="fr-FR" sz="1400" dirty="0" smtClean="0"/>
              <a:t> invasive </a:t>
            </a:r>
            <a:r>
              <a:rPr lang="fr-FR" sz="1400" dirty="0" err="1" smtClean="0"/>
              <a:t>treatment</a:t>
            </a:r>
            <a:r>
              <a:rPr lang="fr-FR" sz="1400" dirty="0" smtClean="0"/>
              <a:t> of </a:t>
            </a:r>
            <a:r>
              <a:rPr lang="fr-FR" sz="1400" dirty="0" err="1" smtClean="0"/>
              <a:t>vesico</a:t>
            </a:r>
            <a:r>
              <a:rPr lang="fr-FR" sz="1400" dirty="0" smtClean="0"/>
              <a:t>-</a:t>
            </a:r>
            <a:r>
              <a:rPr lang="fr-FR" sz="1400" dirty="0" err="1" smtClean="0"/>
              <a:t>ureteral</a:t>
            </a:r>
            <a:r>
              <a:rPr lang="fr-FR" sz="1400" dirty="0" smtClean="0"/>
              <a:t> reflux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endoscopic</a:t>
            </a:r>
            <a:r>
              <a:rPr lang="fr-FR" sz="1400" dirty="0" smtClean="0"/>
              <a:t> injection of </a:t>
            </a:r>
            <a:r>
              <a:rPr lang="fr-FR" sz="1400" dirty="0" err="1" smtClean="0"/>
              <a:t>dextranomer</a:t>
            </a:r>
            <a:r>
              <a:rPr lang="fr-FR" sz="1400" dirty="0" smtClean="0"/>
              <a:t>/</a:t>
            </a:r>
            <a:r>
              <a:rPr lang="fr-FR" sz="1400" dirty="0" err="1" smtClean="0"/>
              <a:t>hyaluronic</a:t>
            </a:r>
            <a:r>
              <a:rPr lang="fr-FR" sz="1400" dirty="0" smtClean="0"/>
              <a:t> </a:t>
            </a:r>
            <a:r>
              <a:rPr lang="fr-FR" sz="1400" dirty="0" err="1" smtClean="0"/>
              <a:t>acid</a:t>
            </a:r>
            <a:r>
              <a:rPr lang="fr-FR" sz="1400" dirty="0" smtClean="0"/>
              <a:t> </a:t>
            </a:r>
            <a:r>
              <a:rPr lang="fr-FR" sz="1400" dirty="0" err="1" smtClean="0"/>
              <a:t>copolymer</a:t>
            </a:r>
            <a:r>
              <a:rPr lang="fr-FR" sz="1400" dirty="0" smtClean="0"/>
              <a:t>: the </a:t>
            </a:r>
            <a:r>
              <a:rPr lang="fr-FR" sz="1400" dirty="0" err="1" smtClean="0"/>
              <a:t>children’s</a:t>
            </a:r>
            <a:r>
              <a:rPr lang="fr-FR" sz="1400" dirty="0" smtClean="0"/>
              <a:t> </a:t>
            </a:r>
            <a:r>
              <a:rPr lang="fr-FR" sz="1400" dirty="0" err="1" smtClean="0"/>
              <a:t>hospitals</a:t>
            </a:r>
            <a:r>
              <a:rPr lang="fr-FR" sz="1400" dirty="0" smtClean="0"/>
              <a:t> of </a:t>
            </a:r>
            <a:r>
              <a:rPr lang="fr-FR" sz="1400" dirty="0" err="1" smtClean="0"/>
              <a:t>atlanta</a:t>
            </a:r>
            <a:r>
              <a:rPr lang="fr-FR" sz="1400" dirty="0" smtClean="0"/>
              <a:t> </a:t>
            </a:r>
            <a:r>
              <a:rPr lang="fr-FR" sz="1400" dirty="0" err="1" smtClean="0"/>
              <a:t>experience</a:t>
            </a:r>
            <a:r>
              <a:rPr lang="fr-FR" sz="1400" dirty="0" smtClean="0"/>
              <a:t>, The journal of </a:t>
            </a:r>
            <a:r>
              <a:rPr lang="fr-FR" sz="1400" dirty="0" err="1" smtClean="0"/>
              <a:t>Urology</a:t>
            </a:r>
            <a:r>
              <a:rPr lang="fr-FR" sz="1400" dirty="0" smtClean="0"/>
              <a:t>, vol 170, july2003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concept of </a:t>
            </a:r>
            <a:r>
              <a:rPr lang="fr-FR" dirty="0" err="1" smtClean="0"/>
              <a:t>subureteral</a:t>
            </a:r>
            <a:r>
              <a:rPr lang="fr-FR" dirty="0" smtClean="0"/>
              <a:t> injection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dirty="0" smtClean="0"/>
              <a:t> by </a:t>
            </a:r>
            <a:r>
              <a:rPr lang="fr-FR" dirty="0" err="1" smtClean="0"/>
              <a:t>O’Donnell</a:t>
            </a:r>
            <a:r>
              <a:rPr lang="fr-FR" dirty="0" smtClean="0"/>
              <a:t> and Puri in the 1980s to </a:t>
            </a:r>
            <a:r>
              <a:rPr lang="fr-FR" dirty="0" err="1" smtClean="0"/>
              <a:t>create</a:t>
            </a:r>
            <a:r>
              <a:rPr lang="fr-FR" dirty="0" smtClean="0"/>
              <a:t> a </a:t>
            </a:r>
            <a:r>
              <a:rPr lang="fr-FR" dirty="0" err="1" smtClean="0"/>
              <a:t>less</a:t>
            </a:r>
            <a:r>
              <a:rPr lang="fr-FR" dirty="0" smtClean="0"/>
              <a:t> invasive </a:t>
            </a:r>
            <a:r>
              <a:rPr lang="fr-FR" dirty="0" err="1" smtClean="0"/>
              <a:t>treatment</a:t>
            </a:r>
            <a:r>
              <a:rPr lang="fr-FR" dirty="0" smtClean="0"/>
              <a:t> for VUR…</a:t>
            </a:r>
            <a:br>
              <a:rPr lang="fr-FR" dirty="0" smtClean="0"/>
            </a:br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MG8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648200" cy="4343400"/>
          </a:xfrm>
          <a:prstGeom prst="rect">
            <a:avLst/>
          </a:prstGeom>
        </p:spPr>
      </p:pic>
      <p:pic>
        <p:nvPicPr>
          <p:cNvPr id="4" name="Picture 3" descr="RVU sur duplic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371600"/>
            <a:ext cx="3733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03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4724400" cy="4525963"/>
          </a:xfrm>
        </p:spPr>
      </p:pic>
      <p:pic>
        <p:nvPicPr>
          <p:cNvPr id="6" name="Picture 5" descr="duplicite ureteral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419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 our experience  the surgical indications consist of grade 4 and 5 VUR. The lower grades are usually </a:t>
            </a:r>
            <a:r>
              <a:rPr lang="en-US" dirty="0" err="1" smtClean="0"/>
              <a:t>controlateral</a:t>
            </a:r>
            <a:r>
              <a:rPr lang="en-US" dirty="0" smtClean="0"/>
              <a:t> VUR. In these cases surgery, especially the “Cohen” technique, gives a definitive correction of the reflux (98%).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The cost of  STING technique for bilateral VUR using </a:t>
            </a:r>
            <a:r>
              <a:rPr lang="en-US" dirty="0" err="1" smtClean="0"/>
              <a:t>Deflux</a:t>
            </a:r>
            <a:r>
              <a:rPr lang="en-US" dirty="0" smtClean="0"/>
              <a:t> is the same as the cost of surgery, with a  relapse rate as high as 45% in high grades VUR.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Usually parents prefer a radical correction of VUR…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Boston Children Hospital –</a:t>
            </a:r>
            <a:r>
              <a:rPr lang="en-US" dirty="0" err="1" smtClean="0"/>
              <a:t>Dr</a:t>
            </a:r>
            <a:r>
              <a:rPr lang="en-US" dirty="0" smtClean="0"/>
              <a:t> David Diamond pediatric urologist in Chief and colleagues (2018) :</a:t>
            </a:r>
          </a:p>
          <a:p>
            <a:r>
              <a:rPr lang="en-US" dirty="0" smtClean="0"/>
              <a:t>High failure rate</a:t>
            </a:r>
          </a:p>
          <a:p>
            <a:r>
              <a:rPr lang="en-US" dirty="0" smtClean="0"/>
              <a:t>Long -term complication rate </a:t>
            </a:r>
          </a:p>
          <a:p>
            <a:r>
              <a:rPr lang="en-US" dirty="0" smtClean="0"/>
              <a:t>High retreatment rate</a:t>
            </a:r>
          </a:p>
          <a:p>
            <a:r>
              <a:rPr lang="en-US" dirty="0" smtClean="0"/>
              <a:t>High and rising cost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Deflux</a:t>
            </a:r>
            <a:r>
              <a:rPr lang="en-US" dirty="0" smtClean="0"/>
              <a:t> for Reflux ( Urology,04 </a:t>
            </a:r>
            <a:r>
              <a:rPr lang="en-US" dirty="0" err="1" smtClean="0"/>
              <a:t>june</a:t>
            </a:r>
            <a:r>
              <a:rPr lang="en-US" dirty="0" smtClean="0"/>
              <a:t> 2015)</a:t>
            </a:r>
          </a:p>
          <a:p>
            <a:endParaRPr lang="en-US" dirty="0"/>
          </a:p>
          <a:p>
            <a:r>
              <a:rPr lang="en-US" dirty="0" smtClean="0"/>
              <a:t>Confirm high failure rate and retreatment of 54% at one year.</a:t>
            </a:r>
          </a:p>
          <a:p>
            <a:endParaRPr lang="en-US" dirty="0" smtClean="0"/>
          </a:p>
          <a:p>
            <a:r>
              <a:rPr lang="en-US" dirty="0" smtClean="0"/>
              <a:t>WANT and al.2015 AUA/SPU 12 fold increased retreatment rate .</a:t>
            </a:r>
          </a:p>
          <a:p>
            <a:endParaRPr lang="en-US" dirty="0" smtClean="0"/>
          </a:p>
          <a:p>
            <a:r>
              <a:rPr lang="en-US" dirty="0" smtClean="0"/>
              <a:t>Misleading calcifications of </a:t>
            </a:r>
            <a:r>
              <a:rPr lang="en-US" dirty="0" err="1" smtClean="0"/>
              <a:t>deflux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Before operating VUR, always keep in mind  “</a:t>
            </a:r>
            <a:r>
              <a:rPr lang="en-US" dirty="0" err="1" smtClean="0"/>
              <a:t>vesico</a:t>
            </a:r>
            <a:r>
              <a:rPr lang="en-US" dirty="0" smtClean="0"/>
              <a:t>-urethral dysfunction” … 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complexe</a:t>
            </a:r>
            <a:r>
              <a:rPr lang="en-US" dirty="0" smtClean="0"/>
              <a:t> pathology is very frequent in children, and should be always thought of before discussing </a:t>
            </a:r>
            <a:r>
              <a:rPr lang="en-US" dirty="0" err="1" smtClean="0"/>
              <a:t>Deflux</a:t>
            </a:r>
            <a:r>
              <a:rPr lang="en-US" dirty="0" smtClean="0"/>
              <a:t> or Surgery…</a:t>
            </a:r>
          </a:p>
          <a:p>
            <a:endParaRPr lang="en-US" dirty="0" smtClean="0"/>
          </a:p>
          <a:p>
            <a:r>
              <a:rPr lang="en-US" dirty="0" smtClean="0"/>
              <a:t>While treating VUR, always search for incontinence, frequency , </a:t>
            </a:r>
            <a:r>
              <a:rPr lang="en-US" dirty="0" err="1" smtClean="0"/>
              <a:t>vulvo-vaginitis</a:t>
            </a:r>
            <a:r>
              <a:rPr lang="en-US" dirty="0" smtClean="0"/>
              <a:t> , recurrent cystitis , constipation , soiling etc…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SURGICAL TECHNIQUE…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Transtrigonal</a:t>
            </a:r>
            <a:r>
              <a:rPr lang="fr-FR" dirty="0" smtClean="0"/>
              <a:t> </a:t>
            </a:r>
            <a:r>
              <a:rPr lang="fr-FR" dirty="0" err="1" smtClean="0"/>
              <a:t>ureteral</a:t>
            </a:r>
            <a:r>
              <a:rPr lang="fr-FR" dirty="0" smtClean="0"/>
              <a:t> </a:t>
            </a:r>
            <a:r>
              <a:rPr lang="fr-FR" dirty="0" err="1" smtClean="0"/>
              <a:t>reimplantation</a:t>
            </a:r>
            <a:r>
              <a:rPr lang="fr-FR" dirty="0" smtClean="0"/>
              <a:t> (Cohen)</a:t>
            </a:r>
            <a:endParaRPr lang="fr-FR" dirty="0"/>
          </a:p>
        </p:txBody>
      </p:sp>
      <p:pic>
        <p:nvPicPr>
          <p:cNvPr id="4" name="Content Placeholder 3" descr="coh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00200"/>
            <a:ext cx="4572000" cy="5033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REFERENCES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« A new </a:t>
            </a:r>
            <a:r>
              <a:rPr lang="fr-FR" dirty="0" err="1" smtClean="0"/>
              <a:t>bioimplant</a:t>
            </a:r>
            <a:r>
              <a:rPr lang="fr-FR" dirty="0" smtClean="0"/>
              <a:t> for the </a:t>
            </a:r>
            <a:r>
              <a:rPr lang="fr-FR" dirty="0" err="1" smtClean="0"/>
              <a:t>endoscopic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of </a:t>
            </a:r>
            <a:r>
              <a:rPr lang="fr-FR" dirty="0" err="1" smtClean="0"/>
              <a:t>vesicoureteral</a:t>
            </a:r>
            <a:r>
              <a:rPr lang="fr-FR" dirty="0" smtClean="0"/>
              <a:t> reflux: </a:t>
            </a:r>
            <a:r>
              <a:rPr lang="fr-FR" dirty="0" err="1" smtClean="0"/>
              <a:t>experimental</a:t>
            </a:r>
            <a:r>
              <a:rPr lang="fr-FR" dirty="0" smtClean="0"/>
              <a:t> and short-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 », The Journal of </a:t>
            </a:r>
            <a:r>
              <a:rPr lang="fr-FR" dirty="0" err="1" smtClean="0"/>
              <a:t>Urology</a:t>
            </a:r>
            <a:r>
              <a:rPr lang="fr-FR" dirty="0" smtClean="0"/>
              <a:t>, Vol 154, August 1995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Endoscopic</a:t>
            </a:r>
            <a:r>
              <a:rPr lang="fr-FR" dirty="0" smtClean="0"/>
              <a:t> </a:t>
            </a:r>
            <a:r>
              <a:rPr lang="fr-FR" dirty="0" err="1" smtClean="0"/>
              <a:t>Deflux</a:t>
            </a:r>
            <a:r>
              <a:rPr lang="fr-FR" dirty="0" smtClean="0"/>
              <a:t> injection for </a:t>
            </a:r>
            <a:r>
              <a:rPr lang="fr-FR" dirty="0" err="1" smtClean="0"/>
              <a:t>pediatric</a:t>
            </a:r>
            <a:r>
              <a:rPr lang="fr-FR" dirty="0" smtClean="0"/>
              <a:t> transplant reflux: A </a:t>
            </a:r>
            <a:r>
              <a:rPr lang="fr-FR" dirty="0" err="1" smtClean="0"/>
              <a:t>feasible</a:t>
            </a:r>
            <a:r>
              <a:rPr lang="fr-FR" dirty="0" smtClean="0"/>
              <a:t> alternative to open </a:t>
            </a:r>
            <a:r>
              <a:rPr lang="fr-FR" smtClean="0"/>
              <a:t>ureteral </a:t>
            </a:r>
            <a:r>
              <a:rPr lang="fr-FR" dirty="0" err="1" smtClean="0"/>
              <a:t>reimplant</a:t>
            </a:r>
            <a:r>
              <a:rPr lang="fr-FR" dirty="0" smtClean="0"/>
              <a:t> », Journal of </a:t>
            </a:r>
            <a:r>
              <a:rPr lang="fr-FR" dirty="0" err="1" smtClean="0"/>
              <a:t>Pediatric</a:t>
            </a:r>
            <a:r>
              <a:rPr lang="fr-FR" dirty="0" smtClean="0"/>
              <a:t> </a:t>
            </a:r>
            <a:r>
              <a:rPr lang="fr-FR" dirty="0" err="1" smtClean="0"/>
              <a:t>Urology</a:t>
            </a:r>
            <a:r>
              <a:rPr lang="fr-FR" dirty="0" smtClean="0"/>
              <a:t>, 2008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Minimally</a:t>
            </a:r>
            <a:r>
              <a:rPr lang="fr-FR" dirty="0" smtClean="0"/>
              <a:t> invasive </a:t>
            </a:r>
            <a:r>
              <a:rPr lang="fr-FR" dirty="0" err="1" smtClean="0"/>
              <a:t>treatment</a:t>
            </a:r>
            <a:r>
              <a:rPr lang="fr-FR" dirty="0" smtClean="0"/>
              <a:t> of </a:t>
            </a:r>
            <a:r>
              <a:rPr lang="fr-FR" dirty="0" err="1" smtClean="0"/>
              <a:t>vesicoureteral</a:t>
            </a:r>
            <a:r>
              <a:rPr lang="fr-FR" dirty="0" smtClean="0"/>
              <a:t> reflux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endoscopic</a:t>
            </a:r>
            <a:r>
              <a:rPr lang="fr-FR" dirty="0" smtClean="0"/>
              <a:t> injection of </a:t>
            </a:r>
            <a:r>
              <a:rPr lang="fr-FR" dirty="0" err="1" smtClean="0"/>
              <a:t>dextranomer</a:t>
            </a:r>
            <a:r>
              <a:rPr lang="fr-FR" dirty="0" smtClean="0"/>
              <a:t>/</a:t>
            </a:r>
            <a:r>
              <a:rPr lang="fr-FR" dirty="0" err="1" smtClean="0"/>
              <a:t>hyaluronic</a:t>
            </a:r>
            <a:r>
              <a:rPr lang="fr-FR" dirty="0" smtClean="0"/>
              <a:t> </a:t>
            </a:r>
            <a:r>
              <a:rPr lang="fr-FR" dirty="0" err="1" smtClean="0"/>
              <a:t>acid</a:t>
            </a:r>
            <a:r>
              <a:rPr lang="fr-FR" dirty="0" smtClean="0"/>
              <a:t> </a:t>
            </a:r>
            <a:r>
              <a:rPr lang="fr-FR" dirty="0" err="1" smtClean="0"/>
              <a:t>copolymer</a:t>
            </a:r>
            <a:r>
              <a:rPr lang="fr-FR" dirty="0" smtClean="0"/>
              <a:t>: the </a:t>
            </a:r>
            <a:r>
              <a:rPr lang="fr-FR" dirty="0" err="1" smtClean="0"/>
              <a:t>children’s</a:t>
            </a:r>
            <a:r>
              <a:rPr lang="fr-FR" dirty="0" smtClean="0"/>
              <a:t> </a:t>
            </a:r>
            <a:r>
              <a:rPr lang="fr-FR" dirty="0" err="1" smtClean="0"/>
              <a:t>hospitals</a:t>
            </a:r>
            <a:r>
              <a:rPr lang="fr-FR" dirty="0" smtClean="0"/>
              <a:t> of </a:t>
            </a:r>
            <a:r>
              <a:rPr lang="fr-FR" dirty="0" err="1" smtClean="0"/>
              <a:t>atlanta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 », The journal of </a:t>
            </a:r>
            <a:r>
              <a:rPr lang="fr-FR" dirty="0" err="1" smtClean="0"/>
              <a:t>Urology</a:t>
            </a:r>
            <a:r>
              <a:rPr lang="fr-FR" dirty="0" smtClean="0"/>
              <a:t>, vol 170, july2003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THANK YOU…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2765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basic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buttress</a:t>
            </a:r>
            <a:r>
              <a:rPr lang="fr-FR" dirty="0" smtClean="0"/>
              <a:t> </a:t>
            </a:r>
            <a:r>
              <a:rPr lang="fr-FR" dirty="0" err="1" smtClean="0"/>
              <a:t>beneath</a:t>
            </a:r>
            <a:r>
              <a:rPr lang="fr-FR" dirty="0" smtClean="0"/>
              <a:t> the </a:t>
            </a:r>
            <a:r>
              <a:rPr lang="fr-FR" dirty="0" err="1" smtClean="0"/>
              <a:t>ureteral</a:t>
            </a:r>
            <a:r>
              <a:rPr lang="fr-FR" dirty="0" smtClean="0"/>
              <a:t> orifice, </a:t>
            </a:r>
            <a:r>
              <a:rPr lang="fr-FR" dirty="0" err="1" smtClean="0"/>
              <a:t>thereby</a:t>
            </a:r>
            <a:r>
              <a:rPr lang="fr-FR" dirty="0" smtClean="0"/>
              <a:t> </a:t>
            </a:r>
            <a:r>
              <a:rPr lang="fr-FR" dirty="0" err="1" smtClean="0"/>
              <a:t>allowing</a:t>
            </a:r>
            <a:r>
              <a:rPr lang="fr-FR" dirty="0" smtClean="0"/>
              <a:t> the </a:t>
            </a:r>
            <a:r>
              <a:rPr lang="fr-FR" dirty="0" err="1" smtClean="0"/>
              <a:t>ureteral</a:t>
            </a:r>
            <a:r>
              <a:rPr lang="fr-FR" dirty="0" smtClean="0"/>
              <a:t> </a:t>
            </a:r>
            <a:r>
              <a:rPr lang="fr-FR" dirty="0" err="1" smtClean="0"/>
              <a:t>mucosa</a:t>
            </a:r>
            <a:r>
              <a:rPr lang="fr-FR" dirty="0" smtClean="0"/>
              <a:t> to </a:t>
            </a:r>
            <a:r>
              <a:rPr lang="fr-FR" dirty="0" err="1" smtClean="0"/>
              <a:t>coapt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bladder</a:t>
            </a:r>
            <a:r>
              <a:rPr lang="fr-FR" dirty="0" smtClean="0"/>
              <a:t> </a:t>
            </a:r>
            <a:r>
              <a:rPr lang="fr-FR" dirty="0" err="1" smtClean="0"/>
              <a:t>filling</a:t>
            </a:r>
            <a:r>
              <a:rPr lang="fr-FR" dirty="0" smtClean="0"/>
              <a:t> and </a:t>
            </a:r>
            <a:r>
              <a:rPr lang="fr-FR" dirty="0" err="1" smtClean="0"/>
              <a:t>prevent</a:t>
            </a:r>
            <a:r>
              <a:rPr lang="fr-FR" dirty="0" smtClean="0"/>
              <a:t> reflux…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ideal</a:t>
            </a:r>
            <a:r>
              <a:rPr lang="fr-FR" dirty="0" smtClean="0"/>
              <a:t> substance…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12F6E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1- Durable</a:t>
            </a:r>
          </a:p>
          <a:p>
            <a:pPr algn="ctr">
              <a:buNone/>
            </a:pPr>
            <a:r>
              <a:rPr lang="fr-FR" dirty="0" smtClean="0"/>
              <a:t>2- Effective</a:t>
            </a:r>
          </a:p>
          <a:p>
            <a:pPr algn="ctr">
              <a:buNone/>
            </a:pPr>
            <a:r>
              <a:rPr lang="fr-FR" dirty="0" smtClean="0"/>
              <a:t>3- </a:t>
            </a:r>
            <a:r>
              <a:rPr lang="fr-FR" dirty="0" err="1" smtClean="0"/>
              <a:t>Safe</a:t>
            </a:r>
            <a:endParaRPr lang="fr-FR" dirty="0" smtClean="0"/>
          </a:p>
          <a:p>
            <a:pPr algn="ctr">
              <a:buNone/>
            </a:pPr>
            <a:r>
              <a:rPr lang="fr-FR" dirty="0" smtClean="0"/>
              <a:t>4- </a:t>
            </a:r>
            <a:r>
              <a:rPr lang="fr-FR" dirty="0" err="1" smtClean="0"/>
              <a:t>Inert</a:t>
            </a:r>
            <a:r>
              <a:rPr lang="fr-FR" dirty="0" smtClean="0"/>
              <a:t> </a:t>
            </a:r>
          </a:p>
          <a:p>
            <a:pPr algn="ctr">
              <a:buNone/>
            </a:pPr>
            <a:r>
              <a:rPr lang="fr-FR" dirty="0" smtClean="0"/>
              <a:t>5- </a:t>
            </a:r>
            <a:r>
              <a:rPr lang="fr-FR" dirty="0" err="1" smtClean="0"/>
              <a:t>Easily</a:t>
            </a:r>
            <a:r>
              <a:rPr lang="fr-FR" dirty="0" smtClean="0"/>
              <a:t> injectable</a:t>
            </a:r>
          </a:p>
          <a:p>
            <a:pPr algn="ctr">
              <a:buNone/>
            </a:pPr>
            <a:r>
              <a:rPr lang="fr-FR" dirty="0" smtClean="0"/>
              <a:t>6- Stable </a:t>
            </a:r>
            <a:r>
              <a:rPr lang="fr-FR" dirty="0" err="1" smtClean="0"/>
              <a:t>with</a:t>
            </a:r>
            <a:r>
              <a:rPr lang="fr-FR" dirty="0" smtClean="0"/>
              <a:t> time</a:t>
            </a:r>
          </a:p>
          <a:p>
            <a:pPr algn="ctr">
              <a:buNone/>
            </a:pPr>
            <a:r>
              <a:rPr lang="fr-FR" dirty="0" smtClean="0"/>
              <a:t>7- </a:t>
            </a:r>
            <a:r>
              <a:rPr lang="fr-FR" dirty="0" err="1" smtClean="0"/>
              <a:t>Does</a:t>
            </a:r>
            <a:r>
              <a:rPr lang="fr-FR" dirty="0" smtClean="0"/>
              <a:t> not extrude or </a:t>
            </a:r>
            <a:r>
              <a:rPr lang="fr-FR" dirty="0" err="1" smtClean="0"/>
              <a:t>migrate</a:t>
            </a:r>
            <a:endParaRPr lang="fr-FR" dirty="0" smtClean="0"/>
          </a:p>
          <a:p>
            <a:pPr algn="ctr">
              <a:buNone/>
            </a:pPr>
            <a:r>
              <a:rPr lang="fr-FR" dirty="0" smtClean="0"/>
              <a:t>8- Biocompatible, </a:t>
            </a:r>
            <a:r>
              <a:rPr lang="fr-FR" dirty="0" err="1" smtClean="0"/>
              <a:t>nonantigenic</a:t>
            </a:r>
            <a:r>
              <a:rPr lang="fr-FR" dirty="0" smtClean="0"/>
              <a:t>, </a:t>
            </a:r>
            <a:r>
              <a:rPr lang="fr-FR" dirty="0" err="1" smtClean="0"/>
              <a:t>noncarcinogenic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4DF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POLYTETRAFLUOROETHYLENE (TEFLON)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Has been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commonly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endParaRPr lang="fr-FR" dirty="0" smtClean="0"/>
          </a:p>
          <a:p>
            <a:r>
              <a:rPr lang="fr-FR" dirty="0" err="1" smtClean="0"/>
              <a:t>Success</a:t>
            </a:r>
            <a:r>
              <a:rPr lang="fr-FR" dirty="0" smtClean="0"/>
              <a:t> rate as </a:t>
            </a:r>
            <a:r>
              <a:rPr lang="fr-FR" dirty="0" err="1" smtClean="0"/>
              <a:t>high</a:t>
            </a:r>
            <a:r>
              <a:rPr lang="fr-FR" dirty="0" smtClean="0"/>
              <a:t> as 85%</a:t>
            </a:r>
          </a:p>
          <a:p>
            <a:r>
              <a:rPr lang="fr-FR" dirty="0" err="1" smtClean="0"/>
              <a:t>Consists</a:t>
            </a:r>
            <a:r>
              <a:rPr lang="fr-FR" dirty="0" smtClean="0"/>
              <a:t> of a 50% suspension of </a:t>
            </a:r>
            <a:r>
              <a:rPr lang="fr-FR" dirty="0" err="1" smtClean="0"/>
              <a:t>polytetrafluorourethane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in </a:t>
            </a:r>
            <a:r>
              <a:rPr lang="fr-FR" dirty="0" err="1" smtClean="0"/>
              <a:t>glycerin</a:t>
            </a:r>
            <a:endParaRPr lang="fr-FR" dirty="0" smtClean="0"/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in size </a:t>
            </a:r>
            <a:r>
              <a:rPr lang="fr-FR" dirty="0" err="1" smtClean="0"/>
              <a:t>from</a:t>
            </a:r>
            <a:r>
              <a:rPr lang="fr-FR" dirty="0" smtClean="0"/>
              <a:t> 5 to 100 microns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Our experience with Teflon  was one of the first to be published worldwide  (LMJ,1992)…</a:t>
            </a:r>
            <a:endParaRPr lang="en-US" dirty="0"/>
          </a:p>
        </p:txBody>
      </p:sp>
      <p:pic>
        <p:nvPicPr>
          <p:cNvPr id="1027" name="Picture 3" descr="C:\Users\toshiba\Pictures\2011-10-04\009.jpg"/>
          <p:cNvPicPr>
            <a:picLocks noChangeAspect="1" noChangeArrowheads="1"/>
          </p:cNvPicPr>
          <p:nvPr/>
        </p:nvPicPr>
        <p:blipFill>
          <a:blip r:embed="rId2" cstate="print"/>
          <a:srcRect l="11031" t="11111" r="5464" b="35556"/>
          <a:stretch>
            <a:fillRect/>
          </a:stretch>
        </p:blipFill>
        <p:spPr bwMode="auto">
          <a:xfrm>
            <a:off x="1600200" y="1676400"/>
            <a:ext cx="4724400" cy="50393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oshiba\Pictures\2011-10-04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887" b="25921"/>
          <a:stretch>
            <a:fillRect/>
          </a:stretch>
        </p:blipFill>
        <p:spPr bwMode="auto">
          <a:xfrm>
            <a:off x="0" y="1219200"/>
            <a:ext cx="9021823" cy="2819400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>
            <a:off x="609600" y="3810000"/>
            <a:ext cx="685800" cy="17526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3352800" y="3810000"/>
            <a:ext cx="685800" cy="17526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724400" y="3810000"/>
            <a:ext cx="685800" cy="17526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injected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capillaries</a:t>
            </a:r>
            <a:r>
              <a:rPr lang="fr-FR" dirty="0" smtClean="0"/>
              <a:t> and </a:t>
            </a:r>
            <a:r>
              <a:rPr lang="fr-FR" dirty="0" err="1" smtClean="0"/>
              <a:t>embolized</a:t>
            </a:r>
            <a:r>
              <a:rPr lang="fr-FR" dirty="0" smtClean="0"/>
              <a:t> to distant </a:t>
            </a:r>
            <a:r>
              <a:rPr lang="fr-FR" dirty="0" err="1" smtClean="0"/>
              <a:t>organs</a:t>
            </a:r>
            <a:endParaRPr lang="fr-FR" dirty="0" smtClean="0"/>
          </a:p>
          <a:p>
            <a:r>
              <a:rPr lang="fr-FR" dirty="0" smtClean="0"/>
              <a:t>May cause </a:t>
            </a:r>
            <a:r>
              <a:rPr lang="fr-FR" dirty="0" err="1" smtClean="0"/>
              <a:t>granulomas</a:t>
            </a:r>
            <a:endParaRPr lang="fr-FR" dirty="0" smtClean="0"/>
          </a:p>
          <a:p>
            <a:r>
              <a:rPr lang="fr-FR" dirty="0" err="1" smtClean="0"/>
              <a:t>Difficulty</a:t>
            </a:r>
            <a:r>
              <a:rPr lang="fr-FR" dirty="0" smtClean="0"/>
              <a:t> to </a:t>
            </a:r>
            <a:r>
              <a:rPr lang="fr-FR" dirty="0" err="1" smtClean="0"/>
              <a:t>inform</a:t>
            </a:r>
            <a:r>
              <a:rPr lang="fr-FR" dirty="0" smtClean="0"/>
              <a:t> parents of the </a:t>
            </a:r>
            <a:r>
              <a:rPr lang="fr-FR" dirty="0" err="1" smtClean="0"/>
              <a:t>risk</a:t>
            </a:r>
            <a:r>
              <a:rPr lang="fr-FR" dirty="0" smtClean="0"/>
              <a:t> of </a:t>
            </a:r>
            <a:r>
              <a:rPr lang="fr-FR" dirty="0" err="1" smtClean="0"/>
              <a:t>failure</a:t>
            </a:r>
            <a:endParaRPr lang="fr-FR" dirty="0" smtClean="0"/>
          </a:p>
          <a:p>
            <a:r>
              <a:rPr lang="fr-FR" dirty="0" err="1" smtClean="0"/>
              <a:t>Failure</a:t>
            </a:r>
            <a:r>
              <a:rPr lang="fr-FR" dirty="0" smtClean="0"/>
              <a:t> rate </a:t>
            </a:r>
            <a:r>
              <a:rPr lang="fr-FR" dirty="0" err="1" smtClean="0"/>
              <a:t>increases</a:t>
            </a:r>
            <a:r>
              <a:rPr lang="fr-FR" dirty="0" smtClean="0"/>
              <a:t> in </a:t>
            </a:r>
            <a:r>
              <a:rPr lang="fr-FR" dirty="0" err="1" smtClean="0"/>
              <a:t>high</a:t>
            </a:r>
            <a:r>
              <a:rPr lang="fr-FR" dirty="0" smtClean="0"/>
              <a:t> grade VUR.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grade VUR are candidates for </a:t>
            </a:r>
            <a:r>
              <a:rPr lang="fr-FR" dirty="0" err="1" smtClean="0"/>
              <a:t>surgical</a:t>
            </a:r>
            <a:r>
              <a:rPr lang="fr-FR" dirty="0" smtClean="0"/>
              <a:t> correction.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457200" y="4724400"/>
            <a:ext cx="3048000" cy="914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3886200" y="4876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WITHDRAWAL…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886</Words>
  <Application>Microsoft Office PowerPoint</Application>
  <PresentationFormat>On-screen Show (4:3)</PresentationFormat>
  <Paragraphs>122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Gill Sans MT</vt:lpstr>
      <vt:lpstr>Office Theme</vt:lpstr>
      <vt:lpstr>DEFLUX VERSUS SURGERY IN VESICO-URETERAL REFLUX IN CHILDREN</vt:lpstr>
      <vt:lpstr>During the last decade, the endoscopic treatment of vesicoureteral reflux has become an accepted method with a cure rate of 60 to 80%...Various foreign materials have been used for subureteral injection…</vt:lpstr>
      <vt:lpstr>The concept of subureteral injection was introduced by O’Donnell and Puri in the 1980s to create a less invasive treatment for VUR…   </vt:lpstr>
      <vt:lpstr>The basic principle is to buttress beneath the ureteral orifice, thereby allowing the ureteral mucosa to coapt during bladder filling and prevent reflux…</vt:lpstr>
      <vt:lpstr>The ideal substance…</vt:lpstr>
      <vt:lpstr>POLYTETRAFLUOROETHYLENE (TEFLON)</vt:lpstr>
      <vt:lpstr>PowerPoint Presentation</vt:lpstr>
      <vt:lpstr>PowerPoint Presentation</vt:lpstr>
      <vt:lpstr>PowerPoint Presentation</vt:lpstr>
      <vt:lpstr>SILICONE</vt:lpstr>
      <vt:lpstr>In light of the potential danger of injecting foreign materials, the search for alternative biological tissue materials has been intensive…</vt:lpstr>
      <vt:lpstr>COLLAGEN</vt:lpstr>
      <vt:lpstr>PowerPoint Presentation</vt:lpstr>
      <vt:lpstr>WHAT IS DEFLUX?...</vt:lpstr>
      <vt:lpstr>PowerPoint Presentation</vt:lpstr>
      <vt:lpstr>PowerPoint Presentation</vt:lpstr>
      <vt:lpstr>TECHNIQUES OF INJECTION…</vt:lpstr>
      <vt:lpstr>« STING »</vt:lpstr>
      <vt:lpstr>« HIT »</vt:lpstr>
      <vt:lpstr>PowerPoint Presentation</vt:lpstr>
      <vt:lpstr>HOW TO DO IT?</vt:lpstr>
      <vt:lpstr>PowerPoint Presentation</vt:lpstr>
      <vt:lpstr>PowerPoint Presentation</vt:lpstr>
      <vt:lpstr>PowerPoint Presentation</vt:lpstr>
      <vt:lpstr>RESULTS…</vt:lpstr>
      <vt:lpstr>PowerPoint Presentation</vt:lpstr>
      <vt:lpstr>But…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SURGICAL TECHNIQUE…</vt:lpstr>
      <vt:lpstr>Transtrigonal ureteral reimplantation (Cohen)</vt:lpstr>
      <vt:lpstr>REFERENCES</vt:lpstr>
      <vt:lpstr>THANK YOU…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DEFLUX OR SURGERY IN VESICO-URETERAL REFLUX IN CHILDREN</dc:title>
  <dc:creator>toshiba</dc:creator>
  <cp:lastModifiedBy>PDAHER</cp:lastModifiedBy>
  <cp:revision>83</cp:revision>
  <dcterms:created xsi:type="dcterms:W3CDTF">2011-10-01T08:55:05Z</dcterms:created>
  <dcterms:modified xsi:type="dcterms:W3CDTF">2019-06-12T09:04:38Z</dcterms:modified>
</cp:coreProperties>
</file>