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1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3.xml" ContentType="application/vnd.openxmlformats-officedocument.drawingml.chartshapes+xml"/>
  <Override PartName="/ppt/charts/chart12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3.xml" ContentType="application/vnd.openxmlformats-officedocument.drawingml.chart+xml"/>
  <Override PartName="/ppt/notesSlides/notesSlide1.xml" ContentType="application/vnd.openxmlformats-officedocument.presentationml.notesSlide+xml"/>
  <Override PartName="/ppt/charts/chart14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4.xml" ContentType="application/vnd.openxmlformats-officedocument.drawingml.chartshapes+xml"/>
  <Override PartName="/ppt/charts/chart15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5.xml" ContentType="application/vnd.openxmlformats-officedocument.drawingml.chartshapes+xml"/>
  <Override PartName="/ppt/comments/comment1.xml" ContentType="application/vnd.openxmlformats-officedocument.presentationml.comments+xml"/>
  <Override PartName="/ppt/charts/chart16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6.xml" ContentType="application/vnd.openxmlformats-officedocument.drawingml.chartshap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8" r:id="rId2"/>
  </p:sldMasterIdLst>
  <p:notesMasterIdLst>
    <p:notesMasterId r:id="rId40"/>
  </p:notesMasterIdLst>
  <p:sldIdLst>
    <p:sldId id="257" r:id="rId3"/>
    <p:sldId id="258" r:id="rId4"/>
    <p:sldId id="545" r:id="rId5"/>
    <p:sldId id="543" r:id="rId6"/>
    <p:sldId id="509" r:id="rId7"/>
    <p:sldId id="510" r:id="rId8"/>
    <p:sldId id="558" r:id="rId9"/>
    <p:sldId id="559" r:id="rId10"/>
    <p:sldId id="541" r:id="rId11"/>
    <p:sldId id="539" r:id="rId12"/>
    <p:sldId id="538" r:id="rId13"/>
    <p:sldId id="560" r:id="rId14"/>
    <p:sldId id="561" r:id="rId15"/>
    <p:sldId id="520" r:id="rId16"/>
    <p:sldId id="521" r:id="rId17"/>
    <p:sldId id="522" r:id="rId18"/>
    <p:sldId id="587" r:id="rId19"/>
    <p:sldId id="588" r:id="rId20"/>
    <p:sldId id="590" r:id="rId21"/>
    <p:sldId id="531" r:id="rId22"/>
    <p:sldId id="533" r:id="rId23"/>
    <p:sldId id="585" r:id="rId24"/>
    <p:sldId id="586" r:id="rId25"/>
    <p:sldId id="515" r:id="rId26"/>
    <p:sldId id="583" r:id="rId27"/>
    <p:sldId id="571" r:id="rId28"/>
    <p:sldId id="517" r:id="rId29"/>
    <p:sldId id="525" r:id="rId30"/>
    <p:sldId id="526" r:id="rId31"/>
    <p:sldId id="562" r:id="rId32"/>
    <p:sldId id="575" r:id="rId33"/>
    <p:sldId id="579" r:id="rId34"/>
    <p:sldId id="580" r:id="rId35"/>
    <p:sldId id="581" r:id="rId36"/>
    <p:sldId id="582" r:id="rId37"/>
    <p:sldId id="544" r:id="rId38"/>
    <p:sldId id="542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die saca" initials="es" lastIdx="1" clrIdx="0">
    <p:extLst>
      <p:ext uri="{19B8F6BF-5375-455C-9EA6-DF929625EA0E}">
        <p15:presenceInfo xmlns:p15="http://schemas.microsoft.com/office/powerpoint/2012/main" userId="a48a3502033ded1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3230A7-FBFE-4342-8FC8-1E03D8010CF0}" v="562" dt="2019-06-09T05:26:24.9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3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2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/>
              <a:t>Incidence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2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Incidence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527-4548-BA55-D902DA008E6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F527-4548-BA55-D902DA008E6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AE8-47A2-8366-4E7D27C0F5B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AE8-47A2-8366-4E7D27C0F5B0}"/>
              </c:ext>
            </c:extLst>
          </c:dPt>
          <c:dLbls>
            <c:dLbl>
              <c:idx val="0"/>
              <c:layout>
                <c:manualLayout>
                  <c:x val="1.9250574146981628E-2"/>
                  <c:y val="-0.13868518518518519"/>
                </c:manualLayout>
              </c:layout>
              <c:tx>
                <c:rich>
                  <a:bodyPr/>
                  <a:lstStyle/>
                  <a:p>
                    <a:r>
                      <a:rPr lang="en-US" sz="2800" baseline="0" dirty="0"/>
                      <a:t>97.4%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527-4548-BA55-D902DA008E6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2800" baseline="0" dirty="0"/>
                      <a:t>98
2.67%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527-4548-BA55-D902DA008E6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AE8-47A2-8366-4E7D27C0F5B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AE8-47A2-8366-4E7D27C0F5B0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Total</c:v>
                </c:pt>
                <c:pt idx="1">
                  <c:v>AKI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1732</c:v>
                </c:pt>
                <c:pt idx="1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27-4548-BA55-D902DA008E6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delete val="1"/>
      </c:legendEntry>
      <c:legendEntry>
        <c:idx val="3"/>
        <c:delete val="1"/>
      </c:legendEntry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20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4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4000" baseline="0"/>
              <a:t>Cancer type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Lit>
              <c:ptCount val="8"/>
              <c:pt idx="0">
                <c:v>Hematological</c:v>
              </c:pt>
              <c:pt idx="1">
                <c:v>Lymphoma</c:v>
              </c:pt>
              <c:pt idx="2">
                <c:v>Bone</c:v>
              </c:pt>
              <c:pt idx="3">
                <c:v>Hematology disease</c:v>
              </c:pt>
              <c:pt idx="4">
                <c:v>CNS</c:v>
              </c:pt>
              <c:pt idx="5">
                <c:v>Genitourinary</c:v>
              </c:pt>
              <c:pt idx="6">
                <c:v>Others</c:v>
              </c:pt>
              <c:pt idx="7">
                <c:v>Liver</c:v>
              </c:pt>
            </c:strLit>
          </c:cat>
          <c:val>
            <c:numLit>
              <c:formatCode>General</c:formatCode>
              <c:ptCount val="8"/>
              <c:pt idx="0">
                <c:v>46.938775510204081</c:v>
              </c:pt>
              <c:pt idx="1">
                <c:v>12.244897959183669</c:v>
              </c:pt>
              <c:pt idx="2">
                <c:v>8.1632653061224492</c:v>
              </c:pt>
              <c:pt idx="3">
                <c:v>10.204081632653059</c:v>
              </c:pt>
              <c:pt idx="4">
                <c:v>4.0816326530612246</c:v>
              </c:pt>
              <c:pt idx="5">
                <c:v>4.0816326530612246</c:v>
              </c:pt>
              <c:pt idx="6">
                <c:v>13.26530612244898</c:v>
              </c:pt>
              <c:pt idx="7">
                <c:v>1.0204081632653059</c:v>
              </c:pt>
            </c:numLit>
          </c:val>
          <c:extLst>
            <c:ext xmlns:c16="http://schemas.microsoft.com/office/drawing/2014/chart" uri="{C3380CC4-5D6E-409C-BE32-E72D297353CC}">
              <c16:uniqueId val="{00000000-F07E-416F-A466-3BA4857438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8400416"/>
        <c:axId val="585612464"/>
      </c:barChart>
      <c:catAx>
        <c:axId val="58840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5612464"/>
        <c:crosses val="autoZero"/>
        <c:auto val="1"/>
        <c:lblAlgn val="ctr"/>
        <c:lblOffset val="100"/>
        <c:noMultiLvlLbl val="0"/>
      </c:catAx>
      <c:valAx>
        <c:axId val="585612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aseline="0"/>
                  <a:t>Percent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8400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4000" dirty="0"/>
              <a:t>Causes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Causes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E5F-443F-9537-C9A9111733F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E5F-443F-9537-C9A9111733FF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E5F-443F-9537-C9A9111733FF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BE5F-443F-9537-C9A9111733FF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BE5F-443F-9537-C9A9111733F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BE5F-443F-9537-C9A9111733FF}"/>
              </c:ext>
            </c:extLst>
          </c:dPt>
          <c:dPt>
            <c:idx val="6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BE5F-443F-9537-C9A9111733F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E-E086-48A7-B94B-1688B01A5BD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baseline="0"/>
                      <a:t> </a:t>
                    </a:r>
                    <a:fld id="{B8DB5281-8666-4166-AC0E-1DC9798A3929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E5F-443F-9537-C9A9111733FF}"/>
                </c:ext>
              </c:extLst>
            </c:dLbl>
            <c:dLbl>
              <c:idx val="1"/>
              <c:layout>
                <c:manualLayout>
                  <c:x val="2.8040878349808621E-2"/>
                  <c:y val="-0.10920326625838439"/>
                </c:manualLayout>
              </c:layout>
              <c:tx>
                <c:rich>
                  <a:bodyPr/>
                  <a:lstStyle/>
                  <a:p>
                    <a:fld id="{0D539C3C-F8D0-4902-8CAA-32B60E5A8851}" type="PERCENTAGE">
                      <a:rPr lang="en-US" baseline="0" smtClean="0"/>
                      <a:pPr/>
                      <a:t>[PERCENTAGE]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E5F-443F-9537-C9A9111733FF}"/>
                </c:ext>
              </c:extLst>
            </c:dLbl>
            <c:dLbl>
              <c:idx val="2"/>
              <c:layout>
                <c:manualLayout>
                  <c:x val="0.1091323391840613"/>
                  <c:y val="-9.4912656751239458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11%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E5F-443F-9537-C9A9111733FF}"/>
                </c:ext>
              </c:extLst>
            </c:dLbl>
            <c:dLbl>
              <c:idx val="3"/>
              <c:layout>
                <c:manualLayout>
                  <c:x val="9.3442631274574389E-2"/>
                  <c:y val="2.9003062117235284E-2"/>
                </c:manualLayout>
              </c:layout>
              <c:tx>
                <c:rich>
                  <a:bodyPr/>
                  <a:lstStyle/>
                  <a:p>
                    <a:fld id="{E7BA66A7-3349-4277-9C25-5068AFB4B6A2}" type="PERCENTAGE">
                      <a:rPr lang="en-US" baseline="0" smtClean="0"/>
                      <a:pPr/>
                      <a:t>[PERCENTAGE]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BE5F-443F-9537-C9A9111733FF}"/>
                </c:ext>
              </c:extLst>
            </c:dLbl>
            <c:dLbl>
              <c:idx val="4"/>
              <c:layout>
                <c:manualLayout>
                  <c:x val="5.8228351232640321E-2"/>
                  <c:y val="8.6731408573928193E-2"/>
                </c:manualLayout>
              </c:layout>
              <c:tx>
                <c:rich>
                  <a:bodyPr/>
                  <a:lstStyle/>
                  <a:p>
                    <a:fld id="{B63E7FE3-D954-4139-808A-2CFB6738198B}" type="PERCENTAGE">
                      <a:rPr lang="en-US" baseline="0" smtClean="0"/>
                      <a:pPr/>
                      <a:t>[PERCENTAGE]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BE5F-443F-9537-C9A9111733FF}"/>
                </c:ext>
              </c:extLst>
            </c:dLbl>
            <c:dLbl>
              <c:idx val="5"/>
              <c:layout>
                <c:manualLayout>
                  <c:x val="4.9307090658389979E-2"/>
                  <c:y val="5.2624671916010501E-2"/>
                </c:manualLayout>
              </c:layout>
              <c:tx>
                <c:rich>
                  <a:bodyPr/>
                  <a:lstStyle/>
                  <a:p>
                    <a:fld id="{B8DBD75C-4A2D-473D-BFCF-7A66DB296164}" type="PERCENTAGE">
                      <a:rPr lang="en-US" baseline="0" smtClean="0"/>
                      <a:pPr/>
                      <a:t>[PERCENTAGE]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BE5F-443F-9537-C9A9111733FF}"/>
                </c:ext>
              </c:extLst>
            </c:dLbl>
            <c:dLbl>
              <c:idx val="6"/>
              <c:layout>
                <c:manualLayout>
                  <c:x val="7.3261445407436274E-2"/>
                  <c:y val="0.14861752697579469"/>
                </c:manualLayout>
              </c:layout>
              <c:tx>
                <c:rich>
                  <a:bodyPr/>
                  <a:lstStyle/>
                  <a:p>
                    <a:fld id="{AF6B30C6-6EF1-4969-A864-FA7597D8B67A}" type="PERCENTAGE">
                      <a:rPr lang="en-US" baseline="0" smtClean="0"/>
                      <a:pPr/>
                      <a:t>[PERCENTAGE]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BE5F-443F-9537-C9A9111733FF}"/>
                </c:ext>
              </c:extLst>
            </c:dLbl>
            <c:dLbl>
              <c:idx val="7"/>
              <c:layout>
                <c:manualLayout>
                  <c:x val="4.9396329510853036E-3"/>
                  <c:y val="9.654491105278503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086-48A7-B94B-1688B01A5BD3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Sheet1!$A$2:$A$9</c:f>
              <c:strCache>
                <c:ptCount val="8"/>
                <c:pt idx="0">
                  <c:v>NTD</c:v>
                </c:pt>
                <c:pt idx="1">
                  <c:v>Hypovolemia</c:v>
                </c:pt>
                <c:pt idx="2">
                  <c:v>TLS</c:v>
                </c:pt>
                <c:pt idx="3">
                  <c:v>Sepsis</c:v>
                </c:pt>
                <c:pt idx="4">
                  <c:v>HUS</c:v>
                </c:pt>
                <c:pt idx="5">
                  <c:v>Contrast</c:v>
                </c:pt>
                <c:pt idx="6">
                  <c:v>OU</c:v>
                </c:pt>
                <c:pt idx="7">
                  <c:v>Hepato-renal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43</c:v>
                </c:pt>
                <c:pt idx="1">
                  <c:v>20</c:v>
                </c:pt>
                <c:pt idx="2">
                  <c:v>11</c:v>
                </c:pt>
                <c:pt idx="3">
                  <c:v>8</c:v>
                </c:pt>
                <c:pt idx="4">
                  <c:v>2</c:v>
                </c:pt>
                <c:pt idx="5">
                  <c:v>1</c:v>
                </c:pt>
                <c:pt idx="6">
                  <c:v>10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8E-483C-B63C-9C00FAAD4BA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2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4000" dirty="0"/>
              <a:t>Causes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Causes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NTD</c:v>
                </c:pt>
                <c:pt idx="1">
                  <c:v>Hypovolemia</c:v>
                </c:pt>
                <c:pt idx="2">
                  <c:v>TLS</c:v>
                </c:pt>
                <c:pt idx="3">
                  <c:v>Sepsis</c:v>
                </c:pt>
                <c:pt idx="4">
                  <c:v>HUS</c:v>
                </c:pt>
                <c:pt idx="5">
                  <c:v>Contrast</c:v>
                </c:pt>
                <c:pt idx="6">
                  <c:v>OU</c:v>
                </c:pt>
                <c:pt idx="7">
                  <c:v>Hepato-renal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43</c:v>
                </c:pt>
                <c:pt idx="1">
                  <c:v>21</c:v>
                </c:pt>
                <c:pt idx="2">
                  <c:v>11</c:v>
                </c:pt>
                <c:pt idx="3">
                  <c:v>8</c:v>
                </c:pt>
                <c:pt idx="4">
                  <c:v>2</c:v>
                </c:pt>
                <c:pt idx="5">
                  <c:v>1</c:v>
                </c:pt>
                <c:pt idx="6">
                  <c:v>10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8E-483C-B63C-9C00FAAD4B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200524160"/>
        <c:axId val="200252032"/>
      </c:barChart>
      <c:valAx>
        <c:axId val="2002520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524160"/>
        <c:crosses val="autoZero"/>
        <c:crossBetween val="between"/>
      </c:valAx>
      <c:catAx>
        <c:axId val="2005241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25203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4400" b="1" dirty="0"/>
              <a:t>Nephrotoxic</a:t>
            </a:r>
            <a:r>
              <a:rPr lang="en-US" sz="4400" b="1" baseline="0" dirty="0"/>
              <a:t> Drugs</a:t>
            </a:r>
            <a:endParaRPr lang="en-US" sz="4400" b="1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NTD</c:v>
                </c:pt>
              </c:strCache>
            </c:strRef>
          </c:tx>
          <c:spPr>
            <a:solidFill>
              <a:srgbClr val="00B0F0"/>
            </a:solidFill>
            <a:ln w="19050">
              <a:solidFill>
                <a:schemeClr val="lt1"/>
              </a:solidFill>
            </a:ln>
            <a:effectLst/>
          </c:spPr>
          <c:invertIfNegative val="0"/>
          <c:cat>
            <c:strRef>
              <c:f>Sheet1!$A$2:$A$10</c:f>
              <c:strCache>
                <c:ptCount val="7"/>
                <c:pt idx="0">
                  <c:v>HDMTx</c:v>
                </c:pt>
                <c:pt idx="1">
                  <c:v>Tacrolimus</c:v>
                </c:pt>
                <c:pt idx="2">
                  <c:v>Acyclovir</c:v>
                </c:pt>
                <c:pt idx="3">
                  <c:v>Vancomycin</c:v>
                </c:pt>
                <c:pt idx="4">
                  <c:v>Cidofovir</c:v>
                </c:pt>
                <c:pt idx="5">
                  <c:v>Cyclosporin </c:v>
                </c:pt>
                <c:pt idx="6">
                  <c:v>Others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12</c:v>
                </c:pt>
                <c:pt idx="1">
                  <c:v>9</c:v>
                </c:pt>
                <c:pt idx="2">
                  <c:v>6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67-4392-867A-A13088920B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0624768"/>
        <c:axId val="200623232"/>
      </c:barChart>
      <c:valAx>
        <c:axId val="2006232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624768"/>
        <c:crosses val="autoZero"/>
        <c:crossBetween val="between"/>
      </c:valAx>
      <c:catAx>
        <c:axId val="2006247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62323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2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i="0" baseline="0" dirty="0"/>
              <a:t>Renal Replacement Therapy</a:t>
            </a:r>
          </a:p>
        </c:rich>
      </c:tx>
      <c:layout>
        <c:manualLayout>
          <c:xMode val="edge"/>
          <c:yMode val="edge"/>
          <c:x val="0.25381504265091864"/>
          <c:y val="2.03703703703703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905962926509185"/>
          <c:y val="0.13017599883347916"/>
          <c:w val="0.47781766732283465"/>
          <c:h val="0.8494536307961504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noFill/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978-4146-8557-549751BE4CB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978-4146-8557-549751BE4CB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978-4146-8557-549751BE4CB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978-4146-8557-549751BE4CBA}"/>
              </c:ext>
            </c:extLst>
          </c:dPt>
          <c:cat>
            <c:strLit>
              <c:ptCount val="4"/>
              <c:pt idx="1">
                <c:v>Not needed</c:v>
              </c:pt>
              <c:pt idx="2">
                <c:v>HD</c:v>
              </c:pt>
              <c:pt idx="3">
                <c:v>CRRT</c:v>
              </c:pt>
            </c:strLit>
          </c:cat>
          <c:val>
            <c:numLit>
              <c:formatCode>General</c:formatCode>
              <c:ptCount val="4"/>
              <c:pt idx="0">
                <c:v>0</c:v>
              </c:pt>
              <c:pt idx="1">
                <c:v>91.836734693877546</c:v>
              </c:pt>
              <c:pt idx="2">
                <c:v>6.1224489795918364</c:v>
              </c:pt>
              <c:pt idx="3">
                <c:v>2.0408163265306118</c:v>
              </c:pt>
            </c:numLit>
          </c:val>
          <c:extLst>
            <c:ext xmlns:c16="http://schemas.microsoft.com/office/drawing/2014/chart" uri="{C3380CC4-5D6E-409C-BE32-E72D297353CC}">
              <c16:uniqueId val="{00000008-0978-4146-8557-549751BE4C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4400" b="1" i="0" baseline="0" dirty="0"/>
              <a:t>Outcome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noFill/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06A-446B-BD63-BE4B501D8CC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06A-446B-BD63-BE4B501D8CC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06A-446B-BD63-BE4B501D8CC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06A-446B-BD63-BE4B501D8CC9}"/>
              </c:ext>
            </c:extLst>
          </c:dPt>
          <c:cat>
            <c:strLit>
              <c:ptCount val="4"/>
              <c:pt idx="1">
                <c:v>Full recovery</c:v>
              </c:pt>
              <c:pt idx="2">
                <c:v>Residual damage</c:v>
              </c:pt>
              <c:pt idx="3">
                <c:v>Death</c:v>
              </c:pt>
            </c:strLit>
          </c:cat>
          <c:val>
            <c:numLit>
              <c:formatCode>General</c:formatCode>
              <c:ptCount val="4"/>
              <c:pt idx="0">
                <c:v>0</c:v>
              </c:pt>
              <c:pt idx="1">
                <c:v>62.244897959183682</c:v>
              </c:pt>
              <c:pt idx="2">
                <c:v>22.448979591836739</c:v>
              </c:pt>
              <c:pt idx="3">
                <c:v>15.30612244897959</c:v>
              </c:pt>
            </c:numLit>
          </c:val>
          <c:extLst>
            <c:ext xmlns:c16="http://schemas.microsoft.com/office/drawing/2014/chart" uri="{C3380CC4-5D6E-409C-BE32-E72D297353CC}">
              <c16:uniqueId val="{00000008-106A-446B-BD63-BE4B501D8C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2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3"/>
          <c:order val="3"/>
          <c:tx>
            <c:v>Outcome</c:v>
          </c:tx>
          <c:spPr>
            <a:noFill/>
            <a:ln>
              <a:noFill/>
            </a:ln>
            <a:effectLst/>
          </c:spPr>
          <c:invertIfNegative val="0"/>
          <c:cat>
            <c:strLit>
              <c:ptCount val="3"/>
              <c:pt idx="0">
                <c:v>Stage 1</c:v>
              </c:pt>
              <c:pt idx="1">
                <c:v>Stage 2</c:v>
              </c:pt>
              <c:pt idx="2">
                <c:v>Stage 3</c:v>
              </c:pt>
            </c:strLit>
          </c:cat>
          <c:val>
            <c:numLit>
              <c:formatCode>General</c:formatCode>
              <c:ptCount val="2"/>
            </c:numLit>
          </c:val>
          <c:extLst>
            <c:ext xmlns:c16="http://schemas.microsoft.com/office/drawing/2014/chart" uri="{C3380CC4-5D6E-409C-BE32-E72D297353CC}">
              <c16:uniqueId val="{00000000-7B4F-4F73-A155-049FB67C83FA}"/>
            </c:ext>
          </c:extLst>
        </c:ser>
        <c:ser>
          <c:idx val="0"/>
          <c:order val="0"/>
          <c:tx>
            <c:v>Full recovery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Lit>
              <c:ptCount val="3"/>
              <c:pt idx="0">
                <c:v>Stage 1</c:v>
              </c:pt>
              <c:pt idx="1">
                <c:v>Stage 2</c:v>
              </c:pt>
              <c:pt idx="2">
                <c:v>Stage 3</c:v>
              </c:pt>
            </c:strLit>
          </c:cat>
          <c:val>
            <c:numLit>
              <c:formatCode>General</c:formatCode>
              <c:ptCount val="3"/>
              <c:pt idx="0">
                <c:v>36</c:v>
              </c:pt>
              <c:pt idx="1">
                <c:v>11</c:v>
              </c:pt>
              <c:pt idx="2">
                <c:v>14</c:v>
              </c:pt>
            </c:numLit>
          </c:val>
          <c:extLst>
            <c:ext xmlns:c16="http://schemas.microsoft.com/office/drawing/2014/chart" uri="{C3380CC4-5D6E-409C-BE32-E72D297353CC}">
              <c16:uniqueId val="{00000001-7B4F-4F73-A155-049FB67C83FA}"/>
            </c:ext>
          </c:extLst>
        </c:ser>
        <c:ser>
          <c:idx val="1"/>
          <c:order val="1"/>
          <c:tx>
            <c:v>Residual damage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Lit>
              <c:ptCount val="3"/>
              <c:pt idx="0">
                <c:v>Stage 1</c:v>
              </c:pt>
              <c:pt idx="1">
                <c:v>Stage 2</c:v>
              </c:pt>
              <c:pt idx="2">
                <c:v>Stage 3</c:v>
              </c:pt>
            </c:strLit>
          </c:cat>
          <c:val>
            <c:numLit>
              <c:formatCode>General</c:formatCode>
              <c:ptCount val="3"/>
              <c:pt idx="0">
                <c:v>8</c:v>
              </c:pt>
              <c:pt idx="1">
                <c:v>5</c:v>
              </c:pt>
              <c:pt idx="2">
                <c:v>9</c:v>
              </c:pt>
            </c:numLit>
          </c:val>
          <c:extLst>
            <c:ext xmlns:c16="http://schemas.microsoft.com/office/drawing/2014/chart" uri="{C3380CC4-5D6E-409C-BE32-E72D297353CC}">
              <c16:uniqueId val="{00000002-7B4F-4F73-A155-049FB67C83FA}"/>
            </c:ext>
          </c:extLst>
        </c:ser>
        <c:ser>
          <c:idx val="2"/>
          <c:order val="2"/>
          <c:tx>
            <c:v>Death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Lit>
              <c:ptCount val="3"/>
              <c:pt idx="0">
                <c:v>Stage 1</c:v>
              </c:pt>
              <c:pt idx="1">
                <c:v>Stage 2</c:v>
              </c:pt>
              <c:pt idx="2">
                <c:v>Stage 3</c:v>
              </c:pt>
            </c:strLit>
          </c:cat>
          <c:val>
            <c:numLit>
              <c:formatCode>General</c:formatCode>
              <c:ptCount val="3"/>
              <c:pt idx="0">
                <c:v>2</c:v>
              </c:pt>
              <c:pt idx="1">
                <c:v>4</c:v>
              </c:pt>
              <c:pt idx="2">
                <c:v>9</c:v>
              </c:pt>
            </c:numLit>
          </c:val>
          <c:extLst>
            <c:ext xmlns:c16="http://schemas.microsoft.com/office/drawing/2014/chart" uri="{C3380CC4-5D6E-409C-BE32-E72D297353CC}">
              <c16:uniqueId val="{00000003-7B4F-4F73-A155-049FB67C83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7013112"/>
        <c:axId val="397794112"/>
      </c:barChart>
      <c:catAx>
        <c:axId val="3970131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3200" b="1" i="0" baseline="0"/>
                  <a:t>Maximum Stage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3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7794112"/>
        <c:crosses val="autoZero"/>
        <c:auto val="1"/>
        <c:lblAlgn val="ctr"/>
        <c:lblOffset val="100"/>
        <c:noMultiLvlLbl val="0"/>
      </c:catAx>
      <c:valAx>
        <c:axId val="397794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3200" b="1" i="0" baseline="0" dirty="0"/>
                  <a:t>Number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3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7013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78966592847769024"/>
          <c:y val="0.35598843803447811"/>
          <c:w val="0.21033407152230971"/>
          <c:h val="0.272455167810615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b="1" baseline="0" dirty="0"/>
              <a:t>Gender</a:t>
            </a:r>
          </a:p>
        </c:rich>
      </c:tx>
      <c:layout>
        <c:manualLayout>
          <c:xMode val="edge"/>
          <c:yMode val="edge"/>
          <c:x val="0.41899475065616792"/>
          <c:y val="4.08308329197640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5308316929133856"/>
          <c:y val="0.13846153396499833"/>
          <c:w val="0.44279207677165355"/>
          <c:h val="0.7889266605756534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Gender</c:v>
                </c:pt>
              </c:strCache>
            </c:strRef>
          </c:tx>
          <c:spPr>
            <a:solidFill>
              <a:srgbClr val="00B0F0"/>
            </a:solidFill>
          </c:spPr>
          <c:explosion val="7"/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179-488F-9FA2-7FC3B3471C73}"/>
              </c:ext>
            </c:extLst>
          </c:dPt>
          <c:dPt>
            <c:idx val="1"/>
            <c:bubble3D val="0"/>
            <c:explosion val="2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179-488F-9FA2-7FC3B3471C73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179-488F-9FA2-7FC3B3471C73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179-488F-9FA2-7FC3B3471C73}"/>
              </c:ext>
            </c:extLst>
          </c:dPt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179-488F-9FA2-7FC3B3471C7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179-488F-9FA2-7FC3B3471C73}"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28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Sheet1!$A$2:$A$5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55</c:v>
                </c:pt>
                <c:pt idx="1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41-4123-B3A4-FE1B87B02D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4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4200" b="1" i="0" baseline="0"/>
              <a:t>Location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Lit>
              <c:ptCount val="3"/>
              <c:pt idx="0">
                <c:v>Ward/OPD</c:v>
              </c:pt>
              <c:pt idx="1">
                <c:v>BMT</c:v>
              </c:pt>
              <c:pt idx="2">
                <c:v>ICU</c:v>
              </c:pt>
            </c:strLit>
          </c:cat>
          <c:val>
            <c:numLit>
              <c:formatCode>General</c:formatCode>
              <c:ptCount val="3"/>
              <c:pt idx="0">
                <c:v>57.142857142857153</c:v>
              </c:pt>
              <c:pt idx="1">
                <c:v>19.387755102040821</c:v>
              </c:pt>
              <c:pt idx="2">
                <c:v>23.469387755102041</c:v>
              </c:pt>
            </c:numLit>
          </c:val>
          <c:extLst>
            <c:ext xmlns:c16="http://schemas.microsoft.com/office/drawing/2014/chart" uri="{C3380CC4-5D6E-409C-BE32-E72D297353CC}">
              <c16:uniqueId val="{00000000-C5C6-4CEC-99A5-405384BA6E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8400416"/>
        <c:axId val="585612464"/>
      </c:barChart>
      <c:catAx>
        <c:axId val="58840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5612464"/>
        <c:crosses val="autoZero"/>
        <c:auto val="1"/>
        <c:lblAlgn val="ctr"/>
        <c:lblOffset val="100"/>
        <c:noMultiLvlLbl val="0"/>
      </c:catAx>
      <c:valAx>
        <c:axId val="585612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3200" b="1" i="0" baseline="0"/>
                  <a:t>Percent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3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8400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600" b="1" baseline="0" dirty="0"/>
              <a:t>Location</a:t>
            </a:r>
            <a:endParaRPr lang="en-US" sz="36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noFill/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40B-4B66-B541-DF347F277D7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40B-4B66-B541-DF347F277D7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40B-4B66-B541-DF347F277D7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40B-4B66-B541-DF347F277D77}"/>
              </c:ext>
            </c:extLst>
          </c:dPt>
          <c:cat>
            <c:strLit>
              <c:ptCount val="4"/>
              <c:pt idx="1">
                <c:v>Ward/OPD</c:v>
              </c:pt>
              <c:pt idx="2">
                <c:v>BMT</c:v>
              </c:pt>
              <c:pt idx="3">
                <c:v>ICU</c:v>
              </c:pt>
            </c:strLit>
          </c:cat>
          <c:val>
            <c:numLit>
              <c:formatCode>General</c:formatCode>
              <c:ptCount val="4"/>
              <c:pt idx="0">
                <c:v>0</c:v>
              </c:pt>
              <c:pt idx="1">
                <c:v>57.142857142857153</c:v>
              </c:pt>
              <c:pt idx="2">
                <c:v>19.387755102040821</c:v>
              </c:pt>
              <c:pt idx="3">
                <c:v>23.469387755102041</c:v>
              </c:pt>
            </c:numLit>
          </c:val>
          <c:extLst>
            <c:ext xmlns:c16="http://schemas.microsoft.com/office/drawing/2014/chart" uri="{C3380CC4-5D6E-409C-BE32-E72D297353CC}">
              <c16:uniqueId val="{00000008-C40B-4B66-B541-DF347F277D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Incidence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1450227021612668"/>
          <c:y val="0.1456058617672791"/>
          <c:w val="0.88549772978387331"/>
          <c:h val="0.583042140565762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 AKI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accent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cat>
            <c:strRef>
              <c:f>Sheet1!$A$2:$A$5</c:f>
              <c:strCache>
                <c:ptCount val="3"/>
                <c:pt idx="0">
                  <c:v>ward</c:v>
                </c:pt>
                <c:pt idx="1">
                  <c:v>BMT</c:v>
                </c:pt>
                <c:pt idx="2">
                  <c:v>PICU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0.98699999999999999</c:v>
                </c:pt>
                <c:pt idx="1">
                  <c:v>0.95399999999999996</c:v>
                </c:pt>
                <c:pt idx="2" formatCode="0%">
                  <c:v>0.81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82-4B45-954D-503FD223865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AKI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Sheet1!$A$2:$A$5</c:f>
              <c:strCache>
                <c:ptCount val="3"/>
                <c:pt idx="0">
                  <c:v>ward</c:v>
                </c:pt>
                <c:pt idx="1">
                  <c:v>BMT</c:v>
                </c:pt>
                <c:pt idx="2">
                  <c:v>PICU</c:v>
                </c:pt>
              </c:strCache>
            </c:strRef>
          </c:cat>
          <c:val>
            <c:numRef>
              <c:f>Sheet1!$C$2:$C$5</c:f>
              <c:numCache>
                <c:formatCode>0.00%</c:formatCode>
                <c:ptCount val="4"/>
                <c:pt idx="0">
                  <c:v>1.2999999999999999E-2</c:v>
                </c:pt>
                <c:pt idx="1">
                  <c:v>4.5999999999999999E-2</c:v>
                </c:pt>
                <c:pt idx="2" formatCode="0%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82-4B45-954D-503FD22386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40"/>
        <c:axId val="200134016"/>
        <c:axId val="200017024"/>
      </c:barChart>
      <c:catAx>
        <c:axId val="200134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00017024"/>
        <c:crosses val="autoZero"/>
        <c:auto val="1"/>
        <c:lblAlgn val="ctr"/>
        <c:lblOffset val="100"/>
        <c:noMultiLvlLbl val="0"/>
      </c:catAx>
      <c:valAx>
        <c:axId val="200017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>
                <a:ln>
                  <a:noFill/>
                </a:ln>
                <a:solidFill>
                  <a:schemeClr val="tx1"/>
                </a:solidFill>
              </a:defRPr>
            </a:pPr>
            <a:endParaRPr lang="en-US"/>
          </a:p>
        </c:txPr>
        <c:crossAx val="20013401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</c:dTable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896801181102362"/>
          <c:y val="0.91918562263050441"/>
          <c:w val="0.23003975633438942"/>
          <c:h val="4.5629215312882769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 baseline="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b="1" dirty="0"/>
              <a:t>BMT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 AKI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1"/>
                <c:pt idx="0">
                  <c:v>BMT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EC-49D1-92A2-C953B1B0396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AKI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1"/>
                <c:pt idx="0">
                  <c:v>BMT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EC-49D1-92A2-C953B1B039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0069888"/>
        <c:axId val="200071424"/>
      </c:barChart>
      <c:catAx>
        <c:axId val="200069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071424"/>
        <c:crosses val="autoZero"/>
        <c:auto val="1"/>
        <c:lblAlgn val="ctr"/>
        <c:lblOffset val="100"/>
        <c:noMultiLvlLbl val="0"/>
      </c:catAx>
      <c:valAx>
        <c:axId val="200071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069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b="1" dirty="0"/>
              <a:t>PICU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 AKI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1"/>
                <c:pt idx="0">
                  <c:v>PICU Patients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EC-49D1-92A2-C953B1B0396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AKI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1"/>
                <c:pt idx="0">
                  <c:v>PICU Patients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EC-49D1-92A2-C953B1B039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0216960"/>
        <c:axId val="200218496"/>
      </c:barChart>
      <c:catAx>
        <c:axId val="200216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218496"/>
        <c:crosses val="autoZero"/>
        <c:auto val="1"/>
        <c:lblAlgn val="ctr"/>
        <c:lblOffset val="100"/>
        <c:noMultiLvlLbl val="0"/>
      </c:catAx>
      <c:valAx>
        <c:axId val="200218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216960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28042979002624E-2"/>
          <c:y val="4.9347185768445608E-2"/>
          <c:w val="0.66476041666666663"/>
          <c:h val="0.78010965296004664"/>
        </c:manualLayout>
      </c:layout>
      <c:barChart>
        <c:barDir val="col"/>
        <c:grouping val="clustered"/>
        <c:varyColors val="0"/>
        <c:ser>
          <c:idx val="3"/>
          <c:order val="3"/>
          <c:tx>
            <c:v>Stage at Diagnosis</c:v>
          </c:tx>
          <c:spPr>
            <a:noFill/>
            <a:ln>
              <a:noFill/>
            </a:ln>
            <a:effectLst/>
          </c:spPr>
          <c:invertIfNegative val="0"/>
          <c:cat>
            <c:strLit>
              <c:ptCount val="3"/>
              <c:pt idx="0">
                <c:v>Ward/OPD</c:v>
              </c:pt>
              <c:pt idx="1">
                <c:v>BMT</c:v>
              </c:pt>
              <c:pt idx="2">
                <c:v>ICU</c:v>
              </c:pt>
            </c:strLit>
          </c:cat>
          <c:val>
            <c:numLit>
              <c:formatCode>General</c:formatCode>
              <c:ptCount val="2"/>
            </c:numLit>
          </c:val>
          <c:extLst>
            <c:ext xmlns:c16="http://schemas.microsoft.com/office/drawing/2014/chart" uri="{C3380CC4-5D6E-409C-BE32-E72D297353CC}">
              <c16:uniqueId val="{00000000-C9B9-4D56-8B87-2A735DFC34F2}"/>
            </c:ext>
          </c:extLst>
        </c:ser>
        <c:ser>
          <c:idx val="0"/>
          <c:order val="0"/>
          <c:tx>
            <c:v>Stage 1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Lit>
              <c:ptCount val="3"/>
              <c:pt idx="0">
                <c:v>Ward/OPD</c:v>
              </c:pt>
              <c:pt idx="1">
                <c:v>BMT</c:v>
              </c:pt>
              <c:pt idx="2">
                <c:v>ICU</c:v>
              </c:pt>
            </c:strLit>
          </c:cat>
          <c:val>
            <c:numLit>
              <c:formatCode>General</c:formatCode>
              <c:ptCount val="3"/>
              <c:pt idx="0">
                <c:v>32</c:v>
              </c:pt>
              <c:pt idx="1">
                <c:v>12</c:v>
              </c:pt>
              <c:pt idx="2">
                <c:v>10</c:v>
              </c:pt>
            </c:numLit>
          </c:val>
          <c:extLst>
            <c:ext xmlns:c16="http://schemas.microsoft.com/office/drawing/2014/chart" uri="{C3380CC4-5D6E-409C-BE32-E72D297353CC}">
              <c16:uniqueId val="{00000001-C9B9-4D56-8B87-2A735DFC34F2}"/>
            </c:ext>
          </c:extLst>
        </c:ser>
        <c:ser>
          <c:idx val="1"/>
          <c:order val="1"/>
          <c:tx>
            <c:v>Stage 2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Lit>
              <c:ptCount val="3"/>
              <c:pt idx="0">
                <c:v>Ward/OPD</c:v>
              </c:pt>
              <c:pt idx="1">
                <c:v>BMT</c:v>
              </c:pt>
              <c:pt idx="2">
                <c:v>ICU</c:v>
              </c:pt>
            </c:strLit>
          </c:cat>
          <c:val>
            <c:numLit>
              <c:formatCode>General</c:formatCode>
              <c:ptCount val="3"/>
              <c:pt idx="0">
                <c:v>11</c:v>
              </c:pt>
              <c:pt idx="1">
                <c:v>5</c:v>
              </c:pt>
              <c:pt idx="2">
                <c:v>3</c:v>
              </c:pt>
            </c:numLit>
          </c:val>
          <c:extLst>
            <c:ext xmlns:c16="http://schemas.microsoft.com/office/drawing/2014/chart" uri="{C3380CC4-5D6E-409C-BE32-E72D297353CC}">
              <c16:uniqueId val="{00000002-C9B9-4D56-8B87-2A735DFC34F2}"/>
            </c:ext>
          </c:extLst>
        </c:ser>
        <c:ser>
          <c:idx val="2"/>
          <c:order val="2"/>
          <c:tx>
            <c:v>Stage 3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Lit>
              <c:ptCount val="3"/>
              <c:pt idx="0">
                <c:v>Ward/OPD</c:v>
              </c:pt>
              <c:pt idx="1">
                <c:v>BMT</c:v>
              </c:pt>
              <c:pt idx="2">
                <c:v>ICU</c:v>
              </c:pt>
            </c:strLit>
          </c:cat>
          <c:val>
            <c:numLit>
              <c:formatCode>General</c:formatCode>
              <c:ptCount val="3"/>
              <c:pt idx="0">
                <c:v>13</c:v>
              </c:pt>
              <c:pt idx="1">
                <c:v>2</c:v>
              </c:pt>
              <c:pt idx="2">
                <c:v>10</c:v>
              </c:pt>
            </c:numLit>
          </c:val>
          <c:extLst>
            <c:ext xmlns:c16="http://schemas.microsoft.com/office/drawing/2014/chart" uri="{C3380CC4-5D6E-409C-BE32-E72D297353CC}">
              <c16:uniqueId val="{00000003-C9B9-4D56-8B87-2A735DFC34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7013112"/>
        <c:axId val="397794112"/>
      </c:barChart>
      <c:catAx>
        <c:axId val="3970131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3200" b="1" i="0" baseline="0"/>
                  <a:t>Location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3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7794112"/>
        <c:crosses val="autoZero"/>
        <c:auto val="1"/>
        <c:lblAlgn val="ctr"/>
        <c:lblOffset val="100"/>
        <c:noMultiLvlLbl val="0"/>
      </c:catAx>
      <c:valAx>
        <c:axId val="397794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b="1" i="0" baseline="0"/>
                  <a:t>Count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7013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b="1" dirty="0"/>
              <a:t>Stage of AKI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Initial Stage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Stage 1</c:v>
                </c:pt>
                <c:pt idx="1">
                  <c:v>Stage 2</c:v>
                </c:pt>
                <c:pt idx="2">
                  <c:v>Stage 3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54</c:v>
                </c:pt>
                <c:pt idx="1">
                  <c:v>19</c:v>
                </c:pt>
                <c:pt idx="2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26-4E1D-9110-D240B715754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Final Stage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Stage 1</c:v>
                </c:pt>
                <c:pt idx="1">
                  <c:v>Stage 2</c:v>
                </c:pt>
                <c:pt idx="2">
                  <c:v>Stage 3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46</c:v>
                </c:pt>
                <c:pt idx="1">
                  <c:v>20</c:v>
                </c:pt>
                <c:pt idx="2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26-4E1D-9110-D240B715754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0274304"/>
        <c:axId val="200275840"/>
      </c:barChart>
      <c:catAx>
        <c:axId val="200274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275840"/>
        <c:crosses val="autoZero"/>
        <c:auto val="1"/>
        <c:lblAlgn val="ctr"/>
        <c:lblOffset val="100"/>
        <c:noMultiLvlLbl val="0"/>
      </c:catAx>
      <c:valAx>
        <c:axId val="200275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2743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lang="en-US"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6-08T23:16:22.408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0.34626</cdr:x>
      <cdr:y>0.4141</cdr:y>
    </cdr:from>
    <cdr:to>
      <cdr:x>0.46316</cdr:x>
      <cdr:y>0.4993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E05D613-452E-4867-AE20-D5F1B813ACA5}"/>
            </a:ext>
          </a:extLst>
        </cdr:cNvPr>
        <cdr:cNvSpPr txBox="1"/>
      </cdr:nvSpPr>
      <cdr:spPr>
        <a:xfrm xmlns:a="http://schemas.openxmlformats.org/drawingml/2006/main">
          <a:off x="4221577" y="2833649"/>
          <a:ext cx="1425245" cy="5830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3200" b="1" dirty="0"/>
            <a:t>43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0.21295</cdr:x>
      <cdr:y>0.47795</cdr:y>
    </cdr:from>
    <cdr:to>
      <cdr:x>0.24231</cdr:x>
      <cdr:y>0.69949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51ABECD-4823-409C-94E8-08FD80F838DC}"/>
            </a:ext>
          </a:extLst>
        </cdr:cNvPr>
        <cdr:cNvSpPr txBox="1"/>
      </cdr:nvSpPr>
      <cdr:spPr>
        <a:xfrm xmlns:a="http://schemas.openxmlformats.org/drawingml/2006/main">
          <a:off x="2596227" y="3277772"/>
          <a:ext cx="357988" cy="15193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0.21295</cdr:x>
      <cdr:y>0.5</cdr:y>
    </cdr:from>
    <cdr:to>
      <cdr:x>0.23885</cdr:x>
      <cdr:y>0.70564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D38AB151-B688-4799-9CA3-23A873D5066F}"/>
            </a:ext>
          </a:extLst>
        </cdr:cNvPr>
        <cdr:cNvSpPr txBox="1"/>
      </cdr:nvSpPr>
      <cdr:spPr>
        <a:xfrm xmlns:a="http://schemas.openxmlformats.org/drawingml/2006/main">
          <a:off x="2596227" y="3429000"/>
          <a:ext cx="315785" cy="14102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0.93749</cdr:x>
      <cdr:y>0.88266</cdr:y>
    </cdr:from>
    <cdr:to>
      <cdr:x>1</cdr:x>
      <cdr:y>1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F690E16B-9263-43A3-88FE-62540B5A3106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1429933" y="6053258"/>
          <a:ext cx="762066" cy="804742"/>
        </a:xfrm>
        <a:prstGeom xmlns:a="http://schemas.openxmlformats.org/drawingml/2006/main" prst="rect">
          <a:avLst/>
        </a:prstGeom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0.32885</cdr:x>
      <cdr:y>0.20718</cdr:y>
    </cdr:from>
    <cdr:to>
      <cdr:x>0.38769</cdr:x>
      <cdr:y>0.28103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9369C17-44ED-44AC-8C45-C75EB3C5ECF3}"/>
            </a:ext>
          </a:extLst>
        </cdr:cNvPr>
        <cdr:cNvSpPr txBox="1"/>
      </cdr:nvSpPr>
      <cdr:spPr>
        <a:xfrm xmlns:a="http://schemas.openxmlformats.org/drawingml/2006/main">
          <a:off x="4009292" y="1420837"/>
          <a:ext cx="717453" cy="5064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0.315</cdr:x>
      <cdr:y>0.21538</cdr:y>
    </cdr:from>
    <cdr:to>
      <cdr:x>0.41423</cdr:x>
      <cdr:y>0.25641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665997D0-4080-4132-8F3B-0FEF2EA329B4}"/>
            </a:ext>
          </a:extLst>
        </cdr:cNvPr>
        <cdr:cNvSpPr txBox="1"/>
      </cdr:nvSpPr>
      <cdr:spPr>
        <a:xfrm xmlns:a="http://schemas.openxmlformats.org/drawingml/2006/main">
          <a:off x="3840480" y="1477108"/>
          <a:ext cx="1209822" cy="2813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0.67154</cdr:x>
      <cdr:y>0.14564</cdr:y>
    </cdr:from>
    <cdr:to>
      <cdr:x>0.86077</cdr:x>
      <cdr:y>0.30974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9BE6CA43-AAC1-40DC-8749-23EB1E7432CB}"/>
            </a:ext>
          </a:extLst>
        </cdr:cNvPr>
        <cdr:cNvSpPr txBox="1"/>
      </cdr:nvSpPr>
      <cdr:spPr>
        <a:xfrm xmlns:a="http://schemas.openxmlformats.org/drawingml/2006/main">
          <a:off x="8187397" y="998806"/>
          <a:ext cx="2307101" cy="11254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0.48413</cdr:x>
      <cdr:y>0.46476</cdr:y>
    </cdr:from>
    <cdr:to>
      <cdr:x>0.57143</cdr:x>
      <cdr:y>0.63564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4625A479-F155-4F88-8E6A-E502D9747171}"/>
            </a:ext>
          </a:extLst>
        </cdr:cNvPr>
        <cdr:cNvSpPr txBox="1"/>
      </cdr:nvSpPr>
      <cdr:spPr>
        <a:xfrm xmlns:a="http://schemas.openxmlformats.org/drawingml/2006/main">
          <a:off x="4290646" y="2458329"/>
          <a:ext cx="773723" cy="9038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0.75059</cdr:x>
      <cdr:y>0.15472</cdr:y>
    </cdr:from>
    <cdr:to>
      <cdr:x>0.8732</cdr:x>
      <cdr:y>0.32258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1B16A6C1-0A32-4A1C-A5A5-A9D752AA5914}"/>
            </a:ext>
          </a:extLst>
        </cdr:cNvPr>
        <cdr:cNvSpPr txBox="1"/>
      </cdr:nvSpPr>
      <cdr:spPr>
        <a:xfrm xmlns:a="http://schemas.openxmlformats.org/drawingml/2006/main">
          <a:off x="6652183" y="818372"/>
          <a:ext cx="1086679" cy="8878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0.24</cdr:x>
      <cdr:y>0.1358</cdr:y>
    </cdr:from>
    <cdr:to>
      <cdr:x>0.72462</cdr:x>
      <cdr:y>0.3492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8121DCB-B53C-42F7-9822-1101F97C2B10}"/>
            </a:ext>
          </a:extLst>
        </cdr:cNvPr>
        <cdr:cNvSpPr txBox="1"/>
      </cdr:nvSpPr>
      <cdr:spPr>
        <a:xfrm xmlns:a="http://schemas.openxmlformats.org/drawingml/2006/main">
          <a:off x="2926080" y="886264"/>
          <a:ext cx="5908431" cy="13927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2F4B79-0514-4174-A743-E5851684E935}" type="datetimeFigureOut">
              <a:rPr lang="en-US" smtClean="0"/>
              <a:t>6/15/2019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2051EF-890C-4F1C-8393-E3806152D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1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2BA927-290C-4B6D-8583-A756D87461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9847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>
            <a:extLst>
              <a:ext uri="{FF2B5EF4-FFF2-40B4-BE49-F238E27FC236}">
                <a16:creationId xmlns:a16="http://schemas.microsoft.com/office/drawing/2014/main" id="{7DCCCA96-4AAD-4B8F-8C52-33E124E84613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2889251"/>
            <a:ext cx="11480800" cy="201613"/>
            <a:chOff x="144" y="1680"/>
            <a:chExt cx="5424" cy="144"/>
          </a:xfrm>
        </p:grpSpPr>
        <p:sp>
          <p:nvSpPr>
            <p:cNvPr id="5" name="Rectangle 8">
              <a:extLst>
                <a:ext uri="{FF2B5EF4-FFF2-40B4-BE49-F238E27FC236}">
                  <a16:creationId xmlns:a16="http://schemas.microsoft.com/office/drawing/2014/main" id="{7CCC2C98-D012-45CB-AF83-0C7830D0B2B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/>
            </a:p>
          </p:txBody>
        </p:sp>
        <p:sp>
          <p:nvSpPr>
            <p:cNvPr id="6" name="Rectangle 9">
              <a:extLst>
                <a:ext uri="{FF2B5EF4-FFF2-40B4-BE49-F238E27FC236}">
                  <a16:creationId xmlns:a16="http://schemas.microsoft.com/office/drawing/2014/main" id="{1838DAE4-26EF-4F1A-A623-3D25126A053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/>
            </a:p>
          </p:txBody>
        </p:sp>
        <p:sp>
          <p:nvSpPr>
            <p:cNvPr id="7" name="Rectangle 10">
              <a:extLst>
                <a:ext uri="{FF2B5EF4-FFF2-40B4-BE49-F238E27FC236}">
                  <a16:creationId xmlns:a16="http://schemas.microsoft.com/office/drawing/2014/main" id="{1125503E-DE0B-43A5-9C57-C893E0AD4CB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/>
            </a:p>
          </p:txBody>
        </p:sp>
      </p:grpSp>
      <p:sp>
        <p:nvSpPr>
          <p:cNvPr id="2181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103632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270250"/>
            <a:ext cx="85344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FE2DDDAF-E4AE-4BB6-BDD6-62E918A71C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2AC86809-17B8-42BE-B649-AF244558AE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6184EB8F-E7D3-4192-BBFD-3118452DD2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E7BE25-AC73-4223-821D-FF1EEFFD259E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2355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9D36055-EABB-4DB2-9CDA-474A55CA2E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9AE07FA-602C-4324-915D-15B714268B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3F24F06-11E1-48B2-BD2B-1E4BBAB593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87743E-F507-4779-A0F1-AFF7DDEC0463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1064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6FACD7B-E6FA-42DF-9F3A-C243C7DDB8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8B3C679-6907-452B-8154-D6D8DA9069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E32EA36-69CB-4E42-8BB8-94B09DDA5C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1427FF-9373-4DA1-B7AD-7FDCD5284C73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6353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7CE1F-E505-49D9-8A28-7DDCCAF421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8C64BB-3183-430F-A013-AF76385BE9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BD58C9-6E42-44D0-B472-D9A1D6259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675E1-A578-400A-B7D6-23DEF90EF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3EDFC-992C-4547-A6FD-938A7275A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B6EF2-FB04-4313-AE67-D5F10F5F0182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709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76204-3044-4DAF-825C-D027DF3C5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F84B3D-DE34-4647-A650-C6AD67B4E3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6E6009-8F49-425B-B671-EE1EF6659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1BAA86-5CB9-42ED-96F9-E9A3F96F9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FE07D-4F57-4A11-B0ED-8AC8817EF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AF04-10BB-4405-B6BD-2FDEAB570014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3897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1F96E-6092-4309-AF42-C59A7867A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7155CE-9AAA-4320-9F7D-D61BECC9C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BD0301-BA51-40BD-8BAE-F0DE7D8E6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50C5C6-9A0B-4060-BD4F-32B31FFC8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3A551-E243-49CC-93F4-979F0D609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B2AF0-4A1B-4F79-9174-C82D30DB309C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49418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E9373-1F17-4133-AE01-CA277F9FB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CCED3-5EC5-499F-8D29-DD29D5DAEB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53D012-EC23-4AE3-B395-E088CB4DC3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172CAA-5823-46A9-89F6-0698CC674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538A67-CB39-4606-9033-90BC956B5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2F001A-05D5-48C6-9E96-D3417B159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6E68-D437-45FE-844F-0B0911999293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83202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BE1AF-3F75-4AB5-A709-9DFD176E7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D46657-B35B-4E91-97F0-ED35748340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A05D8B-DB3C-4D87-8E91-64C5777DA4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78FB69-6046-47A5-86F1-EDBD2245AA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D560EE-F5F4-488A-9EC5-D6C90978DC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75B036-AE5C-4583-BC62-854270817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BD2BA2-E3CC-49B1-A671-66DB340A4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FCF4A5-746E-4CEB-8688-A2FFE250B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DF73-FF0B-4B82-B67D-D56B48600321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10365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2DE3F-7F4B-4B3B-806E-E261786D5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1E8B1B-E0E6-44E4-86B1-9E19ACC1A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CFDE14-E8D4-4E47-9AF3-DC1C0BB7A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D8A8A2-4FCF-4C66-91EA-0DC09BA6E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608D8-E012-4E78-AD03-0243535DB467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95974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1689F9-30E9-4C34-BE2B-3B8833526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FA7F65-508D-4952-B703-CC3235165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E1F4E1-4CFA-4E23-AC82-FD3CA355F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D9DF0-1B9E-4E90-BEF7-0E1BBC1120BF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75065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EEA2A-BFF6-4621-AC83-6E315812E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57AC2-F583-44A4-94EF-E3CBFC04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4385CA-F536-4698-9220-E424FA9AC9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BFF55E-7C5D-4F00-B9BF-03E1B13AA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1A2590-CB14-420C-A0EC-88CD81C3F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B361EB-1DDC-4A26-B018-DE45C3C5A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FF02A-794A-4C01-BE5F-DE7B3AEC1AB0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1185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BFDA281-3FAC-4E75-A696-588B448FE0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045556-ED5C-4750-AB15-D0EF8EFF47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FE73437-D7AD-4CFC-8F9F-103CC24FAE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3C805E-7C1C-4C12-9077-F8E5C87B8E81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70746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C7466-C127-44C4-81A5-2C1FB9584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B9CDD8-6B74-4DEA-836B-7EF77783B8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9B7759-0C38-4D10-AD77-AF93B6173D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AA1250-177E-4EAF-8852-72C589985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1A19A2-F28D-4E3D-8B38-317336BBE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87941B-A72E-41AE-9BB0-0C389D252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09DA9-4EC5-4DEF-A199-64518DFB8B5C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45674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413AC-F4E7-4DA9-9FB9-479AC44FE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44CB74-1EF2-4947-A055-97E2AE136A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FE2FA-4F70-4579-B8EB-707DD3EC8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7DAB25-CE75-4A4B-8024-BD9A828F1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6A81EA-3A42-40FF-8811-0EAA9E4B1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68106-8CAA-4CC6-BD42-4DE2419C738E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76531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7E2813-B7D4-423A-B375-E457C00DF5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F4ED92-5E25-40D3-8655-E51B176DDD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3204F5-320D-4EFA-8B66-8815CC860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2408C6-04EF-44D4-BBAD-A759A3F66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6C6954-D1B4-4198-8614-7A3EED335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24D2-8AD8-44A4-91FE-90FBC8677DCA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9527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ED1B948-E764-4594-9D6A-333741CB05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82833CF-53BF-42A5-9324-79D15365E5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11E27A8-1E8A-40C2-BBA4-E6AA760D48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E943B7-E615-4D9F-8DCB-08F2AF2A39A4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9659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8BC193-5908-45E2-8275-AA60986CC1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500764-776D-4DBA-8C9F-386604C890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9DF3CE-8DCE-4867-9EF9-635E4AF599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AD5972-BB09-43FC-8A6D-F446CB011AB3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0311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A817359-F781-4118-B509-8F099D1FD2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B038D7A-41AF-4CC8-ADD4-06102607C1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5FA32B5-F40B-4876-AA88-A998A2695E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CC5923-A86E-4BDC-90AE-685A9DC04E75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4693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38F3865-1FAC-420B-A995-EBA72C57BB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02D001D-F94B-4FE3-A405-2D47BDD4EC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62514EC-DB60-4D78-8144-A651F77E03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73968C-1A3A-4977-9A47-6FFFF83F9051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4109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4A262F3-6332-4B71-8996-FB147587A2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AFC3CB1-52F3-42B0-9133-7E20D07C07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10A3673-47CD-42DC-9FE3-3DC1F3343C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6A0F72-E44C-4E7A-A8E3-407C0626A0E9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6890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58E41C-20A4-4626-8767-6D06AC1890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9B66A3-3C50-4D64-95CB-9A5FC9852C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3FA66B-E49B-4504-882E-ACF2D6F844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755A17-B153-4627-A4EB-E83A362B3EED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3316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D27E7F-FE35-44D7-843C-34173D5BCF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E0950D-FCED-410D-B703-B5C2DED39D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865288-2363-4795-B524-9B2D986B8E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15FC33-28E5-4D6D-B2AD-C145FBADAB0B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211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9CE5D87D-536A-41BE-B910-2AE19329DB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8D8EDB3B-3026-4E12-B399-34A9E64D2C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17092" name="Rectangle 4">
            <a:extLst>
              <a:ext uri="{FF2B5EF4-FFF2-40B4-BE49-F238E27FC236}">
                <a16:creationId xmlns:a16="http://schemas.microsoft.com/office/drawing/2014/main" id="{4347F079-3619-4EBF-ACAB-2A2BACAEAAF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hangingPunct="1">
              <a:defRPr sz="10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7093" name="Rectangle 5">
            <a:extLst>
              <a:ext uri="{FF2B5EF4-FFF2-40B4-BE49-F238E27FC236}">
                <a16:creationId xmlns:a16="http://schemas.microsoft.com/office/drawing/2014/main" id="{9C5025B5-9ED6-4DAC-A4BC-C55BCD59F0E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hangingPunct="1">
              <a:defRPr sz="10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7094" name="Rectangle 6">
            <a:extLst>
              <a:ext uri="{FF2B5EF4-FFF2-40B4-BE49-F238E27FC236}">
                <a16:creationId xmlns:a16="http://schemas.microsoft.com/office/drawing/2014/main" id="{7EEA36EA-DC40-49F0-A52D-7EBD350053B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53AA0EC4-6481-4EE5-AE43-B5236B657487}" type="slidenum">
              <a:rPr lang="ar-SA" altLang="en-US"/>
              <a:pPr/>
              <a:t>‹#›</a:t>
            </a:fld>
            <a:endParaRPr lang="en-US" alt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C1D0188C-3358-4640-A1CB-51359A50E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04800" cy="228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defRPr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32" name="Line 8">
            <a:extLst>
              <a:ext uri="{FF2B5EF4-FFF2-40B4-BE49-F238E27FC236}">
                <a16:creationId xmlns:a16="http://schemas.microsoft.com/office/drawing/2014/main" id="{C8EDBC0B-54F4-4055-8662-431E905197CB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447800"/>
            <a:ext cx="107696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ar-JO" sz="1800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604E2655-3AC3-4486-BD7A-52D63C679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30480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defRPr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id="{69E31094-27F0-4EC5-A182-D3B506674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0"/>
            <a:ext cx="304800" cy="228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defRPr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937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p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8B6F3A-C272-4DE2-90B3-ECC80F413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CBC1AF-A388-4D90-8FE9-1083FA93C6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90D607-6EC8-4391-B445-951BF0BC3F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20C1BC-3C76-47B1-A6CB-F24C1ED232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4617B-0C6C-480A-99CF-8772BEAAD5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A0EC4-6481-4EE5-AE43-B5236B657487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711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4" Type="http://schemas.openxmlformats.org/officeDocument/2006/relationships/comments" Target="../comments/commen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BEA7F7F8-F9EB-469C-B2EE-9C738252998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50231" y="623637"/>
            <a:ext cx="9144000" cy="2805363"/>
          </a:xfrm>
          <a:solidFill>
            <a:srgbClr val="0070C0"/>
          </a:solidFill>
        </p:spPr>
        <p:txBody>
          <a:bodyPr/>
          <a:lstStyle/>
          <a:p>
            <a:pPr rtl="0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Acute Kidney Injury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Establishing an in Center Registry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94011B9-484C-43D1-B2B0-80D7F8E61D6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251200" y="4267200"/>
            <a:ext cx="7584574" cy="1485900"/>
          </a:xfrm>
          <a:solidFill>
            <a:srgbClr val="00B0F0"/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en-US" dirty="0"/>
              <a:t>Edward Saca MD, MSc / Nephrology</a:t>
            </a:r>
          </a:p>
          <a:p>
            <a:pPr eaLnBrk="1" hangingPunct="1">
              <a:defRPr/>
            </a:pPr>
            <a:r>
              <a:rPr lang="en-US" altLang="en-US" dirty="0"/>
              <a:t>Pediatric Nephrologist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7C0249-3406-4E9F-B809-2F93903444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934" y="6053258"/>
            <a:ext cx="762066" cy="8047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9CE8FA-A126-40D8-81EC-8BBF852E8E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27500"/>
            <a:ext cx="3251200" cy="255284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8D1494-A259-4241-907A-3584621CD4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536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742521-8C69-4C07-89F3-4E79153640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020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0A8597-B508-457E-B15A-9AEF028F9B4E}"/>
              </a:ext>
            </a:extLst>
          </p:cNvPr>
          <p:cNvSpPr txBox="1"/>
          <p:nvPr/>
        </p:nvSpPr>
        <p:spPr>
          <a:xfrm>
            <a:off x="-4" y="-52020"/>
            <a:ext cx="12192000" cy="110799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AKI TEAM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FD6AD3-8FFD-463C-AD2C-D9DE1DE4F1C6}"/>
              </a:ext>
            </a:extLst>
          </p:cNvPr>
          <p:cNvSpPr txBox="1"/>
          <p:nvPr/>
        </p:nvSpPr>
        <p:spPr>
          <a:xfrm flipH="1">
            <a:off x="-4" y="1055976"/>
            <a:ext cx="12191997" cy="590931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Pediatric Nephrologist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Hospitalist / Pediatrician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Chief Pediatric Resident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Pediatric Resident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Clinical Pharmacist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Dietitian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16B198-BA1D-4CF5-B649-F50A1C37C4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927" y="6160544"/>
            <a:ext cx="762066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800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DB3C80-8119-4372-99C6-1E336A055974}"/>
              </a:ext>
            </a:extLst>
          </p:cNvPr>
          <p:cNvSpPr txBox="1"/>
          <p:nvPr/>
        </p:nvSpPr>
        <p:spPr>
          <a:xfrm>
            <a:off x="5661814" y="122046"/>
            <a:ext cx="10951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AKI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4869C48-3376-4F09-810D-EFBCA79D3517}"/>
              </a:ext>
            </a:extLst>
          </p:cNvPr>
          <p:cNvCxnSpPr>
            <a:cxnSpLocks/>
          </p:cNvCxnSpPr>
          <p:nvPr/>
        </p:nvCxnSpPr>
        <p:spPr bwMode="auto">
          <a:xfrm flipH="1">
            <a:off x="4707692" y="506766"/>
            <a:ext cx="984952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D4EDFD6-4C3C-4958-8A57-E58FCE941320}"/>
              </a:ext>
            </a:extLst>
          </p:cNvPr>
          <p:cNvSpPr txBox="1"/>
          <p:nvPr/>
        </p:nvSpPr>
        <p:spPr>
          <a:xfrm>
            <a:off x="2594387" y="122046"/>
            <a:ext cx="1861407" cy="830997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FLAG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88EF9C-5577-48C9-84E4-DD410E07D387}"/>
              </a:ext>
            </a:extLst>
          </p:cNvPr>
          <p:cNvSpPr txBox="1"/>
          <p:nvPr/>
        </p:nvSpPr>
        <p:spPr>
          <a:xfrm>
            <a:off x="2030772" y="1244878"/>
            <a:ext cx="336579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Text messages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AKI team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B40706-B83E-4564-B24E-AA8555E86B98}"/>
              </a:ext>
            </a:extLst>
          </p:cNvPr>
          <p:cNvSpPr txBox="1"/>
          <p:nvPr/>
        </p:nvSpPr>
        <p:spPr>
          <a:xfrm>
            <a:off x="6756986" y="1129514"/>
            <a:ext cx="5428758" cy="6093976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Confirm AKI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Register patient on AKI registry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Confirm stage at diagnosis and follow up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Maintain euvolemia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BP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Maintain urine output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Check electrolytes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Acid-base status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Adjust / Stop nephrotoxic medications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Maintain proper nutrition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Appointment with nephrology clinic one week after discharge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E4B5A26-2665-446A-9FD5-D960637FC8C9}"/>
              </a:ext>
            </a:extLst>
          </p:cNvPr>
          <p:cNvCxnSpPr/>
          <p:nvPr/>
        </p:nvCxnSpPr>
        <p:spPr bwMode="auto">
          <a:xfrm>
            <a:off x="3671668" y="3080825"/>
            <a:ext cx="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631438C-AD99-435C-8363-EF144D9E0601}"/>
              </a:ext>
            </a:extLst>
          </p:cNvPr>
          <p:cNvCxnSpPr>
            <a:cxnSpLocks/>
          </p:cNvCxnSpPr>
          <p:nvPr/>
        </p:nvCxnSpPr>
        <p:spPr bwMode="auto">
          <a:xfrm>
            <a:off x="3525090" y="2322096"/>
            <a:ext cx="0" cy="60209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A7A864F-58AB-4D4F-989F-8B9F46867691}"/>
              </a:ext>
            </a:extLst>
          </p:cNvPr>
          <p:cNvCxnSpPr>
            <a:cxnSpLocks/>
          </p:cNvCxnSpPr>
          <p:nvPr/>
        </p:nvCxnSpPr>
        <p:spPr bwMode="auto">
          <a:xfrm>
            <a:off x="1327759" y="2924186"/>
            <a:ext cx="4283901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00D6920E-D6A7-471C-96B9-61C46577BCAC}"/>
              </a:ext>
            </a:extLst>
          </p:cNvPr>
          <p:cNvSpPr txBox="1"/>
          <p:nvPr/>
        </p:nvSpPr>
        <p:spPr>
          <a:xfrm>
            <a:off x="609609" y="3618793"/>
            <a:ext cx="1423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Stage 1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A4E4B7C-846E-492C-ADF4-9310D3BAB27D}"/>
              </a:ext>
            </a:extLst>
          </p:cNvPr>
          <p:cNvCxnSpPr>
            <a:cxnSpLocks/>
          </p:cNvCxnSpPr>
          <p:nvPr/>
        </p:nvCxnSpPr>
        <p:spPr bwMode="auto">
          <a:xfrm flipH="1">
            <a:off x="1321503" y="2924186"/>
            <a:ext cx="2" cy="57148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1E2A6EB6-0B8A-4C8E-961A-80C7F9DB2E7C}"/>
              </a:ext>
            </a:extLst>
          </p:cNvPr>
          <p:cNvCxnSpPr>
            <a:cxnSpLocks/>
          </p:cNvCxnSpPr>
          <p:nvPr/>
        </p:nvCxnSpPr>
        <p:spPr bwMode="auto">
          <a:xfrm>
            <a:off x="3525090" y="2924186"/>
            <a:ext cx="0" cy="57148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AEA5A6AE-D1FC-446B-8375-1D969046E370}"/>
              </a:ext>
            </a:extLst>
          </p:cNvPr>
          <p:cNvSpPr txBox="1"/>
          <p:nvPr/>
        </p:nvSpPr>
        <p:spPr>
          <a:xfrm>
            <a:off x="2751545" y="3662782"/>
            <a:ext cx="1423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Stage 2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6CECFBB-ABE4-4477-97FD-DB4ED48FD13C}"/>
              </a:ext>
            </a:extLst>
          </p:cNvPr>
          <p:cNvCxnSpPr>
            <a:cxnSpLocks/>
          </p:cNvCxnSpPr>
          <p:nvPr/>
        </p:nvCxnSpPr>
        <p:spPr bwMode="auto">
          <a:xfrm>
            <a:off x="5611659" y="2924186"/>
            <a:ext cx="0" cy="57148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1C79991C-5344-4965-9770-51AB25A7047F}"/>
              </a:ext>
            </a:extLst>
          </p:cNvPr>
          <p:cNvSpPr txBox="1"/>
          <p:nvPr/>
        </p:nvSpPr>
        <p:spPr>
          <a:xfrm flipH="1">
            <a:off x="4843731" y="3641640"/>
            <a:ext cx="1633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Stage 3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C5E98486-C855-448A-BDEF-C15A68A00D51}"/>
              </a:ext>
            </a:extLst>
          </p:cNvPr>
          <p:cNvCxnSpPr>
            <a:cxnSpLocks/>
            <a:endCxn id="63" idx="0"/>
          </p:cNvCxnSpPr>
          <p:nvPr/>
        </p:nvCxnSpPr>
        <p:spPr bwMode="auto">
          <a:xfrm>
            <a:off x="1147650" y="4265131"/>
            <a:ext cx="0" cy="71093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249D9347-9CF9-4977-BF84-FF60B744CFA2}"/>
              </a:ext>
            </a:extLst>
          </p:cNvPr>
          <p:cNvSpPr txBox="1"/>
          <p:nvPr/>
        </p:nvSpPr>
        <p:spPr>
          <a:xfrm>
            <a:off x="239901" y="4976068"/>
            <a:ext cx="18154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AKI Team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923A0B6-6DE9-4334-9BFA-7AE065C19065}"/>
              </a:ext>
            </a:extLst>
          </p:cNvPr>
          <p:cNvSpPr txBox="1"/>
          <p:nvPr/>
        </p:nvSpPr>
        <p:spPr>
          <a:xfrm>
            <a:off x="2129035" y="5056949"/>
            <a:ext cx="269016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AKI Team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Nephrologist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5272162A-A6B8-4ED1-A066-7B394BF4CF06}"/>
              </a:ext>
            </a:extLst>
          </p:cNvPr>
          <p:cNvCxnSpPr>
            <a:cxnSpLocks/>
            <a:endCxn id="64" idx="0"/>
          </p:cNvCxnSpPr>
          <p:nvPr/>
        </p:nvCxnSpPr>
        <p:spPr bwMode="auto">
          <a:xfrm>
            <a:off x="3463440" y="4186002"/>
            <a:ext cx="10675" cy="87094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02A93FE-B36B-4F92-AA9A-CBB1E6FE940A}"/>
              </a:ext>
            </a:extLst>
          </p:cNvPr>
          <p:cNvCxnSpPr>
            <a:cxnSpLocks/>
          </p:cNvCxnSpPr>
          <p:nvPr/>
        </p:nvCxnSpPr>
        <p:spPr bwMode="auto">
          <a:xfrm>
            <a:off x="5482540" y="4126210"/>
            <a:ext cx="0" cy="49438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BF86D1D5-88A6-4121-97F6-2FAE99B818E2}"/>
              </a:ext>
            </a:extLst>
          </p:cNvPr>
          <p:cNvSpPr txBox="1"/>
          <p:nvPr/>
        </p:nvSpPr>
        <p:spPr>
          <a:xfrm>
            <a:off x="4281730" y="4690437"/>
            <a:ext cx="24016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Nephrologist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F8297ECC-939F-4A79-A2F5-45AC90D5656F}"/>
              </a:ext>
            </a:extLst>
          </p:cNvPr>
          <p:cNvCxnSpPr>
            <a:cxnSpLocks/>
          </p:cNvCxnSpPr>
          <p:nvPr/>
        </p:nvCxnSpPr>
        <p:spPr bwMode="auto">
          <a:xfrm>
            <a:off x="1343679" y="6011056"/>
            <a:ext cx="0" cy="53964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B466151-772D-4B61-8CC6-FA0957D6A452}"/>
              </a:ext>
            </a:extLst>
          </p:cNvPr>
          <p:cNvCxnSpPr>
            <a:cxnSpLocks/>
          </p:cNvCxnSpPr>
          <p:nvPr/>
        </p:nvCxnSpPr>
        <p:spPr bwMode="auto">
          <a:xfrm>
            <a:off x="3528219" y="5939915"/>
            <a:ext cx="0" cy="60555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6B249FD4-E1DA-4F52-876C-9855C4E9F2B5}"/>
              </a:ext>
            </a:extLst>
          </p:cNvPr>
          <p:cNvCxnSpPr/>
          <p:nvPr/>
        </p:nvCxnSpPr>
        <p:spPr bwMode="auto">
          <a:xfrm>
            <a:off x="1321503" y="6548085"/>
            <a:ext cx="5251649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006D2431-2BD4-4978-BDA4-8ACF7354BC70}"/>
              </a:ext>
            </a:extLst>
          </p:cNvPr>
          <p:cNvCxnSpPr>
            <a:cxnSpLocks/>
          </p:cNvCxnSpPr>
          <p:nvPr/>
        </p:nvCxnSpPr>
        <p:spPr bwMode="auto">
          <a:xfrm>
            <a:off x="3521963" y="918085"/>
            <a:ext cx="0" cy="42285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1C864B89-650A-4323-8731-CB0F34E3FC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934" y="6011056"/>
            <a:ext cx="762066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920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4F0545D-78D6-42A9-9F54-451B6FF3A7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2517981"/>
              </p:ext>
            </p:extLst>
          </p:nvPr>
        </p:nvGraphicFramePr>
        <p:xfrm>
          <a:off x="0" y="602240"/>
          <a:ext cx="12192000" cy="295688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595479">
                  <a:extLst>
                    <a:ext uri="{9D8B030D-6E8A-4147-A177-3AD203B41FA5}">
                      <a16:colId xmlns:a16="http://schemas.microsoft.com/office/drawing/2014/main" val="2836819810"/>
                    </a:ext>
                  </a:extLst>
                </a:gridCol>
                <a:gridCol w="3596521">
                  <a:extLst>
                    <a:ext uri="{9D8B030D-6E8A-4147-A177-3AD203B41FA5}">
                      <a16:colId xmlns:a16="http://schemas.microsoft.com/office/drawing/2014/main" val="4293610895"/>
                    </a:ext>
                  </a:extLst>
                </a:gridCol>
              </a:tblGrid>
              <a:tr h="591377">
                <a:tc>
                  <a:txBody>
                    <a:bodyPr/>
                    <a:lstStyle/>
                    <a:p>
                      <a:r>
                        <a:rPr lang="en-US" sz="3200" dirty="0"/>
                        <a:t>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Admission  No.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8543312"/>
                  </a:ext>
                </a:extLst>
              </a:tr>
              <a:tr h="591377">
                <a:tc>
                  <a:txBody>
                    <a:bodyPr/>
                    <a:lstStyle/>
                    <a:p>
                      <a:r>
                        <a:rPr lang="en-US" sz="2800" dirty="0"/>
                        <a:t>Pediatric Oncology Team 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3106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51762"/>
                  </a:ext>
                </a:extLst>
              </a:tr>
              <a:tr h="591377">
                <a:tc>
                  <a:txBody>
                    <a:bodyPr/>
                    <a:lstStyle/>
                    <a:p>
                      <a:r>
                        <a:rPr lang="en-US" sz="2800" dirty="0"/>
                        <a:t>Ped BMT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0912816"/>
                  </a:ext>
                </a:extLst>
              </a:tr>
              <a:tr h="591377">
                <a:tc>
                  <a:txBody>
                    <a:bodyPr/>
                    <a:lstStyle/>
                    <a:p>
                      <a:r>
                        <a:rPr lang="en-US" sz="2800" dirty="0"/>
                        <a:t>Ped ICU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3968244"/>
                  </a:ext>
                </a:extLst>
              </a:tr>
              <a:tr h="591377">
                <a:tc>
                  <a:txBody>
                    <a:bodyPr/>
                    <a:lstStyle/>
                    <a:p>
                      <a:r>
                        <a:rPr lang="en-US" sz="28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3643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202664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DDD13B9-9F1C-4D88-809E-182D12680495}"/>
              </a:ext>
            </a:extLst>
          </p:cNvPr>
          <p:cNvSpPr txBox="1"/>
          <p:nvPr/>
        </p:nvSpPr>
        <p:spPr>
          <a:xfrm>
            <a:off x="1055077" y="3726188"/>
            <a:ext cx="8145781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KHCC is a 254 bed hospital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Pediatric ward	 	38 beds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BMT unit			24 beds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Pediatric ICU		9 beds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22FD93-77FF-4E19-855D-539A52248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934" y="6065290"/>
            <a:ext cx="762066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9036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EBDCB3A-37A5-4911-9CCF-9081DCFC2B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9847103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02BD306-DEB5-4386-93E5-EEC4DA818FEF}"/>
              </a:ext>
            </a:extLst>
          </p:cNvPr>
          <p:cNvSpPr txBox="1"/>
          <p:nvPr/>
        </p:nvSpPr>
        <p:spPr>
          <a:xfrm>
            <a:off x="216976" y="797510"/>
            <a:ext cx="287554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98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patients had AKI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Mean age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12.5 ± </a:t>
            </a: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6.0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years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Mean age for males 12.7 ± 5.7 years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Mean age for females 12.3 ± 6.3 years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7208BD-3122-4262-BE7D-AF0D1A9542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934" y="6053258"/>
            <a:ext cx="762066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818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2F5AF54-D49E-4936-97E8-3BAD62D7CE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1715209"/>
              </p:ext>
            </p:extLst>
          </p:nvPr>
        </p:nvGraphicFramePr>
        <p:xfrm>
          <a:off x="0" y="-289594"/>
          <a:ext cx="12192000" cy="6842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78C035A-2B6E-439F-BCCC-6F56D3FB2C2D}"/>
              </a:ext>
            </a:extLst>
          </p:cNvPr>
          <p:cNvSpPr txBox="1"/>
          <p:nvPr/>
        </p:nvSpPr>
        <p:spPr>
          <a:xfrm>
            <a:off x="6545179" y="2839453"/>
            <a:ext cx="9405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0000"/>
                </a:solidFill>
                <a:latin typeface="Arial"/>
                <a:cs typeface="Arial"/>
              </a:rPr>
              <a:t>55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8E50539-9508-4FF5-B78D-EF320C785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934" y="6045692"/>
            <a:ext cx="762066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8788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B7A6F43-C880-4D4C-AECA-A9EF90879D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9153330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193293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2D16E48-F190-49FB-A906-9FD09F158F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0520746"/>
              </p:ext>
            </p:extLst>
          </p:nvPr>
        </p:nvGraphicFramePr>
        <p:xfrm>
          <a:off x="0" y="0"/>
          <a:ext cx="6096000" cy="573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35552E4-E47C-4BC1-B56A-6152CF52C75F}"/>
              </a:ext>
            </a:extLst>
          </p:cNvPr>
          <p:cNvSpPr txBox="1"/>
          <p:nvPr/>
        </p:nvSpPr>
        <p:spPr>
          <a:xfrm>
            <a:off x="2562664" y="2967335"/>
            <a:ext cx="970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57.1%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730D8E-B7A0-4446-BAF2-7E2501AF9601}"/>
              </a:ext>
            </a:extLst>
          </p:cNvPr>
          <p:cNvSpPr txBox="1"/>
          <p:nvPr/>
        </p:nvSpPr>
        <p:spPr>
          <a:xfrm>
            <a:off x="872195" y="2068733"/>
            <a:ext cx="970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23.5%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889202-1C1F-4C6F-BF04-76559C89D4ED}"/>
              </a:ext>
            </a:extLst>
          </p:cNvPr>
          <p:cNvSpPr txBox="1"/>
          <p:nvPr/>
        </p:nvSpPr>
        <p:spPr>
          <a:xfrm>
            <a:off x="626011" y="3487853"/>
            <a:ext cx="970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19.4%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8CB5A6-14E4-4FA7-BC98-9C4E7905E9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303" y="4065563"/>
            <a:ext cx="7127631" cy="27924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1B5904-9339-4B4E-8502-CD8FFA5199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9934" y="6053258"/>
            <a:ext cx="762066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2875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635A9BF-C42C-4A7E-8454-4E89F0DBD9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3643736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03667D2-0F77-4945-8DB6-08A894EC5599}"/>
              </a:ext>
            </a:extLst>
          </p:cNvPr>
          <p:cNvSpPr txBox="1"/>
          <p:nvPr/>
        </p:nvSpPr>
        <p:spPr>
          <a:xfrm>
            <a:off x="2801913" y="2059980"/>
            <a:ext cx="553998" cy="109821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1.3%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E635C0-1E85-4AEE-B2E2-D48A904F7293}"/>
              </a:ext>
            </a:extLst>
          </p:cNvPr>
          <p:cNvSpPr txBox="1"/>
          <p:nvPr/>
        </p:nvSpPr>
        <p:spPr>
          <a:xfrm>
            <a:off x="5351164" y="2905920"/>
            <a:ext cx="553998" cy="109821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000000"/>
                </a:solidFill>
                <a:latin typeface="Arial"/>
                <a:cs typeface="Arial"/>
              </a:rPr>
              <a:t>4.6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8C522C-4244-496A-A380-AA7A852C7BCB}"/>
              </a:ext>
            </a:extLst>
          </p:cNvPr>
          <p:cNvSpPr txBox="1"/>
          <p:nvPr/>
        </p:nvSpPr>
        <p:spPr>
          <a:xfrm>
            <a:off x="8217584" y="3158197"/>
            <a:ext cx="553998" cy="84601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19%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C686C58-73EB-459B-8708-8CCE8FE5C2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934" y="6053258"/>
            <a:ext cx="762066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837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738" y="1564105"/>
            <a:ext cx="11782096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AKI is a preventable and treatable disorder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More than 13.3 million people world wide / year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Affects all ages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Multiple different clinical settings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Multiple causes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Significant short and long term burden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Death of more than 2.3 million people world wide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Increase of cost of care by three folds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Development of CKD in more than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30%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 of survivors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2192000" cy="120032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18</a:t>
            </a:r>
            <a:r>
              <a:rPr kumimoji="0" lang="en-US" sz="3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th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 ADQI International Conference Consensus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2DEAEA9-2905-48A1-94C6-DBFFC46C09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3012608"/>
              </p:ext>
            </p:extLst>
          </p:nvPr>
        </p:nvGraphicFramePr>
        <p:xfrm>
          <a:off x="494675" y="464696"/>
          <a:ext cx="10762938" cy="6026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EE86374-B186-4BD8-BB9F-BB8237BCAC51}"/>
              </a:ext>
            </a:extLst>
          </p:cNvPr>
          <p:cNvSpPr txBox="1"/>
          <p:nvPr/>
        </p:nvSpPr>
        <p:spPr>
          <a:xfrm>
            <a:off x="4920916" y="2334126"/>
            <a:ext cx="1991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0000"/>
                </a:solidFill>
                <a:latin typeface="Arial"/>
                <a:cs typeface="Arial"/>
              </a:rPr>
              <a:t>4.6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%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184BAE-FD7E-4F87-A469-9B0C30B40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934" y="6053258"/>
            <a:ext cx="762066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0030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2DEAEA9-2905-48A1-94C6-DBFFC46C09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8235623"/>
              </p:ext>
            </p:extLst>
          </p:nvPr>
        </p:nvGraphicFramePr>
        <p:xfrm>
          <a:off x="1024127" y="310896"/>
          <a:ext cx="10053603" cy="6329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EE86374-B186-4BD8-BB9F-BB8237BCAC51}"/>
              </a:ext>
            </a:extLst>
          </p:cNvPr>
          <p:cNvSpPr txBox="1"/>
          <p:nvPr/>
        </p:nvSpPr>
        <p:spPr>
          <a:xfrm>
            <a:off x="4920916" y="2334126"/>
            <a:ext cx="1973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19%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545C6E-C882-4F51-9AFD-F65427BF9C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7955" y="6053258"/>
            <a:ext cx="762066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4902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B47E89-99DA-4137-89B9-DF80B34F2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DE7B0DD-D828-48DD-BFBE-1E13DDAF80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934" y="6053258"/>
            <a:ext cx="762066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8086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496A7B9-F553-40C7-AB40-CDDA340A56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950332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635646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D88154D-84DB-49D6-A81C-552E0BCC70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1025973"/>
              </p:ext>
            </p:extLst>
          </p:nvPr>
        </p:nvGraphicFramePr>
        <p:xfrm>
          <a:off x="0" y="269824"/>
          <a:ext cx="12192000" cy="6280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CA40C220-586D-4890-ABE2-40DF54BAB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87" y="6053258"/>
            <a:ext cx="762066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0752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2664412-2D52-4F66-BA30-38E009D2F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BF6F73A-C09B-4EF2-8996-890373F0B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934" y="6053258"/>
            <a:ext cx="762066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7197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A61C33F-D78E-4E40-99FD-7EAADA0914FC}"/>
              </a:ext>
            </a:extLst>
          </p:cNvPr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E133BFA3-9CFD-4C90-9CBF-0909487FB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0894" y="6053258"/>
            <a:ext cx="762066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8777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71AC3B1-C780-428D-BDE8-AECAEAEBE4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8591774"/>
              </p:ext>
            </p:extLst>
          </p:nvPr>
        </p:nvGraphicFramePr>
        <p:xfrm>
          <a:off x="0" y="0"/>
          <a:ext cx="1219199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040709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71AC3B1-C780-428D-BDE8-AECAEAEBE4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1171733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FC51B64C-4E84-43DD-9E06-255622B3E9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934" y="6053258"/>
            <a:ext cx="762066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7539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BCAE0E7-6914-41A1-AE37-356EB6C627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5434927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88E2D039-C2E7-4257-978A-357355176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934" y="6053258"/>
            <a:ext cx="762066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971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A12FC8D-1EBB-48BB-904B-1D94A912D564}"/>
              </a:ext>
            </a:extLst>
          </p:cNvPr>
          <p:cNvSpPr/>
          <p:nvPr/>
        </p:nvSpPr>
        <p:spPr bwMode="auto">
          <a:xfrm>
            <a:off x="7315200" y="2457449"/>
            <a:ext cx="4876800" cy="2156753"/>
          </a:xfrm>
          <a:prstGeom prst="roundRect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Recognition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Training and tools that can be deployed in the periphery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Clinical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Point of care testing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Telemedicine accessibility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A91AE52-9341-4E88-B216-C007AFE533A6}"/>
              </a:ext>
            </a:extLst>
          </p:cNvPr>
          <p:cNvSpPr/>
          <p:nvPr/>
        </p:nvSpPr>
        <p:spPr bwMode="auto">
          <a:xfrm>
            <a:off x="6096000" y="4953000"/>
            <a:ext cx="6096000" cy="19050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Response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Protocols for care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Point of care testing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Development of tertiary hospital centers that are telemedicine enabled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6098810-E3E3-4D64-8AE8-C48C44020FF8}"/>
              </a:ext>
            </a:extLst>
          </p:cNvPr>
          <p:cNvSpPr/>
          <p:nvPr/>
        </p:nvSpPr>
        <p:spPr bwMode="auto">
          <a:xfrm>
            <a:off x="0" y="3727938"/>
            <a:ext cx="5867400" cy="3130062"/>
          </a:xfrm>
          <a:prstGeom prst="round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Renal support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Protocol driven management adapted to local resources and customs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Telemedicine enabled protocol driven transfers to tertiary centers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Peritoneal dialysis, hemodialysis, CRRT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Standard of care and quality metrics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A0A349A-09E1-46B7-890D-FCB08A10276D}"/>
              </a:ext>
            </a:extLst>
          </p:cNvPr>
          <p:cNvSpPr/>
          <p:nvPr/>
        </p:nvSpPr>
        <p:spPr bwMode="auto">
          <a:xfrm>
            <a:off x="0" y="2373775"/>
            <a:ext cx="5867400" cy="1162050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Rehabilitation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Follow up post AKI locally by the same group that educates and train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3D9CCE-6D86-45B4-9214-B6A4D060A04F}"/>
              </a:ext>
            </a:extLst>
          </p:cNvPr>
          <p:cNvSpPr txBox="1"/>
          <p:nvPr/>
        </p:nvSpPr>
        <p:spPr>
          <a:xfrm>
            <a:off x="240632" y="637674"/>
            <a:ext cx="26108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5 Rs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9737C95-33B4-428B-A0DA-C8117BB9EFAD}"/>
              </a:ext>
            </a:extLst>
          </p:cNvPr>
          <p:cNvSpPr/>
          <p:nvPr/>
        </p:nvSpPr>
        <p:spPr bwMode="auto">
          <a:xfrm>
            <a:off x="2990850" y="0"/>
            <a:ext cx="6210300" cy="2156753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Risk assessment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scores and training for recognition in 3-tiered service model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 Peripheral village health center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Secondary district hospital or clinic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Tertiary care hospital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6927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Drug induced AKI among cancer patients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229261"/>
            <a:ext cx="12192000" cy="5693866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Acute vascular disease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TMA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Vasculitis</a:t>
            </a:r>
          </a:p>
          <a:p>
            <a:pPr marL="12573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Calcineurin inhibitors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Acute glomerular disease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MCD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FSGS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Crescentic ANCA positive GN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Acute tubular injury necrosis</a:t>
            </a:r>
          </a:p>
          <a:p>
            <a:pPr marL="12573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Methotrexate (Tubular obstruction and inflammation)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Acute interstitial nephritis</a:t>
            </a:r>
          </a:p>
        </p:txBody>
      </p:sp>
    </p:spTree>
    <p:extLst>
      <p:ext uri="{BB962C8B-B14F-4D97-AF65-F5344CB8AC3E}">
        <p14:creationId xmlns:p14="http://schemas.microsoft.com/office/powerpoint/2010/main" val="3000616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3B6503C-711A-4E42-A447-7762095317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2028019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8ED9834-CC78-411C-9BE9-25F8D0BB0791}"/>
              </a:ext>
            </a:extLst>
          </p:cNvPr>
          <p:cNvSpPr txBox="1"/>
          <p:nvPr/>
        </p:nvSpPr>
        <p:spPr>
          <a:xfrm>
            <a:off x="4107765" y="1332858"/>
            <a:ext cx="942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8.1%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8F82EB-A249-492C-B83C-93DDECA8FD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934" y="6053258"/>
            <a:ext cx="762066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1495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39B3FF2A-F4DE-49D2-9516-165C21490D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1501794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E758D06-5CDE-4505-903F-C73602BA7058}"/>
              </a:ext>
            </a:extLst>
          </p:cNvPr>
          <p:cNvSpPr txBox="1"/>
          <p:nvPr/>
        </p:nvSpPr>
        <p:spPr>
          <a:xfrm>
            <a:off x="5446643" y="4041912"/>
            <a:ext cx="1298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62.2%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2D0976-9D64-4A07-952F-F598EEA1E348}"/>
              </a:ext>
            </a:extLst>
          </p:cNvPr>
          <p:cNvSpPr txBox="1"/>
          <p:nvPr/>
        </p:nvSpPr>
        <p:spPr>
          <a:xfrm>
            <a:off x="3008243" y="1799270"/>
            <a:ext cx="1258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15.3%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D7A5B8-3FEE-45D0-8549-878B127293AD}"/>
              </a:ext>
            </a:extLst>
          </p:cNvPr>
          <p:cNvSpPr txBox="1"/>
          <p:nvPr/>
        </p:nvSpPr>
        <p:spPr>
          <a:xfrm>
            <a:off x="2358886" y="3598540"/>
            <a:ext cx="1298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22.4%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B63EA6-4417-4C18-A5A9-BB2C0B7415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2759" y="6053258"/>
            <a:ext cx="762066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1444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C31977-353A-4E77-B963-6C2043C7F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ABAA55B-C3F3-4CA5-88A1-16B26AFFF4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934" y="6053258"/>
            <a:ext cx="762066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8575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EAFB6B-92A7-43D5-9DCE-83F1F7B88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3E4D74-A2DE-4E04-A9ED-A7C3146828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4623" y="6053258"/>
            <a:ext cx="762066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6037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26EF0AA5-40FC-4769-BCC4-EB528C966F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6581545"/>
              </p:ext>
            </p:extLst>
          </p:nvPr>
        </p:nvGraphicFramePr>
        <p:xfrm>
          <a:off x="0" y="1"/>
          <a:ext cx="12084148" cy="6526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F12A780-487D-45D9-86FA-AC3E310140E4}"/>
              </a:ext>
            </a:extLst>
          </p:cNvPr>
          <p:cNvSpPr txBox="1"/>
          <p:nvPr/>
        </p:nvSpPr>
        <p:spPr>
          <a:xfrm>
            <a:off x="3399692" y="1227462"/>
            <a:ext cx="34653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Outcome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A5A61D-E59E-49DA-82D9-548CD85CC1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3239" y="6053257"/>
            <a:ext cx="762066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613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1B95D40-AE66-4656-B867-C37E367613FE}"/>
              </a:ext>
            </a:extLst>
          </p:cNvPr>
          <p:cNvSpPr txBox="1"/>
          <p:nvPr/>
        </p:nvSpPr>
        <p:spPr>
          <a:xfrm>
            <a:off x="0" y="1066800"/>
            <a:ext cx="12192000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Detecting AKI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of paramount importance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Tracing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and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maintaining long term follow up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for children with AKI is undoubtedly necessary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Establishing a registry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a very successful way of identifying and tracing AKI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Establishing a registry helps define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risk factors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then adjust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policies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accordingly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HDMTx and Tacrolimus are risk factors at KHCC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Nephrology consult for all children scheduled to receive HDMTx for proper renal evaluation prior to giving the drug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Tighter blood level control on tacrolimus in the BMT unit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If you are not seeing AKI in any tertiary hospital then mostly you are not detecting AKI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BBDBFD-D856-436C-A3ED-0938FBB8B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934" y="6053258"/>
            <a:ext cx="762066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5359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FA2245-2F40-4D06-A5A4-0CC0177A4E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6" y="0"/>
            <a:ext cx="9252284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7C1A9F-BDB3-4C87-B41F-3E38D438A8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0" y="6053357"/>
            <a:ext cx="762000" cy="8046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37E100-F266-4147-8A00-1802157E4166}"/>
              </a:ext>
            </a:extLst>
          </p:cNvPr>
          <p:cNvSpPr txBox="1"/>
          <p:nvPr/>
        </p:nvSpPr>
        <p:spPr>
          <a:xfrm>
            <a:off x="1532020" y="3670852"/>
            <a:ext cx="669234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rgbClr val="FF0000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200913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174576-623B-4B8D-B3CD-A183B6FC1C20}"/>
              </a:ext>
            </a:extLst>
          </p:cNvPr>
          <p:cNvSpPr txBox="1"/>
          <p:nvPr/>
        </p:nvSpPr>
        <p:spPr>
          <a:xfrm>
            <a:off x="-104503" y="444824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Establishing The Registry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E7B242-A2B8-4D73-ACC8-8BAA65886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1186" y="1744923"/>
            <a:ext cx="6820622" cy="46682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B99853F-FF09-4AFF-90B7-351337866C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934" y="6053258"/>
            <a:ext cx="762066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188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3945A46-D5E2-4D23-A773-1D31857BE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14400"/>
            <a:ext cx="12192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Detection and tracing patients who develop AKI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Determine the incidence, prevalence and natural history of AKI among hospitalized patients at KHCC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B8A468-1430-4D30-81C4-7A09361D9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24892"/>
            <a:ext cx="121920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Assess the relationship between timing, severity and number of risk factors including therapeutic agents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666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Assess demographics, clinical factors, illness severity and process of care associated with favorable and adverse outcomes among ICU, and BMT patients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Determine current practice patterns for RRT management of AKI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012" name="TextBox 4">
            <a:extLst>
              <a:ext uri="{FF2B5EF4-FFF2-40B4-BE49-F238E27FC236}">
                <a16:creationId xmlns:a16="http://schemas.microsoft.com/office/drawing/2014/main" id="{962CA6AA-5D86-4510-ADB9-8FEFFE7A8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6514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Primary objective: </a:t>
            </a:r>
          </a:p>
        </p:txBody>
      </p:sp>
      <p:sp>
        <p:nvSpPr>
          <p:cNvPr id="43013" name="TextBox 5">
            <a:extLst>
              <a:ext uri="{FF2B5EF4-FFF2-40B4-BE49-F238E27FC236}">
                <a16:creationId xmlns:a16="http://schemas.microsoft.com/office/drawing/2014/main" id="{45B2B486-A9A0-46F2-965F-816A6231E2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11022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Secondary objectives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9D94DE-5C8C-428F-9119-BE40954043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934" y="6053258"/>
            <a:ext cx="762066" cy="8047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F25551-859B-44F8-BD50-5BE347F13616}"/>
              </a:ext>
            </a:extLst>
          </p:cNvPr>
          <p:cNvSpPr txBox="1"/>
          <p:nvPr/>
        </p:nvSpPr>
        <p:spPr>
          <a:xfrm>
            <a:off x="0" y="0"/>
            <a:ext cx="12192000" cy="110799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AKI Registry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88D2F2-DB0B-4330-92F2-E3DC9F8D0146}"/>
              </a:ext>
            </a:extLst>
          </p:cNvPr>
          <p:cNvSpPr txBox="1"/>
          <p:nvPr/>
        </p:nvSpPr>
        <p:spPr>
          <a:xfrm>
            <a:off x="0" y="1698171"/>
            <a:ext cx="12192000" cy="5078313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Launched on January 2018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Includes all the necessary demographics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Most recent chemotherapy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Most recent drugs taken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Anticipated risk factors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Previous history of AKI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Stage at diagnosis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Final AKI stage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Follow up data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9FF0B9-5AB8-4928-BF33-A4A27DE17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934" y="6053258"/>
            <a:ext cx="762066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111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5D01581C-B976-4E6A-B6EB-69D919313C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04999"/>
            <a:ext cx="12192000" cy="1066799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rPr>
              <a:t>Absolute increase in serum creatinine of 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rPr>
              <a:t>more than or equal to 0.3 mg/dl 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74084BED-9743-439C-9F5A-236C52A13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05201"/>
            <a:ext cx="12192000" cy="106680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rPr>
              <a:t>Percentage increase in serum creatinine 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rPr>
              <a:t>of more than or equal to 50%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03ECAFFD-6FBB-4A3D-8DF7-D3D6FAE0E0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34002"/>
            <a:ext cx="12192000" cy="114300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rPr>
              <a:t>Reduction in urine output oliguria of less than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rPr>
              <a:t>0.5 ml/kg per hour for more than six hours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95CF97-C4F6-4E13-9685-C8AF28F3BD84}"/>
              </a:ext>
            </a:extLst>
          </p:cNvPr>
          <p:cNvSpPr/>
          <p:nvPr/>
        </p:nvSpPr>
        <p:spPr bwMode="auto">
          <a:xfrm>
            <a:off x="0" y="0"/>
            <a:ext cx="12192000" cy="1600200"/>
          </a:xfrm>
          <a:prstGeom prst="rect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rPr>
              <a:t>Diagnostic Criteria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rPr>
              <a:t>AKIN</a:t>
            </a:r>
            <a:endParaRPr kumimoji="0" lang="ar-JO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9853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5F19EBE6-C3D7-4B43-AD5B-287CF9F10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1"/>
            <a:ext cx="12192000" cy="1447801"/>
          </a:xfrm>
          <a:solidFill>
            <a:srgbClr val="00B0F0"/>
          </a:solidFill>
        </p:spPr>
        <p:txBody>
          <a:bodyPr/>
          <a:lstStyle/>
          <a:p>
            <a:pPr rtl="0"/>
            <a:r>
              <a:rPr lang="en-US" altLang="en-US" sz="6600" b="1" dirty="0">
                <a:solidFill>
                  <a:schemeClr val="tx1"/>
                </a:solidFill>
              </a:rPr>
              <a:t>Staging of AKI</a:t>
            </a:r>
            <a:endParaRPr lang="ar-JO" altLang="en-US" sz="66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70F3C0B-F933-44E4-99FC-D67CDD7EDE9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-1" y="1447801"/>
          <a:ext cx="12192000" cy="5558396"/>
        </p:xfrm>
        <a:graphic>
          <a:graphicData uri="http://schemas.openxmlformats.org/drawingml/2006/table">
            <a:tbl>
              <a:tblPr rtl="1" firstRow="1" bandRow="1">
                <a:tableStyleId>{8EC20E35-A176-4012-BC5E-935CFFF8708E}</a:tableStyleId>
              </a:tblPr>
              <a:tblGrid>
                <a:gridCol w="5153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8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98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0753"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/>
                        <a:t>Urine output</a:t>
                      </a:r>
                      <a:endParaRPr lang="ar-JO" sz="24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/>
                        <a:t>Serum creatinine</a:t>
                      </a:r>
                      <a:endParaRPr lang="ar-JO" sz="24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/>
                        <a:t>Stage</a:t>
                      </a:r>
                      <a:endParaRPr lang="ar-JO" sz="2400" dirty="0"/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706">
                <a:tc>
                  <a:txBody>
                    <a:bodyPr/>
                    <a:lstStyle/>
                    <a:p>
                      <a:pPr algn="ctr" rtl="0"/>
                      <a:endParaRPr lang="en-US" sz="2400" dirty="0"/>
                    </a:p>
                    <a:p>
                      <a:pPr algn="ctr" rtl="0"/>
                      <a:r>
                        <a:rPr lang="en-US" sz="2400" dirty="0"/>
                        <a:t>&lt; 0.5 ml/kg/hr for 6–12 hrs</a:t>
                      </a:r>
                      <a:endParaRPr lang="ar-JO" sz="24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/>
                        <a:t>1.5 – 1.9 times baseline</a:t>
                      </a:r>
                    </a:p>
                    <a:p>
                      <a:pPr algn="ctr" rtl="0"/>
                      <a:r>
                        <a:rPr lang="en-US" sz="2400" dirty="0"/>
                        <a:t>Or</a:t>
                      </a:r>
                    </a:p>
                    <a:p>
                      <a:pPr algn="ctr" rtl="0"/>
                      <a:endParaRPr lang="en-US" sz="2400" dirty="0"/>
                    </a:p>
                    <a:p>
                      <a:pPr algn="ctr" rtl="0"/>
                      <a:r>
                        <a:rPr lang="en-US" sz="2400" dirty="0"/>
                        <a:t>&gt; 0.3 mg/dl increase</a:t>
                      </a:r>
                      <a:endParaRPr lang="ar-JO" sz="24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 rtl="0"/>
                      <a:endParaRPr lang="en-US" sz="2400" dirty="0"/>
                    </a:p>
                    <a:p>
                      <a:pPr algn="ctr" rtl="0"/>
                      <a:r>
                        <a:rPr lang="en-US" sz="2400" dirty="0"/>
                        <a:t>1</a:t>
                      </a:r>
                      <a:endParaRPr lang="ar-JO" sz="2400" dirty="0"/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337"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/>
                        <a:t>&lt; 0.5 ml/kg/hr</a:t>
                      </a:r>
                      <a:r>
                        <a:rPr lang="en-US" sz="2400" baseline="0" dirty="0"/>
                        <a:t> for &gt; 12 hrs</a:t>
                      </a:r>
                      <a:endParaRPr lang="ar-JO" sz="24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/>
                        <a:t>2 – 2.9 times baseline</a:t>
                      </a:r>
                      <a:endParaRPr lang="ar-JO" sz="24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/>
                        <a:t>2</a:t>
                      </a:r>
                      <a:endParaRPr lang="ar-JO" sz="2400" dirty="0"/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27403">
                <a:tc>
                  <a:txBody>
                    <a:bodyPr/>
                    <a:lstStyle/>
                    <a:p>
                      <a:pPr algn="ctr" rtl="0"/>
                      <a:endParaRPr lang="en-US" sz="2400" dirty="0"/>
                    </a:p>
                    <a:p>
                      <a:pPr algn="ctr" rtl="0"/>
                      <a:r>
                        <a:rPr lang="en-US" sz="2400" dirty="0"/>
                        <a:t>&lt; 0.3 ml/kg/hr for &gt; 24</a:t>
                      </a:r>
                      <a:r>
                        <a:rPr lang="en-US" sz="2400" baseline="0" dirty="0"/>
                        <a:t> hrs</a:t>
                      </a:r>
                    </a:p>
                    <a:p>
                      <a:pPr algn="ctr" rtl="0"/>
                      <a:r>
                        <a:rPr lang="en-US" sz="2400" baseline="0" dirty="0"/>
                        <a:t>Or </a:t>
                      </a:r>
                    </a:p>
                    <a:p>
                      <a:pPr algn="ctr" rtl="0"/>
                      <a:endParaRPr lang="en-US" sz="2400" baseline="0" dirty="0"/>
                    </a:p>
                    <a:p>
                      <a:pPr algn="ctr" rtl="0"/>
                      <a:r>
                        <a:rPr lang="en-US" sz="2400" baseline="0" dirty="0"/>
                        <a:t>Anuria for &gt; 12 hours</a:t>
                      </a:r>
                      <a:endParaRPr lang="ar-JO" sz="24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/>
                        <a:t>3 times baseline</a:t>
                      </a:r>
                    </a:p>
                    <a:p>
                      <a:pPr algn="ctr" rtl="0"/>
                      <a:r>
                        <a:rPr lang="en-US" sz="2400" dirty="0"/>
                        <a:t>Or</a:t>
                      </a:r>
                    </a:p>
                    <a:p>
                      <a:pPr algn="ctr" rtl="0"/>
                      <a:r>
                        <a:rPr lang="en-US" sz="2400" dirty="0"/>
                        <a:t>Increase in Cr</a:t>
                      </a:r>
                      <a:r>
                        <a:rPr lang="en-US" sz="2400" baseline="0" dirty="0"/>
                        <a:t> to &gt; 4mg/dl</a:t>
                      </a:r>
                      <a:endParaRPr lang="ar-JO" sz="2400" baseline="0" dirty="0"/>
                    </a:p>
                    <a:p>
                      <a:pPr algn="ctr" rtl="0"/>
                      <a:r>
                        <a:rPr lang="en-US" sz="2400" baseline="0" dirty="0"/>
                        <a:t>Or </a:t>
                      </a:r>
                    </a:p>
                    <a:p>
                      <a:pPr algn="ctr" rtl="0"/>
                      <a:r>
                        <a:rPr lang="en-US" sz="2400" baseline="0" dirty="0"/>
                        <a:t>Initiation of RRT</a:t>
                      </a:r>
                      <a:endParaRPr lang="ar-JO" sz="2400" baseline="0" dirty="0"/>
                    </a:p>
                    <a:p>
                      <a:pPr algn="ctr" rtl="0"/>
                      <a:r>
                        <a:rPr lang="en-US" sz="2400" baseline="0" dirty="0"/>
                        <a:t>Or</a:t>
                      </a:r>
                    </a:p>
                    <a:p>
                      <a:pPr algn="ctr" rtl="0"/>
                      <a:r>
                        <a:rPr lang="en-US" sz="2400" baseline="0" dirty="0"/>
                        <a:t>eGFR to &lt; 35 ml/min/1.73m2</a:t>
                      </a:r>
                      <a:endParaRPr lang="ar-JO" sz="2400" dirty="0">
                        <a:solidFill>
                          <a:srgbClr val="FF0000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 rtl="0"/>
                      <a:endParaRPr lang="en-US" sz="2400" dirty="0"/>
                    </a:p>
                    <a:p>
                      <a:pPr algn="ctr" rtl="0"/>
                      <a:endParaRPr lang="en-US" sz="2400" dirty="0"/>
                    </a:p>
                    <a:p>
                      <a:pPr algn="ctr" rtl="0"/>
                      <a:endParaRPr lang="en-US" sz="2400" dirty="0"/>
                    </a:p>
                    <a:p>
                      <a:pPr algn="ctr" rtl="0"/>
                      <a:r>
                        <a:rPr lang="en-US" sz="2400" dirty="0"/>
                        <a:t>3</a:t>
                      </a:r>
                      <a:endParaRPr lang="ar-JO" sz="2400" dirty="0"/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6154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F649E2-8A94-4DA9-931F-73D503C881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03855"/>
      </p:ext>
    </p:extLst>
  </p:cSld>
  <p:clrMapOvr>
    <a:masterClrMapping/>
  </p:clrMapOvr>
</p:sld>
</file>

<file path=ppt/theme/theme1.xml><?xml version="1.0" encoding="utf-8"?>
<a:theme xmlns:a="http://schemas.openxmlformats.org/drawingml/2006/main" name="Leve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766</Words>
  <Application>Microsoft Office PowerPoint</Application>
  <PresentationFormat>Widescreen</PresentationFormat>
  <Paragraphs>211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Arial</vt:lpstr>
      <vt:lpstr>Calibri</vt:lpstr>
      <vt:lpstr>Calibri Light</vt:lpstr>
      <vt:lpstr>Garamond</vt:lpstr>
      <vt:lpstr>Times New Roman</vt:lpstr>
      <vt:lpstr>Verdana</vt:lpstr>
      <vt:lpstr>Wingdings</vt:lpstr>
      <vt:lpstr>Level</vt:lpstr>
      <vt:lpstr>Office Theme</vt:lpstr>
      <vt:lpstr>Acute Kidney Injury Establishing an in Center Registry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Staging of AKI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Acute Kidney Injury Establishing an in Center Registry</dc:title>
  <dc:creator>eddie saca</dc:creator>
  <cp:lastModifiedBy>eddie saca</cp:lastModifiedBy>
  <cp:revision>15</cp:revision>
  <dcterms:created xsi:type="dcterms:W3CDTF">2019-06-05T08:45:43Z</dcterms:created>
  <dcterms:modified xsi:type="dcterms:W3CDTF">2019-06-15T04:31:00Z</dcterms:modified>
</cp:coreProperties>
</file>