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344" r:id="rId2"/>
    <p:sldId id="362" r:id="rId3"/>
    <p:sldId id="428" r:id="rId4"/>
    <p:sldId id="393" r:id="rId5"/>
    <p:sldId id="413" r:id="rId6"/>
    <p:sldId id="419" r:id="rId7"/>
    <p:sldId id="349" r:id="rId8"/>
    <p:sldId id="414" r:id="rId9"/>
    <p:sldId id="430" r:id="rId10"/>
    <p:sldId id="422" r:id="rId11"/>
    <p:sldId id="427" r:id="rId12"/>
    <p:sldId id="415" r:id="rId13"/>
    <p:sldId id="416" r:id="rId14"/>
    <p:sldId id="417" r:id="rId15"/>
    <p:sldId id="347" r:id="rId16"/>
    <p:sldId id="398" r:id="rId17"/>
    <p:sldId id="432" r:id="rId18"/>
    <p:sldId id="431" r:id="rId19"/>
    <p:sldId id="390" r:id="rId20"/>
    <p:sldId id="346" r:id="rId21"/>
    <p:sldId id="420" r:id="rId22"/>
    <p:sldId id="423" r:id="rId23"/>
    <p:sldId id="424" r:id="rId24"/>
    <p:sldId id="425" r:id="rId25"/>
    <p:sldId id="394" r:id="rId26"/>
    <p:sldId id="412" r:id="rId27"/>
    <p:sldId id="421" r:id="rId28"/>
    <p:sldId id="407" r:id="rId29"/>
    <p:sldId id="426" r:id="rId30"/>
    <p:sldId id="404" r:id="rId31"/>
    <p:sldId id="409" r:id="rId32"/>
    <p:sldId id="396" r:id="rId33"/>
    <p:sldId id="399" r:id="rId34"/>
    <p:sldId id="392" r:id="rId35"/>
    <p:sldId id="400" r:id="rId36"/>
    <p:sldId id="406" r:id="rId37"/>
    <p:sldId id="402" r:id="rId38"/>
    <p:sldId id="433" r:id="rId39"/>
    <p:sldId id="410" r:id="rId4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eller Adrian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>
      <p:cViewPr varScale="1">
        <p:scale>
          <a:sx n="73" d="100"/>
          <a:sy n="73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4735-42DF-4F69-A645-33AE69DFC343}" type="datetimeFigureOut">
              <a:rPr lang="en-US" smtClean="0"/>
              <a:pPr/>
              <a:t>14-Jun-19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2FD9E-6201-4181-B4AD-7BEBDA29E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5009D-AF5A-4799-A51A-1F60C8A1B41B}" type="datetimeFigureOut">
              <a:rPr lang="en-US" smtClean="0"/>
              <a:pPr/>
              <a:t>14-Jun-19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10B6-A5B4-40BD-92C9-F29CCE8AD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93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06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83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45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09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10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030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56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55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22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97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49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44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39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E95F-AF08-2A4B-9885-666FDE3BFAC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6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6C5117-34BF-413A-870C-AE00ECAFDC94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E02B31-3D41-4544-B44C-1648FA6DC7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theguardian.com/environment/2017/jul/10/earths-sixth-mass-extinction-event-already-underway-scientists-war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kindly.co/alec-baldwin-awards-vegan-beyond-meat-the-united-nations-champion-of-the-earth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696" y="332656"/>
            <a:ext cx="7308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A CHANGE FOR A BETTER WORLD </a:t>
            </a:r>
            <a:br>
              <a:rPr lang="en-US" sz="2400" b="1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CONFERENCE</a:t>
            </a:r>
            <a:br>
              <a:rPr lang="en-US" sz="2400" b="1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May 4</a:t>
            </a:r>
            <a:r>
              <a:rPr lang="en-US" sz="2400" b="1" baseline="300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it-IT" sz="3200" b="1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  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Agriculture &amp; the Environment</a:t>
            </a: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Prepared by Roland Azar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56184" cy="29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656184" cy="1557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1844824"/>
            <a:ext cx="1632034" cy="147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1736874" cy="309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69" y="339607"/>
            <a:ext cx="1320957" cy="1324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92" y="1735963"/>
            <a:ext cx="3741530" cy="3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agriculture is the leading cause of species extinction and habitat destruction. Species are dying out of a rhythm 1,000 faster than the natural rate. We have entered the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Sixth Mass Extinction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of life on earth, causing a biological annihilation of wildlife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73448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Grains &amp; Water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Worldwide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least 50% of grain is fed to livestock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create 1KG of steak, a cow needs to eat up to 25KG of grain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2617960"/>
            <a:ext cx="7668344" cy="34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Grains &amp;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15,000 Liters of water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needed to produce 1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 beef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3,700 Liters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 water are required to produce 1 gallon of milk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" y="2348880"/>
            <a:ext cx="7702081" cy="3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Grains &amp;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soybeans grown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worldwide are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fed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" y="1628800"/>
            <a:ext cx="8316416" cy="49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Grains &amp;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currently growing enough food to feed 10 billion people…and still can’t end hunger. We only have 7 billion people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" y="2492896"/>
            <a:ext cx="7740352" cy="38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Grains &amp;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Animal Agriculture is responsible for 20%-33% of all fresh water consumption in the world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" y="2262768"/>
            <a:ext cx="8105138" cy="393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Grains &amp;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Eating one Ham burger is the equivalent of showering two entire months </a:t>
            </a: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8" y="2204864"/>
            <a:ext cx="7578971" cy="38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Oceans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Overfishing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A Threat to Marine Biodiversity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many as 2.7 trillion animals are pulled from the ocean each year. - National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3/4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world’s fisheries are exploited 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depleted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384710" cy="35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Oceans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1 pound of fish caught, up to 5 pounds of unintended marine species are caught and discarded as by-kill. 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Scientists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estimate as many as 650,000 whales, dolphins and seals are killed every year by fishing vessels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91" y="2780928"/>
            <a:ext cx="6172905" cy="38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</a:t>
            </a:r>
            <a:endParaRPr lang="en-GB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farm with 2,500 dairy cows produces the same amount of waste as a city of 411,000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Chickens, turkeys, pigs and cows on factory farms produce waste that frequently spills over into waterways, killing millions of fish and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contributing to biodiversity loss in marine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ecosystems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Fish farms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produce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slurry of toxic run-off – manure – which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fertilises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algae in the oceans, reducing the oxygen available to other species and creates dead zones.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90987"/>
            <a:ext cx="483097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219509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/>
              <a:t>Worldwide</a:t>
            </a:r>
            <a:r>
              <a:rPr lang="en-US" sz="3400" b="1" dirty="0"/>
              <a:t>, more than 70 billion land animals are </a:t>
            </a:r>
            <a:r>
              <a:rPr lang="en-US" sz="3400" b="1" dirty="0" smtClean="0"/>
              <a:t>killed </a:t>
            </a:r>
            <a:r>
              <a:rPr lang="en-US" sz="3400" b="1" dirty="0"/>
              <a:t>for food every </a:t>
            </a:r>
            <a:r>
              <a:rPr lang="en-US" sz="3400" b="1" dirty="0" smtClean="0"/>
              <a:t>year.</a:t>
            </a:r>
            <a:endParaRPr lang="en-US" sz="34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2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" y="2629342"/>
            <a:ext cx="687424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Greenhouse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Animal agriculture is responsible for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18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percent of greenhouse gas emissions, more than the combined exhaust from all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transportation – FAO 2006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Livestock and their byproducts account for at least 51% of all worldwide greenhouse gas emissions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561612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Greenhouse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Cows worldwide (1.5 Billion) produce 570 Billion liters of methane per day. FAO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Methane is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28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times more destructive than CO2 on a 20 year time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frame.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711179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Greenhouse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Livestock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responsible for 65% of all human-related emissions of nitrous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oxide.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Most of this comes from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decomposing manure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5" y="2420888"/>
            <a:ext cx="8047475" cy="43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Greenhouse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Carbon dioxide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(CO2) emissions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arise from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manufacture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 fertilizers and pesticides for feed crops and from feed transportation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processing. FAO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41131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Greenhouse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Earth’s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photosynthetic capacity has declined sharply as forest has been cleared.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4871868" cy="44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772816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40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21950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Over </a:t>
            </a:r>
            <a:r>
              <a:rPr lang="en-US" sz="2400" b="1" dirty="0"/>
              <a:t>the last 80 years, factory farming of animals has become a multi-billion dollar </a:t>
            </a:r>
            <a:r>
              <a:rPr lang="en-US" sz="2400" b="1" dirty="0" smtClean="0"/>
              <a:t>industry</a:t>
            </a:r>
            <a:r>
              <a:rPr lang="en-US" sz="2400" b="1" dirty="0"/>
              <a:t> </a:t>
            </a:r>
            <a:r>
              <a:rPr lang="en-US" sz="2400" b="1" dirty="0" smtClean="0"/>
              <a:t>and it is being ruled by few stakeholders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63431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77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219509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 massive industry that’s full of dark secrets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BLOOD, MONEY AND DAMAGE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2" y="2567787"/>
            <a:ext cx="7298549" cy="37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219509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20,000 Scientists Have Now Signed </a:t>
            </a:r>
            <a:r>
              <a:rPr lang="en-US" sz="3600" b="1" dirty="0">
                <a:solidFill>
                  <a:srgbClr val="FF0000"/>
                </a:solidFill>
              </a:rPr>
              <a:t>'Warning to Humanity</a:t>
            </a:r>
            <a:r>
              <a:rPr lang="en-US" sz="3600" b="1" dirty="0" smtClean="0">
                <a:solidFill>
                  <a:srgbClr val="FF0000"/>
                </a:solidFill>
              </a:rPr>
              <a:t>‘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A Second Notice“ was published in November 2017 in the journal Bioscience</a:t>
            </a:r>
            <a:br>
              <a:rPr lang="en-US" sz="3600" b="1" dirty="0"/>
            </a:br>
            <a:r>
              <a:rPr lang="en-US" sz="3600" b="1" dirty="0"/>
              <a:t>"Human beings and the natural world are on a collision course."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524" y="191683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 2018 report by the UN Intergovernmental Panel on Climate Change (IPCC) declared that we have just over a decade to prevent irreversible climate catastrophe.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21950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Anywhere between 37 and 120 billion fish are killed on commercial farms each year, with another 2.7 trillion caught and killed in the wild.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9540"/>
            <a:ext cx="7092806" cy="37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1189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7281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189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281145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71095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540" y="220486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solidFill>
                  <a:srgbClr val="116734"/>
                </a:solidFill>
                <a:latin typeface="Sitka Banner" panose="02000505000000020004" pitchFamily="2" charset="0"/>
              </a:rPr>
              <a:t>Why Vegan?</a:t>
            </a:r>
            <a:endParaRPr lang="en-US" sz="8800" dirty="0">
              <a:solidFill>
                <a:srgbClr val="116734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1189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7281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189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281145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71095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572761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Eating a vegan diet could be the “single biggest way” to reduce your environmental impact on earth - Researchers at the University of Oxford 2018</a:t>
            </a:r>
          </a:p>
        </p:txBody>
      </p:sp>
    </p:spTree>
    <p:extLst>
      <p:ext uri="{BB962C8B-B14F-4D97-AF65-F5344CB8AC3E}">
        <p14:creationId xmlns:p14="http://schemas.microsoft.com/office/powerpoint/2010/main" val="15102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1189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7281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9532" y="1495689"/>
            <a:ext cx="828092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A significant reduction in livestock raised worldwide would reduce GHGs relatively quickly compared with measures involving renewable energy and energy efficiency.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It can also reverse the ongoing world food and water crises</a:t>
            </a:r>
            <a:r>
              <a:rPr lang="en-US" sz="2400" dirty="0" smtClean="0">
                <a:solidFill>
                  <a:srgbClr val="116734"/>
                </a:solidFill>
                <a:latin typeface="Independent Serif Light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percentage of the </a:t>
            </a:r>
            <a:r>
              <a:rPr lang="en-US" sz="28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en-US" sz="28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used for agriculture could then be reduced by more than 75 percent and still feed the planet</a:t>
            </a:r>
          </a:p>
        </p:txBody>
      </p:sp>
    </p:spTree>
    <p:extLst>
      <p:ext uri="{BB962C8B-B14F-4D97-AF65-F5344CB8AC3E}">
        <p14:creationId xmlns:p14="http://schemas.microsoft.com/office/powerpoint/2010/main" val="483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Vegan Diet</a:t>
            </a:r>
            <a:endParaRPr lang="en-GB" sz="4000" dirty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A person who follows a vegan diet produces the equivalent of 50% less carbon dioxide, uses 1/11th oil, 1/13th water, and 1/18th land compared to a meat-lover for their food</a:t>
            </a:r>
            <a:b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0" y="2348880"/>
            <a:ext cx="73781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0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81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Why can't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build meat directly from plants?</a:t>
            </a:r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9" y="2708920"/>
            <a:ext cx="5437882" cy="22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Plant-based patties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0" y="837523"/>
            <a:ext cx="5832648" cy="60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Plant-based patties</a:t>
            </a:r>
            <a:endParaRPr lang="en-GB" sz="4000" dirty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Beyond Meat received the United Nations’ “</a:t>
            </a:r>
            <a:r>
              <a:rPr lang="en-US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Champion of the Earth</a:t>
            </a:r>
            <a:r>
              <a:rPr lang="en-US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” recognition for creating a sustainable alternative to beef.</a:t>
            </a: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Compared </a:t>
            </a:r>
            <a:r>
              <a:rPr lang="en-US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with power and transportation projects, analog projects can be implemented </a:t>
            </a: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b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Another option might be </a:t>
            </a: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Lab-grown meat </a:t>
            </a:r>
            <a:r>
              <a:rPr lang="en-US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and might compete with analogs in cost and taste as well as health and environmental impact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5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4058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“I Believe we </a:t>
            </a:r>
            <a:r>
              <a:rPr lang="en-US" sz="36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will look back and be shocked at what was </a:t>
            </a:r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the accepted way </a:t>
            </a:r>
            <a:r>
              <a:rPr lang="en-US" sz="36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killed animals for </a:t>
            </a:r>
            <a:r>
              <a:rPr lang="en-US" sz="36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I think that in the future, clean and plant-based meat will be the norm and in 30 years it is unlikely animals will need to be killed for food anymore”      </a:t>
            </a:r>
            <a:endParaRPr lang="en-US" sz="3600" dirty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9492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Richard Branson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2008" y="184482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Majority of global consumers will not eat meat from slaughtered animals by 2040,</a:t>
            </a:r>
          </a:p>
          <a:p>
            <a:pPr algn="ctr"/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According to a report published by Chicago-based business consulting firm A.T. </a:t>
            </a:r>
            <a:r>
              <a:rPr lang="en-US" sz="3600" dirty="0" err="1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Keany</a:t>
            </a:r>
            <a:r>
              <a:rPr lang="en-US" sz="3600" dirty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116734"/>
                </a:solidFill>
                <a:latin typeface="Times New Roman" pitchFamily="18" charset="0"/>
                <a:cs typeface="Times New Roman" pitchFamily="18" charset="0"/>
              </a:rPr>
              <a:t>-  2019</a:t>
            </a:r>
            <a:endParaRPr lang="en-US" sz="3600" dirty="0" smtClean="0">
              <a:solidFill>
                <a:srgbClr val="1167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32103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the change you want to see in the world!</a:t>
            </a:r>
          </a:p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7828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09551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9601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3" y="2348880"/>
            <a:ext cx="3141294" cy="31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278917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Environmental </a:t>
            </a:r>
            <a:r>
              <a:rPr lang="en-US" sz="4000" b="1" dirty="0"/>
              <a:t>Impact of </a:t>
            </a:r>
            <a:r>
              <a:rPr lang="en-US" sz="4000" b="1" dirty="0" smtClean="0"/>
              <a:t>Animal </a:t>
            </a:r>
            <a:r>
              <a:rPr lang="en-US" sz="4000" b="1" dirty="0"/>
              <a:t>Agriculture</a:t>
            </a:r>
            <a:endParaRPr lang="it-IT" sz="4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it-IT" sz="4000" b="1" dirty="0" smtClean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 algn="ctr"/>
            <a:endParaRPr lang="en-US" sz="2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3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NDO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21950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Animals </a:t>
            </a:r>
            <a:r>
              <a:rPr lang="en-US" sz="3000" b="1" dirty="0"/>
              <a:t>raised for dairy, meat, and </a:t>
            </a:r>
            <a:r>
              <a:rPr lang="en-US" sz="3000" b="1" dirty="0" smtClean="0"/>
              <a:t>eggs require </a:t>
            </a:r>
            <a:r>
              <a:rPr lang="en-US" sz="3000" b="1" dirty="0"/>
              <a:t>tons of natural resources </a:t>
            </a:r>
            <a:r>
              <a:rPr lang="en-US" sz="3000" b="1" dirty="0" smtClean="0"/>
              <a:t>and cause air and water pollution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9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8112" cy="9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88194"/>
            <a:ext cx="4914292" cy="2313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60219"/>
            <a:ext cx="2169743" cy="21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91% of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 land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deforested since 1970, is used for livestock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pasture. FAO Report 2006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" y="1844824"/>
            <a:ext cx="7058868" cy="46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80% of all agriculture land is used for livestock - FAO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7475"/>
            <a:ext cx="7776800" cy="33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covers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45% of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earth’s total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56792"/>
            <a:ext cx="8365182" cy="51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1/3 of land is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desertified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livestock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" y="1556792"/>
            <a:ext cx="7798004" cy="50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2585</TotalTime>
  <Words>811</Words>
  <Application>Microsoft Office PowerPoint</Application>
  <PresentationFormat>On-screen Show (4:3)</PresentationFormat>
  <Paragraphs>109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Calibri</vt:lpstr>
      <vt:lpstr>Century Gothic</vt:lpstr>
      <vt:lpstr>Courier New</vt:lpstr>
      <vt:lpstr>Independent Serif Light</vt:lpstr>
      <vt:lpstr>Palatino Linotype</vt:lpstr>
      <vt:lpstr>Sitka Banner</vt:lpstr>
      <vt:lpstr>Times New Roman</vt:lpstr>
      <vt:lpstr>Trebuchet MS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</vt:lpstr>
      <vt:lpstr>Land</vt:lpstr>
      <vt:lpstr>Land</vt:lpstr>
      <vt:lpstr>Land</vt:lpstr>
      <vt:lpstr>Land</vt:lpstr>
      <vt:lpstr>Grains &amp; Water</vt:lpstr>
      <vt:lpstr>Grains &amp; Water</vt:lpstr>
      <vt:lpstr>Grains &amp; Water</vt:lpstr>
      <vt:lpstr>Grains &amp; Water</vt:lpstr>
      <vt:lpstr>Grains &amp; Water</vt:lpstr>
      <vt:lpstr>Grains &amp; Water</vt:lpstr>
      <vt:lpstr>Oceans</vt:lpstr>
      <vt:lpstr>Oceans</vt:lpstr>
      <vt:lpstr>Waste</vt:lpstr>
      <vt:lpstr>Greenhouse Gases</vt:lpstr>
      <vt:lpstr>Greenhouse Gases</vt:lpstr>
      <vt:lpstr>Greenhouse Gases</vt:lpstr>
      <vt:lpstr>Greenhouse Gases</vt:lpstr>
      <vt:lpstr>Greenhouse Gases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Vegan Diet</vt:lpstr>
      <vt:lpstr>PowerPoint Presentation</vt:lpstr>
      <vt:lpstr>Plant-based patties</vt:lpstr>
      <vt:lpstr>Plant-based patties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 Moller (NRC)</dc:creator>
  <cp:lastModifiedBy>Roland Azar</cp:lastModifiedBy>
  <cp:revision>292</cp:revision>
  <dcterms:created xsi:type="dcterms:W3CDTF">2014-10-07T09:18:02Z</dcterms:created>
  <dcterms:modified xsi:type="dcterms:W3CDTF">2019-06-14T11:41:28Z</dcterms:modified>
</cp:coreProperties>
</file>