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48"/>
  </p:notesMasterIdLst>
  <p:sldIdLst>
    <p:sldId id="397" r:id="rId2"/>
    <p:sldId id="316" r:id="rId3"/>
    <p:sldId id="317" r:id="rId4"/>
    <p:sldId id="379" r:id="rId5"/>
    <p:sldId id="322" r:id="rId6"/>
    <p:sldId id="323" r:id="rId7"/>
    <p:sldId id="324" r:id="rId8"/>
    <p:sldId id="385" r:id="rId9"/>
    <p:sldId id="410" r:id="rId10"/>
    <p:sldId id="261" r:id="rId11"/>
    <p:sldId id="262" r:id="rId12"/>
    <p:sldId id="267" r:id="rId13"/>
    <p:sldId id="402" r:id="rId14"/>
    <p:sldId id="386" r:id="rId15"/>
    <p:sldId id="271" r:id="rId16"/>
    <p:sldId id="276" r:id="rId17"/>
    <p:sldId id="277" r:id="rId18"/>
    <p:sldId id="401" r:id="rId19"/>
    <p:sldId id="283" r:id="rId20"/>
    <p:sldId id="387" r:id="rId21"/>
    <p:sldId id="382" r:id="rId22"/>
    <p:sldId id="405" r:id="rId23"/>
    <p:sldId id="380" r:id="rId24"/>
    <p:sldId id="288" r:id="rId25"/>
    <p:sldId id="294" r:id="rId26"/>
    <p:sldId id="406" r:id="rId27"/>
    <p:sldId id="407" r:id="rId28"/>
    <p:sldId id="408" r:id="rId29"/>
    <p:sldId id="296" r:id="rId30"/>
    <p:sldId id="297" r:id="rId31"/>
    <p:sldId id="298" r:id="rId32"/>
    <p:sldId id="299" r:id="rId33"/>
    <p:sldId id="301" r:id="rId34"/>
    <p:sldId id="302" r:id="rId35"/>
    <p:sldId id="303" r:id="rId36"/>
    <p:sldId id="304" r:id="rId37"/>
    <p:sldId id="310" r:id="rId38"/>
    <p:sldId id="409" r:id="rId39"/>
    <p:sldId id="411" r:id="rId40"/>
    <p:sldId id="404" r:id="rId41"/>
    <p:sldId id="313" r:id="rId42"/>
    <p:sldId id="390" r:id="rId43"/>
    <p:sldId id="403" r:id="rId44"/>
    <p:sldId id="389" r:id="rId45"/>
    <p:sldId id="398" r:id="rId46"/>
    <p:sldId id="39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2026"/>
    <a:srgbClr val="0E98AA"/>
    <a:srgbClr val="1D4D9D"/>
    <a:srgbClr val="9B2D1F"/>
    <a:srgbClr val="F1D4D1"/>
    <a:srgbClr val="D34817"/>
    <a:srgbClr val="E03930"/>
    <a:srgbClr val="045694"/>
    <a:srgbClr val="035885"/>
    <a:srgbClr val="DD2C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9645" autoAdjust="0"/>
  </p:normalViewPr>
  <p:slideViewPr>
    <p:cSldViewPr>
      <p:cViewPr varScale="1">
        <p:scale>
          <a:sx n="96" d="100"/>
          <a:sy n="96" d="100"/>
        </p:scale>
        <p:origin x="440" y="79"/>
      </p:cViewPr>
      <p:guideLst>
        <p:guide orient="horz" pos="2160"/>
        <p:guide pos="3840"/>
      </p:guideLst>
    </p:cSldViewPr>
  </p:slideViewPr>
  <p:notesTextViewPr>
    <p:cViewPr>
      <p:scale>
        <a:sx n="100" d="100"/>
        <a:sy n="100" d="100"/>
      </p:scale>
      <p:origin x="0" y="0"/>
    </p:cViewPr>
  </p:notesTextViewPr>
  <p:sorterViewPr>
    <p:cViewPr>
      <p:scale>
        <a:sx n="150" d="100"/>
        <a:sy n="150" d="100"/>
      </p:scale>
      <p:origin x="0" y="-2657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C3521F-77A0-4B46-B8B2-1CC25290D34B}"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DE3842FA-8F13-44CE-AF58-C648B3D485D2}">
      <dgm:prSet phldrT="[Text]" custT="1"/>
      <dgm:spPr/>
      <dgm:t>
        <a:bodyPr/>
        <a:lstStyle/>
        <a:p>
          <a:pPr algn="ctr"/>
          <a:r>
            <a:rPr lang="en-US" sz="6600" b="1" dirty="0" smtClean="0">
              <a:effectLst>
                <a:outerShdw blurRad="38100" dist="38100" dir="2700000" algn="tl">
                  <a:srgbClr val="000000">
                    <a:alpha val="43137"/>
                  </a:srgbClr>
                </a:outerShdw>
              </a:effectLst>
            </a:rPr>
            <a:t>GFR AFTER DONATION</a:t>
          </a:r>
          <a:endParaRPr lang="en-US" sz="6600" dirty="0"/>
        </a:p>
      </dgm:t>
    </dgm:pt>
    <dgm:pt modelId="{69DAF318-9AB3-49BA-BD6E-B8885FE5ECE0}" type="parTrans" cxnId="{7C47E3C8-03B7-4A6D-ABED-6109DE8D836F}">
      <dgm:prSet/>
      <dgm:spPr/>
      <dgm:t>
        <a:bodyPr/>
        <a:lstStyle/>
        <a:p>
          <a:endParaRPr lang="en-US"/>
        </a:p>
      </dgm:t>
    </dgm:pt>
    <dgm:pt modelId="{4B7FA49D-3159-4AAA-8EC4-53B4E849DAAC}" type="sibTrans" cxnId="{7C47E3C8-03B7-4A6D-ABED-6109DE8D836F}">
      <dgm:prSet/>
      <dgm:spPr/>
      <dgm:t>
        <a:bodyPr/>
        <a:lstStyle/>
        <a:p>
          <a:endParaRPr lang="en-US"/>
        </a:p>
      </dgm:t>
    </dgm:pt>
    <dgm:pt modelId="{C181913E-2FE5-4829-8C42-B6B52A313C5C}">
      <dgm:prSet phldrT="[Text]" custT="1"/>
      <dgm:spPr/>
      <dgm:t>
        <a:bodyPr/>
        <a:lstStyle/>
        <a:p>
          <a:r>
            <a:rPr lang="en-US" sz="3200" smtClean="0"/>
            <a:t>Is the GFR change with aging faster than those with two kidneys?</a:t>
          </a:r>
          <a:endParaRPr lang="en-US" sz="3200" dirty="0"/>
        </a:p>
      </dgm:t>
    </dgm:pt>
    <dgm:pt modelId="{17C54D48-3B3F-4958-AE9E-3D4489A23D48}" type="parTrans" cxnId="{D23F795C-7E60-4461-8043-506094C34D2A}">
      <dgm:prSet/>
      <dgm:spPr/>
      <dgm:t>
        <a:bodyPr/>
        <a:lstStyle/>
        <a:p>
          <a:endParaRPr lang="en-US"/>
        </a:p>
      </dgm:t>
    </dgm:pt>
    <dgm:pt modelId="{F8A386EA-1C16-4DE1-8713-FC1D10A3D8D4}" type="sibTrans" cxnId="{D23F795C-7E60-4461-8043-506094C34D2A}">
      <dgm:prSet/>
      <dgm:spPr/>
      <dgm:t>
        <a:bodyPr/>
        <a:lstStyle/>
        <a:p>
          <a:endParaRPr lang="en-US"/>
        </a:p>
      </dgm:t>
    </dgm:pt>
    <dgm:pt modelId="{53834A1A-B2A0-49D3-A32E-CB644846C615}">
      <dgm:prSet custT="1"/>
      <dgm:spPr/>
      <dgm:t>
        <a:bodyPr/>
        <a:lstStyle/>
        <a:p>
          <a:r>
            <a:rPr lang="en-US" sz="3200" smtClean="0"/>
            <a:t>Do related donors lose GFR faster than unrelated donors?</a:t>
          </a:r>
          <a:endParaRPr lang="en-US" sz="3200" dirty="0"/>
        </a:p>
      </dgm:t>
    </dgm:pt>
    <dgm:pt modelId="{30770E7D-7FE8-47A1-B0E0-AC978855140C}" type="parTrans" cxnId="{6FD033B6-E282-4941-9218-E9124082C393}">
      <dgm:prSet/>
      <dgm:spPr/>
      <dgm:t>
        <a:bodyPr/>
        <a:lstStyle/>
        <a:p>
          <a:endParaRPr lang="en-US"/>
        </a:p>
      </dgm:t>
    </dgm:pt>
    <dgm:pt modelId="{6B2D0C68-8E24-4512-A2A5-88025C935DE6}" type="sibTrans" cxnId="{6FD033B6-E282-4941-9218-E9124082C393}">
      <dgm:prSet/>
      <dgm:spPr/>
      <dgm:t>
        <a:bodyPr/>
        <a:lstStyle/>
        <a:p>
          <a:endParaRPr lang="en-US"/>
        </a:p>
      </dgm:t>
    </dgm:pt>
    <dgm:pt modelId="{522EA882-E393-4A52-8EE6-604B7A6BA55F}" type="pres">
      <dgm:prSet presAssocID="{1BC3521F-77A0-4B46-B8B2-1CC25290D34B}" presName="linear" presStyleCnt="0">
        <dgm:presLayoutVars>
          <dgm:animLvl val="lvl"/>
          <dgm:resizeHandles val="exact"/>
        </dgm:presLayoutVars>
      </dgm:prSet>
      <dgm:spPr/>
      <dgm:t>
        <a:bodyPr/>
        <a:lstStyle/>
        <a:p>
          <a:endParaRPr lang="en-US"/>
        </a:p>
      </dgm:t>
    </dgm:pt>
    <dgm:pt modelId="{1E964187-FDB5-413C-9ACB-988D1D0FFA08}" type="pres">
      <dgm:prSet presAssocID="{DE3842FA-8F13-44CE-AF58-C648B3D485D2}" presName="parentText" presStyleLbl="node1" presStyleIdx="0" presStyleCnt="1" custScaleY="79666" custLinFactY="-59973" custLinFactNeighborY="-100000">
        <dgm:presLayoutVars>
          <dgm:chMax val="0"/>
          <dgm:bulletEnabled val="1"/>
        </dgm:presLayoutVars>
      </dgm:prSet>
      <dgm:spPr/>
      <dgm:t>
        <a:bodyPr/>
        <a:lstStyle/>
        <a:p>
          <a:endParaRPr lang="en-US"/>
        </a:p>
      </dgm:t>
    </dgm:pt>
    <dgm:pt modelId="{13CC7A3D-3B1B-45CA-8EAB-2DCAF658D511}" type="pres">
      <dgm:prSet presAssocID="{DE3842FA-8F13-44CE-AF58-C648B3D485D2}" presName="childText" presStyleLbl="revTx" presStyleIdx="0" presStyleCnt="1" custScaleY="127575" custLinFactNeighborY="-31151">
        <dgm:presLayoutVars>
          <dgm:bulletEnabled val="1"/>
        </dgm:presLayoutVars>
      </dgm:prSet>
      <dgm:spPr/>
      <dgm:t>
        <a:bodyPr/>
        <a:lstStyle/>
        <a:p>
          <a:endParaRPr lang="en-US"/>
        </a:p>
      </dgm:t>
    </dgm:pt>
  </dgm:ptLst>
  <dgm:cxnLst>
    <dgm:cxn modelId="{3B9010BA-3BCB-47FF-9607-499DDE332EAA}" type="presOf" srcId="{DE3842FA-8F13-44CE-AF58-C648B3D485D2}" destId="{1E964187-FDB5-413C-9ACB-988D1D0FFA08}" srcOrd="0" destOrd="0" presId="urn:microsoft.com/office/officeart/2005/8/layout/vList2"/>
    <dgm:cxn modelId="{7C47E3C8-03B7-4A6D-ABED-6109DE8D836F}" srcId="{1BC3521F-77A0-4B46-B8B2-1CC25290D34B}" destId="{DE3842FA-8F13-44CE-AF58-C648B3D485D2}" srcOrd="0" destOrd="0" parTransId="{69DAF318-9AB3-49BA-BD6E-B8885FE5ECE0}" sibTransId="{4B7FA49D-3159-4AAA-8EC4-53B4E849DAAC}"/>
    <dgm:cxn modelId="{D23F795C-7E60-4461-8043-506094C34D2A}" srcId="{DE3842FA-8F13-44CE-AF58-C648B3D485D2}" destId="{C181913E-2FE5-4829-8C42-B6B52A313C5C}" srcOrd="0" destOrd="0" parTransId="{17C54D48-3B3F-4958-AE9E-3D4489A23D48}" sibTransId="{F8A386EA-1C16-4DE1-8713-FC1D10A3D8D4}"/>
    <dgm:cxn modelId="{9D035F1B-4E95-48FE-A0D7-3D42070F2F84}" type="presOf" srcId="{1BC3521F-77A0-4B46-B8B2-1CC25290D34B}" destId="{522EA882-E393-4A52-8EE6-604B7A6BA55F}" srcOrd="0" destOrd="0" presId="urn:microsoft.com/office/officeart/2005/8/layout/vList2"/>
    <dgm:cxn modelId="{6FD033B6-E282-4941-9218-E9124082C393}" srcId="{DE3842FA-8F13-44CE-AF58-C648B3D485D2}" destId="{53834A1A-B2A0-49D3-A32E-CB644846C615}" srcOrd="1" destOrd="0" parTransId="{30770E7D-7FE8-47A1-B0E0-AC978855140C}" sibTransId="{6B2D0C68-8E24-4512-A2A5-88025C935DE6}"/>
    <dgm:cxn modelId="{AB794658-9753-4E56-B760-D4B53D495C37}" type="presOf" srcId="{53834A1A-B2A0-49D3-A32E-CB644846C615}" destId="{13CC7A3D-3B1B-45CA-8EAB-2DCAF658D511}" srcOrd="0" destOrd="1" presId="urn:microsoft.com/office/officeart/2005/8/layout/vList2"/>
    <dgm:cxn modelId="{0EF0DB6F-0D23-43F7-8EDF-68898AE0B101}" type="presOf" srcId="{C181913E-2FE5-4829-8C42-B6B52A313C5C}" destId="{13CC7A3D-3B1B-45CA-8EAB-2DCAF658D511}" srcOrd="0" destOrd="0" presId="urn:microsoft.com/office/officeart/2005/8/layout/vList2"/>
    <dgm:cxn modelId="{34AF0484-659E-424B-81C6-BB08E22FE2AA}" type="presParOf" srcId="{522EA882-E393-4A52-8EE6-604B7A6BA55F}" destId="{1E964187-FDB5-413C-9ACB-988D1D0FFA08}" srcOrd="0" destOrd="0" presId="urn:microsoft.com/office/officeart/2005/8/layout/vList2"/>
    <dgm:cxn modelId="{57936E18-B652-4894-BD67-BCE543B35D30}" type="presParOf" srcId="{522EA882-E393-4A52-8EE6-604B7A6BA55F}" destId="{13CC7A3D-3B1B-45CA-8EAB-2DCAF658D511}" srcOrd="1" destOrd="0" presId="urn:microsoft.com/office/officeart/2005/8/layout/vList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23BBE7-0226-47FE-9DA6-CCB8228AA530}"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998CA386-8A3E-4A28-8E5A-90DE307C8FA5}">
      <dgm:prSet phldrT="[Text]"/>
      <dgm:spPr/>
      <dgm:t>
        <a:bodyPr/>
        <a:lstStyle/>
        <a:p>
          <a:r>
            <a:rPr lang="en-US" b="1" dirty="0" smtClean="0">
              <a:effectLst>
                <a:outerShdw blurRad="38100" dist="38100" dir="2700000" algn="tl">
                  <a:srgbClr val="000000">
                    <a:alpha val="43137"/>
                  </a:srgbClr>
                </a:outerShdw>
              </a:effectLst>
            </a:rPr>
            <a:t>A COMMONLY RAISED CONCERN!</a:t>
          </a:r>
          <a:endParaRPr lang="en-US" b="1" dirty="0">
            <a:latin typeface="+mn-lt"/>
          </a:endParaRPr>
        </a:p>
      </dgm:t>
    </dgm:pt>
    <dgm:pt modelId="{14394CE1-D1C4-4885-A083-9EE5180B62E0}" type="parTrans" cxnId="{94D3FC29-1FB8-43DB-9462-9E9B23228414}">
      <dgm:prSet/>
      <dgm:spPr/>
      <dgm:t>
        <a:bodyPr/>
        <a:lstStyle/>
        <a:p>
          <a:endParaRPr lang="en-US" b="0">
            <a:latin typeface="+mn-lt"/>
          </a:endParaRPr>
        </a:p>
      </dgm:t>
    </dgm:pt>
    <dgm:pt modelId="{C88DC5B9-A5B1-4878-B2E7-FA87C82EAD68}" type="sibTrans" cxnId="{94D3FC29-1FB8-43DB-9462-9E9B23228414}">
      <dgm:prSet/>
      <dgm:spPr/>
      <dgm:t>
        <a:bodyPr/>
        <a:lstStyle/>
        <a:p>
          <a:endParaRPr lang="en-US" b="0">
            <a:latin typeface="+mn-lt"/>
          </a:endParaRPr>
        </a:p>
      </dgm:t>
    </dgm:pt>
    <dgm:pt modelId="{D105A443-B406-4C0C-BE21-8EF4FF7C358F}">
      <dgm:prSet phldrT="[Text]" custT="1"/>
      <dgm:spPr/>
      <dgm:t>
        <a:bodyPr/>
        <a:lstStyle/>
        <a:p>
          <a:pPr algn="just"/>
          <a:r>
            <a:rPr lang="en-US" sz="3200" smtClean="0"/>
            <a:t>Does the hyperfiltration that occurs in diabetes worsens the hyperfiltration after donation and therefore diabetes in one kidney is worse than that in a person with two kidneys?</a:t>
          </a:r>
          <a:endParaRPr lang="en-US" sz="3600" b="0" dirty="0">
            <a:latin typeface="+mn-lt"/>
          </a:endParaRPr>
        </a:p>
      </dgm:t>
    </dgm:pt>
    <dgm:pt modelId="{BE614DAD-5A67-4F6C-8987-D9B3A2AD174B}" type="parTrans" cxnId="{21DF28E5-2EE1-432B-8B24-ADF0EA3AD9C2}">
      <dgm:prSet/>
      <dgm:spPr/>
      <dgm:t>
        <a:bodyPr/>
        <a:lstStyle/>
        <a:p>
          <a:endParaRPr lang="en-US" b="0">
            <a:latin typeface="+mn-lt"/>
          </a:endParaRPr>
        </a:p>
      </dgm:t>
    </dgm:pt>
    <dgm:pt modelId="{7AB36C88-5111-4660-9488-5FB5D2328291}" type="sibTrans" cxnId="{21DF28E5-2EE1-432B-8B24-ADF0EA3AD9C2}">
      <dgm:prSet/>
      <dgm:spPr/>
      <dgm:t>
        <a:bodyPr/>
        <a:lstStyle/>
        <a:p>
          <a:endParaRPr lang="en-US" b="0">
            <a:latin typeface="+mn-lt"/>
          </a:endParaRPr>
        </a:p>
      </dgm:t>
    </dgm:pt>
    <dgm:pt modelId="{B84A4808-63F4-4AAD-AA43-60D38468A79A}" type="pres">
      <dgm:prSet presAssocID="{1423BBE7-0226-47FE-9DA6-CCB8228AA530}" presName="linear" presStyleCnt="0">
        <dgm:presLayoutVars>
          <dgm:dir/>
          <dgm:animLvl val="lvl"/>
          <dgm:resizeHandles val="exact"/>
        </dgm:presLayoutVars>
      </dgm:prSet>
      <dgm:spPr/>
      <dgm:t>
        <a:bodyPr/>
        <a:lstStyle/>
        <a:p>
          <a:endParaRPr lang="en-US"/>
        </a:p>
      </dgm:t>
    </dgm:pt>
    <dgm:pt modelId="{B4789D89-9BC2-4F92-923D-7F69B0A0FA9C}" type="pres">
      <dgm:prSet presAssocID="{998CA386-8A3E-4A28-8E5A-90DE307C8FA5}" presName="parentLin" presStyleCnt="0"/>
      <dgm:spPr/>
      <dgm:t>
        <a:bodyPr/>
        <a:lstStyle/>
        <a:p>
          <a:endParaRPr lang="en-US"/>
        </a:p>
      </dgm:t>
    </dgm:pt>
    <dgm:pt modelId="{320DFBCC-65BC-4604-9496-5612366F1E73}" type="pres">
      <dgm:prSet presAssocID="{998CA386-8A3E-4A28-8E5A-90DE307C8FA5}" presName="parentLeftMargin" presStyleLbl="node1" presStyleIdx="0" presStyleCnt="1"/>
      <dgm:spPr/>
      <dgm:t>
        <a:bodyPr/>
        <a:lstStyle/>
        <a:p>
          <a:endParaRPr lang="en-US"/>
        </a:p>
      </dgm:t>
    </dgm:pt>
    <dgm:pt modelId="{30ABAA7D-6759-450A-A9C4-87CB0EC47B7D}" type="pres">
      <dgm:prSet presAssocID="{998CA386-8A3E-4A28-8E5A-90DE307C8FA5}" presName="parentText" presStyleLbl="node1" presStyleIdx="0" presStyleCnt="1">
        <dgm:presLayoutVars>
          <dgm:chMax val="0"/>
          <dgm:bulletEnabled val="1"/>
        </dgm:presLayoutVars>
      </dgm:prSet>
      <dgm:spPr/>
      <dgm:t>
        <a:bodyPr/>
        <a:lstStyle/>
        <a:p>
          <a:endParaRPr lang="en-US"/>
        </a:p>
      </dgm:t>
    </dgm:pt>
    <dgm:pt modelId="{ADE8AF4C-6C83-43F4-8A19-188305AAF5B0}" type="pres">
      <dgm:prSet presAssocID="{998CA386-8A3E-4A28-8E5A-90DE307C8FA5}" presName="negativeSpace" presStyleCnt="0"/>
      <dgm:spPr/>
      <dgm:t>
        <a:bodyPr/>
        <a:lstStyle/>
        <a:p>
          <a:endParaRPr lang="en-US"/>
        </a:p>
      </dgm:t>
    </dgm:pt>
    <dgm:pt modelId="{DE989202-63BC-4F92-A170-5180349A0193}" type="pres">
      <dgm:prSet presAssocID="{998CA386-8A3E-4A28-8E5A-90DE307C8FA5}" presName="childText" presStyleLbl="conFgAcc1" presStyleIdx="0" presStyleCnt="1" custScaleX="93625" custLinFactNeighborX="3283">
        <dgm:presLayoutVars>
          <dgm:bulletEnabled val="1"/>
        </dgm:presLayoutVars>
      </dgm:prSet>
      <dgm:spPr/>
      <dgm:t>
        <a:bodyPr/>
        <a:lstStyle/>
        <a:p>
          <a:endParaRPr lang="en-US"/>
        </a:p>
      </dgm:t>
    </dgm:pt>
  </dgm:ptLst>
  <dgm:cxnLst>
    <dgm:cxn modelId="{E7226FA0-EDAB-4FA6-B8E9-0A450E941642}" type="presOf" srcId="{998CA386-8A3E-4A28-8E5A-90DE307C8FA5}" destId="{30ABAA7D-6759-450A-A9C4-87CB0EC47B7D}" srcOrd="1" destOrd="0" presId="urn:microsoft.com/office/officeart/2005/8/layout/list1"/>
    <dgm:cxn modelId="{21DF28E5-2EE1-432B-8B24-ADF0EA3AD9C2}" srcId="{998CA386-8A3E-4A28-8E5A-90DE307C8FA5}" destId="{D105A443-B406-4C0C-BE21-8EF4FF7C358F}" srcOrd="0" destOrd="0" parTransId="{BE614DAD-5A67-4F6C-8987-D9B3A2AD174B}" sibTransId="{7AB36C88-5111-4660-9488-5FB5D2328291}"/>
    <dgm:cxn modelId="{2901D71C-4B84-4F54-A839-A640916B364E}" type="presOf" srcId="{998CA386-8A3E-4A28-8E5A-90DE307C8FA5}" destId="{320DFBCC-65BC-4604-9496-5612366F1E73}" srcOrd="0" destOrd="0" presId="urn:microsoft.com/office/officeart/2005/8/layout/list1"/>
    <dgm:cxn modelId="{876FC459-0B63-45D1-9A1F-05421920DD1D}" type="presOf" srcId="{D105A443-B406-4C0C-BE21-8EF4FF7C358F}" destId="{DE989202-63BC-4F92-A170-5180349A0193}" srcOrd="0" destOrd="0" presId="urn:microsoft.com/office/officeart/2005/8/layout/list1"/>
    <dgm:cxn modelId="{104BA61F-AA0A-4953-9A9A-4669BC94D08C}" type="presOf" srcId="{1423BBE7-0226-47FE-9DA6-CCB8228AA530}" destId="{B84A4808-63F4-4AAD-AA43-60D38468A79A}" srcOrd="0" destOrd="0" presId="urn:microsoft.com/office/officeart/2005/8/layout/list1"/>
    <dgm:cxn modelId="{94D3FC29-1FB8-43DB-9462-9E9B23228414}" srcId="{1423BBE7-0226-47FE-9DA6-CCB8228AA530}" destId="{998CA386-8A3E-4A28-8E5A-90DE307C8FA5}" srcOrd="0" destOrd="0" parTransId="{14394CE1-D1C4-4885-A083-9EE5180B62E0}" sibTransId="{C88DC5B9-A5B1-4878-B2E7-FA87C82EAD68}"/>
    <dgm:cxn modelId="{22801ECC-DBC3-4302-A629-60BB959EBB2D}" type="presParOf" srcId="{B84A4808-63F4-4AAD-AA43-60D38468A79A}" destId="{B4789D89-9BC2-4F92-923D-7F69B0A0FA9C}" srcOrd="0" destOrd="0" presId="urn:microsoft.com/office/officeart/2005/8/layout/list1"/>
    <dgm:cxn modelId="{8F622FD2-7117-4E04-8D15-BC49DCE83691}" type="presParOf" srcId="{B4789D89-9BC2-4F92-923D-7F69B0A0FA9C}" destId="{320DFBCC-65BC-4604-9496-5612366F1E73}" srcOrd="0" destOrd="0" presId="urn:microsoft.com/office/officeart/2005/8/layout/list1"/>
    <dgm:cxn modelId="{4F945A44-A1B5-4ABB-81FA-EE15577349CE}" type="presParOf" srcId="{B4789D89-9BC2-4F92-923D-7F69B0A0FA9C}" destId="{30ABAA7D-6759-450A-A9C4-87CB0EC47B7D}" srcOrd="1" destOrd="0" presId="urn:microsoft.com/office/officeart/2005/8/layout/list1"/>
    <dgm:cxn modelId="{81D65B7E-4A6B-4F78-8EB6-6909453CB98C}" type="presParOf" srcId="{B84A4808-63F4-4AAD-AA43-60D38468A79A}" destId="{ADE8AF4C-6C83-43F4-8A19-188305AAF5B0}" srcOrd="1" destOrd="0" presId="urn:microsoft.com/office/officeart/2005/8/layout/list1"/>
    <dgm:cxn modelId="{0E0ECBA9-D5C1-418D-8AF1-75442B19F6EE}" type="presParOf" srcId="{B84A4808-63F4-4AAD-AA43-60D38468A79A}" destId="{DE989202-63BC-4F92-A170-5180349A0193}"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23BBE7-0226-47FE-9DA6-CCB8228AA530}" type="doc">
      <dgm:prSet loTypeId="urn:microsoft.com/office/officeart/2005/8/layout/vList5" loCatId="list" qsTypeId="urn:microsoft.com/office/officeart/2005/8/quickstyle/simple2" qsCatId="simple" csTypeId="urn:microsoft.com/office/officeart/2005/8/colors/accent2_2" csCatId="accent2" phldr="1"/>
      <dgm:spPr/>
      <dgm:t>
        <a:bodyPr/>
        <a:lstStyle/>
        <a:p>
          <a:endParaRPr lang="en-US"/>
        </a:p>
      </dgm:t>
    </dgm:pt>
    <dgm:pt modelId="{998CA386-8A3E-4A28-8E5A-90DE307C8FA5}">
      <dgm:prSet phldrT="[Text]" custT="1"/>
      <dgm:spPr/>
      <dgm:t>
        <a:bodyPr/>
        <a:lstStyle/>
        <a:p>
          <a:pPr algn="ctr"/>
          <a:r>
            <a:rPr lang="en" sz="3600" b="1" u="sng" smtClean="0">
              <a:effectLst>
                <a:outerShdw blurRad="38100" dist="38100" dir="2700000" algn="tl">
                  <a:srgbClr val="000000">
                    <a:alpha val="43137"/>
                  </a:srgbClr>
                </a:outerShdw>
              </a:effectLst>
              <a:latin typeface="+mn-lt"/>
            </a:rPr>
            <a:t>IN SUMMARY </a:t>
          </a:r>
          <a:endParaRPr lang="en-US" sz="3600" b="1" dirty="0">
            <a:latin typeface="+mn-lt"/>
          </a:endParaRPr>
        </a:p>
      </dgm:t>
    </dgm:pt>
    <dgm:pt modelId="{14394CE1-D1C4-4885-A083-9EE5180B62E0}" type="parTrans" cxnId="{94D3FC29-1FB8-43DB-9462-9E9B23228414}">
      <dgm:prSet/>
      <dgm:spPr/>
      <dgm:t>
        <a:bodyPr/>
        <a:lstStyle/>
        <a:p>
          <a:endParaRPr lang="en-US" b="0">
            <a:latin typeface="+mn-lt"/>
          </a:endParaRPr>
        </a:p>
      </dgm:t>
    </dgm:pt>
    <dgm:pt modelId="{C88DC5B9-A5B1-4878-B2E7-FA87C82EAD68}" type="sibTrans" cxnId="{94D3FC29-1FB8-43DB-9462-9E9B23228414}">
      <dgm:prSet/>
      <dgm:spPr/>
      <dgm:t>
        <a:bodyPr/>
        <a:lstStyle/>
        <a:p>
          <a:endParaRPr lang="en-US" b="0">
            <a:latin typeface="+mn-lt"/>
          </a:endParaRPr>
        </a:p>
      </dgm:t>
    </dgm:pt>
    <dgm:pt modelId="{D105A443-B406-4C0C-BE21-8EF4FF7C358F}">
      <dgm:prSet phldrT="[Text]" custT="1"/>
      <dgm:spPr>
        <a:solidFill>
          <a:schemeClr val="accent2">
            <a:lumMod val="20000"/>
            <a:lumOff val="80000"/>
            <a:alpha val="90000"/>
          </a:schemeClr>
        </a:solidFill>
      </dgm:spPr>
      <dgm:t>
        <a:bodyPr/>
        <a:lstStyle/>
        <a:p>
          <a:pPr algn="just"/>
          <a:r>
            <a:rPr lang="en-US" sz="2600" b="1" smtClean="0"/>
            <a:t>T</a:t>
          </a:r>
          <a:r>
            <a:rPr lang="en" sz="2600" b="1" smtClean="0"/>
            <a:t>here is an ever increasing demand for kidney transplantation</a:t>
          </a:r>
          <a:endParaRPr lang="en-US" sz="2600" b="0" dirty="0">
            <a:latin typeface="+mn-lt"/>
          </a:endParaRPr>
        </a:p>
      </dgm:t>
    </dgm:pt>
    <dgm:pt modelId="{BE614DAD-5A67-4F6C-8987-D9B3A2AD174B}" type="parTrans" cxnId="{21DF28E5-2EE1-432B-8B24-ADF0EA3AD9C2}">
      <dgm:prSet/>
      <dgm:spPr/>
      <dgm:t>
        <a:bodyPr/>
        <a:lstStyle/>
        <a:p>
          <a:endParaRPr lang="en-US" b="0">
            <a:latin typeface="+mn-lt"/>
          </a:endParaRPr>
        </a:p>
      </dgm:t>
    </dgm:pt>
    <dgm:pt modelId="{7AB36C88-5111-4660-9488-5FB5D2328291}" type="sibTrans" cxnId="{21DF28E5-2EE1-432B-8B24-ADF0EA3AD9C2}">
      <dgm:prSet/>
      <dgm:spPr/>
      <dgm:t>
        <a:bodyPr/>
        <a:lstStyle/>
        <a:p>
          <a:endParaRPr lang="en-US" b="0">
            <a:latin typeface="+mn-lt"/>
          </a:endParaRPr>
        </a:p>
      </dgm:t>
    </dgm:pt>
    <dgm:pt modelId="{78B73161-361A-4CCE-BA3C-357B76EF9FFC}">
      <dgm:prSet custT="1"/>
      <dgm:spPr>
        <a:solidFill>
          <a:schemeClr val="accent2">
            <a:lumMod val="20000"/>
            <a:lumOff val="80000"/>
            <a:alpha val="90000"/>
          </a:schemeClr>
        </a:solidFill>
      </dgm:spPr>
      <dgm:t>
        <a:bodyPr/>
        <a:lstStyle/>
        <a:p>
          <a:endParaRPr lang="en" sz="1000" b="1" dirty="0">
            <a:solidFill>
              <a:schemeClr val="tx1">
                <a:lumMod val="85000"/>
                <a:lumOff val="15000"/>
              </a:schemeClr>
            </a:solidFill>
          </a:endParaRPr>
        </a:p>
      </dgm:t>
    </dgm:pt>
    <dgm:pt modelId="{C018F4F9-C35F-42DF-8560-EFD08A20E3D9}" type="parTrans" cxnId="{8D9AE4E9-30AB-4023-A5F7-BA60041EA79A}">
      <dgm:prSet/>
      <dgm:spPr/>
      <dgm:t>
        <a:bodyPr/>
        <a:lstStyle/>
        <a:p>
          <a:endParaRPr lang="en-US"/>
        </a:p>
      </dgm:t>
    </dgm:pt>
    <dgm:pt modelId="{EC12BEBF-DD7F-4A5A-A907-6FF1D77D4513}" type="sibTrans" cxnId="{8D9AE4E9-30AB-4023-A5F7-BA60041EA79A}">
      <dgm:prSet/>
      <dgm:spPr/>
      <dgm:t>
        <a:bodyPr/>
        <a:lstStyle/>
        <a:p>
          <a:endParaRPr lang="en-US"/>
        </a:p>
      </dgm:t>
    </dgm:pt>
    <dgm:pt modelId="{7CD004C4-29D0-4CB5-A6BC-F1A555BDFC9B}">
      <dgm:prSet custT="1"/>
      <dgm:spPr>
        <a:solidFill>
          <a:schemeClr val="accent2">
            <a:lumMod val="20000"/>
            <a:lumOff val="80000"/>
            <a:alpha val="90000"/>
          </a:schemeClr>
        </a:solidFill>
      </dgm:spPr>
      <dgm:t>
        <a:bodyPr/>
        <a:lstStyle/>
        <a:p>
          <a:r>
            <a:rPr lang="en" sz="2600" b="1" smtClean="0"/>
            <a:t>Need to increase donor pool from both living and deceased donors</a:t>
          </a:r>
          <a:endParaRPr lang="en" sz="2600" b="1" dirty="0"/>
        </a:p>
      </dgm:t>
    </dgm:pt>
    <dgm:pt modelId="{5A1B31F8-EE24-4540-9DA1-147FCEBA5938}" type="parTrans" cxnId="{C138F9E0-819B-4C5C-BDAA-5A170BCEDB17}">
      <dgm:prSet/>
      <dgm:spPr/>
      <dgm:t>
        <a:bodyPr/>
        <a:lstStyle/>
        <a:p>
          <a:endParaRPr lang="en-US"/>
        </a:p>
      </dgm:t>
    </dgm:pt>
    <dgm:pt modelId="{F3DB6E04-945F-4C9D-9328-892BB5530E4F}" type="sibTrans" cxnId="{C138F9E0-819B-4C5C-BDAA-5A170BCEDB17}">
      <dgm:prSet/>
      <dgm:spPr/>
      <dgm:t>
        <a:bodyPr/>
        <a:lstStyle/>
        <a:p>
          <a:endParaRPr lang="en-US"/>
        </a:p>
      </dgm:t>
    </dgm:pt>
    <dgm:pt modelId="{26D65787-3504-4305-9FE4-C9EFC1EF227D}">
      <dgm:prSet custT="1"/>
      <dgm:spPr>
        <a:solidFill>
          <a:schemeClr val="accent2">
            <a:lumMod val="20000"/>
            <a:lumOff val="80000"/>
            <a:alpha val="90000"/>
          </a:schemeClr>
        </a:solidFill>
      </dgm:spPr>
      <dgm:t>
        <a:bodyPr/>
        <a:lstStyle/>
        <a:p>
          <a:endParaRPr lang="en" sz="1000" b="1" dirty="0">
            <a:solidFill>
              <a:schemeClr val="tx1">
                <a:lumMod val="85000"/>
                <a:lumOff val="15000"/>
              </a:schemeClr>
            </a:solidFill>
          </a:endParaRPr>
        </a:p>
      </dgm:t>
    </dgm:pt>
    <dgm:pt modelId="{CB02B262-2778-4387-8730-34855AA5452D}" type="parTrans" cxnId="{A8C57960-EAB9-4641-8481-B456F62E0721}">
      <dgm:prSet/>
      <dgm:spPr/>
      <dgm:t>
        <a:bodyPr/>
        <a:lstStyle/>
        <a:p>
          <a:endParaRPr lang="en-US"/>
        </a:p>
      </dgm:t>
    </dgm:pt>
    <dgm:pt modelId="{6743200D-0232-4446-9A01-C7D62ABE6F65}" type="sibTrans" cxnId="{A8C57960-EAB9-4641-8481-B456F62E0721}">
      <dgm:prSet/>
      <dgm:spPr/>
      <dgm:t>
        <a:bodyPr/>
        <a:lstStyle/>
        <a:p>
          <a:endParaRPr lang="en-US"/>
        </a:p>
      </dgm:t>
    </dgm:pt>
    <dgm:pt modelId="{20612B0F-4470-4ACC-A66E-56321DAA5721}">
      <dgm:prSet custT="1"/>
      <dgm:spPr>
        <a:solidFill>
          <a:schemeClr val="accent2">
            <a:lumMod val="20000"/>
            <a:lumOff val="80000"/>
            <a:alpha val="90000"/>
          </a:schemeClr>
        </a:solidFill>
      </dgm:spPr>
      <dgm:t>
        <a:bodyPr/>
        <a:lstStyle/>
        <a:p>
          <a:r>
            <a:rPr lang="en" sz="2600" b="1" dirty="0" smtClean="0"/>
            <a:t>I</a:t>
          </a:r>
          <a:r>
            <a:rPr lang="en-US" sz="2600" b="1" dirty="0" smtClean="0"/>
            <a:t>n</a:t>
          </a:r>
          <a:r>
            <a:rPr lang="en" sz="2600" b="1" dirty="0" smtClean="0"/>
            <a:t>creasing the rate of acceptance of kidney  donors would benefit the patients in the waiting list for kidney transplant</a:t>
          </a:r>
          <a:endParaRPr lang="en" sz="2600" b="1" dirty="0"/>
        </a:p>
      </dgm:t>
    </dgm:pt>
    <dgm:pt modelId="{6BEBE519-0576-43BD-8896-BE9FC7BFBB95}" type="parTrans" cxnId="{B313AB04-6A74-461A-9006-A80E0722331D}">
      <dgm:prSet/>
      <dgm:spPr/>
      <dgm:t>
        <a:bodyPr/>
        <a:lstStyle/>
        <a:p>
          <a:endParaRPr lang="en-US"/>
        </a:p>
      </dgm:t>
    </dgm:pt>
    <dgm:pt modelId="{60FB0D4A-A8EE-492E-B921-F514147F4D7E}" type="sibTrans" cxnId="{B313AB04-6A74-461A-9006-A80E0722331D}">
      <dgm:prSet/>
      <dgm:spPr/>
      <dgm:t>
        <a:bodyPr/>
        <a:lstStyle/>
        <a:p>
          <a:endParaRPr lang="en-US"/>
        </a:p>
      </dgm:t>
    </dgm:pt>
    <dgm:pt modelId="{CA2304CB-5DCD-44F1-8B06-30A8DB5EE001}">
      <dgm:prSet custT="1"/>
      <dgm:spPr>
        <a:solidFill>
          <a:schemeClr val="accent2">
            <a:lumMod val="20000"/>
            <a:lumOff val="80000"/>
            <a:alpha val="90000"/>
          </a:schemeClr>
        </a:solidFill>
      </dgm:spPr>
      <dgm:t>
        <a:bodyPr/>
        <a:lstStyle/>
        <a:p>
          <a:endParaRPr lang="en" sz="1000" b="1" dirty="0">
            <a:solidFill>
              <a:schemeClr val="tx1">
                <a:lumMod val="85000"/>
                <a:lumOff val="15000"/>
              </a:schemeClr>
            </a:solidFill>
          </a:endParaRPr>
        </a:p>
      </dgm:t>
    </dgm:pt>
    <dgm:pt modelId="{1D384F39-19D1-47D2-A147-DD53C0EA7248}" type="parTrans" cxnId="{FB182078-58BF-46FF-B569-EDB70C7E3E97}">
      <dgm:prSet/>
      <dgm:spPr/>
      <dgm:t>
        <a:bodyPr/>
        <a:lstStyle/>
        <a:p>
          <a:endParaRPr lang="en-US"/>
        </a:p>
      </dgm:t>
    </dgm:pt>
    <dgm:pt modelId="{E4465871-B566-4CB2-9CD5-B52FEB017BD2}" type="sibTrans" cxnId="{FB182078-58BF-46FF-B569-EDB70C7E3E97}">
      <dgm:prSet/>
      <dgm:spPr/>
      <dgm:t>
        <a:bodyPr/>
        <a:lstStyle/>
        <a:p>
          <a:endParaRPr lang="en-US"/>
        </a:p>
      </dgm:t>
    </dgm:pt>
    <dgm:pt modelId="{BEE672F6-9043-4AC1-A886-C230685A5CB9}">
      <dgm:prSet custT="1"/>
      <dgm:spPr>
        <a:solidFill>
          <a:schemeClr val="accent2">
            <a:lumMod val="20000"/>
            <a:lumOff val="80000"/>
            <a:alpha val="90000"/>
          </a:schemeClr>
        </a:solidFill>
      </dgm:spPr>
      <dgm:t>
        <a:bodyPr/>
        <a:lstStyle/>
        <a:p>
          <a:r>
            <a:rPr lang="en-US" sz="2600" b="1" smtClean="0"/>
            <a:t>R</a:t>
          </a:r>
          <a:r>
            <a:rPr lang="en" sz="2600" b="1" smtClean="0"/>
            <a:t>evising guidelines is mandatory to improve the practice taking into consideration patient survival and outcome</a:t>
          </a:r>
          <a:endParaRPr lang="en" sz="2600" b="1" dirty="0"/>
        </a:p>
      </dgm:t>
    </dgm:pt>
    <dgm:pt modelId="{7CB7463C-DDCA-4539-9CC9-2F8B99C71FE7}" type="parTrans" cxnId="{C5D88E6C-3277-4609-B1E2-F84430C550C7}">
      <dgm:prSet/>
      <dgm:spPr/>
      <dgm:t>
        <a:bodyPr/>
        <a:lstStyle/>
        <a:p>
          <a:endParaRPr lang="en-US"/>
        </a:p>
      </dgm:t>
    </dgm:pt>
    <dgm:pt modelId="{3A763C07-AB02-47BF-96D6-F036B25F71E8}" type="sibTrans" cxnId="{C5D88E6C-3277-4609-B1E2-F84430C550C7}">
      <dgm:prSet/>
      <dgm:spPr/>
      <dgm:t>
        <a:bodyPr/>
        <a:lstStyle/>
        <a:p>
          <a:endParaRPr lang="en-US"/>
        </a:p>
      </dgm:t>
    </dgm:pt>
    <dgm:pt modelId="{4312701F-096F-4701-A7F7-9D4E80322520}" type="pres">
      <dgm:prSet presAssocID="{1423BBE7-0226-47FE-9DA6-CCB8228AA530}" presName="Name0" presStyleCnt="0">
        <dgm:presLayoutVars>
          <dgm:dir/>
          <dgm:animLvl val="lvl"/>
          <dgm:resizeHandles val="exact"/>
        </dgm:presLayoutVars>
      </dgm:prSet>
      <dgm:spPr/>
      <dgm:t>
        <a:bodyPr/>
        <a:lstStyle/>
        <a:p>
          <a:endParaRPr lang="en-US"/>
        </a:p>
      </dgm:t>
    </dgm:pt>
    <dgm:pt modelId="{683110A2-E659-4854-9EB0-D6CB8717F7CB}" type="pres">
      <dgm:prSet presAssocID="{998CA386-8A3E-4A28-8E5A-90DE307C8FA5}" presName="linNode" presStyleCnt="0"/>
      <dgm:spPr/>
      <dgm:t>
        <a:bodyPr/>
        <a:lstStyle/>
        <a:p>
          <a:endParaRPr lang="en-US"/>
        </a:p>
      </dgm:t>
    </dgm:pt>
    <dgm:pt modelId="{C1A6E930-2DB2-4FA5-8091-C51983A81CCF}" type="pres">
      <dgm:prSet presAssocID="{998CA386-8A3E-4A28-8E5A-90DE307C8FA5}" presName="parentText" presStyleLbl="node1" presStyleIdx="0" presStyleCnt="1" custScaleX="81327" custScaleY="88819">
        <dgm:presLayoutVars>
          <dgm:chMax val="1"/>
          <dgm:bulletEnabled val="1"/>
        </dgm:presLayoutVars>
      </dgm:prSet>
      <dgm:spPr/>
      <dgm:t>
        <a:bodyPr/>
        <a:lstStyle/>
        <a:p>
          <a:endParaRPr lang="en-US"/>
        </a:p>
      </dgm:t>
    </dgm:pt>
    <dgm:pt modelId="{A741F49A-DF3C-4B44-9A49-BD1B5B6851B1}" type="pres">
      <dgm:prSet presAssocID="{998CA386-8A3E-4A28-8E5A-90DE307C8FA5}" presName="descendantText" presStyleLbl="alignAccFollowNode1" presStyleIdx="0" presStyleCnt="1" custScaleX="110612" custScaleY="107499">
        <dgm:presLayoutVars>
          <dgm:bulletEnabled val="1"/>
        </dgm:presLayoutVars>
      </dgm:prSet>
      <dgm:spPr/>
      <dgm:t>
        <a:bodyPr/>
        <a:lstStyle/>
        <a:p>
          <a:endParaRPr lang="en-US"/>
        </a:p>
      </dgm:t>
    </dgm:pt>
  </dgm:ptLst>
  <dgm:cxnLst>
    <dgm:cxn modelId="{21DF28E5-2EE1-432B-8B24-ADF0EA3AD9C2}" srcId="{998CA386-8A3E-4A28-8E5A-90DE307C8FA5}" destId="{D105A443-B406-4C0C-BE21-8EF4FF7C358F}" srcOrd="0" destOrd="0" parTransId="{BE614DAD-5A67-4F6C-8987-D9B3A2AD174B}" sibTransId="{7AB36C88-5111-4660-9488-5FB5D2328291}"/>
    <dgm:cxn modelId="{A0430B17-38FB-4F1C-9CBB-FAB01C93B7F3}" type="presOf" srcId="{7CD004C4-29D0-4CB5-A6BC-F1A555BDFC9B}" destId="{A741F49A-DF3C-4B44-9A49-BD1B5B6851B1}" srcOrd="0" destOrd="2" presId="urn:microsoft.com/office/officeart/2005/8/layout/vList5"/>
    <dgm:cxn modelId="{685C3268-8ADE-4341-A347-8274EF73A907}" type="presOf" srcId="{26D65787-3504-4305-9FE4-C9EFC1EF227D}" destId="{A741F49A-DF3C-4B44-9A49-BD1B5B6851B1}" srcOrd="0" destOrd="3" presId="urn:microsoft.com/office/officeart/2005/8/layout/vList5"/>
    <dgm:cxn modelId="{783DFCD0-6A6F-4326-BAA2-5E262F121921}" type="presOf" srcId="{1423BBE7-0226-47FE-9DA6-CCB8228AA530}" destId="{4312701F-096F-4701-A7F7-9D4E80322520}" srcOrd="0" destOrd="0" presId="urn:microsoft.com/office/officeart/2005/8/layout/vList5"/>
    <dgm:cxn modelId="{25F8303C-EDED-42D0-ADD3-654F11B1E5EC}" type="presOf" srcId="{D105A443-B406-4C0C-BE21-8EF4FF7C358F}" destId="{A741F49A-DF3C-4B44-9A49-BD1B5B6851B1}" srcOrd="0" destOrd="0" presId="urn:microsoft.com/office/officeart/2005/8/layout/vList5"/>
    <dgm:cxn modelId="{A8C57960-EAB9-4641-8481-B456F62E0721}" srcId="{998CA386-8A3E-4A28-8E5A-90DE307C8FA5}" destId="{26D65787-3504-4305-9FE4-C9EFC1EF227D}" srcOrd="3" destOrd="0" parTransId="{CB02B262-2778-4387-8730-34855AA5452D}" sibTransId="{6743200D-0232-4446-9A01-C7D62ABE6F65}"/>
    <dgm:cxn modelId="{DFBC783A-2EE6-4B64-92F4-9BE95C83D09A}" type="presOf" srcId="{BEE672F6-9043-4AC1-A886-C230685A5CB9}" destId="{A741F49A-DF3C-4B44-9A49-BD1B5B6851B1}" srcOrd="0" destOrd="6" presId="urn:microsoft.com/office/officeart/2005/8/layout/vList5"/>
    <dgm:cxn modelId="{C138F9E0-819B-4C5C-BDAA-5A170BCEDB17}" srcId="{998CA386-8A3E-4A28-8E5A-90DE307C8FA5}" destId="{7CD004C4-29D0-4CB5-A6BC-F1A555BDFC9B}" srcOrd="2" destOrd="0" parTransId="{5A1B31F8-EE24-4540-9DA1-147FCEBA5938}" sibTransId="{F3DB6E04-945F-4C9D-9328-892BB5530E4F}"/>
    <dgm:cxn modelId="{A57920DE-62F1-4C4E-8742-1FBEB544B19F}" type="presOf" srcId="{20612B0F-4470-4ACC-A66E-56321DAA5721}" destId="{A741F49A-DF3C-4B44-9A49-BD1B5B6851B1}" srcOrd="0" destOrd="4" presId="urn:microsoft.com/office/officeart/2005/8/layout/vList5"/>
    <dgm:cxn modelId="{B27F7A92-5AF3-4E5B-880A-2D540E474B67}" type="presOf" srcId="{CA2304CB-5DCD-44F1-8B06-30A8DB5EE001}" destId="{A741F49A-DF3C-4B44-9A49-BD1B5B6851B1}" srcOrd="0" destOrd="5" presId="urn:microsoft.com/office/officeart/2005/8/layout/vList5"/>
    <dgm:cxn modelId="{C5D88E6C-3277-4609-B1E2-F84430C550C7}" srcId="{998CA386-8A3E-4A28-8E5A-90DE307C8FA5}" destId="{BEE672F6-9043-4AC1-A886-C230685A5CB9}" srcOrd="6" destOrd="0" parTransId="{7CB7463C-DDCA-4539-9CC9-2F8B99C71FE7}" sibTransId="{3A763C07-AB02-47BF-96D6-F036B25F71E8}"/>
    <dgm:cxn modelId="{FB182078-58BF-46FF-B569-EDB70C7E3E97}" srcId="{998CA386-8A3E-4A28-8E5A-90DE307C8FA5}" destId="{CA2304CB-5DCD-44F1-8B06-30A8DB5EE001}" srcOrd="5" destOrd="0" parTransId="{1D384F39-19D1-47D2-A147-DD53C0EA7248}" sibTransId="{E4465871-B566-4CB2-9CD5-B52FEB017BD2}"/>
    <dgm:cxn modelId="{53F65550-675C-42BD-9ED3-12B53563B0E5}" type="presOf" srcId="{78B73161-361A-4CCE-BA3C-357B76EF9FFC}" destId="{A741F49A-DF3C-4B44-9A49-BD1B5B6851B1}" srcOrd="0" destOrd="1" presId="urn:microsoft.com/office/officeart/2005/8/layout/vList5"/>
    <dgm:cxn modelId="{B313AB04-6A74-461A-9006-A80E0722331D}" srcId="{998CA386-8A3E-4A28-8E5A-90DE307C8FA5}" destId="{20612B0F-4470-4ACC-A66E-56321DAA5721}" srcOrd="4" destOrd="0" parTransId="{6BEBE519-0576-43BD-8896-BE9FC7BFBB95}" sibTransId="{60FB0D4A-A8EE-492E-B921-F514147F4D7E}"/>
    <dgm:cxn modelId="{83FFEC79-5EE4-47C7-B59B-8BAF314258CC}" type="presOf" srcId="{998CA386-8A3E-4A28-8E5A-90DE307C8FA5}" destId="{C1A6E930-2DB2-4FA5-8091-C51983A81CCF}" srcOrd="0" destOrd="0" presId="urn:microsoft.com/office/officeart/2005/8/layout/vList5"/>
    <dgm:cxn modelId="{8D9AE4E9-30AB-4023-A5F7-BA60041EA79A}" srcId="{998CA386-8A3E-4A28-8E5A-90DE307C8FA5}" destId="{78B73161-361A-4CCE-BA3C-357B76EF9FFC}" srcOrd="1" destOrd="0" parTransId="{C018F4F9-C35F-42DF-8560-EFD08A20E3D9}" sibTransId="{EC12BEBF-DD7F-4A5A-A907-6FF1D77D4513}"/>
    <dgm:cxn modelId="{94D3FC29-1FB8-43DB-9462-9E9B23228414}" srcId="{1423BBE7-0226-47FE-9DA6-CCB8228AA530}" destId="{998CA386-8A3E-4A28-8E5A-90DE307C8FA5}" srcOrd="0" destOrd="0" parTransId="{14394CE1-D1C4-4885-A083-9EE5180B62E0}" sibTransId="{C88DC5B9-A5B1-4878-B2E7-FA87C82EAD68}"/>
    <dgm:cxn modelId="{897C9020-1A80-48C3-B107-C6306A405546}" type="presParOf" srcId="{4312701F-096F-4701-A7F7-9D4E80322520}" destId="{683110A2-E659-4854-9EB0-D6CB8717F7CB}" srcOrd="0" destOrd="0" presId="urn:microsoft.com/office/officeart/2005/8/layout/vList5"/>
    <dgm:cxn modelId="{EB48E596-E8EA-4F17-887A-FEA9DB2400BA}" type="presParOf" srcId="{683110A2-E659-4854-9EB0-D6CB8717F7CB}" destId="{C1A6E930-2DB2-4FA5-8091-C51983A81CCF}" srcOrd="0" destOrd="0" presId="urn:microsoft.com/office/officeart/2005/8/layout/vList5"/>
    <dgm:cxn modelId="{ABC2A7F4-1930-4125-BAA2-C0854B783AC5}" type="presParOf" srcId="{683110A2-E659-4854-9EB0-D6CB8717F7CB}" destId="{A741F49A-DF3C-4B44-9A49-BD1B5B6851B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23BBE7-0226-47FE-9DA6-CCB8228AA530}" type="doc">
      <dgm:prSet loTypeId="urn:diagrams.loki3.com/BracketList" loCatId="list" qsTypeId="urn:microsoft.com/office/officeart/2005/8/quickstyle/simple2" qsCatId="simple" csTypeId="urn:microsoft.com/office/officeart/2005/8/colors/accent1_2" csCatId="accent1" phldr="1"/>
      <dgm:spPr/>
      <dgm:t>
        <a:bodyPr/>
        <a:lstStyle/>
        <a:p>
          <a:endParaRPr lang="en-US"/>
        </a:p>
      </dgm:t>
    </dgm:pt>
    <dgm:pt modelId="{998CA386-8A3E-4A28-8E5A-90DE307C8FA5}">
      <dgm:prSet phldrT="[Text]" custT="1"/>
      <dgm:spPr/>
      <dgm:t>
        <a:bodyPr/>
        <a:lstStyle/>
        <a:p>
          <a:pPr algn="ctr"/>
          <a:r>
            <a:rPr lang="en" sz="3600" b="1" u="sng" dirty="0" smtClean="0">
              <a:solidFill>
                <a:srgbClr val="FF0000"/>
              </a:solidFill>
              <a:effectLst>
                <a:outerShdw blurRad="38100" dist="38100" dir="2700000" algn="tl">
                  <a:srgbClr val="000000">
                    <a:alpha val="43137"/>
                  </a:srgbClr>
                </a:outerShdw>
              </a:effectLst>
              <a:latin typeface="+mn-lt"/>
            </a:rPr>
            <a:t>CONCLUSION</a:t>
          </a:r>
          <a:endParaRPr lang="en-US" sz="3600" b="1" dirty="0">
            <a:solidFill>
              <a:srgbClr val="FF0000"/>
            </a:solidFill>
            <a:latin typeface="+mn-lt"/>
          </a:endParaRPr>
        </a:p>
      </dgm:t>
    </dgm:pt>
    <dgm:pt modelId="{14394CE1-D1C4-4885-A083-9EE5180B62E0}" type="parTrans" cxnId="{94D3FC29-1FB8-43DB-9462-9E9B23228414}">
      <dgm:prSet/>
      <dgm:spPr/>
      <dgm:t>
        <a:bodyPr/>
        <a:lstStyle/>
        <a:p>
          <a:endParaRPr lang="en-US" b="0">
            <a:latin typeface="+mn-lt"/>
          </a:endParaRPr>
        </a:p>
      </dgm:t>
    </dgm:pt>
    <dgm:pt modelId="{C88DC5B9-A5B1-4878-B2E7-FA87C82EAD68}" type="sibTrans" cxnId="{94D3FC29-1FB8-43DB-9462-9E9B23228414}">
      <dgm:prSet/>
      <dgm:spPr/>
      <dgm:t>
        <a:bodyPr/>
        <a:lstStyle/>
        <a:p>
          <a:endParaRPr lang="en-US" b="0">
            <a:latin typeface="+mn-lt"/>
          </a:endParaRPr>
        </a:p>
      </dgm:t>
    </dgm:pt>
    <dgm:pt modelId="{D105A443-B406-4C0C-BE21-8EF4FF7C358F}">
      <dgm:prSet phldrT="[Text]" custT="1"/>
      <dgm:spPr>
        <a:solidFill>
          <a:srgbClr val="0070C0"/>
        </a:solidFill>
      </dgm:spPr>
      <dgm:t>
        <a:bodyPr/>
        <a:lstStyle/>
        <a:p>
          <a:pPr algn="just"/>
          <a:r>
            <a:rPr lang="en-US" sz="2500" b="1" dirty="0" smtClean="0"/>
            <a:t>Any one of us can have renal impairment at any stage of his life</a:t>
          </a:r>
          <a:endParaRPr lang="en-US" sz="2500" b="0" dirty="0">
            <a:latin typeface="+mn-lt"/>
          </a:endParaRPr>
        </a:p>
      </dgm:t>
    </dgm:pt>
    <dgm:pt modelId="{BE614DAD-5A67-4F6C-8987-D9B3A2AD174B}" type="parTrans" cxnId="{21DF28E5-2EE1-432B-8B24-ADF0EA3AD9C2}">
      <dgm:prSet/>
      <dgm:spPr/>
      <dgm:t>
        <a:bodyPr/>
        <a:lstStyle/>
        <a:p>
          <a:endParaRPr lang="en-US" b="0">
            <a:latin typeface="+mn-lt"/>
          </a:endParaRPr>
        </a:p>
      </dgm:t>
    </dgm:pt>
    <dgm:pt modelId="{7AB36C88-5111-4660-9488-5FB5D2328291}" type="sibTrans" cxnId="{21DF28E5-2EE1-432B-8B24-ADF0EA3AD9C2}">
      <dgm:prSet/>
      <dgm:spPr/>
      <dgm:t>
        <a:bodyPr/>
        <a:lstStyle/>
        <a:p>
          <a:endParaRPr lang="en-US" b="0">
            <a:latin typeface="+mn-lt"/>
          </a:endParaRPr>
        </a:p>
      </dgm:t>
    </dgm:pt>
    <dgm:pt modelId="{642686A6-077F-43CB-976B-CC4453055529}">
      <dgm:prSet custT="1"/>
      <dgm:spPr>
        <a:solidFill>
          <a:srgbClr val="0070C0"/>
        </a:solidFill>
      </dgm:spPr>
      <dgm:t>
        <a:bodyPr/>
        <a:lstStyle/>
        <a:p>
          <a:endParaRPr lang="en-US" sz="2500" b="1" dirty="0" smtClean="0">
            <a:solidFill>
              <a:schemeClr val="tx1">
                <a:lumMod val="85000"/>
                <a:lumOff val="15000"/>
              </a:schemeClr>
            </a:solidFill>
          </a:endParaRPr>
        </a:p>
      </dgm:t>
    </dgm:pt>
    <dgm:pt modelId="{596F0546-43D4-4E6A-8A70-4E50DACB5D7C}" type="parTrans" cxnId="{DCA69E7B-1DC6-4990-AF34-9F4E196EF824}">
      <dgm:prSet/>
      <dgm:spPr/>
      <dgm:t>
        <a:bodyPr/>
        <a:lstStyle/>
        <a:p>
          <a:endParaRPr lang="en-US"/>
        </a:p>
      </dgm:t>
    </dgm:pt>
    <dgm:pt modelId="{23B40F44-7400-4E85-8327-ED17A628570E}" type="sibTrans" cxnId="{DCA69E7B-1DC6-4990-AF34-9F4E196EF824}">
      <dgm:prSet/>
      <dgm:spPr/>
      <dgm:t>
        <a:bodyPr/>
        <a:lstStyle/>
        <a:p>
          <a:endParaRPr lang="en-US"/>
        </a:p>
      </dgm:t>
    </dgm:pt>
    <dgm:pt modelId="{C3533EC9-3BB4-464B-8215-575083FAC947}">
      <dgm:prSet custT="1"/>
      <dgm:spPr>
        <a:solidFill>
          <a:srgbClr val="0070C0"/>
        </a:solidFill>
      </dgm:spPr>
      <dgm:t>
        <a:bodyPr/>
        <a:lstStyle/>
        <a:p>
          <a:r>
            <a:rPr lang="en-US" sz="2500" b="1" dirty="0" smtClean="0"/>
            <a:t>Kidney donors are the same and the donation will not protect them from getting renal impairment</a:t>
          </a:r>
        </a:p>
      </dgm:t>
    </dgm:pt>
    <dgm:pt modelId="{8B2AEB4A-2B61-4937-9407-8532CD13581E}" type="parTrans" cxnId="{A91F962F-8EF5-4308-9020-D4E24EC419EA}">
      <dgm:prSet/>
      <dgm:spPr/>
      <dgm:t>
        <a:bodyPr/>
        <a:lstStyle/>
        <a:p>
          <a:endParaRPr lang="en-US"/>
        </a:p>
      </dgm:t>
    </dgm:pt>
    <dgm:pt modelId="{EAD55378-F182-4C7D-8AD0-0AD701C07558}" type="sibTrans" cxnId="{A91F962F-8EF5-4308-9020-D4E24EC419EA}">
      <dgm:prSet/>
      <dgm:spPr/>
      <dgm:t>
        <a:bodyPr/>
        <a:lstStyle/>
        <a:p>
          <a:endParaRPr lang="en-US"/>
        </a:p>
      </dgm:t>
    </dgm:pt>
    <dgm:pt modelId="{2479B0CB-D82C-438B-AD8C-E501F54589E0}">
      <dgm:prSet custT="1"/>
      <dgm:spPr>
        <a:solidFill>
          <a:srgbClr val="0070C0"/>
        </a:solidFill>
      </dgm:spPr>
      <dgm:t>
        <a:bodyPr/>
        <a:lstStyle/>
        <a:p>
          <a:endParaRPr lang="en-US" sz="2500" b="1" dirty="0" smtClean="0">
            <a:solidFill>
              <a:schemeClr val="tx1">
                <a:lumMod val="85000"/>
                <a:lumOff val="15000"/>
              </a:schemeClr>
            </a:solidFill>
          </a:endParaRPr>
        </a:p>
      </dgm:t>
    </dgm:pt>
    <dgm:pt modelId="{F34F56C4-C6CF-4D62-97B8-53EB9BD7FAD6}" type="parTrans" cxnId="{8DA5EDD3-FB9D-4394-8F3B-86A9AB9435FB}">
      <dgm:prSet/>
      <dgm:spPr/>
      <dgm:t>
        <a:bodyPr/>
        <a:lstStyle/>
        <a:p>
          <a:endParaRPr lang="en-US"/>
        </a:p>
      </dgm:t>
    </dgm:pt>
    <dgm:pt modelId="{63D150C7-B485-4CB4-9B43-8B3D06D3CF90}" type="sibTrans" cxnId="{8DA5EDD3-FB9D-4394-8F3B-86A9AB9435FB}">
      <dgm:prSet/>
      <dgm:spPr/>
      <dgm:t>
        <a:bodyPr/>
        <a:lstStyle/>
        <a:p>
          <a:endParaRPr lang="en-US"/>
        </a:p>
      </dgm:t>
    </dgm:pt>
    <dgm:pt modelId="{9C5B8501-EB0B-4C53-BEB1-4C5BC1376410}">
      <dgm:prSet custT="1"/>
      <dgm:spPr>
        <a:solidFill>
          <a:srgbClr val="0070C0"/>
        </a:solidFill>
      </dgm:spPr>
      <dgm:t>
        <a:bodyPr/>
        <a:lstStyle/>
        <a:p>
          <a:r>
            <a:rPr lang="en-US" sz="2500" b="1" dirty="0" smtClean="0"/>
            <a:t>Donors are by definition those that have normal kidney and organ function and have normal BP, so the risk of kidney failure could be less</a:t>
          </a:r>
          <a:endParaRPr lang="en-US" sz="2500" b="1" dirty="0"/>
        </a:p>
      </dgm:t>
    </dgm:pt>
    <dgm:pt modelId="{BB9F94D6-354E-47D8-A1FD-37394FC4BCBC}" type="parTrans" cxnId="{CF8F0FED-FA69-4BD2-916B-B3EF808B0911}">
      <dgm:prSet/>
      <dgm:spPr/>
      <dgm:t>
        <a:bodyPr/>
        <a:lstStyle/>
        <a:p>
          <a:endParaRPr lang="en-US"/>
        </a:p>
      </dgm:t>
    </dgm:pt>
    <dgm:pt modelId="{6CA6D577-74F8-4CC2-9CDE-4DA56CD1829C}" type="sibTrans" cxnId="{CF8F0FED-FA69-4BD2-916B-B3EF808B0911}">
      <dgm:prSet/>
      <dgm:spPr/>
      <dgm:t>
        <a:bodyPr/>
        <a:lstStyle/>
        <a:p>
          <a:endParaRPr lang="en-US"/>
        </a:p>
      </dgm:t>
    </dgm:pt>
    <dgm:pt modelId="{0CD41D2D-DEA3-4945-BC9D-DDE99AC30FD3}" type="pres">
      <dgm:prSet presAssocID="{1423BBE7-0226-47FE-9DA6-CCB8228AA530}" presName="Name0" presStyleCnt="0">
        <dgm:presLayoutVars>
          <dgm:dir/>
          <dgm:animLvl val="lvl"/>
          <dgm:resizeHandles val="exact"/>
        </dgm:presLayoutVars>
      </dgm:prSet>
      <dgm:spPr/>
      <dgm:t>
        <a:bodyPr/>
        <a:lstStyle/>
        <a:p>
          <a:endParaRPr lang="en-US"/>
        </a:p>
      </dgm:t>
    </dgm:pt>
    <dgm:pt modelId="{E07DE25D-840B-431A-A03E-89B3AC38F5FD}" type="pres">
      <dgm:prSet presAssocID="{998CA386-8A3E-4A28-8E5A-90DE307C8FA5}" presName="linNode" presStyleCnt="0"/>
      <dgm:spPr/>
      <dgm:t>
        <a:bodyPr/>
        <a:lstStyle/>
        <a:p>
          <a:endParaRPr lang="en-US"/>
        </a:p>
      </dgm:t>
    </dgm:pt>
    <dgm:pt modelId="{304BF717-3B09-4980-9D94-FF634D63D7A3}" type="pres">
      <dgm:prSet presAssocID="{998CA386-8A3E-4A28-8E5A-90DE307C8FA5}" presName="parTx" presStyleLbl="revTx" presStyleIdx="0" presStyleCnt="1" custScaleX="140519">
        <dgm:presLayoutVars>
          <dgm:chMax val="1"/>
          <dgm:bulletEnabled val="1"/>
        </dgm:presLayoutVars>
      </dgm:prSet>
      <dgm:spPr/>
      <dgm:t>
        <a:bodyPr/>
        <a:lstStyle/>
        <a:p>
          <a:endParaRPr lang="en-US"/>
        </a:p>
      </dgm:t>
    </dgm:pt>
    <dgm:pt modelId="{E267062F-96CE-4AAD-BF6B-B457E0EA6079}" type="pres">
      <dgm:prSet presAssocID="{998CA386-8A3E-4A28-8E5A-90DE307C8FA5}" presName="bracket" presStyleLbl="parChTrans1D1" presStyleIdx="0" presStyleCnt="1" custScaleY="115050"/>
      <dgm:spPr/>
      <dgm:t>
        <a:bodyPr/>
        <a:lstStyle/>
        <a:p>
          <a:endParaRPr lang="en-US"/>
        </a:p>
      </dgm:t>
    </dgm:pt>
    <dgm:pt modelId="{399DDFFA-5A44-4451-A95B-883129CA3B51}" type="pres">
      <dgm:prSet presAssocID="{998CA386-8A3E-4A28-8E5A-90DE307C8FA5}" presName="spH" presStyleCnt="0"/>
      <dgm:spPr/>
      <dgm:t>
        <a:bodyPr/>
        <a:lstStyle/>
        <a:p>
          <a:endParaRPr lang="en-US"/>
        </a:p>
      </dgm:t>
    </dgm:pt>
    <dgm:pt modelId="{73526402-5B4F-4F51-A3E2-FE4F43268181}" type="pres">
      <dgm:prSet presAssocID="{998CA386-8A3E-4A28-8E5A-90DE307C8FA5}" presName="desTx" presStyleLbl="node1" presStyleIdx="0" presStyleCnt="1" custScaleX="113831" custScaleY="110636">
        <dgm:presLayoutVars>
          <dgm:bulletEnabled val="1"/>
        </dgm:presLayoutVars>
      </dgm:prSet>
      <dgm:spPr/>
      <dgm:t>
        <a:bodyPr/>
        <a:lstStyle/>
        <a:p>
          <a:endParaRPr lang="en-US"/>
        </a:p>
      </dgm:t>
    </dgm:pt>
  </dgm:ptLst>
  <dgm:cxnLst>
    <dgm:cxn modelId="{21DF28E5-2EE1-432B-8B24-ADF0EA3AD9C2}" srcId="{998CA386-8A3E-4A28-8E5A-90DE307C8FA5}" destId="{D105A443-B406-4C0C-BE21-8EF4FF7C358F}" srcOrd="0" destOrd="0" parTransId="{BE614DAD-5A67-4F6C-8987-D9B3A2AD174B}" sibTransId="{7AB36C88-5111-4660-9488-5FB5D2328291}"/>
    <dgm:cxn modelId="{A91F962F-8EF5-4308-9020-D4E24EC419EA}" srcId="{998CA386-8A3E-4A28-8E5A-90DE307C8FA5}" destId="{C3533EC9-3BB4-464B-8215-575083FAC947}" srcOrd="2" destOrd="0" parTransId="{8B2AEB4A-2B61-4937-9407-8532CD13581E}" sibTransId="{EAD55378-F182-4C7D-8AD0-0AD701C07558}"/>
    <dgm:cxn modelId="{70B0E42C-FD9A-49D5-9B38-5B5327D56977}" type="presOf" srcId="{1423BBE7-0226-47FE-9DA6-CCB8228AA530}" destId="{0CD41D2D-DEA3-4945-BC9D-DDE99AC30FD3}" srcOrd="0" destOrd="0" presId="urn:diagrams.loki3.com/BracketList"/>
    <dgm:cxn modelId="{15E48169-F7A6-46AC-B3D4-B87F50523912}" type="presOf" srcId="{642686A6-077F-43CB-976B-CC4453055529}" destId="{73526402-5B4F-4F51-A3E2-FE4F43268181}" srcOrd="0" destOrd="1" presId="urn:diagrams.loki3.com/BracketList"/>
    <dgm:cxn modelId="{4C5109A6-BD74-4D01-9E1C-73EAD7802C8B}" type="presOf" srcId="{C3533EC9-3BB4-464B-8215-575083FAC947}" destId="{73526402-5B4F-4F51-A3E2-FE4F43268181}" srcOrd="0" destOrd="2" presId="urn:diagrams.loki3.com/BracketList"/>
    <dgm:cxn modelId="{39D6B743-D925-41FF-9F27-2C1BBDC1694B}" type="presOf" srcId="{998CA386-8A3E-4A28-8E5A-90DE307C8FA5}" destId="{304BF717-3B09-4980-9D94-FF634D63D7A3}" srcOrd="0" destOrd="0" presId="urn:diagrams.loki3.com/BracketList"/>
    <dgm:cxn modelId="{F27C26F2-16E8-4B59-92F0-46A7CBD774CD}" type="presOf" srcId="{D105A443-B406-4C0C-BE21-8EF4FF7C358F}" destId="{73526402-5B4F-4F51-A3E2-FE4F43268181}" srcOrd="0" destOrd="0" presId="urn:diagrams.loki3.com/BracketList"/>
    <dgm:cxn modelId="{CF8F0FED-FA69-4BD2-916B-B3EF808B0911}" srcId="{998CA386-8A3E-4A28-8E5A-90DE307C8FA5}" destId="{9C5B8501-EB0B-4C53-BEB1-4C5BC1376410}" srcOrd="4" destOrd="0" parTransId="{BB9F94D6-354E-47D8-A1FD-37394FC4BCBC}" sibTransId="{6CA6D577-74F8-4CC2-9CDE-4DA56CD1829C}"/>
    <dgm:cxn modelId="{46E81418-F136-41FA-ABF8-6154BF8D0D7F}" type="presOf" srcId="{2479B0CB-D82C-438B-AD8C-E501F54589E0}" destId="{73526402-5B4F-4F51-A3E2-FE4F43268181}" srcOrd="0" destOrd="3" presId="urn:diagrams.loki3.com/BracketList"/>
    <dgm:cxn modelId="{59CDBE0C-E1E1-4167-93A4-19DB720BFCC0}" type="presOf" srcId="{9C5B8501-EB0B-4C53-BEB1-4C5BC1376410}" destId="{73526402-5B4F-4F51-A3E2-FE4F43268181}" srcOrd="0" destOrd="4" presId="urn:diagrams.loki3.com/BracketList"/>
    <dgm:cxn modelId="{DCA69E7B-1DC6-4990-AF34-9F4E196EF824}" srcId="{998CA386-8A3E-4A28-8E5A-90DE307C8FA5}" destId="{642686A6-077F-43CB-976B-CC4453055529}" srcOrd="1" destOrd="0" parTransId="{596F0546-43D4-4E6A-8A70-4E50DACB5D7C}" sibTransId="{23B40F44-7400-4E85-8327-ED17A628570E}"/>
    <dgm:cxn modelId="{8DA5EDD3-FB9D-4394-8F3B-86A9AB9435FB}" srcId="{998CA386-8A3E-4A28-8E5A-90DE307C8FA5}" destId="{2479B0CB-D82C-438B-AD8C-E501F54589E0}" srcOrd="3" destOrd="0" parTransId="{F34F56C4-C6CF-4D62-97B8-53EB9BD7FAD6}" sibTransId="{63D150C7-B485-4CB4-9B43-8B3D06D3CF90}"/>
    <dgm:cxn modelId="{94D3FC29-1FB8-43DB-9462-9E9B23228414}" srcId="{1423BBE7-0226-47FE-9DA6-CCB8228AA530}" destId="{998CA386-8A3E-4A28-8E5A-90DE307C8FA5}" srcOrd="0" destOrd="0" parTransId="{14394CE1-D1C4-4885-A083-9EE5180B62E0}" sibTransId="{C88DC5B9-A5B1-4878-B2E7-FA87C82EAD68}"/>
    <dgm:cxn modelId="{72FF91C8-010C-40BE-9CD1-3ED8B2BE48C4}" type="presParOf" srcId="{0CD41D2D-DEA3-4945-BC9D-DDE99AC30FD3}" destId="{E07DE25D-840B-431A-A03E-89B3AC38F5FD}" srcOrd="0" destOrd="0" presId="urn:diagrams.loki3.com/BracketList"/>
    <dgm:cxn modelId="{B15809F3-A57A-4FF6-A106-5FF487FFDE0A}" type="presParOf" srcId="{E07DE25D-840B-431A-A03E-89B3AC38F5FD}" destId="{304BF717-3B09-4980-9D94-FF634D63D7A3}" srcOrd="0" destOrd="0" presId="urn:diagrams.loki3.com/BracketList"/>
    <dgm:cxn modelId="{DA5E0931-72E8-4444-BDA7-CB9F39F6C69A}" type="presParOf" srcId="{E07DE25D-840B-431A-A03E-89B3AC38F5FD}" destId="{E267062F-96CE-4AAD-BF6B-B457E0EA6079}" srcOrd="1" destOrd="0" presId="urn:diagrams.loki3.com/BracketList"/>
    <dgm:cxn modelId="{95D159A6-46B7-4179-B771-2212A265D001}" type="presParOf" srcId="{E07DE25D-840B-431A-A03E-89B3AC38F5FD}" destId="{399DDFFA-5A44-4451-A95B-883129CA3B51}" srcOrd="2" destOrd="0" presId="urn:diagrams.loki3.com/BracketList"/>
    <dgm:cxn modelId="{3C58B53B-9B1A-4097-9A86-5FD9F380F64F}" type="presParOf" srcId="{E07DE25D-840B-431A-A03E-89B3AC38F5FD}" destId="{73526402-5B4F-4F51-A3E2-FE4F43268181}"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64187-FDB5-413C-9ACB-988D1D0FFA08}">
      <dsp:nvSpPr>
        <dsp:cNvPr id="0" name=""/>
        <dsp:cNvSpPr/>
      </dsp:nvSpPr>
      <dsp:spPr>
        <a:xfrm>
          <a:off x="0" y="0"/>
          <a:ext cx="9185366" cy="1282558"/>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60" tIns="251460" rIns="251460" bIns="251460" numCol="1" spcCol="1270" anchor="ctr" anchorCtr="0">
          <a:noAutofit/>
        </a:bodyPr>
        <a:lstStyle/>
        <a:p>
          <a:pPr lvl="0" algn="ctr" defTabSz="2933700">
            <a:lnSpc>
              <a:spcPct val="90000"/>
            </a:lnSpc>
            <a:spcBef>
              <a:spcPct val="0"/>
            </a:spcBef>
            <a:spcAft>
              <a:spcPct val="35000"/>
            </a:spcAft>
          </a:pPr>
          <a:r>
            <a:rPr lang="en-US" sz="6600" b="1" kern="1200" dirty="0" smtClean="0">
              <a:effectLst>
                <a:outerShdw blurRad="38100" dist="38100" dir="2700000" algn="tl">
                  <a:srgbClr val="000000">
                    <a:alpha val="43137"/>
                  </a:srgbClr>
                </a:outerShdw>
              </a:effectLst>
            </a:rPr>
            <a:t>GFR AFTER DONATION</a:t>
          </a:r>
          <a:endParaRPr lang="en-US" sz="6600" kern="1200" dirty="0"/>
        </a:p>
      </dsp:txBody>
      <dsp:txXfrm>
        <a:off x="62609" y="62609"/>
        <a:ext cx="9060148" cy="1157340"/>
      </dsp:txXfrm>
    </dsp:sp>
    <dsp:sp modelId="{13CC7A3D-3B1B-45CA-8EAB-2DCAF658D511}">
      <dsp:nvSpPr>
        <dsp:cNvPr id="0" name=""/>
        <dsp:cNvSpPr/>
      </dsp:nvSpPr>
      <dsp:spPr>
        <a:xfrm>
          <a:off x="0" y="1310588"/>
          <a:ext cx="9185366" cy="2535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635"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smtClean="0"/>
            <a:t>Is the GFR change with aging faster than those with two kidneys?</a:t>
          </a:r>
          <a:endParaRPr lang="en-US" sz="3200" kern="1200" dirty="0"/>
        </a:p>
        <a:p>
          <a:pPr marL="285750" lvl="1" indent="-285750" algn="l" defTabSz="1422400">
            <a:lnSpc>
              <a:spcPct val="90000"/>
            </a:lnSpc>
            <a:spcBef>
              <a:spcPct val="0"/>
            </a:spcBef>
            <a:spcAft>
              <a:spcPct val="20000"/>
            </a:spcAft>
            <a:buChar char="••"/>
          </a:pPr>
          <a:r>
            <a:rPr lang="en-US" sz="3200" kern="1200" smtClean="0"/>
            <a:t>Do related donors lose GFR faster than unrelated donors?</a:t>
          </a:r>
          <a:endParaRPr lang="en-US" sz="3200" kern="1200" dirty="0"/>
        </a:p>
      </dsp:txBody>
      <dsp:txXfrm>
        <a:off x="0" y="1310588"/>
        <a:ext cx="9185366" cy="25351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989202-63BC-4F92-A170-5180349A0193}">
      <dsp:nvSpPr>
        <dsp:cNvPr id="0" name=""/>
        <dsp:cNvSpPr/>
      </dsp:nvSpPr>
      <dsp:spPr>
        <a:xfrm>
          <a:off x="379849" y="881642"/>
          <a:ext cx="10832607" cy="2905875"/>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7977" tIns="853948" rIns="897977" bIns="227584" numCol="1" spcCol="1270" anchor="t" anchorCtr="0">
          <a:noAutofit/>
        </a:bodyPr>
        <a:lstStyle/>
        <a:p>
          <a:pPr marL="285750" lvl="1" indent="-285750" algn="just" defTabSz="1422400">
            <a:lnSpc>
              <a:spcPct val="90000"/>
            </a:lnSpc>
            <a:spcBef>
              <a:spcPct val="0"/>
            </a:spcBef>
            <a:spcAft>
              <a:spcPct val="15000"/>
            </a:spcAft>
            <a:buChar char="••"/>
          </a:pPr>
          <a:r>
            <a:rPr lang="en-US" sz="3200" kern="1200" smtClean="0"/>
            <a:t>Does the hyperfiltration that occurs in diabetes worsens the hyperfiltration after donation and therefore diabetes in one kidney is worse than that in a person with two kidneys?</a:t>
          </a:r>
          <a:endParaRPr lang="en-US" sz="3600" b="0" kern="1200" dirty="0">
            <a:latin typeface="+mn-lt"/>
          </a:endParaRPr>
        </a:p>
      </dsp:txBody>
      <dsp:txXfrm>
        <a:off x="379849" y="881642"/>
        <a:ext cx="10832607" cy="2905875"/>
      </dsp:txXfrm>
    </dsp:sp>
    <dsp:sp modelId="{30ABAA7D-6759-450A-A9C4-87CB0EC47B7D}">
      <dsp:nvSpPr>
        <dsp:cNvPr id="0" name=""/>
        <dsp:cNvSpPr/>
      </dsp:nvSpPr>
      <dsp:spPr>
        <a:xfrm>
          <a:off x="578510" y="276482"/>
          <a:ext cx="8099145" cy="121032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6128" tIns="0" rIns="306128" bIns="0" numCol="1" spcCol="1270" anchor="ctr" anchorCtr="0">
          <a:noAutofit/>
        </a:bodyPr>
        <a:lstStyle/>
        <a:p>
          <a:pPr lvl="0" algn="l" defTabSz="1822450">
            <a:lnSpc>
              <a:spcPct val="90000"/>
            </a:lnSpc>
            <a:spcBef>
              <a:spcPct val="0"/>
            </a:spcBef>
            <a:spcAft>
              <a:spcPct val="35000"/>
            </a:spcAft>
          </a:pPr>
          <a:r>
            <a:rPr lang="en-US" sz="4100" b="1" kern="1200" dirty="0" smtClean="0">
              <a:effectLst>
                <a:outerShdw blurRad="38100" dist="38100" dir="2700000" algn="tl">
                  <a:srgbClr val="000000">
                    <a:alpha val="43137"/>
                  </a:srgbClr>
                </a:outerShdw>
              </a:effectLst>
            </a:rPr>
            <a:t>A COMMONLY RAISED CONCERN!</a:t>
          </a:r>
          <a:endParaRPr lang="en-US" sz="4100" b="1" kern="1200" dirty="0">
            <a:latin typeface="+mn-lt"/>
          </a:endParaRPr>
        </a:p>
      </dsp:txBody>
      <dsp:txXfrm>
        <a:off x="637593" y="335565"/>
        <a:ext cx="7980979" cy="10921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F1DA04-4F0C-4BCC-9B22-7CED8BCA7D80}" type="datetimeFigureOut">
              <a:rPr lang="en-US" smtClean="0"/>
              <a:pPr/>
              <a:t>01-06-2019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3B9966-20D1-43C1-9323-5D67854C0B53}" type="slidenum">
              <a:rPr lang="en-US" smtClean="0"/>
              <a:pPr/>
              <a:t>‹#›</a:t>
            </a:fld>
            <a:endParaRPr lang="en-US"/>
          </a:p>
        </p:txBody>
      </p:sp>
    </p:spTree>
    <p:extLst>
      <p:ext uri="{BB962C8B-B14F-4D97-AF65-F5344CB8AC3E}">
        <p14:creationId xmlns:p14="http://schemas.microsoft.com/office/powerpoint/2010/main" val="2440060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Data from US</a:t>
            </a:r>
            <a:r>
              <a:rPr lang="en-US" baseline="0" dirty="0" smtClean="0"/>
              <a:t> shows the significant increase in the dialysis population vs. the number of patients benefited from transplantation year wise (the rate of transplant patients decreased from 16% in 1990 to 12% in 2012). </a:t>
            </a:r>
            <a:endParaRPr lang="en-US" dirty="0"/>
          </a:p>
        </p:txBody>
      </p:sp>
      <p:sp>
        <p:nvSpPr>
          <p:cNvPr id="4" name="Slide Number Placeholder 3"/>
          <p:cNvSpPr>
            <a:spLocks noGrp="1"/>
          </p:cNvSpPr>
          <p:nvPr>
            <p:ph type="sldNum" sz="quarter" idx="10"/>
          </p:nvPr>
        </p:nvSpPr>
        <p:spPr>
          <a:xfrm>
            <a:off x="3970939" y="8829967"/>
            <a:ext cx="3037840" cy="464820"/>
          </a:xfrm>
          <a:prstGeom prst="rect">
            <a:avLst/>
          </a:prstGeom>
        </p:spPr>
        <p:txBody>
          <a:bodyPr/>
          <a:lstStyle/>
          <a:p>
            <a:fld id="{E07550FC-DBAC-49BC-97FD-391203D66C12}" type="slidenum">
              <a:rPr lang="en-GB" smtClean="0"/>
              <a:pPr/>
              <a:t>6</a:t>
            </a:fld>
            <a:endParaRPr lang="en-GB"/>
          </a:p>
        </p:txBody>
      </p:sp>
    </p:spTree>
    <p:extLst>
      <p:ext uri="{BB962C8B-B14F-4D97-AF65-F5344CB8AC3E}">
        <p14:creationId xmlns:p14="http://schemas.microsoft.com/office/powerpoint/2010/main" val="982308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latin typeface="Times New Roman" pitchFamily="18" charset="0"/>
              </a:rPr>
              <a:t>Many of those waiting for kidneys are on dialysis, and life expectancy while on dialysis isn't long. For example, people age 45 to 49 live, on average, eight additional years if they remain on dialysis, but they live an additional 23 years if they get a kidney transplant. That is why in 2012, almost 4,500 persons died while waiting for kidney transplants. Although some of those waiting would have died anyway, the great majority died because they were unable to replace their defective kidneys quickly enough.</a:t>
            </a:r>
          </a:p>
          <a:p>
            <a:pPr fontAlgn="base"/>
            <a:r>
              <a:rPr lang="en-US" dirty="0" smtClean="0">
                <a:latin typeface="Times New Roman" pitchFamily="18" charset="0"/>
              </a:rPr>
              <a:t>The toll on those waiting for kidneys and on their families is enormous, from both greatly reduced life expectancy and the many hardships of being on dialysis. Most of those on dialysis cannot work, and the annual cost of dialysis averages about $80,000. The total cost over the average 4.5-year waiting period before receiving a kidney transplant is $350,000, which is much larger than the $150,000 cost of the transplant itself.</a:t>
            </a:r>
          </a:p>
          <a:p>
            <a:pPr fontAlgn="base"/>
            <a:r>
              <a:rPr lang="en-US" dirty="0" smtClean="0">
                <a:latin typeface="Times New Roman" pitchFamily="18" charset="0"/>
              </a:rPr>
              <a:t>Individuals can live a normal life with only one kidney, so about 34% of all kidneys used in transplants come from live donors. The majority of transplant kidneys come from parents, children, siblings and other relatives of those who need transplants. The rest come from individuals who want to help those in need of transplants.</a:t>
            </a:r>
          </a:p>
          <a:p>
            <a:endParaRPr lang="en-US" dirty="0"/>
          </a:p>
        </p:txBody>
      </p:sp>
      <p:sp>
        <p:nvSpPr>
          <p:cNvPr id="4" name="Header Placeholder 3"/>
          <p:cNvSpPr>
            <a:spLocks noGrp="1"/>
          </p:cNvSpPr>
          <p:nvPr>
            <p:ph type="hdr" sz="quarter" idx="10"/>
          </p:nvPr>
        </p:nvSpPr>
        <p:spPr>
          <a:xfrm>
            <a:off x="1" y="1"/>
            <a:ext cx="3037840" cy="464820"/>
          </a:xfrm>
          <a:prstGeom prst="rect">
            <a:avLst/>
          </a:prstGeom>
        </p:spPr>
        <p:txBody>
          <a:bodyPr/>
          <a:lstStyle/>
          <a:p>
            <a:pPr>
              <a:defRPr/>
            </a:pPr>
            <a:r>
              <a:rPr lang="en-US" altLang="en-US" smtClean="0"/>
              <a:t>Evaluation and Selection of Donors</a:t>
            </a:r>
            <a:endParaRPr lang="en-US" altLang="en-US"/>
          </a:p>
        </p:txBody>
      </p:sp>
      <p:sp>
        <p:nvSpPr>
          <p:cNvPr id="5" name="Date Placeholder 4"/>
          <p:cNvSpPr>
            <a:spLocks noGrp="1"/>
          </p:cNvSpPr>
          <p:nvPr>
            <p:ph type="dt" idx="11"/>
          </p:nvPr>
        </p:nvSpPr>
        <p:spPr>
          <a:xfrm>
            <a:off x="3970939" y="1"/>
            <a:ext cx="3037840" cy="464820"/>
          </a:xfrm>
          <a:prstGeom prst="rect">
            <a:avLst/>
          </a:prstGeom>
        </p:spPr>
        <p:txBody>
          <a:bodyPr/>
          <a:lstStyle/>
          <a:p>
            <a:pPr>
              <a:defRPr/>
            </a:pPr>
            <a:r>
              <a:rPr lang="ar-SA" smtClean="0"/>
              <a:t>May 2002</a:t>
            </a:r>
            <a:endParaRPr lang="en-US" altLang="en-US"/>
          </a:p>
        </p:txBody>
      </p:sp>
      <p:sp>
        <p:nvSpPr>
          <p:cNvPr id="6" name="Footer Placeholder 5"/>
          <p:cNvSpPr>
            <a:spLocks noGrp="1"/>
          </p:cNvSpPr>
          <p:nvPr>
            <p:ph type="ftr" sz="quarter" idx="12"/>
          </p:nvPr>
        </p:nvSpPr>
        <p:spPr>
          <a:xfrm>
            <a:off x="1" y="8829967"/>
            <a:ext cx="3037840" cy="464820"/>
          </a:xfrm>
          <a:prstGeom prst="rect">
            <a:avLst/>
          </a:prstGeom>
        </p:spPr>
        <p:txBody>
          <a:bodyPr/>
          <a:lstStyle/>
          <a:p>
            <a:pPr>
              <a:defRPr/>
            </a:pPr>
            <a:r>
              <a:rPr lang="en-US" altLang="en-US" smtClean="0"/>
              <a:t>SCOT / Dr Besher</a:t>
            </a:r>
            <a:endParaRPr lang="en-US" altLang="en-US"/>
          </a:p>
        </p:txBody>
      </p:sp>
      <p:sp>
        <p:nvSpPr>
          <p:cNvPr id="7" name="Slide Number Placeholder 6"/>
          <p:cNvSpPr>
            <a:spLocks noGrp="1"/>
          </p:cNvSpPr>
          <p:nvPr>
            <p:ph type="sldNum" sz="quarter" idx="13"/>
          </p:nvPr>
        </p:nvSpPr>
        <p:spPr>
          <a:xfrm>
            <a:off x="3970939" y="8829967"/>
            <a:ext cx="3037840" cy="464820"/>
          </a:xfrm>
          <a:prstGeom prst="rect">
            <a:avLst/>
          </a:prstGeom>
        </p:spPr>
        <p:txBody>
          <a:bodyPr/>
          <a:lstStyle/>
          <a:p>
            <a:pPr>
              <a:defRPr/>
            </a:pPr>
            <a:fld id="{53DFA369-81FB-4BE1-8B38-80A493F97106}" type="slidenum">
              <a:rPr lang="ar-SA" altLang="en-US" smtClean="0"/>
              <a:pPr>
                <a:defRPr/>
              </a:pPr>
              <a:t>8</a:t>
            </a:fld>
            <a:endParaRPr lang="en-US" altLang="en-US"/>
          </a:p>
        </p:txBody>
      </p:sp>
    </p:spTree>
    <p:extLst>
      <p:ext uri="{BB962C8B-B14F-4D97-AF65-F5344CB8AC3E}">
        <p14:creationId xmlns:p14="http://schemas.microsoft.com/office/powerpoint/2010/main" val="60560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C9E609F-BF34-4D81-9453-AF551885799C}" type="slidenum">
              <a:rPr lang="en-US" altLang="en-US"/>
              <a:pPr/>
              <a:t>14</a:t>
            </a:fld>
            <a:endParaRPr lang="en-US" altLang="en-US"/>
          </a:p>
        </p:txBody>
      </p:sp>
      <p:sp>
        <p:nvSpPr>
          <p:cNvPr id="4097" name="Rectangle 1"/>
          <p:cNvSpPr txBox="1">
            <a:spLocks noGrp="1" noRot="1" noChangeAspect="1" noChangeArrowheads="1"/>
          </p:cNvSpPr>
          <p:nvPr>
            <p:ph type="sldImg"/>
          </p:nvPr>
        </p:nvSpPr>
        <p:spPr bwMode="auto">
          <a:xfrm>
            <a:off x="787400" y="990600"/>
            <a:ext cx="6026150" cy="3390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p:cNvSpPr txBox="1">
            <a:spLocks noGrp="1" noChangeArrowheads="1"/>
          </p:cNvSpPr>
          <p:nvPr>
            <p:ph type="body" idx="1"/>
          </p:nvPr>
        </p:nvSpPr>
        <p:spPr bwMode="auto">
          <a:xfrm>
            <a:off x="1160084" y="4709410"/>
            <a:ext cx="5289481" cy="529496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310" rIns="0" bIns="0">
            <a:normAutofit lnSpcReduction="10000"/>
          </a:bodyPr>
          <a:lstStyle/>
          <a:p>
            <a:pPr marL="211863" indent="-210305">
              <a:lnSpc>
                <a:spcPct val="93000"/>
              </a:lnSpc>
              <a:spcBef>
                <a:spcPct val="0"/>
              </a:spcBef>
              <a:tabLst>
                <a:tab pos="710363" algn="l"/>
                <a:tab pos="1420726" algn="l"/>
                <a:tab pos="2131089" algn="l"/>
                <a:tab pos="2841452" algn="l"/>
                <a:tab pos="3551815" algn="l"/>
                <a:tab pos="4262178" algn="l"/>
                <a:tab pos="4972541" algn="l"/>
              </a:tabLst>
            </a:pPr>
            <a:r>
              <a:rPr lang="en-US" altLang="en-US" sz="2000" dirty="0">
                <a:latin typeface="Arial" panose="020B0604020202020204" pitchFamily="34" charset="0"/>
                <a:ea typeface="Baekmuk Gulim" charset="0"/>
                <a:cs typeface="Baekmuk Gulim" charset="0"/>
              </a:rPr>
              <a:t>Estimated cumulative incidence of ESRD </a:t>
            </a:r>
            <a:r>
              <a:rPr lang="en-US" altLang="en-US" sz="2000" dirty="0" err="1">
                <a:latin typeface="Arial" panose="020B0604020202020204" pitchFamily="34" charset="0"/>
                <a:ea typeface="Baekmuk Gulim" charset="0"/>
                <a:cs typeface="Baekmuk Gulim" charset="0"/>
              </a:rPr>
              <a:t>postdonation</a:t>
            </a:r>
            <a:r>
              <a:rPr lang="en-US" altLang="en-US" sz="2000" dirty="0">
                <a:latin typeface="Arial" panose="020B0604020202020204" pitchFamily="34" charset="0"/>
                <a:ea typeface="Baekmuk Gulim" charset="0"/>
                <a:cs typeface="Baekmuk Gulim" charset="0"/>
              </a:rPr>
              <a:t> with 95% </a:t>
            </a:r>
            <a:r>
              <a:rPr lang="en-US" altLang="en-US" sz="2000" dirty="0" err="1">
                <a:latin typeface="Arial" panose="020B0604020202020204" pitchFamily="34" charset="0"/>
                <a:ea typeface="Baekmuk Gulim" charset="0"/>
                <a:cs typeface="Baekmuk Gulim" charset="0"/>
              </a:rPr>
              <a:t>pointwise</a:t>
            </a:r>
            <a:r>
              <a:rPr lang="en-US" altLang="en-US" sz="2000" dirty="0">
                <a:latin typeface="Arial" panose="020B0604020202020204" pitchFamily="34" charset="0"/>
                <a:ea typeface="Baekmuk Gulim" charset="0"/>
                <a:cs typeface="Baekmuk Gulim" charset="0"/>
              </a:rPr>
              <a:t> confidence intervals</a:t>
            </a:r>
          </a:p>
          <a:p>
            <a:pPr marL="211863" indent="-210305">
              <a:lnSpc>
                <a:spcPct val="93000"/>
              </a:lnSpc>
              <a:spcBef>
                <a:spcPct val="0"/>
              </a:spcBef>
              <a:tabLst>
                <a:tab pos="710363" algn="l"/>
                <a:tab pos="1420726" algn="l"/>
                <a:tab pos="2131089" algn="l"/>
                <a:tab pos="2841452" algn="l"/>
                <a:tab pos="3551815" algn="l"/>
                <a:tab pos="4262178" algn="l"/>
                <a:tab pos="4972541" algn="l"/>
              </a:tabLst>
            </a:pPr>
            <a:r>
              <a:rPr lang="en-US" altLang="en-US" sz="2000" dirty="0">
                <a:latin typeface="Arial" panose="020B0604020202020204" pitchFamily="34" charset="0"/>
                <a:ea typeface="Baekmuk Gulim" charset="0"/>
                <a:cs typeface="Baekmuk Gulim" charset="0"/>
              </a:rPr>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 </a:t>
            </a:r>
          </a:p>
        </p:txBody>
      </p:sp>
    </p:spTree>
    <p:extLst>
      <p:ext uri="{BB962C8B-B14F-4D97-AF65-F5344CB8AC3E}">
        <p14:creationId xmlns:p14="http://schemas.microsoft.com/office/powerpoint/2010/main" val="2864072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6" name="Shape 3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89735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8" name="Shape 3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56525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6" name="Shape 3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62150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61914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27715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68B132A-91EB-4C87-B299-C2E21595DCD7}" type="datetimeFigureOut">
              <a:rPr lang="en-US" smtClean="0"/>
              <a:pPr/>
              <a:t>01-06-2019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09FCC9-BDF5-4363-828B-861ECE21F4CD}"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2992374"/>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8B132A-91EB-4C87-B299-C2E21595DCD7}" type="datetimeFigureOut">
              <a:rPr lang="en-US" smtClean="0"/>
              <a:pPr/>
              <a:t>01-06-2019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09FCC9-BDF5-4363-828B-861ECE21F4CD}" type="slidenum">
              <a:rPr lang="en-US" smtClean="0"/>
              <a:pPr/>
              <a:t>‹#›</a:t>
            </a:fld>
            <a:endParaRPr lang="en-US"/>
          </a:p>
        </p:txBody>
      </p:sp>
    </p:spTree>
    <p:extLst>
      <p:ext uri="{BB962C8B-B14F-4D97-AF65-F5344CB8AC3E}">
        <p14:creationId xmlns:p14="http://schemas.microsoft.com/office/powerpoint/2010/main" val="136390147"/>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8B132A-91EB-4C87-B299-C2E21595DCD7}" type="datetimeFigureOut">
              <a:rPr lang="en-US" smtClean="0"/>
              <a:pPr/>
              <a:t>01-06-2019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09FCC9-BDF5-4363-828B-861ECE21F4CD}" type="slidenum">
              <a:rPr lang="en-US" smtClean="0"/>
              <a:pPr/>
              <a:t>‹#›</a:t>
            </a:fld>
            <a:endParaRPr lang="en-US"/>
          </a:p>
        </p:txBody>
      </p:sp>
    </p:spTree>
    <p:extLst>
      <p:ext uri="{BB962C8B-B14F-4D97-AF65-F5344CB8AC3E}">
        <p14:creationId xmlns:p14="http://schemas.microsoft.com/office/powerpoint/2010/main" val="1344809414"/>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071AC05-1191-41E0-ADA4-B739EF3105E3}" type="datetimeFigureOut">
              <a:rPr lang="en-US" smtClean="0"/>
              <a:pPr/>
              <a:t>01-06-2019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C087BE-7427-4AA5-AA56-E0346B3C2DB5}" type="slidenum">
              <a:rPr lang="en-US" smtClean="0"/>
              <a:pPr/>
              <a:t>‹#›</a:t>
            </a:fld>
            <a:endParaRPr lang="en-US"/>
          </a:p>
        </p:txBody>
      </p:sp>
    </p:spTree>
    <p:extLst>
      <p:ext uri="{BB962C8B-B14F-4D97-AF65-F5344CB8AC3E}">
        <p14:creationId xmlns:p14="http://schemas.microsoft.com/office/powerpoint/2010/main" val="601602176"/>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8" name="Title 17"/>
          <p:cNvSpPr>
            <a:spLocks noGrp="1"/>
          </p:cNvSpPr>
          <p:nvPr>
            <p:ph type="title"/>
          </p:nvPr>
        </p:nvSpPr>
        <p:spPr>
          <a:xfrm>
            <a:off x="914402" y="237053"/>
            <a:ext cx="7152911" cy="505884"/>
          </a:xfrm>
          <a:prstGeom prst="rect">
            <a:avLst/>
          </a:prstGeom>
        </p:spPr>
        <p:txBody>
          <a:bodyPr>
            <a:normAutofit/>
          </a:bodyPr>
          <a:lstStyle>
            <a:lvl1pPr algn="l">
              <a:defRPr sz="4000" cap="none" baseline="0">
                <a:solidFill>
                  <a:schemeClr val="bg1"/>
                </a:solidFill>
                <a:latin typeface="Franklin Gothic Book"/>
                <a:cs typeface="Franklin Gothic Book"/>
              </a:defRPr>
            </a:lvl1pPr>
          </a:lstStyle>
          <a:p>
            <a:r>
              <a:rPr lang="en-US"/>
              <a:t>Click to edit Master title style</a:t>
            </a:r>
            <a:endParaRPr lang="en-US" dirty="0"/>
          </a:p>
        </p:txBody>
      </p:sp>
      <p:sp>
        <p:nvSpPr>
          <p:cNvPr id="27" name="Content Placeholder 26"/>
          <p:cNvSpPr>
            <a:spLocks noGrp="1"/>
          </p:cNvSpPr>
          <p:nvPr>
            <p:ph sz="quarter" idx="12"/>
          </p:nvPr>
        </p:nvSpPr>
        <p:spPr>
          <a:xfrm>
            <a:off x="609599" y="1600200"/>
            <a:ext cx="10972800" cy="4572000"/>
          </a:xfrm>
          <a:prstGeom prst="rect">
            <a:avLst/>
          </a:prstGeom>
        </p:spPr>
        <p:txBody>
          <a:bodyPr/>
          <a:lstStyle>
            <a:lvl1pPr>
              <a:defRPr sz="2800" baseline="0">
                <a:latin typeface="Franklin Gothic Book"/>
                <a:cs typeface="Franklin Gothic Book"/>
              </a:defRPr>
            </a:lvl1pPr>
            <a:lvl2pPr>
              <a:defRPr sz="2400">
                <a:latin typeface="Franklin Gothic Book"/>
                <a:cs typeface="Franklin Gothic Book"/>
              </a:defRPr>
            </a:lvl2pPr>
            <a:lvl3pPr>
              <a:defRPr sz="2000">
                <a:latin typeface="Franklin Gothic Book"/>
                <a:cs typeface="Franklin Gothic Book"/>
              </a:defRPr>
            </a:lvl3pPr>
            <a:lvl4pPr>
              <a:defRPr>
                <a:latin typeface="Franklin Gothic Book"/>
                <a:cs typeface="Franklin Gothic Book"/>
              </a:defRPr>
            </a:lvl4pPr>
            <a:lvl5pPr>
              <a:defRPr>
                <a:latin typeface="Franklin Gothic Book"/>
                <a:cs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Content Placeholder 30"/>
          <p:cNvSpPr>
            <a:spLocks noGrp="1"/>
          </p:cNvSpPr>
          <p:nvPr>
            <p:ph sz="quarter" idx="13"/>
          </p:nvPr>
        </p:nvSpPr>
        <p:spPr>
          <a:xfrm>
            <a:off x="914400" y="742419"/>
            <a:ext cx="3488267" cy="366712"/>
          </a:xfrm>
          <a:prstGeom prst="rect">
            <a:avLst/>
          </a:prstGeom>
        </p:spPr>
        <p:txBody>
          <a:bodyPr>
            <a:noAutofit/>
          </a:bodyPr>
          <a:lstStyle>
            <a:lvl1pPr>
              <a:buNone/>
              <a:defRPr sz="1400">
                <a:solidFill>
                  <a:srgbClr val="FFFFFF"/>
                </a:solidFill>
                <a:latin typeface="Franklin Gothic Book"/>
                <a:cs typeface="Franklin Gothic Book"/>
              </a:defRPr>
            </a:lvl1pPr>
            <a:lvl2pPr>
              <a:buNone/>
              <a:defRPr sz="1000">
                <a:solidFill>
                  <a:schemeClr val="bg1"/>
                </a:solidFill>
                <a:latin typeface="Franklin Gothic Book"/>
                <a:cs typeface="Franklin Gothic Book"/>
              </a:defRPr>
            </a:lvl2pPr>
            <a:lvl3pPr>
              <a:buNone/>
              <a:defRPr sz="1000">
                <a:solidFill>
                  <a:schemeClr val="bg1"/>
                </a:solidFill>
                <a:latin typeface="Franklin Gothic Book"/>
                <a:cs typeface="Franklin Gothic Book"/>
              </a:defRPr>
            </a:lvl3pPr>
            <a:lvl4pPr>
              <a:buNone/>
              <a:defRPr sz="1000">
                <a:solidFill>
                  <a:schemeClr val="bg1"/>
                </a:solidFill>
                <a:latin typeface="Franklin Gothic Book"/>
                <a:cs typeface="Franklin Gothic Book"/>
              </a:defRPr>
            </a:lvl4pPr>
            <a:lvl5pPr>
              <a:buNone/>
              <a:defRPr sz="1000">
                <a:solidFill>
                  <a:schemeClr val="bg1"/>
                </a:solidFill>
                <a:latin typeface="Franklin Gothic Book"/>
                <a:cs typeface="Franklin Gothic Book"/>
              </a:defRPr>
            </a:lvl5pPr>
          </a:lstStyle>
          <a:p>
            <a:pPr lvl="0"/>
            <a:r>
              <a:rPr lang="en-US"/>
              <a:t>Click to edit Master text styles</a:t>
            </a:r>
          </a:p>
        </p:txBody>
      </p:sp>
    </p:spTree>
    <p:extLst>
      <p:ext uri="{BB962C8B-B14F-4D97-AF65-F5344CB8AC3E}">
        <p14:creationId xmlns:p14="http://schemas.microsoft.com/office/powerpoint/2010/main" val="3149110745"/>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8" name="Title 17"/>
          <p:cNvSpPr>
            <a:spLocks noGrp="1"/>
          </p:cNvSpPr>
          <p:nvPr>
            <p:ph type="title"/>
          </p:nvPr>
        </p:nvSpPr>
        <p:spPr>
          <a:xfrm>
            <a:off x="914402" y="237053"/>
            <a:ext cx="7152911" cy="505884"/>
          </a:xfrm>
          <a:prstGeom prst="rect">
            <a:avLst/>
          </a:prstGeom>
        </p:spPr>
        <p:txBody>
          <a:bodyPr>
            <a:normAutofit/>
          </a:bodyPr>
          <a:lstStyle>
            <a:lvl1pPr algn="l">
              <a:defRPr sz="4000" cap="none" baseline="0">
                <a:solidFill>
                  <a:schemeClr val="bg1"/>
                </a:solidFill>
                <a:latin typeface="Franklin Gothic Book"/>
                <a:cs typeface="Franklin Gothic Book"/>
              </a:defRPr>
            </a:lvl1pPr>
          </a:lstStyle>
          <a:p>
            <a:r>
              <a:rPr lang="en-US"/>
              <a:t>Click to edit Master title style</a:t>
            </a:r>
            <a:endParaRPr lang="en-US" dirty="0"/>
          </a:p>
        </p:txBody>
      </p:sp>
      <p:sp>
        <p:nvSpPr>
          <p:cNvPr id="27" name="Content Placeholder 26"/>
          <p:cNvSpPr>
            <a:spLocks noGrp="1"/>
          </p:cNvSpPr>
          <p:nvPr>
            <p:ph sz="quarter" idx="12"/>
          </p:nvPr>
        </p:nvSpPr>
        <p:spPr>
          <a:xfrm>
            <a:off x="609599" y="1600200"/>
            <a:ext cx="10972800" cy="4572000"/>
          </a:xfrm>
          <a:prstGeom prst="rect">
            <a:avLst/>
          </a:prstGeom>
        </p:spPr>
        <p:txBody>
          <a:bodyPr/>
          <a:lstStyle>
            <a:lvl1pPr>
              <a:defRPr sz="2800" baseline="0">
                <a:latin typeface="Franklin Gothic Book"/>
                <a:cs typeface="Franklin Gothic Book"/>
              </a:defRPr>
            </a:lvl1pPr>
            <a:lvl2pPr>
              <a:defRPr sz="2400">
                <a:latin typeface="Franklin Gothic Book"/>
                <a:cs typeface="Franklin Gothic Book"/>
              </a:defRPr>
            </a:lvl2pPr>
            <a:lvl3pPr>
              <a:defRPr sz="2000">
                <a:latin typeface="Franklin Gothic Book"/>
                <a:cs typeface="Franklin Gothic Book"/>
              </a:defRPr>
            </a:lvl3pPr>
            <a:lvl4pPr>
              <a:defRPr>
                <a:latin typeface="Franklin Gothic Book"/>
                <a:cs typeface="Franklin Gothic Book"/>
              </a:defRPr>
            </a:lvl4pPr>
            <a:lvl5pPr>
              <a:defRPr>
                <a:latin typeface="Franklin Gothic Book"/>
                <a:cs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Content Placeholder 30"/>
          <p:cNvSpPr>
            <a:spLocks noGrp="1"/>
          </p:cNvSpPr>
          <p:nvPr>
            <p:ph sz="quarter" idx="13"/>
          </p:nvPr>
        </p:nvSpPr>
        <p:spPr>
          <a:xfrm>
            <a:off x="914400" y="742419"/>
            <a:ext cx="3488267" cy="366712"/>
          </a:xfrm>
          <a:prstGeom prst="rect">
            <a:avLst/>
          </a:prstGeom>
        </p:spPr>
        <p:txBody>
          <a:bodyPr>
            <a:noAutofit/>
          </a:bodyPr>
          <a:lstStyle>
            <a:lvl1pPr>
              <a:buNone/>
              <a:defRPr sz="1400">
                <a:solidFill>
                  <a:srgbClr val="FFFFFF"/>
                </a:solidFill>
                <a:latin typeface="Franklin Gothic Book"/>
                <a:cs typeface="Franklin Gothic Book"/>
              </a:defRPr>
            </a:lvl1pPr>
            <a:lvl2pPr>
              <a:buNone/>
              <a:defRPr sz="1000">
                <a:solidFill>
                  <a:schemeClr val="bg1"/>
                </a:solidFill>
                <a:latin typeface="Franklin Gothic Book"/>
                <a:cs typeface="Franklin Gothic Book"/>
              </a:defRPr>
            </a:lvl2pPr>
            <a:lvl3pPr>
              <a:buNone/>
              <a:defRPr sz="1000">
                <a:solidFill>
                  <a:schemeClr val="bg1"/>
                </a:solidFill>
                <a:latin typeface="Franklin Gothic Book"/>
                <a:cs typeface="Franklin Gothic Book"/>
              </a:defRPr>
            </a:lvl3pPr>
            <a:lvl4pPr>
              <a:buNone/>
              <a:defRPr sz="1000">
                <a:solidFill>
                  <a:schemeClr val="bg1"/>
                </a:solidFill>
                <a:latin typeface="Franklin Gothic Book"/>
                <a:cs typeface="Franklin Gothic Book"/>
              </a:defRPr>
            </a:lvl4pPr>
            <a:lvl5pPr>
              <a:buNone/>
              <a:defRPr sz="1000">
                <a:solidFill>
                  <a:schemeClr val="bg1"/>
                </a:solidFill>
                <a:latin typeface="Franklin Gothic Book"/>
                <a:cs typeface="Franklin Gothic Book"/>
              </a:defRPr>
            </a:lvl5pPr>
          </a:lstStyle>
          <a:p>
            <a:pPr lvl="0"/>
            <a:r>
              <a:rPr lang="en-US"/>
              <a:t>Click to edit Master text styles</a:t>
            </a:r>
          </a:p>
        </p:txBody>
      </p:sp>
    </p:spTree>
    <p:extLst>
      <p:ext uri="{BB962C8B-B14F-4D97-AF65-F5344CB8AC3E}">
        <p14:creationId xmlns:p14="http://schemas.microsoft.com/office/powerpoint/2010/main" val="3149110745"/>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13" name="Title 17"/>
          <p:cNvSpPr>
            <a:spLocks noGrp="1"/>
          </p:cNvSpPr>
          <p:nvPr>
            <p:ph type="title"/>
          </p:nvPr>
        </p:nvSpPr>
        <p:spPr>
          <a:xfrm>
            <a:off x="903126" y="237053"/>
            <a:ext cx="7152911" cy="505884"/>
          </a:xfrm>
          <a:prstGeom prst="rect">
            <a:avLst/>
          </a:prstGeom>
        </p:spPr>
        <p:txBody>
          <a:bodyPr>
            <a:normAutofit/>
          </a:bodyPr>
          <a:lstStyle>
            <a:lvl1pPr algn="l">
              <a:defRPr sz="4000" cap="none" baseline="0">
                <a:solidFill>
                  <a:schemeClr val="bg1"/>
                </a:solidFill>
                <a:latin typeface="Franklin Gothic Book"/>
                <a:cs typeface="Franklin Gothic Book"/>
              </a:defRPr>
            </a:lvl1pPr>
          </a:lstStyle>
          <a:p>
            <a:r>
              <a:rPr lang="en-US"/>
              <a:t>Click to edit Master title style</a:t>
            </a:r>
            <a:endParaRPr lang="en-US" dirty="0"/>
          </a:p>
        </p:txBody>
      </p:sp>
      <p:sp>
        <p:nvSpPr>
          <p:cNvPr id="16" name="Content Placeholder 30"/>
          <p:cNvSpPr>
            <a:spLocks noGrp="1"/>
          </p:cNvSpPr>
          <p:nvPr>
            <p:ph sz="quarter" idx="13"/>
          </p:nvPr>
        </p:nvSpPr>
        <p:spPr>
          <a:xfrm>
            <a:off x="903817" y="742419"/>
            <a:ext cx="3488267" cy="366712"/>
          </a:xfrm>
          <a:prstGeom prst="rect">
            <a:avLst/>
          </a:prstGeom>
        </p:spPr>
        <p:txBody>
          <a:bodyPr>
            <a:noAutofit/>
          </a:bodyPr>
          <a:lstStyle>
            <a:lvl1pPr>
              <a:buNone/>
              <a:defRPr sz="1400">
                <a:solidFill>
                  <a:srgbClr val="FFFFFF"/>
                </a:solidFill>
                <a:latin typeface="Franklin Gothic Book"/>
                <a:cs typeface="Franklin Gothic Book"/>
              </a:defRPr>
            </a:lvl1pPr>
            <a:lvl2pPr>
              <a:buNone/>
              <a:defRPr sz="1000">
                <a:solidFill>
                  <a:schemeClr val="bg1"/>
                </a:solidFill>
                <a:latin typeface="Franklin Gothic Book"/>
                <a:cs typeface="Franklin Gothic Book"/>
              </a:defRPr>
            </a:lvl2pPr>
            <a:lvl3pPr>
              <a:buNone/>
              <a:defRPr sz="1000">
                <a:solidFill>
                  <a:schemeClr val="bg1"/>
                </a:solidFill>
                <a:latin typeface="Franklin Gothic Book"/>
                <a:cs typeface="Franklin Gothic Book"/>
              </a:defRPr>
            </a:lvl3pPr>
            <a:lvl4pPr>
              <a:buNone/>
              <a:defRPr sz="1000">
                <a:solidFill>
                  <a:schemeClr val="bg1"/>
                </a:solidFill>
                <a:latin typeface="Franklin Gothic Book"/>
                <a:cs typeface="Franklin Gothic Book"/>
              </a:defRPr>
            </a:lvl4pPr>
            <a:lvl5pPr>
              <a:buNone/>
              <a:defRPr sz="1000">
                <a:solidFill>
                  <a:schemeClr val="bg1"/>
                </a:solidFill>
                <a:latin typeface="Franklin Gothic Book"/>
                <a:cs typeface="Franklin Gothic Book"/>
              </a:defRPr>
            </a:lvl5pPr>
          </a:lstStyle>
          <a:p>
            <a:pPr lvl="0"/>
            <a:r>
              <a:rPr lang="en-US"/>
              <a:t>Click to edit Master text styles</a:t>
            </a:r>
          </a:p>
        </p:txBody>
      </p:sp>
    </p:spTree>
    <p:extLst>
      <p:ext uri="{BB962C8B-B14F-4D97-AF65-F5344CB8AC3E}">
        <p14:creationId xmlns:p14="http://schemas.microsoft.com/office/powerpoint/2010/main" val="2879075202"/>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13" name="Title 17"/>
          <p:cNvSpPr>
            <a:spLocks noGrp="1"/>
          </p:cNvSpPr>
          <p:nvPr>
            <p:ph type="title"/>
          </p:nvPr>
        </p:nvSpPr>
        <p:spPr>
          <a:xfrm>
            <a:off x="903126" y="237053"/>
            <a:ext cx="7152911" cy="505884"/>
          </a:xfrm>
          <a:prstGeom prst="rect">
            <a:avLst/>
          </a:prstGeom>
        </p:spPr>
        <p:txBody>
          <a:bodyPr>
            <a:normAutofit/>
          </a:bodyPr>
          <a:lstStyle>
            <a:lvl1pPr algn="l">
              <a:defRPr sz="4000" cap="none" baseline="0">
                <a:solidFill>
                  <a:schemeClr val="bg1"/>
                </a:solidFill>
                <a:latin typeface="Franklin Gothic Book"/>
                <a:cs typeface="Franklin Gothic Book"/>
              </a:defRPr>
            </a:lvl1pPr>
          </a:lstStyle>
          <a:p>
            <a:r>
              <a:rPr lang="en-US"/>
              <a:t>Click to edit Master title style</a:t>
            </a:r>
            <a:endParaRPr lang="en-US" dirty="0"/>
          </a:p>
        </p:txBody>
      </p:sp>
      <p:sp>
        <p:nvSpPr>
          <p:cNvPr id="16" name="Content Placeholder 30"/>
          <p:cNvSpPr>
            <a:spLocks noGrp="1"/>
          </p:cNvSpPr>
          <p:nvPr>
            <p:ph sz="quarter" idx="13"/>
          </p:nvPr>
        </p:nvSpPr>
        <p:spPr>
          <a:xfrm>
            <a:off x="903817" y="742419"/>
            <a:ext cx="3488267" cy="366712"/>
          </a:xfrm>
          <a:prstGeom prst="rect">
            <a:avLst/>
          </a:prstGeom>
        </p:spPr>
        <p:txBody>
          <a:bodyPr>
            <a:noAutofit/>
          </a:bodyPr>
          <a:lstStyle>
            <a:lvl1pPr>
              <a:buNone/>
              <a:defRPr sz="1400">
                <a:solidFill>
                  <a:srgbClr val="FFFFFF"/>
                </a:solidFill>
                <a:latin typeface="Franklin Gothic Book"/>
                <a:cs typeface="Franklin Gothic Book"/>
              </a:defRPr>
            </a:lvl1pPr>
            <a:lvl2pPr>
              <a:buNone/>
              <a:defRPr sz="1000">
                <a:solidFill>
                  <a:schemeClr val="bg1"/>
                </a:solidFill>
                <a:latin typeface="Franklin Gothic Book"/>
                <a:cs typeface="Franklin Gothic Book"/>
              </a:defRPr>
            </a:lvl2pPr>
            <a:lvl3pPr>
              <a:buNone/>
              <a:defRPr sz="1000">
                <a:solidFill>
                  <a:schemeClr val="bg1"/>
                </a:solidFill>
                <a:latin typeface="Franklin Gothic Book"/>
                <a:cs typeface="Franklin Gothic Book"/>
              </a:defRPr>
            </a:lvl3pPr>
            <a:lvl4pPr>
              <a:buNone/>
              <a:defRPr sz="1000">
                <a:solidFill>
                  <a:schemeClr val="bg1"/>
                </a:solidFill>
                <a:latin typeface="Franklin Gothic Book"/>
                <a:cs typeface="Franklin Gothic Book"/>
              </a:defRPr>
            </a:lvl4pPr>
            <a:lvl5pPr>
              <a:buNone/>
              <a:defRPr sz="1000">
                <a:solidFill>
                  <a:schemeClr val="bg1"/>
                </a:solidFill>
                <a:latin typeface="Franklin Gothic Book"/>
                <a:cs typeface="Franklin Gothic Book"/>
              </a:defRPr>
            </a:lvl5pPr>
          </a:lstStyle>
          <a:p>
            <a:pPr lvl="0"/>
            <a:r>
              <a:rPr lang="en-US"/>
              <a:t>Click to edit Master text styles</a:t>
            </a:r>
          </a:p>
        </p:txBody>
      </p:sp>
    </p:spTree>
    <p:extLst>
      <p:ext uri="{BB962C8B-B14F-4D97-AF65-F5344CB8AC3E}">
        <p14:creationId xmlns:p14="http://schemas.microsoft.com/office/powerpoint/2010/main" val="2879075202"/>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13" name="Title 17"/>
          <p:cNvSpPr>
            <a:spLocks noGrp="1"/>
          </p:cNvSpPr>
          <p:nvPr>
            <p:ph type="title"/>
          </p:nvPr>
        </p:nvSpPr>
        <p:spPr>
          <a:xfrm>
            <a:off x="903126" y="237053"/>
            <a:ext cx="7152911" cy="505884"/>
          </a:xfrm>
          <a:prstGeom prst="rect">
            <a:avLst/>
          </a:prstGeom>
        </p:spPr>
        <p:txBody>
          <a:bodyPr>
            <a:normAutofit/>
          </a:bodyPr>
          <a:lstStyle>
            <a:lvl1pPr algn="l">
              <a:defRPr sz="4000" cap="none" baseline="0">
                <a:solidFill>
                  <a:schemeClr val="bg1"/>
                </a:solidFill>
                <a:latin typeface="Franklin Gothic Book"/>
                <a:cs typeface="Franklin Gothic Book"/>
              </a:defRPr>
            </a:lvl1pPr>
          </a:lstStyle>
          <a:p>
            <a:r>
              <a:rPr lang="en-US"/>
              <a:t>Click to edit Master title style</a:t>
            </a:r>
            <a:endParaRPr lang="en-US" dirty="0"/>
          </a:p>
        </p:txBody>
      </p:sp>
      <p:sp>
        <p:nvSpPr>
          <p:cNvPr id="16" name="Content Placeholder 30"/>
          <p:cNvSpPr>
            <a:spLocks noGrp="1"/>
          </p:cNvSpPr>
          <p:nvPr>
            <p:ph sz="quarter" idx="13"/>
          </p:nvPr>
        </p:nvSpPr>
        <p:spPr>
          <a:xfrm>
            <a:off x="903817" y="742419"/>
            <a:ext cx="3488267" cy="366712"/>
          </a:xfrm>
          <a:prstGeom prst="rect">
            <a:avLst/>
          </a:prstGeom>
        </p:spPr>
        <p:txBody>
          <a:bodyPr>
            <a:noAutofit/>
          </a:bodyPr>
          <a:lstStyle>
            <a:lvl1pPr>
              <a:buNone/>
              <a:defRPr sz="1400">
                <a:solidFill>
                  <a:srgbClr val="FFFFFF"/>
                </a:solidFill>
                <a:latin typeface="Franklin Gothic Book"/>
                <a:cs typeface="Franklin Gothic Book"/>
              </a:defRPr>
            </a:lvl1pPr>
            <a:lvl2pPr>
              <a:buNone/>
              <a:defRPr sz="1000">
                <a:solidFill>
                  <a:schemeClr val="bg1"/>
                </a:solidFill>
                <a:latin typeface="Franklin Gothic Book"/>
                <a:cs typeface="Franklin Gothic Book"/>
              </a:defRPr>
            </a:lvl2pPr>
            <a:lvl3pPr>
              <a:buNone/>
              <a:defRPr sz="1000">
                <a:solidFill>
                  <a:schemeClr val="bg1"/>
                </a:solidFill>
                <a:latin typeface="Franklin Gothic Book"/>
                <a:cs typeface="Franklin Gothic Book"/>
              </a:defRPr>
            </a:lvl3pPr>
            <a:lvl4pPr>
              <a:buNone/>
              <a:defRPr sz="1000">
                <a:solidFill>
                  <a:schemeClr val="bg1"/>
                </a:solidFill>
                <a:latin typeface="Franklin Gothic Book"/>
                <a:cs typeface="Franklin Gothic Book"/>
              </a:defRPr>
            </a:lvl4pPr>
            <a:lvl5pPr>
              <a:buNone/>
              <a:defRPr sz="1000">
                <a:solidFill>
                  <a:schemeClr val="bg1"/>
                </a:solidFill>
                <a:latin typeface="Franklin Gothic Book"/>
                <a:cs typeface="Franklin Gothic Book"/>
              </a:defRPr>
            </a:lvl5pPr>
          </a:lstStyle>
          <a:p>
            <a:pPr lvl="0"/>
            <a:r>
              <a:rPr lang="en-US"/>
              <a:t>Click to edit Master text styles</a:t>
            </a:r>
          </a:p>
        </p:txBody>
      </p:sp>
    </p:spTree>
    <p:extLst>
      <p:ext uri="{BB962C8B-B14F-4D97-AF65-F5344CB8AC3E}">
        <p14:creationId xmlns:p14="http://schemas.microsoft.com/office/powerpoint/2010/main" val="2879075202"/>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13" name="Title 17"/>
          <p:cNvSpPr>
            <a:spLocks noGrp="1"/>
          </p:cNvSpPr>
          <p:nvPr>
            <p:ph type="title"/>
          </p:nvPr>
        </p:nvSpPr>
        <p:spPr>
          <a:xfrm>
            <a:off x="903126" y="237053"/>
            <a:ext cx="7152911" cy="505884"/>
          </a:xfrm>
          <a:prstGeom prst="rect">
            <a:avLst/>
          </a:prstGeom>
        </p:spPr>
        <p:txBody>
          <a:bodyPr>
            <a:normAutofit/>
          </a:bodyPr>
          <a:lstStyle>
            <a:lvl1pPr algn="l">
              <a:defRPr sz="4000" cap="none" baseline="0">
                <a:solidFill>
                  <a:schemeClr val="bg1"/>
                </a:solidFill>
                <a:latin typeface="Franklin Gothic Book"/>
                <a:cs typeface="Franklin Gothic Book"/>
              </a:defRPr>
            </a:lvl1pPr>
          </a:lstStyle>
          <a:p>
            <a:r>
              <a:rPr lang="en-US"/>
              <a:t>Click to edit Master title style</a:t>
            </a:r>
            <a:endParaRPr lang="en-US" dirty="0"/>
          </a:p>
        </p:txBody>
      </p:sp>
      <p:sp>
        <p:nvSpPr>
          <p:cNvPr id="16" name="Content Placeholder 30"/>
          <p:cNvSpPr>
            <a:spLocks noGrp="1"/>
          </p:cNvSpPr>
          <p:nvPr>
            <p:ph sz="quarter" idx="13"/>
          </p:nvPr>
        </p:nvSpPr>
        <p:spPr>
          <a:xfrm>
            <a:off x="903817" y="742419"/>
            <a:ext cx="3488267" cy="366712"/>
          </a:xfrm>
          <a:prstGeom prst="rect">
            <a:avLst/>
          </a:prstGeom>
        </p:spPr>
        <p:txBody>
          <a:bodyPr>
            <a:noAutofit/>
          </a:bodyPr>
          <a:lstStyle>
            <a:lvl1pPr>
              <a:buNone/>
              <a:defRPr sz="1400">
                <a:solidFill>
                  <a:srgbClr val="FFFFFF"/>
                </a:solidFill>
                <a:latin typeface="Franklin Gothic Book"/>
                <a:cs typeface="Franklin Gothic Book"/>
              </a:defRPr>
            </a:lvl1pPr>
            <a:lvl2pPr>
              <a:buNone/>
              <a:defRPr sz="1000">
                <a:solidFill>
                  <a:schemeClr val="bg1"/>
                </a:solidFill>
                <a:latin typeface="Franklin Gothic Book"/>
                <a:cs typeface="Franklin Gothic Book"/>
              </a:defRPr>
            </a:lvl2pPr>
            <a:lvl3pPr>
              <a:buNone/>
              <a:defRPr sz="1000">
                <a:solidFill>
                  <a:schemeClr val="bg1"/>
                </a:solidFill>
                <a:latin typeface="Franklin Gothic Book"/>
                <a:cs typeface="Franklin Gothic Book"/>
              </a:defRPr>
            </a:lvl3pPr>
            <a:lvl4pPr>
              <a:buNone/>
              <a:defRPr sz="1000">
                <a:solidFill>
                  <a:schemeClr val="bg1"/>
                </a:solidFill>
                <a:latin typeface="Franklin Gothic Book"/>
                <a:cs typeface="Franklin Gothic Book"/>
              </a:defRPr>
            </a:lvl4pPr>
            <a:lvl5pPr>
              <a:buNone/>
              <a:defRPr sz="1000">
                <a:solidFill>
                  <a:schemeClr val="bg1"/>
                </a:solidFill>
                <a:latin typeface="Franklin Gothic Book"/>
                <a:cs typeface="Franklin Gothic Book"/>
              </a:defRPr>
            </a:lvl5pPr>
          </a:lstStyle>
          <a:p>
            <a:pPr lvl="0"/>
            <a:r>
              <a:rPr lang="en-US"/>
              <a:t>Click to edit Master text styles</a:t>
            </a:r>
          </a:p>
        </p:txBody>
      </p:sp>
    </p:spTree>
    <p:extLst>
      <p:ext uri="{BB962C8B-B14F-4D97-AF65-F5344CB8AC3E}">
        <p14:creationId xmlns:p14="http://schemas.microsoft.com/office/powerpoint/2010/main" val="2879075202"/>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13" name="Title 17"/>
          <p:cNvSpPr>
            <a:spLocks noGrp="1"/>
          </p:cNvSpPr>
          <p:nvPr>
            <p:ph type="title"/>
          </p:nvPr>
        </p:nvSpPr>
        <p:spPr>
          <a:xfrm>
            <a:off x="903126" y="237053"/>
            <a:ext cx="7152911" cy="505884"/>
          </a:xfrm>
          <a:prstGeom prst="rect">
            <a:avLst/>
          </a:prstGeom>
        </p:spPr>
        <p:txBody>
          <a:bodyPr>
            <a:normAutofit/>
          </a:bodyPr>
          <a:lstStyle>
            <a:lvl1pPr algn="l">
              <a:defRPr sz="4000" cap="none" baseline="0">
                <a:solidFill>
                  <a:schemeClr val="bg1"/>
                </a:solidFill>
                <a:latin typeface="Franklin Gothic Book"/>
                <a:cs typeface="Franklin Gothic Book"/>
              </a:defRPr>
            </a:lvl1pPr>
          </a:lstStyle>
          <a:p>
            <a:r>
              <a:rPr lang="en-US"/>
              <a:t>Click to edit Master title style</a:t>
            </a:r>
            <a:endParaRPr lang="en-US" dirty="0"/>
          </a:p>
        </p:txBody>
      </p:sp>
      <p:sp>
        <p:nvSpPr>
          <p:cNvPr id="16" name="Content Placeholder 30"/>
          <p:cNvSpPr>
            <a:spLocks noGrp="1"/>
          </p:cNvSpPr>
          <p:nvPr>
            <p:ph sz="quarter" idx="13"/>
          </p:nvPr>
        </p:nvSpPr>
        <p:spPr>
          <a:xfrm>
            <a:off x="903817" y="742419"/>
            <a:ext cx="3488267" cy="366712"/>
          </a:xfrm>
          <a:prstGeom prst="rect">
            <a:avLst/>
          </a:prstGeom>
        </p:spPr>
        <p:txBody>
          <a:bodyPr>
            <a:noAutofit/>
          </a:bodyPr>
          <a:lstStyle>
            <a:lvl1pPr>
              <a:buNone/>
              <a:defRPr sz="1400">
                <a:solidFill>
                  <a:srgbClr val="FFFFFF"/>
                </a:solidFill>
                <a:latin typeface="Franklin Gothic Book"/>
                <a:cs typeface="Franklin Gothic Book"/>
              </a:defRPr>
            </a:lvl1pPr>
            <a:lvl2pPr>
              <a:buNone/>
              <a:defRPr sz="1000">
                <a:solidFill>
                  <a:schemeClr val="bg1"/>
                </a:solidFill>
                <a:latin typeface="Franklin Gothic Book"/>
                <a:cs typeface="Franklin Gothic Book"/>
              </a:defRPr>
            </a:lvl2pPr>
            <a:lvl3pPr>
              <a:buNone/>
              <a:defRPr sz="1000">
                <a:solidFill>
                  <a:schemeClr val="bg1"/>
                </a:solidFill>
                <a:latin typeface="Franklin Gothic Book"/>
                <a:cs typeface="Franklin Gothic Book"/>
              </a:defRPr>
            </a:lvl3pPr>
            <a:lvl4pPr>
              <a:buNone/>
              <a:defRPr sz="1000">
                <a:solidFill>
                  <a:schemeClr val="bg1"/>
                </a:solidFill>
                <a:latin typeface="Franklin Gothic Book"/>
                <a:cs typeface="Franklin Gothic Book"/>
              </a:defRPr>
            </a:lvl4pPr>
            <a:lvl5pPr>
              <a:buNone/>
              <a:defRPr sz="1000">
                <a:solidFill>
                  <a:schemeClr val="bg1"/>
                </a:solidFill>
                <a:latin typeface="Franklin Gothic Book"/>
                <a:cs typeface="Franklin Gothic Book"/>
              </a:defRPr>
            </a:lvl5pPr>
          </a:lstStyle>
          <a:p>
            <a:pPr lvl="0"/>
            <a:r>
              <a:rPr lang="en-US"/>
              <a:t>Click to edit Master text styles</a:t>
            </a:r>
          </a:p>
        </p:txBody>
      </p:sp>
    </p:spTree>
    <p:extLst>
      <p:ext uri="{BB962C8B-B14F-4D97-AF65-F5344CB8AC3E}">
        <p14:creationId xmlns:p14="http://schemas.microsoft.com/office/powerpoint/2010/main" val="2879075202"/>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8B132A-91EB-4C87-B299-C2E21595DCD7}" type="datetimeFigureOut">
              <a:rPr lang="en-US" smtClean="0"/>
              <a:pPr/>
              <a:t>01-06-2019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09FCC9-BDF5-4363-828B-861ECE21F4CD}" type="slidenum">
              <a:rPr lang="en-US" smtClean="0"/>
              <a:pPr/>
              <a:t>‹#›</a:t>
            </a:fld>
            <a:endParaRPr lang="en-US"/>
          </a:p>
        </p:txBody>
      </p:sp>
    </p:spTree>
    <p:extLst>
      <p:ext uri="{BB962C8B-B14F-4D97-AF65-F5344CB8AC3E}">
        <p14:creationId xmlns:p14="http://schemas.microsoft.com/office/powerpoint/2010/main" val="2375181112"/>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13" name="Title 17"/>
          <p:cNvSpPr>
            <a:spLocks noGrp="1"/>
          </p:cNvSpPr>
          <p:nvPr>
            <p:ph type="title"/>
          </p:nvPr>
        </p:nvSpPr>
        <p:spPr>
          <a:xfrm>
            <a:off x="903126" y="237053"/>
            <a:ext cx="7152911" cy="505884"/>
          </a:xfrm>
          <a:prstGeom prst="rect">
            <a:avLst/>
          </a:prstGeom>
        </p:spPr>
        <p:txBody>
          <a:bodyPr>
            <a:normAutofit/>
          </a:bodyPr>
          <a:lstStyle>
            <a:lvl1pPr algn="l">
              <a:defRPr sz="4000" cap="none" baseline="0">
                <a:solidFill>
                  <a:schemeClr val="bg1"/>
                </a:solidFill>
                <a:latin typeface="Franklin Gothic Book"/>
                <a:cs typeface="Franklin Gothic Book"/>
              </a:defRPr>
            </a:lvl1pPr>
          </a:lstStyle>
          <a:p>
            <a:r>
              <a:rPr lang="en-US"/>
              <a:t>Click to edit Master title style</a:t>
            </a:r>
            <a:endParaRPr lang="en-US" dirty="0"/>
          </a:p>
        </p:txBody>
      </p:sp>
      <p:sp>
        <p:nvSpPr>
          <p:cNvPr id="16" name="Content Placeholder 30"/>
          <p:cNvSpPr>
            <a:spLocks noGrp="1"/>
          </p:cNvSpPr>
          <p:nvPr>
            <p:ph sz="quarter" idx="13"/>
          </p:nvPr>
        </p:nvSpPr>
        <p:spPr>
          <a:xfrm>
            <a:off x="903817" y="742419"/>
            <a:ext cx="3488267" cy="366712"/>
          </a:xfrm>
          <a:prstGeom prst="rect">
            <a:avLst/>
          </a:prstGeom>
        </p:spPr>
        <p:txBody>
          <a:bodyPr>
            <a:noAutofit/>
          </a:bodyPr>
          <a:lstStyle>
            <a:lvl1pPr>
              <a:buNone/>
              <a:defRPr sz="1400">
                <a:solidFill>
                  <a:srgbClr val="FFFFFF"/>
                </a:solidFill>
                <a:latin typeface="Franklin Gothic Book"/>
                <a:cs typeface="Franklin Gothic Book"/>
              </a:defRPr>
            </a:lvl1pPr>
            <a:lvl2pPr>
              <a:buNone/>
              <a:defRPr sz="1000">
                <a:solidFill>
                  <a:schemeClr val="bg1"/>
                </a:solidFill>
                <a:latin typeface="Franklin Gothic Book"/>
                <a:cs typeface="Franklin Gothic Book"/>
              </a:defRPr>
            </a:lvl2pPr>
            <a:lvl3pPr>
              <a:buNone/>
              <a:defRPr sz="1000">
                <a:solidFill>
                  <a:schemeClr val="bg1"/>
                </a:solidFill>
                <a:latin typeface="Franklin Gothic Book"/>
                <a:cs typeface="Franklin Gothic Book"/>
              </a:defRPr>
            </a:lvl3pPr>
            <a:lvl4pPr>
              <a:buNone/>
              <a:defRPr sz="1000">
                <a:solidFill>
                  <a:schemeClr val="bg1"/>
                </a:solidFill>
                <a:latin typeface="Franklin Gothic Book"/>
                <a:cs typeface="Franklin Gothic Book"/>
              </a:defRPr>
            </a:lvl4pPr>
            <a:lvl5pPr>
              <a:buNone/>
              <a:defRPr sz="1000">
                <a:solidFill>
                  <a:schemeClr val="bg1"/>
                </a:solidFill>
                <a:latin typeface="Franklin Gothic Book"/>
                <a:cs typeface="Franklin Gothic Book"/>
              </a:defRPr>
            </a:lvl5pPr>
          </a:lstStyle>
          <a:p>
            <a:pPr lvl="0"/>
            <a:r>
              <a:rPr lang="en-US"/>
              <a:t>Click to edit Master text styles</a:t>
            </a:r>
          </a:p>
        </p:txBody>
      </p:sp>
    </p:spTree>
    <p:extLst>
      <p:ext uri="{BB962C8B-B14F-4D97-AF65-F5344CB8AC3E}">
        <p14:creationId xmlns:p14="http://schemas.microsoft.com/office/powerpoint/2010/main" val="2879075202"/>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13" name="Title 17"/>
          <p:cNvSpPr>
            <a:spLocks noGrp="1"/>
          </p:cNvSpPr>
          <p:nvPr>
            <p:ph type="title"/>
          </p:nvPr>
        </p:nvSpPr>
        <p:spPr>
          <a:xfrm>
            <a:off x="903126" y="237053"/>
            <a:ext cx="7152911" cy="505884"/>
          </a:xfrm>
          <a:prstGeom prst="rect">
            <a:avLst/>
          </a:prstGeom>
        </p:spPr>
        <p:txBody>
          <a:bodyPr>
            <a:normAutofit/>
          </a:bodyPr>
          <a:lstStyle>
            <a:lvl1pPr algn="l">
              <a:defRPr sz="4000" cap="none" baseline="0">
                <a:solidFill>
                  <a:schemeClr val="bg1"/>
                </a:solidFill>
                <a:latin typeface="Franklin Gothic Book"/>
                <a:cs typeface="Franklin Gothic Book"/>
              </a:defRPr>
            </a:lvl1pPr>
          </a:lstStyle>
          <a:p>
            <a:r>
              <a:rPr lang="en-US"/>
              <a:t>Click to edit Master title style</a:t>
            </a:r>
            <a:endParaRPr lang="en-US" dirty="0"/>
          </a:p>
        </p:txBody>
      </p:sp>
      <p:sp>
        <p:nvSpPr>
          <p:cNvPr id="16" name="Content Placeholder 30"/>
          <p:cNvSpPr>
            <a:spLocks noGrp="1"/>
          </p:cNvSpPr>
          <p:nvPr>
            <p:ph sz="quarter" idx="13"/>
          </p:nvPr>
        </p:nvSpPr>
        <p:spPr>
          <a:xfrm>
            <a:off x="903817" y="742419"/>
            <a:ext cx="3488267" cy="366712"/>
          </a:xfrm>
          <a:prstGeom prst="rect">
            <a:avLst/>
          </a:prstGeom>
        </p:spPr>
        <p:txBody>
          <a:bodyPr>
            <a:noAutofit/>
          </a:bodyPr>
          <a:lstStyle>
            <a:lvl1pPr>
              <a:buNone/>
              <a:defRPr sz="1400">
                <a:solidFill>
                  <a:srgbClr val="FFFFFF"/>
                </a:solidFill>
                <a:latin typeface="Franklin Gothic Book"/>
                <a:cs typeface="Franklin Gothic Book"/>
              </a:defRPr>
            </a:lvl1pPr>
            <a:lvl2pPr>
              <a:buNone/>
              <a:defRPr sz="1000">
                <a:solidFill>
                  <a:schemeClr val="bg1"/>
                </a:solidFill>
                <a:latin typeface="Franklin Gothic Book"/>
                <a:cs typeface="Franklin Gothic Book"/>
              </a:defRPr>
            </a:lvl2pPr>
            <a:lvl3pPr>
              <a:buNone/>
              <a:defRPr sz="1000">
                <a:solidFill>
                  <a:schemeClr val="bg1"/>
                </a:solidFill>
                <a:latin typeface="Franklin Gothic Book"/>
                <a:cs typeface="Franklin Gothic Book"/>
              </a:defRPr>
            </a:lvl3pPr>
            <a:lvl4pPr>
              <a:buNone/>
              <a:defRPr sz="1000">
                <a:solidFill>
                  <a:schemeClr val="bg1"/>
                </a:solidFill>
                <a:latin typeface="Franklin Gothic Book"/>
                <a:cs typeface="Franklin Gothic Book"/>
              </a:defRPr>
            </a:lvl4pPr>
            <a:lvl5pPr>
              <a:buNone/>
              <a:defRPr sz="1000">
                <a:solidFill>
                  <a:schemeClr val="bg1"/>
                </a:solidFill>
                <a:latin typeface="Franklin Gothic Book"/>
                <a:cs typeface="Franklin Gothic Book"/>
              </a:defRPr>
            </a:lvl5pPr>
          </a:lstStyle>
          <a:p>
            <a:pPr lvl="0"/>
            <a:r>
              <a:rPr lang="en-US"/>
              <a:t>Click to edit Master text styles</a:t>
            </a:r>
          </a:p>
        </p:txBody>
      </p:sp>
    </p:spTree>
    <p:extLst>
      <p:ext uri="{BB962C8B-B14F-4D97-AF65-F5344CB8AC3E}">
        <p14:creationId xmlns:p14="http://schemas.microsoft.com/office/powerpoint/2010/main" val="2879075202"/>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13" name="Title 17"/>
          <p:cNvSpPr>
            <a:spLocks noGrp="1"/>
          </p:cNvSpPr>
          <p:nvPr>
            <p:ph type="title"/>
          </p:nvPr>
        </p:nvSpPr>
        <p:spPr>
          <a:xfrm>
            <a:off x="903126" y="237053"/>
            <a:ext cx="7152911" cy="505884"/>
          </a:xfrm>
          <a:prstGeom prst="rect">
            <a:avLst/>
          </a:prstGeom>
        </p:spPr>
        <p:txBody>
          <a:bodyPr>
            <a:normAutofit/>
          </a:bodyPr>
          <a:lstStyle>
            <a:lvl1pPr algn="l">
              <a:defRPr sz="4000" cap="none" baseline="0">
                <a:solidFill>
                  <a:schemeClr val="bg1"/>
                </a:solidFill>
                <a:latin typeface="Franklin Gothic Book"/>
                <a:cs typeface="Franklin Gothic Book"/>
              </a:defRPr>
            </a:lvl1pPr>
          </a:lstStyle>
          <a:p>
            <a:r>
              <a:rPr lang="en-US"/>
              <a:t>Click to edit Master title style</a:t>
            </a:r>
            <a:endParaRPr lang="en-US" dirty="0"/>
          </a:p>
        </p:txBody>
      </p:sp>
      <p:sp>
        <p:nvSpPr>
          <p:cNvPr id="16" name="Content Placeholder 30"/>
          <p:cNvSpPr>
            <a:spLocks noGrp="1"/>
          </p:cNvSpPr>
          <p:nvPr>
            <p:ph sz="quarter" idx="13"/>
          </p:nvPr>
        </p:nvSpPr>
        <p:spPr>
          <a:xfrm>
            <a:off x="903817" y="742419"/>
            <a:ext cx="3488267" cy="366712"/>
          </a:xfrm>
          <a:prstGeom prst="rect">
            <a:avLst/>
          </a:prstGeom>
        </p:spPr>
        <p:txBody>
          <a:bodyPr>
            <a:noAutofit/>
          </a:bodyPr>
          <a:lstStyle>
            <a:lvl1pPr>
              <a:buNone/>
              <a:defRPr sz="1400">
                <a:solidFill>
                  <a:srgbClr val="FFFFFF"/>
                </a:solidFill>
                <a:latin typeface="Franklin Gothic Book"/>
                <a:cs typeface="Franklin Gothic Book"/>
              </a:defRPr>
            </a:lvl1pPr>
            <a:lvl2pPr>
              <a:buNone/>
              <a:defRPr sz="1000">
                <a:solidFill>
                  <a:schemeClr val="bg1"/>
                </a:solidFill>
                <a:latin typeface="Franklin Gothic Book"/>
                <a:cs typeface="Franklin Gothic Book"/>
              </a:defRPr>
            </a:lvl2pPr>
            <a:lvl3pPr>
              <a:buNone/>
              <a:defRPr sz="1000">
                <a:solidFill>
                  <a:schemeClr val="bg1"/>
                </a:solidFill>
                <a:latin typeface="Franklin Gothic Book"/>
                <a:cs typeface="Franklin Gothic Book"/>
              </a:defRPr>
            </a:lvl3pPr>
            <a:lvl4pPr>
              <a:buNone/>
              <a:defRPr sz="1000">
                <a:solidFill>
                  <a:schemeClr val="bg1"/>
                </a:solidFill>
                <a:latin typeface="Franklin Gothic Book"/>
                <a:cs typeface="Franklin Gothic Book"/>
              </a:defRPr>
            </a:lvl4pPr>
            <a:lvl5pPr>
              <a:buNone/>
              <a:defRPr sz="1000">
                <a:solidFill>
                  <a:schemeClr val="bg1"/>
                </a:solidFill>
                <a:latin typeface="Franklin Gothic Book"/>
                <a:cs typeface="Franklin Gothic Book"/>
              </a:defRPr>
            </a:lvl5pPr>
          </a:lstStyle>
          <a:p>
            <a:pPr lvl="0"/>
            <a:r>
              <a:rPr lang="en-US"/>
              <a:t>Click to edit Master text styles</a:t>
            </a:r>
          </a:p>
        </p:txBody>
      </p:sp>
    </p:spTree>
    <p:extLst>
      <p:ext uri="{BB962C8B-B14F-4D97-AF65-F5344CB8AC3E}">
        <p14:creationId xmlns:p14="http://schemas.microsoft.com/office/powerpoint/2010/main" val="2879075202"/>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13" name="Title 17"/>
          <p:cNvSpPr>
            <a:spLocks noGrp="1"/>
          </p:cNvSpPr>
          <p:nvPr>
            <p:ph type="title"/>
          </p:nvPr>
        </p:nvSpPr>
        <p:spPr>
          <a:xfrm>
            <a:off x="903126" y="237053"/>
            <a:ext cx="7152911" cy="505884"/>
          </a:xfrm>
          <a:prstGeom prst="rect">
            <a:avLst/>
          </a:prstGeom>
        </p:spPr>
        <p:txBody>
          <a:bodyPr>
            <a:normAutofit/>
          </a:bodyPr>
          <a:lstStyle>
            <a:lvl1pPr algn="l">
              <a:defRPr sz="4000" cap="none" baseline="0">
                <a:solidFill>
                  <a:schemeClr val="bg1"/>
                </a:solidFill>
                <a:latin typeface="Franklin Gothic Book"/>
                <a:cs typeface="Franklin Gothic Book"/>
              </a:defRPr>
            </a:lvl1pPr>
          </a:lstStyle>
          <a:p>
            <a:r>
              <a:rPr lang="en-US"/>
              <a:t>Click to edit Master title style</a:t>
            </a:r>
            <a:endParaRPr lang="en-US" dirty="0"/>
          </a:p>
        </p:txBody>
      </p:sp>
      <p:sp>
        <p:nvSpPr>
          <p:cNvPr id="16" name="Content Placeholder 30"/>
          <p:cNvSpPr>
            <a:spLocks noGrp="1"/>
          </p:cNvSpPr>
          <p:nvPr>
            <p:ph sz="quarter" idx="13"/>
          </p:nvPr>
        </p:nvSpPr>
        <p:spPr>
          <a:xfrm>
            <a:off x="903817" y="742419"/>
            <a:ext cx="3488267" cy="366712"/>
          </a:xfrm>
          <a:prstGeom prst="rect">
            <a:avLst/>
          </a:prstGeom>
        </p:spPr>
        <p:txBody>
          <a:bodyPr>
            <a:noAutofit/>
          </a:bodyPr>
          <a:lstStyle>
            <a:lvl1pPr>
              <a:buNone/>
              <a:defRPr sz="1400">
                <a:solidFill>
                  <a:srgbClr val="FFFFFF"/>
                </a:solidFill>
                <a:latin typeface="Franklin Gothic Book"/>
                <a:cs typeface="Franklin Gothic Book"/>
              </a:defRPr>
            </a:lvl1pPr>
            <a:lvl2pPr>
              <a:buNone/>
              <a:defRPr sz="1000">
                <a:solidFill>
                  <a:schemeClr val="bg1"/>
                </a:solidFill>
                <a:latin typeface="Franklin Gothic Book"/>
                <a:cs typeface="Franklin Gothic Book"/>
              </a:defRPr>
            </a:lvl2pPr>
            <a:lvl3pPr>
              <a:buNone/>
              <a:defRPr sz="1000">
                <a:solidFill>
                  <a:schemeClr val="bg1"/>
                </a:solidFill>
                <a:latin typeface="Franklin Gothic Book"/>
                <a:cs typeface="Franklin Gothic Book"/>
              </a:defRPr>
            </a:lvl3pPr>
            <a:lvl4pPr>
              <a:buNone/>
              <a:defRPr sz="1000">
                <a:solidFill>
                  <a:schemeClr val="bg1"/>
                </a:solidFill>
                <a:latin typeface="Franklin Gothic Book"/>
                <a:cs typeface="Franklin Gothic Book"/>
              </a:defRPr>
            </a:lvl4pPr>
            <a:lvl5pPr>
              <a:buNone/>
              <a:defRPr sz="1000">
                <a:solidFill>
                  <a:schemeClr val="bg1"/>
                </a:solidFill>
                <a:latin typeface="Franklin Gothic Book"/>
                <a:cs typeface="Franklin Gothic Book"/>
              </a:defRPr>
            </a:lvl5pPr>
          </a:lstStyle>
          <a:p>
            <a:pPr lvl="0"/>
            <a:r>
              <a:rPr lang="en-US"/>
              <a:t>Click to edit Master text styles</a:t>
            </a:r>
          </a:p>
        </p:txBody>
      </p:sp>
    </p:spTree>
    <p:extLst>
      <p:ext uri="{BB962C8B-B14F-4D97-AF65-F5344CB8AC3E}">
        <p14:creationId xmlns:p14="http://schemas.microsoft.com/office/powerpoint/2010/main" val="2879075202"/>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13" name="Title 17"/>
          <p:cNvSpPr>
            <a:spLocks noGrp="1"/>
          </p:cNvSpPr>
          <p:nvPr>
            <p:ph type="title"/>
          </p:nvPr>
        </p:nvSpPr>
        <p:spPr>
          <a:xfrm>
            <a:off x="903126" y="237053"/>
            <a:ext cx="7152911" cy="505884"/>
          </a:xfrm>
          <a:prstGeom prst="rect">
            <a:avLst/>
          </a:prstGeom>
        </p:spPr>
        <p:txBody>
          <a:bodyPr>
            <a:normAutofit/>
          </a:bodyPr>
          <a:lstStyle>
            <a:lvl1pPr algn="l">
              <a:defRPr sz="4000" cap="none" baseline="0">
                <a:solidFill>
                  <a:schemeClr val="bg1"/>
                </a:solidFill>
                <a:latin typeface="Franklin Gothic Book"/>
                <a:cs typeface="Franklin Gothic Book"/>
              </a:defRPr>
            </a:lvl1pPr>
          </a:lstStyle>
          <a:p>
            <a:r>
              <a:rPr lang="en-US"/>
              <a:t>Click to edit Master title style</a:t>
            </a:r>
            <a:endParaRPr lang="en-US" dirty="0"/>
          </a:p>
        </p:txBody>
      </p:sp>
      <p:sp>
        <p:nvSpPr>
          <p:cNvPr id="16" name="Content Placeholder 30"/>
          <p:cNvSpPr>
            <a:spLocks noGrp="1"/>
          </p:cNvSpPr>
          <p:nvPr>
            <p:ph sz="quarter" idx="13"/>
          </p:nvPr>
        </p:nvSpPr>
        <p:spPr>
          <a:xfrm>
            <a:off x="903817" y="742419"/>
            <a:ext cx="3488267" cy="366712"/>
          </a:xfrm>
          <a:prstGeom prst="rect">
            <a:avLst/>
          </a:prstGeom>
        </p:spPr>
        <p:txBody>
          <a:bodyPr>
            <a:noAutofit/>
          </a:bodyPr>
          <a:lstStyle>
            <a:lvl1pPr>
              <a:buNone/>
              <a:defRPr sz="1400">
                <a:solidFill>
                  <a:srgbClr val="FFFFFF"/>
                </a:solidFill>
                <a:latin typeface="Franklin Gothic Book"/>
                <a:cs typeface="Franklin Gothic Book"/>
              </a:defRPr>
            </a:lvl1pPr>
            <a:lvl2pPr>
              <a:buNone/>
              <a:defRPr sz="1000">
                <a:solidFill>
                  <a:schemeClr val="bg1"/>
                </a:solidFill>
                <a:latin typeface="Franklin Gothic Book"/>
                <a:cs typeface="Franklin Gothic Book"/>
              </a:defRPr>
            </a:lvl2pPr>
            <a:lvl3pPr>
              <a:buNone/>
              <a:defRPr sz="1000">
                <a:solidFill>
                  <a:schemeClr val="bg1"/>
                </a:solidFill>
                <a:latin typeface="Franklin Gothic Book"/>
                <a:cs typeface="Franklin Gothic Book"/>
              </a:defRPr>
            </a:lvl3pPr>
            <a:lvl4pPr>
              <a:buNone/>
              <a:defRPr sz="1000">
                <a:solidFill>
                  <a:schemeClr val="bg1"/>
                </a:solidFill>
                <a:latin typeface="Franklin Gothic Book"/>
                <a:cs typeface="Franklin Gothic Book"/>
              </a:defRPr>
            </a:lvl4pPr>
            <a:lvl5pPr>
              <a:buNone/>
              <a:defRPr sz="1000">
                <a:solidFill>
                  <a:schemeClr val="bg1"/>
                </a:solidFill>
                <a:latin typeface="Franklin Gothic Book"/>
                <a:cs typeface="Franklin Gothic Book"/>
              </a:defRPr>
            </a:lvl5pPr>
          </a:lstStyle>
          <a:p>
            <a:pPr lvl="0"/>
            <a:r>
              <a:rPr lang="en-US"/>
              <a:t>Click to edit Master text styles</a:t>
            </a:r>
          </a:p>
        </p:txBody>
      </p:sp>
    </p:spTree>
    <p:extLst>
      <p:ext uri="{BB962C8B-B14F-4D97-AF65-F5344CB8AC3E}">
        <p14:creationId xmlns:p14="http://schemas.microsoft.com/office/powerpoint/2010/main" val="2879075202"/>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3" name="Title 17"/>
          <p:cNvSpPr>
            <a:spLocks noGrp="1"/>
          </p:cNvSpPr>
          <p:nvPr>
            <p:ph type="title"/>
          </p:nvPr>
        </p:nvSpPr>
        <p:spPr>
          <a:xfrm>
            <a:off x="903126" y="237053"/>
            <a:ext cx="7152911" cy="505884"/>
          </a:xfrm>
          <a:prstGeom prst="rect">
            <a:avLst/>
          </a:prstGeom>
        </p:spPr>
        <p:txBody>
          <a:bodyPr>
            <a:normAutofit/>
          </a:bodyPr>
          <a:lstStyle>
            <a:lvl1pPr algn="l">
              <a:defRPr sz="4000" cap="none" baseline="0">
                <a:solidFill>
                  <a:schemeClr val="bg1"/>
                </a:solidFill>
                <a:latin typeface="Franklin Gothic Book"/>
                <a:cs typeface="Franklin Gothic Book"/>
              </a:defRPr>
            </a:lvl1pPr>
          </a:lstStyle>
          <a:p>
            <a:r>
              <a:rPr lang="en-US"/>
              <a:t>Click to edit Master title style</a:t>
            </a:r>
            <a:endParaRPr lang="en-US" dirty="0"/>
          </a:p>
        </p:txBody>
      </p:sp>
      <p:sp>
        <p:nvSpPr>
          <p:cNvPr id="16" name="Content Placeholder 30"/>
          <p:cNvSpPr>
            <a:spLocks noGrp="1"/>
          </p:cNvSpPr>
          <p:nvPr>
            <p:ph sz="quarter" idx="13"/>
          </p:nvPr>
        </p:nvSpPr>
        <p:spPr>
          <a:xfrm>
            <a:off x="903817" y="742419"/>
            <a:ext cx="3488267" cy="366712"/>
          </a:xfrm>
          <a:prstGeom prst="rect">
            <a:avLst/>
          </a:prstGeom>
        </p:spPr>
        <p:txBody>
          <a:bodyPr>
            <a:noAutofit/>
          </a:bodyPr>
          <a:lstStyle>
            <a:lvl1pPr>
              <a:buNone/>
              <a:defRPr sz="1400">
                <a:solidFill>
                  <a:srgbClr val="FFFFFF"/>
                </a:solidFill>
                <a:latin typeface="Franklin Gothic Book"/>
                <a:cs typeface="Franklin Gothic Book"/>
              </a:defRPr>
            </a:lvl1pPr>
            <a:lvl2pPr>
              <a:buNone/>
              <a:defRPr sz="1000">
                <a:solidFill>
                  <a:schemeClr val="bg1"/>
                </a:solidFill>
                <a:latin typeface="Franklin Gothic Book"/>
                <a:cs typeface="Franklin Gothic Book"/>
              </a:defRPr>
            </a:lvl2pPr>
            <a:lvl3pPr>
              <a:buNone/>
              <a:defRPr sz="1000">
                <a:solidFill>
                  <a:schemeClr val="bg1"/>
                </a:solidFill>
                <a:latin typeface="Franklin Gothic Book"/>
                <a:cs typeface="Franklin Gothic Book"/>
              </a:defRPr>
            </a:lvl3pPr>
            <a:lvl4pPr>
              <a:buNone/>
              <a:defRPr sz="1000">
                <a:solidFill>
                  <a:schemeClr val="bg1"/>
                </a:solidFill>
                <a:latin typeface="Franklin Gothic Book"/>
                <a:cs typeface="Franklin Gothic Book"/>
              </a:defRPr>
            </a:lvl4pPr>
            <a:lvl5pPr>
              <a:buNone/>
              <a:defRPr sz="1000">
                <a:solidFill>
                  <a:schemeClr val="bg1"/>
                </a:solidFill>
                <a:latin typeface="Franklin Gothic Book"/>
                <a:cs typeface="Franklin Gothic Book"/>
              </a:defRPr>
            </a:lvl5pPr>
          </a:lstStyle>
          <a:p>
            <a:pPr lvl="0"/>
            <a:r>
              <a:rPr lang="en-US"/>
              <a:t>Click to edit Master text styles</a:t>
            </a:r>
          </a:p>
        </p:txBody>
      </p:sp>
    </p:spTree>
    <p:extLst>
      <p:ext uri="{BB962C8B-B14F-4D97-AF65-F5344CB8AC3E}">
        <p14:creationId xmlns:p14="http://schemas.microsoft.com/office/powerpoint/2010/main" val="2172077784"/>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8B132A-91EB-4C87-B299-C2E21595DCD7}" type="datetimeFigureOut">
              <a:rPr lang="en-US" smtClean="0"/>
              <a:pPr/>
              <a:t>01-06-2019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09FCC9-BDF5-4363-828B-861ECE21F4CD}"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2758248"/>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68B132A-91EB-4C87-B299-C2E21595DCD7}" type="datetimeFigureOut">
              <a:rPr lang="en-US" smtClean="0"/>
              <a:pPr/>
              <a:t>01-06-2019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09FCC9-BDF5-4363-828B-861ECE21F4CD}" type="slidenum">
              <a:rPr lang="en-US" smtClean="0"/>
              <a:pPr/>
              <a:t>‹#›</a:t>
            </a:fld>
            <a:endParaRPr lang="en-US"/>
          </a:p>
        </p:txBody>
      </p:sp>
    </p:spTree>
    <p:extLst>
      <p:ext uri="{BB962C8B-B14F-4D97-AF65-F5344CB8AC3E}">
        <p14:creationId xmlns:p14="http://schemas.microsoft.com/office/powerpoint/2010/main" val="2817142631"/>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8B132A-91EB-4C87-B299-C2E21595DCD7}" type="datetimeFigureOut">
              <a:rPr lang="en-US" smtClean="0"/>
              <a:pPr/>
              <a:t>01-06-2019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09FCC9-BDF5-4363-828B-861ECE21F4CD}" type="slidenum">
              <a:rPr lang="en-US" smtClean="0"/>
              <a:pPr/>
              <a:t>‹#›</a:t>
            </a:fld>
            <a:endParaRPr lang="en-US"/>
          </a:p>
        </p:txBody>
      </p:sp>
    </p:spTree>
    <p:extLst>
      <p:ext uri="{BB962C8B-B14F-4D97-AF65-F5344CB8AC3E}">
        <p14:creationId xmlns:p14="http://schemas.microsoft.com/office/powerpoint/2010/main" val="1230970123"/>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68B132A-91EB-4C87-B299-C2E21595DCD7}" type="datetimeFigureOut">
              <a:rPr lang="en-US" smtClean="0"/>
              <a:pPr/>
              <a:t>01-06-2019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09FCC9-BDF5-4363-828B-861ECE21F4CD}" type="slidenum">
              <a:rPr lang="en-US" smtClean="0"/>
              <a:pPr/>
              <a:t>‹#›</a:t>
            </a:fld>
            <a:endParaRPr lang="en-US"/>
          </a:p>
        </p:txBody>
      </p:sp>
    </p:spTree>
    <p:extLst>
      <p:ext uri="{BB962C8B-B14F-4D97-AF65-F5344CB8AC3E}">
        <p14:creationId xmlns:p14="http://schemas.microsoft.com/office/powerpoint/2010/main" val="3948272760"/>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68B132A-91EB-4C87-B299-C2E21595DCD7}" type="datetimeFigureOut">
              <a:rPr lang="en-US" smtClean="0"/>
              <a:pPr/>
              <a:t>01-06-2019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609FCC9-BDF5-4363-828B-861ECE21F4CD}" type="slidenum">
              <a:rPr lang="en-US" smtClean="0"/>
              <a:pPr/>
              <a:t>‹#›</a:t>
            </a:fld>
            <a:endParaRPr lang="en-US"/>
          </a:p>
        </p:txBody>
      </p:sp>
    </p:spTree>
    <p:extLst>
      <p:ext uri="{BB962C8B-B14F-4D97-AF65-F5344CB8AC3E}">
        <p14:creationId xmlns:p14="http://schemas.microsoft.com/office/powerpoint/2010/main" val="1057057299"/>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68B132A-91EB-4C87-B299-C2E21595DCD7}" type="datetimeFigureOut">
              <a:rPr lang="en-US" smtClean="0"/>
              <a:pPr/>
              <a:t>01-06-2019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609FCC9-BDF5-4363-828B-861ECE21F4CD}" type="slidenum">
              <a:rPr lang="en-US" smtClean="0"/>
              <a:pPr/>
              <a:t>‹#›</a:t>
            </a:fld>
            <a:endParaRPr lang="en-US"/>
          </a:p>
        </p:txBody>
      </p:sp>
    </p:spTree>
    <p:extLst>
      <p:ext uri="{BB962C8B-B14F-4D97-AF65-F5344CB8AC3E}">
        <p14:creationId xmlns:p14="http://schemas.microsoft.com/office/powerpoint/2010/main" val="418478538"/>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8B132A-91EB-4C87-B299-C2E21595DCD7}" type="datetimeFigureOut">
              <a:rPr lang="en-US" smtClean="0"/>
              <a:pPr/>
              <a:t>01-06-2019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09FCC9-BDF5-4363-828B-861ECE21F4CD}" type="slidenum">
              <a:rPr lang="en-US" smtClean="0"/>
              <a:pPr/>
              <a:t>‹#›</a:t>
            </a:fld>
            <a:endParaRPr lang="en-US"/>
          </a:p>
        </p:txBody>
      </p:sp>
    </p:spTree>
    <p:extLst>
      <p:ext uri="{BB962C8B-B14F-4D97-AF65-F5344CB8AC3E}">
        <p14:creationId xmlns:p14="http://schemas.microsoft.com/office/powerpoint/2010/main" val="3360756257"/>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68B132A-91EB-4C87-B299-C2E21595DCD7}" type="datetimeFigureOut">
              <a:rPr lang="en-US" smtClean="0"/>
              <a:pPr/>
              <a:t>01-06-2019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609FCC9-BDF5-4363-828B-861ECE21F4CD}"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72413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661"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703" r:id="rId25"/>
  </p:sldLayoutIdLst>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1851102" y="5077963"/>
            <a:ext cx="8489796" cy="1246637"/>
          </a:xfrm>
          <a:prstGeom prst="rect">
            <a:avLst/>
          </a:prstGeom>
        </p:spPr>
        <p:txBody>
          <a:bodyPr vert="horz" lIns="0" tIns="45720" rIns="0" bIns="45720" rtlCol="0">
            <a:normAutofit fontScale="8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en-US" sz="3800" b="1" dirty="0" smtClean="0">
                <a:solidFill>
                  <a:srgbClr val="FF0000"/>
                </a:solidFill>
                <a:effectLst>
                  <a:outerShdw blurRad="38100" dist="38100" dir="2700000" algn="tl">
                    <a:srgbClr val="000000">
                      <a:alpha val="43137"/>
                    </a:srgbClr>
                  </a:outerShdw>
                </a:effectLst>
                <a:latin typeface="Tempus Sans ITC" panose="04020404030D07020202" pitchFamily="82" charset="0"/>
                <a:cs typeface="Times New Roman" pitchFamily="18" charset="0"/>
              </a:rPr>
              <a:t>FAISSAL A.M. SHAHEEN</a:t>
            </a:r>
            <a:r>
              <a:rPr lang="en-US" sz="2400" b="1" dirty="0" smtClean="0">
                <a:solidFill>
                  <a:srgbClr val="FF0000"/>
                </a:solidFill>
                <a:effectLst>
                  <a:outerShdw blurRad="38100" dist="38100" dir="2700000" algn="tl">
                    <a:srgbClr val="000000">
                      <a:alpha val="43137"/>
                    </a:srgbClr>
                  </a:outerShdw>
                </a:effectLst>
                <a:latin typeface="Tempus Sans ITC" panose="04020404030D07020202" pitchFamily="82" charset="0"/>
                <a:cs typeface="Times New Roman" panose="02020603050405020304" pitchFamily="18" charset="0"/>
              </a:rPr>
              <a:t>,</a:t>
            </a:r>
            <a:r>
              <a:rPr lang="en-US" b="1" dirty="0" smtClean="0">
                <a:solidFill>
                  <a:srgbClr val="0E98AA"/>
                </a:solidFill>
                <a:latin typeface="Times New Roman" panose="02020603050405020304" pitchFamily="18" charset="0"/>
                <a:cs typeface="Times New Roman" panose="02020603050405020304" pitchFamily="18" charset="0"/>
              </a:rPr>
              <a:t> </a:t>
            </a:r>
            <a:r>
              <a:rPr lang="en-US" b="1" dirty="0" smtClean="0">
                <a:solidFill>
                  <a:srgbClr val="1D4D9D"/>
                </a:solidFill>
                <a:cs typeface="Times New Roman" panose="02020603050405020304" pitchFamily="18" charset="0"/>
              </a:rPr>
              <a:t>MD, MBBCH, FACHARTZ, FRCP, FACP</a:t>
            </a:r>
            <a:endParaRPr lang="en-US" dirty="0" smtClean="0">
              <a:solidFill>
                <a:srgbClr val="1D4D9D"/>
              </a:solidFill>
              <a:cs typeface="Times New Roman" panose="02020603050405020304" pitchFamily="18" charset="0"/>
            </a:endParaRPr>
          </a:p>
          <a:p>
            <a:pPr marL="0" indent="0" algn="ctr">
              <a:buFont typeface="Calibri" panose="020F0502020204030204" pitchFamily="34" charset="0"/>
              <a:buNone/>
            </a:pPr>
            <a:r>
              <a:rPr lang="en-US" sz="2200" dirty="0" smtClean="0">
                <a:solidFill>
                  <a:srgbClr val="1D4D9D"/>
                </a:solidFill>
                <a:cs typeface="Times New Roman" panose="02020603050405020304" pitchFamily="18" charset="0"/>
              </a:rPr>
              <a:t>Consultant Physician and Nephrologist</a:t>
            </a:r>
          </a:p>
          <a:p>
            <a:pPr marL="0" indent="0" algn="ctr">
              <a:buFont typeface="Calibri" panose="020F0502020204030204" pitchFamily="34" charset="0"/>
              <a:buNone/>
            </a:pPr>
            <a:r>
              <a:rPr lang="en-US" sz="2200" dirty="0" smtClean="0">
                <a:solidFill>
                  <a:srgbClr val="1D4D9D"/>
                </a:solidFill>
                <a:cs typeface="Times New Roman" panose="02020603050405020304" pitchFamily="18" charset="0"/>
              </a:rPr>
              <a:t>Head of Nephrology Department, DSFH</a:t>
            </a:r>
            <a:endParaRPr lang="en-US" sz="2200" dirty="0">
              <a:solidFill>
                <a:srgbClr val="1D4D9D"/>
              </a:solidFill>
              <a:cs typeface="Times New Roman" panose="02020603050405020304" pitchFamily="18" charset="0"/>
            </a:endParaRPr>
          </a:p>
        </p:txBody>
      </p:sp>
      <p:sp>
        <p:nvSpPr>
          <p:cNvPr id="15" name="Rectangle 14"/>
          <p:cNvSpPr/>
          <p:nvPr/>
        </p:nvSpPr>
        <p:spPr>
          <a:xfrm>
            <a:off x="0" y="3230244"/>
            <a:ext cx="12192000" cy="144335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0" y="2953968"/>
            <a:ext cx="12192000" cy="184975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900" b="1" dirty="0" smtClean="0">
                <a:solidFill>
                  <a:srgbClr val="C72026"/>
                </a:solidFill>
                <a:effectLst>
                  <a:outerShdw blurRad="38100" dist="38100" dir="2700000" algn="tl">
                    <a:srgbClr val="000000">
                      <a:alpha val="43137"/>
                    </a:srgbClr>
                  </a:outerShdw>
                </a:effectLst>
                <a:latin typeface="+mn-lt"/>
              </a:rPr>
              <a:t>“INCREASING DONOR POOL BY ACCEPTING SUB-OPTIMAL KIDNEYS”</a:t>
            </a:r>
          </a:p>
          <a:p>
            <a:r>
              <a:rPr lang="en-US" sz="4900" b="1" dirty="0" smtClean="0">
                <a:solidFill>
                  <a:srgbClr val="C72026"/>
                </a:solidFill>
                <a:effectLst>
                  <a:outerShdw blurRad="38100" dist="38100" dir="2700000" algn="tl">
                    <a:srgbClr val="000000">
                      <a:alpha val="43137"/>
                    </a:srgbClr>
                  </a:outerShdw>
                </a:effectLst>
                <a:latin typeface="+mn-lt"/>
              </a:rPr>
              <a:t>DONORS</a:t>
            </a:r>
            <a:endParaRPr lang="en-US" sz="4900" b="1" dirty="0">
              <a:solidFill>
                <a:srgbClr val="C72026"/>
              </a:solidFill>
              <a:effectLst>
                <a:outerShdw blurRad="38100" dist="38100" dir="2700000" algn="tl">
                  <a:srgbClr val="000000">
                    <a:alpha val="43137"/>
                  </a:srgbClr>
                </a:outerShdw>
              </a:effectLst>
              <a:latin typeface="+mn-lt"/>
            </a:endParaRPr>
          </a:p>
        </p:txBody>
      </p:sp>
      <p:cxnSp>
        <p:nvCxnSpPr>
          <p:cNvPr id="17" name="Straight Connector 16"/>
          <p:cNvCxnSpPr/>
          <p:nvPr/>
        </p:nvCxnSpPr>
        <p:spPr>
          <a:xfrm>
            <a:off x="-8544" y="2532432"/>
            <a:ext cx="12207240" cy="0"/>
          </a:xfrm>
          <a:prstGeom prst="line">
            <a:avLst/>
          </a:prstGeom>
          <a:ln w="19050">
            <a:solidFill>
              <a:srgbClr val="1D4D9D"/>
            </a:solidFill>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2518947" y="1748135"/>
            <a:ext cx="7152920" cy="461665"/>
          </a:xfrm>
          <a:prstGeom prst="rect">
            <a:avLst/>
          </a:prstGeom>
        </p:spPr>
        <p:txBody>
          <a:bodyPr wrap="none">
            <a:spAutoFit/>
          </a:bodyPr>
          <a:lstStyle/>
          <a:p>
            <a:r>
              <a:rPr lang="en-US" sz="2400" b="1" dirty="0" smtClean="0">
                <a:solidFill>
                  <a:schemeClr val="bg2">
                    <a:lumMod val="50000"/>
                  </a:schemeClr>
                </a:solidFill>
                <a:effectLst>
                  <a:outerShdw blurRad="38100" dist="38100" dir="2700000" algn="tl">
                    <a:srgbClr val="000000">
                      <a:alpha val="43137"/>
                    </a:srgbClr>
                  </a:outerShdw>
                </a:effectLst>
                <a:highlight>
                  <a:srgbClr val="FFFFFF"/>
                </a:highlight>
                <a:latin typeface="Segoe Script" panose="020B0504020000000003" pitchFamily="34" charset="0"/>
                <a:ea typeface="Times New Roman" panose="02020603050405020304" pitchFamily="18" charset="0"/>
              </a:rPr>
              <a:t>HABTOOR HILTON</a:t>
            </a:r>
            <a:r>
              <a:rPr lang="en-US" sz="2400" b="1" dirty="0" smtClean="0">
                <a:solidFill>
                  <a:schemeClr val="bg2">
                    <a:lumMod val="50000"/>
                  </a:schemeClr>
                </a:solidFill>
                <a:effectLst>
                  <a:outerShdw blurRad="38100" dist="38100" dir="2700000" algn="tl">
                    <a:srgbClr val="000000">
                      <a:alpha val="43137"/>
                    </a:srgbClr>
                  </a:outerShdw>
                </a:effectLst>
                <a:latin typeface="Segoe Script" panose="020B0504020000000003" pitchFamily="34" charset="0"/>
                <a:ea typeface="Times New Roman" panose="02020603050405020304" pitchFamily="18" charset="0"/>
              </a:rPr>
              <a:t>– BEIRUT – LEBANON</a:t>
            </a:r>
            <a:endParaRPr lang="en-US" sz="2400" b="1" dirty="0">
              <a:solidFill>
                <a:schemeClr val="bg2">
                  <a:lumMod val="50000"/>
                </a:schemeClr>
              </a:solidFill>
              <a:effectLst>
                <a:outerShdw blurRad="38100" dist="38100" dir="2700000" algn="tl">
                  <a:srgbClr val="000000">
                    <a:alpha val="43137"/>
                  </a:srgbClr>
                </a:outerShdw>
              </a:effectLst>
              <a:latin typeface="Segoe Script" panose="020B0504020000000003"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5949" b="12031"/>
          <a:stretch/>
        </p:blipFill>
        <p:spPr>
          <a:xfrm>
            <a:off x="93618" y="91437"/>
            <a:ext cx="12015264" cy="2366643"/>
          </a:xfrm>
          <a:prstGeom prst="rect">
            <a:avLst/>
          </a:prstGeom>
        </p:spPr>
      </p:pic>
      <p:cxnSp>
        <p:nvCxnSpPr>
          <p:cNvPr id="12" name="Straight Connector 11"/>
          <p:cNvCxnSpPr/>
          <p:nvPr/>
        </p:nvCxnSpPr>
        <p:spPr>
          <a:xfrm>
            <a:off x="0" y="4899504"/>
            <a:ext cx="12192000" cy="0"/>
          </a:xfrm>
          <a:prstGeom prst="line">
            <a:avLst/>
          </a:prstGeom>
          <a:ln w="19050">
            <a:solidFill>
              <a:srgbClr val="1D4D9D"/>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2016866"/>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81200" y="1143000"/>
            <a:ext cx="8253170" cy="5029200"/>
            <a:chOff x="2025121" y="838200"/>
            <a:chExt cx="8141757" cy="4953000"/>
          </a:xfrm>
        </p:grpSpPr>
        <p:pic>
          <p:nvPicPr>
            <p:cNvPr id="28673"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5121" y="838200"/>
              <a:ext cx="8141757" cy="4953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200566" y="5410200"/>
              <a:ext cx="1934034" cy="276999"/>
            </a:xfrm>
            <a:prstGeom prst="rect">
              <a:avLst/>
            </a:prstGeom>
            <a:noFill/>
          </p:spPr>
          <p:txBody>
            <a:bodyPr wrap="square" rtlCol="0">
              <a:spAutoFit/>
            </a:bodyPr>
            <a:lstStyle/>
            <a:p>
              <a:pPr algn="ctr"/>
              <a:r>
                <a:rPr lang="en-US" sz="1200" i="1" dirty="0"/>
                <a:t>Ibrahim et al, NEJM 2009</a:t>
              </a:r>
            </a:p>
          </p:txBody>
        </p:sp>
      </p:grpSp>
      <p:sp>
        <p:nvSpPr>
          <p:cNvPr id="2" name="TextBox 1"/>
          <p:cNvSpPr txBox="1"/>
          <p:nvPr/>
        </p:nvSpPr>
        <p:spPr>
          <a:xfrm>
            <a:off x="3396345" y="330927"/>
            <a:ext cx="5410200" cy="707886"/>
          </a:xfrm>
          <a:prstGeom prst="rect">
            <a:avLst/>
          </a:prstGeom>
          <a:noFill/>
        </p:spPr>
        <p:txBody>
          <a:bodyPr wrap="square" rtlCol="0">
            <a:spAutoFit/>
          </a:bodyPr>
          <a:lstStyle/>
          <a:p>
            <a:pPr algn="ctr"/>
            <a:r>
              <a:rPr lang="en-US" sz="4000" b="1" dirty="0" smtClean="0">
                <a:solidFill>
                  <a:srgbClr val="0070C0"/>
                </a:solidFill>
                <a:effectLst>
                  <a:outerShdw blurRad="38100" dist="38100" dir="2700000" algn="tl">
                    <a:srgbClr val="000000">
                      <a:alpha val="43137"/>
                    </a:srgbClr>
                  </a:outerShdw>
                </a:effectLst>
              </a:rPr>
              <a:t>DONORS LIVE AS LONG</a:t>
            </a:r>
            <a:endParaRPr lang="en-US" sz="40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03258727"/>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9650" y="4043824"/>
            <a:ext cx="6375747" cy="1823576"/>
          </a:xfrm>
          <a:prstGeom prst="rect">
            <a:avLst/>
          </a:prstGeom>
        </p:spPr>
        <p:txBody>
          <a:bodyPr wrap="square">
            <a:spAutoFit/>
          </a:bodyPr>
          <a:lstStyle/>
          <a:p>
            <a:pPr>
              <a:lnSpc>
                <a:spcPct val="150000"/>
              </a:lnSpc>
            </a:pPr>
            <a:r>
              <a:rPr lang="en-US" altLang="en-US" sz="1500" b="1" u="sng" dirty="0"/>
              <a:t>9/1901 after 15 years; 0.47%</a:t>
            </a:r>
          </a:p>
          <a:p>
            <a:pPr>
              <a:lnSpc>
                <a:spcPct val="150000"/>
              </a:lnSpc>
            </a:pPr>
            <a:r>
              <a:rPr lang="en-US" altLang="en-US" sz="1500" dirty="0"/>
              <a:t>18.7 years after donation</a:t>
            </a:r>
          </a:p>
          <a:p>
            <a:pPr>
              <a:lnSpc>
                <a:spcPct val="150000"/>
              </a:lnSpc>
            </a:pPr>
            <a:r>
              <a:rPr lang="en-US" altLang="en-US" sz="1500" dirty="0"/>
              <a:t>Mean age at ESRD 64.7 years</a:t>
            </a:r>
          </a:p>
          <a:p>
            <a:pPr>
              <a:lnSpc>
                <a:spcPct val="150000"/>
              </a:lnSpc>
            </a:pPr>
            <a:r>
              <a:rPr lang="en-US" altLang="en-US" sz="1500" dirty="0"/>
              <a:t>7/9 had an immune mediated cause of ESRD </a:t>
            </a:r>
          </a:p>
          <a:p>
            <a:pPr>
              <a:lnSpc>
                <a:spcPct val="150000"/>
              </a:lnSpc>
            </a:pPr>
            <a:r>
              <a:rPr lang="en-US" altLang="en-US" sz="1500" b="1" u="sng" dirty="0"/>
              <a:t>ALL were biologically related</a:t>
            </a:r>
          </a:p>
        </p:txBody>
      </p:sp>
      <p:sp>
        <p:nvSpPr>
          <p:cNvPr id="4" name="TextBox 3"/>
          <p:cNvSpPr txBox="1"/>
          <p:nvPr/>
        </p:nvSpPr>
        <p:spPr>
          <a:xfrm>
            <a:off x="8991600" y="5531135"/>
            <a:ext cx="2065919" cy="276999"/>
          </a:xfrm>
          <a:prstGeom prst="rect">
            <a:avLst/>
          </a:prstGeom>
          <a:noFill/>
        </p:spPr>
        <p:txBody>
          <a:bodyPr wrap="square" rtlCol="0">
            <a:spAutoFit/>
          </a:bodyPr>
          <a:lstStyle/>
          <a:p>
            <a:r>
              <a:rPr lang="en-US" sz="1200" i="1" dirty="0" err="1"/>
              <a:t>Mj</a:t>
            </a:r>
            <a:r>
              <a:rPr lang="en-US" sz="1200" i="1" dirty="0" err="1">
                <a:latin typeface="Franklin Gothic Book" panose="020B0503020102020204" pitchFamily="34" charset="0"/>
              </a:rPr>
              <a:t>ø</a:t>
            </a:r>
            <a:r>
              <a:rPr lang="en-US" sz="1200" i="1" dirty="0" err="1"/>
              <a:t>en</a:t>
            </a:r>
            <a:r>
              <a:rPr lang="en-US" sz="1200" i="1" dirty="0"/>
              <a:t> et al, KI 2013</a:t>
            </a:r>
          </a:p>
        </p:txBody>
      </p:sp>
      <p:pic>
        <p:nvPicPr>
          <p:cNvPr id="2" name="Picture 1"/>
          <p:cNvPicPr>
            <a:picLocks noChangeAspect="1"/>
          </p:cNvPicPr>
          <p:nvPr/>
        </p:nvPicPr>
        <p:blipFill>
          <a:blip r:embed="rId2"/>
          <a:stretch>
            <a:fillRect/>
          </a:stretch>
        </p:blipFill>
        <p:spPr>
          <a:xfrm>
            <a:off x="1532709" y="265068"/>
            <a:ext cx="9144000" cy="3790950"/>
          </a:xfrm>
          <a:prstGeom prst="rect">
            <a:avLst/>
          </a:prstGeom>
        </p:spPr>
      </p:pic>
    </p:spTree>
    <p:extLst>
      <p:ext uri="{BB962C8B-B14F-4D97-AF65-F5344CB8AC3E}">
        <p14:creationId xmlns:p14="http://schemas.microsoft.com/office/powerpoint/2010/main" val="2300746000"/>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62000" y="2667000"/>
            <a:ext cx="10668000" cy="1049338"/>
          </a:xfrm>
        </p:spPr>
        <p:txBody>
          <a:bodyPr>
            <a:noAutofit/>
          </a:bodyPr>
          <a:lstStyle/>
          <a:p>
            <a:pPr algn="ctr"/>
            <a:r>
              <a:rPr lang="en-US" sz="9600" b="1" dirty="0">
                <a:solidFill>
                  <a:srgbClr val="0070C0"/>
                </a:solidFill>
                <a:effectLst>
                  <a:outerShdw blurRad="38100" dist="38100" dir="2700000" algn="tl">
                    <a:srgbClr val="000000">
                      <a:alpha val="43137"/>
                    </a:srgbClr>
                  </a:outerShdw>
                </a:effectLst>
              </a:rPr>
              <a:t>So, who develops ESRD?</a:t>
            </a:r>
          </a:p>
        </p:txBody>
      </p:sp>
    </p:spTree>
    <p:extLst>
      <p:ext uri="{BB962C8B-B14F-4D97-AF65-F5344CB8AC3E}">
        <p14:creationId xmlns:p14="http://schemas.microsoft.com/office/powerpoint/2010/main" val="1568549656"/>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2">
                <a:shade val="45000"/>
                <a:satMod val="135000"/>
              </a:schemeClr>
              <a:prstClr val="white"/>
            </a:duotone>
          </a:blip>
          <a:stretch>
            <a:fillRect/>
          </a:stretch>
        </p:blipFill>
        <p:spPr>
          <a:xfrm>
            <a:off x="1217510" y="381000"/>
            <a:ext cx="9756980" cy="1399114"/>
          </a:xfrm>
          <a:prstGeom prst="rect">
            <a:avLst/>
          </a:prstGeom>
        </p:spPr>
      </p:pic>
      <p:pic>
        <p:nvPicPr>
          <p:cNvPr id="4" name="Picture 3"/>
          <p:cNvPicPr>
            <a:picLocks noChangeAspect="1"/>
          </p:cNvPicPr>
          <p:nvPr/>
        </p:nvPicPr>
        <p:blipFill>
          <a:blip r:embed="rId3"/>
          <a:stretch>
            <a:fillRect/>
          </a:stretch>
        </p:blipFill>
        <p:spPr>
          <a:xfrm>
            <a:off x="1323708" y="1685109"/>
            <a:ext cx="9555650" cy="2438400"/>
          </a:xfrm>
          <a:prstGeom prst="rect">
            <a:avLst/>
          </a:prstGeom>
        </p:spPr>
      </p:pic>
      <p:sp>
        <p:nvSpPr>
          <p:cNvPr id="3" name="Rectangle 2"/>
          <p:cNvSpPr/>
          <p:nvPr/>
        </p:nvSpPr>
        <p:spPr>
          <a:xfrm>
            <a:off x="1323708" y="4191000"/>
            <a:ext cx="9440091" cy="1294072"/>
          </a:xfrm>
          <a:prstGeom prst="rect">
            <a:avLst/>
          </a:prstGeom>
        </p:spPr>
        <p:txBody>
          <a:bodyPr wrap="square">
            <a:spAutoFit/>
          </a:bodyPr>
          <a:lstStyle/>
          <a:p>
            <a:pPr algn="just">
              <a:lnSpc>
                <a:spcPct val="150000"/>
              </a:lnSpc>
            </a:pPr>
            <a:r>
              <a:rPr lang="en-US" dirty="0" smtClean="0">
                <a:solidFill>
                  <a:srgbClr val="FF0000"/>
                </a:solidFill>
                <a:latin typeface="Lato-Regular"/>
              </a:rPr>
              <a:t>The </a:t>
            </a:r>
            <a:r>
              <a:rPr lang="en-US" dirty="0">
                <a:solidFill>
                  <a:srgbClr val="FF0000"/>
                </a:solidFill>
                <a:latin typeface="Lato-Regular"/>
              </a:rPr>
              <a:t>majority of ESRD developing after living </a:t>
            </a:r>
            <a:r>
              <a:rPr lang="en-US" dirty="0" smtClean="0">
                <a:solidFill>
                  <a:srgbClr val="FF0000"/>
                </a:solidFill>
                <a:latin typeface="Lato-Regular"/>
              </a:rPr>
              <a:t>kidney donation </a:t>
            </a:r>
            <a:r>
              <a:rPr lang="en-US" dirty="0">
                <a:solidFill>
                  <a:srgbClr val="FF0000"/>
                </a:solidFill>
                <a:latin typeface="Lato-Regular"/>
              </a:rPr>
              <a:t>is due to </a:t>
            </a:r>
            <a:r>
              <a:rPr lang="en-US" dirty="0" smtClean="0">
                <a:solidFill>
                  <a:srgbClr val="FF0000"/>
                </a:solidFill>
                <a:latin typeface="Lato-Regular"/>
              </a:rPr>
              <a:t>new-onset disease </a:t>
            </a:r>
            <a:r>
              <a:rPr lang="en-US" dirty="0">
                <a:solidFill>
                  <a:srgbClr val="FF0000"/>
                </a:solidFill>
                <a:latin typeface="Lato-Regular"/>
              </a:rPr>
              <a:t>that would have affected </a:t>
            </a:r>
            <a:r>
              <a:rPr lang="en-US" dirty="0" smtClean="0">
                <a:solidFill>
                  <a:srgbClr val="FF0000"/>
                </a:solidFill>
                <a:latin typeface="Lato-Regular"/>
              </a:rPr>
              <a:t>both kidneys</a:t>
            </a:r>
            <a:r>
              <a:rPr lang="en-US" dirty="0">
                <a:solidFill>
                  <a:srgbClr val="FF0000"/>
                </a:solidFill>
                <a:latin typeface="Lato-Regular"/>
              </a:rPr>
              <a:t>. Immunologic diseases, among others, are likely inevitable;</a:t>
            </a:r>
            <a:endParaRPr lang="en-US" dirty="0">
              <a:solidFill>
                <a:srgbClr val="FF0000"/>
              </a:solidFill>
            </a:endParaRPr>
          </a:p>
        </p:txBody>
      </p:sp>
    </p:spTree>
    <p:extLst>
      <p:ext uri="{BB962C8B-B14F-4D97-AF65-F5344CB8AC3E}">
        <p14:creationId xmlns:p14="http://schemas.microsoft.com/office/powerpoint/2010/main" val="1327080901"/>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2852055" y="5919522"/>
            <a:ext cx="6480572" cy="159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9pPr>
          </a:lstStyle>
          <a:p>
            <a:pPr algn="ctr"/>
            <a:r>
              <a:rPr lang="en-US" altLang="en-US" sz="600" b="1" dirty="0">
                <a:solidFill>
                  <a:schemeClr val="bg1"/>
                </a:solidFill>
              </a:rPr>
              <a:t>Causes and timing of end‐stage renal disease after living kidney donation, First published: 01 March 2018, DOI: (10.1111/ajt.14671) </a:t>
            </a:r>
          </a:p>
        </p:txBody>
      </p:sp>
      <p:sp>
        <p:nvSpPr>
          <p:cNvPr id="2" name="TextBox 1"/>
          <p:cNvSpPr txBox="1"/>
          <p:nvPr/>
        </p:nvSpPr>
        <p:spPr>
          <a:xfrm>
            <a:off x="2286000" y="76197"/>
            <a:ext cx="7620000" cy="954107"/>
          </a:xfrm>
          <a:prstGeom prst="rect">
            <a:avLst/>
          </a:prstGeom>
          <a:noFill/>
        </p:spPr>
        <p:txBody>
          <a:bodyPr wrap="square" rtlCol="0">
            <a:spAutoFit/>
          </a:bodyPr>
          <a:lstStyle/>
          <a:p>
            <a:pPr algn="ctr"/>
            <a:r>
              <a:rPr lang="en-US" sz="2700" dirty="0">
                <a:solidFill>
                  <a:srgbClr val="0070C0"/>
                </a:solidFill>
              </a:rPr>
              <a:t>ESRD approaches the general population </a:t>
            </a:r>
            <a:r>
              <a:rPr lang="en-US" sz="2700" b="1" u="sng" dirty="0">
                <a:solidFill>
                  <a:srgbClr val="0070C0"/>
                </a:solidFill>
              </a:rPr>
              <a:t>only</a:t>
            </a:r>
            <a:r>
              <a:rPr lang="en-US" sz="2700" dirty="0">
                <a:solidFill>
                  <a:srgbClr val="0070C0"/>
                </a:solidFill>
              </a:rPr>
              <a:t> after 30 years from donation</a:t>
            </a:r>
          </a:p>
        </p:txBody>
      </p:sp>
      <p:grpSp>
        <p:nvGrpSpPr>
          <p:cNvPr id="3" name="Group 2"/>
          <p:cNvGrpSpPr/>
          <p:nvPr/>
        </p:nvGrpSpPr>
        <p:grpSpPr>
          <a:xfrm>
            <a:off x="2508072" y="870855"/>
            <a:ext cx="7192202" cy="5301345"/>
            <a:chOff x="2508072" y="870855"/>
            <a:chExt cx="7192202" cy="5301345"/>
          </a:xfrm>
        </p:grpSpPr>
        <p:sp>
          <p:nvSpPr>
            <p:cNvPr id="3073" name="Text Box 1"/>
            <p:cNvSpPr txBox="1">
              <a:spLocks noChangeArrowheads="1"/>
            </p:cNvSpPr>
            <p:nvPr/>
          </p:nvSpPr>
          <p:spPr bwMode="auto">
            <a:xfrm>
              <a:off x="2843256" y="870855"/>
              <a:ext cx="6497858"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S PGothic" panose="020B0600070205080204" pitchFamily="34" charset="-128"/>
                </a:defRPr>
              </a:lvl9pPr>
            </a:lstStyle>
            <a:p>
              <a:r>
                <a:rPr lang="en-US" altLang="en-US" sz="1500" dirty="0">
                  <a:solidFill>
                    <a:schemeClr val="tx1"/>
                  </a:solidFill>
                </a:rPr>
                <a:t>Causes and timing of end‐stage renal disease after </a:t>
              </a:r>
              <a:r>
                <a:rPr lang="en-US" altLang="en-US" sz="1500" dirty="0" smtClean="0">
                  <a:solidFill>
                    <a:schemeClr val="tx1"/>
                  </a:solidFill>
                </a:rPr>
                <a:t>living </a:t>
              </a:r>
              <a:r>
                <a:rPr lang="en-US" altLang="en-US" sz="1500" dirty="0">
                  <a:solidFill>
                    <a:schemeClr val="tx1"/>
                  </a:solidFill>
                </a:rPr>
                <a:t>kidney donation</a:t>
              </a:r>
            </a:p>
          </p:txBody>
        </p:sp>
        <p:pic>
          <p:nvPicPr>
            <p:cNvPr id="6" name="Picture 5" descr="Untitle.jpg"/>
            <p:cNvPicPr>
              <a:picLocks noChangeAspect="1"/>
            </p:cNvPicPr>
            <p:nvPr/>
          </p:nvPicPr>
          <p:blipFill>
            <a:blip r:embed="rId3" cstate="print"/>
            <a:stretch>
              <a:fillRect/>
            </a:stretch>
          </p:blipFill>
          <p:spPr>
            <a:xfrm>
              <a:off x="2508072" y="1143000"/>
              <a:ext cx="7192202" cy="5029200"/>
            </a:xfrm>
            <a:prstGeom prst="rect">
              <a:avLst/>
            </a:prstGeom>
            <a:ln w="12700">
              <a:solidFill>
                <a:schemeClr val="tx1"/>
              </a:solidFill>
            </a:ln>
          </p:spPr>
        </p:pic>
      </p:grpSp>
    </p:spTree>
    <p:extLst>
      <p:ext uri="{BB962C8B-B14F-4D97-AF65-F5344CB8AC3E}">
        <p14:creationId xmlns:p14="http://schemas.microsoft.com/office/powerpoint/2010/main" val="1345771094"/>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7954" y="457200"/>
            <a:ext cx="7950109" cy="5662746"/>
          </a:xfrm>
          <a:prstGeom prst="rect">
            <a:avLst/>
          </a:prstGeom>
          <a:ln w="19050">
            <a:noFill/>
          </a:ln>
        </p:spPr>
      </p:pic>
    </p:spTree>
    <p:extLst>
      <p:ext uri="{BB962C8B-B14F-4D97-AF65-F5344CB8AC3E}">
        <p14:creationId xmlns:p14="http://schemas.microsoft.com/office/powerpoint/2010/main" val="42442776"/>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494208"/>
              </p:ext>
            </p:extLst>
          </p:nvPr>
        </p:nvGraphicFramePr>
        <p:xfrm>
          <a:off x="1506583" y="685800"/>
          <a:ext cx="9185366"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9244636"/>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81945" y="3274980"/>
            <a:ext cx="7239000" cy="2516219"/>
          </a:xfrm>
        </p:spPr>
        <p:txBody>
          <a:bodyPr>
            <a:noAutofit/>
          </a:bodyPr>
          <a:lstStyle/>
          <a:p>
            <a:r>
              <a:rPr lang="en-US" sz="2800" b="1" dirty="0"/>
              <a:t>Measured Glomerular Filtration Rate After Kidney Donation: </a:t>
            </a:r>
            <a:r>
              <a:rPr lang="en-US" sz="2800" b="1" dirty="0">
                <a:solidFill>
                  <a:srgbClr val="C72026"/>
                </a:solidFill>
              </a:rPr>
              <a:t>No Evidence </a:t>
            </a:r>
            <a:r>
              <a:rPr lang="en-US" sz="2800" b="1" dirty="0" smtClean="0">
                <a:solidFill>
                  <a:srgbClr val="C72026"/>
                </a:solidFill>
              </a:rPr>
              <a:t>of </a:t>
            </a:r>
            <a:r>
              <a:rPr lang="en-US" sz="2800" b="1" dirty="0">
                <a:solidFill>
                  <a:srgbClr val="C72026"/>
                </a:solidFill>
              </a:rPr>
              <a:t>Accelerated Decay</a:t>
            </a:r>
            <a:r>
              <a:rPr lang="en-US" sz="2000" dirty="0"/>
              <a:t/>
            </a:r>
            <a:br>
              <a:rPr lang="en-US" sz="2000" dirty="0"/>
            </a:br>
            <a:r>
              <a:rPr lang="en-US" sz="2000" dirty="0"/>
              <a:t/>
            </a:r>
            <a:br>
              <a:rPr lang="en-US" sz="2000" dirty="0"/>
            </a:br>
            <a:r>
              <a:rPr lang="en-US" sz="2000" dirty="0"/>
              <a:t>Danielle M. Berglund, BS</a:t>
            </a:r>
            <a:r>
              <a:rPr lang="en-US" sz="2000" baseline="30000" dirty="0"/>
              <a:t>1</a:t>
            </a:r>
            <a:r>
              <a:rPr lang="en-US" sz="2000" dirty="0"/>
              <a:t> Lei Zhang, ScM</a:t>
            </a:r>
            <a:r>
              <a:rPr lang="en-US" sz="2000" baseline="30000" dirty="0"/>
              <a:t>2</a:t>
            </a:r>
            <a:r>
              <a:rPr lang="en-US" sz="2000" dirty="0"/>
              <a:t> Arthur J. </a:t>
            </a:r>
            <a:r>
              <a:rPr lang="en-US" sz="2000" dirty="0" err="1"/>
              <a:t>Matas</a:t>
            </a:r>
            <a:r>
              <a:rPr lang="en-US" sz="2000" dirty="0"/>
              <a:t>, MD</a:t>
            </a:r>
            <a:r>
              <a:rPr lang="en-US" sz="2000" baseline="30000" dirty="0"/>
              <a:t>3 </a:t>
            </a:r>
            <a:r>
              <a:rPr lang="en-US" sz="2000" dirty="0"/>
              <a:t>Hassan N. Ibrahim, </a:t>
            </a:r>
            <a:r>
              <a:rPr lang="en-US" sz="2000" dirty="0" smtClean="0"/>
              <a:t>MD</a:t>
            </a:r>
            <a:r>
              <a:rPr lang="en-US" sz="2000" baseline="30000" dirty="0" smtClean="0"/>
              <a:t>4</a:t>
            </a:r>
            <a:br>
              <a:rPr lang="en-US" sz="2000" baseline="30000" dirty="0" smtClean="0"/>
            </a:br>
            <a:r>
              <a:rPr lang="en-US" sz="2000" baseline="30000" dirty="0" smtClean="0"/>
              <a:t/>
            </a:r>
            <a:br>
              <a:rPr lang="en-US" sz="2000" baseline="30000" dirty="0" smtClean="0"/>
            </a:br>
            <a:r>
              <a:rPr lang="en-US" sz="2000" b="1" dirty="0">
                <a:solidFill>
                  <a:srgbClr val="FF0000"/>
                </a:solidFill>
              </a:rPr>
              <a:t>Nearly 2 decades </a:t>
            </a:r>
            <a:r>
              <a:rPr lang="en-US" sz="2000" b="1" dirty="0" smtClean="0">
                <a:solidFill>
                  <a:srgbClr val="FF0000"/>
                </a:solidFill>
              </a:rPr>
              <a:t>post donation </a:t>
            </a:r>
            <a:r>
              <a:rPr lang="en-US" sz="2000" b="1" dirty="0">
                <a:solidFill>
                  <a:srgbClr val="FF0000"/>
                </a:solidFill>
              </a:rPr>
              <a:t>GFR declined at a rate similar to that seen in the general population and in one-third GFR continues to increase</a:t>
            </a:r>
            <a:r>
              <a:rPr lang="en-US" sz="2000" b="1" dirty="0" smtClean="0">
                <a:solidFill>
                  <a:srgbClr val="FF0000"/>
                </a:solidFill>
              </a:rPr>
              <a:t>.</a:t>
            </a:r>
            <a:endParaRPr lang="en-US" sz="2000" b="1" dirty="0">
              <a:solidFill>
                <a:srgbClr val="FF0000"/>
              </a:solidFill>
            </a:endParaRPr>
          </a:p>
        </p:txBody>
      </p:sp>
      <p:pic>
        <p:nvPicPr>
          <p:cNvPr id="1026" name="Picture 2" descr="https://db4cfay5jt5m3.cloudfront.net/img/bc7fc2844bc9c1df7abf29acfe06a3b6decfc57b"/>
          <p:cNvPicPr>
            <a:picLocks noChangeAspect="1" noChangeArrowheads="1"/>
          </p:cNvPicPr>
          <p:nvPr/>
        </p:nvPicPr>
        <p:blipFill>
          <a:blip r:embed="rId2" cstate="print">
            <a:extLst>
              <a:ext uri="{28A0092B-C50C-407E-A947-70E740481C1C}">
                <a14:useLocalDpi xmlns:a14="http://schemas.microsoft.com/office/drawing/2010/main" val="0"/>
              </a:ext>
            </a:extLst>
          </a:blip>
          <a:srcRect l="11667" r="14167"/>
          <a:stretch>
            <a:fillRect/>
          </a:stretch>
        </p:blipFill>
        <p:spPr bwMode="auto">
          <a:xfrm>
            <a:off x="2462346" y="685800"/>
            <a:ext cx="7277100" cy="258918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2362200" y="560387"/>
            <a:ext cx="3581400" cy="506413"/>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b="1" dirty="0" smtClean="0">
                <a:solidFill>
                  <a:srgbClr val="0070C0"/>
                </a:solidFill>
                <a:effectLst>
                  <a:outerShdw blurRad="38100" dist="38100" dir="2700000" algn="tl">
                    <a:srgbClr val="000000">
                      <a:alpha val="43137"/>
                    </a:srgbClr>
                  </a:outerShdw>
                </a:effectLst>
              </a:rPr>
              <a:t>GFR after donation</a:t>
            </a:r>
            <a:endParaRPr lang="en-US" sz="36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00073505"/>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idx="4294967295"/>
          </p:nvPr>
        </p:nvSpPr>
        <p:spPr bwMode="auto">
          <a:xfrm>
            <a:off x="2180616" y="304800"/>
            <a:ext cx="3961753" cy="2971800"/>
          </a:xfrm>
          <a:prstGeom prst="rect">
            <a:avLst/>
          </a:prstGeom>
          <a:noFill/>
          <a:ln w="9525"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67500" tIns="35100" rIns="67500" bIns="35100" rtlCol="0" anchor="ctr">
            <a:noAutofit/>
          </a:bodyPr>
          <a:lstStyle>
            <a:defPPr>
              <a:defRPr lang="en-GB"/>
            </a:defPPr>
            <a:lvl1pPr algn="l" defTabSz="457200" rtl="0" fontAlgn="base">
              <a:spcBef>
                <a:spcPct val="0"/>
              </a:spcBef>
              <a:spcAft>
                <a:spcPct val="0"/>
              </a:spcAft>
              <a:buClr>
                <a:srgbClr val="000000"/>
              </a:buClr>
              <a:buSzPct val="100000"/>
              <a:buFont typeface="Times New Roman" panose="02020603050405020304" pitchFamily="18" charset="0"/>
              <a:defRPr sz="1400" kern="1200">
                <a:solidFill>
                  <a:schemeClr val="bg1"/>
                </a:solidFill>
                <a:latin typeface="arial" panose="020B0604020202020204" pitchFamily="34" charset="0"/>
                <a:ea typeface="ＭＳ Ｐゴシック" panose="020B0600070205080204" pitchFamily="34" charset="-128"/>
                <a:cs typeface="+mn-cs"/>
              </a:defRPr>
            </a:lvl1pPr>
            <a:lvl2pPr marL="742950" indent="-285750" algn="l" defTabSz="457200" rtl="0" fontAlgn="base">
              <a:spcBef>
                <a:spcPct val="0"/>
              </a:spcBef>
              <a:spcAft>
                <a:spcPct val="0"/>
              </a:spcAft>
              <a:buClr>
                <a:srgbClr val="000000"/>
              </a:buClr>
              <a:buSzPct val="100000"/>
              <a:buFont typeface="Times New Roman" panose="02020603050405020304" pitchFamily="18" charset="0"/>
              <a:defRPr sz="1400" kern="1200">
                <a:solidFill>
                  <a:schemeClr val="bg1"/>
                </a:solidFill>
                <a:latin typeface="arial" panose="020B0604020202020204" pitchFamily="34" charset="0"/>
                <a:ea typeface="ＭＳ Ｐゴシック" panose="020B0600070205080204" pitchFamily="34" charset="-128"/>
                <a:cs typeface="+mn-cs"/>
              </a:defRPr>
            </a:lvl2pPr>
            <a:lvl3pPr marL="1143000" indent="-228600" algn="l" defTabSz="457200" rtl="0" fontAlgn="base">
              <a:spcBef>
                <a:spcPct val="0"/>
              </a:spcBef>
              <a:spcAft>
                <a:spcPct val="0"/>
              </a:spcAft>
              <a:buClr>
                <a:srgbClr val="000000"/>
              </a:buClr>
              <a:buSzPct val="100000"/>
              <a:buFont typeface="Times New Roman" panose="02020603050405020304" pitchFamily="18" charset="0"/>
              <a:defRPr sz="1400" kern="1200">
                <a:solidFill>
                  <a:schemeClr val="bg1"/>
                </a:solidFill>
                <a:latin typeface="arial" panose="020B0604020202020204" pitchFamily="34" charset="0"/>
                <a:ea typeface="ＭＳ Ｐゴシック" panose="020B0600070205080204" pitchFamily="34" charset="-128"/>
                <a:cs typeface="+mn-cs"/>
              </a:defRPr>
            </a:lvl3pPr>
            <a:lvl4pPr marL="1600200" indent="-228600" algn="l" defTabSz="457200" rtl="0" fontAlgn="base">
              <a:spcBef>
                <a:spcPct val="0"/>
              </a:spcBef>
              <a:spcAft>
                <a:spcPct val="0"/>
              </a:spcAft>
              <a:buClr>
                <a:srgbClr val="000000"/>
              </a:buClr>
              <a:buSzPct val="100000"/>
              <a:buFont typeface="Times New Roman" panose="02020603050405020304" pitchFamily="18" charset="0"/>
              <a:defRPr sz="1400" kern="1200">
                <a:solidFill>
                  <a:schemeClr val="bg1"/>
                </a:solidFill>
                <a:latin typeface="arial" panose="020B0604020202020204" pitchFamily="34" charset="0"/>
                <a:ea typeface="ＭＳ Ｐゴシック" panose="020B0600070205080204" pitchFamily="34" charset="-128"/>
                <a:cs typeface="+mn-cs"/>
              </a:defRPr>
            </a:lvl4pPr>
            <a:lvl5pPr marL="2057400" indent="-228600" algn="l" defTabSz="457200" rtl="0" fontAlgn="base">
              <a:spcBef>
                <a:spcPct val="0"/>
              </a:spcBef>
              <a:spcAft>
                <a:spcPct val="0"/>
              </a:spcAft>
              <a:buClr>
                <a:srgbClr val="000000"/>
              </a:buClr>
              <a:buSzPct val="100000"/>
              <a:buFont typeface="Times New Roman" panose="02020603050405020304" pitchFamily="18" charset="0"/>
              <a:defRPr sz="1400"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kern="1200">
                <a:solidFill>
                  <a:schemeClr val="bg1"/>
                </a:solidFill>
                <a:latin typeface="arial" panose="020B0604020202020204" pitchFamily="34" charset="0"/>
                <a:ea typeface="ＭＳ Ｐゴシック" panose="020B0600070205080204" pitchFamily="34" charset="-128"/>
                <a:cs typeface="+mn-cs"/>
              </a:defRPr>
            </a:lvl9pPr>
          </a:lstStyle>
          <a:p>
            <a:pPr algn="ctr"/>
            <a:r>
              <a:rPr lang="en-US" altLang="en-US" sz="4400" b="1" dirty="0">
                <a:solidFill>
                  <a:srgbClr val="0070C0"/>
                </a:solidFill>
                <a:effectLst>
                  <a:outerShdw blurRad="38100" dist="38100" dir="2700000" algn="tl">
                    <a:srgbClr val="000000">
                      <a:alpha val="43137"/>
                    </a:srgbClr>
                  </a:outerShdw>
                </a:effectLst>
                <a:latin typeface="+mn-lt"/>
              </a:rPr>
              <a:t>GFR change is similar in related and unrelated donors</a:t>
            </a:r>
          </a:p>
        </p:txBody>
      </p:sp>
      <p:sp>
        <p:nvSpPr>
          <p:cNvPr id="5" name="Text Box 3"/>
          <p:cNvSpPr txBox="1">
            <a:spLocks noChangeArrowheads="1"/>
          </p:cNvSpPr>
          <p:nvPr/>
        </p:nvSpPr>
        <p:spPr bwMode="auto">
          <a:xfrm>
            <a:off x="2676728" y="6457448"/>
            <a:ext cx="6841532" cy="4005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defPPr>
              <a:defRPr lang="en-GB"/>
            </a:defPPr>
            <a:lvl1pPr algn="l" defTabSz="457200" rtl="0" fontAlgn="base">
              <a:spcBef>
                <a:spcPct val="0"/>
              </a:spcBef>
              <a:spcAft>
                <a:spcPct val="0"/>
              </a:spcAft>
              <a:buClr>
                <a:srgbClr val="000000"/>
              </a:buClr>
              <a:buSzPct val="100000"/>
              <a:buFont typeface="Times New Roman" panose="02020603050405020304" pitchFamily="18" charset="0"/>
              <a:defRPr sz="1400" kern="1200">
                <a:solidFill>
                  <a:schemeClr val="bg1"/>
                </a:solidFill>
                <a:latin typeface="arial" panose="020B0604020202020204" pitchFamily="34" charset="0"/>
                <a:ea typeface="ＭＳ Ｐゴシック" panose="020B0600070205080204" pitchFamily="34" charset="-128"/>
                <a:cs typeface="+mn-cs"/>
              </a:defRPr>
            </a:lvl1pPr>
            <a:lvl2pPr marL="742950" indent="-285750" algn="l" defTabSz="457200" rtl="0" fontAlgn="base">
              <a:spcBef>
                <a:spcPct val="0"/>
              </a:spcBef>
              <a:spcAft>
                <a:spcPct val="0"/>
              </a:spcAft>
              <a:buClr>
                <a:srgbClr val="000000"/>
              </a:buClr>
              <a:buSzPct val="100000"/>
              <a:buFont typeface="Times New Roman" panose="02020603050405020304" pitchFamily="18" charset="0"/>
              <a:defRPr sz="1400" kern="1200">
                <a:solidFill>
                  <a:schemeClr val="bg1"/>
                </a:solidFill>
                <a:latin typeface="arial" panose="020B0604020202020204" pitchFamily="34" charset="0"/>
                <a:ea typeface="ＭＳ Ｐゴシック" panose="020B0600070205080204" pitchFamily="34" charset="-128"/>
                <a:cs typeface="+mn-cs"/>
              </a:defRPr>
            </a:lvl2pPr>
            <a:lvl3pPr marL="1143000" indent="-228600" algn="l" defTabSz="457200" rtl="0" fontAlgn="base">
              <a:spcBef>
                <a:spcPct val="0"/>
              </a:spcBef>
              <a:spcAft>
                <a:spcPct val="0"/>
              </a:spcAft>
              <a:buClr>
                <a:srgbClr val="000000"/>
              </a:buClr>
              <a:buSzPct val="100000"/>
              <a:buFont typeface="Times New Roman" panose="02020603050405020304" pitchFamily="18" charset="0"/>
              <a:defRPr sz="1400" kern="1200">
                <a:solidFill>
                  <a:schemeClr val="bg1"/>
                </a:solidFill>
                <a:latin typeface="arial" panose="020B0604020202020204" pitchFamily="34" charset="0"/>
                <a:ea typeface="ＭＳ Ｐゴシック" panose="020B0600070205080204" pitchFamily="34" charset="-128"/>
                <a:cs typeface="+mn-cs"/>
              </a:defRPr>
            </a:lvl3pPr>
            <a:lvl4pPr marL="1600200" indent="-228600" algn="l" defTabSz="457200" rtl="0" fontAlgn="base">
              <a:spcBef>
                <a:spcPct val="0"/>
              </a:spcBef>
              <a:spcAft>
                <a:spcPct val="0"/>
              </a:spcAft>
              <a:buClr>
                <a:srgbClr val="000000"/>
              </a:buClr>
              <a:buSzPct val="100000"/>
              <a:buFont typeface="Times New Roman" panose="02020603050405020304" pitchFamily="18" charset="0"/>
              <a:defRPr sz="1400" kern="1200">
                <a:solidFill>
                  <a:schemeClr val="bg1"/>
                </a:solidFill>
                <a:latin typeface="arial" panose="020B0604020202020204" pitchFamily="34" charset="0"/>
                <a:ea typeface="ＭＳ Ｐゴシック" panose="020B0600070205080204" pitchFamily="34" charset="-128"/>
                <a:cs typeface="+mn-cs"/>
              </a:defRPr>
            </a:lvl4pPr>
            <a:lvl5pPr marL="2057400" indent="-228600" algn="l" defTabSz="457200" rtl="0" fontAlgn="base">
              <a:spcBef>
                <a:spcPct val="0"/>
              </a:spcBef>
              <a:spcAft>
                <a:spcPct val="0"/>
              </a:spcAft>
              <a:buClr>
                <a:srgbClr val="000000"/>
              </a:buClr>
              <a:buSzPct val="100000"/>
              <a:buFont typeface="Times New Roman" panose="02020603050405020304" pitchFamily="18" charset="0"/>
              <a:defRPr sz="1400"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kern="1200">
                <a:solidFill>
                  <a:schemeClr val="bg1"/>
                </a:solidFill>
                <a:latin typeface="arial" panose="020B0604020202020204" pitchFamily="34" charset="0"/>
                <a:ea typeface="ＭＳ Ｐゴシック" panose="020B0600070205080204" pitchFamily="34" charset="-128"/>
                <a:cs typeface="+mn-cs"/>
              </a:defRPr>
            </a:lvl9pPr>
          </a:lstStyle>
          <a:p>
            <a:pPr algn="ctr"/>
            <a:r>
              <a:rPr lang="en-US" altLang="en-US" sz="900" b="1" dirty="0"/>
              <a:t>GFR ≤25 years </a:t>
            </a:r>
            <a:r>
              <a:rPr lang="en-US" altLang="en-US" sz="900" b="1" dirty="0" err="1"/>
              <a:t>postdonation</a:t>
            </a:r>
            <a:r>
              <a:rPr lang="en-US" altLang="en-US" sz="900" b="1" dirty="0"/>
              <a:t> in living kidney donors with (vs. without) a first‐degree relative with ESRD, Volume: 18, Issue: 3, Pages: 625-631, First published: 05 October 2017, DOI: (10.1111/ajt.14525) </a:t>
            </a:r>
          </a:p>
        </p:txBody>
      </p:sp>
      <p:pic>
        <p:nvPicPr>
          <p:cNvPr id="8" name="Picture 7"/>
          <p:cNvPicPr>
            <a:picLocks noChangeAspect="1"/>
          </p:cNvPicPr>
          <p:nvPr/>
        </p:nvPicPr>
        <p:blipFill>
          <a:blip r:embed="rId2"/>
          <a:stretch>
            <a:fillRect/>
          </a:stretch>
        </p:blipFill>
        <p:spPr>
          <a:xfrm>
            <a:off x="6470675" y="246432"/>
            <a:ext cx="3663925" cy="3505200"/>
          </a:xfrm>
          <a:prstGeom prst="rect">
            <a:avLst/>
          </a:prstGeom>
        </p:spPr>
      </p:pic>
      <p:pic>
        <p:nvPicPr>
          <p:cNvPr id="9" name="Picture 8"/>
          <p:cNvPicPr>
            <a:picLocks noChangeAspect="1"/>
          </p:cNvPicPr>
          <p:nvPr/>
        </p:nvPicPr>
        <p:blipFill>
          <a:blip r:embed="rId3"/>
          <a:stretch>
            <a:fillRect/>
          </a:stretch>
        </p:blipFill>
        <p:spPr>
          <a:xfrm>
            <a:off x="2101497" y="3720248"/>
            <a:ext cx="8003919" cy="2557336"/>
          </a:xfrm>
          <a:prstGeom prst="rect">
            <a:avLst/>
          </a:prstGeom>
        </p:spPr>
      </p:pic>
    </p:spTree>
    <p:extLst>
      <p:ext uri="{BB962C8B-B14F-4D97-AF65-F5344CB8AC3E}">
        <p14:creationId xmlns:p14="http://schemas.microsoft.com/office/powerpoint/2010/main" val="263528343"/>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89709" y="2130425"/>
            <a:ext cx="11430000" cy="1470025"/>
          </a:xfrm>
        </p:spPr>
        <p:txBody>
          <a:bodyPr>
            <a:noAutofit/>
          </a:bodyPr>
          <a:lstStyle/>
          <a:p>
            <a:pPr algn="ctr"/>
            <a:r>
              <a:rPr lang="en-US" sz="5400" b="1" dirty="0">
                <a:solidFill>
                  <a:srgbClr val="0070C0"/>
                </a:solidFill>
                <a:effectLst>
                  <a:outerShdw blurRad="38100" dist="38100" dir="2700000" algn="tl">
                    <a:srgbClr val="000000">
                      <a:alpha val="43137"/>
                    </a:srgbClr>
                  </a:outerShdw>
                </a:effectLst>
                <a:latin typeface="+mn-lt"/>
              </a:rPr>
              <a:t>So, how do Diabetes and Hypertension behave after donation?</a:t>
            </a:r>
          </a:p>
        </p:txBody>
      </p:sp>
    </p:spTree>
    <p:extLst>
      <p:ext uri="{BB962C8B-B14F-4D97-AF65-F5344CB8AC3E}">
        <p14:creationId xmlns:p14="http://schemas.microsoft.com/office/powerpoint/2010/main" val="1636054385"/>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5000" t="3000" r="2000" b="7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62200" y="473075"/>
            <a:ext cx="2438400" cy="685800"/>
          </a:xfrm>
        </p:spPr>
        <p:txBody>
          <a:bodyPr>
            <a:normAutofit/>
          </a:bodyPr>
          <a:lstStyle/>
          <a:p>
            <a:r>
              <a:rPr lang="en-US" sz="3600" b="1" u="sng" dirty="0" smtClean="0">
                <a:solidFill>
                  <a:srgbClr val="0070C0"/>
                </a:solidFill>
                <a:effectLst>
                  <a:outerShdw blurRad="38100" dist="38100" dir="2700000" algn="tl">
                    <a:srgbClr val="000000">
                      <a:alpha val="43137"/>
                    </a:srgbClr>
                  </a:outerShdw>
                </a:effectLst>
                <a:latin typeface="+mn-lt"/>
              </a:rPr>
              <a:t>OUTLINE</a:t>
            </a:r>
            <a:endParaRPr lang="en-US" sz="3600" b="1" u="sng" dirty="0">
              <a:solidFill>
                <a:srgbClr val="0070C0"/>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4294967295"/>
          </p:nvPr>
        </p:nvSpPr>
        <p:spPr>
          <a:xfrm>
            <a:off x="2438400" y="1206500"/>
            <a:ext cx="6705600" cy="3048000"/>
          </a:xfrm>
        </p:spPr>
        <p:txBody>
          <a:bodyPr>
            <a:normAutofit/>
          </a:bodyPr>
          <a:lstStyle/>
          <a:p>
            <a:pPr marL="461963" indent="-461963">
              <a:buClr>
                <a:schemeClr val="accent2"/>
              </a:buClr>
              <a:buFont typeface="Wingdings" panose="05000000000000000000" pitchFamily="2" charset="2"/>
              <a:buChar char="Ø"/>
            </a:pPr>
            <a:r>
              <a:rPr lang="en-US" sz="3200" dirty="0"/>
              <a:t>Features of Kidney </a:t>
            </a:r>
            <a:r>
              <a:rPr lang="en-US" sz="3200" dirty="0" smtClean="0"/>
              <a:t>Transplantation</a:t>
            </a:r>
          </a:p>
          <a:p>
            <a:pPr marL="461963" indent="-461963">
              <a:lnSpc>
                <a:spcPct val="150000"/>
              </a:lnSpc>
              <a:buClr>
                <a:schemeClr val="accent2"/>
              </a:buClr>
              <a:buFont typeface="Wingdings" panose="05000000000000000000" pitchFamily="2" charset="2"/>
              <a:buChar char="Ø"/>
            </a:pPr>
            <a:r>
              <a:rPr lang="en-US" sz="3200" dirty="0" smtClean="0"/>
              <a:t>The </a:t>
            </a:r>
            <a:r>
              <a:rPr lang="en-US" sz="3200" dirty="0"/>
              <a:t>ever increasing need for:</a:t>
            </a:r>
          </a:p>
          <a:p>
            <a:pPr marL="974725" lvl="3" indent="-287338">
              <a:buClr>
                <a:schemeClr val="accent2"/>
              </a:buClr>
              <a:buFont typeface="Arial" panose="020B0604020202020204" pitchFamily="34" charset="0"/>
              <a:buChar char="•"/>
            </a:pPr>
            <a:r>
              <a:rPr lang="en-US" sz="3200" dirty="0"/>
              <a:t>Living Kidney Transplant</a:t>
            </a:r>
          </a:p>
          <a:p>
            <a:pPr marL="974725" lvl="3" indent="-287338">
              <a:buClr>
                <a:schemeClr val="accent2"/>
              </a:buClr>
              <a:buFont typeface="Arial" panose="020B0604020202020204" pitchFamily="34" charset="0"/>
              <a:buChar char="•"/>
            </a:pPr>
            <a:r>
              <a:rPr lang="en-US" sz="3200" dirty="0"/>
              <a:t>Deceased Kidney </a:t>
            </a:r>
            <a:r>
              <a:rPr lang="en-US" sz="3200" dirty="0" smtClean="0"/>
              <a:t>Transplant</a:t>
            </a:r>
            <a:endParaRPr lang="en-US" sz="3200" dirty="0"/>
          </a:p>
        </p:txBody>
      </p:sp>
    </p:spTree>
    <p:extLst>
      <p:ext uri="{BB962C8B-B14F-4D97-AF65-F5344CB8AC3E}">
        <p14:creationId xmlns:p14="http://schemas.microsoft.com/office/powerpoint/2010/main" val="181820072"/>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89284239"/>
              </p:ext>
            </p:extLst>
          </p:nvPr>
        </p:nvGraphicFramePr>
        <p:xfrm>
          <a:off x="304800" y="632691"/>
          <a:ext cx="1157020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127566"/>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2">
                <a:shade val="45000"/>
                <a:satMod val="135000"/>
              </a:schemeClr>
              <a:prstClr val="white"/>
            </a:duotone>
          </a:blip>
          <a:stretch>
            <a:fillRect/>
          </a:stretch>
        </p:blipFill>
        <p:spPr>
          <a:xfrm>
            <a:off x="1284249" y="609600"/>
            <a:ext cx="9649752" cy="1371600"/>
          </a:xfrm>
          <a:prstGeom prst="rect">
            <a:avLst/>
          </a:prstGeom>
        </p:spPr>
      </p:pic>
      <p:pic>
        <p:nvPicPr>
          <p:cNvPr id="3" name="Picture 2"/>
          <p:cNvPicPr>
            <a:picLocks noChangeAspect="1"/>
          </p:cNvPicPr>
          <p:nvPr/>
        </p:nvPicPr>
        <p:blipFill>
          <a:blip r:embed="rId3"/>
          <a:stretch>
            <a:fillRect/>
          </a:stretch>
        </p:blipFill>
        <p:spPr>
          <a:xfrm>
            <a:off x="1320882" y="1837509"/>
            <a:ext cx="9576486" cy="2590800"/>
          </a:xfrm>
          <a:prstGeom prst="rect">
            <a:avLst/>
          </a:prstGeom>
        </p:spPr>
      </p:pic>
      <p:sp>
        <p:nvSpPr>
          <p:cNvPr id="4" name="Rectangle 3"/>
          <p:cNvSpPr/>
          <p:nvPr/>
        </p:nvSpPr>
        <p:spPr>
          <a:xfrm>
            <a:off x="1342653" y="4583668"/>
            <a:ext cx="7543800" cy="369332"/>
          </a:xfrm>
          <a:prstGeom prst="rect">
            <a:avLst/>
          </a:prstGeom>
        </p:spPr>
        <p:txBody>
          <a:bodyPr wrap="square">
            <a:spAutoFit/>
          </a:bodyPr>
          <a:lstStyle/>
          <a:p>
            <a:r>
              <a:rPr lang="en-US" dirty="0">
                <a:solidFill>
                  <a:srgbClr val="FF0000"/>
                </a:solidFill>
                <a:latin typeface="AdvPSUnv-L"/>
              </a:rPr>
              <a:t>DM </a:t>
            </a:r>
            <a:r>
              <a:rPr lang="en-US" dirty="0" smtClean="0">
                <a:solidFill>
                  <a:srgbClr val="FF0000"/>
                </a:solidFill>
                <a:latin typeface="AdvPSUnv-L"/>
              </a:rPr>
              <a:t>was not </a:t>
            </a:r>
            <a:r>
              <a:rPr lang="en-US" dirty="0">
                <a:solidFill>
                  <a:srgbClr val="FF0000"/>
                </a:solidFill>
                <a:latin typeface="AdvPSUnv-L"/>
              </a:rPr>
              <a:t>associated, </a:t>
            </a:r>
            <a:r>
              <a:rPr lang="en-US" dirty="0" smtClean="0">
                <a:solidFill>
                  <a:srgbClr val="FF0000"/>
                </a:solidFill>
                <a:latin typeface="AdvPSUnv-L"/>
              </a:rPr>
              <a:t>with </a:t>
            </a:r>
            <a:r>
              <a:rPr lang="en-US" dirty="0">
                <a:solidFill>
                  <a:srgbClr val="FF0000"/>
                </a:solidFill>
                <a:latin typeface="AdvPSUnv-L"/>
              </a:rPr>
              <a:t>an increased risk of ESRD</a:t>
            </a:r>
            <a:endParaRPr lang="en-US" dirty="0">
              <a:solidFill>
                <a:srgbClr val="FF0000"/>
              </a:solidFill>
            </a:endParaRPr>
          </a:p>
        </p:txBody>
      </p:sp>
    </p:spTree>
    <p:extLst>
      <p:ext uri="{BB962C8B-B14F-4D97-AF65-F5344CB8AC3E}">
        <p14:creationId xmlns:p14="http://schemas.microsoft.com/office/powerpoint/2010/main" val="19628794"/>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08049" y="628650"/>
            <a:ext cx="9764713" cy="742950"/>
          </a:xfrm>
        </p:spPr>
        <p:txBody>
          <a:bodyPr vert="horz" lIns="91440" tIns="45720" rIns="91440" bIns="45720" rtlCol="0" anchor="ctr">
            <a:noAutofit/>
          </a:bodyPr>
          <a:lstStyle/>
          <a:p>
            <a:pPr algn="ctr"/>
            <a:r>
              <a:rPr lang="en-US" sz="4000" b="1" dirty="0">
                <a:solidFill>
                  <a:srgbClr val="0070C0"/>
                </a:solidFill>
                <a:effectLst>
                  <a:outerShdw blurRad="38100" dist="38100" dir="2700000" algn="tl">
                    <a:srgbClr val="000000">
                      <a:alpha val="43137"/>
                    </a:srgbClr>
                  </a:outerShdw>
                </a:effectLst>
                <a:latin typeface="+mn-lt"/>
              </a:rPr>
              <a:t>Diabetic donors’ proteinuria and hypertension similar to diabetics with 2 kidneys</a:t>
            </a:r>
          </a:p>
        </p:txBody>
      </p:sp>
      <p:sp>
        <p:nvSpPr>
          <p:cNvPr id="5" name="TextBox 4"/>
          <p:cNvSpPr txBox="1"/>
          <p:nvPr/>
        </p:nvSpPr>
        <p:spPr>
          <a:xfrm>
            <a:off x="5216436" y="5895201"/>
            <a:ext cx="1752600" cy="276999"/>
          </a:xfrm>
          <a:prstGeom prst="rect">
            <a:avLst/>
          </a:prstGeom>
          <a:noFill/>
        </p:spPr>
        <p:txBody>
          <a:bodyPr wrap="square" rtlCol="0">
            <a:spAutoFit/>
          </a:bodyPr>
          <a:lstStyle/>
          <a:p>
            <a:pPr algn="ctr"/>
            <a:r>
              <a:rPr lang="en-US" sz="1200" b="1" i="1" dirty="0"/>
              <a:t>Ibrahim et al, AJT 2017</a:t>
            </a:r>
          </a:p>
        </p:txBody>
      </p:sp>
      <p:pic>
        <p:nvPicPr>
          <p:cNvPr id="8" name="Picture 7" descr="1.JPG"/>
          <p:cNvPicPr>
            <a:picLocks noChangeAspect="1"/>
          </p:cNvPicPr>
          <p:nvPr/>
        </p:nvPicPr>
        <p:blipFill>
          <a:blip r:embed="rId2" cstate="print"/>
          <a:stretch>
            <a:fillRect/>
          </a:stretch>
        </p:blipFill>
        <p:spPr>
          <a:xfrm>
            <a:off x="695094" y="1813055"/>
            <a:ext cx="5117909" cy="3506561"/>
          </a:xfrm>
          <a:prstGeom prst="rect">
            <a:avLst/>
          </a:prstGeom>
          <a:ln w="12700">
            <a:solidFill>
              <a:schemeClr val="tx1"/>
            </a:solidFill>
          </a:ln>
        </p:spPr>
      </p:pic>
      <p:pic>
        <p:nvPicPr>
          <p:cNvPr id="9" name="Picture 8" descr="2.JPG"/>
          <p:cNvPicPr>
            <a:picLocks noChangeAspect="1"/>
          </p:cNvPicPr>
          <p:nvPr/>
        </p:nvPicPr>
        <p:blipFill>
          <a:blip r:embed="rId3" cstate="print"/>
          <a:stretch>
            <a:fillRect/>
          </a:stretch>
        </p:blipFill>
        <p:spPr>
          <a:xfrm>
            <a:off x="5933167" y="1813055"/>
            <a:ext cx="5582327" cy="3506561"/>
          </a:xfrm>
          <a:prstGeom prst="rect">
            <a:avLst/>
          </a:prstGeom>
          <a:ln w="12700">
            <a:solidFill>
              <a:schemeClr val="tx1"/>
            </a:solidFill>
          </a:ln>
        </p:spPr>
      </p:pic>
    </p:spTree>
    <p:extLst>
      <p:ext uri="{BB962C8B-B14F-4D97-AF65-F5344CB8AC3E}">
        <p14:creationId xmlns:p14="http://schemas.microsoft.com/office/powerpoint/2010/main" val="1185774163"/>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JPG"/>
          <p:cNvPicPr>
            <a:picLocks noChangeAspect="1"/>
          </p:cNvPicPr>
          <p:nvPr/>
        </p:nvPicPr>
        <p:blipFill>
          <a:blip r:embed="rId2" cstate="print"/>
          <a:srcRect t="4164"/>
          <a:stretch>
            <a:fillRect/>
          </a:stretch>
        </p:blipFill>
        <p:spPr>
          <a:xfrm>
            <a:off x="2168436" y="914400"/>
            <a:ext cx="7840018" cy="5255864"/>
          </a:xfrm>
          <a:prstGeom prst="rect">
            <a:avLst/>
          </a:prstGeom>
          <a:ln w="12700">
            <a:solidFill>
              <a:schemeClr val="tx1"/>
            </a:solidFill>
          </a:ln>
        </p:spPr>
      </p:pic>
      <p:sp>
        <p:nvSpPr>
          <p:cNvPr id="2" name="Title 1"/>
          <p:cNvSpPr>
            <a:spLocks noGrp="1"/>
          </p:cNvSpPr>
          <p:nvPr>
            <p:ph type="title" idx="4294967295"/>
          </p:nvPr>
        </p:nvSpPr>
        <p:spPr>
          <a:xfrm>
            <a:off x="1948545" y="152400"/>
            <a:ext cx="8302625" cy="733425"/>
          </a:xfrm>
        </p:spPr>
        <p:txBody>
          <a:bodyPr>
            <a:normAutofit/>
          </a:bodyPr>
          <a:lstStyle/>
          <a:p>
            <a:pPr algn="ctr"/>
            <a:r>
              <a:rPr lang="en-US" sz="4000" b="1" dirty="0">
                <a:solidFill>
                  <a:srgbClr val="0070C0"/>
                </a:solidFill>
                <a:effectLst>
                  <a:outerShdw blurRad="38100" dist="38100" dir="2700000" algn="tl">
                    <a:srgbClr val="000000">
                      <a:alpha val="43137"/>
                    </a:srgbClr>
                  </a:outerShdw>
                </a:effectLst>
              </a:rPr>
              <a:t>Annual GFR change: less than 1ml/min</a:t>
            </a:r>
          </a:p>
        </p:txBody>
      </p:sp>
      <p:sp>
        <p:nvSpPr>
          <p:cNvPr id="5" name="TextBox 4"/>
          <p:cNvSpPr txBox="1"/>
          <p:nvPr/>
        </p:nvSpPr>
        <p:spPr>
          <a:xfrm>
            <a:off x="2514600" y="5351418"/>
            <a:ext cx="1828800" cy="276999"/>
          </a:xfrm>
          <a:prstGeom prst="rect">
            <a:avLst/>
          </a:prstGeom>
          <a:noFill/>
        </p:spPr>
        <p:txBody>
          <a:bodyPr wrap="square" rtlCol="0">
            <a:spAutoFit/>
          </a:bodyPr>
          <a:lstStyle/>
          <a:p>
            <a:pPr algn="ctr"/>
            <a:r>
              <a:rPr lang="en-US" sz="1200" b="1" i="1" dirty="0"/>
              <a:t>Ibrahim et al, AJT 2017</a:t>
            </a:r>
          </a:p>
        </p:txBody>
      </p:sp>
    </p:spTree>
    <p:extLst>
      <p:ext uri="{BB962C8B-B14F-4D97-AF65-F5344CB8AC3E}">
        <p14:creationId xmlns:p14="http://schemas.microsoft.com/office/powerpoint/2010/main" val="1638214287"/>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01751" y="609600"/>
            <a:ext cx="10185849" cy="4191000"/>
            <a:chOff x="1001751" y="609600"/>
            <a:chExt cx="10185849" cy="4191000"/>
          </a:xfrm>
        </p:grpSpPr>
        <p:pic>
          <p:nvPicPr>
            <p:cNvPr id="3" name="Picture 2"/>
            <p:cNvPicPr>
              <a:picLocks noChangeAspect="1"/>
            </p:cNvPicPr>
            <p:nvPr/>
          </p:nvPicPr>
          <p:blipFill>
            <a:blip r:embed="rId2">
              <a:duotone>
                <a:schemeClr val="accent2">
                  <a:shade val="45000"/>
                  <a:satMod val="135000"/>
                </a:schemeClr>
                <a:prstClr val="white"/>
              </a:duotone>
            </a:blip>
            <a:stretch>
              <a:fillRect/>
            </a:stretch>
          </p:blipFill>
          <p:spPr>
            <a:xfrm>
              <a:off x="1001751" y="609600"/>
              <a:ext cx="10185849" cy="1447800"/>
            </a:xfrm>
            <a:prstGeom prst="rect">
              <a:avLst/>
            </a:prstGeom>
          </p:spPr>
        </p:pic>
        <p:pic>
          <p:nvPicPr>
            <p:cNvPr id="2" name="Picture 1"/>
            <p:cNvPicPr>
              <a:picLocks noChangeAspect="1"/>
            </p:cNvPicPr>
            <p:nvPr/>
          </p:nvPicPr>
          <p:blipFill>
            <a:blip r:embed="rId3">
              <a:duotone>
                <a:schemeClr val="accent2">
                  <a:shade val="45000"/>
                  <a:satMod val="135000"/>
                </a:schemeClr>
                <a:prstClr val="white"/>
              </a:duotone>
            </a:blip>
            <a:stretch>
              <a:fillRect/>
            </a:stretch>
          </p:blipFill>
          <p:spPr>
            <a:xfrm>
              <a:off x="1077951" y="2262187"/>
              <a:ext cx="10058400" cy="2538413"/>
            </a:xfrm>
            <a:prstGeom prst="rect">
              <a:avLst/>
            </a:prstGeom>
          </p:spPr>
        </p:pic>
      </p:grpSp>
    </p:spTree>
    <p:extLst>
      <p:ext uri="{BB962C8B-B14F-4D97-AF65-F5344CB8AC3E}">
        <p14:creationId xmlns:p14="http://schemas.microsoft.com/office/powerpoint/2010/main" val="3497321748"/>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724416" y="1828800"/>
            <a:ext cx="8743168" cy="3927238"/>
          </a:xfrm>
          <a:prstGeom prst="rect">
            <a:avLst/>
          </a:prstGeom>
          <a:ln w="12700">
            <a:solidFill>
              <a:schemeClr val="tx1"/>
            </a:solidFill>
          </a:ln>
        </p:spPr>
      </p:pic>
      <p:sp>
        <p:nvSpPr>
          <p:cNvPr id="5" name="TextBox 4"/>
          <p:cNvSpPr txBox="1"/>
          <p:nvPr/>
        </p:nvSpPr>
        <p:spPr>
          <a:xfrm>
            <a:off x="2861732" y="515982"/>
            <a:ext cx="6476565" cy="1200329"/>
          </a:xfrm>
          <a:prstGeom prst="rect">
            <a:avLst/>
          </a:prstGeom>
          <a:noFill/>
        </p:spPr>
        <p:txBody>
          <a:bodyPr wrap="square" rtlCol="0">
            <a:spAutoFit/>
          </a:bodyPr>
          <a:lstStyle/>
          <a:p>
            <a:pPr algn="ctr"/>
            <a:r>
              <a:rPr lang="en-US" sz="3600" dirty="0">
                <a:solidFill>
                  <a:srgbClr val="0070C0"/>
                </a:solidFill>
                <a:effectLst>
                  <a:outerShdw blurRad="38100" dist="38100" dir="2700000" algn="tl">
                    <a:srgbClr val="000000">
                      <a:alpha val="43137"/>
                    </a:srgbClr>
                  </a:outerShdw>
                </a:effectLst>
              </a:rPr>
              <a:t>Minimal rise in BP after </a:t>
            </a:r>
            <a:r>
              <a:rPr lang="en-US" sz="3600" dirty="0" smtClean="0">
                <a:solidFill>
                  <a:srgbClr val="0070C0"/>
                </a:solidFill>
                <a:effectLst>
                  <a:outerShdw blurRad="38100" dist="38100" dir="2700000" algn="tl">
                    <a:srgbClr val="000000">
                      <a:alpha val="43137"/>
                    </a:srgbClr>
                  </a:outerShdw>
                </a:effectLst>
              </a:rPr>
              <a:t>donation</a:t>
            </a:r>
          </a:p>
          <a:p>
            <a:pPr algn="ctr"/>
            <a:r>
              <a:rPr lang="en-US" sz="3600" dirty="0">
                <a:solidFill>
                  <a:srgbClr val="0070C0"/>
                </a:solidFill>
                <a:effectLst>
                  <a:outerShdw blurRad="38100" dist="38100" dir="2700000" algn="tl">
                    <a:srgbClr val="000000">
                      <a:alpha val="43137"/>
                    </a:srgbClr>
                  </a:outerShdw>
                </a:effectLst>
              </a:rPr>
              <a:t>Less than the general population</a:t>
            </a:r>
          </a:p>
        </p:txBody>
      </p:sp>
    </p:spTree>
    <p:extLst>
      <p:ext uri="{BB962C8B-B14F-4D97-AF65-F5344CB8AC3E}">
        <p14:creationId xmlns:p14="http://schemas.microsoft.com/office/powerpoint/2010/main" val="3326756956"/>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90"/>
          <p:cNvSpPr txBox="1">
            <a:spLocks noGrp="1"/>
          </p:cNvSpPr>
          <p:nvPr>
            <p:ph type="title" idx="4294967295"/>
          </p:nvPr>
        </p:nvSpPr>
        <p:spPr>
          <a:xfrm>
            <a:off x="576945" y="1600200"/>
            <a:ext cx="11049000" cy="3108325"/>
          </a:xfrm>
          <a:prstGeom prst="rect">
            <a:avLst/>
          </a:prstGeom>
        </p:spPr>
        <p:txBody>
          <a:bodyPr vert="horz" wrap="square" lIns="121900" tIns="121900" rIns="121900" bIns="121900" rtlCol="0" anchor="ctr" anchorCtr="0">
            <a:noAutofit/>
          </a:bodyPr>
          <a:lstStyle/>
          <a:p>
            <a:pPr algn="ctr"/>
            <a:r>
              <a:rPr lang="en-US" sz="8000" b="1" dirty="0" smtClean="0">
                <a:solidFill>
                  <a:srgbClr val="0070C0"/>
                </a:solidFill>
                <a:effectLst>
                  <a:outerShdw blurRad="38100" dist="38100" dir="2700000" algn="tl">
                    <a:srgbClr val="000000">
                      <a:alpha val="43137"/>
                    </a:srgbClr>
                  </a:outerShdw>
                </a:effectLst>
              </a:rPr>
              <a:t>INCOMPATIBLE PATIENTS </a:t>
            </a:r>
            <a:br>
              <a:rPr lang="en-US" sz="8000" b="1" dirty="0" smtClean="0">
                <a:solidFill>
                  <a:srgbClr val="0070C0"/>
                </a:solidFill>
                <a:effectLst>
                  <a:outerShdw blurRad="38100" dist="38100" dir="2700000" algn="tl">
                    <a:srgbClr val="000000">
                      <a:alpha val="43137"/>
                    </a:srgbClr>
                  </a:outerShdw>
                </a:effectLst>
              </a:rPr>
            </a:br>
            <a:r>
              <a:rPr lang="en-US" sz="8000" b="1" dirty="0" smtClean="0">
                <a:solidFill>
                  <a:srgbClr val="0070C0"/>
                </a:solidFill>
                <a:effectLst>
                  <a:outerShdw blurRad="38100" dist="38100" dir="2700000" algn="tl">
                    <a:srgbClr val="000000">
                      <a:alpha val="43137"/>
                    </a:srgbClr>
                  </a:outerShdw>
                </a:effectLst>
              </a:rPr>
              <a:t>WITH A</a:t>
            </a:r>
            <a:br>
              <a:rPr lang="en-US" sz="8000" b="1" dirty="0" smtClean="0">
                <a:solidFill>
                  <a:srgbClr val="0070C0"/>
                </a:solidFill>
                <a:effectLst>
                  <a:outerShdw blurRad="38100" dist="38100" dir="2700000" algn="tl">
                    <a:srgbClr val="000000">
                      <a:alpha val="43137"/>
                    </a:srgbClr>
                  </a:outerShdw>
                </a:effectLst>
              </a:rPr>
            </a:br>
            <a:r>
              <a:rPr lang="en-US" sz="8000" b="1" dirty="0" smtClean="0">
                <a:solidFill>
                  <a:srgbClr val="FF0000"/>
                </a:solidFill>
                <a:effectLst>
                  <a:outerShdw blurRad="38100" dist="38100" dir="2700000" algn="tl">
                    <a:srgbClr val="000000">
                      <a:alpha val="43137"/>
                    </a:srgbClr>
                  </a:outerShdw>
                </a:effectLst>
              </a:rPr>
              <a:t>LIVING DONOR</a:t>
            </a:r>
            <a:endParaRPr lang="en-US" sz="8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36022379"/>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grpSp>
        <p:nvGrpSpPr>
          <p:cNvPr id="7" name="Group 6"/>
          <p:cNvGrpSpPr/>
          <p:nvPr/>
        </p:nvGrpSpPr>
        <p:grpSpPr>
          <a:xfrm>
            <a:off x="319605" y="372291"/>
            <a:ext cx="11570208" cy="1584000"/>
            <a:chOff x="0" y="32200"/>
            <a:chExt cx="11570208" cy="1584000"/>
          </a:xfrm>
          <a:solidFill>
            <a:schemeClr val="accent2"/>
          </a:solidFill>
        </p:grpSpPr>
        <p:sp>
          <p:nvSpPr>
            <p:cNvPr id="11" name="Rectangle 10"/>
            <p:cNvSpPr/>
            <p:nvPr/>
          </p:nvSpPr>
          <p:spPr>
            <a:xfrm>
              <a:off x="0" y="32200"/>
              <a:ext cx="11570208" cy="1584000"/>
            </a:xfrm>
            <a:prstGeom prst="rect">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11"/>
            <p:cNvSpPr/>
            <p:nvPr/>
          </p:nvSpPr>
          <p:spPr>
            <a:xfrm>
              <a:off x="0" y="32200"/>
              <a:ext cx="11570208" cy="158400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91160" tIns="223520" rIns="391160" bIns="223520" numCol="1" spcCol="1270" anchor="ctr" anchorCtr="0">
              <a:noAutofit/>
            </a:bodyPr>
            <a:lstStyle/>
            <a:p>
              <a:pPr lvl="0" algn="ctr" defTabSz="2444750">
                <a:lnSpc>
                  <a:spcPct val="90000"/>
                </a:lnSpc>
                <a:spcBef>
                  <a:spcPct val="0"/>
                </a:spcBef>
                <a:spcAft>
                  <a:spcPct val="35000"/>
                </a:spcAft>
              </a:pPr>
              <a:r>
                <a:rPr lang="en" sz="3600" dirty="0">
                  <a:solidFill>
                    <a:schemeClr val="bg1"/>
                  </a:solidFill>
                  <a:ea typeface="Arial"/>
                  <a:cs typeface="Arial"/>
                  <a:sym typeface="Arial"/>
                </a:rPr>
                <a:t>50% of potential living donors are either blood group or HLA incompatible with the recipient</a:t>
              </a:r>
              <a:endParaRPr lang="en-US" sz="3600" b="1" kern="1200" dirty="0">
                <a:solidFill>
                  <a:schemeClr val="bg1"/>
                </a:solidFill>
              </a:endParaRPr>
            </a:p>
          </p:txBody>
        </p:sp>
      </p:grpSp>
      <p:grpSp>
        <p:nvGrpSpPr>
          <p:cNvPr id="8" name="Group 7"/>
          <p:cNvGrpSpPr/>
          <p:nvPr/>
        </p:nvGrpSpPr>
        <p:grpSpPr>
          <a:xfrm>
            <a:off x="319605" y="1956290"/>
            <a:ext cx="11570208" cy="3682509"/>
            <a:chOff x="0" y="1616200"/>
            <a:chExt cx="11570208" cy="2415599"/>
          </a:xfrm>
          <a:solidFill>
            <a:schemeClr val="bg1">
              <a:lumMod val="85000"/>
            </a:schemeClr>
          </a:solidFill>
        </p:grpSpPr>
        <p:sp>
          <p:nvSpPr>
            <p:cNvPr id="9" name="Rectangle 8"/>
            <p:cNvSpPr/>
            <p:nvPr/>
          </p:nvSpPr>
          <p:spPr>
            <a:xfrm>
              <a:off x="0" y="1616200"/>
              <a:ext cx="11570208" cy="2415599"/>
            </a:xfrm>
            <a:prstGeom prst="rect">
              <a:avLst/>
            </a:prstGeom>
            <a:grp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 name="Rectangle 9"/>
            <p:cNvSpPr/>
            <p:nvPr/>
          </p:nvSpPr>
          <p:spPr>
            <a:xfrm>
              <a:off x="0" y="1616200"/>
              <a:ext cx="11570208" cy="2415599"/>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0" lvl="1" algn="l" defTabSz="889000">
                <a:lnSpc>
                  <a:spcPct val="90000"/>
                </a:lnSpc>
                <a:spcBef>
                  <a:spcPct val="0"/>
                </a:spcBef>
                <a:spcAft>
                  <a:spcPct val="15000"/>
                </a:spcAft>
              </a:pPr>
              <a:endParaRPr lang="en-US" sz="2000" b="0" kern="1200" dirty="0">
                <a:latin typeface="+mn-lt"/>
              </a:endParaRPr>
            </a:p>
          </p:txBody>
        </p:sp>
      </p:grpSp>
      <p:sp>
        <p:nvSpPr>
          <p:cNvPr id="2" name="TextBox 1"/>
          <p:cNvSpPr txBox="1"/>
          <p:nvPr/>
        </p:nvSpPr>
        <p:spPr>
          <a:xfrm>
            <a:off x="1129068" y="6053537"/>
            <a:ext cx="9954768" cy="338554"/>
          </a:xfrm>
          <a:prstGeom prst="rect">
            <a:avLst/>
          </a:prstGeom>
          <a:noFill/>
        </p:spPr>
        <p:txBody>
          <a:bodyPr wrap="square" rtlCol="0">
            <a:spAutoFit/>
          </a:bodyPr>
          <a:lstStyle/>
          <a:p>
            <a:r>
              <a:rPr lang="en-US" sz="1600" i="1" dirty="0"/>
              <a:t>Kidney Paired Donation and Desensitization / Case Vignette, Jayme Locke; Kidney Week 2016, Chicago IL, Nov 15-20, </a:t>
            </a:r>
          </a:p>
        </p:txBody>
      </p:sp>
      <p:sp>
        <p:nvSpPr>
          <p:cNvPr id="3" name="Rectangle 2"/>
          <p:cNvSpPr/>
          <p:nvPr/>
        </p:nvSpPr>
        <p:spPr>
          <a:xfrm>
            <a:off x="1260564" y="1883606"/>
            <a:ext cx="9677400" cy="3564437"/>
          </a:xfrm>
          <a:prstGeom prst="rect">
            <a:avLst/>
          </a:prstGeom>
        </p:spPr>
        <p:txBody>
          <a:bodyPr wrap="square">
            <a:spAutoFit/>
          </a:bodyPr>
          <a:lstStyle/>
          <a:p>
            <a:pPr marL="609585" indent="-304792">
              <a:lnSpc>
                <a:spcPct val="150000"/>
              </a:lnSpc>
              <a:buClr>
                <a:schemeClr val="accent2"/>
              </a:buClr>
              <a:buFont typeface="Arial"/>
            </a:pPr>
            <a:r>
              <a:rPr lang="en" sz="2800" dirty="0">
                <a:solidFill>
                  <a:schemeClr val="tx1">
                    <a:lumMod val="75000"/>
                    <a:lumOff val="25000"/>
                  </a:schemeClr>
                </a:solidFill>
                <a:ea typeface="Arial"/>
                <a:cs typeface="Arial"/>
                <a:sym typeface="Arial"/>
              </a:rPr>
              <a:t>To Overcome this:</a:t>
            </a:r>
          </a:p>
          <a:p>
            <a:pPr marL="1217613" lvl="1" indent="-303213">
              <a:lnSpc>
                <a:spcPct val="150000"/>
              </a:lnSpc>
              <a:buClr>
                <a:schemeClr val="accent2"/>
              </a:buClr>
              <a:buSzPct val="100000"/>
              <a:buFont typeface="Arial" panose="020B0604020202020204" pitchFamily="34" charset="0"/>
              <a:buChar char="•"/>
            </a:pPr>
            <a:r>
              <a:rPr lang="en" sz="2500" dirty="0">
                <a:solidFill>
                  <a:schemeClr val="tx1">
                    <a:lumMod val="75000"/>
                    <a:lumOff val="25000"/>
                  </a:schemeClr>
                </a:solidFill>
                <a:ea typeface="Arial"/>
                <a:cs typeface="Arial"/>
                <a:sym typeface="Arial"/>
              </a:rPr>
              <a:t>Desensitization</a:t>
            </a:r>
          </a:p>
          <a:p>
            <a:pPr marL="1217613" lvl="1" indent="-303213">
              <a:lnSpc>
                <a:spcPct val="150000"/>
              </a:lnSpc>
              <a:buClr>
                <a:schemeClr val="accent2"/>
              </a:buClr>
              <a:buSzPct val="100000"/>
              <a:buFont typeface="Arial" panose="020B0604020202020204" pitchFamily="34" charset="0"/>
              <a:buChar char="•"/>
            </a:pPr>
            <a:r>
              <a:rPr lang="en" sz="2500" dirty="0">
                <a:solidFill>
                  <a:schemeClr val="tx1">
                    <a:lumMod val="75000"/>
                    <a:lumOff val="25000"/>
                  </a:schemeClr>
                </a:solidFill>
                <a:ea typeface="Arial"/>
                <a:cs typeface="Arial"/>
                <a:sym typeface="Arial"/>
              </a:rPr>
              <a:t>Kidney paired donation</a:t>
            </a:r>
          </a:p>
          <a:p>
            <a:pPr marL="1217613" lvl="1" indent="-303213">
              <a:lnSpc>
                <a:spcPct val="150000"/>
              </a:lnSpc>
              <a:buClr>
                <a:schemeClr val="accent2"/>
              </a:buClr>
              <a:buSzPct val="100000"/>
              <a:buFont typeface="Arial" panose="020B0604020202020204" pitchFamily="34" charset="0"/>
              <a:buChar char="•"/>
            </a:pPr>
            <a:r>
              <a:rPr lang="en" sz="2500" dirty="0">
                <a:solidFill>
                  <a:schemeClr val="tx1">
                    <a:lumMod val="75000"/>
                    <a:lumOff val="25000"/>
                  </a:schemeClr>
                </a:solidFill>
                <a:ea typeface="Arial"/>
                <a:cs typeface="Arial"/>
                <a:sym typeface="Arial"/>
              </a:rPr>
              <a:t>Combination of both </a:t>
            </a:r>
          </a:p>
          <a:p>
            <a:pPr marL="1217613" lvl="1" indent="-303213">
              <a:lnSpc>
                <a:spcPct val="150000"/>
              </a:lnSpc>
              <a:buClr>
                <a:schemeClr val="accent2"/>
              </a:buClr>
              <a:buSzPct val="100000"/>
              <a:buFont typeface="Arial" panose="020B0604020202020204" pitchFamily="34" charset="0"/>
              <a:buChar char="•"/>
            </a:pPr>
            <a:r>
              <a:rPr lang="en" sz="2500" dirty="0">
                <a:solidFill>
                  <a:schemeClr val="tx1">
                    <a:lumMod val="75000"/>
                    <a:lumOff val="25000"/>
                  </a:schemeClr>
                </a:solidFill>
                <a:ea typeface="Arial"/>
                <a:cs typeface="Arial"/>
                <a:sym typeface="Arial"/>
              </a:rPr>
              <a:t>Incompatible kidney donation have higher survival rates over remaining on dialysis, but there is the risk of rejection.</a:t>
            </a:r>
          </a:p>
        </p:txBody>
      </p:sp>
    </p:spTree>
    <p:extLst>
      <p:ext uri="{BB962C8B-B14F-4D97-AF65-F5344CB8AC3E}">
        <p14:creationId xmlns:p14="http://schemas.microsoft.com/office/powerpoint/2010/main" val="1673823471"/>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idx="4294967295"/>
          </p:nvPr>
        </p:nvSpPr>
        <p:spPr>
          <a:xfrm>
            <a:off x="3659578" y="609600"/>
            <a:ext cx="4722422" cy="591360"/>
          </a:xfrm>
          <a:prstGeom prst="rect">
            <a:avLst/>
          </a:prstGeom>
          <a:noFill/>
        </p:spPr>
        <p:txBody>
          <a:bodyPr vert="horz" wrap="square" lIns="121900" tIns="121900" rIns="121900" bIns="121900" rtlCol="0" anchor="t" anchorCtr="0">
            <a:noAutofit/>
          </a:bodyPr>
          <a:lstStyle/>
          <a:p>
            <a:r>
              <a:rPr lang="en" sz="3200" b="1" dirty="0" smtClean="0">
                <a:solidFill>
                  <a:schemeClr val="accent2"/>
                </a:solidFill>
                <a:effectLst>
                  <a:outerShdw blurRad="38100" dist="38100" dir="2700000" algn="tl">
                    <a:srgbClr val="000000">
                      <a:alpha val="43137"/>
                    </a:srgbClr>
                  </a:outerShdw>
                </a:effectLst>
                <a:latin typeface="+mn-lt"/>
              </a:rPr>
              <a:t>KIDNEY PAIRED DONATION</a:t>
            </a:r>
            <a:endParaRPr lang="en" sz="3200" b="1" dirty="0">
              <a:solidFill>
                <a:schemeClr val="accent2"/>
              </a:solidFill>
              <a:effectLst>
                <a:outerShdw blurRad="38100" dist="38100" dir="2700000" algn="tl">
                  <a:srgbClr val="000000">
                    <a:alpha val="43137"/>
                  </a:srgbClr>
                </a:outerShdw>
              </a:effectLst>
              <a:latin typeface="+mn-lt"/>
            </a:endParaRPr>
          </a:p>
        </p:txBody>
      </p:sp>
      <p:pic>
        <p:nvPicPr>
          <p:cNvPr id="311" name="Shape 311"/>
          <p:cNvPicPr preferRelativeResize="0"/>
          <p:nvPr/>
        </p:nvPicPr>
        <p:blipFill rotWithShape="1">
          <a:blip r:embed="rId3" cstate="print">
            <a:alphaModFix/>
          </a:blip>
          <a:srcRect t="4489" r="76921"/>
          <a:stretch/>
        </p:blipFill>
        <p:spPr>
          <a:xfrm>
            <a:off x="2834151" y="2029993"/>
            <a:ext cx="1067200" cy="3180933"/>
          </a:xfrm>
          <a:prstGeom prst="rect">
            <a:avLst/>
          </a:prstGeom>
          <a:noFill/>
          <a:ln>
            <a:noFill/>
          </a:ln>
        </p:spPr>
      </p:pic>
      <p:pic>
        <p:nvPicPr>
          <p:cNvPr id="312" name="Shape 312"/>
          <p:cNvPicPr preferRelativeResize="0"/>
          <p:nvPr/>
        </p:nvPicPr>
        <p:blipFill rotWithShape="1">
          <a:blip r:embed="rId3" cstate="print">
            <a:alphaModFix/>
          </a:blip>
          <a:srcRect l="76753" t="4489" r="168"/>
          <a:stretch/>
        </p:blipFill>
        <p:spPr>
          <a:xfrm>
            <a:off x="8033400" y="2029993"/>
            <a:ext cx="1067200" cy="3180933"/>
          </a:xfrm>
          <a:prstGeom prst="rect">
            <a:avLst/>
          </a:prstGeom>
          <a:noFill/>
          <a:ln>
            <a:noFill/>
          </a:ln>
        </p:spPr>
      </p:pic>
      <p:cxnSp>
        <p:nvCxnSpPr>
          <p:cNvPr id="314" name="Shape 314"/>
          <p:cNvCxnSpPr/>
          <p:nvPr/>
        </p:nvCxnSpPr>
        <p:spPr>
          <a:xfrm>
            <a:off x="3765675" y="2825925"/>
            <a:ext cx="4355100" cy="0"/>
          </a:xfrm>
          <a:prstGeom prst="straightConnector1">
            <a:avLst/>
          </a:prstGeom>
          <a:noFill/>
          <a:ln w="9525" cap="flat" cmpd="sng">
            <a:solidFill>
              <a:srgbClr val="073763"/>
            </a:solidFill>
            <a:prstDash val="lgDash"/>
            <a:round/>
            <a:headEnd type="none" w="lg" len="lg"/>
            <a:tailEnd type="none" w="lg" len="lg"/>
          </a:ln>
        </p:spPr>
      </p:cxnSp>
      <p:cxnSp>
        <p:nvCxnSpPr>
          <p:cNvPr id="315" name="Shape 315"/>
          <p:cNvCxnSpPr/>
          <p:nvPr/>
        </p:nvCxnSpPr>
        <p:spPr>
          <a:xfrm>
            <a:off x="3765675" y="4331525"/>
            <a:ext cx="4355100" cy="0"/>
          </a:xfrm>
          <a:prstGeom prst="straightConnector1">
            <a:avLst/>
          </a:prstGeom>
          <a:noFill/>
          <a:ln w="9525" cap="flat" cmpd="sng">
            <a:solidFill>
              <a:srgbClr val="073763"/>
            </a:solidFill>
            <a:prstDash val="lgDash"/>
            <a:round/>
            <a:headEnd type="none" w="lg" len="lg"/>
            <a:tailEnd type="none" w="lg" len="lg"/>
          </a:ln>
        </p:spPr>
      </p:cxnSp>
      <p:cxnSp>
        <p:nvCxnSpPr>
          <p:cNvPr id="316" name="Shape 316"/>
          <p:cNvCxnSpPr/>
          <p:nvPr/>
        </p:nvCxnSpPr>
        <p:spPr>
          <a:xfrm flipV="1">
            <a:off x="3810000" y="2832419"/>
            <a:ext cx="4310750" cy="1517509"/>
          </a:xfrm>
          <a:prstGeom prst="straightConnector1">
            <a:avLst/>
          </a:prstGeom>
          <a:noFill/>
          <a:ln w="28575" cap="flat" cmpd="sng">
            <a:solidFill>
              <a:srgbClr val="990000"/>
            </a:solidFill>
            <a:prstDash val="solid"/>
            <a:round/>
            <a:headEnd type="none" w="lg" len="lg"/>
            <a:tailEnd type="triangle" w="lg" len="lg"/>
          </a:ln>
        </p:spPr>
      </p:cxnSp>
      <p:cxnSp>
        <p:nvCxnSpPr>
          <p:cNvPr id="317" name="Shape 317"/>
          <p:cNvCxnSpPr/>
          <p:nvPr/>
        </p:nvCxnSpPr>
        <p:spPr>
          <a:xfrm>
            <a:off x="3785041" y="2828109"/>
            <a:ext cx="4359650" cy="1507791"/>
          </a:xfrm>
          <a:prstGeom prst="straightConnector1">
            <a:avLst/>
          </a:prstGeom>
          <a:noFill/>
          <a:ln w="28575" cap="flat" cmpd="sng">
            <a:solidFill>
              <a:srgbClr val="990000"/>
            </a:solidFill>
            <a:prstDash val="solid"/>
            <a:round/>
            <a:headEnd type="none" w="lg" len="lg"/>
            <a:tailEnd type="triangle" w="lg" len="lg"/>
          </a:ln>
        </p:spPr>
      </p:cxnSp>
      <p:sp>
        <p:nvSpPr>
          <p:cNvPr id="318" name="Shape 318"/>
          <p:cNvSpPr txBox="1"/>
          <p:nvPr/>
        </p:nvSpPr>
        <p:spPr>
          <a:xfrm>
            <a:off x="4613364" y="1772758"/>
            <a:ext cx="2581025" cy="763600"/>
          </a:xfrm>
          <a:prstGeom prst="rect">
            <a:avLst/>
          </a:prstGeom>
          <a:noFill/>
          <a:ln>
            <a:noFill/>
          </a:ln>
        </p:spPr>
        <p:txBody>
          <a:bodyPr wrap="square" lIns="121900" tIns="121900" rIns="121900" bIns="121900" anchor="t" anchorCtr="0">
            <a:noAutofit/>
          </a:bodyPr>
          <a:lstStyle/>
          <a:p>
            <a:pPr algn="ctr"/>
            <a:r>
              <a:rPr lang="en" sz="2400" dirty="0"/>
              <a:t>ABO INCOMPATIBLE </a:t>
            </a:r>
          </a:p>
        </p:txBody>
      </p:sp>
      <p:sp>
        <p:nvSpPr>
          <p:cNvPr id="319" name="Shape 319"/>
          <p:cNvSpPr txBox="1"/>
          <p:nvPr/>
        </p:nvSpPr>
        <p:spPr>
          <a:xfrm>
            <a:off x="4722422" y="4568668"/>
            <a:ext cx="2528100" cy="763600"/>
          </a:xfrm>
          <a:prstGeom prst="rect">
            <a:avLst/>
          </a:prstGeom>
          <a:noFill/>
          <a:ln>
            <a:noFill/>
          </a:ln>
        </p:spPr>
        <p:txBody>
          <a:bodyPr wrap="square" lIns="121900" tIns="121900" rIns="121900" bIns="121900" anchor="t" anchorCtr="0">
            <a:noAutofit/>
          </a:bodyPr>
          <a:lstStyle/>
          <a:p>
            <a:pPr algn="ctr"/>
            <a:r>
              <a:rPr lang="en" sz="2400" dirty="0"/>
              <a:t>POSITIVE CROSSMATCH</a:t>
            </a:r>
          </a:p>
        </p:txBody>
      </p:sp>
      <p:sp>
        <p:nvSpPr>
          <p:cNvPr id="320" name="Shape 320"/>
          <p:cNvSpPr txBox="1"/>
          <p:nvPr/>
        </p:nvSpPr>
        <p:spPr>
          <a:xfrm>
            <a:off x="5741127" y="2489158"/>
            <a:ext cx="393300" cy="763600"/>
          </a:xfrm>
          <a:prstGeom prst="rect">
            <a:avLst/>
          </a:prstGeom>
          <a:noFill/>
          <a:ln>
            <a:noFill/>
          </a:ln>
        </p:spPr>
        <p:txBody>
          <a:bodyPr wrap="square" lIns="121900" tIns="121900" rIns="121900" bIns="121900" anchor="t" anchorCtr="0">
            <a:noAutofit/>
          </a:bodyPr>
          <a:lstStyle/>
          <a:p>
            <a:r>
              <a:rPr lang="en" sz="2667" dirty="0">
                <a:solidFill>
                  <a:srgbClr val="0B5394"/>
                </a:solidFill>
              </a:rPr>
              <a:t>X</a:t>
            </a:r>
          </a:p>
        </p:txBody>
      </p:sp>
      <p:sp>
        <p:nvSpPr>
          <p:cNvPr id="321" name="Shape 321"/>
          <p:cNvSpPr txBox="1"/>
          <p:nvPr/>
        </p:nvSpPr>
        <p:spPr>
          <a:xfrm>
            <a:off x="5744656" y="4035158"/>
            <a:ext cx="393300" cy="763600"/>
          </a:xfrm>
          <a:prstGeom prst="rect">
            <a:avLst/>
          </a:prstGeom>
          <a:noFill/>
          <a:ln>
            <a:noFill/>
          </a:ln>
        </p:spPr>
        <p:txBody>
          <a:bodyPr wrap="square" lIns="121900" tIns="121900" rIns="121900" bIns="121900" anchor="t" anchorCtr="0">
            <a:noAutofit/>
          </a:bodyPr>
          <a:lstStyle/>
          <a:p>
            <a:r>
              <a:rPr lang="en" sz="2667">
                <a:solidFill>
                  <a:srgbClr val="0B5394"/>
                </a:solidFill>
              </a:rPr>
              <a:t>X</a:t>
            </a:r>
          </a:p>
        </p:txBody>
      </p:sp>
      <p:sp>
        <p:nvSpPr>
          <p:cNvPr id="322" name="Shape 322"/>
          <p:cNvSpPr txBox="1"/>
          <p:nvPr/>
        </p:nvSpPr>
        <p:spPr>
          <a:xfrm>
            <a:off x="2570312" y="1575058"/>
            <a:ext cx="1587300" cy="763600"/>
          </a:xfrm>
          <a:prstGeom prst="rect">
            <a:avLst/>
          </a:prstGeom>
          <a:noFill/>
          <a:ln>
            <a:noFill/>
          </a:ln>
        </p:spPr>
        <p:txBody>
          <a:bodyPr wrap="square" lIns="121900" tIns="121900" rIns="121900" bIns="121900" anchor="t" anchorCtr="0">
            <a:noAutofit/>
          </a:bodyPr>
          <a:lstStyle/>
          <a:p>
            <a:pPr algn="ctr"/>
            <a:r>
              <a:rPr lang="en" sz="2667" b="1" dirty="0">
                <a:solidFill>
                  <a:schemeClr val="accent2"/>
                </a:solidFill>
              </a:rPr>
              <a:t>Donor</a:t>
            </a:r>
          </a:p>
        </p:txBody>
      </p:sp>
      <p:sp>
        <p:nvSpPr>
          <p:cNvPr id="323" name="Shape 323"/>
          <p:cNvSpPr txBox="1"/>
          <p:nvPr/>
        </p:nvSpPr>
        <p:spPr>
          <a:xfrm>
            <a:off x="7792375" y="1652558"/>
            <a:ext cx="1587300" cy="763600"/>
          </a:xfrm>
          <a:prstGeom prst="rect">
            <a:avLst/>
          </a:prstGeom>
          <a:noFill/>
          <a:ln>
            <a:noFill/>
          </a:ln>
        </p:spPr>
        <p:txBody>
          <a:bodyPr wrap="square" lIns="121900" tIns="121900" rIns="121900" bIns="121900" anchor="t" anchorCtr="0">
            <a:noAutofit/>
          </a:bodyPr>
          <a:lstStyle/>
          <a:p>
            <a:pPr algn="ctr"/>
            <a:r>
              <a:rPr lang="en" sz="2667" b="1" dirty="0">
                <a:solidFill>
                  <a:schemeClr val="accent2"/>
                </a:solidFill>
              </a:rPr>
              <a:t>Recipient</a:t>
            </a:r>
          </a:p>
          <a:p>
            <a:pPr algn="ctr"/>
            <a:endParaRPr sz="2667" b="1" dirty="0">
              <a:solidFill>
                <a:schemeClr val="accent2"/>
              </a:solidFill>
            </a:endParaRPr>
          </a:p>
        </p:txBody>
      </p:sp>
      <p:sp>
        <p:nvSpPr>
          <p:cNvPr id="16" name="TextBox 15"/>
          <p:cNvSpPr txBox="1"/>
          <p:nvPr/>
        </p:nvSpPr>
        <p:spPr>
          <a:xfrm>
            <a:off x="1186545" y="6039959"/>
            <a:ext cx="9802368" cy="338554"/>
          </a:xfrm>
          <a:prstGeom prst="rect">
            <a:avLst/>
          </a:prstGeom>
          <a:noFill/>
        </p:spPr>
        <p:txBody>
          <a:bodyPr wrap="square" rtlCol="0">
            <a:spAutoFit/>
          </a:bodyPr>
          <a:lstStyle/>
          <a:p>
            <a:r>
              <a:rPr lang="en-US" sz="1600" i="1" dirty="0"/>
              <a:t>Kidney Paired Donation and Desensitization / Case Vignette, Jayme Locke; Kidney Week 2016, Chicago IL, Nov 15-20, </a:t>
            </a:r>
          </a:p>
        </p:txBody>
      </p:sp>
    </p:spTree>
    <p:extLst>
      <p:ext uri="{BB962C8B-B14F-4D97-AF65-F5344CB8AC3E}">
        <p14:creationId xmlns:p14="http://schemas.microsoft.com/office/powerpoint/2010/main" val="2226136709"/>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997128" y="1981200"/>
            <a:ext cx="10210800" cy="1533525"/>
          </a:xfrm>
        </p:spPr>
        <p:txBody>
          <a:bodyPr>
            <a:normAutofit/>
          </a:bodyPr>
          <a:lstStyle/>
          <a:p>
            <a:pPr algn="ctr"/>
            <a:r>
              <a:rPr lang="en-US" b="1" dirty="0">
                <a:solidFill>
                  <a:srgbClr val="0070C0"/>
                </a:solidFill>
                <a:effectLst>
                  <a:outerShdw blurRad="38100" dist="38100" dir="2700000" algn="tl">
                    <a:srgbClr val="000000">
                      <a:alpha val="43137"/>
                    </a:srgbClr>
                  </a:outerShdw>
                </a:effectLst>
              </a:rPr>
              <a:t>Should we refuse donors with IFG or IGT?</a:t>
            </a:r>
            <a:br>
              <a:rPr lang="en-US" b="1" dirty="0">
                <a:solidFill>
                  <a:srgbClr val="0070C0"/>
                </a:solidFill>
                <a:effectLst>
                  <a:outerShdw blurRad="38100" dist="38100" dir="2700000" algn="tl">
                    <a:srgbClr val="000000">
                      <a:alpha val="43137"/>
                    </a:srgbClr>
                  </a:outerShdw>
                </a:effectLst>
              </a:rPr>
            </a:br>
            <a:r>
              <a:rPr lang="en-US" b="1" u="sng" dirty="0" smtClean="0">
                <a:solidFill>
                  <a:srgbClr val="0070C0"/>
                </a:solidFill>
                <a:effectLst>
                  <a:outerShdw blurRad="38100" dist="38100" dir="2700000" algn="tl">
                    <a:srgbClr val="000000">
                      <a:alpha val="43137"/>
                    </a:srgbClr>
                  </a:outerShdw>
                </a:effectLst>
              </a:rPr>
              <a:t>Unpublished </a:t>
            </a:r>
            <a:r>
              <a:rPr lang="en-US" b="1" u="sng" dirty="0">
                <a:solidFill>
                  <a:srgbClr val="0070C0"/>
                </a:solidFill>
                <a:effectLst>
                  <a:outerShdw blurRad="38100" dist="38100" dir="2700000" algn="tl">
                    <a:srgbClr val="000000">
                      <a:alpha val="43137"/>
                    </a:srgbClr>
                  </a:outerShdw>
                </a:effectLst>
              </a:rPr>
              <a:t>Observations</a:t>
            </a:r>
          </a:p>
        </p:txBody>
      </p:sp>
    </p:spTree>
    <p:extLst>
      <p:ext uri="{BB962C8B-B14F-4D97-AF65-F5344CB8AC3E}">
        <p14:creationId xmlns:p14="http://schemas.microsoft.com/office/powerpoint/2010/main" val="1153159468"/>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916680618"/>
              </p:ext>
            </p:extLst>
          </p:nvPr>
        </p:nvGraphicFramePr>
        <p:xfrm>
          <a:off x="2908300" y="1041400"/>
          <a:ext cx="6355730" cy="2222365"/>
        </p:xfrm>
        <a:graphic>
          <a:graphicData uri="http://schemas.openxmlformats.org/drawingml/2006/table">
            <a:tbl>
              <a:tblPr firstRow="1" bandRow="1">
                <a:tableStyleId>{21E4AEA4-8DFA-4A89-87EB-49C32662AFE0}</a:tableStyleId>
              </a:tblPr>
              <a:tblGrid>
                <a:gridCol w="3177865"/>
                <a:gridCol w="3177865"/>
              </a:tblGrid>
              <a:tr h="444473">
                <a:tc>
                  <a:txBody>
                    <a:bodyPr/>
                    <a:lstStyle/>
                    <a:p>
                      <a:pPr algn="ctr"/>
                      <a:r>
                        <a:rPr lang="en-US" sz="2200" dirty="0" smtClean="0"/>
                        <a:t>ESRD Patients</a:t>
                      </a:r>
                      <a:endParaRPr lang="en-US" sz="2200" dirty="0">
                        <a:solidFill>
                          <a:schemeClr val="accent1"/>
                        </a:solidFill>
                        <a:latin typeface="Times New Roman" pitchFamily="18" charset="0"/>
                        <a:cs typeface="Times New Roman" pitchFamily="18" charset="0"/>
                      </a:endParaRPr>
                    </a:p>
                  </a:txBody>
                  <a:tcPr marL="68580" marR="68580"/>
                </a:tc>
                <a:tc>
                  <a:txBody>
                    <a:bodyPr/>
                    <a:lstStyle/>
                    <a:p>
                      <a:pPr algn="ctr"/>
                      <a:r>
                        <a:rPr lang="en-US" sz="2200" dirty="0" smtClean="0"/>
                        <a:t>3,200,000</a:t>
                      </a:r>
                      <a:endParaRPr lang="en-US" sz="2200" dirty="0">
                        <a:solidFill>
                          <a:schemeClr val="accent1"/>
                        </a:solidFill>
                        <a:latin typeface="Times New Roman" pitchFamily="18" charset="0"/>
                        <a:cs typeface="Times New Roman" pitchFamily="18" charset="0"/>
                      </a:endParaRPr>
                    </a:p>
                  </a:txBody>
                  <a:tcPr marL="68580" marR="68580"/>
                </a:tc>
              </a:tr>
              <a:tr h="444473">
                <a:tc>
                  <a:txBody>
                    <a:bodyPr/>
                    <a:lstStyle/>
                    <a:p>
                      <a:pPr algn="ctr"/>
                      <a:r>
                        <a:rPr lang="en-US" sz="2200" dirty="0" smtClean="0"/>
                        <a:t>Thereof HD</a:t>
                      </a:r>
                      <a:endParaRPr lang="en-US" sz="2200" dirty="0">
                        <a:solidFill>
                          <a:schemeClr val="accent1"/>
                        </a:solidFill>
                        <a:latin typeface="Times New Roman" pitchFamily="18" charset="0"/>
                        <a:cs typeface="Times New Roman" pitchFamily="18" charset="0"/>
                      </a:endParaRPr>
                    </a:p>
                  </a:txBody>
                  <a:tcPr marL="68580" marR="68580"/>
                </a:tc>
                <a:tc>
                  <a:txBody>
                    <a:bodyPr/>
                    <a:lstStyle/>
                    <a:p>
                      <a:pPr algn="ctr"/>
                      <a:r>
                        <a:rPr lang="en-US" sz="2200" dirty="0" smtClean="0"/>
                        <a:t>2,250,000</a:t>
                      </a:r>
                      <a:endParaRPr lang="en-US" sz="2200" dirty="0">
                        <a:solidFill>
                          <a:schemeClr val="accent1"/>
                        </a:solidFill>
                        <a:latin typeface="Times New Roman" pitchFamily="18" charset="0"/>
                        <a:cs typeface="Times New Roman" pitchFamily="18" charset="0"/>
                      </a:endParaRPr>
                    </a:p>
                  </a:txBody>
                  <a:tcPr marL="68580" marR="68580"/>
                </a:tc>
              </a:tr>
              <a:tr h="444473">
                <a:tc>
                  <a:txBody>
                    <a:bodyPr/>
                    <a:lstStyle/>
                    <a:p>
                      <a:pPr algn="ctr"/>
                      <a:r>
                        <a:rPr lang="en-US" sz="2200" dirty="0" smtClean="0"/>
                        <a:t>Thereof PD</a:t>
                      </a:r>
                      <a:endParaRPr lang="en-US" sz="2200" dirty="0">
                        <a:solidFill>
                          <a:schemeClr val="accent1"/>
                        </a:solidFill>
                        <a:latin typeface="Times New Roman" pitchFamily="18" charset="0"/>
                        <a:cs typeface="Times New Roman" pitchFamily="18" charset="0"/>
                      </a:endParaRPr>
                    </a:p>
                  </a:txBody>
                  <a:tcPr marL="68580" marR="68580"/>
                </a:tc>
                <a:tc>
                  <a:txBody>
                    <a:bodyPr/>
                    <a:lstStyle/>
                    <a:p>
                      <a:pPr algn="ctr"/>
                      <a:r>
                        <a:rPr lang="en-US" sz="2200" dirty="0" smtClean="0"/>
                        <a:t>272,000</a:t>
                      </a:r>
                      <a:endParaRPr lang="en-US" sz="2200" dirty="0">
                        <a:solidFill>
                          <a:schemeClr val="accent1"/>
                        </a:solidFill>
                        <a:latin typeface="Times New Roman" pitchFamily="18" charset="0"/>
                        <a:cs typeface="Times New Roman" pitchFamily="18" charset="0"/>
                      </a:endParaRPr>
                    </a:p>
                  </a:txBody>
                  <a:tcPr marL="68580" marR="68580"/>
                </a:tc>
              </a:tr>
              <a:tr h="444473">
                <a:tc>
                  <a:txBody>
                    <a:bodyPr/>
                    <a:lstStyle/>
                    <a:p>
                      <a:pPr algn="ctr"/>
                      <a:r>
                        <a:rPr lang="en-US" sz="2200" dirty="0" smtClean="0"/>
                        <a:t>Thereof </a:t>
                      </a:r>
                      <a:r>
                        <a:rPr lang="en-US" sz="2200" dirty="0" err="1" smtClean="0"/>
                        <a:t>Tx</a:t>
                      </a:r>
                      <a:endParaRPr lang="en-US" sz="2200" dirty="0">
                        <a:solidFill>
                          <a:schemeClr val="accent1"/>
                        </a:solidFill>
                        <a:latin typeface="Times New Roman" pitchFamily="18" charset="0"/>
                        <a:cs typeface="Times New Roman" pitchFamily="18" charset="0"/>
                      </a:endParaRPr>
                    </a:p>
                  </a:txBody>
                  <a:tcPr marL="68580" marR="68580"/>
                </a:tc>
                <a:tc>
                  <a:txBody>
                    <a:bodyPr/>
                    <a:lstStyle/>
                    <a:p>
                      <a:pPr algn="ctr"/>
                      <a:r>
                        <a:rPr lang="en-US" sz="2200" dirty="0" smtClean="0"/>
                        <a:t>678,000</a:t>
                      </a:r>
                      <a:endParaRPr lang="en-US" sz="2200" dirty="0">
                        <a:solidFill>
                          <a:schemeClr val="accent1"/>
                        </a:solidFill>
                        <a:latin typeface="Times New Roman" pitchFamily="18" charset="0"/>
                        <a:cs typeface="Times New Roman" pitchFamily="18" charset="0"/>
                      </a:endParaRPr>
                    </a:p>
                  </a:txBody>
                  <a:tcPr marL="68580" marR="68580"/>
                </a:tc>
              </a:tr>
              <a:tr h="444473">
                <a:tc>
                  <a:txBody>
                    <a:bodyPr/>
                    <a:lstStyle/>
                    <a:p>
                      <a:pPr algn="ctr"/>
                      <a:r>
                        <a:rPr lang="en-US" sz="2200" dirty="0" smtClean="0"/>
                        <a:t>World Population</a:t>
                      </a:r>
                      <a:endParaRPr lang="en-US" sz="2200" dirty="0">
                        <a:solidFill>
                          <a:schemeClr val="accent1"/>
                        </a:solidFill>
                        <a:latin typeface="Times New Roman" pitchFamily="18" charset="0"/>
                        <a:cs typeface="Times New Roman" pitchFamily="18" charset="0"/>
                      </a:endParaRPr>
                    </a:p>
                  </a:txBody>
                  <a:tcPr marL="68580" marR="68580"/>
                </a:tc>
                <a:tc>
                  <a:txBody>
                    <a:bodyPr/>
                    <a:lstStyle/>
                    <a:p>
                      <a:pPr algn="ctr"/>
                      <a:r>
                        <a:rPr lang="en-US" sz="2200" dirty="0" smtClean="0"/>
                        <a:t>7.1 Billion</a:t>
                      </a:r>
                      <a:endParaRPr lang="en-US" sz="2200" dirty="0">
                        <a:solidFill>
                          <a:schemeClr val="accent1"/>
                        </a:solidFill>
                        <a:latin typeface="Times New Roman" pitchFamily="18" charset="0"/>
                        <a:cs typeface="Times New Roman" pitchFamily="18" charset="0"/>
                      </a:endParaRPr>
                    </a:p>
                  </a:txBody>
                  <a:tcPr marL="68580" marR="68580"/>
                </a:tc>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1511109851"/>
              </p:ext>
            </p:extLst>
          </p:nvPr>
        </p:nvGraphicFramePr>
        <p:xfrm>
          <a:off x="2908300" y="3327400"/>
          <a:ext cx="6355730" cy="2667000"/>
        </p:xfrm>
        <a:graphic>
          <a:graphicData uri="http://schemas.openxmlformats.org/drawingml/2006/table">
            <a:tbl>
              <a:tblPr firstRow="1" bandRow="1">
                <a:tableStyleId>{21E4AEA4-8DFA-4A89-87EB-49C32662AFE0}</a:tableStyleId>
              </a:tblPr>
              <a:tblGrid>
                <a:gridCol w="3177865"/>
                <a:gridCol w="3177865"/>
              </a:tblGrid>
              <a:tr h="444500">
                <a:tc gridSpan="2">
                  <a:txBody>
                    <a:bodyPr/>
                    <a:lstStyle/>
                    <a:p>
                      <a:pPr algn="ctr"/>
                      <a:r>
                        <a:rPr lang="en-US" sz="2200" dirty="0" smtClean="0"/>
                        <a:t>Annual Growth Rates</a:t>
                      </a:r>
                      <a:endParaRPr lang="en-US" sz="2200" dirty="0">
                        <a:solidFill>
                          <a:schemeClr val="accent1"/>
                        </a:solidFill>
                        <a:latin typeface="Times New Roman" pitchFamily="18" charset="0"/>
                        <a:cs typeface="Times New Roman" pitchFamily="18" charset="0"/>
                      </a:endParaRPr>
                    </a:p>
                  </a:txBody>
                  <a:tcPr marL="68580" marR="68580" marT="45733" marB="45733"/>
                </a:tc>
                <a:tc hMerge="1">
                  <a:txBody>
                    <a:bodyPr/>
                    <a:lstStyle/>
                    <a:p>
                      <a:pPr algn="ctr"/>
                      <a:endParaRPr lang="en-US" dirty="0"/>
                    </a:p>
                  </a:txBody>
                  <a:tcPr/>
                </a:tc>
              </a:tr>
              <a:tr h="444500">
                <a:tc>
                  <a:txBody>
                    <a:bodyPr/>
                    <a:lstStyle/>
                    <a:p>
                      <a:pPr algn="ctr"/>
                      <a:r>
                        <a:rPr lang="en-US" sz="2200" dirty="0" smtClean="0"/>
                        <a:t>World Population</a:t>
                      </a:r>
                      <a:endParaRPr lang="en-US" sz="2200" dirty="0">
                        <a:solidFill>
                          <a:schemeClr val="accent1"/>
                        </a:solidFill>
                        <a:latin typeface="Times New Roman" pitchFamily="18" charset="0"/>
                        <a:cs typeface="Times New Roman" pitchFamily="18" charset="0"/>
                      </a:endParaRPr>
                    </a:p>
                  </a:txBody>
                  <a:tcPr marL="68580" marR="68580" marT="45733" marB="45733"/>
                </a:tc>
                <a:tc>
                  <a:txBody>
                    <a:bodyPr/>
                    <a:lstStyle/>
                    <a:p>
                      <a:pPr algn="ctr"/>
                      <a:r>
                        <a:rPr lang="en-US" sz="2200" dirty="0" smtClean="0"/>
                        <a:t>1.1%</a:t>
                      </a:r>
                      <a:endParaRPr lang="en-US" sz="2200" dirty="0">
                        <a:solidFill>
                          <a:schemeClr val="accent1"/>
                        </a:solidFill>
                        <a:latin typeface="Times New Roman" pitchFamily="18" charset="0"/>
                        <a:cs typeface="Times New Roman" pitchFamily="18" charset="0"/>
                      </a:endParaRPr>
                    </a:p>
                  </a:txBody>
                  <a:tcPr marL="68580" marR="68580" marT="45733" marB="45733"/>
                </a:tc>
              </a:tr>
              <a:tr h="444500">
                <a:tc>
                  <a:txBody>
                    <a:bodyPr/>
                    <a:lstStyle/>
                    <a:p>
                      <a:pPr algn="ctr"/>
                      <a:r>
                        <a:rPr lang="en-US" sz="2200" dirty="0" smtClean="0"/>
                        <a:t>ESRD</a:t>
                      </a:r>
                      <a:endParaRPr lang="en-US" sz="2200" dirty="0">
                        <a:solidFill>
                          <a:schemeClr val="accent1"/>
                        </a:solidFill>
                        <a:latin typeface="Times New Roman" pitchFamily="18" charset="0"/>
                        <a:cs typeface="Times New Roman" pitchFamily="18" charset="0"/>
                      </a:endParaRPr>
                    </a:p>
                  </a:txBody>
                  <a:tcPr marL="68580" marR="68580" marT="45733" marB="45733"/>
                </a:tc>
                <a:tc>
                  <a:txBody>
                    <a:bodyPr/>
                    <a:lstStyle/>
                    <a:p>
                      <a:pPr algn="ctr"/>
                      <a:r>
                        <a:rPr lang="en-US" sz="2200" dirty="0" smtClean="0"/>
                        <a:t>~6%</a:t>
                      </a:r>
                      <a:endParaRPr lang="en-US" sz="2200" dirty="0">
                        <a:solidFill>
                          <a:schemeClr val="accent1"/>
                        </a:solidFill>
                        <a:latin typeface="Times New Roman" pitchFamily="18" charset="0"/>
                        <a:cs typeface="Times New Roman" pitchFamily="18" charset="0"/>
                      </a:endParaRPr>
                    </a:p>
                  </a:txBody>
                  <a:tcPr marL="68580" marR="68580" marT="45733" marB="45733"/>
                </a:tc>
              </a:tr>
              <a:tr h="444500">
                <a:tc>
                  <a:txBody>
                    <a:bodyPr/>
                    <a:lstStyle/>
                    <a:p>
                      <a:pPr algn="ctr"/>
                      <a:r>
                        <a:rPr lang="en-US" sz="2200" dirty="0" smtClean="0"/>
                        <a:t>HD</a:t>
                      </a:r>
                      <a:endParaRPr lang="en-US" sz="2200" dirty="0">
                        <a:solidFill>
                          <a:schemeClr val="accent1"/>
                        </a:solidFill>
                        <a:latin typeface="Times New Roman" pitchFamily="18" charset="0"/>
                        <a:cs typeface="Times New Roman" pitchFamily="18" charset="0"/>
                      </a:endParaRPr>
                    </a:p>
                  </a:txBody>
                  <a:tcPr marL="68580" marR="68580" marT="45733" marB="45733"/>
                </a:tc>
                <a:tc>
                  <a:txBody>
                    <a:bodyPr/>
                    <a:lstStyle/>
                    <a:p>
                      <a:pPr algn="ctr"/>
                      <a:r>
                        <a:rPr lang="en-US" sz="2200" dirty="0" smtClean="0"/>
                        <a:t>6-7%</a:t>
                      </a:r>
                      <a:endParaRPr lang="en-US" sz="2200" dirty="0">
                        <a:solidFill>
                          <a:schemeClr val="accent1"/>
                        </a:solidFill>
                        <a:latin typeface="Times New Roman" pitchFamily="18" charset="0"/>
                        <a:cs typeface="Times New Roman" pitchFamily="18" charset="0"/>
                      </a:endParaRPr>
                    </a:p>
                  </a:txBody>
                  <a:tcPr marL="68580" marR="68580" marT="45733" marB="45733"/>
                </a:tc>
              </a:tr>
              <a:tr h="444500">
                <a:tc>
                  <a:txBody>
                    <a:bodyPr/>
                    <a:lstStyle/>
                    <a:p>
                      <a:pPr algn="ctr"/>
                      <a:r>
                        <a:rPr lang="en-US" sz="2200" dirty="0" smtClean="0"/>
                        <a:t>PD</a:t>
                      </a:r>
                      <a:endParaRPr lang="en-US" sz="2200" dirty="0">
                        <a:solidFill>
                          <a:schemeClr val="accent1"/>
                        </a:solidFill>
                        <a:latin typeface="Times New Roman" pitchFamily="18" charset="0"/>
                        <a:cs typeface="Times New Roman" pitchFamily="18" charset="0"/>
                      </a:endParaRPr>
                    </a:p>
                  </a:txBody>
                  <a:tcPr marL="68580" marR="68580" marT="45733" marB="45733"/>
                </a:tc>
                <a:tc>
                  <a:txBody>
                    <a:bodyPr/>
                    <a:lstStyle/>
                    <a:p>
                      <a:pPr algn="ctr"/>
                      <a:r>
                        <a:rPr lang="en-US" sz="2200" dirty="0" smtClean="0"/>
                        <a:t>~8%</a:t>
                      </a:r>
                      <a:endParaRPr lang="en-US" sz="2200" dirty="0">
                        <a:solidFill>
                          <a:schemeClr val="accent1"/>
                        </a:solidFill>
                        <a:latin typeface="Times New Roman" pitchFamily="18" charset="0"/>
                        <a:cs typeface="Times New Roman" pitchFamily="18" charset="0"/>
                      </a:endParaRPr>
                    </a:p>
                  </a:txBody>
                  <a:tcPr marL="68580" marR="68580" marT="45733" marB="45733"/>
                </a:tc>
              </a:tr>
              <a:tr h="444500">
                <a:tc>
                  <a:txBody>
                    <a:bodyPr/>
                    <a:lstStyle/>
                    <a:p>
                      <a:pPr algn="ctr"/>
                      <a:r>
                        <a:rPr lang="en-US" sz="2200" dirty="0" err="1" smtClean="0"/>
                        <a:t>Tx</a:t>
                      </a:r>
                      <a:endParaRPr lang="en-US" sz="2200" dirty="0">
                        <a:solidFill>
                          <a:schemeClr val="accent1"/>
                        </a:solidFill>
                        <a:latin typeface="Times New Roman" pitchFamily="18" charset="0"/>
                        <a:cs typeface="Times New Roman" pitchFamily="18" charset="0"/>
                      </a:endParaRPr>
                    </a:p>
                  </a:txBody>
                  <a:tcPr marL="68580" marR="68580" marT="45733" marB="45733"/>
                </a:tc>
                <a:tc>
                  <a:txBody>
                    <a:bodyPr/>
                    <a:lstStyle/>
                    <a:p>
                      <a:pPr algn="ctr"/>
                      <a:r>
                        <a:rPr lang="en-US" sz="2200" dirty="0" smtClean="0"/>
                        <a:t>4-5%</a:t>
                      </a:r>
                      <a:endParaRPr lang="en-US" sz="2200" dirty="0">
                        <a:solidFill>
                          <a:schemeClr val="accent1"/>
                        </a:solidFill>
                        <a:latin typeface="Times New Roman" pitchFamily="18" charset="0"/>
                        <a:cs typeface="Times New Roman" pitchFamily="18" charset="0"/>
                      </a:endParaRPr>
                    </a:p>
                  </a:txBody>
                  <a:tcPr marL="68580" marR="68580" marT="45733" marB="45733"/>
                </a:tc>
              </a:tr>
            </a:tbl>
          </a:graphicData>
        </a:graphic>
      </p:graphicFrame>
      <p:sp>
        <p:nvSpPr>
          <p:cNvPr id="19487" name="TextBox 5"/>
          <p:cNvSpPr txBox="1">
            <a:spLocks noChangeArrowheads="1"/>
          </p:cNvSpPr>
          <p:nvPr/>
        </p:nvSpPr>
        <p:spPr bwMode="auto">
          <a:xfrm>
            <a:off x="2006600" y="373559"/>
            <a:ext cx="8153400" cy="567399"/>
          </a:xfrm>
          <a:prstGeom prst="rect">
            <a:avLst/>
          </a:prstGeom>
          <a:extLst/>
        </p:spPr>
        <p:txBody>
          <a:bodyPr vert="horz" lIns="91440" tIns="45720" rIns="91440" bIns="45720" rtlCol="0" anchor="b">
            <a:noAutofit/>
          </a:bodyPr>
          <a:lstStyle>
            <a:lvl1pPr>
              <a:lnSpc>
                <a:spcPct val="85000"/>
              </a:lnSpc>
              <a:spcBef>
                <a:spcPct val="0"/>
              </a:spcBef>
              <a:buNone/>
              <a:defRPr sz="3600" b="1" u="sng" spc="-50" baseline="0">
                <a:solidFill>
                  <a:srgbClr val="9B2D1F"/>
                </a:solidFill>
                <a:effectLst>
                  <a:outerShdw blurRad="38100" dist="38100" dir="2700000" algn="tl">
                    <a:srgbClr val="000000">
                      <a:alpha val="43137"/>
                    </a:srgbClr>
                  </a:outerShdw>
                </a:effectLst>
                <a:ea typeface="+mj-ea"/>
                <a:cs typeface="+mj-cs"/>
              </a:defRPr>
            </a:lvl1pPr>
          </a:lstStyle>
          <a:p>
            <a:pPr algn="ctr"/>
            <a:r>
              <a:rPr lang="en-US" sz="4000" dirty="0">
                <a:solidFill>
                  <a:schemeClr val="accent2"/>
                </a:solidFill>
              </a:rPr>
              <a:t>GLOBAL VIEW OF ESRD PATIENTS</a:t>
            </a:r>
          </a:p>
        </p:txBody>
      </p:sp>
      <p:grpSp>
        <p:nvGrpSpPr>
          <p:cNvPr id="2" name="Group 8"/>
          <p:cNvGrpSpPr>
            <a:grpSpLocks/>
          </p:cNvGrpSpPr>
          <p:nvPr/>
        </p:nvGrpSpPr>
        <p:grpSpPr bwMode="auto">
          <a:xfrm>
            <a:off x="9194801" y="5279096"/>
            <a:ext cx="2057399" cy="766104"/>
            <a:chOff x="5566333" y="5486399"/>
            <a:chExt cx="4075188" cy="1219030"/>
          </a:xfrm>
        </p:grpSpPr>
        <p:pic>
          <p:nvPicPr>
            <p:cNvPr id="1948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5486399"/>
              <a:ext cx="18764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90" name="TextBox 10"/>
            <p:cNvSpPr txBox="1">
              <a:spLocks noChangeArrowheads="1"/>
            </p:cNvSpPr>
            <p:nvPr/>
          </p:nvSpPr>
          <p:spPr bwMode="auto">
            <a:xfrm>
              <a:off x="5566333" y="6019799"/>
              <a:ext cx="4075188" cy="68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ＭＳ Ｐゴシック" pitchFamily="34" charset="-128"/>
                </a:defRPr>
              </a:lvl1pPr>
              <a:lvl2pPr>
                <a:defRPr sz="2800">
                  <a:solidFill>
                    <a:schemeClr val="tx1"/>
                  </a:solidFill>
                  <a:latin typeface="Arial" charset="0"/>
                  <a:ea typeface="ＭＳ Ｐゴシック" pitchFamily="34" charset="-128"/>
                </a:defRPr>
              </a:lvl2pPr>
              <a:lvl3pPr>
                <a:defRPr sz="2400">
                  <a:solidFill>
                    <a:schemeClr val="tx1"/>
                  </a:solidFill>
                  <a:latin typeface="Arial" charset="0"/>
                  <a:ea typeface="ＭＳ Ｐゴシック" pitchFamily="34" charset="-128"/>
                </a:defRPr>
              </a:lvl3pPr>
              <a:lvl4pPr>
                <a:defRPr sz="2000">
                  <a:solidFill>
                    <a:schemeClr val="tx1"/>
                  </a:solidFill>
                  <a:latin typeface="Arial" charset="0"/>
                  <a:ea typeface="ＭＳ Ｐゴシック" pitchFamily="34" charset="-128"/>
                </a:defRPr>
              </a:lvl4pPr>
              <a:lvl5pPr>
                <a:defRPr sz="2000">
                  <a:solidFill>
                    <a:schemeClr val="tx1"/>
                  </a:solidFill>
                  <a:latin typeface="Arial" charset="0"/>
                  <a:ea typeface="ＭＳ Ｐゴシック" pitchFamily="34" charset="-128"/>
                </a:defRPr>
              </a:lvl5pPr>
              <a:lvl6pPr eaLnBrk="0" hangingPunct="0">
                <a:buFont typeface="Arial" charset="0"/>
                <a:defRPr sz="2000">
                  <a:solidFill>
                    <a:schemeClr val="tx1"/>
                  </a:solidFill>
                  <a:latin typeface="Arial" charset="0"/>
                  <a:ea typeface="ＭＳ Ｐゴシック" pitchFamily="34" charset="-128"/>
                </a:defRPr>
              </a:lvl6pPr>
              <a:lvl7pPr eaLnBrk="0" hangingPunct="0">
                <a:buFont typeface="Arial" charset="0"/>
                <a:defRPr sz="2000">
                  <a:solidFill>
                    <a:schemeClr val="tx1"/>
                  </a:solidFill>
                  <a:latin typeface="Arial" charset="0"/>
                  <a:ea typeface="ＭＳ Ｐゴシック" pitchFamily="34" charset="-128"/>
                </a:defRPr>
              </a:lvl7pPr>
              <a:lvl8pPr eaLnBrk="0" hangingPunct="0">
                <a:buFont typeface="Arial" charset="0"/>
                <a:defRPr sz="2000">
                  <a:solidFill>
                    <a:schemeClr val="tx1"/>
                  </a:solidFill>
                  <a:latin typeface="Arial" charset="0"/>
                  <a:ea typeface="ＭＳ Ｐゴシック" pitchFamily="34" charset="-128"/>
                </a:defRPr>
              </a:lvl8pPr>
              <a:lvl9pPr eaLnBrk="0" hangingPunct="0">
                <a:buFont typeface="Arial" charset="0"/>
                <a:defRPr sz="2000">
                  <a:solidFill>
                    <a:schemeClr val="tx1"/>
                  </a:solidFill>
                  <a:latin typeface="Arial" charset="0"/>
                  <a:ea typeface="ＭＳ Ｐゴシック" pitchFamily="34" charset="-128"/>
                </a:defRPr>
              </a:lvl9pPr>
            </a:lstStyle>
            <a:p>
              <a:r>
                <a:rPr lang="en-US" sz="1100" b="1" dirty="0">
                  <a:latin typeface="Times New Roman" pitchFamily="18" charset="0"/>
                  <a:cs typeface="Times New Roman" pitchFamily="18" charset="0"/>
                </a:rPr>
                <a:t>ESRD Patients 2013</a:t>
              </a:r>
            </a:p>
            <a:p>
              <a:r>
                <a:rPr lang="en-US" sz="1100" dirty="0">
                  <a:latin typeface="Times New Roman" pitchFamily="18" charset="0"/>
                  <a:cs typeface="Times New Roman" pitchFamily="18" charset="0"/>
                </a:rPr>
                <a:t>A Global Perspective</a:t>
              </a:r>
            </a:p>
          </p:txBody>
        </p:sp>
      </p:grpSp>
    </p:spTree>
    <p:extLst>
      <p:ext uri="{BB962C8B-B14F-4D97-AF65-F5344CB8AC3E}">
        <p14:creationId xmlns:p14="http://schemas.microsoft.com/office/powerpoint/2010/main" val="3648194559"/>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923109" y="2242366"/>
            <a:ext cx="4953000" cy="1430474"/>
          </a:xfrm>
          <a:prstGeom prst="roundRect">
            <a:avLst/>
          </a:prstGeom>
          <a:solidFill>
            <a:schemeClr val="accent2">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85000"/>
                    <a:lumOff val="15000"/>
                  </a:schemeClr>
                </a:solidFill>
              </a:rPr>
              <a:t>The definition of diabetes and hypertension have changed over the years</a:t>
            </a:r>
          </a:p>
        </p:txBody>
      </p:sp>
      <p:sp>
        <p:nvSpPr>
          <p:cNvPr id="7" name="Rounded Rectangle 6"/>
          <p:cNvSpPr/>
          <p:nvPr/>
        </p:nvSpPr>
        <p:spPr>
          <a:xfrm>
            <a:off x="6324600" y="2227218"/>
            <a:ext cx="4953000" cy="1430474"/>
          </a:xfrm>
          <a:prstGeom prst="roundRect">
            <a:avLst/>
          </a:prstGeom>
          <a:solidFill>
            <a:schemeClr val="accent2">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85000"/>
                    <a:lumOff val="15000"/>
                  </a:schemeClr>
                </a:solidFill>
              </a:rPr>
              <a:t>What was considered normal blood sugar in the 1960-1990 is now considered frank </a:t>
            </a:r>
            <a:r>
              <a:rPr lang="en-US" sz="2800" dirty="0" smtClean="0">
                <a:solidFill>
                  <a:schemeClr val="tx1">
                    <a:lumMod val="85000"/>
                    <a:lumOff val="15000"/>
                  </a:schemeClr>
                </a:solidFill>
              </a:rPr>
              <a:t>diabetes</a:t>
            </a:r>
            <a:endParaRPr lang="en-US" sz="2800" dirty="0">
              <a:solidFill>
                <a:schemeClr val="tx1">
                  <a:lumMod val="85000"/>
                  <a:lumOff val="15000"/>
                </a:schemeClr>
              </a:solidFill>
            </a:endParaRPr>
          </a:p>
        </p:txBody>
      </p:sp>
      <p:sp>
        <p:nvSpPr>
          <p:cNvPr id="8" name="Rounded Rectangle 7"/>
          <p:cNvSpPr/>
          <p:nvPr/>
        </p:nvSpPr>
        <p:spPr>
          <a:xfrm>
            <a:off x="923109" y="3979726"/>
            <a:ext cx="4953000" cy="1430474"/>
          </a:xfrm>
          <a:prstGeom prst="roundRect">
            <a:avLst/>
          </a:prstGeom>
          <a:solidFill>
            <a:schemeClr val="accent2">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85000"/>
                    <a:lumOff val="15000"/>
                  </a:schemeClr>
                </a:solidFill>
              </a:rPr>
              <a:t>What was considered normal blood pressure is now </a:t>
            </a:r>
            <a:r>
              <a:rPr lang="en-US" sz="2800" dirty="0" smtClean="0">
                <a:solidFill>
                  <a:schemeClr val="tx1">
                    <a:lumMod val="85000"/>
                    <a:lumOff val="15000"/>
                  </a:schemeClr>
                </a:solidFill>
              </a:rPr>
              <a:t>hypertension</a:t>
            </a:r>
            <a:endParaRPr lang="en-US" sz="2800" dirty="0">
              <a:solidFill>
                <a:schemeClr val="tx1">
                  <a:lumMod val="85000"/>
                  <a:lumOff val="15000"/>
                </a:schemeClr>
              </a:solidFill>
            </a:endParaRPr>
          </a:p>
        </p:txBody>
      </p:sp>
      <p:sp>
        <p:nvSpPr>
          <p:cNvPr id="9" name="Rounded Rectangle 8"/>
          <p:cNvSpPr/>
          <p:nvPr/>
        </p:nvSpPr>
        <p:spPr>
          <a:xfrm>
            <a:off x="6324600" y="3964486"/>
            <a:ext cx="4953000" cy="1430474"/>
          </a:xfrm>
          <a:prstGeom prst="roundRect">
            <a:avLst/>
          </a:prstGeom>
          <a:solidFill>
            <a:schemeClr val="accent2">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85000"/>
                    <a:lumOff val="15000"/>
                  </a:schemeClr>
                </a:solidFill>
              </a:rPr>
              <a:t>How are these donors doing now</a:t>
            </a:r>
            <a:r>
              <a:rPr lang="en-US" sz="2800" dirty="0" smtClean="0">
                <a:solidFill>
                  <a:schemeClr val="tx1">
                    <a:lumMod val="85000"/>
                    <a:lumOff val="15000"/>
                  </a:schemeClr>
                </a:solidFill>
              </a:rPr>
              <a:t>?</a:t>
            </a:r>
            <a:endParaRPr lang="en-US" sz="2800" dirty="0">
              <a:solidFill>
                <a:schemeClr val="tx1">
                  <a:lumMod val="85000"/>
                  <a:lumOff val="15000"/>
                </a:schemeClr>
              </a:solidFill>
            </a:endParaRPr>
          </a:p>
        </p:txBody>
      </p:sp>
      <p:sp>
        <p:nvSpPr>
          <p:cNvPr id="4" name="Rounded Rectangle 3"/>
          <p:cNvSpPr/>
          <p:nvPr/>
        </p:nvSpPr>
        <p:spPr>
          <a:xfrm>
            <a:off x="2784564" y="381000"/>
            <a:ext cx="6629400" cy="12954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3024210" y="633457"/>
            <a:ext cx="6143736" cy="720725"/>
          </a:xfrm>
        </p:spPr>
        <p:txBody>
          <a:bodyPr>
            <a:noAutofit/>
          </a:bodyPr>
          <a:lstStyle/>
          <a:p>
            <a:r>
              <a:rPr lang="en-US" sz="4000" b="1" dirty="0" smtClean="0">
                <a:solidFill>
                  <a:schemeClr val="bg1"/>
                </a:solidFill>
                <a:effectLst>
                  <a:outerShdw blurRad="38100" dist="38100" dir="2700000" algn="tl">
                    <a:srgbClr val="000000">
                      <a:alpha val="43137"/>
                    </a:srgbClr>
                  </a:outerShdw>
                </a:effectLst>
                <a:latin typeface="+mn-lt"/>
              </a:rPr>
              <a:t>AN EXPERIMENT IN NATURE!</a:t>
            </a:r>
            <a:endParaRPr lang="en-US" sz="4000" b="1"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139795416"/>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E7CCF9-D06C-416C-9A65-1BE91EF12338}"/>
              </a:ext>
            </a:extLst>
          </p:cNvPr>
          <p:cNvSpPr>
            <a:spLocks noGrp="1"/>
          </p:cNvSpPr>
          <p:nvPr>
            <p:ph type="title" idx="4294967295"/>
          </p:nvPr>
        </p:nvSpPr>
        <p:spPr>
          <a:xfrm>
            <a:off x="4045129" y="743267"/>
            <a:ext cx="4114800" cy="506413"/>
          </a:xfrm>
        </p:spPr>
        <p:txBody>
          <a:bodyPr>
            <a:normAutofit fontScale="90000"/>
          </a:bodyPr>
          <a:lstStyle/>
          <a:p>
            <a:pPr algn="ctr"/>
            <a:r>
              <a:rPr lang="en-US" b="1" dirty="0">
                <a:solidFill>
                  <a:srgbClr val="0070C0"/>
                </a:solidFill>
                <a:effectLst>
                  <a:outerShdw blurRad="38100" dist="38100" dir="2700000" algn="tl">
                    <a:srgbClr val="000000">
                      <a:alpha val="43137"/>
                    </a:srgbClr>
                  </a:outerShdw>
                </a:effectLst>
              </a:rPr>
              <a:t>Higher Risk of DM</a:t>
            </a:r>
          </a:p>
        </p:txBody>
      </p:sp>
      <p:pic>
        <p:nvPicPr>
          <p:cNvPr id="4" name="Picture 3">
            <a:extLst>
              <a:ext uri="{FF2B5EF4-FFF2-40B4-BE49-F238E27FC236}">
                <a16:creationId xmlns:a16="http://schemas.microsoft.com/office/drawing/2014/main" xmlns="" id="{5B1D35E9-8575-45D1-9F44-35C1255D8D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3013" t="2899" r="2448" b="2898"/>
          <a:stretch>
            <a:fillRect/>
          </a:stretch>
        </p:blipFill>
        <p:spPr bwMode="auto">
          <a:xfrm>
            <a:off x="2251164" y="1219200"/>
            <a:ext cx="7696200" cy="49530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514611"/>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2653F4-CF30-4DAE-98F8-E087A106A38F}"/>
              </a:ext>
            </a:extLst>
          </p:cNvPr>
          <p:cNvSpPr>
            <a:spLocks noGrp="1"/>
          </p:cNvSpPr>
          <p:nvPr>
            <p:ph type="title" idx="4294967295"/>
          </p:nvPr>
        </p:nvSpPr>
        <p:spPr>
          <a:xfrm>
            <a:off x="3075848" y="533400"/>
            <a:ext cx="6042025" cy="742950"/>
          </a:xfrm>
        </p:spPr>
        <p:txBody>
          <a:bodyPr>
            <a:normAutofit/>
          </a:bodyPr>
          <a:lstStyle/>
          <a:p>
            <a:r>
              <a:rPr lang="en-US" b="1" dirty="0">
                <a:solidFill>
                  <a:srgbClr val="0070C0"/>
                </a:solidFill>
                <a:effectLst>
                  <a:outerShdw blurRad="38100" dist="38100" dir="2700000" algn="tl">
                    <a:srgbClr val="000000">
                      <a:alpha val="43137"/>
                    </a:srgbClr>
                  </a:outerShdw>
                </a:effectLst>
              </a:rPr>
              <a:t>Risk of eGFR&lt;30 or ESRD</a:t>
            </a:r>
          </a:p>
        </p:txBody>
      </p:sp>
      <p:pic>
        <p:nvPicPr>
          <p:cNvPr id="4" name="Picture 3">
            <a:extLst>
              <a:ext uri="{FF2B5EF4-FFF2-40B4-BE49-F238E27FC236}">
                <a16:creationId xmlns:a16="http://schemas.microsoft.com/office/drawing/2014/main" xmlns="" id="{F734BF1D-2C92-4B3F-81AA-2E13B4EED8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3598" y="1219200"/>
            <a:ext cx="7680960" cy="494080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132625"/>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2DBF29-419B-4778-94C1-06693FE125A8}"/>
              </a:ext>
            </a:extLst>
          </p:cNvPr>
          <p:cNvSpPr>
            <a:spLocks noGrp="1"/>
          </p:cNvSpPr>
          <p:nvPr>
            <p:ph type="title" idx="4294967295"/>
          </p:nvPr>
        </p:nvSpPr>
        <p:spPr>
          <a:xfrm>
            <a:off x="3471862" y="730206"/>
            <a:ext cx="5248275" cy="506412"/>
          </a:xfrm>
        </p:spPr>
        <p:txBody>
          <a:bodyPr>
            <a:normAutofit fontScale="90000"/>
          </a:bodyPr>
          <a:lstStyle/>
          <a:p>
            <a:pPr algn="ctr"/>
            <a:r>
              <a:rPr lang="en-US" b="1" dirty="0">
                <a:solidFill>
                  <a:srgbClr val="0070C0"/>
                </a:solidFill>
                <a:effectLst>
                  <a:outerShdw blurRad="38100" dist="38100" dir="2700000" algn="tl">
                    <a:srgbClr val="000000">
                      <a:alpha val="43137"/>
                    </a:srgbClr>
                  </a:outerShdw>
                </a:effectLst>
              </a:rPr>
              <a:t>Risk of ESRD is minimal!</a:t>
            </a:r>
          </a:p>
        </p:txBody>
      </p:sp>
      <p:pic>
        <p:nvPicPr>
          <p:cNvPr id="4" name="Picture 3">
            <a:extLst>
              <a:ext uri="{FF2B5EF4-FFF2-40B4-BE49-F238E27FC236}">
                <a16:creationId xmlns:a16="http://schemas.microsoft.com/office/drawing/2014/main" xmlns="" id="{62B83166-F3D7-4CE0-B89F-1A68EC083B4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0592" y="1236618"/>
            <a:ext cx="7819026" cy="4947339"/>
          </a:xfrm>
          <a:prstGeom prst="rect">
            <a:avLst/>
          </a:prstGeom>
          <a:noFill/>
          <a:ln w="28575">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394862"/>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141704" y="2438400"/>
            <a:ext cx="7924800" cy="1143000"/>
          </a:xfrm>
          <a:noFill/>
        </p:spPr>
        <p:txBody>
          <a:bodyPr>
            <a:noAutofit/>
          </a:bodyPr>
          <a:lstStyle/>
          <a:p>
            <a:pPr algn="ctr"/>
            <a:r>
              <a:rPr lang="en-US" sz="7200" b="1" u="sng" dirty="0" smtClean="0">
                <a:solidFill>
                  <a:srgbClr val="0070C0"/>
                </a:solidFill>
                <a:effectLst>
                  <a:outerShdw blurRad="38100" dist="38100" dir="2700000" algn="tl">
                    <a:srgbClr val="000000">
                      <a:alpha val="43137"/>
                    </a:srgbClr>
                  </a:outerShdw>
                </a:effectLst>
                <a:latin typeface="+mn-lt"/>
              </a:rPr>
              <a:t>THE YOUNG DONOR</a:t>
            </a:r>
            <a:endParaRPr lang="en-US" sz="7200" b="1" u="sng" dirty="0">
              <a:solidFill>
                <a:srgbClr val="0070C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696263047"/>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648200" y="1600200"/>
            <a:ext cx="6019800" cy="12192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lumMod val="85000"/>
                    <a:lumOff val="15000"/>
                  </a:schemeClr>
                </a:solidFill>
              </a:rPr>
              <a:t>Younger donors have to contend with consequences of a single kidney </a:t>
            </a:r>
            <a:r>
              <a:rPr lang="en-US" sz="2400" b="1" dirty="0" smtClean="0">
                <a:solidFill>
                  <a:schemeClr val="tx1">
                    <a:lumMod val="85000"/>
                    <a:lumOff val="15000"/>
                  </a:schemeClr>
                </a:solidFill>
              </a:rPr>
              <a:t>longer</a:t>
            </a:r>
            <a:endParaRPr lang="en-US" sz="2400" b="1" dirty="0">
              <a:solidFill>
                <a:schemeClr val="tx1">
                  <a:lumMod val="85000"/>
                  <a:lumOff val="15000"/>
                </a:schemeClr>
              </a:solidFill>
            </a:endParaRPr>
          </a:p>
        </p:txBody>
      </p:sp>
      <p:sp>
        <p:nvSpPr>
          <p:cNvPr id="4" name="Rounded Rectangle 3"/>
          <p:cNvSpPr/>
          <p:nvPr/>
        </p:nvSpPr>
        <p:spPr>
          <a:xfrm>
            <a:off x="1524000" y="161109"/>
            <a:ext cx="3886200" cy="10602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effectLst>
                  <a:outerShdw blurRad="38100" dist="38100" dir="2700000" algn="tl">
                    <a:srgbClr val="000000">
                      <a:alpha val="43137"/>
                    </a:srgbClr>
                  </a:outerShdw>
                </a:effectLst>
              </a:rPr>
              <a:t>THE ISSUE</a:t>
            </a:r>
            <a:endParaRPr lang="en-US" sz="6600" b="1" dirty="0">
              <a:effectLst>
                <a:outerShdw blurRad="38100" dist="38100" dir="2700000" algn="tl">
                  <a:srgbClr val="000000">
                    <a:alpha val="43137"/>
                  </a:srgbClr>
                </a:outerShdw>
              </a:effectLst>
            </a:endParaRPr>
          </a:p>
        </p:txBody>
      </p:sp>
      <p:sp>
        <p:nvSpPr>
          <p:cNvPr id="6" name="Rounded Rectangle 5"/>
          <p:cNvSpPr/>
          <p:nvPr/>
        </p:nvSpPr>
        <p:spPr>
          <a:xfrm>
            <a:off x="4648200" y="3200400"/>
            <a:ext cx="6019800" cy="12192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lumMod val="85000"/>
                    <a:lumOff val="15000"/>
                  </a:schemeClr>
                </a:solidFill>
              </a:rPr>
              <a:t>Younger donors have not reached the age at which hypertension, DM and other kidney diseases develop</a:t>
            </a:r>
          </a:p>
        </p:txBody>
      </p:sp>
      <p:sp>
        <p:nvSpPr>
          <p:cNvPr id="7" name="Rounded Rectangle 6"/>
          <p:cNvSpPr/>
          <p:nvPr/>
        </p:nvSpPr>
        <p:spPr>
          <a:xfrm>
            <a:off x="4648200" y="4800600"/>
            <a:ext cx="6019800" cy="12192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lumMod val="85000"/>
                    <a:lumOff val="15000"/>
                  </a:schemeClr>
                </a:solidFill>
              </a:rPr>
              <a:t>Older donors have the lowest likelihood of ESRD </a:t>
            </a:r>
            <a:r>
              <a:rPr lang="en-US" sz="2400" b="1" dirty="0" smtClean="0">
                <a:solidFill>
                  <a:schemeClr val="tx1">
                    <a:lumMod val="85000"/>
                    <a:lumOff val="15000"/>
                  </a:schemeClr>
                </a:solidFill>
              </a:rPr>
              <a:t>post-donation</a:t>
            </a:r>
            <a:endParaRPr lang="en-US" sz="2400" b="1" dirty="0">
              <a:solidFill>
                <a:schemeClr val="tx1">
                  <a:lumMod val="85000"/>
                  <a:lumOff val="15000"/>
                </a:schemeClr>
              </a:solidFill>
            </a:endParaRPr>
          </a:p>
        </p:txBody>
      </p:sp>
      <p:cxnSp>
        <p:nvCxnSpPr>
          <p:cNvPr id="12" name="Straight Connector 11"/>
          <p:cNvCxnSpPr>
            <a:stCxn id="4" idx="2"/>
          </p:cNvCxnSpPr>
          <p:nvPr/>
        </p:nvCxnSpPr>
        <p:spPr>
          <a:xfrm>
            <a:off x="3467100" y="1221381"/>
            <a:ext cx="17320" cy="4188819"/>
          </a:xfrm>
          <a:prstGeom prst="line">
            <a:avLst/>
          </a:prstGeom>
          <a:ln w="25400" cmpd="sng"/>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487160" y="2209800"/>
            <a:ext cx="1152728"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484420" y="3818312"/>
            <a:ext cx="1152728"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488576" y="5401888"/>
            <a:ext cx="1152728"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7634574"/>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66800" y="1143000"/>
            <a:ext cx="3124200" cy="3810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p>
        </p:txBody>
      </p:sp>
      <p:sp>
        <p:nvSpPr>
          <p:cNvPr id="2" name="Title 1"/>
          <p:cNvSpPr>
            <a:spLocks noGrp="1"/>
          </p:cNvSpPr>
          <p:nvPr>
            <p:ph type="title" idx="4294967295"/>
          </p:nvPr>
        </p:nvSpPr>
        <p:spPr>
          <a:xfrm>
            <a:off x="1066800" y="1609928"/>
            <a:ext cx="3124200" cy="2743200"/>
          </a:xfrm>
        </p:spPr>
        <p:txBody>
          <a:bodyPr>
            <a:noAutofit/>
          </a:bodyPr>
          <a:lstStyle/>
          <a:p>
            <a:pPr algn="ctr"/>
            <a:r>
              <a:rPr lang="en-US" sz="4000" b="1" dirty="0" smtClean="0">
                <a:solidFill>
                  <a:schemeClr val="bg1"/>
                </a:solidFill>
                <a:effectLst>
                  <a:outerShdw blurRad="38100" dist="38100" dir="2700000" algn="tl">
                    <a:srgbClr val="000000">
                      <a:alpha val="43137"/>
                    </a:srgbClr>
                  </a:outerShdw>
                </a:effectLst>
                <a:latin typeface="+mn-lt"/>
              </a:rPr>
              <a:t>GENERAL APPROACHES BY TRANSPLANT CENTERS</a:t>
            </a:r>
            <a:endParaRPr lang="en-US" sz="4000" b="1" dirty="0">
              <a:solidFill>
                <a:schemeClr val="bg1"/>
              </a:solidFill>
              <a:effectLst>
                <a:outerShdw blurRad="38100" dist="38100" dir="2700000" algn="tl">
                  <a:srgbClr val="000000">
                    <a:alpha val="43137"/>
                  </a:srgbClr>
                </a:outerShdw>
              </a:effectLst>
              <a:latin typeface="+mn-lt"/>
            </a:endParaRPr>
          </a:p>
        </p:txBody>
      </p:sp>
      <p:sp>
        <p:nvSpPr>
          <p:cNvPr id="5" name="Rounded Rectangle 4"/>
          <p:cNvSpPr/>
          <p:nvPr/>
        </p:nvSpPr>
        <p:spPr>
          <a:xfrm>
            <a:off x="4601184" y="1181912"/>
            <a:ext cx="6400800" cy="1066800"/>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85000"/>
                    <a:lumOff val="15000"/>
                  </a:schemeClr>
                </a:solidFill>
              </a:rPr>
              <a:t>Accept young donors with a higher </a:t>
            </a:r>
            <a:r>
              <a:rPr lang="en-US" sz="2400" b="1" dirty="0" smtClean="0">
                <a:solidFill>
                  <a:schemeClr val="tx1">
                    <a:lumMod val="85000"/>
                    <a:lumOff val="15000"/>
                  </a:schemeClr>
                </a:solidFill>
              </a:rPr>
              <a:t>GFR</a:t>
            </a:r>
            <a:endParaRPr lang="en-US" sz="2400" b="1" dirty="0">
              <a:solidFill>
                <a:schemeClr val="tx1">
                  <a:lumMod val="85000"/>
                  <a:lumOff val="15000"/>
                </a:schemeClr>
              </a:solidFill>
            </a:endParaRPr>
          </a:p>
        </p:txBody>
      </p:sp>
      <p:sp>
        <p:nvSpPr>
          <p:cNvPr id="6" name="Rounded Rectangle 5"/>
          <p:cNvSpPr/>
          <p:nvPr/>
        </p:nvSpPr>
        <p:spPr>
          <a:xfrm>
            <a:off x="4601184" y="2516224"/>
            <a:ext cx="6400800" cy="10668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85000"/>
                    <a:lumOff val="15000"/>
                  </a:schemeClr>
                </a:solidFill>
              </a:rPr>
              <a:t>Deny young donors, particularly those from ethnic minorities and / or extensive family history of </a:t>
            </a:r>
            <a:r>
              <a:rPr lang="en-US" sz="2400" b="1" dirty="0" smtClean="0">
                <a:solidFill>
                  <a:schemeClr val="tx1">
                    <a:lumMod val="85000"/>
                    <a:lumOff val="15000"/>
                  </a:schemeClr>
                </a:solidFill>
              </a:rPr>
              <a:t>CKD</a:t>
            </a:r>
            <a:endParaRPr lang="en-US" sz="2400" b="1" dirty="0">
              <a:solidFill>
                <a:schemeClr val="tx1">
                  <a:lumMod val="85000"/>
                  <a:lumOff val="15000"/>
                </a:schemeClr>
              </a:solidFill>
            </a:endParaRPr>
          </a:p>
        </p:txBody>
      </p:sp>
      <p:sp>
        <p:nvSpPr>
          <p:cNvPr id="7" name="Rounded Rectangle 6"/>
          <p:cNvSpPr/>
          <p:nvPr/>
        </p:nvSpPr>
        <p:spPr>
          <a:xfrm>
            <a:off x="4601184" y="3858640"/>
            <a:ext cx="6400800" cy="10668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85000"/>
                    <a:lumOff val="15000"/>
                  </a:schemeClr>
                </a:solidFill>
              </a:rPr>
              <a:t>Not accept donors &lt; 18 years of </a:t>
            </a:r>
            <a:r>
              <a:rPr lang="en-US" sz="2400" b="1" dirty="0" smtClean="0">
                <a:solidFill>
                  <a:schemeClr val="tx1">
                    <a:lumMod val="85000"/>
                    <a:lumOff val="15000"/>
                  </a:schemeClr>
                </a:solidFill>
              </a:rPr>
              <a:t>age</a:t>
            </a:r>
            <a:endParaRPr lang="en-US" sz="2400" b="1" dirty="0">
              <a:solidFill>
                <a:schemeClr val="tx1">
                  <a:lumMod val="85000"/>
                  <a:lumOff val="15000"/>
                </a:schemeClr>
              </a:solidFill>
            </a:endParaRPr>
          </a:p>
        </p:txBody>
      </p:sp>
    </p:spTree>
    <p:extLst>
      <p:ext uri="{BB962C8B-B14F-4D97-AF65-F5344CB8AC3E}">
        <p14:creationId xmlns:p14="http://schemas.microsoft.com/office/powerpoint/2010/main" val="3325525020"/>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2466" y="1216152"/>
            <a:ext cx="7723607" cy="4956048"/>
          </a:xfrm>
          <a:prstGeom prst="rect">
            <a:avLst/>
          </a:prstGeom>
          <a:ln w="19050">
            <a:solidFill>
              <a:schemeClr val="tx1"/>
            </a:solidFill>
          </a:ln>
        </p:spPr>
      </p:pic>
      <p:sp>
        <p:nvSpPr>
          <p:cNvPr id="2" name="TextBox 1"/>
          <p:cNvSpPr txBox="1"/>
          <p:nvPr/>
        </p:nvSpPr>
        <p:spPr>
          <a:xfrm>
            <a:off x="7414138" y="5444068"/>
            <a:ext cx="2644262" cy="307777"/>
          </a:xfrm>
          <a:prstGeom prst="rect">
            <a:avLst/>
          </a:prstGeom>
          <a:noFill/>
        </p:spPr>
        <p:txBody>
          <a:bodyPr wrap="square" rtlCol="0">
            <a:spAutoFit/>
          </a:bodyPr>
          <a:lstStyle/>
          <a:p>
            <a:pPr algn="ctr"/>
            <a:r>
              <a:rPr lang="en-US" sz="1400" i="1" dirty="0">
                <a:solidFill>
                  <a:srgbClr val="0E3767"/>
                </a:solidFill>
              </a:rPr>
              <a:t>Ibrahim et al, JASN 2015</a:t>
            </a:r>
          </a:p>
        </p:txBody>
      </p:sp>
      <p:sp>
        <p:nvSpPr>
          <p:cNvPr id="3" name="TextBox 2"/>
          <p:cNvSpPr txBox="1"/>
          <p:nvPr/>
        </p:nvSpPr>
        <p:spPr>
          <a:xfrm>
            <a:off x="2136359" y="526585"/>
            <a:ext cx="7899663" cy="600164"/>
          </a:xfrm>
          <a:prstGeom prst="rect">
            <a:avLst/>
          </a:prstGeom>
        </p:spPr>
        <p:txBody>
          <a:bodyPr vert="horz" wrap="none" lIns="91440" tIns="45720" rIns="91440" bIns="45720" rtlCol="0" anchor="ctr">
            <a:spAutoFit/>
          </a:bodyPr>
          <a:lstStyle>
            <a:defPPr>
              <a:defRPr lang="en-US"/>
            </a:defPPr>
            <a:lvl1pPr>
              <a:spcBef>
                <a:spcPct val="0"/>
              </a:spcBef>
              <a:defRPr sz="3200" u="sng">
                <a:solidFill>
                  <a:srgbClr val="FF0000"/>
                </a:solidFill>
                <a:effectLst>
                  <a:outerShdw blurRad="38100" dist="38100" dir="2700000" algn="tl">
                    <a:srgbClr val="000000">
                      <a:alpha val="43137"/>
                    </a:srgbClr>
                  </a:outerShdw>
                </a:effectLst>
                <a:latin typeface="Franklin Gothic Book" panose="020B0503020102020204" pitchFamily="34" charset="0"/>
              </a:defRPr>
            </a:lvl1pPr>
          </a:lstStyle>
          <a:p>
            <a:pPr algn="ctr"/>
            <a:r>
              <a:rPr lang="en-US" sz="3300" b="1" u="none" dirty="0">
                <a:solidFill>
                  <a:srgbClr val="0070C0"/>
                </a:solidFill>
                <a:latin typeface="+mn-lt"/>
              </a:rPr>
              <a:t>Long term risks can be reasonably predicted</a:t>
            </a:r>
          </a:p>
        </p:txBody>
      </p:sp>
    </p:spTree>
    <p:extLst>
      <p:ext uri="{BB962C8B-B14F-4D97-AF65-F5344CB8AC3E}">
        <p14:creationId xmlns:p14="http://schemas.microsoft.com/office/powerpoint/2010/main" val="252611761"/>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141704" y="2438400"/>
            <a:ext cx="7924800" cy="1143000"/>
          </a:xfrm>
          <a:noFill/>
        </p:spPr>
        <p:txBody>
          <a:bodyPr>
            <a:noAutofit/>
          </a:bodyPr>
          <a:lstStyle/>
          <a:p>
            <a:pPr algn="ctr"/>
            <a:r>
              <a:rPr lang="en-US" sz="7200" b="1" u="sng" dirty="0" smtClean="0">
                <a:solidFill>
                  <a:srgbClr val="0070C0"/>
                </a:solidFill>
                <a:effectLst>
                  <a:outerShdw blurRad="38100" dist="38100" dir="2700000" algn="tl">
                    <a:srgbClr val="000000">
                      <a:alpha val="43137"/>
                    </a:srgbClr>
                  </a:outerShdw>
                </a:effectLst>
                <a:latin typeface="+mn-lt"/>
              </a:rPr>
              <a:t>THE OLDER LIVING DONORS</a:t>
            </a:r>
            <a:endParaRPr lang="en-US" sz="7200" b="1" u="sng" dirty="0">
              <a:solidFill>
                <a:srgbClr val="0070C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317168927"/>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7778" b="17778"/>
          <a:stretch/>
        </p:blipFill>
        <p:spPr>
          <a:xfrm>
            <a:off x="3167745" y="914400"/>
            <a:ext cx="5867400" cy="5310293"/>
          </a:xfrm>
          <a:prstGeom prst="rect">
            <a:avLst/>
          </a:prstGeom>
        </p:spPr>
      </p:pic>
      <p:sp>
        <p:nvSpPr>
          <p:cNvPr id="6" name="Rectangle 5"/>
          <p:cNvSpPr/>
          <p:nvPr/>
        </p:nvSpPr>
        <p:spPr>
          <a:xfrm>
            <a:off x="635727" y="219807"/>
            <a:ext cx="10937964" cy="661938"/>
          </a:xfrm>
          <a:prstGeom prst="rect">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spcFirstLastPara="0" vert="horz" wrap="square" lIns="391160" tIns="223520" rIns="391160" bIns="223520" numCol="1" spcCol="1270" anchor="ctr" anchorCtr="0">
            <a:noAutofit/>
          </a:bodyPr>
          <a:lstStyle/>
          <a:p>
            <a:pPr algn="ctr"/>
            <a:r>
              <a:rPr lang="en-US" sz="3600" b="1" dirty="0" smtClean="0">
                <a:solidFill>
                  <a:schemeClr val="bg1"/>
                </a:solidFill>
                <a:effectLst>
                  <a:outerShdw blurRad="38100" dist="38100" dir="2700000" algn="tl">
                    <a:srgbClr val="000000">
                      <a:alpha val="43137"/>
                    </a:srgbClr>
                  </a:outerShdw>
                </a:effectLst>
              </a:rPr>
              <a:t>84 Year old Texan becomes oldest living kidney donor</a:t>
            </a:r>
          </a:p>
        </p:txBody>
      </p:sp>
    </p:spTree>
    <p:extLst>
      <p:ext uri="{BB962C8B-B14F-4D97-AF65-F5344CB8AC3E}">
        <p14:creationId xmlns:p14="http://schemas.microsoft.com/office/powerpoint/2010/main" val="3044298135"/>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apture.JPG"/>
          <p:cNvPicPr>
            <a:picLocks noChangeAspect="1"/>
          </p:cNvPicPr>
          <p:nvPr/>
        </p:nvPicPr>
        <p:blipFill>
          <a:blip r:embed="rId2" cstate="print"/>
          <a:stretch>
            <a:fillRect/>
          </a:stretch>
        </p:blipFill>
        <p:spPr>
          <a:xfrm>
            <a:off x="2277291" y="1071284"/>
            <a:ext cx="7654592" cy="5177116"/>
          </a:xfrm>
          <a:prstGeom prst="rect">
            <a:avLst/>
          </a:prstGeom>
          <a:ln w="9525">
            <a:solidFill>
              <a:schemeClr val="tx1"/>
            </a:solidFill>
          </a:ln>
        </p:spPr>
      </p:pic>
      <p:pic>
        <p:nvPicPr>
          <p:cNvPr id="1026" name="Picture 2"/>
          <p:cNvPicPr>
            <a:picLocks noChangeAspect="1" noChangeArrowheads="1"/>
          </p:cNvPicPr>
          <p:nvPr/>
        </p:nvPicPr>
        <p:blipFill>
          <a:blip r:embed="rId3" cstate="print">
            <a:lum bright="-10000" contrast="30000"/>
          </a:blip>
          <a:srcRect/>
          <a:stretch>
            <a:fillRect/>
          </a:stretch>
        </p:blipFill>
        <p:spPr bwMode="auto">
          <a:xfrm>
            <a:off x="2257692" y="228644"/>
            <a:ext cx="7674890" cy="788083"/>
          </a:xfrm>
          <a:prstGeom prst="rect">
            <a:avLst/>
          </a:prstGeom>
          <a:noFill/>
          <a:ln w="9525">
            <a:solidFill>
              <a:schemeClr val="tx1"/>
            </a:solid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grpSp>
        <p:nvGrpSpPr>
          <p:cNvPr id="7" name="Group 6"/>
          <p:cNvGrpSpPr/>
          <p:nvPr/>
        </p:nvGrpSpPr>
        <p:grpSpPr>
          <a:xfrm>
            <a:off x="672792" y="533984"/>
            <a:ext cx="10834164" cy="694509"/>
            <a:chOff x="0" y="32200"/>
            <a:chExt cx="11570208" cy="1584000"/>
          </a:xfrm>
          <a:solidFill>
            <a:srgbClr val="0070C0"/>
          </a:solidFill>
        </p:grpSpPr>
        <p:sp>
          <p:nvSpPr>
            <p:cNvPr id="11" name="Rectangle 10"/>
            <p:cNvSpPr/>
            <p:nvPr/>
          </p:nvSpPr>
          <p:spPr>
            <a:xfrm>
              <a:off x="0" y="32200"/>
              <a:ext cx="11570208" cy="1584000"/>
            </a:xfrm>
            <a:prstGeom prst="rect">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11"/>
            <p:cNvSpPr/>
            <p:nvPr/>
          </p:nvSpPr>
          <p:spPr>
            <a:xfrm>
              <a:off x="0" y="32200"/>
              <a:ext cx="11570208" cy="158400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91160" tIns="223520" rIns="391160" bIns="223520" numCol="1" spcCol="1270" anchor="ctr" anchorCtr="0">
              <a:noAutofit/>
            </a:bodyPr>
            <a:lstStyle/>
            <a:p>
              <a:pPr algn="ctr"/>
              <a:r>
                <a:rPr lang="en-US" sz="3600" b="1" dirty="0">
                  <a:solidFill>
                    <a:schemeClr val="bg1"/>
                  </a:solidFill>
                  <a:effectLst>
                    <a:outerShdw blurRad="38100" dist="38100" dir="2700000" algn="tl">
                      <a:srgbClr val="000000">
                        <a:alpha val="43137"/>
                      </a:srgbClr>
                    </a:outerShdw>
                  </a:effectLst>
                </a:rPr>
                <a:t>ACCEPTING KIDNEYS FROM OLDER LIVING </a:t>
              </a:r>
              <a:r>
                <a:rPr lang="en-US" sz="3600" b="1" dirty="0" smtClean="0">
                  <a:solidFill>
                    <a:schemeClr val="bg1"/>
                  </a:solidFill>
                  <a:effectLst>
                    <a:outerShdw blurRad="38100" dist="38100" dir="2700000" algn="tl">
                      <a:srgbClr val="000000">
                        <a:alpha val="43137"/>
                      </a:srgbClr>
                    </a:outerShdw>
                  </a:effectLst>
                </a:rPr>
                <a:t>DONORS</a:t>
              </a:r>
              <a:endParaRPr lang="en-US" sz="3600" dirty="0">
                <a:solidFill>
                  <a:schemeClr val="bg1"/>
                </a:solidFill>
                <a:effectLst>
                  <a:outerShdw blurRad="38100" dist="38100" dir="2700000" algn="tl">
                    <a:srgbClr val="000000">
                      <a:alpha val="43137"/>
                    </a:srgbClr>
                  </a:outerShdw>
                </a:effectLst>
              </a:endParaRPr>
            </a:p>
          </p:txBody>
        </p:sp>
      </p:grpSp>
      <p:grpSp>
        <p:nvGrpSpPr>
          <p:cNvPr id="8" name="Group 7"/>
          <p:cNvGrpSpPr/>
          <p:nvPr/>
        </p:nvGrpSpPr>
        <p:grpSpPr>
          <a:xfrm>
            <a:off x="672792" y="2095682"/>
            <a:ext cx="10834164" cy="3301510"/>
            <a:chOff x="0" y="1616200"/>
            <a:chExt cx="11570208" cy="2415599"/>
          </a:xfrm>
          <a:solidFill>
            <a:schemeClr val="accent2">
              <a:lumMod val="20000"/>
              <a:lumOff val="80000"/>
            </a:schemeClr>
          </a:solidFill>
        </p:grpSpPr>
        <p:sp>
          <p:nvSpPr>
            <p:cNvPr id="9" name="Rectangle 8"/>
            <p:cNvSpPr/>
            <p:nvPr/>
          </p:nvSpPr>
          <p:spPr>
            <a:xfrm>
              <a:off x="0" y="1616200"/>
              <a:ext cx="11570208" cy="2415599"/>
            </a:xfrm>
            <a:prstGeom prst="rect">
              <a:avLst/>
            </a:prstGeom>
            <a:grp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 name="Rectangle 9"/>
            <p:cNvSpPr/>
            <p:nvPr/>
          </p:nvSpPr>
          <p:spPr>
            <a:xfrm>
              <a:off x="0" y="1616200"/>
              <a:ext cx="11570208" cy="2415599"/>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0" lvl="1" algn="l" defTabSz="889000">
                <a:lnSpc>
                  <a:spcPct val="90000"/>
                </a:lnSpc>
                <a:spcBef>
                  <a:spcPct val="0"/>
                </a:spcBef>
                <a:spcAft>
                  <a:spcPct val="15000"/>
                </a:spcAft>
              </a:pPr>
              <a:endParaRPr lang="en-US" sz="2000" b="0" kern="1200" dirty="0">
                <a:latin typeface="+mn-lt"/>
              </a:endParaRPr>
            </a:p>
          </p:txBody>
        </p:sp>
      </p:grpSp>
      <p:sp>
        <p:nvSpPr>
          <p:cNvPr id="3" name="Rectangle 2"/>
          <p:cNvSpPr/>
          <p:nvPr/>
        </p:nvSpPr>
        <p:spPr>
          <a:xfrm>
            <a:off x="1055649" y="2475399"/>
            <a:ext cx="10093236" cy="2477601"/>
          </a:xfrm>
          <a:prstGeom prst="rect">
            <a:avLst/>
          </a:prstGeom>
        </p:spPr>
        <p:txBody>
          <a:bodyPr wrap="square">
            <a:spAutoFit/>
          </a:bodyPr>
          <a:lstStyle/>
          <a:p>
            <a:pPr marL="457200" indent="-457200" algn="just">
              <a:buClr>
                <a:srgbClr val="D34817"/>
              </a:buClr>
              <a:buFont typeface="+mj-lt"/>
              <a:buAutoNum type="arabicPeriod"/>
            </a:pPr>
            <a:r>
              <a:rPr lang="en-US" sz="2800" dirty="0">
                <a:solidFill>
                  <a:schemeClr val="tx1">
                    <a:lumMod val="85000"/>
                    <a:lumOff val="15000"/>
                  </a:schemeClr>
                </a:solidFill>
              </a:rPr>
              <a:t>The adjusted hazard of total graft loss was not significantly different for recipients of older living kidneys compared to recipients of SCD deceased kidneys</a:t>
            </a:r>
            <a:r>
              <a:rPr lang="en-US" sz="2800" dirty="0" smtClean="0">
                <a:solidFill>
                  <a:schemeClr val="tx1">
                    <a:lumMod val="85000"/>
                    <a:lumOff val="15000"/>
                  </a:schemeClr>
                </a:solidFill>
              </a:rPr>
              <a:t>.</a:t>
            </a:r>
          </a:p>
          <a:p>
            <a:pPr algn="just">
              <a:buClr>
                <a:srgbClr val="D34817"/>
              </a:buClr>
            </a:pPr>
            <a:endParaRPr lang="en-US" sz="1500" dirty="0">
              <a:solidFill>
                <a:schemeClr val="tx1">
                  <a:lumMod val="85000"/>
                  <a:lumOff val="15000"/>
                </a:schemeClr>
              </a:solidFill>
            </a:endParaRPr>
          </a:p>
          <a:p>
            <a:pPr marL="514350" indent="-514350" algn="just">
              <a:buClr>
                <a:srgbClr val="D34817"/>
              </a:buClr>
              <a:buFont typeface="+mj-lt"/>
              <a:buAutoNum type="arabicPeriod" startAt="2"/>
            </a:pPr>
            <a:r>
              <a:rPr lang="en-US" sz="2800" dirty="0">
                <a:solidFill>
                  <a:schemeClr val="tx1">
                    <a:lumMod val="85000"/>
                    <a:lumOff val="15000"/>
                  </a:schemeClr>
                </a:solidFill>
              </a:rPr>
              <a:t>There was also no difference between groups for death or death-censored graft loss. </a:t>
            </a:r>
          </a:p>
        </p:txBody>
      </p:sp>
      <p:grpSp>
        <p:nvGrpSpPr>
          <p:cNvPr id="13" name="Group 12"/>
          <p:cNvGrpSpPr/>
          <p:nvPr/>
        </p:nvGrpSpPr>
        <p:grpSpPr>
          <a:xfrm>
            <a:off x="681330" y="1318286"/>
            <a:ext cx="10834164" cy="694509"/>
            <a:chOff x="0" y="32200"/>
            <a:chExt cx="11570208" cy="1584000"/>
          </a:xfrm>
        </p:grpSpPr>
        <p:sp>
          <p:nvSpPr>
            <p:cNvPr id="14" name="Rectangle 13"/>
            <p:cNvSpPr/>
            <p:nvPr/>
          </p:nvSpPr>
          <p:spPr>
            <a:xfrm>
              <a:off x="0" y="32200"/>
              <a:ext cx="11570208" cy="15840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angle 14"/>
            <p:cNvSpPr/>
            <p:nvPr/>
          </p:nvSpPr>
          <p:spPr>
            <a:xfrm>
              <a:off x="0" y="32200"/>
              <a:ext cx="11570208" cy="1584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91160" tIns="223520" rIns="391160" bIns="223520" numCol="1" spcCol="1270" anchor="ctr" anchorCtr="0">
              <a:noAutofit/>
            </a:bodyPr>
            <a:lstStyle/>
            <a:p>
              <a:pPr algn="ctr"/>
              <a:r>
                <a:rPr lang="en-US" sz="3200" b="1" dirty="0">
                  <a:solidFill>
                    <a:schemeClr val="bg1"/>
                  </a:solidFill>
                </a:rPr>
                <a:t>Older living kidneys versus SCD deceased kidneys</a:t>
              </a:r>
            </a:p>
          </p:txBody>
        </p:sp>
      </p:grpSp>
      <p:sp>
        <p:nvSpPr>
          <p:cNvPr id="16" name="TextBox 15"/>
          <p:cNvSpPr txBox="1"/>
          <p:nvPr/>
        </p:nvSpPr>
        <p:spPr>
          <a:xfrm>
            <a:off x="2164080" y="5801380"/>
            <a:ext cx="7857744" cy="523220"/>
          </a:xfrm>
          <a:prstGeom prst="rect">
            <a:avLst/>
          </a:prstGeom>
          <a:noFill/>
        </p:spPr>
        <p:txBody>
          <a:bodyPr wrap="square" rtlCol="0">
            <a:spAutoFit/>
          </a:bodyPr>
          <a:lstStyle/>
          <a:p>
            <a:pPr algn="ctr"/>
            <a:r>
              <a:rPr lang="en-US" sz="1400" dirty="0"/>
              <a:t>A. </a:t>
            </a:r>
            <a:r>
              <a:rPr lang="en-US" sz="1400" dirty="0" err="1"/>
              <a:t>Younga</a:t>
            </a:r>
            <a:r>
              <a:rPr lang="en-US" sz="1400" i="1" dirty="0" err="1"/>
              <a:t>,</a:t>
            </a:r>
            <a:r>
              <a:rPr lang="en-US" sz="1400" dirty="0" err="1"/>
              <a:t>b</a:t>
            </a:r>
            <a:r>
              <a:rPr lang="en-US" sz="1400" i="1" dirty="0"/>
              <a:t>,</a:t>
            </a:r>
            <a:r>
              <a:rPr lang="en-US" sz="1400" dirty="0"/>
              <a:t>*, S. J. </a:t>
            </a:r>
            <a:r>
              <a:rPr lang="en-US" sz="1400" dirty="0" err="1"/>
              <a:t>Kimc</a:t>
            </a:r>
            <a:r>
              <a:rPr lang="en-US" sz="1400" dirty="0"/>
              <a:t>, M. R. </a:t>
            </a:r>
            <a:r>
              <a:rPr lang="en-US" sz="1400" dirty="0" err="1" smtClean="0"/>
              <a:t>Speechleyb</a:t>
            </a:r>
            <a:r>
              <a:rPr lang="en-US" sz="1400" dirty="0" smtClean="0"/>
              <a:t>, A</a:t>
            </a:r>
            <a:r>
              <a:rPr lang="en-US" sz="1400" dirty="0"/>
              <a:t>. </a:t>
            </a:r>
            <a:r>
              <a:rPr lang="en-US" sz="1400" dirty="0" err="1"/>
              <a:t>Huangd</a:t>
            </a:r>
            <a:r>
              <a:rPr lang="en-US" sz="1400" dirty="0"/>
              <a:t>, G. A. </a:t>
            </a:r>
            <a:r>
              <a:rPr lang="en-US" sz="1400" dirty="0" err="1"/>
              <a:t>Knolle</a:t>
            </a:r>
            <a:r>
              <a:rPr lang="en-US" sz="1400" dirty="0"/>
              <a:t>, G. V. Ramesh </a:t>
            </a:r>
            <a:r>
              <a:rPr lang="en-US" sz="1400" dirty="0" err="1" smtClean="0"/>
              <a:t>Prasadc</a:t>
            </a:r>
            <a:r>
              <a:rPr lang="en-US" sz="1400" dirty="0" smtClean="0"/>
              <a:t>, D</a:t>
            </a:r>
            <a:r>
              <a:rPr lang="en-US" sz="1400" dirty="0"/>
              <a:t>. </a:t>
            </a:r>
            <a:r>
              <a:rPr lang="en-US" sz="1400" dirty="0" err="1"/>
              <a:t>Treleavenf</a:t>
            </a:r>
            <a:r>
              <a:rPr lang="en-US" sz="1400" dirty="0"/>
              <a:t>, M. </a:t>
            </a:r>
            <a:r>
              <a:rPr lang="en-US" sz="1400" dirty="0" err="1"/>
              <a:t>Diamant,a</a:t>
            </a:r>
            <a:r>
              <a:rPr lang="en-US" sz="1400" i="1" dirty="0" err="1"/>
              <a:t>,</a:t>
            </a:r>
            <a:r>
              <a:rPr lang="en-US" sz="1400" dirty="0" err="1"/>
              <a:t>b</a:t>
            </a:r>
            <a:r>
              <a:rPr lang="en-US" sz="1400" dirty="0"/>
              <a:t> and A. X. </a:t>
            </a:r>
            <a:r>
              <a:rPr lang="en-US" sz="1400" dirty="0" err="1" smtClean="0"/>
              <a:t>Garga</a:t>
            </a:r>
            <a:r>
              <a:rPr lang="en-US" sz="1400" i="1" dirty="0" err="1" smtClean="0"/>
              <a:t>,</a:t>
            </a:r>
            <a:r>
              <a:rPr lang="en-US" sz="1400" dirty="0" err="1" smtClean="0"/>
              <a:t>b</a:t>
            </a:r>
            <a:r>
              <a:rPr lang="en-US" sz="1400" dirty="0" smtClean="0"/>
              <a:t> for </a:t>
            </a:r>
            <a:r>
              <a:rPr lang="en-US" sz="1400" dirty="0"/>
              <a:t>the Donor Nephrectomy Outcomes </a:t>
            </a:r>
            <a:r>
              <a:rPr lang="en-US" sz="1400" dirty="0" smtClean="0"/>
              <a:t>Research (DONOR</a:t>
            </a:r>
            <a:r>
              <a:rPr lang="en-US" sz="1400" dirty="0"/>
              <a:t>) Network</a:t>
            </a:r>
          </a:p>
        </p:txBody>
      </p:sp>
    </p:spTree>
    <p:extLst>
      <p:ext uri="{BB962C8B-B14F-4D97-AF65-F5344CB8AC3E}">
        <p14:creationId xmlns:p14="http://schemas.microsoft.com/office/powerpoint/2010/main" val="2287606166"/>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973182" y="269964"/>
            <a:ext cx="10266160" cy="73152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966654" y="1512332"/>
            <a:ext cx="10266160" cy="434590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3512890" y="381000"/>
            <a:ext cx="5153398" cy="567399"/>
          </a:xfrm>
        </p:spPr>
        <p:txBody>
          <a:bodyPr vert="horz" wrap="none" lIns="91440" tIns="45720" rIns="91440" bIns="45720" rtlCol="0" anchor="ctr">
            <a:spAutoFit/>
          </a:bodyPr>
          <a:lstStyle/>
          <a:p>
            <a:r>
              <a:rPr lang="en-US" sz="3600" b="1" dirty="0" smtClean="0">
                <a:solidFill>
                  <a:schemeClr val="bg1"/>
                </a:solidFill>
                <a:effectLst>
                  <a:outerShdw blurRad="38100" dist="38100" dir="2700000" algn="tl">
                    <a:srgbClr val="000000">
                      <a:alpha val="43137"/>
                    </a:srgbClr>
                  </a:outerShdw>
                </a:effectLst>
                <a:latin typeface="+mn-lt"/>
                <a:ea typeface="+mn-ea"/>
                <a:cs typeface="+mn-cs"/>
              </a:rPr>
              <a:t>Kidney Donation: the 99%!</a:t>
            </a:r>
            <a:endParaRPr lang="en-US" sz="3600" b="1" dirty="0">
              <a:solidFill>
                <a:schemeClr val="bg1"/>
              </a:solidFill>
              <a:effectLst>
                <a:outerShdw blurRad="38100" dist="38100" dir="2700000" algn="tl">
                  <a:srgbClr val="000000">
                    <a:alpha val="43137"/>
                  </a:srgbClr>
                </a:outerShdw>
              </a:effectLst>
              <a:latin typeface="+mn-lt"/>
              <a:ea typeface="+mn-ea"/>
              <a:cs typeface="+mn-cs"/>
            </a:endParaRPr>
          </a:p>
        </p:txBody>
      </p:sp>
      <p:sp>
        <p:nvSpPr>
          <p:cNvPr id="3" name="Content Placeholder 2"/>
          <p:cNvSpPr>
            <a:spLocks noGrp="1"/>
          </p:cNvSpPr>
          <p:nvPr>
            <p:ph idx="4294967295"/>
          </p:nvPr>
        </p:nvSpPr>
        <p:spPr>
          <a:xfrm>
            <a:off x="1350760" y="1809909"/>
            <a:ext cx="9677400" cy="3810000"/>
          </a:xfrm>
        </p:spPr>
        <p:txBody>
          <a:bodyPr>
            <a:noAutofit/>
          </a:bodyPr>
          <a:lstStyle/>
          <a:p>
            <a:pPr marL="339725" indent="-339725">
              <a:buClr>
                <a:srgbClr val="D34817"/>
              </a:buClr>
              <a:buFont typeface="Arial" panose="020B0604020202020204" pitchFamily="34" charset="0"/>
              <a:buChar char="•"/>
            </a:pPr>
            <a:r>
              <a:rPr lang="en-US" sz="2800" dirty="0">
                <a:solidFill>
                  <a:schemeClr val="tx1">
                    <a:lumMod val="85000"/>
                    <a:lumOff val="15000"/>
                  </a:schemeClr>
                </a:solidFill>
              </a:rPr>
              <a:t>99% will </a:t>
            </a:r>
            <a:r>
              <a:rPr lang="en-US" sz="2800" u="heavy" dirty="0">
                <a:solidFill>
                  <a:schemeClr val="tx1">
                    <a:lumMod val="85000"/>
                    <a:lumOff val="15000"/>
                  </a:schemeClr>
                </a:solidFill>
              </a:rPr>
              <a:t>Never develop ESRD!</a:t>
            </a:r>
          </a:p>
          <a:p>
            <a:pPr marL="339725" indent="-339725">
              <a:buClr>
                <a:srgbClr val="D34817"/>
              </a:buClr>
              <a:buFont typeface="Arial" panose="020B0604020202020204" pitchFamily="34" charset="0"/>
              <a:buChar char="•"/>
            </a:pPr>
            <a:r>
              <a:rPr lang="en-US" sz="2800" dirty="0">
                <a:solidFill>
                  <a:schemeClr val="tx1">
                    <a:lumMod val="85000"/>
                    <a:lumOff val="15000"/>
                  </a:schemeClr>
                </a:solidFill>
              </a:rPr>
              <a:t>99% have a quality of life that is average or above average!</a:t>
            </a:r>
          </a:p>
          <a:p>
            <a:pPr marL="339725" indent="-339725">
              <a:buClr>
                <a:srgbClr val="D34817"/>
              </a:buClr>
              <a:buFont typeface="Arial" panose="020B0604020202020204" pitchFamily="34" charset="0"/>
              <a:buChar char="•"/>
            </a:pPr>
            <a:r>
              <a:rPr lang="en-US" sz="2800" dirty="0">
                <a:solidFill>
                  <a:schemeClr val="tx1">
                    <a:lumMod val="85000"/>
                    <a:lumOff val="15000"/>
                  </a:schemeClr>
                </a:solidFill>
              </a:rPr>
              <a:t>99% DO NOT regret having donated!</a:t>
            </a:r>
          </a:p>
          <a:p>
            <a:pPr marL="339725" indent="-339725">
              <a:buClr>
                <a:srgbClr val="D34817"/>
              </a:buClr>
              <a:buFont typeface="Arial" panose="020B0604020202020204" pitchFamily="34" charset="0"/>
              <a:buChar char="•"/>
            </a:pPr>
            <a:r>
              <a:rPr lang="en-US" sz="2800" dirty="0">
                <a:solidFill>
                  <a:schemeClr val="tx1">
                    <a:lumMod val="85000"/>
                    <a:lumOff val="15000"/>
                  </a:schemeClr>
                </a:solidFill>
              </a:rPr>
              <a:t>95-99% describe their donation experience as positive!</a:t>
            </a:r>
          </a:p>
          <a:p>
            <a:pPr marL="339725" indent="-339725">
              <a:buClr>
                <a:srgbClr val="D34817"/>
              </a:buClr>
              <a:buFont typeface="Arial" panose="020B0604020202020204" pitchFamily="34" charset="0"/>
              <a:buChar char="•"/>
            </a:pPr>
            <a:r>
              <a:rPr lang="en-US" sz="2800" dirty="0">
                <a:solidFill>
                  <a:schemeClr val="tx1">
                    <a:lumMod val="85000"/>
                    <a:lumOff val="15000"/>
                  </a:schemeClr>
                </a:solidFill>
              </a:rPr>
              <a:t>The prehypertensive/prediabetic can be safely considered for donation</a:t>
            </a:r>
          </a:p>
          <a:p>
            <a:pPr marL="339725" indent="-339725">
              <a:buClr>
                <a:srgbClr val="D34817"/>
              </a:buClr>
              <a:buFont typeface="Arial" panose="020B0604020202020204" pitchFamily="34" charset="0"/>
              <a:buChar char="•"/>
            </a:pPr>
            <a:r>
              <a:rPr lang="en-US" sz="2800" dirty="0">
                <a:solidFill>
                  <a:schemeClr val="tx1">
                    <a:lumMod val="85000"/>
                    <a:lumOff val="15000"/>
                  </a:schemeClr>
                </a:solidFill>
              </a:rPr>
              <a:t>Young donors do well but the older healthier donor is </a:t>
            </a:r>
            <a:r>
              <a:rPr lang="en-US" sz="2800" dirty="0" smtClean="0">
                <a:solidFill>
                  <a:schemeClr val="tx1">
                    <a:lumMod val="85000"/>
                    <a:lumOff val="15000"/>
                  </a:schemeClr>
                </a:solidFill>
              </a:rPr>
              <a:t>preferred</a:t>
            </a:r>
            <a:endParaRPr lang="en-US" sz="2800" dirty="0">
              <a:solidFill>
                <a:schemeClr val="tx1">
                  <a:lumMod val="85000"/>
                  <a:lumOff val="15000"/>
                </a:schemeClr>
              </a:solidFill>
            </a:endParaRPr>
          </a:p>
        </p:txBody>
      </p:sp>
      <p:sp>
        <p:nvSpPr>
          <p:cNvPr id="4" name="TextBox 3"/>
          <p:cNvSpPr txBox="1"/>
          <p:nvPr/>
        </p:nvSpPr>
        <p:spPr>
          <a:xfrm>
            <a:off x="4869986" y="1012365"/>
            <a:ext cx="2486578" cy="369332"/>
          </a:xfrm>
          <a:prstGeom prst="rect">
            <a:avLst/>
          </a:prstGeom>
          <a:noFill/>
        </p:spPr>
        <p:txBody>
          <a:bodyPr wrap="none" rtlCol="0">
            <a:spAutoFit/>
          </a:bodyPr>
          <a:lstStyle/>
          <a:p>
            <a:r>
              <a:rPr lang="en-US" b="1" i="1" dirty="0">
                <a:solidFill>
                  <a:srgbClr val="D34817"/>
                </a:solidFill>
              </a:rPr>
              <a:t>Hassan N. Ibrahim, </a:t>
            </a:r>
            <a:r>
              <a:rPr lang="en-US" b="1" i="1" dirty="0" smtClean="0">
                <a:solidFill>
                  <a:srgbClr val="D34817"/>
                </a:solidFill>
              </a:rPr>
              <a:t>MD</a:t>
            </a:r>
            <a:r>
              <a:rPr lang="en-US" b="1" i="1" baseline="30000" dirty="0" smtClean="0">
                <a:solidFill>
                  <a:srgbClr val="D34817"/>
                </a:solidFill>
              </a:rPr>
              <a:t>4</a:t>
            </a:r>
            <a:endParaRPr lang="en-US" b="1" dirty="0">
              <a:solidFill>
                <a:srgbClr val="D34817"/>
              </a:solidFill>
            </a:endParaRPr>
          </a:p>
        </p:txBody>
      </p:sp>
    </p:spTree>
    <p:extLst>
      <p:ext uri="{BB962C8B-B14F-4D97-AF65-F5344CB8AC3E}">
        <p14:creationId xmlns:p14="http://schemas.microsoft.com/office/powerpoint/2010/main" val="771670597"/>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338945" y="1438275"/>
            <a:ext cx="9517062" cy="3971925"/>
          </a:xfrm>
        </p:spPr>
        <p:txBody>
          <a:bodyPr>
            <a:noAutofit/>
          </a:bodyPr>
          <a:lstStyle/>
          <a:p>
            <a:pPr marL="514350" indent="-514350" algn="l">
              <a:buFont typeface="+mj-lt"/>
              <a:buAutoNum type="arabicPeriod"/>
            </a:pPr>
            <a:r>
              <a:rPr lang="en-US" sz="2600" dirty="0" smtClean="0">
                <a:solidFill>
                  <a:schemeClr val="tx1">
                    <a:lumMod val="85000"/>
                    <a:lumOff val="15000"/>
                  </a:schemeClr>
                </a:solidFill>
              </a:rPr>
              <a:t>What </a:t>
            </a:r>
            <a:r>
              <a:rPr lang="en-US" sz="2600" dirty="0">
                <a:solidFill>
                  <a:schemeClr val="tx1">
                    <a:lumMod val="85000"/>
                    <a:lumOff val="15000"/>
                  </a:schemeClr>
                </a:solidFill>
              </a:rPr>
              <a:t>is the risk of </a:t>
            </a:r>
            <a:r>
              <a:rPr lang="en-US" sz="2600" dirty="0" smtClean="0">
                <a:solidFill>
                  <a:schemeClr val="tx1">
                    <a:lumMod val="85000"/>
                    <a:lumOff val="15000"/>
                  </a:schemeClr>
                </a:solidFill>
              </a:rPr>
              <a:t>ESRD?</a:t>
            </a:r>
            <a:r>
              <a:rPr lang="en-US" sz="2600" dirty="0" smtClean="0">
                <a:solidFill>
                  <a:schemeClr val="tx1"/>
                </a:solidFill>
              </a:rPr>
              <a:t>				   </a:t>
            </a:r>
            <a:r>
              <a:rPr lang="en-US" sz="2600" dirty="0" smtClean="0">
                <a:solidFill>
                  <a:srgbClr val="FF0000"/>
                </a:solidFill>
              </a:rPr>
              <a:t>NO</a:t>
            </a:r>
            <a:endParaRPr lang="en-US" sz="2600" dirty="0">
              <a:solidFill>
                <a:schemeClr val="tx1"/>
              </a:solidFill>
            </a:endParaRPr>
          </a:p>
          <a:p>
            <a:pPr marL="514350" indent="-514350" algn="l">
              <a:buFont typeface="+mj-lt"/>
              <a:buAutoNum type="arabicPeriod"/>
            </a:pPr>
            <a:r>
              <a:rPr lang="en-US" sz="2600" dirty="0" smtClean="0">
                <a:solidFill>
                  <a:schemeClr val="tx1">
                    <a:lumMod val="85000"/>
                    <a:lumOff val="15000"/>
                  </a:schemeClr>
                </a:solidFill>
              </a:rPr>
              <a:t>Post </a:t>
            </a:r>
            <a:r>
              <a:rPr lang="en-US" sz="2600" dirty="0">
                <a:solidFill>
                  <a:schemeClr val="tx1">
                    <a:lumMod val="85000"/>
                    <a:lumOff val="15000"/>
                  </a:schemeClr>
                </a:solidFill>
              </a:rPr>
              <a:t>donation Diabetes: worse in one kidney</a:t>
            </a:r>
            <a:r>
              <a:rPr lang="en-US" sz="2600" dirty="0" smtClean="0">
                <a:solidFill>
                  <a:schemeClr val="tx1">
                    <a:lumMod val="85000"/>
                    <a:lumOff val="15000"/>
                  </a:schemeClr>
                </a:solidFill>
              </a:rPr>
              <a:t>?</a:t>
            </a:r>
            <a:r>
              <a:rPr lang="en-US" sz="2600" dirty="0" smtClean="0">
                <a:solidFill>
                  <a:schemeClr val="tx1"/>
                </a:solidFill>
              </a:rPr>
              <a:t>	   </a:t>
            </a:r>
            <a:r>
              <a:rPr lang="en-US" sz="2600" dirty="0" smtClean="0">
                <a:solidFill>
                  <a:srgbClr val="FF0000"/>
                </a:solidFill>
              </a:rPr>
              <a:t>NO</a:t>
            </a:r>
            <a:endParaRPr lang="en-US" sz="2600" dirty="0">
              <a:solidFill>
                <a:srgbClr val="FF0000"/>
              </a:solidFill>
            </a:endParaRPr>
          </a:p>
          <a:p>
            <a:pPr marL="514350" indent="-514350" algn="l">
              <a:buFont typeface="+mj-lt"/>
              <a:buAutoNum type="arabicPeriod"/>
            </a:pPr>
            <a:r>
              <a:rPr lang="en-US" sz="2600" dirty="0" smtClean="0">
                <a:solidFill>
                  <a:schemeClr val="tx1">
                    <a:lumMod val="85000"/>
                    <a:lumOff val="15000"/>
                  </a:schemeClr>
                </a:solidFill>
              </a:rPr>
              <a:t>Incidence </a:t>
            </a:r>
            <a:r>
              <a:rPr lang="en-US" sz="2600" dirty="0">
                <a:solidFill>
                  <a:schemeClr val="tx1">
                    <a:lumMod val="85000"/>
                    <a:lumOff val="15000"/>
                  </a:schemeClr>
                </a:solidFill>
              </a:rPr>
              <a:t>of post donation </a:t>
            </a:r>
            <a:r>
              <a:rPr lang="en-US" sz="2600" dirty="0" smtClean="0">
                <a:solidFill>
                  <a:schemeClr val="tx1">
                    <a:lumMod val="85000"/>
                    <a:lumOff val="15000"/>
                  </a:schemeClr>
                </a:solidFill>
              </a:rPr>
              <a:t>Hypertension </a:t>
            </a:r>
            <a:r>
              <a:rPr lang="en-US" sz="2600" dirty="0" smtClean="0">
                <a:solidFill>
                  <a:schemeClr val="tx1"/>
                </a:solidFill>
              </a:rPr>
              <a:t>		   </a:t>
            </a:r>
            <a:r>
              <a:rPr lang="en-US" sz="2600" dirty="0" smtClean="0">
                <a:solidFill>
                  <a:srgbClr val="FF0000"/>
                </a:solidFill>
              </a:rPr>
              <a:t>ACCEPTABLE</a:t>
            </a:r>
            <a:endParaRPr lang="en-US" sz="2600" dirty="0">
              <a:solidFill>
                <a:srgbClr val="FF0000"/>
              </a:solidFill>
            </a:endParaRPr>
          </a:p>
          <a:p>
            <a:pPr marL="514350" indent="-514350" algn="l">
              <a:buFont typeface="+mj-lt"/>
              <a:buAutoNum type="arabicPeriod"/>
            </a:pPr>
            <a:r>
              <a:rPr lang="en-US" sz="2600" dirty="0" smtClean="0">
                <a:solidFill>
                  <a:schemeClr val="tx1">
                    <a:lumMod val="85000"/>
                    <a:lumOff val="15000"/>
                  </a:schemeClr>
                </a:solidFill>
              </a:rPr>
              <a:t>GFR </a:t>
            </a:r>
            <a:r>
              <a:rPr lang="en-US" sz="2600" dirty="0">
                <a:solidFill>
                  <a:schemeClr val="tx1">
                    <a:lumMod val="85000"/>
                    <a:lumOff val="15000"/>
                  </a:schemeClr>
                </a:solidFill>
              </a:rPr>
              <a:t>change over time: faster than non-donors</a:t>
            </a:r>
            <a:r>
              <a:rPr lang="en-US" sz="2600" dirty="0" smtClean="0">
                <a:solidFill>
                  <a:schemeClr val="tx1">
                    <a:lumMod val="85000"/>
                    <a:lumOff val="15000"/>
                  </a:schemeClr>
                </a:solidFill>
              </a:rPr>
              <a:t>?</a:t>
            </a:r>
            <a:r>
              <a:rPr lang="en-US" sz="2600" dirty="0" smtClean="0">
                <a:solidFill>
                  <a:schemeClr val="tx1"/>
                </a:solidFill>
              </a:rPr>
              <a:t>	   </a:t>
            </a:r>
            <a:r>
              <a:rPr lang="en-US" sz="2600" dirty="0" smtClean="0">
                <a:solidFill>
                  <a:srgbClr val="FF0000"/>
                </a:solidFill>
              </a:rPr>
              <a:t>NO</a:t>
            </a:r>
            <a:endParaRPr lang="en-US" sz="2600" dirty="0">
              <a:solidFill>
                <a:srgbClr val="FF0000"/>
              </a:solidFill>
            </a:endParaRPr>
          </a:p>
          <a:p>
            <a:pPr marL="514350" indent="-514350" algn="l">
              <a:buFont typeface="+mj-lt"/>
              <a:buAutoNum type="arabicPeriod"/>
            </a:pPr>
            <a:r>
              <a:rPr lang="en-US" sz="2600" dirty="0" smtClean="0">
                <a:solidFill>
                  <a:schemeClr val="tx1">
                    <a:lumMod val="85000"/>
                    <a:lumOff val="15000"/>
                  </a:schemeClr>
                </a:solidFill>
              </a:rPr>
              <a:t>The </a:t>
            </a:r>
            <a:r>
              <a:rPr lang="en-US" sz="2600" dirty="0">
                <a:solidFill>
                  <a:schemeClr val="tx1">
                    <a:lumMod val="85000"/>
                    <a:lumOff val="15000"/>
                  </a:schemeClr>
                </a:solidFill>
              </a:rPr>
              <a:t>Young donor: Should we require a higher </a:t>
            </a:r>
            <a:r>
              <a:rPr lang="en-US" sz="2600" dirty="0" smtClean="0">
                <a:solidFill>
                  <a:schemeClr val="tx1">
                    <a:lumMod val="85000"/>
                    <a:lumOff val="15000"/>
                  </a:schemeClr>
                </a:solidFill>
              </a:rPr>
              <a:t>GFR?   </a:t>
            </a:r>
            <a:r>
              <a:rPr lang="en-US" sz="2600" dirty="0" smtClean="0">
                <a:solidFill>
                  <a:srgbClr val="FF0000"/>
                </a:solidFill>
              </a:rPr>
              <a:t>YES</a:t>
            </a:r>
            <a:endParaRPr lang="en-US" sz="2600" dirty="0">
              <a:solidFill>
                <a:srgbClr val="FF0000"/>
              </a:solidFill>
            </a:endParaRPr>
          </a:p>
          <a:p>
            <a:pPr marL="514350" indent="-514350" algn="l">
              <a:buFont typeface="+mj-lt"/>
              <a:buAutoNum type="arabicPeriod"/>
            </a:pPr>
            <a:r>
              <a:rPr lang="en-US" sz="2600" dirty="0" smtClean="0">
                <a:solidFill>
                  <a:schemeClr val="tx1">
                    <a:lumMod val="85000"/>
                    <a:lumOff val="15000"/>
                  </a:schemeClr>
                </a:solidFill>
              </a:rPr>
              <a:t>Can </a:t>
            </a:r>
            <a:r>
              <a:rPr lang="en-US" sz="2600" dirty="0">
                <a:solidFill>
                  <a:schemeClr val="tx1">
                    <a:lumMod val="85000"/>
                    <a:lumOff val="15000"/>
                  </a:schemeClr>
                </a:solidFill>
              </a:rPr>
              <a:t>we predict the risk accurately</a:t>
            </a:r>
            <a:r>
              <a:rPr lang="en-US" sz="2600" dirty="0" smtClean="0">
                <a:solidFill>
                  <a:schemeClr val="tx1">
                    <a:lumMod val="85000"/>
                    <a:lumOff val="15000"/>
                  </a:schemeClr>
                </a:solidFill>
              </a:rPr>
              <a:t>?	</a:t>
            </a:r>
            <a:r>
              <a:rPr lang="en-US" sz="2600" dirty="0" smtClean="0">
                <a:solidFill>
                  <a:schemeClr val="tx1"/>
                </a:solidFill>
              </a:rPr>
              <a:t>		   </a:t>
            </a:r>
            <a:r>
              <a:rPr lang="en-US" sz="2600" dirty="0" smtClean="0">
                <a:solidFill>
                  <a:srgbClr val="FF0000"/>
                </a:solidFill>
              </a:rPr>
              <a:t>YES</a:t>
            </a:r>
          </a:p>
          <a:p>
            <a:pPr marL="514350" indent="-514350" algn="l">
              <a:buFont typeface="+mj-lt"/>
              <a:buAutoNum type="arabicPeriod"/>
            </a:pPr>
            <a:r>
              <a:rPr lang="en-US" sz="2600" dirty="0" smtClean="0">
                <a:solidFill>
                  <a:schemeClr val="tx1"/>
                </a:solidFill>
              </a:rPr>
              <a:t>Can old donor donate?</a:t>
            </a:r>
            <a:r>
              <a:rPr lang="en-US" sz="2600" dirty="0" smtClean="0">
                <a:solidFill>
                  <a:srgbClr val="FF0000"/>
                </a:solidFill>
              </a:rPr>
              <a:t>					   YES</a:t>
            </a:r>
            <a:endParaRPr lang="en-US" sz="2600" dirty="0">
              <a:solidFill>
                <a:srgbClr val="FF0000"/>
              </a:solidFill>
            </a:endParaRPr>
          </a:p>
        </p:txBody>
      </p:sp>
      <p:sp>
        <p:nvSpPr>
          <p:cNvPr id="4" name="Title 1"/>
          <p:cNvSpPr txBox="1">
            <a:spLocks/>
          </p:cNvSpPr>
          <p:nvPr/>
        </p:nvSpPr>
        <p:spPr>
          <a:xfrm>
            <a:off x="2813540" y="457200"/>
            <a:ext cx="6553200" cy="762000"/>
          </a:xfrm>
          <a:prstGeom prst="rect">
            <a:avLst/>
          </a:prstGeom>
          <a:noFill/>
        </p:spPr>
        <p:txBody>
          <a:bodyPr vert="horz" lIns="91440" tIns="45720" rIns="91440" bIns="45720" rtlCol="0" anchor="ctr">
            <a:normAutofit/>
          </a:bodyPr>
          <a:lstStyle/>
          <a:p>
            <a:pPr algn="ctr">
              <a:spcBef>
                <a:spcPct val="0"/>
              </a:spcBef>
              <a:defRPr/>
            </a:pPr>
            <a:r>
              <a:rPr lang="en-US" sz="3600" b="1" dirty="0" smtClean="0">
                <a:solidFill>
                  <a:srgbClr val="0070C0"/>
                </a:solidFill>
                <a:effectLst>
                  <a:outerShdw blurRad="38100" dist="38100" dir="2700000" algn="tl">
                    <a:srgbClr val="000000">
                      <a:alpha val="43137"/>
                    </a:srgbClr>
                  </a:outerShdw>
                </a:effectLst>
                <a:ea typeface="+mj-ea"/>
                <a:cs typeface="+mj-cs"/>
              </a:rPr>
              <a:t>DONOR’S RISK</a:t>
            </a:r>
            <a:endParaRPr lang="en-US" sz="3600" b="1" dirty="0">
              <a:solidFill>
                <a:srgbClr val="0070C0"/>
              </a:solidFill>
              <a:effectLst>
                <a:outerShdw blurRad="38100" dist="38100" dir="2700000" algn="tl">
                  <a:srgbClr val="000000">
                    <a:alpha val="43137"/>
                  </a:srgbClr>
                </a:outerShdw>
              </a:effectLst>
              <a:ea typeface="+mj-ea"/>
              <a:cs typeface="+mj-cs"/>
            </a:endParaRPr>
          </a:p>
        </p:txBody>
      </p:sp>
    </p:spTree>
    <p:extLst>
      <p:ext uri="{BB962C8B-B14F-4D97-AF65-F5344CB8AC3E}">
        <p14:creationId xmlns:p14="http://schemas.microsoft.com/office/powerpoint/2010/main" val="1472245884"/>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346729454"/>
              </p:ext>
            </p:extLst>
          </p:nvPr>
        </p:nvGraphicFramePr>
        <p:xfrm>
          <a:off x="609600" y="762000"/>
          <a:ext cx="109728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2581396"/>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420517141"/>
              </p:ext>
            </p:extLst>
          </p:nvPr>
        </p:nvGraphicFramePr>
        <p:xfrm>
          <a:off x="838200" y="532860"/>
          <a:ext cx="10515600" cy="5020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8517586"/>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4354B13-3FF5-4FC2-86B1-CDE2ECC085CA}"/>
              </a:ext>
            </a:extLst>
          </p:cNvPr>
          <p:cNvPicPr>
            <a:picLocks noChangeAspect="1"/>
          </p:cNvPicPr>
          <p:nvPr/>
        </p:nvPicPr>
        <p:blipFill rotWithShape="1">
          <a:blip r:embed="rId2"/>
          <a:srcRect t="3916"/>
          <a:stretch/>
        </p:blipFill>
        <p:spPr>
          <a:xfrm>
            <a:off x="1787436" y="263436"/>
            <a:ext cx="8610600" cy="5899856"/>
          </a:xfrm>
          <a:prstGeom prst="rect">
            <a:avLst/>
          </a:prstGeom>
        </p:spPr>
      </p:pic>
    </p:spTree>
    <p:extLst>
      <p:ext uri="{BB962C8B-B14F-4D97-AF65-F5344CB8AC3E}">
        <p14:creationId xmlns:p14="http://schemas.microsoft.com/office/powerpoint/2010/main" val="2504791502"/>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p:cNvSpPr txBox="1">
            <a:spLocks/>
          </p:cNvSpPr>
          <p:nvPr/>
        </p:nvSpPr>
        <p:spPr>
          <a:xfrm>
            <a:off x="779930" y="1981200"/>
            <a:ext cx="10616386" cy="21726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0" dirty="0" smtClean="0">
                <a:ln w="0"/>
                <a:solidFill>
                  <a:srgbClr val="0070C0"/>
                </a:solidFill>
                <a:effectLst>
                  <a:reflection blurRad="6350" stA="53000" endA="300" endPos="35500" dir="5400000" sy="-90000" algn="bl" rotWithShape="0"/>
                </a:effectLst>
                <a:latin typeface="Mistral" panose="03090702030407020403" pitchFamily="66" charset="0"/>
              </a:rPr>
              <a:t>Thank you</a:t>
            </a:r>
            <a:endParaRPr lang="en-US" sz="20000" dirty="0">
              <a:ln w="0"/>
              <a:solidFill>
                <a:srgbClr val="0070C0"/>
              </a:solidFill>
              <a:effectLst>
                <a:reflection blurRad="6350" stA="53000" endA="300" endPos="35500" dir="5400000" sy="-90000" algn="bl" rotWithShape="0"/>
              </a:effectLst>
              <a:latin typeface="Mistral" panose="03090702030407020403" pitchFamily="66" charset="0"/>
            </a:endParaRPr>
          </a:p>
        </p:txBody>
      </p:sp>
    </p:spTree>
    <p:extLst>
      <p:ext uri="{BB962C8B-B14F-4D97-AF65-F5344CB8AC3E}">
        <p14:creationId xmlns:p14="http://schemas.microsoft.com/office/powerpoint/2010/main" val="431664154"/>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rab world map2.png"/>
          <p:cNvPicPr>
            <a:picLocks noChangeAspect="1"/>
          </p:cNvPicPr>
          <p:nvPr/>
        </p:nvPicPr>
        <p:blipFill>
          <a:blip r:embed="rId2" cstate="print"/>
          <a:stretch>
            <a:fillRect/>
          </a:stretch>
        </p:blipFill>
        <p:spPr>
          <a:xfrm>
            <a:off x="1850985" y="1431252"/>
            <a:ext cx="8512215" cy="4740948"/>
          </a:xfrm>
          <a:prstGeom prst="rect">
            <a:avLst/>
          </a:prstGeom>
          <a:ln w="12700">
            <a:noFill/>
          </a:ln>
        </p:spPr>
      </p:pic>
      <p:sp>
        <p:nvSpPr>
          <p:cNvPr id="2" name="Title 1"/>
          <p:cNvSpPr>
            <a:spLocks noGrp="1"/>
          </p:cNvSpPr>
          <p:nvPr>
            <p:ph type="title" idx="4294967295"/>
          </p:nvPr>
        </p:nvSpPr>
        <p:spPr>
          <a:xfrm>
            <a:off x="2146300" y="155575"/>
            <a:ext cx="7886700" cy="1325563"/>
          </a:xfrm>
        </p:spPr>
        <p:txBody>
          <a:bodyPr vert="horz" lIns="91440" tIns="45720" rIns="91440" bIns="45720" rtlCol="0" anchor="b">
            <a:noAutofit/>
          </a:bodyPr>
          <a:lstStyle/>
          <a:p>
            <a:pPr algn="ctr"/>
            <a:r>
              <a:rPr lang="en-US" sz="4000" b="1" dirty="0">
                <a:solidFill>
                  <a:srgbClr val="0070C0"/>
                </a:solidFill>
                <a:effectLst>
                  <a:outerShdw blurRad="38100" dist="38100" dir="2700000" algn="tl">
                    <a:srgbClr val="000000">
                      <a:alpha val="43137"/>
                    </a:srgbClr>
                  </a:outerShdw>
                </a:effectLst>
                <a:latin typeface="+mn-lt"/>
              </a:rPr>
              <a:t>ARAB WORLD ACTIVITIES IN ORGAN TRANSPLANTATION</a:t>
            </a:r>
          </a:p>
        </p:txBody>
      </p:sp>
      <p:sp>
        <p:nvSpPr>
          <p:cNvPr id="3" name="Content Placeholder 2"/>
          <p:cNvSpPr>
            <a:spLocks noGrp="1"/>
          </p:cNvSpPr>
          <p:nvPr>
            <p:ph idx="4294967295"/>
          </p:nvPr>
        </p:nvSpPr>
        <p:spPr>
          <a:xfrm>
            <a:off x="2895600" y="4343400"/>
            <a:ext cx="6400800" cy="698500"/>
          </a:xfrm>
        </p:spPr>
        <p:txBody>
          <a:bodyPr>
            <a:normAutofit/>
          </a:bodyPr>
          <a:lstStyle/>
          <a:p>
            <a:pPr algn="ctr"/>
            <a:r>
              <a:rPr lang="en-US" b="1" dirty="0">
                <a:latin typeface="Times New Roman" pitchFamily="18" charset="0"/>
                <a:cs typeface="Times New Roman" pitchFamily="18" charset="0"/>
              </a:rPr>
              <a:t>Of the 114,690 reported global solid organ transplants, 3,169 (2.76%) were from the Arab world</a:t>
            </a:r>
          </a:p>
        </p:txBody>
      </p:sp>
      <p:graphicFrame>
        <p:nvGraphicFramePr>
          <p:cNvPr id="4" name="Table 3"/>
          <p:cNvGraphicFramePr>
            <a:graphicFrameLocks noGrp="1"/>
          </p:cNvGraphicFramePr>
          <p:nvPr>
            <p:extLst>
              <p:ext uri="{D42A27DB-BD31-4B8C-83A1-F6EECF244321}">
                <p14:modId xmlns:p14="http://schemas.microsoft.com/office/powerpoint/2010/main" val="3189235134"/>
              </p:ext>
            </p:extLst>
          </p:nvPr>
        </p:nvGraphicFramePr>
        <p:xfrm>
          <a:off x="3096333" y="1431252"/>
          <a:ext cx="6000750" cy="1275080"/>
        </p:xfrm>
        <a:graphic>
          <a:graphicData uri="http://schemas.openxmlformats.org/drawingml/2006/table">
            <a:tbl>
              <a:tblPr firstRow="1" bandRow="1">
                <a:tableStyleId>{9D7B26C5-4107-4FEC-AEDC-1716B250A1EF}</a:tableStyleId>
              </a:tblPr>
              <a:tblGrid>
                <a:gridCol w="1200150"/>
                <a:gridCol w="1200150"/>
                <a:gridCol w="1200150"/>
                <a:gridCol w="1200150"/>
                <a:gridCol w="1200150"/>
              </a:tblGrid>
              <a:tr h="637540">
                <a:tc>
                  <a:txBody>
                    <a:bodyPr/>
                    <a:lstStyle/>
                    <a:p>
                      <a:pPr algn="ctr"/>
                      <a:r>
                        <a:rPr lang="en-US" sz="1500" dirty="0" smtClean="0"/>
                        <a:t>Kidney</a:t>
                      </a:r>
                      <a:endParaRPr lang="en-US" sz="1500" dirty="0"/>
                    </a:p>
                  </a:txBody>
                  <a:tcPr marL="68580" marR="68580" anchor="ctr"/>
                </a:tc>
                <a:tc>
                  <a:txBody>
                    <a:bodyPr/>
                    <a:lstStyle/>
                    <a:p>
                      <a:pPr algn="ctr"/>
                      <a:r>
                        <a:rPr lang="en-US" sz="1500" dirty="0" smtClean="0"/>
                        <a:t>Liver </a:t>
                      </a:r>
                      <a:endParaRPr lang="en-US" sz="1500" dirty="0"/>
                    </a:p>
                  </a:txBody>
                  <a:tcPr marL="68580" marR="68580" anchor="ctr"/>
                </a:tc>
                <a:tc>
                  <a:txBody>
                    <a:bodyPr/>
                    <a:lstStyle/>
                    <a:p>
                      <a:pPr algn="ctr"/>
                      <a:r>
                        <a:rPr lang="en-US" sz="1500" dirty="0" smtClean="0"/>
                        <a:t>Lung</a:t>
                      </a:r>
                      <a:endParaRPr lang="en-US" sz="1500" dirty="0"/>
                    </a:p>
                  </a:txBody>
                  <a:tcPr marL="68580" marR="68580" anchor="ctr"/>
                </a:tc>
                <a:tc>
                  <a:txBody>
                    <a:bodyPr/>
                    <a:lstStyle/>
                    <a:p>
                      <a:pPr algn="ctr"/>
                      <a:r>
                        <a:rPr lang="en-US" sz="1500" dirty="0" smtClean="0"/>
                        <a:t>Heart</a:t>
                      </a:r>
                      <a:endParaRPr lang="en-US" sz="1500" dirty="0"/>
                    </a:p>
                  </a:txBody>
                  <a:tcPr marL="68580" marR="68580" anchor="ctr"/>
                </a:tc>
                <a:tc>
                  <a:txBody>
                    <a:bodyPr/>
                    <a:lstStyle/>
                    <a:p>
                      <a:pPr algn="ctr"/>
                      <a:r>
                        <a:rPr lang="en-US" sz="1500" dirty="0" smtClean="0"/>
                        <a:t>Pancreas</a:t>
                      </a:r>
                      <a:endParaRPr lang="en-US" sz="1500" dirty="0"/>
                    </a:p>
                  </a:txBody>
                  <a:tcPr marL="68580" marR="68580" anchor="ctr"/>
                </a:tc>
              </a:tr>
              <a:tr h="637540">
                <a:tc>
                  <a:txBody>
                    <a:bodyPr/>
                    <a:lstStyle/>
                    <a:p>
                      <a:pPr algn="ctr"/>
                      <a:r>
                        <a:rPr lang="en-US" sz="1500" b="1" dirty="0" smtClean="0">
                          <a:solidFill>
                            <a:srgbClr val="0000FF"/>
                          </a:solidFill>
                        </a:rPr>
                        <a:t>2667 (3.42%)*</a:t>
                      </a:r>
                      <a:endParaRPr lang="en-US" sz="1500" b="1" dirty="0">
                        <a:solidFill>
                          <a:srgbClr val="0000FF"/>
                        </a:solidFill>
                      </a:endParaRPr>
                    </a:p>
                  </a:txBody>
                  <a:tcPr marL="68580" marR="68580" anchor="ctr"/>
                </a:tc>
                <a:tc>
                  <a:txBody>
                    <a:bodyPr/>
                    <a:lstStyle/>
                    <a:p>
                      <a:pPr algn="ctr"/>
                      <a:r>
                        <a:rPr lang="en-US" sz="1500" b="1" dirty="0" smtClean="0">
                          <a:solidFill>
                            <a:srgbClr val="0000FF"/>
                          </a:solidFill>
                        </a:rPr>
                        <a:t>446 (1.85%)*</a:t>
                      </a:r>
                      <a:endParaRPr lang="en-US" sz="1500" b="1" dirty="0">
                        <a:solidFill>
                          <a:srgbClr val="0000FF"/>
                        </a:solidFill>
                      </a:endParaRPr>
                    </a:p>
                  </a:txBody>
                  <a:tcPr marL="68580" marR="68580" anchor="ctr"/>
                </a:tc>
                <a:tc>
                  <a:txBody>
                    <a:bodyPr/>
                    <a:lstStyle/>
                    <a:p>
                      <a:pPr algn="ctr"/>
                      <a:r>
                        <a:rPr lang="en-US" sz="1500" b="1" dirty="0" smtClean="0">
                          <a:solidFill>
                            <a:srgbClr val="0000FF"/>
                          </a:solidFill>
                        </a:rPr>
                        <a:t>26 (0.59%)*</a:t>
                      </a:r>
                      <a:endParaRPr lang="en-US" sz="1500" b="1" dirty="0">
                        <a:solidFill>
                          <a:srgbClr val="0000FF"/>
                        </a:solidFill>
                      </a:endParaRPr>
                    </a:p>
                  </a:txBody>
                  <a:tcPr marL="68580" marR="68580" anchor="ctr"/>
                </a:tc>
                <a:tc>
                  <a:txBody>
                    <a:bodyPr/>
                    <a:lstStyle/>
                    <a:p>
                      <a:pPr algn="ctr"/>
                      <a:r>
                        <a:rPr lang="en-US" sz="1500" b="1" dirty="0" smtClean="0">
                          <a:solidFill>
                            <a:srgbClr val="0000FF"/>
                          </a:solidFill>
                        </a:rPr>
                        <a:t>25 (0.42%)*</a:t>
                      </a:r>
                      <a:endParaRPr lang="en-US" sz="1500" b="1" dirty="0">
                        <a:solidFill>
                          <a:srgbClr val="0000FF"/>
                        </a:solidFill>
                      </a:endParaRPr>
                    </a:p>
                  </a:txBody>
                  <a:tcPr marL="68580" marR="68580" anchor="ctr"/>
                </a:tc>
                <a:tc>
                  <a:txBody>
                    <a:bodyPr/>
                    <a:lstStyle/>
                    <a:p>
                      <a:pPr algn="ctr"/>
                      <a:r>
                        <a:rPr lang="en-US" sz="1500" b="1" dirty="0" smtClean="0">
                          <a:solidFill>
                            <a:srgbClr val="0000FF"/>
                          </a:solidFill>
                        </a:rPr>
                        <a:t>5 (0.2%)*</a:t>
                      </a:r>
                      <a:endParaRPr lang="en-US" sz="1500" b="1" dirty="0">
                        <a:solidFill>
                          <a:srgbClr val="0000FF"/>
                        </a:solidFill>
                      </a:endParaRPr>
                    </a:p>
                  </a:txBody>
                  <a:tcPr marL="68580" marR="68580" anchor="ctr"/>
                </a:tc>
              </a:tr>
            </a:tbl>
          </a:graphicData>
        </a:graphic>
      </p:graphicFrame>
      <p:sp>
        <p:nvSpPr>
          <p:cNvPr id="6" name="TextBox 5"/>
          <p:cNvSpPr txBox="1"/>
          <p:nvPr/>
        </p:nvSpPr>
        <p:spPr>
          <a:xfrm>
            <a:off x="2142309" y="6072054"/>
            <a:ext cx="7924800" cy="307777"/>
          </a:xfrm>
          <a:prstGeom prst="rect">
            <a:avLst/>
          </a:prstGeom>
          <a:noFill/>
        </p:spPr>
        <p:txBody>
          <a:bodyPr wrap="square" rtlCol="0">
            <a:spAutoFit/>
          </a:bodyPr>
          <a:lstStyle/>
          <a:p>
            <a:pPr algn="ctr"/>
            <a:r>
              <a:rPr lang="en-US" sz="1400" i="1" dirty="0">
                <a:cs typeface="Times New Roman" pitchFamily="18" charset="0"/>
              </a:rPr>
              <a:t>*Percentage from global solid organ transplant activities. Adapted from GODT 2014, and SCOT Survey </a:t>
            </a:r>
            <a:r>
              <a:rPr lang="en-US" sz="1400" i="1" dirty="0" smtClean="0">
                <a:cs typeface="Times New Roman" pitchFamily="18" charset="0"/>
              </a:rPr>
              <a:t>2012</a:t>
            </a:r>
            <a:endParaRPr lang="en-US" sz="1400" i="1" dirty="0">
              <a:cs typeface="Times New Roman" pitchFamily="18" charset="0"/>
            </a:endParaRPr>
          </a:p>
        </p:txBody>
      </p:sp>
    </p:spTree>
    <p:extLst>
      <p:ext uri="{BB962C8B-B14F-4D97-AF65-F5344CB8AC3E}">
        <p14:creationId xmlns:p14="http://schemas.microsoft.com/office/powerpoint/2010/main" val="1027504468"/>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lum bright="-10000" contrast="20000"/>
            <a:extLst>
              <a:ext uri="{28A0092B-C50C-407E-A947-70E740481C1C}">
                <a14:useLocalDpi xmlns:a14="http://schemas.microsoft.com/office/drawing/2010/main" val="0"/>
              </a:ext>
            </a:extLst>
          </a:blip>
          <a:srcRect t="19339"/>
          <a:stretch/>
        </p:blipFill>
        <p:spPr bwMode="auto">
          <a:xfrm>
            <a:off x="2505891" y="1554163"/>
            <a:ext cx="7197213" cy="4618037"/>
          </a:xfrm>
          <a:prstGeom prst="rect">
            <a:avLst/>
          </a:prstGeom>
          <a:noFill/>
          <a:ln w="19050">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2405745" y="152400"/>
            <a:ext cx="7391400" cy="1325563"/>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000" b="1" dirty="0" smtClean="0">
                <a:solidFill>
                  <a:srgbClr val="0070C0"/>
                </a:solidFill>
                <a:effectLst>
                  <a:outerShdw blurRad="38100" dist="38100" dir="2700000" algn="tl">
                    <a:srgbClr val="000000">
                      <a:alpha val="43137"/>
                    </a:srgbClr>
                  </a:outerShdw>
                </a:effectLst>
                <a:latin typeface="+mn-lt"/>
              </a:rPr>
              <a:t>Transplantation Rate vs. Growth in Wait-listed Patients</a:t>
            </a:r>
            <a:endParaRPr lang="en-US" sz="4000" b="1" dirty="0">
              <a:solidFill>
                <a:srgbClr val="0070C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974817864"/>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lum bright="-10000" contrast="20000"/>
            <a:extLst>
              <a:ext uri="{28A0092B-C50C-407E-A947-70E740481C1C}">
                <a14:useLocalDpi xmlns:a14="http://schemas.microsoft.com/office/drawing/2010/main" val="0"/>
              </a:ext>
            </a:extLst>
          </a:blip>
          <a:srcRect t="16935"/>
          <a:stretch/>
        </p:blipFill>
        <p:spPr bwMode="auto">
          <a:xfrm>
            <a:off x="2658291" y="1457019"/>
            <a:ext cx="6909284" cy="4782672"/>
          </a:xfrm>
          <a:prstGeom prst="rect">
            <a:avLst/>
          </a:prstGeom>
          <a:noFill/>
          <a:ln w="19050">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2405745" y="152400"/>
            <a:ext cx="7391400" cy="1325563"/>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000" b="1" dirty="0" smtClean="0">
                <a:solidFill>
                  <a:srgbClr val="0070C0"/>
                </a:solidFill>
                <a:effectLst>
                  <a:outerShdw blurRad="38100" dist="38100" dir="2700000" algn="tl">
                    <a:srgbClr val="000000">
                      <a:alpha val="43137"/>
                    </a:srgbClr>
                  </a:outerShdw>
                </a:effectLst>
                <a:latin typeface="+mn-lt"/>
              </a:rPr>
              <a:t>Waiting List Getting Bigger, Wait Times Getting Longer</a:t>
            </a:r>
            <a:endParaRPr lang="en-US" sz="4000" b="1" dirty="0">
              <a:solidFill>
                <a:srgbClr val="0070C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833328512"/>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titled.jpg"/>
          <p:cNvPicPr>
            <a:picLocks noChangeAspect="1"/>
          </p:cNvPicPr>
          <p:nvPr/>
        </p:nvPicPr>
        <p:blipFill>
          <a:blip r:embed="rId3" cstate="print"/>
          <a:srcRect l="729" t="2439" r="1634" b="2439"/>
          <a:stretch>
            <a:fillRect/>
          </a:stretch>
        </p:blipFill>
        <p:spPr>
          <a:xfrm>
            <a:off x="2362200" y="353212"/>
            <a:ext cx="7492030" cy="5825516"/>
          </a:xfrm>
          <a:prstGeom prst="rect">
            <a:avLst/>
          </a:prstGeom>
          <a:ln w="19050">
            <a:noFill/>
          </a:ln>
        </p:spPr>
      </p:pic>
    </p:spTree>
    <p:extLst>
      <p:ext uri="{BB962C8B-B14F-4D97-AF65-F5344CB8AC3E}">
        <p14:creationId xmlns:p14="http://schemas.microsoft.com/office/powerpoint/2010/main" val="4121354817"/>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276928" y="398418"/>
            <a:ext cx="6629400" cy="5334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rPr>
              <a:t>What is the risk of ESRD?</a:t>
            </a:r>
          </a:p>
        </p:txBody>
      </p:sp>
      <p:sp>
        <p:nvSpPr>
          <p:cNvPr id="10" name="Rounded Rectangle 9"/>
          <p:cNvSpPr/>
          <p:nvPr/>
        </p:nvSpPr>
        <p:spPr>
          <a:xfrm>
            <a:off x="4267200" y="1008018"/>
            <a:ext cx="6629400" cy="5334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rPr>
              <a:t>Post donation Diabetes: worse in one kidney?</a:t>
            </a:r>
          </a:p>
        </p:txBody>
      </p:sp>
      <p:sp>
        <p:nvSpPr>
          <p:cNvPr id="11" name="Rounded Rectangle 10"/>
          <p:cNvSpPr/>
          <p:nvPr/>
        </p:nvSpPr>
        <p:spPr>
          <a:xfrm>
            <a:off x="4267200" y="1617618"/>
            <a:ext cx="6629400" cy="5334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rPr>
              <a:t>Incidence of post donation Hypertension</a:t>
            </a:r>
          </a:p>
        </p:txBody>
      </p:sp>
      <p:sp>
        <p:nvSpPr>
          <p:cNvPr id="12" name="Rounded Rectangle 11"/>
          <p:cNvSpPr/>
          <p:nvPr/>
        </p:nvSpPr>
        <p:spPr>
          <a:xfrm>
            <a:off x="4267200" y="2227218"/>
            <a:ext cx="6629400" cy="5334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rPr>
              <a:t>GFR change over time: faster than non-donors?</a:t>
            </a:r>
          </a:p>
        </p:txBody>
      </p:sp>
      <p:sp>
        <p:nvSpPr>
          <p:cNvPr id="13" name="Rounded Rectangle 12"/>
          <p:cNvSpPr/>
          <p:nvPr/>
        </p:nvSpPr>
        <p:spPr>
          <a:xfrm>
            <a:off x="4267200" y="2836818"/>
            <a:ext cx="6629400" cy="5334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bg1"/>
                </a:solidFill>
              </a:rPr>
              <a:t>The Young donor: Should we require a higher GFR?</a:t>
            </a:r>
            <a:endParaRPr lang="en-US" sz="2400" dirty="0">
              <a:solidFill>
                <a:schemeClr val="bg1"/>
              </a:solidFill>
            </a:endParaRPr>
          </a:p>
        </p:txBody>
      </p:sp>
      <p:sp>
        <p:nvSpPr>
          <p:cNvPr id="14" name="Rounded Rectangle 13"/>
          <p:cNvSpPr/>
          <p:nvPr/>
        </p:nvSpPr>
        <p:spPr>
          <a:xfrm>
            <a:off x="4267200" y="4056018"/>
            <a:ext cx="6629400" cy="5334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rPr>
              <a:t>Can we predict the risk accurately?</a:t>
            </a:r>
          </a:p>
        </p:txBody>
      </p:sp>
      <p:sp>
        <p:nvSpPr>
          <p:cNvPr id="15" name="TextBox 14"/>
          <p:cNvSpPr txBox="1"/>
          <p:nvPr/>
        </p:nvSpPr>
        <p:spPr>
          <a:xfrm>
            <a:off x="1219200" y="1752600"/>
            <a:ext cx="3048000" cy="1446550"/>
          </a:xfrm>
          <a:prstGeom prst="rect">
            <a:avLst/>
          </a:prstGeom>
          <a:noFill/>
        </p:spPr>
        <p:txBody>
          <a:bodyPr wrap="square" rtlCol="0">
            <a:spAutoFit/>
          </a:bodyPr>
          <a:lstStyle/>
          <a:p>
            <a:pPr algn="ctr"/>
            <a:r>
              <a:rPr lang="en-US" sz="4400" b="1" dirty="0" smtClean="0">
                <a:solidFill>
                  <a:srgbClr val="FF0000"/>
                </a:solidFill>
                <a:effectLst>
                  <a:outerShdw blurRad="38100" dist="38100" dir="2700000" algn="tl">
                    <a:srgbClr val="000000">
                      <a:alpha val="43137"/>
                    </a:srgbClr>
                  </a:outerShdw>
                </a:effectLst>
              </a:rPr>
              <a:t>DONOR’S RISK</a:t>
            </a:r>
            <a:endParaRPr lang="en-US" sz="4400" b="1" dirty="0">
              <a:solidFill>
                <a:srgbClr val="FF0000"/>
              </a:solidFill>
              <a:effectLst>
                <a:outerShdw blurRad="38100" dist="38100" dir="2700000" algn="tl">
                  <a:srgbClr val="000000">
                    <a:alpha val="43137"/>
                  </a:srgbClr>
                </a:outerShdw>
              </a:effectLst>
            </a:endParaRPr>
          </a:p>
        </p:txBody>
      </p:sp>
      <p:sp>
        <p:nvSpPr>
          <p:cNvPr id="17" name="Rounded Rectangle 16"/>
          <p:cNvSpPr/>
          <p:nvPr/>
        </p:nvSpPr>
        <p:spPr>
          <a:xfrm>
            <a:off x="1295400" y="4665618"/>
            <a:ext cx="9601200" cy="13716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smtClean="0"/>
              <a:t>	% </a:t>
            </a:r>
            <a:r>
              <a:rPr lang="en-US" sz="3000" dirty="0"/>
              <a:t>of live donation:  France	     </a:t>
            </a:r>
            <a:r>
              <a:rPr lang="en-US" sz="3000" dirty="0" smtClean="0"/>
              <a:t>   10</a:t>
            </a:r>
            <a:r>
              <a:rPr lang="en-US" sz="3000" dirty="0"/>
              <a:t>%</a:t>
            </a:r>
          </a:p>
          <a:p>
            <a:r>
              <a:rPr lang="en-US" sz="3000" dirty="0"/>
              <a:t>                                   </a:t>
            </a:r>
            <a:r>
              <a:rPr lang="en-US" sz="3000" dirty="0" smtClean="0"/>
              <a:t>	    USA     </a:t>
            </a:r>
            <a:r>
              <a:rPr lang="en-US" sz="3000" dirty="0"/>
              <a:t>	     </a:t>
            </a:r>
            <a:r>
              <a:rPr lang="en-US" sz="3000" dirty="0" smtClean="0"/>
              <a:t>   40</a:t>
            </a:r>
            <a:r>
              <a:rPr lang="en-US" sz="3000" dirty="0"/>
              <a:t>%</a:t>
            </a:r>
          </a:p>
          <a:p>
            <a:r>
              <a:rPr lang="en-US" sz="3000" dirty="0"/>
              <a:t>                                   </a:t>
            </a:r>
            <a:r>
              <a:rPr lang="en-US" sz="3000" dirty="0" smtClean="0"/>
              <a:t>	    Saudi </a:t>
            </a:r>
            <a:r>
              <a:rPr lang="en-US" sz="3000" dirty="0"/>
              <a:t>Arabia   80%</a:t>
            </a:r>
          </a:p>
        </p:txBody>
      </p:sp>
      <p:sp>
        <p:nvSpPr>
          <p:cNvPr id="18" name="Rounded Rectangle 17"/>
          <p:cNvSpPr/>
          <p:nvPr/>
        </p:nvSpPr>
        <p:spPr>
          <a:xfrm>
            <a:off x="4267200" y="3446418"/>
            <a:ext cx="6629400" cy="5334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bg1"/>
                </a:solidFill>
              </a:rPr>
              <a:t>The Old donors: Should we accept their donations?</a:t>
            </a:r>
            <a:endParaRPr lang="en-US" sz="2400" dirty="0">
              <a:solidFill>
                <a:schemeClr val="bg1"/>
              </a:solidFill>
            </a:endParaRPr>
          </a:p>
        </p:txBody>
      </p:sp>
    </p:spTree>
    <p:extLst>
      <p:ext uri="{BB962C8B-B14F-4D97-AF65-F5344CB8AC3E}">
        <p14:creationId xmlns:p14="http://schemas.microsoft.com/office/powerpoint/2010/main" val="730325101"/>
      </p:ext>
    </p:extLst>
  </p:cSld>
  <p:clrMapOvr>
    <a:masterClrMapping/>
  </p:clrMapOvr>
  <mc:AlternateContent xmlns:mc="http://schemas.openxmlformats.org/markup-compatibility/2006" xmlns:p14="http://schemas.microsoft.com/office/powerpoint/2010/main">
    <mc:Choice Requires="p14">
      <p:transition spd="slow" p14:dur="1250">
        <p:cover dir="r"/>
      </p:transition>
    </mc:Choice>
    <mc:Fallback xmlns="">
      <p:transition spd="slow">
        <p:cover dir="r"/>
      </p:transition>
    </mc:Fallback>
  </mc:AlternateContent>
  <p:timing>
    <p:tnLst>
      <p:par>
        <p:cTn id="1" dur="indefinite" restart="never" nodeType="tmRoot"/>
      </p:par>
    </p:tnLst>
  </p:timing>
</p:sld>
</file>

<file path=ppt/theme/theme1.xml><?xml version="1.0" encoding="utf-8"?>
<a:theme xmlns:a="http://schemas.openxmlformats.org/drawingml/2006/main" name="Retrospect">
  <a:themeElements>
    <a:clrScheme name="Custom 5">
      <a:dk1>
        <a:sysClr val="windowText" lastClr="000000"/>
      </a:dk1>
      <a:lt1>
        <a:sysClr val="window" lastClr="FFFFFF"/>
      </a:lt1>
      <a:dk2>
        <a:srgbClr val="696464"/>
      </a:dk2>
      <a:lt2>
        <a:srgbClr val="E9E5DC"/>
      </a:lt2>
      <a:accent1>
        <a:srgbClr val="FF0000"/>
      </a:accent1>
      <a:accent2>
        <a:srgbClr val="0070C0"/>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3213</TotalTime>
  <Words>1501</Words>
  <Application>Microsoft Office PowerPoint</Application>
  <PresentationFormat>Widescreen</PresentationFormat>
  <Paragraphs>173</Paragraphs>
  <Slides>46</Slides>
  <Notes>8</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46</vt:i4>
      </vt:variant>
    </vt:vector>
  </HeadingPairs>
  <TitlesOfParts>
    <vt:vector size="62" baseType="lpstr">
      <vt:lpstr>MS PGothic</vt:lpstr>
      <vt:lpstr>MS PGothic</vt:lpstr>
      <vt:lpstr>AdvPSUnv-L</vt:lpstr>
      <vt:lpstr>Arial</vt:lpstr>
      <vt:lpstr>Arial</vt:lpstr>
      <vt:lpstr>Baekmuk Gulim</vt:lpstr>
      <vt:lpstr>Calibri</vt:lpstr>
      <vt:lpstr>Calibri Light</vt:lpstr>
      <vt:lpstr>Franklin Gothic Book</vt:lpstr>
      <vt:lpstr>Lato-Regular</vt:lpstr>
      <vt:lpstr>Mistral</vt:lpstr>
      <vt:lpstr>Segoe Script</vt:lpstr>
      <vt:lpstr>Tempus Sans ITC</vt:lpstr>
      <vt:lpstr>Times New Roman</vt:lpstr>
      <vt:lpstr>Wingdings</vt:lpstr>
      <vt:lpstr>Retrospect</vt:lpstr>
      <vt:lpstr>PowerPoint Presentation</vt:lpstr>
      <vt:lpstr>OUTLINE</vt:lpstr>
      <vt:lpstr>PowerPoint Presentation</vt:lpstr>
      <vt:lpstr>PowerPoint Presentation</vt:lpstr>
      <vt:lpstr>ARAB WORLD ACTIVITIES IN ORGAN TRANSPLANTATION</vt:lpstr>
      <vt:lpstr>PowerPoint Presentation</vt:lpstr>
      <vt:lpstr>PowerPoint Presentation</vt:lpstr>
      <vt:lpstr>PowerPoint Presentation</vt:lpstr>
      <vt:lpstr>PowerPoint Presentation</vt:lpstr>
      <vt:lpstr>PowerPoint Presentation</vt:lpstr>
      <vt:lpstr>PowerPoint Presentation</vt:lpstr>
      <vt:lpstr>So, who develops ESRD?</vt:lpstr>
      <vt:lpstr>PowerPoint Presentation</vt:lpstr>
      <vt:lpstr>PowerPoint Presentation</vt:lpstr>
      <vt:lpstr>PowerPoint Presentation</vt:lpstr>
      <vt:lpstr>PowerPoint Presentation</vt:lpstr>
      <vt:lpstr>Measured Glomerular Filtration Rate After Kidney Donation: No Evidence of Accelerated Decay  Danielle M. Berglund, BS1 Lei Zhang, ScM2 Arthur J. Matas, MD3 Hassan N. Ibrahim, MD4  Nearly 2 decades post donation GFR declined at a rate similar to that seen in the general population and in one-third GFR continues to increase.</vt:lpstr>
      <vt:lpstr>GFR change is similar in related and unrelated donors</vt:lpstr>
      <vt:lpstr>So, how do Diabetes and Hypertension behave after donation?</vt:lpstr>
      <vt:lpstr>PowerPoint Presentation</vt:lpstr>
      <vt:lpstr>PowerPoint Presentation</vt:lpstr>
      <vt:lpstr>Diabetic donors’ proteinuria and hypertension similar to diabetics with 2 kidneys</vt:lpstr>
      <vt:lpstr>Annual GFR change: less than 1ml/min</vt:lpstr>
      <vt:lpstr>PowerPoint Presentation</vt:lpstr>
      <vt:lpstr>PowerPoint Presentation</vt:lpstr>
      <vt:lpstr>INCOMPATIBLE PATIENTS  WITH A LIVING DONOR</vt:lpstr>
      <vt:lpstr>PowerPoint Presentation</vt:lpstr>
      <vt:lpstr>KIDNEY PAIRED DONATION</vt:lpstr>
      <vt:lpstr>Should we refuse donors with IFG or IGT? Unpublished Observations</vt:lpstr>
      <vt:lpstr>AN EXPERIMENT IN NATURE!</vt:lpstr>
      <vt:lpstr>Higher Risk of DM</vt:lpstr>
      <vt:lpstr>Risk of eGFR&lt;30 or ESRD</vt:lpstr>
      <vt:lpstr>Risk of ESRD is minimal!</vt:lpstr>
      <vt:lpstr>THE YOUNG DONOR</vt:lpstr>
      <vt:lpstr>PowerPoint Presentation</vt:lpstr>
      <vt:lpstr>GENERAL APPROACHES BY TRANSPLANT CENTERS</vt:lpstr>
      <vt:lpstr>PowerPoint Presentation</vt:lpstr>
      <vt:lpstr>THE OLDER LIVING DONORS</vt:lpstr>
      <vt:lpstr>PowerPoint Presentation</vt:lpstr>
      <vt:lpstr>PowerPoint Presentation</vt:lpstr>
      <vt:lpstr>Kidney Donation: the 99%!</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 Term Outcomes of Kidney Donors: Can the donor pool be expanded safely?</dc:title>
  <dc:creator>User</dc:creator>
  <cp:lastModifiedBy>User</cp:lastModifiedBy>
  <cp:revision>184</cp:revision>
  <dcterms:created xsi:type="dcterms:W3CDTF">2019-01-04T12:23:09Z</dcterms:created>
  <dcterms:modified xsi:type="dcterms:W3CDTF">2019-06-01T14:27:42Z</dcterms:modified>
</cp:coreProperties>
</file>