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embeddings/oleObject1.bin" ContentType="application/vnd.openxmlformats-officedocument.oleObject"/>
  <Override PartName="/ppt/tags/tag2.xml" ContentType="application/vnd.openxmlformats-officedocument.presentationml.tags+xml"/>
  <Override PartName="/ppt/embeddings/oleObject2.bin" ContentType="application/vnd.openxmlformats-officedocument.oleObject"/>
  <Override PartName="/ppt/tags/tag3.xml" ContentType="application/vnd.openxmlformats-officedocument.presentationml.tags+xml"/>
  <Override PartName="/ppt/embeddings/oleObject3.bin" ContentType="application/vnd.openxmlformats-officedocument.oleObject"/>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9.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0.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1.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2.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4.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5.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6.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7.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8.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11.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embeddings/oleObject12.bin" ContentType="application/vnd.openxmlformats-officedocument.oleObject"/>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embeddings/oleObject13.bin" ContentType="application/vnd.openxmlformats-officedocument.oleObject"/>
  <Override PartName="/ppt/notesSlides/notesSlide85.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embeddings/oleObject16.bin" ContentType="application/vnd.openxmlformats-officedocument.oleObject"/>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5163" r:id="rId2"/>
    <p:sldMasterId id="2147485853" r:id="rId3"/>
    <p:sldMasterId id="2147501972" r:id="rId4"/>
    <p:sldMasterId id="2147507465" r:id="rId5"/>
    <p:sldMasterId id="2147507566" r:id="rId6"/>
    <p:sldMasterId id="2147515789" r:id="rId7"/>
    <p:sldMasterId id="2147520924" r:id="rId8"/>
    <p:sldMasterId id="2147537846" r:id="rId9"/>
    <p:sldMasterId id="2147539074" r:id="rId10"/>
    <p:sldMasterId id="2147542374" r:id="rId11"/>
    <p:sldMasterId id="2147542387" r:id="rId12"/>
    <p:sldMasterId id="2147542399" r:id="rId13"/>
    <p:sldMasterId id="2147542411" r:id="rId14"/>
    <p:sldMasterId id="2147542423" r:id="rId15"/>
    <p:sldMasterId id="2147542435" r:id="rId16"/>
    <p:sldMasterId id="2147542447" r:id="rId17"/>
    <p:sldMasterId id="2147542461" r:id="rId18"/>
    <p:sldMasterId id="2147542474" r:id="rId19"/>
    <p:sldMasterId id="2147543558" r:id="rId20"/>
    <p:sldMasterId id="2147543571" r:id="rId21"/>
    <p:sldMasterId id="2147544736" r:id="rId22"/>
    <p:sldMasterId id="2147544749" r:id="rId23"/>
  </p:sldMasterIdLst>
  <p:notesMasterIdLst>
    <p:notesMasterId r:id="rId168"/>
  </p:notesMasterIdLst>
  <p:sldIdLst>
    <p:sldId id="1261" r:id="rId24"/>
    <p:sldId id="1262" r:id="rId25"/>
    <p:sldId id="1263" r:id="rId26"/>
    <p:sldId id="1438" r:id="rId27"/>
    <p:sldId id="1439" r:id="rId28"/>
    <p:sldId id="1463" r:id="rId29"/>
    <p:sldId id="1367" r:id="rId30"/>
    <p:sldId id="1374" r:id="rId31"/>
    <p:sldId id="1375" r:id="rId32"/>
    <p:sldId id="1321" r:id="rId33"/>
    <p:sldId id="1294" r:id="rId34"/>
    <p:sldId id="1313" r:id="rId35"/>
    <p:sldId id="1314" r:id="rId36"/>
    <p:sldId id="1371" r:id="rId37"/>
    <p:sldId id="1491" r:id="rId38"/>
    <p:sldId id="1487" r:id="rId39"/>
    <p:sldId id="1488" r:id="rId40"/>
    <p:sldId id="1489" r:id="rId41"/>
    <p:sldId id="1362" r:id="rId42"/>
    <p:sldId id="1361" r:id="rId43"/>
    <p:sldId id="1364" r:id="rId44"/>
    <p:sldId id="1468" r:id="rId45"/>
    <p:sldId id="1368" r:id="rId46"/>
    <p:sldId id="1386" r:id="rId47"/>
    <p:sldId id="1183" r:id="rId48"/>
    <p:sldId id="1391" r:id="rId49"/>
    <p:sldId id="1469" r:id="rId50"/>
    <p:sldId id="1470" r:id="rId51"/>
    <p:sldId id="1478" r:id="rId52"/>
    <p:sldId id="1358" r:id="rId53"/>
    <p:sldId id="1381" r:id="rId54"/>
    <p:sldId id="1462" r:id="rId55"/>
    <p:sldId id="928" r:id="rId56"/>
    <p:sldId id="1269" r:id="rId57"/>
    <p:sldId id="1465" r:id="rId58"/>
    <p:sldId id="902" r:id="rId59"/>
    <p:sldId id="906" r:id="rId60"/>
    <p:sldId id="1460" r:id="rId61"/>
    <p:sldId id="1466" r:id="rId62"/>
    <p:sldId id="1434" r:id="rId63"/>
    <p:sldId id="1435" r:id="rId64"/>
    <p:sldId id="1382" r:id="rId65"/>
    <p:sldId id="1383" r:id="rId66"/>
    <p:sldId id="1387" r:id="rId67"/>
    <p:sldId id="1384" r:id="rId68"/>
    <p:sldId id="1380" r:id="rId69"/>
    <p:sldId id="1442" r:id="rId70"/>
    <p:sldId id="1240" r:id="rId71"/>
    <p:sldId id="671" r:id="rId72"/>
    <p:sldId id="1298" r:id="rId73"/>
    <p:sldId id="1329" r:id="rId74"/>
    <p:sldId id="1332" r:id="rId75"/>
    <p:sldId id="1347" r:id="rId76"/>
    <p:sldId id="1349" r:id="rId77"/>
    <p:sldId id="1333" r:id="rId78"/>
    <p:sldId id="1303" r:id="rId79"/>
    <p:sldId id="1338" r:id="rId80"/>
    <p:sldId id="1334" r:id="rId81"/>
    <p:sldId id="1343" r:id="rId82"/>
    <p:sldId id="1284" r:id="rId83"/>
    <p:sldId id="1481" r:id="rId84"/>
    <p:sldId id="966" r:id="rId85"/>
    <p:sldId id="862" r:id="rId86"/>
    <p:sldId id="1285" r:id="rId87"/>
    <p:sldId id="1286" r:id="rId88"/>
    <p:sldId id="1287" r:id="rId89"/>
    <p:sldId id="871" r:id="rId90"/>
    <p:sldId id="1306" r:id="rId91"/>
    <p:sldId id="1290" r:id="rId92"/>
    <p:sldId id="1288" r:id="rId93"/>
    <p:sldId id="1457" r:id="rId94"/>
    <p:sldId id="864" r:id="rId95"/>
    <p:sldId id="979" r:id="rId96"/>
    <p:sldId id="1292" r:id="rId97"/>
    <p:sldId id="1202" r:id="rId98"/>
    <p:sldId id="1289" r:id="rId99"/>
    <p:sldId id="1456" r:id="rId100"/>
    <p:sldId id="1348" r:id="rId101"/>
    <p:sldId id="1293" r:id="rId102"/>
    <p:sldId id="1450" r:id="rId103"/>
    <p:sldId id="1376" r:id="rId104"/>
    <p:sldId id="1377" r:id="rId105"/>
    <p:sldId id="1378" r:id="rId106"/>
    <p:sldId id="1392" r:id="rId107"/>
    <p:sldId id="1393" r:id="rId108"/>
    <p:sldId id="1394" r:id="rId109"/>
    <p:sldId id="1395" r:id="rId110"/>
    <p:sldId id="1396" r:id="rId111"/>
    <p:sldId id="1397" r:id="rId112"/>
    <p:sldId id="1398" r:id="rId113"/>
    <p:sldId id="1399" r:id="rId114"/>
    <p:sldId id="1430" r:id="rId115"/>
    <p:sldId id="1431" r:id="rId116"/>
    <p:sldId id="1432" r:id="rId117"/>
    <p:sldId id="1433" r:id="rId118"/>
    <p:sldId id="1400" r:id="rId119"/>
    <p:sldId id="1401" r:id="rId120"/>
    <p:sldId id="1402" r:id="rId121"/>
    <p:sldId id="1403" r:id="rId122"/>
    <p:sldId id="1404" r:id="rId123"/>
    <p:sldId id="1405" r:id="rId124"/>
    <p:sldId id="1406" r:id="rId125"/>
    <p:sldId id="1407" r:id="rId126"/>
    <p:sldId id="1408" r:id="rId127"/>
    <p:sldId id="1409" r:id="rId128"/>
    <p:sldId id="1411" r:id="rId129"/>
    <p:sldId id="1412" r:id="rId130"/>
    <p:sldId id="1413" r:id="rId131"/>
    <p:sldId id="1414" r:id="rId132"/>
    <p:sldId id="1415" r:id="rId133"/>
    <p:sldId id="1416" r:id="rId134"/>
    <p:sldId id="1417" r:id="rId135"/>
    <p:sldId id="1418" r:id="rId136"/>
    <p:sldId id="1419" r:id="rId137"/>
    <p:sldId id="1452" r:id="rId138"/>
    <p:sldId id="1420" r:id="rId139"/>
    <p:sldId id="1421" r:id="rId140"/>
    <p:sldId id="1422" r:id="rId141"/>
    <p:sldId id="1423" r:id="rId142"/>
    <p:sldId id="1424" r:id="rId143"/>
    <p:sldId id="1425" r:id="rId144"/>
    <p:sldId id="1426" r:id="rId145"/>
    <p:sldId id="1427" r:id="rId146"/>
    <p:sldId id="1428" r:id="rId147"/>
    <p:sldId id="1429" r:id="rId148"/>
    <p:sldId id="1444" r:id="rId149"/>
    <p:sldId id="1445" r:id="rId150"/>
    <p:sldId id="1446" r:id="rId151"/>
    <p:sldId id="1447" r:id="rId152"/>
    <p:sldId id="1448" r:id="rId153"/>
    <p:sldId id="1436" r:id="rId154"/>
    <p:sldId id="1437" r:id="rId155"/>
    <p:sldId id="1453" r:id="rId156"/>
    <p:sldId id="1455" r:id="rId157"/>
    <p:sldId id="1458" r:id="rId158"/>
    <p:sldId id="1472" r:id="rId159"/>
    <p:sldId id="1473" r:id="rId160"/>
    <p:sldId id="1474" r:id="rId161"/>
    <p:sldId id="1475" r:id="rId162"/>
    <p:sldId id="1476" r:id="rId163"/>
    <p:sldId id="1479" r:id="rId164"/>
    <p:sldId id="1480" r:id="rId165"/>
    <p:sldId id="1486" r:id="rId166"/>
    <p:sldId id="1492" r:id="rId167"/>
  </p:sldIdLst>
  <p:sldSz cx="10287000" cy="6858000" type="35mm"/>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MS PGothic" charset="0"/>
        <a:cs typeface="MS PGothic" charset="0"/>
      </a:defRPr>
    </a:lvl1pPr>
    <a:lvl2pPr marL="457200" algn="l" rtl="0" fontAlgn="base">
      <a:spcBef>
        <a:spcPct val="0"/>
      </a:spcBef>
      <a:spcAft>
        <a:spcPct val="0"/>
      </a:spcAft>
      <a:defRPr sz="2400" kern="1200">
        <a:solidFill>
          <a:schemeClr val="tx1"/>
        </a:solidFill>
        <a:latin typeface="Times New Roman" charset="0"/>
        <a:ea typeface="MS PGothic" charset="0"/>
        <a:cs typeface="MS PGothic" charset="0"/>
      </a:defRPr>
    </a:lvl2pPr>
    <a:lvl3pPr marL="914400" algn="l" rtl="0" fontAlgn="base">
      <a:spcBef>
        <a:spcPct val="0"/>
      </a:spcBef>
      <a:spcAft>
        <a:spcPct val="0"/>
      </a:spcAft>
      <a:defRPr sz="2400" kern="1200">
        <a:solidFill>
          <a:schemeClr val="tx1"/>
        </a:solidFill>
        <a:latin typeface="Times New Roman" charset="0"/>
        <a:ea typeface="MS PGothic" charset="0"/>
        <a:cs typeface="MS PGothic" charset="0"/>
      </a:defRPr>
    </a:lvl3pPr>
    <a:lvl4pPr marL="1371600" algn="l" rtl="0" fontAlgn="base">
      <a:spcBef>
        <a:spcPct val="0"/>
      </a:spcBef>
      <a:spcAft>
        <a:spcPct val="0"/>
      </a:spcAft>
      <a:defRPr sz="2400" kern="1200">
        <a:solidFill>
          <a:schemeClr val="tx1"/>
        </a:solidFill>
        <a:latin typeface="Times New Roman" charset="0"/>
        <a:ea typeface="MS PGothic" charset="0"/>
        <a:cs typeface="MS PGothic" charset="0"/>
      </a:defRPr>
    </a:lvl4pPr>
    <a:lvl5pPr marL="1828800" algn="l" rtl="0" fontAlgn="base">
      <a:spcBef>
        <a:spcPct val="0"/>
      </a:spcBef>
      <a:spcAft>
        <a:spcPct val="0"/>
      </a:spcAft>
      <a:defRPr sz="2400" kern="1200">
        <a:solidFill>
          <a:schemeClr val="tx1"/>
        </a:solidFill>
        <a:latin typeface="Times New Roman" charset="0"/>
        <a:ea typeface="MS PGothic" charset="0"/>
        <a:cs typeface="MS PGothic" charset="0"/>
      </a:defRPr>
    </a:lvl5pPr>
    <a:lvl6pPr marL="2286000" algn="l" defTabSz="457200" rtl="0" eaLnBrk="1" latinLnBrk="0" hangingPunct="1">
      <a:defRPr sz="2400" kern="1200">
        <a:solidFill>
          <a:schemeClr val="tx1"/>
        </a:solidFill>
        <a:latin typeface="Times New Roman" charset="0"/>
        <a:ea typeface="MS PGothic" charset="0"/>
        <a:cs typeface="MS PGothic" charset="0"/>
      </a:defRPr>
    </a:lvl6pPr>
    <a:lvl7pPr marL="2743200" algn="l" defTabSz="457200" rtl="0" eaLnBrk="1" latinLnBrk="0" hangingPunct="1">
      <a:defRPr sz="2400" kern="1200">
        <a:solidFill>
          <a:schemeClr val="tx1"/>
        </a:solidFill>
        <a:latin typeface="Times New Roman" charset="0"/>
        <a:ea typeface="MS PGothic" charset="0"/>
        <a:cs typeface="MS PGothic" charset="0"/>
      </a:defRPr>
    </a:lvl7pPr>
    <a:lvl8pPr marL="3200400" algn="l" defTabSz="457200" rtl="0" eaLnBrk="1" latinLnBrk="0" hangingPunct="1">
      <a:defRPr sz="2400" kern="1200">
        <a:solidFill>
          <a:schemeClr val="tx1"/>
        </a:solidFill>
        <a:latin typeface="Times New Roman" charset="0"/>
        <a:ea typeface="MS PGothic" charset="0"/>
        <a:cs typeface="MS PGothic" charset="0"/>
      </a:defRPr>
    </a:lvl8pPr>
    <a:lvl9pPr marL="3657600" algn="l" defTabSz="457200" rtl="0" eaLnBrk="1" latinLnBrk="0" hangingPunct="1">
      <a:defRPr sz="2400" kern="1200">
        <a:solidFill>
          <a:schemeClr val="tx1"/>
        </a:solidFill>
        <a:latin typeface="Times New Roman" charset="0"/>
        <a:ea typeface="MS PGothic"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0000"/>
    <a:srgbClr val="800080"/>
    <a:srgbClr val="9900CC"/>
    <a:srgbClr val="660033"/>
    <a:srgbClr val="99FFCC"/>
    <a:srgbClr val="66FF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3" d="100"/>
          <a:sy n="93" d="100"/>
        </p:scale>
        <p:origin x="-1592" y="-112"/>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5856"/>
    </p:cViewPr>
  </p:sorterViewPr>
  <p:notesViewPr>
    <p:cSldViewPr>
      <p:cViewPr varScale="1">
        <p:scale>
          <a:sx n="28" d="100"/>
          <a:sy n="28" d="100"/>
        </p:scale>
        <p:origin x="-126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19.xml"/><Relationship Id="rId143" Type="http://schemas.openxmlformats.org/officeDocument/2006/relationships/slide" Target="slides/slide120.xml"/><Relationship Id="rId144" Type="http://schemas.openxmlformats.org/officeDocument/2006/relationships/slide" Target="slides/slide121.xml"/><Relationship Id="rId145" Type="http://schemas.openxmlformats.org/officeDocument/2006/relationships/slide" Target="slides/slide122.xml"/><Relationship Id="rId146" Type="http://schemas.openxmlformats.org/officeDocument/2006/relationships/slide" Target="slides/slide123.xml"/><Relationship Id="rId147" Type="http://schemas.openxmlformats.org/officeDocument/2006/relationships/slide" Target="slides/slide124.xml"/><Relationship Id="rId148" Type="http://schemas.openxmlformats.org/officeDocument/2006/relationships/slide" Target="slides/slide125.xml"/><Relationship Id="rId149" Type="http://schemas.openxmlformats.org/officeDocument/2006/relationships/slide" Target="slides/slide126.xml"/><Relationship Id="rId40" Type="http://schemas.openxmlformats.org/officeDocument/2006/relationships/slide" Target="slides/slide17.xml"/><Relationship Id="rId41" Type="http://schemas.openxmlformats.org/officeDocument/2006/relationships/slide" Target="slides/slide18.xml"/><Relationship Id="rId42" Type="http://schemas.openxmlformats.org/officeDocument/2006/relationships/slide" Target="slides/slide19.xml"/><Relationship Id="rId43" Type="http://schemas.openxmlformats.org/officeDocument/2006/relationships/slide" Target="slides/slide20.xml"/><Relationship Id="rId44" Type="http://schemas.openxmlformats.org/officeDocument/2006/relationships/slide" Target="slides/slide21.xml"/><Relationship Id="rId45" Type="http://schemas.openxmlformats.org/officeDocument/2006/relationships/slide" Target="slides/slide22.xml"/><Relationship Id="rId46" Type="http://schemas.openxmlformats.org/officeDocument/2006/relationships/slide" Target="slides/slide23.xml"/><Relationship Id="rId47" Type="http://schemas.openxmlformats.org/officeDocument/2006/relationships/slide" Target="slides/slide24.xml"/><Relationship Id="rId48" Type="http://schemas.openxmlformats.org/officeDocument/2006/relationships/slide" Target="slides/slide25.xml"/><Relationship Id="rId49" Type="http://schemas.openxmlformats.org/officeDocument/2006/relationships/slide" Target="slides/slide26.xml"/><Relationship Id="rId80" Type="http://schemas.openxmlformats.org/officeDocument/2006/relationships/slide" Target="slides/slide57.xml"/><Relationship Id="rId81" Type="http://schemas.openxmlformats.org/officeDocument/2006/relationships/slide" Target="slides/slide58.xml"/><Relationship Id="rId82" Type="http://schemas.openxmlformats.org/officeDocument/2006/relationships/slide" Target="slides/slide59.xml"/><Relationship Id="rId83" Type="http://schemas.openxmlformats.org/officeDocument/2006/relationships/slide" Target="slides/slide60.xml"/><Relationship Id="rId84" Type="http://schemas.openxmlformats.org/officeDocument/2006/relationships/slide" Target="slides/slide61.xml"/><Relationship Id="rId85" Type="http://schemas.openxmlformats.org/officeDocument/2006/relationships/slide" Target="slides/slide62.xml"/><Relationship Id="rId86" Type="http://schemas.openxmlformats.org/officeDocument/2006/relationships/slide" Target="slides/slide63.xml"/><Relationship Id="rId87" Type="http://schemas.openxmlformats.org/officeDocument/2006/relationships/slide" Target="slides/slide64.xml"/><Relationship Id="rId88" Type="http://schemas.openxmlformats.org/officeDocument/2006/relationships/slide" Target="slides/slide65.xml"/><Relationship Id="rId89" Type="http://schemas.openxmlformats.org/officeDocument/2006/relationships/slide" Target="slides/slide66.xml"/><Relationship Id="rId110" Type="http://schemas.openxmlformats.org/officeDocument/2006/relationships/slide" Target="slides/slide87.xml"/><Relationship Id="rId111" Type="http://schemas.openxmlformats.org/officeDocument/2006/relationships/slide" Target="slides/slide88.xml"/><Relationship Id="rId112" Type="http://schemas.openxmlformats.org/officeDocument/2006/relationships/slide" Target="slides/slide89.xml"/><Relationship Id="rId113" Type="http://schemas.openxmlformats.org/officeDocument/2006/relationships/slide" Target="slides/slide90.xml"/><Relationship Id="rId114" Type="http://schemas.openxmlformats.org/officeDocument/2006/relationships/slide" Target="slides/slide91.xml"/><Relationship Id="rId115" Type="http://schemas.openxmlformats.org/officeDocument/2006/relationships/slide" Target="slides/slide92.xml"/><Relationship Id="rId116" Type="http://schemas.openxmlformats.org/officeDocument/2006/relationships/slide" Target="slides/slide93.xml"/><Relationship Id="rId117" Type="http://schemas.openxmlformats.org/officeDocument/2006/relationships/slide" Target="slides/slide94.xml"/><Relationship Id="rId118" Type="http://schemas.openxmlformats.org/officeDocument/2006/relationships/slide" Target="slides/slide95.xml"/><Relationship Id="rId119" Type="http://schemas.openxmlformats.org/officeDocument/2006/relationships/slide" Target="slides/slide96.xml"/><Relationship Id="rId150" Type="http://schemas.openxmlformats.org/officeDocument/2006/relationships/slide" Target="slides/slide127.xml"/><Relationship Id="rId151" Type="http://schemas.openxmlformats.org/officeDocument/2006/relationships/slide" Target="slides/slide128.xml"/><Relationship Id="rId152" Type="http://schemas.openxmlformats.org/officeDocument/2006/relationships/slide" Target="slides/slide12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30.xml"/><Relationship Id="rId154" Type="http://schemas.openxmlformats.org/officeDocument/2006/relationships/slide" Target="slides/slide131.xml"/><Relationship Id="rId155" Type="http://schemas.openxmlformats.org/officeDocument/2006/relationships/slide" Target="slides/slide132.xml"/><Relationship Id="rId156" Type="http://schemas.openxmlformats.org/officeDocument/2006/relationships/slide" Target="slides/slide133.xml"/><Relationship Id="rId157" Type="http://schemas.openxmlformats.org/officeDocument/2006/relationships/slide" Target="slides/slide134.xml"/><Relationship Id="rId158" Type="http://schemas.openxmlformats.org/officeDocument/2006/relationships/slide" Target="slides/slide135.xml"/><Relationship Id="rId159" Type="http://schemas.openxmlformats.org/officeDocument/2006/relationships/slide" Target="slides/slide136.xml"/><Relationship Id="rId50" Type="http://schemas.openxmlformats.org/officeDocument/2006/relationships/slide" Target="slides/slide27.xml"/><Relationship Id="rId51" Type="http://schemas.openxmlformats.org/officeDocument/2006/relationships/slide" Target="slides/slide28.xml"/><Relationship Id="rId52" Type="http://schemas.openxmlformats.org/officeDocument/2006/relationships/slide" Target="slides/slide29.xml"/><Relationship Id="rId53" Type="http://schemas.openxmlformats.org/officeDocument/2006/relationships/slide" Target="slides/slide30.xml"/><Relationship Id="rId54" Type="http://schemas.openxmlformats.org/officeDocument/2006/relationships/slide" Target="slides/slide31.xml"/><Relationship Id="rId55" Type="http://schemas.openxmlformats.org/officeDocument/2006/relationships/slide" Target="slides/slide32.xml"/><Relationship Id="rId56" Type="http://schemas.openxmlformats.org/officeDocument/2006/relationships/slide" Target="slides/slide33.xml"/><Relationship Id="rId57" Type="http://schemas.openxmlformats.org/officeDocument/2006/relationships/slide" Target="slides/slide34.xml"/><Relationship Id="rId58" Type="http://schemas.openxmlformats.org/officeDocument/2006/relationships/slide" Target="slides/slide35.xml"/><Relationship Id="rId59" Type="http://schemas.openxmlformats.org/officeDocument/2006/relationships/slide" Target="slides/slide36.xml"/><Relationship Id="rId90" Type="http://schemas.openxmlformats.org/officeDocument/2006/relationships/slide" Target="slides/slide67.xml"/><Relationship Id="rId91" Type="http://schemas.openxmlformats.org/officeDocument/2006/relationships/slide" Target="slides/slide68.xml"/><Relationship Id="rId92" Type="http://schemas.openxmlformats.org/officeDocument/2006/relationships/slide" Target="slides/slide69.xml"/><Relationship Id="rId93" Type="http://schemas.openxmlformats.org/officeDocument/2006/relationships/slide" Target="slides/slide70.xml"/><Relationship Id="rId94" Type="http://schemas.openxmlformats.org/officeDocument/2006/relationships/slide" Target="slides/slide71.xml"/><Relationship Id="rId95" Type="http://schemas.openxmlformats.org/officeDocument/2006/relationships/slide" Target="slides/slide72.xml"/><Relationship Id="rId96" Type="http://schemas.openxmlformats.org/officeDocument/2006/relationships/slide" Target="slides/slide73.xml"/><Relationship Id="rId97" Type="http://schemas.openxmlformats.org/officeDocument/2006/relationships/slide" Target="slides/slide74.xml"/><Relationship Id="rId98" Type="http://schemas.openxmlformats.org/officeDocument/2006/relationships/slide" Target="slides/slide75.xml"/><Relationship Id="rId99" Type="http://schemas.openxmlformats.org/officeDocument/2006/relationships/slide" Target="slides/slide76.xml"/><Relationship Id="rId120" Type="http://schemas.openxmlformats.org/officeDocument/2006/relationships/slide" Target="slides/slide97.xml"/><Relationship Id="rId121" Type="http://schemas.openxmlformats.org/officeDocument/2006/relationships/slide" Target="slides/slide98.xml"/><Relationship Id="rId122" Type="http://schemas.openxmlformats.org/officeDocument/2006/relationships/slide" Target="slides/slide99.xml"/><Relationship Id="rId123" Type="http://schemas.openxmlformats.org/officeDocument/2006/relationships/slide" Target="slides/slide100.xml"/><Relationship Id="rId124" Type="http://schemas.openxmlformats.org/officeDocument/2006/relationships/slide" Target="slides/slide101.xml"/><Relationship Id="rId125" Type="http://schemas.openxmlformats.org/officeDocument/2006/relationships/slide" Target="slides/slide102.xml"/><Relationship Id="rId126" Type="http://schemas.openxmlformats.org/officeDocument/2006/relationships/slide" Target="slides/slide103.xml"/><Relationship Id="rId127" Type="http://schemas.openxmlformats.org/officeDocument/2006/relationships/slide" Target="slides/slide104.xml"/><Relationship Id="rId128" Type="http://schemas.openxmlformats.org/officeDocument/2006/relationships/slide" Target="slides/slide105.xml"/><Relationship Id="rId129" Type="http://schemas.openxmlformats.org/officeDocument/2006/relationships/slide" Target="slides/slide106.xml"/><Relationship Id="rId160" Type="http://schemas.openxmlformats.org/officeDocument/2006/relationships/slide" Target="slides/slide137.xml"/><Relationship Id="rId161" Type="http://schemas.openxmlformats.org/officeDocument/2006/relationships/slide" Target="slides/slide138.xml"/><Relationship Id="rId162" Type="http://schemas.openxmlformats.org/officeDocument/2006/relationships/slide" Target="slides/slide139.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 Target="slides/slide1.xml"/><Relationship Id="rId25" Type="http://schemas.openxmlformats.org/officeDocument/2006/relationships/slide" Target="slides/slide2.xml"/><Relationship Id="rId26" Type="http://schemas.openxmlformats.org/officeDocument/2006/relationships/slide" Target="slides/slide3.xml"/><Relationship Id="rId27" Type="http://schemas.openxmlformats.org/officeDocument/2006/relationships/slide" Target="slides/slide4.xml"/><Relationship Id="rId28" Type="http://schemas.openxmlformats.org/officeDocument/2006/relationships/slide" Target="slides/slide5.xml"/><Relationship Id="rId29" Type="http://schemas.openxmlformats.org/officeDocument/2006/relationships/slide" Target="slides/slide6.xml"/><Relationship Id="rId163" Type="http://schemas.openxmlformats.org/officeDocument/2006/relationships/slide" Target="slides/slide140.xml"/><Relationship Id="rId164" Type="http://schemas.openxmlformats.org/officeDocument/2006/relationships/slide" Target="slides/slide141.xml"/><Relationship Id="rId165" Type="http://schemas.openxmlformats.org/officeDocument/2006/relationships/slide" Target="slides/slide142.xml"/><Relationship Id="rId166" Type="http://schemas.openxmlformats.org/officeDocument/2006/relationships/slide" Target="slides/slide143.xml"/><Relationship Id="rId167" Type="http://schemas.openxmlformats.org/officeDocument/2006/relationships/slide" Target="slides/slide144.xml"/><Relationship Id="rId168" Type="http://schemas.openxmlformats.org/officeDocument/2006/relationships/notesMaster" Target="notesMasters/notesMaster1.xml"/><Relationship Id="rId169" Type="http://schemas.openxmlformats.org/officeDocument/2006/relationships/printerSettings" Target="printerSettings/printerSettings1.bin"/><Relationship Id="rId60" Type="http://schemas.openxmlformats.org/officeDocument/2006/relationships/slide" Target="slides/slide37.xml"/><Relationship Id="rId61" Type="http://schemas.openxmlformats.org/officeDocument/2006/relationships/slide" Target="slides/slide38.xml"/><Relationship Id="rId62" Type="http://schemas.openxmlformats.org/officeDocument/2006/relationships/slide" Target="slides/slide39.xml"/><Relationship Id="rId63" Type="http://schemas.openxmlformats.org/officeDocument/2006/relationships/slide" Target="slides/slide40.xml"/><Relationship Id="rId64" Type="http://schemas.openxmlformats.org/officeDocument/2006/relationships/slide" Target="slides/slide41.xml"/><Relationship Id="rId65" Type="http://schemas.openxmlformats.org/officeDocument/2006/relationships/slide" Target="slides/slide42.xml"/><Relationship Id="rId66" Type="http://schemas.openxmlformats.org/officeDocument/2006/relationships/slide" Target="slides/slide43.xml"/><Relationship Id="rId67" Type="http://schemas.openxmlformats.org/officeDocument/2006/relationships/slide" Target="slides/slide44.xml"/><Relationship Id="rId68" Type="http://schemas.openxmlformats.org/officeDocument/2006/relationships/slide" Target="slides/slide45.xml"/><Relationship Id="rId69" Type="http://schemas.openxmlformats.org/officeDocument/2006/relationships/slide" Target="slides/slide46.xml"/><Relationship Id="rId130" Type="http://schemas.openxmlformats.org/officeDocument/2006/relationships/slide" Target="slides/slide107.xml"/><Relationship Id="rId131" Type="http://schemas.openxmlformats.org/officeDocument/2006/relationships/slide" Target="slides/slide108.xml"/><Relationship Id="rId132" Type="http://schemas.openxmlformats.org/officeDocument/2006/relationships/slide" Target="slides/slide109.xml"/><Relationship Id="rId133" Type="http://schemas.openxmlformats.org/officeDocument/2006/relationships/slide" Target="slides/slide110.xml"/><Relationship Id="rId134" Type="http://schemas.openxmlformats.org/officeDocument/2006/relationships/slide" Target="slides/slide111.xml"/><Relationship Id="rId135" Type="http://schemas.openxmlformats.org/officeDocument/2006/relationships/slide" Target="slides/slide112.xml"/><Relationship Id="rId136" Type="http://schemas.openxmlformats.org/officeDocument/2006/relationships/slide" Target="slides/slide113.xml"/><Relationship Id="rId137" Type="http://schemas.openxmlformats.org/officeDocument/2006/relationships/slide" Target="slides/slide114.xml"/><Relationship Id="rId138" Type="http://schemas.openxmlformats.org/officeDocument/2006/relationships/slide" Target="slides/slide115.xml"/><Relationship Id="rId139" Type="http://schemas.openxmlformats.org/officeDocument/2006/relationships/slide" Target="slides/slide116.xml"/><Relationship Id="rId170" Type="http://schemas.openxmlformats.org/officeDocument/2006/relationships/presProps" Target="presProps.xml"/><Relationship Id="rId171" Type="http://schemas.openxmlformats.org/officeDocument/2006/relationships/viewProps" Target="viewProps.xml"/><Relationship Id="rId172" Type="http://schemas.openxmlformats.org/officeDocument/2006/relationships/theme" Target="theme/theme1.xml"/><Relationship Id="rId30" Type="http://schemas.openxmlformats.org/officeDocument/2006/relationships/slide" Target="slides/slide7.xml"/><Relationship Id="rId31" Type="http://schemas.openxmlformats.org/officeDocument/2006/relationships/slide" Target="slides/slide8.xml"/><Relationship Id="rId32" Type="http://schemas.openxmlformats.org/officeDocument/2006/relationships/slide" Target="slides/slide9.xml"/><Relationship Id="rId33" Type="http://schemas.openxmlformats.org/officeDocument/2006/relationships/slide" Target="slides/slide10.xml"/><Relationship Id="rId34" Type="http://schemas.openxmlformats.org/officeDocument/2006/relationships/slide" Target="slides/slide11.xml"/><Relationship Id="rId35" Type="http://schemas.openxmlformats.org/officeDocument/2006/relationships/slide" Target="slides/slide12.xml"/><Relationship Id="rId36" Type="http://schemas.openxmlformats.org/officeDocument/2006/relationships/slide" Target="slides/slide13.xml"/><Relationship Id="rId37" Type="http://schemas.openxmlformats.org/officeDocument/2006/relationships/slide" Target="slides/slide14.xml"/><Relationship Id="rId38" Type="http://schemas.openxmlformats.org/officeDocument/2006/relationships/slide" Target="slides/slide15.xml"/><Relationship Id="rId39" Type="http://schemas.openxmlformats.org/officeDocument/2006/relationships/slide" Target="slides/slide16.xml"/><Relationship Id="rId173" Type="http://schemas.openxmlformats.org/officeDocument/2006/relationships/tableStyles" Target="tableStyles.xml"/><Relationship Id="rId70" Type="http://schemas.openxmlformats.org/officeDocument/2006/relationships/slide" Target="slides/slide47.xml"/><Relationship Id="rId71" Type="http://schemas.openxmlformats.org/officeDocument/2006/relationships/slide" Target="slides/slide48.xml"/><Relationship Id="rId72" Type="http://schemas.openxmlformats.org/officeDocument/2006/relationships/slide" Target="slides/slide49.xml"/><Relationship Id="rId73" Type="http://schemas.openxmlformats.org/officeDocument/2006/relationships/slide" Target="slides/slide50.xml"/><Relationship Id="rId74" Type="http://schemas.openxmlformats.org/officeDocument/2006/relationships/slide" Target="slides/slide51.xml"/><Relationship Id="rId75" Type="http://schemas.openxmlformats.org/officeDocument/2006/relationships/slide" Target="slides/slide52.xml"/><Relationship Id="rId76" Type="http://schemas.openxmlformats.org/officeDocument/2006/relationships/slide" Target="slides/slide53.xml"/><Relationship Id="rId77" Type="http://schemas.openxmlformats.org/officeDocument/2006/relationships/slide" Target="slides/slide54.xml"/><Relationship Id="rId78" Type="http://schemas.openxmlformats.org/officeDocument/2006/relationships/slide" Target="slides/slide55.xml"/><Relationship Id="rId79" Type="http://schemas.openxmlformats.org/officeDocument/2006/relationships/slide" Target="slides/slide5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77.xml"/><Relationship Id="rId101" Type="http://schemas.openxmlformats.org/officeDocument/2006/relationships/slide" Target="slides/slide78.xml"/><Relationship Id="rId102" Type="http://schemas.openxmlformats.org/officeDocument/2006/relationships/slide" Target="slides/slide79.xml"/><Relationship Id="rId103" Type="http://schemas.openxmlformats.org/officeDocument/2006/relationships/slide" Target="slides/slide80.xml"/><Relationship Id="rId104" Type="http://schemas.openxmlformats.org/officeDocument/2006/relationships/slide" Target="slides/slide81.xml"/><Relationship Id="rId105" Type="http://schemas.openxmlformats.org/officeDocument/2006/relationships/slide" Target="slides/slide82.xml"/><Relationship Id="rId106" Type="http://schemas.openxmlformats.org/officeDocument/2006/relationships/slide" Target="slides/slide83.xml"/><Relationship Id="rId107" Type="http://schemas.openxmlformats.org/officeDocument/2006/relationships/slide" Target="slides/slide84.xml"/><Relationship Id="rId108" Type="http://schemas.openxmlformats.org/officeDocument/2006/relationships/slide" Target="slides/slide85.xml"/><Relationship Id="rId109" Type="http://schemas.openxmlformats.org/officeDocument/2006/relationships/slide" Target="slides/slide86.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17.xml"/><Relationship Id="rId141" Type="http://schemas.openxmlformats.org/officeDocument/2006/relationships/slide" Target="slides/slide1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0.wmf"/><Relationship Id="rId2"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wmf"/><Relationship Id="rId2"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fr-FR"/>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ea typeface="+mn-ea"/>
                <a:cs typeface="+mn-cs"/>
              </a:defRPr>
            </a:lvl1pPr>
          </a:lstStyle>
          <a:p>
            <a:pPr>
              <a:defRPr/>
            </a:pPr>
            <a:endParaRPr lang="fr-FR"/>
          </a:p>
        </p:txBody>
      </p:sp>
      <p:sp>
        <p:nvSpPr>
          <p:cNvPr id="347140"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ea typeface="+mn-ea"/>
                <a:cs typeface="+mn-cs"/>
              </a:defRPr>
            </a:lvl1pPr>
          </a:lstStyle>
          <a:p>
            <a:pPr>
              <a:defRPr/>
            </a:pPr>
            <a:endParaRPr lang="fr-FR"/>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F4D533E2-DE4D-AC4A-8682-BB5902B43829}" type="slidenum">
              <a:rPr lang="fr-FR"/>
              <a:pPr>
                <a:defRPr/>
              </a:pPr>
              <a:t>‹#›</a:t>
            </a:fld>
            <a:endParaRPr lang="fr-FR"/>
          </a:p>
        </p:txBody>
      </p:sp>
    </p:spTree>
    <p:extLst>
      <p:ext uri="{BB962C8B-B14F-4D97-AF65-F5344CB8AC3E}">
        <p14:creationId xmlns:p14="http://schemas.microsoft.com/office/powerpoint/2010/main" val="2811603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Espace réservé de l'image des diapositives 1"/>
          <p:cNvSpPr>
            <a:spLocks noGrp="1" noRot="1" noChangeAspect="1" noTextEdit="1"/>
          </p:cNvSpPr>
          <p:nvPr>
            <p:ph type="sldImg"/>
          </p:nvPr>
        </p:nvSpPr>
        <p:spPr>
          <a:ln/>
        </p:spPr>
      </p:sp>
      <p:sp>
        <p:nvSpPr>
          <p:cNvPr id="34918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34918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BC2BF36-F140-784C-98A5-4FF0E9115142}" type="slidenum">
              <a:rPr lang="fr-FR" sz="1200"/>
              <a:pPr/>
              <a:t>1</a:t>
            </a:fld>
            <a:endParaRPr lang="fr-F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Rot="1" noChangeAspect="1" noChangeArrowheads="1" noTextEdit="1"/>
          </p:cNvSpPr>
          <p:nvPr>
            <p:ph type="sldImg"/>
          </p:nvPr>
        </p:nvSpPr>
        <p:spPr>
          <a:solidFill>
            <a:srgbClr val="FFFFFF"/>
          </a:solidFill>
          <a:ln/>
        </p:spPr>
      </p:sp>
      <p:sp>
        <p:nvSpPr>
          <p:cNvPr id="3747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F70BDD3-99C7-F94D-812E-0A8B220E1C36}" type="slidenum">
              <a:rPr lang="fr-FR" sz="2000">
                <a:solidFill>
                  <a:srgbClr val="000000"/>
                </a:solidFill>
              </a:rPr>
              <a:pPr/>
              <a:t>119</a:t>
            </a:fld>
            <a:endParaRPr lang="fr-FR" sz="2000">
              <a:solidFill>
                <a:srgbClr val="000000"/>
              </a:solidFill>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a typeface="MS PGothic" charset="0"/>
              <a:cs typeface="MS PGothic"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2"/>
          <p:cNvSpPr>
            <a:spLocks noGrp="1" noRot="1" noChangeAspect="1" noChangeArrowheads="1" noTextEdit="1"/>
          </p:cNvSpPr>
          <p:nvPr>
            <p:ph type="sldImg"/>
          </p:nvPr>
        </p:nvSpPr>
        <p:spPr>
          <a:ln/>
        </p:spPr>
      </p:sp>
      <p:sp>
        <p:nvSpPr>
          <p:cNvPr id="4628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de-DE">
              <a:latin typeface="Times New Roman" charset="0"/>
              <a:ea typeface="MS PGothic" charset="0"/>
              <a:cs typeface="MS PGothic"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Espace réservé de l'image des diapositives 1"/>
          <p:cNvSpPr>
            <a:spLocks noGrp="1" noRot="1" noChangeAspect="1" noTextEdit="1"/>
          </p:cNvSpPr>
          <p:nvPr>
            <p:ph type="sldImg"/>
          </p:nvPr>
        </p:nvSpPr>
        <p:spPr>
          <a:ln/>
        </p:spPr>
      </p:sp>
      <p:sp>
        <p:nvSpPr>
          <p:cNvPr id="46489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6489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079C175-E769-FF42-AF42-C37B4F7BBDAE}" type="slidenum">
              <a:rPr lang="fr-FR" sz="1200"/>
              <a:pPr/>
              <a:t>121</a:t>
            </a:fld>
            <a:endParaRPr lang="fr-FR" sz="120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Espace réservé de l'image des diapositives 1"/>
          <p:cNvSpPr>
            <a:spLocks noGrp="1" noRot="1" noChangeAspect="1" noTextEdit="1"/>
          </p:cNvSpPr>
          <p:nvPr>
            <p:ph type="sldImg"/>
          </p:nvPr>
        </p:nvSpPr>
        <p:spPr>
          <a:ln/>
        </p:spPr>
      </p:sp>
      <p:sp>
        <p:nvSpPr>
          <p:cNvPr id="46694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Espace réservé de l'image des diapositives 1"/>
          <p:cNvSpPr>
            <a:spLocks noGrp="1" noRot="1" noChangeAspect="1" noTextEdit="1"/>
          </p:cNvSpPr>
          <p:nvPr>
            <p:ph type="sldImg"/>
          </p:nvPr>
        </p:nvSpPr>
        <p:spPr>
          <a:ln/>
        </p:spPr>
      </p:sp>
      <p:sp>
        <p:nvSpPr>
          <p:cNvPr id="38297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38297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3DAEF73-5F48-D643-B50F-4997FB211C66}" type="slidenum">
              <a:rPr lang="fr-FR" sz="1200"/>
              <a:pPr/>
              <a:t>123</a:t>
            </a:fld>
            <a:endParaRPr lang="fr-FR" sz="120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Espace réservé de l'image des diapositives 1"/>
          <p:cNvSpPr>
            <a:spLocks noGrp="1" noRot="1" noChangeAspect="1" noTextEdit="1"/>
          </p:cNvSpPr>
          <p:nvPr>
            <p:ph type="sldImg"/>
          </p:nvPr>
        </p:nvSpPr>
        <p:spPr>
          <a:ln/>
        </p:spPr>
      </p:sp>
      <p:sp>
        <p:nvSpPr>
          <p:cNvPr id="39526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39526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F6926E0-EF86-A24A-B703-4B89A3CDA4F0}" type="slidenum">
              <a:rPr lang="fr-FR" sz="1200"/>
              <a:pPr/>
              <a:t>124</a:t>
            </a:fld>
            <a:endParaRPr lang="fr-FR" sz="120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71D1A3F-1704-1747-BA81-4C467E0A19D8}" type="slidenum">
              <a:rPr lang="en-US" sz="1200">
                <a:solidFill>
                  <a:srgbClr val="000000"/>
                </a:solidFill>
                <a:latin typeface="Arial" charset="0"/>
              </a:rPr>
              <a:pPr/>
              <a:t>125</a:t>
            </a:fld>
            <a:endParaRPr lang="en-US" sz="1200">
              <a:solidFill>
                <a:srgbClr val="000000"/>
              </a:solidFill>
              <a:latin typeface="Arial" charset="0"/>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GB">
              <a:latin typeface="Times New Roman" charset="0"/>
              <a:ea typeface="MS PGothic" charset="0"/>
              <a:cs typeface="MS PGothic"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Espace réservé de l'image des diapositives 1"/>
          <p:cNvSpPr>
            <a:spLocks noGrp="1" noRot="1" noChangeAspect="1" noTextEdit="1"/>
          </p:cNvSpPr>
          <p:nvPr>
            <p:ph type="sldImg"/>
          </p:nvPr>
        </p:nvSpPr>
        <p:spPr>
          <a:ln/>
        </p:spPr>
      </p:sp>
      <p:sp>
        <p:nvSpPr>
          <p:cNvPr id="52019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52019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B91CF209-ECB1-EE4E-ADBA-1203C1EA3F64}" type="slidenum">
              <a:rPr lang="fr-FR" sz="1200"/>
              <a:pPr/>
              <a:t>126</a:t>
            </a:fld>
            <a:endParaRPr lang="fr-FR" sz="120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Espace réservé de l'image des diapositives 1"/>
          <p:cNvSpPr>
            <a:spLocks noGrp="1" noRot="1" noChangeAspect="1" noTextEdit="1"/>
          </p:cNvSpPr>
          <p:nvPr>
            <p:ph type="sldImg"/>
          </p:nvPr>
        </p:nvSpPr>
        <p:spPr>
          <a:ln/>
        </p:spPr>
      </p:sp>
      <p:sp>
        <p:nvSpPr>
          <p:cNvPr id="66765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66765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565B7F6-B1D9-DC41-A3D4-D5A48C085679}" type="slidenum">
              <a:rPr lang="fr-FR" sz="1200">
                <a:solidFill>
                  <a:srgbClr val="000000"/>
                </a:solidFill>
              </a:rPr>
              <a:pPr/>
              <a:t>127</a:t>
            </a:fld>
            <a:endParaRPr lang="fr-FR" sz="1200">
              <a:solidFill>
                <a:srgbClr val="000000"/>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Espace réservé de l'image des diapositives 1"/>
          <p:cNvSpPr>
            <a:spLocks noGrp="1" noRot="1" noChangeAspect="1" noTextEdit="1"/>
          </p:cNvSpPr>
          <p:nvPr>
            <p:ph type="sldImg"/>
          </p:nvPr>
        </p:nvSpPr>
        <p:spPr>
          <a:ln/>
        </p:spPr>
      </p:sp>
      <p:sp>
        <p:nvSpPr>
          <p:cNvPr id="52429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52429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919554A-B47C-A94D-97B2-286A29319F08}" type="slidenum">
              <a:rPr lang="fr-FR" sz="1200"/>
              <a:pPr/>
              <a:t>128</a:t>
            </a:fld>
            <a:endParaRPr lang="fr-F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Espace réservé de l'image des diapositives 1"/>
          <p:cNvSpPr>
            <a:spLocks noGrp="1" noRot="1" noChangeAspect="1" noTextEdit="1"/>
          </p:cNvSpPr>
          <p:nvPr>
            <p:ph type="sldImg"/>
          </p:nvPr>
        </p:nvSpPr>
        <p:spPr>
          <a:ln/>
        </p:spPr>
      </p:sp>
      <p:sp>
        <p:nvSpPr>
          <p:cNvPr id="37683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376835"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45FE4B5-4829-A446-B16D-BA1413F52D78}" type="slidenum">
              <a:rPr lang="fr-FR" sz="1200"/>
              <a:pPr/>
              <a:t>13</a:t>
            </a:fld>
            <a:endParaRPr lang="fr-FR" sz="120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Slide Image Placeholder 1"/>
          <p:cNvSpPr>
            <a:spLocks noGrp="1" noRot="1" noChangeAspect="1" noTextEdit="1"/>
          </p:cNvSpPr>
          <p:nvPr>
            <p:ph type="sldImg"/>
          </p:nvPr>
        </p:nvSpPr>
        <p:spPr>
          <a:ln/>
        </p:spPr>
      </p:sp>
      <p:sp>
        <p:nvSpPr>
          <p:cNvPr id="526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MS PGothic" charset="0"/>
                <a:cs typeface="MS PGothic" charset="0"/>
              </a:rPr>
              <a:t>Mortality remains high for hemodialysis patients. Online hemodiafiltration (OL-HDF) removes more middle-sized uremic toxins but outcomes of individual trials comparing OL-HDF with hemodialysis have been discrepant. Secondary analyses reported higher convective volumes, easier to achieve in larger patients, improved survival. Here we tested different methods to standardize OL-HDF convection volume on all-cause and cardiovascular mortality compared with hemodialysis. Pooled individual patient analysis of four prospective trials compared thirds of delivered convection volume with hemodialysis. Convection volumes were either not standardized or standardized to weight, body mass index, body surface area, and total body water. Data were analyzed by multivariable Cox proportional hazards modeling from 2793 patients. All-cause mortality was reduced when the convective dose was unstandardized or standardized to body surface area and total body water; hazard ratio (95% confidence intervals) of 0.65 (0.51–0.82), 0.74 (0.58–0.93), and 0.71 (0.56–0.93) for those receiving higher convective doses. Standardization by body weight or body mass index gave no significant survival advantage. Higher convection volumes were generally associated with greater survival benefit with OL-HDF, but results varied across different ways of standardization for body size. Thus, further studies should take body size into account when evaluating the impact of delivered convection volume on mortality endpoints. </a:t>
            </a:r>
          </a:p>
        </p:txBody>
      </p:sp>
      <p:sp>
        <p:nvSpPr>
          <p:cNvPr id="5263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35C2ABE-B5F3-C448-AB03-687D2AA3B0E8}" type="slidenum">
              <a:rPr lang="de-DE" sz="1200"/>
              <a:pPr/>
              <a:t>129</a:t>
            </a:fld>
            <a:endParaRPr lang="de-DE" sz="120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Slide Image Placeholder 1"/>
          <p:cNvSpPr>
            <a:spLocks noGrp="1" noRot="1" noChangeAspect="1" noTextEdit="1"/>
          </p:cNvSpPr>
          <p:nvPr>
            <p:ph type="sldImg"/>
          </p:nvPr>
        </p:nvSpPr>
        <p:spPr>
          <a:ln/>
        </p:spPr>
      </p:sp>
      <p:sp>
        <p:nvSpPr>
          <p:cNvPr id="528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MS PGothic" charset="0"/>
                <a:cs typeface="MS PGothic" charset="0"/>
              </a:rPr>
              <a:t>Mortality remains high for hemodialysis patients. Online hemodiafiltration (OL-HDF) removes more middle-sized uremic toxins but outcomes of individual trials comparing OL-HDF with hemodialysis have been discrepant. Secondary analyses reported higher convective volumes, easier to achieve in larger patients, improved survival. Here we tested different methods to standardize OL-HDF convection volume on all-cause and cardiovascular mortality compared with hemodialysis. Pooled individual patient analysis of four prospective trials compared thirds of delivered convection volume with hemodialysis. Convection volumes were either not standardized or standardized to weight, body mass index, body surface area, and total body water. Data were analyzed by multivariable Cox proportional hazards modeling from 2793 patients. All-cause mortality was reduced when the convective dose was unstandardized or standardized to body surface area and total body water; hazard ratio (95% confidence intervals) of 0.65 (0.51–0.82), 0.74 (0.58–0.93), and 0.71 (0.56–0.93) for those receiving higher convective doses. Standardization by body weight or body mass index gave no significant survival advantage. Higher convection volumes were generally associated with greater survival benefit with OL-HDF, but results varied across different ways of standardization for body size. Thus, further studies should take body size into account when evaluating the impact of delivered convection volume on mortality endpoints. </a:t>
            </a:r>
          </a:p>
        </p:txBody>
      </p:sp>
      <p:sp>
        <p:nvSpPr>
          <p:cNvPr id="528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55AC2BC-1DF8-854C-8253-F03C4DAD4BE6}" type="slidenum">
              <a:rPr lang="de-DE" sz="1200"/>
              <a:pPr/>
              <a:t>130</a:t>
            </a:fld>
            <a:endParaRPr lang="de-DE" sz="120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Espace réservé de l'image des diapositives 1"/>
          <p:cNvSpPr>
            <a:spLocks noGrp="1" noRot="1" noChangeAspect="1" noTextEdit="1"/>
          </p:cNvSpPr>
          <p:nvPr>
            <p:ph type="sldImg"/>
          </p:nvPr>
        </p:nvSpPr>
        <p:spPr>
          <a:ln/>
        </p:spPr>
      </p:sp>
      <p:sp>
        <p:nvSpPr>
          <p:cNvPr id="48742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87427"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1C55FD1F-E973-A249-A4B3-B61C2689F8C3}" type="slidenum">
              <a:rPr lang="fr-FR" sz="2000">
                <a:solidFill>
                  <a:srgbClr val="000000"/>
                </a:solidFill>
              </a:rPr>
              <a:pPr/>
              <a:t>131</a:t>
            </a:fld>
            <a:endParaRPr lang="fr-FR" sz="2000">
              <a:solidFill>
                <a:srgbClr val="000000"/>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Espace réservé de l'image des diapositives 1"/>
          <p:cNvSpPr>
            <a:spLocks noGrp="1" noRot="1" noChangeAspect="1" noTextEdit="1"/>
          </p:cNvSpPr>
          <p:nvPr>
            <p:ph type="sldImg"/>
          </p:nvPr>
        </p:nvSpPr>
        <p:spPr>
          <a:ln/>
        </p:spPr>
      </p:sp>
      <p:sp>
        <p:nvSpPr>
          <p:cNvPr id="48947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89475"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B87CBCC-B8F4-A242-81B1-ABF54AD50FFA}" type="slidenum">
              <a:rPr lang="fr-FR" sz="1200">
                <a:solidFill>
                  <a:srgbClr val="000000"/>
                </a:solidFill>
              </a:rPr>
              <a:pPr/>
              <a:t>132</a:t>
            </a:fld>
            <a:endParaRPr lang="fr-FR" sz="1200">
              <a:solidFill>
                <a:srgbClr val="000000"/>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Espace réservé de l'image des diapositives 1"/>
          <p:cNvSpPr>
            <a:spLocks noGrp="1" noRot="1" noChangeAspect="1" noTextEdit="1"/>
          </p:cNvSpPr>
          <p:nvPr>
            <p:ph type="sldImg"/>
          </p:nvPr>
        </p:nvSpPr>
        <p:spPr>
          <a:ln/>
        </p:spPr>
      </p:sp>
      <p:sp>
        <p:nvSpPr>
          <p:cNvPr id="55398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55398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5AA0388-C2A6-6147-92D4-C645741EDD56}" type="slidenum">
              <a:rPr lang="fr-FR" sz="1200">
                <a:solidFill>
                  <a:srgbClr val="000000"/>
                </a:solidFill>
              </a:rPr>
              <a:pPr/>
              <a:t>133</a:t>
            </a:fld>
            <a:endParaRPr lang="fr-FR" sz="1200">
              <a:solidFill>
                <a:srgbClr val="000000"/>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Espace réservé de l'image des diapositives 1"/>
          <p:cNvSpPr>
            <a:spLocks noGrp="1" noRot="1" noChangeAspect="1" noTextEdit="1"/>
          </p:cNvSpPr>
          <p:nvPr>
            <p:ph type="sldImg"/>
          </p:nvPr>
        </p:nvSpPr>
        <p:spPr>
          <a:ln/>
        </p:spPr>
      </p:sp>
      <p:sp>
        <p:nvSpPr>
          <p:cNvPr id="558082" name="Espace réservé des commentaires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Espace réservé de l'image des diapositives 1"/>
          <p:cNvSpPr>
            <a:spLocks noGrp="1" noRot="1" noChangeAspect="1" noTextEdit="1"/>
          </p:cNvSpPr>
          <p:nvPr>
            <p:ph type="sldImg"/>
          </p:nvPr>
        </p:nvSpPr>
        <p:spPr>
          <a:ln/>
        </p:spPr>
      </p:sp>
      <p:sp>
        <p:nvSpPr>
          <p:cNvPr id="42393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2393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7EB43CEF-BA8A-B342-BBA0-F390D8943678}" type="slidenum">
              <a:rPr lang="fr-FR" sz="1200">
                <a:solidFill>
                  <a:prstClr val="black"/>
                </a:solidFill>
              </a:rPr>
              <a:pPr/>
              <a:t>135</a:t>
            </a:fld>
            <a:endParaRPr lang="fr-FR" sz="1200">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Espace réservé de l'image des diapositives 1"/>
          <p:cNvSpPr>
            <a:spLocks noGrp="1" noRot="1" noChangeAspect="1" noTextEdit="1"/>
          </p:cNvSpPr>
          <p:nvPr>
            <p:ph type="sldImg"/>
          </p:nvPr>
        </p:nvSpPr>
        <p:spPr>
          <a:ln/>
        </p:spPr>
      </p:sp>
      <p:sp>
        <p:nvSpPr>
          <p:cNvPr id="36147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361475"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F707BF3D-6547-524B-96E0-0A2C0C3BA994}" type="slidenum">
              <a:rPr lang="fr-FR" sz="2000">
                <a:solidFill>
                  <a:srgbClr val="000000"/>
                </a:solidFill>
              </a:rPr>
              <a:pPr/>
              <a:t>136</a:t>
            </a:fld>
            <a:endParaRPr lang="fr-FR" sz="2000">
              <a:solidFill>
                <a:srgbClr val="000000"/>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Espace réservé de l'image des diapositives 1"/>
          <p:cNvSpPr>
            <a:spLocks noGrp="1" noRot="1" noChangeAspect="1" noTextEdit="1"/>
          </p:cNvSpPr>
          <p:nvPr>
            <p:ph type="sldImg"/>
          </p:nvPr>
        </p:nvSpPr>
        <p:spPr>
          <a:ln/>
        </p:spPr>
      </p:sp>
      <p:sp>
        <p:nvSpPr>
          <p:cNvPr id="51814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de-DE">
              <a:latin typeface="Times New Roman" charset="0"/>
              <a:ea typeface="MS PGothic" charset="0"/>
              <a:cs typeface="MS PGothic"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Espace réservé de l'image des diapositives 1"/>
          <p:cNvSpPr>
            <a:spLocks noGrp="1" noRot="1" noChangeAspect="1" noTextEdit="1"/>
          </p:cNvSpPr>
          <p:nvPr>
            <p:ph type="sldImg"/>
          </p:nvPr>
        </p:nvSpPr>
        <p:spPr>
          <a:ln/>
        </p:spPr>
      </p:sp>
      <p:sp>
        <p:nvSpPr>
          <p:cNvPr id="53043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a typeface="MS PGothic" charset="0"/>
              <a:cs typeface="MS PGothic" charset="0"/>
            </a:endParaRPr>
          </a:p>
        </p:txBody>
      </p:sp>
      <p:sp>
        <p:nvSpPr>
          <p:cNvPr id="530435"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546C9B4-51A8-674F-B4A4-4373D8412619}" type="slidenum">
              <a:rPr lang="de-DE" sz="1200"/>
              <a:pPr/>
              <a:t>138</a:t>
            </a:fld>
            <a:endParaRPr lang="de-DE"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Espace réservé de l'image des diapositives 1"/>
          <p:cNvSpPr>
            <a:spLocks noGrp="1" noRot="1" noChangeAspect="1" noTextEdit="1"/>
          </p:cNvSpPr>
          <p:nvPr>
            <p:ph type="sldImg"/>
          </p:nvPr>
        </p:nvSpPr>
        <p:spPr>
          <a:ln/>
        </p:spPr>
      </p:sp>
      <p:sp>
        <p:nvSpPr>
          <p:cNvPr id="42803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2803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7301D809-B844-E14B-AD4B-CFD6CA529910}" type="slidenum">
              <a:rPr lang="fr-FR" sz="1200"/>
              <a:pPr/>
              <a:t>14</a:t>
            </a:fld>
            <a:endParaRPr lang="fr-FR" sz="120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2"/>
          <p:cNvSpPr>
            <a:spLocks noGrp="1" noRot="1" noChangeAspect="1" noChangeArrowheads="1" noTextEdit="1"/>
          </p:cNvSpPr>
          <p:nvPr>
            <p:ph type="sldImg"/>
          </p:nvPr>
        </p:nvSpPr>
        <p:spPr>
          <a:ln cap="flat"/>
        </p:spPr>
      </p:sp>
      <p:sp>
        <p:nvSpPr>
          <p:cNvPr id="4997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nSpc>
                <a:spcPct val="87000"/>
              </a:lnSpc>
            </a:pPr>
            <a:endParaRPr lang="fr-FR">
              <a:latin typeface="Times New Roman" charset="0"/>
              <a:ea typeface="MS PGothic" charset="0"/>
              <a:cs typeface="MS PGothic"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Espace réservé de l'image des diapositives 1"/>
          <p:cNvSpPr>
            <a:spLocks noGrp="1" noRot="1" noChangeAspect="1" noTextEdit="1"/>
          </p:cNvSpPr>
          <p:nvPr>
            <p:ph type="sldImg"/>
          </p:nvPr>
        </p:nvSpPr>
        <p:spPr>
          <a:ln/>
        </p:spPr>
      </p:sp>
      <p:sp>
        <p:nvSpPr>
          <p:cNvPr id="55193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55193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8E94172-6063-0649-8CF3-9AA809291941}" type="slidenum">
              <a:rPr lang="fr-FR" sz="1200">
                <a:solidFill>
                  <a:srgbClr val="000000"/>
                </a:solidFill>
              </a:rPr>
              <a:pPr/>
              <a:t>140</a:t>
            </a:fld>
            <a:endParaRPr lang="fr-FR" sz="1200">
              <a:solidFill>
                <a:srgbClr val="000000"/>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Espace réservé de l'image des diapositives 1"/>
          <p:cNvSpPr>
            <a:spLocks noGrp="1" noRot="1" noChangeAspect="1" noTextEdit="1"/>
          </p:cNvSpPr>
          <p:nvPr>
            <p:ph type="sldImg"/>
          </p:nvPr>
        </p:nvSpPr>
        <p:spPr>
          <a:ln/>
        </p:spPr>
      </p:sp>
      <p:sp>
        <p:nvSpPr>
          <p:cNvPr id="49561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Espace réservé de l'image des diapositives 1"/>
          <p:cNvSpPr>
            <a:spLocks noGrp="1" noRot="1" noChangeAspect="1" noTextEdit="1"/>
          </p:cNvSpPr>
          <p:nvPr>
            <p:ph type="sldImg"/>
          </p:nvPr>
        </p:nvSpPr>
        <p:spPr>
          <a:ln/>
        </p:spPr>
      </p:sp>
      <p:sp>
        <p:nvSpPr>
          <p:cNvPr id="49766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9766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9D16FB6A-A8B3-554E-909A-B1AA838F8100}" type="slidenum">
              <a:rPr lang="fr-FR" sz="1200"/>
              <a:pPr/>
              <a:t>142</a:t>
            </a:fld>
            <a:endParaRPr lang="fr-FR" sz="120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Espace réservé de l'image des diapositives 1"/>
          <p:cNvSpPr>
            <a:spLocks noGrp="1" noRot="1" noChangeAspect="1" noTextEdit="1"/>
          </p:cNvSpPr>
          <p:nvPr>
            <p:ph type="sldImg"/>
          </p:nvPr>
        </p:nvSpPr>
        <p:spPr>
          <a:ln/>
        </p:spPr>
      </p:sp>
      <p:sp>
        <p:nvSpPr>
          <p:cNvPr id="46285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Folienbildplatzhalter 1"/>
          <p:cNvSpPr>
            <a:spLocks noGrp="1" noRot="1" noChangeAspect="1" noTextEdit="1"/>
          </p:cNvSpPr>
          <p:nvPr>
            <p:ph type="sldImg"/>
          </p:nvPr>
        </p:nvSpPr>
        <p:spPr>
          <a:ln/>
        </p:spPr>
      </p:sp>
      <p:sp>
        <p:nvSpPr>
          <p:cNvPr id="48537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85379" name="Foliennummernplatzhalter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5A1E2A3-F6C8-8544-B021-E1BD15380CC5}" type="slidenum">
              <a:rPr lang="en-GB" sz="1200"/>
              <a:pPr/>
              <a:t>144</a:t>
            </a:fld>
            <a:endParaRPr lang="en-GB"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2"/>
          <p:cNvSpPr>
            <a:spLocks noGrp="1" noRot="1" noChangeAspect="1" noChangeArrowheads="1" noTextEdit="1"/>
          </p:cNvSpPr>
          <p:nvPr>
            <p:ph type="sldImg"/>
          </p:nvPr>
        </p:nvSpPr>
        <p:spPr>
          <a:solidFill>
            <a:srgbClr val="FFFFFF"/>
          </a:solidFill>
          <a:ln/>
        </p:spPr>
      </p:sp>
      <p:sp>
        <p:nvSpPr>
          <p:cNvPr id="5058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de-DE">
              <a:latin typeface="Times New Roman" charset="0"/>
              <a:ea typeface="MS PGothic" charset="0"/>
              <a:cs typeface="MS P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Espace réservé de l'image des diapositives 1"/>
          <p:cNvSpPr>
            <a:spLocks noGrp="1" noRot="1" noChangeAspect="1" noTextEdit="1"/>
          </p:cNvSpPr>
          <p:nvPr>
            <p:ph type="sldImg"/>
          </p:nvPr>
        </p:nvSpPr>
        <p:spPr>
          <a:ln/>
        </p:spPr>
      </p:sp>
      <p:sp>
        <p:nvSpPr>
          <p:cNvPr id="56013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560131"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B94DE6E-8014-F34B-B437-F50F922ADE13}" type="slidenum">
              <a:rPr lang="fr-FR" sz="1200">
                <a:solidFill>
                  <a:srgbClr val="000000"/>
                </a:solidFill>
              </a:rPr>
              <a:pPr/>
              <a:t>16</a:t>
            </a:fld>
            <a:endParaRPr lang="fr-FR"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Espace réservé de l'image des diapositives 1"/>
          <p:cNvSpPr>
            <a:spLocks noGrp="1" noRot="1" noChangeAspect="1" noTextEdit="1"/>
          </p:cNvSpPr>
          <p:nvPr>
            <p:ph type="sldImg"/>
          </p:nvPr>
        </p:nvSpPr>
        <p:spPr>
          <a:ln/>
        </p:spPr>
      </p:sp>
      <p:sp>
        <p:nvSpPr>
          <p:cNvPr id="56832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56832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DAE18B6-FFBE-1647-8589-6383CC00BD89}" type="slidenum">
              <a:rPr lang="fr-FR" sz="1200">
                <a:solidFill>
                  <a:srgbClr val="000000"/>
                </a:solidFill>
              </a:rPr>
              <a:pPr/>
              <a:t>17</a:t>
            </a:fld>
            <a:endParaRPr lang="fr-FR"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Espace réservé de l'image des diapositives 1"/>
          <p:cNvSpPr>
            <a:spLocks noGrp="1" noRot="1" noChangeAspect="1" noTextEdit="1"/>
          </p:cNvSpPr>
          <p:nvPr>
            <p:ph type="sldImg"/>
          </p:nvPr>
        </p:nvSpPr>
        <p:spPr>
          <a:ln/>
        </p:spPr>
      </p:sp>
      <p:sp>
        <p:nvSpPr>
          <p:cNvPr id="48333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8333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4218E84-556A-5241-862C-C3E6538AC4D9}" type="slidenum">
              <a:rPr lang="fr-FR" sz="1200">
                <a:solidFill>
                  <a:srgbClr val="000000"/>
                </a:solidFill>
              </a:rPr>
              <a:pPr/>
              <a:t>18</a:t>
            </a:fld>
            <a:endParaRPr lang="fr-FR"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FC3EAA3E-8F86-3740-8BA8-7566A1AFE550}" type="slidenum">
              <a:rPr lang="en-US" sz="1200">
                <a:solidFill>
                  <a:srgbClr val="000000"/>
                </a:solidFill>
                <a:latin typeface="Arial" charset="0"/>
                <a:ea typeface="ＭＳ Ｐゴシック" charset="0"/>
                <a:cs typeface="ＭＳ Ｐゴシック" charset="0"/>
              </a:rPr>
              <a:pPr/>
              <a:t>19</a:t>
            </a:fld>
            <a:endParaRPr lang="en-US" sz="1200">
              <a:solidFill>
                <a:srgbClr val="000000"/>
              </a:solidFill>
              <a:latin typeface="Arial" charset="0"/>
              <a:ea typeface="ＭＳ Ｐゴシック" charset="0"/>
              <a:cs typeface="ＭＳ Ｐゴシック" charset="0"/>
            </a:endParaRPr>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latin typeface="Times New Roman" charset="0"/>
              <a:ea typeface="MS PGothic" charset="0"/>
              <a:cs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Espace réservé de l'image des diapositives 1"/>
          <p:cNvSpPr>
            <a:spLocks noGrp="1" noRot="1" noChangeAspect="1" noTextEdit="1"/>
          </p:cNvSpPr>
          <p:nvPr>
            <p:ph type="sldImg"/>
          </p:nvPr>
        </p:nvSpPr>
        <p:spPr>
          <a:ln/>
        </p:spPr>
      </p:sp>
      <p:sp>
        <p:nvSpPr>
          <p:cNvPr id="37171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371715"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9DF582A0-AFD3-C148-B78E-8E24BE5B8636}" type="slidenum">
              <a:rPr lang="de-DE" sz="2000">
                <a:solidFill>
                  <a:prstClr val="black"/>
                </a:solidFill>
              </a:rPr>
              <a:pPr/>
              <a:t>20</a:t>
            </a:fld>
            <a:endParaRPr lang="de-DE" sz="200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Slide Image Placeholder 1"/>
          <p:cNvSpPr>
            <a:spLocks noGrp="1" noRot="1" noChangeAspect="1" noTextEdit="1"/>
          </p:cNvSpPr>
          <p:nvPr>
            <p:ph type="sldImg"/>
          </p:nvPr>
        </p:nvSpPr>
        <p:spPr>
          <a:ln/>
        </p:spPr>
      </p:sp>
      <p:sp>
        <p:nvSpPr>
          <p:cNvPr id="536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New Roman" charset="0"/>
              <a:ea typeface="MS PGothic" charset="0"/>
              <a:cs typeface="MS PGothic" charset="0"/>
            </a:endParaRPr>
          </a:p>
        </p:txBody>
      </p:sp>
      <p:sp>
        <p:nvSpPr>
          <p:cNvPr id="536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EBDA41E-731F-C54D-9064-7746D98ADDE5}" type="slidenum">
              <a:rPr lang="en-US" sz="1200">
                <a:solidFill>
                  <a:srgbClr val="000000"/>
                </a:solidFill>
                <a:latin typeface="Arial" charset="0"/>
                <a:ea typeface="ＭＳ Ｐゴシック" charset="0"/>
                <a:cs typeface="ＭＳ Ｐゴシック" charset="0"/>
              </a:rPr>
              <a:pPr/>
              <a:t>21</a:t>
            </a:fld>
            <a:endParaRPr lang="en-US" sz="120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Espace réservé de l'image des diapositives 1"/>
          <p:cNvSpPr>
            <a:spLocks noGrp="1" noRot="1" noChangeAspect="1" noTextEdit="1"/>
          </p:cNvSpPr>
          <p:nvPr>
            <p:ph type="sldImg"/>
          </p:nvPr>
        </p:nvSpPr>
        <p:spPr>
          <a:ln/>
        </p:spPr>
      </p:sp>
      <p:sp>
        <p:nvSpPr>
          <p:cNvPr id="36557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Calibri" charset="0"/>
              <a:ea typeface="MS PGothic" charset="0"/>
              <a:cs typeface="MS PGothic" charset="0"/>
            </a:endParaRPr>
          </a:p>
        </p:txBody>
      </p:sp>
      <p:sp>
        <p:nvSpPr>
          <p:cNvPr id="365571"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D2947F04-88C4-8448-B6ED-996608A8F437}" type="slidenum">
              <a:rPr lang="fr-FR" sz="1200">
                <a:solidFill>
                  <a:srgbClr val="000000"/>
                </a:solidFill>
                <a:latin typeface="Calibri" charset="0"/>
              </a:rPr>
              <a:pPr eaLnBrk="1" hangingPunct="1"/>
              <a:t>2</a:t>
            </a:fld>
            <a:endParaRPr lang="fr-FR" sz="1200">
              <a:solidFill>
                <a:srgbClr val="000000"/>
              </a:solidFill>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Espace réservé de l'image des diapositives 1"/>
          <p:cNvSpPr>
            <a:spLocks noGrp="1" noRot="1" noChangeAspect="1" noTextEdit="1"/>
          </p:cNvSpPr>
          <p:nvPr>
            <p:ph type="sldImg"/>
          </p:nvPr>
        </p:nvSpPr>
        <p:spPr>
          <a:ln/>
        </p:spPr>
      </p:sp>
      <p:sp>
        <p:nvSpPr>
          <p:cNvPr id="67993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Espace réservé de l'image des diapositives 1"/>
          <p:cNvSpPr>
            <a:spLocks noGrp="1" noRot="1" noChangeAspect="1" noTextEdit="1"/>
          </p:cNvSpPr>
          <p:nvPr>
            <p:ph type="sldImg"/>
          </p:nvPr>
        </p:nvSpPr>
        <p:spPr>
          <a:ln/>
        </p:spPr>
      </p:sp>
      <p:sp>
        <p:nvSpPr>
          <p:cNvPr id="41574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15747"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1377AD3-F338-7347-A309-825F6DB17934}" type="slidenum">
              <a:rPr lang="en-US" sz="1200">
                <a:solidFill>
                  <a:srgbClr val="000000"/>
                </a:solidFill>
              </a:rPr>
              <a:pPr/>
              <a:t>25</a:t>
            </a:fld>
            <a:endParaRPr lang="en-US" sz="12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Espace réservé de l'image des diapositives 1"/>
          <p:cNvSpPr>
            <a:spLocks noGrp="1" noRot="1" noChangeAspect="1" noTextEdit="1"/>
          </p:cNvSpPr>
          <p:nvPr>
            <p:ph type="sldImg"/>
          </p:nvPr>
        </p:nvSpPr>
        <p:spPr>
          <a:ln/>
        </p:spPr>
      </p:sp>
      <p:sp>
        <p:nvSpPr>
          <p:cNvPr id="53043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a typeface="MS PGothic" charset="0"/>
              <a:cs typeface="MS PGothic" charset="0"/>
            </a:endParaRPr>
          </a:p>
        </p:txBody>
      </p:sp>
      <p:sp>
        <p:nvSpPr>
          <p:cNvPr id="530435"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546C9B4-51A8-674F-B4A4-4373D8412619}" type="slidenum">
              <a:rPr lang="de-DE" sz="1200"/>
              <a:pPr/>
              <a:t>26</a:t>
            </a:fld>
            <a:endParaRPr lang="de-DE"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Espace réservé de l'image des diapositives 1"/>
          <p:cNvSpPr>
            <a:spLocks noGrp="1" noRot="1" noChangeAspect="1" noTextEdit="1"/>
          </p:cNvSpPr>
          <p:nvPr>
            <p:ph type="sldImg"/>
          </p:nvPr>
        </p:nvSpPr>
        <p:spPr>
          <a:ln/>
        </p:spPr>
      </p:sp>
      <p:sp>
        <p:nvSpPr>
          <p:cNvPr id="36147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361475"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F707BF3D-6547-524B-96E0-0A2C0C3BA994}" type="slidenum">
              <a:rPr lang="fr-FR" sz="2000">
                <a:solidFill>
                  <a:srgbClr val="000000"/>
                </a:solidFill>
              </a:rPr>
              <a:pPr/>
              <a:t>27</a:t>
            </a:fld>
            <a:endParaRPr lang="fr-FR" sz="20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Espace réservé de l'image des diapositives 1"/>
          <p:cNvSpPr>
            <a:spLocks noGrp="1" noRot="1" noChangeAspect="1" noTextEdit="1"/>
          </p:cNvSpPr>
          <p:nvPr>
            <p:ph type="sldImg"/>
          </p:nvPr>
        </p:nvSpPr>
        <p:spPr>
          <a:ln/>
        </p:spPr>
      </p:sp>
      <p:sp>
        <p:nvSpPr>
          <p:cNvPr id="51814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de-DE">
              <a:latin typeface="Times New Roman" charset="0"/>
              <a:ea typeface="MS PGothic" charset="0"/>
              <a:cs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2"/>
          <p:cNvSpPr>
            <a:spLocks noGrp="1" noRot="1" noChangeAspect="1" noChangeArrowheads="1" noTextEdit="1"/>
          </p:cNvSpPr>
          <p:nvPr>
            <p:ph type="sldImg"/>
          </p:nvPr>
        </p:nvSpPr>
        <p:spPr>
          <a:solidFill>
            <a:srgbClr val="FFFFFF"/>
          </a:solidFill>
          <a:ln/>
        </p:spPr>
      </p:sp>
      <p:sp>
        <p:nvSpPr>
          <p:cNvPr id="5058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de-DE">
              <a:latin typeface="Times New Roman" charset="0"/>
              <a:ea typeface="MS PGothic" charset="0"/>
              <a:cs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C5371B3-F656-344A-B218-4D48FEB240D6}" type="slidenum">
              <a:rPr lang="fr-FR" sz="2000">
                <a:solidFill>
                  <a:srgbClr val="000000"/>
                </a:solidFill>
              </a:rPr>
              <a:pPr/>
              <a:t>31</a:t>
            </a:fld>
            <a:endParaRPr lang="fr-FR" sz="2000">
              <a:solidFill>
                <a:srgbClr val="000000"/>
              </a:solidFill>
            </a:endParaRP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a typeface="MS PGothic" charset="0"/>
              <a:cs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1304251-164A-D44F-854B-90E0BCCC46EF}" type="slidenum">
              <a:rPr lang="fr-FR" sz="1200">
                <a:solidFill>
                  <a:srgbClr val="000000"/>
                </a:solidFill>
              </a:rPr>
              <a:pPr/>
              <a:t>33</a:t>
            </a:fld>
            <a:endParaRPr lang="fr-FR" sz="1200">
              <a:solidFill>
                <a:srgbClr val="000000"/>
              </a:solidFill>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Espace réservé de l'image des diapositives 1"/>
          <p:cNvSpPr>
            <a:spLocks noGrp="1" noRot="1" noChangeAspect="1" noTextEdit="1"/>
          </p:cNvSpPr>
          <p:nvPr>
            <p:ph type="sldImg"/>
          </p:nvPr>
        </p:nvSpPr>
        <p:spPr>
          <a:ln/>
        </p:spPr>
      </p:sp>
      <p:sp>
        <p:nvSpPr>
          <p:cNvPr id="38912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38912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9FF2DBC5-1340-5F4F-912A-0467B8AC26D6}" type="slidenum">
              <a:rPr lang="fr-FR" sz="1200">
                <a:solidFill>
                  <a:srgbClr val="000000"/>
                </a:solidFill>
              </a:rPr>
              <a:pPr/>
              <a:t>34</a:t>
            </a:fld>
            <a:endParaRPr lang="fr-FR"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1304251-164A-D44F-854B-90E0BCCC46EF}" type="slidenum">
              <a:rPr lang="fr-FR" sz="1200">
                <a:solidFill>
                  <a:srgbClr val="000000"/>
                </a:solidFill>
              </a:rPr>
              <a:pPr/>
              <a:t>35</a:t>
            </a:fld>
            <a:endParaRPr lang="fr-FR" sz="1200">
              <a:solidFill>
                <a:srgbClr val="000000"/>
              </a:solidFill>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2"/>
          <p:cNvSpPr>
            <a:spLocks noGrp="1" noRot="1" noChangeAspect="1" noChangeArrowheads="1" noTextEdit="1"/>
          </p:cNvSpPr>
          <p:nvPr>
            <p:ph type="sldImg"/>
          </p:nvPr>
        </p:nvSpPr>
        <p:spPr>
          <a:ln/>
        </p:spPr>
      </p:sp>
      <p:sp>
        <p:nvSpPr>
          <p:cNvPr id="5099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Espace réservé de l'image des diapositives 1"/>
          <p:cNvSpPr>
            <a:spLocks noGrp="1" noRot="1" noChangeAspect="1" noTextEdit="1"/>
          </p:cNvSpPr>
          <p:nvPr>
            <p:ph type="sldImg"/>
          </p:nvPr>
        </p:nvSpPr>
        <p:spPr>
          <a:ln/>
        </p:spPr>
      </p:sp>
      <p:sp>
        <p:nvSpPr>
          <p:cNvPr id="38502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38502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7F9BD8E6-95AE-2A43-A05F-B0A35A49FB49}" type="slidenum">
              <a:rPr lang="fr-FR" sz="1200">
                <a:solidFill>
                  <a:srgbClr val="000000"/>
                </a:solidFill>
              </a:rPr>
              <a:pPr/>
              <a:t>36</a:t>
            </a:fld>
            <a:endParaRPr lang="fr-FR"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Espace réservé de l'image des diapositives 1"/>
          <p:cNvSpPr>
            <a:spLocks noGrp="1" noRot="1" noChangeAspect="1" noTextEdit="1"/>
          </p:cNvSpPr>
          <p:nvPr>
            <p:ph type="sldImg"/>
          </p:nvPr>
        </p:nvSpPr>
        <p:spPr>
          <a:ln/>
        </p:spPr>
      </p:sp>
      <p:sp>
        <p:nvSpPr>
          <p:cNvPr id="39117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de-DE">
              <a:latin typeface="Times New Roman" charset="0"/>
              <a:ea typeface="MS PGothic" charset="0"/>
              <a:cs typeface="MS PGothic" charset="0"/>
            </a:endParaRPr>
          </a:p>
        </p:txBody>
      </p:sp>
      <p:sp>
        <p:nvSpPr>
          <p:cNvPr id="391171" name="Espace réservé du numéro de diapositiv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9FB8D251-7B81-D34B-B9D1-35751F4AB714}" type="slidenum">
              <a:rPr lang="fr-FR" sz="2000">
                <a:solidFill>
                  <a:srgbClr val="000000"/>
                </a:solidFill>
              </a:rPr>
              <a:pPr/>
              <a:t>37</a:t>
            </a:fld>
            <a:endParaRPr lang="fr-FR" sz="20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Espace réservé de l'image des diapositives 1"/>
          <p:cNvSpPr>
            <a:spLocks noGrp="1" noRot="1" noChangeAspect="1" noTextEdit="1"/>
          </p:cNvSpPr>
          <p:nvPr>
            <p:ph type="sldImg"/>
          </p:nvPr>
        </p:nvSpPr>
        <p:spPr>
          <a:ln/>
        </p:spPr>
      </p:sp>
      <p:sp>
        <p:nvSpPr>
          <p:cNvPr id="38502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38502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7F9BD8E6-95AE-2A43-A05F-B0A35A49FB49}" type="slidenum">
              <a:rPr lang="fr-FR" sz="1200">
                <a:solidFill>
                  <a:srgbClr val="000000"/>
                </a:solidFill>
              </a:rPr>
              <a:pPr/>
              <a:t>39</a:t>
            </a:fld>
            <a:endParaRPr lang="fr-FR" sz="120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Espace réservé de l'image des diapositives 1"/>
          <p:cNvSpPr>
            <a:spLocks noGrp="1" noRot="1" noChangeAspect="1" noTextEdit="1"/>
          </p:cNvSpPr>
          <p:nvPr>
            <p:ph type="sldImg"/>
          </p:nvPr>
        </p:nvSpPr>
        <p:spPr>
          <a:ln/>
        </p:spPr>
      </p:sp>
      <p:sp>
        <p:nvSpPr>
          <p:cNvPr id="4812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a typeface="MS PGothic" charset="0"/>
              <a:cs typeface="MS PGothic" charset="0"/>
            </a:endParaRPr>
          </a:p>
        </p:txBody>
      </p:sp>
      <p:sp>
        <p:nvSpPr>
          <p:cNvPr id="481283"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F4DE095-59EA-3D48-B5F8-B77B6C8CAECD}" type="slidenum">
              <a:rPr lang="fr-FR" sz="2000"/>
              <a:pPr/>
              <a:t>40</a:t>
            </a:fld>
            <a:endParaRPr lang="fr-FR" sz="20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Espace réservé de l'image des diapositives 1"/>
          <p:cNvSpPr>
            <a:spLocks noGrp="1" noRot="1" noChangeAspect="1" noTextEdit="1"/>
          </p:cNvSpPr>
          <p:nvPr>
            <p:ph type="sldImg"/>
          </p:nvPr>
        </p:nvSpPr>
        <p:spPr>
          <a:ln/>
        </p:spPr>
      </p:sp>
      <p:sp>
        <p:nvSpPr>
          <p:cNvPr id="48333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83331"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768FCDE-1B87-A540-B441-29455274887F}" type="slidenum">
              <a:rPr lang="en-US" sz="2000">
                <a:solidFill>
                  <a:srgbClr val="000000"/>
                </a:solidFill>
              </a:rPr>
              <a:pPr/>
              <a:t>41</a:t>
            </a:fld>
            <a:endParaRPr lang="en-US" sz="200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F70BDD3-99C7-F94D-812E-0A8B220E1C36}" type="slidenum">
              <a:rPr lang="fr-FR" sz="2000">
                <a:solidFill>
                  <a:srgbClr val="000000"/>
                </a:solidFill>
              </a:rPr>
              <a:pPr/>
              <a:t>42</a:t>
            </a:fld>
            <a:endParaRPr lang="fr-FR" sz="2000">
              <a:solidFill>
                <a:srgbClr val="000000"/>
              </a:solidFill>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a typeface="MS PGothic" charset="0"/>
              <a:cs typeface="MS PGothic"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2"/>
          <p:cNvSpPr>
            <a:spLocks noGrp="1" noRot="1" noChangeAspect="1" noChangeArrowheads="1" noTextEdit="1"/>
          </p:cNvSpPr>
          <p:nvPr>
            <p:ph type="sldImg"/>
          </p:nvPr>
        </p:nvSpPr>
        <p:spPr>
          <a:ln/>
        </p:spPr>
      </p:sp>
      <p:sp>
        <p:nvSpPr>
          <p:cNvPr id="4628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de-DE">
              <a:latin typeface="Times New Roman" charset="0"/>
              <a:ea typeface="MS PGothic" charset="0"/>
              <a:cs typeface="MS PGothic"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Espace réservé de l'image des diapositives 1"/>
          <p:cNvSpPr>
            <a:spLocks noGrp="1" noRot="1" noChangeAspect="1" noTextEdit="1"/>
          </p:cNvSpPr>
          <p:nvPr>
            <p:ph type="sldImg"/>
          </p:nvPr>
        </p:nvSpPr>
        <p:spPr>
          <a:ln/>
        </p:spPr>
      </p:sp>
      <p:sp>
        <p:nvSpPr>
          <p:cNvPr id="66765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66765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565B7F6-B1D9-DC41-A3D4-D5A48C085679}" type="slidenum">
              <a:rPr lang="fr-FR" sz="1200">
                <a:solidFill>
                  <a:srgbClr val="000000"/>
                </a:solidFill>
              </a:rPr>
              <a:pPr/>
              <a:t>44</a:t>
            </a:fld>
            <a:endParaRPr lang="fr-FR" sz="120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Espace réservé de l'image des diapositives 1"/>
          <p:cNvSpPr>
            <a:spLocks noGrp="1" noRot="1" noChangeAspect="1" noTextEdit="1"/>
          </p:cNvSpPr>
          <p:nvPr>
            <p:ph type="sldImg"/>
          </p:nvPr>
        </p:nvSpPr>
        <p:spPr>
          <a:ln/>
        </p:spPr>
      </p:sp>
      <p:sp>
        <p:nvSpPr>
          <p:cNvPr id="46489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6489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079C175-E769-FF42-AF42-C37B4F7BBDAE}" type="slidenum">
              <a:rPr lang="fr-FR" sz="1200"/>
              <a:pPr/>
              <a:t>45</a:t>
            </a:fld>
            <a:endParaRPr lang="fr-FR"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Grp="1" noRot="1" noChangeAspect="1" noChangeArrowheads="1" noTextEdit="1"/>
          </p:cNvSpPr>
          <p:nvPr>
            <p:ph type="sldImg"/>
          </p:nvPr>
        </p:nvSpPr>
        <p:spPr>
          <a:ln/>
        </p:spPr>
      </p:sp>
      <p:sp>
        <p:nvSpPr>
          <p:cNvPr id="4567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Espace réservé de l'image des diapositives 1"/>
          <p:cNvSpPr>
            <a:spLocks noGrp="1" noRot="1" noChangeAspect="1" noTextEdit="1"/>
          </p:cNvSpPr>
          <p:nvPr>
            <p:ph type="sldImg"/>
          </p:nvPr>
        </p:nvSpPr>
        <p:spPr>
          <a:ln/>
        </p:spPr>
      </p:sp>
      <p:sp>
        <p:nvSpPr>
          <p:cNvPr id="5120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512003"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3982528-ACD3-3E42-817D-69D2381B8A4E}" type="slidenum">
              <a:rPr lang="fr-FR" sz="1200">
                <a:solidFill>
                  <a:srgbClr val="000000"/>
                </a:solidFill>
              </a:rPr>
              <a:pPr/>
              <a:t>5</a:t>
            </a:fld>
            <a:endParaRPr lang="fr-FR"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Espace réservé de l'image des diapositives 1"/>
          <p:cNvSpPr>
            <a:spLocks noGrp="1" noRot="1" noChangeAspect="1" noTextEdit="1"/>
          </p:cNvSpPr>
          <p:nvPr>
            <p:ph type="sldImg"/>
          </p:nvPr>
        </p:nvSpPr>
        <p:spPr>
          <a:ln/>
        </p:spPr>
      </p:sp>
      <p:sp>
        <p:nvSpPr>
          <p:cNvPr id="50176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a typeface="MS PGothic" charset="0"/>
              <a:cs typeface="MS PGothic" charset="0"/>
            </a:endParaRPr>
          </a:p>
        </p:txBody>
      </p:sp>
      <p:sp>
        <p:nvSpPr>
          <p:cNvPr id="501763"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145A4F0-6707-6F46-A505-9FF3C2501B53}" type="slidenum">
              <a:rPr lang="fr-FR" sz="2000"/>
              <a:pPr/>
              <a:t>47</a:t>
            </a:fld>
            <a:endParaRPr lang="fr-FR" sz="20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Espace réservé de l'image des diapositives 1"/>
          <p:cNvSpPr>
            <a:spLocks noGrp="1" noRot="1" noChangeAspect="1" noTextEdit="1"/>
          </p:cNvSpPr>
          <p:nvPr>
            <p:ph type="sldImg"/>
          </p:nvPr>
        </p:nvSpPr>
        <p:spPr>
          <a:ln/>
        </p:spPr>
      </p:sp>
      <p:sp>
        <p:nvSpPr>
          <p:cNvPr id="42189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21891"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3288B39-8C11-6944-AA5C-F49CC71B9493}" type="slidenum">
              <a:rPr lang="fr-FR" sz="2000">
                <a:solidFill>
                  <a:srgbClr val="000000"/>
                </a:solidFill>
              </a:rPr>
              <a:pPr/>
              <a:t>48</a:t>
            </a:fld>
            <a:endParaRPr lang="fr-FR" sz="200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Espace réservé de l'image des diapositives 1"/>
          <p:cNvSpPr>
            <a:spLocks noGrp="1" noRot="1" noChangeAspect="1" noTextEdit="1"/>
          </p:cNvSpPr>
          <p:nvPr>
            <p:ph type="sldImg"/>
          </p:nvPr>
        </p:nvSpPr>
        <p:spPr>
          <a:ln/>
        </p:spPr>
      </p:sp>
      <p:sp>
        <p:nvSpPr>
          <p:cNvPr id="42598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de-DE">
              <a:latin typeface="Times New Roman" charset="0"/>
              <a:ea typeface="MS PGothic" charset="0"/>
              <a:cs typeface="MS PGothic" charset="0"/>
            </a:endParaRPr>
          </a:p>
        </p:txBody>
      </p:sp>
      <p:sp>
        <p:nvSpPr>
          <p:cNvPr id="425987" name="Espace réservé du numéro de diapositive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4540EA8D-2E42-0D4A-B291-6BC58CD31D8B}" type="slidenum">
              <a:rPr lang="fr-FR">
                <a:latin typeface="Arial" charset="0"/>
              </a:rPr>
              <a:pPr eaLnBrk="1" hangingPunct="1"/>
              <a:t>49</a:t>
            </a:fld>
            <a:endParaRPr lang="fr-FR">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Espace réservé de l'image des diapositives 1"/>
          <p:cNvSpPr>
            <a:spLocks noGrp="1" noRot="1" noChangeAspect="1" noTextEdit="1"/>
          </p:cNvSpPr>
          <p:nvPr>
            <p:ph type="sldImg"/>
          </p:nvPr>
        </p:nvSpPr>
        <p:spPr>
          <a:ln/>
        </p:spPr>
      </p:sp>
      <p:sp>
        <p:nvSpPr>
          <p:cNvPr id="44646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Espace réservé de l'image des diapositives 1"/>
          <p:cNvSpPr>
            <a:spLocks noGrp="1" noRot="1" noChangeAspect="1" noTextEdit="1"/>
          </p:cNvSpPr>
          <p:nvPr>
            <p:ph type="sldImg"/>
          </p:nvPr>
        </p:nvSpPr>
        <p:spPr>
          <a:ln/>
        </p:spPr>
      </p:sp>
      <p:sp>
        <p:nvSpPr>
          <p:cNvPr id="46899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a typeface="MS PGothic" charset="0"/>
              <a:cs typeface="MS PGothic"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Espace réservé de l'image des diapositives 1"/>
          <p:cNvSpPr>
            <a:spLocks noGrp="1" noRot="1" noChangeAspect="1" noTextEdit="1"/>
          </p:cNvSpPr>
          <p:nvPr>
            <p:ph type="sldImg"/>
          </p:nvPr>
        </p:nvSpPr>
        <p:spPr>
          <a:ln/>
        </p:spPr>
      </p:sp>
      <p:sp>
        <p:nvSpPr>
          <p:cNvPr id="47104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a typeface="MS PGothic" charset="0"/>
              <a:cs typeface="MS PGothic"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Espace réservé de l'image des diapositives 1"/>
          <p:cNvSpPr>
            <a:spLocks noGrp="1" noRot="1" noChangeAspect="1" noTextEdit="1"/>
          </p:cNvSpPr>
          <p:nvPr>
            <p:ph type="sldImg"/>
          </p:nvPr>
        </p:nvSpPr>
        <p:spPr>
          <a:ln/>
        </p:spPr>
      </p:sp>
      <p:sp>
        <p:nvSpPr>
          <p:cNvPr id="47309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a typeface="MS PGothic" charset="0"/>
              <a:cs typeface="MS PGothic"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6A01256-77ED-434C-930D-C067E6596C11}" type="slidenum">
              <a:rPr lang="fr-FR" sz="2000">
                <a:solidFill>
                  <a:srgbClr val="000000"/>
                </a:solidFill>
              </a:rPr>
              <a:pPr/>
              <a:t>54</a:t>
            </a:fld>
            <a:endParaRPr lang="fr-FR" sz="2000">
              <a:solidFill>
                <a:srgbClr val="000000"/>
              </a:solidFill>
            </a:endParaRPr>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Espace réservé de l'image des diapositives 1"/>
          <p:cNvSpPr>
            <a:spLocks noGrp="1" noRot="1" noChangeAspect="1" noTextEdit="1"/>
          </p:cNvSpPr>
          <p:nvPr>
            <p:ph type="sldImg"/>
          </p:nvPr>
        </p:nvSpPr>
        <p:spPr>
          <a:ln/>
        </p:spPr>
      </p:sp>
      <p:sp>
        <p:nvSpPr>
          <p:cNvPr id="47718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a typeface="MS PGothic" charset="0"/>
              <a:cs typeface="MS PGothic"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Espace réservé de l'image des diapositives 1"/>
          <p:cNvSpPr>
            <a:spLocks noGrp="1" noRot="1" noChangeAspect="1" noTextEdit="1"/>
          </p:cNvSpPr>
          <p:nvPr>
            <p:ph type="sldImg"/>
          </p:nvPr>
        </p:nvSpPr>
        <p:spPr>
          <a:ln/>
        </p:spPr>
      </p:sp>
      <p:sp>
        <p:nvSpPr>
          <p:cNvPr id="47923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79235"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A71EB91-3B0F-7747-BC89-57E8D392ED1D}" type="slidenum">
              <a:rPr lang="fr-FR" sz="1200">
                <a:solidFill>
                  <a:srgbClr val="000000"/>
                </a:solidFill>
              </a:rPr>
              <a:pPr/>
              <a:t>56</a:t>
            </a:fld>
            <a:endParaRPr lang="fr-FR"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B89E570-A143-9F41-8C75-B796E38583B3}" type="slidenum">
              <a:rPr lang="de-DE" sz="1200"/>
              <a:pPr/>
              <a:t>7</a:t>
            </a:fld>
            <a:endParaRPr lang="de-DE" sz="120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latin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Espace réservé de l'image des diapositives 1"/>
          <p:cNvSpPr>
            <a:spLocks noGrp="1" noRot="1" noChangeAspect="1" noTextEdit="1"/>
          </p:cNvSpPr>
          <p:nvPr>
            <p:ph type="sldImg"/>
          </p:nvPr>
        </p:nvSpPr>
        <p:spPr>
          <a:ln/>
        </p:spPr>
      </p:sp>
      <p:sp>
        <p:nvSpPr>
          <p:cNvPr id="49357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a typeface="MS PGothic" charset="0"/>
              <a:cs typeface="MS PGothic"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Espace réservé de l'image des diapositives 1"/>
          <p:cNvSpPr>
            <a:spLocks noGrp="1" noRot="1" noChangeAspect="1" noTextEdit="1"/>
          </p:cNvSpPr>
          <p:nvPr>
            <p:ph type="sldImg"/>
          </p:nvPr>
        </p:nvSpPr>
        <p:spPr>
          <a:ln/>
        </p:spPr>
      </p:sp>
      <p:sp>
        <p:nvSpPr>
          <p:cNvPr id="49152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a typeface="MS PGothic" charset="0"/>
              <a:cs typeface="MS PGothic"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Espace réservé de l'image des diapositives 1"/>
          <p:cNvSpPr>
            <a:spLocks noGrp="1" noRot="1" noChangeAspect="1" noTextEdit="1"/>
          </p:cNvSpPr>
          <p:nvPr>
            <p:ph type="sldImg"/>
          </p:nvPr>
        </p:nvSpPr>
        <p:spPr>
          <a:ln/>
        </p:spPr>
      </p:sp>
      <p:sp>
        <p:nvSpPr>
          <p:cNvPr id="50381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a typeface="MS PGothic" charset="0"/>
              <a:cs typeface="MS PGothic"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Espace réservé de l'image des diapositives 1"/>
          <p:cNvSpPr>
            <a:spLocks noGrp="1" noRot="1" noChangeAspect="1" noTextEdit="1"/>
          </p:cNvSpPr>
          <p:nvPr>
            <p:ph type="sldImg"/>
          </p:nvPr>
        </p:nvSpPr>
        <p:spPr>
          <a:ln/>
        </p:spPr>
      </p:sp>
      <p:sp>
        <p:nvSpPr>
          <p:cNvPr id="55193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55193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8E94172-6063-0649-8CF3-9AA809291941}" type="slidenum">
              <a:rPr lang="fr-FR" sz="1200">
                <a:solidFill>
                  <a:srgbClr val="000000"/>
                </a:solidFill>
              </a:rPr>
              <a:pPr/>
              <a:t>60</a:t>
            </a:fld>
            <a:endParaRPr lang="fr-FR" sz="120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Espace réservé de l'image des diapositives 1"/>
          <p:cNvSpPr>
            <a:spLocks noGrp="1" noRot="1" noChangeAspect="1" noTextEdit="1"/>
          </p:cNvSpPr>
          <p:nvPr>
            <p:ph type="sldImg"/>
          </p:nvPr>
        </p:nvSpPr>
        <p:spPr>
          <a:ln/>
        </p:spPr>
      </p:sp>
      <p:sp>
        <p:nvSpPr>
          <p:cNvPr id="556034" name="Espace réservé des commentaires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Espace réservé de l'image des diapositives 1"/>
          <p:cNvSpPr>
            <a:spLocks noGrp="1" noRot="1" noChangeAspect="1" noTextEdit="1"/>
          </p:cNvSpPr>
          <p:nvPr>
            <p:ph type="sldImg"/>
          </p:nvPr>
        </p:nvSpPr>
        <p:spPr>
          <a:ln/>
        </p:spPr>
      </p:sp>
      <p:sp>
        <p:nvSpPr>
          <p:cNvPr id="56013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560131"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B94DE6E-8014-F34B-B437-F50F922ADE13}" type="slidenum">
              <a:rPr lang="fr-FR" sz="1200">
                <a:solidFill>
                  <a:srgbClr val="000000"/>
                </a:solidFill>
              </a:rPr>
              <a:pPr/>
              <a:t>63</a:t>
            </a:fld>
            <a:endParaRPr lang="fr-FR" sz="120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Espace réservé de l'image des diapositives 1"/>
          <p:cNvSpPr>
            <a:spLocks noGrp="1" noRot="1" noChangeAspect="1" noTextEdit="1"/>
          </p:cNvSpPr>
          <p:nvPr>
            <p:ph type="sldImg"/>
          </p:nvPr>
        </p:nvSpPr>
        <p:spPr>
          <a:ln/>
        </p:spPr>
      </p:sp>
      <p:sp>
        <p:nvSpPr>
          <p:cNvPr id="56422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Espace réservé de l'image des diapositives 1"/>
          <p:cNvSpPr>
            <a:spLocks noGrp="1" noRot="1" noChangeAspect="1" noTextEdit="1"/>
          </p:cNvSpPr>
          <p:nvPr>
            <p:ph type="sldImg"/>
          </p:nvPr>
        </p:nvSpPr>
        <p:spPr>
          <a:ln/>
        </p:spPr>
      </p:sp>
      <p:sp>
        <p:nvSpPr>
          <p:cNvPr id="566274" name="Espace réservé des commentaires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Espace réservé de l'image des diapositives 1"/>
          <p:cNvSpPr>
            <a:spLocks noGrp="1" noRot="1" noChangeAspect="1" noTextEdit="1"/>
          </p:cNvSpPr>
          <p:nvPr>
            <p:ph type="sldImg"/>
          </p:nvPr>
        </p:nvSpPr>
        <p:spPr>
          <a:ln/>
        </p:spPr>
      </p:sp>
      <p:sp>
        <p:nvSpPr>
          <p:cNvPr id="56832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56832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DAE18B6-FFBE-1647-8589-6383CC00BD89}" type="slidenum">
              <a:rPr lang="fr-FR" sz="1200">
                <a:solidFill>
                  <a:srgbClr val="000000"/>
                </a:solidFill>
              </a:rPr>
              <a:pPr/>
              <a:t>66</a:t>
            </a:fld>
            <a:endParaRPr lang="fr-FR" sz="120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Espace réservé de l'image des diapositives 1"/>
          <p:cNvSpPr>
            <a:spLocks noGrp="1" noRot="1" noChangeAspect="1" noTextEdit="1"/>
          </p:cNvSpPr>
          <p:nvPr>
            <p:ph type="sldImg"/>
          </p:nvPr>
        </p:nvSpPr>
        <p:spPr>
          <a:ln/>
        </p:spPr>
      </p:sp>
      <p:sp>
        <p:nvSpPr>
          <p:cNvPr id="57446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57446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B4D650F-DCDE-3F45-BFE8-60B819BBFEC0}" type="slidenum">
              <a:rPr lang="fr-FR" sz="1200"/>
              <a:pPr/>
              <a:t>67</a:t>
            </a:fld>
            <a:endParaRPr lang="fr-F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Rot="1" noChangeAspect="1" noChangeArrowheads="1" noTextEdit="1"/>
          </p:cNvSpPr>
          <p:nvPr>
            <p:ph type="sldImg"/>
          </p:nvPr>
        </p:nvSpPr>
        <p:spPr>
          <a:solidFill>
            <a:srgbClr val="FFFFFF"/>
          </a:solidFill>
          <a:ln/>
        </p:spPr>
      </p:sp>
      <p:sp>
        <p:nvSpPr>
          <p:cNvPr id="3747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Espace réservé de l'image des diapositives 1"/>
          <p:cNvSpPr>
            <a:spLocks noGrp="1" noRot="1" noChangeAspect="1" noTextEdit="1"/>
          </p:cNvSpPr>
          <p:nvPr>
            <p:ph type="sldImg"/>
          </p:nvPr>
        </p:nvSpPr>
        <p:spPr>
          <a:ln/>
        </p:spPr>
      </p:sp>
      <p:sp>
        <p:nvSpPr>
          <p:cNvPr id="58265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58265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4EB1445-440A-8340-A68D-C9831A055146}" type="slidenum">
              <a:rPr lang="fr-FR" sz="1200">
                <a:solidFill>
                  <a:srgbClr val="000000"/>
                </a:solidFill>
              </a:rPr>
              <a:pPr/>
              <a:t>68</a:t>
            </a:fld>
            <a:endParaRPr lang="fr-FR" sz="120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Espace réservé de l'image des diapositives 1"/>
          <p:cNvSpPr>
            <a:spLocks noGrp="1" noRot="1" noChangeAspect="1" noTextEdit="1"/>
          </p:cNvSpPr>
          <p:nvPr>
            <p:ph type="sldImg"/>
          </p:nvPr>
        </p:nvSpPr>
        <p:spPr>
          <a:ln/>
        </p:spPr>
      </p:sp>
      <p:sp>
        <p:nvSpPr>
          <p:cNvPr id="58061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58061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D31686E9-EEB7-B246-8DAF-B30D426F76B5}" type="slidenum">
              <a:rPr lang="fr-FR" sz="1200">
                <a:solidFill>
                  <a:srgbClr val="000000"/>
                </a:solidFill>
              </a:rPr>
              <a:pPr/>
              <a:t>69</a:t>
            </a:fld>
            <a:endParaRPr lang="fr-FR" sz="120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Espace réservé de l'image des diapositives 1"/>
          <p:cNvSpPr>
            <a:spLocks noGrp="1" noRot="1" noChangeAspect="1" noTextEdit="1"/>
          </p:cNvSpPr>
          <p:nvPr>
            <p:ph type="sldImg"/>
          </p:nvPr>
        </p:nvSpPr>
        <p:spPr>
          <a:ln/>
        </p:spPr>
      </p:sp>
      <p:sp>
        <p:nvSpPr>
          <p:cNvPr id="56217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Espace réservé de l'image des diapositives 1"/>
          <p:cNvSpPr>
            <a:spLocks noGrp="1" noRot="1" noChangeAspect="1" noTextEdit="1"/>
          </p:cNvSpPr>
          <p:nvPr>
            <p:ph type="sldImg"/>
          </p:nvPr>
        </p:nvSpPr>
        <p:spPr>
          <a:ln/>
        </p:spPr>
      </p:sp>
      <p:sp>
        <p:nvSpPr>
          <p:cNvPr id="57037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Times New Roman" charset="0"/>
              <a:ea typeface="MS PGothic" charset="0"/>
              <a:cs typeface="MS PGothic" charset="0"/>
            </a:endParaRPr>
          </a:p>
        </p:txBody>
      </p:sp>
      <p:sp>
        <p:nvSpPr>
          <p:cNvPr id="570371"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660F9C7-35F5-EB4C-AC30-D88A100AA547}" type="slidenum">
              <a:rPr lang="fr-FR" sz="1200">
                <a:solidFill>
                  <a:srgbClr val="000000"/>
                </a:solidFill>
              </a:rPr>
              <a:pPr/>
              <a:t>72</a:t>
            </a:fld>
            <a:endParaRPr lang="fr-FR" sz="120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Espace réservé de l'image des diapositives 1"/>
          <p:cNvSpPr>
            <a:spLocks noGrp="1" noRot="1" noChangeAspect="1" noTextEdit="1"/>
          </p:cNvSpPr>
          <p:nvPr>
            <p:ph type="sldImg"/>
          </p:nvPr>
        </p:nvSpPr>
        <p:spPr>
          <a:ln/>
        </p:spPr>
      </p:sp>
      <p:sp>
        <p:nvSpPr>
          <p:cNvPr id="57241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Times New Roman" charset="0"/>
              <a:ea typeface="MS PGothic" charset="0"/>
              <a:cs typeface="MS PGothic" charset="0"/>
            </a:endParaRPr>
          </a:p>
        </p:txBody>
      </p:sp>
      <p:sp>
        <p:nvSpPr>
          <p:cNvPr id="57241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B728D2D-7D03-8C4B-B8F8-989F2E0BB9D5}" type="slidenum">
              <a:rPr lang="fr-FR" sz="1200">
                <a:solidFill>
                  <a:srgbClr val="000000"/>
                </a:solidFill>
              </a:rPr>
              <a:pPr/>
              <a:t>73</a:t>
            </a:fld>
            <a:endParaRPr lang="fr-FR" sz="120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Espace réservé de l'image des diapositives 1"/>
          <p:cNvSpPr>
            <a:spLocks noGrp="1" noRot="1" noChangeAspect="1" noTextEdit="1"/>
          </p:cNvSpPr>
          <p:nvPr>
            <p:ph type="sldImg"/>
          </p:nvPr>
        </p:nvSpPr>
        <p:spPr>
          <a:ln/>
        </p:spPr>
      </p:sp>
      <p:sp>
        <p:nvSpPr>
          <p:cNvPr id="58470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Espace réservé de l'image des diapositives 1"/>
          <p:cNvSpPr>
            <a:spLocks noGrp="1" noRot="1" noChangeAspect="1" noTextEdit="1"/>
          </p:cNvSpPr>
          <p:nvPr>
            <p:ph type="sldImg"/>
          </p:nvPr>
        </p:nvSpPr>
        <p:spPr>
          <a:ln/>
        </p:spPr>
      </p:sp>
      <p:sp>
        <p:nvSpPr>
          <p:cNvPr id="57651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576515"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B897B97-8CEB-7942-B28E-ED8CDFB25F94}" type="slidenum">
              <a:rPr lang="fr-FR" sz="1200"/>
              <a:pPr/>
              <a:t>75</a:t>
            </a:fld>
            <a:endParaRPr lang="fr-FR"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Espace réservé de l'image des diapositives 1"/>
          <p:cNvSpPr>
            <a:spLocks noGrp="1" noRot="1" noChangeAspect="1" noTextEdit="1"/>
          </p:cNvSpPr>
          <p:nvPr>
            <p:ph type="sldImg"/>
          </p:nvPr>
        </p:nvSpPr>
        <p:spPr>
          <a:ln/>
        </p:spPr>
      </p:sp>
      <p:sp>
        <p:nvSpPr>
          <p:cNvPr id="57856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57856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4761A413-0458-ED4C-A524-FC14EE675300}" type="slidenum">
              <a:rPr lang="fr-FR" sz="1200">
                <a:solidFill>
                  <a:srgbClr val="000000"/>
                </a:solidFill>
              </a:rPr>
              <a:pPr/>
              <a:t>76</a:t>
            </a:fld>
            <a:endParaRPr lang="fr-FR" sz="1200">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Espace réservé de l'image des diapositives 1"/>
          <p:cNvSpPr>
            <a:spLocks noGrp="1" noRot="1" noChangeAspect="1" noTextEdit="1"/>
          </p:cNvSpPr>
          <p:nvPr>
            <p:ph type="sldImg"/>
          </p:nvPr>
        </p:nvSpPr>
        <p:spPr>
          <a:ln/>
        </p:spPr>
      </p:sp>
      <p:sp>
        <p:nvSpPr>
          <p:cNvPr id="58675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a typeface="MS PGothic" charset="0"/>
              <a:cs typeface="MS PGothic" charset="0"/>
            </a:endParaRPr>
          </a:p>
        </p:txBody>
      </p:sp>
      <p:sp>
        <p:nvSpPr>
          <p:cNvPr id="586755"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ED6CDF4-BB96-6E4D-8762-FEDA964E6984}" type="slidenum">
              <a:rPr lang="fr-FR" sz="2000">
                <a:solidFill>
                  <a:srgbClr val="000000"/>
                </a:solidFill>
              </a:rPr>
              <a:pPr/>
              <a:t>78</a:t>
            </a:fld>
            <a:endParaRPr lang="fr-FR" sz="2000">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Espace réservé de l'image des diapositives 1"/>
          <p:cNvSpPr>
            <a:spLocks noGrp="1" noRot="1" noChangeAspect="1" noTextEdit="1"/>
          </p:cNvSpPr>
          <p:nvPr>
            <p:ph type="sldImg"/>
          </p:nvPr>
        </p:nvSpPr>
        <p:spPr>
          <a:ln/>
        </p:spPr>
      </p:sp>
      <p:sp>
        <p:nvSpPr>
          <p:cNvPr id="5888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588803"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2B2270A-B605-0B4D-87EA-F67EA0A1F9C6}" type="slidenum">
              <a:rPr lang="fr-FR" sz="1200">
                <a:solidFill>
                  <a:srgbClr val="000000"/>
                </a:solidFill>
              </a:rPr>
              <a:pPr/>
              <a:t>79</a:t>
            </a:fld>
            <a:endParaRPr lang="fr-FR"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Espace réservé de l'image des diapositives 1"/>
          <p:cNvSpPr>
            <a:spLocks noGrp="1" noRot="1" noChangeAspect="1" noTextEdit="1"/>
          </p:cNvSpPr>
          <p:nvPr>
            <p:ph type="sldImg"/>
          </p:nvPr>
        </p:nvSpPr>
        <p:spPr>
          <a:xfrm>
            <a:off x="857250" y="685800"/>
            <a:ext cx="5143500" cy="3429000"/>
          </a:xfrm>
          <a:ln/>
        </p:spPr>
      </p:sp>
      <p:sp>
        <p:nvSpPr>
          <p:cNvPr id="644098" name="Espace réservé des commentair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644099" name="Espace réservé du numéro de diapositive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charset="0"/>
                <a:ea typeface="ＭＳ Ｐゴシック" charset="0"/>
                <a:cs typeface="ＭＳ Ｐゴシック" charset="0"/>
              </a:defRPr>
            </a:lvl1pPr>
            <a:lvl2pPr marL="742950" indent="-285750">
              <a:defRPr sz="2000">
                <a:solidFill>
                  <a:schemeClr val="tx1"/>
                </a:solidFill>
                <a:latin typeface="Times New Roman" charset="0"/>
                <a:ea typeface="ＭＳ Ｐゴシック" charset="0"/>
              </a:defRPr>
            </a:lvl2pPr>
            <a:lvl3pPr marL="1143000" indent="-228600">
              <a:defRPr sz="2000">
                <a:solidFill>
                  <a:schemeClr val="tx1"/>
                </a:solidFill>
                <a:latin typeface="Times New Roman" charset="0"/>
                <a:ea typeface="ＭＳ Ｐゴシック" charset="0"/>
              </a:defRPr>
            </a:lvl3pPr>
            <a:lvl4pPr marL="1600200" indent="-228600">
              <a:defRPr sz="2000">
                <a:solidFill>
                  <a:schemeClr val="tx1"/>
                </a:solidFill>
                <a:latin typeface="Times New Roman" charset="0"/>
                <a:ea typeface="ＭＳ Ｐゴシック" charset="0"/>
              </a:defRPr>
            </a:lvl4pPr>
            <a:lvl5pPr marL="2057400" indent="-22860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fld id="{F28DDD75-81BF-CB4A-B5B9-0F9A21A983E9}" type="slidenum">
              <a:rPr lang="fr-FR">
                <a:solidFill>
                  <a:srgbClr val="000000"/>
                </a:solidFill>
              </a:rPr>
              <a:pPr/>
              <a:t>9</a:t>
            </a:fld>
            <a:endParaRPr lang="fr-FR">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Espace réservé de l'image des diapositives 1"/>
          <p:cNvSpPr>
            <a:spLocks noGrp="1" noRot="1" noChangeAspect="1" noTextEdit="1"/>
          </p:cNvSpPr>
          <p:nvPr>
            <p:ph type="sldImg"/>
          </p:nvPr>
        </p:nvSpPr>
        <p:spPr>
          <a:ln/>
        </p:spPr>
      </p:sp>
      <p:sp>
        <p:nvSpPr>
          <p:cNvPr id="35737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357379"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BB6F11B1-B162-DC4A-A06F-3F16A4AC24FE}" type="slidenum">
              <a:rPr lang="fr-FR" sz="2000">
                <a:solidFill>
                  <a:srgbClr val="000000"/>
                </a:solidFill>
              </a:rPr>
              <a:pPr/>
              <a:t>81</a:t>
            </a:fld>
            <a:endParaRPr lang="fr-FR" sz="200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Espace réservé de l'image des diapositives 1"/>
          <p:cNvSpPr>
            <a:spLocks noGrp="1" noRot="1" noChangeAspect="1" noTextEdit="1"/>
          </p:cNvSpPr>
          <p:nvPr>
            <p:ph type="sldImg"/>
          </p:nvPr>
        </p:nvSpPr>
        <p:spPr>
          <a:ln/>
        </p:spPr>
      </p:sp>
      <p:sp>
        <p:nvSpPr>
          <p:cNvPr id="35942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359427"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9C4193DA-5213-BE4B-96BD-0D634777FB07}" type="slidenum">
              <a:rPr lang="fr-FR" sz="2000">
                <a:solidFill>
                  <a:srgbClr val="000000"/>
                </a:solidFill>
              </a:rPr>
              <a:pPr/>
              <a:t>82</a:t>
            </a:fld>
            <a:endParaRPr lang="fr-FR" sz="2000">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Espace réservé de l'image des diapositives 1"/>
          <p:cNvSpPr>
            <a:spLocks noGrp="1" noRot="1" noChangeAspect="1" noTextEdit="1"/>
          </p:cNvSpPr>
          <p:nvPr>
            <p:ph type="sldImg"/>
          </p:nvPr>
        </p:nvSpPr>
        <p:spPr>
          <a:ln/>
        </p:spPr>
      </p:sp>
      <p:sp>
        <p:nvSpPr>
          <p:cNvPr id="38093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fr-FR">
              <a:latin typeface="Times New Roman" charset="0"/>
              <a:ea typeface="MS PGothic" charset="0"/>
              <a:cs typeface="MS PGothic" charset="0"/>
            </a:endParaRPr>
          </a:p>
        </p:txBody>
      </p:sp>
      <p:sp>
        <p:nvSpPr>
          <p:cNvPr id="380931"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1DB6D3AA-1B57-304C-BDC9-4314D8C4360A}" type="slidenum">
              <a:rPr lang="fr-FR" sz="2000">
                <a:solidFill>
                  <a:srgbClr val="000000"/>
                </a:solidFill>
              </a:rPr>
              <a:pPr/>
              <a:t>83</a:t>
            </a:fld>
            <a:endParaRPr lang="fr-FR" sz="2000">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Espace réservé de l'image des diapositives 1"/>
          <p:cNvSpPr>
            <a:spLocks noGrp="1" noRot="1" noChangeAspect="1" noTextEdit="1"/>
          </p:cNvSpPr>
          <p:nvPr>
            <p:ph type="sldImg"/>
          </p:nvPr>
        </p:nvSpPr>
        <p:spPr>
          <a:ln/>
        </p:spPr>
      </p:sp>
      <p:sp>
        <p:nvSpPr>
          <p:cNvPr id="39731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397315"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D6481A2-8E9E-A340-9063-52A007AD72C3}" type="slidenum">
              <a:rPr lang="en-US" sz="1200">
                <a:solidFill>
                  <a:srgbClr val="000000"/>
                </a:solidFill>
              </a:rPr>
              <a:pPr/>
              <a:t>84</a:t>
            </a:fld>
            <a:endParaRPr lang="en-US" sz="1200">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Espace réservé de l'image des diapositives 1"/>
          <p:cNvSpPr>
            <a:spLocks noGrp="1" noRot="1" noChangeAspect="1" noTextEdit="1"/>
          </p:cNvSpPr>
          <p:nvPr>
            <p:ph type="sldImg"/>
          </p:nvPr>
        </p:nvSpPr>
        <p:spPr>
          <a:ln/>
        </p:spPr>
      </p:sp>
      <p:sp>
        <p:nvSpPr>
          <p:cNvPr id="40550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0550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6BEC503-49A5-4749-A8E1-81E1CBF81A1D}" type="slidenum">
              <a:rPr lang="fr-FR" sz="1200">
                <a:solidFill>
                  <a:srgbClr val="000000"/>
                </a:solidFill>
              </a:rPr>
              <a:pPr/>
              <a:t>85</a:t>
            </a:fld>
            <a:endParaRPr lang="fr-FR" sz="1200">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Espace réservé de l'image des diapositives 1"/>
          <p:cNvSpPr>
            <a:spLocks noGrp="1" noRot="1" noChangeAspect="1" noTextEdit="1"/>
          </p:cNvSpPr>
          <p:nvPr>
            <p:ph type="sldImg"/>
          </p:nvPr>
        </p:nvSpPr>
        <p:spPr>
          <a:ln/>
        </p:spPr>
      </p:sp>
      <p:sp>
        <p:nvSpPr>
          <p:cNvPr id="40345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0345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495441B9-8116-9F43-A569-36B7E2D4F324}" type="slidenum">
              <a:rPr lang="fr-FR" sz="1200">
                <a:solidFill>
                  <a:srgbClr val="000000"/>
                </a:solidFill>
              </a:rPr>
              <a:pPr/>
              <a:t>86</a:t>
            </a:fld>
            <a:endParaRPr lang="fr-FR" sz="1200">
              <a:solidFill>
                <a:srgbClr val="000000"/>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Espace réservé de l'image des diapositives 1"/>
          <p:cNvSpPr>
            <a:spLocks noGrp="1" noRot="1" noChangeAspect="1" noTextEdit="1"/>
          </p:cNvSpPr>
          <p:nvPr>
            <p:ph type="sldImg"/>
          </p:nvPr>
        </p:nvSpPr>
        <p:spPr>
          <a:ln/>
        </p:spPr>
      </p:sp>
      <p:sp>
        <p:nvSpPr>
          <p:cNvPr id="35328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35328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69BFA35-4F06-094B-9AF8-6919EEC58CEA}" type="slidenum">
              <a:rPr lang="fr-FR" sz="1200">
                <a:solidFill>
                  <a:srgbClr val="000000"/>
                </a:solidFill>
              </a:rPr>
              <a:pPr/>
              <a:t>87</a:t>
            </a:fld>
            <a:endParaRPr lang="fr-FR" sz="1200">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Espace réservé de l'image des diapositives 1"/>
          <p:cNvSpPr>
            <a:spLocks noGrp="1" noRot="1" noChangeAspect="1" noTextEdit="1"/>
          </p:cNvSpPr>
          <p:nvPr>
            <p:ph type="sldImg"/>
          </p:nvPr>
        </p:nvSpPr>
        <p:spPr>
          <a:ln/>
        </p:spPr>
      </p:sp>
      <p:sp>
        <p:nvSpPr>
          <p:cNvPr id="41984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19843"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8DC48EF-B6B4-CC44-8DEF-1AD1E91E0D46}" type="slidenum">
              <a:rPr lang="fr-FR" sz="1200"/>
              <a:pPr/>
              <a:t>88</a:t>
            </a:fld>
            <a:endParaRPr lang="fr-FR"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2"/>
          <p:cNvSpPr>
            <a:spLocks noGrp="1" noRot="1" noChangeAspect="1" noChangeArrowheads="1" noTextEdit="1"/>
          </p:cNvSpPr>
          <p:nvPr>
            <p:ph type="sldImg"/>
          </p:nvPr>
        </p:nvSpPr>
        <p:spPr>
          <a:solidFill>
            <a:srgbClr val="FFFFFF"/>
          </a:solidFill>
          <a:ln/>
        </p:spPr>
      </p:sp>
      <p:sp>
        <p:nvSpPr>
          <p:cNvPr id="4096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Espace réservé de l'image des diapositives 1"/>
          <p:cNvSpPr>
            <a:spLocks noGrp="1" noRot="1" noChangeAspect="1" noTextEdit="1"/>
          </p:cNvSpPr>
          <p:nvPr>
            <p:ph type="sldImg"/>
          </p:nvPr>
        </p:nvSpPr>
        <p:spPr>
          <a:ln/>
        </p:spPr>
      </p:sp>
      <p:sp>
        <p:nvSpPr>
          <p:cNvPr id="41165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11651"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10B37E6D-0F32-7748-8CF4-6A449F106FB5}" type="slidenum">
              <a:rPr lang="fr-FR" sz="1200">
                <a:solidFill>
                  <a:srgbClr val="000000"/>
                </a:solidFill>
              </a:rPr>
              <a:pPr/>
              <a:t>90</a:t>
            </a:fld>
            <a:endParaRPr lang="fr-FR"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Rot="1" noChangeAspect="1" noChangeArrowheads="1" noTextEdit="1"/>
          </p:cNvSpPr>
          <p:nvPr>
            <p:ph type="sldImg"/>
          </p:nvPr>
        </p:nvSpPr>
        <p:spPr>
          <a:ln/>
        </p:spPr>
      </p:sp>
      <p:sp>
        <p:nvSpPr>
          <p:cNvPr id="35123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de-DE">
              <a:latin typeface="Times New Roman" charset="0"/>
              <a:ea typeface="MS PGothic" charset="0"/>
              <a:cs typeface="MS PGothic"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Espace réservé de l'image des diapositives 1"/>
          <p:cNvSpPr>
            <a:spLocks noGrp="1" noRot="1" noChangeAspect="1" noTextEdit="1"/>
          </p:cNvSpPr>
          <p:nvPr>
            <p:ph type="sldImg"/>
          </p:nvPr>
        </p:nvSpPr>
        <p:spPr>
          <a:ln/>
        </p:spPr>
      </p:sp>
      <p:sp>
        <p:nvSpPr>
          <p:cNvPr id="41369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13699"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3B75F6C-C208-A84B-806D-510DE003A023}" type="slidenum">
              <a:rPr lang="fr-FR" sz="1200">
                <a:solidFill>
                  <a:srgbClr val="000000"/>
                </a:solidFill>
              </a:rPr>
              <a:pPr/>
              <a:t>91</a:t>
            </a:fld>
            <a:endParaRPr lang="fr-FR" sz="1200">
              <a:solidFill>
                <a:srgbClr val="000000"/>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Espace réservé de l'image des diapositives 1"/>
          <p:cNvSpPr>
            <a:spLocks noGrp="1" noRot="1" noChangeAspect="1" noTextEdit="1"/>
          </p:cNvSpPr>
          <p:nvPr>
            <p:ph type="sldImg"/>
          </p:nvPr>
        </p:nvSpPr>
        <p:spPr>
          <a:ln/>
        </p:spPr>
      </p:sp>
      <p:sp>
        <p:nvSpPr>
          <p:cNvPr id="37171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371715"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9DF582A0-AFD3-C148-B78E-8E24BE5B8636}" type="slidenum">
              <a:rPr lang="de-DE" sz="2000"/>
              <a:pPr/>
              <a:t>92</a:t>
            </a:fld>
            <a:endParaRPr lang="de-DE" sz="20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FC3EAA3E-8F86-3740-8BA8-7566A1AFE550}" type="slidenum">
              <a:rPr lang="en-US" sz="1200">
                <a:solidFill>
                  <a:srgbClr val="000000"/>
                </a:solidFill>
                <a:latin typeface="Arial" charset="0"/>
                <a:ea typeface="ＭＳ Ｐゴシック" charset="0"/>
                <a:cs typeface="ＭＳ Ｐゴシック" charset="0"/>
              </a:rPr>
              <a:pPr/>
              <a:t>93</a:t>
            </a:fld>
            <a:endParaRPr lang="en-US" sz="1200">
              <a:solidFill>
                <a:srgbClr val="000000"/>
              </a:solidFill>
              <a:latin typeface="Arial" charset="0"/>
              <a:ea typeface="ＭＳ Ｐゴシック" charset="0"/>
              <a:cs typeface="ＭＳ Ｐゴシック" charset="0"/>
            </a:endParaRPr>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latin typeface="Times New Roman" charset="0"/>
              <a:ea typeface="MS PGothic" charset="0"/>
              <a:cs typeface="MS PGothic"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Slide Image Placeholder 1"/>
          <p:cNvSpPr>
            <a:spLocks noGrp="1" noRot="1" noChangeAspect="1" noTextEdit="1"/>
          </p:cNvSpPr>
          <p:nvPr>
            <p:ph type="sldImg"/>
          </p:nvPr>
        </p:nvSpPr>
        <p:spPr>
          <a:ln/>
        </p:spPr>
      </p:sp>
      <p:sp>
        <p:nvSpPr>
          <p:cNvPr id="536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Times New Roman" charset="0"/>
              <a:ea typeface="MS PGothic" charset="0"/>
              <a:cs typeface="MS PGothic" charset="0"/>
            </a:endParaRPr>
          </a:p>
        </p:txBody>
      </p:sp>
      <p:sp>
        <p:nvSpPr>
          <p:cNvPr id="536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EBDA41E-731F-C54D-9064-7746D98ADDE5}" type="slidenum">
              <a:rPr lang="en-US" sz="1200">
                <a:solidFill>
                  <a:srgbClr val="000000"/>
                </a:solidFill>
                <a:latin typeface="Arial" charset="0"/>
                <a:ea typeface="ＭＳ Ｐゴシック" charset="0"/>
                <a:cs typeface="ＭＳ Ｐゴシック" charset="0"/>
              </a:rPr>
              <a:pPr/>
              <a:t>95</a:t>
            </a:fld>
            <a:endParaRPr lang="en-US" sz="120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Slide Image Placeholder 1"/>
          <p:cNvSpPr>
            <a:spLocks noGrp="1" noRot="1" noChangeAspect="1" noTextEdit="1"/>
          </p:cNvSpPr>
          <p:nvPr>
            <p:ph type="sldImg"/>
          </p:nvPr>
        </p:nvSpPr>
        <p:spPr>
          <a:ln/>
        </p:spPr>
      </p:sp>
      <p:sp>
        <p:nvSpPr>
          <p:cNvPr id="538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Times New Roman" charset="0"/>
                <a:ea typeface="MS PGothic" charset="0"/>
                <a:cs typeface="MS PGothic" charset="0"/>
              </a:rPr>
              <a:t>On bioimpedance spectroscopy children on HDF were less likely to have fluid overload compared to HD (Rel OH 4.2 vs 9.8%; p=0.003)</a:t>
            </a:r>
          </a:p>
          <a:p>
            <a:endParaRPr lang="en-GB">
              <a:latin typeface="Times New Roman" charset="0"/>
              <a:ea typeface="MS PGothic" charset="0"/>
              <a:cs typeface="MS PGothic" charset="0"/>
            </a:endParaRPr>
          </a:p>
          <a:p>
            <a:r>
              <a:rPr lang="en-GB">
                <a:latin typeface="Times New Roman" charset="0"/>
                <a:ea typeface="MS PGothic" charset="0"/>
                <a:cs typeface="MS PGothic" charset="0"/>
              </a:rPr>
              <a:t>Dialysate sodium ≤138 – HD = 49 (62.8%) vs HDF 43 (=76.8%);  p = 0.0857</a:t>
            </a:r>
          </a:p>
          <a:p>
            <a:endParaRPr lang="en-GB">
              <a:latin typeface="Times New Roman" charset="0"/>
              <a:ea typeface="MS PGothic" charset="0"/>
              <a:cs typeface="MS PGothic" charset="0"/>
            </a:endParaRPr>
          </a:p>
        </p:txBody>
      </p:sp>
      <p:sp>
        <p:nvSpPr>
          <p:cNvPr id="538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9580DCD-C25D-6346-AEC7-68950D81E838}" type="slidenum">
              <a:rPr lang="en-US" sz="1200">
                <a:solidFill>
                  <a:srgbClr val="000000"/>
                </a:solidFill>
                <a:latin typeface="Arial" charset="0"/>
                <a:ea typeface="ＭＳ Ｐゴシック" charset="0"/>
                <a:cs typeface="ＭＳ Ｐゴシック" charset="0"/>
              </a:rPr>
              <a:pPr/>
              <a:t>96</a:t>
            </a:fld>
            <a:endParaRPr lang="en-US" sz="120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Slide Image Placeholder 1"/>
          <p:cNvSpPr>
            <a:spLocks noGrp="1" noRot="1" noChangeAspect="1" noTextEdit="1"/>
          </p:cNvSpPr>
          <p:nvPr>
            <p:ph type="sldImg"/>
          </p:nvPr>
        </p:nvSpPr>
        <p:spPr>
          <a:ln/>
        </p:spPr>
      </p:sp>
      <p:sp>
        <p:nvSpPr>
          <p:cNvPr id="540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Times New Roman" charset="0"/>
                <a:ea typeface="MS PGothic" charset="0"/>
                <a:cs typeface="MS PGothic" charset="0"/>
              </a:rPr>
              <a:t>HDF had lower 24 hour mean arterial pressure (MAP, 93 vs 87.5 mmHg; p=0.04).</a:t>
            </a:r>
          </a:p>
          <a:p>
            <a:endParaRPr lang="en-GB">
              <a:latin typeface="Times New Roman" charset="0"/>
              <a:ea typeface="MS PGothic" charset="0"/>
              <a:cs typeface="MS PGothic" charset="0"/>
            </a:endParaRPr>
          </a:p>
        </p:txBody>
      </p:sp>
      <p:sp>
        <p:nvSpPr>
          <p:cNvPr id="540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04F1953-D4DB-BC44-ACDD-759FFA60B45F}" type="slidenum">
              <a:rPr lang="en-US" sz="1200">
                <a:solidFill>
                  <a:srgbClr val="000000"/>
                </a:solidFill>
                <a:latin typeface="Arial" charset="0"/>
                <a:ea typeface="ＭＳ Ｐゴシック" charset="0"/>
                <a:cs typeface="ＭＳ Ｐゴシック" charset="0"/>
              </a:rPr>
              <a:pPr/>
              <a:t>97</a:t>
            </a:fld>
            <a:endParaRPr lang="en-US" sz="120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Slide Image Placeholder 1"/>
          <p:cNvSpPr>
            <a:spLocks noGrp="1" noRot="1" noChangeAspect="1" noTextEdit="1"/>
          </p:cNvSpPr>
          <p:nvPr>
            <p:ph type="sldImg"/>
          </p:nvPr>
        </p:nvSpPr>
        <p:spPr>
          <a:ln/>
        </p:spPr>
      </p:sp>
      <p:sp>
        <p:nvSpPr>
          <p:cNvPr id="548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atin typeface="Times New Roman" charset="0"/>
                <a:ea typeface="MS PGothic" charset="0"/>
                <a:cs typeface="MS PGothic" charset="0"/>
              </a:rPr>
              <a:t>HDF have a small but significant improvement in height SDS over 1 year (from -1.66 to -1.5)</a:t>
            </a:r>
          </a:p>
        </p:txBody>
      </p:sp>
      <p:sp>
        <p:nvSpPr>
          <p:cNvPr id="548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70BCC18C-54EF-1343-B496-8F9B2A2C18A8}" type="slidenum">
              <a:rPr lang="en-US" sz="1200">
                <a:solidFill>
                  <a:srgbClr val="000000"/>
                </a:solidFill>
                <a:latin typeface="Arial" charset="0"/>
                <a:ea typeface="ＭＳ Ｐゴシック" charset="0"/>
                <a:cs typeface="ＭＳ Ｐゴシック" charset="0"/>
              </a:rPr>
              <a:pPr/>
              <a:t>104</a:t>
            </a:fld>
            <a:endParaRPr lang="en-US" sz="120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041A983B-8D79-3A49-9766-E8669B8F30F9}" type="slidenum">
              <a:rPr lang="fr-FR" sz="2000">
                <a:solidFill>
                  <a:srgbClr val="000000"/>
                </a:solidFill>
                <a:latin typeface="Calibri" charset="0"/>
              </a:rPr>
              <a:pPr eaLnBrk="1" hangingPunct="1"/>
              <a:t>106</a:t>
            </a:fld>
            <a:endParaRPr lang="fr-FR" sz="2000">
              <a:solidFill>
                <a:srgbClr val="000000"/>
              </a:solidFill>
              <a:latin typeface="Calibri" charset="0"/>
            </a:endParaRPr>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Calibri" charset="0"/>
              <a:ea typeface="MS PGothic" charset="0"/>
              <a:cs typeface="MS PGothic"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Espace réservé de l'image des diapositives 1"/>
          <p:cNvSpPr>
            <a:spLocks noGrp="1" noRot="1" noChangeAspect="1" noTextEdit="1"/>
          </p:cNvSpPr>
          <p:nvPr>
            <p:ph type="sldImg"/>
          </p:nvPr>
        </p:nvSpPr>
        <p:spPr>
          <a:ln/>
        </p:spPr>
      </p:sp>
      <p:sp>
        <p:nvSpPr>
          <p:cNvPr id="43622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latin typeface="Calibri" charset="0"/>
              <a:ea typeface="MS PGothic" charset="0"/>
              <a:cs typeface="MS PGothic" charset="0"/>
            </a:endParaRPr>
          </a:p>
        </p:txBody>
      </p:sp>
      <p:sp>
        <p:nvSpPr>
          <p:cNvPr id="43622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DA3A1A5A-CED2-4D43-BCC3-D615D2027CCF}" type="slidenum">
              <a:rPr lang="fr-FR" sz="1200">
                <a:solidFill>
                  <a:srgbClr val="000000"/>
                </a:solidFill>
                <a:latin typeface="Calibri" charset="0"/>
              </a:rPr>
              <a:pPr eaLnBrk="1" hangingPunct="1"/>
              <a:t>107</a:t>
            </a:fld>
            <a:endParaRPr lang="fr-FR" sz="1200">
              <a:solidFill>
                <a:srgbClr val="000000"/>
              </a:solidFill>
              <a:latin typeface="Calibri"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93F76DB-F7A0-3B4A-ADB6-9DED2ED13A45}" type="slidenum">
              <a:rPr lang="fr-FR" sz="2000">
                <a:solidFill>
                  <a:srgbClr val="000000"/>
                </a:solidFill>
                <a:cs typeface="Arial" charset="0"/>
              </a:rPr>
              <a:pPr/>
              <a:t>108</a:t>
            </a:fld>
            <a:endParaRPr lang="fr-FR" sz="2000">
              <a:solidFill>
                <a:srgbClr val="000000"/>
              </a:solidFill>
              <a:cs typeface="Arial" charset="0"/>
            </a:endParaRPr>
          </a:p>
        </p:txBody>
      </p:sp>
      <p:sp>
        <p:nvSpPr>
          <p:cNvPr id="438274"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tr-TR">
              <a:latin typeface="Times New Roman" charset="0"/>
              <a:ea typeface="MS PGothic" charset="0"/>
              <a:cs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Espace réservé de l'image des diapositives 1"/>
          <p:cNvSpPr>
            <a:spLocks noGrp="1" noRot="1" noChangeAspect="1" noTextEdit="1"/>
          </p:cNvSpPr>
          <p:nvPr>
            <p:ph type="sldImg"/>
          </p:nvPr>
        </p:nvSpPr>
        <p:spPr>
          <a:ln/>
        </p:spPr>
      </p:sp>
      <p:sp>
        <p:nvSpPr>
          <p:cNvPr id="35533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de-DE">
              <a:latin typeface="Times New Roman" charset="0"/>
              <a:ea typeface="MS PGothic" charset="0"/>
              <a:cs typeface="MS PGothic"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16101785-DB99-9F42-AB79-6765C6E5872D}" type="slidenum">
              <a:rPr lang="fr-FR" sz="2000">
                <a:solidFill>
                  <a:srgbClr val="000000"/>
                </a:solidFill>
                <a:latin typeface="Calibri" charset="0"/>
              </a:rPr>
              <a:pPr eaLnBrk="1" hangingPunct="1"/>
              <a:t>109</a:t>
            </a:fld>
            <a:endParaRPr lang="fr-FR" sz="2000">
              <a:solidFill>
                <a:srgbClr val="000000"/>
              </a:solidFill>
              <a:latin typeface="Calibri" charset="0"/>
            </a:endParaRPr>
          </a:p>
        </p:txBody>
      </p:sp>
      <p:sp>
        <p:nvSpPr>
          <p:cNvPr id="440322" name="Rectangle 2"/>
          <p:cNvSpPr>
            <a:spLocks noGrp="1" noRot="1" noChangeAspect="1" noChangeArrowheads="1" noTextEdit="1"/>
          </p:cNvSpPr>
          <p:nvPr>
            <p:ph type="sldImg"/>
          </p:nvPr>
        </p:nvSpPr>
        <p:spPr>
          <a:ln/>
        </p:spPr>
      </p:sp>
      <p:sp>
        <p:nvSpPr>
          <p:cNvPr id="440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Calibri" charset="0"/>
              <a:ea typeface="MS PGothic" charset="0"/>
              <a:cs typeface="MS PGothic"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Espace réservé de l'image des diapositives 1"/>
          <p:cNvSpPr>
            <a:spLocks noGrp="1" noRot="1" noChangeAspect="1" noTextEdit="1"/>
          </p:cNvSpPr>
          <p:nvPr>
            <p:ph type="sldImg"/>
          </p:nvPr>
        </p:nvSpPr>
        <p:spPr>
          <a:ln/>
        </p:spPr>
      </p:sp>
      <p:sp>
        <p:nvSpPr>
          <p:cNvPr id="44237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42371"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CCBA69B-8BBF-AE49-A54E-C0D384552BA7}" type="slidenum">
              <a:rPr lang="fr-FR" sz="2000">
                <a:solidFill>
                  <a:srgbClr val="000000"/>
                </a:solidFill>
              </a:rPr>
              <a:pPr/>
              <a:t>110</a:t>
            </a:fld>
            <a:endParaRPr lang="fr-FR" sz="2000">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Espace réservé de l'image des diapositives 1"/>
          <p:cNvSpPr>
            <a:spLocks noGrp="1" noRot="1" noChangeAspect="1" noTextEdit="1"/>
          </p:cNvSpPr>
          <p:nvPr>
            <p:ph type="sldImg"/>
          </p:nvPr>
        </p:nvSpPr>
        <p:spPr>
          <a:ln/>
        </p:spPr>
      </p:sp>
      <p:sp>
        <p:nvSpPr>
          <p:cNvPr id="44441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Espace réservé de l'image des diapositives 1"/>
          <p:cNvSpPr>
            <a:spLocks noGrp="1" noRot="1" noChangeAspect="1" noTextEdit="1"/>
          </p:cNvSpPr>
          <p:nvPr>
            <p:ph type="sldImg"/>
          </p:nvPr>
        </p:nvSpPr>
        <p:spPr>
          <a:ln/>
        </p:spPr>
      </p:sp>
      <p:sp>
        <p:nvSpPr>
          <p:cNvPr id="44851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Calibri" charset="0"/>
              <a:ea typeface="MS PGothic" charset="0"/>
              <a:cs typeface="MS PGothic" charset="0"/>
            </a:endParaRPr>
          </a:p>
        </p:txBody>
      </p:sp>
      <p:sp>
        <p:nvSpPr>
          <p:cNvPr id="448515"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E88CFB4-C9D3-774F-9769-1B20FC5A3587}" type="slidenum">
              <a:rPr lang="fr-FR" sz="2000">
                <a:solidFill>
                  <a:srgbClr val="000000"/>
                </a:solidFill>
                <a:latin typeface="Calibri" charset="0"/>
              </a:rPr>
              <a:pPr eaLnBrk="1" hangingPunct="1"/>
              <a:t>112</a:t>
            </a:fld>
            <a:endParaRPr lang="fr-FR" sz="2000">
              <a:solidFill>
                <a:srgbClr val="000000"/>
              </a:solidFill>
              <a:latin typeface="Calibri"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Espace réservé de l'image des diapositives 1"/>
          <p:cNvSpPr>
            <a:spLocks noGrp="1" noRot="1" noChangeAspect="1" noTextEdit="1"/>
          </p:cNvSpPr>
          <p:nvPr>
            <p:ph type="sldImg"/>
          </p:nvPr>
        </p:nvSpPr>
        <p:spPr>
          <a:ln/>
        </p:spPr>
      </p:sp>
      <p:sp>
        <p:nvSpPr>
          <p:cNvPr id="45056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50563"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FC7D5AB8-6975-1D45-B2A3-9DA9DDFF750A}" type="slidenum">
              <a:rPr lang="fr-FR" sz="1200"/>
              <a:pPr/>
              <a:t>113</a:t>
            </a:fld>
            <a:endParaRPr lang="fr-FR" sz="120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5E4C7CE-847B-1149-9322-370294AF58EF}" type="slidenum">
              <a:rPr lang="fr-FR" sz="1200">
                <a:solidFill>
                  <a:srgbClr val="000000"/>
                </a:solidFill>
              </a:rPr>
              <a:pPr/>
              <a:t>114</a:t>
            </a:fld>
            <a:endParaRPr lang="fr-FR" sz="1200">
              <a:solidFill>
                <a:srgbClr val="000000"/>
              </a:solidFill>
            </a:endParaRPr>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Espace réservé de l'image des diapositives 1"/>
          <p:cNvSpPr>
            <a:spLocks noGrp="1" noRot="1" noChangeAspect="1" noTextEdit="1"/>
          </p:cNvSpPr>
          <p:nvPr>
            <p:ph type="sldImg"/>
          </p:nvPr>
        </p:nvSpPr>
        <p:spPr>
          <a:ln/>
        </p:spPr>
      </p:sp>
      <p:sp>
        <p:nvSpPr>
          <p:cNvPr id="50790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a typeface="MS PGothic" charset="0"/>
              <a:cs typeface="MS PGothic" charset="0"/>
            </a:endParaRPr>
          </a:p>
        </p:txBody>
      </p:sp>
      <p:sp>
        <p:nvSpPr>
          <p:cNvPr id="507907" name="Espace réservé du numéro de diapositive 3"/>
          <p:cNvSpPr>
            <a:spLocks noGrp="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4181A521-0481-404E-8097-671C0B1BE724}" type="slidenum">
              <a:rPr lang="fr-FR" sz="2000"/>
              <a:pPr/>
              <a:t>115</a:t>
            </a:fld>
            <a:endParaRPr lang="fr-FR" sz="200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Espace réservé de l'image des diapositives 1"/>
          <p:cNvSpPr>
            <a:spLocks noGrp="1" noRot="1" noChangeAspect="1" noTextEdit="1"/>
          </p:cNvSpPr>
          <p:nvPr>
            <p:ph type="sldImg"/>
          </p:nvPr>
        </p:nvSpPr>
        <p:spPr>
          <a:ln/>
        </p:spPr>
      </p:sp>
      <p:sp>
        <p:nvSpPr>
          <p:cNvPr id="45465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
        <p:nvSpPr>
          <p:cNvPr id="454659"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B2365792-76ED-E14D-A8BC-F9F446AEB223}" type="slidenum">
              <a:rPr lang="fr-FR" sz="1200">
                <a:solidFill>
                  <a:srgbClr val="000000"/>
                </a:solidFill>
              </a:rPr>
              <a:pPr/>
              <a:t>116</a:t>
            </a:fld>
            <a:endParaRPr lang="fr-FR" sz="1200">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Grp="1" noRot="1" noChangeAspect="1" noChangeArrowheads="1" noTextEdit="1"/>
          </p:cNvSpPr>
          <p:nvPr>
            <p:ph type="sldImg"/>
          </p:nvPr>
        </p:nvSpPr>
        <p:spPr>
          <a:ln/>
        </p:spPr>
      </p:sp>
      <p:sp>
        <p:nvSpPr>
          <p:cNvPr id="4567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MS PGothic" charset="0"/>
              <a:cs typeface="MS PGothic"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C5371B3-F656-344A-B218-4D48FEB240D6}" type="slidenum">
              <a:rPr lang="fr-FR" sz="2000">
                <a:solidFill>
                  <a:srgbClr val="000000"/>
                </a:solidFill>
              </a:rPr>
              <a:pPr/>
              <a:t>118</a:t>
            </a:fld>
            <a:endParaRPr lang="fr-FR" sz="2000">
              <a:solidFill>
                <a:srgbClr val="000000"/>
              </a:solidFill>
            </a:endParaRP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a typeface="MS PGothic" charset="0"/>
              <a:cs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10.xml"/><Relationship Id="rId4" Type="http://schemas.openxmlformats.org/officeDocument/2006/relationships/oleObject" Target="../embeddings/oleObject1.bin"/><Relationship Id="rId5"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tags" Target="../tags/tag1.xml"/></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10.xml"/><Relationship Id="rId4" Type="http://schemas.openxmlformats.org/officeDocument/2006/relationships/oleObject" Target="../embeddings/oleObject2.bin"/><Relationship Id="rId5" Type="http://schemas.openxmlformats.org/officeDocument/2006/relationships/image" Target="../media/image3.emf"/><Relationship Id="rId1" Type="http://schemas.openxmlformats.org/officeDocument/2006/relationships/vmlDrawing" Target="../drawings/vmlDrawing2.vml"/><Relationship Id="rId2" Type="http://schemas.openxmlformats.org/officeDocument/2006/relationships/tags" Target="../tags/tag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10.xml"/><Relationship Id="rId4" Type="http://schemas.openxmlformats.org/officeDocument/2006/relationships/oleObject" Target="../embeddings/oleObject3.bin"/><Relationship Id="rId5" Type="http://schemas.openxmlformats.org/officeDocument/2006/relationships/image" Target="../media/image3.emf"/><Relationship Id="rId1" Type="http://schemas.openxmlformats.org/officeDocument/2006/relationships/vmlDrawing" Target="../drawings/vmlDrawing3.vml"/><Relationship Id="rId2" Type="http://schemas.openxmlformats.org/officeDocument/2006/relationships/tags" Target="../tags/tag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839"/>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3B347EA-DE10-D948-A252-91BF15DB151E}" type="slidenum">
              <a:rPr lang="fr-FR"/>
              <a:pPr>
                <a:defRPr/>
              </a:pPr>
              <a:t>‹#›</a:t>
            </a:fld>
            <a:endParaRPr lang="fr-FR"/>
          </a:p>
        </p:txBody>
      </p:sp>
    </p:spTree>
    <p:extLst>
      <p:ext uri="{BB962C8B-B14F-4D97-AF65-F5344CB8AC3E}">
        <p14:creationId xmlns:p14="http://schemas.microsoft.com/office/powerpoint/2010/main" val="2534107969"/>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AB8970D6-86A9-A149-BF61-216508A0215D}" type="slidenum">
              <a:rPr lang="fr-FR"/>
              <a:pPr>
                <a:defRPr/>
              </a:pPr>
              <a:t>‹#›</a:t>
            </a:fld>
            <a:endParaRPr lang="fr-FR"/>
          </a:p>
        </p:txBody>
      </p:sp>
    </p:spTree>
    <p:extLst>
      <p:ext uri="{BB962C8B-B14F-4D97-AF65-F5344CB8AC3E}">
        <p14:creationId xmlns:p14="http://schemas.microsoft.com/office/powerpoint/2010/main" val="3803751262"/>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336"/>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F462B15-3D09-984A-8315-8BABBAF26E49}" type="slidenum">
              <a:rPr lang="fr-FR"/>
              <a:pPr>
                <a:defRPr/>
              </a:pPr>
              <a:t>‹#›</a:t>
            </a:fld>
            <a:endParaRPr lang="fr-FR"/>
          </a:p>
        </p:txBody>
      </p:sp>
    </p:spTree>
    <p:extLst>
      <p:ext uri="{BB962C8B-B14F-4D97-AF65-F5344CB8AC3E}">
        <p14:creationId xmlns:p14="http://schemas.microsoft.com/office/powerpoint/2010/main" val="17782176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15C51DA-1B2B-2D4A-BE7A-F9C9C948172B}" type="slidenum">
              <a:rPr lang="fr-FR"/>
              <a:pPr>
                <a:defRPr/>
              </a:pPr>
              <a:t>‹#›</a:t>
            </a:fld>
            <a:endParaRPr lang="fr-FR"/>
          </a:p>
        </p:txBody>
      </p:sp>
    </p:spTree>
    <p:extLst>
      <p:ext uri="{BB962C8B-B14F-4D97-AF65-F5344CB8AC3E}">
        <p14:creationId xmlns:p14="http://schemas.microsoft.com/office/powerpoint/2010/main" val="37469915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97E198E-DEBF-3B44-81AA-F710B202094C}" type="slidenum">
              <a:rPr lang="fr-FR"/>
              <a:pPr>
                <a:defRPr/>
              </a:pPr>
              <a:t>‹#›</a:t>
            </a:fld>
            <a:endParaRPr lang="fr-FR"/>
          </a:p>
        </p:txBody>
      </p:sp>
    </p:spTree>
    <p:extLst>
      <p:ext uri="{BB962C8B-B14F-4D97-AF65-F5344CB8AC3E}">
        <p14:creationId xmlns:p14="http://schemas.microsoft.com/office/powerpoint/2010/main" val="36570722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29488" y="609600"/>
            <a:ext cx="2185988"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771525" y="609600"/>
            <a:ext cx="6405563"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2C175F-C9EA-C74E-B84F-87328CDE7CE1}" type="slidenum">
              <a:rPr lang="fr-FR"/>
              <a:pPr>
                <a:defRPr/>
              </a:pPr>
              <a:t>‹#›</a:t>
            </a:fld>
            <a:endParaRPr lang="fr-FR"/>
          </a:p>
        </p:txBody>
      </p:sp>
    </p:spTree>
    <p:extLst>
      <p:ext uri="{BB962C8B-B14F-4D97-AF65-F5344CB8AC3E}">
        <p14:creationId xmlns:p14="http://schemas.microsoft.com/office/powerpoint/2010/main" val="12333057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892300"/>
            <a:ext cx="10287000" cy="2078038"/>
          </a:xfrm>
          <a:prstGeom prst="rect">
            <a:avLst/>
          </a:prstGeom>
          <a:solidFill>
            <a:schemeClr val="tx2">
              <a:alpha val="9411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fr-FR" sz="1800" b="1">
              <a:solidFill>
                <a:srgbClr val="000000"/>
              </a:solidFill>
              <a:latin typeface="Bodoni MT Poster Compressed" charset="0"/>
            </a:endParaRPr>
          </a:p>
        </p:txBody>
      </p:sp>
      <p:sp>
        <p:nvSpPr>
          <p:cNvPr id="3075" name="Rectangle 3"/>
          <p:cNvSpPr>
            <a:spLocks noGrp="1" noChangeArrowheads="1"/>
          </p:cNvSpPr>
          <p:nvPr>
            <p:ph type="ctrTitle"/>
          </p:nvPr>
        </p:nvSpPr>
        <p:spPr>
          <a:xfrm>
            <a:off x="234286" y="2097087"/>
            <a:ext cx="9843569" cy="1712571"/>
          </a:xfrm>
        </p:spPr>
        <p:txBody>
          <a:bodyPr/>
          <a:lstStyle>
            <a:lvl1pPr algn="r">
              <a:defRPr sz="4400"/>
            </a:lvl1pPr>
          </a:lstStyle>
          <a:p>
            <a:pPr lvl="0"/>
            <a:r>
              <a:rPr lang="en-US" noProof="0" dirty="0" smtClean="0"/>
              <a:t>Click to edit Master title style</a:t>
            </a:r>
          </a:p>
        </p:txBody>
      </p:sp>
      <p:sp>
        <p:nvSpPr>
          <p:cNvPr id="3076" name="Rectangle 4"/>
          <p:cNvSpPr>
            <a:spLocks noGrp="1" noChangeArrowheads="1"/>
          </p:cNvSpPr>
          <p:nvPr>
            <p:ph type="subTitle" idx="1"/>
          </p:nvPr>
        </p:nvSpPr>
        <p:spPr>
          <a:xfrm>
            <a:off x="206521" y="4202811"/>
            <a:ext cx="6168521" cy="1255424"/>
          </a:xfrm>
        </p:spPr>
        <p:txBody>
          <a:bodyPr/>
          <a:lstStyle>
            <a:lvl1pPr algn="l">
              <a:defRPr sz="2800" b="0">
                <a:solidFill>
                  <a:schemeClr val="tx2"/>
                </a:solidFill>
              </a:defRPr>
            </a:lvl1pPr>
          </a:lstStyle>
          <a:p>
            <a:pPr lvl="0"/>
            <a:r>
              <a:rPr lang="en-US" noProof="0" dirty="0" smtClean="0"/>
              <a:t>Click to edit Master subtitle style</a:t>
            </a:r>
          </a:p>
        </p:txBody>
      </p:sp>
    </p:spTree>
    <p:extLst>
      <p:ext uri="{BB962C8B-B14F-4D97-AF65-F5344CB8AC3E}">
        <p14:creationId xmlns:p14="http://schemas.microsoft.com/office/powerpoint/2010/main" val="452557663"/>
      </p:ext>
    </p:extLst>
  </p:cSld>
  <p:clrMapOvr>
    <a:masterClrMapping/>
  </p:clrMapOvr>
  <p:transition xmlns:p14="http://schemas.microsoft.com/office/powerpoint/2010/mai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and Content - Standard Text">
    <p:spTree>
      <p:nvGrpSpPr>
        <p:cNvPr id="1" name=""/>
        <p:cNvGrpSpPr/>
        <p:nvPr/>
      </p:nvGrpSpPr>
      <p:grpSpPr>
        <a:xfrm>
          <a:off x="0" y="0"/>
          <a:ext cx="0" cy="0"/>
          <a:chOff x="0" y="0"/>
          <a:chExt cx="0" cy="0"/>
        </a:xfrm>
      </p:grpSpPr>
      <p:sp>
        <p:nvSpPr>
          <p:cNvPr id="4" name="Line 9"/>
          <p:cNvSpPr>
            <a:spLocks noChangeShapeType="1"/>
          </p:cNvSpPr>
          <p:nvPr userDrawn="1"/>
        </p:nvSpPr>
        <p:spPr bwMode="auto">
          <a:xfrm>
            <a:off x="0" y="6477000"/>
            <a:ext cx="10287000" cy="0"/>
          </a:xfrm>
          <a:prstGeom prst="line">
            <a:avLst/>
          </a:prstGeom>
          <a:noFill/>
          <a:ln w="12700">
            <a:solidFill>
              <a:srgbClr val="0522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p:txBody>
          <a:bodyPr/>
          <a:lstStyle>
            <a:lvl1pPr>
              <a:defRPr sz="4000">
                <a:latin typeface="Calibri" pitchFamily="34" charset="0"/>
                <a:cs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28625" y="1328052"/>
            <a:ext cx="9429750" cy="4764088"/>
          </a:xfrm>
        </p:spPr>
        <p:txBody>
          <a:bodyPr>
            <a:normAutofit/>
          </a:bodyPr>
          <a:lstStyle>
            <a:lvl1pPr>
              <a:buClr>
                <a:schemeClr val="tx2"/>
              </a:buClr>
              <a:buSzPct val="100000"/>
              <a:buFont typeface="Arial" pitchFamily="34" charset="0"/>
              <a:buChar char="•"/>
              <a:defRPr b="0">
                <a:latin typeface="Calibri" pitchFamily="34" charset="0"/>
                <a:cs typeface="Calibri" pitchFamily="34" charset="0"/>
              </a:defRPr>
            </a:lvl1pPr>
            <a:lvl2pPr>
              <a:buClr>
                <a:schemeClr val="tx2"/>
              </a:buClr>
              <a:buSzPct val="90000"/>
              <a:buFont typeface="Calibri" pitchFamily="34" charset="0"/>
              <a:buChar char="‒"/>
              <a:defRPr b="0">
                <a:latin typeface="Calibri" pitchFamily="34" charset="0"/>
                <a:cs typeface="Calibri" pitchFamily="34" charset="0"/>
              </a:defRPr>
            </a:lvl2pPr>
            <a:lvl3pPr>
              <a:buClr>
                <a:schemeClr val="tx2"/>
              </a:buClr>
              <a:buFont typeface="Calibri" pitchFamily="34" charset="0"/>
              <a:buChar char="‐"/>
              <a:defRPr sz="2000" b="0">
                <a:latin typeface="Calibri" pitchFamily="34" charset="0"/>
                <a:cs typeface="Calibri" pitchFamily="34" charset="0"/>
              </a:defRPr>
            </a:lvl3pPr>
            <a:lvl4pPr>
              <a:buClr>
                <a:schemeClr val="tx2"/>
              </a:buClr>
              <a:buSzPct val="90000"/>
              <a:buFont typeface="Arial" pitchFamily="34" charset="0"/>
              <a:buChar char="•"/>
              <a:defRPr sz="1800" b="0">
                <a:latin typeface="Calibri" pitchFamily="34" charset="0"/>
                <a:cs typeface="Calibri" pitchFamily="34" charset="0"/>
              </a:defRPr>
            </a:lvl4pPr>
            <a:lvl5pPr>
              <a:buClr>
                <a:schemeClr val="tx2"/>
              </a:buClr>
              <a:buSzPct val="90000"/>
              <a:buFont typeface="Arial" pitchFamily="34" charset="0"/>
              <a:buChar char="•"/>
              <a:defRPr sz="1800" b="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381286374"/>
      </p:ext>
    </p:extLst>
  </p:cSld>
  <p:clrMapOvr>
    <a:masterClrMapping/>
  </p:clrMapOvr>
  <p:transition xmlns:p14="http://schemas.microsoft.com/office/powerpoint/2010/mai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Standard Text - Bullet Points">
    <p:spTree>
      <p:nvGrpSpPr>
        <p:cNvPr id="1" name=""/>
        <p:cNvGrpSpPr/>
        <p:nvPr/>
      </p:nvGrpSpPr>
      <p:grpSpPr>
        <a:xfrm>
          <a:off x="0" y="0"/>
          <a:ext cx="0" cy="0"/>
          <a:chOff x="0" y="0"/>
          <a:chExt cx="0" cy="0"/>
        </a:xfrm>
      </p:grpSpPr>
      <p:sp>
        <p:nvSpPr>
          <p:cNvPr id="4" name="Line 9"/>
          <p:cNvSpPr>
            <a:spLocks noChangeShapeType="1"/>
          </p:cNvSpPr>
          <p:nvPr userDrawn="1"/>
        </p:nvSpPr>
        <p:spPr bwMode="auto">
          <a:xfrm>
            <a:off x="0" y="6477000"/>
            <a:ext cx="10287000" cy="0"/>
          </a:xfrm>
          <a:prstGeom prst="line">
            <a:avLst/>
          </a:prstGeom>
          <a:noFill/>
          <a:ln w="12700">
            <a:solidFill>
              <a:srgbClr val="0522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p:txBody>
          <a:bodyPr/>
          <a:lstStyle>
            <a:lvl1pPr>
              <a:defRPr sz="3600">
                <a:latin typeface="Calibri" pitchFamily="34" charset="0"/>
                <a:cs typeface="Calibri" pitchFamily="34" charset="0"/>
              </a:defRPr>
            </a:lvl1pPr>
          </a:lstStyle>
          <a:p>
            <a:r>
              <a:rPr lang="en-US" smtClean="0"/>
              <a:t>Click to edit Master title style</a:t>
            </a:r>
            <a:endParaRPr lang="en-GB"/>
          </a:p>
        </p:txBody>
      </p:sp>
      <p:sp>
        <p:nvSpPr>
          <p:cNvPr id="3" name="Content Placeholder 2"/>
          <p:cNvSpPr>
            <a:spLocks noGrp="1"/>
          </p:cNvSpPr>
          <p:nvPr>
            <p:ph idx="1"/>
          </p:nvPr>
        </p:nvSpPr>
        <p:spPr/>
        <p:txBody>
          <a:bodyPr>
            <a:normAutofit/>
          </a:bodyPr>
          <a:lstStyle>
            <a:lvl1pPr marL="180975" indent="-180975">
              <a:buClr>
                <a:schemeClr val="tx2"/>
              </a:buClr>
              <a:buFont typeface="Arial" pitchFamily="34" charset="0"/>
              <a:buChar char="•"/>
              <a:defRPr b="0">
                <a:latin typeface="Calibri" pitchFamily="34" charset="0"/>
                <a:cs typeface="Calibri" pitchFamily="34" charset="0"/>
              </a:defRPr>
            </a:lvl1pPr>
            <a:lvl2pPr marL="449263" indent="-258763">
              <a:buClr>
                <a:schemeClr val="tx2"/>
              </a:buClr>
              <a:buFont typeface="Verdana" pitchFamily="34" charset="0"/>
              <a:buChar char="−"/>
              <a:defRPr sz="2000" baseline="0">
                <a:latin typeface="Calibri" pitchFamily="34" charset="0"/>
                <a:cs typeface="Calibri" pitchFamily="34" charset="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928937718"/>
      </p:ext>
    </p:extLst>
  </p:cSld>
  <p:clrMapOvr>
    <a:masterClrMapping/>
  </p:clrMapOvr>
  <p:transition xmlns:p14="http://schemas.microsoft.com/office/powerpoint/2010/mai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itle and Content - Box">
    <p:spTree>
      <p:nvGrpSpPr>
        <p:cNvPr id="1" name=""/>
        <p:cNvGrpSpPr/>
        <p:nvPr/>
      </p:nvGrpSpPr>
      <p:grpSpPr>
        <a:xfrm>
          <a:off x="0" y="0"/>
          <a:ext cx="0" cy="0"/>
          <a:chOff x="0" y="0"/>
          <a:chExt cx="0" cy="0"/>
        </a:xfrm>
      </p:grpSpPr>
      <p:sp>
        <p:nvSpPr>
          <p:cNvPr id="5" name="Rectangle 7"/>
          <p:cNvSpPr>
            <a:spLocks noChangeArrowheads="1"/>
          </p:cNvSpPr>
          <p:nvPr/>
        </p:nvSpPr>
        <p:spPr bwMode="auto">
          <a:xfrm>
            <a:off x="0" y="0"/>
            <a:ext cx="10287000" cy="1143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1800" b="1">
              <a:solidFill>
                <a:srgbClr val="000000"/>
              </a:solidFill>
              <a:latin typeface="Calibri" charset="0"/>
            </a:endParaRPr>
          </a:p>
        </p:txBody>
      </p:sp>
      <p:sp>
        <p:nvSpPr>
          <p:cNvPr id="6" name="Line 9"/>
          <p:cNvSpPr>
            <a:spLocks noChangeShapeType="1"/>
          </p:cNvSpPr>
          <p:nvPr/>
        </p:nvSpPr>
        <p:spPr bwMode="auto">
          <a:xfrm>
            <a:off x="0" y="6477000"/>
            <a:ext cx="10287000" cy="0"/>
          </a:xfrm>
          <a:prstGeom prst="line">
            <a:avLst/>
          </a:prstGeom>
          <a:noFill/>
          <a:ln w="12700">
            <a:solidFill>
              <a:srgbClr val="0522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9" name="Object 1"/>
          <p:cNvGraphicFramePr>
            <a:graphicFrameLocks noChangeAspect="1"/>
          </p:cNvGraphicFramePr>
          <p:nvPr>
            <p:custDataLst>
              <p:tags r:id="rId2"/>
            </p:custDataLst>
          </p:nvPr>
        </p:nvGraphicFramePr>
        <p:xfrm>
          <a:off x="0" y="0"/>
          <a:ext cx="179388" cy="158750"/>
        </p:xfrm>
        <a:graphic>
          <a:graphicData uri="http://schemas.openxmlformats.org/presentationml/2006/ole">
            <mc:AlternateContent xmlns:mc="http://schemas.openxmlformats.org/markup-compatibility/2006">
              <mc:Choice xmlns:v="urn:schemas-microsoft-com:vml" Requires="v">
                <p:oleObj spid="_x0000_s1100868" name="think-cell Slide" r:id="rId4" imgW="38100" imgH="38100" progId="">
                  <p:embed/>
                </p:oleObj>
              </mc:Choice>
              <mc:Fallback>
                <p:oleObj name="think-cell Slide" r:id="rId4" imgW="38100" imgH="381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938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itle 1"/>
          <p:cNvSpPr>
            <a:spLocks noGrp="1"/>
          </p:cNvSpPr>
          <p:nvPr>
            <p:ph type="title"/>
          </p:nvPr>
        </p:nvSpPr>
        <p:spPr>
          <a:xfrm>
            <a:off x="428625" y="188933"/>
            <a:ext cx="9429750" cy="763587"/>
          </a:xfrm>
        </p:spPr>
        <p:txBody>
          <a:bodyPr/>
          <a:lstStyle>
            <a:lvl1pPr>
              <a:defRPr sz="3600">
                <a:latin typeface="Calibri" pitchFamily="34" charset="0"/>
                <a:cs typeface="Calibri" pitchFamily="34" charset="0"/>
              </a:defRPr>
            </a:lvl1pPr>
          </a:lstStyle>
          <a:p>
            <a:r>
              <a:rPr lang="en-US" dirty="0" smtClean="0"/>
              <a:t>Click to edit Master title style</a:t>
            </a:r>
            <a:endParaRPr lang="en-GB" dirty="0"/>
          </a:p>
        </p:txBody>
      </p:sp>
      <p:sp>
        <p:nvSpPr>
          <p:cNvPr id="8" name="Content Placeholder 2"/>
          <p:cNvSpPr>
            <a:spLocks noGrp="1"/>
          </p:cNvSpPr>
          <p:nvPr>
            <p:ph idx="1"/>
          </p:nvPr>
        </p:nvSpPr>
        <p:spPr>
          <a:xfrm>
            <a:off x="428627" y="1894114"/>
            <a:ext cx="9431537" cy="4393974"/>
          </a:xfrm>
          <a:ln>
            <a:solidFill>
              <a:schemeClr val="accent3">
                <a:lumMod val="75000"/>
              </a:schemeClr>
            </a:solidFill>
          </a:ln>
        </p:spPr>
        <p:txBody>
          <a:bodyPr lIns="36000">
            <a:normAutofit/>
          </a:bodyPr>
          <a:lstStyle>
            <a:lvl1pPr marL="180975" indent="-180975">
              <a:buClr>
                <a:schemeClr val="tx2"/>
              </a:buClr>
              <a:buFont typeface="Arial" pitchFamily="34" charset="0"/>
              <a:buChar char="•"/>
              <a:defRPr sz="1600" b="0">
                <a:latin typeface="Calibri" pitchFamily="34" charset="0"/>
                <a:cs typeface="Calibri" pitchFamily="34" charset="0"/>
              </a:defRPr>
            </a:lvl1pPr>
            <a:lvl2pPr marL="447675" indent="-180975">
              <a:buClr>
                <a:schemeClr val="tx2"/>
              </a:buClr>
              <a:buFont typeface="Arial" pitchFamily="34" charset="0"/>
              <a:buChar char="̶"/>
              <a:defRPr sz="1400">
                <a:latin typeface="Calibri" pitchFamily="34" charset="0"/>
                <a:cs typeface="Calibri" pitchFamily="34" charset="0"/>
              </a:defRPr>
            </a:lvl2pPr>
            <a:lvl3pPr marL="714375" indent="-171450">
              <a:buClr>
                <a:schemeClr val="tx2"/>
              </a:buClr>
              <a:buFont typeface="Arial" pitchFamily="34" charset="0"/>
              <a:buChar char="̶"/>
              <a:defRPr sz="1400">
                <a:latin typeface="Calibri" pitchFamily="34" charset="0"/>
                <a:cs typeface="Calibri" pitchFamily="34" charset="0"/>
              </a:defRPr>
            </a:lvl3pPr>
            <a:lvl4pPr marL="857250" indent="-47625">
              <a:buClr>
                <a:schemeClr val="tx2"/>
              </a:buClr>
              <a:buFont typeface="Arial" pitchFamily="34" charset="0"/>
              <a:buChar char="̶"/>
              <a:defRPr sz="1400"/>
            </a:lvl4pPr>
            <a:lvl5pPr marL="1047750" indent="-285750">
              <a:buClr>
                <a:schemeClr val="tx2"/>
              </a:buClr>
              <a:buFont typeface="Arial" pitchFamily="34" charset="0"/>
              <a:buChar cha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Text Placeholder 11"/>
          <p:cNvSpPr>
            <a:spLocks noGrp="1"/>
          </p:cNvSpPr>
          <p:nvPr>
            <p:ph type="body" sz="quarter" idx="11"/>
          </p:nvPr>
        </p:nvSpPr>
        <p:spPr>
          <a:xfrm>
            <a:off x="428627" y="1524000"/>
            <a:ext cx="9431537" cy="363538"/>
          </a:xfrm>
          <a:solidFill>
            <a:schemeClr val="accent2"/>
          </a:solidFill>
          <a:ln>
            <a:solidFill>
              <a:schemeClr val="accent3">
                <a:lumMod val="75000"/>
              </a:schemeClr>
            </a:solidFill>
          </a:ln>
        </p:spPr>
        <p:txBody>
          <a:bodyPr anchor="ctr"/>
          <a:lstStyle>
            <a:lvl1pPr algn="ctr">
              <a:spcBef>
                <a:spcPts val="0"/>
              </a:spcBef>
              <a:defRPr>
                <a:solidFill>
                  <a:schemeClr val="bg1"/>
                </a:solidFill>
                <a:latin typeface="Calibri" pitchFamily="34" charset="0"/>
                <a:cs typeface="Calibri" pitchFamily="34"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902468556"/>
      </p:ext>
    </p:extLst>
  </p:cSld>
  <p:clrMapOvr>
    <a:masterClrMapping/>
  </p:clrMapOvr>
  <p:transition xmlns:p14="http://schemas.microsoft.com/office/powerpoint/2010/mai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Title and Content - Take away Box">
    <p:spTree>
      <p:nvGrpSpPr>
        <p:cNvPr id="1" name=""/>
        <p:cNvGrpSpPr/>
        <p:nvPr/>
      </p:nvGrpSpPr>
      <p:grpSpPr>
        <a:xfrm>
          <a:off x="0" y="0"/>
          <a:ext cx="0" cy="0"/>
          <a:chOff x="0" y="0"/>
          <a:chExt cx="0" cy="0"/>
        </a:xfrm>
      </p:grpSpPr>
      <p:sp>
        <p:nvSpPr>
          <p:cNvPr id="6" name="Rectangle 7"/>
          <p:cNvSpPr>
            <a:spLocks noChangeArrowheads="1"/>
          </p:cNvSpPr>
          <p:nvPr/>
        </p:nvSpPr>
        <p:spPr bwMode="auto">
          <a:xfrm>
            <a:off x="0" y="0"/>
            <a:ext cx="10287000" cy="1143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1800" b="1">
              <a:solidFill>
                <a:srgbClr val="000000"/>
              </a:solidFill>
              <a:latin typeface="Calibri" charset="0"/>
            </a:endParaRPr>
          </a:p>
        </p:txBody>
      </p:sp>
      <p:sp>
        <p:nvSpPr>
          <p:cNvPr id="8" name="Line 9"/>
          <p:cNvSpPr>
            <a:spLocks noChangeShapeType="1"/>
          </p:cNvSpPr>
          <p:nvPr/>
        </p:nvSpPr>
        <p:spPr bwMode="auto">
          <a:xfrm>
            <a:off x="0" y="6477000"/>
            <a:ext cx="10287000" cy="0"/>
          </a:xfrm>
          <a:prstGeom prst="line">
            <a:avLst/>
          </a:prstGeom>
          <a:noFill/>
          <a:ln w="12700">
            <a:solidFill>
              <a:srgbClr val="0522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11" name="Object 1"/>
          <p:cNvGraphicFramePr>
            <a:graphicFrameLocks noChangeAspect="1"/>
          </p:cNvGraphicFramePr>
          <p:nvPr>
            <p:custDataLst>
              <p:tags r:id="rId2"/>
            </p:custDataLst>
          </p:nvPr>
        </p:nvGraphicFramePr>
        <p:xfrm>
          <a:off x="0" y="0"/>
          <a:ext cx="179388" cy="158750"/>
        </p:xfrm>
        <a:graphic>
          <a:graphicData uri="http://schemas.openxmlformats.org/presentationml/2006/ole">
            <mc:AlternateContent xmlns:mc="http://schemas.openxmlformats.org/markup-compatibility/2006">
              <mc:Choice xmlns:v="urn:schemas-microsoft-com:vml" Requires="v">
                <p:oleObj spid="_x0000_s1101892" name="think-cell Slide" r:id="rId4" imgW="38100" imgH="38100" progId="">
                  <p:embed/>
                </p:oleObj>
              </mc:Choice>
              <mc:Fallback>
                <p:oleObj name="think-cell Slide" r:id="rId4" imgW="38100" imgH="381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938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itle 1"/>
          <p:cNvSpPr>
            <a:spLocks noGrp="1"/>
          </p:cNvSpPr>
          <p:nvPr>
            <p:ph type="title"/>
          </p:nvPr>
        </p:nvSpPr>
        <p:spPr>
          <a:xfrm>
            <a:off x="428625" y="188933"/>
            <a:ext cx="9429750" cy="763587"/>
          </a:xfrm>
        </p:spPr>
        <p:txBody>
          <a:bodyPr/>
          <a:lstStyle>
            <a:lvl1pPr>
              <a:defRPr sz="3600">
                <a:latin typeface="Calibri" pitchFamily="34" charset="0"/>
                <a:cs typeface="Calibri" pitchFamily="34" charset="0"/>
              </a:defRPr>
            </a:lvl1pPr>
          </a:lstStyle>
          <a:p>
            <a:r>
              <a:rPr lang="en-US" smtClean="0"/>
              <a:t>Click to edit Master title style</a:t>
            </a:r>
            <a:endParaRPr lang="en-GB" dirty="0"/>
          </a:p>
        </p:txBody>
      </p:sp>
      <p:sp>
        <p:nvSpPr>
          <p:cNvPr id="12" name="Text Placeholder 11"/>
          <p:cNvSpPr>
            <a:spLocks noGrp="1"/>
          </p:cNvSpPr>
          <p:nvPr>
            <p:ph type="body" sz="quarter" idx="11"/>
          </p:nvPr>
        </p:nvSpPr>
        <p:spPr>
          <a:xfrm>
            <a:off x="428627" y="1524000"/>
            <a:ext cx="9431537" cy="363538"/>
          </a:xfrm>
          <a:solidFill>
            <a:schemeClr val="accent2"/>
          </a:solidFill>
          <a:ln>
            <a:solidFill>
              <a:schemeClr val="accent3">
                <a:lumMod val="75000"/>
              </a:schemeClr>
            </a:solidFill>
          </a:ln>
        </p:spPr>
        <p:txBody>
          <a:bodyPr anchor="ctr"/>
          <a:lstStyle>
            <a:lvl1pPr algn="ctr">
              <a:spcBef>
                <a:spcPts val="0"/>
              </a:spcBef>
              <a:defRPr>
                <a:solidFill>
                  <a:schemeClr val="bg1"/>
                </a:solidFill>
                <a:latin typeface="Calibri" pitchFamily="34" charset="0"/>
                <a:cs typeface="Calibri" pitchFamily="34"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smtClean="0"/>
              <a:t>Click to edit Master text styles</a:t>
            </a:r>
          </a:p>
        </p:txBody>
      </p:sp>
      <p:sp>
        <p:nvSpPr>
          <p:cNvPr id="9" name="Text Placeholder 11"/>
          <p:cNvSpPr>
            <a:spLocks noGrp="1"/>
          </p:cNvSpPr>
          <p:nvPr>
            <p:ph type="body" sz="quarter" idx="12"/>
          </p:nvPr>
        </p:nvSpPr>
        <p:spPr>
          <a:xfrm>
            <a:off x="428627" y="5669300"/>
            <a:ext cx="9431537" cy="614363"/>
          </a:xfrm>
          <a:solidFill>
            <a:schemeClr val="accent3"/>
          </a:solidFill>
          <a:ln>
            <a:solidFill>
              <a:schemeClr val="accent3"/>
            </a:solidFill>
          </a:ln>
        </p:spPr>
        <p:txBody>
          <a:bodyPr anchor="ctr"/>
          <a:lstStyle>
            <a:lvl1pPr algn="ctr">
              <a:spcBef>
                <a:spcPts val="0"/>
              </a:spcBef>
              <a:defRPr b="0">
                <a:solidFill>
                  <a:schemeClr val="tx1"/>
                </a:solidFill>
                <a:latin typeface="Calibri" pitchFamily="34" charset="0"/>
                <a:cs typeface="Calibri" pitchFamily="34"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smtClean="0"/>
              <a:t>Click to edit Master text styles</a:t>
            </a:r>
          </a:p>
        </p:txBody>
      </p:sp>
      <p:sp>
        <p:nvSpPr>
          <p:cNvPr id="10" name="Content Placeholder 2"/>
          <p:cNvSpPr>
            <a:spLocks noGrp="1"/>
          </p:cNvSpPr>
          <p:nvPr>
            <p:ph idx="1"/>
          </p:nvPr>
        </p:nvSpPr>
        <p:spPr>
          <a:xfrm>
            <a:off x="428627" y="1894114"/>
            <a:ext cx="9431537" cy="3714206"/>
          </a:xfrm>
          <a:noFill/>
          <a:ln>
            <a:solidFill>
              <a:schemeClr val="accent3">
                <a:lumMod val="75000"/>
              </a:schemeClr>
            </a:solidFill>
          </a:ln>
          <a:extLst/>
        </p:spPr>
        <p:txBody>
          <a:bodyPr lIns="36000">
            <a:normAutofit/>
          </a:bodyPr>
          <a:lstStyle>
            <a:lvl1pPr>
              <a:defRPr lang="en-US" sz="1600" b="0" dirty="0" smtClean="0">
                <a:latin typeface="Calibri" pitchFamily="34" charset="0"/>
                <a:cs typeface="Calibri" pitchFamily="34" charset="0"/>
              </a:defRPr>
            </a:lvl1pPr>
            <a:lvl2pPr>
              <a:defRPr lang="en-US" sz="1400" dirty="0" smtClean="0">
                <a:latin typeface="Calibri" pitchFamily="34" charset="0"/>
                <a:cs typeface="Calibri" pitchFamily="34" charset="0"/>
              </a:defRPr>
            </a:lvl2pPr>
            <a:lvl3pPr>
              <a:defRPr lang="en-US" sz="1400" dirty="0" smtClean="0">
                <a:latin typeface="Calibri" pitchFamily="34" charset="0"/>
                <a:cs typeface="Calibri" pitchFamily="34" charset="0"/>
              </a:defRPr>
            </a:lvl3pPr>
            <a:lvl4pPr>
              <a:defRPr lang="en-US" sz="1400" dirty="0" smtClean="0"/>
            </a:lvl4pPr>
            <a:lvl5pPr>
              <a:defRPr lang="en-GB" sz="1400" dirty="0"/>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155113428"/>
      </p:ext>
    </p:extLst>
  </p:cSld>
  <p:clrMapOvr>
    <a:masterClrMapping/>
  </p:clrMapOvr>
  <p:transition xmlns:p14="http://schemas.microsoft.com/office/powerpoint/2010/mai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Title and Content - 2 Columns">
    <p:spTree>
      <p:nvGrpSpPr>
        <p:cNvPr id="1" name=""/>
        <p:cNvGrpSpPr/>
        <p:nvPr/>
      </p:nvGrpSpPr>
      <p:grpSpPr>
        <a:xfrm>
          <a:off x="0" y="0"/>
          <a:ext cx="0" cy="0"/>
          <a:chOff x="0" y="0"/>
          <a:chExt cx="0" cy="0"/>
        </a:xfrm>
      </p:grpSpPr>
      <p:sp>
        <p:nvSpPr>
          <p:cNvPr id="10" name="Rectangle 7"/>
          <p:cNvSpPr>
            <a:spLocks noChangeArrowheads="1"/>
          </p:cNvSpPr>
          <p:nvPr/>
        </p:nvSpPr>
        <p:spPr bwMode="auto">
          <a:xfrm>
            <a:off x="0" y="0"/>
            <a:ext cx="10287000" cy="1143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1800" b="1">
              <a:solidFill>
                <a:srgbClr val="000000"/>
              </a:solidFill>
              <a:latin typeface="Calibri" charset="0"/>
            </a:endParaRPr>
          </a:p>
        </p:txBody>
      </p:sp>
      <p:sp>
        <p:nvSpPr>
          <p:cNvPr id="11" name="Line 9"/>
          <p:cNvSpPr>
            <a:spLocks noChangeShapeType="1"/>
          </p:cNvSpPr>
          <p:nvPr/>
        </p:nvSpPr>
        <p:spPr bwMode="auto">
          <a:xfrm>
            <a:off x="0" y="6477000"/>
            <a:ext cx="10287000" cy="0"/>
          </a:xfrm>
          <a:prstGeom prst="line">
            <a:avLst/>
          </a:prstGeom>
          <a:noFill/>
          <a:ln w="12700">
            <a:solidFill>
              <a:srgbClr val="0522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itle 1"/>
          <p:cNvSpPr>
            <a:spLocks noGrp="1"/>
          </p:cNvSpPr>
          <p:nvPr>
            <p:ph type="title"/>
          </p:nvPr>
        </p:nvSpPr>
        <p:spPr>
          <a:xfrm>
            <a:off x="428625" y="188933"/>
            <a:ext cx="9429750" cy="763587"/>
          </a:xfrm>
        </p:spPr>
        <p:txBody>
          <a:bodyPr/>
          <a:lstStyle>
            <a:lvl1pPr>
              <a:defRPr sz="3600">
                <a:latin typeface="Calibri" pitchFamily="34" charset="0"/>
              </a:defRPr>
            </a:lvl1pPr>
          </a:lstStyle>
          <a:p>
            <a:r>
              <a:rPr lang="en-US" smtClean="0"/>
              <a:t>Click to edit Master title style</a:t>
            </a:r>
            <a:endParaRPr lang="en-GB" dirty="0"/>
          </a:p>
        </p:txBody>
      </p:sp>
      <p:sp>
        <p:nvSpPr>
          <p:cNvPr id="8" name="Content Placeholder 2"/>
          <p:cNvSpPr>
            <a:spLocks noGrp="1"/>
          </p:cNvSpPr>
          <p:nvPr>
            <p:ph idx="1"/>
          </p:nvPr>
        </p:nvSpPr>
        <p:spPr>
          <a:xfrm>
            <a:off x="428630" y="1894114"/>
            <a:ext cx="4625578" cy="4393974"/>
          </a:xfrm>
          <a:noFill/>
          <a:ln>
            <a:solidFill>
              <a:schemeClr val="accent3">
                <a:lumMod val="75000"/>
              </a:schemeClr>
            </a:solidFill>
          </a:ln>
          <a:extLst/>
        </p:spPr>
        <p:txBody>
          <a:bodyPr lIns="36000"/>
          <a:lstStyle>
            <a:lvl1pPr>
              <a:defRPr lang="en-US" sz="1600" b="0" dirty="0" smtClean="0">
                <a:latin typeface="Calibri" pitchFamily="34" charset="0"/>
              </a:defRPr>
            </a:lvl1pPr>
            <a:lvl2pPr>
              <a:defRPr lang="en-US" sz="1400" dirty="0" smtClean="0">
                <a:latin typeface="Calibri" pitchFamily="34" charset="0"/>
              </a:defRPr>
            </a:lvl2pPr>
            <a:lvl3pPr>
              <a:defRPr lang="en-US" sz="1400" dirty="0" smtClean="0">
                <a:latin typeface="Calibri" pitchFamily="34" charset="0"/>
              </a:defRPr>
            </a:lvl3pPr>
            <a:lvl4pPr>
              <a:defRPr lang="en-US" sz="1400" dirty="0" smtClean="0"/>
            </a:lvl4pPr>
            <a:lvl5pPr>
              <a:defRPr lang="en-GB" sz="1400" dirty="0"/>
            </a:lvl5pPr>
          </a:lstStyle>
          <a:p>
            <a:pPr lvl="0"/>
            <a:r>
              <a:rPr lang="en-US" smtClean="0"/>
              <a:t>Click to edit Master text styles</a:t>
            </a:r>
          </a:p>
          <a:p>
            <a:pPr lvl="1"/>
            <a:r>
              <a:rPr lang="en-US" smtClean="0"/>
              <a:t>Second level</a:t>
            </a:r>
          </a:p>
          <a:p>
            <a:pPr lvl="2"/>
            <a:r>
              <a:rPr lang="en-US" smtClean="0"/>
              <a:t>Third level</a:t>
            </a:r>
          </a:p>
        </p:txBody>
      </p:sp>
      <p:sp>
        <p:nvSpPr>
          <p:cNvPr id="12" name="Text Placeholder 11"/>
          <p:cNvSpPr>
            <a:spLocks noGrp="1"/>
          </p:cNvSpPr>
          <p:nvPr>
            <p:ph type="body" sz="quarter" idx="11"/>
          </p:nvPr>
        </p:nvSpPr>
        <p:spPr>
          <a:xfrm>
            <a:off x="428627" y="1524000"/>
            <a:ext cx="4626455" cy="363538"/>
          </a:xfrm>
          <a:solidFill>
            <a:schemeClr val="accent2"/>
          </a:solidFill>
          <a:ln>
            <a:solidFill>
              <a:schemeClr val="accent3">
                <a:lumMod val="75000"/>
              </a:schemeClr>
            </a:solidFill>
          </a:ln>
        </p:spPr>
        <p:txBody>
          <a:bodyPr anchor="ctr"/>
          <a:lstStyle>
            <a:lvl1pPr algn="ctr">
              <a:spcBef>
                <a:spcPts val="0"/>
              </a:spcBef>
              <a:defRPr>
                <a:solidFill>
                  <a:schemeClr val="bg1"/>
                </a:solidFill>
                <a:latin typeface="Calibri" pitchFamily="34"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smtClean="0"/>
              <a:t>Click to edit Master text styles</a:t>
            </a:r>
          </a:p>
        </p:txBody>
      </p:sp>
      <p:sp>
        <p:nvSpPr>
          <p:cNvPr id="6" name="Content Placeholder 2"/>
          <p:cNvSpPr>
            <a:spLocks noGrp="1"/>
          </p:cNvSpPr>
          <p:nvPr>
            <p:ph idx="12"/>
          </p:nvPr>
        </p:nvSpPr>
        <p:spPr>
          <a:xfrm>
            <a:off x="5229583" y="1894114"/>
            <a:ext cx="4625578" cy="4393974"/>
          </a:xfrm>
          <a:noFill/>
          <a:ln>
            <a:solidFill>
              <a:schemeClr val="accent3">
                <a:lumMod val="75000"/>
              </a:schemeClr>
            </a:solidFill>
          </a:ln>
          <a:extLst/>
        </p:spPr>
        <p:txBody>
          <a:bodyPr lIns="36000"/>
          <a:lstStyle>
            <a:lvl1pPr>
              <a:defRPr lang="en-US" sz="1600" b="0" dirty="0" smtClean="0">
                <a:latin typeface="Calibri" pitchFamily="34" charset="0"/>
              </a:defRPr>
            </a:lvl1pPr>
            <a:lvl2pPr>
              <a:defRPr lang="en-US" sz="1400" dirty="0" smtClean="0">
                <a:latin typeface="Calibri" pitchFamily="34" charset="0"/>
              </a:defRPr>
            </a:lvl2pPr>
            <a:lvl3pPr>
              <a:defRPr lang="en-US" sz="1400" dirty="0" smtClean="0">
                <a:latin typeface="Calibri" pitchFamily="34" charset="0"/>
              </a:defRPr>
            </a:lvl3pPr>
            <a:lvl4pPr>
              <a:defRPr lang="en-US" sz="1400" dirty="0" smtClean="0"/>
            </a:lvl4pPr>
            <a:lvl5pPr>
              <a:defRPr lang="en-GB" sz="1400" dirty="0"/>
            </a:lvl5pPr>
          </a:lstStyle>
          <a:p>
            <a:pPr lvl="0"/>
            <a:r>
              <a:rPr lang="en-US" smtClean="0"/>
              <a:t>Click to edit Master text styles</a:t>
            </a:r>
          </a:p>
          <a:p>
            <a:pPr lvl="1"/>
            <a:r>
              <a:rPr lang="en-US" smtClean="0"/>
              <a:t>Second level</a:t>
            </a:r>
          </a:p>
          <a:p>
            <a:pPr lvl="2"/>
            <a:r>
              <a:rPr lang="en-US" smtClean="0"/>
              <a:t>Third level</a:t>
            </a:r>
          </a:p>
        </p:txBody>
      </p:sp>
      <p:sp>
        <p:nvSpPr>
          <p:cNvPr id="9" name="Text Placeholder 11"/>
          <p:cNvSpPr>
            <a:spLocks noGrp="1"/>
          </p:cNvSpPr>
          <p:nvPr>
            <p:ph type="body" sz="quarter" idx="13"/>
          </p:nvPr>
        </p:nvSpPr>
        <p:spPr>
          <a:xfrm>
            <a:off x="5228706" y="1524000"/>
            <a:ext cx="4626455" cy="363538"/>
          </a:xfrm>
          <a:solidFill>
            <a:schemeClr val="accent2"/>
          </a:solidFill>
          <a:ln>
            <a:solidFill>
              <a:schemeClr val="accent3">
                <a:lumMod val="75000"/>
              </a:schemeClr>
            </a:solidFill>
          </a:ln>
        </p:spPr>
        <p:txBody>
          <a:bodyPr anchor="ctr"/>
          <a:lstStyle>
            <a:lvl1pPr algn="ctr">
              <a:spcBef>
                <a:spcPts val="0"/>
              </a:spcBef>
              <a:defRPr>
                <a:solidFill>
                  <a:schemeClr val="bg1"/>
                </a:solidFill>
                <a:latin typeface="Calibri" pitchFamily="34"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020075270"/>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29488" y="609600"/>
            <a:ext cx="2185988"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771525" y="609600"/>
            <a:ext cx="6405563"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86CC32D-B087-A547-BD18-B37802AEBA54}" type="slidenum">
              <a:rPr lang="fr-FR"/>
              <a:pPr>
                <a:defRPr/>
              </a:pPr>
              <a:t>‹#›</a:t>
            </a:fld>
            <a:endParaRPr lang="fr-FR"/>
          </a:p>
        </p:txBody>
      </p:sp>
    </p:spTree>
    <p:extLst>
      <p:ext uri="{BB962C8B-B14F-4D97-AF65-F5344CB8AC3E}">
        <p14:creationId xmlns:p14="http://schemas.microsoft.com/office/powerpoint/2010/main" val="1136704791"/>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Title and Content - 2 Columns, 2 Lines">
    <p:spTree>
      <p:nvGrpSpPr>
        <p:cNvPr id="1" name=""/>
        <p:cNvGrpSpPr/>
        <p:nvPr/>
      </p:nvGrpSpPr>
      <p:grpSpPr>
        <a:xfrm>
          <a:off x="0" y="0"/>
          <a:ext cx="0" cy="0"/>
          <a:chOff x="0" y="0"/>
          <a:chExt cx="0" cy="0"/>
        </a:xfrm>
      </p:grpSpPr>
      <p:sp>
        <p:nvSpPr>
          <p:cNvPr id="10" name="Rectangle 7"/>
          <p:cNvSpPr>
            <a:spLocks noChangeArrowheads="1"/>
          </p:cNvSpPr>
          <p:nvPr/>
        </p:nvSpPr>
        <p:spPr bwMode="auto">
          <a:xfrm>
            <a:off x="0" y="0"/>
            <a:ext cx="10287000" cy="1143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1800" b="1">
              <a:solidFill>
                <a:srgbClr val="000000"/>
              </a:solidFill>
              <a:latin typeface="Calibri" charset="0"/>
            </a:endParaRPr>
          </a:p>
        </p:txBody>
      </p:sp>
      <p:sp>
        <p:nvSpPr>
          <p:cNvPr id="11" name="Line 9"/>
          <p:cNvSpPr>
            <a:spLocks noChangeShapeType="1"/>
          </p:cNvSpPr>
          <p:nvPr/>
        </p:nvSpPr>
        <p:spPr bwMode="auto">
          <a:xfrm>
            <a:off x="0" y="6477000"/>
            <a:ext cx="10287000" cy="0"/>
          </a:xfrm>
          <a:prstGeom prst="line">
            <a:avLst/>
          </a:prstGeom>
          <a:noFill/>
          <a:ln w="12700">
            <a:solidFill>
              <a:srgbClr val="0522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13" name="Object 1"/>
          <p:cNvGraphicFramePr>
            <a:graphicFrameLocks noChangeAspect="1"/>
          </p:cNvGraphicFramePr>
          <p:nvPr>
            <p:custDataLst>
              <p:tags r:id="rId2"/>
            </p:custDataLst>
          </p:nvPr>
        </p:nvGraphicFramePr>
        <p:xfrm>
          <a:off x="0" y="0"/>
          <a:ext cx="179388" cy="158750"/>
        </p:xfrm>
        <a:graphic>
          <a:graphicData uri="http://schemas.openxmlformats.org/presentationml/2006/ole">
            <mc:AlternateContent xmlns:mc="http://schemas.openxmlformats.org/markup-compatibility/2006">
              <mc:Choice xmlns:v="urn:schemas-microsoft-com:vml" Requires="v">
                <p:oleObj spid="_x0000_s1103940" name="think-cell Slide" r:id="rId4" imgW="38100" imgH="38100" progId="">
                  <p:embed/>
                </p:oleObj>
              </mc:Choice>
              <mc:Fallback>
                <p:oleObj name="think-cell Slide" r:id="rId4" imgW="38100" imgH="381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938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itle 1"/>
          <p:cNvSpPr>
            <a:spLocks noGrp="1"/>
          </p:cNvSpPr>
          <p:nvPr>
            <p:ph type="title"/>
          </p:nvPr>
        </p:nvSpPr>
        <p:spPr>
          <a:xfrm>
            <a:off x="428625" y="188933"/>
            <a:ext cx="9429750" cy="763587"/>
          </a:xfrm>
        </p:spPr>
        <p:txBody>
          <a:bodyPr/>
          <a:lstStyle>
            <a:lvl1pPr>
              <a:defRPr>
                <a:latin typeface="Calibri" pitchFamily="34" charset="0"/>
              </a:defRPr>
            </a:lvl1pPr>
          </a:lstStyle>
          <a:p>
            <a:r>
              <a:rPr lang="en-US" smtClean="0"/>
              <a:t>Click to edit Master title style</a:t>
            </a:r>
            <a:endParaRPr lang="en-GB" dirty="0"/>
          </a:p>
        </p:txBody>
      </p:sp>
      <p:sp>
        <p:nvSpPr>
          <p:cNvPr id="8" name="Content Placeholder 2"/>
          <p:cNvSpPr>
            <a:spLocks noGrp="1"/>
          </p:cNvSpPr>
          <p:nvPr>
            <p:ph idx="1"/>
          </p:nvPr>
        </p:nvSpPr>
        <p:spPr>
          <a:xfrm>
            <a:off x="428630" y="2116159"/>
            <a:ext cx="4625578" cy="4171949"/>
          </a:xfrm>
          <a:noFill/>
          <a:ln>
            <a:solidFill>
              <a:schemeClr val="accent3">
                <a:lumMod val="75000"/>
              </a:schemeClr>
            </a:solidFill>
          </a:ln>
          <a:extLst/>
        </p:spPr>
        <p:txBody>
          <a:bodyPr lIns="36000"/>
          <a:lstStyle>
            <a:lvl1pPr>
              <a:defRPr lang="en-US" sz="1600" b="0" dirty="0" smtClean="0">
                <a:latin typeface="Calibri" pitchFamily="34" charset="0"/>
              </a:defRPr>
            </a:lvl1pPr>
            <a:lvl2pPr>
              <a:defRPr lang="en-US" sz="1400" dirty="0" smtClean="0">
                <a:latin typeface="Calibri" pitchFamily="34" charset="0"/>
              </a:defRPr>
            </a:lvl2pPr>
            <a:lvl3pPr>
              <a:defRPr lang="en-US" sz="1400" dirty="0" smtClean="0">
                <a:latin typeface="Calibri" pitchFamily="34" charset="0"/>
              </a:defRPr>
            </a:lvl3pPr>
            <a:lvl4pPr>
              <a:defRPr lang="en-US" sz="1400" dirty="0" smtClean="0"/>
            </a:lvl4pPr>
            <a:lvl5pPr>
              <a:defRPr lang="en-GB" sz="1400" dirty="0"/>
            </a:lvl5pPr>
          </a:lstStyle>
          <a:p>
            <a:pPr lvl="0"/>
            <a:r>
              <a:rPr lang="en-US" smtClean="0"/>
              <a:t>Click to edit Master text styles</a:t>
            </a:r>
          </a:p>
          <a:p>
            <a:pPr lvl="1"/>
            <a:r>
              <a:rPr lang="en-US" smtClean="0"/>
              <a:t>Second level</a:t>
            </a:r>
          </a:p>
          <a:p>
            <a:pPr lvl="2"/>
            <a:r>
              <a:rPr lang="en-US" smtClean="0"/>
              <a:t>Third level</a:t>
            </a:r>
          </a:p>
        </p:txBody>
      </p:sp>
      <p:sp>
        <p:nvSpPr>
          <p:cNvPr id="12" name="Text Placeholder 11"/>
          <p:cNvSpPr>
            <a:spLocks noGrp="1"/>
          </p:cNvSpPr>
          <p:nvPr>
            <p:ph type="body" sz="quarter" idx="11"/>
          </p:nvPr>
        </p:nvSpPr>
        <p:spPr>
          <a:xfrm>
            <a:off x="428627" y="1523999"/>
            <a:ext cx="4626455" cy="592139"/>
          </a:xfrm>
          <a:solidFill>
            <a:schemeClr val="accent2"/>
          </a:solidFill>
          <a:ln>
            <a:solidFill>
              <a:schemeClr val="accent3">
                <a:lumMod val="75000"/>
              </a:schemeClr>
            </a:solidFill>
          </a:ln>
        </p:spPr>
        <p:txBody>
          <a:bodyPr anchor="ctr"/>
          <a:lstStyle>
            <a:lvl1pPr algn="ctr">
              <a:spcBef>
                <a:spcPts val="0"/>
              </a:spcBef>
              <a:defRPr sz="2000">
                <a:solidFill>
                  <a:schemeClr val="bg1"/>
                </a:solidFill>
                <a:latin typeface="Calibri" pitchFamily="34" charset="0"/>
              </a:defRPr>
            </a:lvl1pPr>
            <a:lvl2pPr algn="ctr">
              <a:defRPr sz="2000">
                <a:solidFill>
                  <a:schemeClr val="bg1"/>
                </a:solidFill>
                <a:latin typeface="Calibri" pitchFamily="34" charset="0"/>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smtClean="0"/>
              <a:t>Click to edit Master text styles</a:t>
            </a:r>
          </a:p>
          <a:p>
            <a:pPr lvl="1"/>
            <a:r>
              <a:rPr lang="en-US" smtClean="0"/>
              <a:t>Second level</a:t>
            </a:r>
          </a:p>
        </p:txBody>
      </p:sp>
      <p:sp>
        <p:nvSpPr>
          <p:cNvPr id="6" name="Content Placeholder 2"/>
          <p:cNvSpPr>
            <a:spLocks noGrp="1"/>
          </p:cNvSpPr>
          <p:nvPr>
            <p:ph idx="12"/>
          </p:nvPr>
        </p:nvSpPr>
        <p:spPr>
          <a:xfrm>
            <a:off x="5229583" y="2130445"/>
            <a:ext cx="4625578" cy="4157663"/>
          </a:xfrm>
          <a:noFill/>
          <a:ln>
            <a:solidFill>
              <a:schemeClr val="accent3">
                <a:lumMod val="75000"/>
              </a:schemeClr>
            </a:solidFill>
          </a:ln>
          <a:extLst/>
        </p:spPr>
        <p:txBody>
          <a:bodyPr lIns="36000"/>
          <a:lstStyle>
            <a:lvl1pPr>
              <a:defRPr lang="en-US" sz="1600" b="0" dirty="0" smtClean="0">
                <a:latin typeface="Calibri" pitchFamily="34" charset="0"/>
              </a:defRPr>
            </a:lvl1pPr>
            <a:lvl2pPr>
              <a:defRPr lang="en-US" sz="1400" dirty="0" smtClean="0">
                <a:latin typeface="Calibri" pitchFamily="34" charset="0"/>
              </a:defRPr>
            </a:lvl2pPr>
            <a:lvl3pPr>
              <a:defRPr lang="en-US" sz="1400" dirty="0" smtClean="0">
                <a:latin typeface="Calibri" pitchFamily="34" charset="0"/>
              </a:defRPr>
            </a:lvl3pPr>
            <a:lvl4pPr>
              <a:defRPr lang="en-US" sz="1400" dirty="0" smtClean="0"/>
            </a:lvl4pPr>
            <a:lvl5pPr>
              <a:defRPr lang="en-GB" sz="1400" dirty="0"/>
            </a:lvl5pPr>
          </a:lstStyle>
          <a:p>
            <a:pPr lvl="0"/>
            <a:r>
              <a:rPr lang="en-US" smtClean="0"/>
              <a:t>Click to edit Master text styles</a:t>
            </a:r>
          </a:p>
          <a:p>
            <a:pPr lvl="1"/>
            <a:r>
              <a:rPr lang="en-US" smtClean="0"/>
              <a:t>Second level</a:t>
            </a:r>
          </a:p>
          <a:p>
            <a:pPr lvl="2"/>
            <a:r>
              <a:rPr lang="en-US" smtClean="0"/>
              <a:t>Third level</a:t>
            </a:r>
          </a:p>
        </p:txBody>
      </p:sp>
      <p:sp>
        <p:nvSpPr>
          <p:cNvPr id="9" name="Text Placeholder 11"/>
          <p:cNvSpPr>
            <a:spLocks noGrp="1"/>
          </p:cNvSpPr>
          <p:nvPr>
            <p:ph type="body" sz="quarter" idx="13"/>
          </p:nvPr>
        </p:nvSpPr>
        <p:spPr>
          <a:xfrm>
            <a:off x="5228706" y="1524000"/>
            <a:ext cx="4626455" cy="606425"/>
          </a:xfrm>
          <a:solidFill>
            <a:schemeClr val="accent2"/>
          </a:solidFill>
          <a:ln>
            <a:solidFill>
              <a:schemeClr val="accent3">
                <a:lumMod val="75000"/>
              </a:schemeClr>
            </a:solidFill>
          </a:ln>
        </p:spPr>
        <p:txBody>
          <a:bodyPr anchor="ctr"/>
          <a:lstStyle>
            <a:lvl1pPr algn="ctr">
              <a:spcBef>
                <a:spcPts val="0"/>
              </a:spcBef>
              <a:defRPr sz="2000" b="1">
                <a:solidFill>
                  <a:schemeClr val="bg1"/>
                </a:solidFill>
                <a:latin typeface="Calibri" pitchFamily="34" charset="0"/>
              </a:defRPr>
            </a:lvl1pPr>
            <a:lvl2pPr algn="ctr">
              <a:defRPr sz="2000">
                <a:solidFill>
                  <a:schemeClr val="bg1"/>
                </a:solidFill>
                <a:latin typeface="Calibri" pitchFamily="34" charset="0"/>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492511038"/>
      </p:ext>
    </p:extLst>
  </p:cSld>
  <p:clrMapOvr>
    <a:masterClrMapping/>
  </p:clrMapOvr>
  <p:transition xmlns:p14="http://schemas.microsoft.com/office/powerpoint/2010/mai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Title and Content - 3 Columns">
    <p:spTree>
      <p:nvGrpSpPr>
        <p:cNvPr id="1" name=""/>
        <p:cNvGrpSpPr/>
        <p:nvPr/>
      </p:nvGrpSpPr>
      <p:grpSpPr>
        <a:xfrm>
          <a:off x="0" y="0"/>
          <a:ext cx="0" cy="0"/>
          <a:chOff x="0" y="0"/>
          <a:chExt cx="0" cy="0"/>
        </a:xfrm>
      </p:grpSpPr>
      <p:sp>
        <p:nvSpPr>
          <p:cNvPr id="12" name="Rectangle 7"/>
          <p:cNvSpPr>
            <a:spLocks noChangeArrowheads="1"/>
          </p:cNvSpPr>
          <p:nvPr/>
        </p:nvSpPr>
        <p:spPr bwMode="auto">
          <a:xfrm>
            <a:off x="0" y="0"/>
            <a:ext cx="10287000" cy="1143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1800" b="1">
              <a:solidFill>
                <a:srgbClr val="000000"/>
              </a:solidFill>
              <a:latin typeface="Calibri" charset="0"/>
            </a:endParaRPr>
          </a:p>
        </p:txBody>
      </p:sp>
      <p:sp>
        <p:nvSpPr>
          <p:cNvPr id="13" name="Line 9"/>
          <p:cNvSpPr>
            <a:spLocks noChangeShapeType="1"/>
          </p:cNvSpPr>
          <p:nvPr/>
        </p:nvSpPr>
        <p:spPr bwMode="auto">
          <a:xfrm>
            <a:off x="0" y="6477000"/>
            <a:ext cx="10287000" cy="0"/>
          </a:xfrm>
          <a:prstGeom prst="line">
            <a:avLst/>
          </a:prstGeom>
          <a:noFill/>
          <a:ln w="12700">
            <a:solidFill>
              <a:srgbClr val="0522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itle 1"/>
          <p:cNvSpPr>
            <a:spLocks noGrp="1"/>
          </p:cNvSpPr>
          <p:nvPr>
            <p:ph type="title"/>
          </p:nvPr>
        </p:nvSpPr>
        <p:spPr>
          <a:xfrm>
            <a:off x="428625" y="188933"/>
            <a:ext cx="9429750" cy="763587"/>
          </a:xfrm>
        </p:spPr>
        <p:txBody>
          <a:bodyPr/>
          <a:lstStyle>
            <a:lvl1pPr>
              <a:defRPr>
                <a:latin typeface="Calibri" pitchFamily="34" charset="0"/>
              </a:defRPr>
            </a:lvl1pPr>
          </a:lstStyle>
          <a:p>
            <a:r>
              <a:rPr lang="en-US" smtClean="0"/>
              <a:t>Click to edit Master title style</a:t>
            </a:r>
            <a:endParaRPr lang="en-GB" dirty="0"/>
          </a:p>
        </p:txBody>
      </p:sp>
      <p:sp>
        <p:nvSpPr>
          <p:cNvPr id="8" name="Content Placeholder 2"/>
          <p:cNvSpPr>
            <a:spLocks noGrp="1"/>
          </p:cNvSpPr>
          <p:nvPr>
            <p:ph idx="1"/>
          </p:nvPr>
        </p:nvSpPr>
        <p:spPr>
          <a:xfrm>
            <a:off x="428625" y="1900052"/>
            <a:ext cx="3043238" cy="4388036"/>
          </a:xfrm>
          <a:noFill/>
          <a:ln>
            <a:solidFill>
              <a:schemeClr val="accent3">
                <a:lumMod val="75000"/>
              </a:schemeClr>
            </a:solidFill>
          </a:ln>
          <a:extLst/>
        </p:spPr>
        <p:txBody>
          <a:bodyPr lIns="36000"/>
          <a:lstStyle>
            <a:lvl1pPr>
              <a:defRPr lang="en-US" sz="1400" b="0" dirty="0" smtClean="0">
                <a:latin typeface="Calibri" pitchFamily="34" charset="0"/>
              </a:defRPr>
            </a:lvl1pPr>
            <a:lvl2pPr>
              <a:defRPr lang="en-US" sz="1400" dirty="0" smtClean="0">
                <a:latin typeface="Calibri" pitchFamily="34" charset="0"/>
              </a:defRPr>
            </a:lvl2pPr>
            <a:lvl3pPr>
              <a:defRPr lang="en-US" sz="1400" dirty="0" smtClean="0">
                <a:latin typeface="Calibri" pitchFamily="34" charset="0"/>
              </a:defRPr>
            </a:lvl3pPr>
            <a:lvl4pPr>
              <a:defRPr lang="en-US" sz="1400" dirty="0" smtClean="0"/>
            </a:lvl4pPr>
            <a:lvl5pPr>
              <a:defRPr lang="en-GB" sz="1400" dirty="0"/>
            </a:lvl5pPr>
          </a:lstStyle>
          <a:p>
            <a:pPr lvl="0"/>
            <a:r>
              <a:rPr lang="en-US" smtClean="0"/>
              <a:t>Click to edit Master text styles</a:t>
            </a:r>
          </a:p>
          <a:p>
            <a:pPr lvl="1"/>
            <a:r>
              <a:rPr lang="en-US" smtClean="0"/>
              <a:t>Second level</a:t>
            </a:r>
          </a:p>
          <a:p>
            <a:pPr lvl="2"/>
            <a:r>
              <a:rPr lang="en-US" smtClean="0"/>
              <a:t>Third level</a:t>
            </a:r>
          </a:p>
        </p:txBody>
      </p:sp>
      <p:sp>
        <p:nvSpPr>
          <p:cNvPr id="6" name="Content Placeholder 2"/>
          <p:cNvSpPr>
            <a:spLocks noGrp="1"/>
          </p:cNvSpPr>
          <p:nvPr>
            <p:ph idx="12"/>
          </p:nvPr>
        </p:nvSpPr>
        <p:spPr>
          <a:xfrm>
            <a:off x="6811439" y="1900052"/>
            <a:ext cx="3043238" cy="4388036"/>
          </a:xfrm>
          <a:noFill/>
          <a:ln>
            <a:solidFill>
              <a:schemeClr val="accent3">
                <a:lumMod val="75000"/>
              </a:schemeClr>
            </a:solidFill>
          </a:ln>
          <a:extLst/>
        </p:spPr>
        <p:txBody>
          <a:bodyPr lIns="36000"/>
          <a:lstStyle>
            <a:lvl1pPr>
              <a:defRPr lang="en-US" sz="1400" b="0" dirty="0" smtClean="0">
                <a:latin typeface="Calibri" pitchFamily="34" charset="0"/>
              </a:defRPr>
            </a:lvl1pPr>
            <a:lvl2pPr>
              <a:defRPr lang="en-US" sz="1400" dirty="0" smtClean="0">
                <a:latin typeface="Calibri" pitchFamily="34" charset="0"/>
              </a:defRPr>
            </a:lvl2pPr>
            <a:lvl3pPr>
              <a:defRPr lang="en-US" sz="1400" dirty="0" smtClean="0">
                <a:latin typeface="Calibri" pitchFamily="34" charset="0"/>
              </a:defRPr>
            </a:lvl3pPr>
            <a:lvl4pPr>
              <a:defRPr lang="en-US" sz="1400" dirty="0" smtClean="0"/>
            </a:lvl4pPr>
            <a:lvl5pPr>
              <a:defRPr lang="en-GB" sz="1400" dirty="0"/>
            </a:lvl5pPr>
          </a:lstStyle>
          <a:p>
            <a:pPr lvl="0"/>
            <a:r>
              <a:rPr lang="en-US" smtClean="0"/>
              <a:t>Click to edit Master text styles</a:t>
            </a:r>
          </a:p>
          <a:p>
            <a:pPr lvl="1"/>
            <a:r>
              <a:rPr lang="en-US" smtClean="0"/>
              <a:t>Second level</a:t>
            </a:r>
          </a:p>
          <a:p>
            <a:pPr lvl="2"/>
            <a:r>
              <a:rPr lang="en-US" smtClean="0"/>
              <a:t>Third level</a:t>
            </a:r>
          </a:p>
        </p:txBody>
      </p:sp>
      <p:sp>
        <p:nvSpPr>
          <p:cNvPr id="9" name="Text Placeholder 11"/>
          <p:cNvSpPr>
            <a:spLocks noGrp="1"/>
          </p:cNvSpPr>
          <p:nvPr>
            <p:ph type="body" sz="quarter" idx="13"/>
          </p:nvPr>
        </p:nvSpPr>
        <p:spPr>
          <a:xfrm>
            <a:off x="6811439" y="1524000"/>
            <a:ext cx="3043238" cy="363538"/>
          </a:xfrm>
          <a:solidFill>
            <a:schemeClr val="accent2"/>
          </a:solidFill>
          <a:ln>
            <a:solidFill>
              <a:schemeClr val="accent3">
                <a:lumMod val="75000"/>
              </a:schemeClr>
            </a:solidFill>
          </a:ln>
        </p:spPr>
        <p:txBody>
          <a:bodyPr anchor="ctr"/>
          <a:lstStyle>
            <a:lvl1pPr algn="ctr">
              <a:spcBef>
                <a:spcPts val="0"/>
              </a:spcBef>
              <a:defRPr sz="1600">
                <a:solidFill>
                  <a:schemeClr val="bg1"/>
                </a:solidFill>
                <a:latin typeface="Calibri" pitchFamily="34"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smtClean="0"/>
              <a:t>Click to edit Master text styles</a:t>
            </a:r>
          </a:p>
        </p:txBody>
      </p:sp>
      <p:sp>
        <p:nvSpPr>
          <p:cNvPr id="10" name="Content Placeholder 2"/>
          <p:cNvSpPr>
            <a:spLocks noGrp="1"/>
          </p:cNvSpPr>
          <p:nvPr>
            <p:ph idx="14"/>
          </p:nvPr>
        </p:nvSpPr>
        <p:spPr>
          <a:xfrm>
            <a:off x="3620032" y="1900052"/>
            <a:ext cx="3043238" cy="4388036"/>
          </a:xfrm>
          <a:noFill/>
          <a:ln>
            <a:solidFill>
              <a:schemeClr val="accent3">
                <a:lumMod val="75000"/>
              </a:schemeClr>
            </a:solidFill>
          </a:ln>
          <a:extLst/>
        </p:spPr>
        <p:txBody>
          <a:bodyPr lIns="36000"/>
          <a:lstStyle>
            <a:lvl1pPr>
              <a:defRPr lang="en-US" sz="1400" b="0" dirty="0" smtClean="0">
                <a:latin typeface="Calibri" pitchFamily="34" charset="0"/>
              </a:defRPr>
            </a:lvl1pPr>
            <a:lvl2pPr>
              <a:defRPr lang="en-US" sz="1400" dirty="0" smtClean="0">
                <a:latin typeface="Calibri" pitchFamily="34" charset="0"/>
              </a:defRPr>
            </a:lvl2pPr>
            <a:lvl3pPr>
              <a:defRPr lang="en-US" sz="1400" dirty="0" smtClean="0">
                <a:latin typeface="Calibri" pitchFamily="34" charset="0"/>
              </a:defRPr>
            </a:lvl3pPr>
            <a:lvl4pPr>
              <a:defRPr lang="en-US" sz="1400" dirty="0" smtClean="0"/>
            </a:lvl4pPr>
            <a:lvl5pPr>
              <a:defRPr lang="en-GB" sz="1400" dirty="0"/>
            </a:lvl5pPr>
          </a:lstStyle>
          <a:p>
            <a:pPr lvl="0"/>
            <a:r>
              <a:rPr lang="en-US" smtClean="0"/>
              <a:t>Click to edit Master text styles</a:t>
            </a:r>
          </a:p>
          <a:p>
            <a:pPr lvl="1"/>
            <a:r>
              <a:rPr lang="en-US" smtClean="0"/>
              <a:t>Second level</a:t>
            </a:r>
          </a:p>
          <a:p>
            <a:pPr lvl="2"/>
            <a:r>
              <a:rPr lang="en-US" smtClean="0"/>
              <a:t>Third level</a:t>
            </a:r>
          </a:p>
        </p:txBody>
      </p:sp>
      <p:sp>
        <p:nvSpPr>
          <p:cNvPr id="11" name="Text Placeholder 11"/>
          <p:cNvSpPr>
            <a:spLocks noGrp="1"/>
          </p:cNvSpPr>
          <p:nvPr>
            <p:ph type="body" sz="quarter" idx="15"/>
          </p:nvPr>
        </p:nvSpPr>
        <p:spPr>
          <a:xfrm>
            <a:off x="3620032" y="1524000"/>
            <a:ext cx="3043238" cy="363538"/>
          </a:xfrm>
          <a:solidFill>
            <a:schemeClr val="accent2"/>
          </a:solidFill>
          <a:ln>
            <a:solidFill>
              <a:schemeClr val="accent3">
                <a:lumMod val="75000"/>
              </a:schemeClr>
            </a:solidFill>
          </a:ln>
        </p:spPr>
        <p:txBody>
          <a:bodyPr anchor="ctr"/>
          <a:lstStyle>
            <a:lvl1pPr algn="ctr">
              <a:spcBef>
                <a:spcPts val="0"/>
              </a:spcBef>
              <a:defRPr sz="1600">
                <a:solidFill>
                  <a:schemeClr val="bg1"/>
                </a:solidFill>
                <a:latin typeface="Calibri" pitchFamily="34"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smtClean="0"/>
              <a:t>Click to edit Master text styles</a:t>
            </a:r>
          </a:p>
        </p:txBody>
      </p:sp>
      <p:sp>
        <p:nvSpPr>
          <p:cNvPr id="14" name="Text Placeholder 11"/>
          <p:cNvSpPr>
            <a:spLocks noGrp="1"/>
          </p:cNvSpPr>
          <p:nvPr>
            <p:ph type="body" sz="quarter" idx="16"/>
          </p:nvPr>
        </p:nvSpPr>
        <p:spPr>
          <a:xfrm>
            <a:off x="428625" y="1524000"/>
            <a:ext cx="3043238" cy="363538"/>
          </a:xfrm>
          <a:solidFill>
            <a:schemeClr val="accent2"/>
          </a:solidFill>
          <a:ln>
            <a:solidFill>
              <a:schemeClr val="accent3">
                <a:lumMod val="75000"/>
              </a:schemeClr>
            </a:solidFill>
          </a:ln>
        </p:spPr>
        <p:txBody>
          <a:bodyPr anchor="ctr"/>
          <a:lstStyle>
            <a:lvl1pPr algn="ctr">
              <a:spcBef>
                <a:spcPts val="0"/>
              </a:spcBef>
              <a:defRPr sz="1600">
                <a:solidFill>
                  <a:schemeClr val="bg1"/>
                </a:solidFill>
                <a:latin typeface="Calibri" pitchFamily="34"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515194172"/>
      </p:ext>
    </p:extLst>
  </p:cSld>
  <p:clrMapOvr>
    <a:masterClrMapping/>
  </p:clrMapOvr>
  <p:transition xmlns:p14="http://schemas.microsoft.com/office/powerpoint/2010/mai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1_Title and Content - 4 Columns">
    <p:spTree>
      <p:nvGrpSpPr>
        <p:cNvPr id="1" name=""/>
        <p:cNvGrpSpPr/>
        <p:nvPr/>
      </p:nvGrpSpPr>
      <p:grpSpPr>
        <a:xfrm>
          <a:off x="0" y="0"/>
          <a:ext cx="0" cy="0"/>
          <a:chOff x="0" y="0"/>
          <a:chExt cx="0" cy="0"/>
        </a:xfrm>
      </p:grpSpPr>
      <p:sp>
        <p:nvSpPr>
          <p:cNvPr id="15" name="Rectangle 7"/>
          <p:cNvSpPr>
            <a:spLocks noChangeArrowheads="1"/>
          </p:cNvSpPr>
          <p:nvPr/>
        </p:nvSpPr>
        <p:spPr bwMode="auto">
          <a:xfrm>
            <a:off x="0" y="0"/>
            <a:ext cx="10287000" cy="1143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1800" b="1">
              <a:solidFill>
                <a:srgbClr val="000000"/>
              </a:solidFill>
              <a:latin typeface="Calibri" charset="0"/>
            </a:endParaRPr>
          </a:p>
        </p:txBody>
      </p:sp>
      <p:sp>
        <p:nvSpPr>
          <p:cNvPr id="16" name="Line 9"/>
          <p:cNvSpPr>
            <a:spLocks noChangeShapeType="1"/>
          </p:cNvSpPr>
          <p:nvPr/>
        </p:nvSpPr>
        <p:spPr bwMode="auto">
          <a:xfrm>
            <a:off x="0" y="6477000"/>
            <a:ext cx="10287000" cy="0"/>
          </a:xfrm>
          <a:prstGeom prst="line">
            <a:avLst/>
          </a:prstGeom>
          <a:noFill/>
          <a:ln w="12700">
            <a:solidFill>
              <a:srgbClr val="0522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itle 1"/>
          <p:cNvSpPr>
            <a:spLocks noGrp="1"/>
          </p:cNvSpPr>
          <p:nvPr>
            <p:ph type="title"/>
          </p:nvPr>
        </p:nvSpPr>
        <p:spPr>
          <a:xfrm>
            <a:off x="428625" y="188933"/>
            <a:ext cx="9429750" cy="763587"/>
          </a:xfrm>
        </p:spPr>
        <p:txBody>
          <a:bodyPr/>
          <a:lstStyle>
            <a:lvl1pPr>
              <a:defRPr>
                <a:latin typeface="Calibri" pitchFamily="34" charset="0"/>
              </a:defRPr>
            </a:lvl1pPr>
          </a:lstStyle>
          <a:p>
            <a:r>
              <a:rPr lang="en-US" smtClean="0"/>
              <a:t>Click to edit Master title style</a:t>
            </a:r>
            <a:endParaRPr lang="en-GB" dirty="0"/>
          </a:p>
        </p:txBody>
      </p:sp>
      <p:sp>
        <p:nvSpPr>
          <p:cNvPr id="8" name="Content Placeholder 2"/>
          <p:cNvSpPr>
            <a:spLocks noGrp="1"/>
          </p:cNvSpPr>
          <p:nvPr>
            <p:ph idx="1"/>
          </p:nvPr>
        </p:nvSpPr>
        <p:spPr>
          <a:xfrm>
            <a:off x="432197" y="1896878"/>
            <a:ext cx="2232422" cy="4391210"/>
          </a:xfrm>
          <a:noFill/>
          <a:ln>
            <a:solidFill>
              <a:schemeClr val="accent3">
                <a:lumMod val="75000"/>
              </a:schemeClr>
            </a:solidFill>
          </a:ln>
          <a:extLst/>
        </p:spPr>
        <p:txBody>
          <a:bodyPr lIns="36000"/>
          <a:lstStyle>
            <a:lvl1pPr>
              <a:defRPr lang="en-US" sz="1400" b="0" dirty="0" smtClean="0">
                <a:latin typeface="Calibri" pitchFamily="34" charset="0"/>
              </a:defRPr>
            </a:lvl1pPr>
            <a:lvl2pPr>
              <a:defRPr lang="en-US" sz="1400" dirty="0" smtClean="0">
                <a:latin typeface="Calibri" pitchFamily="34" charset="0"/>
              </a:defRPr>
            </a:lvl2pPr>
            <a:lvl3pPr>
              <a:defRPr lang="en-US" sz="1400" dirty="0" smtClean="0">
                <a:latin typeface="Calibri" pitchFamily="34" charset="0"/>
              </a:defRPr>
            </a:lvl3pPr>
            <a:lvl4pPr>
              <a:defRPr lang="en-US" sz="1400" dirty="0" smtClean="0"/>
            </a:lvl4pPr>
            <a:lvl5pPr>
              <a:defRPr lang="en-GB" sz="1400" dirty="0"/>
            </a:lvl5pPr>
          </a:lstStyle>
          <a:p>
            <a:pPr lvl="0"/>
            <a:r>
              <a:rPr lang="en-US" smtClean="0"/>
              <a:t>Click to edit Master text styles</a:t>
            </a:r>
          </a:p>
          <a:p>
            <a:pPr lvl="1"/>
            <a:r>
              <a:rPr lang="en-US" smtClean="0"/>
              <a:t>Second level</a:t>
            </a:r>
          </a:p>
          <a:p>
            <a:pPr lvl="2"/>
            <a:r>
              <a:rPr lang="en-US" smtClean="0"/>
              <a:t>Third level</a:t>
            </a:r>
          </a:p>
        </p:txBody>
      </p:sp>
      <p:sp>
        <p:nvSpPr>
          <p:cNvPr id="12" name="Text Placeholder 11"/>
          <p:cNvSpPr>
            <a:spLocks noGrp="1"/>
          </p:cNvSpPr>
          <p:nvPr>
            <p:ph type="body" sz="quarter" idx="11"/>
          </p:nvPr>
        </p:nvSpPr>
        <p:spPr>
          <a:xfrm>
            <a:off x="432197" y="1524000"/>
            <a:ext cx="2232422" cy="363538"/>
          </a:xfrm>
          <a:solidFill>
            <a:schemeClr val="accent2"/>
          </a:solidFill>
          <a:ln>
            <a:solidFill>
              <a:schemeClr val="accent3">
                <a:lumMod val="75000"/>
              </a:schemeClr>
            </a:solidFill>
          </a:ln>
        </p:spPr>
        <p:txBody>
          <a:bodyPr anchor="ctr"/>
          <a:lstStyle>
            <a:lvl1pPr algn="ctr">
              <a:spcBef>
                <a:spcPts val="0"/>
              </a:spcBef>
              <a:defRPr sz="1600">
                <a:solidFill>
                  <a:schemeClr val="bg1"/>
                </a:solidFill>
                <a:latin typeface="Calibri" pitchFamily="34"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smtClean="0"/>
              <a:t>Click to edit Master text styles</a:t>
            </a:r>
          </a:p>
        </p:txBody>
      </p:sp>
      <p:sp>
        <p:nvSpPr>
          <p:cNvPr id="6" name="Content Placeholder 2"/>
          <p:cNvSpPr>
            <a:spLocks noGrp="1"/>
          </p:cNvSpPr>
          <p:nvPr>
            <p:ph idx="12"/>
          </p:nvPr>
        </p:nvSpPr>
        <p:spPr>
          <a:xfrm>
            <a:off x="7627740" y="1896878"/>
            <a:ext cx="2232422" cy="4391210"/>
          </a:xfrm>
          <a:noFill/>
          <a:ln>
            <a:solidFill>
              <a:schemeClr val="accent3">
                <a:lumMod val="75000"/>
              </a:schemeClr>
            </a:solidFill>
          </a:ln>
          <a:extLst/>
        </p:spPr>
        <p:txBody>
          <a:bodyPr lIns="36000"/>
          <a:lstStyle>
            <a:lvl1pPr>
              <a:defRPr lang="en-US" sz="1400" b="0" dirty="0" smtClean="0">
                <a:latin typeface="Calibri" pitchFamily="34" charset="0"/>
              </a:defRPr>
            </a:lvl1pPr>
            <a:lvl2pPr>
              <a:defRPr lang="en-US" sz="1400" dirty="0" smtClean="0">
                <a:latin typeface="Calibri" pitchFamily="34" charset="0"/>
              </a:defRPr>
            </a:lvl2pPr>
            <a:lvl3pPr>
              <a:defRPr lang="en-US" sz="1400" dirty="0" smtClean="0">
                <a:latin typeface="Calibri" pitchFamily="34" charset="0"/>
              </a:defRPr>
            </a:lvl3pPr>
            <a:lvl4pPr>
              <a:defRPr lang="en-US" sz="1400" dirty="0" smtClean="0"/>
            </a:lvl4pPr>
            <a:lvl5pPr>
              <a:defRPr lang="en-GB" sz="1400" dirty="0"/>
            </a:lvl5pPr>
          </a:lstStyle>
          <a:p>
            <a:pPr lvl="0"/>
            <a:r>
              <a:rPr lang="en-US" smtClean="0"/>
              <a:t>Click to edit Master text styles</a:t>
            </a:r>
          </a:p>
          <a:p>
            <a:pPr lvl="1"/>
            <a:r>
              <a:rPr lang="en-US" smtClean="0"/>
              <a:t>Second level</a:t>
            </a:r>
          </a:p>
          <a:p>
            <a:pPr lvl="2"/>
            <a:r>
              <a:rPr lang="en-US" smtClean="0"/>
              <a:t>Third level</a:t>
            </a:r>
          </a:p>
        </p:txBody>
      </p:sp>
      <p:sp>
        <p:nvSpPr>
          <p:cNvPr id="9" name="Text Placeholder 11"/>
          <p:cNvSpPr>
            <a:spLocks noGrp="1"/>
          </p:cNvSpPr>
          <p:nvPr>
            <p:ph type="body" sz="quarter" idx="13"/>
          </p:nvPr>
        </p:nvSpPr>
        <p:spPr>
          <a:xfrm>
            <a:off x="7627740" y="1524000"/>
            <a:ext cx="2232422" cy="363538"/>
          </a:xfrm>
          <a:solidFill>
            <a:schemeClr val="accent2"/>
          </a:solidFill>
          <a:ln>
            <a:solidFill>
              <a:schemeClr val="accent3">
                <a:lumMod val="75000"/>
              </a:schemeClr>
            </a:solidFill>
          </a:ln>
        </p:spPr>
        <p:txBody>
          <a:bodyPr anchor="ctr"/>
          <a:lstStyle>
            <a:lvl1pPr algn="ctr">
              <a:spcBef>
                <a:spcPts val="0"/>
              </a:spcBef>
              <a:defRPr sz="1600">
                <a:solidFill>
                  <a:schemeClr val="bg1"/>
                </a:solidFill>
                <a:latin typeface="Calibri" pitchFamily="34"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smtClean="0"/>
              <a:t>Click to edit Master text styles</a:t>
            </a:r>
          </a:p>
        </p:txBody>
      </p:sp>
      <p:sp>
        <p:nvSpPr>
          <p:cNvPr id="10" name="Content Placeholder 2"/>
          <p:cNvSpPr>
            <a:spLocks noGrp="1"/>
          </p:cNvSpPr>
          <p:nvPr>
            <p:ph idx="14"/>
          </p:nvPr>
        </p:nvSpPr>
        <p:spPr>
          <a:xfrm>
            <a:off x="5229231" y="1896878"/>
            <a:ext cx="2232422" cy="4391210"/>
          </a:xfrm>
          <a:noFill/>
          <a:ln>
            <a:solidFill>
              <a:schemeClr val="accent3">
                <a:lumMod val="75000"/>
              </a:schemeClr>
            </a:solidFill>
          </a:ln>
          <a:extLst/>
        </p:spPr>
        <p:txBody>
          <a:bodyPr lIns="36000"/>
          <a:lstStyle>
            <a:lvl1pPr>
              <a:defRPr lang="en-US" sz="1400" b="0" dirty="0" smtClean="0">
                <a:latin typeface="Calibri" pitchFamily="34" charset="0"/>
              </a:defRPr>
            </a:lvl1pPr>
            <a:lvl2pPr>
              <a:defRPr lang="en-US" sz="1400" dirty="0" smtClean="0">
                <a:latin typeface="Calibri" pitchFamily="34" charset="0"/>
              </a:defRPr>
            </a:lvl2pPr>
            <a:lvl3pPr>
              <a:defRPr lang="en-US" sz="1400" dirty="0" smtClean="0">
                <a:latin typeface="Calibri" pitchFamily="34" charset="0"/>
              </a:defRPr>
            </a:lvl3pPr>
            <a:lvl4pPr>
              <a:defRPr lang="en-US" sz="1400" dirty="0" smtClean="0"/>
            </a:lvl4pPr>
            <a:lvl5pPr>
              <a:defRPr lang="en-GB" sz="1400" dirty="0"/>
            </a:lvl5pPr>
          </a:lstStyle>
          <a:p>
            <a:pPr lvl="0"/>
            <a:r>
              <a:rPr lang="en-US" smtClean="0"/>
              <a:t>Click to edit Master text styles</a:t>
            </a:r>
          </a:p>
          <a:p>
            <a:pPr lvl="1"/>
            <a:r>
              <a:rPr lang="en-US" smtClean="0"/>
              <a:t>Second level</a:t>
            </a:r>
          </a:p>
          <a:p>
            <a:pPr lvl="2"/>
            <a:r>
              <a:rPr lang="en-US" smtClean="0"/>
              <a:t>Third level</a:t>
            </a:r>
          </a:p>
        </p:txBody>
      </p:sp>
      <p:sp>
        <p:nvSpPr>
          <p:cNvPr id="11" name="Text Placeholder 11"/>
          <p:cNvSpPr>
            <a:spLocks noGrp="1"/>
          </p:cNvSpPr>
          <p:nvPr>
            <p:ph type="body" sz="quarter" idx="15"/>
          </p:nvPr>
        </p:nvSpPr>
        <p:spPr>
          <a:xfrm>
            <a:off x="2830713" y="1524000"/>
            <a:ext cx="2232422" cy="363538"/>
          </a:xfrm>
          <a:solidFill>
            <a:schemeClr val="accent2"/>
          </a:solidFill>
          <a:ln>
            <a:solidFill>
              <a:schemeClr val="accent3">
                <a:lumMod val="75000"/>
              </a:schemeClr>
            </a:solidFill>
          </a:ln>
        </p:spPr>
        <p:txBody>
          <a:bodyPr anchor="ctr"/>
          <a:lstStyle>
            <a:lvl1pPr algn="ctr">
              <a:spcBef>
                <a:spcPts val="0"/>
              </a:spcBef>
              <a:defRPr sz="1600">
                <a:solidFill>
                  <a:schemeClr val="bg1"/>
                </a:solidFill>
                <a:latin typeface="Calibri" pitchFamily="34"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smtClean="0"/>
              <a:t>Click to edit Master text styles</a:t>
            </a:r>
          </a:p>
        </p:txBody>
      </p:sp>
      <p:sp>
        <p:nvSpPr>
          <p:cNvPr id="13" name="Text Placeholder 11"/>
          <p:cNvSpPr>
            <a:spLocks noGrp="1"/>
          </p:cNvSpPr>
          <p:nvPr>
            <p:ph type="body" sz="quarter" idx="16"/>
          </p:nvPr>
        </p:nvSpPr>
        <p:spPr>
          <a:xfrm>
            <a:off x="5229231" y="1524000"/>
            <a:ext cx="2232422" cy="363538"/>
          </a:xfrm>
          <a:solidFill>
            <a:schemeClr val="accent2"/>
          </a:solidFill>
          <a:ln>
            <a:solidFill>
              <a:schemeClr val="accent3">
                <a:lumMod val="75000"/>
              </a:schemeClr>
            </a:solidFill>
          </a:ln>
        </p:spPr>
        <p:txBody>
          <a:bodyPr anchor="ctr"/>
          <a:lstStyle>
            <a:lvl1pPr algn="ctr">
              <a:spcBef>
                <a:spcPts val="0"/>
              </a:spcBef>
              <a:defRPr sz="1600">
                <a:solidFill>
                  <a:schemeClr val="bg1"/>
                </a:solidFill>
                <a:latin typeface="Calibri" pitchFamily="34"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smtClean="0"/>
              <a:t>Click to edit Master text styles</a:t>
            </a:r>
          </a:p>
        </p:txBody>
      </p:sp>
      <p:sp>
        <p:nvSpPr>
          <p:cNvPr id="14" name="Content Placeholder 2"/>
          <p:cNvSpPr>
            <a:spLocks noGrp="1"/>
          </p:cNvSpPr>
          <p:nvPr>
            <p:ph idx="17"/>
          </p:nvPr>
        </p:nvSpPr>
        <p:spPr>
          <a:xfrm>
            <a:off x="2830713" y="1896878"/>
            <a:ext cx="2232422" cy="4393022"/>
          </a:xfrm>
          <a:noFill/>
          <a:ln>
            <a:solidFill>
              <a:schemeClr val="accent3">
                <a:lumMod val="75000"/>
              </a:schemeClr>
            </a:solidFill>
          </a:ln>
          <a:extLst/>
        </p:spPr>
        <p:txBody>
          <a:bodyPr lIns="36000"/>
          <a:lstStyle>
            <a:lvl1pPr>
              <a:defRPr lang="en-US" sz="1400" b="0" dirty="0" smtClean="0">
                <a:latin typeface="Calibri" pitchFamily="34" charset="0"/>
              </a:defRPr>
            </a:lvl1pPr>
            <a:lvl2pPr>
              <a:defRPr lang="en-US" sz="1400" dirty="0" smtClean="0">
                <a:latin typeface="Calibri" pitchFamily="34" charset="0"/>
              </a:defRPr>
            </a:lvl2pPr>
            <a:lvl3pPr>
              <a:defRPr lang="en-US" sz="1400" dirty="0" smtClean="0">
                <a:latin typeface="Calibri" pitchFamily="34" charset="0"/>
              </a:defRPr>
            </a:lvl3pPr>
            <a:lvl4pPr>
              <a:defRPr lang="en-US" sz="1400" dirty="0" smtClean="0"/>
            </a:lvl4pPr>
            <a:lvl5pPr>
              <a:defRPr lang="en-GB" sz="1400" dirty="0"/>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73156405"/>
      </p:ext>
    </p:extLst>
  </p:cSld>
  <p:clrMapOvr>
    <a:masterClrMapping/>
  </p:clrMapOvr>
  <p:transition xmlns:p14="http://schemas.microsoft.com/office/powerpoint/2010/mai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Title and Content - Columns &amp; Pic 1">
    <p:spTree>
      <p:nvGrpSpPr>
        <p:cNvPr id="1" name=""/>
        <p:cNvGrpSpPr/>
        <p:nvPr/>
      </p:nvGrpSpPr>
      <p:grpSpPr>
        <a:xfrm>
          <a:off x="0" y="0"/>
          <a:ext cx="0" cy="0"/>
          <a:chOff x="0" y="0"/>
          <a:chExt cx="0" cy="0"/>
        </a:xfrm>
      </p:grpSpPr>
      <p:sp>
        <p:nvSpPr>
          <p:cNvPr id="6" name="Rectangle 7"/>
          <p:cNvSpPr>
            <a:spLocks noChangeArrowheads="1"/>
          </p:cNvSpPr>
          <p:nvPr/>
        </p:nvSpPr>
        <p:spPr bwMode="auto">
          <a:xfrm>
            <a:off x="0" y="0"/>
            <a:ext cx="10287000" cy="1143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1800" b="1">
              <a:solidFill>
                <a:srgbClr val="000000"/>
              </a:solidFill>
              <a:latin typeface="Calibri" charset="0"/>
            </a:endParaRPr>
          </a:p>
        </p:txBody>
      </p:sp>
      <p:sp>
        <p:nvSpPr>
          <p:cNvPr id="9" name="Line 9"/>
          <p:cNvSpPr>
            <a:spLocks noChangeShapeType="1"/>
          </p:cNvSpPr>
          <p:nvPr/>
        </p:nvSpPr>
        <p:spPr bwMode="auto">
          <a:xfrm>
            <a:off x="0" y="6477000"/>
            <a:ext cx="10287000" cy="0"/>
          </a:xfrm>
          <a:prstGeom prst="line">
            <a:avLst/>
          </a:prstGeom>
          <a:noFill/>
          <a:ln w="12700">
            <a:solidFill>
              <a:srgbClr val="0522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itle 1"/>
          <p:cNvSpPr>
            <a:spLocks noGrp="1"/>
          </p:cNvSpPr>
          <p:nvPr>
            <p:ph type="title"/>
          </p:nvPr>
        </p:nvSpPr>
        <p:spPr>
          <a:xfrm>
            <a:off x="428625" y="188933"/>
            <a:ext cx="9429750" cy="763587"/>
          </a:xfrm>
        </p:spPr>
        <p:txBody>
          <a:bodyPr/>
          <a:lstStyle>
            <a:lvl1pPr>
              <a:defRPr>
                <a:latin typeface="Calibri" pitchFamily="34" charset="0"/>
              </a:defRPr>
            </a:lvl1pPr>
          </a:lstStyle>
          <a:p>
            <a:r>
              <a:rPr lang="en-US" smtClean="0"/>
              <a:t>Click to edit Master title style</a:t>
            </a:r>
            <a:endParaRPr lang="en-GB" dirty="0"/>
          </a:p>
        </p:txBody>
      </p:sp>
      <p:sp>
        <p:nvSpPr>
          <p:cNvPr id="8" name="Content Placeholder 2"/>
          <p:cNvSpPr>
            <a:spLocks noGrp="1"/>
          </p:cNvSpPr>
          <p:nvPr>
            <p:ph idx="1"/>
          </p:nvPr>
        </p:nvSpPr>
        <p:spPr>
          <a:xfrm>
            <a:off x="432203" y="1894114"/>
            <a:ext cx="4625578" cy="4393974"/>
          </a:xfrm>
          <a:noFill/>
          <a:ln>
            <a:solidFill>
              <a:schemeClr val="accent3">
                <a:lumMod val="75000"/>
              </a:schemeClr>
            </a:solidFill>
          </a:ln>
          <a:extLst/>
        </p:spPr>
        <p:txBody>
          <a:bodyPr lIns="36000"/>
          <a:lstStyle>
            <a:lvl1pPr>
              <a:defRPr lang="en-US" sz="1600" b="0" dirty="0" smtClean="0">
                <a:latin typeface="Calibri" pitchFamily="34" charset="0"/>
              </a:defRPr>
            </a:lvl1pPr>
            <a:lvl2pPr>
              <a:defRPr lang="en-US" sz="1400" dirty="0" smtClean="0">
                <a:latin typeface="Calibri" pitchFamily="34" charset="0"/>
              </a:defRPr>
            </a:lvl2pPr>
            <a:lvl3pPr>
              <a:defRPr lang="en-US" sz="1400" dirty="0" smtClean="0">
                <a:latin typeface="Calibri" pitchFamily="34" charset="0"/>
              </a:defRPr>
            </a:lvl3pPr>
            <a:lvl4pPr>
              <a:defRPr lang="en-US" sz="1400" dirty="0" smtClean="0"/>
            </a:lvl4pPr>
            <a:lvl5pPr>
              <a:defRPr lang="en-GB" sz="1400" dirty="0"/>
            </a:lvl5pPr>
          </a:lstStyle>
          <a:p>
            <a:pPr lvl="0"/>
            <a:r>
              <a:rPr lang="en-US" smtClean="0"/>
              <a:t>Click to edit Master text styles</a:t>
            </a:r>
          </a:p>
          <a:p>
            <a:pPr lvl="1"/>
            <a:r>
              <a:rPr lang="en-US" smtClean="0"/>
              <a:t>Second level</a:t>
            </a:r>
          </a:p>
          <a:p>
            <a:pPr lvl="2"/>
            <a:r>
              <a:rPr lang="en-US" smtClean="0"/>
              <a:t>Third level</a:t>
            </a:r>
          </a:p>
        </p:txBody>
      </p:sp>
      <p:sp>
        <p:nvSpPr>
          <p:cNvPr id="12" name="Text Placeholder 11"/>
          <p:cNvSpPr>
            <a:spLocks noGrp="1"/>
          </p:cNvSpPr>
          <p:nvPr>
            <p:ph type="body" sz="quarter" idx="11"/>
          </p:nvPr>
        </p:nvSpPr>
        <p:spPr>
          <a:xfrm>
            <a:off x="432203" y="1524000"/>
            <a:ext cx="4625578" cy="363538"/>
          </a:xfrm>
          <a:solidFill>
            <a:schemeClr val="accent2"/>
          </a:solidFill>
          <a:ln>
            <a:solidFill>
              <a:schemeClr val="accent3">
                <a:lumMod val="75000"/>
              </a:schemeClr>
            </a:solidFill>
          </a:ln>
        </p:spPr>
        <p:txBody>
          <a:bodyPr anchor="ctr"/>
          <a:lstStyle>
            <a:lvl1pPr algn="ctr">
              <a:spcBef>
                <a:spcPts val="0"/>
              </a:spcBef>
              <a:defRPr>
                <a:solidFill>
                  <a:schemeClr val="bg1"/>
                </a:solidFill>
                <a:latin typeface="Calibri" pitchFamily="34"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smtClean="0"/>
              <a:t>Click to edit Master text styles</a:t>
            </a:r>
          </a:p>
        </p:txBody>
      </p:sp>
      <p:sp>
        <p:nvSpPr>
          <p:cNvPr id="10" name="Picture Placeholder 2"/>
          <p:cNvSpPr>
            <a:spLocks noGrp="1"/>
          </p:cNvSpPr>
          <p:nvPr>
            <p:ph type="pic" sz="quarter" idx="13"/>
          </p:nvPr>
        </p:nvSpPr>
        <p:spPr>
          <a:xfrm>
            <a:off x="5234583" y="1524000"/>
            <a:ext cx="4629150" cy="4767262"/>
          </a:xfrm>
        </p:spPr>
        <p:txBody>
          <a:bodyPr/>
          <a:lstStyle>
            <a:lvl1pPr>
              <a:defRPr>
                <a:latin typeface="Calibri" pitchFamily="34" charset="0"/>
              </a:defRPr>
            </a:lvl1pPr>
          </a:lstStyle>
          <a:p>
            <a:pPr lvl="0"/>
            <a:r>
              <a:rPr lang="en-US" noProof="0" dirty="0" smtClean="0"/>
              <a:t>Click icon to add picture</a:t>
            </a:r>
            <a:endParaRPr lang="en-GB" noProof="0" dirty="0"/>
          </a:p>
        </p:txBody>
      </p:sp>
    </p:spTree>
    <p:extLst>
      <p:ext uri="{BB962C8B-B14F-4D97-AF65-F5344CB8AC3E}">
        <p14:creationId xmlns:p14="http://schemas.microsoft.com/office/powerpoint/2010/main" val="1106874276"/>
      </p:ext>
    </p:extLst>
  </p:cSld>
  <p:clrMapOvr>
    <a:masterClrMapping/>
  </p:clrMapOvr>
  <p:transition xmlns:p14="http://schemas.microsoft.com/office/powerpoint/2010/mai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Title and Content - Columns &amp; Pic 2">
    <p:spTree>
      <p:nvGrpSpPr>
        <p:cNvPr id="1" name=""/>
        <p:cNvGrpSpPr/>
        <p:nvPr/>
      </p:nvGrpSpPr>
      <p:grpSpPr>
        <a:xfrm>
          <a:off x="0" y="0"/>
          <a:ext cx="0" cy="0"/>
          <a:chOff x="0" y="0"/>
          <a:chExt cx="0" cy="0"/>
        </a:xfrm>
      </p:grpSpPr>
      <p:sp>
        <p:nvSpPr>
          <p:cNvPr id="6" name="Rectangle 7"/>
          <p:cNvSpPr>
            <a:spLocks noChangeArrowheads="1"/>
          </p:cNvSpPr>
          <p:nvPr/>
        </p:nvSpPr>
        <p:spPr bwMode="auto">
          <a:xfrm>
            <a:off x="0" y="0"/>
            <a:ext cx="10287000" cy="1143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1800" b="1">
              <a:solidFill>
                <a:srgbClr val="000000"/>
              </a:solidFill>
              <a:latin typeface="Calibri" charset="0"/>
            </a:endParaRPr>
          </a:p>
        </p:txBody>
      </p:sp>
      <p:sp>
        <p:nvSpPr>
          <p:cNvPr id="8" name="Line 9"/>
          <p:cNvSpPr>
            <a:spLocks noChangeShapeType="1"/>
          </p:cNvSpPr>
          <p:nvPr/>
        </p:nvSpPr>
        <p:spPr bwMode="auto">
          <a:xfrm>
            <a:off x="0" y="6477000"/>
            <a:ext cx="10287000" cy="0"/>
          </a:xfrm>
          <a:prstGeom prst="line">
            <a:avLst/>
          </a:prstGeom>
          <a:noFill/>
          <a:ln w="12700">
            <a:solidFill>
              <a:srgbClr val="0522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itle 1"/>
          <p:cNvSpPr>
            <a:spLocks noGrp="1"/>
          </p:cNvSpPr>
          <p:nvPr>
            <p:ph type="title"/>
          </p:nvPr>
        </p:nvSpPr>
        <p:spPr>
          <a:xfrm>
            <a:off x="428625" y="188933"/>
            <a:ext cx="9429750" cy="763587"/>
          </a:xfrm>
        </p:spPr>
        <p:txBody>
          <a:bodyPr/>
          <a:lstStyle>
            <a:lvl1pPr>
              <a:defRPr>
                <a:latin typeface="Calibri" pitchFamily="34" charset="0"/>
              </a:defRPr>
            </a:lvl1pPr>
          </a:lstStyle>
          <a:p>
            <a:r>
              <a:rPr lang="en-US" smtClean="0"/>
              <a:t>Click to edit Master title style</a:t>
            </a:r>
            <a:endParaRPr lang="en-GB" dirty="0"/>
          </a:p>
        </p:txBody>
      </p:sp>
      <p:sp>
        <p:nvSpPr>
          <p:cNvPr id="10" name="Picture Placeholder 2"/>
          <p:cNvSpPr>
            <a:spLocks noGrp="1"/>
          </p:cNvSpPr>
          <p:nvPr>
            <p:ph type="pic" sz="quarter" idx="13"/>
          </p:nvPr>
        </p:nvSpPr>
        <p:spPr>
          <a:xfrm>
            <a:off x="432197" y="1524001"/>
            <a:ext cx="4629150" cy="4767262"/>
          </a:xfrm>
        </p:spPr>
        <p:txBody>
          <a:bodyPr/>
          <a:lstStyle>
            <a:lvl1pPr>
              <a:defRPr>
                <a:latin typeface="Calibri" pitchFamily="34" charset="0"/>
              </a:defRPr>
            </a:lvl1pPr>
          </a:lstStyle>
          <a:p>
            <a:pPr lvl="0"/>
            <a:r>
              <a:rPr lang="en-US" noProof="0" dirty="0" smtClean="0"/>
              <a:t>Click icon to add picture</a:t>
            </a:r>
            <a:endParaRPr lang="en-GB" noProof="0" dirty="0"/>
          </a:p>
        </p:txBody>
      </p:sp>
      <p:sp>
        <p:nvSpPr>
          <p:cNvPr id="9" name="Content Placeholder 2"/>
          <p:cNvSpPr>
            <a:spLocks noGrp="1"/>
          </p:cNvSpPr>
          <p:nvPr>
            <p:ph idx="1"/>
          </p:nvPr>
        </p:nvSpPr>
        <p:spPr>
          <a:xfrm>
            <a:off x="5229230" y="1894114"/>
            <a:ext cx="4625578" cy="4393974"/>
          </a:xfrm>
          <a:noFill/>
          <a:ln>
            <a:solidFill>
              <a:schemeClr val="accent3">
                <a:lumMod val="75000"/>
              </a:schemeClr>
            </a:solidFill>
          </a:ln>
          <a:extLst/>
        </p:spPr>
        <p:txBody>
          <a:bodyPr lIns="36000"/>
          <a:lstStyle>
            <a:lvl1pPr>
              <a:defRPr lang="en-US" sz="1600" b="0" dirty="0" smtClean="0">
                <a:latin typeface="Calibri" pitchFamily="34" charset="0"/>
              </a:defRPr>
            </a:lvl1pPr>
            <a:lvl2pPr>
              <a:defRPr lang="en-US" sz="1400" dirty="0" smtClean="0">
                <a:latin typeface="Calibri" pitchFamily="34" charset="0"/>
              </a:defRPr>
            </a:lvl2pPr>
            <a:lvl3pPr>
              <a:defRPr lang="en-US" sz="1400" dirty="0" smtClean="0">
                <a:latin typeface="Calibri" pitchFamily="34" charset="0"/>
              </a:defRPr>
            </a:lvl3pPr>
            <a:lvl4pPr>
              <a:defRPr lang="en-US" sz="1400" dirty="0" smtClean="0"/>
            </a:lvl4pPr>
            <a:lvl5pPr>
              <a:defRPr lang="en-GB" sz="1400" dirty="0"/>
            </a:lvl5pPr>
          </a:lstStyle>
          <a:p>
            <a:pPr lvl="0"/>
            <a:r>
              <a:rPr lang="en-US" smtClean="0"/>
              <a:t>Click to edit Master text styles</a:t>
            </a:r>
          </a:p>
          <a:p>
            <a:pPr lvl="1"/>
            <a:r>
              <a:rPr lang="en-US" smtClean="0"/>
              <a:t>Second level</a:t>
            </a:r>
          </a:p>
          <a:p>
            <a:pPr lvl="2"/>
            <a:r>
              <a:rPr lang="en-US" smtClean="0"/>
              <a:t>Third level</a:t>
            </a:r>
          </a:p>
        </p:txBody>
      </p:sp>
      <p:sp>
        <p:nvSpPr>
          <p:cNvPr id="11" name="Text Placeholder 11"/>
          <p:cNvSpPr>
            <a:spLocks noGrp="1"/>
          </p:cNvSpPr>
          <p:nvPr>
            <p:ph type="body" sz="quarter" idx="11"/>
          </p:nvPr>
        </p:nvSpPr>
        <p:spPr>
          <a:xfrm>
            <a:off x="5229227" y="1524000"/>
            <a:ext cx="4626455" cy="363538"/>
          </a:xfrm>
          <a:solidFill>
            <a:schemeClr val="accent2"/>
          </a:solidFill>
          <a:ln>
            <a:solidFill>
              <a:schemeClr val="accent3">
                <a:lumMod val="75000"/>
              </a:schemeClr>
            </a:solidFill>
          </a:ln>
        </p:spPr>
        <p:txBody>
          <a:bodyPr anchor="ctr"/>
          <a:lstStyle>
            <a:lvl1pPr algn="ctr">
              <a:spcBef>
                <a:spcPts val="0"/>
              </a:spcBef>
              <a:defRPr>
                <a:solidFill>
                  <a:schemeClr val="bg1"/>
                </a:solidFill>
                <a:latin typeface="Calibri" pitchFamily="34" charset="0"/>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387951919"/>
      </p:ext>
    </p:extLst>
  </p:cSld>
  <p:clrMapOvr>
    <a:masterClrMapping/>
  </p:clrMapOvr>
  <p:transition xmlns:p14="http://schemas.microsoft.com/office/powerpoint/2010/mai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US"/>
          </a:p>
        </p:txBody>
      </p:sp>
      <p:sp>
        <p:nvSpPr>
          <p:cNvPr id="3" name="Espace réservé du texte 2"/>
          <p:cNvSpPr>
            <a:spLocks noGrp="1"/>
          </p:cNvSpPr>
          <p:nvPr>
            <p:ph type="body"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40051627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Title and Content - Standard Text">
    <p:spTree>
      <p:nvGrpSpPr>
        <p:cNvPr id="1" name=""/>
        <p:cNvGrpSpPr/>
        <p:nvPr/>
      </p:nvGrpSpPr>
      <p:grpSpPr>
        <a:xfrm>
          <a:off x="0" y="0"/>
          <a:ext cx="0" cy="0"/>
          <a:chOff x="0" y="0"/>
          <a:chExt cx="0" cy="0"/>
        </a:xfrm>
      </p:grpSpPr>
      <p:sp>
        <p:nvSpPr>
          <p:cNvPr id="4" name="Line 9"/>
          <p:cNvSpPr>
            <a:spLocks noChangeShapeType="1"/>
          </p:cNvSpPr>
          <p:nvPr userDrawn="1"/>
        </p:nvSpPr>
        <p:spPr bwMode="auto">
          <a:xfrm>
            <a:off x="0" y="6477000"/>
            <a:ext cx="10287000" cy="0"/>
          </a:xfrm>
          <a:prstGeom prst="line">
            <a:avLst/>
          </a:prstGeom>
          <a:noFill/>
          <a:ln w="12700">
            <a:solidFill>
              <a:srgbClr val="0522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p:txBody>
          <a:bodyPr/>
          <a:lstStyle/>
          <a:p>
            <a:r>
              <a:rPr lang="de-DE" dirty="0" smtClean="0"/>
              <a:t>Titelmasterformat durch Klicken bearbeiten</a:t>
            </a:r>
            <a:endParaRPr lang="en-GB"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sz="1600">
                <a:latin typeface="+mn-lt"/>
              </a:defRPr>
            </a:lvl3pPr>
            <a:lvl4pPr>
              <a:defRPr sz="1400">
                <a:latin typeface="+mn-lt"/>
              </a:defRPr>
            </a:lvl4pPr>
            <a:lvl5pPr>
              <a:defRPr sz="1400">
                <a:latin typeface="+mn-lt"/>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dirty="0"/>
          </a:p>
        </p:txBody>
      </p:sp>
    </p:spTree>
    <p:extLst>
      <p:ext uri="{BB962C8B-B14F-4D97-AF65-F5344CB8AC3E}">
        <p14:creationId xmlns:p14="http://schemas.microsoft.com/office/powerpoint/2010/main" val="2892005651"/>
      </p:ext>
    </p:extLst>
  </p:cSld>
  <p:clrMapOvr>
    <a:masterClrMapping/>
  </p:clrMapOvr>
  <p:transition xmlns:p14="http://schemas.microsoft.com/office/powerpoint/2010/mai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US"/>
          </a:p>
        </p:txBody>
      </p:sp>
      <p:sp>
        <p:nvSpPr>
          <p:cNvPr id="3" name="Espace réservé du texte 2"/>
          <p:cNvSpPr>
            <a:spLocks noGrp="1"/>
          </p:cNvSpPr>
          <p:nvPr>
            <p:ph type="body"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27415239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en-US"/>
          </a:p>
        </p:txBody>
      </p:sp>
      <p:sp>
        <p:nvSpPr>
          <p:cNvPr id="3" name="Espace réservé du texte 2"/>
          <p:cNvSpPr>
            <a:spLocks noGrp="1"/>
          </p:cNvSpPr>
          <p:nvPr>
            <p:ph type="body"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21324894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853"/>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66226893-FF38-684B-BF9F-E8207E0DFB53}" type="slidenum">
              <a:rPr lang="fr-FR"/>
              <a:pPr>
                <a:defRPr/>
              </a:pPr>
              <a:t>‹#›</a:t>
            </a:fld>
            <a:endParaRPr lang="fr-FR"/>
          </a:p>
        </p:txBody>
      </p:sp>
    </p:spTree>
    <p:extLst>
      <p:ext uri="{BB962C8B-B14F-4D97-AF65-F5344CB8AC3E}">
        <p14:creationId xmlns:p14="http://schemas.microsoft.com/office/powerpoint/2010/main" val="6373982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771525" y="609600"/>
            <a:ext cx="8743950" cy="1143000"/>
          </a:xfrm>
        </p:spPr>
        <p:txBody>
          <a:bodyPr/>
          <a:lstStyle/>
          <a:p>
            <a:r>
              <a:rPr lang="fr-FR" smtClean="0"/>
              <a:t>Cliquez pour modifier le style du titre</a:t>
            </a:r>
            <a:endParaRPr lang="fr-FR"/>
          </a:p>
        </p:txBody>
      </p:sp>
      <p:sp>
        <p:nvSpPr>
          <p:cNvPr id="3" name="Espace réservé de l'image de la bibliothèque 2"/>
          <p:cNvSpPr>
            <a:spLocks noGrp="1"/>
          </p:cNvSpPr>
          <p:nvPr>
            <p:ph type="clipArt" sz="half" idx="1"/>
          </p:nvPr>
        </p:nvSpPr>
        <p:spPr>
          <a:xfrm>
            <a:off x="771613" y="1981200"/>
            <a:ext cx="4295775" cy="4114800"/>
          </a:xfrm>
        </p:spPr>
        <p:txBody>
          <a:bodyPr/>
          <a:lstStyle/>
          <a:p>
            <a:pPr lvl="0"/>
            <a:endParaRPr lang="fr-FR" noProof="0" smtClean="0"/>
          </a:p>
        </p:txBody>
      </p:sp>
      <p:sp>
        <p:nvSpPr>
          <p:cNvPr id="4" name="Espace réservé du texte 3"/>
          <p:cNvSpPr>
            <a:spLocks noGrp="1"/>
          </p:cNvSpPr>
          <p:nvPr>
            <p:ph type="body" sz="half" idx="2"/>
          </p:nvPr>
        </p:nvSpPr>
        <p:spPr>
          <a:xfrm>
            <a:off x="5219933" y="1981200"/>
            <a:ext cx="4295775"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A17B8DC-49D1-0247-A243-B8625D3ECB9B}" type="slidenum">
              <a:rPr lang="fr-FR"/>
              <a:pPr>
                <a:defRPr/>
              </a:pPr>
              <a:t>‹#›</a:t>
            </a:fld>
            <a:endParaRPr lang="fr-FR"/>
          </a:p>
        </p:txBody>
      </p:sp>
    </p:spTree>
    <p:extLst>
      <p:ext uri="{BB962C8B-B14F-4D97-AF65-F5344CB8AC3E}">
        <p14:creationId xmlns:p14="http://schemas.microsoft.com/office/powerpoint/2010/main" val="422555697"/>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689BA10-C4A0-384F-8B35-6E1985039179}" type="slidenum">
              <a:rPr lang="fr-FR"/>
              <a:pPr>
                <a:defRPr/>
              </a:pPr>
              <a:t>‹#›</a:t>
            </a:fld>
            <a:endParaRPr lang="fr-FR"/>
          </a:p>
        </p:txBody>
      </p:sp>
    </p:spTree>
    <p:extLst>
      <p:ext uri="{BB962C8B-B14F-4D97-AF65-F5344CB8AC3E}">
        <p14:creationId xmlns:p14="http://schemas.microsoft.com/office/powerpoint/2010/main" val="1324244832"/>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328"/>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44328C4-9776-0C44-A8F1-F9DDF26F1D52}" type="slidenum">
              <a:rPr lang="fr-FR"/>
              <a:pPr>
                <a:defRPr/>
              </a:pPr>
              <a:t>‹#›</a:t>
            </a:fld>
            <a:endParaRPr lang="fr-FR"/>
          </a:p>
        </p:txBody>
      </p:sp>
    </p:spTree>
    <p:extLst>
      <p:ext uri="{BB962C8B-B14F-4D97-AF65-F5344CB8AC3E}">
        <p14:creationId xmlns:p14="http://schemas.microsoft.com/office/powerpoint/2010/main" val="4127825055"/>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19941"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19E3EC7B-BFC0-5D43-81B4-6AD82E936BB2}" type="slidenum">
              <a:rPr lang="fr-FR"/>
              <a:pPr>
                <a:defRPr/>
              </a:pPr>
              <a:t>‹#›</a:t>
            </a:fld>
            <a:endParaRPr lang="fr-FR"/>
          </a:p>
        </p:txBody>
      </p:sp>
    </p:spTree>
    <p:extLst>
      <p:ext uri="{BB962C8B-B14F-4D97-AF65-F5344CB8AC3E}">
        <p14:creationId xmlns:p14="http://schemas.microsoft.com/office/powerpoint/2010/main" val="1981234699"/>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7601629D-5A5A-7E42-BD5F-2E122D5CB0BF}" type="slidenum">
              <a:rPr lang="fr-FR"/>
              <a:pPr>
                <a:defRPr/>
              </a:pPr>
              <a:t>‹#›</a:t>
            </a:fld>
            <a:endParaRPr lang="fr-FR"/>
          </a:p>
        </p:txBody>
      </p:sp>
    </p:spTree>
    <p:extLst>
      <p:ext uri="{BB962C8B-B14F-4D97-AF65-F5344CB8AC3E}">
        <p14:creationId xmlns:p14="http://schemas.microsoft.com/office/powerpoint/2010/main" val="1575284839"/>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64F4CBE9-1C67-544D-8C9A-C59B8A70FC1A}" type="slidenum">
              <a:rPr lang="fr-FR"/>
              <a:pPr>
                <a:defRPr/>
              </a:pPr>
              <a:t>‹#›</a:t>
            </a:fld>
            <a:endParaRPr lang="fr-FR"/>
          </a:p>
        </p:txBody>
      </p:sp>
    </p:spTree>
    <p:extLst>
      <p:ext uri="{BB962C8B-B14F-4D97-AF65-F5344CB8AC3E}">
        <p14:creationId xmlns:p14="http://schemas.microsoft.com/office/powerpoint/2010/main" val="1710909686"/>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7B17F91A-2D88-0D43-9DE7-85F003E99546}" type="slidenum">
              <a:rPr lang="fr-FR"/>
              <a:pPr>
                <a:defRPr/>
              </a:pPr>
              <a:t>‹#›</a:t>
            </a:fld>
            <a:endParaRPr lang="fr-FR"/>
          </a:p>
        </p:txBody>
      </p:sp>
    </p:spTree>
    <p:extLst>
      <p:ext uri="{BB962C8B-B14F-4D97-AF65-F5344CB8AC3E}">
        <p14:creationId xmlns:p14="http://schemas.microsoft.com/office/powerpoint/2010/main" val="3867422976"/>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456"/>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666B8ED4-7BE9-6E46-B64B-1D4923F13A2F}" type="slidenum">
              <a:rPr lang="fr-FR"/>
              <a:pPr>
                <a:defRPr/>
              </a:pPr>
              <a:t>‹#›</a:t>
            </a:fld>
            <a:endParaRPr lang="fr-FR"/>
          </a:p>
        </p:txBody>
      </p:sp>
    </p:spTree>
    <p:extLst>
      <p:ext uri="{BB962C8B-B14F-4D97-AF65-F5344CB8AC3E}">
        <p14:creationId xmlns:p14="http://schemas.microsoft.com/office/powerpoint/2010/main" val="1882316388"/>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714D473F-22A9-1049-8289-B2D903C89882}" type="slidenum">
              <a:rPr lang="fr-FR"/>
              <a:pPr>
                <a:defRPr/>
              </a:pPr>
              <a:t>‹#›</a:t>
            </a:fld>
            <a:endParaRPr lang="fr-FR"/>
          </a:p>
        </p:txBody>
      </p:sp>
    </p:spTree>
    <p:extLst>
      <p:ext uri="{BB962C8B-B14F-4D97-AF65-F5344CB8AC3E}">
        <p14:creationId xmlns:p14="http://schemas.microsoft.com/office/powerpoint/2010/main" val="1643389816"/>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96FC82E9-CDB9-5948-A234-80AABCCA8445}" type="slidenum">
              <a:rPr lang="fr-FR"/>
              <a:pPr>
                <a:defRPr/>
              </a:pPr>
              <a:t>‹#›</a:t>
            </a:fld>
            <a:endParaRPr lang="fr-FR"/>
          </a:p>
        </p:txBody>
      </p:sp>
    </p:spTree>
    <p:extLst>
      <p:ext uri="{BB962C8B-B14F-4D97-AF65-F5344CB8AC3E}">
        <p14:creationId xmlns:p14="http://schemas.microsoft.com/office/powerpoint/2010/main" val="19657194"/>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29488" y="609600"/>
            <a:ext cx="2185988"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771525" y="609600"/>
            <a:ext cx="6405563"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30673B6-6D72-F14B-AD4F-DE406616062E}" type="slidenum">
              <a:rPr lang="fr-FR"/>
              <a:pPr>
                <a:defRPr/>
              </a:pPr>
              <a:t>‹#›</a:t>
            </a:fld>
            <a:endParaRPr lang="fr-FR"/>
          </a:p>
        </p:txBody>
      </p:sp>
    </p:spTree>
    <p:extLst>
      <p:ext uri="{BB962C8B-B14F-4D97-AF65-F5344CB8AC3E}">
        <p14:creationId xmlns:p14="http://schemas.microsoft.com/office/powerpoint/2010/main" val="693071314"/>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824"/>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326DF8-0BCA-F14D-9FCA-B0928891E87F}" type="slidenum">
              <a:rPr lang="fr-FR"/>
              <a:pPr>
                <a:defRPr/>
              </a:pPr>
              <a:t>‹#›</a:t>
            </a:fld>
            <a:endParaRPr lang="fr-FR"/>
          </a:p>
        </p:txBody>
      </p:sp>
    </p:spTree>
    <p:extLst>
      <p:ext uri="{BB962C8B-B14F-4D97-AF65-F5344CB8AC3E}">
        <p14:creationId xmlns:p14="http://schemas.microsoft.com/office/powerpoint/2010/main" val="3428923134"/>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clipArtAndTx" preserve="1">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771525" y="609600"/>
            <a:ext cx="8743950" cy="1143000"/>
          </a:xfrm>
        </p:spPr>
        <p:txBody>
          <a:bodyPr/>
          <a:lstStyle/>
          <a:p>
            <a:r>
              <a:rPr lang="fr-FR" smtClean="0"/>
              <a:t>Cliquez pour modifier le style du titre</a:t>
            </a:r>
            <a:endParaRPr lang="fr-FR"/>
          </a:p>
        </p:txBody>
      </p:sp>
      <p:sp>
        <p:nvSpPr>
          <p:cNvPr id="3" name="Espace réservé de l'image de la bibliothèque 2"/>
          <p:cNvSpPr>
            <a:spLocks noGrp="1"/>
          </p:cNvSpPr>
          <p:nvPr>
            <p:ph type="clipArt" sz="half" idx="1"/>
          </p:nvPr>
        </p:nvSpPr>
        <p:spPr>
          <a:xfrm>
            <a:off x="771613" y="1981200"/>
            <a:ext cx="4295775" cy="4114800"/>
          </a:xfrm>
        </p:spPr>
        <p:txBody>
          <a:bodyPr/>
          <a:lstStyle/>
          <a:p>
            <a:pPr lvl="0"/>
            <a:endParaRPr lang="fr-FR" noProof="0" smtClean="0"/>
          </a:p>
        </p:txBody>
      </p:sp>
      <p:sp>
        <p:nvSpPr>
          <p:cNvPr id="4" name="Espace réservé du texte 3"/>
          <p:cNvSpPr>
            <a:spLocks noGrp="1"/>
          </p:cNvSpPr>
          <p:nvPr>
            <p:ph type="body" sz="half" idx="2"/>
          </p:nvPr>
        </p:nvSpPr>
        <p:spPr>
          <a:xfrm>
            <a:off x="5219941" y="1981200"/>
            <a:ext cx="4295775"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CABEFA8-1948-3C4C-A29D-C17FD9485D3E}" type="slidenum">
              <a:rPr lang="fr-FR"/>
              <a:pPr>
                <a:defRPr/>
              </a:pPr>
              <a:t>‹#›</a:t>
            </a:fld>
            <a:endParaRPr lang="fr-FR"/>
          </a:p>
        </p:txBody>
      </p:sp>
    </p:spTree>
    <p:extLst>
      <p:ext uri="{BB962C8B-B14F-4D97-AF65-F5344CB8AC3E}">
        <p14:creationId xmlns:p14="http://schemas.microsoft.com/office/powerpoint/2010/main" val="2840039376"/>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10134600"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defRPr/>
                </a:pPr>
                <a:endParaRPr lang="en-GB" altLang="en-US" sz="1800" smtClean="0">
                  <a:solidFill>
                    <a:srgbClr val="000000"/>
                  </a:solidFill>
                  <a:ea typeface="ＭＳ Ｐゴシック" charset="0"/>
                  <a:cs typeface="ＭＳ Ｐゴシック"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defRPr/>
                </a:pPr>
                <a:endParaRPr lang="en-GB" altLang="en-US" sz="1800" smtClean="0">
                  <a:solidFill>
                    <a:srgbClr val="000000"/>
                  </a:solidFill>
                  <a:ea typeface="ＭＳ Ｐゴシック" charset="0"/>
                  <a:cs typeface="ＭＳ Ｐゴシック" charset="0"/>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5" y="2640"/>
                <a:ext cx="383"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defRPr/>
                </a:pPr>
                <a:endParaRPr lang="en-GB" altLang="en-US" sz="1800" smtClean="0">
                  <a:solidFill>
                    <a:srgbClr val="000000"/>
                  </a:solidFill>
                  <a:ea typeface="ＭＳ Ｐゴシック" charset="0"/>
                  <a:cs typeface="ＭＳ Ｐゴシック" charset="0"/>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defRPr/>
                </a:pPr>
                <a:endParaRPr lang="en-GB" altLang="en-US" sz="1800" smtClean="0">
                  <a:solidFill>
                    <a:srgbClr val="000000"/>
                  </a:solidFill>
                  <a:ea typeface="ＭＳ Ｐゴシック" charset="0"/>
                  <a:cs typeface="ＭＳ Ｐゴシック"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defRPr/>
              </a:pPr>
              <a:endParaRPr lang="en-GB" altLang="en-US" sz="1800" smtClean="0">
                <a:solidFill>
                  <a:srgbClr val="000000"/>
                </a:solidFill>
                <a:ea typeface="ＭＳ Ｐゴシック" charset="0"/>
                <a:cs typeface="ＭＳ Ｐゴシック" charset="0"/>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defRPr/>
              </a:pPr>
              <a:endParaRPr lang="en-GB" altLang="en-US" sz="1800" smtClean="0">
                <a:solidFill>
                  <a:srgbClr val="000000"/>
                </a:solidFill>
                <a:ea typeface="ＭＳ Ｐゴシック" charset="0"/>
                <a:cs typeface="ＭＳ Ｐゴシック"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defRPr/>
              </a:pPr>
              <a:endParaRPr lang="en-GB" altLang="en-US" sz="1800" smtClean="0">
                <a:solidFill>
                  <a:srgbClr val="000000"/>
                </a:solidFill>
                <a:ea typeface="ＭＳ Ｐゴシック" charset="0"/>
                <a:cs typeface="ＭＳ Ｐゴシック" charset="0"/>
              </a:endParaRPr>
            </a:p>
          </p:txBody>
        </p:sp>
      </p:grpSp>
      <p:sp>
        <p:nvSpPr>
          <p:cNvPr id="13324" name="Rectangle 12"/>
          <p:cNvSpPr>
            <a:spLocks noGrp="1" noChangeArrowheads="1"/>
          </p:cNvSpPr>
          <p:nvPr>
            <p:ph type="ctrTitle"/>
          </p:nvPr>
        </p:nvSpPr>
        <p:spPr>
          <a:xfrm>
            <a:off x="1114425" y="1676400"/>
            <a:ext cx="8743950" cy="1462088"/>
          </a:xfrm>
        </p:spPr>
        <p:txBody>
          <a:bodyPr/>
          <a:lstStyle>
            <a:lvl1pPr>
              <a:defRPr/>
            </a:lvl1pPr>
          </a:lstStyle>
          <a:p>
            <a:r>
              <a:rPr lang="en-US"/>
              <a:t>Click to edit Master title style</a:t>
            </a:r>
          </a:p>
        </p:txBody>
      </p:sp>
      <p:sp>
        <p:nvSpPr>
          <p:cNvPr id="13325" name="Rectangle 13"/>
          <p:cNvSpPr>
            <a:spLocks noGrp="1" noChangeArrowheads="1"/>
          </p:cNvSpPr>
          <p:nvPr>
            <p:ph type="subTitle" idx="1"/>
          </p:nvPr>
        </p:nvSpPr>
        <p:spPr>
          <a:xfrm>
            <a:off x="1543050" y="3886200"/>
            <a:ext cx="72009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1114425" y="6248400"/>
            <a:ext cx="2143125" cy="457200"/>
          </a:xfrm>
        </p:spPr>
        <p:txBody>
          <a:bodyPr/>
          <a:lstStyle>
            <a:lvl1pPr>
              <a:defRPr>
                <a:solidFill>
                  <a:srgbClr val="1C1C1C"/>
                </a:solidFill>
              </a:defRPr>
            </a:lvl1pPr>
          </a:lstStyle>
          <a:p>
            <a:pPr>
              <a:defRPr/>
            </a:pPr>
            <a:endParaRPr lang="en-US"/>
          </a:p>
        </p:txBody>
      </p:sp>
      <p:sp>
        <p:nvSpPr>
          <p:cNvPr id="15" name="Rectangle 15"/>
          <p:cNvSpPr>
            <a:spLocks noGrp="1" noChangeArrowheads="1"/>
          </p:cNvSpPr>
          <p:nvPr>
            <p:ph type="ftr" sz="quarter" idx="11"/>
          </p:nvPr>
        </p:nvSpPr>
        <p:spPr>
          <a:xfrm>
            <a:off x="3857625" y="6248400"/>
            <a:ext cx="3257550" cy="457200"/>
          </a:xfrm>
        </p:spPr>
        <p:txBody>
          <a:bodyPr/>
          <a:lstStyle>
            <a:lvl1pPr>
              <a:defRPr>
                <a:solidFill>
                  <a:srgbClr val="1C1C1C"/>
                </a:solidFill>
              </a:defRPr>
            </a:lvl1pPr>
          </a:lstStyle>
          <a:p>
            <a:pPr>
              <a:defRPr/>
            </a:pPr>
            <a:endParaRPr lang="en-US"/>
          </a:p>
        </p:txBody>
      </p:sp>
      <p:sp>
        <p:nvSpPr>
          <p:cNvPr id="16" name="Rectangle 16"/>
          <p:cNvSpPr>
            <a:spLocks noGrp="1" noChangeArrowheads="1"/>
          </p:cNvSpPr>
          <p:nvPr>
            <p:ph type="sldNum" sz="quarter" idx="12"/>
          </p:nvPr>
        </p:nvSpPr>
        <p:spPr>
          <a:xfrm>
            <a:off x="7715250" y="6248400"/>
            <a:ext cx="2143125" cy="457200"/>
          </a:xfrm>
        </p:spPr>
        <p:txBody>
          <a:bodyPr/>
          <a:lstStyle>
            <a:lvl1pPr>
              <a:defRPr>
                <a:solidFill>
                  <a:srgbClr val="1C1C1C"/>
                </a:solidFill>
                <a:latin typeface="Times New Roman" charset="0"/>
                <a:ea typeface="MS PGothic" charset="0"/>
              </a:defRPr>
            </a:lvl1pPr>
          </a:lstStyle>
          <a:p>
            <a:pPr>
              <a:defRPr/>
            </a:pPr>
            <a:fld id="{AA990723-078C-3348-92BF-91CB33B54E91}" type="slidenum">
              <a:rPr lang="en-US"/>
              <a:pPr>
                <a:defRPr/>
              </a:pPr>
              <a:t>‹#›</a:t>
            </a:fld>
            <a:endParaRPr lang="en-US"/>
          </a:p>
        </p:txBody>
      </p:sp>
    </p:spTree>
    <p:extLst>
      <p:ext uri="{BB962C8B-B14F-4D97-AF65-F5344CB8AC3E}">
        <p14:creationId xmlns:p14="http://schemas.microsoft.com/office/powerpoint/2010/main" val="28082385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4117" y="214328"/>
            <a:ext cx="8767167" cy="700087"/>
          </a:xfrm>
        </p:spPr>
        <p:txBody>
          <a:bodyPr/>
          <a:lstStyle>
            <a:lvl1pPr>
              <a:defRPr b="1">
                <a:solidFill>
                  <a:srgbClr val="0000CC"/>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1"/>
          <p:cNvSpPr>
            <a:spLocks noGrp="1" noChangeArrowheads="1"/>
          </p:cNvSpPr>
          <p:nvPr>
            <p:ph type="dt" sz="half" idx="10"/>
          </p:nvPr>
        </p:nvSpPr>
        <p:spPr/>
        <p:txBody>
          <a:bodyPr/>
          <a:lstStyle>
            <a:lvl1pPr>
              <a:defRPr/>
            </a:lvl1pPr>
          </a:lstStyle>
          <a:p>
            <a:pPr>
              <a:defRPr/>
            </a:pPr>
            <a:endParaRPr lang="en-US"/>
          </a:p>
        </p:txBody>
      </p:sp>
      <p:sp>
        <p:nvSpPr>
          <p:cNvPr id="5" name="Rectangle 12"/>
          <p:cNvSpPr>
            <a:spLocks noGrp="1" noChangeArrowheads="1"/>
          </p:cNvSpPr>
          <p:nvPr>
            <p:ph type="ftr" sz="quarter" idx="11"/>
          </p:nvPr>
        </p:nvSpPr>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charset="0"/>
                <a:ea typeface="MS PGothic" charset="0"/>
              </a:defRPr>
            </a:lvl1pPr>
          </a:lstStyle>
          <a:p>
            <a:pPr>
              <a:defRPr/>
            </a:pPr>
            <a:fld id="{84B85DA3-C5C6-5941-AC03-91CBC084E9C9}" type="slidenum">
              <a:rPr lang="en-US"/>
              <a:pPr>
                <a:defRPr/>
              </a:pPr>
              <a:t>‹#›</a:t>
            </a:fld>
            <a:endParaRPr lang="en-US"/>
          </a:p>
        </p:txBody>
      </p:sp>
    </p:spTree>
    <p:extLst>
      <p:ext uri="{BB962C8B-B14F-4D97-AF65-F5344CB8AC3E}">
        <p14:creationId xmlns:p14="http://schemas.microsoft.com/office/powerpoint/2010/main" val="13098331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15"/>
            <a:ext cx="874395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p:txBody>
          <a:bodyPr/>
          <a:lstStyle>
            <a:lvl1pPr>
              <a:defRPr/>
            </a:lvl1pPr>
          </a:lstStyle>
          <a:p>
            <a:pPr>
              <a:defRPr/>
            </a:pPr>
            <a:endParaRPr lang="en-US"/>
          </a:p>
        </p:txBody>
      </p:sp>
      <p:sp>
        <p:nvSpPr>
          <p:cNvPr id="5" name="Rectangle 12"/>
          <p:cNvSpPr>
            <a:spLocks noGrp="1" noChangeArrowheads="1"/>
          </p:cNvSpPr>
          <p:nvPr>
            <p:ph type="ftr" sz="quarter" idx="11"/>
          </p:nvPr>
        </p:nvSpPr>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charset="0"/>
                <a:ea typeface="MS PGothic" charset="0"/>
              </a:defRPr>
            </a:lvl1pPr>
          </a:lstStyle>
          <a:p>
            <a:pPr>
              <a:defRPr/>
            </a:pPr>
            <a:fld id="{C5FC1803-A640-404D-AD5A-FAFD23324828}" type="slidenum">
              <a:rPr lang="en-US"/>
              <a:pPr>
                <a:defRPr/>
              </a:pPr>
              <a:t>‹#›</a:t>
            </a:fld>
            <a:endParaRPr lang="en-US"/>
          </a:p>
        </p:txBody>
      </p:sp>
    </p:spTree>
    <p:extLst>
      <p:ext uri="{BB962C8B-B14F-4D97-AF65-F5344CB8AC3E}">
        <p14:creationId xmlns:p14="http://schemas.microsoft.com/office/powerpoint/2010/main" val="40167415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330524" y="2017713"/>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788224" y="2017713"/>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1"/>
          <p:cNvSpPr>
            <a:spLocks noGrp="1" noChangeArrowheads="1"/>
          </p:cNvSpPr>
          <p:nvPr>
            <p:ph type="dt" sz="half" idx="10"/>
          </p:nvPr>
        </p:nvSpPr>
        <p:spPr/>
        <p:txBody>
          <a:bodyPr/>
          <a:lstStyle>
            <a:lvl1pPr>
              <a:defRPr/>
            </a:lvl1pPr>
          </a:lstStyle>
          <a:p>
            <a:pPr>
              <a:defRPr/>
            </a:pPr>
            <a:endParaRPr lang="en-US"/>
          </a:p>
        </p:txBody>
      </p:sp>
      <p:sp>
        <p:nvSpPr>
          <p:cNvPr id="6" name="Rectangle 12"/>
          <p:cNvSpPr>
            <a:spLocks noGrp="1" noChangeArrowheads="1"/>
          </p:cNvSpPr>
          <p:nvPr>
            <p:ph type="ftr" sz="quarter" idx="11"/>
          </p:nvPr>
        </p:nvSpPr>
        <p:spPr/>
        <p:txBody>
          <a:bodyPr/>
          <a:lstStyle>
            <a:lvl1pPr>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atin typeface="Times New Roman" charset="0"/>
                <a:ea typeface="MS PGothic" charset="0"/>
              </a:defRPr>
            </a:lvl1pPr>
          </a:lstStyle>
          <a:p>
            <a:pPr>
              <a:defRPr/>
            </a:pPr>
            <a:fld id="{D0410590-E1E6-534E-BFA7-4C16117CAE07}" type="slidenum">
              <a:rPr lang="en-US"/>
              <a:pPr>
                <a:defRPr/>
              </a:pPr>
              <a:t>‹#›</a:t>
            </a:fld>
            <a:endParaRPr lang="en-US"/>
          </a:p>
        </p:txBody>
      </p:sp>
    </p:spTree>
    <p:extLst>
      <p:ext uri="{BB962C8B-B14F-4D97-AF65-F5344CB8AC3E}">
        <p14:creationId xmlns:p14="http://schemas.microsoft.com/office/powerpoint/2010/main" val="19875131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225662"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62"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1"/>
          <p:cNvSpPr>
            <a:spLocks noGrp="1" noChangeArrowheads="1"/>
          </p:cNvSpPr>
          <p:nvPr>
            <p:ph type="dt" sz="half" idx="10"/>
          </p:nvPr>
        </p:nvSpPr>
        <p:spPr/>
        <p:txBody>
          <a:bodyPr/>
          <a:lstStyle>
            <a:lvl1pPr>
              <a:defRPr/>
            </a:lvl1pPr>
          </a:lstStyle>
          <a:p>
            <a:pPr>
              <a:defRPr/>
            </a:pPr>
            <a:endParaRPr lang="en-US"/>
          </a:p>
        </p:txBody>
      </p:sp>
      <p:sp>
        <p:nvSpPr>
          <p:cNvPr id="8" name="Rectangle 12"/>
          <p:cNvSpPr>
            <a:spLocks noGrp="1" noChangeArrowheads="1"/>
          </p:cNvSpPr>
          <p:nvPr>
            <p:ph type="ftr" sz="quarter" idx="11"/>
          </p:nvPr>
        </p:nvSpPr>
        <p:spPr/>
        <p:txBody>
          <a:bodyPr/>
          <a:lstStyle>
            <a:lvl1pPr>
              <a:defRPr/>
            </a:lvl1pPr>
          </a:lstStyle>
          <a:p>
            <a:pPr>
              <a:defRPr/>
            </a:pPr>
            <a:endParaRPr lang="en-US"/>
          </a:p>
        </p:txBody>
      </p:sp>
      <p:sp>
        <p:nvSpPr>
          <p:cNvPr id="9" name="Rectangle 13"/>
          <p:cNvSpPr>
            <a:spLocks noGrp="1" noChangeArrowheads="1"/>
          </p:cNvSpPr>
          <p:nvPr>
            <p:ph type="sldNum" sz="quarter" idx="12"/>
          </p:nvPr>
        </p:nvSpPr>
        <p:spPr/>
        <p:txBody>
          <a:bodyPr/>
          <a:lstStyle>
            <a:lvl1pPr>
              <a:defRPr>
                <a:latin typeface="Times New Roman" charset="0"/>
                <a:ea typeface="MS PGothic" charset="0"/>
              </a:defRPr>
            </a:lvl1pPr>
          </a:lstStyle>
          <a:p>
            <a:pPr>
              <a:defRPr/>
            </a:pPr>
            <a:fld id="{C5AD1F75-3D6C-AE4E-9437-5EF3240EA316}" type="slidenum">
              <a:rPr lang="en-US"/>
              <a:pPr>
                <a:defRPr/>
              </a:pPr>
              <a:t>‹#›</a:t>
            </a:fld>
            <a:endParaRPr lang="en-US"/>
          </a:p>
        </p:txBody>
      </p:sp>
    </p:spTree>
    <p:extLst>
      <p:ext uri="{BB962C8B-B14F-4D97-AF65-F5344CB8AC3E}">
        <p14:creationId xmlns:p14="http://schemas.microsoft.com/office/powerpoint/2010/main" val="11533936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11"/>
          <p:cNvSpPr>
            <a:spLocks noGrp="1" noChangeArrowheads="1"/>
          </p:cNvSpPr>
          <p:nvPr>
            <p:ph type="dt" sz="half" idx="10"/>
          </p:nvPr>
        </p:nvSpPr>
        <p:spPr/>
        <p:txBody>
          <a:bodyPr/>
          <a:lstStyle>
            <a:lvl1pPr>
              <a:defRPr/>
            </a:lvl1pPr>
          </a:lstStyle>
          <a:p>
            <a:pPr>
              <a:defRPr/>
            </a:pPr>
            <a:endParaRPr lang="en-US"/>
          </a:p>
        </p:txBody>
      </p:sp>
      <p:sp>
        <p:nvSpPr>
          <p:cNvPr id="4" name="Rectangle 12"/>
          <p:cNvSpPr>
            <a:spLocks noGrp="1" noChangeArrowheads="1"/>
          </p:cNvSpPr>
          <p:nvPr>
            <p:ph type="ftr" sz="quarter" idx="11"/>
          </p:nvPr>
        </p:nvSpPr>
        <p:spPr/>
        <p:txBody>
          <a:bodyPr/>
          <a:lstStyle>
            <a:lvl1pPr>
              <a:defRPr/>
            </a:lvl1pPr>
          </a:lstStyle>
          <a:p>
            <a:pPr>
              <a:defRPr/>
            </a:pPr>
            <a:endParaRPr lang="en-US"/>
          </a:p>
        </p:txBody>
      </p:sp>
      <p:sp>
        <p:nvSpPr>
          <p:cNvPr id="5" name="Rectangle 13"/>
          <p:cNvSpPr>
            <a:spLocks noGrp="1" noChangeArrowheads="1"/>
          </p:cNvSpPr>
          <p:nvPr>
            <p:ph type="sldNum" sz="quarter" idx="12"/>
          </p:nvPr>
        </p:nvSpPr>
        <p:spPr/>
        <p:txBody>
          <a:bodyPr/>
          <a:lstStyle>
            <a:lvl1pPr>
              <a:defRPr>
                <a:latin typeface="Times New Roman" charset="0"/>
                <a:ea typeface="MS PGothic" charset="0"/>
              </a:defRPr>
            </a:lvl1pPr>
          </a:lstStyle>
          <a:p>
            <a:pPr>
              <a:defRPr/>
            </a:pPr>
            <a:fld id="{036544B8-D662-2E48-9877-1C5019AD4EC9}" type="slidenum">
              <a:rPr lang="en-US"/>
              <a:pPr>
                <a:defRPr/>
              </a:pPr>
              <a:t>‹#›</a:t>
            </a:fld>
            <a:endParaRPr lang="en-US"/>
          </a:p>
        </p:txBody>
      </p:sp>
    </p:spTree>
    <p:extLst>
      <p:ext uri="{BB962C8B-B14F-4D97-AF65-F5344CB8AC3E}">
        <p14:creationId xmlns:p14="http://schemas.microsoft.com/office/powerpoint/2010/main" val="40543617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endParaRPr lang="en-US"/>
          </a:p>
        </p:txBody>
      </p:sp>
      <p:sp>
        <p:nvSpPr>
          <p:cNvPr id="3" name="Rectangle 12"/>
          <p:cNvSpPr>
            <a:spLocks noGrp="1" noChangeArrowheads="1"/>
          </p:cNvSpPr>
          <p:nvPr>
            <p:ph type="ftr" sz="quarter" idx="11"/>
          </p:nvPr>
        </p:nvSpPr>
        <p:spPr/>
        <p:txBody>
          <a:bodyPr/>
          <a:lstStyle>
            <a:lvl1pPr>
              <a:defRPr/>
            </a:lvl1pPr>
          </a:lstStyle>
          <a:p>
            <a:pPr>
              <a:defRPr/>
            </a:pPr>
            <a:endParaRPr lang="en-US"/>
          </a:p>
        </p:txBody>
      </p:sp>
      <p:sp>
        <p:nvSpPr>
          <p:cNvPr id="4" name="Rectangle 13"/>
          <p:cNvSpPr>
            <a:spLocks noGrp="1" noChangeArrowheads="1"/>
          </p:cNvSpPr>
          <p:nvPr>
            <p:ph type="sldNum" sz="quarter" idx="12"/>
          </p:nvPr>
        </p:nvSpPr>
        <p:spPr/>
        <p:txBody>
          <a:bodyPr/>
          <a:lstStyle>
            <a:lvl1pPr>
              <a:defRPr>
                <a:latin typeface="Times New Roman" charset="0"/>
                <a:ea typeface="MS PGothic" charset="0"/>
              </a:defRPr>
            </a:lvl1pPr>
          </a:lstStyle>
          <a:p>
            <a:pPr>
              <a:defRPr/>
            </a:pPr>
            <a:fld id="{53461447-A661-5047-A430-B732FE1A6A52}" type="slidenum">
              <a:rPr lang="en-US"/>
              <a:pPr>
                <a:defRPr/>
              </a:pPr>
              <a:t>‹#›</a:t>
            </a:fld>
            <a:endParaRPr lang="en-US"/>
          </a:p>
        </p:txBody>
      </p:sp>
    </p:spTree>
    <p:extLst>
      <p:ext uri="{BB962C8B-B14F-4D97-AF65-F5344CB8AC3E}">
        <p14:creationId xmlns:p14="http://schemas.microsoft.com/office/powerpoint/2010/main" val="30113796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021931" y="27306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endParaRPr lang="en-US"/>
          </a:p>
        </p:txBody>
      </p:sp>
      <p:sp>
        <p:nvSpPr>
          <p:cNvPr id="6" name="Rectangle 12"/>
          <p:cNvSpPr>
            <a:spLocks noGrp="1" noChangeArrowheads="1"/>
          </p:cNvSpPr>
          <p:nvPr>
            <p:ph type="ftr" sz="quarter" idx="11"/>
          </p:nvPr>
        </p:nvSpPr>
        <p:spPr/>
        <p:txBody>
          <a:bodyPr/>
          <a:lstStyle>
            <a:lvl1pPr>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atin typeface="Times New Roman" charset="0"/>
                <a:ea typeface="MS PGothic" charset="0"/>
              </a:defRPr>
            </a:lvl1pPr>
          </a:lstStyle>
          <a:p>
            <a:pPr>
              <a:defRPr/>
            </a:pPr>
            <a:fld id="{927DBAE2-C17F-724E-AB4E-30F68E4471F6}" type="slidenum">
              <a:rPr lang="en-US"/>
              <a:pPr>
                <a:defRPr/>
              </a:pPr>
              <a:t>‹#›</a:t>
            </a:fld>
            <a:endParaRPr lang="en-US"/>
          </a:p>
        </p:txBody>
      </p:sp>
    </p:spTree>
    <p:extLst>
      <p:ext uri="{BB962C8B-B14F-4D97-AF65-F5344CB8AC3E}">
        <p14:creationId xmlns:p14="http://schemas.microsoft.com/office/powerpoint/2010/main" val="40132643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endParaRPr lang="en-US"/>
          </a:p>
        </p:txBody>
      </p:sp>
      <p:sp>
        <p:nvSpPr>
          <p:cNvPr id="6" name="Rectangle 12"/>
          <p:cNvSpPr>
            <a:spLocks noGrp="1" noChangeArrowheads="1"/>
          </p:cNvSpPr>
          <p:nvPr>
            <p:ph type="ftr" sz="quarter" idx="11"/>
          </p:nvPr>
        </p:nvSpPr>
        <p:spPr/>
        <p:txBody>
          <a:bodyPr/>
          <a:lstStyle>
            <a:lvl1pPr>
              <a:defRPr/>
            </a:lvl1pPr>
          </a:lstStyle>
          <a:p>
            <a:pPr>
              <a:defRPr/>
            </a:pPr>
            <a:endParaRPr lang="en-US"/>
          </a:p>
        </p:txBody>
      </p:sp>
      <p:sp>
        <p:nvSpPr>
          <p:cNvPr id="7" name="Rectangle 13"/>
          <p:cNvSpPr>
            <a:spLocks noGrp="1" noChangeArrowheads="1"/>
          </p:cNvSpPr>
          <p:nvPr>
            <p:ph type="sldNum" sz="quarter" idx="12"/>
          </p:nvPr>
        </p:nvSpPr>
        <p:spPr/>
        <p:txBody>
          <a:bodyPr/>
          <a:lstStyle>
            <a:lvl1pPr>
              <a:defRPr>
                <a:latin typeface="Times New Roman" charset="0"/>
                <a:ea typeface="MS PGothic" charset="0"/>
              </a:defRPr>
            </a:lvl1pPr>
          </a:lstStyle>
          <a:p>
            <a:pPr>
              <a:defRPr/>
            </a:pPr>
            <a:fld id="{FD0D3CF0-DDE9-4D48-A3BD-5A4934C301F0}" type="slidenum">
              <a:rPr lang="en-US"/>
              <a:pPr>
                <a:defRPr/>
              </a:pPr>
              <a:t>‹#›</a:t>
            </a:fld>
            <a:endParaRPr lang="en-US"/>
          </a:p>
        </p:txBody>
      </p:sp>
    </p:spTree>
    <p:extLst>
      <p:ext uri="{BB962C8B-B14F-4D97-AF65-F5344CB8AC3E}">
        <p14:creationId xmlns:p14="http://schemas.microsoft.com/office/powerpoint/2010/main" val="1153350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47D42A1-9379-5A48-891B-C85C4E9B92FE}" type="slidenum">
              <a:rPr lang="fr-FR"/>
              <a:pPr>
                <a:defRPr/>
              </a:pPr>
              <a:t>‹#›</a:t>
            </a:fld>
            <a:endParaRPr lang="fr-FR"/>
          </a:p>
        </p:txBody>
      </p:sp>
    </p:spTree>
    <p:extLst>
      <p:ext uri="{BB962C8B-B14F-4D97-AF65-F5344CB8AC3E}">
        <p14:creationId xmlns:p14="http://schemas.microsoft.com/office/powerpoint/2010/main" val="1852890216"/>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1"/>
          <p:cNvSpPr>
            <a:spLocks noGrp="1" noChangeArrowheads="1"/>
          </p:cNvSpPr>
          <p:nvPr>
            <p:ph type="dt" sz="half" idx="10"/>
          </p:nvPr>
        </p:nvSpPr>
        <p:spPr/>
        <p:txBody>
          <a:bodyPr/>
          <a:lstStyle>
            <a:lvl1pPr>
              <a:defRPr/>
            </a:lvl1pPr>
          </a:lstStyle>
          <a:p>
            <a:pPr>
              <a:defRPr/>
            </a:pPr>
            <a:endParaRPr lang="en-US"/>
          </a:p>
        </p:txBody>
      </p:sp>
      <p:sp>
        <p:nvSpPr>
          <p:cNvPr id="5" name="Rectangle 12"/>
          <p:cNvSpPr>
            <a:spLocks noGrp="1" noChangeArrowheads="1"/>
          </p:cNvSpPr>
          <p:nvPr>
            <p:ph type="ftr" sz="quarter" idx="11"/>
          </p:nvPr>
        </p:nvSpPr>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charset="0"/>
                <a:ea typeface="MS PGothic" charset="0"/>
              </a:defRPr>
            </a:lvl1pPr>
          </a:lstStyle>
          <a:p>
            <a:pPr>
              <a:defRPr/>
            </a:pPr>
            <a:fld id="{2D26DB74-E957-974B-AFD7-EAD933EDFC9D}" type="slidenum">
              <a:rPr lang="en-US"/>
              <a:pPr>
                <a:defRPr/>
              </a:pPr>
              <a:t>‹#›</a:t>
            </a:fld>
            <a:endParaRPr lang="en-US"/>
          </a:p>
        </p:txBody>
      </p:sp>
    </p:spTree>
    <p:extLst>
      <p:ext uri="{BB962C8B-B14F-4D97-AF65-F5344CB8AC3E}">
        <p14:creationId xmlns:p14="http://schemas.microsoft.com/office/powerpoint/2010/main" val="31574657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79556" y="214313"/>
            <a:ext cx="2194918" cy="59182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294805" y="214313"/>
            <a:ext cx="6413301"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1"/>
          <p:cNvSpPr>
            <a:spLocks noGrp="1" noChangeArrowheads="1"/>
          </p:cNvSpPr>
          <p:nvPr>
            <p:ph type="dt" sz="half" idx="10"/>
          </p:nvPr>
        </p:nvSpPr>
        <p:spPr/>
        <p:txBody>
          <a:bodyPr/>
          <a:lstStyle>
            <a:lvl1pPr>
              <a:defRPr/>
            </a:lvl1pPr>
          </a:lstStyle>
          <a:p>
            <a:pPr>
              <a:defRPr/>
            </a:pPr>
            <a:endParaRPr lang="en-US"/>
          </a:p>
        </p:txBody>
      </p:sp>
      <p:sp>
        <p:nvSpPr>
          <p:cNvPr id="5" name="Rectangle 12"/>
          <p:cNvSpPr>
            <a:spLocks noGrp="1" noChangeArrowheads="1"/>
          </p:cNvSpPr>
          <p:nvPr>
            <p:ph type="ftr" sz="quarter" idx="11"/>
          </p:nvPr>
        </p:nvSpPr>
        <p:spPr/>
        <p:txBody>
          <a:bodyPr/>
          <a:lstStyle>
            <a:lvl1pPr>
              <a:defRPr/>
            </a:lvl1pPr>
          </a:lstStyle>
          <a:p>
            <a:pPr>
              <a:defRPr/>
            </a:pPr>
            <a:endParaRPr lang="en-US"/>
          </a:p>
        </p:txBody>
      </p:sp>
      <p:sp>
        <p:nvSpPr>
          <p:cNvPr id="6" name="Rectangle 13"/>
          <p:cNvSpPr>
            <a:spLocks noGrp="1" noChangeArrowheads="1"/>
          </p:cNvSpPr>
          <p:nvPr>
            <p:ph type="sldNum" sz="quarter" idx="12"/>
          </p:nvPr>
        </p:nvSpPr>
        <p:spPr/>
        <p:txBody>
          <a:bodyPr/>
          <a:lstStyle>
            <a:lvl1pPr>
              <a:defRPr>
                <a:latin typeface="Times New Roman" charset="0"/>
                <a:ea typeface="MS PGothic" charset="0"/>
              </a:defRPr>
            </a:lvl1pPr>
          </a:lstStyle>
          <a:p>
            <a:pPr>
              <a:defRPr/>
            </a:pPr>
            <a:fld id="{651BC5B9-1AB9-D24E-86E2-D88DC77687D0}" type="slidenum">
              <a:rPr lang="en-US"/>
              <a:pPr>
                <a:defRPr/>
              </a:pPr>
              <a:t>‹#›</a:t>
            </a:fld>
            <a:endParaRPr lang="en-US"/>
          </a:p>
        </p:txBody>
      </p:sp>
    </p:spTree>
    <p:extLst>
      <p:ext uri="{BB962C8B-B14F-4D97-AF65-F5344CB8AC3E}">
        <p14:creationId xmlns:p14="http://schemas.microsoft.com/office/powerpoint/2010/main" val="15469391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725"/>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4FC30A6-5133-8548-AFEC-8C2D4E90E17F}" type="slidenum">
              <a:rPr lang="fr-FR"/>
              <a:pPr>
                <a:defRPr/>
              </a:pPr>
              <a:t>‹#›</a:t>
            </a:fld>
            <a:endParaRPr lang="fr-FR"/>
          </a:p>
        </p:txBody>
      </p:sp>
    </p:spTree>
    <p:extLst>
      <p:ext uri="{BB962C8B-B14F-4D97-AF65-F5344CB8AC3E}">
        <p14:creationId xmlns:p14="http://schemas.microsoft.com/office/powerpoint/2010/main" val="13323956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1033C1C-11FF-6545-A0C3-04FFCA5506C2}" type="slidenum">
              <a:rPr lang="fr-FR"/>
              <a:pPr>
                <a:defRPr/>
              </a:pPr>
              <a:t>‹#›</a:t>
            </a:fld>
            <a:endParaRPr lang="fr-FR"/>
          </a:p>
        </p:txBody>
      </p:sp>
    </p:spTree>
    <p:extLst>
      <p:ext uri="{BB962C8B-B14F-4D97-AF65-F5344CB8AC3E}">
        <p14:creationId xmlns:p14="http://schemas.microsoft.com/office/powerpoint/2010/main" val="1661072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200"/>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727DF38-ECAF-4C4F-A339-401F4B469295}" type="slidenum">
              <a:rPr lang="fr-FR"/>
              <a:pPr>
                <a:defRPr/>
              </a:pPr>
              <a:t>‹#›</a:t>
            </a:fld>
            <a:endParaRPr lang="fr-FR"/>
          </a:p>
        </p:txBody>
      </p:sp>
    </p:spTree>
    <p:extLst>
      <p:ext uri="{BB962C8B-B14F-4D97-AF65-F5344CB8AC3E}">
        <p14:creationId xmlns:p14="http://schemas.microsoft.com/office/powerpoint/2010/main" val="5335863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19869"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3C9B43D-EEBF-8C43-8655-7DAC34BC9C2D}" type="slidenum">
              <a:rPr lang="fr-FR"/>
              <a:pPr>
                <a:defRPr/>
              </a:pPr>
              <a:t>‹#›</a:t>
            </a:fld>
            <a:endParaRPr lang="fr-FR"/>
          </a:p>
        </p:txBody>
      </p:sp>
    </p:spTree>
    <p:extLst>
      <p:ext uri="{BB962C8B-B14F-4D97-AF65-F5344CB8AC3E}">
        <p14:creationId xmlns:p14="http://schemas.microsoft.com/office/powerpoint/2010/main" val="25476699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06E0B4F-9081-204D-8ACB-B1381DE550B1}" type="slidenum">
              <a:rPr lang="fr-FR"/>
              <a:pPr>
                <a:defRPr/>
              </a:pPr>
              <a:t>‹#›</a:t>
            </a:fld>
            <a:endParaRPr lang="fr-FR"/>
          </a:p>
        </p:txBody>
      </p:sp>
    </p:spTree>
    <p:extLst>
      <p:ext uri="{BB962C8B-B14F-4D97-AF65-F5344CB8AC3E}">
        <p14:creationId xmlns:p14="http://schemas.microsoft.com/office/powerpoint/2010/main" val="25681418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32B0BBF-1A6E-9744-B292-C24FD30FF381}" type="slidenum">
              <a:rPr lang="fr-FR"/>
              <a:pPr>
                <a:defRPr/>
              </a:pPr>
              <a:t>‹#›</a:t>
            </a:fld>
            <a:endParaRPr lang="fr-FR"/>
          </a:p>
        </p:txBody>
      </p:sp>
    </p:spTree>
    <p:extLst>
      <p:ext uri="{BB962C8B-B14F-4D97-AF65-F5344CB8AC3E}">
        <p14:creationId xmlns:p14="http://schemas.microsoft.com/office/powerpoint/2010/main" val="32767210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538952E-773C-DB4C-AF38-75B9FAB299D8}" type="slidenum">
              <a:rPr lang="fr-FR"/>
              <a:pPr>
                <a:defRPr/>
              </a:pPr>
              <a:t>‹#›</a:t>
            </a:fld>
            <a:endParaRPr lang="fr-FR"/>
          </a:p>
        </p:txBody>
      </p:sp>
    </p:spTree>
    <p:extLst>
      <p:ext uri="{BB962C8B-B14F-4D97-AF65-F5344CB8AC3E}">
        <p14:creationId xmlns:p14="http://schemas.microsoft.com/office/powerpoint/2010/main" val="32788597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3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7D7B700-7264-3041-95E2-272FAE4DFBE1}" type="slidenum">
              <a:rPr lang="fr-FR"/>
              <a:pPr>
                <a:defRPr/>
              </a:pPr>
              <a:t>‹#›</a:t>
            </a:fld>
            <a:endParaRPr lang="fr-FR"/>
          </a:p>
        </p:txBody>
      </p:sp>
    </p:spTree>
    <p:extLst>
      <p:ext uri="{BB962C8B-B14F-4D97-AF65-F5344CB8AC3E}">
        <p14:creationId xmlns:p14="http://schemas.microsoft.com/office/powerpoint/2010/main" val="3493717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602" y="4407299"/>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B8E13A6-D143-3D4A-B096-32C2A6C00A52}" type="slidenum">
              <a:rPr lang="fr-FR"/>
              <a:pPr>
                <a:defRPr/>
              </a:pPr>
              <a:t>‹#›</a:t>
            </a:fld>
            <a:endParaRPr lang="fr-FR"/>
          </a:p>
        </p:txBody>
      </p:sp>
    </p:spTree>
    <p:extLst>
      <p:ext uri="{BB962C8B-B14F-4D97-AF65-F5344CB8AC3E}">
        <p14:creationId xmlns:p14="http://schemas.microsoft.com/office/powerpoint/2010/main" val="2768276906"/>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DBA6045-F057-284D-B871-27B70C5BA2BF}" type="slidenum">
              <a:rPr lang="fr-FR"/>
              <a:pPr>
                <a:defRPr/>
              </a:pPr>
              <a:t>‹#›</a:t>
            </a:fld>
            <a:endParaRPr lang="fr-FR"/>
          </a:p>
        </p:txBody>
      </p:sp>
    </p:spTree>
    <p:extLst>
      <p:ext uri="{BB962C8B-B14F-4D97-AF65-F5344CB8AC3E}">
        <p14:creationId xmlns:p14="http://schemas.microsoft.com/office/powerpoint/2010/main" val="26454063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2EF8D88-15A5-D042-9D11-9C6C59EE794C}" type="slidenum">
              <a:rPr lang="fr-FR"/>
              <a:pPr>
                <a:defRPr/>
              </a:pPr>
              <a:t>‹#›</a:t>
            </a:fld>
            <a:endParaRPr lang="fr-FR"/>
          </a:p>
        </p:txBody>
      </p:sp>
    </p:spTree>
    <p:extLst>
      <p:ext uri="{BB962C8B-B14F-4D97-AF65-F5344CB8AC3E}">
        <p14:creationId xmlns:p14="http://schemas.microsoft.com/office/powerpoint/2010/main" val="15385016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29488" y="609600"/>
            <a:ext cx="2185988"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771525" y="609600"/>
            <a:ext cx="6405563"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DC2AFEE-2D00-6A40-BCDA-476D61D2E341}" type="slidenum">
              <a:rPr lang="fr-FR"/>
              <a:pPr>
                <a:defRPr/>
              </a:pPr>
              <a:t>‹#›</a:t>
            </a:fld>
            <a:endParaRPr lang="fr-FR"/>
          </a:p>
        </p:txBody>
      </p:sp>
    </p:spTree>
    <p:extLst>
      <p:ext uri="{BB962C8B-B14F-4D97-AF65-F5344CB8AC3E}">
        <p14:creationId xmlns:p14="http://schemas.microsoft.com/office/powerpoint/2010/main" val="26917089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791"/>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val="1707444067"/>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9556343"/>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266"/>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2772133868"/>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1487491" y="16764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145093" y="1676400"/>
            <a:ext cx="35067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063622218"/>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629211140"/>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extLst>
      <p:ext uri="{BB962C8B-B14F-4D97-AF65-F5344CB8AC3E}">
        <p14:creationId xmlns:p14="http://schemas.microsoft.com/office/powerpoint/2010/main" val="1463789616"/>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413165"/>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771525" y="1981200"/>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29225" y="1981200"/>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692273-47CB-224A-B354-EE03D5BDE030}" type="slidenum">
              <a:rPr lang="fr-FR"/>
              <a:pPr>
                <a:defRPr/>
              </a:pPr>
              <a:t>‹#›</a:t>
            </a:fld>
            <a:endParaRPr lang="fr-FR"/>
          </a:p>
        </p:txBody>
      </p:sp>
    </p:spTree>
    <p:extLst>
      <p:ext uri="{BB962C8B-B14F-4D97-AF65-F5344CB8AC3E}">
        <p14:creationId xmlns:p14="http://schemas.microsoft.com/office/powerpoint/2010/main" val="3691222162"/>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39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1074312175"/>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1632224394"/>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53717652"/>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669215" y="19050"/>
            <a:ext cx="2543175" cy="577215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38159" y="19050"/>
            <a:ext cx="7478713" cy="577215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879974841"/>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695"/>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val="2342113404"/>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781618932"/>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170"/>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3572833378"/>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1487491" y="16764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145093" y="1676400"/>
            <a:ext cx="35067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73974373"/>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1411305"/>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extLst>
      <p:ext uri="{BB962C8B-B14F-4D97-AF65-F5344CB8AC3E}">
        <p14:creationId xmlns:p14="http://schemas.microsoft.com/office/powerpoint/2010/main" val="732545779"/>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5832"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5832"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8"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530EF82-E197-C74A-A015-3D286706B7E5}" type="slidenum">
              <a:rPr lang="fr-FR"/>
              <a:pPr>
                <a:defRPr/>
              </a:pPr>
              <a:t>‹#›</a:t>
            </a:fld>
            <a:endParaRPr lang="fr-FR"/>
          </a:p>
        </p:txBody>
      </p:sp>
    </p:spTree>
    <p:extLst>
      <p:ext uri="{BB962C8B-B14F-4D97-AF65-F5344CB8AC3E}">
        <p14:creationId xmlns:p14="http://schemas.microsoft.com/office/powerpoint/2010/main" val="2357119074"/>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6266"/>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29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3816529741"/>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2539408590"/>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71330217"/>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669215" y="19050"/>
            <a:ext cx="2543175" cy="577215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38159" y="19050"/>
            <a:ext cx="7478713" cy="577215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325647790"/>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805"/>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val="1219175512"/>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25489639"/>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280"/>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107028353"/>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1487491" y="16764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145093" y="1676400"/>
            <a:ext cx="35067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004242764"/>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967738651"/>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4"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5" name="Rectangle 6"/>
          <p:cNvSpPr>
            <a:spLocks noGrp="1" noChangeArrowheads="1"/>
          </p:cNvSpPr>
          <p:nvPr>
            <p:ph type="sldNum" sz="quarter" idx="12"/>
          </p:nvPr>
        </p:nvSpPr>
        <p:spPr/>
        <p:txBody>
          <a:bodyPr/>
          <a:lstStyle>
            <a:lvl1pPr eaLnBrk="1" hangingPunct="1">
              <a:defRPr/>
            </a:lvl1pPr>
          </a:lstStyle>
          <a:p>
            <a:pPr>
              <a:defRPr/>
            </a:pPr>
            <a:fld id="{11AE9502-2A7B-D74E-9A9B-3089291B0BD0}" type="slidenum">
              <a:rPr lang="fr-FR"/>
              <a:pPr>
                <a:defRPr/>
              </a:pPr>
              <a:t>‹#›</a:t>
            </a:fld>
            <a:endParaRPr lang="fr-FR"/>
          </a:p>
        </p:txBody>
      </p:sp>
    </p:spTree>
    <p:extLst>
      <p:ext uri="{BB962C8B-B14F-4D97-AF65-F5344CB8AC3E}">
        <p14:creationId xmlns:p14="http://schemas.microsoft.com/office/powerpoint/2010/main" val="3779653810"/>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extLst>
      <p:ext uri="{BB962C8B-B14F-4D97-AF65-F5344CB8AC3E}">
        <p14:creationId xmlns:p14="http://schemas.microsoft.com/office/powerpoint/2010/main" val="3158428727"/>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150147"/>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408"/>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2260611475"/>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3448908903"/>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27064364"/>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669215" y="19050"/>
            <a:ext cx="2543175" cy="577215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38159" y="19050"/>
            <a:ext cx="7478713" cy="577215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495385417"/>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971"/>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cs typeface="Arial" charset="0"/>
              </a:defRPr>
            </a:lvl1pPr>
          </a:lstStyle>
          <a:p>
            <a:pPr>
              <a:defRPr/>
            </a:pPr>
            <a:fld id="{AD22DB41-B7DB-F340-A4AE-BA19A32C6D5C}" type="slidenum">
              <a:rPr lang="fr-FR"/>
              <a:pPr>
                <a:defRPr/>
              </a:pPr>
              <a:t>‹#›</a:t>
            </a:fld>
            <a:endParaRPr lang="fr-FR"/>
          </a:p>
        </p:txBody>
      </p:sp>
    </p:spTree>
    <p:extLst>
      <p:ext uri="{BB962C8B-B14F-4D97-AF65-F5344CB8AC3E}">
        <p14:creationId xmlns:p14="http://schemas.microsoft.com/office/powerpoint/2010/main" val="25803232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cs typeface="Arial" charset="0"/>
              </a:defRPr>
            </a:lvl1pPr>
          </a:lstStyle>
          <a:p>
            <a:pPr>
              <a:defRPr/>
            </a:pPr>
            <a:fld id="{1BC29DF7-7F8A-A84D-9D90-DBE3BC18AF8A}" type="slidenum">
              <a:rPr lang="fr-FR"/>
              <a:pPr>
                <a:defRPr/>
              </a:pPr>
              <a:t>‹#›</a:t>
            </a:fld>
            <a:endParaRPr lang="fr-FR"/>
          </a:p>
        </p:txBody>
      </p:sp>
    </p:spTree>
    <p:extLst>
      <p:ext uri="{BB962C8B-B14F-4D97-AF65-F5344CB8AC3E}">
        <p14:creationId xmlns:p14="http://schemas.microsoft.com/office/powerpoint/2010/main" val="19947048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446"/>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cs typeface="Arial" charset="0"/>
              </a:defRPr>
            </a:lvl1pPr>
          </a:lstStyle>
          <a:p>
            <a:pPr>
              <a:defRPr/>
            </a:pPr>
            <a:fld id="{FD2728B6-9C20-0C45-A558-9F794FD52F6B}" type="slidenum">
              <a:rPr lang="fr-FR"/>
              <a:pPr>
                <a:defRPr/>
              </a:pPr>
              <a:t>‹#›</a:t>
            </a:fld>
            <a:endParaRPr lang="fr-FR"/>
          </a:p>
        </p:txBody>
      </p:sp>
    </p:spTree>
    <p:extLst>
      <p:ext uri="{BB962C8B-B14F-4D97-AF65-F5344CB8AC3E}">
        <p14:creationId xmlns:p14="http://schemas.microsoft.com/office/powerpoint/2010/main" val="3786079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19998"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cs typeface="Arial" charset="0"/>
              </a:defRPr>
            </a:lvl1pPr>
          </a:lstStyle>
          <a:p>
            <a:pPr>
              <a:defRPr/>
            </a:pPr>
            <a:fld id="{38B8BD96-B2B5-1C4B-A703-576A74D4DC10}" type="slidenum">
              <a:rPr lang="fr-FR"/>
              <a:pPr>
                <a:defRPr/>
              </a:pPr>
              <a:t>‹#›</a:t>
            </a:fld>
            <a:endParaRPr lang="fr-FR"/>
          </a:p>
        </p:txBody>
      </p:sp>
    </p:spTree>
    <p:extLst>
      <p:ext uri="{BB962C8B-B14F-4D97-AF65-F5344CB8AC3E}">
        <p14:creationId xmlns:p14="http://schemas.microsoft.com/office/powerpoint/2010/main" val="4272287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3"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4EE67AC-72DB-7F46-B80B-44E3A828D513}" type="slidenum">
              <a:rPr lang="fr-FR"/>
              <a:pPr>
                <a:defRPr/>
              </a:pPr>
              <a:t>‹#›</a:t>
            </a:fld>
            <a:endParaRPr lang="fr-FR"/>
          </a:p>
        </p:txBody>
      </p:sp>
    </p:spTree>
    <p:extLst>
      <p:ext uri="{BB962C8B-B14F-4D97-AF65-F5344CB8AC3E}">
        <p14:creationId xmlns:p14="http://schemas.microsoft.com/office/powerpoint/2010/main" val="2404062571"/>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8"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9" name="Rectangle 6"/>
          <p:cNvSpPr>
            <a:spLocks noGrp="1" noChangeArrowheads="1"/>
          </p:cNvSpPr>
          <p:nvPr>
            <p:ph type="sldNum" sz="quarter" idx="12"/>
          </p:nvPr>
        </p:nvSpPr>
        <p:spPr/>
        <p:txBody>
          <a:bodyPr/>
          <a:lstStyle>
            <a:lvl1pPr eaLnBrk="1" hangingPunct="1">
              <a:defRPr>
                <a:cs typeface="Arial" charset="0"/>
              </a:defRPr>
            </a:lvl1pPr>
          </a:lstStyle>
          <a:p>
            <a:pPr>
              <a:defRPr/>
            </a:pPr>
            <a:fld id="{87016BF3-2658-CA45-BD14-F0766594FEB2}" type="slidenum">
              <a:rPr lang="fr-FR"/>
              <a:pPr>
                <a:defRPr/>
              </a:pPr>
              <a:t>‹#›</a:t>
            </a:fld>
            <a:endParaRPr lang="fr-FR"/>
          </a:p>
        </p:txBody>
      </p:sp>
    </p:spTree>
    <p:extLst>
      <p:ext uri="{BB962C8B-B14F-4D97-AF65-F5344CB8AC3E}">
        <p14:creationId xmlns:p14="http://schemas.microsoft.com/office/powerpoint/2010/main" val="408453410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4"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74CCCF6-C34B-8940-93D4-0164E5B6574A}" type="slidenum">
              <a:rPr lang="fr-FR"/>
              <a:pPr>
                <a:defRPr/>
              </a:pPr>
              <a:t>‹#›</a:t>
            </a:fld>
            <a:endParaRPr lang="fr-FR"/>
          </a:p>
        </p:txBody>
      </p:sp>
    </p:spTree>
    <p:extLst>
      <p:ext uri="{BB962C8B-B14F-4D97-AF65-F5344CB8AC3E}">
        <p14:creationId xmlns:p14="http://schemas.microsoft.com/office/powerpoint/2010/main" val="12086951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3"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C224621C-41C5-9A4B-B60A-49896C3CF9B6}" type="slidenum">
              <a:rPr lang="fr-FR"/>
              <a:pPr>
                <a:defRPr/>
              </a:pPr>
              <a:t>‹#›</a:t>
            </a:fld>
            <a:endParaRPr lang="fr-FR"/>
          </a:p>
        </p:txBody>
      </p:sp>
    </p:spTree>
    <p:extLst>
      <p:ext uri="{BB962C8B-B14F-4D97-AF65-F5344CB8AC3E}">
        <p14:creationId xmlns:p14="http://schemas.microsoft.com/office/powerpoint/2010/main" val="23219136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596"/>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cs typeface="Arial" charset="0"/>
              </a:defRPr>
            </a:lvl1pPr>
          </a:lstStyle>
          <a:p>
            <a:pPr>
              <a:defRPr/>
            </a:pPr>
            <a:fld id="{2F528E26-52B9-DF49-8ECA-C504A66CF2D0}" type="slidenum">
              <a:rPr lang="fr-FR"/>
              <a:pPr>
                <a:defRPr/>
              </a:pPr>
              <a:t>‹#›</a:t>
            </a:fld>
            <a:endParaRPr lang="fr-FR"/>
          </a:p>
        </p:txBody>
      </p:sp>
    </p:spTree>
    <p:extLst>
      <p:ext uri="{BB962C8B-B14F-4D97-AF65-F5344CB8AC3E}">
        <p14:creationId xmlns:p14="http://schemas.microsoft.com/office/powerpoint/2010/main" val="17134305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cs typeface="Arial" charset="0"/>
              </a:defRPr>
            </a:lvl1pPr>
          </a:lstStyle>
          <a:p>
            <a:pPr>
              <a:defRPr/>
            </a:pPr>
            <a:fld id="{FD403826-C307-FA4C-8F30-281AEF27F4F8}" type="slidenum">
              <a:rPr lang="fr-FR"/>
              <a:pPr>
                <a:defRPr/>
              </a:pPr>
              <a:t>‹#›</a:t>
            </a:fld>
            <a:endParaRPr lang="fr-FR"/>
          </a:p>
        </p:txBody>
      </p:sp>
    </p:spTree>
    <p:extLst>
      <p:ext uri="{BB962C8B-B14F-4D97-AF65-F5344CB8AC3E}">
        <p14:creationId xmlns:p14="http://schemas.microsoft.com/office/powerpoint/2010/main" val="36437013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cs typeface="Arial" charset="0"/>
              </a:defRPr>
            </a:lvl1pPr>
          </a:lstStyle>
          <a:p>
            <a:pPr>
              <a:defRPr/>
            </a:pPr>
            <a:fld id="{90E63DE6-3970-EE49-9D91-EC78F9CCF3EF}" type="slidenum">
              <a:rPr lang="fr-FR"/>
              <a:pPr>
                <a:defRPr/>
              </a:pPr>
              <a:t>‹#›</a:t>
            </a:fld>
            <a:endParaRPr lang="fr-FR"/>
          </a:p>
        </p:txBody>
      </p:sp>
    </p:spTree>
    <p:extLst>
      <p:ext uri="{BB962C8B-B14F-4D97-AF65-F5344CB8AC3E}">
        <p14:creationId xmlns:p14="http://schemas.microsoft.com/office/powerpoint/2010/main" val="8353913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29488" y="609600"/>
            <a:ext cx="2185988"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771525" y="609600"/>
            <a:ext cx="6405563"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cs typeface="Arial" charset="0"/>
              </a:defRPr>
            </a:lvl1pPr>
          </a:lstStyle>
          <a:p>
            <a:pPr>
              <a:defRPr/>
            </a:pPr>
            <a:fld id="{8F186F7D-E370-034F-BBCA-7F0C431EA83A}" type="slidenum">
              <a:rPr lang="fr-FR"/>
              <a:pPr>
                <a:defRPr/>
              </a:pPr>
              <a:t>‹#›</a:t>
            </a:fld>
            <a:endParaRPr lang="fr-FR"/>
          </a:p>
        </p:txBody>
      </p:sp>
    </p:spTree>
    <p:extLst>
      <p:ext uri="{BB962C8B-B14F-4D97-AF65-F5344CB8AC3E}">
        <p14:creationId xmlns:p14="http://schemas.microsoft.com/office/powerpoint/2010/main" val="19416066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fr-FR"/>
          </a:p>
        </p:txBody>
      </p:sp>
      <p:sp>
        <p:nvSpPr>
          <p:cNvPr id="3" name="Rectangle 5"/>
          <p:cNvSpPr>
            <a:spLocks noGrp="1" noChangeArrowheads="1"/>
          </p:cNvSpPr>
          <p:nvPr>
            <p:ph type="ftr" sz="quarter" idx="11"/>
          </p:nvPr>
        </p:nvSpPr>
        <p:spPr/>
        <p:txBody>
          <a:bodyPr/>
          <a:lstStyle>
            <a:lvl1pPr>
              <a:defRPr/>
            </a:lvl1pPr>
          </a:lstStyle>
          <a:p>
            <a:pPr>
              <a:defRPr/>
            </a:pPr>
            <a:endParaRPr lang="fr-FR"/>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25FADA-9B60-9E49-8E6A-DB943F2DE05C}" type="slidenum">
              <a:rPr lang="fr-FR"/>
              <a:pPr>
                <a:defRPr/>
              </a:pPr>
              <a:t>‹#›</a:t>
            </a:fld>
            <a:endParaRPr lang="fr-FR"/>
          </a:p>
        </p:txBody>
      </p:sp>
    </p:spTree>
    <p:extLst>
      <p:ext uri="{BB962C8B-B14F-4D97-AF65-F5344CB8AC3E}">
        <p14:creationId xmlns:p14="http://schemas.microsoft.com/office/powerpoint/2010/main" val="7558595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771525" y="609600"/>
            <a:ext cx="8743950" cy="1143000"/>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771525" y="1981200"/>
            <a:ext cx="8743950" cy="4114800"/>
          </a:xfrm>
        </p:spPr>
        <p:txBody>
          <a:bodyPr/>
          <a:lstStyle/>
          <a:p>
            <a:pPr lvl="0"/>
            <a:endParaRPr lang="fr-FR" noProof="0" smtClean="0"/>
          </a:p>
        </p:txBody>
      </p:sp>
      <p:sp>
        <p:nvSpPr>
          <p:cNvPr id="4" name="Rectangle 4"/>
          <p:cNvSpPr>
            <a:spLocks noGrp="1" noChangeArrowheads="1"/>
          </p:cNvSpPr>
          <p:nvPr>
            <p:ph type="dt" sz="half" idx="10"/>
          </p:nvPr>
        </p:nvSpPr>
        <p:spPr/>
        <p:txBody>
          <a:bodyPr/>
          <a:lstStyle>
            <a:lvl1pP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FB9599A-4264-9D46-8151-4D16AD6FED17}" type="slidenum">
              <a:rPr lang="fr-FR"/>
              <a:pPr>
                <a:defRPr/>
              </a:pPr>
              <a:t>‹#›</a:t>
            </a:fld>
            <a:endParaRPr lang="fr-FR"/>
          </a:p>
        </p:txBody>
      </p:sp>
    </p:spTree>
    <p:extLst>
      <p:ext uri="{BB962C8B-B14F-4D97-AF65-F5344CB8AC3E}">
        <p14:creationId xmlns:p14="http://schemas.microsoft.com/office/powerpoint/2010/main" val="281611578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609"/>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val="3398583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C98B928C-4A83-DB4B-9DF4-B0D61F820980}" type="slidenum">
              <a:rPr lang="fr-FR"/>
              <a:pPr>
                <a:defRPr/>
              </a:pPr>
              <a:t>‹#›</a:t>
            </a:fld>
            <a:endParaRPr lang="fr-FR"/>
          </a:p>
        </p:txBody>
      </p:sp>
    </p:spTree>
    <p:extLst>
      <p:ext uri="{BB962C8B-B14F-4D97-AF65-F5344CB8AC3E}">
        <p14:creationId xmlns:p14="http://schemas.microsoft.com/office/powerpoint/2010/main" val="1622699554"/>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352"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1931" y="273423"/>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58F1DD0-ADFF-CD4A-A781-D5150734352F}" type="slidenum">
              <a:rPr lang="fr-FR"/>
              <a:pPr>
                <a:defRPr/>
              </a:pPr>
              <a:t>‹#›</a:t>
            </a:fld>
            <a:endParaRPr lang="fr-FR"/>
          </a:p>
        </p:txBody>
      </p:sp>
    </p:spTree>
    <p:extLst>
      <p:ext uri="{BB962C8B-B14F-4D97-AF65-F5344CB8AC3E}">
        <p14:creationId xmlns:p14="http://schemas.microsoft.com/office/powerpoint/2010/main" val="2709056690"/>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61431093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084"/>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374859195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1487491" y="16764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145093" y="1676400"/>
            <a:ext cx="35067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7138594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0316562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extLst>
      <p:ext uri="{BB962C8B-B14F-4D97-AF65-F5344CB8AC3E}">
        <p14:creationId xmlns:p14="http://schemas.microsoft.com/office/powerpoint/2010/main" val="160216154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75545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23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42610071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162170624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3805068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669215" y="19050"/>
            <a:ext cx="2543175" cy="577215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38159" y="19050"/>
            <a:ext cx="7478713" cy="577215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23021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324" y="4800600"/>
            <a:ext cx="6172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5CE31E9-5D6C-A840-B628-67C0100116B3}" type="slidenum">
              <a:rPr lang="fr-FR"/>
              <a:pPr>
                <a:defRPr/>
              </a:pPr>
              <a:t>‹#›</a:t>
            </a:fld>
            <a:endParaRPr lang="fr-FR"/>
          </a:p>
        </p:txBody>
      </p:sp>
    </p:spTree>
    <p:extLst>
      <p:ext uri="{BB962C8B-B14F-4D97-AF65-F5344CB8AC3E}">
        <p14:creationId xmlns:p14="http://schemas.microsoft.com/office/powerpoint/2010/main" val="1798281921"/>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38099" y="19050"/>
            <a:ext cx="10174289" cy="1276350"/>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1487493" y="1676400"/>
            <a:ext cx="7164387" cy="4114800"/>
          </a:xfrm>
        </p:spPr>
        <p:txBody>
          <a:bodyPr/>
          <a:lstStyle/>
          <a:p>
            <a:pPr lvl="0"/>
            <a:endParaRPr lang="fr-FR" noProof="0" smtClean="0"/>
          </a:p>
        </p:txBody>
      </p:sp>
    </p:spTree>
    <p:extLst>
      <p:ext uri="{BB962C8B-B14F-4D97-AF65-F5344CB8AC3E}">
        <p14:creationId xmlns:p14="http://schemas.microsoft.com/office/powerpoint/2010/main" val="403143745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853"/>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CCF07688-5A42-F146-A164-7BFB1F44B149}" type="slidenum">
              <a:rPr lang="fr-FR"/>
              <a:pPr>
                <a:defRPr/>
              </a:pPr>
              <a:t>‹#›</a:t>
            </a:fld>
            <a:endParaRPr lang="fr-FR"/>
          </a:p>
        </p:txBody>
      </p:sp>
    </p:spTree>
    <p:extLst>
      <p:ext uri="{BB962C8B-B14F-4D97-AF65-F5344CB8AC3E}">
        <p14:creationId xmlns:p14="http://schemas.microsoft.com/office/powerpoint/2010/main" val="1955887737"/>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AA8A1EA9-930F-BD48-B8A2-71DBC4FB44D3}" type="slidenum">
              <a:rPr lang="fr-FR"/>
              <a:pPr>
                <a:defRPr/>
              </a:pPr>
              <a:t>‹#›</a:t>
            </a:fld>
            <a:endParaRPr lang="fr-FR"/>
          </a:p>
        </p:txBody>
      </p:sp>
    </p:spTree>
    <p:extLst>
      <p:ext uri="{BB962C8B-B14F-4D97-AF65-F5344CB8AC3E}">
        <p14:creationId xmlns:p14="http://schemas.microsoft.com/office/powerpoint/2010/main" val="2739896623"/>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328"/>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A66E62FE-A64A-8547-9AB7-42B13A9B24EA}" type="slidenum">
              <a:rPr lang="fr-FR"/>
              <a:pPr>
                <a:defRPr/>
              </a:pPr>
              <a:t>‹#›</a:t>
            </a:fld>
            <a:endParaRPr lang="fr-FR"/>
          </a:p>
        </p:txBody>
      </p:sp>
    </p:spTree>
    <p:extLst>
      <p:ext uri="{BB962C8B-B14F-4D97-AF65-F5344CB8AC3E}">
        <p14:creationId xmlns:p14="http://schemas.microsoft.com/office/powerpoint/2010/main" val="1449161936"/>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19941"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68149780-9F26-234A-B448-E464265752AC}" type="slidenum">
              <a:rPr lang="fr-FR"/>
              <a:pPr>
                <a:defRPr/>
              </a:pPr>
              <a:t>‹#›</a:t>
            </a:fld>
            <a:endParaRPr lang="fr-FR"/>
          </a:p>
        </p:txBody>
      </p:sp>
    </p:spTree>
    <p:extLst>
      <p:ext uri="{BB962C8B-B14F-4D97-AF65-F5344CB8AC3E}">
        <p14:creationId xmlns:p14="http://schemas.microsoft.com/office/powerpoint/2010/main" val="947014622"/>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C3518DFD-731D-344A-A031-FD7D3CB04CA2}" type="slidenum">
              <a:rPr lang="fr-FR"/>
              <a:pPr>
                <a:defRPr/>
              </a:pPr>
              <a:t>‹#›</a:t>
            </a:fld>
            <a:endParaRPr lang="fr-FR"/>
          </a:p>
        </p:txBody>
      </p:sp>
    </p:spTree>
    <p:extLst>
      <p:ext uri="{BB962C8B-B14F-4D97-AF65-F5344CB8AC3E}">
        <p14:creationId xmlns:p14="http://schemas.microsoft.com/office/powerpoint/2010/main" val="3908153824"/>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10C85FFE-2416-FC43-97BB-903EBD066F1A}" type="slidenum">
              <a:rPr lang="fr-FR"/>
              <a:pPr>
                <a:defRPr/>
              </a:pPr>
              <a:t>‹#›</a:t>
            </a:fld>
            <a:endParaRPr lang="fr-FR"/>
          </a:p>
        </p:txBody>
      </p:sp>
    </p:spTree>
    <p:extLst>
      <p:ext uri="{BB962C8B-B14F-4D97-AF65-F5344CB8AC3E}">
        <p14:creationId xmlns:p14="http://schemas.microsoft.com/office/powerpoint/2010/main" val="1650676818"/>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DC87C14B-9290-984F-A21E-CD8298AB87EC}" type="slidenum">
              <a:rPr lang="fr-FR"/>
              <a:pPr>
                <a:defRPr/>
              </a:pPr>
              <a:t>‹#›</a:t>
            </a:fld>
            <a:endParaRPr lang="fr-FR"/>
          </a:p>
        </p:txBody>
      </p:sp>
    </p:spTree>
    <p:extLst>
      <p:ext uri="{BB962C8B-B14F-4D97-AF65-F5344CB8AC3E}">
        <p14:creationId xmlns:p14="http://schemas.microsoft.com/office/powerpoint/2010/main" val="336469169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456"/>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C9DADB13-2995-1E4D-99DA-AA3E84637859}" type="slidenum">
              <a:rPr lang="fr-FR"/>
              <a:pPr>
                <a:defRPr/>
              </a:pPr>
              <a:t>‹#›</a:t>
            </a:fld>
            <a:endParaRPr lang="fr-FR"/>
          </a:p>
        </p:txBody>
      </p:sp>
    </p:spTree>
    <p:extLst>
      <p:ext uri="{BB962C8B-B14F-4D97-AF65-F5344CB8AC3E}">
        <p14:creationId xmlns:p14="http://schemas.microsoft.com/office/powerpoint/2010/main" val="2644828219"/>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C11E7566-83D5-2A4A-B4BA-4298F636A92A}" type="slidenum">
              <a:rPr lang="fr-FR"/>
              <a:pPr>
                <a:defRPr/>
              </a:pPr>
              <a:t>‹#›</a:t>
            </a:fld>
            <a:endParaRPr lang="fr-FR"/>
          </a:p>
        </p:txBody>
      </p:sp>
    </p:spTree>
    <p:extLst>
      <p:ext uri="{BB962C8B-B14F-4D97-AF65-F5344CB8AC3E}">
        <p14:creationId xmlns:p14="http://schemas.microsoft.com/office/powerpoint/2010/main" val="1285118035"/>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0509411-CC19-8E44-B0EF-9CE4B961BD73}" type="slidenum">
              <a:rPr lang="fr-FR"/>
              <a:pPr>
                <a:defRPr/>
              </a:pPr>
              <a:t>‹#›</a:t>
            </a:fld>
            <a:endParaRPr lang="fr-FR"/>
          </a:p>
        </p:txBody>
      </p:sp>
    </p:spTree>
    <p:extLst>
      <p:ext uri="{BB962C8B-B14F-4D97-AF65-F5344CB8AC3E}">
        <p14:creationId xmlns:p14="http://schemas.microsoft.com/office/powerpoint/2010/main" val="3850690499"/>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313B77D-4AE1-6D42-975A-DB5337CA9F2E}" type="slidenum">
              <a:rPr lang="fr-FR"/>
              <a:pPr>
                <a:defRPr/>
              </a:pPr>
              <a:t>‹#›</a:t>
            </a:fld>
            <a:endParaRPr lang="fr-FR"/>
          </a:p>
        </p:txBody>
      </p:sp>
    </p:spTree>
    <p:extLst>
      <p:ext uri="{BB962C8B-B14F-4D97-AF65-F5344CB8AC3E}">
        <p14:creationId xmlns:p14="http://schemas.microsoft.com/office/powerpoint/2010/main" val="1512434841"/>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29488" y="609600"/>
            <a:ext cx="2185988"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771525" y="609600"/>
            <a:ext cx="6405563"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9CA8737F-B3A3-3C4B-890D-C789EF0E8251}" type="slidenum">
              <a:rPr lang="fr-FR"/>
              <a:pPr>
                <a:defRPr/>
              </a:pPr>
              <a:t>‹#›</a:t>
            </a:fld>
            <a:endParaRPr lang="fr-FR"/>
          </a:p>
        </p:txBody>
      </p:sp>
    </p:spTree>
    <p:extLst>
      <p:ext uri="{BB962C8B-B14F-4D97-AF65-F5344CB8AC3E}">
        <p14:creationId xmlns:p14="http://schemas.microsoft.com/office/powerpoint/2010/main" val="653124788"/>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clipArtAndTx" preserve="1">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771525" y="609600"/>
            <a:ext cx="8743950" cy="1143000"/>
          </a:xfrm>
        </p:spPr>
        <p:txBody>
          <a:bodyPr/>
          <a:lstStyle/>
          <a:p>
            <a:r>
              <a:rPr lang="fr-FR" smtClean="0"/>
              <a:t>Cliquez pour modifier le style du titre</a:t>
            </a:r>
            <a:endParaRPr lang="fr-FR"/>
          </a:p>
        </p:txBody>
      </p:sp>
      <p:sp>
        <p:nvSpPr>
          <p:cNvPr id="3" name="Espace réservé de l'image de la bibliothèque 2"/>
          <p:cNvSpPr>
            <a:spLocks noGrp="1"/>
          </p:cNvSpPr>
          <p:nvPr>
            <p:ph type="clipArt" sz="half" idx="1"/>
          </p:nvPr>
        </p:nvSpPr>
        <p:spPr>
          <a:xfrm>
            <a:off x="771613" y="1981200"/>
            <a:ext cx="4295775" cy="4114800"/>
          </a:xfrm>
        </p:spPr>
        <p:txBody>
          <a:bodyPr/>
          <a:lstStyle/>
          <a:p>
            <a:pPr lvl="0"/>
            <a:endParaRPr lang="fr-FR" noProof="0" smtClean="0"/>
          </a:p>
        </p:txBody>
      </p:sp>
      <p:sp>
        <p:nvSpPr>
          <p:cNvPr id="4" name="Espace réservé du texte 3"/>
          <p:cNvSpPr>
            <a:spLocks noGrp="1"/>
          </p:cNvSpPr>
          <p:nvPr>
            <p:ph type="body" sz="half" idx="2"/>
          </p:nvPr>
        </p:nvSpPr>
        <p:spPr>
          <a:xfrm>
            <a:off x="5219941" y="1981200"/>
            <a:ext cx="4295775"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1C2A1CE-4AD8-474D-B757-370116CF42D1}" type="slidenum">
              <a:rPr lang="fr-FR"/>
              <a:pPr>
                <a:defRPr/>
              </a:pPr>
              <a:t>‹#›</a:t>
            </a:fld>
            <a:endParaRPr lang="fr-FR"/>
          </a:p>
        </p:txBody>
      </p:sp>
    </p:spTree>
    <p:extLst>
      <p:ext uri="{BB962C8B-B14F-4D97-AF65-F5344CB8AC3E}">
        <p14:creationId xmlns:p14="http://schemas.microsoft.com/office/powerpoint/2010/main" val="1431659104"/>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38099" y="19050"/>
            <a:ext cx="10174289" cy="1276350"/>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1487493" y="1676400"/>
            <a:ext cx="7164387" cy="4114800"/>
          </a:xfrm>
        </p:spPr>
        <p:txBody>
          <a:bodyPr/>
          <a:lstStyle/>
          <a:p>
            <a:pPr lvl="0"/>
            <a:endParaRPr lang="fr-FR" noProof="0" smtClean="0"/>
          </a:p>
        </p:txBody>
      </p:sp>
    </p:spTree>
    <p:extLst>
      <p:ext uri="{BB962C8B-B14F-4D97-AF65-F5344CB8AC3E}">
        <p14:creationId xmlns:p14="http://schemas.microsoft.com/office/powerpoint/2010/main" val="34387608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839"/>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C7AA2151-F960-4E41-AD9D-1D07574890E2}" type="slidenum">
              <a:rPr lang="fr-FR"/>
              <a:pPr>
                <a:defRPr/>
              </a:pPr>
              <a:t>‹#›</a:t>
            </a:fld>
            <a:endParaRPr lang="fr-FR"/>
          </a:p>
        </p:txBody>
      </p:sp>
    </p:spTree>
    <p:extLst>
      <p:ext uri="{BB962C8B-B14F-4D97-AF65-F5344CB8AC3E}">
        <p14:creationId xmlns:p14="http://schemas.microsoft.com/office/powerpoint/2010/main" val="2276169020"/>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6B94ADB-8C05-A44A-9843-BE2E4610C8CE}" type="slidenum">
              <a:rPr lang="fr-FR"/>
              <a:pPr>
                <a:defRPr/>
              </a:pPr>
              <a:t>‹#›</a:t>
            </a:fld>
            <a:endParaRPr lang="fr-FR"/>
          </a:p>
        </p:txBody>
      </p:sp>
    </p:spTree>
    <p:extLst>
      <p:ext uri="{BB962C8B-B14F-4D97-AF65-F5344CB8AC3E}">
        <p14:creationId xmlns:p14="http://schemas.microsoft.com/office/powerpoint/2010/main" val="2107051373"/>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314"/>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492C51D-B7BD-0C40-8432-7E83DC39ABC5}" type="slidenum">
              <a:rPr lang="fr-FR"/>
              <a:pPr>
                <a:defRPr/>
              </a:pPr>
              <a:t>‹#›</a:t>
            </a:fld>
            <a:endParaRPr lang="fr-FR"/>
          </a:p>
        </p:txBody>
      </p:sp>
    </p:spTree>
    <p:extLst>
      <p:ext uri="{BB962C8B-B14F-4D97-AF65-F5344CB8AC3E}">
        <p14:creationId xmlns:p14="http://schemas.microsoft.com/office/powerpoint/2010/main" val="3332210509"/>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1993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85E9A4D4-4176-8C44-A431-DE06E32133B2}" type="slidenum">
              <a:rPr lang="fr-FR"/>
              <a:pPr>
                <a:defRPr/>
              </a:pPr>
              <a:t>‹#›</a:t>
            </a:fld>
            <a:endParaRPr lang="fr-FR"/>
          </a:p>
        </p:txBody>
      </p:sp>
    </p:spTree>
    <p:extLst>
      <p:ext uri="{BB962C8B-B14F-4D97-AF65-F5344CB8AC3E}">
        <p14:creationId xmlns:p14="http://schemas.microsoft.com/office/powerpoint/2010/main" val="1857216052"/>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D121B866-60B0-C04E-97B9-B4D5C2AFAEEC}" type="slidenum">
              <a:rPr lang="fr-FR"/>
              <a:pPr>
                <a:defRPr/>
              </a:pPr>
              <a:t>‹#›</a:t>
            </a:fld>
            <a:endParaRPr lang="fr-FR"/>
          </a:p>
        </p:txBody>
      </p:sp>
    </p:spTree>
    <p:extLst>
      <p:ext uri="{BB962C8B-B14F-4D97-AF65-F5344CB8AC3E}">
        <p14:creationId xmlns:p14="http://schemas.microsoft.com/office/powerpoint/2010/main" val="2518981708"/>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4869EF64-7D5A-9D4B-9092-967EF208FC5C}" type="slidenum">
              <a:rPr lang="fr-FR"/>
              <a:pPr>
                <a:defRPr/>
              </a:pPr>
              <a:t>‹#›</a:t>
            </a:fld>
            <a:endParaRPr lang="fr-FR"/>
          </a:p>
        </p:txBody>
      </p:sp>
    </p:spTree>
    <p:extLst>
      <p:ext uri="{BB962C8B-B14F-4D97-AF65-F5344CB8AC3E}">
        <p14:creationId xmlns:p14="http://schemas.microsoft.com/office/powerpoint/2010/main" val="2490103708"/>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29487" y="609600"/>
            <a:ext cx="2185988"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771527" y="609600"/>
            <a:ext cx="6386513"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7BD61A-5C85-3941-A757-02EFEB7A4292}" type="slidenum">
              <a:rPr lang="fr-FR"/>
              <a:pPr>
                <a:defRPr/>
              </a:pPr>
              <a:t>‹#›</a:t>
            </a:fld>
            <a:endParaRPr lang="fr-FR"/>
          </a:p>
        </p:txBody>
      </p:sp>
    </p:spTree>
    <p:extLst>
      <p:ext uri="{BB962C8B-B14F-4D97-AF65-F5344CB8AC3E}">
        <p14:creationId xmlns:p14="http://schemas.microsoft.com/office/powerpoint/2010/main" val="3847757700"/>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347564F7-D538-0842-BDE2-0B988C670B25}" type="slidenum">
              <a:rPr lang="fr-FR"/>
              <a:pPr>
                <a:defRPr/>
              </a:pPr>
              <a:t>‹#›</a:t>
            </a:fld>
            <a:endParaRPr lang="fr-FR"/>
          </a:p>
        </p:txBody>
      </p:sp>
    </p:spTree>
    <p:extLst>
      <p:ext uri="{BB962C8B-B14F-4D97-AF65-F5344CB8AC3E}">
        <p14:creationId xmlns:p14="http://schemas.microsoft.com/office/powerpoint/2010/main" val="2390774364"/>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44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6B5D0DF9-493D-844C-8C5E-37C260962A64}" type="slidenum">
              <a:rPr lang="fr-FR"/>
              <a:pPr>
                <a:defRPr/>
              </a:pPr>
              <a:t>‹#›</a:t>
            </a:fld>
            <a:endParaRPr lang="fr-FR"/>
          </a:p>
        </p:txBody>
      </p:sp>
    </p:spTree>
    <p:extLst>
      <p:ext uri="{BB962C8B-B14F-4D97-AF65-F5344CB8AC3E}">
        <p14:creationId xmlns:p14="http://schemas.microsoft.com/office/powerpoint/2010/main" val="2341375408"/>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26058EE2-02C3-C448-A22A-C967B06B13E8}" type="slidenum">
              <a:rPr lang="fr-FR"/>
              <a:pPr>
                <a:defRPr/>
              </a:pPr>
              <a:t>‹#›</a:t>
            </a:fld>
            <a:endParaRPr lang="fr-FR"/>
          </a:p>
        </p:txBody>
      </p:sp>
    </p:spTree>
    <p:extLst>
      <p:ext uri="{BB962C8B-B14F-4D97-AF65-F5344CB8AC3E}">
        <p14:creationId xmlns:p14="http://schemas.microsoft.com/office/powerpoint/2010/main" val="2040819468"/>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A00512B-E1A9-B743-A8CA-2F78CE81329B}" type="slidenum">
              <a:rPr lang="fr-FR"/>
              <a:pPr>
                <a:defRPr/>
              </a:pPr>
              <a:t>‹#›</a:t>
            </a:fld>
            <a:endParaRPr lang="fr-FR"/>
          </a:p>
        </p:txBody>
      </p:sp>
    </p:spTree>
    <p:extLst>
      <p:ext uri="{BB962C8B-B14F-4D97-AF65-F5344CB8AC3E}">
        <p14:creationId xmlns:p14="http://schemas.microsoft.com/office/powerpoint/2010/main" val="3477252039"/>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29488" y="609600"/>
            <a:ext cx="2185988"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771525" y="609600"/>
            <a:ext cx="6405563"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6D1E245-493B-CF4A-8AEA-D0481CD6DD29}" type="slidenum">
              <a:rPr lang="fr-FR"/>
              <a:pPr>
                <a:defRPr/>
              </a:pPr>
              <a:t>‹#›</a:t>
            </a:fld>
            <a:endParaRPr lang="fr-FR"/>
          </a:p>
        </p:txBody>
      </p:sp>
    </p:spTree>
    <p:extLst>
      <p:ext uri="{BB962C8B-B14F-4D97-AF65-F5344CB8AC3E}">
        <p14:creationId xmlns:p14="http://schemas.microsoft.com/office/powerpoint/2010/main" val="3213886145"/>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clipArtAndTx" preserve="1">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771525" y="609600"/>
            <a:ext cx="8743950" cy="1143000"/>
          </a:xfrm>
        </p:spPr>
        <p:txBody>
          <a:bodyPr/>
          <a:lstStyle/>
          <a:p>
            <a:r>
              <a:rPr lang="fr-FR" smtClean="0"/>
              <a:t>Cliquez pour modifier le style du titre</a:t>
            </a:r>
            <a:endParaRPr lang="fr-FR"/>
          </a:p>
        </p:txBody>
      </p:sp>
      <p:sp>
        <p:nvSpPr>
          <p:cNvPr id="3" name="Espace réservé de l'image de la bibliothèque 2"/>
          <p:cNvSpPr>
            <a:spLocks noGrp="1"/>
          </p:cNvSpPr>
          <p:nvPr>
            <p:ph type="clipArt" sz="half" idx="1"/>
          </p:nvPr>
        </p:nvSpPr>
        <p:spPr>
          <a:xfrm>
            <a:off x="771613" y="1981200"/>
            <a:ext cx="4295775" cy="4114800"/>
          </a:xfrm>
        </p:spPr>
        <p:txBody>
          <a:bodyPr/>
          <a:lstStyle/>
          <a:p>
            <a:pPr lvl="0"/>
            <a:endParaRPr lang="fr-FR" noProof="0" smtClean="0"/>
          </a:p>
        </p:txBody>
      </p:sp>
      <p:sp>
        <p:nvSpPr>
          <p:cNvPr id="4" name="Espace réservé du texte 3"/>
          <p:cNvSpPr>
            <a:spLocks noGrp="1"/>
          </p:cNvSpPr>
          <p:nvPr>
            <p:ph type="body" sz="half" idx="2"/>
          </p:nvPr>
        </p:nvSpPr>
        <p:spPr>
          <a:xfrm>
            <a:off x="5219933" y="1981200"/>
            <a:ext cx="4295775"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3B65EA7-923E-EB40-BEDC-7D8D6756FE92}" type="slidenum">
              <a:rPr lang="fr-FR"/>
              <a:pPr>
                <a:defRPr/>
              </a:pPr>
              <a:t>‹#›</a:t>
            </a:fld>
            <a:endParaRPr lang="fr-FR"/>
          </a:p>
        </p:txBody>
      </p:sp>
    </p:spTree>
    <p:extLst>
      <p:ext uri="{BB962C8B-B14F-4D97-AF65-F5344CB8AC3E}">
        <p14:creationId xmlns:p14="http://schemas.microsoft.com/office/powerpoint/2010/main" val="2513955402"/>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839"/>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7A27A17-3FC6-1245-9146-1E0420A1EB60}" type="slidenum">
              <a:rPr lang="fr-FR"/>
              <a:pPr>
                <a:defRPr/>
              </a:pPr>
              <a:t>‹#›</a:t>
            </a:fld>
            <a:endParaRPr lang="fr-FR"/>
          </a:p>
        </p:txBody>
      </p:sp>
    </p:spTree>
    <p:extLst>
      <p:ext uri="{BB962C8B-B14F-4D97-AF65-F5344CB8AC3E}">
        <p14:creationId xmlns:p14="http://schemas.microsoft.com/office/powerpoint/2010/main" val="2216018000"/>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E0A148D-1308-B54C-AA6A-E4CF51AB051F}" type="slidenum">
              <a:rPr lang="fr-FR"/>
              <a:pPr>
                <a:defRPr/>
              </a:pPr>
              <a:t>‹#›</a:t>
            </a:fld>
            <a:endParaRPr lang="fr-FR"/>
          </a:p>
        </p:txBody>
      </p:sp>
    </p:spTree>
    <p:extLst>
      <p:ext uri="{BB962C8B-B14F-4D97-AF65-F5344CB8AC3E}">
        <p14:creationId xmlns:p14="http://schemas.microsoft.com/office/powerpoint/2010/main" val="3699217110"/>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314"/>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06B9894-2205-BC4E-8418-A9C3D8480F02}" type="slidenum">
              <a:rPr lang="fr-FR"/>
              <a:pPr>
                <a:defRPr/>
              </a:pPr>
              <a:t>‹#›</a:t>
            </a:fld>
            <a:endParaRPr lang="fr-FR"/>
          </a:p>
        </p:txBody>
      </p:sp>
    </p:spTree>
    <p:extLst>
      <p:ext uri="{BB962C8B-B14F-4D97-AF65-F5344CB8AC3E}">
        <p14:creationId xmlns:p14="http://schemas.microsoft.com/office/powerpoint/2010/main" val="1337176464"/>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1993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7789A065-5CE3-8747-A576-7CCA366DA3A9}" type="slidenum">
              <a:rPr lang="fr-FR"/>
              <a:pPr>
                <a:defRPr/>
              </a:pPr>
              <a:t>‹#›</a:t>
            </a:fld>
            <a:endParaRPr lang="fr-FR"/>
          </a:p>
        </p:txBody>
      </p:sp>
    </p:spTree>
    <p:extLst>
      <p:ext uri="{BB962C8B-B14F-4D97-AF65-F5344CB8AC3E}">
        <p14:creationId xmlns:p14="http://schemas.microsoft.com/office/powerpoint/2010/main" val="720542237"/>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823"/>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B8EB99C-D578-C043-ADF8-054B3BFD4A11}" type="slidenum">
              <a:rPr lang="fr-FR"/>
              <a:pPr>
                <a:defRPr/>
              </a:pPr>
              <a:t>‹#›</a:t>
            </a:fld>
            <a:endParaRPr lang="fr-FR"/>
          </a:p>
        </p:txBody>
      </p:sp>
    </p:spTree>
    <p:extLst>
      <p:ext uri="{BB962C8B-B14F-4D97-AF65-F5344CB8AC3E}">
        <p14:creationId xmlns:p14="http://schemas.microsoft.com/office/powerpoint/2010/main" val="2453635985"/>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6A0E2554-6EE5-D241-9595-AEC23C51A47D}" type="slidenum">
              <a:rPr lang="fr-FR"/>
              <a:pPr>
                <a:defRPr/>
              </a:pPr>
              <a:t>‹#›</a:t>
            </a:fld>
            <a:endParaRPr lang="fr-FR"/>
          </a:p>
        </p:txBody>
      </p:sp>
    </p:spTree>
    <p:extLst>
      <p:ext uri="{BB962C8B-B14F-4D97-AF65-F5344CB8AC3E}">
        <p14:creationId xmlns:p14="http://schemas.microsoft.com/office/powerpoint/2010/main" val="2695489542"/>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6BA28930-5445-C443-8516-C58344A705FD}" type="slidenum">
              <a:rPr lang="fr-FR"/>
              <a:pPr>
                <a:defRPr/>
              </a:pPr>
              <a:t>‹#›</a:t>
            </a:fld>
            <a:endParaRPr lang="fr-FR"/>
          </a:p>
        </p:txBody>
      </p:sp>
    </p:spTree>
    <p:extLst>
      <p:ext uri="{BB962C8B-B14F-4D97-AF65-F5344CB8AC3E}">
        <p14:creationId xmlns:p14="http://schemas.microsoft.com/office/powerpoint/2010/main" val="770931892"/>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85615842-DD90-7A44-93EB-68A9E1128907}" type="slidenum">
              <a:rPr lang="fr-FR"/>
              <a:pPr>
                <a:defRPr/>
              </a:pPr>
              <a:t>‹#›</a:t>
            </a:fld>
            <a:endParaRPr lang="fr-FR"/>
          </a:p>
        </p:txBody>
      </p:sp>
    </p:spTree>
    <p:extLst>
      <p:ext uri="{BB962C8B-B14F-4D97-AF65-F5344CB8AC3E}">
        <p14:creationId xmlns:p14="http://schemas.microsoft.com/office/powerpoint/2010/main" val="2102205787"/>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44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96004BC-536A-6140-B758-42F5637ABAF7}" type="slidenum">
              <a:rPr lang="fr-FR"/>
              <a:pPr>
                <a:defRPr/>
              </a:pPr>
              <a:t>‹#›</a:t>
            </a:fld>
            <a:endParaRPr lang="fr-FR"/>
          </a:p>
        </p:txBody>
      </p:sp>
    </p:spTree>
    <p:extLst>
      <p:ext uri="{BB962C8B-B14F-4D97-AF65-F5344CB8AC3E}">
        <p14:creationId xmlns:p14="http://schemas.microsoft.com/office/powerpoint/2010/main" val="3221054133"/>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6A9C97EA-2347-A446-BB9E-9502C2873B1D}" type="slidenum">
              <a:rPr lang="fr-FR"/>
              <a:pPr>
                <a:defRPr/>
              </a:pPr>
              <a:t>‹#›</a:t>
            </a:fld>
            <a:endParaRPr lang="fr-FR"/>
          </a:p>
        </p:txBody>
      </p:sp>
    </p:spTree>
    <p:extLst>
      <p:ext uri="{BB962C8B-B14F-4D97-AF65-F5344CB8AC3E}">
        <p14:creationId xmlns:p14="http://schemas.microsoft.com/office/powerpoint/2010/main" val="2160914914"/>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726996F-F91D-F949-A3EA-BF8DA8066C40}" type="slidenum">
              <a:rPr lang="fr-FR"/>
              <a:pPr>
                <a:defRPr/>
              </a:pPr>
              <a:t>‹#›</a:t>
            </a:fld>
            <a:endParaRPr lang="fr-FR"/>
          </a:p>
        </p:txBody>
      </p:sp>
    </p:spTree>
    <p:extLst>
      <p:ext uri="{BB962C8B-B14F-4D97-AF65-F5344CB8AC3E}">
        <p14:creationId xmlns:p14="http://schemas.microsoft.com/office/powerpoint/2010/main" val="3099028864"/>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29488" y="609600"/>
            <a:ext cx="2185988"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771525" y="609600"/>
            <a:ext cx="6405563"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94BDCD29-31F8-BE4C-A098-D5B5AFBCC8FC}" type="slidenum">
              <a:rPr lang="fr-FR"/>
              <a:pPr>
                <a:defRPr/>
              </a:pPr>
              <a:t>‹#›</a:t>
            </a:fld>
            <a:endParaRPr lang="fr-FR"/>
          </a:p>
        </p:txBody>
      </p:sp>
    </p:spTree>
    <p:extLst>
      <p:ext uri="{BB962C8B-B14F-4D97-AF65-F5344CB8AC3E}">
        <p14:creationId xmlns:p14="http://schemas.microsoft.com/office/powerpoint/2010/main" val="3779231213"/>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clipArtAndTx" preserve="1">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771525" y="609600"/>
            <a:ext cx="8743950" cy="1143000"/>
          </a:xfrm>
        </p:spPr>
        <p:txBody>
          <a:bodyPr/>
          <a:lstStyle/>
          <a:p>
            <a:r>
              <a:rPr lang="fr-FR" smtClean="0"/>
              <a:t>Cliquez pour modifier le style du titre</a:t>
            </a:r>
            <a:endParaRPr lang="fr-FR"/>
          </a:p>
        </p:txBody>
      </p:sp>
      <p:sp>
        <p:nvSpPr>
          <p:cNvPr id="3" name="Espace réservé de l'image de la bibliothèque 2"/>
          <p:cNvSpPr>
            <a:spLocks noGrp="1"/>
          </p:cNvSpPr>
          <p:nvPr>
            <p:ph type="clipArt" sz="half" idx="1"/>
          </p:nvPr>
        </p:nvSpPr>
        <p:spPr>
          <a:xfrm>
            <a:off x="771613" y="1981200"/>
            <a:ext cx="4295775" cy="4114800"/>
          </a:xfrm>
        </p:spPr>
        <p:txBody>
          <a:bodyPr/>
          <a:lstStyle/>
          <a:p>
            <a:pPr lvl="0"/>
            <a:endParaRPr lang="fr-FR" noProof="0" smtClean="0"/>
          </a:p>
        </p:txBody>
      </p:sp>
      <p:sp>
        <p:nvSpPr>
          <p:cNvPr id="4" name="Espace réservé du texte 3"/>
          <p:cNvSpPr>
            <a:spLocks noGrp="1"/>
          </p:cNvSpPr>
          <p:nvPr>
            <p:ph type="body" sz="half" idx="2"/>
          </p:nvPr>
        </p:nvSpPr>
        <p:spPr>
          <a:xfrm>
            <a:off x="5219933" y="1981200"/>
            <a:ext cx="4295775"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020AD783-32F6-144E-85D3-586B6F6E2025}" type="slidenum">
              <a:rPr lang="fr-FR"/>
              <a:pPr>
                <a:defRPr/>
              </a:pPr>
              <a:t>‹#›</a:t>
            </a:fld>
            <a:endParaRPr lang="fr-FR"/>
          </a:p>
        </p:txBody>
      </p:sp>
    </p:spTree>
    <p:extLst>
      <p:ext uri="{BB962C8B-B14F-4D97-AF65-F5344CB8AC3E}">
        <p14:creationId xmlns:p14="http://schemas.microsoft.com/office/powerpoint/2010/main" val="2798393757"/>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839"/>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B347EA-DE10-D948-A252-91BF15DB151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74728334"/>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8B928C-4A83-DB4B-9DF4-B0D61F820980}"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707885056"/>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123B2E-DB90-4345-B7BE-B815C3984BC6}" type="slidenum">
              <a:rPr lang="fr-FR"/>
              <a:pPr>
                <a:defRPr/>
              </a:pPr>
              <a:t>‹#›</a:t>
            </a:fld>
            <a:endParaRPr lang="fr-FR"/>
          </a:p>
        </p:txBody>
      </p:sp>
    </p:spTree>
    <p:extLst>
      <p:ext uri="{BB962C8B-B14F-4D97-AF65-F5344CB8AC3E}">
        <p14:creationId xmlns:p14="http://schemas.microsoft.com/office/powerpoint/2010/main" val="2466914385"/>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314"/>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1E8A23-B289-784C-9CE9-C29F63C2DC97}"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351539631"/>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1993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A7C525-1B06-BD4F-BC67-AA87D3368AAA}"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757270415"/>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F031DD-0DB4-F44C-91E7-A6BCB02AF2C4}"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2512125424"/>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3F57E33-ACE7-F644-956F-0DCE85793F3C}"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472154395"/>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742694-D55A-6E42-9CA9-54ABAA38DC9F}"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03614378"/>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44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6E5FE0-4C82-484D-A2E3-4AB5C85C34BF}"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626354708"/>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3FEFCD-01EC-B54D-96C6-CBB7779FF0EC}"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436053848"/>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8970D6-86A9-A149-BF61-216508A0215D}"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4281791641"/>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29488" y="609600"/>
            <a:ext cx="2185988"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771525" y="609600"/>
            <a:ext cx="6405563"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6CC32D-B087-A547-BD18-B37802AEBA54}"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162208656"/>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clipArtAndTx" preserve="1">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771525" y="609600"/>
            <a:ext cx="8743950" cy="1143000"/>
          </a:xfrm>
        </p:spPr>
        <p:txBody>
          <a:bodyPr/>
          <a:lstStyle/>
          <a:p>
            <a:r>
              <a:rPr lang="fr-FR" smtClean="0"/>
              <a:t>Cliquez pour modifier le style du titre</a:t>
            </a:r>
            <a:endParaRPr lang="fr-FR"/>
          </a:p>
        </p:txBody>
      </p:sp>
      <p:sp>
        <p:nvSpPr>
          <p:cNvPr id="3" name="Espace réservé de l'image de la bibliothèque 2"/>
          <p:cNvSpPr>
            <a:spLocks noGrp="1"/>
          </p:cNvSpPr>
          <p:nvPr>
            <p:ph type="clipArt" sz="half" idx="1"/>
          </p:nvPr>
        </p:nvSpPr>
        <p:spPr>
          <a:xfrm>
            <a:off x="771613" y="1981200"/>
            <a:ext cx="4295775" cy="4114800"/>
          </a:xfrm>
        </p:spPr>
        <p:txBody>
          <a:bodyPr/>
          <a:lstStyle/>
          <a:p>
            <a:pPr lvl="0"/>
            <a:endParaRPr lang="fr-FR" noProof="0" smtClean="0"/>
          </a:p>
        </p:txBody>
      </p:sp>
      <p:sp>
        <p:nvSpPr>
          <p:cNvPr id="4" name="Espace réservé du texte 3"/>
          <p:cNvSpPr>
            <a:spLocks noGrp="1"/>
          </p:cNvSpPr>
          <p:nvPr>
            <p:ph type="body" sz="half" idx="2"/>
          </p:nvPr>
        </p:nvSpPr>
        <p:spPr>
          <a:xfrm>
            <a:off x="5219933" y="1981200"/>
            <a:ext cx="4295775"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17B8DC-49D1-0247-A243-B8625D3ECB9B}"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4016210182"/>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298"/>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8F0F8C8-1647-874A-8FF9-9B73D88BB8C1}" type="slidenum">
              <a:rPr lang="fr-FR"/>
              <a:pPr>
                <a:defRPr/>
              </a:pPr>
              <a:t>‹#›</a:t>
            </a:fld>
            <a:endParaRPr lang="fr-FR"/>
          </a:p>
        </p:txBody>
      </p:sp>
    </p:spTree>
    <p:extLst>
      <p:ext uri="{BB962C8B-B14F-4D97-AF65-F5344CB8AC3E}">
        <p14:creationId xmlns:p14="http://schemas.microsoft.com/office/powerpoint/2010/main" val="1183286025"/>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p:cSld name="Title and Content - Standard Text">
    <p:spTree>
      <p:nvGrpSpPr>
        <p:cNvPr id="1" name=""/>
        <p:cNvGrpSpPr/>
        <p:nvPr/>
      </p:nvGrpSpPr>
      <p:grpSpPr>
        <a:xfrm>
          <a:off x="0" y="0"/>
          <a:ext cx="0" cy="0"/>
          <a:chOff x="0" y="0"/>
          <a:chExt cx="0" cy="0"/>
        </a:xfrm>
      </p:grpSpPr>
      <p:sp>
        <p:nvSpPr>
          <p:cNvPr id="4" name="Line 9"/>
          <p:cNvSpPr>
            <a:spLocks noChangeShapeType="1"/>
          </p:cNvSpPr>
          <p:nvPr userDrawn="1"/>
        </p:nvSpPr>
        <p:spPr bwMode="auto">
          <a:xfrm>
            <a:off x="0" y="6477000"/>
            <a:ext cx="10287000" cy="0"/>
          </a:xfrm>
          <a:prstGeom prst="line">
            <a:avLst/>
          </a:prstGeom>
          <a:noFill/>
          <a:ln w="12700">
            <a:solidFill>
              <a:srgbClr val="0522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p:txBody>
          <a:bodyPr/>
          <a:lstStyle>
            <a:lvl1pPr>
              <a:defRPr sz="4000">
                <a:latin typeface="Calibri" pitchFamily="34" charset="0"/>
                <a:cs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28625" y="1328052"/>
            <a:ext cx="9429750" cy="4764088"/>
          </a:xfrm>
        </p:spPr>
        <p:txBody>
          <a:bodyPr>
            <a:normAutofit/>
          </a:bodyPr>
          <a:lstStyle>
            <a:lvl1pPr>
              <a:buClr>
                <a:schemeClr val="tx2"/>
              </a:buClr>
              <a:buSzPct val="100000"/>
              <a:buFont typeface="Arial" pitchFamily="34" charset="0"/>
              <a:buChar char="•"/>
              <a:defRPr b="0">
                <a:latin typeface="Calibri" pitchFamily="34" charset="0"/>
                <a:cs typeface="Calibri" pitchFamily="34" charset="0"/>
              </a:defRPr>
            </a:lvl1pPr>
            <a:lvl2pPr>
              <a:buClr>
                <a:schemeClr val="tx2"/>
              </a:buClr>
              <a:buSzPct val="90000"/>
              <a:buFont typeface="Calibri" pitchFamily="34" charset="0"/>
              <a:buChar char="‒"/>
              <a:defRPr b="0">
                <a:latin typeface="Calibri" pitchFamily="34" charset="0"/>
                <a:cs typeface="Calibri" pitchFamily="34" charset="0"/>
              </a:defRPr>
            </a:lvl2pPr>
            <a:lvl3pPr>
              <a:buClr>
                <a:schemeClr val="tx2"/>
              </a:buClr>
              <a:buFont typeface="Calibri" pitchFamily="34" charset="0"/>
              <a:buChar char="‐"/>
              <a:defRPr sz="2000" b="0">
                <a:latin typeface="Calibri" pitchFamily="34" charset="0"/>
                <a:cs typeface="Calibri" pitchFamily="34" charset="0"/>
              </a:defRPr>
            </a:lvl3pPr>
            <a:lvl4pPr>
              <a:buClr>
                <a:schemeClr val="tx2"/>
              </a:buClr>
              <a:buSzPct val="90000"/>
              <a:buFont typeface="Arial" pitchFamily="34" charset="0"/>
              <a:buChar char="•"/>
              <a:defRPr sz="1800" b="0">
                <a:latin typeface="Calibri" pitchFamily="34" charset="0"/>
                <a:cs typeface="Calibri" pitchFamily="34" charset="0"/>
              </a:defRPr>
            </a:lvl4pPr>
            <a:lvl5pPr>
              <a:buClr>
                <a:schemeClr val="tx2"/>
              </a:buClr>
              <a:buSzPct val="90000"/>
              <a:buFont typeface="Arial" pitchFamily="34" charset="0"/>
              <a:buChar char="•"/>
              <a:defRPr sz="1800" b="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933662852"/>
      </p:ext>
    </p:extLst>
  </p:cSld>
  <p:clrMapOvr>
    <a:masterClrMapping/>
  </p:clrMapOvr>
  <p:transition xmlns:p14="http://schemas.microsoft.com/office/powerpoint/2010/main" spd="med">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667"/>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val="385707991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41755549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142"/>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12638902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1487491" y="16764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145093" y="1676400"/>
            <a:ext cx="35067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9979868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5238930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extLst>
      <p:ext uri="{BB962C8B-B14F-4D97-AF65-F5344CB8AC3E}">
        <p14:creationId xmlns:p14="http://schemas.microsoft.com/office/powerpoint/2010/main" val="235567451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8407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29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114512273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1729269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19924"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DDA28A6-1251-3D4A-9F65-904FE03D5578}" type="slidenum">
              <a:rPr lang="fr-FR"/>
              <a:pPr>
                <a:defRPr/>
              </a:pPr>
              <a:t>‹#›</a:t>
            </a:fld>
            <a:endParaRPr lang="fr-FR"/>
          </a:p>
        </p:txBody>
      </p:sp>
    </p:spTree>
    <p:extLst>
      <p:ext uri="{BB962C8B-B14F-4D97-AF65-F5344CB8AC3E}">
        <p14:creationId xmlns:p14="http://schemas.microsoft.com/office/powerpoint/2010/main" val="3509236867"/>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56865505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669215" y="19050"/>
            <a:ext cx="2543175" cy="577215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38159" y="19050"/>
            <a:ext cx="7478713" cy="577215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82578753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38099" y="19050"/>
            <a:ext cx="10174289" cy="1276350"/>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1487493" y="1676400"/>
            <a:ext cx="7164387" cy="4114800"/>
          </a:xfrm>
        </p:spPr>
        <p:txBody>
          <a:bodyPr/>
          <a:lstStyle/>
          <a:p>
            <a:pPr lvl="0"/>
            <a:endParaRPr lang="fr-FR" noProof="0" smtClean="0"/>
          </a:p>
        </p:txBody>
      </p:sp>
    </p:spTree>
    <p:extLst>
      <p:ext uri="{BB962C8B-B14F-4D97-AF65-F5344CB8AC3E}">
        <p14:creationId xmlns:p14="http://schemas.microsoft.com/office/powerpoint/2010/main" val="2569019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8"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FAF3736-6D7C-6549-B482-006A36064EE8}" type="slidenum">
              <a:rPr lang="fr-FR"/>
              <a:pPr>
                <a:defRPr/>
              </a:pPr>
              <a:t>‹#›</a:t>
            </a:fld>
            <a:endParaRPr lang="fr-FR"/>
          </a:p>
        </p:txBody>
      </p:sp>
    </p:spTree>
    <p:extLst>
      <p:ext uri="{BB962C8B-B14F-4D97-AF65-F5344CB8AC3E}">
        <p14:creationId xmlns:p14="http://schemas.microsoft.com/office/powerpoint/2010/main" val="262876301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4"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9FBEA0F-114D-2E49-8130-3286B2C75F4A}" type="slidenum">
              <a:rPr lang="fr-FR"/>
              <a:pPr>
                <a:defRPr/>
              </a:pPr>
              <a:t>‹#›</a:t>
            </a:fld>
            <a:endParaRPr lang="fr-FR"/>
          </a:p>
        </p:txBody>
      </p:sp>
    </p:spTree>
    <p:extLst>
      <p:ext uri="{BB962C8B-B14F-4D97-AF65-F5344CB8AC3E}">
        <p14:creationId xmlns:p14="http://schemas.microsoft.com/office/powerpoint/2010/main" val="2113689044"/>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314"/>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D1E8A23-B289-784C-9CE9-C29F63C2DC97}" type="slidenum">
              <a:rPr lang="fr-FR"/>
              <a:pPr>
                <a:defRPr/>
              </a:pPr>
              <a:t>‹#›</a:t>
            </a:fld>
            <a:endParaRPr lang="fr-FR"/>
          </a:p>
        </p:txBody>
      </p:sp>
    </p:spTree>
    <p:extLst>
      <p:ext uri="{BB962C8B-B14F-4D97-AF65-F5344CB8AC3E}">
        <p14:creationId xmlns:p14="http://schemas.microsoft.com/office/powerpoint/2010/main" val="86619898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3"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4" name="Rectangle 6"/>
          <p:cNvSpPr>
            <a:spLocks noGrp="1" noChangeArrowheads="1"/>
          </p:cNvSpPr>
          <p:nvPr>
            <p:ph type="sldNum" sz="quarter" idx="12"/>
          </p:nvPr>
        </p:nvSpPr>
        <p:spPr/>
        <p:txBody>
          <a:bodyPr/>
          <a:lstStyle>
            <a:lvl1pPr eaLnBrk="1" hangingPunct="1">
              <a:defRPr/>
            </a:lvl1pPr>
          </a:lstStyle>
          <a:p>
            <a:pPr>
              <a:defRPr/>
            </a:pPr>
            <a:fld id="{73018D16-D0A5-CE48-91F1-2C6D1DD68695}" type="slidenum">
              <a:rPr lang="fr-FR"/>
              <a:pPr>
                <a:defRPr/>
              </a:pPr>
              <a:t>‹#›</a:t>
            </a:fld>
            <a:endParaRPr lang="fr-FR"/>
          </a:p>
        </p:txBody>
      </p:sp>
    </p:spTree>
    <p:extLst>
      <p:ext uri="{BB962C8B-B14F-4D97-AF65-F5344CB8AC3E}">
        <p14:creationId xmlns:p14="http://schemas.microsoft.com/office/powerpoint/2010/main" val="3279201493"/>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42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FFCBBC2-F7B8-8246-902C-65CE6D222072}" type="slidenum">
              <a:rPr lang="fr-FR"/>
              <a:pPr>
                <a:defRPr/>
              </a:pPr>
              <a:t>‹#›</a:t>
            </a:fld>
            <a:endParaRPr lang="fr-FR"/>
          </a:p>
        </p:txBody>
      </p:sp>
    </p:spTree>
    <p:extLst>
      <p:ext uri="{BB962C8B-B14F-4D97-AF65-F5344CB8AC3E}">
        <p14:creationId xmlns:p14="http://schemas.microsoft.com/office/powerpoint/2010/main" val="4083227533"/>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433FC88-1DBE-2B42-86A3-6FC4BC01EFCE}" type="slidenum">
              <a:rPr lang="fr-FR"/>
              <a:pPr>
                <a:defRPr/>
              </a:pPr>
              <a:t>‹#›</a:t>
            </a:fld>
            <a:endParaRPr lang="fr-FR"/>
          </a:p>
        </p:txBody>
      </p:sp>
    </p:spTree>
    <p:extLst>
      <p:ext uri="{BB962C8B-B14F-4D97-AF65-F5344CB8AC3E}">
        <p14:creationId xmlns:p14="http://schemas.microsoft.com/office/powerpoint/2010/main" val="513866755"/>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7842431-851C-1C4A-A854-B30FC09B9D0F}" type="slidenum">
              <a:rPr lang="fr-FR"/>
              <a:pPr>
                <a:defRPr/>
              </a:pPr>
              <a:t>‹#›</a:t>
            </a:fld>
            <a:endParaRPr lang="fr-FR"/>
          </a:p>
        </p:txBody>
      </p:sp>
    </p:spTree>
    <p:extLst>
      <p:ext uri="{BB962C8B-B14F-4D97-AF65-F5344CB8AC3E}">
        <p14:creationId xmlns:p14="http://schemas.microsoft.com/office/powerpoint/2010/main" val="629503744"/>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29488" y="609600"/>
            <a:ext cx="2185988"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771525" y="609600"/>
            <a:ext cx="6405563"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cs typeface="Arial" charset="0"/>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E091717-5C5C-E747-98E6-FEBEF5E3E5D8}" type="slidenum">
              <a:rPr lang="fr-FR"/>
              <a:pPr>
                <a:defRPr/>
              </a:pPr>
              <a:t>‹#›</a:t>
            </a:fld>
            <a:endParaRPr lang="fr-FR"/>
          </a:p>
        </p:txBody>
      </p:sp>
    </p:spTree>
    <p:extLst>
      <p:ext uri="{BB962C8B-B14F-4D97-AF65-F5344CB8AC3E}">
        <p14:creationId xmlns:p14="http://schemas.microsoft.com/office/powerpoint/2010/main" val="753205709"/>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839"/>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4F79FE9-528E-3E41-927D-F087043639A2}" type="slidenum">
              <a:rPr lang="fr-FR"/>
              <a:pPr>
                <a:defRPr/>
              </a:pPr>
              <a:t>‹#›</a:t>
            </a:fld>
            <a:endParaRPr lang="fr-FR"/>
          </a:p>
        </p:txBody>
      </p:sp>
    </p:spTree>
    <p:extLst>
      <p:ext uri="{BB962C8B-B14F-4D97-AF65-F5344CB8AC3E}">
        <p14:creationId xmlns:p14="http://schemas.microsoft.com/office/powerpoint/2010/main" val="513868149"/>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F5A557C9-545D-7F47-B7A8-4D0F0E6B7111}" type="slidenum">
              <a:rPr lang="fr-FR"/>
              <a:pPr>
                <a:defRPr/>
              </a:pPr>
              <a:t>‹#›</a:t>
            </a:fld>
            <a:endParaRPr lang="fr-FR"/>
          </a:p>
        </p:txBody>
      </p:sp>
    </p:spTree>
    <p:extLst>
      <p:ext uri="{BB962C8B-B14F-4D97-AF65-F5344CB8AC3E}">
        <p14:creationId xmlns:p14="http://schemas.microsoft.com/office/powerpoint/2010/main" val="4075262941"/>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314"/>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9BDFBAEB-2AED-5F4F-B744-2FB5D315B315}" type="slidenum">
              <a:rPr lang="fr-FR"/>
              <a:pPr>
                <a:defRPr/>
              </a:pPr>
              <a:t>‹#›</a:t>
            </a:fld>
            <a:endParaRPr lang="fr-FR"/>
          </a:p>
        </p:txBody>
      </p:sp>
    </p:spTree>
    <p:extLst>
      <p:ext uri="{BB962C8B-B14F-4D97-AF65-F5344CB8AC3E}">
        <p14:creationId xmlns:p14="http://schemas.microsoft.com/office/powerpoint/2010/main" val="1299704640"/>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1993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B37830F-3AC1-3541-97B5-03E60149D24D}" type="slidenum">
              <a:rPr lang="fr-FR"/>
              <a:pPr>
                <a:defRPr/>
              </a:pPr>
              <a:t>‹#›</a:t>
            </a:fld>
            <a:endParaRPr lang="fr-FR"/>
          </a:p>
        </p:txBody>
      </p:sp>
    </p:spTree>
    <p:extLst>
      <p:ext uri="{BB962C8B-B14F-4D97-AF65-F5344CB8AC3E}">
        <p14:creationId xmlns:p14="http://schemas.microsoft.com/office/powerpoint/2010/main" val="1510170279"/>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B1F29EDF-2491-164D-A057-CD76EAE3F814}" type="slidenum">
              <a:rPr lang="fr-FR"/>
              <a:pPr>
                <a:defRPr/>
              </a:pPr>
              <a:t>‹#›</a:t>
            </a:fld>
            <a:endParaRPr lang="fr-FR"/>
          </a:p>
        </p:txBody>
      </p:sp>
    </p:spTree>
    <p:extLst>
      <p:ext uri="{BB962C8B-B14F-4D97-AF65-F5344CB8AC3E}">
        <p14:creationId xmlns:p14="http://schemas.microsoft.com/office/powerpoint/2010/main" val="330000488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1993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09A7C525-1B06-BD4F-BC67-AA87D3368AAA}" type="slidenum">
              <a:rPr lang="fr-FR"/>
              <a:pPr>
                <a:defRPr/>
              </a:pPr>
              <a:t>‹#›</a:t>
            </a:fld>
            <a:endParaRPr lang="fr-FR"/>
          </a:p>
        </p:txBody>
      </p:sp>
    </p:spTree>
    <p:extLst>
      <p:ext uri="{BB962C8B-B14F-4D97-AF65-F5344CB8AC3E}">
        <p14:creationId xmlns:p14="http://schemas.microsoft.com/office/powerpoint/2010/main" val="726204876"/>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911A0325-DA9F-AE4A-8DCC-9874A5F357AB}" type="slidenum">
              <a:rPr lang="fr-FR"/>
              <a:pPr>
                <a:defRPr/>
              </a:pPr>
              <a:t>‹#›</a:t>
            </a:fld>
            <a:endParaRPr lang="fr-FR"/>
          </a:p>
        </p:txBody>
      </p:sp>
    </p:spTree>
    <p:extLst>
      <p:ext uri="{BB962C8B-B14F-4D97-AF65-F5344CB8AC3E}">
        <p14:creationId xmlns:p14="http://schemas.microsoft.com/office/powerpoint/2010/main" val="2575244359"/>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1E6DE1A5-F5AC-B549-A96A-83D58E08913A}" type="slidenum">
              <a:rPr lang="fr-FR"/>
              <a:pPr>
                <a:defRPr/>
              </a:pPr>
              <a:t>‹#›</a:t>
            </a:fld>
            <a:endParaRPr lang="fr-FR"/>
          </a:p>
        </p:txBody>
      </p:sp>
    </p:spTree>
    <p:extLst>
      <p:ext uri="{BB962C8B-B14F-4D97-AF65-F5344CB8AC3E}">
        <p14:creationId xmlns:p14="http://schemas.microsoft.com/office/powerpoint/2010/main" val="3521254407"/>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44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2338A9C2-00A6-E04B-9B54-35C0B3B30B93}" type="slidenum">
              <a:rPr lang="fr-FR"/>
              <a:pPr>
                <a:defRPr/>
              </a:pPr>
              <a:t>‹#›</a:t>
            </a:fld>
            <a:endParaRPr lang="fr-FR"/>
          </a:p>
        </p:txBody>
      </p:sp>
    </p:spTree>
    <p:extLst>
      <p:ext uri="{BB962C8B-B14F-4D97-AF65-F5344CB8AC3E}">
        <p14:creationId xmlns:p14="http://schemas.microsoft.com/office/powerpoint/2010/main" val="1397500589"/>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7822970-0C88-1C4B-B545-E7D80EEF2430}" type="slidenum">
              <a:rPr lang="fr-FR"/>
              <a:pPr>
                <a:defRPr/>
              </a:pPr>
              <a:t>‹#›</a:t>
            </a:fld>
            <a:endParaRPr lang="fr-FR"/>
          </a:p>
        </p:txBody>
      </p:sp>
    </p:spTree>
    <p:extLst>
      <p:ext uri="{BB962C8B-B14F-4D97-AF65-F5344CB8AC3E}">
        <p14:creationId xmlns:p14="http://schemas.microsoft.com/office/powerpoint/2010/main" val="4195642669"/>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A6DEA51-E3B4-344A-8DBD-0ADBAE9FC075}" type="slidenum">
              <a:rPr lang="fr-FR"/>
              <a:pPr>
                <a:defRPr/>
              </a:pPr>
              <a:t>‹#›</a:t>
            </a:fld>
            <a:endParaRPr lang="fr-FR"/>
          </a:p>
        </p:txBody>
      </p:sp>
    </p:spTree>
    <p:extLst>
      <p:ext uri="{BB962C8B-B14F-4D97-AF65-F5344CB8AC3E}">
        <p14:creationId xmlns:p14="http://schemas.microsoft.com/office/powerpoint/2010/main" val="2777225772"/>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29488" y="609600"/>
            <a:ext cx="2185988"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771525" y="609600"/>
            <a:ext cx="6405563"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8BD64E5-551B-9C47-BA28-18E3498113ED}" type="slidenum">
              <a:rPr lang="fr-FR"/>
              <a:pPr>
                <a:defRPr/>
              </a:pPr>
              <a:t>‹#›</a:t>
            </a:fld>
            <a:endParaRPr lang="fr-FR"/>
          </a:p>
        </p:txBody>
      </p:sp>
    </p:spTree>
    <p:extLst>
      <p:ext uri="{BB962C8B-B14F-4D97-AF65-F5344CB8AC3E}">
        <p14:creationId xmlns:p14="http://schemas.microsoft.com/office/powerpoint/2010/main" val="1982899462"/>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clipArtAndTx" preserve="1">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771525" y="609600"/>
            <a:ext cx="8743950" cy="1143000"/>
          </a:xfrm>
        </p:spPr>
        <p:txBody>
          <a:bodyPr/>
          <a:lstStyle/>
          <a:p>
            <a:r>
              <a:rPr lang="fr-FR" smtClean="0"/>
              <a:t>Cliquez pour modifier le style du titre</a:t>
            </a:r>
            <a:endParaRPr lang="fr-FR"/>
          </a:p>
        </p:txBody>
      </p:sp>
      <p:sp>
        <p:nvSpPr>
          <p:cNvPr id="3" name="Espace réservé de l'image de la bibliothèque 2"/>
          <p:cNvSpPr>
            <a:spLocks noGrp="1"/>
          </p:cNvSpPr>
          <p:nvPr>
            <p:ph type="clipArt" sz="half" idx="1"/>
          </p:nvPr>
        </p:nvSpPr>
        <p:spPr>
          <a:xfrm>
            <a:off x="771613" y="1981200"/>
            <a:ext cx="4295775" cy="4114800"/>
          </a:xfrm>
        </p:spPr>
        <p:txBody>
          <a:bodyPr/>
          <a:lstStyle/>
          <a:p>
            <a:pPr lvl="0"/>
            <a:endParaRPr lang="fr-FR" noProof="0" smtClean="0"/>
          </a:p>
        </p:txBody>
      </p:sp>
      <p:sp>
        <p:nvSpPr>
          <p:cNvPr id="4" name="Espace réservé du texte 3"/>
          <p:cNvSpPr>
            <a:spLocks noGrp="1"/>
          </p:cNvSpPr>
          <p:nvPr>
            <p:ph type="body" sz="half" idx="2"/>
          </p:nvPr>
        </p:nvSpPr>
        <p:spPr>
          <a:xfrm>
            <a:off x="5219933" y="1981200"/>
            <a:ext cx="4295775"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92948DE-4DD4-3348-8BC1-55FFA12097C9}" type="slidenum">
              <a:rPr lang="fr-FR"/>
              <a:pPr>
                <a:defRPr/>
              </a:pPr>
              <a:t>‹#›</a:t>
            </a:fld>
            <a:endParaRPr lang="fr-FR"/>
          </a:p>
        </p:txBody>
      </p:sp>
    </p:spTree>
    <p:extLst>
      <p:ext uri="{BB962C8B-B14F-4D97-AF65-F5344CB8AC3E}">
        <p14:creationId xmlns:p14="http://schemas.microsoft.com/office/powerpoint/2010/main" val="4055853690"/>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871"/>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1C643B-C4B4-AC4F-94E6-6D97ACA656B7}" type="slidenum">
              <a:rPr lang="fr-FR"/>
              <a:pPr>
                <a:defRPr/>
              </a:pPr>
              <a:t>‹#›</a:t>
            </a:fld>
            <a:endParaRPr lang="fr-FR"/>
          </a:p>
        </p:txBody>
      </p:sp>
    </p:spTree>
    <p:extLst>
      <p:ext uri="{BB962C8B-B14F-4D97-AF65-F5344CB8AC3E}">
        <p14:creationId xmlns:p14="http://schemas.microsoft.com/office/powerpoint/2010/main" val="28486571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6E3D6A1-0691-D04F-A82A-CC9B3624E35F}" type="slidenum">
              <a:rPr lang="fr-FR"/>
              <a:pPr>
                <a:defRPr/>
              </a:pPr>
              <a:t>‹#›</a:t>
            </a:fld>
            <a:endParaRPr lang="fr-FR"/>
          </a:p>
        </p:txBody>
      </p:sp>
    </p:spTree>
    <p:extLst>
      <p:ext uri="{BB962C8B-B14F-4D97-AF65-F5344CB8AC3E}">
        <p14:creationId xmlns:p14="http://schemas.microsoft.com/office/powerpoint/2010/main" val="20538567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346"/>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C0B90B4-D5F5-1D45-9F54-CC4AE61FCCEA}" type="slidenum">
              <a:rPr lang="fr-FR"/>
              <a:pPr>
                <a:defRPr/>
              </a:pPr>
              <a:t>‹#›</a:t>
            </a:fld>
            <a:endParaRPr lang="fr-FR"/>
          </a:p>
        </p:txBody>
      </p:sp>
    </p:spTree>
    <p:extLst>
      <p:ext uri="{BB962C8B-B14F-4D97-AF65-F5344CB8AC3E}">
        <p14:creationId xmlns:p14="http://schemas.microsoft.com/office/powerpoint/2010/main" val="3189955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C6F031DD-0DB4-F44C-91E7-A6BCB02AF2C4}" type="slidenum">
              <a:rPr lang="fr-FR"/>
              <a:pPr>
                <a:defRPr/>
              </a:pPr>
              <a:t>‹#›</a:t>
            </a:fld>
            <a:endParaRPr lang="fr-FR"/>
          </a:p>
        </p:txBody>
      </p:sp>
    </p:spTree>
    <p:extLst>
      <p:ext uri="{BB962C8B-B14F-4D97-AF65-F5344CB8AC3E}">
        <p14:creationId xmlns:p14="http://schemas.microsoft.com/office/powerpoint/2010/main" val="2447737644"/>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19951"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27C70A0-F212-D64B-9092-6ACBF8929996}" type="slidenum">
              <a:rPr lang="fr-FR"/>
              <a:pPr>
                <a:defRPr/>
              </a:pPr>
              <a:t>‹#›</a:t>
            </a:fld>
            <a:endParaRPr lang="fr-FR"/>
          </a:p>
        </p:txBody>
      </p:sp>
    </p:spTree>
    <p:extLst>
      <p:ext uri="{BB962C8B-B14F-4D97-AF65-F5344CB8AC3E}">
        <p14:creationId xmlns:p14="http://schemas.microsoft.com/office/powerpoint/2010/main" val="41936060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819B99-F05A-774B-BE08-5F4B3714AF0D}" type="slidenum">
              <a:rPr lang="fr-FR"/>
              <a:pPr>
                <a:defRPr/>
              </a:pPr>
              <a:t>‹#›</a:t>
            </a:fld>
            <a:endParaRPr lang="fr-FR"/>
          </a:p>
        </p:txBody>
      </p:sp>
    </p:spTree>
    <p:extLst>
      <p:ext uri="{BB962C8B-B14F-4D97-AF65-F5344CB8AC3E}">
        <p14:creationId xmlns:p14="http://schemas.microsoft.com/office/powerpoint/2010/main" val="36718620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A6A04C-DC80-E540-B007-6C1874F419D3}" type="slidenum">
              <a:rPr lang="fr-FR"/>
              <a:pPr>
                <a:defRPr/>
              </a:pPr>
              <a:t>‹#›</a:t>
            </a:fld>
            <a:endParaRPr lang="fr-FR"/>
          </a:p>
        </p:txBody>
      </p:sp>
    </p:spTree>
    <p:extLst>
      <p:ext uri="{BB962C8B-B14F-4D97-AF65-F5344CB8AC3E}">
        <p14:creationId xmlns:p14="http://schemas.microsoft.com/office/powerpoint/2010/main" val="1250330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676F6DE-342D-CA4C-A3F9-FB94956FC5DD}" type="slidenum">
              <a:rPr lang="fr-FR"/>
              <a:pPr>
                <a:defRPr/>
              </a:pPr>
              <a:t>‹#›</a:t>
            </a:fld>
            <a:endParaRPr lang="fr-FR"/>
          </a:p>
        </p:txBody>
      </p:sp>
    </p:spTree>
    <p:extLst>
      <p:ext uri="{BB962C8B-B14F-4D97-AF65-F5344CB8AC3E}">
        <p14:creationId xmlns:p14="http://schemas.microsoft.com/office/powerpoint/2010/main" val="796447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496"/>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822FC03-26A7-6047-BBDF-5949156B17DE}" type="slidenum">
              <a:rPr lang="fr-FR"/>
              <a:pPr>
                <a:defRPr/>
              </a:pPr>
              <a:t>‹#›</a:t>
            </a:fld>
            <a:endParaRPr lang="fr-FR"/>
          </a:p>
        </p:txBody>
      </p:sp>
    </p:spTree>
    <p:extLst>
      <p:ext uri="{BB962C8B-B14F-4D97-AF65-F5344CB8AC3E}">
        <p14:creationId xmlns:p14="http://schemas.microsoft.com/office/powerpoint/2010/main" val="18917329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EEDB74F-CDC1-B443-BBBF-8EBF687096D7}" type="slidenum">
              <a:rPr lang="fr-FR"/>
              <a:pPr>
                <a:defRPr/>
              </a:pPr>
              <a:t>‹#›</a:t>
            </a:fld>
            <a:endParaRPr lang="fr-FR"/>
          </a:p>
        </p:txBody>
      </p:sp>
    </p:spTree>
    <p:extLst>
      <p:ext uri="{BB962C8B-B14F-4D97-AF65-F5344CB8AC3E}">
        <p14:creationId xmlns:p14="http://schemas.microsoft.com/office/powerpoint/2010/main" val="1496959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9620E60-226D-7E41-88F5-C5010512A28A}" type="slidenum">
              <a:rPr lang="fr-FR"/>
              <a:pPr>
                <a:defRPr/>
              </a:pPr>
              <a:t>‹#›</a:t>
            </a:fld>
            <a:endParaRPr lang="fr-FR"/>
          </a:p>
        </p:txBody>
      </p:sp>
    </p:spTree>
    <p:extLst>
      <p:ext uri="{BB962C8B-B14F-4D97-AF65-F5344CB8AC3E}">
        <p14:creationId xmlns:p14="http://schemas.microsoft.com/office/powerpoint/2010/main" val="24951980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29488" y="609600"/>
            <a:ext cx="2185988"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771525" y="609600"/>
            <a:ext cx="6405563"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E38D29-32A5-1041-BF2A-4DDA73288E82}" type="slidenum">
              <a:rPr lang="fr-FR"/>
              <a:pPr>
                <a:defRPr/>
              </a:pPr>
              <a:t>‹#›</a:t>
            </a:fld>
            <a:endParaRPr lang="fr-FR"/>
          </a:p>
        </p:txBody>
      </p:sp>
    </p:spTree>
    <p:extLst>
      <p:ext uri="{BB962C8B-B14F-4D97-AF65-F5344CB8AC3E}">
        <p14:creationId xmlns:p14="http://schemas.microsoft.com/office/powerpoint/2010/main" val="9886098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792"/>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6508C508-3237-234A-833A-2F8B97EB3A1E}" type="datetime1">
              <a:rPr lang="fr-FR"/>
              <a:pPr>
                <a:defRPr/>
              </a:pPr>
              <a:t>13/06/19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AFF6D4A-F17D-4744-82F7-0CC3F3BF3B84}" type="slidenum">
              <a:rPr lang="fr-FR"/>
              <a:pPr>
                <a:defRPr/>
              </a:pPr>
              <a:t>‹#›</a:t>
            </a:fld>
            <a:endParaRPr lang="fr-FR"/>
          </a:p>
        </p:txBody>
      </p:sp>
    </p:spTree>
    <p:extLst>
      <p:ext uri="{BB962C8B-B14F-4D97-AF65-F5344CB8AC3E}">
        <p14:creationId xmlns:p14="http://schemas.microsoft.com/office/powerpoint/2010/main" val="110362816"/>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92724239-5E13-C547-877B-F7C18CAFEDA5}" type="datetime1">
              <a:rPr lang="fr-FR"/>
              <a:pPr>
                <a:defRPr/>
              </a:pPr>
              <a:t>13/06/19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B8C90F9-9E69-B54A-AF43-9AF69C49D960}" type="slidenum">
              <a:rPr lang="fr-FR"/>
              <a:pPr>
                <a:defRPr/>
              </a:pPr>
              <a:t>‹#›</a:t>
            </a:fld>
            <a:endParaRPr lang="fr-FR"/>
          </a:p>
        </p:txBody>
      </p:sp>
    </p:spTree>
    <p:extLst>
      <p:ext uri="{BB962C8B-B14F-4D97-AF65-F5344CB8AC3E}">
        <p14:creationId xmlns:p14="http://schemas.microsoft.com/office/powerpoint/2010/main" val="3083813452"/>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E3F57E33-ACE7-F644-956F-0DCE85793F3C}" type="slidenum">
              <a:rPr lang="fr-FR"/>
              <a:pPr>
                <a:defRPr/>
              </a:pPr>
              <a:t>‹#›</a:t>
            </a:fld>
            <a:endParaRPr lang="fr-FR"/>
          </a:p>
        </p:txBody>
      </p:sp>
    </p:spTree>
    <p:extLst>
      <p:ext uri="{BB962C8B-B14F-4D97-AF65-F5344CB8AC3E}">
        <p14:creationId xmlns:p14="http://schemas.microsoft.com/office/powerpoint/2010/main" val="3945260032"/>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602" y="4407267"/>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B5A0E5E2-EF03-F64C-AF4C-463DFF1DB40C}" type="datetime1">
              <a:rPr lang="fr-FR"/>
              <a:pPr>
                <a:defRPr/>
              </a:pPr>
              <a:t>13/06/19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673A6BD-5CD5-344B-8121-D8704D588190}" type="slidenum">
              <a:rPr lang="fr-FR"/>
              <a:pPr>
                <a:defRPr/>
              </a:pPr>
              <a:t>‹#›</a:t>
            </a:fld>
            <a:endParaRPr lang="fr-FR"/>
          </a:p>
        </p:txBody>
      </p:sp>
    </p:spTree>
    <p:extLst>
      <p:ext uri="{BB962C8B-B14F-4D97-AF65-F5344CB8AC3E}">
        <p14:creationId xmlns:p14="http://schemas.microsoft.com/office/powerpoint/2010/main" val="4115446593"/>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8A41BCB4-B846-FA4E-AFA3-0A708B0CCB99}" type="datetime1">
              <a:rPr lang="fr-FR"/>
              <a:pPr>
                <a:defRPr/>
              </a:pPr>
              <a:t>13/06/19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F1B6025E-99A8-9848-BE4B-B48DA3F75233}" type="slidenum">
              <a:rPr lang="fr-FR"/>
              <a:pPr>
                <a:defRPr/>
              </a:pPr>
              <a:t>‹#›</a:t>
            </a:fld>
            <a:endParaRPr lang="fr-FR"/>
          </a:p>
        </p:txBody>
      </p:sp>
    </p:spTree>
    <p:extLst>
      <p:ext uri="{BB962C8B-B14F-4D97-AF65-F5344CB8AC3E}">
        <p14:creationId xmlns:p14="http://schemas.microsoft.com/office/powerpoint/2010/main" val="4113867964"/>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5832"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5832"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1502022E-84B0-4148-B852-31AF448BF300}" type="datetime1">
              <a:rPr lang="fr-FR"/>
              <a:pPr>
                <a:defRPr/>
              </a:pPr>
              <a:t>13/06/19</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40D3C5B8-A31B-0E4B-B460-9A993432EE59}" type="slidenum">
              <a:rPr lang="fr-FR"/>
              <a:pPr>
                <a:defRPr/>
              </a:pPr>
              <a:t>‹#›</a:t>
            </a:fld>
            <a:endParaRPr lang="fr-FR"/>
          </a:p>
        </p:txBody>
      </p:sp>
    </p:spTree>
    <p:extLst>
      <p:ext uri="{BB962C8B-B14F-4D97-AF65-F5344CB8AC3E}">
        <p14:creationId xmlns:p14="http://schemas.microsoft.com/office/powerpoint/2010/main" val="3463176033"/>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DFF55D85-4631-4A49-B0BD-271F38B51024}" type="datetime1">
              <a:rPr lang="fr-FR"/>
              <a:pPr>
                <a:defRPr/>
              </a:pPr>
              <a:t>13/06/19</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3DC2C65A-84F5-8E48-8939-7A683DE0E6EB}" type="slidenum">
              <a:rPr lang="fr-FR"/>
              <a:pPr>
                <a:defRPr/>
              </a:pPr>
              <a:t>‹#›</a:t>
            </a:fld>
            <a:endParaRPr lang="fr-FR"/>
          </a:p>
        </p:txBody>
      </p:sp>
    </p:spTree>
    <p:extLst>
      <p:ext uri="{BB962C8B-B14F-4D97-AF65-F5344CB8AC3E}">
        <p14:creationId xmlns:p14="http://schemas.microsoft.com/office/powerpoint/2010/main" val="80646811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7873F623-8002-5D4F-BC4A-F155DA4BE8AA}" type="datetime1">
              <a:rPr lang="fr-FR"/>
              <a:pPr>
                <a:defRPr/>
              </a:pPr>
              <a:t>13/06/19</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0E368D91-C2DB-5841-B462-E5ECB9F50CF0}" type="slidenum">
              <a:rPr lang="fr-FR"/>
              <a:pPr>
                <a:defRPr/>
              </a:pPr>
              <a:t>‹#›</a:t>
            </a:fld>
            <a:endParaRPr lang="fr-FR"/>
          </a:p>
        </p:txBody>
      </p:sp>
    </p:spTree>
    <p:extLst>
      <p:ext uri="{BB962C8B-B14F-4D97-AF65-F5344CB8AC3E}">
        <p14:creationId xmlns:p14="http://schemas.microsoft.com/office/powerpoint/2010/main" val="2157335394"/>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352"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1931" y="273394"/>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7A994FCD-85EE-1441-BCFE-2CA2AE86BC7C}" type="datetime1">
              <a:rPr lang="fr-FR"/>
              <a:pPr>
                <a:defRPr/>
              </a:pPr>
              <a:t>13/06/19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0CB041BD-9F0A-564E-9581-F7530A00755A}" type="slidenum">
              <a:rPr lang="fr-FR"/>
              <a:pPr>
                <a:defRPr/>
              </a:pPr>
              <a:t>‹#›</a:t>
            </a:fld>
            <a:endParaRPr lang="fr-FR"/>
          </a:p>
        </p:txBody>
      </p:sp>
    </p:spTree>
    <p:extLst>
      <p:ext uri="{BB962C8B-B14F-4D97-AF65-F5344CB8AC3E}">
        <p14:creationId xmlns:p14="http://schemas.microsoft.com/office/powerpoint/2010/main" val="1490268385"/>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324" y="4800600"/>
            <a:ext cx="6172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324" y="612775"/>
            <a:ext cx="6172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020F2FD8-A592-2F41-96AA-3A6331875BEF}" type="datetime1">
              <a:rPr lang="fr-FR"/>
              <a:pPr>
                <a:defRPr/>
              </a:pPr>
              <a:t>13/06/19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8CD5F44-C48F-9047-88CA-9D2B9D620E2C}" type="slidenum">
              <a:rPr lang="fr-FR"/>
              <a:pPr>
                <a:defRPr/>
              </a:pPr>
              <a:t>‹#›</a:t>
            </a:fld>
            <a:endParaRPr lang="fr-FR"/>
          </a:p>
        </p:txBody>
      </p:sp>
    </p:spTree>
    <p:extLst>
      <p:ext uri="{BB962C8B-B14F-4D97-AF65-F5344CB8AC3E}">
        <p14:creationId xmlns:p14="http://schemas.microsoft.com/office/powerpoint/2010/main" val="2074784613"/>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36A97B59-B338-4246-B07A-2C1DB6CC579D}" type="datetime1">
              <a:rPr lang="fr-FR"/>
              <a:pPr>
                <a:defRPr/>
              </a:pPr>
              <a:t>13/06/19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2D440A9-D264-3648-B4D2-03074D42B8AB}" type="slidenum">
              <a:rPr lang="fr-FR"/>
              <a:pPr>
                <a:defRPr/>
              </a:pPr>
              <a:t>‹#›</a:t>
            </a:fld>
            <a:endParaRPr lang="fr-FR"/>
          </a:p>
        </p:txBody>
      </p:sp>
    </p:spTree>
    <p:extLst>
      <p:ext uri="{BB962C8B-B14F-4D97-AF65-F5344CB8AC3E}">
        <p14:creationId xmlns:p14="http://schemas.microsoft.com/office/powerpoint/2010/main" val="3089636714"/>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458075" y="274980"/>
            <a:ext cx="2314575"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514350" y="274980"/>
            <a:ext cx="6772275"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B223405D-9D4C-4F46-8839-82FCEA58934B}" type="datetime1">
              <a:rPr lang="fr-FR"/>
              <a:pPr>
                <a:defRPr/>
              </a:pPr>
              <a:t>13/06/19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C018EF0E-AA28-BB48-AD9D-9E1A01999F4F}" type="slidenum">
              <a:rPr lang="fr-FR"/>
              <a:pPr>
                <a:defRPr/>
              </a:pPr>
              <a:t>‹#›</a:t>
            </a:fld>
            <a:endParaRPr lang="fr-FR"/>
          </a:p>
        </p:txBody>
      </p:sp>
    </p:spTree>
    <p:extLst>
      <p:ext uri="{BB962C8B-B14F-4D97-AF65-F5344CB8AC3E}">
        <p14:creationId xmlns:p14="http://schemas.microsoft.com/office/powerpoint/2010/main" val="1557653473"/>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681"/>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val="3282029660"/>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21742694-D55A-6E42-9CA9-54ABAA38DC9F}" type="slidenum">
              <a:rPr lang="fr-FR"/>
              <a:pPr>
                <a:defRPr/>
              </a:pPr>
              <a:t>‹#›</a:t>
            </a:fld>
            <a:endParaRPr lang="fr-FR"/>
          </a:p>
        </p:txBody>
      </p:sp>
    </p:spTree>
    <p:extLst>
      <p:ext uri="{BB962C8B-B14F-4D97-AF65-F5344CB8AC3E}">
        <p14:creationId xmlns:p14="http://schemas.microsoft.com/office/powerpoint/2010/main" val="4034166563"/>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449144366"/>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156"/>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1899728301"/>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1487491" y="16764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145093" y="1676400"/>
            <a:ext cx="35067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01464806"/>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938175451"/>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extLst>
      <p:ext uri="{BB962C8B-B14F-4D97-AF65-F5344CB8AC3E}">
        <p14:creationId xmlns:p14="http://schemas.microsoft.com/office/powerpoint/2010/main" val="4261493795"/>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577067"/>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28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2268121620"/>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3206484408"/>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65628656"/>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669215" y="19050"/>
            <a:ext cx="2543175" cy="577215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38159" y="19050"/>
            <a:ext cx="7478713" cy="577215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98242769"/>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44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396E5FE0-4C82-484D-A2E3-4AB5C85C34BF}" type="slidenum">
              <a:rPr lang="fr-FR"/>
              <a:pPr>
                <a:defRPr/>
              </a:pPr>
              <a:t>‹#›</a:t>
            </a:fld>
            <a:endParaRPr lang="fr-FR"/>
          </a:p>
        </p:txBody>
      </p:sp>
    </p:spTree>
    <p:extLst>
      <p:ext uri="{BB962C8B-B14F-4D97-AF65-F5344CB8AC3E}">
        <p14:creationId xmlns:p14="http://schemas.microsoft.com/office/powerpoint/2010/main" val="3545744339"/>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849"/>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36B2280-227A-9E48-9000-D76F5EF476CC}" type="slidenum">
              <a:rPr lang="fr-FR"/>
              <a:pPr>
                <a:defRPr/>
              </a:pPr>
              <a:t>‹#›</a:t>
            </a:fld>
            <a:endParaRPr lang="fr-FR"/>
          </a:p>
        </p:txBody>
      </p:sp>
    </p:spTree>
    <p:extLst>
      <p:ext uri="{BB962C8B-B14F-4D97-AF65-F5344CB8AC3E}">
        <p14:creationId xmlns:p14="http://schemas.microsoft.com/office/powerpoint/2010/main" val="21547432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11F3F8-5656-FC4C-9B80-D0859DC704B6}" type="slidenum">
              <a:rPr lang="fr-FR"/>
              <a:pPr>
                <a:defRPr/>
              </a:pPr>
              <a:t>‹#›</a:t>
            </a:fld>
            <a:endParaRPr lang="fr-FR"/>
          </a:p>
        </p:txBody>
      </p:sp>
    </p:spTree>
    <p:extLst>
      <p:ext uri="{BB962C8B-B14F-4D97-AF65-F5344CB8AC3E}">
        <p14:creationId xmlns:p14="http://schemas.microsoft.com/office/powerpoint/2010/main" val="16415819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324"/>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0F4DDDD-09FC-0641-BB8F-2076956CCCEC}" type="slidenum">
              <a:rPr lang="fr-FR"/>
              <a:pPr>
                <a:defRPr/>
              </a:pPr>
              <a:t>‹#›</a:t>
            </a:fld>
            <a:endParaRPr lang="fr-FR"/>
          </a:p>
        </p:txBody>
      </p:sp>
    </p:spTree>
    <p:extLst>
      <p:ext uri="{BB962C8B-B14F-4D97-AF65-F5344CB8AC3E}">
        <p14:creationId xmlns:p14="http://schemas.microsoft.com/office/powerpoint/2010/main" val="23855087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19939"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3A83C1-B941-3440-9C58-CED701AA1212}" type="slidenum">
              <a:rPr lang="fr-FR"/>
              <a:pPr>
                <a:defRPr/>
              </a:pPr>
              <a:t>‹#›</a:t>
            </a:fld>
            <a:endParaRPr lang="fr-FR"/>
          </a:p>
        </p:txBody>
      </p:sp>
    </p:spTree>
    <p:extLst>
      <p:ext uri="{BB962C8B-B14F-4D97-AF65-F5344CB8AC3E}">
        <p14:creationId xmlns:p14="http://schemas.microsoft.com/office/powerpoint/2010/main" val="36849171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D97B68-28FA-0842-9519-BCE80176875B}" type="slidenum">
              <a:rPr lang="fr-FR"/>
              <a:pPr>
                <a:defRPr/>
              </a:pPr>
              <a:t>‹#›</a:t>
            </a:fld>
            <a:endParaRPr lang="fr-FR"/>
          </a:p>
        </p:txBody>
      </p:sp>
    </p:spTree>
    <p:extLst>
      <p:ext uri="{BB962C8B-B14F-4D97-AF65-F5344CB8AC3E}">
        <p14:creationId xmlns:p14="http://schemas.microsoft.com/office/powerpoint/2010/main" val="12575087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B8A2DE0-EC95-3543-8152-D7EC811B60AF}" type="slidenum">
              <a:rPr lang="fr-FR"/>
              <a:pPr>
                <a:defRPr/>
              </a:pPr>
              <a:t>‹#›</a:t>
            </a:fld>
            <a:endParaRPr lang="fr-FR"/>
          </a:p>
        </p:txBody>
      </p:sp>
    </p:spTree>
    <p:extLst>
      <p:ext uri="{BB962C8B-B14F-4D97-AF65-F5344CB8AC3E}">
        <p14:creationId xmlns:p14="http://schemas.microsoft.com/office/powerpoint/2010/main" val="38342843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146E042-14D7-DE47-8B53-9CDE27A92A54}" type="slidenum">
              <a:rPr lang="fr-FR"/>
              <a:pPr>
                <a:defRPr/>
              </a:pPr>
              <a:t>‹#›</a:t>
            </a:fld>
            <a:endParaRPr lang="fr-FR"/>
          </a:p>
        </p:txBody>
      </p:sp>
    </p:spTree>
    <p:extLst>
      <p:ext uri="{BB962C8B-B14F-4D97-AF65-F5344CB8AC3E}">
        <p14:creationId xmlns:p14="http://schemas.microsoft.com/office/powerpoint/2010/main" val="33324496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14355" y="273050"/>
            <a:ext cx="3384550"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022725" y="2734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8F714FC-82E2-C64B-86A3-D9D374B0DDD1}" type="slidenum">
              <a:rPr lang="fr-FR"/>
              <a:pPr>
                <a:defRPr/>
              </a:pPr>
              <a:t>‹#›</a:t>
            </a:fld>
            <a:endParaRPr lang="fr-FR"/>
          </a:p>
        </p:txBody>
      </p:sp>
    </p:spTree>
    <p:extLst>
      <p:ext uri="{BB962C8B-B14F-4D97-AF65-F5344CB8AC3E}">
        <p14:creationId xmlns:p14="http://schemas.microsoft.com/office/powerpoint/2010/main" val="10543980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2FF20CA-D420-3F41-AC35-7358A675C6FB}" type="slidenum">
              <a:rPr lang="fr-FR"/>
              <a:pPr>
                <a:defRPr/>
              </a:pPr>
              <a:t>‹#›</a:t>
            </a:fld>
            <a:endParaRPr lang="fr-FR"/>
          </a:p>
        </p:txBody>
      </p:sp>
    </p:spTree>
    <p:extLst>
      <p:ext uri="{BB962C8B-B14F-4D97-AF65-F5344CB8AC3E}">
        <p14:creationId xmlns:p14="http://schemas.microsoft.com/office/powerpoint/2010/main" val="806304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8BCCE75-965A-B249-B612-74ED6D7CE850}" type="slidenum">
              <a:rPr lang="fr-FR"/>
              <a:pPr>
                <a:defRPr/>
              </a:pPr>
              <a:t>‹#›</a:t>
            </a:fld>
            <a:endParaRPr lang="fr-FR"/>
          </a:p>
        </p:txBody>
      </p:sp>
    </p:spTree>
    <p:extLst>
      <p:ext uri="{BB962C8B-B14F-4D97-AF65-F5344CB8AC3E}">
        <p14:creationId xmlns:p14="http://schemas.microsoft.com/office/powerpoint/2010/main" val="3115008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16125" y="4800600"/>
            <a:ext cx="6172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D3FEFCD-01EC-B54D-96C6-CBB7779FF0EC}" type="slidenum">
              <a:rPr lang="fr-FR"/>
              <a:pPr>
                <a:defRPr/>
              </a:pPr>
              <a:t>‹#›</a:t>
            </a:fld>
            <a:endParaRPr lang="fr-FR"/>
          </a:p>
        </p:txBody>
      </p:sp>
    </p:spTree>
    <p:extLst>
      <p:ext uri="{BB962C8B-B14F-4D97-AF65-F5344CB8AC3E}">
        <p14:creationId xmlns:p14="http://schemas.microsoft.com/office/powerpoint/2010/main" val="1418862144"/>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29488" y="609600"/>
            <a:ext cx="2185988"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771525" y="609600"/>
            <a:ext cx="6405563"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D6E09AE-AB52-2E4C-B553-A6D4E39F0FE6}" type="slidenum">
              <a:rPr lang="fr-FR"/>
              <a:pPr>
                <a:defRPr/>
              </a:pPr>
              <a:t>‹#›</a:t>
            </a:fld>
            <a:endParaRPr lang="fr-FR"/>
          </a:p>
        </p:txBody>
      </p:sp>
    </p:spTree>
    <p:extLst>
      <p:ext uri="{BB962C8B-B14F-4D97-AF65-F5344CB8AC3E}">
        <p14:creationId xmlns:p14="http://schemas.microsoft.com/office/powerpoint/2010/main" val="21448056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771525" y="609600"/>
            <a:ext cx="8743950" cy="1143000"/>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771525" y="1981200"/>
            <a:ext cx="8743950" cy="4114800"/>
          </a:xfrm>
        </p:spPr>
        <p:txBody>
          <a:bodyPr/>
          <a:lstStyle/>
          <a:p>
            <a:pPr lvl="0"/>
            <a:endParaRPr lang="fr-FR"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48F622-99AA-5A43-8354-6EE0FA437AD4}" type="slidenum">
              <a:rPr lang="fr-FR"/>
              <a:pPr>
                <a:defRPr/>
              </a:pPr>
              <a:t>‹#›</a:t>
            </a:fld>
            <a:endParaRPr lang="fr-FR"/>
          </a:p>
        </p:txBody>
      </p:sp>
    </p:spTree>
    <p:extLst>
      <p:ext uri="{BB962C8B-B14F-4D97-AF65-F5344CB8AC3E}">
        <p14:creationId xmlns:p14="http://schemas.microsoft.com/office/powerpoint/2010/main" val="9908259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Title and Content - Standard Text">
    <p:spTree>
      <p:nvGrpSpPr>
        <p:cNvPr id="1" name=""/>
        <p:cNvGrpSpPr/>
        <p:nvPr/>
      </p:nvGrpSpPr>
      <p:grpSpPr>
        <a:xfrm>
          <a:off x="0" y="0"/>
          <a:ext cx="0" cy="0"/>
          <a:chOff x="0" y="0"/>
          <a:chExt cx="0" cy="0"/>
        </a:xfrm>
      </p:grpSpPr>
      <p:sp>
        <p:nvSpPr>
          <p:cNvPr id="4" name="Line 9"/>
          <p:cNvSpPr>
            <a:spLocks noChangeShapeType="1"/>
          </p:cNvSpPr>
          <p:nvPr userDrawn="1"/>
        </p:nvSpPr>
        <p:spPr bwMode="auto">
          <a:xfrm>
            <a:off x="0" y="6477000"/>
            <a:ext cx="10287000" cy="0"/>
          </a:xfrm>
          <a:prstGeom prst="line">
            <a:avLst/>
          </a:prstGeom>
          <a:noFill/>
          <a:ln w="12700">
            <a:solidFill>
              <a:srgbClr val="0522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p:txBody>
          <a:bodyPr/>
          <a:lstStyle>
            <a:lvl1pPr>
              <a:defRPr sz="4000">
                <a:latin typeface="Calibri" pitchFamily="34" charset="0"/>
                <a:cs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28625" y="1328052"/>
            <a:ext cx="9429750" cy="4764088"/>
          </a:xfrm>
        </p:spPr>
        <p:txBody>
          <a:bodyPr>
            <a:normAutofit/>
          </a:bodyPr>
          <a:lstStyle>
            <a:lvl1pPr>
              <a:buClr>
                <a:schemeClr val="tx2"/>
              </a:buClr>
              <a:buSzPct val="100000"/>
              <a:buFont typeface="Arial" pitchFamily="34" charset="0"/>
              <a:buChar char="•"/>
              <a:defRPr b="0">
                <a:latin typeface="Calibri" pitchFamily="34" charset="0"/>
                <a:cs typeface="Calibri" pitchFamily="34" charset="0"/>
              </a:defRPr>
            </a:lvl1pPr>
            <a:lvl2pPr>
              <a:buClr>
                <a:schemeClr val="tx2"/>
              </a:buClr>
              <a:buSzPct val="90000"/>
              <a:buFont typeface="Calibri" pitchFamily="34" charset="0"/>
              <a:buChar char="‒"/>
              <a:defRPr b="0">
                <a:latin typeface="Calibri" pitchFamily="34" charset="0"/>
                <a:cs typeface="Calibri" pitchFamily="34" charset="0"/>
              </a:defRPr>
            </a:lvl2pPr>
            <a:lvl3pPr>
              <a:buClr>
                <a:schemeClr val="tx2"/>
              </a:buClr>
              <a:buFont typeface="Calibri" pitchFamily="34" charset="0"/>
              <a:buChar char="‐"/>
              <a:defRPr sz="2000" b="0">
                <a:latin typeface="Calibri" pitchFamily="34" charset="0"/>
                <a:cs typeface="Calibri" pitchFamily="34" charset="0"/>
              </a:defRPr>
            </a:lvl3pPr>
            <a:lvl4pPr>
              <a:buClr>
                <a:schemeClr val="tx2"/>
              </a:buClr>
              <a:buSzPct val="90000"/>
              <a:buFont typeface="Arial" pitchFamily="34" charset="0"/>
              <a:buChar char="•"/>
              <a:defRPr sz="1800" b="0">
                <a:latin typeface="Calibri" pitchFamily="34" charset="0"/>
                <a:cs typeface="Calibri" pitchFamily="34" charset="0"/>
              </a:defRPr>
            </a:lvl4pPr>
            <a:lvl5pPr>
              <a:buClr>
                <a:schemeClr val="tx2"/>
              </a:buClr>
              <a:buSzPct val="90000"/>
              <a:buFont typeface="Arial" pitchFamily="34" charset="0"/>
              <a:buChar char="•"/>
              <a:defRPr sz="1800" b="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358814014"/>
      </p:ext>
    </p:extLst>
  </p:cSld>
  <p:clrMapOvr>
    <a:masterClrMapping/>
  </p:clrMapOvr>
  <p:transition xmlns:p14="http://schemas.microsoft.com/office/powerpoint/2010/mai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71525" y="2130711"/>
            <a:ext cx="874395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58FAD74-E920-684A-829D-54C31D08A8B8}" type="slidenum">
              <a:rPr lang="fr-FR"/>
              <a:pPr>
                <a:defRPr/>
              </a:pPr>
              <a:t>‹#›</a:t>
            </a:fld>
            <a:endParaRPr lang="fr-FR"/>
          </a:p>
        </p:txBody>
      </p:sp>
    </p:spTree>
    <p:extLst>
      <p:ext uri="{BB962C8B-B14F-4D97-AF65-F5344CB8AC3E}">
        <p14:creationId xmlns:p14="http://schemas.microsoft.com/office/powerpoint/2010/main" val="325290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94A1F6F-9431-CB40-9C78-1D85A56F467A}" type="slidenum">
              <a:rPr lang="fr-FR"/>
              <a:pPr>
                <a:defRPr/>
              </a:pPr>
              <a:t>‹#›</a:t>
            </a:fld>
            <a:endParaRPr lang="fr-FR"/>
          </a:p>
        </p:txBody>
      </p:sp>
    </p:spTree>
    <p:extLst>
      <p:ext uri="{BB962C8B-B14F-4D97-AF65-F5344CB8AC3E}">
        <p14:creationId xmlns:p14="http://schemas.microsoft.com/office/powerpoint/2010/main" val="39244829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12800" y="4407186"/>
            <a:ext cx="874395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2CD051-983E-0840-960B-8CC4D77B800B}" type="slidenum">
              <a:rPr lang="fr-FR"/>
              <a:pPr>
                <a:defRPr/>
              </a:pPr>
              <a:t>‹#›</a:t>
            </a:fld>
            <a:endParaRPr lang="fr-FR"/>
          </a:p>
        </p:txBody>
      </p:sp>
    </p:spTree>
    <p:extLst>
      <p:ext uri="{BB962C8B-B14F-4D97-AF65-F5344CB8AC3E}">
        <p14:creationId xmlns:p14="http://schemas.microsoft.com/office/powerpoint/2010/main" val="40317819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219861"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169A5B4-F721-F341-AE07-7C120F9D02C2}" type="slidenum">
              <a:rPr lang="fr-FR"/>
              <a:pPr>
                <a:defRPr/>
              </a:pPr>
              <a:t>‹#›</a:t>
            </a:fld>
            <a:endParaRPr lang="fr-FR"/>
          </a:p>
        </p:txBody>
      </p:sp>
    </p:spTree>
    <p:extLst>
      <p:ext uri="{BB962C8B-B14F-4D97-AF65-F5344CB8AC3E}">
        <p14:creationId xmlns:p14="http://schemas.microsoft.com/office/powerpoint/2010/main" val="9738088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14350" y="274638"/>
            <a:ext cx="92583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9" name="Rectangle 6"/>
          <p:cNvSpPr>
            <a:spLocks noGrp="1" noChangeArrowheads="1"/>
          </p:cNvSpPr>
          <p:nvPr>
            <p:ph type="sldNum" sz="quarter" idx="12"/>
          </p:nvPr>
        </p:nvSpPr>
        <p:spPr/>
        <p:txBody>
          <a:bodyPr/>
          <a:lstStyle>
            <a:lvl1pPr eaLnBrk="1" hangingPunct="1">
              <a:defRPr/>
            </a:lvl1pPr>
          </a:lstStyle>
          <a:p>
            <a:pPr>
              <a:defRPr/>
            </a:pPr>
            <a:fld id="{A0D097AF-5E50-C140-9DFD-A15C4B75C4EE}" type="slidenum">
              <a:rPr lang="fr-FR"/>
              <a:pPr>
                <a:defRPr/>
              </a:pPr>
              <a:t>‹#›</a:t>
            </a:fld>
            <a:endParaRPr lang="fr-FR"/>
          </a:p>
        </p:txBody>
      </p:sp>
    </p:spTree>
    <p:extLst>
      <p:ext uri="{BB962C8B-B14F-4D97-AF65-F5344CB8AC3E}">
        <p14:creationId xmlns:p14="http://schemas.microsoft.com/office/powerpoint/2010/main" val="26111452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F89EDD4-68AE-D840-9187-B5665339A314}" type="slidenum">
              <a:rPr lang="fr-FR"/>
              <a:pPr>
                <a:defRPr/>
              </a:pPr>
              <a:t>‹#›</a:t>
            </a:fld>
            <a:endParaRPr lang="fr-FR"/>
          </a:p>
        </p:txBody>
      </p:sp>
    </p:spTree>
    <p:extLst>
      <p:ext uri="{BB962C8B-B14F-4D97-AF65-F5344CB8AC3E}">
        <p14:creationId xmlns:p14="http://schemas.microsoft.com/office/powerpoint/2010/main" val="11908766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fr-FR"/>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fr-FR"/>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64DD0DD-ED3E-0345-BF7A-9BF973662A9F}" type="slidenum">
              <a:rPr lang="fr-FR"/>
              <a:pPr>
                <a:defRPr/>
              </a:pPr>
              <a:t>‹#›</a:t>
            </a:fld>
            <a:endParaRPr lang="fr-FR"/>
          </a:p>
        </p:txBody>
      </p:sp>
    </p:spTree>
    <p:extLst>
      <p:ext uri="{BB962C8B-B14F-4D97-AF65-F5344CB8AC3E}">
        <p14:creationId xmlns:p14="http://schemas.microsoft.com/office/powerpoint/2010/main" val="11518290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slideLayout" Target="../slideLayouts/slideLayout115.xml"/><Relationship Id="rId13" Type="http://schemas.openxmlformats.org/officeDocument/2006/relationships/slideLayout" Target="../slideLayouts/slideLayout116.xml"/><Relationship Id="rId14" Type="http://schemas.openxmlformats.org/officeDocument/2006/relationships/slideLayout" Target="../slideLayouts/slideLayout117.xml"/><Relationship Id="rId15" Type="http://schemas.openxmlformats.org/officeDocument/2006/relationships/slideLayout" Target="../slideLayouts/slideLayout118.xml"/><Relationship Id="rId16" Type="http://schemas.openxmlformats.org/officeDocument/2006/relationships/theme" Target="../theme/theme10.xml"/><Relationship Id="rId17" Type="http://schemas.openxmlformats.org/officeDocument/2006/relationships/image" Target="../media/image2.png"/><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9.xml"/><Relationship Id="rId12" Type="http://schemas.openxmlformats.org/officeDocument/2006/relationships/slideLayout" Target="../slideLayouts/slideLayout130.xml"/><Relationship Id="rId13" Type="http://schemas.openxmlformats.org/officeDocument/2006/relationships/theme" Target="../theme/theme11.xml"/><Relationship Id="rId14" Type="http://schemas.openxmlformats.org/officeDocument/2006/relationships/image" Target="../media/image1.wmf"/><Relationship Id="rId1" Type="http://schemas.openxmlformats.org/officeDocument/2006/relationships/slideLayout" Target="../slideLayouts/slideLayout119.xml"/><Relationship Id="rId2" Type="http://schemas.openxmlformats.org/officeDocument/2006/relationships/slideLayout" Target="../slideLayouts/slideLayout120.xml"/><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 Id="rId9" Type="http://schemas.openxmlformats.org/officeDocument/2006/relationships/slideLayout" Target="../slideLayouts/slideLayout127.xml"/><Relationship Id="rId10"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1.xml"/><Relationship Id="rId12" Type="http://schemas.openxmlformats.org/officeDocument/2006/relationships/theme" Target="../theme/theme12.xml"/><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2.xml"/><Relationship Id="rId12" Type="http://schemas.openxmlformats.org/officeDocument/2006/relationships/theme" Target="../theme/theme13.xml"/><Relationship Id="rId13" Type="http://schemas.openxmlformats.org/officeDocument/2006/relationships/image" Target="../media/image1.wmf"/><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9" Type="http://schemas.openxmlformats.org/officeDocument/2006/relationships/slideLayout" Target="../slideLayouts/slideLayout150.xml"/><Relationship Id="rId10"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3.xml"/><Relationship Id="rId12" Type="http://schemas.openxmlformats.org/officeDocument/2006/relationships/theme" Target="../theme/theme14.xml"/><Relationship Id="rId13" Type="http://schemas.openxmlformats.org/officeDocument/2006/relationships/image" Target="../media/image1.wmf"/><Relationship Id="rId1" Type="http://schemas.openxmlformats.org/officeDocument/2006/relationships/slideLayout" Target="../slideLayouts/slideLayout153.xml"/><Relationship Id="rId2" Type="http://schemas.openxmlformats.org/officeDocument/2006/relationships/slideLayout" Target="../slideLayouts/slideLayout154.xml"/><Relationship Id="rId3" Type="http://schemas.openxmlformats.org/officeDocument/2006/relationships/slideLayout" Target="../slideLayouts/slideLayout155.xml"/><Relationship Id="rId4" Type="http://schemas.openxmlformats.org/officeDocument/2006/relationships/slideLayout" Target="../slideLayouts/slideLayout156.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slideLayout" Target="../slideLayouts/slideLayout159.xml"/><Relationship Id="rId8" Type="http://schemas.openxmlformats.org/officeDocument/2006/relationships/slideLayout" Target="../slideLayouts/slideLayout160.xml"/><Relationship Id="rId9" Type="http://schemas.openxmlformats.org/officeDocument/2006/relationships/slideLayout" Target="../slideLayouts/slideLayout161.xml"/><Relationship Id="rId10"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4.xml"/><Relationship Id="rId12" Type="http://schemas.openxmlformats.org/officeDocument/2006/relationships/theme" Target="../theme/theme15.xml"/><Relationship Id="rId13" Type="http://schemas.openxmlformats.org/officeDocument/2006/relationships/image" Target="../media/image1.wmf"/><Relationship Id="rId1" Type="http://schemas.openxmlformats.org/officeDocument/2006/relationships/slideLayout" Target="../slideLayouts/slideLayout164.xml"/><Relationship Id="rId2" Type="http://schemas.openxmlformats.org/officeDocument/2006/relationships/slideLayout" Target="../slideLayouts/slideLayout165.xml"/><Relationship Id="rId3" Type="http://schemas.openxmlformats.org/officeDocument/2006/relationships/slideLayout" Target="../slideLayouts/slideLayout166.xml"/><Relationship Id="rId4" Type="http://schemas.openxmlformats.org/officeDocument/2006/relationships/slideLayout" Target="../slideLayouts/slideLayout167.xml"/><Relationship Id="rId5" Type="http://schemas.openxmlformats.org/officeDocument/2006/relationships/slideLayout" Target="../slideLayouts/slideLayout168.xml"/><Relationship Id="rId6" Type="http://schemas.openxmlformats.org/officeDocument/2006/relationships/slideLayout" Target="../slideLayouts/slideLayout169.xml"/><Relationship Id="rId7" Type="http://schemas.openxmlformats.org/officeDocument/2006/relationships/slideLayout" Target="../slideLayouts/slideLayout170.xml"/><Relationship Id="rId8" Type="http://schemas.openxmlformats.org/officeDocument/2006/relationships/slideLayout" Target="../slideLayouts/slideLayout171.xml"/><Relationship Id="rId9" Type="http://schemas.openxmlformats.org/officeDocument/2006/relationships/slideLayout" Target="../slideLayouts/slideLayout172.xml"/><Relationship Id="rId10" Type="http://schemas.openxmlformats.org/officeDocument/2006/relationships/slideLayout" Target="../slideLayouts/slideLayout173.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5.xml"/><Relationship Id="rId12" Type="http://schemas.openxmlformats.org/officeDocument/2006/relationships/theme" Target="../theme/theme16.xml"/><Relationship Id="rId13" Type="http://schemas.openxmlformats.org/officeDocument/2006/relationships/image" Target="../media/image1.wmf"/><Relationship Id="rId1" Type="http://schemas.openxmlformats.org/officeDocument/2006/relationships/slideLayout" Target="../slideLayouts/slideLayout175.xml"/><Relationship Id="rId2" Type="http://schemas.openxmlformats.org/officeDocument/2006/relationships/slideLayout" Target="../slideLayouts/slideLayout176.xml"/><Relationship Id="rId3" Type="http://schemas.openxmlformats.org/officeDocument/2006/relationships/slideLayout" Target="../slideLayouts/slideLayout177.xml"/><Relationship Id="rId4" Type="http://schemas.openxmlformats.org/officeDocument/2006/relationships/slideLayout" Target="../slideLayouts/slideLayout178.xml"/><Relationship Id="rId5" Type="http://schemas.openxmlformats.org/officeDocument/2006/relationships/slideLayout" Target="../slideLayouts/slideLayout179.xml"/><Relationship Id="rId6" Type="http://schemas.openxmlformats.org/officeDocument/2006/relationships/slideLayout" Target="../slideLayouts/slideLayout180.xml"/><Relationship Id="rId7" Type="http://schemas.openxmlformats.org/officeDocument/2006/relationships/slideLayout" Target="../slideLayouts/slideLayout181.xml"/><Relationship Id="rId8" Type="http://schemas.openxmlformats.org/officeDocument/2006/relationships/slideLayout" Target="../slideLayouts/slideLayout182.xml"/><Relationship Id="rId9" Type="http://schemas.openxmlformats.org/officeDocument/2006/relationships/slideLayout" Target="../slideLayouts/slideLayout183.xml"/><Relationship Id="rId10" Type="http://schemas.openxmlformats.org/officeDocument/2006/relationships/slideLayout" Target="../slideLayouts/slideLayout184.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6.xml"/><Relationship Id="rId12" Type="http://schemas.openxmlformats.org/officeDocument/2006/relationships/slideLayout" Target="../slideLayouts/slideLayout197.xml"/><Relationship Id="rId13" Type="http://schemas.openxmlformats.org/officeDocument/2006/relationships/slideLayout" Target="../slideLayouts/slideLayout198.xml"/><Relationship Id="rId14" Type="http://schemas.openxmlformats.org/officeDocument/2006/relationships/theme" Target="../theme/theme17.xml"/><Relationship Id="rId15" Type="http://schemas.openxmlformats.org/officeDocument/2006/relationships/image" Target="../media/image1.wmf"/><Relationship Id="rId1" Type="http://schemas.openxmlformats.org/officeDocument/2006/relationships/slideLayout" Target="../slideLayouts/slideLayout186.xml"/><Relationship Id="rId2" Type="http://schemas.openxmlformats.org/officeDocument/2006/relationships/slideLayout" Target="../slideLayouts/slideLayout187.xml"/><Relationship Id="rId3" Type="http://schemas.openxmlformats.org/officeDocument/2006/relationships/slideLayout" Target="../slideLayouts/slideLayout188.xml"/><Relationship Id="rId4" Type="http://schemas.openxmlformats.org/officeDocument/2006/relationships/slideLayout" Target="../slideLayouts/slideLayout189.xml"/><Relationship Id="rId5" Type="http://schemas.openxmlformats.org/officeDocument/2006/relationships/slideLayout" Target="../slideLayouts/slideLayout190.xml"/><Relationship Id="rId6" Type="http://schemas.openxmlformats.org/officeDocument/2006/relationships/slideLayout" Target="../slideLayouts/slideLayout191.xml"/><Relationship Id="rId7" Type="http://schemas.openxmlformats.org/officeDocument/2006/relationships/slideLayout" Target="../slideLayouts/slideLayout192.xml"/><Relationship Id="rId8" Type="http://schemas.openxmlformats.org/officeDocument/2006/relationships/slideLayout" Target="../slideLayouts/slideLayout193.xml"/><Relationship Id="rId9" Type="http://schemas.openxmlformats.org/officeDocument/2006/relationships/slideLayout" Target="../slideLayouts/slideLayout194.xml"/><Relationship Id="rId10"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slideLayout" Target="../slideLayouts/slideLayout210.xml"/><Relationship Id="rId13" Type="http://schemas.openxmlformats.org/officeDocument/2006/relationships/theme" Target="../theme/theme18.xml"/><Relationship Id="rId14" Type="http://schemas.openxmlformats.org/officeDocument/2006/relationships/image" Target="../media/image1.wmf"/><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21.xml"/><Relationship Id="rId12" Type="http://schemas.openxmlformats.org/officeDocument/2006/relationships/slideLayout" Target="../slideLayouts/slideLayout222.xml"/><Relationship Id="rId13" Type="http://schemas.openxmlformats.org/officeDocument/2006/relationships/slideLayout" Target="../slideLayouts/slideLayout223.xml"/><Relationship Id="rId14" Type="http://schemas.openxmlformats.org/officeDocument/2006/relationships/theme" Target="../theme/theme19.xml"/><Relationship Id="rId15" Type="http://schemas.openxmlformats.org/officeDocument/2006/relationships/image" Target="../media/image1.wmf"/><Relationship Id="rId1" Type="http://schemas.openxmlformats.org/officeDocument/2006/relationships/slideLayout" Target="../slideLayouts/slideLayout211.xml"/><Relationship Id="rId2" Type="http://schemas.openxmlformats.org/officeDocument/2006/relationships/slideLayout" Target="../slideLayouts/slideLayout212.xml"/><Relationship Id="rId3" Type="http://schemas.openxmlformats.org/officeDocument/2006/relationships/slideLayout" Target="../slideLayouts/slideLayout213.xml"/><Relationship Id="rId4" Type="http://schemas.openxmlformats.org/officeDocument/2006/relationships/slideLayout" Target="../slideLayouts/slideLayout214.xml"/><Relationship Id="rId5" Type="http://schemas.openxmlformats.org/officeDocument/2006/relationships/slideLayout" Target="../slideLayouts/slideLayout215.xml"/><Relationship Id="rId6" Type="http://schemas.openxmlformats.org/officeDocument/2006/relationships/slideLayout" Target="../slideLayouts/slideLayout216.xml"/><Relationship Id="rId7" Type="http://schemas.openxmlformats.org/officeDocument/2006/relationships/slideLayout" Target="../slideLayouts/slideLayout217.xml"/><Relationship Id="rId8" Type="http://schemas.openxmlformats.org/officeDocument/2006/relationships/slideLayout" Target="../slideLayouts/slideLayout218.xml"/><Relationship Id="rId9" Type="http://schemas.openxmlformats.org/officeDocument/2006/relationships/slideLayout" Target="../slideLayouts/slideLayout219.xml"/><Relationship Id="rId10" Type="http://schemas.openxmlformats.org/officeDocument/2006/relationships/slideLayout" Target="../slideLayouts/slideLayout22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wmf"/><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34.xml"/><Relationship Id="rId12" Type="http://schemas.openxmlformats.org/officeDocument/2006/relationships/slideLayout" Target="../slideLayouts/slideLayout235.xml"/><Relationship Id="rId13" Type="http://schemas.openxmlformats.org/officeDocument/2006/relationships/theme" Target="../theme/theme20.xml"/><Relationship Id="rId14" Type="http://schemas.openxmlformats.org/officeDocument/2006/relationships/image" Target="../media/image1.wmf"/><Relationship Id="rId1" Type="http://schemas.openxmlformats.org/officeDocument/2006/relationships/slideLayout" Target="../slideLayouts/slideLayout224.xml"/><Relationship Id="rId2" Type="http://schemas.openxmlformats.org/officeDocument/2006/relationships/slideLayout" Target="../slideLayouts/slideLayout225.xml"/><Relationship Id="rId3" Type="http://schemas.openxmlformats.org/officeDocument/2006/relationships/slideLayout" Target="../slideLayouts/slideLayout226.xml"/><Relationship Id="rId4" Type="http://schemas.openxmlformats.org/officeDocument/2006/relationships/slideLayout" Target="../slideLayouts/slideLayout227.xml"/><Relationship Id="rId5" Type="http://schemas.openxmlformats.org/officeDocument/2006/relationships/slideLayout" Target="../slideLayouts/slideLayout228.xml"/><Relationship Id="rId6" Type="http://schemas.openxmlformats.org/officeDocument/2006/relationships/slideLayout" Target="../slideLayouts/slideLayout229.xml"/><Relationship Id="rId7" Type="http://schemas.openxmlformats.org/officeDocument/2006/relationships/slideLayout" Target="../slideLayouts/slideLayout230.xml"/><Relationship Id="rId8" Type="http://schemas.openxmlformats.org/officeDocument/2006/relationships/slideLayout" Target="../slideLayouts/slideLayout231.xml"/><Relationship Id="rId9" Type="http://schemas.openxmlformats.org/officeDocument/2006/relationships/slideLayout" Target="../slideLayouts/slideLayout232.xml"/><Relationship Id="rId10" Type="http://schemas.openxmlformats.org/officeDocument/2006/relationships/slideLayout" Target="../slideLayouts/slideLayout23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46.xml"/><Relationship Id="rId12" Type="http://schemas.openxmlformats.org/officeDocument/2006/relationships/slideLayout" Target="../slideLayouts/slideLayout247.xml"/><Relationship Id="rId13" Type="http://schemas.openxmlformats.org/officeDocument/2006/relationships/theme" Target="../theme/theme21.xml"/><Relationship Id="rId14" Type="http://schemas.openxmlformats.org/officeDocument/2006/relationships/image" Target="../media/image1.wmf"/><Relationship Id="rId1" Type="http://schemas.openxmlformats.org/officeDocument/2006/relationships/slideLayout" Target="../slideLayouts/slideLayout236.xml"/><Relationship Id="rId2" Type="http://schemas.openxmlformats.org/officeDocument/2006/relationships/slideLayout" Target="../slideLayouts/slideLayout237.xml"/><Relationship Id="rId3" Type="http://schemas.openxmlformats.org/officeDocument/2006/relationships/slideLayout" Target="../slideLayouts/slideLayout238.xml"/><Relationship Id="rId4" Type="http://schemas.openxmlformats.org/officeDocument/2006/relationships/slideLayout" Target="../slideLayouts/slideLayout239.xml"/><Relationship Id="rId5" Type="http://schemas.openxmlformats.org/officeDocument/2006/relationships/slideLayout" Target="../slideLayouts/slideLayout240.xml"/><Relationship Id="rId6" Type="http://schemas.openxmlformats.org/officeDocument/2006/relationships/slideLayout" Target="../slideLayouts/slideLayout241.xml"/><Relationship Id="rId7" Type="http://schemas.openxmlformats.org/officeDocument/2006/relationships/slideLayout" Target="../slideLayouts/slideLayout242.xml"/><Relationship Id="rId8" Type="http://schemas.openxmlformats.org/officeDocument/2006/relationships/slideLayout" Target="../slideLayouts/slideLayout243.xml"/><Relationship Id="rId9" Type="http://schemas.openxmlformats.org/officeDocument/2006/relationships/slideLayout" Target="../slideLayouts/slideLayout244.xml"/><Relationship Id="rId10" Type="http://schemas.openxmlformats.org/officeDocument/2006/relationships/slideLayout" Target="../slideLayouts/slideLayout24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2.xml"/><Relationship Id="rId15" Type="http://schemas.openxmlformats.org/officeDocument/2006/relationships/image" Target="../media/image1.wmf"/><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slideLayout" Target="../slideLayouts/slideLayout272.xml"/><Relationship Id="rId13" Type="http://schemas.openxmlformats.org/officeDocument/2006/relationships/theme" Target="../theme/theme23.xml"/><Relationship Id="rId14" Type="http://schemas.openxmlformats.org/officeDocument/2006/relationships/image" Target="../media/image1.wmf"/><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1.wmf"/><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theme" Target="../theme/theme4.xml"/><Relationship Id="rId14" Type="http://schemas.openxmlformats.org/officeDocument/2006/relationships/image" Target="../media/image1.wmf"/><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3" Type="http://schemas.openxmlformats.org/officeDocument/2006/relationships/image" Target="../media/image1.wmf"/><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3" Type="http://schemas.openxmlformats.org/officeDocument/2006/relationships/image" Target="../media/image1.wmf"/><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slideLayout" Target="../slideLayouts/slideLayout91.xml"/><Relationship Id="rId13" Type="http://schemas.openxmlformats.org/officeDocument/2006/relationships/slideLayout" Target="../slideLayouts/slideLayout92.xml"/><Relationship Id="rId14" Type="http://schemas.openxmlformats.org/officeDocument/2006/relationships/theme" Target="../theme/theme8.xml"/><Relationship Id="rId15" Type="http://schemas.openxmlformats.org/officeDocument/2006/relationships/image" Target="../media/image1.wmf"/><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theme" Target="../theme/theme9.xml"/><Relationship Id="rId13" Type="http://schemas.openxmlformats.org/officeDocument/2006/relationships/image" Target="../media/image1.wmf"/><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ea typeface="+mn-ea"/>
                <a:cs typeface="+mn-cs"/>
              </a:defRPr>
            </a:lvl1pPr>
          </a:lstStyle>
          <a:p>
            <a:pPr>
              <a:defRPr/>
            </a:pPr>
            <a:endParaRPr lang="fr-F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ea typeface="+mn-ea"/>
                <a:cs typeface="+mn-cs"/>
              </a:defRPr>
            </a:lvl1pPr>
          </a:lstStyle>
          <a:p>
            <a:pPr>
              <a:defRPr/>
            </a:pPr>
            <a:endParaRPr lang="fr-F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6BBEFD8D-7520-F34A-8022-B33CE2604322}" type="slidenum">
              <a:rPr lang="fr-FR"/>
              <a:pPr>
                <a:defRPr/>
              </a:pPr>
              <a:t>‹#›</a:t>
            </a:fld>
            <a:endParaRPr lang="fr-FR"/>
          </a:p>
        </p:txBody>
      </p:sp>
      <p:pic>
        <p:nvPicPr>
          <p:cNvPr id="1031" name="Picture 7"/>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72500" y="5562600"/>
            <a:ext cx="14573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44286" r:id="rId1"/>
    <p:sldLayoutId id="2147544287" r:id="rId2"/>
    <p:sldLayoutId id="2147544288" r:id="rId3"/>
    <p:sldLayoutId id="2147544289" r:id="rId4"/>
    <p:sldLayoutId id="2147544290" r:id="rId5"/>
    <p:sldLayoutId id="2147544291" r:id="rId6"/>
    <p:sldLayoutId id="2147544292" r:id="rId7"/>
    <p:sldLayoutId id="2147544293" r:id="rId8"/>
    <p:sldLayoutId id="2147544294" r:id="rId9"/>
    <p:sldLayoutId id="2147544295" r:id="rId10"/>
    <p:sldLayoutId id="2147544296" r:id="rId11"/>
    <p:sldLayoutId id="2147544297" r:id="rId12"/>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22" name="Rectangle 7"/>
          <p:cNvSpPr>
            <a:spLocks noChangeArrowheads="1"/>
          </p:cNvSpPr>
          <p:nvPr/>
        </p:nvSpPr>
        <p:spPr bwMode="auto">
          <a:xfrm>
            <a:off x="0" y="0"/>
            <a:ext cx="10287000" cy="1143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sz="1800" b="1">
              <a:solidFill>
                <a:srgbClr val="000000"/>
              </a:solidFill>
              <a:latin typeface="Calibri" charset="0"/>
            </a:endParaRPr>
          </a:p>
        </p:txBody>
      </p:sp>
      <p:sp>
        <p:nvSpPr>
          <p:cNvPr id="184323" name="Rectangle 2"/>
          <p:cNvSpPr>
            <a:spLocks noGrp="1" noChangeArrowheads="1"/>
          </p:cNvSpPr>
          <p:nvPr>
            <p:ph type="title"/>
          </p:nvPr>
        </p:nvSpPr>
        <p:spPr bwMode="grayWhite">
          <a:xfrm>
            <a:off x="350838" y="188913"/>
            <a:ext cx="9507537"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184324" name="Rectangle 3"/>
          <p:cNvSpPr>
            <a:spLocks noGrp="1" noChangeArrowheads="1"/>
          </p:cNvSpPr>
          <p:nvPr>
            <p:ph type="body" idx="1"/>
          </p:nvPr>
        </p:nvSpPr>
        <p:spPr bwMode="auto">
          <a:xfrm>
            <a:off x="428625" y="1524000"/>
            <a:ext cx="942975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84325" name="Picture 8" descr="FMC-Logo-2009_blu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3225" y="6562725"/>
            <a:ext cx="101282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6" name="Line 9"/>
          <p:cNvSpPr>
            <a:spLocks noChangeShapeType="1"/>
          </p:cNvSpPr>
          <p:nvPr/>
        </p:nvSpPr>
        <p:spPr bwMode="auto">
          <a:xfrm>
            <a:off x="0" y="6477000"/>
            <a:ext cx="10287000" cy="0"/>
          </a:xfrm>
          <a:prstGeom prst="line">
            <a:avLst/>
          </a:prstGeom>
          <a:noFill/>
          <a:ln w="12700">
            <a:solidFill>
              <a:srgbClr val="05229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27" name="Rectangle 6"/>
          <p:cNvSpPr>
            <a:spLocks noChangeArrowheads="1"/>
          </p:cNvSpPr>
          <p:nvPr/>
        </p:nvSpPr>
        <p:spPr bwMode="auto">
          <a:xfrm>
            <a:off x="0" y="6492875"/>
            <a:ext cx="1679575" cy="354013"/>
          </a:xfrm>
          <a:prstGeom prst="rect">
            <a:avLst/>
          </a:prstGeom>
          <a:solidFill>
            <a:schemeClr val="bg1"/>
          </a:solidFill>
          <a:ln w="9525">
            <a:solidFill>
              <a:schemeClr val="bg1"/>
            </a:solidFill>
            <a:round/>
            <a:headEnd/>
            <a:tailEnd/>
          </a:ln>
        </p:spPr>
        <p:txBody>
          <a:bodyPr/>
          <a:lstStyle/>
          <a:p>
            <a:pPr algn="ctr" eaLnBrk="0" hangingPunct="0"/>
            <a:endParaRPr lang="fr-FR" sz="1800">
              <a:solidFill>
                <a:srgbClr val="FFFFFF"/>
              </a:solidFill>
              <a:latin typeface="Verdana" charset="0"/>
            </a:endParaRPr>
          </a:p>
        </p:txBody>
      </p:sp>
    </p:spTree>
  </p:cSld>
  <p:clrMap bg1="lt1" tx1="dk1" bg2="lt2" tx2="dk2" accent1="accent1" accent2="accent2" accent3="accent3" accent4="accent4" accent5="accent5" accent6="accent6" hlink="hlink" folHlink="folHlink"/>
  <p:sldLayoutIdLst>
    <p:sldLayoutId id="2147544648" r:id="rId1"/>
    <p:sldLayoutId id="2147544649" r:id="rId2"/>
    <p:sldLayoutId id="2147544650" r:id="rId3"/>
    <p:sldLayoutId id="2147544651" r:id="rId4"/>
    <p:sldLayoutId id="2147544652" r:id="rId5"/>
    <p:sldLayoutId id="2147544653" r:id="rId6"/>
    <p:sldLayoutId id="2147544654" r:id="rId7"/>
    <p:sldLayoutId id="2147544655" r:id="rId8"/>
    <p:sldLayoutId id="2147544656" r:id="rId9"/>
    <p:sldLayoutId id="2147544657" r:id="rId10"/>
    <p:sldLayoutId id="2147544658" r:id="rId11"/>
    <p:sldLayoutId id="2147544401" r:id="rId12"/>
    <p:sldLayoutId id="2147544659" r:id="rId13"/>
    <p:sldLayoutId id="2147544402" r:id="rId14"/>
    <p:sldLayoutId id="2147544403" r:id="rId15"/>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2800" b="1">
          <a:solidFill>
            <a:schemeClr val="bg1"/>
          </a:solidFill>
          <a:latin typeface="+mn-lt"/>
          <a:ea typeface="MS PGothic" pitchFamily="34" charset="-128"/>
          <a:cs typeface="Calibri" pitchFamily="34" charset="0"/>
        </a:defRPr>
      </a:lvl1pPr>
      <a:lvl2pPr algn="l" rtl="0" eaLnBrk="0" fontAlgn="base" hangingPunct="0">
        <a:spcBef>
          <a:spcPct val="0"/>
        </a:spcBef>
        <a:spcAft>
          <a:spcPct val="0"/>
        </a:spcAft>
        <a:defRPr sz="2800" b="1">
          <a:solidFill>
            <a:schemeClr val="bg1"/>
          </a:solidFill>
          <a:latin typeface="Verdana" charset="0"/>
          <a:ea typeface="MS PGothic" pitchFamily="34" charset="-128"/>
          <a:cs typeface="Calibri" panose="020F0502020204030204" pitchFamily="34" charset="0"/>
        </a:defRPr>
      </a:lvl2pPr>
      <a:lvl3pPr algn="l" rtl="0" eaLnBrk="0" fontAlgn="base" hangingPunct="0">
        <a:spcBef>
          <a:spcPct val="0"/>
        </a:spcBef>
        <a:spcAft>
          <a:spcPct val="0"/>
        </a:spcAft>
        <a:defRPr sz="2800" b="1">
          <a:solidFill>
            <a:schemeClr val="bg1"/>
          </a:solidFill>
          <a:latin typeface="Verdana" charset="0"/>
          <a:ea typeface="MS PGothic" pitchFamily="34" charset="-128"/>
          <a:cs typeface="Calibri" panose="020F0502020204030204" pitchFamily="34" charset="0"/>
        </a:defRPr>
      </a:lvl3pPr>
      <a:lvl4pPr algn="l" rtl="0" eaLnBrk="0" fontAlgn="base" hangingPunct="0">
        <a:spcBef>
          <a:spcPct val="0"/>
        </a:spcBef>
        <a:spcAft>
          <a:spcPct val="0"/>
        </a:spcAft>
        <a:defRPr sz="2800" b="1">
          <a:solidFill>
            <a:schemeClr val="bg1"/>
          </a:solidFill>
          <a:latin typeface="Verdana" charset="0"/>
          <a:ea typeface="MS PGothic" pitchFamily="34" charset="-128"/>
          <a:cs typeface="Calibri" panose="020F0502020204030204" pitchFamily="34" charset="0"/>
        </a:defRPr>
      </a:lvl4pPr>
      <a:lvl5pPr algn="l" rtl="0" eaLnBrk="0" fontAlgn="base" hangingPunct="0">
        <a:spcBef>
          <a:spcPct val="0"/>
        </a:spcBef>
        <a:spcAft>
          <a:spcPct val="0"/>
        </a:spcAft>
        <a:defRPr sz="2800" b="1">
          <a:solidFill>
            <a:schemeClr val="bg1"/>
          </a:solidFill>
          <a:latin typeface="Verdana" charset="0"/>
          <a:ea typeface="MS PGothic" pitchFamily="34" charset="-128"/>
          <a:cs typeface="Calibri" panose="020F0502020204030204" pitchFamily="34" charset="0"/>
        </a:defRPr>
      </a:lvl5pPr>
      <a:lvl6pPr marL="457200" algn="l" rtl="0" eaLnBrk="1" fontAlgn="base" hangingPunct="1">
        <a:spcBef>
          <a:spcPct val="0"/>
        </a:spcBef>
        <a:spcAft>
          <a:spcPct val="0"/>
        </a:spcAft>
        <a:defRPr sz="2200" b="1">
          <a:solidFill>
            <a:schemeClr val="bg1"/>
          </a:solidFill>
          <a:latin typeface="Verdana" pitchFamily="1" charset="0"/>
          <a:ea typeface="ＭＳ Ｐゴシック" pitchFamily="1" charset="-128"/>
        </a:defRPr>
      </a:lvl6pPr>
      <a:lvl7pPr marL="914400" algn="l" rtl="0" eaLnBrk="1" fontAlgn="base" hangingPunct="1">
        <a:spcBef>
          <a:spcPct val="0"/>
        </a:spcBef>
        <a:spcAft>
          <a:spcPct val="0"/>
        </a:spcAft>
        <a:defRPr sz="2200" b="1">
          <a:solidFill>
            <a:schemeClr val="bg1"/>
          </a:solidFill>
          <a:latin typeface="Verdana" pitchFamily="1" charset="0"/>
          <a:ea typeface="ＭＳ Ｐゴシック" pitchFamily="1" charset="-128"/>
        </a:defRPr>
      </a:lvl7pPr>
      <a:lvl8pPr marL="1371600" algn="l" rtl="0" eaLnBrk="1" fontAlgn="base" hangingPunct="1">
        <a:spcBef>
          <a:spcPct val="0"/>
        </a:spcBef>
        <a:spcAft>
          <a:spcPct val="0"/>
        </a:spcAft>
        <a:defRPr sz="2200" b="1">
          <a:solidFill>
            <a:schemeClr val="bg1"/>
          </a:solidFill>
          <a:latin typeface="Verdana" pitchFamily="1" charset="0"/>
          <a:ea typeface="ＭＳ Ｐゴシック" pitchFamily="1" charset="-128"/>
        </a:defRPr>
      </a:lvl8pPr>
      <a:lvl9pPr marL="1828800" algn="l" rtl="0" eaLnBrk="1" fontAlgn="base" hangingPunct="1">
        <a:spcBef>
          <a:spcPct val="0"/>
        </a:spcBef>
        <a:spcAft>
          <a:spcPct val="0"/>
        </a:spcAft>
        <a:defRPr sz="2200" b="1">
          <a:solidFill>
            <a:schemeClr val="bg1"/>
          </a:solidFill>
          <a:latin typeface="Verdana" pitchFamily="1" charset="0"/>
          <a:ea typeface="ＭＳ Ｐゴシック" pitchFamily="1" charset="-128"/>
        </a:defRPr>
      </a:lvl9pPr>
    </p:titleStyle>
    <p:bodyStyle>
      <a:lvl1pPr marL="342900" indent="-342900" algn="l" rtl="0" eaLnBrk="0" fontAlgn="base" hangingPunct="0">
        <a:spcBef>
          <a:spcPct val="20000"/>
        </a:spcBef>
        <a:spcAft>
          <a:spcPct val="0"/>
        </a:spcAft>
        <a:tabLst>
          <a:tab pos="381000" algn="l"/>
          <a:tab pos="762000" algn="l"/>
        </a:tabLst>
        <a:defRPr sz="2800" b="1">
          <a:solidFill>
            <a:schemeClr val="tx1"/>
          </a:solidFill>
          <a:latin typeface="Calibri" pitchFamily="34" charset="0"/>
          <a:ea typeface="MS PGothic" pitchFamily="34" charset="-128"/>
          <a:cs typeface="Calibri" pitchFamily="34" charset="0"/>
        </a:defRPr>
      </a:lvl1pPr>
      <a:lvl2pPr marL="190500" indent="266700" algn="l" rtl="0" eaLnBrk="0" fontAlgn="base" hangingPunct="0">
        <a:spcBef>
          <a:spcPct val="20000"/>
        </a:spcBef>
        <a:spcAft>
          <a:spcPct val="0"/>
        </a:spcAft>
        <a:tabLst>
          <a:tab pos="381000" algn="l"/>
          <a:tab pos="762000" algn="l"/>
        </a:tabLst>
        <a:defRPr sz="2800">
          <a:solidFill>
            <a:schemeClr val="tx1"/>
          </a:solidFill>
          <a:latin typeface="Calibri" pitchFamily="34" charset="0"/>
          <a:ea typeface="MS PGothic" pitchFamily="34" charset="-128"/>
          <a:cs typeface="Calibri" pitchFamily="34" charset="0"/>
        </a:defRPr>
      </a:lvl2pPr>
      <a:lvl3pPr marL="381000" indent="533400" algn="l" rtl="0" eaLnBrk="0" fontAlgn="base" hangingPunct="0">
        <a:spcBef>
          <a:spcPct val="20000"/>
        </a:spcBef>
        <a:spcAft>
          <a:spcPct val="0"/>
        </a:spcAft>
        <a:tabLst>
          <a:tab pos="381000" algn="l"/>
          <a:tab pos="762000" algn="l"/>
        </a:tabLst>
        <a:defRPr sz="2000">
          <a:solidFill>
            <a:schemeClr val="tx1"/>
          </a:solidFill>
          <a:latin typeface="Arial" charset="0"/>
          <a:ea typeface="MS PGothic" pitchFamily="34" charset="-128"/>
        </a:defRPr>
      </a:lvl3pPr>
      <a:lvl4pPr marL="571500" indent="800100" algn="l" rtl="0" eaLnBrk="0" fontAlgn="base" hangingPunct="0">
        <a:spcBef>
          <a:spcPct val="20000"/>
        </a:spcBef>
        <a:spcAft>
          <a:spcPct val="0"/>
        </a:spcAft>
        <a:tabLst>
          <a:tab pos="381000" algn="l"/>
          <a:tab pos="762000" algn="l"/>
        </a:tabLst>
        <a:defRPr sz="2000">
          <a:solidFill>
            <a:schemeClr val="tx1"/>
          </a:solidFill>
          <a:latin typeface="Arial" charset="0"/>
          <a:ea typeface="MS PGothic" pitchFamily="34" charset="-128"/>
        </a:defRPr>
      </a:lvl4pPr>
      <a:lvl5pPr marL="762000" indent="1066800" algn="l" rtl="0" eaLnBrk="0" fontAlgn="base" hangingPunct="0">
        <a:spcBef>
          <a:spcPct val="20000"/>
        </a:spcBef>
        <a:spcAft>
          <a:spcPct val="0"/>
        </a:spcAft>
        <a:tabLst>
          <a:tab pos="381000" algn="l"/>
          <a:tab pos="762000" algn="l"/>
        </a:tabLst>
        <a:defRPr sz="2000">
          <a:solidFill>
            <a:schemeClr val="tx1"/>
          </a:solidFill>
          <a:latin typeface="Arial" charset="0"/>
          <a:ea typeface="MS PGothic" pitchFamily="34" charset="-128"/>
        </a:defRPr>
      </a:lvl5pPr>
      <a:lvl6pPr marL="1219200" algn="l" rtl="0" eaLnBrk="1" fontAlgn="base" hangingPunct="1">
        <a:spcBef>
          <a:spcPct val="20000"/>
        </a:spcBef>
        <a:spcAft>
          <a:spcPct val="0"/>
        </a:spcAft>
        <a:tabLst>
          <a:tab pos="381000" algn="l"/>
          <a:tab pos="762000" algn="l"/>
        </a:tabLst>
        <a:defRPr>
          <a:solidFill>
            <a:schemeClr val="tx1"/>
          </a:solidFill>
          <a:latin typeface="Arial" charset="0"/>
          <a:ea typeface="+mn-ea"/>
        </a:defRPr>
      </a:lvl6pPr>
      <a:lvl7pPr marL="1676400" algn="l" rtl="0" eaLnBrk="1" fontAlgn="base" hangingPunct="1">
        <a:spcBef>
          <a:spcPct val="20000"/>
        </a:spcBef>
        <a:spcAft>
          <a:spcPct val="0"/>
        </a:spcAft>
        <a:tabLst>
          <a:tab pos="381000" algn="l"/>
          <a:tab pos="762000" algn="l"/>
        </a:tabLst>
        <a:defRPr>
          <a:solidFill>
            <a:schemeClr val="tx1"/>
          </a:solidFill>
          <a:latin typeface="Arial" charset="0"/>
          <a:ea typeface="+mn-ea"/>
        </a:defRPr>
      </a:lvl7pPr>
      <a:lvl8pPr marL="2133600" algn="l" rtl="0" eaLnBrk="1" fontAlgn="base" hangingPunct="1">
        <a:spcBef>
          <a:spcPct val="20000"/>
        </a:spcBef>
        <a:spcAft>
          <a:spcPct val="0"/>
        </a:spcAft>
        <a:tabLst>
          <a:tab pos="381000" algn="l"/>
          <a:tab pos="762000" algn="l"/>
        </a:tabLst>
        <a:defRPr>
          <a:solidFill>
            <a:schemeClr val="tx1"/>
          </a:solidFill>
          <a:latin typeface="Arial" charset="0"/>
          <a:ea typeface="+mn-ea"/>
        </a:defRPr>
      </a:lvl8pPr>
      <a:lvl9pPr marL="2590800" algn="l" rtl="0" eaLnBrk="1" fontAlgn="base" hangingPunct="1">
        <a:spcBef>
          <a:spcPct val="20000"/>
        </a:spcBef>
        <a:spcAft>
          <a:spcPct val="0"/>
        </a:spcAft>
        <a:tabLst>
          <a:tab pos="381000" algn="l"/>
          <a:tab pos="762000" algn="l"/>
        </a:tabLst>
        <a:defRPr>
          <a:solidFill>
            <a:schemeClr val="tx1"/>
          </a:solidFill>
          <a:latin typeface="Arial"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224259"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cs typeface="+mn-cs"/>
              </a:defRPr>
            </a:lvl1pPr>
          </a:lstStyle>
          <a:p>
            <a:pPr>
              <a:defRPr/>
            </a:pPr>
            <a:endParaRPr lang="fr-F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cs typeface="+mn-cs"/>
              </a:defRPr>
            </a:lvl1pPr>
          </a:lstStyle>
          <a:p>
            <a:pPr>
              <a:defRPr/>
            </a:pPr>
            <a:endParaRPr lang="fr-F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EE642C1B-6FE0-FB4A-8010-0A02BAEC9A20}" type="slidenum">
              <a:rPr lang="fr-FR"/>
              <a:pPr>
                <a:defRPr/>
              </a:pPr>
              <a:t>‹#›</a:t>
            </a:fld>
            <a:endParaRPr lang="fr-FR"/>
          </a:p>
        </p:txBody>
      </p:sp>
      <p:pic>
        <p:nvPicPr>
          <p:cNvPr id="224263" name="Picture 7"/>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72500" y="5562600"/>
            <a:ext cx="14573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44438" r:id="rId1"/>
    <p:sldLayoutId id="2147544439" r:id="rId2"/>
    <p:sldLayoutId id="2147544440" r:id="rId3"/>
    <p:sldLayoutId id="2147544441" r:id="rId4"/>
    <p:sldLayoutId id="2147544442" r:id="rId5"/>
    <p:sldLayoutId id="2147544443" r:id="rId6"/>
    <p:sldLayoutId id="2147544444" r:id="rId7"/>
    <p:sldLayoutId id="2147544445" r:id="rId8"/>
    <p:sldLayoutId id="2147544446" r:id="rId9"/>
    <p:sldLayoutId id="2147544447" r:id="rId10"/>
    <p:sldLayoutId id="2147544448" r:id="rId11"/>
    <p:sldLayoutId id="2147544449" r:id="rId12"/>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69900" y="381000"/>
            <a:ext cx="492125"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endParaRPr kumimoji="1" lang="en-GB" altLang="en-US" smtClean="0">
              <a:solidFill>
                <a:srgbClr val="000000"/>
              </a:solidFill>
              <a:ea typeface="ＭＳ Ｐゴシック" charset="0"/>
              <a:cs typeface="ＭＳ Ｐゴシック" charset="0"/>
            </a:endParaRPr>
          </a:p>
        </p:txBody>
      </p:sp>
      <p:sp>
        <p:nvSpPr>
          <p:cNvPr id="1027" name="Rectangle 3"/>
          <p:cNvSpPr>
            <a:spLocks noChangeArrowheads="1"/>
          </p:cNvSpPr>
          <p:nvPr/>
        </p:nvSpPr>
        <p:spPr bwMode="ltGray">
          <a:xfrm>
            <a:off x="900113" y="381000"/>
            <a:ext cx="369887"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endParaRPr kumimoji="1" lang="en-GB" altLang="en-US" smtClean="0">
              <a:solidFill>
                <a:srgbClr val="000000"/>
              </a:solidFill>
              <a:ea typeface="ＭＳ Ｐゴシック" charset="0"/>
              <a:cs typeface="ＭＳ Ｐゴシック" charset="0"/>
            </a:endParaRPr>
          </a:p>
        </p:txBody>
      </p:sp>
      <p:sp>
        <p:nvSpPr>
          <p:cNvPr id="1028" name="Rectangle 4"/>
          <p:cNvSpPr>
            <a:spLocks noChangeArrowheads="1"/>
          </p:cNvSpPr>
          <p:nvPr/>
        </p:nvSpPr>
        <p:spPr bwMode="ltGray">
          <a:xfrm>
            <a:off x="609600" y="925513"/>
            <a:ext cx="474663" cy="47466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endParaRPr kumimoji="1" lang="en-GB" altLang="en-US" smtClean="0">
              <a:solidFill>
                <a:srgbClr val="000000"/>
              </a:solidFill>
              <a:ea typeface="ＭＳ Ｐゴシック" charset="0"/>
              <a:cs typeface="ＭＳ Ｐゴシック" charset="0"/>
            </a:endParaRPr>
          </a:p>
        </p:txBody>
      </p:sp>
      <p:sp>
        <p:nvSpPr>
          <p:cNvPr id="1029" name="Rectangle 5"/>
          <p:cNvSpPr>
            <a:spLocks noChangeArrowheads="1"/>
          </p:cNvSpPr>
          <p:nvPr/>
        </p:nvSpPr>
        <p:spPr bwMode="ltGray">
          <a:xfrm>
            <a:off x="1025525" y="803275"/>
            <a:ext cx="414338"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endParaRPr kumimoji="1" lang="en-GB" altLang="en-US" smtClean="0">
              <a:solidFill>
                <a:srgbClr val="000000"/>
              </a:solidFill>
              <a:ea typeface="ＭＳ Ｐゴシック" charset="0"/>
              <a:cs typeface="ＭＳ Ｐゴシック" charset="0"/>
            </a:endParaRPr>
          </a:p>
        </p:txBody>
      </p:sp>
      <p:sp>
        <p:nvSpPr>
          <p:cNvPr id="1030" name="Rectangle 6"/>
          <p:cNvSpPr>
            <a:spLocks noChangeArrowheads="1"/>
          </p:cNvSpPr>
          <p:nvPr/>
        </p:nvSpPr>
        <p:spPr bwMode="ltGray">
          <a:xfrm>
            <a:off x="142875" y="730250"/>
            <a:ext cx="63023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endParaRPr kumimoji="1" lang="en-GB" altLang="en-US" smtClean="0">
              <a:solidFill>
                <a:srgbClr val="000000"/>
              </a:solidFill>
              <a:ea typeface="ＭＳ Ｐゴシック" charset="0"/>
              <a:cs typeface="ＭＳ Ｐゴシック" charset="0"/>
            </a:endParaRPr>
          </a:p>
        </p:txBody>
      </p:sp>
      <p:sp>
        <p:nvSpPr>
          <p:cNvPr id="1031" name="Rectangle 7"/>
          <p:cNvSpPr>
            <a:spLocks noChangeArrowheads="1"/>
          </p:cNvSpPr>
          <p:nvPr/>
        </p:nvSpPr>
        <p:spPr bwMode="gray">
          <a:xfrm>
            <a:off x="857250" y="395288"/>
            <a:ext cx="36513" cy="10525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endParaRPr kumimoji="1" lang="en-GB" altLang="en-US" smtClean="0">
              <a:solidFill>
                <a:srgbClr val="000000"/>
              </a:solidFill>
              <a:ea typeface="ＭＳ Ｐゴシック" charset="0"/>
              <a:cs typeface="ＭＳ Ｐゴシック" charset="0"/>
            </a:endParaRPr>
          </a:p>
        </p:txBody>
      </p:sp>
      <p:sp>
        <p:nvSpPr>
          <p:cNvPr id="1032" name="Rectangle 8"/>
          <p:cNvSpPr>
            <a:spLocks noChangeArrowheads="1"/>
          </p:cNvSpPr>
          <p:nvPr/>
        </p:nvSpPr>
        <p:spPr bwMode="gray">
          <a:xfrm>
            <a:off x="498475" y="1063625"/>
            <a:ext cx="92551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endParaRPr kumimoji="1" lang="en-GB" altLang="en-US" smtClean="0">
              <a:solidFill>
                <a:srgbClr val="000000"/>
              </a:solidFill>
              <a:ea typeface="ＭＳ Ｐゴシック" charset="0"/>
              <a:cs typeface="ＭＳ Ｐゴシック" charset="0"/>
            </a:endParaRPr>
          </a:p>
        </p:txBody>
      </p:sp>
      <p:sp>
        <p:nvSpPr>
          <p:cNvPr id="237577" name="Rectangle 9"/>
          <p:cNvSpPr>
            <a:spLocks noGrp="1" noChangeArrowheads="1"/>
          </p:cNvSpPr>
          <p:nvPr>
            <p:ph type="title"/>
          </p:nvPr>
        </p:nvSpPr>
        <p:spPr bwMode="auto">
          <a:xfrm>
            <a:off x="1295400" y="214313"/>
            <a:ext cx="876617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37578" name="Rectangle 10"/>
          <p:cNvSpPr>
            <a:spLocks noGrp="1" noChangeArrowheads="1"/>
          </p:cNvSpPr>
          <p:nvPr>
            <p:ph type="body" idx="1"/>
          </p:nvPr>
        </p:nvSpPr>
        <p:spPr bwMode="auto">
          <a:xfrm>
            <a:off x="1330325" y="2017713"/>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9" name="Rectangle 11"/>
          <p:cNvSpPr>
            <a:spLocks noGrp="1" noChangeArrowheads="1"/>
          </p:cNvSpPr>
          <p:nvPr>
            <p:ph type="dt" sz="half" idx="2"/>
          </p:nvPr>
        </p:nvSpPr>
        <p:spPr bwMode="auto">
          <a:xfrm>
            <a:off x="1306513" y="6243638"/>
            <a:ext cx="214312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Tahoma" panose="020B0604030504040204" pitchFamily="34" charset="0"/>
                <a:ea typeface="+mn-ea"/>
                <a:cs typeface="+mn-cs"/>
              </a:defRPr>
            </a:lvl1pPr>
          </a:lstStyle>
          <a:p>
            <a:pPr>
              <a:defRPr/>
            </a:pPr>
            <a:endParaRPr lang="en-US"/>
          </a:p>
        </p:txBody>
      </p:sp>
      <p:sp>
        <p:nvSpPr>
          <p:cNvPr id="12300" name="Rectangle 12"/>
          <p:cNvSpPr>
            <a:spLocks noGrp="1" noChangeArrowheads="1"/>
          </p:cNvSpPr>
          <p:nvPr>
            <p:ph type="ftr" sz="quarter" idx="3"/>
          </p:nvPr>
        </p:nvSpPr>
        <p:spPr bwMode="auto">
          <a:xfrm>
            <a:off x="4114800" y="6243638"/>
            <a:ext cx="32575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Tahoma" panose="020B0604030504040204" pitchFamily="34" charset="0"/>
                <a:ea typeface="+mn-ea"/>
                <a:cs typeface="+mn-cs"/>
              </a:defRPr>
            </a:lvl1pPr>
          </a:lstStyle>
          <a:p>
            <a:pPr>
              <a:defRPr/>
            </a:pPr>
            <a:endParaRPr lang="en-US"/>
          </a:p>
        </p:txBody>
      </p:sp>
      <p:sp>
        <p:nvSpPr>
          <p:cNvPr id="12301" name="Rectangle 13"/>
          <p:cNvSpPr>
            <a:spLocks noGrp="1" noChangeArrowheads="1"/>
          </p:cNvSpPr>
          <p:nvPr>
            <p:ph type="sldNum" sz="quarter" idx="4"/>
          </p:nvPr>
        </p:nvSpPr>
        <p:spPr bwMode="auto">
          <a:xfrm>
            <a:off x="7923213" y="6243638"/>
            <a:ext cx="214312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Tahoma" charset="0"/>
                <a:ea typeface="ＭＳ Ｐゴシック" charset="0"/>
                <a:cs typeface="+mn-cs"/>
              </a:defRPr>
            </a:lvl1pPr>
          </a:lstStyle>
          <a:p>
            <a:pPr>
              <a:defRPr/>
            </a:pPr>
            <a:fld id="{1BDA65A5-5EAA-CE41-82D8-709D5E702B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44661" r:id="rId1"/>
    <p:sldLayoutId id="2147544662" r:id="rId2"/>
    <p:sldLayoutId id="2147544663" r:id="rId3"/>
    <p:sldLayoutId id="2147544664" r:id="rId4"/>
    <p:sldLayoutId id="2147544665" r:id="rId5"/>
    <p:sldLayoutId id="2147544666" r:id="rId6"/>
    <p:sldLayoutId id="2147544667" r:id="rId7"/>
    <p:sldLayoutId id="2147544668" r:id="rId8"/>
    <p:sldLayoutId id="2147544669" r:id="rId9"/>
    <p:sldLayoutId id="2147544670" r:id="rId10"/>
    <p:sldLayoutId id="2147544671" r:id="rId11"/>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249859"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87076"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cs typeface="+mn-cs"/>
              </a:defRPr>
            </a:lvl1pPr>
          </a:lstStyle>
          <a:p>
            <a:pPr>
              <a:defRPr/>
            </a:pPr>
            <a:endParaRPr lang="fr-FR"/>
          </a:p>
        </p:txBody>
      </p:sp>
      <p:sp>
        <p:nvSpPr>
          <p:cNvPr id="387077"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cs typeface="+mn-cs"/>
              </a:defRPr>
            </a:lvl1pPr>
          </a:lstStyle>
          <a:p>
            <a:pPr>
              <a:defRPr/>
            </a:pPr>
            <a:endParaRPr lang="fr-FR"/>
          </a:p>
        </p:txBody>
      </p:sp>
      <p:sp>
        <p:nvSpPr>
          <p:cNvPr id="387078"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2438D7F-5405-3946-B9CD-11F724007E9B}" type="slidenum">
              <a:rPr lang="fr-FR"/>
              <a:pPr>
                <a:defRPr/>
              </a:pPr>
              <a:t>‹#›</a:t>
            </a:fld>
            <a:endParaRPr lang="fr-FR"/>
          </a:p>
        </p:txBody>
      </p:sp>
      <p:pic>
        <p:nvPicPr>
          <p:cNvPr id="249863" name="Picture 7"/>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72500" y="5562600"/>
            <a:ext cx="14573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44672" r:id="rId1"/>
    <p:sldLayoutId id="2147544673" r:id="rId2"/>
    <p:sldLayoutId id="2147544674" r:id="rId3"/>
    <p:sldLayoutId id="2147544675" r:id="rId4"/>
    <p:sldLayoutId id="2147544676" r:id="rId5"/>
    <p:sldLayoutId id="2147544677" r:id="rId6"/>
    <p:sldLayoutId id="2147544678" r:id="rId7"/>
    <p:sldLayoutId id="2147544679" r:id="rId8"/>
    <p:sldLayoutId id="2147544680" r:id="rId9"/>
    <p:sldLayoutId id="2147544681" r:id="rId10"/>
    <p:sldLayoutId id="214754468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bwMode="auto">
          <a:xfrm>
            <a:off x="38100" y="19050"/>
            <a:ext cx="1017428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p>
            <a:pPr lvl="0"/>
            <a:r>
              <a:rPr lang="fr-FR"/>
              <a:t>Titre de la diapositive</a:t>
            </a:r>
          </a:p>
        </p:txBody>
      </p:sp>
      <p:sp>
        <p:nvSpPr>
          <p:cNvPr id="262147" name="Rectangle 3"/>
          <p:cNvSpPr>
            <a:spLocks noGrp="1" noChangeArrowheads="1"/>
          </p:cNvSpPr>
          <p:nvPr>
            <p:ph type="body" idx="1"/>
          </p:nvPr>
        </p:nvSpPr>
        <p:spPr bwMode="auto">
          <a:xfrm>
            <a:off x="1487488" y="1676400"/>
            <a:ext cx="71643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fr-FR"/>
              <a:t>Corps du texte</a:t>
            </a:r>
          </a:p>
          <a:p>
            <a:pPr lvl="1"/>
            <a:r>
              <a:rPr lang="fr-FR"/>
              <a:t>Deuxième niveau</a:t>
            </a:r>
          </a:p>
          <a:p>
            <a:pPr lvl="2"/>
            <a:r>
              <a:rPr lang="fr-FR"/>
              <a:t>Troisième niveau</a:t>
            </a:r>
          </a:p>
          <a:p>
            <a:pPr lvl="3"/>
            <a:r>
              <a:rPr lang="fr-FR"/>
              <a:t>Quatrième niveau</a:t>
            </a:r>
          </a:p>
          <a:p>
            <a:pPr lvl="4"/>
            <a:r>
              <a:rPr lang="fr-FR"/>
              <a:t>Cinquième niveau</a:t>
            </a:r>
          </a:p>
        </p:txBody>
      </p:sp>
      <p:pic>
        <p:nvPicPr>
          <p:cNvPr id="262148" name="Picture 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43950" y="5562600"/>
            <a:ext cx="129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44450" r:id="rId1"/>
    <p:sldLayoutId id="2147544451" r:id="rId2"/>
    <p:sldLayoutId id="2147544452" r:id="rId3"/>
    <p:sldLayoutId id="2147544453" r:id="rId4"/>
    <p:sldLayoutId id="2147544454" r:id="rId5"/>
    <p:sldLayoutId id="2147544455" r:id="rId6"/>
    <p:sldLayoutId id="2147544456" r:id="rId7"/>
    <p:sldLayoutId id="2147544457" r:id="rId8"/>
    <p:sldLayoutId id="2147544458" r:id="rId9"/>
    <p:sldLayoutId id="2147544459" r:id="rId10"/>
    <p:sldLayoutId id="2147544460" r:id="rId11"/>
  </p:sldLayoutIdLst>
  <p:transition xmlns:p14="http://schemas.microsoft.com/office/powerpoint/2010/main"/>
  <p:txStyles>
    <p:titleStyle>
      <a:lvl1pPr algn="ctr" rtl="0" eaLnBrk="0" fontAlgn="base" hangingPunct="0">
        <a:lnSpc>
          <a:spcPct val="88000"/>
        </a:lnSpc>
        <a:spcBef>
          <a:spcPct val="0"/>
        </a:spcBef>
        <a:spcAft>
          <a:spcPct val="0"/>
        </a:spcAft>
        <a:defRPr sz="3600" b="1">
          <a:solidFill>
            <a:srgbClr val="000000"/>
          </a:solidFill>
          <a:latin typeface="+mj-lt"/>
          <a:ea typeface="MS PGothic" pitchFamily="34" charset="-128"/>
          <a:cs typeface="MS PGothic" charset="0"/>
        </a:defRPr>
      </a:lvl1pPr>
      <a:lvl2pPr algn="ctr" rtl="0" eaLnBrk="0" fontAlgn="base" hangingPunct="0">
        <a:lnSpc>
          <a:spcPct val="88000"/>
        </a:lnSpc>
        <a:spcBef>
          <a:spcPct val="0"/>
        </a:spcBef>
        <a:spcAft>
          <a:spcPct val="0"/>
        </a:spcAft>
        <a:defRPr sz="3600" b="1">
          <a:solidFill>
            <a:srgbClr val="000000"/>
          </a:solidFill>
          <a:latin typeface="Arial" charset="0"/>
          <a:ea typeface="MS PGothic" pitchFamily="34" charset="-128"/>
          <a:cs typeface="MS PGothic" charset="0"/>
        </a:defRPr>
      </a:lvl2pPr>
      <a:lvl3pPr algn="ctr" rtl="0" eaLnBrk="0" fontAlgn="base" hangingPunct="0">
        <a:lnSpc>
          <a:spcPct val="88000"/>
        </a:lnSpc>
        <a:spcBef>
          <a:spcPct val="0"/>
        </a:spcBef>
        <a:spcAft>
          <a:spcPct val="0"/>
        </a:spcAft>
        <a:defRPr sz="3600" b="1">
          <a:solidFill>
            <a:srgbClr val="000000"/>
          </a:solidFill>
          <a:latin typeface="Arial" charset="0"/>
          <a:ea typeface="MS PGothic" pitchFamily="34" charset="-128"/>
          <a:cs typeface="MS PGothic" charset="0"/>
        </a:defRPr>
      </a:lvl3pPr>
      <a:lvl4pPr algn="ctr" rtl="0" eaLnBrk="0" fontAlgn="base" hangingPunct="0">
        <a:lnSpc>
          <a:spcPct val="88000"/>
        </a:lnSpc>
        <a:spcBef>
          <a:spcPct val="0"/>
        </a:spcBef>
        <a:spcAft>
          <a:spcPct val="0"/>
        </a:spcAft>
        <a:defRPr sz="3600" b="1">
          <a:solidFill>
            <a:srgbClr val="000000"/>
          </a:solidFill>
          <a:latin typeface="Arial" charset="0"/>
          <a:ea typeface="MS PGothic" pitchFamily="34" charset="-128"/>
          <a:cs typeface="MS PGothic" charset="0"/>
        </a:defRPr>
      </a:lvl4pPr>
      <a:lvl5pPr algn="ctr" rtl="0" eaLnBrk="0" fontAlgn="base" hangingPunct="0">
        <a:lnSpc>
          <a:spcPct val="88000"/>
        </a:lnSpc>
        <a:spcBef>
          <a:spcPct val="0"/>
        </a:spcBef>
        <a:spcAft>
          <a:spcPct val="0"/>
        </a:spcAft>
        <a:defRPr sz="3600" b="1">
          <a:solidFill>
            <a:srgbClr val="000000"/>
          </a:solidFill>
          <a:latin typeface="Arial" charset="0"/>
          <a:ea typeface="MS PGothic" pitchFamily="34" charset="-128"/>
          <a:cs typeface="MS PGothic" charset="0"/>
        </a:defRPr>
      </a:lvl5pPr>
      <a:lvl6pPr marL="457200" algn="ctr" rtl="0" fontAlgn="base">
        <a:lnSpc>
          <a:spcPct val="88000"/>
        </a:lnSpc>
        <a:spcBef>
          <a:spcPct val="0"/>
        </a:spcBef>
        <a:spcAft>
          <a:spcPct val="0"/>
        </a:spcAft>
        <a:defRPr sz="3600" b="1">
          <a:solidFill>
            <a:srgbClr val="000000"/>
          </a:solidFill>
          <a:latin typeface="Arial" charset="0"/>
        </a:defRPr>
      </a:lvl6pPr>
      <a:lvl7pPr marL="914400" algn="ctr" rtl="0" fontAlgn="base">
        <a:lnSpc>
          <a:spcPct val="88000"/>
        </a:lnSpc>
        <a:spcBef>
          <a:spcPct val="0"/>
        </a:spcBef>
        <a:spcAft>
          <a:spcPct val="0"/>
        </a:spcAft>
        <a:defRPr sz="3600" b="1">
          <a:solidFill>
            <a:srgbClr val="000000"/>
          </a:solidFill>
          <a:latin typeface="Arial" charset="0"/>
        </a:defRPr>
      </a:lvl7pPr>
      <a:lvl8pPr marL="1371600" algn="ctr" rtl="0" fontAlgn="base">
        <a:lnSpc>
          <a:spcPct val="88000"/>
        </a:lnSpc>
        <a:spcBef>
          <a:spcPct val="0"/>
        </a:spcBef>
        <a:spcAft>
          <a:spcPct val="0"/>
        </a:spcAft>
        <a:defRPr sz="3600" b="1">
          <a:solidFill>
            <a:srgbClr val="000000"/>
          </a:solidFill>
          <a:latin typeface="Arial" charset="0"/>
        </a:defRPr>
      </a:lvl8pPr>
      <a:lvl9pPr marL="1828800" algn="ctr" rtl="0" fontAlgn="base">
        <a:lnSpc>
          <a:spcPct val="88000"/>
        </a:lnSpc>
        <a:spcBef>
          <a:spcPct val="0"/>
        </a:spcBef>
        <a:spcAft>
          <a:spcPct val="0"/>
        </a:spcAft>
        <a:defRPr sz="3600" b="1">
          <a:solidFill>
            <a:srgbClr val="000000"/>
          </a:solidFill>
          <a:latin typeface="Arial" charset="0"/>
        </a:defRPr>
      </a:lvl9pPr>
    </p:titleStyle>
    <p:bodyStyle>
      <a:lvl1pPr marL="285750" indent="-285750" algn="l" rtl="0" eaLnBrk="0" fontAlgn="base" hangingPunct="0">
        <a:lnSpc>
          <a:spcPct val="88000"/>
        </a:lnSpc>
        <a:spcBef>
          <a:spcPct val="30000"/>
        </a:spcBef>
        <a:spcAft>
          <a:spcPct val="0"/>
        </a:spcAft>
        <a:buClr>
          <a:schemeClr val="tx2"/>
        </a:buClr>
        <a:buSzPct val="75000"/>
        <a:buFont typeface="Monotype Sorts" charset="0"/>
        <a:buChar char="u"/>
        <a:defRPr sz="2400">
          <a:solidFill>
            <a:srgbClr val="000000"/>
          </a:solidFill>
          <a:latin typeface="+mn-lt"/>
          <a:ea typeface="MS PGothic" pitchFamily="34" charset="-128"/>
          <a:cs typeface="MS PGothic" pitchFamily="34" charset="-128"/>
        </a:defRPr>
      </a:lvl1pPr>
      <a:lvl2pPr marL="685800" indent="-228600" algn="l" rtl="0" eaLnBrk="0" fontAlgn="base" hangingPunct="0">
        <a:lnSpc>
          <a:spcPct val="88000"/>
        </a:lnSpc>
        <a:spcBef>
          <a:spcPct val="30000"/>
        </a:spcBef>
        <a:spcAft>
          <a:spcPct val="0"/>
        </a:spcAft>
        <a:buSzPct val="100000"/>
        <a:buChar char="–"/>
        <a:defRPr sz="2800">
          <a:solidFill>
            <a:srgbClr val="000000"/>
          </a:solidFill>
          <a:latin typeface="+mn-lt"/>
          <a:ea typeface="MS PGothic" pitchFamily="34" charset="-128"/>
          <a:cs typeface="MS PGothic" charset="0"/>
        </a:defRPr>
      </a:lvl2pPr>
      <a:lvl3pPr marL="1143000" indent="-228600" algn="l" rtl="0" eaLnBrk="0" fontAlgn="base" hangingPunct="0">
        <a:lnSpc>
          <a:spcPct val="88000"/>
        </a:lnSpc>
        <a:spcBef>
          <a:spcPct val="30000"/>
        </a:spcBef>
        <a:spcAft>
          <a:spcPct val="0"/>
        </a:spcAft>
        <a:buSzPct val="100000"/>
        <a:buChar char="»"/>
        <a:defRPr sz="2400">
          <a:solidFill>
            <a:srgbClr val="000000"/>
          </a:solidFill>
          <a:latin typeface="+mn-lt"/>
          <a:ea typeface="MS PGothic" pitchFamily="34" charset="-128"/>
          <a:cs typeface="MS PGothic" charset="0"/>
        </a:defRPr>
      </a:lvl3pPr>
      <a:lvl4pPr marL="1543050" indent="-171450" algn="l" rtl="0" eaLnBrk="0" fontAlgn="base" hangingPunct="0">
        <a:lnSpc>
          <a:spcPct val="88000"/>
        </a:lnSpc>
        <a:spcBef>
          <a:spcPct val="30000"/>
        </a:spcBef>
        <a:spcAft>
          <a:spcPct val="0"/>
        </a:spcAft>
        <a:buClr>
          <a:schemeClr val="tx2"/>
        </a:buClr>
        <a:buSzPct val="75000"/>
        <a:buFont typeface="Monotype Sorts" charset="0"/>
        <a:buChar char="u"/>
        <a:defRPr sz="1400">
          <a:solidFill>
            <a:srgbClr val="000000"/>
          </a:solidFill>
          <a:latin typeface="+mn-lt"/>
          <a:ea typeface="MS PGothic" pitchFamily="34" charset="-128"/>
          <a:cs typeface="MS PGothic" charset="0"/>
        </a:defRPr>
      </a:lvl4pPr>
      <a:lvl5pPr marL="2000250" indent="-171450" algn="l" rtl="0" eaLnBrk="0" fontAlgn="base" hangingPunct="0">
        <a:lnSpc>
          <a:spcPct val="88000"/>
        </a:lnSpc>
        <a:spcBef>
          <a:spcPct val="30000"/>
        </a:spcBef>
        <a:spcAft>
          <a:spcPct val="0"/>
        </a:spcAft>
        <a:buSzPct val="100000"/>
        <a:buChar char="–"/>
        <a:defRPr sz="1400">
          <a:solidFill>
            <a:srgbClr val="000000"/>
          </a:solidFill>
          <a:latin typeface="+mn-lt"/>
          <a:ea typeface="MS PGothic" pitchFamily="34" charset="-128"/>
          <a:cs typeface="MS PGothic" charset="0"/>
        </a:defRPr>
      </a:lvl5pPr>
      <a:lvl6pPr marL="2457450" indent="-171450" algn="l" rtl="0" fontAlgn="base">
        <a:lnSpc>
          <a:spcPct val="88000"/>
        </a:lnSpc>
        <a:spcBef>
          <a:spcPct val="30000"/>
        </a:spcBef>
        <a:spcAft>
          <a:spcPct val="0"/>
        </a:spcAft>
        <a:buSzPct val="100000"/>
        <a:buChar char="–"/>
        <a:defRPr sz="1400">
          <a:solidFill>
            <a:srgbClr val="000000"/>
          </a:solidFill>
          <a:latin typeface="+mn-lt"/>
        </a:defRPr>
      </a:lvl6pPr>
      <a:lvl7pPr marL="2914650" indent="-171450" algn="l" rtl="0" fontAlgn="base">
        <a:lnSpc>
          <a:spcPct val="88000"/>
        </a:lnSpc>
        <a:spcBef>
          <a:spcPct val="30000"/>
        </a:spcBef>
        <a:spcAft>
          <a:spcPct val="0"/>
        </a:spcAft>
        <a:buSzPct val="100000"/>
        <a:buChar char="–"/>
        <a:defRPr sz="1400">
          <a:solidFill>
            <a:srgbClr val="000000"/>
          </a:solidFill>
          <a:latin typeface="+mn-lt"/>
        </a:defRPr>
      </a:lvl7pPr>
      <a:lvl8pPr marL="3371850" indent="-171450" algn="l" rtl="0" fontAlgn="base">
        <a:lnSpc>
          <a:spcPct val="88000"/>
        </a:lnSpc>
        <a:spcBef>
          <a:spcPct val="30000"/>
        </a:spcBef>
        <a:spcAft>
          <a:spcPct val="0"/>
        </a:spcAft>
        <a:buSzPct val="100000"/>
        <a:buChar char="–"/>
        <a:defRPr sz="1400">
          <a:solidFill>
            <a:srgbClr val="000000"/>
          </a:solidFill>
          <a:latin typeface="+mn-lt"/>
        </a:defRPr>
      </a:lvl8pPr>
      <a:lvl9pPr marL="3829050" indent="-171450" algn="l" rtl="0" fontAlgn="base">
        <a:lnSpc>
          <a:spcPct val="88000"/>
        </a:lnSpc>
        <a:spcBef>
          <a:spcPct val="30000"/>
        </a:spcBef>
        <a:spcAft>
          <a:spcPct val="0"/>
        </a:spcAft>
        <a:buSzPct val="100000"/>
        <a:buChar char="–"/>
        <a:defRPr sz="1400">
          <a:solidFill>
            <a:srgbClr val="000000"/>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bwMode="auto">
          <a:xfrm>
            <a:off x="38100" y="19050"/>
            <a:ext cx="1017428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p>
            <a:pPr lvl="0"/>
            <a:r>
              <a:rPr lang="fr-FR"/>
              <a:t>Titre de la diapositive</a:t>
            </a:r>
          </a:p>
        </p:txBody>
      </p:sp>
      <p:sp>
        <p:nvSpPr>
          <p:cNvPr id="263171" name="Rectangle 3"/>
          <p:cNvSpPr>
            <a:spLocks noGrp="1" noChangeArrowheads="1"/>
          </p:cNvSpPr>
          <p:nvPr>
            <p:ph type="body" idx="1"/>
          </p:nvPr>
        </p:nvSpPr>
        <p:spPr bwMode="auto">
          <a:xfrm>
            <a:off x="1487488" y="1676400"/>
            <a:ext cx="71643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fr-FR"/>
              <a:t>Corps du texte</a:t>
            </a:r>
          </a:p>
          <a:p>
            <a:pPr lvl="1"/>
            <a:r>
              <a:rPr lang="fr-FR"/>
              <a:t>Deuxième niveau</a:t>
            </a:r>
          </a:p>
          <a:p>
            <a:pPr lvl="2"/>
            <a:r>
              <a:rPr lang="fr-FR"/>
              <a:t>Troisième niveau</a:t>
            </a:r>
          </a:p>
          <a:p>
            <a:pPr lvl="3"/>
            <a:r>
              <a:rPr lang="fr-FR"/>
              <a:t>Quatrième niveau</a:t>
            </a:r>
          </a:p>
          <a:p>
            <a:pPr lvl="4"/>
            <a:r>
              <a:rPr lang="fr-FR"/>
              <a:t>Cinquième niveau</a:t>
            </a:r>
          </a:p>
        </p:txBody>
      </p:sp>
      <p:pic>
        <p:nvPicPr>
          <p:cNvPr id="263172" name="Picture 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43950" y="5562600"/>
            <a:ext cx="129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44461" r:id="rId1"/>
    <p:sldLayoutId id="2147544462" r:id="rId2"/>
    <p:sldLayoutId id="2147544463" r:id="rId3"/>
    <p:sldLayoutId id="2147544464" r:id="rId4"/>
    <p:sldLayoutId id="2147544465" r:id="rId5"/>
    <p:sldLayoutId id="2147544466" r:id="rId6"/>
    <p:sldLayoutId id="2147544467" r:id="rId7"/>
    <p:sldLayoutId id="2147544468" r:id="rId8"/>
    <p:sldLayoutId id="2147544469" r:id="rId9"/>
    <p:sldLayoutId id="2147544470" r:id="rId10"/>
    <p:sldLayoutId id="2147544471" r:id="rId11"/>
  </p:sldLayoutIdLst>
  <p:transition xmlns:p14="http://schemas.microsoft.com/office/powerpoint/2010/main"/>
  <p:txStyles>
    <p:titleStyle>
      <a:lvl1pPr algn="ctr" rtl="0" eaLnBrk="0" fontAlgn="base" hangingPunct="0">
        <a:lnSpc>
          <a:spcPct val="88000"/>
        </a:lnSpc>
        <a:spcBef>
          <a:spcPct val="0"/>
        </a:spcBef>
        <a:spcAft>
          <a:spcPct val="0"/>
        </a:spcAft>
        <a:defRPr sz="3600" b="1">
          <a:solidFill>
            <a:srgbClr val="000000"/>
          </a:solidFill>
          <a:latin typeface="+mj-lt"/>
          <a:ea typeface="MS PGothic" pitchFamily="34" charset="-128"/>
          <a:cs typeface="MS PGothic" charset="0"/>
        </a:defRPr>
      </a:lvl1pPr>
      <a:lvl2pPr algn="ctr" rtl="0" eaLnBrk="0" fontAlgn="base" hangingPunct="0">
        <a:lnSpc>
          <a:spcPct val="88000"/>
        </a:lnSpc>
        <a:spcBef>
          <a:spcPct val="0"/>
        </a:spcBef>
        <a:spcAft>
          <a:spcPct val="0"/>
        </a:spcAft>
        <a:defRPr sz="3600" b="1">
          <a:solidFill>
            <a:srgbClr val="000000"/>
          </a:solidFill>
          <a:latin typeface="Arial" charset="0"/>
          <a:ea typeface="MS PGothic" pitchFamily="34" charset="-128"/>
          <a:cs typeface="MS PGothic" charset="0"/>
        </a:defRPr>
      </a:lvl2pPr>
      <a:lvl3pPr algn="ctr" rtl="0" eaLnBrk="0" fontAlgn="base" hangingPunct="0">
        <a:lnSpc>
          <a:spcPct val="88000"/>
        </a:lnSpc>
        <a:spcBef>
          <a:spcPct val="0"/>
        </a:spcBef>
        <a:spcAft>
          <a:spcPct val="0"/>
        </a:spcAft>
        <a:defRPr sz="3600" b="1">
          <a:solidFill>
            <a:srgbClr val="000000"/>
          </a:solidFill>
          <a:latin typeface="Arial" charset="0"/>
          <a:ea typeface="MS PGothic" pitchFamily="34" charset="-128"/>
          <a:cs typeface="MS PGothic" charset="0"/>
        </a:defRPr>
      </a:lvl3pPr>
      <a:lvl4pPr algn="ctr" rtl="0" eaLnBrk="0" fontAlgn="base" hangingPunct="0">
        <a:lnSpc>
          <a:spcPct val="88000"/>
        </a:lnSpc>
        <a:spcBef>
          <a:spcPct val="0"/>
        </a:spcBef>
        <a:spcAft>
          <a:spcPct val="0"/>
        </a:spcAft>
        <a:defRPr sz="3600" b="1">
          <a:solidFill>
            <a:srgbClr val="000000"/>
          </a:solidFill>
          <a:latin typeface="Arial" charset="0"/>
          <a:ea typeface="MS PGothic" pitchFamily="34" charset="-128"/>
          <a:cs typeface="MS PGothic" charset="0"/>
        </a:defRPr>
      </a:lvl4pPr>
      <a:lvl5pPr algn="ctr" rtl="0" eaLnBrk="0" fontAlgn="base" hangingPunct="0">
        <a:lnSpc>
          <a:spcPct val="88000"/>
        </a:lnSpc>
        <a:spcBef>
          <a:spcPct val="0"/>
        </a:spcBef>
        <a:spcAft>
          <a:spcPct val="0"/>
        </a:spcAft>
        <a:defRPr sz="3600" b="1">
          <a:solidFill>
            <a:srgbClr val="000000"/>
          </a:solidFill>
          <a:latin typeface="Arial" charset="0"/>
          <a:ea typeface="MS PGothic" pitchFamily="34" charset="-128"/>
          <a:cs typeface="MS PGothic" charset="0"/>
        </a:defRPr>
      </a:lvl5pPr>
      <a:lvl6pPr marL="457200" algn="ctr" rtl="0" fontAlgn="base">
        <a:lnSpc>
          <a:spcPct val="88000"/>
        </a:lnSpc>
        <a:spcBef>
          <a:spcPct val="0"/>
        </a:spcBef>
        <a:spcAft>
          <a:spcPct val="0"/>
        </a:spcAft>
        <a:defRPr sz="3600" b="1">
          <a:solidFill>
            <a:srgbClr val="000000"/>
          </a:solidFill>
          <a:latin typeface="Arial" charset="0"/>
        </a:defRPr>
      </a:lvl6pPr>
      <a:lvl7pPr marL="914400" algn="ctr" rtl="0" fontAlgn="base">
        <a:lnSpc>
          <a:spcPct val="88000"/>
        </a:lnSpc>
        <a:spcBef>
          <a:spcPct val="0"/>
        </a:spcBef>
        <a:spcAft>
          <a:spcPct val="0"/>
        </a:spcAft>
        <a:defRPr sz="3600" b="1">
          <a:solidFill>
            <a:srgbClr val="000000"/>
          </a:solidFill>
          <a:latin typeface="Arial" charset="0"/>
        </a:defRPr>
      </a:lvl7pPr>
      <a:lvl8pPr marL="1371600" algn="ctr" rtl="0" fontAlgn="base">
        <a:lnSpc>
          <a:spcPct val="88000"/>
        </a:lnSpc>
        <a:spcBef>
          <a:spcPct val="0"/>
        </a:spcBef>
        <a:spcAft>
          <a:spcPct val="0"/>
        </a:spcAft>
        <a:defRPr sz="3600" b="1">
          <a:solidFill>
            <a:srgbClr val="000000"/>
          </a:solidFill>
          <a:latin typeface="Arial" charset="0"/>
        </a:defRPr>
      </a:lvl8pPr>
      <a:lvl9pPr marL="1828800" algn="ctr" rtl="0" fontAlgn="base">
        <a:lnSpc>
          <a:spcPct val="88000"/>
        </a:lnSpc>
        <a:spcBef>
          <a:spcPct val="0"/>
        </a:spcBef>
        <a:spcAft>
          <a:spcPct val="0"/>
        </a:spcAft>
        <a:defRPr sz="3600" b="1">
          <a:solidFill>
            <a:srgbClr val="000000"/>
          </a:solidFill>
          <a:latin typeface="Arial" charset="0"/>
        </a:defRPr>
      </a:lvl9pPr>
    </p:titleStyle>
    <p:bodyStyle>
      <a:lvl1pPr marL="285750" indent="-285750" algn="l" rtl="0" eaLnBrk="0" fontAlgn="base" hangingPunct="0">
        <a:lnSpc>
          <a:spcPct val="88000"/>
        </a:lnSpc>
        <a:spcBef>
          <a:spcPct val="30000"/>
        </a:spcBef>
        <a:spcAft>
          <a:spcPct val="0"/>
        </a:spcAft>
        <a:buClr>
          <a:schemeClr val="tx2"/>
        </a:buClr>
        <a:buSzPct val="75000"/>
        <a:buFont typeface="Monotype Sorts" charset="0"/>
        <a:buChar char="u"/>
        <a:defRPr sz="2400">
          <a:solidFill>
            <a:srgbClr val="000000"/>
          </a:solidFill>
          <a:latin typeface="+mn-lt"/>
          <a:ea typeface="MS PGothic" pitchFamily="34" charset="-128"/>
          <a:cs typeface="MS PGothic" charset="0"/>
        </a:defRPr>
      </a:lvl1pPr>
      <a:lvl2pPr marL="685800" indent="-228600" algn="l" rtl="0" eaLnBrk="0" fontAlgn="base" hangingPunct="0">
        <a:lnSpc>
          <a:spcPct val="88000"/>
        </a:lnSpc>
        <a:spcBef>
          <a:spcPct val="30000"/>
        </a:spcBef>
        <a:spcAft>
          <a:spcPct val="0"/>
        </a:spcAft>
        <a:buSzPct val="100000"/>
        <a:buChar char="–"/>
        <a:defRPr sz="2800">
          <a:solidFill>
            <a:srgbClr val="000000"/>
          </a:solidFill>
          <a:latin typeface="+mn-lt"/>
          <a:ea typeface="MS PGothic" pitchFamily="34" charset="-128"/>
          <a:cs typeface="MS PGothic" charset="0"/>
        </a:defRPr>
      </a:lvl2pPr>
      <a:lvl3pPr marL="1143000" indent="-228600" algn="l" rtl="0" eaLnBrk="0" fontAlgn="base" hangingPunct="0">
        <a:lnSpc>
          <a:spcPct val="88000"/>
        </a:lnSpc>
        <a:spcBef>
          <a:spcPct val="30000"/>
        </a:spcBef>
        <a:spcAft>
          <a:spcPct val="0"/>
        </a:spcAft>
        <a:buSzPct val="100000"/>
        <a:buChar char="»"/>
        <a:defRPr sz="2400">
          <a:solidFill>
            <a:srgbClr val="000000"/>
          </a:solidFill>
          <a:latin typeface="+mn-lt"/>
          <a:ea typeface="MS PGothic" pitchFamily="34" charset="-128"/>
          <a:cs typeface="MS PGothic" charset="0"/>
        </a:defRPr>
      </a:lvl3pPr>
      <a:lvl4pPr marL="1543050" indent="-171450" algn="l" rtl="0" eaLnBrk="0" fontAlgn="base" hangingPunct="0">
        <a:lnSpc>
          <a:spcPct val="88000"/>
        </a:lnSpc>
        <a:spcBef>
          <a:spcPct val="30000"/>
        </a:spcBef>
        <a:spcAft>
          <a:spcPct val="0"/>
        </a:spcAft>
        <a:buClr>
          <a:schemeClr val="tx2"/>
        </a:buClr>
        <a:buSzPct val="75000"/>
        <a:buFont typeface="Monotype Sorts" charset="0"/>
        <a:buChar char="u"/>
        <a:defRPr sz="1400">
          <a:solidFill>
            <a:srgbClr val="000000"/>
          </a:solidFill>
          <a:latin typeface="+mn-lt"/>
          <a:ea typeface="MS PGothic" pitchFamily="34" charset="-128"/>
          <a:cs typeface="MS PGothic" charset="0"/>
        </a:defRPr>
      </a:lvl4pPr>
      <a:lvl5pPr marL="2000250" indent="-171450" algn="l" rtl="0" eaLnBrk="0" fontAlgn="base" hangingPunct="0">
        <a:lnSpc>
          <a:spcPct val="88000"/>
        </a:lnSpc>
        <a:spcBef>
          <a:spcPct val="30000"/>
        </a:spcBef>
        <a:spcAft>
          <a:spcPct val="0"/>
        </a:spcAft>
        <a:buSzPct val="100000"/>
        <a:buChar char="–"/>
        <a:defRPr sz="1400">
          <a:solidFill>
            <a:srgbClr val="000000"/>
          </a:solidFill>
          <a:latin typeface="+mn-lt"/>
          <a:ea typeface="MS PGothic" pitchFamily="34" charset="-128"/>
          <a:cs typeface="MS PGothic" charset="0"/>
        </a:defRPr>
      </a:lvl5pPr>
      <a:lvl6pPr marL="2457450" indent="-171450" algn="l" rtl="0" fontAlgn="base">
        <a:lnSpc>
          <a:spcPct val="88000"/>
        </a:lnSpc>
        <a:spcBef>
          <a:spcPct val="30000"/>
        </a:spcBef>
        <a:spcAft>
          <a:spcPct val="0"/>
        </a:spcAft>
        <a:buSzPct val="100000"/>
        <a:buChar char="–"/>
        <a:defRPr sz="1400">
          <a:solidFill>
            <a:srgbClr val="000000"/>
          </a:solidFill>
          <a:latin typeface="+mn-lt"/>
        </a:defRPr>
      </a:lvl6pPr>
      <a:lvl7pPr marL="2914650" indent="-171450" algn="l" rtl="0" fontAlgn="base">
        <a:lnSpc>
          <a:spcPct val="88000"/>
        </a:lnSpc>
        <a:spcBef>
          <a:spcPct val="30000"/>
        </a:spcBef>
        <a:spcAft>
          <a:spcPct val="0"/>
        </a:spcAft>
        <a:buSzPct val="100000"/>
        <a:buChar char="–"/>
        <a:defRPr sz="1400">
          <a:solidFill>
            <a:srgbClr val="000000"/>
          </a:solidFill>
          <a:latin typeface="+mn-lt"/>
        </a:defRPr>
      </a:lvl7pPr>
      <a:lvl8pPr marL="3371850" indent="-171450" algn="l" rtl="0" fontAlgn="base">
        <a:lnSpc>
          <a:spcPct val="88000"/>
        </a:lnSpc>
        <a:spcBef>
          <a:spcPct val="30000"/>
        </a:spcBef>
        <a:spcAft>
          <a:spcPct val="0"/>
        </a:spcAft>
        <a:buSzPct val="100000"/>
        <a:buChar char="–"/>
        <a:defRPr sz="1400">
          <a:solidFill>
            <a:srgbClr val="000000"/>
          </a:solidFill>
          <a:latin typeface="+mn-lt"/>
        </a:defRPr>
      </a:lvl8pPr>
      <a:lvl9pPr marL="3829050" indent="-171450" algn="l" rtl="0" fontAlgn="base">
        <a:lnSpc>
          <a:spcPct val="88000"/>
        </a:lnSpc>
        <a:spcBef>
          <a:spcPct val="30000"/>
        </a:spcBef>
        <a:spcAft>
          <a:spcPct val="0"/>
        </a:spcAft>
        <a:buSzPct val="100000"/>
        <a:buChar char="–"/>
        <a:defRPr sz="1400">
          <a:solidFill>
            <a:srgbClr val="000000"/>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bwMode="auto">
          <a:xfrm>
            <a:off x="38100" y="19050"/>
            <a:ext cx="1017428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p>
            <a:pPr lvl="0"/>
            <a:r>
              <a:rPr lang="fr-FR"/>
              <a:t>Titre de la diapositive</a:t>
            </a:r>
          </a:p>
        </p:txBody>
      </p:sp>
      <p:sp>
        <p:nvSpPr>
          <p:cNvPr id="264195" name="Rectangle 3"/>
          <p:cNvSpPr>
            <a:spLocks noGrp="1" noChangeArrowheads="1"/>
          </p:cNvSpPr>
          <p:nvPr>
            <p:ph type="body" idx="1"/>
          </p:nvPr>
        </p:nvSpPr>
        <p:spPr bwMode="auto">
          <a:xfrm>
            <a:off x="1487488" y="1676400"/>
            <a:ext cx="71643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fr-FR"/>
              <a:t>Corps du texte</a:t>
            </a:r>
          </a:p>
          <a:p>
            <a:pPr lvl="1"/>
            <a:r>
              <a:rPr lang="fr-FR"/>
              <a:t>Deuxième niveau</a:t>
            </a:r>
          </a:p>
          <a:p>
            <a:pPr lvl="2"/>
            <a:r>
              <a:rPr lang="fr-FR"/>
              <a:t>Troisième niveau</a:t>
            </a:r>
          </a:p>
          <a:p>
            <a:pPr lvl="3"/>
            <a:r>
              <a:rPr lang="fr-FR"/>
              <a:t>Quatrième niveau</a:t>
            </a:r>
          </a:p>
          <a:p>
            <a:pPr lvl="4"/>
            <a:r>
              <a:rPr lang="fr-FR"/>
              <a:t>Cinquième niveau</a:t>
            </a:r>
          </a:p>
        </p:txBody>
      </p:sp>
      <p:pic>
        <p:nvPicPr>
          <p:cNvPr id="264196" name="Picture 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43950" y="5562600"/>
            <a:ext cx="129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44472" r:id="rId1"/>
    <p:sldLayoutId id="2147544473" r:id="rId2"/>
    <p:sldLayoutId id="2147544474" r:id="rId3"/>
    <p:sldLayoutId id="2147544475" r:id="rId4"/>
    <p:sldLayoutId id="2147544476" r:id="rId5"/>
    <p:sldLayoutId id="2147544477" r:id="rId6"/>
    <p:sldLayoutId id="2147544478" r:id="rId7"/>
    <p:sldLayoutId id="2147544479" r:id="rId8"/>
    <p:sldLayoutId id="2147544480" r:id="rId9"/>
    <p:sldLayoutId id="2147544481" r:id="rId10"/>
    <p:sldLayoutId id="2147544482" r:id="rId11"/>
  </p:sldLayoutIdLst>
  <p:transition xmlns:p14="http://schemas.microsoft.com/office/powerpoint/2010/main"/>
  <p:txStyles>
    <p:titleStyle>
      <a:lvl1pPr algn="ctr" rtl="0" eaLnBrk="0" fontAlgn="base" hangingPunct="0">
        <a:lnSpc>
          <a:spcPct val="88000"/>
        </a:lnSpc>
        <a:spcBef>
          <a:spcPct val="0"/>
        </a:spcBef>
        <a:spcAft>
          <a:spcPct val="0"/>
        </a:spcAft>
        <a:defRPr sz="3600" b="1">
          <a:solidFill>
            <a:srgbClr val="000000"/>
          </a:solidFill>
          <a:latin typeface="+mj-lt"/>
          <a:ea typeface="MS PGothic" pitchFamily="34" charset="-128"/>
          <a:cs typeface="MS PGothic" charset="0"/>
        </a:defRPr>
      </a:lvl1pPr>
      <a:lvl2pPr algn="ctr" rtl="0" eaLnBrk="0" fontAlgn="base" hangingPunct="0">
        <a:lnSpc>
          <a:spcPct val="88000"/>
        </a:lnSpc>
        <a:spcBef>
          <a:spcPct val="0"/>
        </a:spcBef>
        <a:spcAft>
          <a:spcPct val="0"/>
        </a:spcAft>
        <a:defRPr sz="3600" b="1">
          <a:solidFill>
            <a:srgbClr val="000000"/>
          </a:solidFill>
          <a:latin typeface="Arial" charset="0"/>
          <a:ea typeface="MS PGothic" pitchFamily="34" charset="-128"/>
          <a:cs typeface="MS PGothic" charset="0"/>
        </a:defRPr>
      </a:lvl2pPr>
      <a:lvl3pPr algn="ctr" rtl="0" eaLnBrk="0" fontAlgn="base" hangingPunct="0">
        <a:lnSpc>
          <a:spcPct val="88000"/>
        </a:lnSpc>
        <a:spcBef>
          <a:spcPct val="0"/>
        </a:spcBef>
        <a:spcAft>
          <a:spcPct val="0"/>
        </a:spcAft>
        <a:defRPr sz="3600" b="1">
          <a:solidFill>
            <a:srgbClr val="000000"/>
          </a:solidFill>
          <a:latin typeface="Arial" charset="0"/>
          <a:ea typeface="MS PGothic" pitchFamily="34" charset="-128"/>
          <a:cs typeface="MS PGothic" charset="0"/>
        </a:defRPr>
      </a:lvl3pPr>
      <a:lvl4pPr algn="ctr" rtl="0" eaLnBrk="0" fontAlgn="base" hangingPunct="0">
        <a:lnSpc>
          <a:spcPct val="88000"/>
        </a:lnSpc>
        <a:spcBef>
          <a:spcPct val="0"/>
        </a:spcBef>
        <a:spcAft>
          <a:spcPct val="0"/>
        </a:spcAft>
        <a:defRPr sz="3600" b="1">
          <a:solidFill>
            <a:srgbClr val="000000"/>
          </a:solidFill>
          <a:latin typeface="Arial" charset="0"/>
          <a:ea typeface="MS PGothic" pitchFamily="34" charset="-128"/>
          <a:cs typeface="MS PGothic" charset="0"/>
        </a:defRPr>
      </a:lvl4pPr>
      <a:lvl5pPr algn="ctr" rtl="0" eaLnBrk="0" fontAlgn="base" hangingPunct="0">
        <a:lnSpc>
          <a:spcPct val="88000"/>
        </a:lnSpc>
        <a:spcBef>
          <a:spcPct val="0"/>
        </a:spcBef>
        <a:spcAft>
          <a:spcPct val="0"/>
        </a:spcAft>
        <a:defRPr sz="3600" b="1">
          <a:solidFill>
            <a:srgbClr val="000000"/>
          </a:solidFill>
          <a:latin typeface="Arial" charset="0"/>
          <a:ea typeface="MS PGothic" pitchFamily="34" charset="-128"/>
          <a:cs typeface="MS PGothic" charset="0"/>
        </a:defRPr>
      </a:lvl5pPr>
      <a:lvl6pPr marL="457200" algn="ctr" rtl="0" fontAlgn="base">
        <a:lnSpc>
          <a:spcPct val="88000"/>
        </a:lnSpc>
        <a:spcBef>
          <a:spcPct val="0"/>
        </a:spcBef>
        <a:spcAft>
          <a:spcPct val="0"/>
        </a:spcAft>
        <a:defRPr sz="3600" b="1">
          <a:solidFill>
            <a:srgbClr val="000000"/>
          </a:solidFill>
          <a:latin typeface="Arial" charset="0"/>
        </a:defRPr>
      </a:lvl6pPr>
      <a:lvl7pPr marL="914400" algn="ctr" rtl="0" fontAlgn="base">
        <a:lnSpc>
          <a:spcPct val="88000"/>
        </a:lnSpc>
        <a:spcBef>
          <a:spcPct val="0"/>
        </a:spcBef>
        <a:spcAft>
          <a:spcPct val="0"/>
        </a:spcAft>
        <a:defRPr sz="3600" b="1">
          <a:solidFill>
            <a:srgbClr val="000000"/>
          </a:solidFill>
          <a:latin typeface="Arial" charset="0"/>
        </a:defRPr>
      </a:lvl7pPr>
      <a:lvl8pPr marL="1371600" algn="ctr" rtl="0" fontAlgn="base">
        <a:lnSpc>
          <a:spcPct val="88000"/>
        </a:lnSpc>
        <a:spcBef>
          <a:spcPct val="0"/>
        </a:spcBef>
        <a:spcAft>
          <a:spcPct val="0"/>
        </a:spcAft>
        <a:defRPr sz="3600" b="1">
          <a:solidFill>
            <a:srgbClr val="000000"/>
          </a:solidFill>
          <a:latin typeface="Arial" charset="0"/>
        </a:defRPr>
      </a:lvl8pPr>
      <a:lvl9pPr marL="1828800" algn="ctr" rtl="0" fontAlgn="base">
        <a:lnSpc>
          <a:spcPct val="88000"/>
        </a:lnSpc>
        <a:spcBef>
          <a:spcPct val="0"/>
        </a:spcBef>
        <a:spcAft>
          <a:spcPct val="0"/>
        </a:spcAft>
        <a:defRPr sz="3600" b="1">
          <a:solidFill>
            <a:srgbClr val="000000"/>
          </a:solidFill>
          <a:latin typeface="Arial" charset="0"/>
        </a:defRPr>
      </a:lvl9pPr>
    </p:titleStyle>
    <p:bodyStyle>
      <a:lvl1pPr marL="285750" indent="-285750" algn="l" rtl="0" eaLnBrk="0" fontAlgn="base" hangingPunct="0">
        <a:lnSpc>
          <a:spcPct val="88000"/>
        </a:lnSpc>
        <a:spcBef>
          <a:spcPct val="30000"/>
        </a:spcBef>
        <a:spcAft>
          <a:spcPct val="0"/>
        </a:spcAft>
        <a:buClr>
          <a:schemeClr val="tx2"/>
        </a:buClr>
        <a:buSzPct val="75000"/>
        <a:buFont typeface="Monotype Sorts" charset="0"/>
        <a:buChar char="u"/>
        <a:defRPr sz="2400">
          <a:solidFill>
            <a:srgbClr val="000000"/>
          </a:solidFill>
          <a:latin typeface="+mn-lt"/>
          <a:ea typeface="MS PGothic" pitchFamily="34" charset="-128"/>
          <a:cs typeface="MS PGothic" pitchFamily="34" charset="-128"/>
        </a:defRPr>
      </a:lvl1pPr>
      <a:lvl2pPr marL="685800" indent="-228600" algn="l" rtl="0" eaLnBrk="0" fontAlgn="base" hangingPunct="0">
        <a:lnSpc>
          <a:spcPct val="88000"/>
        </a:lnSpc>
        <a:spcBef>
          <a:spcPct val="30000"/>
        </a:spcBef>
        <a:spcAft>
          <a:spcPct val="0"/>
        </a:spcAft>
        <a:buSzPct val="100000"/>
        <a:buChar char="–"/>
        <a:defRPr sz="2800">
          <a:solidFill>
            <a:srgbClr val="000000"/>
          </a:solidFill>
          <a:latin typeface="+mn-lt"/>
          <a:ea typeface="MS PGothic" pitchFamily="34" charset="-128"/>
          <a:cs typeface="MS PGothic" charset="0"/>
        </a:defRPr>
      </a:lvl2pPr>
      <a:lvl3pPr marL="1143000" indent="-228600" algn="l" rtl="0" eaLnBrk="0" fontAlgn="base" hangingPunct="0">
        <a:lnSpc>
          <a:spcPct val="88000"/>
        </a:lnSpc>
        <a:spcBef>
          <a:spcPct val="30000"/>
        </a:spcBef>
        <a:spcAft>
          <a:spcPct val="0"/>
        </a:spcAft>
        <a:buSzPct val="100000"/>
        <a:buChar char="»"/>
        <a:defRPr sz="2400">
          <a:solidFill>
            <a:srgbClr val="000000"/>
          </a:solidFill>
          <a:latin typeface="+mn-lt"/>
          <a:ea typeface="MS PGothic" pitchFamily="34" charset="-128"/>
          <a:cs typeface="MS PGothic" charset="0"/>
        </a:defRPr>
      </a:lvl3pPr>
      <a:lvl4pPr marL="1543050" indent="-171450" algn="l" rtl="0" eaLnBrk="0" fontAlgn="base" hangingPunct="0">
        <a:lnSpc>
          <a:spcPct val="88000"/>
        </a:lnSpc>
        <a:spcBef>
          <a:spcPct val="30000"/>
        </a:spcBef>
        <a:spcAft>
          <a:spcPct val="0"/>
        </a:spcAft>
        <a:buClr>
          <a:schemeClr val="tx2"/>
        </a:buClr>
        <a:buSzPct val="75000"/>
        <a:buFont typeface="Monotype Sorts" charset="0"/>
        <a:buChar char="u"/>
        <a:defRPr sz="1400">
          <a:solidFill>
            <a:srgbClr val="000000"/>
          </a:solidFill>
          <a:latin typeface="+mn-lt"/>
          <a:ea typeface="MS PGothic" pitchFamily="34" charset="-128"/>
          <a:cs typeface="MS PGothic" charset="0"/>
        </a:defRPr>
      </a:lvl4pPr>
      <a:lvl5pPr marL="2000250" indent="-171450" algn="l" rtl="0" eaLnBrk="0" fontAlgn="base" hangingPunct="0">
        <a:lnSpc>
          <a:spcPct val="88000"/>
        </a:lnSpc>
        <a:spcBef>
          <a:spcPct val="30000"/>
        </a:spcBef>
        <a:spcAft>
          <a:spcPct val="0"/>
        </a:spcAft>
        <a:buSzPct val="100000"/>
        <a:buChar char="–"/>
        <a:defRPr sz="1400">
          <a:solidFill>
            <a:srgbClr val="000000"/>
          </a:solidFill>
          <a:latin typeface="+mn-lt"/>
          <a:ea typeface="MS PGothic" pitchFamily="34" charset="-128"/>
          <a:cs typeface="MS PGothic" charset="0"/>
        </a:defRPr>
      </a:lvl5pPr>
      <a:lvl6pPr marL="2457450" indent="-171450" algn="l" rtl="0" fontAlgn="base">
        <a:lnSpc>
          <a:spcPct val="88000"/>
        </a:lnSpc>
        <a:spcBef>
          <a:spcPct val="30000"/>
        </a:spcBef>
        <a:spcAft>
          <a:spcPct val="0"/>
        </a:spcAft>
        <a:buSzPct val="100000"/>
        <a:buChar char="–"/>
        <a:defRPr sz="1400">
          <a:solidFill>
            <a:srgbClr val="000000"/>
          </a:solidFill>
          <a:latin typeface="+mn-lt"/>
        </a:defRPr>
      </a:lvl6pPr>
      <a:lvl7pPr marL="2914650" indent="-171450" algn="l" rtl="0" fontAlgn="base">
        <a:lnSpc>
          <a:spcPct val="88000"/>
        </a:lnSpc>
        <a:spcBef>
          <a:spcPct val="30000"/>
        </a:spcBef>
        <a:spcAft>
          <a:spcPct val="0"/>
        </a:spcAft>
        <a:buSzPct val="100000"/>
        <a:buChar char="–"/>
        <a:defRPr sz="1400">
          <a:solidFill>
            <a:srgbClr val="000000"/>
          </a:solidFill>
          <a:latin typeface="+mn-lt"/>
        </a:defRPr>
      </a:lvl7pPr>
      <a:lvl8pPr marL="3371850" indent="-171450" algn="l" rtl="0" fontAlgn="base">
        <a:lnSpc>
          <a:spcPct val="88000"/>
        </a:lnSpc>
        <a:spcBef>
          <a:spcPct val="30000"/>
        </a:spcBef>
        <a:spcAft>
          <a:spcPct val="0"/>
        </a:spcAft>
        <a:buSzPct val="100000"/>
        <a:buChar char="–"/>
        <a:defRPr sz="1400">
          <a:solidFill>
            <a:srgbClr val="000000"/>
          </a:solidFill>
          <a:latin typeface="+mn-lt"/>
        </a:defRPr>
      </a:lvl8pPr>
      <a:lvl9pPr marL="3829050" indent="-171450" algn="l" rtl="0" fontAlgn="base">
        <a:lnSpc>
          <a:spcPct val="88000"/>
        </a:lnSpc>
        <a:spcBef>
          <a:spcPct val="30000"/>
        </a:spcBef>
        <a:spcAft>
          <a:spcPct val="0"/>
        </a:spcAft>
        <a:buSzPct val="100000"/>
        <a:buChar char="–"/>
        <a:defRPr sz="1400">
          <a:solidFill>
            <a:srgbClr val="000000"/>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265219"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cs typeface="+mn-cs"/>
              </a:defRPr>
            </a:lvl1pPr>
          </a:lstStyle>
          <a:p>
            <a:pPr>
              <a:defRPr/>
            </a:pPr>
            <a:endParaRPr lang="fr-F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cs typeface="+mn-cs"/>
              </a:defRPr>
            </a:lvl1pPr>
          </a:lstStyle>
          <a:p>
            <a:pPr>
              <a:defRPr/>
            </a:pPr>
            <a:endParaRPr lang="fr-F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6663D029-4A82-EF4C-A897-6B0D08EFDBF6}" type="slidenum">
              <a:rPr lang="fr-FR"/>
              <a:pPr>
                <a:defRPr/>
              </a:pPr>
              <a:t>‹#›</a:t>
            </a:fld>
            <a:endParaRPr lang="fr-FR"/>
          </a:p>
        </p:txBody>
      </p:sp>
      <p:pic>
        <p:nvPicPr>
          <p:cNvPr id="265223" name="Picture 7"/>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72500" y="5562600"/>
            <a:ext cx="14573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44683" r:id="rId1"/>
    <p:sldLayoutId id="2147544684" r:id="rId2"/>
    <p:sldLayoutId id="2147544685" r:id="rId3"/>
    <p:sldLayoutId id="2147544686" r:id="rId4"/>
    <p:sldLayoutId id="2147544687" r:id="rId5"/>
    <p:sldLayoutId id="2147544688" r:id="rId6"/>
    <p:sldLayoutId id="2147544689" r:id="rId7"/>
    <p:sldLayoutId id="2147544690" r:id="rId8"/>
    <p:sldLayoutId id="2147544691" r:id="rId9"/>
    <p:sldLayoutId id="2147544692" r:id="rId10"/>
    <p:sldLayoutId id="2147544693" r:id="rId11"/>
    <p:sldLayoutId id="2147544694" r:id="rId12"/>
    <p:sldLayoutId id="2147544695"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38100" y="19050"/>
            <a:ext cx="1017428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p>
            <a:pPr lvl="0"/>
            <a:r>
              <a:rPr lang="fr-FR"/>
              <a:t>Titre de la diapositive</a:t>
            </a:r>
          </a:p>
        </p:txBody>
      </p:sp>
      <p:sp>
        <p:nvSpPr>
          <p:cNvPr id="279555" name="Rectangle 3"/>
          <p:cNvSpPr>
            <a:spLocks noGrp="1" noChangeArrowheads="1"/>
          </p:cNvSpPr>
          <p:nvPr>
            <p:ph type="body" idx="1"/>
          </p:nvPr>
        </p:nvSpPr>
        <p:spPr bwMode="auto">
          <a:xfrm>
            <a:off x="1487488" y="1676400"/>
            <a:ext cx="71643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fr-FR"/>
              <a:t>Corps du texte</a:t>
            </a:r>
          </a:p>
          <a:p>
            <a:pPr lvl="1"/>
            <a:r>
              <a:rPr lang="fr-FR"/>
              <a:t>Deuxième niveau</a:t>
            </a:r>
          </a:p>
          <a:p>
            <a:pPr lvl="2"/>
            <a:r>
              <a:rPr lang="fr-FR"/>
              <a:t>Troisième niveau</a:t>
            </a:r>
          </a:p>
          <a:p>
            <a:pPr lvl="3"/>
            <a:r>
              <a:rPr lang="fr-FR"/>
              <a:t>Quatrième niveau</a:t>
            </a:r>
          </a:p>
          <a:p>
            <a:pPr lvl="4"/>
            <a:r>
              <a:rPr lang="fr-FR"/>
              <a:t>Cinquième niveau</a:t>
            </a:r>
          </a:p>
        </p:txBody>
      </p:sp>
      <p:pic>
        <p:nvPicPr>
          <p:cNvPr id="279556"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43950" y="5562600"/>
            <a:ext cx="129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44483" r:id="rId1"/>
    <p:sldLayoutId id="2147544484" r:id="rId2"/>
    <p:sldLayoutId id="2147544485" r:id="rId3"/>
    <p:sldLayoutId id="2147544486" r:id="rId4"/>
    <p:sldLayoutId id="2147544487" r:id="rId5"/>
    <p:sldLayoutId id="2147544488" r:id="rId6"/>
    <p:sldLayoutId id="2147544489" r:id="rId7"/>
    <p:sldLayoutId id="2147544490" r:id="rId8"/>
    <p:sldLayoutId id="2147544491" r:id="rId9"/>
    <p:sldLayoutId id="2147544492" r:id="rId10"/>
    <p:sldLayoutId id="2147544493" r:id="rId11"/>
    <p:sldLayoutId id="2147544494" r:id="rId12"/>
  </p:sldLayoutIdLst>
  <p:txStyles>
    <p:titleStyle>
      <a:lvl1pPr algn="ctr" rtl="0" eaLnBrk="0" fontAlgn="base" hangingPunct="0">
        <a:lnSpc>
          <a:spcPct val="88000"/>
        </a:lnSpc>
        <a:spcBef>
          <a:spcPct val="0"/>
        </a:spcBef>
        <a:spcAft>
          <a:spcPct val="0"/>
        </a:spcAft>
        <a:defRPr sz="3600" b="1">
          <a:solidFill>
            <a:srgbClr val="000000"/>
          </a:solidFill>
          <a:latin typeface="+mj-lt"/>
          <a:ea typeface="MS PGothic" pitchFamily="34" charset="-128"/>
          <a:cs typeface="MS PGothic" charset="0"/>
        </a:defRPr>
      </a:lvl1pPr>
      <a:lvl2pPr algn="ctr" rtl="0" eaLnBrk="0" fontAlgn="base" hangingPunct="0">
        <a:lnSpc>
          <a:spcPct val="88000"/>
        </a:lnSpc>
        <a:spcBef>
          <a:spcPct val="0"/>
        </a:spcBef>
        <a:spcAft>
          <a:spcPct val="0"/>
        </a:spcAft>
        <a:defRPr sz="3600" b="1">
          <a:solidFill>
            <a:srgbClr val="000000"/>
          </a:solidFill>
          <a:latin typeface="Arial" pitchFamily="34" charset="0"/>
          <a:ea typeface="MS PGothic" pitchFamily="34" charset="-128"/>
          <a:cs typeface="MS PGothic" charset="0"/>
        </a:defRPr>
      </a:lvl2pPr>
      <a:lvl3pPr algn="ctr" rtl="0" eaLnBrk="0" fontAlgn="base" hangingPunct="0">
        <a:lnSpc>
          <a:spcPct val="88000"/>
        </a:lnSpc>
        <a:spcBef>
          <a:spcPct val="0"/>
        </a:spcBef>
        <a:spcAft>
          <a:spcPct val="0"/>
        </a:spcAft>
        <a:defRPr sz="3600" b="1">
          <a:solidFill>
            <a:srgbClr val="000000"/>
          </a:solidFill>
          <a:latin typeface="Arial" pitchFamily="34" charset="0"/>
          <a:ea typeface="MS PGothic" pitchFamily="34" charset="-128"/>
          <a:cs typeface="MS PGothic" charset="0"/>
        </a:defRPr>
      </a:lvl3pPr>
      <a:lvl4pPr algn="ctr" rtl="0" eaLnBrk="0" fontAlgn="base" hangingPunct="0">
        <a:lnSpc>
          <a:spcPct val="88000"/>
        </a:lnSpc>
        <a:spcBef>
          <a:spcPct val="0"/>
        </a:spcBef>
        <a:spcAft>
          <a:spcPct val="0"/>
        </a:spcAft>
        <a:defRPr sz="3600" b="1">
          <a:solidFill>
            <a:srgbClr val="000000"/>
          </a:solidFill>
          <a:latin typeface="Arial" pitchFamily="34" charset="0"/>
          <a:ea typeface="MS PGothic" pitchFamily="34" charset="-128"/>
          <a:cs typeface="MS PGothic" charset="0"/>
        </a:defRPr>
      </a:lvl4pPr>
      <a:lvl5pPr algn="ctr" rtl="0" eaLnBrk="0" fontAlgn="base" hangingPunct="0">
        <a:lnSpc>
          <a:spcPct val="88000"/>
        </a:lnSpc>
        <a:spcBef>
          <a:spcPct val="0"/>
        </a:spcBef>
        <a:spcAft>
          <a:spcPct val="0"/>
        </a:spcAft>
        <a:defRPr sz="3600" b="1">
          <a:solidFill>
            <a:srgbClr val="000000"/>
          </a:solidFill>
          <a:latin typeface="Arial" pitchFamily="34" charset="0"/>
          <a:ea typeface="MS PGothic" pitchFamily="34" charset="-128"/>
          <a:cs typeface="MS PGothic" charset="0"/>
        </a:defRPr>
      </a:lvl5pPr>
      <a:lvl6pPr marL="457200" algn="ctr" rtl="0" fontAlgn="base">
        <a:lnSpc>
          <a:spcPct val="88000"/>
        </a:lnSpc>
        <a:spcBef>
          <a:spcPct val="0"/>
        </a:spcBef>
        <a:spcAft>
          <a:spcPct val="0"/>
        </a:spcAft>
        <a:defRPr sz="3600" b="1">
          <a:solidFill>
            <a:srgbClr val="000000"/>
          </a:solidFill>
          <a:latin typeface="Arial" pitchFamily="34" charset="0"/>
        </a:defRPr>
      </a:lvl6pPr>
      <a:lvl7pPr marL="914400" algn="ctr" rtl="0" fontAlgn="base">
        <a:lnSpc>
          <a:spcPct val="88000"/>
        </a:lnSpc>
        <a:spcBef>
          <a:spcPct val="0"/>
        </a:spcBef>
        <a:spcAft>
          <a:spcPct val="0"/>
        </a:spcAft>
        <a:defRPr sz="3600" b="1">
          <a:solidFill>
            <a:srgbClr val="000000"/>
          </a:solidFill>
          <a:latin typeface="Arial" pitchFamily="34" charset="0"/>
        </a:defRPr>
      </a:lvl7pPr>
      <a:lvl8pPr marL="1371600" algn="ctr" rtl="0" fontAlgn="base">
        <a:lnSpc>
          <a:spcPct val="88000"/>
        </a:lnSpc>
        <a:spcBef>
          <a:spcPct val="0"/>
        </a:spcBef>
        <a:spcAft>
          <a:spcPct val="0"/>
        </a:spcAft>
        <a:defRPr sz="3600" b="1">
          <a:solidFill>
            <a:srgbClr val="000000"/>
          </a:solidFill>
          <a:latin typeface="Arial" pitchFamily="34" charset="0"/>
        </a:defRPr>
      </a:lvl8pPr>
      <a:lvl9pPr marL="1828800" algn="ctr" rtl="0" fontAlgn="base">
        <a:lnSpc>
          <a:spcPct val="88000"/>
        </a:lnSpc>
        <a:spcBef>
          <a:spcPct val="0"/>
        </a:spcBef>
        <a:spcAft>
          <a:spcPct val="0"/>
        </a:spcAft>
        <a:defRPr sz="3600" b="1">
          <a:solidFill>
            <a:srgbClr val="000000"/>
          </a:solidFill>
          <a:latin typeface="Arial" pitchFamily="34" charset="0"/>
        </a:defRPr>
      </a:lvl9pPr>
    </p:titleStyle>
    <p:bodyStyle>
      <a:lvl1pPr marL="285750" indent="-285750" algn="l" rtl="0" eaLnBrk="0" fontAlgn="base" hangingPunct="0">
        <a:lnSpc>
          <a:spcPct val="88000"/>
        </a:lnSpc>
        <a:spcBef>
          <a:spcPct val="30000"/>
        </a:spcBef>
        <a:spcAft>
          <a:spcPct val="0"/>
        </a:spcAft>
        <a:buClr>
          <a:schemeClr val="tx2"/>
        </a:buClr>
        <a:buSzPct val="75000"/>
        <a:buFont typeface="Monotype Sorts" charset="0"/>
        <a:buChar char="u"/>
        <a:defRPr sz="2400">
          <a:solidFill>
            <a:srgbClr val="000000"/>
          </a:solidFill>
          <a:latin typeface="+mn-lt"/>
          <a:ea typeface="MS PGothic" pitchFamily="34" charset="-128"/>
          <a:cs typeface="MS PGothic" charset="0"/>
        </a:defRPr>
      </a:lvl1pPr>
      <a:lvl2pPr marL="685800" indent="-228600" algn="l" rtl="0" eaLnBrk="0" fontAlgn="base" hangingPunct="0">
        <a:lnSpc>
          <a:spcPct val="88000"/>
        </a:lnSpc>
        <a:spcBef>
          <a:spcPct val="30000"/>
        </a:spcBef>
        <a:spcAft>
          <a:spcPct val="0"/>
        </a:spcAft>
        <a:buSzPct val="100000"/>
        <a:buChar char="–"/>
        <a:defRPr sz="2800">
          <a:solidFill>
            <a:srgbClr val="000000"/>
          </a:solidFill>
          <a:latin typeface="+mn-lt"/>
          <a:ea typeface="MS PGothic" pitchFamily="34" charset="-128"/>
          <a:cs typeface="MS PGothic" charset="0"/>
        </a:defRPr>
      </a:lvl2pPr>
      <a:lvl3pPr marL="1143000" indent="-228600" algn="l" rtl="0" eaLnBrk="0" fontAlgn="base" hangingPunct="0">
        <a:lnSpc>
          <a:spcPct val="88000"/>
        </a:lnSpc>
        <a:spcBef>
          <a:spcPct val="30000"/>
        </a:spcBef>
        <a:spcAft>
          <a:spcPct val="0"/>
        </a:spcAft>
        <a:buSzPct val="100000"/>
        <a:buChar char="»"/>
        <a:defRPr sz="2400">
          <a:solidFill>
            <a:srgbClr val="000000"/>
          </a:solidFill>
          <a:latin typeface="+mn-lt"/>
          <a:ea typeface="MS PGothic" pitchFamily="34" charset="-128"/>
          <a:cs typeface="MS PGothic" charset="0"/>
        </a:defRPr>
      </a:lvl3pPr>
      <a:lvl4pPr marL="1543050" indent="-171450" algn="l" rtl="0" eaLnBrk="0" fontAlgn="base" hangingPunct="0">
        <a:lnSpc>
          <a:spcPct val="88000"/>
        </a:lnSpc>
        <a:spcBef>
          <a:spcPct val="30000"/>
        </a:spcBef>
        <a:spcAft>
          <a:spcPct val="0"/>
        </a:spcAft>
        <a:buClr>
          <a:schemeClr val="tx2"/>
        </a:buClr>
        <a:buSzPct val="75000"/>
        <a:buFont typeface="Monotype Sorts" charset="0"/>
        <a:buChar char="u"/>
        <a:defRPr sz="1400">
          <a:solidFill>
            <a:srgbClr val="000000"/>
          </a:solidFill>
          <a:latin typeface="+mn-lt"/>
          <a:ea typeface="MS PGothic" pitchFamily="34" charset="-128"/>
          <a:cs typeface="MS PGothic" charset="0"/>
        </a:defRPr>
      </a:lvl4pPr>
      <a:lvl5pPr marL="2000250" indent="-171450" algn="l" rtl="0" eaLnBrk="0" fontAlgn="base" hangingPunct="0">
        <a:lnSpc>
          <a:spcPct val="88000"/>
        </a:lnSpc>
        <a:spcBef>
          <a:spcPct val="30000"/>
        </a:spcBef>
        <a:spcAft>
          <a:spcPct val="0"/>
        </a:spcAft>
        <a:buSzPct val="100000"/>
        <a:buChar char="–"/>
        <a:defRPr sz="1400">
          <a:solidFill>
            <a:srgbClr val="000000"/>
          </a:solidFill>
          <a:latin typeface="+mn-lt"/>
          <a:ea typeface="MS PGothic" pitchFamily="34" charset="-128"/>
          <a:cs typeface="MS PGothic" charset="0"/>
        </a:defRPr>
      </a:lvl5pPr>
      <a:lvl6pPr marL="2457450" indent="-171450" algn="l" rtl="0" fontAlgn="base">
        <a:lnSpc>
          <a:spcPct val="88000"/>
        </a:lnSpc>
        <a:spcBef>
          <a:spcPct val="30000"/>
        </a:spcBef>
        <a:spcAft>
          <a:spcPct val="0"/>
        </a:spcAft>
        <a:buSzPct val="100000"/>
        <a:buChar char="–"/>
        <a:defRPr sz="1400">
          <a:solidFill>
            <a:srgbClr val="000000"/>
          </a:solidFill>
          <a:latin typeface="+mn-lt"/>
        </a:defRPr>
      </a:lvl6pPr>
      <a:lvl7pPr marL="2914650" indent="-171450" algn="l" rtl="0" fontAlgn="base">
        <a:lnSpc>
          <a:spcPct val="88000"/>
        </a:lnSpc>
        <a:spcBef>
          <a:spcPct val="30000"/>
        </a:spcBef>
        <a:spcAft>
          <a:spcPct val="0"/>
        </a:spcAft>
        <a:buSzPct val="100000"/>
        <a:buChar char="–"/>
        <a:defRPr sz="1400">
          <a:solidFill>
            <a:srgbClr val="000000"/>
          </a:solidFill>
          <a:latin typeface="+mn-lt"/>
        </a:defRPr>
      </a:lvl7pPr>
      <a:lvl8pPr marL="3371850" indent="-171450" algn="l" rtl="0" fontAlgn="base">
        <a:lnSpc>
          <a:spcPct val="88000"/>
        </a:lnSpc>
        <a:spcBef>
          <a:spcPct val="30000"/>
        </a:spcBef>
        <a:spcAft>
          <a:spcPct val="0"/>
        </a:spcAft>
        <a:buSzPct val="100000"/>
        <a:buChar char="–"/>
        <a:defRPr sz="1400">
          <a:solidFill>
            <a:srgbClr val="000000"/>
          </a:solidFill>
          <a:latin typeface="+mn-lt"/>
        </a:defRPr>
      </a:lvl8pPr>
      <a:lvl9pPr marL="3829050" indent="-171450" algn="l" rtl="0" fontAlgn="base">
        <a:lnSpc>
          <a:spcPct val="88000"/>
        </a:lnSpc>
        <a:spcBef>
          <a:spcPct val="30000"/>
        </a:spcBef>
        <a:spcAft>
          <a:spcPct val="0"/>
        </a:spcAft>
        <a:buSzPct val="100000"/>
        <a:buChar char="–"/>
        <a:defRPr sz="1400">
          <a:solidFill>
            <a:srgbClr val="000000"/>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280579"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cs typeface="+mn-cs"/>
              </a:defRPr>
            </a:lvl1pPr>
          </a:lstStyle>
          <a:p>
            <a:pPr>
              <a:defRPr/>
            </a:pPr>
            <a:endParaRPr lang="fr-F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cs typeface="+mn-cs"/>
              </a:defRPr>
            </a:lvl1pPr>
          </a:lstStyle>
          <a:p>
            <a:pPr>
              <a:defRPr/>
            </a:pPr>
            <a:endParaRPr lang="fr-F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CA938C12-A03D-5F49-A8B3-3E5B4B089056}" type="slidenum">
              <a:rPr lang="fr-FR"/>
              <a:pPr>
                <a:defRPr/>
              </a:pPr>
              <a:t>‹#›</a:t>
            </a:fld>
            <a:endParaRPr lang="fr-FR"/>
          </a:p>
        </p:txBody>
      </p:sp>
      <p:pic>
        <p:nvPicPr>
          <p:cNvPr id="280583" name="Picture 7"/>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72500" y="5562600"/>
            <a:ext cx="14573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44495" r:id="rId1"/>
    <p:sldLayoutId id="2147544496" r:id="rId2"/>
    <p:sldLayoutId id="2147544497" r:id="rId3"/>
    <p:sldLayoutId id="2147544498" r:id="rId4"/>
    <p:sldLayoutId id="2147544499" r:id="rId5"/>
    <p:sldLayoutId id="2147544500" r:id="rId6"/>
    <p:sldLayoutId id="2147544501" r:id="rId7"/>
    <p:sldLayoutId id="2147544502" r:id="rId8"/>
    <p:sldLayoutId id="2147544503" r:id="rId9"/>
    <p:sldLayoutId id="2147544504" r:id="rId10"/>
    <p:sldLayoutId id="2147544505" r:id="rId11"/>
    <p:sldLayoutId id="2147544506" r:id="rId12"/>
    <p:sldLayoutId id="2147544696" r:id="rId13"/>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14339"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ea typeface="+mn-ea"/>
                <a:cs typeface="+mn-cs"/>
              </a:defRPr>
            </a:lvl1pPr>
          </a:lstStyle>
          <a:p>
            <a:pPr>
              <a:defRPr/>
            </a:pPr>
            <a:endParaRPr lang="fr-F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ea typeface="+mn-ea"/>
                <a:cs typeface="+mn-cs"/>
              </a:defRPr>
            </a:lvl1pPr>
          </a:lstStyle>
          <a:p>
            <a:pPr>
              <a:defRPr/>
            </a:pPr>
            <a:endParaRPr lang="fr-F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7517347C-A3C2-FE44-833F-B05021B3807D}" type="slidenum">
              <a:rPr lang="fr-FR"/>
              <a:pPr>
                <a:defRPr/>
              </a:pPr>
              <a:t>‹#›</a:t>
            </a:fld>
            <a:endParaRPr lang="fr-FR"/>
          </a:p>
        </p:txBody>
      </p:sp>
      <p:pic>
        <p:nvPicPr>
          <p:cNvPr id="14343" name="Picture 7"/>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72500" y="5562600"/>
            <a:ext cx="14573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44554" r:id="rId1"/>
    <p:sldLayoutId id="2147544555" r:id="rId2"/>
    <p:sldLayoutId id="2147544556" r:id="rId3"/>
    <p:sldLayoutId id="2147544557" r:id="rId4"/>
    <p:sldLayoutId id="2147544558" r:id="rId5"/>
    <p:sldLayoutId id="2147544559" r:id="rId6"/>
    <p:sldLayoutId id="2147544560" r:id="rId7"/>
    <p:sldLayoutId id="2147544561" r:id="rId8"/>
    <p:sldLayoutId id="2147544562" r:id="rId9"/>
    <p:sldLayoutId id="2147544563" r:id="rId10"/>
    <p:sldLayoutId id="2147544564"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31949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cs typeface="+mn-cs"/>
              </a:defRPr>
            </a:lvl1pPr>
          </a:lstStyle>
          <a:p>
            <a:pPr>
              <a:defRPr/>
            </a:pPr>
            <a:endParaRPr lang="fr-F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cs typeface="+mn-cs"/>
              </a:defRPr>
            </a:lvl1pPr>
          </a:lstStyle>
          <a:p>
            <a:pPr>
              <a:defRPr/>
            </a:pPr>
            <a:endParaRPr lang="fr-F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C92E0688-816D-0145-A99B-55D17F233899}" type="slidenum">
              <a:rPr lang="fr-FR"/>
              <a:pPr>
                <a:defRPr/>
              </a:pPr>
              <a:t>‹#›</a:t>
            </a:fld>
            <a:endParaRPr lang="fr-FR"/>
          </a:p>
        </p:txBody>
      </p:sp>
      <p:pic>
        <p:nvPicPr>
          <p:cNvPr id="319495" name="Picture 7"/>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72500" y="5562600"/>
            <a:ext cx="14573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44530" r:id="rId1"/>
    <p:sldLayoutId id="2147544531" r:id="rId2"/>
    <p:sldLayoutId id="2147544532" r:id="rId3"/>
    <p:sldLayoutId id="2147544533" r:id="rId4"/>
    <p:sldLayoutId id="2147544534" r:id="rId5"/>
    <p:sldLayoutId id="2147544535" r:id="rId6"/>
    <p:sldLayoutId id="2147544536" r:id="rId7"/>
    <p:sldLayoutId id="2147544537" r:id="rId8"/>
    <p:sldLayoutId id="2147544538" r:id="rId9"/>
    <p:sldLayoutId id="2147544539" r:id="rId10"/>
    <p:sldLayoutId id="2147544540" r:id="rId11"/>
    <p:sldLayoutId id="2147544541" r:id="rId12"/>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332803"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cs typeface="+mn-cs"/>
              </a:defRPr>
            </a:lvl1pPr>
          </a:lstStyle>
          <a:p>
            <a:pPr>
              <a:defRPr/>
            </a:pPr>
            <a:endParaRPr lang="fr-F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cs typeface="+mn-cs"/>
              </a:defRPr>
            </a:lvl1pPr>
          </a:lstStyle>
          <a:p>
            <a:pPr>
              <a:defRPr/>
            </a:pPr>
            <a:endParaRPr lang="fr-F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2E709B2-283D-B04B-970A-F249B8FAFC64}" type="slidenum">
              <a:rPr lang="fr-FR"/>
              <a:pPr>
                <a:defRPr/>
              </a:pPr>
              <a:t>‹#›</a:t>
            </a:fld>
            <a:endParaRPr lang="fr-FR"/>
          </a:p>
        </p:txBody>
      </p:sp>
      <p:pic>
        <p:nvPicPr>
          <p:cNvPr id="332807" name="Picture 7"/>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72500" y="5562600"/>
            <a:ext cx="14573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44542" r:id="rId1"/>
    <p:sldLayoutId id="2147544543" r:id="rId2"/>
    <p:sldLayoutId id="2147544544" r:id="rId3"/>
    <p:sldLayoutId id="2147544545" r:id="rId4"/>
    <p:sldLayoutId id="2147544546" r:id="rId5"/>
    <p:sldLayoutId id="2147544547" r:id="rId6"/>
    <p:sldLayoutId id="2147544548" r:id="rId7"/>
    <p:sldLayoutId id="2147544549" r:id="rId8"/>
    <p:sldLayoutId id="2147544550" r:id="rId9"/>
    <p:sldLayoutId id="2147544551" r:id="rId10"/>
    <p:sldLayoutId id="2147544552" r:id="rId11"/>
    <p:sldLayoutId id="2147544553" r:id="rId12"/>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ea typeface="+mn-ea"/>
                <a:cs typeface="+mn-cs"/>
              </a:defRPr>
            </a:lvl1pPr>
          </a:lstStyle>
          <a:p>
            <a:pPr>
              <a:defRPr/>
            </a:pPr>
            <a:endParaRPr lang="fr-FR">
              <a:solidFill>
                <a:srgbClr val="000000"/>
              </a:solidFill>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ea typeface="+mn-ea"/>
                <a:cs typeface="+mn-cs"/>
              </a:defRPr>
            </a:lvl1pPr>
          </a:lstStyle>
          <a:p>
            <a:pPr>
              <a:defRPr/>
            </a:pPr>
            <a:endParaRPr lang="fr-FR">
              <a:solidFill>
                <a:srgbClr val="000000"/>
              </a:solidFill>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6BBEFD8D-7520-F34A-8022-B33CE2604322}" type="slidenum">
              <a:rPr lang="fr-FR">
                <a:solidFill>
                  <a:srgbClr val="000000"/>
                </a:solidFill>
              </a:rPr>
              <a:pPr>
                <a:defRPr/>
              </a:pPr>
              <a:t>‹#›</a:t>
            </a:fld>
            <a:endParaRPr lang="fr-FR">
              <a:solidFill>
                <a:srgbClr val="000000"/>
              </a:solidFill>
            </a:endParaRPr>
          </a:p>
        </p:txBody>
      </p:sp>
      <p:pic>
        <p:nvPicPr>
          <p:cNvPr id="1031" name="Picture 7"/>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72500" y="5562600"/>
            <a:ext cx="14573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827513"/>
      </p:ext>
    </p:extLst>
  </p:cSld>
  <p:clrMap bg1="lt1" tx1="dk1" bg2="lt2" tx2="dk2" accent1="accent1" accent2="accent2" accent3="accent3" accent4="accent4" accent5="accent5" accent6="accent6" hlink="hlink" folHlink="folHlink"/>
  <p:sldLayoutIdLst>
    <p:sldLayoutId id="2147544737" r:id="rId1"/>
    <p:sldLayoutId id="2147544738" r:id="rId2"/>
    <p:sldLayoutId id="2147544739" r:id="rId3"/>
    <p:sldLayoutId id="2147544740" r:id="rId4"/>
    <p:sldLayoutId id="2147544741" r:id="rId5"/>
    <p:sldLayoutId id="2147544742" r:id="rId6"/>
    <p:sldLayoutId id="2147544743" r:id="rId7"/>
    <p:sldLayoutId id="2147544744" r:id="rId8"/>
    <p:sldLayoutId id="2147544745" r:id="rId9"/>
    <p:sldLayoutId id="2147544746" r:id="rId10"/>
    <p:sldLayoutId id="2147544747" r:id="rId11"/>
    <p:sldLayoutId id="2147544748" r:id="rId12"/>
    <p:sldLayoutId id="2147544762" r:id="rId13"/>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8100" y="19050"/>
            <a:ext cx="1017428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p>
            <a:pPr lvl="0"/>
            <a:r>
              <a:rPr lang="fr-FR"/>
              <a:t>Titre de la diapositive</a:t>
            </a:r>
          </a:p>
        </p:txBody>
      </p:sp>
      <p:sp>
        <p:nvSpPr>
          <p:cNvPr id="103427" name="Rectangle 3"/>
          <p:cNvSpPr>
            <a:spLocks noGrp="1" noChangeArrowheads="1"/>
          </p:cNvSpPr>
          <p:nvPr>
            <p:ph type="body" idx="1"/>
          </p:nvPr>
        </p:nvSpPr>
        <p:spPr bwMode="auto">
          <a:xfrm>
            <a:off x="1487488" y="1676400"/>
            <a:ext cx="71643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fr-FR"/>
              <a:t>Corps du texte</a:t>
            </a:r>
          </a:p>
          <a:p>
            <a:pPr lvl="1"/>
            <a:r>
              <a:rPr lang="fr-FR"/>
              <a:t>Deuxième niveau</a:t>
            </a:r>
          </a:p>
          <a:p>
            <a:pPr lvl="2"/>
            <a:r>
              <a:rPr lang="fr-FR"/>
              <a:t>Troisième niveau</a:t>
            </a:r>
          </a:p>
          <a:p>
            <a:pPr lvl="3"/>
            <a:r>
              <a:rPr lang="fr-FR"/>
              <a:t>Quatrième niveau</a:t>
            </a:r>
          </a:p>
          <a:p>
            <a:pPr lvl="4"/>
            <a:r>
              <a:rPr lang="fr-FR"/>
              <a:t>Cinquième niveau</a:t>
            </a:r>
          </a:p>
        </p:txBody>
      </p:sp>
      <p:pic>
        <p:nvPicPr>
          <p:cNvPr id="103428" name="Picture 4"/>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43950" y="5562600"/>
            <a:ext cx="129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1739058"/>
      </p:ext>
    </p:extLst>
  </p:cSld>
  <p:clrMap bg1="dk2" tx1="lt1" bg2="dk1" tx2="lt2" accent1="accent1" accent2="accent2" accent3="accent3" accent4="accent4" accent5="accent5" accent6="accent6" hlink="hlink" folHlink="folHlink"/>
  <p:sldLayoutIdLst>
    <p:sldLayoutId id="2147544750" r:id="rId1"/>
    <p:sldLayoutId id="2147544751" r:id="rId2"/>
    <p:sldLayoutId id="2147544752" r:id="rId3"/>
    <p:sldLayoutId id="2147544753" r:id="rId4"/>
    <p:sldLayoutId id="2147544754" r:id="rId5"/>
    <p:sldLayoutId id="2147544755" r:id="rId6"/>
    <p:sldLayoutId id="2147544756" r:id="rId7"/>
    <p:sldLayoutId id="2147544757" r:id="rId8"/>
    <p:sldLayoutId id="2147544758" r:id="rId9"/>
    <p:sldLayoutId id="2147544759" r:id="rId10"/>
    <p:sldLayoutId id="2147544760" r:id="rId11"/>
    <p:sldLayoutId id="2147544761" r:id="rId12"/>
  </p:sldLayoutIdLst>
  <p:txStyles>
    <p:titleStyle>
      <a:lvl1pPr algn="ctr" rtl="0" eaLnBrk="0" fontAlgn="base" hangingPunct="0">
        <a:lnSpc>
          <a:spcPct val="88000"/>
        </a:lnSpc>
        <a:spcBef>
          <a:spcPct val="0"/>
        </a:spcBef>
        <a:spcAft>
          <a:spcPct val="0"/>
        </a:spcAft>
        <a:defRPr sz="3600" b="1">
          <a:solidFill>
            <a:srgbClr val="000000"/>
          </a:solidFill>
          <a:latin typeface="+mj-lt"/>
          <a:ea typeface="MS PGothic" pitchFamily="34" charset="-128"/>
          <a:cs typeface="MS PGothic" charset="0"/>
        </a:defRPr>
      </a:lvl1pPr>
      <a:lvl2pPr algn="ctr" rtl="0" eaLnBrk="0" fontAlgn="base" hangingPunct="0">
        <a:lnSpc>
          <a:spcPct val="88000"/>
        </a:lnSpc>
        <a:spcBef>
          <a:spcPct val="0"/>
        </a:spcBef>
        <a:spcAft>
          <a:spcPct val="0"/>
        </a:spcAft>
        <a:defRPr sz="3600" b="1">
          <a:solidFill>
            <a:srgbClr val="000000"/>
          </a:solidFill>
          <a:latin typeface="Arial" pitchFamily="34" charset="0"/>
          <a:ea typeface="MS PGothic" pitchFamily="34" charset="-128"/>
          <a:cs typeface="MS PGothic" charset="0"/>
        </a:defRPr>
      </a:lvl2pPr>
      <a:lvl3pPr algn="ctr" rtl="0" eaLnBrk="0" fontAlgn="base" hangingPunct="0">
        <a:lnSpc>
          <a:spcPct val="88000"/>
        </a:lnSpc>
        <a:spcBef>
          <a:spcPct val="0"/>
        </a:spcBef>
        <a:spcAft>
          <a:spcPct val="0"/>
        </a:spcAft>
        <a:defRPr sz="3600" b="1">
          <a:solidFill>
            <a:srgbClr val="000000"/>
          </a:solidFill>
          <a:latin typeface="Arial" pitchFamily="34" charset="0"/>
          <a:ea typeface="MS PGothic" pitchFamily="34" charset="-128"/>
          <a:cs typeface="MS PGothic" charset="0"/>
        </a:defRPr>
      </a:lvl3pPr>
      <a:lvl4pPr algn="ctr" rtl="0" eaLnBrk="0" fontAlgn="base" hangingPunct="0">
        <a:lnSpc>
          <a:spcPct val="88000"/>
        </a:lnSpc>
        <a:spcBef>
          <a:spcPct val="0"/>
        </a:spcBef>
        <a:spcAft>
          <a:spcPct val="0"/>
        </a:spcAft>
        <a:defRPr sz="3600" b="1">
          <a:solidFill>
            <a:srgbClr val="000000"/>
          </a:solidFill>
          <a:latin typeface="Arial" pitchFamily="34" charset="0"/>
          <a:ea typeface="MS PGothic" pitchFamily="34" charset="-128"/>
          <a:cs typeface="MS PGothic" charset="0"/>
        </a:defRPr>
      </a:lvl4pPr>
      <a:lvl5pPr algn="ctr" rtl="0" eaLnBrk="0" fontAlgn="base" hangingPunct="0">
        <a:lnSpc>
          <a:spcPct val="88000"/>
        </a:lnSpc>
        <a:spcBef>
          <a:spcPct val="0"/>
        </a:spcBef>
        <a:spcAft>
          <a:spcPct val="0"/>
        </a:spcAft>
        <a:defRPr sz="3600" b="1">
          <a:solidFill>
            <a:srgbClr val="000000"/>
          </a:solidFill>
          <a:latin typeface="Arial" pitchFamily="34" charset="0"/>
          <a:ea typeface="MS PGothic" pitchFamily="34" charset="-128"/>
          <a:cs typeface="MS PGothic" charset="0"/>
        </a:defRPr>
      </a:lvl5pPr>
      <a:lvl6pPr marL="457200" algn="ctr" rtl="0" fontAlgn="base">
        <a:lnSpc>
          <a:spcPct val="88000"/>
        </a:lnSpc>
        <a:spcBef>
          <a:spcPct val="0"/>
        </a:spcBef>
        <a:spcAft>
          <a:spcPct val="0"/>
        </a:spcAft>
        <a:defRPr sz="3600" b="1">
          <a:solidFill>
            <a:srgbClr val="000000"/>
          </a:solidFill>
          <a:latin typeface="Arial" pitchFamily="34" charset="0"/>
        </a:defRPr>
      </a:lvl6pPr>
      <a:lvl7pPr marL="914400" algn="ctr" rtl="0" fontAlgn="base">
        <a:lnSpc>
          <a:spcPct val="88000"/>
        </a:lnSpc>
        <a:spcBef>
          <a:spcPct val="0"/>
        </a:spcBef>
        <a:spcAft>
          <a:spcPct val="0"/>
        </a:spcAft>
        <a:defRPr sz="3600" b="1">
          <a:solidFill>
            <a:srgbClr val="000000"/>
          </a:solidFill>
          <a:latin typeface="Arial" pitchFamily="34" charset="0"/>
        </a:defRPr>
      </a:lvl7pPr>
      <a:lvl8pPr marL="1371600" algn="ctr" rtl="0" fontAlgn="base">
        <a:lnSpc>
          <a:spcPct val="88000"/>
        </a:lnSpc>
        <a:spcBef>
          <a:spcPct val="0"/>
        </a:spcBef>
        <a:spcAft>
          <a:spcPct val="0"/>
        </a:spcAft>
        <a:defRPr sz="3600" b="1">
          <a:solidFill>
            <a:srgbClr val="000000"/>
          </a:solidFill>
          <a:latin typeface="Arial" pitchFamily="34" charset="0"/>
        </a:defRPr>
      </a:lvl8pPr>
      <a:lvl9pPr marL="1828800" algn="ctr" rtl="0" fontAlgn="base">
        <a:lnSpc>
          <a:spcPct val="88000"/>
        </a:lnSpc>
        <a:spcBef>
          <a:spcPct val="0"/>
        </a:spcBef>
        <a:spcAft>
          <a:spcPct val="0"/>
        </a:spcAft>
        <a:defRPr sz="3600" b="1">
          <a:solidFill>
            <a:srgbClr val="000000"/>
          </a:solidFill>
          <a:latin typeface="Arial" pitchFamily="34" charset="0"/>
        </a:defRPr>
      </a:lvl9pPr>
    </p:titleStyle>
    <p:bodyStyle>
      <a:lvl1pPr marL="285750" indent="-285750" algn="l" rtl="0" eaLnBrk="0" fontAlgn="base" hangingPunct="0">
        <a:lnSpc>
          <a:spcPct val="88000"/>
        </a:lnSpc>
        <a:spcBef>
          <a:spcPct val="30000"/>
        </a:spcBef>
        <a:spcAft>
          <a:spcPct val="0"/>
        </a:spcAft>
        <a:buClr>
          <a:schemeClr val="tx2"/>
        </a:buClr>
        <a:buSzPct val="75000"/>
        <a:buFont typeface="Monotype Sorts" charset="0"/>
        <a:buChar char="u"/>
        <a:defRPr sz="2400">
          <a:solidFill>
            <a:srgbClr val="000000"/>
          </a:solidFill>
          <a:latin typeface="+mn-lt"/>
          <a:ea typeface="MS PGothic" pitchFamily="34" charset="-128"/>
          <a:cs typeface="MS PGothic" charset="0"/>
        </a:defRPr>
      </a:lvl1pPr>
      <a:lvl2pPr marL="685800" indent="-228600" algn="l" rtl="0" eaLnBrk="0" fontAlgn="base" hangingPunct="0">
        <a:lnSpc>
          <a:spcPct val="88000"/>
        </a:lnSpc>
        <a:spcBef>
          <a:spcPct val="30000"/>
        </a:spcBef>
        <a:spcAft>
          <a:spcPct val="0"/>
        </a:spcAft>
        <a:buSzPct val="100000"/>
        <a:buChar char="–"/>
        <a:defRPr sz="2800">
          <a:solidFill>
            <a:srgbClr val="000000"/>
          </a:solidFill>
          <a:latin typeface="+mn-lt"/>
          <a:ea typeface="MS PGothic" pitchFamily="34" charset="-128"/>
          <a:cs typeface="MS PGothic" charset="0"/>
        </a:defRPr>
      </a:lvl2pPr>
      <a:lvl3pPr marL="1143000" indent="-228600" algn="l" rtl="0" eaLnBrk="0" fontAlgn="base" hangingPunct="0">
        <a:lnSpc>
          <a:spcPct val="88000"/>
        </a:lnSpc>
        <a:spcBef>
          <a:spcPct val="30000"/>
        </a:spcBef>
        <a:spcAft>
          <a:spcPct val="0"/>
        </a:spcAft>
        <a:buSzPct val="100000"/>
        <a:buChar char="»"/>
        <a:defRPr sz="2400">
          <a:solidFill>
            <a:srgbClr val="000000"/>
          </a:solidFill>
          <a:latin typeface="+mn-lt"/>
          <a:ea typeface="MS PGothic" pitchFamily="34" charset="-128"/>
          <a:cs typeface="MS PGothic" charset="0"/>
        </a:defRPr>
      </a:lvl3pPr>
      <a:lvl4pPr marL="1543050" indent="-171450" algn="l" rtl="0" eaLnBrk="0" fontAlgn="base" hangingPunct="0">
        <a:lnSpc>
          <a:spcPct val="88000"/>
        </a:lnSpc>
        <a:spcBef>
          <a:spcPct val="30000"/>
        </a:spcBef>
        <a:spcAft>
          <a:spcPct val="0"/>
        </a:spcAft>
        <a:buClr>
          <a:schemeClr val="tx2"/>
        </a:buClr>
        <a:buSzPct val="75000"/>
        <a:buFont typeface="Monotype Sorts" charset="0"/>
        <a:buChar char="u"/>
        <a:defRPr sz="1400">
          <a:solidFill>
            <a:srgbClr val="000000"/>
          </a:solidFill>
          <a:latin typeface="+mn-lt"/>
          <a:ea typeface="MS PGothic" pitchFamily="34" charset="-128"/>
          <a:cs typeface="MS PGothic" charset="0"/>
        </a:defRPr>
      </a:lvl4pPr>
      <a:lvl5pPr marL="2000250" indent="-171450" algn="l" rtl="0" eaLnBrk="0" fontAlgn="base" hangingPunct="0">
        <a:lnSpc>
          <a:spcPct val="88000"/>
        </a:lnSpc>
        <a:spcBef>
          <a:spcPct val="30000"/>
        </a:spcBef>
        <a:spcAft>
          <a:spcPct val="0"/>
        </a:spcAft>
        <a:buSzPct val="100000"/>
        <a:buChar char="–"/>
        <a:defRPr sz="1400">
          <a:solidFill>
            <a:srgbClr val="000000"/>
          </a:solidFill>
          <a:latin typeface="+mn-lt"/>
          <a:ea typeface="MS PGothic" pitchFamily="34" charset="-128"/>
          <a:cs typeface="MS PGothic" charset="0"/>
        </a:defRPr>
      </a:lvl5pPr>
      <a:lvl6pPr marL="2457450" indent="-171450" algn="l" rtl="0" fontAlgn="base">
        <a:lnSpc>
          <a:spcPct val="88000"/>
        </a:lnSpc>
        <a:spcBef>
          <a:spcPct val="30000"/>
        </a:spcBef>
        <a:spcAft>
          <a:spcPct val="0"/>
        </a:spcAft>
        <a:buSzPct val="100000"/>
        <a:buChar char="–"/>
        <a:defRPr sz="1400">
          <a:solidFill>
            <a:srgbClr val="000000"/>
          </a:solidFill>
          <a:latin typeface="+mn-lt"/>
        </a:defRPr>
      </a:lvl6pPr>
      <a:lvl7pPr marL="2914650" indent="-171450" algn="l" rtl="0" fontAlgn="base">
        <a:lnSpc>
          <a:spcPct val="88000"/>
        </a:lnSpc>
        <a:spcBef>
          <a:spcPct val="30000"/>
        </a:spcBef>
        <a:spcAft>
          <a:spcPct val="0"/>
        </a:spcAft>
        <a:buSzPct val="100000"/>
        <a:buChar char="–"/>
        <a:defRPr sz="1400">
          <a:solidFill>
            <a:srgbClr val="000000"/>
          </a:solidFill>
          <a:latin typeface="+mn-lt"/>
        </a:defRPr>
      </a:lvl7pPr>
      <a:lvl8pPr marL="3371850" indent="-171450" algn="l" rtl="0" fontAlgn="base">
        <a:lnSpc>
          <a:spcPct val="88000"/>
        </a:lnSpc>
        <a:spcBef>
          <a:spcPct val="30000"/>
        </a:spcBef>
        <a:spcAft>
          <a:spcPct val="0"/>
        </a:spcAft>
        <a:buSzPct val="100000"/>
        <a:buChar char="–"/>
        <a:defRPr sz="1400">
          <a:solidFill>
            <a:srgbClr val="000000"/>
          </a:solidFill>
          <a:latin typeface="+mn-lt"/>
        </a:defRPr>
      </a:lvl8pPr>
      <a:lvl9pPr marL="3829050" indent="-171450" algn="l" rtl="0" fontAlgn="base">
        <a:lnSpc>
          <a:spcPct val="88000"/>
        </a:lnSpc>
        <a:spcBef>
          <a:spcPct val="30000"/>
        </a:spcBef>
        <a:spcAft>
          <a:spcPct val="0"/>
        </a:spcAft>
        <a:buSzPct val="100000"/>
        <a:buChar char="–"/>
        <a:defRPr sz="1400">
          <a:solidFill>
            <a:srgbClr val="000000"/>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266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cs typeface="+mn-cs"/>
              </a:defRPr>
            </a:lvl1pPr>
          </a:lstStyle>
          <a:p>
            <a:pPr>
              <a:defRPr/>
            </a:pPr>
            <a:endParaRPr lang="fr-F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cs typeface="+mn-cs"/>
              </a:defRPr>
            </a:lvl1pPr>
          </a:lstStyle>
          <a:p>
            <a:pPr>
              <a:defRPr/>
            </a:pPr>
            <a:endParaRPr lang="fr-F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15E800DB-ED38-B342-8588-79A82FA9EC52}" type="slidenum">
              <a:rPr lang="fr-FR"/>
              <a:pPr>
                <a:defRPr/>
              </a:pPr>
              <a:t>‹#›</a:t>
            </a:fld>
            <a:endParaRPr lang="fr-FR"/>
          </a:p>
        </p:txBody>
      </p:sp>
      <p:pic>
        <p:nvPicPr>
          <p:cNvPr id="26631" name="Picture 7"/>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72500" y="5562600"/>
            <a:ext cx="14573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44565" r:id="rId1"/>
    <p:sldLayoutId id="2147544566" r:id="rId2"/>
    <p:sldLayoutId id="2147544567" r:id="rId3"/>
    <p:sldLayoutId id="2147544568" r:id="rId4"/>
    <p:sldLayoutId id="2147544569" r:id="rId5"/>
    <p:sldLayoutId id="2147544570" r:id="rId6"/>
    <p:sldLayoutId id="2147544571" r:id="rId7"/>
    <p:sldLayoutId id="2147544572" r:id="rId8"/>
    <p:sldLayoutId id="2147544573" r:id="rId9"/>
    <p:sldLayoutId id="2147544574" r:id="rId10"/>
    <p:sldLayoutId id="2147544575"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522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cs typeface="+mn-cs"/>
              </a:defRPr>
            </a:lvl1pPr>
          </a:lstStyle>
          <a:p>
            <a:pPr>
              <a:defRPr/>
            </a:pPr>
            <a:endParaRPr lang="fr-F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cs typeface="+mn-cs"/>
              </a:defRPr>
            </a:lvl1pPr>
          </a:lstStyle>
          <a:p>
            <a:pPr>
              <a:defRPr/>
            </a:pPr>
            <a:endParaRPr lang="fr-F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7ED63504-1CA7-4944-9CBB-BA3063904928}" type="slidenum">
              <a:rPr lang="fr-FR"/>
              <a:pPr>
                <a:defRPr/>
              </a:pPr>
              <a:t>‹#›</a:t>
            </a:fld>
            <a:endParaRPr lang="fr-FR"/>
          </a:p>
        </p:txBody>
      </p:sp>
      <p:pic>
        <p:nvPicPr>
          <p:cNvPr id="52231" name="Picture 7"/>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72500" y="5562600"/>
            <a:ext cx="14573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44298" r:id="rId1"/>
    <p:sldLayoutId id="2147544299" r:id="rId2"/>
    <p:sldLayoutId id="2147544300" r:id="rId3"/>
    <p:sldLayoutId id="2147544301" r:id="rId4"/>
    <p:sldLayoutId id="2147544302" r:id="rId5"/>
    <p:sldLayoutId id="2147544303" r:id="rId6"/>
    <p:sldLayoutId id="2147544304" r:id="rId7"/>
    <p:sldLayoutId id="2147544305" r:id="rId8"/>
    <p:sldLayoutId id="2147544306" r:id="rId9"/>
    <p:sldLayoutId id="2147544307" r:id="rId10"/>
    <p:sldLayoutId id="2147544308" r:id="rId11"/>
    <p:sldLayoutId id="2147544309" r:id="rId12"/>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7885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87076"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cs typeface="+mn-cs"/>
              </a:defRPr>
            </a:lvl1pPr>
          </a:lstStyle>
          <a:p>
            <a:pPr>
              <a:defRPr/>
            </a:pPr>
            <a:endParaRPr lang="fr-FR"/>
          </a:p>
        </p:txBody>
      </p:sp>
      <p:sp>
        <p:nvSpPr>
          <p:cNvPr id="387077"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cs typeface="+mn-cs"/>
              </a:defRPr>
            </a:lvl1pPr>
          </a:lstStyle>
          <a:p>
            <a:pPr>
              <a:defRPr/>
            </a:pPr>
            <a:endParaRPr lang="fr-FR"/>
          </a:p>
        </p:txBody>
      </p:sp>
      <p:sp>
        <p:nvSpPr>
          <p:cNvPr id="387078"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8C1E93AC-B0E4-2D4A-9EBE-9E93E88393C7}" type="slidenum">
              <a:rPr lang="fr-FR"/>
              <a:pPr>
                <a:defRPr/>
              </a:pPr>
              <a:t>‹#›</a:t>
            </a:fld>
            <a:endParaRPr lang="fr-FR"/>
          </a:p>
        </p:txBody>
      </p:sp>
      <p:pic>
        <p:nvPicPr>
          <p:cNvPr id="78855" name="Picture 7"/>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72500" y="5562600"/>
            <a:ext cx="14573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44589" r:id="rId1"/>
    <p:sldLayoutId id="2147544590" r:id="rId2"/>
    <p:sldLayoutId id="2147544591" r:id="rId3"/>
    <p:sldLayoutId id="2147544592" r:id="rId4"/>
    <p:sldLayoutId id="2147544593" r:id="rId5"/>
    <p:sldLayoutId id="2147544594" r:id="rId6"/>
    <p:sldLayoutId id="2147544595" r:id="rId7"/>
    <p:sldLayoutId id="2147544596" r:id="rId8"/>
    <p:sldLayoutId id="2147544597" r:id="rId9"/>
    <p:sldLayoutId id="2147544598" r:id="rId10"/>
    <p:sldLayoutId id="214754459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Espace réservé du titre 1"/>
          <p:cNvSpPr>
            <a:spLocks noGrp="1"/>
          </p:cNvSpPr>
          <p:nvPr>
            <p:ph type="title"/>
          </p:nvPr>
        </p:nvSpPr>
        <p:spPr bwMode="auto">
          <a:xfrm>
            <a:off x="514350" y="274638"/>
            <a:ext cx="9258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91139" name="Espace réservé du texte 2"/>
          <p:cNvSpPr>
            <a:spLocks noGrp="1"/>
          </p:cNvSpPr>
          <p:nvPr>
            <p:ph type="body" idx="1"/>
          </p:nvPr>
        </p:nvSpPr>
        <p:spPr bwMode="auto">
          <a:xfrm>
            <a:off x="514350" y="1600200"/>
            <a:ext cx="92583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514350" y="6356350"/>
            <a:ext cx="2400300" cy="365125"/>
          </a:xfrm>
          <a:prstGeom prst="rect">
            <a:avLst/>
          </a:prstGeom>
        </p:spPr>
        <p:txBody>
          <a:bodyPr vert="horz" wrap="square" lIns="91440" tIns="45720" rIns="91440" bIns="45720" numCol="1" anchor="ctr" anchorCtr="0" compatLnSpc="1">
            <a:prstTxWarp prst="textNoShape">
              <a:avLst/>
            </a:prstTxWarp>
          </a:bodyPr>
          <a:lstStyle>
            <a:lvl1pPr eaLnBrk="0" hangingPunct="0">
              <a:defRPr sz="1200">
                <a:solidFill>
                  <a:srgbClr val="898989"/>
                </a:solidFill>
                <a:latin typeface="Calibri" charset="0"/>
              </a:defRPr>
            </a:lvl1pPr>
          </a:lstStyle>
          <a:p>
            <a:pPr>
              <a:defRPr/>
            </a:pPr>
            <a:fld id="{79E125AF-9CAD-4D41-8EA4-6E7C9B1CF0F7}" type="datetime1">
              <a:rPr lang="fr-FR"/>
              <a:pPr>
                <a:defRPr/>
              </a:pPr>
              <a:t>13/06/19</a:t>
            </a:fld>
            <a:endParaRPr lang="fr-FR"/>
          </a:p>
        </p:txBody>
      </p:sp>
      <p:sp>
        <p:nvSpPr>
          <p:cNvPr id="5" name="Espace réservé du pied de page 4"/>
          <p:cNvSpPr>
            <a:spLocks noGrp="1"/>
          </p:cNvSpPr>
          <p:nvPr>
            <p:ph type="ftr" sz="quarter" idx="3"/>
          </p:nvPr>
        </p:nvSpPr>
        <p:spPr>
          <a:xfrm>
            <a:off x="3514725" y="6356350"/>
            <a:ext cx="325755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Calibri"/>
                <a:ea typeface="+mn-ea"/>
                <a:cs typeface="+mn-cs"/>
              </a:defRPr>
            </a:lvl1pPr>
          </a:lstStyle>
          <a:p>
            <a:pPr>
              <a:defRPr/>
            </a:pPr>
            <a:endParaRPr lang="fr-FR"/>
          </a:p>
        </p:txBody>
      </p:sp>
      <p:sp>
        <p:nvSpPr>
          <p:cNvPr id="6" name="Espace réservé du numéro de diapositive 5"/>
          <p:cNvSpPr>
            <a:spLocks noGrp="1"/>
          </p:cNvSpPr>
          <p:nvPr>
            <p:ph type="sldNum" sz="quarter" idx="4"/>
          </p:nvPr>
        </p:nvSpPr>
        <p:spPr>
          <a:xfrm>
            <a:off x="7372350" y="6356350"/>
            <a:ext cx="24003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rgbClr val="898989"/>
                </a:solidFill>
                <a:latin typeface="Calibri" charset="0"/>
              </a:defRPr>
            </a:lvl1pPr>
          </a:lstStyle>
          <a:p>
            <a:pPr>
              <a:defRPr/>
            </a:pPr>
            <a:fld id="{8596DC25-00F0-F444-A309-ACA8B3A00B9A}"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544322" r:id="rId1"/>
    <p:sldLayoutId id="2147544323" r:id="rId2"/>
    <p:sldLayoutId id="2147544324" r:id="rId3"/>
    <p:sldLayoutId id="2147544325" r:id="rId4"/>
    <p:sldLayoutId id="2147544326" r:id="rId5"/>
    <p:sldLayoutId id="2147544327" r:id="rId6"/>
    <p:sldLayoutId id="2147544328" r:id="rId7"/>
    <p:sldLayoutId id="2147544329" r:id="rId8"/>
    <p:sldLayoutId id="2147544330" r:id="rId9"/>
    <p:sldLayoutId id="2147544331" r:id="rId10"/>
    <p:sldLayoutId id="2147544332" r:id="rId11"/>
  </p:sldLayoutIdLst>
  <p:transition xmlns:p14="http://schemas.microsoft.com/office/powerpoint/2010/main"/>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38100" y="19050"/>
            <a:ext cx="1017428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p>
            <a:pPr lvl="0"/>
            <a:r>
              <a:rPr lang="fr-FR"/>
              <a:t>Titre de la diapositive</a:t>
            </a:r>
          </a:p>
        </p:txBody>
      </p:sp>
      <p:sp>
        <p:nvSpPr>
          <p:cNvPr id="104451" name="Rectangle 3"/>
          <p:cNvSpPr>
            <a:spLocks noGrp="1" noChangeArrowheads="1"/>
          </p:cNvSpPr>
          <p:nvPr>
            <p:ph type="body" idx="1"/>
          </p:nvPr>
        </p:nvSpPr>
        <p:spPr bwMode="auto">
          <a:xfrm>
            <a:off x="1487488" y="1676400"/>
            <a:ext cx="71643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fr-FR"/>
              <a:t>Corps du texte</a:t>
            </a:r>
          </a:p>
          <a:p>
            <a:pPr lvl="1"/>
            <a:r>
              <a:rPr lang="fr-FR"/>
              <a:t>Deuxième niveau</a:t>
            </a:r>
          </a:p>
          <a:p>
            <a:pPr lvl="2"/>
            <a:r>
              <a:rPr lang="fr-FR"/>
              <a:t>Troisième niveau</a:t>
            </a:r>
          </a:p>
          <a:p>
            <a:pPr lvl="3"/>
            <a:r>
              <a:rPr lang="fr-FR"/>
              <a:t>Quatrième niveau</a:t>
            </a:r>
          </a:p>
          <a:p>
            <a:pPr lvl="4"/>
            <a:r>
              <a:rPr lang="fr-FR"/>
              <a:t>Cinquième niveau</a:t>
            </a:r>
          </a:p>
        </p:txBody>
      </p:sp>
      <p:pic>
        <p:nvPicPr>
          <p:cNvPr id="104452" name="Picture 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43950" y="5562600"/>
            <a:ext cx="129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544345" r:id="rId1"/>
    <p:sldLayoutId id="2147544346" r:id="rId2"/>
    <p:sldLayoutId id="2147544347" r:id="rId3"/>
    <p:sldLayoutId id="2147544348" r:id="rId4"/>
    <p:sldLayoutId id="2147544349" r:id="rId5"/>
    <p:sldLayoutId id="2147544350" r:id="rId6"/>
    <p:sldLayoutId id="2147544351" r:id="rId7"/>
    <p:sldLayoutId id="2147544352" r:id="rId8"/>
    <p:sldLayoutId id="2147544353" r:id="rId9"/>
    <p:sldLayoutId id="2147544354" r:id="rId10"/>
    <p:sldLayoutId id="2147544355" r:id="rId11"/>
  </p:sldLayoutIdLst>
  <p:transition xmlns:p14="http://schemas.microsoft.com/office/powerpoint/2010/main"/>
  <p:txStyles>
    <p:titleStyle>
      <a:lvl1pPr algn="ctr" rtl="0" eaLnBrk="0" fontAlgn="base" hangingPunct="0">
        <a:lnSpc>
          <a:spcPct val="88000"/>
        </a:lnSpc>
        <a:spcBef>
          <a:spcPct val="0"/>
        </a:spcBef>
        <a:spcAft>
          <a:spcPct val="0"/>
        </a:spcAft>
        <a:defRPr sz="3600" b="1">
          <a:solidFill>
            <a:srgbClr val="000000"/>
          </a:solidFill>
          <a:latin typeface="+mj-lt"/>
          <a:ea typeface="MS PGothic" pitchFamily="34" charset="-128"/>
          <a:cs typeface="MS PGothic" charset="0"/>
        </a:defRPr>
      </a:lvl1pPr>
      <a:lvl2pPr algn="ctr" rtl="0" eaLnBrk="0" fontAlgn="base" hangingPunct="0">
        <a:lnSpc>
          <a:spcPct val="88000"/>
        </a:lnSpc>
        <a:spcBef>
          <a:spcPct val="0"/>
        </a:spcBef>
        <a:spcAft>
          <a:spcPct val="0"/>
        </a:spcAft>
        <a:defRPr sz="3600" b="1">
          <a:solidFill>
            <a:srgbClr val="000000"/>
          </a:solidFill>
          <a:latin typeface="Arial" charset="0"/>
          <a:ea typeface="MS PGothic" pitchFamily="34" charset="-128"/>
          <a:cs typeface="MS PGothic" charset="0"/>
        </a:defRPr>
      </a:lvl2pPr>
      <a:lvl3pPr algn="ctr" rtl="0" eaLnBrk="0" fontAlgn="base" hangingPunct="0">
        <a:lnSpc>
          <a:spcPct val="88000"/>
        </a:lnSpc>
        <a:spcBef>
          <a:spcPct val="0"/>
        </a:spcBef>
        <a:spcAft>
          <a:spcPct val="0"/>
        </a:spcAft>
        <a:defRPr sz="3600" b="1">
          <a:solidFill>
            <a:srgbClr val="000000"/>
          </a:solidFill>
          <a:latin typeface="Arial" charset="0"/>
          <a:ea typeface="MS PGothic" pitchFamily="34" charset="-128"/>
          <a:cs typeface="MS PGothic" charset="0"/>
        </a:defRPr>
      </a:lvl3pPr>
      <a:lvl4pPr algn="ctr" rtl="0" eaLnBrk="0" fontAlgn="base" hangingPunct="0">
        <a:lnSpc>
          <a:spcPct val="88000"/>
        </a:lnSpc>
        <a:spcBef>
          <a:spcPct val="0"/>
        </a:spcBef>
        <a:spcAft>
          <a:spcPct val="0"/>
        </a:spcAft>
        <a:defRPr sz="3600" b="1">
          <a:solidFill>
            <a:srgbClr val="000000"/>
          </a:solidFill>
          <a:latin typeface="Arial" charset="0"/>
          <a:ea typeface="MS PGothic" pitchFamily="34" charset="-128"/>
          <a:cs typeface="MS PGothic" charset="0"/>
        </a:defRPr>
      </a:lvl4pPr>
      <a:lvl5pPr algn="ctr" rtl="0" eaLnBrk="0" fontAlgn="base" hangingPunct="0">
        <a:lnSpc>
          <a:spcPct val="88000"/>
        </a:lnSpc>
        <a:spcBef>
          <a:spcPct val="0"/>
        </a:spcBef>
        <a:spcAft>
          <a:spcPct val="0"/>
        </a:spcAft>
        <a:defRPr sz="3600" b="1">
          <a:solidFill>
            <a:srgbClr val="000000"/>
          </a:solidFill>
          <a:latin typeface="Arial" charset="0"/>
          <a:ea typeface="MS PGothic" pitchFamily="34" charset="-128"/>
          <a:cs typeface="MS PGothic" charset="0"/>
        </a:defRPr>
      </a:lvl5pPr>
      <a:lvl6pPr marL="457200" algn="ctr" rtl="0" fontAlgn="base">
        <a:lnSpc>
          <a:spcPct val="88000"/>
        </a:lnSpc>
        <a:spcBef>
          <a:spcPct val="0"/>
        </a:spcBef>
        <a:spcAft>
          <a:spcPct val="0"/>
        </a:spcAft>
        <a:defRPr sz="3600" b="1">
          <a:solidFill>
            <a:srgbClr val="000000"/>
          </a:solidFill>
          <a:latin typeface="Arial" charset="0"/>
        </a:defRPr>
      </a:lvl6pPr>
      <a:lvl7pPr marL="914400" algn="ctr" rtl="0" fontAlgn="base">
        <a:lnSpc>
          <a:spcPct val="88000"/>
        </a:lnSpc>
        <a:spcBef>
          <a:spcPct val="0"/>
        </a:spcBef>
        <a:spcAft>
          <a:spcPct val="0"/>
        </a:spcAft>
        <a:defRPr sz="3600" b="1">
          <a:solidFill>
            <a:srgbClr val="000000"/>
          </a:solidFill>
          <a:latin typeface="Arial" charset="0"/>
        </a:defRPr>
      </a:lvl7pPr>
      <a:lvl8pPr marL="1371600" algn="ctr" rtl="0" fontAlgn="base">
        <a:lnSpc>
          <a:spcPct val="88000"/>
        </a:lnSpc>
        <a:spcBef>
          <a:spcPct val="0"/>
        </a:spcBef>
        <a:spcAft>
          <a:spcPct val="0"/>
        </a:spcAft>
        <a:defRPr sz="3600" b="1">
          <a:solidFill>
            <a:srgbClr val="000000"/>
          </a:solidFill>
          <a:latin typeface="Arial" charset="0"/>
        </a:defRPr>
      </a:lvl8pPr>
      <a:lvl9pPr marL="1828800" algn="ctr" rtl="0" fontAlgn="base">
        <a:lnSpc>
          <a:spcPct val="88000"/>
        </a:lnSpc>
        <a:spcBef>
          <a:spcPct val="0"/>
        </a:spcBef>
        <a:spcAft>
          <a:spcPct val="0"/>
        </a:spcAft>
        <a:defRPr sz="3600" b="1">
          <a:solidFill>
            <a:srgbClr val="000000"/>
          </a:solidFill>
          <a:latin typeface="Arial" charset="0"/>
        </a:defRPr>
      </a:lvl9pPr>
    </p:titleStyle>
    <p:bodyStyle>
      <a:lvl1pPr marL="285750" indent="-285750" algn="l" rtl="0" eaLnBrk="0" fontAlgn="base" hangingPunct="0">
        <a:lnSpc>
          <a:spcPct val="88000"/>
        </a:lnSpc>
        <a:spcBef>
          <a:spcPct val="30000"/>
        </a:spcBef>
        <a:spcAft>
          <a:spcPct val="0"/>
        </a:spcAft>
        <a:buClr>
          <a:schemeClr val="tx2"/>
        </a:buClr>
        <a:buSzPct val="75000"/>
        <a:buFont typeface="Monotype Sorts" charset="0"/>
        <a:buChar char="u"/>
        <a:defRPr sz="2400">
          <a:solidFill>
            <a:srgbClr val="000000"/>
          </a:solidFill>
          <a:latin typeface="+mn-lt"/>
          <a:ea typeface="MS PGothic" pitchFamily="34" charset="-128"/>
          <a:cs typeface="MS PGothic" charset="0"/>
        </a:defRPr>
      </a:lvl1pPr>
      <a:lvl2pPr marL="685800" indent="-228600" algn="l" rtl="0" eaLnBrk="0" fontAlgn="base" hangingPunct="0">
        <a:lnSpc>
          <a:spcPct val="88000"/>
        </a:lnSpc>
        <a:spcBef>
          <a:spcPct val="30000"/>
        </a:spcBef>
        <a:spcAft>
          <a:spcPct val="0"/>
        </a:spcAft>
        <a:buSzPct val="100000"/>
        <a:buChar char="–"/>
        <a:defRPr sz="2800">
          <a:solidFill>
            <a:srgbClr val="000000"/>
          </a:solidFill>
          <a:latin typeface="+mn-lt"/>
          <a:ea typeface="MS PGothic" pitchFamily="34" charset="-128"/>
          <a:cs typeface="MS PGothic" charset="0"/>
        </a:defRPr>
      </a:lvl2pPr>
      <a:lvl3pPr marL="1143000" indent="-228600" algn="l" rtl="0" eaLnBrk="0" fontAlgn="base" hangingPunct="0">
        <a:lnSpc>
          <a:spcPct val="88000"/>
        </a:lnSpc>
        <a:spcBef>
          <a:spcPct val="30000"/>
        </a:spcBef>
        <a:spcAft>
          <a:spcPct val="0"/>
        </a:spcAft>
        <a:buSzPct val="100000"/>
        <a:buChar char="»"/>
        <a:defRPr sz="2400">
          <a:solidFill>
            <a:srgbClr val="000000"/>
          </a:solidFill>
          <a:latin typeface="+mn-lt"/>
          <a:ea typeface="MS PGothic" pitchFamily="34" charset="-128"/>
          <a:cs typeface="MS PGothic" charset="0"/>
        </a:defRPr>
      </a:lvl3pPr>
      <a:lvl4pPr marL="1543050" indent="-171450" algn="l" rtl="0" eaLnBrk="0" fontAlgn="base" hangingPunct="0">
        <a:lnSpc>
          <a:spcPct val="88000"/>
        </a:lnSpc>
        <a:spcBef>
          <a:spcPct val="30000"/>
        </a:spcBef>
        <a:spcAft>
          <a:spcPct val="0"/>
        </a:spcAft>
        <a:buClr>
          <a:schemeClr val="tx2"/>
        </a:buClr>
        <a:buSzPct val="75000"/>
        <a:buFont typeface="Monotype Sorts" charset="0"/>
        <a:buChar char="u"/>
        <a:defRPr sz="1400">
          <a:solidFill>
            <a:srgbClr val="000000"/>
          </a:solidFill>
          <a:latin typeface="+mn-lt"/>
          <a:ea typeface="MS PGothic" pitchFamily="34" charset="-128"/>
          <a:cs typeface="MS PGothic" charset="0"/>
        </a:defRPr>
      </a:lvl4pPr>
      <a:lvl5pPr marL="2000250" indent="-171450" algn="l" rtl="0" eaLnBrk="0" fontAlgn="base" hangingPunct="0">
        <a:lnSpc>
          <a:spcPct val="88000"/>
        </a:lnSpc>
        <a:spcBef>
          <a:spcPct val="30000"/>
        </a:spcBef>
        <a:spcAft>
          <a:spcPct val="0"/>
        </a:spcAft>
        <a:buSzPct val="100000"/>
        <a:buChar char="–"/>
        <a:defRPr sz="1400">
          <a:solidFill>
            <a:srgbClr val="000000"/>
          </a:solidFill>
          <a:latin typeface="+mn-lt"/>
          <a:ea typeface="MS PGothic" pitchFamily="34" charset="-128"/>
          <a:cs typeface="MS PGothic" charset="0"/>
        </a:defRPr>
      </a:lvl5pPr>
      <a:lvl6pPr marL="2457450" indent="-171450" algn="l" rtl="0" fontAlgn="base">
        <a:lnSpc>
          <a:spcPct val="88000"/>
        </a:lnSpc>
        <a:spcBef>
          <a:spcPct val="30000"/>
        </a:spcBef>
        <a:spcAft>
          <a:spcPct val="0"/>
        </a:spcAft>
        <a:buSzPct val="100000"/>
        <a:buChar char="–"/>
        <a:defRPr sz="1400">
          <a:solidFill>
            <a:srgbClr val="000000"/>
          </a:solidFill>
          <a:latin typeface="+mn-lt"/>
        </a:defRPr>
      </a:lvl6pPr>
      <a:lvl7pPr marL="2914650" indent="-171450" algn="l" rtl="0" fontAlgn="base">
        <a:lnSpc>
          <a:spcPct val="88000"/>
        </a:lnSpc>
        <a:spcBef>
          <a:spcPct val="30000"/>
        </a:spcBef>
        <a:spcAft>
          <a:spcPct val="0"/>
        </a:spcAft>
        <a:buSzPct val="100000"/>
        <a:buChar char="–"/>
        <a:defRPr sz="1400">
          <a:solidFill>
            <a:srgbClr val="000000"/>
          </a:solidFill>
          <a:latin typeface="+mn-lt"/>
        </a:defRPr>
      </a:lvl7pPr>
      <a:lvl8pPr marL="3371850" indent="-171450" algn="l" rtl="0" fontAlgn="base">
        <a:lnSpc>
          <a:spcPct val="88000"/>
        </a:lnSpc>
        <a:spcBef>
          <a:spcPct val="30000"/>
        </a:spcBef>
        <a:spcAft>
          <a:spcPct val="0"/>
        </a:spcAft>
        <a:buSzPct val="100000"/>
        <a:buChar char="–"/>
        <a:defRPr sz="1400">
          <a:solidFill>
            <a:srgbClr val="000000"/>
          </a:solidFill>
          <a:latin typeface="+mn-lt"/>
        </a:defRPr>
      </a:lvl8pPr>
      <a:lvl9pPr marL="3829050" indent="-171450" algn="l" rtl="0" fontAlgn="base">
        <a:lnSpc>
          <a:spcPct val="88000"/>
        </a:lnSpc>
        <a:spcBef>
          <a:spcPct val="30000"/>
        </a:spcBef>
        <a:spcAft>
          <a:spcPct val="0"/>
        </a:spcAft>
        <a:buSzPct val="100000"/>
        <a:buChar char="–"/>
        <a:defRPr sz="1400">
          <a:solidFill>
            <a:srgbClr val="000000"/>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120835"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87076"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cs typeface="+mn-cs"/>
              </a:defRPr>
            </a:lvl1pPr>
          </a:lstStyle>
          <a:p>
            <a:pPr>
              <a:defRPr/>
            </a:pPr>
            <a:endParaRPr lang="fr-FR"/>
          </a:p>
        </p:txBody>
      </p:sp>
      <p:sp>
        <p:nvSpPr>
          <p:cNvPr id="387077"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cs typeface="+mn-cs"/>
              </a:defRPr>
            </a:lvl1pPr>
          </a:lstStyle>
          <a:p>
            <a:pPr>
              <a:defRPr/>
            </a:pPr>
            <a:endParaRPr lang="fr-FR"/>
          </a:p>
        </p:txBody>
      </p:sp>
      <p:sp>
        <p:nvSpPr>
          <p:cNvPr id="387078"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87EA49A7-DAC6-4741-B0B5-3BB3F2533CC4}" type="slidenum">
              <a:rPr lang="fr-FR"/>
              <a:pPr>
                <a:defRPr/>
              </a:pPr>
              <a:t>‹#›</a:t>
            </a:fld>
            <a:endParaRPr lang="fr-FR"/>
          </a:p>
        </p:txBody>
      </p:sp>
      <p:pic>
        <p:nvPicPr>
          <p:cNvPr id="120839" name="Picture 7"/>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72500" y="5562600"/>
            <a:ext cx="14573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44614" r:id="rId1"/>
    <p:sldLayoutId id="2147544615" r:id="rId2"/>
    <p:sldLayoutId id="2147544616" r:id="rId3"/>
    <p:sldLayoutId id="2147544617" r:id="rId4"/>
    <p:sldLayoutId id="2147544618" r:id="rId5"/>
    <p:sldLayoutId id="2147544619" r:id="rId6"/>
    <p:sldLayoutId id="2147544620" r:id="rId7"/>
    <p:sldLayoutId id="2147544621" r:id="rId8"/>
    <p:sldLayoutId id="2147544622" r:id="rId9"/>
    <p:sldLayoutId id="2147544623" r:id="rId10"/>
    <p:sldLayoutId id="2147544624" r:id="rId11"/>
    <p:sldLayoutId id="2147544625" r:id="rId12"/>
    <p:sldLayoutId id="2147544763"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 du masque</a:t>
            </a:r>
          </a:p>
        </p:txBody>
      </p:sp>
      <p:sp>
        <p:nvSpPr>
          <p:cNvPr id="172035"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87076"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ea typeface="+mn-ea"/>
                <a:cs typeface="+mn-cs"/>
              </a:defRPr>
            </a:lvl1pPr>
          </a:lstStyle>
          <a:p>
            <a:pPr>
              <a:defRPr/>
            </a:pPr>
            <a:endParaRPr lang="fr-FR"/>
          </a:p>
        </p:txBody>
      </p:sp>
      <p:sp>
        <p:nvSpPr>
          <p:cNvPr id="387077"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ea typeface="+mn-ea"/>
                <a:cs typeface="+mn-cs"/>
              </a:defRPr>
            </a:lvl1pPr>
          </a:lstStyle>
          <a:p>
            <a:pPr>
              <a:defRPr/>
            </a:pPr>
            <a:endParaRPr lang="fr-FR"/>
          </a:p>
        </p:txBody>
      </p:sp>
      <p:sp>
        <p:nvSpPr>
          <p:cNvPr id="387078"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6D9815B1-D2AB-234B-83D3-E96D138B2EDF}" type="slidenum">
              <a:rPr lang="fr-FR"/>
              <a:pPr>
                <a:defRPr/>
              </a:pPr>
              <a:t>‹#›</a:t>
            </a:fld>
            <a:endParaRPr lang="fr-FR"/>
          </a:p>
        </p:txBody>
      </p:sp>
      <p:pic>
        <p:nvPicPr>
          <p:cNvPr id="172039" name="Picture 7"/>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72500" y="5562600"/>
            <a:ext cx="14573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44637" r:id="rId1"/>
    <p:sldLayoutId id="2147544638" r:id="rId2"/>
    <p:sldLayoutId id="2147544639" r:id="rId3"/>
    <p:sldLayoutId id="2147544640" r:id="rId4"/>
    <p:sldLayoutId id="2147544641" r:id="rId5"/>
    <p:sldLayoutId id="2147544642" r:id="rId6"/>
    <p:sldLayoutId id="2147544643" r:id="rId7"/>
    <p:sldLayoutId id="2147544644" r:id="rId8"/>
    <p:sldLayoutId id="2147544645" r:id="rId9"/>
    <p:sldLayoutId id="2147544646" r:id="rId10"/>
    <p:sldLayoutId id="2147544647"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4.wmf"/><Relationship Id="rId5" Type="http://schemas.openxmlformats.org/officeDocument/2006/relationships/oleObject" Target="../embeddings/oleObject5.bin"/><Relationship Id="rId6" Type="http://schemas.openxmlformats.org/officeDocument/2006/relationships/image" Target="../media/image13.png"/><Relationship Id="rId1" Type="http://schemas.openxmlformats.org/officeDocument/2006/relationships/vmlDrawing" Target="../drawings/vmlDrawing5.vml"/><Relationship Id="rId2" Type="http://schemas.openxmlformats.org/officeDocument/2006/relationships/slideLayout" Target="../slideLayouts/slideLayout22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93.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94.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95.jpeg"/></Relationships>
</file>

<file path=ppt/slides/_rels/slide104.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97.emf"/><Relationship Id="rId1" Type="http://schemas.openxmlformats.org/officeDocument/2006/relationships/slideLayout" Target="../slideLayouts/slideLayout249.xml"/><Relationship Id="rId2" Type="http://schemas.openxmlformats.org/officeDocument/2006/relationships/notesSlide" Target="../notesSlides/notesSlide8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87.xml"/><Relationship Id="rId3" Type="http://schemas.openxmlformats.org/officeDocument/2006/relationships/image" Target="../media/image98.w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88.xml"/><Relationship Id="rId3" Type="http://schemas.openxmlformats.org/officeDocument/2006/relationships/image" Target="../media/image99.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89.xml"/><Relationship Id="rId3" Type="http://schemas.openxmlformats.org/officeDocument/2006/relationships/image" Target="../media/image98.w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9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notesSlide" Target="../notesSlides/notesSlide9.xml"/><Relationship Id="rId3" Type="http://schemas.openxmlformats.org/officeDocument/2006/relationships/image" Target="../media/image15.w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9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9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93.xml"/><Relationship Id="rId3" Type="http://schemas.openxmlformats.org/officeDocument/2006/relationships/image" Target="../media/image100.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9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9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9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97.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98.xml"/><Relationship Id="rId4" Type="http://schemas.openxmlformats.org/officeDocument/2006/relationships/image" Target="../media/image30.jpeg"/><Relationship Id="rId5" Type="http://schemas.openxmlformats.org/officeDocument/2006/relationships/oleObject" Target="../embeddings/oleObject16.bin"/><Relationship Id="rId6" Type="http://schemas.openxmlformats.org/officeDocument/2006/relationships/image" Target="../media/image55.emf"/><Relationship Id="rId7" Type="http://schemas.openxmlformats.org/officeDocument/2006/relationships/image" Target="../media/image56.jpeg"/><Relationship Id="rId1" Type="http://schemas.openxmlformats.org/officeDocument/2006/relationships/vmlDrawing" Target="../drawings/vmlDrawing15.vml"/><Relationship Id="rId2" Type="http://schemas.openxmlformats.org/officeDocument/2006/relationships/slideLayout" Target="../slideLayouts/slideLayout24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51.xml"/><Relationship Id="rId2" Type="http://schemas.openxmlformats.org/officeDocument/2006/relationships/notesSlide" Target="../notesSlides/notesSlide99.xml"/><Relationship Id="rId3" Type="http://schemas.openxmlformats.org/officeDocument/2006/relationships/image" Target="../media/image38.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100.xml"/><Relationship Id="rId3"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6.bin"/><Relationship Id="rId5" Type="http://schemas.openxmlformats.org/officeDocument/2006/relationships/oleObject" Target="../embeddings/Document_Microsoft_Word_97_-_20042.doc"/><Relationship Id="rId6" Type="http://schemas.openxmlformats.org/officeDocument/2006/relationships/image" Target="../media/image10.emf"/><Relationship Id="rId1" Type="http://schemas.openxmlformats.org/officeDocument/2006/relationships/vmlDrawing" Target="../drawings/vmlDrawing6.vml"/><Relationship Id="rId2" Type="http://schemas.openxmlformats.org/officeDocument/2006/relationships/slideLayout" Target="../slideLayouts/slideLayout125.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01.xml"/><Relationship Id="rId4" Type="http://schemas.openxmlformats.org/officeDocument/2006/relationships/oleObject" Target="../embeddings/oleObject17.bin"/><Relationship Id="rId5" Type="http://schemas.openxmlformats.org/officeDocument/2006/relationships/image" Target="../media/image50.wmf"/><Relationship Id="rId6" Type="http://schemas.openxmlformats.org/officeDocument/2006/relationships/oleObject" Target="../embeddings/oleObject18.bin"/><Relationship Id="rId7" Type="http://schemas.openxmlformats.org/officeDocument/2006/relationships/image" Target="../media/image51.png"/><Relationship Id="rId1" Type="http://schemas.openxmlformats.org/officeDocument/2006/relationships/vmlDrawing" Target="../drawings/vmlDrawing16.vml"/><Relationship Id="rId2" Type="http://schemas.openxmlformats.org/officeDocument/2006/relationships/slideLayout" Target="../slideLayouts/slideLayout254.xml"/></Relationships>
</file>

<file path=ppt/slides/_rels/slide1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249.xml"/><Relationship Id="rId2" Type="http://schemas.openxmlformats.org/officeDocument/2006/relationships/notesSlide" Target="../notesSlides/notesSlide10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10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10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10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106.xml"/><Relationship Id="rId3" Type="http://schemas.openxmlformats.org/officeDocument/2006/relationships/image" Target="../media/image101.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107.xml"/><Relationship Id="rId3" Type="http://schemas.openxmlformats.org/officeDocument/2006/relationships/image" Target="../media/image102.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108.xml"/><Relationship Id="rId3" Type="http://schemas.openxmlformats.org/officeDocument/2006/relationships/image" Target="../media/image52.png"/></Relationships>
</file>

<file path=ppt/slides/_rels/slide128.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1" Type="http://schemas.openxmlformats.org/officeDocument/2006/relationships/slideLayout" Target="../slideLayouts/slideLayout249.xml"/><Relationship Id="rId2" Type="http://schemas.openxmlformats.org/officeDocument/2006/relationships/notesSlide" Target="../notesSlides/notesSlide109.xml"/></Relationships>
</file>

<file path=ppt/slides/_rels/slide129.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1" Type="http://schemas.openxmlformats.org/officeDocument/2006/relationships/slideLayout" Target="../slideLayouts/slideLayout260.xml"/><Relationship Id="rId2" Type="http://schemas.openxmlformats.org/officeDocument/2006/relationships/notesSlide" Target="../notesSlides/notesSlide1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11.xml"/><Relationship Id="rId3" Type="http://schemas.openxmlformats.org/officeDocument/2006/relationships/image" Target="../media/image16.jpeg"/></Relationships>
</file>

<file path=ppt/slides/_rels/slide130.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08.png"/><Relationship Id="rId1" Type="http://schemas.openxmlformats.org/officeDocument/2006/relationships/slideLayout" Target="../slideLayouts/slideLayout260.xml"/><Relationship Id="rId2" Type="http://schemas.openxmlformats.org/officeDocument/2006/relationships/notesSlide" Target="../notesSlides/notesSlide11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112.xml"/><Relationship Id="rId3" Type="http://schemas.openxmlformats.org/officeDocument/2006/relationships/image" Target="../media/image11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1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11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1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16.xml"/><Relationship Id="rId3" Type="http://schemas.openxmlformats.org/officeDocument/2006/relationships/image" Target="../media/image111.e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1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18.xml"/><Relationship Id="rId3" Type="http://schemas.openxmlformats.org/officeDocument/2006/relationships/image" Target="../media/image37.jpeg"/></Relationships>
</file>

<file path=ppt/slides/_rels/slide13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1" Type="http://schemas.openxmlformats.org/officeDocument/2006/relationships/slideLayout" Target="../slideLayouts/slideLayout86.xml"/><Relationship Id="rId2" Type="http://schemas.openxmlformats.org/officeDocument/2006/relationships/notesSlide" Target="../notesSlides/notesSlide11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2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2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1" Type="http://schemas.openxmlformats.org/officeDocument/2006/relationships/slideLayout" Target="../slideLayouts/slideLayout92.xml"/><Relationship Id="rId2" Type="http://schemas.openxmlformats.org/officeDocument/2006/relationships/notesSlide" Target="../notesSlides/notesSlide123.xml"/></Relationships>
</file>

<file path=ppt/slides/_rels/slide143.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1" Type="http://schemas.openxmlformats.org/officeDocument/2006/relationships/slideLayout" Target="../slideLayouts/slideLayout85.xml"/><Relationship Id="rId2" Type="http://schemas.openxmlformats.org/officeDocument/2006/relationships/notesSlide" Target="../notesSlides/notesSlide12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jpe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59.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emf"/><Relationship Id="rId1" Type="http://schemas.openxmlformats.org/officeDocument/2006/relationships/slideLayout" Target="../slideLayouts/slideLayout13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3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5.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40.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1" Type="http://schemas.openxmlformats.org/officeDocument/2006/relationships/slideLayout" Target="../slideLayouts/slideLayout120.xml"/><Relationship Id="rId2" Type="http://schemas.openxmlformats.org/officeDocument/2006/relationships/image" Target="../media/image5.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7.bin"/><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48.png"/><Relationship Id="rId5" Type="http://schemas.openxmlformats.org/officeDocument/2006/relationships/oleObject" Target="../embeddings/oleObject8.bin"/><Relationship Id="rId6" Type="http://schemas.openxmlformats.org/officeDocument/2006/relationships/image" Target="../media/image47.emf"/><Relationship Id="rId1" Type="http://schemas.openxmlformats.org/officeDocument/2006/relationships/vmlDrawing" Target="../drawings/vmlDrawing8.vml"/><Relationship Id="rId2"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9.bin"/><Relationship Id="rId5" Type="http://schemas.openxmlformats.org/officeDocument/2006/relationships/image" Target="../media/image50.wmf"/><Relationship Id="rId6" Type="http://schemas.openxmlformats.org/officeDocument/2006/relationships/oleObject" Target="../embeddings/oleObject10.bin"/><Relationship Id="rId7" Type="http://schemas.openxmlformats.org/officeDocument/2006/relationships/image" Target="../media/image51.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30.jpeg"/><Relationship Id="rId5" Type="http://schemas.openxmlformats.org/officeDocument/2006/relationships/oleObject" Target="../embeddings/oleObject11.bin"/><Relationship Id="rId6" Type="http://schemas.openxmlformats.org/officeDocument/2006/relationships/image" Target="../media/image55.emf"/><Relationship Id="rId7" Type="http://schemas.openxmlformats.org/officeDocument/2006/relationships/image" Target="../media/image56.jpe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5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2.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45.xml"/><Relationship Id="rId3" Type="http://schemas.openxmlformats.org/officeDocument/2006/relationships/image" Target="../media/image58.emf"/></Relationships>
</file>

<file path=ppt/slides/_rels/slide53.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emf"/><Relationship Id="rId1" Type="http://schemas.openxmlformats.org/officeDocument/2006/relationships/slideLayout" Target="../slideLayouts/slideLayout237.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48.xml"/><Relationship Id="rId3" Type="http://schemas.openxmlformats.org/officeDocument/2006/relationships/image" Target="../media/image62.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9.xml"/><Relationship Id="rId3" Type="http://schemas.openxmlformats.org/officeDocument/2006/relationships/image" Target="../media/image6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5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52.xml"/><Relationship Id="rId3" Type="http://schemas.openxmlformats.org/officeDocument/2006/relationships/image" Target="../media/image64.emf"/></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1" Type="http://schemas.openxmlformats.org/officeDocument/2006/relationships/slideLayout" Target="../slideLayouts/slideLayout120.xml"/><Relationship Id="rId2" Type="http://schemas.openxmlformats.org/officeDocument/2006/relationships/image" Target="../media/image5.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66.jpeg"/><Relationship Id="rId5" Type="http://schemas.openxmlformats.org/officeDocument/2006/relationships/image" Target="../media/image49.jpeg"/><Relationship Id="rId6" Type="http://schemas.openxmlformats.org/officeDocument/2006/relationships/oleObject" Target="../embeddings/oleObject12.bin"/><Relationship Id="rId7" Type="http://schemas.openxmlformats.org/officeDocument/2006/relationships/image" Target="../media/image65.emf"/><Relationship Id="rId1" Type="http://schemas.openxmlformats.org/officeDocument/2006/relationships/vmlDrawing" Target="../drawings/vmlDrawing11.vml"/><Relationship Id="rId2" Type="http://schemas.openxmlformats.org/officeDocument/2006/relationships/slideLayout" Target="../slideLayouts/slideLayout75.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jpeg"/><Relationship Id="rId1" Type="http://schemas.openxmlformats.org/officeDocument/2006/relationships/slideLayout" Target="../slideLayouts/slideLayout14.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4.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notesSlide" Target="../notesSlides/notesSlide57.xml"/></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59.xml"/><Relationship Id="rId2" Type="http://schemas.openxmlformats.org/officeDocument/2006/relationships/notesSlide" Target="../notesSlides/notesSlide5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60.xml"/><Relationship Id="rId3" Type="http://schemas.openxmlformats.org/officeDocument/2006/relationships/image" Target="../media/image6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61.xml"/><Relationship Id="rId3" Type="http://schemas.openxmlformats.org/officeDocument/2006/relationships/image" Target="../media/image6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5.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58.xml"/><Relationship Id="rId2" Type="http://schemas.openxmlformats.org/officeDocument/2006/relationships/notesSlide" Target="../notesSlides/notesSlide63.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59.xml"/><Relationship Id="rId2" Type="http://schemas.openxmlformats.org/officeDocument/2006/relationships/notesSlide" Target="../notesSlides/notesSlide64.xml"/></Relationships>
</file>

<file path=ppt/slides/_rels/slide7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0.jpeg"/><Relationship Id="rId1" Type="http://schemas.openxmlformats.org/officeDocument/2006/relationships/slideLayout" Target="../slideLayouts/slideLayout181.xml"/><Relationship Id="rId2" Type="http://schemas.openxmlformats.org/officeDocument/2006/relationships/notesSlide" Target="../notesSlides/notesSlide6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6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6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notesSlide" Target="../notesSlides/notesSlide68.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png"/><Relationship Id="rId6" Type="http://schemas.openxmlformats.org/officeDocument/2006/relationships/image" Target="../media/image78.jpeg"/><Relationship Id="rId1" Type="http://schemas.openxmlformats.org/officeDocument/2006/relationships/slideLayout" Target="../slideLayouts/slideLayout187.xml"/><Relationship Id="rId2" Type="http://schemas.openxmlformats.org/officeDocument/2006/relationships/notesSlide" Target="../notesSlides/notesSlide6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4.bin"/><Relationship Id="rId5" Type="http://schemas.openxmlformats.org/officeDocument/2006/relationships/oleObject" Target="../embeddings/Document_Microsoft_Word_97_-_20041.doc"/><Relationship Id="rId6" Type="http://schemas.openxmlformats.org/officeDocument/2006/relationships/image" Target="../media/image10.emf"/><Relationship Id="rId1" Type="http://schemas.openxmlformats.org/officeDocument/2006/relationships/vmlDrawing" Target="../drawings/vmlDrawing4.vml"/><Relationship Id="rId2" Type="http://schemas.openxmlformats.org/officeDocument/2006/relationships/slideLayout" Target="../slideLayouts/slideLayout12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7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7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72.xml"/><Relationship Id="rId3" Type="http://schemas.openxmlformats.org/officeDocument/2006/relationships/image" Target="../media/image7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3.xml"/><Relationship Id="rId2" Type="http://schemas.openxmlformats.org/officeDocument/2006/relationships/notesSlide" Target="../notesSlides/notesSlide73.xml"/><Relationship Id="rId3" Type="http://schemas.openxmlformats.org/officeDocument/2006/relationships/image" Target="../media/image3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4.xml"/><Relationship Id="rId2" Type="http://schemas.openxmlformats.org/officeDocument/2006/relationships/notesSlide" Target="../notesSlides/notesSlide7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4.xml"/><Relationship Id="rId2" Type="http://schemas.openxmlformats.org/officeDocument/2006/relationships/notesSlide" Target="../notesSlides/notesSlide75.xml"/><Relationship Id="rId3" Type="http://schemas.openxmlformats.org/officeDocument/2006/relationships/image" Target="../media/image8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4.xml"/><Relationship Id="rId2" Type="http://schemas.openxmlformats.org/officeDocument/2006/relationships/notesSlide" Target="../notesSlides/notesSlide76.xml"/><Relationship Id="rId3" Type="http://schemas.openxmlformats.org/officeDocument/2006/relationships/image" Target="../media/image8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77.xml"/><Relationship Id="rId3" Type="http://schemas.openxmlformats.org/officeDocument/2006/relationships/image" Target="../media/image81.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4.xml"/><Relationship Id="rId2" Type="http://schemas.openxmlformats.org/officeDocument/2006/relationships/notesSlide" Target="../notesSlides/notesSlide7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25.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jpeg"/><Relationship Id="rId1" Type="http://schemas.openxmlformats.org/officeDocument/2006/relationships/slideLayout" Target="../slideLayouts/slideLayout249.xml"/><Relationship Id="rId2" Type="http://schemas.openxmlformats.org/officeDocument/2006/relationships/notesSlide" Target="../notesSlides/notesSlide79.xml"/></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6.jpeg"/><Relationship Id="rId5" Type="http://schemas.openxmlformats.org/officeDocument/2006/relationships/image" Target="../media/image87.jpeg"/><Relationship Id="rId6" Type="http://schemas.openxmlformats.org/officeDocument/2006/relationships/image" Target="../media/image88.jpeg"/><Relationship Id="rId1" Type="http://schemas.openxmlformats.org/officeDocument/2006/relationships/slideLayout" Target="../slideLayouts/slideLayout249.xml"/><Relationship Id="rId2" Type="http://schemas.openxmlformats.org/officeDocument/2006/relationships/notesSlide" Target="../notesSlides/notesSlide8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notesSlide" Target="../notesSlides/notesSlide81.xml"/><Relationship Id="rId3" Type="http://schemas.openxmlformats.org/officeDocument/2006/relationships/image" Target="../media/image27.png"/></Relationships>
</file>

<file path=ppt/slides/_rels/slide9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emf"/><Relationship Id="rId1" Type="http://schemas.openxmlformats.org/officeDocument/2006/relationships/slideLayout" Target="../slideLayouts/slideLayout248.xml"/><Relationship Id="rId2" Type="http://schemas.openxmlformats.org/officeDocument/2006/relationships/notesSlide" Target="../notesSlides/notesSlide8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9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49.xml"/><Relationship Id="rId2" Type="http://schemas.openxmlformats.org/officeDocument/2006/relationships/notesSlide" Target="../notesSlides/notesSlide83.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4.xml"/><Relationship Id="rId4" Type="http://schemas.openxmlformats.org/officeDocument/2006/relationships/oleObject" Target="../embeddings/oleObject13.bin"/><Relationship Id="rId5" Type="http://schemas.openxmlformats.org/officeDocument/2006/relationships/image" Target="../media/image89.emf"/><Relationship Id="rId1" Type="http://schemas.openxmlformats.org/officeDocument/2006/relationships/vmlDrawing" Target="../drawings/vmlDrawing12.vml"/><Relationship Id="rId2" Type="http://schemas.openxmlformats.org/officeDocument/2006/relationships/slideLayout" Target="../slideLayouts/slideLayout249.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5.xml"/><Relationship Id="rId4" Type="http://schemas.openxmlformats.org/officeDocument/2006/relationships/oleObject" Target="../embeddings/oleObject14.bin"/><Relationship Id="rId5" Type="http://schemas.openxmlformats.org/officeDocument/2006/relationships/image" Target="../media/image90.emf"/><Relationship Id="rId1" Type="http://schemas.openxmlformats.org/officeDocument/2006/relationships/vmlDrawing" Target="../drawings/vmlDrawing13.vml"/><Relationship Id="rId2" Type="http://schemas.openxmlformats.org/officeDocument/2006/relationships/slideLayout" Target="../slideLayouts/slideLayout24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91.emf"/></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92.emf"/><Relationship Id="rId1" Type="http://schemas.openxmlformats.org/officeDocument/2006/relationships/vmlDrawing" Target="../drawings/vmlDrawing14.vml"/><Relationship Id="rId2" Type="http://schemas.openxmlformats.org/officeDocument/2006/relationships/slideLayout" Target="../slideLayouts/slideLayout2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Titre 1"/>
          <p:cNvSpPr txBox="1">
            <a:spLocks/>
          </p:cNvSpPr>
          <p:nvPr/>
        </p:nvSpPr>
        <p:spPr bwMode="auto">
          <a:xfrm>
            <a:off x="822325" y="260350"/>
            <a:ext cx="8743950" cy="4824413"/>
          </a:xfrm>
          <a:prstGeom prst="rect">
            <a:avLst/>
          </a:prstGeom>
          <a:solidFill>
            <a:srgbClr val="C2FF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sz="4800" b="1" dirty="0" err="1">
                <a:solidFill>
                  <a:srgbClr val="FF0000"/>
                </a:solidFill>
                <a:latin typeface="OpenSans" charset="0"/>
              </a:rPr>
              <a:t>Hemodiafiltration</a:t>
            </a:r>
            <a:r>
              <a:rPr lang="en-US" sz="4400" dirty="0">
                <a:solidFill>
                  <a:srgbClr val="FF0000"/>
                </a:solidFill>
                <a:latin typeface="OpenSans" charset="0"/>
              </a:rPr>
              <a:t>, </a:t>
            </a:r>
          </a:p>
          <a:p>
            <a:pPr algn="ctr"/>
            <a:r>
              <a:rPr lang="en-US" sz="4000" dirty="0">
                <a:solidFill>
                  <a:srgbClr val="FF0000"/>
                </a:solidFill>
                <a:latin typeface="OpenSans" charset="0"/>
              </a:rPr>
              <a:t>better than “simply” hemodialysis, </a:t>
            </a:r>
          </a:p>
          <a:p>
            <a:pPr algn="ctr"/>
            <a:r>
              <a:rPr lang="en-US" sz="4800" b="1" dirty="0" err="1">
                <a:solidFill>
                  <a:srgbClr val="FF0000"/>
                </a:solidFill>
                <a:latin typeface="OpenSans" charset="0"/>
              </a:rPr>
              <a:t>Hemodiafiltration</a:t>
            </a:r>
            <a:r>
              <a:rPr lang="en-US" sz="4400" dirty="0">
                <a:solidFill>
                  <a:srgbClr val="FF0000"/>
                </a:solidFill>
                <a:latin typeface="OpenSans" charset="0"/>
              </a:rPr>
              <a:t>,</a:t>
            </a:r>
            <a:r>
              <a:rPr lang="en-US" sz="3600" dirty="0">
                <a:solidFill>
                  <a:srgbClr val="FF0000"/>
                </a:solidFill>
                <a:latin typeface="OpenSans" charset="0"/>
              </a:rPr>
              <a:t> </a:t>
            </a:r>
          </a:p>
          <a:p>
            <a:pPr algn="ctr"/>
            <a:r>
              <a:rPr lang="en-US" sz="4000" dirty="0">
                <a:solidFill>
                  <a:srgbClr val="FF0000"/>
                </a:solidFill>
                <a:latin typeface="OpenSans" charset="0"/>
              </a:rPr>
              <a:t>a complete/determined dialysis dose</a:t>
            </a:r>
            <a:endParaRPr lang="en-US" sz="4000" dirty="0">
              <a:solidFill>
                <a:srgbClr val="000000"/>
              </a:solidFill>
              <a:latin typeface="OpenSans" charset="0"/>
            </a:endParaRPr>
          </a:p>
          <a:p>
            <a:pPr algn="ctr"/>
            <a:r>
              <a:rPr lang="en-US" sz="3200" dirty="0">
                <a:solidFill>
                  <a:srgbClr val="2D2DB9"/>
                </a:solidFill>
                <a:latin typeface="OpenSans" charset="0"/>
              </a:rPr>
              <a:t>-</a:t>
            </a:r>
            <a:r>
              <a:rPr lang="en-US" sz="3200" i="1" dirty="0">
                <a:solidFill>
                  <a:srgbClr val="2D2DB9"/>
                </a:solidFill>
                <a:latin typeface="OpenSans" charset="0"/>
              </a:rPr>
              <a:t> Purity of the dialysis fluids </a:t>
            </a:r>
            <a:r>
              <a:rPr lang="en-US" i="1" dirty="0">
                <a:solidFill>
                  <a:srgbClr val="2D2DB9"/>
                </a:solidFill>
                <a:latin typeface="OpenSans" charset="0"/>
              </a:rPr>
              <a:t>(endotoxins “free”)</a:t>
            </a:r>
          </a:p>
          <a:p>
            <a:pPr algn="ctr"/>
            <a:r>
              <a:rPr lang="en-US" sz="3200" dirty="0">
                <a:solidFill>
                  <a:srgbClr val="2D2DB9"/>
                </a:solidFill>
                <a:latin typeface="OpenSans" charset="0"/>
              </a:rPr>
              <a:t>-</a:t>
            </a:r>
            <a:r>
              <a:rPr lang="en-US" sz="3200" i="1" dirty="0">
                <a:solidFill>
                  <a:srgbClr val="2D2DB9"/>
                </a:solidFill>
                <a:latin typeface="OpenSans" charset="0"/>
              </a:rPr>
              <a:t> Diffusive dose </a:t>
            </a:r>
            <a:r>
              <a:rPr lang="en-US" i="1" dirty="0">
                <a:solidFill>
                  <a:srgbClr val="2D2DB9"/>
                </a:solidFill>
                <a:latin typeface="OpenSans" charset="0"/>
              </a:rPr>
              <a:t>(“HD” : </a:t>
            </a:r>
            <a:r>
              <a:rPr lang="en-US" i="1" dirty="0" err="1">
                <a:solidFill>
                  <a:srgbClr val="2D2DB9"/>
                </a:solidFill>
                <a:latin typeface="OpenSans" charset="0"/>
              </a:rPr>
              <a:t>Kt</a:t>
            </a:r>
            <a:r>
              <a:rPr lang="en-US" i="1" dirty="0">
                <a:solidFill>
                  <a:srgbClr val="2D2DB9"/>
                </a:solidFill>
                <a:latin typeface="OpenSans" charset="0"/>
              </a:rPr>
              <a:t>/</a:t>
            </a:r>
            <a:r>
              <a:rPr lang="en-US" i="1" dirty="0" err="1">
                <a:solidFill>
                  <a:srgbClr val="2D2DB9"/>
                </a:solidFill>
                <a:latin typeface="OpenSans" charset="0"/>
              </a:rPr>
              <a:t>Vurea</a:t>
            </a:r>
            <a:r>
              <a:rPr lang="en-US" i="1" dirty="0">
                <a:solidFill>
                  <a:srgbClr val="2D2DB9"/>
                </a:solidFill>
                <a:latin typeface="OpenSans" charset="0"/>
              </a:rPr>
              <a:t>)</a:t>
            </a:r>
          </a:p>
          <a:p>
            <a:pPr algn="ctr"/>
            <a:r>
              <a:rPr lang="en-US" sz="3200" dirty="0">
                <a:solidFill>
                  <a:srgbClr val="2D2DB9"/>
                </a:solidFill>
                <a:latin typeface="OpenSans" charset="0"/>
              </a:rPr>
              <a:t>-</a:t>
            </a:r>
            <a:r>
              <a:rPr lang="en-US" sz="3200" i="1" dirty="0">
                <a:solidFill>
                  <a:srgbClr val="2D2DB9"/>
                </a:solidFill>
                <a:latin typeface="OpenSans" charset="0"/>
              </a:rPr>
              <a:t> Convective dose </a:t>
            </a:r>
            <a:r>
              <a:rPr lang="en-US" i="1" dirty="0">
                <a:solidFill>
                  <a:srgbClr val="2D2DB9"/>
                </a:solidFill>
                <a:latin typeface="OpenSans" charset="0"/>
              </a:rPr>
              <a:t>(“</a:t>
            </a:r>
            <a:r>
              <a:rPr lang="en-US" altLang="ja-JP" i="1" dirty="0">
                <a:solidFill>
                  <a:srgbClr val="2D2DB9"/>
                </a:solidFill>
                <a:latin typeface="OpenSans" charset="0"/>
              </a:rPr>
              <a:t>HF</a:t>
            </a:r>
            <a:r>
              <a:rPr lang="en-US" i="1" dirty="0">
                <a:solidFill>
                  <a:srgbClr val="2D2DB9"/>
                </a:solidFill>
                <a:latin typeface="OpenSans" charset="0"/>
              </a:rPr>
              <a:t>”</a:t>
            </a:r>
            <a:r>
              <a:rPr lang="en-US" altLang="ja-JP" i="1" dirty="0">
                <a:solidFill>
                  <a:srgbClr val="2D2DB9"/>
                </a:solidFill>
                <a:latin typeface="OpenSans" charset="0"/>
              </a:rPr>
              <a:t> :</a:t>
            </a:r>
            <a:r>
              <a:rPr lang="en-US" altLang="ja-JP" i="1" dirty="0" smtClean="0">
                <a:solidFill>
                  <a:srgbClr val="2D2DB9"/>
                </a:solidFill>
                <a:latin typeface="OpenSans" charset="0"/>
              </a:rPr>
              <a:t>volume and toxins </a:t>
            </a:r>
            <a:r>
              <a:rPr lang="en-US" altLang="ja-JP" i="1" dirty="0">
                <a:solidFill>
                  <a:srgbClr val="2D2DB9"/>
                </a:solidFill>
                <a:latin typeface="OpenSans" charset="0"/>
              </a:rPr>
              <a:t>per session</a:t>
            </a:r>
            <a:r>
              <a:rPr lang="en-US" altLang="ja-JP" i="1" dirty="0">
                <a:solidFill>
                  <a:srgbClr val="000000"/>
                </a:solidFill>
                <a:latin typeface="OpenSans" charset="0"/>
              </a:rPr>
              <a:t>)</a:t>
            </a:r>
            <a:endParaRPr lang="en-US" i="1" dirty="0">
              <a:solidFill>
                <a:srgbClr val="FF0000"/>
              </a:solidFill>
              <a:latin typeface="Arial" charset="0"/>
            </a:endParaRPr>
          </a:p>
        </p:txBody>
      </p:sp>
      <p:sp>
        <p:nvSpPr>
          <p:cNvPr id="348162" name="Espace réservé du contenu 2"/>
          <p:cNvSpPr txBox="1">
            <a:spLocks/>
          </p:cNvSpPr>
          <p:nvPr/>
        </p:nvSpPr>
        <p:spPr bwMode="auto">
          <a:xfrm>
            <a:off x="822325" y="5445125"/>
            <a:ext cx="87137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20000"/>
              </a:spcBef>
            </a:pPr>
            <a:r>
              <a:rPr lang="fr-FR" sz="2800" i="1">
                <a:latin typeface="Arial" charset="0"/>
              </a:rPr>
              <a:t>Fischbach Michel</a:t>
            </a:r>
          </a:p>
          <a:p>
            <a:pPr algn="ctr">
              <a:spcBef>
                <a:spcPct val="20000"/>
              </a:spcBef>
            </a:pPr>
            <a:r>
              <a:rPr lang="fr-FR" sz="2000">
                <a:latin typeface="Arial" charset="0"/>
              </a:rPr>
              <a:t>Professor Éméritus</a:t>
            </a:r>
          </a:p>
          <a:p>
            <a:pPr algn="ctr">
              <a:spcBef>
                <a:spcPct val="20000"/>
              </a:spcBef>
            </a:pPr>
            <a:r>
              <a:rPr lang="fr-FR" sz="2000">
                <a:latin typeface="Arial" charset="0"/>
              </a:rPr>
              <a:t>University hospital Strasbourg France</a:t>
            </a:r>
          </a:p>
          <a:p>
            <a:pPr algn="ctr">
              <a:spcBef>
                <a:spcPct val="20000"/>
              </a:spcBef>
            </a:pPr>
            <a:endParaRPr lang="en-US">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2"/>
          <p:cNvSpPr>
            <a:spLocks noGrp="1" noChangeArrowheads="1"/>
          </p:cNvSpPr>
          <p:nvPr>
            <p:ph type="title"/>
          </p:nvPr>
        </p:nvSpPr>
        <p:spPr>
          <a:xfrm>
            <a:off x="390525" y="188913"/>
            <a:ext cx="9648825" cy="1093787"/>
          </a:xfrm>
          <a:solidFill>
            <a:srgbClr val="FFFFCC"/>
          </a:solidFill>
        </p:spPr>
        <p:txBody>
          <a:bodyPr/>
          <a:lstStyle/>
          <a:p>
            <a:pPr eaLnBrk="1" hangingPunct="1"/>
            <a:r>
              <a:rPr lang="fr-FR" sz="2800">
                <a:latin typeface="Arial" charset="0"/>
                <a:ea typeface="MS PGothic" charset="0"/>
              </a:rPr>
              <a:t>Premature atherosclerosis in young adults and childhood onset chronic renal failure</a:t>
            </a:r>
            <a:r>
              <a:rPr lang="fr-FR" sz="3200">
                <a:latin typeface="Arial" charset="0"/>
                <a:ea typeface="MS PGothic" charset="0"/>
              </a:rPr>
              <a:t/>
            </a:r>
            <a:br>
              <a:rPr lang="fr-FR" sz="3200">
                <a:latin typeface="Arial" charset="0"/>
                <a:ea typeface="MS PGothic" charset="0"/>
              </a:rPr>
            </a:br>
            <a:r>
              <a:rPr lang="fr-FR" sz="1600" i="1">
                <a:latin typeface="VAG Rounded Light" charset="0"/>
                <a:ea typeface="MS PGothic" charset="0"/>
              </a:rPr>
              <a:t>OH J. et al. J Am Soc Nephrol 2000; 11:A857</a:t>
            </a:r>
            <a:r>
              <a:rPr lang="fr-FR" sz="1600">
                <a:latin typeface="Arial" charset="0"/>
                <a:ea typeface="MS PGothic" charset="0"/>
              </a:rPr>
              <a:t> </a:t>
            </a:r>
            <a:r>
              <a:rPr lang="fr-FR" sz="1600" i="1">
                <a:latin typeface="Arial" charset="0"/>
                <a:ea typeface="MS PGothic" charset="0"/>
              </a:rPr>
              <a:t>and Circulation 2002; 106:100-105</a:t>
            </a:r>
            <a:endParaRPr lang="fr-FR" sz="3200" i="1">
              <a:latin typeface="Arial" charset="0"/>
              <a:ea typeface="MS PGothic" charset="0"/>
            </a:endParaRPr>
          </a:p>
        </p:txBody>
      </p:sp>
      <p:sp>
        <p:nvSpPr>
          <p:cNvPr id="350210" name="Rectangle 3"/>
          <p:cNvSpPr>
            <a:spLocks noGrp="1" noChangeArrowheads="1"/>
          </p:cNvSpPr>
          <p:nvPr>
            <p:ph type="body" idx="1"/>
          </p:nvPr>
        </p:nvSpPr>
        <p:spPr>
          <a:xfrm>
            <a:off x="6151563" y="2060575"/>
            <a:ext cx="3478212" cy="2428875"/>
          </a:xfrm>
        </p:spPr>
        <p:txBody>
          <a:bodyPr/>
          <a:lstStyle/>
          <a:p>
            <a:pPr marL="0" indent="0" algn="just" eaLnBrk="1" hangingPunct="1">
              <a:lnSpc>
                <a:spcPct val="168000"/>
              </a:lnSpc>
              <a:buFont typeface="Monotype Sorts" charset="0"/>
              <a:buNone/>
            </a:pPr>
            <a:r>
              <a:rPr lang="fr-FR" sz="1800">
                <a:latin typeface="Arial" charset="0"/>
                <a:ea typeface="MS PGothic" charset="0"/>
                <a:cs typeface="MS PGothic" charset="0"/>
              </a:rPr>
              <a:t>17 young adult patients with childhood onset of CRF (median 26 years at screening time): </a:t>
            </a:r>
            <a:r>
              <a:rPr lang="fr-FR" sz="1800" i="1">
                <a:solidFill>
                  <a:srgbClr val="FF0000"/>
                </a:solidFill>
                <a:latin typeface="Arial" charset="0"/>
                <a:ea typeface="MS PGothic" charset="0"/>
                <a:cs typeface="MS PGothic" charset="0"/>
              </a:rPr>
              <a:t>coronary calcifications </a:t>
            </a:r>
            <a:r>
              <a:rPr lang="fr-FR" sz="1800">
                <a:latin typeface="Arial" charset="0"/>
                <a:ea typeface="MS PGothic" charset="0"/>
                <a:cs typeface="MS PGothic" charset="0"/>
              </a:rPr>
              <a:t>were found in 7 out of 17 patients</a:t>
            </a:r>
            <a:r>
              <a:rPr lang="fr-FR" sz="1400">
                <a:latin typeface="Arial" charset="0"/>
                <a:ea typeface="MS PGothic" charset="0"/>
                <a:cs typeface="MS PGothic" charset="0"/>
              </a:rPr>
              <a:t> </a:t>
            </a:r>
            <a:endParaRPr lang="fr-FR" sz="1600">
              <a:latin typeface="Arial" charset="0"/>
              <a:ea typeface="MS PGothic" charset="0"/>
              <a:cs typeface="MS PGothic" charset="0"/>
            </a:endParaRPr>
          </a:p>
        </p:txBody>
      </p:sp>
      <p:sp>
        <p:nvSpPr>
          <p:cNvPr id="350211" name="Text Box 4"/>
          <p:cNvSpPr txBox="1">
            <a:spLocks noChangeArrowheads="1"/>
          </p:cNvSpPr>
          <p:nvPr/>
        </p:nvSpPr>
        <p:spPr bwMode="auto">
          <a:xfrm>
            <a:off x="4022725" y="27082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endParaRPr lang="fr-FR">
              <a:solidFill>
                <a:srgbClr val="FFFFFF"/>
              </a:solidFill>
            </a:endParaRPr>
          </a:p>
        </p:txBody>
      </p:sp>
      <p:pic>
        <p:nvPicPr>
          <p:cNvPr id="3502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2060575"/>
            <a:ext cx="341312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213" name="Rectangle 6"/>
          <p:cNvSpPr>
            <a:spLocks noChangeArrowheads="1"/>
          </p:cNvSpPr>
          <p:nvPr/>
        </p:nvSpPr>
        <p:spPr bwMode="auto">
          <a:xfrm>
            <a:off x="895350" y="5905500"/>
            <a:ext cx="30670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solidFill>
                <a:srgbClr val="FFFFFF"/>
              </a:solidFill>
            </a:endParaRPr>
          </a:p>
        </p:txBody>
      </p:sp>
      <p:sp>
        <p:nvSpPr>
          <p:cNvPr id="350214" name="Rectangle 7"/>
          <p:cNvSpPr>
            <a:spLocks noChangeArrowheads="1"/>
          </p:cNvSpPr>
          <p:nvPr/>
        </p:nvSpPr>
        <p:spPr bwMode="auto">
          <a:xfrm>
            <a:off x="857250" y="6324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solidFill>
                <a:srgbClr val="FFFFFF"/>
              </a:solidFill>
            </a:endParaRPr>
          </a:p>
        </p:txBody>
      </p:sp>
      <p:sp>
        <p:nvSpPr>
          <p:cNvPr id="1034" name="Rectangle 9"/>
          <p:cNvSpPr>
            <a:spLocks noChangeArrowheads="1"/>
          </p:cNvSpPr>
          <p:nvPr/>
        </p:nvSpPr>
        <p:spPr bwMode="auto">
          <a:xfrm>
            <a:off x="319088" y="1484313"/>
            <a:ext cx="3357562" cy="369887"/>
          </a:xfrm>
          <a:prstGeom prst="rect">
            <a:avLst/>
          </a:prstGeom>
          <a:solidFill>
            <a:schemeClr val="accent4">
              <a:lumMod val="25000"/>
            </a:schemeClr>
          </a:solidFill>
          <a:ln w="12700">
            <a:noFill/>
            <a:miter lim="800000"/>
            <a:headEnd/>
            <a:tailEnd/>
          </a:ln>
        </p:spPr>
        <p:txBody>
          <a:bodyPr>
            <a:spAutoFit/>
          </a:bodyPr>
          <a:lstStyle/>
          <a:p>
            <a:pPr>
              <a:defRPr/>
            </a:pPr>
            <a:r>
              <a:rPr lang="fr-FR" sz="1800" dirty="0" err="1">
                <a:solidFill>
                  <a:srgbClr val="FFFF00"/>
                </a:solidFill>
                <a:latin typeface="Arial" charset="0"/>
                <a:cs typeface="Arial" charset="0"/>
              </a:rPr>
              <a:t>coronary</a:t>
            </a:r>
            <a:r>
              <a:rPr lang="fr-FR" sz="1800" dirty="0">
                <a:solidFill>
                  <a:srgbClr val="FFFF00"/>
                </a:solidFill>
                <a:latin typeface="Arial" charset="0"/>
                <a:cs typeface="Arial" charset="0"/>
              </a:rPr>
              <a:t> calcification : Ca x P</a:t>
            </a:r>
          </a:p>
        </p:txBody>
      </p:sp>
      <p:sp>
        <p:nvSpPr>
          <p:cNvPr id="350216" name="Rectangle 10"/>
          <p:cNvSpPr>
            <a:spLocks noChangeArrowheads="1"/>
          </p:cNvSpPr>
          <p:nvPr/>
        </p:nvSpPr>
        <p:spPr bwMode="auto">
          <a:xfrm>
            <a:off x="438150" y="62103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solidFill>
                <a:srgbClr val="FFFFFF"/>
              </a:solidFill>
            </a:endParaRPr>
          </a:p>
        </p:txBody>
      </p:sp>
      <p:sp>
        <p:nvSpPr>
          <p:cNvPr id="301065" name="ZoneTexte 10"/>
          <p:cNvSpPr txBox="1">
            <a:spLocks noChangeArrowheads="1"/>
          </p:cNvSpPr>
          <p:nvPr/>
        </p:nvSpPr>
        <p:spPr bwMode="auto">
          <a:xfrm>
            <a:off x="319088" y="4941888"/>
            <a:ext cx="9796462" cy="1662112"/>
          </a:xfrm>
          <a:prstGeom prst="rect">
            <a:avLst/>
          </a:prstGeom>
          <a:solidFill>
            <a:schemeClr val="tx2">
              <a:lumMod val="20000"/>
              <a:lumOff val="80000"/>
            </a:schemeClr>
          </a:solidFill>
          <a:ln>
            <a:noFill/>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fr-FR" sz="2800" b="1" dirty="0" err="1" smtClean="0">
                <a:solidFill>
                  <a:srgbClr val="FF0000"/>
                </a:solidFill>
                <a:latin typeface="Arial" charset="0"/>
                <a:cs typeface="Arial" charset="0"/>
              </a:rPr>
              <a:t>Hyperphosphatemia</a:t>
            </a:r>
            <a:r>
              <a:rPr lang="fr-FR" sz="2800" b="1" dirty="0" smtClean="0">
                <a:solidFill>
                  <a:srgbClr val="FF0000"/>
                </a:solidFill>
                <a:latin typeface="Arial" charset="0"/>
                <a:cs typeface="Arial" charset="0"/>
              </a:rPr>
              <a:t>, </a:t>
            </a:r>
          </a:p>
          <a:p>
            <a:pPr algn="ctr" eaLnBrk="1" hangingPunct="1">
              <a:defRPr/>
            </a:pPr>
            <a:r>
              <a:rPr lang="fr-FR" sz="2800" b="1" dirty="0" smtClean="0">
                <a:solidFill>
                  <a:srgbClr val="FF0000"/>
                </a:solidFill>
                <a:latin typeface="Arial" charset="0"/>
                <a:cs typeface="Arial" charset="0"/>
              </a:rPr>
              <a:t>a « </a:t>
            </a:r>
            <a:r>
              <a:rPr lang="fr-FR" sz="2800" b="1" dirty="0" err="1" smtClean="0">
                <a:solidFill>
                  <a:srgbClr val="FF0000"/>
                </a:solidFill>
                <a:latin typeface="Arial" charset="0"/>
                <a:cs typeface="Arial" charset="0"/>
              </a:rPr>
              <a:t>silent</a:t>
            </a:r>
            <a:r>
              <a:rPr lang="fr-FR" sz="2800" b="1" dirty="0" smtClean="0">
                <a:solidFill>
                  <a:srgbClr val="FF0000"/>
                </a:solidFill>
                <a:latin typeface="Arial" charset="0"/>
                <a:cs typeface="Arial" charset="0"/>
              </a:rPr>
              <a:t> killer » </a:t>
            </a:r>
          </a:p>
          <a:p>
            <a:pPr algn="ctr" eaLnBrk="1" hangingPunct="1">
              <a:defRPr/>
            </a:pPr>
            <a:r>
              <a:rPr lang="fr-FR" dirty="0" smtClean="0">
                <a:solidFill>
                  <a:srgbClr val="FF0000"/>
                </a:solidFill>
                <a:latin typeface="Arial" charset="0"/>
                <a:cs typeface="Arial" charset="0"/>
              </a:rPr>
              <a:t>(FGF23;Klotho) of patients </a:t>
            </a:r>
            <a:r>
              <a:rPr lang="fr-FR" dirty="0" err="1" smtClean="0">
                <a:solidFill>
                  <a:srgbClr val="FF0000"/>
                </a:solidFill>
                <a:latin typeface="Arial" charset="0"/>
                <a:cs typeface="Arial" charset="0"/>
              </a:rPr>
              <a:t>with</a:t>
            </a:r>
            <a:r>
              <a:rPr lang="fr-FR" dirty="0" smtClean="0">
                <a:solidFill>
                  <a:srgbClr val="FF0000"/>
                </a:solidFill>
                <a:latin typeface="Arial" charset="0"/>
                <a:cs typeface="Arial" charset="0"/>
              </a:rPr>
              <a:t>  </a:t>
            </a:r>
            <a:r>
              <a:rPr lang="fr-FR" dirty="0" err="1" smtClean="0">
                <a:solidFill>
                  <a:srgbClr val="FF0000"/>
                </a:solidFill>
                <a:latin typeface="Arial" charset="0"/>
                <a:cs typeface="Arial" charset="0"/>
              </a:rPr>
              <a:t>renal</a:t>
            </a:r>
            <a:r>
              <a:rPr lang="fr-FR" dirty="0" smtClean="0">
                <a:solidFill>
                  <a:srgbClr val="FF0000"/>
                </a:solidFill>
                <a:latin typeface="Arial" charset="0"/>
                <a:cs typeface="Arial" charset="0"/>
              </a:rPr>
              <a:t> </a:t>
            </a:r>
            <a:r>
              <a:rPr lang="fr-FR" dirty="0" err="1" smtClean="0">
                <a:solidFill>
                  <a:srgbClr val="FF0000"/>
                </a:solidFill>
                <a:latin typeface="Arial" charset="0"/>
                <a:cs typeface="Arial" charset="0"/>
              </a:rPr>
              <a:t>failure</a:t>
            </a:r>
            <a:r>
              <a:rPr lang="fr-FR" sz="1800" dirty="0" smtClean="0">
                <a:solidFill>
                  <a:srgbClr val="000000"/>
                </a:solidFill>
                <a:cs typeface="Arial" charset="0"/>
              </a:rPr>
              <a:t/>
            </a:r>
            <a:br>
              <a:rPr lang="fr-FR" sz="1800" dirty="0" smtClean="0">
                <a:solidFill>
                  <a:srgbClr val="000000"/>
                </a:solidFill>
                <a:cs typeface="Arial" charset="0"/>
              </a:rPr>
            </a:br>
            <a:r>
              <a:rPr lang="fr-FR" sz="1800" i="1" dirty="0" smtClean="0">
                <a:solidFill>
                  <a:srgbClr val="000000"/>
                </a:solidFill>
                <a:cs typeface="Arial" charset="0"/>
              </a:rPr>
              <a:t>K. </a:t>
            </a:r>
            <a:r>
              <a:rPr lang="fr-FR" sz="1800" i="1" dirty="0" err="1" smtClean="0">
                <a:solidFill>
                  <a:srgbClr val="000000"/>
                </a:solidFill>
                <a:cs typeface="Arial" charset="0"/>
              </a:rPr>
              <a:t>Amann</a:t>
            </a:r>
            <a:r>
              <a:rPr lang="fr-FR" sz="1800" i="1" dirty="0" smtClean="0">
                <a:solidFill>
                  <a:srgbClr val="000000"/>
                </a:solidFill>
                <a:cs typeface="Arial" charset="0"/>
              </a:rPr>
              <a:t>, M.C. Gross, G.M. </a:t>
            </a:r>
            <a:r>
              <a:rPr lang="fr-FR" sz="1800" i="1" dirty="0" err="1" smtClean="0">
                <a:solidFill>
                  <a:srgbClr val="000000"/>
                </a:solidFill>
                <a:cs typeface="Arial" charset="0"/>
              </a:rPr>
              <a:t>Landon</a:t>
            </a:r>
            <a:r>
              <a:rPr lang="fr-FR" sz="1800" i="1" dirty="0" smtClean="0">
                <a:solidFill>
                  <a:srgbClr val="000000"/>
                </a:solidFill>
                <a:cs typeface="Arial" charset="0"/>
              </a:rPr>
              <a:t>, E. Ritz </a:t>
            </a:r>
            <a:r>
              <a:rPr lang="fr-FR" sz="1800" i="1" dirty="0" err="1" smtClean="0">
                <a:solidFill>
                  <a:srgbClr val="000000"/>
                </a:solidFill>
                <a:cs typeface="Arial" charset="0"/>
              </a:rPr>
              <a:t>Nephrol</a:t>
            </a:r>
            <a:r>
              <a:rPr lang="fr-FR" sz="1800" i="1" dirty="0" smtClean="0">
                <a:solidFill>
                  <a:srgbClr val="000000"/>
                </a:solidFill>
                <a:cs typeface="Arial" charset="0"/>
              </a:rPr>
              <a:t> Dial Transplant 1999;14:2085-87</a:t>
            </a:r>
            <a:endParaRPr lang="fr-FR" sz="1800" dirty="0" smtClean="0">
              <a:solidFill>
                <a:srgbClr val="000000"/>
              </a:solidFill>
              <a:cs typeface="Arial" charset="0"/>
            </a:endParaRPr>
          </a:p>
        </p:txBody>
      </p:sp>
      <p:graphicFrame>
        <p:nvGraphicFramePr>
          <p:cNvPr id="350218" name="Object 23"/>
          <p:cNvGraphicFramePr>
            <a:graphicFrameLocks noChangeAspect="1"/>
          </p:cNvGraphicFramePr>
          <p:nvPr/>
        </p:nvGraphicFramePr>
        <p:xfrm>
          <a:off x="319088" y="1989138"/>
          <a:ext cx="2127250" cy="2559050"/>
        </p:xfrm>
        <a:graphic>
          <a:graphicData uri="http://schemas.openxmlformats.org/presentationml/2006/ole">
            <mc:AlternateContent xmlns:mc="http://schemas.openxmlformats.org/markup-compatibility/2006">
              <mc:Choice xmlns:v="urn:schemas-microsoft-com:vml" Requires="v">
                <p:oleObj spid="_x0000_s350286" name="CorelPhotoPaint.Image.6" r:id="rId5" imgW="2349814" imgH="2636302" progId="">
                  <p:embed/>
                </p:oleObj>
              </mc:Choice>
              <mc:Fallback>
                <p:oleObj name="CorelPhotoPaint.Image.6" r:id="rId5" imgW="2349814" imgH="2636302" progId="">
                  <p:embed/>
                  <p:pic>
                    <p:nvPicPr>
                      <p:cNvPr id="0" name="Object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088" y="1989138"/>
                        <a:ext cx="2127250" cy="2559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type="none" w="lg"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Title 1"/>
          <p:cNvSpPr>
            <a:spLocks noGrp="1"/>
          </p:cNvSpPr>
          <p:nvPr>
            <p:ph type="title"/>
          </p:nvPr>
        </p:nvSpPr>
        <p:spPr>
          <a:xfrm>
            <a:off x="750888" y="188913"/>
            <a:ext cx="8767762" cy="2303462"/>
          </a:xfrm>
        </p:spPr>
        <p:txBody>
          <a:bodyPr/>
          <a:lstStyle/>
          <a:p>
            <a:pPr algn="ctr"/>
            <a:r>
              <a:rPr lang="en-GB" sz="4400">
                <a:latin typeface="Arial" charset="0"/>
              </a:rPr>
              <a:t>Fluid status in prevalent dialysis patients in 3H</a:t>
            </a:r>
          </a:p>
        </p:txBody>
      </p:sp>
      <p:pic>
        <p:nvPicPr>
          <p:cNvPr id="543746"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4488" y="2501900"/>
            <a:ext cx="70104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876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Title 1"/>
          <p:cNvSpPr>
            <a:spLocks noGrp="1"/>
          </p:cNvSpPr>
          <p:nvPr>
            <p:ph type="title"/>
          </p:nvPr>
        </p:nvSpPr>
        <p:spPr>
          <a:xfrm>
            <a:off x="685800" y="0"/>
            <a:ext cx="8767763" cy="1844675"/>
          </a:xfrm>
        </p:spPr>
        <p:txBody>
          <a:bodyPr/>
          <a:lstStyle/>
          <a:p>
            <a:pPr algn="ctr">
              <a:lnSpc>
                <a:spcPct val="50000"/>
              </a:lnSpc>
            </a:pPr>
            <a:r>
              <a:rPr lang="en-GB" sz="5400">
                <a:latin typeface="Arial" charset="0"/>
              </a:rPr>
              <a:t>1-year follow-up</a:t>
            </a:r>
            <a:br>
              <a:rPr lang="en-GB" sz="5400">
                <a:latin typeface="Arial" charset="0"/>
              </a:rPr>
            </a:br>
            <a:r>
              <a:rPr lang="en-GB" sz="5400">
                <a:latin typeface="Arial" charset="0"/>
              </a:rPr>
              <a:t/>
            </a:r>
            <a:br>
              <a:rPr lang="en-GB" sz="5400">
                <a:latin typeface="Arial" charset="0"/>
              </a:rPr>
            </a:br>
            <a:r>
              <a:rPr lang="en-GB" sz="5400">
                <a:latin typeface="Arial" charset="0"/>
              </a:rPr>
              <a:t> </a:t>
            </a:r>
            <a:r>
              <a:rPr lang="en-GB" sz="4800">
                <a:latin typeface="Arial" charset="0"/>
              </a:rPr>
              <a:t>cardiovascular improvement </a:t>
            </a:r>
            <a:endParaRPr lang="en-GB" sz="5400">
              <a:latin typeface="Arial" charset="0"/>
            </a:endParaRPr>
          </a:p>
        </p:txBody>
      </p:sp>
      <p:pic>
        <p:nvPicPr>
          <p:cNvPr id="54477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8" y="1773238"/>
            <a:ext cx="662463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4771" name="ZoneTexte 1"/>
          <p:cNvSpPr txBox="1">
            <a:spLocks noChangeArrowheads="1"/>
          </p:cNvSpPr>
          <p:nvPr/>
        </p:nvSpPr>
        <p:spPr bwMode="auto">
          <a:xfrm>
            <a:off x="6799263" y="3141663"/>
            <a:ext cx="3100387" cy="23685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fr-FR" sz="3600" b="1">
                <a:solidFill>
                  <a:srgbClr val="FF0000"/>
                </a:solidFill>
              </a:rPr>
              <a:t>      </a:t>
            </a:r>
            <a:r>
              <a:rPr lang="fr-FR" sz="4000" b="1" u="sng">
                <a:solidFill>
                  <a:srgbClr val="FF0000"/>
                </a:solidFill>
              </a:rPr>
              <a:t>HDF =</a:t>
            </a:r>
            <a:endParaRPr lang="fr-FR" sz="3600" b="1" u="sng">
              <a:solidFill>
                <a:srgbClr val="FF0000"/>
              </a:solidFill>
            </a:endParaRPr>
          </a:p>
          <a:p>
            <a:pPr algn="ctr" eaLnBrk="1" hangingPunct="1"/>
            <a:r>
              <a:rPr lang="fr-FR" sz="3600" b="1">
                <a:solidFill>
                  <a:srgbClr val="FF0000"/>
                </a:solidFill>
              </a:rPr>
              <a:t>cardiovascular </a:t>
            </a:r>
          </a:p>
          <a:p>
            <a:pPr algn="ctr" eaLnBrk="1" hangingPunct="1"/>
            <a:r>
              <a:rPr lang="fr-FR" sz="3600" b="1">
                <a:solidFill>
                  <a:srgbClr val="FF0000"/>
                </a:solidFill>
              </a:rPr>
              <a:t>  preservation</a:t>
            </a:r>
          </a:p>
          <a:p>
            <a:pPr algn="ctr" eaLnBrk="1" hangingPunct="1"/>
            <a:r>
              <a:rPr lang="fr-FR" sz="3600" b="1">
                <a:solidFill>
                  <a:srgbClr val="FF0000"/>
                </a:solidFill>
              </a:rPr>
              <a:t>    in children</a:t>
            </a:r>
          </a:p>
        </p:txBody>
      </p:sp>
    </p:spTree>
    <p:extLst>
      <p:ext uri="{BB962C8B-B14F-4D97-AF65-F5344CB8AC3E}">
        <p14:creationId xmlns:p14="http://schemas.microsoft.com/office/powerpoint/2010/main" val="31843601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371600" y="533400"/>
            <a:ext cx="8767763" cy="700088"/>
          </a:xfrm>
          <a:solidFill>
            <a:schemeClr val="accent3"/>
          </a:solidFill>
        </p:spPr>
        <p:txBody>
          <a:bodyPr/>
          <a:lstStyle/>
          <a:p>
            <a:pPr>
              <a:defRPr/>
            </a:pPr>
            <a:r>
              <a:rPr lang="en-GB" altLang="en-US" sz="3600" u="sng" dirty="0" smtClean="0">
                <a:ea typeface="+mj-ea"/>
                <a:cs typeface="+mj-cs"/>
              </a:rPr>
              <a:t>Change</a:t>
            </a:r>
            <a:r>
              <a:rPr lang="en-GB" altLang="en-US" sz="3600" dirty="0" smtClean="0">
                <a:ea typeface="+mj-ea"/>
                <a:cs typeface="+mj-cs"/>
              </a:rPr>
              <a:t> in cardiovascular markers over 1-year</a:t>
            </a:r>
          </a:p>
        </p:txBody>
      </p:sp>
      <p:sp>
        <p:nvSpPr>
          <p:cNvPr id="4" name="Oval 3"/>
          <p:cNvSpPr>
            <a:spLocks noChangeArrowheads="1"/>
          </p:cNvSpPr>
          <p:nvPr/>
        </p:nvSpPr>
        <p:spPr bwMode="auto">
          <a:xfrm>
            <a:off x="2890838" y="2743200"/>
            <a:ext cx="7396162" cy="11430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solidFill>
                <a:srgbClr val="000000"/>
              </a:solidFill>
            </a:endParaRPr>
          </a:p>
        </p:txBody>
      </p:sp>
      <p:graphicFrame>
        <p:nvGraphicFramePr>
          <p:cNvPr id="6" name="Content Placeholder 5"/>
          <p:cNvGraphicFramePr>
            <a:graphicFrameLocks noGrp="1"/>
          </p:cNvGraphicFramePr>
          <p:nvPr>
            <p:ph idx="1"/>
          </p:nvPr>
        </p:nvGraphicFramePr>
        <p:xfrm>
          <a:off x="514350" y="1600200"/>
          <a:ext cx="9515475" cy="5029200"/>
        </p:xfrm>
        <a:graphic>
          <a:graphicData uri="http://schemas.openxmlformats.org/drawingml/2006/table">
            <a:tbl>
              <a:tblPr/>
              <a:tblGrid>
                <a:gridCol w="2862858"/>
                <a:gridCol w="2336006"/>
                <a:gridCol w="2518172"/>
                <a:gridCol w="1798439"/>
              </a:tblGrid>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 </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Calibri" charset="0"/>
                          <a:ea typeface="Calibri" charset="0"/>
                          <a:cs typeface="Times New Roman" charset="0"/>
                        </a:rPr>
                        <a:t>HD</a:t>
                      </a:r>
                      <a:endParaRPr kumimoji="0" lang="en-GB" sz="2000" b="0" i="0" u="none" strike="noStrike" cap="none" normalizeH="0" baseline="0">
                        <a:ln>
                          <a:noFill/>
                        </a:ln>
                        <a:solidFill>
                          <a:schemeClr val="tx1"/>
                        </a:solidFill>
                        <a:effectLst/>
                        <a:latin typeface="Calibri" charset="0"/>
                        <a:ea typeface="Calibri" charset="0"/>
                        <a:cs typeface="Times New Roman" charset="0"/>
                      </a:endParaRP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Calibri" charset="0"/>
                          <a:ea typeface="Calibri" charset="0"/>
                          <a:cs typeface="Times New Roman" charset="0"/>
                        </a:rPr>
                        <a:t>HDF</a:t>
                      </a:r>
                      <a:endParaRPr kumimoji="0" lang="en-GB" sz="2000" b="0" i="0" u="none" strike="noStrike" cap="none" normalizeH="0" baseline="0">
                        <a:ln>
                          <a:noFill/>
                        </a:ln>
                        <a:solidFill>
                          <a:schemeClr val="tx1"/>
                        </a:solidFill>
                        <a:effectLst/>
                        <a:latin typeface="Calibri" charset="0"/>
                        <a:ea typeface="Calibri" charset="0"/>
                        <a:cs typeface="Times New Roman" charset="0"/>
                      </a:endParaRP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Calibri" charset="0"/>
                          <a:ea typeface="Calibri" charset="0"/>
                          <a:cs typeface="Times New Roman" charset="0"/>
                        </a:rPr>
                        <a:t>p</a:t>
                      </a:r>
                      <a:endParaRPr kumimoji="0" lang="en-GB" sz="2000" b="0" i="0" u="none" strike="noStrike" cap="none" normalizeH="0" baseline="0">
                        <a:ln>
                          <a:noFill/>
                        </a:ln>
                        <a:solidFill>
                          <a:schemeClr val="tx1"/>
                        </a:solidFill>
                        <a:effectLst/>
                        <a:latin typeface="Calibri" charset="0"/>
                        <a:ea typeface="Calibri" charset="0"/>
                        <a:cs typeface="Times New Roman" charset="0"/>
                      </a:endParaRP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4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Calibri" charset="0"/>
                          <a:ea typeface="Calibri" charset="0"/>
                          <a:cs typeface="Times New Roman" charset="0"/>
                        </a:rPr>
                        <a:t>Change from study entry</a:t>
                      </a:r>
                      <a:endParaRPr kumimoji="0" lang="en-GB" sz="2000" b="0" i="0" u="none" strike="noStrike" cap="none" normalizeH="0" baseline="0">
                        <a:ln>
                          <a:noFill/>
                        </a:ln>
                        <a:solidFill>
                          <a:schemeClr val="tx1"/>
                        </a:solidFill>
                        <a:effectLst/>
                        <a:latin typeface="Calibri" charset="0"/>
                        <a:ea typeface="Calibri" charset="0"/>
                        <a:cs typeface="Times New Roman" charset="0"/>
                      </a:endParaRP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Calibri" charset="0"/>
                          <a:ea typeface="Calibri" charset="0"/>
                          <a:cs typeface="Times New Roman" charset="0"/>
                        </a:rPr>
                        <a:t>Mean (SD)</a:t>
                      </a:r>
                      <a:endParaRPr kumimoji="0" lang="en-GB" sz="2000" b="0" i="0" u="none" strike="noStrike" cap="none" normalizeH="0" baseline="0">
                        <a:ln>
                          <a:noFill/>
                        </a:ln>
                        <a:solidFill>
                          <a:schemeClr val="tx1"/>
                        </a:solidFill>
                        <a:effectLst/>
                        <a:latin typeface="Calibri" charset="0"/>
                        <a:ea typeface="Calibri" charset="0"/>
                        <a:cs typeface="Times New Roman" charset="0"/>
                      </a:endParaRP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Calibri" charset="0"/>
                          <a:ea typeface="Calibri" charset="0"/>
                          <a:cs typeface="Times New Roman" charset="0"/>
                        </a:rPr>
                        <a:t>Mean (SD)</a:t>
                      </a:r>
                      <a:endParaRPr kumimoji="0" lang="en-GB" sz="2000" b="0" i="0" u="none" strike="noStrike" cap="none" normalizeH="0" baseline="0">
                        <a:ln>
                          <a:noFill/>
                        </a:ln>
                        <a:solidFill>
                          <a:schemeClr val="tx1"/>
                        </a:solidFill>
                        <a:effectLst/>
                        <a:latin typeface="Calibri" charset="0"/>
                        <a:ea typeface="Calibri" charset="0"/>
                        <a:cs typeface="Times New Roman" charset="0"/>
                      </a:endParaRP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chemeClr val="tx1"/>
                          </a:solidFill>
                          <a:effectLst/>
                          <a:latin typeface="Calibri" charset="0"/>
                          <a:ea typeface="Calibri" charset="0"/>
                          <a:cs typeface="Times New Roman" charset="0"/>
                        </a:rPr>
                        <a:t> </a:t>
                      </a:r>
                      <a:endParaRPr kumimoji="0" lang="en-GB" sz="2000" b="0" i="0" u="none" strike="noStrike" cap="none" normalizeH="0" baseline="0">
                        <a:ln>
                          <a:noFill/>
                        </a:ln>
                        <a:solidFill>
                          <a:schemeClr val="tx1"/>
                        </a:solidFill>
                        <a:effectLst/>
                        <a:latin typeface="Calibri" charset="0"/>
                        <a:ea typeface="Calibri" charset="0"/>
                        <a:cs typeface="Times New Roman" charset="0"/>
                      </a:endParaRP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Calibri" charset="0"/>
                          <a:ea typeface="Calibri" charset="0"/>
                          <a:cs typeface="Times New Roman" charset="0"/>
                        </a:rPr>
                        <a:t>cIMT</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0.023 (0.035)</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charset="0"/>
                          <a:ea typeface="ＭＳ Ｐゴシック" charset="0"/>
                          <a:cs typeface="Times New Roman" charset="0"/>
                        </a:rPr>
                        <a:t>0.0028 (0.037)</a:t>
                      </a:r>
                      <a:endParaRPr kumimoji="0" lang="en-GB" sz="2000" b="0" i="0" u="none" strike="noStrike" cap="none" normalizeH="0" baseline="0">
                        <a:ln>
                          <a:noFill/>
                        </a:ln>
                        <a:solidFill>
                          <a:schemeClr val="tx1"/>
                        </a:solidFill>
                        <a:effectLst/>
                        <a:latin typeface="Calibri" charset="0"/>
                        <a:ea typeface="Calibri" charset="0"/>
                        <a:cs typeface="Times New Roman" charset="0"/>
                      </a:endParaRP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0.0019</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Calibri" charset="0"/>
                          <a:ea typeface="Calibri" charset="0"/>
                          <a:cs typeface="Times New Roman" charset="0"/>
                        </a:rPr>
                        <a:t>cIMT SDS</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0.476 (0.795)</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charset="0"/>
                          <a:ea typeface="ＭＳ Ｐゴシック" charset="0"/>
                          <a:cs typeface="Times New Roman" charset="0"/>
                        </a:rPr>
                        <a:t>0.013 (0.839)</a:t>
                      </a:r>
                      <a:endParaRPr kumimoji="0" lang="en-GB" sz="2000" b="0" i="0" u="none" strike="noStrike" cap="none" normalizeH="0" baseline="0">
                        <a:ln>
                          <a:noFill/>
                        </a:ln>
                        <a:solidFill>
                          <a:schemeClr val="tx1"/>
                        </a:solidFill>
                        <a:effectLst/>
                        <a:latin typeface="Calibri" charset="0"/>
                        <a:ea typeface="Calibri" charset="0"/>
                        <a:cs typeface="Times New Roman" charset="0"/>
                      </a:endParaRP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0.0018</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PWV</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0.102 (0.726)</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charset="0"/>
                          <a:ea typeface="ＭＳ Ｐゴシック" charset="0"/>
                          <a:cs typeface="Times New Roman" charset="0"/>
                        </a:rPr>
                        <a:t>0.035 (0.680)</a:t>
                      </a:r>
                      <a:endParaRPr kumimoji="0" lang="en-GB" sz="2000" b="0" i="0" u="none" strike="noStrike" cap="none" normalizeH="0" baseline="0">
                        <a:ln>
                          <a:noFill/>
                        </a:ln>
                        <a:solidFill>
                          <a:schemeClr val="tx1"/>
                        </a:solidFill>
                        <a:effectLst/>
                        <a:latin typeface="Calibri" charset="0"/>
                        <a:ea typeface="Calibri" charset="0"/>
                        <a:cs typeface="Times New Roman" charset="0"/>
                      </a:endParaRP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0.6051</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PWV SDS</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0.035 (1.445)</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charset="0"/>
                          <a:ea typeface="ＭＳ Ｐゴシック" charset="0"/>
                          <a:cs typeface="Times New Roman" charset="0"/>
                        </a:rPr>
                        <a:t>-0.130 (1.186)</a:t>
                      </a:r>
                      <a:endParaRPr kumimoji="0" lang="en-GB" sz="2000" b="0" i="0" u="none" strike="noStrike" cap="none" normalizeH="0" baseline="0">
                        <a:ln>
                          <a:noFill/>
                        </a:ln>
                        <a:solidFill>
                          <a:schemeClr val="tx1"/>
                        </a:solidFill>
                        <a:effectLst/>
                        <a:latin typeface="Calibri" charset="0"/>
                        <a:ea typeface="Calibri" charset="0"/>
                        <a:cs typeface="Times New Roman" charset="0"/>
                      </a:endParaRP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0.5023</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LVMI</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1.783 (14.014)</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charset="0"/>
                          <a:ea typeface="ＭＳ Ｐゴシック" charset="0"/>
                          <a:cs typeface="Times New Roman" charset="0"/>
                        </a:rPr>
                        <a:t>-1.837 (17.762)</a:t>
                      </a:r>
                      <a:endParaRPr kumimoji="0" lang="en-GB" sz="2000" b="0" i="0" u="none" strike="noStrike" cap="none" normalizeH="0" baseline="0">
                        <a:ln>
                          <a:noFill/>
                        </a:ln>
                        <a:solidFill>
                          <a:schemeClr val="tx1"/>
                        </a:solidFill>
                        <a:effectLst/>
                        <a:latin typeface="Calibri" charset="0"/>
                        <a:ea typeface="Calibri" charset="0"/>
                        <a:cs typeface="Times New Roman" charset="0"/>
                      </a:endParaRP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0.2034</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4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Inter-dialytic weight gain % (IDWG)</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0.157 (1.835)</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charset="0"/>
                          <a:ea typeface="ＭＳ Ｐゴシック" charset="0"/>
                          <a:cs typeface="Times New Roman" charset="0"/>
                        </a:rPr>
                        <a:t>-0.219 (1.689)</a:t>
                      </a:r>
                      <a:endParaRPr kumimoji="0" lang="en-GB" sz="2000" b="0" i="0" u="none" strike="noStrike" cap="none" normalizeH="0" baseline="0">
                        <a:ln>
                          <a:noFill/>
                        </a:ln>
                        <a:solidFill>
                          <a:schemeClr val="tx1"/>
                        </a:solidFill>
                        <a:effectLst/>
                        <a:latin typeface="Calibri" charset="0"/>
                        <a:ea typeface="Calibri" charset="0"/>
                        <a:cs typeface="Times New Roman" charset="0"/>
                      </a:endParaRP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0.2296</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24-hour MAP-SDS</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-0.886 (15.512)</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charset="0"/>
                          <a:ea typeface="ＭＳ Ｐゴシック" charset="0"/>
                          <a:cs typeface="Times New Roman" charset="0"/>
                        </a:rPr>
                        <a:t>-0.133 (11.970)</a:t>
                      </a:r>
                      <a:endParaRPr kumimoji="0" lang="en-GB" sz="2000" b="0" i="0" u="none" strike="noStrike" cap="none" normalizeH="0" baseline="0">
                        <a:ln>
                          <a:noFill/>
                        </a:ln>
                        <a:solidFill>
                          <a:schemeClr val="tx1"/>
                        </a:solidFill>
                        <a:effectLst/>
                        <a:latin typeface="Calibri" charset="0"/>
                        <a:ea typeface="Calibri" charset="0"/>
                        <a:cs typeface="Times New Roman" charset="0"/>
                      </a:endParaRP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Calibri" charset="0"/>
                          <a:ea typeface="Calibri" charset="0"/>
                          <a:cs typeface="Times New Roman" charset="0"/>
                        </a:rPr>
                        <a:t>0.8296</a:t>
                      </a:r>
                    </a:p>
                  </a:txBody>
                  <a:tcPr marL="77153" marR="771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1168967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Title 1"/>
          <p:cNvSpPr>
            <a:spLocks noGrp="1"/>
          </p:cNvSpPr>
          <p:nvPr>
            <p:ph type="title"/>
          </p:nvPr>
        </p:nvSpPr>
        <p:spPr>
          <a:xfrm>
            <a:off x="1433513" y="214313"/>
            <a:ext cx="8767762" cy="700087"/>
          </a:xfrm>
        </p:spPr>
        <p:txBody>
          <a:bodyPr/>
          <a:lstStyle/>
          <a:p>
            <a:r>
              <a:rPr lang="en-GB">
                <a:latin typeface="Arial" charset="0"/>
              </a:rPr>
              <a:t> Determinants of cIMT change</a:t>
            </a:r>
          </a:p>
        </p:txBody>
      </p:sp>
      <p:pic>
        <p:nvPicPr>
          <p:cNvPr id="54681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42975" y="1371600"/>
            <a:ext cx="8281988" cy="5257800"/>
          </a:xfrm>
        </p:spPr>
      </p:pic>
    </p:spTree>
    <p:extLst>
      <p:ext uri="{BB962C8B-B14F-4D97-AF65-F5344CB8AC3E}">
        <p14:creationId xmlns:p14="http://schemas.microsoft.com/office/powerpoint/2010/main" val="743295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Title 1"/>
          <p:cNvSpPr>
            <a:spLocks noGrp="1"/>
          </p:cNvSpPr>
          <p:nvPr>
            <p:ph type="title"/>
          </p:nvPr>
        </p:nvSpPr>
        <p:spPr>
          <a:xfrm>
            <a:off x="1433513" y="214313"/>
            <a:ext cx="8767762" cy="700087"/>
          </a:xfrm>
        </p:spPr>
        <p:txBody>
          <a:bodyPr/>
          <a:lstStyle/>
          <a:p>
            <a:r>
              <a:rPr lang="en-GB">
                <a:latin typeface="Arial" charset="0"/>
              </a:rPr>
              <a:t> Height and change in Height SDS</a:t>
            </a:r>
          </a:p>
        </p:txBody>
      </p:sp>
      <p:pic>
        <p:nvPicPr>
          <p:cNvPr id="4" name="Content Placeholder 3"/>
          <p:cNvPicPr>
            <a:picLocks noGrp="1" noChangeAspect="1"/>
          </p:cNvPicPr>
          <p:nvPr>
            <p:ph idx="1"/>
          </p:nvPr>
        </p:nvPicPr>
        <p:blipFill>
          <a:blip r:embed="rId3"/>
          <a:stretch>
            <a:fillRect/>
          </a:stretch>
        </p:blipFill>
        <p:spPr>
          <a:xfrm>
            <a:off x="6632575" y="1095375"/>
            <a:ext cx="3654425" cy="2867025"/>
          </a:xfrm>
          <a:ln>
            <a:solidFill>
              <a:schemeClr val="bg1">
                <a:lumMod val="65000"/>
              </a:schemeClr>
            </a:solidFill>
          </a:ln>
        </p:spPr>
      </p:pic>
      <p:pic>
        <p:nvPicPr>
          <p:cNvPr id="54784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25" y="1295400"/>
            <a:ext cx="63547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7936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Title 1"/>
          <p:cNvSpPr>
            <a:spLocks noGrp="1"/>
          </p:cNvSpPr>
          <p:nvPr>
            <p:ph type="title"/>
          </p:nvPr>
        </p:nvSpPr>
        <p:spPr>
          <a:xfrm>
            <a:off x="1687513" y="333375"/>
            <a:ext cx="7920037" cy="1366838"/>
          </a:xfrm>
        </p:spPr>
        <p:txBody>
          <a:bodyPr/>
          <a:lstStyle/>
          <a:p>
            <a:r>
              <a:rPr lang="en-GB">
                <a:latin typeface="Arial" charset="0"/>
              </a:rPr>
              <a:t>Conclusions: 3 “H” study 2017</a:t>
            </a:r>
            <a:br>
              <a:rPr lang="en-GB">
                <a:latin typeface="Arial" charset="0"/>
              </a:rPr>
            </a:br>
            <a:r>
              <a:rPr lang="en-GB">
                <a:latin typeface="Arial" charset="0"/>
              </a:rPr>
              <a:t>	</a:t>
            </a:r>
            <a:r>
              <a:rPr lang="en-GB" b="0" i="1">
                <a:solidFill>
                  <a:srgbClr val="FF0000"/>
                </a:solidFill>
                <a:latin typeface="Arial" charset="0"/>
              </a:rPr>
              <a:t>HDF, Hearts, Height</a:t>
            </a:r>
          </a:p>
        </p:txBody>
      </p:sp>
      <p:sp>
        <p:nvSpPr>
          <p:cNvPr id="549890" name="Content Placeholder 2"/>
          <p:cNvSpPr>
            <a:spLocks noGrp="1"/>
          </p:cNvSpPr>
          <p:nvPr>
            <p:ph idx="1"/>
          </p:nvPr>
        </p:nvSpPr>
        <p:spPr>
          <a:xfrm>
            <a:off x="606425" y="1989138"/>
            <a:ext cx="8858250" cy="4745037"/>
          </a:xfrm>
          <a:solidFill>
            <a:schemeClr val="bg1"/>
          </a:solidFill>
        </p:spPr>
        <p:txBody>
          <a:bodyPr/>
          <a:lstStyle/>
          <a:p>
            <a:r>
              <a:rPr lang="en-GB" sz="2400">
                <a:latin typeface="Arial" charset="0"/>
              </a:rPr>
              <a:t>Children on HD have a significant increase in cIMT over 1-year, whereas there is no change in cIMT in children on HDF </a:t>
            </a:r>
          </a:p>
          <a:p>
            <a:endParaRPr lang="en-GB" sz="1000">
              <a:latin typeface="Arial" charset="0"/>
            </a:endParaRPr>
          </a:p>
          <a:p>
            <a:r>
              <a:rPr lang="en-GB" sz="2400">
                <a:latin typeface="Arial" charset="0"/>
              </a:rPr>
              <a:t>Children on HDF have a small but significant increase in height SDS over 1-year</a:t>
            </a:r>
          </a:p>
          <a:p>
            <a:endParaRPr lang="en-GB" sz="900">
              <a:latin typeface="Arial" charset="0"/>
            </a:endParaRPr>
          </a:p>
          <a:p>
            <a:r>
              <a:rPr lang="en-GB" sz="2400">
                <a:latin typeface="Arial" charset="0"/>
              </a:rPr>
              <a:t>HDF is associated with a significant and early improvement in “cardiovascular preservation”:</a:t>
            </a:r>
          </a:p>
          <a:p>
            <a:pPr lvl="1">
              <a:buFontTx/>
              <a:buChar char="-"/>
            </a:pPr>
            <a:r>
              <a:rPr lang="en-GB" sz="2000" i="1">
                <a:latin typeface="Arial" charset="0"/>
              </a:rPr>
              <a:t>fluid status</a:t>
            </a:r>
          </a:p>
          <a:p>
            <a:pPr lvl="1">
              <a:buFontTx/>
              <a:buChar char="-"/>
            </a:pPr>
            <a:r>
              <a:rPr lang="en-GB" sz="2000" i="1">
                <a:latin typeface="Arial" charset="0"/>
              </a:rPr>
              <a:t>Reduced inflammation and oxidative stress </a:t>
            </a:r>
          </a:p>
          <a:p>
            <a:pPr lvl="1">
              <a:buFontTx/>
              <a:buChar char="-"/>
            </a:pPr>
            <a:r>
              <a:rPr lang="en-GB" sz="2000" i="1">
                <a:latin typeface="Arial" charset="0"/>
              </a:rPr>
              <a:t>Improved endothelial function</a:t>
            </a:r>
            <a:endParaRPr lang="en-GB" sz="2400" i="1">
              <a:latin typeface="Arial" charset="0"/>
            </a:endParaRPr>
          </a:p>
        </p:txBody>
      </p:sp>
      <p:sp>
        <p:nvSpPr>
          <p:cNvPr id="549891" name="Image 1"/>
          <p:cNvSpPr>
            <a:spLocks noChangeAspect="1"/>
          </p:cNvSpPr>
          <p:nvPr/>
        </p:nvSpPr>
        <p:spPr bwMode="auto">
          <a:xfrm>
            <a:off x="6872288" y="4365625"/>
            <a:ext cx="2852737"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endParaRPr>
          </a:p>
        </p:txBody>
      </p:sp>
    </p:spTree>
    <p:extLst>
      <p:ext uri="{BB962C8B-B14F-4D97-AF65-F5344CB8AC3E}">
        <p14:creationId xmlns:p14="http://schemas.microsoft.com/office/powerpoint/2010/main" val="40335538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498600" y="333375"/>
            <a:ext cx="7289800" cy="1079500"/>
          </a:xfrm>
          <a:solidFill>
            <a:schemeClr val="accent1">
              <a:lumMod val="20000"/>
              <a:lumOff val="80000"/>
            </a:schemeClr>
          </a:solidFill>
        </p:spPr>
        <p:txBody>
          <a:bodyPr/>
          <a:lstStyle/>
          <a:p>
            <a:pPr>
              <a:defRPr/>
            </a:pPr>
            <a:r>
              <a:rPr lang="en-US" sz="3200">
                <a:latin typeface="Arial" charset="0"/>
                <a:ea typeface="MS PGothic" charset="0"/>
                <a:cs typeface="Times New Roman" charset="0"/>
              </a:rPr>
              <a:t>Dialysis prescription  : </a:t>
            </a:r>
            <a:br>
              <a:rPr lang="en-US" sz="3200">
                <a:latin typeface="Arial" charset="0"/>
                <a:ea typeface="MS PGothic" charset="0"/>
                <a:cs typeface="Times New Roman" charset="0"/>
              </a:rPr>
            </a:br>
            <a:r>
              <a:rPr lang="en-US" sz="3200">
                <a:latin typeface="Arial" charset="0"/>
                <a:ea typeface="MS PGothic" charset="0"/>
                <a:cs typeface="Times New Roman" charset="0"/>
              </a:rPr>
              <a:t>adequate, before optimal</a:t>
            </a:r>
            <a:endParaRPr lang="fr-FR" sz="6600" b="1">
              <a:latin typeface="Arial" charset="0"/>
              <a:ea typeface="MS PGothic" charset="0"/>
            </a:endParaRPr>
          </a:p>
        </p:txBody>
      </p:sp>
      <p:sp>
        <p:nvSpPr>
          <p:cNvPr id="433154" name="Rectangle 3"/>
          <p:cNvSpPr>
            <a:spLocks noGrp="1" noChangeArrowheads="1"/>
          </p:cNvSpPr>
          <p:nvPr>
            <p:ph type="body" idx="1"/>
          </p:nvPr>
        </p:nvSpPr>
        <p:spPr>
          <a:xfrm>
            <a:off x="769938" y="1773238"/>
            <a:ext cx="8743950" cy="4322762"/>
          </a:xfrm>
        </p:spPr>
        <p:txBody>
          <a:bodyPr/>
          <a:lstStyle/>
          <a:p>
            <a:pPr algn="just">
              <a:spcBef>
                <a:spcPct val="60000"/>
              </a:spcBef>
            </a:pPr>
            <a:r>
              <a:rPr lang="en-US" sz="2400" i="1">
                <a:solidFill>
                  <a:srgbClr val="FF3300"/>
                </a:solidFill>
                <a:latin typeface="Arial" charset="0"/>
                <a:ea typeface="MS PGothic" charset="0"/>
                <a:cs typeface="Arial" charset="0"/>
              </a:rPr>
              <a:t>Dialysis modality</a:t>
            </a:r>
            <a:r>
              <a:rPr lang="en-US" sz="2400">
                <a:latin typeface="Arial" charset="0"/>
                <a:ea typeface="MS PGothic" charset="0"/>
                <a:cs typeface="Arial" charset="0"/>
              </a:rPr>
              <a:t> should permit the achievement of the blood pressure control (without antihypertensive medications for the majority of children), normal myocardial morphology and function</a:t>
            </a:r>
          </a:p>
          <a:p>
            <a:pPr algn="just">
              <a:spcBef>
                <a:spcPct val="60000"/>
              </a:spcBef>
            </a:pPr>
            <a:r>
              <a:rPr lang="fr-FR" sz="2400">
                <a:latin typeface="Arial" charset="0"/>
                <a:ea typeface="MS PGothic" charset="0"/>
                <a:cs typeface="MS PGothic" charset="0"/>
              </a:rPr>
              <a:t>The « at bedside » concept that </a:t>
            </a:r>
            <a:r>
              <a:rPr lang="fr-FR" sz="2400" i="1">
                <a:solidFill>
                  <a:srgbClr val="FF0000"/>
                </a:solidFill>
                <a:latin typeface="Arial" charset="0"/>
                <a:ea typeface="MS PGothic" charset="0"/>
                <a:cs typeface="MS PGothic" charset="0"/>
              </a:rPr>
              <a:t>an elevated blood pressure should benefit from enhanced ultrafiltration </a:t>
            </a:r>
            <a:r>
              <a:rPr lang="fr-FR" sz="2400">
                <a:latin typeface="Arial" charset="0"/>
                <a:ea typeface="MS PGothic" charset="0"/>
                <a:cs typeface="MS PGothic" charset="0"/>
              </a:rPr>
              <a:t>(increased weight loss/UF per session) could be inaccurate in some cases, </a:t>
            </a:r>
            <a:r>
              <a:rPr lang="fr-FR" sz="2400" b="1">
                <a:solidFill>
                  <a:srgbClr val="FF0000"/>
                </a:solidFill>
                <a:latin typeface="Arial" charset="0"/>
                <a:ea typeface="MS PGothic" charset="0"/>
                <a:cs typeface="MS PGothic" charset="0"/>
              </a:rPr>
              <a:t>even at risk</a:t>
            </a:r>
            <a:endParaRPr lang="fr-FR" sz="2400" b="1" i="1">
              <a:solidFill>
                <a:srgbClr val="FF0000"/>
              </a:solidFill>
              <a:latin typeface="Arial" charset="0"/>
              <a:ea typeface="MS PGothic" charset="0"/>
              <a:cs typeface="Arial" charset="0"/>
            </a:endParaRPr>
          </a:p>
        </p:txBody>
      </p:sp>
      <p:pic>
        <p:nvPicPr>
          <p:cNvPr id="43315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275" y="5229225"/>
            <a:ext cx="25685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6" name="Flèche droite 4"/>
          <p:cNvSpPr>
            <a:spLocks noChangeArrowheads="1"/>
          </p:cNvSpPr>
          <p:nvPr/>
        </p:nvSpPr>
        <p:spPr bwMode="auto">
          <a:xfrm>
            <a:off x="4495800" y="5229225"/>
            <a:ext cx="2673350" cy="792163"/>
          </a:xfrm>
          <a:prstGeom prst="rightArrow">
            <a:avLst>
              <a:gd name="adj1" fmla="val 50000"/>
              <a:gd name="adj2" fmla="val 49996"/>
            </a:avLst>
          </a:prstGeom>
          <a:noFill/>
          <a:ln w="63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r>
              <a:rPr lang="fr-FR">
                <a:solidFill>
                  <a:srgbClr val="000000"/>
                </a:solidFill>
              </a:rPr>
              <a:t>Only 40% </a:t>
            </a:r>
          </a:p>
        </p:txBody>
      </p:sp>
    </p:spTree>
    <p:extLst>
      <p:ext uri="{BB962C8B-B14F-4D97-AF65-F5344CB8AC3E}">
        <p14:creationId xmlns:p14="http://schemas.microsoft.com/office/powerpoint/2010/main" val="3857081162"/>
      </p:ext>
    </p:extLst>
  </p:cSld>
  <p:clrMapOvr>
    <a:masterClrMapping/>
  </p:clrMapOvr>
  <p:transition xmlns:p14="http://schemas.microsoft.com/office/powerpoint/2010/mai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a:xfrm>
            <a:off x="771525" y="260350"/>
            <a:ext cx="8743950" cy="1296988"/>
          </a:xfrm>
          <a:solidFill>
            <a:schemeClr val="accent1">
              <a:lumMod val="20000"/>
              <a:lumOff val="80000"/>
            </a:schemeClr>
          </a:solidFill>
        </p:spPr>
        <p:txBody>
          <a:bodyPr/>
          <a:lstStyle/>
          <a:p>
            <a:pPr>
              <a:defRPr/>
            </a:pPr>
            <a:r>
              <a:rPr lang="en-GB" sz="2400">
                <a:latin typeface="Arial" charset="0"/>
                <a:ea typeface="MS PGothic" charset="0"/>
              </a:rPr>
              <a:t>Hydration measurement by bioimpedance spectroscopy and blood pressure management in children on hemodialysis. </a:t>
            </a:r>
            <a:r>
              <a:rPr lang="en-GB" sz="2000">
                <a:latin typeface="Arial" charset="0"/>
                <a:ea typeface="MS PGothic" charset="0"/>
              </a:rPr>
              <a:t>Zaloszyc A…Fischbach M (2013). Pediatr Nephrol; 28:2169-2177</a:t>
            </a:r>
            <a:endParaRPr lang="fr-FR" sz="3200">
              <a:latin typeface="Arial" charset="0"/>
              <a:ea typeface="MS PGothic" charset="0"/>
            </a:endParaRPr>
          </a:p>
        </p:txBody>
      </p:sp>
      <p:pic>
        <p:nvPicPr>
          <p:cNvPr id="435202" name="Espace réservé du contenu 3" descr="DIVERS2.jpg"/>
          <p:cNvPicPr>
            <a:picLocks noGrp="1" noChangeAspect="1"/>
          </p:cNvPicPr>
          <p:nvPr>
            <p:ph idx="1"/>
          </p:nvPr>
        </p:nvPicPr>
        <p:blipFill>
          <a:blip r:embed="rId3">
            <a:extLst>
              <a:ext uri="{28A0092B-C50C-407E-A947-70E740481C1C}">
                <a14:useLocalDpi xmlns:a14="http://schemas.microsoft.com/office/drawing/2010/main" val="0"/>
              </a:ext>
            </a:extLst>
          </a:blip>
          <a:srcRect l="-12646" r="-12646"/>
          <a:stretch>
            <a:fillRect/>
          </a:stretch>
        </p:blipFill>
        <p:spPr>
          <a:xfrm>
            <a:off x="1660525" y="2133600"/>
            <a:ext cx="6742113" cy="3598863"/>
          </a:xfrm>
        </p:spPr>
      </p:pic>
      <p:sp>
        <p:nvSpPr>
          <p:cNvPr id="435203" name="Bulle rectangulaire à coins arrondis 1"/>
          <p:cNvSpPr>
            <a:spLocks noChangeArrowheads="1"/>
          </p:cNvSpPr>
          <p:nvPr/>
        </p:nvSpPr>
        <p:spPr bwMode="auto">
          <a:xfrm>
            <a:off x="3703638" y="1628775"/>
            <a:ext cx="3600450" cy="792163"/>
          </a:xfrm>
          <a:prstGeom prst="wedgeRoundRectCallout">
            <a:avLst>
              <a:gd name="adj1" fmla="val -20833"/>
              <a:gd name="adj2" fmla="val 62500"/>
              <a:gd name="adj3" fmla="val 16667"/>
            </a:avLst>
          </a:prstGeom>
          <a:solidFill>
            <a:srgbClr val="FFFFCC"/>
          </a:solidFill>
          <a:ln w="9525">
            <a:solidFill>
              <a:schemeClr val="tx1"/>
            </a:solidFill>
            <a:round/>
            <a:headEnd/>
            <a:tailEnd/>
          </a:ln>
        </p:spPr>
        <p:txBody>
          <a:bodyPr/>
          <a:lstStyle/>
          <a:p>
            <a:pPr eaLnBrk="0" hangingPunct="0"/>
            <a:r>
              <a:rPr lang="fr-FR" sz="1800">
                <a:solidFill>
                  <a:srgbClr val="FF0000"/>
                </a:solidFill>
                <a:latin typeface="Arial" charset="0"/>
                <a:cs typeface="Arial" charset="0"/>
              </a:rPr>
              <a:t>39%  high BP</a:t>
            </a:r>
            <a:r>
              <a:rPr lang="fr-FR" sz="1800">
                <a:solidFill>
                  <a:srgbClr val="000000"/>
                </a:solidFill>
                <a:latin typeface="Arial" charset="0"/>
                <a:cs typeface="Arial" charset="0"/>
              </a:rPr>
              <a:t>, but only 36% of them « overhydrated » (&gt;7%)</a:t>
            </a:r>
          </a:p>
        </p:txBody>
      </p:sp>
      <p:sp>
        <p:nvSpPr>
          <p:cNvPr id="435204" name="Bulle rectangulaire à coins arrondis 5"/>
          <p:cNvSpPr>
            <a:spLocks noChangeArrowheads="1"/>
          </p:cNvSpPr>
          <p:nvPr/>
        </p:nvSpPr>
        <p:spPr bwMode="auto">
          <a:xfrm>
            <a:off x="7816850" y="2924175"/>
            <a:ext cx="1943100" cy="1873250"/>
          </a:xfrm>
          <a:prstGeom prst="wedgeRoundRectCallout">
            <a:avLst>
              <a:gd name="adj1" fmla="val -20833"/>
              <a:gd name="adj2" fmla="val 62500"/>
              <a:gd name="adj3" fmla="val 16667"/>
            </a:avLst>
          </a:prstGeom>
          <a:solidFill>
            <a:srgbClr val="FFFFCC"/>
          </a:solidFill>
          <a:ln w="9525">
            <a:solidFill>
              <a:schemeClr val="tx1"/>
            </a:solidFill>
            <a:round/>
            <a:headEnd/>
            <a:tailEnd/>
          </a:ln>
        </p:spPr>
        <p:txBody>
          <a:bodyPr/>
          <a:lstStyle/>
          <a:p>
            <a:pPr eaLnBrk="0" hangingPunct="0"/>
            <a:r>
              <a:rPr lang="fr-FR" sz="1800">
                <a:solidFill>
                  <a:srgbClr val="FF0000"/>
                </a:solidFill>
                <a:latin typeface="Arial" charset="0"/>
                <a:cs typeface="Arial" charset="0"/>
              </a:rPr>
              <a:t>35% overhydrated </a:t>
            </a:r>
            <a:r>
              <a:rPr lang="fr-FR" sz="1800">
                <a:solidFill>
                  <a:srgbClr val="000000"/>
                </a:solidFill>
                <a:latin typeface="Arial" charset="0"/>
                <a:cs typeface="Arial" charset="0"/>
              </a:rPr>
              <a:t>(&gt;7%), but only 40% of them with high BP</a:t>
            </a:r>
          </a:p>
        </p:txBody>
      </p:sp>
      <p:sp>
        <p:nvSpPr>
          <p:cNvPr id="435205" name="Rectangle 6"/>
          <p:cNvSpPr>
            <a:spLocks noChangeArrowheads="1"/>
          </p:cNvSpPr>
          <p:nvPr/>
        </p:nvSpPr>
        <p:spPr bwMode="auto">
          <a:xfrm>
            <a:off x="2389188" y="3860800"/>
            <a:ext cx="5345112" cy="144463"/>
          </a:xfrm>
          <a:prstGeom prst="rect">
            <a:avLst/>
          </a:prstGeom>
          <a:solidFill>
            <a:srgbClr val="FF0000"/>
          </a:solidFill>
          <a:ln w="9525">
            <a:solidFill>
              <a:schemeClr val="tx1"/>
            </a:solidFill>
            <a:round/>
            <a:headEnd/>
            <a:tailEnd/>
          </a:ln>
        </p:spPr>
        <p:txBody>
          <a:bodyPr/>
          <a:lstStyle/>
          <a:p>
            <a:pPr eaLnBrk="0" hangingPunct="0"/>
            <a:endParaRPr lang="fr-FR">
              <a:solidFill>
                <a:srgbClr val="000000"/>
              </a:solidFill>
            </a:endParaRPr>
          </a:p>
        </p:txBody>
      </p:sp>
      <p:sp>
        <p:nvSpPr>
          <p:cNvPr id="435206" name="Rectangle 7"/>
          <p:cNvSpPr>
            <a:spLocks noChangeArrowheads="1"/>
          </p:cNvSpPr>
          <p:nvPr/>
        </p:nvSpPr>
        <p:spPr bwMode="auto">
          <a:xfrm>
            <a:off x="4738688" y="2636838"/>
            <a:ext cx="161925" cy="2879725"/>
          </a:xfrm>
          <a:prstGeom prst="rect">
            <a:avLst/>
          </a:prstGeom>
          <a:solidFill>
            <a:srgbClr val="FF0000"/>
          </a:solidFill>
          <a:ln w="9525">
            <a:solidFill>
              <a:schemeClr val="tx1"/>
            </a:solidFill>
            <a:round/>
            <a:headEnd/>
            <a:tailEnd/>
          </a:ln>
        </p:spPr>
        <p:txBody>
          <a:bodyPr/>
          <a:lstStyle/>
          <a:p>
            <a:pPr eaLnBrk="0" hangingPunct="0"/>
            <a:endParaRPr lang="fr-FR">
              <a:solidFill>
                <a:srgbClr val="000000"/>
              </a:solidFill>
            </a:endParaRPr>
          </a:p>
        </p:txBody>
      </p:sp>
      <p:sp>
        <p:nvSpPr>
          <p:cNvPr id="435207" name="Rectangle à coins arrondis 7"/>
          <p:cNvSpPr>
            <a:spLocks noChangeArrowheads="1"/>
          </p:cNvSpPr>
          <p:nvPr/>
        </p:nvSpPr>
        <p:spPr bwMode="auto">
          <a:xfrm>
            <a:off x="247650" y="4076700"/>
            <a:ext cx="2016125" cy="428625"/>
          </a:xfrm>
          <a:prstGeom prst="wedgeRoundRectCallout">
            <a:avLst>
              <a:gd name="adj1" fmla="val -20833"/>
              <a:gd name="adj2" fmla="val 62500"/>
              <a:gd name="adj3" fmla="val 16667"/>
            </a:avLst>
          </a:prstGeom>
          <a:solidFill>
            <a:srgbClr val="FFFFCC"/>
          </a:solidFill>
          <a:ln w="9525">
            <a:solidFill>
              <a:schemeClr val="tx1"/>
            </a:solidFill>
            <a:round/>
            <a:headEnd/>
            <a:tailEnd/>
          </a:ln>
        </p:spPr>
        <p:txBody>
          <a:bodyPr/>
          <a:lstStyle/>
          <a:p>
            <a:pPr eaLnBrk="0" hangingPunct="0"/>
            <a:r>
              <a:rPr lang="fr-FR" sz="1400">
                <a:solidFill>
                  <a:srgbClr val="000000"/>
                </a:solidFill>
                <a:latin typeface="Arial" charset="0"/>
              </a:rPr>
              <a:t>     36 % : normo OH </a:t>
            </a:r>
          </a:p>
        </p:txBody>
      </p:sp>
      <p:sp>
        <p:nvSpPr>
          <p:cNvPr id="435208" name="ZoneTexte 1"/>
          <p:cNvSpPr txBox="1">
            <a:spLocks noChangeArrowheads="1"/>
          </p:cNvSpPr>
          <p:nvPr/>
        </p:nvSpPr>
        <p:spPr bwMode="auto">
          <a:xfrm>
            <a:off x="463550" y="6021388"/>
            <a:ext cx="9432925" cy="708025"/>
          </a:xfrm>
          <a:prstGeom prst="rect">
            <a:avLst/>
          </a:prstGeom>
          <a:solidFill>
            <a:srgbClr val="FFFFCC"/>
          </a:solidFill>
          <a:ln w="38100">
            <a:solidFill>
              <a:srgbClr val="FF0000"/>
            </a:solidFill>
            <a:miter lim="800000"/>
            <a:headEnd/>
            <a:tailEnd/>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fr-FR" sz="2000" b="1">
                <a:solidFill>
                  <a:srgbClr val="FF0000"/>
                </a:solidFill>
                <a:latin typeface="Arial" charset="0"/>
              </a:rPr>
              <a:t>The relation BP versus hydration in children on chronic hemodialysis : </a:t>
            </a:r>
          </a:p>
          <a:p>
            <a:pPr algn="ctr" eaLnBrk="1" hangingPunct="1"/>
            <a:r>
              <a:rPr lang="fr-FR" sz="2000" b="1">
                <a:solidFill>
                  <a:srgbClr val="FF0000"/>
                </a:solidFill>
                <a:latin typeface="Arial" charset="0"/>
              </a:rPr>
              <a:t>« far from clear »: </a:t>
            </a:r>
            <a:r>
              <a:rPr lang="fr-FR" sz="2000" b="1" i="1" u="sng">
                <a:solidFill>
                  <a:srgbClr val="FF0000"/>
                </a:solidFill>
                <a:latin typeface="Arial" charset="0"/>
              </a:rPr>
              <a:t>to probing dry weight we need to add sodium balance</a:t>
            </a:r>
            <a:endParaRPr lang="en-US" sz="2800" b="1" i="1" u="sng">
              <a:solidFill>
                <a:srgbClr val="FF0000"/>
              </a:solidFill>
            </a:endParaRPr>
          </a:p>
        </p:txBody>
      </p:sp>
    </p:spTree>
    <p:extLst>
      <p:ext uri="{BB962C8B-B14F-4D97-AF65-F5344CB8AC3E}">
        <p14:creationId xmlns:p14="http://schemas.microsoft.com/office/powerpoint/2010/main" val="27487086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19113" y="260350"/>
            <a:ext cx="9309100" cy="1801813"/>
          </a:xfrm>
          <a:solidFill>
            <a:schemeClr val="accent1">
              <a:lumMod val="20000"/>
              <a:lumOff val="80000"/>
            </a:schemeClr>
          </a:solidFill>
        </p:spPr>
        <p:txBody>
          <a:bodyPr/>
          <a:lstStyle/>
          <a:p>
            <a:pPr>
              <a:defRPr/>
            </a:pPr>
            <a:r>
              <a:rPr lang="fr-FR" sz="3600">
                <a:latin typeface="Arial" charset="0"/>
                <a:ea typeface="MS PGothic" charset="0"/>
              </a:rPr>
              <a:t>Blood Pressure versus hydration in </a:t>
            </a:r>
            <a:br>
              <a:rPr lang="fr-FR" sz="3600">
                <a:latin typeface="Arial" charset="0"/>
                <a:ea typeface="MS PGothic" charset="0"/>
              </a:rPr>
            </a:br>
            <a:r>
              <a:rPr lang="fr-FR" sz="3600">
                <a:latin typeface="Arial" charset="0"/>
                <a:ea typeface="MS PGothic" charset="0"/>
              </a:rPr>
              <a:t> patients on dialysis : « box plot », importance of the BCM evaluation  </a:t>
            </a:r>
          </a:p>
        </p:txBody>
      </p:sp>
      <p:pic>
        <p:nvPicPr>
          <p:cNvPr id="43725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46338"/>
            <a:ext cx="5249863"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Étoile à 5 branches 6"/>
          <p:cNvSpPr/>
          <p:nvPr/>
        </p:nvSpPr>
        <p:spPr bwMode="auto">
          <a:xfrm>
            <a:off x="1020763" y="3278188"/>
            <a:ext cx="836612" cy="669925"/>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lstStyle/>
          <a:p>
            <a:pPr defTabSz="457200" fontAlgn="auto">
              <a:spcBef>
                <a:spcPts val="0"/>
              </a:spcBef>
              <a:spcAft>
                <a:spcPts val="0"/>
              </a:spcAft>
              <a:defRPr/>
            </a:pPr>
            <a:endParaRPr lang="fr-FR" sz="1600">
              <a:solidFill>
                <a:srgbClr val="000000"/>
              </a:solidFill>
              <a:latin typeface="Arial"/>
              <a:ea typeface="ＭＳ Ｐゴシック" pitchFamily="34" charset="-128"/>
            </a:endParaRPr>
          </a:p>
        </p:txBody>
      </p:sp>
      <p:sp>
        <p:nvSpPr>
          <p:cNvPr id="6" name="Étoile à 5 branches 5"/>
          <p:cNvSpPr/>
          <p:nvPr/>
        </p:nvSpPr>
        <p:spPr bwMode="auto">
          <a:xfrm>
            <a:off x="3702050" y="4264025"/>
            <a:ext cx="836613" cy="669925"/>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a:lstStyle/>
          <a:p>
            <a:pPr defTabSz="457200" fontAlgn="auto">
              <a:spcBef>
                <a:spcPts val="0"/>
              </a:spcBef>
              <a:spcAft>
                <a:spcPts val="0"/>
              </a:spcAft>
              <a:defRPr/>
            </a:pPr>
            <a:endParaRPr lang="fr-FR" sz="1600">
              <a:solidFill>
                <a:srgbClr val="000000"/>
              </a:solidFill>
              <a:latin typeface="Arial"/>
              <a:ea typeface="ＭＳ Ｐゴシック" pitchFamily="34" charset="-128"/>
            </a:endParaRPr>
          </a:p>
        </p:txBody>
      </p:sp>
      <p:sp>
        <p:nvSpPr>
          <p:cNvPr id="437253" name="Rectangle 1"/>
          <p:cNvSpPr>
            <a:spLocks noChangeArrowheads="1"/>
          </p:cNvSpPr>
          <p:nvPr/>
        </p:nvSpPr>
        <p:spPr bwMode="auto">
          <a:xfrm>
            <a:off x="5160963" y="2300288"/>
            <a:ext cx="4598987" cy="3986212"/>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514350" indent="-514350" defTabSz="457200"/>
            <a:r>
              <a:rPr lang="fr-FR" sz="2000" u="sng">
                <a:solidFill>
                  <a:srgbClr val="000000"/>
                </a:solidFill>
                <a:latin typeface="Arial" charset="0"/>
              </a:rPr>
              <a:t>Volume dependent high BP </a:t>
            </a:r>
            <a:r>
              <a:rPr lang="fr-FR" sz="2000">
                <a:solidFill>
                  <a:srgbClr val="000000"/>
                </a:solidFill>
                <a:latin typeface="Arial" charset="0"/>
              </a:rPr>
              <a:t>(natural relation) needs an UF prescription in mL (water and/or water and sodium) </a:t>
            </a:r>
          </a:p>
          <a:p>
            <a:pPr marL="914400" lvl="1" indent="-514350" defTabSz="457200"/>
            <a:endParaRPr lang="fr-FR" sz="2000">
              <a:solidFill>
                <a:srgbClr val="000000"/>
              </a:solidFill>
              <a:latin typeface="Arial" charset="0"/>
            </a:endParaRPr>
          </a:p>
          <a:p>
            <a:pPr marL="514350" indent="-514350" defTabSz="457200"/>
            <a:r>
              <a:rPr lang="fr-FR" sz="2000" u="sng">
                <a:solidFill>
                  <a:srgbClr val="FF0000"/>
                </a:solidFill>
                <a:latin typeface="Arial" charset="0"/>
              </a:rPr>
              <a:t>Volume non dependent BP </a:t>
            </a:r>
            <a:r>
              <a:rPr lang="fr-FR" sz="2000">
                <a:solidFill>
                  <a:srgbClr val="FF0000"/>
                </a:solidFill>
                <a:latin typeface="Arial" charset="0"/>
              </a:rPr>
              <a:t>vascular reactivity ?, complex situation: needs more than a «weight loss/water» prescription, importance of sodium balance, nutrition, non osmotic sodium (Tietze)…</a:t>
            </a:r>
            <a:endParaRPr lang="fr-FR" sz="2000">
              <a:solidFill>
                <a:srgbClr val="000000"/>
              </a:solidFill>
              <a:latin typeface="Arial" charset="0"/>
            </a:endParaRPr>
          </a:p>
        </p:txBody>
      </p:sp>
    </p:spTree>
    <p:extLst>
      <p:ext uri="{BB962C8B-B14F-4D97-AF65-F5344CB8AC3E}">
        <p14:creationId xmlns:p14="http://schemas.microsoft.com/office/powerpoint/2010/main" val="34222735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71525" y="333375"/>
            <a:ext cx="8743950" cy="1223963"/>
          </a:xfrm>
          <a:solidFill>
            <a:schemeClr val="accent1">
              <a:lumMod val="20000"/>
              <a:lumOff val="80000"/>
            </a:schemeClr>
          </a:solidFill>
        </p:spPr>
        <p:txBody>
          <a:bodyPr/>
          <a:lstStyle/>
          <a:p>
            <a:pPr>
              <a:defRPr/>
            </a:pPr>
            <a:r>
              <a:rPr lang="en-US" sz="3200" dirty="0" smtClean="0">
                <a:ea typeface="+mj-ea"/>
                <a:cs typeface="Times New Roman" pitchFamily="18" charset="0"/>
              </a:rPr>
              <a:t>  BP management in </a:t>
            </a:r>
            <a:r>
              <a:rPr lang="en-US" sz="3200" dirty="0" err="1" smtClean="0">
                <a:ea typeface="+mj-ea"/>
                <a:cs typeface="Times New Roman" pitchFamily="18" charset="0"/>
              </a:rPr>
              <a:t>dialysed</a:t>
            </a:r>
            <a:r>
              <a:rPr lang="en-US" sz="3200" dirty="0" smtClean="0">
                <a:ea typeface="+mj-ea"/>
                <a:cs typeface="Times New Roman" pitchFamily="18" charset="0"/>
              </a:rPr>
              <a:t> children : </a:t>
            </a:r>
            <a:br>
              <a:rPr lang="en-US" sz="3200" dirty="0" smtClean="0">
                <a:ea typeface="+mj-ea"/>
                <a:cs typeface="Times New Roman" pitchFamily="18" charset="0"/>
              </a:rPr>
            </a:br>
            <a:r>
              <a:rPr lang="en-US" sz="3200" i="1" dirty="0" smtClean="0">
                <a:solidFill>
                  <a:srgbClr val="FF0000"/>
                </a:solidFill>
                <a:ea typeface="+mj-ea"/>
                <a:cs typeface="Times New Roman" pitchFamily="18" charset="0"/>
              </a:rPr>
              <a:t>the vicious </a:t>
            </a:r>
            <a:r>
              <a:rPr lang="en-US" sz="3200" i="1" dirty="0" err="1" smtClean="0">
                <a:solidFill>
                  <a:srgbClr val="FF0000"/>
                </a:solidFill>
                <a:ea typeface="+mj-ea"/>
                <a:cs typeface="Times New Roman" pitchFamily="18" charset="0"/>
              </a:rPr>
              <a:t>cercle</a:t>
            </a:r>
            <a:endParaRPr lang="fr-FR" sz="6600" b="1" i="1" dirty="0" smtClean="0">
              <a:solidFill>
                <a:srgbClr val="FF0000"/>
              </a:solidFill>
              <a:ea typeface="+mj-ea"/>
              <a:cs typeface="+mj-cs"/>
            </a:endParaRPr>
          </a:p>
        </p:txBody>
      </p:sp>
      <p:sp>
        <p:nvSpPr>
          <p:cNvPr id="439298" name="Rectangle 3"/>
          <p:cNvSpPr>
            <a:spLocks noGrp="1" noChangeArrowheads="1"/>
          </p:cNvSpPr>
          <p:nvPr>
            <p:ph type="body" idx="1"/>
          </p:nvPr>
        </p:nvSpPr>
        <p:spPr>
          <a:xfrm>
            <a:off x="527050" y="1773238"/>
            <a:ext cx="9315450" cy="4322762"/>
          </a:xfrm>
        </p:spPr>
        <p:txBody>
          <a:bodyPr/>
          <a:lstStyle/>
          <a:p>
            <a:pPr algn="just">
              <a:spcBef>
                <a:spcPct val="60000"/>
              </a:spcBef>
            </a:pPr>
            <a:r>
              <a:rPr lang="en-US" sz="2400">
                <a:latin typeface="Arial" charset="0"/>
                <a:ea typeface="MS PGothic" charset="0"/>
                <a:cs typeface="Arial" charset="0"/>
              </a:rPr>
              <a:t>Elevated BP is mostly correlated by the doctors as “overweight”. Therefore, the usual prescription adaptation is more UF: </a:t>
            </a:r>
            <a:r>
              <a:rPr lang="en-US" sz="2400" i="1">
                <a:solidFill>
                  <a:srgbClr val="FF0000"/>
                </a:solidFill>
                <a:latin typeface="Arial" charset="0"/>
                <a:ea typeface="MS PGothic" charset="0"/>
                <a:cs typeface="Arial" charset="0"/>
              </a:rPr>
              <a:t>“a water prescription”</a:t>
            </a:r>
            <a:r>
              <a:rPr lang="en-US" altLang="ja-JP" sz="2400">
                <a:latin typeface="Arial" charset="0"/>
                <a:ea typeface="MS PGothic" charset="0"/>
                <a:cs typeface="Arial" charset="0"/>
              </a:rPr>
              <a:t>.</a:t>
            </a:r>
          </a:p>
          <a:p>
            <a:pPr algn="just">
              <a:spcBef>
                <a:spcPct val="60000"/>
              </a:spcBef>
            </a:pPr>
            <a:r>
              <a:rPr lang="en-US" sz="2400">
                <a:latin typeface="Arial" charset="0"/>
                <a:ea typeface="MS PGothic" charset="0"/>
                <a:cs typeface="Arial" charset="0"/>
              </a:rPr>
              <a:t>Being hypertensive, children on dialysis received antihypertensive drugs. Therefore, </a:t>
            </a:r>
            <a:r>
              <a:rPr lang="en-US" sz="2400" i="1">
                <a:solidFill>
                  <a:srgbClr val="FF0000"/>
                </a:solidFill>
                <a:latin typeface="Arial" charset="0"/>
                <a:ea typeface="MS PGothic" charset="0"/>
                <a:cs typeface="Arial" charset="0"/>
              </a:rPr>
              <a:t>the achievement a the fixed dry weight is at hypotensive risk</a:t>
            </a:r>
            <a:r>
              <a:rPr lang="en-US" sz="2400">
                <a:latin typeface="Arial" charset="0"/>
                <a:ea typeface="MS PGothic" charset="0"/>
                <a:cs typeface="Arial" charset="0"/>
              </a:rPr>
              <a:t>, balanced by increased sodium dialysate, and/or stopped UF.</a:t>
            </a:r>
          </a:p>
          <a:p>
            <a:pPr algn="just">
              <a:spcBef>
                <a:spcPct val="60000"/>
              </a:spcBef>
            </a:pPr>
            <a:r>
              <a:rPr lang="en-US" sz="2400">
                <a:latin typeface="Arial" charset="0"/>
                <a:ea typeface="MS PGothic" charset="0"/>
                <a:cs typeface="Arial" charset="0"/>
              </a:rPr>
              <a:t> </a:t>
            </a:r>
            <a:r>
              <a:rPr lang="en-US" sz="2400">
                <a:solidFill>
                  <a:srgbClr val="FF0000"/>
                </a:solidFill>
                <a:latin typeface="Arial" charset="0"/>
                <a:ea typeface="MS PGothic" charset="0"/>
                <a:cs typeface="Arial" charset="0"/>
              </a:rPr>
              <a:t>“</a:t>
            </a:r>
            <a:r>
              <a:rPr lang="en-US" altLang="ja-JP" sz="2400" i="1">
                <a:solidFill>
                  <a:srgbClr val="FF0000"/>
                </a:solidFill>
                <a:latin typeface="Arial" charset="0"/>
                <a:ea typeface="MS PGothic" charset="0"/>
                <a:cs typeface="Arial" charset="0"/>
              </a:rPr>
              <a:t>High</a:t>
            </a:r>
            <a:r>
              <a:rPr lang="en-US" sz="2400" i="1">
                <a:solidFill>
                  <a:srgbClr val="FF0000"/>
                </a:solidFill>
                <a:latin typeface="Arial" charset="0"/>
                <a:ea typeface="MS PGothic" charset="0"/>
                <a:cs typeface="Arial" charset="0"/>
              </a:rPr>
              <a:t>”</a:t>
            </a:r>
            <a:r>
              <a:rPr lang="en-US" altLang="ja-JP" sz="2400" i="1">
                <a:solidFill>
                  <a:srgbClr val="FF0000"/>
                </a:solidFill>
                <a:latin typeface="Arial" charset="0"/>
                <a:ea typeface="MS PGothic" charset="0"/>
                <a:cs typeface="Arial" charset="0"/>
              </a:rPr>
              <a:t> sodium dialysate concentration (NaD&gt;Napl) </a:t>
            </a:r>
            <a:r>
              <a:rPr lang="en-US" altLang="ja-JP" sz="2400">
                <a:latin typeface="Arial" charset="0"/>
                <a:ea typeface="MS PGothic" charset="0"/>
                <a:cs typeface="Arial" charset="0"/>
              </a:rPr>
              <a:t>(post dialytic thirst) and/or stopped UF are factors of too elevated interdialytic weight gain, inducing a high BP </a:t>
            </a:r>
            <a:endParaRPr lang="en-US" sz="2400">
              <a:latin typeface="Arial" charset="0"/>
              <a:ea typeface="MS PGothic" charset="0"/>
              <a:cs typeface="Arial" charset="0"/>
            </a:endParaRPr>
          </a:p>
        </p:txBody>
      </p:sp>
    </p:spTree>
    <p:extLst>
      <p:ext uri="{BB962C8B-B14F-4D97-AF65-F5344CB8AC3E}">
        <p14:creationId xmlns:p14="http://schemas.microsoft.com/office/powerpoint/2010/main" val="2903243648"/>
      </p:ext>
    </p:extLst>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2"/>
          <p:cNvSpPr>
            <a:spLocks noGrp="1" noChangeArrowheads="1"/>
          </p:cNvSpPr>
          <p:nvPr>
            <p:ph type="title" idx="4294967295"/>
          </p:nvPr>
        </p:nvSpPr>
        <p:spPr>
          <a:xfrm>
            <a:off x="679450" y="323850"/>
            <a:ext cx="9080500" cy="1054100"/>
          </a:xfrm>
          <a:solidFill>
            <a:srgbClr val="CCFFFF"/>
          </a:solidFill>
        </p:spPr>
        <p:txBody>
          <a:bodyPr/>
          <a:lstStyle/>
          <a:p>
            <a:pPr eaLnBrk="1" hangingPunct="1"/>
            <a:r>
              <a:rPr lang="fr-FR" sz="3200" b="0" dirty="0" err="1">
                <a:solidFill>
                  <a:srgbClr val="FF0000"/>
                </a:solidFill>
                <a:latin typeface="Arial" charset="0"/>
                <a:ea typeface="MS PGothic" charset="0"/>
              </a:rPr>
              <a:t>Increased</a:t>
            </a:r>
            <a:r>
              <a:rPr lang="fr-FR" sz="3200" b="0" dirty="0">
                <a:solidFill>
                  <a:srgbClr val="FF0000"/>
                </a:solidFill>
                <a:latin typeface="Arial" charset="0"/>
                <a:ea typeface="MS PGothic" charset="0"/>
              </a:rPr>
              <a:t> </a:t>
            </a:r>
            <a:r>
              <a:rPr lang="fr-FR" sz="3200" b="0" dirty="0" err="1">
                <a:solidFill>
                  <a:srgbClr val="FF0000"/>
                </a:solidFill>
                <a:latin typeface="Arial" charset="0"/>
                <a:ea typeface="MS PGothic" charset="0"/>
              </a:rPr>
              <a:t>cardiovascular</a:t>
            </a:r>
            <a:r>
              <a:rPr lang="fr-FR" sz="3200" b="0" dirty="0">
                <a:solidFill>
                  <a:srgbClr val="FF0000"/>
                </a:solidFill>
                <a:latin typeface="Arial" charset="0"/>
                <a:ea typeface="MS PGothic" charset="0"/>
              </a:rPr>
              <a:t> </a:t>
            </a:r>
            <a:r>
              <a:rPr lang="fr-FR" sz="3200" b="0" dirty="0" err="1">
                <a:solidFill>
                  <a:srgbClr val="FF0000"/>
                </a:solidFill>
                <a:latin typeface="Arial" charset="0"/>
                <a:ea typeface="MS PGothic" charset="0"/>
              </a:rPr>
              <a:t>risk</a:t>
            </a:r>
            <a:r>
              <a:rPr lang="fr-FR" sz="3200" b="0" dirty="0">
                <a:solidFill>
                  <a:srgbClr val="FF0000"/>
                </a:solidFill>
                <a:latin typeface="Arial" charset="0"/>
                <a:ea typeface="MS PGothic" charset="0"/>
              </a:rPr>
              <a:t> for </a:t>
            </a:r>
            <a:r>
              <a:rPr lang="fr-FR" sz="3200" b="0" dirty="0" err="1">
                <a:solidFill>
                  <a:srgbClr val="FF0000"/>
                </a:solidFill>
                <a:latin typeface="Arial" charset="0"/>
                <a:ea typeface="MS PGothic" charset="0"/>
              </a:rPr>
              <a:t>children</a:t>
            </a:r>
            <a:r>
              <a:rPr lang="fr-FR" sz="3200" b="0" dirty="0">
                <a:solidFill>
                  <a:srgbClr val="FF0000"/>
                </a:solidFill>
                <a:latin typeface="Arial" charset="0"/>
                <a:ea typeface="MS PGothic" charset="0"/>
              </a:rPr>
              <a:t> on ESRF : </a:t>
            </a:r>
            <a:r>
              <a:rPr lang="fr-FR" sz="3200" b="0" dirty="0" err="1">
                <a:solidFill>
                  <a:srgbClr val="FF0000"/>
                </a:solidFill>
                <a:latin typeface="Arial" charset="0"/>
                <a:ea typeface="MS PGothic" charset="0"/>
              </a:rPr>
              <a:t>predialysis</a:t>
            </a:r>
            <a:r>
              <a:rPr lang="fr-FR" sz="3200" b="0" dirty="0">
                <a:solidFill>
                  <a:srgbClr val="FF0000"/>
                </a:solidFill>
                <a:latin typeface="Arial" charset="0"/>
                <a:ea typeface="MS PGothic" charset="0"/>
              </a:rPr>
              <a:t>, </a:t>
            </a:r>
            <a:r>
              <a:rPr lang="fr-FR" sz="3200" b="0" dirty="0" err="1">
                <a:solidFill>
                  <a:srgbClr val="FF0000"/>
                </a:solidFill>
                <a:latin typeface="Arial" charset="0"/>
                <a:ea typeface="MS PGothic" charset="0"/>
              </a:rPr>
              <a:t>dialysis</a:t>
            </a:r>
            <a:r>
              <a:rPr lang="fr-FR" sz="3200" b="0" dirty="0">
                <a:solidFill>
                  <a:srgbClr val="FF0000"/>
                </a:solidFill>
                <a:latin typeface="Arial" charset="0"/>
                <a:ea typeface="MS PGothic" charset="0"/>
              </a:rPr>
              <a:t>, transplantation</a:t>
            </a:r>
            <a:endParaRPr lang="fr-FR" b="0" dirty="0">
              <a:solidFill>
                <a:srgbClr val="FF0000"/>
              </a:solidFill>
              <a:latin typeface="Arial" charset="0"/>
              <a:ea typeface="MS PGothic" charset="0"/>
            </a:endParaRPr>
          </a:p>
        </p:txBody>
      </p:sp>
      <p:sp>
        <p:nvSpPr>
          <p:cNvPr id="354306" name="Rectangle 3"/>
          <p:cNvSpPr>
            <a:spLocks noGrp="1" noChangeArrowheads="1"/>
          </p:cNvSpPr>
          <p:nvPr>
            <p:ph type="body" idx="4294967295"/>
          </p:nvPr>
        </p:nvSpPr>
        <p:spPr>
          <a:xfrm>
            <a:off x="273050" y="1436688"/>
            <a:ext cx="9726613" cy="2255837"/>
          </a:xfrm>
        </p:spPr>
        <p:txBody>
          <a:bodyPr/>
          <a:lstStyle/>
          <a:p>
            <a:pPr algn="just" eaLnBrk="1" hangingPunct="1">
              <a:lnSpc>
                <a:spcPct val="140000"/>
              </a:lnSpc>
            </a:pPr>
            <a:r>
              <a:rPr lang="fr-FR" sz="2000" b="1" i="1">
                <a:solidFill>
                  <a:srgbClr val="FF0000"/>
                </a:solidFill>
                <a:latin typeface="Arial" charset="0"/>
                <a:ea typeface="MS PGothic" charset="0"/>
              </a:rPr>
              <a:t>Conventional risks factors</a:t>
            </a:r>
            <a:r>
              <a:rPr lang="fr-FR" sz="2000" b="1" i="1" u="sng">
                <a:solidFill>
                  <a:srgbClr val="FF0000"/>
                </a:solidFill>
                <a:latin typeface="Arial" charset="0"/>
                <a:ea typeface="MS PGothic" charset="0"/>
              </a:rPr>
              <a:t> </a:t>
            </a:r>
            <a:r>
              <a:rPr lang="fr-FR" sz="2000" b="1" i="1">
                <a:solidFill>
                  <a:srgbClr val="FF0000"/>
                </a:solidFill>
                <a:latin typeface="Arial" charset="0"/>
                <a:ea typeface="MS PGothic" charset="0"/>
              </a:rPr>
              <a:t>: </a:t>
            </a:r>
            <a:r>
              <a:rPr lang="fr-FR" sz="2000" i="1" u="sng">
                <a:solidFill>
                  <a:schemeClr val="bg1"/>
                </a:solidFill>
                <a:latin typeface="Arial" charset="0"/>
                <a:ea typeface="MS PGothic" charset="0"/>
              </a:rPr>
              <a:t>BP</a:t>
            </a:r>
            <a:r>
              <a:rPr lang="fr-FR" sz="2000" i="1">
                <a:latin typeface="Arial" charset="0"/>
                <a:ea typeface="MS PGothic" charset="0"/>
              </a:rPr>
              <a:t>,</a:t>
            </a:r>
            <a:r>
              <a:rPr lang="fr-FR" sz="2000" b="1" i="1">
                <a:solidFill>
                  <a:srgbClr val="FF0000"/>
                </a:solidFill>
                <a:latin typeface="Arial" charset="0"/>
                <a:ea typeface="MS PGothic" charset="0"/>
              </a:rPr>
              <a:t> </a:t>
            </a:r>
            <a:r>
              <a:rPr lang="fr-FR" sz="1800" i="1">
                <a:latin typeface="Arial" charset="0"/>
                <a:ea typeface="MS PGothic" charset="0"/>
              </a:rPr>
              <a:t>BMI, cholesterol, sedentarity, BP, tabacco..</a:t>
            </a:r>
          </a:p>
          <a:p>
            <a:pPr algn="just" eaLnBrk="1" hangingPunct="1">
              <a:lnSpc>
                <a:spcPct val="100000"/>
              </a:lnSpc>
            </a:pPr>
            <a:r>
              <a:rPr lang="fr-FR" sz="2000" b="1" i="1">
                <a:solidFill>
                  <a:srgbClr val="FF0000"/>
                </a:solidFill>
                <a:latin typeface="Arial" charset="0"/>
                <a:ea typeface="MS PGothic" charset="0"/>
              </a:rPr>
              <a:t>Specific ESRF factors :</a:t>
            </a:r>
            <a:r>
              <a:rPr lang="fr-FR" sz="1800" i="1">
                <a:latin typeface="Arial" charset="0"/>
                <a:ea typeface="MS PGothic" charset="0"/>
              </a:rPr>
              <a:t> CKD-MBD (calcium/</a:t>
            </a:r>
            <a:r>
              <a:rPr lang="fr-FR" sz="1800" i="1" u="sng">
                <a:solidFill>
                  <a:srgbClr val="0000FF"/>
                </a:solidFill>
                <a:latin typeface="Arial" charset="0"/>
                <a:ea typeface="MS PGothic" charset="0"/>
              </a:rPr>
              <a:t>phosphat</a:t>
            </a:r>
            <a:r>
              <a:rPr lang="fr-FR" sz="1800" i="1">
                <a:solidFill>
                  <a:srgbClr val="0000FF"/>
                </a:solidFill>
                <a:latin typeface="Arial" charset="0"/>
                <a:ea typeface="MS PGothic" charset="0"/>
              </a:rPr>
              <a:t>e</a:t>
            </a:r>
            <a:r>
              <a:rPr lang="fr-FR" sz="1800" i="1">
                <a:latin typeface="Arial" charset="0"/>
                <a:ea typeface="MS PGothic" charset="0"/>
              </a:rPr>
              <a:t>/ PTH/vit D), </a:t>
            </a:r>
            <a:r>
              <a:rPr lang="fr-FR" sz="1800" i="1" u="sng">
                <a:solidFill>
                  <a:srgbClr val="0000FF"/>
                </a:solidFill>
                <a:latin typeface="Arial" charset="0"/>
                <a:ea typeface="MS PGothic" charset="0"/>
              </a:rPr>
              <a:t>volume control </a:t>
            </a:r>
          </a:p>
          <a:p>
            <a:pPr algn="just" eaLnBrk="1" hangingPunct="1">
              <a:lnSpc>
                <a:spcPct val="100000"/>
              </a:lnSpc>
              <a:buFont typeface="Monotype Sorts" charset="0"/>
              <a:buNone/>
            </a:pPr>
            <a:r>
              <a:rPr lang="fr-FR" sz="1800" i="1" u="sng">
                <a:solidFill>
                  <a:srgbClr val="0000FF"/>
                </a:solidFill>
                <a:latin typeface="Arial" charset="0"/>
                <a:ea typeface="MS PGothic" charset="0"/>
              </a:rPr>
              <a:t>	(BP and uremic cardiomyopathy)</a:t>
            </a:r>
            <a:r>
              <a:rPr lang="fr-FR" sz="1800" i="1">
                <a:latin typeface="Arial" charset="0"/>
                <a:ea typeface="MS PGothic" charset="0"/>
              </a:rPr>
              <a:t>, inflammation/protein wasting….</a:t>
            </a:r>
          </a:p>
          <a:p>
            <a:pPr algn="just" eaLnBrk="1" hangingPunct="1">
              <a:lnSpc>
                <a:spcPct val="140000"/>
              </a:lnSpc>
            </a:pPr>
            <a:r>
              <a:rPr lang="fr-FR" sz="1800" b="1">
                <a:solidFill>
                  <a:srgbClr val="FF0066"/>
                </a:solidFill>
                <a:latin typeface="Arial" charset="0"/>
                <a:ea typeface="MS PGothic" charset="0"/>
              </a:rPr>
              <a:t>All together conducting to atherosclerosis (cholesterol) and mediacalcosis (CaxP)</a:t>
            </a:r>
          </a:p>
        </p:txBody>
      </p:sp>
      <p:pic>
        <p:nvPicPr>
          <p:cNvPr id="3543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3286125"/>
            <a:ext cx="466725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med"/>
              </a14:hiddenLine>
            </a:ext>
          </a:extLst>
        </p:spPr>
      </p:pic>
      <p:sp>
        <p:nvSpPr>
          <p:cNvPr id="354308" name="ZoneTexte 5"/>
          <p:cNvSpPr txBox="1">
            <a:spLocks noChangeArrowheads="1"/>
          </p:cNvSpPr>
          <p:nvPr/>
        </p:nvSpPr>
        <p:spPr bwMode="auto">
          <a:xfrm>
            <a:off x="5791572" y="3284984"/>
            <a:ext cx="4104456" cy="193899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dirty="0" smtClean="0">
                <a:solidFill>
                  <a:srgbClr val="000000"/>
                </a:solidFill>
                <a:latin typeface="Arial" charset="0"/>
              </a:rPr>
              <a:t>«</a:t>
            </a:r>
            <a:r>
              <a:rPr lang="fr-FR" dirty="0" err="1" smtClean="0">
                <a:solidFill>
                  <a:srgbClr val="000000"/>
                </a:solidFill>
                <a:latin typeface="Arial" charset="0"/>
              </a:rPr>
              <a:t>starting</a:t>
            </a:r>
            <a:r>
              <a:rPr lang="fr-FR" dirty="0" smtClean="0">
                <a:solidFill>
                  <a:srgbClr val="000000"/>
                </a:solidFill>
                <a:latin typeface="Arial" charset="0"/>
              </a:rPr>
              <a:t> ESRF as a </a:t>
            </a:r>
            <a:r>
              <a:rPr lang="fr-FR" dirty="0" err="1" smtClean="0">
                <a:solidFill>
                  <a:srgbClr val="000000"/>
                </a:solidFill>
                <a:latin typeface="Arial" charset="0"/>
              </a:rPr>
              <a:t>child</a:t>
            </a:r>
            <a:r>
              <a:rPr lang="fr-FR" dirty="0" smtClean="0">
                <a:solidFill>
                  <a:srgbClr val="000000"/>
                </a:solidFill>
                <a:latin typeface="Arial" charset="0"/>
              </a:rPr>
              <a:t>» </a:t>
            </a:r>
            <a:r>
              <a:rPr lang="fr-FR" dirty="0" err="1" smtClean="0">
                <a:solidFill>
                  <a:srgbClr val="000000"/>
                </a:solidFill>
                <a:latin typeface="Arial" charset="0"/>
              </a:rPr>
              <a:t>conducts</a:t>
            </a:r>
            <a:r>
              <a:rPr lang="fr-FR" dirty="0" smtClean="0">
                <a:solidFill>
                  <a:srgbClr val="000000"/>
                </a:solidFill>
                <a:latin typeface="Arial" charset="0"/>
              </a:rPr>
              <a:t> </a:t>
            </a:r>
            <a:r>
              <a:rPr lang="fr-FR" dirty="0" err="1" smtClean="0">
                <a:solidFill>
                  <a:srgbClr val="000000"/>
                </a:solidFill>
                <a:latin typeface="Arial" charset="0"/>
              </a:rPr>
              <a:t>at</a:t>
            </a:r>
            <a:r>
              <a:rPr lang="fr-FR" dirty="0" smtClean="0">
                <a:solidFill>
                  <a:srgbClr val="000000"/>
                </a:solidFill>
                <a:latin typeface="Arial" charset="0"/>
              </a:rPr>
              <a:t> the </a:t>
            </a:r>
            <a:r>
              <a:rPr lang="fr-FR" dirty="0" err="1" smtClean="0">
                <a:solidFill>
                  <a:srgbClr val="000000"/>
                </a:solidFill>
                <a:latin typeface="Arial" charset="0"/>
              </a:rPr>
              <a:t>age</a:t>
            </a:r>
            <a:r>
              <a:rPr lang="fr-FR" dirty="0" smtClean="0">
                <a:solidFill>
                  <a:srgbClr val="000000"/>
                </a:solidFill>
                <a:latin typeface="Arial" charset="0"/>
              </a:rPr>
              <a:t> of 25 </a:t>
            </a:r>
            <a:r>
              <a:rPr lang="fr-FR" dirty="0" err="1" smtClean="0">
                <a:solidFill>
                  <a:srgbClr val="000000"/>
                </a:solidFill>
                <a:latin typeface="Arial" charset="0"/>
              </a:rPr>
              <a:t>years</a:t>
            </a:r>
            <a:r>
              <a:rPr lang="fr-FR" dirty="0" smtClean="0">
                <a:solidFill>
                  <a:srgbClr val="000000"/>
                </a:solidFill>
                <a:latin typeface="Arial" charset="0"/>
              </a:rPr>
              <a:t> to the </a:t>
            </a:r>
            <a:r>
              <a:rPr lang="fr-FR" dirty="0" err="1">
                <a:solidFill>
                  <a:srgbClr val="000000"/>
                </a:solidFill>
                <a:latin typeface="Arial" charset="0"/>
              </a:rPr>
              <a:t>same</a:t>
            </a:r>
            <a:r>
              <a:rPr lang="fr-FR" dirty="0">
                <a:solidFill>
                  <a:srgbClr val="000000"/>
                </a:solidFill>
                <a:latin typeface="Arial" charset="0"/>
              </a:rPr>
              <a:t> </a:t>
            </a:r>
            <a:r>
              <a:rPr lang="fr-FR" dirty="0" err="1">
                <a:solidFill>
                  <a:srgbClr val="000000"/>
                </a:solidFill>
                <a:latin typeface="Arial" charset="0"/>
              </a:rPr>
              <a:t>cardiovascular</a:t>
            </a:r>
            <a:r>
              <a:rPr lang="fr-FR" dirty="0">
                <a:solidFill>
                  <a:srgbClr val="000000"/>
                </a:solidFill>
                <a:latin typeface="Arial" charset="0"/>
              </a:rPr>
              <a:t> </a:t>
            </a:r>
            <a:r>
              <a:rPr lang="fr-FR" dirty="0" err="1">
                <a:solidFill>
                  <a:srgbClr val="000000"/>
                </a:solidFill>
                <a:latin typeface="Arial" charset="0"/>
              </a:rPr>
              <a:t>death</a:t>
            </a:r>
            <a:r>
              <a:rPr lang="fr-FR" dirty="0">
                <a:solidFill>
                  <a:srgbClr val="000000"/>
                </a:solidFill>
                <a:latin typeface="Arial" charset="0"/>
              </a:rPr>
              <a:t> </a:t>
            </a:r>
            <a:r>
              <a:rPr lang="fr-FR" dirty="0" err="1">
                <a:solidFill>
                  <a:srgbClr val="000000"/>
                </a:solidFill>
                <a:latin typeface="Arial" charset="0"/>
              </a:rPr>
              <a:t>risk</a:t>
            </a:r>
            <a:r>
              <a:rPr lang="fr-FR" dirty="0">
                <a:solidFill>
                  <a:srgbClr val="000000"/>
                </a:solidFill>
                <a:latin typeface="Arial" charset="0"/>
              </a:rPr>
              <a:t> as </a:t>
            </a:r>
            <a:r>
              <a:rPr lang="fr-FR" dirty="0" err="1">
                <a:solidFill>
                  <a:srgbClr val="000000"/>
                </a:solidFill>
                <a:latin typeface="Arial" charset="0"/>
              </a:rPr>
              <a:t>elderly</a:t>
            </a:r>
            <a:r>
              <a:rPr lang="fr-FR" dirty="0">
                <a:solidFill>
                  <a:srgbClr val="000000"/>
                </a:solidFill>
                <a:latin typeface="Arial" charset="0"/>
              </a:rPr>
              <a:t> over 85 </a:t>
            </a:r>
            <a:r>
              <a:rPr lang="fr-FR" dirty="0" err="1">
                <a:solidFill>
                  <a:srgbClr val="000000"/>
                </a:solidFill>
                <a:latin typeface="Arial" charset="0"/>
              </a:rPr>
              <a:t>years</a:t>
            </a:r>
            <a:endParaRPr lang="fr-FR" dirty="0">
              <a:solidFill>
                <a:srgbClr val="000000"/>
              </a:solidFill>
              <a:latin typeface="Arial" charset="0"/>
            </a:endParaRPr>
          </a:p>
        </p:txBody>
      </p:sp>
      <p:sp>
        <p:nvSpPr>
          <p:cNvPr id="354309" name="ZoneTexte 8"/>
          <p:cNvSpPr txBox="1">
            <a:spLocks noChangeArrowheads="1"/>
          </p:cNvSpPr>
          <p:nvPr/>
        </p:nvSpPr>
        <p:spPr bwMode="auto">
          <a:xfrm>
            <a:off x="5380038" y="5403850"/>
            <a:ext cx="47498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GB" sz="2000" b="1">
                <a:solidFill>
                  <a:srgbClr val="FF0000"/>
                </a:solidFill>
                <a:latin typeface="Arial" charset="0"/>
              </a:rPr>
              <a:t>Foley RN</a:t>
            </a:r>
            <a:r>
              <a:rPr lang="en-GB" sz="1600">
                <a:solidFill>
                  <a:srgbClr val="000000"/>
                </a:solidFill>
                <a:latin typeface="Arial" charset="0"/>
              </a:rPr>
              <a:t>, Parfrey PS, Sarnak MJ </a:t>
            </a:r>
            <a:r>
              <a:rPr lang="en-GB" sz="2000" b="1">
                <a:solidFill>
                  <a:srgbClr val="FF0000"/>
                </a:solidFill>
                <a:latin typeface="Arial" charset="0"/>
              </a:rPr>
              <a:t>1998</a:t>
            </a:r>
            <a:r>
              <a:rPr lang="en-GB" sz="1600">
                <a:solidFill>
                  <a:srgbClr val="000000"/>
                </a:solidFill>
                <a:latin typeface="Arial" charset="0"/>
              </a:rPr>
              <a:t> Epidemiology of cardiovascular disease in chronic renal disease. </a:t>
            </a:r>
            <a:r>
              <a:rPr lang="en-GB" sz="2000">
                <a:solidFill>
                  <a:srgbClr val="000000"/>
                </a:solidFill>
                <a:latin typeface="Arial" charset="0"/>
              </a:rPr>
              <a:t>J Am Soc Nephrol 9:S16-23</a:t>
            </a:r>
            <a:endParaRPr lang="fr-FR" sz="2000">
              <a:solidFill>
                <a:srgbClr val="000000"/>
              </a:solidFill>
              <a:latin typeface="Arial" charset="0"/>
            </a:endParaRPr>
          </a:p>
          <a:p>
            <a:pPr eaLnBrk="1" hangingPunct="1"/>
            <a:endParaRPr lang="fr-FR" sz="1800">
              <a:solidFill>
                <a:srgbClr val="000000"/>
              </a:solidFill>
              <a:latin typeface="Arial" charset="0"/>
            </a:endParaRPr>
          </a:p>
        </p:txBody>
      </p:sp>
      <p:sp>
        <p:nvSpPr>
          <p:cNvPr id="354310" name="Double flèche verticale 10"/>
          <p:cNvSpPr>
            <a:spLocks noChangeArrowheads="1"/>
          </p:cNvSpPr>
          <p:nvPr/>
        </p:nvSpPr>
        <p:spPr bwMode="auto">
          <a:xfrm>
            <a:off x="1111250" y="4076700"/>
            <a:ext cx="287338" cy="928688"/>
          </a:xfrm>
          <a:prstGeom prst="upDownArrow">
            <a:avLst>
              <a:gd name="adj1" fmla="val 50000"/>
              <a:gd name="adj2" fmla="val 50156"/>
            </a:avLst>
          </a:prstGeom>
          <a:solidFill>
            <a:srgbClr val="FF0000"/>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pPr eaLnBrk="0" hangingPunct="0"/>
            <a:endParaRPr lang="fr-FR">
              <a:solidFill>
                <a:srgbClr val="FFFFFF"/>
              </a:solidFill>
            </a:endParaRPr>
          </a:p>
        </p:txBody>
      </p:sp>
      <p:sp>
        <p:nvSpPr>
          <p:cNvPr id="354311" name="Flèche gauche 11"/>
          <p:cNvSpPr>
            <a:spLocks noChangeArrowheads="1"/>
          </p:cNvSpPr>
          <p:nvPr/>
        </p:nvSpPr>
        <p:spPr bwMode="auto">
          <a:xfrm>
            <a:off x="4711700" y="3644900"/>
            <a:ext cx="977900" cy="484188"/>
          </a:xfrm>
          <a:prstGeom prst="leftArrow">
            <a:avLst>
              <a:gd name="adj1" fmla="val 50000"/>
              <a:gd name="adj2" fmla="val 50024"/>
            </a:avLst>
          </a:prstGeom>
          <a:solidFill>
            <a:srgbClr val="FF0000"/>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pPr eaLnBrk="0" hangingPunct="0"/>
            <a:endParaRPr lang="fr-FR">
              <a:solidFill>
                <a:srgbClr val="FFFFFF"/>
              </a:solidFill>
            </a:endParaRPr>
          </a:p>
        </p:txBody>
      </p:sp>
      <p:sp>
        <p:nvSpPr>
          <p:cNvPr id="2" name="Ellipse 1"/>
          <p:cNvSpPr/>
          <p:nvPr/>
        </p:nvSpPr>
        <p:spPr bwMode="auto">
          <a:xfrm>
            <a:off x="967036" y="3573016"/>
            <a:ext cx="3600400" cy="57606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re 1"/>
          <p:cNvSpPr>
            <a:spLocks noGrp="1"/>
          </p:cNvSpPr>
          <p:nvPr>
            <p:ph type="title"/>
          </p:nvPr>
        </p:nvSpPr>
        <p:spPr>
          <a:xfrm>
            <a:off x="322263" y="285750"/>
            <a:ext cx="9482137" cy="1643063"/>
          </a:xfrm>
          <a:solidFill>
            <a:schemeClr val="accent1">
              <a:lumMod val="20000"/>
              <a:lumOff val="80000"/>
            </a:schemeClr>
          </a:solidFill>
        </p:spPr>
        <p:txBody>
          <a:bodyPr/>
          <a:lstStyle/>
          <a:p>
            <a:pPr>
              <a:defRPr/>
            </a:pPr>
            <a:r>
              <a:rPr lang="fr-FR" sz="2800" dirty="0" smtClean="0">
                <a:ea typeface="+mj-ea"/>
                <a:cs typeface="+mj-cs"/>
              </a:rPr>
              <a:t>Dry-</a:t>
            </a:r>
            <a:r>
              <a:rPr lang="fr-FR" sz="2800" dirty="0" err="1" smtClean="0">
                <a:ea typeface="+mj-ea"/>
                <a:cs typeface="+mj-cs"/>
              </a:rPr>
              <a:t>weight</a:t>
            </a:r>
            <a:r>
              <a:rPr lang="fr-FR" sz="2800" dirty="0" smtClean="0">
                <a:ea typeface="+mj-ea"/>
                <a:cs typeface="+mj-cs"/>
              </a:rPr>
              <a:t>: A concept </a:t>
            </a:r>
            <a:r>
              <a:rPr lang="fr-FR" sz="2800" dirty="0" err="1" smtClean="0">
                <a:ea typeface="+mj-ea"/>
                <a:cs typeface="+mj-cs"/>
              </a:rPr>
              <a:t>revisited</a:t>
            </a:r>
            <a:r>
              <a:rPr lang="fr-FR" sz="2800" dirty="0" smtClean="0">
                <a:ea typeface="+mj-ea"/>
                <a:cs typeface="+mj-cs"/>
              </a:rPr>
              <a:t> in an effort to </a:t>
            </a:r>
            <a:r>
              <a:rPr lang="fr-FR" sz="2800" dirty="0" err="1" smtClean="0">
                <a:ea typeface="+mj-ea"/>
                <a:cs typeface="+mj-cs"/>
              </a:rPr>
              <a:t>avoid</a:t>
            </a:r>
            <a:r>
              <a:rPr lang="fr-FR" sz="2800" dirty="0" smtClean="0">
                <a:ea typeface="+mj-ea"/>
                <a:cs typeface="+mj-cs"/>
              </a:rPr>
              <a:t> </a:t>
            </a:r>
            <a:r>
              <a:rPr lang="fr-FR" sz="2800" dirty="0" err="1" smtClean="0">
                <a:ea typeface="+mj-ea"/>
                <a:cs typeface="+mj-cs"/>
              </a:rPr>
              <a:t>medication</a:t>
            </a:r>
            <a:r>
              <a:rPr lang="fr-FR" sz="2800" dirty="0" smtClean="0">
                <a:ea typeface="+mj-ea"/>
                <a:cs typeface="+mj-cs"/>
              </a:rPr>
              <a:t>-</a:t>
            </a:r>
            <a:r>
              <a:rPr lang="fr-FR" sz="2800" dirty="0" err="1" smtClean="0">
                <a:ea typeface="+mj-ea"/>
                <a:cs typeface="+mj-cs"/>
              </a:rPr>
              <a:t>directed</a:t>
            </a:r>
            <a:r>
              <a:rPr lang="fr-FR" sz="2800" dirty="0" smtClean="0">
                <a:ea typeface="+mj-ea"/>
                <a:cs typeface="+mj-cs"/>
              </a:rPr>
              <a:t> </a:t>
            </a:r>
            <a:r>
              <a:rPr lang="fr-FR" sz="2800" dirty="0" err="1" smtClean="0">
                <a:ea typeface="+mj-ea"/>
                <a:cs typeface="+mj-cs"/>
              </a:rPr>
              <a:t>approaches</a:t>
            </a:r>
            <a:r>
              <a:rPr lang="fr-FR" sz="2800" dirty="0" smtClean="0">
                <a:ea typeface="+mj-ea"/>
                <a:cs typeface="+mj-cs"/>
              </a:rPr>
              <a:t> for </a:t>
            </a:r>
            <a:r>
              <a:rPr lang="fr-FR" sz="2800" dirty="0" err="1" smtClean="0">
                <a:ea typeface="+mj-ea"/>
                <a:cs typeface="+mj-cs"/>
              </a:rPr>
              <a:t>blood</a:t>
            </a:r>
            <a:r>
              <a:rPr lang="fr-FR" sz="2800" dirty="0" smtClean="0">
                <a:ea typeface="+mj-ea"/>
                <a:cs typeface="+mj-cs"/>
              </a:rPr>
              <a:t> pressure control in </a:t>
            </a:r>
            <a:r>
              <a:rPr lang="fr-FR" sz="2800" dirty="0" err="1" smtClean="0">
                <a:ea typeface="+mj-ea"/>
                <a:cs typeface="+mj-cs"/>
              </a:rPr>
              <a:t>hemodialysis</a:t>
            </a:r>
            <a:r>
              <a:rPr lang="fr-FR" sz="2800" dirty="0" smtClean="0">
                <a:ea typeface="+mj-ea"/>
                <a:cs typeface="+mj-cs"/>
              </a:rPr>
              <a:t> patients </a:t>
            </a:r>
            <a:r>
              <a:rPr lang="fr-FR" sz="3600" dirty="0" smtClean="0">
                <a:ea typeface="+mj-ea"/>
                <a:cs typeface="+mj-cs"/>
              </a:rPr>
              <a:t/>
            </a:r>
            <a:br>
              <a:rPr lang="fr-FR" sz="3600" dirty="0" smtClean="0">
                <a:ea typeface="+mj-ea"/>
                <a:cs typeface="+mj-cs"/>
              </a:rPr>
            </a:br>
            <a:r>
              <a:rPr lang="fr-FR" sz="2000" dirty="0" smtClean="0">
                <a:ea typeface="+mj-ea"/>
                <a:cs typeface="+mj-cs"/>
              </a:rPr>
              <a:t>R. </a:t>
            </a:r>
            <a:r>
              <a:rPr lang="fr-FR" sz="2000" dirty="0" err="1" smtClean="0">
                <a:ea typeface="+mj-ea"/>
                <a:cs typeface="+mj-cs"/>
              </a:rPr>
              <a:t>Agarwal</a:t>
            </a:r>
            <a:r>
              <a:rPr lang="fr-FR" sz="2000" dirty="0" smtClean="0">
                <a:ea typeface="+mj-ea"/>
                <a:cs typeface="+mj-cs"/>
              </a:rPr>
              <a:t>, MR. Weir. Clin J Am Soc </a:t>
            </a:r>
            <a:r>
              <a:rPr lang="fr-FR" sz="2000" dirty="0" err="1" smtClean="0">
                <a:ea typeface="+mj-ea"/>
                <a:cs typeface="+mj-cs"/>
              </a:rPr>
              <a:t>Nephrol</a:t>
            </a:r>
            <a:r>
              <a:rPr lang="fr-FR" sz="2000" dirty="0" smtClean="0">
                <a:ea typeface="+mj-ea"/>
                <a:cs typeface="+mj-cs"/>
              </a:rPr>
              <a:t> 2010; 5:1255-1260 </a:t>
            </a:r>
            <a:endParaRPr lang="fr-FR" sz="2400" dirty="0" smtClean="0">
              <a:ea typeface="+mj-ea"/>
              <a:cs typeface="+mj-cs"/>
            </a:endParaRPr>
          </a:p>
        </p:txBody>
      </p:sp>
      <p:sp>
        <p:nvSpPr>
          <p:cNvPr id="441346" name="Espace réservé du contenu 2"/>
          <p:cNvSpPr>
            <a:spLocks noGrp="1"/>
          </p:cNvSpPr>
          <p:nvPr>
            <p:ph idx="1"/>
          </p:nvPr>
        </p:nvSpPr>
        <p:spPr>
          <a:xfrm>
            <a:off x="482600" y="2071688"/>
            <a:ext cx="9161463" cy="4114800"/>
          </a:xfrm>
        </p:spPr>
        <p:txBody>
          <a:bodyPr/>
          <a:lstStyle/>
          <a:p>
            <a:pPr algn="just"/>
            <a:r>
              <a:rPr lang="fr-FR" sz="2000" i="1">
                <a:solidFill>
                  <a:srgbClr val="FF0000"/>
                </a:solidFill>
                <a:latin typeface="Arial" charset="0"/>
                <a:ea typeface="MS PGothic" charset="0"/>
                <a:cs typeface="MS PGothic" charset="0"/>
              </a:rPr>
              <a:t>Restricting dialysate sodium </a:t>
            </a:r>
            <a:r>
              <a:rPr lang="fr-FR" sz="2000">
                <a:latin typeface="Arial" charset="0"/>
                <a:ea typeface="MS PGothic" charset="0"/>
                <a:cs typeface="MS PGothic" charset="0"/>
              </a:rPr>
              <a:t>is a simpler but underexplored strategy that can reduce thirst, limit interdialytic weight gain, and assist the achievement of dry-weight. </a:t>
            </a:r>
            <a:r>
              <a:rPr lang="fr-FR" sz="2000" i="1">
                <a:latin typeface="Arial" charset="0"/>
                <a:ea typeface="MS PGothic" charset="0"/>
                <a:cs typeface="MS PGothic" charset="0"/>
              </a:rPr>
              <a:t>It is likely that too much medication may actually limit the opportunity to probe dry-weight and lead to BP resistance through expanded volume. </a:t>
            </a:r>
          </a:p>
          <a:p>
            <a:pPr algn="just"/>
            <a:r>
              <a:rPr lang="fr-FR" sz="2000">
                <a:solidFill>
                  <a:srgbClr val="FF0000"/>
                </a:solidFill>
                <a:latin typeface="Arial" charset="0"/>
                <a:ea typeface="MS PGothic" charset="0"/>
                <a:cs typeface="MS PGothic" charset="0"/>
              </a:rPr>
              <a:t>Conclusions</a:t>
            </a:r>
            <a:r>
              <a:rPr lang="fr-FR" sz="2000">
                <a:latin typeface="Arial" charset="0"/>
                <a:ea typeface="MS PGothic" charset="0"/>
                <a:cs typeface="MS PGothic" charset="0"/>
              </a:rPr>
              <a:t> : Avoiding medication-directed control of BP may enhance the opportunity to probe dry-weight, facilitate removal of volume (water and sodium), and limit the risk for pressure-volume overload, which may be a significant concern leading to myocardial remodeling in the hemodialysis patient. Probing dry-weight among patients with ESRD has the potential to improve dismal, miserable and depressing cardiovascular outcomes. </a:t>
            </a:r>
          </a:p>
        </p:txBody>
      </p:sp>
    </p:spTree>
    <p:extLst>
      <p:ext uri="{BB962C8B-B14F-4D97-AF65-F5344CB8AC3E}">
        <p14:creationId xmlns:p14="http://schemas.microsoft.com/office/powerpoint/2010/main" val="40508218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9088" y="333375"/>
            <a:ext cx="9648825" cy="1582738"/>
          </a:xfrm>
          <a:solidFill>
            <a:schemeClr val="accent1">
              <a:lumMod val="20000"/>
              <a:lumOff val="80000"/>
            </a:schemeClr>
          </a:solidFill>
        </p:spPr>
        <p:txBody>
          <a:bodyPr/>
          <a:lstStyle/>
          <a:p>
            <a:pPr>
              <a:defRPr/>
            </a:pPr>
            <a:r>
              <a:rPr lang="fr-FR" sz="3600" dirty="0">
                <a:latin typeface="Arial" charset="0"/>
                <a:ea typeface="MS PGothic" charset="0"/>
              </a:rPr>
              <a:t>UF rate&lt; 1.25%/h BW </a:t>
            </a:r>
            <a:r>
              <a:rPr lang="fr-FR" sz="3200" dirty="0">
                <a:latin typeface="Arial" charset="0"/>
                <a:ea typeface="MS PGothic" charset="0"/>
              </a:rPr>
              <a:t>(</a:t>
            </a:r>
            <a:r>
              <a:rPr lang="fr-FR" sz="3200" dirty="0" err="1">
                <a:latin typeface="Arial" charset="0"/>
                <a:ea typeface="MS PGothic" charset="0"/>
              </a:rPr>
              <a:t>floating</a:t>
            </a:r>
            <a:r>
              <a:rPr lang="fr-FR" sz="3200" dirty="0">
                <a:latin typeface="Arial" charset="0"/>
                <a:ea typeface="MS PGothic" charset="0"/>
              </a:rPr>
              <a:t> dry </a:t>
            </a:r>
            <a:r>
              <a:rPr lang="fr-FR" sz="3200" dirty="0" err="1">
                <a:latin typeface="Arial" charset="0"/>
                <a:ea typeface="MS PGothic" charset="0"/>
              </a:rPr>
              <a:t>weight</a:t>
            </a:r>
            <a:r>
              <a:rPr lang="fr-FR" sz="3200" dirty="0">
                <a:latin typeface="Arial" charset="0"/>
                <a:ea typeface="MS PGothic" charset="0"/>
              </a:rPr>
              <a:t>)</a:t>
            </a:r>
            <a:br>
              <a:rPr lang="fr-FR" sz="3200" dirty="0">
                <a:latin typeface="Arial" charset="0"/>
                <a:ea typeface="MS PGothic" charset="0"/>
              </a:rPr>
            </a:br>
            <a:r>
              <a:rPr lang="fr-FR" sz="3600" dirty="0">
                <a:latin typeface="Arial" charset="0"/>
                <a:ea typeface="MS PGothic" charset="0"/>
              </a:rPr>
              <a:t>IDWG&lt;4% ? Euvolemia ? </a:t>
            </a:r>
            <a:r>
              <a:rPr lang="fr-FR" sz="3600" dirty="0" err="1">
                <a:latin typeface="Arial" charset="0"/>
                <a:ea typeface="MS PGothic" charset="0"/>
              </a:rPr>
              <a:t>Cooling</a:t>
            </a:r>
            <a:r>
              <a:rPr lang="fr-FR" sz="3600" dirty="0">
                <a:latin typeface="Arial" charset="0"/>
                <a:ea typeface="MS PGothic" charset="0"/>
              </a:rPr>
              <a:t> T</a:t>
            </a:r>
            <a:r>
              <a:rPr lang="fr-FR" sz="3600" baseline="-25000" dirty="0">
                <a:latin typeface="Arial" charset="0"/>
                <a:ea typeface="MS PGothic" charset="0"/>
              </a:rPr>
              <a:t>D</a:t>
            </a:r>
            <a:r>
              <a:rPr lang="fr-FR" sz="3600" dirty="0">
                <a:latin typeface="Arial" charset="0"/>
                <a:ea typeface="MS PGothic" charset="0"/>
              </a:rPr>
              <a:t>=36°</a:t>
            </a:r>
            <a:br>
              <a:rPr lang="fr-FR" sz="3600" dirty="0">
                <a:latin typeface="Arial" charset="0"/>
                <a:ea typeface="MS PGothic" charset="0"/>
              </a:rPr>
            </a:br>
            <a:r>
              <a:rPr lang="fr-FR" sz="2400" dirty="0">
                <a:latin typeface="Arial" charset="0"/>
                <a:ea typeface="MS PGothic" charset="0"/>
              </a:rPr>
              <a:t>M </a:t>
            </a:r>
            <a:r>
              <a:rPr lang="fr-FR" sz="2400" dirty="0" err="1">
                <a:latin typeface="Arial" charset="0"/>
                <a:ea typeface="MS PGothic" charset="0"/>
              </a:rPr>
              <a:t>Fischbach</a:t>
            </a:r>
            <a:r>
              <a:rPr lang="fr-FR" sz="2400" dirty="0">
                <a:latin typeface="Arial" charset="0"/>
                <a:ea typeface="MS PGothic" charset="0"/>
              </a:rPr>
              <a:t> et al </a:t>
            </a:r>
            <a:r>
              <a:rPr lang="fr-FR" sz="2400" dirty="0" err="1">
                <a:latin typeface="Arial" charset="0"/>
                <a:ea typeface="MS PGothic" charset="0"/>
              </a:rPr>
              <a:t>Pediatr</a:t>
            </a:r>
            <a:r>
              <a:rPr lang="fr-FR" sz="2400" dirty="0">
                <a:latin typeface="Arial" charset="0"/>
                <a:ea typeface="MS PGothic" charset="0"/>
              </a:rPr>
              <a:t> </a:t>
            </a:r>
            <a:r>
              <a:rPr lang="fr-FR" sz="2400" dirty="0" err="1">
                <a:latin typeface="Arial" charset="0"/>
                <a:ea typeface="MS PGothic" charset="0"/>
              </a:rPr>
              <a:t>Nephrol</a:t>
            </a:r>
            <a:r>
              <a:rPr lang="fr-FR" sz="2400" dirty="0">
                <a:latin typeface="Arial" charset="0"/>
                <a:ea typeface="MS PGothic" charset="0"/>
              </a:rPr>
              <a:t> 2015</a:t>
            </a:r>
          </a:p>
        </p:txBody>
      </p:sp>
      <p:sp>
        <p:nvSpPr>
          <p:cNvPr id="443394" name="Espace réservé du contenu 2"/>
          <p:cNvSpPr>
            <a:spLocks noGrp="1"/>
          </p:cNvSpPr>
          <p:nvPr>
            <p:ph idx="1"/>
          </p:nvPr>
        </p:nvSpPr>
        <p:spPr>
          <a:xfrm>
            <a:off x="247650" y="1989138"/>
            <a:ext cx="9791700" cy="4679950"/>
          </a:xfrm>
        </p:spPr>
        <p:txBody>
          <a:bodyPr/>
          <a:lstStyle/>
          <a:p>
            <a:pPr>
              <a:buFontTx/>
              <a:buNone/>
            </a:pPr>
            <a:r>
              <a:rPr lang="en-GB">
                <a:solidFill>
                  <a:srgbClr val="FF0000"/>
                </a:solidFill>
                <a:latin typeface="Arial" charset="0"/>
                <a:ea typeface="MS PGothic" charset="0"/>
                <a:cs typeface="MS PGothic" charset="0"/>
              </a:rPr>
              <a:t>How to achieve  BP control:</a:t>
            </a:r>
          </a:p>
          <a:p>
            <a:pPr>
              <a:buFontTx/>
              <a:buNone/>
            </a:pPr>
            <a:r>
              <a:rPr lang="en-GB" sz="2400">
                <a:latin typeface="Arial" charset="0"/>
                <a:ea typeface="MS PGothic" charset="0"/>
                <a:cs typeface="MS PGothic" charset="0"/>
              </a:rPr>
              <a:t>Euvolemia, </a:t>
            </a:r>
            <a:r>
              <a:rPr lang="en-GB" sz="2400" b="1">
                <a:latin typeface="Arial" charset="0"/>
                <a:ea typeface="MS PGothic" charset="0"/>
                <a:cs typeface="MS PGothic" charset="0"/>
              </a:rPr>
              <a:t>no overhydration </a:t>
            </a:r>
            <a:r>
              <a:rPr lang="en-GB" sz="2400" b="1" i="1">
                <a:solidFill>
                  <a:srgbClr val="FF0000"/>
                </a:solidFill>
                <a:latin typeface="Arial" charset="0"/>
                <a:ea typeface="MS PGothic" charset="0"/>
                <a:cs typeface="MS PGothic" charset="0"/>
              </a:rPr>
              <a:t>but also </a:t>
            </a:r>
            <a:r>
              <a:rPr lang="en-GB" sz="2400" b="1">
                <a:latin typeface="Arial" charset="0"/>
                <a:ea typeface="MS PGothic" charset="0"/>
                <a:cs typeface="MS PGothic" charset="0"/>
              </a:rPr>
              <a:t>no underhydration</a:t>
            </a:r>
            <a:r>
              <a:rPr lang="en-GB" sz="2400">
                <a:latin typeface="Arial" charset="0"/>
                <a:ea typeface="MS PGothic" charset="0"/>
                <a:cs typeface="MS PGothic" charset="0"/>
              </a:rPr>
              <a:t>: importance of body composition assessment (BCM, </a:t>
            </a:r>
            <a:r>
              <a:rPr lang="en-GB" sz="2400" i="1">
                <a:solidFill>
                  <a:srgbClr val="FF0000"/>
                </a:solidFill>
                <a:latin typeface="Arial" charset="0"/>
                <a:ea typeface="MS PGothic" charset="0"/>
                <a:cs typeface="MS PGothic" charset="0"/>
              </a:rPr>
              <a:t>bioimpedance</a:t>
            </a:r>
            <a:r>
              <a:rPr lang="en-GB" sz="2400">
                <a:latin typeface="Arial" charset="0"/>
                <a:ea typeface="MS PGothic" charset="0"/>
                <a:cs typeface="MS PGothic" charset="0"/>
              </a:rPr>
              <a:t>)</a:t>
            </a:r>
          </a:p>
          <a:p>
            <a:pPr>
              <a:buFontTx/>
              <a:buNone/>
            </a:pPr>
            <a:r>
              <a:rPr lang="en-GB" sz="2400">
                <a:latin typeface="Arial" charset="0"/>
                <a:ea typeface="MS PGothic" charset="0"/>
                <a:cs typeface="MS PGothic" charset="0"/>
              </a:rPr>
              <a:t>Only probing a lowered dry weight could be risky, and in nearly 40% of the hypertensive patients is ineffective : importance of the sodium balance (sodium diet control; dialysis sodium removal:  UF and </a:t>
            </a:r>
            <a:r>
              <a:rPr lang="en-GB" sz="2400" b="1" i="1">
                <a:solidFill>
                  <a:srgbClr val="FF0000"/>
                </a:solidFill>
                <a:latin typeface="Arial" charset="0"/>
                <a:ea typeface="MS PGothic" charset="0"/>
                <a:cs typeface="MS PGothic" charset="0"/>
              </a:rPr>
              <a:t>NaD</a:t>
            </a:r>
            <a:r>
              <a:rPr lang="en-GB" sz="2400">
                <a:latin typeface="Arial" charset="0"/>
                <a:ea typeface="MS PGothic" charset="0"/>
                <a:cs typeface="MS PGothic" charset="0"/>
              </a:rPr>
              <a:t> to Napl gradient)</a:t>
            </a:r>
          </a:p>
          <a:p>
            <a:pPr>
              <a:buFontTx/>
              <a:buNone/>
            </a:pPr>
            <a:r>
              <a:rPr lang="en-GB" sz="2400">
                <a:latin typeface="Arial" charset="0"/>
                <a:ea typeface="MS PGothic" charset="0"/>
                <a:cs typeface="MS PGothic" charset="0"/>
              </a:rPr>
              <a:t>Restrict the UF demand to 1.25% BW loss per hour, apply “cooling” technollogy ( </a:t>
            </a:r>
            <a:r>
              <a:rPr lang="fr-FR" sz="2400">
                <a:latin typeface="Arial" charset="0"/>
                <a:ea typeface="MS PGothic" charset="0"/>
                <a:cs typeface="MS PGothic" charset="0"/>
              </a:rPr>
              <a:t>T</a:t>
            </a:r>
            <a:r>
              <a:rPr lang="fr-FR" sz="2400" baseline="-25000">
                <a:latin typeface="Arial" charset="0"/>
                <a:ea typeface="MS PGothic" charset="0"/>
                <a:cs typeface="MS PGothic" charset="0"/>
              </a:rPr>
              <a:t>D</a:t>
            </a:r>
            <a:r>
              <a:rPr lang="fr-FR" sz="2400">
                <a:latin typeface="Arial" charset="0"/>
                <a:ea typeface="MS PGothic" charset="0"/>
                <a:cs typeface="MS PGothic" charset="0"/>
              </a:rPr>
              <a:t>=36°) to preserve from cardiac and cerebral ischemia (Chris W. McIntyre)</a:t>
            </a:r>
          </a:p>
          <a:p>
            <a:pPr>
              <a:buFontTx/>
              <a:buNone/>
            </a:pPr>
            <a:r>
              <a:rPr lang="fr-FR" sz="2400">
                <a:latin typeface="Arial" charset="0"/>
                <a:ea typeface="MS PGothic" charset="0"/>
                <a:cs typeface="MS PGothic" charset="0"/>
              </a:rPr>
              <a:t>Limit the IDWG&lt;4%: </a:t>
            </a:r>
            <a:r>
              <a:rPr lang="fr-FR" sz="2400" b="1" i="1">
                <a:solidFill>
                  <a:srgbClr val="FF0000"/>
                </a:solidFill>
                <a:latin typeface="Arial" charset="0"/>
                <a:ea typeface="MS PGothic" charset="0"/>
                <a:cs typeface="MS PGothic" charset="0"/>
              </a:rPr>
              <a:t>more sessions</a:t>
            </a:r>
            <a:endParaRPr lang="en-GB" sz="2400" b="1" i="1">
              <a:solidFill>
                <a:srgbClr val="FF0000"/>
              </a:solidFill>
              <a:latin typeface="Arial" charset="0"/>
              <a:ea typeface="MS PGothic" charset="0"/>
              <a:cs typeface="MS PGothic" charset="0"/>
            </a:endParaRPr>
          </a:p>
          <a:p>
            <a:endParaRPr lang="fr-FR" sz="2400">
              <a:latin typeface="Arial" charset="0"/>
              <a:ea typeface="MS PGothic" charset="0"/>
              <a:cs typeface="MS PGothic" charset="0"/>
            </a:endParaRPr>
          </a:p>
          <a:p>
            <a:endParaRPr lang="fr-FR">
              <a:latin typeface="Arial" charset="0"/>
              <a:ea typeface="MS PGothic" charset="0"/>
              <a:cs typeface="MS PGothic" charset="0"/>
            </a:endParaRPr>
          </a:p>
        </p:txBody>
      </p:sp>
    </p:spTree>
    <p:extLst>
      <p:ext uri="{BB962C8B-B14F-4D97-AF65-F5344CB8AC3E}">
        <p14:creationId xmlns:p14="http://schemas.microsoft.com/office/powerpoint/2010/main" val="4249480470"/>
      </p:ext>
    </p:extLst>
  </p:cSld>
  <p:clrMapOvr>
    <a:masterClrMapping/>
  </p:clrMapOvr>
  <p:transition xmlns:p14="http://schemas.microsoft.com/office/powerpoint/2010/mai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771525" y="404813"/>
            <a:ext cx="8743950" cy="1079500"/>
          </a:xfrm>
          <a:solidFill>
            <a:schemeClr val="accent1">
              <a:lumMod val="20000"/>
              <a:lumOff val="80000"/>
            </a:schemeClr>
          </a:solidFill>
        </p:spPr>
        <p:txBody>
          <a:bodyPr/>
          <a:lstStyle/>
          <a:p>
            <a:pPr>
              <a:defRPr/>
            </a:pPr>
            <a:r>
              <a:rPr lang="fr-FR" sz="3200">
                <a:latin typeface="Arial" charset="0"/>
                <a:ea typeface="MS PGothic" charset="0"/>
              </a:rPr>
              <a:t>The Janus-faced aspect of « dry weight » </a:t>
            </a:r>
            <a:br>
              <a:rPr lang="fr-FR" sz="3200">
                <a:latin typeface="Arial" charset="0"/>
                <a:ea typeface="MS PGothic" charset="0"/>
              </a:rPr>
            </a:br>
            <a:r>
              <a:rPr lang="fr-FR" sz="1600">
                <a:latin typeface="Arial" charset="0"/>
                <a:ea typeface="MS PGothic" charset="0"/>
              </a:rPr>
              <a:t>C. Chazot, B. Charra, C. Vo Van et al. Nephrol Dial Transplant 1999; 14:121-124</a:t>
            </a:r>
            <a:endParaRPr lang="fr-FR" sz="2400">
              <a:latin typeface="Arial" charset="0"/>
              <a:ea typeface="MS PGothic" charset="0"/>
            </a:endParaRPr>
          </a:p>
        </p:txBody>
      </p:sp>
      <p:sp>
        <p:nvSpPr>
          <p:cNvPr id="447490" name="ZoneTexte 8"/>
          <p:cNvSpPr txBox="1">
            <a:spLocks noChangeArrowheads="1"/>
          </p:cNvSpPr>
          <p:nvPr/>
        </p:nvSpPr>
        <p:spPr bwMode="auto">
          <a:xfrm>
            <a:off x="401638" y="5084763"/>
            <a:ext cx="81168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just" eaLnBrk="1" hangingPunct="1"/>
            <a:r>
              <a:rPr lang="fr-FR" sz="1600">
                <a:solidFill>
                  <a:srgbClr val="000000"/>
                </a:solidFill>
                <a:latin typeface="Arial" charset="0"/>
              </a:rPr>
              <a:t>After the second month of dialysis treatment, the simultaneous increase of post-dialysis body-weight and decrease of pre-dialysis MAP are related to the effects of two processes, i.e. increased weight as the result of anabolism induced by the HD treatment on the one hand and normalization of blood pressure by fluid removal on the other </a:t>
            </a:r>
          </a:p>
        </p:txBody>
      </p:sp>
      <p:pic>
        <p:nvPicPr>
          <p:cNvPr id="447491" name="Espace réservé du contenu 10" descr="DIVERS.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65125" y="1628775"/>
            <a:ext cx="6032500" cy="3406775"/>
          </a:xfrm>
        </p:spPr>
      </p:pic>
      <p:sp>
        <p:nvSpPr>
          <p:cNvPr id="6" name="Rectangle 5"/>
          <p:cNvSpPr/>
          <p:nvPr/>
        </p:nvSpPr>
        <p:spPr bwMode="auto">
          <a:xfrm>
            <a:off x="6799263" y="2708275"/>
            <a:ext cx="3097212" cy="1657350"/>
          </a:xfrm>
          <a:prstGeom prst="rect">
            <a:avLst/>
          </a:prstGeom>
          <a:solidFill>
            <a:schemeClr val="accent2">
              <a:lumMod val="20000"/>
              <a:lumOff val="80000"/>
            </a:schemeClr>
          </a:solidFill>
          <a:ln w="28575" cap="flat" cmpd="sng" algn="ctr">
            <a:solidFill>
              <a:srgbClr val="FF0000"/>
            </a:solidFill>
            <a:prstDash val="solid"/>
            <a:round/>
            <a:headEnd type="none" w="med" len="med"/>
            <a:tailEnd type="none" w="med" len="med"/>
          </a:ln>
          <a:effectLst/>
        </p:spPr>
        <p:txBody>
          <a:bodyPr/>
          <a:lstStyle/>
          <a:p>
            <a:pPr eaLnBrk="0" fontAlgn="auto" hangingPunct="0">
              <a:spcBef>
                <a:spcPts val="0"/>
              </a:spcBef>
              <a:spcAft>
                <a:spcPts val="0"/>
              </a:spcAft>
              <a:defRPr/>
            </a:pPr>
            <a:r>
              <a:rPr lang="fr-FR" sz="2000" dirty="0">
                <a:solidFill>
                  <a:srgbClr val="000000"/>
                </a:solidFill>
                <a:latin typeface="Arial"/>
                <a:cs typeface="Arial" charset="0"/>
              </a:rPr>
              <a:t>The </a:t>
            </a:r>
            <a:r>
              <a:rPr lang="fr-FR" sz="2000" dirty="0" err="1">
                <a:solidFill>
                  <a:srgbClr val="000000"/>
                </a:solidFill>
                <a:latin typeface="Arial"/>
                <a:cs typeface="Arial" charset="0"/>
              </a:rPr>
              <a:t>anabolic</a:t>
            </a:r>
            <a:r>
              <a:rPr lang="fr-FR" sz="2000" dirty="0">
                <a:solidFill>
                  <a:srgbClr val="000000"/>
                </a:solidFill>
                <a:latin typeface="Arial"/>
                <a:cs typeface="Arial" charset="0"/>
              </a:rPr>
              <a:t> </a:t>
            </a:r>
            <a:r>
              <a:rPr lang="fr-FR" sz="2000" dirty="0" err="1">
                <a:solidFill>
                  <a:srgbClr val="000000"/>
                </a:solidFill>
                <a:latin typeface="Arial"/>
                <a:cs typeface="Arial" charset="0"/>
              </a:rPr>
              <a:t>effect</a:t>
            </a:r>
            <a:r>
              <a:rPr lang="fr-FR" sz="2000" dirty="0">
                <a:solidFill>
                  <a:srgbClr val="000000"/>
                </a:solidFill>
                <a:latin typeface="Arial"/>
                <a:cs typeface="Arial" charset="0"/>
              </a:rPr>
              <a:t> of the optimal control of </a:t>
            </a:r>
            <a:r>
              <a:rPr lang="fr-FR" sz="2000" dirty="0" err="1">
                <a:solidFill>
                  <a:srgbClr val="000000"/>
                </a:solidFill>
                <a:latin typeface="Arial"/>
                <a:cs typeface="Arial" charset="0"/>
              </a:rPr>
              <a:t>fluid</a:t>
            </a:r>
            <a:r>
              <a:rPr lang="fr-FR" sz="2000" dirty="0">
                <a:solidFill>
                  <a:srgbClr val="000000"/>
                </a:solidFill>
                <a:latin typeface="Arial"/>
                <a:cs typeface="Arial" charset="0"/>
              </a:rPr>
              <a:t> </a:t>
            </a:r>
            <a:r>
              <a:rPr lang="fr-FR" sz="2000" dirty="0" err="1">
                <a:solidFill>
                  <a:srgbClr val="000000"/>
                </a:solidFill>
                <a:latin typeface="Arial"/>
                <a:cs typeface="Arial" charset="0"/>
              </a:rPr>
              <a:t>overload</a:t>
            </a:r>
            <a:r>
              <a:rPr lang="fr-FR" sz="2000" dirty="0">
                <a:solidFill>
                  <a:srgbClr val="000000"/>
                </a:solidFill>
                <a:latin typeface="Arial"/>
                <a:cs typeface="Arial" charset="0"/>
              </a:rPr>
              <a:t>                                  ( </a:t>
            </a:r>
            <a:r>
              <a:rPr lang="fr-FR" sz="2000" dirty="0" err="1">
                <a:solidFill>
                  <a:srgbClr val="000000"/>
                </a:solidFill>
                <a:latin typeface="Arial"/>
                <a:cs typeface="Arial" charset="0"/>
              </a:rPr>
              <a:t>Tassin,Lyon</a:t>
            </a:r>
            <a:r>
              <a:rPr lang="fr-FR" sz="2000" dirty="0">
                <a:solidFill>
                  <a:srgbClr val="000000"/>
                </a:solidFill>
                <a:latin typeface="Arial"/>
                <a:cs typeface="Arial" charset="0"/>
              </a:rPr>
              <a:t>,France) </a:t>
            </a:r>
          </a:p>
        </p:txBody>
      </p:sp>
      <p:sp>
        <p:nvSpPr>
          <p:cNvPr id="447493" name="Rectangle 6"/>
          <p:cNvSpPr>
            <a:spLocks noChangeArrowheads="1"/>
          </p:cNvSpPr>
          <p:nvPr/>
        </p:nvSpPr>
        <p:spPr bwMode="auto">
          <a:xfrm>
            <a:off x="5143500" y="2997200"/>
            <a:ext cx="1295400" cy="647700"/>
          </a:xfrm>
          <a:prstGeom prst="rect">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fr-FR" sz="2000">
              <a:solidFill>
                <a:srgbClr val="000000"/>
              </a:solidFill>
            </a:endParaRPr>
          </a:p>
        </p:txBody>
      </p:sp>
      <p:sp>
        <p:nvSpPr>
          <p:cNvPr id="8" name="Flèche droite 7"/>
          <p:cNvSpPr/>
          <p:nvPr/>
        </p:nvSpPr>
        <p:spPr bwMode="auto">
          <a:xfrm rot="20065845">
            <a:off x="2025650" y="2206625"/>
            <a:ext cx="1135063" cy="484188"/>
          </a:xfrm>
          <a:prstGeom prst="rightArrow">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lstStyle/>
          <a:p>
            <a:pPr eaLnBrk="0" fontAlgn="auto" hangingPunct="0">
              <a:spcBef>
                <a:spcPts val="0"/>
              </a:spcBef>
              <a:spcAft>
                <a:spcPts val="0"/>
              </a:spcAft>
              <a:defRPr/>
            </a:pPr>
            <a:r>
              <a:rPr lang="fr-FR" sz="1100" dirty="0" err="1">
                <a:solidFill>
                  <a:srgbClr val="000000"/>
                </a:solidFill>
                <a:latin typeface="Arial"/>
                <a:cs typeface="Arial" charset="0"/>
              </a:rPr>
              <a:t>anabolism</a:t>
            </a:r>
            <a:endParaRPr lang="fr-FR" sz="1100" dirty="0">
              <a:solidFill>
                <a:srgbClr val="000000"/>
              </a:solidFill>
              <a:latin typeface="Arial"/>
              <a:cs typeface="Arial" charset="0"/>
            </a:endParaRPr>
          </a:p>
        </p:txBody>
      </p:sp>
      <p:sp>
        <p:nvSpPr>
          <p:cNvPr id="10" name="Flèche droite 9"/>
          <p:cNvSpPr/>
          <p:nvPr/>
        </p:nvSpPr>
        <p:spPr bwMode="auto">
          <a:xfrm>
            <a:off x="2306638" y="3644900"/>
            <a:ext cx="1295400" cy="484188"/>
          </a:xfrm>
          <a:prstGeom prst="rightArrow">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lstStyle/>
          <a:p>
            <a:pPr eaLnBrk="0" fontAlgn="auto" hangingPunct="0">
              <a:spcBef>
                <a:spcPts val="0"/>
              </a:spcBef>
              <a:spcAft>
                <a:spcPts val="0"/>
              </a:spcAft>
              <a:defRPr/>
            </a:pPr>
            <a:r>
              <a:rPr lang="fr-FR" sz="1000" dirty="0" err="1">
                <a:solidFill>
                  <a:srgbClr val="000000"/>
                </a:solidFill>
                <a:latin typeface="Arial"/>
                <a:cs typeface="Arial" charset="0"/>
              </a:rPr>
              <a:t>Contolled</a:t>
            </a:r>
            <a:r>
              <a:rPr lang="fr-FR" sz="1000" dirty="0">
                <a:solidFill>
                  <a:srgbClr val="000000"/>
                </a:solidFill>
                <a:latin typeface="Arial"/>
                <a:cs typeface="Arial" charset="0"/>
              </a:rPr>
              <a:t> BP</a:t>
            </a:r>
          </a:p>
        </p:txBody>
      </p:sp>
    </p:spTree>
    <p:extLst>
      <p:ext uri="{BB962C8B-B14F-4D97-AF65-F5344CB8AC3E}">
        <p14:creationId xmlns:p14="http://schemas.microsoft.com/office/powerpoint/2010/main" val="40782512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re 1"/>
          <p:cNvSpPr>
            <a:spLocks noGrp="1"/>
          </p:cNvSpPr>
          <p:nvPr>
            <p:ph type="title"/>
          </p:nvPr>
        </p:nvSpPr>
        <p:spPr>
          <a:xfrm>
            <a:off x="771525" y="404813"/>
            <a:ext cx="8743950" cy="1008062"/>
          </a:xfrm>
          <a:solidFill>
            <a:schemeClr val="accent1">
              <a:lumMod val="20000"/>
              <a:lumOff val="80000"/>
            </a:schemeClr>
          </a:solidFill>
        </p:spPr>
        <p:txBody>
          <a:bodyPr/>
          <a:lstStyle/>
          <a:p>
            <a:pPr>
              <a:defRPr/>
            </a:pPr>
            <a:r>
              <a:rPr lang="fr-FR" sz="3600" dirty="0">
                <a:ea typeface="ＭＳ Ｐゴシック" pitchFamily="34" charset="-128"/>
                <a:cs typeface="ＭＳ Ｐゴシック" charset="0"/>
              </a:rPr>
              <a:t>HDF and </a:t>
            </a:r>
            <a:r>
              <a:rPr lang="fr-FR" sz="3600" dirty="0" err="1">
                <a:ea typeface="ＭＳ Ｐゴシック" pitchFamily="34" charset="-128"/>
                <a:cs typeface="ＭＳ Ｐゴシック" charset="0"/>
              </a:rPr>
              <a:t>Na</a:t>
            </a:r>
            <a:r>
              <a:rPr lang="fr-FR" sz="3600" baseline="-25000" dirty="0" err="1">
                <a:ea typeface="ＭＳ Ｐゴシック" pitchFamily="34" charset="-128"/>
                <a:cs typeface="ＭＳ Ｐゴシック" charset="0"/>
              </a:rPr>
              <a:t>D</a:t>
            </a:r>
            <a:r>
              <a:rPr lang="fr-FR" sz="3600" dirty="0">
                <a:ea typeface="ＭＳ Ｐゴシック" pitchFamily="34" charset="-128"/>
                <a:cs typeface="ＭＳ Ｐゴシック" charset="0"/>
              </a:rPr>
              <a:t> (sodium in </a:t>
            </a:r>
            <a:r>
              <a:rPr lang="fr-FR" sz="3600" dirty="0" err="1">
                <a:ea typeface="ＭＳ Ｐゴシック" pitchFamily="34" charset="-128"/>
                <a:cs typeface="ＭＳ Ｐゴシック" charset="0"/>
              </a:rPr>
              <a:t>dialysate</a:t>
            </a:r>
            <a:r>
              <a:rPr lang="fr-FR" sz="3600" dirty="0">
                <a:ea typeface="ＭＳ Ｐゴシック" pitchFamily="34" charset="-128"/>
                <a:cs typeface="ＭＳ Ｐゴシック" charset="0"/>
              </a:rPr>
              <a:t>)</a:t>
            </a:r>
          </a:p>
        </p:txBody>
      </p:sp>
      <p:sp>
        <p:nvSpPr>
          <p:cNvPr id="449538" name="Espace réservé du contenu 2"/>
          <p:cNvSpPr>
            <a:spLocks noGrp="1"/>
          </p:cNvSpPr>
          <p:nvPr>
            <p:ph idx="1"/>
          </p:nvPr>
        </p:nvSpPr>
        <p:spPr>
          <a:xfrm>
            <a:off x="771525" y="1773238"/>
            <a:ext cx="8743950" cy="4322762"/>
          </a:xfrm>
        </p:spPr>
        <p:txBody>
          <a:bodyPr/>
          <a:lstStyle/>
          <a:p>
            <a:pPr algn="just">
              <a:spcAft>
                <a:spcPts val="600"/>
              </a:spcAft>
            </a:pPr>
            <a:r>
              <a:rPr lang="fr-FR" sz="2800">
                <a:latin typeface="Arial" charset="0"/>
                <a:ea typeface="MS PGothic" charset="0"/>
                <a:cs typeface="MS PGothic" charset="0"/>
              </a:rPr>
              <a:t>The substitution fluids (convective volume/dose) have the same sodium concentration as the dialysate (Na</a:t>
            </a:r>
            <a:r>
              <a:rPr lang="fr-FR" sz="2800" baseline="-25000">
                <a:latin typeface="Arial" charset="0"/>
                <a:ea typeface="MS PGothic" charset="0"/>
                <a:cs typeface="MS PGothic" charset="0"/>
              </a:rPr>
              <a:t>D</a:t>
            </a:r>
            <a:r>
              <a:rPr lang="fr-FR" sz="2800">
                <a:latin typeface="Arial" charset="0"/>
                <a:ea typeface="MS PGothic" charset="0"/>
                <a:cs typeface="MS PGothic" charset="0"/>
              </a:rPr>
              <a:t>): « on-line »</a:t>
            </a:r>
          </a:p>
          <a:p>
            <a:pPr algn="just">
              <a:spcAft>
                <a:spcPts val="600"/>
              </a:spcAft>
            </a:pPr>
            <a:r>
              <a:rPr lang="fr-FR" sz="2800">
                <a:latin typeface="Arial" charset="0"/>
                <a:ea typeface="MS PGothic" charset="0"/>
                <a:cs typeface="MS PGothic" charset="0"/>
              </a:rPr>
              <a:t>Napl : the diffusible sodium</a:t>
            </a:r>
          </a:p>
          <a:p>
            <a:pPr algn="just">
              <a:spcAft>
                <a:spcPts val="600"/>
              </a:spcAft>
            </a:pPr>
            <a:r>
              <a:rPr lang="fr-FR" sz="2800">
                <a:latin typeface="Arial" charset="0"/>
                <a:ea typeface="MS PGothic" charset="0"/>
                <a:cs typeface="MS PGothic" charset="0"/>
              </a:rPr>
              <a:t>Na</a:t>
            </a:r>
            <a:r>
              <a:rPr lang="fr-FR" sz="2800" baseline="-25000">
                <a:latin typeface="Arial" charset="0"/>
                <a:ea typeface="MS PGothic" charset="0"/>
                <a:cs typeface="MS PGothic" charset="0"/>
              </a:rPr>
              <a:t>D </a:t>
            </a:r>
            <a:r>
              <a:rPr lang="fr-FR" sz="2800">
                <a:latin typeface="Arial" charset="0"/>
                <a:ea typeface="MS PGothic" charset="0"/>
                <a:cs typeface="MS PGothic" charset="0"/>
              </a:rPr>
              <a:t>versus Napl, BCM</a:t>
            </a:r>
            <a:r>
              <a:rPr lang="fr-FR" sz="2800" baseline="30000">
                <a:latin typeface="Arial" charset="0"/>
                <a:ea typeface="MS PGothic" charset="0"/>
                <a:cs typeface="MS PGothic" charset="0"/>
              </a:rPr>
              <a:t>®</a:t>
            </a:r>
            <a:r>
              <a:rPr lang="fr-FR" sz="2800">
                <a:latin typeface="Arial" charset="0"/>
                <a:ea typeface="MS PGothic" charset="0"/>
                <a:cs typeface="MS PGothic" charset="0"/>
              </a:rPr>
              <a:t>, BVM</a:t>
            </a:r>
            <a:r>
              <a:rPr lang="fr-FR" sz="2800" baseline="30000">
                <a:latin typeface="Arial" charset="0"/>
                <a:ea typeface="MS PGothic" charset="0"/>
                <a:cs typeface="MS PGothic" charset="0"/>
              </a:rPr>
              <a:t>® </a:t>
            </a:r>
            <a:r>
              <a:rPr lang="fr-FR" sz="2800">
                <a:latin typeface="Arial" charset="0"/>
                <a:ea typeface="MS PGothic" charset="0"/>
                <a:cs typeface="MS PGothic" charset="0"/>
              </a:rPr>
              <a:t>, on line « Na diffusable »</a:t>
            </a:r>
          </a:p>
          <a:p>
            <a:pPr algn="just">
              <a:spcAft>
                <a:spcPts val="600"/>
              </a:spcAft>
            </a:pPr>
            <a:r>
              <a:rPr lang="fr-FR" sz="2800">
                <a:latin typeface="Arial" charset="0"/>
                <a:ea typeface="MS PGothic" charset="0"/>
                <a:cs typeface="MS PGothic" charset="0"/>
              </a:rPr>
              <a:t>In predilution Na</a:t>
            </a:r>
            <a:r>
              <a:rPr lang="fr-FR" sz="2800" baseline="-25000">
                <a:latin typeface="Arial" charset="0"/>
                <a:ea typeface="MS PGothic" charset="0"/>
                <a:cs typeface="MS PGothic" charset="0"/>
              </a:rPr>
              <a:t>D</a:t>
            </a:r>
            <a:r>
              <a:rPr lang="fr-FR" sz="2800">
                <a:latin typeface="Arial" charset="0"/>
                <a:ea typeface="MS PGothic" charset="0"/>
                <a:cs typeface="MS PGothic" charset="0"/>
              </a:rPr>
              <a:t> 	134 – 138 mmol/L</a:t>
            </a:r>
          </a:p>
          <a:p>
            <a:pPr algn="just">
              <a:spcAft>
                <a:spcPts val="600"/>
              </a:spcAft>
            </a:pPr>
            <a:r>
              <a:rPr lang="fr-FR" sz="2800">
                <a:latin typeface="Arial" charset="0"/>
                <a:ea typeface="MS PGothic" charset="0"/>
                <a:cs typeface="MS PGothic" charset="0"/>
              </a:rPr>
              <a:t>In postdilution Na</a:t>
            </a:r>
            <a:r>
              <a:rPr lang="fr-FR" sz="2800" baseline="-25000">
                <a:latin typeface="Arial" charset="0"/>
                <a:ea typeface="MS PGothic" charset="0"/>
                <a:cs typeface="MS PGothic" charset="0"/>
              </a:rPr>
              <a:t>D</a:t>
            </a:r>
            <a:r>
              <a:rPr lang="fr-FR" sz="2800">
                <a:latin typeface="Arial" charset="0"/>
                <a:ea typeface="MS PGothic" charset="0"/>
                <a:cs typeface="MS PGothic" charset="0"/>
              </a:rPr>
              <a:t> 	138 – 142 mmol/L</a:t>
            </a:r>
          </a:p>
        </p:txBody>
      </p:sp>
    </p:spTree>
    <p:extLst>
      <p:ext uri="{BB962C8B-B14F-4D97-AF65-F5344CB8AC3E}">
        <p14:creationId xmlns:p14="http://schemas.microsoft.com/office/powerpoint/2010/main" val="26999078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9" name="ZoneTexte 3"/>
          <p:cNvSpPr txBox="1">
            <a:spLocks noChangeArrowheads="1"/>
          </p:cNvSpPr>
          <p:nvPr/>
        </p:nvSpPr>
        <p:spPr bwMode="auto">
          <a:xfrm>
            <a:off x="247650" y="765175"/>
            <a:ext cx="9864725" cy="5170488"/>
          </a:xfrm>
          <a:prstGeom prst="rect">
            <a:avLst/>
          </a:prstGeom>
          <a:solidFill>
            <a:srgbClr val="FFFF99"/>
          </a:solidFill>
          <a:ln w="38100">
            <a:solidFill>
              <a:srgbClr val="FF0000"/>
            </a:solidFill>
            <a:miter lim="800000"/>
            <a:headEnd/>
            <a:tailEnd/>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z="2800" dirty="0" smtClean="0">
                <a:solidFill>
                  <a:srgbClr val="000000"/>
                </a:solidFill>
                <a:latin typeface="Arial" charset="0"/>
              </a:rPr>
              <a:t>Optimal Hemodialysis Prescription: Do children need </a:t>
            </a:r>
            <a:r>
              <a:rPr lang="fr-FR" sz="2800" dirty="0" smtClean="0">
                <a:solidFill>
                  <a:srgbClr val="000000"/>
                </a:solidFill>
                <a:latin typeface="Arial" charset="0"/>
              </a:rPr>
              <a:t>more </a:t>
            </a:r>
            <a:r>
              <a:rPr lang="fr-FR" sz="2800" dirty="0" err="1" smtClean="0">
                <a:solidFill>
                  <a:srgbClr val="000000"/>
                </a:solidFill>
                <a:latin typeface="Arial" charset="0"/>
              </a:rPr>
              <a:t>than</a:t>
            </a:r>
            <a:r>
              <a:rPr lang="fr-FR" sz="2800" dirty="0" smtClean="0">
                <a:solidFill>
                  <a:srgbClr val="000000"/>
                </a:solidFill>
                <a:latin typeface="Arial" charset="0"/>
              </a:rPr>
              <a:t> a </a:t>
            </a:r>
            <a:r>
              <a:rPr lang="fr-FR" sz="2800" dirty="0" err="1" smtClean="0">
                <a:solidFill>
                  <a:srgbClr val="000000"/>
                </a:solidFill>
                <a:latin typeface="Arial" charset="0"/>
              </a:rPr>
              <a:t>urea</a:t>
            </a:r>
            <a:r>
              <a:rPr lang="fr-FR" sz="2800" dirty="0" smtClean="0">
                <a:solidFill>
                  <a:srgbClr val="000000"/>
                </a:solidFill>
                <a:latin typeface="Arial" charset="0"/>
              </a:rPr>
              <a:t> </a:t>
            </a:r>
            <a:r>
              <a:rPr lang="fr-FR" sz="2800" dirty="0" err="1" smtClean="0">
                <a:solidFill>
                  <a:srgbClr val="000000"/>
                </a:solidFill>
                <a:latin typeface="Arial" charset="0"/>
              </a:rPr>
              <a:t>dialysis</a:t>
            </a:r>
            <a:r>
              <a:rPr lang="fr-FR" sz="2800" dirty="0" smtClean="0">
                <a:solidFill>
                  <a:srgbClr val="000000"/>
                </a:solidFill>
                <a:latin typeface="Arial" charset="0"/>
              </a:rPr>
              <a:t> dose? </a:t>
            </a:r>
          </a:p>
          <a:p>
            <a:pPr eaLnBrk="1" hangingPunct="1">
              <a:defRPr/>
            </a:pPr>
            <a:r>
              <a:rPr lang="fr-FR" sz="2000" i="1" dirty="0" err="1" smtClean="0">
                <a:solidFill>
                  <a:srgbClr val="000000"/>
                </a:solidFill>
                <a:latin typeface="Arial" charset="0"/>
              </a:rPr>
              <a:t>Fischbach</a:t>
            </a:r>
            <a:r>
              <a:rPr lang="fr-FR" sz="2000" i="1" dirty="0" smtClean="0">
                <a:solidFill>
                  <a:srgbClr val="000000"/>
                </a:solidFill>
                <a:latin typeface="Arial" charset="0"/>
              </a:rPr>
              <a:t> Michel, </a:t>
            </a:r>
            <a:r>
              <a:rPr lang="fr-FR" sz="2000" i="1" dirty="0" err="1" smtClean="0">
                <a:solidFill>
                  <a:srgbClr val="000000"/>
                </a:solidFill>
                <a:latin typeface="Arial" charset="0"/>
              </a:rPr>
              <a:t>Zaloszyc</a:t>
            </a:r>
            <a:r>
              <a:rPr lang="fr-FR" sz="2000" i="1" dirty="0" smtClean="0">
                <a:solidFill>
                  <a:srgbClr val="000000"/>
                </a:solidFill>
                <a:latin typeface="Arial" charset="0"/>
              </a:rPr>
              <a:t> Ariane, Schaefer Betti, and Schmitt Claus Peter.</a:t>
            </a:r>
            <a:r>
              <a:rPr lang="en-US" sz="2000" i="1" dirty="0" smtClean="0">
                <a:solidFill>
                  <a:srgbClr val="000000"/>
                </a:solidFill>
                <a:latin typeface="Arial" charset="0"/>
              </a:rPr>
              <a:t>International Journal of</a:t>
            </a:r>
            <a:r>
              <a:rPr lang="fr-FR" sz="2000" i="1" dirty="0" smtClean="0">
                <a:solidFill>
                  <a:srgbClr val="000000"/>
                </a:solidFill>
                <a:latin typeface="Arial" charset="0"/>
              </a:rPr>
              <a:t> </a:t>
            </a:r>
            <a:r>
              <a:rPr lang="fr-FR" sz="2000" i="1" dirty="0" err="1" smtClean="0">
                <a:solidFill>
                  <a:srgbClr val="000000"/>
                </a:solidFill>
                <a:latin typeface="Arial" charset="0"/>
              </a:rPr>
              <a:t>Nephrology.Volume</a:t>
            </a:r>
            <a:r>
              <a:rPr lang="fr-FR" sz="2000" i="1" dirty="0" smtClean="0">
                <a:solidFill>
                  <a:srgbClr val="000000"/>
                </a:solidFill>
                <a:latin typeface="Arial" charset="0"/>
              </a:rPr>
              <a:t> 2011, Article ID 951391, 5 pages doi:10.4061/2011/951391 </a:t>
            </a:r>
          </a:p>
          <a:p>
            <a:pPr eaLnBrk="1" hangingPunct="1">
              <a:defRPr/>
            </a:pPr>
            <a:endParaRPr lang="en-US" sz="1800" b="1" dirty="0" smtClean="0">
              <a:solidFill>
                <a:srgbClr val="FF0000"/>
              </a:solidFill>
              <a:latin typeface="Arial" charset="0"/>
            </a:endParaRPr>
          </a:p>
          <a:p>
            <a:pPr eaLnBrk="1" hangingPunct="1">
              <a:defRPr/>
            </a:pPr>
            <a:r>
              <a:rPr lang="en-US" sz="2800" dirty="0" smtClean="0">
                <a:solidFill>
                  <a:srgbClr val="000000"/>
                </a:solidFill>
                <a:latin typeface="Arial" charset="0"/>
              </a:rPr>
              <a:t>Hemodiafiltration: The addition of convective flow to hemodialysis:  </a:t>
            </a:r>
            <a:r>
              <a:rPr lang="ja-JP" altLang="en-US" sz="2800" b="1" u="sng" dirty="0" smtClean="0">
                <a:solidFill>
                  <a:srgbClr val="FF0000"/>
                </a:solidFill>
                <a:latin typeface="Arial" charset="0"/>
              </a:rPr>
              <a:t>“</a:t>
            </a:r>
            <a:r>
              <a:rPr lang="en-US" altLang="ja-JP" b="1" i="1" u="sng" dirty="0" smtClean="0">
                <a:solidFill>
                  <a:srgbClr val="FF0000"/>
                </a:solidFill>
                <a:latin typeface="Arial" charset="0"/>
              </a:rPr>
              <a:t>a complete dialysis dose</a:t>
            </a:r>
            <a:r>
              <a:rPr lang="ja-JP" altLang="en-US" b="1" i="1" u="sng" dirty="0" smtClean="0">
                <a:solidFill>
                  <a:srgbClr val="FF0000"/>
                </a:solidFill>
                <a:latin typeface="Arial" charset="0"/>
              </a:rPr>
              <a:t>”</a:t>
            </a:r>
            <a:r>
              <a:rPr lang="en-US" altLang="ja-JP" sz="2800" dirty="0" smtClean="0">
                <a:solidFill>
                  <a:srgbClr val="000000"/>
                </a:solidFill>
                <a:latin typeface="Arial" charset="0"/>
              </a:rPr>
              <a:t>. </a:t>
            </a:r>
            <a:r>
              <a:rPr lang="en-US" altLang="ja-JP" sz="2000" i="1" dirty="0" smtClean="0">
                <a:solidFill>
                  <a:srgbClr val="000000"/>
                </a:solidFill>
                <a:latin typeface="Arial" charset="0"/>
              </a:rPr>
              <a:t>M. </a:t>
            </a:r>
            <a:r>
              <a:rPr lang="en-US" altLang="ja-JP" sz="2000" i="1" dirty="0" err="1" smtClean="0">
                <a:solidFill>
                  <a:srgbClr val="000000"/>
                </a:solidFill>
                <a:latin typeface="Arial" charset="0"/>
              </a:rPr>
              <a:t>Fischbach</a:t>
            </a:r>
            <a:r>
              <a:rPr lang="en-US" altLang="ja-JP" sz="2000" i="1" dirty="0" smtClean="0">
                <a:solidFill>
                  <a:srgbClr val="000000"/>
                </a:solidFill>
                <a:latin typeface="Arial" charset="0"/>
              </a:rPr>
              <a:t>, H. Fothergill, A. </a:t>
            </a:r>
            <a:r>
              <a:rPr lang="en-US" altLang="ja-JP" sz="2000" i="1" dirty="0" err="1" smtClean="0">
                <a:solidFill>
                  <a:srgbClr val="000000"/>
                </a:solidFill>
                <a:latin typeface="Arial" charset="0"/>
              </a:rPr>
              <a:t>Zaloszyc</a:t>
            </a:r>
            <a:r>
              <a:rPr lang="en-US" altLang="ja-JP" sz="2000" i="1" dirty="0" smtClean="0">
                <a:solidFill>
                  <a:srgbClr val="000000"/>
                </a:solidFill>
                <a:latin typeface="Arial" charset="0"/>
              </a:rPr>
              <a:t>, L. </a:t>
            </a:r>
            <a:r>
              <a:rPr lang="en-US" altLang="ja-JP" sz="2000" i="1" dirty="0" err="1" smtClean="0">
                <a:solidFill>
                  <a:srgbClr val="000000"/>
                </a:solidFill>
                <a:latin typeface="Arial" charset="0"/>
              </a:rPr>
              <a:t>Seuge</a:t>
            </a:r>
            <a:r>
              <a:rPr lang="en-US" altLang="ja-JP" sz="2000" i="1" dirty="0" smtClean="0">
                <a:solidFill>
                  <a:srgbClr val="000000"/>
                </a:solidFill>
                <a:latin typeface="Arial" charset="0"/>
              </a:rPr>
              <a:t>    </a:t>
            </a:r>
            <a:r>
              <a:rPr lang="en-US" altLang="ja-JP" sz="2000" i="1" dirty="0" err="1" smtClean="0">
                <a:solidFill>
                  <a:srgbClr val="000000"/>
                </a:solidFill>
                <a:latin typeface="Arial" charset="0"/>
              </a:rPr>
              <a:t>Pediatr</a:t>
            </a:r>
            <a:r>
              <a:rPr lang="en-US" altLang="ja-JP" sz="2000" i="1" dirty="0" smtClean="0">
                <a:solidFill>
                  <a:srgbClr val="000000"/>
                </a:solidFill>
                <a:latin typeface="Arial" charset="0"/>
              </a:rPr>
              <a:t> </a:t>
            </a:r>
            <a:r>
              <a:rPr lang="en-US" altLang="ja-JP" sz="2000" i="1" dirty="0" err="1" smtClean="0">
                <a:solidFill>
                  <a:srgbClr val="000000"/>
                </a:solidFill>
                <a:latin typeface="Arial" charset="0"/>
              </a:rPr>
              <a:t>Nephrol</a:t>
            </a:r>
            <a:r>
              <a:rPr lang="en-US" altLang="ja-JP" sz="2000" i="1" dirty="0" smtClean="0">
                <a:solidFill>
                  <a:srgbClr val="000000"/>
                </a:solidFill>
                <a:latin typeface="Arial" charset="0"/>
              </a:rPr>
              <a:t> 2012, 27: 351-6</a:t>
            </a:r>
            <a:endParaRPr lang="en-US" altLang="ja-JP" sz="2800" i="1" dirty="0" smtClean="0">
              <a:solidFill>
                <a:srgbClr val="FF0000"/>
              </a:solidFill>
              <a:latin typeface="Arial" charset="0"/>
            </a:endParaRPr>
          </a:p>
          <a:p>
            <a:pPr eaLnBrk="1" hangingPunct="1">
              <a:defRPr/>
            </a:pPr>
            <a:endParaRPr lang="en-US" altLang="ja-JP" sz="2800" i="1" dirty="0" smtClean="0">
              <a:solidFill>
                <a:srgbClr val="FF0000"/>
              </a:solidFill>
              <a:latin typeface="Arial" charset="0"/>
            </a:endParaRPr>
          </a:p>
          <a:p>
            <a:pPr marL="342900" indent="-342900" eaLnBrk="1" hangingPunct="1">
              <a:buFont typeface="Wingdings" charset="2"/>
              <a:buChar char="ü"/>
              <a:defRPr/>
            </a:pPr>
            <a:r>
              <a:rPr lang="en-US" altLang="ja-JP" sz="2800" i="1" dirty="0" smtClean="0">
                <a:solidFill>
                  <a:srgbClr val="FF0000"/>
                </a:solidFill>
                <a:latin typeface="Arial" charset="0"/>
              </a:rPr>
              <a:t> </a:t>
            </a:r>
            <a:r>
              <a:rPr lang="en-US" altLang="ja-JP" sz="2800" b="1" i="1" dirty="0" err="1" smtClean="0">
                <a:solidFill>
                  <a:srgbClr val="FF0000"/>
                </a:solidFill>
                <a:latin typeface="Arial" charset="0"/>
              </a:rPr>
              <a:t>Kt</a:t>
            </a:r>
            <a:r>
              <a:rPr lang="en-US" altLang="ja-JP" sz="2800" b="1" i="1" dirty="0" smtClean="0">
                <a:solidFill>
                  <a:srgbClr val="FF0000"/>
                </a:solidFill>
                <a:latin typeface="Arial" charset="0"/>
              </a:rPr>
              <a:t>/</a:t>
            </a:r>
            <a:r>
              <a:rPr lang="en-US" altLang="ja-JP" sz="2800" b="1" i="1" dirty="0" err="1" smtClean="0">
                <a:solidFill>
                  <a:srgbClr val="FF0000"/>
                </a:solidFill>
                <a:latin typeface="Arial" charset="0"/>
              </a:rPr>
              <a:t>Vurea</a:t>
            </a:r>
            <a:r>
              <a:rPr lang="en-US" altLang="ja-JP" sz="2800" b="1" i="1" dirty="0" smtClean="0">
                <a:solidFill>
                  <a:srgbClr val="FF0000"/>
                </a:solidFill>
                <a:latin typeface="Arial" charset="0"/>
              </a:rPr>
              <a:t> &gt; 1.4 (</a:t>
            </a:r>
            <a:r>
              <a:rPr lang="en-US" altLang="ja-JP" sz="2800" i="1" dirty="0" smtClean="0">
                <a:solidFill>
                  <a:srgbClr val="FF0000"/>
                </a:solidFill>
                <a:latin typeface="Arial" charset="0"/>
              </a:rPr>
              <a:t>mainly diffusion</a:t>
            </a:r>
            <a:r>
              <a:rPr lang="en-US" altLang="ja-JP" sz="2800" b="1" i="1" dirty="0" smtClean="0">
                <a:solidFill>
                  <a:srgbClr val="FF0000"/>
                </a:solidFill>
                <a:latin typeface="Arial" charset="0"/>
              </a:rPr>
              <a:t>), </a:t>
            </a:r>
          </a:p>
          <a:p>
            <a:pPr marL="457200" indent="-457200" eaLnBrk="1" hangingPunct="1">
              <a:buFont typeface="Wingdings" charset="2"/>
              <a:buChar char="ü"/>
              <a:defRPr/>
            </a:pPr>
            <a:r>
              <a:rPr lang="en-US" altLang="ja-JP" sz="2800" b="1" i="1" dirty="0" smtClean="0">
                <a:solidFill>
                  <a:srgbClr val="FF0000"/>
                </a:solidFill>
                <a:latin typeface="Arial" charset="0"/>
              </a:rPr>
              <a:t>a “high” effective convective volume (</a:t>
            </a:r>
            <a:r>
              <a:rPr lang="en-US" altLang="ja-JP" sz="2800" i="1" dirty="0" smtClean="0">
                <a:solidFill>
                  <a:srgbClr val="FF0000"/>
                </a:solidFill>
                <a:latin typeface="Arial" charset="0"/>
              </a:rPr>
              <a:t>HF efficiency</a:t>
            </a:r>
            <a:r>
              <a:rPr lang="en-US" altLang="ja-JP" sz="2800" b="1" i="1" dirty="0" smtClean="0">
                <a:solidFill>
                  <a:srgbClr val="FF0000"/>
                </a:solidFill>
                <a:latin typeface="Arial" charset="0"/>
              </a:rPr>
              <a:t>)</a:t>
            </a:r>
          </a:p>
          <a:p>
            <a:pPr marL="457200" indent="-457200" eaLnBrk="1" hangingPunct="1">
              <a:buFont typeface="Wingdings" charset="2"/>
              <a:buChar char="ü"/>
              <a:defRPr/>
            </a:pPr>
            <a:r>
              <a:rPr lang="en-US" altLang="ja-JP" sz="2800" b="1" i="1" dirty="0" smtClean="0">
                <a:solidFill>
                  <a:srgbClr val="FF0000"/>
                </a:solidFill>
                <a:latin typeface="Arial" charset="0"/>
              </a:rPr>
              <a:t>and dialysis fluids purity </a:t>
            </a:r>
            <a:r>
              <a:rPr lang="en-US" altLang="ja-JP" sz="2800" i="1" dirty="0" smtClean="0">
                <a:solidFill>
                  <a:srgbClr val="FF0000"/>
                </a:solidFill>
                <a:latin typeface="Arial" charset="0"/>
              </a:rPr>
              <a:t>(</a:t>
            </a:r>
            <a:r>
              <a:rPr lang="en-US" altLang="ja-JP" sz="2800" i="1" dirty="0" err="1" smtClean="0">
                <a:solidFill>
                  <a:srgbClr val="FF0000"/>
                </a:solidFill>
                <a:latin typeface="Arial" charset="0"/>
              </a:rPr>
              <a:t>inflamation</a:t>
            </a:r>
            <a:r>
              <a:rPr lang="en-US" altLang="ja-JP" sz="2800" i="1" dirty="0" smtClean="0">
                <a:solidFill>
                  <a:srgbClr val="FF0000"/>
                </a:solidFill>
                <a:latin typeface="Arial" charset="0"/>
              </a:rPr>
              <a:t>/protein wasting)</a:t>
            </a:r>
            <a:endParaRPr lang="fr-FR" sz="2000" dirty="0" smtClean="0">
              <a:solidFill>
                <a:srgbClr val="000000"/>
              </a:solidFill>
              <a:latin typeface="Arial" charset="0"/>
            </a:endParaRPr>
          </a:p>
        </p:txBody>
      </p:sp>
    </p:spTree>
    <p:extLst>
      <p:ext uri="{BB962C8B-B14F-4D97-AF65-F5344CB8AC3E}">
        <p14:creationId xmlns:p14="http://schemas.microsoft.com/office/powerpoint/2010/main" val="620012882"/>
      </p:ext>
    </p:extLst>
  </p:cSld>
  <p:clrMapOvr>
    <a:masterClrMapping/>
  </p:clrMapOvr>
  <p:transition xmlns:p14="http://schemas.microsoft.com/office/powerpoint/2010/mai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325" y="260350"/>
            <a:ext cx="8743950" cy="1008063"/>
          </a:xfrm>
          <a:solidFill>
            <a:schemeClr val="accent1">
              <a:lumMod val="20000"/>
              <a:lumOff val="80000"/>
            </a:schemeClr>
          </a:solidFill>
        </p:spPr>
        <p:txBody>
          <a:bodyPr/>
          <a:lstStyle/>
          <a:p>
            <a:pPr>
              <a:defRPr/>
            </a:pPr>
            <a:r>
              <a:rPr lang="fr-FR" dirty="0" smtClean="0"/>
              <a:t>HDF: a </a:t>
            </a:r>
            <a:r>
              <a:rPr lang="fr-FR" dirty="0" err="1" smtClean="0"/>
              <a:t>complete</a:t>
            </a:r>
            <a:r>
              <a:rPr lang="fr-FR" dirty="0" smtClean="0"/>
              <a:t> dialysis dose</a:t>
            </a:r>
            <a:endParaRPr lang="fr-FR" dirty="0"/>
          </a:p>
        </p:txBody>
      </p:sp>
      <p:sp>
        <p:nvSpPr>
          <p:cNvPr id="506882" name="Espace réservé du contenu 2"/>
          <p:cNvSpPr>
            <a:spLocks noGrp="1"/>
          </p:cNvSpPr>
          <p:nvPr>
            <p:ph idx="1"/>
          </p:nvPr>
        </p:nvSpPr>
        <p:spPr>
          <a:xfrm>
            <a:off x="606425" y="1628775"/>
            <a:ext cx="9217025" cy="4464050"/>
          </a:xfrm>
        </p:spPr>
        <p:txBody>
          <a:bodyPr/>
          <a:lstStyle/>
          <a:p>
            <a:r>
              <a:rPr lang="fr-FR" sz="2800">
                <a:solidFill>
                  <a:srgbClr val="FF0000"/>
                </a:solidFill>
                <a:latin typeface="Arial" charset="0"/>
                <a:ea typeface="MS PGothic" charset="0"/>
                <a:cs typeface="MS PGothic" charset="0"/>
              </a:rPr>
              <a:t>On-line Urea Kt/V &gt; 1.4 </a:t>
            </a:r>
            <a:r>
              <a:rPr lang="fr-FR" sz="2400">
                <a:solidFill>
                  <a:srgbClr val="FF0000"/>
                </a:solidFill>
                <a:latin typeface="Arial" charset="0"/>
                <a:ea typeface="MS PGothic" charset="0"/>
                <a:cs typeface="MS PGothic" charset="0"/>
              </a:rPr>
              <a:t>(V « Morgenstern or BCM)</a:t>
            </a:r>
            <a:endParaRPr lang="fr-FR" sz="2800">
              <a:solidFill>
                <a:srgbClr val="FF0000"/>
              </a:solidFill>
              <a:latin typeface="Arial" charset="0"/>
              <a:ea typeface="MS PGothic" charset="0"/>
              <a:cs typeface="MS PGothic" charset="0"/>
            </a:endParaRPr>
          </a:p>
          <a:p>
            <a:r>
              <a:rPr lang="fr-FR" sz="2800">
                <a:solidFill>
                  <a:srgbClr val="FF0000"/>
                </a:solidFill>
                <a:latin typeface="Arial" charset="0"/>
                <a:ea typeface="MS PGothic" charset="0"/>
                <a:cs typeface="MS PGothic" charset="0"/>
              </a:rPr>
              <a:t>High convective volume (autosub+) but also of « quality » (impact of the membrane) : </a:t>
            </a:r>
          </a:p>
          <a:p>
            <a:pPr lvl="1">
              <a:buFont typeface="Wingdings" charset="0"/>
              <a:buChar char="Ø"/>
            </a:pPr>
            <a:r>
              <a:rPr lang="fr-FR" sz="2400">
                <a:solidFill>
                  <a:srgbClr val="FF0000"/>
                </a:solidFill>
                <a:latin typeface="Arial" charset="0"/>
                <a:ea typeface="MS PGothic" charset="0"/>
              </a:rPr>
              <a:t>beta-2-microglobulin extraction coefficient &gt;80%</a:t>
            </a:r>
          </a:p>
          <a:p>
            <a:pPr lvl="1">
              <a:buFont typeface="Wingdings" charset="0"/>
              <a:buChar char="Ø"/>
            </a:pPr>
            <a:r>
              <a:rPr lang="fr-FR" sz="2400">
                <a:solidFill>
                  <a:srgbClr val="FF0000"/>
                </a:solidFill>
                <a:latin typeface="Arial" charset="0"/>
                <a:ea typeface="MS PGothic" charset="0"/>
              </a:rPr>
              <a:t>myoglobin&gt;65%</a:t>
            </a:r>
          </a:p>
          <a:p>
            <a:r>
              <a:rPr lang="fr-FR" sz="2800">
                <a:latin typeface="Arial" charset="0"/>
                <a:ea typeface="MS PGothic" charset="0"/>
                <a:cs typeface="MS PGothic" charset="0"/>
              </a:rPr>
              <a:t>« loss » in the dialysate and convective volume </a:t>
            </a:r>
            <a:r>
              <a:rPr lang="fr-FR" sz="2400">
                <a:latin typeface="Arial" charset="0"/>
                <a:ea typeface="MS PGothic" charset="0"/>
                <a:cs typeface="MS PGothic" charset="0"/>
              </a:rPr>
              <a:t>(check for albumin, Vit C)</a:t>
            </a:r>
          </a:p>
          <a:p>
            <a:r>
              <a:rPr lang="fr-FR" sz="2800">
                <a:latin typeface="Arial" charset="0"/>
                <a:ea typeface="MS PGothic" charset="0"/>
                <a:cs typeface="MS PGothic" charset="0"/>
              </a:rPr>
              <a:t>Dialysis fluids : temperature control </a:t>
            </a:r>
            <a:r>
              <a:rPr lang="fr-FR" sz="2400">
                <a:latin typeface="Arial" charset="0"/>
                <a:ea typeface="MS PGothic" charset="0"/>
                <a:cs typeface="MS PGothic" charset="0"/>
              </a:rPr>
              <a:t>(« cooling »; BTM)</a:t>
            </a:r>
            <a:r>
              <a:rPr lang="fr-FR" sz="2800">
                <a:latin typeface="Arial" charset="0"/>
                <a:ea typeface="MS PGothic" charset="0"/>
                <a:cs typeface="MS PGothic" charset="0"/>
              </a:rPr>
              <a:t>, NaD </a:t>
            </a:r>
            <a:r>
              <a:rPr lang="fr-FR" sz="2400">
                <a:latin typeface="Arial" charset="0"/>
                <a:ea typeface="MS PGothic" charset="0"/>
                <a:cs typeface="MS PGothic" charset="0"/>
              </a:rPr>
              <a:t>(on-line diffusive sodium)</a:t>
            </a:r>
            <a:r>
              <a:rPr lang="fr-FR" sz="2800">
                <a:latin typeface="Arial" charset="0"/>
                <a:ea typeface="MS PGothic" charset="0"/>
                <a:cs typeface="MS PGothic" charset="0"/>
              </a:rPr>
              <a:t>, Ca++, HCO</a:t>
            </a:r>
            <a:r>
              <a:rPr lang="fr-FR" sz="2800" baseline="-25000">
                <a:latin typeface="Arial" charset="0"/>
                <a:ea typeface="MS PGothic" charset="0"/>
                <a:cs typeface="MS PGothic" charset="0"/>
              </a:rPr>
              <a:t>3</a:t>
            </a:r>
            <a:r>
              <a:rPr lang="fr-FR" sz="2800" baseline="30000">
                <a:latin typeface="Arial" charset="0"/>
                <a:ea typeface="MS PGothic" charset="0"/>
                <a:cs typeface="MS PGothic" charset="0"/>
              </a:rPr>
              <a:t>-</a:t>
            </a:r>
          </a:p>
          <a:p>
            <a:r>
              <a:rPr lang="fr-FR" sz="2800">
                <a:latin typeface="Arial" charset="0"/>
                <a:ea typeface="MS PGothic" charset="0"/>
                <a:cs typeface="MS PGothic" charset="0"/>
              </a:rPr>
              <a:t>Volume control (BCM), BP, IDWG… </a:t>
            </a:r>
          </a:p>
          <a:p>
            <a:endParaRPr lang="fr-FR" baseline="30000">
              <a:latin typeface="Arial" charset="0"/>
              <a:ea typeface="MS PGothic" charset="0"/>
              <a:cs typeface="MS PGothic" charset="0"/>
            </a:endParaRPr>
          </a:p>
          <a:p>
            <a:endParaRPr lang="fr-FR">
              <a:latin typeface="Arial" charset="0"/>
              <a:ea typeface="MS PGothic" charset="0"/>
              <a:cs typeface="MS PGothic" charset="0"/>
            </a:endParaRPr>
          </a:p>
        </p:txBody>
      </p:sp>
    </p:spTree>
    <p:extLst>
      <p:ext uri="{BB962C8B-B14F-4D97-AF65-F5344CB8AC3E}">
        <p14:creationId xmlns:p14="http://schemas.microsoft.com/office/powerpoint/2010/main" val="3786737364"/>
      </p:ext>
    </p:extLst>
  </p:cSld>
  <p:clrMapOvr>
    <a:masterClrMapping/>
  </p:clrMapOvr>
  <p:transition xmlns:p14="http://schemas.microsoft.com/office/powerpoint/2010/mai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3550" y="333375"/>
            <a:ext cx="9359900" cy="935038"/>
          </a:xfrm>
          <a:solidFill>
            <a:schemeClr val="accent1">
              <a:lumMod val="20000"/>
              <a:lumOff val="80000"/>
            </a:schemeClr>
          </a:solidFill>
        </p:spPr>
        <p:txBody>
          <a:bodyPr/>
          <a:lstStyle/>
          <a:p>
            <a:pPr>
              <a:defRPr/>
            </a:pPr>
            <a:r>
              <a:rPr lang="fr-FR" dirty="0" err="1" smtClean="0"/>
              <a:t>From</a:t>
            </a:r>
            <a:r>
              <a:rPr lang="fr-FR" dirty="0" smtClean="0"/>
              <a:t> </a:t>
            </a:r>
            <a:r>
              <a:rPr lang="fr-FR" dirty="0" err="1" smtClean="0"/>
              <a:t>adequate</a:t>
            </a:r>
            <a:r>
              <a:rPr lang="fr-FR" dirty="0" smtClean="0"/>
              <a:t> to optimal </a:t>
            </a:r>
            <a:r>
              <a:rPr lang="fr-FR" dirty="0" err="1" smtClean="0"/>
              <a:t>dialysis</a:t>
            </a:r>
            <a:endParaRPr lang="fr-FR" dirty="0"/>
          </a:p>
        </p:txBody>
      </p:sp>
      <p:sp>
        <p:nvSpPr>
          <p:cNvPr id="453634" name="Espace réservé du contenu 2"/>
          <p:cNvSpPr>
            <a:spLocks noGrp="1"/>
          </p:cNvSpPr>
          <p:nvPr>
            <p:ph idx="1"/>
          </p:nvPr>
        </p:nvSpPr>
        <p:spPr>
          <a:xfrm>
            <a:off x="463550" y="1268413"/>
            <a:ext cx="9359900" cy="5184775"/>
          </a:xfrm>
        </p:spPr>
        <p:txBody>
          <a:bodyPr/>
          <a:lstStyle/>
          <a:p>
            <a:r>
              <a:rPr lang="fr-FR" sz="2800">
                <a:latin typeface="Arial" charset="0"/>
                <a:ea typeface="MS PGothic" charset="0"/>
                <a:cs typeface="MS PGothic" charset="0"/>
              </a:rPr>
              <a:t>« adequacy » assessment : outcomes </a:t>
            </a:r>
            <a:r>
              <a:rPr lang="fr-FR" sz="2400">
                <a:latin typeface="Arial" charset="0"/>
                <a:ea typeface="MS PGothic" charset="0"/>
                <a:cs typeface="MS PGothic" charset="0"/>
              </a:rPr>
              <a:t>(morbidity/mortality/cachexia/growth) </a:t>
            </a:r>
            <a:r>
              <a:rPr lang="fr-FR" sz="2800">
                <a:latin typeface="Arial" charset="0"/>
                <a:ea typeface="MS PGothic" charset="0"/>
                <a:cs typeface="MS PGothic" charset="0"/>
              </a:rPr>
              <a:t>or surrogates </a:t>
            </a:r>
            <a:r>
              <a:rPr lang="fr-FR" sz="2400">
                <a:latin typeface="Arial" charset="0"/>
                <a:ea typeface="MS PGothic" charset="0"/>
                <a:cs typeface="MS PGothic" charset="0"/>
              </a:rPr>
              <a:t>like urea kinetics (diffusion process) and more (β2 microglobuline or convective volume?),</a:t>
            </a:r>
          </a:p>
          <a:p>
            <a:pPr>
              <a:buFontTx/>
              <a:buNone/>
            </a:pPr>
            <a:endParaRPr lang="fr-FR" sz="1000">
              <a:latin typeface="Arial" charset="0"/>
              <a:ea typeface="MS PGothic" charset="0"/>
              <a:cs typeface="MS PGothic" charset="0"/>
            </a:endParaRPr>
          </a:p>
          <a:p>
            <a:r>
              <a:rPr lang="fr-FR" sz="2800">
                <a:solidFill>
                  <a:srgbClr val="FF0000"/>
                </a:solidFill>
                <a:latin typeface="Arial" charset="0"/>
                <a:ea typeface="MS PGothic" charset="0"/>
                <a:cs typeface="MS PGothic" charset="0"/>
              </a:rPr>
              <a:t>How to improve conventional HD: </a:t>
            </a:r>
          </a:p>
          <a:p>
            <a:pPr>
              <a:buFont typeface="Wingdings" charset="0"/>
              <a:buChar char="ü"/>
            </a:pPr>
            <a:r>
              <a:rPr lang="fr-FR" sz="2000">
                <a:latin typeface="Arial" charset="0"/>
                <a:ea typeface="MS PGothic" charset="0"/>
                <a:cs typeface="MS PGothic" charset="0"/>
              </a:rPr>
              <a:t>high flux membrane for « all »</a:t>
            </a:r>
          </a:p>
          <a:p>
            <a:pPr>
              <a:buFont typeface="Wingdings" charset="0"/>
              <a:buChar char="ü"/>
            </a:pPr>
            <a:r>
              <a:rPr lang="fr-FR" sz="2000">
                <a:latin typeface="Arial" charset="0"/>
                <a:ea typeface="MS PGothic" charset="0"/>
                <a:cs typeface="MS PGothic" charset="0"/>
              </a:rPr>
              <a:t>biocompatibility/purity of the dialysis fluids (endotoxin’s level),</a:t>
            </a:r>
          </a:p>
          <a:p>
            <a:pPr>
              <a:buFont typeface="Wingdings" charset="0"/>
              <a:buChar char="ü"/>
            </a:pPr>
            <a:r>
              <a:rPr lang="fr-FR" sz="2000">
                <a:latin typeface="Arial" charset="0"/>
                <a:ea typeface="MS PGothic" charset="0"/>
                <a:cs typeface="MS PGothic" charset="0"/>
              </a:rPr>
              <a:t>volume control (dry weight/BP/LVH): interest of an objective assessment (bioimpedancemetry, BCM), reduction in UF demands per dialysis session </a:t>
            </a:r>
            <a:endParaRPr lang="fr-FR" sz="2800">
              <a:latin typeface="Arial" charset="0"/>
              <a:ea typeface="MS PGothic" charset="0"/>
              <a:cs typeface="MS PGothic" charset="0"/>
            </a:endParaRPr>
          </a:p>
          <a:p>
            <a:pPr>
              <a:buFont typeface="Wingdings" charset="0"/>
              <a:buChar char="ü"/>
            </a:pPr>
            <a:r>
              <a:rPr lang="fr-FR" sz="2000" b="1">
                <a:solidFill>
                  <a:srgbClr val="FF0000"/>
                </a:solidFill>
                <a:latin typeface="Arial" charset="0"/>
                <a:ea typeface="MS PGothic" charset="0"/>
                <a:cs typeface="MS PGothic" charset="0"/>
              </a:rPr>
              <a:t>should HDF become the standard for in center dialysis ?</a:t>
            </a:r>
          </a:p>
          <a:p>
            <a:pPr>
              <a:buFontTx/>
              <a:buNone/>
            </a:pPr>
            <a:endParaRPr lang="fr-FR" sz="1000">
              <a:latin typeface="Arial" charset="0"/>
              <a:ea typeface="MS PGothic" charset="0"/>
              <a:cs typeface="MS PGothic" charset="0"/>
            </a:endParaRPr>
          </a:p>
          <a:p>
            <a:r>
              <a:rPr lang="fr-FR" sz="2800">
                <a:latin typeface="Arial" charset="0"/>
                <a:ea typeface="MS PGothic" charset="0"/>
                <a:cs typeface="MS PGothic" charset="0"/>
              </a:rPr>
              <a:t>More dialysis, more frequent/longer sessions: « daily » dialysis, </a:t>
            </a:r>
            <a:r>
              <a:rPr lang="fr-FR" sz="2800">
                <a:solidFill>
                  <a:srgbClr val="000000"/>
                </a:solidFill>
                <a:latin typeface="Arial" charset="0"/>
                <a:ea typeface="MS PGothic" charset="0"/>
                <a:cs typeface="MS PGothic" charset="0"/>
              </a:rPr>
              <a:t>daily in center high efficiency hemodiafiltration</a:t>
            </a:r>
          </a:p>
        </p:txBody>
      </p:sp>
      <p:sp>
        <p:nvSpPr>
          <p:cNvPr id="453635" name="ZoneTexte 2"/>
          <p:cNvSpPr txBox="1">
            <a:spLocks noChangeArrowheads="1"/>
          </p:cNvSpPr>
          <p:nvPr/>
        </p:nvSpPr>
        <p:spPr bwMode="auto">
          <a:xfrm>
            <a:off x="-525463" y="86995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endParaRPr lang="fr-FR">
              <a:solidFill>
                <a:srgbClr val="000000"/>
              </a:solidFill>
            </a:endParaRPr>
          </a:p>
        </p:txBody>
      </p:sp>
      <p:sp>
        <p:nvSpPr>
          <p:cNvPr id="453636" name="Rectangle 4"/>
          <p:cNvSpPr>
            <a:spLocks noChangeArrowheads="1"/>
          </p:cNvSpPr>
          <p:nvPr/>
        </p:nvSpPr>
        <p:spPr bwMode="auto">
          <a:xfrm>
            <a:off x="390525" y="4652963"/>
            <a:ext cx="8066088" cy="576262"/>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fr-FR"/>
          </a:p>
        </p:txBody>
      </p:sp>
      <p:sp>
        <p:nvSpPr>
          <p:cNvPr id="453637" name="Flèche gauche 5"/>
          <p:cNvSpPr>
            <a:spLocks noChangeArrowheads="1"/>
          </p:cNvSpPr>
          <p:nvPr/>
        </p:nvSpPr>
        <p:spPr bwMode="auto">
          <a:xfrm>
            <a:off x="8672513" y="4797425"/>
            <a:ext cx="979487" cy="484188"/>
          </a:xfrm>
          <a:prstGeom prst="leftArrow">
            <a:avLst>
              <a:gd name="adj1" fmla="val 50000"/>
              <a:gd name="adj2" fmla="val 50105"/>
            </a:avLst>
          </a:prstGeom>
          <a:solidFill>
            <a:srgbClr val="FF0000"/>
          </a:solidFill>
          <a:ln w="9525">
            <a:solidFill>
              <a:schemeClr val="tx1"/>
            </a:solidFill>
            <a:round/>
            <a:headEnd/>
            <a:tailEnd/>
          </a:ln>
        </p:spPr>
        <p:txBody>
          <a:bodyPr/>
          <a:lstStyle/>
          <a:p>
            <a:pPr eaLnBrk="0" hangingPunct="0"/>
            <a:endParaRPr lang="fr-FR"/>
          </a:p>
        </p:txBody>
      </p:sp>
    </p:spTree>
    <p:extLst>
      <p:ext uri="{BB962C8B-B14F-4D97-AF65-F5344CB8AC3E}">
        <p14:creationId xmlns:p14="http://schemas.microsoft.com/office/powerpoint/2010/main" val="7089681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2"/>
          <p:cNvSpPr>
            <a:spLocks noGrp="1" noChangeArrowheads="1"/>
          </p:cNvSpPr>
          <p:nvPr>
            <p:ph type="body" idx="1"/>
          </p:nvPr>
        </p:nvSpPr>
        <p:spPr>
          <a:xfrm>
            <a:off x="679450" y="1412875"/>
            <a:ext cx="8997950" cy="3024188"/>
          </a:xfrm>
        </p:spPr>
        <p:txBody>
          <a:bodyPr/>
          <a:lstStyle/>
          <a:p>
            <a:pPr marL="381000" indent="-381000">
              <a:lnSpc>
                <a:spcPct val="108000"/>
              </a:lnSpc>
              <a:spcBef>
                <a:spcPct val="40000"/>
              </a:spcBef>
              <a:spcAft>
                <a:spcPct val="40000"/>
              </a:spcAft>
            </a:pPr>
            <a:r>
              <a:rPr lang="fr-FR" sz="2800" u="sng">
                <a:solidFill>
                  <a:srgbClr val="FF0000"/>
                </a:solidFill>
                <a:latin typeface="Arial" charset="0"/>
                <a:ea typeface="MS PGothic" charset="0"/>
                <a:cs typeface="MS PGothic" charset="0"/>
              </a:rPr>
              <a:t>Diffusive Process (HD) :</a:t>
            </a:r>
            <a:r>
              <a:rPr lang="fr-FR" sz="2800">
                <a:solidFill>
                  <a:srgbClr val="FF0000"/>
                </a:solidFill>
                <a:latin typeface="Arial" charset="0"/>
                <a:ea typeface="MS PGothic" charset="0"/>
                <a:cs typeface="MS PGothic" charset="0"/>
              </a:rPr>
              <a:t> </a:t>
            </a:r>
            <a:r>
              <a:rPr lang="fr-FR" sz="2800">
                <a:latin typeface="Arial" charset="0"/>
                <a:ea typeface="MS PGothic" charset="0"/>
                <a:cs typeface="MS PGothic" charset="0"/>
              </a:rPr>
              <a:t>low MW uremic toxins removal i.e.urea</a:t>
            </a:r>
            <a:r>
              <a:rPr lang="fr-FR" sz="2800">
                <a:solidFill>
                  <a:schemeClr val="tx2"/>
                </a:solidFill>
                <a:latin typeface="Arial" charset="0"/>
                <a:ea typeface="MS PGothic" charset="0"/>
                <a:cs typeface="MS PGothic" charset="0"/>
              </a:rPr>
              <a:t>                                   </a:t>
            </a:r>
          </a:p>
          <a:p>
            <a:pPr marL="381000" indent="-381000">
              <a:lnSpc>
                <a:spcPct val="108000"/>
              </a:lnSpc>
              <a:spcBef>
                <a:spcPct val="40000"/>
              </a:spcBef>
              <a:spcAft>
                <a:spcPct val="40000"/>
              </a:spcAft>
            </a:pPr>
            <a:r>
              <a:rPr lang="fr-FR" sz="2800" u="sng">
                <a:solidFill>
                  <a:srgbClr val="FF0000"/>
                </a:solidFill>
                <a:latin typeface="Arial" charset="0"/>
                <a:ea typeface="MS PGothic" charset="0"/>
                <a:cs typeface="MS PGothic" charset="0"/>
              </a:rPr>
              <a:t>Convective mass transport (HF) :</a:t>
            </a:r>
            <a:r>
              <a:rPr lang="fr-FR" sz="2800">
                <a:solidFill>
                  <a:srgbClr val="FF0000"/>
                </a:solidFill>
                <a:latin typeface="Arial" charset="0"/>
                <a:ea typeface="MS PGothic" charset="0"/>
                <a:cs typeface="MS PGothic" charset="0"/>
              </a:rPr>
              <a:t>    </a:t>
            </a:r>
            <a:r>
              <a:rPr lang="fr-FR" sz="2800">
                <a:latin typeface="Arial" charset="0"/>
                <a:ea typeface="MS PGothic" charset="0"/>
                <a:cs typeface="MS PGothic" charset="0"/>
              </a:rPr>
              <a:t>middle Mw uremic toxins removal i.e.phosphate</a:t>
            </a:r>
          </a:p>
          <a:p>
            <a:pPr marL="381000" indent="-381000">
              <a:lnSpc>
                <a:spcPct val="108000"/>
              </a:lnSpc>
              <a:spcBef>
                <a:spcPct val="40000"/>
              </a:spcBef>
              <a:spcAft>
                <a:spcPct val="40000"/>
              </a:spcAft>
            </a:pPr>
            <a:r>
              <a:rPr lang="fr-FR" sz="2800" u="sng">
                <a:solidFill>
                  <a:srgbClr val="FF0000"/>
                </a:solidFill>
                <a:latin typeface="Arial" charset="0"/>
                <a:ea typeface="MS PGothic" charset="0"/>
                <a:cs typeface="MS PGothic" charset="0"/>
              </a:rPr>
              <a:t>Membrane adsorption (+++/PMMA/Torray ?)</a:t>
            </a:r>
          </a:p>
        </p:txBody>
      </p:sp>
      <p:pic>
        <p:nvPicPr>
          <p:cNvPr id="455682" name="Picture 4"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 y="4652963"/>
            <a:ext cx="2817813"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1398588" y="549275"/>
            <a:ext cx="7489825" cy="708025"/>
          </a:xfrm>
          <a:prstGeom prst="rect">
            <a:avLst/>
          </a:prstGeom>
          <a:solidFill>
            <a:schemeClr val="accent1">
              <a:lumMod val="20000"/>
              <a:lumOff val="80000"/>
            </a:schemeClr>
          </a:solidFill>
        </p:spPr>
        <p:txBody>
          <a:bodyPr>
            <a:spAutoFit/>
          </a:bodyPr>
          <a:lstStyle/>
          <a:p>
            <a:pPr eaLnBrk="0" hangingPunct="0">
              <a:defRPr/>
            </a:pPr>
            <a:r>
              <a:rPr lang="fr-FR" sz="4000" dirty="0" err="1">
                <a:solidFill>
                  <a:srgbClr val="000000"/>
                </a:solidFill>
                <a:latin typeface="Arial"/>
              </a:rPr>
              <a:t>Principles</a:t>
            </a:r>
            <a:r>
              <a:rPr lang="fr-FR" sz="4000" dirty="0">
                <a:solidFill>
                  <a:srgbClr val="000000"/>
                </a:solidFill>
                <a:latin typeface="Arial"/>
              </a:rPr>
              <a:t> of </a:t>
            </a:r>
            <a:r>
              <a:rPr lang="fr-FR" sz="4000" dirty="0" err="1">
                <a:solidFill>
                  <a:srgbClr val="000000"/>
                </a:solidFill>
                <a:latin typeface="Arial"/>
              </a:rPr>
              <a:t>blood</a:t>
            </a:r>
            <a:r>
              <a:rPr lang="fr-FR" sz="4000" dirty="0">
                <a:solidFill>
                  <a:srgbClr val="000000"/>
                </a:solidFill>
                <a:latin typeface="Arial"/>
              </a:rPr>
              <a:t> purification</a:t>
            </a:r>
          </a:p>
        </p:txBody>
      </p:sp>
      <p:graphicFrame>
        <p:nvGraphicFramePr>
          <p:cNvPr id="455684" name="Object 18"/>
          <p:cNvGraphicFramePr>
            <a:graphicFrameLocks noChangeAspect="1"/>
          </p:cNvGraphicFramePr>
          <p:nvPr/>
        </p:nvGraphicFramePr>
        <p:xfrm>
          <a:off x="3849688" y="4725988"/>
          <a:ext cx="2720975" cy="1868487"/>
        </p:xfrm>
        <a:graphic>
          <a:graphicData uri="http://schemas.openxmlformats.org/presentationml/2006/ole">
            <mc:AlternateContent xmlns:mc="http://schemas.openxmlformats.org/markup-compatibility/2006">
              <mc:Choice xmlns:v="urn:schemas-microsoft-com:vml" Requires="v">
                <p:oleObj spid="_x0000_s1113134" name="Graphique" r:id="rId5" imgW="9385300" imgH="5372100" progId="MSGraph.Chart.8">
                  <p:embed followColorScheme="full"/>
                </p:oleObj>
              </mc:Choice>
              <mc:Fallback>
                <p:oleObj name="Graphique" r:id="rId5" imgW="9385300" imgH="5372100" progId="MSGraph.Chart.8">
                  <p:embed followColorScheme="full"/>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9688" y="4725988"/>
                        <a:ext cx="2720975" cy="1868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455685" name="Picture 1032" descr="ISTANBU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3725" y="4581525"/>
            <a:ext cx="3033713"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677798"/>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026"/>
          <p:cNvSpPr>
            <a:spLocks noGrp="1" noChangeArrowheads="1"/>
          </p:cNvSpPr>
          <p:nvPr>
            <p:ph type="title"/>
          </p:nvPr>
        </p:nvSpPr>
        <p:spPr>
          <a:xfrm>
            <a:off x="771525" y="381000"/>
            <a:ext cx="8743950" cy="1143000"/>
          </a:xfrm>
          <a:solidFill>
            <a:schemeClr val="bg1">
              <a:lumMod val="95000"/>
            </a:schemeClr>
          </a:solidFill>
          <a:ln w="28575">
            <a:solidFill>
              <a:srgbClr val="FF0000"/>
            </a:solidFill>
          </a:ln>
        </p:spPr>
        <p:txBody>
          <a:bodyPr/>
          <a:lstStyle/>
          <a:p>
            <a:pPr>
              <a:lnSpc>
                <a:spcPct val="130000"/>
              </a:lnSpc>
              <a:defRPr/>
            </a:pPr>
            <a:r>
              <a:rPr lang="fr-FR" sz="3200" dirty="0" smtClean="0"/>
              <a:t>Blood purification </a:t>
            </a:r>
            <a:r>
              <a:rPr lang="fr-FR" sz="3200" dirty="0" err="1" smtClean="0"/>
              <a:t>dialysis</a:t>
            </a:r>
            <a:r>
              <a:rPr lang="fr-FR" sz="3200" dirty="0" smtClean="0"/>
              <a:t> </a:t>
            </a:r>
            <a:r>
              <a:rPr lang="fr-FR" sz="3200" dirty="0" err="1" smtClean="0"/>
              <a:t>modalities</a:t>
            </a:r>
            <a:r>
              <a:rPr lang="fr-FR" sz="3200" dirty="0" smtClean="0"/>
              <a:t> : </a:t>
            </a:r>
            <a:br>
              <a:rPr lang="fr-FR" sz="3200" dirty="0" smtClean="0"/>
            </a:br>
            <a:r>
              <a:rPr lang="fr-FR" sz="3200" dirty="0" smtClean="0"/>
              <a:t>diffusion versus convection</a:t>
            </a:r>
            <a:endParaRPr lang="fr-FR" sz="4000" dirty="0" smtClean="0"/>
          </a:p>
        </p:txBody>
      </p:sp>
      <p:sp>
        <p:nvSpPr>
          <p:cNvPr id="457730" name="Rectangle 1027"/>
          <p:cNvSpPr>
            <a:spLocks noGrp="1" noChangeArrowheads="1"/>
          </p:cNvSpPr>
          <p:nvPr>
            <p:ph type="body" sz="half" idx="1"/>
          </p:nvPr>
        </p:nvSpPr>
        <p:spPr>
          <a:xfrm>
            <a:off x="247650" y="1844675"/>
            <a:ext cx="4286250" cy="4114800"/>
          </a:xfrm>
          <a:gradFill rotWithShape="0">
            <a:gsLst>
              <a:gs pos="0">
                <a:srgbClr val="CCFFFF"/>
              </a:gs>
              <a:gs pos="100000">
                <a:schemeClr val="bg1"/>
              </a:gs>
            </a:gsLst>
            <a:lin ang="5400000" scaled="1"/>
          </a:gradFill>
        </p:spPr>
        <p:txBody>
          <a:bodyPr/>
          <a:lstStyle/>
          <a:p>
            <a:pPr algn="ctr">
              <a:lnSpc>
                <a:spcPct val="98000"/>
              </a:lnSpc>
              <a:buFontTx/>
              <a:buNone/>
            </a:pPr>
            <a:r>
              <a:rPr lang="fr-FR" sz="1800" b="1" dirty="0">
                <a:solidFill>
                  <a:srgbClr val="FF0000"/>
                </a:solidFill>
                <a:latin typeface="Arial" charset="0"/>
                <a:ea typeface="MS PGothic" charset="0"/>
                <a:cs typeface="MS PGothic" charset="0"/>
              </a:rPr>
              <a:t>Diffusive </a:t>
            </a:r>
            <a:r>
              <a:rPr lang="fr-FR" sz="1800" b="1" dirty="0" err="1">
                <a:solidFill>
                  <a:srgbClr val="FF0000"/>
                </a:solidFill>
                <a:latin typeface="Arial" charset="0"/>
                <a:ea typeface="MS PGothic" charset="0"/>
                <a:cs typeface="MS PGothic" charset="0"/>
              </a:rPr>
              <a:t>Process</a:t>
            </a:r>
            <a:r>
              <a:rPr lang="fr-FR" sz="1800" b="1" dirty="0">
                <a:solidFill>
                  <a:srgbClr val="FF0000"/>
                </a:solidFill>
                <a:latin typeface="Arial" charset="0"/>
                <a:ea typeface="MS PGothic" charset="0"/>
                <a:cs typeface="MS PGothic" charset="0"/>
              </a:rPr>
              <a:t> </a:t>
            </a:r>
          </a:p>
          <a:p>
            <a:pPr algn="ctr">
              <a:lnSpc>
                <a:spcPct val="98000"/>
              </a:lnSpc>
              <a:buFontTx/>
              <a:buNone/>
            </a:pPr>
            <a:r>
              <a:rPr lang="fr-FR" sz="1800" b="1" dirty="0">
                <a:solidFill>
                  <a:srgbClr val="FF0000"/>
                </a:solidFill>
                <a:latin typeface="Arial" charset="0"/>
                <a:ea typeface="MS PGothic" charset="0"/>
                <a:cs typeface="MS PGothic" charset="0"/>
              </a:rPr>
              <a:t>(</a:t>
            </a:r>
            <a:r>
              <a:rPr lang="fr-FR" sz="1800" b="1" dirty="0" err="1">
                <a:solidFill>
                  <a:srgbClr val="FF0000"/>
                </a:solidFill>
                <a:latin typeface="Arial" charset="0"/>
                <a:ea typeface="MS PGothic" charset="0"/>
                <a:cs typeface="MS PGothic" charset="0"/>
              </a:rPr>
              <a:t>hemodialysis</a:t>
            </a:r>
            <a:r>
              <a:rPr lang="fr-FR" sz="1800" b="1" dirty="0">
                <a:solidFill>
                  <a:srgbClr val="FF0000"/>
                </a:solidFill>
                <a:latin typeface="Arial" charset="0"/>
                <a:ea typeface="MS PGothic" charset="0"/>
                <a:cs typeface="MS PGothic" charset="0"/>
              </a:rPr>
              <a:t>)</a:t>
            </a:r>
          </a:p>
          <a:p>
            <a:pPr algn="ctr">
              <a:lnSpc>
                <a:spcPct val="98000"/>
              </a:lnSpc>
              <a:buFontTx/>
              <a:buNone/>
            </a:pPr>
            <a:endParaRPr lang="fr-FR" sz="1600" dirty="0">
              <a:latin typeface="Arial" charset="0"/>
              <a:ea typeface="MS PGothic" charset="0"/>
              <a:cs typeface="MS PGothic" charset="0"/>
            </a:endParaRPr>
          </a:p>
          <a:p>
            <a:pPr>
              <a:lnSpc>
                <a:spcPct val="98000"/>
              </a:lnSpc>
              <a:buFontTx/>
              <a:buNone/>
            </a:pPr>
            <a:r>
              <a:rPr lang="fr-FR" sz="1800" dirty="0">
                <a:latin typeface="Arial" charset="0"/>
                <a:ea typeface="MS PGothic" charset="0"/>
                <a:cs typeface="MS PGothic" charset="0"/>
              </a:rPr>
              <a:t>Small </a:t>
            </a:r>
            <a:r>
              <a:rPr lang="fr-FR" sz="1800" dirty="0" err="1">
                <a:latin typeface="Arial" charset="0"/>
                <a:ea typeface="MS PGothic" charset="0"/>
                <a:cs typeface="MS PGothic" charset="0"/>
              </a:rPr>
              <a:t>molecules</a:t>
            </a:r>
            <a:endParaRPr lang="fr-FR" sz="1800" dirty="0">
              <a:latin typeface="Arial" charset="0"/>
              <a:ea typeface="MS PGothic" charset="0"/>
              <a:cs typeface="MS PGothic" charset="0"/>
            </a:endParaRPr>
          </a:p>
          <a:p>
            <a:pPr>
              <a:lnSpc>
                <a:spcPct val="98000"/>
              </a:lnSpc>
              <a:buFontTx/>
              <a:buNone/>
            </a:pPr>
            <a:r>
              <a:rPr lang="fr-FR" sz="1800" dirty="0">
                <a:latin typeface="Arial" charset="0"/>
                <a:ea typeface="MS PGothic" charset="0"/>
                <a:cs typeface="MS PGothic" charset="0"/>
              </a:rPr>
              <a:t>Membrane area</a:t>
            </a:r>
          </a:p>
          <a:p>
            <a:pPr>
              <a:lnSpc>
                <a:spcPct val="98000"/>
              </a:lnSpc>
              <a:buFontTx/>
              <a:buNone/>
            </a:pPr>
            <a:r>
              <a:rPr lang="fr-FR" sz="1800" dirty="0">
                <a:latin typeface="Arial" charset="0"/>
                <a:ea typeface="MS PGothic" charset="0"/>
                <a:cs typeface="MS PGothic" charset="0"/>
              </a:rPr>
              <a:t>Mass transport coefficient</a:t>
            </a:r>
          </a:p>
          <a:p>
            <a:pPr>
              <a:lnSpc>
                <a:spcPct val="98000"/>
              </a:lnSpc>
              <a:buFontTx/>
              <a:buNone/>
            </a:pPr>
            <a:r>
              <a:rPr lang="fr-FR" sz="1800" dirty="0">
                <a:latin typeface="Arial" charset="0"/>
                <a:ea typeface="MS PGothic" charset="0"/>
                <a:cs typeface="MS PGothic" charset="0"/>
              </a:rPr>
              <a:t>Concentration gradient</a:t>
            </a:r>
          </a:p>
          <a:p>
            <a:pPr>
              <a:lnSpc>
                <a:spcPct val="98000"/>
              </a:lnSpc>
              <a:buFontTx/>
              <a:buNone/>
            </a:pPr>
            <a:r>
              <a:rPr lang="fr-FR" sz="1800" dirty="0">
                <a:latin typeface="Arial" charset="0"/>
                <a:ea typeface="MS PGothic" charset="0"/>
                <a:cs typeface="MS PGothic" charset="0"/>
              </a:rPr>
              <a:t>Blood flow x extraction coefficient (&lt;1)</a:t>
            </a:r>
          </a:p>
          <a:p>
            <a:pPr>
              <a:lnSpc>
                <a:spcPct val="68000"/>
              </a:lnSpc>
              <a:buFontTx/>
              <a:buNone/>
            </a:pPr>
            <a:r>
              <a:rPr lang="fr-FR" sz="1800" dirty="0">
                <a:latin typeface="Arial" charset="0"/>
                <a:ea typeface="MS PGothic" charset="0"/>
                <a:cs typeface="MS PGothic" charset="0"/>
              </a:rPr>
              <a:t>	                     c</a:t>
            </a:r>
            <a:r>
              <a:rPr lang="fr-FR" sz="1800" baseline="-25000" dirty="0">
                <a:latin typeface="Arial" charset="0"/>
                <a:ea typeface="MS PGothic" charset="0"/>
                <a:cs typeface="MS PGothic" charset="0"/>
              </a:rPr>
              <a:t>i</a:t>
            </a:r>
            <a:r>
              <a:rPr lang="fr-FR" sz="1800" dirty="0">
                <a:latin typeface="Arial" charset="0"/>
                <a:ea typeface="MS PGothic" charset="0"/>
                <a:cs typeface="MS PGothic" charset="0"/>
              </a:rPr>
              <a:t> - </a:t>
            </a:r>
            <a:r>
              <a:rPr lang="fr-FR" sz="1800" dirty="0" err="1">
                <a:latin typeface="Arial" charset="0"/>
                <a:ea typeface="MS PGothic" charset="0"/>
                <a:cs typeface="MS PGothic" charset="0"/>
              </a:rPr>
              <a:t>c</a:t>
            </a:r>
            <a:r>
              <a:rPr lang="fr-FR" sz="1800" baseline="-25000" dirty="0" err="1">
                <a:latin typeface="Arial" charset="0"/>
                <a:ea typeface="MS PGothic" charset="0"/>
                <a:cs typeface="MS PGothic" charset="0"/>
              </a:rPr>
              <a:t>o</a:t>
            </a:r>
            <a:endParaRPr lang="fr-FR" sz="1800" dirty="0">
              <a:latin typeface="Arial" charset="0"/>
              <a:ea typeface="MS PGothic" charset="0"/>
              <a:cs typeface="MS PGothic" charset="0"/>
            </a:endParaRPr>
          </a:p>
          <a:p>
            <a:pPr>
              <a:lnSpc>
                <a:spcPct val="68000"/>
              </a:lnSpc>
              <a:buFontTx/>
              <a:buNone/>
            </a:pPr>
            <a:r>
              <a:rPr lang="fr-FR" sz="1800" b="1" dirty="0">
                <a:solidFill>
                  <a:srgbClr val="FF0000"/>
                </a:solidFill>
                <a:latin typeface="Arial" charset="0"/>
                <a:ea typeface="MS PGothic" charset="0"/>
                <a:cs typeface="MS PGothic" charset="0"/>
              </a:rPr>
              <a:t>K</a:t>
            </a:r>
            <a:r>
              <a:rPr lang="fr-FR" sz="1800" b="1" baseline="-25000" dirty="0">
                <a:solidFill>
                  <a:srgbClr val="FF0000"/>
                </a:solidFill>
                <a:latin typeface="Arial" charset="0"/>
                <a:ea typeface="MS PGothic" charset="0"/>
                <a:cs typeface="MS PGothic" charset="0"/>
              </a:rPr>
              <a:t>HD</a:t>
            </a:r>
            <a:r>
              <a:rPr lang="fr-FR" sz="1800" b="1" dirty="0">
                <a:solidFill>
                  <a:srgbClr val="FF0000"/>
                </a:solidFill>
                <a:latin typeface="Arial" charset="0"/>
                <a:ea typeface="MS PGothic" charset="0"/>
                <a:cs typeface="MS PGothic" charset="0"/>
              </a:rPr>
              <a:t> = Q</a:t>
            </a:r>
            <a:r>
              <a:rPr lang="fr-FR" sz="1800" b="1" baseline="-25000" dirty="0">
                <a:solidFill>
                  <a:srgbClr val="FF0000"/>
                </a:solidFill>
                <a:latin typeface="Arial" charset="0"/>
                <a:ea typeface="MS PGothic" charset="0"/>
                <a:cs typeface="MS PGothic" charset="0"/>
              </a:rPr>
              <a:t>B</a:t>
            </a:r>
            <a:r>
              <a:rPr lang="fr-FR" sz="1800" baseline="-25000" dirty="0">
                <a:solidFill>
                  <a:srgbClr val="FF0000"/>
                </a:solidFill>
                <a:latin typeface="Arial" charset="0"/>
                <a:ea typeface="MS PGothic" charset="0"/>
                <a:cs typeface="MS PGothic" charset="0"/>
              </a:rPr>
              <a:t>   </a:t>
            </a:r>
            <a:r>
              <a:rPr lang="fr-FR" sz="1800" dirty="0">
                <a:solidFill>
                  <a:srgbClr val="FF0000"/>
                </a:solidFill>
                <a:latin typeface="Arial" charset="0"/>
                <a:ea typeface="MS PGothic" charset="0"/>
                <a:cs typeface="MS PGothic" charset="0"/>
              </a:rPr>
              <a:t> </a:t>
            </a:r>
            <a:r>
              <a:rPr lang="fr-FR" sz="1800" dirty="0">
                <a:latin typeface="Arial" charset="0"/>
                <a:ea typeface="MS PGothic" charset="0"/>
                <a:cs typeface="MS PGothic" charset="0"/>
              </a:rPr>
              <a:t>x</a:t>
            </a:r>
          </a:p>
          <a:p>
            <a:pPr>
              <a:lnSpc>
                <a:spcPct val="68000"/>
              </a:lnSpc>
              <a:buFontTx/>
              <a:buNone/>
            </a:pPr>
            <a:r>
              <a:rPr lang="fr-FR" sz="1800" dirty="0">
                <a:latin typeface="Arial" charset="0"/>
                <a:ea typeface="MS PGothic" charset="0"/>
                <a:cs typeface="MS PGothic" charset="0"/>
              </a:rPr>
              <a:t>                             c</a:t>
            </a:r>
            <a:r>
              <a:rPr lang="fr-FR" sz="1800" baseline="-25000" dirty="0">
                <a:latin typeface="Arial" charset="0"/>
                <a:ea typeface="MS PGothic" charset="0"/>
                <a:cs typeface="MS PGothic" charset="0"/>
              </a:rPr>
              <a:t>i</a:t>
            </a:r>
            <a:endParaRPr lang="fr-FR" sz="1800" dirty="0">
              <a:latin typeface="Arial" charset="0"/>
              <a:ea typeface="MS PGothic" charset="0"/>
              <a:cs typeface="MS PGothic" charset="0"/>
            </a:endParaRPr>
          </a:p>
          <a:p>
            <a:pPr>
              <a:lnSpc>
                <a:spcPct val="138000"/>
              </a:lnSpc>
              <a:buFontTx/>
              <a:buNone/>
            </a:pPr>
            <a:r>
              <a:rPr lang="fr-FR" sz="1800" dirty="0">
                <a:latin typeface="Arial" charset="0"/>
                <a:ea typeface="MS PGothic" charset="0"/>
                <a:cs typeface="MS PGothic" charset="0"/>
              </a:rPr>
              <a:t>i, o : in </a:t>
            </a:r>
            <a:r>
              <a:rPr lang="fr-FR" sz="1800" dirty="0" err="1">
                <a:latin typeface="Arial" charset="0"/>
                <a:ea typeface="MS PGothic" charset="0"/>
                <a:cs typeface="MS PGothic" charset="0"/>
              </a:rPr>
              <a:t>outlet</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solute</a:t>
            </a:r>
            <a:r>
              <a:rPr lang="fr-FR" sz="1800" dirty="0">
                <a:latin typeface="Arial" charset="0"/>
                <a:ea typeface="MS PGothic" charset="0"/>
                <a:cs typeface="MS PGothic" charset="0"/>
              </a:rPr>
              <a:t> concentrations </a:t>
            </a:r>
          </a:p>
          <a:p>
            <a:endParaRPr lang="fr-FR" dirty="0">
              <a:latin typeface="Arial" charset="0"/>
              <a:ea typeface="MS PGothic" charset="0"/>
              <a:cs typeface="MS PGothic" charset="0"/>
            </a:endParaRPr>
          </a:p>
        </p:txBody>
      </p:sp>
      <p:sp>
        <p:nvSpPr>
          <p:cNvPr id="457731" name="Rectangle 1028"/>
          <p:cNvSpPr>
            <a:spLocks noGrp="1" noChangeArrowheads="1"/>
          </p:cNvSpPr>
          <p:nvPr>
            <p:ph type="body" sz="half" idx="2"/>
          </p:nvPr>
        </p:nvSpPr>
        <p:spPr>
          <a:xfrm>
            <a:off x="4567238" y="1844675"/>
            <a:ext cx="5545137" cy="4800600"/>
          </a:xfrm>
          <a:gradFill rotWithShape="0">
            <a:gsLst>
              <a:gs pos="0">
                <a:srgbClr val="FFFFCC"/>
              </a:gs>
              <a:gs pos="100000">
                <a:schemeClr val="bg1"/>
              </a:gs>
            </a:gsLst>
            <a:lin ang="5400000" scaled="1"/>
          </a:gradFill>
        </p:spPr>
        <p:txBody>
          <a:bodyPr/>
          <a:lstStyle/>
          <a:p>
            <a:pPr algn="ctr">
              <a:lnSpc>
                <a:spcPct val="78000"/>
              </a:lnSpc>
              <a:buFontTx/>
              <a:buNone/>
            </a:pPr>
            <a:r>
              <a:rPr lang="fr-FR" sz="1800" b="1" dirty="0">
                <a:solidFill>
                  <a:srgbClr val="FF0000"/>
                </a:solidFill>
                <a:latin typeface="Arial" charset="0"/>
                <a:ea typeface="MS PGothic" charset="0"/>
                <a:cs typeface="MS PGothic" charset="0"/>
              </a:rPr>
              <a:t>Convective mass transport</a:t>
            </a:r>
          </a:p>
          <a:p>
            <a:pPr algn="ctr">
              <a:lnSpc>
                <a:spcPct val="78000"/>
              </a:lnSpc>
              <a:buFontTx/>
              <a:buNone/>
            </a:pPr>
            <a:r>
              <a:rPr lang="fr-FR" sz="1800" b="1" dirty="0">
                <a:solidFill>
                  <a:srgbClr val="FF0000"/>
                </a:solidFill>
                <a:latin typeface="Arial" charset="0"/>
                <a:ea typeface="MS PGothic" charset="0"/>
                <a:cs typeface="MS PGothic" charset="0"/>
              </a:rPr>
              <a:t>(</a:t>
            </a:r>
            <a:r>
              <a:rPr lang="fr-FR" sz="1800" b="1" dirty="0" err="1">
                <a:solidFill>
                  <a:srgbClr val="FF0000"/>
                </a:solidFill>
                <a:latin typeface="Arial" charset="0"/>
                <a:ea typeface="MS PGothic" charset="0"/>
                <a:cs typeface="MS PGothic" charset="0"/>
              </a:rPr>
              <a:t>hemofiltration</a:t>
            </a:r>
            <a:r>
              <a:rPr lang="fr-FR" sz="1600" b="1" dirty="0">
                <a:solidFill>
                  <a:srgbClr val="FF0000"/>
                </a:solidFill>
                <a:latin typeface="Arial" charset="0"/>
                <a:ea typeface="MS PGothic" charset="0"/>
                <a:cs typeface="MS PGothic" charset="0"/>
              </a:rPr>
              <a:t>)</a:t>
            </a:r>
          </a:p>
          <a:p>
            <a:pPr algn="ctr">
              <a:lnSpc>
                <a:spcPct val="78000"/>
              </a:lnSpc>
              <a:buFontTx/>
              <a:buNone/>
            </a:pPr>
            <a:endParaRPr lang="fr-FR" sz="1600" dirty="0">
              <a:latin typeface="Arial" charset="0"/>
              <a:ea typeface="MS PGothic" charset="0"/>
              <a:cs typeface="MS PGothic" charset="0"/>
            </a:endParaRPr>
          </a:p>
          <a:p>
            <a:pPr>
              <a:lnSpc>
                <a:spcPct val="88000"/>
              </a:lnSpc>
              <a:buFontTx/>
              <a:buNone/>
            </a:pPr>
            <a:r>
              <a:rPr lang="fr-FR" sz="1800" dirty="0" err="1">
                <a:latin typeface="Arial" charset="0"/>
                <a:ea typeface="MS PGothic" charset="0"/>
                <a:cs typeface="MS PGothic" charset="0"/>
              </a:rPr>
              <a:t>Ultrafiltrate</a:t>
            </a:r>
            <a:r>
              <a:rPr lang="fr-FR" sz="1800" dirty="0">
                <a:latin typeface="Arial" charset="0"/>
                <a:ea typeface="MS PGothic" charset="0"/>
                <a:cs typeface="MS PGothic" charset="0"/>
              </a:rPr>
              <a:t> flow (Q</a:t>
            </a:r>
            <a:r>
              <a:rPr lang="fr-FR" sz="1800" baseline="-25000" dirty="0">
                <a:latin typeface="Arial" charset="0"/>
                <a:ea typeface="MS PGothic" charset="0"/>
                <a:cs typeface="MS PGothic" charset="0"/>
              </a:rPr>
              <a:t>UF</a:t>
            </a:r>
            <a:r>
              <a:rPr lang="fr-FR" sz="1800" dirty="0">
                <a:latin typeface="Arial" charset="0"/>
                <a:ea typeface="MS PGothic" charset="0"/>
                <a:cs typeface="MS PGothic" charset="0"/>
              </a:rPr>
              <a:t>)</a:t>
            </a:r>
          </a:p>
          <a:p>
            <a:pPr>
              <a:lnSpc>
                <a:spcPct val="88000"/>
              </a:lnSpc>
              <a:buFontTx/>
              <a:buNone/>
            </a:pPr>
            <a:r>
              <a:rPr lang="fr-FR" sz="1800" dirty="0" err="1">
                <a:latin typeface="Arial" charset="0"/>
                <a:ea typeface="MS PGothic" charset="0"/>
                <a:cs typeface="MS PGothic" charset="0"/>
              </a:rPr>
              <a:t>Hydraulic</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permeability</a:t>
            </a:r>
            <a:endParaRPr lang="fr-FR" sz="1800" dirty="0">
              <a:latin typeface="Arial" charset="0"/>
              <a:ea typeface="MS PGothic" charset="0"/>
              <a:cs typeface="MS PGothic" charset="0"/>
            </a:endParaRPr>
          </a:p>
          <a:p>
            <a:pPr>
              <a:lnSpc>
                <a:spcPct val="88000"/>
              </a:lnSpc>
              <a:buFontTx/>
              <a:buNone/>
            </a:pPr>
            <a:r>
              <a:rPr lang="fr-FR" sz="1800" dirty="0" err="1">
                <a:latin typeface="Arial" charset="0"/>
                <a:ea typeface="MS PGothic" charset="0"/>
                <a:cs typeface="MS PGothic" charset="0"/>
              </a:rPr>
              <a:t>Transmembrane</a:t>
            </a:r>
            <a:r>
              <a:rPr lang="fr-FR" sz="1800" dirty="0">
                <a:latin typeface="Arial" charset="0"/>
                <a:ea typeface="MS PGothic" charset="0"/>
                <a:cs typeface="MS PGothic" charset="0"/>
              </a:rPr>
              <a:t> pressure (TMP ; </a:t>
            </a:r>
            <a:r>
              <a:rPr lang="fr-FR" sz="1800" dirty="0" err="1">
                <a:latin typeface="Arial" charset="0"/>
                <a:ea typeface="MS PGothic" charset="0"/>
                <a:cs typeface="MS PGothic" charset="0"/>
              </a:rPr>
              <a:t>mmHg</a:t>
            </a:r>
            <a:r>
              <a:rPr lang="fr-FR" sz="1800" dirty="0">
                <a:latin typeface="Arial" charset="0"/>
                <a:ea typeface="MS PGothic" charset="0"/>
                <a:cs typeface="MS PGothic" charset="0"/>
              </a:rPr>
              <a:t>)</a:t>
            </a:r>
          </a:p>
          <a:p>
            <a:pPr>
              <a:lnSpc>
                <a:spcPct val="88000"/>
              </a:lnSpc>
              <a:buFontTx/>
              <a:buNone/>
            </a:pPr>
            <a:r>
              <a:rPr lang="fr-FR" sz="1800" dirty="0" err="1">
                <a:latin typeface="Arial" charset="0"/>
                <a:ea typeface="MS PGothic" charset="0"/>
                <a:cs typeface="MS PGothic" charset="0"/>
              </a:rPr>
              <a:t>Sieving</a:t>
            </a:r>
            <a:r>
              <a:rPr lang="fr-FR" sz="1800" dirty="0">
                <a:latin typeface="Arial" charset="0"/>
                <a:ea typeface="MS PGothic" charset="0"/>
                <a:cs typeface="MS PGothic" charset="0"/>
              </a:rPr>
              <a:t> coefficient (S)*  </a:t>
            </a:r>
          </a:p>
          <a:p>
            <a:pPr>
              <a:lnSpc>
                <a:spcPct val="88000"/>
              </a:lnSpc>
              <a:buFontTx/>
              <a:buNone/>
            </a:pPr>
            <a:r>
              <a:rPr lang="fr-FR" sz="1800" dirty="0" err="1">
                <a:latin typeface="Arial" charset="0"/>
                <a:ea typeface="MS PGothic" charset="0"/>
                <a:cs typeface="MS PGothic" charset="0"/>
              </a:rPr>
              <a:t>Molecular</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permeability</a:t>
            </a:r>
            <a:r>
              <a:rPr lang="fr-FR" sz="1800" dirty="0">
                <a:latin typeface="Arial" charset="0"/>
                <a:ea typeface="MS PGothic" charset="0"/>
                <a:cs typeface="MS PGothic" charset="0"/>
              </a:rPr>
              <a:t> (MW): &lt;1</a:t>
            </a:r>
          </a:p>
          <a:p>
            <a:pPr>
              <a:lnSpc>
                <a:spcPct val="68000"/>
              </a:lnSpc>
              <a:buFontTx/>
              <a:buNone/>
            </a:pPr>
            <a:r>
              <a:rPr lang="fr-FR" sz="1800" dirty="0">
                <a:latin typeface="Arial" charset="0"/>
                <a:ea typeface="MS PGothic" charset="0"/>
                <a:cs typeface="MS PGothic" charset="0"/>
              </a:rPr>
              <a:t>	        2 C</a:t>
            </a:r>
            <a:r>
              <a:rPr lang="fr-FR" sz="1800" baseline="-25000" dirty="0">
                <a:latin typeface="Arial" charset="0"/>
                <a:ea typeface="MS PGothic" charset="0"/>
                <a:cs typeface="MS PGothic" charset="0"/>
              </a:rPr>
              <a:t>UF</a:t>
            </a:r>
            <a:endParaRPr lang="fr-FR" sz="1800" dirty="0">
              <a:latin typeface="Arial" charset="0"/>
              <a:ea typeface="MS PGothic" charset="0"/>
              <a:cs typeface="MS PGothic" charset="0"/>
            </a:endParaRPr>
          </a:p>
          <a:p>
            <a:pPr>
              <a:lnSpc>
                <a:spcPct val="68000"/>
              </a:lnSpc>
              <a:buFontTx/>
              <a:buNone/>
            </a:pPr>
            <a:r>
              <a:rPr lang="fr-FR" sz="1800" dirty="0">
                <a:latin typeface="Arial" charset="0"/>
                <a:ea typeface="MS PGothic" charset="0"/>
                <a:cs typeface="MS PGothic" charset="0"/>
              </a:rPr>
              <a:t>*S   = </a:t>
            </a:r>
          </a:p>
          <a:p>
            <a:pPr>
              <a:lnSpc>
                <a:spcPct val="68000"/>
              </a:lnSpc>
              <a:buFontTx/>
              <a:buNone/>
            </a:pPr>
            <a:r>
              <a:rPr lang="fr-FR" sz="1800" dirty="0">
                <a:latin typeface="Arial" charset="0"/>
                <a:ea typeface="MS PGothic" charset="0"/>
                <a:cs typeface="MS PGothic" charset="0"/>
              </a:rPr>
              <a:t>              c</a:t>
            </a:r>
            <a:r>
              <a:rPr lang="fr-FR" sz="1800" baseline="-25000" dirty="0">
                <a:latin typeface="Arial" charset="0"/>
                <a:ea typeface="MS PGothic" charset="0"/>
                <a:cs typeface="MS PGothic" charset="0"/>
              </a:rPr>
              <a:t>i</a:t>
            </a:r>
            <a:r>
              <a:rPr lang="fr-FR" sz="1800" dirty="0">
                <a:latin typeface="Arial" charset="0"/>
                <a:ea typeface="MS PGothic" charset="0"/>
                <a:cs typeface="MS PGothic" charset="0"/>
              </a:rPr>
              <a:t>+c</a:t>
            </a:r>
            <a:r>
              <a:rPr lang="fr-FR" sz="1800" baseline="-25000" dirty="0">
                <a:latin typeface="Arial" charset="0"/>
                <a:ea typeface="MS PGothic" charset="0"/>
                <a:cs typeface="MS PGothic" charset="0"/>
              </a:rPr>
              <a:t>o</a:t>
            </a:r>
          </a:p>
          <a:p>
            <a:pPr>
              <a:lnSpc>
                <a:spcPct val="68000"/>
              </a:lnSpc>
              <a:buFontTx/>
              <a:buNone/>
            </a:pPr>
            <a:endParaRPr lang="fr-FR" sz="1800" dirty="0">
              <a:latin typeface="Arial" charset="0"/>
              <a:ea typeface="MS PGothic" charset="0"/>
              <a:cs typeface="MS PGothic" charset="0"/>
            </a:endParaRPr>
          </a:p>
          <a:p>
            <a:pPr>
              <a:lnSpc>
                <a:spcPct val="88000"/>
              </a:lnSpc>
              <a:buFontTx/>
              <a:buNone/>
            </a:pPr>
            <a:r>
              <a:rPr lang="fr-FR" sz="1800" dirty="0">
                <a:latin typeface="Arial" charset="0"/>
                <a:ea typeface="MS PGothic" charset="0"/>
                <a:cs typeface="MS PGothic" charset="0"/>
              </a:rPr>
              <a:t>C</a:t>
            </a:r>
            <a:r>
              <a:rPr lang="fr-FR" sz="1800" baseline="-25000" dirty="0">
                <a:latin typeface="Arial" charset="0"/>
                <a:ea typeface="MS PGothic" charset="0"/>
                <a:cs typeface="MS PGothic" charset="0"/>
              </a:rPr>
              <a:t>UF</a:t>
            </a:r>
            <a:r>
              <a:rPr lang="fr-FR" sz="1800" dirty="0">
                <a:latin typeface="Arial" charset="0"/>
                <a:ea typeface="MS PGothic" charset="0"/>
                <a:cs typeface="MS PGothic" charset="0"/>
              </a:rPr>
              <a:t> : </a:t>
            </a:r>
            <a:r>
              <a:rPr lang="fr-FR" sz="1800" dirty="0" err="1">
                <a:latin typeface="Arial" charset="0"/>
                <a:ea typeface="MS PGothic" charset="0"/>
                <a:cs typeface="MS PGothic" charset="0"/>
              </a:rPr>
              <a:t>ultrafiltrate</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solute</a:t>
            </a:r>
            <a:r>
              <a:rPr lang="fr-FR" sz="1800" dirty="0">
                <a:latin typeface="Arial" charset="0"/>
                <a:ea typeface="MS PGothic" charset="0"/>
                <a:cs typeface="MS PGothic" charset="0"/>
              </a:rPr>
              <a:t> concentration</a:t>
            </a:r>
          </a:p>
          <a:p>
            <a:pPr>
              <a:lnSpc>
                <a:spcPct val="88000"/>
              </a:lnSpc>
              <a:buFontTx/>
              <a:buNone/>
            </a:pPr>
            <a:endParaRPr lang="fr-FR" sz="1800" dirty="0">
              <a:latin typeface="Arial" charset="0"/>
              <a:ea typeface="MS PGothic" charset="0"/>
              <a:cs typeface="MS PGothic" charset="0"/>
            </a:endParaRPr>
          </a:p>
          <a:p>
            <a:pPr>
              <a:lnSpc>
                <a:spcPct val="88000"/>
              </a:lnSpc>
              <a:buFontTx/>
              <a:buNone/>
            </a:pPr>
            <a:r>
              <a:rPr lang="fr-FR" sz="1800" b="1" dirty="0">
                <a:solidFill>
                  <a:srgbClr val="FF0000"/>
                </a:solidFill>
                <a:latin typeface="Arial" charset="0"/>
                <a:ea typeface="MS PGothic" charset="0"/>
                <a:cs typeface="MS PGothic" charset="0"/>
              </a:rPr>
              <a:t>K</a:t>
            </a:r>
            <a:r>
              <a:rPr lang="fr-FR" sz="1800" b="1" baseline="-25000" dirty="0">
                <a:solidFill>
                  <a:srgbClr val="FF0000"/>
                </a:solidFill>
                <a:latin typeface="Arial" charset="0"/>
                <a:ea typeface="MS PGothic" charset="0"/>
                <a:cs typeface="MS PGothic" charset="0"/>
              </a:rPr>
              <a:t>HF </a:t>
            </a:r>
            <a:r>
              <a:rPr lang="fr-FR" sz="1800" b="1" dirty="0">
                <a:solidFill>
                  <a:srgbClr val="FF0000"/>
                </a:solidFill>
                <a:latin typeface="Arial" charset="0"/>
                <a:ea typeface="MS PGothic" charset="0"/>
                <a:cs typeface="MS PGothic" charset="0"/>
              </a:rPr>
              <a:t>=    Q</a:t>
            </a:r>
            <a:r>
              <a:rPr lang="fr-FR" sz="1800" b="1" baseline="-25000" dirty="0">
                <a:solidFill>
                  <a:srgbClr val="FF0000"/>
                </a:solidFill>
                <a:latin typeface="Arial" charset="0"/>
                <a:ea typeface="MS PGothic" charset="0"/>
                <a:cs typeface="MS PGothic" charset="0"/>
              </a:rPr>
              <a:t>UF </a:t>
            </a:r>
            <a:r>
              <a:rPr lang="fr-FR" sz="1800" dirty="0">
                <a:latin typeface="Arial" charset="0"/>
                <a:ea typeface="MS PGothic" charset="0"/>
                <a:cs typeface="MS PGothic" charset="0"/>
              </a:rPr>
              <a:t>x S	        (</a:t>
            </a:r>
            <a:r>
              <a:rPr lang="fr-FR" sz="1800" dirty="0" err="1">
                <a:latin typeface="Arial" charset="0"/>
                <a:ea typeface="MS PGothic" charset="0"/>
                <a:cs typeface="MS PGothic" charset="0"/>
              </a:rPr>
              <a:t>postdilution</a:t>
            </a:r>
            <a:r>
              <a:rPr lang="fr-FR" sz="1800" dirty="0">
                <a:latin typeface="Arial" charset="0"/>
                <a:ea typeface="MS PGothic" charset="0"/>
                <a:cs typeface="MS PGothic" charset="0"/>
              </a:rPr>
              <a:t>)</a:t>
            </a:r>
          </a:p>
          <a:p>
            <a:pPr>
              <a:lnSpc>
                <a:spcPct val="88000"/>
              </a:lnSpc>
              <a:buFontTx/>
              <a:buNone/>
            </a:pPr>
            <a:endParaRPr lang="fr-FR" sz="200" dirty="0">
              <a:latin typeface="Arial" charset="0"/>
              <a:ea typeface="MS PGothic" charset="0"/>
              <a:cs typeface="MS PGothic" charset="0"/>
            </a:endParaRPr>
          </a:p>
          <a:p>
            <a:pPr>
              <a:lnSpc>
                <a:spcPct val="68000"/>
              </a:lnSpc>
              <a:buFontTx/>
              <a:buNone/>
            </a:pPr>
            <a:r>
              <a:rPr lang="fr-FR" sz="1800" dirty="0">
                <a:latin typeface="Arial" charset="0"/>
                <a:ea typeface="MS PGothic" charset="0"/>
                <a:cs typeface="MS PGothic" charset="0"/>
              </a:rPr>
              <a:t>           </a:t>
            </a:r>
          </a:p>
          <a:p>
            <a:pPr>
              <a:lnSpc>
                <a:spcPct val="68000"/>
              </a:lnSpc>
              <a:buFontTx/>
              <a:buNone/>
            </a:pPr>
            <a:r>
              <a:rPr lang="fr-FR" sz="1800" b="1" dirty="0">
                <a:solidFill>
                  <a:srgbClr val="FF0000"/>
                </a:solidFill>
                <a:latin typeface="Arial" charset="0"/>
                <a:ea typeface="MS PGothic" charset="0"/>
                <a:cs typeface="MS PGothic" charset="0"/>
              </a:rPr>
              <a:t>Q</a:t>
            </a:r>
            <a:r>
              <a:rPr lang="fr-FR" sz="1800" b="1" baseline="-25000" dirty="0">
                <a:solidFill>
                  <a:srgbClr val="FF0000"/>
                </a:solidFill>
                <a:latin typeface="Arial" charset="0"/>
                <a:ea typeface="MS PGothic" charset="0"/>
                <a:cs typeface="MS PGothic" charset="0"/>
              </a:rPr>
              <a:t>UF</a:t>
            </a:r>
            <a:r>
              <a:rPr lang="fr-FR" sz="1800" b="1" dirty="0">
                <a:solidFill>
                  <a:srgbClr val="FF0000"/>
                </a:solidFill>
                <a:latin typeface="Arial" charset="0"/>
                <a:ea typeface="MS PGothic" charset="0"/>
                <a:cs typeface="MS PGothic" charset="0"/>
              </a:rPr>
              <a:t> &lt; 1/3  Q</a:t>
            </a:r>
            <a:r>
              <a:rPr lang="fr-FR" sz="1800" b="1" baseline="-25000" dirty="0">
                <a:solidFill>
                  <a:srgbClr val="FF0000"/>
                </a:solidFill>
                <a:latin typeface="Arial" charset="0"/>
                <a:ea typeface="MS PGothic" charset="0"/>
                <a:cs typeface="MS PGothic" charset="0"/>
              </a:rPr>
              <a:t>B</a:t>
            </a:r>
            <a:r>
              <a:rPr lang="fr-FR" sz="1800" b="1" dirty="0">
                <a:solidFill>
                  <a:srgbClr val="FF0000"/>
                </a:solidFill>
                <a:latin typeface="Arial" charset="0"/>
                <a:ea typeface="MS PGothic" charset="0"/>
                <a:cs typeface="MS PGothic" charset="0"/>
              </a:rPr>
              <a:t>                </a:t>
            </a:r>
            <a:r>
              <a:rPr lang="fr-FR" sz="1800" dirty="0">
                <a:latin typeface="Arial" charset="0"/>
                <a:ea typeface="MS PGothic" charset="0"/>
                <a:cs typeface="MS PGothic" charset="0"/>
              </a:rPr>
              <a:t>(in practice </a:t>
            </a:r>
            <a:r>
              <a:rPr lang="fr-FR" sz="1800" dirty="0" err="1">
                <a:latin typeface="Arial" charset="0"/>
                <a:ea typeface="MS PGothic" charset="0"/>
                <a:cs typeface="MS PGothic" charset="0"/>
              </a:rPr>
              <a:t>oftently</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lower</a:t>
            </a:r>
            <a:r>
              <a:rPr lang="fr-FR" sz="1800" dirty="0">
                <a:latin typeface="Arial" charset="0"/>
                <a:ea typeface="MS PGothic" charset="0"/>
                <a:cs typeface="MS PGothic" charset="0"/>
              </a:rPr>
              <a:t>)</a:t>
            </a:r>
          </a:p>
          <a:p>
            <a:pPr>
              <a:lnSpc>
                <a:spcPct val="68000"/>
              </a:lnSpc>
              <a:buFontTx/>
              <a:buNone/>
            </a:pPr>
            <a:r>
              <a:rPr lang="fr-FR" sz="1800" dirty="0">
                <a:latin typeface="Arial" charset="0"/>
                <a:ea typeface="MS PGothic" charset="0"/>
                <a:cs typeface="MS PGothic" charset="0"/>
              </a:rPr>
              <a:t>            </a:t>
            </a:r>
          </a:p>
          <a:p>
            <a:pPr>
              <a:lnSpc>
                <a:spcPct val="68000"/>
              </a:lnSpc>
            </a:pPr>
            <a:endParaRPr lang="fr-FR" sz="1800" dirty="0">
              <a:latin typeface="Arial" charset="0"/>
              <a:ea typeface="MS PGothic" charset="0"/>
              <a:cs typeface="MS PGothic" charset="0"/>
            </a:endParaRPr>
          </a:p>
        </p:txBody>
      </p:sp>
      <p:sp>
        <p:nvSpPr>
          <p:cNvPr id="457732" name="Line 1029"/>
          <p:cNvSpPr>
            <a:spLocks noChangeShapeType="1"/>
          </p:cNvSpPr>
          <p:nvPr/>
        </p:nvSpPr>
        <p:spPr bwMode="auto">
          <a:xfrm>
            <a:off x="1903413" y="4724400"/>
            <a:ext cx="86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7733" name="Line 1030"/>
          <p:cNvSpPr>
            <a:spLocks noChangeShapeType="1"/>
          </p:cNvSpPr>
          <p:nvPr/>
        </p:nvSpPr>
        <p:spPr bwMode="auto">
          <a:xfrm>
            <a:off x="5287963" y="4437063"/>
            <a:ext cx="100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457734" name="Picture 1032" descr="ISTANB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0" y="936625"/>
            <a:ext cx="128587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86835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771525" y="304800"/>
            <a:ext cx="8743950" cy="1219200"/>
          </a:xfrm>
          <a:solidFill>
            <a:schemeClr val="bg1">
              <a:lumMod val="95000"/>
            </a:schemeClr>
          </a:solidFill>
        </p:spPr>
        <p:txBody>
          <a:bodyPr/>
          <a:lstStyle/>
          <a:p>
            <a:pPr eaLnBrk="1" hangingPunct="1">
              <a:lnSpc>
                <a:spcPct val="130000"/>
              </a:lnSpc>
              <a:defRPr/>
            </a:pPr>
            <a:r>
              <a:rPr lang="fr-FR" sz="2800" dirty="0" err="1" smtClean="0"/>
              <a:t>Simultaneous</a:t>
            </a:r>
            <a:r>
              <a:rPr lang="fr-FR" sz="2800" dirty="0" smtClean="0"/>
              <a:t> purification: diffusion </a:t>
            </a:r>
            <a:r>
              <a:rPr lang="fr-FR" sz="2800" dirty="0" err="1" smtClean="0"/>
              <a:t>process</a:t>
            </a:r>
            <a:r>
              <a:rPr lang="fr-FR" sz="2800" dirty="0" smtClean="0"/>
              <a:t> and convection mass transport i.e. </a:t>
            </a:r>
            <a:r>
              <a:rPr lang="fr-FR" sz="2800" dirty="0" err="1" smtClean="0"/>
              <a:t>hemodiafiltration</a:t>
            </a:r>
            <a:endParaRPr lang="fr-FR" sz="3900" dirty="0" smtClean="0"/>
          </a:p>
        </p:txBody>
      </p:sp>
      <p:sp>
        <p:nvSpPr>
          <p:cNvPr id="459778" name="Rectangle 3"/>
          <p:cNvSpPr>
            <a:spLocks noGrp="1" noChangeArrowheads="1"/>
          </p:cNvSpPr>
          <p:nvPr>
            <p:ph type="body" idx="1"/>
          </p:nvPr>
        </p:nvSpPr>
        <p:spPr>
          <a:xfrm>
            <a:off x="771525" y="2362200"/>
            <a:ext cx="8743950" cy="3733800"/>
          </a:xfrm>
          <a:noFill/>
        </p:spPr>
        <p:txBody>
          <a:bodyPr/>
          <a:lstStyle/>
          <a:p>
            <a:pPr eaLnBrk="1" hangingPunct="1">
              <a:lnSpc>
                <a:spcPct val="80000"/>
              </a:lnSpc>
              <a:buFontTx/>
              <a:buNone/>
            </a:pPr>
            <a:r>
              <a:rPr lang="fr-FR" sz="2400">
                <a:solidFill>
                  <a:schemeClr val="tx2"/>
                </a:solidFill>
                <a:latin typeface="Arial" charset="0"/>
                <a:ea typeface="MS PGothic" charset="0"/>
                <a:cs typeface="MS PGothic" charset="0"/>
              </a:rPr>
              <a:t> </a:t>
            </a:r>
          </a:p>
          <a:p>
            <a:pPr eaLnBrk="1" hangingPunct="1">
              <a:lnSpc>
                <a:spcPct val="110000"/>
              </a:lnSpc>
              <a:spcBef>
                <a:spcPct val="65000"/>
              </a:spcBef>
              <a:buFontTx/>
              <a:buNone/>
            </a:pPr>
            <a:r>
              <a:rPr lang="fr-FR" sz="2100">
                <a:latin typeface="Arial" charset="0"/>
                <a:ea typeface="MS PGothic" charset="0"/>
                <a:cs typeface="MS PGothic" charset="0"/>
              </a:rPr>
              <a:t>K</a:t>
            </a:r>
            <a:r>
              <a:rPr lang="fr-FR" sz="2100" baseline="-25000">
                <a:latin typeface="Arial" charset="0"/>
                <a:ea typeface="MS PGothic" charset="0"/>
                <a:cs typeface="MS PGothic" charset="0"/>
              </a:rPr>
              <a:t>HDF</a:t>
            </a:r>
            <a:r>
              <a:rPr lang="fr-FR" sz="2100">
                <a:latin typeface="Arial" charset="0"/>
                <a:ea typeface="MS PGothic" charset="0"/>
                <a:cs typeface="MS PGothic" charset="0"/>
              </a:rPr>
              <a:t>	 =  K</a:t>
            </a:r>
            <a:r>
              <a:rPr lang="fr-FR" sz="2100" baseline="-25000">
                <a:latin typeface="Arial" charset="0"/>
                <a:ea typeface="MS PGothic" charset="0"/>
                <a:cs typeface="MS PGothic" charset="0"/>
              </a:rPr>
              <a:t>HD</a:t>
            </a:r>
            <a:r>
              <a:rPr lang="fr-FR" sz="2100">
                <a:latin typeface="Arial" charset="0"/>
                <a:ea typeface="MS PGothic" charset="0"/>
                <a:cs typeface="MS PGothic" charset="0"/>
              </a:rPr>
              <a:t>  + x Q</a:t>
            </a:r>
            <a:r>
              <a:rPr lang="fr-FR" sz="2100" baseline="-25000">
                <a:latin typeface="Arial" charset="0"/>
                <a:ea typeface="MS PGothic" charset="0"/>
                <a:cs typeface="MS PGothic" charset="0"/>
              </a:rPr>
              <a:t>UF </a:t>
            </a:r>
            <a:r>
              <a:rPr lang="fr-FR" sz="2100">
                <a:latin typeface="Arial" charset="0"/>
                <a:ea typeface="MS PGothic" charset="0"/>
                <a:cs typeface="MS PGothic" charset="0"/>
              </a:rPr>
              <a:t>x  0.46</a:t>
            </a:r>
          </a:p>
          <a:p>
            <a:pPr eaLnBrk="1" hangingPunct="1">
              <a:lnSpc>
                <a:spcPct val="110000"/>
              </a:lnSpc>
              <a:spcBef>
                <a:spcPct val="65000"/>
              </a:spcBef>
              <a:buFontTx/>
              <a:buNone/>
            </a:pPr>
            <a:r>
              <a:rPr lang="fr-FR" sz="2100">
                <a:latin typeface="Arial" charset="0"/>
                <a:ea typeface="MS PGothic" charset="0"/>
                <a:cs typeface="MS PGothic" charset="0"/>
              </a:rPr>
              <a:t>K</a:t>
            </a:r>
            <a:r>
              <a:rPr lang="fr-FR" sz="2100" baseline="-25000">
                <a:latin typeface="Arial" charset="0"/>
                <a:ea typeface="MS PGothic" charset="0"/>
                <a:cs typeface="MS PGothic" charset="0"/>
              </a:rPr>
              <a:t>HDF          </a:t>
            </a:r>
            <a:r>
              <a:rPr lang="fr-FR" sz="2100">
                <a:latin typeface="Arial" charset="0"/>
                <a:ea typeface="MS PGothic" charset="0"/>
                <a:cs typeface="MS PGothic" charset="0"/>
              </a:rPr>
              <a:t>=  K</a:t>
            </a:r>
            <a:r>
              <a:rPr lang="fr-FR" sz="2100" baseline="-25000">
                <a:latin typeface="Arial" charset="0"/>
                <a:ea typeface="MS PGothic" charset="0"/>
                <a:cs typeface="MS PGothic" charset="0"/>
              </a:rPr>
              <a:t>HD</a:t>
            </a:r>
            <a:r>
              <a:rPr lang="fr-FR" sz="2100">
                <a:latin typeface="Arial" charset="0"/>
                <a:ea typeface="MS PGothic" charset="0"/>
                <a:cs typeface="MS PGothic" charset="0"/>
              </a:rPr>
              <a:t> (1 - Q</a:t>
            </a:r>
            <a:r>
              <a:rPr lang="fr-FR" sz="2100" baseline="-25000">
                <a:latin typeface="Arial" charset="0"/>
                <a:ea typeface="MS PGothic" charset="0"/>
                <a:cs typeface="MS PGothic" charset="0"/>
              </a:rPr>
              <a:t>UF</a:t>
            </a:r>
            <a:r>
              <a:rPr lang="fr-FR" sz="2100">
                <a:latin typeface="Arial" charset="0"/>
                <a:ea typeface="MS PGothic" charset="0"/>
                <a:cs typeface="MS PGothic" charset="0"/>
              </a:rPr>
              <a:t> x S/Q</a:t>
            </a:r>
            <a:r>
              <a:rPr lang="fr-FR" sz="2100" baseline="-25000">
                <a:latin typeface="Arial" charset="0"/>
                <a:ea typeface="MS PGothic" charset="0"/>
                <a:cs typeface="MS PGothic" charset="0"/>
              </a:rPr>
              <a:t>B</a:t>
            </a:r>
            <a:r>
              <a:rPr lang="fr-FR" sz="2100">
                <a:latin typeface="Arial" charset="0"/>
                <a:ea typeface="MS PGothic" charset="0"/>
                <a:cs typeface="MS PGothic" charset="0"/>
              </a:rPr>
              <a:t>)  + K</a:t>
            </a:r>
            <a:r>
              <a:rPr lang="fr-FR" sz="2100" baseline="-25000">
                <a:latin typeface="Arial" charset="0"/>
                <a:ea typeface="MS PGothic" charset="0"/>
                <a:cs typeface="MS PGothic" charset="0"/>
              </a:rPr>
              <a:t>HF</a:t>
            </a:r>
            <a:r>
              <a:rPr lang="fr-FR" sz="2100">
                <a:latin typeface="Arial" charset="0"/>
                <a:ea typeface="MS PGothic" charset="0"/>
                <a:cs typeface="MS PGothic" charset="0"/>
              </a:rPr>
              <a:t> (Granger)</a:t>
            </a:r>
          </a:p>
          <a:p>
            <a:pPr eaLnBrk="1" hangingPunct="1">
              <a:lnSpc>
                <a:spcPct val="120000"/>
              </a:lnSpc>
              <a:spcBef>
                <a:spcPct val="65000"/>
              </a:spcBef>
              <a:buFontTx/>
              <a:buNone/>
            </a:pPr>
            <a:r>
              <a:rPr lang="fr-FR" sz="2100">
                <a:latin typeface="Arial" charset="0"/>
                <a:ea typeface="MS PGothic" charset="0"/>
                <a:cs typeface="MS PGothic" charset="0"/>
              </a:rPr>
              <a:t>                  </a:t>
            </a:r>
            <a:r>
              <a:rPr lang="fr-FR" sz="1900">
                <a:latin typeface="Arial" charset="0"/>
                <a:ea typeface="MS PGothic" charset="0"/>
                <a:cs typeface="MS PGothic" charset="0"/>
              </a:rPr>
              <a:t>with</a:t>
            </a:r>
            <a:r>
              <a:rPr lang="fr-FR" sz="2100">
                <a:latin typeface="Arial" charset="0"/>
                <a:ea typeface="MS PGothic" charset="0"/>
                <a:cs typeface="MS PGothic" charset="0"/>
              </a:rPr>
              <a:t>   Q</a:t>
            </a:r>
            <a:r>
              <a:rPr lang="fr-FR" sz="2100" baseline="-25000">
                <a:latin typeface="Arial" charset="0"/>
                <a:ea typeface="MS PGothic" charset="0"/>
                <a:cs typeface="MS PGothic" charset="0"/>
              </a:rPr>
              <a:t>UF</a:t>
            </a:r>
            <a:r>
              <a:rPr lang="fr-FR" sz="2100">
                <a:latin typeface="Arial" charset="0"/>
                <a:ea typeface="MS PGothic" charset="0"/>
                <a:cs typeface="MS PGothic" charset="0"/>
              </a:rPr>
              <a:t> x S  =  K</a:t>
            </a:r>
            <a:r>
              <a:rPr lang="fr-FR" sz="2100" baseline="-25000">
                <a:latin typeface="Arial" charset="0"/>
                <a:ea typeface="MS PGothic" charset="0"/>
                <a:cs typeface="MS PGothic" charset="0"/>
              </a:rPr>
              <a:t>HF </a:t>
            </a:r>
            <a:r>
              <a:rPr lang="fr-FR" sz="2100">
                <a:latin typeface="Arial" charset="0"/>
                <a:ea typeface="MS PGothic" charset="0"/>
                <a:cs typeface="MS PGothic" charset="0"/>
              </a:rPr>
              <a:t> </a:t>
            </a:r>
            <a:r>
              <a:rPr lang="fr-FR" sz="1900">
                <a:latin typeface="Arial" charset="0"/>
                <a:ea typeface="MS PGothic" charset="0"/>
                <a:cs typeface="MS PGothic" charset="0"/>
              </a:rPr>
              <a:t>and</a:t>
            </a:r>
            <a:r>
              <a:rPr lang="fr-FR" sz="2100">
                <a:latin typeface="Arial" charset="0"/>
                <a:ea typeface="MS PGothic" charset="0"/>
                <a:cs typeface="MS PGothic" charset="0"/>
              </a:rPr>
              <a:t>   Q</a:t>
            </a:r>
            <a:r>
              <a:rPr lang="fr-FR" sz="2100" baseline="-25000">
                <a:latin typeface="Arial" charset="0"/>
                <a:ea typeface="MS PGothic" charset="0"/>
                <a:cs typeface="MS PGothic" charset="0"/>
              </a:rPr>
              <a:t>B</a:t>
            </a:r>
            <a:r>
              <a:rPr lang="fr-FR" sz="2100">
                <a:latin typeface="Arial" charset="0"/>
                <a:ea typeface="MS PGothic" charset="0"/>
                <a:cs typeface="MS PGothic" charset="0"/>
              </a:rPr>
              <a:t>  =  K</a:t>
            </a:r>
            <a:r>
              <a:rPr lang="fr-FR" sz="2100" baseline="-25000">
                <a:latin typeface="Arial" charset="0"/>
                <a:ea typeface="MS PGothic" charset="0"/>
                <a:cs typeface="MS PGothic" charset="0"/>
              </a:rPr>
              <a:t>max</a:t>
            </a:r>
            <a:endParaRPr lang="fr-FR" sz="2100">
              <a:latin typeface="Arial" charset="0"/>
              <a:ea typeface="MS PGothic" charset="0"/>
              <a:cs typeface="MS PGothic" charset="0"/>
            </a:endParaRPr>
          </a:p>
          <a:p>
            <a:pPr eaLnBrk="1" hangingPunct="1">
              <a:lnSpc>
                <a:spcPct val="20000"/>
              </a:lnSpc>
              <a:spcBef>
                <a:spcPct val="65000"/>
              </a:spcBef>
              <a:buFontTx/>
              <a:buNone/>
            </a:pPr>
            <a:endParaRPr lang="fr-FR" sz="2100">
              <a:latin typeface="Arial" charset="0"/>
              <a:ea typeface="MS PGothic" charset="0"/>
              <a:cs typeface="MS PGothic" charset="0"/>
            </a:endParaRPr>
          </a:p>
          <a:p>
            <a:pPr eaLnBrk="1" hangingPunct="1">
              <a:lnSpc>
                <a:spcPct val="20000"/>
              </a:lnSpc>
              <a:spcBef>
                <a:spcPct val="65000"/>
              </a:spcBef>
              <a:buFontTx/>
              <a:buNone/>
            </a:pPr>
            <a:r>
              <a:rPr lang="fr-FR" sz="2100">
                <a:latin typeface="Arial" charset="0"/>
                <a:ea typeface="MS PGothic" charset="0"/>
                <a:cs typeface="MS PGothic" charset="0"/>
              </a:rPr>
              <a:t>				    </a:t>
            </a:r>
            <a:r>
              <a:rPr lang="fr-FR" sz="2100" b="1">
                <a:solidFill>
                  <a:srgbClr val="FF0000"/>
                </a:solidFill>
                <a:latin typeface="Arial" charset="0"/>
                <a:ea typeface="MS PGothic" charset="0"/>
                <a:cs typeface="MS PGothic" charset="0"/>
              </a:rPr>
              <a:t>K</a:t>
            </a:r>
            <a:r>
              <a:rPr lang="fr-FR" sz="2100" b="1" baseline="-25000">
                <a:solidFill>
                  <a:srgbClr val="FF0000"/>
                </a:solidFill>
                <a:latin typeface="Arial" charset="0"/>
                <a:ea typeface="MS PGothic" charset="0"/>
                <a:cs typeface="MS PGothic" charset="0"/>
              </a:rPr>
              <a:t>HD</a:t>
            </a:r>
            <a:r>
              <a:rPr lang="fr-FR" sz="2100" b="1">
                <a:solidFill>
                  <a:srgbClr val="FF0000"/>
                </a:solidFill>
                <a:latin typeface="Arial" charset="0"/>
                <a:ea typeface="MS PGothic" charset="0"/>
                <a:cs typeface="MS PGothic" charset="0"/>
              </a:rPr>
              <a:t>  x K</a:t>
            </a:r>
            <a:r>
              <a:rPr lang="fr-FR" sz="2100" b="1" baseline="-25000">
                <a:solidFill>
                  <a:srgbClr val="FF0000"/>
                </a:solidFill>
                <a:latin typeface="Arial" charset="0"/>
                <a:ea typeface="MS PGothic" charset="0"/>
                <a:cs typeface="MS PGothic" charset="0"/>
              </a:rPr>
              <a:t>HF</a:t>
            </a:r>
            <a:r>
              <a:rPr lang="fr-FR" sz="2100" b="1">
                <a:solidFill>
                  <a:srgbClr val="FF0000"/>
                </a:solidFill>
                <a:latin typeface="Arial" charset="0"/>
                <a:ea typeface="MS PGothic" charset="0"/>
                <a:cs typeface="MS PGothic" charset="0"/>
              </a:rPr>
              <a:t> </a:t>
            </a:r>
          </a:p>
          <a:p>
            <a:pPr eaLnBrk="1" hangingPunct="1">
              <a:lnSpc>
                <a:spcPct val="20000"/>
              </a:lnSpc>
              <a:spcBef>
                <a:spcPct val="65000"/>
              </a:spcBef>
              <a:buFontTx/>
              <a:buNone/>
            </a:pPr>
            <a:r>
              <a:rPr lang="fr-FR" sz="2100" b="1">
                <a:solidFill>
                  <a:srgbClr val="FF0000"/>
                </a:solidFill>
                <a:latin typeface="Arial" charset="0"/>
                <a:ea typeface="MS PGothic" charset="0"/>
                <a:cs typeface="MS PGothic" charset="0"/>
              </a:rPr>
              <a:t>K</a:t>
            </a:r>
            <a:r>
              <a:rPr lang="fr-FR" sz="2100" b="1" baseline="-25000">
                <a:solidFill>
                  <a:srgbClr val="FF0000"/>
                </a:solidFill>
                <a:latin typeface="Arial" charset="0"/>
                <a:ea typeface="MS PGothic" charset="0"/>
                <a:cs typeface="MS PGothic" charset="0"/>
              </a:rPr>
              <a:t>HDF  </a:t>
            </a:r>
            <a:r>
              <a:rPr lang="fr-FR" sz="2100" b="1">
                <a:solidFill>
                  <a:srgbClr val="FF0000"/>
                </a:solidFill>
                <a:latin typeface="Arial" charset="0"/>
                <a:ea typeface="MS PGothic" charset="0"/>
                <a:cs typeface="MS PGothic" charset="0"/>
              </a:rPr>
              <a:t>     =  K</a:t>
            </a:r>
            <a:r>
              <a:rPr lang="fr-FR" sz="2100" b="1" baseline="-25000">
                <a:solidFill>
                  <a:srgbClr val="FF0000"/>
                </a:solidFill>
                <a:latin typeface="Arial" charset="0"/>
                <a:ea typeface="MS PGothic" charset="0"/>
                <a:cs typeface="MS PGothic" charset="0"/>
              </a:rPr>
              <a:t>HD</a:t>
            </a:r>
            <a:r>
              <a:rPr lang="fr-FR" sz="2100" b="1">
                <a:solidFill>
                  <a:srgbClr val="FF0000"/>
                </a:solidFill>
                <a:latin typeface="Arial" charset="0"/>
                <a:ea typeface="MS PGothic" charset="0"/>
                <a:cs typeface="MS PGothic" charset="0"/>
              </a:rPr>
              <a:t> + K</a:t>
            </a:r>
            <a:r>
              <a:rPr lang="fr-FR" sz="2100" b="1" baseline="-25000">
                <a:solidFill>
                  <a:srgbClr val="FF0000"/>
                </a:solidFill>
                <a:latin typeface="Arial" charset="0"/>
                <a:ea typeface="MS PGothic" charset="0"/>
                <a:cs typeface="MS PGothic" charset="0"/>
              </a:rPr>
              <a:t>HF </a:t>
            </a:r>
            <a:r>
              <a:rPr lang="fr-FR" sz="2100" b="1">
                <a:solidFill>
                  <a:srgbClr val="FF0000"/>
                </a:solidFill>
                <a:latin typeface="Arial" charset="0"/>
                <a:ea typeface="MS PGothic" charset="0"/>
                <a:cs typeface="MS PGothic" charset="0"/>
              </a:rPr>
              <a:t>  -- </a:t>
            </a:r>
          </a:p>
          <a:p>
            <a:pPr eaLnBrk="1" hangingPunct="1">
              <a:lnSpc>
                <a:spcPct val="20000"/>
              </a:lnSpc>
              <a:spcBef>
                <a:spcPct val="65000"/>
              </a:spcBef>
              <a:buFontTx/>
              <a:buNone/>
            </a:pPr>
            <a:r>
              <a:rPr lang="fr-FR" sz="2100" b="1">
                <a:solidFill>
                  <a:srgbClr val="FF0000"/>
                </a:solidFill>
                <a:latin typeface="Arial" charset="0"/>
                <a:ea typeface="MS PGothic" charset="0"/>
                <a:cs typeface="MS PGothic" charset="0"/>
              </a:rPr>
              <a:t>                                            K</a:t>
            </a:r>
            <a:r>
              <a:rPr lang="fr-FR" sz="2100" b="1" baseline="-25000">
                <a:solidFill>
                  <a:srgbClr val="FF0000"/>
                </a:solidFill>
                <a:latin typeface="Arial" charset="0"/>
                <a:ea typeface="MS PGothic" charset="0"/>
                <a:cs typeface="MS PGothic" charset="0"/>
              </a:rPr>
              <a:t>max</a:t>
            </a:r>
            <a:endParaRPr lang="fr-FR" sz="2100" b="1">
              <a:solidFill>
                <a:srgbClr val="FF0000"/>
              </a:solidFill>
              <a:latin typeface="Arial" charset="0"/>
              <a:ea typeface="MS PGothic" charset="0"/>
              <a:cs typeface="MS PGothic" charset="0"/>
            </a:endParaRPr>
          </a:p>
          <a:p>
            <a:pPr eaLnBrk="1" hangingPunct="1">
              <a:lnSpc>
                <a:spcPct val="20000"/>
              </a:lnSpc>
              <a:spcBef>
                <a:spcPct val="65000"/>
              </a:spcBef>
              <a:buFontTx/>
              <a:buNone/>
            </a:pPr>
            <a:endParaRPr lang="fr-FR" sz="2100">
              <a:latin typeface="Arial" charset="0"/>
              <a:ea typeface="MS PGothic" charset="0"/>
              <a:cs typeface="MS PGothic" charset="0"/>
            </a:endParaRPr>
          </a:p>
          <a:p>
            <a:pPr eaLnBrk="1" hangingPunct="1">
              <a:lnSpc>
                <a:spcPct val="80000"/>
              </a:lnSpc>
            </a:pPr>
            <a:endParaRPr lang="fr-FR" sz="2000">
              <a:solidFill>
                <a:schemeClr val="tx2"/>
              </a:solidFill>
              <a:latin typeface="Arial" charset="0"/>
              <a:ea typeface="MS PGothic" charset="0"/>
              <a:cs typeface="MS PGothic" charset="0"/>
            </a:endParaRPr>
          </a:p>
        </p:txBody>
      </p:sp>
      <p:sp>
        <p:nvSpPr>
          <p:cNvPr id="459779" name="Line 4"/>
          <p:cNvSpPr>
            <a:spLocks noChangeShapeType="1"/>
          </p:cNvSpPr>
          <p:nvPr/>
        </p:nvSpPr>
        <p:spPr bwMode="auto">
          <a:xfrm flipV="1">
            <a:off x="3919538" y="5157788"/>
            <a:ext cx="1223962"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459780" name="Picture 5" descr="ISTANB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025" y="4953000"/>
            <a:ext cx="2400300"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1" name="Rectangle 6"/>
          <p:cNvSpPr>
            <a:spLocks noChangeArrowheads="1"/>
          </p:cNvSpPr>
          <p:nvPr/>
        </p:nvSpPr>
        <p:spPr bwMode="auto">
          <a:xfrm>
            <a:off x="0" y="1676400"/>
            <a:ext cx="10287000" cy="1219200"/>
          </a:xfrm>
          <a:prstGeom prst="rect">
            <a:avLst/>
          </a:prstGeom>
          <a:solidFill>
            <a:schemeClr val="accent1"/>
          </a:solidFill>
          <a:ln w="9525">
            <a:solidFill>
              <a:schemeClr val="tx1"/>
            </a:solidFill>
            <a:miter lim="800000"/>
            <a:headEnd/>
            <a:tailEnd/>
          </a:ln>
        </p:spPr>
        <p:txBody>
          <a:bodyPr wrap="none" anchor="ctr"/>
          <a:lstStyle/>
          <a:p>
            <a:pPr algn="ctr"/>
            <a:r>
              <a:rPr lang="fr-FR" i="1">
                <a:solidFill>
                  <a:srgbClr val="FFFF00"/>
                </a:solidFill>
                <a:latin typeface="Arial" charset="0"/>
                <a:cs typeface="Arial" charset="0"/>
              </a:rPr>
              <a:t>one minute  of dialysis « is  equal»  to two minutes of purification, </a:t>
            </a:r>
          </a:p>
          <a:p>
            <a:pPr algn="ctr"/>
            <a:r>
              <a:rPr lang="fr-FR" i="1">
                <a:solidFill>
                  <a:srgbClr val="FFFF00"/>
                </a:solidFill>
                <a:latin typeface="Arial" charset="0"/>
                <a:cs typeface="Arial" charset="0"/>
              </a:rPr>
              <a:t>one of HD and another one of HF</a:t>
            </a:r>
          </a:p>
        </p:txBody>
      </p:sp>
      <p:sp>
        <p:nvSpPr>
          <p:cNvPr id="459782" name="Text Box 7"/>
          <p:cNvSpPr txBox="1">
            <a:spLocks noChangeArrowheads="1"/>
          </p:cNvSpPr>
          <p:nvPr/>
        </p:nvSpPr>
        <p:spPr bwMode="auto">
          <a:xfrm>
            <a:off x="365125" y="5753100"/>
            <a:ext cx="5346700" cy="415925"/>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sz="2000">
                <a:solidFill>
                  <a:srgbClr val="000000"/>
                </a:solidFill>
                <a:cs typeface="Arial" charset="0"/>
              </a:rPr>
              <a:t>If </a:t>
            </a:r>
            <a:r>
              <a:rPr lang="fr-FR" sz="2100">
                <a:solidFill>
                  <a:srgbClr val="000000"/>
                </a:solidFill>
                <a:latin typeface="Arial" charset="0"/>
                <a:cs typeface="Arial" charset="0"/>
              </a:rPr>
              <a:t>K</a:t>
            </a:r>
            <a:r>
              <a:rPr lang="fr-FR" sz="2100" baseline="-25000">
                <a:solidFill>
                  <a:srgbClr val="000000"/>
                </a:solidFill>
                <a:latin typeface="Arial" charset="0"/>
                <a:cs typeface="Arial" charset="0"/>
              </a:rPr>
              <a:t>HD </a:t>
            </a:r>
            <a:r>
              <a:rPr lang="fr-FR" sz="2100">
                <a:solidFill>
                  <a:srgbClr val="000000"/>
                </a:solidFill>
                <a:latin typeface="Arial" charset="0"/>
                <a:cs typeface="Arial" charset="0"/>
              </a:rPr>
              <a:t>is equal to</a:t>
            </a:r>
            <a:r>
              <a:rPr lang="fr-FR" sz="2100" baseline="-25000">
                <a:solidFill>
                  <a:srgbClr val="000000"/>
                </a:solidFill>
                <a:latin typeface="Arial" charset="0"/>
                <a:cs typeface="Arial" charset="0"/>
              </a:rPr>
              <a:t> </a:t>
            </a:r>
            <a:r>
              <a:rPr lang="fr-FR" sz="2100">
                <a:solidFill>
                  <a:srgbClr val="000000"/>
                </a:solidFill>
                <a:latin typeface="Arial" charset="0"/>
                <a:cs typeface="Arial" charset="0"/>
              </a:rPr>
              <a:t>K</a:t>
            </a:r>
            <a:r>
              <a:rPr lang="fr-FR" sz="2100" baseline="-25000">
                <a:solidFill>
                  <a:srgbClr val="000000"/>
                </a:solidFill>
                <a:latin typeface="Arial" charset="0"/>
                <a:cs typeface="Arial" charset="0"/>
              </a:rPr>
              <a:t>max</a:t>
            </a:r>
            <a:r>
              <a:rPr lang="fr-FR" sz="2100">
                <a:solidFill>
                  <a:srgbClr val="000000"/>
                </a:solidFill>
                <a:latin typeface="Arial" charset="0"/>
                <a:cs typeface="Arial" charset="0"/>
              </a:rPr>
              <a:t>  then</a:t>
            </a:r>
            <a:r>
              <a:rPr lang="fr-FR" sz="2100" baseline="-25000">
                <a:solidFill>
                  <a:srgbClr val="000000"/>
                </a:solidFill>
                <a:latin typeface="Arial" charset="0"/>
                <a:cs typeface="Arial" charset="0"/>
              </a:rPr>
              <a:t> </a:t>
            </a:r>
            <a:r>
              <a:rPr lang="fr-FR" sz="2100">
                <a:solidFill>
                  <a:srgbClr val="000000"/>
                </a:solidFill>
                <a:latin typeface="Arial" charset="0"/>
                <a:cs typeface="Arial" charset="0"/>
              </a:rPr>
              <a:t>Q</a:t>
            </a:r>
            <a:r>
              <a:rPr lang="fr-FR" sz="2100" baseline="-25000">
                <a:solidFill>
                  <a:srgbClr val="000000"/>
                </a:solidFill>
                <a:latin typeface="Arial" charset="0"/>
                <a:cs typeface="Arial" charset="0"/>
              </a:rPr>
              <a:t>HDF</a:t>
            </a:r>
            <a:r>
              <a:rPr lang="fr-FR" sz="2100">
                <a:solidFill>
                  <a:srgbClr val="000000"/>
                </a:solidFill>
                <a:latin typeface="Arial" charset="0"/>
                <a:cs typeface="Arial" charset="0"/>
              </a:rPr>
              <a:t>= K</a:t>
            </a:r>
            <a:r>
              <a:rPr lang="fr-FR" sz="2100" baseline="-25000">
                <a:solidFill>
                  <a:srgbClr val="000000"/>
                </a:solidFill>
                <a:latin typeface="Arial" charset="0"/>
                <a:cs typeface="Arial" charset="0"/>
              </a:rPr>
              <a:t>HD</a:t>
            </a:r>
            <a:r>
              <a:rPr lang="fr-FR" sz="2100">
                <a:solidFill>
                  <a:srgbClr val="000000"/>
                </a:solidFill>
                <a:latin typeface="Arial" charset="0"/>
                <a:cs typeface="Arial" charset="0"/>
              </a:rPr>
              <a:t> </a:t>
            </a:r>
          </a:p>
        </p:txBody>
      </p:sp>
    </p:spTree>
    <p:extLst>
      <p:ext uri="{BB962C8B-B14F-4D97-AF65-F5344CB8AC3E}">
        <p14:creationId xmlns:p14="http://schemas.microsoft.com/office/powerpoint/2010/main" val="21461568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3761" name="Object 17"/>
          <p:cNvGraphicFramePr>
            <a:graphicFrameLocks noGrp="1" noChangeAspect="1"/>
          </p:cNvGraphicFramePr>
          <p:nvPr>
            <p:ph type="tbl" idx="4294967295"/>
          </p:nvPr>
        </p:nvGraphicFramePr>
        <p:xfrm>
          <a:off x="676275" y="1768475"/>
          <a:ext cx="8788400" cy="4324350"/>
        </p:xfrm>
        <a:graphic>
          <a:graphicData uri="http://schemas.openxmlformats.org/presentationml/2006/ole">
            <mc:AlternateContent xmlns:mc="http://schemas.openxmlformats.org/markup-compatibility/2006">
              <mc:Choice xmlns:v="urn:schemas-microsoft-com:vml" Requires="v">
                <p:oleObj spid="_x0000_s373834" name="Document" r:id="rId5" imgW="8293100" imgH="6007100" progId="Word.Document.8">
                  <p:embed/>
                </p:oleObj>
              </mc:Choice>
              <mc:Fallback>
                <p:oleObj name="Document" r:id="rId5" imgW="8293100" imgH="6007100" progId="Word.Document.8">
                  <p:embed/>
                  <p:pic>
                    <p:nvPicPr>
                      <p:cNvPr id="0" name="Object 17"/>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275" y="1768475"/>
                        <a:ext cx="87884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67" name="Text Box 3"/>
          <p:cNvSpPr txBox="1">
            <a:spLocks noChangeArrowheads="1"/>
          </p:cNvSpPr>
          <p:nvPr/>
        </p:nvSpPr>
        <p:spPr bwMode="auto">
          <a:xfrm>
            <a:off x="1182688" y="260350"/>
            <a:ext cx="7993062" cy="1200150"/>
          </a:xfrm>
          <a:prstGeom prst="rect">
            <a:avLst/>
          </a:prstGeom>
          <a:solidFill>
            <a:schemeClr val="accent1">
              <a:lumMod val="20000"/>
              <a:lumOff val="80000"/>
            </a:schemeClr>
          </a:solidFill>
          <a:ln w="12700">
            <a:solidFill>
              <a:srgbClr val="FF3300"/>
            </a:solidFill>
            <a:miter lim="800000"/>
            <a:headEnd/>
            <a:tailEnd/>
          </a:ln>
        </p:spPr>
        <p:txBody>
          <a:bodyPr>
            <a:spAutoFit/>
          </a:bodyPr>
          <a:lstStyle/>
          <a:p>
            <a:pPr>
              <a:defRPr/>
            </a:pPr>
            <a:r>
              <a:rPr lang="fr-FR" sz="2800" dirty="0">
                <a:solidFill>
                  <a:srgbClr val="000000"/>
                </a:solidFill>
                <a:latin typeface="Arial"/>
                <a:ea typeface="MS PGothic" pitchFamily="34" charset="-128"/>
                <a:cs typeface="Arial" charset="0"/>
              </a:rPr>
              <a:t>	                 </a:t>
            </a:r>
            <a:r>
              <a:rPr lang="fr-FR" sz="2800" dirty="0" err="1">
                <a:solidFill>
                  <a:srgbClr val="000000"/>
                </a:solidFill>
                <a:latin typeface="Arial"/>
                <a:ea typeface="MS PGothic" pitchFamily="34" charset="-128"/>
                <a:cs typeface="Arial" charset="0"/>
              </a:rPr>
              <a:t>Hemodiafiltration</a:t>
            </a:r>
            <a:r>
              <a:rPr lang="fr-FR" sz="2800" dirty="0">
                <a:solidFill>
                  <a:srgbClr val="000000"/>
                </a:solidFill>
                <a:latin typeface="Arial"/>
                <a:ea typeface="MS PGothic" pitchFamily="34" charset="-128"/>
                <a:cs typeface="Arial" charset="0"/>
              </a:rPr>
              <a:t> </a:t>
            </a:r>
          </a:p>
          <a:p>
            <a:pPr>
              <a:defRPr/>
            </a:pPr>
            <a:r>
              <a:rPr lang="fr-FR" sz="2800" dirty="0">
                <a:solidFill>
                  <a:srgbClr val="000000"/>
                </a:solidFill>
                <a:latin typeface="Arial"/>
                <a:ea typeface="MS PGothic" pitchFamily="34" charset="-128"/>
                <a:cs typeface="Arial" charset="0"/>
              </a:rPr>
              <a:t>     with </a:t>
            </a:r>
            <a:r>
              <a:rPr lang="fr-FR" sz="2800" dirty="0" err="1">
                <a:solidFill>
                  <a:srgbClr val="000000"/>
                </a:solidFill>
                <a:latin typeface="Arial"/>
                <a:ea typeface="MS PGothic" pitchFamily="34" charset="-128"/>
                <a:cs typeface="Arial" charset="0"/>
              </a:rPr>
              <a:t>high</a:t>
            </a:r>
            <a:r>
              <a:rPr lang="fr-FR" sz="2800" dirty="0">
                <a:solidFill>
                  <a:srgbClr val="000000"/>
                </a:solidFill>
                <a:latin typeface="Arial"/>
                <a:ea typeface="MS PGothic" pitchFamily="34" charset="-128"/>
                <a:cs typeface="Arial" charset="0"/>
              </a:rPr>
              <a:t> </a:t>
            </a:r>
            <a:r>
              <a:rPr lang="fr-FR" sz="2800" dirty="0" err="1">
                <a:solidFill>
                  <a:srgbClr val="000000"/>
                </a:solidFill>
                <a:latin typeface="Arial"/>
                <a:ea typeface="MS PGothic" pitchFamily="34" charset="-128"/>
                <a:cs typeface="Arial" charset="0"/>
              </a:rPr>
              <a:t>permeable</a:t>
            </a:r>
            <a:r>
              <a:rPr lang="fr-FR" sz="2800" dirty="0">
                <a:solidFill>
                  <a:srgbClr val="000000"/>
                </a:solidFill>
                <a:latin typeface="Arial"/>
                <a:ea typeface="MS PGothic" pitchFamily="34" charset="-128"/>
                <a:cs typeface="Arial" charset="0"/>
              </a:rPr>
              <a:t> membranes in </a:t>
            </a:r>
            <a:r>
              <a:rPr lang="fr-FR" sz="2800" dirty="0" err="1">
                <a:solidFill>
                  <a:srgbClr val="000000"/>
                </a:solidFill>
                <a:latin typeface="Arial"/>
                <a:ea typeface="MS PGothic" pitchFamily="34" charset="-128"/>
                <a:cs typeface="Arial" charset="0"/>
              </a:rPr>
              <a:t>children</a:t>
            </a:r>
            <a:r>
              <a:rPr lang="fr-FR" sz="2800" dirty="0">
                <a:solidFill>
                  <a:srgbClr val="000000"/>
                </a:solidFill>
                <a:latin typeface="Arial"/>
                <a:ea typeface="MS PGothic" pitchFamily="34" charset="-128"/>
                <a:cs typeface="Arial" charset="0"/>
              </a:rPr>
              <a:t> </a:t>
            </a:r>
          </a:p>
          <a:p>
            <a:pPr>
              <a:defRPr/>
            </a:pPr>
            <a:r>
              <a:rPr lang="fr-FR" sz="1600" i="1" dirty="0">
                <a:solidFill>
                  <a:srgbClr val="000000"/>
                </a:solidFill>
                <a:latin typeface="Arial"/>
                <a:ea typeface="MS PGothic" pitchFamily="34" charset="-128"/>
                <a:cs typeface="Arial" charset="0"/>
              </a:rPr>
              <a:t>       M Fischbach, G Hamel, E </a:t>
            </a:r>
            <a:r>
              <a:rPr lang="fr-FR" sz="1600" i="1" dirty="0" err="1">
                <a:solidFill>
                  <a:srgbClr val="000000"/>
                </a:solidFill>
                <a:latin typeface="Arial"/>
                <a:ea typeface="MS PGothic" pitchFamily="34" charset="-128"/>
                <a:cs typeface="Arial" charset="0"/>
              </a:rPr>
              <a:t>Tarral</a:t>
            </a:r>
            <a:r>
              <a:rPr lang="fr-FR" sz="1600" i="1" dirty="0">
                <a:solidFill>
                  <a:srgbClr val="000000"/>
                </a:solidFill>
                <a:latin typeface="Arial"/>
                <a:ea typeface="MS PGothic" pitchFamily="34" charset="-128"/>
                <a:cs typeface="Arial" charset="0"/>
              </a:rPr>
              <a:t>, J </a:t>
            </a:r>
            <a:r>
              <a:rPr lang="fr-FR" sz="1600" i="1" dirty="0" err="1">
                <a:solidFill>
                  <a:srgbClr val="000000"/>
                </a:solidFill>
                <a:latin typeface="Arial"/>
                <a:ea typeface="MS PGothic" pitchFamily="34" charset="-128"/>
                <a:cs typeface="Arial" charset="0"/>
              </a:rPr>
              <a:t>Geisert</a:t>
            </a:r>
            <a:r>
              <a:rPr lang="fr-FR" sz="1600" i="1" dirty="0">
                <a:solidFill>
                  <a:srgbClr val="000000"/>
                </a:solidFill>
                <a:latin typeface="Arial"/>
                <a:ea typeface="MS PGothic" pitchFamily="34" charset="-128"/>
                <a:cs typeface="Arial" charset="0"/>
              </a:rPr>
              <a:t>.  Blood purification 1984; 2:203-206</a:t>
            </a:r>
            <a:endParaRPr lang="fr-FR" sz="1800" i="1" dirty="0">
              <a:solidFill>
                <a:srgbClr val="000000"/>
              </a:solidFill>
              <a:latin typeface="Times New Roman" pitchFamily="18" charset="0"/>
              <a:ea typeface="MS PGothic" pitchFamily="34" charset="-128"/>
              <a:cs typeface="Arial" charset="0"/>
            </a:endParaRPr>
          </a:p>
        </p:txBody>
      </p:sp>
      <p:sp>
        <p:nvSpPr>
          <p:cNvPr id="373763" name="Rectangle 4"/>
          <p:cNvSpPr>
            <a:spLocks noChangeArrowheads="1"/>
          </p:cNvSpPr>
          <p:nvPr/>
        </p:nvSpPr>
        <p:spPr bwMode="auto">
          <a:xfrm>
            <a:off x="822325" y="4652963"/>
            <a:ext cx="8066088" cy="1368425"/>
          </a:xfrm>
          <a:prstGeom prst="rect">
            <a:avLst/>
          </a:prstGeom>
          <a:solidFill>
            <a:srgbClr val="FFFF00">
              <a:alpha val="25098"/>
            </a:srgbClr>
          </a:solidFill>
          <a:ln w="28575">
            <a:solidFill>
              <a:srgbClr val="FF0000"/>
            </a:solidFill>
            <a:miter lim="800000"/>
            <a:headEnd/>
            <a:tailEnd/>
          </a:ln>
        </p:spPr>
        <p:txBody>
          <a:bodyPr wrap="none" anchor="ctr"/>
          <a:lstStyle/>
          <a:p>
            <a:endParaRPr lang="fr-FR">
              <a:solidFill>
                <a:srgbClr val="000000"/>
              </a:solidFill>
            </a:endParaRPr>
          </a:p>
        </p:txBody>
      </p:sp>
      <p:sp>
        <p:nvSpPr>
          <p:cNvPr id="373764" name="Flèche droite 4"/>
          <p:cNvSpPr>
            <a:spLocks noChangeArrowheads="1"/>
          </p:cNvSpPr>
          <p:nvPr/>
        </p:nvSpPr>
        <p:spPr bwMode="auto">
          <a:xfrm>
            <a:off x="0" y="5084763"/>
            <a:ext cx="822325" cy="485775"/>
          </a:xfrm>
          <a:prstGeom prst="rightArrow">
            <a:avLst>
              <a:gd name="adj1" fmla="val 50000"/>
              <a:gd name="adj2" fmla="val 49844"/>
            </a:avLst>
          </a:prstGeom>
          <a:solidFill>
            <a:srgbClr val="FF0000"/>
          </a:solidFill>
          <a:ln w="9525">
            <a:solidFill>
              <a:schemeClr val="tx1"/>
            </a:solidFill>
            <a:round/>
            <a:headEnd/>
            <a:tailEnd/>
          </a:ln>
        </p:spPr>
        <p:txBody>
          <a:bodyPr/>
          <a:lstStyle/>
          <a:p>
            <a:pPr eaLnBrk="0" hangingPunct="0"/>
            <a:endParaRPr lang="fr-FR"/>
          </a:p>
        </p:txBody>
      </p:sp>
      <p:sp>
        <p:nvSpPr>
          <p:cNvPr id="373765" name="Flèche vers la gauche 1"/>
          <p:cNvSpPr>
            <a:spLocks noChangeArrowheads="1"/>
          </p:cNvSpPr>
          <p:nvPr/>
        </p:nvSpPr>
        <p:spPr bwMode="auto">
          <a:xfrm>
            <a:off x="8599488" y="3573463"/>
            <a:ext cx="1195387" cy="484187"/>
          </a:xfrm>
          <a:prstGeom prst="leftArrow">
            <a:avLst>
              <a:gd name="adj1" fmla="val 50000"/>
              <a:gd name="adj2" fmla="val 50086"/>
            </a:avLst>
          </a:prstGeom>
          <a:solidFill>
            <a:srgbClr val="FF0000"/>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pPr eaLnBrk="0" hangingPunct="0"/>
            <a:endParaRPr lang="fr-FR" sz="2000"/>
          </a:p>
        </p:txBody>
      </p:sp>
      <p:sp>
        <p:nvSpPr>
          <p:cNvPr id="373766" name="Ellipse 2"/>
          <p:cNvSpPr>
            <a:spLocks noChangeArrowheads="1"/>
          </p:cNvSpPr>
          <p:nvPr/>
        </p:nvSpPr>
        <p:spPr bwMode="auto">
          <a:xfrm>
            <a:off x="1111250" y="4941888"/>
            <a:ext cx="1346200" cy="10080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fr-FR" sz="20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1825" name="Object 30"/>
          <p:cNvGraphicFramePr>
            <a:graphicFrameLocks noChangeAspect="1"/>
          </p:cNvGraphicFramePr>
          <p:nvPr/>
        </p:nvGraphicFramePr>
        <p:xfrm>
          <a:off x="2573338" y="1717675"/>
          <a:ext cx="5143500" cy="3429000"/>
        </p:xfrm>
        <a:graphic>
          <a:graphicData uri="http://schemas.openxmlformats.org/presentationml/2006/ole">
            <mc:AlternateContent xmlns:mc="http://schemas.openxmlformats.org/markup-compatibility/2006">
              <mc:Choice xmlns:v="urn:schemas-microsoft-com:vml" Requires="v">
                <p:oleObj spid="_x0000_s1114197" name="Diapositive" r:id="rId4" imgW="5143500" imgH="3429000" progId="PowerPoint.Slide.8">
                  <p:embed/>
                </p:oleObj>
              </mc:Choice>
              <mc:Fallback>
                <p:oleObj name="Diapositive" r:id="rId4" imgW="5143500" imgH="342900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338" y="1717675"/>
                        <a:ext cx="51435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61826" name="Object 31"/>
          <p:cNvGraphicFramePr>
            <a:graphicFrameLocks noChangeAspect="1"/>
          </p:cNvGraphicFramePr>
          <p:nvPr/>
        </p:nvGraphicFramePr>
        <p:xfrm>
          <a:off x="712788" y="357188"/>
          <a:ext cx="8885237" cy="4714875"/>
        </p:xfrm>
        <a:graphic>
          <a:graphicData uri="http://schemas.openxmlformats.org/presentationml/2006/ole">
            <mc:AlternateContent xmlns:mc="http://schemas.openxmlformats.org/markup-compatibility/2006">
              <mc:Choice xmlns:v="urn:schemas-microsoft-com:vml" Requires="v">
                <p:oleObj spid="_x0000_s1114198" name="Graphique" r:id="rId6" imgW="8882642" imgH="4712616" progId="Excel.Sheet.8">
                  <p:embed/>
                </p:oleObj>
              </mc:Choice>
              <mc:Fallback>
                <p:oleObj name="Graphique" r:id="rId6" imgW="8882642" imgH="4712616"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788" y="357188"/>
                        <a:ext cx="8885237"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6" name="Text Box 4"/>
          <p:cNvSpPr txBox="1">
            <a:spLocks noChangeArrowheads="1"/>
          </p:cNvSpPr>
          <p:nvPr/>
        </p:nvSpPr>
        <p:spPr bwMode="auto">
          <a:xfrm>
            <a:off x="381000" y="5429250"/>
            <a:ext cx="9601200" cy="1200150"/>
          </a:xfrm>
          <a:prstGeom prst="rect">
            <a:avLst/>
          </a:prstGeom>
          <a:solidFill>
            <a:schemeClr val="accent5"/>
          </a:solidFill>
          <a:ln w="12700">
            <a:noFill/>
            <a:miter lim="800000"/>
            <a:headEnd/>
            <a:tailEnd/>
          </a:ln>
        </p:spPr>
        <p:txBody>
          <a:bodyPr>
            <a:spAutoFit/>
          </a:bodyPr>
          <a:lstStyle/>
          <a:p>
            <a:pPr algn="ctr">
              <a:defRPr/>
            </a:pPr>
            <a:r>
              <a:rPr lang="fr-FR" dirty="0">
                <a:solidFill>
                  <a:srgbClr val="000000"/>
                </a:solidFill>
                <a:latin typeface="Arial" charset="0"/>
                <a:ea typeface="+mn-ea"/>
                <a:cs typeface="Arial" charset="0"/>
              </a:rPr>
              <a:t>HDF allows an optimal </a:t>
            </a:r>
            <a:r>
              <a:rPr lang="fr-FR" dirty="0" err="1">
                <a:solidFill>
                  <a:srgbClr val="000000"/>
                </a:solidFill>
                <a:latin typeface="Arial" charset="0"/>
                <a:ea typeface="+mn-ea"/>
                <a:cs typeface="Arial" charset="0"/>
              </a:rPr>
              <a:t>blood</a:t>
            </a:r>
            <a:r>
              <a:rPr lang="fr-FR" dirty="0">
                <a:solidFill>
                  <a:srgbClr val="000000"/>
                </a:solidFill>
                <a:latin typeface="Arial" charset="0"/>
                <a:ea typeface="+mn-ea"/>
                <a:cs typeface="Arial" charset="0"/>
              </a:rPr>
              <a:t> purification not </a:t>
            </a:r>
            <a:r>
              <a:rPr lang="fr-FR" dirty="0" err="1">
                <a:solidFill>
                  <a:srgbClr val="000000"/>
                </a:solidFill>
                <a:latin typeface="Arial" charset="0"/>
                <a:ea typeface="+mn-ea"/>
                <a:cs typeface="Arial" charset="0"/>
              </a:rPr>
              <a:t>only</a:t>
            </a:r>
            <a:r>
              <a:rPr lang="fr-FR" dirty="0">
                <a:solidFill>
                  <a:srgbClr val="000000"/>
                </a:solidFill>
                <a:latin typeface="Arial" charset="0"/>
                <a:ea typeface="+mn-ea"/>
                <a:cs typeface="Arial" charset="0"/>
              </a:rPr>
              <a:t> for urea, but </a:t>
            </a:r>
            <a:r>
              <a:rPr lang="fr-FR" dirty="0" err="1">
                <a:solidFill>
                  <a:srgbClr val="000000"/>
                </a:solidFill>
                <a:latin typeface="Arial" charset="0"/>
                <a:ea typeface="+mn-ea"/>
                <a:cs typeface="Arial" charset="0"/>
              </a:rPr>
              <a:t>also</a:t>
            </a:r>
            <a:r>
              <a:rPr lang="fr-FR" dirty="0">
                <a:solidFill>
                  <a:srgbClr val="000000"/>
                </a:solidFill>
                <a:latin typeface="Arial" charset="0"/>
                <a:ea typeface="+mn-ea"/>
                <a:cs typeface="Arial" charset="0"/>
              </a:rPr>
              <a:t> for the </a:t>
            </a:r>
            <a:r>
              <a:rPr lang="fr-FR" dirty="0" err="1">
                <a:solidFill>
                  <a:srgbClr val="000000"/>
                </a:solidFill>
                <a:latin typeface="Arial" charset="0"/>
                <a:ea typeface="+mn-ea"/>
                <a:cs typeface="Arial" charset="0"/>
              </a:rPr>
              <a:t>middlemolecular</a:t>
            </a:r>
            <a:r>
              <a:rPr lang="fr-FR" dirty="0">
                <a:solidFill>
                  <a:srgbClr val="000000"/>
                </a:solidFill>
                <a:latin typeface="Arial" charset="0"/>
                <a:ea typeface="+mn-ea"/>
                <a:cs typeface="Arial" charset="0"/>
              </a:rPr>
              <a:t> </a:t>
            </a:r>
            <a:r>
              <a:rPr lang="fr-FR" dirty="0" err="1">
                <a:solidFill>
                  <a:srgbClr val="000000"/>
                </a:solidFill>
                <a:latin typeface="Arial" charset="0"/>
                <a:ea typeface="+mn-ea"/>
                <a:cs typeface="Arial" charset="0"/>
              </a:rPr>
              <a:t>weight</a:t>
            </a:r>
            <a:r>
              <a:rPr lang="fr-FR" dirty="0">
                <a:solidFill>
                  <a:srgbClr val="000000"/>
                </a:solidFill>
                <a:latin typeface="Arial" charset="0"/>
                <a:ea typeface="+mn-ea"/>
                <a:cs typeface="Arial" charset="0"/>
              </a:rPr>
              <a:t> compounds ( </a:t>
            </a:r>
            <a:r>
              <a:rPr lang="fr-FR" dirty="0" err="1">
                <a:solidFill>
                  <a:srgbClr val="000000"/>
                </a:solidFill>
                <a:latin typeface="Arial" charset="0"/>
                <a:ea typeface="+mn-ea"/>
                <a:cs typeface="Arial" charset="0"/>
              </a:rPr>
              <a:t>Babb</a:t>
            </a:r>
            <a:r>
              <a:rPr lang="fr-FR" dirty="0">
                <a:solidFill>
                  <a:srgbClr val="000000"/>
                </a:solidFill>
                <a:latin typeface="Arial" charset="0"/>
                <a:ea typeface="+mn-ea"/>
                <a:cs typeface="Arial" charset="0"/>
              </a:rPr>
              <a:t> </a:t>
            </a:r>
            <a:r>
              <a:rPr lang="fr-FR" dirty="0" err="1">
                <a:solidFill>
                  <a:srgbClr val="000000"/>
                </a:solidFill>
                <a:latin typeface="Arial" charset="0"/>
                <a:ea typeface="+mn-ea"/>
                <a:cs typeface="Arial" charset="0"/>
              </a:rPr>
              <a:t>theory</a:t>
            </a:r>
            <a:r>
              <a:rPr lang="fr-FR" dirty="0">
                <a:solidFill>
                  <a:srgbClr val="000000"/>
                </a:solidFill>
                <a:latin typeface="Arial" charset="0"/>
                <a:ea typeface="+mn-ea"/>
                <a:cs typeface="Arial" charset="0"/>
              </a:rPr>
              <a:t> )</a:t>
            </a:r>
          </a:p>
          <a:p>
            <a:pPr algn="ctr">
              <a:defRPr/>
            </a:pPr>
            <a:r>
              <a:rPr lang="fr-FR" i="1" dirty="0" err="1">
                <a:solidFill>
                  <a:srgbClr val="000000"/>
                </a:solidFill>
                <a:latin typeface="Arial" charset="0"/>
                <a:ea typeface="+mn-ea"/>
                <a:cs typeface="Arial" charset="0"/>
              </a:rPr>
              <a:t>From</a:t>
            </a:r>
            <a:r>
              <a:rPr lang="fr-FR" i="1" dirty="0">
                <a:solidFill>
                  <a:srgbClr val="000000"/>
                </a:solidFill>
                <a:latin typeface="Arial" charset="0"/>
                <a:ea typeface="+mn-ea"/>
                <a:cs typeface="Arial" charset="0"/>
              </a:rPr>
              <a:t> M Fischbach et all .</a:t>
            </a:r>
            <a:r>
              <a:rPr lang="fr-FR" i="1" dirty="0" err="1">
                <a:solidFill>
                  <a:srgbClr val="000000"/>
                </a:solidFill>
                <a:latin typeface="Arial" charset="0"/>
                <a:ea typeface="+mn-ea"/>
                <a:cs typeface="Arial" charset="0"/>
              </a:rPr>
              <a:t>Contr</a:t>
            </a:r>
            <a:r>
              <a:rPr lang="fr-FR" i="1" dirty="0">
                <a:solidFill>
                  <a:srgbClr val="000000"/>
                </a:solidFill>
                <a:latin typeface="Arial" charset="0"/>
                <a:ea typeface="+mn-ea"/>
                <a:cs typeface="Arial" charset="0"/>
              </a:rPr>
              <a:t> Nephrol1985</a:t>
            </a:r>
          </a:p>
        </p:txBody>
      </p:sp>
      <p:sp>
        <p:nvSpPr>
          <p:cNvPr id="461828" name="Flèche droite 4"/>
          <p:cNvSpPr>
            <a:spLocks noChangeArrowheads="1"/>
          </p:cNvSpPr>
          <p:nvPr/>
        </p:nvSpPr>
        <p:spPr bwMode="auto">
          <a:xfrm>
            <a:off x="2143125" y="1714500"/>
            <a:ext cx="979488" cy="484188"/>
          </a:xfrm>
          <a:prstGeom prst="rightArrow">
            <a:avLst>
              <a:gd name="adj1" fmla="val 50000"/>
              <a:gd name="adj2" fmla="val 5010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FFFFFF"/>
              </a:solidFill>
            </a:endParaRPr>
          </a:p>
        </p:txBody>
      </p:sp>
      <p:sp>
        <p:nvSpPr>
          <p:cNvPr id="461829" name="Flèche droite 5"/>
          <p:cNvSpPr>
            <a:spLocks noChangeArrowheads="1"/>
          </p:cNvSpPr>
          <p:nvPr/>
        </p:nvSpPr>
        <p:spPr bwMode="auto">
          <a:xfrm>
            <a:off x="2571750" y="1571625"/>
            <a:ext cx="979488" cy="484188"/>
          </a:xfrm>
          <a:prstGeom prst="rightArrow">
            <a:avLst>
              <a:gd name="adj1" fmla="val 50000"/>
              <a:gd name="adj2" fmla="val 5010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FFFFFF"/>
              </a:solidFill>
            </a:endParaRPr>
          </a:p>
        </p:txBody>
      </p:sp>
      <p:sp>
        <p:nvSpPr>
          <p:cNvPr id="461830" name="Flèche vers le bas 6"/>
          <p:cNvSpPr>
            <a:spLocks noChangeArrowheads="1"/>
          </p:cNvSpPr>
          <p:nvPr/>
        </p:nvSpPr>
        <p:spPr bwMode="auto">
          <a:xfrm>
            <a:off x="3214688" y="1214438"/>
            <a:ext cx="484187" cy="977900"/>
          </a:xfrm>
          <a:prstGeom prst="downArrow">
            <a:avLst>
              <a:gd name="adj1" fmla="val 50000"/>
              <a:gd name="adj2" fmla="val 5002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FFFFFF"/>
              </a:solidFill>
            </a:endParaRPr>
          </a:p>
        </p:txBody>
      </p:sp>
      <p:sp>
        <p:nvSpPr>
          <p:cNvPr id="461831" name="Flèche droite 8"/>
          <p:cNvSpPr>
            <a:spLocks noChangeArrowheads="1"/>
          </p:cNvSpPr>
          <p:nvPr/>
        </p:nvSpPr>
        <p:spPr bwMode="auto">
          <a:xfrm>
            <a:off x="1928813" y="1357313"/>
            <a:ext cx="979487" cy="484187"/>
          </a:xfrm>
          <a:prstGeom prst="rightArrow">
            <a:avLst>
              <a:gd name="adj1" fmla="val 50000"/>
              <a:gd name="adj2" fmla="val 50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FFFFFF"/>
              </a:solidFill>
            </a:endParaRPr>
          </a:p>
        </p:txBody>
      </p:sp>
      <p:sp>
        <p:nvSpPr>
          <p:cNvPr id="461832" name="Flèche droite 9"/>
          <p:cNvSpPr>
            <a:spLocks noChangeArrowheads="1"/>
          </p:cNvSpPr>
          <p:nvPr/>
        </p:nvSpPr>
        <p:spPr bwMode="auto">
          <a:xfrm>
            <a:off x="5902325" y="2435225"/>
            <a:ext cx="977900" cy="484188"/>
          </a:xfrm>
          <a:prstGeom prst="rightArrow">
            <a:avLst>
              <a:gd name="adj1" fmla="val 50000"/>
              <a:gd name="adj2" fmla="val 5002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FFFFFF"/>
              </a:solidFill>
            </a:endParaRPr>
          </a:p>
        </p:txBody>
      </p:sp>
      <p:sp>
        <p:nvSpPr>
          <p:cNvPr id="461833" name="AutoShape 10"/>
          <p:cNvSpPr>
            <a:spLocks noChangeArrowheads="1"/>
          </p:cNvSpPr>
          <p:nvPr/>
        </p:nvSpPr>
        <p:spPr bwMode="auto">
          <a:xfrm>
            <a:off x="3883025" y="1125538"/>
            <a:ext cx="976313" cy="485775"/>
          </a:xfrm>
          <a:prstGeom prst="rightArrow">
            <a:avLst>
              <a:gd name="adj1" fmla="val 50000"/>
              <a:gd name="adj2" fmla="val 5024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solidFill>
                <a:srgbClr val="FFFFFF"/>
              </a:solidFill>
            </a:endParaRPr>
          </a:p>
        </p:txBody>
      </p:sp>
      <p:sp>
        <p:nvSpPr>
          <p:cNvPr id="461834" name="AutoShape 11"/>
          <p:cNvSpPr>
            <a:spLocks noChangeArrowheads="1"/>
          </p:cNvSpPr>
          <p:nvPr/>
        </p:nvSpPr>
        <p:spPr bwMode="auto">
          <a:xfrm rot="-1531346">
            <a:off x="3390900" y="534988"/>
            <a:ext cx="976313" cy="485775"/>
          </a:xfrm>
          <a:prstGeom prst="rightArrow">
            <a:avLst>
              <a:gd name="adj1" fmla="val 50000"/>
              <a:gd name="adj2" fmla="val 50245"/>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fr-FR" sz="1600">
                <a:solidFill>
                  <a:srgbClr val="000000"/>
                </a:solidFill>
              </a:rPr>
              <a:t>+ 30%</a:t>
            </a:r>
          </a:p>
        </p:txBody>
      </p:sp>
    </p:spTree>
    <p:extLst>
      <p:ext uri="{BB962C8B-B14F-4D97-AF65-F5344CB8AC3E}">
        <p14:creationId xmlns:p14="http://schemas.microsoft.com/office/powerpoint/2010/main" val="4386489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Titre 1"/>
          <p:cNvSpPr>
            <a:spLocks noGrp="1"/>
          </p:cNvSpPr>
          <p:nvPr>
            <p:ph type="title"/>
          </p:nvPr>
        </p:nvSpPr>
        <p:spPr>
          <a:xfrm>
            <a:off x="534988" y="188913"/>
            <a:ext cx="9288462" cy="1511300"/>
          </a:xfrm>
          <a:solidFill>
            <a:srgbClr val="99FFCC"/>
          </a:solidFill>
        </p:spPr>
        <p:txBody>
          <a:bodyPr/>
          <a:lstStyle/>
          <a:p>
            <a:r>
              <a:rPr lang="fr-FR">
                <a:latin typeface="Arial" charset="0"/>
                <a:ea typeface="MS PGothic" charset="0"/>
              </a:rPr>
              <a:t>On line HDF: </a:t>
            </a:r>
            <a:r>
              <a:rPr lang="fr-FR" sz="2800" b="0">
                <a:latin typeface="Arial" charset="0"/>
                <a:ea typeface="MS PGothic" charset="0"/>
              </a:rPr>
              <a:t>substitution fluid produced on line  </a:t>
            </a:r>
            <a:br>
              <a:rPr lang="fr-FR" sz="2800" b="0">
                <a:latin typeface="Arial" charset="0"/>
                <a:ea typeface="MS PGothic" charset="0"/>
              </a:rPr>
            </a:br>
            <a:r>
              <a:rPr lang="fr-FR" sz="2800" b="0">
                <a:solidFill>
                  <a:srgbClr val="FF0000"/>
                </a:solidFill>
                <a:latin typeface="Arial" charset="0"/>
                <a:ea typeface="MS PGothic" charset="0"/>
              </a:rPr>
              <a:t>the ultrapure dialysis fluids</a:t>
            </a:r>
            <a:br>
              <a:rPr lang="fr-FR" sz="2800" b="0">
                <a:solidFill>
                  <a:srgbClr val="FF0000"/>
                </a:solidFill>
                <a:latin typeface="Arial" charset="0"/>
                <a:ea typeface="MS PGothic" charset="0"/>
              </a:rPr>
            </a:br>
            <a:r>
              <a:rPr lang="fr-FR" sz="2800" b="0">
                <a:solidFill>
                  <a:srgbClr val="FF0000"/>
                </a:solidFill>
                <a:latin typeface="Arial" charset="0"/>
                <a:ea typeface="MS PGothic" charset="0"/>
              </a:rPr>
              <a:t>a complete dialysis dose </a:t>
            </a:r>
            <a:endParaRPr lang="fr-FR" b="0">
              <a:solidFill>
                <a:srgbClr val="FF0000"/>
              </a:solidFill>
              <a:latin typeface="Arial" charset="0"/>
              <a:ea typeface="MS PGothic" charset="0"/>
            </a:endParaRPr>
          </a:p>
        </p:txBody>
      </p:sp>
      <p:grpSp>
        <p:nvGrpSpPr>
          <p:cNvPr id="463874" name="Group 38"/>
          <p:cNvGrpSpPr>
            <a:grpSpLocks noGrp="1"/>
          </p:cNvGrpSpPr>
          <p:nvPr/>
        </p:nvGrpSpPr>
        <p:grpSpPr bwMode="auto">
          <a:xfrm>
            <a:off x="247650" y="2205038"/>
            <a:ext cx="3511550" cy="4138612"/>
            <a:chOff x="3288" y="957"/>
            <a:chExt cx="1658" cy="2721"/>
          </a:xfrm>
        </p:grpSpPr>
        <p:pic>
          <p:nvPicPr>
            <p:cNvPr id="463880" name="Picture 22" descr="On-line H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2" y="1214"/>
              <a:ext cx="1584" cy="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3"/>
            <p:cNvSpPr txBox="1">
              <a:spLocks noChangeArrowheads="1"/>
            </p:cNvSpPr>
            <p:nvPr/>
          </p:nvSpPr>
          <p:spPr bwMode="auto">
            <a:xfrm>
              <a:off x="3461" y="957"/>
              <a:ext cx="787" cy="263"/>
            </a:xfrm>
            <a:prstGeom prst="rect">
              <a:avLst/>
            </a:prstGeom>
            <a:noFill/>
            <a:ln w="9525">
              <a:noFill/>
              <a:miter lim="800000"/>
              <a:headEnd/>
              <a:tailEnd/>
            </a:ln>
          </p:spPr>
          <p:txBody>
            <a:bodyPr wrap="none">
              <a:spAutoFit/>
            </a:bodyPr>
            <a:lstStyle/>
            <a:p>
              <a:pPr algn="ctr">
                <a:defRPr/>
              </a:pPr>
              <a:r>
                <a:rPr lang="sv-SE" sz="2000" b="1" dirty="0">
                  <a:solidFill>
                    <a:srgbClr val="FF0000"/>
                  </a:solidFill>
                  <a:latin typeface="Arial" pitchFamily="34" charset="0"/>
                  <a:ea typeface="+mn-ea"/>
                  <a:cs typeface="Arial" pitchFamily="34" charset="0"/>
                </a:rPr>
                <a:t>On-line HDF</a:t>
              </a:r>
              <a:endParaRPr lang="sv-SE" sz="1800" b="1" dirty="0">
                <a:solidFill>
                  <a:srgbClr val="FF0000"/>
                </a:solidFill>
                <a:latin typeface="Arial" pitchFamily="34" charset="0"/>
                <a:ea typeface="+mn-ea"/>
                <a:cs typeface="Arial" pitchFamily="34" charset="0"/>
              </a:endParaRPr>
            </a:p>
          </p:txBody>
        </p:sp>
        <p:sp>
          <p:nvSpPr>
            <p:cNvPr id="7" name="Text Box 24"/>
            <p:cNvSpPr txBox="1">
              <a:spLocks noChangeArrowheads="1"/>
            </p:cNvSpPr>
            <p:nvPr/>
          </p:nvSpPr>
          <p:spPr bwMode="auto">
            <a:xfrm>
              <a:off x="3334" y="1978"/>
              <a:ext cx="325" cy="223"/>
            </a:xfrm>
            <a:prstGeom prst="rect">
              <a:avLst/>
            </a:prstGeom>
            <a:noFill/>
            <a:ln w="9525">
              <a:noFill/>
              <a:miter lim="800000"/>
              <a:headEnd/>
              <a:tailEnd/>
            </a:ln>
          </p:spPr>
          <p:txBody>
            <a:bodyPr wrap="none">
              <a:spAutoFit/>
            </a:bodyPr>
            <a:lstStyle/>
            <a:p>
              <a:pPr>
                <a:defRPr/>
              </a:pPr>
              <a:r>
                <a:rPr lang="sv-SE" sz="1600">
                  <a:solidFill>
                    <a:srgbClr val="000000"/>
                  </a:solidFill>
                  <a:latin typeface="Arial" pitchFamily="34" charset="0"/>
                  <a:ea typeface="+mn-ea"/>
                  <a:cs typeface="Arial" pitchFamily="34" charset="0"/>
                </a:rPr>
                <a:t>blood</a:t>
              </a:r>
            </a:p>
          </p:txBody>
        </p:sp>
        <p:sp>
          <p:nvSpPr>
            <p:cNvPr id="8" name="Text Box 25"/>
            <p:cNvSpPr txBox="1">
              <a:spLocks noChangeArrowheads="1"/>
            </p:cNvSpPr>
            <p:nvPr/>
          </p:nvSpPr>
          <p:spPr bwMode="auto">
            <a:xfrm>
              <a:off x="4189" y="1979"/>
              <a:ext cx="507" cy="546"/>
            </a:xfrm>
            <a:prstGeom prst="rect">
              <a:avLst/>
            </a:prstGeom>
            <a:noFill/>
            <a:ln w="9525">
              <a:noFill/>
              <a:miter lim="800000"/>
              <a:headEnd/>
              <a:tailEnd/>
            </a:ln>
          </p:spPr>
          <p:txBody>
            <a:bodyPr wrap="none">
              <a:spAutoFit/>
            </a:bodyPr>
            <a:lstStyle/>
            <a:p>
              <a:pPr>
                <a:defRPr/>
              </a:pPr>
              <a:r>
                <a:rPr lang="sv-SE" sz="1600" b="1" dirty="0">
                  <a:solidFill>
                    <a:srgbClr val="FF0000"/>
                  </a:solidFill>
                  <a:latin typeface="Arial" pitchFamily="34" charset="0"/>
                  <a:ea typeface="+mn-ea"/>
                  <a:cs typeface="Arial" pitchFamily="34" charset="0"/>
                </a:rPr>
                <a:t>ultrapure</a:t>
              </a:r>
            </a:p>
            <a:p>
              <a:pPr>
                <a:defRPr/>
              </a:pPr>
              <a:r>
                <a:rPr lang="sv-SE" sz="1600" b="1" dirty="0">
                  <a:solidFill>
                    <a:srgbClr val="FF0000"/>
                  </a:solidFill>
                  <a:latin typeface="Arial" pitchFamily="34" charset="0"/>
                  <a:ea typeface="+mn-ea"/>
                  <a:cs typeface="Arial" pitchFamily="34" charset="0"/>
                </a:rPr>
                <a:t>dialysis</a:t>
              </a:r>
            </a:p>
            <a:p>
              <a:pPr>
                <a:defRPr/>
              </a:pPr>
              <a:r>
                <a:rPr lang="sv-SE" sz="1600" b="1" dirty="0">
                  <a:solidFill>
                    <a:srgbClr val="FF0000"/>
                  </a:solidFill>
                  <a:latin typeface="Arial" pitchFamily="34" charset="0"/>
                  <a:ea typeface="+mn-ea"/>
                  <a:cs typeface="Arial" pitchFamily="34" charset="0"/>
                </a:rPr>
                <a:t>fluids</a:t>
              </a:r>
            </a:p>
          </p:txBody>
        </p:sp>
        <p:sp>
          <p:nvSpPr>
            <p:cNvPr id="9" name="Text Box 35"/>
            <p:cNvSpPr txBox="1">
              <a:spLocks noChangeArrowheads="1"/>
            </p:cNvSpPr>
            <p:nvPr/>
          </p:nvSpPr>
          <p:spPr bwMode="auto">
            <a:xfrm>
              <a:off x="3288" y="3294"/>
              <a:ext cx="1304" cy="384"/>
            </a:xfrm>
            <a:prstGeom prst="rect">
              <a:avLst/>
            </a:prstGeom>
            <a:noFill/>
            <a:ln w="9525" algn="ctr">
              <a:noFill/>
              <a:miter lim="800000"/>
              <a:headEnd/>
              <a:tailEnd/>
            </a:ln>
          </p:spPr>
          <p:txBody>
            <a:bodyPr wrap="none">
              <a:spAutoFit/>
            </a:bodyPr>
            <a:lstStyle/>
            <a:p>
              <a:pPr>
                <a:buFont typeface="Times" charset="0"/>
                <a:buNone/>
                <a:defRPr/>
              </a:pPr>
              <a:r>
                <a:rPr lang="sv-SE" sz="1600">
                  <a:solidFill>
                    <a:srgbClr val="000000"/>
                  </a:solidFill>
                  <a:latin typeface="Arial" pitchFamily="34" charset="0"/>
                  <a:ea typeface="+mn-ea"/>
                  <a:cs typeface="Arial" pitchFamily="34" charset="0"/>
                </a:rPr>
                <a:t>controllable and measurable </a:t>
              </a:r>
            </a:p>
            <a:p>
              <a:pPr>
                <a:buFont typeface="Times" charset="0"/>
                <a:buNone/>
                <a:defRPr/>
              </a:pPr>
              <a:r>
                <a:rPr lang="sv-SE" sz="1600">
                  <a:solidFill>
                    <a:srgbClr val="000000"/>
                  </a:solidFill>
                  <a:latin typeface="Arial" pitchFamily="34" charset="0"/>
                  <a:ea typeface="+mn-ea"/>
                  <a:cs typeface="Arial" pitchFamily="34" charset="0"/>
                </a:rPr>
                <a:t>convective removal</a:t>
              </a:r>
              <a:endParaRPr lang="sv-SE" sz="1600" b="1">
                <a:solidFill>
                  <a:srgbClr val="000000"/>
                </a:solidFill>
                <a:latin typeface="Arial" pitchFamily="34" charset="0"/>
                <a:ea typeface="+mn-ea"/>
                <a:cs typeface="Arial" pitchFamily="34" charset="0"/>
              </a:endParaRPr>
            </a:p>
          </p:txBody>
        </p:sp>
      </p:grpSp>
      <p:pic>
        <p:nvPicPr>
          <p:cNvPr id="463875" name="Picture 2" descr="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325" y="4989513"/>
            <a:ext cx="2519363"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876" name="Espace réservé du contenu 3" descr="DIVRES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7600" y="1916113"/>
            <a:ext cx="439737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7" name="Flèche vers la gauche 1"/>
          <p:cNvSpPr>
            <a:spLocks noChangeArrowheads="1"/>
          </p:cNvSpPr>
          <p:nvPr/>
        </p:nvSpPr>
        <p:spPr bwMode="auto">
          <a:xfrm>
            <a:off x="3630613" y="3068638"/>
            <a:ext cx="979487" cy="484187"/>
          </a:xfrm>
          <a:prstGeom prst="leftArrow">
            <a:avLst>
              <a:gd name="adj1" fmla="val 50000"/>
              <a:gd name="adj2" fmla="val 50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fr-FR" sz="2000"/>
          </a:p>
        </p:txBody>
      </p:sp>
      <p:sp>
        <p:nvSpPr>
          <p:cNvPr id="463878" name="Flèche vers la gauche 2"/>
          <p:cNvSpPr>
            <a:spLocks noChangeArrowheads="1"/>
          </p:cNvSpPr>
          <p:nvPr/>
        </p:nvSpPr>
        <p:spPr bwMode="auto">
          <a:xfrm>
            <a:off x="3343275" y="3429000"/>
            <a:ext cx="977900" cy="484188"/>
          </a:xfrm>
          <a:prstGeom prst="leftArrow">
            <a:avLst>
              <a:gd name="adj1" fmla="val 50000"/>
              <a:gd name="adj2" fmla="val 5002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fr-FR" sz="2000"/>
          </a:p>
        </p:txBody>
      </p:sp>
      <p:sp>
        <p:nvSpPr>
          <p:cNvPr id="463879" name="ZoneTexte 1"/>
          <p:cNvSpPr txBox="1">
            <a:spLocks noChangeArrowheads="1"/>
          </p:cNvSpPr>
          <p:nvPr/>
        </p:nvSpPr>
        <p:spPr bwMode="auto">
          <a:xfrm>
            <a:off x="4422775" y="4437063"/>
            <a:ext cx="5329238" cy="4619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a:solidFill>
                  <a:srgbClr val="FF0000"/>
                </a:solidFill>
              </a:rPr>
              <a:t>    Cold sterilization of the dialysis fluids</a:t>
            </a:r>
          </a:p>
        </p:txBody>
      </p:sp>
    </p:spTree>
    <p:extLst>
      <p:ext uri="{BB962C8B-B14F-4D97-AF65-F5344CB8AC3E}">
        <p14:creationId xmlns:p14="http://schemas.microsoft.com/office/powerpoint/2010/main" val="38687887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Titre 1"/>
          <p:cNvSpPr>
            <a:spLocks noGrp="1"/>
          </p:cNvSpPr>
          <p:nvPr>
            <p:ph type="title"/>
          </p:nvPr>
        </p:nvSpPr>
        <p:spPr>
          <a:xfrm>
            <a:off x="822325" y="188913"/>
            <a:ext cx="8743950" cy="1511300"/>
          </a:xfrm>
          <a:solidFill>
            <a:schemeClr val="accent1">
              <a:lumMod val="20000"/>
              <a:lumOff val="80000"/>
            </a:schemeClr>
          </a:solidFill>
        </p:spPr>
        <p:txBody>
          <a:bodyPr/>
          <a:lstStyle/>
          <a:p>
            <a:pPr>
              <a:defRPr/>
            </a:pPr>
            <a:r>
              <a:rPr lang="fr-FR" dirty="0" smtClean="0">
                <a:solidFill>
                  <a:srgbClr val="FF0000"/>
                </a:solidFill>
                <a:ea typeface="MS PGothic" charset="0"/>
              </a:rPr>
              <a:t>HDF, the « right » prescription </a:t>
            </a:r>
            <a:br>
              <a:rPr lang="fr-FR" dirty="0" smtClean="0">
                <a:solidFill>
                  <a:srgbClr val="FF0000"/>
                </a:solidFill>
                <a:ea typeface="MS PGothic" charset="0"/>
              </a:rPr>
            </a:br>
            <a:r>
              <a:rPr lang="fr-FR" dirty="0" smtClean="0">
                <a:solidFill>
                  <a:srgbClr val="FF0000"/>
                </a:solidFill>
                <a:ea typeface="MS PGothic" charset="0"/>
              </a:rPr>
              <a:t>in </a:t>
            </a:r>
            <a:r>
              <a:rPr lang="fr-FR" dirty="0" err="1" smtClean="0">
                <a:solidFill>
                  <a:srgbClr val="FF0000"/>
                </a:solidFill>
                <a:ea typeface="MS PGothic" charset="0"/>
              </a:rPr>
              <a:t>children</a:t>
            </a:r>
            <a:endParaRPr lang="fr-FR" sz="5400" dirty="0">
              <a:solidFill>
                <a:srgbClr val="FF0000"/>
              </a:solidFill>
              <a:ea typeface="ＭＳ Ｐゴシック" charset="0"/>
              <a:cs typeface="ＭＳ Ｐゴシック" charset="0"/>
            </a:endParaRPr>
          </a:p>
        </p:txBody>
      </p:sp>
      <p:sp>
        <p:nvSpPr>
          <p:cNvPr id="465922" name="Espace réservé du contenu 2"/>
          <p:cNvSpPr>
            <a:spLocks noGrp="1"/>
          </p:cNvSpPr>
          <p:nvPr>
            <p:ph idx="1"/>
          </p:nvPr>
        </p:nvSpPr>
        <p:spPr>
          <a:xfrm>
            <a:off x="463550" y="1773238"/>
            <a:ext cx="9432925" cy="4968875"/>
          </a:xfrm>
        </p:spPr>
        <p:txBody>
          <a:bodyPr/>
          <a:lstStyle/>
          <a:p>
            <a:pPr>
              <a:lnSpc>
                <a:spcPct val="130000"/>
              </a:lnSpc>
            </a:pPr>
            <a:r>
              <a:rPr lang="fr-FR" sz="2000" dirty="0" err="1">
                <a:solidFill>
                  <a:srgbClr val="FF0000"/>
                </a:solidFill>
                <a:latin typeface="Arial" charset="0"/>
                <a:ea typeface="MS PGothic" charset="0"/>
                <a:cs typeface="MS PGothic" charset="0"/>
              </a:rPr>
              <a:t>Vascular</a:t>
            </a:r>
            <a:r>
              <a:rPr lang="fr-FR" sz="2000" dirty="0">
                <a:solidFill>
                  <a:srgbClr val="FF0000"/>
                </a:solidFill>
                <a:latin typeface="Arial" charset="0"/>
                <a:ea typeface="MS PGothic" charset="0"/>
                <a:cs typeface="MS PGothic" charset="0"/>
              </a:rPr>
              <a:t> </a:t>
            </a:r>
            <a:r>
              <a:rPr lang="fr-FR" sz="2000" dirty="0" err="1">
                <a:solidFill>
                  <a:srgbClr val="FF0000"/>
                </a:solidFill>
                <a:latin typeface="Arial" charset="0"/>
                <a:ea typeface="MS PGothic" charset="0"/>
                <a:cs typeface="MS PGothic" charset="0"/>
              </a:rPr>
              <a:t>access</a:t>
            </a:r>
            <a:r>
              <a:rPr lang="fr-FR" sz="2000" dirty="0">
                <a:solidFill>
                  <a:srgbClr val="FF0000"/>
                </a:solidFill>
                <a:latin typeface="Arial" charset="0"/>
                <a:ea typeface="MS PGothic" charset="0"/>
                <a:cs typeface="MS PGothic" charset="0"/>
              </a:rPr>
              <a:t>: </a:t>
            </a:r>
            <a:r>
              <a:rPr lang="fr-FR" sz="2000" dirty="0" err="1">
                <a:latin typeface="Arial" charset="0"/>
                <a:ea typeface="MS PGothic" charset="0"/>
                <a:cs typeface="MS PGothic" charset="0"/>
              </a:rPr>
              <a:t>fistula</a:t>
            </a:r>
            <a:r>
              <a:rPr lang="fr-FR" sz="2000" dirty="0">
                <a:latin typeface="Arial" charset="0"/>
                <a:ea typeface="MS PGothic" charset="0"/>
                <a:cs typeface="MS PGothic" charset="0"/>
              </a:rPr>
              <a:t> (double/single </a:t>
            </a:r>
            <a:r>
              <a:rPr lang="fr-FR" sz="2000" dirty="0" err="1">
                <a:latin typeface="Arial" charset="0"/>
                <a:ea typeface="MS PGothic" charset="0"/>
                <a:cs typeface="MS PGothic" charset="0"/>
              </a:rPr>
              <a:t>puncture</a:t>
            </a:r>
            <a:r>
              <a:rPr lang="fr-FR" sz="2000" dirty="0">
                <a:latin typeface="Arial" charset="0"/>
                <a:ea typeface="MS PGothic" charset="0"/>
                <a:cs typeface="MS PGothic" charset="0"/>
              </a:rPr>
              <a:t>) or central line</a:t>
            </a:r>
          </a:p>
          <a:p>
            <a:pPr>
              <a:lnSpc>
                <a:spcPct val="130000"/>
              </a:lnSpc>
            </a:pPr>
            <a:r>
              <a:rPr lang="fr-FR" sz="2000" dirty="0">
                <a:solidFill>
                  <a:srgbClr val="FF0000"/>
                </a:solidFill>
                <a:latin typeface="Arial" charset="0"/>
                <a:ea typeface="MS PGothic" charset="0"/>
                <a:cs typeface="MS PGothic" charset="0"/>
              </a:rPr>
              <a:t>Blood flow: </a:t>
            </a:r>
            <a:r>
              <a:rPr lang="fr-FR" sz="2000" dirty="0">
                <a:latin typeface="Arial" charset="0"/>
                <a:ea typeface="MS PGothic" charset="0"/>
                <a:cs typeface="MS PGothic" charset="0"/>
              </a:rPr>
              <a:t>150-200mL/min/m</a:t>
            </a:r>
            <a:r>
              <a:rPr lang="fr-FR" sz="2000" baseline="30000" dirty="0">
                <a:latin typeface="Arial" charset="0"/>
                <a:ea typeface="MS PGothic" charset="0"/>
                <a:cs typeface="MS PGothic" charset="0"/>
              </a:rPr>
              <a:t>2 </a:t>
            </a:r>
            <a:r>
              <a:rPr lang="fr-FR" sz="2000" dirty="0">
                <a:latin typeface="Arial" charset="0"/>
                <a:ea typeface="MS PGothic" charset="0"/>
                <a:cs typeface="MS PGothic" charset="0"/>
              </a:rPr>
              <a:t>; </a:t>
            </a:r>
            <a:r>
              <a:rPr lang="fr-FR" sz="2000" dirty="0" err="1">
                <a:latin typeface="Arial" charset="0"/>
                <a:ea typeface="MS PGothic" charset="0"/>
                <a:cs typeface="MS PGothic" charset="0"/>
              </a:rPr>
              <a:t>dialysate</a:t>
            </a:r>
            <a:r>
              <a:rPr lang="fr-FR" sz="2000" dirty="0">
                <a:latin typeface="Arial" charset="0"/>
                <a:ea typeface="MS PGothic" charset="0"/>
                <a:cs typeface="MS PGothic" charset="0"/>
              </a:rPr>
              <a:t> flow Q</a:t>
            </a:r>
            <a:r>
              <a:rPr lang="fr-FR" sz="2000" baseline="-25000" dirty="0">
                <a:latin typeface="Arial" charset="0"/>
                <a:ea typeface="MS PGothic" charset="0"/>
                <a:cs typeface="MS PGothic" charset="0"/>
              </a:rPr>
              <a:t>D </a:t>
            </a:r>
            <a:r>
              <a:rPr lang="fr-FR" sz="2000" dirty="0">
                <a:latin typeface="Arial" charset="0"/>
                <a:ea typeface="MS PGothic" charset="0"/>
                <a:cs typeface="MS PGothic" charset="0"/>
              </a:rPr>
              <a:t>≥ 1 to1.5 Q</a:t>
            </a:r>
            <a:r>
              <a:rPr lang="fr-FR" sz="2000" baseline="-25000" dirty="0">
                <a:latin typeface="Arial" charset="0"/>
                <a:ea typeface="MS PGothic" charset="0"/>
                <a:cs typeface="MS PGothic" charset="0"/>
              </a:rPr>
              <a:t>B</a:t>
            </a:r>
          </a:p>
          <a:p>
            <a:pPr>
              <a:lnSpc>
                <a:spcPct val="130000"/>
              </a:lnSpc>
            </a:pPr>
            <a:r>
              <a:rPr lang="fr-FR" sz="2000" dirty="0" err="1">
                <a:solidFill>
                  <a:srgbClr val="FF0000"/>
                </a:solidFill>
                <a:latin typeface="Arial" charset="0"/>
                <a:ea typeface="MS PGothic" charset="0"/>
                <a:cs typeface="MS PGothic" charset="0"/>
              </a:rPr>
              <a:t>Kurea</a:t>
            </a:r>
            <a:r>
              <a:rPr lang="fr-FR" sz="2000" dirty="0">
                <a:solidFill>
                  <a:srgbClr val="FF0000"/>
                </a:solidFill>
                <a:latin typeface="Arial" charset="0"/>
                <a:ea typeface="MS PGothic" charset="0"/>
                <a:cs typeface="MS PGothic" charset="0"/>
              </a:rPr>
              <a:t> &gt;1.4</a:t>
            </a:r>
            <a:r>
              <a:rPr lang="fr-FR" sz="2000" dirty="0">
                <a:latin typeface="Arial" charset="0"/>
                <a:ea typeface="MS PGothic" charset="0"/>
                <a:cs typeface="MS PGothic" charset="0"/>
              </a:rPr>
              <a:t> </a:t>
            </a:r>
            <a:r>
              <a:rPr lang="fr-FR" sz="1800" dirty="0">
                <a:latin typeface="Arial" charset="0"/>
                <a:ea typeface="MS PGothic" charset="0"/>
                <a:cs typeface="MS PGothic" charset="0"/>
              </a:rPr>
              <a:t>(</a:t>
            </a:r>
            <a:r>
              <a:rPr lang="fr-FR" sz="1800" dirty="0" err="1">
                <a:latin typeface="Arial" charset="0"/>
                <a:ea typeface="MS PGothic" charset="0"/>
                <a:cs typeface="MS PGothic" charset="0"/>
              </a:rPr>
              <a:t>osmotic</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syndrom</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risk</a:t>
            </a:r>
            <a:r>
              <a:rPr lang="fr-FR" sz="1800" dirty="0">
                <a:latin typeface="Arial" charset="0"/>
                <a:ea typeface="MS PGothic" charset="0"/>
                <a:cs typeface="MS PGothic" charset="0"/>
              </a:rPr>
              <a:t>/</a:t>
            </a:r>
            <a:r>
              <a:rPr lang="fr-FR" sz="1800" dirty="0" err="1">
                <a:latin typeface="Arial" charset="0"/>
                <a:ea typeface="MS PGothic" charset="0"/>
                <a:cs typeface="MS PGothic" charset="0"/>
              </a:rPr>
              <a:t>initially</a:t>
            </a:r>
            <a:r>
              <a:rPr lang="fr-FR" sz="1800" dirty="0">
                <a:latin typeface="Arial" charset="0"/>
                <a:ea typeface="MS PGothic" charset="0"/>
                <a:cs typeface="MS PGothic" charset="0"/>
              </a:rPr>
              <a:t>: 3-5 </a:t>
            </a:r>
            <a:r>
              <a:rPr lang="fr-FR" sz="1800" dirty="0" err="1">
                <a:latin typeface="Arial" charset="0"/>
                <a:ea typeface="MS PGothic" charset="0"/>
                <a:cs typeface="MS PGothic" charset="0"/>
              </a:rPr>
              <a:t>mL</a:t>
            </a:r>
            <a:r>
              <a:rPr lang="fr-FR" sz="1800" dirty="0">
                <a:latin typeface="Arial" charset="0"/>
                <a:ea typeface="MS PGothic" charset="0"/>
                <a:cs typeface="MS PGothic" charset="0"/>
              </a:rPr>
              <a:t>/min/kg BW)</a:t>
            </a:r>
          </a:p>
          <a:p>
            <a:pPr>
              <a:lnSpc>
                <a:spcPct val="130000"/>
              </a:lnSpc>
            </a:pPr>
            <a:r>
              <a:rPr lang="fr-FR" sz="2000" dirty="0">
                <a:solidFill>
                  <a:srgbClr val="FF0000"/>
                </a:solidFill>
                <a:latin typeface="Arial" charset="0"/>
                <a:ea typeface="MS PGothic" charset="0"/>
                <a:cs typeface="MS PGothic" charset="0"/>
              </a:rPr>
              <a:t>Convective volume: </a:t>
            </a:r>
            <a:r>
              <a:rPr lang="fr-FR" sz="1600" dirty="0">
                <a:latin typeface="Arial" charset="0"/>
                <a:ea typeface="MS PGothic" charset="0"/>
                <a:cs typeface="MS PGothic" charset="0"/>
              </a:rPr>
              <a:t>in </a:t>
            </a:r>
            <a:r>
              <a:rPr lang="fr-FR" sz="1600" dirty="0" err="1">
                <a:latin typeface="Arial" charset="0"/>
                <a:ea typeface="MS PGothic" charset="0"/>
                <a:cs typeface="MS PGothic" charset="0"/>
              </a:rPr>
              <a:t>predilution</a:t>
            </a:r>
            <a:r>
              <a:rPr lang="fr-FR" sz="1600" dirty="0">
                <a:latin typeface="Arial" charset="0"/>
                <a:ea typeface="MS PGothic" charset="0"/>
                <a:cs typeface="MS PGothic" charset="0"/>
              </a:rPr>
              <a:t> 27- 45L/m</a:t>
            </a:r>
            <a:r>
              <a:rPr lang="fr-FR" sz="1600" baseline="30000" dirty="0">
                <a:latin typeface="Arial" charset="0"/>
                <a:ea typeface="MS PGothic" charset="0"/>
                <a:cs typeface="MS PGothic" charset="0"/>
              </a:rPr>
              <a:t>2</a:t>
            </a:r>
            <a:r>
              <a:rPr lang="fr-FR" sz="1600" dirty="0">
                <a:latin typeface="Arial" charset="0"/>
                <a:ea typeface="MS PGothic" charset="0"/>
                <a:cs typeface="MS PGothic" charset="0"/>
              </a:rPr>
              <a:t>/session or in </a:t>
            </a:r>
            <a:r>
              <a:rPr lang="fr-FR" sz="1600" dirty="0" err="1">
                <a:latin typeface="Arial" charset="0"/>
                <a:ea typeface="MS PGothic" charset="0"/>
                <a:cs typeface="MS PGothic" charset="0"/>
              </a:rPr>
              <a:t>postdilution</a:t>
            </a:r>
            <a:r>
              <a:rPr lang="fr-FR" sz="1600" dirty="0">
                <a:latin typeface="Arial" charset="0"/>
                <a:ea typeface="MS PGothic" charset="0"/>
                <a:cs typeface="MS PGothic" charset="0"/>
              </a:rPr>
              <a:t> 9-15L/m</a:t>
            </a:r>
            <a:r>
              <a:rPr lang="fr-FR" sz="1600" baseline="30000" dirty="0">
                <a:latin typeface="Arial" charset="0"/>
                <a:ea typeface="MS PGothic" charset="0"/>
                <a:cs typeface="MS PGothic" charset="0"/>
              </a:rPr>
              <a:t>2</a:t>
            </a:r>
            <a:r>
              <a:rPr lang="fr-FR" sz="1600" dirty="0">
                <a:latin typeface="Arial" charset="0"/>
                <a:ea typeface="MS PGothic" charset="0"/>
                <a:cs typeface="MS PGothic" charset="0"/>
              </a:rPr>
              <a:t>/session</a:t>
            </a:r>
            <a:endParaRPr lang="fr-FR" sz="1800" dirty="0">
              <a:latin typeface="Arial" charset="0"/>
              <a:ea typeface="MS PGothic" charset="0"/>
              <a:cs typeface="MS PGothic" charset="0"/>
            </a:endParaRPr>
          </a:p>
          <a:p>
            <a:pPr>
              <a:lnSpc>
                <a:spcPct val="130000"/>
              </a:lnSpc>
            </a:pPr>
            <a:r>
              <a:rPr lang="fr-FR" sz="2000" dirty="0">
                <a:solidFill>
                  <a:srgbClr val="FF0000"/>
                </a:solidFill>
                <a:latin typeface="Arial" charset="0"/>
                <a:ea typeface="MS PGothic" charset="0"/>
                <a:cs typeface="MS PGothic" charset="0"/>
              </a:rPr>
              <a:t>Anticoagulation:</a:t>
            </a:r>
            <a:r>
              <a:rPr lang="fr-FR" sz="2000" dirty="0">
                <a:latin typeface="Arial" charset="0"/>
                <a:ea typeface="MS PGothic" charset="0"/>
                <a:cs typeface="MS PGothic" charset="0"/>
              </a:rPr>
              <a:t> </a:t>
            </a:r>
            <a:r>
              <a:rPr lang="fr-FR" sz="1800" dirty="0" err="1">
                <a:latin typeface="Arial" charset="0"/>
                <a:ea typeface="MS PGothic" charset="0"/>
                <a:cs typeface="MS PGothic" charset="0"/>
              </a:rPr>
              <a:t>low</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molecular</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weight</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heparin</a:t>
            </a:r>
            <a:r>
              <a:rPr lang="fr-FR" sz="1800" dirty="0">
                <a:latin typeface="Arial" charset="0"/>
                <a:ea typeface="MS PGothic" charset="0"/>
                <a:cs typeface="MS PGothic" charset="0"/>
              </a:rPr>
              <a:t> </a:t>
            </a:r>
            <a:r>
              <a:rPr lang="fr-FR" sz="1800" dirty="0" smtClean="0">
                <a:latin typeface="Arial" charset="0"/>
                <a:ea typeface="MS PGothic" charset="0"/>
                <a:cs typeface="MS PGothic" charset="0"/>
              </a:rPr>
              <a:t>(one dose for 4</a:t>
            </a:r>
            <a:r>
              <a:rPr lang="fr-FR" sz="1800" dirty="0">
                <a:latin typeface="Arial" charset="0"/>
                <a:ea typeface="MS PGothic" charset="0"/>
                <a:cs typeface="MS PGothic" charset="0"/>
              </a:rPr>
              <a:t>-5hours/session; no </a:t>
            </a:r>
            <a:r>
              <a:rPr lang="fr-FR" sz="1800" dirty="0" err="1">
                <a:latin typeface="Arial" charset="0"/>
                <a:ea typeface="MS PGothic" charset="0"/>
                <a:cs typeface="MS PGothic" charset="0"/>
              </a:rPr>
              <a:t>need</a:t>
            </a:r>
            <a:r>
              <a:rPr lang="fr-FR" sz="1800" dirty="0">
                <a:latin typeface="Arial" charset="0"/>
                <a:ea typeface="MS PGothic" charset="0"/>
                <a:cs typeface="MS PGothic" charset="0"/>
              </a:rPr>
              <a:t> in </a:t>
            </a:r>
            <a:r>
              <a:rPr lang="fr-FR" sz="1800" dirty="0" err="1">
                <a:latin typeface="Arial" charset="0"/>
                <a:ea typeface="MS PGothic" charset="0"/>
                <a:cs typeface="MS PGothic" charset="0"/>
              </a:rPr>
              <a:t>predilution</a:t>
            </a:r>
            <a:r>
              <a:rPr lang="fr-FR" sz="1800" dirty="0">
                <a:latin typeface="Arial" charset="0"/>
                <a:ea typeface="MS PGothic" charset="0"/>
                <a:cs typeface="MS PGothic" charset="0"/>
              </a:rPr>
              <a:t>?)</a:t>
            </a:r>
            <a:endParaRPr lang="fr-FR" sz="2000" dirty="0">
              <a:latin typeface="Arial" charset="0"/>
              <a:ea typeface="MS PGothic" charset="0"/>
              <a:cs typeface="MS PGothic" charset="0"/>
            </a:endParaRPr>
          </a:p>
          <a:p>
            <a:pPr>
              <a:lnSpc>
                <a:spcPct val="130000"/>
              </a:lnSpc>
            </a:pPr>
            <a:r>
              <a:rPr lang="fr-FR" sz="2000" dirty="0" err="1">
                <a:solidFill>
                  <a:srgbClr val="FF0000"/>
                </a:solidFill>
                <a:latin typeface="Arial" charset="0"/>
                <a:ea typeface="MS PGothic" charset="0"/>
                <a:cs typeface="MS PGothic" charset="0"/>
              </a:rPr>
              <a:t>Lines</a:t>
            </a:r>
            <a:r>
              <a:rPr lang="fr-FR" sz="2000" dirty="0">
                <a:solidFill>
                  <a:srgbClr val="FF0000"/>
                </a:solidFill>
                <a:latin typeface="Arial" charset="0"/>
                <a:ea typeface="MS PGothic" charset="0"/>
                <a:cs typeface="MS PGothic" charset="0"/>
              </a:rPr>
              <a:t> and </a:t>
            </a:r>
            <a:r>
              <a:rPr lang="fr-FR" sz="2000" dirty="0" err="1">
                <a:solidFill>
                  <a:srgbClr val="FF0000"/>
                </a:solidFill>
                <a:latin typeface="Arial" charset="0"/>
                <a:ea typeface="MS PGothic" charset="0"/>
                <a:cs typeface="MS PGothic" charset="0"/>
              </a:rPr>
              <a:t>filter</a:t>
            </a:r>
            <a:r>
              <a:rPr lang="fr-FR" sz="2000" dirty="0">
                <a:solidFill>
                  <a:srgbClr val="FF0000"/>
                </a:solidFill>
                <a:latin typeface="Arial" charset="0"/>
                <a:ea typeface="MS PGothic" charset="0"/>
                <a:cs typeface="MS PGothic" charset="0"/>
              </a:rPr>
              <a:t> volume: </a:t>
            </a:r>
            <a:r>
              <a:rPr lang="fr-FR" sz="1800" dirty="0">
                <a:latin typeface="Arial" charset="0"/>
                <a:ea typeface="MS PGothic" charset="0"/>
                <a:cs typeface="MS PGothic" charset="0"/>
              </a:rPr>
              <a:t>10-15 </a:t>
            </a:r>
            <a:r>
              <a:rPr lang="fr-FR" sz="1800" dirty="0" err="1">
                <a:latin typeface="Arial" charset="0"/>
                <a:ea typeface="MS PGothic" charset="0"/>
                <a:cs typeface="MS PGothic" charset="0"/>
              </a:rPr>
              <a:t>mL</a:t>
            </a:r>
            <a:r>
              <a:rPr lang="fr-FR" sz="1800" dirty="0">
                <a:latin typeface="Arial" charset="0"/>
                <a:ea typeface="MS PGothic" charset="0"/>
                <a:cs typeface="MS PGothic" charset="0"/>
              </a:rPr>
              <a:t>/kg BW </a:t>
            </a:r>
            <a:r>
              <a:rPr lang="fr-FR" sz="1800" dirty="0" err="1">
                <a:latin typeface="Arial" charset="0"/>
                <a:ea typeface="MS PGothic" charset="0"/>
                <a:cs typeface="MS PGothic" charset="0"/>
              </a:rPr>
              <a:t>extracorporeal</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blood</a:t>
            </a:r>
            <a:r>
              <a:rPr lang="fr-FR" sz="1800" dirty="0">
                <a:latin typeface="Arial" charset="0"/>
                <a:ea typeface="MS PGothic" charset="0"/>
                <a:cs typeface="MS PGothic" charset="0"/>
              </a:rPr>
              <a:t> volume</a:t>
            </a:r>
            <a:endParaRPr lang="fr-FR" sz="2000" dirty="0">
              <a:latin typeface="Arial" charset="0"/>
              <a:ea typeface="MS PGothic" charset="0"/>
              <a:cs typeface="MS PGothic" charset="0"/>
            </a:endParaRPr>
          </a:p>
          <a:p>
            <a:pPr>
              <a:lnSpc>
                <a:spcPct val="130000"/>
              </a:lnSpc>
            </a:pPr>
            <a:r>
              <a:rPr lang="fr-FR" sz="2000" dirty="0" err="1">
                <a:solidFill>
                  <a:srgbClr val="FF0000"/>
                </a:solidFill>
                <a:latin typeface="Arial" charset="0"/>
                <a:ea typeface="MS PGothic" charset="0"/>
                <a:cs typeface="MS PGothic" charset="0"/>
              </a:rPr>
              <a:t>Filter</a:t>
            </a:r>
            <a:r>
              <a:rPr lang="fr-FR" sz="2000" dirty="0">
                <a:solidFill>
                  <a:srgbClr val="FF0000"/>
                </a:solidFill>
                <a:latin typeface="Arial" charset="0"/>
                <a:ea typeface="MS PGothic" charset="0"/>
                <a:cs typeface="MS PGothic" charset="0"/>
              </a:rPr>
              <a:t> </a:t>
            </a:r>
            <a:r>
              <a:rPr lang="fr-FR" sz="1800" dirty="0">
                <a:solidFill>
                  <a:srgbClr val="FF0000"/>
                </a:solidFill>
                <a:latin typeface="Arial" charset="0"/>
                <a:ea typeface="MS PGothic" charset="0"/>
                <a:cs typeface="MS PGothic" charset="0"/>
              </a:rPr>
              <a:t>(</a:t>
            </a:r>
            <a:r>
              <a:rPr lang="fr-FR" sz="1800" dirty="0" err="1">
                <a:solidFill>
                  <a:srgbClr val="FF0000"/>
                </a:solidFill>
                <a:latin typeface="Arial" charset="0"/>
                <a:ea typeface="MS PGothic" charset="0"/>
                <a:cs typeface="MS PGothic" charset="0"/>
              </a:rPr>
              <a:t>molecular</a:t>
            </a:r>
            <a:r>
              <a:rPr lang="fr-FR" sz="1800" dirty="0">
                <a:solidFill>
                  <a:srgbClr val="FF0000"/>
                </a:solidFill>
                <a:latin typeface="Arial" charset="0"/>
                <a:ea typeface="MS PGothic" charset="0"/>
                <a:cs typeface="MS PGothic" charset="0"/>
              </a:rPr>
              <a:t> permeability and water permeability):</a:t>
            </a:r>
            <a:r>
              <a:rPr lang="fr-FR" sz="2000" dirty="0">
                <a:solidFill>
                  <a:srgbClr val="FF0000"/>
                </a:solidFill>
                <a:latin typeface="Arial" charset="0"/>
                <a:ea typeface="MS PGothic" charset="0"/>
                <a:cs typeface="MS PGothic" charset="0"/>
              </a:rPr>
              <a:t> </a:t>
            </a:r>
            <a:r>
              <a:rPr lang="fr-FR" sz="1800" dirty="0">
                <a:latin typeface="Arial" charset="0"/>
                <a:ea typeface="MS PGothic" charset="0"/>
                <a:cs typeface="MS PGothic" charset="0"/>
              </a:rPr>
              <a:t>square </a:t>
            </a:r>
            <a:r>
              <a:rPr lang="fr-FR" sz="1800" dirty="0" err="1">
                <a:latin typeface="Arial" charset="0"/>
                <a:ea typeface="MS PGothic" charset="0"/>
                <a:cs typeface="MS PGothic" charset="0"/>
              </a:rPr>
              <a:t>meter</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theory</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urea</a:t>
            </a:r>
            <a:r>
              <a:rPr lang="fr-FR" sz="1800" dirty="0">
                <a:latin typeface="Arial" charset="0"/>
                <a:ea typeface="MS PGothic" charset="0"/>
                <a:cs typeface="MS PGothic" charset="0"/>
              </a:rPr>
              <a:t> clearance&gt;</a:t>
            </a:r>
            <a:r>
              <a:rPr lang="fr-FR" sz="1800" dirty="0" err="1">
                <a:latin typeface="Arial" charset="0"/>
                <a:ea typeface="MS PGothic" charset="0"/>
                <a:cs typeface="MS PGothic" charset="0"/>
              </a:rPr>
              <a:t>blood</a:t>
            </a:r>
            <a:r>
              <a:rPr lang="fr-FR" sz="1800" dirty="0">
                <a:latin typeface="Arial" charset="0"/>
                <a:ea typeface="MS PGothic" charset="0"/>
                <a:cs typeface="MS PGothic" charset="0"/>
              </a:rPr>
              <a:t> flow, beta-2- </a:t>
            </a:r>
            <a:r>
              <a:rPr lang="fr-FR" sz="1800" dirty="0" err="1">
                <a:latin typeface="Arial" charset="0"/>
                <a:ea typeface="MS PGothic" charset="0"/>
                <a:cs typeface="MS PGothic" charset="0"/>
              </a:rPr>
              <a:t>microglobulin</a:t>
            </a:r>
            <a:r>
              <a:rPr lang="fr-FR" sz="1800" dirty="0">
                <a:latin typeface="Arial" charset="0"/>
                <a:ea typeface="MS PGothic" charset="0"/>
                <a:cs typeface="MS PGothic" charset="0"/>
              </a:rPr>
              <a:t> extraction (&gt;80%), </a:t>
            </a:r>
            <a:r>
              <a:rPr lang="fr-FR" sz="1800" dirty="0" err="1">
                <a:latin typeface="Arial" charset="0"/>
                <a:ea typeface="MS PGothic" charset="0"/>
                <a:cs typeface="MS PGothic" charset="0"/>
              </a:rPr>
              <a:t>high</a:t>
            </a:r>
            <a:r>
              <a:rPr lang="fr-FR" sz="1800" dirty="0">
                <a:latin typeface="Arial" charset="0"/>
                <a:ea typeface="MS PGothic" charset="0"/>
                <a:cs typeface="MS PGothic" charset="0"/>
              </a:rPr>
              <a:t> water permeability (</a:t>
            </a:r>
            <a:r>
              <a:rPr lang="fr-FR" sz="1800" dirty="0" err="1">
                <a:latin typeface="Arial" charset="0"/>
                <a:ea typeface="MS PGothic" charset="0"/>
                <a:cs typeface="MS PGothic" charset="0"/>
              </a:rPr>
              <a:t>Cuf;PTM</a:t>
            </a:r>
            <a:r>
              <a:rPr lang="fr-FR" sz="1800" dirty="0">
                <a:latin typeface="Arial" charset="0"/>
                <a:ea typeface="MS PGothic" charset="0"/>
                <a:cs typeface="MS PGothic" charset="0"/>
              </a:rPr>
              <a:t>), « </a:t>
            </a:r>
            <a:r>
              <a:rPr lang="fr-FR" sz="1800" dirty="0" err="1">
                <a:latin typeface="Arial" charset="0"/>
                <a:ea typeface="MS PGothic" charset="0"/>
                <a:cs typeface="MS PGothic" charset="0"/>
              </a:rPr>
              <a:t>limited</a:t>
            </a:r>
            <a:r>
              <a:rPr lang="fr-FR" sz="1800" dirty="0">
                <a:latin typeface="Arial" charset="0"/>
                <a:ea typeface="MS PGothic" charset="0"/>
                <a:cs typeface="MS PGothic" charset="0"/>
              </a:rPr>
              <a:t> » </a:t>
            </a:r>
            <a:r>
              <a:rPr lang="fr-FR" sz="1800" dirty="0" err="1">
                <a:latin typeface="Arial" charset="0"/>
                <a:ea typeface="MS PGothic" charset="0"/>
                <a:cs typeface="MS PGothic" charset="0"/>
              </a:rPr>
              <a:t>dialysate</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loss</a:t>
            </a:r>
            <a:r>
              <a:rPr lang="fr-FR" sz="1800" dirty="0">
                <a:latin typeface="Arial" charset="0"/>
                <a:ea typeface="MS PGothic" charset="0"/>
                <a:cs typeface="MS PGothic" charset="0"/>
              </a:rPr>
              <a:t> (albumine)</a:t>
            </a:r>
          </a:p>
          <a:p>
            <a:pPr>
              <a:lnSpc>
                <a:spcPct val="130000"/>
              </a:lnSpc>
            </a:pPr>
            <a:r>
              <a:rPr lang="fr-FR" sz="2000" dirty="0" err="1">
                <a:solidFill>
                  <a:srgbClr val="FF0000"/>
                </a:solidFill>
                <a:latin typeface="Arial" charset="0"/>
                <a:ea typeface="MS PGothic" charset="0"/>
                <a:cs typeface="MS PGothic" charset="0"/>
              </a:rPr>
              <a:t>Purity</a:t>
            </a:r>
            <a:r>
              <a:rPr lang="fr-FR" sz="2000" dirty="0">
                <a:solidFill>
                  <a:srgbClr val="FF0000"/>
                </a:solidFill>
                <a:latin typeface="Arial" charset="0"/>
                <a:ea typeface="MS PGothic" charset="0"/>
                <a:cs typeface="MS PGothic" charset="0"/>
              </a:rPr>
              <a:t> of the </a:t>
            </a:r>
            <a:r>
              <a:rPr lang="fr-FR" sz="2000" dirty="0" err="1">
                <a:solidFill>
                  <a:srgbClr val="FF0000"/>
                </a:solidFill>
                <a:latin typeface="Arial" charset="0"/>
                <a:ea typeface="MS PGothic" charset="0"/>
                <a:cs typeface="MS PGothic" charset="0"/>
              </a:rPr>
              <a:t>dialysis</a:t>
            </a:r>
            <a:r>
              <a:rPr lang="fr-FR" sz="2000" dirty="0">
                <a:solidFill>
                  <a:srgbClr val="FF0000"/>
                </a:solidFill>
                <a:latin typeface="Arial" charset="0"/>
                <a:ea typeface="MS PGothic" charset="0"/>
                <a:cs typeface="MS PGothic" charset="0"/>
              </a:rPr>
              <a:t> </a:t>
            </a:r>
            <a:r>
              <a:rPr lang="fr-FR" sz="2000" dirty="0" err="1" smtClean="0">
                <a:solidFill>
                  <a:srgbClr val="FF0000"/>
                </a:solidFill>
                <a:latin typeface="Arial" charset="0"/>
                <a:ea typeface="MS PGothic" charset="0"/>
                <a:cs typeface="MS PGothic" charset="0"/>
              </a:rPr>
              <a:t>fluids</a:t>
            </a:r>
            <a:r>
              <a:rPr lang="fr-FR" sz="2000" dirty="0" smtClean="0">
                <a:solidFill>
                  <a:srgbClr val="FF0000"/>
                </a:solidFill>
                <a:latin typeface="Arial" charset="0"/>
                <a:ea typeface="MS PGothic" charset="0"/>
                <a:cs typeface="MS PGothic" charset="0"/>
              </a:rPr>
              <a:t> (</a:t>
            </a:r>
            <a:r>
              <a:rPr lang="fr-FR" sz="2000" dirty="0" err="1" smtClean="0">
                <a:solidFill>
                  <a:srgbClr val="FF0000"/>
                </a:solidFill>
                <a:latin typeface="Arial" charset="0"/>
                <a:ea typeface="MS PGothic" charset="0"/>
                <a:cs typeface="MS PGothic" charset="0"/>
              </a:rPr>
              <a:t>endotoxins</a:t>
            </a:r>
            <a:r>
              <a:rPr lang="fr-FR" sz="2000" dirty="0" smtClean="0">
                <a:solidFill>
                  <a:srgbClr val="FF0000"/>
                </a:solidFill>
                <a:latin typeface="Arial" charset="0"/>
                <a:ea typeface="MS PGothic" charset="0"/>
                <a:cs typeface="MS PGothic" charset="0"/>
              </a:rPr>
              <a:t> « free ») </a:t>
            </a:r>
            <a:r>
              <a:rPr lang="fr-FR" sz="2000" baseline="30000" dirty="0" smtClean="0">
                <a:solidFill>
                  <a:srgbClr val="FF0000"/>
                </a:solidFill>
                <a:latin typeface="Arial" charset="0"/>
                <a:ea typeface="MS PGothic" charset="0"/>
                <a:cs typeface="MS PGothic" charset="0"/>
              </a:rPr>
              <a:t> </a:t>
            </a:r>
            <a:endParaRPr lang="fr-FR" sz="2400" baseline="30000" dirty="0">
              <a:solidFill>
                <a:srgbClr val="FF0000"/>
              </a:solidFill>
              <a:latin typeface="Arial" charset="0"/>
              <a:ea typeface="MS PGothic" charset="0"/>
              <a:cs typeface="MS PGothic" charset="0"/>
            </a:endParaRPr>
          </a:p>
          <a:p>
            <a:pPr>
              <a:buFontTx/>
              <a:buNone/>
            </a:pPr>
            <a:endParaRPr lang="fr-FR" baseline="30000" dirty="0">
              <a:latin typeface="Arial" charset="0"/>
              <a:ea typeface="MS PGothic" charset="0"/>
              <a:cs typeface="MS PGothic" charset="0"/>
            </a:endParaRPr>
          </a:p>
        </p:txBody>
      </p:sp>
    </p:spTree>
    <p:extLst>
      <p:ext uri="{BB962C8B-B14F-4D97-AF65-F5344CB8AC3E}">
        <p14:creationId xmlns:p14="http://schemas.microsoft.com/office/powerpoint/2010/main" val="1173783980"/>
      </p:ext>
    </p:extLst>
  </p:cSld>
  <p:clrMapOvr>
    <a:masterClrMapping/>
  </p:clrMapOvr>
  <p:transition xmlns:p14="http://schemas.microsoft.com/office/powerpoint/2010/mai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3550" y="188913"/>
            <a:ext cx="9359900" cy="935037"/>
          </a:xfrm>
          <a:solidFill>
            <a:schemeClr val="accent1">
              <a:lumMod val="20000"/>
              <a:lumOff val="80000"/>
            </a:schemeClr>
          </a:solidFill>
        </p:spPr>
        <p:txBody>
          <a:bodyPr/>
          <a:lstStyle/>
          <a:p>
            <a:pPr>
              <a:defRPr/>
            </a:pPr>
            <a:r>
              <a:rPr lang="fr-FR" dirty="0" err="1" smtClean="0"/>
              <a:t>From</a:t>
            </a:r>
            <a:r>
              <a:rPr lang="fr-FR" dirty="0" smtClean="0"/>
              <a:t> </a:t>
            </a:r>
            <a:r>
              <a:rPr lang="fr-FR" dirty="0" err="1" smtClean="0"/>
              <a:t>adequate</a:t>
            </a:r>
            <a:r>
              <a:rPr lang="fr-FR" dirty="0" smtClean="0"/>
              <a:t> to </a:t>
            </a:r>
            <a:r>
              <a:rPr lang="fr-FR" dirty="0" err="1" smtClean="0"/>
              <a:t>intensified</a:t>
            </a:r>
            <a:r>
              <a:rPr lang="fr-FR" dirty="0" smtClean="0"/>
              <a:t> </a:t>
            </a:r>
            <a:r>
              <a:rPr lang="fr-FR" dirty="0" err="1" smtClean="0"/>
              <a:t>dialysis</a:t>
            </a:r>
            <a:endParaRPr lang="fr-FR" dirty="0"/>
          </a:p>
        </p:txBody>
      </p:sp>
      <p:sp>
        <p:nvSpPr>
          <p:cNvPr id="381954" name="Espace réservé du contenu 2"/>
          <p:cNvSpPr>
            <a:spLocks noGrp="1"/>
          </p:cNvSpPr>
          <p:nvPr>
            <p:ph idx="1"/>
          </p:nvPr>
        </p:nvSpPr>
        <p:spPr>
          <a:xfrm>
            <a:off x="463550" y="1125538"/>
            <a:ext cx="9359900" cy="5327650"/>
          </a:xfrm>
        </p:spPr>
        <p:txBody>
          <a:bodyPr/>
          <a:lstStyle/>
          <a:p>
            <a:pPr>
              <a:buFontTx/>
              <a:buNone/>
            </a:pPr>
            <a:r>
              <a:rPr lang="fr-FR" sz="2800">
                <a:solidFill>
                  <a:srgbClr val="FF0000"/>
                </a:solidFill>
                <a:latin typeface="Arial" charset="0"/>
                <a:ea typeface="MS PGothic" charset="0"/>
                <a:cs typeface="MS PGothic" charset="0"/>
              </a:rPr>
              <a:t>1) « adequacy », dialysis dose assessment : </a:t>
            </a:r>
          </a:p>
          <a:p>
            <a:pPr>
              <a:buFontTx/>
              <a:buNone/>
            </a:pPr>
            <a:r>
              <a:rPr lang="fr-FR" sz="2800" i="1">
                <a:solidFill>
                  <a:srgbClr val="2D2DB9"/>
                </a:solidFill>
                <a:latin typeface="Arial" charset="0"/>
                <a:ea typeface="MS PGothic" charset="0"/>
                <a:cs typeface="MS PGothic" charset="0"/>
              </a:rPr>
              <a:t>outcomes</a:t>
            </a:r>
            <a:r>
              <a:rPr lang="fr-FR" sz="2800">
                <a:solidFill>
                  <a:srgbClr val="FF0000"/>
                </a:solidFill>
                <a:latin typeface="Arial" charset="0"/>
                <a:ea typeface="MS PGothic" charset="0"/>
                <a:cs typeface="MS PGothic" charset="0"/>
              </a:rPr>
              <a:t> </a:t>
            </a:r>
            <a:r>
              <a:rPr lang="fr-FR" sz="2400">
                <a:latin typeface="Arial" charset="0"/>
                <a:ea typeface="MS PGothic" charset="0"/>
                <a:cs typeface="MS PGothic" charset="0"/>
              </a:rPr>
              <a:t>(morbidity/mortality/cachexia/growth) and </a:t>
            </a:r>
            <a:r>
              <a:rPr lang="fr-FR" sz="2800" i="1">
                <a:solidFill>
                  <a:srgbClr val="2D2DB9"/>
                </a:solidFill>
                <a:latin typeface="Arial" charset="0"/>
                <a:ea typeface="MS PGothic" charset="0"/>
                <a:cs typeface="MS PGothic" charset="0"/>
              </a:rPr>
              <a:t>surrogates</a:t>
            </a:r>
            <a:r>
              <a:rPr lang="fr-FR" sz="2800">
                <a:solidFill>
                  <a:srgbClr val="FF0000"/>
                </a:solidFill>
                <a:latin typeface="Arial" charset="0"/>
                <a:ea typeface="MS PGothic" charset="0"/>
                <a:cs typeface="MS PGothic" charset="0"/>
              </a:rPr>
              <a:t> </a:t>
            </a:r>
            <a:r>
              <a:rPr lang="fr-FR" sz="2400">
                <a:latin typeface="Arial" charset="0"/>
                <a:ea typeface="MS PGothic" charset="0"/>
                <a:cs typeface="MS PGothic" charset="0"/>
              </a:rPr>
              <a:t>like </a:t>
            </a:r>
            <a:r>
              <a:rPr lang="fr-FR" sz="2400" i="1">
                <a:solidFill>
                  <a:srgbClr val="FF0000"/>
                </a:solidFill>
                <a:latin typeface="Arial" charset="0"/>
                <a:ea typeface="MS PGothic" charset="0"/>
                <a:cs typeface="MS PGothic" charset="0"/>
              </a:rPr>
              <a:t>urea</a:t>
            </a:r>
            <a:r>
              <a:rPr lang="fr-FR" sz="2400">
                <a:latin typeface="Arial" charset="0"/>
                <a:ea typeface="MS PGothic" charset="0"/>
                <a:cs typeface="MS PGothic" charset="0"/>
              </a:rPr>
              <a:t> kinetics (diffusion process) and </a:t>
            </a:r>
            <a:r>
              <a:rPr lang="fr-FR" sz="2400" i="1">
                <a:solidFill>
                  <a:srgbClr val="FF0000"/>
                </a:solidFill>
                <a:latin typeface="Arial" charset="0"/>
                <a:ea typeface="MS PGothic" charset="0"/>
                <a:cs typeface="MS PGothic" charset="0"/>
              </a:rPr>
              <a:t>more</a:t>
            </a:r>
            <a:r>
              <a:rPr lang="fr-FR" sz="2400">
                <a:latin typeface="Arial" charset="0"/>
                <a:ea typeface="MS PGothic" charset="0"/>
                <a:cs typeface="MS PGothic" charset="0"/>
              </a:rPr>
              <a:t> (β2 microglobulin level or the convective volume achieved per session),</a:t>
            </a:r>
          </a:p>
          <a:p>
            <a:pPr>
              <a:buFontTx/>
              <a:buNone/>
            </a:pPr>
            <a:endParaRPr lang="fr-FR" sz="1000">
              <a:latin typeface="Arial" charset="0"/>
              <a:ea typeface="MS PGothic" charset="0"/>
              <a:cs typeface="MS PGothic" charset="0"/>
            </a:endParaRPr>
          </a:p>
          <a:p>
            <a:pPr>
              <a:buFontTx/>
              <a:buNone/>
            </a:pPr>
            <a:r>
              <a:rPr lang="fr-FR" sz="2800">
                <a:latin typeface="Arial" charset="0"/>
                <a:ea typeface="MS PGothic" charset="0"/>
                <a:cs typeface="MS PGothic" charset="0"/>
              </a:rPr>
              <a:t>2) How to improve conventional HD: </a:t>
            </a:r>
          </a:p>
          <a:p>
            <a:pPr>
              <a:buFont typeface="Wingdings" charset="0"/>
              <a:buChar char="ü"/>
            </a:pPr>
            <a:r>
              <a:rPr lang="fr-FR" sz="2000">
                <a:latin typeface="Arial" charset="0"/>
                <a:ea typeface="MS PGothic" charset="0"/>
                <a:cs typeface="MS PGothic" charset="0"/>
              </a:rPr>
              <a:t>high flux membrane for « all »</a:t>
            </a:r>
          </a:p>
          <a:p>
            <a:pPr>
              <a:buFont typeface="Wingdings" charset="0"/>
              <a:buChar char="ü"/>
            </a:pPr>
            <a:r>
              <a:rPr lang="fr-FR" sz="2000">
                <a:latin typeface="Arial" charset="0"/>
                <a:ea typeface="MS PGothic" charset="0"/>
                <a:cs typeface="MS PGothic" charset="0"/>
              </a:rPr>
              <a:t>biocompatibility/purity of the dialysis fluids (endotoxin’s level),</a:t>
            </a:r>
            <a:endParaRPr lang="fr-FR" sz="2000">
              <a:solidFill>
                <a:srgbClr val="FF0000"/>
              </a:solidFill>
              <a:latin typeface="Arial" charset="0"/>
              <a:ea typeface="MS PGothic" charset="0"/>
              <a:cs typeface="MS PGothic" charset="0"/>
            </a:endParaRPr>
          </a:p>
          <a:p>
            <a:pPr>
              <a:buFont typeface="Wingdings" charset="0"/>
              <a:buChar char="ü"/>
            </a:pPr>
            <a:r>
              <a:rPr lang="fr-FR" sz="2000">
                <a:latin typeface="Arial" charset="0"/>
                <a:ea typeface="MS PGothic" charset="0"/>
                <a:cs typeface="MS PGothic" charset="0"/>
              </a:rPr>
              <a:t>volume control (dry weight/BP/LVH): interest of an objective assessment (bioimpedancemetry, BCM), reduction in UF demands per dialysis session </a:t>
            </a:r>
            <a:endParaRPr lang="fr-FR" sz="2800">
              <a:latin typeface="Arial" charset="0"/>
              <a:ea typeface="MS PGothic" charset="0"/>
              <a:cs typeface="MS PGothic" charset="0"/>
            </a:endParaRPr>
          </a:p>
          <a:p>
            <a:pPr>
              <a:buFont typeface="Wingdings" charset="0"/>
              <a:buChar char="ü"/>
            </a:pPr>
            <a:r>
              <a:rPr lang="fr-FR" sz="2000">
                <a:latin typeface="Arial" charset="0"/>
                <a:ea typeface="MS PGothic" charset="0"/>
                <a:cs typeface="MS PGothic" charset="0"/>
              </a:rPr>
              <a:t>should HDF become the standard for in center dialysis ?</a:t>
            </a:r>
          </a:p>
          <a:p>
            <a:pPr>
              <a:buFontTx/>
              <a:buNone/>
            </a:pPr>
            <a:endParaRPr lang="fr-FR" sz="1000">
              <a:latin typeface="Arial" charset="0"/>
              <a:ea typeface="MS PGothic" charset="0"/>
              <a:cs typeface="MS PGothic" charset="0"/>
            </a:endParaRPr>
          </a:p>
          <a:p>
            <a:pPr>
              <a:buFontTx/>
              <a:buNone/>
            </a:pPr>
            <a:r>
              <a:rPr lang="fr-FR" sz="2800">
                <a:latin typeface="Arial" charset="0"/>
                <a:ea typeface="MS PGothic" charset="0"/>
                <a:cs typeface="MS PGothic" charset="0"/>
              </a:rPr>
              <a:t>3) More dialysis, more frequent/longer sessions: « daily » dialysis, </a:t>
            </a:r>
            <a:r>
              <a:rPr lang="fr-FR" sz="2800">
                <a:solidFill>
                  <a:srgbClr val="000000"/>
                </a:solidFill>
                <a:latin typeface="Arial" charset="0"/>
                <a:ea typeface="MS PGothic" charset="0"/>
                <a:cs typeface="MS PGothic" charset="0"/>
              </a:rPr>
              <a:t>daily in center high efficiency hemodiafiltration</a:t>
            </a:r>
          </a:p>
        </p:txBody>
      </p:sp>
      <p:sp>
        <p:nvSpPr>
          <p:cNvPr id="381955" name="ZoneTexte 2"/>
          <p:cNvSpPr txBox="1">
            <a:spLocks noChangeArrowheads="1"/>
          </p:cNvSpPr>
          <p:nvPr/>
        </p:nvSpPr>
        <p:spPr bwMode="auto">
          <a:xfrm>
            <a:off x="-525463" y="86995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endParaRPr lang="fr-FR"/>
          </a:p>
        </p:txBody>
      </p:sp>
    </p:spTree>
    <p:extLst>
      <p:ext uri="{BB962C8B-B14F-4D97-AF65-F5344CB8AC3E}">
        <p14:creationId xmlns:p14="http://schemas.microsoft.com/office/powerpoint/2010/main" val="2172515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3550" y="333375"/>
            <a:ext cx="9359900" cy="935038"/>
          </a:xfrm>
          <a:solidFill>
            <a:schemeClr val="accent1">
              <a:lumMod val="20000"/>
              <a:lumOff val="80000"/>
            </a:schemeClr>
          </a:solidFill>
        </p:spPr>
        <p:txBody>
          <a:bodyPr/>
          <a:lstStyle/>
          <a:p>
            <a:pPr>
              <a:defRPr/>
            </a:pPr>
            <a:r>
              <a:rPr lang="fr-FR" dirty="0" err="1" smtClean="0"/>
              <a:t>From</a:t>
            </a:r>
            <a:r>
              <a:rPr lang="fr-FR" dirty="0" smtClean="0"/>
              <a:t> </a:t>
            </a:r>
            <a:r>
              <a:rPr lang="fr-FR" dirty="0" err="1" smtClean="0"/>
              <a:t>adequate</a:t>
            </a:r>
            <a:r>
              <a:rPr lang="fr-FR" dirty="0" smtClean="0"/>
              <a:t> to optimal </a:t>
            </a:r>
            <a:r>
              <a:rPr lang="fr-FR" dirty="0" err="1" smtClean="0"/>
              <a:t>dialysis</a:t>
            </a:r>
            <a:endParaRPr lang="fr-FR" dirty="0"/>
          </a:p>
        </p:txBody>
      </p:sp>
      <p:sp>
        <p:nvSpPr>
          <p:cNvPr id="394242" name="Espace réservé du contenu 2"/>
          <p:cNvSpPr>
            <a:spLocks noGrp="1"/>
          </p:cNvSpPr>
          <p:nvPr>
            <p:ph idx="1"/>
          </p:nvPr>
        </p:nvSpPr>
        <p:spPr>
          <a:xfrm>
            <a:off x="463550" y="1268413"/>
            <a:ext cx="9359900" cy="5184775"/>
          </a:xfrm>
        </p:spPr>
        <p:txBody>
          <a:bodyPr/>
          <a:lstStyle/>
          <a:p>
            <a:r>
              <a:rPr lang="fr-FR" sz="2800">
                <a:solidFill>
                  <a:srgbClr val="FF0000"/>
                </a:solidFill>
                <a:latin typeface="Arial" charset="0"/>
                <a:ea typeface="MS PGothic" charset="0"/>
                <a:cs typeface="MS PGothic" charset="0"/>
              </a:rPr>
              <a:t>« adequacy » assessment : outcomes </a:t>
            </a:r>
            <a:r>
              <a:rPr lang="fr-FR" sz="2400">
                <a:latin typeface="Arial" charset="0"/>
                <a:ea typeface="MS PGothic" charset="0"/>
                <a:cs typeface="MS PGothic" charset="0"/>
              </a:rPr>
              <a:t>(morbidity/mortality/cachexia/growth) </a:t>
            </a:r>
            <a:r>
              <a:rPr lang="fr-FR" sz="2800">
                <a:solidFill>
                  <a:srgbClr val="FF0000"/>
                </a:solidFill>
                <a:latin typeface="Arial" charset="0"/>
                <a:ea typeface="MS PGothic" charset="0"/>
                <a:cs typeface="MS PGothic" charset="0"/>
              </a:rPr>
              <a:t>or surrogates </a:t>
            </a:r>
            <a:r>
              <a:rPr lang="fr-FR" sz="2400">
                <a:latin typeface="Arial" charset="0"/>
                <a:ea typeface="MS PGothic" charset="0"/>
                <a:cs typeface="MS PGothic" charset="0"/>
              </a:rPr>
              <a:t>like urea kinetics (diffusion process) and more (β2 microglobuline or convective volume?),</a:t>
            </a:r>
          </a:p>
          <a:p>
            <a:pPr>
              <a:buFontTx/>
              <a:buNone/>
            </a:pPr>
            <a:endParaRPr lang="fr-FR" sz="1000">
              <a:latin typeface="Arial" charset="0"/>
              <a:ea typeface="MS PGothic" charset="0"/>
              <a:cs typeface="MS PGothic" charset="0"/>
            </a:endParaRPr>
          </a:p>
          <a:p>
            <a:r>
              <a:rPr lang="fr-FR" sz="2800">
                <a:solidFill>
                  <a:srgbClr val="FF0000"/>
                </a:solidFill>
                <a:latin typeface="Arial" charset="0"/>
                <a:ea typeface="MS PGothic" charset="0"/>
                <a:cs typeface="MS PGothic" charset="0"/>
              </a:rPr>
              <a:t>How to improve conventional HD: </a:t>
            </a:r>
          </a:p>
          <a:p>
            <a:pPr>
              <a:buFont typeface="Wingdings" charset="0"/>
              <a:buChar char="ü"/>
            </a:pPr>
            <a:r>
              <a:rPr lang="fr-FR" sz="2000">
                <a:solidFill>
                  <a:srgbClr val="FF0000"/>
                </a:solidFill>
                <a:latin typeface="Arial" charset="0"/>
                <a:ea typeface="MS PGothic" charset="0"/>
                <a:cs typeface="MS PGothic" charset="0"/>
              </a:rPr>
              <a:t>high flux membrane for « all » (a low, « not determined » convective volume)</a:t>
            </a:r>
          </a:p>
          <a:p>
            <a:pPr>
              <a:buFont typeface="Wingdings" charset="0"/>
              <a:buChar char="ü"/>
            </a:pPr>
            <a:r>
              <a:rPr lang="fr-FR" sz="2000">
                <a:solidFill>
                  <a:srgbClr val="FF0000"/>
                </a:solidFill>
                <a:latin typeface="Arial" charset="0"/>
                <a:ea typeface="MS PGothic" charset="0"/>
                <a:cs typeface="MS PGothic" charset="0"/>
              </a:rPr>
              <a:t>biocompatibility/purity of the dialysis fluids (endotoxin’s level),</a:t>
            </a:r>
          </a:p>
          <a:p>
            <a:pPr>
              <a:buFont typeface="Wingdings" charset="0"/>
              <a:buChar char="ü"/>
            </a:pPr>
            <a:r>
              <a:rPr lang="fr-FR" sz="2000">
                <a:latin typeface="Arial" charset="0"/>
                <a:ea typeface="MS PGothic" charset="0"/>
                <a:cs typeface="MS PGothic" charset="0"/>
              </a:rPr>
              <a:t>volume control (dry weight/BP/LVH): interest of an objective assessment (bioimpedancemetry, BCM), reduction in UF demands per dialysis session </a:t>
            </a:r>
            <a:endParaRPr lang="fr-FR" sz="2800">
              <a:latin typeface="Arial" charset="0"/>
              <a:ea typeface="MS PGothic" charset="0"/>
              <a:cs typeface="MS PGothic" charset="0"/>
            </a:endParaRPr>
          </a:p>
          <a:p>
            <a:pPr>
              <a:buFont typeface="Wingdings" charset="0"/>
              <a:buChar char="ü"/>
            </a:pPr>
            <a:r>
              <a:rPr lang="fr-FR" sz="2000">
                <a:latin typeface="Arial" charset="0"/>
                <a:ea typeface="MS PGothic" charset="0"/>
                <a:cs typeface="MS PGothic" charset="0"/>
              </a:rPr>
              <a:t>should HDF become the standard for in center dialysis ?</a:t>
            </a:r>
          </a:p>
          <a:p>
            <a:pPr>
              <a:buFontTx/>
              <a:buNone/>
            </a:pPr>
            <a:endParaRPr lang="fr-FR" sz="1000">
              <a:latin typeface="Arial" charset="0"/>
              <a:ea typeface="MS PGothic" charset="0"/>
              <a:cs typeface="MS PGothic" charset="0"/>
            </a:endParaRPr>
          </a:p>
          <a:p>
            <a:r>
              <a:rPr lang="fr-FR" sz="2800">
                <a:latin typeface="Arial" charset="0"/>
                <a:ea typeface="MS PGothic" charset="0"/>
                <a:cs typeface="MS PGothic" charset="0"/>
              </a:rPr>
              <a:t>More dialysis, more frequent/longer sessions: « daily » dialysis, </a:t>
            </a:r>
            <a:r>
              <a:rPr lang="fr-FR" sz="2800">
                <a:solidFill>
                  <a:srgbClr val="000000"/>
                </a:solidFill>
                <a:latin typeface="Arial" charset="0"/>
                <a:ea typeface="MS PGothic" charset="0"/>
                <a:cs typeface="MS PGothic" charset="0"/>
              </a:rPr>
              <a:t>daily in center high efficiency hemodiafiltration</a:t>
            </a:r>
          </a:p>
        </p:txBody>
      </p:sp>
      <p:sp>
        <p:nvSpPr>
          <p:cNvPr id="394243" name="ZoneTexte 2"/>
          <p:cNvSpPr txBox="1">
            <a:spLocks noChangeArrowheads="1"/>
          </p:cNvSpPr>
          <p:nvPr/>
        </p:nvSpPr>
        <p:spPr bwMode="auto">
          <a:xfrm>
            <a:off x="-525463" y="86995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endParaRPr lang="fr-FR"/>
          </a:p>
        </p:txBody>
      </p:sp>
      <p:sp>
        <p:nvSpPr>
          <p:cNvPr id="394244" name="Flèche droite 4"/>
          <p:cNvSpPr>
            <a:spLocks noChangeArrowheads="1"/>
          </p:cNvSpPr>
          <p:nvPr/>
        </p:nvSpPr>
        <p:spPr bwMode="auto">
          <a:xfrm rot="10800000">
            <a:off x="9536113" y="3213100"/>
            <a:ext cx="750887" cy="484188"/>
          </a:xfrm>
          <a:prstGeom prst="rightArrow">
            <a:avLst>
              <a:gd name="adj1" fmla="val 50000"/>
              <a:gd name="adj2" fmla="val 50100"/>
            </a:avLst>
          </a:prstGeom>
          <a:solidFill>
            <a:srgbClr val="FF0000"/>
          </a:solidFill>
          <a:ln w="9525">
            <a:solidFill>
              <a:srgbClr val="FF0000"/>
            </a:solidFill>
            <a:round/>
            <a:headEnd/>
            <a:tailEnd/>
          </a:ln>
        </p:spPr>
        <p:txBody>
          <a:bodyPr/>
          <a:lstStyle/>
          <a:p>
            <a:pPr eaLnBrk="0" hangingPunct="0"/>
            <a:endParaRPr lang="fr-FR"/>
          </a:p>
        </p:txBody>
      </p:sp>
    </p:spTree>
    <p:extLst>
      <p:ext uri="{BB962C8B-B14F-4D97-AF65-F5344CB8AC3E}">
        <p14:creationId xmlns:p14="http://schemas.microsoft.com/office/powerpoint/2010/main" val="1466285"/>
      </p:ext>
    </p:extLst>
  </p:cSld>
  <p:clrMapOvr>
    <a:masterClrMapping/>
  </p:clrMapOvr>
  <p:transition xmlns:p14="http://schemas.microsoft.com/office/powerpoint/2010/mai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247650" y="260350"/>
            <a:ext cx="9791700" cy="1439863"/>
          </a:xfrm>
          <a:solidFill>
            <a:schemeClr val="accent1">
              <a:lumMod val="20000"/>
              <a:lumOff val="80000"/>
            </a:schemeClr>
          </a:solidFill>
        </p:spPr>
        <p:txBody>
          <a:bodyPr/>
          <a:lstStyle/>
          <a:p>
            <a:pPr eaLnBrk="1" hangingPunct="1">
              <a:lnSpc>
                <a:spcPct val="80000"/>
              </a:lnSpc>
              <a:defRPr/>
            </a:pPr>
            <a:r>
              <a:rPr lang="en-US" sz="3600">
                <a:latin typeface="Arial" charset="0"/>
                <a:ea typeface="MS PGothic" charset="0"/>
              </a:rPr>
              <a:t>DOPPS study – HDF vs HD:</a:t>
            </a:r>
            <a:br>
              <a:rPr lang="en-US" sz="3600">
                <a:latin typeface="Arial" charset="0"/>
                <a:ea typeface="MS PGothic" charset="0"/>
              </a:rPr>
            </a:br>
            <a:r>
              <a:rPr lang="en-US" sz="3600">
                <a:latin typeface="Arial" charset="0"/>
                <a:ea typeface="MS PGothic" charset="0"/>
              </a:rPr>
              <a:t> </a:t>
            </a:r>
            <a:r>
              <a:rPr lang="en-US" sz="3200" u="sng">
                <a:solidFill>
                  <a:srgbClr val="FF0000"/>
                </a:solidFill>
                <a:latin typeface="Arial" charset="0"/>
                <a:ea typeface="MS PGothic" charset="0"/>
              </a:rPr>
              <a:t>“ clear </a:t>
            </a:r>
            <a:r>
              <a:rPr lang="en-US" altLang="ja-JP" sz="3200" u="sng">
                <a:solidFill>
                  <a:srgbClr val="FF0000"/>
                </a:solidFill>
                <a:latin typeface="Arial" charset="0"/>
                <a:ea typeface="MS PGothic" charset="0"/>
              </a:rPr>
              <a:t>effect of the amount of the convectif volume</a:t>
            </a:r>
            <a:r>
              <a:rPr lang="en-US" sz="3200" u="sng">
                <a:solidFill>
                  <a:srgbClr val="FF0000"/>
                </a:solidFill>
                <a:latin typeface="Arial" charset="0"/>
                <a:ea typeface="MS PGothic" charset="0"/>
              </a:rPr>
              <a:t>”</a:t>
            </a:r>
            <a:br>
              <a:rPr lang="en-US" sz="3200" u="sng">
                <a:solidFill>
                  <a:srgbClr val="FF0000"/>
                </a:solidFill>
                <a:latin typeface="Arial" charset="0"/>
                <a:ea typeface="MS PGothic" charset="0"/>
              </a:rPr>
            </a:br>
            <a:r>
              <a:rPr lang="en-US" sz="3200" u="sng">
                <a:solidFill>
                  <a:srgbClr val="FF0000"/>
                </a:solidFill>
                <a:latin typeface="Arial" charset="0"/>
                <a:ea typeface="MS PGothic" charset="0"/>
              </a:rPr>
              <a:t>no gain with high-flux HD: purity of dialysis fluids ?</a:t>
            </a:r>
            <a:endParaRPr lang="en-GB" sz="3200" u="sng">
              <a:solidFill>
                <a:srgbClr val="FF0000"/>
              </a:solidFill>
              <a:latin typeface="Arial" charset="0"/>
              <a:ea typeface="MS PGothic" charset="0"/>
            </a:endParaRPr>
          </a:p>
        </p:txBody>
      </p:sp>
      <p:pic>
        <p:nvPicPr>
          <p:cNvPr id="406530" name="Picture 6" descr="C:\Users\Rukshana\Desktop\Appraisal 2011-2012\Bernard Canaud_Page_57.jpg"/>
          <p:cNvPicPr>
            <a:picLocks noChangeAspect="1" noChangeArrowheads="1"/>
          </p:cNvPicPr>
          <p:nvPr/>
        </p:nvPicPr>
        <p:blipFill>
          <a:blip r:embed="rId3">
            <a:extLst>
              <a:ext uri="{28A0092B-C50C-407E-A947-70E740481C1C}">
                <a14:useLocalDpi xmlns:a14="http://schemas.microsoft.com/office/drawing/2010/main" val="0"/>
              </a:ext>
            </a:extLst>
          </a:blip>
          <a:srcRect l="4546" t="34320" r="10800" b="8820"/>
          <a:stretch>
            <a:fillRect/>
          </a:stretch>
        </p:blipFill>
        <p:spPr bwMode="auto">
          <a:xfrm>
            <a:off x="247650" y="1989138"/>
            <a:ext cx="93599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531" name="Rectangle 1"/>
          <p:cNvSpPr>
            <a:spLocks noChangeArrowheads="1"/>
          </p:cNvSpPr>
          <p:nvPr/>
        </p:nvSpPr>
        <p:spPr bwMode="auto">
          <a:xfrm>
            <a:off x="5791200" y="2060575"/>
            <a:ext cx="3744913" cy="3816350"/>
          </a:xfrm>
          <a:prstGeom prst="rect">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sz="1800">
              <a:solidFill>
                <a:srgbClr val="000000"/>
              </a:solidFill>
              <a:latin typeface="Tahoma" charset="0"/>
            </a:endParaRPr>
          </a:p>
        </p:txBody>
      </p:sp>
      <p:sp>
        <p:nvSpPr>
          <p:cNvPr id="406532" name="Flèche vers la droite 1"/>
          <p:cNvSpPr>
            <a:spLocks noChangeArrowheads="1"/>
          </p:cNvSpPr>
          <p:nvPr/>
        </p:nvSpPr>
        <p:spPr bwMode="auto">
          <a:xfrm rot="2971889">
            <a:off x="3643313" y="1916113"/>
            <a:ext cx="979487" cy="484187"/>
          </a:xfrm>
          <a:prstGeom prst="rightArrow">
            <a:avLst>
              <a:gd name="adj1" fmla="val 50000"/>
              <a:gd name="adj2" fmla="val 50106"/>
            </a:avLst>
          </a:prstGeom>
          <a:solidFill>
            <a:srgbClr val="FF0000"/>
          </a:solidFill>
          <a:ln w="9525">
            <a:solidFill>
              <a:schemeClr val="tx1"/>
            </a:solidFill>
            <a:round/>
            <a:headEnd/>
            <a:tailEnd/>
          </a:ln>
        </p:spPr>
        <p:txBody>
          <a:bodyPr/>
          <a:lstStyle/>
          <a:p>
            <a:pPr eaLnBrk="0" hangingPunct="0"/>
            <a:endParaRPr lang="fr-FR"/>
          </a:p>
        </p:txBody>
      </p:sp>
      <p:sp>
        <p:nvSpPr>
          <p:cNvPr id="406533" name="Double flèche horizontale 5"/>
          <p:cNvSpPr>
            <a:spLocks noChangeArrowheads="1"/>
          </p:cNvSpPr>
          <p:nvPr/>
        </p:nvSpPr>
        <p:spPr bwMode="auto">
          <a:xfrm>
            <a:off x="2479675" y="5157788"/>
            <a:ext cx="3168650" cy="1511300"/>
          </a:xfrm>
          <a:prstGeom prst="leftRightArrow">
            <a:avLst>
              <a:gd name="adj1" fmla="val 50000"/>
              <a:gd name="adj2" fmla="val 50038"/>
            </a:avLst>
          </a:prstGeom>
          <a:solidFill>
            <a:srgbClr val="FFFF99"/>
          </a:solidFill>
          <a:ln w="9525">
            <a:solidFill>
              <a:schemeClr val="tx1"/>
            </a:solidFill>
            <a:round/>
            <a:headEnd/>
            <a:tailEnd/>
          </a:ln>
        </p:spPr>
        <p:txBody>
          <a:bodyPr/>
          <a:lstStyle/>
          <a:p>
            <a:pPr eaLnBrk="0" hangingPunct="0"/>
            <a:r>
              <a:rPr lang="fr-FR" sz="2000"/>
              <a:t>      </a:t>
            </a:r>
            <a:r>
              <a:rPr lang="fr-FR" sz="2000">
                <a:solidFill>
                  <a:srgbClr val="FF0000"/>
                </a:solidFill>
              </a:rPr>
              <a:t>No gain with </a:t>
            </a:r>
          </a:p>
          <a:p>
            <a:pPr eaLnBrk="0" hangingPunct="0"/>
            <a:r>
              <a:rPr lang="fr-FR" sz="2000">
                <a:solidFill>
                  <a:srgbClr val="FF0000"/>
                </a:solidFill>
              </a:rPr>
              <a:t>        High flux </a:t>
            </a:r>
          </a:p>
        </p:txBody>
      </p:sp>
    </p:spTree>
    <p:extLst>
      <p:ext uri="{BB962C8B-B14F-4D97-AF65-F5344CB8AC3E}">
        <p14:creationId xmlns:p14="http://schemas.microsoft.com/office/powerpoint/2010/main" val="6464285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p:cNvSpPr>
          <p:nvPr>
            <p:ph type="title"/>
          </p:nvPr>
        </p:nvSpPr>
        <p:spPr>
          <a:xfrm>
            <a:off x="482600" y="285750"/>
            <a:ext cx="9321800" cy="1928813"/>
          </a:xfrm>
          <a:solidFill>
            <a:schemeClr val="accent1">
              <a:lumMod val="20000"/>
              <a:lumOff val="80000"/>
            </a:schemeClr>
          </a:solidFill>
        </p:spPr>
        <p:txBody>
          <a:bodyPr/>
          <a:lstStyle/>
          <a:p>
            <a:pPr>
              <a:defRPr/>
            </a:pPr>
            <a:r>
              <a:rPr lang="fr-FR" sz="3200" dirty="0" smtClean="0">
                <a:ea typeface="+mj-ea"/>
              </a:rPr>
              <a:t>High-</a:t>
            </a:r>
            <a:r>
              <a:rPr lang="fr-FR" sz="3200" dirty="0" err="1" smtClean="0">
                <a:ea typeface="+mj-ea"/>
              </a:rPr>
              <a:t>efficiency</a:t>
            </a:r>
            <a:r>
              <a:rPr lang="fr-FR" sz="3200" dirty="0" smtClean="0">
                <a:ea typeface="+mj-ea"/>
              </a:rPr>
              <a:t> </a:t>
            </a:r>
            <a:r>
              <a:rPr lang="fr-FR" sz="3200" dirty="0" err="1" smtClean="0">
                <a:ea typeface="+mj-ea"/>
              </a:rPr>
              <a:t>postdilution</a:t>
            </a:r>
            <a:r>
              <a:rPr lang="fr-FR" sz="3200" dirty="0" smtClean="0">
                <a:ea typeface="+mj-ea"/>
              </a:rPr>
              <a:t> </a:t>
            </a:r>
            <a:r>
              <a:rPr lang="fr-FR" sz="3200" dirty="0" err="1" smtClean="0">
                <a:ea typeface="+mj-ea"/>
              </a:rPr>
              <a:t>Ol</a:t>
            </a:r>
            <a:r>
              <a:rPr lang="fr-FR" sz="3200" dirty="0" smtClean="0">
                <a:ea typeface="+mj-ea"/>
              </a:rPr>
              <a:t>-HDF </a:t>
            </a:r>
            <a:r>
              <a:rPr lang="fr-FR" sz="3200" dirty="0" err="1" smtClean="0">
                <a:ea typeface="+mj-ea"/>
              </a:rPr>
              <a:t>reduces</a:t>
            </a:r>
            <a:r>
              <a:rPr lang="fr-FR" sz="3200" dirty="0" smtClean="0">
                <a:ea typeface="+mj-ea"/>
              </a:rPr>
              <a:t> all-cause </a:t>
            </a:r>
            <a:r>
              <a:rPr lang="fr-FR" sz="3200" dirty="0" err="1" smtClean="0">
                <a:ea typeface="+mj-ea"/>
              </a:rPr>
              <a:t>mortality</a:t>
            </a:r>
            <a:r>
              <a:rPr lang="fr-FR" sz="3200" dirty="0" smtClean="0">
                <a:ea typeface="+mj-ea"/>
              </a:rPr>
              <a:t> in </a:t>
            </a:r>
            <a:r>
              <a:rPr lang="fr-FR" sz="3200" dirty="0" err="1" smtClean="0">
                <a:ea typeface="+mj-ea"/>
              </a:rPr>
              <a:t>hemodialysis</a:t>
            </a:r>
            <a:r>
              <a:rPr lang="fr-FR" sz="3200" dirty="0" smtClean="0">
                <a:ea typeface="+mj-ea"/>
              </a:rPr>
              <a:t> patients (ESHOL)</a:t>
            </a:r>
            <a:r>
              <a:rPr lang="fr-FR" sz="4000" dirty="0" smtClean="0">
                <a:ea typeface="+mj-ea"/>
              </a:rPr>
              <a:t> </a:t>
            </a:r>
            <a:br>
              <a:rPr lang="fr-FR" sz="4000" dirty="0" smtClean="0">
                <a:ea typeface="+mj-ea"/>
              </a:rPr>
            </a:br>
            <a:r>
              <a:rPr lang="fr-FR" sz="2000" dirty="0" err="1" smtClean="0">
                <a:ea typeface="+mj-ea"/>
              </a:rPr>
              <a:t>Maduell</a:t>
            </a:r>
            <a:r>
              <a:rPr lang="fr-FR" sz="2000" dirty="0" smtClean="0">
                <a:ea typeface="+mj-ea"/>
              </a:rPr>
              <a:t> F et al. J. Am Soc </a:t>
            </a:r>
            <a:r>
              <a:rPr lang="fr-FR" sz="2000" dirty="0" err="1" smtClean="0">
                <a:ea typeface="+mj-ea"/>
              </a:rPr>
              <a:t>Nephrol</a:t>
            </a:r>
            <a:r>
              <a:rPr lang="fr-FR" sz="2000" dirty="0" smtClean="0">
                <a:ea typeface="+mj-ea"/>
              </a:rPr>
              <a:t> 2013; 24:487-497</a:t>
            </a:r>
            <a:endParaRPr lang="fr-FR" dirty="0" smtClean="0">
              <a:ea typeface="+mj-ea"/>
            </a:endParaRPr>
          </a:p>
        </p:txBody>
      </p:sp>
      <p:pic>
        <p:nvPicPr>
          <p:cNvPr id="519170" name="Image 4" descr="DIVER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2349500"/>
            <a:ext cx="43497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072063" y="2349500"/>
            <a:ext cx="4740275" cy="3940175"/>
          </a:xfrm>
          <a:prstGeom prst="rect">
            <a:avLst/>
          </a:prstGeom>
        </p:spPr>
        <p:txBody>
          <a:bodyPr>
            <a:spAutoFit/>
          </a:bodyPr>
          <a:lstStyle/>
          <a:p>
            <a:pPr algn="just">
              <a:lnSpc>
                <a:spcPct val="150000"/>
              </a:lnSpc>
              <a:defRPr/>
            </a:pPr>
            <a:r>
              <a:rPr lang="fr-FR" dirty="0" err="1">
                <a:latin typeface="+mj-lt"/>
                <a:ea typeface="+mn-ea"/>
              </a:rPr>
              <a:t>They</a:t>
            </a:r>
            <a:r>
              <a:rPr lang="fr-FR" dirty="0">
                <a:latin typeface="+mj-lt"/>
                <a:ea typeface="+mn-ea"/>
              </a:rPr>
              <a:t> </a:t>
            </a:r>
            <a:r>
              <a:rPr lang="fr-FR" dirty="0" err="1">
                <a:latin typeface="+mj-lt"/>
                <a:ea typeface="+mn-ea"/>
              </a:rPr>
              <a:t>found</a:t>
            </a:r>
            <a:r>
              <a:rPr lang="fr-FR" dirty="0">
                <a:latin typeface="+mj-lt"/>
                <a:ea typeface="+mn-ea"/>
              </a:rPr>
              <a:t> </a:t>
            </a:r>
            <a:r>
              <a:rPr lang="fr-FR" dirty="0" err="1">
                <a:latin typeface="+mj-lt"/>
                <a:ea typeface="+mn-ea"/>
              </a:rPr>
              <a:t>that</a:t>
            </a:r>
            <a:r>
              <a:rPr lang="fr-FR" dirty="0">
                <a:latin typeface="+mj-lt"/>
                <a:ea typeface="+mn-ea"/>
              </a:rPr>
              <a:t> </a:t>
            </a:r>
            <a:r>
              <a:rPr lang="fr-FR" dirty="0" err="1">
                <a:latin typeface="+mj-lt"/>
                <a:ea typeface="+mn-ea"/>
              </a:rPr>
              <a:t>high-efficiency</a:t>
            </a:r>
            <a:r>
              <a:rPr lang="fr-FR" dirty="0">
                <a:latin typeface="+mj-lt"/>
                <a:ea typeface="+mn-ea"/>
              </a:rPr>
              <a:t> OL-HDF (&gt;24L) in patients with ESRD on </a:t>
            </a:r>
            <a:r>
              <a:rPr lang="fr-FR" dirty="0" err="1">
                <a:latin typeface="+mj-lt"/>
                <a:ea typeface="+mn-ea"/>
              </a:rPr>
              <a:t>hemodialysis</a:t>
            </a:r>
            <a:r>
              <a:rPr lang="fr-FR" dirty="0">
                <a:latin typeface="+mj-lt"/>
                <a:ea typeface="+mn-ea"/>
              </a:rPr>
              <a:t> </a:t>
            </a:r>
            <a:r>
              <a:rPr lang="fr-FR" dirty="0" err="1">
                <a:latin typeface="+mj-lt"/>
                <a:ea typeface="+mn-ea"/>
              </a:rPr>
              <a:t>was</a:t>
            </a:r>
            <a:r>
              <a:rPr lang="fr-FR" dirty="0">
                <a:latin typeface="+mj-lt"/>
                <a:ea typeface="+mn-ea"/>
              </a:rPr>
              <a:t> </a:t>
            </a:r>
            <a:r>
              <a:rPr lang="fr-FR" dirty="0" err="1">
                <a:latin typeface="+mj-lt"/>
                <a:ea typeface="+mn-ea"/>
              </a:rPr>
              <a:t>associated</a:t>
            </a:r>
            <a:r>
              <a:rPr lang="fr-FR" dirty="0">
                <a:latin typeface="+mj-lt"/>
                <a:ea typeface="+mn-ea"/>
              </a:rPr>
              <a:t> with </a:t>
            </a:r>
            <a:r>
              <a:rPr lang="fr-FR" b="1" dirty="0">
                <a:solidFill>
                  <a:srgbClr val="FF0000"/>
                </a:solidFill>
                <a:latin typeface="+mj-lt"/>
                <a:ea typeface="+mn-ea"/>
              </a:rPr>
              <a:t>a 30 % </a:t>
            </a:r>
            <a:r>
              <a:rPr lang="fr-FR" b="1" dirty="0" err="1">
                <a:solidFill>
                  <a:srgbClr val="FF0000"/>
                </a:solidFill>
                <a:latin typeface="+mj-lt"/>
                <a:ea typeface="+mn-ea"/>
              </a:rPr>
              <a:t>reduction</a:t>
            </a:r>
            <a:r>
              <a:rPr lang="fr-FR" b="1" dirty="0">
                <a:solidFill>
                  <a:srgbClr val="FF0000"/>
                </a:solidFill>
                <a:latin typeface="+mj-lt"/>
                <a:ea typeface="+mn-ea"/>
              </a:rPr>
              <a:t> in all-cause </a:t>
            </a:r>
            <a:r>
              <a:rPr lang="fr-FR" b="1" dirty="0" err="1">
                <a:solidFill>
                  <a:srgbClr val="FF0000"/>
                </a:solidFill>
                <a:latin typeface="+mj-lt"/>
                <a:ea typeface="+mn-ea"/>
              </a:rPr>
              <a:t>mortality</a:t>
            </a:r>
            <a:r>
              <a:rPr lang="fr-FR" b="1" dirty="0">
                <a:solidFill>
                  <a:srgbClr val="FF0000"/>
                </a:solidFill>
                <a:latin typeface="+mj-lt"/>
                <a:ea typeface="+mn-ea"/>
              </a:rPr>
              <a:t> </a:t>
            </a:r>
            <a:r>
              <a:rPr lang="fr-FR" dirty="0" err="1">
                <a:latin typeface="+mj-lt"/>
                <a:ea typeface="+mn-ea"/>
              </a:rPr>
              <a:t>compared</a:t>
            </a:r>
            <a:r>
              <a:rPr lang="fr-FR" dirty="0">
                <a:latin typeface="+mj-lt"/>
                <a:ea typeface="+mn-ea"/>
              </a:rPr>
              <a:t> with </a:t>
            </a:r>
            <a:r>
              <a:rPr lang="fr-FR" dirty="0" err="1">
                <a:latin typeface="+mj-lt"/>
                <a:ea typeface="+mn-ea"/>
              </a:rPr>
              <a:t>conventional</a:t>
            </a:r>
            <a:r>
              <a:rPr lang="fr-FR" dirty="0">
                <a:latin typeface="+mj-lt"/>
                <a:ea typeface="+mn-ea"/>
              </a:rPr>
              <a:t> </a:t>
            </a:r>
            <a:r>
              <a:rPr lang="fr-FR" dirty="0" err="1">
                <a:latin typeface="+mj-lt"/>
                <a:ea typeface="+mn-ea"/>
              </a:rPr>
              <a:t>high</a:t>
            </a:r>
            <a:r>
              <a:rPr lang="fr-FR" dirty="0">
                <a:latin typeface="+mj-lt"/>
                <a:ea typeface="+mn-ea"/>
              </a:rPr>
              <a:t>-flux </a:t>
            </a:r>
            <a:r>
              <a:rPr lang="fr-FR" dirty="0" err="1">
                <a:latin typeface="+mj-lt"/>
                <a:ea typeface="+mn-ea"/>
              </a:rPr>
              <a:t>hemodialysis</a:t>
            </a:r>
            <a:endParaRPr lang="fr-FR" dirty="0">
              <a:latin typeface="+mj-lt"/>
              <a:ea typeface="+mn-ea"/>
            </a:endParaRPr>
          </a:p>
        </p:txBody>
      </p:sp>
    </p:spTree>
    <p:extLst>
      <p:ext uri="{BB962C8B-B14F-4D97-AF65-F5344CB8AC3E}">
        <p14:creationId xmlns:p14="http://schemas.microsoft.com/office/powerpoint/2010/main" val="3566824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Titre 1"/>
          <p:cNvSpPr>
            <a:spLocks noGrp="1"/>
          </p:cNvSpPr>
          <p:nvPr>
            <p:ph type="title"/>
          </p:nvPr>
        </p:nvSpPr>
        <p:spPr>
          <a:xfrm>
            <a:off x="771525" y="333375"/>
            <a:ext cx="8743950" cy="1223963"/>
          </a:xfrm>
          <a:solidFill>
            <a:srgbClr val="C2FFF0"/>
          </a:solidFill>
        </p:spPr>
        <p:txBody>
          <a:bodyPr/>
          <a:lstStyle/>
          <a:p>
            <a:r>
              <a:rPr lang="fr-FR" sz="4000">
                <a:latin typeface="Arial" charset="0"/>
                <a:ea typeface="MS PGothic" charset="0"/>
              </a:rPr>
              <a:t>Impact of high convective volume</a:t>
            </a:r>
            <a:br>
              <a:rPr lang="fr-FR" sz="4000">
                <a:latin typeface="Arial" charset="0"/>
                <a:ea typeface="MS PGothic" charset="0"/>
              </a:rPr>
            </a:br>
            <a:r>
              <a:rPr lang="fr-FR" sz="4000">
                <a:latin typeface="Arial" charset="0"/>
                <a:ea typeface="MS PGothic" charset="0"/>
              </a:rPr>
              <a:t>high efficiency hemodiafiltration </a:t>
            </a:r>
          </a:p>
        </p:txBody>
      </p:sp>
      <p:graphicFrame>
        <p:nvGraphicFramePr>
          <p:cNvPr id="4" name="Espace réservé du contenu 3"/>
          <p:cNvGraphicFramePr>
            <a:graphicFrameLocks noGrp="1"/>
          </p:cNvGraphicFramePr>
          <p:nvPr>
            <p:ph idx="1"/>
          </p:nvPr>
        </p:nvGraphicFramePr>
        <p:xfrm>
          <a:off x="463550" y="1773238"/>
          <a:ext cx="9288463" cy="4530725"/>
        </p:xfrm>
        <a:graphic>
          <a:graphicData uri="http://schemas.openxmlformats.org/drawingml/2006/table">
            <a:tbl>
              <a:tblPr/>
              <a:tblGrid>
                <a:gridCol w="4713288"/>
                <a:gridCol w="4575175"/>
              </a:tblGrid>
              <a:tr h="965200">
                <a:tc>
                  <a:txBody>
                    <a:bodyPr/>
                    <a:lstStyle/>
                    <a:p>
                      <a:pPr marL="0" marR="0" lvl="0" indent="0" algn="ctr" defTabSz="914400" rtl="0" eaLnBrk="1" fontAlgn="base" latinLnBrk="0" hangingPunct="1">
                        <a:lnSpc>
                          <a:spcPct val="100000"/>
                        </a:lnSpc>
                        <a:spcBef>
                          <a:spcPts val="1200"/>
                        </a:spcBef>
                        <a:spcAft>
                          <a:spcPts val="600"/>
                        </a:spcAft>
                        <a:buClrTx/>
                        <a:buSzTx/>
                        <a:buFontTx/>
                        <a:buNone/>
                        <a:tabLst/>
                      </a:pPr>
                      <a:r>
                        <a:rPr kumimoji="0" lang="fr-FR" sz="1800" b="1" i="0" u="none" strike="noStrike" cap="none" normalizeH="0" baseline="0">
                          <a:ln>
                            <a:noFill/>
                          </a:ln>
                          <a:solidFill>
                            <a:schemeClr val="tx1"/>
                          </a:solidFill>
                          <a:effectLst/>
                          <a:latin typeface="Arial" charset="0"/>
                          <a:ea typeface="MS PGothic" charset="0"/>
                          <a:cs typeface="MS PGothic" charset="0"/>
                        </a:rPr>
                        <a:t>Study name </a:t>
                      </a:r>
                    </a:p>
                  </a:txBody>
                  <a:tcPr marL="102873" marR="102873" marT="45698" marB="45698"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1200"/>
                        </a:spcBef>
                        <a:spcAft>
                          <a:spcPts val="600"/>
                        </a:spcAft>
                        <a:buClrTx/>
                        <a:buSzTx/>
                        <a:buFontTx/>
                        <a:buNone/>
                        <a:tabLst/>
                      </a:pPr>
                      <a:r>
                        <a:rPr kumimoji="0" lang="fr-FR" sz="1800" b="1" i="0" u="none" strike="noStrike" cap="none" normalizeH="0" baseline="0">
                          <a:ln>
                            <a:noFill/>
                          </a:ln>
                          <a:solidFill>
                            <a:schemeClr val="tx1"/>
                          </a:solidFill>
                          <a:effectLst/>
                          <a:latin typeface="Arial" charset="0"/>
                          <a:ea typeface="MS PGothic" charset="0"/>
                          <a:cs typeface="MS PGothic" charset="0"/>
                        </a:rPr>
                        <a:t>Threshold volume for suvival benefit (observational studies) </a:t>
                      </a:r>
                    </a:p>
                  </a:txBody>
                  <a:tcPr marL="102873" marR="102873" marT="45698" marB="45698"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530225">
                <a:tc>
                  <a:txBody>
                    <a:bodyPr/>
                    <a:lstStyle/>
                    <a:p>
                      <a:pPr marL="0"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DOPPS (Canaud) 2006</a:t>
                      </a:r>
                    </a:p>
                  </a:txBody>
                  <a:tcPr marL="102873" marR="102873" marT="45698" marB="45698"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p>
                      <a:pPr marL="625475"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&gt; 15 L</a:t>
                      </a:r>
                    </a:p>
                  </a:txBody>
                  <a:tcPr marL="102873" marR="102873" marT="45698" marB="45698"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r>
              <a:tr h="530225">
                <a:tc>
                  <a:txBody>
                    <a:bodyPr/>
                    <a:lstStyle/>
                    <a:p>
                      <a:pPr marL="0"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Riscarid (Panichi) 2008</a:t>
                      </a:r>
                    </a:p>
                  </a:txBody>
                  <a:tcPr marL="102873" marR="102873" marT="45698" marB="45698" horzOverflow="overflow">
                    <a:lnL>
                      <a:noFill/>
                    </a:lnL>
                    <a:lnR>
                      <a:noFill/>
                    </a:lnR>
                    <a:lnT>
                      <a:noFill/>
                    </a:lnT>
                    <a:lnB>
                      <a:noFill/>
                    </a:lnB>
                    <a:lnTlToBr>
                      <a:noFill/>
                    </a:lnTlToBr>
                    <a:lnBlToTr>
                      <a:noFill/>
                    </a:lnBlToTr>
                    <a:noFill/>
                  </a:tcPr>
                </a:tc>
                <a:tc>
                  <a:txBody>
                    <a:bodyPr/>
                    <a:lstStyle/>
                    <a:p>
                      <a:pPr marL="625475"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&gt; 23 L</a:t>
                      </a:r>
                    </a:p>
                  </a:txBody>
                  <a:tcPr marL="102873" marR="102873" marT="45698" marB="45698" horzOverflow="overflow">
                    <a:lnL>
                      <a:noFill/>
                    </a:lnL>
                    <a:lnR>
                      <a:noFill/>
                    </a:lnR>
                    <a:lnT>
                      <a:noFill/>
                    </a:lnT>
                    <a:lnB>
                      <a:noFill/>
                    </a:lnB>
                    <a:lnTlToBr>
                      <a:noFill/>
                    </a:lnTlToBr>
                    <a:lnBlToTr>
                      <a:noFill/>
                    </a:lnBlToTr>
                    <a:noFill/>
                  </a:tcPr>
                </a:tc>
              </a:tr>
              <a:tr h="530225">
                <a:tc>
                  <a:txBody>
                    <a:bodyPr/>
                    <a:lstStyle/>
                    <a:p>
                      <a:pPr marL="0"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Contrast (Grooteman) 2012</a:t>
                      </a:r>
                    </a:p>
                  </a:txBody>
                  <a:tcPr marL="102873" marR="102873" marT="45698" marB="45698" horzOverflow="overflow">
                    <a:lnL>
                      <a:noFill/>
                    </a:lnL>
                    <a:lnR>
                      <a:noFill/>
                    </a:lnR>
                    <a:lnT>
                      <a:noFill/>
                    </a:lnT>
                    <a:lnB>
                      <a:noFill/>
                    </a:lnB>
                    <a:lnTlToBr>
                      <a:noFill/>
                    </a:lnTlToBr>
                    <a:lnBlToTr>
                      <a:noFill/>
                    </a:lnBlToTr>
                    <a:solidFill>
                      <a:schemeClr val="accent2">
                        <a:alpha val="20000"/>
                      </a:schemeClr>
                    </a:solidFill>
                  </a:tcPr>
                </a:tc>
                <a:tc>
                  <a:txBody>
                    <a:bodyPr/>
                    <a:lstStyle/>
                    <a:p>
                      <a:pPr marL="625475"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&gt; 21.95 L</a:t>
                      </a:r>
                    </a:p>
                  </a:txBody>
                  <a:tcPr marL="102873" marR="102873" marT="45698" marB="45698" horzOverflow="overflow">
                    <a:lnL>
                      <a:noFill/>
                    </a:lnL>
                    <a:lnR>
                      <a:noFill/>
                    </a:lnR>
                    <a:lnT>
                      <a:noFill/>
                    </a:lnT>
                    <a:lnB>
                      <a:noFill/>
                    </a:lnB>
                    <a:lnTlToBr>
                      <a:noFill/>
                    </a:lnTlToBr>
                    <a:lnBlToTr>
                      <a:noFill/>
                    </a:lnBlToTr>
                    <a:solidFill>
                      <a:schemeClr val="accent2">
                        <a:alpha val="20000"/>
                      </a:schemeClr>
                    </a:solidFill>
                  </a:tcPr>
                </a:tc>
              </a:tr>
              <a:tr h="530225">
                <a:tc>
                  <a:txBody>
                    <a:bodyPr/>
                    <a:lstStyle/>
                    <a:p>
                      <a:pPr marL="0"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Turkish (Ok) 2012</a:t>
                      </a:r>
                    </a:p>
                  </a:txBody>
                  <a:tcPr marL="102873" marR="102873" marT="45698" marB="45698" horzOverflow="overflow">
                    <a:lnL>
                      <a:noFill/>
                    </a:lnL>
                    <a:lnR>
                      <a:noFill/>
                    </a:lnR>
                    <a:lnT>
                      <a:noFill/>
                    </a:lnT>
                    <a:lnB>
                      <a:noFill/>
                    </a:lnB>
                    <a:lnTlToBr>
                      <a:noFill/>
                    </a:lnTlToBr>
                    <a:lnBlToTr>
                      <a:noFill/>
                    </a:lnBlToTr>
                    <a:noFill/>
                  </a:tcPr>
                </a:tc>
                <a:tc>
                  <a:txBody>
                    <a:bodyPr/>
                    <a:lstStyle/>
                    <a:p>
                      <a:pPr marL="625475"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&gt; 17.4 L</a:t>
                      </a:r>
                    </a:p>
                  </a:txBody>
                  <a:tcPr marL="102873" marR="102873" marT="45698" marB="45698" horzOverflow="overflow">
                    <a:lnL>
                      <a:noFill/>
                    </a:lnL>
                    <a:lnR>
                      <a:noFill/>
                    </a:lnR>
                    <a:lnT>
                      <a:noFill/>
                    </a:lnT>
                    <a:lnB>
                      <a:noFill/>
                    </a:lnB>
                    <a:lnTlToBr>
                      <a:noFill/>
                    </a:lnTlToBr>
                    <a:lnBlToTr>
                      <a:noFill/>
                    </a:lnBlToTr>
                    <a:noFill/>
                  </a:tcPr>
                </a:tc>
              </a:tr>
              <a:tr h="530225">
                <a:tc>
                  <a:txBody>
                    <a:bodyPr/>
                    <a:lstStyle/>
                    <a:p>
                      <a:pPr marL="0"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ESHOL (Madrid) 2013</a:t>
                      </a:r>
                    </a:p>
                  </a:txBody>
                  <a:tcPr marL="102873" marR="102873" marT="45698" marB="45698" horzOverflow="overflow">
                    <a:lnL>
                      <a:noFill/>
                    </a:lnL>
                    <a:lnR>
                      <a:noFill/>
                    </a:lnR>
                    <a:lnT>
                      <a:noFill/>
                    </a:lnT>
                    <a:lnB>
                      <a:noFill/>
                    </a:lnB>
                    <a:lnTlToBr>
                      <a:noFill/>
                    </a:lnTlToBr>
                    <a:lnBlToTr>
                      <a:noFill/>
                    </a:lnBlToTr>
                    <a:solidFill>
                      <a:schemeClr val="accent2">
                        <a:alpha val="20000"/>
                      </a:schemeClr>
                    </a:solidFill>
                  </a:tcPr>
                </a:tc>
                <a:tc>
                  <a:txBody>
                    <a:bodyPr/>
                    <a:lstStyle/>
                    <a:p>
                      <a:pPr marL="625475"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&gt; 23.1 L</a:t>
                      </a:r>
                    </a:p>
                  </a:txBody>
                  <a:tcPr marL="102873" marR="102873" marT="45698" marB="45698" horzOverflow="overflow">
                    <a:lnL>
                      <a:noFill/>
                    </a:lnL>
                    <a:lnR>
                      <a:noFill/>
                    </a:lnR>
                    <a:lnT>
                      <a:noFill/>
                    </a:lnT>
                    <a:lnB>
                      <a:noFill/>
                    </a:lnB>
                    <a:lnTlToBr>
                      <a:noFill/>
                    </a:lnTlToBr>
                    <a:lnBlToTr>
                      <a:noFill/>
                    </a:lnBlToTr>
                    <a:solidFill>
                      <a:schemeClr val="accent2">
                        <a:alpha val="20000"/>
                      </a:schemeClr>
                    </a:solidFill>
                  </a:tcPr>
                </a:tc>
              </a:tr>
              <a:tr h="914400">
                <a:tc>
                  <a:txBody>
                    <a:bodyPr/>
                    <a:lstStyle/>
                    <a:p>
                      <a:pPr marL="0" marR="0" lvl="0" indent="0" algn="ctr" defTabSz="914400" rtl="0" eaLnBrk="1" fontAlgn="base" latinLnBrk="0" hangingPunct="1">
                        <a:lnSpc>
                          <a:spcPct val="100000"/>
                        </a:lnSpc>
                        <a:spcBef>
                          <a:spcPts val="1200"/>
                        </a:spcBef>
                        <a:spcAft>
                          <a:spcPts val="600"/>
                        </a:spcAft>
                        <a:buClrTx/>
                        <a:buSzTx/>
                        <a:buFontTx/>
                        <a:buNone/>
                        <a:tabLst/>
                      </a:pPr>
                      <a:r>
                        <a:rPr kumimoji="0" lang="fr-FR" sz="1800" b="0" i="0" u="none" strike="noStrike" cap="none" normalizeH="0" baseline="0">
                          <a:ln>
                            <a:noFill/>
                          </a:ln>
                          <a:solidFill>
                            <a:srgbClr val="000000"/>
                          </a:solidFill>
                          <a:effectLst/>
                          <a:latin typeface="Arial" charset="0"/>
                          <a:ea typeface="MS PGothic" charset="0"/>
                          <a:cs typeface="MS PGothic" charset="0"/>
                        </a:rPr>
                        <a:t>post dilution                                                             or predilution (easier to achieve?)</a:t>
                      </a:r>
                      <a:r>
                        <a:rPr kumimoji="0" lang="fr-FR" sz="1800" b="1" i="0" u="none" strike="noStrike" cap="none" normalizeH="0" baseline="0">
                          <a:ln>
                            <a:noFill/>
                          </a:ln>
                          <a:solidFill>
                            <a:srgbClr val="FF0000"/>
                          </a:solidFill>
                          <a:effectLst/>
                          <a:latin typeface="Arial" charset="0"/>
                          <a:ea typeface="MS PGothic" charset="0"/>
                          <a:cs typeface="MS PGothic" charset="0"/>
                        </a:rPr>
                        <a:t> « Minimal » convective volume</a:t>
                      </a:r>
                      <a:endParaRPr kumimoji="0" lang="fr-FR" sz="1800" b="0" i="0" u="none" strike="noStrike" cap="none" normalizeH="0" baseline="0">
                        <a:ln>
                          <a:noFill/>
                        </a:ln>
                        <a:solidFill>
                          <a:srgbClr val="000000"/>
                        </a:solidFill>
                        <a:effectLst/>
                        <a:latin typeface="Arial" charset="0"/>
                        <a:ea typeface="MS PGothic" charset="0"/>
                        <a:cs typeface="MS PGothic" charset="0"/>
                      </a:endParaRPr>
                    </a:p>
                  </a:txBody>
                  <a:tcPr marL="102873" marR="102873" marT="45698" marB="45698"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solidFill>
                      <a:srgbClr val="FFFF00"/>
                    </a:solidFill>
                  </a:tcPr>
                </a:tc>
                <a:tc>
                  <a:txBody>
                    <a:bodyPr/>
                    <a:lstStyle/>
                    <a:p>
                      <a:pPr marL="355600" marR="0" lvl="0" indent="0" algn="l" defTabSz="914400" rtl="0" eaLnBrk="1" fontAlgn="base" latinLnBrk="0" hangingPunct="1">
                        <a:lnSpc>
                          <a:spcPct val="10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15L/m²/session = 25 L/session                             18 - 27 L/m²/session</a:t>
                      </a:r>
                    </a:p>
                  </a:txBody>
                  <a:tcPr marL="102873" marR="102873" marT="45698" marB="45698"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solidFill>
                      <a:srgbClr val="FFFF00"/>
                    </a:solidFill>
                  </a:tcPr>
                </a:tc>
              </a:tr>
            </a:tbl>
          </a:graphicData>
        </a:graphic>
      </p:graphicFrame>
      <p:pic>
        <p:nvPicPr>
          <p:cNvPr id="666644" name="Picture 3" descr="Capture d’écran 2015-04-29 à 07.09.1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5163" y="2492375"/>
            <a:ext cx="612775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9553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3265" name="Group 2"/>
          <p:cNvGrpSpPr>
            <a:grpSpLocks/>
          </p:cNvGrpSpPr>
          <p:nvPr/>
        </p:nvGrpSpPr>
        <p:grpSpPr bwMode="auto">
          <a:xfrm>
            <a:off x="1393825" y="1217613"/>
            <a:ext cx="7221538" cy="5180012"/>
            <a:chOff x="1394430" y="1234087"/>
            <a:chExt cx="7221669" cy="5180128"/>
          </a:xfrm>
        </p:grpSpPr>
        <p:pic>
          <p:nvPicPr>
            <p:cNvPr id="5232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430" y="1241247"/>
              <a:ext cx="7221669" cy="517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3271" name="Afbeelding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50000"/>
            <a:stretch>
              <a:fillRect/>
            </a:stretch>
          </p:blipFill>
          <p:spPr bwMode="auto">
            <a:xfrm>
              <a:off x="2146697" y="1234087"/>
              <a:ext cx="5900738"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3266" name="Tekstvak 4"/>
          <p:cNvSpPr txBox="1">
            <a:spLocks noChangeArrowheads="1"/>
          </p:cNvSpPr>
          <p:nvPr/>
        </p:nvSpPr>
        <p:spPr bwMode="auto">
          <a:xfrm>
            <a:off x="85725" y="5783263"/>
            <a:ext cx="2371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nl-NL" sz="1200">
                <a:latin typeface="Calibri" charset="0"/>
              </a:rPr>
              <a:t>EuDial Pooling Project</a:t>
            </a:r>
          </a:p>
        </p:txBody>
      </p:sp>
      <p:pic>
        <p:nvPicPr>
          <p:cNvPr id="523267" name="Imag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6075363"/>
            <a:ext cx="15906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771525" y="260350"/>
            <a:ext cx="8743950" cy="1008063"/>
          </a:xfrm>
          <a:solidFill>
            <a:srgbClr val="C2FFF0"/>
          </a:solidFill>
        </p:spPr>
        <p:txBody>
          <a:bodyPr/>
          <a:lstStyle/>
          <a:p>
            <a:pPr>
              <a:defRPr/>
            </a:pPr>
            <a:r>
              <a:rPr lang="en-US" sz="2600" dirty="0" smtClean="0">
                <a:latin typeface="+mn-lt"/>
              </a:rPr>
              <a:t>Convective Dose in Europe</a:t>
            </a:r>
            <a:r>
              <a:rPr lang="en-US" dirty="0" smtClean="0">
                <a:latin typeface="+mn-lt"/>
              </a:rPr>
              <a:t/>
            </a:r>
            <a:br>
              <a:rPr lang="en-US" dirty="0" smtClean="0">
                <a:latin typeface="+mn-lt"/>
              </a:rPr>
            </a:br>
            <a:r>
              <a:rPr lang="en-US" sz="2400" dirty="0" smtClean="0">
                <a:solidFill>
                  <a:srgbClr val="FFC000"/>
                </a:solidFill>
                <a:latin typeface="+mn-lt"/>
              </a:rPr>
              <a:t>Results from the 4 RCTs Studies</a:t>
            </a:r>
            <a:endParaRPr lang="en-US" sz="2400" dirty="0">
              <a:solidFill>
                <a:srgbClr val="FFC000"/>
              </a:solidFill>
              <a:latin typeface="+mn-lt"/>
            </a:endParaRPr>
          </a:p>
        </p:txBody>
      </p:sp>
      <p:sp>
        <p:nvSpPr>
          <p:cNvPr id="523269" name="Rectangle 1"/>
          <p:cNvSpPr>
            <a:spLocks noChangeArrowheads="1"/>
          </p:cNvSpPr>
          <p:nvPr/>
        </p:nvSpPr>
        <p:spPr bwMode="auto">
          <a:xfrm>
            <a:off x="4222750" y="6508750"/>
            <a:ext cx="59817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200">
                <a:latin typeface="Calibri" charset="0"/>
                <a:cs typeface="Arial" charset="0"/>
              </a:rPr>
              <a:t>Peters SA et al, HDF Pooling Project Investigators. </a:t>
            </a:r>
            <a:r>
              <a:rPr lang="en-US" sz="1200" i="1">
                <a:latin typeface="Calibri" charset="0"/>
                <a:cs typeface="Arial" charset="0"/>
              </a:rPr>
              <a:t>Nephrol Dial Transplant. </a:t>
            </a:r>
            <a:r>
              <a:rPr lang="en-US" sz="1200">
                <a:latin typeface="Calibri" charset="0"/>
                <a:cs typeface="Arial" charset="0"/>
              </a:rPr>
              <a:t>2015 Oct 22 ePub </a:t>
            </a:r>
          </a:p>
        </p:txBody>
      </p:sp>
    </p:spTree>
    <p:extLst>
      <p:ext uri="{BB962C8B-B14F-4D97-AF65-F5344CB8AC3E}">
        <p14:creationId xmlns:p14="http://schemas.microsoft.com/office/powerpoint/2010/main" val="354124910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0" y="179388"/>
            <a:ext cx="9680575" cy="763587"/>
          </a:xfrm>
        </p:spPr>
        <p:txBody>
          <a:bodyPr/>
          <a:lstStyle/>
          <a:p>
            <a:pPr>
              <a:defRPr/>
            </a:pPr>
            <a:r>
              <a:rPr lang="en-US" sz="3200" dirty="0" smtClean="0">
                <a:latin typeface="+mn-lt"/>
              </a:rPr>
              <a:t>HDF European Pooling Project</a:t>
            </a:r>
            <a:br>
              <a:rPr lang="en-US" sz="3200" dirty="0" smtClean="0">
                <a:latin typeface="+mn-lt"/>
              </a:rPr>
            </a:br>
            <a:r>
              <a:rPr lang="en-US" sz="2400" dirty="0" smtClean="0">
                <a:solidFill>
                  <a:srgbClr val="FFC000"/>
                </a:solidFill>
                <a:latin typeface="+mn-lt"/>
              </a:rPr>
              <a:t>Pooled Individual Patient Analysis of 4 RCTs</a:t>
            </a:r>
            <a:endParaRPr lang="en-US" sz="2400" dirty="0">
              <a:solidFill>
                <a:srgbClr val="FFC000"/>
              </a:solidFill>
              <a:latin typeface="+mn-lt"/>
            </a:endParaRPr>
          </a:p>
        </p:txBody>
      </p:sp>
      <p:sp>
        <p:nvSpPr>
          <p:cNvPr id="525314" name="Rectangle 6"/>
          <p:cNvSpPr>
            <a:spLocks noChangeArrowheads="1"/>
          </p:cNvSpPr>
          <p:nvPr/>
        </p:nvSpPr>
        <p:spPr bwMode="auto">
          <a:xfrm>
            <a:off x="3990975" y="6475413"/>
            <a:ext cx="62103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latin typeface="Calibri" charset="0"/>
              </a:rPr>
              <a:t>Peters SAE et al, </a:t>
            </a:r>
            <a:r>
              <a:rPr lang="en-US" sz="1400" i="1">
                <a:latin typeface="Calibri" charset="0"/>
              </a:rPr>
              <a:t>Nephrol Dial Transplant </a:t>
            </a:r>
            <a:r>
              <a:rPr lang="en-US" sz="1400">
                <a:latin typeface="Calibri" charset="0"/>
              </a:rPr>
              <a:t>2016;31(6):978-84.</a:t>
            </a:r>
          </a:p>
        </p:txBody>
      </p:sp>
      <p:pic>
        <p:nvPicPr>
          <p:cNvPr id="584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79788"/>
            <a:ext cx="10191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316" name="Rectangle 2"/>
          <p:cNvSpPr>
            <a:spLocks noChangeArrowheads="1"/>
          </p:cNvSpPr>
          <p:nvPr/>
        </p:nvSpPr>
        <p:spPr bwMode="auto">
          <a:xfrm>
            <a:off x="185738" y="5280025"/>
            <a:ext cx="101012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Calibri" charset="0"/>
              </a:rPr>
              <a:t>Pooled individual patient analysis of four prospective trials compared thirds of delivered convection volume with hemodialysis. Convection volumes were either not standardized or standardized to weight, body mass index, body surface area, and total body water. Data were analyzed by multivariable Cox proportional hazards modeling from 2793 patients. </a:t>
            </a:r>
          </a:p>
        </p:txBody>
      </p:sp>
      <p:grpSp>
        <p:nvGrpSpPr>
          <p:cNvPr id="3" name="Group 7"/>
          <p:cNvGrpSpPr>
            <a:grpSpLocks/>
          </p:cNvGrpSpPr>
          <p:nvPr/>
        </p:nvGrpSpPr>
        <p:grpSpPr bwMode="auto">
          <a:xfrm>
            <a:off x="3027363" y="1220788"/>
            <a:ext cx="6580187" cy="2143125"/>
            <a:chOff x="3027366" y="1246267"/>
            <a:chExt cx="6581172" cy="2143045"/>
          </a:xfrm>
        </p:grpSpPr>
        <p:pic>
          <p:nvPicPr>
            <p:cNvPr id="5253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7366" y="1246267"/>
              <a:ext cx="4550301" cy="214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320" name="TextBox 4"/>
            <p:cNvSpPr txBox="1">
              <a:spLocks noChangeArrowheads="1"/>
            </p:cNvSpPr>
            <p:nvPr/>
          </p:nvSpPr>
          <p:spPr bwMode="auto">
            <a:xfrm>
              <a:off x="8111065" y="1803400"/>
              <a:ext cx="1497473" cy="120028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b="1">
                  <a:solidFill>
                    <a:srgbClr val="FF0000"/>
                  </a:solidFill>
                  <a:latin typeface="Calibri" charset="0"/>
                </a:rPr>
                <a:t>2793 prevalent</a:t>
              </a:r>
            </a:p>
            <a:p>
              <a:pPr algn="ctr" eaLnBrk="1" hangingPunct="1"/>
              <a:r>
                <a:rPr lang="en-US" b="1">
                  <a:solidFill>
                    <a:srgbClr val="FF0000"/>
                  </a:solidFill>
                  <a:latin typeface="Calibri" charset="0"/>
                </a:rPr>
                <a:t>ESKD pts</a:t>
              </a:r>
            </a:p>
          </p:txBody>
        </p:sp>
        <p:sp>
          <p:nvSpPr>
            <p:cNvPr id="525321" name="Right Brace 5"/>
            <p:cNvSpPr>
              <a:spLocks/>
            </p:cNvSpPr>
            <p:nvPr/>
          </p:nvSpPr>
          <p:spPr bwMode="auto">
            <a:xfrm>
              <a:off x="7738533" y="1405467"/>
              <a:ext cx="220134" cy="1879600"/>
            </a:xfrm>
            <a:prstGeom prst="rightBrace">
              <a:avLst>
                <a:gd name="adj1" fmla="val 8341"/>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fr-FR">
                <a:latin typeface="Arial" charset="0"/>
              </a:endParaRPr>
            </a:p>
          </p:txBody>
        </p:sp>
      </p:grpSp>
      <p:pic>
        <p:nvPicPr>
          <p:cNvPr id="525318"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7488" y="6237288"/>
            <a:ext cx="17287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0804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84706"/>
                                        </p:tgtEl>
                                        <p:attrNameLst>
                                          <p:attrName>style.visibility</p:attrName>
                                        </p:attrNameLst>
                                      </p:cBhvr>
                                      <p:to>
                                        <p:strVal val="visible"/>
                                      </p:to>
                                    </p:set>
                                    <p:animEffect transition="in" filter="wipe(left)">
                                      <p:cBhvr>
                                        <p:cTn id="11" dur="500"/>
                                        <p:tgtEl>
                                          <p:spTgt spid="584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re 1"/>
          <p:cNvSpPr>
            <a:spLocks noGrp="1"/>
          </p:cNvSpPr>
          <p:nvPr>
            <p:ph type="title"/>
          </p:nvPr>
        </p:nvSpPr>
        <p:spPr>
          <a:xfrm>
            <a:off x="103188" y="333375"/>
            <a:ext cx="10080625" cy="2663825"/>
          </a:xfrm>
          <a:solidFill>
            <a:schemeClr val="accent1">
              <a:lumMod val="20000"/>
              <a:lumOff val="80000"/>
            </a:schemeClr>
          </a:solidFill>
          <a:ln>
            <a:solidFill>
              <a:srgbClr val="FF0000"/>
            </a:solidFill>
          </a:ln>
        </p:spPr>
        <p:txBody>
          <a:bodyPr>
            <a:normAutofit/>
          </a:bodyPr>
          <a:lstStyle/>
          <a:p>
            <a:pPr>
              <a:lnSpc>
                <a:spcPct val="150000"/>
              </a:lnSpc>
              <a:defRPr/>
            </a:pPr>
            <a:r>
              <a:rPr lang="fr-FR" sz="1800" dirty="0">
                <a:latin typeface="Arial" charset="0"/>
                <a:ea typeface="MS PGothic" charset="0"/>
              </a:rPr>
              <a:t/>
            </a:r>
            <a:br>
              <a:rPr lang="fr-FR" sz="1800" dirty="0">
                <a:latin typeface="Arial" charset="0"/>
                <a:ea typeface="MS PGothic" charset="0"/>
              </a:rPr>
            </a:br>
            <a:r>
              <a:rPr lang="fr-FR" sz="1800" dirty="0">
                <a:latin typeface="Arial" charset="0"/>
                <a:ea typeface="MS PGothic" charset="0"/>
              </a:rPr>
              <a:t>High-volume online </a:t>
            </a:r>
            <a:r>
              <a:rPr lang="fr-FR" sz="1800" dirty="0" err="1">
                <a:latin typeface="Arial" charset="0"/>
                <a:ea typeface="MS PGothic" charset="0"/>
              </a:rPr>
              <a:t>haemodiafiltration</a:t>
            </a:r>
            <a:r>
              <a:rPr lang="fr-FR" sz="1800" dirty="0">
                <a:latin typeface="Arial" charset="0"/>
                <a:ea typeface="MS PGothic" charset="0"/>
              </a:rPr>
              <a:t> </a:t>
            </a:r>
            <a:r>
              <a:rPr lang="fr-FR" sz="1800" dirty="0" err="1">
                <a:latin typeface="Arial" charset="0"/>
                <a:ea typeface="MS PGothic" charset="0"/>
              </a:rPr>
              <a:t>improves</a:t>
            </a:r>
            <a:r>
              <a:rPr lang="fr-FR" sz="1800" dirty="0">
                <a:latin typeface="Arial" charset="0"/>
                <a:ea typeface="MS PGothic" charset="0"/>
              </a:rPr>
              <a:t> </a:t>
            </a:r>
            <a:r>
              <a:rPr lang="fr-FR" sz="1800" dirty="0" err="1">
                <a:latin typeface="Arial" charset="0"/>
                <a:ea typeface="MS PGothic" charset="0"/>
              </a:rPr>
              <a:t>erythropoiesis-stimulating</a:t>
            </a:r>
            <a:r>
              <a:rPr lang="fr-FR" sz="1800" dirty="0">
                <a:latin typeface="Arial" charset="0"/>
                <a:ea typeface="MS PGothic" charset="0"/>
              </a:rPr>
              <a:t> agent (ESA) </a:t>
            </a:r>
            <a:r>
              <a:rPr lang="fr-FR" sz="1800" dirty="0" err="1">
                <a:latin typeface="Arial" charset="0"/>
                <a:ea typeface="MS PGothic" charset="0"/>
              </a:rPr>
              <a:t>resistance</a:t>
            </a:r>
            <a:r>
              <a:rPr lang="fr-FR" sz="1800" dirty="0">
                <a:latin typeface="Arial" charset="0"/>
                <a:ea typeface="MS PGothic" charset="0"/>
              </a:rPr>
              <a:t> in </a:t>
            </a:r>
            <a:r>
              <a:rPr lang="fr-FR" sz="1800" dirty="0" err="1">
                <a:latin typeface="Arial" charset="0"/>
                <a:ea typeface="MS PGothic" charset="0"/>
              </a:rPr>
              <a:t>comparison</a:t>
            </a:r>
            <a:r>
              <a:rPr lang="fr-FR" sz="1800" dirty="0">
                <a:latin typeface="Arial" charset="0"/>
                <a:ea typeface="MS PGothic" charset="0"/>
              </a:rPr>
              <a:t> </a:t>
            </a:r>
            <a:r>
              <a:rPr lang="fr-FR" sz="1800" dirty="0" err="1">
                <a:latin typeface="Arial" charset="0"/>
                <a:ea typeface="MS PGothic" charset="0"/>
              </a:rPr>
              <a:t>with</a:t>
            </a:r>
            <a:r>
              <a:rPr lang="fr-FR" sz="1800" dirty="0">
                <a:latin typeface="Arial" charset="0"/>
                <a:ea typeface="MS PGothic" charset="0"/>
              </a:rPr>
              <a:t> </a:t>
            </a:r>
            <a:r>
              <a:rPr lang="fr-FR" sz="1800" dirty="0" err="1">
                <a:latin typeface="Arial" charset="0"/>
                <a:ea typeface="MS PGothic" charset="0"/>
              </a:rPr>
              <a:t>low</a:t>
            </a:r>
            <a:r>
              <a:rPr lang="fr-FR" sz="1800" dirty="0">
                <a:latin typeface="Arial" charset="0"/>
                <a:ea typeface="MS PGothic" charset="0"/>
              </a:rPr>
              <a:t>-flux bicarbonate </a:t>
            </a:r>
            <a:r>
              <a:rPr lang="fr-FR" sz="1800" dirty="0" err="1">
                <a:latin typeface="Arial" charset="0"/>
                <a:ea typeface="MS PGothic" charset="0"/>
              </a:rPr>
              <a:t>dialysis</a:t>
            </a:r>
            <a:r>
              <a:rPr lang="fr-FR" sz="1800" dirty="0">
                <a:latin typeface="Arial" charset="0"/>
                <a:ea typeface="MS PGothic" charset="0"/>
              </a:rPr>
              <a:t>: </a:t>
            </a:r>
            <a:r>
              <a:rPr lang="fr-FR" sz="1800" dirty="0" err="1">
                <a:latin typeface="Arial" charset="0"/>
                <a:ea typeface="MS PGothic" charset="0"/>
              </a:rPr>
              <a:t>results</a:t>
            </a:r>
            <a:r>
              <a:rPr lang="fr-FR" sz="1800" dirty="0">
                <a:latin typeface="Arial" charset="0"/>
                <a:ea typeface="MS PGothic" charset="0"/>
              </a:rPr>
              <a:t> of the REDERT </a:t>
            </a:r>
            <a:r>
              <a:rPr lang="fr-FR" sz="1800" dirty="0" err="1">
                <a:latin typeface="Arial" charset="0"/>
                <a:ea typeface="MS PGothic" charset="0"/>
              </a:rPr>
              <a:t>study</a:t>
            </a:r>
            <a:r>
              <a:rPr lang="fr-FR" sz="1800" dirty="0">
                <a:latin typeface="Arial" charset="0"/>
                <a:ea typeface="MS PGothic" charset="0"/>
              </a:rPr>
              <a:t/>
            </a:r>
            <a:br>
              <a:rPr lang="fr-FR" sz="1800" dirty="0">
                <a:latin typeface="Arial" charset="0"/>
                <a:ea typeface="MS PGothic" charset="0"/>
              </a:rPr>
            </a:br>
            <a:r>
              <a:rPr lang="fr-FR" sz="1300" i="1" dirty="0" err="1">
                <a:latin typeface="Arial" charset="0"/>
                <a:ea typeface="MS PGothic" charset="0"/>
              </a:rPr>
              <a:t>Panichu</a:t>
            </a:r>
            <a:r>
              <a:rPr lang="fr-FR" sz="1300" i="1" dirty="0">
                <a:latin typeface="Arial" charset="0"/>
                <a:ea typeface="MS PGothic" charset="0"/>
              </a:rPr>
              <a:t> V, </a:t>
            </a:r>
            <a:r>
              <a:rPr lang="fr-FR" sz="1300" i="1" dirty="0" err="1">
                <a:latin typeface="Arial" charset="0"/>
                <a:ea typeface="MS PGothic" charset="0"/>
              </a:rPr>
              <a:t>Scaletta</a:t>
            </a:r>
            <a:r>
              <a:rPr lang="fr-FR" sz="1300" i="1" dirty="0">
                <a:latin typeface="Arial" charset="0"/>
                <a:ea typeface="MS PGothic" charset="0"/>
              </a:rPr>
              <a:t> A, </a:t>
            </a:r>
            <a:r>
              <a:rPr lang="fr-FR" sz="1300" i="1" dirty="0" err="1">
                <a:latin typeface="Arial" charset="0"/>
                <a:ea typeface="MS PGothic" charset="0"/>
              </a:rPr>
              <a:t>Rosati</a:t>
            </a:r>
            <a:r>
              <a:rPr lang="fr-FR" sz="1300" i="1" dirty="0">
                <a:latin typeface="Arial" charset="0"/>
                <a:ea typeface="MS PGothic" charset="0"/>
              </a:rPr>
              <a:t> A et al. </a:t>
            </a:r>
            <a:r>
              <a:rPr lang="fr-FR" sz="1300" i="1" dirty="0" err="1">
                <a:solidFill>
                  <a:srgbClr val="FF0000"/>
                </a:solidFill>
                <a:latin typeface="Arial" charset="0"/>
                <a:ea typeface="MS PGothic" charset="0"/>
              </a:rPr>
              <a:t>Nephrol</a:t>
            </a:r>
            <a:r>
              <a:rPr lang="fr-FR" sz="1300" i="1" dirty="0">
                <a:solidFill>
                  <a:srgbClr val="FF0000"/>
                </a:solidFill>
                <a:latin typeface="Arial" charset="0"/>
                <a:ea typeface="MS PGothic" charset="0"/>
              </a:rPr>
              <a:t> Dial Transplant </a:t>
            </a:r>
            <a:r>
              <a:rPr lang="fr-FR" sz="1300" b="1" i="1" dirty="0">
                <a:solidFill>
                  <a:srgbClr val="FF0000"/>
                </a:solidFill>
                <a:latin typeface="Arial" charset="0"/>
                <a:ea typeface="MS PGothic" charset="0"/>
              </a:rPr>
              <a:t>2015</a:t>
            </a:r>
            <a:r>
              <a:rPr lang="fr-FR" sz="1300" i="1" dirty="0">
                <a:latin typeface="Arial" charset="0"/>
                <a:ea typeface="MS PGothic" charset="0"/>
              </a:rPr>
              <a:t>; 30:682-689</a:t>
            </a:r>
            <a:br>
              <a:rPr lang="fr-FR" sz="1300" i="1" dirty="0">
                <a:latin typeface="Arial" charset="0"/>
                <a:ea typeface="MS PGothic" charset="0"/>
              </a:rPr>
            </a:br>
            <a:r>
              <a:rPr lang="fr-FR" sz="1800" dirty="0">
                <a:latin typeface="Arial" charset="0"/>
                <a:ea typeface="MS PGothic" charset="0"/>
              </a:rPr>
              <a:t>A </a:t>
            </a:r>
            <a:r>
              <a:rPr lang="fr-FR" sz="1800" dirty="0" err="1">
                <a:latin typeface="Arial" charset="0"/>
                <a:ea typeface="MS PGothic" charset="0"/>
              </a:rPr>
              <a:t>significant</a:t>
            </a:r>
            <a:r>
              <a:rPr lang="fr-FR" sz="1800" dirty="0">
                <a:latin typeface="Arial" charset="0"/>
                <a:ea typeface="MS PGothic" charset="0"/>
              </a:rPr>
              <a:t> </a:t>
            </a:r>
            <a:r>
              <a:rPr lang="fr-FR" sz="1800" dirty="0" err="1">
                <a:latin typeface="Arial" charset="0"/>
                <a:ea typeface="MS PGothic" charset="0"/>
              </a:rPr>
              <a:t>reduction</a:t>
            </a:r>
            <a:r>
              <a:rPr lang="fr-FR" sz="1800" dirty="0">
                <a:latin typeface="Arial" charset="0"/>
                <a:ea typeface="MS PGothic" charset="0"/>
              </a:rPr>
              <a:t> in </a:t>
            </a:r>
            <a:r>
              <a:rPr lang="fr-FR" sz="1800" dirty="0" err="1">
                <a:latin typeface="Arial" charset="0"/>
                <a:ea typeface="MS PGothic" charset="0"/>
              </a:rPr>
              <a:t>hepcidine</a:t>
            </a:r>
            <a:r>
              <a:rPr lang="fr-FR" sz="1800" dirty="0">
                <a:latin typeface="Arial" charset="0"/>
                <a:ea typeface="MS PGothic" charset="0"/>
              </a:rPr>
              <a:t> and  </a:t>
            </a:r>
            <a:r>
              <a:rPr lang="el-GR" sz="1800" dirty="0">
                <a:latin typeface="Arial" charset="0"/>
                <a:ea typeface="MS PGothic" charset="0"/>
              </a:rPr>
              <a:t>β</a:t>
            </a:r>
            <a:r>
              <a:rPr lang="fr-FR" sz="1800" dirty="0">
                <a:latin typeface="Arial" charset="0"/>
                <a:ea typeface="MS PGothic" charset="0"/>
              </a:rPr>
              <a:t>2microglobulin, and </a:t>
            </a:r>
            <a:r>
              <a:rPr lang="fr-FR" sz="1800" dirty="0" err="1">
                <a:latin typeface="Arial" charset="0"/>
                <a:ea typeface="MS PGothic" charset="0"/>
              </a:rPr>
              <a:t>higher</a:t>
            </a:r>
            <a:r>
              <a:rPr lang="fr-FR" sz="1800" dirty="0">
                <a:latin typeface="Arial" charset="0"/>
                <a:ea typeface="MS PGothic" charset="0"/>
              </a:rPr>
              <a:t> </a:t>
            </a:r>
            <a:r>
              <a:rPr lang="fr-FR" sz="1800" dirty="0" err="1">
                <a:latin typeface="Arial" charset="0"/>
                <a:ea typeface="MS PGothic" charset="0"/>
              </a:rPr>
              <a:t>Kt</a:t>
            </a:r>
            <a:r>
              <a:rPr lang="fr-FR" sz="1800" dirty="0">
                <a:latin typeface="Arial" charset="0"/>
                <a:ea typeface="MS PGothic" charset="0"/>
              </a:rPr>
              <a:t>/V</a:t>
            </a:r>
            <a:br>
              <a:rPr lang="fr-FR" sz="1800" dirty="0">
                <a:latin typeface="Arial" charset="0"/>
                <a:ea typeface="MS PGothic" charset="0"/>
              </a:rPr>
            </a:br>
            <a:endParaRPr lang="fr-FR" sz="1800" dirty="0">
              <a:latin typeface="Arial" charset="0"/>
              <a:ea typeface="MS PGothic" charset="0"/>
            </a:endParaRPr>
          </a:p>
        </p:txBody>
      </p:sp>
      <p:sp>
        <p:nvSpPr>
          <p:cNvPr id="375810" name="Espace réservé du contenu 2"/>
          <p:cNvSpPr>
            <a:spLocks noGrp="1"/>
          </p:cNvSpPr>
          <p:nvPr>
            <p:ph idx="1"/>
          </p:nvPr>
        </p:nvSpPr>
        <p:spPr>
          <a:xfrm>
            <a:off x="463550" y="3357563"/>
            <a:ext cx="9359900" cy="935037"/>
          </a:xfrm>
          <a:solidFill>
            <a:srgbClr val="C2FFF0"/>
          </a:solidFill>
          <a:ln w="28575">
            <a:solidFill>
              <a:srgbClr val="FF0000"/>
            </a:solidFill>
            <a:miter lim="800000"/>
            <a:headEnd/>
            <a:tailEnd/>
          </a:ln>
        </p:spPr>
        <p:txBody>
          <a:bodyPr/>
          <a:lstStyle/>
          <a:p>
            <a:pPr marL="0" indent="0">
              <a:buFontTx/>
              <a:buNone/>
            </a:pPr>
            <a:r>
              <a:rPr lang="fr-FR" sz="2400">
                <a:latin typeface="Arial" charset="0"/>
                <a:ea typeface="MS PGothic" charset="0"/>
                <a:cs typeface="MS PGothic" charset="0"/>
              </a:rPr>
              <a:t>  Is HDF more favourable than HD for treatment of renal anaemia ? </a:t>
            </a:r>
          </a:p>
          <a:p>
            <a:pPr marL="0" indent="0">
              <a:buFontTx/>
              <a:buNone/>
            </a:pPr>
            <a:r>
              <a:rPr lang="fr-FR" sz="2400" i="1">
                <a:latin typeface="Arial" charset="0"/>
                <a:ea typeface="MS PGothic" charset="0"/>
                <a:cs typeface="MS PGothic" charset="0"/>
              </a:rPr>
              <a:t>            </a:t>
            </a:r>
            <a:r>
              <a:rPr lang="fr-FR" sz="1800" i="1">
                <a:latin typeface="Arial" charset="0"/>
                <a:ea typeface="MS PGothic" charset="0"/>
                <a:cs typeface="MS PGothic" charset="0"/>
              </a:rPr>
              <a:t>A. Wiẹcek and G. Piecha. </a:t>
            </a:r>
            <a:r>
              <a:rPr lang="fr-FR" sz="1800" i="1">
                <a:solidFill>
                  <a:srgbClr val="FF0000"/>
                </a:solidFill>
                <a:latin typeface="Arial" charset="0"/>
                <a:ea typeface="MS PGothic" charset="0"/>
                <a:cs typeface="MS PGothic" charset="0"/>
              </a:rPr>
              <a:t>Nephrol Dial Transplant </a:t>
            </a:r>
            <a:r>
              <a:rPr lang="fr-FR" sz="1800" b="1" i="1">
                <a:solidFill>
                  <a:srgbClr val="FF0000"/>
                </a:solidFill>
                <a:latin typeface="Arial" charset="0"/>
                <a:ea typeface="MS PGothic" charset="0"/>
                <a:cs typeface="MS PGothic" charset="0"/>
              </a:rPr>
              <a:t>2015</a:t>
            </a:r>
            <a:r>
              <a:rPr lang="fr-FR" sz="1800" i="1">
                <a:latin typeface="Arial" charset="0"/>
                <a:ea typeface="MS PGothic" charset="0"/>
                <a:cs typeface="MS PGothic" charset="0"/>
              </a:rPr>
              <a:t>; 30:523-525</a:t>
            </a:r>
          </a:p>
        </p:txBody>
      </p:sp>
      <p:pic>
        <p:nvPicPr>
          <p:cNvPr id="375811" name="Espace réservé du contenu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4365625"/>
            <a:ext cx="5832475" cy="23145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75812" name="Rectangle 1"/>
          <p:cNvSpPr>
            <a:spLocks noChangeArrowheads="1"/>
          </p:cNvSpPr>
          <p:nvPr/>
        </p:nvSpPr>
        <p:spPr bwMode="auto">
          <a:xfrm>
            <a:off x="3990975" y="4724400"/>
            <a:ext cx="720725" cy="217488"/>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fr-FR"/>
          </a:p>
        </p:txBody>
      </p:sp>
      <p:sp>
        <p:nvSpPr>
          <p:cNvPr id="375813" name="Rectangle 5"/>
          <p:cNvSpPr>
            <a:spLocks noChangeArrowheads="1"/>
          </p:cNvSpPr>
          <p:nvPr/>
        </p:nvSpPr>
        <p:spPr bwMode="auto">
          <a:xfrm>
            <a:off x="4927600" y="6021388"/>
            <a:ext cx="720725" cy="287337"/>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fr-FR"/>
          </a:p>
        </p:txBody>
      </p:sp>
      <p:sp>
        <p:nvSpPr>
          <p:cNvPr id="375814" name="Rectangle 6"/>
          <p:cNvSpPr>
            <a:spLocks noChangeArrowheads="1"/>
          </p:cNvSpPr>
          <p:nvPr/>
        </p:nvSpPr>
        <p:spPr bwMode="auto">
          <a:xfrm>
            <a:off x="2479675" y="5229225"/>
            <a:ext cx="3743325" cy="360363"/>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fr-F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188913"/>
            <a:ext cx="9856788" cy="1079500"/>
          </a:xfrm>
          <a:solidFill>
            <a:srgbClr val="C2FFF0"/>
          </a:solidFill>
        </p:spPr>
        <p:txBody>
          <a:bodyPr/>
          <a:lstStyle/>
          <a:p>
            <a:pPr>
              <a:defRPr/>
            </a:pPr>
            <a:r>
              <a:rPr lang="en-US" sz="3200" dirty="0" smtClean="0">
                <a:solidFill>
                  <a:srgbClr val="FF0000"/>
                </a:solidFill>
                <a:latin typeface="+mn-lt"/>
              </a:rPr>
              <a:t>Risk Ratio benefit for HDF                                         </a:t>
            </a:r>
            <a:r>
              <a:rPr lang="en-US" sz="3200" dirty="0" smtClean="0">
                <a:latin typeface="+mn-lt"/>
              </a:rPr>
              <a:t> </a:t>
            </a:r>
            <a:r>
              <a:rPr lang="en-US" sz="3200" i="1" dirty="0" smtClean="0">
                <a:latin typeface="+mn-lt"/>
              </a:rPr>
              <a:t>All-Cause Mortality and Cause-Specific Mortality  </a:t>
            </a:r>
            <a:endParaRPr lang="en-US" sz="3200" i="1" dirty="0">
              <a:latin typeface="+mn-lt"/>
            </a:endParaRPr>
          </a:p>
        </p:txBody>
      </p:sp>
      <p:grpSp>
        <p:nvGrpSpPr>
          <p:cNvPr id="527362" name="Group 13"/>
          <p:cNvGrpSpPr>
            <a:grpSpLocks/>
          </p:cNvGrpSpPr>
          <p:nvPr/>
        </p:nvGrpSpPr>
        <p:grpSpPr bwMode="auto">
          <a:xfrm>
            <a:off x="274638" y="2717800"/>
            <a:ext cx="9877425" cy="1893888"/>
            <a:chOff x="284172" y="2947823"/>
            <a:chExt cx="9877401" cy="1893843"/>
          </a:xfrm>
        </p:grpSpPr>
        <p:sp>
          <p:nvSpPr>
            <p:cNvPr id="12" name="Rectangle 11"/>
            <p:cNvSpPr/>
            <p:nvPr/>
          </p:nvSpPr>
          <p:spPr bwMode="auto">
            <a:xfrm>
              <a:off x="314334" y="3763779"/>
              <a:ext cx="9813901" cy="531800"/>
            </a:xfrm>
            <a:prstGeom prst="rect">
              <a:avLst/>
            </a:prstGeom>
            <a:solidFill>
              <a:schemeClr val="accent1">
                <a:lumMod val="20000"/>
                <a:lumOff val="80000"/>
              </a:schemeClr>
            </a:solidFill>
            <a:ln w="9525" cap="flat" cmpd="sng" algn="ctr">
              <a:noFill/>
              <a:prstDash val="solid"/>
              <a:round/>
              <a:headEnd type="none" w="med" len="med"/>
              <a:tailEnd type="none" w="med" len="med"/>
            </a:ln>
            <a:effectLst/>
            <a:extLst/>
          </p:spPr>
          <p:txBody>
            <a:bodyPr/>
            <a:lstStyle/>
            <a:p>
              <a:pPr algn="ctr" eaLnBrk="0" hangingPunct="0">
                <a:defRPr/>
              </a:pPr>
              <a:endParaRPr lang="en-US" sz="1800" dirty="0" err="1">
                <a:solidFill>
                  <a:schemeClr val="bg1"/>
                </a:solidFill>
                <a:latin typeface="+mn-lt"/>
                <a:ea typeface="ＭＳ Ｐゴシック" pitchFamily="1" charset="-128"/>
              </a:endParaRPr>
            </a:p>
          </p:txBody>
        </p:sp>
        <p:pic>
          <p:nvPicPr>
            <p:cNvPr id="527373" name="Picture 9" descr="RMortality.png"/>
            <p:cNvPicPr>
              <a:picLocks noChangeAspect="1"/>
            </p:cNvPicPr>
            <p:nvPr/>
          </p:nvPicPr>
          <p:blipFill>
            <a:blip r:embed="rId3">
              <a:clrChange>
                <a:clrFrom>
                  <a:srgbClr val="ECF4F7"/>
                </a:clrFrom>
                <a:clrTo>
                  <a:srgbClr val="ECF4F7">
                    <a:alpha val="0"/>
                  </a:srgbClr>
                </a:clrTo>
              </a:clrChange>
              <a:extLst>
                <a:ext uri="{28A0092B-C50C-407E-A947-70E740481C1C}">
                  <a14:useLocalDpi xmlns:a14="http://schemas.microsoft.com/office/drawing/2010/main" val="0"/>
                </a:ext>
              </a:extLst>
            </a:blip>
            <a:srcRect/>
            <a:stretch>
              <a:fillRect/>
            </a:stretch>
          </p:blipFill>
          <p:spPr bwMode="auto">
            <a:xfrm>
              <a:off x="284172" y="2947823"/>
              <a:ext cx="9877401" cy="1893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p:cNvSpPr txBox="1"/>
          <p:nvPr/>
        </p:nvSpPr>
        <p:spPr>
          <a:xfrm>
            <a:off x="338138" y="4760913"/>
            <a:ext cx="4414837" cy="460375"/>
          </a:xfrm>
          <a:prstGeom prst="rect">
            <a:avLst/>
          </a:prstGeom>
          <a:solidFill>
            <a:schemeClr val="tx2">
              <a:lumMod val="20000"/>
              <a:lumOff val="80000"/>
            </a:schemeClr>
          </a:solidFill>
        </p:spPr>
        <p:txBody>
          <a:bodyPr>
            <a:spAutoFit/>
          </a:bodyPr>
          <a:lstStyle/>
          <a:p>
            <a:pPr algn="ctr">
              <a:defRPr/>
            </a:pPr>
            <a:r>
              <a:rPr lang="en-US" i="1" dirty="0">
                <a:solidFill>
                  <a:srgbClr val="FF0000"/>
                </a:solidFill>
                <a:latin typeface="Calibri" panose="020F0502020204030204" pitchFamily="34" charset="0"/>
              </a:rPr>
              <a:t>Cohort 2793 prevalent ESKD </a:t>
            </a:r>
            <a:r>
              <a:rPr lang="en-US" i="1" dirty="0" err="1">
                <a:solidFill>
                  <a:srgbClr val="FF0000"/>
                </a:solidFill>
                <a:latin typeface="Calibri" panose="020F0502020204030204" pitchFamily="34" charset="0"/>
              </a:rPr>
              <a:t>pts</a:t>
            </a:r>
            <a:endParaRPr lang="en-US" i="1" dirty="0">
              <a:solidFill>
                <a:srgbClr val="FF0000"/>
              </a:solidFill>
              <a:latin typeface="Calibri" panose="020F0502020204030204" pitchFamily="34" charset="0"/>
            </a:endParaRPr>
          </a:p>
        </p:txBody>
      </p:sp>
      <p:sp>
        <p:nvSpPr>
          <p:cNvPr id="527364" name="Rectangle 14"/>
          <p:cNvSpPr>
            <a:spLocks noChangeArrowheads="1"/>
          </p:cNvSpPr>
          <p:nvPr/>
        </p:nvSpPr>
        <p:spPr bwMode="auto">
          <a:xfrm>
            <a:off x="3990975" y="6475413"/>
            <a:ext cx="62103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latin typeface="Calibri" charset="0"/>
              </a:rPr>
              <a:t>Peters SAE et al, </a:t>
            </a:r>
            <a:r>
              <a:rPr lang="en-US" sz="1400" i="1">
                <a:latin typeface="Calibri" charset="0"/>
              </a:rPr>
              <a:t>Nephrol Dial Transplant </a:t>
            </a:r>
            <a:r>
              <a:rPr lang="en-US" sz="1400">
                <a:latin typeface="Calibri" charset="0"/>
              </a:rPr>
              <a:t>2016;31(6):978-84.</a:t>
            </a:r>
          </a:p>
        </p:txBody>
      </p:sp>
      <p:pic>
        <p:nvPicPr>
          <p:cNvPr id="527365"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7488" y="6237288"/>
            <a:ext cx="17287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7366" name="Rectangle 2"/>
          <p:cNvSpPr>
            <a:spLocks noChangeArrowheads="1"/>
          </p:cNvSpPr>
          <p:nvPr/>
        </p:nvSpPr>
        <p:spPr bwMode="auto">
          <a:xfrm>
            <a:off x="696913" y="1412875"/>
            <a:ext cx="9307512" cy="9366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atin typeface="Calibri" charset="0"/>
              </a:rPr>
              <a:t>A Pooled Meta-Analysis of Individual Participant Data* from four randomized controlled trials</a:t>
            </a:r>
          </a:p>
          <a:p>
            <a:pPr algn="ctr"/>
            <a:endParaRPr lang="en-US">
              <a:latin typeface="Calibri" charset="0"/>
            </a:endParaRPr>
          </a:p>
        </p:txBody>
      </p:sp>
      <p:sp>
        <p:nvSpPr>
          <p:cNvPr id="527367" name="Rectangle 6"/>
          <p:cNvSpPr>
            <a:spLocks noChangeArrowheads="1"/>
          </p:cNvSpPr>
          <p:nvPr/>
        </p:nvSpPr>
        <p:spPr bwMode="auto">
          <a:xfrm>
            <a:off x="7375525" y="6094413"/>
            <a:ext cx="2754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Calibri" charset="0"/>
              </a:rPr>
              <a:t>*Riley RD et al, </a:t>
            </a:r>
            <a:r>
              <a:rPr lang="en-US" sz="1400" i="1">
                <a:latin typeface="Calibri" charset="0"/>
              </a:rPr>
              <a:t>BMJ </a:t>
            </a:r>
            <a:r>
              <a:rPr lang="en-US" sz="1400">
                <a:latin typeface="Calibri" charset="0"/>
              </a:rPr>
              <a:t>2010;340:c221</a:t>
            </a:r>
          </a:p>
        </p:txBody>
      </p:sp>
      <p:sp>
        <p:nvSpPr>
          <p:cNvPr id="527368" name="Rectangle 5"/>
          <p:cNvSpPr>
            <a:spLocks noChangeArrowheads="1"/>
          </p:cNvSpPr>
          <p:nvPr/>
        </p:nvSpPr>
        <p:spPr bwMode="auto">
          <a:xfrm>
            <a:off x="7664450" y="2565400"/>
            <a:ext cx="2519363" cy="2159000"/>
          </a:xfrm>
          <a:prstGeom prst="rect">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fr-FR"/>
          </a:p>
        </p:txBody>
      </p:sp>
      <p:sp>
        <p:nvSpPr>
          <p:cNvPr id="527369" name="Flèche vers la droite 7"/>
          <p:cNvSpPr>
            <a:spLocks noChangeArrowheads="1"/>
          </p:cNvSpPr>
          <p:nvPr/>
        </p:nvSpPr>
        <p:spPr bwMode="auto">
          <a:xfrm rot="-1861541">
            <a:off x="5359400" y="4598988"/>
            <a:ext cx="2449513" cy="1539875"/>
          </a:xfrm>
          <a:prstGeom prst="rightArrow">
            <a:avLst>
              <a:gd name="adj1" fmla="val 50000"/>
              <a:gd name="adj2" fmla="val 49997"/>
            </a:avLst>
          </a:prstGeom>
          <a:solidFill>
            <a:srgbClr val="FFFF99"/>
          </a:solidFill>
          <a:ln w="28575">
            <a:solidFill>
              <a:srgbClr val="FF0000"/>
            </a:solidFill>
            <a:round/>
            <a:headEnd/>
            <a:tailEnd/>
          </a:ln>
        </p:spPr>
        <p:txBody>
          <a:bodyPr/>
          <a:lstStyle/>
          <a:p>
            <a:pPr algn="ctr" eaLnBrk="0" hangingPunct="0"/>
            <a:r>
              <a:rPr lang="en-US"/>
              <a:t>Improved    outcome</a:t>
            </a:r>
          </a:p>
        </p:txBody>
      </p:sp>
      <p:sp>
        <p:nvSpPr>
          <p:cNvPr id="527370" name="Rectangle 14"/>
          <p:cNvSpPr>
            <a:spLocks noChangeArrowheads="1"/>
          </p:cNvSpPr>
          <p:nvPr/>
        </p:nvSpPr>
        <p:spPr bwMode="auto">
          <a:xfrm>
            <a:off x="174625" y="2565400"/>
            <a:ext cx="1800225" cy="2087563"/>
          </a:xfrm>
          <a:prstGeom prst="rect">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fr-FR"/>
          </a:p>
        </p:txBody>
      </p:sp>
      <p:sp>
        <p:nvSpPr>
          <p:cNvPr id="527371" name="Flèche gauche 15"/>
          <p:cNvSpPr>
            <a:spLocks noChangeArrowheads="1"/>
          </p:cNvSpPr>
          <p:nvPr/>
        </p:nvSpPr>
        <p:spPr bwMode="auto">
          <a:xfrm>
            <a:off x="9175750" y="3716338"/>
            <a:ext cx="895350" cy="412750"/>
          </a:xfrm>
          <a:prstGeom prst="leftArrow">
            <a:avLst>
              <a:gd name="adj1" fmla="val 50000"/>
              <a:gd name="adj2" fmla="val 50003"/>
            </a:avLst>
          </a:prstGeom>
          <a:solidFill>
            <a:srgbClr val="FF0000"/>
          </a:solidFill>
          <a:ln w="9525">
            <a:solidFill>
              <a:schemeClr val="tx1"/>
            </a:solidFill>
            <a:round/>
            <a:headEnd/>
            <a:tailEnd/>
          </a:ln>
        </p:spPr>
        <p:txBody>
          <a:bodyPr/>
          <a:lstStyle/>
          <a:p>
            <a:pPr eaLnBrk="0" hangingPunct="0"/>
            <a:endParaRPr lang="fr-FR"/>
          </a:p>
        </p:txBody>
      </p:sp>
    </p:spTree>
    <p:extLst>
      <p:ext uri="{BB962C8B-B14F-4D97-AF65-F5344CB8AC3E}">
        <p14:creationId xmlns:p14="http://schemas.microsoft.com/office/powerpoint/2010/main" val="18742171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re 1"/>
          <p:cNvSpPr>
            <a:spLocks noGrp="1"/>
          </p:cNvSpPr>
          <p:nvPr>
            <p:ph type="title"/>
          </p:nvPr>
        </p:nvSpPr>
        <p:spPr>
          <a:xfrm>
            <a:off x="482600" y="188913"/>
            <a:ext cx="9563100" cy="2016125"/>
          </a:xfrm>
          <a:solidFill>
            <a:schemeClr val="accent1">
              <a:lumMod val="20000"/>
              <a:lumOff val="80000"/>
            </a:schemeClr>
          </a:solidFill>
        </p:spPr>
        <p:txBody>
          <a:bodyPr/>
          <a:lstStyle/>
          <a:p>
            <a:pPr>
              <a:defRPr/>
            </a:pPr>
            <a:r>
              <a:rPr lang="fr-FR" sz="2800">
                <a:latin typeface="Arial" charset="0"/>
                <a:ea typeface="MS PGothic" charset="0"/>
              </a:rPr>
              <a:t>How to prescribe hemodialysis or hemodiafiltraiton in order to ameliorate dialysis-related symptomes and complications</a:t>
            </a:r>
            <a:r>
              <a:rPr lang="fr-FR">
                <a:latin typeface="Arial" charset="0"/>
                <a:ea typeface="MS PGothic" charset="0"/>
              </a:rPr>
              <a:t/>
            </a:r>
            <a:br>
              <a:rPr lang="fr-FR">
                <a:latin typeface="Arial" charset="0"/>
                <a:ea typeface="MS PGothic" charset="0"/>
              </a:rPr>
            </a:br>
            <a:r>
              <a:rPr lang="fr-FR" sz="2000">
                <a:latin typeface="Arial" charset="0"/>
                <a:ea typeface="MS PGothic" charset="0"/>
              </a:rPr>
              <a:t>Ikuo Masakane. Kawanishita H, Yamashita AC, (eds):Hemodiafiltration – A new Era. In Contrib Nephrol. Basel, Karger; 2011, vol 168, pp 53-63. </a:t>
            </a:r>
            <a:endParaRPr lang="fr-FR">
              <a:latin typeface="Arial" charset="0"/>
              <a:ea typeface="MS PGothic" charset="0"/>
            </a:endParaRPr>
          </a:p>
        </p:txBody>
      </p:sp>
      <p:sp>
        <p:nvSpPr>
          <p:cNvPr id="486402" name="Espace réservé du contenu 2"/>
          <p:cNvSpPr>
            <a:spLocks noGrp="1"/>
          </p:cNvSpPr>
          <p:nvPr>
            <p:ph idx="1"/>
          </p:nvPr>
        </p:nvSpPr>
        <p:spPr>
          <a:xfrm>
            <a:off x="247650" y="2349500"/>
            <a:ext cx="5543550" cy="3887788"/>
          </a:xfrm>
        </p:spPr>
        <p:txBody>
          <a:bodyPr/>
          <a:lstStyle/>
          <a:p>
            <a:pPr marL="0" lvl="2" indent="357188">
              <a:buFontTx/>
              <a:buNone/>
            </a:pPr>
            <a:r>
              <a:rPr lang="fr-FR" sz="2000">
                <a:latin typeface="Arial" charset="0"/>
                <a:ea typeface="MS PGothic" charset="0"/>
              </a:rPr>
              <a:t>Higher albumin loss was observed when HPM dialyzers were used for post dilution HDF. Thus, elevation of the efficiency of high molecular solutes removal while controlling albumin loss by employing pre dilution HDF has become actively performed.</a:t>
            </a:r>
          </a:p>
          <a:p>
            <a:pPr marL="0" lvl="2" indent="357188">
              <a:buFontTx/>
              <a:buNone/>
            </a:pPr>
            <a:r>
              <a:rPr lang="fr-FR" sz="2000">
                <a:latin typeface="Arial" charset="0"/>
                <a:ea typeface="MS PGothic" charset="0"/>
              </a:rPr>
              <a:t>The excessive plasma dilution in </a:t>
            </a:r>
            <a:r>
              <a:rPr lang="fr-FR" sz="2000" i="1">
                <a:solidFill>
                  <a:srgbClr val="FF0000"/>
                </a:solidFill>
                <a:latin typeface="Arial" charset="0"/>
                <a:ea typeface="MS PGothic" charset="0"/>
              </a:rPr>
              <a:t>pre dilution HDF could be</a:t>
            </a:r>
            <a:r>
              <a:rPr lang="fr-FR" sz="2000">
                <a:solidFill>
                  <a:srgbClr val="FF0000"/>
                </a:solidFill>
                <a:latin typeface="Arial" charset="0"/>
                <a:ea typeface="MS PGothic" charset="0"/>
              </a:rPr>
              <a:t> </a:t>
            </a:r>
            <a:r>
              <a:rPr lang="fr-FR" sz="2000">
                <a:latin typeface="Arial" charset="0"/>
                <a:ea typeface="MS PGothic" charset="0"/>
              </a:rPr>
              <a:t>an important factor for </a:t>
            </a:r>
            <a:r>
              <a:rPr lang="fr-FR" sz="2000" i="1">
                <a:solidFill>
                  <a:srgbClr val="FF0000"/>
                </a:solidFill>
                <a:latin typeface="Arial" charset="0"/>
                <a:ea typeface="MS PGothic" charset="0"/>
              </a:rPr>
              <a:t>enhancing the efficacy of protein bound uremic toxins removal</a:t>
            </a:r>
          </a:p>
          <a:p>
            <a:pPr marL="0" lvl="2" indent="357188">
              <a:buFontTx/>
              <a:buNone/>
            </a:pPr>
            <a:r>
              <a:rPr lang="fr-FR" sz="2000" i="1">
                <a:solidFill>
                  <a:srgbClr val="FF0000"/>
                </a:solidFill>
                <a:latin typeface="Arial" charset="0"/>
                <a:ea typeface="MS PGothic" charset="0"/>
              </a:rPr>
              <a:t>Pre dilution HDF using HPM</a:t>
            </a:r>
            <a:r>
              <a:rPr lang="fr-FR" sz="2000">
                <a:solidFill>
                  <a:srgbClr val="FF0000"/>
                </a:solidFill>
                <a:latin typeface="Arial" charset="0"/>
                <a:ea typeface="MS PGothic" charset="0"/>
              </a:rPr>
              <a:t> dialyzer has become the main trend in Japan</a:t>
            </a:r>
          </a:p>
          <a:p>
            <a:pPr marL="0" lvl="2" indent="357188">
              <a:buFontTx/>
              <a:buNone/>
            </a:pPr>
            <a:endParaRPr lang="fr-FR" sz="2000" i="1">
              <a:solidFill>
                <a:srgbClr val="FF0000"/>
              </a:solidFill>
              <a:latin typeface="Arial" charset="0"/>
              <a:ea typeface="MS PGothic" charset="0"/>
            </a:endParaRPr>
          </a:p>
          <a:p>
            <a:pPr algn="just">
              <a:buFontTx/>
              <a:buNone/>
            </a:pPr>
            <a:r>
              <a:rPr lang="fr-FR" sz="2000">
                <a:latin typeface="Arial" charset="0"/>
                <a:ea typeface="MS PGothic" charset="0"/>
                <a:cs typeface="MS PGothic" charset="0"/>
              </a:rPr>
              <a:t>	</a:t>
            </a:r>
          </a:p>
        </p:txBody>
      </p:sp>
      <p:pic>
        <p:nvPicPr>
          <p:cNvPr id="486403" name="Image 1" descr="Sans titr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2420938"/>
            <a:ext cx="454342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404" name="Rectangle 5"/>
          <p:cNvSpPr>
            <a:spLocks noChangeArrowheads="1"/>
          </p:cNvSpPr>
          <p:nvPr/>
        </p:nvSpPr>
        <p:spPr bwMode="auto">
          <a:xfrm>
            <a:off x="319088" y="5589588"/>
            <a:ext cx="5616575" cy="719137"/>
          </a:xfrm>
          <a:prstGeom prst="rect">
            <a:avLst/>
          </a:prstGeom>
          <a:solidFill>
            <a:srgbClr val="FFFF00">
              <a:alpha val="18823"/>
            </a:srgbClr>
          </a:solidFill>
          <a:ln w="28575">
            <a:solidFill>
              <a:srgbClr val="FF0000"/>
            </a:solidFill>
            <a:round/>
            <a:headEnd/>
            <a:tailEnd/>
          </a:ln>
        </p:spPr>
        <p:txBody>
          <a:bodyPr/>
          <a:lstStyle/>
          <a:p>
            <a:endParaRPr lang="fr-FR">
              <a:solidFill>
                <a:srgbClr val="000000"/>
              </a:solidFill>
            </a:endParaRPr>
          </a:p>
        </p:txBody>
      </p:sp>
    </p:spTree>
    <p:extLst>
      <p:ext uri="{BB962C8B-B14F-4D97-AF65-F5344CB8AC3E}">
        <p14:creationId xmlns:p14="http://schemas.microsoft.com/office/powerpoint/2010/main" val="23526267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itre 1"/>
          <p:cNvSpPr>
            <a:spLocks noGrp="1"/>
          </p:cNvSpPr>
          <p:nvPr>
            <p:ph type="title"/>
          </p:nvPr>
        </p:nvSpPr>
        <p:spPr>
          <a:xfrm>
            <a:off x="482600" y="188913"/>
            <a:ext cx="9563100" cy="1944687"/>
          </a:xfrm>
          <a:solidFill>
            <a:schemeClr val="accent1">
              <a:lumMod val="20000"/>
              <a:lumOff val="80000"/>
            </a:schemeClr>
          </a:solidFill>
        </p:spPr>
        <p:txBody>
          <a:bodyPr/>
          <a:lstStyle/>
          <a:p>
            <a:pPr>
              <a:defRPr/>
            </a:pPr>
            <a:r>
              <a:rPr lang="fr-FR" sz="2800" dirty="0" err="1" smtClean="0">
                <a:cs typeface="+mj-cs"/>
              </a:rPr>
              <a:t>Choice</a:t>
            </a:r>
            <a:r>
              <a:rPr lang="fr-FR" sz="2800" dirty="0" smtClean="0">
                <a:cs typeface="+mj-cs"/>
              </a:rPr>
              <a:t> of </a:t>
            </a:r>
            <a:r>
              <a:rPr lang="fr-FR" sz="2800" dirty="0" err="1" smtClean="0">
                <a:cs typeface="+mj-cs"/>
              </a:rPr>
              <a:t>modality</a:t>
            </a:r>
            <a:r>
              <a:rPr lang="fr-FR" sz="2800" dirty="0" smtClean="0">
                <a:cs typeface="+mj-cs"/>
              </a:rPr>
              <a:t> </a:t>
            </a:r>
            <a:r>
              <a:rPr lang="fr-FR" sz="2800" dirty="0" err="1" smtClean="0">
                <a:cs typeface="+mj-cs"/>
              </a:rPr>
              <a:t>with</a:t>
            </a:r>
            <a:r>
              <a:rPr lang="fr-FR" sz="2800" dirty="0" smtClean="0">
                <a:cs typeface="+mj-cs"/>
              </a:rPr>
              <a:t> the use of High-Performance Membrane and </a:t>
            </a:r>
            <a:r>
              <a:rPr lang="fr-FR" sz="2800" dirty="0" err="1" smtClean="0">
                <a:cs typeface="+mj-cs"/>
              </a:rPr>
              <a:t>evaluation</a:t>
            </a:r>
            <a:r>
              <a:rPr lang="fr-FR" sz="2800" dirty="0" smtClean="0">
                <a:cs typeface="+mj-cs"/>
              </a:rPr>
              <a:t> for </a:t>
            </a:r>
            <a:r>
              <a:rPr lang="fr-FR" sz="2800" dirty="0" err="1" smtClean="0">
                <a:cs typeface="+mj-cs"/>
              </a:rPr>
              <a:t>clinical</a:t>
            </a:r>
            <a:r>
              <a:rPr lang="fr-FR" sz="2800" dirty="0" smtClean="0">
                <a:cs typeface="+mj-cs"/>
              </a:rPr>
              <a:t> </a:t>
            </a:r>
            <a:r>
              <a:rPr lang="fr-FR" sz="2800" dirty="0" err="1" smtClean="0">
                <a:cs typeface="+mj-cs"/>
              </a:rPr>
              <a:t>effects</a:t>
            </a:r>
            <a:r>
              <a:rPr lang="fr-FR" sz="2800" dirty="0" smtClean="0">
                <a:cs typeface="+mj-cs"/>
              </a:rPr>
              <a:t> </a:t>
            </a:r>
            <a:r>
              <a:rPr lang="fr-FR" dirty="0" smtClean="0">
                <a:cs typeface="+mj-cs"/>
              </a:rPr>
              <a:t/>
            </a:r>
            <a:br>
              <a:rPr lang="fr-FR" dirty="0" smtClean="0">
                <a:cs typeface="+mj-cs"/>
              </a:rPr>
            </a:br>
            <a:r>
              <a:rPr lang="fr-FR" sz="2000" dirty="0" err="1" smtClean="0">
                <a:cs typeface="+mj-cs"/>
              </a:rPr>
              <a:t>Ikuo</a:t>
            </a:r>
            <a:r>
              <a:rPr lang="fr-FR" sz="2000" dirty="0" smtClean="0">
                <a:cs typeface="+mj-cs"/>
              </a:rPr>
              <a:t> </a:t>
            </a:r>
            <a:r>
              <a:rPr lang="fr-FR" sz="2000" dirty="0" err="1" smtClean="0">
                <a:cs typeface="+mj-cs"/>
              </a:rPr>
              <a:t>Masakane</a:t>
            </a:r>
            <a:r>
              <a:rPr lang="fr-FR" sz="2000" dirty="0" smtClean="0">
                <a:cs typeface="+mj-cs"/>
              </a:rPr>
              <a:t>. </a:t>
            </a:r>
            <a:r>
              <a:rPr lang="fr-FR" sz="2000" dirty="0" err="1" smtClean="0">
                <a:cs typeface="+mj-cs"/>
              </a:rPr>
              <a:t>Saito</a:t>
            </a:r>
            <a:r>
              <a:rPr lang="fr-FR" sz="2000" dirty="0" smtClean="0">
                <a:cs typeface="+mj-cs"/>
              </a:rPr>
              <a:t> A, </a:t>
            </a:r>
            <a:r>
              <a:rPr lang="fr-FR" sz="2000" dirty="0" err="1" smtClean="0">
                <a:cs typeface="+mj-cs"/>
              </a:rPr>
              <a:t>Kawanishita</a:t>
            </a:r>
            <a:r>
              <a:rPr lang="fr-FR" sz="2000" dirty="0" smtClean="0">
                <a:cs typeface="+mj-cs"/>
              </a:rPr>
              <a:t> H, </a:t>
            </a:r>
            <a:r>
              <a:rPr lang="fr-FR" sz="2000" dirty="0" err="1" smtClean="0">
                <a:cs typeface="+mj-cs"/>
              </a:rPr>
              <a:t>Yamashita</a:t>
            </a:r>
            <a:r>
              <a:rPr lang="fr-FR" sz="2000" dirty="0" smtClean="0">
                <a:cs typeface="+mj-cs"/>
              </a:rPr>
              <a:t> AC, </a:t>
            </a:r>
            <a:r>
              <a:rPr lang="fr-FR" sz="2000" dirty="0" err="1" smtClean="0">
                <a:cs typeface="+mj-cs"/>
              </a:rPr>
              <a:t>Mineshima</a:t>
            </a:r>
            <a:r>
              <a:rPr lang="fr-FR" sz="2000" dirty="0" smtClean="0">
                <a:cs typeface="+mj-cs"/>
              </a:rPr>
              <a:t> M (</a:t>
            </a:r>
            <a:r>
              <a:rPr lang="fr-FR" sz="2000" dirty="0" err="1" smtClean="0">
                <a:cs typeface="+mj-cs"/>
              </a:rPr>
              <a:t>eds</a:t>
            </a:r>
            <a:r>
              <a:rPr lang="fr-FR" sz="2000" dirty="0" smtClean="0">
                <a:cs typeface="+mj-cs"/>
              </a:rPr>
              <a:t>):High-Performance Membrane </a:t>
            </a:r>
            <a:r>
              <a:rPr lang="fr-FR" sz="2000" dirty="0" err="1" smtClean="0">
                <a:cs typeface="+mj-cs"/>
              </a:rPr>
              <a:t>Dialyzers</a:t>
            </a:r>
            <a:r>
              <a:rPr lang="fr-FR" sz="2000" dirty="0" smtClean="0">
                <a:cs typeface="+mj-cs"/>
              </a:rPr>
              <a:t>. In </a:t>
            </a:r>
            <a:r>
              <a:rPr lang="fr-FR" sz="2000" dirty="0" err="1" smtClean="0">
                <a:cs typeface="+mj-cs"/>
              </a:rPr>
              <a:t>Contrib</a:t>
            </a:r>
            <a:r>
              <a:rPr lang="fr-FR" sz="2000" dirty="0" smtClean="0">
                <a:cs typeface="+mj-cs"/>
              </a:rPr>
              <a:t> </a:t>
            </a:r>
            <a:r>
              <a:rPr lang="fr-FR" sz="2000" dirty="0" err="1" smtClean="0">
                <a:cs typeface="+mj-cs"/>
              </a:rPr>
              <a:t>Nephrol</a:t>
            </a:r>
            <a:r>
              <a:rPr lang="fr-FR" sz="2000" dirty="0" smtClean="0">
                <a:cs typeface="+mj-cs"/>
              </a:rPr>
              <a:t>. Basel, </a:t>
            </a:r>
            <a:r>
              <a:rPr lang="fr-FR" sz="2000" dirty="0" err="1" smtClean="0">
                <a:cs typeface="+mj-cs"/>
              </a:rPr>
              <a:t>Karger</a:t>
            </a:r>
            <a:r>
              <a:rPr lang="fr-FR" sz="2000" dirty="0" smtClean="0">
                <a:cs typeface="+mj-cs"/>
              </a:rPr>
              <a:t>; 2011, vol 173, pp 84-94. </a:t>
            </a:r>
            <a:endParaRPr lang="fr-FR" dirty="0" smtClean="0">
              <a:cs typeface="+mj-cs"/>
            </a:endParaRPr>
          </a:p>
        </p:txBody>
      </p:sp>
      <p:sp>
        <p:nvSpPr>
          <p:cNvPr id="488450" name="Espace réservé du contenu 2"/>
          <p:cNvSpPr>
            <a:spLocks noGrp="1"/>
          </p:cNvSpPr>
          <p:nvPr>
            <p:ph idx="1"/>
          </p:nvPr>
        </p:nvSpPr>
        <p:spPr>
          <a:xfrm>
            <a:off x="679450" y="1773238"/>
            <a:ext cx="9001125" cy="4679950"/>
          </a:xfrm>
        </p:spPr>
        <p:txBody>
          <a:bodyPr/>
          <a:lstStyle/>
          <a:p>
            <a:pPr lvl="2">
              <a:buFontTx/>
              <a:buNone/>
            </a:pPr>
            <a:endParaRPr lang="fr-FR">
              <a:latin typeface="Arial" charset="0"/>
              <a:ea typeface="MS PGothic" charset="0"/>
            </a:endParaRPr>
          </a:p>
          <a:p>
            <a:pPr algn="just">
              <a:buFont typeface="Wingdings" charset="0"/>
              <a:buChar char="Ø"/>
            </a:pPr>
            <a:r>
              <a:rPr lang="fr-FR" sz="2400">
                <a:latin typeface="Arial" charset="0"/>
                <a:ea typeface="MS PGothic" charset="0"/>
                <a:cs typeface="MS PGothic" charset="0"/>
              </a:rPr>
              <a:t>	The golden target for dialysis therapy should be to guarantee longer survival and to give a higher quality of life without dialysis-related complications. </a:t>
            </a:r>
          </a:p>
          <a:p>
            <a:pPr algn="just">
              <a:buFont typeface="Wingdings" charset="0"/>
              <a:buChar char="Ø"/>
            </a:pPr>
            <a:r>
              <a:rPr lang="fr-FR" sz="2400">
                <a:latin typeface="Arial" charset="0"/>
                <a:ea typeface="MS PGothic" charset="0"/>
                <a:cs typeface="MS PGothic" charset="0"/>
              </a:rPr>
              <a:t>	Generally, we choose a dialysis modality for better solute removal and better biocompatibility. In this issue we would like to propose that the patients preference for dialysis therapy is a useful parameter in prescribing the dialysis modality. </a:t>
            </a:r>
          </a:p>
          <a:p>
            <a:pPr algn="just">
              <a:buFont typeface="Wingdings" charset="0"/>
              <a:buChar char="Ø"/>
            </a:pPr>
            <a:r>
              <a:rPr lang="fr-FR" sz="2400" i="1">
                <a:solidFill>
                  <a:srgbClr val="FF0000"/>
                </a:solidFill>
                <a:latin typeface="Arial" charset="0"/>
                <a:ea typeface="MS PGothic" charset="0"/>
                <a:cs typeface="MS PGothic" charset="0"/>
              </a:rPr>
              <a:t>       In our recent experience chronic dialysis patients have had preferences on a dialysis modality and membrane and </a:t>
            </a:r>
            <a:r>
              <a:rPr lang="fr-FR" sz="2400" b="1" i="1" u="sng">
                <a:solidFill>
                  <a:srgbClr val="FF0000"/>
                </a:solidFill>
                <a:latin typeface="Arial" charset="0"/>
                <a:ea typeface="MS PGothic" charset="0"/>
                <a:cs typeface="MS PGothic" charset="0"/>
              </a:rPr>
              <a:t>pre dilution online HDF. </a:t>
            </a:r>
          </a:p>
        </p:txBody>
      </p:sp>
    </p:spTree>
    <p:extLst>
      <p:ext uri="{BB962C8B-B14F-4D97-AF65-F5344CB8AC3E}">
        <p14:creationId xmlns:p14="http://schemas.microsoft.com/office/powerpoint/2010/main" val="11578529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9088" y="260350"/>
            <a:ext cx="9648825" cy="2160588"/>
          </a:xfrm>
          <a:solidFill>
            <a:schemeClr val="accent1">
              <a:lumMod val="20000"/>
              <a:lumOff val="80000"/>
            </a:schemeClr>
          </a:solidFill>
        </p:spPr>
        <p:txBody>
          <a:bodyPr/>
          <a:lstStyle/>
          <a:p>
            <a:pPr>
              <a:defRPr/>
            </a:pPr>
            <a:r>
              <a:rPr lang="en-US" sz="4000">
                <a:latin typeface="Arial" charset="0"/>
                <a:ea typeface="MS PGothic" charset="0"/>
              </a:rPr>
              <a:t>Is three times a week HD “sufficient” for children waiting for transplantation ?</a:t>
            </a:r>
            <a:br>
              <a:rPr lang="en-US" sz="4000">
                <a:latin typeface="Arial" charset="0"/>
                <a:ea typeface="MS PGothic" charset="0"/>
              </a:rPr>
            </a:br>
            <a:r>
              <a:rPr lang="en-US" sz="4000">
                <a:solidFill>
                  <a:srgbClr val="FF0000"/>
                </a:solidFill>
                <a:latin typeface="Arial" charset="0"/>
                <a:ea typeface="MS PGothic" charset="0"/>
              </a:rPr>
              <a:t>HF&gt;HD; HDF&gt;HD and daily&gt;3/week </a:t>
            </a:r>
            <a:endParaRPr lang="en-US">
              <a:solidFill>
                <a:srgbClr val="FF0000"/>
              </a:solidFill>
              <a:latin typeface="Arial" charset="0"/>
              <a:ea typeface="MS PGothic" charset="0"/>
            </a:endParaRPr>
          </a:p>
        </p:txBody>
      </p:sp>
      <p:sp>
        <p:nvSpPr>
          <p:cNvPr id="552962" name="Espace réservé du contenu 2"/>
          <p:cNvSpPr>
            <a:spLocks noGrp="1"/>
          </p:cNvSpPr>
          <p:nvPr>
            <p:ph idx="1"/>
          </p:nvPr>
        </p:nvSpPr>
        <p:spPr>
          <a:xfrm>
            <a:off x="771525" y="2420938"/>
            <a:ext cx="8743950" cy="3675062"/>
          </a:xfrm>
        </p:spPr>
        <p:txBody>
          <a:bodyPr/>
          <a:lstStyle/>
          <a:p>
            <a:r>
              <a:rPr lang="en-US" sz="2800">
                <a:solidFill>
                  <a:srgbClr val="FF0000"/>
                </a:solidFill>
                <a:latin typeface="Arial" charset="0"/>
                <a:ea typeface="MS PGothic" charset="0"/>
                <a:cs typeface="MS PGothic" charset="0"/>
              </a:rPr>
              <a:t>Dialysis tolerance: </a:t>
            </a:r>
            <a:r>
              <a:rPr lang="en-US" sz="2800">
                <a:latin typeface="Arial" charset="0"/>
                <a:ea typeface="MS PGothic" charset="0"/>
                <a:cs typeface="MS PGothic" charset="0"/>
              </a:rPr>
              <a:t>nausea/vomiting, cramps, low BP, headaches/fatigue/wash-out feeling, recovery time (fatigue) </a:t>
            </a:r>
          </a:p>
          <a:p>
            <a:r>
              <a:rPr lang="en-US" sz="2800">
                <a:solidFill>
                  <a:srgbClr val="FF0000"/>
                </a:solidFill>
                <a:latin typeface="Arial" charset="0"/>
                <a:ea typeface="MS PGothic" charset="0"/>
                <a:cs typeface="MS PGothic" charset="0"/>
              </a:rPr>
              <a:t>BP/volume control: </a:t>
            </a:r>
            <a:r>
              <a:rPr lang="en-US" sz="2800">
                <a:latin typeface="Arial" charset="0"/>
                <a:ea typeface="MS PGothic" charset="0"/>
                <a:cs typeface="MS PGothic" charset="0"/>
              </a:rPr>
              <a:t>UF/BW loss per hour, NaD, T</a:t>
            </a:r>
            <a:r>
              <a:rPr lang="en-US" sz="2800" baseline="-25000">
                <a:latin typeface="Arial" charset="0"/>
                <a:ea typeface="MS PGothic" charset="0"/>
                <a:cs typeface="MS PGothic" charset="0"/>
              </a:rPr>
              <a:t>D</a:t>
            </a:r>
            <a:r>
              <a:rPr lang="en-US" sz="2800">
                <a:latin typeface="Arial" charset="0"/>
                <a:ea typeface="MS PGothic" charset="0"/>
                <a:cs typeface="MS PGothic" charset="0"/>
              </a:rPr>
              <a:t>, dialysis time, volume overload and protein wasting: </a:t>
            </a:r>
            <a:r>
              <a:rPr lang="en-US" sz="2800" i="1" u="sng">
                <a:latin typeface="Arial" charset="0"/>
                <a:ea typeface="MS PGothic" charset="0"/>
                <a:cs typeface="MS PGothic" charset="0"/>
              </a:rPr>
              <a:t>apply floating dry weight</a:t>
            </a:r>
          </a:p>
          <a:p>
            <a:r>
              <a:rPr lang="en-US" sz="2800">
                <a:solidFill>
                  <a:srgbClr val="FF0000"/>
                </a:solidFill>
                <a:latin typeface="Arial" charset="0"/>
                <a:ea typeface="MS PGothic" charset="0"/>
                <a:cs typeface="MS PGothic" charset="0"/>
              </a:rPr>
              <a:t>Statural growth: </a:t>
            </a:r>
            <a:r>
              <a:rPr lang="en-US" sz="2800">
                <a:latin typeface="Arial" charset="0"/>
                <a:ea typeface="MS PGothic" charset="0"/>
                <a:cs typeface="MS PGothic" charset="0"/>
              </a:rPr>
              <a:t>“malnutrition” that is food intake and protein wasting</a:t>
            </a:r>
          </a:p>
        </p:txBody>
      </p:sp>
      <p:sp>
        <p:nvSpPr>
          <p:cNvPr id="552963" name="Right Arrow 2"/>
          <p:cNvSpPr>
            <a:spLocks noChangeArrowheads="1"/>
          </p:cNvSpPr>
          <p:nvPr/>
        </p:nvSpPr>
        <p:spPr bwMode="auto">
          <a:xfrm>
            <a:off x="55563" y="4652963"/>
            <a:ext cx="979487" cy="484187"/>
          </a:xfrm>
          <a:prstGeom prst="rightArrow">
            <a:avLst>
              <a:gd name="adj1" fmla="val 50000"/>
              <a:gd name="adj2" fmla="val 50106"/>
            </a:avLst>
          </a:prstGeom>
          <a:solidFill>
            <a:schemeClr val="accent1"/>
          </a:solidFill>
          <a:ln w="9525">
            <a:solidFill>
              <a:schemeClr val="tx1"/>
            </a:solidFill>
            <a:round/>
            <a:headEnd/>
            <a:tailEnd/>
          </a:ln>
        </p:spPr>
        <p:txBody>
          <a:bodyPr/>
          <a:lstStyle/>
          <a:p>
            <a:pPr eaLnBrk="0" hangingPunct="0"/>
            <a:endParaRPr lang="de-DE">
              <a:solidFill>
                <a:srgbClr val="000000"/>
              </a:solidFill>
            </a:endParaRPr>
          </a:p>
        </p:txBody>
      </p:sp>
    </p:spTree>
    <p:extLst>
      <p:ext uri="{BB962C8B-B14F-4D97-AF65-F5344CB8AC3E}">
        <p14:creationId xmlns:p14="http://schemas.microsoft.com/office/powerpoint/2010/main" val="2745875630"/>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2"/>
          <p:cNvSpPr>
            <a:spLocks noGrp="1" noChangeArrowheads="1"/>
          </p:cNvSpPr>
          <p:nvPr>
            <p:ph type="title" idx="4294967295"/>
          </p:nvPr>
        </p:nvSpPr>
        <p:spPr>
          <a:xfrm>
            <a:off x="2098675" y="547688"/>
            <a:ext cx="6178550" cy="773112"/>
          </a:xfrm>
          <a:solidFill>
            <a:srgbClr val="B2E4E3"/>
          </a:solidFill>
        </p:spPr>
        <p:txBody>
          <a:bodyPr/>
          <a:lstStyle/>
          <a:p>
            <a:pPr eaLnBrk="1" hangingPunct="1"/>
            <a:r>
              <a:rPr lang="fr-FR" sz="4000" b="0">
                <a:latin typeface="Arial" charset="0"/>
                <a:ea typeface="MS PGothic" charset="0"/>
              </a:rPr>
              <a:t>Dialysis tolerance : </a:t>
            </a:r>
          </a:p>
        </p:txBody>
      </p:sp>
      <p:sp>
        <p:nvSpPr>
          <p:cNvPr id="557058" name="Rectangle 3"/>
          <p:cNvSpPr>
            <a:spLocks noGrp="1" noChangeArrowheads="1"/>
          </p:cNvSpPr>
          <p:nvPr>
            <p:ph type="body" idx="4294967295"/>
          </p:nvPr>
        </p:nvSpPr>
        <p:spPr>
          <a:xfrm>
            <a:off x="809625" y="1651000"/>
            <a:ext cx="8832850" cy="4660900"/>
          </a:xfrm>
        </p:spPr>
        <p:txBody>
          <a:bodyPr/>
          <a:lstStyle/>
          <a:p>
            <a:pPr algn="just" eaLnBrk="1" hangingPunct="1">
              <a:lnSpc>
                <a:spcPct val="130000"/>
              </a:lnSpc>
              <a:spcBef>
                <a:spcPct val="40000"/>
              </a:spcBef>
            </a:pPr>
            <a:r>
              <a:rPr lang="fr-FR">
                <a:latin typeface="Arial" charset="0"/>
                <a:ea typeface="MS PGothic" charset="0"/>
              </a:rPr>
              <a:t>During the sessions : </a:t>
            </a:r>
            <a:r>
              <a:rPr lang="fr-FR" u="sng">
                <a:solidFill>
                  <a:srgbClr val="FF0000"/>
                </a:solidFill>
                <a:latin typeface="Arial" charset="0"/>
                <a:ea typeface="MS PGothic" charset="0"/>
              </a:rPr>
              <a:t>no symptoms of intolerance</a:t>
            </a:r>
            <a:r>
              <a:rPr lang="fr-FR">
                <a:latin typeface="Arial" charset="0"/>
                <a:ea typeface="MS PGothic" charset="0"/>
              </a:rPr>
              <a:t>, no dyscomfort, optimal UF tolerance and dry weight easely reached over the weekly dialysis procedure, adhesion to school working during the sessions (no « fatigue »)</a:t>
            </a:r>
          </a:p>
          <a:p>
            <a:pPr algn="just" eaLnBrk="1" hangingPunct="1">
              <a:lnSpc>
                <a:spcPct val="130000"/>
              </a:lnSpc>
              <a:spcBef>
                <a:spcPct val="40000"/>
              </a:spcBef>
            </a:pPr>
            <a:r>
              <a:rPr lang="fr-FR">
                <a:latin typeface="Arial" charset="0"/>
                <a:ea typeface="MS PGothic" charset="0"/>
              </a:rPr>
              <a:t>Post dialysis : </a:t>
            </a:r>
            <a:r>
              <a:rPr lang="fr-FR" u="sng">
                <a:solidFill>
                  <a:srgbClr val="FF0000"/>
                </a:solidFill>
                <a:latin typeface="Arial" charset="0"/>
                <a:ea typeface="MS PGothic" charset="0"/>
              </a:rPr>
              <a:t>no recovery time</a:t>
            </a:r>
            <a:r>
              <a:rPr lang="fr-FR">
                <a:latin typeface="Arial" charset="0"/>
                <a:ea typeface="MS PGothic" charset="0"/>
              </a:rPr>
              <a:t>, less sleep disturbances, normal feeling out of the dialysis center, « natural » compliance to whole therapy (dialysis, diet and medications in attempt to be kidney transplanted)</a:t>
            </a:r>
          </a:p>
        </p:txBody>
      </p:sp>
    </p:spTree>
    <p:extLst>
      <p:ext uri="{BB962C8B-B14F-4D97-AF65-F5344CB8AC3E}">
        <p14:creationId xmlns:p14="http://schemas.microsoft.com/office/powerpoint/2010/main" val="40359369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Espace réservé du contenu 2"/>
          <p:cNvSpPr>
            <a:spLocks noGrp="1"/>
          </p:cNvSpPr>
          <p:nvPr>
            <p:ph idx="1"/>
          </p:nvPr>
        </p:nvSpPr>
        <p:spPr>
          <a:xfrm>
            <a:off x="319088" y="1989138"/>
            <a:ext cx="9361487" cy="4679950"/>
          </a:xfrm>
        </p:spPr>
        <p:txBody>
          <a:bodyPr/>
          <a:lstStyle/>
          <a:p>
            <a:pPr>
              <a:buFont typeface="Wingdings" charset="0"/>
              <a:buChar char="ü"/>
              <a:tabLst>
                <a:tab pos="539750" algn="l"/>
                <a:tab pos="714375" algn="l"/>
              </a:tabLst>
              <a:defRPr/>
            </a:pPr>
            <a:r>
              <a:rPr lang="en-US" altLang="ja-JP" sz="2800" dirty="0">
                <a:solidFill>
                  <a:srgbClr val="FF0000"/>
                </a:solidFill>
                <a:latin typeface="Arial" charset="0"/>
                <a:ea typeface="MS PGothic" charset="0"/>
                <a:cs typeface="MS PGothic" charset="0"/>
              </a:rPr>
              <a:t>OL-HDF, a complete, </a:t>
            </a:r>
          </a:p>
          <a:p>
            <a:pPr marL="914400" lvl="1" indent="-457200">
              <a:buFontTx/>
              <a:buAutoNum type="arabicParenR"/>
              <a:tabLst>
                <a:tab pos="539750" algn="l"/>
                <a:tab pos="714375" algn="l"/>
              </a:tabLst>
              <a:defRPr/>
            </a:pPr>
            <a:r>
              <a:rPr lang="en-US" altLang="ja-JP" sz="2400" dirty="0">
                <a:latin typeface="Arial" charset="0"/>
                <a:ea typeface="MS PGothic" charset="0"/>
              </a:rPr>
              <a:t>purity of the dialysis fluids (endotoxin “free”)</a:t>
            </a:r>
            <a:r>
              <a:rPr lang="en-US" altLang="ja-JP" dirty="0">
                <a:latin typeface="Arial" charset="0"/>
                <a:ea typeface="MS PGothic" charset="0"/>
              </a:rPr>
              <a:t>, </a:t>
            </a:r>
          </a:p>
          <a:p>
            <a:pPr marL="914400" lvl="1" indent="-457200">
              <a:buFontTx/>
              <a:buAutoNum type="arabicParenR"/>
              <a:tabLst>
                <a:tab pos="539750" algn="l"/>
                <a:tab pos="714375" algn="l"/>
              </a:tabLst>
              <a:defRPr/>
            </a:pPr>
            <a:r>
              <a:rPr lang="en-US" altLang="ja-JP" sz="2400" dirty="0">
                <a:latin typeface="Arial" charset="0"/>
                <a:ea typeface="MS PGothic" charset="0"/>
              </a:rPr>
              <a:t>diffusive dose (</a:t>
            </a:r>
            <a:r>
              <a:rPr lang="en-US" altLang="ja-JP" sz="2400" dirty="0" err="1">
                <a:latin typeface="Arial" charset="0"/>
                <a:ea typeface="MS PGothic" charset="0"/>
              </a:rPr>
              <a:t>Kt</a:t>
            </a:r>
            <a:r>
              <a:rPr lang="en-US" altLang="ja-JP" sz="2400" dirty="0">
                <a:latin typeface="Arial" charset="0"/>
                <a:ea typeface="MS PGothic" charset="0"/>
              </a:rPr>
              <a:t>/V urea &gt;1.4) and </a:t>
            </a:r>
          </a:p>
          <a:p>
            <a:pPr marL="914400" lvl="1" indent="-457200">
              <a:buFontTx/>
              <a:buAutoNum type="arabicParenR"/>
              <a:tabLst>
                <a:tab pos="539750" algn="l"/>
                <a:tab pos="714375" algn="l"/>
              </a:tabLst>
              <a:defRPr/>
            </a:pPr>
            <a:r>
              <a:rPr lang="en-US" altLang="ja-JP" sz="2400" dirty="0">
                <a:latin typeface="Arial" charset="0"/>
                <a:ea typeface="MS PGothic" charset="0"/>
              </a:rPr>
              <a:t>convective dose (convective volume per session, in post dilution &gt;25L/session)</a:t>
            </a:r>
          </a:p>
          <a:p>
            <a:pPr marL="914400" lvl="1" indent="-457200">
              <a:buFontTx/>
              <a:buNone/>
              <a:tabLst>
                <a:tab pos="539750" algn="l"/>
                <a:tab pos="714375" algn="l"/>
              </a:tabLst>
              <a:defRPr/>
            </a:pPr>
            <a:r>
              <a:rPr lang="en-US" altLang="ja-JP" sz="2400" dirty="0">
                <a:latin typeface="Arial" charset="0"/>
                <a:ea typeface="MS PGothic" charset="0"/>
              </a:rPr>
              <a:t> </a:t>
            </a:r>
          </a:p>
          <a:p>
            <a:pPr>
              <a:buFont typeface="Wingdings" charset="0"/>
              <a:buChar char="ü"/>
              <a:tabLst>
                <a:tab pos="539750" algn="l"/>
                <a:tab pos="714375" algn="l"/>
              </a:tabLst>
              <a:defRPr/>
            </a:pPr>
            <a:r>
              <a:rPr lang="en-US" altLang="ja-JP" sz="2800" dirty="0" smtClean="0">
                <a:solidFill>
                  <a:srgbClr val="FF0000"/>
                </a:solidFill>
                <a:latin typeface="Arial" charset="0"/>
                <a:ea typeface="MS PGothic" charset="0"/>
                <a:cs typeface="MS PGothic" charset="0"/>
              </a:rPr>
              <a:t>With “respect” of </a:t>
            </a:r>
            <a:r>
              <a:rPr lang="en-US" altLang="ja-JP" sz="2800" dirty="0">
                <a:solidFill>
                  <a:srgbClr val="FF0000"/>
                </a:solidFill>
                <a:latin typeface="Arial" charset="0"/>
                <a:ea typeface="MS PGothic" charset="0"/>
                <a:cs typeface="MS PGothic" charset="0"/>
              </a:rPr>
              <a:t>treatment </a:t>
            </a:r>
            <a:r>
              <a:rPr lang="en-US" altLang="ja-JP" sz="2800" dirty="0" smtClean="0">
                <a:solidFill>
                  <a:srgbClr val="FF0000"/>
                </a:solidFill>
                <a:latin typeface="Arial" charset="0"/>
                <a:ea typeface="MS PGothic" charset="0"/>
                <a:cs typeface="MS PGothic" charset="0"/>
              </a:rPr>
              <a:t>length, titrated for “UF” </a:t>
            </a:r>
            <a:endParaRPr lang="en-US" altLang="ja-JP" sz="2800" dirty="0">
              <a:solidFill>
                <a:srgbClr val="000000"/>
              </a:solidFill>
              <a:latin typeface="Arial" charset="0"/>
              <a:ea typeface="MS PGothic" charset="0"/>
              <a:cs typeface="MS PGothic" charset="0"/>
            </a:endParaRPr>
          </a:p>
          <a:p>
            <a:pPr marL="723900" indent="-273050">
              <a:buFontTx/>
              <a:buAutoNum type="arabicParenR"/>
              <a:tabLst>
                <a:tab pos="539750" algn="l"/>
                <a:tab pos="714375" algn="l"/>
              </a:tabLst>
              <a:defRPr/>
            </a:pPr>
            <a:r>
              <a:rPr lang="en-US" altLang="ja-JP" sz="2400" dirty="0">
                <a:solidFill>
                  <a:srgbClr val="000000"/>
                </a:solidFill>
                <a:latin typeface="Arial" charset="0"/>
                <a:ea typeface="MS PGothic" charset="0"/>
                <a:cs typeface="MS PGothic" charset="0"/>
              </a:rPr>
              <a:t> &gt;4 - 4.5 hours/session (at least 3 sessions/week) </a:t>
            </a:r>
          </a:p>
          <a:p>
            <a:pPr marL="450850" indent="0">
              <a:buFontTx/>
              <a:buAutoNum type="arabicParenR"/>
              <a:tabLst>
                <a:tab pos="539750" algn="l"/>
                <a:tab pos="714375" algn="l"/>
              </a:tabLst>
              <a:defRPr/>
            </a:pPr>
            <a:r>
              <a:rPr lang="en-US" altLang="ja-JP" sz="2400" dirty="0">
                <a:solidFill>
                  <a:srgbClr val="000000"/>
                </a:solidFill>
                <a:latin typeface="Arial" charset="0"/>
                <a:ea typeface="MS PGothic" charset="0"/>
                <a:cs typeface="MS PGothic" charset="0"/>
              </a:rPr>
              <a:t> reduction in UF </a:t>
            </a:r>
            <a:r>
              <a:rPr lang="en-US" altLang="ja-JP" sz="2400" dirty="0" smtClean="0">
                <a:solidFill>
                  <a:srgbClr val="000000"/>
                </a:solidFill>
                <a:latin typeface="Arial" charset="0"/>
                <a:ea typeface="MS PGothic" charset="0"/>
                <a:cs typeface="MS PGothic" charset="0"/>
              </a:rPr>
              <a:t>demands: UF </a:t>
            </a:r>
            <a:r>
              <a:rPr lang="en-US" altLang="ja-JP" sz="2400" dirty="0">
                <a:solidFill>
                  <a:srgbClr val="000000"/>
                </a:solidFill>
                <a:latin typeface="Arial" charset="0"/>
                <a:ea typeface="MS PGothic" charset="0"/>
                <a:cs typeface="MS PGothic" charset="0"/>
              </a:rPr>
              <a:t>rate: &lt; 1.3% body weight loss/h or &lt; 13mL/kg/</a:t>
            </a:r>
            <a:r>
              <a:rPr lang="en-US" altLang="ja-JP" sz="2400" dirty="0" smtClean="0">
                <a:solidFill>
                  <a:srgbClr val="000000"/>
                </a:solidFill>
                <a:latin typeface="Arial" charset="0"/>
                <a:ea typeface="MS PGothic" charset="0"/>
                <a:cs typeface="MS PGothic" charset="0"/>
              </a:rPr>
              <a:t>hour or IDWG &lt; 4% </a:t>
            </a:r>
            <a:endParaRPr lang="en-US" altLang="ja-JP" sz="2400" dirty="0">
              <a:solidFill>
                <a:srgbClr val="000000"/>
              </a:solidFill>
              <a:latin typeface="Arial" charset="0"/>
              <a:ea typeface="MS PGothic" charset="0"/>
              <a:cs typeface="MS PGothic" charset="0"/>
            </a:endParaRPr>
          </a:p>
        </p:txBody>
      </p:sp>
      <p:sp>
        <p:nvSpPr>
          <p:cNvPr id="422914" name="ZoneTexte 1"/>
          <p:cNvSpPr txBox="1">
            <a:spLocks noChangeArrowheads="1"/>
          </p:cNvSpPr>
          <p:nvPr/>
        </p:nvSpPr>
        <p:spPr bwMode="auto">
          <a:xfrm>
            <a:off x="103188" y="188913"/>
            <a:ext cx="7416800" cy="1570037"/>
          </a:xfrm>
          <a:prstGeom prst="rect">
            <a:avLst/>
          </a:prstGeom>
          <a:solidFill>
            <a:srgbClr val="C2FF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539750" algn="l"/>
                <a:tab pos="714375" algn="l"/>
              </a:tabLst>
              <a:defRPr sz="2400">
                <a:solidFill>
                  <a:schemeClr val="tx1"/>
                </a:solidFill>
                <a:latin typeface="Times New Roman" charset="0"/>
                <a:ea typeface="MS PGothic" charset="0"/>
                <a:cs typeface="MS PGothic" charset="0"/>
              </a:defRPr>
            </a:lvl1pPr>
            <a:lvl2pPr marL="742950" indent="-285750" eaLnBrk="0" hangingPunct="0">
              <a:tabLst>
                <a:tab pos="539750" algn="l"/>
                <a:tab pos="714375" algn="l"/>
              </a:tabLst>
              <a:defRPr sz="2400">
                <a:solidFill>
                  <a:schemeClr val="tx1"/>
                </a:solidFill>
                <a:latin typeface="Times New Roman" charset="0"/>
                <a:ea typeface="MS PGothic" charset="0"/>
                <a:cs typeface="MS PGothic" charset="0"/>
              </a:defRPr>
            </a:lvl2pPr>
            <a:lvl3pPr marL="1143000" indent="-228600" eaLnBrk="0" hangingPunct="0">
              <a:tabLst>
                <a:tab pos="539750" algn="l"/>
                <a:tab pos="714375" algn="l"/>
              </a:tabLst>
              <a:defRPr sz="2400">
                <a:solidFill>
                  <a:schemeClr val="tx1"/>
                </a:solidFill>
                <a:latin typeface="Times New Roman" charset="0"/>
                <a:ea typeface="MS PGothic" charset="0"/>
                <a:cs typeface="MS PGothic" charset="0"/>
              </a:defRPr>
            </a:lvl3pPr>
            <a:lvl4pPr marL="1600200" indent="-228600" eaLnBrk="0" hangingPunct="0">
              <a:tabLst>
                <a:tab pos="539750" algn="l"/>
                <a:tab pos="714375" algn="l"/>
              </a:tabLst>
              <a:defRPr sz="2400">
                <a:solidFill>
                  <a:schemeClr val="tx1"/>
                </a:solidFill>
                <a:latin typeface="Times New Roman" charset="0"/>
                <a:ea typeface="MS PGothic" charset="0"/>
                <a:cs typeface="MS PGothic" charset="0"/>
              </a:defRPr>
            </a:lvl4pPr>
            <a:lvl5pPr marL="2057400" indent="-228600" eaLnBrk="0" hangingPunct="0">
              <a:tabLst>
                <a:tab pos="539750" algn="l"/>
                <a:tab pos="714375" algn="l"/>
              </a:tabLst>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tabLst>
                <a:tab pos="539750" algn="l"/>
                <a:tab pos="714375" algn="l"/>
              </a:tabLs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tabLst>
                <a:tab pos="539750" algn="l"/>
                <a:tab pos="714375" algn="l"/>
              </a:tabLs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tabLst>
                <a:tab pos="539750" algn="l"/>
                <a:tab pos="714375" algn="l"/>
              </a:tabLs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tabLst>
                <a:tab pos="539750" algn="l"/>
                <a:tab pos="714375" algn="l"/>
              </a:tabLst>
              <a:defRPr sz="2400">
                <a:solidFill>
                  <a:schemeClr val="tx1"/>
                </a:solidFill>
                <a:latin typeface="Times New Roman" charset="0"/>
                <a:ea typeface="MS PGothic" charset="0"/>
                <a:cs typeface="MS PGothic" charset="0"/>
              </a:defRPr>
            </a:lvl9pPr>
          </a:lstStyle>
          <a:p>
            <a:pPr algn="ctr" eaLnBrk="1" hangingPunct="1"/>
            <a:r>
              <a:rPr lang="en-US" altLang="ja-JP" sz="3200" dirty="0">
                <a:solidFill>
                  <a:srgbClr val="000000"/>
                </a:solidFill>
                <a:latin typeface="Arial" charset="0"/>
              </a:rPr>
              <a:t>T</a:t>
            </a:r>
            <a:r>
              <a:rPr lang="en-US" altLang="ja-JP" sz="3200" dirty="0" smtClean="0">
                <a:solidFill>
                  <a:srgbClr val="000000"/>
                </a:solidFill>
                <a:latin typeface="Arial" charset="0"/>
              </a:rPr>
              <a:t>here </a:t>
            </a:r>
            <a:r>
              <a:rPr lang="en-US" altLang="ja-JP" sz="3200" dirty="0">
                <a:solidFill>
                  <a:srgbClr val="000000"/>
                </a:solidFill>
                <a:latin typeface="Arial" charset="0"/>
              </a:rPr>
              <a:t>is a growing interest in the delivery of more intensive dialysis than “conventional HD”, that is:</a:t>
            </a:r>
            <a:endParaRPr lang="en-US" altLang="ja-JP" sz="3200" dirty="0">
              <a:solidFill>
                <a:srgbClr val="FF0000"/>
              </a:solidFill>
              <a:latin typeface="Arial" charset="0"/>
            </a:endParaRPr>
          </a:p>
        </p:txBody>
      </p:sp>
      <p:pic>
        <p:nvPicPr>
          <p:cNvPr id="422915"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19988" y="188913"/>
            <a:ext cx="2584450"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e 1"/>
          <p:cNvSpPr/>
          <p:nvPr/>
        </p:nvSpPr>
        <p:spPr bwMode="auto">
          <a:xfrm>
            <a:off x="4063380" y="1844824"/>
            <a:ext cx="5256584" cy="720080"/>
          </a:xfrm>
          <a:prstGeom prst="ellipse">
            <a:avLst/>
          </a:prstGeom>
          <a:solidFill>
            <a:srgbClr val="FFFF00"/>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altLang="ja-JP" dirty="0">
                <a:solidFill>
                  <a:srgbClr val="FF0000"/>
                </a:solidFill>
                <a:latin typeface="Arial" charset="0"/>
              </a:rPr>
              <a:t>determined </a:t>
            </a:r>
            <a:r>
              <a:rPr lang="en-US" altLang="ja-JP" dirty="0" smtClean="0">
                <a:solidFill>
                  <a:srgbClr val="FF0000"/>
                </a:solidFill>
                <a:latin typeface="Arial" charset="0"/>
              </a:rPr>
              <a:t>dialysis dose </a:t>
            </a:r>
            <a:endParaRPr lang="en-US" dirty="0" smtClean="0">
              <a:solidFill>
                <a:srgbClr val="000000"/>
              </a:solidFill>
              <a:latin typeface="Times New Roman" pitchFamily="18" charset="0"/>
            </a:endParaRPr>
          </a:p>
        </p:txBody>
      </p:sp>
    </p:spTree>
    <p:extLst>
      <p:ext uri="{BB962C8B-B14F-4D97-AF65-F5344CB8AC3E}">
        <p14:creationId xmlns:p14="http://schemas.microsoft.com/office/powerpoint/2010/main" val="721259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0" y="0"/>
            <a:ext cx="10287000" cy="1608138"/>
          </a:xfrm>
          <a:solidFill>
            <a:schemeClr val="accent1">
              <a:lumMod val="20000"/>
              <a:lumOff val="80000"/>
            </a:schemeClr>
          </a:solidFill>
        </p:spPr>
        <p:txBody>
          <a:bodyPr/>
          <a:lstStyle/>
          <a:p>
            <a:pPr>
              <a:defRPr/>
            </a:pPr>
            <a:r>
              <a:rPr lang="fr-FR" sz="3600" b="1" dirty="0" err="1" smtClean="0">
                <a:solidFill>
                  <a:srgbClr val="FF0000"/>
                </a:solidFill>
                <a:ea typeface="+mj-ea"/>
                <a:cs typeface="+mj-cs"/>
              </a:rPr>
              <a:t>Dialysis</a:t>
            </a:r>
            <a:r>
              <a:rPr lang="fr-FR" sz="3600" b="1" dirty="0" smtClean="0">
                <a:solidFill>
                  <a:srgbClr val="FF0000"/>
                </a:solidFill>
                <a:ea typeface="+mj-ea"/>
                <a:cs typeface="+mj-cs"/>
              </a:rPr>
              <a:t> </a:t>
            </a:r>
            <a:r>
              <a:rPr lang="fr-FR" sz="3600" b="1" dirty="0" err="1" smtClean="0">
                <a:solidFill>
                  <a:srgbClr val="FF0000"/>
                </a:solidFill>
                <a:ea typeface="+mj-ea"/>
                <a:cs typeface="+mj-cs"/>
              </a:rPr>
              <a:t>adequacy</a:t>
            </a:r>
            <a:r>
              <a:rPr lang="fr-FR" sz="3600" b="1" dirty="0" smtClean="0">
                <a:solidFill>
                  <a:srgbClr val="FF0000"/>
                </a:solidFill>
                <a:ea typeface="+mj-ea"/>
                <a:cs typeface="+mj-cs"/>
              </a:rPr>
              <a:t> </a:t>
            </a:r>
            <a:r>
              <a:rPr lang="fr-FR" sz="3600" b="1" dirty="0" err="1" smtClean="0">
                <a:solidFill>
                  <a:srgbClr val="FF0000"/>
                </a:solidFill>
                <a:ea typeface="+mj-ea"/>
                <a:cs typeface="+mj-cs"/>
              </a:rPr>
              <a:t>today</a:t>
            </a:r>
            <a:r>
              <a:rPr lang="fr-FR" sz="3600" b="1" dirty="0" smtClean="0">
                <a:solidFill>
                  <a:srgbClr val="FF0000"/>
                </a:solidFill>
                <a:ea typeface="+mj-ea"/>
                <a:cs typeface="+mj-cs"/>
              </a:rPr>
              <a:t>: on line HDF</a:t>
            </a:r>
            <a:r>
              <a:rPr lang="fr-FR" sz="2800" dirty="0" smtClean="0">
                <a:ea typeface="+mj-ea"/>
                <a:cs typeface="+mj-cs"/>
              </a:rPr>
              <a:t>,</a:t>
            </a:r>
            <a:r>
              <a:rPr lang="fr-FR" sz="2800" dirty="0" smtClean="0"/>
              <a:t> </a:t>
            </a:r>
            <a:br>
              <a:rPr lang="fr-FR" sz="2800" dirty="0" smtClean="0"/>
            </a:br>
            <a:r>
              <a:rPr lang="fr-FR" sz="2000" dirty="0" smtClean="0"/>
              <a:t>a </a:t>
            </a:r>
            <a:r>
              <a:rPr lang="fr-FR" sz="2000" dirty="0" err="1" smtClean="0"/>
              <a:t>European</a:t>
            </a:r>
            <a:r>
              <a:rPr lang="fr-FR" sz="2000" dirty="0" smtClean="0"/>
              <a:t> perspective </a:t>
            </a:r>
            <a:r>
              <a:rPr lang="fr-FR" sz="2000" dirty="0" smtClean="0">
                <a:ea typeface="+mj-ea"/>
                <a:cs typeface="+mj-cs"/>
              </a:rPr>
              <a:t>: </a:t>
            </a:r>
            <a:r>
              <a:rPr lang="fr-FR" sz="2000" dirty="0" err="1" smtClean="0">
                <a:ea typeface="+mj-ea"/>
                <a:cs typeface="+mj-cs"/>
              </a:rPr>
              <a:t>morbidity,mortalty,cardiovascular</a:t>
            </a:r>
            <a:r>
              <a:rPr lang="fr-FR" sz="2000" dirty="0" smtClean="0">
                <a:ea typeface="+mj-ea"/>
                <a:cs typeface="+mj-cs"/>
              </a:rPr>
              <a:t> outcome, nutrition </a:t>
            </a:r>
            <a:r>
              <a:rPr lang="fr-FR" dirty="0" smtClean="0">
                <a:ea typeface="+mj-ea"/>
                <a:cs typeface="+mj-cs"/>
              </a:rPr>
              <a:t/>
            </a:r>
            <a:br>
              <a:rPr lang="fr-FR" dirty="0" smtClean="0">
                <a:ea typeface="+mj-ea"/>
                <a:cs typeface="+mj-cs"/>
              </a:rPr>
            </a:br>
            <a:r>
              <a:rPr lang="fr-FR" sz="2000" dirty="0" smtClean="0">
                <a:ea typeface="+mj-ea"/>
                <a:cs typeface="+mj-cs"/>
              </a:rPr>
              <a:t>Locatelli F, </a:t>
            </a:r>
            <a:r>
              <a:rPr lang="fr-FR" sz="2000" dirty="0" err="1" smtClean="0">
                <a:ea typeface="+mj-ea"/>
                <a:cs typeface="+mj-cs"/>
              </a:rPr>
              <a:t>Canaud</a:t>
            </a:r>
            <a:r>
              <a:rPr lang="fr-FR" sz="2000" dirty="0" smtClean="0">
                <a:ea typeface="+mj-ea"/>
                <a:cs typeface="+mj-cs"/>
              </a:rPr>
              <a:t> B. </a:t>
            </a:r>
            <a:r>
              <a:rPr lang="fr-FR" sz="2000" dirty="0" err="1" smtClean="0">
                <a:ea typeface="+mj-ea"/>
                <a:cs typeface="+mj-cs"/>
              </a:rPr>
              <a:t>Nephrol</a:t>
            </a:r>
            <a:r>
              <a:rPr lang="fr-FR" sz="2000" dirty="0" smtClean="0">
                <a:ea typeface="+mj-ea"/>
                <a:cs typeface="+mj-cs"/>
              </a:rPr>
              <a:t> Dial Transplant 2012; 27:3043-8</a:t>
            </a:r>
            <a:endParaRPr lang="fr-FR" dirty="0" smtClean="0">
              <a:ea typeface="+mj-ea"/>
              <a:cs typeface="+mj-cs"/>
            </a:endParaRPr>
          </a:p>
        </p:txBody>
      </p:sp>
      <p:sp>
        <p:nvSpPr>
          <p:cNvPr id="360450" name="Espace réservé du contenu 2"/>
          <p:cNvSpPr>
            <a:spLocks noGrp="1"/>
          </p:cNvSpPr>
          <p:nvPr>
            <p:ph idx="1"/>
          </p:nvPr>
        </p:nvSpPr>
        <p:spPr>
          <a:xfrm>
            <a:off x="319088" y="1628775"/>
            <a:ext cx="9577387" cy="5229225"/>
          </a:xfrm>
        </p:spPr>
        <p:txBody>
          <a:bodyPr/>
          <a:lstStyle/>
          <a:p>
            <a:pPr marL="457200" indent="-457200" algn="just">
              <a:buFontTx/>
              <a:buAutoNum type="arabicParenR"/>
            </a:pPr>
            <a:r>
              <a:rPr lang="fr-FR" sz="2200">
                <a:solidFill>
                  <a:srgbClr val="FF0000"/>
                </a:solidFill>
                <a:latin typeface="Arial" charset="0"/>
                <a:ea typeface="MS PGothic" charset="0"/>
              </a:rPr>
              <a:t>Highly permeable membranes for « all » </a:t>
            </a:r>
          </a:p>
          <a:p>
            <a:pPr marL="457200" indent="-457200" algn="just">
              <a:buFontTx/>
              <a:buAutoNum type="arabicParenR"/>
            </a:pPr>
            <a:r>
              <a:rPr lang="fr-FR" sz="2200">
                <a:latin typeface="Arial" charset="0"/>
                <a:ea typeface="MS PGothic" charset="0"/>
              </a:rPr>
              <a:t>Assessing and correcting underlying chronic inflammation: purity of the dialysis fluids, </a:t>
            </a:r>
            <a:r>
              <a:rPr lang="fr-FR" sz="2200">
                <a:solidFill>
                  <a:srgbClr val="FF0000"/>
                </a:solidFill>
                <a:latin typeface="Arial" charset="0"/>
                <a:ea typeface="MS PGothic" charset="0"/>
              </a:rPr>
              <a:t>the Japanese experience (Endotoxin &lt;0.001 U/ml)</a:t>
            </a:r>
          </a:p>
          <a:p>
            <a:pPr marL="457200" indent="-457200" algn="just">
              <a:buFontTx/>
              <a:buAutoNum type="arabicParenR"/>
            </a:pPr>
            <a:r>
              <a:rPr lang="fr-FR" sz="2200">
                <a:solidFill>
                  <a:srgbClr val="FF0000"/>
                </a:solidFill>
                <a:latin typeface="Arial" charset="0"/>
                <a:ea typeface="MS PGothic" charset="0"/>
              </a:rPr>
              <a:t>One should consider </a:t>
            </a:r>
            <a:r>
              <a:rPr lang="fr-FR" sz="2200">
                <a:latin typeface="Arial" charset="0"/>
                <a:ea typeface="MS PGothic" charset="0"/>
              </a:rPr>
              <a:t>as </a:t>
            </a:r>
            <a:r>
              <a:rPr lang="fr-FR" sz="2200" i="1" u="sng">
                <a:solidFill>
                  <a:srgbClr val="FF0000"/>
                </a:solidFill>
                <a:latin typeface="Arial" charset="0"/>
                <a:ea typeface="MS PGothic" charset="0"/>
              </a:rPr>
              <a:t>minimal treatment time </a:t>
            </a:r>
            <a:r>
              <a:rPr lang="fr-FR" sz="2200" b="1" i="1" u="sng">
                <a:solidFill>
                  <a:srgbClr val="FF0000"/>
                </a:solidFill>
                <a:latin typeface="Arial" charset="0"/>
                <a:ea typeface="MS PGothic" charset="0"/>
              </a:rPr>
              <a:t>270 min = 4.5 h</a:t>
            </a:r>
            <a:r>
              <a:rPr lang="fr-FR" sz="2200" i="1" u="sng">
                <a:latin typeface="Arial" charset="0"/>
                <a:ea typeface="MS PGothic" charset="0"/>
              </a:rPr>
              <a:t>,</a:t>
            </a:r>
            <a:r>
              <a:rPr lang="fr-FR" sz="2200">
                <a:latin typeface="Arial" charset="0"/>
                <a:ea typeface="MS PGothic" charset="0"/>
              </a:rPr>
              <a:t> (</a:t>
            </a:r>
            <a:r>
              <a:rPr lang="fr-FR" sz="1800">
                <a:latin typeface="Arial" charset="0"/>
                <a:ea typeface="MS PGothic" charset="0"/>
              </a:rPr>
              <a:t>depending on the patient’s weight or V</a:t>
            </a:r>
            <a:r>
              <a:rPr lang="fr-FR" sz="2200">
                <a:latin typeface="Arial" charset="0"/>
                <a:ea typeface="MS PGothic" charset="0"/>
              </a:rPr>
              <a:t>)</a:t>
            </a:r>
          </a:p>
          <a:p>
            <a:pPr marL="457200" indent="-457200" algn="just">
              <a:buFontTx/>
              <a:buAutoNum type="arabicParenR"/>
            </a:pPr>
            <a:r>
              <a:rPr lang="fr-FR" sz="2200">
                <a:solidFill>
                  <a:srgbClr val="FF0000"/>
                </a:solidFill>
                <a:latin typeface="Arial" charset="0"/>
                <a:ea typeface="MS PGothic" charset="0"/>
              </a:rPr>
              <a:t>UF rate of no &gt; 13 ml/h/kg </a:t>
            </a:r>
            <a:r>
              <a:rPr lang="fr-FR" sz="2200">
                <a:latin typeface="Arial" charset="0"/>
                <a:ea typeface="MS PGothic" charset="0"/>
              </a:rPr>
              <a:t>(</a:t>
            </a:r>
            <a:r>
              <a:rPr lang="fr-FR" sz="1800">
                <a:latin typeface="Arial" charset="0"/>
                <a:ea typeface="MS PGothic" charset="0"/>
              </a:rPr>
              <a:t>applied for patients treated as a thrice weekly schedule</a:t>
            </a:r>
            <a:r>
              <a:rPr lang="fr-FR" sz="2200">
                <a:latin typeface="Arial" charset="0"/>
                <a:ea typeface="MS PGothic" charset="0"/>
              </a:rPr>
              <a:t>. </a:t>
            </a:r>
            <a:r>
              <a:rPr lang="fr-FR" sz="1800">
                <a:latin typeface="Arial" charset="0"/>
                <a:ea typeface="MS PGothic" charset="0"/>
              </a:rPr>
              <a:t>Movelli E et al. NDT 2007;Flythe J et al.Kidney Int 2011; Assimon M et al. Am J Kidney Dis 2016  </a:t>
            </a:r>
            <a:r>
              <a:rPr lang="fr-FR" sz="2200">
                <a:latin typeface="Arial" charset="0"/>
                <a:ea typeface="MS PGothic" charset="0"/>
              </a:rPr>
              <a:t>)</a:t>
            </a:r>
            <a:endParaRPr lang="fr-FR" sz="2200">
              <a:solidFill>
                <a:srgbClr val="FF0000"/>
              </a:solidFill>
              <a:latin typeface="Arial" charset="0"/>
              <a:ea typeface="MS PGothic" charset="0"/>
            </a:endParaRPr>
          </a:p>
          <a:p>
            <a:pPr marL="457200" indent="-457200" algn="just">
              <a:buFontTx/>
              <a:buAutoNum type="arabicParenR"/>
            </a:pPr>
            <a:r>
              <a:rPr lang="fr-FR" sz="2200">
                <a:solidFill>
                  <a:srgbClr val="FF0000"/>
                </a:solidFill>
                <a:latin typeface="Arial" charset="0"/>
                <a:ea typeface="MS PGothic" charset="0"/>
              </a:rPr>
              <a:t>The volume of substitution (&gt;25L/session)</a:t>
            </a:r>
            <a:r>
              <a:rPr lang="fr-FR" sz="2200">
                <a:latin typeface="Arial" charset="0"/>
                <a:ea typeface="MS PGothic" charset="0"/>
              </a:rPr>
              <a:t>, a surrogate of the convective dialysis dose, should be considered as a critical factor for patient survival.</a:t>
            </a:r>
          </a:p>
          <a:p>
            <a:pPr marL="457200" indent="-457200" algn="just">
              <a:buFontTx/>
              <a:buAutoNum type="arabicParenR"/>
            </a:pPr>
            <a:r>
              <a:rPr lang="fr-FR" sz="2200">
                <a:solidFill>
                  <a:srgbClr val="FF0000"/>
                </a:solidFill>
                <a:latin typeface="Arial" charset="0"/>
                <a:ea typeface="MS PGothic" charset="0"/>
              </a:rPr>
              <a:t>Technological improvement will never replace neither the expertise of caregivers or individualized care: doctor time, nurse competence, good material</a:t>
            </a:r>
          </a:p>
        </p:txBody>
      </p:sp>
    </p:spTree>
    <p:extLst>
      <p:ext uri="{BB962C8B-B14F-4D97-AF65-F5344CB8AC3E}">
        <p14:creationId xmlns:p14="http://schemas.microsoft.com/office/powerpoint/2010/main" val="1488074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317500" y="219075"/>
            <a:ext cx="9544050" cy="1331913"/>
          </a:xfrm>
          <a:solidFill>
            <a:schemeClr val="accent1">
              <a:lumMod val="20000"/>
              <a:lumOff val="80000"/>
            </a:schemeClr>
          </a:solidFill>
        </p:spPr>
        <p:txBody>
          <a:bodyPr/>
          <a:lstStyle/>
          <a:p>
            <a:pPr eaLnBrk="1" hangingPunct="1">
              <a:defRPr/>
            </a:pPr>
            <a:r>
              <a:rPr lang="fr-FR" sz="3200" dirty="0" err="1" smtClean="0">
                <a:cs typeface="+mj-cs"/>
              </a:rPr>
              <a:t>Mortality</a:t>
            </a:r>
            <a:r>
              <a:rPr lang="fr-FR" sz="3200" dirty="0" smtClean="0">
                <a:cs typeface="+mj-cs"/>
              </a:rPr>
              <a:t> </a:t>
            </a:r>
            <a:r>
              <a:rPr lang="fr-FR" sz="3200" dirty="0" err="1" smtClean="0">
                <a:cs typeface="+mj-cs"/>
              </a:rPr>
              <a:t>risk</a:t>
            </a:r>
            <a:r>
              <a:rPr lang="fr-FR" sz="3200" dirty="0" smtClean="0">
                <a:cs typeface="+mj-cs"/>
              </a:rPr>
              <a:t> for patients </a:t>
            </a:r>
            <a:r>
              <a:rPr lang="fr-FR" sz="3200" dirty="0" err="1" smtClean="0">
                <a:cs typeface="+mj-cs"/>
              </a:rPr>
              <a:t>receiving</a:t>
            </a:r>
            <a:r>
              <a:rPr lang="fr-FR" sz="3200" dirty="0" smtClean="0">
                <a:cs typeface="+mj-cs"/>
              </a:rPr>
              <a:t> HDF versus HD: </a:t>
            </a:r>
            <a:br>
              <a:rPr lang="fr-FR" sz="3200" dirty="0" smtClean="0">
                <a:cs typeface="+mj-cs"/>
              </a:rPr>
            </a:br>
            <a:r>
              <a:rPr lang="fr-FR" sz="3200" dirty="0" err="1" smtClean="0">
                <a:cs typeface="+mj-cs"/>
              </a:rPr>
              <a:t>European</a:t>
            </a:r>
            <a:r>
              <a:rPr lang="fr-FR" sz="3200" dirty="0" smtClean="0">
                <a:cs typeface="+mj-cs"/>
              </a:rPr>
              <a:t> </a:t>
            </a:r>
            <a:r>
              <a:rPr lang="fr-FR" sz="3200" dirty="0" err="1" smtClean="0">
                <a:cs typeface="+mj-cs"/>
              </a:rPr>
              <a:t>results</a:t>
            </a:r>
            <a:r>
              <a:rPr lang="fr-FR" sz="3200" dirty="0" smtClean="0">
                <a:cs typeface="+mj-cs"/>
              </a:rPr>
              <a:t> </a:t>
            </a:r>
            <a:r>
              <a:rPr lang="fr-FR" sz="3200" dirty="0" err="1" smtClean="0">
                <a:cs typeface="+mj-cs"/>
              </a:rPr>
              <a:t>from</a:t>
            </a:r>
            <a:r>
              <a:rPr lang="fr-FR" sz="3200" dirty="0" smtClean="0">
                <a:cs typeface="+mj-cs"/>
              </a:rPr>
              <a:t> the DOPPS</a:t>
            </a:r>
            <a:r>
              <a:rPr lang="fr-FR" sz="2000" dirty="0" smtClean="0">
                <a:cs typeface="+mj-cs"/>
              </a:rPr>
              <a:t/>
            </a:r>
            <a:br>
              <a:rPr lang="fr-FR" sz="2000" dirty="0" smtClean="0">
                <a:cs typeface="+mj-cs"/>
              </a:rPr>
            </a:br>
            <a:r>
              <a:rPr lang="fr-FR" sz="1800" i="1" dirty="0" err="1" smtClean="0">
                <a:cs typeface="+mj-cs"/>
              </a:rPr>
              <a:t>Canaud</a:t>
            </a:r>
            <a:r>
              <a:rPr lang="fr-FR" sz="1800" i="1" dirty="0" smtClean="0">
                <a:cs typeface="+mj-cs"/>
              </a:rPr>
              <a:t> B et al. </a:t>
            </a:r>
            <a:r>
              <a:rPr lang="fr-FR" sz="1800" i="1" dirty="0" err="1" smtClean="0">
                <a:cs typeface="+mj-cs"/>
              </a:rPr>
              <a:t>Kidney</a:t>
            </a:r>
            <a:r>
              <a:rPr lang="fr-FR" sz="1800" i="1" dirty="0" smtClean="0">
                <a:cs typeface="+mj-cs"/>
              </a:rPr>
              <a:t> Int 2006 </a:t>
            </a:r>
          </a:p>
        </p:txBody>
      </p:sp>
      <p:sp>
        <p:nvSpPr>
          <p:cNvPr id="517122" name="Rectangle 3"/>
          <p:cNvSpPr>
            <a:spLocks noGrp="1" noChangeArrowheads="1"/>
          </p:cNvSpPr>
          <p:nvPr>
            <p:ph type="body" idx="1"/>
          </p:nvPr>
        </p:nvSpPr>
        <p:spPr>
          <a:xfrm>
            <a:off x="0" y="1628775"/>
            <a:ext cx="6851650" cy="4819650"/>
          </a:xfrm>
        </p:spPr>
        <p:txBody>
          <a:bodyPr/>
          <a:lstStyle/>
          <a:p>
            <a:pPr algn="just" eaLnBrk="1" hangingPunct="1">
              <a:lnSpc>
                <a:spcPct val="120000"/>
              </a:lnSpc>
            </a:pPr>
            <a:r>
              <a:rPr lang="fr-FR" sz="2000" dirty="0">
                <a:latin typeface="Arial" charset="0"/>
                <a:ea typeface="MS PGothic" charset="0"/>
                <a:cs typeface="MS PGothic" charset="0"/>
              </a:rPr>
              <a:t>The </a:t>
            </a:r>
            <a:r>
              <a:rPr lang="fr-FR" sz="2000" i="1" u="sng" dirty="0">
                <a:solidFill>
                  <a:srgbClr val="FF0000"/>
                </a:solidFill>
                <a:latin typeface="Arial" charset="0"/>
                <a:ea typeface="MS PGothic" charset="0"/>
                <a:cs typeface="MS PGothic" charset="0"/>
              </a:rPr>
              <a:t>relative </a:t>
            </a:r>
            <a:r>
              <a:rPr lang="fr-FR" sz="2000" i="1" u="sng" dirty="0" err="1">
                <a:solidFill>
                  <a:srgbClr val="FF0000"/>
                </a:solidFill>
                <a:latin typeface="Arial" charset="0"/>
                <a:ea typeface="MS PGothic" charset="0"/>
                <a:cs typeface="MS PGothic" charset="0"/>
              </a:rPr>
              <a:t>risk</a:t>
            </a:r>
            <a:r>
              <a:rPr lang="fr-FR" sz="2000" i="1" u="sng" dirty="0">
                <a:solidFill>
                  <a:srgbClr val="FF0000"/>
                </a:solidFill>
                <a:latin typeface="Arial" charset="0"/>
                <a:ea typeface="MS PGothic" charset="0"/>
                <a:cs typeface="MS PGothic" charset="0"/>
              </a:rPr>
              <a:t> of </a:t>
            </a:r>
            <a:r>
              <a:rPr lang="fr-FR" sz="2000" i="1" u="sng" dirty="0" err="1">
                <a:solidFill>
                  <a:srgbClr val="FF0000"/>
                </a:solidFill>
                <a:latin typeface="Arial" charset="0"/>
                <a:ea typeface="MS PGothic" charset="0"/>
                <a:cs typeface="MS PGothic" charset="0"/>
              </a:rPr>
              <a:t>mortality</a:t>
            </a:r>
            <a:r>
              <a:rPr lang="fr-FR" sz="2000" dirty="0">
                <a:latin typeface="Arial" charset="0"/>
                <a:ea typeface="MS PGothic" charset="0"/>
                <a:cs typeface="MS PGothic" charset="0"/>
              </a:rPr>
              <a:t> </a:t>
            </a:r>
            <a:r>
              <a:rPr lang="fr-FR" sz="2000" dirty="0" err="1">
                <a:latin typeface="Arial" charset="0"/>
                <a:ea typeface="MS PGothic" charset="0"/>
                <a:cs typeface="MS PGothic" charset="0"/>
              </a:rPr>
              <a:t>after</a:t>
            </a:r>
            <a:r>
              <a:rPr lang="fr-FR" sz="2000" dirty="0">
                <a:latin typeface="Arial" charset="0"/>
                <a:ea typeface="MS PGothic" charset="0"/>
                <a:cs typeface="MS PGothic" charset="0"/>
              </a:rPr>
              <a:t> </a:t>
            </a:r>
            <a:r>
              <a:rPr lang="fr-FR" sz="2000" dirty="0" err="1">
                <a:latin typeface="Arial" charset="0"/>
                <a:ea typeface="MS PGothic" charset="0"/>
                <a:cs typeface="MS PGothic" charset="0"/>
              </a:rPr>
              <a:t>adjustments</a:t>
            </a:r>
            <a:r>
              <a:rPr lang="fr-FR" sz="2000" dirty="0">
                <a:latin typeface="Arial" charset="0"/>
                <a:ea typeface="MS PGothic" charset="0"/>
                <a:cs typeface="MS PGothic" charset="0"/>
              </a:rPr>
              <a:t> for </a:t>
            </a:r>
            <a:r>
              <a:rPr lang="fr-FR" sz="2000" dirty="0" err="1">
                <a:latin typeface="Arial" charset="0"/>
                <a:ea typeface="MS PGothic" charset="0"/>
                <a:cs typeface="MS PGothic" charset="0"/>
              </a:rPr>
              <a:t>several</a:t>
            </a:r>
            <a:r>
              <a:rPr lang="fr-FR" sz="2000" dirty="0">
                <a:latin typeface="Arial" charset="0"/>
                <a:ea typeface="MS PGothic" charset="0"/>
                <a:cs typeface="MS PGothic" charset="0"/>
              </a:rPr>
              <a:t> variables (</a:t>
            </a:r>
            <a:r>
              <a:rPr lang="fr-FR" sz="2000" dirty="0" err="1">
                <a:latin typeface="Arial" charset="0"/>
                <a:ea typeface="MS PGothic" charset="0"/>
                <a:cs typeface="MS PGothic" charset="0"/>
              </a:rPr>
              <a:t>age</a:t>
            </a:r>
            <a:r>
              <a:rPr lang="fr-FR" sz="2000" dirty="0">
                <a:latin typeface="Arial" charset="0"/>
                <a:ea typeface="MS PGothic" charset="0"/>
                <a:cs typeface="MS PGothic" charset="0"/>
              </a:rPr>
              <a:t>, </a:t>
            </a:r>
            <a:r>
              <a:rPr lang="fr-FR" sz="2000" dirty="0" err="1">
                <a:latin typeface="Arial" charset="0"/>
                <a:ea typeface="MS PGothic" charset="0"/>
                <a:cs typeface="MS PGothic" charset="0"/>
              </a:rPr>
              <a:t>comorbid</a:t>
            </a:r>
            <a:r>
              <a:rPr lang="fr-FR" sz="2000" dirty="0">
                <a:latin typeface="Arial" charset="0"/>
                <a:ea typeface="MS PGothic" charset="0"/>
                <a:cs typeface="MS PGothic" charset="0"/>
              </a:rPr>
              <a:t> conditions, </a:t>
            </a:r>
            <a:r>
              <a:rPr lang="fr-FR" sz="2000" dirty="0" err="1">
                <a:latin typeface="Arial" charset="0"/>
                <a:ea typeface="MS PGothic" charset="0"/>
                <a:cs typeface="MS PGothic" charset="0"/>
              </a:rPr>
              <a:t>haemoglobin</a:t>
            </a:r>
            <a:r>
              <a:rPr lang="fr-FR" sz="2000" dirty="0">
                <a:latin typeface="Arial" charset="0"/>
                <a:ea typeface="MS PGothic" charset="0"/>
                <a:cs typeface="MS PGothic" charset="0"/>
              </a:rPr>
              <a:t>, </a:t>
            </a:r>
            <a:r>
              <a:rPr lang="fr-FR" sz="2000" dirty="0" err="1">
                <a:latin typeface="Arial" charset="0"/>
                <a:ea typeface="MS PGothic" charset="0"/>
                <a:cs typeface="MS PGothic" charset="0"/>
              </a:rPr>
              <a:t>Kt</a:t>
            </a:r>
            <a:r>
              <a:rPr lang="fr-FR" sz="2000" dirty="0">
                <a:latin typeface="Arial" charset="0"/>
                <a:ea typeface="MS PGothic" charset="0"/>
                <a:cs typeface="MS PGothic" charset="0"/>
              </a:rPr>
              <a:t>/V) </a:t>
            </a:r>
            <a:r>
              <a:rPr lang="fr-FR" sz="2000" dirty="0" err="1">
                <a:latin typeface="Arial" charset="0"/>
                <a:ea typeface="MS PGothic" charset="0"/>
                <a:cs typeface="MS PGothic" charset="0"/>
              </a:rPr>
              <a:t>was</a:t>
            </a:r>
            <a:r>
              <a:rPr lang="fr-FR" sz="2000" dirty="0">
                <a:latin typeface="Arial" charset="0"/>
                <a:ea typeface="MS PGothic" charset="0"/>
                <a:cs typeface="MS PGothic" charset="0"/>
              </a:rPr>
              <a:t> </a:t>
            </a:r>
            <a:r>
              <a:rPr lang="fr-FR" sz="2000" i="1" u="sng" dirty="0" err="1">
                <a:solidFill>
                  <a:srgbClr val="FF0000"/>
                </a:solidFill>
                <a:latin typeface="Arial" charset="0"/>
                <a:ea typeface="MS PGothic" charset="0"/>
                <a:cs typeface="MS PGothic" charset="0"/>
              </a:rPr>
              <a:t>significantly</a:t>
            </a:r>
            <a:r>
              <a:rPr lang="fr-FR" sz="2000" i="1" u="sng" dirty="0">
                <a:solidFill>
                  <a:srgbClr val="FF0000"/>
                </a:solidFill>
                <a:latin typeface="Arial" charset="0"/>
                <a:ea typeface="MS PGothic" charset="0"/>
                <a:cs typeface="MS PGothic" charset="0"/>
              </a:rPr>
              <a:t> </a:t>
            </a:r>
            <a:r>
              <a:rPr lang="fr-FR" sz="2000" i="1" u="sng" dirty="0" err="1">
                <a:solidFill>
                  <a:srgbClr val="FF0000"/>
                </a:solidFill>
                <a:latin typeface="Arial" charset="0"/>
                <a:ea typeface="MS PGothic" charset="0"/>
                <a:cs typeface="MS PGothic" charset="0"/>
              </a:rPr>
              <a:t>reduced</a:t>
            </a:r>
            <a:r>
              <a:rPr lang="fr-FR" sz="2000" i="1" u="sng" dirty="0">
                <a:solidFill>
                  <a:srgbClr val="FF0000"/>
                </a:solidFill>
                <a:latin typeface="Arial" charset="0"/>
                <a:ea typeface="MS PGothic" charset="0"/>
                <a:cs typeface="MS PGothic" charset="0"/>
              </a:rPr>
              <a:t> by 35 % for patients </a:t>
            </a:r>
            <a:r>
              <a:rPr lang="fr-FR" sz="2000" i="1" u="sng" dirty="0" err="1">
                <a:solidFill>
                  <a:srgbClr val="FF0000"/>
                </a:solidFill>
                <a:latin typeface="Arial" charset="0"/>
                <a:ea typeface="MS PGothic" charset="0"/>
                <a:cs typeface="MS PGothic" charset="0"/>
              </a:rPr>
              <a:t>receiving</a:t>
            </a:r>
            <a:r>
              <a:rPr lang="fr-FR" sz="2000" i="1" u="sng" dirty="0">
                <a:solidFill>
                  <a:srgbClr val="FF0000"/>
                </a:solidFill>
                <a:latin typeface="Arial" charset="0"/>
                <a:ea typeface="MS PGothic" charset="0"/>
                <a:cs typeface="MS PGothic" charset="0"/>
              </a:rPr>
              <a:t> </a:t>
            </a:r>
            <a:r>
              <a:rPr lang="fr-FR" sz="2000" b="1" i="1" u="sng" dirty="0" err="1">
                <a:solidFill>
                  <a:srgbClr val="FF0000"/>
                </a:solidFill>
                <a:latin typeface="Arial" charset="0"/>
                <a:ea typeface="MS PGothic" charset="0"/>
                <a:cs typeface="MS PGothic" charset="0"/>
              </a:rPr>
              <a:t>high</a:t>
            </a:r>
            <a:r>
              <a:rPr lang="fr-FR" sz="2000" b="1" i="1" u="sng" dirty="0">
                <a:solidFill>
                  <a:srgbClr val="FF0000"/>
                </a:solidFill>
                <a:latin typeface="Arial" charset="0"/>
                <a:ea typeface="MS PGothic" charset="0"/>
                <a:cs typeface="MS PGothic" charset="0"/>
              </a:rPr>
              <a:t> </a:t>
            </a:r>
            <a:r>
              <a:rPr lang="fr-FR" sz="2000" b="1" i="1" u="sng" dirty="0" err="1">
                <a:solidFill>
                  <a:srgbClr val="FF0000"/>
                </a:solidFill>
                <a:latin typeface="Arial" charset="0"/>
                <a:ea typeface="MS PGothic" charset="0"/>
                <a:cs typeface="MS PGothic" charset="0"/>
              </a:rPr>
              <a:t>efficiency</a:t>
            </a:r>
            <a:r>
              <a:rPr lang="fr-FR" sz="2000" b="1" i="1" u="sng" dirty="0">
                <a:solidFill>
                  <a:srgbClr val="FF0000"/>
                </a:solidFill>
                <a:latin typeface="Arial" charset="0"/>
                <a:ea typeface="MS PGothic" charset="0"/>
                <a:cs typeface="MS PGothic" charset="0"/>
              </a:rPr>
              <a:t> HDF</a:t>
            </a:r>
            <a:r>
              <a:rPr lang="fr-FR" sz="2000" b="1" dirty="0">
                <a:latin typeface="Arial" charset="0"/>
                <a:ea typeface="MS PGothic" charset="0"/>
                <a:cs typeface="MS PGothic" charset="0"/>
              </a:rPr>
              <a:t> </a:t>
            </a:r>
            <a:r>
              <a:rPr lang="fr-FR" sz="2000" dirty="0" err="1">
                <a:latin typeface="Arial" charset="0"/>
                <a:ea typeface="MS PGothic" charset="0"/>
                <a:cs typeface="MS PGothic" charset="0"/>
              </a:rPr>
              <a:t>compared</a:t>
            </a:r>
            <a:r>
              <a:rPr lang="fr-FR" sz="2000" dirty="0">
                <a:latin typeface="Arial" charset="0"/>
                <a:ea typeface="MS PGothic" charset="0"/>
                <a:cs typeface="MS PGothic" charset="0"/>
              </a:rPr>
              <a:t> to </a:t>
            </a:r>
            <a:r>
              <a:rPr lang="fr-FR" sz="2000" dirty="0" err="1">
                <a:latin typeface="Arial" charset="0"/>
                <a:ea typeface="MS PGothic" charset="0"/>
                <a:cs typeface="MS PGothic" charset="0"/>
              </a:rPr>
              <a:t>low</a:t>
            </a:r>
            <a:r>
              <a:rPr lang="fr-FR" sz="2000" dirty="0">
                <a:latin typeface="Arial" charset="0"/>
                <a:ea typeface="MS PGothic" charset="0"/>
                <a:cs typeface="MS PGothic" charset="0"/>
              </a:rPr>
              <a:t> flux HD or </a:t>
            </a:r>
            <a:r>
              <a:rPr lang="fr-FR" sz="2000" dirty="0" err="1">
                <a:latin typeface="Arial" charset="0"/>
                <a:ea typeface="MS PGothic" charset="0"/>
                <a:cs typeface="MS PGothic" charset="0"/>
              </a:rPr>
              <a:t>high</a:t>
            </a:r>
            <a:r>
              <a:rPr lang="fr-FR" sz="2000" dirty="0">
                <a:latin typeface="Arial" charset="0"/>
                <a:ea typeface="MS PGothic" charset="0"/>
                <a:cs typeface="MS PGothic" charset="0"/>
              </a:rPr>
              <a:t> flux HD</a:t>
            </a:r>
          </a:p>
          <a:p>
            <a:pPr algn="just" eaLnBrk="1" hangingPunct="1">
              <a:lnSpc>
                <a:spcPct val="120000"/>
              </a:lnSpc>
            </a:pPr>
            <a:r>
              <a:rPr lang="fr-FR" sz="2000" dirty="0">
                <a:latin typeface="Arial" charset="0"/>
                <a:ea typeface="MS PGothic" charset="0"/>
                <a:cs typeface="MS PGothic" charset="0"/>
              </a:rPr>
              <a:t> </a:t>
            </a:r>
            <a:r>
              <a:rPr lang="fr-FR" sz="2000" dirty="0" err="1">
                <a:latin typeface="Arial" charset="0"/>
                <a:ea typeface="MS PGothic" charset="0"/>
                <a:cs typeface="MS PGothic" charset="0"/>
              </a:rPr>
              <a:t>Several</a:t>
            </a:r>
            <a:r>
              <a:rPr lang="fr-FR" sz="2000" dirty="0">
                <a:latin typeface="Arial" charset="0"/>
                <a:ea typeface="MS PGothic" charset="0"/>
                <a:cs typeface="MS PGothic" charset="0"/>
              </a:rPr>
              <a:t> </a:t>
            </a:r>
            <a:r>
              <a:rPr lang="fr-FR" sz="2000" dirty="0" err="1">
                <a:latin typeface="Arial" charset="0"/>
                <a:ea typeface="MS PGothic" charset="0"/>
                <a:cs typeface="MS PGothic" charset="0"/>
              </a:rPr>
              <a:t>explanations</a:t>
            </a:r>
            <a:r>
              <a:rPr lang="fr-FR" sz="2000" dirty="0">
                <a:latin typeface="Arial" charset="0"/>
                <a:ea typeface="MS PGothic" charset="0"/>
                <a:cs typeface="MS PGothic" charset="0"/>
              </a:rPr>
              <a:t>:</a:t>
            </a:r>
            <a:r>
              <a:rPr lang="fr-FR" dirty="0">
                <a:latin typeface="Arial" charset="0"/>
                <a:ea typeface="MS PGothic" charset="0"/>
                <a:cs typeface="MS PGothic" charset="0"/>
              </a:rPr>
              <a:t> </a:t>
            </a:r>
            <a:r>
              <a:rPr lang="fr-FR" sz="1800" dirty="0">
                <a:solidFill>
                  <a:srgbClr val="FF0000"/>
                </a:solidFill>
                <a:latin typeface="Arial" charset="0"/>
                <a:ea typeface="MS PGothic" charset="0"/>
                <a:cs typeface="MS PGothic" charset="0"/>
              </a:rPr>
              <a:t>HDF « package »</a:t>
            </a:r>
            <a:endParaRPr lang="fr-FR" dirty="0">
              <a:solidFill>
                <a:srgbClr val="FF0000"/>
              </a:solidFill>
              <a:latin typeface="Arial" charset="0"/>
              <a:ea typeface="MS PGothic" charset="0"/>
              <a:cs typeface="MS PGothic" charset="0"/>
            </a:endParaRPr>
          </a:p>
          <a:p>
            <a:pPr lvl="1" algn="just" eaLnBrk="1" hangingPunct="1">
              <a:lnSpc>
                <a:spcPct val="120000"/>
              </a:lnSpc>
            </a:pPr>
            <a:r>
              <a:rPr lang="fr-FR" sz="1600" dirty="0" err="1">
                <a:latin typeface="Arial" charset="0"/>
                <a:ea typeface="MS PGothic" charset="0"/>
              </a:rPr>
              <a:t>improved</a:t>
            </a:r>
            <a:r>
              <a:rPr lang="fr-FR" sz="1600" dirty="0">
                <a:latin typeface="Arial" charset="0"/>
                <a:ea typeface="MS PGothic" charset="0"/>
              </a:rPr>
              <a:t> </a:t>
            </a:r>
            <a:r>
              <a:rPr lang="fr-FR" sz="1600" dirty="0" err="1">
                <a:latin typeface="Arial" charset="0"/>
                <a:ea typeface="MS PGothic" charset="0"/>
              </a:rPr>
              <a:t>removal</a:t>
            </a:r>
            <a:r>
              <a:rPr lang="fr-FR" sz="1600" dirty="0">
                <a:latin typeface="Arial" charset="0"/>
                <a:ea typeface="MS PGothic" charset="0"/>
              </a:rPr>
              <a:t> of </a:t>
            </a:r>
            <a:r>
              <a:rPr lang="fr-FR" sz="1600" dirty="0" err="1">
                <a:latin typeface="Arial" charset="0"/>
                <a:ea typeface="MS PGothic" charset="0"/>
              </a:rPr>
              <a:t>small</a:t>
            </a:r>
            <a:r>
              <a:rPr lang="fr-FR" sz="1600" dirty="0">
                <a:latin typeface="Arial" charset="0"/>
                <a:ea typeface="MS PGothic" charset="0"/>
              </a:rPr>
              <a:t> and </a:t>
            </a:r>
            <a:r>
              <a:rPr lang="fr-FR" sz="1600" dirty="0" err="1">
                <a:latin typeface="Arial" charset="0"/>
                <a:ea typeface="MS PGothic" charset="0"/>
              </a:rPr>
              <a:t>larger</a:t>
            </a:r>
            <a:r>
              <a:rPr lang="fr-FR" sz="1600" dirty="0">
                <a:latin typeface="Arial" charset="0"/>
                <a:ea typeface="MS PGothic" charset="0"/>
              </a:rPr>
              <a:t> </a:t>
            </a:r>
            <a:r>
              <a:rPr lang="fr-FR" sz="1600" dirty="0" err="1">
                <a:latin typeface="Arial" charset="0"/>
                <a:ea typeface="MS PGothic" charset="0"/>
              </a:rPr>
              <a:t>molecules</a:t>
            </a:r>
            <a:r>
              <a:rPr lang="fr-FR" sz="1600" dirty="0">
                <a:latin typeface="Arial" charset="0"/>
                <a:ea typeface="MS PGothic" charset="0"/>
              </a:rPr>
              <a:t> </a:t>
            </a:r>
            <a:r>
              <a:rPr lang="fr-FR" sz="1600" dirty="0" err="1">
                <a:latin typeface="Arial" charset="0"/>
                <a:ea typeface="MS PGothic" charset="0"/>
              </a:rPr>
              <a:t>solutes</a:t>
            </a:r>
            <a:r>
              <a:rPr lang="fr-FR" sz="1600" dirty="0">
                <a:latin typeface="Arial" charset="0"/>
                <a:ea typeface="MS PGothic" charset="0"/>
              </a:rPr>
              <a:t> (Phosphate), « </a:t>
            </a:r>
            <a:r>
              <a:rPr lang="fr-FR" sz="1600" dirty="0" err="1">
                <a:latin typeface="Arial" charset="0"/>
                <a:ea typeface="MS PGothic" charset="0"/>
              </a:rPr>
              <a:t>surrogates</a:t>
            </a:r>
            <a:r>
              <a:rPr lang="fr-FR" sz="1600" dirty="0">
                <a:latin typeface="Arial" charset="0"/>
                <a:ea typeface="MS PGothic" charset="0"/>
              </a:rPr>
              <a:t> » of the </a:t>
            </a:r>
            <a:r>
              <a:rPr lang="fr-FR" sz="1600" dirty="0" err="1">
                <a:latin typeface="Arial" charset="0"/>
                <a:ea typeface="MS PGothic" charset="0"/>
              </a:rPr>
              <a:t>achieved</a:t>
            </a:r>
            <a:r>
              <a:rPr lang="fr-FR" sz="1600" dirty="0">
                <a:latin typeface="Arial" charset="0"/>
                <a:ea typeface="MS PGothic" charset="0"/>
              </a:rPr>
              <a:t> convective volume </a:t>
            </a:r>
          </a:p>
          <a:p>
            <a:pPr lvl="1" algn="just" eaLnBrk="1" hangingPunct="1">
              <a:lnSpc>
                <a:spcPct val="120000"/>
              </a:lnSpc>
            </a:pPr>
            <a:r>
              <a:rPr lang="fr-FR" sz="1600" dirty="0" err="1">
                <a:latin typeface="Arial" charset="0"/>
                <a:ea typeface="MS PGothic" charset="0"/>
              </a:rPr>
              <a:t>enhanced</a:t>
            </a:r>
            <a:r>
              <a:rPr lang="fr-FR" sz="1600" dirty="0">
                <a:latin typeface="Arial" charset="0"/>
                <a:ea typeface="MS PGothic" charset="0"/>
              </a:rPr>
              <a:t> </a:t>
            </a:r>
            <a:r>
              <a:rPr lang="fr-FR" sz="1600" dirty="0" err="1">
                <a:latin typeface="Arial" charset="0"/>
                <a:ea typeface="MS PGothic" charset="0"/>
              </a:rPr>
              <a:t>intradialytic</a:t>
            </a:r>
            <a:r>
              <a:rPr lang="fr-FR" sz="1600" dirty="0">
                <a:latin typeface="Arial" charset="0"/>
                <a:ea typeface="MS PGothic" charset="0"/>
              </a:rPr>
              <a:t> </a:t>
            </a:r>
            <a:r>
              <a:rPr lang="fr-FR" sz="1600" dirty="0" err="1">
                <a:latin typeface="Arial" charset="0"/>
                <a:ea typeface="MS PGothic" charset="0"/>
              </a:rPr>
              <a:t>hemodynamic</a:t>
            </a:r>
            <a:r>
              <a:rPr lang="fr-FR" sz="1600" dirty="0">
                <a:latin typeface="Arial" charset="0"/>
                <a:ea typeface="MS PGothic" charset="0"/>
              </a:rPr>
              <a:t> </a:t>
            </a:r>
            <a:r>
              <a:rPr lang="fr-FR" sz="1600" dirty="0" err="1">
                <a:latin typeface="Arial" charset="0"/>
                <a:ea typeface="MS PGothic" charset="0"/>
              </a:rPr>
              <a:t>stability</a:t>
            </a:r>
            <a:endParaRPr lang="fr-FR" sz="1600" dirty="0">
              <a:latin typeface="Arial" charset="0"/>
              <a:ea typeface="MS PGothic" charset="0"/>
            </a:endParaRPr>
          </a:p>
          <a:p>
            <a:pPr lvl="1" algn="just" eaLnBrk="1" hangingPunct="1">
              <a:lnSpc>
                <a:spcPct val="120000"/>
              </a:lnSpc>
            </a:pPr>
            <a:r>
              <a:rPr lang="fr-FR" sz="1600" dirty="0" err="1">
                <a:latin typeface="Arial" charset="0"/>
                <a:ea typeface="MS PGothic" charset="0"/>
              </a:rPr>
              <a:t>reduced</a:t>
            </a:r>
            <a:r>
              <a:rPr lang="fr-FR" sz="1600" dirty="0">
                <a:latin typeface="Arial" charset="0"/>
                <a:ea typeface="MS PGothic" charset="0"/>
              </a:rPr>
              <a:t> inflammation due to </a:t>
            </a:r>
            <a:r>
              <a:rPr lang="fr-FR" sz="1600" dirty="0" err="1">
                <a:latin typeface="Arial" charset="0"/>
                <a:ea typeface="MS PGothic" charset="0"/>
              </a:rPr>
              <a:t>better</a:t>
            </a:r>
            <a:r>
              <a:rPr lang="fr-FR" sz="1600" dirty="0">
                <a:latin typeface="Arial" charset="0"/>
                <a:ea typeface="MS PGothic" charset="0"/>
              </a:rPr>
              <a:t> </a:t>
            </a:r>
            <a:r>
              <a:rPr lang="fr-FR" sz="1600" dirty="0" err="1">
                <a:latin typeface="Arial" charset="0"/>
                <a:ea typeface="MS PGothic" charset="0"/>
              </a:rPr>
              <a:t>biocompatibility</a:t>
            </a:r>
            <a:r>
              <a:rPr lang="fr-FR" sz="1600" dirty="0">
                <a:latin typeface="Arial" charset="0"/>
                <a:ea typeface="MS PGothic" charset="0"/>
              </a:rPr>
              <a:t> (</a:t>
            </a:r>
            <a:r>
              <a:rPr lang="fr-FR" sz="1600" dirty="0">
                <a:latin typeface="Arial" charset="0"/>
                <a:ea typeface="MS PGothic" charset="0"/>
                <a:sym typeface="Symbol" charset="0"/>
              </a:rPr>
              <a:t>2 </a:t>
            </a:r>
            <a:r>
              <a:rPr lang="fr-FR" sz="1600" dirty="0" err="1">
                <a:latin typeface="Arial" charset="0"/>
                <a:ea typeface="MS PGothic" charset="0"/>
                <a:sym typeface="Symbol" charset="0"/>
              </a:rPr>
              <a:t>microglobulin</a:t>
            </a:r>
            <a:r>
              <a:rPr lang="fr-FR" sz="1600" dirty="0">
                <a:latin typeface="Arial" charset="0"/>
                <a:ea typeface="MS PGothic" charset="0"/>
                <a:sym typeface="Symbol" charset="0"/>
              </a:rPr>
              <a:t>): </a:t>
            </a:r>
            <a:r>
              <a:rPr lang="fr-FR" sz="1600" dirty="0" err="1">
                <a:latin typeface="Arial" charset="0"/>
                <a:ea typeface="MS PGothic" charset="0"/>
                <a:sym typeface="Symbol" charset="0"/>
              </a:rPr>
              <a:t>purity</a:t>
            </a:r>
            <a:r>
              <a:rPr lang="fr-FR" sz="1600" dirty="0">
                <a:latin typeface="Arial" charset="0"/>
                <a:ea typeface="MS PGothic" charset="0"/>
                <a:sym typeface="Symbol" charset="0"/>
              </a:rPr>
              <a:t> of the </a:t>
            </a:r>
            <a:r>
              <a:rPr lang="fr-FR" sz="1600" dirty="0" err="1">
                <a:latin typeface="Arial" charset="0"/>
                <a:ea typeface="MS PGothic" charset="0"/>
                <a:sym typeface="Symbol" charset="0"/>
              </a:rPr>
              <a:t>dialysis</a:t>
            </a:r>
            <a:r>
              <a:rPr lang="fr-FR" sz="1600" dirty="0">
                <a:latin typeface="Arial" charset="0"/>
                <a:ea typeface="MS PGothic" charset="0"/>
                <a:sym typeface="Symbol" charset="0"/>
              </a:rPr>
              <a:t> </a:t>
            </a:r>
            <a:r>
              <a:rPr lang="fr-FR" sz="1600" dirty="0" err="1">
                <a:latin typeface="Arial" charset="0"/>
                <a:ea typeface="MS PGothic" charset="0"/>
                <a:sym typeface="Symbol" charset="0"/>
              </a:rPr>
              <a:t>fluids</a:t>
            </a:r>
            <a:endParaRPr lang="fr-FR" sz="1600" dirty="0">
              <a:latin typeface="Arial" charset="0"/>
              <a:ea typeface="MS PGothic" charset="0"/>
              <a:sym typeface="Symbol" charset="0"/>
            </a:endParaRPr>
          </a:p>
          <a:p>
            <a:pPr lvl="1" algn="just" eaLnBrk="1" hangingPunct="1">
              <a:lnSpc>
                <a:spcPct val="120000"/>
              </a:lnSpc>
            </a:pPr>
            <a:r>
              <a:rPr lang="fr-FR" sz="1600" dirty="0" err="1">
                <a:latin typeface="Arial" charset="0"/>
                <a:ea typeface="MS PGothic" charset="0"/>
              </a:rPr>
              <a:t>regulation</a:t>
            </a:r>
            <a:r>
              <a:rPr lang="fr-FR" sz="1600" dirty="0">
                <a:latin typeface="Arial" charset="0"/>
                <a:ea typeface="MS PGothic" charset="0"/>
              </a:rPr>
              <a:t> of calcification </a:t>
            </a:r>
            <a:r>
              <a:rPr lang="fr-FR" sz="1600" dirty="0" err="1">
                <a:latin typeface="Arial" charset="0"/>
                <a:ea typeface="MS PGothic" charset="0"/>
              </a:rPr>
              <a:t>inhibitors</a:t>
            </a:r>
            <a:r>
              <a:rPr lang="fr-FR" sz="1600" dirty="0">
                <a:latin typeface="Arial" charset="0"/>
                <a:ea typeface="MS PGothic" charset="0"/>
              </a:rPr>
              <a:t>, </a:t>
            </a:r>
            <a:r>
              <a:rPr lang="fr-FR" sz="1600" dirty="0" err="1">
                <a:latin typeface="Arial" charset="0"/>
                <a:ea typeface="MS PGothic" charset="0"/>
              </a:rPr>
              <a:t>like</a:t>
            </a:r>
            <a:r>
              <a:rPr lang="fr-FR" sz="1600" dirty="0">
                <a:latin typeface="Arial" charset="0"/>
                <a:ea typeface="MS PGothic" charset="0"/>
              </a:rPr>
              <a:t> : </a:t>
            </a:r>
            <a:r>
              <a:rPr lang="fr-FR" sz="1600" dirty="0" err="1">
                <a:latin typeface="Arial" charset="0"/>
                <a:ea typeface="MS PGothic" charset="0"/>
              </a:rPr>
              <a:t>fetuin</a:t>
            </a:r>
            <a:r>
              <a:rPr lang="fr-FR" sz="1600" dirty="0">
                <a:latin typeface="Arial" charset="0"/>
                <a:ea typeface="MS PGothic" charset="0"/>
              </a:rPr>
              <a:t>-A, </a:t>
            </a:r>
            <a:r>
              <a:rPr lang="fr-FR" sz="1600" dirty="0" err="1">
                <a:latin typeface="Arial" charset="0"/>
                <a:ea typeface="MS PGothic" charset="0"/>
              </a:rPr>
              <a:t>matrixGLA</a:t>
            </a:r>
            <a:r>
              <a:rPr lang="fr-FR" sz="1600" dirty="0">
                <a:latin typeface="Arial" charset="0"/>
                <a:ea typeface="MS PGothic" charset="0"/>
              </a:rPr>
              <a:t> </a:t>
            </a:r>
            <a:r>
              <a:rPr lang="fr-FR" sz="1600" dirty="0" err="1">
                <a:latin typeface="Arial" charset="0"/>
                <a:ea typeface="MS PGothic" charset="0"/>
              </a:rPr>
              <a:t>protein</a:t>
            </a:r>
            <a:r>
              <a:rPr lang="fr-FR" sz="1600" dirty="0">
                <a:latin typeface="Arial" charset="0"/>
                <a:ea typeface="MS PGothic" charset="0"/>
              </a:rPr>
              <a:t>, </a:t>
            </a:r>
            <a:r>
              <a:rPr lang="fr-FR" sz="1600" dirty="0" err="1">
                <a:latin typeface="Arial" charset="0"/>
                <a:ea typeface="MS PGothic" charset="0"/>
              </a:rPr>
              <a:t>osteoprotegrin</a:t>
            </a:r>
            <a:r>
              <a:rPr lang="fr-FR" sz="1600" dirty="0">
                <a:latin typeface="Arial" charset="0"/>
                <a:ea typeface="MS PGothic" charset="0"/>
              </a:rPr>
              <a:t> </a:t>
            </a:r>
          </a:p>
          <a:p>
            <a:pPr eaLnBrk="1" hangingPunct="1">
              <a:lnSpc>
                <a:spcPct val="90000"/>
              </a:lnSpc>
              <a:buFontTx/>
              <a:buNone/>
            </a:pPr>
            <a:endParaRPr lang="fr-FR" sz="3600" dirty="0">
              <a:latin typeface="Arial" charset="0"/>
              <a:ea typeface="MS PGothic" charset="0"/>
              <a:cs typeface="MS PGothic" charset="0"/>
            </a:endParaRPr>
          </a:p>
        </p:txBody>
      </p:sp>
      <p:pic>
        <p:nvPicPr>
          <p:cNvPr id="517123" name="Picture 4" descr="Divers"/>
          <p:cNvPicPr>
            <a:picLocks noChangeAspect="1" noChangeArrowheads="1"/>
          </p:cNvPicPr>
          <p:nvPr/>
        </p:nvPicPr>
        <p:blipFill>
          <a:blip r:embed="rId3">
            <a:lum bright="-40000" contrast="-4000"/>
            <a:extLst>
              <a:ext uri="{28A0092B-C50C-407E-A947-70E740481C1C}">
                <a14:useLocalDpi xmlns:a14="http://schemas.microsoft.com/office/drawing/2010/main" val="0"/>
              </a:ext>
            </a:extLst>
          </a:blip>
          <a:srcRect/>
          <a:stretch>
            <a:fillRect/>
          </a:stretch>
        </p:blipFill>
        <p:spPr bwMode="auto">
          <a:xfrm>
            <a:off x="7085013" y="2981325"/>
            <a:ext cx="2990850" cy="20542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7124" name="Flèche droite 4"/>
          <p:cNvSpPr>
            <a:spLocks noChangeArrowheads="1"/>
          </p:cNvSpPr>
          <p:nvPr/>
        </p:nvSpPr>
        <p:spPr bwMode="auto">
          <a:xfrm rot="1947598">
            <a:off x="8034338" y="2693988"/>
            <a:ext cx="2005012" cy="636587"/>
          </a:xfrm>
          <a:prstGeom prst="rightArrow">
            <a:avLst>
              <a:gd name="adj1" fmla="val 50000"/>
              <a:gd name="adj2" fmla="val 50059"/>
            </a:avLst>
          </a:prstGeom>
          <a:solidFill>
            <a:srgbClr val="FFFF00"/>
          </a:solidFill>
          <a:ln w="9525">
            <a:solidFill>
              <a:schemeClr val="tx1"/>
            </a:solidFill>
            <a:round/>
            <a:headEnd/>
            <a:tailEnd/>
          </a:ln>
        </p:spPr>
        <p:txBody>
          <a:bodyPr/>
          <a:lstStyle/>
          <a:p>
            <a:r>
              <a:rPr lang="fr-FR" sz="1600">
                <a:solidFill>
                  <a:srgbClr val="000000"/>
                </a:solidFill>
              </a:rPr>
              <a:t>less mortality</a:t>
            </a:r>
            <a:r>
              <a:rPr lang="fr-FR" sz="1400">
                <a:solidFill>
                  <a:srgbClr val="000000"/>
                </a:solidFill>
              </a:rPr>
              <a:t>  - 35%</a:t>
            </a:r>
          </a:p>
        </p:txBody>
      </p:sp>
      <p:sp>
        <p:nvSpPr>
          <p:cNvPr id="517125" name="Rectangle 1"/>
          <p:cNvSpPr>
            <a:spLocks noChangeArrowheads="1"/>
          </p:cNvSpPr>
          <p:nvPr/>
        </p:nvSpPr>
        <p:spPr bwMode="auto">
          <a:xfrm>
            <a:off x="390525" y="3716338"/>
            <a:ext cx="4537075" cy="504825"/>
          </a:xfrm>
          <a:prstGeom prst="rect">
            <a:avLst/>
          </a:prstGeom>
          <a:solidFill>
            <a:srgbClr val="FFFF00">
              <a:alpha val="30196"/>
            </a:srgbClr>
          </a:solidFill>
          <a:ln w="28575">
            <a:solidFill>
              <a:schemeClr val="tx1"/>
            </a:solidFill>
            <a:round/>
            <a:headEnd/>
            <a:tailEnd/>
          </a:ln>
        </p:spPr>
        <p:txBody>
          <a:bodyPr/>
          <a:lstStyle/>
          <a:p>
            <a:pPr eaLnBrk="0" hangingPunct="0"/>
            <a:endParaRPr lang="fr-FR"/>
          </a:p>
        </p:txBody>
      </p:sp>
    </p:spTree>
    <p:extLst>
      <p:ext uri="{BB962C8B-B14F-4D97-AF65-F5344CB8AC3E}">
        <p14:creationId xmlns:p14="http://schemas.microsoft.com/office/powerpoint/2010/main" val="1474000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2"/>
          <p:cNvPicPr>
            <a:picLocks noChangeAspect="1" noChangeArrowheads="1"/>
          </p:cNvPicPr>
          <p:nvPr/>
        </p:nvPicPr>
        <p:blipFill>
          <a:blip r:embed="rId3">
            <a:extLst>
              <a:ext uri="{28A0092B-C50C-407E-A947-70E740481C1C}">
                <a14:useLocalDpi xmlns:a14="http://schemas.microsoft.com/office/drawing/2010/main" val="0"/>
              </a:ext>
            </a:extLst>
          </a:blip>
          <a:srcRect l="32494" t="15556" r="15480" b="51012"/>
          <a:stretch>
            <a:fillRect/>
          </a:stretch>
        </p:blipFill>
        <p:spPr bwMode="auto">
          <a:xfrm>
            <a:off x="444500" y="0"/>
            <a:ext cx="936625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410"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4">
            <a:extLst>
              <a:ext uri="{28A0092B-C50C-407E-A947-70E740481C1C}">
                <a14:useLocalDpi xmlns:a14="http://schemas.microsoft.com/office/drawing/2010/main" val="0"/>
              </a:ext>
            </a:extLst>
          </a:blip>
          <a:srcRect l="50000"/>
          <a:stretch>
            <a:fillRect/>
          </a:stretch>
        </p:blipFill>
        <p:spPr bwMode="auto">
          <a:xfrm>
            <a:off x="247650" y="3068638"/>
            <a:ext cx="3970338"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9411" name="ZoneTexte 3"/>
          <p:cNvSpPr txBox="1">
            <a:spLocks noChangeArrowheads="1"/>
          </p:cNvSpPr>
          <p:nvPr/>
        </p:nvSpPr>
        <p:spPr bwMode="auto">
          <a:xfrm>
            <a:off x="4495800" y="2997200"/>
            <a:ext cx="55435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sz="2000">
                <a:solidFill>
                  <a:srgbClr val="FF0000"/>
                </a:solidFill>
                <a:latin typeface="Arial" charset="0"/>
              </a:rPr>
              <a:t>Improvement becames significant: </a:t>
            </a:r>
            <a:r>
              <a:rPr lang="fr-FR" sz="2000">
                <a:latin typeface="Arial" charset="0"/>
              </a:rPr>
              <a:t>over 32.7 L/week/m2 BSA (56.8 L/week), and shows a linear increase until 45 L/week/m2 BSA (75 L/week = 25 L/session/3times per week)</a:t>
            </a:r>
            <a:r>
              <a:rPr lang="fr-FR">
                <a:solidFill>
                  <a:srgbClr val="FF0000"/>
                </a:solidFill>
                <a:latin typeface="Arial" charset="0"/>
              </a:rPr>
              <a:t> </a:t>
            </a:r>
            <a:endParaRPr lang="fr-FR" b="1">
              <a:solidFill>
                <a:srgbClr val="FF0000"/>
              </a:solidFill>
              <a:latin typeface="Arial" charset="0"/>
            </a:endParaRPr>
          </a:p>
        </p:txBody>
      </p:sp>
      <p:sp>
        <p:nvSpPr>
          <p:cNvPr id="529412" name="Rectangle 4"/>
          <p:cNvSpPr>
            <a:spLocks noChangeArrowheads="1"/>
          </p:cNvSpPr>
          <p:nvPr/>
        </p:nvSpPr>
        <p:spPr bwMode="auto">
          <a:xfrm>
            <a:off x="4495800" y="4581525"/>
            <a:ext cx="5472113" cy="1584325"/>
          </a:xfrm>
          <a:prstGeom prst="rect">
            <a:avLst/>
          </a:prstGeom>
          <a:solidFill>
            <a:srgbClr val="FFFF99"/>
          </a:solidFill>
          <a:ln w="9525">
            <a:solidFill>
              <a:schemeClr val="tx1"/>
            </a:solidFill>
            <a:round/>
            <a:headEnd/>
            <a:tailEnd/>
          </a:ln>
        </p:spPr>
        <p:txBody>
          <a:bodyPr/>
          <a:lstStyle/>
          <a:p>
            <a:pPr algn="ctr"/>
            <a:r>
              <a:rPr lang="fr-FR">
                <a:solidFill>
                  <a:srgbClr val="FF0000"/>
                </a:solidFill>
                <a:latin typeface="Arial" charset="0"/>
              </a:rPr>
              <a:t>optimal postdilution convective volume</a:t>
            </a:r>
          </a:p>
          <a:p>
            <a:pPr algn="ctr"/>
            <a:r>
              <a:rPr lang="fr-FR">
                <a:solidFill>
                  <a:srgbClr val="FF0000"/>
                </a:solidFill>
                <a:latin typeface="Arial" charset="0"/>
              </a:rPr>
              <a:t>a « surrogate » for larger uremic toxins</a:t>
            </a:r>
          </a:p>
          <a:p>
            <a:pPr algn="ctr"/>
            <a:r>
              <a:rPr lang="fr-FR" b="1">
                <a:solidFill>
                  <a:srgbClr val="FF0000"/>
                </a:solidFill>
                <a:latin typeface="Arial" charset="0"/>
              </a:rPr>
              <a:t>   15L/m²/session or  25L / session</a:t>
            </a:r>
          </a:p>
          <a:p>
            <a:pPr algn="ctr"/>
            <a:r>
              <a:rPr lang="fr-FR" b="1">
                <a:solidFill>
                  <a:srgbClr val="FF0000"/>
                </a:solidFill>
                <a:latin typeface="Arial" charset="0"/>
              </a:rPr>
              <a:t>  three times a week </a:t>
            </a:r>
            <a:endParaRPr lang="fr-FR"/>
          </a:p>
        </p:txBody>
      </p:sp>
    </p:spTree>
    <p:extLst>
      <p:ext uri="{BB962C8B-B14F-4D97-AF65-F5344CB8AC3E}">
        <p14:creationId xmlns:p14="http://schemas.microsoft.com/office/powerpoint/2010/main" val="3930431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463550" y="260350"/>
            <a:ext cx="9359900" cy="838200"/>
          </a:xfrm>
          <a:solidFill>
            <a:schemeClr val="accent1">
              <a:lumMod val="20000"/>
              <a:lumOff val="80000"/>
            </a:schemeClr>
          </a:solidFill>
        </p:spPr>
        <p:txBody>
          <a:bodyPr/>
          <a:lstStyle/>
          <a:p>
            <a:pPr algn="l">
              <a:lnSpc>
                <a:spcPct val="90000"/>
              </a:lnSpc>
              <a:defRPr/>
            </a:pPr>
            <a:r>
              <a:rPr lang="fr-FR" sz="3600" dirty="0" smtClean="0">
                <a:ea typeface="+mj-ea"/>
                <a:cs typeface="+mj-cs"/>
              </a:rPr>
              <a:t>  Dialysis membranes: </a:t>
            </a:r>
            <a:r>
              <a:rPr lang="fr-FR" sz="3600" dirty="0" err="1" smtClean="0">
                <a:ea typeface="+mj-ea"/>
                <a:cs typeface="+mj-cs"/>
              </a:rPr>
              <a:t>practical</a:t>
            </a:r>
            <a:r>
              <a:rPr lang="fr-FR" sz="3600" dirty="0" smtClean="0">
                <a:ea typeface="+mj-ea"/>
                <a:cs typeface="+mj-cs"/>
              </a:rPr>
              <a:t> </a:t>
            </a:r>
            <a:r>
              <a:rPr lang="fr-FR" sz="3600" dirty="0" err="1" smtClean="0">
                <a:ea typeface="+mj-ea"/>
                <a:cs typeface="+mj-cs"/>
              </a:rPr>
              <a:t>parameters</a:t>
            </a:r>
            <a:r>
              <a:rPr lang="fr-FR" sz="3600" dirty="0" smtClean="0">
                <a:ea typeface="+mj-ea"/>
                <a:cs typeface="+mj-cs"/>
              </a:rPr>
              <a:t> </a:t>
            </a:r>
          </a:p>
        </p:txBody>
      </p:sp>
      <p:sp>
        <p:nvSpPr>
          <p:cNvPr id="498690" name="Rectangle 3"/>
          <p:cNvSpPr>
            <a:spLocks noGrp="1" noChangeArrowheads="1"/>
          </p:cNvSpPr>
          <p:nvPr>
            <p:ph type="body" idx="1"/>
          </p:nvPr>
        </p:nvSpPr>
        <p:spPr>
          <a:xfrm>
            <a:off x="247650" y="1196975"/>
            <a:ext cx="9720263" cy="5400675"/>
          </a:xfrm>
        </p:spPr>
        <p:txBody>
          <a:bodyPr/>
          <a:lstStyle/>
          <a:p>
            <a:pPr algn="just">
              <a:lnSpc>
                <a:spcPct val="120000"/>
              </a:lnSpc>
              <a:spcBef>
                <a:spcPct val="10000"/>
              </a:spcBef>
            </a:pPr>
            <a:r>
              <a:rPr lang="fr-FR" sz="2400">
                <a:solidFill>
                  <a:srgbClr val="FF0000"/>
                </a:solidFill>
                <a:latin typeface="Arial" charset="0"/>
                <a:ea typeface="MS PGothic" charset="0"/>
                <a:cs typeface="MS PGothic" charset="0"/>
              </a:rPr>
              <a:t>Capillary membrane</a:t>
            </a:r>
            <a:r>
              <a:rPr lang="fr-FR" sz="2400">
                <a:latin typeface="Arial" charset="0"/>
                <a:ea typeface="MS PGothic" charset="0"/>
                <a:cs typeface="MS PGothic" charset="0"/>
              </a:rPr>
              <a:t>, biocompatible (EO free), high flux (polysulfone, PAN); area= BSA in m</a:t>
            </a:r>
            <a:r>
              <a:rPr lang="fr-FR" sz="2400" baseline="30000">
                <a:latin typeface="Arial" charset="0"/>
                <a:ea typeface="MS PGothic" charset="0"/>
                <a:cs typeface="MS PGothic" charset="0"/>
              </a:rPr>
              <a:t>2</a:t>
            </a:r>
            <a:endParaRPr lang="fr-FR" sz="2400">
              <a:latin typeface="Arial" charset="0"/>
              <a:ea typeface="MS PGothic" charset="0"/>
              <a:cs typeface="MS PGothic" charset="0"/>
            </a:endParaRPr>
          </a:p>
          <a:p>
            <a:pPr algn="just">
              <a:lnSpc>
                <a:spcPct val="120000"/>
              </a:lnSpc>
              <a:spcBef>
                <a:spcPct val="10000"/>
              </a:spcBef>
            </a:pPr>
            <a:r>
              <a:rPr lang="fr-FR" sz="2400">
                <a:latin typeface="Arial" charset="0"/>
                <a:ea typeface="MS PGothic" charset="0"/>
                <a:cs typeface="MS PGothic" charset="0"/>
              </a:rPr>
              <a:t>Priming blood volume, ie area related, quality of restitution+++</a:t>
            </a:r>
          </a:p>
          <a:p>
            <a:pPr algn="just">
              <a:lnSpc>
                <a:spcPct val="120000"/>
              </a:lnSpc>
              <a:spcBef>
                <a:spcPct val="10000"/>
              </a:spcBef>
            </a:pPr>
            <a:r>
              <a:rPr lang="fr-FR" sz="2400">
                <a:solidFill>
                  <a:srgbClr val="FF0000"/>
                </a:solidFill>
                <a:latin typeface="Arial" charset="0"/>
                <a:ea typeface="MS PGothic" charset="0"/>
                <a:cs typeface="MS PGothic" charset="0"/>
              </a:rPr>
              <a:t>Molecular permeability </a:t>
            </a:r>
            <a:r>
              <a:rPr lang="fr-FR" sz="2400">
                <a:latin typeface="Arial" charset="0"/>
                <a:ea typeface="MS PGothic" charset="0"/>
                <a:cs typeface="MS PGothic" charset="0"/>
              </a:rPr>
              <a:t>: urea clearance=blood flow other uremic toxins, ie phosphate and beta-2-microglobulin (&gt;60%, better 80%) ; osmotic risk (limited by iso-osmotic substitution fluid)</a:t>
            </a:r>
          </a:p>
          <a:p>
            <a:pPr algn="just">
              <a:lnSpc>
                <a:spcPct val="120000"/>
              </a:lnSpc>
              <a:spcBef>
                <a:spcPct val="10000"/>
              </a:spcBef>
            </a:pPr>
            <a:r>
              <a:rPr lang="fr-FR" sz="2400">
                <a:solidFill>
                  <a:srgbClr val="FF0000"/>
                </a:solidFill>
                <a:latin typeface="Arial" charset="0"/>
                <a:ea typeface="MS PGothic" charset="0"/>
                <a:cs typeface="MS PGothic" charset="0"/>
              </a:rPr>
              <a:t>Hydraulic permeability/UF coefficient</a:t>
            </a:r>
            <a:r>
              <a:rPr lang="fr-FR" sz="2400">
                <a:latin typeface="Arial" charset="0"/>
                <a:ea typeface="MS PGothic" charset="0"/>
                <a:cs typeface="MS PGothic" charset="0"/>
              </a:rPr>
              <a:t>: use for HF or HDF procedure (20-40 mL/h/mm Hg/m</a:t>
            </a:r>
            <a:r>
              <a:rPr lang="fr-FR" sz="2400" baseline="30000">
                <a:latin typeface="Arial" charset="0"/>
                <a:ea typeface="MS PGothic" charset="0"/>
                <a:cs typeface="MS PGothic" charset="0"/>
              </a:rPr>
              <a:t>2</a:t>
            </a:r>
            <a:r>
              <a:rPr lang="fr-FR" sz="2400">
                <a:latin typeface="Arial" charset="0"/>
                <a:ea typeface="MS PGothic" charset="0"/>
                <a:cs typeface="MS PGothic" charset="0"/>
              </a:rPr>
              <a:t>); back filtration risk if applyed for HD</a:t>
            </a:r>
          </a:p>
          <a:p>
            <a:pPr algn="just">
              <a:lnSpc>
                <a:spcPct val="120000"/>
              </a:lnSpc>
              <a:spcBef>
                <a:spcPct val="10000"/>
              </a:spcBef>
            </a:pPr>
            <a:r>
              <a:rPr lang="fr-FR" sz="2400">
                <a:latin typeface="Arial" charset="0"/>
                <a:ea typeface="MS PGothic" charset="0"/>
                <a:cs typeface="MS PGothic" charset="0"/>
              </a:rPr>
              <a:t>« Loss » of substances in the dialysate (albumin; vit C)</a:t>
            </a:r>
          </a:p>
          <a:p>
            <a:pPr algn="just">
              <a:lnSpc>
                <a:spcPct val="120000"/>
              </a:lnSpc>
              <a:spcBef>
                <a:spcPct val="10000"/>
              </a:spcBef>
            </a:pPr>
            <a:r>
              <a:rPr lang="fr-FR" sz="2400">
                <a:solidFill>
                  <a:srgbClr val="FF0000"/>
                </a:solidFill>
                <a:latin typeface="Arial" charset="0"/>
                <a:ea typeface="MS PGothic" charset="0"/>
                <a:cs typeface="MS PGothic" charset="0"/>
              </a:rPr>
              <a:t>Cost, cost effectiveness: more effective in HDF than in HD (cardiovascular preservation/reduced protein wasting) </a:t>
            </a:r>
          </a:p>
        </p:txBody>
      </p:sp>
    </p:spTree>
    <p:extLst>
      <p:ext uri="{BB962C8B-B14F-4D97-AF65-F5344CB8AC3E}">
        <p14:creationId xmlns:p14="http://schemas.microsoft.com/office/powerpoint/2010/main" val="1660860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re 1"/>
          <p:cNvSpPr>
            <a:spLocks noGrp="1"/>
          </p:cNvSpPr>
          <p:nvPr>
            <p:ph type="title"/>
          </p:nvPr>
        </p:nvSpPr>
        <p:spPr>
          <a:xfrm>
            <a:off x="1327076" y="260648"/>
            <a:ext cx="7561263" cy="1295400"/>
          </a:xfrm>
          <a:solidFill>
            <a:schemeClr val="accent1">
              <a:lumMod val="20000"/>
              <a:lumOff val="80000"/>
            </a:schemeClr>
          </a:solidFill>
        </p:spPr>
        <p:txBody>
          <a:bodyPr/>
          <a:lstStyle/>
          <a:p>
            <a:pPr>
              <a:defRPr/>
            </a:pPr>
            <a:r>
              <a:rPr lang="fr-FR" sz="4000" dirty="0" err="1">
                <a:solidFill>
                  <a:srgbClr val="FF0000"/>
                </a:solidFill>
              </a:rPr>
              <a:t>Hemodiafiltration</a:t>
            </a:r>
            <a:r>
              <a:rPr lang="fr-FR" sz="4000" dirty="0">
                <a:solidFill>
                  <a:srgbClr val="FF0000"/>
                </a:solidFill>
              </a:rPr>
              <a:t> in </a:t>
            </a:r>
            <a:r>
              <a:rPr lang="fr-FR" sz="4000" dirty="0" err="1">
                <a:solidFill>
                  <a:srgbClr val="FF0000"/>
                </a:solidFill>
              </a:rPr>
              <a:t>children</a:t>
            </a:r>
            <a:r>
              <a:rPr lang="fr-FR" sz="4000" dirty="0">
                <a:solidFill>
                  <a:srgbClr val="FF0000"/>
                </a:solidFill>
              </a:rPr>
              <a:t> 1981-</a:t>
            </a:r>
            <a:r>
              <a:rPr lang="fr-FR" sz="4000" dirty="0" smtClean="0">
                <a:solidFill>
                  <a:srgbClr val="FF0000"/>
                </a:solidFill>
              </a:rPr>
              <a:t>2002: 3 times/</a:t>
            </a:r>
            <a:r>
              <a:rPr lang="fr-FR" sz="4000" dirty="0" err="1" smtClean="0">
                <a:solidFill>
                  <a:srgbClr val="FF0000"/>
                </a:solidFill>
              </a:rPr>
              <a:t>week</a:t>
            </a:r>
            <a:r>
              <a:rPr lang="fr-FR" sz="4000" dirty="0" smtClean="0">
                <a:solidFill>
                  <a:srgbClr val="FF0000"/>
                </a:solidFill>
              </a:rPr>
              <a:t> </a:t>
            </a:r>
            <a:endParaRPr lang="fr-FR" sz="4000" dirty="0">
              <a:solidFill>
                <a:srgbClr val="FF0000"/>
              </a:solidFill>
            </a:endParaRPr>
          </a:p>
        </p:txBody>
      </p:sp>
      <p:sp>
        <p:nvSpPr>
          <p:cNvPr id="266243" name="Espace réservé du contenu 2"/>
          <p:cNvSpPr>
            <a:spLocks noGrp="1"/>
          </p:cNvSpPr>
          <p:nvPr>
            <p:ph idx="1"/>
          </p:nvPr>
        </p:nvSpPr>
        <p:spPr>
          <a:xfrm>
            <a:off x="462980" y="1556792"/>
            <a:ext cx="9361040" cy="4104456"/>
          </a:xfrm>
        </p:spPr>
        <p:txBody>
          <a:bodyPr/>
          <a:lstStyle/>
          <a:p>
            <a:pPr algn="just">
              <a:spcBef>
                <a:spcPts val="1200"/>
              </a:spcBef>
              <a:spcAft>
                <a:spcPts val="600"/>
              </a:spcAft>
            </a:pPr>
            <a:r>
              <a:rPr lang="fr-FR" sz="2800" dirty="0" err="1">
                <a:latin typeface="Arial" charset="0"/>
                <a:ea typeface="MS PGothic" charset="0"/>
                <a:cs typeface="MS PGothic" charset="0"/>
              </a:rPr>
              <a:t>Reduced</a:t>
            </a:r>
            <a:r>
              <a:rPr lang="fr-FR" sz="2800" dirty="0">
                <a:latin typeface="Arial" charset="0"/>
                <a:ea typeface="MS PGothic" charset="0"/>
                <a:cs typeface="MS PGothic" charset="0"/>
              </a:rPr>
              <a:t> </a:t>
            </a:r>
            <a:r>
              <a:rPr lang="fr-FR" sz="2800" dirty="0" err="1">
                <a:latin typeface="Arial" charset="0"/>
                <a:ea typeface="MS PGothic" charset="0"/>
                <a:cs typeface="MS PGothic" charset="0"/>
              </a:rPr>
              <a:t>intradialytic</a:t>
            </a:r>
            <a:r>
              <a:rPr lang="fr-FR" sz="2800" dirty="0">
                <a:latin typeface="Arial" charset="0"/>
                <a:ea typeface="MS PGothic" charset="0"/>
                <a:cs typeface="MS PGothic" charset="0"/>
              </a:rPr>
              <a:t> </a:t>
            </a:r>
            <a:r>
              <a:rPr lang="fr-FR" sz="2800" dirty="0" err="1">
                <a:latin typeface="Arial" charset="0"/>
                <a:ea typeface="MS PGothic" charset="0"/>
                <a:cs typeface="MS PGothic" charset="0"/>
              </a:rPr>
              <a:t>symptoms</a:t>
            </a:r>
            <a:r>
              <a:rPr lang="fr-FR" sz="2800" dirty="0">
                <a:latin typeface="Arial" charset="0"/>
                <a:ea typeface="MS PGothic" charset="0"/>
                <a:cs typeface="MS PGothic" charset="0"/>
              </a:rPr>
              <a:t> (</a:t>
            </a:r>
            <a:r>
              <a:rPr lang="fr-FR" sz="2800" dirty="0" err="1">
                <a:latin typeface="Arial" charset="0"/>
                <a:ea typeface="MS PGothic" charset="0"/>
                <a:cs typeface="MS PGothic" charset="0"/>
              </a:rPr>
              <a:t>tolerance</a:t>
            </a:r>
            <a:r>
              <a:rPr lang="fr-FR" sz="2800" dirty="0">
                <a:latin typeface="Arial" charset="0"/>
                <a:ea typeface="MS PGothic" charset="0"/>
                <a:cs typeface="MS PGothic" charset="0"/>
              </a:rPr>
              <a:t> to </a:t>
            </a:r>
            <a:r>
              <a:rPr lang="fr-FR" sz="2800" dirty="0" err="1">
                <a:latin typeface="Arial" charset="0"/>
                <a:ea typeface="MS PGothic" charset="0"/>
                <a:cs typeface="MS PGothic" charset="0"/>
              </a:rPr>
              <a:t>weight</a:t>
            </a:r>
            <a:r>
              <a:rPr lang="fr-FR" sz="2800" dirty="0">
                <a:latin typeface="Arial" charset="0"/>
                <a:ea typeface="MS PGothic" charset="0"/>
                <a:cs typeface="MS PGothic" charset="0"/>
              </a:rPr>
              <a:t> </a:t>
            </a:r>
            <a:r>
              <a:rPr lang="fr-FR" sz="2800" dirty="0" err="1">
                <a:latin typeface="Arial" charset="0"/>
                <a:ea typeface="MS PGothic" charset="0"/>
                <a:cs typeface="MS PGothic" charset="0"/>
              </a:rPr>
              <a:t>loss</a:t>
            </a:r>
            <a:r>
              <a:rPr lang="fr-FR" sz="2800" dirty="0">
                <a:latin typeface="Arial" charset="0"/>
                <a:ea typeface="MS PGothic" charset="0"/>
                <a:cs typeface="MS PGothic" charset="0"/>
              </a:rPr>
              <a:t>, </a:t>
            </a:r>
            <a:r>
              <a:rPr lang="fr-FR" sz="2800" dirty="0" err="1">
                <a:latin typeface="Arial" charset="0"/>
                <a:ea typeface="MS PGothic" charset="0"/>
                <a:cs typeface="MS PGothic" charset="0"/>
              </a:rPr>
              <a:t>hemodynamic</a:t>
            </a:r>
            <a:r>
              <a:rPr lang="fr-FR" sz="2800" dirty="0">
                <a:latin typeface="Arial" charset="0"/>
                <a:ea typeface="MS PGothic" charset="0"/>
                <a:cs typeface="MS PGothic" charset="0"/>
              </a:rPr>
              <a:t> </a:t>
            </a:r>
            <a:r>
              <a:rPr lang="fr-FR" sz="2800" dirty="0" err="1">
                <a:latin typeface="Arial" charset="0"/>
                <a:ea typeface="MS PGothic" charset="0"/>
                <a:cs typeface="MS PGothic" charset="0"/>
              </a:rPr>
              <a:t>stability</a:t>
            </a:r>
            <a:r>
              <a:rPr lang="fr-FR" sz="2800" dirty="0">
                <a:latin typeface="Arial" charset="0"/>
                <a:ea typeface="MS PGothic" charset="0"/>
                <a:cs typeface="MS PGothic" charset="0"/>
              </a:rPr>
              <a:t>, </a:t>
            </a:r>
            <a:r>
              <a:rPr lang="fr-FR" sz="2800" dirty="0" err="1" smtClean="0">
                <a:latin typeface="Arial" charset="0"/>
                <a:ea typeface="MS PGothic" charset="0"/>
                <a:cs typeface="MS PGothic" charset="0"/>
              </a:rPr>
              <a:t>enhanced</a:t>
            </a:r>
            <a:r>
              <a:rPr lang="fr-FR" sz="2800" dirty="0" smtClean="0">
                <a:latin typeface="Arial" charset="0"/>
                <a:ea typeface="MS PGothic" charset="0"/>
                <a:cs typeface="MS PGothic" charset="0"/>
              </a:rPr>
              <a:t> </a:t>
            </a:r>
            <a:r>
              <a:rPr lang="fr-FR" sz="2800" dirty="0" err="1" smtClean="0">
                <a:latin typeface="Arial" charset="0"/>
                <a:ea typeface="MS PGothic" charset="0"/>
                <a:cs typeface="MS PGothic" charset="0"/>
              </a:rPr>
              <a:t>osmotic</a:t>
            </a:r>
            <a:r>
              <a:rPr lang="fr-FR" sz="2800" dirty="0" smtClean="0">
                <a:latin typeface="Arial" charset="0"/>
                <a:ea typeface="MS PGothic" charset="0"/>
                <a:cs typeface="MS PGothic" charset="0"/>
              </a:rPr>
              <a:t> </a:t>
            </a:r>
            <a:r>
              <a:rPr lang="fr-FR" sz="2800" dirty="0">
                <a:latin typeface="Arial" charset="0"/>
                <a:ea typeface="MS PGothic" charset="0"/>
                <a:cs typeface="MS PGothic" charset="0"/>
              </a:rPr>
              <a:t>clearance </a:t>
            </a:r>
            <a:r>
              <a:rPr lang="fr-FR" sz="2800" dirty="0" err="1">
                <a:latin typeface="Arial" charset="0"/>
                <a:ea typeface="MS PGothic" charset="0"/>
                <a:cs typeface="MS PGothic" charset="0"/>
              </a:rPr>
              <a:t>tolerance</a:t>
            </a:r>
            <a:r>
              <a:rPr lang="fr-FR" sz="2800" dirty="0">
                <a:latin typeface="Arial" charset="0"/>
                <a:ea typeface="MS PGothic" charset="0"/>
                <a:cs typeface="MS PGothic" charset="0"/>
              </a:rPr>
              <a:t>)</a:t>
            </a:r>
          </a:p>
          <a:p>
            <a:pPr algn="just">
              <a:spcBef>
                <a:spcPts val="1200"/>
              </a:spcBef>
              <a:spcAft>
                <a:spcPts val="600"/>
              </a:spcAft>
            </a:pPr>
            <a:r>
              <a:rPr lang="fr-FR" sz="2800" dirty="0" err="1">
                <a:latin typeface="Arial" charset="0"/>
                <a:ea typeface="MS PGothic" charset="0"/>
                <a:cs typeface="MS PGothic" charset="0"/>
              </a:rPr>
              <a:t>Lowered</a:t>
            </a:r>
            <a:r>
              <a:rPr lang="fr-FR" sz="2800" dirty="0">
                <a:latin typeface="Arial" charset="0"/>
                <a:ea typeface="MS PGothic" charset="0"/>
                <a:cs typeface="MS PGothic" charset="0"/>
              </a:rPr>
              <a:t> </a:t>
            </a:r>
            <a:r>
              <a:rPr lang="fr-FR" sz="2800" dirty="0" err="1">
                <a:latin typeface="Arial" charset="0"/>
                <a:ea typeface="MS PGothic" charset="0"/>
                <a:cs typeface="MS PGothic" charset="0"/>
              </a:rPr>
              <a:t>TAC</a:t>
            </a:r>
            <a:r>
              <a:rPr lang="fr-FR" sz="2800" baseline="-25000" dirty="0" err="1">
                <a:latin typeface="Arial" charset="0"/>
                <a:ea typeface="MS PGothic" charset="0"/>
                <a:cs typeface="MS PGothic" charset="0"/>
              </a:rPr>
              <a:t>urea</a:t>
            </a:r>
            <a:r>
              <a:rPr lang="fr-FR" sz="2800" dirty="0">
                <a:latin typeface="Arial" charset="0"/>
                <a:ea typeface="MS PGothic" charset="0"/>
                <a:cs typeface="MS PGothic" charset="0"/>
              </a:rPr>
              <a:t> </a:t>
            </a:r>
            <a:r>
              <a:rPr lang="fr-FR" sz="2400" dirty="0">
                <a:latin typeface="Arial" charset="0"/>
                <a:ea typeface="MS PGothic" charset="0"/>
                <a:cs typeface="MS PGothic" charset="0"/>
              </a:rPr>
              <a:t>(Ku ml/min/kg </a:t>
            </a:r>
            <a:r>
              <a:rPr lang="fr-FR" sz="2400" dirty="0" err="1">
                <a:latin typeface="Arial" charset="0"/>
                <a:ea typeface="MS PGothic" charset="0"/>
                <a:cs typeface="MS PGothic" charset="0"/>
              </a:rPr>
              <a:t>increased</a:t>
            </a:r>
            <a:r>
              <a:rPr lang="fr-FR" sz="2400" dirty="0" smtClean="0">
                <a:latin typeface="Arial" charset="0"/>
                <a:ea typeface="MS PGothic" charset="0"/>
                <a:cs typeface="MS PGothic" charset="0"/>
              </a:rPr>
              <a:t>)</a:t>
            </a:r>
            <a:r>
              <a:rPr lang="fr-FR" sz="2800" dirty="0" smtClean="0">
                <a:latin typeface="Arial" charset="0"/>
                <a:ea typeface="MS PGothic" charset="0"/>
                <a:cs typeface="MS PGothic" charset="0"/>
              </a:rPr>
              <a:t>: </a:t>
            </a:r>
            <a:r>
              <a:rPr lang="fr-FR" sz="2800" dirty="0" err="1" smtClean="0">
                <a:latin typeface="Arial" charset="0"/>
                <a:ea typeface="MS PGothic" charset="0"/>
                <a:cs typeface="MS PGothic" charset="0"/>
              </a:rPr>
              <a:t>Kt</a:t>
            </a:r>
            <a:r>
              <a:rPr lang="fr-FR" sz="2800" dirty="0" smtClean="0">
                <a:latin typeface="Arial" charset="0"/>
                <a:ea typeface="MS PGothic" charset="0"/>
                <a:cs typeface="MS PGothic" charset="0"/>
              </a:rPr>
              <a:t>/V&gt;&gt;1.4</a:t>
            </a:r>
            <a:endParaRPr lang="fr-FR" sz="2800" dirty="0">
              <a:latin typeface="Arial" charset="0"/>
              <a:ea typeface="MS PGothic" charset="0"/>
              <a:cs typeface="MS PGothic" charset="0"/>
            </a:endParaRPr>
          </a:p>
          <a:p>
            <a:pPr algn="just">
              <a:spcBef>
                <a:spcPts val="1200"/>
              </a:spcBef>
              <a:spcAft>
                <a:spcPts val="600"/>
              </a:spcAft>
            </a:pPr>
            <a:r>
              <a:rPr lang="fr-FR" sz="2800" dirty="0">
                <a:latin typeface="Arial" charset="0"/>
                <a:ea typeface="MS PGothic" charset="0"/>
                <a:cs typeface="MS PGothic" charset="0"/>
              </a:rPr>
              <a:t>Phosphate </a:t>
            </a:r>
            <a:r>
              <a:rPr lang="fr-FR" sz="2800" dirty="0" err="1">
                <a:latin typeface="Arial" charset="0"/>
                <a:ea typeface="MS PGothic" charset="0"/>
                <a:cs typeface="MS PGothic" charset="0"/>
              </a:rPr>
              <a:t>managment</a:t>
            </a:r>
            <a:r>
              <a:rPr lang="fr-FR" sz="2800" dirty="0">
                <a:latin typeface="Arial" charset="0"/>
                <a:ea typeface="MS PGothic" charset="0"/>
                <a:cs typeface="MS PGothic" charset="0"/>
              </a:rPr>
              <a:t> </a:t>
            </a:r>
            <a:r>
              <a:rPr lang="fr-FR" sz="2800" dirty="0" err="1">
                <a:latin typeface="Arial" charset="0"/>
                <a:ea typeface="MS PGothic" charset="0"/>
                <a:cs typeface="MS PGothic" charset="0"/>
              </a:rPr>
              <a:t>improved</a:t>
            </a:r>
            <a:r>
              <a:rPr lang="fr-FR" sz="2800" dirty="0">
                <a:latin typeface="Arial" charset="0"/>
                <a:ea typeface="MS PGothic" charset="0"/>
                <a:cs typeface="MS PGothic" charset="0"/>
              </a:rPr>
              <a:t>, </a:t>
            </a:r>
            <a:r>
              <a:rPr lang="fr-FR" sz="2800" dirty="0" err="1">
                <a:latin typeface="Arial" charset="0"/>
                <a:ea typeface="MS PGothic" charset="0"/>
                <a:cs typeface="MS PGothic" charset="0"/>
              </a:rPr>
              <a:t>less</a:t>
            </a:r>
            <a:r>
              <a:rPr lang="fr-FR" sz="2800" dirty="0">
                <a:latin typeface="Arial" charset="0"/>
                <a:ea typeface="MS PGothic" charset="0"/>
                <a:cs typeface="MS PGothic" charset="0"/>
              </a:rPr>
              <a:t> phosphate </a:t>
            </a:r>
            <a:r>
              <a:rPr lang="fr-FR" sz="2800" dirty="0" err="1">
                <a:latin typeface="Arial" charset="0"/>
                <a:ea typeface="MS PGothic" charset="0"/>
                <a:cs typeface="MS PGothic" charset="0"/>
              </a:rPr>
              <a:t>chelators</a:t>
            </a:r>
            <a:endParaRPr lang="fr-FR" sz="2800" dirty="0">
              <a:latin typeface="Arial" charset="0"/>
              <a:ea typeface="MS PGothic" charset="0"/>
              <a:cs typeface="MS PGothic" charset="0"/>
            </a:endParaRPr>
          </a:p>
          <a:p>
            <a:pPr algn="just">
              <a:spcBef>
                <a:spcPts val="1200"/>
              </a:spcBef>
              <a:spcAft>
                <a:spcPts val="600"/>
              </a:spcAft>
            </a:pPr>
            <a:r>
              <a:rPr lang="fr-FR" sz="2800" dirty="0">
                <a:latin typeface="Arial" charset="0"/>
                <a:ea typeface="MS PGothic" charset="0"/>
                <a:cs typeface="MS PGothic" charset="0"/>
              </a:rPr>
              <a:t>Transfusions rate </a:t>
            </a:r>
            <a:r>
              <a:rPr lang="fr-FR" sz="2800" dirty="0" err="1">
                <a:latin typeface="Arial" charset="0"/>
                <a:ea typeface="MS PGothic" charset="0"/>
                <a:cs typeface="MS PGothic" charset="0"/>
              </a:rPr>
              <a:t>decreased</a:t>
            </a:r>
            <a:r>
              <a:rPr lang="fr-FR" sz="2800" dirty="0">
                <a:latin typeface="Arial" charset="0"/>
                <a:ea typeface="MS PGothic" charset="0"/>
                <a:cs typeface="MS PGothic" charset="0"/>
              </a:rPr>
              <a:t>, </a:t>
            </a:r>
            <a:r>
              <a:rPr lang="fr-FR" sz="2800" dirty="0" err="1" smtClean="0">
                <a:latin typeface="Arial" charset="0"/>
                <a:ea typeface="MS PGothic" charset="0"/>
                <a:cs typeface="MS PGothic" charset="0"/>
              </a:rPr>
              <a:t>anemia</a:t>
            </a:r>
            <a:r>
              <a:rPr lang="fr-FR" sz="2800" dirty="0" smtClean="0">
                <a:latin typeface="Arial" charset="0"/>
                <a:ea typeface="MS PGothic" charset="0"/>
                <a:cs typeface="MS PGothic" charset="0"/>
              </a:rPr>
              <a:t> </a:t>
            </a:r>
            <a:r>
              <a:rPr lang="fr-FR" sz="2800" dirty="0">
                <a:latin typeface="Arial" charset="0"/>
                <a:ea typeface="MS PGothic" charset="0"/>
                <a:cs typeface="MS PGothic" charset="0"/>
              </a:rPr>
              <a:t>control </a:t>
            </a:r>
          </a:p>
        </p:txBody>
      </p:sp>
      <p:sp>
        <p:nvSpPr>
          <p:cNvPr id="2" name="ZoneTexte 1"/>
          <p:cNvSpPr txBox="1"/>
          <p:nvPr/>
        </p:nvSpPr>
        <p:spPr>
          <a:xfrm>
            <a:off x="0" y="5661248"/>
            <a:ext cx="10287000" cy="1200329"/>
          </a:xfrm>
          <a:prstGeom prst="rect">
            <a:avLst/>
          </a:prstGeom>
          <a:solidFill>
            <a:schemeClr val="accent1">
              <a:lumMod val="20000"/>
              <a:lumOff val="80000"/>
            </a:schemeClr>
          </a:solidFill>
        </p:spPr>
        <p:txBody>
          <a:bodyPr wrap="square" rtlCol="0">
            <a:spAutoFit/>
          </a:bodyPr>
          <a:lstStyle/>
          <a:p>
            <a:r>
              <a:rPr lang="en-US" sz="3600" dirty="0" smtClean="0">
                <a:solidFill>
                  <a:srgbClr val="FF0000"/>
                </a:solidFill>
                <a:latin typeface="+mj-lt"/>
              </a:rPr>
              <a:t>From 1989: on line HDF, ultrapure dialysis fluids</a:t>
            </a:r>
          </a:p>
          <a:p>
            <a:r>
              <a:rPr lang="en-US" sz="3600" dirty="0" smtClean="0">
                <a:solidFill>
                  <a:srgbClr val="FF0000"/>
                </a:solidFill>
                <a:latin typeface="+mj-lt"/>
              </a:rPr>
              <a:t>From 2002: “daily” intensive HDF normal growth</a:t>
            </a:r>
            <a:endParaRPr lang="en-US" sz="3600" dirty="0">
              <a:solidFill>
                <a:srgbClr val="FF0000"/>
              </a:solidFill>
              <a:latin typeface="+mj-lt"/>
            </a:endParaRPr>
          </a:p>
        </p:txBody>
      </p:sp>
    </p:spTree>
    <p:extLst>
      <p:ext uri="{BB962C8B-B14F-4D97-AF65-F5344CB8AC3E}">
        <p14:creationId xmlns:p14="http://schemas.microsoft.com/office/powerpoint/2010/main" val="3077211683"/>
      </p:ext>
    </p:extLst>
  </p:cSld>
  <p:clrMapOvr>
    <a:masterClrMapping/>
  </p:clrMapOvr>
  <p:transition xmlns:p14="http://schemas.microsoft.com/office/powerpoint/2010/mai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325" y="260350"/>
            <a:ext cx="8743950" cy="792163"/>
          </a:xfrm>
          <a:solidFill>
            <a:schemeClr val="accent1">
              <a:lumMod val="20000"/>
              <a:lumOff val="80000"/>
            </a:schemeClr>
          </a:solidFill>
        </p:spPr>
        <p:txBody>
          <a:bodyPr/>
          <a:lstStyle/>
          <a:p>
            <a:pPr>
              <a:defRPr/>
            </a:pPr>
            <a:r>
              <a:rPr lang="fr-FR" dirty="0" smtClean="0"/>
              <a:t>HDF: a </a:t>
            </a:r>
            <a:r>
              <a:rPr lang="fr-FR" dirty="0" err="1" smtClean="0"/>
              <a:t>complete</a:t>
            </a:r>
            <a:r>
              <a:rPr lang="fr-FR" dirty="0" smtClean="0"/>
              <a:t> dialysis dose</a:t>
            </a:r>
            <a:endParaRPr lang="fr-FR" dirty="0"/>
          </a:p>
        </p:txBody>
      </p:sp>
      <p:sp>
        <p:nvSpPr>
          <p:cNvPr id="550914" name="Espace réservé du contenu 2"/>
          <p:cNvSpPr>
            <a:spLocks noGrp="1"/>
          </p:cNvSpPr>
          <p:nvPr>
            <p:ph idx="1"/>
          </p:nvPr>
        </p:nvSpPr>
        <p:spPr>
          <a:xfrm>
            <a:off x="534988" y="1484313"/>
            <a:ext cx="9288462" cy="5184775"/>
          </a:xfrm>
        </p:spPr>
        <p:txBody>
          <a:bodyPr/>
          <a:lstStyle/>
          <a:p>
            <a:r>
              <a:rPr lang="fr-FR" sz="2400" dirty="0">
                <a:solidFill>
                  <a:srgbClr val="FF0000"/>
                </a:solidFill>
                <a:latin typeface="Arial" charset="0"/>
                <a:ea typeface="MS PGothic" charset="0"/>
              </a:rPr>
              <a:t>On-line </a:t>
            </a:r>
            <a:r>
              <a:rPr lang="fr-FR" sz="2400" dirty="0" err="1">
                <a:solidFill>
                  <a:srgbClr val="FF0000"/>
                </a:solidFill>
                <a:latin typeface="Arial" charset="0"/>
                <a:ea typeface="MS PGothic" charset="0"/>
              </a:rPr>
              <a:t>Urea</a:t>
            </a:r>
            <a:r>
              <a:rPr lang="fr-FR" sz="2400" dirty="0">
                <a:latin typeface="Arial" charset="0"/>
                <a:ea typeface="MS PGothic" charset="0"/>
              </a:rPr>
              <a:t> </a:t>
            </a:r>
            <a:r>
              <a:rPr lang="fr-FR" sz="2400" dirty="0" err="1">
                <a:latin typeface="Arial" charset="0"/>
                <a:ea typeface="MS PGothic" charset="0"/>
              </a:rPr>
              <a:t>Kt</a:t>
            </a:r>
            <a:r>
              <a:rPr lang="fr-FR" sz="2400" dirty="0">
                <a:latin typeface="Arial" charset="0"/>
                <a:ea typeface="MS PGothic" charset="0"/>
              </a:rPr>
              <a:t>/V &gt; 1.4 </a:t>
            </a:r>
            <a:r>
              <a:rPr lang="fr-FR" sz="2000" dirty="0">
                <a:latin typeface="Arial" charset="0"/>
                <a:ea typeface="MS PGothic" charset="0"/>
              </a:rPr>
              <a:t>(V « Morgenstern or BCM)</a:t>
            </a:r>
            <a:endParaRPr lang="fr-FR" sz="2400" dirty="0">
              <a:latin typeface="Arial" charset="0"/>
              <a:ea typeface="MS PGothic" charset="0"/>
            </a:endParaRPr>
          </a:p>
          <a:p>
            <a:r>
              <a:rPr lang="fr-FR" sz="2400" dirty="0">
                <a:solidFill>
                  <a:srgbClr val="FF0000"/>
                </a:solidFill>
                <a:latin typeface="Arial" charset="0"/>
                <a:ea typeface="MS PGothic" charset="0"/>
              </a:rPr>
              <a:t>High convective volume </a:t>
            </a:r>
            <a:r>
              <a:rPr lang="fr-FR" sz="2000" dirty="0">
                <a:solidFill>
                  <a:srgbClr val="FF0000"/>
                </a:solidFill>
                <a:latin typeface="Arial" charset="0"/>
                <a:ea typeface="MS PGothic" charset="0"/>
              </a:rPr>
              <a:t>(</a:t>
            </a:r>
            <a:r>
              <a:rPr lang="fr-FR" sz="2000" dirty="0" err="1">
                <a:solidFill>
                  <a:srgbClr val="FF0000"/>
                </a:solidFill>
                <a:latin typeface="Arial" charset="0"/>
                <a:ea typeface="MS PGothic" charset="0"/>
              </a:rPr>
              <a:t>autosub</a:t>
            </a:r>
            <a:r>
              <a:rPr lang="fr-FR" sz="2000" dirty="0">
                <a:solidFill>
                  <a:srgbClr val="FF0000"/>
                </a:solidFill>
                <a:latin typeface="Arial" charset="0"/>
                <a:ea typeface="MS PGothic" charset="0"/>
              </a:rPr>
              <a:t>+)(25L/session or 15L/m²/session)  but </a:t>
            </a:r>
            <a:r>
              <a:rPr lang="fr-FR" sz="2000" dirty="0" err="1">
                <a:solidFill>
                  <a:srgbClr val="FF0000"/>
                </a:solidFill>
                <a:latin typeface="Arial" charset="0"/>
                <a:ea typeface="MS PGothic" charset="0"/>
              </a:rPr>
              <a:t>also</a:t>
            </a:r>
            <a:r>
              <a:rPr lang="fr-FR" sz="2000" dirty="0">
                <a:solidFill>
                  <a:srgbClr val="FF0000"/>
                </a:solidFill>
                <a:latin typeface="Arial" charset="0"/>
                <a:ea typeface="MS PGothic" charset="0"/>
              </a:rPr>
              <a:t> of « </a:t>
            </a:r>
            <a:r>
              <a:rPr lang="fr-FR" sz="2000" dirty="0" err="1">
                <a:solidFill>
                  <a:srgbClr val="FF0000"/>
                </a:solidFill>
                <a:latin typeface="Arial" charset="0"/>
                <a:ea typeface="MS PGothic" charset="0"/>
              </a:rPr>
              <a:t>quality</a:t>
            </a:r>
            <a:r>
              <a:rPr lang="fr-FR" sz="2000" dirty="0">
                <a:solidFill>
                  <a:srgbClr val="FF0000"/>
                </a:solidFill>
                <a:latin typeface="Arial" charset="0"/>
                <a:ea typeface="MS PGothic" charset="0"/>
              </a:rPr>
              <a:t> » (impact of the membrane) : </a:t>
            </a:r>
            <a:endParaRPr lang="fr-FR" sz="2400" dirty="0">
              <a:solidFill>
                <a:srgbClr val="FF0000"/>
              </a:solidFill>
              <a:latin typeface="Arial" charset="0"/>
              <a:ea typeface="MS PGothic" charset="0"/>
            </a:endParaRPr>
          </a:p>
          <a:p>
            <a:pPr lvl="1">
              <a:buFont typeface="Wingdings" charset="0"/>
              <a:buChar char="Ø"/>
            </a:pPr>
            <a:r>
              <a:rPr lang="en-US" sz="2000" dirty="0">
                <a:latin typeface="Arial" charset="0"/>
                <a:ea typeface="MS PGothic" charset="0"/>
              </a:rPr>
              <a:t>ultrafiltration coefficient &gt; 20 mL/h/mm Hg/m</a:t>
            </a:r>
            <a:r>
              <a:rPr lang="en-US" sz="2000" baseline="30000" dirty="0">
                <a:latin typeface="Arial" charset="0"/>
                <a:ea typeface="MS PGothic" charset="0"/>
              </a:rPr>
              <a:t>2</a:t>
            </a:r>
            <a:endParaRPr lang="en-US" sz="2000" dirty="0">
              <a:latin typeface="Arial" charset="0"/>
              <a:ea typeface="MS PGothic" charset="0"/>
            </a:endParaRPr>
          </a:p>
          <a:p>
            <a:pPr lvl="1">
              <a:buFont typeface="Wingdings" charset="0"/>
              <a:buChar char="Ø"/>
            </a:pPr>
            <a:r>
              <a:rPr lang="el-GR" sz="2000" dirty="0">
                <a:latin typeface="Arial" charset="0"/>
                <a:ea typeface="MS PGothic" charset="0"/>
              </a:rPr>
              <a:t>Β</a:t>
            </a:r>
            <a:r>
              <a:rPr lang="en-US" sz="2000" dirty="0">
                <a:latin typeface="Arial" charset="0"/>
                <a:ea typeface="MS PGothic" charset="0"/>
              </a:rPr>
              <a:t>2</a:t>
            </a:r>
            <a:r>
              <a:rPr lang="fr-FR" sz="2000" dirty="0">
                <a:latin typeface="Arial" charset="0"/>
                <a:ea typeface="MS PGothic" charset="0"/>
              </a:rPr>
              <a:t>-</a:t>
            </a:r>
            <a:r>
              <a:rPr lang="fr-FR" sz="2000" dirty="0" err="1">
                <a:latin typeface="Arial" charset="0"/>
                <a:ea typeface="MS PGothic" charset="0"/>
              </a:rPr>
              <a:t>microglobulin</a:t>
            </a:r>
            <a:r>
              <a:rPr lang="fr-FR" sz="2000" dirty="0">
                <a:latin typeface="Arial" charset="0"/>
                <a:ea typeface="MS PGothic" charset="0"/>
              </a:rPr>
              <a:t> extraction coefficient </a:t>
            </a:r>
            <a:r>
              <a:rPr lang="fr-FR" sz="2000" dirty="0" smtClean="0">
                <a:latin typeface="Arial" charset="0"/>
                <a:ea typeface="MS PGothic" charset="0"/>
              </a:rPr>
              <a:t>&gt; 80</a:t>
            </a:r>
            <a:r>
              <a:rPr lang="fr-FR" sz="2000" dirty="0">
                <a:latin typeface="Arial" charset="0"/>
                <a:ea typeface="MS PGothic" charset="0"/>
              </a:rPr>
              <a:t>% (</a:t>
            </a:r>
            <a:r>
              <a:rPr lang="fr-FR" sz="2000" dirty="0" err="1">
                <a:latin typeface="Arial" charset="0"/>
                <a:ea typeface="MS PGothic" charset="0"/>
              </a:rPr>
              <a:t>Sieving</a:t>
            </a:r>
            <a:r>
              <a:rPr lang="fr-FR" sz="2000" dirty="0">
                <a:latin typeface="Arial" charset="0"/>
                <a:ea typeface="MS PGothic" charset="0"/>
              </a:rPr>
              <a:t> </a:t>
            </a:r>
            <a:r>
              <a:rPr lang="fr-FR" sz="2000" dirty="0" smtClean="0">
                <a:latin typeface="Arial" charset="0"/>
                <a:ea typeface="MS PGothic" charset="0"/>
              </a:rPr>
              <a:t> </a:t>
            </a:r>
            <a:r>
              <a:rPr lang="en-US" sz="2000" dirty="0">
                <a:latin typeface="Arial" charset="0"/>
                <a:ea typeface="MS PGothic" charset="0"/>
              </a:rPr>
              <a:t>&gt; 0.6)</a:t>
            </a:r>
            <a:endParaRPr lang="fr-FR" sz="2000" dirty="0">
              <a:latin typeface="Arial" charset="0"/>
              <a:ea typeface="MS PGothic" charset="0"/>
            </a:endParaRPr>
          </a:p>
          <a:p>
            <a:pPr lvl="1">
              <a:buFont typeface="Wingdings" charset="0"/>
              <a:buChar char="Ø"/>
            </a:pPr>
            <a:r>
              <a:rPr lang="fr-FR" sz="2000" dirty="0" err="1">
                <a:latin typeface="Arial" charset="0"/>
                <a:ea typeface="MS PGothic" charset="0"/>
              </a:rPr>
              <a:t>myoglobin</a:t>
            </a:r>
            <a:r>
              <a:rPr lang="fr-FR" sz="2000" dirty="0">
                <a:latin typeface="Arial" charset="0"/>
                <a:ea typeface="MS PGothic" charset="0"/>
              </a:rPr>
              <a:t>&gt;65%</a:t>
            </a:r>
          </a:p>
          <a:p>
            <a:r>
              <a:rPr lang="fr-FR" sz="2400" dirty="0">
                <a:solidFill>
                  <a:srgbClr val="FF0000"/>
                </a:solidFill>
                <a:latin typeface="Arial" charset="0"/>
                <a:ea typeface="MS PGothic" charset="0"/>
              </a:rPr>
              <a:t>« </a:t>
            </a:r>
            <a:r>
              <a:rPr lang="fr-FR" sz="2400" dirty="0" err="1">
                <a:solidFill>
                  <a:srgbClr val="FF0000"/>
                </a:solidFill>
                <a:latin typeface="Arial" charset="0"/>
                <a:ea typeface="MS PGothic" charset="0"/>
              </a:rPr>
              <a:t>loss</a:t>
            </a:r>
            <a:r>
              <a:rPr lang="fr-FR" sz="2400" dirty="0">
                <a:solidFill>
                  <a:srgbClr val="FF0000"/>
                </a:solidFill>
                <a:latin typeface="Arial" charset="0"/>
                <a:ea typeface="MS PGothic" charset="0"/>
              </a:rPr>
              <a:t> » in the </a:t>
            </a:r>
            <a:r>
              <a:rPr lang="fr-FR" sz="2400" dirty="0" err="1">
                <a:solidFill>
                  <a:srgbClr val="FF0000"/>
                </a:solidFill>
                <a:latin typeface="Arial" charset="0"/>
                <a:ea typeface="MS PGothic" charset="0"/>
              </a:rPr>
              <a:t>dialysate</a:t>
            </a:r>
            <a:r>
              <a:rPr lang="fr-FR" sz="2400" dirty="0">
                <a:solidFill>
                  <a:srgbClr val="FF0000"/>
                </a:solidFill>
                <a:latin typeface="Arial" charset="0"/>
                <a:ea typeface="MS PGothic" charset="0"/>
              </a:rPr>
              <a:t> and convective volume                      	</a:t>
            </a:r>
            <a:r>
              <a:rPr lang="fr-FR" sz="2000" dirty="0">
                <a:latin typeface="Arial" charset="0"/>
                <a:ea typeface="MS PGothic" charset="0"/>
              </a:rPr>
              <a:t>(check for </a:t>
            </a:r>
            <a:r>
              <a:rPr lang="fr-FR" sz="2000" dirty="0" err="1">
                <a:latin typeface="Arial" charset="0"/>
                <a:ea typeface="MS PGothic" charset="0"/>
              </a:rPr>
              <a:t>albumin</a:t>
            </a:r>
            <a:r>
              <a:rPr lang="fr-FR" sz="2000" dirty="0">
                <a:latin typeface="Arial" charset="0"/>
                <a:ea typeface="MS PGothic" charset="0"/>
              </a:rPr>
              <a:t> </a:t>
            </a:r>
            <a:r>
              <a:rPr lang="fr-FR" sz="2000" dirty="0" err="1">
                <a:latin typeface="Arial" charset="0"/>
                <a:ea typeface="MS PGothic" charset="0"/>
              </a:rPr>
              <a:t>loss</a:t>
            </a:r>
            <a:r>
              <a:rPr lang="fr-FR" sz="2000" dirty="0">
                <a:latin typeface="Arial" charset="0"/>
                <a:ea typeface="MS PGothic" charset="0"/>
              </a:rPr>
              <a:t> &lt; 5gr/session for « </a:t>
            </a:r>
            <a:r>
              <a:rPr lang="fr-FR" sz="2000" dirty="0" err="1">
                <a:latin typeface="Arial" charset="0"/>
                <a:ea typeface="MS PGothic" charset="0"/>
              </a:rPr>
              <a:t>adults</a:t>
            </a:r>
            <a:r>
              <a:rPr lang="fr-FR" sz="2000" dirty="0">
                <a:latin typeface="Arial" charset="0"/>
                <a:ea typeface="MS PGothic" charset="0"/>
              </a:rPr>
              <a:t> »)</a:t>
            </a:r>
          </a:p>
          <a:p>
            <a:r>
              <a:rPr lang="fr-FR" sz="2400" dirty="0" err="1">
                <a:solidFill>
                  <a:srgbClr val="FF0000"/>
                </a:solidFill>
                <a:latin typeface="Arial" charset="0"/>
                <a:ea typeface="MS PGothic" charset="0"/>
              </a:rPr>
              <a:t>Dialysis</a:t>
            </a:r>
            <a:r>
              <a:rPr lang="fr-FR" sz="2400" dirty="0">
                <a:solidFill>
                  <a:srgbClr val="FF0000"/>
                </a:solidFill>
                <a:latin typeface="Arial" charset="0"/>
                <a:ea typeface="MS PGothic" charset="0"/>
              </a:rPr>
              <a:t> </a:t>
            </a:r>
            <a:r>
              <a:rPr lang="fr-FR" sz="2400" dirty="0" err="1">
                <a:solidFill>
                  <a:srgbClr val="FF0000"/>
                </a:solidFill>
                <a:latin typeface="Arial" charset="0"/>
                <a:ea typeface="MS PGothic" charset="0"/>
              </a:rPr>
              <a:t>fluids</a:t>
            </a:r>
            <a:r>
              <a:rPr lang="fr-FR" sz="2400" dirty="0">
                <a:solidFill>
                  <a:srgbClr val="FF0000"/>
                </a:solidFill>
                <a:latin typeface="Arial" charset="0"/>
                <a:ea typeface="MS PGothic" charset="0"/>
              </a:rPr>
              <a:t> : </a:t>
            </a:r>
          </a:p>
          <a:p>
            <a:pPr lvl="1"/>
            <a:r>
              <a:rPr lang="fr-FR" sz="2000" dirty="0" err="1" smtClean="0">
                <a:latin typeface="Arial" charset="0"/>
                <a:ea typeface="MS PGothic" charset="0"/>
              </a:rPr>
              <a:t>purity</a:t>
            </a:r>
            <a:r>
              <a:rPr lang="fr-FR" sz="2000" dirty="0" smtClean="0">
                <a:latin typeface="Arial" charset="0"/>
                <a:ea typeface="MS PGothic" charset="0"/>
              </a:rPr>
              <a:t> (</a:t>
            </a:r>
            <a:r>
              <a:rPr lang="fr-FR" sz="2000" dirty="0" err="1" smtClean="0">
                <a:latin typeface="Arial" charset="0"/>
                <a:ea typeface="MS PGothic" charset="0"/>
              </a:rPr>
              <a:t>endotoxins</a:t>
            </a:r>
            <a:r>
              <a:rPr lang="fr-FR" sz="2000" dirty="0" smtClean="0">
                <a:latin typeface="Arial" charset="0"/>
                <a:ea typeface="MS PGothic" charset="0"/>
              </a:rPr>
              <a:t> « free »)</a:t>
            </a:r>
            <a:endParaRPr lang="fr-FR" sz="2000" dirty="0">
              <a:latin typeface="Arial" charset="0"/>
              <a:ea typeface="MS PGothic" charset="0"/>
            </a:endParaRPr>
          </a:p>
          <a:p>
            <a:pPr lvl="1"/>
            <a:r>
              <a:rPr lang="fr-FR" sz="2000" dirty="0" err="1">
                <a:latin typeface="Arial" charset="0"/>
                <a:ea typeface="MS PGothic" charset="0"/>
              </a:rPr>
              <a:t>temperature</a:t>
            </a:r>
            <a:r>
              <a:rPr lang="fr-FR" sz="2000" dirty="0">
                <a:latin typeface="Arial" charset="0"/>
                <a:ea typeface="MS PGothic" charset="0"/>
              </a:rPr>
              <a:t> </a:t>
            </a:r>
            <a:r>
              <a:rPr lang="fr-FR" sz="1800" dirty="0">
                <a:latin typeface="Arial" charset="0"/>
                <a:ea typeface="MS PGothic" charset="0"/>
              </a:rPr>
              <a:t>control (« </a:t>
            </a:r>
            <a:r>
              <a:rPr lang="fr-FR" sz="1800" dirty="0" err="1">
                <a:solidFill>
                  <a:srgbClr val="FF0000"/>
                </a:solidFill>
                <a:latin typeface="Arial" charset="0"/>
                <a:ea typeface="MS PGothic" charset="0"/>
              </a:rPr>
              <a:t>cooling</a:t>
            </a:r>
            <a:r>
              <a:rPr lang="fr-FR" sz="1800" dirty="0">
                <a:solidFill>
                  <a:srgbClr val="FF0000"/>
                </a:solidFill>
                <a:latin typeface="Arial" charset="0"/>
                <a:ea typeface="MS PGothic" charset="0"/>
              </a:rPr>
              <a:t> for « all »: 36° </a:t>
            </a:r>
            <a:r>
              <a:rPr lang="fr-FR" sz="1800" dirty="0">
                <a:latin typeface="Arial" charset="0"/>
                <a:ea typeface="MS PGothic" charset="0"/>
              </a:rPr>
              <a:t>»; BTM</a:t>
            </a:r>
            <a:r>
              <a:rPr lang="fr-FR" sz="1800" dirty="0" smtClean="0">
                <a:latin typeface="Arial" charset="0"/>
                <a:ea typeface="MS PGothic" charset="0"/>
              </a:rPr>
              <a:t>)</a:t>
            </a:r>
            <a:r>
              <a:rPr lang="fr-FR" sz="2000" dirty="0" smtClean="0">
                <a:latin typeface="Arial" charset="0"/>
                <a:ea typeface="MS PGothic" charset="0"/>
              </a:rPr>
              <a:t> </a:t>
            </a:r>
            <a:endParaRPr lang="fr-FR" sz="2000" dirty="0">
              <a:latin typeface="Arial" charset="0"/>
              <a:ea typeface="MS PGothic" charset="0"/>
            </a:endParaRPr>
          </a:p>
          <a:p>
            <a:pPr lvl="1"/>
            <a:r>
              <a:rPr lang="fr-FR" sz="2000" dirty="0" err="1">
                <a:latin typeface="Arial" charset="0"/>
                <a:ea typeface="MS PGothic" charset="0"/>
              </a:rPr>
              <a:t>Dialysate</a:t>
            </a:r>
            <a:r>
              <a:rPr lang="fr-FR" sz="2000" dirty="0">
                <a:latin typeface="Arial" charset="0"/>
                <a:ea typeface="MS PGothic" charset="0"/>
              </a:rPr>
              <a:t>/ HF </a:t>
            </a:r>
            <a:r>
              <a:rPr lang="fr-FR" sz="2000" dirty="0" err="1">
                <a:latin typeface="Arial" charset="0"/>
                <a:ea typeface="MS PGothic" charset="0"/>
              </a:rPr>
              <a:t>reinjection</a:t>
            </a:r>
            <a:r>
              <a:rPr lang="fr-FR" sz="2000" dirty="0">
                <a:latin typeface="Arial" charset="0"/>
                <a:ea typeface="MS PGothic" charset="0"/>
              </a:rPr>
              <a:t> composition: </a:t>
            </a:r>
            <a:r>
              <a:rPr lang="fr-FR" sz="2000" dirty="0" err="1">
                <a:latin typeface="Arial" charset="0"/>
                <a:ea typeface="MS PGothic" charset="0"/>
              </a:rPr>
              <a:t>NaD</a:t>
            </a:r>
            <a:r>
              <a:rPr lang="fr-FR" sz="2000" dirty="0">
                <a:latin typeface="Arial" charset="0"/>
                <a:ea typeface="MS PGothic" charset="0"/>
              </a:rPr>
              <a:t>, Ca++, HCO</a:t>
            </a:r>
            <a:r>
              <a:rPr lang="fr-FR" sz="2000" baseline="-25000" dirty="0">
                <a:latin typeface="Arial" charset="0"/>
                <a:ea typeface="MS PGothic" charset="0"/>
              </a:rPr>
              <a:t>3</a:t>
            </a:r>
            <a:r>
              <a:rPr lang="fr-FR" sz="2000" baseline="30000" dirty="0">
                <a:latin typeface="Arial" charset="0"/>
                <a:ea typeface="MS PGothic" charset="0"/>
              </a:rPr>
              <a:t>-</a:t>
            </a:r>
            <a:endParaRPr lang="fr-FR" sz="2400" baseline="30000" dirty="0">
              <a:latin typeface="Arial" charset="0"/>
              <a:ea typeface="MS PGothic" charset="0"/>
            </a:endParaRPr>
          </a:p>
          <a:p>
            <a:pPr>
              <a:buFontTx/>
              <a:buNone/>
            </a:pPr>
            <a:endParaRPr lang="fr-FR" baseline="30000" dirty="0">
              <a:latin typeface="Arial" charset="0"/>
              <a:ea typeface="MS PGothic" charset="0"/>
            </a:endParaRPr>
          </a:p>
          <a:p>
            <a:endParaRPr lang="fr-FR" dirty="0">
              <a:latin typeface="Arial" charset="0"/>
              <a:ea typeface="MS PGothic" charset="0"/>
            </a:endParaRPr>
          </a:p>
        </p:txBody>
      </p:sp>
    </p:spTree>
    <p:extLst>
      <p:ext uri="{BB962C8B-B14F-4D97-AF65-F5344CB8AC3E}">
        <p14:creationId xmlns:p14="http://schemas.microsoft.com/office/powerpoint/2010/main" val="94068845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a:xfrm>
            <a:off x="482600" y="609600"/>
            <a:ext cx="9563100" cy="1143000"/>
          </a:xfrm>
          <a:solidFill>
            <a:schemeClr val="accent1">
              <a:lumMod val="20000"/>
              <a:lumOff val="80000"/>
            </a:schemeClr>
          </a:solidFill>
        </p:spPr>
        <p:txBody>
          <a:bodyPr/>
          <a:lstStyle/>
          <a:p>
            <a:pPr>
              <a:defRPr/>
            </a:pPr>
            <a:r>
              <a:rPr lang="fr-FR" sz="3600" dirty="0" smtClean="0">
                <a:ea typeface="+mj-ea"/>
                <a:cs typeface="+mj-cs"/>
              </a:rPr>
              <a:t>HDF : substitution </a:t>
            </a:r>
            <a:r>
              <a:rPr lang="fr-FR" sz="3600" dirty="0" err="1" smtClean="0">
                <a:ea typeface="+mj-ea"/>
                <a:cs typeface="+mj-cs"/>
              </a:rPr>
              <a:t>fluid</a:t>
            </a:r>
            <a:r>
              <a:rPr lang="fr-FR" sz="3600" dirty="0" smtClean="0">
                <a:ea typeface="+mj-ea"/>
                <a:cs typeface="+mj-cs"/>
              </a:rPr>
              <a:t> </a:t>
            </a:r>
            <a:r>
              <a:rPr lang="fr-FR" sz="3600" dirty="0" err="1" smtClean="0">
                <a:ea typeface="+mj-ea"/>
                <a:cs typeface="+mj-cs"/>
              </a:rPr>
              <a:t>optimization</a:t>
            </a:r>
            <a:r>
              <a:rPr lang="fr-FR" sz="3600" dirty="0" smtClean="0">
                <a:ea typeface="+mj-ea"/>
                <a:cs typeface="+mj-cs"/>
              </a:rPr>
              <a:t> (convective volume)</a:t>
            </a:r>
          </a:p>
        </p:txBody>
      </p:sp>
      <p:sp>
        <p:nvSpPr>
          <p:cNvPr id="494594" name="Espace réservé du contenu 2"/>
          <p:cNvSpPr>
            <a:spLocks noGrp="1"/>
          </p:cNvSpPr>
          <p:nvPr>
            <p:ph idx="1"/>
          </p:nvPr>
        </p:nvSpPr>
        <p:spPr>
          <a:xfrm>
            <a:off x="771525" y="1981200"/>
            <a:ext cx="8743950" cy="4305300"/>
          </a:xfrm>
        </p:spPr>
        <p:txBody>
          <a:bodyPr/>
          <a:lstStyle/>
          <a:p>
            <a:pPr algn="just"/>
            <a:r>
              <a:rPr lang="fr-FR" sz="2400">
                <a:solidFill>
                  <a:schemeClr val="accent2"/>
                </a:solidFill>
                <a:latin typeface="Arial" charset="0"/>
                <a:ea typeface="MS PGothic" charset="0"/>
                <a:cs typeface="MS PGothic" charset="0"/>
              </a:rPr>
              <a:t>Pressure control (Gambro) </a:t>
            </a:r>
            <a:r>
              <a:rPr lang="fr-FR" sz="2400">
                <a:latin typeface="Arial" charset="0"/>
                <a:ea typeface="MS PGothic" charset="0"/>
                <a:cs typeface="MS PGothic" charset="0"/>
              </a:rPr>
              <a:t>: maximal efficient PTM assessed to obtain a gain of convective volume (PTM « pulses »)</a:t>
            </a:r>
          </a:p>
          <a:p>
            <a:pPr algn="just"/>
            <a:r>
              <a:rPr lang="fr-FR" sz="2400">
                <a:solidFill>
                  <a:srgbClr val="3333CC"/>
                </a:solidFill>
                <a:latin typeface="Arial" charset="0"/>
                <a:ea typeface="MS PGothic" charset="0"/>
                <a:cs typeface="MS PGothic" charset="0"/>
              </a:rPr>
              <a:t>Filtration fraction (Fresenius ) </a:t>
            </a:r>
            <a:r>
              <a:rPr lang="fr-FR" sz="2400">
                <a:latin typeface="Arial" charset="0"/>
                <a:ea typeface="MS PGothic" charset="0"/>
                <a:cs typeface="MS PGothic" charset="0"/>
              </a:rPr>
              <a:t>: inititally based on on line hematocrite (and historically on total proteins given by the medical prescription…), </a:t>
            </a:r>
            <a:r>
              <a:rPr lang="fr-FR" sz="2400">
                <a:solidFill>
                  <a:srgbClr val="3333CC"/>
                </a:solidFill>
                <a:latin typeface="Arial" charset="0"/>
                <a:ea typeface="MS PGothic" charset="0"/>
                <a:cs typeface="MS PGothic" charset="0"/>
              </a:rPr>
              <a:t>improved by viscosity (« doppler ») on line assessment : autosub +</a:t>
            </a:r>
          </a:p>
          <a:p>
            <a:pPr algn="just"/>
            <a:r>
              <a:rPr lang="fr-FR" sz="2400">
                <a:solidFill>
                  <a:srgbClr val="FF0000"/>
                </a:solidFill>
                <a:latin typeface="Arial" charset="0"/>
                <a:ea typeface="MS PGothic" charset="0"/>
                <a:cs typeface="MS PGothic" charset="0"/>
              </a:rPr>
              <a:t>Conclusion : importance of the total amount of water, not only related to the proteins (filtration fraction &lt;50%) but also to the blood cells (hematocrite « outlet » &lt;50%); interest of « viscosity » assessment (Fesenius/autosub+)</a:t>
            </a:r>
          </a:p>
        </p:txBody>
      </p:sp>
    </p:spTree>
    <p:extLst>
      <p:ext uri="{BB962C8B-B14F-4D97-AF65-F5344CB8AC3E}">
        <p14:creationId xmlns:p14="http://schemas.microsoft.com/office/powerpoint/2010/main" val="3886694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6641" name="Group 3"/>
          <p:cNvGrpSpPr>
            <a:grpSpLocks/>
          </p:cNvGrpSpPr>
          <p:nvPr/>
        </p:nvGrpSpPr>
        <p:grpSpPr bwMode="auto">
          <a:xfrm>
            <a:off x="5900738" y="1554163"/>
            <a:ext cx="2957512" cy="3932237"/>
            <a:chOff x="5901231" y="1553770"/>
            <a:chExt cx="2957553" cy="3932421"/>
          </a:xfrm>
        </p:grpSpPr>
        <p:grpSp>
          <p:nvGrpSpPr>
            <p:cNvPr id="496718" name="Groupe 2"/>
            <p:cNvGrpSpPr>
              <a:grpSpLocks/>
            </p:cNvGrpSpPr>
            <p:nvPr/>
          </p:nvGrpSpPr>
          <p:grpSpPr bwMode="auto">
            <a:xfrm>
              <a:off x="6976473" y="1553770"/>
              <a:ext cx="1882311" cy="3932421"/>
              <a:chOff x="5003800" y="1599979"/>
              <a:chExt cx="1882311" cy="3932421"/>
            </a:xfrm>
          </p:grpSpPr>
          <p:pic>
            <p:nvPicPr>
              <p:cNvPr id="496720" name="Grafik 7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599979"/>
                <a:ext cx="1882311" cy="383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67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5436" y="5259350"/>
                <a:ext cx="8590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1" name="Shape 15"/>
            <p:cNvSpPr>
              <a:spLocks noChangeAspect="1"/>
            </p:cNvSpPr>
            <p:nvPr/>
          </p:nvSpPr>
          <p:spPr bwMode="auto">
            <a:xfrm rot="-1436996" flipH="1" flipV="1">
              <a:off x="5901231" y="3712871"/>
              <a:ext cx="2363820" cy="1608212"/>
            </a:xfrm>
            <a:custGeom>
              <a:avLst/>
              <a:gdLst>
                <a:gd name="T0" fmla="*/ 0 w 2363820"/>
                <a:gd name="T1" fmla="*/ 1608212 h 1608212"/>
                <a:gd name="T2" fmla="*/ 1859324 w 2363820"/>
                <a:gd name="T3" fmla="*/ 201027 h 1608212"/>
                <a:gd name="T4" fmla="*/ 1836674 w 2363820"/>
                <a:gd name="T5" fmla="*/ 0 h 1608212"/>
                <a:gd name="T6" fmla="*/ 2363820 w 2363820"/>
                <a:gd name="T7" fmla="*/ 251766 h 1608212"/>
                <a:gd name="T8" fmla="*/ 1911528 w 2363820"/>
                <a:gd name="T9" fmla="*/ 664352 h 1608212"/>
                <a:gd name="T10" fmla="*/ 1888878 w 2363820"/>
                <a:gd name="T11" fmla="*/ 463326 h 1608212"/>
                <a:gd name="T12" fmla="*/ 0 w 2363820"/>
                <a:gd name="T13" fmla="*/ 1608212 h 1608212"/>
                <a:gd name="T14" fmla="*/ 0 60000 65536"/>
                <a:gd name="T15" fmla="*/ 0 60000 65536"/>
                <a:gd name="T16" fmla="*/ 0 60000 65536"/>
                <a:gd name="T17" fmla="*/ 0 60000 65536"/>
                <a:gd name="T18" fmla="*/ 0 60000 65536"/>
                <a:gd name="T19" fmla="*/ 0 60000 65536"/>
                <a:gd name="T20" fmla="*/ 0 60000 65536"/>
                <a:gd name="T21" fmla="*/ 0 w 2363820"/>
                <a:gd name="T22" fmla="*/ 0 h 1608212"/>
                <a:gd name="T23" fmla="*/ 2363820 w 2363820"/>
                <a:gd name="T24" fmla="*/ 1608212 h 1608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63820" h="1608212">
                  <a:moveTo>
                    <a:pt x="0" y="1608212"/>
                  </a:moveTo>
                  <a:cubicBezTo>
                    <a:pt x="262647" y="893451"/>
                    <a:pt x="882421" y="424390"/>
                    <a:pt x="1859324" y="201027"/>
                  </a:cubicBezTo>
                  <a:lnTo>
                    <a:pt x="1836674" y="0"/>
                  </a:lnTo>
                  <a:lnTo>
                    <a:pt x="2363820" y="251766"/>
                  </a:lnTo>
                  <a:lnTo>
                    <a:pt x="1911528" y="664352"/>
                  </a:lnTo>
                  <a:lnTo>
                    <a:pt x="1888878" y="463326"/>
                  </a:lnTo>
                  <a:cubicBezTo>
                    <a:pt x="1023596" y="552671"/>
                    <a:pt x="393970" y="934300"/>
                    <a:pt x="0" y="1608212"/>
                  </a:cubicBezTo>
                  <a:close/>
                </a:path>
              </a:pathLst>
            </a:custGeom>
            <a:solidFill>
              <a:srgbClr val="3276FF"/>
            </a:solidFill>
            <a:ln>
              <a:noFill/>
            </a:ln>
            <a:effectLst>
              <a:outerShdw blurRad="63500" dist="38100" dir="18900000" algn="bl" rotWithShape="0">
                <a:srgbClr val="000000">
                  <a:alpha val="39998"/>
                </a:srgbClr>
              </a:outerShdw>
            </a:effectLst>
            <a:extLst>
              <a:ext uri="{91240B29-F687-4f45-9708-019B960494DF}">
                <a14:hiddenLine xmlns:a14="http://schemas.microsoft.com/office/drawing/2010/main" w="25400" cap="flat" cmpd="sng">
                  <a:solidFill>
                    <a:srgbClr val="000000"/>
                  </a:solidFill>
                  <a:prstDash val="solid"/>
                  <a:round/>
                  <a:headEnd/>
                  <a:tailEnd/>
                </a14:hiddenLine>
              </a:ext>
            </a:extLst>
          </p:spPr>
          <p:txBody>
            <a:bodyPr/>
            <a:lstStyle/>
            <a:p>
              <a:pPr>
                <a:defRPr/>
              </a:pPr>
              <a:endParaRPr lang="fr-FR"/>
            </a:p>
          </p:txBody>
        </p:sp>
      </p:grpSp>
      <p:sp>
        <p:nvSpPr>
          <p:cNvPr id="496642" name="Titel 1"/>
          <p:cNvSpPr>
            <a:spLocks noGrp="1"/>
          </p:cNvSpPr>
          <p:nvPr>
            <p:ph type="title"/>
          </p:nvPr>
        </p:nvSpPr>
        <p:spPr>
          <a:xfrm>
            <a:off x="201613" y="115888"/>
            <a:ext cx="9804400" cy="1368425"/>
          </a:xfrm>
          <a:solidFill>
            <a:srgbClr val="C2FFF0"/>
          </a:solidFill>
        </p:spPr>
        <p:txBody>
          <a:bodyPr/>
          <a:lstStyle/>
          <a:p>
            <a:pPr eaLnBrk="1" hangingPunct="1"/>
            <a:r>
              <a:rPr lang="en-GB" sz="3600">
                <a:latin typeface="Verdana" charset="0"/>
                <a:ea typeface="MS PGothic" charset="0"/>
                <a:cs typeface="Calibri" charset="0"/>
              </a:rPr>
              <a:t> HDF Machine</a:t>
            </a:r>
            <a:br>
              <a:rPr lang="en-GB" sz="3600">
                <a:latin typeface="Verdana" charset="0"/>
                <a:ea typeface="MS PGothic" charset="0"/>
                <a:cs typeface="Calibri" charset="0"/>
              </a:rPr>
            </a:br>
            <a:r>
              <a:rPr lang="en-GB" sz="2400" i="1">
                <a:latin typeface="Verdana" charset="0"/>
                <a:ea typeface="MS PGothic" charset="0"/>
                <a:cs typeface="Calibri" charset="0"/>
              </a:rPr>
              <a:t>Automated Ultrafiltration Control based on blood viscosity control (clotting risk)</a:t>
            </a:r>
            <a:endParaRPr lang="en-GB" sz="3600" i="1">
              <a:latin typeface="Verdana" charset="0"/>
              <a:ea typeface="MS PGothic" charset="0"/>
              <a:cs typeface="Calibri" charset="0"/>
            </a:endParaRPr>
          </a:p>
        </p:txBody>
      </p:sp>
      <p:grpSp>
        <p:nvGrpSpPr>
          <p:cNvPr id="496643" name="Group 2"/>
          <p:cNvGrpSpPr>
            <a:grpSpLocks/>
          </p:cNvGrpSpPr>
          <p:nvPr/>
        </p:nvGrpSpPr>
        <p:grpSpPr bwMode="auto">
          <a:xfrm>
            <a:off x="3021013" y="1501775"/>
            <a:ext cx="4003675" cy="3430588"/>
            <a:chOff x="3021265" y="1501587"/>
            <a:chExt cx="4003204" cy="3431361"/>
          </a:xfrm>
        </p:grpSpPr>
        <p:grpSp>
          <p:nvGrpSpPr>
            <p:cNvPr id="496659" name="Groupe 12"/>
            <p:cNvGrpSpPr>
              <a:grpSpLocks/>
            </p:cNvGrpSpPr>
            <p:nvPr/>
          </p:nvGrpSpPr>
          <p:grpSpPr bwMode="auto">
            <a:xfrm>
              <a:off x="3021265" y="2694067"/>
              <a:ext cx="800342" cy="2238881"/>
              <a:chOff x="1864682" y="2345003"/>
              <a:chExt cx="488832" cy="1597344"/>
            </a:xfrm>
          </p:grpSpPr>
          <p:grpSp>
            <p:nvGrpSpPr>
              <p:cNvPr id="496663" name="Group 108"/>
              <p:cNvGrpSpPr>
                <a:grpSpLocks noChangeAspect="1"/>
              </p:cNvGrpSpPr>
              <p:nvPr/>
            </p:nvGrpSpPr>
            <p:grpSpPr bwMode="auto">
              <a:xfrm flipV="1">
                <a:off x="1864682" y="2345003"/>
                <a:ext cx="488832" cy="1597344"/>
                <a:chOff x="3420" y="1076"/>
                <a:chExt cx="418" cy="1605"/>
              </a:xfrm>
            </p:grpSpPr>
            <p:sp>
              <p:nvSpPr>
                <p:cNvPr id="84" name="Freeform 109"/>
                <p:cNvSpPr>
                  <a:spLocks noChangeAspect="1"/>
                </p:cNvSpPr>
                <p:nvPr/>
              </p:nvSpPr>
              <p:spPr bwMode="auto">
                <a:xfrm flipH="1">
                  <a:off x="3443" y="1282"/>
                  <a:ext cx="276" cy="1197"/>
                </a:xfrm>
                <a:custGeom>
                  <a:avLst/>
                  <a:gdLst>
                    <a:gd name="T0" fmla="*/ 675 w 676"/>
                    <a:gd name="T1" fmla="*/ 38 h 2534"/>
                    <a:gd name="T2" fmla="*/ 675 w 676"/>
                    <a:gd name="T3" fmla="*/ 0 h 2534"/>
                    <a:gd name="T4" fmla="*/ 0 w 676"/>
                    <a:gd name="T5" fmla="*/ 0 h 2534"/>
                    <a:gd name="T6" fmla="*/ 0 w 676"/>
                    <a:gd name="T7" fmla="*/ 38 h 2534"/>
                    <a:gd name="T8" fmla="*/ 74 w 676"/>
                    <a:gd name="T9" fmla="*/ 110 h 2534"/>
                    <a:gd name="T10" fmla="*/ 74 w 676"/>
                    <a:gd name="T11" fmla="*/ 2433 h 2534"/>
                    <a:gd name="T12" fmla="*/ 0 w 676"/>
                    <a:gd name="T13" fmla="*/ 2494 h 2534"/>
                    <a:gd name="T14" fmla="*/ 0 w 676"/>
                    <a:gd name="T15" fmla="*/ 2534 h 2534"/>
                    <a:gd name="T16" fmla="*/ 676 w 676"/>
                    <a:gd name="T17" fmla="*/ 2534 h 2534"/>
                    <a:gd name="T18" fmla="*/ 676 w 676"/>
                    <a:gd name="T19" fmla="*/ 2494 h 2534"/>
                    <a:gd name="T20" fmla="*/ 605 w 676"/>
                    <a:gd name="T21" fmla="*/ 2440 h 2534"/>
                    <a:gd name="T22" fmla="*/ 605 w 676"/>
                    <a:gd name="T23" fmla="*/ 107 h 2534"/>
                    <a:gd name="T24" fmla="*/ 675 w 676"/>
                    <a:gd name="T25" fmla="*/ 38 h 2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2534">
                      <a:moveTo>
                        <a:pt x="675" y="38"/>
                      </a:moveTo>
                      <a:lnTo>
                        <a:pt x="675" y="0"/>
                      </a:lnTo>
                      <a:lnTo>
                        <a:pt x="0" y="0"/>
                      </a:lnTo>
                      <a:lnTo>
                        <a:pt x="0" y="38"/>
                      </a:lnTo>
                      <a:lnTo>
                        <a:pt x="74" y="110"/>
                      </a:lnTo>
                      <a:lnTo>
                        <a:pt x="74" y="2433"/>
                      </a:lnTo>
                      <a:lnTo>
                        <a:pt x="0" y="2494"/>
                      </a:lnTo>
                      <a:lnTo>
                        <a:pt x="0" y="2534"/>
                      </a:lnTo>
                      <a:lnTo>
                        <a:pt x="676" y="2534"/>
                      </a:lnTo>
                      <a:lnTo>
                        <a:pt x="676" y="2494"/>
                      </a:lnTo>
                      <a:lnTo>
                        <a:pt x="605" y="2440"/>
                      </a:lnTo>
                      <a:lnTo>
                        <a:pt x="605" y="107"/>
                      </a:lnTo>
                      <a:lnTo>
                        <a:pt x="675" y="38"/>
                      </a:lnTo>
                      <a:close/>
                    </a:path>
                  </a:pathLst>
                </a:custGeom>
                <a:gradFill rotWithShape="0">
                  <a:gsLst>
                    <a:gs pos="0">
                      <a:srgbClr val="EAEAEA"/>
                    </a:gs>
                    <a:gs pos="100000">
                      <a:srgbClr val="FFFFFF"/>
                    </a:gs>
                  </a:gsLst>
                  <a:lin ang="0" scaled="1"/>
                </a:gradFill>
                <a:ln w="6350" cmpd="sng">
                  <a:solidFill>
                    <a:srgbClr val="B2B2B2"/>
                  </a:solidFill>
                  <a:round/>
                  <a:headEnd/>
                  <a:tailEnd/>
                </a:ln>
              </p:spPr>
              <p:txBody>
                <a:bodyPr/>
                <a:lstStyle/>
                <a:p>
                  <a:pPr>
                    <a:defRPr/>
                  </a:pPr>
                  <a:endParaRPr lang="en-GB" sz="1600" b="1" kern="0">
                    <a:solidFill>
                      <a:srgbClr val="000000"/>
                    </a:solidFill>
                    <a:latin typeface="Calibri" panose="020F0502020204030204" pitchFamily="34" charset="0"/>
                    <a:ea typeface="ＭＳ Ｐゴシック" pitchFamily="1" charset="-128"/>
                  </a:endParaRPr>
                </a:p>
              </p:txBody>
            </p:sp>
            <p:sp>
              <p:nvSpPr>
                <p:cNvPr id="496666" name="Line 110"/>
                <p:cNvSpPr>
                  <a:spLocks noChangeAspect="1" noChangeShapeType="1"/>
                </p:cNvSpPr>
                <p:nvPr/>
              </p:nvSpPr>
              <p:spPr bwMode="auto">
                <a:xfrm flipH="1" flipV="1">
                  <a:off x="3445" y="1300"/>
                  <a:ext cx="275" cy="0"/>
                </a:xfrm>
                <a:prstGeom prst="line">
                  <a:avLst/>
                </a:prstGeom>
                <a:noFill/>
                <a:ln w="3175">
                  <a:solidFill>
                    <a:srgbClr val="B2B2B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96667" name="Group 111"/>
                <p:cNvGrpSpPr>
                  <a:grpSpLocks noChangeAspect="1"/>
                </p:cNvGrpSpPr>
                <p:nvPr/>
              </p:nvGrpSpPr>
              <p:grpSpPr bwMode="auto">
                <a:xfrm flipH="1">
                  <a:off x="3422" y="1076"/>
                  <a:ext cx="416" cy="204"/>
                  <a:chOff x="1990" y="301"/>
                  <a:chExt cx="855" cy="433"/>
                </a:xfrm>
              </p:grpSpPr>
              <p:sp>
                <p:nvSpPr>
                  <p:cNvPr id="496695" name="Freeform 112"/>
                  <p:cNvSpPr>
                    <a:spLocks noChangeAspect="1"/>
                  </p:cNvSpPr>
                  <p:nvPr/>
                </p:nvSpPr>
                <p:spPr bwMode="auto">
                  <a:xfrm>
                    <a:off x="2229" y="301"/>
                    <a:ext cx="615" cy="432"/>
                  </a:xfrm>
                  <a:custGeom>
                    <a:avLst/>
                    <a:gdLst>
                      <a:gd name="T0" fmla="*/ 171 w 730"/>
                      <a:gd name="T1" fmla="*/ 24 h 569"/>
                      <a:gd name="T2" fmla="*/ 171 w 730"/>
                      <a:gd name="T3" fmla="*/ 63 h 569"/>
                      <a:gd name="T4" fmla="*/ 0 w 730"/>
                      <a:gd name="T5" fmla="*/ 63 h 569"/>
                      <a:gd name="T6" fmla="*/ 0 w 730"/>
                      <a:gd name="T7" fmla="*/ 25 h 569"/>
                      <a:gd name="T8" fmla="*/ 7 w 730"/>
                      <a:gd name="T9" fmla="*/ 24 h 569"/>
                      <a:gd name="T10" fmla="*/ 7 w 730"/>
                      <a:gd name="T11" fmla="*/ 19 h 569"/>
                      <a:gd name="T12" fmla="*/ 18 w 730"/>
                      <a:gd name="T13" fmla="*/ 16 h 569"/>
                      <a:gd name="T14" fmla="*/ 30 w 730"/>
                      <a:gd name="T15" fmla="*/ 14 h 569"/>
                      <a:gd name="T16" fmla="*/ 52 w 730"/>
                      <a:gd name="T17" fmla="*/ 11 h 569"/>
                      <a:gd name="T18" fmla="*/ 85 w 730"/>
                      <a:gd name="T19" fmla="*/ 8 h 569"/>
                      <a:gd name="T20" fmla="*/ 119 w 730"/>
                      <a:gd name="T21" fmla="*/ 5 h 569"/>
                      <a:gd name="T22" fmla="*/ 131 w 730"/>
                      <a:gd name="T23" fmla="*/ 5 h 569"/>
                      <a:gd name="T24" fmla="*/ 140 w 730"/>
                      <a:gd name="T25" fmla="*/ 5 h 569"/>
                      <a:gd name="T26" fmla="*/ 140 w 730"/>
                      <a:gd name="T27" fmla="*/ 0 h 569"/>
                      <a:gd name="T28" fmla="*/ 185 w 730"/>
                      <a:gd name="T29" fmla="*/ 0 h 569"/>
                      <a:gd name="T30" fmla="*/ 185 w 730"/>
                      <a:gd name="T31" fmla="*/ 23 h 569"/>
                      <a:gd name="T32" fmla="*/ 171 w 730"/>
                      <a:gd name="T33" fmla="*/ 24 h 5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30"/>
                      <a:gd name="T52" fmla="*/ 0 h 569"/>
                      <a:gd name="T53" fmla="*/ 730 w 730"/>
                      <a:gd name="T54" fmla="*/ 569 h 5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30" h="569">
                        <a:moveTo>
                          <a:pt x="672" y="213"/>
                        </a:moveTo>
                        <a:cubicBezTo>
                          <a:pt x="672" y="330"/>
                          <a:pt x="672" y="447"/>
                          <a:pt x="672" y="564"/>
                        </a:cubicBezTo>
                        <a:cubicBezTo>
                          <a:pt x="448" y="569"/>
                          <a:pt x="224" y="564"/>
                          <a:pt x="0" y="564"/>
                        </a:cubicBezTo>
                        <a:cubicBezTo>
                          <a:pt x="0" y="448"/>
                          <a:pt x="0" y="343"/>
                          <a:pt x="0" y="227"/>
                        </a:cubicBezTo>
                        <a:cubicBezTo>
                          <a:pt x="0" y="215"/>
                          <a:pt x="15" y="212"/>
                          <a:pt x="27" y="212"/>
                        </a:cubicBezTo>
                        <a:cubicBezTo>
                          <a:pt x="27" y="199"/>
                          <a:pt x="29" y="181"/>
                          <a:pt x="29" y="168"/>
                        </a:cubicBezTo>
                        <a:lnTo>
                          <a:pt x="71" y="145"/>
                        </a:lnTo>
                        <a:lnTo>
                          <a:pt x="121" y="123"/>
                        </a:lnTo>
                        <a:lnTo>
                          <a:pt x="207" y="95"/>
                        </a:lnTo>
                        <a:lnTo>
                          <a:pt x="334" y="67"/>
                        </a:lnTo>
                        <a:lnTo>
                          <a:pt x="466" y="48"/>
                        </a:lnTo>
                        <a:lnTo>
                          <a:pt x="518" y="43"/>
                        </a:lnTo>
                        <a:lnTo>
                          <a:pt x="552" y="43"/>
                        </a:lnTo>
                        <a:lnTo>
                          <a:pt x="552" y="0"/>
                        </a:lnTo>
                        <a:lnTo>
                          <a:pt x="730" y="0"/>
                        </a:lnTo>
                        <a:lnTo>
                          <a:pt x="730" y="211"/>
                        </a:lnTo>
                        <a:lnTo>
                          <a:pt x="672" y="213"/>
                        </a:lnTo>
                        <a:close/>
                      </a:path>
                    </a:pathLst>
                  </a:custGeom>
                  <a:solidFill>
                    <a:srgbClr val="66CCFF"/>
                  </a:solidFill>
                  <a:ln w="6350" cap="flat" cmpd="sng">
                    <a:solidFill>
                      <a:srgbClr val="0066FF"/>
                    </a:solidFill>
                    <a:prstDash val="solid"/>
                    <a:round/>
                    <a:headEnd type="none" w="med" len="med"/>
                    <a:tailEnd type="none" w="med" len="med"/>
                  </a:ln>
                </p:spPr>
                <p:txBody>
                  <a:bodyPr wrap="none" anchor="ctr"/>
                  <a:lstStyle/>
                  <a:p>
                    <a:endParaRPr lang="en-US"/>
                  </a:p>
                </p:txBody>
              </p:sp>
              <p:sp>
                <p:nvSpPr>
                  <p:cNvPr id="496696" name="Line 113"/>
                  <p:cNvSpPr>
                    <a:spLocks noChangeAspect="1" noChangeShapeType="1"/>
                  </p:cNvSpPr>
                  <p:nvPr/>
                </p:nvSpPr>
                <p:spPr bwMode="auto">
                  <a:xfrm flipH="1">
                    <a:off x="2251" y="463"/>
                    <a:ext cx="545" cy="0"/>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697" name="Line 114"/>
                  <p:cNvSpPr>
                    <a:spLocks noChangeAspect="1" noChangeShapeType="1"/>
                  </p:cNvSpPr>
                  <p:nvPr/>
                </p:nvSpPr>
                <p:spPr bwMode="auto">
                  <a:xfrm>
                    <a:off x="2697" y="306"/>
                    <a:ext cx="0" cy="155"/>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96698" name="Group 115"/>
                  <p:cNvGrpSpPr>
                    <a:grpSpLocks noChangeAspect="1"/>
                  </p:cNvGrpSpPr>
                  <p:nvPr/>
                </p:nvGrpSpPr>
                <p:grpSpPr bwMode="auto">
                  <a:xfrm>
                    <a:off x="1990" y="481"/>
                    <a:ext cx="237" cy="124"/>
                    <a:chOff x="1990" y="481"/>
                    <a:chExt cx="237" cy="124"/>
                  </a:xfrm>
                </p:grpSpPr>
                <p:sp>
                  <p:nvSpPr>
                    <p:cNvPr id="130" name="Rectangle 116"/>
                    <p:cNvSpPr>
                      <a:spLocks noChangeAspect="1" noChangeArrowheads="1"/>
                    </p:cNvSpPr>
                    <p:nvPr/>
                  </p:nvSpPr>
                  <p:spPr bwMode="auto">
                    <a:xfrm>
                      <a:off x="1990" y="499"/>
                      <a:ext cx="235" cy="89"/>
                    </a:xfrm>
                    <a:prstGeom prst="rect">
                      <a:avLst/>
                    </a:prstGeom>
                    <a:solidFill>
                      <a:srgbClr val="66CCFF"/>
                    </a:solidFill>
                    <a:ln w="6350">
                      <a:solidFill>
                        <a:srgbClr val="0066FF"/>
                      </a:solidFill>
                      <a:miter lim="800000"/>
                      <a:headEnd/>
                      <a:tailEnd/>
                    </a:ln>
                    <a:effectLst/>
                  </p:spPr>
                  <p:txBody>
                    <a:bodyPr wrap="none" anchor="ctr"/>
                    <a:lstStyle/>
                    <a:p>
                      <a:pPr>
                        <a:defRPr/>
                      </a:pPr>
                      <a:endParaRPr lang="en-GB" sz="1600" b="1" kern="0">
                        <a:solidFill>
                          <a:srgbClr val="000000"/>
                        </a:solidFill>
                        <a:latin typeface="Calibri" panose="020F0502020204030204" pitchFamily="34" charset="0"/>
                        <a:ea typeface="ＭＳ Ｐゴシック" pitchFamily="1" charset="-128"/>
                      </a:endParaRPr>
                    </a:p>
                  </p:txBody>
                </p:sp>
                <p:grpSp>
                  <p:nvGrpSpPr>
                    <p:cNvPr id="496712" name="Group 117"/>
                    <p:cNvGrpSpPr>
                      <a:grpSpLocks noChangeAspect="1"/>
                    </p:cNvGrpSpPr>
                    <p:nvPr/>
                  </p:nvGrpSpPr>
                  <p:grpSpPr bwMode="auto">
                    <a:xfrm>
                      <a:off x="2020" y="481"/>
                      <a:ext cx="101" cy="124"/>
                      <a:chOff x="2020" y="472"/>
                      <a:chExt cx="101" cy="141"/>
                    </a:xfrm>
                  </p:grpSpPr>
                  <p:sp>
                    <p:nvSpPr>
                      <p:cNvPr id="496713" name="Freeform 118"/>
                      <p:cNvSpPr>
                        <a:spLocks noChangeAspect="1"/>
                      </p:cNvSpPr>
                      <p:nvPr/>
                    </p:nvSpPr>
                    <p:spPr bwMode="auto">
                      <a:xfrm>
                        <a:off x="2023" y="471"/>
                        <a:ext cx="20" cy="143"/>
                      </a:xfrm>
                      <a:custGeom>
                        <a:avLst/>
                        <a:gdLst>
                          <a:gd name="T0" fmla="*/ 9 w 22"/>
                          <a:gd name="T1" fmla="*/ 0 h 140"/>
                          <a:gd name="T2" fmla="*/ 9 w 22"/>
                          <a:gd name="T3" fmla="*/ 164 h 140"/>
                          <a:gd name="T4" fmla="*/ 0 w 22"/>
                          <a:gd name="T5" fmla="*/ 139 h 140"/>
                          <a:gd name="T6" fmla="*/ 0 w 22"/>
                          <a:gd name="T7" fmla="*/ 19 h 140"/>
                          <a:gd name="T8" fmla="*/ 9 w 22"/>
                          <a:gd name="T9" fmla="*/ 0 h 140"/>
                          <a:gd name="T10" fmla="*/ 0 60000 65536"/>
                          <a:gd name="T11" fmla="*/ 0 60000 65536"/>
                          <a:gd name="T12" fmla="*/ 0 60000 65536"/>
                          <a:gd name="T13" fmla="*/ 0 60000 65536"/>
                          <a:gd name="T14" fmla="*/ 0 60000 65536"/>
                          <a:gd name="T15" fmla="*/ 0 w 22"/>
                          <a:gd name="T16" fmla="*/ 0 h 140"/>
                          <a:gd name="T17" fmla="*/ 22 w 22"/>
                          <a:gd name="T18" fmla="*/ 140 h 140"/>
                        </a:gdLst>
                        <a:ahLst/>
                        <a:cxnLst>
                          <a:cxn ang="T10">
                            <a:pos x="T0" y="T1"/>
                          </a:cxn>
                          <a:cxn ang="T11">
                            <a:pos x="T2" y="T3"/>
                          </a:cxn>
                          <a:cxn ang="T12">
                            <a:pos x="T4" y="T5"/>
                          </a:cxn>
                          <a:cxn ang="T13">
                            <a:pos x="T6" y="T7"/>
                          </a:cxn>
                          <a:cxn ang="T14">
                            <a:pos x="T8" y="T9"/>
                          </a:cxn>
                        </a:cxnLst>
                        <a:rect l="T15" t="T16" r="T17" b="T18"/>
                        <a:pathLst>
                          <a:path w="22" h="140">
                            <a:moveTo>
                              <a:pt x="19" y="0"/>
                            </a:moveTo>
                            <a:cubicBezTo>
                              <a:pt x="19" y="47"/>
                              <a:pt x="22" y="121"/>
                              <a:pt x="19" y="140"/>
                            </a:cubicBezTo>
                            <a:lnTo>
                              <a:pt x="0" y="116"/>
                            </a:lnTo>
                            <a:lnTo>
                              <a:pt x="0" y="19"/>
                            </a:lnTo>
                            <a:lnTo>
                              <a:pt x="19" y="0"/>
                            </a:lnTo>
                            <a:close/>
                          </a:path>
                        </a:pathLst>
                      </a:custGeom>
                      <a:solidFill>
                        <a:srgbClr val="66CCFF"/>
                      </a:solidFill>
                      <a:ln w="6350" cmpd="sng">
                        <a:solidFill>
                          <a:srgbClr val="0066FF"/>
                        </a:solidFill>
                        <a:round/>
                        <a:headEnd/>
                        <a:tailEnd/>
                      </a:ln>
                    </p:spPr>
                    <p:txBody>
                      <a:bodyPr wrap="none" anchor="ctr"/>
                      <a:lstStyle/>
                      <a:p>
                        <a:endParaRPr lang="en-US"/>
                      </a:p>
                    </p:txBody>
                  </p:sp>
                  <p:sp>
                    <p:nvSpPr>
                      <p:cNvPr id="496714" name="Freeform 119"/>
                      <p:cNvSpPr>
                        <a:spLocks noChangeAspect="1"/>
                      </p:cNvSpPr>
                      <p:nvPr/>
                    </p:nvSpPr>
                    <p:spPr bwMode="auto">
                      <a:xfrm rot="10800000">
                        <a:off x="2099" y="471"/>
                        <a:ext cx="22" cy="143"/>
                      </a:xfrm>
                      <a:custGeom>
                        <a:avLst/>
                        <a:gdLst>
                          <a:gd name="T0" fmla="*/ 19 w 22"/>
                          <a:gd name="T1" fmla="*/ 0 h 140"/>
                          <a:gd name="T2" fmla="*/ 19 w 22"/>
                          <a:gd name="T3" fmla="*/ 164 h 140"/>
                          <a:gd name="T4" fmla="*/ 0 w 22"/>
                          <a:gd name="T5" fmla="*/ 139 h 140"/>
                          <a:gd name="T6" fmla="*/ 0 w 22"/>
                          <a:gd name="T7" fmla="*/ 19 h 140"/>
                          <a:gd name="T8" fmla="*/ 19 w 22"/>
                          <a:gd name="T9" fmla="*/ 0 h 140"/>
                          <a:gd name="T10" fmla="*/ 0 60000 65536"/>
                          <a:gd name="T11" fmla="*/ 0 60000 65536"/>
                          <a:gd name="T12" fmla="*/ 0 60000 65536"/>
                          <a:gd name="T13" fmla="*/ 0 60000 65536"/>
                          <a:gd name="T14" fmla="*/ 0 60000 65536"/>
                          <a:gd name="T15" fmla="*/ 0 w 22"/>
                          <a:gd name="T16" fmla="*/ 0 h 140"/>
                          <a:gd name="T17" fmla="*/ 22 w 22"/>
                          <a:gd name="T18" fmla="*/ 140 h 140"/>
                        </a:gdLst>
                        <a:ahLst/>
                        <a:cxnLst>
                          <a:cxn ang="T10">
                            <a:pos x="T0" y="T1"/>
                          </a:cxn>
                          <a:cxn ang="T11">
                            <a:pos x="T2" y="T3"/>
                          </a:cxn>
                          <a:cxn ang="T12">
                            <a:pos x="T4" y="T5"/>
                          </a:cxn>
                          <a:cxn ang="T13">
                            <a:pos x="T6" y="T7"/>
                          </a:cxn>
                          <a:cxn ang="T14">
                            <a:pos x="T8" y="T9"/>
                          </a:cxn>
                        </a:cxnLst>
                        <a:rect l="T15" t="T16" r="T17" b="T18"/>
                        <a:pathLst>
                          <a:path w="22" h="140">
                            <a:moveTo>
                              <a:pt x="19" y="0"/>
                            </a:moveTo>
                            <a:cubicBezTo>
                              <a:pt x="19" y="47"/>
                              <a:pt x="22" y="121"/>
                              <a:pt x="19" y="140"/>
                            </a:cubicBezTo>
                            <a:lnTo>
                              <a:pt x="0" y="116"/>
                            </a:lnTo>
                            <a:lnTo>
                              <a:pt x="0" y="19"/>
                            </a:lnTo>
                            <a:lnTo>
                              <a:pt x="19" y="0"/>
                            </a:lnTo>
                            <a:close/>
                          </a:path>
                        </a:pathLst>
                      </a:custGeom>
                      <a:solidFill>
                        <a:srgbClr val="66CCFF"/>
                      </a:solidFill>
                      <a:ln w="6350" cmpd="sng">
                        <a:solidFill>
                          <a:srgbClr val="0066FF"/>
                        </a:solidFill>
                        <a:round/>
                        <a:headEnd/>
                        <a:tailEnd/>
                      </a:ln>
                    </p:spPr>
                    <p:txBody>
                      <a:bodyPr wrap="none" anchor="ctr"/>
                      <a:lstStyle/>
                      <a:p>
                        <a:endParaRPr lang="en-US"/>
                      </a:p>
                    </p:txBody>
                  </p:sp>
                  <p:sp>
                    <p:nvSpPr>
                      <p:cNvPr id="134" name="Rectangle 120"/>
                      <p:cNvSpPr>
                        <a:spLocks noChangeAspect="1" noChangeArrowheads="1"/>
                      </p:cNvSpPr>
                      <p:nvPr/>
                    </p:nvSpPr>
                    <p:spPr bwMode="auto">
                      <a:xfrm>
                        <a:off x="2041" y="471"/>
                        <a:ext cx="58" cy="140"/>
                      </a:xfrm>
                      <a:prstGeom prst="rect">
                        <a:avLst/>
                      </a:prstGeom>
                      <a:solidFill>
                        <a:srgbClr val="66CCFF"/>
                      </a:solidFill>
                      <a:ln w="6350">
                        <a:solidFill>
                          <a:srgbClr val="0066FF"/>
                        </a:solidFill>
                        <a:miter lim="800000"/>
                        <a:headEnd/>
                        <a:tailEnd/>
                      </a:ln>
                      <a:effectLst/>
                    </p:spPr>
                    <p:txBody>
                      <a:bodyPr wrap="none" anchor="ctr"/>
                      <a:lstStyle/>
                      <a:p>
                        <a:pPr>
                          <a:defRPr/>
                        </a:pPr>
                        <a:endParaRPr lang="en-GB" sz="1600" b="1" kern="0">
                          <a:solidFill>
                            <a:srgbClr val="000000"/>
                          </a:solidFill>
                          <a:latin typeface="Calibri" panose="020F0502020204030204" pitchFamily="34" charset="0"/>
                          <a:ea typeface="ＭＳ Ｐゴシック" pitchFamily="1" charset="-128"/>
                        </a:endParaRPr>
                      </a:p>
                    </p:txBody>
                  </p:sp>
                  <p:sp>
                    <p:nvSpPr>
                      <p:cNvPr id="496716" name="Line 121"/>
                      <p:cNvSpPr>
                        <a:spLocks noChangeAspect="1" noChangeShapeType="1"/>
                      </p:cNvSpPr>
                      <p:nvPr/>
                    </p:nvSpPr>
                    <p:spPr bwMode="auto">
                      <a:xfrm>
                        <a:off x="2043" y="482"/>
                        <a:ext cx="56" cy="0"/>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717" name="Line 122"/>
                      <p:cNvSpPr>
                        <a:spLocks noChangeAspect="1" noChangeShapeType="1"/>
                      </p:cNvSpPr>
                      <p:nvPr/>
                    </p:nvSpPr>
                    <p:spPr bwMode="auto">
                      <a:xfrm>
                        <a:off x="2048" y="597"/>
                        <a:ext cx="55" cy="0"/>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496699" name="Freeform 123"/>
                  <p:cNvSpPr>
                    <a:spLocks noChangeAspect="1"/>
                  </p:cNvSpPr>
                  <p:nvPr/>
                </p:nvSpPr>
                <p:spPr bwMode="auto">
                  <a:xfrm>
                    <a:off x="2256" y="335"/>
                    <a:ext cx="438" cy="126"/>
                  </a:xfrm>
                  <a:custGeom>
                    <a:avLst/>
                    <a:gdLst>
                      <a:gd name="T0" fmla="*/ 0 w 439"/>
                      <a:gd name="T1" fmla="*/ 103 h 125"/>
                      <a:gd name="T2" fmla="*/ 35 w 439"/>
                      <a:gd name="T3" fmla="*/ 87 h 125"/>
                      <a:gd name="T4" fmla="*/ 65 w 439"/>
                      <a:gd name="T5" fmla="*/ 74 h 125"/>
                      <a:gd name="T6" fmla="*/ 92 w 439"/>
                      <a:gd name="T7" fmla="*/ 56 h 125"/>
                      <a:gd name="T8" fmla="*/ 135 w 439"/>
                      <a:gd name="T9" fmla="*/ 43 h 125"/>
                      <a:gd name="T10" fmla="*/ 203 w 439"/>
                      <a:gd name="T11" fmla="*/ 29 h 125"/>
                      <a:gd name="T12" fmla="*/ 257 w 439"/>
                      <a:gd name="T13" fmla="*/ 17 h 125"/>
                      <a:gd name="T14" fmla="*/ 311 w 439"/>
                      <a:gd name="T15" fmla="*/ 10 h 125"/>
                      <a:gd name="T16" fmla="*/ 407 w 439"/>
                      <a:gd name="T17" fmla="*/ 0 h 125"/>
                      <a:gd name="T18" fmla="*/ 431 w 439"/>
                      <a:gd name="T19" fmla="*/ 1 h 125"/>
                      <a:gd name="T20" fmla="*/ 430 w 439"/>
                      <a:gd name="T21" fmla="*/ 132 h 125"/>
                      <a:gd name="T22" fmla="*/ 0 w 439"/>
                      <a:gd name="T23" fmla="*/ 133 h 125"/>
                      <a:gd name="T24" fmla="*/ 0 w 439"/>
                      <a:gd name="T25" fmla="*/ 103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9"/>
                      <a:gd name="T40" fmla="*/ 0 h 125"/>
                      <a:gd name="T41" fmla="*/ 439 w 439"/>
                      <a:gd name="T42" fmla="*/ 125 h 1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9" h="125">
                        <a:moveTo>
                          <a:pt x="0" y="95"/>
                        </a:moveTo>
                        <a:cubicBezTo>
                          <a:pt x="3" y="92"/>
                          <a:pt x="24" y="83"/>
                          <a:pt x="35" y="79"/>
                        </a:cubicBezTo>
                        <a:cubicBezTo>
                          <a:pt x="41" y="75"/>
                          <a:pt x="54" y="68"/>
                          <a:pt x="65" y="66"/>
                        </a:cubicBezTo>
                        <a:cubicBezTo>
                          <a:pt x="74" y="63"/>
                          <a:pt x="81" y="60"/>
                          <a:pt x="92" y="56"/>
                        </a:cubicBezTo>
                        <a:lnTo>
                          <a:pt x="135" y="43"/>
                        </a:lnTo>
                        <a:lnTo>
                          <a:pt x="203" y="29"/>
                        </a:lnTo>
                        <a:lnTo>
                          <a:pt x="265" y="17"/>
                        </a:lnTo>
                        <a:lnTo>
                          <a:pt x="319" y="10"/>
                        </a:lnTo>
                        <a:lnTo>
                          <a:pt x="415" y="0"/>
                        </a:lnTo>
                        <a:lnTo>
                          <a:pt x="439" y="1"/>
                        </a:lnTo>
                        <a:lnTo>
                          <a:pt x="438" y="124"/>
                        </a:lnTo>
                        <a:lnTo>
                          <a:pt x="0" y="125"/>
                        </a:lnTo>
                        <a:lnTo>
                          <a:pt x="0" y="95"/>
                        </a:lnTo>
                        <a:close/>
                      </a:path>
                    </a:pathLst>
                  </a:custGeom>
                  <a:solidFill>
                    <a:srgbClr val="CCFFFF">
                      <a:alpha val="50195"/>
                    </a:srgbClr>
                  </a:solidFill>
                  <a:ln w="6350" cap="flat" cmpd="sng">
                    <a:solidFill>
                      <a:srgbClr val="66CCFF"/>
                    </a:solidFill>
                    <a:prstDash val="solid"/>
                    <a:round/>
                    <a:headEnd type="none" w="med" len="med"/>
                    <a:tailEnd type="none" w="med" len="med"/>
                  </a:ln>
                </p:spPr>
                <p:txBody>
                  <a:bodyPr wrap="none" anchor="ctr"/>
                  <a:lstStyle/>
                  <a:p>
                    <a:endParaRPr lang="en-US"/>
                  </a:p>
                </p:txBody>
              </p:sp>
              <p:grpSp>
                <p:nvGrpSpPr>
                  <p:cNvPr id="496700" name="Group 124"/>
                  <p:cNvGrpSpPr>
                    <a:grpSpLocks noChangeAspect="1"/>
                  </p:cNvGrpSpPr>
                  <p:nvPr/>
                </p:nvGrpSpPr>
                <p:grpSpPr bwMode="auto">
                  <a:xfrm>
                    <a:off x="2276" y="343"/>
                    <a:ext cx="385" cy="117"/>
                    <a:chOff x="470" y="226"/>
                    <a:chExt cx="442" cy="165"/>
                  </a:xfrm>
                </p:grpSpPr>
                <p:sp>
                  <p:nvSpPr>
                    <p:cNvPr id="496701" name="Line 125"/>
                    <p:cNvSpPr>
                      <a:spLocks noChangeAspect="1" noChangeShapeType="1"/>
                    </p:cNvSpPr>
                    <p:nvPr/>
                  </p:nvSpPr>
                  <p:spPr bwMode="auto">
                    <a:xfrm flipV="1">
                      <a:off x="473" y="334"/>
                      <a:ext cx="0" cy="58"/>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702" name="Line 126"/>
                    <p:cNvSpPr>
                      <a:spLocks noChangeAspect="1" noChangeShapeType="1"/>
                    </p:cNvSpPr>
                    <p:nvPr/>
                  </p:nvSpPr>
                  <p:spPr bwMode="auto">
                    <a:xfrm flipV="1">
                      <a:off x="520" y="310"/>
                      <a:ext cx="0" cy="82"/>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703" name="Line 127"/>
                    <p:cNvSpPr>
                      <a:spLocks noChangeAspect="1" noChangeShapeType="1"/>
                    </p:cNvSpPr>
                    <p:nvPr/>
                  </p:nvSpPr>
                  <p:spPr bwMode="auto">
                    <a:xfrm flipV="1">
                      <a:off x="567" y="293"/>
                      <a:ext cx="0" cy="99"/>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704" name="Line 128"/>
                    <p:cNvSpPr>
                      <a:spLocks noChangeAspect="1" noChangeShapeType="1"/>
                    </p:cNvSpPr>
                    <p:nvPr/>
                  </p:nvSpPr>
                  <p:spPr bwMode="auto">
                    <a:xfrm flipH="1" flipV="1">
                      <a:off x="613" y="279"/>
                      <a:ext cx="0" cy="109"/>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705" name="Line 129"/>
                    <p:cNvSpPr>
                      <a:spLocks noChangeAspect="1" noChangeShapeType="1"/>
                    </p:cNvSpPr>
                    <p:nvPr/>
                  </p:nvSpPr>
                  <p:spPr bwMode="auto">
                    <a:xfrm flipH="1" flipV="1">
                      <a:off x="662" y="266"/>
                      <a:ext cx="2" cy="126"/>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706" name="Line 130"/>
                    <p:cNvSpPr>
                      <a:spLocks noChangeAspect="1" noChangeShapeType="1"/>
                    </p:cNvSpPr>
                    <p:nvPr/>
                  </p:nvSpPr>
                  <p:spPr bwMode="auto">
                    <a:xfrm flipV="1">
                      <a:off x="713" y="252"/>
                      <a:ext cx="0" cy="140"/>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707" name="Line 131"/>
                    <p:cNvSpPr>
                      <a:spLocks noChangeAspect="1" noChangeShapeType="1"/>
                    </p:cNvSpPr>
                    <p:nvPr/>
                  </p:nvSpPr>
                  <p:spPr bwMode="auto">
                    <a:xfrm flipH="1" flipV="1">
                      <a:off x="762" y="249"/>
                      <a:ext cx="0" cy="143"/>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708" name="Line 132"/>
                    <p:cNvSpPr>
                      <a:spLocks noChangeAspect="1" noChangeShapeType="1"/>
                    </p:cNvSpPr>
                    <p:nvPr/>
                  </p:nvSpPr>
                  <p:spPr bwMode="auto">
                    <a:xfrm flipV="1">
                      <a:off x="811" y="238"/>
                      <a:ext cx="2" cy="153"/>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709" name="Line 133"/>
                    <p:cNvSpPr>
                      <a:spLocks noChangeAspect="1" noChangeShapeType="1"/>
                    </p:cNvSpPr>
                    <p:nvPr/>
                  </p:nvSpPr>
                  <p:spPr bwMode="auto">
                    <a:xfrm flipV="1">
                      <a:off x="862" y="232"/>
                      <a:ext cx="0" cy="160"/>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710" name="Line 134"/>
                    <p:cNvSpPr>
                      <a:spLocks noChangeAspect="1" noChangeShapeType="1"/>
                    </p:cNvSpPr>
                    <p:nvPr/>
                  </p:nvSpPr>
                  <p:spPr bwMode="auto">
                    <a:xfrm flipV="1">
                      <a:off x="911" y="228"/>
                      <a:ext cx="0" cy="164"/>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496668" name="Line 135"/>
                <p:cNvSpPr>
                  <a:spLocks noChangeAspect="1" noChangeShapeType="1"/>
                </p:cNvSpPr>
                <p:nvPr/>
              </p:nvSpPr>
              <p:spPr bwMode="auto">
                <a:xfrm flipH="1">
                  <a:off x="3446" y="2459"/>
                  <a:ext cx="274" cy="0"/>
                </a:xfrm>
                <a:prstGeom prst="line">
                  <a:avLst/>
                </a:prstGeom>
                <a:noFill/>
                <a:ln w="3175">
                  <a:solidFill>
                    <a:srgbClr val="B2B2B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96669" name="Group 136"/>
                <p:cNvGrpSpPr>
                  <a:grpSpLocks noChangeAspect="1"/>
                </p:cNvGrpSpPr>
                <p:nvPr/>
              </p:nvGrpSpPr>
              <p:grpSpPr bwMode="auto">
                <a:xfrm flipH="1" flipV="1">
                  <a:off x="3420" y="2477"/>
                  <a:ext cx="416" cy="204"/>
                  <a:chOff x="1990" y="301"/>
                  <a:chExt cx="855" cy="433"/>
                </a:xfrm>
              </p:grpSpPr>
              <p:sp>
                <p:nvSpPr>
                  <p:cNvPr id="496672" name="Freeform 137"/>
                  <p:cNvSpPr>
                    <a:spLocks noChangeAspect="1"/>
                  </p:cNvSpPr>
                  <p:nvPr/>
                </p:nvSpPr>
                <p:spPr bwMode="auto">
                  <a:xfrm>
                    <a:off x="2228" y="301"/>
                    <a:ext cx="615" cy="432"/>
                  </a:xfrm>
                  <a:custGeom>
                    <a:avLst/>
                    <a:gdLst>
                      <a:gd name="T0" fmla="*/ 171 w 730"/>
                      <a:gd name="T1" fmla="*/ 24 h 569"/>
                      <a:gd name="T2" fmla="*/ 171 w 730"/>
                      <a:gd name="T3" fmla="*/ 63 h 569"/>
                      <a:gd name="T4" fmla="*/ 0 w 730"/>
                      <a:gd name="T5" fmla="*/ 63 h 569"/>
                      <a:gd name="T6" fmla="*/ 0 w 730"/>
                      <a:gd name="T7" fmla="*/ 25 h 569"/>
                      <a:gd name="T8" fmla="*/ 7 w 730"/>
                      <a:gd name="T9" fmla="*/ 24 h 569"/>
                      <a:gd name="T10" fmla="*/ 7 w 730"/>
                      <a:gd name="T11" fmla="*/ 19 h 569"/>
                      <a:gd name="T12" fmla="*/ 18 w 730"/>
                      <a:gd name="T13" fmla="*/ 16 h 569"/>
                      <a:gd name="T14" fmla="*/ 30 w 730"/>
                      <a:gd name="T15" fmla="*/ 14 h 569"/>
                      <a:gd name="T16" fmla="*/ 52 w 730"/>
                      <a:gd name="T17" fmla="*/ 11 h 569"/>
                      <a:gd name="T18" fmla="*/ 85 w 730"/>
                      <a:gd name="T19" fmla="*/ 8 h 569"/>
                      <a:gd name="T20" fmla="*/ 119 w 730"/>
                      <a:gd name="T21" fmla="*/ 5 h 569"/>
                      <a:gd name="T22" fmla="*/ 131 w 730"/>
                      <a:gd name="T23" fmla="*/ 5 h 569"/>
                      <a:gd name="T24" fmla="*/ 140 w 730"/>
                      <a:gd name="T25" fmla="*/ 5 h 569"/>
                      <a:gd name="T26" fmla="*/ 140 w 730"/>
                      <a:gd name="T27" fmla="*/ 0 h 569"/>
                      <a:gd name="T28" fmla="*/ 185 w 730"/>
                      <a:gd name="T29" fmla="*/ 0 h 569"/>
                      <a:gd name="T30" fmla="*/ 185 w 730"/>
                      <a:gd name="T31" fmla="*/ 23 h 569"/>
                      <a:gd name="T32" fmla="*/ 171 w 730"/>
                      <a:gd name="T33" fmla="*/ 24 h 5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30"/>
                      <a:gd name="T52" fmla="*/ 0 h 569"/>
                      <a:gd name="T53" fmla="*/ 730 w 730"/>
                      <a:gd name="T54" fmla="*/ 569 h 5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30" h="569">
                        <a:moveTo>
                          <a:pt x="672" y="213"/>
                        </a:moveTo>
                        <a:cubicBezTo>
                          <a:pt x="672" y="330"/>
                          <a:pt x="672" y="447"/>
                          <a:pt x="672" y="564"/>
                        </a:cubicBezTo>
                        <a:cubicBezTo>
                          <a:pt x="448" y="569"/>
                          <a:pt x="224" y="564"/>
                          <a:pt x="0" y="564"/>
                        </a:cubicBezTo>
                        <a:cubicBezTo>
                          <a:pt x="0" y="448"/>
                          <a:pt x="0" y="343"/>
                          <a:pt x="0" y="227"/>
                        </a:cubicBezTo>
                        <a:cubicBezTo>
                          <a:pt x="0" y="215"/>
                          <a:pt x="15" y="212"/>
                          <a:pt x="27" y="212"/>
                        </a:cubicBezTo>
                        <a:cubicBezTo>
                          <a:pt x="27" y="199"/>
                          <a:pt x="29" y="181"/>
                          <a:pt x="29" y="168"/>
                        </a:cubicBezTo>
                        <a:lnTo>
                          <a:pt x="71" y="145"/>
                        </a:lnTo>
                        <a:lnTo>
                          <a:pt x="121" y="123"/>
                        </a:lnTo>
                        <a:lnTo>
                          <a:pt x="207" y="95"/>
                        </a:lnTo>
                        <a:lnTo>
                          <a:pt x="334" y="67"/>
                        </a:lnTo>
                        <a:lnTo>
                          <a:pt x="466" y="48"/>
                        </a:lnTo>
                        <a:lnTo>
                          <a:pt x="518" y="43"/>
                        </a:lnTo>
                        <a:lnTo>
                          <a:pt x="552" y="43"/>
                        </a:lnTo>
                        <a:lnTo>
                          <a:pt x="552" y="0"/>
                        </a:lnTo>
                        <a:lnTo>
                          <a:pt x="730" y="0"/>
                        </a:lnTo>
                        <a:lnTo>
                          <a:pt x="730" y="211"/>
                        </a:lnTo>
                        <a:lnTo>
                          <a:pt x="672" y="213"/>
                        </a:lnTo>
                        <a:close/>
                      </a:path>
                    </a:pathLst>
                  </a:custGeom>
                  <a:solidFill>
                    <a:srgbClr val="66CCFF"/>
                  </a:solidFill>
                  <a:ln w="6350" cap="flat" cmpd="sng">
                    <a:solidFill>
                      <a:srgbClr val="0066FF"/>
                    </a:solidFill>
                    <a:prstDash val="solid"/>
                    <a:round/>
                    <a:headEnd type="none" w="med" len="med"/>
                    <a:tailEnd type="none" w="med" len="med"/>
                  </a:ln>
                </p:spPr>
                <p:txBody>
                  <a:bodyPr wrap="none" anchor="ctr"/>
                  <a:lstStyle/>
                  <a:p>
                    <a:endParaRPr lang="en-US"/>
                  </a:p>
                </p:txBody>
              </p:sp>
              <p:sp>
                <p:nvSpPr>
                  <p:cNvPr id="496673" name="Line 138"/>
                  <p:cNvSpPr>
                    <a:spLocks noChangeAspect="1" noChangeShapeType="1"/>
                  </p:cNvSpPr>
                  <p:nvPr/>
                </p:nvSpPr>
                <p:spPr bwMode="auto">
                  <a:xfrm flipH="1">
                    <a:off x="2252" y="463"/>
                    <a:ext cx="545" cy="0"/>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674" name="Line 139"/>
                  <p:cNvSpPr>
                    <a:spLocks noChangeAspect="1" noChangeShapeType="1"/>
                  </p:cNvSpPr>
                  <p:nvPr/>
                </p:nvSpPr>
                <p:spPr bwMode="auto">
                  <a:xfrm>
                    <a:off x="2697" y="303"/>
                    <a:ext cx="0" cy="155"/>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96675" name="Group 140"/>
                  <p:cNvGrpSpPr>
                    <a:grpSpLocks noChangeAspect="1"/>
                  </p:cNvGrpSpPr>
                  <p:nvPr/>
                </p:nvGrpSpPr>
                <p:grpSpPr bwMode="auto">
                  <a:xfrm>
                    <a:off x="1990" y="481"/>
                    <a:ext cx="237" cy="124"/>
                    <a:chOff x="1990" y="481"/>
                    <a:chExt cx="237" cy="124"/>
                  </a:xfrm>
                </p:grpSpPr>
                <p:sp>
                  <p:nvSpPr>
                    <p:cNvPr id="107" name="Rectangle 141"/>
                    <p:cNvSpPr>
                      <a:spLocks noChangeAspect="1" noChangeArrowheads="1"/>
                    </p:cNvSpPr>
                    <p:nvPr/>
                  </p:nvSpPr>
                  <p:spPr bwMode="auto">
                    <a:xfrm>
                      <a:off x="1991" y="499"/>
                      <a:ext cx="232" cy="87"/>
                    </a:xfrm>
                    <a:prstGeom prst="rect">
                      <a:avLst/>
                    </a:prstGeom>
                    <a:solidFill>
                      <a:srgbClr val="66CCFF"/>
                    </a:solidFill>
                    <a:ln w="6350">
                      <a:solidFill>
                        <a:srgbClr val="0066FF"/>
                      </a:solidFill>
                      <a:miter lim="800000"/>
                      <a:headEnd/>
                      <a:tailEnd/>
                    </a:ln>
                    <a:effectLst/>
                  </p:spPr>
                  <p:txBody>
                    <a:bodyPr wrap="none" anchor="ctr"/>
                    <a:lstStyle/>
                    <a:p>
                      <a:pPr>
                        <a:defRPr/>
                      </a:pPr>
                      <a:endParaRPr lang="en-GB" sz="1600" b="1" kern="0">
                        <a:solidFill>
                          <a:srgbClr val="000000"/>
                        </a:solidFill>
                        <a:latin typeface="Calibri" panose="020F0502020204030204" pitchFamily="34" charset="0"/>
                        <a:ea typeface="ＭＳ Ｐゴシック" pitchFamily="1" charset="-128"/>
                      </a:endParaRPr>
                    </a:p>
                  </p:txBody>
                </p:sp>
                <p:grpSp>
                  <p:nvGrpSpPr>
                    <p:cNvPr id="496689" name="Group 142"/>
                    <p:cNvGrpSpPr>
                      <a:grpSpLocks noChangeAspect="1"/>
                    </p:cNvGrpSpPr>
                    <p:nvPr/>
                  </p:nvGrpSpPr>
                  <p:grpSpPr bwMode="auto">
                    <a:xfrm>
                      <a:off x="2020" y="481"/>
                      <a:ext cx="101" cy="124"/>
                      <a:chOff x="2020" y="472"/>
                      <a:chExt cx="101" cy="141"/>
                    </a:xfrm>
                  </p:grpSpPr>
                  <p:sp>
                    <p:nvSpPr>
                      <p:cNvPr id="496690" name="Freeform 143"/>
                      <p:cNvSpPr>
                        <a:spLocks noChangeAspect="1"/>
                      </p:cNvSpPr>
                      <p:nvPr/>
                    </p:nvSpPr>
                    <p:spPr bwMode="auto">
                      <a:xfrm>
                        <a:off x="2022" y="471"/>
                        <a:ext cx="24" cy="143"/>
                      </a:xfrm>
                      <a:custGeom>
                        <a:avLst/>
                        <a:gdLst>
                          <a:gd name="T0" fmla="*/ 38 w 22"/>
                          <a:gd name="T1" fmla="*/ 0 h 140"/>
                          <a:gd name="T2" fmla="*/ 38 w 22"/>
                          <a:gd name="T3" fmla="*/ 164 h 140"/>
                          <a:gd name="T4" fmla="*/ 0 w 22"/>
                          <a:gd name="T5" fmla="*/ 139 h 140"/>
                          <a:gd name="T6" fmla="*/ 0 w 22"/>
                          <a:gd name="T7" fmla="*/ 19 h 140"/>
                          <a:gd name="T8" fmla="*/ 38 w 22"/>
                          <a:gd name="T9" fmla="*/ 0 h 140"/>
                          <a:gd name="T10" fmla="*/ 0 60000 65536"/>
                          <a:gd name="T11" fmla="*/ 0 60000 65536"/>
                          <a:gd name="T12" fmla="*/ 0 60000 65536"/>
                          <a:gd name="T13" fmla="*/ 0 60000 65536"/>
                          <a:gd name="T14" fmla="*/ 0 60000 65536"/>
                          <a:gd name="T15" fmla="*/ 0 w 22"/>
                          <a:gd name="T16" fmla="*/ 0 h 140"/>
                          <a:gd name="T17" fmla="*/ 22 w 22"/>
                          <a:gd name="T18" fmla="*/ 140 h 140"/>
                        </a:gdLst>
                        <a:ahLst/>
                        <a:cxnLst>
                          <a:cxn ang="T10">
                            <a:pos x="T0" y="T1"/>
                          </a:cxn>
                          <a:cxn ang="T11">
                            <a:pos x="T2" y="T3"/>
                          </a:cxn>
                          <a:cxn ang="T12">
                            <a:pos x="T4" y="T5"/>
                          </a:cxn>
                          <a:cxn ang="T13">
                            <a:pos x="T6" y="T7"/>
                          </a:cxn>
                          <a:cxn ang="T14">
                            <a:pos x="T8" y="T9"/>
                          </a:cxn>
                        </a:cxnLst>
                        <a:rect l="T15" t="T16" r="T17" b="T18"/>
                        <a:pathLst>
                          <a:path w="22" h="140">
                            <a:moveTo>
                              <a:pt x="19" y="0"/>
                            </a:moveTo>
                            <a:cubicBezTo>
                              <a:pt x="19" y="47"/>
                              <a:pt x="22" y="121"/>
                              <a:pt x="19" y="140"/>
                            </a:cubicBezTo>
                            <a:lnTo>
                              <a:pt x="0" y="116"/>
                            </a:lnTo>
                            <a:lnTo>
                              <a:pt x="0" y="19"/>
                            </a:lnTo>
                            <a:lnTo>
                              <a:pt x="19" y="0"/>
                            </a:lnTo>
                            <a:close/>
                          </a:path>
                        </a:pathLst>
                      </a:custGeom>
                      <a:solidFill>
                        <a:srgbClr val="66CCFF"/>
                      </a:solidFill>
                      <a:ln w="6350" cmpd="sng">
                        <a:solidFill>
                          <a:srgbClr val="0066FF"/>
                        </a:solidFill>
                        <a:round/>
                        <a:headEnd/>
                        <a:tailEnd/>
                      </a:ln>
                    </p:spPr>
                    <p:txBody>
                      <a:bodyPr wrap="none" anchor="ctr"/>
                      <a:lstStyle/>
                      <a:p>
                        <a:endParaRPr lang="en-US"/>
                      </a:p>
                    </p:txBody>
                  </p:sp>
                  <p:sp>
                    <p:nvSpPr>
                      <p:cNvPr id="496691" name="Freeform 144"/>
                      <p:cNvSpPr>
                        <a:spLocks noChangeAspect="1"/>
                      </p:cNvSpPr>
                      <p:nvPr/>
                    </p:nvSpPr>
                    <p:spPr bwMode="auto">
                      <a:xfrm rot="10800000">
                        <a:off x="2099" y="471"/>
                        <a:ext cx="24" cy="143"/>
                      </a:xfrm>
                      <a:custGeom>
                        <a:avLst/>
                        <a:gdLst>
                          <a:gd name="T0" fmla="*/ 38 w 22"/>
                          <a:gd name="T1" fmla="*/ 0 h 140"/>
                          <a:gd name="T2" fmla="*/ 38 w 22"/>
                          <a:gd name="T3" fmla="*/ 164 h 140"/>
                          <a:gd name="T4" fmla="*/ 0 w 22"/>
                          <a:gd name="T5" fmla="*/ 139 h 140"/>
                          <a:gd name="T6" fmla="*/ 0 w 22"/>
                          <a:gd name="T7" fmla="*/ 19 h 140"/>
                          <a:gd name="T8" fmla="*/ 38 w 22"/>
                          <a:gd name="T9" fmla="*/ 0 h 140"/>
                          <a:gd name="T10" fmla="*/ 0 60000 65536"/>
                          <a:gd name="T11" fmla="*/ 0 60000 65536"/>
                          <a:gd name="T12" fmla="*/ 0 60000 65536"/>
                          <a:gd name="T13" fmla="*/ 0 60000 65536"/>
                          <a:gd name="T14" fmla="*/ 0 60000 65536"/>
                          <a:gd name="T15" fmla="*/ 0 w 22"/>
                          <a:gd name="T16" fmla="*/ 0 h 140"/>
                          <a:gd name="T17" fmla="*/ 22 w 22"/>
                          <a:gd name="T18" fmla="*/ 140 h 140"/>
                        </a:gdLst>
                        <a:ahLst/>
                        <a:cxnLst>
                          <a:cxn ang="T10">
                            <a:pos x="T0" y="T1"/>
                          </a:cxn>
                          <a:cxn ang="T11">
                            <a:pos x="T2" y="T3"/>
                          </a:cxn>
                          <a:cxn ang="T12">
                            <a:pos x="T4" y="T5"/>
                          </a:cxn>
                          <a:cxn ang="T13">
                            <a:pos x="T6" y="T7"/>
                          </a:cxn>
                          <a:cxn ang="T14">
                            <a:pos x="T8" y="T9"/>
                          </a:cxn>
                        </a:cxnLst>
                        <a:rect l="T15" t="T16" r="T17" b="T18"/>
                        <a:pathLst>
                          <a:path w="22" h="140">
                            <a:moveTo>
                              <a:pt x="19" y="0"/>
                            </a:moveTo>
                            <a:cubicBezTo>
                              <a:pt x="19" y="47"/>
                              <a:pt x="22" y="121"/>
                              <a:pt x="19" y="140"/>
                            </a:cubicBezTo>
                            <a:lnTo>
                              <a:pt x="0" y="116"/>
                            </a:lnTo>
                            <a:lnTo>
                              <a:pt x="0" y="19"/>
                            </a:lnTo>
                            <a:lnTo>
                              <a:pt x="19" y="0"/>
                            </a:lnTo>
                            <a:close/>
                          </a:path>
                        </a:pathLst>
                      </a:custGeom>
                      <a:solidFill>
                        <a:srgbClr val="66CCFF"/>
                      </a:solidFill>
                      <a:ln w="6350" cmpd="sng">
                        <a:solidFill>
                          <a:srgbClr val="0066FF"/>
                        </a:solidFill>
                        <a:round/>
                        <a:headEnd/>
                        <a:tailEnd/>
                      </a:ln>
                    </p:spPr>
                    <p:txBody>
                      <a:bodyPr wrap="none" anchor="ctr"/>
                      <a:lstStyle/>
                      <a:p>
                        <a:endParaRPr lang="en-US"/>
                      </a:p>
                    </p:txBody>
                  </p:sp>
                  <p:sp>
                    <p:nvSpPr>
                      <p:cNvPr id="111" name="Rectangle 145"/>
                      <p:cNvSpPr>
                        <a:spLocks noChangeAspect="1" noChangeArrowheads="1"/>
                      </p:cNvSpPr>
                      <p:nvPr/>
                    </p:nvSpPr>
                    <p:spPr bwMode="auto">
                      <a:xfrm>
                        <a:off x="2041" y="471"/>
                        <a:ext cx="58" cy="140"/>
                      </a:xfrm>
                      <a:prstGeom prst="rect">
                        <a:avLst/>
                      </a:prstGeom>
                      <a:solidFill>
                        <a:srgbClr val="66CCFF"/>
                      </a:solidFill>
                      <a:ln w="6350">
                        <a:solidFill>
                          <a:srgbClr val="0066FF"/>
                        </a:solidFill>
                        <a:miter lim="800000"/>
                        <a:headEnd/>
                        <a:tailEnd/>
                      </a:ln>
                      <a:effectLst/>
                    </p:spPr>
                    <p:txBody>
                      <a:bodyPr wrap="none" anchor="ctr"/>
                      <a:lstStyle/>
                      <a:p>
                        <a:pPr>
                          <a:defRPr/>
                        </a:pPr>
                        <a:endParaRPr lang="en-GB" sz="1600" b="1" kern="0">
                          <a:solidFill>
                            <a:srgbClr val="000000"/>
                          </a:solidFill>
                          <a:latin typeface="Calibri" panose="020F0502020204030204" pitchFamily="34" charset="0"/>
                          <a:ea typeface="ＭＳ Ｐゴシック" pitchFamily="1" charset="-128"/>
                        </a:endParaRPr>
                      </a:p>
                    </p:txBody>
                  </p:sp>
                  <p:sp>
                    <p:nvSpPr>
                      <p:cNvPr id="496693" name="Line 146"/>
                      <p:cNvSpPr>
                        <a:spLocks noChangeAspect="1" noChangeShapeType="1"/>
                      </p:cNvSpPr>
                      <p:nvPr/>
                    </p:nvSpPr>
                    <p:spPr bwMode="auto">
                      <a:xfrm>
                        <a:off x="2046" y="482"/>
                        <a:ext cx="53" cy="0"/>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694" name="Line 147"/>
                      <p:cNvSpPr>
                        <a:spLocks noChangeAspect="1" noChangeShapeType="1"/>
                      </p:cNvSpPr>
                      <p:nvPr/>
                    </p:nvSpPr>
                    <p:spPr bwMode="auto">
                      <a:xfrm>
                        <a:off x="2046" y="597"/>
                        <a:ext cx="55" cy="0"/>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496676" name="Freeform 148"/>
                  <p:cNvSpPr>
                    <a:spLocks noChangeAspect="1"/>
                  </p:cNvSpPr>
                  <p:nvPr/>
                </p:nvSpPr>
                <p:spPr bwMode="auto">
                  <a:xfrm>
                    <a:off x="2257" y="335"/>
                    <a:ext cx="436" cy="123"/>
                  </a:xfrm>
                  <a:custGeom>
                    <a:avLst/>
                    <a:gdLst>
                      <a:gd name="T0" fmla="*/ 0 w 439"/>
                      <a:gd name="T1" fmla="*/ 86 h 125"/>
                      <a:gd name="T2" fmla="*/ 35 w 439"/>
                      <a:gd name="T3" fmla="*/ 71 h 125"/>
                      <a:gd name="T4" fmla="*/ 65 w 439"/>
                      <a:gd name="T5" fmla="*/ 58 h 125"/>
                      <a:gd name="T6" fmla="*/ 84 w 439"/>
                      <a:gd name="T7" fmla="*/ 48 h 125"/>
                      <a:gd name="T8" fmla="*/ 127 w 439"/>
                      <a:gd name="T9" fmla="*/ 35 h 125"/>
                      <a:gd name="T10" fmla="*/ 195 w 439"/>
                      <a:gd name="T11" fmla="*/ 29 h 125"/>
                      <a:gd name="T12" fmla="*/ 249 w 439"/>
                      <a:gd name="T13" fmla="*/ 17 h 125"/>
                      <a:gd name="T14" fmla="*/ 303 w 439"/>
                      <a:gd name="T15" fmla="*/ 10 h 125"/>
                      <a:gd name="T16" fmla="*/ 391 w 439"/>
                      <a:gd name="T17" fmla="*/ 0 h 125"/>
                      <a:gd name="T18" fmla="*/ 415 w 439"/>
                      <a:gd name="T19" fmla="*/ 1 h 125"/>
                      <a:gd name="T20" fmla="*/ 414 w 439"/>
                      <a:gd name="T21" fmla="*/ 108 h 125"/>
                      <a:gd name="T22" fmla="*/ 0 w 439"/>
                      <a:gd name="T23" fmla="*/ 109 h 125"/>
                      <a:gd name="T24" fmla="*/ 0 w 439"/>
                      <a:gd name="T25" fmla="*/ 86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9"/>
                      <a:gd name="T40" fmla="*/ 0 h 125"/>
                      <a:gd name="T41" fmla="*/ 439 w 439"/>
                      <a:gd name="T42" fmla="*/ 125 h 1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9" h="125">
                        <a:moveTo>
                          <a:pt x="0" y="95"/>
                        </a:moveTo>
                        <a:cubicBezTo>
                          <a:pt x="3" y="92"/>
                          <a:pt x="24" y="83"/>
                          <a:pt x="35" y="79"/>
                        </a:cubicBezTo>
                        <a:cubicBezTo>
                          <a:pt x="41" y="75"/>
                          <a:pt x="54" y="68"/>
                          <a:pt x="65" y="66"/>
                        </a:cubicBezTo>
                        <a:cubicBezTo>
                          <a:pt x="74" y="63"/>
                          <a:pt x="81" y="60"/>
                          <a:pt x="92" y="56"/>
                        </a:cubicBezTo>
                        <a:lnTo>
                          <a:pt x="135" y="43"/>
                        </a:lnTo>
                        <a:lnTo>
                          <a:pt x="203" y="29"/>
                        </a:lnTo>
                        <a:lnTo>
                          <a:pt x="265" y="17"/>
                        </a:lnTo>
                        <a:lnTo>
                          <a:pt x="319" y="10"/>
                        </a:lnTo>
                        <a:lnTo>
                          <a:pt x="415" y="0"/>
                        </a:lnTo>
                        <a:lnTo>
                          <a:pt x="439" y="1"/>
                        </a:lnTo>
                        <a:lnTo>
                          <a:pt x="438" y="124"/>
                        </a:lnTo>
                        <a:lnTo>
                          <a:pt x="0" y="125"/>
                        </a:lnTo>
                        <a:lnTo>
                          <a:pt x="0" y="95"/>
                        </a:lnTo>
                        <a:close/>
                      </a:path>
                    </a:pathLst>
                  </a:custGeom>
                  <a:solidFill>
                    <a:srgbClr val="CCFFFF">
                      <a:alpha val="50195"/>
                    </a:srgbClr>
                  </a:solidFill>
                  <a:ln w="6350" cap="flat" cmpd="sng">
                    <a:solidFill>
                      <a:srgbClr val="66CCFF"/>
                    </a:solidFill>
                    <a:prstDash val="solid"/>
                    <a:round/>
                    <a:headEnd type="none" w="med" len="med"/>
                    <a:tailEnd type="none" w="med" len="med"/>
                  </a:ln>
                </p:spPr>
                <p:txBody>
                  <a:bodyPr wrap="none" anchor="ctr"/>
                  <a:lstStyle/>
                  <a:p>
                    <a:endParaRPr lang="en-US"/>
                  </a:p>
                </p:txBody>
              </p:sp>
              <p:grpSp>
                <p:nvGrpSpPr>
                  <p:cNvPr id="496677" name="Group 149"/>
                  <p:cNvGrpSpPr>
                    <a:grpSpLocks noChangeAspect="1"/>
                  </p:cNvGrpSpPr>
                  <p:nvPr/>
                </p:nvGrpSpPr>
                <p:grpSpPr bwMode="auto">
                  <a:xfrm>
                    <a:off x="2276" y="343"/>
                    <a:ext cx="385" cy="117"/>
                    <a:chOff x="470" y="226"/>
                    <a:chExt cx="442" cy="165"/>
                  </a:xfrm>
                </p:grpSpPr>
                <p:sp>
                  <p:nvSpPr>
                    <p:cNvPr id="496678" name="Line 150"/>
                    <p:cNvSpPr>
                      <a:spLocks noChangeAspect="1" noChangeShapeType="1"/>
                    </p:cNvSpPr>
                    <p:nvPr/>
                  </p:nvSpPr>
                  <p:spPr bwMode="auto">
                    <a:xfrm flipV="1">
                      <a:off x="472" y="334"/>
                      <a:ext cx="0" cy="58"/>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679" name="Line 151"/>
                    <p:cNvSpPr>
                      <a:spLocks noChangeAspect="1" noChangeShapeType="1"/>
                    </p:cNvSpPr>
                    <p:nvPr/>
                  </p:nvSpPr>
                  <p:spPr bwMode="auto">
                    <a:xfrm flipV="1">
                      <a:off x="517" y="306"/>
                      <a:ext cx="0" cy="85"/>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680" name="Line 152"/>
                    <p:cNvSpPr>
                      <a:spLocks noChangeAspect="1" noChangeShapeType="1"/>
                    </p:cNvSpPr>
                    <p:nvPr/>
                  </p:nvSpPr>
                  <p:spPr bwMode="auto">
                    <a:xfrm flipV="1">
                      <a:off x="566" y="289"/>
                      <a:ext cx="0" cy="102"/>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681" name="Line 153"/>
                    <p:cNvSpPr>
                      <a:spLocks noChangeAspect="1" noChangeShapeType="1"/>
                    </p:cNvSpPr>
                    <p:nvPr/>
                  </p:nvSpPr>
                  <p:spPr bwMode="auto">
                    <a:xfrm flipH="1" flipV="1">
                      <a:off x="613" y="276"/>
                      <a:ext cx="0" cy="109"/>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682" name="Line 154"/>
                    <p:cNvSpPr>
                      <a:spLocks noChangeAspect="1" noChangeShapeType="1"/>
                    </p:cNvSpPr>
                    <p:nvPr/>
                  </p:nvSpPr>
                  <p:spPr bwMode="auto">
                    <a:xfrm flipH="1" flipV="1">
                      <a:off x="662" y="266"/>
                      <a:ext cx="4" cy="126"/>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683" name="Line 155"/>
                    <p:cNvSpPr>
                      <a:spLocks noChangeAspect="1" noChangeShapeType="1"/>
                    </p:cNvSpPr>
                    <p:nvPr/>
                  </p:nvSpPr>
                  <p:spPr bwMode="auto">
                    <a:xfrm flipV="1">
                      <a:off x="712" y="252"/>
                      <a:ext cx="0" cy="140"/>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684" name="Line 156"/>
                    <p:cNvSpPr>
                      <a:spLocks noChangeAspect="1" noChangeShapeType="1"/>
                    </p:cNvSpPr>
                    <p:nvPr/>
                  </p:nvSpPr>
                  <p:spPr bwMode="auto">
                    <a:xfrm flipH="1" flipV="1">
                      <a:off x="761" y="249"/>
                      <a:ext cx="0" cy="143"/>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685" name="Line 157"/>
                    <p:cNvSpPr>
                      <a:spLocks noChangeAspect="1" noChangeShapeType="1"/>
                    </p:cNvSpPr>
                    <p:nvPr/>
                  </p:nvSpPr>
                  <p:spPr bwMode="auto">
                    <a:xfrm flipV="1">
                      <a:off x="812" y="238"/>
                      <a:ext cx="2" cy="150"/>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686" name="Line 158"/>
                    <p:cNvSpPr>
                      <a:spLocks noChangeAspect="1" noChangeShapeType="1"/>
                    </p:cNvSpPr>
                    <p:nvPr/>
                  </p:nvSpPr>
                  <p:spPr bwMode="auto">
                    <a:xfrm flipV="1">
                      <a:off x="863" y="228"/>
                      <a:ext cx="0" cy="160"/>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687" name="Line 159"/>
                    <p:cNvSpPr>
                      <a:spLocks noChangeAspect="1" noChangeShapeType="1"/>
                    </p:cNvSpPr>
                    <p:nvPr/>
                  </p:nvSpPr>
                  <p:spPr bwMode="auto">
                    <a:xfrm flipV="1">
                      <a:off x="912" y="225"/>
                      <a:ext cx="0" cy="164"/>
                    </a:xfrm>
                    <a:prstGeom prst="line">
                      <a:avLst/>
                    </a:prstGeom>
                    <a:noFill/>
                    <a:ln w="6350">
                      <a:solidFill>
                        <a:srgbClr val="00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496670" name="Line 160"/>
                <p:cNvSpPr>
                  <a:spLocks noChangeAspect="1" noChangeShapeType="1"/>
                </p:cNvSpPr>
                <p:nvPr/>
              </p:nvSpPr>
              <p:spPr bwMode="auto">
                <a:xfrm flipH="1" flipV="1">
                  <a:off x="3473" y="1333"/>
                  <a:ext cx="215" cy="0"/>
                </a:xfrm>
                <a:prstGeom prst="line">
                  <a:avLst/>
                </a:prstGeom>
                <a:noFill/>
                <a:ln w="6350">
                  <a:solidFill>
                    <a:srgbClr val="B2B2B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6671" name="Line 161"/>
                <p:cNvSpPr>
                  <a:spLocks noChangeAspect="1" noChangeShapeType="1"/>
                </p:cNvSpPr>
                <p:nvPr/>
              </p:nvSpPr>
              <p:spPr bwMode="auto">
                <a:xfrm flipH="1">
                  <a:off x="3473" y="2433"/>
                  <a:ext cx="215" cy="0"/>
                </a:xfrm>
                <a:prstGeom prst="line">
                  <a:avLst/>
                </a:prstGeom>
                <a:noFill/>
                <a:ln w="6350">
                  <a:solidFill>
                    <a:srgbClr val="B2B2B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3" name="Freihandform 150"/>
              <p:cNvSpPr/>
              <p:nvPr/>
            </p:nvSpPr>
            <p:spPr bwMode="auto">
              <a:xfrm rot="10800000">
                <a:off x="1923821" y="2593102"/>
                <a:ext cx="285032" cy="1109077"/>
              </a:xfrm>
              <a:custGeom>
                <a:avLst/>
                <a:gdLst>
                  <a:gd name="connsiteX0" fmla="*/ 0 w 317512"/>
                  <a:gd name="connsiteY0" fmla="*/ 0 h 1231900"/>
                  <a:gd name="connsiteX1" fmla="*/ 292100 w 317512"/>
                  <a:gd name="connsiteY1" fmla="*/ 88900 h 1231900"/>
                  <a:gd name="connsiteX2" fmla="*/ 25400 w 317512"/>
                  <a:gd name="connsiteY2" fmla="*/ 228600 h 1231900"/>
                  <a:gd name="connsiteX3" fmla="*/ 317500 w 317512"/>
                  <a:gd name="connsiteY3" fmla="*/ 355600 h 1231900"/>
                  <a:gd name="connsiteX4" fmla="*/ 38100 w 317512"/>
                  <a:gd name="connsiteY4" fmla="*/ 482600 h 1231900"/>
                  <a:gd name="connsiteX5" fmla="*/ 215900 w 317512"/>
                  <a:gd name="connsiteY5" fmla="*/ 571500 h 1231900"/>
                  <a:gd name="connsiteX6" fmla="*/ 101600 w 317512"/>
                  <a:gd name="connsiteY6" fmla="*/ 660400 h 1231900"/>
                  <a:gd name="connsiteX7" fmla="*/ 203200 w 317512"/>
                  <a:gd name="connsiteY7" fmla="*/ 749300 h 1231900"/>
                  <a:gd name="connsiteX8" fmla="*/ 50800 w 317512"/>
                  <a:gd name="connsiteY8" fmla="*/ 800100 h 1231900"/>
                  <a:gd name="connsiteX9" fmla="*/ 254000 w 317512"/>
                  <a:gd name="connsiteY9" fmla="*/ 876300 h 1231900"/>
                  <a:gd name="connsiteX10" fmla="*/ 101600 w 317512"/>
                  <a:gd name="connsiteY10" fmla="*/ 952500 h 1231900"/>
                  <a:gd name="connsiteX11" fmla="*/ 203200 w 317512"/>
                  <a:gd name="connsiteY11" fmla="*/ 990600 h 1231900"/>
                  <a:gd name="connsiteX12" fmla="*/ 88900 w 317512"/>
                  <a:gd name="connsiteY12" fmla="*/ 1092200 h 1231900"/>
                  <a:gd name="connsiteX13" fmla="*/ 215900 w 317512"/>
                  <a:gd name="connsiteY13" fmla="*/ 1155700 h 1231900"/>
                  <a:gd name="connsiteX14" fmla="*/ 165100 w 317512"/>
                  <a:gd name="connsiteY14" fmla="*/ 1231900 h 123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512" h="1231900">
                    <a:moveTo>
                      <a:pt x="0" y="0"/>
                    </a:moveTo>
                    <a:cubicBezTo>
                      <a:pt x="143933" y="25400"/>
                      <a:pt x="287867" y="50800"/>
                      <a:pt x="292100" y="88900"/>
                    </a:cubicBezTo>
                    <a:cubicBezTo>
                      <a:pt x="296333" y="127000"/>
                      <a:pt x="21167" y="184150"/>
                      <a:pt x="25400" y="228600"/>
                    </a:cubicBezTo>
                    <a:cubicBezTo>
                      <a:pt x="29633" y="273050"/>
                      <a:pt x="315383" y="313267"/>
                      <a:pt x="317500" y="355600"/>
                    </a:cubicBezTo>
                    <a:cubicBezTo>
                      <a:pt x="319617" y="397933"/>
                      <a:pt x="55033" y="446617"/>
                      <a:pt x="38100" y="482600"/>
                    </a:cubicBezTo>
                    <a:cubicBezTo>
                      <a:pt x="21167" y="518583"/>
                      <a:pt x="205317" y="541867"/>
                      <a:pt x="215900" y="571500"/>
                    </a:cubicBezTo>
                    <a:cubicBezTo>
                      <a:pt x="226483" y="601133"/>
                      <a:pt x="103717" y="630767"/>
                      <a:pt x="101600" y="660400"/>
                    </a:cubicBezTo>
                    <a:cubicBezTo>
                      <a:pt x="99483" y="690033"/>
                      <a:pt x="211667" y="726017"/>
                      <a:pt x="203200" y="749300"/>
                    </a:cubicBezTo>
                    <a:cubicBezTo>
                      <a:pt x="194733" y="772583"/>
                      <a:pt x="42333" y="778933"/>
                      <a:pt x="50800" y="800100"/>
                    </a:cubicBezTo>
                    <a:cubicBezTo>
                      <a:pt x="59267" y="821267"/>
                      <a:pt x="245533" y="850900"/>
                      <a:pt x="254000" y="876300"/>
                    </a:cubicBezTo>
                    <a:cubicBezTo>
                      <a:pt x="262467" y="901700"/>
                      <a:pt x="110067" y="933450"/>
                      <a:pt x="101600" y="952500"/>
                    </a:cubicBezTo>
                    <a:cubicBezTo>
                      <a:pt x="93133" y="971550"/>
                      <a:pt x="205317" y="967317"/>
                      <a:pt x="203200" y="990600"/>
                    </a:cubicBezTo>
                    <a:cubicBezTo>
                      <a:pt x="201083" y="1013883"/>
                      <a:pt x="86783" y="1064683"/>
                      <a:pt x="88900" y="1092200"/>
                    </a:cubicBezTo>
                    <a:cubicBezTo>
                      <a:pt x="91017" y="1119717"/>
                      <a:pt x="203200" y="1132417"/>
                      <a:pt x="215900" y="1155700"/>
                    </a:cubicBezTo>
                    <a:cubicBezTo>
                      <a:pt x="228600" y="1178983"/>
                      <a:pt x="196850" y="1205441"/>
                      <a:pt x="165100" y="1231900"/>
                    </a:cubicBezTo>
                  </a:path>
                </a:pathLst>
              </a:custGeom>
              <a:noFill/>
              <a:ln w="22225" cap="flat" cmpd="sng" algn="ctr">
                <a:solidFill>
                  <a:srgbClr val="E6418D"/>
                </a:solidFill>
                <a:prstDash val="solid"/>
              </a:ln>
              <a:effectLst/>
            </p:spPr>
            <p:txBody>
              <a:bodyPr anchor="ctr"/>
              <a:lstStyle/>
              <a:p>
                <a:pPr algn="ctr" fontAlgn="auto">
                  <a:spcBef>
                    <a:spcPts val="0"/>
                  </a:spcBef>
                  <a:spcAft>
                    <a:spcPts val="0"/>
                  </a:spcAft>
                  <a:defRPr/>
                </a:pPr>
                <a:endParaRPr lang="en-GB" sz="1800" b="1" kern="0">
                  <a:solidFill>
                    <a:srgbClr val="E6418D"/>
                  </a:solidFill>
                  <a:latin typeface="Calibri" panose="020F0502020204030204" pitchFamily="34" charset="0"/>
                  <a:ea typeface="ＭＳ Ｐゴシック"/>
                </a:endParaRPr>
              </a:p>
            </p:txBody>
          </p:sp>
        </p:grpSp>
        <p:grpSp>
          <p:nvGrpSpPr>
            <p:cNvPr id="496660" name="Groupe 3"/>
            <p:cNvGrpSpPr>
              <a:grpSpLocks/>
            </p:cNvGrpSpPr>
            <p:nvPr/>
          </p:nvGrpSpPr>
          <p:grpSpPr bwMode="auto">
            <a:xfrm>
              <a:off x="3467701" y="1501587"/>
              <a:ext cx="3556768" cy="1941511"/>
              <a:chOff x="2856408" y="1868456"/>
              <a:chExt cx="3159659" cy="1941511"/>
            </a:xfrm>
          </p:grpSpPr>
          <p:sp>
            <p:nvSpPr>
              <p:cNvPr id="138" name="Textfeld 134"/>
              <p:cNvSpPr txBox="1"/>
              <p:nvPr/>
            </p:nvSpPr>
            <p:spPr>
              <a:xfrm>
                <a:off x="2856051" y="1954200"/>
                <a:ext cx="3106433" cy="308044"/>
              </a:xfrm>
              <a:prstGeom prst="rect">
                <a:avLst/>
              </a:prstGeom>
              <a:noFill/>
            </p:spPr>
            <p:txBody>
              <a:bodyPr lIns="0" tIns="0" rIns="0" bIns="0">
                <a:spAutoFit/>
              </a:bodyPr>
              <a:lstStyle/>
              <a:p>
                <a:pPr algn="ctr" fontAlgn="auto">
                  <a:spcAft>
                    <a:spcPts val="600"/>
                  </a:spcAft>
                  <a:defRPr/>
                </a:pPr>
                <a:r>
                  <a:rPr lang="en-GB" sz="2000" kern="0" dirty="0">
                    <a:solidFill>
                      <a:srgbClr val="E6418D"/>
                    </a:solidFill>
                    <a:latin typeface="Calibri" panose="020F0502020204030204" pitchFamily="34" charset="0"/>
                    <a:ea typeface="Verdana" pitchFamily="34" charset="0"/>
                    <a:cs typeface="Verdana" pitchFamily="34" charset="0"/>
                  </a:rPr>
                  <a:t>Signal analysis</a:t>
                </a:r>
              </a:p>
            </p:txBody>
          </p:sp>
          <p:sp>
            <p:nvSpPr>
              <p:cNvPr id="139" name="Shape 15"/>
              <p:cNvSpPr>
                <a:spLocks noChangeAspect="1"/>
              </p:cNvSpPr>
              <p:nvPr/>
            </p:nvSpPr>
            <p:spPr bwMode="auto">
              <a:xfrm rot="1591290">
                <a:off x="3162041" y="1868456"/>
                <a:ext cx="2854026" cy="1941950"/>
              </a:xfrm>
              <a:custGeom>
                <a:avLst/>
                <a:gdLst>
                  <a:gd name="T0" fmla="*/ 0 w 2854026"/>
                  <a:gd name="T1" fmla="*/ 1941950 h 1941950"/>
                  <a:gd name="T2" fmla="*/ 2244836 w 2854026"/>
                  <a:gd name="T3" fmla="*/ 242744 h 1941950"/>
                  <a:gd name="T4" fmla="*/ 2217486 w 2854026"/>
                  <a:gd name="T5" fmla="*/ 0 h 1941950"/>
                  <a:gd name="T6" fmla="*/ 2854026 w 2854026"/>
                  <a:gd name="T7" fmla="*/ 304012 h 1941950"/>
                  <a:gd name="T8" fmla="*/ 2307874 w 2854026"/>
                  <a:gd name="T9" fmla="*/ 802220 h 1941950"/>
                  <a:gd name="T10" fmla="*/ 2280522 w 2854026"/>
                  <a:gd name="T11" fmla="*/ 559476 h 1941950"/>
                  <a:gd name="T12" fmla="*/ 0 w 2854026"/>
                  <a:gd name="T13" fmla="*/ 1941950 h 1941950"/>
                  <a:gd name="T14" fmla="*/ 0 60000 65536"/>
                  <a:gd name="T15" fmla="*/ 0 60000 65536"/>
                  <a:gd name="T16" fmla="*/ 0 60000 65536"/>
                  <a:gd name="T17" fmla="*/ 0 60000 65536"/>
                  <a:gd name="T18" fmla="*/ 0 60000 65536"/>
                  <a:gd name="T19" fmla="*/ 0 60000 65536"/>
                  <a:gd name="T20" fmla="*/ 0 60000 65536"/>
                  <a:gd name="T21" fmla="*/ 0 w 2854026"/>
                  <a:gd name="T22" fmla="*/ 0 h 1941950"/>
                  <a:gd name="T23" fmla="*/ 2854026 w 2854026"/>
                  <a:gd name="T24" fmla="*/ 1941950 h 19419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54026" h="1941950">
                    <a:moveTo>
                      <a:pt x="0" y="1941950"/>
                    </a:moveTo>
                    <a:cubicBezTo>
                      <a:pt x="317114" y="1078861"/>
                      <a:pt x="1065393" y="512459"/>
                      <a:pt x="2244836" y="242744"/>
                    </a:cubicBezTo>
                    <a:lnTo>
                      <a:pt x="2217486" y="0"/>
                    </a:lnTo>
                    <a:lnTo>
                      <a:pt x="2854026" y="304012"/>
                    </a:lnTo>
                    <a:lnTo>
                      <a:pt x="2307874" y="802220"/>
                    </a:lnTo>
                    <a:lnTo>
                      <a:pt x="2280523" y="559476"/>
                    </a:lnTo>
                    <a:cubicBezTo>
                      <a:pt x="1235846" y="667362"/>
                      <a:pt x="475671" y="1128187"/>
                      <a:pt x="0" y="1941950"/>
                    </a:cubicBezTo>
                    <a:close/>
                  </a:path>
                </a:pathLst>
              </a:custGeom>
              <a:solidFill>
                <a:srgbClr val="F038F4"/>
              </a:solidFill>
              <a:ln>
                <a:noFill/>
              </a:ln>
              <a:effectLst>
                <a:outerShdw blurRad="63500" dist="38100" dir="18900000" algn="bl" rotWithShape="0">
                  <a:srgbClr val="000000">
                    <a:alpha val="39998"/>
                  </a:srgbClr>
                </a:outerShdw>
              </a:effectLst>
              <a:extLst>
                <a:ext uri="{91240B29-F687-4f45-9708-019B960494DF}">
                  <a14:hiddenLine xmlns:a14="http://schemas.microsoft.com/office/drawing/2010/main" w="25400" cap="flat" cmpd="sng">
                    <a:solidFill>
                      <a:srgbClr val="000000"/>
                    </a:solidFill>
                    <a:prstDash val="solid"/>
                    <a:round/>
                    <a:headEnd/>
                    <a:tailEnd/>
                  </a14:hiddenLine>
                </a:ext>
              </a:extLst>
            </p:spPr>
            <p:txBody>
              <a:bodyPr/>
              <a:lstStyle/>
              <a:p>
                <a:pPr>
                  <a:defRPr/>
                </a:pPr>
                <a:endParaRPr lang="fr-FR"/>
              </a:p>
            </p:txBody>
          </p:sp>
        </p:grpSp>
      </p:grpSp>
      <p:grpSp>
        <p:nvGrpSpPr>
          <p:cNvPr id="496644" name="Group 4"/>
          <p:cNvGrpSpPr>
            <a:grpSpLocks/>
          </p:cNvGrpSpPr>
          <p:nvPr/>
        </p:nvGrpSpPr>
        <p:grpSpPr bwMode="auto">
          <a:xfrm>
            <a:off x="2820988" y="4846638"/>
            <a:ext cx="3997325" cy="1163637"/>
            <a:chOff x="2820766" y="4847349"/>
            <a:chExt cx="3997159" cy="1162393"/>
          </a:xfrm>
        </p:grpSpPr>
        <p:sp>
          <p:nvSpPr>
            <p:cNvPr id="496653" name="ZoneTexte 4"/>
            <p:cNvSpPr txBox="1">
              <a:spLocks noChangeArrowheads="1"/>
            </p:cNvSpPr>
            <p:nvPr/>
          </p:nvSpPr>
          <p:spPr bwMode="auto">
            <a:xfrm>
              <a:off x="3676315" y="4847349"/>
              <a:ext cx="209884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1600">
                  <a:solidFill>
                    <a:srgbClr val="002A7F"/>
                  </a:solidFill>
                  <a:latin typeface="Calibri" charset="0"/>
                </a:rPr>
                <a:t>Optimize Filtration Fraction </a:t>
              </a:r>
            </a:p>
          </p:txBody>
        </p:sp>
        <p:grpSp>
          <p:nvGrpSpPr>
            <p:cNvPr id="496654" name="Group 14"/>
            <p:cNvGrpSpPr>
              <a:grpSpLocks/>
            </p:cNvGrpSpPr>
            <p:nvPr/>
          </p:nvGrpSpPr>
          <p:grpSpPr bwMode="auto">
            <a:xfrm>
              <a:off x="2820766" y="5363411"/>
              <a:ext cx="3997159" cy="646331"/>
              <a:chOff x="989260" y="5831305"/>
              <a:chExt cx="3997159" cy="646331"/>
            </a:xfrm>
          </p:grpSpPr>
          <p:sp>
            <p:nvSpPr>
              <p:cNvPr id="9" name="Freeform 8"/>
              <p:cNvSpPr>
                <a:spLocks/>
              </p:cNvSpPr>
              <p:nvPr/>
            </p:nvSpPr>
            <p:spPr bwMode="auto">
              <a:xfrm>
                <a:off x="1906797" y="5906747"/>
                <a:ext cx="519090" cy="520143"/>
              </a:xfrm>
              <a:custGeom>
                <a:avLst/>
                <a:gdLst>
                  <a:gd name="T0" fmla="*/ 68714 w 519785"/>
                  <a:gd name="T1" fmla="*/ 107224 h 519785"/>
                  <a:gd name="T2" fmla="*/ 449682 w 519785"/>
                  <a:gd name="T3" fmla="*/ 107224 h 519785"/>
                  <a:gd name="T4" fmla="*/ 449682 w 519785"/>
                  <a:gd name="T5" fmla="*/ 229645 h 519785"/>
                  <a:gd name="T6" fmla="*/ 68714 w 519785"/>
                  <a:gd name="T7" fmla="*/ 229645 h 519785"/>
                  <a:gd name="T8" fmla="*/ 68714 w 519785"/>
                  <a:gd name="T9" fmla="*/ 107224 h 519785"/>
                  <a:gd name="T10" fmla="*/ 68714 w 519785"/>
                  <a:gd name="T11" fmla="*/ 290856 h 519785"/>
                  <a:gd name="T12" fmla="*/ 449682 w 519785"/>
                  <a:gd name="T13" fmla="*/ 290856 h 519785"/>
                  <a:gd name="T14" fmla="*/ 449682 w 519785"/>
                  <a:gd name="T15" fmla="*/ 413277 h 519785"/>
                  <a:gd name="T16" fmla="*/ 68714 w 519785"/>
                  <a:gd name="T17" fmla="*/ 413277 h 519785"/>
                  <a:gd name="T18" fmla="*/ 68714 w 519785"/>
                  <a:gd name="T19" fmla="*/ 290856 h 5197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785"/>
                  <a:gd name="T31" fmla="*/ 0 h 519785"/>
                  <a:gd name="T32" fmla="*/ 519785 w 519785"/>
                  <a:gd name="T33" fmla="*/ 519785 h 5197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785" h="519785">
                    <a:moveTo>
                      <a:pt x="68898" y="107076"/>
                    </a:moveTo>
                    <a:lnTo>
                      <a:pt x="450887" y="107076"/>
                    </a:lnTo>
                    <a:lnTo>
                      <a:pt x="450887" y="229329"/>
                    </a:lnTo>
                    <a:lnTo>
                      <a:pt x="68898" y="229329"/>
                    </a:lnTo>
                    <a:lnTo>
                      <a:pt x="68898" y="107076"/>
                    </a:lnTo>
                    <a:close/>
                    <a:moveTo>
                      <a:pt x="68898" y="290456"/>
                    </a:moveTo>
                    <a:lnTo>
                      <a:pt x="450887" y="290456"/>
                    </a:lnTo>
                    <a:lnTo>
                      <a:pt x="450887" y="412709"/>
                    </a:lnTo>
                    <a:lnTo>
                      <a:pt x="68898" y="412709"/>
                    </a:lnTo>
                    <a:lnTo>
                      <a:pt x="68898" y="290456"/>
                    </a:lnTo>
                    <a:close/>
                  </a:path>
                </a:pathLst>
              </a:custGeom>
              <a:gradFill rotWithShape="1">
                <a:gsLst>
                  <a:gs pos="0">
                    <a:srgbClr val="9EA4D2"/>
                  </a:gs>
                  <a:gs pos="20000">
                    <a:srgbClr val="9EA4D0"/>
                  </a:gs>
                  <a:gs pos="100000">
                    <a:srgbClr val="787D9F"/>
                  </a:gs>
                </a:gsLst>
                <a:lin ang="5400000"/>
              </a:gra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lIns="68898" tIns="107076" rIns="68898" bIns="107076" anchor="ctr"/>
              <a:lstStyle/>
              <a:p>
                <a:pPr>
                  <a:defRPr/>
                </a:pPr>
                <a:endParaRPr lang="fr-FR"/>
              </a:p>
            </p:txBody>
          </p:sp>
          <p:sp>
            <p:nvSpPr>
              <p:cNvPr id="496656" name="TextBox 10"/>
              <p:cNvSpPr txBox="1">
                <a:spLocks noChangeArrowheads="1"/>
              </p:cNvSpPr>
              <p:nvPr/>
            </p:nvSpPr>
            <p:spPr bwMode="auto">
              <a:xfrm>
                <a:off x="2406313" y="5831305"/>
                <a:ext cx="25801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3600" b="1">
                    <a:solidFill>
                      <a:srgbClr val="000000"/>
                    </a:solidFill>
                    <a:latin typeface="Verdana" charset="0"/>
                  </a:rPr>
                  <a:t>Q</a:t>
                </a:r>
                <a:r>
                  <a:rPr lang="en-US" b="1">
                    <a:solidFill>
                      <a:srgbClr val="000000"/>
                    </a:solidFill>
                    <a:latin typeface="Verdana" charset="0"/>
                  </a:rPr>
                  <a:t>UF</a:t>
                </a:r>
                <a:r>
                  <a:rPr lang="en-US" sz="3600" b="1">
                    <a:solidFill>
                      <a:srgbClr val="000000"/>
                    </a:solidFill>
                    <a:latin typeface="Verdana" charset="0"/>
                  </a:rPr>
                  <a:t>   Q</a:t>
                </a:r>
                <a:r>
                  <a:rPr lang="en-US" sz="2800" b="1">
                    <a:solidFill>
                      <a:srgbClr val="000000"/>
                    </a:solidFill>
                    <a:latin typeface="Verdana" charset="0"/>
                  </a:rPr>
                  <a:t>B</a:t>
                </a:r>
              </a:p>
            </p:txBody>
          </p:sp>
          <p:sp>
            <p:nvSpPr>
              <p:cNvPr id="496657" name="TextBox 159"/>
              <p:cNvSpPr txBox="1">
                <a:spLocks noChangeArrowheads="1"/>
              </p:cNvSpPr>
              <p:nvPr/>
            </p:nvSpPr>
            <p:spPr bwMode="auto">
              <a:xfrm>
                <a:off x="989260" y="5831305"/>
                <a:ext cx="11229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3600" b="1">
                    <a:solidFill>
                      <a:srgbClr val="000000"/>
                    </a:solidFill>
                    <a:latin typeface="Verdana" charset="0"/>
                  </a:rPr>
                  <a:t>FF</a:t>
                </a:r>
              </a:p>
            </p:txBody>
          </p:sp>
          <p:sp>
            <p:nvSpPr>
              <p:cNvPr id="496658" name="Rectangle 13"/>
              <p:cNvSpPr>
                <a:spLocks noChangeArrowheads="1"/>
              </p:cNvSpPr>
              <p:nvPr/>
            </p:nvSpPr>
            <p:spPr bwMode="auto">
              <a:xfrm rot="-7920000">
                <a:off x="3515882" y="5953944"/>
                <a:ext cx="147051" cy="401053"/>
              </a:xfrm>
              <a:prstGeom prst="rect">
                <a:avLst/>
              </a:prstGeom>
              <a:solidFill>
                <a:srgbClr val="8F95BD"/>
              </a:solidFill>
              <a:ln w="9525">
                <a:solidFill>
                  <a:srgbClr val="A5A8AD"/>
                </a:solidFill>
                <a:round/>
                <a:headEnd/>
                <a:tailEnd/>
              </a:ln>
            </p:spPr>
            <p:txBody>
              <a:bodyPr/>
              <a:lstStyle/>
              <a:p>
                <a:pPr algn="ctr" eaLnBrk="0" hangingPunct="0"/>
                <a:endParaRPr lang="fr-FR" sz="1800">
                  <a:solidFill>
                    <a:srgbClr val="FFFFFF"/>
                  </a:solidFill>
                  <a:latin typeface="Verdana" charset="0"/>
                </a:endParaRPr>
              </a:p>
            </p:txBody>
          </p:sp>
        </p:grpSp>
      </p:grpSp>
      <p:grpSp>
        <p:nvGrpSpPr>
          <p:cNvPr id="496645" name="Group 6"/>
          <p:cNvGrpSpPr>
            <a:grpSpLocks/>
          </p:cNvGrpSpPr>
          <p:nvPr/>
        </p:nvGrpSpPr>
        <p:grpSpPr bwMode="auto">
          <a:xfrm>
            <a:off x="1141413" y="2339975"/>
            <a:ext cx="1878012" cy="3100388"/>
            <a:chOff x="1141663" y="2339431"/>
            <a:chExt cx="1877592" cy="3101517"/>
          </a:xfrm>
        </p:grpSpPr>
        <p:sp>
          <p:nvSpPr>
            <p:cNvPr id="162" name="Shape 15"/>
            <p:cNvSpPr>
              <a:spLocks noChangeAspect="1"/>
            </p:cNvSpPr>
            <p:nvPr/>
          </p:nvSpPr>
          <p:spPr bwMode="auto">
            <a:xfrm rot="5400000" flipH="1" flipV="1">
              <a:off x="1473629" y="3895322"/>
              <a:ext cx="1838994" cy="1252257"/>
            </a:xfrm>
            <a:custGeom>
              <a:avLst/>
              <a:gdLst>
                <a:gd name="T0" fmla="*/ 0 w 1838994"/>
                <a:gd name="T1" fmla="*/ 1252257 h 1252257"/>
                <a:gd name="T2" fmla="*/ 1446161 w 1838994"/>
                <a:gd name="T3" fmla="*/ 156532 h 1252257"/>
                <a:gd name="T4" fmla="*/ 1428524 w 1838994"/>
                <a:gd name="T5" fmla="*/ 0 h 1252257"/>
                <a:gd name="T6" fmla="*/ 1838994 w 1838994"/>
                <a:gd name="T7" fmla="*/ 196041 h 1252257"/>
                <a:gd name="T8" fmla="*/ 1486811 w 1838994"/>
                <a:gd name="T9" fmla="*/ 517307 h 1252257"/>
                <a:gd name="T10" fmla="*/ 1469174 w 1838994"/>
                <a:gd name="T11" fmla="*/ 360775 h 1252257"/>
                <a:gd name="T12" fmla="*/ 0 w 1838994"/>
                <a:gd name="T13" fmla="*/ 1252257 h 1252257"/>
                <a:gd name="T14" fmla="*/ 0 60000 65536"/>
                <a:gd name="T15" fmla="*/ 0 60000 65536"/>
                <a:gd name="T16" fmla="*/ 0 60000 65536"/>
                <a:gd name="T17" fmla="*/ 0 60000 65536"/>
                <a:gd name="T18" fmla="*/ 0 60000 65536"/>
                <a:gd name="T19" fmla="*/ 0 60000 65536"/>
                <a:gd name="T20" fmla="*/ 0 60000 65536"/>
                <a:gd name="T21" fmla="*/ 0 w 1838994"/>
                <a:gd name="T22" fmla="*/ 0 h 1252257"/>
                <a:gd name="T23" fmla="*/ 1838994 w 1838994"/>
                <a:gd name="T24" fmla="*/ 1252257 h 12522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8994" h="1252257">
                  <a:moveTo>
                    <a:pt x="0" y="1252257"/>
                  </a:moveTo>
                  <a:cubicBezTo>
                    <a:pt x="204333" y="695698"/>
                    <a:pt x="686386" y="330457"/>
                    <a:pt x="1446161" y="156532"/>
                  </a:cubicBezTo>
                  <a:lnTo>
                    <a:pt x="1428524" y="0"/>
                  </a:lnTo>
                  <a:lnTo>
                    <a:pt x="1838994" y="196041"/>
                  </a:lnTo>
                  <a:lnTo>
                    <a:pt x="1486811" y="517307"/>
                  </a:lnTo>
                  <a:lnTo>
                    <a:pt x="1469174" y="360775"/>
                  </a:lnTo>
                  <a:cubicBezTo>
                    <a:pt x="796224" y="430345"/>
                    <a:pt x="306499" y="727506"/>
                    <a:pt x="0" y="1252257"/>
                  </a:cubicBezTo>
                  <a:close/>
                </a:path>
              </a:pathLst>
            </a:custGeom>
            <a:solidFill>
              <a:srgbClr val="8F95BD"/>
            </a:solidFill>
            <a:ln w="25400" cap="flat" cmpd="sng">
              <a:solidFill>
                <a:srgbClr val="A5A8AD"/>
              </a:solidFill>
              <a:prstDash val="solid"/>
              <a:round/>
              <a:headEnd/>
              <a:tailEnd/>
            </a:ln>
            <a:effectLst>
              <a:outerShdw blurRad="63500" dist="38100" dir="18900000" algn="bl" rotWithShape="0">
                <a:srgbClr val="000000">
                  <a:alpha val="39998"/>
                </a:srgbClr>
              </a:outerShdw>
            </a:effectLst>
          </p:spPr>
          <p:txBody>
            <a:bodyPr/>
            <a:lstStyle/>
            <a:p>
              <a:pPr>
                <a:defRPr/>
              </a:pPr>
              <a:endParaRPr lang="fr-FR"/>
            </a:p>
          </p:txBody>
        </p:sp>
        <p:grpSp>
          <p:nvGrpSpPr>
            <p:cNvPr id="496648" name="Group 5"/>
            <p:cNvGrpSpPr>
              <a:grpSpLocks/>
            </p:cNvGrpSpPr>
            <p:nvPr/>
          </p:nvGrpSpPr>
          <p:grpSpPr bwMode="auto">
            <a:xfrm>
              <a:off x="1141663" y="2339431"/>
              <a:ext cx="1852864" cy="1212032"/>
              <a:chOff x="1141663" y="2339431"/>
              <a:chExt cx="1852864" cy="1212032"/>
            </a:xfrm>
          </p:grpSpPr>
          <p:grpSp>
            <p:nvGrpSpPr>
              <p:cNvPr id="496649" name="Groupe 8"/>
              <p:cNvGrpSpPr>
                <a:grpSpLocks/>
              </p:cNvGrpSpPr>
              <p:nvPr/>
            </p:nvGrpSpPr>
            <p:grpSpPr bwMode="auto">
              <a:xfrm>
                <a:off x="1256649" y="2905132"/>
                <a:ext cx="1737878" cy="646331"/>
                <a:chOff x="1275148" y="3231895"/>
                <a:chExt cx="1737878" cy="646331"/>
              </a:xfrm>
            </p:grpSpPr>
            <p:sp>
              <p:nvSpPr>
                <p:cNvPr id="496651" name="Flèche gauche 6"/>
                <p:cNvSpPr>
                  <a:spLocks noChangeArrowheads="1"/>
                </p:cNvSpPr>
                <p:nvPr/>
              </p:nvSpPr>
              <p:spPr bwMode="auto">
                <a:xfrm>
                  <a:off x="2567959" y="3388770"/>
                  <a:ext cx="252357" cy="376374"/>
                </a:xfrm>
                <a:prstGeom prst="leftArrow">
                  <a:avLst>
                    <a:gd name="adj1" fmla="val 50000"/>
                    <a:gd name="adj2" fmla="val 50000"/>
                  </a:avLst>
                </a:prstGeom>
                <a:solidFill>
                  <a:schemeClr val="accent1"/>
                </a:solidFill>
                <a:ln w="9525">
                  <a:solidFill>
                    <a:srgbClr val="A5A8AD"/>
                  </a:solidFill>
                  <a:round/>
                  <a:headEnd/>
                  <a:tailEnd/>
                </a:ln>
              </p:spPr>
              <p:txBody>
                <a:bodyPr/>
                <a:lstStyle/>
                <a:p>
                  <a:pPr algn="ctr" eaLnBrk="0" hangingPunct="0"/>
                  <a:endParaRPr lang="fr-FR" sz="1800">
                    <a:solidFill>
                      <a:srgbClr val="FFFFFF"/>
                    </a:solidFill>
                    <a:latin typeface="Calibri" charset="0"/>
                  </a:endParaRPr>
                </a:p>
              </p:txBody>
            </p:sp>
            <p:sp>
              <p:nvSpPr>
                <p:cNvPr id="496652" name="ZoneTexte 7"/>
                <p:cNvSpPr txBox="1">
                  <a:spLocks noChangeArrowheads="1"/>
                </p:cNvSpPr>
                <p:nvPr/>
              </p:nvSpPr>
              <p:spPr bwMode="auto">
                <a:xfrm>
                  <a:off x="1275148" y="3231895"/>
                  <a:ext cx="17378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3600" b="1">
                      <a:solidFill>
                        <a:srgbClr val="000000"/>
                      </a:solidFill>
                      <a:latin typeface="Verdana" charset="0"/>
                    </a:rPr>
                    <a:t>UF </a:t>
                  </a:r>
                </a:p>
              </p:txBody>
            </p:sp>
          </p:grpSp>
          <p:sp>
            <p:nvSpPr>
              <p:cNvPr id="496650" name="ZoneTexte 4"/>
              <p:cNvSpPr txBox="1">
                <a:spLocks noChangeArrowheads="1"/>
              </p:cNvSpPr>
              <p:nvPr/>
            </p:nvSpPr>
            <p:spPr bwMode="auto">
              <a:xfrm>
                <a:off x="1141663" y="2339431"/>
                <a:ext cx="1812760" cy="6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sz="1600">
                    <a:solidFill>
                      <a:srgbClr val="002A7F"/>
                    </a:solidFill>
                    <a:latin typeface="Calibri" charset="0"/>
                  </a:rPr>
                  <a:t>Maximize Ultrafiltration</a:t>
                </a:r>
              </a:p>
            </p:txBody>
          </p:sp>
        </p:grpSp>
      </p:grpSp>
      <p:sp>
        <p:nvSpPr>
          <p:cNvPr id="496646" name="TextBox 9"/>
          <p:cNvSpPr txBox="1">
            <a:spLocks noChangeArrowheads="1"/>
          </p:cNvSpPr>
          <p:nvPr/>
        </p:nvSpPr>
        <p:spPr bwMode="auto">
          <a:xfrm>
            <a:off x="3846513" y="3522663"/>
            <a:ext cx="2671762" cy="461962"/>
          </a:xfrm>
          <a:prstGeom prst="rect">
            <a:avLst/>
          </a:prstGeom>
          <a:solidFill>
            <a:srgbClr val="C2FFF0"/>
          </a:solidFill>
          <a:ln w="38100">
            <a:solidFill>
              <a:srgbClr val="FF0000"/>
            </a:solidFill>
            <a:miter lim="800000"/>
            <a:headEnd/>
            <a:tailEnd/>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en-US" b="1">
                <a:solidFill>
                  <a:srgbClr val="FF0000"/>
                </a:solidFill>
                <a:latin typeface="Verdana" charset="0"/>
              </a:rPr>
              <a:t>AutoSub </a:t>
            </a:r>
            <a:r>
              <a:rPr lang="en-US" b="1" i="1">
                <a:solidFill>
                  <a:srgbClr val="FF0000"/>
                </a:solidFill>
                <a:latin typeface="Verdana" charset="0"/>
              </a:rPr>
              <a:t>Plus</a:t>
            </a:r>
          </a:p>
        </p:txBody>
      </p:sp>
    </p:spTree>
    <p:extLst>
      <p:ext uri="{BB962C8B-B14F-4D97-AF65-F5344CB8AC3E}">
        <p14:creationId xmlns:p14="http://schemas.microsoft.com/office/powerpoint/2010/main" val="111222190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28625" y="214313"/>
            <a:ext cx="9344025" cy="1092200"/>
          </a:xfrm>
          <a:solidFill>
            <a:srgbClr val="FFFF00"/>
          </a:solidFill>
        </p:spPr>
        <p:txBody>
          <a:bodyPr/>
          <a:lstStyle/>
          <a:p>
            <a:r>
              <a:rPr lang="fr-FR" sz="2400">
                <a:latin typeface="Arial" charset="0"/>
                <a:ea typeface="MS PGothic" charset="0"/>
              </a:rPr>
              <a:t>Although progress of achieving normal final adult stature have been made towards this goal during the past decades, it is obvious that ongoing improvement is necessary</a:t>
            </a:r>
          </a:p>
        </p:txBody>
      </p:sp>
      <p:pic>
        <p:nvPicPr>
          <p:cNvPr id="290819" name="Picture 5" descr="C:\Documents and Settings\jungevel\Mes documents\Mes images\DIVER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475" y="1517650"/>
            <a:ext cx="7504113"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721475" y="3609975"/>
            <a:ext cx="3348038" cy="1077913"/>
          </a:xfrm>
          <a:prstGeom prst="rect">
            <a:avLst/>
          </a:prstGeom>
          <a:solidFill>
            <a:schemeClr val="tx2">
              <a:lumMod val="40000"/>
              <a:lumOff val="60000"/>
            </a:schemeClr>
          </a:solidFill>
          <a:ln w="28575">
            <a:solidFill>
              <a:schemeClr val="accent1">
                <a:lumMod val="75000"/>
              </a:schemeClr>
            </a:solidFill>
          </a:ln>
        </p:spPr>
        <p:txBody>
          <a:bodyPr>
            <a:spAutoFit/>
          </a:bodyPr>
          <a:lstStyle/>
          <a:p>
            <a:pPr>
              <a:spcBef>
                <a:spcPct val="50000"/>
              </a:spcBef>
              <a:defRPr/>
            </a:pPr>
            <a:r>
              <a:rPr lang="fr-FR" sz="1600" b="1" dirty="0">
                <a:solidFill>
                  <a:srgbClr val="FF0000"/>
                </a:solidFill>
                <a:latin typeface="Arial" charset="0"/>
                <a:ea typeface="ＭＳ Ｐゴシック" pitchFamily="34" charset="-128"/>
                <a:cs typeface="Arial" charset="0"/>
              </a:rPr>
              <a:t>NAPRTCS (</a:t>
            </a:r>
            <a:r>
              <a:rPr lang="fr-FR" sz="1600" b="1" dirty="0" err="1">
                <a:solidFill>
                  <a:srgbClr val="FF0000"/>
                </a:solidFill>
                <a:latin typeface="Arial" charset="0"/>
                <a:ea typeface="ＭＳ Ｐゴシック" pitchFamily="34" charset="-128"/>
                <a:cs typeface="Arial" charset="0"/>
              </a:rPr>
              <a:t>February</a:t>
            </a:r>
            <a:r>
              <a:rPr lang="fr-FR" sz="1600" b="1" dirty="0">
                <a:solidFill>
                  <a:srgbClr val="FF0000"/>
                </a:solidFill>
                <a:latin typeface="Arial" charset="0"/>
                <a:ea typeface="ＭＳ Ｐゴシック" pitchFamily="34" charset="-128"/>
                <a:cs typeface="Arial" charset="0"/>
              </a:rPr>
              <a:t> 2007)                          </a:t>
            </a:r>
            <a:r>
              <a:rPr lang="fr-FR" sz="1600" dirty="0">
                <a:solidFill>
                  <a:srgbClr val="FF0000"/>
                </a:solidFill>
                <a:latin typeface="Arial" charset="0"/>
                <a:ea typeface="ＭＳ Ｐゴシック" pitchFamily="34" charset="-128"/>
                <a:cs typeface="Arial" charset="0"/>
              </a:rPr>
              <a:t>n= 1,073 patients </a:t>
            </a:r>
            <a:r>
              <a:rPr lang="fr-FR" sz="1600" dirty="0" err="1">
                <a:solidFill>
                  <a:srgbClr val="FF0000"/>
                </a:solidFill>
                <a:latin typeface="Arial" charset="0"/>
                <a:ea typeface="ＭＳ Ｐゴシック" pitchFamily="34" charset="-128"/>
                <a:cs typeface="Arial" charset="0"/>
              </a:rPr>
              <a:t>aged</a:t>
            </a:r>
            <a:r>
              <a:rPr lang="fr-FR" sz="1600" dirty="0">
                <a:solidFill>
                  <a:srgbClr val="FF0000"/>
                </a:solidFill>
                <a:latin typeface="Arial" charset="0"/>
                <a:ea typeface="ＭＳ Ｐゴシック" pitchFamily="34" charset="-128"/>
                <a:cs typeface="Arial" charset="0"/>
              </a:rPr>
              <a:t> 19 </a:t>
            </a:r>
            <a:r>
              <a:rPr lang="fr-FR" sz="1600" dirty="0" err="1">
                <a:solidFill>
                  <a:srgbClr val="FF0000"/>
                </a:solidFill>
                <a:latin typeface="Arial" charset="0"/>
                <a:ea typeface="ＭＳ Ｐゴシック" pitchFamily="34" charset="-128"/>
                <a:cs typeface="Arial" charset="0"/>
              </a:rPr>
              <a:t>years</a:t>
            </a:r>
            <a:r>
              <a:rPr lang="fr-FR" sz="1600" dirty="0">
                <a:solidFill>
                  <a:srgbClr val="FF0000"/>
                </a:solidFill>
                <a:latin typeface="Arial" charset="0"/>
                <a:ea typeface="ＭＳ Ｐゴシック" pitchFamily="34" charset="-128"/>
                <a:cs typeface="Arial" charset="0"/>
              </a:rPr>
              <a:t> </a:t>
            </a:r>
            <a:r>
              <a:rPr lang="fr-FR" sz="1600" dirty="0" err="1">
                <a:solidFill>
                  <a:srgbClr val="FF0000"/>
                </a:solidFill>
                <a:latin typeface="Arial" charset="0"/>
                <a:ea typeface="ＭＳ Ｐゴシック" pitchFamily="34" charset="-128"/>
                <a:cs typeface="Arial" charset="0"/>
              </a:rPr>
              <a:t>mean</a:t>
            </a:r>
            <a:r>
              <a:rPr lang="fr-FR" sz="1600" dirty="0">
                <a:solidFill>
                  <a:srgbClr val="FF0000"/>
                </a:solidFill>
                <a:latin typeface="Arial" charset="0"/>
                <a:ea typeface="ＭＳ Ｐゴシック" pitchFamily="34" charset="-128"/>
                <a:cs typeface="Arial" charset="0"/>
              </a:rPr>
              <a:t> </a:t>
            </a:r>
            <a:r>
              <a:rPr lang="fr-FR" sz="1600" dirty="0" err="1">
                <a:solidFill>
                  <a:srgbClr val="FF0000"/>
                </a:solidFill>
                <a:latin typeface="Arial" charset="0"/>
                <a:ea typeface="ＭＳ Ｐゴシック" pitchFamily="34" charset="-128"/>
                <a:cs typeface="Arial" charset="0"/>
              </a:rPr>
              <a:t>height</a:t>
            </a:r>
            <a:r>
              <a:rPr lang="fr-FR" sz="1600" dirty="0">
                <a:solidFill>
                  <a:srgbClr val="FF0000"/>
                </a:solidFill>
                <a:latin typeface="Arial" charset="0"/>
                <a:ea typeface="ＭＳ Ｐゴシック" pitchFamily="34" charset="-128"/>
                <a:cs typeface="Arial" charset="0"/>
              </a:rPr>
              <a:t> SDS : - 1.5 DS and 25 % : - 2.4 DS and10 % : - 3.4 DS</a:t>
            </a:r>
          </a:p>
        </p:txBody>
      </p:sp>
      <p:sp>
        <p:nvSpPr>
          <p:cNvPr id="290821" name="Flèche vers le bas 4"/>
          <p:cNvSpPr>
            <a:spLocks noChangeArrowheads="1"/>
          </p:cNvSpPr>
          <p:nvPr/>
        </p:nvSpPr>
        <p:spPr bwMode="auto">
          <a:xfrm>
            <a:off x="5106988" y="2660650"/>
            <a:ext cx="484187" cy="977900"/>
          </a:xfrm>
          <a:prstGeom prst="downArrow">
            <a:avLst>
              <a:gd name="adj1" fmla="val 50000"/>
              <a:gd name="adj2" fmla="val 5002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fr-FR" sz="1800" smtClean="0">
              <a:solidFill>
                <a:srgbClr val="FFFFFF"/>
              </a:solidFill>
              <a:latin typeface="Arial" charset="0"/>
            </a:endParaRPr>
          </a:p>
        </p:txBody>
      </p:sp>
      <p:sp>
        <p:nvSpPr>
          <p:cNvPr id="290822" name="Flèche droite 5"/>
          <p:cNvSpPr>
            <a:spLocks noChangeArrowheads="1"/>
          </p:cNvSpPr>
          <p:nvPr/>
        </p:nvSpPr>
        <p:spPr bwMode="auto">
          <a:xfrm>
            <a:off x="3028950" y="2754313"/>
            <a:ext cx="977900" cy="485775"/>
          </a:xfrm>
          <a:prstGeom prst="rightArrow">
            <a:avLst>
              <a:gd name="adj1" fmla="val 50000"/>
              <a:gd name="adj2" fmla="val 498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fr-FR" sz="1800" smtClean="0">
              <a:solidFill>
                <a:srgbClr val="FFFFFF"/>
              </a:solidFill>
              <a:latin typeface="Arial" charset="0"/>
            </a:endParaRPr>
          </a:p>
        </p:txBody>
      </p:sp>
      <p:sp>
        <p:nvSpPr>
          <p:cNvPr id="290823" name="Flèche droite 6"/>
          <p:cNvSpPr>
            <a:spLocks noChangeArrowheads="1"/>
          </p:cNvSpPr>
          <p:nvPr/>
        </p:nvSpPr>
        <p:spPr bwMode="auto">
          <a:xfrm>
            <a:off x="4357688" y="2316163"/>
            <a:ext cx="979487" cy="484187"/>
          </a:xfrm>
          <a:prstGeom prst="rightArrow">
            <a:avLst>
              <a:gd name="adj1" fmla="val 50000"/>
              <a:gd name="adj2" fmla="val 50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fr-FR" sz="1800" smtClean="0">
              <a:solidFill>
                <a:srgbClr val="FFFFFF"/>
              </a:solidFill>
              <a:latin typeface="Arial" charset="0"/>
            </a:endParaRPr>
          </a:p>
        </p:txBody>
      </p:sp>
      <p:sp>
        <p:nvSpPr>
          <p:cNvPr id="8" name="Flèche droite 7"/>
          <p:cNvSpPr/>
          <p:nvPr/>
        </p:nvSpPr>
        <p:spPr bwMode="auto">
          <a:xfrm>
            <a:off x="3111500" y="2921000"/>
            <a:ext cx="6067425" cy="177800"/>
          </a:xfrm>
          <a:prstGeom prst="rightArrow">
            <a:avLst/>
          </a:prstGeom>
          <a:solidFill>
            <a:schemeClr val="tx2">
              <a:lumMod val="60000"/>
              <a:lumOff val="40000"/>
            </a:schemeClr>
          </a:solidFill>
          <a:ln w="12700" cap="flat" cmpd="sng" algn="ctr">
            <a:solidFill>
              <a:schemeClr val="accent1">
                <a:lumMod val="75000"/>
              </a:schemeClr>
            </a:solidFill>
            <a:prstDash val="solid"/>
            <a:round/>
            <a:headEnd type="none" w="med" len="med"/>
            <a:tailEnd type="none" w="med" len="med"/>
          </a:ln>
          <a:effectLst/>
        </p:spPr>
        <p:txBody>
          <a:bodyPr/>
          <a:lstStyle/>
          <a:p>
            <a:pPr>
              <a:defRPr/>
            </a:pPr>
            <a:endParaRPr lang="fr-FR" sz="1800">
              <a:solidFill>
                <a:srgbClr val="FFFFFF"/>
              </a:solidFill>
              <a:latin typeface="Arial" pitchFamily="34" charset="0"/>
              <a:ea typeface="ＭＳ Ｐゴシック" pitchFamily="34" charset="-128"/>
              <a:cs typeface="Arial" charset="0"/>
            </a:endParaRPr>
          </a:p>
        </p:txBody>
      </p:sp>
      <p:sp>
        <p:nvSpPr>
          <p:cNvPr id="290825" name="ZoneTexte 8"/>
          <p:cNvSpPr txBox="1">
            <a:spLocks noChangeArrowheads="1"/>
          </p:cNvSpPr>
          <p:nvPr/>
        </p:nvSpPr>
        <p:spPr bwMode="auto">
          <a:xfrm>
            <a:off x="1128713" y="6342063"/>
            <a:ext cx="7707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sz="1800" smtClean="0">
                <a:solidFill>
                  <a:srgbClr val="000000"/>
                </a:solidFill>
                <a:latin typeface="Arial" charset="0"/>
              </a:rPr>
              <a:t>Fine R. Nature Clinical Practice. Nephrology 2007; vol 3, n°6:318-24</a:t>
            </a:r>
          </a:p>
        </p:txBody>
      </p:sp>
      <p:pic>
        <p:nvPicPr>
          <p:cNvPr id="290826" name="Picture 5" descr="P3-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2062163"/>
            <a:ext cx="1976438"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7" name="Flèche droite 11"/>
          <p:cNvSpPr>
            <a:spLocks noChangeArrowheads="1"/>
          </p:cNvSpPr>
          <p:nvPr/>
        </p:nvSpPr>
        <p:spPr bwMode="auto">
          <a:xfrm>
            <a:off x="3786188" y="2571750"/>
            <a:ext cx="977900" cy="484188"/>
          </a:xfrm>
          <a:prstGeom prst="rightArrow">
            <a:avLst>
              <a:gd name="adj1" fmla="val 50000"/>
              <a:gd name="adj2" fmla="val 5002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pPr eaLnBrk="0" hangingPunct="0"/>
            <a:endParaRPr lang="fr-FR" smtClean="0">
              <a:solidFill>
                <a:srgbClr val="FFFFFF"/>
              </a:solidFill>
            </a:endParaRPr>
          </a:p>
        </p:txBody>
      </p:sp>
      <p:sp>
        <p:nvSpPr>
          <p:cNvPr id="290828" name="Flèche droite 12"/>
          <p:cNvSpPr>
            <a:spLocks noChangeArrowheads="1"/>
          </p:cNvSpPr>
          <p:nvPr/>
        </p:nvSpPr>
        <p:spPr bwMode="auto">
          <a:xfrm rot="-1622283">
            <a:off x="4017963" y="4195763"/>
            <a:ext cx="2078037" cy="193675"/>
          </a:xfrm>
          <a:prstGeom prst="rightArrow">
            <a:avLst>
              <a:gd name="adj1" fmla="val 50000"/>
              <a:gd name="adj2" fmla="val 50369"/>
            </a:avLst>
          </a:prstGeom>
          <a:solidFill>
            <a:srgbClr val="92D050"/>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pPr eaLnBrk="0" hangingPunct="0"/>
            <a:endParaRPr lang="fr-FR" smtClean="0">
              <a:solidFill>
                <a:srgbClr val="FFFFFF"/>
              </a:solidFill>
            </a:endParaRPr>
          </a:p>
        </p:txBody>
      </p:sp>
      <p:sp>
        <p:nvSpPr>
          <p:cNvPr id="290829" name="ZoneTexte 12"/>
          <p:cNvSpPr txBox="1">
            <a:spLocks noChangeArrowheads="1"/>
          </p:cNvSpPr>
          <p:nvPr/>
        </p:nvSpPr>
        <p:spPr bwMode="auto">
          <a:xfrm>
            <a:off x="3487738" y="1989138"/>
            <a:ext cx="5868987"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sz="1800" smtClean="0">
                <a:solidFill>
                  <a:srgbClr val="FF0000"/>
                </a:solidFill>
                <a:latin typeface="Arial" charset="0"/>
              </a:rPr>
              <a:t>mean Z-score was -1.46, a good result for 65% children</a:t>
            </a:r>
            <a:endParaRPr lang="fr-FR" sz="1800" smtClean="0">
              <a:solidFill>
                <a:srgbClr val="FFFFFF"/>
              </a:solidFill>
              <a:latin typeface="Arial" charset="0"/>
            </a:endParaRPr>
          </a:p>
        </p:txBody>
      </p:sp>
    </p:spTree>
    <p:extLst>
      <p:ext uri="{BB962C8B-B14F-4D97-AF65-F5344CB8AC3E}">
        <p14:creationId xmlns:p14="http://schemas.microsoft.com/office/powerpoint/2010/main" val="957520865"/>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nvGraphicFramePr>
        <p:xfrm>
          <a:off x="463550" y="1412875"/>
          <a:ext cx="9359901" cy="3382964"/>
        </p:xfrm>
        <a:graphic>
          <a:graphicData uri="http://schemas.openxmlformats.org/drawingml/2006/table">
            <a:tbl>
              <a:tblPr firstRow="1" bandRow="1">
                <a:tableStyleId>{5C22544A-7EE6-4342-B048-85BDC9FD1C3A}</a:tableStyleId>
              </a:tblPr>
              <a:tblGrid>
                <a:gridCol w="2739128"/>
                <a:gridCol w="2739128"/>
                <a:gridCol w="3881645"/>
              </a:tblGrid>
              <a:tr h="935936">
                <a:tc>
                  <a:txBody>
                    <a:bodyPr/>
                    <a:lstStyle/>
                    <a:p>
                      <a:pPr algn="ctr"/>
                      <a:r>
                        <a:rPr lang="fr-FR" sz="2400" dirty="0" err="1" smtClean="0">
                          <a:solidFill>
                            <a:srgbClr val="FF0000"/>
                          </a:solidFill>
                        </a:rPr>
                        <a:t>Q</a:t>
                      </a:r>
                      <a:r>
                        <a:rPr lang="fr-FR" sz="2400" baseline="-25000" dirty="0" err="1" smtClean="0">
                          <a:solidFill>
                            <a:srgbClr val="FF0000"/>
                          </a:solidFill>
                        </a:rPr>
                        <a:t>inf</a:t>
                      </a:r>
                      <a:r>
                        <a:rPr lang="fr-FR" sz="2400" dirty="0" smtClean="0">
                          <a:solidFill>
                            <a:srgbClr val="FF0000"/>
                          </a:solidFill>
                        </a:rPr>
                        <a:t> / </a:t>
                      </a:r>
                      <a:r>
                        <a:rPr lang="fr-FR" sz="2400" dirty="0" err="1" smtClean="0">
                          <a:solidFill>
                            <a:srgbClr val="FF0000"/>
                          </a:solidFill>
                        </a:rPr>
                        <a:t>Q</a:t>
                      </a:r>
                      <a:r>
                        <a:rPr lang="fr-FR" sz="2400" baseline="-25000" dirty="0" err="1" smtClean="0">
                          <a:solidFill>
                            <a:srgbClr val="FF0000"/>
                          </a:solidFill>
                        </a:rPr>
                        <a:t>b</a:t>
                      </a:r>
                      <a:endParaRPr lang="en-US" sz="2400" baseline="-25000" dirty="0">
                        <a:solidFill>
                          <a:srgbClr val="FF0000"/>
                        </a:solidFill>
                      </a:endParaRPr>
                    </a:p>
                  </a:txBody>
                  <a:tcPr marL="102866" marR="102866" marT="45701" marB="45701">
                    <a:solidFill>
                      <a:schemeClr val="bg1">
                        <a:lumMod val="85000"/>
                      </a:schemeClr>
                    </a:solidFill>
                  </a:tcPr>
                </a:tc>
                <a:tc>
                  <a:txBody>
                    <a:bodyPr/>
                    <a:lstStyle/>
                    <a:p>
                      <a:pPr algn="ctr"/>
                      <a:r>
                        <a:rPr lang="fr-FR" sz="2400" dirty="0" err="1" smtClean="0">
                          <a:solidFill>
                            <a:srgbClr val="FF0000"/>
                          </a:solidFill>
                        </a:rPr>
                        <a:t>Q</a:t>
                      </a:r>
                      <a:r>
                        <a:rPr lang="fr-FR" sz="2400" baseline="-25000" dirty="0" err="1" smtClean="0">
                          <a:solidFill>
                            <a:srgbClr val="FF0000"/>
                          </a:solidFill>
                        </a:rPr>
                        <a:t>inf</a:t>
                      </a:r>
                      <a:r>
                        <a:rPr lang="fr-FR" sz="2400" dirty="0" smtClean="0">
                          <a:solidFill>
                            <a:srgbClr val="FF0000"/>
                          </a:solidFill>
                        </a:rPr>
                        <a:t> / </a:t>
                      </a:r>
                      <a:r>
                        <a:rPr lang="fr-FR" sz="2400" dirty="0" err="1" smtClean="0">
                          <a:solidFill>
                            <a:srgbClr val="FF0000"/>
                          </a:solidFill>
                        </a:rPr>
                        <a:t>Q</a:t>
                      </a:r>
                      <a:r>
                        <a:rPr lang="fr-FR" sz="2400" baseline="-25000" dirty="0" err="1" smtClean="0">
                          <a:solidFill>
                            <a:srgbClr val="FF0000"/>
                          </a:solidFill>
                        </a:rPr>
                        <a:t>pw</a:t>
                      </a:r>
                      <a:endParaRPr lang="fr-FR" sz="2400" baseline="-25000" dirty="0" smtClean="0">
                        <a:solidFill>
                          <a:srgbClr val="FF0000"/>
                        </a:solidFill>
                      </a:endParaRPr>
                    </a:p>
                  </a:txBody>
                  <a:tcPr marL="102866" marR="102866" marT="45701" marB="45701">
                    <a:solidFill>
                      <a:schemeClr val="bg1">
                        <a:lumMod val="85000"/>
                      </a:schemeClr>
                    </a:solidFill>
                  </a:tcPr>
                </a:tc>
                <a:tc>
                  <a:txBody>
                    <a:bodyPr/>
                    <a:lstStyle/>
                    <a:p>
                      <a:pPr algn="ctr"/>
                      <a:r>
                        <a:rPr lang="fr-FR" sz="2400" b="0" dirty="0" err="1" smtClean="0">
                          <a:solidFill>
                            <a:srgbClr val="FF0000"/>
                          </a:solidFill>
                        </a:rPr>
                        <a:t>Indoxyl</a:t>
                      </a:r>
                      <a:r>
                        <a:rPr lang="fr-FR" sz="2400" b="0" dirty="0" smtClean="0">
                          <a:solidFill>
                            <a:srgbClr val="FF0000"/>
                          </a:solidFill>
                        </a:rPr>
                        <a:t>-Sulfate </a:t>
                      </a:r>
                    </a:p>
                    <a:p>
                      <a:pPr algn="ctr"/>
                      <a:r>
                        <a:rPr lang="fr-FR" sz="2400" b="0" dirty="0" smtClean="0">
                          <a:solidFill>
                            <a:srgbClr val="FF0000"/>
                          </a:solidFill>
                        </a:rPr>
                        <a:t>free-fraction </a:t>
                      </a:r>
                      <a:r>
                        <a:rPr lang="fr-FR" sz="2400" b="0" i="1" dirty="0" err="1" smtClean="0">
                          <a:solidFill>
                            <a:srgbClr val="FF0000"/>
                          </a:solidFill>
                        </a:rPr>
                        <a:t>f</a:t>
                      </a:r>
                      <a:r>
                        <a:rPr lang="fr-FR" sz="2400" b="0" i="1" baseline="-25000" dirty="0" err="1" smtClean="0">
                          <a:solidFill>
                            <a:srgbClr val="FF0000"/>
                          </a:solidFill>
                        </a:rPr>
                        <a:t>pre</a:t>
                      </a:r>
                      <a:endParaRPr lang="en-US" sz="2400" b="0" i="1" baseline="-25000" dirty="0">
                        <a:solidFill>
                          <a:srgbClr val="FF0000"/>
                        </a:solidFill>
                      </a:endParaRPr>
                    </a:p>
                  </a:txBody>
                  <a:tcPr marL="102866" marR="102866" marT="45701" marB="45701">
                    <a:solidFill>
                      <a:schemeClr val="bg1">
                        <a:lumMod val="85000"/>
                      </a:schemeClr>
                    </a:solidFill>
                  </a:tcPr>
                </a:tc>
              </a:tr>
              <a:tr h="614084">
                <a:tc>
                  <a:txBody>
                    <a:bodyPr/>
                    <a:lstStyle/>
                    <a:p>
                      <a:pPr algn="ctr"/>
                      <a:r>
                        <a:rPr lang="fr-FR" sz="2800" dirty="0" smtClean="0"/>
                        <a:t>0,0</a:t>
                      </a:r>
                      <a:endParaRPr lang="en-US" sz="2800" dirty="0"/>
                    </a:p>
                  </a:txBody>
                  <a:tcPr marL="102866" marR="102866" marT="45701" marB="45701">
                    <a:solidFill>
                      <a:schemeClr val="bg1">
                        <a:lumMod val="85000"/>
                      </a:schemeClr>
                    </a:solidFill>
                  </a:tcPr>
                </a:tc>
                <a:tc>
                  <a:txBody>
                    <a:bodyPr/>
                    <a:lstStyle/>
                    <a:p>
                      <a:pPr algn="ctr"/>
                      <a:r>
                        <a:rPr lang="fr-FR" sz="2800" dirty="0" smtClean="0"/>
                        <a:t>0,0</a:t>
                      </a:r>
                      <a:endParaRPr lang="en-US" sz="2800" dirty="0"/>
                    </a:p>
                  </a:txBody>
                  <a:tcPr marL="102866" marR="102866" marT="45701" marB="45701">
                    <a:solidFill>
                      <a:schemeClr val="bg1">
                        <a:lumMod val="85000"/>
                      </a:schemeClr>
                    </a:solidFill>
                  </a:tcPr>
                </a:tc>
                <a:tc>
                  <a:txBody>
                    <a:bodyPr/>
                    <a:lstStyle/>
                    <a:p>
                      <a:pPr algn="ctr"/>
                      <a:r>
                        <a:rPr lang="fr-FR" sz="2800" dirty="0" smtClean="0"/>
                        <a:t>10%</a:t>
                      </a:r>
                      <a:endParaRPr lang="en-US" sz="2800" dirty="0"/>
                    </a:p>
                  </a:txBody>
                  <a:tcPr marL="102866" marR="102866" marT="45701" marB="45701">
                    <a:solidFill>
                      <a:schemeClr val="bg1">
                        <a:lumMod val="85000"/>
                      </a:schemeClr>
                    </a:solidFill>
                  </a:tcPr>
                </a:tc>
              </a:tr>
              <a:tr h="638838">
                <a:tc>
                  <a:txBody>
                    <a:bodyPr/>
                    <a:lstStyle/>
                    <a:p>
                      <a:pPr algn="ctr"/>
                      <a:r>
                        <a:rPr lang="fr-FR" sz="2800" dirty="0" smtClean="0"/>
                        <a:t>0,7</a:t>
                      </a:r>
                      <a:endParaRPr lang="en-US" sz="2800" dirty="0"/>
                    </a:p>
                  </a:txBody>
                  <a:tcPr marL="102866" marR="102866" marT="45701" marB="45701">
                    <a:solidFill>
                      <a:schemeClr val="bg1">
                        <a:lumMod val="85000"/>
                      </a:schemeClr>
                    </a:solidFill>
                  </a:tcPr>
                </a:tc>
                <a:tc>
                  <a:txBody>
                    <a:bodyPr/>
                    <a:lstStyle/>
                    <a:p>
                      <a:pPr algn="ctr"/>
                      <a:r>
                        <a:rPr lang="fr-FR" sz="2800" dirty="0" smtClean="0"/>
                        <a:t>1,0</a:t>
                      </a:r>
                      <a:endParaRPr lang="en-US" sz="2800" dirty="0"/>
                    </a:p>
                  </a:txBody>
                  <a:tcPr marL="102866" marR="102866" marT="45701" marB="45701">
                    <a:solidFill>
                      <a:schemeClr val="bg1">
                        <a:lumMod val="85000"/>
                      </a:schemeClr>
                    </a:solidFill>
                  </a:tcPr>
                </a:tc>
                <a:tc>
                  <a:txBody>
                    <a:bodyPr/>
                    <a:lstStyle/>
                    <a:p>
                      <a:pPr algn="ctr"/>
                      <a:r>
                        <a:rPr lang="fr-FR" sz="2800" dirty="0" smtClean="0"/>
                        <a:t>18%</a:t>
                      </a:r>
                      <a:endParaRPr lang="en-US" sz="2800" dirty="0"/>
                    </a:p>
                  </a:txBody>
                  <a:tcPr marL="102866" marR="102866" marT="45701" marB="45701">
                    <a:solidFill>
                      <a:schemeClr val="bg1">
                        <a:lumMod val="85000"/>
                      </a:schemeClr>
                    </a:solidFill>
                  </a:tcPr>
                </a:tc>
              </a:tr>
              <a:tr h="6759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800" dirty="0" smtClean="0"/>
                        <a:t>1,0</a:t>
                      </a:r>
                    </a:p>
                  </a:txBody>
                  <a:tcPr marL="102866" marR="102866" marT="45701" marB="45701">
                    <a:solidFill>
                      <a:schemeClr val="bg1">
                        <a:lumMod val="85000"/>
                      </a:schemeClr>
                    </a:solidFill>
                  </a:tcPr>
                </a:tc>
                <a:tc>
                  <a:txBody>
                    <a:bodyPr/>
                    <a:lstStyle/>
                    <a:p>
                      <a:pPr algn="ctr"/>
                      <a:r>
                        <a:rPr lang="fr-FR" sz="2800" dirty="0" smtClean="0"/>
                        <a:t>1,5</a:t>
                      </a:r>
                      <a:endParaRPr lang="en-US" sz="2800" dirty="0"/>
                    </a:p>
                  </a:txBody>
                  <a:tcPr marL="102866" marR="102866" marT="45701" marB="45701">
                    <a:solidFill>
                      <a:schemeClr val="bg1">
                        <a:lumMod val="85000"/>
                      </a:schemeClr>
                    </a:solidFill>
                  </a:tcPr>
                </a:tc>
                <a:tc>
                  <a:txBody>
                    <a:bodyPr/>
                    <a:lstStyle/>
                    <a:p>
                      <a:pPr algn="ctr"/>
                      <a:r>
                        <a:rPr lang="fr-FR" sz="2800" dirty="0" smtClean="0"/>
                        <a:t>22%</a:t>
                      </a:r>
                      <a:endParaRPr lang="en-US" sz="2800" dirty="0"/>
                    </a:p>
                  </a:txBody>
                  <a:tcPr marL="102866" marR="102866" marT="45701" marB="45701">
                    <a:solidFill>
                      <a:schemeClr val="bg1">
                        <a:lumMod val="85000"/>
                      </a:schemeClr>
                    </a:solidFill>
                  </a:tcPr>
                </a:tc>
              </a:tr>
              <a:tr h="518122">
                <a:tc>
                  <a:txBody>
                    <a:bodyPr/>
                    <a:lstStyle/>
                    <a:p>
                      <a:pPr algn="ctr"/>
                      <a:r>
                        <a:rPr lang="fr-FR" sz="2800" dirty="0" smtClean="0">
                          <a:solidFill>
                            <a:srgbClr val="FF0000"/>
                          </a:solidFill>
                        </a:rPr>
                        <a:t>4,0</a:t>
                      </a:r>
                      <a:endParaRPr lang="en-US" sz="2800" dirty="0">
                        <a:solidFill>
                          <a:srgbClr val="FF0000"/>
                        </a:solidFill>
                      </a:endParaRPr>
                    </a:p>
                  </a:txBody>
                  <a:tcPr marL="102866" marR="102866" marT="45701" marB="45701">
                    <a:solidFill>
                      <a:schemeClr val="bg1">
                        <a:lumMod val="85000"/>
                      </a:schemeClr>
                    </a:solidFill>
                  </a:tcPr>
                </a:tc>
                <a:tc>
                  <a:txBody>
                    <a:bodyPr/>
                    <a:lstStyle/>
                    <a:p>
                      <a:pPr algn="ctr"/>
                      <a:r>
                        <a:rPr lang="fr-FR" sz="2800" dirty="0" smtClean="0">
                          <a:solidFill>
                            <a:srgbClr val="FF0000"/>
                          </a:solidFill>
                        </a:rPr>
                        <a:t>6,0</a:t>
                      </a:r>
                      <a:endParaRPr lang="en-US" sz="2800" dirty="0">
                        <a:solidFill>
                          <a:srgbClr val="FF0000"/>
                        </a:solidFill>
                      </a:endParaRPr>
                    </a:p>
                  </a:txBody>
                  <a:tcPr marL="102866" marR="102866" marT="45701" marB="45701">
                    <a:solidFill>
                      <a:schemeClr val="bg1">
                        <a:lumMod val="85000"/>
                      </a:schemeClr>
                    </a:solidFill>
                  </a:tcPr>
                </a:tc>
                <a:tc>
                  <a:txBody>
                    <a:bodyPr/>
                    <a:lstStyle/>
                    <a:p>
                      <a:pPr algn="ctr"/>
                      <a:r>
                        <a:rPr lang="fr-FR" sz="2800" dirty="0" smtClean="0">
                          <a:solidFill>
                            <a:srgbClr val="FF0000"/>
                          </a:solidFill>
                        </a:rPr>
                        <a:t>44%</a:t>
                      </a:r>
                      <a:endParaRPr lang="en-US" sz="2800" dirty="0">
                        <a:solidFill>
                          <a:srgbClr val="FF0000"/>
                        </a:solidFill>
                      </a:endParaRPr>
                    </a:p>
                  </a:txBody>
                  <a:tcPr marL="102866" marR="102866" marT="45701" marB="45701">
                    <a:solidFill>
                      <a:schemeClr val="bg1">
                        <a:lumMod val="85000"/>
                      </a:schemeClr>
                    </a:solidFill>
                  </a:tcPr>
                </a:tc>
              </a:tr>
            </a:tbl>
          </a:graphicData>
        </a:graphic>
      </p:graphicFrame>
      <p:sp>
        <p:nvSpPr>
          <p:cNvPr id="484379" name="Rechteck 4"/>
          <p:cNvSpPr>
            <a:spLocks noChangeArrowheads="1"/>
          </p:cNvSpPr>
          <p:nvPr/>
        </p:nvSpPr>
        <p:spPr bwMode="auto">
          <a:xfrm>
            <a:off x="7807325" y="4724400"/>
            <a:ext cx="2027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Q</a:t>
            </a:r>
            <a:r>
              <a:rPr lang="en-US" sz="1600" baseline="-25000"/>
              <a:t>inf</a:t>
            </a:r>
            <a:r>
              <a:rPr lang="en-US" sz="1600"/>
              <a:t> : Infusion rate</a:t>
            </a:r>
          </a:p>
          <a:p>
            <a:r>
              <a:rPr lang="en-US" sz="1600"/>
              <a:t>Q</a:t>
            </a:r>
            <a:r>
              <a:rPr lang="en-US" sz="1600" baseline="-25000"/>
              <a:t>b</a:t>
            </a:r>
            <a:r>
              <a:rPr lang="en-US" sz="1600"/>
              <a:t> : blood flow rate </a:t>
            </a:r>
          </a:p>
          <a:p>
            <a:r>
              <a:rPr lang="en-US" sz="1600"/>
              <a:t>Q</a:t>
            </a:r>
            <a:r>
              <a:rPr lang="en-US" sz="1600" baseline="-25000"/>
              <a:t>pw</a:t>
            </a:r>
            <a:r>
              <a:rPr lang="en-US" sz="1600"/>
              <a:t> : plasma flow rate </a:t>
            </a:r>
          </a:p>
        </p:txBody>
      </p:sp>
      <p:sp>
        <p:nvSpPr>
          <p:cNvPr id="2" name="ZoneTexte 1"/>
          <p:cNvSpPr txBox="1"/>
          <p:nvPr/>
        </p:nvSpPr>
        <p:spPr>
          <a:xfrm>
            <a:off x="1182688" y="404813"/>
            <a:ext cx="8010525" cy="646112"/>
          </a:xfrm>
          <a:prstGeom prst="rect">
            <a:avLst/>
          </a:prstGeom>
          <a:solidFill>
            <a:srgbClr val="C2FFF0"/>
          </a:solidFill>
        </p:spPr>
        <p:txBody>
          <a:bodyPr wrap="none">
            <a:spAutoFit/>
          </a:bodyPr>
          <a:lstStyle/>
          <a:p>
            <a:pPr>
              <a:defRPr/>
            </a:pPr>
            <a:r>
              <a:rPr lang="en-US" sz="3600" dirty="0" err="1">
                <a:latin typeface="+mj-lt"/>
              </a:rPr>
              <a:t>Predilution</a:t>
            </a:r>
            <a:r>
              <a:rPr lang="en-US" sz="3600" dirty="0">
                <a:latin typeface="+mj-lt"/>
              </a:rPr>
              <a:t> </a:t>
            </a:r>
            <a:r>
              <a:rPr lang="en-US" sz="3600" dirty="0" smtClean="0">
                <a:latin typeface="+mj-lt"/>
              </a:rPr>
              <a:t>HF-</a:t>
            </a:r>
            <a:r>
              <a:rPr lang="en-US" sz="3600" dirty="0">
                <a:latin typeface="+mj-lt"/>
              </a:rPr>
              <a:t>HDF with </a:t>
            </a:r>
            <a:r>
              <a:rPr lang="en-US" sz="3600" dirty="0" err="1">
                <a:latin typeface="+mj-lt"/>
              </a:rPr>
              <a:t>AutoSub</a:t>
            </a:r>
            <a:r>
              <a:rPr lang="en-US" sz="3600" dirty="0">
                <a:latin typeface="+mj-lt"/>
              </a:rPr>
              <a:t> plus</a:t>
            </a:r>
          </a:p>
        </p:txBody>
      </p:sp>
      <p:sp>
        <p:nvSpPr>
          <p:cNvPr id="6" name="ZoneTexte 5"/>
          <p:cNvSpPr txBox="1"/>
          <p:nvPr/>
        </p:nvSpPr>
        <p:spPr>
          <a:xfrm>
            <a:off x="1614488" y="5013325"/>
            <a:ext cx="5905500" cy="708025"/>
          </a:xfrm>
          <a:prstGeom prst="rect">
            <a:avLst/>
          </a:prstGeom>
          <a:solidFill>
            <a:schemeClr val="accent1">
              <a:lumMod val="20000"/>
              <a:lumOff val="80000"/>
            </a:schemeClr>
          </a:solidFill>
        </p:spPr>
        <p:txBody>
          <a:bodyPr>
            <a:spAutoFit/>
          </a:bodyPr>
          <a:lstStyle/>
          <a:p>
            <a:pPr algn="ctr">
              <a:defRPr/>
            </a:pPr>
            <a:r>
              <a:rPr lang="en-US" dirty="0">
                <a:solidFill>
                  <a:srgbClr val="FF0000"/>
                </a:solidFill>
                <a:latin typeface="+mj-lt"/>
              </a:rPr>
              <a:t>Protein-bound uremic-toxins removal rises with increasing </a:t>
            </a:r>
            <a:r>
              <a:rPr lang="en-US" dirty="0" err="1">
                <a:solidFill>
                  <a:srgbClr val="FF0000"/>
                </a:solidFill>
                <a:latin typeface="+mj-lt"/>
              </a:rPr>
              <a:t>Qsub</a:t>
            </a:r>
            <a:r>
              <a:rPr lang="en-US" dirty="0">
                <a:solidFill>
                  <a:srgbClr val="FF0000"/>
                </a:solidFill>
                <a:latin typeface="+mj-lt"/>
              </a:rPr>
              <a:t> </a:t>
            </a:r>
          </a:p>
        </p:txBody>
      </p:sp>
    </p:spTree>
    <p:extLst>
      <p:ext uri="{BB962C8B-B14F-4D97-AF65-F5344CB8AC3E}">
        <p14:creationId xmlns:p14="http://schemas.microsoft.com/office/powerpoint/2010/main" val="34953571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2"/>
          <p:cNvSpPr>
            <a:spLocks noGrp="1" noChangeArrowheads="1"/>
          </p:cNvSpPr>
          <p:nvPr>
            <p:ph type="title"/>
          </p:nvPr>
        </p:nvSpPr>
        <p:spPr>
          <a:xfrm>
            <a:off x="319088" y="260350"/>
            <a:ext cx="9577387" cy="1655763"/>
          </a:xfrm>
          <a:solidFill>
            <a:srgbClr val="C2FFF0"/>
          </a:solidFill>
        </p:spPr>
        <p:txBody>
          <a:bodyPr/>
          <a:lstStyle/>
          <a:p>
            <a:r>
              <a:rPr lang="fr-FR" sz="4000" b="0">
                <a:latin typeface="Arial" charset="0"/>
                <a:ea typeface="MS PGothic" charset="0"/>
              </a:rPr>
              <a:t>On-line HDF:</a:t>
            </a:r>
            <a:r>
              <a:rPr lang="fr-FR" sz="4000" b="0" i="1">
                <a:latin typeface="Arial" charset="0"/>
                <a:ea typeface="MS PGothic" charset="0"/>
              </a:rPr>
              <a:t> </a:t>
            </a:r>
            <a:r>
              <a:rPr lang="fr-FR" sz="3200" b="0" i="1">
                <a:solidFill>
                  <a:srgbClr val="FF0000"/>
                </a:solidFill>
                <a:latin typeface="Arial" charset="0"/>
                <a:ea typeface="MS PGothic" charset="0"/>
              </a:rPr>
              <a:t>a combination of solute removal, « purification » and dialysis fluids purity</a:t>
            </a:r>
            <a:r>
              <a:rPr lang="fr-FR" sz="4000" b="0" i="1">
                <a:solidFill>
                  <a:srgbClr val="FF0000"/>
                </a:solidFill>
                <a:latin typeface="Arial" charset="0"/>
                <a:ea typeface="MS PGothic" charset="0"/>
              </a:rPr>
              <a:t> </a:t>
            </a:r>
            <a:r>
              <a:rPr lang="fr-FR" sz="4800" b="0">
                <a:latin typeface="Arial" charset="0"/>
                <a:ea typeface="MS PGothic" charset="0"/>
              </a:rPr>
              <a:t/>
            </a:r>
            <a:br>
              <a:rPr lang="fr-FR" sz="4800" b="0">
                <a:latin typeface="Arial" charset="0"/>
                <a:ea typeface="MS PGothic" charset="0"/>
              </a:rPr>
            </a:br>
            <a:r>
              <a:rPr lang="fr-FR" sz="2000" b="0" i="1">
                <a:latin typeface="Arial" charset="0"/>
                <a:ea typeface="MS PGothic" charset="0"/>
              </a:rPr>
              <a:t>Maduell F. Hemodialysis International 2005 ; 9:47-55</a:t>
            </a:r>
            <a:endParaRPr lang="fr-FR" sz="4400" b="0" i="1">
              <a:latin typeface="Arial" charset="0"/>
              <a:ea typeface="MS PGothic" charset="0"/>
            </a:endParaRPr>
          </a:p>
        </p:txBody>
      </p:sp>
      <p:sp>
        <p:nvSpPr>
          <p:cNvPr id="504834" name="Rectangle 3"/>
          <p:cNvSpPr>
            <a:spLocks noGrp="1" noChangeArrowheads="1"/>
          </p:cNvSpPr>
          <p:nvPr>
            <p:ph type="body" idx="1"/>
          </p:nvPr>
        </p:nvSpPr>
        <p:spPr>
          <a:xfrm>
            <a:off x="228600" y="2133600"/>
            <a:ext cx="5715000" cy="4191000"/>
          </a:xfrm>
          <a:ln w="12700">
            <a:solidFill>
              <a:schemeClr val="hlink"/>
            </a:solidFill>
            <a:miter lim="800000"/>
            <a:headEnd/>
            <a:tailEnd/>
          </a:ln>
        </p:spPr>
        <p:txBody>
          <a:bodyPr/>
          <a:lstStyle/>
          <a:p>
            <a:pPr marL="342900" indent="-342900" algn="just">
              <a:lnSpc>
                <a:spcPct val="140000"/>
              </a:lnSpc>
              <a:buFont typeface="Monotype Sorts" charset="0"/>
              <a:buNone/>
            </a:pPr>
            <a:r>
              <a:rPr lang="fr-FR" u="sng">
                <a:solidFill>
                  <a:srgbClr val="FF0000"/>
                </a:solidFill>
                <a:latin typeface="Arial" charset="0"/>
                <a:ea typeface="MS PGothic" charset="0"/>
              </a:rPr>
              <a:t>HDF and blood purification impacts</a:t>
            </a:r>
          </a:p>
          <a:p>
            <a:pPr marL="342900" indent="-342900" algn="just">
              <a:lnSpc>
                <a:spcPct val="100000"/>
              </a:lnSpc>
            </a:pPr>
            <a:r>
              <a:rPr lang="fr-FR">
                <a:latin typeface="Arial" charset="0"/>
                <a:ea typeface="MS PGothic" charset="0"/>
              </a:rPr>
              <a:t>Nutrition, uremic toxins and anorexia (leptin)</a:t>
            </a:r>
          </a:p>
          <a:p>
            <a:pPr marL="342900" indent="-342900" algn="just">
              <a:lnSpc>
                <a:spcPct val="100000"/>
              </a:lnSpc>
            </a:pPr>
            <a:r>
              <a:rPr lang="fr-FR">
                <a:latin typeface="Arial" charset="0"/>
                <a:ea typeface="MS PGothic" charset="0"/>
              </a:rPr>
              <a:t>Anemia, improved erythropoietin response</a:t>
            </a:r>
          </a:p>
          <a:p>
            <a:pPr marL="342900" indent="-342900" algn="just">
              <a:lnSpc>
                <a:spcPct val="100000"/>
              </a:lnSpc>
            </a:pPr>
            <a:r>
              <a:rPr lang="fr-FR">
                <a:latin typeface="Arial" charset="0"/>
                <a:ea typeface="MS PGothic" charset="0"/>
              </a:rPr>
              <a:t>Cardiovascular disease, AGE removal</a:t>
            </a:r>
          </a:p>
          <a:p>
            <a:pPr marL="342900" indent="-342900" algn="just">
              <a:lnSpc>
                <a:spcPct val="100000"/>
              </a:lnSpc>
            </a:pPr>
            <a:r>
              <a:rPr lang="fr-FR">
                <a:latin typeface="Arial" charset="0"/>
                <a:ea typeface="MS PGothic" charset="0"/>
              </a:rPr>
              <a:t>Infectious complications, complement factor D removal</a:t>
            </a:r>
          </a:p>
          <a:p>
            <a:pPr marL="342900" indent="-342900" algn="just">
              <a:lnSpc>
                <a:spcPct val="100000"/>
              </a:lnSpc>
            </a:pPr>
            <a:r>
              <a:rPr lang="fr-FR">
                <a:latin typeface="Arial" charset="0"/>
                <a:ea typeface="MS PGothic" charset="0"/>
              </a:rPr>
              <a:t>Joint pain, dialysis related amyloidosis</a:t>
            </a:r>
            <a:endParaRPr lang="fr-FR" sz="3200">
              <a:latin typeface="Arial" charset="0"/>
              <a:ea typeface="MS PGothic" charset="0"/>
            </a:endParaRPr>
          </a:p>
        </p:txBody>
      </p:sp>
      <p:sp>
        <p:nvSpPr>
          <p:cNvPr id="504835" name="Text Box 4"/>
          <p:cNvSpPr txBox="1">
            <a:spLocks noChangeArrowheads="1"/>
          </p:cNvSpPr>
          <p:nvPr/>
        </p:nvSpPr>
        <p:spPr bwMode="auto">
          <a:xfrm>
            <a:off x="6248400" y="2209800"/>
            <a:ext cx="35814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130000"/>
              </a:lnSpc>
              <a:spcBef>
                <a:spcPct val="30000"/>
              </a:spcBef>
              <a:buClr>
                <a:srgbClr val="FFFF00"/>
              </a:buClr>
              <a:buSzPct val="75000"/>
              <a:buFont typeface="Monotype Sorts" charset="0"/>
              <a:buNone/>
            </a:pPr>
            <a:r>
              <a:rPr lang="fr-FR" u="sng">
                <a:solidFill>
                  <a:srgbClr val="FF0000"/>
                </a:solidFill>
                <a:latin typeface="Arial" charset="0"/>
              </a:rPr>
              <a:t>HDF and ultrapure dialysis fluid impacts  </a:t>
            </a:r>
          </a:p>
          <a:p>
            <a:pPr>
              <a:lnSpc>
                <a:spcPct val="140000"/>
              </a:lnSpc>
              <a:spcBef>
                <a:spcPct val="30000"/>
              </a:spcBef>
              <a:buClr>
                <a:srgbClr val="FFFF00"/>
              </a:buClr>
              <a:buSzPct val="75000"/>
              <a:buFont typeface="Monotype Sorts" charset="0"/>
              <a:buChar char="u"/>
            </a:pPr>
            <a:r>
              <a:rPr lang="fr-FR">
                <a:solidFill>
                  <a:srgbClr val="000000"/>
                </a:solidFill>
                <a:latin typeface="Arial" charset="0"/>
              </a:rPr>
              <a:t>Amyloidosis</a:t>
            </a:r>
          </a:p>
          <a:p>
            <a:pPr>
              <a:lnSpc>
                <a:spcPct val="140000"/>
              </a:lnSpc>
              <a:spcBef>
                <a:spcPct val="30000"/>
              </a:spcBef>
              <a:buClr>
                <a:srgbClr val="FFFF00"/>
              </a:buClr>
              <a:buSzPct val="75000"/>
              <a:buFont typeface="Monotype Sorts" charset="0"/>
              <a:buChar char="u"/>
            </a:pPr>
            <a:r>
              <a:rPr lang="fr-FR">
                <a:solidFill>
                  <a:srgbClr val="000000"/>
                </a:solidFill>
                <a:latin typeface="Arial" charset="0"/>
              </a:rPr>
              <a:t>Anemia</a:t>
            </a:r>
          </a:p>
          <a:p>
            <a:pPr>
              <a:lnSpc>
                <a:spcPct val="140000"/>
              </a:lnSpc>
              <a:spcBef>
                <a:spcPct val="30000"/>
              </a:spcBef>
              <a:buClr>
                <a:srgbClr val="FFFF00"/>
              </a:buClr>
              <a:buSzPct val="75000"/>
              <a:buFont typeface="Monotype Sorts" charset="0"/>
              <a:buChar char="u"/>
            </a:pPr>
            <a:r>
              <a:rPr lang="fr-FR">
                <a:solidFill>
                  <a:srgbClr val="000000"/>
                </a:solidFill>
                <a:latin typeface="Arial" charset="0"/>
              </a:rPr>
              <a:t>Nutrition</a:t>
            </a:r>
          </a:p>
          <a:p>
            <a:pPr>
              <a:lnSpc>
                <a:spcPct val="140000"/>
              </a:lnSpc>
              <a:spcBef>
                <a:spcPct val="30000"/>
              </a:spcBef>
              <a:buClr>
                <a:srgbClr val="FFFF00"/>
              </a:buClr>
              <a:buSzPct val="75000"/>
              <a:buFont typeface="Monotype Sorts" charset="0"/>
              <a:buChar char="u"/>
            </a:pPr>
            <a:r>
              <a:rPr lang="fr-FR">
                <a:solidFill>
                  <a:srgbClr val="000000"/>
                </a:solidFill>
                <a:latin typeface="Arial" charset="0"/>
              </a:rPr>
              <a:t>Joint pain, dialysis related amyloidosis</a:t>
            </a:r>
            <a:endParaRPr lang="fr-FR" sz="3200">
              <a:solidFill>
                <a:srgbClr val="000000"/>
              </a:solidFill>
              <a:latin typeface="Arial" charset="0"/>
            </a:endParaRPr>
          </a:p>
          <a:p>
            <a:endParaRPr lang="fr-FR">
              <a:solidFill>
                <a:srgbClr val="FFFFFF"/>
              </a:solidFill>
            </a:endParaRPr>
          </a:p>
        </p:txBody>
      </p:sp>
      <p:sp>
        <p:nvSpPr>
          <p:cNvPr id="504836" name="Rectangle 6"/>
          <p:cNvSpPr>
            <a:spLocks noChangeArrowheads="1"/>
          </p:cNvSpPr>
          <p:nvPr/>
        </p:nvSpPr>
        <p:spPr bwMode="auto">
          <a:xfrm>
            <a:off x="381000" y="1752600"/>
            <a:ext cx="5638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solidFill>
                <a:srgbClr val="FFFFFF"/>
              </a:solidFill>
            </a:endParaRPr>
          </a:p>
        </p:txBody>
      </p:sp>
      <p:sp>
        <p:nvSpPr>
          <p:cNvPr id="504837" name="Rectangle 7"/>
          <p:cNvSpPr>
            <a:spLocks noChangeArrowheads="1"/>
          </p:cNvSpPr>
          <p:nvPr/>
        </p:nvSpPr>
        <p:spPr bwMode="auto">
          <a:xfrm>
            <a:off x="6324600" y="1828800"/>
            <a:ext cx="396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solidFill>
                <a:srgbClr val="FFFFFF"/>
              </a:solidFill>
            </a:endParaRPr>
          </a:p>
        </p:txBody>
      </p:sp>
      <p:sp>
        <p:nvSpPr>
          <p:cNvPr id="504838" name="Rectangle 8"/>
          <p:cNvSpPr>
            <a:spLocks noChangeArrowheads="1"/>
          </p:cNvSpPr>
          <p:nvPr/>
        </p:nvSpPr>
        <p:spPr bwMode="auto">
          <a:xfrm>
            <a:off x="6172200" y="2133600"/>
            <a:ext cx="3352800" cy="4191000"/>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de-DE">
              <a:solidFill>
                <a:srgbClr val="FFFFFF"/>
              </a:solidFill>
            </a:endParaRPr>
          </a:p>
        </p:txBody>
      </p:sp>
    </p:spTree>
    <p:extLst>
      <p:ext uri="{BB962C8B-B14F-4D97-AF65-F5344CB8AC3E}">
        <p14:creationId xmlns:p14="http://schemas.microsoft.com/office/powerpoint/2010/main" val="29179691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re 1"/>
          <p:cNvSpPr>
            <a:spLocks noGrp="1"/>
          </p:cNvSpPr>
          <p:nvPr>
            <p:ph type="title"/>
          </p:nvPr>
        </p:nvSpPr>
        <p:spPr>
          <a:xfrm>
            <a:off x="463550" y="571500"/>
            <a:ext cx="9432925" cy="2000250"/>
          </a:xfrm>
          <a:solidFill>
            <a:schemeClr val="accent1">
              <a:lumMod val="20000"/>
              <a:lumOff val="80000"/>
            </a:schemeClr>
          </a:solidFill>
          <a:ln w="38100">
            <a:solidFill>
              <a:srgbClr val="FF0000"/>
            </a:solidFill>
          </a:ln>
        </p:spPr>
        <p:txBody>
          <a:bodyPr/>
          <a:lstStyle/>
          <a:p>
            <a:pPr>
              <a:defRPr/>
            </a:pPr>
            <a:r>
              <a:rPr lang="en-US" sz="3200" dirty="0" smtClean="0">
                <a:solidFill>
                  <a:srgbClr val="FF0000"/>
                </a:solidFill>
              </a:rPr>
              <a:t>Daily on line HDF (high efficiency HDF) promotes </a:t>
            </a:r>
            <a:r>
              <a:rPr lang="en-US" sz="3200" dirty="0" err="1" smtClean="0">
                <a:solidFill>
                  <a:srgbClr val="FF0000"/>
                </a:solidFill>
              </a:rPr>
              <a:t>catchup</a:t>
            </a:r>
            <a:r>
              <a:rPr lang="en-US" sz="3200" dirty="0" smtClean="0">
                <a:solidFill>
                  <a:srgbClr val="FF0000"/>
                </a:solidFill>
              </a:rPr>
              <a:t> growth in children on chronic dialysis</a:t>
            </a:r>
            <a:r>
              <a:rPr lang="en-US" sz="3200" dirty="0" smtClean="0"/>
              <a:t/>
            </a:r>
            <a:br>
              <a:rPr lang="en-US" sz="3200" dirty="0" smtClean="0"/>
            </a:br>
            <a:r>
              <a:rPr lang="en-US" sz="1600" i="1" dirty="0" smtClean="0"/>
              <a:t>FISCHBACH M, TERZIC J, MENOUER S, DHEU C, SEUGE L, ZALOSCZIC A. </a:t>
            </a:r>
            <a:br>
              <a:rPr lang="en-US" sz="1600" i="1" dirty="0" smtClean="0"/>
            </a:br>
            <a:r>
              <a:rPr lang="en-US" sz="2000" dirty="0" err="1" smtClean="0">
                <a:solidFill>
                  <a:srgbClr val="FF0000"/>
                </a:solidFill>
              </a:rPr>
              <a:t>Nephrol</a:t>
            </a:r>
            <a:r>
              <a:rPr lang="en-US" sz="2000" dirty="0" smtClean="0">
                <a:solidFill>
                  <a:srgbClr val="FF0000"/>
                </a:solidFill>
              </a:rPr>
              <a:t> Dial Transplant 2010; 25: 867-73</a:t>
            </a:r>
            <a:endParaRPr lang="fr-FR" dirty="0" smtClean="0">
              <a:solidFill>
                <a:srgbClr val="FF0000"/>
              </a:solidFill>
            </a:endParaRPr>
          </a:p>
        </p:txBody>
      </p:sp>
      <p:grpSp>
        <p:nvGrpSpPr>
          <p:cNvPr id="559106" name="Groupe 8"/>
          <p:cNvGrpSpPr>
            <a:grpSpLocks noGrp="1"/>
          </p:cNvGrpSpPr>
          <p:nvPr/>
        </p:nvGrpSpPr>
        <p:grpSpPr bwMode="auto">
          <a:xfrm>
            <a:off x="2357438" y="2786063"/>
            <a:ext cx="5715000" cy="2143125"/>
            <a:chOff x="571472" y="1214422"/>
            <a:chExt cx="7747503" cy="5477587"/>
          </a:xfrm>
        </p:grpSpPr>
        <p:grpSp>
          <p:nvGrpSpPr>
            <p:cNvPr id="559109" name="Groupe 7"/>
            <p:cNvGrpSpPr>
              <a:grpSpLocks/>
            </p:cNvGrpSpPr>
            <p:nvPr/>
          </p:nvGrpSpPr>
          <p:grpSpPr bwMode="auto">
            <a:xfrm>
              <a:off x="571472" y="1214422"/>
              <a:ext cx="5582228" cy="4872880"/>
              <a:chOff x="571472" y="1214422"/>
              <a:chExt cx="5582228" cy="4872880"/>
            </a:xfrm>
          </p:grpSpPr>
          <p:pic>
            <p:nvPicPr>
              <p:cNvPr id="559111" name="Picture 5" descr="C:\Users\fischbach\Desktop\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72" y="1214422"/>
                <a:ext cx="3048695" cy="476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9112" name="Picture 6" descr="C:\Users\fischbach\Desktop\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44" y="2428868"/>
                <a:ext cx="2438956" cy="365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59110" name="Picture 7" descr="C:\Users\fischbach\Desktop\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12" y="3643314"/>
              <a:ext cx="2032463" cy="304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59107" name="Picture 4" descr="BVM 0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0313" y="4929188"/>
            <a:ext cx="2401887"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9108" name="Picture 4" descr="BVM 0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0688" y="4929188"/>
            <a:ext cx="228600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2981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4488" y="214313"/>
            <a:ext cx="6913562" cy="838200"/>
          </a:xfrm>
          <a:solidFill>
            <a:srgbClr val="99FFCC"/>
          </a:solidFill>
        </p:spPr>
        <p:txBody>
          <a:bodyPr/>
          <a:lstStyle/>
          <a:p>
            <a:pPr>
              <a:defRPr/>
            </a:pPr>
            <a:r>
              <a:rPr lang="fr-FR" dirty="0" err="1" smtClean="0">
                <a:solidFill>
                  <a:srgbClr val="FF0000"/>
                </a:solidFill>
                <a:ea typeface="+mj-ea"/>
                <a:cs typeface="+mj-cs"/>
              </a:rPr>
              <a:t>Results</a:t>
            </a:r>
            <a:r>
              <a:rPr lang="fr-FR" dirty="0" smtClean="0">
                <a:solidFill>
                  <a:srgbClr val="FF0000"/>
                </a:solidFill>
                <a:ea typeface="+mj-ea"/>
                <a:cs typeface="+mj-cs"/>
              </a:rPr>
              <a:t>: catch up </a:t>
            </a:r>
            <a:r>
              <a:rPr lang="fr-FR" dirty="0" err="1" smtClean="0">
                <a:solidFill>
                  <a:srgbClr val="FF0000"/>
                </a:solidFill>
                <a:ea typeface="+mj-ea"/>
                <a:cs typeface="+mj-cs"/>
              </a:rPr>
              <a:t>growth</a:t>
            </a:r>
            <a:endParaRPr lang="fr-FR" dirty="0">
              <a:solidFill>
                <a:srgbClr val="FF0000"/>
              </a:solidFill>
              <a:ea typeface="+mj-ea"/>
              <a:cs typeface="+mj-cs"/>
            </a:endParaRPr>
          </a:p>
        </p:txBody>
      </p:sp>
      <p:sp>
        <p:nvSpPr>
          <p:cNvPr id="3" name="Espace réservé du contenu 2"/>
          <p:cNvSpPr>
            <a:spLocks noGrp="1"/>
          </p:cNvSpPr>
          <p:nvPr>
            <p:ph idx="1"/>
          </p:nvPr>
        </p:nvSpPr>
        <p:spPr>
          <a:xfrm>
            <a:off x="319088" y="1143000"/>
            <a:ext cx="9453562" cy="4983163"/>
          </a:xfrm>
        </p:spPr>
        <p:txBody>
          <a:bodyPr/>
          <a:lstStyle/>
          <a:p>
            <a:pPr>
              <a:defRPr/>
            </a:pPr>
            <a:r>
              <a:rPr lang="fr-FR" sz="2800" dirty="0" err="1" smtClean="0">
                <a:latin typeface="+mj-lt"/>
                <a:ea typeface="+mn-ea"/>
                <a:cs typeface="Arial" pitchFamily="34" charset="0"/>
              </a:rPr>
              <a:t>Mean</a:t>
            </a:r>
            <a:r>
              <a:rPr lang="fr-FR" sz="2800" dirty="0" smtClean="0">
                <a:latin typeface="+mj-lt"/>
                <a:ea typeface="+mn-ea"/>
                <a:cs typeface="Arial" pitchFamily="34" charset="0"/>
              </a:rPr>
              <a:t> time on daily OL-HDF (</a:t>
            </a:r>
            <a:r>
              <a:rPr lang="fr-FR" sz="2800" dirty="0" err="1" smtClean="0">
                <a:latin typeface="+mj-lt"/>
                <a:ea typeface="+mn-ea"/>
                <a:cs typeface="Arial" pitchFamily="34" charset="0"/>
              </a:rPr>
              <a:t>untill</a:t>
            </a:r>
            <a:r>
              <a:rPr lang="fr-FR" sz="2800" dirty="0" smtClean="0">
                <a:latin typeface="+mj-lt"/>
                <a:ea typeface="+mn-ea"/>
                <a:cs typeface="Arial" pitchFamily="34" charset="0"/>
              </a:rPr>
              <a:t> KTP): 20.5+/-8 </a:t>
            </a:r>
            <a:r>
              <a:rPr lang="fr-FR" sz="2800" dirty="0" err="1" smtClean="0">
                <a:latin typeface="+mj-lt"/>
                <a:ea typeface="+mn-ea"/>
                <a:cs typeface="Arial" pitchFamily="34" charset="0"/>
              </a:rPr>
              <a:t>months</a:t>
            </a:r>
            <a:endParaRPr lang="fr-FR" sz="2800" dirty="0" smtClean="0">
              <a:latin typeface="+mj-lt"/>
              <a:ea typeface="+mn-ea"/>
              <a:cs typeface="Arial" pitchFamily="34" charset="0"/>
            </a:endParaRPr>
          </a:p>
          <a:p>
            <a:pPr marL="0" indent="0">
              <a:buFont typeface="Arial" charset="0"/>
              <a:buNone/>
              <a:defRPr/>
            </a:pPr>
            <a:endParaRPr lang="fr-FR" sz="2400" dirty="0" smtClean="0">
              <a:latin typeface="+mj-lt"/>
              <a:ea typeface="+mn-ea"/>
              <a:cs typeface="Arial" pitchFamily="34" charset="0"/>
            </a:endParaRPr>
          </a:p>
          <a:p>
            <a:pPr>
              <a:defRPr/>
            </a:pPr>
            <a:r>
              <a:rPr lang="fr-FR" sz="2800" b="1" dirty="0" smtClean="0">
                <a:solidFill>
                  <a:srgbClr val="FF0000"/>
                </a:solidFill>
                <a:latin typeface="+mj-lt"/>
                <a:ea typeface="+mn-ea"/>
                <a:cs typeface="Arial" pitchFamily="34" charset="0"/>
              </a:rPr>
              <a:t>Growth </a:t>
            </a:r>
            <a:r>
              <a:rPr lang="fr-FR" sz="2800" b="1" dirty="0" err="1" smtClean="0">
                <a:solidFill>
                  <a:srgbClr val="FF0000"/>
                </a:solidFill>
                <a:latin typeface="+mj-lt"/>
                <a:ea typeface="+mn-ea"/>
                <a:cs typeface="Arial" pitchFamily="34" charset="0"/>
              </a:rPr>
              <a:t>velocity</a:t>
            </a:r>
            <a:r>
              <a:rPr lang="fr-FR" sz="2800" b="1" dirty="0" smtClean="0">
                <a:solidFill>
                  <a:srgbClr val="FF0000"/>
                </a:solidFill>
                <a:latin typeface="+mj-lt"/>
                <a:ea typeface="+mn-ea"/>
                <a:cs typeface="Arial" pitchFamily="34" charset="0"/>
              </a:rPr>
              <a:t>: </a:t>
            </a:r>
          </a:p>
          <a:p>
            <a:pPr>
              <a:buFont typeface="Arial" charset="0"/>
              <a:buNone/>
              <a:defRPr/>
            </a:pPr>
            <a:r>
              <a:rPr lang="fr-FR" sz="2400" b="1" dirty="0" smtClean="0">
                <a:solidFill>
                  <a:srgbClr val="FF0000"/>
                </a:solidFill>
                <a:latin typeface="+mj-lt"/>
                <a:ea typeface="+mn-ea"/>
                <a:cs typeface="Arial" pitchFamily="34" charset="0"/>
              </a:rPr>
              <a:t>   the </a:t>
            </a:r>
            <a:r>
              <a:rPr lang="fr-FR" sz="2400" b="1" dirty="0" err="1" smtClean="0">
                <a:solidFill>
                  <a:srgbClr val="FF0000"/>
                </a:solidFill>
                <a:latin typeface="+mj-lt"/>
                <a:ea typeface="+mn-ea"/>
                <a:cs typeface="Arial" pitchFamily="34" charset="0"/>
              </a:rPr>
              <a:t>year</a:t>
            </a:r>
            <a:r>
              <a:rPr lang="fr-FR" sz="2400" b="1" dirty="0" smtClean="0">
                <a:solidFill>
                  <a:srgbClr val="FF0000"/>
                </a:solidFill>
                <a:latin typeface="+mj-lt"/>
                <a:ea typeface="+mn-ea"/>
                <a:cs typeface="Arial" pitchFamily="34" charset="0"/>
              </a:rPr>
              <a:t> </a:t>
            </a:r>
            <a:r>
              <a:rPr lang="fr-FR" sz="2400" b="1" dirty="0" err="1" smtClean="0">
                <a:solidFill>
                  <a:srgbClr val="FF0000"/>
                </a:solidFill>
                <a:latin typeface="+mj-lt"/>
                <a:ea typeface="+mn-ea"/>
                <a:cs typeface="Arial" pitchFamily="34" charset="0"/>
              </a:rPr>
              <a:t>before</a:t>
            </a:r>
            <a:r>
              <a:rPr lang="fr-FR" sz="2400" b="1" dirty="0" smtClean="0">
                <a:solidFill>
                  <a:srgbClr val="FF0000"/>
                </a:solidFill>
                <a:latin typeface="+mj-lt"/>
                <a:ea typeface="+mn-ea"/>
                <a:cs typeface="Arial" pitchFamily="34" charset="0"/>
              </a:rPr>
              <a:t> daily: 3.8+/-1.1 cm/y</a:t>
            </a:r>
          </a:p>
          <a:p>
            <a:pPr>
              <a:buFont typeface="Arial" charset="0"/>
              <a:buNone/>
              <a:defRPr/>
            </a:pPr>
            <a:r>
              <a:rPr lang="fr-FR" sz="2400" b="1" dirty="0" smtClean="0">
                <a:solidFill>
                  <a:srgbClr val="FF0000"/>
                </a:solidFill>
                <a:latin typeface="+mj-lt"/>
                <a:ea typeface="+mn-ea"/>
                <a:cs typeface="Arial" pitchFamily="34" charset="0"/>
              </a:rPr>
              <a:t>   first </a:t>
            </a:r>
            <a:r>
              <a:rPr lang="fr-FR" sz="2400" b="1" dirty="0" err="1" smtClean="0">
                <a:solidFill>
                  <a:srgbClr val="FF0000"/>
                </a:solidFill>
                <a:latin typeface="+mj-lt"/>
                <a:ea typeface="+mn-ea"/>
                <a:cs typeface="Arial" pitchFamily="34" charset="0"/>
              </a:rPr>
              <a:t>year</a:t>
            </a:r>
            <a:r>
              <a:rPr lang="fr-FR" sz="2400" b="1" dirty="0" smtClean="0">
                <a:solidFill>
                  <a:srgbClr val="FF0000"/>
                </a:solidFill>
                <a:latin typeface="+mj-lt"/>
                <a:ea typeface="+mn-ea"/>
                <a:cs typeface="Arial" pitchFamily="34" charset="0"/>
              </a:rPr>
              <a:t> of daily: 14.3+/-3.8 cm/y</a:t>
            </a:r>
          </a:p>
          <a:p>
            <a:pPr>
              <a:buFont typeface="Arial" charset="0"/>
              <a:buNone/>
              <a:defRPr/>
            </a:pPr>
            <a:r>
              <a:rPr lang="fr-FR" sz="2400" b="1" dirty="0" smtClean="0">
                <a:solidFill>
                  <a:srgbClr val="FF0000"/>
                </a:solidFill>
                <a:latin typeface="+mj-lt"/>
                <a:ea typeface="+mn-ea"/>
                <a:cs typeface="Arial" pitchFamily="34" charset="0"/>
              </a:rPr>
              <a:t>   </a:t>
            </a:r>
            <a:r>
              <a:rPr lang="fr-FR" sz="2400" b="1" dirty="0" err="1" smtClean="0">
                <a:solidFill>
                  <a:srgbClr val="FF0000"/>
                </a:solidFill>
                <a:latin typeface="+mj-lt"/>
                <a:ea typeface="+mn-ea"/>
                <a:cs typeface="Arial" pitchFamily="34" charset="0"/>
              </a:rPr>
              <a:t>mean</a:t>
            </a:r>
            <a:r>
              <a:rPr lang="fr-FR" sz="2400" b="1" dirty="0" smtClean="0">
                <a:solidFill>
                  <a:srgbClr val="FF0000"/>
                </a:solidFill>
                <a:latin typeface="+mj-lt"/>
                <a:ea typeface="+mn-ea"/>
                <a:cs typeface="Arial" pitchFamily="34" charset="0"/>
              </a:rPr>
              <a:t> over daily: 8.9+/-2.2 cm/y</a:t>
            </a:r>
          </a:p>
          <a:p>
            <a:pPr>
              <a:buFont typeface="Arial" charset="0"/>
              <a:buNone/>
              <a:defRPr/>
            </a:pPr>
            <a:endParaRPr lang="fr-FR" sz="2000" b="1" dirty="0" smtClean="0">
              <a:solidFill>
                <a:srgbClr val="FF0000"/>
              </a:solidFill>
              <a:latin typeface="+mj-lt"/>
              <a:ea typeface="+mn-ea"/>
              <a:cs typeface="Arial" pitchFamily="34" charset="0"/>
            </a:endParaRPr>
          </a:p>
          <a:p>
            <a:pPr>
              <a:defRPr/>
            </a:pPr>
            <a:r>
              <a:rPr lang="fr-FR" sz="2800" dirty="0" err="1" smtClean="0">
                <a:latin typeface="+mj-lt"/>
                <a:ea typeface="+mn-ea"/>
                <a:cs typeface="Arial" pitchFamily="34" charset="0"/>
              </a:rPr>
              <a:t>Height</a:t>
            </a:r>
            <a:r>
              <a:rPr lang="fr-FR" sz="2800" dirty="0" smtClean="0">
                <a:latin typeface="+mj-lt"/>
                <a:ea typeface="+mn-ea"/>
                <a:cs typeface="Arial" pitchFamily="34" charset="0"/>
              </a:rPr>
              <a:t> (SDS)</a:t>
            </a:r>
          </a:p>
          <a:p>
            <a:pPr>
              <a:buFont typeface="Arial" charset="0"/>
              <a:buNone/>
              <a:defRPr/>
            </a:pPr>
            <a:r>
              <a:rPr lang="fr-FR" sz="2400" dirty="0" smtClean="0">
                <a:latin typeface="+mj-lt"/>
                <a:ea typeface="+mn-ea"/>
                <a:cs typeface="Arial" pitchFamily="34" charset="0"/>
              </a:rPr>
              <a:t>   </a:t>
            </a:r>
            <a:r>
              <a:rPr lang="fr-FR" sz="2400" dirty="0" err="1" smtClean="0">
                <a:latin typeface="+mj-lt"/>
                <a:ea typeface="+mn-ea"/>
                <a:cs typeface="Arial" pitchFamily="34" charset="0"/>
              </a:rPr>
              <a:t>start</a:t>
            </a:r>
            <a:r>
              <a:rPr lang="fr-FR" sz="2400" dirty="0" smtClean="0">
                <a:latin typeface="+mj-lt"/>
                <a:ea typeface="+mn-ea"/>
                <a:cs typeface="Arial" pitchFamily="34" charset="0"/>
              </a:rPr>
              <a:t>: -1.5+/-0.3</a:t>
            </a:r>
          </a:p>
          <a:p>
            <a:pPr>
              <a:buFont typeface="Arial" charset="0"/>
              <a:buNone/>
              <a:defRPr/>
            </a:pPr>
            <a:r>
              <a:rPr lang="fr-FR" sz="2400" dirty="0" smtClean="0">
                <a:latin typeface="+mj-lt"/>
                <a:ea typeface="+mn-ea"/>
                <a:cs typeface="Arial" pitchFamily="34" charset="0"/>
              </a:rPr>
              <a:t>   end: +0.2+/1.1 </a:t>
            </a:r>
          </a:p>
          <a:p>
            <a:pPr>
              <a:buFont typeface="Arial" charset="0"/>
              <a:buNone/>
              <a:defRPr/>
            </a:pPr>
            <a:r>
              <a:rPr lang="fr-FR" sz="2400" dirty="0" smtClean="0">
                <a:latin typeface="+mj-lt"/>
                <a:ea typeface="+mn-ea"/>
                <a:cs typeface="Arial" pitchFamily="34" charset="0"/>
              </a:rPr>
              <a:t>   </a:t>
            </a:r>
            <a:r>
              <a:rPr lang="fr-FR" sz="2400" dirty="0" err="1" smtClean="0">
                <a:latin typeface="+mj-lt"/>
                <a:ea typeface="+mn-ea"/>
                <a:cs typeface="Arial" pitchFamily="34" charset="0"/>
              </a:rPr>
              <a:t>target</a:t>
            </a:r>
            <a:r>
              <a:rPr lang="fr-FR" sz="2400" dirty="0" smtClean="0">
                <a:latin typeface="+mj-lt"/>
                <a:ea typeface="+mn-ea"/>
                <a:cs typeface="Arial" pitchFamily="34" charset="0"/>
              </a:rPr>
              <a:t> parental </a:t>
            </a:r>
            <a:r>
              <a:rPr lang="fr-FR" sz="2400" dirty="0" err="1" smtClean="0">
                <a:latin typeface="+mj-lt"/>
                <a:ea typeface="+mn-ea"/>
                <a:cs typeface="Arial" pitchFamily="34" charset="0"/>
              </a:rPr>
              <a:t>height</a:t>
            </a:r>
            <a:r>
              <a:rPr lang="fr-FR" sz="2400" dirty="0" smtClean="0">
                <a:latin typeface="+mj-lt"/>
                <a:ea typeface="+mn-ea"/>
                <a:cs typeface="Arial" pitchFamily="34" charset="0"/>
              </a:rPr>
              <a:t>:  -0.3</a:t>
            </a:r>
          </a:p>
          <a:p>
            <a:pPr>
              <a:buFont typeface="Arial" charset="0"/>
              <a:buNone/>
              <a:defRPr/>
            </a:pPr>
            <a:r>
              <a:rPr lang="fr-FR" sz="2400" dirty="0" smtClean="0">
                <a:latin typeface="+mj-lt"/>
                <a:ea typeface="+mn-ea"/>
                <a:cs typeface="Arial" pitchFamily="34" charset="0"/>
              </a:rPr>
              <a:t>   end- </a:t>
            </a:r>
            <a:r>
              <a:rPr lang="fr-FR" sz="2400" dirty="0" err="1" smtClean="0">
                <a:latin typeface="+mj-lt"/>
                <a:ea typeface="+mn-ea"/>
                <a:cs typeface="Arial" pitchFamily="34" charset="0"/>
              </a:rPr>
              <a:t>target</a:t>
            </a:r>
            <a:r>
              <a:rPr lang="fr-FR" sz="2400" dirty="0" smtClean="0">
                <a:latin typeface="+mj-lt"/>
                <a:ea typeface="+mn-ea"/>
                <a:cs typeface="Arial" pitchFamily="34" charset="0"/>
              </a:rPr>
              <a:t>:  +0.5</a:t>
            </a:r>
            <a:endParaRPr lang="fr-FR" sz="2400" dirty="0">
              <a:latin typeface="+mj-lt"/>
              <a:ea typeface="+mn-ea"/>
              <a:cs typeface="Arial" pitchFamily="34" charset="0"/>
            </a:endParaRPr>
          </a:p>
        </p:txBody>
      </p:sp>
      <p:sp>
        <p:nvSpPr>
          <p:cNvPr id="567299"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6C26DDA-9CF4-A840-B4DE-A4D0506651E8}" type="slidenum">
              <a:rPr lang="fr-FR" sz="1200">
                <a:solidFill>
                  <a:srgbClr val="898989"/>
                </a:solidFill>
                <a:latin typeface="Calibri" charset="0"/>
              </a:rPr>
              <a:pPr/>
              <a:t>17</a:t>
            </a:fld>
            <a:endParaRPr lang="fr-FR" sz="1200">
              <a:solidFill>
                <a:srgbClr val="898989"/>
              </a:solidFill>
              <a:latin typeface="Calibri" charset="0"/>
            </a:endParaRPr>
          </a:p>
        </p:txBody>
      </p:sp>
      <p:grpSp>
        <p:nvGrpSpPr>
          <p:cNvPr id="567300" name="Groupe 8"/>
          <p:cNvGrpSpPr>
            <a:grpSpLocks/>
          </p:cNvGrpSpPr>
          <p:nvPr/>
        </p:nvGrpSpPr>
        <p:grpSpPr bwMode="auto">
          <a:xfrm>
            <a:off x="5680075" y="2924175"/>
            <a:ext cx="4572000" cy="3048000"/>
            <a:chOff x="571472" y="1214422"/>
            <a:chExt cx="7747503" cy="5477587"/>
          </a:xfrm>
        </p:grpSpPr>
        <p:grpSp>
          <p:nvGrpSpPr>
            <p:cNvPr id="567302" name="Groupe 7"/>
            <p:cNvGrpSpPr>
              <a:grpSpLocks/>
            </p:cNvGrpSpPr>
            <p:nvPr/>
          </p:nvGrpSpPr>
          <p:grpSpPr bwMode="auto">
            <a:xfrm>
              <a:off x="571472" y="1214422"/>
              <a:ext cx="5582228" cy="4872880"/>
              <a:chOff x="571472" y="1214422"/>
              <a:chExt cx="5582228" cy="4872880"/>
            </a:xfrm>
          </p:grpSpPr>
          <p:pic>
            <p:nvPicPr>
              <p:cNvPr id="567304" name="Picture 5" descr="C:\Users\fischbach\Desktop\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72" y="1214422"/>
                <a:ext cx="3048695" cy="476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7305" name="Picture 6" descr="C:\Users\fischbach\Desktop\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44" y="2428868"/>
                <a:ext cx="2438956" cy="365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7303" name="Picture 7" descr="C:\Users\fischbach\Desktop\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12" y="3643314"/>
              <a:ext cx="2032463" cy="304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Ellipse 3"/>
          <p:cNvSpPr/>
          <p:nvPr/>
        </p:nvSpPr>
        <p:spPr>
          <a:xfrm>
            <a:off x="103188" y="1700213"/>
            <a:ext cx="5472112" cy="259238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prstClr val="white"/>
              </a:solidFill>
              <a:latin typeface="Calibri"/>
            </a:endParaRPr>
          </a:p>
        </p:txBody>
      </p:sp>
    </p:spTree>
    <p:extLst>
      <p:ext uri="{BB962C8B-B14F-4D97-AF65-F5344CB8AC3E}">
        <p14:creationId xmlns:p14="http://schemas.microsoft.com/office/powerpoint/2010/main" val="33892327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re 1"/>
          <p:cNvSpPr>
            <a:spLocks noGrp="1"/>
          </p:cNvSpPr>
          <p:nvPr>
            <p:ph type="title"/>
          </p:nvPr>
        </p:nvSpPr>
        <p:spPr>
          <a:xfrm>
            <a:off x="771525" y="285750"/>
            <a:ext cx="8743950" cy="1466850"/>
          </a:xfrm>
          <a:solidFill>
            <a:schemeClr val="accent1">
              <a:lumMod val="20000"/>
              <a:lumOff val="80000"/>
            </a:schemeClr>
          </a:solidFill>
        </p:spPr>
        <p:txBody>
          <a:bodyPr/>
          <a:lstStyle/>
          <a:p>
            <a:r>
              <a:rPr lang="fr-FR" sz="3200">
                <a:solidFill>
                  <a:srgbClr val="FF0000"/>
                </a:solidFill>
                <a:latin typeface="Arial" charset="0"/>
                <a:ea typeface="MS PGothic" charset="0"/>
              </a:rPr>
              <a:t>Daily on line hemodiafiltration : the perfect « stimulus package » to induce growth</a:t>
            </a:r>
            <a:r>
              <a:rPr lang="fr-FR" sz="3200">
                <a:latin typeface="Arial" charset="0"/>
                <a:ea typeface="MS PGothic" charset="0"/>
              </a:rPr>
              <a:t> </a:t>
            </a:r>
            <a:r>
              <a:rPr lang="fr-FR" sz="3600">
                <a:latin typeface="Arial" charset="0"/>
                <a:ea typeface="MS PGothic" charset="0"/>
              </a:rPr>
              <a:t/>
            </a:r>
            <a:br>
              <a:rPr lang="fr-FR" sz="3600">
                <a:latin typeface="Arial" charset="0"/>
                <a:ea typeface="MS PGothic" charset="0"/>
              </a:rPr>
            </a:br>
            <a:r>
              <a:rPr lang="fr-FR" sz="2000">
                <a:latin typeface="Arial" charset="0"/>
                <a:ea typeface="MS PGothic" charset="0"/>
              </a:rPr>
              <a:t>F. Schaefer. Editorial comments. Nephrol Dial Transplant 2010; 25:658-660</a:t>
            </a:r>
            <a:endParaRPr lang="fr-FR" sz="2400">
              <a:latin typeface="Arial" charset="0"/>
              <a:ea typeface="MS PGothic" charset="0"/>
            </a:endParaRPr>
          </a:p>
        </p:txBody>
      </p:sp>
      <p:sp>
        <p:nvSpPr>
          <p:cNvPr id="308227" name="Espace réservé du contenu 2"/>
          <p:cNvSpPr>
            <a:spLocks noGrp="1"/>
          </p:cNvSpPr>
          <p:nvPr>
            <p:ph idx="1"/>
          </p:nvPr>
        </p:nvSpPr>
        <p:spPr/>
        <p:txBody>
          <a:bodyPr/>
          <a:lstStyle/>
          <a:p>
            <a:pPr algn="just">
              <a:spcBef>
                <a:spcPts val="600"/>
              </a:spcBef>
            </a:pPr>
            <a:r>
              <a:rPr lang="fr-FR" sz="2000">
                <a:latin typeface="Arial" charset="0"/>
                <a:ea typeface="MS PGothic" charset="0"/>
                <a:cs typeface="MS PGothic" charset="0"/>
              </a:rPr>
              <a:t>35 % to 50 % of children with ESRD still grow up to became small adults with a final height below the third percentile of the general population</a:t>
            </a:r>
          </a:p>
          <a:p>
            <a:pPr algn="just">
              <a:spcBef>
                <a:spcPts val="600"/>
              </a:spcBef>
            </a:pPr>
            <a:r>
              <a:rPr lang="fr-FR" sz="2000">
                <a:latin typeface="Arial" charset="0"/>
                <a:ea typeface="MS PGothic" charset="0"/>
                <a:cs typeface="MS PGothic" charset="0"/>
              </a:rPr>
              <a:t>Growth failure is a common end point of a variety of abnormalities associated with CKD : </a:t>
            </a:r>
          </a:p>
          <a:p>
            <a:pPr lvl="1" algn="just">
              <a:spcBef>
                <a:spcPts val="600"/>
              </a:spcBef>
            </a:pPr>
            <a:r>
              <a:rPr lang="fr-FR" sz="1800">
                <a:latin typeface="Arial" charset="0"/>
                <a:ea typeface="MS PGothic" charset="0"/>
              </a:rPr>
              <a:t>Protein energy malnutrition due to anorexia and chronic inflammation (cachexia)</a:t>
            </a:r>
          </a:p>
          <a:p>
            <a:pPr lvl="1" algn="just">
              <a:spcBef>
                <a:spcPts val="600"/>
              </a:spcBef>
            </a:pPr>
            <a:r>
              <a:rPr lang="fr-FR" sz="1800">
                <a:latin typeface="Arial" charset="0"/>
                <a:ea typeface="MS PGothic" charset="0"/>
              </a:rPr>
              <a:t>Metabolic acidosis via the UPS and direct suppression of endogenous GH secretion</a:t>
            </a:r>
          </a:p>
          <a:p>
            <a:pPr lvl="1" algn="just">
              <a:spcBef>
                <a:spcPts val="600"/>
              </a:spcBef>
            </a:pPr>
            <a:r>
              <a:rPr lang="fr-FR" sz="1800">
                <a:latin typeface="Arial" charset="0"/>
                <a:ea typeface="MS PGothic" charset="0"/>
              </a:rPr>
              <a:t>Partial resistance to GH, multifactorial (somatomedin inhibitors ; accumulation of IGFBP ; decreased IFG1 response to GH and  deficit of IGF1 action ; activation of the post GH receptor intracellular signalling : JAK2-STAT5; activation and upregulation of the S0CS family (inflammation+++)</a:t>
            </a:r>
          </a:p>
        </p:txBody>
      </p:sp>
    </p:spTree>
    <p:extLst>
      <p:ext uri="{BB962C8B-B14F-4D97-AF65-F5344CB8AC3E}">
        <p14:creationId xmlns:p14="http://schemas.microsoft.com/office/powerpoint/2010/main" val="16802403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ctrTitle"/>
          </p:nvPr>
        </p:nvSpPr>
        <p:spPr>
          <a:xfrm>
            <a:off x="2407196" y="404664"/>
            <a:ext cx="4886325" cy="2160240"/>
          </a:xfrm>
          <a:solidFill>
            <a:schemeClr val="bg1"/>
          </a:solidFill>
        </p:spPr>
        <p:txBody>
          <a:bodyPr>
            <a:noAutofit/>
          </a:bodyPr>
          <a:lstStyle/>
          <a:p>
            <a:pPr algn="ctr">
              <a:defRPr/>
            </a:pPr>
            <a:r>
              <a:rPr lang="en-GB" sz="3200" b="1" dirty="0">
                <a:solidFill>
                  <a:srgbClr val="0000CC"/>
                </a:solidFill>
                <a:latin typeface="Arial" charset="0"/>
                <a:cs typeface="+mj-cs"/>
              </a:rPr>
              <a:t>The effects of HDF </a:t>
            </a:r>
            <a:r>
              <a:rPr lang="en-GB" sz="3200" b="1" dirty="0" err="1">
                <a:solidFill>
                  <a:srgbClr val="0000CC"/>
                </a:solidFill>
                <a:latin typeface="Arial" charset="0"/>
                <a:cs typeface="+mj-cs"/>
              </a:rPr>
              <a:t>vs</a:t>
            </a:r>
            <a:r>
              <a:rPr lang="en-GB" sz="3200" b="1" dirty="0">
                <a:solidFill>
                  <a:srgbClr val="0000CC"/>
                </a:solidFill>
                <a:latin typeface="Arial" charset="0"/>
                <a:cs typeface="+mj-cs"/>
              </a:rPr>
              <a:t> conventional HD </a:t>
            </a:r>
            <a:r>
              <a:rPr lang="en-GB" sz="2000" b="1" dirty="0">
                <a:solidFill>
                  <a:srgbClr val="0000CC"/>
                </a:solidFill>
                <a:latin typeface="Arial" charset="0"/>
                <a:cs typeface="+mj-cs"/>
              </a:rPr>
              <a:t/>
            </a:r>
            <a:br>
              <a:rPr lang="en-GB" sz="2000" b="1" dirty="0">
                <a:solidFill>
                  <a:srgbClr val="0000CC"/>
                </a:solidFill>
                <a:latin typeface="Arial" charset="0"/>
                <a:cs typeface="+mj-cs"/>
              </a:rPr>
            </a:br>
            <a:r>
              <a:rPr lang="en-GB" sz="2000" dirty="0">
                <a:solidFill>
                  <a:srgbClr val="0000CC"/>
                </a:solidFill>
                <a:latin typeface="Arial" charset="0"/>
                <a:cs typeface="+mj-cs"/>
              </a:rPr>
              <a:t>on growth and cardiovascular markers in </a:t>
            </a:r>
            <a:r>
              <a:rPr lang="en-GB" sz="2000" dirty="0" err="1" smtClean="0">
                <a:solidFill>
                  <a:srgbClr val="0000CC"/>
                </a:solidFill>
                <a:latin typeface="Arial" charset="0"/>
                <a:cs typeface="+mj-cs"/>
              </a:rPr>
              <a:t>children</a:t>
            </a:r>
            <a:r>
              <a:rPr lang="en-GB" sz="2000" dirty="0" err="1" smtClean="0">
                <a:solidFill>
                  <a:schemeClr val="bg1"/>
                </a:solidFill>
                <a:latin typeface="Arial" charset="0"/>
                <a:cs typeface="+mj-cs"/>
              </a:rPr>
              <a:t>n</a:t>
            </a:r>
            <a:r>
              <a:rPr lang="en-GB" sz="1800" dirty="0">
                <a:solidFill>
                  <a:srgbClr val="0000CC"/>
                </a:solidFill>
                <a:latin typeface="Arial" charset="0"/>
                <a:cs typeface="+mj-cs"/>
              </a:rPr>
              <a:t/>
            </a:r>
            <a:br>
              <a:rPr lang="en-GB" sz="1800" dirty="0">
                <a:solidFill>
                  <a:srgbClr val="0000CC"/>
                </a:solidFill>
                <a:latin typeface="Arial" charset="0"/>
                <a:cs typeface="+mj-cs"/>
              </a:rPr>
            </a:br>
            <a:r>
              <a:rPr lang="en-GB" sz="1800" b="1" dirty="0">
                <a:solidFill>
                  <a:srgbClr val="0000CC"/>
                </a:solidFill>
                <a:latin typeface="Arial" charset="0"/>
                <a:cs typeface="+mj-cs"/>
              </a:rPr>
              <a:t> </a:t>
            </a:r>
            <a:r>
              <a:rPr lang="en-GB" sz="2400" u="sng" dirty="0" smtClean="0">
                <a:solidFill>
                  <a:srgbClr val="0000FF"/>
                </a:solidFill>
                <a:latin typeface="Arial" charset="0"/>
                <a:cs typeface="+mj-cs"/>
              </a:rPr>
              <a:t>3H </a:t>
            </a:r>
            <a:r>
              <a:rPr lang="en-GB" sz="2400" u="sng" dirty="0" err="1" smtClean="0">
                <a:solidFill>
                  <a:srgbClr val="0000FF"/>
                </a:solidFill>
                <a:latin typeface="Arial" charset="0"/>
                <a:cs typeface="+mj-cs"/>
              </a:rPr>
              <a:t>multicenter</a:t>
            </a:r>
            <a:r>
              <a:rPr lang="en-GB" sz="2400" u="sng" dirty="0" smtClean="0">
                <a:solidFill>
                  <a:srgbClr val="0000FF"/>
                </a:solidFill>
                <a:latin typeface="Arial" charset="0"/>
                <a:cs typeface="+mj-cs"/>
              </a:rPr>
              <a:t> study</a:t>
            </a:r>
            <a:br>
              <a:rPr lang="en-GB" sz="2400" u="sng" dirty="0" smtClean="0">
                <a:solidFill>
                  <a:srgbClr val="0000FF"/>
                </a:solidFill>
                <a:latin typeface="Arial" charset="0"/>
                <a:cs typeface="+mj-cs"/>
              </a:rPr>
            </a:br>
            <a:r>
              <a:rPr lang="en-GB" sz="2400" dirty="0" smtClean="0">
                <a:solidFill>
                  <a:srgbClr val="0000FF"/>
                </a:solidFill>
                <a:latin typeface="Arial" charset="0"/>
                <a:cs typeface="+mj-cs"/>
              </a:rPr>
              <a:t> (HDF</a:t>
            </a:r>
            <a:r>
              <a:rPr lang="en-GB" sz="2400" dirty="0">
                <a:solidFill>
                  <a:srgbClr val="0000FF"/>
                </a:solidFill>
                <a:latin typeface="Arial" charset="0"/>
                <a:cs typeface="+mj-cs"/>
              </a:rPr>
              <a:t>, Hearts and </a:t>
            </a:r>
            <a:r>
              <a:rPr lang="en-GB" sz="2400" dirty="0" smtClean="0">
                <a:solidFill>
                  <a:srgbClr val="0000FF"/>
                </a:solidFill>
                <a:latin typeface="Arial" charset="0"/>
                <a:cs typeface="+mj-cs"/>
              </a:rPr>
              <a:t>Height) </a:t>
            </a:r>
            <a:endParaRPr lang="en-US" sz="2400" dirty="0">
              <a:solidFill>
                <a:srgbClr val="0000FF"/>
              </a:solidFill>
              <a:latin typeface="Arial" charset="0"/>
              <a:cs typeface="+mj-cs"/>
            </a:endParaRPr>
          </a:p>
        </p:txBody>
      </p:sp>
      <p:sp>
        <p:nvSpPr>
          <p:cNvPr id="533506" name="AutoShape 4" descr="data:image/jpeg;base64,/9j/4AAQSkZJRgABAQAAAQABAAD/2wCEAAkGBxMTEhUTEBQVFhUXFh4aFRcYFxgaGxYdFxcXHRkaGxUaHCgjGBoxGxUbIjIhKykrLi4xFyA4ODMsNyotLisBCgoKDg0OGxAQGjQmICU3LywsLCwsLCwsLDQsNCwsLDQsLCwsLCwsLCwsLCwsLCwsLCwsLCwsLCwsLCwsLCwsLP/AABEIAJYBUQMBEQACEQEDEQH/xAAcAAEAAgMBAQEAAAAAAAAAAAAABQYDBAcCAQj/xABLEAABAwIDBQUFBAYGBwkAAAABAAIDBBEFEiEGEzFBUQciYXGBFDJCkaEjUmKxcoKissHwCDM1Y3OzNDZDksPR4iQlRFN0g4Sk4f/EABkBAQEBAQEBAAAAAAAAAAAAAAADBAIBBf/EAC0RAQACAgEDAwQCAQQDAAAAAAABAgMREgQhMRMyQSIzUYEUYZEjUnHBNEKh/9oADAMBAAIRAxEAPwDt6AgICAgICAgwuqoxoXsH6w/5r3T3UsrXAi41HgvHj6gICAgICAgICAgICAgICAgICAgICAgICAgICAgICAgICAgICAgIKXtL2mUVKSxhNRKNMsVsoP4peA6WFyOivTp72/penT3t38KMdu8YxB5ZQRZBf/ZNDi3wfNJ3W+fdWj0MVPfLR6GLH75SVJ2X1tR3sTrn2OpYHPlPlmeQ1voCFxPUUr7KuJ6ilfZVYKLslwxg77JJT1fI4fSPKFOepySnPU5JS9JsLQRG8MLoj1jmnYfm2QKc5bz5lOct58ynWRljCGlzyOGd2vlmt9TdcOPLRwjaCGoc+NpLJozaWGQZZGcOLb2c3Ud5pLTcWJXtqTXu6tSa90quXAgICAgICAgICAgICAgICAgICAgICAgICAgICAgICAgICCPxzGoaSIy1D8reAHFzz91reZ/k6LqlJtOodVpNp1Diu1O2lXiD9zEHRxOOVsMdy6S/J5Grj+Eaedrrfjw1x95b8eKuPvPlZdkOydoAlxHU8RA06D/EeOP6LdPEqWTqvin+UsnVfFP8un0lKyJgZExrGN4NaA0DyAWSZme8skzM95Zl48EBAQUPtR2cMjG11MSypp9c7dHFnPXwvfyzDmtGC8RPG3iWjBk19NvEpHs92qNbCWzACoisJANA8HhIByBsbjkR0IXObHwnt4c5sfCe3ha1FEQEBAQEBAQEBAQEBAQEBAQEBAQEBAQEBAQEBAQEBAQR+PYxHSQumlOg0a0cXuPBrfH8tTyXVKzadQ6rWbTqHDcWrKnEakOcC57jlijbwYD8LflcuPG1zoNN9Yrjq3VitKus7FbGxUTMzrPqHDvv+7f4WdG+PE/IDHlyzf8A4ZMmWb/8LSpJCAgICAg8yRhwLXC4III6g6FBy3ZmlNNXRkcC4xO8Q7QftBp9FryfVRpvO6uqLIzCAgICAgICAgICAgICAgICAgICAgICAgICAgICAgIPhNtTwQcX20xs1k5IP2TLiIeHN/mbfIDxW3HXjH9teOvGF27OtmhBH7RIPtZB3b/Aw8B4E8T6DqoZsnKdQllvudLmooiAgICAgIF0FNpGNkmY7nvAfk4FaJ7QtPaFyWdEQEBAQEBAQEBAQEBAQEBAQEBAQEBAQEBAQEBAQEBBVu0LEzFTbtp70xy+TR7/AOYb+sq4a7ttTFXc7UbZDBvaKljXC7G99/iG209SQPK6vktxqte2odiWNlEBAQEBAQEGpi82SCV3Rjredjb6rqsbmHte8qhso/PO0dAT8hb8yFfJ7Vb+F6WZEQEBAQEBAQEBAQEBAQEBAQEBAQEBAQEBAQEBAQEBBzHb2p3lWW8o2ho8z3j+9b0WrFGqtGONVWHs5ocsL5SNZHWH6LP+ou+SnmnvpxlnvpbVFIQEBAQEBAQRW1d/Y57coyflqfoF3j90Oqe6FP7OZ81Q4f3R/eYrZvarl8OirMgICAgICAgICAgICAgICAgICAgICAgICAgICAgICAg5Hipzzyu6yOP7Rt9Ftr2iGqvh0rZuDJSwt/AD/vd4/msl53aWe895SS5ciAgICAgICDHUQh7XMdq1zS0jwcLH6FInQ49svWGixMQT6EPMTieYf7jvInI7yK23rzx7hsvXlTcOyrExiAgICAgICAgICAgICAgICAgICAgICAgICAgICAgIOTzR953mfzWyGp1GgFoox+Bv7oWSfLNPlnXjwQEBAQEBAQEFN7QdiRXNEkJDKlgs1x4SN+44jhqdHcrnqr4c3DtPhfDm4dp8JLY3FZZYRHVsdHVRANmY7i62gkaeDmutxGl7jkuMlYid18OMlYid18LAppiAgICAgICAgICAgICAgICAgICAgICAgICAgICAg5tXU9pJB0e4ftFa6z2aInsv+HSfYRn+7b9GhZbeUJ8qtsV2iQYhK6FkckbwzOM1iHAEA6jge8FXJgtSNyrkwWxxuWTbTtCpsPe2J7XyykZixlhlB4FzjwJtoNfTS7HgtfvBiwWyRuEXtj2hT0lNSzMpcrqjMcspJ3bW5SA7LbvkOva+lj6dY8MWtMb8O8WCL2mN+F2wSvM9PDMWFhkja8sPw5mg2vz4qNo1MwhaNTMN1cuVUxTbqGGvjoN290jywFwsGtMnDibnQ39VWuKZpzVrhmaTda1JIQEBB8LRcG2o4HpdB9QfL8kH1BGbR43HRU76iYOLGWuGAFxzODRYEgcT1XVKTedQ6pSb21CiDtqpL/6PUW6/Z3+Wb+K0fxL/AJaf4d/yuWzG1lLXtJpn3c3343DK9t+reY8RceKhfHanlC+O1PKcXCYgICAgICAgICAgICCs4NtvTVNZLRxNl3kWfM5zWhh3bg11jmzcT90cFW2K1axaVbYrVrFp+VmUkmOomaxrnvNmtaXOPQNFyfkEjuR3QGyO2dPiJmFM2UbnLmL2tAdnz2LbOJ+A8bcQqZMVqa38q5MVset/KR2ixyKjgdUT5sjbCzRdziTYAC419QuaUm06hxSk3nUIGp7RqVlFFXGOfdSyGNrQ1mcFue5I3lrdw8+ipGC034qRgtN+HysOCYvFVQMqICTG8Ei4sRYkOBHIggj0U7Vms6lO1ZrOpRNFt3QTVApoJjJKTYBkb3NNtSc+XLlsL5r2XU4rxG5h3OG8RymFlU0hAQU3aCmyzu/FZw9Rr9QVopP0rVnsnsDkvTAfdDh+ZH0IUr+5O3l+fezjH2UM8tRJrlpnhjfvvLo8rb8vE8gCvoZqTeIiH0s+Ob1iIWDs32dkxOsfXVnejbJmdfhLJoWsA+40WJHCwaOBNp57xjrwqnnyRjrwqvfaxtNLRRQOiZC/O8hwlYXjugEWAIsVnwY4vMxLP0+OLzMSsNRtHHFQtrp+6wwskLRqbvaCGN6m7gApxSZtxhKKTN+MOZ0/aLi9Y9xoKVpjaeAY59vB0hIBd4ABapwY6R9Utc4MVI+qUBTYjUVGOU0lZFupt9EHsyubbLYA5Xai41VJrWuGYrKk1rXDMVncLZjXaRXSVktJhlO1xjc5pJaXvdu3ZXOsCAxt+t+I4cFGuCkV5XlGuCkV5Xlr0vadX0s7Y8Wpw1h4kMcx4BPvN1LXgdB817PT0tXdJez09LV3SV02824iw+JhDd7LKLxMvYWFrvc7k3UeJ+ZEcWGckoYcM5JU07XbQCP2g0bN1bMRuj7vXJvM4Ftbq3p4d62t6WDeuTfre0uaSg9soo4s0UgbVxSBzsgfox7XNc3uFwtw5+GvMdPEX42/TmOniL8bfpdNjNom19KyoaMpJLZGXvkc3iL9LWI8HBQyUmltI5KTS2lLw3bKfEsRdSQNjZTsLzvm5jK0M0EjHZsou4t7paRZxBzC6vbFGOnKfK1sUY6cp8rds3tA6SWWjqgG1UPG2jZmG2WVgPAEEXbrYlRvTURaPEo3pqItHiUb2xf2VP8ApR/5rF30/wByHfTfchXex7AaWow+Q1FPDId+4ZnsaXABkegeRccTz5qnU3tF+0q9Te0X7SqmxjWw4+2OjcXRb6VjbG4MYa+4v8QFr355QVbLucO7eVsu7Yd28ugbZ9pQpp/ZKOE1FQNHccrXEXDQG6yO6gWtfje4GbHg5RytOoZsfT8o5WnUIeDtRrad7RilCY43H3mskjI6kCQkPPhcLuenraPos7np6Wj6LLZtlt3BRU8UzRvjOLwNabBwsCXl1tG2cOV9R4kSx4ZvOkcWGb21+FVj28xkNEzsMDoTqMrJc1jwN8xPrlVfRxeOXdX0cXjl3XjE9qGU1E2rrGOiLmt+xuC/O4XEY4Xdx6Wsb8FCuObW41Qrjm1uNVAj7TMUmBlpcOzQDnu5pOB1+0bYH5aLR/Hxx2m3dp/j447Wt3XLYLbiLEWOAbu5mavjJvodA5rrC7b6HS4PoTHLhnHKGXDOOf6QW2Pac6Gc0mHw7+YHK4kOcA4cWNYzV5Gt9Ra3PW3ePp9xytOoUx9PuOVp1DSw3tRqYZmxYvSmFr+D2sewtH3ix5OduupB06FdW6esxuk7dW6esxvHO1m2/wBumYdHEWx7181zGM1m2blu4usb+8LAceoUsWGcko4cM5JQmyu2eKVFSxk9GyKAgufI6OZgYxouTne6xPADTn0uu8mLHWvae6mTFjrXtbctDGe12R0xiwym3tjo5zXuL7cS2JliG+JN/ALqvTREbvOnVeliI3edJnYbb6pqqj2aqo3xvDSS9oc1rLD42P1aDwBudSNOa4y4a1jcSnlw1rHKsuc4LtA6ixarlZC6Z7nzRxxtvcudODyBNrNOgF/zWm1OeKsb01Wx88Ve+lni7WKyCZrcRoxGx3IMljeG31cBISH26WF+oUp6asx9MpT0tZj6LOlbTPDqCpc03BppCD1BidYrLT3QyU90Oa/0fP8Axv8A7P8Ax1r6z4/bZ1v/AKrJ21/2Y7/Fj/MqXTfcR6X7kOdYv/q7Rf8Aq3/8daK/flpr9+XyTbLcYLBRQO+1k3m+cPgjM0ndvyc76N8wV7GLllm0+CMPLLNp8Oh9k2xvscG/nb/2iYcCNYmGxDPBx4u9By1zdRl5zqPDN1GbnOo8Qv6zs4gIIbaSmu1rxy0PkeH1/NUxz8O6SwYBJYSM6i49BY/w+S9vHy9s4N2fbOtr55Kdxyk07nRu+69ro8pI5jUgjoTzW/NkmkRMPo5sk46xMLR2bbUvw6pfh9ddkZky97/Yydb/APlu014ah3AkqWfHGSvOqWfHGSvOqb7f/wCopf8AEf8AuhT6T3Sn0fuli7S2OOBUBbfKNxnt09ncBfwuR6kJg+7P7On+9P7W7spfEcLp9zbQESW47zMc+bxvr5EcrKWffqTtHPv1J2oW0/8ArND/AIkH7rVen2JaKf8Ajydm39v1nnUf57UzfZqZvs1bv9IId2jPO8v5RLzo/MvOj8yq3aIH+10RLgy9JT5Hu91up7x0OgdcnQquDXC37Uwa4W/a8t2c2gOoxKHw/ncrPzw/7UOeH/a9bDdnc9M+pFY+GSGohMb2xl1yS7jYsAGhdw4EplzxbXH4MueLa4x4UrBcclwd2I0UhOYsIiP95oGPA5AxvDv1Gq9qRl42he9PV42hduw3A91SPqXDvTus3/DjuB5Xdm8wGqPVX3bX4Q6q+7aj4ZO04GnqqOui99hLXW+JrSDlPgWukH6y8wfVWaS8wzus0lv9rsgdhEzm6gmIg+BlYQuen+5Dnp/uQ4/hmzdRLhs1XBK4sjlLZIBmsWhjHOk0NjbMLi3AE35Lba9YyRWY/bdfJWMkVmP2vfYVJRkPAYBWAHM5xuXxk6Fg+EDQOA8DfWwz9Xy3/TP1fLf9KfsjFXPxGf2OSKOq+0LjKGm/2g3gbmY7vX9bX8VbJwjHHLwtkmkY45eFyxrZfH6uIw1M9K+MkEizBq03BDmwgg+R5nqoVyYazuIlCmTDWdxEtubszlnw2np55GsqacybtwJewtkffK7QG2jdeVuBXkdRFbzaPEuY6iK5JtEdpV+orsdwhoMrhLTts0F1pY+gBdpIwchew1AVIrhy+O0qxXDl8dpa/antAa6kw+oY0sY/fZ2XvlkYY2kX587HofNe9PThe0PenpwvaFgwjD9oNxF7PVUoh3bd1ZsdsmUZbfY9LKdrYd94lK1sO+8S97I7E4lT4j7ZUOgOcSb3IbFxew2swMA/rA0n1XmTLS1OMGTNS1OMIzsGDDPVmX/SMrcub3rFz96RfX3sl/Rd9VvjGvDvq98a68LZ20siOGPMmXOJGbm/HMXjNl/Uz+gKl02/U7I9Lv1I05ht1MXYfhJcbkQSt9GuY0fRoWnFGr3asMavd2Pb1zxhNTk47ix/RNg/9klY8X3IYsX3I2qvYJFF7NO4W32+s8/EGZGlg/RzZ/UHordXvlC3Wb5Q6ksjI4p2Zj/v6s/+R/ntW3N9mrdn+zVv/wBIEdykPPNL+Ua86TzLno/MrxK0nCCBqTQWHiTTrPHv/bPHv/bn/wDR9lGasbcZiIiBzIaZgT5Aub8wtPWfDV1nwsfbfO1uHZSRd8zA0czbMT9ApdLH+ol0sf6jn+MtI2cob86t5H/2For9+Win35RcuzEjMOpsTp76Odvue7cyZwjkA+7oAehA6m3fqRN5pZ3GWJvOOztfZ7tezEKfMbCdlhMwdeT2j7pt6G45XOHNimltfDBmxTjtr4WlSSEBB4niDmlp4EWXsTohUxUbqTvDVps4eHA/RX1uFvMIfYDs7koKs1G+ZJEYnNZYEOIcWEEjhwb1XuXPzrrTvNn511pt9pHZ8MQyzQObHUNGUl18sjeQcQCQRyNjxt0t5hz+n2nw8wZ/T7T4R9VsHW1WHMpayWHfQPvTyBz3Asy2ySEtB8nC/AeN/YzVrflWOzqM1a5OVY7N/Y/YeeOlmpsTmE8cjWsZE1z3Nia25u1zgLOvltYaZB6c5MsTaLUjTnJmibRakaVqfsorqd7jh1blaer5IX25AmMEO89PJWjqaW99VY6mlvfVI7IdmE0VUyrxCoEkjHZg1pe8ucPdL5XgE26W5DXkuMnURNeNYc5Ooia8awltmthJKXE56zesfHLvLNsQ4b14fY8jaxF+a4vmi1IrrwnfNFqRXXhs9pOxb8SZCI5Gxuic494EhweG31GoPdH1XmHL6cyYMvpzLJtJsLFW0kMMrsssMYbHK0XsQ0BwLTbMw5RpodBwXlMs0tuHmPNNLbhTIuzzGmN3Mde0Q8ABNMLN6Bgb3R+EGyv6+Ke817r+vinvNe697B7JDDoDFvXyue7M4m4YD0ZHc5fE8T8gIZcnOd6Z8uX1J3pzLtQEdfisNPR2dNYRSvGozZibaccjb3Pp8K1YN0xzazXg3jxza3h2vDqNkMUcMYsyNgY0eDQAPyWGZ3O5YJnc7UftWlB3EfPvOP0A/j8lfBHmVsPzKQxbAn1uDx08bmte6GEtLr2uzI6xtqActr6rmt+GTbyt4pk5PXZnsxNQUskNQY3OdMXjISRYsjbY5mjW7DyTPki9tw9z5IyW3Cp4x2YVMNYKrCZI2APztY8lu7J4tFgQ6M3IsbaG2qrXqImvG6teoiacbtvans3nmlbW0cjKerNnSsDnBm8t3nRygXBOvEa35a38x54iONo3DnH1ERHG0bhpSbG47VZWVda1kQOpDyT55WNbnPmQvfVw171q69XDXvWqx7ZbH1k8dOKStkY6Blu+57TK7T7R0rNc9h0PE8LlTx5a1meUeUsWWtZnlXyqtVsNjlUBDV1bN1cE3kLhpzytaM556qsZsVe9Y7rRmw171juutR2f0zsOZQEuszvMl0zCQkkvt4lxGXobdCoxmtF+aEZrRfmplHsVjtIDDR1bNzc5e/YC/Rr2HIedh1Vpy4rd7R3XnNhv3tHdb+z/AGTqaMySVdU+aSX3mZnOYDe+bM/Vz+V9NL8eUcuStvbGkM2St/bGkLtb2ayuqTWYXMIZS7M5pLmjMfecx7QbX5tIsbnXkqY88ceN43CmPqIivG8bhE13ZtilY1z66rY6RotCwuc5t7i9yGgM05gEnS67r1GOnth3XqMdPbDb2g7M6qeiooWSQiWna9r7l+V2dwILXBl+XAjmuaZ61tafy5p1Fa2tP5dRNOHR7uQBzSzK4HUOBFiD1Fll332y777cjr+y2tppzLhNTlaeAMjo3tH3S4AiRvnby5rXHUVtGrw2R1NbRrJCb2L2PxOKqFVXVpNgQYw90m8BHuuzANaL66X4clxlyY5rqsJ5cuOa8a1Z9k9hp6XFKire+J0UokygF2cb2RrxdpbbSxHFeZM0WxxV5kzRbHFfw2e1DY6bEY4RTvja6NziRIXAEPA5tB17o5c15gyxjmdvMGWMcztbMKpTHBFE+xLImsdbUEtaAbX4jRRmdztGZ3O3Ksb7J6mKczYVOGAklrS90b47/C2Ro1b52NuvFa69TWY1eGyvU1murw14Oy3EaqVrsSqu4OZkfK+3MNDhZt+t/Qr3+RSsfRD3+TSsfRC6bc7Ee1UMNJSFke4c0xh98pDWObYuFyD3r3sbkeN1HFl435Shizcb8pSGxOzrqbD2UdUI3kbwSBt3McJHvNu8BcZXWOi4yX5X5Q5yX5X5QpNL2c11DXCow2SJ0YOjZHuaSwnWN9mnMOHe8AbXCvOet6at5XnqK3pxtHd1lvjxWRjfUBAQVra+gOXfsHAfaDw5O9Ofh5K2K3wpSfg2NxcSNMLj3mat8W//AIfoQvMtddzJXXdZVJMQEBAQEBAQEENtXhEtVAYoKh9M+987OYsQWmxBsb8QQbgeR7paKzuY27paKzuY2hdguz6HDryF+9ncLZ8uUMbzDG3NvE35cl3lzTk7fCmbPOTt8LjI8NBc42AFyTyA4lRQcoxyd1XUlzR7xDIx0F7N+pv6lbKxxq01jjDpsztxC0MAOXIxoJsNS1o1seqyx3ln8yyxSu0EuRrie6GuJvYXPEBeTH4P+B9ZGOL2jUjjzHEeeoTUmpDWR5Q/O3KdAb8T0HU6cPBNT4NS16bEM50yW3pYDm4gMzXHUr2a6ezDPDWxuIa17SSLgA8V5MTDzUja6Muyh7Sb2tfn0HVNSal7kqWNIa5wDjawvqb3tYeh+Sak08x1sZvZ7TYXOvIcT5eKak1IK2PLmzjLe1/Hp5pqTUvj66MAOL22N7G/G3H5c+icZNS9OqmAhpe27rZRfjmva3XgfkmpNS1qnE2BpMbmuIIvrpYva06+q9is/L2KtqCpY++RwdbjY8F5MTHl5MaYYcSidms4AMPeJIHC2vlqvZrJxlngqGvF2OBtobcvMcl5Maea08Ctj73fb3fe14a24+eial7qX2KrY62VwNyQNeYFyLdbapqTUvklZG293gWNuPMC5FuttU1JqXisqsse8ZZ3u26EOcBe48CkRudER309wVIJIJbfM4AA3uG2vy466jkkwaJK2NvF7RqRx5t975c+iak1L6apgIbmFzawvxvwTUmpZl48EBAQEHwi+hQc52lwuShlbU0993muOe7J+F34DewPjbpfTS0XjjK9bRaNSu+B4syqhbLHz0c3mxw4tP8AOosoWrNZ1KVqzWdJBcuRAQEBAQEBAQEFN2oxjefZRHufE775HIfh/P8AO+Omu8q0rrvLzsbhF37940bozxdzPkB9T4Jlt209yW+FpxSAvjygX77CR4B7SfoCpVnUpVnUsNTS5DG6Jlw1xLmttc5mFtxmIHTmvYne9vYnflipqV+8a5zLfayOOoNg5gA4HjySZjT2ZjT42mex+8yFwEkhygtvaS1nC5tyOl/iK93Exo3BT0smdrizL9u55FxoHREA6Hjc2/m6TMaNw+w0TxHTttYsPf1Hdux4J466kcF5No3JvvLExrm+zRuZbI8C92kOysfctAN7cze3qvfzJ+Zbs1K50rncAYcgd0JcfXouYns832akFGS0CSOU5Yy22aPKbgAhtiDqOF7cF1M/h7v8Php5jlcd4Qx5yi7BJlLQL390kG/O9im4Nw97h4sGtlyOzFwzMDsxItmN9G2udF5uDcPlJQPtZwyn2Zsd7jR3euNPML2bR/8ASZepI3uh3W6LSMg4synK9t7d7hYE6gLztE728+dtxsJ37n27pjaL9SHP/gQvN9tPN9mlJTSd4BhNphKNW2eNNBro7nrpoNV1uHW4bVJG4yvkc0sBa1oBtc5S45jYkfFbjyXM+NPJ8aagjmaHCJr2s5NcWEgl4zbs3Pw5uOl7Lrt8ve3y+No3/aODXZg9j4w5wJdlFiCb6XFx6puDcHsT2lj+8TldnyFocHPcHEjNoRfT0CconsbhsTUh9nyMa69wbOLb/wBYHG5Bt1XkT9W5eb7sTqWQNc5rbvbM57Bcd4O0IvfS7SfkE3BuHn2F8ZaRncN3ldkLQc2YucbO4gl30XvKJe729MpnMczcte3RocSWFpaOIdrfMASAR+S83vyb35Sy4cCAgICAg8yxhzS1wDmkWIIuCDxBHMIKDW4LUYbMamga6anP9dT3JcG/h+9blzHiCVoi1ckcbefy0VtW8cbdp/K44JjENVE2aneHMPzaebXD4XDoo2rNZ1KNqzWdS31y5EBAQEBAQY55msF3Gw/n5r2I2aVvF8TdJdre6zn1d5+HgrVppWtdNPDMHMrtdGD3j/AeP5L219PbW0uMMQa0NaLACwHRZ/KL2gICAgICDDFSRtN2Ma0niQ0A/NezMy93LMvHggICAgICAgICAgICAgICAgICAgICAgIIap2fZvTUUztxOffc0XZLbgJYtA/jxBa7o4LuLzrU94dxedanvCUp3OI+0ADudjcHyvY/MfPiuHMsqPBAQEGlX4tBD/XSsaehPe9GjU/JdRWZ8PYrM+FdrdtmnSBt/wATv4N/5/JVjD+VIx/lGsxV8ju8S5x4Dj6ABd8Yh1x0seH4QXWdMMo+7zPn0UrX/DibfhOMYAAALAcAFJN6QEBAQEBAQEBAQEBAQEBAQEBAQEBAQEBAQEBAQEBAQEBAQaNbhjZNQ6SN33onluvUt915/SaV7E6exbSArcGxVt/ZsRa8cmz08d/WSNov/uqkWx/Nf8KRbH81V6ui2lHuvgd4xbkf5rQq1np/na1f4/8AaInwzaGTSVsxHO08DR6tZIAfkqcsEeP+3W8EeP8AtmodgsQd77Ymdc0l/wBwOXM5qfDmctPhZ8N7PgNZ5i78LBb9p17/ACClOf8AEJTl/ELZh2FwwC0TA3qeLj5uOqlNpnylNpny3Fy8EBAQEBAQEBAQEBAQEBAQEBAQEBAQEBAQEBAQEBAQEBAQEBAQEBAQEBAQEBAQEBAQEBAQEBAQEBAQEBAQEBAQEBAQEBAQEBB//9k="/>
          <p:cNvSpPr>
            <a:spLocks noChangeAspect="1" noChangeArrowheads="1"/>
          </p:cNvSpPr>
          <p:nvPr/>
        </p:nvSpPr>
        <p:spPr bwMode="auto">
          <a:xfrm>
            <a:off x="184150" y="-144463"/>
            <a:ext cx="3429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GB" sz="1800">
              <a:solidFill>
                <a:srgbClr val="000000"/>
              </a:solidFill>
              <a:latin typeface="Tahoma" charset="0"/>
              <a:ea typeface="ＭＳ Ｐゴシック" charset="0"/>
              <a:cs typeface="ＭＳ Ｐゴシック" charset="0"/>
            </a:endParaRPr>
          </a:p>
        </p:txBody>
      </p:sp>
      <p:sp>
        <p:nvSpPr>
          <p:cNvPr id="533507" name="AutoShape 6" descr="data:image/jpeg;base64,/9j/4AAQSkZJRgABAQAAAQABAAD/2wCEAAkGBxMTEhUTEBQVFhUXFh4aFRcYFxgaGxYdFxcXHRkaGxUaHCgjGBoxGxUbIjIhKykrLi4xFyA4ODMsNyotLisBCgoKDg0OGxAQGjQmICU3LywsLCwsLCwsLDQsNCwsLDQsLCwsLCwsLCwsLCwsLCwsLCwsLCwsLCwsLCwsLCwsLP/AABEIAJYBUQMBEQACEQEDEQH/xAAcAAEAAgMBAQEAAAAAAAAAAAAABQYDBAcCAQj/xABLEAABAwIDBQUFBAYGBwkAAAABAAIDBBEFEiEGEzFBUQciYXGBFDJCkaEjUmKxcoKissHwCDM1Y3OzNDZDksPR4iQlRFN0g4Sk4f/EABkBAQEBAQEBAAAAAAAAAAAAAAADBAIBBf/EAC0RAQACAgEDAwQCAQQDAAAAAAABAgMREgQhMRMyQSIzUYEUYZEjUnHBNEKh/9oADAMBAAIRAxEAPwDt6AgICAgICAgwuqoxoXsH6w/5r3T3UsrXAi41HgvHj6gICAgICAgICAgICAgICAgICAgICAgICAgICAgICAgICAgICAgIKXtL2mUVKSxhNRKNMsVsoP4peA6WFyOivTp72/penT3t38KMdu8YxB5ZQRZBf/ZNDi3wfNJ3W+fdWj0MVPfLR6GLH75SVJ2X1tR3sTrn2OpYHPlPlmeQ1voCFxPUUr7KuJ6ilfZVYKLslwxg77JJT1fI4fSPKFOepySnPU5JS9JsLQRG8MLoj1jmnYfm2QKc5bz5lOct58ynWRljCGlzyOGd2vlmt9TdcOPLRwjaCGoc+NpLJozaWGQZZGcOLb2c3Ud5pLTcWJXtqTXu6tSa90quXAgICAgICAgICAgICAgICAgICAgICAgICAgICAgICAgICCPxzGoaSIy1D8reAHFzz91reZ/k6LqlJtOodVpNp1Diu1O2lXiD9zEHRxOOVsMdy6S/J5Grj+Eaedrrfjw1x95b8eKuPvPlZdkOydoAlxHU8RA06D/EeOP6LdPEqWTqvin+UsnVfFP8un0lKyJgZExrGN4NaA0DyAWSZme8skzM95Zl48EBAQUPtR2cMjG11MSypp9c7dHFnPXwvfyzDmtGC8RPG3iWjBk19NvEpHs92qNbCWzACoisJANA8HhIByBsbjkR0IXObHwnt4c5sfCe3ha1FEQEBAQEBAQEBAQEBAQEBAQEBAQEBAQEBAQEBAQEBAQR+PYxHSQumlOg0a0cXuPBrfH8tTyXVKzadQ6rWbTqHDcWrKnEakOcC57jlijbwYD8LflcuPG1zoNN9Yrjq3VitKus7FbGxUTMzrPqHDvv+7f4WdG+PE/IDHlyzf8A4ZMmWb/8LSpJCAgICAg8yRhwLXC4III6g6FBy3ZmlNNXRkcC4xO8Q7QftBp9FryfVRpvO6uqLIzCAgICAgICAgICAgICAgICAgICAgICAgICAgICAgIPhNtTwQcX20xs1k5IP2TLiIeHN/mbfIDxW3HXjH9teOvGF27OtmhBH7RIPtZB3b/Aw8B4E8T6DqoZsnKdQllvudLmooiAgICAgIF0FNpGNkmY7nvAfk4FaJ7QtPaFyWdEQEBAQEBAQEBAQEBAQEBAQEBAQEBAQEBAQEBAQEBBVu0LEzFTbtp70xy+TR7/AOYb+sq4a7ttTFXc7UbZDBvaKljXC7G99/iG209SQPK6vktxqte2odiWNlEBAQEBAQEGpi82SCV3Rjredjb6rqsbmHte8qhso/PO0dAT8hb8yFfJ7Vb+F6WZEQEBAQEBAQEBAQEBAQEBAQEBAQEBAQEBAQEBAQEBBzHb2p3lWW8o2ho8z3j+9b0WrFGqtGONVWHs5ocsL5SNZHWH6LP+ou+SnmnvpxlnvpbVFIQEBAQEBAQRW1d/Y57coyflqfoF3j90Oqe6FP7OZ81Q4f3R/eYrZvarl8OirMgICAgICAgICAgICAgICAgICAgICAgICAgICAgICAg5Hipzzyu6yOP7Rt9Ftr2iGqvh0rZuDJSwt/AD/vd4/msl53aWe895SS5ciAgICAgICDHUQh7XMdq1zS0jwcLH6FInQ49svWGixMQT6EPMTieYf7jvInI7yK23rzx7hsvXlTcOyrExiAgICAgICAgICAgICAgICAgICAgICAgICAgICAgIOTzR953mfzWyGp1GgFoox+Bv7oWSfLNPlnXjwQEBAQEBAQEFN7QdiRXNEkJDKlgs1x4SN+44jhqdHcrnqr4c3DtPhfDm4dp8JLY3FZZYRHVsdHVRANmY7i62gkaeDmutxGl7jkuMlYid18OMlYid18LAppiAgICAgICAgICAgICAgICAgICAgICAgICAgICAg5tXU9pJB0e4ftFa6z2aInsv+HSfYRn+7b9GhZbeUJ8qtsV2iQYhK6FkckbwzOM1iHAEA6jge8FXJgtSNyrkwWxxuWTbTtCpsPe2J7XyykZixlhlB4FzjwJtoNfTS7HgtfvBiwWyRuEXtj2hT0lNSzMpcrqjMcspJ3bW5SA7LbvkOva+lj6dY8MWtMb8O8WCL2mN+F2wSvM9PDMWFhkja8sPw5mg2vz4qNo1MwhaNTMN1cuVUxTbqGGvjoN290jywFwsGtMnDibnQ39VWuKZpzVrhmaTda1JIQEBB8LRcG2o4HpdB9QfL8kH1BGbR43HRU76iYOLGWuGAFxzODRYEgcT1XVKTedQ6pSb21CiDtqpL/6PUW6/Z3+Wb+K0fxL/AJaf4d/yuWzG1lLXtJpn3c3343DK9t+reY8RceKhfHanlC+O1PKcXCYgICAgICAgICAgICCs4NtvTVNZLRxNl3kWfM5zWhh3bg11jmzcT90cFW2K1axaVbYrVrFp+VmUkmOomaxrnvNmtaXOPQNFyfkEjuR3QGyO2dPiJmFM2UbnLmL2tAdnz2LbOJ+A8bcQqZMVqa38q5MVset/KR2ixyKjgdUT5sjbCzRdziTYAC419QuaUm06hxSk3nUIGp7RqVlFFXGOfdSyGNrQ1mcFue5I3lrdw8+ipGC034qRgtN+HysOCYvFVQMqICTG8Ei4sRYkOBHIggj0U7Vms6lO1ZrOpRNFt3QTVApoJjJKTYBkb3NNtSc+XLlsL5r2XU4rxG5h3OG8RymFlU0hAQU3aCmyzu/FZw9Rr9QVopP0rVnsnsDkvTAfdDh+ZH0IUr+5O3l+fezjH2UM8tRJrlpnhjfvvLo8rb8vE8gCvoZqTeIiH0s+Ob1iIWDs32dkxOsfXVnejbJmdfhLJoWsA+40WJHCwaOBNp57xjrwqnnyRjrwqvfaxtNLRRQOiZC/O8hwlYXjugEWAIsVnwY4vMxLP0+OLzMSsNRtHHFQtrp+6wwskLRqbvaCGN6m7gApxSZtxhKKTN+MOZ0/aLi9Y9xoKVpjaeAY59vB0hIBd4ABapwY6R9Utc4MVI+qUBTYjUVGOU0lZFupt9EHsyubbLYA5Xai41VJrWuGYrKk1rXDMVncLZjXaRXSVktJhlO1xjc5pJaXvdu3ZXOsCAxt+t+I4cFGuCkV5XlGuCkV5Xlr0vadX0s7Y8Wpw1h4kMcx4BPvN1LXgdB817PT0tXdJez09LV3SV02824iw+JhDd7LKLxMvYWFrvc7k3UeJ+ZEcWGckoYcM5JU07XbQCP2g0bN1bMRuj7vXJvM4Ftbq3p4d62t6WDeuTfre0uaSg9soo4s0UgbVxSBzsgfox7XNc3uFwtw5+GvMdPEX42/TmOniL8bfpdNjNom19KyoaMpJLZGXvkc3iL9LWI8HBQyUmltI5KTS2lLw3bKfEsRdSQNjZTsLzvm5jK0M0EjHZsou4t7paRZxBzC6vbFGOnKfK1sUY6cp8rds3tA6SWWjqgG1UPG2jZmG2WVgPAEEXbrYlRvTURaPEo3pqItHiUb2xf2VP8ApR/5rF30/wByHfTfchXex7AaWow+Q1FPDId+4ZnsaXABkegeRccTz5qnU3tF+0q9Te0X7SqmxjWw4+2OjcXRb6VjbG4MYa+4v8QFr355QVbLucO7eVsu7Yd28ugbZ9pQpp/ZKOE1FQNHccrXEXDQG6yO6gWtfje4GbHg5RytOoZsfT8o5WnUIeDtRrad7RilCY43H3mskjI6kCQkPPhcLuenraPos7np6Wj6LLZtlt3BRU8UzRvjOLwNabBwsCXl1tG2cOV9R4kSx4ZvOkcWGb21+FVj28xkNEzsMDoTqMrJc1jwN8xPrlVfRxeOXdX0cXjl3XjE9qGU1E2rrGOiLmt+xuC/O4XEY4Xdx6Wsb8FCuObW41Qrjm1uNVAj7TMUmBlpcOzQDnu5pOB1+0bYH5aLR/Hxx2m3dp/j447Wt3XLYLbiLEWOAbu5mavjJvodA5rrC7b6HS4PoTHLhnHKGXDOOf6QW2Pac6Gc0mHw7+YHK4kOcA4cWNYzV5Gt9Ra3PW3ePp9xytOoUx9PuOVp1DSw3tRqYZmxYvSmFr+D2sewtH3ix5OduupB06FdW6esxuk7dW6esxvHO1m2/wBumYdHEWx7181zGM1m2blu4usb+8LAceoUsWGcko4cM5JQmyu2eKVFSxk9GyKAgufI6OZgYxouTne6xPADTn0uu8mLHWvae6mTFjrXtbctDGe12R0xiwym3tjo5zXuL7cS2JliG+JN/ALqvTREbvOnVeliI3edJnYbb6pqqj2aqo3xvDSS9oc1rLD42P1aDwBudSNOa4y4a1jcSnlw1rHKsuc4LtA6ixarlZC6Z7nzRxxtvcudODyBNrNOgF/zWm1OeKsb01Wx88Ve+lni7WKyCZrcRoxGx3IMljeG31cBISH26WF+oUp6asx9MpT0tZj6LOlbTPDqCpc03BppCD1BidYrLT3QyU90Oa/0fP8Axv8A7P8Ax1r6z4/bZ1v/AKrJ21/2Y7/Fj/MqXTfcR6X7kOdYv/q7Rf8Aq3/8daK/flpr9+XyTbLcYLBRQO+1k3m+cPgjM0ndvyc76N8wV7GLllm0+CMPLLNp8Oh9k2xvscG/nb/2iYcCNYmGxDPBx4u9By1zdRl5zqPDN1GbnOo8Qv6zs4gIIbaSmu1rxy0PkeH1/NUxz8O6SwYBJYSM6i49BY/w+S9vHy9s4N2fbOtr55Kdxyk07nRu+69ro8pI5jUgjoTzW/NkmkRMPo5sk46xMLR2bbUvw6pfh9ddkZky97/Yydb/APlu014ah3AkqWfHGSvOqWfHGSvOqb7f/wCopf8AEf8AuhT6T3Sn0fuli7S2OOBUBbfKNxnt09ncBfwuR6kJg+7P7On+9P7W7spfEcLp9zbQESW47zMc+bxvr5EcrKWffqTtHPv1J2oW0/8ArND/AIkH7rVen2JaKf8Ajydm39v1nnUf57UzfZqZvs1bv9IId2jPO8v5RLzo/MvOj8yq3aIH+10RLgy9JT5Hu91up7x0OgdcnQquDXC37Uwa4W/a8t2c2gOoxKHw/ncrPzw/7UOeH/a9bDdnc9M+pFY+GSGohMb2xl1yS7jYsAGhdw4EplzxbXH4MueLa4x4UrBcclwd2I0UhOYsIiP95oGPA5AxvDv1Gq9qRl42he9PV42hduw3A91SPqXDvTus3/DjuB5Xdm8wGqPVX3bX4Q6q+7aj4ZO04GnqqOui99hLXW+JrSDlPgWukH6y8wfVWaS8wzus0lv9rsgdhEzm6gmIg+BlYQuen+5Dnp/uQ4/hmzdRLhs1XBK4sjlLZIBmsWhjHOk0NjbMLi3AE35Lba9YyRWY/bdfJWMkVmP2vfYVJRkPAYBWAHM5xuXxk6Fg+EDQOA8DfWwz9Xy3/TP1fLf9KfsjFXPxGf2OSKOq+0LjKGm/2g3gbmY7vX9bX8VbJwjHHLwtkmkY45eFyxrZfH6uIw1M9K+MkEizBq03BDmwgg+R5nqoVyYazuIlCmTDWdxEtubszlnw2np55GsqacybtwJewtkffK7QG2jdeVuBXkdRFbzaPEuY6iK5JtEdpV+orsdwhoMrhLTts0F1pY+gBdpIwchew1AVIrhy+O0qxXDl8dpa/antAa6kw+oY0sY/fZ2XvlkYY2kX587HofNe9PThe0PenpwvaFgwjD9oNxF7PVUoh3bd1ZsdsmUZbfY9LKdrYd94lK1sO+8S97I7E4lT4j7ZUOgOcSb3IbFxew2swMA/rA0n1XmTLS1OMGTNS1OMIzsGDDPVmX/SMrcub3rFz96RfX3sl/Rd9VvjGvDvq98a68LZ20siOGPMmXOJGbm/HMXjNl/Uz+gKl02/U7I9Lv1I05ht1MXYfhJcbkQSt9GuY0fRoWnFGr3asMavd2Pb1zxhNTk47ix/RNg/9klY8X3IYsX3I2qvYJFF7NO4W32+s8/EGZGlg/RzZ/UHordXvlC3Wb5Q6ksjI4p2Zj/v6s/+R/ntW3N9mrdn+zVv/wBIEdykPPNL+Ua86TzLno/MrxK0nCCBqTQWHiTTrPHv/bPHv/bn/wDR9lGasbcZiIiBzIaZgT5Aub8wtPWfDV1nwsfbfO1uHZSRd8zA0czbMT9ApdLH+ol0sf6jn+MtI2cob86t5H/2For9+Win35RcuzEjMOpsTp76Odvue7cyZwjkA+7oAehA6m3fqRN5pZ3GWJvOOztfZ7tezEKfMbCdlhMwdeT2j7pt6G45XOHNimltfDBmxTjtr4WlSSEBB4niDmlp4EWXsTohUxUbqTvDVps4eHA/RX1uFvMIfYDs7koKs1G+ZJEYnNZYEOIcWEEjhwb1XuXPzrrTvNn511pt9pHZ8MQyzQObHUNGUl18sjeQcQCQRyNjxt0t5hz+n2nw8wZ/T7T4R9VsHW1WHMpayWHfQPvTyBz3Asy2ySEtB8nC/AeN/YzVrflWOzqM1a5OVY7N/Y/YeeOlmpsTmE8cjWsZE1z3Nia25u1zgLOvltYaZB6c5MsTaLUjTnJmibRakaVqfsorqd7jh1blaer5IX25AmMEO89PJWjqaW99VY6mlvfVI7IdmE0VUyrxCoEkjHZg1pe8ucPdL5XgE26W5DXkuMnURNeNYc5Ooia8awltmthJKXE56zesfHLvLNsQ4b14fY8jaxF+a4vmi1IrrwnfNFqRXXhs9pOxb8SZCI5Gxuic494EhweG31GoPdH1XmHL6cyYMvpzLJtJsLFW0kMMrsssMYbHK0XsQ0BwLTbMw5RpodBwXlMs0tuHmPNNLbhTIuzzGmN3Mde0Q8ABNMLN6Bgb3R+EGyv6+Ke817r+vinvNe697B7JDDoDFvXyue7M4m4YD0ZHc5fE8T8gIZcnOd6Z8uX1J3pzLtQEdfisNPR2dNYRSvGozZibaccjb3Pp8K1YN0xzazXg3jxza3h2vDqNkMUcMYsyNgY0eDQAPyWGZ3O5YJnc7UftWlB3EfPvOP0A/j8lfBHmVsPzKQxbAn1uDx08bmte6GEtLr2uzI6xtqActr6rmt+GTbyt4pk5PXZnsxNQUskNQY3OdMXjISRYsjbY5mjW7DyTPki9tw9z5IyW3Cp4x2YVMNYKrCZI2APztY8lu7J4tFgQ6M3IsbaG2qrXqImvG6teoiacbtvans3nmlbW0cjKerNnSsDnBm8t3nRygXBOvEa35a38x54iONo3DnH1ERHG0bhpSbG47VZWVda1kQOpDyT55WNbnPmQvfVw171q69XDXvWqx7ZbH1k8dOKStkY6Blu+57TK7T7R0rNc9h0PE8LlTx5a1meUeUsWWtZnlXyqtVsNjlUBDV1bN1cE3kLhpzytaM556qsZsVe9Y7rRmw171juutR2f0zsOZQEuszvMl0zCQkkvt4lxGXobdCoxmtF+aEZrRfmplHsVjtIDDR1bNzc5e/YC/Rr2HIedh1Vpy4rd7R3XnNhv3tHdb+z/AGTqaMySVdU+aSX3mZnOYDe+bM/Vz+V9NL8eUcuStvbGkM2St/bGkLtb2ayuqTWYXMIZS7M5pLmjMfecx7QbX5tIsbnXkqY88ceN43CmPqIivG8bhE13ZtilY1z66rY6RotCwuc5t7i9yGgM05gEnS67r1GOnth3XqMdPbDb2g7M6qeiooWSQiWna9r7l+V2dwILXBl+XAjmuaZ61tafy5p1Fa2tP5dRNOHR7uQBzSzK4HUOBFiD1Fll332y777cjr+y2tppzLhNTlaeAMjo3tH3S4AiRvnby5rXHUVtGrw2R1NbRrJCb2L2PxOKqFVXVpNgQYw90m8BHuuzANaL66X4clxlyY5rqsJ5cuOa8a1Z9k9hp6XFKire+J0UokygF2cb2RrxdpbbSxHFeZM0WxxV5kzRbHFfw2e1DY6bEY4RTvja6NziRIXAEPA5tB17o5c15gyxjmdvMGWMcztbMKpTHBFE+xLImsdbUEtaAbX4jRRmdztGZ3O3Ksb7J6mKczYVOGAklrS90b47/C2Ro1b52NuvFa69TWY1eGyvU1murw14Oy3EaqVrsSqu4OZkfK+3MNDhZt+t/Qr3+RSsfRD3+TSsfRC6bc7Ee1UMNJSFke4c0xh98pDWObYuFyD3r3sbkeN1HFl435Shizcb8pSGxOzrqbD2UdUI3kbwSBt3McJHvNu8BcZXWOi4yX5X5Q5yX5X5QpNL2c11DXCow2SJ0YOjZHuaSwnWN9mnMOHe8AbXCvOet6at5XnqK3pxtHd1lvjxWRjfUBAQVra+gOXfsHAfaDw5O9Ofh5K2K3wpSfg2NxcSNMLj3mat8W//AIfoQvMtddzJXXdZVJMQEBAQEBAQEENtXhEtVAYoKh9M+987OYsQWmxBsb8QQbgeR7paKzuY27paKzuY2hdguz6HDryF+9ncLZ8uUMbzDG3NvE35cl3lzTk7fCmbPOTt8LjI8NBc42AFyTyA4lRQcoxyd1XUlzR7xDIx0F7N+pv6lbKxxq01jjDpsztxC0MAOXIxoJsNS1o1seqyx3ln8yyxSu0EuRrie6GuJvYXPEBeTH4P+B9ZGOL2jUjjzHEeeoTUmpDWR5Q/O3KdAb8T0HU6cPBNT4NS16bEM50yW3pYDm4gMzXHUr2a6ezDPDWxuIa17SSLgA8V5MTDzUja6Muyh7Sb2tfn0HVNSal7kqWNIa5wDjawvqb3tYeh+Sak08x1sZvZ7TYXOvIcT5eKak1IK2PLmzjLe1/Hp5pqTUvj66MAOL22N7G/G3H5c+icZNS9OqmAhpe27rZRfjmva3XgfkmpNS1qnE2BpMbmuIIvrpYva06+q9is/L2KtqCpY++RwdbjY8F5MTHl5MaYYcSidms4AMPeJIHC2vlqvZrJxlngqGvF2OBtobcvMcl5Maea08Ctj73fb3fe14a24+eial7qX2KrY62VwNyQNeYFyLdbapqTUvklZG293gWNuPMC5FuttU1JqXisqsse8ZZ3u26EOcBe48CkRudER309wVIJIJbfM4AA3uG2vy466jkkwaJK2NvF7RqRx5t975c+iak1L6apgIbmFzawvxvwTUmpZl48EBAQEHwi+hQc52lwuShlbU0993muOe7J+F34DewPjbpfTS0XjjK9bRaNSu+B4syqhbLHz0c3mxw4tP8AOosoWrNZ1KVqzWdJBcuRAQEBAQEBAQEFN2oxjefZRHufE775HIfh/P8AO+Omu8q0rrvLzsbhF37940bozxdzPkB9T4Jlt209yW+FpxSAvjygX77CR4B7SfoCpVnUpVnUsNTS5DG6Jlw1xLmttc5mFtxmIHTmvYne9vYnflipqV+8a5zLfayOOoNg5gA4HjySZjT2ZjT42mex+8yFwEkhygtvaS1nC5tyOl/iK93Exo3BT0smdrizL9u55FxoHREA6Hjc2/m6TMaNw+w0TxHTttYsPf1Hdux4J466kcF5No3JvvLExrm+zRuZbI8C92kOysfctAN7cze3qvfzJ+Zbs1K50rncAYcgd0JcfXouYns832akFGS0CSOU5Yy22aPKbgAhtiDqOF7cF1M/h7v8Php5jlcd4Qx5yi7BJlLQL390kG/O9im4Nw97h4sGtlyOzFwzMDsxItmN9G2udF5uDcPlJQPtZwyn2Zsd7jR3euNPML2bR/8ASZepI3uh3W6LSMg4synK9t7d7hYE6gLztE728+dtxsJ37n27pjaL9SHP/gQvN9tPN9mlJTSd4BhNphKNW2eNNBro7nrpoNV1uHW4bVJG4yvkc0sBa1oBtc5S45jYkfFbjyXM+NPJ8aagjmaHCJr2s5NcWEgl4zbs3Pw5uOl7Lrt8ve3y+No3/aODXZg9j4w5wJdlFiCb6XFx6puDcHsT2lj+8TldnyFocHPcHEjNoRfT0CconsbhsTUh9nyMa69wbOLb/wBYHG5Bt1XkT9W5eb7sTqWQNc5rbvbM57Bcd4O0IvfS7SfkE3BuHn2F8ZaRncN3ldkLQc2YucbO4gl30XvKJe729MpnMczcte3RocSWFpaOIdrfMASAR+S83vyb35Sy4cCAgICAg8yxhzS1wDmkWIIuCDxBHMIKDW4LUYbMamga6anP9dT3JcG/h+9blzHiCVoi1ckcbefy0VtW8cbdp/K44JjENVE2aneHMPzaebXD4XDoo2rNZ1KNqzWdS31y5EBAQEBAQY55msF3Gw/n5r2I2aVvF8TdJdre6zn1d5+HgrVppWtdNPDMHMrtdGD3j/AeP5L219PbW0uMMQa0NaLACwHRZ/KL2gICAgICDDFSRtN2Ma0niQ0A/NezMy93LMvHggICAgICAgICAgICAgICAgICAgICAgIIap2fZvTUUztxOffc0XZLbgJYtA/jxBa7o4LuLzrU94dxedanvCUp3OI+0ADudjcHyvY/MfPiuHMsqPBAQEGlX4tBD/XSsaehPe9GjU/JdRWZ8PYrM+FdrdtmnSBt/wATv4N/5/JVjD+VIx/lGsxV8ju8S5x4Dj6ABd8Yh1x0seH4QXWdMMo+7zPn0UrX/DibfhOMYAAALAcAFJN6QEBAQEBAQEBAQEBAQEBAQEBAQEBAQEBAQEBAQEBAQEBAQaNbhjZNQ6SN33onluvUt915/SaV7E6exbSArcGxVt/ZsRa8cmz08d/WSNov/uqkWx/Nf8KRbH81V6ui2lHuvgd4xbkf5rQq1np/na1f4/8AaInwzaGTSVsxHO08DR6tZIAfkqcsEeP+3W8EeP8AtmodgsQd77Ymdc0l/wBwOXM5qfDmctPhZ8N7PgNZ5i78LBb9p17/ACClOf8AEJTl/ELZh2FwwC0TA3qeLj5uOqlNpnylNpny3Fy8EBAQEBAQEBAQEBAQEBAQEBAQEBAQEBAQEBAQEBAQEBAQEBAQEBAQEBAQEBAQEBAQEBAQEBAQEBAQEBAQEBAQEBAQEBAQEBB//9k="/>
          <p:cNvSpPr>
            <a:spLocks noChangeAspect="1" noChangeArrowheads="1"/>
          </p:cNvSpPr>
          <p:nvPr/>
        </p:nvSpPr>
        <p:spPr bwMode="auto">
          <a:xfrm>
            <a:off x="184150" y="-144463"/>
            <a:ext cx="3429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GB" sz="1800">
              <a:solidFill>
                <a:srgbClr val="000000"/>
              </a:solidFill>
              <a:latin typeface="Tahoma" charset="0"/>
              <a:ea typeface="ＭＳ Ｐゴシック" charset="0"/>
              <a:cs typeface="ＭＳ Ｐゴシック" charset="0"/>
            </a:endParaRPr>
          </a:p>
        </p:txBody>
      </p:sp>
      <p:pic>
        <p:nvPicPr>
          <p:cNvPr id="533508" name="Picture 3" descr="\\ad.ucl.ac.uk\slms\home3\Sejjrcs\Desktop\HDF\3H-round3 copy.jpg"/>
          <p:cNvPicPr>
            <a:picLocks noChangeAspect="1" noChangeArrowheads="1"/>
          </p:cNvPicPr>
          <p:nvPr/>
        </p:nvPicPr>
        <p:blipFill>
          <a:blip r:embed="rId3">
            <a:extLst>
              <a:ext uri="{28A0092B-C50C-407E-A947-70E740481C1C}">
                <a14:useLocalDpi xmlns:a14="http://schemas.microsoft.com/office/drawing/2010/main" val="0"/>
              </a:ext>
            </a:extLst>
          </a:blip>
          <a:srcRect l="2530" t="72141" r="70313" b="8820"/>
          <a:stretch>
            <a:fillRect/>
          </a:stretch>
        </p:blipFill>
        <p:spPr bwMode="auto">
          <a:xfrm>
            <a:off x="0" y="0"/>
            <a:ext cx="2314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bwMode="auto">
          <a:xfrm>
            <a:off x="174948" y="3789040"/>
            <a:ext cx="9913168" cy="2448272"/>
          </a:xfrm>
          <a:prstGeom prst="rect">
            <a:avLst/>
          </a:prstGeom>
          <a:gradFill flip="none" rotWithShape="1">
            <a:gsLst>
              <a:gs pos="0">
                <a:srgbClr val="FFFF99"/>
              </a:gs>
              <a:gs pos="100000">
                <a:srgbClr val="FFFFFF"/>
              </a:gs>
            </a:gsLst>
            <a:path path="rect">
              <a:fillToRect l="100000" t="100000"/>
            </a:path>
            <a:tileRect r="-100000" b="-100000"/>
          </a:gradFill>
          <a:ln w="38100" cmpd="sng">
            <a:solidFill>
              <a:srgbClr val="FF0000"/>
            </a:solidFill>
            <a:miter lim="800000"/>
            <a:headEnd/>
            <a:tailEnd/>
          </a:ln>
          <a:extLst/>
        </p:spPr>
        <p:txBody>
          <a:bodyPr/>
          <a:lstStyle>
            <a:lvl1pPr marL="0" indent="0" algn="ctr" rtl="0" eaLnBrk="0" fontAlgn="base" hangingPunct="0">
              <a:spcBef>
                <a:spcPct val="20000"/>
              </a:spcBef>
              <a:spcAft>
                <a:spcPct val="0"/>
              </a:spcAft>
              <a:buClr>
                <a:schemeClr val="folHlink"/>
              </a:buClr>
              <a:buSzPct val="60000"/>
              <a:buFont typeface="Wingdings" panose="05000000000000000000" pitchFamily="2" charset="2"/>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algn="l">
              <a:buClr>
                <a:srgbClr val="3333CC"/>
              </a:buClr>
              <a:defRPr/>
            </a:pPr>
            <a:r>
              <a:rPr lang="en-GB" sz="2800" b="1" kern="0" dirty="0" smtClean="0">
                <a:solidFill>
                  <a:srgbClr val="0000CC"/>
                </a:solidFill>
                <a:latin typeface="Arial"/>
              </a:rPr>
              <a:t>Hypothesis, based on “Strasbourg results” and a survey:</a:t>
            </a:r>
          </a:p>
          <a:p>
            <a:pPr algn="l">
              <a:buClr>
                <a:srgbClr val="3333CC"/>
              </a:buClr>
              <a:defRPr/>
            </a:pPr>
            <a:r>
              <a:rPr lang="en-GB" sz="2400" kern="0" dirty="0" smtClean="0">
                <a:solidFill>
                  <a:srgbClr val="000000"/>
                </a:solidFill>
                <a:latin typeface="Arial"/>
              </a:rPr>
              <a:t>      children on HDF compared with HD have improved</a:t>
            </a:r>
            <a:r>
              <a:rPr lang="en-GB" sz="2400" b="1" kern="0" dirty="0" smtClean="0">
                <a:solidFill>
                  <a:srgbClr val="000000"/>
                </a:solidFill>
                <a:latin typeface="Arial"/>
              </a:rPr>
              <a:t>:</a:t>
            </a:r>
            <a:endParaRPr lang="en-GB" sz="2400" kern="0" dirty="0">
              <a:solidFill>
                <a:srgbClr val="000000"/>
              </a:solidFill>
              <a:latin typeface="Arial"/>
            </a:endParaRPr>
          </a:p>
          <a:p>
            <a:pPr lvl="1">
              <a:buClr>
                <a:srgbClr val="3333CC"/>
              </a:buClr>
              <a:buFont typeface="Wingdings" charset="2"/>
              <a:buChar char="v"/>
              <a:defRPr/>
            </a:pPr>
            <a:r>
              <a:rPr lang="en-GB" sz="2000" kern="0" dirty="0" smtClean="0">
                <a:solidFill>
                  <a:srgbClr val="000000"/>
                </a:solidFill>
                <a:latin typeface="Arial"/>
              </a:rPr>
              <a:t>cardiovascular risk profile </a:t>
            </a:r>
          </a:p>
          <a:p>
            <a:pPr lvl="1">
              <a:buClr>
                <a:srgbClr val="3333CC"/>
              </a:buClr>
              <a:buFont typeface="Wingdings" charset="2"/>
              <a:buChar char="v"/>
              <a:defRPr/>
            </a:pPr>
            <a:r>
              <a:rPr lang="en-GB" sz="2000" kern="0" dirty="0">
                <a:solidFill>
                  <a:srgbClr val="000000"/>
                </a:solidFill>
                <a:latin typeface="Arial"/>
              </a:rPr>
              <a:t>g</a:t>
            </a:r>
            <a:r>
              <a:rPr lang="en-GB" sz="2000" kern="0" dirty="0" smtClean="0">
                <a:solidFill>
                  <a:srgbClr val="000000"/>
                </a:solidFill>
                <a:latin typeface="Arial"/>
              </a:rPr>
              <a:t>rowth and nutritional status </a:t>
            </a:r>
          </a:p>
          <a:p>
            <a:pPr lvl="1">
              <a:buClr>
                <a:srgbClr val="3333CC"/>
              </a:buClr>
              <a:buFont typeface="Wingdings" charset="2"/>
              <a:buChar char="v"/>
              <a:defRPr/>
            </a:pPr>
            <a:r>
              <a:rPr lang="en-GB" sz="2000" kern="0" dirty="0">
                <a:solidFill>
                  <a:srgbClr val="000000"/>
                </a:solidFill>
                <a:latin typeface="Arial"/>
              </a:rPr>
              <a:t>q</a:t>
            </a:r>
            <a:r>
              <a:rPr lang="en-GB" sz="2000" kern="0" dirty="0" smtClean="0">
                <a:solidFill>
                  <a:srgbClr val="000000"/>
                </a:solidFill>
                <a:latin typeface="Arial"/>
              </a:rPr>
              <a:t>uality of life </a:t>
            </a:r>
          </a:p>
          <a:p>
            <a:pPr marL="1352550" lvl="1" indent="-609600" eaLnBrk="1" hangingPunct="1">
              <a:buClr>
                <a:srgbClr val="3333CC"/>
              </a:buClr>
              <a:buFont typeface="Wingdings" charset="2"/>
              <a:buChar char="v"/>
              <a:defRPr/>
            </a:pPr>
            <a:endParaRPr lang="en-GB" sz="2400" kern="0" dirty="0" smtClean="0">
              <a:solidFill>
                <a:srgbClr val="000000"/>
              </a:solidFill>
              <a:latin typeface="Arial"/>
            </a:endParaRPr>
          </a:p>
        </p:txBody>
      </p:sp>
      <p:pic>
        <p:nvPicPr>
          <p:cNvPr id="533510"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1063" y="188913"/>
            <a:ext cx="3055937"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511" name="ZoneTexte 2"/>
          <p:cNvSpPr txBox="1">
            <a:spLocks noChangeArrowheads="1"/>
          </p:cNvSpPr>
          <p:nvPr/>
        </p:nvSpPr>
        <p:spPr bwMode="auto">
          <a:xfrm>
            <a:off x="2479204" y="2780928"/>
            <a:ext cx="4804169" cy="461665"/>
          </a:xfrm>
          <a:prstGeom prst="rect">
            <a:avLst/>
          </a:prstGeom>
          <a:solidFill>
            <a:srgbClr val="FFFF99"/>
          </a:solidFill>
          <a:ln w="28575" cmpd="sng">
            <a:solidFill>
              <a:srgbClr val="FF0000"/>
            </a:solidFill>
          </a:ln>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dirty="0" err="1" smtClean="0">
                <a:solidFill>
                  <a:srgbClr val="0000FF"/>
                </a:solidFill>
              </a:rPr>
              <a:t>Shroff</a:t>
            </a:r>
            <a:r>
              <a:rPr lang="fr-FR" dirty="0" smtClean="0">
                <a:solidFill>
                  <a:srgbClr val="0000FF"/>
                </a:solidFill>
              </a:rPr>
              <a:t> R and al CJASN 2019 in </a:t>
            </a:r>
            <a:r>
              <a:rPr lang="fr-FR" dirty="0" err="1" smtClean="0">
                <a:solidFill>
                  <a:srgbClr val="0000FF"/>
                </a:solidFill>
              </a:rPr>
              <a:t>press</a:t>
            </a:r>
            <a:endParaRPr lang="fr-FR" dirty="0">
              <a:solidFill>
                <a:srgbClr val="0000FF"/>
              </a:solidFill>
            </a:endParaRPr>
          </a:p>
        </p:txBody>
      </p:sp>
    </p:spTree>
    <p:extLst>
      <p:ext uri="{BB962C8B-B14F-4D97-AF65-F5344CB8AC3E}">
        <p14:creationId xmlns:p14="http://schemas.microsoft.com/office/powerpoint/2010/main" val="123437775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0525" y="476250"/>
            <a:ext cx="6507163" cy="5881688"/>
          </a:xfrm>
        </p:spPr>
      </p:pic>
      <p:sp>
        <p:nvSpPr>
          <p:cNvPr id="364546" name="ZoneTexte 2"/>
          <p:cNvSpPr txBox="1">
            <a:spLocks noChangeArrowheads="1"/>
          </p:cNvSpPr>
          <p:nvPr/>
        </p:nvSpPr>
        <p:spPr bwMode="auto">
          <a:xfrm>
            <a:off x="7088188" y="188913"/>
            <a:ext cx="2951162"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sz="3200" b="1">
                <a:solidFill>
                  <a:srgbClr val="000000"/>
                </a:solidFill>
                <a:latin typeface="Arial" charset="0"/>
              </a:rPr>
              <a:t>  </a:t>
            </a:r>
          </a:p>
          <a:p>
            <a:pPr eaLnBrk="1" hangingPunct="1"/>
            <a:r>
              <a:rPr lang="fr-FR" sz="3200" b="1" u="sng">
                <a:solidFill>
                  <a:srgbClr val="FF0000"/>
                </a:solidFill>
                <a:latin typeface="Arial" charset="0"/>
              </a:rPr>
              <a:t>July  1981</a:t>
            </a:r>
          </a:p>
          <a:p>
            <a:pPr eaLnBrk="1" hangingPunct="1"/>
            <a:r>
              <a:rPr lang="fr-FR" sz="2800" b="1">
                <a:solidFill>
                  <a:srgbClr val="FF0000"/>
                </a:solidFill>
                <a:latin typeface="Arial" charset="0"/>
              </a:rPr>
              <a:t>  Start of HDF</a:t>
            </a:r>
          </a:p>
          <a:p>
            <a:pPr eaLnBrk="1" hangingPunct="1"/>
            <a:r>
              <a:rPr lang="fr-FR" b="1">
                <a:solidFill>
                  <a:srgbClr val="FF0000"/>
                </a:solidFill>
                <a:latin typeface="Arial" charset="0"/>
              </a:rPr>
              <a:t>  STRASBOURG</a:t>
            </a:r>
          </a:p>
          <a:p>
            <a:pPr eaLnBrk="1" hangingPunct="1">
              <a:lnSpc>
                <a:spcPct val="150000"/>
              </a:lnSpc>
            </a:pPr>
            <a:r>
              <a:rPr lang="fr-FR" sz="1200">
                <a:solidFill>
                  <a:srgbClr val="000000"/>
                </a:solidFill>
                <a:latin typeface="Arial" charset="0"/>
              </a:rPr>
              <a:t>1) HDF (acetate) with bags (lactate)</a:t>
            </a:r>
          </a:p>
          <a:p>
            <a:pPr eaLnBrk="1" hangingPunct="1">
              <a:lnSpc>
                <a:spcPct val="150000"/>
              </a:lnSpc>
            </a:pPr>
            <a:r>
              <a:rPr lang="fr-FR" sz="1200">
                <a:solidFill>
                  <a:srgbClr val="000000"/>
                </a:solidFill>
                <a:latin typeface="Arial" charset="0"/>
              </a:rPr>
              <a:t>2) water treatment: individual bedside reverse osmosis</a:t>
            </a:r>
          </a:p>
          <a:p>
            <a:pPr eaLnBrk="1" hangingPunct="1">
              <a:lnSpc>
                <a:spcPct val="150000"/>
              </a:lnSpc>
            </a:pPr>
            <a:r>
              <a:rPr lang="fr-FR" sz="1200">
                <a:solidFill>
                  <a:srgbClr val="000000"/>
                </a:solidFill>
                <a:latin typeface="Arial" charset="0"/>
              </a:rPr>
              <a:t>3) Conventional heparin</a:t>
            </a:r>
          </a:p>
          <a:p>
            <a:pPr eaLnBrk="1" hangingPunct="1">
              <a:lnSpc>
                <a:spcPct val="150000"/>
              </a:lnSpc>
            </a:pPr>
            <a:r>
              <a:rPr lang="fr-FR" sz="1200">
                <a:solidFill>
                  <a:srgbClr val="000000"/>
                </a:solidFill>
                <a:latin typeface="Arial" charset="0"/>
              </a:rPr>
              <a:t>4) heating of the substitution fluid</a:t>
            </a:r>
          </a:p>
          <a:p>
            <a:pPr eaLnBrk="1" hangingPunct="1">
              <a:lnSpc>
                <a:spcPct val="150000"/>
              </a:lnSpc>
            </a:pPr>
            <a:r>
              <a:rPr lang="fr-FR" sz="1200">
                <a:solidFill>
                  <a:srgbClr val="000000"/>
                </a:solidFill>
                <a:latin typeface="Arial" charset="0"/>
              </a:rPr>
              <a:t>5) membranes… </a:t>
            </a:r>
          </a:p>
          <a:p>
            <a:pPr eaLnBrk="1" hangingPunct="1">
              <a:lnSpc>
                <a:spcPct val="150000"/>
              </a:lnSpc>
            </a:pPr>
            <a:endParaRPr lang="fr-FR" sz="1100" b="1">
              <a:solidFill>
                <a:srgbClr val="FF0000"/>
              </a:solidFill>
              <a:latin typeface="Arial" charset="0"/>
            </a:endParaRPr>
          </a:p>
          <a:p>
            <a:pPr eaLnBrk="1" hangingPunct="1">
              <a:lnSpc>
                <a:spcPct val="150000"/>
              </a:lnSpc>
            </a:pPr>
            <a:r>
              <a:rPr lang="fr-FR" sz="2800" b="1" u="sng">
                <a:solidFill>
                  <a:srgbClr val="FF0000"/>
                </a:solidFill>
                <a:latin typeface="Arial" charset="0"/>
              </a:rPr>
              <a:t>March 2002</a:t>
            </a:r>
          </a:p>
          <a:p>
            <a:pPr algn="ctr" eaLnBrk="1" hangingPunct="1">
              <a:lnSpc>
                <a:spcPct val="150000"/>
              </a:lnSpc>
            </a:pPr>
            <a:r>
              <a:rPr lang="fr-FR" sz="2800" b="1">
                <a:solidFill>
                  <a:srgbClr val="FF0000"/>
                </a:solidFill>
                <a:latin typeface="Arial" charset="0"/>
              </a:rPr>
              <a:t> </a:t>
            </a:r>
            <a:r>
              <a:rPr lang="fr-FR" sz="2000" b="1">
                <a:solidFill>
                  <a:srgbClr val="FF0000"/>
                </a:solidFill>
                <a:latin typeface="Arial" charset="0"/>
              </a:rPr>
              <a:t>Start of daily intensive HDF </a:t>
            </a:r>
          </a:p>
          <a:p>
            <a:pPr algn="ctr" eaLnBrk="1" hangingPunct="1">
              <a:lnSpc>
                <a:spcPct val="150000"/>
              </a:lnSpc>
            </a:pPr>
            <a:r>
              <a:rPr lang="fr-FR" sz="1800" b="1">
                <a:solidFill>
                  <a:srgbClr val="FF0000"/>
                </a:solidFill>
                <a:latin typeface="Arial" charset="0"/>
              </a:rPr>
              <a:t>(6 days a week)</a:t>
            </a:r>
            <a:endParaRPr lang="fr-FR" sz="2000" b="1">
              <a:solidFill>
                <a:srgbClr val="FF0000"/>
              </a:solidFill>
              <a:latin typeface="Arial" charset="0"/>
            </a:endParaRPr>
          </a:p>
        </p:txBody>
      </p:sp>
      <p:sp>
        <p:nvSpPr>
          <p:cNvPr id="364547" name="Rectangle 3"/>
          <p:cNvSpPr>
            <a:spLocks noChangeArrowheads="1"/>
          </p:cNvSpPr>
          <p:nvPr/>
        </p:nvSpPr>
        <p:spPr bwMode="auto">
          <a:xfrm>
            <a:off x="0" y="188913"/>
            <a:ext cx="5864225" cy="719137"/>
          </a:xfrm>
          <a:prstGeom prst="rect">
            <a:avLst/>
          </a:prstGeom>
          <a:solidFill>
            <a:srgbClr val="FFFF99"/>
          </a:solidFill>
          <a:ln w="9525">
            <a:solidFill>
              <a:schemeClr val="tx1"/>
            </a:solidFill>
            <a:round/>
            <a:headEnd/>
            <a:tailEnd/>
          </a:ln>
        </p:spPr>
        <p:txBody>
          <a:bodyPr/>
          <a:lstStyle/>
          <a:p>
            <a:pPr eaLnBrk="0" hangingPunct="0"/>
            <a:r>
              <a:rPr lang="fr-FR" sz="3200" b="1">
                <a:solidFill>
                  <a:srgbClr val="FF0000"/>
                </a:solidFill>
                <a:latin typeface="Arial" charset="0"/>
              </a:rPr>
              <a:t>&gt;</a:t>
            </a:r>
            <a:r>
              <a:rPr lang="fr-FR" b="1">
                <a:solidFill>
                  <a:srgbClr val="FF0000"/>
                </a:solidFill>
                <a:latin typeface="Arial" charset="0"/>
              </a:rPr>
              <a:t> 35 years HDF experience in children</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hteck 7"/>
          <p:cNvSpPr>
            <a:spLocks noChangeArrowheads="1"/>
          </p:cNvSpPr>
          <p:nvPr/>
        </p:nvSpPr>
        <p:spPr bwMode="auto">
          <a:xfrm>
            <a:off x="463550" y="260350"/>
            <a:ext cx="9359900" cy="461963"/>
          </a:xfrm>
          <a:prstGeom prst="rect">
            <a:avLst/>
          </a:prstGeom>
          <a:solidFill>
            <a:schemeClr val="accent1">
              <a:lumMod val="20000"/>
              <a:lumOff val="80000"/>
            </a:schemeClr>
          </a:solidFill>
          <a:ln>
            <a:noFill/>
          </a:ln>
        </p:spPr>
        <p:txBody>
          <a:bodyPr>
            <a:spAutoFit/>
          </a:bodyPr>
          <a:lstStyle/>
          <a:p>
            <a:pPr algn="ctr">
              <a:defRPr/>
            </a:pPr>
            <a:r>
              <a:rPr lang="en-US" dirty="0">
                <a:solidFill>
                  <a:srgbClr val="000000"/>
                </a:solidFill>
                <a:latin typeface="Arial" charset="0"/>
              </a:rPr>
              <a:t> </a:t>
            </a:r>
            <a:r>
              <a:rPr lang="en-US" dirty="0" smtClean="0">
                <a:solidFill>
                  <a:srgbClr val="000000"/>
                </a:solidFill>
                <a:latin typeface="Arial" charset="0"/>
              </a:rPr>
              <a:t>IPHN 2016 survey: </a:t>
            </a:r>
            <a:r>
              <a:rPr lang="en-US" dirty="0">
                <a:solidFill>
                  <a:srgbClr val="000000"/>
                </a:solidFill>
                <a:latin typeface="Arial" charset="0"/>
              </a:rPr>
              <a:t>Preliminary findings: superiority of HDF </a:t>
            </a:r>
          </a:p>
        </p:txBody>
      </p:sp>
      <p:graphicFrame>
        <p:nvGraphicFramePr>
          <p:cNvPr id="12" name="Tabelle 11"/>
          <p:cNvGraphicFramePr>
            <a:graphicFrameLocks noGrp="1"/>
          </p:cNvGraphicFramePr>
          <p:nvPr/>
        </p:nvGraphicFramePr>
        <p:xfrm>
          <a:off x="884238" y="1125538"/>
          <a:ext cx="7696200" cy="3773488"/>
        </p:xfrm>
        <a:graphic>
          <a:graphicData uri="http://schemas.openxmlformats.org/drawingml/2006/table">
            <a:tbl>
              <a:tblPr/>
              <a:tblGrid>
                <a:gridCol w="2960687"/>
                <a:gridCol w="1566863"/>
                <a:gridCol w="2033587"/>
                <a:gridCol w="1135063"/>
              </a:tblGrid>
              <a:tr h="771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 </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2800" b="1" i="0" u="none" strike="noStrike" cap="none" normalizeH="0" baseline="0">
                          <a:ln>
                            <a:noFill/>
                          </a:ln>
                          <a:solidFill>
                            <a:srgbClr val="FF0000"/>
                          </a:solidFill>
                          <a:effectLst/>
                          <a:latin typeface="Arial" charset="0"/>
                          <a:ea typeface="MS PGothic" charset="0"/>
                          <a:cs typeface="Times New Roman" charset="0"/>
                        </a:rPr>
                        <a:t>cHD</a:t>
                      </a:r>
                      <a:endParaRPr kumimoji="0" lang="de-DE" sz="2800" b="1" i="0" u="none" strike="noStrike" cap="none" normalizeH="0" baseline="0">
                        <a:ln>
                          <a:noFill/>
                        </a:ln>
                        <a:solidFill>
                          <a:srgbClr val="FF0000"/>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2800" b="1" i="0" u="none" strike="noStrike" cap="none" normalizeH="0" baseline="0">
                          <a:ln>
                            <a:noFill/>
                          </a:ln>
                          <a:solidFill>
                            <a:srgbClr val="FF0000"/>
                          </a:solidFill>
                          <a:effectLst/>
                          <a:latin typeface="Arial" charset="0"/>
                          <a:ea typeface="MS PGothic" charset="0"/>
                          <a:cs typeface="Times New Roman" charset="0"/>
                        </a:rPr>
                        <a:t>HDF</a:t>
                      </a:r>
                      <a:endParaRPr kumimoji="0" lang="de-DE" sz="2800" b="1" i="0" u="none" strike="noStrike" cap="none" normalizeH="0" baseline="0">
                        <a:ln>
                          <a:noFill/>
                        </a:ln>
                        <a:solidFill>
                          <a:srgbClr val="FF0000"/>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P</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5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a:ln>
                            <a:noFill/>
                          </a:ln>
                          <a:solidFill>
                            <a:srgbClr val="FF0000"/>
                          </a:solidFill>
                          <a:effectLst/>
                          <a:latin typeface="Arial" charset="0"/>
                          <a:ea typeface="MS PGothic" charset="0"/>
                          <a:cs typeface="Times New Roman" charset="0"/>
                        </a:rPr>
                        <a:t>Hemoglobin* (g/dl)</a:t>
                      </a:r>
                      <a:endParaRPr kumimoji="0" lang="de-DE" sz="1600" b="0" i="0" u="none" strike="noStrike" cap="none" normalizeH="0" baseline="0">
                        <a:ln>
                          <a:noFill/>
                        </a:ln>
                        <a:solidFill>
                          <a:srgbClr val="FF0000"/>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de-DE" sz="1600" b="0" i="0" u="none" strike="noStrike" cap="none" normalizeH="0" baseline="0">
                          <a:ln>
                            <a:noFill/>
                          </a:ln>
                          <a:solidFill>
                            <a:schemeClr val="tx1"/>
                          </a:solidFill>
                          <a:effectLst/>
                          <a:latin typeface="Arial" charset="0"/>
                          <a:ea typeface="MS PGothic" charset="0"/>
                          <a:cs typeface="Times New Roman" charset="0"/>
                        </a:rPr>
                        <a:t>10.5</a:t>
                      </a: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11.5</a:t>
                      </a:r>
                      <a:r>
                        <a:rPr kumimoji="0" lang="de-DE" sz="1600" b="0" i="0" u="none" strike="noStrike" cap="none" normalizeH="0" baseline="0">
                          <a:ln>
                            <a:noFill/>
                          </a:ln>
                          <a:solidFill>
                            <a:schemeClr val="tx1"/>
                          </a:solidFill>
                          <a:effectLst/>
                          <a:latin typeface="Arial" charset="0"/>
                          <a:ea typeface="MS PGothic" charset="0"/>
                          <a:cs typeface="Times New Roman" charset="0"/>
                        </a:rPr>
                        <a:t> </a:t>
                      </a: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&lt;0.001</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4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a:ln>
                            <a:noFill/>
                          </a:ln>
                          <a:solidFill>
                            <a:srgbClr val="FF0000"/>
                          </a:solidFill>
                          <a:effectLst/>
                          <a:latin typeface="Arial" charset="0"/>
                          <a:ea typeface="MS PGothic" charset="0"/>
                          <a:cs typeface="Times New Roman" charset="0"/>
                        </a:rPr>
                        <a:t>Serum phosphate</a:t>
                      </a:r>
                      <a:r>
                        <a:rPr kumimoji="0" lang="de-DE" sz="1600" b="0" i="0" u="none" strike="noStrike" cap="none" normalizeH="0" baseline="0">
                          <a:ln>
                            <a:noFill/>
                          </a:ln>
                          <a:solidFill>
                            <a:srgbClr val="FF0000"/>
                          </a:solidFill>
                          <a:effectLst/>
                          <a:latin typeface="Arial" charset="0"/>
                          <a:ea typeface="MS PGothic" charset="0"/>
                          <a:cs typeface="Times New Roman" charset="0"/>
                        </a:rPr>
                        <a:t> </a:t>
                      </a:r>
                      <a:r>
                        <a:rPr kumimoji="0" lang="pl-PL" sz="1600" b="0" i="0" u="none" strike="noStrike" cap="none" normalizeH="0" baseline="0">
                          <a:ln>
                            <a:noFill/>
                          </a:ln>
                          <a:solidFill>
                            <a:srgbClr val="FF0000"/>
                          </a:solidFill>
                          <a:effectLst/>
                          <a:latin typeface="Arial" charset="0"/>
                          <a:ea typeface="MS PGothic" charset="0"/>
                          <a:cs typeface="Times New Roman" charset="0"/>
                        </a:rPr>
                        <a:t>(mmol/l)</a:t>
                      </a:r>
                      <a:endParaRPr kumimoji="0" lang="de-DE" sz="1600" b="0" i="0" u="none" strike="noStrike" cap="none" normalizeH="0" baseline="0">
                        <a:ln>
                          <a:noFill/>
                        </a:ln>
                        <a:solidFill>
                          <a:srgbClr val="FF0000"/>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1.75</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1.60</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n</a:t>
                      </a:r>
                      <a:r>
                        <a:rPr kumimoji="0" lang="de-DE" sz="1600" b="0" i="0" u="none" strike="noStrike" cap="none" normalizeH="0" baseline="0">
                          <a:ln>
                            <a:noFill/>
                          </a:ln>
                          <a:solidFill>
                            <a:schemeClr val="tx1"/>
                          </a:solidFill>
                          <a:effectLst/>
                          <a:latin typeface="Arial" charset="0"/>
                          <a:ea typeface="MS PGothic" charset="0"/>
                          <a:cs typeface="Times New Roman" charset="0"/>
                        </a:rPr>
                        <a:t>.</a:t>
                      </a:r>
                      <a:r>
                        <a:rPr kumimoji="0" lang="pl-PL" sz="1600" b="0" i="0" u="none" strike="noStrike" cap="none" normalizeH="0" baseline="0">
                          <a:ln>
                            <a:noFill/>
                          </a:ln>
                          <a:solidFill>
                            <a:schemeClr val="tx1"/>
                          </a:solidFill>
                          <a:effectLst/>
                          <a:latin typeface="Arial" charset="0"/>
                          <a:ea typeface="MS PGothic" charset="0"/>
                          <a:cs typeface="Times New Roman" charset="0"/>
                        </a:rPr>
                        <a:t>s</a:t>
                      </a:r>
                      <a:r>
                        <a:rPr kumimoji="0" lang="de-DE" sz="1600" b="0" i="0" u="none" strike="noStrike" cap="none" normalizeH="0" baseline="0">
                          <a:ln>
                            <a:noFill/>
                          </a:ln>
                          <a:solidFill>
                            <a:schemeClr val="tx1"/>
                          </a:solidFill>
                          <a:effectLst/>
                          <a:latin typeface="Arial" charset="0"/>
                          <a:ea typeface="MS PGothic" charset="0"/>
                          <a:cs typeface="Times New Roman" charset="0"/>
                        </a:rPr>
                        <a:t>.</a:t>
                      </a: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a:ln>
                            <a:noFill/>
                          </a:ln>
                          <a:solidFill>
                            <a:srgbClr val="FF0000"/>
                          </a:solidFill>
                          <a:effectLst/>
                          <a:latin typeface="Arial" charset="0"/>
                          <a:ea typeface="MS PGothic" charset="0"/>
                          <a:cs typeface="Times New Roman" charset="0"/>
                        </a:rPr>
                        <a:t>CrP (g/dl)</a:t>
                      </a:r>
                      <a:endParaRPr kumimoji="0" lang="de-DE" sz="1600" b="0" i="0" u="none" strike="noStrike" cap="none" normalizeH="0" baseline="0">
                        <a:ln>
                          <a:noFill/>
                        </a:ln>
                        <a:solidFill>
                          <a:srgbClr val="FF0000"/>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12.1</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5.7</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&lt;0.01</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4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a:ln>
                            <a:noFill/>
                          </a:ln>
                          <a:solidFill>
                            <a:srgbClr val="FF0000"/>
                          </a:solidFill>
                          <a:effectLst/>
                          <a:latin typeface="Arial" charset="0"/>
                          <a:ea typeface="MS PGothic" charset="0"/>
                          <a:cs typeface="Times New Roman" charset="0"/>
                        </a:rPr>
                        <a:t>BMI SDS</a:t>
                      </a:r>
                      <a:endParaRPr kumimoji="0" lang="de-DE" sz="1600" b="0" i="0" u="none" strike="noStrike" cap="none" normalizeH="0" baseline="0">
                        <a:ln>
                          <a:noFill/>
                        </a:ln>
                        <a:solidFill>
                          <a:srgbClr val="FF0000"/>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-0.30</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0.08</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&lt;0.01</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4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a:ln>
                            <a:noFill/>
                          </a:ln>
                          <a:solidFill>
                            <a:srgbClr val="FF0000"/>
                          </a:solidFill>
                          <a:effectLst/>
                          <a:latin typeface="Arial" charset="0"/>
                          <a:ea typeface="MS PGothic" charset="0"/>
                          <a:cs typeface="Times New Roman" charset="0"/>
                        </a:rPr>
                        <a:t>Height SDS</a:t>
                      </a:r>
                      <a:endParaRPr kumimoji="0" lang="de-DE" sz="1600" b="0" i="0" u="none" strike="noStrike" cap="none" normalizeH="0" baseline="0">
                        <a:ln>
                          <a:noFill/>
                        </a:ln>
                        <a:solidFill>
                          <a:srgbClr val="FF0000"/>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-2.40</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-1.03</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&lt;0.001</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0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a:ln>
                            <a:noFill/>
                          </a:ln>
                          <a:solidFill>
                            <a:srgbClr val="FF0000"/>
                          </a:solidFill>
                          <a:effectLst/>
                          <a:latin typeface="Arial" charset="0"/>
                          <a:ea typeface="MS PGothic" charset="0"/>
                          <a:cs typeface="Times New Roman" charset="0"/>
                        </a:rPr>
                        <a:t>Delta Height SDS /year**</a:t>
                      </a:r>
                      <a:endParaRPr kumimoji="0" lang="de-DE" sz="1600" b="0" i="0" u="none" strike="noStrike" cap="none" normalizeH="0" baseline="0">
                        <a:ln>
                          <a:noFill/>
                        </a:ln>
                        <a:solidFill>
                          <a:srgbClr val="FF0000"/>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MS PGothic" charset="0"/>
                          <a:cs typeface="MS PGothic" charset="0"/>
                        </a:rPr>
                        <a:t>0.13±0.51</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MS PGothic" charset="0"/>
                          <a:cs typeface="MS PGothic" charset="0"/>
                        </a:rPr>
                        <a:t>-0.22±0.96</a:t>
                      </a:r>
                      <a:r>
                        <a:rPr kumimoji="0" lang="pl-PL" sz="1600" b="0" i="0" u="none" strike="noStrike" cap="none" normalizeH="0" baseline="0">
                          <a:ln>
                            <a:noFill/>
                          </a:ln>
                          <a:solidFill>
                            <a:schemeClr val="tx1"/>
                          </a:solidFill>
                          <a:effectLst/>
                          <a:latin typeface="Arial" charset="0"/>
                          <a:ea typeface="MS PGothic" charset="0"/>
                          <a:cs typeface="Times New Roman" charset="0"/>
                        </a:rPr>
                        <a:t> </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de-DE" sz="1600" b="0" i="0" u="none" strike="noStrike" cap="none" normalizeH="0" baseline="0">
                          <a:ln>
                            <a:noFill/>
                          </a:ln>
                          <a:solidFill>
                            <a:schemeClr val="tx1"/>
                          </a:solidFill>
                          <a:effectLst/>
                          <a:latin typeface="Arial" charset="0"/>
                          <a:ea typeface="MS PGothic" charset="0"/>
                          <a:cs typeface="Times New Roman" charset="0"/>
                        </a:rPr>
                        <a:t>0.05</a:t>
                      </a:r>
                      <a:r>
                        <a:rPr kumimoji="0" lang="pl-PL" sz="1600" b="0" i="0" u="none" strike="noStrike" cap="none" normalizeH="0" baseline="0">
                          <a:ln>
                            <a:noFill/>
                          </a:ln>
                          <a:solidFill>
                            <a:schemeClr val="tx1"/>
                          </a:solidFill>
                          <a:effectLst/>
                          <a:latin typeface="Arial" charset="0"/>
                          <a:ea typeface="MS PGothic" charset="0"/>
                          <a:cs typeface="Times New Roman" charset="0"/>
                        </a:rPr>
                        <a:t> </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70732" name="Rechteck 12"/>
          <p:cNvSpPr>
            <a:spLocks noChangeArrowheads="1"/>
          </p:cNvSpPr>
          <p:nvPr/>
        </p:nvSpPr>
        <p:spPr bwMode="auto">
          <a:xfrm>
            <a:off x="781050" y="5067300"/>
            <a:ext cx="8505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l-PL" sz="1600">
                <a:solidFill>
                  <a:srgbClr val="000000"/>
                </a:solidFill>
                <a:latin typeface="Arial" charset="0"/>
              </a:rPr>
              <a:t>*</a:t>
            </a:r>
            <a:r>
              <a:rPr lang="de-DE" sz="1600">
                <a:solidFill>
                  <a:srgbClr val="000000"/>
                </a:solidFill>
                <a:latin typeface="Arial" charset="0"/>
              </a:rPr>
              <a:t> </a:t>
            </a:r>
            <a:r>
              <a:rPr lang="pl-PL" sz="1600">
                <a:solidFill>
                  <a:srgbClr val="000000"/>
                </a:solidFill>
                <a:latin typeface="Arial" charset="0"/>
              </a:rPr>
              <a:t>Epo dose n.d. between groups</a:t>
            </a:r>
            <a:endParaRPr lang="de-DE" sz="1600">
              <a:solidFill>
                <a:srgbClr val="000000"/>
              </a:solidFill>
              <a:latin typeface="Arial" charset="0"/>
            </a:endParaRPr>
          </a:p>
          <a:p>
            <a:r>
              <a:rPr lang="pl-PL" sz="1600">
                <a:solidFill>
                  <a:srgbClr val="000000"/>
                </a:solidFill>
                <a:latin typeface="Arial" charset="0"/>
              </a:rPr>
              <a:t>** observation time</a:t>
            </a:r>
            <a:r>
              <a:rPr lang="de-DE" sz="1600">
                <a:solidFill>
                  <a:srgbClr val="000000"/>
                </a:solidFill>
                <a:latin typeface="Arial" charset="0"/>
              </a:rPr>
              <a:t>:</a:t>
            </a:r>
            <a:r>
              <a:rPr lang="pl-PL" sz="1600">
                <a:solidFill>
                  <a:srgbClr val="000000"/>
                </a:solidFill>
                <a:latin typeface="Arial" charset="0"/>
              </a:rPr>
              <a:t> </a:t>
            </a:r>
            <a:r>
              <a:rPr lang="en-US" sz="1600">
                <a:solidFill>
                  <a:srgbClr val="000000"/>
                </a:solidFill>
                <a:latin typeface="Arial" charset="0"/>
              </a:rPr>
              <a:t>10.8 (3.6-39) months</a:t>
            </a:r>
            <a:endParaRPr lang="de-DE" sz="1600">
              <a:solidFill>
                <a:srgbClr val="000000"/>
              </a:solidFill>
              <a:latin typeface="Arial" charset="0"/>
            </a:endParaRPr>
          </a:p>
          <a:p>
            <a:r>
              <a:rPr lang="pl-PL" sz="1600">
                <a:solidFill>
                  <a:srgbClr val="000000"/>
                </a:solidFill>
                <a:latin typeface="Arial" charset="0"/>
              </a:rPr>
              <a:t>Independent of dialysis dose (time per week / frequ</a:t>
            </a:r>
            <a:r>
              <a:rPr lang="de-DE" sz="1600">
                <a:solidFill>
                  <a:srgbClr val="000000"/>
                </a:solidFill>
                <a:latin typeface="Arial" charset="0"/>
              </a:rPr>
              <a:t>e</a:t>
            </a:r>
            <a:r>
              <a:rPr lang="pl-PL" sz="1600">
                <a:solidFill>
                  <a:srgbClr val="000000"/>
                </a:solidFill>
                <a:latin typeface="Arial" charset="0"/>
              </a:rPr>
              <a:t>ncy and blood flow/m²) </a:t>
            </a:r>
            <a:endParaRPr lang="de-DE" sz="1600">
              <a:solidFill>
                <a:srgbClr val="000000"/>
              </a:solidFill>
              <a:latin typeface="Arial" charset="0"/>
            </a:endParaRPr>
          </a:p>
          <a:p>
            <a:r>
              <a:rPr lang="en-US" sz="1600">
                <a:solidFill>
                  <a:srgbClr val="000000"/>
                </a:solidFill>
                <a:latin typeface="Arial" charset="0"/>
              </a:rPr>
              <a:t/>
            </a:r>
            <a:br>
              <a:rPr lang="en-US" sz="1600">
                <a:solidFill>
                  <a:srgbClr val="000000"/>
                </a:solidFill>
                <a:latin typeface="Arial" charset="0"/>
              </a:rPr>
            </a:br>
            <a:r>
              <a:rPr lang="en-US" sz="1600">
                <a:solidFill>
                  <a:srgbClr val="000000"/>
                </a:solidFill>
                <a:latin typeface="Arial" charset="0"/>
              </a:rPr>
              <a:t>(52 children HDF, </a:t>
            </a:r>
            <a:r>
              <a:rPr lang="pl-PL" sz="1600">
                <a:solidFill>
                  <a:srgbClr val="000000"/>
                </a:solidFill>
                <a:latin typeface="Arial" charset="0"/>
              </a:rPr>
              <a:t>209</a:t>
            </a:r>
            <a:r>
              <a:rPr lang="en-US" sz="1600">
                <a:solidFill>
                  <a:srgbClr val="000000"/>
                </a:solidFill>
                <a:latin typeface="Arial" charset="0"/>
              </a:rPr>
              <a:t> conventional HD) </a:t>
            </a:r>
          </a:p>
        </p:txBody>
      </p:sp>
      <p:pic>
        <p:nvPicPr>
          <p:cNvPr id="3707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763" y="6564313"/>
            <a:ext cx="41798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734" name="Rectangle 1"/>
          <p:cNvSpPr>
            <a:spLocks noChangeArrowheads="1"/>
          </p:cNvSpPr>
          <p:nvPr/>
        </p:nvSpPr>
        <p:spPr bwMode="auto">
          <a:xfrm>
            <a:off x="5719763" y="908050"/>
            <a:ext cx="1511300" cy="4321175"/>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srgbClr val="000000"/>
              </a:solidFill>
            </a:endParaRPr>
          </a:p>
        </p:txBody>
      </p:sp>
    </p:spTree>
    <p:extLst>
      <p:ext uri="{BB962C8B-B14F-4D97-AF65-F5344CB8AC3E}">
        <p14:creationId xmlns:p14="http://schemas.microsoft.com/office/powerpoint/2010/main" val="37695859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Title 1"/>
          <p:cNvSpPr>
            <a:spLocks noGrp="1"/>
          </p:cNvSpPr>
          <p:nvPr>
            <p:ph type="title"/>
          </p:nvPr>
        </p:nvSpPr>
        <p:spPr>
          <a:xfrm>
            <a:off x="1371600" y="214313"/>
            <a:ext cx="8767763" cy="700087"/>
          </a:xfrm>
        </p:spPr>
        <p:txBody>
          <a:bodyPr/>
          <a:lstStyle/>
          <a:p>
            <a:r>
              <a:rPr lang="en-GB" dirty="0" smtClean="0">
                <a:latin typeface="Arial" charset="0"/>
              </a:rPr>
              <a:t>Recruitment: 3 sessions per week</a:t>
            </a:r>
            <a:endParaRPr lang="en-GB" dirty="0">
              <a:latin typeface="Arial" charset="0"/>
            </a:endParaRPr>
          </a:p>
        </p:txBody>
      </p:sp>
      <p:sp>
        <p:nvSpPr>
          <p:cNvPr id="4" name="TextBox 3"/>
          <p:cNvSpPr txBox="1"/>
          <p:nvPr/>
        </p:nvSpPr>
        <p:spPr>
          <a:xfrm>
            <a:off x="1543100" y="1124744"/>
            <a:ext cx="4213225" cy="1323975"/>
          </a:xfrm>
          <a:prstGeom prst="rect">
            <a:avLst/>
          </a:prstGeom>
          <a:noFill/>
          <a:ln>
            <a:solidFill>
              <a:schemeClr val="bg1">
                <a:lumMod val="65000"/>
              </a:schemeClr>
            </a:solidFill>
          </a:ln>
        </p:spPr>
        <p:txBody>
          <a:bodyPr wrap="none">
            <a:spAutoFit/>
          </a:bodyPr>
          <a:lstStyle/>
          <a:p>
            <a:pPr>
              <a:defRPr/>
            </a:pPr>
            <a:r>
              <a:rPr lang="en-GB" sz="2000" dirty="0">
                <a:solidFill>
                  <a:srgbClr val="000000"/>
                </a:solidFill>
                <a:latin typeface="Tahoma" panose="020B0604030504040204" pitchFamily="34" charset="0"/>
              </a:rPr>
              <a:t>29 centres in 10 countries screened </a:t>
            </a:r>
          </a:p>
          <a:p>
            <a:pPr>
              <a:defRPr/>
            </a:pPr>
            <a:r>
              <a:rPr lang="en-GB" sz="2000" dirty="0">
                <a:solidFill>
                  <a:srgbClr val="000000"/>
                </a:solidFill>
                <a:latin typeface="Tahoma" panose="020B0604030504040204" pitchFamily="34" charset="0"/>
              </a:rPr>
              <a:t>28 centres included</a:t>
            </a:r>
          </a:p>
          <a:p>
            <a:pPr>
              <a:defRPr/>
            </a:pPr>
            <a:endParaRPr lang="en-GB" sz="1000" dirty="0">
              <a:solidFill>
                <a:srgbClr val="000000"/>
              </a:solidFill>
              <a:latin typeface="Tahoma" panose="020B0604030504040204" pitchFamily="34" charset="0"/>
            </a:endParaRPr>
          </a:p>
          <a:p>
            <a:pPr>
              <a:defRPr/>
            </a:pPr>
            <a:r>
              <a:rPr lang="en-GB" sz="2800" b="1" dirty="0">
                <a:solidFill>
                  <a:srgbClr val="FF0000"/>
                </a:solidFill>
                <a:latin typeface="Tahoma" panose="020B0604030504040204" pitchFamily="34" charset="0"/>
              </a:rPr>
              <a:t>190 children recruited</a:t>
            </a:r>
          </a:p>
        </p:txBody>
      </p:sp>
      <p:pic>
        <p:nvPicPr>
          <p:cNvPr id="7" name="Content Placeholder 3"/>
          <p:cNvPicPr>
            <a:picLocks noGrp="1" noChangeAspect="1"/>
          </p:cNvPicPr>
          <p:nvPr>
            <p:ph idx="1"/>
          </p:nvPr>
        </p:nvPicPr>
        <p:blipFill rotWithShape="1">
          <a:blip r:embed="rId3"/>
          <a:srcRect l="65176" t="37596" r="510" b="8052"/>
          <a:stretch/>
        </p:blipFill>
        <p:spPr>
          <a:xfrm>
            <a:off x="2273300" y="2419350"/>
            <a:ext cx="7681913" cy="4362450"/>
          </a:xfrm>
          <a:ln>
            <a:solidFill>
              <a:schemeClr val="bg1">
                <a:lumMod val="65000"/>
              </a:schemeClr>
            </a:solidFill>
          </a:ln>
        </p:spPr>
      </p:pic>
      <p:pic>
        <p:nvPicPr>
          <p:cNvPr id="535556" name="Content Placeholder 3"/>
          <p:cNvPicPr>
            <a:picLocks noChangeAspect="1"/>
          </p:cNvPicPr>
          <p:nvPr/>
        </p:nvPicPr>
        <p:blipFill>
          <a:blip r:embed="rId4">
            <a:extLst>
              <a:ext uri="{28A0092B-C50C-407E-A947-70E740481C1C}">
                <a14:useLocalDpi xmlns:a14="http://schemas.microsoft.com/office/drawing/2010/main" val="0"/>
              </a:ext>
            </a:extLst>
          </a:blip>
          <a:srcRect r="52470" b="18098"/>
          <a:stretch>
            <a:fillRect/>
          </a:stretch>
        </p:blipFill>
        <p:spPr bwMode="auto">
          <a:xfrm>
            <a:off x="26988" y="2401888"/>
            <a:ext cx="2459037"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6223620" y="1340768"/>
            <a:ext cx="3528392" cy="646331"/>
          </a:xfrm>
          <a:prstGeom prst="rect">
            <a:avLst/>
          </a:prstGeom>
          <a:noFill/>
        </p:spPr>
        <p:txBody>
          <a:bodyPr wrap="square" rtlCol="0">
            <a:spAutoFit/>
          </a:bodyPr>
          <a:lstStyle/>
          <a:p>
            <a:r>
              <a:rPr lang="fr-FR" sz="3600" b="1" dirty="0" smtClean="0">
                <a:solidFill>
                  <a:schemeClr val="tx2"/>
                </a:solidFill>
              </a:rPr>
              <a:t>HD versus HDF</a:t>
            </a:r>
            <a:endParaRPr lang="fr-FR" sz="3600" b="1" dirty="0">
              <a:solidFill>
                <a:schemeClr val="tx2"/>
              </a:solidFill>
            </a:endParaRPr>
          </a:p>
        </p:txBody>
      </p:sp>
    </p:spTree>
    <p:extLst>
      <p:ext uri="{BB962C8B-B14F-4D97-AF65-F5344CB8AC3E}">
        <p14:creationId xmlns:p14="http://schemas.microsoft.com/office/powerpoint/2010/main" val="355387899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Title 1"/>
          <p:cNvSpPr>
            <a:spLocks noGrp="1"/>
          </p:cNvSpPr>
          <p:nvPr>
            <p:ph type="title"/>
          </p:nvPr>
        </p:nvSpPr>
        <p:spPr>
          <a:xfrm>
            <a:off x="751012" y="476672"/>
            <a:ext cx="8856539" cy="1728192"/>
          </a:xfrm>
        </p:spPr>
        <p:txBody>
          <a:bodyPr/>
          <a:lstStyle/>
          <a:p>
            <a:r>
              <a:rPr lang="en-GB" dirty="0" smtClean="0">
                <a:latin typeface="Arial" charset="0"/>
              </a:rPr>
              <a:t>     Conclusions</a:t>
            </a:r>
            <a:r>
              <a:rPr lang="en-GB" dirty="0">
                <a:latin typeface="Arial" charset="0"/>
              </a:rPr>
              <a:t>: 3 “H” study 2017</a:t>
            </a:r>
            <a:br>
              <a:rPr lang="en-GB" dirty="0">
                <a:latin typeface="Arial" charset="0"/>
              </a:rPr>
            </a:br>
            <a:r>
              <a:rPr lang="en-GB" dirty="0">
                <a:latin typeface="Arial" charset="0"/>
              </a:rPr>
              <a:t>	</a:t>
            </a:r>
            <a:r>
              <a:rPr lang="en-GB" dirty="0" smtClean="0">
                <a:latin typeface="Arial" charset="0"/>
              </a:rPr>
              <a:t>    </a:t>
            </a:r>
            <a:r>
              <a:rPr lang="en-GB" sz="3200" b="0" i="1" dirty="0" smtClean="0">
                <a:solidFill>
                  <a:srgbClr val="000090"/>
                </a:solidFill>
                <a:latin typeface="Arial" charset="0"/>
              </a:rPr>
              <a:t>HDF</a:t>
            </a:r>
            <a:r>
              <a:rPr lang="en-GB" sz="3200" b="0" i="1" dirty="0">
                <a:solidFill>
                  <a:srgbClr val="000090"/>
                </a:solidFill>
                <a:latin typeface="Arial" charset="0"/>
              </a:rPr>
              <a:t>, Hearts, </a:t>
            </a:r>
            <a:r>
              <a:rPr lang="en-GB" sz="3200" b="0" i="1" dirty="0" smtClean="0">
                <a:solidFill>
                  <a:srgbClr val="000090"/>
                </a:solidFill>
                <a:latin typeface="Arial" charset="0"/>
              </a:rPr>
              <a:t>Height: HDF&gt;&gt;HD</a:t>
            </a:r>
            <a:r>
              <a:rPr lang="en-GB" sz="3200" b="0" i="1" dirty="0" smtClean="0">
                <a:solidFill>
                  <a:srgbClr val="0000FF"/>
                </a:solidFill>
                <a:latin typeface="Arial" charset="0"/>
              </a:rPr>
              <a:t/>
            </a:r>
            <a:br>
              <a:rPr lang="en-GB" sz="3200" b="0" i="1" dirty="0" smtClean="0">
                <a:solidFill>
                  <a:srgbClr val="0000FF"/>
                </a:solidFill>
                <a:latin typeface="Arial" charset="0"/>
              </a:rPr>
            </a:br>
            <a:r>
              <a:rPr lang="en-GB" sz="3200" b="0" i="1" dirty="0" smtClean="0">
                <a:solidFill>
                  <a:srgbClr val="FF0000"/>
                </a:solidFill>
                <a:latin typeface="Arial" charset="0"/>
              </a:rPr>
              <a:t>         </a:t>
            </a:r>
            <a:r>
              <a:rPr lang="en-GB" sz="3200" b="0" dirty="0" err="1" smtClean="0">
                <a:solidFill>
                  <a:srgbClr val="FF0000"/>
                </a:solidFill>
                <a:latin typeface="Arial" charset="0"/>
              </a:rPr>
              <a:t>Shroff</a:t>
            </a:r>
            <a:r>
              <a:rPr lang="en-GB" sz="3200" b="0" dirty="0" smtClean="0">
                <a:solidFill>
                  <a:srgbClr val="FF0000"/>
                </a:solidFill>
                <a:latin typeface="Arial" charset="0"/>
              </a:rPr>
              <a:t> R and al. CJASN 2019 in press</a:t>
            </a:r>
            <a:endParaRPr lang="en-GB" sz="3200" b="0" dirty="0">
              <a:solidFill>
                <a:srgbClr val="FF0000"/>
              </a:solidFill>
              <a:latin typeface="Arial" charset="0"/>
            </a:endParaRPr>
          </a:p>
        </p:txBody>
      </p:sp>
      <p:sp>
        <p:nvSpPr>
          <p:cNvPr id="549890" name="Content Placeholder 2"/>
          <p:cNvSpPr>
            <a:spLocks noGrp="1"/>
          </p:cNvSpPr>
          <p:nvPr>
            <p:ph idx="1"/>
          </p:nvPr>
        </p:nvSpPr>
        <p:spPr>
          <a:xfrm>
            <a:off x="679004" y="2420888"/>
            <a:ext cx="8858250" cy="3816424"/>
          </a:xfrm>
          <a:gradFill flip="none" rotWithShape="1">
            <a:gsLst>
              <a:gs pos="0">
                <a:srgbClr val="FFFF00"/>
              </a:gs>
              <a:gs pos="100000">
                <a:srgbClr val="FFFFFF"/>
              </a:gs>
            </a:gsLst>
            <a:path path="circle">
              <a:fillToRect l="100000" t="100000"/>
            </a:path>
            <a:tileRect r="-100000" b="-100000"/>
          </a:gradFill>
          <a:ln w="28575" cmpd="sng">
            <a:solidFill>
              <a:srgbClr val="262673"/>
            </a:solidFill>
          </a:ln>
        </p:spPr>
        <p:txBody>
          <a:bodyPr/>
          <a:lstStyle/>
          <a:p>
            <a:endParaRPr lang="en-GB" sz="1000" dirty="0">
              <a:latin typeface="Arial" charset="0"/>
            </a:endParaRPr>
          </a:p>
          <a:p>
            <a:r>
              <a:rPr lang="en-GB" sz="2400" dirty="0">
                <a:latin typeface="Arial" charset="0"/>
              </a:rPr>
              <a:t>Children on HDF have a small but significant increase in height SDS over 1-year</a:t>
            </a:r>
          </a:p>
          <a:p>
            <a:endParaRPr lang="en-GB" sz="900" dirty="0">
              <a:latin typeface="Arial" charset="0"/>
            </a:endParaRPr>
          </a:p>
          <a:p>
            <a:r>
              <a:rPr lang="en-GB" sz="2400" dirty="0">
                <a:latin typeface="Arial" charset="0"/>
              </a:rPr>
              <a:t>HDF is associated with a significant and early improvement in “cardiovascular preservation”:</a:t>
            </a:r>
          </a:p>
          <a:p>
            <a:pPr lvl="1">
              <a:buFontTx/>
              <a:buChar char="-"/>
            </a:pPr>
            <a:r>
              <a:rPr lang="en-GB" sz="2000" i="1" dirty="0">
                <a:latin typeface="Arial" charset="0"/>
              </a:rPr>
              <a:t>F</a:t>
            </a:r>
            <a:r>
              <a:rPr lang="en-GB" sz="2000" i="1" dirty="0" smtClean="0">
                <a:latin typeface="Arial" charset="0"/>
              </a:rPr>
              <a:t>luid </a:t>
            </a:r>
            <a:r>
              <a:rPr lang="en-GB" sz="2000" i="1" dirty="0">
                <a:latin typeface="Arial" charset="0"/>
              </a:rPr>
              <a:t>status</a:t>
            </a:r>
          </a:p>
          <a:p>
            <a:pPr lvl="1">
              <a:buFontTx/>
              <a:buChar char="-"/>
            </a:pPr>
            <a:r>
              <a:rPr lang="en-GB" sz="2000" i="1" dirty="0">
                <a:latin typeface="Arial" charset="0"/>
              </a:rPr>
              <a:t>Reduced inflammation and oxidative stress </a:t>
            </a:r>
          </a:p>
          <a:p>
            <a:pPr lvl="1">
              <a:buFontTx/>
              <a:buChar char="-"/>
            </a:pPr>
            <a:r>
              <a:rPr lang="en-GB" sz="2000" i="1" dirty="0">
                <a:latin typeface="Arial" charset="0"/>
              </a:rPr>
              <a:t>Improved endothelial </a:t>
            </a:r>
            <a:r>
              <a:rPr lang="en-GB" sz="2000" i="1" dirty="0" smtClean="0">
                <a:latin typeface="Arial" charset="0"/>
              </a:rPr>
              <a:t>function</a:t>
            </a:r>
          </a:p>
          <a:p>
            <a:pPr lvl="1">
              <a:buFontTx/>
              <a:buChar char="-"/>
            </a:pPr>
            <a:r>
              <a:rPr lang="en-GB" sz="2000" i="1" dirty="0">
                <a:latin typeface="Arial" charset="0"/>
              </a:rPr>
              <a:t>Children on HD have a significant increase in </a:t>
            </a:r>
            <a:r>
              <a:rPr lang="en-GB" sz="2000" i="1" dirty="0" err="1">
                <a:latin typeface="Arial" charset="0"/>
              </a:rPr>
              <a:t>cIMT</a:t>
            </a:r>
            <a:r>
              <a:rPr lang="en-GB" sz="2000" i="1" dirty="0">
                <a:latin typeface="Arial" charset="0"/>
              </a:rPr>
              <a:t> over 1-year, whereas there is no change in </a:t>
            </a:r>
            <a:r>
              <a:rPr lang="en-GB" sz="2000" i="1" dirty="0" err="1">
                <a:latin typeface="Arial" charset="0"/>
              </a:rPr>
              <a:t>cIMT</a:t>
            </a:r>
            <a:r>
              <a:rPr lang="en-GB" sz="2000" i="1" dirty="0">
                <a:latin typeface="Arial" charset="0"/>
              </a:rPr>
              <a:t> in children on HDF </a:t>
            </a:r>
          </a:p>
          <a:p>
            <a:pPr lvl="1">
              <a:buFontTx/>
              <a:buChar char="-"/>
            </a:pPr>
            <a:endParaRPr lang="en-GB" sz="2400" i="1" dirty="0">
              <a:latin typeface="Arial" charset="0"/>
            </a:endParaRPr>
          </a:p>
        </p:txBody>
      </p:sp>
      <p:sp>
        <p:nvSpPr>
          <p:cNvPr id="549891" name="Image 1"/>
          <p:cNvSpPr>
            <a:spLocks noChangeAspect="1"/>
          </p:cNvSpPr>
          <p:nvPr/>
        </p:nvSpPr>
        <p:spPr bwMode="auto">
          <a:xfrm>
            <a:off x="6872288" y="4365625"/>
            <a:ext cx="2852737"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endParaRPr>
          </a:p>
        </p:txBody>
      </p:sp>
    </p:spTree>
    <p:extLst>
      <p:ext uri="{BB962C8B-B14F-4D97-AF65-F5344CB8AC3E}">
        <p14:creationId xmlns:p14="http://schemas.microsoft.com/office/powerpoint/2010/main" val="395004843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9088" y="188913"/>
            <a:ext cx="9720262" cy="1944687"/>
          </a:xfrm>
          <a:solidFill>
            <a:schemeClr val="accent1">
              <a:lumMod val="20000"/>
              <a:lumOff val="80000"/>
            </a:schemeClr>
          </a:solidFill>
        </p:spPr>
        <p:txBody>
          <a:bodyPr/>
          <a:lstStyle/>
          <a:p>
            <a:pPr>
              <a:defRPr/>
            </a:pPr>
            <a:r>
              <a:rPr lang="en-US" sz="3200" dirty="0" smtClean="0">
                <a:ea typeface="+mj-ea"/>
                <a:cs typeface="+mj-cs"/>
              </a:rPr>
              <a:t>Optimal </a:t>
            </a:r>
            <a:r>
              <a:rPr lang="en-US" sz="3200" dirty="0" err="1" smtClean="0">
                <a:ea typeface="+mj-ea"/>
                <a:cs typeface="+mj-cs"/>
              </a:rPr>
              <a:t>Hemodialysis</a:t>
            </a:r>
            <a:r>
              <a:rPr lang="en-US" sz="3200" dirty="0" smtClean="0">
                <a:ea typeface="+mj-ea"/>
                <a:cs typeface="+mj-cs"/>
              </a:rPr>
              <a:t> Prescription: </a:t>
            </a:r>
            <a:br>
              <a:rPr lang="en-US" sz="3200" dirty="0" smtClean="0">
                <a:ea typeface="+mj-ea"/>
                <a:cs typeface="+mj-cs"/>
              </a:rPr>
            </a:br>
            <a:r>
              <a:rPr lang="en-US" sz="3200" dirty="0" smtClean="0">
                <a:ea typeface="+mj-ea"/>
                <a:cs typeface="+mj-cs"/>
              </a:rPr>
              <a:t>Do children need </a:t>
            </a:r>
            <a:r>
              <a:rPr lang="fr-FR" sz="3200" dirty="0" smtClean="0">
                <a:ea typeface="+mj-ea"/>
                <a:cs typeface="+mj-cs"/>
              </a:rPr>
              <a:t>more </a:t>
            </a:r>
            <a:r>
              <a:rPr lang="fr-FR" sz="3200" dirty="0" err="1" smtClean="0">
                <a:ea typeface="+mj-ea"/>
                <a:cs typeface="+mj-cs"/>
              </a:rPr>
              <a:t>than</a:t>
            </a:r>
            <a:r>
              <a:rPr lang="fr-FR" sz="3200" dirty="0" smtClean="0">
                <a:ea typeface="+mj-ea"/>
                <a:cs typeface="+mj-cs"/>
              </a:rPr>
              <a:t> a urea </a:t>
            </a:r>
            <a:r>
              <a:rPr lang="fr-FR" sz="3200" dirty="0" err="1" smtClean="0">
                <a:ea typeface="+mj-ea"/>
                <a:cs typeface="+mj-cs"/>
              </a:rPr>
              <a:t>dialysis</a:t>
            </a:r>
            <a:r>
              <a:rPr lang="fr-FR" sz="3200" dirty="0" smtClean="0">
                <a:ea typeface="+mj-ea"/>
                <a:cs typeface="+mj-cs"/>
              </a:rPr>
              <a:t> dose?</a:t>
            </a:r>
            <a:r>
              <a:rPr lang="fr-FR" sz="3600" dirty="0" smtClean="0">
                <a:ea typeface="+mj-ea"/>
                <a:cs typeface="+mj-cs"/>
              </a:rPr>
              <a:t/>
            </a:r>
            <a:br>
              <a:rPr lang="fr-FR" sz="3600" dirty="0" smtClean="0">
                <a:ea typeface="+mj-ea"/>
                <a:cs typeface="+mj-cs"/>
              </a:rPr>
            </a:br>
            <a:r>
              <a:rPr lang="fr-FR" sz="2000" i="1" dirty="0" smtClean="0">
                <a:ea typeface="+mj-ea"/>
                <a:cs typeface="+mj-cs"/>
              </a:rPr>
              <a:t>Fischbach Michel, </a:t>
            </a:r>
            <a:r>
              <a:rPr lang="fr-FR" sz="2000" i="1" dirty="0" err="1" smtClean="0">
                <a:ea typeface="+mj-ea"/>
                <a:cs typeface="+mj-cs"/>
              </a:rPr>
              <a:t>Zaloszyc</a:t>
            </a:r>
            <a:r>
              <a:rPr lang="fr-FR" sz="2000" i="1" dirty="0" smtClean="0">
                <a:ea typeface="+mj-ea"/>
                <a:cs typeface="+mj-cs"/>
              </a:rPr>
              <a:t> Ariane, Schaefer Betti, and Schmitt Claus Peter</a:t>
            </a:r>
            <a:br>
              <a:rPr lang="fr-FR" sz="2000" i="1" dirty="0" smtClean="0">
                <a:ea typeface="+mj-ea"/>
                <a:cs typeface="+mj-cs"/>
              </a:rPr>
            </a:br>
            <a:r>
              <a:rPr lang="en-US" sz="2000" i="1" dirty="0" smtClean="0">
                <a:ea typeface="+mj-ea"/>
                <a:cs typeface="+mj-cs"/>
              </a:rPr>
              <a:t>International Journal of Nephrology</a:t>
            </a:r>
            <a:br>
              <a:rPr lang="en-US" sz="2000" i="1" dirty="0" smtClean="0">
                <a:ea typeface="+mj-ea"/>
                <a:cs typeface="+mj-cs"/>
              </a:rPr>
            </a:br>
            <a:r>
              <a:rPr lang="en-US" sz="2000" i="1" dirty="0" smtClean="0">
                <a:ea typeface="+mj-ea"/>
                <a:cs typeface="+mj-cs"/>
              </a:rPr>
              <a:t>Volume 2011, Article ID 951391, 5 pages doi:10.4061/2011/951391</a:t>
            </a:r>
            <a:endParaRPr lang="fr-FR" sz="3200" i="1" dirty="0">
              <a:ea typeface="+mj-ea"/>
              <a:cs typeface="+mj-cs"/>
            </a:endParaRPr>
          </a:p>
        </p:txBody>
      </p:sp>
      <p:sp>
        <p:nvSpPr>
          <p:cNvPr id="678914" name="Espace réservé du contenu 2"/>
          <p:cNvSpPr>
            <a:spLocks noGrp="1"/>
          </p:cNvSpPr>
          <p:nvPr>
            <p:ph idx="1"/>
          </p:nvPr>
        </p:nvSpPr>
        <p:spPr>
          <a:xfrm>
            <a:off x="390972" y="2348880"/>
            <a:ext cx="9577064" cy="3959225"/>
          </a:xfrm>
        </p:spPr>
        <p:txBody>
          <a:bodyPr/>
          <a:lstStyle/>
          <a:p>
            <a:pPr algn="just">
              <a:buFont typeface="Arial" charset="0"/>
              <a:buAutoNum type="arabicParenR"/>
            </a:pPr>
            <a:r>
              <a:rPr lang="fr-FR" sz="2400" b="1" dirty="0">
                <a:solidFill>
                  <a:srgbClr val="FF0000"/>
                </a:solidFill>
                <a:latin typeface="Arial" charset="0"/>
                <a:ea typeface="MS PGothic" charset="0"/>
              </a:rPr>
              <a:t>  If </a:t>
            </a:r>
            <a:r>
              <a:rPr lang="fr-FR" sz="2400" b="1" dirty="0" err="1">
                <a:solidFill>
                  <a:srgbClr val="FF0000"/>
                </a:solidFill>
                <a:latin typeface="Arial" charset="0"/>
                <a:ea typeface="MS PGothic" charset="0"/>
              </a:rPr>
              <a:t>economically</a:t>
            </a:r>
            <a:r>
              <a:rPr lang="fr-FR" sz="2400" b="1" dirty="0">
                <a:solidFill>
                  <a:srgbClr val="FF0000"/>
                </a:solidFill>
                <a:latin typeface="Arial" charset="0"/>
                <a:ea typeface="MS PGothic" charset="0"/>
              </a:rPr>
              <a:t> </a:t>
            </a:r>
            <a:r>
              <a:rPr lang="en-US" sz="2400" b="1" dirty="0">
                <a:solidFill>
                  <a:srgbClr val="FF0000"/>
                </a:solidFill>
                <a:latin typeface="Arial" charset="0"/>
                <a:ea typeface="MS PGothic" charset="0"/>
              </a:rPr>
              <a:t>feasible</a:t>
            </a:r>
            <a:r>
              <a:rPr lang="en-US" sz="2400" dirty="0">
                <a:solidFill>
                  <a:srgbClr val="FF0000"/>
                </a:solidFill>
                <a:latin typeface="Arial" charset="0"/>
                <a:ea typeface="MS PGothic" charset="0"/>
              </a:rPr>
              <a:t>, </a:t>
            </a:r>
            <a:r>
              <a:rPr lang="en-US" sz="2400" dirty="0">
                <a:latin typeface="Arial" charset="0"/>
                <a:ea typeface="MS PGothic" charset="0"/>
              </a:rPr>
              <a:t>high-flux membranes should be used </a:t>
            </a:r>
            <a:r>
              <a:rPr lang="fr-FR" sz="2400" dirty="0">
                <a:latin typeface="Arial" charset="0"/>
                <a:ea typeface="MS PGothic" charset="0"/>
              </a:rPr>
              <a:t>in </a:t>
            </a:r>
            <a:r>
              <a:rPr lang="fr-FR" sz="2400" dirty="0" err="1">
                <a:latin typeface="Arial" charset="0"/>
                <a:ea typeface="MS PGothic" charset="0"/>
              </a:rPr>
              <a:t>combination</a:t>
            </a:r>
            <a:r>
              <a:rPr lang="fr-FR" sz="2400" dirty="0">
                <a:latin typeface="Arial" charset="0"/>
                <a:ea typeface="MS PGothic" charset="0"/>
              </a:rPr>
              <a:t> </a:t>
            </a:r>
            <a:r>
              <a:rPr lang="fr-FR" sz="2400" u="sng" dirty="0" err="1">
                <a:solidFill>
                  <a:srgbClr val="FF0000"/>
                </a:solidFill>
                <a:latin typeface="Arial" charset="0"/>
                <a:ea typeface="MS PGothic" charset="0"/>
              </a:rPr>
              <a:t>with</a:t>
            </a:r>
            <a:r>
              <a:rPr lang="fr-FR" sz="2400" u="sng" dirty="0">
                <a:solidFill>
                  <a:srgbClr val="FF0000"/>
                </a:solidFill>
                <a:latin typeface="Arial" charset="0"/>
                <a:ea typeface="MS PGothic" charset="0"/>
              </a:rPr>
              <a:t> </a:t>
            </a:r>
            <a:r>
              <a:rPr lang="fr-FR" sz="2400" u="sng" dirty="0" err="1">
                <a:solidFill>
                  <a:srgbClr val="FF0000"/>
                </a:solidFill>
                <a:latin typeface="Arial" charset="0"/>
                <a:ea typeface="MS PGothic" charset="0"/>
              </a:rPr>
              <a:t>ultrapure</a:t>
            </a:r>
            <a:r>
              <a:rPr lang="fr-FR" sz="2400" u="sng" dirty="0">
                <a:solidFill>
                  <a:srgbClr val="FF0000"/>
                </a:solidFill>
                <a:latin typeface="Arial" charset="0"/>
                <a:ea typeface="MS PGothic" charset="0"/>
              </a:rPr>
              <a:t> </a:t>
            </a:r>
            <a:r>
              <a:rPr lang="fr-FR" sz="2400" u="sng" dirty="0" err="1">
                <a:solidFill>
                  <a:srgbClr val="FF0000"/>
                </a:solidFill>
                <a:latin typeface="Arial" charset="0"/>
                <a:ea typeface="MS PGothic" charset="0"/>
              </a:rPr>
              <a:t>disposable</a:t>
            </a:r>
            <a:r>
              <a:rPr lang="fr-FR" sz="2400" u="sng" dirty="0">
                <a:solidFill>
                  <a:srgbClr val="FF0000"/>
                </a:solidFill>
                <a:latin typeface="Arial" charset="0"/>
                <a:ea typeface="MS PGothic" charset="0"/>
              </a:rPr>
              <a:t> </a:t>
            </a:r>
            <a:r>
              <a:rPr lang="fr-FR" sz="2400" u="sng" dirty="0" err="1" smtClean="0">
                <a:solidFill>
                  <a:srgbClr val="FF0000"/>
                </a:solidFill>
                <a:latin typeface="Arial" charset="0"/>
                <a:ea typeface="MS PGothic" charset="0"/>
              </a:rPr>
              <a:t>dialysate</a:t>
            </a:r>
            <a:r>
              <a:rPr lang="fr-FR" sz="2400" u="sng" dirty="0" smtClean="0">
                <a:solidFill>
                  <a:srgbClr val="FF0000"/>
                </a:solidFill>
                <a:latin typeface="Arial" charset="0"/>
                <a:ea typeface="MS PGothic" charset="0"/>
              </a:rPr>
              <a:t> for all patients</a:t>
            </a:r>
            <a:r>
              <a:rPr lang="fr-FR" sz="2400" dirty="0" smtClean="0">
                <a:latin typeface="Arial" charset="0"/>
                <a:ea typeface="MS PGothic" charset="0"/>
              </a:rPr>
              <a:t>, </a:t>
            </a:r>
            <a:r>
              <a:rPr lang="fr-FR" sz="2400" dirty="0">
                <a:latin typeface="Arial" charset="0"/>
                <a:ea typeface="MS PGothic" charset="0"/>
              </a:rPr>
              <a:t>but </a:t>
            </a:r>
            <a:r>
              <a:rPr lang="fr-FR" sz="2400" dirty="0" smtClean="0">
                <a:latin typeface="Arial" charset="0"/>
                <a:ea typeface="MS PGothic" charset="0"/>
              </a:rPr>
              <a:t> </a:t>
            </a:r>
            <a:r>
              <a:rPr lang="fr-FR" sz="2400" dirty="0" err="1" smtClean="0">
                <a:latin typeface="Arial" charset="0"/>
                <a:ea typeface="MS PGothic" charset="0"/>
              </a:rPr>
              <a:t>their</a:t>
            </a:r>
            <a:r>
              <a:rPr lang="fr-FR" sz="2400" dirty="0" smtClean="0">
                <a:latin typeface="Arial" charset="0"/>
                <a:ea typeface="MS PGothic" charset="0"/>
              </a:rPr>
              <a:t> use in HD </a:t>
            </a:r>
            <a:r>
              <a:rPr lang="fr-FR" sz="2400" dirty="0" err="1" smtClean="0">
                <a:latin typeface="Arial" charset="0"/>
                <a:ea typeface="MS PGothic" charset="0"/>
              </a:rPr>
              <a:t>procedure</a:t>
            </a:r>
            <a:r>
              <a:rPr lang="fr-FR" sz="2400" dirty="0" smtClean="0">
                <a:latin typeface="Arial" charset="0"/>
                <a:ea typeface="MS PGothic" charset="0"/>
              </a:rPr>
              <a:t> </a:t>
            </a:r>
            <a:r>
              <a:rPr lang="fr-FR" sz="2400" dirty="0" err="1" smtClean="0">
                <a:latin typeface="Arial" charset="0"/>
                <a:ea typeface="MS PGothic" charset="0"/>
              </a:rPr>
              <a:t>only</a:t>
            </a:r>
            <a:r>
              <a:rPr lang="fr-FR" sz="2400" dirty="0" smtClean="0">
                <a:latin typeface="Arial" charset="0"/>
                <a:ea typeface="MS PGothic" charset="0"/>
              </a:rPr>
              <a:t> </a:t>
            </a:r>
            <a:r>
              <a:rPr lang="fr-FR" sz="2400" dirty="0" err="1" smtClean="0">
                <a:latin typeface="Arial" charset="0"/>
                <a:ea typeface="MS PGothic" charset="0"/>
              </a:rPr>
              <a:t>achieve</a:t>
            </a:r>
            <a:r>
              <a:rPr lang="fr-FR" sz="2400" dirty="0" smtClean="0">
                <a:latin typeface="Arial" charset="0"/>
                <a:ea typeface="MS PGothic" charset="0"/>
              </a:rPr>
              <a:t> a </a:t>
            </a:r>
            <a:r>
              <a:rPr lang="fr-FR" sz="2400" dirty="0" err="1" smtClean="0">
                <a:latin typeface="Arial" charset="0"/>
                <a:ea typeface="MS PGothic" charset="0"/>
              </a:rPr>
              <a:t>very</a:t>
            </a:r>
            <a:r>
              <a:rPr lang="fr-FR" sz="2400" dirty="0" smtClean="0">
                <a:latin typeface="Arial" charset="0"/>
                <a:ea typeface="MS PGothic" charset="0"/>
              </a:rPr>
              <a:t> </a:t>
            </a:r>
            <a:r>
              <a:rPr lang="fr-FR" sz="2400" dirty="0" err="1" smtClean="0">
                <a:latin typeface="Arial" charset="0"/>
                <a:ea typeface="MS PGothic" charset="0"/>
              </a:rPr>
              <a:t>small</a:t>
            </a:r>
            <a:r>
              <a:rPr lang="fr-FR" sz="2400" dirty="0" smtClean="0">
                <a:latin typeface="Arial" charset="0"/>
                <a:ea typeface="MS PGothic" charset="0"/>
              </a:rPr>
              <a:t> </a:t>
            </a:r>
            <a:r>
              <a:rPr lang="fr-FR" sz="2400" dirty="0">
                <a:latin typeface="Arial" charset="0"/>
                <a:ea typeface="MS PGothic" charset="0"/>
              </a:rPr>
              <a:t>convective </a:t>
            </a:r>
            <a:r>
              <a:rPr lang="fr-FR" sz="2400" dirty="0" smtClean="0">
                <a:latin typeface="Arial" charset="0"/>
                <a:ea typeface="MS PGothic" charset="0"/>
              </a:rPr>
              <a:t>volume, </a:t>
            </a:r>
            <a:r>
              <a:rPr lang="fr-FR" sz="2400" dirty="0" err="1" smtClean="0">
                <a:latin typeface="Arial" charset="0"/>
                <a:ea typeface="MS PGothic" charset="0"/>
              </a:rPr>
              <a:t>that</a:t>
            </a:r>
            <a:r>
              <a:rPr lang="fr-FR" sz="2400" dirty="0" smtClean="0">
                <a:latin typeface="Arial" charset="0"/>
                <a:ea typeface="MS PGothic" charset="0"/>
              </a:rPr>
              <a:t> </a:t>
            </a:r>
            <a:r>
              <a:rPr lang="fr-FR" sz="2400" dirty="0" err="1">
                <a:latin typeface="Arial" charset="0"/>
                <a:ea typeface="MS PGothic" charset="0"/>
              </a:rPr>
              <a:t>is</a:t>
            </a:r>
            <a:r>
              <a:rPr lang="fr-FR" sz="2400" dirty="0">
                <a:latin typeface="Arial" charset="0"/>
                <a:ea typeface="MS PGothic" charset="0"/>
              </a:rPr>
              <a:t> </a:t>
            </a:r>
            <a:r>
              <a:rPr lang="fr-FR" sz="2400" dirty="0" err="1" smtClean="0">
                <a:latin typeface="Arial" charset="0"/>
                <a:ea typeface="MS PGothic" charset="0"/>
              </a:rPr>
              <a:t>both</a:t>
            </a:r>
            <a:r>
              <a:rPr lang="fr-FR" sz="2400" dirty="0" smtClean="0">
                <a:latin typeface="Arial" charset="0"/>
                <a:ea typeface="MS PGothic" charset="0"/>
              </a:rPr>
              <a:t> </a:t>
            </a:r>
            <a:r>
              <a:rPr lang="fr-FR" sz="2400" dirty="0" err="1" smtClean="0">
                <a:latin typeface="Arial" charset="0"/>
                <a:ea typeface="MS PGothic" charset="0"/>
              </a:rPr>
              <a:t>backfiltration</a:t>
            </a:r>
            <a:r>
              <a:rPr lang="fr-FR" sz="2400" dirty="0" smtClean="0">
                <a:latin typeface="Arial" charset="0"/>
                <a:ea typeface="MS PGothic" charset="0"/>
              </a:rPr>
              <a:t> </a:t>
            </a:r>
            <a:r>
              <a:rPr lang="fr-FR" sz="2400" dirty="0" err="1" smtClean="0">
                <a:latin typeface="Arial" charset="0"/>
                <a:ea typeface="MS PGothic" charset="0"/>
              </a:rPr>
              <a:t>risks</a:t>
            </a:r>
            <a:r>
              <a:rPr lang="fr-FR" sz="2400" dirty="0" smtClean="0">
                <a:latin typeface="Arial" charset="0"/>
                <a:ea typeface="MS PGothic" charset="0"/>
              </a:rPr>
              <a:t> </a:t>
            </a:r>
            <a:r>
              <a:rPr lang="fr-FR" sz="2400" dirty="0">
                <a:latin typeface="Arial" charset="0"/>
                <a:ea typeface="MS PGothic" charset="0"/>
              </a:rPr>
              <a:t>and </a:t>
            </a:r>
            <a:r>
              <a:rPr lang="fr-FR" sz="2400" dirty="0" err="1">
                <a:latin typeface="Arial" charset="0"/>
                <a:ea typeface="MS PGothic" charset="0"/>
              </a:rPr>
              <a:t>low</a:t>
            </a:r>
            <a:r>
              <a:rPr lang="fr-FR" sz="2400" dirty="0">
                <a:latin typeface="Arial" charset="0"/>
                <a:ea typeface="MS PGothic" charset="0"/>
              </a:rPr>
              <a:t> </a:t>
            </a:r>
            <a:r>
              <a:rPr lang="fr-FR" sz="2400" dirty="0" err="1">
                <a:latin typeface="Arial" charset="0"/>
                <a:ea typeface="MS PGothic" charset="0"/>
              </a:rPr>
              <a:t>efficiency</a:t>
            </a:r>
            <a:r>
              <a:rPr lang="fr-FR" sz="2400" dirty="0">
                <a:latin typeface="Arial" charset="0"/>
                <a:ea typeface="MS PGothic" charset="0"/>
              </a:rPr>
              <a:t> HDF…for the </a:t>
            </a:r>
            <a:r>
              <a:rPr lang="fr-FR" sz="2400" dirty="0" err="1">
                <a:latin typeface="Arial" charset="0"/>
                <a:ea typeface="MS PGothic" charset="0"/>
              </a:rPr>
              <a:t>same</a:t>
            </a:r>
            <a:r>
              <a:rPr lang="fr-FR" sz="2400" dirty="0">
                <a:latin typeface="Arial" charset="0"/>
                <a:ea typeface="MS PGothic" charset="0"/>
              </a:rPr>
              <a:t> </a:t>
            </a:r>
            <a:r>
              <a:rPr lang="fr-FR" sz="2400" dirty="0" err="1" smtClean="0">
                <a:latin typeface="Arial" charset="0"/>
                <a:ea typeface="MS PGothic" charset="0"/>
              </a:rPr>
              <a:t>cost</a:t>
            </a:r>
            <a:r>
              <a:rPr lang="fr-FR" sz="2400" dirty="0" smtClean="0">
                <a:latin typeface="Arial" charset="0"/>
                <a:ea typeface="MS PGothic" charset="0"/>
              </a:rPr>
              <a:t>/</a:t>
            </a:r>
            <a:r>
              <a:rPr lang="fr-FR" sz="2400" dirty="0" err="1" smtClean="0">
                <a:latin typeface="Arial" charset="0"/>
                <a:ea typeface="MS PGothic" charset="0"/>
              </a:rPr>
              <a:t>price</a:t>
            </a:r>
            <a:r>
              <a:rPr lang="fr-FR" sz="2400" dirty="0" smtClean="0">
                <a:latin typeface="Arial" charset="0"/>
                <a:ea typeface="MS PGothic" charset="0"/>
              </a:rPr>
              <a:t> </a:t>
            </a:r>
            <a:r>
              <a:rPr lang="fr-FR" sz="2400" dirty="0">
                <a:latin typeface="Arial" charset="0"/>
                <a:ea typeface="MS PGothic" charset="0"/>
              </a:rPr>
              <a:t>!</a:t>
            </a:r>
          </a:p>
          <a:p>
            <a:pPr algn="just">
              <a:buFontTx/>
              <a:buNone/>
            </a:pPr>
            <a:endParaRPr lang="fr-FR" sz="2400" dirty="0">
              <a:latin typeface="Arial" charset="0"/>
              <a:ea typeface="MS PGothic" charset="0"/>
            </a:endParaRPr>
          </a:p>
          <a:p>
            <a:pPr algn="just">
              <a:buFontTx/>
              <a:buNone/>
            </a:pPr>
            <a:r>
              <a:rPr lang="en-US" sz="2400" b="1" dirty="0">
                <a:solidFill>
                  <a:srgbClr val="FF0000"/>
                </a:solidFill>
                <a:latin typeface="Arial" charset="0"/>
                <a:ea typeface="MS PGothic" charset="0"/>
              </a:rPr>
              <a:t>2) High efficiency </a:t>
            </a:r>
            <a:r>
              <a:rPr lang="en-US" sz="2400" b="1" dirty="0" err="1">
                <a:solidFill>
                  <a:srgbClr val="FF0000"/>
                </a:solidFill>
                <a:latin typeface="Arial" charset="0"/>
                <a:ea typeface="MS PGothic" charset="0"/>
              </a:rPr>
              <a:t>Hemodiafiltration</a:t>
            </a:r>
            <a:r>
              <a:rPr lang="en-US" sz="2400" dirty="0">
                <a:solidFill>
                  <a:srgbClr val="FF0000"/>
                </a:solidFill>
                <a:latin typeface="Arial" charset="0"/>
                <a:ea typeface="MS PGothic" charset="0"/>
              </a:rPr>
              <a:t> (high convective volume), </a:t>
            </a:r>
            <a:r>
              <a:rPr lang="en-US" sz="2400" dirty="0">
                <a:latin typeface="Arial" charset="0"/>
                <a:ea typeface="MS PGothic" charset="0"/>
              </a:rPr>
              <a:t>is a safe routine replacement therapy : </a:t>
            </a:r>
            <a:r>
              <a:rPr lang="en-US" sz="2400" i="1" dirty="0">
                <a:latin typeface="Arial" charset="0"/>
                <a:ea typeface="MS PGothic" charset="0"/>
              </a:rPr>
              <a:t>a </a:t>
            </a:r>
            <a:r>
              <a:rPr lang="ja-JP" altLang="en-US" sz="2400" i="1" dirty="0">
                <a:latin typeface="Arial" charset="0"/>
                <a:ea typeface="MS PGothic" charset="0"/>
              </a:rPr>
              <a:t>“</a:t>
            </a:r>
            <a:r>
              <a:rPr lang="en-US" altLang="ja-JP" sz="2400" i="1" dirty="0">
                <a:latin typeface="Arial" charset="0"/>
                <a:ea typeface="MS PGothic" charset="0"/>
              </a:rPr>
              <a:t>complete</a:t>
            </a:r>
            <a:r>
              <a:rPr lang="ja-JP" altLang="en-US" sz="2400" i="1" dirty="0">
                <a:latin typeface="Arial" charset="0"/>
                <a:ea typeface="MS PGothic" charset="0"/>
              </a:rPr>
              <a:t>”</a:t>
            </a:r>
            <a:r>
              <a:rPr lang="en-US" altLang="ja-JP" sz="2400" i="1" dirty="0">
                <a:latin typeface="Arial" charset="0"/>
                <a:ea typeface="MS PGothic" charset="0"/>
              </a:rPr>
              <a:t> use of a high flux membrane, </a:t>
            </a:r>
            <a:r>
              <a:rPr lang="en-US" altLang="ja-JP" sz="2400" i="1" dirty="0">
                <a:solidFill>
                  <a:srgbClr val="FF0000"/>
                </a:solidFill>
                <a:latin typeface="Arial" charset="0"/>
                <a:ea typeface="MS PGothic" charset="0"/>
              </a:rPr>
              <a:t>with a large determined convective volume (no more cost, but more efficiency)</a:t>
            </a:r>
            <a:endParaRPr lang="fr-FR" sz="2400" dirty="0">
              <a:solidFill>
                <a:srgbClr val="FF0000"/>
              </a:solidFill>
              <a:latin typeface="Arial" charset="0"/>
              <a:ea typeface="MS PGothic" charset="0"/>
            </a:endParaRPr>
          </a:p>
        </p:txBody>
      </p:sp>
    </p:spTree>
    <p:extLst>
      <p:ext uri="{BB962C8B-B14F-4D97-AF65-F5344CB8AC3E}">
        <p14:creationId xmlns:p14="http://schemas.microsoft.com/office/powerpoint/2010/main" val="3275162257"/>
      </p:ext>
    </p:extLst>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2980" y="188640"/>
            <a:ext cx="9361040" cy="792088"/>
          </a:xfrm>
          <a:solidFill>
            <a:srgbClr val="C2FFF0"/>
          </a:solidFill>
        </p:spPr>
        <p:txBody>
          <a:bodyPr/>
          <a:lstStyle/>
          <a:p>
            <a:r>
              <a:rPr lang="en-US" dirty="0" smtClean="0">
                <a:solidFill>
                  <a:srgbClr val="FF0000"/>
                </a:solidFill>
              </a:rPr>
              <a:t>Move from HD to HD + HF = HDF</a:t>
            </a:r>
            <a:endParaRPr lang="en-US" dirty="0">
              <a:solidFill>
                <a:srgbClr val="FF0000"/>
              </a:solidFill>
            </a:endParaRPr>
          </a:p>
        </p:txBody>
      </p:sp>
      <p:sp>
        <p:nvSpPr>
          <p:cNvPr id="3" name="Espace réservé du contenu 2"/>
          <p:cNvSpPr>
            <a:spLocks noGrp="1"/>
          </p:cNvSpPr>
          <p:nvPr>
            <p:ph idx="1"/>
          </p:nvPr>
        </p:nvSpPr>
        <p:spPr>
          <a:xfrm>
            <a:off x="751012" y="1340768"/>
            <a:ext cx="8743950" cy="2304256"/>
          </a:xfrm>
          <a:ln>
            <a:solidFill>
              <a:srgbClr val="FF0000"/>
            </a:solidFill>
          </a:ln>
        </p:spPr>
        <p:txBody>
          <a:bodyPr/>
          <a:lstStyle/>
          <a:p>
            <a:r>
              <a:rPr lang="en-US" sz="2000" dirty="0" smtClean="0"/>
              <a:t>Every HD is in fact more than “only” a diffusive purification process (</a:t>
            </a:r>
            <a:r>
              <a:rPr lang="en-US" sz="2000" dirty="0" err="1" smtClean="0"/>
              <a:t>Kt</a:t>
            </a:r>
            <a:r>
              <a:rPr lang="en-US" sz="2000" dirty="0" smtClean="0"/>
              <a:t>/V urea). </a:t>
            </a:r>
            <a:r>
              <a:rPr lang="en-US" sz="2000" dirty="0"/>
              <a:t>E</a:t>
            </a:r>
            <a:r>
              <a:rPr lang="en-US" sz="2000" dirty="0" smtClean="0"/>
              <a:t>very HD is in fact an HDF with “only” a very low convective volume </a:t>
            </a:r>
            <a:r>
              <a:rPr lang="en-US" sz="1600" dirty="0" smtClean="0"/>
              <a:t>(that are both the </a:t>
            </a:r>
            <a:r>
              <a:rPr lang="en-US" sz="1600" dirty="0"/>
              <a:t>weight </a:t>
            </a:r>
            <a:r>
              <a:rPr lang="en-US" sz="1600" dirty="0" smtClean="0"/>
              <a:t>loss = “</a:t>
            </a:r>
            <a:r>
              <a:rPr lang="en-US" sz="1600" dirty="0"/>
              <a:t>UF”, which is </a:t>
            </a:r>
            <a:r>
              <a:rPr lang="en-US" sz="1600" dirty="0" smtClean="0"/>
              <a:t>a convective process, </a:t>
            </a:r>
            <a:r>
              <a:rPr lang="en-US" sz="1600" dirty="0"/>
              <a:t>and </a:t>
            </a:r>
            <a:r>
              <a:rPr lang="en-US" sz="1600" dirty="0" smtClean="0"/>
              <a:t>the </a:t>
            </a:r>
            <a:r>
              <a:rPr lang="en-US" sz="1600" dirty="0"/>
              <a:t>“undetermined” </a:t>
            </a:r>
            <a:r>
              <a:rPr lang="en-US" sz="1600" dirty="0" err="1"/>
              <a:t>retrofiltration</a:t>
            </a:r>
            <a:r>
              <a:rPr lang="en-US" sz="1600" dirty="0"/>
              <a:t> volume </a:t>
            </a:r>
            <a:r>
              <a:rPr lang="en-US" sz="1600" dirty="0" err="1"/>
              <a:t>occuring</a:t>
            </a:r>
            <a:r>
              <a:rPr lang="en-US" sz="1600" dirty="0"/>
              <a:t> in the capillary, called “internal” HDF, )</a:t>
            </a:r>
            <a:endParaRPr lang="en-US" sz="1600" dirty="0" smtClean="0"/>
          </a:p>
          <a:p>
            <a:r>
              <a:rPr lang="en-US" sz="2000" dirty="0"/>
              <a:t>A</a:t>
            </a:r>
            <a:r>
              <a:rPr lang="en-US" sz="2000" dirty="0" smtClean="0"/>
              <a:t> determined high convective volume, exceeding the weight loss (</a:t>
            </a:r>
            <a:r>
              <a:rPr lang="en-US" sz="2000" dirty="0"/>
              <a:t>need for substitution fluid)</a:t>
            </a:r>
            <a:r>
              <a:rPr lang="en-US" sz="2000" dirty="0" smtClean="0"/>
              <a:t> is prescribed in HF/HDF, impacting on outcome and quality of life</a:t>
            </a:r>
            <a:endParaRPr lang="en-US" sz="2000" dirty="0"/>
          </a:p>
        </p:txBody>
      </p:sp>
      <p:pic>
        <p:nvPicPr>
          <p:cNvPr id="4" name="Picture 4"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18" y="4149080"/>
            <a:ext cx="3141667" cy="231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3"/>
          <a:stretch>
            <a:fillRect/>
          </a:stretch>
        </p:blipFill>
        <p:spPr>
          <a:xfrm>
            <a:off x="2983260" y="4077072"/>
            <a:ext cx="3717032" cy="2478021"/>
          </a:xfrm>
          <a:prstGeom prst="rect">
            <a:avLst/>
          </a:prstGeom>
        </p:spPr>
      </p:pic>
      <p:pic>
        <p:nvPicPr>
          <p:cNvPr id="6" name="Image 5"/>
          <p:cNvPicPr>
            <a:picLocks noChangeAspect="1"/>
          </p:cNvPicPr>
          <p:nvPr/>
        </p:nvPicPr>
        <p:blipFill>
          <a:blip r:embed="rId4"/>
          <a:stretch>
            <a:fillRect/>
          </a:stretch>
        </p:blipFill>
        <p:spPr>
          <a:xfrm>
            <a:off x="6644629" y="4005064"/>
            <a:ext cx="3672407" cy="2520280"/>
          </a:xfrm>
          <a:prstGeom prst="rect">
            <a:avLst/>
          </a:prstGeom>
        </p:spPr>
      </p:pic>
    </p:spTree>
    <p:extLst>
      <p:ext uri="{BB962C8B-B14F-4D97-AF65-F5344CB8AC3E}">
        <p14:creationId xmlns:p14="http://schemas.microsoft.com/office/powerpoint/2010/main" val="40617683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1"/>
          <p:cNvSpPr>
            <a:spLocks noGrp="1" noChangeArrowheads="1"/>
          </p:cNvSpPr>
          <p:nvPr>
            <p:ph type="title"/>
          </p:nvPr>
        </p:nvSpPr>
        <p:spPr>
          <a:xfrm>
            <a:off x="247650" y="188913"/>
            <a:ext cx="9791700" cy="1295400"/>
          </a:xfrm>
          <a:solidFill>
            <a:schemeClr val="accent1">
              <a:lumMod val="20000"/>
              <a:lumOff val="80000"/>
            </a:schemeClr>
          </a:solidFill>
        </p:spPr>
        <p:txBody>
          <a:bodyPr/>
          <a:lstStyle/>
          <a:p>
            <a:pPr eaLnBrk="1" hangingPunct="1">
              <a:lnSpc>
                <a:spcPct val="90000"/>
              </a:lnSpc>
              <a:defRPr/>
            </a:pPr>
            <a:r>
              <a:rPr lang="sv-SE" dirty="0" smtClean="0">
                <a:ea typeface="+mj-ea"/>
                <a:cs typeface="+mj-cs"/>
              </a:rPr>
              <a:t> </a:t>
            </a:r>
            <a:br>
              <a:rPr lang="sv-SE" dirty="0" smtClean="0">
                <a:ea typeface="+mj-ea"/>
                <a:cs typeface="+mj-cs"/>
              </a:rPr>
            </a:br>
            <a:r>
              <a:rPr lang="sv-SE" sz="3600" dirty="0" smtClean="0">
                <a:solidFill>
                  <a:srgbClr val="000000"/>
                </a:solidFill>
                <a:ea typeface="+mj-ea"/>
                <a:cs typeface="+mj-cs"/>
              </a:rPr>
              <a:t>High-flux dialysis: </a:t>
            </a:r>
            <a:br>
              <a:rPr lang="sv-SE" sz="3600" dirty="0" smtClean="0">
                <a:solidFill>
                  <a:srgbClr val="000000"/>
                </a:solidFill>
                <a:ea typeface="+mj-ea"/>
                <a:cs typeface="+mj-cs"/>
              </a:rPr>
            </a:br>
            <a:r>
              <a:rPr lang="sv-SE" sz="3600" dirty="0" smtClean="0">
                <a:solidFill>
                  <a:srgbClr val="FF0000"/>
                </a:solidFill>
                <a:ea typeface="+mj-ea"/>
                <a:cs typeface="+mj-cs"/>
              </a:rPr>
              <a:t>how to limit backfiltration, apply HDF   </a:t>
            </a:r>
            <a:r>
              <a:rPr lang="sv-SE" sz="3600" dirty="0" smtClean="0">
                <a:solidFill>
                  <a:srgbClr val="000000"/>
                </a:solidFill>
                <a:ea typeface="+mj-ea"/>
                <a:cs typeface="+mj-cs"/>
              </a:rPr>
              <a:t/>
            </a:r>
            <a:br>
              <a:rPr lang="sv-SE" sz="3600" dirty="0" smtClean="0">
                <a:solidFill>
                  <a:srgbClr val="000000"/>
                </a:solidFill>
                <a:ea typeface="+mj-ea"/>
                <a:cs typeface="+mj-cs"/>
              </a:rPr>
            </a:br>
            <a:endParaRPr lang="sv-SE" sz="2800" b="1" dirty="0" smtClean="0">
              <a:solidFill>
                <a:srgbClr val="FF0000"/>
              </a:solidFill>
              <a:ea typeface="+mj-ea"/>
              <a:cs typeface="+mj-cs"/>
            </a:endParaRPr>
          </a:p>
        </p:txBody>
      </p:sp>
      <p:grpSp>
        <p:nvGrpSpPr>
          <p:cNvPr id="414722" name="Group 37"/>
          <p:cNvGrpSpPr>
            <a:grpSpLocks/>
          </p:cNvGrpSpPr>
          <p:nvPr/>
        </p:nvGrpSpPr>
        <p:grpSpPr bwMode="auto">
          <a:xfrm>
            <a:off x="1830388" y="1773238"/>
            <a:ext cx="3162300" cy="4294187"/>
            <a:chOff x="873" y="957"/>
            <a:chExt cx="1769" cy="2705"/>
          </a:xfrm>
        </p:grpSpPr>
        <p:pic>
          <p:nvPicPr>
            <p:cNvPr id="414733" name="Picture 2" descr="High-flux dialy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 y="1207"/>
              <a:ext cx="1016" cy="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0" name="Text Box 4"/>
            <p:cNvSpPr txBox="1">
              <a:spLocks noChangeArrowheads="1"/>
            </p:cNvSpPr>
            <p:nvPr/>
          </p:nvSpPr>
          <p:spPr bwMode="auto">
            <a:xfrm>
              <a:off x="1106" y="957"/>
              <a:ext cx="972" cy="252"/>
            </a:xfrm>
            <a:prstGeom prst="rect">
              <a:avLst/>
            </a:prstGeom>
            <a:noFill/>
            <a:ln w="9525">
              <a:noFill/>
              <a:miter lim="800000"/>
              <a:headEnd/>
              <a:tailEnd/>
            </a:ln>
          </p:spPr>
          <p:txBody>
            <a:bodyPr wrap="none">
              <a:spAutoFit/>
            </a:bodyPr>
            <a:lstStyle/>
            <a:p>
              <a:pPr algn="ctr">
                <a:defRPr/>
              </a:pPr>
              <a:r>
                <a:rPr lang="sv-SE" b="1" dirty="0">
                  <a:solidFill>
                    <a:srgbClr val="000000"/>
                  </a:solidFill>
                  <a:latin typeface="Arial" pitchFamily="34" charset="0"/>
                  <a:ea typeface="+mn-ea"/>
                  <a:cs typeface="Arial" pitchFamily="34" charset="0"/>
                </a:rPr>
                <a:t>High-flux HD</a:t>
              </a:r>
              <a:endParaRPr lang="sv-SE" sz="1600" b="1" dirty="0">
                <a:solidFill>
                  <a:srgbClr val="000000"/>
                </a:solidFill>
                <a:latin typeface="Arial" pitchFamily="34" charset="0"/>
                <a:ea typeface="+mn-ea"/>
                <a:cs typeface="Arial" pitchFamily="34" charset="0"/>
              </a:endParaRPr>
            </a:p>
          </p:txBody>
        </p:sp>
        <p:sp>
          <p:nvSpPr>
            <p:cNvPr id="175121" name="Text Box 6"/>
            <p:cNvSpPr txBox="1">
              <a:spLocks noChangeArrowheads="1"/>
            </p:cNvSpPr>
            <p:nvPr/>
          </p:nvSpPr>
          <p:spPr bwMode="auto">
            <a:xfrm>
              <a:off x="954" y="1955"/>
              <a:ext cx="385" cy="213"/>
            </a:xfrm>
            <a:prstGeom prst="rect">
              <a:avLst/>
            </a:prstGeom>
            <a:noFill/>
            <a:ln w="9525">
              <a:noFill/>
              <a:miter lim="800000"/>
              <a:headEnd/>
              <a:tailEnd/>
            </a:ln>
          </p:spPr>
          <p:txBody>
            <a:bodyPr wrap="none">
              <a:spAutoFit/>
            </a:bodyPr>
            <a:lstStyle/>
            <a:p>
              <a:pPr>
                <a:defRPr/>
              </a:pPr>
              <a:r>
                <a:rPr lang="sv-SE" sz="1600" dirty="0">
                  <a:solidFill>
                    <a:srgbClr val="000000"/>
                  </a:solidFill>
                  <a:latin typeface="Arial" pitchFamily="34" charset="0"/>
                  <a:ea typeface="+mn-ea"/>
                  <a:cs typeface="Arial" pitchFamily="34" charset="0"/>
                </a:rPr>
                <a:t>blood</a:t>
              </a:r>
            </a:p>
          </p:txBody>
        </p:sp>
        <p:sp>
          <p:nvSpPr>
            <p:cNvPr id="175122" name="Text Box 8"/>
            <p:cNvSpPr txBox="1">
              <a:spLocks noChangeArrowheads="1"/>
            </p:cNvSpPr>
            <p:nvPr/>
          </p:nvSpPr>
          <p:spPr bwMode="auto">
            <a:xfrm>
              <a:off x="1720" y="1865"/>
              <a:ext cx="922" cy="523"/>
            </a:xfrm>
            <a:prstGeom prst="rect">
              <a:avLst/>
            </a:prstGeom>
            <a:noFill/>
            <a:ln w="9525">
              <a:noFill/>
              <a:miter lim="800000"/>
              <a:headEnd/>
              <a:tailEnd/>
            </a:ln>
          </p:spPr>
          <p:txBody>
            <a:bodyPr>
              <a:spAutoFit/>
            </a:bodyPr>
            <a:lstStyle/>
            <a:p>
              <a:pPr>
                <a:defRPr/>
              </a:pPr>
              <a:endParaRPr lang="sv-SE" sz="1600" dirty="0">
                <a:solidFill>
                  <a:srgbClr val="000000"/>
                </a:solidFill>
                <a:latin typeface="Arial" pitchFamily="34" charset="0"/>
                <a:ea typeface="+mn-ea"/>
                <a:cs typeface="Arial" pitchFamily="34" charset="0"/>
              </a:endParaRPr>
            </a:p>
            <a:p>
              <a:pPr algn="ctr">
                <a:defRPr/>
              </a:pPr>
              <a:r>
                <a:rPr lang="sv-SE" sz="1600" b="1" dirty="0">
                  <a:solidFill>
                    <a:srgbClr val="0000FF"/>
                  </a:solidFill>
                  <a:latin typeface="Arial" pitchFamily="34" charset="0"/>
                  <a:ea typeface="+mn-ea"/>
                  <a:cs typeface="Arial" pitchFamily="34" charset="0"/>
                </a:rPr>
                <a:t>dialysis fluid </a:t>
              </a:r>
            </a:p>
            <a:p>
              <a:pPr algn="ctr">
                <a:defRPr/>
              </a:pPr>
              <a:r>
                <a:rPr lang="sv-SE" sz="1600" b="1" dirty="0">
                  <a:solidFill>
                    <a:srgbClr val="0000FF"/>
                  </a:solidFill>
                  <a:latin typeface="Arial" pitchFamily="34" charset="0"/>
                  <a:ea typeface="+mn-ea"/>
                  <a:cs typeface="Arial" pitchFamily="34" charset="0"/>
                </a:rPr>
                <a:t>purity?</a:t>
              </a:r>
            </a:p>
          </p:txBody>
        </p:sp>
        <p:sp>
          <p:nvSpPr>
            <p:cNvPr id="175123" name="Text Box 34"/>
            <p:cNvSpPr txBox="1">
              <a:spLocks noChangeArrowheads="1"/>
            </p:cNvSpPr>
            <p:nvPr/>
          </p:nvSpPr>
          <p:spPr bwMode="auto">
            <a:xfrm>
              <a:off x="873" y="3294"/>
              <a:ext cx="1444" cy="368"/>
            </a:xfrm>
            <a:prstGeom prst="rect">
              <a:avLst/>
            </a:prstGeom>
            <a:noFill/>
            <a:ln w="9525" algn="ctr">
              <a:noFill/>
              <a:miter lim="800000"/>
              <a:headEnd/>
              <a:tailEnd/>
            </a:ln>
          </p:spPr>
          <p:txBody>
            <a:bodyPr wrap="none">
              <a:spAutoFit/>
            </a:bodyPr>
            <a:lstStyle/>
            <a:p>
              <a:pPr>
                <a:buFont typeface="Times" charset="0"/>
                <a:buNone/>
                <a:defRPr/>
              </a:pPr>
              <a:r>
                <a:rPr lang="sv-SE" sz="1600">
                  <a:solidFill>
                    <a:srgbClr val="000000"/>
                  </a:solidFill>
                  <a:latin typeface="Arial" pitchFamily="34" charset="0"/>
                  <a:ea typeface="+mn-ea"/>
                  <a:cs typeface="Arial" pitchFamily="34" charset="0"/>
                </a:rPr>
                <a:t>uncontrolled and unknown </a:t>
              </a:r>
            </a:p>
            <a:p>
              <a:pPr>
                <a:buFont typeface="Times" charset="0"/>
                <a:buNone/>
                <a:defRPr/>
              </a:pPr>
              <a:r>
                <a:rPr lang="sv-SE" sz="1600">
                  <a:solidFill>
                    <a:srgbClr val="000000"/>
                  </a:solidFill>
                  <a:latin typeface="Arial" pitchFamily="34" charset="0"/>
                  <a:ea typeface="+mn-ea"/>
                  <a:cs typeface="Arial" pitchFamily="34" charset="0"/>
                </a:rPr>
                <a:t>convective removal</a:t>
              </a:r>
            </a:p>
          </p:txBody>
        </p:sp>
      </p:grpSp>
      <p:grpSp>
        <p:nvGrpSpPr>
          <p:cNvPr id="414723" name="Group 38"/>
          <p:cNvGrpSpPr>
            <a:grpSpLocks/>
          </p:cNvGrpSpPr>
          <p:nvPr/>
        </p:nvGrpSpPr>
        <p:grpSpPr bwMode="auto">
          <a:xfrm>
            <a:off x="7088188" y="1700213"/>
            <a:ext cx="2960687" cy="4294187"/>
            <a:chOff x="3288" y="957"/>
            <a:chExt cx="1658" cy="2705"/>
          </a:xfrm>
        </p:grpSpPr>
        <p:pic>
          <p:nvPicPr>
            <p:cNvPr id="414728" name="Picture 22" descr="On-line H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 y="1214"/>
              <a:ext cx="1584" cy="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5" name="Text Box 23"/>
            <p:cNvSpPr txBox="1">
              <a:spLocks noChangeArrowheads="1"/>
            </p:cNvSpPr>
            <p:nvPr/>
          </p:nvSpPr>
          <p:spPr bwMode="auto">
            <a:xfrm>
              <a:off x="3389" y="957"/>
              <a:ext cx="933" cy="252"/>
            </a:xfrm>
            <a:prstGeom prst="rect">
              <a:avLst/>
            </a:prstGeom>
            <a:noFill/>
            <a:ln w="9525">
              <a:noFill/>
              <a:miter lim="800000"/>
              <a:headEnd/>
              <a:tailEnd/>
            </a:ln>
          </p:spPr>
          <p:txBody>
            <a:bodyPr wrap="none">
              <a:spAutoFit/>
            </a:bodyPr>
            <a:lstStyle/>
            <a:p>
              <a:pPr algn="ctr">
                <a:defRPr/>
              </a:pPr>
              <a:r>
                <a:rPr lang="sv-SE" b="1" dirty="0">
                  <a:solidFill>
                    <a:srgbClr val="FF0000"/>
                  </a:solidFill>
                  <a:latin typeface="Arial" pitchFamily="34" charset="0"/>
                  <a:ea typeface="+mn-ea"/>
                  <a:cs typeface="Arial" pitchFamily="34" charset="0"/>
                </a:rPr>
                <a:t>On-line HDF</a:t>
              </a:r>
              <a:endParaRPr lang="sv-SE" sz="1800" b="1" dirty="0">
                <a:solidFill>
                  <a:srgbClr val="FF0000"/>
                </a:solidFill>
                <a:latin typeface="Arial" pitchFamily="34" charset="0"/>
                <a:ea typeface="+mn-ea"/>
                <a:cs typeface="Arial" pitchFamily="34" charset="0"/>
              </a:endParaRPr>
            </a:p>
          </p:txBody>
        </p:sp>
        <p:sp>
          <p:nvSpPr>
            <p:cNvPr id="175116" name="Text Box 24"/>
            <p:cNvSpPr txBox="1">
              <a:spLocks noChangeArrowheads="1"/>
            </p:cNvSpPr>
            <p:nvPr/>
          </p:nvSpPr>
          <p:spPr bwMode="auto">
            <a:xfrm>
              <a:off x="3369" y="1955"/>
              <a:ext cx="385" cy="213"/>
            </a:xfrm>
            <a:prstGeom prst="rect">
              <a:avLst/>
            </a:prstGeom>
            <a:noFill/>
            <a:ln w="9525">
              <a:noFill/>
              <a:miter lim="800000"/>
              <a:headEnd/>
              <a:tailEnd/>
            </a:ln>
          </p:spPr>
          <p:txBody>
            <a:bodyPr wrap="none">
              <a:spAutoFit/>
            </a:bodyPr>
            <a:lstStyle/>
            <a:p>
              <a:pPr>
                <a:defRPr/>
              </a:pPr>
              <a:r>
                <a:rPr lang="sv-SE" sz="1600" dirty="0">
                  <a:solidFill>
                    <a:srgbClr val="000000"/>
                  </a:solidFill>
                  <a:latin typeface="Arial" pitchFamily="34" charset="0"/>
                  <a:ea typeface="+mn-ea"/>
                  <a:cs typeface="Arial" pitchFamily="34" charset="0"/>
                </a:rPr>
                <a:t>blood</a:t>
              </a:r>
            </a:p>
          </p:txBody>
        </p:sp>
        <p:sp>
          <p:nvSpPr>
            <p:cNvPr id="175117" name="Text Box 25"/>
            <p:cNvSpPr txBox="1">
              <a:spLocks noChangeArrowheads="1"/>
            </p:cNvSpPr>
            <p:nvPr/>
          </p:nvSpPr>
          <p:spPr bwMode="auto">
            <a:xfrm>
              <a:off x="4054" y="1910"/>
              <a:ext cx="873" cy="523"/>
            </a:xfrm>
            <a:prstGeom prst="rect">
              <a:avLst/>
            </a:prstGeom>
            <a:noFill/>
            <a:ln w="9525">
              <a:noFill/>
              <a:miter lim="800000"/>
              <a:headEnd/>
              <a:tailEnd/>
            </a:ln>
          </p:spPr>
          <p:txBody>
            <a:bodyPr>
              <a:spAutoFit/>
            </a:bodyPr>
            <a:lstStyle/>
            <a:p>
              <a:pPr algn="ctr">
                <a:defRPr/>
              </a:pPr>
              <a:r>
                <a:rPr lang="sv-SE" sz="1600" b="1" dirty="0">
                  <a:solidFill>
                    <a:srgbClr val="0000FF"/>
                  </a:solidFill>
                  <a:latin typeface="Arial" pitchFamily="34" charset="0"/>
                  <a:ea typeface="+mn-ea"/>
                  <a:cs typeface="Arial" pitchFamily="34" charset="0"/>
                </a:rPr>
                <a:t>ultrapure</a:t>
              </a:r>
            </a:p>
            <a:p>
              <a:pPr algn="ctr">
                <a:defRPr/>
              </a:pPr>
              <a:r>
                <a:rPr lang="sv-SE" sz="1600" b="1" dirty="0">
                  <a:solidFill>
                    <a:srgbClr val="0000FF"/>
                  </a:solidFill>
                  <a:latin typeface="Arial" pitchFamily="34" charset="0"/>
                  <a:ea typeface="+mn-ea"/>
                  <a:cs typeface="Arial" pitchFamily="34" charset="0"/>
                </a:rPr>
                <a:t>dialysis</a:t>
              </a:r>
            </a:p>
            <a:p>
              <a:pPr algn="ctr">
                <a:defRPr/>
              </a:pPr>
              <a:r>
                <a:rPr lang="sv-SE" sz="1600" b="1" dirty="0">
                  <a:solidFill>
                    <a:srgbClr val="0000FF"/>
                  </a:solidFill>
                  <a:latin typeface="Arial" pitchFamily="34" charset="0"/>
                  <a:ea typeface="+mn-ea"/>
                  <a:cs typeface="Arial" pitchFamily="34" charset="0"/>
                </a:rPr>
                <a:t>fluid</a:t>
              </a:r>
            </a:p>
          </p:txBody>
        </p:sp>
        <p:sp>
          <p:nvSpPr>
            <p:cNvPr id="175118" name="Text Box 35"/>
            <p:cNvSpPr txBox="1">
              <a:spLocks noChangeArrowheads="1"/>
            </p:cNvSpPr>
            <p:nvPr/>
          </p:nvSpPr>
          <p:spPr bwMode="auto">
            <a:xfrm>
              <a:off x="3288" y="3294"/>
              <a:ext cx="1547" cy="368"/>
            </a:xfrm>
            <a:prstGeom prst="rect">
              <a:avLst/>
            </a:prstGeom>
            <a:noFill/>
            <a:ln w="9525" algn="ctr">
              <a:noFill/>
              <a:miter lim="800000"/>
              <a:headEnd/>
              <a:tailEnd/>
            </a:ln>
          </p:spPr>
          <p:txBody>
            <a:bodyPr wrap="none">
              <a:spAutoFit/>
            </a:bodyPr>
            <a:lstStyle/>
            <a:p>
              <a:pPr>
                <a:buFont typeface="Times" charset="0"/>
                <a:buNone/>
                <a:defRPr/>
              </a:pPr>
              <a:r>
                <a:rPr lang="sv-SE" sz="1600">
                  <a:solidFill>
                    <a:srgbClr val="000000"/>
                  </a:solidFill>
                  <a:latin typeface="Arial" pitchFamily="34" charset="0"/>
                  <a:ea typeface="+mn-ea"/>
                  <a:cs typeface="Arial" pitchFamily="34" charset="0"/>
                </a:rPr>
                <a:t>controllable and measurable </a:t>
              </a:r>
            </a:p>
            <a:p>
              <a:pPr>
                <a:buFont typeface="Times" charset="0"/>
                <a:buNone/>
                <a:defRPr/>
              </a:pPr>
              <a:r>
                <a:rPr lang="sv-SE" sz="1600">
                  <a:solidFill>
                    <a:srgbClr val="000000"/>
                  </a:solidFill>
                  <a:latin typeface="Arial" pitchFamily="34" charset="0"/>
                  <a:ea typeface="+mn-ea"/>
                  <a:cs typeface="Arial" pitchFamily="34" charset="0"/>
                </a:rPr>
                <a:t>convective removal</a:t>
              </a:r>
              <a:endParaRPr lang="sv-SE" sz="1600" b="1">
                <a:solidFill>
                  <a:srgbClr val="000000"/>
                </a:solidFill>
                <a:latin typeface="Arial" pitchFamily="34" charset="0"/>
                <a:ea typeface="+mn-ea"/>
                <a:cs typeface="Arial" pitchFamily="34" charset="0"/>
              </a:endParaRPr>
            </a:p>
          </p:txBody>
        </p:sp>
      </p:grpSp>
      <p:sp>
        <p:nvSpPr>
          <p:cNvPr id="175109" name="Text Box 39"/>
          <p:cNvSpPr txBox="1">
            <a:spLocks noChangeArrowheads="1"/>
          </p:cNvSpPr>
          <p:nvPr/>
        </p:nvSpPr>
        <p:spPr bwMode="auto">
          <a:xfrm>
            <a:off x="6600825" y="6137275"/>
            <a:ext cx="2967038" cy="338138"/>
          </a:xfrm>
          <a:prstGeom prst="rect">
            <a:avLst/>
          </a:prstGeom>
          <a:noFill/>
          <a:ln w="9525" algn="ctr">
            <a:noFill/>
            <a:miter lim="800000"/>
            <a:headEnd/>
            <a:tailEnd/>
          </a:ln>
        </p:spPr>
        <p:txBody>
          <a:bodyPr wrap="none">
            <a:spAutoFit/>
          </a:bodyPr>
          <a:lstStyle/>
          <a:p>
            <a:pPr>
              <a:spcBef>
                <a:spcPct val="20000"/>
              </a:spcBef>
              <a:buFont typeface="Times" charset="0"/>
              <a:buNone/>
              <a:defRPr/>
            </a:pPr>
            <a:r>
              <a:rPr lang="sv-SE" sz="1600" b="1">
                <a:solidFill>
                  <a:srgbClr val="FFFFFF"/>
                </a:solidFill>
                <a:latin typeface="Arial" pitchFamily="34" charset="0"/>
                <a:ea typeface="+mn-ea"/>
                <a:cs typeface="Arial" pitchFamily="34" charset="0"/>
              </a:rPr>
              <a:t>Ref: Ledebo, NDT Plus, 2010</a:t>
            </a:r>
          </a:p>
        </p:txBody>
      </p:sp>
      <p:sp>
        <p:nvSpPr>
          <p:cNvPr id="414725" name="ZoneTexte 16"/>
          <p:cNvSpPr txBox="1">
            <a:spLocks noChangeArrowheads="1"/>
          </p:cNvSpPr>
          <p:nvPr/>
        </p:nvSpPr>
        <p:spPr bwMode="auto">
          <a:xfrm>
            <a:off x="465138" y="6308725"/>
            <a:ext cx="9502775" cy="307975"/>
          </a:xfrm>
          <a:prstGeom prst="rect">
            <a:avLst/>
          </a:prstGeom>
          <a:solidFill>
            <a:srgbClr val="C2FF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Aft>
                <a:spcPts val="1000"/>
              </a:spcAft>
            </a:pPr>
            <a:r>
              <a:rPr lang="en-US" sz="1400">
                <a:solidFill>
                  <a:srgbClr val="000000"/>
                </a:solidFill>
                <a:latin typeface="Arial" charset="0"/>
              </a:rPr>
              <a:t>Lebedo I, Blankestijn PJ (2010) Haemodiafiltration – optimal efficiency and safety. Nephrol Dial Transplant Plus 3:8-16</a:t>
            </a:r>
            <a:endParaRPr lang="fr-FR" sz="1200">
              <a:solidFill>
                <a:srgbClr val="000000"/>
              </a:solidFill>
              <a:latin typeface="Calibri" charset="0"/>
            </a:endParaRPr>
          </a:p>
        </p:txBody>
      </p:sp>
      <p:sp>
        <p:nvSpPr>
          <p:cNvPr id="414726" name="ZoneTexte 18"/>
          <p:cNvSpPr txBox="1">
            <a:spLocks noChangeArrowheads="1"/>
          </p:cNvSpPr>
          <p:nvPr/>
        </p:nvSpPr>
        <p:spPr bwMode="auto">
          <a:xfrm>
            <a:off x="4999038" y="2852738"/>
            <a:ext cx="2305050" cy="12001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a:solidFill>
                  <a:srgbClr val="FF0000"/>
                </a:solidFill>
                <a:latin typeface="Arial" charset="0"/>
              </a:rPr>
              <a:t>high convective flow « without »</a:t>
            </a:r>
          </a:p>
          <a:p>
            <a:pPr eaLnBrk="1" hangingPunct="1"/>
            <a:r>
              <a:rPr lang="fr-FR" b="1">
                <a:solidFill>
                  <a:srgbClr val="FF0000"/>
                </a:solidFill>
                <a:latin typeface="Arial" charset="0"/>
              </a:rPr>
              <a:t>backfiltration</a:t>
            </a:r>
          </a:p>
        </p:txBody>
      </p:sp>
      <p:sp>
        <p:nvSpPr>
          <p:cNvPr id="20" name="ZoneTexte 19"/>
          <p:cNvSpPr txBox="1"/>
          <p:nvPr/>
        </p:nvSpPr>
        <p:spPr>
          <a:xfrm>
            <a:off x="174625" y="2636838"/>
            <a:ext cx="1800225" cy="1938992"/>
          </a:xfrm>
          <a:prstGeom prst="rect">
            <a:avLst/>
          </a:prstGeom>
          <a:solidFill>
            <a:srgbClr val="FFFF99"/>
          </a:solidFill>
        </p:spPr>
        <p:txBody>
          <a:bodyPr>
            <a:spAutoFit/>
          </a:bodyPr>
          <a:lstStyle/>
          <a:p>
            <a:pPr>
              <a:defRPr/>
            </a:pPr>
            <a:r>
              <a:rPr lang="fr-FR" sz="2000" dirty="0" err="1">
                <a:solidFill>
                  <a:srgbClr val="000000"/>
                </a:solidFill>
                <a:latin typeface="Arial"/>
                <a:ea typeface="+mn-ea"/>
                <a:cs typeface="Arial" charset="0"/>
              </a:rPr>
              <a:t>internal</a:t>
            </a:r>
            <a:r>
              <a:rPr lang="fr-FR" sz="2000" dirty="0">
                <a:solidFill>
                  <a:srgbClr val="000000"/>
                </a:solidFill>
                <a:latin typeface="Arial"/>
                <a:ea typeface="+mn-ea"/>
                <a:cs typeface="Arial" charset="0"/>
              </a:rPr>
              <a:t> convective flow, </a:t>
            </a:r>
            <a:r>
              <a:rPr lang="fr-FR" sz="2000" dirty="0" err="1">
                <a:solidFill>
                  <a:srgbClr val="000000"/>
                </a:solidFill>
                <a:latin typeface="Arial"/>
                <a:ea typeface="+mn-ea"/>
                <a:cs typeface="Arial" charset="0"/>
              </a:rPr>
              <a:t>compenstate</a:t>
            </a:r>
            <a:r>
              <a:rPr lang="fr-FR" sz="2000" dirty="0">
                <a:solidFill>
                  <a:srgbClr val="000000"/>
                </a:solidFill>
                <a:latin typeface="Arial"/>
                <a:ea typeface="+mn-ea"/>
                <a:cs typeface="Arial" charset="0"/>
              </a:rPr>
              <a:t> by </a:t>
            </a:r>
            <a:r>
              <a:rPr lang="fr-FR" sz="2000" b="1" dirty="0" err="1" smtClean="0">
                <a:solidFill>
                  <a:srgbClr val="000000"/>
                </a:solidFill>
                <a:latin typeface="Arial"/>
                <a:ea typeface="+mn-ea"/>
                <a:cs typeface="Arial" charset="0"/>
              </a:rPr>
              <a:t>backfiltration</a:t>
            </a:r>
            <a:endParaRPr lang="fr-FR" sz="2000" b="1" dirty="0" smtClean="0">
              <a:solidFill>
                <a:srgbClr val="000000"/>
              </a:solidFill>
              <a:latin typeface="Arial"/>
              <a:ea typeface="+mn-ea"/>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2"/>
          <p:cNvPicPr>
            <a:picLocks noChangeAspect="1" noChangeArrowheads="1"/>
          </p:cNvPicPr>
          <p:nvPr/>
        </p:nvPicPr>
        <p:blipFill>
          <a:blip r:embed="rId3">
            <a:extLst>
              <a:ext uri="{28A0092B-C50C-407E-A947-70E740481C1C}">
                <a14:useLocalDpi xmlns:a14="http://schemas.microsoft.com/office/drawing/2010/main" val="0"/>
              </a:ext>
            </a:extLst>
          </a:blip>
          <a:srcRect l="32494" t="15556" r="15480" b="51012"/>
          <a:stretch>
            <a:fillRect/>
          </a:stretch>
        </p:blipFill>
        <p:spPr bwMode="auto">
          <a:xfrm>
            <a:off x="444500" y="0"/>
            <a:ext cx="936625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410"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4">
            <a:extLst>
              <a:ext uri="{28A0092B-C50C-407E-A947-70E740481C1C}">
                <a14:useLocalDpi xmlns:a14="http://schemas.microsoft.com/office/drawing/2010/main" val="0"/>
              </a:ext>
            </a:extLst>
          </a:blip>
          <a:srcRect l="50000"/>
          <a:stretch>
            <a:fillRect/>
          </a:stretch>
        </p:blipFill>
        <p:spPr bwMode="auto">
          <a:xfrm>
            <a:off x="247650" y="3068638"/>
            <a:ext cx="3970338"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9411" name="ZoneTexte 3"/>
          <p:cNvSpPr txBox="1">
            <a:spLocks noChangeArrowheads="1"/>
          </p:cNvSpPr>
          <p:nvPr/>
        </p:nvSpPr>
        <p:spPr bwMode="auto">
          <a:xfrm>
            <a:off x="4495800" y="2997200"/>
            <a:ext cx="55435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sz="2000">
                <a:solidFill>
                  <a:srgbClr val="FF0000"/>
                </a:solidFill>
                <a:latin typeface="Arial" charset="0"/>
              </a:rPr>
              <a:t>Improvement becames significant: </a:t>
            </a:r>
            <a:r>
              <a:rPr lang="fr-FR" sz="2000">
                <a:latin typeface="Arial" charset="0"/>
              </a:rPr>
              <a:t>over 32.7 L/week/m2 BSA (56.8 L/week), and shows a linear increase until 45 L/week/m2 BSA (75 L/week = 25 L/session/3times per week)</a:t>
            </a:r>
            <a:r>
              <a:rPr lang="fr-FR">
                <a:solidFill>
                  <a:srgbClr val="FF0000"/>
                </a:solidFill>
                <a:latin typeface="Arial" charset="0"/>
              </a:rPr>
              <a:t> </a:t>
            </a:r>
            <a:endParaRPr lang="fr-FR" b="1">
              <a:solidFill>
                <a:srgbClr val="FF0000"/>
              </a:solidFill>
              <a:latin typeface="Arial" charset="0"/>
            </a:endParaRPr>
          </a:p>
        </p:txBody>
      </p:sp>
      <p:sp>
        <p:nvSpPr>
          <p:cNvPr id="529412" name="Rectangle 4"/>
          <p:cNvSpPr>
            <a:spLocks noChangeArrowheads="1"/>
          </p:cNvSpPr>
          <p:nvPr/>
        </p:nvSpPr>
        <p:spPr bwMode="auto">
          <a:xfrm>
            <a:off x="4495800" y="4581525"/>
            <a:ext cx="5472113" cy="1584325"/>
          </a:xfrm>
          <a:prstGeom prst="rect">
            <a:avLst/>
          </a:prstGeom>
          <a:solidFill>
            <a:srgbClr val="FFFF99"/>
          </a:solidFill>
          <a:ln w="9525">
            <a:solidFill>
              <a:schemeClr val="tx1"/>
            </a:solidFill>
            <a:round/>
            <a:headEnd/>
            <a:tailEnd/>
          </a:ln>
        </p:spPr>
        <p:txBody>
          <a:bodyPr/>
          <a:lstStyle/>
          <a:p>
            <a:pPr algn="ctr"/>
            <a:r>
              <a:rPr lang="fr-FR">
                <a:solidFill>
                  <a:srgbClr val="FF0000"/>
                </a:solidFill>
                <a:latin typeface="Arial" charset="0"/>
              </a:rPr>
              <a:t>optimal postdilution convective volume</a:t>
            </a:r>
          </a:p>
          <a:p>
            <a:pPr algn="ctr"/>
            <a:r>
              <a:rPr lang="fr-FR">
                <a:solidFill>
                  <a:srgbClr val="FF0000"/>
                </a:solidFill>
                <a:latin typeface="Arial" charset="0"/>
              </a:rPr>
              <a:t>a « surrogate » for larger uremic toxins</a:t>
            </a:r>
          </a:p>
          <a:p>
            <a:pPr algn="ctr"/>
            <a:r>
              <a:rPr lang="fr-FR" b="1">
                <a:solidFill>
                  <a:srgbClr val="FF0000"/>
                </a:solidFill>
                <a:latin typeface="Arial" charset="0"/>
              </a:rPr>
              <a:t>   15L/m²/session or  25L / session</a:t>
            </a:r>
          </a:p>
          <a:p>
            <a:pPr algn="ctr"/>
            <a:r>
              <a:rPr lang="fr-FR" b="1">
                <a:solidFill>
                  <a:srgbClr val="FF0000"/>
                </a:solidFill>
                <a:latin typeface="Arial" charset="0"/>
              </a:rPr>
              <a:t>  three times a week </a:t>
            </a:r>
            <a:endParaRPr lang="fr-FR"/>
          </a:p>
        </p:txBody>
      </p:sp>
    </p:spTree>
    <p:extLst>
      <p:ext uri="{BB962C8B-B14F-4D97-AF65-F5344CB8AC3E}">
        <p14:creationId xmlns:p14="http://schemas.microsoft.com/office/powerpoint/2010/main" val="38834198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0" y="0"/>
            <a:ext cx="10287000" cy="1608138"/>
          </a:xfrm>
          <a:solidFill>
            <a:schemeClr val="accent1">
              <a:lumMod val="20000"/>
              <a:lumOff val="80000"/>
            </a:schemeClr>
          </a:solidFill>
        </p:spPr>
        <p:txBody>
          <a:bodyPr/>
          <a:lstStyle/>
          <a:p>
            <a:pPr>
              <a:defRPr/>
            </a:pPr>
            <a:r>
              <a:rPr lang="fr-FR" sz="3600" b="1" dirty="0" err="1" smtClean="0">
                <a:solidFill>
                  <a:srgbClr val="FF0000"/>
                </a:solidFill>
                <a:ea typeface="+mj-ea"/>
                <a:cs typeface="+mj-cs"/>
              </a:rPr>
              <a:t>Dialysis</a:t>
            </a:r>
            <a:r>
              <a:rPr lang="fr-FR" sz="3600" b="1" dirty="0" smtClean="0">
                <a:solidFill>
                  <a:srgbClr val="FF0000"/>
                </a:solidFill>
                <a:ea typeface="+mj-ea"/>
                <a:cs typeface="+mj-cs"/>
              </a:rPr>
              <a:t> </a:t>
            </a:r>
            <a:r>
              <a:rPr lang="fr-FR" sz="3600" b="1" dirty="0" err="1" smtClean="0">
                <a:solidFill>
                  <a:srgbClr val="FF0000"/>
                </a:solidFill>
                <a:ea typeface="+mj-ea"/>
                <a:cs typeface="+mj-cs"/>
              </a:rPr>
              <a:t>adequacy</a:t>
            </a:r>
            <a:r>
              <a:rPr lang="fr-FR" sz="3600" b="1" dirty="0" smtClean="0">
                <a:solidFill>
                  <a:srgbClr val="FF0000"/>
                </a:solidFill>
                <a:ea typeface="+mj-ea"/>
                <a:cs typeface="+mj-cs"/>
              </a:rPr>
              <a:t> </a:t>
            </a:r>
            <a:r>
              <a:rPr lang="fr-FR" sz="3600" b="1" dirty="0" err="1" smtClean="0">
                <a:solidFill>
                  <a:srgbClr val="FF0000"/>
                </a:solidFill>
                <a:ea typeface="+mj-ea"/>
                <a:cs typeface="+mj-cs"/>
              </a:rPr>
              <a:t>today</a:t>
            </a:r>
            <a:r>
              <a:rPr lang="fr-FR" sz="3600" b="1" dirty="0" smtClean="0">
                <a:solidFill>
                  <a:srgbClr val="FF0000"/>
                </a:solidFill>
                <a:ea typeface="+mj-ea"/>
                <a:cs typeface="+mj-cs"/>
              </a:rPr>
              <a:t>: on line HDF</a:t>
            </a:r>
            <a:r>
              <a:rPr lang="fr-FR" sz="2800" dirty="0" smtClean="0">
                <a:ea typeface="+mj-ea"/>
                <a:cs typeface="+mj-cs"/>
              </a:rPr>
              <a:t>,</a:t>
            </a:r>
            <a:r>
              <a:rPr lang="fr-FR" sz="2800" dirty="0" smtClean="0"/>
              <a:t> </a:t>
            </a:r>
            <a:br>
              <a:rPr lang="fr-FR" sz="2800" dirty="0" smtClean="0"/>
            </a:br>
            <a:r>
              <a:rPr lang="fr-FR" sz="2000" dirty="0" smtClean="0"/>
              <a:t>a </a:t>
            </a:r>
            <a:r>
              <a:rPr lang="fr-FR" sz="2000" dirty="0" err="1" smtClean="0"/>
              <a:t>European</a:t>
            </a:r>
            <a:r>
              <a:rPr lang="fr-FR" sz="2000" dirty="0" smtClean="0"/>
              <a:t> perspective </a:t>
            </a:r>
            <a:r>
              <a:rPr lang="fr-FR" sz="2000" dirty="0" smtClean="0">
                <a:ea typeface="+mj-ea"/>
                <a:cs typeface="+mj-cs"/>
              </a:rPr>
              <a:t>: </a:t>
            </a:r>
            <a:r>
              <a:rPr lang="fr-FR" sz="2000" dirty="0" err="1" smtClean="0">
                <a:ea typeface="+mj-ea"/>
                <a:cs typeface="+mj-cs"/>
              </a:rPr>
              <a:t>morbidity,mortalty,cardiovascular</a:t>
            </a:r>
            <a:r>
              <a:rPr lang="fr-FR" sz="2000" dirty="0" smtClean="0">
                <a:ea typeface="+mj-ea"/>
                <a:cs typeface="+mj-cs"/>
              </a:rPr>
              <a:t> outcome, nutrition </a:t>
            </a:r>
            <a:r>
              <a:rPr lang="fr-FR" dirty="0" smtClean="0">
                <a:ea typeface="+mj-ea"/>
                <a:cs typeface="+mj-cs"/>
              </a:rPr>
              <a:t/>
            </a:r>
            <a:br>
              <a:rPr lang="fr-FR" dirty="0" smtClean="0">
                <a:ea typeface="+mj-ea"/>
                <a:cs typeface="+mj-cs"/>
              </a:rPr>
            </a:br>
            <a:r>
              <a:rPr lang="fr-FR" sz="2000" dirty="0" smtClean="0">
                <a:ea typeface="+mj-ea"/>
                <a:cs typeface="+mj-cs"/>
              </a:rPr>
              <a:t>Locatelli F, </a:t>
            </a:r>
            <a:r>
              <a:rPr lang="fr-FR" sz="2000" dirty="0" err="1" smtClean="0">
                <a:ea typeface="+mj-ea"/>
                <a:cs typeface="+mj-cs"/>
              </a:rPr>
              <a:t>Canaud</a:t>
            </a:r>
            <a:r>
              <a:rPr lang="fr-FR" sz="2000" dirty="0" smtClean="0">
                <a:ea typeface="+mj-ea"/>
                <a:cs typeface="+mj-cs"/>
              </a:rPr>
              <a:t> B. </a:t>
            </a:r>
            <a:r>
              <a:rPr lang="fr-FR" sz="2000" dirty="0" err="1" smtClean="0">
                <a:ea typeface="+mj-ea"/>
                <a:cs typeface="+mj-cs"/>
              </a:rPr>
              <a:t>Nephrol</a:t>
            </a:r>
            <a:r>
              <a:rPr lang="fr-FR" sz="2000" dirty="0" smtClean="0">
                <a:ea typeface="+mj-ea"/>
                <a:cs typeface="+mj-cs"/>
              </a:rPr>
              <a:t> Dial Transplant 2012; 27:3043-8</a:t>
            </a:r>
            <a:endParaRPr lang="fr-FR" dirty="0" smtClean="0">
              <a:ea typeface="+mj-ea"/>
              <a:cs typeface="+mj-cs"/>
            </a:endParaRPr>
          </a:p>
        </p:txBody>
      </p:sp>
      <p:sp>
        <p:nvSpPr>
          <p:cNvPr id="360450" name="Espace réservé du contenu 2"/>
          <p:cNvSpPr>
            <a:spLocks noGrp="1"/>
          </p:cNvSpPr>
          <p:nvPr>
            <p:ph idx="1"/>
          </p:nvPr>
        </p:nvSpPr>
        <p:spPr>
          <a:xfrm>
            <a:off x="319088" y="1628775"/>
            <a:ext cx="9577387" cy="5229225"/>
          </a:xfrm>
        </p:spPr>
        <p:txBody>
          <a:bodyPr/>
          <a:lstStyle/>
          <a:p>
            <a:pPr marL="457200" indent="-457200" algn="just">
              <a:buFontTx/>
              <a:buAutoNum type="arabicParenR"/>
            </a:pPr>
            <a:r>
              <a:rPr lang="fr-FR" sz="2200">
                <a:solidFill>
                  <a:srgbClr val="FF0000"/>
                </a:solidFill>
                <a:latin typeface="Arial" charset="0"/>
                <a:ea typeface="MS PGothic" charset="0"/>
              </a:rPr>
              <a:t>Highly permeable membranes for « all » </a:t>
            </a:r>
          </a:p>
          <a:p>
            <a:pPr marL="457200" indent="-457200" algn="just">
              <a:buFontTx/>
              <a:buAutoNum type="arabicParenR"/>
            </a:pPr>
            <a:r>
              <a:rPr lang="fr-FR" sz="2200">
                <a:latin typeface="Arial" charset="0"/>
                <a:ea typeface="MS PGothic" charset="0"/>
              </a:rPr>
              <a:t>Assessing and correcting underlying chronic inflammation: purity of the dialysis fluids, </a:t>
            </a:r>
            <a:r>
              <a:rPr lang="fr-FR" sz="2200">
                <a:solidFill>
                  <a:srgbClr val="FF0000"/>
                </a:solidFill>
                <a:latin typeface="Arial" charset="0"/>
                <a:ea typeface="MS PGothic" charset="0"/>
              </a:rPr>
              <a:t>the Japanese experience (Endotoxin &lt;0.001 U/ml)</a:t>
            </a:r>
          </a:p>
          <a:p>
            <a:pPr marL="457200" indent="-457200" algn="just">
              <a:buFontTx/>
              <a:buAutoNum type="arabicParenR"/>
            </a:pPr>
            <a:r>
              <a:rPr lang="fr-FR" sz="2200">
                <a:solidFill>
                  <a:srgbClr val="FF0000"/>
                </a:solidFill>
                <a:latin typeface="Arial" charset="0"/>
                <a:ea typeface="MS PGothic" charset="0"/>
              </a:rPr>
              <a:t>One should consider </a:t>
            </a:r>
            <a:r>
              <a:rPr lang="fr-FR" sz="2200">
                <a:latin typeface="Arial" charset="0"/>
                <a:ea typeface="MS PGothic" charset="0"/>
              </a:rPr>
              <a:t>as </a:t>
            </a:r>
            <a:r>
              <a:rPr lang="fr-FR" sz="2200" i="1" u="sng">
                <a:solidFill>
                  <a:srgbClr val="FF0000"/>
                </a:solidFill>
                <a:latin typeface="Arial" charset="0"/>
                <a:ea typeface="MS PGothic" charset="0"/>
              </a:rPr>
              <a:t>minimal treatment time </a:t>
            </a:r>
            <a:r>
              <a:rPr lang="fr-FR" sz="2200" b="1" i="1" u="sng">
                <a:solidFill>
                  <a:srgbClr val="FF0000"/>
                </a:solidFill>
                <a:latin typeface="Arial" charset="0"/>
                <a:ea typeface="MS PGothic" charset="0"/>
              </a:rPr>
              <a:t>270 min = 4.5 h</a:t>
            </a:r>
            <a:r>
              <a:rPr lang="fr-FR" sz="2200" i="1" u="sng">
                <a:latin typeface="Arial" charset="0"/>
                <a:ea typeface="MS PGothic" charset="0"/>
              </a:rPr>
              <a:t>,</a:t>
            </a:r>
            <a:r>
              <a:rPr lang="fr-FR" sz="2200">
                <a:latin typeface="Arial" charset="0"/>
                <a:ea typeface="MS PGothic" charset="0"/>
              </a:rPr>
              <a:t> (</a:t>
            </a:r>
            <a:r>
              <a:rPr lang="fr-FR" sz="1800">
                <a:latin typeface="Arial" charset="0"/>
                <a:ea typeface="MS PGothic" charset="0"/>
              </a:rPr>
              <a:t>depending on the patient’s weight or V</a:t>
            </a:r>
            <a:r>
              <a:rPr lang="fr-FR" sz="2200">
                <a:latin typeface="Arial" charset="0"/>
                <a:ea typeface="MS PGothic" charset="0"/>
              </a:rPr>
              <a:t>)</a:t>
            </a:r>
          </a:p>
          <a:p>
            <a:pPr marL="457200" indent="-457200" algn="just">
              <a:buFontTx/>
              <a:buAutoNum type="arabicParenR"/>
            </a:pPr>
            <a:r>
              <a:rPr lang="fr-FR" sz="2200">
                <a:solidFill>
                  <a:srgbClr val="FF0000"/>
                </a:solidFill>
                <a:latin typeface="Arial" charset="0"/>
                <a:ea typeface="MS PGothic" charset="0"/>
              </a:rPr>
              <a:t>UF rate of no &gt; 13 ml/h/kg </a:t>
            </a:r>
            <a:r>
              <a:rPr lang="fr-FR" sz="2200">
                <a:latin typeface="Arial" charset="0"/>
                <a:ea typeface="MS PGothic" charset="0"/>
              </a:rPr>
              <a:t>(</a:t>
            </a:r>
            <a:r>
              <a:rPr lang="fr-FR" sz="1800">
                <a:latin typeface="Arial" charset="0"/>
                <a:ea typeface="MS PGothic" charset="0"/>
              </a:rPr>
              <a:t>applied for patients treated as a thrice weekly schedule</a:t>
            </a:r>
            <a:r>
              <a:rPr lang="fr-FR" sz="2200">
                <a:latin typeface="Arial" charset="0"/>
                <a:ea typeface="MS PGothic" charset="0"/>
              </a:rPr>
              <a:t>. </a:t>
            </a:r>
            <a:r>
              <a:rPr lang="fr-FR" sz="1800">
                <a:latin typeface="Arial" charset="0"/>
                <a:ea typeface="MS PGothic" charset="0"/>
              </a:rPr>
              <a:t>Movelli E et al. NDT 2007;Flythe J et al.Kidney Int 2011; Assimon M et al. Am J Kidney Dis 2016  </a:t>
            </a:r>
            <a:r>
              <a:rPr lang="fr-FR" sz="2200">
                <a:latin typeface="Arial" charset="0"/>
                <a:ea typeface="MS PGothic" charset="0"/>
              </a:rPr>
              <a:t>)</a:t>
            </a:r>
            <a:endParaRPr lang="fr-FR" sz="2200">
              <a:solidFill>
                <a:srgbClr val="FF0000"/>
              </a:solidFill>
              <a:latin typeface="Arial" charset="0"/>
              <a:ea typeface="MS PGothic" charset="0"/>
            </a:endParaRPr>
          </a:p>
          <a:p>
            <a:pPr marL="457200" indent="-457200" algn="just">
              <a:buFontTx/>
              <a:buAutoNum type="arabicParenR"/>
            </a:pPr>
            <a:r>
              <a:rPr lang="fr-FR" sz="2200">
                <a:solidFill>
                  <a:srgbClr val="FF0000"/>
                </a:solidFill>
                <a:latin typeface="Arial" charset="0"/>
                <a:ea typeface="MS PGothic" charset="0"/>
              </a:rPr>
              <a:t>The volume of substitution (&gt;25L/session)</a:t>
            </a:r>
            <a:r>
              <a:rPr lang="fr-FR" sz="2200">
                <a:latin typeface="Arial" charset="0"/>
                <a:ea typeface="MS PGothic" charset="0"/>
              </a:rPr>
              <a:t>, a surrogate of the convective dialysis dose, should be considered as a critical factor for patient survival.</a:t>
            </a:r>
          </a:p>
          <a:p>
            <a:pPr marL="457200" indent="-457200" algn="just">
              <a:buFontTx/>
              <a:buAutoNum type="arabicParenR"/>
            </a:pPr>
            <a:r>
              <a:rPr lang="fr-FR" sz="2200">
                <a:solidFill>
                  <a:srgbClr val="FF0000"/>
                </a:solidFill>
                <a:latin typeface="Arial" charset="0"/>
                <a:ea typeface="MS PGothic" charset="0"/>
              </a:rPr>
              <a:t>Technological improvement will never replace neither the expertise of caregivers or individualized care: doctor time, nurse competence, good material</a:t>
            </a:r>
          </a:p>
        </p:txBody>
      </p:sp>
    </p:spTree>
    <p:extLst>
      <p:ext uri="{BB962C8B-B14F-4D97-AF65-F5344CB8AC3E}">
        <p14:creationId xmlns:p14="http://schemas.microsoft.com/office/powerpoint/2010/main" val="2901765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317500" y="219075"/>
            <a:ext cx="9544050" cy="1331913"/>
          </a:xfrm>
          <a:solidFill>
            <a:schemeClr val="accent1">
              <a:lumMod val="20000"/>
              <a:lumOff val="80000"/>
            </a:schemeClr>
          </a:solidFill>
        </p:spPr>
        <p:txBody>
          <a:bodyPr/>
          <a:lstStyle/>
          <a:p>
            <a:pPr eaLnBrk="1" hangingPunct="1">
              <a:defRPr/>
            </a:pPr>
            <a:r>
              <a:rPr lang="fr-FR" sz="3200" dirty="0" err="1" smtClean="0">
                <a:cs typeface="+mj-cs"/>
              </a:rPr>
              <a:t>Mortality</a:t>
            </a:r>
            <a:r>
              <a:rPr lang="fr-FR" sz="3200" dirty="0" smtClean="0">
                <a:cs typeface="+mj-cs"/>
              </a:rPr>
              <a:t> </a:t>
            </a:r>
            <a:r>
              <a:rPr lang="fr-FR" sz="3200" dirty="0" err="1" smtClean="0">
                <a:cs typeface="+mj-cs"/>
              </a:rPr>
              <a:t>risk</a:t>
            </a:r>
            <a:r>
              <a:rPr lang="fr-FR" sz="3200" dirty="0" smtClean="0">
                <a:cs typeface="+mj-cs"/>
              </a:rPr>
              <a:t> for patients </a:t>
            </a:r>
            <a:r>
              <a:rPr lang="fr-FR" sz="3200" dirty="0" err="1" smtClean="0">
                <a:cs typeface="+mj-cs"/>
              </a:rPr>
              <a:t>receiving</a:t>
            </a:r>
            <a:r>
              <a:rPr lang="fr-FR" sz="3200" dirty="0" smtClean="0">
                <a:cs typeface="+mj-cs"/>
              </a:rPr>
              <a:t> HDF versus HD: </a:t>
            </a:r>
            <a:br>
              <a:rPr lang="fr-FR" sz="3200" dirty="0" smtClean="0">
                <a:cs typeface="+mj-cs"/>
              </a:rPr>
            </a:br>
            <a:r>
              <a:rPr lang="fr-FR" sz="3200" dirty="0" err="1" smtClean="0">
                <a:cs typeface="+mj-cs"/>
              </a:rPr>
              <a:t>European</a:t>
            </a:r>
            <a:r>
              <a:rPr lang="fr-FR" sz="3200" dirty="0" smtClean="0">
                <a:cs typeface="+mj-cs"/>
              </a:rPr>
              <a:t> </a:t>
            </a:r>
            <a:r>
              <a:rPr lang="fr-FR" sz="3200" dirty="0" err="1" smtClean="0">
                <a:cs typeface="+mj-cs"/>
              </a:rPr>
              <a:t>results</a:t>
            </a:r>
            <a:r>
              <a:rPr lang="fr-FR" sz="3200" dirty="0" smtClean="0">
                <a:cs typeface="+mj-cs"/>
              </a:rPr>
              <a:t> </a:t>
            </a:r>
            <a:r>
              <a:rPr lang="fr-FR" sz="3200" dirty="0" err="1" smtClean="0">
                <a:cs typeface="+mj-cs"/>
              </a:rPr>
              <a:t>from</a:t>
            </a:r>
            <a:r>
              <a:rPr lang="fr-FR" sz="3200" dirty="0" smtClean="0">
                <a:cs typeface="+mj-cs"/>
              </a:rPr>
              <a:t> the DOPPS</a:t>
            </a:r>
            <a:r>
              <a:rPr lang="fr-FR" sz="2000" dirty="0" smtClean="0">
                <a:cs typeface="+mj-cs"/>
              </a:rPr>
              <a:t/>
            </a:r>
            <a:br>
              <a:rPr lang="fr-FR" sz="2000" dirty="0" smtClean="0">
                <a:cs typeface="+mj-cs"/>
              </a:rPr>
            </a:br>
            <a:r>
              <a:rPr lang="fr-FR" sz="1800" i="1" dirty="0" err="1" smtClean="0">
                <a:cs typeface="+mj-cs"/>
              </a:rPr>
              <a:t>Canaud</a:t>
            </a:r>
            <a:r>
              <a:rPr lang="fr-FR" sz="1800" i="1" dirty="0" smtClean="0">
                <a:cs typeface="+mj-cs"/>
              </a:rPr>
              <a:t> B et al. </a:t>
            </a:r>
            <a:r>
              <a:rPr lang="fr-FR" sz="1800" i="1" dirty="0" err="1" smtClean="0">
                <a:cs typeface="+mj-cs"/>
              </a:rPr>
              <a:t>Kidney</a:t>
            </a:r>
            <a:r>
              <a:rPr lang="fr-FR" sz="1800" i="1" dirty="0" smtClean="0">
                <a:cs typeface="+mj-cs"/>
              </a:rPr>
              <a:t> Int 2006 </a:t>
            </a:r>
          </a:p>
        </p:txBody>
      </p:sp>
      <p:sp>
        <p:nvSpPr>
          <p:cNvPr id="517122" name="Rectangle 3"/>
          <p:cNvSpPr>
            <a:spLocks noGrp="1" noChangeArrowheads="1"/>
          </p:cNvSpPr>
          <p:nvPr>
            <p:ph type="body" idx="1"/>
          </p:nvPr>
        </p:nvSpPr>
        <p:spPr>
          <a:xfrm>
            <a:off x="0" y="1628775"/>
            <a:ext cx="6851650" cy="4819650"/>
          </a:xfrm>
        </p:spPr>
        <p:txBody>
          <a:bodyPr/>
          <a:lstStyle/>
          <a:p>
            <a:pPr algn="just" eaLnBrk="1" hangingPunct="1">
              <a:lnSpc>
                <a:spcPct val="120000"/>
              </a:lnSpc>
            </a:pPr>
            <a:r>
              <a:rPr lang="fr-FR" sz="2000" dirty="0">
                <a:latin typeface="Arial" charset="0"/>
                <a:ea typeface="MS PGothic" charset="0"/>
                <a:cs typeface="MS PGothic" charset="0"/>
              </a:rPr>
              <a:t>The </a:t>
            </a:r>
            <a:r>
              <a:rPr lang="fr-FR" sz="2000" i="1" u="sng" dirty="0">
                <a:solidFill>
                  <a:srgbClr val="FF0000"/>
                </a:solidFill>
                <a:latin typeface="Arial" charset="0"/>
                <a:ea typeface="MS PGothic" charset="0"/>
                <a:cs typeface="MS PGothic" charset="0"/>
              </a:rPr>
              <a:t>relative </a:t>
            </a:r>
            <a:r>
              <a:rPr lang="fr-FR" sz="2000" i="1" u="sng" dirty="0" err="1">
                <a:solidFill>
                  <a:srgbClr val="FF0000"/>
                </a:solidFill>
                <a:latin typeface="Arial" charset="0"/>
                <a:ea typeface="MS PGothic" charset="0"/>
                <a:cs typeface="MS PGothic" charset="0"/>
              </a:rPr>
              <a:t>risk</a:t>
            </a:r>
            <a:r>
              <a:rPr lang="fr-FR" sz="2000" i="1" u="sng" dirty="0">
                <a:solidFill>
                  <a:srgbClr val="FF0000"/>
                </a:solidFill>
                <a:latin typeface="Arial" charset="0"/>
                <a:ea typeface="MS PGothic" charset="0"/>
                <a:cs typeface="MS PGothic" charset="0"/>
              </a:rPr>
              <a:t> of </a:t>
            </a:r>
            <a:r>
              <a:rPr lang="fr-FR" sz="2000" i="1" u="sng" dirty="0" err="1">
                <a:solidFill>
                  <a:srgbClr val="FF0000"/>
                </a:solidFill>
                <a:latin typeface="Arial" charset="0"/>
                <a:ea typeface="MS PGothic" charset="0"/>
                <a:cs typeface="MS PGothic" charset="0"/>
              </a:rPr>
              <a:t>mortality</a:t>
            </a:r>
            <a:r>
              <a:rPr lang="fr-FR" sz="2000" dirty="0">
                <a:latin typeface="Arial" charset="0"/>
                <a:ea typeface="MS PGothic" charset="0"/>
                <a:cs typeface="MS PGothic" charset="0"/>
              </a:rPr>
              <a:t> </a:t>
            </a:r>
            <a:r>
              <a:rPr lang="fr-FR" sz="2000" dirty="0" err="1">
                <a:latin typeface="Arial" charset="0"/>
                <a:ea typeface="MS PGothic" charset="0"/>
                <a:cs typeface="MS PGothic" charset="0"/>
              </a:rPr>
              <a:t>after</a:t>
            </a:r>
            <a:r>
              <a:rPr lang="fr-FR" sz="2000" dirty="0">
                <a:latin typeface="Arial" charset="0"/>
                <a:ea typeface="MS PGothic" charset="0"/>
                <a:cs typeface="MS PGothic" charset="0"/>
              </a:rPr>
              <a:t> </a:t>
            </a:r>
            <a:r>
              <a:rPr lang="fr-FR" sz="2000" dirty="0" err="1">
                <a:latin typeface="Arial" charset="0"/>
                <a:ea typeface="MS PGothic" charset="0"/>
                <a:cs typeface="MS PGothic" charset="0"/>
              </a:rPr>
              <a:t>adjustments</a:t>
            </a:r>
            <a:r>
              <a:rPr lang="fr-FR" sz="2000" dirty="0">
                <a:latin typeface="Arial" charset="0"/>
                <a:ea typeface="MS PGothic" charset="0"/>
                <a:cs typeface="MS PGothic" charset="0"/>
              </a:rPr>
              <a:t> for </a:t>
            </a:r>
            <a:r>
              <a:rPr lang="fr-FR" sz="2000" dirty="0" err="1">
                <a:latin typeface="Arial" charset="0"/>
                <a:ea typeface="MS PGothic" charset="0"/>
                <a:cs typeface="MS PGothic" charset="0"/>
              </a:rPr>
              <a:t>several</a:t>
            </a:r>
            <a:r>
              <a:rPr lang="fr-FR" sz="2000" dirty="0">
                <a:latin typeface="Arial" charset="0"/>
                <a:ea typeface="MS PGothic" charset="0"/>
                <a:cs typeface="MS PGothic" charset="0"/>
              </a:rPr>
              <a:t> variables (</a:t>
            </a:r>
            <a:r>
              <a:rPr lang="fr-FR" sz="2000" dirty="0" err="1">
                <a:latin typeface="Arial" charset="0"/>
                <a:ea typeface="MS PGothic" charset="0"/>
                <a:cs typeface="MS PGothic" charset="0"/>
              </a:rPr>
              <a:t>age</a:t>
            </a:r>
            <a:r>
              <a:rPr lang="fr-FR" sz="2000" dirty="0">
                <a:latin typeface="Arial" charset="0"/>
                <a:ea typeface="MS PGothic" charset="0"/>
                <a:cs typeface="MS PGothic" charset="0"/>
              </a:rPr>
              <a:t>, </a:t>
            </a:r>
            <a:r>
              <a:rPr lang="fr-FR" sz="2000" dirty="0" err="1">
                <a:latin typeface="Arial" charset="0"/>
                <a:ea typeface="MS PGothic" charset="0"/>
                <a:cs typeface="MS PGothic" charset="0"/>
              </a:rPr>
              <a:t>comorbid</a:t>
            </a:r>
            <a:r>
              <a:rPr lang="fr-FR" sz="2000" dirty="0">
                <a:latin typeface="Arial" charset="0"/>
                <a:ea typeface="MS PGothic" charset="0"/>
                <a:cs typeface="MS PGothic" charset="0"/>
              </a:rPr>
              <a:t> conditions, </a:t>
            </a:r>
            <a:r>
              <a:rPr lang="fr-FR" sz="2000" dirty="0" err="1">
                <a:latin typeface="Arial" charset="0"/>
                <a:ea typeface="MS PGothic" charset="0"/>
                <a:cs typeface="MS PGothic" charset="0"/>
              </a:rPr>
              <a:t>haemoglobin</a:t>
            </a:r>
            <a:r>
              <a:rPr lang="fr-FR" sz="2000" dirty="0">
                <a:latin typeface="Arial" charset="0"/>
                <a:ea typeface="MS PGothic" charset="0"/>
                <a:cs typeface="MS PGothic" charset="0"/>
              </a:rPr>
              <a:t>, </a:t>
            </a:r>
            <a:r>
              <a:rPr lang="fr-FR" sz="2000" dirty="0" err="1">
                <a:latin typeface="Arial" charset="0"/>
                <a:ea typeface="MS PGothic" charset="0"/>
                <a:cs typeface="MS PGothic" charset="0"/>
              </a:rPr>
              <a:t>Kt</a:t>
            </a:r>
            <a:r>
              <a:rPr lang="fr-FR" sz="2000" dirty="0">
                <a:latin typeface="Arial" charset="0"/>
                <a:ea typeface="MS PGothic" charset="0"/>
                <a:cs typeface="MS PGothic" charset="0"/>
              </a:rPr>
              <a:t>/V) </a:t>
            </a:r>
            <a:r>
              <a:rPr lang="fr-FR" sz="2000" dirty="0" err="1">
                <a:latin typeface="Arial" charset="0"/>
                <a:ea typeface="MS PGothic" charset="0"/>
                <a:cs typeface="MS PGothic" charset="0"/>
              </a:rPr>
              <a:t>was</a:t>
            </a:r>
            <a:r>
              <a:rPr lang="fr-FR" sz="2000" dirty="0">
                <a:latin typeface="Arial" charset="0"/>
                <a:ea typeface="MS PGothic" charset="0"/>
                <a:cs typeface="MS PGothic" charset="0"/>
              </a:rPr>
              <a:t> </a:t>
            </a:r>
            <a:r>
              <a:rPr lang="fr-FR" sz="2000" i="1" u="sng" dirty="0" err="1">
                <a:solidFill>
                  <a:srgbClr val="FF0000"/>
                </a:solidFill>
                <a:latin typeface="Arial" charset="0"/>
                <a:ea typeface="MS PGothic" charset="0"/>
                <a:cs typeface="MS PGothic" charset="0"/>
              </a:rPr>
              <a:t>significantly</a:t>
            </a:r>
            <a:r>
              <a:rPr lang="fr-FR" sz="2000" i="1" u="sng" dirty="0">
                <a:solidFill>
                  <a:srgbClr val="FF0000"/>
                </a:solidFill>
                <a:latin typeface="Arial" charset="0"/>
                <a:ea typeface="MS PGothic" charset="0"/>
                <a:cs typeface="MS PGothic" charset="0"/>
              </a:rPr>
              <a:t> </a:t>
            </a:r>
            <a:r>
              <a:rPr lang="fr-FR" sz="2000" i="1" u="sng" dirty="0" err="1">
                <a:solidFill>
                  <a:srgbClr val="FF0000"/>
                </a:solidFill>
                <a:latin typeface="Arial" charset="0"/>
                <a:ea typeface="MS PGothic" charset="0"/>
                <a:cs typeface="MS PGothic" charset="0"/>
              </a:rPr>
              <a:t>reduced</a:t>
            </a:r>
            <a:r>
              <a:rPr lang="fr-FR" sz="2000" i="1" u="sng" dirty="0">
                <a:solidFill>
                  <a:srgbClr val="FF0000"/>
                </a:solidFill>
                <a:latin typeface="Arial" charset="0"/>
                <a:ea typeface="MS PGothic" charset="0"/>
                <a:cs typeface="MS PGothic" charset="0"/>
              </a:rPr>
              <a:t> by 35 % for patients </a:t>
            </a:r>
            <a:r>
              <a:rPr lang="fr-FR" sz="2000" i="1" u="sng" dirty="0" err="1">
                <a:solidFill>
                  <a:srgbClr val="FF0000"/>
                </a:solidFill>
                <a:latin typeface="Arial" charset="0"/>
                <a:ea typeface="MS PGothic" charset="0"/>
                <a:cs typeface="MS PGothic" charset="0"/>
              </a:rPr>
              <a:t>receiving</a:t>
            </a:r>
            <a:r>
              <a:rPr lang="fr-FR" sz="2000" i="1" u="sng" dirty="0">
                <a:solidFill>
                  <a:srgbClr val="FF0000"/>
                </a:solidFill>
                <a:latin typeface="Arial" charset="0"/>
                <a:ea typeface="MS PGothic" charset="0"/>
                <a:cs typeface="MS PGothic" charset="0"/>
              </a:rPr>
              <a:t> </a:t>
            </a:r>
            <a:r>
              <a:rPr lang="fr-FR" sz="2000" b="1" i="1" u="sng" dirty="0" err="1">
                <a:solidFill>
                  <a:srgbClr val="FF0000"/>
                </a:solidFill>
                <a:latin typeface="Arial" charset="0"/>
                <a:ea typeface="MS PGothic" charset="0"/>
                <a:cs typeface="MS PGothic" charset="0"/>
              </a:rPr>
              <a:t>high</a:t>
            </a:r>
            <a:r>
              <a:rPr lang="fr-FR" sz="2000" b="1" i="1" u="sng" dirty="0">
                <a:solidFill>
                  <a:srgbClr val="FF0000"/>
                </a:solidFill>
                <a:latin typeface="Arial" charset="0"/>
                <a:ea typeface="MS PGothic" charset="0"/>
                <a:cs typeface="MS PGothic" charset="0"/>
              </a:rPr>
              <a:t> </a:t>
            </a:r>
            <a:r>
              <a:rPr lang="fr-FR" sz="2000" b="1" i="1" u="sng" dirty="0" err="1">
                <a:solidFill>
                  <a:srgbClr val="FF0000"/>
                </a:solidFill>
                <a:latin typeface="Arial" charset="0"/>
                <a:ea typeface="MS PGothic" charset="0"/>
                <a:cs typeface="MS PGothic" charset="0"/>
              </a:rPr>
              <a:t>efficiency</a:t>
            </a:r>
            <a:r>
              <a:rPr lang="fr-FR" sz="2000" b="1" i="1" u="sng" dirty="0">
                <a:solidFill>
                  <a:srgbClr val="FF0000"/>
                </a:solidFill>
                <a:latin typeface="Arial" charset="0"/>
                <a:ea typeface="MS PGothic" charset="0"/>
                <a:cs typeface="MS PGothic" charset="0"/>
              </a:rPr>
              <a:t> HDF</a:t>
            </a:r>
            <a:r>
              <a:rPr lang="fr-FR" sz="2000" b="1" dirty="0">
                <a:latin typeface="Arial" charset="0"/>
                <a:ea typeface="MS PGothic" charset="0"/>
                <a:cs typeface="MS PGothic" charset="0"/>
              </a:rPr>
              <a:t> </a:t>
            </a:r>
            <a:r>
              <a:rPr lang="fr-FR" sz="2000" dirty="0" err="1">
                <a:latin typeface="Arial" charset="0"/>
                <a:ea typeface="MS PGothic" charset="0"/>
                <a:cs typeface="MS PGothic" charset="0"/>
              </a:rPr>
              <a:t>compared</a:t>
            </a:r>
            <a:r>
              <a:rPr lang="fr-FR" sz="2000" dirty="0">
                <a:latin typeface="Arial" charset="0"/>
                <a:ea typeface="MS PGothic" charset="0"/>
                <a:cs typeface="MS PGothic" charset="0"/>
              </a:rPr>
              <a:t> to </a:t>
            </a:r>
            <a:r>
              <a:rPr lang="fr-FR" sz="2000" dirty="0" err="1">
                <a:latin typeface="Arial" charset="0"/>
                <a:ea typeface="MS PGothic" charset="0"/>
                <a:cs typeface="MS PGothic" charset="0"/>
              </a:rPr>
              <a:t>low</a:t>
            </a:r>
            <a:r>
              <a:rPr lang="fr-FR" sz="2000" dirty="0">
                <a:latin typeface="Arial" charset="0"/>
                <a:ea typeface="MS PGothic" charset="0"/>
                <a:cs typeface="MS PGothic" charset="0"/>
              </a:rPr>
              <a:t> flux HD or </a:t>
            </a:r>
            <a:r>
              <a:rPr lang="fr-FR" sz="2000" dirty="0" err="1">
                <a:latin typeface="Arial" charset="0"/>
                <a:ea typeface="MS PGothic" charset="0"/>
                <a:cs typeface="MS PGothic" charset="0"/>
              </a:rPr>
              <a:t>high</a:t>
            </a:r>
            <a:r>
              <a:rPr lang="fr-FR" sz="2000" dirty="0">
                <a:latin typeface="Arial" charset="0"/>
                <a:ea typeface="MS PGothic" charset="0"/>
                <a:cs typeface="MS PGothic" charset="0"/>
              </a:rPr>
              <a:t> flux HD</a:t>
            </a:r>
          </a:p>
          <a:p>
            <a:pPr algn="just" eaLnBrk="1" hangingPunct="1">
              <a:lnSpc>
                <a:spcPct val="120000"/>
              </a:lnSpc>
            </a:pPr>
            <a:r>
              <a:rPr lang="fr-FR" sz="2000" dirty="0">
                <a:latin typeface="Arial" charset="0"/>
                <a:ea typeface="MS PGothic" charset="0"/>
                <a:cs typeface="MS PGothic" charset="0"/>
              </a:rPr>
              <a:t> </a:t>
            </a:r>
            <a:r>
              <a:rPr lang="fr-FR" sz="2000" dirty="0" err="1">
                <a:latin typeface="Arial" charset="0"/>
                <a:ea typeface="MS PGothic" charset="0"/>
                <a:cs typeface="MS PGothic" charset="0"/>
              </a:rPr>
              <a:t>Several</a:t>
            </a:r>
            <a:r>
              <a:rPr lang="fr-FR" sz="2000" dirty="0">
                <a:latin typeface="Arial" charset="0"/>
                <a:ea typeface="MS PGothic" charset="0"/>
                <a:cs typeface="MS PGothic" charset="0"/>
              </a:rPr>
              <a:t> </a:t>
            </a:r>
            <a:r>
              <a:rPr lang="fr-FR" sz="2000" dirty="0" err="1">
                <a:latin typeface="Arial" charset="0"/>
                <a:ea typeface="MS PGothic" charset="0"/>
                <a:cs typeface="MS PGothic" charset="0"/>
              </a:rPr>
              <a:t>explanations</a:t>
            </a:r>
            <a:r>
              <a:rPr lang="fr-FR" sz="2000" dirty="0">
                <a:latin typeface="Arial" charset="0"/>
                <a:ea typeface="MS PGothic" charset="0"/>
                <a:cs typeface="MS PGothic" charset="0"/>
              </a:rPr>
              <a:t>:</a:t>
            </a:r>
            <a:r>
              <a:rPr lang="fr-FR" dirty="0">
                <a:latin typeface="Arial" charset="0"/>
                <a:ea typeface="MS PGothic" charset="0"/>
                <a:cs typeface="MS PGothic" charset="0"/>
              </a:rPr>
              <a:t> </a:t>
            </a:r>
            <a:r>
              <a:rPr lang="fr-FR" sz="1800" dirty="0">
                <a:solidFill>
                  <a:srgbClr val="FF0000"/>
                </a:solidFill>
                <a:latin typeface="Arial" charset="0"/>
                <a:ea typeface="MS PGothic" charset="0"/>
                <a:cs typeface="MS PGothic" charset="0"/>
              </a:rPr>
              <a:t>HDF « package »</a:t>
            </a:r>
            <a:endParaRPr lang="fr-FR" dirty="0">
              <a:solidFill>
                <a:srgbClr val="FF0000"/>
              </a:solidFill>
              <a:latin typeface="Arial" charset="0"/>
              <a:ea typeface="MS PGothic" charset="0"/>
              <a:cs typeface="MS PGothic" charset="0"/>
            </a:endParaRPr>
          </a:p>
          <a:p>
            <a:pPr lvl="1" algn="just" eaLnBrk="1" hangingPunct="1">
              <a:lnSpc>
                <a:spcPct val="120000"/>
              </a:lnSpc>
            </a:pPr>
            <a:r>
              <a:rPr lang="fr-FR" sz="1600" dirty="0" err="1">
                <a:latin typeface="Arial" charset="0"/>
                <a:ea typeface="MS PGothic" charset="0"/>
              </a:rPr>
              <a:t>improved</a:t>
            </a:r>
            <a:r>
              <a:rPr lang="fr-FR" sz="1600" dirty="0">
                <a:latin typeface="Arial" charset="0"/>
                <a:ea typeface="MS PGothic" charset="0"/>
              </a:rPr>
              <a:t> </a:t>
            </a:r>
            <a:r>
              <a:rPr lang="fr-FR" sz="1600" dirty="0" err="1">
                <a:latin typeface="Arial" charset="0"/>
                <a:ea typeface="MS PGothic" charset="0"/>
              </a:rPr>
              <a:t>removal</a:t>
            </a:r>
            <a:r>
              <a:rPr lang="fr-FR" sz="1600" dirty="0">
                <a:latin typeface="Arial" charset="0"/>
                <a:ea typeface="MS PGothic" charset="0"/>
              </a:rPr>
              <a:t> of </a:t>
            </a:r>
            <a:r>
              <a:rPr lang="fr-FR" sz="1600" dirty="0" err="1">
                <a:latin typeface="Arial" charset="0"/>
                <a:ea typeface="MS PGothic" charset="0"/>
              </a:rPr>
              <a:t>small</a:t>
            </a:r>
            <a:r>
              <a:rPr lang="fr-FR" sz="1600" dirty="0">
                <a:latin typeface="Arial" charset="0"/>
                <a:ea typeface="MS PGothic" charset="0"/>
              </a:rPr>
              <a:t> and </a:t>
            </a:r>
            <a:r>
              <a:rPr lang="fr-FR" sz="1600" dirty="0" err="1">
                <a:latin typeface="Arial" charset="0"/>
                <a:ea typeface="MS PGothic" charset="0"/>
              </a:rPr>
              <a:t>larger</a:t>
            </a:r>
            <a:r>
              <a:rPr lang="fr-FR" sz="1600" dirty="0">
                <a:latin typeface="Arial" charset="0"/>
                <a:ea typeface="MS PGothic" charset="0"/>
              </a:rPr>
              <a:t> </a:t>
            </a:r>
            <a:r>
              <a:rPr lang="fr-FR" sz="1600" dirty="0" err="1">
                <a:latin typeface="Arial" charset="0"/>
                <a:ea typeface="MS PGothic" charset="0"/>
              </a:rPr>
              <a:t>molecules</a:t>
            </a:r>
            <a:r>
              <a:rPr lang="fr-FR" sz="1600" dirty="0">
                <a:latin typeface="Arial" charset="0"/>
                <a:ea typeface="MS PGothic" charset="0"/>
              </a:rPr>
              <a:t> </a:t>
            </a:r>
            <a:r>
              <a:rPr lang="fr-FR" sz="1600" dirty="0" err="1">
                <a:latin typeface="Arial" charset="0"/>
                <a:ea typeface="MS PGothic" charset="0"/>
              </a:rPr>
              <a:t>solutes</a:t>
            </a:r>
            <a:r>
              <a:rPr lang="fr-FR" sz="1600" dirty="0">
                <a:latin typeface="Arial" charset="0"/>
                <a:ea typeface="MS PGothic" charset="0"/>
              </a:rPr>
              <a:t> (Phosphate), « </a:t>
            </a:r>
            <a:r>
              <a:rPr lang="fr-FR" sz="1600" dirty="0" err="1">
                <a:latin typeface="Arial" charset="0"/>
                <a:ea typeface="MS PGothic" charset="0"/>
              </a:rPr>
              <a:t>surrogates</a:t>
            </a:r>
            <a:r>
              <a:rPr lang="fr-FR" sz="1600" dirty="0">
                <a:latin typeface="Arial" charset="0"/>
                <a:ea typeface="MS PGothic" charset="0"/>
              </a:rPr>
              <a:t> » of the </a:t>
            </a:r>
            <a:r>
              <a:rPr lang="fr-FR" sz="1600" dirty="0" err="1">
                <a:latin typeface="Arial" charset="0"/>
                <a:ea typeface="MS PGothic" charset="0"/>
              </a:rPr>
              <a:t>achieved</a:t>
            </a:r>
            <a:r>
              <a:rPr lang="fr-FR" sz="1600" dirty="0">
                <a:latin typeface="Arial" charset="0"/>
                <a:ea typeface="MS PGothic" charset="0"/>
              </a:rPr>
              <a:t> convective volume </a:t>
            </a:r>
          </a:p>
          <a:p>
            <a:pPr lvl="1" algn="just" eaLnBrk="1" hangingPunct="1">
              <a:lnSpc>
                <a:spcPct val="120000"/>
              </a:lnSpc>
            </a:pPr>
            <a:r>
              <a:rPr lang="fr-FR" sz="1600" dirty="0" err="1">
                <a:latin typeface="Arial" charset="0"/>
                <a:ea typeface="MS PGothic" charset="0"/>
              </a:rPr>
              <a:t>enhanced</a:t>
            </a:r>
            <a:r>
              <a:rPr lang="fr-FR" sz="1600" dirty="0">
                <a:latin typeface="Arial" charset="0"/>
                <a:ea typeface="MS PGothic" charset="0"/>
              </a:rPr>
              <a:t> </a:t>
            </a:r>
            <a:r>
              <a:rPr lang="fr-FR" sz="1600" dirty="0" err="1">
                <a:latin typeface="Arial" charset="0"/>
                <a:ea typeface="MS PGothic" charset="0"/>
              </a:rPr>
              <a:t>intradialytic</a:t>
            </a:r>
            <a:r>
              <a:rPr lang="fr-FR" sz="1600" dirty="0">
                <a:latin typeface="Arial" charset="0"/>
                <a:ea typeface="MS PGothic" charset="0"/>
              </a:rPr>
              <a:t> </a:t>
            </a:r>
            <a:r>
              <a:rPr lang="fr-FR" sz="1600" dirty="0" err="1">
                <a:latin typeface="Arial" charset="0"/>
                <a:ea typeface="MS PGothic" charset="0"/>
              </a:rPr>
              <a:t>hemodynamic</a:t>
            </a:r>
            <a:r>
              <a:rPr lang="fr-FR" sz="1600" dirty="0">
                <a:latin typeface="Arial" charset="0"/>
                <a:ea typeface="MS PGothic" charset="0"/>
              </a:rPr>
              <a:t> </a:t>
            </a:r>
            <a:r>
              <a:rPr lang="fr-FR" sz="1600" dirty="0" err="1">
                <a:latin typeface="Arial" charset="0"/>
                <a:ea typeface="MS PGothic" charset="0"/>
              </a:rPr>
              <a:t>stability</a:t>
            </a:r>
            <a:endParaRPr lang="fr-FR" sz="1600" dirty="0">
              <a:latin typeface="Arial" charset="0"/>
              <a:ea typeface="MS PGothic" charset="0"/>
            </a:endParaRPr>
          </a:p>
          <a:p>
            <a:pPr lvl="1" algn="just" eaLnBrk="1" hangingPunct="1">
              <a:lnSpc>
                <a:spcPct val="120000"/>
              </a:lnSpc>
            </a:pPr>
            <a:r>
              <a:rPr lang="fr-FR" sz="1600" dirty="0" err="1">
                <a:latin typeface="Arial" charset="0"/>
                <a:ea typeface="MS PGothic" charset="0"/>
              </a:rPr>
              <a:t>reduced</a:t>
            </a:r>
            <a:r>
              <a:rPr lang="fr-FR" sz="1600" dirty="0">
                <a:latin typeface="Arial" charset="0"/>
                <a:ea typeface="MS PGothic" charset="0"/>
              </a:rPr>
              <a:t> inflammation due to </a:t>
            </a:r>
            <a:r>
              <a:rPr lang="fr-FR" sz="1600" dirty="0" err="1">
                <a:latin typeface="Arial" charset="0"/>
                <a:ea typeface="MS PGothic" charset="0"/>
              </a:rPr>
              <a:t>better</a:t>
            </a:r>
            <a:r>
              <a:rPr lang="fr-FR" sz="1600" dirty="0">
                <a:latin typeface="Arial" charset="0"/>
                <a:ea typeface="MS PGothic" charset="0"/>
              </a:rPr>
              <a:t> </a:t>
            </a:r>
            <a:r>
              <a:rPr lang="fr-FR" sz="1600" dirty="0" err="1">
                <a:latin typeface="Arial" charset="0"/>
                <a:ea typeface="MS PGothic" charset="0"/>
              </a:rPr>
              <a:t>biocompatibility</a:t>
            </a:r>
            <a:r>
              <a:rPr lang="fr-FR" sz="1600" dirty="0">
                <a:latin typeface="Arial" charset="0"/>
                <a:ea typeface="MS PGothic" charset="0"/>
              </a:rPr>
              <a:t> (</a:t>
            </a:r>
            <a:r>
              <a:rPr lang="fr-FR" sz="1600" dirty="0">
                <a:latin typeface="Arial" charset="0"/>
                <a:ea typeface="MS PGothic" charset="0"/>
                <a:sym typeface="Symbol" charset="0"/>
              </a:rPr>
              <a:t>2 </a:t>
            </a:r>
            <a:r>
              <a:rPr lang="fr-FR" sz="1600" dirty="0" err="1">
                <a:latin typeface="Arial" charset="0"/>
                <a:ea typeface="MS PGothic" charset="0"/>
                <a:sym typeface="Symbol" charset="0"/>
              </a:rPr>
              <a:t>microglobulin</a:t>
            </a:r>
            <a:r>
              <a:rPr lang="fr-FR" sz="1600" dirty="0">
                <a:latin typeface="Arial" charset="0"/>
                <a:ea typeface="MS PGothic" charset="0"/>
                <a:sym typeface="Symbol" charset="0"/>
              </a:rPr>
              <a:t>): </a:t>
            </a:r>
            <a:r>
              <a:rPr lang="fr-FR" sz="1600" dirty="0" err="1">
                <a:latin typeface="Arial" charset="0"/>
                <a:ea typeface="MS PGothic" charset="0"/>
                <a:sym typeface="Symbol" charset="0"/>
              </a:rPr>
              <a:t>purity</a:t>
            </a:r>
            <a:r>
              <a:rPr lang="fr-FR" sz="1600" dirty="0">
                <a:latin typeface="Arial" charset="0"/>
                <a:ea typeface="MS PGothic" charset="0"/>
                <a:sym typeface="Symbol" charset="0"/>
              </a:rPr>
              <a:t> of the </a:t>
            </a:r>
            <a:r>
              <a:rPr lang="fr-FR" sz="1600" dirty="0" err="1">
                <a:latin typeface="Arial" charset="0"/>
                <a:ea typeface="MS PGothic" charset="0"/>
                <a:sym typeface="Symbol" charset="0"/>
              </a:rPr>
              <a:t>dialysis</a:t>
            </a:r>
            <a:r>
              <a:rPr lang="fr-FR" sz="1600" dirty="0">
                <a:latin typeface="Arial" charset="0"/>
                <a:ea typeface="MS PGothic" charset="0"/>
                <a:sym typeface="Symbol" charset="0"/>
              </a:rPr>
              <a:t> </a:t>
            </a:r>
            <a:r>
              <a:rPr lang="fr-FR" sz="1600" dirty="0" err="1">
                <a:latin typeface="Arial" charset="0"/>
                <a:ea typeface="MS PGothic" charset="0"/>
                <a:sym typeface="Symbol" charset="0"/>
              </a:rPr>
              <a:t>fluids</a:t>
            </a:r>
            <a:endParaRPr lang="fr-FR" sz="1600" dirty="0">
              <a:latin typeface="Arial" charset="0"/>
              <a:ea typeface="MS PGothic" charset="0"/>
              <a:sym typeface="Symbol" charset="0"/>
            </a:endParaRPr>
          </a:p>
          <a:p>
            <a:pPr lvl="1" algn="just" eaLnBrk="1" hangingPunct="1">
              <a:lnSpc>
                <a:spcPct val="120000"/>
              </a:lnSpc>
            </a:pPr>
            <a:r>
              <a:rPr lang="fr-FR" sz="1600" dirty="0" err="1">
                <a:latin typeface="Arial" charset="0"/>
                <a:ea typeface="MS PGothic" charset="0"/>
              </a:rPr>
              <a:t>regulation</a:t>
            </a:r>
            <a:r>
              <a:rPr lang="fr-FR" sz="1600" dirty="0">
                <a:latin typeface="Arial" charset="0"/>
                <a:ea typeface="MS PGothic" charset="0"/>
              </a:rPr>
              <a:t> of calcification </a:t>
            </a:r>
            <a:r>
              <a:rPr lang="fr-FR" sz="1600" dirty="0" err="1">
                <a:latin typeface="Arial" charset="0"/>
                <a:ea typeface="MS PGothic" charset="0"/>
              </a:rPr>
              <a:t>inhibitors</a:t>
            </a:r>
            <a:r>
              <a:rPr lang="fr-FR" sz="1600" dirty="0">
                <a:latin typeface="Arial" charset="0"/>
                <a:ea typeface="MS PGothic" charset="0"/>
              </a:rPr>
              <a:t>, </a:t>
            </a:r>
            <a:r>
              <a:rPr lang="fr-FR" sz="1600" dirty="0" err="1">
                <a:latin typeface="Arial" charset="0"/>
                <a:ea typeface="MS PGothic" charset="0"/>
              </a:rPr>
              <a:t>like</a:t>
            </a:r>
            <a:r>
              <a:rPr lang="fr-FR" sz="1600" dirty="0">
                <a:latin typeface="Arial" charset="0"/>
                <a:ea typeface="MS PGothic" charset="0"/>
              </a:rPr>
              <a:t> : </a:t>
            </a:r>
            <a:r>
              <a:rPr lang="fr-FR" sz="1600" dirty="0" err="1">
                <a:latin typeface="Arial" charset="0"/>
                <a:ea typeface="MS PGothic" charset="0"/>
              </a:rPr>
              <a:t>fetuin</a:t>
            </a:r>
            <a:r>
              <a:rPr lang="fr-FR" sz="1600" dirty="0">
                <a:latin typeface="Arial" charset="0"/>
                <a:ea typeface="MS PGothic" charset="0"/>
              </a:rPr>
              <a:t>-A, </a:t>
            </a:r>
            <a:r>
              <a:rPr lang="fr-FR" sz="1600" dirty="0" err="1">
                <a:latin typeface="Arial" charset="0"/>
                <a:ea typeface="MS PGothic" charset="0"/>
              </a:rPr>
              <a:t>matrixGLA</a:t>
            </a:r>
            <a:r>
              <a:rPr lang="fr-FR" sz="1600" dirty="0">
                <a:latin typeface="Arial" charset="0"/>
                <a:ea typeface="MS PGothic" charset="0"/>
              </a:rPr>
              <a:t> </a:t>
            </a:r>
            <a:r>
              <a:rPr lang="fr-FR" sz="1600" dirty="0" err="1">
                <a:latin typeface="Arial" charset="0"/>
                <a:ea typeface="MS PGothic" charset="0"/>
              </a:rPr>
              <a:t>protein</a:t>
            </a:r>
            <a:r>
              <a:rPr lang="fr-FR" sz="1600" dirty="0">
                <a:latin typeface="Arial" charset="0"/>
                <a:ea typeface="MS PGothic" charset="0"/>
              </a:rPr>
              <a:t>, </a:t>
            </a:r>
            <a:r>
              <a:rPr lang="fr-FR" sz="1600" dirty="0" err="1">
                <a:latin typeface="Arial" charset="0"/>
                <a:ea typeface="MS PGothic" charset="0"/>
              </a:rPr>
              <a:t>osteoprotegrin</a:t>
            </a:r>
            <a:r>
              <a:rPr lang="fr-FR" sz="1600" dirty="0">
                <a:latin typeface="Arial" charset="0"/>
                <a:ea typeface="MS PGothic" charset="0"/>
              </a:rPr>
              <a:t> </a:t>
            </a:r>
          </a:p>
          <a:p>
            <a:pPr eaLnBrk="1" hangingPunct="1">
              <a:lnSpc>
                <a:spcPct val="90000"/>
              </a:lnSpc>
              <a:buFontTx/>
              <a:buNone/>
            </a:pPr>
            <a:endParaRPr lang="fr-FR" sz="3600" dirty="0">
              <a:latin typeface="Arial" charset="0"/>
              <a:ea typeface="MS PGothic" charset="0"/>
              <a:cs typeface="MS PGothic" charset="0"/>
            </a:endParaRPr>
          </a:p>
        </p:txBody>
      </p:sp>
      <p:pic>
        <p:nvPicPr>
          <p:cNvPr id="517123" name="Picture 4" descr="Divers"/>
          <p:cNvPicPr>
            <a:picLocks noChangeAspect="1" noChangeArrowheads="1"/>
          </p:cNvPicPr>
          <p:nvPr/>
        </p:nvPicPr>
        <p:blipFill>
          <a:blip r:embed="rId3">
            <a:lum bright="-40000" contrast="-4000"/>
            <a:extLst>
              <a:ext uri="{28A0092B-C50C-407E-A947-70E740481C1C}">
                <a14:useLocalDpi xmlns:a14="http://schemas.microsoft.com/office/drawing/2010/main" val="0"/>
              </a:ext>
            </a:extLst>
          </a:blip>
          <a:srcRect/>
          <a:stretch>
            <a:fillRect/>
          </a:stretch>
        </p:blipFill>
        <p:spPr bwMode="auto">
          <a:xfrm>
            <a:off x="7085013" y="2981325"/>
            <a:ext cx="2990850" cy="20542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7124" name="Flèche droite 4"/>
          <p:cNvSpPr>
            <a:spLocks noChangeArrowheads="1"/>
          </p:cNvSpPr>
          <p:nvPr/>
        </p:nvSpPr>
        <p:spPr bwMode="auto">
          <a:xfrm rot="1947598">
            <a:off x="8034338" y="2693988"/>
            <a:ext cx="2005012" cy="636587"/>
          </a:xfrm>
          <a:prstGeom prst="rightArrow">
            <a:avLst>
              <a:gd name="adj1" fmla="val 50000"/>
              <a:gd name="adj2" fmla="val 50059"/>
            </a:avLst>
          </a:prstGeom>
          <a:solidFill>
            <a:srgbClr val="FFFF00"/>
          </a:solidFill>
          <a:ln w="9525">
            <a:solidFill>
              <a:schemeClr val="tx1"/>
            </a:solidFill>
            <a:round/>
            <a:headEnd/>
            <a:tailEnd/>
          </a:ln>
        </p:spPr>
        <p:txBody>
          <a:bodyPr/>
          <a:lstStyle/>
          <a:p>
            <a:r>
              <a:rPr lang="fr-FR" sz="1600">
                <a:solidFill>
                  <a:srgbClr val="000000"/>
                </a:solidFill>
              </a:rPr>
              <a:t>less mortality</a:t>
            </a:r>
            <a:r>
              <a:rPr lang="fr-FR" sz="1400">
                <a:solidFill>
                  <a:srgbClr val="000000"/>
                </a:solidFill>
              </a:rPr>
              <a:t>  - 35%</a:t>
            </a:r>
          </a:p>
        </p:txBody>
      </p:sp>
      <p:sp>
        <p:nvSpPr>
          <p:cNvPr id="517125" name="Rectangle 1"/>
          <p:cNvSpPr>
            <a:spLocks noChangeArrowheads="1"/>
          </p:cNvSpPr>
          <p:nvPr/>
        </p:nvSpPr>
        <p:spPr bwMode="auto">
          <a:xfrm>
            <a:off x="390525" y="3716338"/>
            <a:ext cx="4537075" cy="504825"/>
          </a:xfrm>
          <a:prstGeom prst="rect">
            <a:avLst/>
          </a:prstGeom>
          <a:solidFill>
            <a:srgbClr val="FFFF00">
              <a:alpha val="30196"/>
            </a:srgbClr>
          </a:solidFill>
          <a:ln w="28575">
            <a:solidFill>
              <a:schemeClr val="tx1"/>
            </a:solidFill>
            <a:round/>
            <a:headEnd/>
            <a:tailEnd/>
          </a:ln>
        </p:spPr>
        <p:txBody>
          <a:bodyPr/>
          <a:lstStyle/>
          <a:p>
            <a:pPr eaLnBrk="0" hangingPunct="0"/>
            <a:endParaRPr lang="fr-FR"/>
          </a:p>
        </p:txBody>
      </p:sp>
    </p:spTree>
    <p:extLst>
      <p:ext uri="{BB962C8B-B14F-4D97-AF65-F5344CB8AC3E}">
        <p14:creationId xmlns:p14="http://schemas.microsoft.com/office/powerpoint/2010/main" val="29412496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2"/>
          <p:cNvSpPr>
            <a:spLocks noGrp="1" noChangeArrowheads="1"/>
          </p:cNvSpPr>
          <p:nvPr>
            <p:ph type="title"/>
          </p:nvPr>
        </p:nvSpPr>
        <p:spPr>
          <a:xfrm>
            <a:off x="319088" y="260350"/>
            <a:ext cx="9577387" cy="1655763"/>
          </a:xfrm>
          <a:solidFill>
            <a:srgbClr val="C2FFF0"/>
          </a:solidFill>
        </p:spPr>
        <p:txBody>
          <a:bodyPr/>
          <a:lstStyle/>
          <a:p>
            <a:r>
              <a:rPr lang="fr-FR" sz="4000" b="0">
                <a:latin typeface="Arial" charset="0"/>
                <a:ea typeface="MS PGothic" charset="0"/>
              </a:rPr>
              <a:t>On-line HDF:</a:t>
            </a:r>
            <a:r>
              <a:rPr lang="fr-FR" sz="4000" b="0" i="1">
                <a:latin typeface="Arial" charset="0"/>
                <a:ea typeface="MS PGothic" charset="0"/>
              </a:rPr>
              <a:t> </a:t>
            </a:r>
            <a:r>
              <a:rPr lang="fr-FR" sz="3200" b="0" i="1">
                <a:solidFill>
                  <a:srgbClr val="FF0000"/>
                </a:solidFill>
                <a:latin typeface="Arial" charset="0"/>
                <a:ea typeface="MS PGothic" charset="0"/>
              </a:rPr>
              <a:t>a combination of solute removal, « purification » and dialysis fluids purity</a:t>
            </a:r>
            <a:r>
              <a:rPr lang="fr-FR" sz="4000" b="0" i="1">
                <a:solidFill>
                  <a:srgbClr val="FF0000"/>
                </a:solidFill>
                <a:latin typeface="Arial" charset="0"/>
                <a:ea typeface="MS PGothic" charset="0"/>
              </a:rPr>
              <a:t> </a:t>
            </a:r>
            <a:r>
              <a:rPr lang="fr-FR" sz="4800" b="0">
                <a:latin typeface="Arial" charset="0"/>
                <a:ea typeface="MS PGothic" charset="0"/>
              </a:rPr>
              <a:t/>
            </a:r>
            <a:br>
              <a:rPr lang="fr-FR" sz="4800" b="0">
                <a:latin typeface="Arial" charset="0"/>
                <a:ea typeface="MS PGothic" charset="0"/>
              </a:rPr>
            </a:br>
            <a:r>
              <a:rPr lang="fr-FR" sz="2000" b="0" i="1">
                <a:latin typeface="Arial" charset="0"/>
                <a:ea typeface="MS PGothic" charset="0"/>
              </a:rPr>
              <a:t>Maduell F. Hemodialysis International 2005 ; 9:47-55</a:t>
            </a:r>
            <a:endParaRPr lang="fr-FR" sz="4400" b="0" i="1">
              <a:latin typeface="Arial" charset="0"/>
              <a:ea typeface="MS PGothic" charset="0"/>
            </a:endParaRPr>
          </a:p>
        </p:txBody>
      </p:sp>
      <p:sp>
        <p:nvSpPr>
          <p:cNvPr id="504834" name="Rectangle 3"/>
          <p:cNvSpPr>
            <a:spLocks noGrp="1" noChangeArrowheads="1"/>
          </p:cNvSpPr>
          <p:nvPr>
            <p:ph type="body" idx="1"/>
          </p:nvPr>
        </p:nvSpPr>
        <p:spPr>
          <a:xfrm>
            <a:off x="228600" y="2133600"/>
            <a:ext cx="5715000" cy="4191000"/>
          </a:xfrm>
          <a:ln w="12700">
            <a:solidFill>
              <a:schemeClr val="hlink"/>
            </a:solidFill>
            <a:miter lim="800000"/>
            <a:headEnd/>
            <a:tailEnd/>
          </a:ln>
        </p:spPr>
        <p:txBody>
          <a:bodyPr/>
          <a:lstStyle/>
          <a:p>
            <a:pPr marL="342900" indent="-342900" algn="just">
              <a:lnSpc>
                <a:spcPct val="140000"/>
              </a:lnSpc>
              <a:buFont typeface="Monotype Sorts" charset="0"/>
              <a:buNone/>
            </a:pPr>
            <a:r>
              <a:rPr lang="fr-FR" u="sng">
                <a:solidFill>
                  <a:srgbClr val="FF0000"/>
                </a:solidFill>
                <a:latin typeface="Arial" charset="0"/>
                <a:ea typeface="MS PGothic" charset="0"/>
              </a:rPr>
              <a:t>HDF and blood purification impacts</a:t>
            </a:r>
          </a:p>
          <a:p>
            <a:pPr marL="342900" indent="-342900" algn="just">
              <a:lnSpc>
                <a:spcPct val="100000"/>
              </a:lnSpc>
            </a:pPr>
            <a:r>
              <a:rPr lang="fr-FR">
                <a:latin typeface="Arial" charset="0"/>
                <a:ea typeface="MS PGothic" charset="0"/>
              </a:rPr>
              <a:t>Nutrition, uremic toxins and anorexia (leptin)</a:t>
            </a:r>
          </a:p>
          <a:p>
            <a:pPr marL="342900" indent="-342900" algn="just">
              <a:lnSpc>
                <a:spcPct val="100000"/>
              </a:lnSpc>
            </a:pPr>
            <a:r>
              <a:rPr lang="fr-FR">
                <a:latin typeface="Arial" charset="0"/>
                <a:ea typeface="MS PGothic" charset="0"/>
              </a:rPr>
              <a:t>Anemia, improved erythropoietin response</a:t>
            </a:r>
          </a:p>
          <a:p>
            <a:pPr marL="342900" indent="-342900" algn="just">
              <a:lnSpc>
                <a:spcPct val="100000"/>
              </a:lnSpc>
            </a:pPr>
            <a:r>
              <a:rPr lang="fr-FR">
                <a:latin typeface="Arial" charset="0"/>
                <a:ea typeface="MS PGothic" charset="0"/>
              </a:rPr>
              <a:t>Cardiovascular disease, AGE removal</a:t>
            </a:r>
          </a:p>
          <a:p>
            <a:pPr marL="342900" indent="-342900" algn="just">
              <a:lnSpc>
                <a:spcPct val="100000"/>
              </a:lnSpc>
            </a:pPr>
            <a:r>
              <a:rPr lang="fr-FR">
                <a:latin typeface="Arial" charset="0"/>
                <a:ea typeface="MS PGothic" charset="0"/>
              </a:rPr>
              <a:t>Infectious complications, complement factor D removal</a:t>
            </a:r>
          </a:p>
          <a:p>
            <a:pPr marL="342900" indent="-342900" algn="just">
              <a:lnSpc>
                <a:spcPct val="100000"/>
              </a:lnSpc>
            </a:pPr>
            <a:r>
              <a:rPr lang="fr-FR">
                <a:latin typeface="Arial" charset="0"/>
                <a:ea typeface="MS PGothic" charset="0"/>
              </a:rPr>
              <a:t>Joint pain, dialysis related amyloidosis</a:t>
            </a:r>
            <a:endParaRPr lang="fr-FR" sz="3200">
              <a:latin typeface="Arial" charset="0"/>
              <a:ea typeface="MS PGothic" charset="0"/>
            </a:endParaRPr>
          </a:p>
        </p:txBody>
      </p:sp>
      <p:sp>
        <p:nvSpPr>
          <p:cNvPr id="504835" name="Text Box 4"/>
          <p:cNvSpPr txBox="1">
            <a:spLocks noChangeArrowheads="1"/>
          </p:cNvSpPr>
          <p:nvPr/>
        </p:nvSpPr>
        <p:spPr bwMode="auto">
          <a:xfrm>
            <a:off x="6248400" y="2209800"/>
            <a:ext cx="35814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130000"/>
              </a:lnSpc>
              <a:spcBef>
                <a:spcPct val="30000"/>
              </a:spcBef>
              <a:buClr>
                <a:srgbClr val="FFFF00"/>
              </a:buClr>
              <a:buSzPct val="75000"/>
              <a:buFont typeface="Monotype Sorts" charset="0"/>
              <a:buNone/>
            </a:pPr>
            <a:r>
              <a:rPr lang="fr-FR" u="sng">
                <a:solidFill>
                  <a:srgbClr val="FF0000"/>
                </a:solidFill>
                <a:latin typeface="Arial" charset="0"/>
              </a:rPr>
              <a:t>HDF and ultrapure dialysis fluid impacts  </a:t>
            </a:r>
          </a:p>
          <a:p>
            <a:pPr>
              <a:lnSpc>
                <a:spcPct val="140000"/>
              </a:lnSpc>
              <a:spcBef>
                <a:spcPct val="30000"/>
              </a:spcBef>
              <a:buClr>
                <a:srgbClr val="FFFF00"/>
              </a:buClr>
              <a:buSzPct val="75000"/>
              <a:buFont typeface="Monotype Sorts" charset="0"/>
              <a:buChar char="u"/>
            </a:pPr>
            <a:r>
              <a:rPr lang="fr-FR">
                <a:solidFill>
                  <a:srgbClr val="000000"/>
                </a:solidFill>
                <a:latin typeface="Arial" charset="0"/>
              </a:rPr>
              <a:t>Amyloidosis</a:t>
            </a:r>
          </a:p>
          <a:p>
            <a:pPr>
              <a:lnSpc>
                <a:spcPct val="140000"/>
              </a:lnSpc>
              <a:spcBef>
                <a:spcPct val="30000"/>
              </a:spcBef>
              <a:buClr>
                <a:srgbClr val="FFFF00"/>
              </a:buClr>
              <a:buSzPct val="75000"/>
              <a:buFont typeface="Monotype Sorts" charset="0"/>
              <a:buChar char="u"/>
            </a:pPr>
            <a:r>
              <a:rPr lang="fr-FR">
                <a:solidFill>
                  <a:srgbClr val="000000"/>
                </a:solidFill>
                <a:latin typeface="Arial" charset="0"/>
              </a:rPr>
              <a:t>Anemia</a:t>
            </a:r>
          </a:p>
          <a:p>
            <a:pPr>
              <a:lnSpc>
                <a:spcPct val="140000"/>
              </a:lnSpc>
              <a:spcBef>
                <a:spcPct val="30000"/>
              </a:spcBef>
              <a:buClr>
                <a:srgbClr val="FFFF00"/>
              </a:buClr>
              <a:buSzPct val="75000"/>
              <a:buFont typeface="Monotype Sorts" charset="0"/>
              <a:buChar char="u"/>
            </a:pPr>
            <a:r>
              <a:rPr lang="fr-FR">
                <a:solidFill>
                  <a:srgbClr val="000000"/>
                </a:solidFill>
                <a:latin typeface="Arial" charset="0"/>
              </a:rPr>
              <a:t>Nutrition</a:t>
            </a:r>
          </a:p>
          <a:p>
            <a:pPr>
              <a:lnSpc>
                <a:spcPct val="140000"/>
              </a:lnSpc>
              <a:spcBef>
                <a:spcPct val="30000"/>
              </a:spcBef>
              <a:buClr>
                <a:srgbClr val="FFFF00"/>
              </a:buClr>
              <a:buSzPct val="75000"/>
              <a:buFont typeface="Monotype Sorts" charset="0"/>
              <a:buChar char="u"/>
            </a:pPr>
            <a:r>
              <a:rPr lang="fr-FR">
                <a:solidFill>
                  <a:srgbClr val="000000"/>
                </a:solidFill>
                <a:latin typeface="Arial" charset="0"/>
              </a:rPr>
              <a:t>Joint pain, dialysis related amyloidosis</a:t>
            </a:r>
            <a:endParaRPr lang="fr-FR" sz="3200">
              <a:solidFill>
                <a:srgbClr val="000000"/>
              </a:solidFill>
              <a:latin typeface="Arial" charset="0"/>
            </a:endParaRPr>
          </a:p>
          <a:p>
            <a:endParaRPr lang="fr-FR">
              <a:solidFill>
                <a:srgbClr val="FFFFFF"/>
              </a:solidFill>
            </a:endParaRPr>
          </a:p>
        </p:txBody>
      </p:sp>
      <p:sp>
        <p:nvSpPr>
          <p:cNvPr id="504836" name="Rectangle 6"/>
          <p:cNvSpPr>
            <a:spLocks noChangeArrowheads="1"/>
          </p:cNvSpPr>
          <p:nvPr/>
        </p:nvSpPr>
        <p:spPr bwMode="auto">
          <a:xfrm>
            <a:off x="381000" y="1752600"/>
            <a:ext cx="5638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solidFill>
                <a:srgbClr val="FFFFFF"/>
              </a:solidFill>
            </a:endParaRPr>
          </a:p>
        </p:txBody>
      </p:sp>
      <p:sp>
        <p:nvSpPr>
          <p:cNvPr id="504837" name="Rectangle 7"/>
          <p:cNvSpPr>
            <a:spLocks noChangeArrowheads="1"/>
          </p:cNvSpPr>
          <p:nvPr/>
        </p:nvSpPr>
        <p:spPr bwMode="auto">
          <a:xfrm>
            <a:off x="6324600" y="1828800"/>
            <a:ext cx="396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solidFill>
                <a:srgbClr val="FFFFFF"/>
              </a:solidFill>
            </a:endParaRPr>
          </a:p>
        </p:txBody>
      </p:sp>
      <p:sp>
        <p:nvSpPr>
          <p:cNvPr id="504838" name="Rectangle 8"/>
          <p:cNvSpPr>
            <a:spLocks noChangeArrowheads="1"/>
          </p:cNvSpPr>
          <p:nvPr/>
        </p:nvSpPr>
        <p:spPr bwMode="auto">
          <a:xfrm>
            <a:off x="6172200" y="2133600"/>
            <a:ext cx="3352800" cy="4191000"/>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de-DE">
              <a:solidFill>
                <a:srgbClr val="FFFFFF"/>
              </a:solidFill>
            </a:endParaRPr>
          </a:p>
        </p:txBody>
      </p:sp>
    </p:spTree>
    <p:extLst>
      <p:ext uri="{BB962C8B-B14F-4D97-AF65-F5344CB8AC3E}">
        <p14:creationId xmlns:p14="http://schemas.microsoft.com/office/powerpoint/2010/main" val="4892419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0888" y="188913"/>
            <a:ext cx="8743950" cy="863600"/>
          </a:xfrm>
          <a:solidFill>
            <a:schemeClr val="accent1">
              <a:lumMod val="20000"/>
              <a:lumOff val="80000"/>
            </a:schemeClr>
          </a:solidFill>
        </p:spPr>
        <p:txBody>
          <a:bodyPr/>
          <a:lstStyle/>
          <a:p>
            <a:pPr>
              <a:defRPr/>
            </a:pPr>
            <a:r>
              <a:rPr lang="en-US" b="1" dirty="0" smtClean="0">
                <a:solidFill>
                  <a:srgbClr val="FF0000"/>
                </a:solidFill>
              </a:rPr>
              <a:t>Why did we start HDF in 1981 ?</a:t>
            </a:r>
            <a:endParaRPr lang="en-US" b="1" dirty="0">
              <a:solidFill>
                <a:srgbClr val="FF0000"/>
              </a:solidFill>
            </a:endParaRPr>
          </a:p>
        </p:txBody>
      </p:sp>
      <p:sp>
        <p:nvSpPr>
          <p:cNvPr id="372738" name="Espace réservé du contenu 2"/>
          <p:cNvSpPr>
            <a:spLocks noGrp="1"/>
          </p:cNvSpPr>
          <p:nvPr>
            <p:ph idx="1"/>
          </p:nvPr>
        </p:nvSpPr>
        <p:spPr>
          <a:xfrm>
            <a:off x="30932" y="1125538"/>
            <a:ext cx="7200800" cy="4610100"/>
          </a:xfrm>
        </p:spPr>
        <p:txBody>
          <a:bodyPr/>
          <a:lstStyle/>
          <a:p>
            <a:r>
              <a:rPr lang="en-US" sz="2800" dirty="0">
                <a:solidFill>
                  <a:srgbClr val="FF0000"/>
                </a:solidFill>
                <a:latin typeface="Arial" charset="0"/>
                <a:ea typeface="MS PGothic" charset="0"/>
                <a:cs typeface="MS PGothic" charset="0"/>
              </a:rPr>
              <a:t>Hemofiltration </a:t>
            </a:r>
            <a:r>
              <a:rPr lang="en-US" sz="2800" dirty="0" smtClean="0">
                <a:solidFill>
                  <a:srgbClr val="FF0000"/>
                </a:solidFill>
                <a:latin typeface="Arial" charset="0"/>
                <a:ea typeface="MS PGothic" charset="0"/>
                <a:cs typeface="MS PGothic" charset="0"/>
              </a:rPr>
              <a:t>effects, improved weight loss tolerance </a:t>
            </a:r>
            <a:r>
              <a:rPr lang="en-US" sz="1800" dirty="0" smtClean="0">
                <a:latin typeface="Arial" charset="0"/>
                <a:ea typeface="MS PGothic" charset="0"/>
                <a:cs typeface="MS PGothic" charset="0"/>
              </a:rPr>
              <a:t>(cardiovascular </a:t>
            </a:r>
            <a:r>
              <a:rPr lang="en-US" sz="1800" dirty="0">
                <a:latin typeface="Arial" charset="0"/>
                <a:ea typeface="MS PGothic" charset="0"/>
                <a:cs typeface="MS PGothic" charset="0"/>
              </a:rPr>
              <a:t>stability,  “</a:t>
            </a:r>
            <a:r>
              <a:rPr lang="en-US" altLang="ja-JP" sz="1800" dirty="0" err="1">
                <a:latin typeface="Arial" charset="0"/>
                <a:ea typeface="MS PGothic" charset="0"/>
                <a:cs typeface="MS PGothic" charset="0"/>
              </a:rPr>
              <a:t>iso</a:t>
            </a:r>
            <a:r>
              <a:rPr lang="en-US" altLang="ja-JP" sz="1800" dirty="0">
                <a:latin typeface="Arial" charset="0"/>
                <a:ea typeface="MS PGothic" charset="0"/>
                <a:cs typeface="MS PGothic" charset="0"/>
              </a:rPr>
              <a:t>-osmotic</a:t>
            </a:r>
            <a:r>
              <a:rPr lang="en-US" sz="1800" dirty="0">
                <a:latin typeface="Arial" charset="0"/>
                <a:ea typeface="MS PGothic" charset="0"/>
                <a:cs typeface="MS PGothic" charset="0"/>
              </a:rPr>
              <a:t>”</a:t>
            </a:r>
            <a:r>
              <a:rPr lang="en-US" altLang="ja-JP" sz="1800" dirty="0">
                <a:latin typeface="Arial" charset="0"/>
                <a:ea typeface="MS PGothic" charset="0"/>
                <a:cs typeface="MS PGothic" charset="0"/>
              </a:rPr>
              <a:t> blood purification, </a:t>
            </a:r>
            <a:r>
              <a:rPr lang="en-US" sz="1800" dirty="0">
                <a:latin typeface="Arial" charset="0"/>
                <a:ea typeface="MS PGothic" charset="0"/>
                <a:cs typeface="MS PGothic" charset="0"/>
              </a:rPr>
              <a:t>“</a:t>
            </a:r>
            <a:r>
              <a:rPr lang="en-US" altLang="ja-JP" sz="1800" dirty="0">
                <a:latin typeface="Arial" charset="0"/>
                <a:ea typeface="MS PGothic" charset="0"/>
                <a:cs typeface="MS PGothic" charset="0"/>
              </a:rPr>
              <a:t>cooling</a:t>
            </a:r>
            <a:r>
              <a:rPr lang="en-US" sz="1800" dirty="0" smtClean="0">
                <a:latin typeface="Arial" charset="0"/>
                <a:ea typeface="MS PGothic" charset="0"/>
                <a:cs typeface="MS PGothic" charset="0"/>
              </a:rPr>
              <a:t>”)</a:t>
            </a:r>
            <a:r>
              <a:rPr lang="en-US" altLang="ja-JP" sz="1800" dirty="0" smtClean="0">
                <a:latin typeface="Arial" charset="0"/>
                <a:ea typeface="MS PGothic" charset="0"/>
                <a:cs typeface="MS PGothic" charset="0"/>
              </a:rPr>
              <a:t> </a:t>
            </a:r>
          </a:p>
          <a:p>
            <a:r>
              <a:rPr lang="fr-FR" sz="2800" dirty="0" err="1" smtClean="0">
                <a:solidFill>
                  <a:srgbClr val="FF0000"/>
                </a:solidFill>
                <a:latin typeface="Arial" charset="0"/>
                <a:ea typeface="MS PGothic" charset="0"/>
                <a:cs typeface="MS PGothic" charset="0"/>
              </a:rPr>
              <a:t>Beyond</a:t>
            </a:r>
            <a:r>
              <a:rPr lang="fr-FR" sz="2800" dirty="0" smtClean="0">
                <a:solidFill>
                  <a:srgbClr val="FF0000"/>
                </a:solidFill>
                <a:latin typeface="Arial" charset="0"/>
                <a:ea typeface="MS PGothic" charset="0"/>
                <a:cs typeface="MS PGothic" charset="0"/>
              </a:rPr>
              <a:t> </a:t>
            </a:r>
            <a:r>
              <a:rPr lang="fr-FR" sz="2800" dirty="0" err="1">
                <a:solidFill>
                  <a:srgbClr val="FF0000"/>
                </a:solidFill>
                <a:latin typeface="Arial" charset="0"/>
                <a:ea typeface="MS PGothic" charset="0"/>
                <a:cs typeface="MS PGothic" charset="0"/>
              </a:rPr>
              <a:t>urea</a:t>
            </a:r>
            <a:r>
              <a:rPr lang="fr-FR" sz="2800" dirty="0">
                <a:solidFill>
                  <a:srgbClr val="FF0000"/>
                </a:solidFill>
                <a:latin typeface="Arial" charset="0"/>
                <a:ea typeface="MS PGothic" charset="0"/>
                <a:cs typeface="MS PGothic" charset="0"/>
              </a:rPr>
              <a:t> </a:t>
            </a:r>
            <a:r>
              <a:rPr lang="fr-FR" sz="2800" dirty="0" err="1">
                <a:solidFill>
                  <a:srgbClr val="FF0000"/>
                </a:solidFill>
                <a:latin typeface="Arial" charset="0"/>
                <a:ea typeface="MS PGothic" charset="0"/>
                <a:cs typeface="MS PGothic" charset="0"/>
              </a:rPr>
              <a:t>blood</a:t>
            </a:r>
            <a:r>
              <a:rPr lang="fr-FR" sz="2800" dirty="0">
                <a:solidFill>
                  <a:srgbClr val="FF0000"/>
                </a:solidFill>
                <a:latin typeface="Arial" charset="0"/>
                <a:ea typeface="MS PGothic" charset="0"/>
                <a:cs typeface="MS PGothic" charset="0"/>
              </a:rPr>
              <a:t> </a:t>
            </a:r>
            <a:r>
              <a:rPr lang="fr-FR" sz="2800" dirty="0" err="1">
                <a:solidFill>
                  <a:srgbClr val="FF0000"/>
                </a:solidFill>
                <a:latin typeface="Arial" charset="0"/>
                <a:ea typeface="MS PGothic" charset="0"/>
                <a:cs typeface="MS PGothic" charset="0"/>
              </a:rPr>
              <a:t>purification</a:t>
            </a:r>
            <a:r>
              <a:rPr lang="fr-FR" sz="2800" dirty="0" err="1" smtClean="0">
                <a:solidFill>
                  <a:srgbClr val="FF0000"/>
                </a:solidFill>
                <a:latin typeface="Arial" charset="0"/>
                <a:ea typeface="MS PGothic" charset="0"/>
                <a:cs typeface="MS PGothic" charset="0"/>
              </a:rPr>
              <a:t>:</a:t>
            </a:r>
            <a:r>
              <a:rPr lang="fr-FR" sz="1600" dirty="0" err="1" smtClean="0">
                <a:latin typeface="Arial" charset="0"/>
                <a:ea typeface="MS PGothic" charset="0"/>
                <a:cs typeface="MS PGothic" charset="0"/>
              </a:rPr>
              <a:t>diffusive</a:t>
            </a:r>
            <a:r>
              <a:rPr lang="fr-FR" sz="1600" dirty="0" smtClean="0">
                <a:latin typeface="Arial" charset="0"/>
                <a:ea typeface="MS PGothic" charset="0"/>
                <a:cs typeface="MS PGothic" charset="0"/>
              </a:rPr>
              <a:t> </a:t>
            </a:r>
            <a:r>
              <a:rPr lang="fr-FR" sz="1600" dirty="0" err="1" smtClean="0">
                <a:latin typeface="Arial" charset="0"/>
                <a:ea typeface="MS PGothic" charset="0"/>
                <a:cs typeface="MS PGothic" charset="0"/>
              </a:rPr>
              <a:t>process</a:t>
            </a:r>
            <a:r>
              <a:rPr lang="fr-FR" sz="1600" dirty="0" smtClean="0">
                <a:latin typeface="Arial" charset="0"/>
                <a:ea typeface="MS PGothic" charset="0"/>
                <a:cs typeface="MS PGothic" charset="0"/>
              </a:rPr>
              <a:t> (</a:t>
            </a:r>
            <a:r>
              <a:rPr lang="fr-FR" sz="1600" dirty="0" err="1" smtClean="0">
                <a:latin typeface="Arial" charset="0"/>
                <a:ea typeface="MS PGothic" charset="0"/>
                <a:cs typeface="MS PGothic" charset="0"/>
              </a:rPr>
              <a:t>urea</a:t>
            </a:r>
            <a:r>
              <a:rPr lang="fr-FR" sz="1600" dirty="0" smtClean="0">
                <a:latin typeface="Arial" charset="0"/>
                <a:ea typeface="MS PGothic" charset="0"/>
                <a:cs typeface="MS PGothic" charset="0"/>
              </a:rPr>
              <a:t>) </a:t>
            </a:r>
            <a:r>
              <a:rPr lang="fr-FR" sz="1600" dirty="0">
                <a:latin typeface="Arial" charset="0"/>
                <a:ea typeface="MS PGothic" charset="0"/>
                <a:cs typeface="MS PGothic" charset="0"/>
              </a:rPr>
              <a:t>and convective mass </a:t>
            </a:r>
            <a:r>
              <a:rPr lang="fr-FR" sz="1600" dirty="0" smtClean="0">
                <a:latin typeface="Arial" charset="0"/>
                <a:ea typeface="MS PGothic" charset="0"/>
                <a:cs typeface="MS PGothic" charset="0"/>
              </a:rPr>
              <a:t>transport (Ph,</a:t>
            </a:r>
            <a:r>
              <a:rPr lang="en-US" sz="1600" dirty="0">
                <a:solidFill>
                  <a:srgbClr val="FF0000"/>
                </a:solidFill>
              </a:rPr>
              <a:t> </a:t>
            </a:r>
            <a:r>
              <a:rPr lang="en-US" sz="1600" dirty="0" smtClean="0">
                <a:solidFill>
                  <a:srgbClr val="000000"/>
                </a:solidFill>
              </a:rPr>
              <a:t>beta2microglobulin)</a:t>
            </a:r>
            <a:endParaRPr lang="en-US" sz="1600" dirty="0">
              <a:solidFill>
                <a:srgbClr val="000000"/>
              </a:solidFill>
            </a:endParaRPr>
          </a:p>
          <a:p>
            <a:pPr marL="0" indent="0">
              <a:buNone/>
            </a:pPr>
            <a:r>
              <a:rPr lang="fr-FR" sz="1600" i="1" dirty="0" smtClean="0">
                <a:solidFill>
                  <a:srgbClr val="000000"/>
                </a:solidFill>
                <a:latin typeface="Arial" charset="0"/>
                <a:ea typeface="MS PGothic" charset="0"/>
                <a:cs typeface="MS PGothic" charset="0"/>
              </a:rPr>
              <a:t>         </a:t>
            </a:r>
            <a:r>
              <a:rPr lang="fr-FR" sz="1600" i="1" dirty="0" smtClean="0">
                <a:solidFill>
                  <a:schemeClr val="accent6"/>
                </a:solidFill>
                <a:latin typeface="Arial" charset="0"/>
                <a:ea typeface="MS PGothic" charset="0"/>
                <a:cs typeface="MS PGothic" charset="0"/>
              </a:rPr>
              <a:t>one </a:t>
            </a:r>
            <a:r>
              <a:rPr lang="fr-FR" sz="1600" i="1" dirty="0">
                <a:solidFill>
                  <a:schemeClr val="accent6"/>
                </a:solidFill>
                <a:latin typeface="Arial" charset="0"/>
                <a:ea typeface="MS PGothic" charset="0"/>
                <a:cs typeface="MS PGothic" charset="0"/>
              </a:rPr>
              <a:t>minute  of HDF « </a:t>
            </a:r>
            <a:r>
              <a:rPr lang="fr-FR" sz="1600" i="1" dirty="0" err="1">
                <a:solidFill>
                  <a:schemeClr val="accent6"/>
                </a:solidFill>
                <a:latin typeface="Arial" charset="0"/>
                <a:ea typeface="MS PGothic" charset="0"/>
                <a:cs typeface="MS PGothic" charset="0"/>
              </a:rPr>
              <a:t>is</a:t>
            </a:r>
            <a:r>
              <a:rPr lang="fr-FR" sz="1600" i="1" dirty="0">
                <a:solidFill>
                  <a:schemeClr val="accent6"/>
                </a:solidFill>
                <a:latin typeface="Arial" charset="0"/>
                <a:ea typeface="MS PGothic" charset="0"/>
                <a:cs typeface="MS PGothic" charset="0"/>
              </a:rPr>
              <a:t>  </a:t>
            </a:r>
            <a:r>
              <a:rPr lang="fr-FR" sz="1600" i="1" dirty="0" err="1">
                <a:solidFill>
                  <a:schemeClr val="accent6"/>
                </a:solidFill>
                <a:latin typeface="Arial" charset="0"/>
                <a:ea typeface="MS PGothic" charset="0"/>
                <a:cs typeface="MS PGothic" charset="0"/>
              </a:rPr>
              <a:t>equal</a:t>
            </a:r>
            <a:r>
              <a:rPr lang="fr-FR" sz="1600" i="1" dirty="0">
                <a:solidFill>
                  <a:schemeClr val="accent6"/>
                </a:solidFill>
                <a:latin typeface="Arial" charset="0"/>
                <a:ea typeface="MS PGothic" charset="0"/>
                <a:cs typeface="MS PGothic" charset="0"/>
              </a:rPr>
              <a:t>»  to </a:t>
            </a:r>
            <a:r>
              <a:rPr lang="fr-FR" sz="1600" i="1" dirty="0" err="1">
                <a:solidFill>
                  <a:schemeClr val="accent6"/>
                </a:solidFill>
                <a:latin typeface="Arial" charset="0"/>
                <a:ea typeface="MS PGothic" charset="0"/>
                <a:cs typeface="MS PGothic" charset="0"/>
              </a:rPr>
              <a:t>two</a:t>
            </a:r>
            <a:r>
              <a:rPr lang="fr-FR" sz="1600" i="1" dirty="0">
                <a:solidFill>
                  <a:schemeClr val="accent6"/>
                </a:solidFill>
                <a:latin typeface="Arial" charset="0"/>
                <a:ea typeface="MS PGothic" charset="0"/>
                <a:cs typeface="MS PGothic" charset="0"/>
              </a:rPr>
              <a:t> minutes of purification, </a:t>
            </a:r>
            <a:endParaRPr lang="fr-FR" sz="1600" i="1" dirty="0" smtClean="0">
              <a:solidFill>
                <a:schemeClr val="accent6"/>
              </a:solidFill>
              <a:latin typeface="Arial" charset="0"/>
              <a:ea typeface="MS PGothic" charset="0"/>
              <a:cs typeface="MS PGothic" charset="0"/>
            </a:endParaRPr>
          </a:p>
          <a:p>
            <a:pPr marL="0" indent="0">
              <a:buNone/>
            </a:pPr>
            <a:r>
              <a:rPr lang="fr-FR" sz="1600" i="1" dirty="0">
                <a:solidFill>
                  <a:schemeClr val="accent6"/>
                </a:solidFill>
                <a:latin typeface="Arial" charset="0"/>
                <a:ea typeface="MS PGothic" charset="0"/>
                <a:cs typeface="MS PGothic" charset="0"/>
              </a:rPr>
              <a:t> </a:t>
            </a:r>
            <a:r>
              <a:rPr lang="fr-FR" sz="1600" i="1" dirty="0" smtClean="0">
                <a:solidFill>
                  <a:schemeClr val="accent6"/>
                </a:solidFill>
                <a:latin typeface="Arial" charset="0"/>
                <a:ea typeface="MS PGothic" charset="0"/>
                <a:cs typeface="MS PGothic" charset="0"/>
              </a:rPr>
              <a:t>                       one </a:t>
            </a:r>
            <a:r>
              <a:rPr lang="fr-FR" sz="1600" i="1" dirty="0">
                <a:solidFill>
                  <a:schemeClr val="accent6"/>
                </a:solidFill>
                <a:latin typeface="Arial" charset="0"/>
                <a:ea typeface="MS PGothic" charset="0"/>
                <a:cs typeface="MS PGothic" charset="0"/>
              </a:rPr>
              <a:t>of HD and </a:t>
            </a:r>
            <a:r>
              <a:rPr lang="fr-FR" sz="1600" i="1" dirty="0" err="1">
                <a:solidFill>
                  <a:schemeClr val="accent6"/>
                </a:solidFill>
                <a:latin typeface="Arial" charset="0"/>
                <a:ea typeface="MS PGothic" charset="0"/>
                <a:cs typeface="MS PGothic" charset="0"/>
              </a:rPr>
              <a:t>another</a:t>
            </a:r>
            <a:r>
              <a:rPr lang="fr-FR" sz="1600" i="1" dirty="0">
                <a:solidFill>
                  <a:schemeClr val="accent6"/>
                </a:solidFill>
                <a:latin typeface="Arial" charset="0"/>
                <a:ea typeface="MS PGothic" charset="0"/>
                <a:cs typeface="MS PGothic" charset="0"/>
              </a:rPr>
              <a:t> one of HF</a:t>
            </a:r>
          </a:p>
          <a:p>
            <a:endParaRPr lang="en-US" sz="2000" dirty="0">
              <a:latin typeface="Arial" charset="0"/>
              <a:ea typeface="MS PGothic" charset="0"/>
              <a:cs typeface="MS PGothic" charset="0"/>
            </a:endParaRPr>
          </a:p>
        </p:txBody>
      </p:sp>
      <p:pic>
        <p:nvPicPr>
          <p:cNvPr id="372739"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948" y="4365104"/>
            <a:ext cx="3573462"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40"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9263" y="4508500"/>
            <a:ext cx="33131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41"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2288" y="1700213"/>
            <a:ext cx="3328987"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2" name="ZoneTexte 6"/>
          <p:cNvSpPr txBox="1">
            <a:spLocks noChangeArrowheads="1"/>
          </p:cNvSpPr>
          <p:nvPr/>
        </p:nvSpPr>
        <p:spPr bwMode="auto">
          <a:xfrm>
            <a:off x="1399084" y="3861048"/>
            <a:ext cx="3738562" cy="369888"/>
          </a:xfrm>
          <a:prstGeom prst="rect">
            <a:avLst/>
          </a:prstGeom>
          <a:noFill/>
          <a:ln w="1905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sz="1800">
                <a:solidFill>
                  <a:srgbClr val="000000"/>
                </a:solidFill>
                <a:latin typeface="Arial" charset="0"/>
              </a:rPr>
              <a:t>K</a:t>
            </a:r>
            <a:r>
              <a:rPr lang="fr-FR" sz="1800" baseline="-25000">
                <a:solidFill>
                  <a:srgbClr val="000000"/>
                </a:solidFill>
                <a:latin typeface="Arial" charset="0"/>
              </a:rPr>
              <a:t>HDF  </a:t>
            </a:r>
            <a:r>
              <a:rPr lang="fr-FR" sz="1800">
                <a:solidFill>
                  <a:srgbClr val="000000"/>
                </a:solidFill>
                <a:latin typeface="Arial" charset="0"/>
              </a:rPr>
              <a:t>=  K</a:t>
            </a:r>
            <a:r>
              <a:rPr lang="fr-FR" sz="1800" baseline="-25000">
                <a:solidFill>
                  <a:srgbClr val="000000"/>
                </a:solidFill>
                <a:latin typeface="Arial" charset="0"/>
              </a:rPr>
              <a:t>HD</a:t>
            </a:r>
            <a:r>
              <a:rPr lang="fr-FR" sz="1800">
                <a:solidFill>
                  <a:srgbClr val="000000"/>
                </a:solidFill>
                <a:latin typeface="Arial" charset="0"/>
              </a:rPr>
              <a:t> + K</a:t>
            </a:r>
            <a:r>
              <a:rPr lang="fr-FR" sz="1800" baseline="-25000">
                <a:solidFill>
                  <a:srgbClr val="000000"/>
                </a:solidFill>
                <a:latin typeface="Arial" charset="0"/>
              </a:rPr>
              <a:t>HF </a:t>
            </a:r>
            <a:r>
              <a:rPr lang="mr-IN" sz="1800">
                <a:solidFill>
                  <a:srgbClr val="000000"/>
                </a:solidFill>
                <a:latin typeface="Arial" charset="0"/>
              </a:rPr>
              <a:t>–</a:t>
            </a:r>
            <a:r>
              <a:rPr lang="fr-FR" sz="1800">
                <a:solidFill>
                  <a:srgbClr val="000000"/>
                </a:solidFill>
                <a:latin typeface="Arial" charset="0"/>
              </a:rPr>
              <a:t> (K</a:t>
            </a:r>
            <a:r>
              <a:rPr lang="fr-FR" sz="1800" baseline="-25000">
                <a:solidFill>
                  <a:srgbClr val="000000"/>
                </a:solidFill>
                <a:latin typeface="Arial" charset="0"/>
              </a:rPr>
              <a:t>HD</a:t>
            </a:r>
            <a:r>
              <a:rPr lang="fr-FR" sz="1800">
                <a:solidFill>
                  <a:srgbClr val="000000"/>
                </a:solidFill>
                <a:latin typeface="Arial" charset="0"/>
              </a:rPr>
              <a:t>xK</a:t>
            </a:r>
            <a:r>
              <a:rPr lang="fr-FR" sz="1800" baseline="-25000">
                <a:solidFill>
                  <a:srgbClr val="000000"/>
                </a:solidFill>
                <a:latin typeface="Arial" charset="0"/>
              </a:rPr>
              <a:t>HF</a:t>
            </a:r>
            <a:r>
              <a:rPr lang="fr-FR" sz="1800">
                <a:solidFill>
                  <a:srgbClr val="000000"/>
                </a:solidFill>
                <a:latin typeface="Arial" charset="0"/>
              </a:rPr>
              <a:t>/K</a:t>
            </a:r>
            <a:r>
              <a:rPr lang="fr-FR" sz="1800" baseline="-25000">
                <a:solidFill>
                  <a:srgbClr val="000000"/>
                </a:solidFill>
                <a:latin typeface="Arial" charset="0"/>
              </a:rPr>
              <a:t>max</a:t>
            </a:r>
            <a:r>
              <a:rPr lang="fr-FR" sz="1800">
                <a:solidFill>
                  <a:srgbClr val="000000"/>
                </a:solidFill>
                <a:latin typeface="Arial" charset="0"/>
              </a:rPr>
              <a:t>) </a:t>
            </a:r>
            <a:endParaRPr lang="en-US" sz="1800">
              <a:solidFill>
                <a:srgbClr val="000000"/>
              </a:solidFill>
            </a:endParaRPr>
          </a:p>
        </p:txBody>
      </p:sp>
      <p:sp>
        <p:nvSpPr>
          <p:cNvPr id="372743" name="Flèche vers la droite 7"/>
          <p:cNvSpPr>
            <a:spLocks noChangeArrowheads="1"/>
          </p:cNvSpPr>
          <p:nvPr/>
        </p:nvSpPr>
        <p:spPr bwMode="auto">
          <a:xfrm rot="1385926">
            <a:off x="6823803" y="1545702"/>
            <a:ext cx="733397" cy="272827"/>
          </a:xfrm>
          <a:prstGeom prst="rightArrow">
            <a:avLst>
              <a:gd name="adj1" fmla="val 50000"/>
              <a:gd name="adj2" fmla="val 50008"/>
            </a:avLst>
          </a:prstGeom>
          <a:solidFill>
            <a:srgbClr val="FC2224"/>
          </a:solidFill>
          <a:ln w="9525">
            <a:solidFill>
              <a:srgbClr val="FF0000"/>
            </a:solidFill>
            <a:round/>
            <a:headEnd/>
            <a:tailEnd/>
          </a:ln>
        </p:spPr>
        <p:txBody>
          <a:bodyPr/>
          <a:lstStyle/>
          <a:p>
            <a:pPr eaLnBrk="0" hangingPunct="0"/>
            <a:endParaRPr lang="fr-FR">
              <a:solidFill>
                <a:srgbClr val="000000"/>
              </a:solidFill>
            </a:endParaRPr>
          </a:p>
        </p:txBody>
      </p:sp>
      <p:sp>
        <p:nvSpPr>
          <p:cNvPr id="372744" name="ZoneTexte 8"/>
          <p:cNvSpPr txBox="1">
            <a:spLocks noChangeArrowheads="1"/>
          </p:cNvSpPr>
          <p:nvPr/>
        </p:nvSpPr>
        <p:spPr bwMode="auto">
          <a:xfrm>
            <a:off x="4063380" y="4653136"/>
            <a:ext cx="2663825" cy="150812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dirty="0">
                <a:solidFill>
                  <a:srgbClr val="FF0000"/>
                </a:solidFill>
              </a:rPr>
              <a:t>Phosphate</a:t>
            </a:r>
            <a:r>
              <a:rPr lang="en-US" dirty="0">
                <a:solidFill>
                  <a:srgbClr val="000000"/>
                </a:solidFill>
              </a:rPr>
              <a:t>, </a:t>
            </a:r>
            <a:r>
              <a:rPr lang="en-US" sz="2000" i="1" dirty="0">
                <a:solidFill>
                  <a:srgbClr val="000000"/>
                </a:solidFill>
              </a:rPr>
              <a:t>the “silent” killer </a:t>
            </a:r>
            <a:r>
              <a:rPr lang="en-US" sz="2000" dirty="0">
                <a:solidFill>
                  <a:srgbClr val="000000"/>
                </a:solidFill>
              </a:rPr>
              <a:t>and</a:t>
            </a:r>
            <a:r>
              <a:rPr lang="en-US" dirty="0">
                <a:solidFill>
                  <a:srgbClr val="000000"/>
                </a:solidFill>
              </a:rPr>
              <a:t> </a:t>
            </a:r>
            <a:r>
              <a:rPr lang="en-US" dirty="0">
                <a:solidFill>
                  <a:srgbClr val="FF0000"/>
                </a:solidFill>
              </a:rPr>
              <a:t>beta2microglobulin</a:t>
            </a:r>
          </a:p>
          <a:p>
            <a:pPr eaLnBrk="1" hangingPunct="1"/>
            <a:r>
              <a:rPr lang="en-US" sz="2000" i="1" dirty="0">
                <a:solidFill>
                  <a:srgbClr val="000000"/>
                </a:solidFill>
              </a:rPr>
              <a:t>convective removal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1525" y="260648"/>
            <a:ext cx="8743950" cy="1152128"/>
          </a:xfrm>
          <a:solidFill>
            <a:schemeClr val="accent1">
              <a:lumMod val="20000"/>
              <a:lumOff val="80000"/>
            </a:schemeClr>
          </a:solidFill>
        </p:spPr>
        <p:txBody>
          <a:bodyPr/>
          <a:lstStyle/>
          <a:p>
            <a:r>
              <a:rPr lang="en-US" sz="3600" dirty="0" smtClean="0">
                <a:solidFill>
                  <a:srgbClr val="FF0000"/>
                </a:solidFill>
              </a:rPr>
              <a:t>From the blood flow to the dialysis prescription: urea and more</a:t>
            </a:r>
            <a:endParaRPr lang="en-US" sz="3600" dirty="0">
              <a:solidFill>
                <a:srgbClr val="FF0000"/>
              </a:solidFill>
            </a:endParaRPr>
          </a:p>
        </p:txBody>
      </p:sp>
      <p:sp>
        <p:nvSpPr>
          <p:cNvPr id="3" name="Espace réservé du contenu 2"/>
          <p:cNvSpPr>
            <a:spLocks noGrp="1"/>
          </p:cNvSpPr>
          <p:nvPr>
            <p:ph idx="1"/>
          </p:nvPr>
        </p:nvSpPr>
        <p:spPr>
          <a:xfrm>
            <a:off x="771525" y="1700808"/>
            <a:ext cx="8743950" cy="4395192"/>
          </a:xfrm>
        </p:spPr>
        <p:txBody>
          <a:bodyPr/>
          <a:lstStyle/>
          <a:p>
            <a:r>
              <a:rPr lang="en-US" sz="2400" dirty="0" smtClean="0">
                <a:solidFill>
                  <a:srgbClr val="FF0000"/>
                </a:solidFill>
              </a:rPr>
              <a:t>Diffusive dose </a:t>
            </a:r>
            <a:r>
              <a:rPr lang="en-US" sz="2400" dirty="0" smtClean="0"/>
              <a:t>proportional to the blood flow for urea and low molecular weight uremic toxins</a:t>
            </a:r>
          </a:p>
          <a:p>
            <a:r>
              <a:rPr lang="en-US" sz="2400" dirty="0" smtClean="0">
                <a:solidFill>
                  <a:srgbClr val="FF0000"/>
                </a:solidFill>
              </a:rPr>
              <a:t>Convective</a:t>
            </a:r>
            <a:r>
              <a:rPr lang="en-US" sz="2400" dirty="0" smtClean="0"/>
              <a:t> </a:t>
            </a:r>
            <a:r>
              <a:rPr lang="en-US" sz="2400" dirty="0" smtClean="0">
                <a:solidFill>
                  <a:srgbClr val="FF0000"/>
                </a:solidFill>
              </a:rPr>
              <a:t>dose</a:t>
            </a:r>
            <a:r>
              <a:rPr lang="en-US" sz="2400" dirty="0" smtClean="0"/>
              <a:t>, from the weight loss and the “</a:t>
            </a:r>
            <a:r>
              <a:rPr lang="en-US" sz="2400" dirty="0" err="1" smtClean="0"/>
              <a:t>retrofiltration</a:t>
            </a:r>
            <a:r>
              <a:rPr lang="en-US" sz="2400" dirty="0" smtClean="0"/>
              <a:t>” to a determined convective dose (convective volume and high extraction coefficient of beta 2 </a:t>
            </a:r>
            <a:r>
              <a:rPr lang="en-US" sz="2400" dirty="0" err="1" smtClean="0"/>
              <a:t>microglobulin</a:t>
            </a:r>
            <a:r>
              <a:rPr lang="en-US" sz="2400" dirty="0" smtClean="0"/>
              <a:t>)</a:t>
            </a:r>
          </a:p>
          <a:p>
            <a:r>
              <a:rPr lang="en-US" sz="2400" dirty="0" smtClean="0"/>
              <a:t>Purity of the dialysis fluids (and dialysate composition)</a:t>
            </a:r>
          </a:p>
          <a:p>
            <a:r>
              <a:rPr lang="en-US" sz="2400" dirty="0" smtClean="0"/>
              <a:t>Limited loss of albumin</a:t>
            </a:r>
          </a:p>
          <a:p>
            <a:r>
              <a:rPr lang="en-US" sz="2400" dirty="0" smtClean="0"/>
              <a:t>Efficient  anticoagulation (clotting, residual blood volume)</a:t>
            </a:r>
          </a:p>
          <a:p>
            <a:r>
              <a:rPr lang="en-US" sz="2400" dirty="0" smtClean="0"/>
              <a:t>Membrane performances and extracorporeal blood volume</a:t>
            </a:r>
          </a:p>
          <a:p>
            <a:r>
              <a:rPr lang="en-US" sz="2400" dirty="0" smtClean="0"/>
              <a:t>Risks of a high weight loss or a high </a:t>
            </a:r>
            <a:r>
              <a:rPr lang="en-US" sz="2400" dirty="0" err="1" smtClean="0"/>
              <a:t>interdialytic</a:t>
            </a:r>
            <a:r>
              <a:rPr lang="en-US" sz="2400" dirty="0" smtClean="0"/>
              <a:t> weight gain </a:t>
            </a:r>
            <a:endParaRPr lang="en-US" sz="2400" dirty="0"/>
          </a:p>
        </p:txBody>
      </p:sp>
    </p:spTree>
    <p:extLst>
      <p:ext uri="{BB962C8B-B14F-4D97-AF65-F5344CB8AC3E}">
        <p14:creationId xmlns:p14="http://schemas.microsoft.com/office/powerpoint/2010/main" val="1076680354"/>
      </p:ext>
    </p:extLst>
  </p:cSld>
  <p:clrMapOvr>
    <a:masterClrMapping/>
  </p:clrMapOvr>
  <p:transition xmlns:p14="http://schemas.microsoft.com/office/powerpoint/2010/mai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026"/>
          <p:cNvSpPr>
            <a:spLocks noGrp="1" noChangeArrowheads="1"/>
          </p:cNvSpPr>
          <p:nvPr>
            <p:ph type="title"/>
          </p:nvPr>
        </p:nvSpPr>
        <p:spPr>
          <a:xfrm>
            <a:off x="771525" y="381000"/>
            <a:ext cx="8743950" cy="1143000"/>
          </a:xfrm>
          <a:solidFill>
            <a:schemeClr val="bg1">
              <a:lumMod val="95000"/>
            </a:schemeClr>
          </a:solidFill>
          <a:ln w="28575">
            <a:solidFill>
              <a:srgbClr val="FF0000"/>
            </a:solidFill>
          </a:ln>
        </p:spPr>
        <p:txBody>
          <a:bodyPr/>
          <a:lstStyle/>
          <a:p>
            <a:pPr>
              <a:lnSpc>
                <a:spcPct val="130000"/>
              </a:lnSpc>
              <a:defRPr/>
            </a:pPr>
            <a:r>
              <a:rPr lang="fr-FR" sz="3200" dirty="0" smtClean="0"/>
              <a:t>Blood purification </a:t>
            </a:r>
            <a:r>
              <a:rPr lang="fr-FR" sz="3200" dirty="0" err="1" smtClean="0"/>
              <a:t>dialysis</a:t>
            </a:r>
            <a:r>
              <a:rPr lang="fr-FR" sz="3200" dirty="0" smtClean="0"/>
              <a:t> </a:t>
            </a:r>
            <a:r>
              <a:rPr lang="fr-FR" sz="3200" dirty="0" err="1" smtClean="0"/>
              <a:t>modalities</a:t>
            </a:r>
            <a:r>
              <a:rPr lang="fr-FR" sz="3200" dirty="0" smtClean="0"/>
              <a:t> : </a:t>
            </a:r>
            <a:br>
              <a:rPr lang="fr-FR" sz="3200" dirty="0" smtClean="0"/>
            </a:br>
            <a:r>
              <a:rPr lang="fr-FR" sz="3200" dirty="0" smtClean="0"/>
              <a:t>diffusion versus convection</a:t>
            </a:r>
            <a:endParaRPr lang="fr-FR" sz="4000" dirty="0" smtClean="0"/>
          </a:p>
        </p:txBody>
      </p:sp>
      <p:sp>
        <p:nvSpPr>
          <p:cNvPr id="457730" name="Rectangle 1027"/>
          <p:cNvSpPr>
            <a:spLocks noGrp="1" noChangeArrowheads="1"/>
          </p:cNvSpPr>
          <p:nvPr>
            <p:ph type="body" sz="half" idx="1"/>
          </p:nvPr>
        </p:nvSpPr>
        <p:spPr>
          <a:xfrm>
            <a:off x="247650" y="1844675"/>
            <a:ext cx="4286250" cy="4114800"/>
          </a:xfrm>
          <a:gradFill rotWithShape="0">
            <a:gsLst>
              <a:gs pos="0">
                <a:srgbClr val="CCFFFF"/>
              </a:gs>
              <a:gs pos="100000">
                <a:schemeClr val="bg1"/>
              </a:gs>
            </a:gsLst>
            <a:lin ang="5400000" scaled="1"/>
          </a:gradFill>
        </p:spPr>
        <p:txBody>
          <a:bodyPr/>
          <a:lstStyle/>
          <a:p>
            <a:pPr algn="ctr">
              <a:lnSpc>
                <a:spcPct val="98000"/>
              </a:lnSpc>
              <a:buFontTx/>
              <a:buNone/>
            </a:pPr>
            <a:r>
              <a:rPr lang="fr-FR" sz="1800" b="1" dirty="0">
                <a:solidFill>
                  <a:srgbClr val="FF0000"/>
                </a:solidFill>
                <a:latin typeface="Arial" charset="0"/>
                <a:ea typeface="MS PGothic" charset="0"/>
                <a:cs typeface="MS PGothic" charset="0"/>
              </a:rPr>
              <a:t>Diffusive </a:t>
            </a:r>
            <a:r>
              <a:rPr lang="fr-FR" sz="1800" b="1" dirty="0" err="1">
                <a:solidFill>
                  <a:srgbClr val="FF0000"/>
                </a:solidFill>
                <a:latin typeface="Arial" charset="0"/>
                <a:ea typeface="MS PGothic" charset="0"/>
                <a:cs typeface="MS PGothic" charset="0"/>
              </a:rPr>
              <a:t>Process</a:t>
            </a:r>
            <a:r>
              <a:rPr lang="fr-FR" sz="1800" b="1" dirty="0">
                <a:solidFill>
                  <a:srgbClr val="FF0000"/>
                </a:solidFill>
                <a:latin typeface="Arial" charset="0"/>
                <a:ea typeface="MS PGothic" charset="0"/>
                <a:cs typeface="MS PGothic" charset="0"/>
              </a:rPr>
              <a:t> </a:t>
            </a:r>
          </a:p>
          <a:p>
            <a:pPr algn="ctr">
              <a:lnSpc>
                <a:spcPct val="98000"/>
              </a:lnSpc>
              <a:buFontTx/>
              <a:buNone/>
            </a:pPr>
            <a:r>
              <a:rPr lang="fr-FR" sz="1800" b="1" dirty="0">
                <a:solidFill>
                  <a:srgbClr val="FF0000"/>
                </a:solidFill>
                <a:latin typeface="Arial" charset="0"/>
                <a:ea typeface="MS PGothic" charset="0"/>
                <a:cs typeface="MS PGothic" charset="0"/>
              </a:rPr>
              <a:t>(</a:t>
            </a:r>
            <a:r>
              <a:rPr lang="fr-FR" sz="1800" b="1" dirty="0" err="1">
                <a:solidFill>
                  <a:srgbClr val="FF0000"/>
                </a:solidFill>
                <a:latin typeface="Arial" charset="0"/>
                <a:ea typeface="MS PGothic" charset="0"/>
                <a:cs typeface="MS PGothic" charset="0"/>
              </a:rPr>
              <a:t>hemodialysis</a:t>
            </a:r>
            <a:r>
              <a:rPr lang="fr-FR" sz="1800" b="1" dirty="0">
                <a:solidFill>
                  <a:srgbClr val="FF0000"/>
                </a:solidFill>
                <a:latin typeface="Arial" charset="0"/>
                <a:ea typeface="MS PGothic" charset="0"/>
                <a:cs typeface="MS PGothic" charset="0"/>
              </a:rPr>
              <a:t>)</a:t>
            </a:r>
          </a:p>
          <a:p>
            <a:pPr algn="ctr">
              <a:lnSpc>
                <a:spcPct val="98000"/>
              </a:lnSpc>
              <a:buFontTx/>
              <a:buNone/>
            </a:pPr>
            <a:endParaRPr lang="fr-FR" sz="1600" dirty="0">
              <a:latin typeface="Arial" charset="0"/>
              <a:ea typeface="MS PGothic" charset="0"/>
              <a:cs typeface="MS PGothic" charset="0"/>
            </a:endParaRPr>
          </a:p>
          <a:p>
            <a:pPr>
              <a:lnSpc>
                <a:spcPct val="98000"/>
              </a:lnSpc>
              <a:buFontTx/>
              <a:buNone/>
            </a:pPr>
            <a:r>
              <a:rPr lang="fr-FR" sz="1800" dirty="0">
                <a:latin typeface="Arial" charset="0"/>
                <a:ea typeface="MS PGothic" charset="0"/>
                <a:cs typeface="MS PGothic" charset="0"/>
              </a:rPr>
              <a:t>Small </a:t>
            </a:r>
            <a:r>
              <a:rPr lang="fr-FR" sz="1800" dirty="0" err="1">
                <a:latin typeface="Arial" charset="0"/>
                <a:ea typeface="MS PGothic" charset="0"/>
                <a:cs typeface="MS PGothic" charset="0"/>
              </a:rPr>
              <a:t>molecules</a:t>
            </a:r>
            <a:endParaRPr lang="fr-FR" sz="1800" dirty="0">
              <a:latin typeface="Arial" charset="0"/>
              <a:ea typeface="MS PGothic" charset="0"/>
              <a:cs typeface="MS PGothic" charset="0"/>
            </a:endParaRPr>
          </a:p>
          <a:p>
            <a:pPr>
              <a:lnSpc>
                <a:spcPct val="98000"/>
              </a:lnSpc>
              <a:buFontTx/>
              <a:buNone/>
            </a:pPr>
            <a:r>
              <a:rPr lang="fr-FR" sz="1800" dirty="0">
                <a:latin typeface="Arial" charset="0"/>
                <a:ea typeface="MS PGothic" charset="0"/>
                <a:cs typeface="MS PGothic" charset="0"/>
              </a:rPr>
              <a:t>Membrane area</a:t>
            </a:r>
          </a:p>
          <a:p>
            <a:pPr>
              <a:lnSpc>
                <a:spcPct val="98000"/>
              </a:lnSpc>
              <a:buFontTx/>
              <a:buNone/>
            </a:pPr>
            <a:r>
              <a:rPr lang="fr-FR" sz="1800" dirty="0">
                <a:latin typeface="Arial" charset="0"/>
                <a:ea typeface="MS PGothic" charset="0"/>
                <a:cs typeface="MS PGothic" charset="0"/>
              </a:rPr>
              <a:t>Mass transport coefficient</a:t>
            </a:r>
          </a:p>
          <a:p>
            <a:pPr>
              <a:lnSpc>
                <a:spcPct val="98000"/>
              </a:lnSpc>
              <a:buFontTx/>
              <a:buNone/>
            </a:pPr>
            <a:r>
              <a:rPr lang="fr-FR" sz="1800" dirty="0">
                <a:latin typeface="Arial" charset="0"/>
                <a:ea typeface="MS PGothic" charset="0"/>
                <a:cs typeface="MS PGothic" charset="0"/>
              </a:rPr>
              <a:t>Concentration gradient</a:t>
            </a:r>
          </a:p>
          <a:p>
            <a:pPr>
              <a:lnSpc>
                <a:spcPct val="98000"/>
              </a:lnSpc>
              <a:buFontTx/>
              <a:buNone/>
            </a:pPr>
            <a:r>
              <a:rPr lang="fr-FR" sz="1800" dirty="0">
                <a:latin typeface="Arial" charset="0"/>
                <a:ea typeface="MS PGothic" charset="0"/>
                <a:cs typeface="MS PGothic" charset="0"/>
              </a:rPr>
              <a:t>Blood flow x extraction coefficient (&lt;1)</a:t>
            </a:r>
          </a:p>
          <a:p>
            <a:pPr>
              <a:lnSpc>
                <a:spcPct val="68000"/>
              </a:lnSpc>
              <a:buFontTx/>
              <a:buNone/>
            </a:pPr>
            <a:r>
              <a:rPr lang="fr-FR" sz="1800" dirty="0">
                <a:latin typeface="Arial" charset="0"/>
                <a:ea typeface="MS PGothic" charset="0"/>
                <a:cs typeface="MS PGothic" charset="0"/>
              </a:rPr>
              <a:t>	                     c</a:t>
            </a:r>
            <a:r>
              <a:rPr lang="fr-FR" sz="1800" baseline="-25000" dirty="0">
                <a:latin typeface="Arial" charset="0"/>
                <a:ea typeface="MS PGothic" charset="0"/>
                <a:cs typeface="MS PGothic" charset="0"/>
              </a:rPr>
              <a:t>i</a:t>
            </a:r>
            <a:r>
              <a:rPr lang="fr-FR" sz="1800" dirty="0">
                <a:latin typeface="Arial" charset="0"/>
                <a:ea typeface="MS PGothic" charset="0"/>
                <a:cs typeface="MS PGothic" charset="0"/>
              </a:rPr>
              <a:t> - </a:t>
            </a:r>
            <a:r>
              <a:rPr lang="fr-FR" sz="1800" dirty="0" err="1">
                <a:latin typeface="Arial" charset="0"/>
                <a:ea typeface="MS PGothic" charset="0"/>
                <a:cs typeface="MS PGothic" charset="0"/>
              </a:rPr>
              <a:t>c</a:t>
            </a:r>
            <a:r>
              <a:rPr lang="fr-FR" sz="1800" baseline="-25000" dirty="0" err="1">
                <a:latin typeface="Arial" charset="0"/>
                <a:ea typeface="MS PGothic" charset="0"/>
                <a:cs typeface="MS PGothic" charset="0"/>
              </a:rPr>
              <a:t>o</a:t>
            </a:r>
            <a:endParaRPr lang="fr-FR" sz="1800" dirty="0">
              <a:latin typeface="Arial" charset="0"/>
              <a:ea typeface="MS PGothic" charset="0"/>
              <a:cs typeface="MS PGothic" charset="0"/>
            </a:endParaRPr>
          </a:p>
          <a:p>
            <a:pPr>
              <a:lnSpc>
                <a:spcPct val="68000"/>
              </a:lnSpc>
              <a:buFontTx/>
              <a:buNone/>
            </a:pPr>
            <a:r>
              <a:rPr lang="fr-FR" sz="1800" b="1" dirty="0">
                <a:solidFill>
                  <a:srgbClr val="FF0000"/>
                </a:solidFill>
                <a:latin typeface="Arial" charset="0"/>
                <a:ea typeface="MS PGothic" charset="0"/>
                <a:cs typeface="MS PGothic" charset="0"/>
              </a:rPr>
              <a:t>K</a:t>
            </a:r>
            <a:r>
              <a:rPr lang="fr-FR" sz="1800" b="1" baseline="-25000" dirty="0">
                <a:solidFill>
                  <a:srgbClr val="FF0000"/>
                </a:solidFill>
                <a:latin typeface="Arial" charset="0"/>
                <a:ea typeface="MS PGothic" charset="0"/>
                <a:cs typeface="MS PGothic" charset="0"/>
              </a:rPr>
              <a:t>HD</a:t>
            </a:r>
            <a:r>
              <a:rPr lang="fr-FR" sz="1800" b="1" dirty="0">
                <a:solidFill>
                  <a:srgbClr val="FF0000"/>
                </a:solidFill>
                <a:latin typeface="Arial" charset="0"/>
                <a:ea typeface="MS PGothic" charset="0"/>
                <a:cs typeface="MS PGothic" charset="0"/>
              </a:rPr>
              <a:t> = Q</a:t>
            </a:r>
            <a:r>
              <a:rPr lang="fr-FR" sz="1800" b="1" baseline="-25000" dirty="0">
                <a:solidFill>
                  <a:srgbClr val="FF0000"/>
                </a:solidFill>
                <a:latin typeface="Arial" charset="0"/>
                <a:ea typeface="MS PGothic" charset="0"/>
                <a:cs typeface="MS PGothic" charset="0"/>
              </a:rPr>
              <a:t>B</a:t>
            </a:r>
            <a:r>
              <a:rPr lang="fr-FR" sz="1800" baseline="-25000" dirty="0">
                <a:solidFill>
                  <a:srgbClr val="FF0000"/>
                </a:solidFill>
                <a:latin typeface="Arial" charset="0"/>
                <a:ea typeface="MS PGothic" charset="0"/>
                <a:cs typeface="MS PGothic" charset="0"/>
              </a:rPr>
              <a:t>   </a:t>
            </a:r>
            <a:r>
              <a:rPr lang="fr-FR" sz="1800" dirty="0">
                <a:solidFill>
                  <a:srgbClr val="FF0000"/>
                </a:solidFill>
                <a:latin typeface="Arial" charset="0"/>
                <a:ea typeface="MS PGothic" charset="0"/>
                <a:cs typeface="MS PGothic" charset="0"/>
              </a:rPr>
              <a:t> </a:t>
            </a:r>
            <a:r>
              <a:rPr lang="fr-FR" sz="1800" dirty="0">
                <a:latin typeface="Arial" charset="0"/>
                <a:ea typeface="MS PGothic" charset="0"/>
                <a:cs typeface="MS PGothic" charset="0"/>
              </a:rPr>
              <a:t>x</a:t>
            </a:r>
          </a:p>
          <a:p>
            <a:pPr>
              <a:lnSpc>
                <a:spcPct val="68000"/>
              </a:lnSpc>
              <a:buFontTx/>
              <a:buNone/>
            </a:pPr>
            <a:r>
              <a:rPr lang="fr-FR" sz="1800" dirty="0">
                <a:latin typeface="Arial" charset="0"/>
                <a:ea typeface="MS PGothic" charset="0"/>
                <a:cs typeface="MS PGothic" charset="0"/>
              </a:rPr>
              <a:t>                             c</a:t>
            </a:r>
            <a:r>
              <a:rPr lang="fr-FR" sz="1800" baseline="-25000" dirty="0">
                <a:latin typeface="Arial" charset="0"/>
                <a:ea typeface="MS PGothic" charset="0"/>
                <a:cs typeface="MS PGothic" charset="0"/>
              </a:rPr>
              <a:t>i</a:t>
            </a:r>
            <a:endParaRPr lang="fr-FR" sz="1800" dirty="0">
              <a:latin typeface="Arial" charset="0"/>
              <a:ea typeface="MS PGothic" charset="0"/>
              <a:cs typeface="MS PGothic" charset="0"/>
            </a:endParaRPr>
          </a:p>
          <a:p>
            <a:pPr>
              <a:lnSpc>
                <a:spcPct val="138000"/>
              </a:lnSpc>
              <a:buFontTx/>
              <a:buNone/>
            </a:pPr>
            <a:r>
              <a:rPr lang="fr-FR" sz="1800" dirty="0">
                <a:latin typeface="Arial" charset="0"/>
                <a:ea typeface="MS PGothic" charset="0"/>
                <a:cs typeface="MS PGothic" charset="0"/>
              </a:rPr>
              <a:t>i, o : in </a:t>
            </a:r>
            <a:r>
              <a:rPr lang="fr-FR" sz="1800" dirty="0" err="1">
                <a:latin typeface="Arial" charset="0"/>
                <a:ea typeface="MS PGothic" charset="0"/>
                <a:cs typeface="MS PGothic" charset="0"/>
              </a:rPr>
              <a:t>outlet</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solute</a:t>
            </a:r>
            <a:r>
              <a:rPr lang="fr-FR" sz="1800" dirty="0">
                <a:latin typeface="Arial" charset="0"/>
                <a:ea typeface="MS PGothic" charset="0"/>
                <a:cs typeface="MS PGothic" charset="0"/>
              </a:rPr>
              <a:t> concentrations </a:t>
            </a:r>
          </a:p>
          <a:p>
            <a:endParaRPr lang="fr-FR" dirty="0">
              <a:latin typeface="Arial" charset="0"/>
              <a:ea typeface="MS PGothic" charset="0"/>
              <a:cs typeface="MS PGothic" charset="0"/>
            </a:endParaRPr>
          </a:p>
        </p:txBody>
      </p:sp>
      <p:sp>
        <p:nvSpPr>
          <p:cNvPr id="457731" name="Rectangle 1028"/>
          <p:cNvSpPr>
            <a:spLocks noGrp="1" noChangeArrowheads="1"/>
          </p:cNvSpPr>
          <p:nvPr>
            <p:ph type="body" sz="half" idx="2"/>
          </p:nvPr>
        </p:nvSpPr>
        <p:spPr>
          <a:xfrm>
            <a:off x="4567238" y="1844675"/>
            <a:ext cx="5545137" cy="4800600"/>
          </a:xfrm>
          <a:gradFill rotWithShape="0">
            <a:gsLst>
              <a:gs pos="0">
                <a:srgbClr val="FFFFCC"/>
              </a:gs>
              <a:gs pos="100000">
                <a:schemeClr val="bg1"/>
              </a:gs>
            </a:gsLst>
            <a:lin ang="5400000" scaled="1"/>
          </a:gradFill>
        </p:spPr>
        <p:txBody>
          <a:bodyPr/>
          <a:lstStyle/>
          <a:p>
            <a:pPr algn="ctr">
              <a:lnSpc>
                <a:spcPct val="78000"/>
              </a:lnSpc>
              <a:buFontTx/>
              <a:buNone/>
            </a:pPr>
            <a:r>
              <a:rPr lang="fr-FR" sz="1800" b="1" dirty="0">
                <a:solidFill>
                  <a:srgbClr val="FF0000"/>
                </a:solidFill>
                <a:latin typeface="Arial" charset="0"/>
                <a:ea typeface="MS PGothic" charset="0"/>
                <a:cs typeface="MS PGothic" charset="0"/>
              </a:rPr>
              <a:t>Convective mass transport</a:t>
            </a:r>
          </a:p>
          <a:p>
            <a:pPr algn="ctr">
              <a:lnSpc>
                <a:spcPct val="78000"/>
              </a:lnSpc>
              <a:buFontTx/>
              <a:buNone/>
            </a:pPr>
            <a:r>
              <a:rPr lang="fr-FR" sz="1800" b="1" dirty="0">
                <a:solidFill>
                  <a:srgbClr val="FF0000"/>
                </a:solidFill>
                <a:latin typeface="Arial" charset="0"/>
                <a:ea typeface="MS PGothic" charset="0"/>
                <a:cs typeface="MS PGothic" charset="0"/>
              </a:rPr>
              <a:t>(</a:t>
            </a:r>
            <a:r>
              <a:rPr lang="fr-FR" sz="1800" b="1" dirty="0" err="1">
                <a:solidFill>
                  <a:srgbClr val="FF0000"/>
                </a:solidFill>
                <a:latin typeface="Arial" charset="0"/>
                <a:ea typeface="MS PGothic" charset="0"/>
                <a:cs typeface="MS PGothic" charset="0"/>
              </a:rPr>
              <a:t>hemofiltration</a:t>
            </a:r>
            <a:r>
              <a:rPr lang="fr-FR" sz="1600" b="1" dirty="0">
                <a:solidFill>
                  <a:srgbClr val="FF0000"/>
                </a:solidFill>
                <a:latin typeface="Arial" charset="0"/>
                <a:ea typeface="MS PGothic" charset="0"/>
                <a:cs typeface="MS PGothic" charset="0"/>
              </a:rPr>
              <a:t>)</a:t>
            </a:r>
          </a:p>
          <a:p>
            <a:pPr algn="ctr">
              <a:lnSpc>
                <a:spcPct val="78000"/>
              </a:lnSpc>
              <a:buFontTx/>
              <a:buNone/>
            </a:pPr>
            <a:endParaRPr lang="fr-FR" sz="1600" dirty="0">
              <a:latin typeface="Arial" charset="0"/>
              <a:ea typeface="MS PGothic" charset="0"/>
              <a:cs typeface="MS PGothic" charset="0"/>
            </a:endParaRPr>
          </a:p>
          <a:p>
            <a:pPr>
              <a:lnSpc>
                <a:spcPct val="88000"/>
              </a:lnSpc>
              <a:buFontTx/>
              <a:buNone/>
            </a:pPr>
            <a:r>
              <a:rPr lang="fr-FR" sz="1800" dirty="0" err="1">
                <a:latin typeface="Arial" charset="0"/>
                <a:ea typeface="MS PGothic" charset="0"/>
                <a:cs typeface="MS PGothic" charset="0"/>
              </a:rPr>
              <a:t>Ultrafiltrate</a:t>
            </a:r>
            <a:r>
              <a:rPr lang="fr-FR" sz="1800" dirty="0">
                <a:latin typeface="Arial" charset="0"/>
                <a:ea typeface="MS PGothic" charset="0"/>
                <a:cs typeface="MS PGothic" charset="0"/>
              </a:rPr>
              <a:t> flow (Q</a:t>
            </a:r>
            <a:r>
              <a:rPr lang="fr-FR" sz="1800" baseline="-25000" dirty="0">
                <a:latin typeface="Arial" charset="0"/>
                <a:ea typeface="MS PGothic" charset="0"/>
                <a:cs typeface="MS PGothic" charset="0"/>
              </a:rPr>
              <a:t>UF</a:t>
            </a:r>
            <a:r>
              <a:rPr lang="fr-FR" sz="1800" dirty="0">
                <a:latin typeface="Arial" charset="0"/>
                <a:ea typeface="MS PGothic" charset="0"/>
                <a:cs typeface="MS PGothic" charset="0"/>
              </a:rPr>
              <a:t>)</a:t>
            </a:r>
          </a:p>
          <a:p>
            <a:pPr>
              <a:lnSpc>
                <a:spcPct val="88000"/>
              </a:lnSpc>
              <a:buFontTx/>
              <a:buNone/>
            </a:pPr>
            <a:r>
              <a:rPr lang="fr-FR" sz="1800" dirty="0" err="1">
                <a:latin typeface="Arial" charset="0"/>
                <a:ea typeface="MS PGothic" charset="0"/>
                <a:cs typeface="MS PGothic" charset="0"/>
              </a:rPr>
              <a:t>Hydraulic</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permeability</a:t>
            </a:r>
            <a:endParaRPr lang="fr-FR" sz="1800" dirty="0">
              <a:latin typeface="Arial" charset="0"/>
              <a:ea typeface="MS PGothic" charset="0"/>
              <a:cs typeface="MS PGothic" charset="0"/>
            </a:endParaRPr>
          </a:p>
          <a:p>
            <a:pPr>
              <a:lnSpc>
                <a:spcPct val="88000"/>
              </a:lnSpc>
              <a:buFontTx/>
              <a:buNone/>
            </a:pPr>
            <a:r>
              <a:rPr lang="fr-FR" sz="1800" dirty="0" err="1">
                <a:latin typeface="Arial" charset="0"/>
                <a:ea typeface="MS PGothic" charset="0"/>
                <a:cs typeface="MS PGothic" charset="0"/>
              </a:rPr>
              <a:t>Transmembrane</a:t>
            </a:r>
            <a:r>
              <a:rPr lang="fr-FR" sz="1800" dirty="0">
                <a:latin typeface="Arial" charset="0"/>
                <a:ea typeface="MS PGothic" charset="0"/>
                <a:cs typeface="MS PGothic" charset="0"/>
              </a:rPr>
              <a:t> pressure (TMP ; </a:t>
            </a:r>
            <a:r>
              <a:rPr lang="fr-FR" sz="1800" dirty="0" err="1">
                <a:latin typeface="Arial" charset="0"/>
                <a:ea typeface="MS PGothic" charset="0"/>
                <a:cs typeface="MS PGothic" charset="0"/>
              </a:rPr>
              <a:t>mmHg</a:t>
            </a:r>
            <a:r>
              <a:rPr lang="fr-FR" sz="1800" dirty="0">
                <a:latin typeface="Arial" charset="0"/>
                <a:ea typeface="MS PGothic" charset="0"/>
                <a:cs typeface="MS PGothic" charset="0"/>
              </a:rPr>
              <a:t>)</a:t>
            </a:r>
          </a:p>
          <a:p>
            <a:pPr>
              <a:lnSpc>
                <a:spcPct val="88000"/>
              </a:lnSpc>
              <a:buFontTx/>
              <a:buNone/>
            </a:pPr>
            <a:r>
              <a:rPr lang="fr-FR" sz="1800" dirty="0" err="1">
                <a:latin typeface="Arial" charset="0"/>
                <a:ea typeface="MS PGothic" charset="0"/>
                <a:cs typeface="MS PGothic" charset="0"/>
              </a:rPr>
              <a:t>Sieving</a:t>
            </a:r>
            <a:r>
              <a:rPr lang="fr-FR" sz="1800" dirty="0">
                <a:latin typeface="Arial" charset="0"/>
                <a:ea typeface="MS PGothic" charset="0"/>
                <a:cs typeface="MS PGothic" charset="0"/>
              </a:rPr>
              <a:t> coefficient (S)*  </a:t>
            </a:r>
          </a:p>
          <a:p>
            <a:pPr>
              <a:lnSpc>
                <a:spcPct val="88000"/>
              </a:lnSpc>
              <a:buFontTx/>
              <a:buNone/>
            </a:pPr>
            <a:r>
              <a:rPr lang="fr-FR" sz="1800" dirty="0" err="1">
                <a:latin typeface="Arial" charset="0"/>
                <a:ea typeface="MS PGothic" charset="0"/>
                <a:cs typeface="MS PGothic" charset="0"/>
              </a:rPr>
              <a:t>Molecular</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permeability</a:t>
            </a:r>
            <a:r>
              <a:rPr lang="fr-FR" sz="1800" dirty="0">
                <a:latin typeface="Arial" charset="0"/>
                <a:ea typeface="MS PGothic" charset="0"/>
                <a:cs typeface="MS PGothic" charset="0"/>
              </a:rPr>
              <a:t> (MW): &lt;1</a:t>
            </a:r>
          </a:p>
          <a:p>
            <a:pPr>
              <a:lnSpc>
                <a:spcPct val="68000"/>
              </a:lnSpc>
              <a:buFontTx/>
              <a:buNone/>
            </a:pPr>
            <a:r>
              <a:rPr lang="fr-FR" sz="1800" dirty="0">
                <a:latin typeface="Arial" charset="0"/>
                <a:ea typeface="MS PGothic" charset="0"/>
                <a:cs typeface="MS PGothic" charset="0"/>
              </a:rPr>
              <a:t>	        2 C</a:t>
            </a:r>
            <a:r>
              <a:rPr lang="fr-FR" sz="1800" baseline="-25000" dirty="0">
                <a:latin typeface="Arial" charset="0"/>
                <a:ea typeface="MS PGothic" charset="0"/>
                <a:cs typeface="MS PGothic" charset="0"/>
              </a:rPr>
              <a:t>UF</a:t>
            </a:r>
            <a:endParaRPr lang="fr-FR" sz="1800" dirty="0">
              <a:latin typeface="Arial" charset="0"/>
              <a:ea typeface="MS PGothic" charset="0"/>
              <a:cs typeface="MS PGothic" charset="0"/>
            </a:endParaRPr>
          </a:p>
          <a:p>
            <a:pPr>
              <a:lnSpc>
                <a:spcPct val="68000"/>
              </a:lnSpc>
              <a:buFontTx/>
              <a:buNone/>
            </a:pPr>
            <a:r>
              <a:rPr lang="fr-FR" sz="1800" dirty="0">
                <a:latin typeface="Arial" charset="0"/>
                <a:ea typeface="MS PGothic" charset="0"/>
                <a:cs typeface="MS PGothic" charset="0"/>
              </a:rPr>
              <a:t>*S   = </a:t>
            </a:r>
          </a:p>
          <a:p>
            <a:pPr>
              <a:lnSpc>
                <a:spcPct val="68000"/>
              </a:lnSpc>
              <a:buFontTx/>
              <a:buNone/>
            </a:pPr>
            <a:r>
              <a:rPr lang="fr-FR" sz="1800" dirty="0">
                <a:latin typeface="Arial" charset="0"/>
                <a:ea typeface="MS PGothic" charset="0"/>
                <a:cs typeface="MS PGothic" charset="0"/>
              </a:rPr>
              <a:t>              c</a:t>
            </a:r>
            <a:r>
              <a:rPr lang="fr-FR" sz="1800" baseline="-25000" dirty="0">
                <a:latin typeface="Arial" charset="0"/>
                <a:ea typeface="MS PGothic" charset="0"/>
                <a:cs typeface="MS PGothic" charset="0"/>
              </a:rPr>
              <a:t>i</a:t>
            </a:r>
            <a:r>
              <a:rPr lang="fr-FR" sz="1800" dirty="0">
                <a:latin typeface="Arial" charset="0"/>
                <a:ea typeface="MS PGothic" charset="0"/>
                <a:cs typeface="MS PGothic" charset="0"/>
              </a:rPr>
              <a:t>+c</a:t>
            </a:r>
            <a:r>
              <a:rPr lang="fr-FR" sz="1800" baseline="-25000" dirty="0">
                <a:latin typeface="Arial" charset="0"/>
                <a:ea typeface="MS PGothic" charset="0"/>
                <a:cs typeface="MS PGothic" charset="0"/>
              </a:rPr>
              <a:t>o</a:t>
            </a:r>
          </a:p>
          <a:p>
            <a:pPr>
              <a:lnSpc>
                <a:spcPct val="68000"/>
              </a:lnSpc>
              <a:buFontTx/>
              <a:buNone/>
            </a:pPr>
            <a:endParaRPr lang="fr-FR" sz="1800" dirty="0">
              <a:latin typeface="Arial" charset="0"/>
              <a:ea typeface="MS PGothic" charset="0"/>
              <a:cs typeface="MS PGothic" charset="0"/>
            </a:endParaRPr>
          </a:p>
          <a:p>
            <a:pPr>
              <a:lnSpc>
                <a:spcPct val="88000"/>
              </a:lnSpc>
              <a:buFontTx/>
              <a:buNone/>
            </a:pPr>
            <a:r>
              <a:rPr lang="fr-FR" sz="1800" dirty="0">
                <a:latin typeface="Arial" charset="0"/>
                <a:ea typeface="MS PGothic" charset="0"/>
                <a:cs typeface="MS PGothic" charset="0"/>
              </a:rPr>
              <a:t>C</a:t>
            </a:r>
            <a:r>
              <a:rPr lang="fr-FR" sz="1800" baseline="-25000" dirty="0">
                <a:latin typeface="Arial" charset="0"/>
                <a:ea typeface="MS PGothic" charset="0"/>
                <a:cs typeface="MS PGothic" charset="0"/>
              </a:rPr>
              <a:t>UF</a:t>
            </a:r>
            <a:r>
              <a:rPr lang="fr-FR" sz="1800" dirty="0">
                <a:latin typeface="Arial" charset="0"/>
                <a:ea typeface="MS PGothic" charset="0"/>
                <a:cs typeface="MS PGothic" charset="0"/>
              </a:rPr>
              <a:t> : </a:t>
            </a:r>
            <a:r>
              <a:rPr lang="fr-FR" sz="1800" dirty="0" err="1">
                <a:latin typeface="Arial" charset="0"/>
                <a:ea typeface="MS PGothic" charset="0"/>
                <a:cs typeface="MS PGothic" charset="0"/>
              </a:rPr>
              <a:t>ultrafiltrate</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solute</a:t>
            </a:r>
            <a:r>
              <a:rPr lang="fr-FR" sz="1800" dirty="0">
                <a:latin typeface="Arial" charset="0"/>
                <a:ea typeface="MS PGothic" charset="0"/>
                <a:cs typeface="MS PGothic" charset="0"/>
              </a:rPr>
              <a:t> </a:t>
            </a:r>
            <a:r>
              <a:rPr lang="fr-FR" sz="1800" dirty="0" smtClean="0">
                <a:latin typeface="Arial" charset="0"/>
                <a:ea typeface="MS PGothic" charset="0"/>
                <a:cs typeface="MS PGothic" charset="0"/>
              </a:rPr>
              <a:t>concentration</a:t>
            </a:r>
            <a:endParaRPr lang="fr-FR" sz="1800" dirty="0">
              <a:latin typeface="Arial" charset="0"/>
              <a:ea typeface="MS PGothic" charset="0"/>
              <a:cs typeface="MS PGothic" charset="0"/>
            </a:endParaRPr>
          </a:p>
          <a:p>
            <a:pPr>
              <a:lnSpc>
                <a:spcPct val="88000"/>
              </a:lnSpc>
              <a:buFontTx/>
              <a:buNone/>
            </a:pPr>
            <a:endParaRPr lang="fr-FR" sz="1800" b="1" dirty="0" smtClean="0">
              <a:solidFill>
                <a:srgbClr val="FF0000"/>
              </a:solidFill>
              <a:latin typeface="Arial" charset="0"/>
              <a:ea typeface="MS PGothic" charset="0"/>
              <a:cs typeface="MS PGothic" charset="0"/>
            </a:endParaRPr>
          </a:p>
          <a:p>
            <a:pPr>
              <a:lnSpc>
                <a:spcPct val="88000"/>
              </a:lnSpc>
              <a:buFontTx/>
              <a:buNone/>
            </a:pPr>
            <a:r>
              <a:rPr lang="fr-FR" sz="1800" b="1" dirty="0" smtClean="0">
                <a:solidFill>
                  <a:srgbClr val="FF0000"/>
                </a:solidFill>
                <a:latin typeface="Arial" charset="0"/>
                <a:ea typeface="MS PGothic" charset="0"/>
                <a:cs typeface="MS PGothic" charset="0"/>
              </a:rPr>
              <a:t>K</a:t>
            </a:r>
            <a:r>
              <a:rPr lang="fr-FR" sz="1800" b="1" baseline="-25000" dirty="0" smtClean="0">
                <a:solidFill>
                  <a:srgbClr val="FF0000"/>
                </a:solidFill>
                <a:latin typeface="Arial" charset="0"/>
                <a:ea typeface="MS PGothic" charset="0"/>
                <a:cs typeface="MS PGothic" charset="0"/>
              </a:rPr>
              <a:t>HF </a:t>
            </a:r>
            <a:r>
              <a:rPr lang="fr-FR" sz="1800" b="1" dirty="0">
                <a:solidFill>
                  <a:srgbClr val="FF0000"/>
                </a:solidFill>
                <a:latin typeface="Arial" charset="0"/>
                <a:ea typeface="MS PGothic" charset="0"/>
                <a:cs typeface="MS PGothic" charset="0"/>
              </a:rPr>
              <a:t>=    Q</a:t>
            </a:r>
            <a:r>
              <a:rPr lang="fr-FR" sz="1800" b="1" baseline="-25000" dirty="0">
                <a:solidFill>
                  <a:srgbClr val="FF0000"/>
                </a:solidFill>
                <a:latin typeface="Arial" charset="0"/>
                <a:ea typeface="MS PGothic" charset="0"/>
                <a:cs typeface="MS PGothic" charset="0"/>
              </a:rPr>
              <a:t>UF </a:t>
            </a:r>
            <a:r>
              <a:rPr lang="fr-FR" sz="1800" b="1" dirty="0">
                <a:solidFill>
                  <a:srgbClr val="FF0000"/>
                </a:solidFill>
                <a:latin typeface="Arial" charset="0"/>
                <a:ea typeface="MS PGothic" charset="0"/>
                <a:cs typeface="MS PGothic" charset="0"/>
              </a:rPr>
              <a:t>x S</a:t>
            </a:r>
            <a:r>
              <a:rPr lang="fr-FR" sz="1800" dirty="0">
                <a:latin typeface="Arial" charset="0"/>
                <a:ea typeface="MS PGothic" charset="0"/>
                <a:cs typeface="MS PGothic" charset="0"/>
              </a:rPr>
              <a:t>	</a:t>
            </a:r>
            <a:r>
              <a:rPr lang="fr-FR" sz="1800" dirty="0" smtClean="0">
                <a:latin typeface="Arial" charset="0"/>
                <a:ea typeface="MS PGothic" charset="0"/>
                <a:cs typeface="MS PGothic" charset="0"/>
              </a:rPr>
              <a:t>          </a:t>
            </a:r>
            <a:endParaRPr lang="fr-FR" sz="1800" dirty="0">
              <a:latin typeface="Arial" charset="0"/>
              <a:ea typeface="MS PGothic" charset="0"/>
              <a:cs typeface="MS PGothic" charset="0"/>
            </a:endParaRPr>
          </a:p>
          <a:p>
            <a:pPr>
              <a:lnSpc>
                <a:spcPct val="68000"/>
              </a:lnSpc>
              <a:buFontTx/>
              <a:buNone/>
            </a:pPr>
            <a:r>
              <a:rPr lang="fr-FR" sz="1800" b="1" dirty="0" smtClean="0">
                <a:solidFill>
                  <a:srgbClr val="FF0000"/>
                </a:solidFill>
                <a:latin typeface="Arial" charset="0"/>
                <a:ea typeface="MS PGothic" charset="0"/>
                <a:cs typeface="MS PGothic" charset="0"/>
              </a:rPr>
              <a:t>Q</a:t>
            </a:r>
            <a:r>
              <a:rPr lang="fr-FR" sz="1800" b="1" baseline="-25000" dirty="0" smtClean="0">
                <a:solidFill>
                  <a:srgbClr val="FF0000"/>
                </a:solidFill>
                <a:latin typeface="Arial" charset="0"/>
                <a:ea typeface="MS PGothic" charset="0"/>
                <a:cs typeface="MS PGothic" charset="0"/>
              </a:rPr>
              <a:t>UF</a:t>
            </a:r>
            <a:r>
              <a:rPr lang="fr-FR" sz="1800" b="1" dirty="0" smtClean="0">
                <a:solidFill>
                  <a:srgbClr val="FF0000"/>
                </a:solidFill>
                <a:latin typeface="Arial" charset="0"/>
                <a:ea typeface="MS PGothic" charset="0"/>
                <a:cs typeface="MS PGothic" charset="0"/>
              </a:rPr>
              <a:t> &lt; </a:t>
            </a:r>
            <a:r>
              <a:rPr lang="fr-FR" sz="1800" b="1" dirty="0">
                <a:solidFill>
                  <a:srgbClr val="FF0000"/>
                </a:solidFill>
                <a:latin typeface="Arial" charset="0"/>
                <a:ea typeface="MS PGothic" charset="0"/>
                <a:cs typeface="MS PGothic" charset="0"/>
              </a:rPr>
              <a:t>1/3  Q</a:t>
            </a:r>
            <a:r>
              <a:rPr lang="fr-FR" sz="1800" b="1" baseline="-25000" dirty="0">
                <a:solidFill>
                  <a:srgbClr val="FF0000"/>
                </a:solidFill>
                <a:latin typeface="Arial" charset="0"/>
                <a:ea typeface="MS PGothic" charset="0"/>
                <a:cs typeface="MS PGothic" charset="0"/>
              </a:rPr>
              <a:t>B</a:t>
            </a:r>
            <a:r>
              <a:rPr lang="fr-FR" sz="1800" b="1" dirty="0">
                <a:solidFill>
                  <a:srgbClr val="FF0000"/>
                </a:solidFill>
                <a:latin typeface="Arial" charset="0"/>
                <a:ea typeface="MS PGothic" charset="0"/>
                <a:cs typeface="MS PGothic" charset="0"/>
              </a:rPr>
              <a:t> </a:t>
            </a:r>
            <a:r>
              <a:rPr lang="fr-FR" sz="1600" b="1" dirty="0">
                <a:solidFill>
                  <a:srgbClr val="FF0000"/>
                </a:solidFill>
                <a:latin typeface="Arial" charset="0"/>
                <a:ea typeface="MS PGothic" charset="0"/>
                <a:cs typeface="MS PGothic" charset="0"/>
              </a:rPr>
              <a:t>(in </a:t>
            </a:r>
            <a:r>
              <a:rPr lang="fr-FR" sz="1600" b="1" dirty="0" err="1">
                <a:solidFill>
                  <a:srgbClr val="FF0000"/>
                </a:solidFill>
                <a:latin typeface="Arial" charset="0"/>
                <a:ea typeface="MS PGothic" charset="0"/>
                <a:cs typeface="MS PGothic" charset="0"/>
              </a:rPr>
              <a:t>postdilution</a:t>
            </a:r>
            <a:r>
              <a:rPr lang="fr-FR" sz="1600" b="1" dirty="0">
                <a:solidFill>
                  <a:srgbClr val="FF0000"/>
                </a:solidFill>
                <a:latin typeface="Arial" charset="0"/>
                <a:ea typeface="MS PGothic" charset="0"/>
                <a:cs typeface="MS PGothic" charset="0"/>
              </a:rPr>
              <a:t>, and </a:t>
            </a:r>
            <a:r>
              <a:rPr lang="fr-FR" sz="1600" b="1" dirty="0" err="1">
                <a:solidFill>
                  <a:srgbClr val="FF0000"/>
                </a:solidFill>
                <a:latin typeface="Arial" charset="0"/>
                <a:ea typeface="MS PGothic" charset="0"/>
                <a:cs typeface="MS PGothic" charset="0"/>
              </a:rPr>
              <a:t>even</a:t>
            </a:r>
            <a:r>
              <a:rPr lang="fr-FR" sz="1600" b="1" dirty="0">
                <a:solidFill>
                  <a:srgbClr val="FF0000"/>
                </a:solidFill>
                <a:latin typeface="Arial" charset="0"/>
                <a:ea typeface="MS PGothic" charset="0"/>
                <a:cs typeface="MS PGothic" charset="0"/>
              </a:rPr>
              <a:t> </a:t>
            </a:r>
            <a:r>
              <a:rPr lang="fr-FR" sz="1600" b="1" dirty="0" err="1">
                <a:solidFill>
                  <a:srgbClr val="FF0000"/>
                </a:solidFill>
                <a:latin typeface="Arial" charset="0"/>
                <a:ea typeface="MS PGothic" charset="0"/>
                <a:cs typeface="MS PGothic" charset="0"/>
              </a:rPr>
              <a:t>oftently</a:t>
            </a:r>
            <a:r>
              <a:rPr lang="fr-FR" sz="1600" b="1" dirty="0">
                <a:solidFill>
                  <a:srgbClr val="FF0000"/>
                </a:solidFill>
                <a:latin typeface="Arial" charset="0"/>
                <a:ea typeface="MS PGothic" charset="0"/>
                <a:cs typeface="MS PGothic" charset="0"/>
              </a:rPr>
              <a:t> </a:t>
            </a:r>
            <a:r>
              <a:rPr lang="fr-FR" sz="1600" b="1" dirty="0" err="1">
                <a:solidFill>
                  <a:srgbClr val="FF0000"/>
                </a:solidFill>
                <a:latin typeface="Arial" charset="0"/>
                <a:ea typeface="MS PGothic" charset="0"/>
                <a:cs typeface="MS PGothic" charset="0"/>
              </a:rPr>
              <a:t>lower</a:t>
            </a:r>
            <a:r>
              <a:rPr lang="fr-FR" sz="1600" b="1" dirty="0" smtClean="0">
                <a:solidFill>
                  <a:srgbClr val="FF0000"/>
                </a:solidFill>
                <a:latin typeface="Arial" charset="0"/>
                <a:ea typeface="MS PGothic" charset="0"/>
                <a:cs typeface="MS PGothic" charset="0"/>
              </a:rPr>
              <a:t>)</a:t>
            </a:r>
            <a:endParaRPr lang="fr-FR" sz="1800" dirty="0">
              <a:latin typeface="Arial" charset="0"/>
              <a:ea typeface="MS PGothic" charset="0"/>
              <a:cs typeface="MS PGothic" charset="0"/>
            </a:endParaRPr>
          </a:p>
          <a:p>
            <a:pPr>
              <a:lnSpc>
                <a:spcPct val="68000"/>
              </a:lnSpc>
              <a:buFontTx/>
              <a:buNone/>
            </a:pPr>
            <a:r>
              <a:rPr lang="fr-FR" sz="1800" b="1" dirty="0">
                <a:solidFill>
                  <a:srgbClr val="FF0000"/>
                </a:solidFill>
                <a:latin typeface="Arial" charset="0"/>
                <a:ea typeface="MS PGothic" charset="0"/>
                <a:cs typeface="MS PGothic" charset="0"/>
              </a:rPr>
              <a:t>Q</a:t>
            </a:r>
            <a:r>
              <a:rPr lang="fr-FR" sz="1800" b="1" baseline="-25000" dirty="0">
                <a:solidFill>
                  <a:srgbClr val="FF0000"/>
                </a:solidFill>
                <a:latin typeface="Arial" charset="0"/>
                <a:ea typeface="MS PGothic" charset="0"/>
                <a:cs typeface="MS PGothic" charset="0"/>
              </a:rPr>
              <a:t>UF</a:t>
            </a:r>
            <a:r>
              <a:rPr lang="fr-FR" sz="1800" b="1" dirty="0">
                <a:solidFill>
                  <a:srgbClr val="FF0000"/>
                </a:solidFill>
                <a:latin typeface="Arial" charset="0"/>
                <a:ea typeface="MS PGothic" charset="0"/>
                <a:cs typeface="MS PGothic" charset="0"/>
              </a:rPr>
              <a:t> = or &gt; Q</a:t>
            </a:r>
            <a:r>
              <a:rPr lang="fr-FR" sz="1800" b="1" baseline="-25000" dirty="0">
                <a:solidFill>
                  <a:srgbClr val="FF0000"/>
                </a:solidFill>
                <a:latin typeface="Arial" charset="0"/>
                <a:ea typeface="MS PGothic" charset="0"/>
                <a:cs typeface="MS PGothic" charset="0"/>
              </a:rPr>
              <a:t>B</a:t>
            </a:r>
            <a:r>
              <a:rPr lang="fr-FR" sz="1800" b="1" dirty="0">
                <a:solidFill>
                  <a:srgbClr val="FF0000"/>
                </a:solidFill>
                <a:latin typeface="Arial" charset="0"/>
                <a:ea typeface="MS PGothic" charset="0"/>
                <a:cs typeface="MS PGothic" charset="0"/>
              </a:rPr>
              <a:t> </a:t>
            </a:r>
            <a:r>
              <a:rPr lang="fr-FR" sz="1600" b="1" dirty="0">
                <a:solidFill>
                  <a:srgbClr val="FF0000"/>
                </a:solidFill>
                <a:latin typeface="Arial" charset="0"/>
                <a:ea typeface="MS PGothic" charset="0"/>
                <a:cs typeface="MS PGothic" charset="0"/>
              </a:rPr>
              <a:t>(in </a:t>
            </a:r>
            <a:r>
              <a:rPr lang="fr-FR" sz="1600" b="1" dirty="0" err="1">
                <a:solidFill>
                  <a:srgbClr val="FF0000"/>
                </a:solidFill>
                <a:latin typeface="Arial" charset="0"/>
                <a:ea typeface="MS PGothic" charset="0"/>
                <a:cs typeface="MS PGothic" charset="0"/>
              </a:rPr>
              <a:t>predilution</a:t>
            </a:r>
            <a:r>
              <a:rPr lang="fr-FR" sz="1600" b="1" dirty="0">
                <a:solidFill>
                  <a:srgbClr val="FF0000"/>
                </a:solidFill>
                <a:latin typeface="Arial" charset="0"/>
                <a:ea typeface="MS PGothic" charset="0"/>
                <a:cs typeface="MS PGothic" charset="0"/>
              </a:rPr>
              <a:t>, in </a:t>
            </a:r>
            <a:r>
              <a:rPr lang="fr-FR" sz="1600" b="1" dirty="0" err="1">
                <a:solidFill>
                  <a:srgbClr val="FF0000"/>
                </a:solidFill>
                <a:latin typeface="Arial" charset="0"/>
                <a:ea typeface="MS PGothic" charset="0"/>
                <a:cs typeface="MS PGothic" charset="0"/>
              </a:rPr>
              <a:t>fact</a:t>
            </a:r>
            <a:r>
              <a:rPr lang="fr-FR" sz="1600" b="1" dirty="0">
                <a:solidFill>
                  <a:srgbClr val="FF0000"/>
                </a:solidFill>
                <a:latin typeface="Arial" charset="0"/>
                <a:ea typeface="MS PGothic" charset="0"/>
                <a:cs typeface="MS PGothic" charset="0"/>
              </a:rPr>
              <a:t> « not </a:t>
            </a:r>
            <a:r>
              <a:rPr lang="fr-FR" sz="1600" b="1" dirty="0" err="1">
                <a:solidFill>
                  <a:srgbClr val="FF0000"/>
                </a:solidFill>
                <a:latin typeface="Arial" charset="0"/>
                <a:ea typeface="MS PGothic" charset="0"/>
                <a:cs typeface="MS PGothic" charset="0"/>
              </a:rPr>
              <a:t>limited</a:t>
            </a:r>
            <a:r>
              <a:rPr lang="fr-FR" sz="1600" b="1" dirty="0">
                <a:solidFill>
                  <a:srgbClr val="FF0000"/>
                </a:solidFill>
                <a:latin typeface="Arial" charset="0"/>
                <a:ea typeface="MS PGothic" charset="0"/>
                <a:cs typeface="MS PGothic" charset="0"/>
              </a:rPr>
              <a:t> »)</a:t>
            </a:r>
            <a:endParaRPr lang="fr-FR" sz="1800" dirty="0">
              <a:latin typeface="Arial" charset="0"/>
              <a:ea typeface="MS PGothic" charset="0"/>
              <a:cs typeface="MS PGothic" charset="0"/>
            </a:endParaRPr>
          </a:p>
          <a:p>
            <a:pPr>
              <a:lnSpc>
                <a:spcPct val="68000"/>
              </a:lnSpc>
              <a:buFontTx/>
              <a:buNone/>
            </a:pPr>
            <a:endParaRPr lang="fr-FR" sz="1800" dirty="0">
              <a:latin typeface="Arial" charset="0"/>
              <a:ea typeface="MS PGothic" charset="0"/>
              <a:cs typeface="MS PGothic" charset="0"/>
            </a:endParaRPr>
          </a:p>
          <a:p>
            <a:pPr>
              <a:lnSpc>
                <a:spcPct val="68000"/>
              </a:lnSpc>
            </a:pPr>
            <a:endParaRPr lang="fr-FR" sz="1800" dirty="0">
              <a:latin typeface="Arial" charset="0"/>
              <a:ea typeface="MS PGothic" charset="0"/>
              <a:cs typeface="MS PGothic" charset="0"/>
            </a:endParaRPr>
          </a:p>
        </p:txBody>
      </p:sp>
      <p:sp>
        <p:nvSpPr>
          <p:cNvPr id="457732" name="Line 1029"/>
          <p:cNvSpPr>
            <a:spLocks noChangeShapeType="1"/>
          </p:cNvSpPr>
          <p:nvPr/>
        </p:nvSpPr>
        <p:spPr bwMode="auto">
          <a:xfrm>
            <a:off x="1903413" y="4724400"/>
            <a:ext cx="86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7733" name="Line 1030"/>
          <p:cNvSpPr>
            <a:spLocks noChangeShapeType="1"/>
          </p:cNvSpPr>
          <p:nvPr/>
        </p:nvSpPr>
        <p:spPr bwMode="auto">
          <a:xfrm>
            <a:off x="5287963" y="4437063"/>
            <a:ext cx="100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457734" name="Picture 1032" descr="ISTANB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0" y="936625"/>
            <a:ext cx="128587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6892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7"/>
          <p:cNvSpPr>
            <a:spLocks noGrp="1" noChangeArrowheads="1"/>
          </p:cNvSpPr>
          <p:nvPr>
            <p:ph idx="1"/>
          </p:nvPr>
        </p:nvSpPr>
        <p:spPr>
          <a:xfrm>
            <a:off x="679004" y="548680"/>
            <a:ext cx="8743950" cy="5688632"/>
          </a:xfrm>
          <a:gradFill rotWithShape="0">
            <a:gsLst>
              <a:gs pos="0">
                <a:srgbClr val="CCFFFF"/>
              </a:gs>
              <a:gs pos="100000">
                <a:schemeClr val="bg1"/>
              </a:gs>
            </a:gsLst>
            <a:lin ang="5400000" scaled="1"/>
          </a:gradFill>
        </p:spPr>
        <p:txBody>
          <a:bodyPr/>
          <a:lstStyle/>
          <a:p>
            <a:pPr algn="ctr">
              <a:lnSpc>
                <a:spcPct val="98000"/>
              </a:lnSpc>
              <a:buFontTx/>
              <a:buNone/>
            </a:pPr>
            <a:r>
              <a:rPr lang="fr-FR" b="1" dirty="0">
                <a:solidFill>
                  <a:srgbClr val="FF0000"/>
                </a:solidFill>
                <a:latin typeface="Arial" charset="0"/>
                <a:ea typeface="MS PGothic" charset="0"/>
                <a:cs typeface="MS PGothic" charset="0"/>
              </a:rPr>
              <a:t>Diffusive </a:t>
            </a:r>
            <a:r>
              <a:rPr lang="fr-FR" b="1" dirty="0" err="1" smtClean="0">
                <a:solidFill>
                  <a:srgbClr val="FF0000"/>
                </a:solidFill>
                <a:latin typeface="Arial" charset="0"/>
                <a:ea typeface="MS PGothic" charset="0"/>
                <a:cs typeface="MS PGothic" charset="0"/>
              </a:rPr>
              <a:t>Process</a:t>
            </a:r>
            <a:r>
              <a:rPr lang="fr-FR" b="1" dirty="0" smtClean="0">
                <a:solidFill>
                  <a:srgbClr val="FF0000"/>
                </a:solidFill>
                <a:latin typeface="Arial" charset="0"/>
                <a:ea typeface="MS PGothic" charset="0"/>
                <a:cs typeface="MS PGothic" charset="0"/>
              </a:rPr>
              <a:t>: </a:t>
            </a:r>
            <a:r>
              <a:rPr lang="fr-FR" b="1" dirty="0" err="1" smtClean="0">
                <a:solidFill>
                  <a:srgbClr val="FF0000"/>
                </a:solidFill>
                <a:latin typeface="Arial" charset="0"/>
                <a:ea typeface="MS PGothic" charset="0"/>
                <a:cs typeface="MS PGothic" charset="0"/>
              </a:rPr>
              <a:t>small</a:t>
            </a:r>
            <a:r>
              <a:rPr lang="fr-FR" b="1" dirty="0" smtClean="0">
                <a:solidFill>
                  <a:srgbClr val="FF0000"/>
                </a:solidFill>
                <a:latin typeface="Arial" charset="0"/>
                <a:ea typeface="MS PGothic" charset="0"/>
                <a:cs typeface="MS PGothic" charset="0"/>
              </a:rPr>
              <a:t> </a:t>
            </a:r>
            <a:r>
              <a:rPr lang="fr-FR" b="1" dirty="0" err="1" smtClean="0">
                <a:solidFill>
                  <a:srgbClr val="FF0000"/>
                </a:solidFill>
                <a:latin typeface="Arial" charset="0"/>
                <a:ea typeface="MS PGothic" charset="0"/>
                <a:cs typeface="MS PGothic" charset="0"/>
              </a:rPr>
              <a:t>molecules</a:t>
            </a:r>
            <a:r>
              <a:rPr lang="fr-FR" b="1" dirty="0" smtClean="0">
                <a:solidFill>
                  <a:srgbClr val="FF0000"/>
                </a:solidFill>
                <a:latin typeface="Arial" charset="0"/>
                <a:ea typeface="MS PGothic" charset="0"/>
                <a:cs typeface="MS PGothic" charset="0"/>
              </a:rPr>
              <a:t> purification </a:t>
            </a:r>
            <a:r>
              <a:rPr lang="fr-FR" b="1" dirty="0" err="1" smtClean="0">
                <a:solidFill>
                  <a:srgbClr val="FF0000"/>
                </a:solidFill>
                <a:latin typeface="Arial" charset="0"/>
                <a:ea typeface="MS PGothic" charset="0"/>
                <a:cs typeface="MS PGothic" charset="0"/>
              </a:rPr>
              <a:t>like</a:t>
            </a:r>
            <a:r>
              <a:rPr lang="fr-FR" b="1" dirty="0" smtClean="0">
                <a:solidFill>
                  <a:srgbClr val="FF0000"/>
                </a:solidFill>
                <a:latin typeface="Arial" charset="0"/>
                <a:ea typeface="MS PGothic" charset="0"/>
                <a:cs typeface="MS PGothic" charset="0"/>
              </a:rPr>
              <a:t> </a:t>
            </a:r>
            <a:r>
              <a:rPr lang="fr-FR" b="1" dirty="0" err="1" smtClean="0">
                <a:solidFill>
                  <a:srgbClr val="FF0000"/>
                </a:solidFill>
                <a:latin typeface="Arial" charset="0"/>
                <a:ea typeface="MS PGothic" charset="0"/>
                <a:cs typeface="MS PGothic" charset="0"/>
              </a:rPr>
              <a:t>urea</a:t>
            </a:r>
            <a:r>
              <a:rPr lang="fr-FR" b="1" dirty="0" smtClean="0">
                <a:solidFill>
                  <a:srgbClr val="FF0000"/>
                </a:solidFill>
                <a:latin typeface="Arial" charset="0"/>
                <a:ea typeface="MS PGothic" charset="0"/>
                <a:cs typeface="MS PGothic" charset="0"/>
              </a:rPr>
              <a:t> </a:t>
            </a:r>
            <a:endParaRPr lang="fr-FR" b="1" dirty="0">
              <a:solidFill>
                <a:srgbClr val="FF0000"/>
              </a:solidFill>
              <a:latin typeface="Arial" charset="0"/>
              <a:ea typeface="MS PGothic" charset="0"/>
              <a:cs typeface="MS PGothic" charset="0"/>
            </a:endParaRPr>
          </a:p>
          <a:p>
            <a:pPr algn="ctr">
              <a:lnSpc>
                <a:spcPct val="98000"/>
              </a:lnSpc>
              <a:buFontTx/>
              <a:buNone/>
            </a:pPr>
            <a:r>
              <a:rPr lang="fr-FR" b="1" dirty="0">
                <a:solidFill>
                  <a:srgbClr val="FF0000"/>
                </a:solidFill>
                <a:latin typeface="Arial" charset="0"/>
                <a:ea typeface="MS PGothic" charset="0"/>
                <a:cs typeface="MS PGothic" charset="0"/>
              </a:rPr>
              <a:t>(</a:t>
            </a:r>
            <a:r>
              <a:rPr lang="fr-FR" b="1" dirty="0" err="1" smtClean="0">
                <a:solidFill>
                  <a:srgbClr val="FF0000"/>
                </a:solidFill>
                <a:latin typeface="Arial" charset="0"/>
                <a:ea typeface="MS PGothic" charset="0"/>
                <a:cs typeface="MS PGothic" charset="0"/>
              </a:rPr>
              <a:t>hemodialysis</a:t>
            </a:r>
            <a:r>
              <a:rPr lang="fr-FR" b="1" dirty="0" smtClean="0">
                <a:solidFill>
                  <a:srgbClr val="FF0000"/>
                </a:solidFill>
                <a:latin typeface="Arial" charset="0"/>
                <a:ea typeface="MS PGothic" charset="0"/>
                <a:cs typeface="MS PGothic" charset="0"/>
              </a:rPr>
              <a:t> or HDF : </a:t>
            </a:r>
            <a:r>
              <a:rPr lang="fr-FR" b="1" dirty="0" err="1" smtClean="0">
                <a:solidFill>
                  <a:srgbClr val="FF0000"/>
                </a:solidFill>
                <a:latin typeface="Arial" charset="0"/>
                <a:ea typeface="MS PGothic" charset="0"/>
                <a:cs typeface="MS PGothic" charset="0"/>
              </a:rPr>
              <a:t>Kt</a:t>
            </a:r>
            <a:r>
              <a:rPr lang="fr-FR" b="1" dirty="0" smtClean="0">
                <a:solidFill>
                  <a:srgbClr val="FF0000"/>
                </a:solidFill>
                <a:latin typeface="Arial" charset="0"/>
                <a:ea typeface="MS PGothic" charset="0"/>
                <a:cs typeface="MS PGothic" charset="0"/>
              </a:rPr>
              <a:t>/</a:t>
            </a:r>
            <a:r>
              <a:rPr lang="fr-FR" b="1" dirty="0" err="1" smtClean="0">
                <a:solidFill>
                  <a:srgbClr val="FF0000"/>
                </a:solidFill>
                <a:latin typeface="Arial" charset="0"/>
                <a:ea typeface="MS PGothic" charset="0"/>
                <a:cs typeface="MS PGothic" charset="0"/>
              </a:rPr>
              <a:t>Vurea</a:t>
            </a:r>
            <a:r>
              <a:rPr lang="fr-FR" b="1" dirty="0" smtClean="0">
                <a:solidFill>
                  <a:srgbClr val="FF0000"/>
                </a:solidFill>
                <a:latin typeface="Arial" charset="0"/>
                <a:ea typeface="MS PGothic" charset="0"/>
                <a:cs typeface="MS PGothic" charset="0"/>
              </a:rPr>
              <a:t>)</a:t>
            </a:r>
            <a:endParaRPr lang="fr-FR" b="1" dirty="0">
              <a:solidFill>
                <a:srgbClr val="FF0000"/>
              </a:solidFill>
              <a:latin typeface="Arial" charset="0"/>
              <a:ea typeface="MS PGothic" charset="0"/>
              <a:cs typeface="MS PGothic" charset="0"/>
            </a:endParaRPr>
          </a:p>
          <a:p>
            <a:pPr algn="ctr">
              <a:lnSpc>
                <a:spcPct val="98000"/>
              </a:lnSpc>
              <a:buFontTx/>
              <a:buNone/>
            </a:pPr>
            <a:endParaRPr lang="fr-FR" sz="1600" dirty="0">
              <a:latin typeface="Arial" charset="0"/>
              <a:ea typeface="MS PGothic" charset="0"/>
              <a:cs typeface="MS PGothic" charset="0"/>
            </a:endParaRPr>
          </a:p>
          <a:p>
            <a:pPr>
              <a:lnSpc>
                <a:spcPct val="98000"/>
              </a:lnSpc>
              <a:buFontTx/>
              <a:buNone/>
            </a:pPr>
            <a:endParaRPr lang="fr-FR" sz="1800" dirty="0" smtClean="0">
              <a:latin typeface="Arial" charset="0"/>
              <a:ea typeface="MS PGothic" charset="0"/>
              <a:cs typeface="MS PGothic" charset="0"/>
            </a:endParaRPr>
          </a:p>
          <a:p>
            <a:pPr>
              <a:lnSpc>
                <a:spcPct val="98000"/>
              </a:lnSpc>
              <a:buFontTx/>
              <a:buNone/>
            </a:pPr>
            <a:r>
              <a:rPr lang="fr-FR" sz="1800" dirty="0" smtClean="0">
                <a:latin typeface="Arial" charset="0"/>
                <a:ea typeface="MS PGothic" charset="0"/>
                <a:cs typeface="MS PGothic" charset="0"/>
              </a:rPr>
              <a:t>Small </a:t>
            </a:r>
            <a:r>
              <a:rPr lang="fr-FR" sz="1800" dirty="0" err="1">
                <a:latin typeface="Arial" charset="0"/>
                <a:ea typeface="MS PGothic" charset="0"/>
                <a:cs typeface="MS PGothic" charset="0"/>
              </a:rPr>
              <a:t>molecules</a:t>
            </a:r>
            <a:endParaRPr lang="fr-FR" sz="1800" dirty="0">
              <a:latin typeface="Arial" charset="0"/>
              <a:ea typeface="MS PGothic" charset="0"/>
              <a:cs typeface="MS PGothic" charset="0"/>
            </a:endParaRPr>
          </a:p>
          <a:p>
            <a:pPr>
              <a:lnSpc>
                <a:spcPct val="98000"/>
              </a:lnSpc>
              <a:buFontTx/>
              <a:buNone/>
            </a:pPr>
            <a:r>
              <a:rPr lang="fr-FR" sz="1800" dirty="0">
                <a:latin typeface="Arial" charset="0"/>
                <a:ea typeface="MS PGothic" charset="0"/>
                <a:cs typeface="MS PGothic" charset="0"/>
              </a:rPr>
              <a:t>Membrane area</a:t>
            </a:r>
          </a:p>
          <a:p>
            <a:pPr>
              <a:lnSpc>
                <a:spcPct val="98000"/>
              </a:lnSpc>
              <a:buFontTx/>
              <a:buNone/>
            </a:pPr>
            <a:r>
              <a:rPr lang="fr-FR" sz="1800" dirty="0">
                <a:latin typeface="Arial" charset="0"/>
                <a:ea typeface="MS PGothic" charset="0"/>
                <a:cs typeface="MS PGothic" charset="0"/>
              </a:rPr>
              <a:t>Mass transport coefficient</a:t>
            </a:r>
          </a:p>
          <a:p>
            <a:pPr>
              <a:lnSpc>
                <a:spcPct val="98000"/>
              </a:lnSpc>
              <a:buFontTx/>
              <a:buNone/>
            </a:pPr>
            <a:r>
              <a:rPr lang="fr-FR" sz="1800" dirty="0">
                <a:latin typeface="Arial" charset="0"/>
                <a:ea typeface="MS PGothic" charset="0"/>
                <a:cs typeface="MS PGothic" charset="0"/>
              </a:rPr>
              <a:t>Concentration gradient</a:t>
            </a:r>
          </a:p>
          <a:p>
            <a:pPr>
              <a:lnSpc>
                <a:spcPct val="98000"/>
              </a:lnSpc>
              <a:buFontTx/>
              <a:buNone/>
            </a:pPr>
            <a:r>
              <a:rPr lang="fr-FR" sz="1800" dirty="0">
                <a:latin typeface="Arial" charset="0"/>
                <a:ea typeface="MS PGothic" charset="0"/>
                <a:cs typeface="MS PGothic" charset="0"/>
              </a:rPr>
              <a:t>Blood flow x extraction coefficient (&lt;1)</a:t>
            </a:r>
          </a:p>
          <a:p>
            <a:pPr>
              <a:lnSpc>
                <a:spcPct val="68000"/>
              </a:lnSpc>
              <a:buFontTx/>
              <a:buNone/>
            </a:pPr>
            <a:r>
              <a:rPr lang="fr-FR" sz="1800" dirty="0">
                <a:latin typeface="Arial" charset="0"/>
                <a:ea typeface="MS PGothic" charset="0"/>
                <a:cs typeface="MS PGothic" charset="0"/>
              </a:rPr>
              <a:t>	                     c</a:t>
            </a:r>
            <a:r>
              <a:rPr lang="fr-FR" sz="1800" baseline="-25000" dirty="0">
                <a:latin typeface="Arial" charset="0"/>
                <a:ea typeface="MS PGothic" charset="0"/>
                <a:cs typeface="MS PGothic" charset="0"/>
              </a:rPr>
              <a:t>i</a:t>
            </a:r>
            <a:r>
              <a:rPr lang="fr-FR" sz="1800" dirty="0">
                <a:latin typeface="Arial" charset="0"/>
                <a:ea typeface="MS PGothic" charset="0"/>
                <a:cs typeface="MS PGothic" charset="0"/>
              </a:rPr>
              <a:t> - </a:t>
            </a:r>
            <a:r>
              <a:rPr lang="fr-FR" sz="1800" dirty="0" err="1">
                <a:latin typeface="Arial" charset="0"/>
                <a:ea typeface="MS PGothic" charset="0"/>
                <a:cs typeface="MS PGothic" charset="0"/>
              </a:rPr>
              <a:t>c</a:t>
            </a:r>
            <a:r>
              <a:rPr lang="fr-FR" sz="1800" baseline="-25000" dirty="0" err="1">
                <a:latin typeface="Arial" charset="0"/>
                <a:ea typeface="MS PGothic" charset="0"/>
                <a:cs typeface="MS PGothic" charset="0"/>
              </a:rPr>
              <a:t>o</a:t>
            </a:r>
            <a:endParaRPr lang="fr-FR" sz="1800" dirty="0">
              <a:latin typeface="Arial" charset="0"/>
              <a:ea typeface="MS PGothic" charset="0"/>
              <a:cs typeface="MS PGothic" charset="0"/>
            </a:endParaRPr>
          </a:p>
          <a:p>
            <a:pPr>
              <a:lnSpc>
                <a:spcPct val="68000"/>
              </a:lnSpc>
              <a:buFontTx/>
              <a:buNone/>
            </a:pPr>
            <a:r>
              <a:rPr lang="fr-FR" sz="1800" b="1" dirty="0">
                <a:solidFill>
                  <a:srgbClr val="FF0000"/>
                </a:solidFill>
                <a:latin typeface="Arial" charset="0"/>
                <a:ea typeface="MS PGothic" charset="0"/>
                <a:cs typeface="MS PGothic" charset="0"/>
              </a:rPr>
              <a:t>K</a:t>
            </a:r>
            <a:r>
              <a:rPr lang="fr-FR" sz="1800" b="1" baseline="-25000" dirty="0">
                <a:solidFill>
                  <a:srgbClr val="FF0000"/>
                </a:solidFill>
                <a:latin typeface="Arial" charset="0"/>
                <a:ea typeface="MS PGothic" charset="0"/>
                <a:cs typeface="MS PGothic" charset="0"/>
              </a:rPr>
              <a:t>HD</a:t>
            </a:r>
            <a:r>
              <a:rPr lang="fr-FR" sz="1800" b="1" dirty="0">
                <a:solidFill>
                  <a:srgbClr val="FF0000"/>
                </a:solidFill>
                <a:latin typeface="Arial" charset="0"/>
                <a:ea typeface="MS PGothic" charset="0"/>
                <a:cs typeface="MS PGothic" charset="0"/>
              </a:rPr>
              <a:t> = Q</a:t>
            </a:r>
            <a:r>
              <a:rPr lang="fr-FR" sz="1800" b="1" baseline="-25000" dirty="0">
                <a:solidFill>
                  <a:srgbClr val="FF0000"/>
                </a:solidFill>
                <a:latin typeface="Arial" charset="0"/>
                <a:ea typeface="MS PGothic" charset="0"/>
                <a:cs typeface="MS PGothic" charset="0"/>
              </a:rPr>
              <a:t>B</a:t>
            </a:r>
            <a:r>
              <a:rPr lang="fr-FR" sz="1800" baseline="-25000" dirty="0">
                <a:solidFill>
                  <a:srgbClr val="FF0000"/>
                </a:solidFill>
                <a:latin typeface="Arial" charset="0"/>
                <a:ea typeface="MS PGothic" charset="0"/>
                <a:cs typeface="MS PGothic" charset="0"/>
              </a:rPr>
              <a:t>   </a:t>
            </a:r>
            <a:r>
              <a:rPr lang="fr-FR" sz="1800" dirty="0">
                <a:solidFill>
                  <a:srgbClr val="FF0000"/>
                </a:solidFill>
                <a:latin typeface="Arial" charset="0"/>
                <a:ea typeface="MS PGothic" charset="0"/>
                <a:cs typeface="MS PGothic" charset="0"/>
              </a:rPr>
              <a:t> </a:t>
            </a:r>
            <a:r>
              <a:rPr lang="fr-FR" sz="1800" dirty="0" smtClean="0">
                <a:latin typeface="Arial" charset="0"/>
                <a:ea typeface="MS PGothic" charset="0"/>
                <a:cs typeface="MS PGothic" charset="0"/>
              </a:rPr>
              <a:t>x      ---------</a:t>
            </a:r>
            <a:endParaRPr lang="fr-FR" sz="1800" dirty="0">
              <a:latin typeface="Arial" charset="0"/>
              <a:ea typeface="MS PGothic" charset="0"/>
              <a:cs typeface="MS PGothic" charset="0"/>
            </a:endParaRPr>
          </a:p>
          <a:p>
            <a:pPr>
              <a:lnSpc>
                <a:spcPct val="68000"/>
              </a:lnSpc>
              <a:buFontTx/>
              <a:buNone/>
            </a:pPr>
            <a:r>
              <a:rPr lang="fr-FR" sz="1800" dirty="0">
                <a:latin typeface="Arial" charset="0"/>
                <a:ea typeface="MS PGothic" charset="0"/>
                <a:cs typeface="MS PGothic" charset="0"/>
              </a:rPr>
              <a:t>                             c</a:t>
            </a:r>
            <a:r>
              <a:rPr lang="fr-FR" sz="1800" baseline="-25000" dirty="0">
                <a:latin typeface="Arial" charset="0"/>
                <a:ea typeface="MS PGothic" charset="0"/>
                <a:cs typeface="MS PGothic" charset="0"/>
              </a:rPr>
              <a:t>i</a:t>
            </a:r>
            <a:endParaRPr lang="fr-FR" sz="1800" dirty="0">
              <a:latin typeface="Arial" charset="0"/>
              <a:ea typeface="MS PGothic" charset="0"/>
              <a:cs typeface="MS PGothic" charset="0"/>
            </a:endParaRPr>
          </a:p>
          <a:p>
            <a:pPr>
              <a:lnSpc>
                <a:spcPct val="138000"/>
              </a:lnSpc>
              <a:buFontTx/>
              <a:buNone/>
            </a:pPr>
            <a:r>
              <a:rPr lang="fr-FR" sz="1800" dirty="0">
                <a:latin typeface="Arial" charset="0"/>
                <a:ea typeface="MS PGothic" charset="0"/>
                <a:cs typeface="MS PGothic" charset="0"/>
              </a:rPr>
              <a:t>i, o : in </a:t>
            </a:r>
            <a:r>
              <a:rPr lang="fr-FR" sz="1800" dirty="0" err="1">
                <a:latin typeface="Arial" charset="0"/>
                <a:ea typeface="MS PGothic" charset="0"/>
                <a:cs typeface="MS PGothic" charset="0"/>
              </a:rPr>
              <a:t>outlet</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solute</a:t>
            </a:r>
            <a:r>
              <a:rPr lang="fr-FR" sz="1800" dirty="0">
                <a:latin typeface="Arial" charset="0"/>
                <a:ea typeface="MS PGothic" charset="0"/>
                <a:cs typeface="MS PGothic" charset="0"/>
              </a:rPr>
              <a:t> concentrations </a:t>
            </a:r>
          </a:p>
          <a:p>
            <a:endParaRPr lang="fr-FR" dirty="0">
              <a:latin typeface="Arial" charset="0"/>
              <a:ea typeface="MS PGothic" charset="0"/>
              <a:cs typeface="MS PGothic" charset="0"/>
            </a:endParaRPr>
          </a:p>
        </p:txBody>
      </p:sp>
      <p:pic>
        <p:nvPicPr>
          <p:cNvPr id="6" name="Image 5"/>
          <p:cNvPicPr>
            <a:picLocks noChangeAspect="1"/>
          </p:cNvPicPr>
          <p:nvPr/>
        </p:nvPicPr>
        <p:blipFill>
          <a:blip r:embed="rId2"/>
          <a:stretch>
            <a:fillRect/>
          </a:stretch>
        </p:blipFill>
        <p:spPr>
          <a:xfrm>
            <a:off x="5431532" y="2204865"/>
            <a:ext cx="4329100" cy="3006080"/>
          </a:xfrm>
          <a:prstGeom prst="rect">
            <a:avLst/>
          </a:prstGeom>
        </p:spPr>
      </p:pic>
    </p:spTree>
    <p:extLst>
      <p:ext uri="{BB962C8B-B14F-4D97-AF65-F5344CB8AC3E}">
        <p14:creationId xmlns:p14="http://schemas.microsoft.com/office/powerpoint/2010/main" val="4279952243"/>
      </p:ext>
    </p:extLst>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2"/>
          <p:cNvSpPr>
            <a:spLocks noGrp="1" noChangeArrowheads="1"/>
          </p:cNvSpPr>
          <p:nvPr>
            <p:ph type="title"/>
          </p:nvPr>
        </p:nvSpPr>
        <p:spPr>
          <a:xfrm>
            <a:off x="463550" y="115888"/>
            <a:ext cx="9358313" cy="1800225"/>
          </a:xfrm>
          <a:solidFill>
            <a:schemeClr val="accent1">
              <a:lumMod val="20000"/>
              <a:lumOff val="80000"/>
            </a:schemeClr>
          </a:solidFill>
        </p:spPr>
        <p:txBody>
          <a:bodyPr/>
          <a:lstStyle/>
          <a:p>
            <a:pPr>
              <a:defRPr/>
            </a:pPr>
            <a:r>
              <a:rPr lang="fr-FR" sz="3200">
                <a:latin typeface="Arial" charset="0"/>
                <a:ea typeface="MS PGothic" charset="0"/>
              </a:rPr>
              <a:t> </a:t>
            </a:r>
            <a:br>
              <a:rPr lang="fr-FR" sz="3200">
                <a:latin typeface="Arial" charset="0"/>
                <a:ea typeface="MS PGothic" charset="0"/>
              </a:rPr>
            </a:br>
            <a:r>
              <a:rPr lang="en-US" sz="2800" i="1">
                <a:latin typeface="Arial" charset="0"/>
                <a:ea typeface="MS PGothic" charset="0"/>
              </a:rPr>
              <a:t>Adequacy of dialysis in children: </a:t>
            </a:r>
            <a:br>
              <a:rPr lang="en-US" sz="2800" i="1">
                <a:latin typeface="Arial" charset="0"/>
                <a:ea typeface="MS PGothic" charset="0"/>
              </a:rPr>
            </a:br>
            <a:r>
              <a:rPr lang="en-US" sz="2800" b="1" i="1">
                <a:solidFill>
                  <a:srgbClr val="FF0000"/>
                </a:solidFill>
                <a:latin typeface="Arial" charset="0"/>
                <a:ea typeface="MS PGothic" charset="0"/>
              </a:rPr>
              <a:t>does small solute clearance really matter ? </a:t>
            </a:r>
            <a:r>
              <a:rPr lang="en-US" sz="2800" i="1">
                <a:latin typeface="Arial" charset="0"/>
                <a:ea typeface="MS PGothic" charset="0"/>
              </a:rPr>
              <a:t/>
            </a:r>
            <a:br>
              <a:rPr lang="en-US" sz="2800" i="1">
                <a:latin typeface="Arial" charset="0"/>
                <a:ea typeface="MS PGothic" charset="0"/>
              </a:rPr>
            </a:br>
            <a:r>
              <a:rPr lang="en-GB" sz="2800" i="1">
                <a:latin typeface="Arial" charset="0"/>
                <a:ea typeface="MS PGothic" charset="0"/>
              </a:rPr>
              <a:t> </a:t>
            </a:r>
            <a:r>
              <a:rPr lang="en-GB" sz="2000" i="1">
                <a:latin typeface="Arial" charset="0"/>
                <a:ea typeface="MS PGothic" charset="0"/>
              </a:rPr>
              <a:t>Goldstein SL. </a:t>
            </a:r>
            <a:r>
              <a:rPr lang="en-US" sz="2000" i="1">
                <a:latin typeface="Arial" charset="0"/>
                <a:ea typeface="MS PGothic" charset="0"/>
              </a:rPr>
              <a:t>Pediatr Nephrol 19: 1-5, 2004 </a:t>
            </a:r>
            <a:r>
              <a:rPr lang="en-US" sz="2800" i="1">
                <a:latin typeface="Arial" charset="0"/>
                <a:ea typeface="MS PGothic" charset="0"/>
              </a:rPr>
              <a:t/>
            </a:r>
            <a:br>
              <a:rPr lang="en-US" sz="2800" i="1">
                <a:latin typeface="Arial" charset="0"/>
                <a:ea typeface="MS PGothic" charset="0"/>
              </a:rPr>
            </a:br>
            <a:r>
              <a:rPr lang="en-US" sz="2000" i="1">
                <a:latin typeface="Arial" charset="0"/>
                <a:ea typeface="MS PGothic" charset="0"/>
              </a:rPr>
              <a:t>Dialysis and outcome: dialysis dose, dialysis time, specific impact of convection </a:t>
            </a:r>
            <a:r>
              <a:rPr lang="fr-FR" sz="2000">
                <a:latin typeface="Arial" charset="0"/>
                <a:ea typeface="MS PGothic" charset="0"/>
              </a:rPr>
              <a:t/>
            </a:r>
            <a:br>
              <a:rPr lang="fr-FR" sz="2000">
                <a:latin typeface="Arial" charset="0"/>
                <a:ea typeface="MS PGothic" charset="0"/>
              </a:rPr>
            </a:br>
            <a:r>
              <a:rPr lang="fr-FR" sz="2800">
                <a:latin typeface="Arial" charset="0"/>
                <a:ea typeface="MS PGothic" charset="0"/>
              </a:rPr>
              <a:t> </a:t>
            </a:r>
          </a:p>
        </p:txBody>
      </p:sp>
      <p:sp>
        <p:nvSpPr>
          <p:cNvPr id="386050" name="Rectangle 3"/>
          <p:cNvSpPr>
            <a:spLocks noGrp="1" noChangeArrowheads="1"/>
          </p:cNvSpPr>
          <p:nvPr>
            <p:ph type="body" idx="1"/>
          </p:nvPr>
        </p:nvSpPr>
        <p:spPr>
          <a:xfrm>
            <a:off x="247650" y="2060575"/>
            <a:ext cx="9648825" cy="2089150"/>
          </a:xfrm>
        </p:spPr>
        <p:txBody>
          <a:bodyPr/>
          <a:lstStyle/>
          <a:p>
            <a:pPr>
              <a:spcBef>
                <a:spcPct val="30000"/>
              </a:spcBef>
            </a:pPr>
            <a:r>
              <a:rPr lang="fr-FR" sz="2000">
                <a:latin typeface="Arial" charset="0"/>
                <a:ea typeface="MS PGothic" charset="0"/>
                <a:cs typeface="MS PGothic" charset="0"/>
              </a:rPr>
              <a:t>A minimum Kt/V urea (equilibrated) level of 1.2-1.4 (URR 65 to 75 %) is thought to be desirable</a:t>
            </a:r>
          </a:p>
          <a:p>
            <a:pPr>
              <a:spcBef>
                <a:spcPct val="30000"/>
              </a:spcBef>
            </a:pPr>
            <a:r>
              <a:rPr lang="fr-FR" sz="2000">
                <a:latin typeface="Arial" charset="0"/>
                <a:ea typeface="MS PGothic" charset="0"/>
                <a:cs typeface="MS PGothic" charset="0"/>
              </a:rPr>
              <a:t>Only « small solute urea clearance » prescription ? </a:t>
            </a:r>
            <a:r>
              <a:rPr lang="fr-FR" sz="2000" b="1" i="1">
                <a:solidFill>
                  <a:srgbClr val="FF0000"/>
                </a:solidFill>
                <a:latin typeface="Arial" charset="0"/>
                <a:ea typeface="MS PGothic" charset="0"/>
                <a:cs typeface="MS PGothic" charset="0"/>
              </a:rPr>
              <a:t>Dialysis prescription should be not only a « urea dialysis dose »</a:t>
            </a:r>
            <a:r>
              <a:rPr lang="fr-FR" sz="2000" i="1">
                <a:solidFill>
                  <a:srgbClr val="FF0000"/>
                </a:solidFill>
                <a:latin typeface="Arial" charset="0"/>
                <a:ea typeface="MS PGothic" charset="0"/>
                <a:cs typeface="MS PGothic" charset="0"/>
              </a:rPr>
              <a:t> </a:t>
            </a:r>
            <a:r>
              <a:rPr lang="fr-FR" sz="2000">
                <a:latin typeface="Arial" charset="0"/>
                <a:ea typeface="MS PGothic" charset="0"/>
                <a:cs typeface="MS PGothic" charset="0"/>
              </a:rPr>
              <a:t>: phosphate and </a:t>
            </a:r>
            <a:r>
              <a:rPr lang="fr-FR" sz="2000">
                <a:latin typeface="Arial" charset="0"/>
                <a:ea typeface="MS PGothic" charset="0"/>
                <a:cs typeface="MS PGothic" charset="0"/>
                <a:sym typeface="Symbol" charset="0"/>
              </a:rPr>
              <a:t>2 </a:t>
            </a:r>
            <a:r>
              <a:rPr lang="fr-FR" sz="2000">
                <a:latin typeface="Arial" charset="0"/>
                <a:ea typeface="MS PGothic" charset="0"/>
                <a:cs typeface="MS PGothic" charset="0"/>
              </a:rPr>
              <a:t>microglobuline clearances +++ (convective flow)</a:t>
            </a:r>
          </a:p>
          <a:p>
            <a:pPr>
              <a:spcBef>
                <a:spcPct val="30000"/>
              </a:spcBef>
            </a:pPr>
            <a:r>
              <a:rPr lang="fr-FR" sz="2000">
                <a:latin typeface="Arial" charset="0"/>
                <a:ea typeface="MS PGothic" charset="0"/>
                <a:cs typeface="MS PGothic" charset="0"/>
              </a:rPr>
              <a:t>Dialysis and residual renal small-solute clearance are not equivalent</a:t>
            </a:r>
          </a:p>
          <a:p>
            <a:pPr algn="just">
              <a:lnSpc>
                <a:spcPct val="130000"/>
              </a:lnSpc>
              <a:spcBef>
                <a:spcPct val="30000"/>
              </a:spcBef>
            </a:pPr>
            <a:endParaRPr lang="fr-FR" sz="2400">
              <a:latin typeface="Arial" charset="0"/>
              <a:ea typeface="MS PGothic" charset="0"/>
              <a:cs typeface="MS PGothic" charset="0"/>
            </a:endParaRPr>
          </a:p>
        </p:txBody>
      </p:sp>
      <p:sp>
        <p:nvSpPr>
          <p:cNvPr id="386051" name="ZoneTexte 3"/>
          <p:cNvSpPr txBox="1">
            <a:spLocks noChangeArrowheads="1"/>
          </p:cNvSpPr>
          <p:nvPr/>
        </p:nvSpPr>
        <p:spPr bwMode="auto">
          <a:xfrm>
            <a:off x="247650" y="4292600"/>
            <a:ext cx="9791700" cy="2278063"/>
          </a:xfrm>
          <a:prstGeom prst="rect">
            <a:avLst/>
          </a:prstGeom>
          <a:solidFill>
            <a:srgbClr val="FFFF99"/>
          </a:solidFill>
          <a:ln w="38100">
            <a:solidFill>
              <a:srgbClr val="FF0000"/>
            </a:solidFill>
            <a:miter lim="800000"/>
            <a:headEnd/>
            <a:tailEnd/>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2000">
                <a:solidFill>
                  <a:srgbClr val="000000"/>
                </a:solidFill>
                <a:latin typeface="Arial" charset="0"/>
              </a:rPr>
              <a:t>Optimal Hemodialysis Prescription: Do children need </a:t>
            </a:r>
            <a:r>
              <a:rPr lang="fr-FR" sz="2000">
                <a:solidFill>
                  <a:srgbClr val="000000"/>
                </a:solidFill>
                <a:latin typeface="Arial" charset="0"/>
              </a:rPr>
              <a:t>more than a urea dialysis dose? </a:t>
            </a:r>
          </a:p>
          <a:p>
            <a:pPr eaLnBrk="1" hangingPunct="1"/>
            <a:r>
              <a:rPr lang="fr-FR" sz="1600" i="1">
                <a:solidFill>
                  <a:srgbClr val="000000"/>
                </a:solidFill>
                <a:latin typeface="Arial" charset="0"/>
              </a:rPr>
              <a:t>Fischbach Michel, Zaloszyc Ariane, Schaefer Betti, and Schmitt Claus Peter.</a:t>
            </a:r>
            <a:r>
              <a:rPr lang="en-US" sz="1600" i="1">
                <a:solidFill>
                  <a:srgbClr val="000000"/>
                </a:solidFill>
                <a:latin typeface="Arial" charset="0"/>
              </a:rPr>
              <a:t>International Journal of</a:t>
            </a:r>
            <a:r>
              <a:rPr lang="fr-FR" sz="1600" i="1">
                <a:solidFill>
                  <a:srgbClr val="000000"/>
                </a:solidFill>
                <a:latin typeface="Arial" charset="0"/>
              </a:rPr>
              <a:t> Nephrology.Volume 2011, Article ID 951391, 5 pages doi:10.4061/2011/951391 </a:t>
            </a:r>
          </a:p>
          <a:p>
            <a:pPr eaLnBrk="1" hangingPunct="1"/>
            <a:endParaRPr lang="en-US" sz="1400" b="1">
              <a:solidFill>
                <a:srgbClr val="FF0000"/>
              </a:solidFill>
              <a:latin typeface="Arial" charset="0"/>
            </a:endParaRPr>
          </a:p>
          <a:p>
            <a:pPr eaLnBrk="1" hangingPunct="1"/>
            <a:r>
              <a:rPr lang="en-US" sz="2000">
                <a:solidFill>
                  <a:srgbClr val="000000"/>
                </a:solidFill>
                <a:latin typeface="Arial" charset="0"/>
              </a:rPr>
              <a:t>Hemodiafiltration: The addition of convective flow to hemodialysis:  </a:t>
            </a:r>
            <a:r>
              <a:rPr lang="ja-JP" altLang="en-US" sz="2000" b="1" u="sng">
                <a:solidFill>
                  <a:srgbClr val="FF0000"/>
                </a:solidFill>
                <a:latin typeface="Arial" charset="0"/>
              </a:rPr>
              <a:t>“</a:t>
            </a:r>
            <a:r>
              <a:rPr lang="en-US" altLang="ja-JP" sz="1800" b="1" i="1" u="sng">
                <a:solidFill>
                  <a:srgbClr val="FF0000"/>
                </a:solidFill>
                <a:latin typeface="Arial" charset="0"/>
              </a:rPr>
              <a:t>a complete dialysis dose</a:t>
            </a:r>
            <a:r>
              <a:rPr lang="ja-JP" altLang="en-US" sz="1800" b="1" i="1" u="sng">
                <a:solidFill>
                  <a:srgbClr val="FF0000"/>
                </a:solidFill>
                <a:latin typeface="Arial" charset="0"/>
              </a:rPr>
              <a:t>”</a:t>
            </a:r>
            <a:r>
              <a:rPr lang="en-US" altLang="ja-JP" sz="2000">
                <a:solidFill>
                  <a:srgbClr val="000000"/>
                </a:solidFill>
                <a:latin typeface="Arial" charset="0"/>
              </a:rPr>
              <a:t>. </a:t>
            </a:r>
            <a:r>
              <a:rPr lang="en-US" altLang="ja-JP" sz="1600" i="1">
                <a:solidFill>
                  <a:srgbClr val="000000"/>
                </a:solidFill>
                <a:latin typeface="Arial" charset="0"/>
              </a:rPr>
              <a:t>M. Fischbach, H. Fothergill, A. Zaloszyc, L. Seuge    Pediatr Nephrol 2012, 27: 351-6</a:t>
            </a:r>
          </a:p>
          <a:p>
            <a:pPr eaLnBrk="1" hangingPunct="1"/>
            <a:endParaRPr lang="en-US" altLang="ja-JP" sz="1600" i="1">
              <a:solidFill>
                <a:srgbClr val="000000"/>
              </a:solidFill>
              <a:latin typeface="Arial" charset="0"/>
            </a:endParaRPr>
          </a:p>
          <a:p>
            <a:pPr eaLnBrk="1" hangingPunct="1"/>
            <a:r>
              <a:rPr lang="en-US" altLang="ja-JP" sz="1600" i="1">
                <a:solidFill>
                  <a:srgbClr val="000000"/>
                </a:solidFill>
                <a:latin typeface="Arial" charset="0"/>
              </a:rPr>
              <a:t>           </a:t>
            </a:r>
            <a:r>
              <a:rPr lang="en-US" altLang="ja-JP" sz="2000" b="1" i="1">
                <a:solidFill>
                  <a:srgbClr val="FF0000"/>
                </a:solidFill>
                <a:latin typeface="Arial" charset="0"/>
              </a:rPr>
              <a:t>Kt/Vurea (diffusion) and a “high” effective convective volume (HDF)</a:t>
            </a:r>
            <a:endParaRPr lang="fr-FR" sz="1600">
              <a:solidFill>
                <a:srgbClr val="000000"/>
              </a:solidFill>
              <a:latin typeface="Arial" charset="0"/>
            </a:endParaRPr>
          </a:p>
        </p:txBody>
      </p:sp>
      <p:sp>
        <p:nvSpPr>
          <p:cNvPr id="386052" name="Flèche vers la droite 1"/>
          <p:cNvSpPr>
            <a:spLocks noChangeArrowheads="1"/>
          </p:cNvSpPr>
          <p:nvPr/>
        </p:nvSpPr>
        <p:spPr bwMode="auto">
          <a:xfrm>
            <a:off x="390525" y="6237288"/>
            <a:ext cx="504825" cy="287337"/>
          </a:xfrm>
          <a:prstGeom prst="rightArrow">
            <a:avLst>
              <a:gd name="adj1" fmla="val 50000"/>
              <a:gd name="adj2" fmla="val 50194"/>
            </a:avLst>
          </a:prstGeom>
          <a:solidFill>
            <a:srgbClr val="FF0000"/>
          </a:solidFill>
          <a:ln w="9525">
            <a:solidFill>
              <a:schemeClr val="tx1"/>
            </a:solidFill>
            <a:round/>
            <a:headEnd/>
            <a:tailEnd/>
          </a:ln>
        </p:spPr>
        <p:txBody>
          <a:bodyPr/>
          <a:lstStyle/>
          <a:p>
            <a:pPr eaLnBrk="0" hangingPunct="0"/>
            <a:endParaRPr lang="fr-FR"/>
          </a:p>
        </p:txBody>
      </p:sp>
    </p:spTree>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771525" y="333375"/>
            <a:ext cx="8743950" cy="1419225"/>
          </a:xfrm>
          <a:solidFill>
            <a:schemeClr val="accent1">
              <a:lumMod val="20000"/>
              <a:lumOff val="80000"/>
            </a:schemeClr>
          </a:solidFill>
        </p:spPr>
        <p:txBody>
          <a:bodyPr/>
          <a:lstStyle/>
          <a:p>
            <a:pPr>
              <a:defRPr/>
            </a:pPr>
            <a:r>
              <a:rPr lang="fr-FR" dirty="0" err="1" smtClean="0">
                <a:ea typeface="+mj-ea"/>
                <a:cs typeface="+mj-cs"/>
              </a:rPr>
              <a:t>Dialysis</a:t>
            </a:r>
            <a:r>
              <a:rPr lang="fr-FR" dirty="0" smtClean="0">
                <a:ea typeface="+mj-ea"/>
                <a:cs typeface="+mj-cs"/>
              </a:rPr>
              <a:t> dose and growth </a:t>
            </a:r>
            <a:br>
              <a:rPr lang="fr-FR" dirty="0" smtClean="0">
                <a:ea typeface="+mj-ea"/>
                <a:cs typeface="+mj-cs"/>
              </a:rPr>
            </a:br>
            <a:r>
              <a:rPr lang="fr-FR" sz="2400" dirty="0" smtClean="0">
                <a:ea typeface="+mj-ea"/>
                <a:cs typeface="+mj-cs"/>
              </a:rPr>
              <a:t>(</a:t>
            </a:r>
            <a:r>
              <a:rPr lang="fr-FR" sz="2400" b="1" dirty="0" smtClean="0">
                <a:solidFill>
                  <a:srgbClr val="FF0000"/>
                </a:solidFill>
                <a:ea typeface="+mj-ea"/>
                <a:cs typeface="+mj-cs"/>
              </a:rPr>
              <a:t>Surface area </a:t>
            </a:r>
            <a:r>
              <a:rPr lang="fr-FR" sz="2400" b="1" dirty="0" err="1" smtClean="0">
                <a:solidFill>
                  <a:srgbClr val="FF0000"/>
                </a:solidFill>
                <a:ea typeface="+mj-ea"/>
                <a:cs typeface="+mj-cs"/>
              </a:rPr>
              <a:t>normalized</a:t>
            </a:r>
            <a:r>
              <a:rPr lang="fr-FR" sz="2400" b="1" dirty="0" smtClean="0">
                <a:solidFill>
                  <a:srgbClr val="FF0000"/>
                </a:solidFill>
                <a:ea typeface="+mj-ea"/>
                <a:cs typeface="+mj-cs"/>
              </a:rPr>
              <a:t> standard </a:t>
            </a:r>
            <a:r>
              <a:rPr lang="fr-FR" sz="2400" b="1" dirty="0" err="1" smtClean="0">
                <a:solidFill>
                  <a:srgbClr val="FF0000"/>
                </a:solidFill>
                <a:ea typeface="+mj-ea"/>
                <a:cs typeface="+mj-cs"/>
              </a:rPr>
              <a:t>Kt</a:t>
            </a:r>
            <a:r>
              <a:rPr lang="fr-FR" sz="2400" b="1" dirty="0" smtClean="0">
                <a:solidFill>
                  <a:srgbClr val="FF0000"/>
                </a:solidFill>
                <a:ea typeface="+mj-ea"/>
                <a:cs typeface="+mj-cs"/>
              </a:rPr>
              <a:t>/</a:t>
            </a:r>
            <a:r>
              <a:rPr lang="fr-FR" sz="2400" b="1" dirty="0" err="1" smtClean="0">
                <a:solidFill>
                  <a:srgbClr val="FF0000"/>
                </a:solidFill>
                <a:ea typeface="+mj-ea"/>
                <a:cs typeface="+mj-cs"/>
              </a:rPr>
              <a:t>Vurea</a:t>
            </a:r>
            <a:r>
              <a:rPr lang="fr-FR" sz="2400" b="1" dirty="0" smtClean="0">
                <a:solidFill>
                  <a:srgbClr val="FF0000"/>
                </a:solidFill>
                <a:ea typeface="+mj-ea"/>
                <a:cs typeface="+mj-cs"/>
              </a:rPr>
              <a:t>: SAN </a:t>
            </a:r>
            <a:r>
              <a:rPr lang="fr-FR" sz="2400" b="1" dirty="0" err="1" smtClean="0">
                <a:solidFill>
                  <a:srgbClr val="FF0000"/>
                </a:solidFill>
                <a:ea typeface="+mj-ea"/>
                <a:cs typeface="+mj-cs"/>
              </a:rPr>
              <a:t>Kt</a:t>
            </a:r>
            <a:r>
              <a:rPr lang="fr-FR" sz="2400" b="1" dirty="0" smtClean="0">
                <a:solidFill>
                  <a:srgbClr val="FF0000"/>
                </a:solidFill>
                <a:ea typeface="+mj-ea"/>
                <a:cs typeface="+mj-cs"/>
              </a:rPr>
              <a:t>/V</a:t>
            </a:r>
            <a:r>
              <a:rPr lang="fr-FR" sz="2400" dirty="0" smtClean="0">
                <a:ea typeface="+mj-ea"/>
                <a:cs typeface="+mj-cs"/>
              </a:rPr>
              <a:t>) </a:t>
            </a:r>
            <a:r>
              <a:rPr lang="fr-FR" dirty="0" smtClean="0">
                <a:ea typeface="+mj-ea"/>
                <a:cs typeface="+mj-cs"/>
              </a:rPr>
              <a:t/>
            </a:r>
            <a:br>
              <a:rPr lang="fr-FR" dirty="0" smtClean="0">
                <a:ea typeface="+mj-ea"/>
                <a:cs typeface="+mj-cs"/>
              </a:rPr>
            </a:br>
            <a:r>
              <a:rPr lang="fr-FR" sz="1800" dirty="0" smtClean="0">
                <a:solidFill>
                  <a:srgbClr val="000000"/>
                </a:solidFill>
                <a:ea typeface="+mj-ea"/>
                <a:cs typeface="+mj-cs"/>
              </a:rPr>
              <a:t> </a:t>
            </a:r>
            <a:r>
              <a:rPr lang="fr-FR" sz="1800" dirty="0" err="1" smtClean="0">
                <a:solidFill>
                  <a:srgbClr val="000000"/>
                </a:solidFill>
                <a:ea typeface="+mj-ea"/>
                <a:cs typeface="+mj-cs"/>
              </a:rPr>
              <a:t>Daugirdas</a:t>
            </a:r>
            <a:r>
              <a:rPr lang="fr-FR" sz="1800" dirty="0" smtClean="0">
                <a:solidFill>
                  <a:srgbClr val="000000"/>
                </a:solidFill>
                <a:ea typeface="+mj-ea"/>
                <a:cs typeface="+mj-cs"/>
              </a:rPr>
              <a:t> JT et al. Clin J Am So </a:t>
            </a:r>
            <a:r>
              <a:rPr lang="fr-FR" sz="1800" dirty="0" err="1" smtClean="0">
                <a:solidFill>
                  <a:srgbClr val="000000"/>
                </a:solidFill>
                <a:ea typeface="+mj-ea"/>
                <a:cs typeface="+mj-cs"/>
              </a:rPr>
              <a:t>Nephro</a:t>
            </a:r>
            <a:r>
              <a:rPr lang="fr-FR" sz="1800" dirty="0" smtClean="0">
                <a:solidFill>
                  <a:srgbClr val="000000"/>
                </a:solidFill>
                <a:ea typeface="+mj-ea"/>
                <a:cs typeface="+mj-cs"/>
              </a:rPr>
              <a:t> 2010, 5:821-827</a:t>
            </a:r>
            <a:endParaRPr lang="fr-FR" dirty="0" smtClean="0">
              <a:ea typeface="+mj-ea"/>
              <a:cs typeface="+mj-cs"/>
            </a:endParaRPr>
          </a:p>
        </p:txBody>
      </p:sp>
      <p:pic>
        <p:nvPicPr>
          <p:cNvPr id="388098" name="Espace réservé du contenu 5" descr="DIVERS.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429000" y="1773238"/>
            <a:ext cx="4826000" cy="4398962"/>
          </a:xfrm>
        </p:spPr>
      </p:pic>
      <p:sp>
        <p:nvSpPr>
          <p:cNvPr id="388099" name="Accolade fermante 4"/>
          <p:cNvSpPr>
            <a:spLocks/>
          </p:cNvSpPr>
          <p:nvPr/>
        </p:nvSpPr>
        <p:spPr bwMode="auto">
          <a:xfrm>
            <a:off x="8096250" y="2565400"/>
            <a:ext cx="563563" cy="500063"/>
          </a:xfrm>
          <a:prstGeom prst="rightBrace">
            <a:avLst>
              <a:gd name="adj1" fmla="val 45713"/>
              <a:gd name="adj2" fmla="val 50000"/>
            </a:avLst>
          </a:prstGeom>
          <a:solidFill>
            <a:schemeClr val="accent1"/>
          </a:solidFill>
          <a:ln w="9525">
            <a:solidFill>
              <a:schemeClr val="tx1"/>
            </a:solidFill>
            <a:round/>
            <a:headEnd/>
            <a:tailEnd/>
          </a:ln>
        </p:spPr>
        <p:txBody>
          <a:bodyPr/>
          <a:lstStyle/>
          <a:p>
            <a:endParaRPr lang="fr-FR">
              <a:solidFill>
                <a:srgbClr val="000000"/>
              </a:solidFill>
            </a:endParaRPr>
          </a:p>
        </p:txBody>
      </p:sp>
      <p:sp>
        <p:nvSpPr>
          <p:cNvPr id="388100" name="ZoneTexte 6"/>
          <p:cNvSpPr txBox="1">
            <a:spLocks noChangeArrowheads="1"/>
          </p:cNvSpPr>
          <p:nvPr/>
        </p:nvSpPr>
        <p:spPr bwMode="auto">
          <a:xfrm>
            <a:off x="8496300" y="2492375"/>
            <a:ext cx="1768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sz="1600">
                <a:solidFill>
                  <a:srgbClr val="000000"/>
                </a:solidFill>
                <a:latin typeface="Arial" charset="0"/>
              </a:rPr>
              <a:t>Fischbach et al. NDT 2010</a:t>
            </a:r>
          </a:p>
        </p:txBody>
      </p:sp>
      <p:sp>
        <p:nvSpPr>
          <p:cNvPr id="388101" name="ZoneTexte 6"/>
          <p:cNvSpPr txBox="1">
            <a:spLocks noChangeArrowheads="1"/>
          </p:cNvSpPr>
          <p:nvPr/>
        </p:nvSpPr>
        <p:spPr bwMode="auto">
          <a:xfrm>
            <a:off x="174625" y="2276475"/>
            <a:ext cx="3168650" cy="1846263"/>
          </a:xfrm>
          <a:prstGeom prst="rect">
            <a:avLst/>
          </a:prstGeom>
          <a:solidFill>
            <a:srgbClr val="FFFF00"/>
          </a:solidFill>
          <a:ln w="28575">
            <a:solidFill>
              <a:srgbClr val="FF0000"/>
            </a:solidFill>
            <a:miter lim="800000"/>
            <a:headEnd/>
            <a:tailEnd/>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a:solidFill>
                  <a:srgbClr val="000000"/>
                </a:solidFill>
                <a:latin typeface="Arial" charset="0"/>
              </a:rPr>
              <a:t>Could Kt/Vurea a marker of dialysis adequacy? </a:t>
            </a:r>
          </a:p>
          <a:p>
            <a:pPr eaLnBrk="1" hangingPunct="1"/>
            <a:r>
              <a:rPr lang="fr-FR">
                <a:solidFill>
                  <a:srgbClr val="000000"/>
                </a:solidFill>
                <a:latin typeface="Arial" charset="0"/>
              </a:rPr>
              <a:t>Yes, as a surrogate </a:t>
            </a:r>
          </a:p>
          <a:p>
            <a:pPr eaLnBrk="1" hangingPunct="1"/>
            <a:r>
              <a:rPr lang="fr-FR" sz="1800">
                <a:solidFill>
                  <a:srgbClr val="000000"/>
                </a:solidFill>
                <a:latin typeface="Arial" charset="0"/>
              </a:rPr>
              <a:t>(mainly of diffusion capacity)</a:t>
            </a:r>
          </a:p>
        </p:txBody>
      </p:sp>
      <p:sp>
        <p:nvSpPr>
          <p:cNvPr id="8" name="Rectangle 2"/>
          <p:cNvSpPr txBox="1">
            <a:spLocks noChangeArrowheads="1"/>
          </p:cNvSpPr>
          <p:nvPr/>
        </p:nvSpPr>
        <p:spPr bwMode="auto">
          <a:xfrm>
            <a:off x="606425" y="5418138"/>
            <a:ext cx="9290050" cy="1439862"/>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pPr>
              <a:defRPr/>
            </a:pPr>
            <a:r>
              <a:rPr lang="fr-FR" sz="3200" smtClean="0">
                <a:latin typeface="Arial" charset="0"/>
                <a:ea typeface="MS PGothic" charset="0"/>
              </a:rPr>
              <a:t> </a:t>
            </a:r>
            <a:br>
              <a:rPr lang="fr-FR" sz="3200" smtClean="0">
                <a:latin typeface="Arial" charset="0"/>
                <a:ea typeface="MS PGothic" charset="0"/>
              </a:rPr>
            </a:br>
            <a:r>
              <a:rPr lang="en-US" sz="2400" i="1" smtClean="0">
                <a:latin typeface="Arial" charset="0"/>
                <a:ea typeface="MS PGothic" charset="0"/>
              </a:rPr>
              <a:t>Adequacy of dialysis in children: </a:t>
            </a:r>
            <a:br>
              <a:rPr lang="en-US" sz="2400" i="1" smtClean="0">
                <a:latin typeface="Arial" charset="0"/>
                <a:ea typeface="MS PGothic" charset="0"/>
              </a:rPr>
            </a:br>
            <a:r>
              <a:rPr lang="en-US" sz="2400" b="1" i="1" smtClean="0">
                <a:solidFill>
                  <a:srgbClr val="FF0000"/>
                </a:solidFill>
                <a:latin typeface="Arial" charset="0"/>
                <a:ea typeface="MS PGothic" charset="0"/>
              </a:rPr>
              <a:t>does small solute clearance really matter ? </a:t>
            </a:r>
            <a:r>
              <a:rPr lang="en-US" sz="2400" i="1" smtClean="0">
                <a:latin typeface="Arial" charset="0"/>
                <a:ea typeface="MS PGothic" charset="0"/>
              </a:rPr>
              <a:t/>
            </a:r>
            <a:br>
              <a:rPr lang="en-US" sz="2400" i="1" smtClean="0">
                <a:latin typeface="Arial" charset="0"/>
                <a:ea typeface="MS PGothic" charset="0"/>
              </a:rPr>
            </a:br>
            <a:r>
              <a:rPr lang="en-GB" sz="2400" i="1" smtClean="0">
                <a:latin typeface="Arial" charset="0"/>
                <a:ea typeface="MS PGothic" charset="0"/>
              </a:rPr>
              <a:t> </a:t>
            </a:r>
            <a:r>
              <a:rPr lang="en-GB" sz="1800" i="1" smtClean="0">
                <a:latin typeface="Arial" charset="0"/>
                <a:ea typeface="MS PGothic" charset="0"/>
              </a:rPr>
              <a:t>Goldstein SL. </a:t>
            </a:r>
            <a:r>
              <a:rPr lang="en-US" sz="1800" i="1" smtClean="0">
                <a:latin typeface="Arial" charset="0"/>
                <a:ea typeface="MS PGothic" charset="0"/>
              </a:rPr>
              <a:t>Pediatr Nephrol 19: 1-5, 2004 </a:t>
            </a:r>
            <a:r>
              <a:rPr lang="en-US" sz="2400" i="1" smtClean="0">
                <a:latin typeface="Arial" charset="0"/>
                <a:ea typeface="MS PGothic" charset="0"/>
              </a:rPr>
              <a:t/>
            </a:r>
            <a:br>
              <a:rPr lang="en-US" sz="2400" i="1" smtClean="0">
                <a:latin typeface="Arial" charset="0"/>
                <a:ea typeface="MS PGothic" charset="0"/>
              </a:rPr>
            </a:br>
            <a:r>
              <a:rPr lang="en-US" sz="1800" i="1" smtClean="0">
                <a:latin typeface="Arial" charset="0"/>
                <a:ea typeface="MS PGothic" charset="0"/>
              </a:rPr>
              <a:t>Dialysis and outcome: dialysis dose, dialysis time, specific impact of convection </a:t>
            </a:r>
            <a:r>
              <a:rPr lang="fr-FR" sz="1800" smtClean="0">
                <a:latin typeface="Arial" charset="0"/>
                <a:ea typeface="MS PGothic" charset="0"/>
              </a:rPr>
              <a:t/>
            </a:r>
            <a:br>
              <a:rPr lang="fr-FR" sz="1800" smtClean="0">
                <a:latin typeface="Arial" charset="0"/>
                <a:ea typeface="MS PGothic" charset="0"/>
              </a:rPr>
            </a:br>
            <a:r>
              <a:rPr lang="fr-FR" sz="2400" smtClean="0">
                <a:latin typeface="Arial" charset="0"/>
                <a:ea typeface="MS PGothic" charset="0"/>
              </a:rPr>
              <a:t> </a:t>
            </a:r>
            <a:endParaRPr lang="fr-FR" sz="2400" dirty="0">
              <a:latin typeface="Arial" charset="0"/>
              <a:ea typeface="MS PGothic" charset="0"/>
            </a:endParaRPr>
          </a:p>
        </p:txBody>
      </p:sp>
      <p:sp>
        <p:nvSpPr>
          <p:cNvPr id="388103" name="Ellipse 1"/>
          <p:cNvSpPr>
            <a:spLocks noChangeArrowheads="1"/>
          </p:cNvSpPr>
          <p:nvPr/>
        </p:nvSpPr>
        <p:spPr bwMode="auto">
          <a:xfrm>
            <a:off x="6799263" y="2924175"/>
            <a:ext cx="1439862" cy="43338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fr-F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2"/>
          <p:cNvSpPr>
            <a:spLocks noGrp="1" noChangeArrowheads="1"/>
          </p:cNvSpPr>
          <p:nvPr>
            <p:ph type="title"/>
          </p:nvPr>
        </p:nvSpPr>
        <p:spPr>
          <a:xfrm>
            <a:off x="463550" y="115888"/>
            <a:ext cx="9358313" cy="1800225"/>
          </a:xfrm>
          <a:solidFill>
            <a:schemeClr val="accent1">
              <a:lumMod val="20000"/>
              <a:lumOff val="80000"/>
            </a:schemeClr>
          </a:solidFill>
        </p:spPr>
        <p:txBody>
          <a:bodyPr/>
          <a:lstStyle/>
          <a:p>
            <a:pPr>
              <a:defRPr/>
            </a:pPr>
            <a:r>
              <a:rPr lang="fr-FR" sz="3200">
                <a:latin typeface="Arial" charset="0"/>
                <a:ea typeface="MS PGothic" charset="0"/>
              </a:rPr>
              <a:t> </a:t>
            </a:r>
            <a:br>
              <a:rPr lang="fr-FR" sz="3200">
                <a:latin typeface="Arial" charset="0"/>
                <a:ea typeface="MS PGothic" charset="0"/>
              </a:rPr>
            </a:br>
            <a:r>
              <a:rPr lang="en-US" sz="2800" i="1">
                <a:latin typeface="Arial" charset="0"/>
                <a:ea typeface="MS PGothic" charset="0"/>
              </a:rPr>
              <a:t>Adequacy of dialysis in children: </a:t>
            </a:r>
            <a:br>
              <a:rPr lang="en-US" sz="2800" i="1">
                <a:latin typeface="Arial" charset="0"/>
                <a:ea typeface="MS PGothic" charset="0"/>
              </a:rPr>
            </a:br>
            <a:r>
              <a:rPr lang="en-US" sz="2800" b="1" i="1">
                <a:solidFill>
                  <a:srgbClr val="FF0000"/>
                </a:solidFill>
                <a:latin typeface="Arial" charset="0"/>
                <a:ea typeface="MS PGothic" charset="0"/>
              </a:rPr>
              <a:t>does small solute clearance really matter ? </a:t>
            </a:r>
            <a:r>
              <a:rPr lang="en-US" sz="2800" i="1">
                <a:latin typeface="Arial" charset="0"/>
                <a:ea typeface="MS PGothic" charset="0"/>
              </a:rPr>
              <a:t/>
            </a:r>
            <a:br>
              <a:rPr lang="en-US" sz="2800" i="1">
                <a:latin typeface="Arial" charset="0"/>
                <a:ea typeface="MS PGothic" charset="0"/>
              </a:rPr>
            </a:br>
            <a:r>
              <a:rPr lang="en-GB" sz="2800" i="1">
                <a:latin typeface="Arial" charset="0"/>
                <a:ea typeface="MS PGothic" charset="0"/>
              </a:rPr>
              <a:t> </a:t>
            </a:r>
            <a:r>
              <a:rPr lang="en-GB" sz="2000" i="1">
                <a:latin typeface="Arial" charset="0"/>
                <a:ea typeface="MS PGothic" charset="0"/>
              </a:rPr>
              <a:t>Goldstein SL. </a:t>
            </a:r>
            <a:r>
              <a:rPr lang="en-US" sz="2000" i="1">
                <a:latin typeface="Arial" charset="0"/>
                <a:ea typeface="MS PGothic" charset="0"/>
              </a:rPr>
              <a:t>Pediatr Nephrol 19: 1-5, 2004 </a:t>
            </a:r>
            <a:r>
              <a:rPr lang="en-US" sz="2800" i="1">
                <a:latin typeface="Arial" charset="0"/>
                <a:ea typeface="MS PGothic" charset="0"/>
              </a:rPr>
              <a:t/>
            </a:r>
            <a:br>
              <a:rPr lang="en-US" sz="2800" i="1">
                <a:latin typeface="Arial" charset="0"/>
                <a:ea typeface="MS PGothic" charset="0"/>
              </a:rPr>
            </a:br>
            <a:r>
              <a:rPr lang="en-US" sz="2000" i="1">
                <a:latin typeface="Arial" charset="0"/>
                <a:ea typeface="MS PGothic" charset="0"/>
              </a:rPr>
              <a:t>Dialysis and outcome: dialysis dose, dialysis time, specific impact of convection </a:t>
            </a:r>
            <a:r>
              <a:rPr lang="fr-FR" sz="2000">
                <a:latin typeface="Arial" charset="0"/>
                <a:ea typeface="MS PGothic" charset="0"/>
              </a:rPr>
              <a:t/>
            </a:r>
            <a:br>
              <a:rPr lang="fr-FR" sz="2000">
                <a:latin typeface="Arial" charset="0"/>
                <a:ea typeface="MS PGothic" charset="0"/>
              </a:rPr>
            </a:br>
            <a:r>
              <a:rPr lang="fr-FR" sz="2800">
                <a:latin typeface="Arial" charset="0"/>
                <a:ea typeface="MS PGothic" charset="0"/>
              </a:rPr>
              <a:t> </a:t>
            </a:r>
          </a:p>
        </p:txBody>
      </p:sp>
      <p:sp>
        <p:nvSpPr>
          <p:cNvPr id="386050" name="Rectangle 3"/>
          <p:cNvSpPr>
            <a:spLocks noGrp="1" noChangeArrowheads="1"/>
          </p:cNvSpPr>
          <p:nvPr>
            <p:ph type="body" idx="1"/>
          </p:nvPr>
        </p:nvSpPr>
        <p:spPr>
          <a:xfrm>
            <a:off x="247650" y="2060575"/>
            <a:ext cx="9648825" cy="2089150"/>
          </a:xfrm>
        </p:spPr>
        <p:txBody>
          <a:bodyPr/>
          <a:lstStyle/>
          <a:p>
            <a:pPr>
              <a:spcBef>
                <a:spcPct val="30000"/>
              </a:spcBef>
            </a:pPr>
            <a:r>
              <a:rPr lang="fr-FR" sz="2000">
                <a:latin typeface="Arial" charset="0"/>
                <a:ea typeface="MS PGothic" charset="0"/>
                <a:cs typeface="MS PGothic" charset="0"/>
              </a:rPr>
              <a:t>A minimum Kt/V urea (equilibrated) level of 1.2-1.4 (URR 65 to 75 %) is thought to be desirable</a:t>
            </a:r>
          </a:p>
          <a:p>
            <a:pPr>
              <a:spcBef>
                <a:spcPct val="30000"/>
              </a:spcBef>
            </a:pPr>
            <a:r>
              <a:rPr lang="fr-FR" sz="2000">
                <a:latin typeface="Arial" charset="0"/>
                <a:ea typeface="MS PGothic" charset="0"/>
                <a:cs typeface="MS PGothic" charset="0"/>
              </a:rPr>
              <a:t>Only « small solute urea clearance » prescription ? </a:t>
            </a:r>
            <a:r>
              <a:rPr lang="fr-FR" sz="2000" b="1" i="1">
                <a:solidFill>
                  <a:srgbClr val="FF0000"/>
                </a:solidFill>
                <a:latin typeface="Arial" charset="0"/>
                <a:ea typeface="MS PGothic" charset="0"/>
                <a:cs typeface="MS PGothic" charset="0"/>
              </a:rPr>
              <a:t>Dialysis prescription should be not only a « urea dialysis dose »</a:t>
            </a:r>
            <a:r>
              <a:rPr lang="fr-FR" sz="2000" i="1">
                <a:solidFill>
                  <a:srgbClr val="FF0000"/>
                </a:solidFill>
                <a:latin typeface="Arial" charset="0"/>
                <a:ea typeface="MS PGothic" charset="0"/>
                <a:cs typeface="MS PGothic" charset="0"/>
              </a:rPr>
              <a:t> </a:t>
            </a:r>
            <a:r>
              <a:rPr lang="fr-FR" sz="2000">
                <a:latin typeface="Arial" charset="0"/>
                <a:ea typeface="MS PGothic" charset="0"/>
                <a:cs typeface="MS PGothic" charset="0"/>
              </a:rPr>
              <a:t>: phosphate and </a:t>
            </a:r>
            <a:r>
              <a:rPr lang="fr-FR" sz="2000">
                <a:latin typeface="Arial" charset="0"/>
                <a:ea typeface="MS PGothic" charset="0"/>
                <a:cs typeface="MS PGothic" charset="0"/>
                <a:sym typeface="Symbol" charset="0"/>
              </a:rPr>
              <a:t>2 </a:t>
            </a:r>
            <a:r>
              <a:rPr lang="fr-FR" sz="2000">
                <a:latin typeface="Arial" charset="0"/>
                <a:ea typeface="MS PGothic" charset="0"/>
                <a:cs typeface="MS PGothic" charset="0"/>
              </a:rPr>
              <a:t>microglobuline clearances +++ (convective flow)</a:t>
            </a:r>
          </a:p>
          <a:p>
            <a:pPr>
              <a:spcBef>
                <a:spcPct val="30000"/>
              </a:spcBef>
            </a:pPr>
            <a:r>
              <a:rPr lang="fr-FR" sz="2000">
                <a:latin typeface="Arial" charset="0"/>
                <a:ea typeface="MS PGothic" charset="0"/>
                <a:cs typeface="MS PGothic" charset="0"/>
              </a:rPr>
              <a:t>Dialysis and residual renal small-solute clearance are not equivalent</a:t>
            </a:r>
          </a:p>
          <a:p>
            <a:pPr algn="just">
              <a:lnSpc>
                <a:spcPct val="130000"/>
              </a:lnSpc>
              <a:spcBef>
                <a:spcPct val="30000"/>
              </a:spcBef>
            </a:pPr>
            <a:endParaRPr lang="fr-FR" sz="2400">
              <a:latin typeface="Arial" charset="0"/>
              <a:ea typeface="MS PGothic" charset="0"/>
              <a:cs typeface="MS PGothic" charset="0"/>
            </a:endParaRPr>
          </a:p>
        </p:txBody>
      </p:sp>
      <p:sp>
        <p:nvSpPr>
          <p:cNvPr id="386051" name="ZoneTexte 3"/>
          <p:cNvSpPr txBox="1">
            <a:spLocks noChangeArrowheads="1"/>
          </p:cNvSpPr>
          <p:nvPr/>
        </p:nvSpPr>
        <p:spPr bwMode="auto">
          <a:xfrm>
            <a:off x="247650" y="4292600"/>
            <a:ext cx="9791700" cy="2278063"/>
          </a:xfrm>
          <a:prstGeom prst="rect">
            <a:avLst/>
          </a:prstGeom>
          <a:solidFill>
            <a:srgbClr val="FFFF99"/>
          </a:solidFill>
          <a:ln w="38100">
            <a:solidFill>
              <a:srgbClr val="FF0000"/>
            </a:solidFill>
            <a:miter lim="800000"/>
            <a:headEnd/>
            <a:tailEnd/>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2000">
                <a:solidFill>
                  <a:srgbClr val="000000"/>
                </a:solidFill>
                <a:latin typeface="Arial" charset="0"/>
              </a:rPr>
              <a:t>Optimal Hemodialysis Prescription: Do children need </a:t>
            </a:r>
            <a:r>
              <a:rPr lang="fr-FR" sz="2000">
                <a:solidFill>
                  <a:srgbClr val="000000"/>
                </a:solidFill>
                <a:latin typeface="Arial" charset="0"/>
              </a:rPr>
              <a:t>more than a urea dialysis dose? </a:t>
            </a:r>
          </a:p>
          <a:p>
            <a:pPr eaLnBrk="1" hangingPunct="1"/>
            <a:r>
              <a:rPr lang="fr-FR" sz="1600" i="1">
                <a:solidFill>
                  <a:srgbClr val="000000"/>
                </a:solidFill>
                <a:latin typeface="Arial" charset="0"/>
              </a:rPr>
              <a:t>Fischbach Michel, Zaloszyc Ariane, Schaefer Betti, and Schmitt Claus Peter.</a:t>
            </a:r>
            <a:r>
              <a:rPr lang="en-US" sz="1600" i="1">
                <a:solidFill>
                  <a:srgbClr val="000000"/>
                </a:solidFill>
                <a:latin typeface="Arial" charset="0"/>
              </a:rPr>
              <a:t>International Journal of</a:t>
            </a:r>
            <a:r>
              <a:rPr lang="fr-FR" sz="1600" i="1">
                <a:solidFill>
                  <a:srgbClr val="000000"/>
                </a:solidFill>
                <a:latin typeface="Arial" charset="0"/>
              </a:rPr>
              <a:t> Nephrology.Volume 2011, Article ID 951391, 5 pages doi:10.4061/2011/951391 </a:t>
            </a:r>
          </a:p>
          <a:p>
            <a:pPr eaLnBrk="1" hangingPunct="1"/>
            <a:endParaRPr lang="en-US" sz="1400" b="1">
              <a:solidFill>
                <a:srgbClr val="FF0000"/>
              </a:solidFill>
              <a:latin typeface="Arial" charset="0"/>
            </a:endParaRPr>
          </a:p>
          <a:p>
            <a:pPr eaLnBrk="1" hangingPunct="1"/>
            <a:r>
              <a:rPr lang="en-US" sz="2000">
                <a:solidFill>
                  <a:srgbClr val="000000"/>
                </a:solidFill>
                <a:latin typeface="Arial" charset="0"/>
              </a:rPr>
              <a:t>Hemodiafiltration: The addition of convective flow to hemodialysis:  </a:t>
            </a:r>
            <a:r>
              <a:rPr lang="ja-JP" altLang="en-US" sz="2000" b="1" u="sng">
                <a:solidFill>
                  <a:srgbClr val="FF0000"/>
                </a:solidFill>
                <a:latin typeface="Arial" charset="0"/>
              </a:rPr>
              <a:t>“</a:t>
            </a:r>
            <a:r>
              <a:rPr lang="en-US" altLang="ja-JP" sz="1800" b="1" i="1" u="sng">
                <a:solidFill>
                  <a:srgbClr val="FF0000"/>
                </a:solidFill>
                <a:latin typeface="Arial" charset="0"/>
              </a:rPr>
              <a:t>a complete dialysis dose</a:t>
            </a:r>
            <a:r>
              <a:rPr lang="ja-JP" altLang="en-US" sz="1800" b="1" i="1" u="sng">
                <a:solidFill>
                  <a:srgbClr val="FF0000"/>
                </a:solidFill>
                <a:latin typeface="Arial" charset="0"/>
              </a:rPr>
              <a:t>”</a:t>
            </a:r>
            <a:r>
              <a:rPr lang="en-US" altLang="ja-JP" sz="2000">
                <a:solidFill>
                  <a:srgbClr val="000000"/>
                </a:solidFill>
                <a:latin typeface="Arial" charset="0"/>
              </a:rPr>
              <a:t>. </a:t>
            </a:r>
            <a:r>
              <a:rPr lang="en-US" altLang="ja-JP" sz="1600" i="1">
                <a:solidFill>
                  <a:srgbClr val="000000"/>
                </a:solidFill>
                <a:latin typeface="Arial" charset="0"/>
              </a:rPr>
              <a:t>M. Fischbach, H. Fothergill, A. Zaloszyc, L. Seuge    Pediatr Nephrol 2012, 27: 351-6</a:t>
            </a:r>
          </a:p>
          <a:p>
            <a:pPr eaLnBrk="1" hangingPunct="1"/>
            <a:endParaRPr lang="en-US" altLang="ja-JP" sz="1600" i="1">
              <a:solidFill>
                <a:srgbClr val="000000"/>
              </a:solidFill>
              <a:latin typeface="Arial" charset="0"/>
            </a:endParaRPr>
          </a:p>
          <a:p>
            <a:pPr eaLnBrk="1" hangingPunct="1"/>
            <a:r>
              <a:rPr lang="en-US" altLang="ja-JP" sz="1600" i="1">
                <a:solidFill>
                  <a:srgbClr val="000000"/>
                </a:solidFill>
                <a:latin typeface="Arial" charset="0"/>
              </a:rPr>
              <a:t>           </a:t>
            </a:r>
            <a:r>
              <a:rPr lang="en-US" altLang="ja-JP" sz="2000" b="1" i="1">
                <a:solidFill>
                  <a:srgbClr val="FF0000"/>
                </a:solidFill>
                <a:latin typeface="Arial" charset="0"/>
              </a:rPr>
              <a:t>Kt/Vurea (diffusion) and a “high” effective convective volume (HDF)</a:t>
            </a:r>
            <a:endParaRPr lang="fr-FR" sz="1600">
              <a:solidFill>
                <a:srgbClr val="000000"/>
              </a:solidFill>
              <a:latin typeface="Arial" charset="0"/>
            </a:endParaRPr>
          </a:p>
        </p:txBody>
      </p:sp>
      <p:sp>
        <p:nvSpPr>
          <p:cNvPr id="386052" name="Flèche vers la droite 1"/>
          <p:cNvSpPr>
            <a:spLocks noChangeArrowheads="1"/>
          </p:cNvSpPr>
          <p:nvPr/>
        </p:nvSpPr>
        <p:spPr bwMode="auto">
          <a:xfrm>
            <a:off x="390525" y="6237288"/>
            <a:ext cx="504825" cy="287337"/>
          </a:xfrm>
          <a:prstGeom prst="rightArrow">
            <a:avLst>
              <a:gd name="adj1" fmla="val 50000"/>
              <a:gd name="adj2" fmla="val 50194"/>
            </a:avLst>
          </a:prstGeom>
          <a:solidFill>
            <a:srgbClr val="FF0000"/>
          </a:solidFill>
          <a:ln w="9525">
            <a:solidFill>
              <a:schemeClr val="tx1"/>
            </a:solidFill>
            <a:round/>
            <a:headEnd/>
            <a:tailEnd/>
          </a:ln>
        </p:spPr>
        <p:txBody>
          <a:bodyPr/>
          <a:lstStyle/>
          <a:p>
            <a:pPr eaLnBrk="0" hangingPunct="0"/>
            <a:endParaRPr lang="fr-FR"/>
          </a:p>
        </p:txBody>
      </p:sp>
    </p:spTree>
    <p:extLst>
      <p:ext uri="{BB962C8B-B14F-4D97-AF65-F5344CB8AC3E}">
        <p14:creationId xmlns:p14="http://schemas.microsoft.com/office/powerpoint/2010/main" val="2836849477"/>
      </p:ext>
    </p:extLst>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re 1"/>
          <p:cNvSpPr>
            <a:spLocks noGrp="1"/>
          </p:cNvSpPr>
          <p:nvPr>
            <p:ph type="title"/>
          </p:nvPr>
        </p:nvSpPr>
        <p:spPr>
          <a:xfrm>
            <a:off x="390525" y="188913"/>
            <a:ext cx="9505950" cy="2087562"/>
          </a:xfrm>
          <a:solidFill>
            <a:schemeClr val="accent6">
              <a:lumMod val="20000"/>
              <a:lumOff val="80000"/>
            </a:schemeClr>
          </a:solidFill>
        </p:spPr>
        <p:txBody>
          <a:bodyPr/>
          <a:lstStyle/>
          <a:p>
            <a:pPr>
              <a:defRPr/>
            </a:pPr>
            <a:r>
              <a:rPr lang="fr-FR" sz="4000">
                <a:latin typeface="Arial" charset="0"/>
                <a:ea typeface="MS PGothic" charset="0"/>
              </a:rPr>
              <a:t>Uremic toxins: which to dose?</a:t>
            </a:r>
            <a:r>
              <a:rPr lang="fr-FR">
                <a:latin typeface="Arial" charset="0"/>
                <a:ea typeface="MS PGothic" charset="0"/>
              </a:rPr>
              <a:t/>
            </a:r>
            <a:br>
              <a:rPr lang="fr-FR">
                <a:latin typeface="Arial" charset="0"/>
                <a:ea typeface="MS PGothic" charset="0"/>
              </a:rPr>
            </a:br>
            <a:r>
              <a:rPr lang="fr-FR" sz="2800" b="1">
                <a:latin typeface="Arial" charset="0"/>
                <a:ea typeface="MS PGothic" charset="0"/>
              </a:rPr>
              <a:t>1) </a:t>
            </a:r>
            <a:r>
              <a:rPr lang="fr-FR" sz="2800" b="1">
                <a:solidFill>
                  <a:srgbClr val="FF0000"/>
                </a:solidFill>
                <a:latin typeface="Arial" charset="0"/>
                <a:ea typeface="MS PGothic" charset="0"/>
              </a:rPr>
              <a:t>Urea</a:t>
            </a:r>
            <a:r>
              <a:rPr lang="fr-FR" sz="2800" b="1">
                <a:latin typeface="Arial" charset="0"/>
                <a:ea typeface="MS PGothic" charset="0"/>
              </a:rPr>
              <a:t> </a:t>
            </a:r>
            <a:r>
              <a:rPr lang="fr-FR" sz="2800" b="1">
                <a:solidFill>
                  <a:srgbClr val="FF0000"/>
                </a:solidFill>
                <a:latin typeface="Arial" charset="0"/>
                <a:ea typeface="MS PGothic" charset="0"/>
              </a:rPr>
              <a:t>Kt/V as surrogate for the diffusion process </a:t>
            </a:r>
            <a:r>
              <a:rPr lang="fr-FR" sz="2800" b="1">
                <a:latin typeface="Arial" charset="0"/>
                <a:ea typeface="MS PGothic" charset="0"/>
              </a:rPr>
              <a:t>and </a:t>
            </a:r>
            <a:br>
              <a:rPr lang="fr-FR" sz="2800" b="1">
                <a:latin typeface="Arial" charset="0"/>
                <a:ea typeface="MS PGothic" charset="0"/>
              </a:rPr>
            </a:br>
            <a:r>
              <a:rPr lang="fr-FR" sz="2800" b="1">
                <a:latin typeface="Arial" charset="0"/>
                <a:ea typeface="MS PGothic" charset="0"/>
              </a:rPr>
              <a:t> 2) </a:t>
            </a:r>
            <a:r>
              <a:rPr lang="fr-FR" sz="2800" b="1">
                <a:solidFill>
                  <a:srgbClr val="FF0000"/>
                </a:solidFill>
                <a:latin typeface="Arial" charset="0"/>
                <a:ea typeface="MS PGothic" charset="0"/>
                <a:cs typeface="Arial" charset="0"/>
              </a:rPr>
              <a:t>β2 microglobulin </a:t>
            </a:r>
            <a:r>
              <a:rPr lang="fr-FR" sz="2800" i="1">
                <a:solidFill>
                  <a:schemeClr val="tx1"/>
                </a:solidFill>
                <a:latin typeface="Arial" charset="0"/>
                <a:ea typeface="MS PGothic" charset="0"/>
                <a:cs typeface="Arial" charset="0"/>
              </a:rPr>
              <a:t>or</a:t>
            </a:r>
            <a:r>
              <a:rPr lang="fr-FR" sz="2800" b="1">
                <a:solidFill>
                  <a:srgbClr val="FF0000"/>
                </a:solidFill>
                <a:latin typeface="Arial" charset="0"/>
                <a:ea typeface="MS PGothic" charset="0"/>
                <a:cs typeface="Arial" charset="0"/>
              </a:rPr>
              <a:t> </a:t>
            </a:r>
            <a:r>
              <a:rPr lang="fr-FR" sz="2800" b="1">
                <a:solidFill>
                  <a:srgbClr val="FF0000"/>
                </a:solidFill>
                <a:latin typeface="Arial" charset="0"/>
                <a:ea typeface="MS PGothic" charset="0"/>
              </a:rPr>
              <a:t>the convective volume as surrogate for the convective mass transport</a:t>
            </a:r>
            <a:endParaRPr lang="fr-FR" b="1">
              <a:latin typeface="Arial" charset="0"/>
              <a:ea typeface="MS PGothic" charset="0"/>
            </a:endParaRPr>
          </a:p>
        </p:txBody>
      </p:sp>
      <p:pic>
        <p:nvPicPr>
          <p:cNvPr id="384002" name="Picture 2" descr="C:\Users\Rukshana\Desktop\Appraisal 2011-2012\Bernard Canaud_Page_63.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8792" r="-28792"/>
          <a:stretch>
            <a:fillRect/>
          </a:stretch>
        </p:blipFill>
        <p:spPr>
          <a:xfrm>
            <a:off x="-1265238" y="2276475"/>
            <a:ext cx="13179426" cy="4581525"/>
          </a:xfrm>
        </p:spPr>
      </p:pic>
      <p:sp>
        <p:nvSpPr>
          <p:cNvPr id="4" name="Flèche droite 3"/>
          <p:cNvSpPr/>
          <p:nvPr/>
        </p:nvSpPr>
        <p:spPr bwMode="auto">
          <a:xfrm>
            <a:off x="0" y="3213100"/>
            <a:ext cx="1554163" cy="792163"/>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a:lstStyle/>
          <a:p>
            <a:pPr eaLnBrk="0" hangingPunct="0">
              <a:defRPr/>
            </a:pPr>
            <a:r>
              <a:rPr lang="fr-FR" dirty="0">
                <a:solidFill>
                  <a:schemeClr val="bg1">
                    <a:lumMod val="95000"/>
                  </a:schemeClr>
                </a:solidFill>
                <a:latin typeface="Times New Roman" pitchFamily="18" charset="0"/>
                <a:ea typeface="MS PGothic" pitchFamily="34" charset="-128"/>
                <a:cs typeface="+mn-cs"/>
              </a:rPr>
              <a:t>Diffusion</a:t>
            </a:r>
          </a:p>
          <a:p>
            <a:pPr eaLnBrk="0" hangingPunct="0">
              <a:defRPr/>
            </a:pPr>
            <a:r>
              <a:rPr lang="fr-FR" b="1" dirty="0" err="1">
                <a:solidFill>
                  <a:srgbClr val="FF0000"/>
                </a:solidFill>
                <a:latin typeface="Times New Roman" pitchFamily="18" charset="0"/>
                <a:ea typeface="MS PGothic" pitchFamily="34" charset="-128"/>
                <a:cs typeface="+mn-cs"/>
              </a:rPr>
              <a:t>urea</a:t>
            </a:r>
            <a:endParaRPr lang="fr-FR" b="1" dirty="0">
              <a:solidFill>
                <a:srgbClr val="FF0000"/>
              </a:solidFill>
              <a:latin typeface="Times New Roman" pitchFamily="18" charset="0"/>
              <a:ea typeface="MS PGothic" pitchFamily="34" charset="-128"/>
              <a:cs typeface="+mn-cs"/>
            </a:endParaRPr>
          </a:p>
        </p:txBody>
      </p:sp>
      <p:sp>
        <p:nvSpPr>
          <p:cNvPr id="384004" name="Flèche gauche 4"/>
          <p:cNvSpPr>
            <a:spLocks noChangeArrowheads="1"/>
          </p:cNvSpPr>
          <p:nvPr/>
        </p:nvSpPr>
        <p:spPr bwMode="auto">
          <a:xfrm>
            <a:off x="8096250" y="3860800"/>
            <a:ext cx="1943100" cy="792163"/>
          </a:xfrm>
          <a:prstGeom prst="leftArrow">
            <a:avLst>
              <a:gd name="adj1" fmla="val 50000"/>
              <a:gd name="adj2" fmla="val 50001"/>
            </a:avLst>
          </a:prstGeom>
          <a:solidFill>
            <a:srgbClr val="800080"/>
          </a:solidFill>
          <a:ln w="9525">
            <a:solidFill>
              <a:schemeClr val="tx1"/>
            </a:solidFill>
            <a:round/>
            <a:headEnd/>
            <a:tailEnd/>
          </a:ln>
        </p:spPr>
        <p:txBody>
          <a:bodyPr/>
          <a:lstStyle/>
          <a:p>
            <a:pPr eaLnBrk="0" hangingPunct="0"/>
            <a:r>
              <a:rPr lang="fr-FR">
                <a:solidFill>
                  <a:srgbClr val="F2F2F2"/>
                </a:solidFill>
              </a:rPr>
              <a:t>Convection</a:t>
            </a:r>
          </a:p>
          <a:p>
            <a:pPr eaLnBrk="0" hangingPunct="0"/>
            <a:endParaRPr lang="fr-FR" sz="1800" b="1">
              <a:solidFill>
                <a:srgbClr val="FF0000"/>
              </a:solidFill>
            </a:endParaRPr>
          </a:p>
          <a:p>
            <a:pPr eaLnBrk="0" hangingPunct="0"/>
            <a:r>
              <a:rPr lang="fr-FR" sz="1800" b="1">
                <a:solidFill>
                  <a:srgbClr val="FF0000"/>
                </a:solidFill>
              </a:rPr>
              <a:t>Phospate and</a:t>
            </a:r>
          </a:p>
          <a:p>
            <a:pPr eaLnBrk="0" hangingPunct="0"/>
            <a:r>
              <a:rPr lang="fr-FR" sz="1200" b="1">
                <a:solidFill>
                  <a:srgbClr val="FF0000"/>
                </a:solidFill>
                <a:latin typeface="Arial" charset="0"/>
              </a:rPr>
              <a:t>β2 </a:t>
            </a:r>
            <a:r>
              <a:rPr lang="fr-FR" sz="1600" b="1">
                <a:solidFill>
                  <a:srgbClr val="FF0000"/>
                </a:solidFill>
                <a:latin typeface="Arial" charset="0"/>
              </a:rPr>
              <a:t>microglobulin </a:t>
            </a:r>
            <a:endParaRPr lang="fr-FR" sz="1600">
              <a:solidFill>
                <a:srgbClr val="F2F2F2"/>
              </a:solidFill>
            </a:endParaRPr>
          </a:p>
          <a:p>
            <a:pPr eaLnBrk="0" hangingPunct="0"/>
            <a:endParaRPr lang="fr-FR">
              <a:solidFill>
                <a:srgbClr val="F2F2F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ChangeArrowheads="1"/>
          </p:cNvSpPr>
          <p:nvPr>
            <p:ph type="title" idx="4294967295"/>
          </p:nvPr>
        </p:nvSpPr>
        <p:spPr>
          <a:xfrm>
            <a:off x="484188" y="260350"/>
            <a:ext cx="9372600" cy="1655763"/>
          </a:xfrm>
          <a:solidFill>
            <a:srgbClr val="B2E4E3"/>
          </a:solidFill>
        </p:spPr>
        <p:txBody>
          <a:bodyPr/>
          <a:lstStyle/>
          <a:p>
            <a:r>
              <a:rPr lang="fr-FR" sz="3200">
                <a:latin typeface="Arial" charset="0"/>
                <a:ea typeface="MS PGothic" charset="0"/>
              </a:rPr>
              <a:t>Do we need indicators of dialysis adequacy based on middle molecule convective removal ?</a:t>
            </a:r>
            <a:r>
              <a:rPr lang="fr-FR">
                <a:latin typeface="Arial" charset="0"/>
                <a:ea typeface="MS PGothic" charset="0"/>
              </a:rPr>
              <a:t/>
            </a:r>
            <a:br>
              <a:rPr lang="fr-FR">
                <a:latin typeface="Arial" charset="0"/>
                <a:ea typeface="MS PGothic" charset="0"/>
              </a:rPr>
            </a:br>
            <a:r>
              <a:rPr lang="fr-FR" sz="1800" i="1">
                <a:latin typeface="Arial" charset="0"/>
                <a:ea typeface="MS PGothic" charset="0"/>
              </a:rPr>
              <a:t>R. Vanholder, S. Elot, W. Van Biesen. Nature Clinical Practice. Nephrology 2008; 4:174-5</a:t>
            </a:r>
          </a:p>
        </p:txBody>
      </p:sp>
      <p:sp>
        <p:nvSpPr>
          <p:cNvPr id="390146" name="Rectangle 3"/>
          <p:cNvSpPr>
            <a:spLocks noGrp="1" noChangeArrowheads="1"/>
          </p:cNvSpPr>
          <p:nvPr>
            <p:ph type="body" idx="4294967295"/>
          </p:nvPr>
        </p:nvSpPr>
        <p:spPr>
          <a:xfrm>
            <a:off x="318964" y="2204864"/>
            <a:ext cx="6687095" cy="4391769"/>
          </a:xfrm>
          <a:gradFill rotWithShape="1">
            <a:gsLst>
              <a:gs pos="0">
                <a:srgbClr val="FFA1A4"/>
              </a:gs>
              <a:gs pos="50000">
                <a:srgbClr val="FFC5C6"/>
              </a:gs>
              <a:gs pos="100000">
                <a:srgbClr val="FFE2E3"/>
              </a:gs>
            </a:gsLst>
            <a:lin ang="5400000" scaled="1"/>
          </a:gradFill>
        </p:spPr>
        <p:txBody>
          <a:bodyPr/>
          <a:lstStyle/>
          <a:p>
            <a:pPr>
              <a:lnSpc>
                <a:spcPct val="150000"/>
              </a:lnSpc>
            </a:pPr>
            <a:r>
              <a:rPr lang="fr-FR" sz="1800" dirty="0" err="1">
                <a:latin typeface="Arial" charset="0"/>
                <a:ea typeface="MS PGothic" charset="0"/>
                <a:cs typeface="MS PGothic" charset="0"/>
              </a:rPr>
              <a:t>From</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urea</a:t>
            </a:r>
            <a:r>
              <a:rPr lang="fr-FR" sz="1800" dirty="0">
                <a:latin typeface="Arial" charset="0"/>
                <a:ea typeface="MS PGothic" charset="0"/>
                <a:cs typeface="MS PGothic" charset="0"/>
              </a:rPr>
              <a:t> to MMW </a:t>
            </a:r>
            <a:r>
              <a:rPr lang="fr-FR" sz="1800" dirty="0" err="1">
                <a:latin typeface="Arial" charset="0"/>
                <a:ea typeface="MS PGothic" charset="0"/>
                <a:cs typeface="MS PGothic" charset="0"/>
              </a:rPr>
              <a:t>toxins</a:t>
            </a:r>
            <a:r>
              <a:rPr lang="fr-FR" sz="1800" dirty="0">
                <a:latin typeface="Arial" charset="0"/>
                <a:ea typeface="MS PGothic" charset="0"/>
                <a:cs typeface="MS PGothic" charset="0"/>
              </a:rPr>
              <a:t> purification : major importance of the convective flow/volume (HDF)</a:t>
            </a:r>
          </a:p>
          <a:p>
            <a:pPr>
              <a:lnSpc>
                <a:spcPct val="150000"/>
              </a:lnSpc>
            </a:pPr>
            <a:r>
              <a:rPr lang="fr-FR" sz="1800" dirty="0" err="1">
                <a:latin typeface="Arial" charset="0"/>
                <a:ea typeface="MS PGothic" charset="0"/>
                <a:cs typeface="MS PGothic" charset="0"/>
              </a:rPr>
              <a:t>At</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present</a:t>
            </a:r>
            <a:r>
              <a:rPr lang="fr-FR" sz="1800" dirty="0">
                <a:latin typeface="Arial" charset="0"/>
                <a:ea typeface="MS PGothic" charset="0"/>
                <a:cs typeface="MS PGothic" charset="0"/>
              </a:rPr>
              <a:t>, the </a:t>
            </a:r>
            <a:r>
              <a:rPr lang="fr-FR" sz="1800" dirty="0" err="1">
                <a:latin typeface="Arial" charset="0"/>
                <a:ea typeface="MS PGothic" charset="0"/>
                <a:cs typeface="MS PGothic" charset="0"/>
              </a:rPr>
              <a:t>most</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valid</a:t>
            </a:r>
            <a:r>
              <a:rPr lang="fr-FR" sz="1800" dirty="0">
                <a:latin typeface="Arial" charset="0"/>
                <a:ea typeface="MS PGothic" charset="0"/>
                <a:cs typeface="MS PGothic" charset="0"/>
              </a:rPr>
              <a:t> candidate </a:t>
            </a:r>
            <a:r>
              <a:rPr lang="fr-FR" sz="1800" dirty="0" err="1">
                <a:latin typeface="Arial" charset="0"/>
                <a:ea typeface="MS PGothic" charset="0"/>
                <a:cs typeface="MS PGothic" charset="0"/>
              </a:rPr>
              <a:t>is</a:t>
            </a:r>
            <a:r>
              <a:rPr lang="fr-FR" sz="1800" dirty="0">
                <a:latin typeface="Arial" charset="0"/>
                <a:ea typeface="MS PGothic" charset="0"/>
                <a:cs typeface="MS PGothic" charset="0"/>
              </a:rPr>
              <a:t>                                 </a:t>
            </a:r>
            <a:r>
              <a:rPr lang="fr-FR" sz="1800" b="1" u="sng" dirty="0">
                <a:solidFill>
                  <a:srgbClr val="C00000"/>
                </a:solidFill>
                <a:latin typeface="Arial" charset="0"/>
                <a:ea typeface="MS PGothic" charset="0"/>
                <a:cs typeface="MS PGothic" charset="0"/>
                <a:sym typeface="Symbol" charset="0"/>
              </a:rPr>
              <a:t></a:t>
            </a:r>
            <a:r>
              <a:rPr lang="fr-FR" sz="1800" b="1" u="sng" baseline="-25000" dirty="0">
                <a:solidFill>
                  <a:srgbClr val="C00000"/>
                </a:solidFill>
                <a:latin typeface="Arial" charset="0"/>
                <a:ea typeface="MS PGothic" charset="0"/>
                <a:cs typeface="MS PGothic" charset="0"/>
                <a:sym typeface="Symbol" charset="0"/>
              </a:rPr>
              <a:t>2</a:t>
            </a:r>
            <a:r>
              <a:rPr lang="fr-FR" sz="1800" b="1" u="sng" dirty="0">
                <a:solidFill>
                  <a:srgbClr val="C00000"/>
                </a:solidFill>
                <a:latin typeface="Arial" charset="0"/>
                <a:ea typeface="MS PGothic" charset="0"/>
                <a:cs typeface="MS PGothic" charset="0"/>
                <a:sym typeface="Symbol" charset="0"/>
              </a:rPr>
              <a:t> </a:t>
            </a:r>
            <a:r>
              <a:rPr lang="fr-FR" sz="1800" b="1" u="sng" dirty="0" err="1">
                <a:solidFill>
                  <a:srgbClr val="C00000"/>
                </a:solidFill>
                <a:latin typeface="Arial" charset="0"/>
                <a:ea typeface="MS PGothic" charset="0"/>
                <a:cs typeface="MS PGothic" charset="0"/>
                <a:sym typeface="Symbol" charset="0"/>
              </a:rPr>
              <a:t>microglobulin</a:t>
            </a:r>
            <a:r>
              <a:rPr lang="fr-FR" sz="1800" u="sng" dirty="0">
                <a:latin typeface="Arial" charset="0"/>
                <a:ea typeface="MS PGothic" charset="0"/>
                <a:cs typeface="MS PGothic" charset="0"/>
                <a:sym typeface="Symbol" charset="0"/>
              </a:rPr>
              <a:t>,</a:t>
            </a:r>
            <a:r>
              <a:rPr lang="fr-FR" sz="1800" dirty="0">
                <a:latin typeface="Arial" charset="0"/>
                <a:ea typeface="MS PGothic" charset="0"/>
                <a:cs typeface="MS PGothic" charset="0"/>
                <a:sym typeface="Symbol" charset="0"/>
              </a:rPr>
              <a:t> a </a:t>
            </a:r>
            <a:r>
              <a:rPr lang="fr-FR" sz="1800" dirty="0" err="1">
                <a:latin typeface="Arial" charset="0"/>
                <a:ea typeface="MS PGothic" charset="0"/>
                <a:cs typeface="MS PGothic" charset="0"/>
                <a:sym typeface="Symbol" charset="0"/>
              </a:rPr>
              <a:t>threshold</a:t>
            </a:r>
            <a:r>
              <a:rPr lang="fr-FR" sz="1800" dirty="0">
                <a:latin typeface="Arial" charset="0"/>
                <a:ea typeface="MS PGothic" charset="0"/>
                <a:cs typeface="MS PGothic" charset="0"/>
                <a:sym typeface="Symbol" charset="0"/>
              </a:rPr>
              <a:t> of </a:t>
            </a:r>
            <a:r>
              <a:rPr lang="fr-FR" sz="2000" b="1" dirty="0">
                <a:solidFill>
                  <a:srgbClr val="FF0000"/>
                </a:solidFill>
                <a:latin typeface="Arial" charset="0"/>
                <a:ea typeface="MS PGothic" charset="0"/>
                <a:cs typeface="MS PGothic" charset="0"/>
                <a:sym typeface="Symbol" charset="0"/>
              </a:rPr>
              <a:t>&lt; 27.5 mg /l </a:t>
            </a:r>
            <a:r>
              <a:rPr lang="fr-FR" sz="1800" dirty="0">
                <a:latin typeface="Arial" charset="0"/>
                <a:ea typeface="MS PGothic" charset="0"/>
                <a:cs typeface="MS PGothic" charset="0"/>
                <a:sym typeface="Symbol" charset="0"/>
              </a:rPr>
              <a:t>(</a:t>
            </a:r>
            <a:r>
              <a:rPr lang="fr-FR" sz="1800" dirty="0" err="1">
                <a:latin typeface="Arial" charset="0"/>
                <a:ea typeface="MS PGothic" charset="0"/>
                <a:cs typeface="MS PGothic" charset="0"/>
                <a:sym typeface="Symbol" charset="0"/>
              </a:rPr>
              <a:t>predialysis</a:t>
            </a:r>
            <a:r>
              <a:rPr lang="fr-FR" sz="1800" dirty="0">
                <a:latin typeface="Arial" charset="0"/>
                <a:ea typeface="MS PGothic" charset="0"/>
                <a:cs typeface="MS PGothic" charset="0"/>
                <a:sym typeface="Symbol" charset="0"/>
              </a:rPr>
              <a:t>) </a:t>
            </a:r>
            <a:r>
              <a:rPr lang="fr-FR" sz="1800" dirty="0" err="1">
                <a:latin typeface="Arial" charset="0"/>
                <a:ea typeface="MS PGothic" charset="0"/>
                <a:cs typeface="MS PGothic" charset="0"/>
                <a:sym typeface="Symbol" charset="0"/>
              </a:rPr>
              <a:t>might</a:t>
            </a:r>
            <a:r>
              <a:rPr lang="fr-FR" sz="1800" dirty="0">
                <a:latin typeface="Arial" charset="0"/>
                <a:ea typeface="MS PGothic" charset="0"/>
                <a:cs typeface="MS PGothic" charset="0"/>
                <a:sym typeface="Symbol" charset="0"/>
              </a:rPr>
              <a:t> </a:t>
            </a:r>
            <a:r>
              <a:rPr lang="fr-FR" sz="1800" dirty="0" err="1">
                <a:latin typeface="Arial" charset="0"/>
                <a:ea typeface="MS PGothic" charset="0"/>
                <a:cs typeface="MS PGothic" charset="0"/>
                <a:sym typeface="Symbol" charset="0"/>
              </a:rPr>
              <a:t>be</a:t>
            </a:r>
            <a:r>
              <a:rPr lang="fr-FR" sz="1800" dirty="0">
                <a:latin typeface="Arial" charset="0"/>
                <a:ea typeface="MS PGothic" charset="0"/>
                <a:cs typeface="MS PGothic" charset="0"/>
                <a:sym typeface="Symbol" charset="0"/>
              </a:rPr>
              <a:t> </a:t>
            </a:r>
            <a:r>
              <a:rPr lang="fr-FR" sz="1800" dirty="0" err="1">
                <a:latin typeface="Arial" charset="0"/>
                <a:ea typeface="MS PGothic" charset="0"/>
                <a:cs typeface="MS PGothic" charset="0"/>
                <a:sym typeface="Symbol" charset="0"/>
              </a:rPr>
              <a:t>proposed</a:t>
            </a:r>
            <a:r>
              <a:rPr lang="fr-FR" sz="1800" dirty="0">
                <a:latin typeface="Arial" charset="0"/>
                <a:ea typeface="MS PGothic" charset="0"/>
                <a:cs typeface="MS PGothic" charset="0"/>
                <a:sym typeface="Symbol" charset="0"/>
              </a:rPr>
              <a:t> </a:t>
            </a:r>
          </a:p>
          <a:p>
            <a:pPr>
              <a:lnSpc>
                <a:spcPct val="150000"/>
              </a:lnSpc>
            </a:pPr>
            <a:r>
              <a:rPr lang="fr-FR" sz="1800" b="1" u="sng" dirty="0">
                <a:solidFill>
                  <a:srgbClr val="FF0000"/>
                </a:solidFill>
                <a:latin typeface="Arial" charset="0"/>
                <a:ea typeface="MS PGothic" charset="0"/>
                <a:cs typeface="MS PGothic" charset="0"/>
              </a:rPr>
              <a:t>Phosphate</a:t>
            </a:r>
            <a:r>
              <a:rPr lang="fr-FR" sz="1800" dirty="0">
                <a:solidFill>
                  <a:srgbClr val="FF0000"/>
                </a:solidFill>
                <a:latin typeface="Arial" charset="0"/>
                <a:ea typeface="MS PGothic" charset="0"/>
                <a:cs typeface="MS PGothic" charset="0"/>
              </a:rPr>
              <a:t> </a:t>
            </a:r>
            <a:r>
              <a:rPr lang="fr-FR" sz="1800" dirty="0" err="1">
                <a:solidFill>
                  <a:srgbClr val="FF0000"/>
                </a:solidFill>
                <a:latin typeface="Arial" charset="0"/>
                <a:ea typeface="MS PGothic" charset="0"/>
                <a:cs typeface="MS PGothic" charset="0"/>
              </a:rPr>
              <a:t>should</a:t>
            </a:r>
            <a:r>
              <a:rPr lang="fr-FR" sz="1800" dirty="0">
                <a:solidFill>
                  <a:srgbClr val="FF0000"/>
                </a:solidFill>
                <a:latin typeface="Arial" charset="0"/>
                <a:ea typeface="MS PGothic" charset="0"/>
                <a:cs typeface="MS PGothic" charset="0"/>
              </a:rPr>
              <a:t> </a:t>
            </a:r>
            <a:r>
              <a:rPr lang="fr-FR" sz="1800" dirty="0" err="1">
                <a:solidFill>
                  <a:srgbClr val="FF0000"/>
                </a:solidFill>
                <a:latin typeface="Arial" charset="0"/>
                <a:ea typeface="MS PGothic" charset="0"/>
                <a:cs typeface="MS PGothic" charset="0"/>
              </a:rPr>
              <a:t>be</a:t>
            </a:r>
            <a:r>
              <a:rPr lang="fr-FR" sz="1800" dirty="0">
                <a:solidFill>
                  <a:srgbClr val="FF0000"/>
                </a:solidFill>
                <a:latin typeface="Arial" charset="0"/>
                <a:ea typeface="MS PGothic" charset="0"/>
                <a:cs typeface="MS PGothic" charset="0"/>
              </a:rPr>
              <a:t> </a:t>
            </a:r>
            <a:r>
              <a:rPr lang="fr-FR" sz="1800" dirty="0" err="1">
                <a:solidFill>
                  <a:srgbClr val="FF0000"/>
                </a:solidFill>
                <a:latin typeface="Arial" charset="0"/>
                <a:ea typeface="MS PGothic" charset="0"/>
                <a:cs typeface="MS PGothic" charset="0"/>
              </a:rPr>
              <a:t>considered</a:t>
            </a:r>
            <a:r>
              <a:rPr lang="fr-FR" sz="1800" dirty="0">
                <a:solidFill>
                  <a:srgbClr val="FF0000"/>
                </a:solidFill>
                <a:latin typeface="Arial" charset="0"/>
                <a:ea typeface="MS PGothic" charset="0"/>
                <a:cs typeface="MS PGothic" charset="0"/>
              </a:rPr>
              <a:t> as a MMW </a:t>
            </a:r>
            <a:r>
              <a:rPr lang="fr-FR" sz="1800" dirty="0" err="1">
                <a:solidFill>
                  <a:srgbClr val="FF0000"/>
                </a:solidFill>
                <a:latin typeface="Arial" charset="0"/>
                <a:ea typeface="MS PGothic" charset="0"/>
                <a:cs typeface="MS PGothic" charset="0"/>
              </a:rPr>
              <a:t>uremic</a:t>
            </a:r>
            <a:r>
              <a:rPr lang="fr-FR" sz="1800" dirty="0">
                <a:solidFill>
                  <a:srgbClr val="FF0000"/>
                </a:solidFill>
                <a:latin typeface="Arial" charset="0"/>
                <a:ea typeface="MS PGothic" charset="0"/>
                <a:cs typeface="MS PGothic" charset="0"/>
              </a:rPr>
              <a:t> </a:t>
            </a:r>
            <a:r>
              <a:rPr lang="fr-FR" sz="1800" dirty="0" err="1">
                <a:solidFill>
                  <a:srgbClr val="FF0000"/>
                </a:solidFill>
                <a:latin typeface="Arial" charset="0"/>
                <a:ea typeface="MS PGothic" charset="0"/>
                <a:cs typeface="MS PGothic" charset="0"/>
              </a:rPr>
              <a:t>toxin</a:t>
            </a:r>
            <a:r>
              <a:rPr lang="fr-FR" sz="1800" dirty="0">
                <a:solidFill>
                  <a:srgbClr val="FF0000"/>
                </a:solidFill>
                <a:latin typeface="Arial" charset="0"/>
                <a:ea typeface="MS PGothic" charset="0"/>
                <a:cs typeface="MS PGothic" charset="0"/>
              </a:rPr>
              <a:t> in </a:t>
            </a:r>
            <a:r>
              <a:rPr lang="fr-FR" sz="1800" dirty="0" err="1">
                <a:solidFill>
                  <a:srgbClr val="FF0000"/>
                </a:solidFill>
                <a:latin typeface="Arial" charset="0"/>
                <a:ea typeface="MS PGothic" charset="0"/>
                <a:cs typeface="MS PGothic" charset="0"/>
              </a:rPr>
              <a:t>terms</a:t>
            </a:r>
            <a:r>
              <a:rPr lang="fr-FR" sz="1800" dirty="0">
                <a:solidFill>
                  <a:srgbClr val="FF0000"/>
                </a:solidFill>
                <a:latin typeface="Arial" charset="0"/>
                <a:ea typeface="MS PGothic" charset="0"/>
                <a:cs typeface="MS PGothic" charset="0"/>
              </a:rPr>
              <a:t> of </a:t>
            </a:r>
            <a:r>
              <a:rPr lang="fr-FR" sz="1800" dirty="0" err="1">
                <a:solidFill>
                  <a:srgbClr val="FF0000"/>
                </a:solidFill>
                <a:latin typeface="Arial" charset="0"/>
                <a:ea typeface="MS PGothic" charset="0"/>
                <a:cs typeface="MS PGothic" charset="0"/>
              </a:rPr>
              <a:t>dialysis</a:t>
            </a:r>
            <a:r>
              <a:rPr lang="fr-FR" sz="1800" dirty="0">
                <a:solidFill>
                  <a:srgbClr val="FF0000"/>
                </a:solidFill>
                <a:latin typeface="Arial" charset="0"/>
                <a:ea typeface="MS PGothic" charset="0"/>
                <a:cs typeface="MS PGothic" charset="0"/>
              </a:rPr>
              <a:t> purification</a:t>
            </a:r>
            <a:r>
              <a:rPr lang="fr-FR" sz="1800" dirty="0">
                <a:latin typeface="Arial" charset="0"/>
                <a:ea typeface="MS PGothic" charset="0"/>
                <a:cs typeface="MS PGothic" charset="0"/>
              </a:rPr>
              <a:t> : water </a:t>
            </a:r>
            <a:r>
              <a:rPr lang="fr-FR" sz="1800" dirty="0" err="1">
                <a:latin typeface="Arial" charset="0"/>
                <a:ea typeface="MS PGothic" charset="0"/>
                <a:cs typeface="MS PGothic" charset="0"/>
              </a:rPr>
              <a:t>molecular</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environment</a:t>
            </a:r>
            <a:endParaRPr lang="fr-FR" sz="1800" dirty="0">
              <a:latin typeface="Arial" charset="0"/>
              <a:ea typeface="MS PGothic" charset="0"/>
              <a:cs typeface="MS PGothic" charset="0"/>
            </a:endParaRPr>
          </a:p>
          <a:p>
            <a:pPr>
              <a:lnSpc>
                <a:spcPct val="150000"/>
              </a:lnSpc>
            </a:pPr>
            <a:r>
              <a:rPr lang="fr-FR" sz="1800" b="1" u="sng" dirty="0">
                <a:solidFill>
                  <a:srgbClr val="FF0000"/>
                </a:solidFill>
                <a:latin typeface="Arial" charset="0"/>
                <a:ea typeface="MS PGothic" charset="0"/>
                <a:cs typeface="MS PGothic" charset="0"/>
              </a:rPr>
              <a:t>The </a:t>
            </a:r>
            <a:r>
              <a:rPr lang="fr-FR" sz="1800" b="1" u="sng" dirty="0" err="1">
                <a:solidFill>
                  <a:srgbClr val="FF0000"/>
                </a:solidFill>
                <a:latin typeface="Arial" charset="0"/>
                <a:ea typeface="MS PGothic" charset="0"/>
                <a:cs typeface="MS PGothic" charset="0"/>
              </a:rPr>
              <a:t>need</a:t>
            </a:r>
            <a:r>
              <a:rPr lang="fr-FR" sz="1800" b="1" u="sng" dirty="0">
                <a:solidFill>
                  <a:srgbClr val="FF0000"/>
                </a:solidFill>
                <a:latin typeface="Arial" charset="0"/>
                <a:ea typeface="MS PGothic" charset="0"/>
                <a:cs typeface="MS PGothic" charset="0"/>
              </a:rPr>
              <a:t> for </a:t>
            </a:r>
            <a:r>
              <a:rPr lang="fr-FR" sz="1800" b="1" u="sng" dirty="0" err="1">
                <a:solidFill>
                  <a:srgbClr val="FF0000"/>
                </a:solidFill>
                <a:latin typeface="Arial" charset="0"/>
                <a:ea typeface="MS PGothic" charset="0"/>
                <a:cs typeface="MS PGothic" charset="0"/>
              </a:rPr>
              <a:t>high</a:t>
            </a:r>
            <a:r>
              <a:rPr lang="fr-FR" sz="1800" b="1" u="sng" dirty="0">
                <a:solidFill>
                  <a:srgbClr val="FF0000"/>
                </a:solidFill>
                <a:latin typeface="Arial" charset="0"/>
                <a:ea typeface="MS PGothic" charset="0"/>
                <a:cs typeface="MS PGothic" charset="0"/>
              </a:rPr>
              <a:t> flux membranes and the importance of a </a:t>
            </a:r>
            <a:r>
              <a:rPr lang="fr-FR" sz="1800" b="1" u="sng" dirty="0" err="1">
                <a:solidFill>
                  <a:srgbClr val="FF0000"/>
                </a:solidFill>
                <a:latin typeface="Arial" charset="0"/>
                <a:ea typeface="MS PGothic" charset="0"/>
                <a:cs typeface="MS PGothic" charset="0"/>
              </a:rPr>
              <a:t>high</a:t>
            </a:r>
            <a:r>
              <a:rPr lang="fr-FR" sz="1800" b="1" u="sng" dirty="0">
                <a:solidFill>
                  <a:srgbClr val="FF0000"/>
                </a:solidFill>
                <a:latin typeface="Arial" charset="0"/>
                <a:ea typeface="MS PGothic" charset="0"/>
                <a:cs typeface="MS PGothic" charset="0"/>
              </a:rPr>
              <a:t> convective volume (HDF)</a:t>
            </a:r>
          </a:p>
        </p:txBody>
      </p:sp>
      <p:graphicFrame>
        <p:nvGraphicFramePr>
          <p:cNvPr id="390147" name="Object 21"/>
          <p:cNvGraphicFramePr>
            <a:graphicFrameLocks noChangeAspect="1"/>
          </p:cNvGraphicFramePr>
          <p:nvPr>
            <p:extLst>
              <p:ext uri="{D42A27DB-BD31-4B8C-83A1-F6EECF244321}">
                <p14:modId xmlns:p14="http://schemas.microsoft.com/office/powerpoint/2010/main" val="3794533127"/>
              </p:ext>
            </p:extLst>
          </p:nvPr>
        </p:nvGraphicFramePr>
        <p:xfrm>
          <a:off x="7447756" y="1988840"/>
          <a:ext cx="2368898" cy="1471210"/>
        </p:xfrm>
        <a:graphic>
          <a:graphicData uri="http://schemas.openxmlformats.org/presentationml/2006/ole">
            <mc:AlternateContent xmlns:mc="http://schemas.openxmlformats.org/markup-compatibility/2006">
              <mc:Choice xmlns:v="urn:schemas-microsoft-com:vml" Requires="v">
                <p:oleObj spid="_x0000_s390220" name="Graphique" r:id="rId4" imgW="8882642" imgH="4712616" progId="Excel.Sheet.8">
                  <p:embed/>
                </p:oleObj>
              </mc:Choice>
              <mc:Fallback>
                <p:oleObj name="Graphique" r:id="rId4" imgW="8882642" imgH="4712616" progId="Excel.Sheet.8">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7756" y="1988840"/>
                        <a:ext cx="2368898" cy="1471210"/>
                      </a:xfrm>
                      <a:prstGeom prst="rect">
                        <a:avLst/>
                      </a:prstGeom>
                      <a:noFill/>
                      <a:ln>
                        <a:noFill/>
                      </a:ln>
                      <a:extLst/>
                    </p:spPr>
                  </p:pic>
                </p:oleObj>
              </mc:Fallback>
            </mc:AlternateContent>
          </a:graphicData>
        </a:graphic>
      </p:graphicFrame>
      <p:sp>
        <p:nvSpPr>
          <p:cNvPr id="390148" name="Flèche droite 4"/>
          <p:cNvSpPr>
            <a:spLocks noChangeArrowheads="1"/>
          </p:cNvSpPr>
          <p:nvPr/>
        </p:nvSpPr>
        <p:spPr bwMode="auto">
          <a:xfrm>
            <a:off x="0" y="3717032"/>
            <a:ext cx="576263" cy="287338"/>
          </a:xfrm>
          <a:prstGeom prst="rightArrow">
            <a:avLst>
              <a:gd name="adj1" fmla="val 50000"/>
              <a:gd name="adj2" fmla="val 50138"/>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fr-FR" sz="2000"/>
          </a:p>
        </p:txBody>
      </p:sp>
      <p:sp>
        <p:nvSpPr>
          <p:cNvPr id="390149" name="Flèche droite 5"/>
          <p:cNvSpPr>
            <a:spLocks noChangeArrowheads="1"/>
          </p:cNvSpPr>
          <p:nvPr/>
        </p:nvSpPr>
        <p:spPr bwMode="auto">
          <a:xfrm>
            <a:off x="0" y="4581128"/>
            <a:ext cx="576263" cy="287338"/>
          </a:xfrm>
          <a:prstGeom prst="rightArrow">
            <a:avLst>
              <a:gd name="adj1" fmla="val 50000"/>
              <a:gd name="adj2" fmla="val 50138"/>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fr-FR" sz="2000"/>
          </a:p>
        </p:txBody>
      </p:sp>
      <p:pic>
        <p:nvPicPr>
          <p:cNvPr id="390150" name="Picture 6" descr="Serum B2m levels"/>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9764" y="3933056"/>
            <a:ext cx="2145145"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51" name="ZoneTexte 1"/>
          <p:cNvSpPr txBox="1">
            <a:spLocks noChangeArrowheads="1"/>
          </p:cNvSpPr>
          <p:nvPr/>
        </p:nvSpPr>
        <p:spPr bwMode="auto">
          <a:xfrm>
            <a:off x="6943700" y="3501008"/>
            <a:ext cx="32400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sv-SE" sz="1000" i="1" dirty="0" err="1">
                <a:latin typeface="Arial" charset="0"/>
              </a:rPr>
              <a:t>Predialysis</a:t>
            </a:r>
            <a:r>
              <a:rPr lang="sv-SE" sz="1000" i="1" dirty="0">
                <a:latin typeface="Arial" charset="0"/>
              </a:rPr>
              <a:t> ß</a:t>
            </a:r>
            <a:r>
              <a:rPr lang="sv-SE" sz="1000" i="1" baseline="-25000" dirty="0">
                <a:latin typeface="Arial" charset="0"/>
              </a:rPr>
              <a:t>2</a:t>
            </a:r>
            <a:r>
              <a:rPr lang="sv-SE" sz="1000" i="1" dirty="0">
                <a:latin typeface="Arial" charset="0"/>
              </a:rPr>
              <a:t>m </a:t>
            </a:r>
            <a:r>
              <a:rPr lang="sv-SE" sz="1000" i="1" dirty="0" err="1">
                <a:latin typeface="Arial" charset="0"/>
              </a:rPr>
              <a:t>level</a:t>
            </a:r>
            <a:r>
              <a:rPr lang="sv-SE" sz="1000" i="1" dirty="0">
                <a:latin typeface="Arial" charset="0"/>
              </a:rPr>
              <a:t> </a:t>
            </a:r>
            <a:r>
              <a:rPr lang="sv-SE" sz="1000" i="1" dirty="0" err="1">
                <a:latin typeface="Arial" charset="0"/>
              </a:rPr>
              <a:t>significantly</a:t>
            </a:r>
            <a:r>
              <a:rPr lang="sv-SE" sz="1000" i="1" dirty="0">
                <a:latin typeface="Arial" charset="0"/>
              </a:rPr>
              <a:t> </a:t>
            </a:r>
            <a:r>
              <a:rPr lang="sv-SE" sz="1000" i="1" dirty="0" err="1">
                <a:latin typeface="Arial" charset="0"/>
              </a:rPr>
              <a:t>correlated</a:t>
            </a:r>
            <a:r>
              <a:rPr lang="sv-SE" sz="1000" i="1" dirty="0">
                <a:latin typeface="Arial" charset="0"/>
              </a:rPr>
              <a:t> </a:t>
            </a:r>
            <a:r>
              <a:rPr lang="sv-SE" sz="1000" i="1" dirty="0" err="1">
                <a:latin typeface="Arial" charset="0"/>
              </a:rPr>
              <a:t>with</a:t>
            </a:r>
            <a:r>
              <a:rPr lang="sv-SE" sz="1000" i="1" dirty="0">
                <a:latin typeface="Arial" charset="0"/>
              </a:rPr>
              <a:t> all-cause </a:t>
            </a:r>
            <a:r>
              <a:rPr lang="sv-SE" sz="1000" i="1" dirty="0" err="1">
                <a:latin typeface="Arial" charset="0"/>
              </a:rPr>
              <a:t>mortality</a:t>
            </a:r>
            <a:r>
              <a:rPr lang="sv-SE" sz="1000" i="1" dirty="0">
                <a:latin typeface="Arial" charset="0"/>
              </a:rPr>
              <a:t> (p= 0.001)</a:t>
            </a:r>
            <a:r>
              <a:rPr lang="sv-SE" sz="1000" dirty="0">
                <a:solidFill>
                  <a:srgbClr val="FFFFFF"/>
                </a:solidFill>
                <a:latin typeface="Arial" charset="0"/>
              </a:rPr>
              <a:t> </a:t>
            </a:r>
            <a:r>
              <a:rPr lang="sv-SE" sz="1000" i="1" dirty="0" err="1">
                <a:latin typeface="Arial" charset="0"/>
              </a:rPr>
              <a:t>Cheung</a:t>
            </a:r>
            <a:r>
              <a:rPr lang="sv-SE" sz="1000" i="1" dirty="0">
                <a:latin typeface="Arial" charset="0"/>
              </a:rPr>
              <a:t> et al, JASN 2000</a:t>
            </a:r>
            <a:endParaRPr lang="fr-FR" sz="1000" dirty="0"/>
          </a:p>
        </p:txBody>
      </p:sp>
      <p:sp>
        <p:nvSpPr>
          <p:cNvPr id="390152" name="Flèche droite 5"/>
          <p:cNvSpPr>
            <a:spLocks noChangeArrowheads="1"/>
          </p:cNvSpPr>
          <p:nvPr/>
        </p:nvSpPr>
        <p:spPr bwMode="auto">
          <a:xfrm>
            <a:off x="0" y="5517232"/>
            <a:ext cx="576263" cy="287338"/>
          </a:xfrm>
          <a:prstGeom prst="rightArrow">
            <a:avLst>
              <a:gd name="adj1" fmla="val 50000"/>
              <a:gd name="adj2" fmla="val 50138"/>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fr-FR" sz="2000"/>
          </a:p>
        </p:txBody>
      </p:sp>
      <p:pic>
        <p:nvPicPr>
          <p:cNvPr id="2" name="Image 1"/>
          <p:cNvPicPr>
            <a:picLocks noChangeAspect="1"/>
          </p:cNvPicPr>
          <p:nvPr/>
        </p:nvPicPr>
        <p:blipFill>
          <a:blip r:embed="rId7"/>
          <a:stretch>
            <a:fillRect/>
          </a:stretch>
        </p:blipFill>
        <p:spPr>
          <a:xfrm>
            <a:off x="7663780" y="5373216"/>
            <a:ext cx="2304256" cy="137389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8"/>
          <p:cNvSpPr>
            <a:spLocks noGrp="1" noChangeArrowheads="1"/>
          </p:cNvSpPr>
          <p:nvPr>
            <p:ph idx="1"/>
          </p:nvPr>
        </p:nvSpPr>
        <p:spPr>
          <a:xfrm>
            <a:off x="318964" y="188640"/>
            <a:ext cx="9145016" cy="6264696"/>
          </a:xfrm>
          <a:gradFill rotWithShape="0">
            <a:gsLst>
              <a:gs pos="0">
                <a:srgbClr val="FFFFCC"/>
              </a:gs>
              <a:gs pos="100000">
                <a:schemeClr val="bg1"/>
              </a:gs>
            </a:gsLst>
            <a:lin ang="5400000" scaled="1"/>
          </a:gradFill>
        </p:spPr>
        <p:txBody>
          <a:bodyPr/>
          <a:lstStyle/>
          <a:p>
            <a:pPr algn="ctr">
              <a:lnSpc>
                <a:spcPct val="78000"/>
              </a:lnSpc>
              <a:buFontTx/>
              <a:buNone/>
            </a:pPr>
            <a:r>
              <a:rPr lang="fr-FR" sz="3600" b="1" dirty="0" smtClean="0">
                <a:solidFill>
                  <a:srgbClr val="FF0000"/>
                </a:solidFill>
                <a:latin typeface="Arial" charset="0"/>
                <a:ea typeface="MS PGothic" charset="0"/>
                <a:cs typeface="MS PGothic" charset="0"/>
              </a:rPr>
              <a:t>           Convective </a:t>
            </a:r>
            <a:r>
              <a:rPr lang="fr-FR" sz="3600" b="1" dirty="0">
                <a:solidFill>
                  <a:srgbClr val="FF0000"/>
                </a:solidFill>
                <a:latin typeface="Arial" charset="0"/>
                <a:ea typeface="MS PGothic" charset="0"/>
                <a:cs typeface="MS PGothic" charset="0"/>
              </a:rPr>
              <a:t>mass </a:t>
            </a:r>
            <a:r>
              <a:rPr lang="fr-FR" sz="3600" b="1" dirty="0" smtClean="0">
                <a:solidFill>
                  <a:srgbClr val="FF0000"/>
                </a:solidFill>
                <a:latin typeface="Arial" charset="0"/>
                <a:ea typeface="MS PGothic" charset="0"/>
                <a:cs typeface="MS PGothic" charset="0"/>
              </a:rPr>
              <a:t>transport :            </a:t>
            </a:r>
            <a:r>
              <a:rPr lang="fr-FR" sz="2800" dirty="0" smtClean="0">
                <a:solidFill>
                  <a:srgbClr val="FF0000"/>
                </a:solidFill>
                <a:latin typeface="Arial" charset="0"/>
                <a:ea typeface="MS PGothic" charset="0"/>
                <a:cs typeface="MS PGothic" charset="0"/>
              </a:rPr>
              <a:t>middle </a:t>
            </a:r>
            <a:r>
              <a:rPr lang="fr-FR" sz="2800" dirty="0" err="1" smtClean="0">
                <a:solidFill>
                  <a:srgbClr val="FF0000"/>
                </a:solidFill>
                <a:latin typeface="Arial" charset="0"/>
                <a:ea typeface="MS PGothic" charset="0"/>
                <a:cs typeface="MS PGothic" charset="0"/>
              </a:rPr>
              <a:t>molecules</a:t>
            </a:r>
            <a:r>
              <a:rPr lang="fr-FR" sz="2800" dirty="0" smtClean="0">
                <a:solidFill>
                  <a:srgbClr val="FF0000"/>
                </a:solidFill>
                <a:latin typeface="Arial" charset="0"/>
                <a:ea typeface="MS PGothic" charset="0"/>
                <a:cs typeface="MS PGothic" charset="0"/>
              </a:rPr>
              <a:t> purification </a:t>
            </a:r>
            <a:r>
              <a:rPr lang="fr-FR" sz="2800" dirty="0" err="1" smtClean="0">
                <a:solidFill>
                  <a:srgbClr val="FF0000"/>
                </a:solidFill>
                <a:latin typeface="Arial" charset="0"/>
                <a:ea typeface="MS PGothic" charset="0"/>
                <a:cs typeface="MS PGothic" charset="0"/>
              </a:rPr>
              <a:t>like</a:t>
            </a:r>
            <a:r>
              <a:rPr lang="fr-FR" sz="2800" dirty="0" smtClean="0">
                <a:solidFill>
                  <a:srgbClr val="FF0000"/>
                </a:solidFill>
                <a:latin typeface="Arial" charset="0"/>
                <a:ea typeface="MS PGothic" charset="0"/>
                <a:cs typeface="MS PGothic" charset="0"/>
              </a:rPr>
              <a:t> phosphate and beta 2 </a:t>
            </a:r>
            <a:r>
              <a:rPr lang="fr-FR" sz="2800" dirty="0" err="1" smtClean="0">
                <a:solidFill>
                  <a:srgbClr val="FF0000"/>
                </a:solidFill>
                <a:latin typeface="Arial" charset="0"/>
                <a:ea typeface="MS PGothic" charset="0"/>
                <a:cs typeface="MS PGothic" charset="0"/>
              </a:rPr>
              <a:t>microglobulin</a:t>
            </a:r>
            <a:r>
              <a:rPr lang="fr-FR" sz="2800" dirty="0" smtClean="0">
                <a:solidFill>
                  <a:srgbClr val="FF0000"/>
                </a:solidFill>
                <a:latin typeface="Arial" charset="0"/>
                <a:ea typeface="MS PGothic" charset="0"/>
                <a:cs typeface="MS PGothic" charset="0"/>
              </a:rPr>
              <a:t> </a:t>
            </a:r>
            <a:endParaRPr lang="fr-FR" sz="2800" dirty="0">
              <a:solidFill>
                <a:srgbClr val="FF0000"/>
              </a:solidFill>
              <a:latin typeface="Arial" charset="0"/>
              <a:ea typeface="MS PGothic" charset="0"/>
              <a:cs typeface="MS PGothic" charset="0"/>
            </a:endParaRPr>
          </a:p>
          <a:p>
            <a:pPr marL="357188" algn="ctr">
              <a:lnSpc>
                <a:spcPct val="78000"/>
              </a:lnSpc>
              <a:buFontTx/>
              <a:buNone/>
            </a:pPr>
            <a:r>
              <a:rPr lang="fr-FR" sz="2800" b="1" dirty="0">
                <a:solidFill>
                  <a:srgbClr val="FF0000"/>
                </a:solidFill>
                <a:latin typeface="Arial" charset="0"/>
                <a:ea typeface="MS PGothic" charset="0"/>
                <a:cs typeface="MS PGothic" charset="0"/>
              </a:rPr>
              <a:t>(</a:t>
            </a:r>
            <a:r>
              <a:rPr lang="fr-FR" sz="2800" b="1" dirty="0" err="1" smtClean="0">
                <a:solidFill>
                  <a:srgbClr val="FF0000"/>
                </a:solidFill>
                <a:latin typeface="Arial" charset="0"/>
                <a:ea typeface="MS PGothic" charset="0"/>
                <a:cs typeface="MS PGothic" charset="0"/>
              </a:rPr>
              <a:t>hemofiltration</a:t>
            </a:r>
            <a:r>
              <a:rPr lang="fr-FR" sz="2800" b="1" dirty="0" smtClean="0">
                <a:solidFill>
                  <a:srgbClr val="FF0000"/>
                </a:solidFill>
                <a:latin typeface="Arial" charset="0"/>
                <a:ea typeface="MS PGothic" charset="0"/>
                <a:cs typeface="MS PGothic" charset="0"/>
              </a:rPr>
              <a:t> or HDF : convective volume)</a:t>
            </a:r>
            <a:endParaRPr lang="fr-FR" sz="2800" b="1" dirty="0">
              <a:solidFill>
                <a:srgbClr val="FF0000"/>
              </a:solidFill>
              <a:latin typeface="Arial" charset="0"/>
              <a:ea typeface="MS PGothic" charset="0"/>
              <a:cs typeface="MS PGothic" charset="0"/>
            </a:endParaRPr>
          </a:p>
          <a:p>
            <a:pPr algn="ctr">
              <a:lnSpc>
                <a:spcPct val="78000"/>
              </a:lnSpc>
              <a:buFontTx/>
              <a:buNone/>
            </a:pPr>
            <a:endParaRPr lang="fr-FR" sz="1600" dirty="0">
              <a:latin typeface="Arial" charset="0"/>
              <a:ea typeface="MS PGothic" charset="0"/>
              <a:cs typeface="MS PGothic" charset="0"/>
            </a:endParaRPr>
          </a:p>
          <a:p>
            <a:pPr>
              <a:lnSpc>
                <a:spcPct val="88000"/>
              </a:lnSpc>
              <a:buFontTx/>
              <a:buNone/>
            </a:pPr>
            <a:r>
              <a:rPr lang="fr-FR" sz="1800" dirty="0" err="1">
                <a:latin typeface="Arial" charset="0"/>
                <a:ea typeface="MS PGothic" charset="0"/>
                <a:cs typeface="MS PGothic" charset="0"/>
              </a:rPr>
              <a:t>Ultrafiltrate</a:t>
            </a:r>
            <a:r>
              <a:rPr lang="fr-FR" sz="1800" dirty="0">
                <a:latin typeface="Arial" charset="0"/>
                <a:ea typeface="MS PGothic" charset="0"/>
                <a:cs typeface="MS PGothic" charset="0"/>
              </a:rPr>
              <a:t> flow (Q</a:t>
            </a:r>
            <a:r>
              <a:rPr lang="fr-FR" sz="1800" baseline="-25000" dirty="0">
                <a:latin typeface="Arial" charset="0"/>
                <a:ea typeface="MS PGothic" charset="0"/>
                <a:cs typeface="MS PGothic" charset="0"/>
              </a:rPr>
              <a:t>UF</a:t>
            </a:r>
            <a:r>
              <a:rPr lang="fr-FR" sz="1800" dirty="0">
                <a:latin typeface="Arial" charset="0"/>
                <a:ea typeface="MS PGothic" charset="0"/>
                <a:cs typeface="MS PGothic" charset="0"/>
              </a:rPr>
              <a:t>)</a:t>
            </a:r>
          </a:p>
          <a:p>
            <a:pPr>
              <a:lnSpc>
                <a:spcPct val="88000"/>
              </a:lnSpc>
              <a:buFontTx/>
              <a:buNone/>
            </a:pPr>
            <a:r>
              <a:rPr lang="fr-FR" sz="1800" dirty="0" err="1">
                <a:latin typeface="Arial" charset="0"/>
                <a:ea typeface="MS PGothic" charset="0"/>
                <a:cs typeface="MS PGothic" charset="0"/>
              </a:rPr>
              <a:t>Hydraulic</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permeability</a:t>
            </a:r>
            <a:endParaRPr lang="fr-FR" sz="1800" dirty="0">
              <a:latin typeface="Arial" charset="0"/>
              <a:ea typeface="MS PGothic" charset="0"/>
              <a:cs typeface="MS PGothic" charset="0"/>
            </a:endParaRPr>
          </a:p>
          <a:p>
            <a:pPr>
              <a:lnSpc>
                <a:spcPct val="88000"/>
              </a:lnSpc>
              <a:buFontTx/>
              <a:buNone/>
            </a:pPr>
            <a:r>
              <a:rPr lang="fr-FR" sz="1800" dirty="0" err="1">
                <a:latin typeface="Arial" charset="0"/>
                <a:ea typeface="MS PGothic" charset="0"/>
                <a:cs typeface="MS PGothic" charset="0"/>
              </a:rPr>
              <a:t>Transmembrane</a:t>
            </a:r>
            <a:r>
              <a:rPr lang="fr-FR" sz="1800" dirty="0">
                <a:latin typeface="Arial" charset="0"/>
                <a:ea typeface="MS PGothic" charset="0"/>
                <a:cs typeface="MS PGothic" charset="0"/>
              </a:rPr>
              <a:t> pressure (TMP ; </a:t>
            </a:r>
            <a:r>
              <a:rPr lang="fr-FR" sz="1800" dirty="0" err="1">
                <a:latin typeface="Arial" charset="0"/>
                <a:ea typeface="MS PGothic" charset="0"/>
                <a:cs typeface="MS PGothic" charset="0"/>
              </a:rPr>
              <a:t>mmHg</a:t>
            </a:r>
            <a:r>
              <a:rPr lang="fr-FR" sz="1800" dirty="0">
                <a:latin typeface="Arial" charset="0"/>
                <a:ea typeface="MS PGothic" charset="0"/>
                <a:cs typeface="MS PGothic" charset="0"/>
              </a:rPr>
              <a:t>)</a:t>
            </a:r>
          </a:p>
          <a:p>
            <a:pPr>
              <a:lnSpc>
                <a:spcPct val="88000"/>
              </a:lnSpc>
              <a:buFontTx/>
              <a:buNone/>
            </a:pPr>
            <a:r>
              <a:rPr lang="fr-FR" sz="1800" dirty="0" err="1">
                <a:latin typeface="Arial" charset="0"/>
                <a:ea typeface="MS PGothic" charset="0"/>
                <a:cs typeface="MS PGothic" charset="0"/>
              </a:rPr>
              <a:t>Sieving</a:t>
            </a:r>
            <a:r>
              <a:rPr lang="fr-FR" sz="1800" dirty="0">
                <a:latin typeface="Arial" charset="0"/>
                <a:ea typeface="MS PGothic" charset="0"/>
                <a:cs typeface="MS PGothic" charset="0"/>
              </a:rPr>
              <a:t> coefficient (S)*  </a:t>
            </a:r>
          </a:p>
          <a:p>
            <a:pPr>
              <a:lnSpc>
                <a:spcPct val="88000"/>
              </a:lnSpc>
              <a:buFontTx/>
              <a:buNone/>
            </a:pPr>
            <a:r>
              <a:rPr lang="fr-FR" sz="1800" dirty="0" err="1">
                <a:latin typeface="Arial" charset="0"/>
                <a:ea typeface="MS PGothic" charset="0"/>
                <a:cs typeface="MS PGothic" charset="0"/>
              </a:rPr>
              <a:t>Molecular</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permeability</a:t>
            </a:r>
            <a:r>
              <a:rPr lang="fr-FR" sz="1800" dirty="0">
                <a:latin typeface="Arial" charset="0"/>
                <a:ea typeface="MS PGothic" charset="0"/>
                <a:cs typeface="MS PGothic" charset="0"/>
              </a:rPr>
              <a:t> (MW): &lt;1</a:t>
            </a:r>
          </a:p>
          <a:p>
            <a:pPr>
              <a:lnSpc>
                <a:spcPct val="68000"/>
              </a:lnSpc>
              <a:buFontTx/>
              <a:buNone/>
            </a:pPr>
            <a:r>
              <a:rPr lang="fr-FR" sz="1800" dirty="0">
                <a:latin typeface="Arial" charset="0"/>
                <a:ea typeface="MS PGothic" charset="0"/>
                <a:cs typeface="MS PGothic" charset="0"/>
              </a:rPr>
              <a:t>	        2 C</a:t>
            </a:r>
            <a:r>
              <a:rPr lang="fr-FR" sz="1800" baseline="-25000" dirty="0">
                <a:latin typeface="Arial" charset="0"/>
                <a:ea typeface="MS PGothic" charset="0"/>
                <a:cs typeface="MS PGothic" charset="0"/>
              </a:rPr>
              <a:t>UF</a:t>
            </a:r>
            <a:endParaRPr lang="fr-FR" sz="1800" dirty="0">
              <a:latin typeface="Arial" charset="0"/>
              <a:ea typeface="MS PGothic" charset="0"/>
              <a:cs typeface="MS PGothic" charset="0"/>
            </a:endParaRPr>
          </a:p>
          <a:p>
            <a:pPr>
              <a:lnSpc>
                <a:spcPct val="68000"/>
              </a:lnSpc>
              <a:buFontTx/>
              <a:buNone/>
            </a:pPr>
            <a:r>
              <a:rPr lang="fr-FR" sz="1800" dirty="0">
                <a:latin typeface="Arial" charset="0"/>
                <a:ea typeface="MS PGothic" charset="0"/>
                <a:cs typeface="MS PGothic" charset="0"/>
              </a:rPr>
              <a:t>*S   = </a:t>
            </a:r>
            <a:r>
              <a:rPr lang="fr-FR" sz="1800" dirty="0" smtClean="0">
                <a:latin typeface="Arial" charset="0"/>
                <a:ea typeface="MS PGothic" charset="0"/>
                <a:cs typeface="MS PGothic" charset="0"/>
              </a:rPr>
              <a:t>-------------</a:t>
            </a:r>
            <a:endParaRPr lang="fr-FR" sz="1800" dirty="0">
              <a:latin typeface="Arial" charset="0"/>
              <a:ea typeface="MS PGothic" charset="0"/>
              <a:cs typeface="MS PGothic" charset="0"/>
            </a:endParaRPr>
          </a:p>
          <a:p>
            <a:pPr>
              <a:lnSpc>
                <a:spcPct val="68000"/>
              </a:lnSpc>
              <a:buFontTx/>
              <a:buNone/>
            </a:pPr>
            <a:r>
              <a:rPr lang="fr-FR" sz="1800" dirty="0">
                <a:latin typeface="Arial" charset="0"/>
                <a:ea typeface="MS PGothic" charset="0"/>
                <a:cs typeface="MS PGothic" charset="0"/>
              </a:rPr>
              <a:t>              c</a:t>
            </a:r>
            <a:r>
              <a:rPr lang="fr-FR" sz="1800" baseline="-25000" dirty="0">
                <a:latin typeface="Arial" charset="0"/>
                <a:ea typeface="MS PGothic" charset="0"/>
                <a:cs typeface="MS PGothic" charset="0"/>
              </a:rPr>
              <a:t>i</a:t>
            </a:r>
            <a:r>
              <a:rPr lang="fr-FR" sz="1800" dirty="0">
                <a:latin typeface="Arial" charset="0"/>
                <a:ea typeface="MS PGothic" charset="0"/>
                <a:cs typeface="MS PGothic" charset="0"/>
              </a:rPr>
              <a:t>+c</a:t>
            </a:r>
            <a:r>
              <a:rPr lang="fr-FR" sz="1800" baseline="-25000" dirty="0">
                <a:latin typeface="Arial" charset="0"/>
                <a:ea typeface="MS PGothic" charset="0"/>
                <a:cs typeface="MS PGothic" charset="0"/>
              </a:rPr>
              <a:t>o</a:t>
            </a:r>
          </a:p>
          <a:p>
            <a:pPr>
              <a:lnSpc>
                <a:spcPct val="68000"/>
              </a:lnSpc>
              <a:buFontTx/>
              <a:buNone/>
            </a:pPr>
            <a:endParaRPr lang="fr-FR" sz="1800" dirty="0">
              <a:latin typeface="Arial" charset="0"/>
              <a:ea typeface="MS PGothic" charset="0"/>
              <a:cs typeface="MS PGothic" charset="0"/>
            </a:endParaRPr>
          </a:p>
          <a:p>
            <a:pPr>
              <a:lnSpc>
                <a:spcPct val="88000"/>
              </a:lnSpc>
              <a:buFontTx/>
              <a:buNone/>
            </a:pPr>
            <a:r>
              <a:rPr lang="fr-FR" sz="1800" dirty="0">
                <a:latin typeface="Arial" charset="0"/>
                <a:ea typeface="MS PGothic" charset="0"/>
                <a:cs typeface="MS PGothic" charset="0"/>
              </a:rPr>
              <a:t>C</a:t>
            </a:r>
            <a:r>
              <a:rPr lang="fr-FR" sz="1800" baseline="-25000" dirty="0">
                <a:latin typeface="Arial" charset="0"/>
                <a:ea typeface="MS PGothic" charset="0"/>
                <a:cs typeface="MS PGothic" charset="0"/>
              </a:rPr>
              <a:t>UF</a:t>
            </a:r>
            <a:r>
              <a:rPr lang="fr-FR" sz="1800" dirty="0">
                <a:latin typeface="Arial" charset="0"/>
                <a:ea typeface="MS PGothic" charset="0"/>
                <a:cs typeface="MS PGothic" charset="0"/>
              </a:rPr>
              <a:t> : </a:t>
            </a:r>
            <a:r>
              <a:rPr lang="fr-FR" sz="1800" dirty="0" err="1">
                <a:latin typeface="Arial" charset="0"/>
                <a:ea typeface="MS PGothic" charset="0"/>
                <a:cs typeface="MS PGothic" charset="0"/>
              </a:rPr>
              <a:t>ultrafiltrate</a:t>
            </a:r>
            <a:r>
              <a:rPr lang="fr-FR" sz="1800" dirty="0">
                <a:latin typeface="Arial" charset="0"/>
                <a:ea typeface="MS PGothic" charset="0"/>
                <a:cs typeface="MS PGothic" charset="0"/>
              </a:rPr>
              <a:t> </a:t>
            </a:r>
            <a:r>
              <a:rPr lang="fr-FR" sz="1800" dirty="0" err="1">
                <a:latin typeface="Arial" charset="0"/>
                <a:ea typeface="MS PGothic" charset="0"/>
                <a:cs typeface="MS PGothic" charset="0"/>
              </a:rPr>
              <a:t>solute</a:t>
            </a:r>
            <a:r>
              <a:rPr lang="fr-FR" sz="1800" dirty="0">
                <a:latin typeface="Arial" charset="0"/>
                <a:ea typeface="MS PGothic" charset="0"/>
                <a:cs typeface="MS PGothic" charset="0"/>
              </a:rPr>
              <a:t> concentration</a:t>
            </a:r>
          </a:p>
          <a:p>
            <a:pPr>
              <a:lnSpc>
                <a:spcPct val="88000"/>
              </a:lnSpc>
              <a:buFontTx/>
              <a:buNone/>
            </a:pPr>
            <a:endParaRPr lang="fr-FR" sz="1800" dirty="0">
              <a:latin typeface="Arial" charset="0"/>
              <a:ea typeface="MS PGothic" charset="0"/>
              <a:cs typeface="MS PGothic" charset="0"/>
            </a:endParaRPr>
          </a:p>
          <a:p>
            <a:pPr>
              <a:lnSpc>
                <a:spcPct val="68000"/>
              </a:lnSpc>
              <a:buFontTx/>
              <a:buNone/>
            </a:pPr>
            <a:r>
              <a:rPr lang="fr-FR" sz="1800" b="1" dirty="0">
                <a:solidFill>
                  <a:srgbClr val="FF0000"/>
                </a:solidFill>
                <a:latin typeface="Arial" charset="0"/>
                <a:ea typeface="MS PGothic" charset="0"/>
                <a:cs typeface="MS PGothic" charset="0"/>
              </a:rPr>
              <a:t>K</a:t>
            </a:r>
            <a:r>
              <a:rPr lang="fr-FR" sz="1800" b="1" baseline="-25000" dirty="0">
                <a:solidFill>
                  <a:srgbClr val="FF0000"/>
                </a:solidFill>
                <a:latin typeface="Arial" charset="0"/>
                <a:ea typeface="MS PGothic" charset="0"/>
                <a:cs typeface="MS PGothic" charset="0"/>
              </a:rPr>
              <a:t>HF </a:t>
            </a:r>
            <a:r>
              <a:rPr lang="fr-FR" sz="1800" b="1" dirty="0">
                <a:solidFill>
                  <a:srgbClr val="FF0000"/>
                </a:solidFill>
                <a:latin typeface="Arial" charset="0"/>
                <a:ea typeface="MS PGothic" charset="0"/>
                <a:cs typeface="MS PGothic" charset="0"/>
              </a:rPr>
              <a:t>=    Q</a:t>
            </a:r>
            <a:r>
              <a:rPr lang="fr-FR" sz="1800" b="1" baseline="-25000" dirty="0">
                <a:solidFill>
                  <a:srgbClr val="FF0000"/>
                </a:solidFill>
                <a:latin typeface="Arial" charset="0"/>
                <a:ea typeface="MS PGothic" charset="0"/>
                <a:cs typeface="MS PGothic" charset="0"/>
              </a:rPr>
              <a:t>UF </a:t>
            </a:r>
            <a:r>
              <a:rPr lang="fr-FR" sz="1800" b="1" dirty="0">
                <a:solidFill>
                  <a:srgbClr val="FF0000"/>
                </a:solidFill>
                <a:latin typeface="Arial" charset="0"/>
                <a:ea typeface="MS PGothic" charset="0"/>
                <a:cs typeface="MS PGothic" charset="0"/>
              </a:rPr>
              <a:t>x </a:t>
            </a:r>
            <a:r>
              <a:rPr lang="fr-FR" sz="1800" b="1" dirty="0" smtClean="0">
                <a:solidFill>
                  <a:srgbClr val="FF0000"/>
                </a:solidFill>
                <a:latin typeface="Arial" charset="0"/>
                <a:ea typeface="MS PGothic" charset="0"/>
                <a:cs typeface="MS PGothic" charset="0"/>
              </a:rPr>
              <a:t>S</a:t>
            </a:r>
            <a:r>
              <a:rPr lang="fr-FR" sz="1800" b="1" dirty="0">
                <a:solidFill>
                  <a:srgbClr val="FF0000"/>
                </a:solidFill>
                <a:latin typeface="Arial" charset="0"/>
                <a:ea typeface="MS PGothic" charset="0"/>
                <a:cs typeface="MS PGothic" charset="0"/>
              </a:rPr>
              <a:t> </a:t>
            </a:r>
            <a:endParaRPr lang="fr-FR" sz="1800" b="1" dirty="0" smtClean="0">
              <a:solidFill>
                <a:srgbClr val="FF0000"/>
              </a:solidFill>
              <a:latin typeface="Arial" charset="0"/>
              <a:ea typeface="MS PGothic" charset="0"/>
              <a:cs typeface="MS PGothic" charset="0"/>
            </a:endParaRPr>
          </a:p>
          <a:p>
            <a:pPr>
              <a:lnSpc>
                <a:spcPct val="68000"/>
              </a:lnSpc>
              <a:buFontTx/>
              <a:buNone/>
            </a:pPr>
            <a:endParaRPr lang="fr-FR" sz="1800" b="1" dirty="0">
              <a:solidFill>
                <a:srgbClr val="FF0000"/>
              </a:solidFill>
              <a:latin typeface="Arial" charset="0"/>
              <a:ea typeface="MS PGothic" charset="0"/>
              <a:cs typeface="MS PGothic" charset="0"/>
            </a:endParaRPr>
          </a:p>
          <a:p>
            <a:pPr>
              <a:lnSpc>
                <a:spcPct val="68000"/>
              </a:lnSpc>
              <a:buFontTx/>
              <a:buNone/>
            </a:pPr>
            <a:r>
              <a:rPr lang="fr-FR" sz="1800" b="1" dirty="0" smtClean="0">
                <a:solidFill>
                  <a:srgbClr val="FF0000"/>
                </a:solidFill>
                <a:latin typeface="Arial" charset="0"/>
                <a:ea typeface="MS PGothic" charset="0"/>
                <a:cs typeface="MS PGothic" charset="0"/>
              </a:rPr>
              <a:t>Q</a:t>
            </a:r>
            <a:r>
              <a:rPr lang="fr-FR" sz="1800" b="1" baseline="-25000" dirty="0" smtClean="0">
                <a:solidFill>
                  <a:srgbClr val="FF0000"/>
                </a:solidFill>
                <a:latin typeface="Arial" charset="0"/>
                <a:ea typeface="MS PGothic" charset="0"/>
                <a:cs typeface="MS PGothic" charset="0"/>
              </a:rPr>
              <a:t>UF</a:t>
            </a:r>
            <a:r>
              <a:rPr lang="fr-FR" sz="1800" b="1" dirty="0" smtClean="0">
                <a:solidFill>
                  <a:srgbClr val="FF0000"/>
                </a:solidFill>
                <a:latin typeface="Arial" charset="0"/>
                <a:ea typeface="MS PGothic" charset="0"/>
                <a:cs typeface="MS PGothic" charset="0"/>
              </a:rPr>
              <a:t> </a:t>
            </a:r>
            <a:r>
              <a:rPr lang="fr-FR" sz="1800" b="1" dirty="0">
                <a:solidFill>
                  <a:srgbClr val="FF0000"/>
                </a:solidFill>
                <a:latin typeface="Arial" charset="0"/>
                <a:ea typeface="MS PGothic" charset="0"/>
                <a:cs typeface="MS PGothic" charset="0"/>
              </a:rPr>
              <a:t>&lt; 1/3  Q</a:t>
            </a:r>
            <a:r>
              <a:rPr lang="fr-FR" sz="1800" b="1" baseline="-25000" dirty="0">
                <a:solidFill>
                  <a:srgbClr val="FF0000"/>
                </a:solidFill>
                <a:latin typeface="Arial" charset="0"/>
                <a:ea typeface="MS PGothic" charset="0"/>
                <a:cs typeface="MS PGothic" charset="0"/>
              </a:rPr>
              <a:t>B</a:t>
            </a:r>
            <a:r>
              <a:rPr lang="fr-FR" sz="1800" b="1" dirty="0">
                <a:solidFill>
                  <a:srgbClr val="FF0000"/>
                </a:solidFill>
                <a:latin typeface="Arial" charset="0"/>
                <a:ea typeface="MS PGothic" charset="0"/>
                <a:cs typeface="MS PGothic" charset="0"/>
              </a:rPr>
              <a:t> </a:t>
            </a:r>
            <a:r>
              <a:rPr lang="fr-FR" sz="1800" b="1" dirty="0" smtClean="0">
                <a:solidFill>
                  <a:srgbClr val="FF0000"/>
                </a:solidFill>
                <a:latin typeface="Arial" charset="0"/>
                <a:ea typeface="MS PGothic" charset="0"/>
                <a:cs typeface="MS PGothic" charset="0"/>
              </a:rPr>
              <a:t>(in </a:t>
            </a:r>
            <a:r>
              <a:rPr lang="fr-FR" sz="1800" b="1" dirty="0" err="1" smtClean="0">
                <a:solidFill>
                  <a:srgbClr val="FF0000"/>
                </a:solidFill>
                <a:latin typeface="Arial" charset="0"/>
                <a:ea typeface="MS PGothic" charset="0"/>
                <a:cs typeface="MS PGothic" charset="0"/>
              </a:rPr>
              <a:t>postdilution</a:t>
            </a:r>
            <a:r>
              <a:rPr lang="fr-FR" sz="1800" b="1" dirty="0" smtClean="0">
                <a:solidFill>
                  <a:srgbClr val="FF0000"/>
                </a:solidFill>
                <a:latin typeface="Arial" charset="0"/>
                <a:ea typeface="MS PGothic" charset="0"/>
                <a:cs typeface="MS PGothic" charset="0"/>
              </a:rPr>
              <a:t>, and </a:t>
            </a:r>
            <a:r>
              <a:rPr lang="fr-FR" sz="1800" b="1" dirty="0" err="1" smtClean="0">
                <a:solidFill>
                  <a:srgbClr val="FF0000"/>
                </a:solidFill>
                <a:latin typeface="Arial" charset="0"/>
                <a:ea typeface="MS PGothic" charset="0"/>
                <a:cs typeface="MS PGothic" charset="0"/>
              </a:rPr>
              <a:t>even</a:t>
            </a:r>
            <a:r>
              <a:rPr lang="fr-FR" sz="1800" b="1" dirty="0" smtClean="0">
                <a:solidFill>
                  <a:srgbClr val="FF0000"/>
                </a:solidFill>
                <a:latin typeface="Arial" charset="0"/>
                <a:ea typeface="MS PGothic" charset="0"/>
                <a:cs typeface="MS PGothic" charset="0"/>
              </a:rPr>
              <a:t> </a:t>
            </a:r>
            <a:r>
              <a:rPr lang="fr-FR" sz="1800" b="1" dirty="0" err="1" smtClean="0">
                <a:solidFill>
                  <a:srgbClr val="FF0000"/>
                </a:solidFill>
                <a:latin typeface="Arial" charset="0"/>
                <a:ea typeface="MS PGothic" charset="0"/>
                <a:cs typeface="MS PGothic" charset="0"/>
              </a:rPr>
              <a:t>oftently</a:t>
            </a:r>
            <a:r>
              <a:rPr lang="fr-FR" sz="1800" b="1" dirty="0" smtClean="0">
                <a:solidFill>
                  <a:srgbClr val="FF0000"/>
                </a:solidFill>
                <a:latin typeface="Arial" charset="0"/>
                <a:ea typeface="MS PGothic" charset="0"/>
                <a:cs typeface="MS PGothic" charset="0"/>
              </a:rPr>
              <a:t> </a:t>
            </a:r>
            <a:r>
              <a:rPr lang="fr-FR" sz="1800" b="1" dirty="0" err="1">
                <a:solidFill>
                  <a:srgbClr val="FF0000"/>
                </a:solidFill>
                <a:latin typeface="Arial" charset="0"/>
                <a:ea typeface="MS PGothic" charset="0"/>
                <a:cs typeface="MS PGothic" charset="0"/>
              </a:rPr>
              <a:t>lower</a:t>
            </a:r>
            <a:r>
              <a:rPr lang="fr-FR" sz="1800" b="1" dirty="0" smtClean="0">
                <a:solidFill>
                  <a:srgbClr val="FF0000"/>
                </a:solidFill>
                <a:latin typeface="Arial" charset="0"/>
                <a:ea typeface="MS PGothic" charset="0"/>
                <a:cs typeface="MS PGothic" charset="0"/>
              </a:rPr>
              <a:t>)</a:t>
            </a:r>
          </a:p>
          <a:p>
            <a:pPr>
              <a:lnSpc>
                <a:spcPct val="68000"/>
              </a:lnSpc>
              <a:buFontTx/>
              <a:buNone/>
            </a:pPr>
            <a:endParaRPr lang="fr-FR" sz="1800" dirty="0">
              <a:latin typeface="Arial" charset="0"/>
              <a:ea typeface="MS PGothic" charset="0"/>
              <a:cs typeface="MS PGothic" charset="0"/>
            </a:endParaRPr>
          </a:p>
          <a:p>
            <a:pPr>
              <a:lnSpc>
                <a:spcPct val="68000"/>
              </a:lnSpc>
              <a:buFontTx/>
              <a:buNone/>
            </a:pPr>
            <a:r>
              <a:rPr lang="fr-FR" sz="1800" b="1" dirty="0">
                <a:solidFill>
                  <a:srgbClr val="FF0000"/>
                </a:solidFill>
                <a:latin typeface="Arial" charset="0"/>
                <a:ea typeface="MS PGothic" charset="0"/>
                <a:cs typeface="MS PGothic" charset="0"/>
              </a:rPr>
              <a:t>Q</a:t>
            </a:r>
            <a:r>
              <a:rPr lang="fr-FR" sz="1800" b="1" baseline="-25000" dirty="0">
                <a:solidFill>
                  <a:srgbClr val="FF0000"/>
                </a:solidFill>
                <a:latin typeface="Arial" charset="0"/>
                <a:ea typeface="MS PGothic" charset="0"/>
                <a:cs typeface="MS PGothic" charset="0"/>
              </a:rPr>
              <a:t>UF</a:t>
            </a:r>
            <a:r>
              <a:rPr lang="fr-FR" sz="1800" b="1" dirty="0">
                <a:solidFill>
                  <a:srgbClr val="FF0000"/>
                </a:solidFill>
                <a:latin typeface="Arial" charset="0"/>
                <a:ea typeface="MS PGothic" charset="0"/>
                <a:cs typeface="MS PGothic" charset="0"/>
              </a:rPr>
              <a:t> </a:t>
            </a:r>
            <a:r>
              <a:rPr lang="fr-FR" sz="1800" b="1" dirty="0" smtClean="0">
                <a:solidFill>
                  <a:srgbClr val="FF0000"/>
                </a:solidFill>
                <a:latin typeface="Arial" charset="0"/>
                <a:ea typeface="MS PGothic" charset="0"/>
                <a:cs typeface="MS PGothic" charset="0"/>
              </a:rPr>
              <a:t>= or &gt; Q</a:t>
            </a:r>
            <a:r>
              <a:rPr lang="fr-FR" sz="1800" b="1" baseline="-25000" dirty="0" smtClean="0">
                <a:solidFill>
                  <a:srgbClr val="FF0000"/>
                </a:solidFill>
                <a:latin typeface="Arial" charset="0"/>
                <a:ea typeface="MS PGothic" charset="0"/>
                <a:cs typeface="MS PGothic" charset="0"/>
              </a:rPr>
              <a:t>B</a:t>
            </a:r>
            <a:r>
              <a:rPr lang="fr-FR" sz="1800" b="1" dirty="0" smtClean="0">
                <a:solidFill>
                  <a:srgbClr val="FF0000"/>
                </a:solidFill>
                <a:latin typeface="Arial" charset="0"/>
                <a:ea typeface="MS PGothic" charset="0"/>
                <a:cs typeface="MS PGothic" charset="0"/>
              </a:rPr>
              <a:t> (in </a:t>
            </a:r>
            <a:r>
              <a:rPr lang="fr-FR" sz="1800" b="1" dirty="0" err="1" smtClean="0">
                <a:solidFill>
                  <a:srgbClr val="FF0000"/>
                </a:solidFill>
                <a:latin typeface="Arial" charset="0"/>
                <a:ea typeface="MS PGothic" charset="0"/>
                <a:cs typeface="MS PGothic" charset="0"/>
              </a:rPr>
              <a:t>predilution</a:t>
            </a:r>
            <a:r>
              <a:rPr lang="fr-FR" sz="1800" b="1" dirty="0" smtClean="0">
                <a:solidFill>
                  <a:srgbClr val="FF0000"/>
                </a:solidFill>
                <a:latin typeface="Arial" charset="0"/>
                <a:ea typeface="MS PGothic" charset="0"/>
                <a:cs typeface="MS PGothic" charset="0"/>
              </a:rPr>
              <a:t>, in </a:t>
            </a:r>
            <a:r>
              <a:rPr lang="fr-FR" sz="1800" b="1" dirty="0" err="1" smtClean="0">
                <a:solidFill>
                  <a:srgbClr val="FF0000"/>
                </a:solidFill>
                <a:latin typeface="Arial" charset="0"/>
                <a:ea typeface="MS PGothic" charset="0"/>
                <a:cs typeface="MS PGothic" charset="0"/>
              </a:rPr>
              <a:t>fact</a:t>
            </a:r>
            <a:r>
              <a:rPr lang="fr-FR" sz="1800" b="1" dirty="0" smtClean="0">
                <a:solidFill>
                  <a:srgbClr val="FF0000"/>
                </a:solidFill>
                <a:latin typeface="Arial" charset="0"/>
                <a:ea typeface="MS PGothic" charset="0"/>
                <a:cs typeface="MS PGothic" charset="0"/>
              </a:rPr>
              <a:t> « not </a:t>
            </a:r>
            <a:r>
              <a:rPr lang="fr-FR" sz="1800" b="1" dirty="0" err="1" smtClean="0">
                <a:solidFill>
                  <a:srgbClr val="FF0000"/>
                </a:solidFill>
                <a:latin typeface="Arial" charset="0"/>
                <a:ea typeface="MS PGothic" charset="0"/>
                <a:cs typeface="MS PGothic" charset="0"/>
              </a:rPr>
              <a:t>limited</a:t>
            </a:r>
            <a:r>
              <a:rPr lang="fr-FR" sz="1800" b="1" dirty="0" smtClean="0">
                <a:solidFill>
                  <a:srgbClr val="FF0000"/>
                </a:solidFill>
                <a:latin typeface="Arial" charset="0"/>
                <a:ea typeface="MS PGothic" charset="0"/>
                <a:cs typeface="MS PGothic" charset="0"/>
              </a:rPr>
              <a:t> »)</a:t>
            </a:r>
            <a:endParaRPr lang="fr-FR" sz="1800" dirty="0">
              <a:latin typeface="Arial" charset="0"/>
              <a:ea typeface="MS PGothic" charset="0"/>
              <a:cs typeface="MS PGothic" charset="0"/>
            </a:endParaRPr>
          </a:p>
          <a:p>
            <a:pPr>
              <a:lnSpc>
                <a:spcPct val="68000"/>
              </a:lnSpc>
              <a:buFontTx/>
              <a:buNone/>
            </a:pPr>
            <a:r>
              <a:rPr lang="fr-FR" sz="1800" dirty="0">
                <a:latin typeface="Arial" charset="0"/>
                <a:ea typeface="MS PGothic" charset="0"/>
                <a:cs typeface="MS PGothic" charset="0"/>
              </a:rPr>
              <a:t>            </a:t>
            </a:r>
          </a:p>
          <a:p>
            <a:pPr>
              <a:lnSpc>
                <a:spcPct val="88000"/>
              </a:lnSpc>
              <a:buFontTx/>
              <a:buNone/>
            </a:pPr>
            <a:endParaRPr lang="fr-FR" sz="1800" dirty="0">
              <a:latin typeface="Arial" charset="0"/>
              <a:ea typeface="MS PGothic" charset="0"/>
              <a:cs typeface="MS PGothic" charset="0"/>
            </a:endParaRPr>
          </a:p>
          <a:p>
            <a:pPr>
              <a:lnSpc>
                <a:spcPct val="88000"/>
              </a:lnSpc>
              <a:buFontTx/>
              <a:buNone/>
            </a:pPr>
            <a:endParaRPr lang="fr-FR" sz="200" dirty="0">
              <a:latin typeface="Arial" charset="0"/>
              <a:ea typeface="MS PGothic" charset="0"/>
              <a:cs typeface="MS PGothic" charset="0"/>
            </a:endParaRPr>
          </a:p>
          <a:p>
            <a:pPr>
              <a:lnSpc>
                <a:spcPct val="68000"/>
              </a:lnSpc>
              <a:buFontTx/>
              <a:buNone/>
            </a:pPr>
            <a:r>
              <a:rPr lang="fr-FR" sz="1800" dirty="0">
                <a:latin typeface="Arial" charset="0"/>
                <a:ea typeface="MS PGothic" charset="0"/>
                <a:cs typeface="MS PGothic" charset="0"/>
              </a:rPr>
              <a:t>           </a:t>
            </a:r>
          </a:p>
          <a:p>
            <a:pPr>
              <a:lnSpc>
                <a:spcPct val="68000"/>
              </a:lnSpc>
            </a:pPr>
            <a:endParaRPr lang="fr-FR" sz="1800" dirty="0">
              <a:latin typeface="Arial" charset="0"/>
              <a:ea typeface="MS PGothic" charset="0"/>
              <a:cs typeface="MS PGothic" charset="0"/>
            </a:endParaRPr>
          </a:p>
        </p:txBody>
      </p:sp>
      <p:pic>
        <p:nvPicPr>
          <p:cNvPr id="5" name="Image 4"/>
          <p:cNvPicPr>
            <a:picLocks noChangeAspect="1"/>
          </p:cNvPicPr>
          <p:nvPr/>
        </p:nvPicPr>
        <p:blipFill>
          <a:blip r:embed="rId2"/>
          <a:stretch>
            <a:fillRect/>
          </a:stretch>
        </p:blipFill>
        <p:spPr>
          <a:xfrm>
            <a:off x="5647556" y="2276872"/>
            <a:ext cx="4509120" cy="3006080"/>
          </a:xfrm>
          <a:prstGeom prst="rect">
            <a:avLst/>
          </a:prstGeom>
        </p:spPr>
      </p:pic>
    </p:spTree>
    <p:extLst>
      <p:ext uri="{BB962C8B-B14F-4D97-AF65-F5344CB8AC3E}">
        <p14:creationId xmlns:p14="http://schemas.microsoft.com/office/powerpoint/2010/main" val="2001444916"/>
      </p:ext>
    </p:extLst>
  </p:cSld>
  <p:clrMapOvr>
    <a:masterClrMapping/>
  </p:clrMapOvr>
  <p:transition xmlns:p14="http://schemas.microsoft.com/office/powerpoint/2010/mai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re 1"/>
          <p:cNvSpPr>
            <a:spLocks noGrp="1"/>
          </p:cNvSpPr>
          <p:nvPr>
            <p:ph type="title"/>
          </p:nvPr>
        </p:nvSpPr>
        <p:spPr>
          <a:xfrm>
            <a:off x="390525" y="188913"/>
            <a:ext cx="9505950" cy="2087562"/>
          </a:xfrm>
          <a:solidFill>
            <a:schemeClr val="accent6">
              <a:lumMod val="20000"/>
              <a:lumOff val="80000"/>
            </a:schemeClr>
          </a:solidFill>
        </p:spPr>
        <p:txBody>
          <a:bodyPr/>
          <a:lstStyle/>
          <a:p>
            <a:pPr>
              <a:defRPr/>
            </a:pPr>
            <a:r>
              <a:rPr lang="fr-FR" sz="4000" dirty="0" err="1">
                <a:latin typeface="Arial" charset="0"/>
                <a:ea typeface="MS PGothic" charset="0"/>
              </a:rPr>
              <a:t>Uremic</a:t>
            </a:r>
            <a:r>
              <a:rPr lang="fr-FR" sz="4000" dirty="0">
                <a:latin typeface="Arial" charset="0"/>
                <a:ea typeface="MS PGothic" charset="0"/>
              </a:rPr>
              <a:t> </a:t>
            </a:r>
            <a:r>
              <a:rPr lang="fr-FR" sz="4000" dirty="0" err="1">
                <a:latin typeface="Arial" charset="0"/>
                <a:ea typeface="MS PGothic" charset="0"/>
              </a:rPr>
              <a:t>toxins</a:t>
            </a:r>
            <a:r>
              <a:rPr lang="fr-FR" sz="4000" dirty="0">
                <a:latin typeface="Arial" charset="0"/>
                <a:ea typeface="MS PGothic" charset="0"/>
              </a:rPr>
              <a:t>: </a:t>
            </a:r>
            <a:r>
              <a:rPr lang="fr-FR" sz="4000" dirty="0" err="1">
                <a:latin typeface="Arial" charset="0"/>
                <a:ea typeface="MS PGothic" charset="0"/>
              </a:rPr>
              <a:t>which</a:t>
            </a:r>
            <a:r>
              <a:rPr lang="fr-FR" sz="4000" dirty="0">
                <a:latin typeface="Arial" charset="0"/>
                <a:ea typeface="MS PGothic" charset="0"/>
              </a:rPr>
              <a:t> to dose?</a:t>
            </a:r>
            <a:r>
              <a:rPr lang="fr-FR" dirty="0">
                <a:latin typeface="Arial" charset="0"/>
                <a:ea typeface="MS PGothic" charset="0"/>
              </a:rPr>
              <a:t/>
            </a:r>
            <a:br>
              <a:rPr lang="fr-FR" dirty="0">
                <a:latin typeface="Arial" charset="0"/>
                <a:ea typeface="MS PGothic" charset="0"/>
              </a:rPr>
            </a:br>
            <a:r>
              <a:rPr lang="fr-FR" sz="2400" dirty="0">
                <a:solidFill>
                  <a:schemeClr val="tx1"/>
                </a:solidFill>
                <a:latin typeface="Arial" charset="0"/>
                <a:ea typeface="MS PGothic" charset="0"/>
              </a:rPr>
              <a:t>1) </a:t>
            </a:r>
            <a:r>
              <a:rPr lang="fr-FR" sz="2400" dirty="0" err="1">
                <a:solidFill>
                  <a:schemeClr val="tx1"/>
                </a:solidFill>
                <a:latin typeface="Arial" charset="0"/>
                <a:ea typeface="MS PGothic" charset="0"/>
              </a:rPr>
              <a:t>Urea</a:t>
            </a:r>
            <a:r>
              <a:rPr lang="fr-FR" sz="2400" dirty="0">
                <a:solidFill>
                  <a:schemeClr val="tx1"/>
                </a:solidFill>
                <a:latin typeface="Arial" charset="0"/>
                <a:ea typeface="MS PGothic" charset="0"/>
              </a:rPr>
              <a:t> </a:t>
            </a:r>
            <a:r>
              <a:rPr lang="fr-FR" sz="2400" dirty="0" err="1">
                <a:solidFill>
                  <a:schemeClr val="tx1"/>
                </a:solidFill>
                <a:latin typeface="Arial" charset="0"/>
                <a:ea typeface="MS PGothic" charset="0"/>
              </a:rPr>
              <a:t>Kt</a:t>
            </a:r>
            <a:r>
              <a:rPr lang="fr-FR" sz="2400" dirty="0">
                <a:solidFill>
                  <a:schemeClr val="tx1"/>
                </a:solidFill>
                <a:latin typeface="Arial" charset="0"/>
                <a:ea typeface="MS PGothic" charset="0"/>
              </a:rPr>
              <a:t>/V as </a:t>
            </a:r>
            <a:r>
              <a:rPr lang="fr-FR" sz="2400" dirty="0" err="1">
                <a:solidFill>
                  <a:schemeClr val="tx1"/>
                </a:solidFill>
                <a:latin typeface="Arial" charset="0"/>
                <a:ea typeface="MS PGothic" charset="0"/>
              </a:rPr>
              <a:t>surrogate</a:t>
            </a:r>
            <a:r>
              <a:rPr lang="fr-FR" sz="2400" dirty="0">
                <a:solidFill>
                  <a:schemeClr val="tx1"/>
                </a:solidFill>
                <a:latin typeface="Arial" charset="0"/>
                <a:ea typeface="MS PGothic" charset="0"/>
              </a:rPr>
              <a:t> for the diffusion </a:t>
            </a:r>
            <a:r>
              <a:rPr lang="fr-FR" sz="2400" dirty="0" err="1">
                <a:solidFill>
                  <a:schemeClr val="tx1"/>
                </a:solidFill>
                <a:latin typeface="Arial" charset="0"/>
                <a:ea typeface="MS PGothic" charset="0"/>
              </a:rPr>
              <a:t>process</a:t>
            </a:r>
            <a:r>
              <a:rPr lang="fr-FR" sz="2400" dirty="0">
                <a:solidFill>
                  <a:schemeClr val="tx1"/>
                </a:solidFill>
                <a:latin typeface="Arial" charset="0"/>
                <a:ea typeface="MS PGothic" charset="0"/>
              </a:rPr>
              <a:t> and </a:t>
            </a:r>
            <a:br>
              <a:rPr lang="fr-FR" sz="2400" dirty="0">
                <a:solidFill>
                  <a:schemeClr val="tx1"/>
                </a:solidFill>
                <a:latin typeface="Arial" charset="0"/>
                <a:ea typeface="MS PGothic" charset="0"/>
              </a:rPr>
            </a:br>
            <a:r>
              <a:rPr lang="fr-FR" sz="2400" dirty="0">
                <a:solidFill>
                  <a:schemeClr val="tx1"/>
                </a:solidFill>
                <a:latin typeface="Arial" charset="0"/>
                <a:ea typeface="MS PGothic" charset="0"/>
              </a:rPr>
              <a:t> 2) </a:t>
            </a:r>
            <a:r>
              <a:rPr lang="fr-FR" sz="2400" dirty="0">
                <a:solidFill>
                  <a:schemeClr val="tx1"/>
                </a:solidFill>
                <a:latin typeface="Arial" charset="0"/>
                <a:ea typeface="MS PGothic" charset="0"/>
                <a:cs typeface="Arial" charset="0"/>
              </a:rPr>
              <a:t>β2 </a:t>
            </a:r>
            <a:r>
              <a:rPr lang="fr-FR" sz="2400" dirty="0" err="1">
                <a:solidFill>
                  <a:schemeClr val="tx1"/>
                </a:solidFill>
                <a:latin typeface="Arial" charset="0"/>
                <a:ea typeface="MS PGothic" charset="0"/>
                <a:cs typeface="Arial" charset="0"/>
              </a:rPr>
              <a:t>microglobulin</a:t>
            </a:r>
            <a:r>
              <a:rPr lang="fr-FR" sz="2400" dirty="0">
                <a:solidFill>
                  <a:schemeClr val="tx1"/>
                </a:solidFill>
                <a:latin typeface="Arial" charset="0"/>
                <a:ea typeface="MS PGothic" charset="0"/>
                <a:cs typeface="Arial" charset="0"/>
              </a:rPr>
              <a:t> </a:t>
            </a:r>
            <a:r>
              <a:rPr lang="fr-FR" sz="2400" i="1" dirty="0">
                <a:solidFill>
                  <a:schemeClr val="tx1"/>
                </a:solidFill>
                <a:latin typeface="Arial" charset="0"/>
                <a:ea typeface="MS PGothic" charset="0"/>
                <a:cs typeface="Arial" charset="0"/>
              </a:rPr>
              <a:t>or</a:t>
            </a:r>
            <a:r>
              <a:rPr lang="fr-FR" sz="2400" dirty="0">
                <a:solidFill>
                  <a:schemeClr val="tx1"/>
                </a:solidFill>
                <a:latin typeface="Arial" charset="0"/>
                <a:ea typeface="MS PGothic" charset="0"/>
                <a:cs typeface="Arial" charset="0"/>
              </a:rPr>
              <a:t> </a:t>
            </a:r>
            <a:r>
              <a:rPr lang="fr-FR" sz="2400" dirty="0">
                <a:solidFill>
                  <a:schemeClr val="tx1"/>
                </a:solidFill>
                <a:latin typeface="Arial" charset="0"/>
                <a:ea typeface="MS PGothic" charset="0"/>
              </a:rPr>
              <a:t>the convective volume as </a:t>
            </a:r>
            <a:r>
              <a:rPr lang="fr-FR" sz="2400" dirty="0" err="1">
                <a:solidFill>
                  <a:schemeClr val="tx1"/>
                </a:solidFill>
                <a:latin typeface="Arial" charset="0"/>
                <a:ea typeface="MS PGothic" charset="0"/>
              </a:rPr>
              <a:t>surrogate</a:t>
            </a:r>
            <a:r>
              <a:rPr lang="fr-FR" sz="2400" dirty="0">
                <a:solidFill>
                  <a:schemeClr val="tx1"/>
                </a:solidFill>
                <a:latin typeface="Arial" charset="0"/>
                <a:ea typeface="MS PGothic" charset="0"/>
              </a:rPr>
              <a:t> for the convective mass transport</a:t>
            </a:r>
            <a:endParaRPr lang="fr-FR" sz="4000" dirty="0">
              <a:solidFill>
                <a:schemeClr val="tx1"/>
              </a:solidFill>
              <a:latin typeface="Arial" charset="0"/>
              <a:ea typeface="MS PGothic" charset="0"/>
            </a:endParaRPr>
          </a:p>
        </p:txBody>
      </p:sp>
      <p:pic>
        <p:nvPicPr>
          <p:cNvPr id="384002" name="Picture 2" descr="C:\Users\Rukshana\Desktop\Appraisal 2011-2012\Bernard Canaud_Page_63.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8792" r="-28792"/>
          <a:stretch>
            <a:fillRect/>
          </a:stretch>
        </p:blipFill>
        <p:spPr>
          <a:xfrm>
            <a:off x="-1265238" y="2276475"/>
            <a:ext cx="13179426" cy="4581525"/>
          </a:xfrm>
        </p:spPr>
      </p:pic>
      <p:sp>
        <p:nvSpPr>
          <p:cNvPr id="3" name="Ellipse 2"/>
          <p:cNvSpPr/>
          <p:nvPr/>
        </p:nvSpPr>
        <p:spPr bwMode="auto">
          <a:xfrm>
            <a:off x="3631332" y="2636912"/>
            <a:ext cx="2808312" cy="374441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821768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1182688" y="333375"/>
            <a:ext cx="7921625" cy="935038"/>
          </a:xfrm>
          <a:solidFill>
            <a:schemeClr val="accent1">
              <a:lumMod val="20000"/>
              <a:lumOff val="80000"/>
            </a:schemeClr>
          </a:solidFill>
        </p:spPr>
        <p:txBody>
          <a:bodyPr/>
          <a:lstStyle/>
          <a:p>
            <a:pPr>
              <a:defRPr/>
            </a:pPr>
            <a:r>
              <a:rPr lang="fr-FR" sz="4000" dirty="0" smtClean="0">
                <a:ea typeface="+mj-ea"/>
                <a:cs typeface="+mj-cs"/>
              </a:rPr>
              <a:t>HDF versus HD : </a:t>
            </a:r>
            <a:r>
              <a:rPr lang="fr-FR" sz="4000" dirty="0" err="1" smtClean="0">
                <a:ea typeface="+mj-ea"/>
                <a:cs typeface="+mj-cs"/>
              </a:rPr>
              <a:t>advantages</a:t>
            </a:r>
            <a:endParaRPr lang="fr-FR" sz="5400" dirty="0" smtClean="0">
              <a:ea typeface="+mj-ea"/>
              <a:cs typeface="+mj-cs"/>
            </a:endParaRPr>
          </a:p>
        </p:txBody>
      </p:sp>
      <p:sp>
        <p:nvSpPr>
          <p:cNvPr id="508930" name="Rectangle 3"/>
          <p:cNvSpPr>
            <a:spLocks noGrp="1" noChangeArrowheads="1"/>
          </p:cNvSpPr>
          <p:nvPr>
            <p:ph type="body" idx="1"/>
          </p:nvPr>
        </p:nvSpPr>
        <p:spPr>
          <a:xfrm>
            <a:off x="914400" y="1676400"/>
            <a:ext cx="8458200" cy="4572000"/>
          </a:xfrm>
        </p:spPr>
        <p:txBody>
          <a:bodyPr/>
          <a:lstStyle/>
          <a:p>
            <a:pPr algn="just">
              <a:lnSpc>
                <a:spcPct val="118000"/>
              </a:lnSpc>
              <a:spcBef>
                <a:spcPct val="50000"/>
              </a:spcBef>
            </a:pPr>
            <a:r>
              <a:rPr lang="fr-FR" sz="2400" b="1" dirty="0">
                <a:solidFill>
                  <a:srgbClr val="FF0000"/>
                </a:solidFill>
                <a:latin typeface="Arial" charset="0"/>
                <a:ea typeface="MS PGothic" charset="0"/>
                <a:cs typeface="MS PGothic" charset="0"/>
              </a:rPr>
              <a:t>Hemodynamic </a:t>
            </a:r>
            <a:r>
              <a:rPr lang="fr-FR" sz="2400" b="1" dirty="0" err="1">
                <a:solidFill>
                  <a:srgbClr val="FF0000"/>
                </a:solidFill>
                <a:latin typeface="Arial" charset="0"/>
                <a:ea typeface="MS PGothic" charset="0"/>
                <a:cs typeface="MS PGothic" charset="0"/>
              </a:rPr>
              <a:t>stability</a:t>
            </a:r>
            <a:r>
              <a:rPr lang="fr-FR" sz="2400" b="1" dirty="0">
                <a:solidFill>
                  <a:srgbClr val="FF0000"/>
                </a:solidFill>
                <a:latin typeface="Arial" charset="0"/>
                <a:ea typeface="MS PGothic" charset="0"/>
                <a:cs typeface="MS PGothic" charset="0"/>
              </a:rPr>
              <a:t> over the </a:t>
            </a:r>
            <a:r>
              <a:rPr lang="fr-FR" sz="2400" b="1" dirty="0" smtClean="0">
                <a:solidFill>
                  <a:srgbClr val="FF0000"/>
                </a:solidFill>
                <a:latin typeface="Arial" charset="0"/>
                <a:ea typeface="MS PGothic" charset="0"/>
                <a:cs typeface="MS PGothic" charset="0"/>
              </a:rPr>
              <a:t>session, </a:t>
            </a:r>
            <a:r>
              <a:rPr lang="fr-FR" sz="2400" b="1" dirty="0" err="1" smtClean="0">
                <a:solidFill>
                  <a:srgbClr val="FF0000"/>
                </a:solidFill>
                <a:latin typeface="Arial" charset="0"/>
                <a:ea typeface="MS PGothic" charset="0"/>
                <a:cs typeface="MS PGothic" charset="0"/>
              </a:rPr>
              <a:t>that</a:t>
            </a:r>
            <a:r>
              <a:rPr lang="fr-FR" sz="2400" b="1" dirty="0" smtClean="0">
                <a:solidFill>
                  <a:srgbClr val="FF0000"/>
                </a:solidFill>
                <a:latin typeface="Arial" charset="0"/>
                <a:ea typeface="MS PGothic" charset="0"/>
                <a:cs typeface="MS PGothic" charset="0"/>
              </a:rPr>
              <a:t> </a:t>
            </a:r>
            <a:r>
              <a:rPr lang="fr-FR" sz="2400" b="1" dirty="0" err="1" smtClean="0">
                <a:solidFill>
                  <a:srgbClr val="FF0000"/>
                </a:solidFill>
                <a:latin typeface="Arial" charset="0"/>
                <a:ea typeface="MS PGothic" charset="0"/>
                <a:cs typeface="MS PGothic" charset="0"/>
              </a:rPr>
              <a:t>is</a:t>
            </a:r>
            <a:r>
              <a:rPr lang="fr-FR" sz="2400" b="1" dirty="0" smtClean="0">
                <a:solidFill>
                  <a:srgbClr val="FF0000"/>
                </a:solidFill>
                <a:latin typeface="Arial" charset="0"/>
                <a:ea typeface="MS PGothic" charset="0"/>
                <a:cs typeface="MS PGothic" charset="0"/>
              </a:rPr>
              <a:t> </a:t>
            </a:r>
            <a:r>
              <a:rPr lang="fr-FR" sz="2400" b="1" dirty="0" err="1" smtClean="0">
                <a:solidFill>
                  <a:srgbClr val="FF0000"/>
                </a:solidFill>
                <a:latin typeface="Arial" charset="0"/>
                <a:ea typeface="MS PGothic" charset="0"/>
                <a:cs typeface="MS PGothic" charset="0"/>
              </a:rPr>
              <a:t>both</a:t>
            </a:r>
            <a:r>
              <a:rPr lang="fr-FR" sz="2400" b="1" dirty="0" smtClean="0">
                <a:solidFill>
                  <a:srgbClr val="FF0000"/>
                </a:solidFill>
                <a:latin typeface="Arial" charset="0"/>
                <a:ea typeface="MS PGothic" charset="0"/>
                <a:cs typeface="MS PGothic" charset="0"/>
              </a:rPr>
              <a:t> </a:t>
            </a:r>
            <a:r>
              <a:rPr lang="fr-FR" sz="2400" b="1" dirty="0" err="1">
                <a:solidFill>
                  <a:srgbClr val="FF0000"/>
                </a:solidFill>
                <a:latin typeface="Arial" charset="0"/>
                <a:ea typeface="MS PGothic" charset="0"/>
                <a:cs typeface="MS PGothic" charset="0"/>
              </a:rPr>
              <a:t>increased</a:t>
            </a:r>
            <a:r>
              <a:rPr lang="fr-FR" sz="2400" b="1" dirty="0">
                <a:solidFill>
                  <a:srgbClr val="FF0000"/>
                </a:solidFill>
                <a:latin typeface="Arial" charset="0"/>
                <a:ea typeface="MS PGothic" charset="0"/>
                <a:cs typeface="MS PGothic" charset="0"/>
              </a:rPr>
              <a:t> </a:t>
            </a:r>
            <a:r>
              <a:rPr lang="fr-FR" sz="2400" b="1" dirty="0" err="1">
                <a:solidFill>
                  <a:srgbClr val="FF0000"/>
                </a:solidFill>
                <a:latin typeface="Arial" charset="0"/>
                <a:ea typeface="MS PGothic" charset="0"/>
                <a:cs typeface="MS PGothic" charset="0"/>
              </a:rPr>
              <a:t>tolerance</a:t>
            </a:r>
            <a:r>
              <a:rPr lang="fr-FR" sz="2400" b="1" dirty="0">
                <a:solidFill>
                  <a:srgbClr val="FF0000"/>
                </a:solidFill>
                <a:latin typeface="Arial" charset="0"/>
                <a:ea typeface="MS PGothic" charset="0"/>
                <a:cs typeface="MS PGothic" charset="0"/>
              </a:rPr>
              <a:t> to </a:t>
            </a:r>
            <a:r>
              <a:rPr lang="fr-FR" sz="2400" b="1" dirty="0" err="1">
                <a:solidFill>
                  <a:srgbClr val="FF0000"/>
                </a:solidFill>
                <a:latin typeface="Arial" charset="0"/>
                <a:ea typeface="MS PGothic" charset="0"/>
                <a:cs typeface="MS PGothic" charset="0"/>
              </a:rPr>
              <a:t>weight</a:t>
            </a:r>
            <a:r>
              <a:rPr lang="fr-FR" sz="2400" b="1" dirty="0">
                <a:solidFill>
                  <a:srgbClr val="FF0000"/>
                </a:solidFill>
                <a:latin typeface="Arial" charset="0"/>
                <a:ea typeface="MS PGothic" charset="0"/>
                <a:cs typeface="MS PGothic" charset="0"/>
              </a:rPr>
              <a:t> </a:t>
            </a:r>
            <a:r>
              <a:rPr lang="fr-FR" sz="2400" b="1" dirty="0" err="1">
                <a:solidFill>
                  <a:srgbClr val="FF0000"/>
                </a:solidFill>
                <a:latin typeface="Arial" charset="0"/>
                <a:ea typeface="MS PGothic" charset="0"/>
                <a:cs typeface="MS PGothic" charset="0"/>
              </a:rPr>
              <a:t>loss</a:t>
            </a:r>
            <a:r>
              <a:rPr lang="fr-FR" sz="2400" b="1" dirty="0">
                <a:solidFill>
                  <a:srgbClr val="FF0000"/>
                </a:solidFill>
                <a:latin typeface="Arial" charset="0"/>
                <a:ea typeface="MS PGothic" charset="0"/>
                <a:cs typeface="MS PGothic" charset="0"/>
              </a:rPr>
              <a:t> and </a:t>
            </a:r>
            <a:r>
              <a:rPr lang="fr-FR" sz="2400" b="1" dirty="0" err="1">
                <a:solidFill>
                  <a:srgbClr val="FF0000"/>
                </a:solidFill>
                <a:latin typeface="Arial" charset="0"/>
                <a:ea typeface="MS PGothic" charset="0"/>
                <a:cs typeface="MS PGothic" charset="0"/>
              </a:rPr>
              <a:t>blood</a:t>
            </a:r>
            <a:r>
              <a:rPr lang="fr-FR" sz="2400" b="1" dirty="0">
                <a:solidFill>
                  <a:srgbClr val="FF0000"/>
                </a:solidFill>
                <a:latin typeface="Arial" charset="0"/>
                <a:ea typeface="MS PGothic" charset="0"/>
                <a:cs typeface="MS PGothic" charset="0"/>
              </a:rPr>
              <a:t> </a:t>
            </a:r>
            <a:r>
              <a:rPr lang="fr-FR" sz="2400" b="1" dirty="0" smtClean="0">
                <a:solidFill>
                  <a:srgbClr val="FF0000"/>
                </a:solidFill>
                <a:latin typeface="Arial" charset="0"/>
                <a:ea typeface="MS PGothic" charset="0"/>
                <a:cs typeface="MS PGothic" charset="0"/>
              </a:rPr>
              <a:t>pressure </a:t>
            </a:r>
            <a:r>
              <a:rPr lang="fr-FR" sz="2400" b="1" dirty="0">
                <a:solidFill>
                  <a:srgbClr val="FF0000"/>
                </a:solidFill>
                <a:latin typeface="Arial" charset="0"/>
                <a:ea typeface="MS PGothic" charset="0"/>
                <a:cs typeface="MS PGothic" charset="0"/>
              </a:rPr>
              <a:t>control </a:t>
            </a:r>
            <a:r>
              <a:rPr lang="fr-FR" sz="2400" b="1" dirty="0" err="1">
                <a:solidFill>
                  <a:srgbClr val="FF0000"/>
                </a:solidFill>
                <a:latin typeface="Arial" charset="0"/>
                <a:ea typeface="MS PGothic" charset="0"/>
                <a:cs typeface="MS PGothic" charset="0"/>
              </a:rPr>
              <a:t>improvement</a:t>
            </a:r>
            <a:r>
              <a:rPr lang="fr-FR" sz="2400" dirty="0">
                <a:latin typeface="Arial" charset="0"/>
                <a:ea typeface="MS PGothic" charset="0"/>
                <a:cs typeface="MS PGothic" charset="0"/>
              </a:rPr>
              <a:t> </a:t>
            </a:r>
            <a:r>
              <a:rPr lang="fr-FR" sz="2000" i="1" dirty="0">
                <a:latin typeface="Arial" charset="0"/>
                <a:ea typeface="MS PGothic" charset="0"/>
                <a:cs typeface="MS PGothic" charset="0"/>
              </a:rPr>
              <a:t>(</a:t>
            </a:r>
            <a:r>
              <a:rPr lang="fr-FR" sz="2000" i="1" dirty="0" err="1" smtClean="0">
                <a:latin typeface="Arial" charset="0"/>
                <a:ea typeface="MS PGothic" charset="0"/>
                <a:cs typeface="MS PGothic" charset="0"/>
              </a:rPr>
              <a:t>hemofiltration</a:t>
            </a:r>
            <a:r>
              <a:rPr lang="fr-FR" sz="2000" i="1" dirty="0" smtClean="0">
                <a:latin typeface="Arial" charset="0"/>
                <a:ea typeface="MS PGothic" charset="0"/>
                <a:cs typeface="MS PGothic" charset="0"/>
              </a:rPr>
              <a:t> </a:t>
            </a:r>
            <a:r>
              <a:rPr lang="fr-FR" sz="2000" i="1" dirty="0" err="1" smtClean="0">
                <a:latin typeface="Arial" charset="0"/>
                <a:ea typeface="MS PGothic" charset="0"/>
                <a:cs typeface="MS PGothic" charset="0"/>
              </a:rPr>
              <a:t>effects</a:t>
            </a:r>
            <a:r>
              <a:rPr lang="fr-FR" sz="2000" i="1" dirty="0">
                <a:latin typeface="Arial" charset="0"/>
                <a:ea typeface="MS PGothic" charset="0"/>
                <a:cs typeface="MS PGothic" charset="0"/>
              </a:rPr>
              <a:t>:</a:t>
            </a:r>
            <a:r>
              <a:rPr lang="fr-FR" sz="2000" i="1" dirty="0" smtClean="0">
                <a:latin typeface="Arial" charset="0"/>
                <a:ea typeface="MS PGothic" charset="0"/>
                <a:cs typeface="MS PGothic" charset="0"/>
              </a:rPr>
              <a:t> </a:t>
            </a:r>
            <a:r>
              <a:rPr lang="fr-FR" sz="2000" i="1" dirty="0" err="1">
                <a:latin typeface="Arial" charset="0"/>
                <a:ea typeface="MS PGothic" charset="0"/>
                <a:cs typeface="MS PGothic" charset="0"/>
              </a:rPr>
              <a:t>osmotic</a:t>
            </a:r>
            <a:r>
              <a:rPr lang="fr-FR" sz="2000" i="1" dirty="0">
                <a:latin typeface="Arial" charset="0"/>
                <a:ea typeface="MS PGothic" charset="0"/>
                <a:cs typeface="MS PGothic" charset="0"/>
              </a:rPr>
              <a:t> </a:t>
            </a:r>
            <a:r>
              <a:rPr lang="fr-FR" sz="2000" i="1" dirty="0" err="1">
                <a:latin typeface="Arial" charset="0"/>
                <a:ea typeface="MS PGothic" charset="0"/>
                <a:cs typeface="MS PGothic" charset="0"/>
              </a:rPr>
              <a:t>stability</a:t>
            </a:r>
            <a:r>
              <a:rPr lang="fr-FR" sz="2000" i="1" dirty="0">
                <a:latin typeface="Arial" charset="0"/>
                <a:ea typeface="MS PGothic" charset="0"/>
                <a:cs typeface="MS PGothic" charset="0"/>
              </a:rPr>
              <a:t>, compartiment </a:t>
            </a:r>
            <a:r>
              <a:rPr lang="fr-FR" sz="2000" i="1" dirty="0" err="1">
                <a:latin typeface="Arial" charset="0"/>
                <a:ea typeface="MS PGothic" charset="0"/>
                <a:cs typeface="MS PGothic" charset="0"/>
              </a:rPr>
              <a:t>preservation</a:t>
            </a:r>
            <a:r>
              <a:rPr lang="fr-FR" sz="2000" i="1" dirty="0">
                <a:latin typeface="Arial" charset="0"/>
                <a:ea typeface="MS PGothic" charset="0"/>
                <a:cs typeface="MS PGothic" charset="0"/>
              </a:rPr>
              <a:t>, </a:t>
            </a:r>
            <a:r>
              <a:rPr lang="fr-FR" sz="2000" i="1" dirty="0" err="1">
                <a:latin typeface="Arial" charset="0"/>
                <a:ea typeface="MS PGothic" charset="0"/>
                <a:cs typeface="MS PGothic" charset="0"/>
              </a:rPr>
              <a:t>peripheral</a:t>
            </a:r>
            <a:r>
              <a:rPr lang="fr-FR" sz="2000" i="1" dirty="0">
                <a:latin typeface="Arial" charset="0"/>
                <a:ea typeface="MS PGothic" charset="0"/>
                <a:cs typeface="MS PGothic" charset="0"/>
              </a:rPr>
              <a:t> </a:t>
            </a:r>
            <a:r>
              <a:rPr lang="fr-FR" sz="2000" i="1" dirty="0" err="1">
                <a:latin typeface="Arial" charset="0"/>
                <a:ea typeface="MS PGothic" charset="0"/>
                <a:cs typeface="MS PGothic" charset="0"/>
              </a:rPr>
              <a:t>vascular</a:t>
            </a:r>
            <a:r>
              <a:rPr lang="fr-FR" sz="2000" i="1" dirty="0">
                <a:latin typeface="Arial" charset="0"/>
                <a:ea typeface="MS PGothic" charset="0"/>
                <a:cs typeface="MS PGothic" charset="0"/>
              </a:rPr>
              <a:t> </a:t>
            </a:r>
            <a:r>
              <a:rPr lang="fr-FR" sz="2000" i="1" dirty="0" err="1">
                <a:latin typeface="Arial" charset="0"/>
                <a:ea typeface="MS PGothic" charset="0"/>
                <a:cs typeface="MS PGothic" charset="0"/>
              </a:rPr>
              <a:t>resistances</a:t>
            </a:r>
            <a:r>
              <a:rPr lang="fr-FR" sz="2000" i="1" dirty="0">
                <a:latin typeface="Arial" charset="0"/>
                <a:ea typeface="MS PGothic" charset="0"/>
                <a:cs typeface="MS PGothic" charset="0"/>
              </a:rPr>
              <a:t>, </a:t>
            </a:r>
            <a:r>
              <a:rPr lang="fr-FR" sz="2000" i="1" dirty="0" err="1">
                <a:latin typeface="Arial" charset="0"/>
                <a:ea typeface="MS PGothic" charset="0"/>
                <a:cs typeface="MS PGothic" charset="0"/>
              </a:rPr>
              <a:t>myocardial</a:t>
            </a:r>
            <a:r>
              <a:rPr lang="fr-FR" sz="2000" i="1" dirty="0">
                <a:latin typeface="Arial" charset="0"/>
                <a:ea typeface="MS PGothic" charset="0"/>
                <a:cs typeface="MS PGothic" charset="0"/>
              </a:rPr>
              <a:t> </a:t>
            </a:r>
            <a:r>
              <a:rPr lang="fr-FR" sz="2000" i="1" dirty="0" err="1" smtClean="0">
                <a:latin typeface="Arial" charset="0"/>
                <a:ea typeface="MS PGothic" charset="0"/>
                <a:cs typeface="MS PGothic" charset="0"/>
              </a:rPr>
              <a:t>contractility</a:t>
            </a:r>
            <a:r>
              <a:rPr lang="fr-FR" sz="2000" i="1" dirty="0" smtClean="0">
                <a:latin typeface="Arial" charset="0"/>
                <a:ea typeface="MS PGothic" charset="0"/>
                <a:cs typeface="MS PGothic" charset="0"/>
              </a:rPr>
              <a:t>)</a:t>
            </a:r>
            <a:endParaRPr lang="fr-FR" sz="2000" i="1" dirty="0">
              <a:latin typeface="Arial" charset="0"/>
              <a:ea typeface="MS PGothic" charset="0"/>
              <a:cs typeface="MS PGothic" charset="0"/>
            </a:endParaRPr>
          </a:p>
          <a:p>
            <a:pPr algn="just">
              <a:lnSpc>
                <a:spcPct val="118000"/>
              </a:lnSpc>
              <a:spcBef>
                <a:spcPct val="50000"/>
              </a:spcBef>
            </a:pPr>
            <a:r>
              <a:rPr lang="fr-FR" sz="2400" b="1" dirty="0" smtClean="0">
                <a:solidFill>
                  <a:srgbClr val="FF0000"/>
                </a:solidFill>
                <a:latin typeface="Arial" charset="0"/>
                <a:ea typeface="MS PGothic" charset="0"/>
                <a:cs typeface="MS PGothic" charset="0"/>
              </a:rPr>
              <a:t>Optimal </a:t>
            </a:r>
            <a:r>
              <a:rPr lang="fr-FR" sz="2400" b="1" dirty="0" err="1">
                <a:solidFill>
                  <a:srgbClr val="FF0000"/>
                </a:solidFill>
                <a:latin typeface="Arial" charset="0"/>
                <a:ea typeface="MS PGothic" charset="0"/>
                <a:cs typeface="MS PGothic" charset="0"/>
              </a:rPr>
              <a:t>blood</a:t>
            </a:r>
            <a:r>
              <a:rPr lang="fr-FR" sz="2400" b="1" dirty="0">
                <a:solidFill>
                  <a:srgbClr val="FF0000"/>
                </a:solidFill>
                <a:latin typeface="Arial" charset="0"/>
                <a:ea typeface="MS PGothic" charset="0"/>
                <a:cs typeface="MS PGothic" charset="0"/>
              </a:rPr>
              <a:t> purification </a:t>
            </a:r>
            <a:r>
              <a:rPr lang="fr-FR" sz="2400" b="1" dirty="0" err="1">
                <a:solidFill>
                  <a:srgbClr val="FF0000"/>
                </a:solidFill>
                <a:latin typeface="Arial" charset="0"/>
                <a:ea typeface="MS PGothic" charset="0"/>
                <a:cs typeface="MS PGothic" charset="0"/>
              </a:rPr>
              <a:t>capacities</a:t>
            </a:r>
            <a:r>
              <a:rPr lang="fr-FR" sz="2400" b="1" dirty="0">
                <a:solidFill>
                  <a:srgbClr val="FF0000"/>
                </a:solidFill>
                <a:latin typeface="Arial" charset="0"/>
                <a:ea typeface="MS PGothic" charset="0"/>
                <a:cs typeface="MS PGothic" charset="0"/>
              </a:rPr>
              <a:t> </a:t>
            </a:r>
            <a:r>
              <a:rPr lang="fr-FR" sz="2400" b="1" dirty="0" err="1">
                <a:solidFill>
                  <a:srgbClr val="FF0000"/>
                </a:solidFill>
                <a:latin typeface="Arial" charset="0"/>
                <a:ea typeface="MS PGothic" charset="0"/>
                <a:cs typeface="MS PGothic" charset="0"/>
              </a:rPr>
              <a:t>both</a:t>
            </a:r>
            <a:r>
              <a:rPr lang="fr-FR" sz="2400" b="1" dirty="0">
                <a:solidFill>
                  <a:srgbClr val="FF0000"/>
                </a:solidFill>
                <a:latin typeface="Arial" charset="0"/>
                <a:ea typeface="MS PGothic" charset="0"/>
                <a:cs typeface="MS PGothic" charset="0"/>
              </a:rPr>
              <a:t> for </a:t>
            </a:r>
            <a:r>
              <a:rPr lang="fr-FR" sz="2400" b="1" dirty="0" err="1">
                <a:solidFill>
                  <a:srgbClr val="FF0000"/>
                </a:solidFill>
                <a:latin typeface="Arial" charset="0"/>
                <a:ea typeface="MS PGothic" charset="0"/>
                <a:cs typeface="MS PGothic" charset="0"/>
              </a:rPr>
              <a:t>urea</a:t>
            </a:r>
            <a:r>
              <a:rPr lang="fr-FR" sz="2400" b="1" dirty="0">
                <a:solidFill>
                  <a:srgbClr val="FF0000"/>
                </a:solidFill>
                <a:latin typeface="Arial" charset="0"/>
                <a:ea typeface="MS PGothic" charset="0"/>
                <a:cs typeface="MS PGothic" charset="0"/>
              </a:rPr>
              <a:t> and middle </a:t>
            </a:r>
            <a:r>
              <a:rPr lang="fr-FR" sz="2400" b="1" dirty="0" err="1">
                <a:solidFill>
                  <a:srgbClr val="FF0000"/>
                </a:solidFill>
                <a:latin typeface="Arial" charset="0"/>
                <a:ea typeface="MS PGothic" charset="0"/>
                <a:cs typeface="MS PGothic" charset="0"/>
              </a:rPr>
              <a:t>molecular</a:t>
            </a:r>
            <a:r>
              <a:rPr lang="fr-FR" sz="2400" b="1" dirty="0">
                <a:solidFill>
                  <a:srgbClr val="FF0000"/>
                </a:solidFill>
                <a:latin typeface="Arial" charset="0"/>
                <a:ea typeface="MS PGothic" charset="0"/>
                <a:cs typeface="MS PGothic" charset="0"/>
              </a:rPr>
              <a:t> </a:t>
            </a:r>
            <a:r>
              <a:rPr lang="fr-FR" sz="2400" b="1" dirty="0" err="1">
                <a:solidFill>
                  <a:srgbClr val="FF0000"/>
                </a:solidFill>
                <a:latin typeface="Arial" charset="0"/>
                <a:ea typeface="MS PGothic" charset="0"/>
                <a:cs typeface="MS PGothic" charset="0"/>
              </a:rPr>
              <a:t>weight</a:t>
            </a:r>
            <a:r>
              <a:rPr lang="fr-FR" sz="2400" b="1" dirty="0">
                <a:solidFill>
                  <a:srgbClr val="FF0000"/>
                </a:solidFill>
                <a:latin typeface="Arial" charset="0"/>
                <a:ea typeface="MS PGothic" charset="0"/>
                <a:cs typeface="MS PGothic" charset="0"/>
              </a:rPr>
              <a:t> </a:t>
            </a:r>
            <a:r>
              <a:rPr lang="fr-FR" sz="2400" b="1" dirty="0" smtClean="0">
                <a:solidFill>
                  <a:srgbClr val="FF0000"/>
                </a:solidFill>
                <a:latin typeface="Arial" charset="0"/>
                <a:ea typeface="MS PGothic" charset="0"/>
                <a:cs typeface="MS PGothic" charset="0"/>
              </a:rPr>
              <a:t>compounds:</a:t>
            </a:r>
            <a:r>
              <a:rPr lang="fr-FR" sz="2400" dirty="0" smtClean="0">
                <a:latin typeface="Arial" charset="0"/>
                <a:ea typeface="MS PGothic" charset="0"/>
                <a:cs typeface="MS PGothic" charset="0"/>
              </a:rPr>
              <a:t> </a:t>
            </a:r>
            <a:r>
              <a:rPr lang="fr-FR" sz="2400" dirty="0" err="1">
                <a:latin typeface="Arial" charset="0"/>
                <a:ea typeface="MS PGothic" charset="0"/>
                <a:cs typeface="MS PGothic" charset="0"/>
              </a:rPr>
              <a:t>high</a:t>
            </a:r>
            <a:r>
              <a:rPr lang="fr-FR" sz="2400" dirty="0">
                <a:latin typeface="Arial" charset="0"/>
                <a:ea typeface="MS PGothic" charset="0"/>
                <a:cs typeface="MS PGothic" charset="0"/>
              </a:rPr>
              <a:t> </a:t>
            </a:r>
            <a:r>
              <a:rPr lang="fr-FR" sz="2400" dirty="0" err="1">
                <a:latin typeface="Arial" charset="0"/>
                <a:ea typeface="MS PGothic" charset="0"/>
                <a:cs typeface="MS PGothic" charset="0"/>
              </a:rPr>
              <a:t>level</a:t>
            </a:r>
            <a:r>
              <a:rPr lang="fr-FR" sz="2400" dirty="0">
                <a:latin typeface="Arial" charset="0"/>
                <a:ea typeface="MS PGothic" charset="0"/>
                <a:cs typeface="MS PGothic" charset="0"/>
              </a:rPr>
              <a:t> </a:t>
            </a:r>
            <a:r>
              <a:rPr lang="fr-FR" sz="2400" dirty="0" smtClean="0">
                <a:latin typeface="Arial" charset="0"/>
                <a:ea typeface="MS PGothic" charset="0"/>
                <a:cs typeface="MS PGothic" charset="0"/>
              </a:rPr>
              <a:t>of </a:t>
            </a:r>
            <a:r>
              <a:rPr lang="fr-FR" sz="2400" dirty="0" err="1" smtClean="0">
                <a:latin typeface="Arial" charset="0"/>
                <a:ea typeface="MS PGothic" charset="0"/>
                <a:cs typeface="MS PGothic" charset="0"/>
              </a:rPr>
              <a:t>dialysis</a:t>
            </a:r>
            <a:r>
              <a:rPr lang="fr-FR" sz="2400" dirty="0" smtClean="0">
                <a:latin typeface="Arial" charset="0"/>
                <a:ea typeface="MS PGothic" charset="0"/>
                <a:cs typeface="MS PGothic" charset="0"/>
              </a:rPr>
              <a:t> </a:t>
            </a:r>
            <a:r>
              <a:rPr lang="fr-FR" sz="2400" dirty="0">
                <a:latin typeface="Arial" charset="0"/>
                <a:ea typeface="MS PGothic" charset="0"/>
                <a:cs typeface="MS PGothic" charset="0"/>
              </a:rPr>
              <a:t>dose </a:t>
            </a:r>
            <a:r>
              <a:rPr lang="fr-FR" sz="2400" dirty="0" err="1">
                <a:latin typeface="Arial" charset="0"/>
                <a:ea typeface="MS PGothic" charset="0"/>
                <a:cs typeface="MS PGothic" charset="0"/>
              </a:rPr>
              <a:t>easely</a:t>
            </a:r>
            <a:r>
              <a:rPr lang="fr-FR" sz="2400" dirty="0">
                <a:latin typeface="Arial" charset="0"/>
                <a:ea typeface="MS PGothic" charset="0"/>
                <a:cs typeface="MS PGothic" charset="0"/>
              </a:rPr>
              <a:t> </a:t>
            </a:r>
            <a:r>
              <a:rPr lang="fr-FR" sz="2400" dirty="0" err="1">
                <a:latin typeface="Arial" charset="0"/>
                <a:ea typeface="MS PGothic" charset="0"/>
                <a:cs typeface="MS PGothic" charset="0"/>
              </a:rPr>
              <a:t>achieved</a:t>
            </a:r>
            <a:r>
              <a:rPr lang="fr-FR" sz="2400" dirty="0">
                <a:latin typeface="Arial" charset="0"/>
                <a:ea typeface="MS PGothic" charset="0"/>
                <a:cs typeface="MS PGothic" charset="0"/>
              </a:rPr>
              <a:t> . A </a:t>
            </a:r>
            <a:r>
              <a:rPr lang="fr-FR" sz="2400" dirty="0" err="1">
                <a:latin typeface="Arial" charset="0"/>
                <a:ea typeface="MS PGothic" charset="0"/>
                <a:cs typeface="MS PGothic" charset="0"/>
              </a:rPr>
              <a:t>high</a:t>
            </a:r>
            <a:r>
              <a:rPr lang="fr-FR" sz="2400" dirty="0">
                <a:latin typeface="Arial" charset="0"/>
                <a:ea typeface="MS PGothic" charset="0"/>
                <a:cs typeface="MS PGothic" charset="0"/>
              </a:rPr>
              <a:t>  </a:t>
            </a:r>
            <a:r>
              <a:rPr lang="fr-FR" sz="2400" dirty="0" err="1">
                <a:latin typeface="Arial" charset="0"/>
                <a:ea typeface="MS PGothic" charset="0"/>
                <a:cs typeface="MS PGothic" charset="0"/>
              </a:rPr>
              <a:t>dialysis</a:t>
            </a:r>
            <a:r>
              <a:rPr lang="fr-FR" sz="2400" dirty="0">
                <a:latin typeface="Arial" charset="0"/>
                <a:ea typeface="MS PGothic" charset="0"/>
                <a:cs typeface="MS PGothic" charset="0"/>
              </a:rPr>
              <a:t> dose </a:t>
            </a:r>
            <a:r>
              <a:rPr lang="fr-FR" sz="2400" dirty="0" err="1">
                <a:latin typeface="Arial" charset="0"/>
                <a:ea typeface="MS PGothic" charset="0"/>
                <a:cs typeface="MS PGothic" charset="0"/>
              </a:rPr>
              <a:t>usually</a:t>
            </a:r>
            <a:r>
              <a:rPr lang="fr-FR" sz="2400" dirty="0">
                <a:latin typeface="Arial" charset="0"/>
                <a:ea typeface="MS PGothic" charset="0"/>
                <a:cs typeface="MS PGothic" charset="0"/>
              </a:rPr>
              <a:t> </a:t>
            </a:r>
            <a:r>
              <a:rPr lang="fr-FR" sz="2400" dirty="0" err="1">
                <a:latin typeface="Arial" charset="0"/>
                <a:ea typeface="MS PGothic" charset="0"/>
                <a:cs typeface="MS PGothic" charset="0"/>
              </a:rPr>
              <a:t>induce</a:t>
            </a:r>
            <a:r>
              <a:rPr lang="fr-FR" sz="2400" dirty="0">
                <a:latin typeface="Arial" charset="0"/>
                <a:ea typeface="MS PGothic" charset="0"/>
                <a:cs typeface="MS PGothic" charset="0"/>
              </a:rPr>
              <a:t> a good nutrition </a:t>
            </a:r>
            <a:r>
              <a:rPr lang="fr-FR" sz="2400" dirty="0" err="1">
                <a:latin typeface="Arial" charset="0"/>
                <a:ea typeface="MS PGothic" charset="0"/>
                <a:cs typeface="MS PGothic" charset="0"/>
              </a:rPr>
              <a:t>status</a:t>
            </a:r>
            <a:r>
              <a:rPr lang="fr-FR" sz="2400" dirty="0">
                <a:latin typeface="Arial" charset="0"/>
                <a:ea typeface="MS PGothic" charset="0"/>
                <a:cs typeface="MS PGothic" charset="0"/>
              </a:rPr>
              <a:t>, </a:t>
            </a:r>
            <a:r>
              <a:rPr lang="fr-FR" sz="2400" dirty="0" err="1">
                <a:latin typeface="Arial" charset="0"/>
                <a:ea typeface="MS PGothic" charset="0"/>
                <a:cs typeface="MS PGothic" charset="0"/>
              </a:rPr>
              <a:t>especially</a:t>
            </a:r>
            <a:r>
              <a:rPr lang="fr-FR" sz="2400" dirty="0">
                <a:latin typeface="Arial" charset="0"/>
                <a:ea typeface="MS PGothic" charset="0"/>
                <a:cs typeface="MS PGothic" charset="0"/>
              </a:rPr>
              <a:t> </a:t>
            </a:r>
            <a:r>
              <a:rPr lang="fr-FR" sz="2400" dirty="0" err="1">
                <a:latin typeface="Arial" charset="0"/>
                <a:ea typeface="MS PGothic" charset="0"/>
                <a:cs typeface="MS PGothic" charset="0"/>
              </a:rPr>
              <a:t>with</a:t>
            </a:r>
            <a:r>
              <a:rPr lang="fr-FR" sz="2400" dirty="0">
                <a:latin typeface="Arial" charset="0"/>
                <a:ea typeface="MS PGothic" charset="0"/>
                <a:cs typeface="MS PGothic" charset="0"/>
              </a:rPr>
              <a:t> an </a:t>
            </a:r>
            <a:r>
              <a:rPr lang="fr-FR" sz="2400" dirty="0" err="1">
                <a:latin typeface="Arial" charset="0"/>
                <a:ea typeface="MS PGothic" charset="0"/>
                <a:cs typeface="MS PGothic" charset="0"/>
              </a:rPr>
              <a:t>increased</a:t>
            </a:r>
            <a:r>
              <a:rPr lang="fr-FR" sz="2400" dirty="0">
                <a:latin typeface="Arial" charset="0"/>
                <a:ea typeface="MS PGothic" charset="0"/>
                <a:cs typeface="MS PGothic" charset="0"/>
              </a:rPr>
              <a:t> </a:t>
            </a:r>
            <a:r>
              <a:rPr lang="fr-FR" sz="2400" dirty="0" err="1">
                <a:latin typeface="Arial" charset="0"/>
                <a:ea typeface="MS PGothic" charset="0"/>
                <a:cs typeface="MS PGothic" charset="0"/>
              </a:rPr>
              <a:t>caloric</a:t>
            </a:r>
            <a:r>
              <a:rPr lang="fr-FR" sz="2400" dirty="0">
                <a:latin typeface="Arial" charset="0"/>
                <a:ea typeface="MS PGothic" charset="0"/>
                <a:cs typeface="MS PGothic" charset="0"/>
              </a:rPr>
              <a:t> </a:t>
            </a:r>
            <a:r>
              <a:rPr lang="fr-FR" sz="2400" dirty="0" err="1">
                <a:latin typeface="Arial" charset="0"/>
                <a:ea typeface="MS PGothic" charset="0"/>
                <a:cs typeface="MS PGothic" charset="0"/>
              </a:rPr>
              <a:t>intake</a:t>
            </a:r>
            <a:r>
              <a:rPr lang="fr-FR" sz="2400" dirty="0">
                <a:latin typeface="Arial" charset="0"/>
                <a:ea typeface="MS PGothic" charset="0"/>
                <a:cs typeface="MS PGothic" charset="0"/>
              </a:rPr>
              <a:t> (</a:t>
            </a:r>
            <a:r>
              <a:rPr lang="fr-FR" sz="2400" dirty="0" err="1">
                <a:latin typeface="Arial" charset="0"/>
                <a:ea typeface="MS PGothic" charset="0"/>
                <a:cs typeface="MS PGothic" charset="0"/>
              </a:rPr>
              <a:t>apetite</a:t>
            </a:r>
            <a:r>
              <a:rPr lang="fr-FR" sz="2400" dirty="0" smtClean="0">
                <a:latin typeface="Arial" charset="0"/>
                <a:ea typeface="MS PGothic" charset="0"/>
                <a:cs typeface="MS PGothic" charset="0"/>
              </a:rPr>
              <a:t>)</a:t>
            </a:r>
            <a:endParaRPr lang="fr-FR" sz="2400" dirty="0">
              <a:latin typeface="Arial" charset="0"/>
              <a:ea typeface="MS PGothic" charset="0"/>
              <a:cs typeface="MS PGothic" charset="0"/>
            </a:endParaRPr>
          </a:p>
        </p:txBody>
      </p:sp>
      <p:sp>
        <p:nvSpPr>
          <p:cNvPr id="2" name="Flèche vers la droite 1"/>
          <p:cNvSpPr/>
          <p:nvPr/>
        </p:nvSpPr>
        <p:spPr bwMode="auto">
          <a:xfrm>
            <a:off x="0" y="1772816"/>
            <a:ext cx="967036" cy="48463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6528890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771525" y="188913"/>
            <a:ext cx="8743950" cy="2303462"/>
          </a:xfrm>
          <a:solidFill>
            <a:schemeClr val="accent1">
              <a:lumMod val="20000"/>
              <a:lumOff val="80000"/>
            </a:schemeClr>
          </a:solidFill>
        </p:spPr>
        <p:txBody>
          <a:bodyPr/>
          <a:lstStyle/>
          <a:p>
            <a:pPr>
              <a:defRPr/>
            </a:pPr>
            <a:r>
              <a:rPr lang="fr-FR" sz="3600" b="1">
                <a:solidFill>
                  <a:srgbClr val="FF0000"/>
                </a:solidFill>
                <a:latin typeface="Arial" charset="0"/>
                <a:ea typeface="MS PGothic" charset="0"/>
              </a:rPr>
              <a:t>The gut-kidney axis</a:t>
            </a:r>
            <a:r>
              <a:rPr lang="fr-FR" sz="3600">
                <a:latin typeface="Arial" charset="0"/>
                <a:ea typeface="MS PGothic" charset="0"/>
              </a:rPr>
              <a:t>: </a:t>
            </a:r>
            <a:br>
              <a:rPr lang="fr-FR" sz="3600">
                <a:latin typeface="Arial" charset="0"/>
                <a:ea typeface="MS PGothic" charset="0"/>
              </a:rPr>
            </a:br>
            <a:r>
              <a:rPr lang="fr-FR" sz="3200">
                <a:latin typeface="Arial" charset="0"/>
                <a:ea typeface="MS PGothic" charset="0"/>
              </a:rPr>
              <a:t>indoxyl sulfate, </a:t>
            </a:r>
            <a:r>
              <a:rPr lang="fr-FR" sz="3200" i="1">
                <a:latin typeface="Arial" charset="0"/>
                <a:ea typeface="MS PGothic" charset="0"/>
              </a:rPr>
              <a:t>p-cresyl</a:t>
            </a:r>
            <a:r>
              <a:rPr lang="fr-FR" sz="3200">
                <a:latin typeface="Arial" charset="0"/>
                <a:ea typeface="MS PGothic" charset="0"/>
              </a:rPr>
              <a:t> sulfate, endotoxins </a:t>
            </a:r>
            <a:br>
              <a:rPr lang="fr-FR" sz="3200">
                <a:latin typeface="Arial" charset="0"/>
                <a:ea typeface="MS PGothic" charset="0"/>
              </a:rPr>
            </a:br>
            <a:r>
              <a:rPr lang="fr-FR" sz="3200">
                <a:latin typeface="Arial" charset="0"/>
                <a:ea typeface="MS PGothic" charset="0"/>
              </a:rPr>
              <a:t>and CKD progression </a:t>
            </a:r>
            <a:r>
              <a:rPr lang="fr-FR" sz="4000">
                <a:latin typeface="Arial" charset="0"/>
                <a:ea typeface="MS PGothic" charset="0"/>
              </a:rPr>
              <a:t/>
            </a:r>
            <a:br>
              <a:rPr lang="fr-FR" sz="4000">
                <a:latin typeface="Arial" charset="0"/>
                <a:ea typeface="MS PGothic" charset="0"/>
              </a:rPr>
            </a:br>
            <a:r>
              <a:rPr lang="fr-FR" sz="2000">
                <a:latin typeface="Arial" charset="0"/>
                <a:ea typeface="MS PGothic" charset="0"/>
              </a:rPr>
              <a:t>Björn KI Meijers and Pieter Evenepoel. </a:t>
            </a:r>
            <a:br>
              <a:rPr lang="fr-FR" sz="2000">
                <a:latin typeface="Arial" charset="0"/>
                <a:ea typeface="MS PGothic" charset="0"/>
              </a:rPr>
            </a:br>
            <a:r>
              <a:rPr lang="fr-FR" sz="2000">
                <a:latin typeface="Arial" charset="0"/>
                <a:ea typeface="MS PGothic" charset="0"/>
              </a:rPr>
              <a:t>Nephrol Dial Transplant 2011; 26:759-761 </a:t>
            </a:r>
            <a:endParaRPr lang="fr-FR" sz="2400">
              <a:latin typeface="Arial" charset="0"/>
              <a:ea typeface="MS PGothic" charset="0"/>
            </a:endParaRPr>
          </a:p>
        </p:txBody>
      </p:sp>
      <p:pic>
        <p:nvPicPr>
          <p:cNvPr id="480258" name="Espace réservé du contenu 3" descr="divers.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52425" y="2571750"/>
            <a:ext cx="9612313" cy="3000375"/>
          </a:xfrm>
        </p:spPr>
      </p:pic>
      <p:sp>
        <p:nvSpPr>
          <p:cNvPr id="2" name="ZoneTexte 1"/>
          <p:cNvSpPr txBox="1"/>
          <p:nvPr/>
        </p:nvSpPr>
        <p:spPr>
          <a:xfrm>
            <a:off x="1111250" y="5013325"/>
            <a:ext cx="2592388" cy="369888"/>
          </a:xfrm>
          <a:prstGeom prst="rect">
            <a:avLst/>
          </a:prstGeom>
          <a:noFill/>
          <a:ln w="38100" cmpd="sng">
            <a:solidFill>
              <a:srgbClr val="FF66FF"/>
            </a:solidFill>
          </a:ln>
        </p:spPr>
        <p:txBody>
          <a:bodyPr>
            <a:spAutoFit/>
          </a:bodyPr>
          <a:lstStyle/>
          <a:p>
            <a:pPr>
              <a:defRPr/>
            </a:pPr>
            <a:r>
              <a:rPr lang="en-US" sz="1800" dirty="0">
                <a:latin typeface="+mj-lt"/>
              </a:rPr>
              <a:t>Endotoxins from the gut</a:t>
            </a:r>
          </a:p>
        </p:txBody>
      </p:sp>
      <p:sp>
        <p:nvSpPr>
          <p:cNvPr id="480260" name="Flèche vers la droite 3"/>
          <p:cNvSpPr>
            <a:spLocks noChangeArrowheads="1"/>
          </p:cNvSpPr>
          <p:nvPr/>
        </p:nvSpPr>
        <p:spPr bwMode="auto">
          <a:xfrm rot="-2580655">
            <a:off x="3592513" y="4722813"/>
            <a:ext cx="939800" cy="257175"/>
          </a:xfrm>
          <a:prstGeom prst="rightArrow">
            <a:avLst>
              <a:gd name="adj1" fmla="val 50000"/>
              <a:gd name="adj2" fmla="val 50027"/>
            </a:avLst>
          </a:prstGeom>
          <a:solidFill>
            <a:srgbClr val="FF00FF"/>
          </a:solidFill>
          <a:ln w="9525">
            <a:solidFill>
              <a:schemeClr val="tx1"/>
            </a:solidFill>
            <a:round/>
            <a:headEnd/>
            <a:tailEnd/>
          </a:ln>
        </p:spPr>
        <p:txBody>
          <a:bodyPr/>
          <a:lstStyle/>
          <a:p>
            <a:endParaRPr lang="tr-TR"/>
          </a:p>
        </p:txBody>
      </p:sp>
      <p:sp>
        <p:nvSpPr>
          <p:cNvPr id="480261" name="ZoneTexte 4"/>
          <p:cNvSpPr txBox="1">
            <a:spLocks noChangeArrowheads="1"/>
          </p:cNvSpPr>
          <p:nvPr/>
        </p:nvSpPr>
        <p:spPr bwMode="auto">
          <a:xfrm>
            <a:off x="247650" y="5589588"/>
            <a:ext cx="8523288" cy="1016000"/>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800100" indent="-34290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2000" b="1">
                <a:solidFill>
                  <a:srgbClr val="FF0000"/>
                </a:solidFill>
              </a:rPr>
              <a:t>CKD : a systemic disease</a:t>
            </a:r>
            <a:r>
              <a:rPr lang="en-US" sz="2000"/>
              <a:t> </a:t>
            </a:r>
            <a:r>
              <a:rPr lang="en-US" sz="1400"/>
              <a:t>with cross talk between the gut and the “body” (CKD-MBD-CardioVascular)</a:t>
            </a:r>
          </a:p>
          <a:p>
            <a:pPr lvl="1" eaLnBrk="1" hangingPunct="1">
              <a:buFont typeface="Wingdings" charset="0"/>
              <a:buChar char="ü"/>
            </a:pPr>
            <a:r>
              <a:rPr lang="en-US" sz="2000"/>
              <a:t>Uremic toxins production</a:t>
            </a:r>
          </a:p>
          <a:p>
            <a:pPr lvl="1" eaLnBrk="1" hangingPunct="1">
              <a:buFont typeface="Wingdings" charset="0"/>
              <a:buChar char="ü"/>
            </a:pPr>
            <a:r>
              <a:rPr lang="en-US" sz="2000"/>
              <a:t>“leaky” gut (endotoxins)</a:t>
            </a:r>
          </a:p>
        </p:txBody>
      </p:sp>
    </p:spTree>
    <p:extLst>
      <p:ext uri="{BB962C8B-B14F-4D97-AF65-F5344CB8AC3E}">
        <p14:creationId xmlns:p14="http://schemas.microsoft.com/office/powerpoint/2010/main" val="21667834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Espace réservé de la date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GB" sz="1400">
                <a:solidFill>
                  <a:srgbClr val="000000"/>
                </a:solidFill>
                <a:cs typeface="Arial" charset="0"/>
              </a:rPr>
              <a:t>    </a:t>
            </a:r>
            <a:endParaRPr lang="en-US" sz="800">
              <a:solidFill>
                <a:srgbClr val="000000"/>
              </a:solidFill>
              <a:cs typeface="Arial" charset="0"/>
            </a:endParaRPr>
          </a:p>
        </p:txBody>
      </p:sp>
      <p:sp>
        <p:nvSpPr>
          <p:cNvPr id="2053" name="Rectangle 2"/>
          <p:cNvSpPr>
            <a:spLocks noGrp="1" noChangeArrowheads="1"/>
          </p:cNvSpPr>
          <p:nvPr>
            <p:ph type="title"/>
          </p:nvPr>
        </p:nvSpPr>
        <p:spPr>
          <a:xfrm>
            <a:off x="465138" y="260350"/>
            <a:ext cx="9539287" cy="1584325"/>
          </a:xfrm>
          <a:solidFill>
            <a:schemeClr val="accent1">
              <a:lumMod val="20000"/>
              <a:lumOff val="80000"/>
            </a:schemeClr>
          </a:solidFill>
        </p:spPr>
        <p:txBody>
          <a:bodyPr/>
          <a:lstStyle/>
          <a:p>
            <a:pPr eaLnBrk="1" hangingPunct="1">
              <a:lnSpc>
                <a:spcPct val="90000"/>
              </a:lnSpc>
              <a:defRPr/>
            </a:pPr>
            <a:r>
              <a:rPr lang="sv-SE" sz="3600">
                <a:latin typeface="Arial" charset="0"/>
                <a:ea typeface="MS PGothic" charset="0"/>
              </a:rPr>
              <a:t/>
            </a:r>
            <a:br>
              <a:rPr lang="sv-SE" sz="3600">
                <a:latin typeface="Arial" charset="0"/>
                <a:ea typeface="MS PGothic" charset="0"/>
              </a:rPr>
            </a:br>
            <a:r>
              <a:rPr lang="sv-SE" sz="3600">
                <a:latin typeface="Arial" charset="0"/>
                <a:ea typeface="MS PGothic" charset="0"/>
              </a:rPr>
              <a:t>P-cresol , a protein-bound uremic toxin </a:t>
            </a:r>
            <a:br>
              <a:rPr lang="sv-SE" sz="3600">
                <a:latin typeface="Arial" charset="0"/>
                <a:ea typeface="MS PGothic" charset="0"/>
              </a:rPr>
            </a:br>
            <a:r>
              <a:rPr lang="sv-SE" sz="3600">
                <a:latin typeface="Arial" charset="0"/>
                <a:ea typeface="MS PGothic" charset="0"/>
              </a:rPr>
              <a:t>impact on </a:t>
            </a:r>
            <a:r>
              <a:rPr lang="sv-SE" sz="3600">
                <a:solidFill>
                  <a:schemeClr val="tx1"/>
                </a:solidFill>
                <a:latin typeface="Arial" charset="0"/>
                <a:ea typeface="MS PGothic" charset="0"/>
              </a:rPr>
              <a:t>survival</a:t>
            </a:r>
            <a:br>
              <a:rPr lang="sv-SE" sz="3600">
                <a:solidFill>
                  <a:schemeClr val="tx1"/>
                </a:solidFill>
                <a:latin typeface="Arial" charset="0"/>
                <a:ea typeface="MS PGothic" charset="0"/>
              </a:rPr>
            </a:br>
            <a:r>
              <a:rPr lang="sv-SE" sz="2000" i="1">
                <a:solidFill>
                  <a:schemeClr val="tx1"/>
                </a:solidFill>
                <a:latin typeface="Arial" charset="0"/>
                <a:ea typeface="MS PGothic" charset="0"/>
              </a:rPr>
              <a:t>Bammens et al, AJKD 2004 and Kidney Int 2006</a:t>
            </a:r>
            <a:r>
              <a:rPr lang="sv-SE" sz="3600">
                <a:solidFill>
                  <a:schemeClr val="bg1"/>
                </a:solidFill>
                <a:latin typeface="Arial" charset="0"/>
                <a:ea typeface="MS PGothic" charset="0"/>
              </a:rPr>
              <a:t/>
            </a:r>
            <a:br>
              <a:rPr lang="sv-SE" sz="3600">
                <a:solidFill>
                  <a:schemeClr val="bg1"/>
                </a:solidFill>
                <a:latin typeface="Arial" charset="0"/>
                <a:ea typeface="MS PGothic" charset="0"/>
              </a:rPr>
            </a:br>
            <a:endParaRPr lang="sv-SE" sz="3600">
              <a:latin typeface="Arial" charset="0"/>
              <a:ea typeface="MS PGothic" charset="0"/>
            </a:endParaRPr>
          </a:p>
        </p:txBody>
      </p:sp>
      <p:sp>
        <p:nvSpPr>
          <p:cNvPr id="482307" name="Text Box 4"/>
          <p:cNvSpPr txBox="1">
            <a:spLocks noChangeArrowheads="1"/>
          </p:cNvSpPr>
          <p:nvPr/>
        </p:nvSpPr>
        <p:spPr bwMode="auto">
          <a:xfrm>
            <a:off x="5791200" y="431800"/>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endParaRPr lang="sv-SE" sz="3600">
              <a:solidFill>
                <a:srgbClr val="000000"/>
              </a:solidFill>
              <a:cs typeface="Arial" charset="0"/>
            </a:endParaRPr>
          </a:p>
        </p:txBody>
      </p:sp>
      <p:pic>
        <p:nvPicPr>
          <p:cNvPr id="918533" name="Picture 5" descr="Unfortunately we are unable to provide accessible alternative text for this. If you require assistance to access this image, please contact help@nature.com or the auth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963" y="2276475"/>
            <a:ext cx="4149725"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8534" name="Text Box 6"/>
          <p:cNvSpPr txBox="1">
            <a:spLocks noChangeArrowheads="1"/>
          </p:cNvSpPr>
          <p:nvPr/>
        </p:nvSpPr>
        <p:spPr bwMode="auto">
          <a:xfrm>
            <a:off x="5937250" y="5876925"/>
            <a:ext cx="3671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85000"/>
              </a:lnSpc>
            </a:pPr>
            <a:r>
              <a:rPr lang="nl-NL" sz="1600">
                <a:solidFill>
                  <a:srgbClr val="000000"/>
                </a:solidFill>
                <a:latin typeface="Arial" charset="0"/>
                <a:cs typeface="Arial" charset="0"/>
                <a:sym typeface="Symbol" charset="0"/>
              </a:rPr>
              <a:t>N= 175 HD patients, prosp. obs. study</a:t>
            </a:r>
            <a:endParaRPr lang="en-US" sz="1600">
              <a:solidFill>
                <a:srgbClr val="000000"/>
              </a:solidFill>
              <a:latin typeface="Arial" charset="0"/>
              <a:cs typeface="Arial" charset="0"/>
              <a:sym typeface="Symbol" charset="0"/>
            </a:endParaRPr>
          </a:p>
        </p:txBody>
      </p:sp>
      <p:sp>
        <p:nvSpPr>
          <p:cNvPr id="918535" name="Text Box 7"/>
          <p:cNvSpPr txBox="1">
            <a:spLocks noChangeArrowheads="1"/>
          </p:cNvSpPr>
          <p:nvPr/>
        </p:nvSpPr>
        <p:spPr bwMode="auto">
          <a:xfrm>
            <a:off x="5629275" y="6275388"/>
            <a:ext cx="469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pPr>
            <a:r>
              <a:rPr lang="nl-NL">
                <a:solidFill>
                  <a:srgbClr val="FFFFFF"/>
                </a:solidFill>
                <a:cs typeface="Arial" charset="0"/>
              </a:rPr>
              <a:t>Ref: Bammens et al, K I 2006</a:t>
            </a:r>
          </a:p>
        </p:txBody>
      </p:sp>
      <p:sp>
        <p:nvSpPr>
          <p:cNvPr id="918536" name="Text Box 8"/>
          <p:cNvSpPr txBox="1">
            <a:spLocks noChangeArrowheads="1"/>
          </p:cNvSpPr>
          <p:nvPr/>
        </p:nvSpPr>
        <p:spPr bwMode="auto">
          <a:xfrm>
            <a:off x="7304088" y="1989138"/>
            <a:ext cx="2735262" cy="461962"/>
          </a:xfrm>
          <a:prstGeom prst="rect">
            <a:avLst/>
          </a:prstGeom>
          <a:solidFill>
            <a:schemeClr val="bg2">
              <a:lumMod val="40000"/>
              <a:lumOff val="60000"/>
            </a:schemeClr>
          </a:solidFill>
          <a:ln w="9525" algn="ctr">
            <a:noFill/>
            <a:miter lim="800000"/>
            <a:headEnd/>
            <a:tailEnd/>
          </a:ln>
        </p:spPr>
        <p:txBody>
          <a:bodyPr>
            <a:spAutoFit/>
          </a:bodyPr>
          <a:lstStyle/>
          <a:p>
            <a:pPr>
              <a:defRPr/>
            </a:pPr>
            <a:r>
              <a:rPr lang="sv-SE" dirty="0">
                <a:solidFill>
                  <a:srgbClr val="000000"/>
                </a:solidFill>
                <a:latin typeface="Arial"/>
                <a:ea typeface="+mn-ea"/>
                <a:cs typeface="Arial" charset="0"/>
              </a:rPr>
              <a:t> Improved survival</a:t>
            </a:r>
          </a:p>
        </p:txBody>
      </p:sp>
      <p:graphicFrame>
        <p:nvGraphicFramePr>
          <p:cNvPr id="918539" name="Object 11"/>
          <p:cNvGraphicFramePr>
            <a:graphicFrameLocks noGrp="1" noChangeAspect="1"/>
          </p:cNvGraphicFramePr>
          <p:nvPr>
            <p:ph sz="half" idx="2"/>
          </p:nvPr>
        </p:nvGraphicFramePr>
        <p:xfrm>
          <a:off x="750888" y="2060575"/>
          <a:ext cx="3657600" cy="3803650"/>
        </p:xfrm>
        <a:graphic>
          <a:graphicData uri="http://schemas.openxmlformats.org/presentationml/2006/ole">
            <mc:AlternateContent xmlns:mc="http://schemas.openxmlformats.org/markup-compatibility/2006">
              <mc:Choice xmlns:v="urn:schemas-microsoft-com:vml" Requires="v">
                <p:oleObj spid="_x0000_s1115182" name="Graphique" r:id="rId5" imgW="3810000" imgH="3962400" progId="MSGraph.Chart.8">
                  <p:embed followColorScheme="full"/>
                </p:oleObj>
              </mc:Choice>
              <mc:Fallback>
                <p:oleObj name="Graphique" r:id="rId5" imgW="3810000" imgH="3962400" progId="MSGraph.Chart.8">
                  <p:embed followColorScheme="full"/>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888" y="2060575"/>
                        <a:ext cx="3657600" cy="380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18540" name="Text Box 12"/>
          <p:cNvSpPr txBox="1">
            <a:spLocks noChangeArrowheads="1"/>
          </p:cNvSpPr>
          <p:nvPr/>
        </p:nvSpPr>
        <p:spPr bwMode="auto">
          <a:xfrm>
            <a:off x="174625" y="1989138"/>
            <a:ext cx="20907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sv-SE" sz="1600">
                <a:solidFill>
                  <a:srgbClr val="000000"/>
                </a:solidFill>
                <a:latin typeface="Arial" charset="0"/>
                <a:cs typeface="Arial" charset="0"/>
              </a:rPr>
              <a:t>Total solute removal (mg)</a:t>
            </a:r>
          </a:p>
        </p:txBody>
      </p:sp>
      <p:sp>
        <p:nvSpPr>
          <p:cNvPr id="918541" name="Text Box 13"/>
          <p:cNvSpPr txBox="1">
            <a:spLocks noChangeArrowheads="1"/>
          </p:cNvSpPr>
          <p:nvPr/>
        </p:nvSpPr>
        <p:spPr bwMode="auto">
          <a:xfrm>
            <a:off x="822325" y="6021388"/>
            <a:ext cx="38163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0000"/>
              </a:lnSpc>
            </a:pPr>
            <a:r>
              <a:rPr lang="sv-SE" sz="1600">
                <a:solidFill>
                  <a:srgbClr val="000000"/>
                </a:solidFill>
                <a:latin typeface="Arial" charset="0"/>
                <a:cs typeface="Arial" charset="0"/>
              </a:rPr>
              <a:t>14 patients treated w the same high-</a:t>
            </a:r>
          </a:p>
          <a:p>
            <a:pPr eaLnBrk="1" hangingPunct="1">
              <a:lnSpc>
                <a:spcPct val="90000"/>
              </a:lnSpc>
            </a:pPr>
            <a:r>
              <a:rPr lang="sv-SE" sz="1600">
                <a:solidFill>
                  <a:srgbClr val="000000"/>
                </a:solidFill>
                <a:latin typeface="Arial" charset="0"/>
                <a:cs typeface="Arial" charset="0"/>
              </a:rPr>
              <a:t>flux filter 2 wks on each modali</a:t>
            </a:r>
            <a:r>
              <a:rPr lang="sv-SE" sz="1800">
                <a:solidFill>
                  <a:srgbClr val="000000"/>
                </a:solidFill>
                <a:latin typeface="Arial" charset="0"/>
                <a:cs typeface="Arial" charset="0"/>
              </a:rPr>
              <a:t>ty</a:t>
            </a:r>
          </a:p>
        </p:txBody>
      </p:sp>
      <p:sp>
        <p:nvSpPr>
          <p:cNvPr id="482315" name="Flèche vers le bas 1"/>
          <p:cNvSpPr>
            <a:spLocks noChangeArrowheads="1"/>
          </p:cNvSpPr>
          <p:nvPr/>
        </p:nvSpPr>
        <p:spPr bwMode="auto">
          <a:xfrm>
            <a:off x="3703638" y="1773238"/>
            <a:ext cx="287337" cy="833437"/>
          </a:xfrm>
          <a:prstGeom prst="downArrow">
            <a:avLst>
              <a:gd name="adj1" fmla="val 50000"/>
              <a:gd name="adj2" fmla="val 50061"/>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Tree>
    <p:extLst>
      <p:ext uri="{BB962C8B-B14F-4D97-AF65-F5344CB8AC3E}">
        <p14:creationId xmlns:p14="http://schemas.microsoft.com/office/powerpoint/2010/main" val="9859811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85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85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185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85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185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185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18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534" grpId="0"/>
      <p:bldP spid="918535" grpId="0"/>
      <p:bldP spid="918536" grpId="0" animBg="1"/>
      <p:bldOleChart spid="918539" grpId="0"/>
      <p:bldP spid="918540" grpId="0"/>
      <p:bldP spid="91854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771525" y="304800"/>
            <a:ext cx="8743950" cy="1219200"/>
          </a:xfrm>
          <a:solidFill>
            <a:schemeClr val="bg1">
              <a:lumMod val="95000"/>
            </a:schemeClr>
          </a:solidFill>
        </p:spPr>
        <p:txBody>
          <a:bodyPr/>
          <a:lstStyle/>
          <a:p>
            <a:pPr eaLnBrk="1" hangingPunct="1">
              <a:lnSpc>
                <a:spcPct val="130000"/>
              </a:lnSpc>
              <a:defRPr/>
            </a:pPr>
            <a:r>
              <a:rPr lang="fr-FR" sz="2800" dirty="0" err="1" smtClean="0"/>
              <a:t>Simultaneous</a:t>
            </a:r>
            <a:r>
              <a:rPr lang="fr-FR" sz="2800" dirty="0" smtClean="0"/>
              <a:t> purification: diffusion </a:t>
            </a:r>
            <a:r>
              <a:rPr lang="fr-FR" sz="2800" dirty="0" err="1" smtClean="0"/>
              <a:t>process</a:t>
            </a:r>
            <a:r>
              <a:rPr lang="fr-FR" sz="2800" dirty="0" smtClean="0"/>
              <a:t> and convection mass transport i.e. </a:t>
            </a:r>
            <a:r>
              <a:rPr lang="fr-FR" sz="2800" dirty="0" err="1" smtClean="0"/>
              <a:t>hemodiafiltration</a:t>
            </a:r>
            <a:endParaRPr lang="fr-FR" sz="3900" dirty="0" smtClean="0"/>
          </a:p>
        </p:txBody>
      </p:sp>
      <p:sp>
        <p:nvSpPr>
          <p:cNvPr id="459778" name="Rectangle 3"/>
          <p:cNvSpPr>
            <a:spLocks noGrp="1" noChangeArrowheads="1"/>
          </p:cNvSpPr>
          <p:nvPr>
            <p:ph type="body" idx="1"/>
          </p:nvPr>
        </p:nvSpPr>
        <p:spPr>
          <a:xfrm>
            <a:off x="771525" y="2362200"/>
            <a:ext cx="8743950" cy="3733800"/>
          </a:xfrm>
          <a:noFill/>
        </p:spPr>
        <p:txBody>
          <a:bodyPr/>
          <a:lstStyle/>
          <a:p>
            <a:pPr eaLnBrk="1" hangingPunct="1">
              <a:lnSpc>
                <a:spcPct val="80000"/>
              </a:lnSpc>
              <a:buFontTx/>
              <a:buNone/>
            </a:pPr>
            <a:r>
              <a:rPr lang="fr-FR" sz="2400">
                <a:solidFill>
                  <a:schemeClr val="tx2"/>
                </a:solidFill>
                <a:latin typeface="Arial" charset="0"/>
                <a:ea typeface="MS PGothic" charset="0"/>
                <a:cs typeface="MS PGothic" charset="0"/>
              </a:rPr>
              <a:t> </a:t>
            </a:r>
          </a:p>
          <a:p>
            <a:pPr eaLnBrk="1" hangingPunct="1">
              <a:lnSpc>
                <a:spcPct val="110000"/>
              </a:lnSpc>
              <a:spcBef>
                <a:spcPct val="65000"/>
              </a:spcBef>
              <a:buFontTx/>
              <a:buNone/>
            </a:pPr>
            <a:r>
              <a:rPr lang="fr-FR" sz="2100">
                <a:latin typeface="Arial" charset="0"/>
                <a:ea typeface="MS PGothic" charset="0"/>
                <a:cs typeface="MS PGothic" charset="0"/>
              </a:rPr>
              <a:t>K</a:t>
            </a:r>
            <a:r>
              <a:rPr lang="fr-FR" sz="2100" baseline="-25000">
                <a:latin typeface="Arial" charset="0"/>
                <a:ea typeface="MS PGothic" charset="0"/>
                <a:cs typeface="MS PGothic" charset="0"/>
              </a:rPr>
              <a:t>HDF</a:t>
            </a:r>
            <a:r>
              <a:rPr lang="fr-FR" sz="2100">
                <a:latin typeface="Arial" charset="0"/>
                <a:ea typeface="MS PGothic" charset="0"/>
                <a:cs typeface="MS PGothic" charset="0"/>
              </a:rPr>
              <a:t>	 =  K</a:t>
            </a:r>
            <a:r>
              <a:rPr lang="fr-FR" sz="2100" baseline="-25000">
                <a:latin typeface="Arial" charset="0"/>
                <a:ea typeface="MS PGothic" charset="0"/>
                <a:cs typeface="MS PGothic" charset="0"/>
              </a:rPr>
              <a:t>HD</a:t>
            </a:r>
            <a:r>
              <a:rPr lang="fr-FR" sz="2100">
                <a:latin typeface="Arial" charset="0"/>
                <a:ea typeface="MS PGothic" charset="0"/>
                <a:cs typeface="MS PGothic" charset="0"/>
              </a:rPr>
              <a:t>  + x Q</a:t>
            </a:r>
            <a:r>
              <a:rPr lang="fr-FR" sz="2100" baseline="-25000">
                <a:latin typeface="Arial" charset="0"/>
                <a:ea typeface="MS PGothic" charset="0"/>
                <a:cs typeface="MS PGothic" charset="0"/>
              </a:rPr>
              <a:t>UF </a:t>
            </a:r>
            <a:r>
              <a:rPr lang="fr-FR" sz="2100">
                <a:latin typeface="Arial" charset="0"/>
                <a:ea typeface="MS PGothic" charset="0"/>
                <a:cs typeface="MS PGothic" charset="0"/>
              </a:rPr>
              <a:t>x  0.46</a:t>
            </a:r>
          </a:p>
          <a:p>
            <a:pPr eaLnBrk="1" hangingPunct="1">
              <a:lnSpc>
                <a:spcPct val="110000"/>
              </a:lnSpc>
              <a:spcBef>
                <a:spcPct val="65000"/>
              </a:spcBef>
              <a:buFontTx/>
              <a:buNone/>
            </a:pPr>
            <a:r>
              <a:rPr lang="fr-FR" sz="2100">
                <a:latin typeface="Arial" charset="0"/>
                <a:ea typeface="MS PGothic" charset="0"/>
                <a:cs typeface="MS PGothic" charset="0"/>
              </a:rPr>
              <a:t>K</a:t>
            </a:r>
            <a:r>
              <a:rPr lang="fr-FR" sz="2100" baseline="-25000">
                <a:latin typeface="Arial" charset="0"/>
                <a:ea typeface="MS PGothic" charset="0"/>
                <a:cs typeface="MS PGothic" charset="0"/>
              </a:rPr>
              <a:t>HDF          </a:t>
            </a:r>
            <a:r>
              <a:rPr lang="fr-FR" sz="2100">
                <a:latin typeface="Arial" charset="0"/>
                <a:ea typeface="MS PGothic" charset="0"/>
                <a:cs typeface="MS PGothic" charset="0"/>
              </a:rPr>
              <a:t>=  K</a:t>
            </a:r>
            <a:r>
              <a:rPr lang="fr-FR" sz="2100" baseline="-25000">
                <a:latin typeface="Arial" charset="0"/>
                <a:ea typeface="MS PGothic" charset="0"/>
                <a:cs typeface="MS PGothic" charset="0"/>
              </a:rPr>
              <a:t>HD</a:t>
            </a:r>
            <a:r>
              <a:rPr lang="fr-FR" sz="2100">
                <a:latin typeface="Arial" charset="0"/>
                <a:ea typeface="MS PGothic" charset="0"/>
                <a:cs typeface="MS PGothic" charset="0"/>
              </a:rPr>
              <a:t> (1 - Q</a:t>
            </a:r>
            <a:r>
              <a:rPr lang="fr-FR" sz="2100" baseline="-25000">
                <a:latin typeface="Arial" charset="0"/>
                <a:ea typeface="MS PGothic" charset="0"/>
                <a:cs typeface="MS PGothic" charset="0"/>
              </a:rPr>
              <a:t>UF</a:t>
            </a:r>
            <a:r>
              <a:rPr lang="fr-FR" sz="2100">
                <a:latin typeface="Arial" charset="0"/>
                <a:ea typeface="MS PGothic" charset="0"/>
                <a:cs typeface="MS PGothic" charset="0"/>
              </a:rPr>
              <a:t> x S/Q</a:t>
            </a:r>
            <a:r>
              <a:rPr lang="fr-FR" sz="2100" baseline="-25000">
                <a:latin typeface="Arial" charset="0"/>
                <a:ea typeface="MS PGothic" charset="0"/>
                <a:cs typeface="MS PGothic" charset="0"/>
              </a:rPr>
              <a:t>B</a:t>
            </a:r>
            <a:r>
              <a:rPr lang="fr-FR" sz="2100">
                <a:latin typeface="Arial" charset="0"/>
                <a:ea typeface="MS PGothic" charset="0"/>
                <a:cs typeface="MS PGothic" charset="0"/>
              </a:rPr>
              <a:t>)  + K</a:t>
            </a:r>
            <a:r>
              <a:rPr lang="fr-FR" sz="2100" baseline="-25000">
                <a:latin typeface="Arial" charset="0"/>
                <a:ea typeface="MS PGothic" charset="0"/>
                <a:cs typeface="MS PGothic" charset="0"/>
              </a:rPr>
              <a:t>HF</a:t>
            </a:r>
            <a:r>
              <a:rPr lang="fr-FR" sz="2100">
                <a:latin typeface="Arial" charset="0"/>
                <a:ea typeface="MS PGothic" charset="0"/>
                <a:cs typeface="MS PGothic" charset="0"/>
              </a:rPr>
              <a:t> (Granger)</a:t>
            </a:r>
          </a:p>
          <a:p>
            <a:pPr eaLnBrk="1" hangingPunct="1">
              <a:lnSpc>
                <a:spcPct val="120000"/>
              </a:lnSpc>
              <a:spcBef>
                <a:spcPct val="65000"/>
              </a:spcBef>
              <a:buFontTx/>
              <a:buNone/>
            </a:pPr>
            <a:r>
              <a:rPr lang="fr-FR" sz="2100">
                <a:latin typeface="Arial" charset="0"/>
                <a:ea typeface="MS PGothic" charset="0"/>
                <a:cs typeface="MS PGothic" charset="0"/>
              </a:rPr>
              <a:t>                  </a:t>
            </a:r>
            <a:r>
              <a:rPr lang="fr-FR" sz="1900">
                <a:latin typeface="Arial" charset="0"/>
                <a:ea typeface="MS PGothic" charset="0"/>
                <a:cs typeface="MS PGothic" charset="0"/>
              </a:rPr>
              <a:t>with</a:t>
            </a:r>
            <a:r>
              <a:rPr lang="fr-FR" sz="2100">
                <a:latin typeface="Arial" charset="0"/>
                <a:ea typeface="MS PGothic" charset="0"/>
                <a:cs typeface="MS PGothic" charset="0"/>
              </a:rPr>
              <a:t>   Q</a:t>
            </a:r>
            <a:r>
              <a:rPr lang="fr-FR" sz="2100" baseline="-25000">
                <a:latin typeface="Arial" charset="0"/>
                <a:ea typeface="MS PGothic" charset="0"/>
                <a:cs typeface="MS PGothic" charset="0"/>
              </a:rPr>
              <a:t>UF</a:t>
            </a:r>
            <a:r>
              <a:rPr lang="fr-FR" sz="2100">
                <a:latin typeface="Arial" charset="0"/>
                <a:ea typeface="MS PGothic" charset="0"/>
                <a:cs typeface="MS PGothic" charset="0"/>
              </a:rPr>
              <a:t> x S  =  K</a:t>
            </a:r>
            <a:r>
              <a:rPr lang="fr-FR" sz="2100" baseline="-25000">
                <a:latin typeface="Arial" charset="0"/>
                <a:ea typeface="MS PGothic" charset="0"/>
                <a:cs typeface="MS PGothic" charset="0"/>
              </a:rPr>
              <a:t>HF </a:t>
            </a:r>
            <a:r>
              <a:rPr lang="fr-FR" sz="2100">
                <a:latin typeface="Arial" charset="0"/>
                <a:ea typeface="MS PGothic" charset="0"/>
                <a:cs typeface="MS PGothic" charset="0"/>
              </a:rPr>
              <a:t> </a:t>
            </a:r>
            <a:r>
              <a:rPr lang="fr-FR" sz="1900">
                <a:latin typeface="Arial" charset="0"/>
                <a:ea typeface="MS PGothic" charset="0"/>
                <a:cs typeface="MS PGothic" charset="0"/>
              </a:rPr>
              <a:t>and</a:t>
            </a:r>
            <a:r>
              <a:rPr lang="fr-FR" sz="2100">
                <a:latin typeface="Arial" charset="0"/>
                <a:ea typeface="MS PGothic" charset="0"/>
                <a:cs typeface="MS PGothic" charset="0"/>
              </a:rPr>
              <a:t>   Q</a:t>
            </a:r>
            <a:r>
              <a:rPr lang="fr-FR" sz="2100" baseline="-25000">
                <a:latin typeface="Arial" charset="0"/>
                <a:ea typeface="MS PGothic" charset="0"/>
                <a:cs typeface="MS PGothic" charset="0"/>
              </a:rPr>
              <a:t>B</a:t>
            </a:r>
            <a:r>
              <a:rPr lang="fr-FR" sz="2100">
                <a:latin typeface="Arial" charset="0"/>
                <a:ea typeface="MS PGothic" charset="0"/>
                <a:cs typeface="MS PGothic" charset="0"/>
              </a:rPr>
              <a:t>  =  K</a:t>
            </a:r>
            <a:r>
              <a:rPr lang="fr-FR" sz="2100" baseline="-25000">
                <a:latin typeface="Arial" charset="0"/>
                <a:ea typeface="MS PGothic" charset="0"/>
                <a:cs typeface="MS PGothic" charset="0"/>
              </a:rPr>
              <a:t>max</a:t>
            </a:r>
            <a:endParaRPr lang="fr-FR" sz="2100">
              <a:latin typeface="Arial" charset="0"/>
              <a:ea typeface="MS PGothic" charset="0"/>
              <a:cs typeface="MS PGothic" charset="0"/>
            </a:endParaRPr>
          </a:p>
          <a:p>
            <a:pPr eaLnBrk="1" hangingPunct="1">
              <a:lnSpc>
                <a:spcPct val="20000"/>
              </a:lnSpc>
              <a:spcBef>
                <a:spcPct val="65000"/>
              </a:spcBef>
              <a:buFontTx/>
              <a:buNone/>
            </a:pPr>
            <a:endParaRPr lang="fr-FR" sz="2100">
              <a:latin typeface="Arial" charset="0"/>
              <a:ea typeface="MS PGothic" charset="0"/>
              <a:cs typeface="MS PGothic" charset="0"/>
            </a:endParaRPr>
          </a:p>
          <a:p>
            <a:pPr eaLnBrk="1" hangingPunct="1">
              <a:lnSpc>
                <a:spcPct val="20000"/>
              </a:lnSpc>
              <a:spcBef>
                <a:spcPct val="65000"/>
              </a:spcBef>
              <a:buFontTx/>
              <a:buNone/>
            </a:pPr>
            <a:r>
              <a:rPr lang="fr-FR" sz="2100">
                <a:latin typeface="Arial" charset="0"/>
                <a:ea typeface="MS PGothic" charset="0"/>
                <a:cs typeface="MS PGothic" charset="0"/>
              </a:rPr>
              <a:t>				    </a:t>
            </a:r>
            <a:r>
              <a:rPr lang="fr-FR" sz="2100" b="1">
                <a:solidFill>
                  <a:srgbClr val="FF0000"/>
                </a:solidFill>
                <a:latin typeface="Arial" charset="0"/>
                <a:ea typeface="MS PGothic" charset="0"/>
                <a:cs typeface="MS PGothic" charset="0"/>
              </a:rPr>
              <a:t>K</a:t>
            </a:r>
            <a:r>
              <a:rPr lang="fr-FR" sz="2100" b="1" baseline="-25000">
                <a:solidFill>
                  <a:srgbClr val="FF0000"/>
                </a:solidFill>
                <a:latin typeface="Arial" charset="0"/>
                <a:ea typeface="MS PGothic" charset="0"/>
                <a:cs typeface="MS PGothic" charset="0"/>
              </a:rPr>
              <a:t>HD</a:t>
            </a:r>
            <a:r>
              <a:rPr lang="fr-FR" sz="2100" b="1">
                <a:solidFill>
                  <a:srgbClr val="FF0000"/>
                </a:solidFill>
                <a:latin typeface="Arial" charset="0"/>
                <a:ea typeface="MS PGothic" charset="0"/>
                <a:cs typeface="MS PGothic" charset="0"/>
              </a:rPr>
              <a:t>  x K</a:t>
            </a:r>
            <a:r>
              <a:rPr lang="fr-FR" sz="2100" b="1" baseline="-25000">
                <a:solidFill>
                  <a:srgbClr val="FF0000"/>
                </a:solidFill>
                <a:latin typeface="Arial" charset="0"/>
                <a:ea typeface="MS PGothic" charset="0"/>
                <a:cs typeface="MS PGothic" charset="0"/>
              </a:rPr>
              <a:t>HF</a:t>
            </a:r>
            <a:r>
              <a:rPr lang="fr-FR" sz="2100" b="1">
                <a:solidFill>
                  <a:srgbClr val="FF0000"/>
                </a:solidFill>
                <a:latin typeface="Arial" charset="0"/>
                <a:ea typeface="MS PGothic" charset="0"/>
                <a:cs typeface="MS PGothic" charset="0"/>
              </a:rPr>
              <a:t> </a:t>
            </a:r>
          </a:p>
          <a:p>
            <a:pPr eaLnBrk="1" hangingPunct="1">
              <a:lnSpc>
                <a:spcPct val="20000"/>
              </a:lnSpc>
              <a:spcBef>
                <a:spcPct val="65000"/>
              </a:spcBef>
              <a:buFontTx/>
              <a:buNone/>
            </a:pPr>
            <a:r>
              <a:rPr lang="fr-FR" sz="2100" b="1">
                <a:solidFill>
                  <a:srgbClr val="FF0000"/>
                </a:solidFill>
                <a:latin typeface="Arial" charset="0"/>
                <a:ea typeface="MS PGothic" charset="0"/>
                <a:cs typeface="MS PGothic" charset="0"/>
              </a:rPr>
              <a:t>K</a:t>
            </a:r>
            <a:r>
              <a:rPr lang="fr-FR" sz="2100" b="1" baseline="-25000">
                <a:solidFill>
                  <a:srgbClr val="FF0000"/>
                </a:solidFill>
                <a:latin typeface="Arial" charset="0"/>
                <a:ea typeface="MS PGothic" charset="0"/>
                <a:cs typeface="MS PGothic" charset="0"/>
              </a:rPr>
              <a:t>HDF  </a:t>
            </a:r>
            <a:r>
              <a:rPr lang="fr-FR" sz="2100" b="1">
                <a:solidFill>
                  <a:srgbClr val="FF0000"/>
                </a:solidFill>
                <a:latin typeface="Arial" charset="0"/>
                <a:ea typeface="MS PGothic" charset="0"/>
                <a:cs typeface="MS PGothic" charset="0"/>
              </a:rPr>
              <a:t>     =  K</a:t>
            </a:r>
            <a:r>
              <a:rPr lang="fr-FR" sz="2100" b="1" baseline="-25000">
                <a:solidFill>
                  <a:srgbClr val="FF0000"/>
                </a:solidFill>
                <a:latin typeface="Arial" charset="0"/>
                <a:ea typeface="MS PGothic" charset="0"/>
                <a:cs typeface="MS PGothic" charset="0"/>
              </a:rPr>
              <a:t>HD</a:t>
            </a:r>
            <a:r>
              <a:rPr lang="fr-FR" sz="2100" b="1">
                <a:solidFill>
                  <a:srgbClr val="FF0000"/>
                </a:solidFill>
                <a:latin typeface="Arial" charset="0"/>
                <a:ea typeface="MS PGothic" charset="0"/>
                <a:cs typeface="MS PGothic" charset="0"/>
              </a:rPr>
              <a:t> + K</a:t>
            </a:r>
            <a:r>
              <a:rPr lang="fr-FR" sz="2100" b="1" baseline="-25000">
                <a:solidFill>
                  <a:srgbClr val="FF0000"/>
                </a:solidFill>
                <a:latin typeface="Arial" charset="0"/>
                <a:ea typeface="MS PGothic" charset="0"/>
                <a:cs typeface="MS PGothic" charset="0"/>
              </a:rPr>
              <a:t>HF </a:t>
            </a:r>
            <a:r>
              <a:rPr lang="fr-FR" sz="2100" b="1">
                <a:solidFill>
                  <a:srgbClr val="FF0000"/>
                </a:solidFill>
                <a:latin typeface="Arial" charset="0"/>
                <a:ea typeface="MS PGothic" charset="0"/>
                <a:cs typeface="MS PGothic" charset="0"/>
              </a:rPr>
              <a:t>  -- </a:t>
            </a:r>
          </a:p>
          <a:p>
            <a:pPr eaLnBrk="1" hangingPunct="1">
              <a:lnSpc>
                <a:spcPct val="20000"/>
              </a:lnSpc>
              <a:spcBef>
                <a:spcPct val="65000"/>
              </a:spcBef>
              <a:buFontTx/>
              <a:buNone/>
            </a:pPr>
            <a:r>
              <a:rPr lang="fr-FR" sz="2100" b="1">
                <a:solidFill>
                  <a:srgbClr val="FF0000"/>
                </a:solidFill>
                <a:latin typeface="Arial" charset="0"/>
                <a:ea typeface="MS PGothic" charset="0"/>
                <a:cs typeface="MS PGothic" charset="0"/>
              </a:rPr>
              <a:t>                                            K</a:t>
            </a:r>
            <a:r>
              <a:rPr lang="fr-FR" sz="2100" b="1" baseline="-25000">
                <a:solidFill>
                  <a:srgbClr val="FF0000"/>
                </a:solidFill>
                <a:latin typeface="Arial" charset="0"/>
                <a:ea typeface="MS PGothic" charset="0"/>
                <a:cs typeface="MS PGothic" charset="0"/>
              </a:rPr>
              <a:t>max</a:t>
            </a:r>
            <a:endParaRPr lang="fr-FR" sz="2100" b="1">
              <a:solidFill>
                <a:srgbClr val="FF0000"/>
              </a:solidFill>
              <a:latin typeface="Arial" charset="0"/>
              <a:ea typeface="MS PGothic" charset="0"/>
              <a:cs typeface="MS PGothic" charset="0"/>
            </a:endParaRPr>
          </a:p>
          <a:p>
            <a:pPr eaLnBrk="1" hangingPunct="1">
              <a:lnSpc>
                <a:spcPct val="20000"/>
              </a:lnSpc>
              <a:spcBef>
                <a:spcPct val="65000"/>
              </a:spcBef>
              <a:buFontTx/>
              <a:buNone/>
            </a:pPr>
            <a:endParaRPr lang="fr-FR" sz="2100">
              <a:latin typeface="Arial" charset="0"/>
              <a:ea typeface="MS PGothic" charset="0"/>
              <a:cs typeface="MS PGothic" charset="0"/>
            </a:endParaRPr>
          </a:p>
          <a:p>
            <a:pPr eaLnBrk="1" hangingPunct="1">
              <a:lnSpc>
                <a:spcPct val="80000"/>
              </a:lnSpc>
            </a:pPr>
            <a:endParaRPr lang="fr-FR" sz="2000">
              <a:solidFill>
                <a:schemeClr val="tx2"/>
              </a:solidFill>
              <a:latin typeface="Arial" charset="0"/>
              <a:ea typeface="MS PGothic" charset="0"/>
              <a:cs typeface="MS PGothic" charset="0"/>
            </a:endParaRPr>
          </a:p>
        </p:txBody>
      </p:sp>
      <p:sp>
        <p:nvSpPr>
          <p:cNvPr id="459779" name="Line 4"/>
          <p:cNvSpPr>
            <a:spLocks noChangeShapeType="1"/>
          </p:cNvSpPr>
          <p:nvPr/>
        </p:nvSpPr>
        <p:spPr bwMode="auto">
          <a:xfrm flipV="1">
            <a:off x="3919538" y="5157788"/>
            <a:ext cx="1223962"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459780" name="Picture 5" descr="ISTANB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025" y="4953000"/>
            <a:ext cx="2400300"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1" name="Rectangle 6"/>
          <p:cNvSpPr>
            <a:spLocks noChangeArrowheads="1"/>
          </p:cNvSpPr>
          <p:nvPr/>
        </p:nvSpPr>
        <p:spPr bwMode="auto">
          <a:xfrm>
            <a:off x="0" y="1676400"/>
            <a:ext cx="10287000" cy="1219200"/>
          </a:xfrm>
          <a:prstGeom prst="rect">
            <a:avLst/>
          </a:prstGeom>
          <a:solidFill>
            <a:schemeClr val="accent1"/>
          </a:solidFill>
          <a:ln w="9525">
            <a:solidFill>
              <a:schemeClr val="tx1"/>
            </a:solidFill>
            <a:miter lim="800000"/>
            <a:headEnd/>
            <a:tailEnd/>
          </a:ln>
        </p:spPr>
        <p:txBody>
          <a:bodyPr wrap="none" anchor="ctr"/>
          <a:lstStyle/>
          <a:p>
            <a:pPr algn="ctr"/>
            <a:r>
              <a:rPr lang="fr-FR" i="1">
                <a:solidFill>
                  <a:srgbClr val="FFFF00"/>
                </a:solidFill>
                <a:latin typeface="Arial" charset="0"/>
                <a:cs typeface="Arial" charset="0"/>
              </a:rPr>
              <a:t>one minute  of dialysis « is  equal»  to two minutes of purification, </a:t>
            </a:r>
          </a:p>
          <a:p>
            <a:pPr algn="ctr"/>
            <a:r>
              <a:rPr lang="fr-FR" i="1">
                <a:solidFill>
                  <a:srgbClr val="FFFF00"/>
                </a:solidFill>
                <a:latin typeface="Arial" charset="0"/>
                <a:cs typeface="Arial" charset="0"/>
              </a:rPr>
              <a:t>one of HD and another one of HF</a:t>
            </a:r>
          </a:p>
        </p:txBody>
      </p:sp>
      <p:sp>
        <p:nvSpPr>
          <p:cNvPr id="459782" name="Text Box 7"/>
          <p:cNvSpPr txBox="1">
            <a:spLocks noChangeArrowheads="1"/>
          </p:cNvSpPr>
          <p:nvPr/>
        </p:nvSpPr>
        <p:spPr bwMode="auto">
          <a:xfrm>
            <a:off x="365125" y="5753100"/>
            <a:ext cx="5346700" cy="415925"/>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sz="2000">
                <a:solidFill>
                  <a:srgbClr val="000000"/>
                </a:solidFill>
                <a:cs typeface="Arial" charset="0"/>
              </a:rPr>
              <a:t>If </a:t>
            </a:r>
            <a:r>
              <a:rPr lang="fr-FR" sz="2100">
                <a:solidFill>
                  <a:srgbClr val="000000"/>
                </a:solidFill>
                <a:latin typeface="Arial" charset="0"/>
                <a:cs typeface="Arial" charset="0"/>
              </a:rPr>
              <a:t>K</a:t>
            </a:r>
            <a:r>
              <a:rPr lang="fr-FR" sz="2100" baseline="-25000">
                <a:solidFill>
                  <a:srgbClr val="000000"/>
                </a:solidFill>
                <a:latin typeface="Arial" charset="0"/>
                <a:cs typeface="Arial" charset="0"/>
              </a:rPr>
              <a:t>HD </a:t>
            </a:r>
            <a:r>
              <a:rPr lang="fr-FR" sz="2100">
                <a:solidFill>
                  <a:srgbClr val="000000"/>
                </a:solidFill>
                <a:latin typeface="Arial" charset="0"/>
                <a:cs typeface="Arial" charset="0"/>
              </a:rPr>
              <a:t>is equal to</a:t>
            </a:r>
            <a:r>
              <a:rPr lang="fr-FR" sz="2100" baseline="-25000">
                <a:solidFill>
                  <a:srgbClr val="000000"/>
                </a:solidFill>
                <a:latin typeface="Arial" charset="0"/>
                <a:cs typeface="Arial" charset="0"/>
              </a:rPr>
              <a:t> </a:t>
            </a:r>
            <a:r>
              <a:rPr lang="fr-FR" sz="2100">
                <a:solidFill>
                  <a:srgbClr val="000000"/>
                </a:solidFill>
                <a:latin typeface="Arial" charset="0"/>
                <a:cs typeface="Arial" charset="0"/>
              </a:rPr>
              <a:t>K</a:t>
            </a:r>
            <a:r>
              <a:rPr lang="fr-FR" sz="2100" baseline="-25000">
                <a:solidFill>
                  <a:srgbClr val="000000"/>
                </a:solidFill>
                <a:latin typeface="Arial" charset="0"/>
                <a:cs typeface="Arial" charset="0"/>
              </a:rPr>
              <a:t>max</a:t>
            </a:r>
            <a:r>
              <a:rPr lang="fr-FR" sz="2100">
                <a:solidFill>
                  <a:srgbClr val="000000"/>
                </a:solidFill>
                <a:latin typeface="Arial" charset="0"/>
                <a:cs typeface="Arial" charset="0"/>
              </a:rPr>
              <a:t>  then</a:t>
            </a:r>
            <a:r>
              <a:rPr lang="fr-FR" sz="2100" baseline="-25000">
                <a:solidFill>
                  <a:srgbClr val="000000"/>
                </a:solidFill>
                <a:latin typeface="Arial" charset="0"/>
                <a:cs typeface="Arial" charset="0"/>
              </a:rPr>
              <a:t> </a:t>
            </a:r>
            <a:r>
              <a:rPr lang="fr-FR" sz="2100">
                <a:solidFill>
                  <a:srgbClr val="000000"/>
                </a:solidFill>
                <a:latin typeface="Arial" charset="0"/>
                <a:cs typeface="Arial" charset="0"/>
              </a:rPr>
              <a:t>Q</a:t>
            </a:r>
            <a:r>
              <a:rPr lang="fr-FR" sz="2100" baseline="-25000">
                <a:solidFill>
                  <a:srgbClr val="000000"/>
                </a:solidFill>
                <a:latin typeface="Arial" charset="0"/>
                <a:cs typeface="Arial" charset="0"/>
              </a:rPr>
              <a:t>HDF</a:t>
            </a:r>
            <a:r>
              <a:rPr lang="fr-FR" sz="2100">
                <a:solidFill>
                  <a:srgbClr val="000000"/>
                </a:solidFill>
                <a:latin typeface="Arial" charset="0"/>
                <a:cs typeface="Arial" charset="0"/>
              </a:rPr>
              <a:t>= K</a:t>
            </a:r>
            <a:r>
              <a:rPr lang="fr-FR" sz="2100" baseline="-25000">
                <a:solidFill>
                  <a:srgbClr val="000000"/>
                </a:solidFill>
                <a:latin typeface="Arial" charset="0"/>
                <a:cs typeface="Arial" charset="0"/>
              </a:rPr>
              <a:t>HD</a:t>
            </a:r>
            <a:r>
              <a:rPr lang="fr-FR" sz="2100">
                <a:solidFill>
                  <a:srgbClr val="000000"/>
                </a:solidFill>
                <a:latin typeface="Arial" charset="0"/>
                <a:cs typeface="Arial" charset="0"/>
              </a:rPr>
              <a:t> </a:t>
            </a:r>
          </a:p>
        </p:txBody>
      </p:sp>
    </p:spTree>
    <p:extLst>
      <p:ext uri="{BB962C8B-B14F-4D97-AF65-F5344CB8AC3E}">
        <p14:creationId xmlns:p14="http://schemas.microsoft.com/office/powerpoint/2010/main" val="16225398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1825" name="Object 30"/>
          <p:cNvGraphicFramePr>
            <a:graphicFrameLocks noChangeAspect="1"/>
          </p:cNvGraphicFramePr>
          <p:nvPr/>
        </p:nvGraphicFramePr>
        <p:xfrm>
          <a:off x="2573338" y="1717675"/>
          <a:ext cx="5143500" cy="3429000"/>
        </p:xfrm>
        <a:graphic>
          <a:graphicData uri="http://schemas.openxmlformats.org/presentationml/2006/ole">
            <mc:AlternateContent xmlns:mc="http://schemas.openxmlformats.org/markup-compatibility/2006">
              <mc:Choice xmlns:v="urn:schemas-microsoft-com:vml" Requires="v">
                <p:oleObj spid="_x0000_s1108053" name="Diapositive" r:id="rId4" imgW="5143500" imgH="3429000" progId="PowerPoint.Slide.8">
                  <p:embed/>
                </p:oleObj>
              </mc:Choice>
              <mc:Fallback>
                <p:oleObj name="Diapositive" r:id="rId4" imgW="5143500" imgH="342900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338" y="1717675"/>
                        <a:ext cx="51435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61826" name="Object 31"/>
          <p:cNvGraphicFramePr>
            <a:graphicFrameLocks noChangeAspect="1"/>
          </p:cNvGraphicFramePr>
          <p:nvPr/>
        </p:nvGraphicFramePr>
        <p:xfrm>
          <a:off x="712788" y="357188"/>
          <a:ext cx="8885237" cy="4714875"/>
        </p:xfrm>
        <a:graphic>
          <a:graphicData uri="http://schemas.openxmlformats.org/presentationml/2006/ole">
            <mc:AlternateContent xmlns:mc="http://schemas.openxmlformats.org/markup-compatibility/2006">
              <mc:Choice xmlns:v="urn:schemas-microsoft-com:vml" Requires="v">
                <p:oleObj spid="_x0000_s1108054" name="Graphique" r:id="rId6" imgW="8882642" imgH="4712616" progId="Excel.Sheet.8">
                  <p:embed/>
                </p:oleObj>
              </mc:Choice>
              <mc:Fallback>
                <p:oleObj name="Graphique" r:id="rId6" imgW="8882642" imgH="4712616"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788" y="357188"/>
                        <a:ext cx="8885237"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6" name="Text Box 4"/>
          <p:cNvSpPr txBox="1">
            <a:spLocks noChangeArrowheads="1"/>
          </p:cNvSpPr>
          <p:nvPr/>
        </p:nvSpPr>
        <p:spPr bwMode="auto">
          <a:xfrm>
            <a:off x="381000" y="5429250"/>
            <a:ext cx="9601200" cy="1200150"/>
          </a:xfrm>
          <a:prstGeom prst="rect">
            <a:avLst/>
          </a:prstGeom>
          <a:solidFill>
            <a:schemeClr val="accent5"/>
          </a:solidFill>
          <a:ln w="12700">
            <a:noFill/>
            <a:miter lim="800000"/>
            <a:headEnd/>
            <a:tailEnd/>
          </a:ln>
        </p:spPr>
        <p:txBody>
          <a:bodyPr>
            <a:spAutoFit/>
          </a:bodyPr>
          <a:lstStyle/>
          <a:p>
            <a:pPr algn="ctr">
              <a:defRPr/>
            </a:pPr>
            <a:r>
              <a:rPr lang="fr-FR" dirty="0">
                <a:solidFill>
                  <a:srgbClr val="000000"/>
                </a:solidFill>
                <a:latin typeface="Arial" charset="0"/>
                <a:ea typeface="+mn-ea"/>
                <a:cs typeface="Arial" charset="0"/>
              </a:rPr>
              <a:t>HDF allows an optimal </a:t>
            </a:r>
            <a:r>
              <a:rPr lang="fr-FR" dirty="0" err="1">
                <a:solidFill>
                  <a:srgbClr val="000000"/>
                </a:solidFill>
                <a:latin typeface="Arial" charset="0"/>
                <a:ea typeface="+mn-ea"/>
                <a:cs typeface="Arial" charset="0"/>
              </a:rPr>
              <a:t>blood</a:t>
            </a:r>
            <a:r>
              <a:rPr lang="fr-FR" dirty="0">
                <a:solidFill>
                  <a:srgbClr val="000000"/>
                </a:solidFill>
                <a:latin typeface="Arial" charset="0"/>
                <a:ea typeface="+mn-ea"/>
                <a:cs typeface="Arial" charset="0"/>
              </a:rPr>
              <a:t> purification not </a:t>
            </a:r>
            <a:r>
              <a:rPr lang="fr-FR" dirty="0" err="1">
                <a:solidFill>
                  <a:srgbClr val="000000"/>
                </a:solidFill>
                <a:latin typeface="Arial" charset="0"/>
                <a:ea typeface="+mn-ea"/>
                <a:cs typeface="Arial" charset="0"/>
              </a:rPr>
              <a:t>only</a:t>
            </a:r>
            <a:r>
              <a:rPr lang="fr-FR" dirty="0">
                <a:solidFill>
                  <a:srgbClr val="000000"/>
                </a:solidFill>
                <a:latin typeface="Arial" charset="0"/>
                <a:ea typeface="+mn-ea"/>
                <a:cs typeface="Arial" charset="0"/>
              </a:rPr>
              <a:t> for urea, but </a:t>
            </a:r>
            <a:r>
              <a:rPr lang="fr-FR" dirty="0" err="1">
                <a:solidFill>
                  <a:srgbClr val="000000"/>
                </a:solidFill>
                <a:latin typeface="Arial" charset="0"/>
                <a:ea typeface="+mn-ea"/>
                <a:cs typeface="Arial" charset="0"/>
              </a:rPr>
              <a:t>also</a:t>
            </a:r>
            <a:r>
              <a:rPr lang="fr-FR" dirty="0">
                <a:solidFill>
                  <a:srgbClr val="000000"/>
                </a:solidFill>
                <a:latin typeface="Arial" charset="0"/>
                <a:ea typeface="+mn-ea"/>
                <a:cs typeface="Arial" charset="0"/>
              </a:rPr>
              <a:t> for the </a:t>
            </a:r>
            <a:r>
              <a:rPr lang="fr-FR" dirty="0" err="1">
                <a:solidFill>
                  <a:srgbClr val="000000"/>
                </a:solidFill>
                <a:latin typeface="Arial" charset="0"/>
                <a:ea typeface="+mn-ea"/>
                <a:cs typeface="Arial" charset="0"/>
              </a:rPr>
              <a:t>middlemolecular</a:t>
            </a:r>
            <a:r>
              <a:rPr lang="fr-FR" dirty="0">
                <a:solidFill>
                  <a:srgbClr val="000000"/>
                </a:solidFill>
                <a:latin typeface="Arial" charset="0"/>
                <a:ea typeface="+mn-ea"/>
                <a:cs typeface="Arial" charset="0"/>
              </a:rPr>
              <a:t> </a:t>
            </a:r>
            <a:r>
              <a:rPr lang="fr-FR" dirty="0" err="1">
                <a:solidFill>
                  <a:srgbClr val="000000"/>
                </a:solidFill>
                <a:latin typeface="Arial" charset="0"/>
                <a:ea typeface="+mn-ea"/>
                <a:cs typeface="Arial" charset="0"/>
              </a:rPr>
              <a:t>weight</a:t>
            </a:r>
            <a:r>
              <a:rPr lang="fr-FR" dirty="0">
                <a:solidFill>
                  <a:srgbClr val="000000"/>
                </a:solidFill>
                <a:latin typeface="Arial" charset="0"/>
                <a:ea typeface="+mn-ea"/>
                <a:cs typeface="Arial" charset="0"/>
              </a:rPr>
              <a:t> compounds ( </a:t>
            </a:r>
            <a:r>
              <a:rPr lang="fr-FR" dirty="0" err="1">
                <a:solidFill>
                  <a:srgbClr val="000000"/>
                </a:solidFill>
                <a:latin typeface="Arial" charset="0"/>
                <a:ea typeface="+mn-ea"/>
                <a:cs typeface="Arial" charset="0"/>
              </a:rPr>
              <a:t>Babb</a:t>
            </a:r>
            <a:r>
              <a:rPr lang="fr-FR" dirty="0">
                <a:solidFill>
                  <a:srgbClr val="000000"/>
                </a:solidFill>
                <a:latin typeface="Arial" charset="0"/>
                <a:ea typeface="+mn-ea"/>
                <a:cs typeface="Arial" charset="0"/>
              </a:rPr>
              <a:t> </a:t>
            </a:r>
            <a:r>
              <a:rPr lang="fr-FR" dirty="0" err="1">
                <a:solidFill>
                  <a:srgbClr val="000000"/>
                </a:solidFill>
                <a:latin typeface="Arial" charset="0"/>
                <a:ea typeface="+mn-ea"/>
                <a:cs typeface="Arial" charset="0"/>
              </a:rPr>
              <a:t>theory</a:t>
            </a:r>
            <a:r>
              <a:rPr lang="fr-FR" dirty="0">
                <a:solidFill>
                  <a:srgbClr val="000000"/>
                </a:solidFill>
                <a:latin typeface="Arial" charset="0"/>
                <a:ea typeface="+mn-ea"/>
                <a:cs typeface="Arial" charset="0"/>
              </a:rPr>
              <a:t> )</a:t>
            </a:r>
          </a:p>
          <a:p>
            <a:pPr algn="ctr">
              <a:defRPr/>
            </a:pPr>
            <a:r>
              <a:rPr lang="fr-FR" i="1" dirty="0" err="1">
                <a:solidFill>
                  <a:srgbClr val="000000"/>
                </a:solidFill>
                <a:latin typeface="Arial" charset="0"/>
                <a:ea typeface="+mn-ea"/>
                <a:cs typeface="Arial" charset="0"/>
              </a:rPr>
              <a:t>From</a:t>
            </a:r>
            <a:r>
              <a:rPr lang="fr-FR" i="1" dirty="0">
                <a:solidFill>
                  <a:srgbClr val="000000"/>
                </a:solidFill>
                <a:latin typeface="Arial" charset="0"/>
                <a:ea typeface="+mn-ea"/>
                <a:cs typeface="Arial" charset="0"/>
              </a:rPr>
              <a:t> M Fischbach et all .</a:t>
            </a:r>
            <a:r>
              <a:rPr lang="fr-FR" i="1" dirty="0" err="1">
                <a:solidFill>
                  <a:srgbClr val="000000"/>
                </a:solidFill>
                <a:latin typeface="Arial" charset="0"/>
                <a:ea typeface="+mn-ea"/>
                <a:cs typeface="Arial" charset="0"/>
              </a:rPr>
              <a:t>Contr</a:t>
            </a:r>
            <a:r>
              <a:rPr lang="fr-FR" i="1" dirty="0">
                <a:solidFill>
                  <a:srgbClr val="000000"/>
                </a:solidFill>
                <a:latin typeface="Arial" charset="0"/>
                <a:ea typeface="+mn-ea"/>
                <a:cs typeface="Arial" charset="0"/>
              </a:rPr>
              <a:t> Nephrol1985</a:t>
            </a:r>
          </a:p>
        </p:txBody>
      </p:sp>
      <p:sp>
        <p:nvSpPr>
          <p:cNvPr id="461828" name="Flèche droite 4"/>
          <p:cNvSpPr>
            <a:spLocks noChangeArrowheads="1"/>
          </p:cNvSpPr>
          <p:nvPr/>
        </p:nvSpPr>
        <p:spPr bwMode="auto">
          <a:xfrm>
            <a:off x="2143125" y="1714500"/>
            <a:ext cx="979488" cy="484188"/>
          </a:xfrm>
          <a:prstGeom prst="rightArrow">
            <a:avLst>
              <a:gd name="adj1" fmla="val 50000"/>
              <a:gd name="adj2" fmla="val 5010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FFFFFF"/>
              </a:solidFill>
            </a:endParaRPr>
          </a:p>
        </p:txBody>
      </p:sp>
      <p:sp>
        <p:nvSpPr>
          <p:cNvPr id="461829" name="Flèche droite 5"/>
          <p:cNvSpPr>
            <a:spLocks noChangeArrowheads="1"/>
          </p:cNvSpPr>
          <p:nvPr/>
        </p:nvSpPr>
        <p:spPr bwMode="auto">
          <a:xfrm>
            <a:off x="2571750" y="1571625"/>
            <a:ext cx="979488" cy="484188"/>
          </a:xfrm>
          <a:prstGeom prst="rightArrow">
            <a:avLst>
              <a:gd name="adj1" fmla="val 50000"/>
              <a:gd name="adj2" fmla="val 5010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FFFFFF"/>
              </a:solidFill>
            </a:endParaRPr>
          </a:p>
        </p:txBody>
      </p:sp>
      <p:sp>
        <p:nvSpPr>
          <p:cNvPr id="461830" name="Flèche vers le bas 6"/>
          <p:cNvSpPr>
            <a:spLocks noChangeArrowheads="1"/>
          </p:cNvSpPr>
          <p:nvPr/>
        </p:nvSpPr>
        <p:spPr bwMode="auto">
          <a:xfrm>
            <a:off x="3214688" y="1214438"/>
            <a:ext cx="484187" cy="977900"/>
          </a:xfrm>
          <a:prstGeom prst="downArrow">
            <a:avLst>
              <a:gd name="adj1" fmla="val 50000"/>
              <a:gd name="adj2" fmla="val 5002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FFFFFF"/>
              </a:solidFill>
            </a:endParaRPr>
          </a:p>
        </p:txBody>
      </p:sp>
      <p:sp>
        <p:nvSpPr>
          <p:cNvPr id="461831" name="Flèche droite 8"/>
          <p:cNvSpPr>
            <a:spLocks noChangeArrowheads="1"/>
          </p:cNvSpPr>
          <p:nvPr/>
        </p:nvSpPr>
        <p:spPr bwMode="auto">
          <a:xfrm>
            <a:off x="1928813" y="1357313"/>
            <a:ext cx="979487" cy="484187"/>
          </a:xfrm>
          <a:prstGeom prst="rightArrow">
            <a:avLst>
              <a:gd name="adj1" fmla="val 50000"/>
              <a:gd name="adj2" fmla="val 50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FFFFFF"/>
              </a:solidFill>
            </a:endParaRPr>
          </a:p>
        </p:txBody>
      </p:sp>
      <p:sp>
        <p:nvSpPr>
          <p:cNvPr id="461832" name="Flèche droite 9"/>
          <p:cNvSpPr>
            <a:spLocks noChangeArrowheads="1"/>
          </p:cNvSpPr>
          <p:nvPr/>
        </p:nvSpPr>
        <p:spPr bwMode="auto">
          <a:xfrm>
            <a:off x="5902325" y="2435225"/>
            <a:ext cx="977900" cy="484188"/>
          </a:xfrm>
          <a:prstGeom prst="rightArrow">
            <a:avLst>
              <a:gd name="adj1" fmla="val 50000"/>
              <a:gd name="adj2" fmla="val 5002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solidFill>
                <a:srgbClr val="FFFFFF"/>
              </a:solidFill>
            </a:endParaRPr>
          </a:p>
        </p:txBody>
      </p:sp>
      <p:sp>
        <p:nvSpPr>
          <p:cNvPr id="461833" name="AutoShape 10"/>
          <p:cNvSpPr>
            <a:spLocks noChangeArrowheads="1"/>
          </p:cNvSpPr>
          <p:nvPr/>
        </p:nvSpPr>
        <p:spPr bwMode="auto">
          <a:xfrm>
            <a:off x="3883025" y="1125538"/>
            <a:ext cx="976313" cy="485775"/>
          </a:xfrm>
          <a:prstGeom prst="rightArrow">
            <a:avLst>
              <a:gd name="adj1" fmla="val 50000"/>
              <a:gd name="adj2" fmla="val 5024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solidFill>
                <a:srgbClr val="FFFFFF"/>
              </a:solidFill>
            </a:endParaRPr>
          </a:p>
        </p:txBody>
      </p:sp>
      <p:sp>
        <p:nvSpPr>
          <p:cNvPr id="461834" name="AutoShape 11"/>
          <p:cNvSpPr>
            <a:spLocks noChangeArrowheads="1"/>
          </p:cNvSpPr>
          <p:nvPr/>
        </p:nvSpPr>
        <p:spPr bwMode="auto">
          <a:xfrm rot="-1531346">
            <a:off x="3390900" y="534988"/>
            <a:ext cx="976313" cy="485775"/>
          </a:xfrm>
          <a:prstGeom prst="rightArrow">
            <a:avLst>
              <a:gd name="adj1" fmla="val 50000"/>
              <a:gd name="adj2" fmla="val 50245"/>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fr-FR" sz="1600">
                <a:solidFill>
                  <a:srgbClr val="000000"/>
                </a:solidFill>
              </a:rPr>
              <a:t>+ 30%</a:t>
            </a:r>
          </a:p>
        </p:txBody>
      </p:sp>
    </p:spTree>
    <p:extLst>
      <p:ext uri="{BB962C8B-B14F-4D97-AF65-F5344CB8AC3E}">
        <p14:creationId xmlns:p14="http://schemas.microsoft.com/office/powerpoint/2010/main" val="814597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Titre 1"/>
          <p:cNvSpPr>
            <a:spLocks noGrp="1"/>
          </p:cNvSpPr>
          <p:nvPr>
            <p:ph type="title"/>
          </p:nvPr>
        </p:nvSpPr>
        <p:spPr>
          <a:xfrm>
            <a:off x="771525" y="333375"/>
            <a:ext cx="8743950" cy="1223963"/>
          </a:xfrm>
          <a:solidFill>
            <a:srgbClr val="C2FFF0"/>
          </a:solidFill>
        </p:spPr>
        <p:txBody>
          <a:bodyPr/>
          <a:lstStyle/>
          <a:p>
            <a:r>
              <a:rPr lang="fr-FR" sz="4000" dirty="0">
                <a:solidFill>
                  <a:srgbClr val="FF0000"/>
                </a:solidFill>
                <a:latin typeface="Arial" charset="0"/>
                <a:ea typeface="MS PGothic" charset="0"/>
              </a:rPr>
              <a:t>Impact of </a:t>
            </a:r>
            <a:r>
              <a:rPr lang="fr-FR" sz="4000" dirty="0" err="1">
                <a:solidFill>
                  <a:srgbClr val="FF0000"/>
                </a:solidFill>
                <a:latin typeface="Arial" charset="0"/>
                <a:ea typeface="MS PGothic" charset="0"/>
              </a:rPr>
              <a:t>high</a:t>
            </a:r>
            <a:r>
              <a:rPr lang="fr-FR" sz="4000" dirty="0">
                <a:solidFill>
                  <a:srgbClr val="FF0000"/>
                </a:solidFill>
                <a:latin typeface="Arial" charset="0"/>
                <a:ea typeface="MS PGothic" charset="0"/>
              </a:rPr>
              <a:t> convective volume</a:t>
            </a:r>
            <a:br>
              <a:rPr lang="fr-FR" sz="4000" dirty="0">
                <a:solidFill>
                  <a:srgbClr val="FF0000"/>
                </a:solidFill>
                <a:latin typeface="Arial" charset="0"/>
                <a:ea typeface="MS PGothic" charset="0"/>
              </a:rPr>
            </a:br>
            <a:r>
              <a:rPr lang="fr-FR" sz="4000" dirty="0" smtClean="0">
                <a:solidFill>
                  <a:srgbClr val="FF0000"/>
                </a:solidFill>
                <a:latin typeface="Arial" charset="0"/>
                <a:ea typeface="MS PGothic" charset="0"/>
              </a:rPr>
              <a:t>(</a:t>
            </a:r>
            <a:r>
              <a:rPr lang="fr-FR" sz="4000" dirty="0" err="1" smtClean="0">
                <a:solidFill>
                  <a:srgbClr val="FF0000"/>
                </a:solidFill>
                <a:latin typeface="Arial" charset="0"/>
                <a:ea typeface="MS PGothic" charset="0"/>
              </a:rPr>
              <a:t>high</a:t>
            </a:r>
            <a:r>
              <a:rPr lang="fr-FR" sz="4000" dirty="0" smtClean="0">
                <a:solidFill>
                  <a:srgbClr val="FF0000"/>
                </a:solidFill>
                <a:latin typeface="Arial" charset="0"/>
                <a:ea typeface="MS PGothic" charset="0"/>
              </a:rPr>
              <a:t> </a:t>
            </a:r>
            <a:r>
              <a:rPr lang="fr-FR" sz="4000" dirty="0" err="1" smtClean="0">
                <a:solidFill>
                  <a:srgbClr val="FF0000"/>
                </a:solidFill>
                <a:latin typeface="Arial" charset="0"/>
                <a:ea typeface="MS PGothic" charset="0"/>
              </a:rPr>
              <a:t>efficiency</a:t>
            </a:r>
            <a:r>
              <a:rPr lang="fr-FR" sz="4000" dirty="0" smtClean="0">
                <a:solidFill>
                  <a:srgbClr val="FF0000"/>
                </a:solidFill>
                <a:latin typeface="Arial" charset="0"/>
                <a:ea typeface="MS PGothic" charset="0"/>
              </a:rPr>
              <a:t> </a:t>
            </a:r>
            <a:r>
              <a:rPr lang="fr-FR" sz="4000" dirty="0" err="1" smtClean="0">
                <a:solidFill>
                  <a:srgbClr val="FF0000"/>
                </a:solidFill>
                <a:latin typeface="Arial" charset="0"/>
                <a:ea typeface="MS PGothic" charset="0"/>
              </a:rPr>
              <a:t>dialysis</a:t>
            </a:r>
            <a:r>
              <a:rPr lang="fr-FR" sz="4000" dirty="0" smtClean="0">
                <a:solidFill>
                  <a:srgbClr val="FF0000"/>
                </a:solidFill>
                <a:latin typeface="Arial" charset="0"/>
                <a:ea typeface="MS PGothic" charset="0"/>
              </a:rPr>
              <a:t>) </a:t>
            </a:r>
            <a:endParaRPr lang="fr-FR" sz="4000" dirty="0">
              <a:solidFill>
                <a:srgbClr val="FF0000"/>
              </a:solidFill>
              <a:latin typeface="Arial" charset="0"/>
              <a:ea typeface="MS PGothic" charset="0"/>
            </a:endParaRPr>
          </a:p>
        </p:txBody>
      </p:sp>
      <p:graphicFrame>
        <p:nvGraphicFramePr>
          <p:cNvPr id="4" name="Espace réservé du contenu 3"/>
          <p:cNvGraphicFramePr>
            <a:graphicFrameLocks noGrp="1"/>
          </p:cNvGraphicFramePr>
          <p:nvPr>
            <p:ph idx="1"/>
          </p:nvPr>
        </p:nvGraphicFramePr>
        <p:xfrm>
          <a:off x="463550" y="1773238"/>
          <a:ext cx="9288463" cy="4530725"/>
        </p:xfrm>
        <a:graphic>
          <a:graphicData uri="http://schemas.openxmlformats.org/drawingml/2006/table">
            <a:tbl>
              <a:tblPr/>
              <a:tblGrid>
                <a:gridCol w="4713288"/>
                <a:gridCol w="4575175"/>
              </a:tblGrid>
              <a:tr h="965200">
                <a:tc>
                  <a:txBody>
                    <a:bodyPr/>
                    <a:lstStyle/>
                    <a:p>
                      <a:pPr marL="0" marR="0" lvl="0" indent="0" algn="ctr" defTabSz="914400" rtl="0" eaLnBrk="1" fontAlgn="base" latinLnBrk="0" hangingPunct="1">
                        <a:lnSpc>
                          <a:spcPct val="100000"/>
                        </a:lnSpc>
                        <a:spcBef>
                          <a:spcPts val="1200"/>
                        </a:spcBef>
                        <a:spcAft>
                          <a:spcPts val="600"/>
                        </a:spcAft>
                        <a:buClrTx/>
                        <a:buSzTx/>
                        <a:buFontTx/>
                        <a:buNone/>
                        <a:tabLst/>
                      </a:pPr>
                      <a:r>
                        <a:rPr kumimoji="0" lang="fr-FR" sz="1800" b="1" i="0" u="none" strike="noStrike" cap="none" normalizeH="0" baseline="0">
                          <a:ln>
                            <a:noFill/>
                          </a:ln>
                          <a:solidFill>
                            <a:schemeClr val="tx1"/>
                          </a:solidFill>
                          <a:effectLst/>
                          <a:latin typeface="Arial" charset="0"/>
                          <a:ea typeface="MS PGothic" charset="0"/>
                          <a:cs typeface="MS PGothic" charset="0"/>
                        </a:rPr>
                        <a:t>Study name </a:t>
                      </a:r>
                    </a:p>
                  </a:txBody>
                  <a:tcPr marL="102873" marR="102873" marT="45698" marB="45698"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1200"/>
                        </a:spcBef>
                        <a:spcAft>
                          <a:spcPts val="600"/>
                        </a:spcAft>
                        <a:buClrTx/>
                        <a:buSzTx/>
                        <a:buFontTx/>
                        <a:buNone/>
                        <a:tabLst/>
                      </a:pPr>
                      <a:r>
                        <a:rPr kumimoji="0" lang="fr-FR" sz="1800" b="1" i="0" u="none" strike="noStrike" cap="none" normalizeH="0" baseline="0">
                          <a:ln>
                            <a:noFill/>
                          </a:ln>
                          <a:solidFill>
                            <a:schemeClr val="tx1"/>
                          </a:solidFill>
                          <a:effectLst/>
                          <a:latin typeface="Arial" charset="0"/>
                          <a:ea typeface="MS PGothic" charset="0"/>
                          <a:cs typeface="MS PGothic" charset="0"/>
                        </a:rPr>
                        <a:t>Threshold volume for suvival benefit (observational studies) </a:t>
                      </a:r>
                    </a:p>
                  </a:txBody>
                  <a:tcPr marL="102873" marR="102873" marT="45698" marB="45698"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530225">
                <a:tc>
                  <a:txBody>
                    <a:bodyPr/>
                    <a:lstStyle/>
                    <a:p>
                      <a:pPr marL="0"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DOPPS (Canaud) 2006</a:t>
                      </a:r>
                    </a:p>
                  </a:txBody>
                  <a:tcPr marL="102873" marR="102873" marT="45698" marB="45698"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p>
                      <a:pPr marL="625475"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&gt; 15 L</a:t>
                      </a:r>
                    </a:p>
                  </a:txBody>
                  <a:tcPr marL="102873" marR="102873" marT="45698" marB="45698"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r>
              <a:tr h="530225">
                <a:tc>
                  <a:txBody>
                    <a:bodyPr/>
                    <a:lstStyle/>
                    <a:p>
                      <a:pPr marL="0"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Riscarid (Panichi) 2008</a:t>
                      </a:r>
                    </a:p>
                  </a:txBody>
                  <a:tcPr marL="102873" marR="102873" marT="45698" marB="45698" horzOverflow="overflow">
                    <a:lnL>
                      <a:noFill/>
                    </a:lnL>
                    <a:lnR>
                      <a:noFill/>
                    </a:lnR>
                    <a:lnT>
                      <a:noFill/>
                    </a:lnT>
                    <a:lnB>
                      <a:noFill/>
                    </a:lnB>
                    <a:lnTlToBr>
                      <a:noFill/>
                    </a:lnTlToBr>
                    <a:lnBlToTr>
                      <a:noFill/>
                    </a:lnBlToTr>
                    <a:noFill/>
                  </a:tcPr>
                </a:tc>
                <a:tc>
                  <a:txBody>
                    <a:bodyPr/>
                    <a:lstStyle/>
                    <a:p>
                      <a:pPr marL="625475"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&gt; 23 L</a:t>
                      </a:r>
                    </a:p>
                  </a:txBody>
                  <a:tcPr marL="102873" marR="102873" marT="45698" marB="45698" horzOverflow="overflow">
                    <a:lnL>
                      <a:noFill/>
                    </a:lnL>
                    <a:lnR>
                      <a:noFill/>
                    </a:lnR>
                    <a:lnT>
                      <a:noFill/>
                    </a:lnT>
                    <a:lnB>
                      <a:noFill/>
                    </a:lnB>
                    <a:lnTlToBr>
                      <a:noFill/>
                    </a:lnTlToBr>
                    <a:lnBlToTr>
                      <a:noFill/>
                    </a:lnBlToTr>
                    <a:noFill/>
                  </a:tcPr>
                </a:tc>
              </a:tr>
              <a:tr h="530225">
                <a:tc>
                  <a:txBody>
                    <a:bodyPr/>
                    <a:lstStyle/>
                    <a:p>
                      <a:pPr marL="0"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Contrast (Grooteman) 2012</a:t>
                      </a:r>
                    </a:p>
                  </a:txBody>
                  <a:tcPr marL="102873" marR="102873" marT="45698" marB="45698" horzOverflow="overflow">
                    <a:lnL>
                      <a:noFill/>
                    </a:lnL>
                    <a:lnR>
                      <a:noFill/>
                    </a:lnR>
                    <a:lnT>
                      <a:noFill/>
                    </a:lnT>
                    <a:lnB>
                      <a:noFill/>
                    </a:lnB>
                    <a:lnTlToBr>
                      <a:noFill/>
                    </a:lnTlToBr>
                    <a:lnBlToTr>
                      <a:noFill/>
                    </a:lnBlToTr>
                    <a:solidFill>
                      <a:schemeClr val="accent2">
                        <a:alpha val="20000"/>
                      </a:schemeClr>
                    </a:solidFill>
                  </a:tcPr>
                </a:tc>
                <a:tc>
                  <a:txBody>
                    <a:bodyPr/>
                    <a:lstStyle/>
                    <a:p>
                      <a:pPr marL="625475"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&gt; 21.95 L</a:t>
                      </a:r>
                    </a:p>
                  </a:txBody>
                  <a:tcPr marL="102873" marR="102873" marT="45698" marB="45698" horzOverflow="overflow">
                    <a:lnL>
                      <a:noFill/>
                    </a:lnL>
                    <a:lnR>
                      <a:noFill/>
                    </a:lnR>
                    <a:lnT>
                      <a:noFill/>
                    </a:lnT>
                    <a:lnB>
                      <a:noFill/>
                    </a:lnB>
                    <a:lnTlToBr>
                      <a:noFill/>
                    </a:lnTlToBr>
                    <a:lnBlToTr>
                      <a:noFill/>
                    </a:lnBlToTr>
                    <a:solidFill>
                      <a:schemeClr val="accent2">
                        <a:alpha val="20000"/>
                      </a:schemeClr>
                    </a:solidFill>
                  </a:tcPr>
                </a:tc>
              </a:tr>
              <a:tr h="530225">
                <a:tc>
                  <a:txBody>
                    <a:bodyPr/>
                    <a:lstStyle/>
                    <a:p>
                      <a:pPr marL="0"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Turkish (Ok) 2012</a:t>
                      </a:r>
                    </a:p>
                  </a:txBody>
                  <a:tcPr marL="102873" marR="102873" marT="45698" marB="45698" horzOverflow="overflow">
                    <a:lnL>
                      <a:noFill/>
                    </a:lnL>
                    <a:lnR>
                      <a:noFill/>
                    </a:lnR>
                    <a:lnT>
                      <a:noFill/>
                    </a:lnT>
                    <a:lnB>
                      <a:noFill/>
                    </a:lnB>
                    <a:lnTlToBr>
                      <a:noFill/>
                    </a:lnTlToBr>
                    <a:lnBlToTr>
                      <a:noFill/>
                    </a:lnBlToTr>
                    <a:noFill/>
                  </a:tcPr>
                </a:tc>
                <a:tc>
                  <a:txBody>
                    <a:bodyPr/>
                    <a:lstStyle/>
                    <a:p>
                      <a:pPr marL="625475"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&gt; 17.4 L</a:t>
                      </a:r>
                    </a:p>
                  </a:txBody>
                  <a:tcPr marL="102873" marR="102873" marT="45698" marB="45698" horzOverflow="overflow">
                    <a:lnL>
                      <a:noFill/>
                    </a:lnL>
                    <a:lnR>
                      <a:noFill/>
                    </a:lnR>
                    <a:lnT>
                      <a:noFill/>
                    </a:lnT>
                    <a:lnB>
                      <a:noFill/>
                    </a:lnB>
                    <a:lnTlToBr>
                      <a:noFill/>
                    </a:lnTlToBr>
                    <a:lnBlToTr>
                      <a:noFill/>
                    </a:lnBlToTr>
                    <a:noFill/>
                  </a:tcPr>
                </a:tc>
              </a:tr>
              <a:tr h="530225">
                <a:tc>
                  <a:txBody>
                    <a:bodyPr/>
                    <a:lstStyle/>
                    <a:p>
                      <a:pPr marL="0"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ESHOL (Madrid) 2013</a:t>
                      </a:r>
                    </a:p>
                  </a:txBody>
                  <a:tcPr marL="102873" marR="102873" marT="45698" marB="45698" horzOverflow="overflow">
                    <a:lnL>
                      <a:noFill/>
                    </a:lnL>
                    <a:lnR>
                      <a:noFill/>
                    </a:lnR>
                    <a:lnT>
                      <a:noFill/>
                    </a:lnT>
                    <a:lnB>
                      <a:noFill/>
                    </a:lnB>
                    <a:lnTlToBr>
                      <a:noFill/>
                    </a:lnTlToBr>
                    <a:lnBlToTr>
                      <a:noFill/>
                    </a:lnBlToTr>
                    <a:solidFill>
                      <a:schemeClr val="accent2">
                        <a:alpha val="20000"/>
                      </a:schemeClr>
                    </a:solidFill>
                  </a:tcPr>
                </a:tc>
                <a:tc>
                  <a:txBody>
                    <a:bodyPr/>
                    <a:lstStyle/>
                    <a:p>
                      <a:pPr marL="625475" marR="0" lvl="0" indent="0" algn="l" defTabSz="914400" rtl="0" eaLnBrk="1" fontAlgn="base" latinLnBrk="0" hangingPunct="1">
                        <a:lnSpc>
                          <a:spcPct val="15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&gt; 23.1 L</a:t>
                      </a:r>
                    </a:p>
                  </a:txBody>
                  <a:tcPr marL="102873" marR="102873" marT="45698" marB="45698" horzOverflow="overflow">
                    <a:lnL>
                      <a:noFill/>
                    </a:lnL>
                    <a:lnR>
                      <a:noFill/>
                    </a:lnR>
                    <a:lnT>
                      <a:noFill/>
                    </a:lnT>
                    <a:lnB>
                      <a:noFill/>
                    </a:lnB>
                    <a:lnTlToBr>
                      <a:noFill/>
                    </a:lnTlToBr>
                    <a:lnBlToTr>
                      <a:noFill/>
                    </a:lnBlToTr>
                    <a:solidFill>
                      <a:schemeClr val="accent2">
                        <a:alpha val="20000"/>
                      </a:schemeClr>
                    </a:solidFill>
                  </a:tcPr>
                </a:tc>
              </a:tr>
              <a:tr h="914400">
                <a:tc>
                  <a:txBody>
                    <a:bodyPr/>
                    <a:lstStyle/>
                    <a:p>
                      <a:pPr marL="0" marR="0" lvl="0" indent="0" algn="ctr" defTabSz="914400" rtl="0" eaLnBrk="1" fontAlgn="base" latinLnBrk="0" hangingPunct="1">
                        <a:lnSpc>
                          <a:spcPct val="100000"/>
                        </a:lnSpc>
                        <a:spcBef>
                          <a:spcPts val="1200"/>
                        </a:spcBef>
                        <a:spcAft>
                          <a:spcPts val="600"/>
                        </a:spcAft>
                        <a:buClrTx/>
                        <a:buSzTx/>
                        <a:buFontTx/>
                        <a:buNone/>
                        <a:tabLst/>
                      </a:pPr>
                      <a:r>
                        <a:rPr kumimoji="0" lang="fr-FR" sz="1800" b="0" i="0" u="none" strike="noStrike" cap="none" normalizeH="0" baseline="0">
                          <a:ln>
                            <a:noFill/>
                          </a:ln>
                          <a:solidFill>
                            <a:srgbClr val="000000"/>
                          </a:solidFill>
                          <a:effectLst/>
                          <a:latin typeface="Arial" charset="0"/>
                          <a:ea typeface="MS PGothic" charset="0"/>
                          <a:cs typeface="MS PGothic" charset="0"/>
                        </a:rPr>
                        <a:t>post dilution                                                             or predilution (easier to achieve?)</a:t>
                      </a:r>
                      <a:r>
                        <a:rPr kumimoji="0" lang="fr-FR" sz="1800" b="1" i="0" u="none" strike="noStrike" cap="none" normalizeH="0" baseline="0">
                          <a:ln>
                            <a:noFill/>
                          </a:ln>
                          <a:solidFill>
                            <a:srgbClr val="FF0000"/>
                          </a:solidFill>
                          <a:effectLst/>
                          <a:latin typeface="Arial" charset="0"/>
                          <a:ea typeface="MS PGothic" charset="0"/>
                          <a:cs typeface="MS PGothic" charset="0"/>
                        </a:rPr>
                        <a:t> « Minimal » convective volume</a:t>
                      </a:r>
                      <a:endParaRPr kumimoji="0" lang="fr-FR" sz="1800" b="0" i="0" u="none" strike="noStrike" cap="none" normalizeH="0" baseline="0">
                        <a:ln>
                          <a:noFill/>
                        </a:ln>
                        <a:solidFill>
                          <a:srgbClr val="000000"/>
                        </a:solidFill>
                        <a:effectLst/>
                        <a:latin typeface="Arial" charset="0"/>
                        <a:ea typeface="MS PGothic" charset="0"/>
                        <a:cs typeface="MS PGothic" charset="0"/>
                      </a:endParaRPr>
                    </a:p>
                  </a:txBody>
                  <a:tcPr marL="102873" marR="102873" marT="45698" marB="45698"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solidFill>
                      <a:srgbClr val="FFFF00"/>
                    </a:solidFill>
                  </a:tcPr>
                </a:tc>
                <a:tc>
                  <a:txBody>
                    <a:bodyPr/>
                    <a:lstStyle/>
                    <a:p>
                      <a:pPr marL="355600" marR="0" lvl="0" indent="0" algn="l" defTabSz="914400" rtl="0" eaLnBrk="1" fontAlgn="base" latinLnBrk="0" hangingPunct="1">
                        <a:lnSpc>
                          <a:spcPct val="100000"/>
                        </a:lnSpc>
                        <a:spcBef>
                          <a:spcPts val="1200"/>
                        </a:spcBef>
                        <a:spcAft>
                          <a:spcPts val="600"/>
                        </a:spcAft>
                        <a:buClrTx/>
                        <a:buSzTx/>
                        <a:buFontTx/>
                        <a:buNone/>
                        <a:tabLst/>
                      </a:pPr>
                      <a:r>
                        <a:rPr kumimoji="0" lang="fr-FR" sz="1800" b="0" i="0" u="none" strike="noStrike" cap="none" normalizeH="0" baseline="0">
                          <a:ln>
                            <a:noFill/>
                          </a:ln>
                          <a:solidFill>
                            <a:schemeClr val="tx1"/>
                          </a:solidFill>
                          <a:effectLst/>
                          <a:latin typeface="Arial" charset="0"/>
                          <a:ea typeface="MS PGothic" charset="0"/>
                          <a:cs typeface="MS PGothic" charset="0"/>
                        </a:rPr>
                        <a:t>15L/m²/session = 25 L/session                             18 - 27 L/m²/session</a:t>
                      </a:r>
                    </a:p>
                  </a:txBody>
                  <a:tcPr marL="102873" marR="102873" marT="45698" marB="45698"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solidFill>
                      <a:srgbClr val="FFFF00"/>
                    </a:solidFill>
                  </a:tcPr>
                </a:tc>
              </a:tr>
            </a:tbl>
          </a:graphicData>
        </a:graphic>
      </p:graphicFrame>
      <p:pic>
        <p:nvPicPr>
          <p:cNvPr id="666644" name="Picture 3" descr="Capture d’écran 2015-04-29 à 07.09.1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5163" y="2492375"/>
            <a:ext cx="612775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976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Titre 1"/>
          <p:cNvSpPr>
            <a:spLocks noGrp="1"/>
          </p:cNvSpPr>
          <p:nvPr>
            <p:ph type="title"/>
          </p:nvPr>
        </p:nvSpPr>
        <p:spPr>
          <a:xfrm>
            <a:off x="534988" y="188913"/>
            <a:ext cx="9288462" cy="1511300"/>
          </a:xfrm>
          <a:solidFill>
            <a:srgbClr val="99FFCC"/>
          </a:solidFill>
        </p:spPr>
        <p:txBody>
          <a:bodyPr/>
          <a:lstStyle/>
          <a:p>
            <a:r>
              <a:rPr lang="fr-FR">
                <a:latin typeface="Arial" charset="0"/>
                <a:ea typeface="MS PGothic" charset="0"/>
              </a:rPr>
              <a:t>On line HDF: </a:t>
            </a:r>
            <a:r>
              <a:rPr lang="fr-FR" sz="2800" b="0">
                <a:latin typeface="Arial" charset="0"/>
                <a:ea typeface="MS PGothic" charset="0"/>
              </a:rPr>
              <a:t>substitution fluid produced on line  </a:t>
            </a:r>
            <a:br>
              <a:rPr lang="fr-FR" sz="2800" b="0">
                <a:latin typeface="Arial" charset="0"/>
                <a:ea typeface="MS PGothic" charset="0"/>
              </a:rPr>
            </a:br>
            <a:r>
              <a:rPr lang="fr-FR" sz="2800" b="0">
                <a:solidFill>
                  <a:srgbClr val="FF0000"/>
                </a:solidFill>
                <a:latin typeface="Arial" charset="0"/>
                <a:ea typeface="MS PGothic" charset="0"/>
              </a:rPr>
              <a:t>the ultrapure dialysis fluids</a:t>
            </a:r>
            <a:br>
              <a:rPr lang="fr-FR" sz="2800" b="0">
                <a:solidFill>
                  <a:srgbClr val="FF0000"/>
                </a:solidFill>
                <a:latin typeface="Arial" charset="0"/>
                <a:ea typeface="MS PGothic" charset="0"/>
              </a:rPr>
            </a:br>
            <a:r>
              <a:rPr lang="fr-FR" sz="2800" b="0">
                <a:solidFill>
                  <a:srgbClr val="FF0000"/>
                </a:solidFill>
                <a:latin typeface="Arial" charset="0"/>
                <a:ea typeface="MS PGothic" charset="0"/>
              </a:rPr>
              <a:t>a complete dialysis dose </a:t>
            </a:r>
            <a:endParaRPr lang="fr-FR" b="0">
              <a:solidFill>
                <a:srgbClr val="FF0000"/>
              </a:solidFill>
              <a:latin typeface="Arial" charset="0"/>
              <a:ea typeface="MS PGothic" charset="0"/>
            </a:endParaRPr>
          </a:p>
        </p:txBody>
      </p:sp>
      <p:grpSp>
        <p:nvGrpSpPr>
          <p:cNvPr id="463874" name="Group 38"/>
          <p:cNvGrpSpPr>
            <a:grpSpLocks noGrp="1"/>
          </p:cNvGrpSpPr>
          <p:nvPr/>
        </p:nvGrpSpPr>
        <p:grpSpPr bwMode="auto">
          <a:xfrm>
            <a:off x="247650" y="2205038"/>
            <a:ext cx="3511550" cy="4138612"/>
            <a:chOff x="3288" y="957"/>
            <a:chExt cx="1658" cy="2721"/>
          </a:xfrm>
        </p:grpSpPr>
        <p:pic>
          <p:nvPicPr>
            <p:cNvPr id="463880" name="Picture 22" descr="On-line H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2" y="1214"/>
              <a:ext cx="1584" cy="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3"/>
            <p:cNvSpPr txBox="1">
              <a:spLocks noChangeArrowheads="1"/>
            </p:cNvSpPr>
            <p:nvPr/>
          </p:nvSpPr>
          <p:spPr bwMode="auto">
            <a:xfrm>
              <a:off x="3461" y="957"/>
              <a:ext cx="787" cy="263"/>
            </a:xfrm>
            <a:prstGeom prst="rect">
              <a:avLst/>
            </a:prstGeom>
            <a:noFill/>
            <a:ln w="9525">
              <a:noFill/>
              <a:miter lim="800000"/>
              <a:headEnd/>
              <a:tailEnd/>
            </a:ln>
          </p:spPr>
          <p:txBody>
            <a:bodyPr wrap="none">
              <a:spAutoFit/>
            </a:bodyPr>
            <a:lstStyle/>
            <a:p>
              <a:pPr algn="ctr">
                <a:defRPr/>
              </a:pPr>
              <a:r>
                <a:rPr lang="sv-SE" sz="2000" b="1" dirty="0">
                  <a:solidFill>
                    <a:srgbClr val="FF0000"/>
                  </a:solidFill>
                  <a:latin typeface="Arial" pitchFamily="34" charset="0"/>
                  <a:ea typeface="+mn-ea"/>
                  <a:cs typeface="Arial" pitchFamily="34" charset="0"/>
                </a:rPr>
                <a:t>On-line HDF</a:t>
              </a:r>
              <a:endParaRPr lang="sv-SE" sz="1800" b="1" dirty="0">
                <a:solidFill>
                  <a:srgbClr val="FF0000"/>
                </a:solidFill>
                <a:latin typeface="Arial" pitchFamily="34" charset="0"/>
                <a:ea typeface="+mn-ea"/>
                <a:cs typeface="Arial" pitchFamily="34" charset="0"/>
              </a:endParaRPr>
            </a:p>
          </p:txBody>
        </p:sp>
        <p:sp>
          <p:nvSpPr>
            <p:cNvPr id="7" name="Text Box 24"/>
            <p:cNvSpPr txBox="1">
              <a:spLocks noChangeArrowheads="1"/>
            </p:cNvSpPr>
            <p:nvPr/>
          </p:nvSpPr>
          <p:spPr bwMode="auto">
            <a:xfrm>
              <a:off x="3334" y="1978"/>
              <a:ext cx="325" cy="223"/>
            </a:xfrm>
            <a:prstGeom prst="rect">
              <a:avLst/>
            </a:prstGeom>
            <a:noFill/>
            <a:ln w="9525">
              <a:noFill/>
              <a:miter lim="800000"/>
              <a:headEnd/>
              <a:tailEnd/>
            </a:ln>
          </p:spPr>
          <p:txBody>
            <a:bodyPr wrap="none">
              <a:spAutoFit/>
            </a:bodyPr>
            <a:lstStyle/>
            <a:p>
              <a:pPr>
                <a:defRPr/>
              </a:pPr>
              <a:r>
                <a:rPr lang="sv-SE" sz="1600">
                  <a:solidFill>
                    <a:srgbClr val="000000"/>
                  </a:solidFill>
                  <a:latin typeface="Arial" pitchFamily="34" charset="0"/>
                  <a:ea typeface="+mn-ea"/>
                  <a:cs typeface="Arial" pitchFamily="34" charset="0"/>
                </a:rPr>
                <a:t>blood</a:t>
              </a:r>
            </a:p>
          </p:txBody>
        </p:sp>
        <p:sp>
          <p:nvSpPr>
            <p:cNvPr id="8" name="Text Box 25"/>
            <p:cNvSpPr txBox="1">
              <a:spLocks noChangeArrowheads="1"/>
            </p:cNvSpPr>
            <p:nvPr/>
          </p:nvSpPr>
          <p:spPr bwMode="auto">
            <a:xfrm>
              <a:off x="4189" y="1979"/>
              <a:ext cx="507" cy="546"/>
            </a:xfrm>
            <a:prstGeom prst="rect">
              <a:avLst/>
            </a:prstGeom>
            <a:noFill/>
            <a:ln w="9525">
              <a:noFill/>
              <a:miter lim="800000"/>
              <a:headEnd/>
              <a:tailEnd/>
            </a:ln>
          </p:spPr>
          <p:txBody>
            <a:bodyPr wrap="none">
              <a:spAutoFit/>
            </a:bodyPr>
            <a:lstStyle/>
            <a:p>
              <a:pPr>
                <a:defRPr/>
              </a:pPr>
              <a:r>
                <a:rPr lang="sv-SE" sz="1600" b="1" dirty="0">
                  <a:solidFill>
                    <a:srgbClr val="FF0000"/>
                  </a:solidFill>
                  <a:latin typeface="Arial" pitchFamily="34" charset="0"/>
                  <a:ea typeface="+mn-ea"/>
                  <a:cs typeface="Arial" pitchFamily="34" charset="0"/>
                </a:rPr>
                <a:t>ultrapure</a:t>
              </a:r>
            </a:p>
            <a:p>
              <a:pPr>
                <a:defRPr/>
              </a:pPr>
              <a:r>
                <a:rPr lang="sv-SE" sz="1600" b="1" dirty="0">
                  <a:solidFill>
                    <a:srgbClr val="FF0000"/>
                  </a:solidFill>
                  <a:latin typeface="Arial" pitchFamily="34" charset="0"/>
                  <a:ea typeface="+mn-ea"/>
                  <a:cs typeface="Arial" pitchFamily="34" charset="0"/>
                </a:rPr>
                <a:t>dialysis</a:t>
              </a:r>
            </a:p>
            <a:p>
              <a:pPr>
                <a:defRPr/>
              </a:pPr>
              <a:r>
                <a:rPr lang="sv-SE" sz="1600" b="1" dirty="0">
                  <a:solidFill>
                    <a:srgbClr val="FF0000"/>
                  </a:solidFill>
                  <a:latin typeface="Arial" pitchFamily="34" charset="0"/>
                  <a:ea typeface="+mn-ea"/>
                  <a:cs typeface="Arial" pitchFamily="34" charset="0"/>
                </a:rPr>
                <a:t>fluids</a:t>
              </a:r>
            </a:p>
          </p:txBody>
        </p:sp>
        <p:sp>
          <p:nvSpPr>
            <p:cNvPr id="9" name="Text Box 35"/>
            <p:cNvSpPr txBox="1">
              <a:spLocks noChangeArrowheads="1"/>
            </p:cNvSpPr>
            <p:nvPr/>
          </p:nvSpPr>
          <p:spPr bwMode="auto">
            <a:xfrm>
              <a:off x="3288" y="3294"/>
              <a:ext cx="1304" cy="384"/>
            </a:xfrm>
            <a:prstGeom prst="rect">
              <a:avLst/>
            </a:prstGeom>
            <a:noFill/>
            <a:ln w="9525" algn="ctr">
              <a:noFill/>
              <a:miter lim="800000"/>
              <a:headEnd/>
              <a:tailEnd/>
            </a:ln>
          </p:spPr>
          <p:txBody>
            <a:bodyPr wrap="none">
              <a:spAutoFit/>
            </a:bodyPr>
            <a:lstStyle/>
            <a:p>
              <a:pPr>
                <a:buFont typeface="Times" charset="0"/>
                <a:buNone/>
                <a:defRPr/>
              </a:pPr>
              <a:r>
                <a:rPr lang="sv-SE" sz="1600">
                  <a:solidFill>
                    <a:srgbClr val="000000"/>
                  </a:solidFill>
                  <a:latin typeface="Arial" pitchFamily="34" charset="0"/>
                  <a:ea typeface="+mn-ea"/>
                  <a:cs typeface="Arial" pitchFamily="34" charset="0"/>
                </a:rPr>
                <a:t>controllable and measurable </a:t>
              </a:r>
            </a:p>
            <a:p>
              <a:pPr>
                <a:buFont typeface="Times" charset="0"/>
                <a:buNone/>
                <a:defRPr/>
              </a:pPr>
              <a:r>
                <a:rPr lang="sv-SE" sz="1600">
                  <a:solidFill>
                    <a:srgbClr val="000000"/>
                  </a:solidFill>
                  <a:latin typeface="Arial" pitchFamily="34" charset="0"/>
                  <a:ea typeface="+mn-ea"/>
                  <a:cs typeface="Arial" pitchFamily="34" charset="0"/>
                </a:rPr>
                <a:t>convective removal</a:t>
              </a:r>
              <a:endParaRPr lang="sv-SE" sz="1600" b="1">
                <a:solidFill>
                  <a:srgbClr val="000000"/>
                </a:solidFill>
                <a:latin typeface="Arial" pitchFamily="34" charset="0"/>
                <a:ea typeface="+mn-ea"/>
                <a:cs typeface="Arial" pitchFamily="34" charset="0"/>
              </a:endParaRPr>
            </a:p>
          </p:txBody>
        </p:sp>
      </p:grpSp>
      <p:pic>
        <p:nvPicPr>
          <p:cNvPr id="463875" name="Picture 2" descr="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325" y="4989513"/>
            <a:ext cx="2519363"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876" name="Espace réservé du contenu 3" descr="DIVRES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7600" y="1916113"/>
            <a:ext cx="439737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7" name="Flèche vers la gauche 1"/>
          <p:cNvSpPr>
            <a:spLocks noChangeArrowheads="1"/>
          </p:cNvSpPr>
          <p:nvPr/>
        </p:nvSpPr>
        <p:spPr bwMode="auto">
          <a:xfrm>
            <a:off x="3630613" y="3068638"/>
            <a:ext cx="979487" cy="484187"/>
          </a:xfrm>
          <a:prstGeom prst="leftArrow">
            <a:avLst>
              <a:gd name="adj1" fmla="val 50000"/>
              <a:gd name="adj2" fmla="val 50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fr-FR" sz="2000"/>
          </a:p>
        </p:txBody>
      </p:sp>
      <p:sp>
        <p:nvSpPr>
          <p:cNvPr id="463878" name="Flèche vers la gauche 2"/>
          <p:cNvSpPr>
            <a:spLocks noChangeArrowheads="1"/>
          </p:cNvSpPr>
          <p:nvPr/>
        </p:nvSpPr>
        <p:spPr bwMode="auto">
          <a:xfrm>
            <a:off x="3343275" y="3429000"/>
            <a:ext cx="977900" cy="484188"/>
          </a:xfrm>
          <a:prstGeom prst="leftArrow">
            <a:avLst>
              <a:gd name="adj1" fmla="val 50000"/>
              <a:gd name="adj2" fmla="val 5002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fr-FR" sz="2000"/>
          </a:p>
        </p:txBody>
      </p:sp>
      <p:sp>
        <p:nvSpPr>
          <p:cNvPr id="463879" name="ZoneTexte 1"/>
          <p:cNvSpPr txBox="1">
            <a:spLocks noChangeArrowheads="1"/>
          </p:cNvSpPr>
          <p:nvPr/>
        </p:nvSpPr>
        <p:spPr bwMode="auto">
          <a:xfrm>
            <a:off x="4422775" y="4437063"/>
            <a:ext cx="5329238" cy="4619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a:solidFill>
                  <a:srgbClr val="FF0000"/>
                </a:solidFill>
              </a:rPr>
              <a:t>    Cold sterilization of the dialysis fluids</a:t>
            </a:r>
          </a:p>
        </p:txBody>
      </p:sp>
    </p:spTree>
    <p:extLst>
      <p:ext uri="{BB962C8B-B14F-4D97-AF65-F5344CB8AC3E}">
        <p14:creationId xmlns:p14="http://schemas.microsoft.com/office/powerpoint/2010/main" val="8896740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2"/>
          <p:cNvSpPr>
            <a:spLocks noGrp="1" noChangeArrowheads="1"/>
          </p:cNvSpPr>
          <p:nvPr>
            <p:ph type="body" idx="1"/>
          </p:nvPr>
        </p:nvSpPr>
        <p:spPr>
          <a:xfrm>
            <a:off x="679450" y="1412875"/>
            <a:ext cx="8997950" cy="3024188"/>
          </a:xfrm>
        </p:spPr>
        <p:txBody>
          <a:bodyPr/>
          <a:lstStyle/>
          <a:p>
            <a:pPr marL="381000" indent="-381000">
              <a:lnSpc>
                <a:spcPct val="108000"/>
              </a:lnSpc>
              <a:spcBef>
                <a:spcPct val="40000"/>
              </a:spcBef>
              <a:spcAft>
                <a:spcPct val="40000"/>
              </a:spcAft>
            </a:pPr>
            <a:r>
              <a:rPr lang="fr-FR" sz="2800" u="sng">
                <a:solidFill>
                  <a:srgbClr val="FF0000"/>
                </a:solidFill>
                <a:latin typeface="Arial" charset="0"/>
                <a:ea typeface="MS PGothic" charset="0"/>
                <a:cs typeface="MS PGothic" charset="0"/>
              </a:rPr>
              <a:t>Diffusive Process (HD) :</a:t>
            </a:r>
            <a:r>
              <a:rPr lang="fr-FR" sz="2800">
                <a:solidFill>
                  <a:srgbClr val="FF0000"/>
                </a:solidFill>
                <a:latin typeface="Arial" charset="0"/>
                <a:ea typeface="MS PGothic" charset="0"/>
                <a:cs typeface="MS PGothic" charset="0"/>
              </a:rPr>
              <a:t> </a:t>
            </a:r>
            <a:r>
              <a:rPr lang="fr-FR" sz="2800">
                <a:latin typeface="Arial" charset="0"/>
                <a:ea typeface="MS PGothic" charset="0"/>
                <a:cs typeface="MS PGothic" charset="0"/>
              </a:rPr>
              <a:t>low MW uremic toxins removal i.e.urea</a:t>
            </a:r>
            <a:r>
              <a:rPr lang="fr-FR" sz="2800">
                <a:solidFill>
                  <a:schemeClr val="tx2"/>
                </a:solidFill>
                <a:latin typeface="Arial" charset="0"/>
                <a:ea typeface="MS PGothic" charset="0"/>
                <a:cs typeface="MS PGothic" charset="0"/>
              </a:rPr>
              <a:t>                                   </a:t>
            </a:r>
          </a:p>
          <a:p>
            <a:pPr marL="381000" indent="-381000">
              <a:lnSpc>
                <a:spcPct val="108000"/>
              </a:lnSpc>
              <a:spcBef>
                <a:spcPct val="40000"/>
              </a:spcBef>
              <a:spcAft>
                <a:spcPct val="40000"/>
              </a:spcAft>
            </a:pPr>
            <a:r>
              <a:rPr lang="fr-FR" sz="2800" u="sng">
                <a:solidFill>
                  <a:srgbClr val="FF0000"/>
                </a:solidFill>
                <a:latin typeface="Arial" charset="0"/>
                <a:ea typeface="MS PGothic" charset="0"/>
                <a:cs typeface="MS PGothic" charset="0"/>
              </a:rPr>
              <a:t>Convective mass transport (HF) :</a:t>
            </a:r>
            <a:r>
              <a:rPr lang="fr-FR" sz="2800">
                <a:solidFill>
                  <a:srgbClr val="FF0000"/>
                </a:solidFill>
                <a:latin typeface="Arial" charset="0"/>
                <a:ea typeface="MS PGothic" charset="0"/>
                <a:cs typeface="MS PGothic" charset="0"/>
              </a:rPr>
              <a:t>    </a:t>
            </a:r>
            <a:r>
              <a:rPr lang="fr-FR" sz="2800">
                <a:latin typeface="Arial" charset="0"/>
                <a:ea typeface="MS PGothic" charset="0"/>
                <a:cs typeface="MS PGothic" charset="0"/>
              </a:rPr>
              <a:t>middle Mw uremic toxins removal i.e.phosphate</a:t>
            </a:r>
          </a:p>
          <a:p>
            <a:pPr marL="381000" indent="-381000">
              <a:lnSpc>
                <a:spcPct val="108000"/>
              </a:lnSpc>
              <a:spcBef>
                <a:spcPct val="40000"/>
              </a:spcBef>
              <a:spcAft>
                <a:spcPct val="40000"/>
              </a:spcAft>
            </a:pPr>
            <a:r>
              <a:rPr lang="fr-FR" sz="2800" u="sng">
                <a:solidFill>
                  <a:srgbClr val="FF0000"/>
                </a:solidFill>
                <a:latin typeface="Arial" charset="0"/>
                <a:ea typeface="MS PGothic" charset="0"/>
                <a:cs typeface="MS PGothic" charset="0"/>
              </a:rPr>
              <a:t>Membrane adsorption (+++/PMMA/Torray ?)</a:t>
            </a:r>
          </a:p>
        </p:txBody>
      </p:sp>
      <p:pic>
        <p:nvPicPr>
          <p:cNvPr id="455682" name="Picture 4"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 y="4652963"/>
            <a:ext cx="2817813"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1398588" y="549275"/>
            <a:ext cx="7489825" cy="708025"/>
          </a:xfrm>
          <a:prstGeom prst="rect">
            <a:avLst/>
          </a:prstGeom>
          <a:solidFill>
            <a:schemeClr val="accent1">
              <a:lumMod val="20000"/>
              <a:lumOff val="80000"/>
            </a:schemeClr>
          </a:solidFill>
        </p:spPr>
        <p:txBody>
          <a:bodyPr>
            <a:spAutoFit/>
          </a:bodyPr>
          <a:lstStyle/>
          <a:p>
            <a:pPr eaLnBrk="0" hangingPunct="0">
              <a:defRPr/>
            </a:pPr>
            <a:r>
              <a:rPr lang="fr-FR" sz="4000" dirty="0" err="1">
                <a:solidFill>
                  <a:srgbClr val="000000"/>
                </a:solidFill>
                <a:latin typeface="Arial"/>
              </a:rPr>
              <a:t>Principles</a:t>
            </a:r>
            <a:r>
              <a:rPr lang="fr-FR" sz="4000" dirty="0">
                <a:solidFill>
                  <a:srgbClr val="000000"/>
                </a:solidFill>
                <a:latin typeface="Arial"/>
              </a:rPr>
              <a:t> of </a:t>
            </a:r>
            <a:r>
              <a:rPr lang="fr-FR" sz="4000" dirty="0" err="1">
                <a:solidFill>
                  <a:srgbClr val="000000"/>
                </a:solidFill>
                <a:latin typeface="Arial"/>
              </a:rPr>
              <a:t>blood</a:t>
            </a:r>
            <a:r>
              <a:rPr lang="fr-FR" sz="4000" dirty="0">
                <a:solidFill>
                  <a:srgbClr val="000000"/>
                </a:solidFill>
                <a:latin typeface="Arial"/>
              </a:rPr>
              <a:t> purification</a:t>
            </a:r>
          </a:p>
        </p:txBody>
      </p:sp>
      <p:graphicFrame>
        <p:nvGraphicFramePr>
          <p:cNvPr id="455684" name="Object 18"/>
          <p:cNvGraphicFramePr>
            <a:graphicFrameLocks noChangeAspect="1"/>
          </p:cNvGraphicFramePr>
          <p:nvPr/>
        </p:nvGraphicFramePr>
        <p:xfrm>
          <a:off x="3849688" y="4725988"/>
          <a:ext cx="2720975" cy="1868487"/>
        </p:xfrm>
        <a:graphic>
          <a:graphicData uri="http://schemas.openxmlformats.org/presentationml/2006/ole">
            <mc:AlternateContent xmlns:mc="http://schemas.openxmlformats.org/markup-compatibility/2006">
              <mc:Choice xmlns:v="urn:schemas-microsoft-com:vml" Requires="v">
                <p:oleObj spid="_x0000_s1106991" name="Graphique" r:id="rId5" imgW="9385300" imgH="5372100" progId="MSGraph.Chart.8">
                  <p:embed followColorScheme="full"/>
                </p:oleObj>
              </mc:Choice>
              <mc:Fallback>
                <p:oleObj name="Graphique" r:id="rId5" imgW="9385300" imgH="5372100" progId="MSGraph.Chart.8">
                  <p:embed followColorScheme="full"/>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9688" y="4725988"/>
                        <a:ext cx="2720975" cy="1868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455685" name="Picture 1032" descr="ISTANBU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3725" y="4581525"/>
            <a:ext cx="3033713"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88791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463550" y="333375"/>
            <a:ext cx="9359900" cy="1800225"/>
          </a:xfrm>
          <a:solidFill>
            <a:schemeClr val="accent1">
              <a:lumMod val="20000"/>
              <a:lumOff val="80000"/>
            </a:schemeClr>
          </a:solidFill>
        </p:spPr>
        <p:txBody>
          <a:bodyPr/>
          <a:lstStyle/>
          <a:p>
            <a:pPr>
              <a:defRPr/>
            </a:pPr>
            <a:r>
              <a:rPr lang="fr-FR" sz="4000">
                <a:latin typeface="Arial" charset="0"/>
                <a:ea typeface="MS PGothic" charset="0"/>
              </a:rPr>
              <a:t>Adequate HDF prescription: « quality » of a high convective volume</a:t>
            </a:r>
            <a:br>
              <a:rPr lang="fr-FR" sz="4000">
                <a:latin typeface="Arial" charset="0"/>
                <a:ea typeface="MS PGothic" charset="0"/>
              </a:rPr>
            </a:br>
            <a:r>
              <a:rPr lang="fr-FR" sz="4000" i="1">
                <a:solidFill>
                  <a:srgbClr val="FF0000"/>
                </a:solidFill>
                <a:latin typeface="Arial" charset="0"/>
                <a:ea typeface="MS PGothic" charset="0"/>
              </a:rPr>
              <a:t>importance of the membrane</a:t>
            </a:r>
          </a:p>
        </p:txBody>
      </p:sp>
      <p:sp>
        <p:nvSpPr>
          <p:cNvPr id="500738" name="Espace réservé du contenu 2"/>
          <p:cNvSpPr>
            <a:spLocks noGrp="1"/>
          </p:cNvSpPr>
          <p:nvPr>
            <p:ph idx="1"/>
          </p:nvPr>
        </p:nvSpPr>
        <p:spPr>
          <a:xfrm>
            <a:off x="463550" y="2349500"/>
            <a:ext cx="9359900" cy="3959225"/>
          </a:xfrm>
        </p:spPr>
        <p:txBody>
          <a:bodyPr/>
          <a:lstStyle/>
          <a:p>
            <a:pPr>
              <a:lnSpc>
                <a:spcPct val="120000"/>
              </a:lnSpc>
            </a:pPr>
            <a:r>
              <a:rPr lang="fr-FR">
                <a:latin typeface="Arial" charset="0"/>
                <a:ea typeface="MS PGothic" charset="0"/>
                <a:cs typeface="MS PGothic" charset="0"/>
              </a:rPr>
              <a:t>Hydraulic permeability : high convective volume </a:t>
            </a:r>
          </a:p>
          <a:p>
            <a:pPr>
              <a:lnSpc>
                <a:spcPct val="120000"/>
              </a:lnSpc>
              <a:buFontTx/>
              <a:buNone/>
            </a:pPr>
            <a:r>
              <a:rPr lang="fr-FR" sz="2400">
                <a:latin typeface="Arial" charset="0"/>
                <a:ea typeface="MS PGothic" charset="0"/>
                <a:cs typeface="MS PGothic" charset="0"/>
              </a:rPr>
              <a:t>      (&gt; 15-25 L for adults or 12- 15L/m²/session in postdilution)</a:t>
            </a:r>
            <a:endParaRPr lang="fr-FR">
              <a:latin typeface="Arial" charset="0"/>
              <a:ea typeface="MS PGothic" charset="0"/>
              <a:cs typeface="MS PGothic" charset="0"/>
            </a:endParaRPr>
          </a:p>
          <a:p>
            <a:pPr>
              <a:lnSpc>
                <a:spcPct val="120000"/>
              </a:lnSpc>
            </a:pPr>
            <a:r>
              <a:rPr lang="fr-FR">
                <a:latin typeface="Arial" charset="0"/>
                <a:ea typeface="MS PGothic" charset="0"/>
                <a:cs typeface="MS PGothic" charset="0"/>
              </a:rPr>
              <a:t>Molecular permeability : extraction coefficient    	 	     </a:t>
            </a:r>
            <a:r>
              <a:rPr lang="fr-FR" sz="2400">
                <a:latin typeface="Arial" charset="0"/>
                <a:ea typeface="MS PGothic" charset="0"/>
                <a:cs typeface="MS PGothic" charset="0"/>
              </a:rPr>
              <a:t>(phosphate and </a:t>
            </a:r>
            <a:r>
              <a:rPr lang="el-GR" sz="2400">
                <a:latin typeface="Arial" charset="0"/>
                <a:ea typeface="MS PGothic" charset="0"/>
                <a:cs typeface="MS PGothic" charset="0"/>
              </a:rPr>
              <a:t>β</a:t>
            </a:r>
            <a:r>
              <a:rPr lang="fr-FR" sz="2400" baseline="-25000">
                <a:latin typeface="Arial" charset="0"/>
                <a:ea typeface="MS PGothic" charset="0"/>
                <a:cs typeface="MS PGothic" charset="0"/>
              </a:rPr>
              <a:t>2</a:t>
            </a:r>
            <a:r>
              <a:rPr lang="fr-FR" sz="2400">
                <a:latin typeface="Arial" charset="0"/>
                <a:ea typeface="MS PGothic" charset="0"/>
                <a:cs typeface="MS PGothic" charset="0"/>
              </a:rPr>
              <a:t> m 80 %)</a:t>
            </a:r>
            <a:endParaRPr lang="fr-FR">
              <a:latin typeface="Arial" charset="0"/>
              <a:ea typeface="MS PGothic" charset="0"/>
              <a:cs typeface="MS PGothic" charset="0"/>
            </a:endParaRPr>
          </a:p>
          <a:p>
            <a:pPr>
              <a:lnSpc>
                <a:spcPct val="120000"/>
              </a:lnSpc>
            </a:pPr>
            <a:r>
              <a:rPr lang="fr-FR">
                <a:latin typeface="Arial" charset="0"/>
                <a:ea typeface="MS PGothic" charset="0"/>
                <a:cs typeface="MS PGothic" charset="0"/>
              </a:rPr>
              <a:t>Loss of albumine (&lt; 5 gr in adults)</a:t>
            </a:r>
          </a:p>
          <a:p>
            <a:pPr>
              <a:lnSpc>
                <a:spcPct val="120000"/>
              </a:lnSpc>
            </a:pPr>
            <a:r>
              <a:rPr lang="fr-FR">
                <a:latin typeface="Arial" charset="0"/>
                <a:ea typeface="MS PGothic" charset="0"/>
                <a:cs typeface="MS PGothic" charset="0"/>
              </a:rPr>
              <a:t>Purity of the dialysis fluids </a:t>
            </a:r>
          </a:p>
        </p:txBody>
      </p:sp>
    </p:spTree>
    <p:extLst>
      <p:ext uri="{BB962C8B-B14F-4D97-AF65-F5344CB8AC3E}">
        <p14:creationId xmlns:p14="http://schemas.microsoft.com/office/powerpoint/2010/main" val="21014099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319088" y="333375"/>
            <a:ext cx="9648825" cy="1419225"/>
          </a:xfrm>
          <a:solidFill>
            <a:schemeClr val="accent1">
              <a:lumMod val="20000"/>
              <a:lumOff val="80000"/>
            </a:schemeClr>
          </a:solidFill>
        </p:spPr>
        <p:txBody>
          <a:bodyPr/>
          <a:lstStyle/>
          <a:p>
            <a:pPr>
              <a:defRPr/>
            </a:pPr>
            <a:r>
              <a:rPr lang="fr-FR" sz="3200" dirty="0" err="1" smtClean="0">
                <a:solidFill>
                  <a:srgbClr val="FF0000"/>
                </a:solidFill>
                <a:ea typeface="+mj-ea"/>
                <a:cs typeface="+mj-cs"/>
              </a:rPr>
              <a:t>Dialysis</a:t>
            </a:r>
            <a:r>
              <a:rPr lang="fr-FR" sz="3200" dirty="0" smtClean="0">
                <a:solidFill>
                  <a:srgbClr val="FF0000"/>
                </a:solidFill>
                <a:ea typeface="+mj-ea"/>
                <a:cs typeface="+mj-cs"/>
              </a:rPr>
              <a:t> </a:t>
            </a:r>
            <a:r>
              <a:rPr lang="fr-FR" sz="3200" dirty="0" err="1" smtClean="0">
                <a:solidFill>
                  <a:srgbClr val="FF0000"/>
                </a:solidFill>
                <a:ea typeface="+mj-ea"/>
                <a:cs typeface="+mj-cs"/>
              </a:rPr>
              <a:t>adequacy</a:t>
            </a:r>
            <a:r>
              <a:rPr lang="fr-FR" sz="3200" dirty="0" smtClean="0">
                <a:solidFill>
                  <a:srgbClr val="FF0000"/>
                </a:solidFill>
                <a:ea typeface="+mj-ea"/>
                <a:cs typeface="+mj-cs"/>
              </a:rPr>
              <a:t> </a:t>
            </a:r>
            <a:r>
              <a:rPr lang="fr-FR" sz="3200" dirty="0" err="1" smtClean="0">
                <a:solidFill>
                  <a:srgbClr val="FF0000"/>
                </a:solidFill>
                <a:ea typeface="+mj-ea"/>
                <a:cs typeface="+mj-cs"/>
              </a:rPr>
              <a:t>today</a:t>
            </a:r>
            <a:r>
              <a:rPr lang="fr-FR" sz="3200" dirty="0" smtClean="0">
                <a:solidFill>
                  <a:srgbClr val="FF0000"/>
                </a:solidFill>
                <a:ea typeface="+mj-ea"/>
                <a:cs typeface="+mj-cs"/>
              </a:rPr>
              <a:t>,</a:t>
            </a:r>
            <a:r>
              <a:rPr lang="fr-FR" sz="3200" dirty="0" smtClean="0">
                <a:solidFill>
                  <a:srgbClr val="FF0000"/>
                </a:solidFill>
              </a:rPr>
              <a:t> a </a:t>
            </a:r>
            <a:r>
              <a:rPr lang="fr-FR" sz="3200" dirty="0" err="1" smtClean="0">
                <a:solidFill>
                  <a:srgbClr val="FF0000"/>
                </a:solidFill>
              </a:rPr>
              <a:t>European</a:t>
            </a:r>
            <a:r>
              <a:rPr lang="fr-FR" sz="3200" dirty="0" smtClean="0">
                <a:solidFill>
                  <a:srgbClr val="FF0000"/>
                </a:solidFill>
              </a:rPr>
              <a:t> perspective </a:t>
            </a:r>
            <a:r>
              <a:rPr lang="fr-FR" sz="3200" dirty="0" smtClean="0">
                <a:solidFill>
                  <a:srgbClr val="FF0000"/>
                </a:solidFill>
                <a:ea typeface="+mj-ea"/>
                <a:cs typeface="+mj-cs"/>
              </a:rPr>
              <a:t>: </a:t>
            </a:r>
            <a:r>
              <a:rPr lang="fr-FR" sz="3200" dirty="0" err="1" smtClean="0">
                <a:solidFill>
                  <a:srgbClr val="FF0000"/>
                </a:solidFill>
                <a:ea typeface="+mj-ea"/>
                <a:cs typeface="+mj-cs"/>
              </a:rPr>
              <a:t>morbidity,mortalty,cardiovascular</a:t>
            </a:r>
            <a:r>
              <a:rPr lang="fr-FR" sz="3200" dirty="0" smtClean="0">
                <a:solidFill>
                  <a:srgbClr val="FF0000"/>
                </a:solidFill>
                <a:ea typeface="+mj-ea"/>
                <a:cs typeface="+mj-cs"/>
              </a:rPr>
              <a:t> outcome, nutrition, </a:t>
            </a:r>
            <a:r>
              <a:rPr lang="fr-FR" dirty="0" smtClean="0">
                <a:solidFill>
                  <a:srgbClr val="FF0000"/>
                </a:solidFill>
                <a:ea typeface="+mj-ea"/>
                <a:cs typeface="+mj-cs"/>
              </a:rPr>
              <a:t/>
            </a:r>
            <a:br>
              <a:rPr lang="fr-FR" dirty="0" smtClean="0">
                <a:solidFill>
                  <a:srgbClr val="FF0000"/>
                </a:solidFill>
                <a:ea typeface="+mj-ea"/>
                <a:cs typeface="+mj-cs"/>
              </a:rPr>
            </a:br>
            <a:r>
              <a:rPr lang="fr-FR" sz="2000" dirty="0" smtClean="0">
                <a:solidFill>
                  <a:srgbClr val="FF0000"/>
                </a:solidFill>
                <a:ea typeface="+mj-ea"/>
                <a:cs typeface="+mj-cs"/>
              </a:rPr>
              <a:t>Locatelli F, </a:t>
            </a:r>
            <a:r>
              <a:rPr lang="fr-FR" sz="2000" dirty="0" err="1" smtClean="0">
                <a:solidFill>
                  <a:srgbClr val="FF0000"/>
                </a:solidFill>
                <a:ea typeface="+mj-ea"/>
                <a:cs typeface="+mj-cs"/>
              </a:rPr>
              <a:t>Canaud</a:t>
            </a:r>
            <a:r>
              <a:rPr lang="fr-FR" sz="2000" dirty="0" smtClean="0">
                <a:solidFill>
                  <a:srgbClr val="FF0000"/>
                </a:solidFill>
                <a:ea typeface="+mj-ea"/>
                <a:cs typeface="+mj-cs"/>
              </a:rPr>
              <a:t> B. </a:t>
            </a:r>
            <a:r>
              <a:rPr lang="fr-FR" sz="2000" dirty="0" err="1" smtClean="0">
                <a:solidFill>
                  <a:srgbClr val="FF0000"/>
                </a:solidFill>
                <a:ea typeface="+mj-ea"/>
                <a:cs typeface="+mj-cs"/>
              </a:rPr>
              <a:t>Nephrol</a:t>
            </a:r>
            <a:r>
              <a:rPr lang="fr-FR" sz="2000" dirty="0" smtClean="0">
                <a:solidFill>
                  <a:srgbClr val="FF0000"/>
                </a:solidFill>
                <a:ea typeface="+mj-ea"/>
                <a:cs typeface="+mj-cs"/>
              </a:rPr>
              <a:t> Dial Transplant 2012; 27:3043-8</a:t>
            </a:r>
            <a:endParaRPr lang="fr-FR" dirty="0" smtClean="0">
              <a:solidFill>
                <a:srgbClr val="FF0000"/>
              </a:solidFill>
              <a:ea typeface="+mj-ea"/>
              <a:cs typeface="+mj-cs"/>
            </a:endParaRPr>
          </a:p>
        </p:txBody>
      </p:sp>
      <p:sp>
        <p:nvSpPr>
          <p:cNvPr id="420866" name="Espace réservé du contenu 2"/>
          <p:cNvSpPr>
            <a:spLocks noGrp="1"/>
          </p:cNvSpPr>
          <p:nvPr>
            <p:ph idx="1"/>
          </p:nvPr>
        </p:nvSpPr>
        <p:spPr>
          <a:xfrm>
            <a:off x="319088" y="1844675"/>
            <a:ext cx="9577387" cy="4413250"/>
          </a:xfrm>
        </p:spPr>
        <p:txBody>
          <a:bodyPr/>
          <a:lstStyle/>
          <a:p>
            <a:pPr marL="457200" indent="-457200" algn="just">
              <a:buFontTx/>
              <a:buAutoNum type="arabicParenR"/>
            </a:pPr>
            <a:r>
              <a:rPr lang="fr-FR" sz="2200">
                <a:solidFill>
                  <a:srgbClr val="FF0000"/>
                </a:solidFill>
                <a:latin typeface="Arial" charset="0"/>
                <a:ea typeface="MS PGothic" charset="0"/>
                <a:cs typeface="MS PGothic" charset="0"/>
              </a:rPr>
              <a:t>Highly permeable membranes for « all » </a:t>
            </a:r>
          </a:p>
          <a:p>
            <a:pPr marL="457200" indent="-457200" algn="just">
              <a:buFontTx/>
              <a:buAutoNum type="arabicParenR"/>
            </a:pPr>
            <a:r>
              <a:rPr lang="fr-FR" sz="2200">
                <a:latin typeface="Arial" charset="0"/>
                <a:ea typeface="MS PGothic" charset="0"/>
                <a:cs typeface="MS PGothic" charset="0"/>
              </a:rPr>
              <a:t>Assessing and correcting underlying chronic inflammation: purity of the dialysis fluids, </a:t>
            </a:r>
            <a:r>
              <a:rPr lang="fr-FR" sz="2200">
                <a:solidFill>
                  <a:srgbClr val="FF0000"/>
                </a:solidFill>
                <a:latin typeface="Arial" charset="0"/>
                <a:ea typeface="MS PGothic" charset="0"/>
                <a:cs typeface="MS PGothic" charset="0"/>
              </a:rPr>
              <a:t>the Japanese experience (Endotoxin &lt;0.001 U/ml)</a:t>
            </a:r>
          </a:p>
          <a:p>
            <a:pPr marL="457200" indent="-457200" algn="just">
              <a:buFontTx/>
              <a:buAutoNum type="arabicParenR"/>
            </a:pPr>
            <a:r>
              <a:rPr lang="fr-FR" sz="2200">
                <a:solidFill>
                  <a:srgbClr val="FF0000"/>
                </a:solidFill>
                <a:latin typeface="Arial" charset="0"/>
                <a:ea typeface="MS PGothic" charset="0"/>
                <a:cs typeface="MS PGothic" charset="0"/>
              </a:rPr>
              <a:t>One should consider </a:t>
            </a:r>
            <a:r>
              <a:rPr lang="fr-FR" sz="2200">
                <a:latin typeface="Arial" charset="0"/>
                <a:ea typeface="MS PGothic" charset="0"/>
                <a:cs typeface="MS PGothic" charset="0"/>
              </a:rPr>
              <a:t>as </a:t>
            </a:r>
            <a:r>
              <a:rPr lang="fr-FR" sz="2200" i="1" u="sng">
                <a:solidFill>
                  <a:srgbClr val="FF0000"/>
                </a:solidFill>
                <a:latin typeface="Arial" charset="0"/>
                <a:ea typeface="MS PGothic" charset="0"/>
                <a:cs typeface="MS PGothic" charset="0"/>
              </a:rPr>
              <a:t>minimal treatment time </a:t>
            </a:r>
            <a:r>
              <a:rPr lang="fr-FR" sz="2200" b="1" i="1" u="sng">
                <a:solidFill>
                  <a:srgbClr val="FF0000"/>
                </a:solidFill>
                <a:latin typeface="Arial" charset="0"/>
                <a:ea typeface="MS PGothic" charset="0"/>
                <a:cs typeface="MS PGothic" charset="0"/>
              </a:rPr>
              <a:t>270 min = 4.5 h</a:t>
            </a:r>
            <a:r>
              <a:rPr lang="fr-FR" sz="2200" i="1" u="sng">
                <a:latin typeface="Arial" charset="0"/>
                <a:ea typeface="MS PGothic" charset="0"/>
                <a:cs typeface="MS PGothic" charset="0"/>
              </a:rPr>
              <a:t>,</a:t>
            </a:r>
            <a:r>
              <a:rPr lang="fr-FR" sz="2200">
                <a:latin typeface="Arial" charset="0"/>
                <a:ea typeface="MS PGothic" charset="0"/>
                <a:cs typeface="MS PGothic" charset="0"/>
              </a:rPr>
              <a:t> (</a:t>
            </a:r>
            <a:r>
              <a:rPr lang="fr-FR" sz="1800">
                <a:latin typeface="Arial" charset="0"/>
                <a:ea typeface="MS PGothic" charset="0"/>
                <a:cs typeface="MS PGothic" charset="0"/>
              </a:rPr>
              <a:t>depending on the patient’s weight or V</a:t>
            </a:r>
            <a:r>
              <a:rPr lang="fr-FR" sz="2200">
                <a:latin typeface="Arial" charset="0"/>
                <a:ea typeface="MS PGothic" charset="0"/>
                <a:cs typeface="MS PGothic" charset="0"/>
              </a:rPr>
              <a:t>)</a:t>
            </a:r>
          </a:p>
          <a:p>
            <a:pPr marL="457200" indent="-457200" algn="just">
              <a:buFontTx/>
              <a:buAutoNum type="arabicParenR"/>
            </a:pPr>
            <a:r>
              <a:rPr lang="fr-FR" sz="2200">
                <a:solidFill>
                  <a:srgbClr val="FF0000"/>
                </a:solidFill>
                <a:latin typeface="Arial" charset="0"/>
                <a:ea typeface="MS PGothic" charset="0"/>
                <a:cs typeface="MS PGothic" charset="0"/>
              </a:rPr>
              <a:t>UF rate of no &gt;10 - 13 ml/h/kg </a:t>
            </a:r>
            <a:r>
              <a:rPr lang="fr-FR" sz="2200">
                <a:latin typeface="Arial" charset="0"/>
                <a:ea typeface="MS PGothic" charset="0"/>
                <a:cs typeface="MS PGothic" charset="0"/>
              </a:rPr>
              <a:t>(</a:t>
            </a:r>
            <a:r>
              <a:rPr lang="fr-FR" sz="1800">
                <a:latin typeface="Arial" charset="0"/>
                <a:ea typeface="MS PGothic" charset="0"/>
                <a:cs typeface="MS PGothic" charset="0"/>
              </a:rPr>
              <a:t>applied for patients treated as a thrice weekly schedule</a:t>
            </a:r>
            <a:r>
              <a:rPr lang="fr-FR" sz="2200">
                <a:latin typeface="Arial" charset="0"/>
                <a:ea typeface="MS PGothic" charset="0"/>
                <a:cs typeface="MS PGothic" charset="0"/>
              </a:rPr>
              <a:t>. </a:t>
            </a:r>
            <a:r>
              <a:rPr lang="fr-FR" sz="1800">
                <a:latin typeface="Arial" charset="0"/>
                <a:ea typeface="MS PGothic" charset="0"/>
                <a:cs typeface="MS PGothic" charset="0"/>
              </a:rPr>
              <a:t>Movelli E et al. NDT 2007;Flythe J et al.Kidney Int 2011; Assimon M et al. Am J Kidney Dis 2016  </a:t>
            </a:r>
            <a:r>
              <a:rPr lang="fr-FR" sz="2200">
                <a:latin typeface="Arial" charset="0"/>
                <a:ea typeface="MS PGothic" charset="0"/>
                <a:cs typeface="MS PGothic" charset="0"/>
              </a:rPr>
              <a:t>)</a:t>
            </a:r>
            <a:endParaRPr lang="fr-FR" sz="2200">
              <a:solidFill>
                <a:srgbClr val="FF0000"/>
              </a:solidFill>
              <a:latin typeface="Arial" charset="0"/>
              <a:ea typeface="MS PGothic" charset="0"/>
              <a:cs typeface="MS PGothic" charset="0"/>
            </a:endParaRPr>
          </a:p>
          <a:p>
            <a:pPr marL="457200" indent="-457200" algn="just">
              <a:buFontTx/>
              <a:buAutoNum type="arabicParenR"/>
            </a:pPr>
            <a:r>
              <a:rPr lang="fr-FR" sz="2200">
                <a:solidFill>
                  <a:srgbClr val="FF0000"/>
                </a:solidFill>
                <a:latin typeface="Arial" charset="0"/>
                <a:ea typeface="MS PGothic" charset="0"/>
                <a:cs typeface="MS PGothic" charset="0"/>
              </a:rPr>
              <a:t>The volume of substitution</a:t>
            </a:r>
            <a:r>
              <a:rPr lang="fr-FR" sz="2200">
                <a:latin typeface="Arial" charset="0"/>
                <a:ea typeface="MS PGothic" charset="0"/>
                <a:cs typeface="MS PGothic" charset="0"/>
              </a:rPr>
              <a:t>, a surrogate of the convective dialysis dose, should be considered as a critical factor for patient survival.</a:t>
            </a:r>
          </a:p>
          <a:p>
            <a:pPr marL="457200" indent="-457200" algn="just">
              <a:buFontTx/>
              <a:buAutoNum type="arabicParenR"/>
            </a:pPr>
            <a:r>
              <a:rPr lang="fr-FR" sz="2200">
                <a:solidFill>
                  <a:srgbClr val="FF0000"/>
                </a:solidFill>
                <a:latin typeface="Arial" charset="0"/>
                <a:ea typeface="MS PGothic" charset="0"/>
                <a:cs typeface="MS PGothic" charset="0"/>
              </a:rPr>
              <a:t>Technological improvement will never replace neither the expertise of caregivers or individualized care.</a:t>
            </a:r>
          </a:p>
        </p:txBody>
      </p:sp>
      <p:sp>
        <p:nvSpPr>
          <p:cNvPr id="420867" name="Accolade ouvrante 3"/>
          <p:cNvSpPr>
            <a:spLocks/>
          </p:cNvSpPr>
          <p:nvPr/>
        </p:nvSpPr>
        <p:spPr bwMode="auto">
          <a:xfrm>
            <a:off x="0" y="2997200"/>
            <a:ext cx="319088" cy="1439863"/>
          </a:xfrm>
          <a:prstGeom prst="leftBrace">
            <a:avLst>
              <a:gd name="adj1" fmla="val 8335"/>
              <a:gd name="adj2" fmla="val 50000"/>
            </a:avLst>
          </a:prstGeom>
          <a:solidFill>
            <a:srgbClr val="FF0000"/>
          </a:solidFill>
          <a:ln w="9525">
            <a:solidFill>
              <a:schemeClr val="tx1"/>
            </a:solidFill>
            <a:round/>
            <a:headEnd/>
            <a:tailEnd/>
          </a:ln>
        </p:spPr>
        <p:txBody>
          <a:bodyPr/>
          <a:lstStyle/>
          <a:p>
            <a:pPr eaLnBrk="0" hangingPunct="0"/>
            <a:endParaRPr lang="fr-F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idx="4294967295"/>
          </p:nvPr>
        </p:nvSpPr>
        <p:spPr>
          <a:xfrm>
            <a:off x="685800" y="188913"/>
            <a:ext cx="8743950" cy="1439862"/>
          </a:xfrm>
          <a:solidFill>
            <a:schemeClr val="accent1">
              <a:lumMod val="20000"/>
              <a:lumOff val="80000"/>
            </a:schemeClr>
          </a:solidFill>
        </p:spPr>
        <p:txBody>
          <a:bodyPr/>
          <a:lstStyle/>
          <a:p>
            <a:pPr>
              <a:defRPr/>
            </a:pPr>
            <a:r>
              <a:rPr lang="fr-FR" sz="2400" dirty="0"/>
              <a:t>Association </a:t>
            </a:r>
            <a:r>
              <a:rPr lang="fr-FR" sz="2400" dirty="0" err="1"/>
              <a:t>between</a:t>
            </a:r>
            <a:r>
              <a:rPr lang="fr-FR" sz="2400" dirty="0"/>
              <a:t> </a:t>
            </a:r>
            <a:r>
              <a:rPr lang="fr-FR" sz="2400" dirty="0" err="1"/>
              <a:t>high</a:t>
            </a:r>
            <a:r>
              <a:rPr lang="fr-FR" sz="2400" dirty="0"/>
              <a:t> ultrafiltration rates and </a:t>
            </a:r>
            <a:r>
              <a:rPr lang="fr-FR" sz="2400" dirty="0" err="1"/>
              <a:t>mortality</a:t>
            </a:r>
            <a:r>
              <a:rPr lang="fr-FR" sz="2400" dirty="0"/>
              <a:t> in </a:t>
            </a:r>
            <a:r>
              <a:rPr lang="fr-FR" sz="2400" dirty="0" err="1"/>
              <a:t>uraemic</a:t>
            </a:r>
            <a:r>
              <a:rPr lang="fr-FR" sz="2400" dirty="0"/>
              <a:t> patients on </a:t>
            </a:r>
            <a:r>
              <a:rPr lang="fr-FR" sz="2400" dirty="0" err="1"/>
              <a:t>regular</a:t>
            </a:r>
            <a:r>
              <a:rPr lang="fr-FR" sz="2400" dirty="0"/>
              <a:t> </a:t>
            </a:r>
            <a:r>
              <a:rPr lang="fr-FR" sz="2400" dirty="0" err="1"/>
              <a:t>haemodialysis</a:t>
            </a:r>
            <a:r>
              <a:rPr lang="fr-FR" sz="2400" dirty="0"/>
              <a:t>. A 5-year prospective </a:t>
            </a:r>
            <a:r>
              <a:rPr lang="fr-FR" sz="2400" dirty="0" err="1"/>
              <a:t>observational</a:t>
            </a:r>
            <a:r>
              <a:rPr lang="fr-FR" sz="2400" dirty="0"/>
              <a:t> </a:t>
            </a:r>
            <a:r>
              <a:rPr lang="fr-FR" sz="2400" dirty="0" err="1"/>
              <a:t>multicentre</a:t>
            </a:r>
            <a:r>
              <a:rPr lang="fr-FR" sz="2400" dirty="0"/>
              <a:t> </a:t>
            </a:r>
            <a:r>
              <a:rPr lang="fr-FR" sz="2400" dirty="0" err="1"/>
              <a:t>study</a:t>
            </a:r>
            <a:r>
              <a:rPr lang="fr-FR" sz="2400" dirty="0"/>
              <a:t/>
            </a:r>
            <a:br>
              <a:rPr lang="fr-FR" sz="2400" dirty="0"/>
            </a:br>
            <a:r>
              <a:rPr lang="fr-FR" sz="1800" dirty="0"/>
              <a:t>E. </a:t>
            </a:r>
            <a:r>
              <a:rPr lang="fr-FR" sz="1800" dirty="0" err="1"/>
              <a:t>Movilli</a:t>
            </a:r>
            <a:r>
              <a:rPr lang="fr-FR" sz="1800" dirty="0"/>
              <a:t> et al. NDT 2007; 22:3547-3552</a:t>
            </a:r>
          </a:p>
        </p:txBody>
      </p:sp>
      <p:pic>
        <p:nvPicPr>
          <p:cNvPr id="424962" name="Picture 3" descr="C:\Documents and Settings\jungevel\Mes documents\Mes images\DI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857375"/>
            <a:ext cx="564197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63" name="Flèche droite 3"/>
          <p:cNvSpPr>
            <a:spLocks noChangeArrowheads="1"/>
          </p:cNvSpPr>
          <p:nvPr/>
        </p:nvSpPr>
        <p:spPr bwMode="auto">
          <a:xfrm rot="8682206">
            <a:off x="5638800" y="2087563"/>
            <a:ext cx="2311400" cy="703262"/>
          </a:xfrm>
          <a:prstGeom prst="rightArrow">
            <a:avLst>
              <a:gd name="adj1" fmla="val 50000"/>
              <a:gd name="adj2" fmla="val 56284"/>
            </a:avLst>
          </a:prstGeom>
          <a:solidFill>
            <a:srgbClr val="FF0000"/>
          </a:solidFill>
          <a:ln w="9525">
            <a:solidFill>
              <a:schemeClr val="tx1"/>
            </a:solidFill>
            <a:round/>
            <a:headEnd/>
            <a:tailEnd/>
          </a:ln>
        </p:spPr>
        <p:txBody>
          <a:bodyPr rot="10800000"/>
          <a:lstStyle/>
          <a:p>
            <a:r>
              <a:rPr lang="de-DE" sz="1800"/>
              <a:t>Mortality increased</a:t>
            </a:r>
          </a:p>
        </p:txBody>
      </p:sp>
      <p:sp>
        <p:nvSpPr>
          <p:cNvPr id="163845" name="ZoneTexte 4"/>
          <p:cNvSpPr txBox="1">
            <a:spLocks noChangeArrowheads="1"/>
          </p:cNvSpPr>
          <p:nvPr/>
        </p:nvSpPr>
        <p:spPr bwMode="auto">
          <a:xfrm>
            <a:off x="6080125" y="3213100"/>
            <a:ext cx="4122738" cy="2554288"/>
          </a:xfrm>
          <a:prstGeom prst="rect">
            <a:avLst/>
          </a:prstGeom>
          <a:solidFill>
            <a:srgbClr val="C2FFF0"/>
          </a:solidFill>
          <a:ln>
            <a:noFill/>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342900" indent="-342900" eaLnBrk="1" hangingPunct="1">
              <a:buFont typeface="Wingdings" charset="2"/>
              <a:buChar char="Ø"/>
              <a:defRPr/>
            </a:pPr>
            <a:r>
              <a:rPr lang="fr-FR" sz="2000" dirty="0" err="1" smtClean="0">
                <a:solidFill>
                  <a:srgbClr val="FF0000"/>
                </a:solidFill>
              </a:rPr>
              <a:t>From</a:t>
            </a:r>
            <a:r>
              <a:rPr lang="fr-FR" sz="2000" dirty="0" smtClean="0">
                <a:solidFill>
                  <a:srgbClr val="FF0000"/>
                </a:solidFill>
              </a:rPr>
              <a:t> 65% to </a:t>
            </a:r>
            <a:r>
              <a:rPr lang="fr-FR" sz="2000" dirty="0" err="1" smtClean="0">
                <a:solidFill>
                  <a:srgbClr val="FF0000"/>
                </a:solidFill>
              </a:rPr>
              <a:t>less</a:t>
            </a:r>
            <a:r>
              <a:rPr lang="fr-FR" sz="2000" dirty="0" smtClean="0">
                <a:solidFill>
                  <a:srgbClr val="FF0000"/>
                </a:solidFill>
              </a:rPr>
              <a:t> </a:t>
            </a:r>
            <a:r>
              <a:rPr lang="fr-FR" sz="2000" dirty="0" err="1" smtClean="0">
                <a:solidFill>
                  <a:srgbClr val="FF0000"/>
                </a:solidFill>
              </a:rPr>
              <a:t>than</a:t>
            </a:r>
            <a:r>
              <a:rPr lang="fr-FR" sz="2000" dirty="0" smtClean="0">
                <a:solidFill>
                  <a:srgbClr val="FF0000"/>
                </a:solidFill>
              </a:rPr>
              <a:t> 20% </a:t>
            </a:r>
            <a:r>
              <a:rPr lang="fr-FR" sz="2000" dirty="0" err="1" smtClean="0">
                <a:solidFill>
                  <a:srgbClr val="FF0000"/>
                </a:solidFill>
              </a:rPr>
              <a:t>survival</a:t>
            </a:r>
            <a:r>
              <a:rPr lang="fr-FR" sz="2000" dirty="0" smtClean="0">
                <a:solidFill>
                  <a:srgbClr val="FF0000"/>
                </a:solidFill>
              </a:rPr>
              <a:t> </a:t>
            </a:r>
            <a:r>
              <a:rPr lang="fr-FR" sz="2000" dirty="0" err="1" smtClean="0">
                <a:solidFill>
                  <a:srgbClr val="FF0000"/>
                </a:solidFill>
              </a:rPr>
              <a:t>at</a:t>
            </a:r>
            <a:r>
              <a:rPr lang="fr-FR" sz="2000" dirty="0" smtClean="0">
                <a:solidFill>
                  <a:srgbClr val="FF0000"/>
                </a:solidFill>
              </a:rPr>
              <a:t> 5 </a:t>
            </a:r>
            <a:r>
              <a:rPr lang="fr-FR" sz="2000" dirty="0" err="1" smtClean="0">
                <a:solidFill>
                  <a:srgbClr val="FF0000"/>
                </a:solidFill>
              </a:rPr>
              <a:t>years</a:t>
            </a:r>
            <a:r>
              <a:rPr lang="fr-FR" sz="2000" dirty="0" smtClean="0">
                <a:solidFill>
                  <a:srgbClr val="FF0000"/>
                </a:solidFill>
              </a:rPr>
              <a:t> </a:t>
            </a:r>
          </a:p>
          <a:p>
            <a:pPr eaLnBrk="1" hangingPunct="1">
              <a:defRPr/>
            </a:pPr>
            <a:r>
              <a:rPr lang="fr-FR" sz="2000" dirty="0" smtClean="0"/>
              <a:t>if BW </a:t>
            </a:r>
            <a:r>
              <a:rPr lang="fr-FR" sz="2000" dirty="0" err="1" smtClean="0"/>
              <a:t>loss</a:t>
            </a:r>
            <a:r>
              <a:rPr lang="fr-FR" sz="2000" dirty="0" smtClean="0"/>
              <a:t> per </a:t>
            </a:r>
            <a:r>
              <a:rPr lang="fr-FR" sz="2000" dirty="0" err="1" smtClean="0"/>
              <a:t>hour</a:t>
            </a:r>
            <a:r>
              <a:rPr lang="fr-FR" sz="2000" dirty="0" smtClean="0"/>
              <a:t> (UF rate) </a:t>
            </a:r>
            <a:r>
              <a:rPr lang="fr-FR" sz="2000" dirty="0" err="1" smtClean="0"/>
              <a:t>was</a:t>
            </a:r>
            <a:r>
              <a:rPr lang="fr-FR" sz="2000" dirty="0" smtClean="0"/>
              <a:t> over 12mL/H/</a:t>
            </a:r>
            <a:r>
              <a:rPr lang="fr-FR" sz="2000" dirty="0" err="1" smtClean="0"/>
              <a:t>kgBW</a:t>
            </a:r>
            <a:r>
              <a:rPr lang="fr-FR" sz="2000" dirty="0" smtClean="0"/>
              <a:t>   </a:t>
            </a:r>
          </a:p>
          <a:p>
            <a:pPr eaLnBrk="1" hangingPunct="1">
              <a:defRPr/>
            </a:pPr>
            <a:r>
              <a:rPr lang="fr-FR" sz="2000" dirty="0" smtClean="0"/>
              <a:t>           (&gt;1.2% BW </a:t>
            </a:r>
            <a:r>
              <a:rPr lang="fr-FR" sz="2000" dirty="0" err="1" smtClean="0"/>
              <a:t>loss</a:t>
            </a:r>
            <a:r>
              <a:rPr lang="fr-FR" sz="2000" dirty="0" smtClean="0"/>
              <a:t>/h)</a:t>
            </a:r>
          </a:p>
          <a:p>
            <a:pPr marL="342900" indent="-342900" eaLnBrk="1" hangingPunct="1">
              <a:buFont typeface="Wingdings" charset="2"/>
              <a:buChar char="Ø"/>
              <a:defRPr/>
            </a:pPr>
            <a:r>
              <a:rPr lang="fr-FR" sz="2000" dirty="0" smtClean="0"/>
              <a:t>Importance of </a:t>
            </a:r>
            <a:r>
              <a:rPr lang="fr-FR" sz="2000" dirty="0" err="1" smtClean="0"/>
              <a:t>dialysis</a:t>
            </a:r>
            <a:r>
              <a:rPr lang="fr-FR" sz="2000" dirty="0" smtClean="0"/>
              <a:t> time</a:t>
            </a:r>
          </a:p>
          <a:p>
            <a:pPr marL="342900" indent="-342900" eaLnBrk="1" hangingPunct="1">
              <a:buFont typeface="Wingdings" charset="2"/>
              <a:buChar char="Ø"/>
              <a:defRPr/>
            </a:pPr>
            <a:r>
              <a:rPr lang="fr-FR" sz="2000" dirty="0" err="1" smtClean="0"/>
              <a:t>Reduction</a:t>
            </a:r>
            <a:r>
              <a:rPr lang="fr-FR" sz="2000" dirty="0" smtClean="0"/>
              <a:t> in UF </a:t>
            </a:r>
            <a:r>
              <a:rPr lang="fr-FR" sz="2000" dirty="0" err="1" smtClean="0"/>
              <a:t>demands</a:t>
            </a:r>
            <a:r>
              <a:rPr lang="fr-FR" sz="2000" dirty="0" smtClean="0"/>
              <a:t> per session</a:t>
            </a:r>
          </a:p>
        </p:txBody>
      </p:sp>
      <p:sp>
        <p:nvSpPr>
          <p:cNvPr id="424965" name="ZoneTexte 5"/>
          <p:cNvSpPr txBox="1">
            <a:spLocks noChangeArrowheads="1"/>
          </p:cNvSpPr>
          <p:nvPr/>
        </p:nvSpPr>
        <p:spPr bwMode="auto">
          <a:xfrm>
            <a:off x="3857625" y="2714625"/>
            <a:ext cx="1928813" cy="461963"/>
          </a:xfrm>
          <a:prstGeom prst="rect">
            <a:avLst/>
          </a:prstGeom>
          <a:solidFill>
            <a:srgbClr val="404040">
              <a:alpha val="2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endParaRPr lang="fr-FR">
              <a:latin typeface="Arial" charset="0"/>
            </a:endParaRPr>
          </a:p>
        </p:txBody>
      </p:sp>
      <p:sp>
        <p:nvSpPr>
          <p:cNvPr id="424966" name="ZoneTexte 6"/>
          <p:cNvSpPr txBox="1">
            <a:spLocks noChangeArrowheads="1"/>
          </p:cNvSpPr>
          <p:nvPr/>
        </p:nvSpPr>
        <p:spPr bwMode="auto">
          <a:xfrm>
            <a:off x="3857625" y="3571875"/>
            <a:ext cx="2000250" cy="461963"/>
          </a:xfrm>
          <a:prstGeom prst="rect">
            <a:avLst/>
          </a:prstGeom>
          <a:solidFill>
            <a:srgbClr val="FF0000">
              <a:alpha val="3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endParaRPr lang="fr-FR">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re 1"/>
          <p:cNvSpPr>
            <a:spLocks noGrp="1"/>
          </p:cNvSpPr>
          <p:nvPr>
            <p:ph type="title"/>
          </p:nvPr>
        </p:nvSpPr>
        <p:spPr>
          <a:xfrm>
            <a:off x="160338" y="260350"/>
            <a:ext cx="9805987" cy="1584325"/>
          </a:xfrm>
          <a:solidFill>
            <a:schemeClr val="accent1">
              <a:lumMod val="20000"/>
              <a:lumOff val="80000"/>
            </a:schemeClr>
          </a:solidFill>
        </p:spPr>
        <p:txBody>
          <a:bodyPr/>
          <a:lstStyle/>
          <a:p>
            <a:pPr>
              <a:defRPr/>
            </a:pPr>
            <a:r>
              <a:rPr lang="fr-FR" sz="3600" dirty="0" smtClean="0">
                <a:ea typeface="+mj-ea"/>
                <a:cs typeface="+mj-cs"/>
              </a:rPr>
              <a:t>HF and HDF </a:t>
            </a:r>
            <a:r>
              <a:rPr lang="fr-FR" sz="3600" dirty="0" err="1" smtClean="0">
                <a:ea typeface="+mj-ea"/>
                <a:cs typeface="+mj-cs"/>
              </a:rPr>
              <a:t>predilution</a:t>
            </a:r>
            <a:r>
              <a:rPr lang="fr-FR" sz="3600" dirty="0" smtClean="0">
                <a:ea typeface="+mj-ea"/>
                <a:cs typeface="+mj-cs"/>
              </a:rPr>
              <a:t>, </a:t>
            </a:r>
            <a:r>
              <a:rPr lang="fr-FR" sz="3600" dirty="0" err="1" smtClean="0">
                <a:ea typeface="+mj-ea"/>
                <a:cs typeface="+mj-cs"/>
              </a:rPr>
              <a:t>reduce</a:t>
            </a:r>
            <a:r>
              <a:rPr lang="fr-FR" sz="3600" dirty="0" smtClean="0">
                <a:ea typeface="+mj-ea"/>
                <a:cs typeface="+mj-cs"/>
              </a:rPr>
              <a:t> intradialytic hypotension in ESRD</a:t>
            </a:r>
            <a:r>
              <a:rPr lang="fr-FR" sz="4000" dirty="0" smtClean="0">
                <a:ea typeface="+mj-ea"/>
                <a:cs typeface="+mj-cs"/>
              </a:rPr>
              <a:t/>
            </a:r>
            <a:br>
              <a:rPr lang="fr-FR" sz="4000" dirty="0" smtClean="0">
                <a:ea typeface="+mj-ea"/>
                <a:cs typeface="+mj-cs"/>
              </a:rPr>
            </a:br>
            <a:r>
              <a:rPr lang="fr-FR" sz="2400" dirty="0" smtClean="0">
                <a:ea typeface="+mj-ea"/>
                <a:cs typeface="+mj-cs"/>
              </a:rPr>
              <a:t>F. Locatelli et al. J Am Soc </a:t>
            </a:r>
            <a:r>
              <a:rPr lang="fr-FR" sz="2400" dirty="0" err="1" smtClean="0">
                <a:ea typeface="+mj-ea"/>
                <a:cs typeface="+mj-cs"/>
              </a:rPr>
              <a:t>Nephrol</a:t>
            </a:r>
            <a:r>
              <a:rPr lang="fr-FR" sz="2400" dirty="0" smtClean="0">
                <a:ea typeface="+mj-ea"/>
                <a:cs typeface="+mj-cs"/>
              </a:rPr>
              <a:t> 2010; 21:1798-1807</a:t>
            </a:r>
          </a:p>
        </p:txBody>
      </p:sp>
      <p:pic>
        <p:nvPicPr>
          <p:cNvPr id="510978" name="Espace réservé du contenu 3" descr="DIVERS.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2238" y="1916113"/>
            <a:ext cx="5246687" cy="4114800"/>
          </a:xfrm>
        </p:spPr>
      </p:pic>
      <p:sp>
        <p:nvSpPr>
          <p:cNvPr id="4" name="Flèche droite 3"/>
          <p:cNvSpPr/>
          <p:nvPr/>
        </p:nvSpPr>
        <p:spPr bwMode="auto">
          <a:xfrm rot="2586010">
            <a:off x="3722688" y="3049588"/>
            <a:ext cx="1101725" cy="48418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r>
              <a:rPr lang="fr-FR" sz="1050" dirty="0">
                <a:solidFill>
                  <a:srgbClr val="000000"/>
                </a:solidFill>
                <a:latin typeface="Arial"/>
                <a:ea typeface="+mn-ea"/>
                <a:cs typeface="+mn-cs"/>
              </a:rPr>
              <a:t>Minus 50%</a:t>
            </a:r>
          </a:p>
        </p:txBody>
      </p:sp>
      <p:sp>
        <p:nvSpPr>
          <p:cNvPr id="510980" name="ZoneTexte 4"/>
          <p:cNvSpPr txBox="1">
            <a:spLocks noChangeArrowheads="1"/>
          </p:cNvSpPr>
          <p:nvPr/>
        </p:nvSpPr>
        <p:spPr bwMode="auto">
          <a:xfrm>
            <a:off x="5548313" y="2349500"/>
            <a:ext cx="43751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a:solidFill>
                  <a:srgbClr val="000000"/>
                </a:solidFill>
                <a:latin typeface="Arial" charset="0"/>
              </a:rPr>
              <a:t>Intradialytic symptomatic hypotension occurrence was reduced in on line predilution HF and HDF</a:t>
            </a:r>
          </a:p>
          <a:p>
            <a:pPr eaLnBrk="1" hangingPunct="1"/>
            <a:endParaRPr lang="fr-FR">
              <a:solidFill>
                <a:srgbClr val="000000"/>
              </a:solidFill>
              <a:latin typeface="Arial" charset="0"/>
            </a:endParaRPr>
          </a:p>
          <a:p>
            <a:pPr eaLnBrk="1" hangingPunct="1"/>
            <a:r>
              <a:rPr lang="fr-FR">
                <a:solidFill>
                  <a:srgbClr val="000000"/>
                </a:solidFill>
                <a:latin typeface="Arial" charset="0"/>
              </a:rPr>
              <a:t>This lower frequency of ISH was associated in HDF, with a significant increase in predialysis SBP values (from 137.3 to 141.3 mmHg)</a:t>
            </a:r>
          </a:p>
        </p:txBody>
      </p:sp>
    </p:spTree>
    <p:extLst>
      <p:ext uri="{BB962C8B-B14F-4D97-AF65-F5344CB8AC3E}">
        <p14:creationId xmlns:p14="http://schemas.microsoft.com/office/powerpoint/2010/main" val="181439695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9088" y="333375"/>
            <a:ext cx="9648825" cy="1582738"/>
          </a:xfrm>
          <a:solidFill>
            <a:schemeClr val="accent1">
              <a:lumMod val="20000"/>
              <a:lumOff val="80000"/>
            </a:schemeClr>
          </a:solidFill>
        </p:spPr>
        <p:txBody>
          <a:bodyPr/>
          <a:lstStyle/>
          <a:p>
            <a:pPr>
              <a:defRPr/>
            </a:pPr>
            <a:r>
              <a:rPr lang="fr-FR" sz="3600" dirty="0">
                <a:solidFill>
                  <a:srgbClr val="FF0000"/>
                </a:solidFill>
                <a:latin typeface="Arial" charset="0"/>
                <a:ea typeface="MS PGothic" charset="0"/>
              </a:rPr>
              <a:t>UF rate</a:t>
            </a:r>
            <a:r>
              <a:rPr lang="fr-FR" sz="3600" dirty="0">
                <a:latin typeface="Arial" charset="0"/>
                <a:ea typeface="MS PGothic" charset="0"/>
              </a:rPr>
              <a:t>&lt; 1.25%/h BW </a:t>
            </a:r>
            <a:r>
              <a:rPr lang="fr-FR" sz="2400" dirty="0">
                <a:latin typeface="Arial" charset="0"/>
                <a:ea typeface="MS PGothic" charset="0"/>
              </a:rPr>
              <a:t>(</a:t>
            </a:r>
            <a:r>
              <a:rPr lang="fr-FR" sz="2400" dirty="0" err="1">
                <a:latin typeface="Arial" charset="0"/>
                <a:ea typeface="MS PGothic" charset="0"/>
              </a:rPr>
              <a:t>floating</a:t>
            </a:r>
            <a:r>
              <a:rPr lang="fr-FR" sz="2400" dirty="0">
                <a:latin typeface="Arial" charset="0"/>
                <a:ea typeface="MS PGothic" charset="0"/>
              </a:rPr>
              <a:t> dry </a:t>
            </a:r>
            <a:r>
              <a:rPr lang="fr-FR" sz="2400" dirty="0" err="1" smtClean="0">
                <a:latin typeface="Arial" charset="0"/>
                <a:ea typeface="MS PGothic" charset="0"/>
              </a:rPr>
              <a:t>weight</a:t>
            </a:r>
            <a:r>
              <a:rPr lang="fr-FR" sz="2400" dirty="0" smtClean="0">
                <a:latin typeface="Arial" charset="0"/>
                <a:ea typeface="MS PGothic" charset="0"/>
              </a:rPr>
              <a:t> : </a:t>
            </a:r>
            <a:r>
              <a:rPr lang="fr-FR" sz="2400" dirty="0" err="1" smtClean="0">
                <a:latin typeface="Arial" charset="0"/>
                <a:ea typeface="MS PGothic" charset="0"/>
              </a:rPr>
              <a:t>daily</a:t>
            </a:r>
            <a:r>
              <a:rPr lang="fr-FR" sz="2400" dirty="0" smtClean="0">
                <a:latin typeface="Arial" charset="0"/>
                <a:ea typeface="MS PGothic" charset="0"/>
              </a:rPr>
              <a:t> </a:t>
            </a:r>
            <a:r>
              <a:rPr lang="fr-FR" sz="2400" dirty="0" err="1" smtClean="0">
                <a:latin typeface="Arial" charset="0"/>
                <a:ea typeface="MS PGothic" charset="0"/>
              </a:rPr>
              <a:t>dialysis</a:t>
            </a:r>
            <a:r>
              <a:rPr lang="fr-FR" sz="2400" dirty="0" smtClean="0">
                <a:latin typeface="Arial" charset="0"/>
                <a:ea typeface="MS PGothic" charset="0"/>
              </a:rPr>
              <a:t>)</a:t>
            </a:r>
            <a:r>
              <a:rPr lang="fr-FR" sz="2400" dirty="0">
                <a:latin typeface="Arial" charset="0"/>
                <a:ea typeface="MS PGothic" charset="0"/>
              </a:rPr>
              <a:t/>
            </a:r>
            <a:br>
              <a:rPr lang="fr-FR" sz="2400" dirty="0">
                <a:latin typeface="Arial" charset="0"/>
                <a:ea typeface="MS PGothic" charset="0"/>
              </a:rPr>
            </a:br>
            <a:r>
              <a:rPr lang="fr-FR" sz="3600" dirty="0">
                <a:solidFill>
                  <a:srgbClr val="FF0000"/>
                </a:solidFill>
                <a:latin typeface="Arial" charset="0"/>
                <a:ea typeface="MS PGothic" charset="0"/>
              </a:rPr>
              <a:t>IDWG</a:t>
            </a:r>
            <a:r>
              <a:rPr lang="fr-FR" sz="3600" dirty="0">
                <a:latin typeface="Arial" charset="0"/>
                <a:ea typeface="MS PGothic" charset="0"/>
              </a:rPr>
              <a:t>&lt;4% ? </a:t>
            </a:r>
            <a:r>
              <a:rPr lang="fr-FR" sz="3600" dirty="0" err="1" smtClean="0">
                <a:solidFill>
                  <a:srgbClr val="FF0000"/>
                </a:solidFill>
                <a:latin typeface="Arial" charset="0"/>
                <a:ea typeface="MS PGothic" charset="0"/>
              </a:rPr>
              <a:t>Cooling</a:t>
            </a:r>
            <a:r>
              <a:rPr lang="fr-FR" sz="3600" dirty="0" smtClean="0">
                <a:latin typeface="Arial" charset="0"/>
                <a:ea typeface="MS PGothic" charset="0"/>
              </a:rPr>
              <a:t> </a:t>
            </a:r>
            <a:r>
              <a:rPr lang="fr-FR" sz="3600" dirty="0">
                <a:latin typeface="Arial" charset="0"/>
                <a:ea typeface="MS PGothic" charset="0"/>
              </a:rPr>
              <a:t>T</a:t>
            </a:r>
            <a:r>
              <a:rPr lang="fr-FR" sz="3600" baseline="-25000" dirty="0">
                <a:latin typeface="Arial" charset="0"/>
                <a:ea typeface="MS PGothic" charset="0"/>
              </a:rPr>
              <a:t>D</a:t>
            </a:r>
            <a:r>
              <a:rPr lang="fr-FR" sz="3600" dirty="0">
                <a:latin typeface="Arial" charset="0"/>
                <a:ea typeface="MS PGothic" charset="0"/>
              </a:rPr>
              <a:t>=36°</a:t>
            </a:r>
            <a:br>
              <a:rPr lang="fr-FR" sz="3600" dirty="0">
                <a:latin typeface="Arial" charset="0"/>
                <a:ea typeface="MS PGothic" charset="0"/>
              </a:rPr>
            </a:br>
            <a:r>
              <a:rPr lang="fr-FR" sz="2400" dirty="0">
                <a:latin typeface="Arial" charset="0"/>
                <a:ea typeface="MS PGothic" charset="0"/>
              </a:rPr>
              <a:t>M </a:t>
            </a:r>
            <a:r>
              <a:rPr lang="fr-FR" sz="2400" dirty="0" err="1">
                <a:latin typeface="Arial" charset="0"/>
                <a:ea typeface="MS PGothic" charset="0"/>
              </a:rPr>
              <a:t>Fischbach</a:t>
            </a:r>
            <a:r>
              <a:rPr lang="fr-FR" sz="2400" dirty="0">
                <a:latin typeface="Arial" charset="0"/>
                <a:ea typeface="MS PGothic" charset="0"/>
              </a:rPr>
              <a:t> et al </a:t>
            </a:r>
            <a:r>
              <a:rPr lang="fr-FR" sz="2400" dirty="0" err="1">
                <a:latin typeface="Arial" charset="0"/>
                <a:ea typeface="MS PGothic" charset="0"/>
              </a:rPr>
              <a:t>Pediatr</a:t>
            </a:r>
            <a:r>
              <a:rPr lang="fr-FR" sz="2400" dirty="0">
                <a:latin typeface="Arial" charset="0"/>
                <a:ea typeface="MS PGothic" charset="0"/>
              </a:rPr>
              <a:t> </a:t>
            </a:r>
            <a:r>
              <a:rPr lang="fr-FR" sz="2400" dirty="0" err="1">
                <a:latin typeface="Arial" charset="0"/>
                <a:ea typeface="MS PGothic" charset="0"/>
              </a:rPr>
              <a:t>Nephrol</a:t>
            </a:r>
            <a:r>
              <a:rPr lang="fr-FR" sz="2400" dirty="0">
                <a:latin typeface="Arial" charset="0"/>
                <a:ea typeface="MS PGothic" charset="0"/>
              </a:rPr>
              <a:t> 2015 (</a:t>
            </a:r>
            <a:r>
              <a:rPr lang="fr-FR" sz="2400" dirty="0" err="1">
                <a:latin typeface="Arial" charset="0"/>
                <a:ea typeface="MS PGothic" charset="0"/>
              </a:rPr>
              <a:t>editorial</a:t>
            </a:r>
            <a:r>
              <a:rPr lang="fr-FR" sz="2400" dirty="0">
                <a:latin typeface="Arial" charset="0"/>
                <a:ea typeface="MS PGothic" charset="0"/>
              </a:rPr>
              <a:t> </a:t>
            </a:r>
            <a:r>
              <a:rPr lang="fr-FR" sz="2400" dirty="0" err="1">
                <a:latin typeface="Arial" charset="0"/>
                <a:ea typeface="MS PGothic" charset="0"/>
              </a:rPr>
              <a:t>comments</a:t>
            </a:r>
            <a:r>
              <a:rPr lang="fr-FR" sz="2400" dirty="0">
                <a:latin typeface="Arial" charset="0"/>
                <a:ea typeface="MS PGothic" charset="0"/>
              </a:rPr>
              <a:t>)</a:t>
            </a:r>
          </a:p>
        </p:txBody>
      </p:sp>
      <p:sp>
        <p:nvSpPr>
          <p:cNvPr id="445442" name="Espace réservé du contenu 2"/>
          <p:cNvSpPr>
            <a:spLocks noGrp="1"/>
          </p:cNvSpPr>
          <p:nvPr>
            <p:ph idx="1"/>
          </p:nvPr>
        </p:nvSpPr>
        <p:spPr>
          <a:xfrm>
            <a:off x="463550" y="2133600"/>
            <a:ext cx="9359900" cy="4319588"/>
          </a:xfrm>
        </p:spPr>
        <p:txBody>
          <a:bodyPr/>
          <a:lstStyle/>
          <a:p>
            <a:r>
              <a:rPr lang="en-GB" sz="2000">
                <a:latin typeface="Arial" charset="0"/>
                <a:ea typeface="MS PGothic" charset="0"/>
                <a:cs typeface="MS PGothic" charset="0"/>
              </a:rPr>
              <a:t>Huang SH, Filler G, Lindsay R, </a:t>
            </a:r>
            <a:r>
              <a:rPr lang="en-GB" sz="2000">
                <a:solidFill>
                  <a:srgbClr val="FF0000"/>
                </a:solidFill>
                <a:latin typeface="Arial" charset="0"/>
                <a:ea typeface="MS PGothic" charset="0"/>
                <a:cs typeface="MS PGothic" charset="0"/>
              </a:rPr>
              <a:t>McIntyre CW (2014) </a:t>
            </a:r>
            <a:r>
              <a:rPr lang="en-GB" sz="2000">
                <a:latin typeface="Arial" charset="0"/>
                <a:ea typeface="MS PGothic" charset="0"/>
                <a:cs typeface="MS PGothic" charset="0"/>
              </a:rPr>
              <a:t>Euvolemia in hemodialysis patients: a potentially dangerous goal? Semin Dial doi: 10.1111/sdi 12317: </a:t>
            </a:r>
            <a:r>
              <a:rPr lang="en-GB" sz="2000">
                <a:solidFill>
                  <a:srgbClr val="FF0000"/>
                </a:solidFill>
                <a:latin typeface="Arial" charset="0"/>
                <a:ea typeface="MS PGothic" charset="0"/>
                <a:cs typeface="MS PGothic" charset="0"/>
              </a:rPr>
              <a:t>“cooling” T</a:t>
            </a:r>
            <a:r>
              <a:rPr lang="en-GB" sz="2000" baseline="-25000">
                <a:solidFill>
                  <a:srgbClr val="FF0000"/>
                </a:solidFill>
                <a:latin typeface="Arial" charset="0"/>
                <a:ea typeface="MS PGothic" charset="0"/>
                <a:cs typeface="MS PGothic" charset="0"/>
              </a:rPr>
              <a:t>D</a:t>
            </a:r>
            <a:r>
              <a:rPr lang="en-GB" sz="2000">
                <a:solidFill>
                  <a:srgbClr val="FF0000"/>
                </a:solidFill>
                <a:latin typeface="Arial" charset="0"/>
                <a:ea typeface="MS PGothic" charset="0"/>
                <a:cs typeface="MS PGothic" charset="0"/>
              </a:rPr>
              <a:t> 36°</a:t>
            </a:r>
            <a:endParaRPr lang="fr-FR" sz="2000">
              <a:solidFill>
                <a:srgbClr val="FF0000"/>
              </a:solidFill>
              <a:latin typeface="Arial" charset="0"/>
              <a:ea typeface="MS PGothic" charset="0"/>
              <a:cs typeface="MS PGothic" charset="0"/>
            </a:endParaRPr>
          </a:p>
          <a:p>
            <a:r>
              <a:rPr lang="en-GB" sz="2000">
                <a:latin typeface="Arial" charset="0"/>
                <a:ea typeface="MS PGothic" charset="0"/>
                <a:cs typeface="MS PGothic" charset="0"/>
              </a:rPr>
              <a:t>Flyth JF, Brunelli SM (2011) The risk of high ultrafiltration rate in chronic hemodialysis : implications for patient care. Semin Dial; 24:259-265</a:t>
            </a:r>
          </a:p>
          <a:p>
            <a:r>
              <a:rPr lang="en-GB" sz="2000">
                <a:solidFill>
                  <a:srgbClr val="FF0000"/>
                </a:solidFill>
                <a:latin typeface="Arial" charset="0"/>
                <a:ea typeface="MS PGothic" charset="0"/>
                <a:cs typeface="MS PGothic" charset="0"/>
              </a:rPr>
              <a:t>Paglialonga F, </a:t>
            </a:r>
            <a:r>
              <a:rPr lang="en-GB" sz="2000">
                <a:latin typeface="Arial" charset="0"/>
                <a:ea typeface="MS PGothic" charset="0"/>
                <a:cs typeface="MS PGothic" charset="0"/>
              </a:rPr>
              <a:t>Consola S, Galli, MA, Testa S, Edefonti A (2015). Interdialytic weight gain in oligo anuric children and adolescents on chronic haemodialysis.</a:t>
            </a:r>
            <a:r>
              <a:rPr lang="en-GB" sz="2000">
                <a:solidFill>
                  <a:srgbClr val="FF0000"/>
                </a:solidFill>
                <a:latin typeface="Arial" charset="0"/>
                <a:ea typeface="MS PGothic" charset="0"/>
                <a:cs typeface="MS PGothic" charset="0"/>
              </a:rPr>
              <a:t> Pediatr Nephrol 2015: IDWG&lt;4%</a:t>
            </a:r>
            <a:endParaRPr lang="fr-FR" sz="2000">
              <a:solidFill>
                <a:srgbClr val="FF0000"/>
              </a:solidFill>
              <a:latin typeface="Arial" charset="0"/>
              <a:ea typeface="MS PGothic" charset="0"/>
              <a:cs typeface="MS PGothic" charset="0"/>
            </a:endParaRPr>
          </a:p>
          <a:p>
            <a:r>
              <a:rPr lang="en-GB" sz="2000">
                <a:solidFill>
                  <a:srgbClr val="FF0000"/>
                </a:solidFill>
                <a:latin typeface="Arial" charset="0"/>
                <a:ea typeface="MS PGothic" charset="0"/>
                <a:cs typeface="MS PGothic" charset="0"/>
              </a:rPr>
              <a:t>Movilli E</a:t>
            </a:r>
            <a:r>
              <a:rPr lang="en-GB" sz="2000">
                <a:latin typeface="Arial" charset="0"/>
                <a:ea typeface="MS PGothic" charset="0"/>
                <a:cs typeface="MS PGothic" charset="0"/>
              </a:rPr>
              <a:t>, Gaggia P. Zubani R, Camerini C, Vizzardi V, Parrinello G, Savoldi S, Fischer MS, Londrino F, Cancarini G </a:t>
            </a:r>
            <a:r>
              <a:rPr lang="en-GB" sz="2000">
                <a:solidFill>
                  <a:srgbClr val="FF0000"/>
                </a:solidFill>
                <a:latin typeface="Arial" charset="0"/>
                <a:ea typeface="MS PGothic" charset="0"/>
                <a:cs typeface="MS PGothic" charset="0"/>
              </a:rPr>
              <a:t>(2007) </a:t>
            </a:r>
            <a:r>
              <a:rPr lang="en-GB" sz="2000">
                <a:latin typeface="Arial" charset="0"/>
                <a:ea typeface="MS PGothic" charset="0"/>
                <a:cs typeface="MS PGothic" charset="0"/>
              </a:rPr>
              <a:t>Association between high ultrafiltration rates and mortality in uraemic patients on regular haemodialysis. A 5-year prospective observational multicentre study. Nephrol Dial Transplant; 22:3547-3552: </a:t>
            </a:r>
            <a:r>
              <a:rPr lang="en-GB" sz="2000">
                <a:solidFill>
                  <a:srgbClr val="FF0000"/>
                </a:solidFill>
                <a:latin typeface="Arial" charset="0"/>
                <a:ea typeface="MS PGothic" charset="0"/>
                <a:cs typeface="MS PGothic" charset="0"/>
              </a:rPr>
              <a:t>UF demand&lt; 1.23%/h BW lo</a:t>
            </a:r>
            <a:r>
              <a:rPr lang="en-GB" sz="2000">
                <a:latin typeface="Arial" charset="0"/>
                <a:ea typeface="MS PGothic" charset="0"/>
                <a:cs typeface="MS PGothic" charset="0"/>
              </a:rPr>
              <a:t>ss </a:t>
            </a:r>
            <a:endParaRPr lang="fr-FR" sz="2000">
              <a:latin typeface="Arial" charset="0"/>
              <a:ea typeface="MS PGothic" charset="0"/>
              <a:cs typeface="MS PGothic" charset="0"/>
            </a:endParaRPr>
          </a:p>
          <a:p>
            <a:endParaRPr lang="fr-FR" sz="2400">
              <a:latin typeface="Arial" charset="0"/>
              <a:ea typeface="MS PGothic" charset="0"/>
              <a:cs typeface="MS PGothic" charset="0"/>
            </a:endParaRPr>
          </a:p>
          <a:p>
            <a:endParaRPr lang="fr-FR">
              <a:latin typeface="Arial" charset="0"/>
              <a:ea typeface="MS PGothic" charset="0"/>
              <a:cs typeface="MS PGothic" charset="0"/>
            </a:endParaRPr>
          </a:p>
        </p:txBody>
      </p:sp>
    </p:spTree>
  </p:cSld>
  <p:clrMapOvr>
    <a:masterClrMapping/>
  </p:clrMapOvr>
  <p:transition xmlns:p14="http://schemas.microsoft.com/office/powerpoint/2010/mai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0888" y="260350"/>
            <a:ext cx="8743950" cy="936625"/>
          </a:xfrm>
          <a:solidFill>
            <a:schemeClr val="accent1">
              <a:lumMod val="20000"/>
              <a:lumOff val="80000"/>
            </a:schemeClr>
          </a:solidFill>
        </p:spPr>
        <p:txBody>
          <a:bodyPr/>
          <a:lstStyle/>
          <a:p>
            <a:pPr>
              <a:defRPr/>
            </a:pPr>
            <a:r>
              <a:rPr lang="en-GB" sz="3600" dirty="0" smtClean="0"/>
              <a:t>Writing a HDF prescription for children </a:t>
            </a:r>
            <a:endParaRPr lang="en-US" sz="3600" dirty="0"/>
          </a:p>
        </p:txBody>
      </p:sp>
      <p:sp>
        <p:nvSpPr>
          <p:cNvPr id="467970" name="Espace réservé du contenu 2"/>
          <p:cNvSpPr>
            <a:spLocks noGrp="1"/>
          </p:cNvSpPr>
          <p:nvPr>
            <p:ph idx="1"/>
          </p:nvPr>
        </p:nvSpPr>
        <p:spPr>
          <a:xfrm>
            <a:off x="534988" y="1556792"/>
            <a:ext cx="9145140" cy="4752975"/>
          </a:xfrm>
        </p:spPr>
        <p:txBody>
          <a:bodyPr/>
          <a:lstStyle/>
          <a:p>
            <a:r>
              <a:rPr lang="en-GB" sz="2400" dirty="0">
                <a:solidFill>
                  <a:srgbClr val="FF0000"/>
                </a:solidFill>
                <a:latin typeface="Arial" charset="0"/>
                <a:ea typeface="MS PGothic" charset="0"/>
                <a:cs typeface="MS PGothic" charset="0"/>
              </a:rPr>
              <a:t>The dialysis prescription </a:t>
            </a:r>
            <a:r>
              <a:rPr lang="en-GB" sz="2400" dirty="0">
                <a:latin typeface="Arial" charset="0"/>
                <a:ea typeface="MS PGothic" charset="0"/>
                <a:cs typeface="MS PGothic" charset="0"/>
              </a:rPr>
              <a:t>(blood flow, duration of the session and dialysate flow) </a:t>
            </a:r>
            <a:r>
              <a:rPr lang="en-GB" sz="2400" dirty="0">
                <a:solidFill>
                  <a:srgbClr val="FF0000"/>
                </a:solidFill>
                <a:latin typeface="Arial" charset="0"/>
                <a:ea typeface="MS PGothic" charset="0"/>
                <a:cs typeface="MS PGothic" charset="0"/>
              </a:rPr>
              <a:t>should be individually adapted to achieve an urea dialysis dose of </a:t>
            </a:r>
            <a:r>
              <a:rPr lang="en-GB" sz="2400" dirty="0" err="1">
                <a:solidFill>
                  <a:srgbClr val="FF0000"/>
                </a:solidFill>
                <a:latin typeface="Arial" charset="0"/>
                <a:ea typeface="MS PGothic" charset="0"/>
                <a:cs typeface="MS PGothic" charset="0"/>
              </a:rPr>
              <a:t>Kt</a:t>
            </a:r>
            <a:r>
              <a:rPr lang="en-GB" sz="2400" dirty="0">
                <a:solidFill>
                  <a:srgbClr val="FF0000"/>
                </a:solidFill>
                <a:latin typeface="Arial" charset="0"/>
                <a:ea typeface="MS PGothic" charset="0"/>
                <a:cs typeface="MS PGothic" charset="0"/>
              </a:rPr>
              <a:t>/V≥1.4</a:t>
            </a:r>
            <a:r>
              <a:rPr lang="en-GB" sz="2400" dirty="0">
                <a:latin typeface="Arial" charset="0"/>
                <a:ea typeface="MS PGothic" charset="0"/>
                <a:cs typeface="MS PGothic" charset="0"/>
              </a:rPr>
              <a:t>, which is a surrogate for predominantly </a:t>
            </a:r>
            <a:r>
              <a:rPr lang="en-GB" sz="2400" dirty="0">
                <a:solidFill>
                  <a:srgbClr val="FF0000"/>
                </a:solidFill>
                <a:latin typeface="Arial" charset="0"/>
                <a:ea typeface="MS PGothic" charset="0"/>
                <a:cs typeface="MS PGothic" charset="0"/>
              </a:rPr>
              <a:t>diffusive clearance </a:t>
            </a:r>
            <a:r>
              <a:rPr lang="en-GB" sz="2400" dirty="0">
                <a:latin typeface="Arial" charset="0"/>
                <a:ea typeface="MS PGothic" charset="0"/>
                <a:cs typeface="MS PGothic" charset="0"/>
              </a:rPr>
              <a:t>as well as the highest possible </a:t>
            </a:r>
            <a:r>
              <a:rPr lang="en-GB" sz="2400" dirty="0">
                <a:solidFill>
                  <a:srgbClr val="FF0000"/>
                </a:solidFill>
                <a:latin typeface="Arial" charset="0"/>
                <a:ea typeface="MS PGothic" charset="0"/>
                <a:cs typeface="MS PGothic" charset="0"/>
              </a:rPr>
              <a:t>convective</a:t>
            </a:r>
            <a:r>
              <a:rPr lang="en-GB" sz="2400" dirty="0">
                <a:latin typeface="Arial" charset="0"/>
                <a:ea typeface="MS PGothic" charset="0"/>
                <a:cs typeface="MS PGothic" charset="0"/>
              </a:rPr>
              <a:t> </a:t>
            </a:r>
            <a:r>
              <a:rPr lang="en-GB" sz="2400" dirty="0">
                <a:solidFill>
                  <a:srgbClr val="FF0000"/>
                </a:solidFill>
                <a:latin typeface="Arial" charset="0"/>
                <a:ea typeface="MS PGothic" charset="0"/>
                <a:cs typeface="MS PGothic" charset="0"/>
              </a:rPr>
              <a:t>clearance </a:t>
            </a:r>
            <a:r>
              <a:rPr lang="en-GB" sz="2400" dirty="0">
                <a:latin typeface="Arial" charset="0"/>
                <a:ea typeface="MS PGothic" charset="0"/>
                <a:cs typeface="MS PGothic" charset="0"/>
              </a:rPr>
              <a:t>(blood flow/convective flow: maximal UF &lt;&lt;&lt;blood flow; &lt;1/3 in </a:t>
            </a:r>
            <a:r>
              <a:rPr lang="en-GB" sz="2400" dirty="0" err="1">
                <a:latin typeface="Arial" charset="0"/>
                <a:ea typeface="MS PGothic" charset="0"/>
                <a:cs typeface="MS PGothic" charset="0"/>
              </a:rPr>
              <a:t>postdilution</a:t>
            </a:r>
            <a:r>
              <a:rPr lang="en-GB" sz="2400" dirty="0">
                <a:latin typeface="Arial" charset="0"/>
                <a:ea typeface="MS PGothic" charset="0"/>
                <a:cs typeface="MS PGothic" charset="0"/>
              </a:rPr>
              <a:t>). </a:t>
            </a:r>
            <a:endParaRPr lang="fr-FR" sz="2400" dirty="0">
              <a:latin typeface="Arial" charset="0"/>
              <a:ea typeface="MS PGothic" charset="0"/>
              <a:cs typeface="MS PGothic" charset="0"/>
            </a:endParaRPr>
          </a:p>
          <a:p>
            <a:r>
              <a:rPr lang="en-GB" sz="2400" dirty="0">
                <a:latin typeface="Arial" charset="0"/>
                <a:ea typeface="MS PGothic" charset="0"/>
                <a:cs typeface="MS PGothic" charset="0"/>
              </a:rPr>
              <a:t>The following points should be considered when writing an HDF prescription for children and in first “line” the blood flow </a:t>
            </a:r>
            <a:endParaRPr lang="fr-FR" sz="2400" dirty="0">
              <a:latin typeface="Arial" charset="0"/>
              <a:ea typeface="MS PGothic" charset="0"/>
              <a:cs typeface="MS PGothic" charset="0"/>
            </a:endParaRPr>
          </a:p>
          <a:p>
            <a:r>
              <a:rPr lang="en-GB" sz="2400" dirty="0">
                <a:solidFill>
                  <a:srgbClr val="FF0000"/>
                </a:solidFill>
                <a:latin typeface="Arial" charset="0"/>
                <a:ea typeface="MS PGothic" charset="0"/>
                <a:cs typeface="MS PGothic" charset="0"/>
              </a:rPr>
              <a:t>HDF requires an optimal arterial blood flow of 5 to 8 ml/min/kg body weight or 150 to </a:t>
            </a:r>
            <a:r>
              <a:rPr lang="en-GB" sz="2400" dirty="0" smtClean="0">
                <a:solidFill>
                  <a:srgbClr val="FF0000"/>
                </a:solidFill>
                <a:latin typeface="Arial" charset="0"/>
                <a:ea typeface="MS PGothic" charset="0"/>
                <a:cs typeface="MS PGothic" charset="0"/>
              </a:rPr>
              <a:t>200 </a:t>
            </a:r>
            <a:r>
              <a:rPr lang="en-GB" sz="2400" dirty="0">
                <a:solidFill>
                  <a:srgbClr val="FF0000"/>
                </a:solidFill>
                <a:latin typeface="Arial" charset="0"/>
                <a:ea typeface="MS PGothic" charset="0"/>
                <a:cs typeface="MS PGothic" charset="0"/>
              </a:rPr>
              <a:t>ml/min/m² body surface area. </a:t>
            </a:r>
            <a:r>
              <a:rPr lang="en-GB" sz="2400" dirty="0">
                <a:latin typeface="Arial" charset="0"/>
                <a:ea typeface="MS PGothic" charset="0"/>
                <a:cs typeface="MS PGothic" charset="0"/>
              </a:rPr>
              <a:t>This can be achieved through either a fistula (+++) or a central venous line.</a:t>
            </a:r>
            <a:endParaRPr lang="fr-FR" sz="2400" dirty="0">
              <a:latin typeface="Arial" charset="0"/>
              <a:ea typeface="MS PGothic" charset="0"/>
              <a:cs typeface="MS PGothic"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Espace réservé du contenu 2"/>
          <p:cNvSpPr>
            <a:spLocks noGrp="1"/>
          </p:cNvSpPr>
          <p:nvPr>
            <p:ph idx="1"/>
          </p:nvPr>
        </p:nvSpPr>
        <p:spPr>
          <a:xfrm>
            <a:off x="606425" y="260350"/>
            <a:ext cx="9074150" cy="3240088"/>
          </a:xfrm>
        </p:spPr>
        <p:txBody>
          <a:bodyPr/>
          <a:lstStyle/>
          <a:p>
            <a:r>
              <a:rPr lang="en-GB" sz="2400">
                <a:solidFill>
                  <a:srgbClr val="FF0000"/>
                </a:solidFill>
                <a:latin typeface="Arial" charset="0"/>
                <a:ea typeface="MS PGothic" charset="0"/>
                <a:cs typeface="MS PGothic" charset="0"/>
              </a:rPr>
              <a:t>A high flux membrane </a:t>
            </a:r>
            <a:r>
              <a:rPr lang="en-GB" sz="2400">
                <a:latin typeface="Arial" charset="0"/>
                <a:ea typeface="MS PGothic" charset="0"/>
                <a:cs typeface="MS PGothic" charset="0"/>
              </a:rPr>
              <a:t>with surface area equal to the child’s body surface area is used.</a:t>
            </a:r>
            <a:endParaRPr lang="fr-FR" sz="2400">
              <a:latin typeface="Arial" charset="0"/>
              <a:ea typeface="MS PGothic" charset="0"/>
              <a:cs typeface="MS PGothic" charset="0"/>
            </a:endParaRPr>
          </a:p>
          <a:p>
            <a:r>
              <a:rPr lang="en-GB" sz="2400">
                <a:solidFill>
                  <a:srgbClr val="FF0000"/>
                </a:solidFill>
                <a:latin typeface="Arial" charset="0"/>
                <a:ea typeface="MS PGothic" charset="0"/>
                <a:cs typeface="MS PGothic" charset="0"/>
              </a:rPr>
              <a:t>Dialysate flow of 1.5 times the blood flow is sufficient </a:t>
            </a:r>
            <a:r>
              <a:rPr lang="en-GB" sz="2400">
                <a:latin typeface="Arial" charset="0"/>
                <a:ea typeface="MS PGothic" charset="0"/>
                <a:cs typeface="MS PGothic" charset="0"/>
              </a:rPr>
              <a:t>and adequate to optimize the diffusive blood purification process using highly permeable membranes for HDF</a:t>
            </a:r>
            <a:endParaRPr lang="fr-FR" sz="2400">
              <a:latin typeface="Arial" charset="0"/>
              <a:ea typeface="MS PGothic" charset="0"/>
              <a:cs typeface="MS PGothic" charset="0"/>
            </a:endParaRPr>
          </a:p>
          <a:p>
            <a:r>
              <a:rPr lang="en-GB" sz="2400">
                <a:solidFill>
                  <a:srgbClr val="FF0000"/>
                </a:solidFill>
                <a:latin typeface="Arial" charset="0"/>
                <a:ea typeface="MS PGothic" charset="0"/>
                <a:cs typeface="MS PGothic" charset="0"/>
              </a:rPr>
              <a:t>Convective flow is equal to total ultrafiltration flow i.e. the sum of the weight loss and the replacement fluid </a:t>
            </a:r>
            <a:r>
              <a:rPr lang="en-GB" sz="2400">
                <a:latin typeface="Arial" charset="0"/>
                <a:ea typeface="MS PGothic" charset="0"/>
                <a:cs typeface="MS PGothic" charset="0"/>
              </a:rPr>
              <a:t>(convective dialysis dose per session; L/m</a:t>
            </a:r>
            <a:r>
              <a:rPr lang="en-GB" sz="2400" baseline="30000">
                <a:latin typeface="Arial" charset="0"/>
                <a:ea typeface="MS PGothic" charset="0"/>
                <a:cs typeface="MS PGothic" charset="0"/>
              </a:rPr>
              <a:t>2</a:t>
            </a:r>
            <a:r>
              <a:rPr lang="en-GB" sz="2400">
                <a:latin typeface="Arial" charset="0"/>
                <a:ea typeface="MS PGothic" charset="0"/>
                <a:cs typeface="MS PGothic" charset="0"/>
              </a:rPr>
              <a:t>/session or per week)</a:t>
            </a:r>
            <a:endParaRPr lang="en-US">
              <a:latin typeface="Arial" charset="0"/>
              <a:ea typeface="MS PGothic" charset="0"/>
              <a:cs typeface="MS PGothic" charset="0"/>
            </a:endParaRPr>
          </a:p>
        </p:txBody>
      </p:sp>
      <p:pic>
        <p:nvPicPr>
          <p:cNvPr id="470018"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3429000"/>
            <a:ext cx="50768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Espace réservé du contenu 2"/>
          <p:cNvSpPr>
            <a:spLocks noGrp="1"/>
          </p:cNvSpPr>
          <p:nvPr>
            <p:ph idx="1"/>
          </p:nvPr>
        </p:nvSpPr>
        <p:spPr>
          <a:xfrm>
            <a:off x="318964" y="188640"/>
            <a:ext cx="9649072" cy="1800225"/>
          </a:xfrm>
        </p:spPr>
        <p:txBody>
          <a:bodyPr/>
          <a:lstStyle/>
          <a:p>
            <a:pPr marL="0" indent="0">
              <a:buNone/>
            </a:pPr>
            <a:r>
              <a:rPr lang="en-GB" sz="2400" dirty="0">
                <a:solidFill>
                  <a:srgbClr val="FF0000"/>
                </a:solidFill>
                <a:latin typeface="Arial" charset="0"/>
                <a:ea typeface="MS PGothic" charset="0"/>
                <a:cs typeface="MS PGothic" charset="0"/>
              </a:rPr>
              <a:t>Replacement fluid that is generated on-line from the dialysate must be ‘ultra-pure’ as discussed above</a:t>
            </a:r>
            <a:r>
              <a:rPr lang="en-GB" sz="2400" dirty="0">
                <a:latin typeface="Arial" charset="0"/>
                <a:ea typeface="MS PGothic" charset="0"/>
                <a:cs typeface="MS PGothic" charset="0"/>
              </a:rPr>
              <a:t>. The microbiological purity (bacterial count and endotoxin level) should be determined regularly at 1-3 monthly intervals</a:t>
            </a:r>
            <a:r>
              <a:rPr lang="en-GB" sz="2400" dirty="0" smtClean="0">
                <a:latin typeface="Arial" charset="0"/>
                <a:ea typeface="MS PGothic" charset="0"/>
                <a:cs typeface="MS PGothic" charset="0"/>
              </a:rPr>
              <a:t>. Ultrapure dialysis fluids improve outcome (morbidity and mortality: less inflammation; “Japanese experience)</a:t>
            </a:r>
          </a:p>
          <a:p>
            <a:pPr marL="0" indent="0">
              <a:buNone/>
            </a:pPr>
            <a:endParaRPr lang="fr-FR" sz="2400" dirty="0">
              <a:latin typeface="Arial" charset="0"/>
              <a:ea typeface="MS PGothic" charset="0"/>
              <a:cs typeface="MS PGothic" charset="0"/>
            </a:endParaRPr>
          </a:p>
          <a:p>
            <a:endParaRPr lang="en-US" dirty="0">
              <a:latin typeface="Arial" charset="0"/>
              <a:ea typeface="MS PGothic" charset="0"/>
              <a:cs typeface="MS PGothic" charset="0"/>
            </a:endParaRPr>
          </a:p>
        </p:txBody>
      </p:sp>
      <p:pic>
        <p:nvPicPr>
          <p:cNvPr id="472066"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964" y="4662028"/>
            <a:ext cx="324144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4"/>
          <a:stretch>
            <a:fillRect/>
          </a:stretch>
        </p:blipFill>
        <p:spPr>
          <a:xfrm>
            <a:off x="174948" y="2276872"/>
            <a:ext cx="3564396" cy="2376264"/>
          </a:xfrm>
          <a:prstGeom prst="rect">
            <a:avLst/>
          </a:prstGeom>
        </p:spPr>
      </p:pic>
      <p:pic>
        <p:nvPicPr>
          <p:cNvPr id="3" name="Image 2"/>
          <p:cNvPicPr>
            <a:picLocks noChangeAspect="1"/>
          </p:cNvPicPr>
          <p:nvPr/>
        </p:nvPicPr>
        <p:blipFill>
          <a:blip r:embed="rId5"/>
          <a:stretch>
            <a:fillRect/>
          </a:stretch>
        </p:blipFill>
        <p:spPr>
          <a:xfrm>
            <a:off x="3991373" y="2348881"/>
            <a:ext cx="6084673" cy="4056450"/>
          </a:xfrm>
          <a:prstGeom prst="rect">
            <a:avLst/>
          </a:prstGeom>
        </p:spPr>
      </p:pic>
    </p:spTree>
  </p:cSld>
  <p:clrMapOvr>
    <a:masterClrMapping/>
  </p:clrMapOvr>
  <p:transition xmlns:p14="http://schemas.microsoft.com/office/powerpoint/2010/mai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751012" y="116632"/>
            <a:ext cx="8743950" cy="820738"/>
          </a:xfrm>
          <a:solidFill>
            <a:schemeClr val="accent1">
              <a:lumMod val="20000"/>
              <a:lumOff val="80000"/>
            </a:schemeClr>
          </a:solidFill>
        </p:spPr>
        <p:txBody>
          <a:bodyPr/>
          <a:lstStyle/>
          <a:p>
            <a:pPr>
              <a:defRPr/>
            </a:pPr>
            <a:r>
              <a:rPr lang="fr-FR" sz="3600" dirty="0" err="1" smtClean="0">
                <a:solidFill>
                  <a:srgbClr val="FF0000"/>
                </a:solidFill>
                <a:ea typeface="+mj-ea"/>
                <a:cs typeface="+mj-cs"/>
              </a:rPr>
              <a:t>Hemodiafiltration</a:t>
            </a:r>
            <a:r>
              <a:rPr lang="fr-FR" sz="3600" dirty="0" smtClean="0">
                <a:solidFill>
                  <a:srgbClr val="FF0000"/>
                </a:solidFill>
                <a:ea typeface="+mj-ea"/>
                <a:cs typeface="+mj-cs"/>
              </a:rPr>
              <a:t> : </a:t>
            </a:r>
            <a:r>
              <a:rPr lang="fr-FR" sz="3600" dirty="0" err="1" smtClean="0">
                <a:solidFill>
                  <a:srgbClr val="FF0000"/>
                </a:solidFill>
                <a:ea typeface="+mj-ea"/>
                <a:cs typeface="+mj-cs"/>
              </a:rPr>
              <a:t>pre</a:t>
            </a:r>
            <a:r>
              <a:rPr lang="fr-FR" sz="3600" dirty="0" smtClean="0">
                <a:solidFill>
                  <a:srgbClr val="FF0000"/>
                </a:solidFill>
                <a:ea typeface="+mj-ea"/>
                <a:cs typeface="+mj-cs"/>
              </a:rPr>
              <a:t>/post dilution</a:t>
            </a:r>
            <a:endParaRPr lang="fr-FR" sz="6600" b="1" dirty="0" smtClean="0">
              <a:solidFill>
                <a:srgbClr val="FF0000"/>
              </a:solidFill>
              <a:effectLst>
                <a:outerShdw blurRad="38100" dist="38100" dir="2700000" algn="tl">
                  <a:srgbClr val="C0C0C0"/>
                </a:outerShdw>
              </a:effectLst>
              <a:ea typeface="+mj-ea"/>
              <a:cs typeface="+mj-cs"/>
            </a:endParaRPr>
          </a:p>
        </p:txBody>
      </p:sp>
      <p:sp>
        <p:nvSpPr>
          <p:cNvPr id="474114" name="Rectangle 3"/>
          <p:cNvSpPr>
            <a:spLocks noChangeArrowheads="1"/>
          </p:cNvSpPr>
          <p:nvPr/>
        </p:nvSpPr>
        <p:spPr bwMode="auto">
          <a:xfrm>
            <a:off x="1399084" y="2132856"/>
            <a:ext cx="7242175" cy="4303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charset="0"/>
            </a:endParaRPr>
          </a:p>
        </p:txBody>
      </p:sp>
      <p:grpSp>
        <p:nvGrpSpPr>
          <p:cNvPr id="474115" name="Group 4"/>
          <p:cNvGrpSpPr>
            <a:grpSpLocks/>
          </p:cNvGrpSpPr>
          <p:nvPr/>
        </p:nvGrpSpPr>
        <p:grpSpPr bwMode="auto">
          <a:xfrm>
            <a:off x="2071688" y="2501900"/>
            <a:ext cx="6056312" cy="2247900"/>
            <a:chOff x="1160" y="1576"/>
            <a:chExt cx="3391" cy="1416"/>
          </a:xfrm>
        </p:grpSpPr>
        <p:sp>
          <p:nvSpPr>
            <p:cNvPr id="474123" name="Rectangle 5"/>
            <p:cNvSpPr>
              <a:spLocks noChangeArrowheads="1"/>
            </p:cNvSpPr>
            <p:nvPr/>
          </p:nvSpPr>
          <p:spPr bwMode="auto">
            <a:xfrm>
              <a:off x="1846" y="2386"/>
              <a:ext cx="1680" cy="606"/>
            </a:xfrm>
            <a:prstGeom prst="rect">
              <a:avLst/>
            </a:prstGeom>
            <a:solidFill>
              <a:srgbClr val="919191"/>
            </a:solidFill>
            <a:ln w="12700">
              <a:solidFill>
                <a:srgbClr val="000000"/>
              </a:solidFill>
              <a:miter lim="800000"/>
              <a:headEnd/>
              <a:tailEnd/>
            </a:ln>
          </p:spPr>
          <p:txBody>
            <a:bodyPr/>
            <a:lstStyle/>
            <a:p>
              <a:endParaRPr lang="fr-FR">
                <a:solidFill>
                  <a:srgbClr val="000000"/>
                </a:solidFill>
                <a:cs typeface="Arial" charset="0"/>
              </a:endParaRPr>
            </a:p>
          </p:txBody>
        </p:sp>
        <p:sp>
          <p:nvSpPr>
            <p:cNvPr id="474124" name="Rectangle 6"/>
            <p:cNvSpPr>
              <a:spLocks noChangeArrowheads="1"/>
            </p:cNvSpPr>
            <p:nvPr/>
          </p:nvSpPr>
          <p:spPr bwMode="auto">
            <a:xfrm>
              <a:off x="1371" y="2598"/>
              <a:ext cx="505" cy="2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charset="0"/>
              </a:endParaRPr>
            </a:p>
          </p:txBody>
        </p:sp>
        <p:sp>
          <p:nvSpPr>
            <p:cNvPr id="474125" name="Freeform 7"/>
            <p:cNvSpPr>
              <a:spLocks/>
            </p:cNvSpPr>
            <p:nvPr/>
          </p:nvSpPr>
          <p:spPr bwMode="auto">
            <a:xfrm>
              <a:off x="3456" y="2496"/>
              <a:ext cx="643" cy="435"/>
            </a:xfrm>
            <a:custGeom>
              <a:avLst/>
              <a:gdLst>
                <a:gd name="T0" fmla="*/ 2047 w 633"/>
                <a:gd name="T1" fmla="*/ 0 h 454"/>
                <a:gd name="T2" fmla="*/ 2047 w 633"/>
                <a:gd name="T3" fmla="*/ 11 h 454"/>
                <a:gd name="T4" fmla="*/ 0 w 633"/>
                <a:gd name="T5" fmla="*/ 11 h 454"/>
                <a:gd name="T6" fmla="*/ 0 w 633"/>
                <a:gd name="T7" fmla="*/ 11 h 454"/>
                <a:gd name="T8" fmla="*/ 2047 w 633"/>
                <a:gd name="T9" fmla="*/ 11 h 454"/>
                <a:gd name="T10" fmla="*/ 2047 w 633"/>
                <a:gd name="T11" fmla="*/ 11 h 454"/>
                <a:gd name="T12" fmla="*/ 2716 w 633"/>
                <a:gd name="T13" fmla="*/ 11 h 454"/>
                <a:gd name="T14" fmla="*/ 2047 w 633"/>
                <a:gd name="T15" fmla="*/ 0 h 454"/>
                <a:gd name="T16" fmla="*/ 0 60000 65536"/>
                <a:gd name="T17" fmla="*/ 0 60000 65536"/>
                <a:gd name="T18" fmla="*/ 0 60000 65536"/>
                <a:gd name="T19" fmla="*/ 0 60000 65536"/>
                <a:gd name="T20" fmla="*/ 0 60000 65536"/>
                <a:gd name="T21" fmla="*/ 0 60000 65536"/>
                <a:gd name="T22" fmla="*/ 0 60000 65536"/>
                <a:gd name="T23" fmla="*/ 0 60000 65536"/>
                <a:gd name="T24" fmla="*/ 0 w 633"/>
                <a:gd name="T25" fmla="*/ 0 h 454"/>
                <a:gd name="T26" fmla="*/ 633 w 633"/>
                <a:gd name="T27" fmla="*/ 454 h 4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3" h="454">
                  <a:moveTo>
                    <a:pt x="475" y="0"/>
                  </a:moveTo>
                  <a:lnTo>
                    <a:pt x="475" y="114"/>
                  </a:lnTo>
                  <a:lnTo>
                    <a:pt x="0" y="114"/>
                  </a:lnTo>
                  <a:lnTo>
                    <a:pt x="0" y="341"/>
                  </a:lnTo>
                  <a:lnTo>
                    <a:pt x="475" y="341"/>
                  </a:lnTo>
                  <a:lnTo>
                    <a:pt x="475" y="454"/>
                  </a:lnTo>
                  <a:lnTo>
                    <a:pt x="633" y="227"/>
                  </a:lnTo>
                  <a:lnTo>
                    <a:pt x="475" y="0"/>
                  </a:lnTo>
                  <a:close/>
                </a:path>
              </a:pathLst>
            </a:custGeom>
            <a:solidFill>
              <a:srgbClr val="0027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4126" name="Freeform 8"/>
            <p:cNvSpPr>
              <a:spLocks/>
            </p:cNvSpPr>
            <p:nvPr/>
          </p:nvSpPr>
          <p:spPr bwMode="auto">
            <a:xfrm>
              <a:off x="1491" y="1758"/>
              <a:ext cx="294" cy="749"/>
            </a:xfrm>
            <a:custGeom>
              <a:avLst/>
              <a:gdLst>
                <a:gd name="T0" fmla="*/ 0 w 294"/>
                <a:gd name="T1" fmla="*/ 560 h 749"/>
                <a:gd name="T2" fmla="*/ 76 w 294"/>
                <a:gd name="T3" fmla="*/ 560 h 749"/>
                <a:gd name="T4" fmla="*/ 76 w 294"/>
                <a:gd name="T5" fmla="*/ 0 h 749"/>
                <a:gd name="T6" fmla="*/ 219 w 294"/>
                <a:gd name="T7" fmla="*/ 0 h 749"/>
                <a:gd name="T8" fmla="*/ 219 w 294"/>
                <a:gd name="T9" fmla="*/ 560 h 749"/>
                <a:gd name="T10" fmla="*/ 294 w 294"/>
                <a:gd name="T11" fmla="*/ 560 h 749"/>
                <a:gd name="T12" fmla="*/ 144 w 294"/>
                <a:gd name="T13" fmla="*/ 749 h 749"/>
                <a:gd name="T14" fmla="*/ 0 w 294"/>
                <a:gd name="T15" fmla="*/ 560 h 749"/>
                <a:gd name="T16" fmla="*/ 0 60000 65536"/>
                <a:gd name="T17" fmla="*/ 0 60000 65536"/>
                <a:gd name="T18" fmla="*/ 0 60000 65536"/>
                <a:gd name="T19" fmla="*/ 0 60000 65536"/>
                <a:gd name="T20" fmla="*/ 0 60000 65536"/>
                <a:gd name="T21" fmla="*/ 0 60000 65536"/>
                <a:gd name="T22" fmla="*/ 0 60000 65536"/>
                <a:gd name="T23" fmla="*/ 0 60000 65536"/>
                <a:gd name="T24" fmla="*/ 0 w 294"/>
                <a:gd name="T25" fmla="*/ 0 h 749"/>
                <a:gd name="T26" fmla="*/ 294 w 294"/>
                <a:gd name="T27" fmla="*/ 749 h 7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4" h="749">
                  <a:moveTo>
                    <a:pt x="0" y="560"/>
                  </a:moveTo>
                  <a:lnTo>
                    <a:pt x="76" y="560"/>
                  </a:lnTo>
                  <a:lnTo>
                    <a:pt x="76" y="0"/>
                  </a:lnTo>
                  <a:lnTo>
                    <a:pt x="219" y="0"/>
                  </a:lnTo>
                  <a:lnTo>
                    <a:pt x="219" y="560"/>
                  </a:lnTo>
                  <a:lnTo>
                    <a:pt x="294" y="560"/>
                  </a:lnTo>
                  <a:lnTo>
                    <a:pt x="144" y="749"/>
                  </a:lnTo>
                  <a:lnTo>
                    <a:pt x="0" y="5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4127" name="Freeform 9"/>
            <p:cNvSpPr>
              <a:spLocks/>
            </p:cNvSpPr>
            <p:nvPr/>
          </p:nvSpPr>
          <p:spPr bwMode="auto">
            <a:xfrm>
              <a:off x="1876" y="2598"/>
              <a:ext cx="1620" cy="212"/>
            </a:xfrm>
            <a:custGeom>
              <a:avLst/>
              <a:gdLst>
                <a:gd name="T0" fmla="*/ 0 w 1620"/>
                <a:gd name="T1" fmla="*/ 0 h 212"/>
                <a:gd name="T2" fmla="*/ 0 w 1620"/>
                <a:gd name="T3" fmla="*/ 212 h 212"/>
                <a:gd name="T4" fmla="*/ 1620 w 1620"/>
                <a:gd name="T5" fmla="*/ 212 h 212"/>
                <a:gd name="T6" fmla="*/ 0 w 1620"/>
                <a:gd name="T7" fmla="*/ 0 h 212"/>
                <a:gd name="T8" fmla="*/ 0 60000 65536"/>
                <a:gd name="T9" fmla="*/ 0 60000 65536"/>
                <a:gd name="T10" fmla="*/ 0 60000 65536"/>
                <a:gd name="T11" fmla="*/ 0 60000 65536"/>
                <a:gd name="T12" fmla="*/ 0 w 1620"/>
                <a:gd name="T13" fmla="*/ 0 h 212"/>
                <a:gd name="T14" fmla="*/ 1620 w 1620"/>
                <a:gd name="T15" fmla="*/ 212 h 212"/>
              </a:gdLst>
              <a:ahLst/>
              <a:cxnLst>
                <a:cxn ang="T8">
                  <a:pos x="T0" y="T1"/>
                </a:cxn>
                <a:cxn ang="T9">
                  <a:pos x="T2" y="T3"/>
                </a:cxn>
                <a:cxn ang="T10">
                  <a:pos x="T4" y="T5"/>
                </a:cxn>
                <a:cxn ang="T11">
                  <a:pos x="T6" y="T7"/>
                </a:cxn>
              </a:cxnLst>
              <a:rect l="T12" t="T13" r="T14" b="T15"/>
              <a:pathLst>
                <a:path w="1620" h="212">
                  <a:moveTo>
                    <a:pt x="0" y="0"/>
                  </a:moveTo>
                  <a:lnTo>
                    <a:pt x="0" y="212"/>
                  </a:lnTo>
                  <a:lnTo>
                    <a:pt x="1620" y="21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4128" name="Freeform 10"/>
            <p:cNvSpPr>
              <a:spLocks/>
            </p:cNvSpPr>
            <p:nvPr/>
          </p:nvSpPr>
          <p:spPr bwMode="auto">
            <a:xfrm>
              <a:off x="1876" y="2598"/>
              <a:ext cx="1620" cy="212"/>
            </a:xfrm>
            <a:custGeom>
              <a:avLst/>
              <a:gdLst>
                <a:gd name="T0" fmla="*/ 1620 w 1620"/>
                <a:gd name="T1" fmla="*/ 212 h 212"/>
                <a:gd name="T2" fmla="*/ 1620 w 1620"/>
                <a:gd name="T3" fmla="*/ 0 h 212"/>
                <a:gd name="T4" fmla="*/ 0 w 1620"/>
                <a:gd name="T5" fmla="*/ 8 h 212"/>
                <a:gd name="T6" fmla="*/ 1620 w 1620"/>
                <a:gd name="T7" fmla="*/ 212 h 212"/>
                <a:gd name="T8" fmla="*/ 0 60000 65536"/>
                <a:gd name="T9" fmla="*/ 0 60000 65536"/>
                <a:gd name="T10" fmla="*/ 0 60000 65536"/>
                <a:gd name="T11" fmla="*/ 0 60000 65536"/>
                <a:gd name="T12" fmla="*/ 0 w 1620"/>
                <a:gd name="T13" fmla="*/ 0 h 212"/>
                <a:gd name="T14" fmla="*/ 1620 w 1620"/>
                <a:gd name="T15" fmla="*/ 212 h 212"/>
              </a:gdLst>
              <a:ahLst/>
              <a:cxnLst>
                <a:cxn ang="T8">
                  <a:pos x="T0" y="T1"/>
                </a:cxn>
                <a:cxn ang="T9">
                  <a:pos x="T2" y="T3"/>
                </a:cxn>
                <a:cxn ang="T10">
                  <a:pos x="T4" y="T5"/>
                </a:cxn>
                <a:cxn ang="T11">
                  <a:pos x="T6" y="T7"/>
                </a:cxn>
              </a:cxnLst>
              <a:rect l="T12" t="T13" r="T14" b="T15"/>
              <a:pathLst>
                <a:path w="1620" h="212">
                  <a:moveTo>
                    <a:pt x="1620" y="212"/>
                  </a:moveTo>
                  <a:lnTo>
                    <a:pt x="1620" y="0"/>
                  </a:lnTo>
                  <a:lnTo>
                    <a:pt x="0" y="8"/>
                  </a:lnTo>
                  <a:lnTo>
                    <a:pt x="1620" y="212"/>
                  </a:lnTo>
                  <a:close/>
                </a:path>
              </a:pathLst>
            </a:custGeom>
            <a:solidFill>
              <a:srgbClr val="0027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4129" name="Freeform 11"/>
            <p:cNvSpPr>
              <a:spLocks/>
            </p:cNvSpPr>
            <p:nvPr/>
          </p:nvSpPr>
          <p:spPr bwMode="auto">
            <a:xfrm>
              <a:off x="3737" y="1758"/>
              <a:ext cx="302" cy="749"/>
            </a:xfrm>
            <a:custGeom>
              <a:avLst/>
              <a:gdLst>
                <a:gd name="T0" fmla="*/ 0 w 302"/>
                <a:gd name="T1" fmla="*/ 560 h 749"/>
                <a:gd name="T2" fmla="*/ 76 w 302"/>
                <a:gd name="T3" fmla="*/ 560 h 749"/>
                <a:gd name="T4" fmla="*/ 76 w 302"/>
                <a:gd name="T5" fmla="*/ 0 h 749"/>
                <a:gd name="T6" fmla="*/ 226 w 302"/>
                <a:gd name="T7" fmla="*/ 0 h 749"/>
                <a:gd name="T8" fmla="*/ 226 w 302"/>
                <a:gd name="T9" fmla="*/ 560 h 749"/>
                <a:gd name="T10" fmla="*/ 302 w 302"/>
                <a:gd name="T11" fmla="*/ 560 h 749"/>
                <a:gd name="T12" fmla="*/ 151 w 302"/>
                <a:gd name="T13" fmla="*/ 749 h 749"/>
                <a:gd name="T14" fmla="*/ 0 w 302"/>
                <a:gd name="T15" fmla="*/ 560 h 749"/>
                <a:gd name="T16" fmla="*/ 0 60000 65536"/>
                <a:gd name="T17" fmla="*/ 0 60000 65536"/>
                <a:gd name="T18" fmla="*/ 0 60000 65536"/>
                <a:gd name="T19" fmla="*/ 0 60000 65536"/>
                <a:gd name="T20" fmla="*/ 0 60000 65536"/>
                <a:gd name="T21" fmla="*/ 0 60000 65536"/>
                <a:gd name="T22" fmla="*/ 0 60000 65536"/>
                <a:gd name="T23" fmla="*/ 0 60000 65536"/>
                <a:gd name="T24" fmla="*/ 0 w 302"/>
                <a:gd name="T25" fmla="*/ 0 h 749"/>
                <a:gd name="T26" fmla="*/ 302 w 302"/>
                <a:gd name="T27" fmla="*/ 749 h 7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2" h="749">
                  <a:moveTo>
                    <a:pt x="0" y="560"/>
                  </a:moveTo>
                  <a:lnTo>
                    <a:pt x="76" y="560"/>
                  </a:lnTo>
                  <a:lnTo>
                    <a:pt x="76" y="0"/>
                  </a:lnTo>
                  <a:lnTo>
                    <a:pt x="226" y="0"/>
                  </a:lnTo>
                  <a:lnTo>
                    <a:pt x="226" y="560"/>
                  </a:lnTo>
                  <a:lnTo>
                    <a:pt x="302" y="560"/>
                  </a:lnTo>
                  <a:lnTo>
                    <a:pt x="151" y="749"/>
                  </a:lnTo>
                  <a:lnTo>
                    <a:pt x="0" y="5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4130" name="Rectangle 12"/>
            <p:cNvSpPr>
              <a:spLocks noChangeArrowheads="1"/>
            </p:cNvSpPr>
            <p:nvPr/>
          </p:nvSpPr>
          <p:spPr bwMode="auto">
            <a:xfrm>
              <a:off x="2057" y="1818"/>
              <a:ext cx="140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charset="0"/>
              </a:endParaRPr>
            </a:p>
          </p:txBody>
        </p:sp>
        <p:sp>
          <p:nvSpPr>
            <p:cNvPr id="474131" name="Rectangle 13"/>
            <p:cNvSpPr>
              <a:spLocks noChangeArrowheads="1"/>
            </p:cNvSpPr>
            <p:nvPr/>
          </p:nvSpPr>
          <p:spPr bwMode="auto">
            <a:xfrm>
              <a:off x="2147" y="1970"/>
              <a:ext cx="119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charset="0"/>
              </a:endParaRPr>
            </a:p>
          </p:txBody>
        </p:sp>
        <p:sp>
          <p:nvSpPr>
            <p:cNvPr id="474132" name="Rectangle 14"/>
            <p:cNvSpPr>
              <a:spLocks noChangeArrowheads="1"/>
            </p:cNvSpPr>
            <p:nvPr/>
          </p:nvSpPr>
          <p:spPr bwMode="auto">
            <a:xfrm>
              <a:off x="2185" y="1992"/>
              <a:ext cx="96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500">
                  <a:solidFill>
                    <a:srgbClr val="000000"/>
                  </a:solidFill>
                  <a:latin typeface="Arial" charset="0"/>
                  <a:cs typeface="Arial" charset="0"/>
                </a:rPr>
                <a:t>Substitution solution</a:t>
              </a:r>
              <a:endParaRPr lang="fr-FR">
                <a:solidFill>
                  <a:srgbClr val="000000"/>
                </a:solidFill>
                <a:cs typeface="Arial" charset="0"/>
              </a:endParaRPr>
            </a:p>
          </p:txBody>
        </p:sp>
        <p:sp>
          <p:nvSpPr>
            <p:cNvPr id="474133" name="Rectangle 15"/>
            <p:cNvSpPr>
              <a:spLocks noChangeArrowheads="1"/>
            </p:cNvSpPr>
            <p:nvPr/>
          </p:nvSpPr>
          <p:spPr bwMode="auto">
            <a:xfrm>
              <a:off x="1160" y="2659"/>
              <a:ext cx="39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charset="0"/>
              </a:endParaRPr>
            </a:p>
          </p:txBody>
        </p:sp>
        <p:sp>
          <p:nvSpPr>
            <p:cNvPr id="474134" name="Rectangle 16"/>
            <p:cNvSpPr>
              <a:spLocks noChangeArrowheads="1"/>
            </p:cNvSpPr>
            <p:nvPr/>
          </p:nvSpPr>
          <p:spPr bwMode="auto">
            <a:xfrm>
              <a:off x="1198" y="2689"/>
              <a:ext cx="8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500">
                  <a:solidFill>
                    <a:srgbClr val="000000"/>
                  </a:solidFill>
                  <a:latin typeface="Arial" charset="0"/>
                  <a:cs typeface="Arial" charset="0"/>
                </a:rPr>
                <a:t>Q</a:t>
              </a:r>
              <a:endParaRPr lang="fr-FR">
                <a:solidFill>
                  <a:srgbClr val="000000"/>
                </a:solidFill>
                <a:cs typeface="Arial" charset="0"/>
              </a:endParaRPr>
            </a:p>
          </p:txBody>
        </p:sp>
        <p:sp>
          <p:nvSpPr>
            <p:cNvPr id="474135" name="Rectangle 17"/>
            <p:cNvSpPr>
              <a:spLocks noChangeArrowheads="1"/>
            </p:cNvSpPr>
            <p:nvPr/>
          </p:nvSpPr>
          <p:spPr bwMode="auto">
            <a:xfrm>
              <a:off x="1288" y="2757"/>
              <a:ext cx="4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000">
                  <a:solidFill>
                    <a:srgbClr val="000000"/>
                  </a:solidFill>
                  <a:latin typeface="Arial" charset="0"/>
                  <a:cs typeface="Arial" charset="0"/>
                </a:rPr>
                <a:t>B</a:t>
              </a:r>
              <a:endParaRPr lang="fr-FR">
                <a:solidFill>
                  <a:srgbClr val="000000"/>
                </a:solidFill>
                <a:cs typeface="Arial" charset="0"/>
              </a:endParaRPr>
            </a:p>
          </p:txBody>
        </p:sp>
        <p:sp>
          <p:nvSpPr>
            <p:cNvPr id="474136" name="Rectangle 18"/>
            <p:cNvSpPr>
              <a:spLocks noChangeArrowheads="1"/>
            </p:cNvSpPr>
            <p:nvPr/>
          </p:nvSpPr>
          <p:spPr bwMode="auto">
            <a:xfrm>
              <a:off x="1341" y="2689"/>
              <a:ext cx="11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500">
                  <a:solidFill>
                    <a:srgbClr val="000000"/>
                  </a:solidFill>
                  <a:latin typeface="Arial" charset="0"/>
                  <a:cs typeface="Arial" charset="0"/>
                </a:rPr>
                <a:t> in</a:t>
              </a:r>
              <a:endParaRPr lang="fr-FR">
                <a:solidFill>
                  <a:srgbClr val="000000"/>
                </a:solidFill>
                <a:cs typeface="Arial" charset="0"/>
              </a:endParaRPr>
            </a:p>
          </p:txBody>
        </p:sp>
        <p:sp>
          <p:nvSpPr>
            <p:cNvPr id="474137" name="Rectangle 19"/>
            <p:cNvSpPr>
              <a:spLocks noChangeArrowheads="1"/>
            </p:cNvSpPr>
            <p:nvPr/>
          </p:nvSpPr>
          <p:spPr bwMode="auto">
            <a:xfrm>
              <a:off x="4159" y="2659"/>
              <a:ext cx="39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charset="0"/>
              </a:endParaRPr>
            </a:p>
          </p:txBody>
        </p:sp>
        <p:sp>
          <p:nvSpPr>
            <p:cNvPr id="474138" name="Rectangle 20"/>
            <p:cNvSpPr>
              <a:spLocks noChangeArrowheads="1"/>
            </p:cNvSpPr>
            <p:nvPr/>
          </p:nvSpPr>
          <p:spPr bwMode="auto">
            <a:xfrm>
              <a:off x="4197" y="2689"/>
              <a:ext cx="8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500">
                  <a:solidFill>
                    <a:srgbClr val="000000"/>
                  </a:solidFill>
                  <a:latin typeface="Arial" charset="0"/>
                  <a:cs typeface="Arial" charset="0"/>
                </a:rPr>
                <a:t>Q</a:t>
              </a:r>
              <a:endParaRPr lang="fr-FR">
                <a:solidFill>
                  <a:srgbClr val="000000"/>
                </a:solidFill>
                <a:cs typeface="Arial" charset="0"/>
              </a:endParaRPr>
            </a:p>
          </p:txBody>
        </p:sp>
        <p:sp>
          <p:nvSpPr>
            <p:cNvPr id="474139" name="Rectangle 21"/>
            <p:cNvSpPr>
              <a:spLocks noChangeArrowheads="1"/>
            </p:cNvSpPr>
            <p:nvPr/>
          </p:nvSpPr>
          <p:spPr bwMode="auto">
            <a:xfrm>
              <a:off x="4288" y="2757"/>
              <a:ext cx="4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000">
                  <a:solidFill>
                    <a:srgbClr val="000000"/>
                  </a:solidFill>
                  <a:latin typeface="Arial" charset="0"/>
                  <a:cs typeface="Arial" charset="0"/>
                </a:rPr>
                <a:t>B</a:t>
              </a:r>
              <a:endParaRPr lang="fr-FR">
                <a:solidFill>
                  <a:srgbClr val="000000"/>
                </a:solidFill>
                <a:cs typeface="Arial" charset="0"/>
              </a:endParaRPr>
            </a:p>
          </p:txBody>
        </p:sp>
        <p:sp>
          <p:nvSpPr>
            <p:cNvPr id="474140" name="Rectangle 22"/>
            <p:cNvSpPr>
              <a:spLocks noChangeArrowheads="1"/>
            </p:cNvSpPr>
            <p:nvPr/>
          </p:nvSpPr>
          <p:spPr bwMode="auto">
            <a:xfrm>
              <a:off x="4340" y="2689"/>
              <a:ext cx="15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500">
                  <a:solidFill>
                    <a:srgbClr val="000000"/>
                  </a:solidFill>
                  <a:latin typeface="Arial" charset="0"/>
                  <a:cs typeface="Arial" charset="0"/>
                </a:rPr>
                <a:t>out</a:t>
              </a:r>
              <a:endParaRPr lang="fr-FR">
                <a:solidFill>
                  <a:srgbClr val="000000"/>
                </a:solidFill>
                <a:cs typeface="Arial" charset="0"/>
              </a:endParaRPr>
            </a:p>
          </p:txBody>
        </p:sp>
        <p:sp>
          <p:nvSpPr>
            <p:cNvPr id="474141" name="Rectangle 23"/>
            <p:cNvSpPr>
              <a:spLocks noChangeArrowheads="1"/>
            </p:cNvSpPr>
            <p:nvPr/>
          </p:nvSpPr>
          <p:spPr bwMode="auto">
            <a:xfrm>
              <a:off x="1341" y="1576"/>
              <a:ext cx="71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charset="0"/>
              </a:endParaRPr>
            </a:p>
          </p:txBody>
        </p:sp>
        <p:sp>
          <p:nvSpPr>
            <p:cNvPr id="474142" name="Rectangle 24"/>
            <p:cNvSpPr>
              <a:spLocks noChangeArrowheads="1"/>
            </p:cNvSpPr>
            <p:nvPr/>
          </p:nvSpPr>
          <p:spPr bwMode="auto">
            <a:xfrm>
              <a:off x="1371" y="1606"/>
              <a:ext cx="15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500">
                  <a:solidFill>
                    <a:srgbClr val="000000"/>
                  </a:solidFill>
                  <a:latin typeface="Arial" charset="0"/>
                  <a:cs typeface="Arial" charset="0"/>
                </a:rPr>
                <a:t>pre</a:t>
              </a:r>
              <a:endParaRPr lang="fr-FR">
                <a:solidFill>
                  <a:srgbClr val="000000"/>
                </a:solidFill>
                <a:cs typeface="Arial" charset="0"/>
              </a:endParaRPr>
            </a:p>
          </p:txBody>
        </p:sp>
        <p:sp>
          <p:nvSpPr>
            <p:cNvPr id="474143" name="Rectangle 25"/>
            <p:cNvSpPr>
              <a:spLocks noChangeArrowheads="1"/>
            </p:cNvSpPr>
            <p:nvPr/>
          </p:nvSpPr>
          <p:spPr bwMode="auto">
            <a:xfrm>
              <a:off x="1544" y="1606"/>
              <a:ext cx="37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500">
                  <a:solidFill>
                    <a:srgbClr val="000000"/>
                  </a:solidFill>
                  <a:latin typeface="Arial" charset="0"/>
                  <a:cs typeface="Arial" charset="0"/>
                </a:rPr>
                <a:t>-dilution</a:t>
              </a:r>
              <a:endParaRPr lang="fr-FR">
                <a:solidFill>
                  <a:srgbClr val="000000"/>
                </a:solidFill>
                <a:cs typeface="Arial" charset="0"/>
              </a:endParaRPr>
            </a:p>
          </p:txBody>
        </p:sp>
        <p:sp>
          <p:nvSpPr>
            <p:cNvPr id="474144" name="Rectangle 26"/>
            <p:cNvSpPr>
              <a:spLocks noChangeArrowheads="1"/>
            </p:cNvSpPr>
            <p:nvPr/>
          </p:nvSpPr>
          <p:spPr bwMode="auto">
            <a:xfrm>
              <a:off x="3526" y="1576"/>
              <a:ext cx="754"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charset="0"/>
              </a:endParaRPr>
            </a:p>
          </p:txBody>
        </p:sp>
        <p:sp>
          <p:nvSpPr>
            <p:cNvPr id="474145" name="Rectangle 27"/>
            <p:cNvSpPr>
              <a:spLocks noChangeArrowheads="1"/>
            </p:cNvSpPr>
            <p:nvPr/>
          </p:nvSpPr>
          <p:spPr bwMode="auto">
            <a:xfrm>
              <a:off x="3564" y="1606"/>
              <a:ext cx="58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fr-FR" sz="1500">
                  <a:solidFill>
                    <a:srgbClr val="000000"/>
                  </a:solidFill>
                  <a:latin typeface="Arial" charset="0"/>
                  <a:cs typeface="Arial" charset="0"/>
                </a:rPr>
                <a:t>post-dilution</a:t>
              </a:r>
              <a:endParaRPr lang="fr-FR">
                <a:solidFill>
                  <a:srgbClr val="000000"/>
                </a:solidFill>
                <a:cs typeface="Arial" charset="0"/>
              </a:endParaRPr>
            </a:p>
          </p:txBody>
        </p:sp>
      </p:grpSp>
      <p:sp>
        <p:nvSpPr>
          <p:cNvPr id="474116" name="Rectangle 28"/>
          <p:cNvSpPr>
            <a:spLocks noChangeArrowheads="1"/>
          </p:cNvSpPr>
          <p:nvPr/>
        </p:nvSpPr>
        <p:spPr bwMode="auto">
          <a:xfrm>
            <a:off x="1747838" y="5183188"/>
            <a:ext cx="621982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cs typeface="Arial" charset="0"/>
            </a:endParaRPr>
          </a:p>
        </p:txBody>
      </p:sp>
      <p:sp>
        <p:nvSpPr>
          <p:cNvPr id="474117" name="Text Box 44"/>
          <p:cNvSpPr txBox="1">
            <a:spLocks noChangeArrowheads="1"/>
          </p:cNvSpPr>
          <p:nvPr/>
        </p:nvSpPr>
        <p:spPr bwMode="auto">
          <a:xfrm>
            <a:off x="174948" y="980728"/>
            <a:ext cx="993710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342900" indent="-342900" algn="just" eaLnBrk="1" hangingPunct="1">
              <a:spcBef>
                <a:spcPct val="50000"/>
              </a:spcBef>
              <a:buFont typeface="Wingdings" charset="2"/>
              <a:buChar char="Ø"/>
            </a:pPr>
            <a:r>
              <a:rPr lang="en-US" sz="2000" dirty="0">
                <a:solidFill>
                  <a:srgbClr val="000000"/>
                </a:solidFill>
                <a:latin typeface="Arial" charset="0"/>
                <a:cs typeface="Arial" charset="0"/>
              </a:rPr>
              <a:t>The convective transport requires ultrafiltration (UF) of fluid, i.e. the convective </a:t>
            </a:r>
            <a:r>
              <a:rPr lang="en-US" sz="2000" dirty="0" smtClean="0">
                <a:solidFill>
                  <a:srgbClr val="000000"/>
                </a:solidFill>
                <a:latin typeface="Arial" charset="0"/>
                <a:cs typeface="Arial" charset="0"/>
              </a:rPr>
              <a:t>flow </a:t>
            </a:r>
          </a:p>
          <a:p>
            <a:pPr marL="342900" indent="-342900" algn="just" eaLnBrk="1" hangingPunct="1">
              <a:spcBef>
                <a:spcPct val="50000"/>
              </a:spcBef>
              <a:buFont typeface="Wingdings" charset="2"/>
              <a:buChar char="Ø"/>
            </a:pPr>
            <a:r>
              <a:rPr lang="en-US" sz="2000" dirty="0" smtClean="0">
                <a:solidFill>
                  <a:srgbClr val="000000"/>
                </a:solidFill>
                <a:latin typeface="Arial" charset="0"/>
                <a:cs typeface="Arial" charset="0"/>
              </a:rPr>
              <a:t>If </a:t>
            </a:r>
            <a:r>
              <a:rPr lang="en-US" sz="2000" dirty="0">
                <a:solidFill>
                  <a:srgbClr val="000000"/>
                </a:solidFill>
                <a:latin typeface="Arial" charset="0"/>
                <a:cs typeface="Arial" charset="0"/>
              </a:rPr>
              <a:t>the convective flow exceeds the </a:t>
            </a:r>
            <a:r>
              <a:rPr lang="en-US" sz="2000" dirty="0" smtClean="0">
                <a:solidFill>
                  <a:srgbClr val="000000"/>
                </a:solidFill>
                <a:latin typeface="Arial" charset="0"/>
                <a:cs typeface="Arial" charset="0"/>
              </a:rPr>
              <a:t>desired/prescribed </a:t>
            </a:r>
            <a:r>
              <a:rPr lang="en-US" sz="2000" dirty="0">
                <a:solidFill>
                  <a:srgbClr val="000000"/>
                </a:solidFill>
                <a:latin typeface="Arial" charset="0"/>
                <a:cs typeface="Arial" charset="0"/>
              </a:rPr>
              <a:t>weight loss, the fluid balance </a:t>
            </a:r>
            <a:r>
              <a:rPr lang="en-US" sz="2000" dirty="0" smtClean="0">
                <a:solidFill>
                  <a:srgbClr val="000000"/>
                </a:solidFill>
                <a:latin typeface="Arial" charset="0"/>
                <a:cs typeface="Arial" charset="0"/>
              </a:rPr>
              <a:t>has to be maintained </a:t>
            </a:r>
            <a:r>
              <a:rPr lang="en-US" sz="2000" dirty="0">
                <a:solidFill>
                  <a:srgbClr val="000000"/>
                </a:solidFill>
                <a:latin typeface="Arial" charset="0"/>
                <a:cs typeface="Arial" charset="0"/>
              </a:rPr>
              <a:t>by an infusion of replacement </a:t>
            </a:r>
            <a:r>
              <a:rPr lang="en-US" sz="2000" dirty="0" smtClean="0">
                <a:solidFill>
                  <a:srgbClr val="000000"/>
                </a:solidFill>
                <a:latin typeface="Arial" charset="0"/>
                <a:cs typeface="Arial" charset="0"/>
              </a:rPr>
              <a:t>fluid either in pre or post or mixed dilution, </a:t>
            </a:r>
            <a:r>
              <a:rPr lang="en-US" sz="2000" dirty="0">
                <a:solidFill>
                  <a:srgbClr val="000000"/>
                </a:solidFill>
                <a:latin typeface="Arial" charset="0"/>
                <a:cs typeface="Arial" charset="0"/>
              </a:rPr>
              <a:t>as applied in HF. </a:t>
            </a:r>
            <a:endParaRPr lang="fr-FR" dirty="0">
              <a:solidFill>
                <a:srgbClr val="000000"/>
              </a:solidFill>
              <a:latin typeface="Arial" charset="0"/>
              <a:cs typeface="Arial" charset="0"/>
            </a:endParaRPr>
          </a:p>
        </p:txBody>
      </p:sp>
      <p:sp>
        <p:nvSpPr>
          <p:cNvPr id="474118" name="AutoShape 46"/>
          <p:cNvSpPr>
            <a:spLocks noChangeArrowheads="1"/>
          </p:cNvSpPr>
          <p:nvPr/>
        </p:nvSpPr>
        <p:spPr bwMode="auto">
          <a:xfrm>
            <a:off x="2571750" y="2895600"/>
            <a:ext cx="546100" cy="976313"/>
          </a:xfrm>
          <a:prstGeom prst="downArrow">
            <a:avLst>
              <a:gd name="adj1" fmla="val 50000"/>
              <a:gd name="adj2" fmla="val 50282"/>
            </a:avLst>
          </a:prstGeom>
          <a:solidFill>
            <a:srgbClr val="CCFFFF"/>
          </a:solidFill>
          <a:ln w="9525">
            <a:solidFill>
              <a:schemeClr val="tx1"/>
            </a:solidFill>
            <a:miter lim="800000"/>
            <a:headEnd/>
            <a:tailEnd/>
          </a:ln>
        </p:spPr>
        <p:txBody>
          <a:bodyPr wrap="none" anchor="ctr"/>
          <a:lstStyle/>
          <a:p>
            <a:endParaRPr lang="fr-FR">
              <a:solidFill>
                <a:srgbClr val="000000"/>
              </a:solidFill>
              <a:cs typeface="Arial" charset="0"/>
            </a:endParaRPr>
          </a:p>
        </p:txBody>
      </p:sp>
      <p:sp>
        <p:nvSpPr>
          <p:cNvPr id="474119" name="AutoShape 47"/>
          <p:cNvSpPr>
            <a:spLocks noChangeArrowheads="1"/>
          </p:cNvSpPr>
          <p:nvPr/>
        </p:nvSpPr>
        <p:spPr bwMode="auto">
          <a:xfrm>
            <a:off x="6600825" y="2895600"/>
            <a:ext cx="546100" cy="976313"/>
          </a:xfrm>
          <a:prstGeom prst="downArrow">
            <a:avLst>
              <a:gd name="adj1" fmla="val 50000"/>
              <a:gd name="adj2" fmla="val 50282"/>
            </a:avLst>
          </a:prstGeom>
          <a:solidFill>
            <a:schemeClr val="accent1"/>
          </a:solidFill>
          <a:ln w="9525">
            <a:solidFill>
              <a:schemeClr val="tx1"/>
            </a:solidFill>
            <a:miter lim="800000"/>
            <a:headEnd/>
            <a:tailEnd/>
          </a:ln>
        </p:spPr>
        <p:txBody>
          <a:bodyPr wrap="none" anchor="ctr"/>
          <a:lstStyle/>
          <a:p>
            <a:endParaRPr lang="fr-FR">
              <a:solidFill>
                <a:srgbClr val="000000"/>
              </a:solidFill>
              <a:cs typeface="Arial" charset="0"/>
            </a:endParaRPr>
          </a:p>
        </p:txBody>
      </p:sp>
      <p:sp>
        <p:nvSpPr>
          <p:cNvPr id="474120" name="Rectangle 48"/>
          <p:cNvSpPr>
            <a:spLocks noChangeArrowheads="1"/>
          </p:cNvSpPr>
          <p:nvPr/>
        </p:nvSpPr>
        <p:spPr bwMode="auto">
          <a:xfrm>
            <a:off x="2143125" y="2438400"/>
            <a:ext cx="1457325"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solidFill>
                <a:srgbClr val="000000"/>
              </a:solidFill>
              <a:cs typeface="Arial" charset="0"/>
            </a:endParaRPr>
          </a:p>
        </p:txBody>
      </p:sp>
      <p:sp>
        <p:nvSpPr>
          <p:cNvPr id="474121" name="Rectangle 50"/>
          <p:cNvSpPr>
            <a:spLocks noChangeArrowheads="1"/>
          </p:cNvSpPr>
          <p:nvPr/>
        </p:nvSpPr>
        <p:spPr bwMode="auto">
          <a:xfrm>
            <a:off x="6172200" y="2438400"/>
            <a:ext cx="154305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solidFill>
                <a:srgbClr val="000000"/>
              </a:solidFill>
              <a:cs typeface="Arial" charset="0"/>
            </a:endParaRPr>
          </a:p>
        </p:txBody>
      </p:sp>
      <p:sp>
        <p:nvSpPr>
          <p:cNvPr id="474122" name="Rectangle 48"/>
          <p:cNvSpPr>
            <a:spLocks noChangeArrowheads="1"/>
          </p:cNvSpPr>
          <p:nvPr/>
        </p:nvSpPr>
        <p:spPr bwMode="auto">
          <a:xfrm>
            <a:off x="679450" y="5229225"/>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solidFill>
                  <a:srgbClr val="000000"/>
                </a:solidFill>
                <a:latin typeface="Arial" charset="0"/>
                <a:cs typeface="Arial" charset="0"/>
              </a:rPr>
              <a:t>In HDF addition of substitution solution can be made before the filter called </a:t>
            </a:r>
            <a:r>
              <a:rPr lang="fr-FR" i="1">
                <a:solidFill>
                  <a:srgbClr val="FF3300"/>
                </a:solidFill>
                <a:latin typeface="Arial" charset="0"/>
                <a:cs typeface="Arial" charset="0"/>
              </a:rPr>
              <a:t>predilution</a:t>
            </a:r>
            <a:r>
              <a:rPr lang="fr-FR">
                <a:solidFill>
                  <a:srgbClr val="000000"/>
                </a:solidFill>
                <a:latin typeface="Arial" charset="0"/>
                <a:cs typeface="Arial" charset="0"/>
              </a:rPr>
              <a:t> mode, after the filter,</a:t>
            </a:r>
            <a:r>
              <a:rPr lang="fr-FR" i="1">
                <a:solidFill>
                  <a:srgbClr val="FF3300"/>
                </a:solidFill>
                <a:latin typeface="Arial" charset="0"/>
                <a:cs typeface="Arial" charset="0"/>
              </a:rPr>
              <a:t> postdilution</a:t>
            </a:r>
            <a:r>
              <a:rPr lang="fr-FR">
                <a:solidFill>
                  <a:srgbClr val="000000"/>
                </a:solidFill>
                <a:latin typeface="Arial" charset="0"/>
                <a:cs typeface="Arial" charset="0"/>
              </a:rPr>
              <a:t> mode, or mixed</a:t>
            </a:r>
            <a:endParaRPr lang="fr-FR">
              <a:solidFill>
                <a:srgbClr val="000000"/>
              </a:solidFill>
              <a:cs typeface="Arial" charset="0"/>
            </a:endParaRPr>
          </a:p>
        </p:txBody>
      </p:sp>
    </p:spTree>
  </p:cSld>
  <p:clrMapOvr>
    <a:masterClrMapping/>
  </p:clrMapOvr>
  <p:transition xmlns:p14="http://schemas.microsoft.com/office/powerpoint/2010/mai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Espace réservé du contenu 2"/>
          <p:cNvSpPr>
            <a:spLocks noGrp="1"/>
          </p:cNvSpPr>
          <p:nvPr>
            <p:ph idx="1"/>
          </p:nvPr>
        </p:nvSpPr>
        <p:spPr>
          <a:xfrm>
            <a:off x="679450" y="188913"/>
            <a:ext cx="9001125" cy="4032250"/>
          </a:xfrm>
        </p:spPr>
        <p:txBody>
          <a:bodyPr/>
          <a:lstStyle/>
          <a:p>
            <a:r>
              <a:rPr lang="en-GB" sz="2400" b="1" dirty="0">
                <a:solidFill>
                  <a:srgbClr val="FF0000"/>
                </a:solidFill>
                <a:latin typeface="Arial" charset="0"/>
                <a:ea typeface="MS PGothic" charset="0"/>
                <a:cs typeface="MS PGothic" charset="0"/>
              </a:rPr>
              <a:t>Post-dilution HDF </a:t>
            </a:r>
            <a:r>
              <a:rPr lang="en-GB" sz="2400" dirty="0">
                <a:latin typeface="Arial" charset="0"/>
                <a:ea typeface="MS PGothic" charset="0"/>
                <a:cs typeface="MS PGothic" charset="0"/>
              </a:rPr>
              <a:t>- the convective flow is ≤1/3 of the blood flow, and limited by the risk of filter clotting. It typically decreases over the dialysis session (TMP should be limited less than 300 mm Hg)</a:t>
            </a:r>
            <a:endParaRPr lang="fr-FR" sz="2400" dirty="0">
              <a:latin typeface="Arial" charset="0"/>
              <a:ea typeface="MS PGothic" charset="0"/>
              <a:cs typeface="MS PGothic" charset="0"/>
            </a:endParaRPr>
          </a:p>
          <a:p>
            <a:r>
              <a:rPr lang="en-GB" sz="2400" b="1" dirty="0">
                <a:solidFill>
                  <a:srgbClr val="FF0000"/>
                </a:solidFill>
                <a:latin typeface="Arial" charset="0"/>
                <a:ea typeface="MS PGothic" charset="0"/>
                <a:cs typeface="MS PGothic" charset="0"/>
              </a:rPr>
              <a:t>Pre-dilution HDF</a:t>
            </a:r>
            <a:r>
              <a:rPr lang="en-GB" sz="2400" b="1" dirty="0">
                <a:latin typeface="Arial" charset="0"/>
                <a:ea typeface="MS PGothic" charset="0"/>
                <a:cs typeface="MS PGothic" charset="0"/>
              </a:rPr>
              <a:t> </a:t>
            </a:r>
            <a:r>
              <a:rPr lang="en-GB" sz="2400" dirty="0">
                <a:latin typeface="Arial" charset="0"/>
                <a:ea typeface="MS PGothic" charset="0"/>
                <a:cs typeface="MS PGothic" charset="0"/>
              </a:rPr>
              <a:t>- the convective flow is set at ≥ 50% of blood flow, but optimally </a:t>
            </a:r>
            <a:r>
              <a:rPr lang="en-GB" sz="2400" dirty="0" smtClean="0">
                <a:latin typeface="Arial" charset="0"/>
                <a:ea typeface="MS PGothic" charset="0"/>
                <a:cs typeface="MS PGothic" charset="0"/>
              </a:rPr>
              <a:t>should be </a:t>
            </a:r>
            <a:r>
              <a:rPr lang="en-GB" sz="2400" dirty="0">
                <a:latin typeface="Arial" charset="0"/>
                <a:ea typeface="MS PGothic" charset="0"/>
                <a:cs typeface="MS PGothic" charset="0"/>
              </a:rPr>
              <a:t>increased to 75 - 100% of blood flow ; despite the dilution of the blood potentially impacting negatively on urea clearance, </a:t>
            </a:r>
            <a:r>
              <a:rPr lang="fr-FR" sz="2400" dirty="0">
                <a:latin typeface="Arial" charset="0"/>
                <a:ea typeface="MS PGothic" charset="0"/>
                <a:cs typeface="MS PGothic" charset="0"/>
              </a:rPr>
              <a:t>β</a:t>
            </a:r>
            <a:r>
              <a:rPr lang="en-GB" sz="2400" dirty="0">
                <a:latin typeface="Arial" charset="0"/>
                <a:ea typeface="MS PGothic" charset="0"/>
                <a:cs typeface="MS PGothic" charset="0"/>
              </a:rPr>
              <a:t>2 </a:t>
            </a:r>
            <a:r>
              <a:rPr lang="en-GB" sz="2400" dirty="0" err="1">
                <a:latin typeface="Arial" charset="0"/>
                <a:ea typeface="MS PGothic" charset="0"/>
                <a:cs typeface="MS PGothic" charset="0"/>
              </a:rPr>
              <a:t>microglobulin</a:t>
            </a:r>
            <a:r>
              <a:rPr lang="en-GB" sz="2400" dirty="0">
                <a:latin typeface="Arial" charset="0"/>
                <a:ea typeface="MS PGothic" charset="0"/>
                <a:cs typeface="MS PGothic" charset="0"/>
              </a:rPr>
              <a:t> and phosphate </a:t>
            </a:r>
            <a:r>
              <a:rPr lang="en-GB" sz="2400" dirty="0" err="1">
                <a:latin typeface="Arial" charset="0"/>
                <a:ea typeface="MS PGothic" charset="0"/>
                <a:cs typeface="MS PGothic" charset="0"/>
              </a:rPr>
              <a:t>dialytic</a:t>
            </a:r>
            <a:r>
              <a:rPr lang="en-GB" sz="2400" dirty="0">
                <a:latin typeface="Arial" charset="0"/>
                <a:ea typeface="MS PGothic" charset="0"/>
                <a:cs typeface="MS PGothic" charset="0"/>
              </a:rPr>
              <a:t> removal is optimized as is the clearance of uremic protein bounded </a:t>
            </a:r>
            <a:r>
              <a:rPr lang="en-GB" sz="2400" dirty="0" smtClean="0">
                <a:latin typeface="Arial" charset="0"/>
                <a:ea typeface="MS PGothic" charset="0"/>
                <a:cs typeface="MS PGothic" charset="0"/>
              </a:rPr>
              <a:t>toxins (without majored </a:t>
            </a:r>
            <a:r>
              <a:rPr lang="en-GB" sz="2400" dirty="0" err="1" smtClean="0">
                <a:latin typeface="Arial" charset="0"/>
                <a:ea typeface="MS PGothic" charset="0"/>
                <a:cs typeface="MS PGothic" charset="0"/>
              </a:rPr>
              <a:t>albumine</a:t>
            </a:r>
            <a:r>
              <a:rPr lang="en-GB" sz="2400" dirty="0" smtClean="0">
                <a:latin typeface="Arial" charset="0"/>
                <a:ea typeface="MS PGothic" charset="0"/>
                <a:cs typeface="MS PGothic" charset="0"/>
              </a:rPr>
              <a:t> loss)</a:t>
            </a:r>
            <a:endParaRPr lang="fr-FR" sz="2400" dirty="0">
              <a:latin typeface="Arial" charset="0"/>
              <a:ea typeface="MS PGothic" charset="0"/>
              <a:cs typeface="MS PGothic" charset="0"/>
            </a:endParaRPr>
          </a:p>
        </p:txBody>
      </p:sp>
      <p:pic>
        <p:nvPicPr>
          <p:cNvPr id="2" name="Image 1"/>
          <p:cNvPicPr>
            <a:picLocks noChangeAspect="1"/>
          </p:cNvPicPr>
          <p:nvPr/>
        </p:nvPicPr>
        <p:blipFill>
          <a:blip r:embed="rId3"/>
          <a:stretch>
            <a:fillRect/>
          </a:stretch>
        </p:blipFill>
        <p:spPr>
          <a:xfrm>
            <a:off x="3415308" y="4221088"/>
            <a:ext cx="3473624" cy="2315749"/>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a:xfrm>
            <a:off x="679450" y="404813"/>
            <a:ext cx="9001125" cy="1655762"/>
          </a:xfrm>
          <a:solidFill>
            <a:schemeClr val="accent1">
              <a:lumMod val="20000"/>
              <a:lumOff val="80000"/>
            </a:schemeClr>
          </a:solidFill>
        </p:spPr>
        <p:txBody>
          <a:bodyPr/>
          <a:lstStyle/>
          <a:p>
            <a:pPr>
              <a:defRPr/>
            </a:pPr>
            <a:r>
              <a:rPr lang="fr-FR" sz="2800" dirty="0" err="1" smtClean="0">
                <a:cs typeface="+mj-cs"/>
              </a:rPr>
              <a:t>Comparison</a:t>
            </a:r>
            <a:r>
              <a:rPr lang="fr-FR" sz="2800" dirty="0" smtClean="0">
                <a:cs typeface="+mj-cs"/>
              </a:rPr>
              <a:t> of </a:t>
            </a:r>
            <a:r>
              <a:rPr lang="fr-FR" sz="2800" dirty="0" err="1" smtClean="0">
                <a:cs typeface="+mj-cs"/>
              </a:rPr>
              <a:t>removal</a:t>
            </a:r>
            <a:r>
              <a:rPr lang="fr-FR" sz="2800" dirty="0" smtClean="0">
                <a:cs typeface="+mj-cs"/>
              </a:rPr>
              <a:t> </a:t>
            </a:r>
            <a:r>
              <a:rPr lang="fr-FR" sz="2800" dirty="0" err="1" smtClean="0">
                <a:cs typeface="+mj-cs"/>
              </a:rPr>
              <a:t>capacity</a:t>
            </a:r>
            <a:r>
              <a:rPr lang="fr-FR" sz="2800" dirty="0" smtClean="0">
                <a:cs typeface="+mj-cs"/>
              </a:rPr>
              <a:t> of </a:t>
            </a:r>
            <a:r>
              <a:rPr lang="fr-FR" sz="2800" dirty="0" err="1" smtClean="0">
                <a:cs typeface="+mj-cs"/>
              </a:rPr>
              <a:t>two</a:t>
            </a:r>
            <a:r>
              <a:rPr lang="fr-FR" sz="2800" dirty="0" smtClean="0">
                <a:cs typeface="+mj-cs"/>
              </a:rPr>
              <a:t> </a:t>
            </a:r>
            <a:r>
              <a:rPr lang="fr-FR" sz="2800" dirty="0" err="1" smtClean="0">
                <a:cs typeface="+mj-cs"/>
              </a:rPr>
              <a:t>consecutive</a:t>
            </a:r>
            <a:r>
              <a:rPr lang="fr-FR" sz="2800" dirty="0" smtClean="0">
                <a:cs typeface="+mj-cs"/>
              </a:rPr>
              <a:t> </a:t>
            </a:r>
            <a:r>
              <a:rPr lang="fr-FR" sz="2800" dirty="0" err="1" smtClean="0">
                <a:cs typeface="+mj-cs"/>
              </a:rPr>
              <a:t>generations</a:t>
            </a:r>
            <a:r>
              <a:rPr lang="fr-FR" sz="2800" dirty="0" smtClean="0">
                <a:cs typeface="+mj-cs"/>
              </a:rPr>
              <a:t> of high flux </a:t>
            </a:r>
            <a:r>
              <a:rPr lang="fr-FR" sz="2800" dirty="0" err="1" smtClean="0">
                <a:cs typeface="+mj-cs"/>
              </a:rPr>
              <a:t>dialysers</a:t>
            </a:r>
            <a:r>
              <a:rPr lang="fr-FR" sz="2800" dirty="0" smtClean="0">
                <a:cs typeface="+mj-cs"/>
              </a:rPr>
              <a:t> </a:t>
            </a:r>
            <a:br>
              <a:rPr lang="fr-FR" sz="2800" dirty="0" smtClean="0">
                <a:cs typeface="+mj-cs"/>
              </a:rPr>
            </a:br>
            <a:r>
              <a:rPr lang="fr-FR" sz="2800" dirty="0" err="1" smtClean="0">
                <a:cs typeface="+mj-cs"/>
              </a:rPr>
              <a:t>during</a:t>
            </a:r>
            <a:r>
              <a:rPr lang="fr-FR" sz="2800" dirty="0" smtClean="0">
                <a:cs typeface="+mj-cs"/>
              </a:rPr>
              <a:t> </a:t>
            </a:r>
            <a:r>
              <a:rPr lang="fr-FR" sz="2800" dirty="0" err="1" smtClean="0">
                <a:cs typeface="+mj-cs"/>
              </a:rPr>
              <a:t>different</a:t>
            </a:r>
            <a:r>
              <a:rPr lang="fr-FR" sz="2800" dirty="0" smtClean="0">
                <a:cs typeface="+mj-cs"/>
              </a:rPr>
              <a:t> </a:t>
            </a:r>
            <a:r>
              <a:rPr lang="fr-FR" sz="2800" dirty="0" err="1" smtClean="0">
                <a:cs typeface="+mj-cs"/>
              </a:rPr>
              <a:t>treatment</a:t>
            </a:r>
            <a:r>
              <a:rPr lang="fr-FR" sz="2800" dirty="0" smtClean="0">
                <a:cs typeface="+mj-cs"/>
              </a:rPr>
              <a:t> </a:t>
            </a:r>
            <a:r>
              <a:rPr lang="fr-FR" sz="2800" dirty="0" err="1" smtClean="0">
                <a:cs typeface="+mj-cs"/>
              </a:rPr>
              <a:t>modalities</a:t>
            </a:r>
            <a:r>
              <a:rPr lang="fr-FR" dirty="0" smtClean="0">
                <a:cs typeface="+mj-cs"/>
              </a:rPr>
              <a:t/>
            </a:r>
            <a:br>
              <a:rPr lang="fr-FR" dirty="0" smtClean="0">
                <a:cs typeface="+mj-cs"/>
              </a:rPr>
            </a:br>
            <a:r>
              <a:rPr lang="fr-FR" sz="2000" dirty="0" err="1" smtClean="0">
                <a:cs typeface="+mj-cs"/>
              </a:rPr>
              <a:t>Meert</a:t>
            </a:r>
            <a:r>
              <a:rPr lang="fr-FR" sz="2000" dirty="0" smtClean="0">
                <a:cs typeface="+mj-cs"/>
              </a:rPr>
              <a:t> N and </a:t>
            </a:r>
            <a:r>
              <a:rPr lang="fr-FR" sz="2000" dirty="0" err="1" smtClean="0">
                <a:cs typeface="+mj-cs"/>
              </a:rPr>
              <a:t>Vanholder</a:t>
            </a:r>
            <a:r>
              <a:rPr lang="fr-FR" sz="2000" dirty="0" smtClean="0">
                <a:cs typeface="+mj-cs"/>
              </a:rPr>
              <a:t> R. </a:t>
            </a:r>
            <a:r>
              <a:rPr lang="fr-FR" sz="2000" dirty="0" err="1" smtClean="0">
                <a:cs typeface="+mj-cs"/>
              </a:rPr>
              <a:t>Nephrol</a:t>
            </a:r>
            <a:r>
              <a:rPr lang="fr-FR" sz="2000" dirty="0" smtClean="0">
                <a:cs typeface="+mj-cs"/>
              </a:rPr>
              <a:t> Dial Transplant 2011; 26:2624-30</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448892205"/>
              </p:ext>
            </p:extLst>
          </p:nvPr>
        </p:nvGraphicFramePr>
        <p:xfrm>
          <a:off x="967036" y="4149080"/>
          <a:ext cx="3600402" cy="2180378"/>
        </p:xfrm>
        <a:graphic>
          <a:graphicData uri="http://schemas.openxmlformats.org/drawingml/2006/table">
            <a:tbl>
              <a:tblPr firstRow="1" bandRow="1">
                <a:tableStyleId>{21E4AEA4-8DFA-4A89-87EB-49C32662AFE0}</a:tableStyleId>
              </a:tblPr>
              <a:tblGrid>
                <a:gridCol w="1400156"/>
                <a:gridCol w="1066785"/>
                <a:gridCol w="1133461"/>
              </a:tblGrid>
              <a:tr h="544314">
                <a:tc>
                  <a:txBody>
                    <a:bodyPr/>
                    <a:lstStyle/>
                    <a:p>
                      <a:pPr algn="ctr"/>
                      <a:endParaRPr lang="fr-FR" sz="1800" dirty="0"/>
                    </a:p>
                  </a:txBody>
                  <a:tcPr marL="102879" marR="102879"/>
                </a:tc>
                <a:tc>
                  <a:txBody>
                    <a:bodyPr/>
                    <a:lstStyle/>
                    <a:p>
                      <a:pPr algn="ctr"/>
                      <a:r>
                        <a:rPr lang="fr-FR" sz="1800" dirty="0" err="1" smtClean="0"/>
                        <a:t>Pre</a:t>
                      </a:r>
                      <a:r>
                        <a:rPr lang="fr-FR" sz="1800" dirty="0" smtClean="0"/>
                        <a:t> HDF</a:t>
                      </a:r>
                      <a:endParaRPr lang="fr-FR" sz="1800" dirty="0"/>
                    </a:p>
                  </a:txBody>
                  <a:tcPr marL="102879" marR="102879"/>
                </a:tc>
                <a:tc>
                  <a:txBody>
                    <a:bodyPr/>
                    <a:lstStyle/>
                    <a:p>
                      <a:pPr algn="ctr"/>
                      <a:r>
                        <a:rPr lang="fr-FR" sz="1800" dirty="0" smtClean="0"/>
                        <a:t>Post HDF</a:t>
                      </a:r>
                      <a:endParaRPr lang="fr-FR" sz="1800" dirty="0"/>
                    </a:p>
                  </a:txBody>
                  <a:tcPr marL="102879" marR="102879"/>
                </a:tc>
              </a:tr>
              <a:tr h="492475">
                <a:tc>
                  <a:txBody>
                    <a:bodyPr/>
                    <a:lstStyle/>
                    <a:p>
                      <a:pPr algn="l"/>
                      <a:r>
                        <a:rPr lang="fr-FR" sz="1600" dirty="0" err="1" smtClean="0"/>
                        <a:t>Qb</a:t>
                      </a:r>
                      <a:r>
                        <a:rPr lang="fr-FR" sz="1600" dirty="0" smtClean="0"/>
                        <a:t> </a:t>
                      </a:r>
                      <a:r>
                        <a:rPr lang="fr-FR" sz="1600" dirty="0" err="1" smtClean="0"/>
                        <a:t>eff</a:t>
                      </a:r>
                      <a:r>
                        <a:rPr lang="fr-FR" sz="1600" dirty="0" smtClean="0"/>
                        <a:t> (</a:t>
                      </a:r>
                      <a:r>
                        <a:rPr lang="fr-FR" sz="1600" dirty="0" err="1" smtClean="0"/>
                        <a:t>mL</a:t>
                      </a:r>
                      <a:r>
                        <a:rPr lang="fr-FR" sz="1600" dirty="0" smtClean="0"/>
                        <a:t>/min)</a:t>
                      </a:r>
                      <a:endParaRPr lang="fr-FR" sz="1600" dirty="0"/>
                    </a:p>
                  </a:txBody>
                  <a:tcPr marL="102879" marR="102879"/>
                </a:tc>
                <a:tc>
                  <a:txBody>
                    <a:bodyPr/>
                    <a:lstStyle/>
                    <a:p>
                      <a:pPr algn="ctr"/>
                      <a:r>
                        <a:rPr lang="fr-FR" sz="1600" dirty="0" smtClean="0"/>
                        <a:t>300</a:t>
                      </a:r>
                      <a:endParaRPr lang="fr-FR" sz="1600" dirty="0"/>
                    </a:p>
                  </a:txBody>
                  <a:tcPr marL="102879" marR="102879"/>
                </a:tc>
                <a:tc>
                  <a:txBody>
                    <a:bodyPr/>
                    <a:lstStyle/>
                    <a:p>
                      <a:pPr algn="ctr"/>
                      <a:r>
                        <a:rPr lang="fr-FR" sz="1600" dirty="0" smtClean="0"/>
                        <a:t>300</a:t>
                      </a:r>
                      <a:endParaRPr lang="fr-FR" sz="1600" dirty="0"/>
                    </a:p>
                  </a:txBody>
                  <a:tcPr marL="102879" marR="102879"/>
                </a:tc>
              </a:tr>
              <a:tr h="480589">
                <a:tc>
                  <a:txBody>
                    <a:bodyPr/>
                    <a:lstStyle/>
                    <a:p>
                      <a:pPr algn="l"/>
                      <a:r>
                        <a:rPr lang="fr-FR" sz="1600" dirty="0" smtClean="0"/>
                        <a:t>Q</a:t>
                      </a:r>
                      <a:r>
                        <a:rPr lang="fr-FR" sz="1600" baseline="-25000" dirty="0" smtClean="0"/>
                        <a:t>D</a:t>
                      </a:r>
                      <a:r>
                        <a:rPr lang="fr-FR" sz="1600" dirty="0" smtClean="0"/>
                        <a:t> (</a:t>
                      </a:r>
                      <a:r>
                        <a:rPr lang="fr-FR" sz="1600" dirty="0" err="1" smtClean="0"/>
                        <a:t>mL</a:t>
                      </a:r>
                      <a:r>
                        <a:rPr lang="fr-FR" sz="1600" dirty="0" smtClean="0"/>
                        <a:t>/min)</a:t>
                      </a:r>
                      <a:endParaRPr lang="fr-FR" sz="1600" dirty="0"/>
                    </a:p>
                  </a:txBody>
                  <a:tcPr marL="102879" marR="102879"/>
                </a:tc>
                <a:tc>
                  <a:txBody>
                    <a:bodyPr/>
                    <a:lstStyle/>
                    <a:p>
                      <a:pPr algn="ctr"/>
                      <a:r>
                        <a:rPr lang="fr-FR" sz="1600" dirty="0" smtClean="0"/>
                        <a:t>800</a:t>
                      </a:r>
                      <a:endParaRPr lang="fr-FR" sz="1600" dirty="0"/>
                    </a:p>
                  </a:txBody>
                  <a:tcPr marL="102879" marR="102879"/>
                </a:tc>
                <a:tc>
                  <a:txBody>
                    <a:bodyPr/>
                    <a:lstStyle/>
                    <a:p>
                      <a:pPr algn="ctr"/>
                      <a:r>
                        <a:rPr lang="fr-FR" sz="1600" dirty="0" smtClean="0"/>
                        <a:t>800</a:t>
                      </a:r>
                      <a:endParaRPr lang="fr-FR" sz="1600" dirty="0"/>
                    </a:p>
                  </a:txBody>
                  <a:tcPr marL="102879" marR="102879"/>
                </a:tc>
              </a:tr>
              <a:tr h="480589">
                <a:tc>
                  <a:txBody>
                    <a:bodyPr/>
                    <a:lstStyle/>
                    <a:p>
                      <a:pPr algn="l"/>
                      <a:r>
                        <a:rPr lang="fr-FR" sz="1600" dirty="0" err="1" smtClean="0"/>
                        <a:t>Qinf</a:t>
                      </a:r>
                      <a:r>
                        <a:rPr lang="fr-FR" sz="1600" dirty="0" smtClean="0"/>
                        <a:t> (</a:t>
                      </a:r>
                      <a:r>
                        <a:rPr lang="fr-FR" sz="1600" dirty="0" err="1" smtClean="0"/>
                        <a:t>mL</a:t>
                      </a:r>
                      <a:r>
                        <a:rPr lang="fr-FR" sz="1600" dirty="0" smtClean="0"/>
                        <a:t>/min</a:t>
                      </a:r>
                      <a:endParaRPr lang="fr-FR" sz="1600" dirty="0"/>
                    </a:p>
                  </a:txBody>
                  <a:tcPr marL="102879" marR="102879"/>
                </a:tc>
                <a:tc>
                  <a:txBody>
                    <a:bodyPr/>
                    <a:lstStyle/>
                    <a:p>
                      <a:pPr algn="ctr"/>
                      <a:r>
                        <a:rPr lang="fr-FR" sz="1600" dirty="0" smtClean="0"/>
                        <a:t>145</a:t>
                      </a:r>
                      <a:endParaRPr lang="fr-FR" sz="1600" dirty="0"/>
                    </a:p>
                  </a:txBody>
                  <a:tcPr marL="102879" marR="102879"/>
                </a:tc>
                <a:tc>
                  <a:txBody>
                    <a:bodyPr/>
                    <a:lstStyle/>
                    <a:p>
                      <a:pPr algn="ctr"/>
                      <a:r>
                        <a:rPr lang="fr-FR" sz="1600" dirty="0" smtClean="0"/>
                        <a:t>  70</a:t>
                      </a:r>
                      <a:endParaRPr lang="fr-FR" sz="1600" dirty="0"/>
                    </a:p>
                  </a:txBody>
                  <a:tcPr marL="102879" marR="102879"/>
                </a:tc>
              </a:tr>
            </a:tbl>
          </a:graphicData>
        </a:graphic>
      </p:graphicFrame>
      <p:pic>
        <p:nvPicPr>
          <p:cNvPr id="478232" name="Image 5" descr="Divers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3838" y="2286000"/>
            <a:ext cx="3890962"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233" name="ZoneTexte 6"/>
          <p:cNvSpPr txBox="1">
            <a:spLocks noChangeArrowheads="1"/>
          </p:cNvSpPr>
          <p:nvPr/>
        </p:nvSpPr>
        <p:spPr bwMode="auto">
          <a:xfrm>
            <a:off x="5384800" y="5072063"/>
            <a:ext cx="39385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just" eaLnBrk="1" hangingPunct="1"/>
            <a:r>
              <a:rPr lang="fr-FR" sz="1400" b="1">
                <a:solidFill>
                  <a:srgbClr val="000000"/>
                </a:solidFill>
                <a:latin typeface="Arial" charset="0"/>
              </a:rPr>
              <a:t>Fig. 3 : </a:t>
            </a:r>
            <a:r>
              <a:rPr lang="fr-FR" sz="1400">
                <a:solidFill>
                  <a:srgbClr val="000000"/>
                </a:solidFill>
                <a:latin typeface="Arial" charset="0"/>
              </a:rPr>
              <a:t>when comparing strategies, post dilution HDF induced more albumin losses (5.7±2.1 g/session) than the two other modalities (1.8±0.6 g/session)</a:t>
            </a:r>
          </a:p>
        </p:txBody>
      </p:sp>
      <p:sp>
        <p:nvSpPr>
          <p:cNvPr id="478234" name="Rectangle 1"/>
          <p:cNvSpPr>
            <a:spLocks noChangeArrowheads="1"/>
          </p:cNvSpPr>
          <p:nvPr/>
        </p:nvSpPr>
        <p:spPr bwMode="auto">
          <a:xfrm>
            <a:off x="6872288" y="2781300"/>
            <a:ext cx="2016125" cy="1800225"/>
          </a:xfrm>
          <a:prstGeom prst="rect">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srgbClr val="000000"/>
              </a:solidFill>
            </a:endParaRPr>
          </a:p>
        </p:txBody>
      </p:sp>
      <p:sp>
        <p:nvSpPr>
          <p:cNvPr id="478235" name="Flèche vers la gauche 2"/>
          <p:cNvSpPr>
            <a:spLocks noChangeArrowheads="1"/>
          </p:cNvSpPr>
          <p:nvPr/>
        </p:nvSpPr>
        <p:spPr bwMode="auto">
          <a:xfrm rot="-1846579">
            <a:off x="7142163" y="2997200"/>
            <a:ext cx="979487" cy="484188"/>
          </a:xfrm>
          <a:prstGeom prst="leftArrow">
            <a:avLst>
              <a:gd name="adj1" fmla="val 50000"/>
              <a:gd name="adj2" fmla="val 50105"/>
            </a:avLst>
          </a:prstGeom>
          <a:solidFill>
            <a:srgbClr val="FFFF00"/>
          </a:solidFill>
          <a:ln w="9525">
            <a:solidFill>
              <a:schemeClr val="tx1"/>
            </a:solidFill>
            <a:round/>
            <a:headEnd/>
            <a:tailEnd/>
          </a:ln>
        </p:spPr>
        <p:txBody>
          <a:bodyPr/>
          <a:lstStyle/>
          <a:p>
            <a:r>
              <a:rPr lang="fr-FR" sz="1200">
                <a:solidFill>
                  <a:srgbClr val="FF0000"/>
                </a:solidFill>
              </a:rPr>
              <a:t>Alb loss</a:t>
            </a:r>
            <a:endParaRPr lang="fr-FR">
              <a:solidFill>
                <a:srgbClr val="FF0000"/>
              </a:solidFill>
            </a:endParaRPr>
          </a:p>
        </p:txBody>
      </p:sp>
      <p:sp>
        <p:nvSpPr>
          <p:cNvPr id="2" name="ZoneTexte 1"/>
          <p:cNvSpPr txBox="1"/>
          <p:nvPr/>
        </p:nvSpPr>
        <p:spPr>
          <a:xfrm>
            <a:off x="390972" y="2636912"/>
            <a:ext cx="4680520" cy="1200328"/>
          </a:xfrm>
          <a:prstGeom prst="rect">
            <a:avLst/>
          </a:prstGeom>
          <a:solidFill>
            <a:srgbClr val="FFFF00"/>
          </a:solidFill>
          <a:ln w="28575" cmpd="sng">
            <a:solidFill>
              <a:srgbClr val="FF0000"/>
            </a:solidFill>
          </a:ln>
        </p:spPr>
        <p:txBody>
          <a:bodyPr wrap="square" rtlCol="0">
            <a:spAutoFit/>
          </a:bodyPr>
          <a:lstStyle/>
          <a:p>
            <a:r>
              <a:rPr lang="en-US" dirty="0" err="1" smtClean="0">
                <a:solidFill>
                  <a:srgbClr val="FF0000"/>
                </a:solidFill>
                <a:latin typeface="+mj-lt"/>
              </a:rPr>
              <a:t>Albumine</a:t>
            </a:r>
            <a:r>
              <a:rPr lang="en-US" dirty="0" smtClean="0">
                <a:solidFill>
                  <a:srgbClr val="FF0000"/>
                </a:solidFill>
                <a:latin typeface="+mj-lt"/>
              </a:rPr>
              <a:t> loss appears reduced in </a:t>
            </a:r>
            <a:r>
              <a:rPr lang="en-US" dirty="0" err="1" smtClean="0">
                <a:solidFill>
                  <a:srgbClr val="FF0000"/>
                </a:solidFill>
                <a:latin typeface="+mj-lt"/>
              </a:rPr>
              <a:t>predilution</a:t>
            </a:r>
            <a:r>
              <a:rPr lang="en-US" dirty="0" smtClean="0">
                <a:solidFill>
                  <a:srgbClr val="FF0000"/>
                </a:solidFill>
                <a:latin typeface="+mj-lt"/>
              </a:rPr>
              <a:t> HDF, despite the enhanced convective volume</a:t>
            </a:r>
            <a:endParaRPr lang="en-US" dirty="0">
              <a:solidFill>
                <a:srgbClr val="FF0000"/>
              </a:solidFill>
              <a:latin typeface="+mj-lt"/>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Titre 1"/>
          <p:cNvSpPr>
            <a:spLocks noGrp="1"/>
          </p:cNvSpPr>
          <p:nvPr>
            <p:ph type="title"/>
          </p:nvPr>
        </p:nvSpPr>
        <p:spPr>
          <a:xfrm>
            <a:off x="534988" y="260350"/>
            <a:ext cx="9432925" cy="1143000"/>
          </a:xfrm>
          <a:solidFill>
            <a:srgbClr val="C2FFF0"/>
          </a:solidFill>
        </p:spPr>
        <p:txBody>
          <a:bodyPr/>
          <a:lstStyle/>
          <a:p>
            <a:r>
              <a:rPr lang="en-US" sz="4000">
                <a:latin typeface="Arial" charset="0"/>
                <a:ea typeface="MS PGothic" charset="0"/>
              </a:rPr>
              <a:t>HDF optimization of convective volume</a:t>
            </a:r>
          </a:p>
        </p:txBody>
      </p:sp>
      <p:sp>
        <p:nvSpPr>
          <p:cNvPr id="492546" name="Espace réservé du contenu 2"/>
          <p:cNvSpPr>
            <a:spLocks noGrp="1"/>
          </p:cNvSpPr>
          <p:nvPr>
            <p:ph idx="1"/>
          </p:nvPr>
        </p:nvSpPr>
        <p:spPr>
          <a:xfrm>
            <a:off x="534988" y="1556793"/>
            <a:ext cx="9432925" cy="4539208"/>
          </a:xfrm>
        </p:spPr>
        <p:txBody>
          <a:bodyPr/>
          <a:lstStyle/>
          <a:p>
            <a:pPr marL="0" indent="0">
              <a:buFontTx/>
              <a:buNone/>
            </a:pPr>
            <a:r>
              <a:rPr lang="en-GB" sz="2800" dirty="0" smtClean="0">
                <a:latin typeface="Arial" charset="0"/>
                <a:ea typeface="MS PGothic" charset="0"/>
                <a:cs typeface="MS PGothic" charset="0"/>
              </a:rPr>
              <a:t> </a:t>
            </a:r>
            <a:r>
              <a:rPr lang="en-GB" sz="2800" dirty="0">
                <a:latin typeface="Arial" charset="0"/>
                <a:ea typeface="MS PGothic" charset="0"/>
                <a:cs typeface="MS PGothic" charset="0"/>
              </a:rPr>
              <a:t>W</a:t>
            </a:r>
            <a:r>
              <a:rPr lang="en-GB" sz="2800" dirty="0" smtClean="0">
                <a:latin typeface="Arial" charset="0"/>
                <a:ea typeface="MS PGothic" charset="0"/>
                <a:cs typeface="MS PGothic" charset="0"/>
              </a:rPr>
              <a:t>ith the new </a:t>
            </a:r>
            <a:r>
              <a:rPr lang="en-GB" sz="2800" dirty="0">
                <a:latin typeface="Arial" charset="0"/>
                <a:ea typeface="MS PGothic" charset="0"/>
                <a:cs typeface="MS PGothic" charset="0"/>
              </a:rPr>
              <a:t>dialysis machines, </a:t>
            </a:r>
            <a:r>
              <a:rPr lang="en-GB" sz="2800" i="1" dirty="0">
                <a:solidFill>
                  <a:srgbClr val="FF0000"/>
                </a:solidFill>
                <a:latin typeface="Arial" charset="0"/>
                <a:ea typeface="MS PGothic" charset="0"/>
                <a:cs typeface="MS PGothic" charset="0"/>
              </a:rPr>
              <a:t>the convective flow is automatically optimized</a:t>
            </a:r>
            <a:r>
              <a:rPr lang="en-GB" sz="2800" dirty="0">
                <a:latin typeface="Arial" charset="0"/>
                <a:ea typeface="MS PGothic" charset="0"/>
                <a:cs typeface="MS PGothic" charset="0"/>
              </a:rPr>
              <a:t> </a:t>
            </a:r>
            <a:r>
              <a:rPr lang="en-GB" sz="2400" dirty="0">
                <a:latin typeface="Arial" charset="0"/>
                <a:ea typeface="MS PGothic" charset="0"/>
                <a:cs typeface="MS PGothic" charset="0"/>
              </a:rPr>
              <a:t>either as a pressure or a volume control tool (Gambro) or as a viscosity control tool (Fresenius Medical Care; </a:t>
            </a:r>
            <a:r>
              <a:rPr lang="en-GB" sz="2400" dirty="0" err="1">
                <a:latin typeface="Arial" charset="0"/>
                <a:ea typeface="MS PGothic" charset="0"/>
                <a:cs typeface="MS PGothic" charset="0"/>
              </a:rPr>
              <a:t>Autosub</a:t>
            </a:r>
            <a:r>
              <a:rPr lang="en-GB" sz="2400" dirty="0">
                <a:latin typeface="Arial" charset="0"/>
                <a:ea typeface="MS PGothic" charset="0"/>
                <a:cs typeface="MS PGothic" charset="0"/>
              </a:rPr>
              <a:t>+) </a:t>
            </a:r>
            <a:r>
              <a:rPr lang="en-GB" sz="2800" dirty="0" smtClean="0">
                <a:solidFill>
                  <a:srgbClr val="FF0000"/>
                </a:solidFill>
                <a:latin typeface="Arial" charset="0"/>
                <a:ea typeface="MS PGothic" charset="0"/>
                <a:cs typeface="MS PGothic" charset="0"/>
              </a:rPr>
              <a:t>and </a:t>
            </a:r>
            <a:r>
              <a:rPr lang="en-GB" sz="2800" dirty="0">
                <a:solidFill>
                  <a:srgbClr val="FF0000"/>
                </a:solidFill>
                <a:latin typeface="Arial" charset="0"/>
                <a:ea typeface="MS PGothic" charset="0"/>
                <a:cs typeface="MS PGothic" charset="0"/>
              </a:rPr>
              <a:t>is directly</a:t>
            </a:r>
            <a:r>
              <a:rPr lang="en-GB" dirty="0">
                <a:solidFill>
                  <a:srgbClr val="FF0000"/>
                </a:solidFill>
                <a:latin typeface="Arial" charset="0"/>
                <a:ea typeface="MS PGothic" charset="0"/>
                <a:cs typeface="MS PGothic" charset="0"/>
              </a:rPr>
              <a:t> </a:t>
            </a:r>
            <a:r>
              <a:rPr lang="en-GB" sz="2800" i="1" dirty="0">
                <a:solidFill>
                  <a:srgbClr val="FF0000"/>
                </a:solidFill>
                <a:latin typeface="Arial" charset="0"/>
                <a:ea typeface="MS PGothic" charset="0"/>
                <a:cs typeface="MS PGothic" charset="0"/>
              </a:rPr>
              <a:t>dependent on the achieved blood flow</a:t>
            </a:r>
            <a:r>
              <a:rPr lang="en-GB" sz="2800" dirty="0">
                <a:latin typeface="Arial" charset="0"/>
                <a:ea typeface="MS PGothic" charset="0"/>
                <a:cs typeface="MS PGothic" charset="0"/>
              </a:rPr>
              <a:t>. </a:t>
            </a:r>
          </a:p>
          <a:p>
            <a:pPr marL="0" indent="0">
              <a:buFontTx/>
              <a:buNone/>
            </a:pPr>
            <a:r>
              <a:rPr lang="en-GB" sz="2800" dirty="0">
                <a:latin typeface="Arial" charset="0"/>
                <a:ea typeface="MS PGothic" charset="0"/>
                <a:cs typeface="MS PGothic" charset="0"/>
              </a:rPr>
              <a:t>In case </a:t>
            </a:r>
            <a:r>
              <a:rPr lang="en-GB" sz="2400" dirty="0">
                <a:latin typeface="Arial" charset="0"/>
                <a:ea typeface="MS PGothic" charset="0"/>
                <a:cs typeface="MS PGothic" charset="0"/>
              </a:rPr>
              <a:t>(“</a:t>
            </a:r>
            <a:r>
              <a:rPr lang="en-GB" altLang="ja-JP" sz="2400" dirty="0" err="1">
                <a:latin typeface="Arial" charset="0"/>
                <a:ea typeface="MS PGothic" charset="0"/>
                <a:cs typeface="MS PGothic" charset="0"/>
              </a:rPr>
              <a:t>oftently</a:t>
            </a:r>
            <a:r>
              <a:rPr lang="en-GB" sz="2400" dirty="0">
                <a:latin typeface="Arial" charset="0"/>
                <a:ea typeface="MS PGothic" charset="0"/>
                <a:cs typeface="MS PGothic" charset="0"/>
              </a:rPr>
              <a:t>”</a:t>
            </a:r>
            <a:r>
              <a:rPr lang="en-GB" altLang="ja-JP" sz="2400" dirty="0">
                <a:latin typeface="Arial" charset="0"/>
                <a:ea typeface="MS PGothic" charset="0"/>
                <a:cs typeface="MS PGothic" charset="0"/>
              </a:rPr>
              <a:t> in children) </a:t>
            </a:r>
            <a:r>
              <a:rPr lang="en-GB" altLang="ja-JP" sz="2800" dirty="0">
                <a:latin typeface="Arial" charset="0"/>
                <a:ea typeface="MS PGothic" charset="0"/>
                <a:cs typeface="MS PGothic" charset="0"/>
              </a:rPr>
              <a:t>of low blood flow or of a risk of clotting (high haematocrit or high protein levels in the blood) </a:t>
            </a:r>
            <a:r>
              <a:rPr lang="en-GB" altLang="ja-JP" sz="2800" i="1" dirty="0">
                <a:solidFill>
                  <a:srgbClr val="FF0000"/>
                </a:solidFill>
                <a:latin typeface="Arial" charset="0"/>
                <a:ea typeface="MS PGothic" charset="0"/>
                <a:cs typeface="MS PGothic" charset="0"/>
              </a:rPr>
              <a:t>pre-dilution is more effective than post-dilution </a:t>
            </a:r>
            <a:r>
              <a:rPr lang="en-GB" altLang="ja-JP" sz="2800" dirty="0">
                <a:latin typeface="Arial" charset="0"/>
                <a:ea typeface="MS PGothic" charset="0"/>
                <a:cs typeface="MS PGothic" charset="0"/>
              </a:rPr>
              <a:t>as it preserves an effective convective flow throughout the dialysis session. </a:t>
            </a:r>
            <a:endParaRPr lang="fr-FR" altLang="ja-JP" sz="2800" dirty="0">
              <a:latin typeface="Arial" charset="0"/>
              <a:ea typeface="MS PGothic" charset="0"/>
              <a:cs typeface="MS PGothic" charset="0"/>
            </a:endParaRPr>
          </a:p>
          <a:p>
            <a:pPr marL="0" indent="0">
              <a:buFontTx/>
              <a:buNone/>
            </a:pPr>
            <a:endParaRPr lang="en-US" dirty="0">
              <a:latin typeface="Arial" charset="0"/>
              <a:ea typeface="MS PGothic" charset="0"/>
              <a:cs typeface="MS PGothic" charset="0"/>
            </a:endParaRPr>
          </a:p>
        </p:txBody>
      </p:sp>
      <p:sp>
        <p:nvSpPr>
          <p:cNvPr id="492547" name="Flèche vers la droite 3"/>
          <p:cNvSpPr>
            <a:spLocks noChangeArrowheads="1"/>
          </p:cNvSpPr>
          <p:nvPr/>
        </p:nvSpPr>
        <p:spPr bwMode="auto">
          <a:xfrm>
            <a:off x="390525" y="4221163"/>
            <a:ext cx="979488" cy="484187"/>
          </a:xfrm>
          <a:prstGeom prst="rightArrow">
            <a:avLst>
              <a:gd name="adj1" fmla="val 50000"/>
              <a:gd name="adj2" fmla="val 50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fr-FR"/>
          </a:p>
        </p:txBody>
      </p:sp>
      <p:sp>
        <p:nvSpPr>
          <p:cNvPr id="492548" name="Flèche vers la droite 4"/>
          <p:cNvSpPr>
            <a:spLocks noChangeArrowheads="1"/>
          </p:cNvSpPr>
          <p:nvPr/>
        </p:nvSpPr>
        <p:spPr bwMode="auto">
          <a:xfrm>
            <a:off x="463550" y="4292600"/>
            <a:ext cx="977900" cy="485775"/>
          </a:xfrm>
          <a:prstGeom prst="rightArrow">
            <a:avLst>
              <a:gd name="adj1" fmla="val 50000"/>
              <a:gd name="adj2" fmla="val 498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endParaRPr lang="fr-FR"/>
          </a:p>
        </p:txBody>
      </p:sp>
      <p:sp>
        <p:nvSpPr>
          <p:cNvPr id="492549" name="Flèche vers la droite 5"/>
          <p:cNvSpPr>
            <a:spLocks noChangeArrowheads="1"/>
          </p:cNvSpPr>
          <p:nvPr/>
        </p:nvSpPr>
        <p:spPr bwMode="auto">
          <a:xfrm>
            <a:off x="-9525" y="4076700"/>
            <a:ext cx="615950" cy="288925"/>
          </a:xfrm>
          <a:prstGeom prst="rightArrow">
            <a:avLst>
              <a:gd name="adj1" fmla="val 50000"/>
              <a:gd name="adj2" fmla="val 49783"/>
            </a:avLst>
          </a:prstGeom>
          <a:solidFill>
            <a:srgbClr val="FF0000"/>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fr-FR"/>
          </a:p>
        </p:txBody>
      </p:sp>
    </p:spTree>
  </p:cSld>
  <p:clrMapOvr>
    <a:masterClrMapping/>
  </p:clrMapOvr>
  <p:transition xmlns:p14="http://schemas.microsoft.com/office/powerpoint/2010/mai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1012" y="260648"/>
            <a:ext cx="8743950" cy="1143000"/>
          </a:xfrm>
          <a:solidFill>
            <a:schemeClr val="accent1">
              <a:lumMod val="20000"/>
              <a:lumOff val="80000"/>
            </a:schemeClr>
          </a:solidFill>
        </p:spPr>
        <p:txBody>
          <a:bodyPr/>
          <a:lstStyle/>
          <a:p>
            <a:pPr>
              <a:defRPr/>
            </a:pPr>
            <a:r>
              <a:rPr lang="en-US" dirty="0" err="1" smtClean="0"/>
              <a:t>Predilution</a:t>
            </a:r>
            <a:r>
              <a:rPr lang="en-US" dirty="0" smtClean="0"/>
              <a:t> HDF</a:t>
            </a:r>
            <a:endParaRPr lang="en-US" dirty="0"/>
          </a:p>
        </p:txBody>
      </p:sp>
      <p:sp>
        <p:nvSpPr>
          <p:cNvPr id="490498" name="Espace réservé du contenu 2"/>
          <p:cNvSpPr>
            <a:spLocks noGrp="1"/>
          </p:cNvSpPr>
          <p:nvPr>
            <p:ph idx="1"/>
          </p:nvPr>
        </p:nvSpPr>
        <p:spPr>
          <a:xfrm>
            <a:off x="462980" y="1628800"/>
            <a:ext cx="9361039" cy="4467200"/>
          </a:xfrm>
        </p:spPr>
        <p:txBody>
          <a:bodyPr/>
          <a:lstStyle/>
          <a:p>
            <a:pPr marL="0" indent="0">
              <a:buFontTx/>
              <a:buNone/>
            </a:pPr>
            <a:r>
              <a:rPr lang="en-US" sz="2400" dirty="0">
                <a:latin typeface="Arial" charset="0"/>
                <a:ea typeface="MS PGothic" charset="0"/>
                <a:cs typeface="MS PGothic" charset="0"/>
              </a:rPr>
              <a:t>To improve efficiency in the pre dilution mode, the convective flow should be high enough to ensure increased solute clearance despite blood dilution. In practice, this is </a:t>
            </a:r>
            <a:r>
              <a:rPr lang="en-US" sz="2400" dirty="0" smtClean="0">
                <a:latin typeface="Arial" charset="0"/>
                <a:ea typeface="MS PGothic" charset="0"/>
                <a:cs typeface="MS PGothic" charset="0"/>
              </a:rPr>
              <a:t>a convective flow at least </a:t>
            </a:r>
            <a:r>
              <a:rPr lang="en-US" sz="2400" i="1" dirty="0" smtClean="0">
                <a:solidFill>
                  <a:srgbClr val="FF0000"/>
                </a:solidFill>
                <a:latin typeface="Arial" charset="0"/>
                <a:ea typeface="MS PGothic" charset="0"/>
                <a:cs typeface="MS PGothic" charset="0"/>
              </a:rPr>
              <a:t>superior </a:t>
            </a:r>
            <a:r>
              <a:rPr lang="en-US" sz="2400" i="1" dirty="0">
                <a:solidFill>
                  <a:srgbClr val="FF0000"/>
                </a:solidFill>
                <a:latin typeface="Arial" charset="0"/>
                <a:ea typeface="MS PGothic" charset="0"/>
                <a:cs typeface="MS PGothic" charset="0"/>
              </a:rPr>
              <a:t>to 50 % of the blood flow, and “ideally” should be two thirds of or equal to the blood flow. </a:t>
            </a:r>
          </a:p>
          <a:p>
            <a:pPr marL="0" indent="0">
              <a:buFontTx/>
              <a:buNone/>
            </a:pPr>
            <a:r>
              <a:rPr lang="en-US" sz="2400" dirty="0">
                <a:latin typeface="Arial" charset="0"/>
                <a:ea typeface="MS PGothic" charset="0"/>
                <a:cs typeface="MS PGothic" charset="0"/>
              </a:rPr>
              <a:t>In cases of high hematocrit levels or blood conditions that limit the filtration capacity e.g. elevated blood protein concentration, or in patients with low blood flow (as is often the case in children), </a:t>
            </a:r>
            <a:r>
              <a:rPr lang="en-US" sz="2400" b="1" i="1" dirty="0" err="1">
                <a:solidFill>
                  <a:srgbClr val="FF0000"/>
                </a:solidFill>
                <a:latin typeface="Arial" charset="0"/>
                <a:ea typeface="MS PGothic" charset="0"/>
                <a:cs typeface="MS PGothic" charset="0"/>
              </a:rPr>
              <a:t>predilution</a:t>
            </a:r>
            <a:r>
              <a:rPr lang="en-US" sz="2400" b="1" i="1" dirty="0">
                <a:solidFill>
                  <a:srgbClr val="FF0000"/>
                </a:solidFill>
                <a:latin typeface="Arial" charset="0"/>
                <a:ea typeface="MS PGothic" charset="0"/>
                <a:cs typeface="MS PGothic" charset="0"/>
              </a:rPr>
              <a:t> compared to </a:t>
            </a:r>
            <a:r>
              <a:rPr lang="en-US" sz="2400" b="1" i="1" dirty="0" err="1">
                <a:solidFill>
                  <a:srgbClr val="FF0000"/>
                </a:solidFill>
                <a:latin typeface="Arial" charset="0"/>
                <a:ea typeface="MS PGothic" charset="0"/>
                <a:cs typeface="MS PGothic" charset="0"/>
              </a:rPr>
              <a:t>postdilution</a:t>
            </a:r>
            <a:r>
              <a:rPr lang="en-US" sz="2400" b="1" i="1" dirty="0">
                <a:solidFill>
                  <a:srgbClr val="FF0000"/>
                </a:solidFill>
                <a:latin typeface="Arial" charset="0"/>
                <a:ea typeface="MS PGothic" charset="0"/>
                <a:cs typeface="MS PGothic" charset="0"/>
              </a:rPr>
              <a:t> modalities HDF</a:t>
            </a:r>
            <a:r>
              <a:rPr lang="en-US" sz="2400" dirty="0">
                <a:latin typeface="Arial" charset="0"/>
                <a:ea typeface="MS PGothic" charset="0"/>
                <a:cs typeface="MS PGothic" charset="0"/>
              </a:rPr>
              <a:t>, have been proven to </a:t>
            </a:r>
            <a:r>
              <a:rPr lang="en-US" sz="2400" dirty="0" smtClean="0">
                <a:latin typeface="Arial" charset="0"/>
                <a:ea typeface="MS PGothic" charset="0"/>
                <a:cs typeface="MS PGothic" charset="0"/>
              </a:rPr>
              <a:t>be more efficient with both:</a:t>
            </a:r>
          </a:p>
          <a:p>
            <a:pPr lvl="1" indent="-342900">
              <a:buFont typeface="Wingdings" charset="2"/>
              <a:buChar char="Ø"/>
            </a:pPr>
            <a:r>
              <a:rPr lang="en-US" sz="2000" b="1" i="1" dirty="0" smtClean="0">
                <a:solidFill>
                  <a:srgbClr val="FF0000"/>
                </a:solidFill>
                <a:latin typeface="Arial" charset="0"/>
                <a:ea typeface="MS PGothic" charset="0"/>
                <a:cs typeface="MS PGothic" charset="0"/>
              </a:rPr>
              <a:t>less </a:t>
            </a:r>
            <a:r>
              <a:rPr lang="en-US" sz="2000" b="1" i="1" dirty="0">
                <a:solidFill>
                  <a:srgbClr val="FF0000"/>
                </a:solidFill>
                <a:latin typeface="Arial" charset="0"/>
                <a:ea typeface="MS PGothic" charset="0"/>
                <a:cs typeface="MS PGothic" charset="0"/>
              </a:rPr>
              <a:t>risk of membrane </a:t>
            </a:r>
            <a:r>
              <a:rPr lang="en-US" sz="2000" b="1" i="1" dirty="0" smtClean="0">
                <a:solidFill>
                  <a:srgbClr val="FF0000"/>
                </a:solidFill>
                <a:latin typeface="Arial" charset="0"/>
                <a:ea typeface="MS PGothic" charset="0"/>
                <a:cs typeface="MS PGothic" charset="0"/>
              </a:rPr>
              <a:t>clotting and </a:t>
            </a:r>
          </a:p>
          <a:p>
            <a:pPr lvl="1" indent="-342900">
              <a:buFont typeface="Wingdings" charset="2"/>
              <a:buChar char="Ø"/>
            </a:pPr>
            <a:r>
              <a:rPr lang="en-US" sz="2000" b="1" i="1" dirty="0" smtClean="0">
                <a:solidFill>
                  <a:srgbClr val="FF0000"/>
                </a:solidFill>
                <a:latin typeface="Arial" charset="0"/>
                <a:ea typeface="MS PGothic" charset="0"/>
                <a:cs typeface="MS PGothic" charset="0"/>
              </a:rPr>
              <a:t>regular </a:t>
            </a:r>
            <a:r>
              <a:rPr lang="en-US" sz="2000" b="1" i="1" dirty="0" err="1" smtClean="0">
                <a:solidFill>
                  <a:srgbClr val="FF0000"/>
                </a:solidFill>
                <a:latin typeface="Arial" charset="0"/>
                <a:ea typeface="MS PGothic" charset="0"/>
                <a:cs typeface="MS PGothic" charset="0"/>
              </a:rPr>
              <a:t>achievment</a:t>
            </a:r>
            <a:r>
              <a:rPr lang="en-US" sz="2000" b="1" i="1" dirty="0" smtClean="0">
                <a:solidFill>
                  <a:srgbClr val="FF0000"/>
                </a:solidFill>
                <a:latin typeface="Arial" charset="0"/>
                <a:ea typeface="MS PGothic" charset="0"/>
                <a:cs typeface="MS PGothic" charset="0"/>
              </a:rPr>
              <a:t> of the prescribed convective volume</a:t>
            </a:r>
            <a:r>
              <a:rPr lang="en-US" sz="2000" dirty="0" smtClean="0">
                <a:latin typeface="Arial" charset="0"/>
                <a:ea typeface="MS PGothic" charset="0"/>
                <a:cs typeface="MS PGothic" charset="0"/>
              </a:rPr>
              <a:t>.</a:t>
            </a:r>
            <a:endParaRPr lang="fr-FR" sz="2000" dirty="0">
              <a:latin typeface="Arial" charset="0"/>
              <a:ea typeface="MS PGothic" charset="0"/>
              <a:cs typeface="MS PGothic"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Espace réservé du contenu 2"/>
          <p:cNvSpPr>
            <a:spLocks noGrp="1"/>
          </p:cNvSpPr>
          <p:nvPr>
            <p:ph idx="1"/>
          </p:nvPr>
        </p:nvSpPr>
        <p:spPr>
          <a:xfrm>
            <a:off x="102940" y="116632"/>
            <a:ext cx="9937104" cy="3888631"/>
          </a:xfrm>
        </p:spPr>
        <p:txBody>
          <a:bodyPr/>
          <a:lstStyle/>
          <a:p>
            <a:pPr>
              <a:buFont typeface="Arial"/>
              <a:buChar char="•"/>
            </a:pPr>
            <a:r>
              <a:rPr lang="en-GB" sz="2400" dirty="0">
                <a:solidFill>
                  <a:srgbClr val="FF0000"/>
                </a:solidFill>
                <a:latin typeface="Arial" charset="0"/>
                <a:ea typeface="MS PGothic" charset="0"/>
                <a:cs typeface="MS PGothic" charset="0"/>
              </a:rPr>
              <a:t>Optimal anticoagulation </a:t>
            </a:r>
            <a:r>
              <a:rPr lang="en-GB" sz="2000" dirty="0">
                <a:latin typeface="Arial" charset="0"/>
                <a:ea typeface="MS PGothic" charset="0"/>
                <a:cs typeface="MS PGothic" charset="0"/>
              </a:rPr>
              <a:t>is necessary so as to prevent filter clotting, particularly in post-dilution HDF. A single dose of low molecular weight heparin is effective for a 4 hour session. Alternatively, a continuous heparin infusion can be used.</a:t>
            </a:r>
            <a:endParaRPr lang="fr-FR" sz="2000" dirty="0">
              <a:latin typeface="Arial" charset="0"/>
              <a:ea typeface="MS PGothic" charset="0"/>
              <a:cs typeface="MS PGothic" charset="0"/>
            </a:endParaRPr>
          </a:p>
          <a:p>
            <a:r>
              <a:rPr lang="en-GB" sz="2400" dirty="0">
                <a:solidFill>
                  <a:srgbClr val="FF0000"/>
                </a:solidFill>
                <a:latin typeface="Arial" charset="0"/>
                <a:ea typeface="MS PGothic" charset="0"/>
                <a:cs typeface="MS PGothic" charset="0"/>
              </a:rPr>
              <a:t>The dialysate composition </a:t>
            </a:r>
            <a:r>
              <a:rPr lang="en-GB" sz="2000" dirty="0">
                <a:latin typeface="Arial" charset="0"/>
                <a:ea typeface="MS PGothic" charset="0"/>
                <a:cs typeface="MS PGothic" charset="0"/>
              </a:rPr>
              <a:t>is similar to that used in HD, but careful attention to </a:t>
            </a:r>
            <a:r>
              <a:rPr lang="en-GB" sz="2000" dirty="0">
                <a:solidFill>
                  <a:srgbClr val="FF0000"/>
                </a:solidFill>
                <a:latin typeface="Arial" charset="0"/>
                <a:ea typeface="MS PGothic" charset="0"/>
                <a:cs typeface="MS PGothic" charset="0"/>
              </a:rPr>
              <a:t>dialysate sodium </a:t>
            </a:r>
            <a:r>
              <a:rPr lang="en-GB" sz="2000" dirty="0">
                <a:latin typeface="Arial" charset="0"/>
                <a:ea typeface="MS PGothic" charset="0"/>
                <a:cs typeface="MS PGothic" charset="0"/>
              </a:rPr>
              <a:t>concentration is important, particularly when high convective volumes are infused, as with pre-dilution HDF. To avoid the risk of a positive sodium balance the dialysate sodium concentration required is lower than in conventional HD. </a:t>
            </a:r>
            <a:endParaRPr lang="fr-FR" sz="2000" dirty="0">
              <a:latin typeface="Arial" charset="0"/>
              <a:ea typeface="MS PGothic" charset="0"/>
              <a:cs typeface="MS PGothic" charset="0"/>
            </a:endParaRPr>
          </a:p>
        </p:txBody>
      </p:sp>
      <p:pic>
        <p:nvPicPr>
          <p:cNvPr id="2" name="Image 1"/>
          <p:cNvPicPr>
            <a:picLocks noChangeAspect="1"/>
          </p:cNvPicPr>
          <p:nvPr/>
        </p:nvPicPr>
        <p:blipFill>
          <a:blip r:embed="rId3"/>
          <a:stretch>
            <a:fillRect/>
          </a:stretch>
        </p:blipFill>
        <p:spPr>
          <a:xfrm>
            <a:off x="2515208" y="2564904"/>
            <a:ext cx="6201308" cy="4134205"/>
          </a:xfrm>
          <a:prstGeom prst="rect">
            <a:avLst/>
          </a:prstGeom>
        </p:spPr>
      </p:pic>
    </p:spTree>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0888" y="188913"/>
            <a:ext cx="8743950" cy="863600"/>
          </a:xfrm>
          <a:solidFill>
            <a:schemeClr val="accent1">
              <a:lumMod val="20000"/>
              <a:lumOff val="80000"/>
            </a:schemeClr>
          </a:solidFill>
        </p:spPr>
        <p:txBody>
          <a:bodyPr/>
          <a:lstStyle/>
          <a:p>
            <a:pPr>
              <a:defRPr/>
            </a:pPr>
            <a:r>
              <a:rPr lang="en-US" b="1" dirty="0" smtClean="0">
                <a:solidFill>
                  <a:srgbClr val="FF0000"/>
                </a:solidFill>
              </a:rPr>
              <a:t>Why did we start HDF in 1981 ?</a:t>
            </a:r>
            <a:endParaRPr lang="en-US" b="1" dirty="0">
              <a:solidFill>
                <a:srgbClr val="FF0000"/>
              </a:solidFill>
            </a:endParaRPr>
          </a:p>
        </p:txBody>
      </p:sp>
      <p:sp>
        <p:nvSpPr>
          <p:cNvPr id="372738" name="Espace réservé du contenu 2"/>
          <p:cNvSpPr>
            <a:spLocks noGrp="1"/>
          </p:cNvSpPr>
          <p:nvPr>
            <p:ph idx="1"/>
          </p:nvPr>
        </p:nvSpPr>
        <p:spPr>
          <a:xfrm>
            <a:off x="30932" y="1125538"/>
            <a:ext cx="7200800" cy="4610100"/>
          </a:xfrm>
        </p:spPr>
        <p:txBody>
          <a:bodyPr/>
          <a:lstStyle/>
          <a:p>
            <a:r>
              <a:rPr lang="en-US" sz="2800" dirty="0">
                <a:solidFill>
                  <a:srgbClr val="FF0000"/>
                </a:solidFill>
                <a:latin typeface="Arial" charset="0"/>
                <a:ea typeface="MS PGothic" charset="0"/>
                <a:cs typeface="MS PGothic" charset="0"/>
              </a:rPr>
              <a:t>Hemofiltration </a:t>
            </a:r>
            <a:r>
              <a:rPr lang="en-US" sz="2800" dirty="0" smtClean="0">
                <a:solidFill>
                  <a:srgbClr val="FF0000"/>
                </a:solidFill>
                <a:latin typeface="Arial" charset="0"/>
                <a:ea typeface="MS PGothic" charset="0"/>
                <a:cs typeface="MS PGothic" charset="0"/>
              </a:rPr>
              <a:t>effects, improved weight loss tolerance </a:t>
            </a:r>
            <a:r>
              <a:rPr lang="en-US" sz="1800" dirty="0" smtClean="0">
                <a:latin typeface="Arial" charset="0"/>
                <a:ea typeface="MS PGothic" charset="0"/>
                <a:cs typeface="MS PGothic" charset="0"/>
              </a:rPr>
              <a:t>(cardiovascular </a:t>
            </a:r>
            <a:r>
              <a:rPr lang="en-US" sz="1800" dirty="0">
                <a:latin typeface="Arial" charset="0"/>
                <a:ea typeface="MS PGothic" charset="0"/>
                <a:cs typeface="MS PGothic" charset="0"/>
              </a:rPr>
              <a:t>stability,  “</a:t>
            </a:r>
            <a:r>
              <a:rPr lang="en-US" altLang="ja-JP" sz="1800" dirty="0" err="1">
                <a:latin typeface="Arial" charset="0"/>
                <a:ea typeface="MS PGothic" charset="0"/>
                <a:cs typeface="MS PGothic" charset="0"/>
              </a:rPr>
              <a:t>iso</a:t>
            </a:r>
            <a:r>
              <a:rPr lang="en-US" altLang="ja-JP" sz="1800" dirty="0">
                <a:latin typeface="Arial" charset="0"/>
                <a:ea typeface="MS PGothic" charset="0"/>
                <a:cs typeface="MS PGothic" charset="0"/>
              </a:rPr>
              <a:t>-osmotic</a:t>
            </a:r>
            <a:r>
              <a:rPr lang="en-US" sz="1800" dirty="0">
                <a:latin typeface="Arial" charset="0"/>
                <a:ea typeface="MS PGothic" charset="0"/>
                <a:cs typeface="MS PGothic" charset="0"/>
              </a:rPr>
              <a:t>”</a:t>
            </a:r>
            <a:r>
              <a:rPr lang="en-US" altLang="ja-JP" sz="1800" dirty="0">
                <a:latin typeface="Arial" charset="0"/>
                <a:ea typeface="MS PGothic" charset="0"/>
                <a:cs typeface="MS PGothic" charset="0"/>
              </a:rPr>
              <a:t> blood purification, </a:t>
            </a:r>
            <a:r>
              <a:rPr lang="en-US" sz="1800" dirty="0">
                <a:latin typeface="Arial" charset="0"/>
                <a:ea typeface="MS PGothic" charset="0"/>
                <a:cs typeface="MS PGothic" charset="0"/>
              </a:rPr>
              <a:t>“</a:t>
            </a:r>
            <a:r>
              <a:rPr lang="en-US" altLang="ja-JP" sz="1800" dirty="0">
                <a:latin typeface="Arial" charset="0"/>
                <a:ea typeface="MS PGothic" charset="0"/>
                <a:cs typeface="MS PGothic" charset="0"/>
              </a:rPr>
              <a:t>cooling</a:t>
            </a:r>
            <a:r>
              <a:rPr lang="en-US" sz="1800" dirty="0" smtClean="0">
                <a:latin typeface="Arial" charset="0"/>
                <a:ea typeface="MS PGothic" charset="0"/>
                <a:cs typeface="MS PGothic" charset="0"/>
              </a:rPr>
              <a:t>”)</a:t>
            </a:r>
            <a:r>
              <a:rPr lang="en-US" altLang="ja-JP" sz="1800" dirty="0" smtClean="0">
                <a:latin typeface="Arial" charset="0"/>
                <a:ea typeface="MS PGothic" charset="0"/>
                <a:cs typeface="MS PGothic" charset="0"/>
              </a:rPr>
              <a:t> </a:t>
            </a:r>
          </a:p>
          <a:p>
            <a:r>
              <a:rPr lang="fr-FR" sz="2800" dirty="0" err="1" smtClean="0">
                <a:solidFill>
                  <a:srgbClr val="FF0000"/>
                </a:solidFill>
                <a:latin typeface="Arial" charset="0"/>
                <a:ea typeface="MS PGothic" charset="0"/>
                <a:cs typeface="MS PGothic" charset="0"/>
              </a:rPr>
              <a:t>Beyond</a:t>
            </a:r>
            <a:r>
              <a:rPr lang="fr-FR" sz="2800" dirty="0" smtClean="0">
                <a:solidFill>
                  <a:srgbClr val="FF0000"/>
                </a:solidFill>
                <a:latin typeface="Arial" charset="0"/>
                <a:ea typeface="MS PGothic" charset="0"/>
                <a:cs typeface="MS PGothic" charset="0"/>
              </a:rPr>
              <a:t> </a:t>
            </a:r>
            <a:r>
              <a:rPr lang="fr-FR" sz="2800" dirty="0" err="1">
                <a:solidFill>
                  <a:srgbClr val="FF0000"/>
                </a:solidFill>
                <a:latin typeface="Arial" charset="0"/>
                <a:ea typeface="MS PGothic" charset="0"/>
                <a:cs typeface="MS PGothic" charset="0"/>
              </a:rPr>
              <a:t>urea</a:t>
            </a:r>
            <a:r>
              <a:rPr lang="fr-FR" sz="2800" dirty="0">
                <a:solidFill>
                  <a:srgbClr val="FF0000"/>
                </a:solidFill>
                <a:latin typeface="Arial" charset="0"/>
                <a:ea typeface="MS PGothic" charset="0"/>
                <a:cs typeface="MS PGothic" charset="0"/>
              </a:rPr>
              <a:t> </a:t>
            </a:r>
            <a:r>
              <a:rPr lang="fr-FR" sz="2800" dirty="0" err="1">
                <a:solidFill>
                  <a:srgbClr val="FF0000"/>
                </a:solidFill>
                <a:latin typeface="Arial" charset="0"/>
                <a:ea typeface="MS PGothic" charset="0"/>
                <a:cs typeface="MS PGothic" charset="0"/>
              </a:rPr>
              <a:t>blood</a:t>
            </a:r>
            <a:r>
              <a:rPr lang="fr-FR" sz="2800" dirty="0">
                <a:solidFill>
                  <a:srgbClr val="FF0000"/>
                </a:solidFill>
                <a:latin typeface="Arial" charset="0"/>
                <a:ea typeface="MS PGothic" charset="0"/>
                <a:cs typeface="MS PGothic" charset="0"/>
              </a:rPr>
              <a:t> </a:t>
            </a:r>
            <a:r>
              <a:rPr lang="fr-FR" sz="2800" dirty="0" err="1">
                <a:solidFill>
                  <a:srgbClr val="FF0000"/>
                </a:solidFill>
                <a:latin typeface="Arial" charset="0"/>
                <a:ea typeface="MS PGothic" charset="0"/>
                <a:cs typeface="MS PGothic" charset="0"/>
              </a:rPr>
              <a:t>purification</a:t>
            </a:r>
            <a:r>
              <a:rPr lang="fr-FR" sz="2800" dirty="0" err="1" smtClean="0">
                <a:solidFill>
                  <a:srgbClr val="FF0000"/>
                </a:solidFill>
                <a:latin typeface="Arial" charset="0"/>
                <a:ea typeface="MS PGothic" charset="0"/>
                <a:cs typeface="MS PGothic" charset="0"/>
              </a:rPr>
              <a:t>:</a:t>
            </a:r>
            <a:r>
              <a:rPr lang="fr-FR" sz="1600" dirty="0" err="1" smtClean="0">
                <a:latin typeface="Arial" charset="0"/>
                <a:ea typeface="MS PGothic" charset="0"/>
                <a:cs typeface="MS PGothic" charset="0"/>
              </a:rPr>
              <a:t>diffusive</a:t>
            </a:r>
            <a:r>
              <a:rPr lang="fr-FR" sz="1600" dirty="0" smtClean="0">
                <a:latin typeface="Arial" charset="0"/>
                <a:ea typeface="MS PGothic" charset="0"/>
                <a:cs typeface="MS PGothic" charset="0"/>
              </a:rPr>
              <a:t> </a:t>
            </a:r>
            <a:r>
              <a:rPr lang="fr-FR" sz="1600" dirty="0" err="1" smtClean="0">
                <a:latin typeface="Arial" charset="0"/>
                <a:ea typeface="MS PGothic" charset="0"/>
                <a:cs typeface="MS PGothic" charset="0"/>
              </a:rPr>
              <a:t>process</a:t>
            </a:r>
            <a:r>
              <a:rPr lang="fr-FR" sz="1600" dirty="0" smtClean="0">
                <a:latin typeface="Arial" charset="0"/>
                <a:ea typeface="MS PGothic" charset="0"/>
                <a:cs typeface="MS PGothic" charset="0"/>
              </a:rPr>
              <a:t> (</a:t>
            </a:r>
            <a:r>
              <a:rPr lang="fr-FR" sz="1600" dirty="0" err="1" smtClean="0">
                <a:latin typeface="Arial" charset="0"/>
                <a:ea typeface="MS PGothic" charset="0"/>
                <a:cs typeface="MS PGothic" charset="0"/>
              </a:rPr>
              <a:t>urea</a:t>
            </a:r>
            <a:r>
              <a:rPr lang="fr-FR" sz="1600" dirty="0" smtClean="0">
                <a:latin typeface="Arial" charset="0"/>
                <a:ea typeface="MS PGothic" charset="0"/>
                <a:cs typeface="MS PGothic" charset="0"/>
              </a:rPr>
              <a:t>) </a:t>
            </a:r>
            <a:r>
              <a:rPr lang="fr-FR" sz="1600" dirty="0">
                <a:latin typeface="Arial" charset="0"/>
                <a:ea typeface="MS PGothic" charset="0"/>
                <a:cs typeface="MS PGothic" charset="0"/>
              </a:rPr>
              <a:t>and convective mass </a:t>
            </a:r>
            <a:r>
              <a:rPr lang="fr-FR" sz="1600" dirty="0" smtClean="0">
                <a:latin typeface="Arial" charset="0"/>
                <a:ea typeface="MS PGothic" charset="0"/>
                <a:cs typeface="MS PGothic" charset="0"/>
              </a:rPr>
              <a:t>transport (Ph,</a:t>
            </a:r>
            <a:r>
              <a:rPr lang="en-US" sz="1600" dirty="0">
                <a:solidFill>
                  <a:srgbClr val="FF0000"/>
                </a:solidFill>
              </a:rPr>
              <a:t> </a:t>
            </a:r>
            <a:r>
              <a:rPr lang="en-US" sz="1600" dirty="0" smtClean="0">
                <a:solidFill>
                  <a:srgbClr val="000000"/>
                </a:solidFill>
              </a:rPr>
              <a:t>beta2microglobulin)</a:t>
            </a:r>
            <a:endParaRPr lang="en-US" sz="1600" dirty="0">
              <a:solidFill>
                <a:srgbClr val="000000"/>
              </a:solidFill>
            </a:endParaRPr>
          </a:p>
          <a:p>
            <a:pPr marL="0" indent="0">
              <a:buNone/>
            </a:pPr>
            <a:r>
              <a:rPr lang="fr-FR" sz="1600" i="1" dirty="0" smtClean="0">
                <a:solidFill>
                  <a:srgbClr val="000000"/>
                </a:solidFill>
                <a:latin typeface="Arial" charset="0"/>
                <a:ea typeface="MS PGothic" charset="0"/>
                <a:cs typeface="MS PGothic" charset="0"/>
              </a:rPr>
              <a:t>         </a:t>
            </a:r>
            <a:r>
              <a:rPr lang="fr-FR" sz="1600" i="1" dirty="0" smtClean="0">
                <a:solidFill>
                  <a:schemeClr val="accent6"/>
                </a:solidFill>
                <a:latin typeface="Arial" charset="0"/>
                <a:ea typeface="MS PGothic" charset="0"/>
                <a:cs typeface="MS PGothic" charset="0"/>
              </a:rPr>
              <a:t>one </a:t>
            </a:r>
            <a:r>
              <a:rPr lang="fr-FR" sz="1600" i="1" dirty="0">
                <a:solidFill>
                  <a:schemeClr val="accent6"/>
                </a:solidFill>
                <a:latin typeface="Arial" charset="0"/>
                <a:ea typeface="MS PGothic" charset="0"/>
                <a:cs typeface="MS PGothic" charset="0"/>
              </a:rPr>
              <a:t>minute  of HDF « </a:t>
            </a:r>
            <a:r>
              <a:rPr lang="fr-FR" sz="1600" i="1" dirty="0" err="1">
                <a:solidFill>
                  <a:schemeClr val="accent6"/>
                </a:solidFill>
                <a:latin typeface="Arial" charset="0"/>
                <a:ea typeface="MS PGothic" charset="0"/>
                <a:cs typeface="MS PGothic" charset="0"/>
              </a:rPr>
              <a:t>is</a:t>
            </a:r>
            <a:r>
              <a:rPr lang="fr-FR" sz="1600" i="1" dirty="0">
                <a:solidFill>
                  <a:schemeClr val="accent6"/>
                </a:solidFill>
                <a:latin typeface="Arial" charset="0"/>
                <a:ea typeface="MS PGothic" charset="0"/>
                <a:cs typeface="MS PGothic" charset="0"/>
              </a:rPr>
              <a:t>  </a:t>
            </a:r>
            <a:r>
              <a:rPr lang="fr-FR" sz="1600" i="1" dirty="0" err="1">
                <a:solidFill>
                  <a:schemeClr val="accent6"/>
                </a:solidFill>
                <a:latin typeface="Arial" charset="0"/>
                <a:ea typeface="MS PGothic" charset="0"/>
                <a:cs typeface="MS PGothic" charset="0"/>
              </a:rPr>
              <a:t>equal</a:t>
            </a:r>
            <a:r>
              <a:rPr lang="fr-FR" sz="1600" i="1" dirty="0">
                <a:solidFill>
                  <a:schemeClr val="accent6"/>
                </a:solidFill>
                <a:latin typeface="Arial" charset="0"/>
                <a:ea typeface="MS PGothic" charset="0"/>
                <a:cs typeface="MS PGothic" charset="0"/>
              </a:rPr>
              <a:t>»  to </a:t>
            </a:r>
            <a:r>
              <a:rPr lang="fr-FR" sz="1600" i="1" dirty="0" err="1">
                <a:solidFill>
                  <a:schemeClr val="accent6"/>
                </a:solidFill>
                <a:latin typeface="Arial" charset="0"/>
                <a:ea typeface="MS PGothic" charset="0"/>
                <a:cs typeface="MS PGothic" charset="0"/>
              </a:rPr>
              <a:t>two</a:t>
            </a:r>
            <a:r>
              <a:rPr lang="fr-FR" sz="1600" i="1" dirty="0">
                <a:solidFill>
                  <a:schemeClr val="accent6"/>
                </a:solidFill>
                <a:latin typeface="Arial" charset="0"/>
                <a:ea typeface="MS PGothic" charset="0"/>
                <a:cs typeface="MS PGothic" charset="0"/>
              </a:rPr>
              <a:t> minutes of purification, </a:t>
            </a:r>
            <a:endParaRPr lang="fr-FR" sz="1600" i="1" dirty="0" smtClean="0">
              <a:solidFill>
                <a:schemeClr val="accent6"/>
              </a:solidFill>
              <a:latin typeface="Arial" charset="0"/>
              <a:ea typeface="MS PGothic" charset="0"/>
              <a:cs typeface="MS PGothic" charset="0"/>
            </a:endParaRPr>
          </a:p>
          <a:p>
            <a:pPr marL="0" indent="0">
              <a:buNone/>
            </a:pPr>
            <a:r>
              <a:rPr lang="fr-FR" sz="1600" i="1" dirty="0">
                <a:solidFill>
                  <a:schemeClr val="accent6"/>
                </a:solidFill>
                <a:latin typeface="Arial" charset="0"/>
                <a:ea typeface="MS PGothic" charset="0"/>
                <a:cs typeface="MS PGothic" charset="0"/>
              </a:rPr>
              <a:t> </a:t>
            </a:r>
            <a:r>
              <a:rPr lang="fr-FR" sz="1600" i="1" dirty="0" smtClean="0">
                <a:solidFill>
                  <a:schemeClr val="accent6"/>
                </a:solidFill>
                <a:latin typeface="Arial" charset="0"/>
                <a:ea typeface="MS PGothic" charset="0"/>
                <a:cs typeface="MS PGothic" charset="0"/>
              </a:rPr>
              <a:t>                       one </a:t>
            </a:r>
            <a:r>
              <a:rPr lang="fr-FR" sz="1600" i="1" dirty="0">
                <a:solidFill>
                  <a:schemeClr val="accent6"/>
                </a:solidFill>
                <a:latin typeface="Arial" charset="0"/>
                <a:ea typeface="MS PGothic" charset="0"/>
                <a:cs typeface="MS PGothic" charset="0"/>
              </a:rPr>
              <a:t>of HD and </a:t>
            </a:r>
            <a:r>
              <a:rPr lang="fr-FR" sz="1600" i="1" dirty="0" err="1">
                <a:solidFill>
                  <a:schemeClr val="accent6"/>
                </a:solidFill>
                <a:latin typeface="Arial" charset="0"/>
                <a:ea typeface="MS PGothic" charset="0"/>
                <a:cs typeface="MS PGothic" charset="0"/>
              </a:rPr>
              <a:t>another</a:t>
            </a:r>
            <a:r>
              <a:rPr lang="fr-FR" sz="1600" i="1" dirty="0">
                <a:solidFill>
                  <a:schemeClr val="accent6"/>
                </a:solidFill>
                <a:latin typeface="Arial" charset="0"/>
                <a:ea typeface="MS PGothic" charset="0"/>
                <a:cs typeface="MS PGothic" charset="0"/>
              </a:rPr>
              <a:t> one of HF</a:t>
            </a:r>
          </a:p>
          <a:p>
            <a:endParaRPr lang="en-US" sz="2000" dirty="0">
              <a:latin typeface="Arial" charset="0"/>
              <a:ea typeface="MS PGothic" charset="0"/>
              <a:cs typeface="MS PGothic" charset="0"/>
            </a:endParaRPr>
          </a:p>
        </p:txBody>
      </p:sp>
      <p:pic>
        <p:nvPicPr>
          <p:cNvPr id="372739"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948" y="4365104"/>
            <a:ext cx="3573462"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40"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9263" y="4508500"/>
            <a:ext cx="33131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41"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2288" y="1700213"/>
            <a:ext cx="3328987"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2" name="ZoneTexte 6"/>
          <p:cNvSpPr txBox="1">
            <a:spLocks noChangeArrowheads="1"/>
          </p:cNvSpPr>
          <p:nvPr/>
        </p:nvSpPr>
        <p:spPr bwMode="auto">
          <a:xfrm>
            <a:off x="1399084" y="3861048"/>
            <a:ext cx="3738562" cy="369888"/>
          </a:xfrm>
          <a:prstGeom prst="rect">
            <a:avLst/>
          </a:prstGeom>
          <a:noFill/>
          <a:ln w="1905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sz="1800">
                <a:solidFill>
                  <a:srgbClr val="000000"/>
                </a:solidFill>
                <a:latin typeface="Arial" charset="0"/>
              </a:rPr>
              <a:t>K</a:t>
            </a:r>
            <a:r>
              <a:rPr lang="fr-FR" sz="1800" baseline="-25000">
                <a:solidFill>
                  <a:srgbClr val="000000"/>
                </a:solidFill>
                <a:latin typeface="Arial" charset="0"/>
              </a:rPr>
              <a:t>HDF  </a:t>
            </a:r>
            <a:r>
              <a:rPr lang="fr-FR" sz="1800">
                <a:solidFill>
                  <a:srgbClr val="000000"/>
                </a:solidFill>
                <a:latin typeface="Arial" charset="0"/>
              </a:rPr>
              <a:t>=  K</a:t>
            </a:r>
            <a:r>
              <a:rPr lang="fr-FR" sz="1800" baseline="-25000">
                <a:solidFill>
                  <a:srgbClr val="000000"/>
                </a:solidFill>
                <a:latin typeface="Arial" charset="0"/>
              </a:rPr>
              <a:t>HD</a:t>
            </a:r>
            <a:r>
              <a:rPr lang="fr-FR" sz="1800">
                <a:solidFill>
                  <a:srgbClr val="000000"/>
                </a:solidFill>
                <a:latin typeface="Arial" charset="0"/>
              </a:rPr>
              <a:t> + K</a:t>
            </a:r>
            <a:r>
              <a:rPr lang="fr-FR" sz="1800" baseline="-25000">
                <a:solidFill>
                  <a:srgbClr val="000000"/>
                </a:solidFill>
                <a:latin typeface="Arial" charset="0"/>
              </a:rPr>
              <a:t>HF </a:t>
            </a:r>
            <a:r>
              <a:rPr lang="mr-IN" sz="1800">
                <a:solidFill>
                  <a:srgbClr val="000000"/>
                </a:solidFill>
                <a:latin typeface="Arial" charset="0"/>
              </a:rPr>
              <a:t>–</a:t>
            </a:r>
            <a:r>
              <a:rPr lang="fr-FR" sz="1800">
                <a:solidFill>
                  <a:srgbClr val="000000"/>
                </a:solidFill>
                <a:latin typeface="Arial" charset="0"/>
              </a:rPr>
              <a:t> (K</a:t>
            </a:r>
            <a:r>
              <a:rPr lang="fr-FR" sz="1800" baseline="-25000">
                <a:solidFill>
                  <a:srgbClr val="000000"/>
                </a:solidFill>
                <a:latin typeface="Arial" charset="0"/>
              </a:rPr>
              <a:t>HD</a:t>
            </a:r>
            <a:r>
              <a:rPr lang="fr-FR" sz="1800">
                <a:solidFill>
                  <a:srgbClr val="000000"/>
                </a:solidFill>
                <a:latin typeface="Arial" charset="0"/>
              </a:rPr>
              <a:t>xK</a:t>
            </a:r>
            <a:r>
              <a:rPr lang="fr-FR" sz="1800" baseline="-25000">
                <a:solidFill>
                  <a:srgbClr val="000000"/>
                </a:solidFill>
                <a:latin typeface="Arial" charset="0"/>
              </a:rPr>
              <a:t>HF</a:t>
            </a:r>
            <a:r>
              <a:rPr lang="fr-FR" sz="1800">
                <a:solidFill>
                  <a:srgbClr val="000000"/>
                </a:solidFill>
                <a:latin typeface="Arial" charset="0"/>
              </a:rPr>
              <a:t>/K</a:t>
            </a:r>
            <a:r>
              <a:rPr lang="fr-FR" sz="1800" baseline="-25000">
                <a:solidFill>
                  <a:srgbClr val="000000"/>
                </a:solidFill>
                <a:latin typeface="Arial" charset="0"/>
              </a:rPr>
              <a:t>max</a:t>
            </a:r>
            <a:r>
              <a:rPr lang="fr-FR" sz="1800">
                <a:solidFill>
                  <a:srgbClr val="000000"/>
                </a:solidFill>
                <a:latin typeface="Arial" charset="0"/>
              </a:rPr>
              <a:t>) </a:t>
            </a:r>
            <a:endParaRPr lang="en-US" sz="1800">
              <a:solidFill>
                <a:srgbClr val="000000"/>
              </a:solidFill>
            </a:endParaRPr>
          </a:p>
        </p:txBody>
      </p:sp>
      <p:sp>
        <p:nvSpPr>
          <p:cNvPr id="372743" name="Flèche vers la droite 7"/>
          <p:cNvSpPr>
            <a:spLocks noChangeArrowheads="1"/>
          </p:cNvSpPr>
          <p:nvPr/>
        </p:nvSpPr>
        <p:spPr bwMode="auto">
          <a:xfrm rot="1385926">
            <a:off x="6823803" y="1545702"/>
            <a:ext cx="733397" cy="272827"/>
          </a:xfrm>
          <a:prstGeom prst="rightArrow">
            <a:avLst>
              <a:gd name="adj1" fmla="val 50000"/>
              <a:gd name="adj2" fmla="val 50008"/>
            </a:avLst>
          </a:prstGeom>
          <a:solidFill>
            <a:srgbClr val="FC2224"/>
          </a:solidFill>
          <a:ln w="9525">
            <a:solidFill>
              <a:srgbClr val="FF0000"/>
            </a:solidFill>
            <a:round/>
            <a:headEnd/>
            <a:tailEnd/>
          </a:ln>
        </p:spPr>
        <p:txBody>
          <a:bodyPr/>
          <a:lstStyle/>
          <a:p>
            <a:pPr eaLnBrk="0" hangingPunct="0"/>
            <a:endParaRPr lang="fr-FR">
              <a:solidFill>
                <a:srgbClr val="000000"/>
              </a:solidFill>
            </a:endParaRPr>
          </a:p>
        </p:txBody>
      </p:sp>
      <p:sp>
        <p:nvSpPr>
          <p:cNvPr id="372744" name="ZoneTexte 8"/>
          <p:cNvSpPr txBox="1">
            <a:spLocks noChangeArrowheads="1"/>
          </p:cNvSpPr>
          <p:nvPr/>
        </p:nvSpPr>
        <p:spPr bwMode="auto">
          <a:xfrm>
            <a:off x="4063380" y="4653136"/>
            <a:ext cx="2663825" cy="1508125"/>
          </a:xfrm>
          <a:prstGeom prst="rect">
            <a:avLst/>
          </a:prstGeom>
          <a:noFill/>
          <a:ln w="38100">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dirty="0">
                <a:solidFill>
                  <a:srgbClr val="FF0000"/>
                </a:solidFill>
              </a:rPr>
              <a:t>Phosphate</a:t>
            </a:r>
            <a:r>
              <a:rPr lang="en-US" dirty="0">
                <a:solidFill>
                  <a:srgbClr val="000000"/>
                </a:solidFill>
              </a:rPr>
              <a:t>, </a:t>
            </a:r>
            <a:r>
              <a:rPr lang="en-US" sz="2000" i="1" dirty="0">
                <a:solidFill>
                  <a:srgbClr val="000000"/>
                </a:solidFill>
              </a:rPr>
              <a:t>the “silent” killer </a:t>
            </a:r>
            <a:r>
              <a:rPr lang="en-US" sz="2000" dirty="0">
                <a:solidFill>
                  <a:srgbClr val="000000"/>
                </a:solidFill>
              </a:rPr>
              <a:t>and</a:t>
            </a:r>
            <a:r>
              <a:rPr lang="en-US" dirty="0">
                <a:solidFill>
                  <a:srgbClr val="000000"/>
                </a:solidFill>
              </a:rPr>
              <a:t> </a:t>
            </a:r>
            <a:r>
              <a:rPr lang="en-US" dirty="0">
                <a:solidFill>
                  <a:srgbClr val="FF0000"/>
                </a:solidFill>
              </a:rPr>
              <a:t>beta2microglobulin</a:t>
            </a:r>
          </a:p>
          <a:p>
            <a:pPr eaLnBrk="1" hangingPunct="1"/>
            <a:r>
              <a:rPr lang="en-US" sz="2000" i="1" dirty="0">
                <a:solidFill>
                  <a:srgbClr val="000000"/>
                </a:solidFill>
              </a:rPr>
              <a:t>convective removal</a:t>
            </a:r>
          </a:p>
        </p:txBody>
      </p:sp>
    </p:spTree>
    <p:extLst>
      <p:ext uri="{BB962C8B-B14F-4D97-AF65-F5344CB8AC3E}">
        <p14:creationId xmlns:p14="http://schemas.microsoft.com/office/powerpoint/2010/main" val="7104368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325" y="260350"/>
            <a:ext cx="8743950" cy="792163"/>
          </a:xfrm>
          <a:solidFill>
            <a:schemeClr val="accent1">
              <a:lumMod val="20000"/>
              <a:lumOff val="80000"/>
            </a:schemeClr>
          </a:solidFill>
        </p:spPr>
        <p:txBody>
          <a:bodyPr/>
          <a:lstStyle/>
          <a:p>
            <a:pPr>
              <a:defRPr/>
            </a:pPr>
            <a:r>
              <a:rPr lang="fr-FR" dirty="0" smtClean="0"/>
              <a:t>HDF: a </a:t>
            </a:r>
            <a:r>
              <a:rPr lang="fr-FR" dirty="0" err="1" smtClean="0"/>
              <a:t>complete</a:t>
            </a:r>
            <a:r>
              <a:rPr lang="fr-FR" dirty="0" smtClean="0"/>
              <a:t> dialysis dose</a:t>
            </a:r>
            <a:endParaRPr lang="fr-FR" dirty="0"/>
          </a:p>
        </p:txBody>
      </p:sp>
      <p:sp>
        <p:nvSpPr>
          <p:cNvPr id="550914" name="Espace réservé du contenu 2"/>
          <p:cNvSpPr>
            <a:spLocks noGrp="1"/>
          </p:cNvSpPr>
          <p:nvPr>
            <p:ph idx="1"/>
          </p:nvPr>
        </p:nvSpPr>
        <p:spPr>
          <a:xfrm>
            <a:off x="102940" y="1268760"/>
            <a:ext cx="10009112" cy="5184775"/>
          </a:xfrm>
        </p:spPr>
        <p:txBody>
          <a:bodyPr/>
          <a:lstStyle/>
          <a:p>
            <a:r>
              <a:rPr lang="fr-FR" sz="2400" u="sng" dirty="0" smtClean="0">
                <a:solidFill>
                  <a:srgbClr val="FF0000"/>
                </a:solidFill>
                <a:latin typeface="Arial" charset="0"/>
                <a:ea typeface="MS PGothic" charset="0"/>
              </a:rPr>
              <a:t>Diffusive dose, </a:t>
            </a:r>
            <a:r>
              <a:rPr lang="fr-FR" sz="2000" dirty="0" smtClean="0">
                <a:solidFill>
                  <a:srgbClr val="000000"/>
                </a:solidFill>
                <a:latin typeface="Arial" charset="0"/>
                <a:ea typeface="MS PGothic" charset="0"/>
              </a:rPr>
              <a:t>on</a:t>
            </a:r>
            <a:r>
              <a:rPr lang="fr-FR" sz="2000" dirty="0">
                <a:solidFill>
                  <a:srgbClr val="000000"/>
                </a:solidFill>
                <a:latin typeface="Arial" charset="0"/>
                <a:ea typeface="MS PGothic" charset="0"/>
              </a:rPr>
              <a:t>-line </a:t>
            </a:r>
            <a:r>
              <a:rPr lang="fr-FR" sz="2000" dirty="0" err="1">
                <a:solidFill>
                  <a:srgbClr val="000000"/>
                </a:solidFill>
                <a:latin typeface="Arial" charset="0"/>
                <a:ea typeface="MS PGothic" charset="0"/>
              </a:rPr>
              <a:t>Urea</a:t>
            </a:r>
            <a:r>
              <a:rPr lang="fr-FR" sz="2000" dirty="0">
                <a:solidFill>
                  <a:srgbClr val="000000"/>
                </a:solidFill>
                <a:latin typeface="Arial" charset="0"/>
                <a:ea typeface="MS PGothic" charset="0"/>
              </a:rPr>
              <a:t> </a:t>
            </a:r>
            <a:r>
              <a:rPr lang="fr-FR" sz="2000" dirty="0" err="1">
                <a:solidFill>
                  <a:srgbClr val="000000"/>
                </a:solidFill>
                <a:latin typeface="Arial" charset="0"/>
                <a:ea typeface="MS PGothic" charset="0"/>
              </a:rPr>
              <a:t>Kt</a:t>
            </a:r>
            <a:r>
              <a:rPr lang="fr-FR" sz="2000" dirty="0">
                <a:solidFill>
                  <a:srgbClr val="000000"/>
                </a:solidFill>
                <a:latin typeface="Arial" charset="0"/>
                <a:ea typeface="MS PGothic" charset="0"/>
              </a:rPr>
              <a:t>/V &gt; </a:t>
            </a:r>
            <a:r>
              <a:rPr lang="fr-FR" sz="2000" dirty="0" smtClean="0">
                <a:solidFill>
                  <a:srgbClr val="000000"/>
                </a:solidFill>
                <a:latin typeface="Arial" charset="0"/>
                <a:ea typeface="MS PGothic" charset="0"/>
              </a:rPr>
              <a:t>1.4, </a:t>
            </a:r>
            <a:r>
              <a:rPr lang="fr-FR" sz="2000" dirty="0" smtClean="0">
                <a:latin typeface="Arial" charset="0"/>
                <a:ea typeface="MS PGothic" charset="0"/>
              </a:rPr>
              <a:t>V </a:t>
            </a:r>
            <a:r>
              <a:rPr lang="fr-FR" sz="2000" dirty="0" err="1" smtClean="0">
                <a:latin typeface="Arial" charset="0"/>
                <a:ea typeface="MS PGothic" charset="0"/>
              </a:rPr>
              <a:t>from</a:t>
            </a:r>
            <a:r>
              <a:rPr lang="fr-FR" sz="2000" dirty="0" smtClean="0">
                <a:latin typeface="Arial" charset="0"/>
                <a:ea typeface="MS PGothic" charset="0"/>
              </a:rPr>
              <a:t> «</a:t>
            </a:r>
            <a:r>
              <a:rPr lang="fr-FR" sz="2000" dirty="0">
                <a:latin typeface="Arial" charset="0"/>
                <a:ea typeface="MS PGothic" charset="0"/>
              </a:rPr>
              <a:t> Morgenstern or </a:t>
            </a:r>
            <a:r>
              <a:rPr lang="fr-FR" sz="2000" dirty="0" err="1" smtClean="0">
                <a:latin typeface="Arial" charset="0"/>
                <a:ea typeface="MS PGothic" charset="0"/>
              </a:rPr>
              <a:t>impedancemetry</a:t>
            </a:r>
            <a:endParaRPr lang="fr-FR" sz="2000" dirty="0" smtClean="0">
              <a:latin typeface="Arial" charset="0"/>
              <a:ea typeface="MS PGothic" charset="0"/>
            </a:endParaRPr>
          </a:p>
          <a:p>
            <a:r>
              <a:rPr lang="fr-FR" sz="2400" u="sng" dirty="0" smtClean="0">
                <a:solidFill>
                  <a:srgbClr val="FF0000"/>
                </a:solidFill>
                <a:latin typeface="Arial" charset="0"/>
                <a:ea typeface="MS PGothic" charset="0"/>
              </a:rPr>
              <a:t>Convective dose,</a:t>
            </a:r>
            <a:r>
              <a:rPr lang="fr-FR" sz="2400" dirty="0" smtClean="0">
                <a:solidFill>
                  <a:srgbClr val="FF0000"/>
                </a:solidFill>
                <a:latin typeface="Arial" charset="0"/>
                <a:ea typeface="MS PGothic" charset="0"/>
              </a:rPr>
              <a:t> </a:t>
            </a:r>
            <a:r>
              <a:rPr lang="fr-FR" sz="2000" dirty="0" smtClean="0">
                <a:latin typeface="Arial" charset="0"/>
                <a:ea typeface="MS PGothic" charset="0"/>
              </a:rPr>
              <a:t>the convective volume  (</a:t>
            </a:r>
            <a:r>
              <a:rPr lang="fr-FR" sz="2000" dirty="0">
                <a:latin typeface="Arial" charset="0"/>
                <a:ea typeface="MS PGothic" charset="0"/>
              </a:rPr>
              <a:t>25L/session or 15L/m²/session)  but </a:t>
            </a:r>
            <a:r>
              <a:rPr lang="fr-FR" sz="2000" dirty="0" err="1">
                <a:latin typeface="Arial" charset="0"/>
                <a:ea typeface="MS PGothic" charset="0"/>
              </a:rPr>
              <a:t>also</a:t>
            </a:r>
            <a:r>
              <a:rPr lang="fr-FR" sz="2000" dirty="0">
                <a:latin typeface="Arial" charset="0"/>
                <a:ea typeface="MS PGothic" charset="0"/>
              </a:rPr>
              <a:t> </a:t>
            </a:r>
            <a:r>
              <a:rPr lang="fr-FR" sz="2000" dirty="0" smtClean="0">
                <a:latin typeface="Arial" charset="0"/>
                <a:ea typeface="MS PGothic" charset="0"/>
              </a:rPr>
              <a:t>the «</a:t>
            </a:r>
            <a:r>
              <a:rPr lang="fr-FR" sz="2000" dirty="0">
                <a:latin typeface="Arial" charset="0"/>
                <a:ea typeface="MS PGothic" charset="0"/>
              </a:rPr>
              <a:t> </a:t>
            </a:r>
            <a:r>
              <a:rPr lang="fr-FR" sz="2000" dirty="0" err="1" smtClean="0">
                <a:latin typeface="Arial" charset="0"/>
                <a:ea typeface="MS PGothic" charset="0"/>
              </a:rPr>
              <a:t>quality</a:t>
            </a:r>
            <a:r>
              <a:rPr lang="fr-FR" sz="2000" dirty="0" smtClean="0">
                <a:latin typeface="Arial" charset="0"/>
                <a:ea typeface="MS PGothic" charset="0"/>
              </a:rPr>
              <a:t> of the UF</a:t>
            </a:r>
            <a:r>
              <a:rPr lang="fr-FR" sz="2000" dirty="0">
                <a:latin typeface="Arial" charset="0"/>
                <a:ea typeface="MS PGothic" charset="0"/>
              </a:rPr>
              <a:t> » (impact of the membrane</a:t>
            </a:r>
            <a:r>
              <a:rPr lang="fr-FR" sz="2000" dirty="0">
                <a:solidFill>
                  <a:srgbClr val="FF0000"/>
                </a:solidFill>
                <a:latin typeface="Arial" charset="0"/>
                <a:ea typeface="MS PGothic" charset="0"/>
              </a:rPr>
              <a:t>) : </a:t>
            </a:r>
            <a:endParaRPr lang="fr-FR" sz="2400" dirty="0">
              <a:solidFill>
                <a:srgbClr val="FF0000"/>
              </a:solidFill>
              <a:latin typeface="Arial" charset="0"/>
              <a:ea typeface="MS PGothic" charset="0"/>
            </a:endParaRPr>
          </a:p>
          <a:p>
            <a:pPr lvl="1">
              <a:buFont typeface="Wingdings" charset="0"/>
              <a:buChar char="Ø"/>
            </a:pPr>
            <a:r>
              <a:rPr lang="en-US" sz="2000" dirty="0">
                <a:latin typeface="Arial" charset="0"/>
                <a:ea typeface="MS PGothic" charset="0"/>
              </a:rPr>
              <a:t>ultrafiltration coefficient &gt; 20 mL/h/mm Hg/m</a:t>
            </a:r>
            <a:r>
              <a:rPr lang="en-US" sz="2000" baseline="30000" dirty="0">
                <a:latin typeface="Arial" charset="0"/>
                <a:ea typeface="MS PGothic" charset="0"/>
              </a:rPr>
              <a:t>2</a:t>
            </a:r>
            <a:endParaRPr lang="en-US" sz="2000" dirty="0">
              <a:latin typeface="Arial" charset="0"/>
              <a:ea typeface="MS PGothic" charset="0"/>
            </a:endParaRPr>
          </a:p>
          <a:p>
            <a:pPr lvl="1">
              <a:buFont typeface="Wingdings" charset="0"/>
              <a:buChar char="Ø"/>
            </a:pPr>
            <a:r>
              <a:rPr lang="el-GR" sz="2000" dirty="0">
                <a:latin typeface="Arial" charset="0"/>
                <a:ea typeface="MS PGothic" charset="0"/>
              </a:rPr>
              <a:t>Β</a:t>
            </a:r>
            <a:r>
              <a:rPr lang="en-US" sz="2000" dirty="0">
                <a:latin typeface="Arial" charset="0"/>
                <a:ea typeface="MS PGothic" charset="0"/>
              </a:rPr>
              <a:t>2</a:t>
            </a:r>
            <a:r>
              <a:rPr lang="fr-FR" sz="2000" dirty="0">
                <a:latin typeface="Arial" charset="0"/>
                <a:ea typeface="MS PGothic" charset="0"/>
              </a:rPr>
              <a:t>-</a:t>
            </a:r>
            <a:r>
              <a:rPr lang="fr-FR" sz="2000" dirty="0" err="1">
                <a:latin typeface="Arial" charset="0"/>
                <a:ea typeface="MS PGothic" charset="0"/>
              </a:rPr>
              <a:t>microglobulin</a:t>
            </a:r>
            <a:r>
              <a:rPr lang="fr-FR" sz="2000" dirty="0">
                <a:latin typeface="Arial" charset="0"/>
                <a:ea typeface="MS PGothic" charset="0"/>
              </a:rPr>
              <a:t> extraction coefficient &gt;80% (</a:t>
            </a:r>
            <a:r>
              <a:rPr lang="fr-FR" sz="2000" dirty="0" err="1">
                <a:latin typeface="Arial" charset="0"/>
                <a:ea typeface="MS PGothic" charset="0"/>
              </a:rPr>
              <a:t>Sieving</a:t>
            </a:r>
            <a:r>
              <a:rPr lang="fr-FR" sz="2000" dirty="0">
                <a:latin typeface="Arial" charset="0"/>
                <a:ea typeface="MS PGothic" charset="0"/>
              </a:rPr>
              <a:t> C </a:t>
            </a:r>
            <a:r>
              <a:rPr lang="en-US" sz="2000" dirty="0">
                <a:latin typeface="Arial" charset="0"/>
                <a:ea typeface="MS PGothic" charset="0"/>
              </a:rPr>
              <a:t>&gt; 0.6)</a:t>
            </a:r>
            <a:endParaRPr lang="fr-FR" sz="2000" dirty="0">
              <a:latin typeface="Arial" charset="0"/>
              <a:ea typeface="MS PGothic" charset="0"/>
            </a:endParaRPr>
          </a:p>
          <a:p>
            <a:pPr lvl="1">
              <a:buFont typeface="Wingdings" charset="0"/>
              <a:buChar char="Ø"/>
            </a:pPr>
            <a:r>
              <a:rPr lang="fr-FR" sz="2000" dirty="0" err="1">
                <a:latin typeface="Arial" charset="0"/>
                <a:ea typeface="MS PGothic" charset="0"/>
              </a:rPr>
              <a:t>myoglobin</a:t>
            </a:r>
            <a:r>
              <a:rPr lang="fr-FR" sz="2000" dirty="0">
                <a:latin typeface="Arial" charset="0"/>
                <a:ea typeface="MS PGothic" charset="0"/>
              </a:rPr>
              <a:t>&gt;65%</a:t>
            </a:r>
          </a:p>
          <a:p>
            <a:r>
              <a:rPr lang="fr-FR" sz="2400" u="sng" dirty="0">
                <a:solidFill>
                  <a:srgbClr val="FF0000"/>
                </a:solidFill>
                <a:latin typeface="Arial" charset="0"/>
                <a:ea typeface="MS PGothic" charset="0"/>
              </a:rPr>
              <a:t>« </a:t>
            </a:r>
            <a:r>
              <a:rPr lang="fr-FR" sz="2400" u="sng" dirty="0" err="1">
                <a:solidFill>
                  <a:srgbClr val="FF0000"/>
                </a:solidFill>
                <a:latin typeface="Arial" charset="0"/>
                <a:ea typeface="MS PGothic" charset="0"/>
              </a:rPr>
              <a:t>loss</a:t>
            </a:r>
            <a:r>
              <a:rPr lang="fr-FR" sz="2400" u="sng" dirty="0">
                <a:solidFill>
                  <a:srgbClr val="FF0000"/>
                </a:solidFill>
                <a:latin typeface="Arial" charset="0"/>
                <a:ea typeface="MS PGothic" charset="0"/>
              </a:rPr>
              <a:t> </a:t>
            </a:r>
            <a:r>
              <a:rPr lang="fr-FR" sz="2400" u="sng" dirty="0" smtClean="0">
                <a:solidFill>
                  <a:srgbClr val="FF0000"/>
                </a:solidFill>
                <a:latin typeface="Arial" charset="0"/>
                <a:ea typeface="MS PGothic" charset="0"/>
              </a:rPr>
              <a:t>» of </a:t>
            </a:r>
            <a:r>
              <a:rPr lang="fr-FR" sz="2400" u="sng" dirty="0" err="1" smtClean="0">
                <a:solidFill>
                  <a:srgbClr val="FF0000"/>
                </a:solidFill>
                <a:latin typeface="Arial" charset="0"/>
                <a:ea typeface="MS PGothic" charset="0"/>
              </a:rPr>
              <a:t>albumin</a:t>
            </a:r>
            <a:r>
              <a:rPr lang="fr-FR" sz="2400" u="sng" dirty="0" smtClean="0">
                <a:solidFill>
                  <a:srgbClr val="FF0000"/>
                </a:solidFill>
                <a:latin typeface="Arial" charset="0"/>
                <a:ea typeface="MS PGothic" charset="0"/>
              </a:rPr>
              <a:t> </a:t>
            </a:r>
            <a:r>
              <a:rPr lang="fr-FR" sz="2000" dirty="0" smtClean="0">
                <a:solidFill>
                  <a:srgbClr val="000000"/>
                </a:solidFill>
                <a:latin typeface="Arial" charset="0"/>
                <a:ea typeface="MS PGothic" charset="0"/>
              </a:rPr>
              <a:t>(more </a:t>
            </a:r>
            <a:r>
              <a:rPr lang="fr-FR" sz="2000" dirty="0" err="1" smtClean="0">
                <a:solidFill>
                  <a:srgbClr val="000000"/>
                </a:solidFill>
                <a:latin typeface="Arial" charset="0"/>
                <a:ea typeface="MS PGothic" charset="0"/>
              </a:rPr>
              <a:t>impacted</a:t>
            </a:r>
            <a:r>
              <a:rPr lang="fr-FR" sz="2000" dirty="0" smtClean="0">
                <a:solidFill>
                  <a:srgbClr val="000000"/>
                </a:solidFill>
                <a:latin typeface="Arial" charset="0"/>
                <a:ea typeface="MS PGothic" charset="0"/>
              </a:rPr>
              <a:t> by the membrane </a:t>
            </a:r>
            <a:r>
              <a:rPr lang="fr-FR" sz="2000" dirty="0" err="1" smtClean="0">
                <a:solidFill>
                  <a:srgbClr val="000000"/>
                </a:solidFill>
                <a:latin typeface="Arial" charset="0"/>
                <a:ea typeface="MS PGothic" charset="0"/>
              </a:rPr>
              <a:t>than</a:t>
            </a:r>
            <a:r>
              <a:rPr lang="fr-FR" sz="2000" dirty="0" smtClean="0">
                <a:solidFill>
                  <a:srgbClr val="000000"/>
                </a:solidFill>
                <a:latin typeface="Arial" charset="0"/>
                <a:ea typeface="MS PGothic" charset="0"/>
              </a:rPr>
              <a:t> by the </a:t>
            </a:r>
            <a:r>
              <a:rPr lang="fr-FR" sz="2000" dirty="0" err="1" smtClean="0">
                <a:solidFill>
                  <a:srgbClr val="000000"/>
                </a:solidFill>
                <a:latin typeface="Arial" charset="0"/>
                <a:ea typeface="MS PGothic" charset="0"/>
              </a:rPr>
              <a:t>amount</a:t>
            </a:r>
            <a:r>
              <a:rPr lang="fr-FR" sz="2000" dirty="0" smtClean="0">
                <a:solidFill>
                  <a:srgbClr val="000000"/>
                </a:solidFill>
                <a:latin typeface="Arial" charset="0"/>
                <a:ea typeface="MS PGothic" charset="0"/>
              </a:rPr>
              <a:t> of convective volume, </a:t>
            </a:r>
            <a:r>
              <a:rPr lang="fr-FR" sz="2000" dirty="0" smtClean="0">
                <a:latin typeface="Arial" charset="0"/>
                <a:ea typeface="MS PGothic" charset="0"/>
              </a:rPr>
              <a:t>check </a:t>
            </a:r>
            <a:r>
              <a:rPr lang="fr-FR" sz="2000" dirty="0">
                <a:latin typeface="Arial" charset="0"/>
                <a:ea typeface="MS PGothic" charset="0"/>
              </a:rPr>
              <a:t>for </a:t>
            </a:r>
            <a:r>
              <a:rPr lang="fr-FR" sz="2000" dirty="0" err="1">
                <a:latin typeface="Arial" charset="0"/>
                <a:ea typeface="MS PGothic" charset="0"/>
              </a:rPr>
              <a:t>albumin</a:t>
            </a:r>
            <a:r>
              <a:rPr lang="fr-FR" sz="2000" dirty="0">
                <a:latin typeface="Arial" charset="0"/>
                <a:ea typeface="MS PGothic" charset="0"/>
              </a:rPr>
              <a:t> </a:t>
            </a:r>
            <a:r>
              <a:rPr lang="fr-FR" sz="2000" dirty="0" err="1">
                <a:latin typeface="Arial" charset="0"/>
                <a:ea typeface="MS PGothic" charset="0"/>
              </a:rPr>
              <a:t>loss</a:t>
            </a:r>
            <a:r>
              <a:rPr lang="fr-FR" sz="2000" dirty="0">
                <a:latin typeface="Arial" charset="0"/>
                <a:ea typeface="MS PGothic" charset="0"/>
              </a:rPr>
              <a:t> &lt; 5gr/session for « </a:t>
            </a:r>
            <a:r>
              <a:rPr lang="fr-FR" sz="2000" dirty="0" err="1">
                <a:latin typeface="Arial" charset="0"/>
                <a:ea typeface="MS PGothic" charset="0"/>
              </a:rPr>
              <a:t>adults</a:t>
            </a:r>
            <a:r>
              <a:rPr lang="fr-FR" sz="2000" dirty="0">
                <a:latin typeface="Arial" charset="0"/>
                <a:ea typeface="MS PGothic" charset="0"/>
              </a:rPr>
              <a:t> »)</a:t>
            </a:r>
          </a:p>
          <a:p>
            <a:r>
              <a:rPr lang="fr-FR" sz="2400" u="sng" dirty="0" err="1">
                <a:solidFill>
                  <a:srgbClr val="FF0000"/>
                </a:solidFill>
                <a:latin typeface="Arial" charset="0"/>
                <a:ea typeface="MS PGothic" charset="0"/>
              </a:rPr>
              <a:t>Dialysis</a:t>
            </a:r>
            <a:r>
              <a:rPr lang="fr-FR" sz="2400" u="sng" dirty="0">
                <a:solidFill>
                  <a:srgbClr val="FF0000"/>
                </a:solidFill>
                <a:latin typeface="Arial" charset="0"/>
                <a:ea typeface="MS PGothic" charset="0"/>
              </a:rPr>
              <a:t> </a:t>
            </a:r>
            <a:r>
              <a:rPr lang="fr-FR" sz="2400" u="sng" dirty="0" err="1">
                <a:solidFill>
                  <a:srgbClr val="FF0000"/>
                </a:solidFill>
                <a:latin typeface="Arial" charset="0"/>
                <a:ea typeface="MS PGothic" charset="0"/>
              </a:rPr>
              <a:t>fluids</a:t>
            </a:r>
            <a:r>
              <a:rPr lang="fr-FR" sz="2400" u="sng" dirty="0">
                <a:solidFill>
                  <a:srgbClr val="FF0000"/>
                </a:solidFill>
                <a:latin typeface="Arial" charset="0"/>
                <a:ea typeface="MS PGothic" charset="0"/>
              </a:rPr>
              <a:t> : </a:t>
            </a:r>
          </a:p>
          <a:p>
            <a:pPr lvl="1"/>
            <a:r>
              <a:rPr lang="fr-FR" sz="2000" dirty="0" err="1" smtClean="0">
                <a:latin typeface="Arial" charset="0"/>
                <a:ea typeface="MS PGothic" charset="0"/>
              </a:rPr>
              <a:t>Purity</a:t>
            </a:r>
            <a:r>
              <a:rPr lang="fr-FR" sz="2000" dirty="0" smtClean="0">
                <a:latin typeface="Arial" charset="0"/>
                <a:ea typeface="MS PGothic" charset="0"/>
              </a:rPr>
              <a:t> (</a:t>
            </a:r>
            <a:r>
              <a:rPr lang="fr-FR" sz="2000" dirty="0" err="1" smtClean="0">
                <a:latin typeface="Arial" charset="0"/>
                <a:ea typeface="MS PGothic" charset="0"/>
              </a:rPr>
              <a:t>endotoxin</a:t>
            </a:r>
            <a:r>
              <a:rPr lang="fr-FR" sz="2000" dirty="0" smtClean="0">
                <a:latin typeface="Arial" charset="0"/>
                <a:ea typeface="MS PGothic" charset="0"/>
              </a:rPr>
              <a:t> « free ») </a:t>
            </a:r>
            <a:endParaRPr lang="fr-FR" sz="2000" dirty="0">
              <a:latin typeface="Arial" charset="0"/>
              <a:ea typeface="MS PGothic" charset="0"/>
            </a:endParaRPr>
          </a:p>
          <a:p>
            <a:pPr lvl="1"/>
            <a:r>
              <a:rPr lang="fr-FR" sz="2000" dirty="0" err="1" smtClean="0">
                <a:latin typeface="Arial" charset="0"/>
                <a:ea typeface="MS PGothic" charset="0"/>
              </a:rPr>
              <a:t>Temperature</a:t>
            </a:r>
            <a:r>
              <a:rPr lang="fr-FR" sz="2000" dirty="0" smtClean="0">
                <a:latin typeface="Arial" charset="0"/>
                <a:ea typeface="MS PGothic" charset="0"/>
              </a:rPr>
              <a:t> control (BTM) of the </a:t>
            </a:r>
            <a:r>
              <a:rPr lang="fr-FR" sz="2000" dirty="0" err="1" smtClean="0">
                <a:latin typeface="Arial" charset="0"/>
                <a:ea typeface="MS PGothic" charset="0"/>
              </a:rPr>
              <a:t>dialysate</a:t>
            </a:r>
            <a:r>
              <a:rPr lang="fr-FR" sz="2000" dirty="0" smtClean="0">
                <a:latin typeface="Arial" charset="0"/>
                <a:ea typeface="MS PGothic" charset="0"/>
              </a:rPr>
              <a:t>/replacement </a:t>
            </a:r>
            <a:r>
              <a:rPr lang="fr-FR" sz="2000" dirty="0" err="1" smtClean="0">
                <a:latin typeface="Arial" charset="0"/>
                <a:ea typeface="MS PGothic" charset="0"/>
              </a:rPr>
              <a:t>fluid</a:t>
            </a:r>
            <a:r>
              <a:rPr lang="fr-FR" sz="2000" dirty="0" smtClean="0">
                <a:latin typeface="Arial" charset="0"/>
                <a:ea typeface="MS PGothic" charset="0"/>
              </a:rPr>
              <a:t> </a:t>
            </a:r>
            <a:r>
              <a:rPr lang="fr-FR" sz="1800" dirty="0" smtClean="0">
                <a:latin typeface="Arial" charset="0"/>
                <a:ea typeface="MS PGothic" charset="0"/>
              </a:rPr>
              <a:t>(</a:t>
            </a:r>
            <a:r>
              <a:rPr lang="fr-FR" sz="1800" dirty="0">
                <a:latin typeface="Arial" charset="0"/>
                <a:ea typeface="MS PGothic" charset="0"/>
              </a:rPr>
              <a:t>« </a:t>
            </a:r>
            <a:r>
              <a:rPr lang="fr-FR" sz="1800" dirty="0" err="1">
                <a:solidFill>
                  <a:srgbClr val="FF0000"/>
                </a:solidFill>
                <a:latin typeface="Arial" charset="0"/>
                <a:ea typeface="MS PGothic" charset="0"/>
              </a:rPr>
              <a:t>cooling</a:t>
            </a:r>
            <a:r>
              <a:rPr lang="fr-FR" sz="1800" dirty="0">
                <a:solidFill>
                  <a:srgbClr val="FF0000"/>
                </a:solidFill>
                <a:latin typeface="Arial" charset="0"/>
                <a:ea typeface="MS PGothic" charset="0"/>
              </a:rPr>
              <a:t> for « all »: 36° </a:t>
            </a:r>
            <a:r>
              <a:rPr lang="fr-FR" sz="1800" dirty="0" smtClean="0">
                <a:latin typeface="Arial" charset="0"/>
                <a:ea typeface="MS PGothic" charset="0"/>
              </a:rPr>
              <a:t>»)</a:t>
            </a:r>
            <a:r>
              <a:rPr lang="fr-FR" sz="2000" dirty="0" smtClean="0">
                <a:latin typeface="Arial" charset="0"/>
                <a:ea typeface="MS PGothic" charset="0"/>
              </a:rPr>
              <a:t> </a:t>
            </a:r>
            <a:endParaRPr lang="fr-FR" sz="2000" dirty="0">
              <a:latin typeface="Arial" charset="0"/>
              <a:ea typeface="MS PGothic" charset="0"/>
            </a:endParaRPr>
          </a:p>
          <a:p>
            <a:pPr lvl="1"/>
            <a:r>
              <a:rPr lang="fr-FR" sz="2000" dirty="0" err="1">
                <a:latin typeface="Arial" charset="0"/>
                <a:ea typeface="MS PGothic" charset="0"/>
              </a:rPr>
              <a:t>Dialysate</a:t>
            </a:r>
            <a:r>
              <a:rPr lang="fr-FR" sz="2000" dirty="0" smtClean="0">
                <a:latin typeface="Arial" charset="0"/>
                <a:ea typeface="MS PGothic" charset="0"/>
              </a:rPr>
              <a:t>/replacement </a:t>
            </a:r>
            <a:r>
              <a:rPr lang="fr-FR" sz="2000" dirty="0" err="1" smtClean="0">
                <a:latin typeface="Arial" charset="0"/>
                <a:ea typeface="MS PGothic" charset="0"/>
              </a:rPr>
              <a:t>fluid</a:t>
            </a:r>
            <a:r>
              <a:rPr lang="fr-FR" sz="2000" dirty="0">
                <a:latin typeface="Arial" charset="0"/>
                <a:ea typeface="MS PGothic" charset="0"/>
              </a:rPr>
              <a:t>,</a:t>
            </a:r>
            <a:r>
              <a:rPr lang="fr-FR" sz="2000" dirty="0" smtClean="0">
                <a:latin typeface="Arial" charset="0"/>
                <a:ea typeface="MS PGothic" charset="0"/>
              </a:rPr>
              <a:t> importance of the composition</a:t>
            </a:r>
            <a:r>
              <a:rPr lang="fr-FR" sz="2000" dirty="0">
                <a:latin typeface="Arial" charset="0"/>
                <a:ea typeface="MS PGothic" charset="0"/>
              </a:rPr>
              <a:t>: </a:t>
            </a:r>
            <a:r>
              <a:rPr lang="fr-FR" sz="2000" dirty="0" err="1">
                <a:latin typeface="Arial" charset="0"/>
                <a:ea typeface="MS PGothic" charset="0"/>
              </a:rPr>
              <a:t>NaD</a:t>
            </a:r>
            <a:r>
              <a:rPr lang="fr-FR" sz="2000" dirty="0">
                <a:latin typeface="Arial" charset="0"/>
                <a:ea typeface="MS PGothic" charset="0"/>
              </a:rPr>
              <a:t>, Ca++, HCO</a:t>
            </a:r>
            <a:r>
              <a:rPr lang="fr-FR" sz="2000" baseline="-25000" dirty="0">
                <a:latin typeface="Arial" charset="0"/>
                <a:ea typeface="MS PGothic" charset="0"/>
              </a:rPr>
              <a:t>3</a:t>
            </a:r>
            <a:r>
              <a:rPr lang="fr-FR" sz="2000" baseline="30000" dirty="0">
                <a:latin typeface="Arial" charset="0"/>
                <a:ea typeface="MS PGothic" charset="0"/>
              </a:rPr>
              <a:t>-</a:t>
            </a:r>
            <a:endParaRPr lang="fr-FR" sz="2400" baseline="30000" dirty="0">
              <a:latin typeface="Arial" charset="0"/>
              <a:ea typeface="MS PGothic" charset="0"/>
            </a:endParaRPr>
          </a:p>
          <a:p>
            <a:pPr>
              <a:buFontTx/>
              <a:buNone/>
            </a:pPr>
            <a:endParaRPr lang="fr-FR" baseline="30000" dirty="0">
              <a:latin typeface="Arial" charset="0"/>
              <a:ea typeface="MS PGothic" charset="0"/>
            </a:endParaRPr>
          </a:p>
          <a:p>
            <a:endParaRPr lang="fr-FR" dirty="0">
              <a:latin typeface="Arial" charset="0"/>
              <a:ea typeface="MS PGothic"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Title 1"/>
          <p:cNvSpPr>
            <a:spLocks noGrp="1"/>
          </p:cNvSpPr>
          <p:nvPr>
            <p:ph type="title"/>
          </p:nvPr>
        </p:nvSpPr>
        <p:spPr>
          <a:xfrm>
            <a:off x="751012" y="476672"/>
            <a:ext cx="8856539" cy="1728192"/>
          </a:xfrm>
        </p:spPr>
        <p:txBody>
          <a:bodyPr/>
          <a:lstStyle/>
          <a:p>
            <a:r>
              <a:rPr lang="en-GB" dirty="0" smtClean="0">
                <a:latin typeface="Arial" charset="0"/>
              </a:rPr>
              <a:t>     Conclusions</a:t>
            </a:r>
            <a:r>
              <a:rPr lang="en-GB" dirty="0">
                <a:latin typeface="Arial" charset="0"/>
              </a:rPr>
              <a:t>: 3 “H” study 2017</a:t>
            </a:r>
            <a:br>
              <a:rPr lang="en-GB" dirty="0">
                <a:latin typeface="Arial" charset="0"/>
              </a:rPr>
            </a:br>
            <a:r>
              <a:rPr lang="en-GB" dirty="0">
                <a:latin typeface="Arial" charset="0"/>
              </a:rPr>
              <a:t>	</a:t>
            </a:r>
            <a:r>
              <a:rPr lang="en-GB" dirty="0" smtClean="0">
                <a:latin typeface="Arial" charset="0"/>
              </a:rPr>
              <a:t>    </a:t>
            </a:r>
            <a:r>
              <a:rPr lang="en-GB" sz="3200" b="0" i="1" dirty="0" smtClean="0">
                <a:solidFill>
                  <a:srgbClr val="000090"/>
                </a:solidFill>
                <a:latin typeface="Arial" charset="0"/>
              </a:rPr>
              <a:t>HDF</a:t>
            </a:r>
            <a:r>
              <a:rPr lang="en-GB" sz="3200" b="0" i="1" dirty="0">
                <a:solidFill>
                  <a:srgbClr val="000090"/>
                </a:solidFill>
                <a:latin typeface="Arial" charset="0"/>
              </a:rPr>
              <a:t>, Hearts, </a:t>
            </a:r>
            <a:r>
              <a:rPr lang="en-GB" sz="3200" b="0" i="1" dirty="0" smtClean="0">
                <a:solidFill>
                  <a:srgbClr val="000090"/>
                </a:solidFill>
                <a:latin typeface="Arial" charset="0"/>
              </a:rPr>
              <a:t>Height: HDF&gt;&gt;HD</a:t>
            </a:r>
            <a:r>
              <a:rPr lang="en-GB" sz="3200" b="0" i="1" dirty="0" smtClean="0">
                <a:solidFill>
                  <a:srgbClr val="0000FF"/>
                </a:solidFill>
                <a:latin typeface="Arial" charset="0"/>
              </a:rPr>
              <a:t/>
            </a:r>
            <a:br>
              <a:rPr lang="en-GB" sz="3200" b="0" i="1" dirty="0" smtClean="0">
                <a:solidFill>
                  <a:srgbClr val="0000FF"/>
                </a:solidFill>
                <a:latin typeface="Arial" charset="0"/>
              </a:rPr>
            </a:br>
            <a:r>
              <a:rPr lang="en-GB" sz="3200" b="0" i="1" dirty="0" smtClean="0">
                <a:solidFill>
                  <a:srgbClr val="FF0000"/>
                </a:solidFill>
                <a:latin typeface="Arial" charset="0"/>
              </a:rPr>
              <a:t>         </a:t>
            </a:r>
            <a:r>
              <a:rPr lang="en-GB" sz="3200" b="0" dirty="0" err="1" smtClean="0">
                <a:solidFill>
                  <a:srgbClr val="FF0000"/>
                </a:solidFill>
                <a:latin typeface="Arial" charset="0"/>
              </a:rPr>
              <a:t>Shroff</a:t>
            </a:r>
            <a:r>
              <a:rPr lang="en-GB" sz="3200" b="0" dirty="0" smtClean="0">
                <a:solidFill>
                  <a:srgbClr val="FF0000"/>
                </a:solidFill>
                <a:latin typeface="Arial" charset="0"/>
              </a:rPr>
              <a:t> R and al. CJASN 2019 in press</a:t>
            </a:r>
            <a:endParaRPr lang="en-GB" sz="3200" b="0" dirty="0">
              <a:solidFill>
                <a:srgbClr val="FF0000"/>
              </a:solidFill>
              <a:latin typeface="Arial" charset="0"/>
            </a:endParaRPr>
          </a:p>
        </p:txBody>
      </p:sp>
      <p:sp>
        <p:nvSpPr>
          <p:cNvPr id="549890" name="Content Placeholder 2"/>
          <p:cNvSpPr>
            <a:spLocks noGrp="1"/>
          </p:cNvSpPr>
          <p:nvPr>
            <p:ph idx="1"/>
          </p:nvPr>
        </p:nvSpPr>
        <p:spPr>
          <a:xfrm>
            <a:off x="679004" y="2420888"/>
            <a:ext cx="8858250" cy="3816424"/>
          </a:xfrm>
          <a:gradFill flip="none" rotWithShape="1">
            <a:gsLst>
              <a:gs pos="0">
                <a:srgbClr val="FFFF00"/>
              </a:gs>
              <a:gs pos="100000">
                <a:srgbClr val="FFFFFF"/>
              </a:gs>
            </a:gsLst>
            <a:path path="circle">
              <a:fillToRect l="100000" t="100000"/>
            </a:path>
            <a:tileRect r="-100000" b="-100000"/>
          </a:gradFill>
          <a:ln w="28575" cmpd="sng">
            <a:solidFill>
              <a:srgbClr val="262673"/>
            </a:solidFill>
          </a:ln>
        </p:spPr>
        <p:txBody>
          <a:bodyPr/>
          <a:lstStyle/>
          <a:p>
            <a:endParaRPr lang="en-GB" sz="1000" dirty="0">
              <a:latin typeface="Arial" charset="0"/>
            </a:endParaRPr>
          </a:p>
          <a:p>
            <a:r>
              <a:rPr lang="en-GB" sz="2400" dirty="0">
                <a:latin typeface="Arial" charset="0"/>
              </a:rPr>
              <a:t>Children on HDF have a small but significant increase in height SDS over 1-year</a:t>
            </a:r>
          </a:p>
          <a:p>
            <a:endParaRPr lang="en-GB" sz="900" dirty="0">
              <a:latin typeface="Arial" charset="0"/>
            </a:endParaRPr>
          </a:p>
          <a:p>
            <a:r>
              <a:rPr lang="en-GB" sz="2400" dirty="0">
                <a:latin typeface="Arial" charset="0"/>
              </a:rPr>
              <a:t>HDF is associated with a significant and early improvement in “cardiovascular preservation”:</a:t>
            </a:r>
          </a:p>
          <a:p>
            <a:pPr lvl="1">
              <a:buFontTx/>
              <a:buChar char="-"/>
            </a:pPr>
            <a:r>
              <a:rPr lang="en-GB" sz="2000" i="1" dirty="0">
                <a:latin typeface="Arial" charset="0"/>
              </a:rPr>
              <a:t>F</a:t>
            </a:r>
            <a:r>
              <a:rPr lang="en-GB" sz="2000" i="1" dirty="0" smtClean="0">
                <a:latin typeface="Arial" charset="0"/>
              </a:rPr>
              <a:t>luid </a:t>
            </a:r>
            <a:r>
              <a:rPr lang="en-GB" sz="2000" i="1" dirty="0">
                <a:latin typeface="Arial" charset="0"/>
              </a:rPr>
              <a:t>status</a:t>
            </a:r>
          </a:p>
          <a:p>
            <a:pPr lvl="1">
              <a:buFontTx/>
              <a:buChar char="-"/>
            </a:pPr>
            <a:r>
              <a:rPr lang="en-GB" sz="2000" i="1" dirty="0">
                <a:latin typeface="Arial" charset="0"/>
              </a:rPr>
              <a:t>Reduced inflammation and oxidative stress </a:t>
            </a:r>
          </a:p>
          <a:p>
            <a:pPr lvl="1">
              <a:buFontTx/>
              <a:buChar char="-"/>
            </a:pPr>
            <a:r>
              <a:rPr lang="en-GB" sz="2000" i="1" dirty="0">
                <a:latin typeface="Arial" charset="0"/>
              </a:rPr>
              <a:t>Improved endothelial </a:t>
            </a:r>
            <a:r>
              <a:rPr lang="en-GB" sz="2000" i="1" dirty="0" smtClean="0">
                <a:latin typeface="Arial" charset="0"/>
              </a:rPr>
              <a:t>function</a:t>
            </a:r>
          </a:p>
          <a:p>
            <a:pPr lvl="1">
              <a:buFontTx/>
              <a:buChar char="-"/>
            </a:pPr>
            <a:r>
              <a:rPr lang="en-GB" sz="2000" i="1" dirty="0">
                <a:latin typeface="Arial" charset="0"/>
              </a:rPr>
              <a:t>Children on HD have a significant increase in </a:t>
            </a:r>
            <a:r>
              <a:rPr lang="en-GB" sz="2000" i="1" dirty="0" err="1">
                <a:latin typeface="Arial" charset="0"/>
              </a:rPr>
              <a:t>cIMT</a:t>
            </a:r>
            <a:r>
              <a:rPr lang="en-GB" sz="2000" i="1" dirty="0">
                <a:latin typeface="Arial" charset="0"/>
              </a:rPr>
              <a:t> over 1-year, whereas there is no change in </a:t>
            </a:r>
            <a:r>
              <a:rPr lang="en-GB" sz="2000" i="1" dirty="0" err="1">
                <a:latin typeface="Arial" charset="0"/>
              </a:rPr>
              <a:t>cIMT</a:t>
            </a:r>
            <a:r>
              <a:rPr lang="en-GB" sz="2000" i="1" dirty="0">
                <a:latin typeface="Arial" charset="0"/>
              </a:rPr>
              <a:t> in children on HDF </a:t>
            </a:r>
          </a:p>
          <a:p>
            <a:pPr lvl="1">
              <a:buFontTx/>
              <a:buChar char="-"/>
            </a:pPr>
            <a:endParaRPr lang="en-GB" sz="2400" i="1" dirty="0">
              <a:latin typeface="Arial" charset="0"/>
            </a:endParaRPr>
          </a:p>
        </p:txBody>
      </p:sp>
      <p:sp>
        <p:nvSpPr>
          <p:cNvPr id="549891" name="Image 1"/>
          <p:cNvSpPr>
            <a:spLocks noChangeAspect="1"/>
          </p:cNvSpPr>
          <p:nvPr/>
        </p:nvSpPr>
        <p:spPr bwMode="auto">
          <a:xfrm>
            <a:off x="6872288" y="4365625"/>
            <a:ext cx="2852737"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endParaRPr>
          </a:p>
        </p:txBody>
      </p:sp>
    </p:spTree>
    <p:extLst>
      <p:ext uri="{BB962C8B-B14F-4D97-AF65-F5344CB8AC3E}">
        <p14:creationId xmlns:p14="http://schemas.microsoft.com/office/powerpoint/2010/main" val="119948741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Rectangle 2"/>
          <p:cNvSpPr>
            <a:spLocks noGrp="1" noChangeArrowheads="1"/>
          </p:cNvSpPr>
          <p:nvPr>
            <p:ph type="title" idx="4294967295"/>
          </p:nvPr>
        </p:nvSpPr>
        <p:spPr>
          <a:xfrm>
            <a:off x="1182688" y="260350"/>
            <a:ext cx="7921625" cy="1081088"/>
          </a:xfrm>
          <a:solidFill>
            <a:srgbClr val="B2E4E3"/>
          </a:solidFill>
        </p:spPr>
        <p:txBody>
          <a:bodyPr/>
          <a:lstStyle/>
          <a:p>
            <a:pPr eaLnBrk="1" hangingPunct="1"/>
            <a:r>
              <a:rPr lang="fr-FR" b="0">
                <a:solidFill>
                  <a:srgbClr val="FF0000"/>
                </a:solidFill>
                <a:latin typeface="Arial" charset="0"/>
                <a:ea typeface="MS PGothic" charset="0"/>
              </a:rPr>
              <a:t>« more » for children  </a:t>
            </a:r>
            <a:r>
              <a:rPr lang="fr-FR" b="0">
                <a:latin typeface="Arial" charset="0"/>
                <a:ea typeface="MS PGothic" charset="0"/>
              </a:rPr>
              <a:t/>
            </a:r>
            <a:br>
              <a:rPr lang="fr-FR" b="0">
                <a:latin typeface="Arial" charset="0"/>
                <a:ea typeface="MS PGothic" charset="0"/>
              </a:rPr>
            </a:br>
            <a:r>
              <a:rPr lang="fr-FR" b="0">
                <a:latin typeface="Arial" charset="0"/>
                <a:ea typeface="MS PGothic" charset="0"/>
              </a:rPr>
              <a:t>in center daily on-line HDF</a:t>
            </a:r>
          </a:p>
        </p:txBody>
      </p:sp>
      <p:sp>
        <p:nvSpPr>
          <p:cNvPr id="555010" name="Rectangle 3"/>
          <p:cNvSpPr>
            <a:spLocks noGrp="1" noChangeArrowheads="1"/>
          </p:cNvSpPr>
          <p:nvPr>
            <p:ph type="body" idx="4294967295"/>
          </p:nvPr>
        </p:nvSpPr>
        <p:spPr>
          <a:xfrm>
            <a:off x="247650" y="1484313"/>
            <a:ext cx="7329488" cy="5184775"/>
          </a:xfrm>
        </p:spPr>
        <p:txBody>
          <a:bodyPr/>
          <a:lstStyle/>
          <a:p>
            <a:pPr eaLnBrk="1" hangingPunct="1">
              <a:lnSpc>
                <a:spcPct val="108000"/>
              </a:lnSpc>
            </a:pPr>
            <a:r>
              <a:rPr lang="en-GB">
                <a:latin typeface="Arial" charset="0"/>
                <a:ea typeface="MS PGothic" charset="0"/>
              </a:rPr>
              <a:t>In center daily </a:t>
            </a:r>
            <a:r>
              <a:rPr lang="en-GB">
                <a:solidFill>
                  <a:srgbClr val="FF0000"/>
                </a:solidFill>
                <a:latin typeface="Arial" charset="0"/>
                <a:ea typeface="MS PGothic" charset="0"/>
              </a:rPr>
              <a:t>on line/high efficiency HDF </a:t>
            </a:r>
            <a:r>
              <a:rPr lang="en-GB" sz="1600">
                <a:latin typeface="Arial" charset="0"/>
                <a:ea typeface="MS PGothic" charset="0"/>
              </a:rPr>
              <a:t>(since september 2002)</a:t>
            </a:r>
          </a:p>
          <a:p>
            <a:pPr eaLnBrk="1" hangingPunct="1">
              <a:lnSpc>
                <a:spcPct val="108000"/>
              </a:lnSpc>
            </a:pPr>
            <a:r>
              <a:rPr lang="en-GB">
                <a:solidFill>
                  <a:srgbClr val="FF0000"/>
                </a:solidFill>
                <a:latin typeface="Arial" charset="0"/>
                <a:ea typeface="MS PGothic" charset="0"/>
              </a:rPr>
              <a:t>6 times per week </a:t>
            </a:r>
            <a:r>
              <a:rPr lang="en-GB" sz="2000">
                <a:latin typeface="Arial" charset="0"/>
                <a:ea typeface="MS PGothic" charset="0"/>
              </a:rPr>
              <a:t>(18h/week; 3 hour session )</a:t>
            </a:r>
            <a:r>
              <a:rPr lang="en-GB">
                <a:latin typeface="Arial" charset="0"/>
                <a:ea typeface="MS PGothic" charset="0"/>
              </a:rPr>
              <a:t> </a:t>
            </a:r>
          </a:p>
          <a:p>
            <a:pPr eaLnBrk="1" hangingPunct="1">
              <a:lnSpc>
                <a:spcPct val="108000"/>
              </a:lnSpc>
            </a:pPr>
            <a:r>
              <a:rPr lang="en-GB" b="1" u="sng">
                <a:solidFill>
                  <a:srgbClr val="FF0000"/>
                </a:solidFill>
                <a:latin typeface="Arial" charset="0"/>
                <a:ea typeface="MS PGothic" charset="0"/>
              </a:rPr>
              <a:t>“floating” dry weight </a:t>
            </a:r>
          </a:p>
          <a:p>
            <a:pPr eaLnBrk="1" hangingPunct="1">
              <a:lnSpc>
                <a:spcPct val="108000"/>
              </a:lnSpc>
            </a:pPr>
            <a:r>
              <a:rPr lang="en-GB">
                <a:solidFill>
                  <a:srgbClr val="FF0000"/>
                </a:solidFill>
                <a:latin typeface="Arial" charset="0"/>
                <a:ea typeface="MS PGothic" charset="0"/>
              </a:rPr>
              <a:t>ultrapure dialysate, </a:t>
            </a:r>
            <a:r>
              <a:rPr lang="en-GB">
                <a:latin typeface="Arial" charset="0"/>
                <a:ea typeface="MS PGothic" charset="0"/>
              </a:rPr>
              <a:t>highly permeable membrane (polysulphone), </a:t>
            </a:r>
          </a:p>
          <a:p>
            <a:pPr eaLnBrk="1" hangingPunct="1">
              <a:lnSpc>
                <a:spcPct val="108000"/>
              </a:lnSpc>
            </a:pPr>
            <a:r>
              <a:rPr lang="en-GB">
                <a:solidFill>
                  <a:srgbClr val="FF0000"/>
                </a:solidFill>
                <a:latin typeface="Arial" charset="0"/>
                <a:ea typeface="MS PGothic" charset="0"/>
              </a:rPr>
              <a:t>Kt/Vurea of at least 1.4 per session</a:t>
            </a:r>
            <a:r>
              <a:rPr lang="en-GB">
                <a:latin typeface="Arial" charset="0"/>
                <a:ea typeface="MS PGothic" charset="0"/>
              </a:rPr>
              <a:t>; </a:t>
            </a:r>
            <a:r>
              <a:rPr lang="en-GB" sz="2000">
                <a:latin typeface="Arial" charset="0"/>
                <a:ea typeface="MS PGothic" charset="0"/>
              </a:rPr>
              <a:t>Kt/Vurea assessed at each session by the on line clearance monitoring, quality tool </a:t>
            </a:r>
          </a:p>
          <a:p>
            <a:pPr eaLnBrk="1" hangingPunct="1">
              <a:lnSpc>
                <a:spcPct val="108000"/>
              </a:lnSpc>
            </a:pPr>
            <a:r>
              <a:rPr lang="en-GB">
                <a:solidFill>
                  <a:srgbClr val="FF0000"/>
                </a:solidFill>
                <a:latin typeface="Arial" charset="0"/>
                <a:ea typeface="MS PGothic" charset="0"/>
              </a:rPr>
              <a:t>Convective volume 27 L/m</a:t>
            </a:r>
            <a:r>
              <a:rPr lang="en-GB" baseline="30000">
                <a:solidFill>
                  <a:srgbClr val="FF0000"/>
                </a:solidFill>
                <a:latin typeface="Arial" charset="0"/>
                <a:ea typeface="MS PGothic" charset="0"/>
              </a:rPr>
              <a:t>2</a:t>
            </a:r>
            <a:r>
              <a:rPr lang="en-GB">
                <a:solidFill>
                  <a:srgbClr val="FF0000"/>
                </a:solidFill>
                <a:latin typeface="Arial" charset="0"/>
                <a:ea typeface="MS PGothic" charset="0"/>
              </a:rPr>
              <a:t>/session, predilution</a:t>
            </a:r>
            <a:r>
              <a:rPr lang="en-GB">
                <a:latin typeface="Arial" charset="0"/>
                <a:ea typeface="MS PGothic" charset="0"/>
              </a:rPr>
              <a:t> </a:t>
            </a:r>
            <a:r>
              <a:rPr lang="en-GB">
                <a:solidFill>
                  <a:srgbClr val="FF0000"/>
                </a:solidFill>
                <a:latin typeface="Arial" charset="0"/>
                <a:ea typeface="MS PGothic" charset="0"/>
              </a:rPr>
              <a:t>reinfusion ( equivalency of 9 to 15 L/m</a:t>
            </a:r>
            <a:r>
              <a:rPr lang="en-GB" baseline="30000">
                <a:solidFill>
                  <a:srgbClr val="FF0000"/>
                </a:solidFill>
                <a:latin typeface="Arial" charset="0"/>
                <a:ea typeface="MS PGothic" charset="0"/>
              </a:rPr>
              <a:t>2</a:t>
            </a:r>
            <a:r>
              <a:rPr lang="en-GB">
                <a:solidFill>
                  <a:srgbClr val="FF0000"/>
                </a:solidFill>
                <a:latin typeface="Arial" charset="0"/>
                <a:ea typeface="MS PGothic" charset="0"/>
              </a:rPr>
              <a:t>/session in postdilution)</a:t>
            </a:r>
          </a:p>
          <a:p>
            <a:pPr eaLnBrk="1" hangingPunct="1">
              <a:lnSpc>
                <a:spcPct val="108000"/>
              </a:lnSpc>
              <a:buFont typeface="Monotype Sorts" charset="0"/>
              <a:buNone/>
            </a:pPr>
            <a:r>
              <a:rPr lang="en-GB" sz="2000">
                <a:latin typeface="Arial" charset="0"/>
                <a:ea typeface="MS PGothic" charset="0"/>
              </a:rPr>
              <a:t> </a:t>
            </a:r>
          </a:p>
          <a:p>
            <a:pPr eaLnBrk="1" hangingPunct="1">
              <a:lnSpc>
                <a:spcPct val="108000"/>
              </a:lnSpc>
            </a:pPr>
            <a:endParaRPr lang="fr-FR" sz="2000">
              <a:latin typeface="Arial" charset="0"/>
              <a:ea typeface="MS PGothic" charset="0"/>
            </a:endParaRPr>
          </a:p>
        </p:txBody>
      </p:sp>
      <p:pic>
        <p:nvPicPr>
          <p:cNvPr id="555011" name="Picture 5" descr="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3338" y="1452563"/>
            <a:ext cx="2224087"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5012" name="Picture 6" descr="ISTANBU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3133725"/>
            <a:ext cx="218122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55013" name="Object 19"/>
          <p:cNvGraphicFramePr>
            <a:graphicFrameLocks noChangeAspect="1"/>
          </p:cNvGraphicFramePr>
          <p:nvPr/>
        </p:nvGraphicFramePr>
        <p:xfrm>
          <a:off x="7634288" y="4954588"/>
          <a:ext cx="2428875" cy="1614487"/>
        </p:xfrm>
        <a:graphic>
          <a:graphicData uri="http://schemas.openxmlformats.org/presentationml/2006/ole">
            <mc:AlternateContent xmlns:mc="http://schemas.openxmlformats.org/markup-compatibility/2006">
              <mc:Choice xmlns:v="urn:schemas-microsoft-com:vml" Requires="v">
                <p:oleObj spid="_x0000_s555081" name="Graphique" r:id="rId6" imgW="9398000" imgH="5384800" progId="MSGraph.Chart.8">
                  <p:embed followColorScheme="full"/>
                </p:oleObj>
              </mc:Choice>
              <mc:Fallback>
                <p:oleObj name="Graphique" r:id="rId6" imgW="9398000" imgH="5384800" progId="MSGraph.Chart.8">
                  <p:embed followColorScheme="full"/>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4288" y="4954588"/>
                        <a:ext cx="2428875"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re 1"/>
          <p:cNvSpPr>
            <a:spLocks noGrp="1"/>
          </p:cNvSpPr>
          <p:nvPr>
            <p:ph type="title"/>
          </p:nvPr>
        </p:nvSpPr>
        <p:spPr>
          <a:xfrm>
            <a:off x="463550" y="571500"/>
            <a:ext cx="9432925" cy="2000250"/>
          </a:xfrm>
          <a:solidFill>
            <a:schemeClr val="accent1">
              <a:lumMod val="20000"/>
              <a:lumOff val="80000"/>
            </a:schemeClr>
          </a:solidFill>
          <a:ln w="38100">
            <a:solidFill>
              <a:srgbClr val="FF0000"/>
            </a:solidFill>
          </a:ln>
        </p:spPr>
        <p:txBody>
          <a:bodyPr/>
          <a:lstStyle/>
          <a:p>
            <a:pPr>
              <a:defRPr/>
            </a:pPr>
            <a:r>
              <a:rPr lang="en-US" sz="3200" dirty="0" smtClean="0">
                <a:solidFill>
                  <a:srgbClr val="FF0000"/>
                </a:solidFill>
              </a:rPr>
              <a:t>Daily on line HDF (high efficiency HDF) promotes </a:t>
            </a:r>
            <a:r>
              <a:rPr lang="en-US" sz="3200" dirty="0" err="1" smtClean="0">
                <a:solidFill>
                  <a:srgbClr val="FF0000"/>
                </a:solidFill>
              </a:rPr>
              <a:t>catchup</a:t>
            </a:r>
            <a:r>
              <a:rPr lang="en-US" sz="3200" dirty="0" smtClean="0">
                <a:solidFill>
                  <a:srgbClr val="FF0000"/>
                </a:solidFill>
              </a:rPr>
              <a:t> growth in children on chronic dialysis</a:t>
            </a:r>
            <a:r>
              <a:rPr lang="en-US" sz="3200" dirty="0" smtClean="0"/>
              <a:t/>
            </a:r>
            <a:br>
              <a:rPr lang="en-US" sz="3200" dirty="0" smtClean="0"/>
            </a:br>
            <a:r>
              <a:rPr lang="en-US" sz="1600" i="1" dirty="0" smtClean="0"/>
              <a:t>FISCHBACH M, TERZIC J, MENOUER S, DHEU C, SEUGE L, ZALOSCZIC A. </a:t>
            </a:r>
            <a:br>
              <a:rPr lang="en-US" sz="1600" i="1" dirty="0" smtClean="0"/>
            </a:br>
            <a:r>
              <a:rPr lang="en-US" sz="2000" dirty="0" err="1" smtClean="0">
                <a:solidFill>
                  <a:srgbClr val="FF0000"/>
                </a:solidFill>
              </a:rPr>
              <a:t>Nephrol</a:t>
            </a:r>
            <a:r>
              <a:rPr lang="en-US" sz="2000" dirty="0" smtClean="0">
                <a:solidFill>
                  <a:srgbClr val="FF0000"/>
                </a:solidFill>
              </a:rPr>
              <a:t> Dial Transplant 2010; 25: 867-73</a:t>
            </a:r>
            <a:endParaRPr lang="fr-FR" dirty="0" smtClean="0">
              <a:solidFill>
                <a:srgbClr val="FF0000"/>
              </a:solidFill>
            </a:endParaRPr>
          </a:p>
        </p:txBody>
      </p:sp>
      <p:grpSp>
        <p:nvGrpSpPr>
          <p:cNvPr id="559106" name="Groupe 8"/>
          <p:cNvGrpSpPr>
            <a:grpSpLocks noGrp="1"/>
          </p:cNvGrpSpPr>
          <p:nvPr/>
        </p:nvGrpSpPr>
        <p:grpSpPr bwMode="auto">
          <a:xfrm>
            <a:off x="2357438" y="2786063"/>
            <a:ext cx="5715000" cy="2143125"/>
            <a:chOff x="571472" y="1214422"/>
            <a:chExt cx="7747503" cy="5477587"/>
          </a:xfrm>
        </p:grpSpPr>
        <p:grpSp>
          <p:nvGrpSpPr>
            <p:cNvPr id="559109" name="Groupe 7"/>
            <p:cNvGrpSpPr>
              <a:grpSpLocks/>
            </p:cNvGrpSpPr>
            <p:nvPr/>
          </p:nvGrpSpPr>
          <p:grpSpPr bwMode="auto">
            <a:xfrm>
              <a:off x="571472" y="1214422"/>
              <a:ext cx="5582228" cy="4872880"/>
              <a:chOff x="571472" y="1214422"/>
              <a:chExt cx="5582228" cy="4872880"/>
            </a:xfrm>
          </p:grpSpPr>
          <p:pic>
            <p:nvPicPr>
              <p:cNvPr id="559111" name="Picture 5" descr="C:\Users\fischbach\Desktop\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72" y="1214422"/>
                <a:ext cx="3048695" cy="476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9112" name="Picture 6" descr="C:\Users\fischbach\Desktop\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44" y="2428868"/>
                <a:ext cx="2438956" cy="365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59110" name="Picture 7" descr="C:\Users\fischbach\Desktop\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12" y="3643314"/>
              <a:ext cx="2032463" cy="304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59107" name="Picture 4" descr="BVM 0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0313" y="4929188"/>
            <a:ext cx="2401887"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9108" name="Picture 4" descr="BVM 0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0688" y="4929188"/>
            <a:ext cx="228600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2"/>
          <p:cNvSpPr>
            <a:spLocks noGrp="1" noChangeArrowheads="1"/>
          </p:cNvSpPr>
          <p:nvPr>
            <p:ph type="title"/>
          </p:nvPr>
        </p:nvSpPr>
        <p:spPr>
          <a:xfrm>
            <a:off x="2862263" y="225425"/>
            <a:ext cx="4630737" cy="879475"/>
          </a:xfrm>
          <a:solidFill>
            <a:srgbClr val="B2E4E3"/>
          </a:solidFill>
        </p:spPr>
        <p:txBody>
          <a:bodyPr/>
          <a:lstStyle/>
          <a:p>
            <a:pPr eaLnBrk="1" hangingPunct="1"/>
            <a:r>
              <a:rPr lang="fr-FR" sz="4400" b="0">
                <a:latin typeface="Arial" charset="0"/>
                <a:ea typeface="MS PGothic" charset="0"/>
              </a:rPr>
              <a:t>Patients</a:t>
            </a:r>
          </a:p>
        </p:txBody>
      </p:sp>
      <p:sp>
        <p:nvSpPr>
          <p:cNvPr id="563202" name="Rectangle 3"/>
          <p:cNvSpPr>
            <a:spLocks noGrp="1" noChangeArrowheads="1"/>
          </p:cNvSpPr>
          <p:nvPr>
            <p:ph type="body" idx="1"/>
          </p:nvPr>
        </p:nvSpPr>
        <p:spPr>
          <a:xfrm>
            <a:off x="428625" y="1508125"/>
            <a:ext cx="9572625" cy="4283075"/>
          </a:xfrm>
        </p:spPr>
        <p:txBody>
          <a:bodyPr/>
          <a:lstStyle/>
          <a:p>
            <a:pPr eaLnBrk="1" hangingPunct="1">
              <a:lnSpc>
                <a:spcPct val="130000"/>
              </a:lnSpc>
              <a:spcBef>
                <a:spcPct val="40000"/>
              </a:spcBef>
            </a:pPr>
            <a:r>
              <a:rPr lang="fr-FR" b="1">
                <a:solidFill>
                  <a:srgbClr val="FF0000"/>
                </a:solidFill>
                <a:latin typeface="Arial" charset="0"/>
                <a:ea typeface="MS PGothic" charset="0"/>
                <a:cs typeface="MS PGothic" charset="0"/>
              </a:rPr>
              <a:t>15 children in the « growth »study : sept 2004 to sept 2007</a:t>
            </a:r>
          </a:p>
          <a:p>
            <a:pPr eaLnBrk="1" hangingPunct="1">
              <a:lnSpc>
                <a:spcPct val="130000"/>
              </a:lnSpc>
              <a:spcBef>
                <a:spcPct val="40000"/>
              </a:spcBef>
            </a:pPr>
            <a:r>
              <a:rPr lang="fr-FR" b="1">
                <a:solidFill>
                  <a:srgbClr val="FF0000"/>
                </a:solidFill>
                <a:latin typeface="Arial" charset="0"/>
                <a:ea typeface="MS PGothic" charset="0"/>
                <a:cs typeface="MS PGothic" charset="0"/>
              </a:rPr>
              <a:t>mean age : 7 years 4 months (2 y 10 m to 16 y 8 m)</a:t>
            </a:r>
          </a:p>
          <a:p>
            <a:pPr eaLnBrk="1" hangingPunct="1">
              <a:lnSpc>
                <a:spcPct val="130000"/>
              </a:lnSpc>
              <a:spcBef>
                <a:spcPct val="40000"/>
              </a:spcBef>
            </a:pPr>
            <a:r>
              <a:rPr lang="fr-FR">
                <a:latin typeface="Arial" charset="0"/>
                <a:ea typeface="MS PGothic" charset="0"/>
                <a:cs typeface="MS PGothic" charset="0"/>
              </a:rPr>
              <a:t>7/17 converted from at home chronic peritoneal dialysis to in center daily on-line hemodiafiltration ; 5/12 from hemodiafiltration (3 times weekly; 3 x 4/5hours) </a:t>
            </a:r>
          </a:p>
          <a:p>
            <a:pPr eaLnBrk="1" hangingPunct="1">
              <a:lnSpc>
                <a:spcPct val="130000"/>
              </a:lnSpc>
              <a:spcBef>
                <a:spcPct val="40000"/>
              </a:spcBef>
            </a:pPr>
            <a:r>
              <a:rPr lang="fr-FR">
                <a:latin typeface="Arial" charset="0"/>
                <a:ea typeface="MS PGothic" charset="0"/>
                <a:cs typeface="MS PGothic" charset="0"/>
              </a:rPr>
              <a:t>GFR was less than 3 mL/min/1.73 m² at study entry </a:t>
            </a:r>
          </a:p>
          <a:p>
            <a:pPr eaLnBrk="1" hangingPunct="1">
              <a:lnSpc>
                <a:spcPct val="130000"/>
              </a:lnSpc>
              <a:spcBef>
                <a:spcPct val="40000"/>
              </a:spcBef>
            </a:pPr>
            <a:r>
              <a:rPr lang="fr-FR">
                <a:solidFill>
                  <a:srgbClr val="FF0000"/>
                </a:solidFill>
                <a:latin typeface="Arial" charset="0"/>
                <a:ea typeface="MS PGothic" charset="0"/>
                <a:cs typeface="MS PGothic" charset="0"/>
              </a:rPr>
              <a:t>Vascular access </a:t>
            </a:r>
            <a:r>
              <a:rPr lang="fr-FR">
                <a:latin typeface="Arial" charset="0"/>
                <a:ea typeface="MS PGothic" charset="0"/>
                <a:cs typeface="MS PGothic" charset="0"/>
              </a:rPr>
              <a:t>was a fistula (n=13) or a catheter (n=4)</a:t>
            </a:r>
          </a:p>
          <a:p>
            <a:pPr eaLnBrk="1" hangingPunct="1">
              <a:lnSpc>
                <a:spcPct val="130000"/>
              </a:lnSpc>
              <a:spcBef>
                <a:spcPct val="40000"/>
              </a:spcBef>
            </a:pPr>
            <a:r>
              <a:rPr lang="fr-FR">
                <a:latin typeface="Arial" charset="0"/>
                <a:ea typeface="MS PGothic" charset="0"/>
                <a:cs typeface="MS PGothic" charset="0"/>
              </a:rPr>
              <a:t> </a:t>
            </a:r>
            <a:r>
              <a:rPr lang="fr-FR">
                <a:solidFill>
                  <a:srgbClr val="FF0000"/>
                </a:solidFill>
                <a:latin typeface="Arial" charset="0"/>
                <a:ea typeface="MS PGothic" charset="0"/>
                <a:cs typeface="MS PGothic" charset="0"/>
              </a:rPr>
              <a:t>End point of DIH </a:t>
            </a:r>
            <a:r>
              <a:rPr lang="fr-FR">
                <a:latin typeface="Arial" charset="0"/>
                <a:ea typeface="MS PGothic" charset="0"/>
                <a:cs typeface="MS PGothic" charset="0"/>
              </a:rPr>
              <a:t>was kidney transplantation</a:t>
            </a:r>
          </a:p>
        </p:txBody>
      </p:sp>
      <p:sp>
        <p:nvSpPr>
          <p:cNvPr id="2" name="Ellipse 1"/>
          <p:cNvSpPr/>
          <p:nvPr/>
        </p:nvSpPr>
        <p:spPr>
          <a:xfrm>
            <a:off x="319088" y="1412875"/>
            <a:ext cx="3311525" cy="1368425"/>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FFFFF"/>
              </a:solidFill>
              <a:latin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2"/>
          <p:cNvSpPr>
            <a:spLocks noGrp="1" noChangeArrowheads="1"/>
          </p:cNvSpPr>
          <p:nvPr>
            <p:ph type="title" idx="4294967295"/>
          </p:nvPr>
        </p:nvSpPr>
        <p:spPr>
          <a:xfrm>
            <a:off x="463550" y="188913"/>
            <a:ext cx="9359900" cy="1223962"/>
          </a:xfrm>
          <a:solidFill>
            <a:srgbClr val="B2E4E3"/>
          </a:solidFill>
        </p:spPr>
        <p:txBody>
          <a:bodyPr/>
          <a:lstStyle/>
          <a:p>
            <a:pPr eaLnBrk="1" hangingPunct="1"/>
            <a:r>
              <a:rPr lang="fr-FR" sz="4000" b="0">
                <a:solidFill>
                  <a:srgbClr val="FF0000"/>
                </a:solidFill>
                <a:latin typeface="Arial" charset="0"/>
                <a:ea typeface="MS PGothic" charset="0"/>
              </a:rPr>
              <a:t>Dialysis tolerance : </a:t>
            </a:r>
            <a:r>
              <a:rPr lang="fr-FR" sz="3200" b="0">
                <a:solidFill>
                  <a:srgbClr val="FF0000"/>
                </a:solidFill>
                <a:latin typeface="Arial" charset="0"/>
                <a:ea typeface="MS PGothic" charset="0"/>
              </a:rPr>
              <a:t>« normal feeling » during and between the sessions </a:t>
            </a:r>
            <a:endParaRPr lang="fr-FR" sz="4000" b="0">
              <a:solidFill>
                <a:srgbClr val="FF0000"/>
              </a:solidFill>
              <a:latin typeface="Arial" charset="0"/>
              <a:ea typeface="MS PGothic" charset="0"/>
            </a:endParaRPr>
          </a:p>
        </p:txBody>
      </p:sp>
      <p:sp>
        <p:nvSpPr>
          <p:cNvPr id="350210" name="Rectangle 3"/>
          <p:cNvSpPr>
            <a:spLocks noGrp="1" noChangeArrowheads="1"/>
          </p:cNvSpPr>
          <p:nvPr>
            <p:ph type="body" idx="4294967295"/>
          </p:nvPr>
        </p:nvSpPr>
        <p:spPr>
          <a:xfrm>
            <a:off x="390525" y="1773238"/>
            <a:ext cx="9432925" cy="4538662"/>
          </a:xfrm>
        </p:spPr>
        <p:txBody>
          <a:bodyPr/>
          <a:lstStyle/>
          <a:p>
            <a:pPr algn="just" eaLnBrk="1" hangingPunct="1">
              <a:lnSpc>
                <a:spcPct val="130000"/>
              </a:lnSpc>
              <a:spcBef>
                <a:spcPct val="40000"/>
              </a:spcBef>
              <a:defRPr/>
            </a:pPr>
            <a:r>
              <a:rPr lang="fr-FR" dirty="0" err="1">
                <a:latin typeface="Arial" charset="0"/>
                <a:ea typeface="MS PGothic" charset="0"/>
              </a:rPr>
              <a:t>During</a:t>
            </a:r>
            <a:r>
              <a:rPr lang="fr-FR" dirty="0">
                <a:latin typeface="Arial" charset="0"/>
                <a:ea typeface="MS PGothic" charset="0"/>
              </a:rPr>
              <a:t> the sessions : </a:t>
            </a:r>
            <a:r>
              <a:rPr lang="fr-FR" u="sng" dirty="0">
                <a:solidFill>
                  <a:srgbClr val="FF0000"/>
                </a:solidFill>
                <a:latin typeface="Arial" charset="0"/>
                <a:ea typeface="MS PGothic" charset="0"/>
              </a:rPr>
              <a:t>no </a:t>
            </a:r>
            <a:r>
              <a:rPr lang="fr-FR" u="sng" dirty="0" err="1">
                <a:solidFill>
                  <a:srgbClr val="FF0000"/>
                </a:solidFill>
                <a:latin typeface="Arial" charset="0"/>
                <a:ea typeface="MS PGothic" charset="0"/>
              </a:rPr>
              <a:t>symptoms</a:t>
            </a:r>
            <a:r>
              <a:rPr lang="fr-FR" u="sng" dirty="0">
                <a:solidFill>
                  <a:srgbClr val="FF0000"/>
                </a:solidFill>
                <a:latin typeface="Arial" charset="0"/>
                <a:ea typeface="MS PGothic" charset="0"/>
              </a:rPr>
              <a:t> of </a:t>
            </a:r>
            <a:r>
              <a:rPr lang="fr-FR" u="sng" dirty="0" err="1">
                <a:solidFill>
                  <a:srgbClr val="FF0000"/>
                </a:solidFill>
                <a:latin typeface="Arial" charset="0"/>
                <a:ea typeface="MS PGothic" charset="0"/>
              </a:rPr>
              <a:t>intolerance</a:t>
            </a:r>
            <a:r>
              <a:rPr lang="fr-FR" dirty="0">
                <a:latin typeface="Arial" charset="0"/>
                <a:ea typeface="MS PGothic" charset="0"/>
              </a:rPr>
              <a:t>, </a:t>
            </a:r>
            <a:r>
              <a:rPr lang="fr-FR" sz="2000" dirty="0">
                <a:latin typeface="Arial" charset="0"/>
                <a:ea typeface="MS PGothic" charset="0"/>
              </a:rPr>
              <a:t>no </a:t>
            </a:r>
            <a:r>
              <a:rPr lang="fr-FR" sz="2000" dirty="0" err="1">
                <a:latin typeface="Arial" charset="0"/>
                <a:ea typeface="MS PGothic" charset="0"/>
              </a:rPr>
              <a:t>dyscomfort</a:t>
            </a:r>
            <a:r>
              <a:rPr lang="fr-FR" sz="2000" dirty="0">
                <a:latin typeface="Arial" charset="0"/>
                <a:ea typeface="MS PGothic" charset="0"/>
              </a:rPr>
              <a:t>, optimal UF </a:t>
            </a:r>
            <a:r>
              <a:rPr lang="fr-FR" sz="2000" dirty="0" err="1">
                <a:latin typeface="Arial" charset="0"/>
                <a:ea typeface="MS PGothic" charset="0"/>
              </a:rPr>
              <a:t>tolerance</a:t>
            </a:r>
            <a:r>
              <a:rPr lang="fr-FR" sz="2000" dirty="0">
                <a:latin typeface="Arial" charset="0"/>
                <a:ea typeface="MS PGothic" charset="0"/>
              </a:rPr>
              <a:t> and dry </a:t>
            </a:r>
            <a:r>
              <a:rPr lang="fr-FR" sz="2000" dirty="0" err="1">
                <a:latin typeface="Arial" charset="0"/>
                <a:ea typeface="MS PGothic" charset="0"/>
              </a:rPr>
              <a:t>weight</a:t>
            </a:r>
            <a:r>
              <a:rPr lang="fr-FR" sz="2000" dirty="0">
                <a:latin typeface="Arial" charset="0"/>
                <a:ea typeface="MS PGothic" charset="0"/>
              </a:rPr>
              <a:t> </a:t>
            </a:r>
            <a:r>
              <a:rPr lang="fr-FR" sz="2000" dirty="0" err="1">
                <a:latin typeface="Arial" charset="0"/>
                <a:ea typeface="MS PGothic" charset="0"/>
              </a:rPr>
              <a:t>easely</a:t>
            </a:r>
            <a:r>
              <a:rPr lang="fr-FR" sz="2000" dirty="0">
                <a:latin typeface="Arial" charset="0"/>
                <a:ea typeface="MS PGothic" charset="0"/>
              </a:rPr>
              <a:t> </a:t>
            </a:r>
            <a:r>
              <a:rPr lang="fr-FR" sz="2000" dirty="0" err="1">
                <a:latin typeface="Arial" charset="0"/>
                <a:ea typeface="MS PGothic" charset="0"/>
              </a:rPr>
              <a:t>reached</a:t>
            </a:r>
            <a:r>
              <a:rPr lang="fr-FR" sz="2000" dirty="0">
                <a:latin typeface="Arial" charset="0"/>
                <a:ea typeface="MS PGothic" charset="0"/>
              </a:rPr>
              <a:t> over the </a:t>
            </a:r>
            <a:r>
              <a:rPr lang="fr-FR" sz="2000" dirty="0" err="1">
                <a:latin typeface="Arial" charset="0"/>
                <a:ea typeface="MS PGothic" charset="0"/>
              </a:rPr>
              <a:t>weekly</a:t>
            </a:r>
            <a:r>
              <a:rPr lang="fr-FR" sz="2000" dirty="0">
                <a:latin typeface="Arial" charset="0"/>
                <a:ea typeface="MS PGothic" charset="0"/>
              </a:rPr>
              <a:t> </a:t>
            </a:r>
            <a:r>
              <a:rPr lang="fr-FR" sz="2000" dirty="0" err="1">
                <a:latin typeface="Arial" charset="0"/>
                <a:ea typeface="MS PGothic" charset="0"/>
              </a:rPr>
              <a:t>dialysis</a:t>
            </a:r>
            <a:r>
              <a:rPr lang="fr-FR" sz="2000" dirty="0">
                <a:latin typeface="Arial" charset="0"/>
                <a:ea typeface="MS PGothic" charset="0"/>
              </a:rPr>
              <a:t> </a:t>
            </a:r>
            <a:r>
              <a:rPr lang="fr-FR" sz="2000" dirty="0" err="1">
                <a:latin typeface="Arial" charset="0"/>
                <a:ea typeface="MS PGothic" charset="0"/>
              </a:rPr>
              <a:t>procedure</a:t>
            </a:r>
            <a:r>
              <a:rPr lang="fr-FR" sz="2000" dirty="0">
                <a:latin typeface="Arial" charset="0"/>
                <a:ea typeface="MS PGothic" charset="0"/>
              </a:rPr>
              <a:t>, </a:t>
            </a:r>
            <a:r>
              <a:rPr lang="fr-FR" sz="2000" dirty="0" err="1">
                <a:latin typeface="Arial" charset="0"/>
                <a:ea typeface="MS PGothic" charset="0"/>
              </a:rPr>
              <a:t>adhesion</a:t>
            </a:r>
            <a:r>
              <a:rPr lang="fr-FR" sz="2000" dirty="0">
                <a:latin typeface="Arial" charset="0"/>
                <a:ea typeface="MS PGothic" charset="0"/>
              </a:rPr>
              <a:t> to </a:t>
            </a:r>
            <a:r>
              <a:rPr lang="fr-FR" sz="2000" dirty="0" err="1">
                <a:latin typeface="Arial" charset="0"/>
                <a:ea typeface="MS PGothic" charset="0"/>
              </a:rPr>
              <a:t>school</a:t>
            </a:r>
            <a:r>
              <a:rPr lang="fr-FR" sz="2000" dirty="0">
                <a:latin typeface="Arial" charset="0"/>
                <a:ea typeface="MS PGothic" charset="0"/>
              </a:rPr>
              <a:t> </a:t>
            </a:r>
            <a:r>
              <a:rPr lang="fr-FR" sz="2000" dirty="0" err="1">
                <a:latin typeface="Arial" charset="0"/>
                <a:ea typeface="MS PGothic" charset="0"/>
              </a:rPr>
              <a:t>working</a:t>
            </a:r>
            <a:r>
              <a:rPr lang="fr-FR" sz="2000" dirty="0">
                <a:latin typeface="Arial" charset="0"/>
                <a:ea typeface="MS PGothic" charset="0"/>
              </a:rPr>
              <a:t> </a:t>
            </a:r>
            <a:r>
              <a:rPr lang="fr-FR" sz="2000" dirty="0" err="1">
                <a:latin typeface="Arial" charset="0"/>
                <a:ea typeface="MS PGothic" charset="0"/>
              </a:rPr>
              <a:t>during</a:t>
            </a:r>
            <a:r>
              <a:rPr lang="fr-FR" sz="2000" dirty="0">
                <a:latin typeface="Arial" charset="0"/>
                <a:ea typeface="MS PGothic" charset="0"/>
              </a:rPr>
              <a:t> the sessions (no « fatigue »)</a:t>
            </a:r>
          </a:p>
          <a:p>
            <a:pPr algn="just" eaLnBrk="1" hangingPunct="1">
              <a:lnSpc>
                <a:spcPct val="130000"/>
              </a:lnSpc>
              <a:spcBef>
                <a:spcPct val="40000"/>
              </a:spcBef>
              <a:defRPr/>
            </a:pPr>
            <a:r>
              <a:rPr lang="fr-FR" dirty="0">
                <a:latin typeface="Arial" charset="0"/>
                <a:ea typeface="MS PGothic" charset="0"/>
              </a:rPr>
              <a:t>Post </a:t>
            </a:r>
            <a:r>
              <a:rPr lang="fr-FR" dirty="0" err="1">
                <a:latin typeface="Arial" charset="0"/>
                <a:ea typeface="MS PGothic" charset="0"/>
              </a:rPr>
              <a:t>dialysis</a:t>
            </a:r>
            <a:r>
              <a:rPr lang="fr-FR" dirty="0">
                <a:latin typeface="Arial" charset="0"/>
                <a:ea typeface="MS PGothic" charset="0"/>
              </a:rPr>
              <a:t> : </a:t>
            </a:r>
            <a:r>
              <a:rPr lang="fr-FR" u="sng" dirty="0">
                <a:solidFill>
                  <a:srgbClr val="FF0000"/>
                </a:solidFill>
                <a:latin typeface="Arial" charset="0"/>
                <a:ea typeface="MS PGothic" charset="0"/>
              </a:rPr>
              <a:t>no </a:t>
            </a:r>
            <a:r>
              <a:rPr lang="fr-FR" u="sng" dirty="0" err="1">
                <a:solidFill>
                  <a:srgbClr val="FF0000"/>
                </a:solidFill>
                <a:latin typeface="Arial" charset="0"/>
                <a:ea typeface="MS PGothic" charset="0"/>
              </a:rPr>
              <a:t>recovery</a:t>
            </a:r>
            <a:r>
              <a:rPr lang="fr-FR" u="sng" dirty="0">
                <a:solidFill>
                  <a:srgbClr val="FF0000"/>
                </a:solidFill>
                <a:latin typeface="Arial" charset="0"/>
                <a:ea typeface="MS PGothic" charset="0"/>
              </a:rPr>
              <a:t> time</a:t>
            </a:r>
            <a:r>
              <a:rPr lang="fr-FR" dirty="0">
                <a:latin typeface="Arial" charset="0"/>
                <a:ea typeface="MS PGothic" charset="0"/>
              </a:rPr>
              <a:t>, </a:t>
            </a:r>
            <a:r>
              <a:rPr lang="fr-FR" sz="2000" dirty="0" err="1">
                <a:latin typeface="Arial" charset="0"/>
                <a:ea typeface="MS PGothic" charset="0"/>
              </a:rPr>
              <a:t>less</a:t>
            </a:r>
            <a:r>
              <a:rPr lang="fr-FR" sz="2000" dirty="0">
                <a:latin typeface="Arial" charset="0"/>
                <a:ea typeface="MS PGothic" charset="0"/>
              </a:rPr>
              <a:t> </a:t>
            </a:r>
            <a:r>
              <a:rPr lang="fr-FR" sz="2000" dirty="0" err="1">
                <a:latin typeface="Arial" charset="0"/>
                <a:ea typeface="MS PGothic" charset="0"/>
              </a:rPr>
              <a:t>sleep</a:t>
            </a:r>
            <a:r>
              <a:rPr lang="fr-FR" sz="2000" dirty="0">
                <a:latin typeface="Arial" charset="0"/>
                <a:ea typeface="MS PGothic" charset="0"/>
              </a:rPr>
              <a:t> </a:t>
            </a:r>
            <a:r>
              <a:rPr lang="fr-FR" sz="2000" dirty="0" err="1">
                <a:latin typeface="Arial" charset="0"/>
                <a:ea typeface="MS PGothic" charset="0"/>
              </a:rPr>
              <a:t>disturbances</a:t>
            </a:r>
            <a:r>
              <a:rPr lang="fr-FR" sz="2000" dirty="0">
                <a:latin typeface="Arial" charset="0"/>
                <a:ea typeface="MS PGothic" charset="0"/>
              </a:rPr>
              <a:t>, normal feeling out of the </a:t>
            </a:r>
            <a:r>
              <a:rPr lang="fr-FR" sz="2000" dirty="0" err="1">
                <a:latin typeface="Arial" charset="0"/>
                <a:ea typeface="MS PGothic" charset="0"/>
              </a:rPr>
              <a:t>dialysis</a:t>
            </a:r>
            <a:r>
              <a:rPr lang="fr-FR" sz="2000" dirty="0">
                <a:latin typeface="Arial" charset="0"/>
                <a:ea typeface="MS PGothic" charset="0"/>
              </a:rPr>
              <a:t> center, « </a:t>
            </a:r>
            <a:r>
              <a:rPr lang="fr-FR" sz="2000" dirty="0" err="1">
                <a:latin typeface="Arial" charset="0"/>
                <a:ea typeface="MS PGothic" charset="0"/>
              </a:rPr>
              <a:t>natural</a:t>
            </a:r>
            <a:r>
              <a:rPr lang="fr-FR" sz="2000" dirty="0">
                <a:latin typeface="Arial" charset="0"/>
                <a:ea typeface="MS PGothic" charset="0"/>
              </a:rPr>
              <a:t> » </a:t>
            </a:r>
            <a:r>
              <a:rPr lang="fr-FR" sz="2000" dirty="0" err="1">
                <a:latin typeface="Arial" charset="0"/>
                <a:ea typeface="MS PGothic" charset="0"/>
              </a:rPr>
              <a:t>compliance</a:t>
            </a:r>
            <a:r>
              <a:rPr lang="fr-FR" sz="2000" dirty="0">
                <a:latin typeface="Arial" charset="0"/>
                <a:ea typeface="MS PGothic" charset="0"/>
              </a:rPr>
              <a:t> to </a:t>
            </a:r>
            <a:r>
              <a:rPr lang="fr-FR" sz="2000" dirty="0" err="1">
                <a:latin typeface="Arial" charset="0"/>
                <a:ea typeface="MS PGothic" charset="0"/>
              </a:rPr>
              <a:t>whole</a:t>
            </a:r>
            <a:r>
              <a:rPr lang="fr-FR" sz="2000" dirty="0">
                <a:latin typeface="Arial" charset="0"/>
                <a:ea typeface="MS PGothic" charset="0"/>
              </a:rPr>
              <a:t> </a:t>
            </a:r>
            <a:r>
              <a:rPr lang="fr-FR" sz="2000" dirty="0" err="1">
                <a:latin typeface="Arial" charset="0"/>
                <a:ea typeface="MS PGothic" charset="0"/>
              </a:rPr>
              <a:t>therapy</a:t>
            </a:r>
            <a:r>
              <a:rPr lang="fr-FR" sz="2000" dirty="0">
                <a:latin typeface="Arial" charset="0"/>
                <a:ea typeface="MS PGothic" charset="0"/>
              </a:rPr>
              <a:t> (</a:t>
            </a:r>
            <a:r>
              <a:rPr lang="fr-FR" sz="2000" dirty="0" err="1">
                <a:latin typeface="Arial" charset="0"/>
                <a:ea typeface="MS PGothic" charset="0"/>
              </a:rPr>
              <a:t>dialysis</a:t>
            </a:r>
            <a:r>
              <a:rPr lang="fr-FR" sz="2000" dirty="0">
                <a:latin typeface="Arial" charset="0"/>
                <a:ea typeface="MS PGothic" charset="0"/>
              </a:rPr>
              <a:t>, </a:t>
            </a:r>
            <a:r>
              <a:rPr lang="fr-FR" sz="2000" dirty="0" err="1">
                <a:latin typeface="Arial" charset="0"/>
                <a:ea typeface="MS PGothic" charset="0"/>
              </a:rPr>
              <a:t>diet</a:t>
            </a:r>
            <a:r>
              <a:rPr lang="fr-FR" sz="2000" dirty="0">
                <a:latin typeface="Arial" charset="0"/>
                <a:ea typeface="MS PGothic" charset="0"/>
              </a:rPr>
              <a:t> and </a:t>
            </a:r>
            <a:r>
              <a:rPr lang="fr-FR" sz="2000" dirty="0" err="1">
                <a:latin typeface="Arial" charset="0"/>
                <a:ea typeface="MS PGothic" charset="0"/>
              </a:rPr>
              <a:t>medications</a:t>
            </a:r>
            <a:r>
              <a:rPr lang="fr-FR" sz="2000" dirty="0">
                <a:latin typeface="Arial" charset="0"/>
                <a:ea typeface="MS PGothic" charset="0"/>
              </a:rPr>
              <a:t> in </a:t>
            </a:r>
            <a:r>
              <a:rPr lang="fr-FR" sz="2000" dirty="0" err="1">
                <a:latin typeface="Arial" charset="0"/>
                <a:ea typeface="MS PGothic" charset="0"/>
              </a:rPr>
              <a:t>attempt</a:t>
            </a:r>
            <a:r>
              <a:rPr lang="fr-FR" sz="2000" dirty="0">
                <a:latin typeface="Arial" charset="0"/>
                <a:ea typeface="MS PGothic" charset="0"/>
              </a:rPr>
              <a:t> to </a:t>
            </a:r>
            <a:r>
              <a:rPr lang="fr-FR" sz="2000" dirty="0" err="1">
                <a:latin typeface="Arial" charset="0"/>
                <a:ea typeface="MS PGothic" charset="0"/>
              </a:rPr>
              <a:t>be</a:t>
            </a:r>
            <a:r>
              <a:rPr lang="fr-FR" sz="2000" dirty="0">
                <a:latin typeface="Arial" charset="0"/>
                <a:ea typeface="MS PGothic" charset="0"/>
              </a:rPr>
              <a:t> </a:t>
            </a:r>
            <a:r>
              <a:rPr lang="fr-FR" sz="2000" dirty="0" err="1">
                <a:latin typeface="Arial" charset="0"/>
                <a:ea typeface="MS PGothic" charset="0"/>
              </a:rPr>
              <a:t>kidney</a:t>
            </a:r>
            <a:r>
              <a:rPr lang="fr-FR" sz="2000" dirty="0">
                <a:latin typeface="Arial" charset="0"/>
                <a:ea typeface="MS PGothic" charset="0"/>
              </a:rPr>
              <a:t> </a:t>
            </a:r>
            <a:r>
              <a:rPr lang="fr-FR" sz="2000" dirty="0" err="1">
                <a:latin typeface="Arial" charset="0"/>
                <a:ea typeface="MS PGothic" charset="0"/>
              </a:rPr>
              <a:t>transplanted</a:t>
            </a:r>
            <a:r>
              <a:rPr lang="fr-FR" sz="2000" dirty="0" smtClean="0">
                <a:latin typeface="Arial" charset="0"/>
                <a:ea typeface="MS PGothic" charset="0"/>
              </a:rPr>
              <a:t>)</a:t>
            </a:r>
          </a:p>
          <a:p>
            <a:pPr algn="just" eaLnBrk="1" hangingPunct="1">
              <a:lnSpc>
                <a:spcPct val="130000"/>
              </a:lnSpc>
              <a:spcBef>
                <a:spcPct val="40000"/>
              </a:spcBef>
              <a:defRPr/>
            </a:pPr>
            <a:r>
              <a:rPr lang="fr-FR" dirty="0" smtClean="0">
                <a:latin typeface="Arial" charset="0"/>
                <a:ea typeface="MS PGothic" charset="0"/>
              </a:rPr>
              <a:t>No </a:t>
            </a:r>
            <a:r>
              <a:rPr lang="fr-FR" dirty="0" err="1" smtClean="0">
                <a:latin typeface="Arial" charset="0"/>
                <a:ea typeface="MS PGothic" charset="0"/>
              </a:rPr>
              <a:t>interdialytic</a:t>
            </a:r>
            <a:r>
              <a:rPr lang="fr-FR" dirty="0" smtClean="0">
                <a:latin typeface="Arial" charset="0"/>
                <a:ea typeface="MS PGothic" charset="0"/>
              </a:rPr>
              <a:t> fatigue, no </a:t>
            </a:r>
            <a:r>
              <a:rPr lang="fr-FR" dirty="0" err="1" smtClean="0">
                <a:latin typeface="Arial" charset="0"/>
                <a:ea typeface="MS PGothic" charset="0"/>
              </a:rPr>
              <a:t>washout</a:t>
            </a:r>
            <a:r>
              <a:rPr lang="fr-FR" dirty="0" smtClean="0">
                <a:latin typeface="Arial" charset="0"/>
                <a:ea typeface="MS PGothic" charset="0"/>
              </a:rPr>
              <a:t>/</a:t>
            </a:r>
            <a:r>
              <a:rPr lang="fr-FR" dirty="0" err="1" smtClean="0">
                <a:latin typeface="Arial" charset="0"/>
                <a:ea typeface="MS PGothic" charset="0"/>
              </a:rPr>
              <a:t>restlessness</a:t>
            </a:r>
            <a:r>
              <a:rPr lang="fr-FR" dirty="0">
                <a:latin typeface="Arial" charset="0"/>
                <a:ea typeface="MS PGothic" charset="0"/>
              </a:rPr>
              <a:t>:</a:t>
            </a:r>
            <a:r>
              <a:rPr lang="fr-FR" dirty="0" smtClean="0">
                <a:latin typeface="Arial" charset="0"/>
                <a:ea typeface="MS PGothic" charset="0"/>
              </a:rPr>
              <a:t> </a:t>
            </a:r>
          </a:p>
          <a:p>
            <a:pPr lvl="1" algn="just" eaLnBrk="1" hangingPunct="1">
              <a:lnSpc>
                <a:spcPct val="130000"/>
              </a:lnSpc>
              <a:spcBef>
                <a:spcPct val="40000"/>
              </a:spcBef>
              <a:defRPr/>
            </a:pPr>
            <a:r>
              <a:rPr lang="fr-FR" sz="2000" dirty="0" err="1" smtClean="0">
                <a:latin typeface="Arial" charset="0"/>
                <a:ea typeface="MS PGothic" charset="0"/>
              </a:rPr>
              <a:t>quality</a:t>
            </a:r>
            <a:r>
              <a:rPr lang="fr-FR" sz="2000" dirty="0" smtClean="0">
                <a:latin typeface="Arial" charset="0"/>
                <a:ea typeface="MS PGothic" charset="0"/>
              </a:rPr>
              <a:t> of social life, </a:t>
            </a:r>
          </a:p>
          <a:p>
            <a:pPr lvl="1" algn="just" eaLnBrk="1" hangingPunct="1">
              <a:lnSpc>
                <a:spcPct val="130000"/>
              </a:lnSpc>
              <a:spcBef>
                <a:spcPct val="40000"/>
              </a:spcBef>
              <a:defRPr/>
            </a:pPr>
            <a:r>
              <a:rPr lang="fr-FR" sz="2000" dirty="0" err="1" smtClean="0">
                <a:latin typeface="Arial" charset="0"/>
                <a:ea typeface="MS PGothic" charset="0"/>
              </a:rPr>
              <a:t>school</a:t>
            </a:r>
            <a:r>
              <a:rPr lang="fr-FR" sz="2000" dirty="0" smtClean="0">
                <a:latin typeface="Arial" charset="0"/>
                <a:ea typeface="MS PGothic" charset="0"/>
              </a:rPr>
              <a:t> participation </a:t>
            </a:r>
          </a:p>
          <a:p>
            <a:pPr marL="0" indent="0" algn="just" eaLnBrk="1" hangingPunct="1">
              <a:lnSpc>
                <a:spcPct val="130000"/>
              </a:lnSpc>
              <a:spcBef>
                <a:spcPct val="40000"/>
              </a:spcBef>
              <a:buFont typeface="Monotype Sorts" charset="0"/>
              <a:buNone/>
              <a:defRPr/>
            </a:pPr>
            <a:endParaRPr lang="fr-FR" dirty="0">
              <a:latin typeface="Arial" charset="0"/>
              <a:ea typeface="MS PGothic"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4488" y="214313"/>
            <a:ext cx="6913562" cy="838200"/>
          </a:xfrm>
          <a:solidFill>
            <a:srgbClr val="99FFCC"/>
          </a:solidFill>
        </p:spPr>
        <p:txBody>
          <a:bodyPr/>
          <a:lstStyle/>
          <a:p>
            <a:pPr>
              <a:defRPr/>
            </a:pPr>
            <a:r>
              <a:rPr lang="fr-FR" dirty="0" err="1" smtClean="0">
                <a:ea typeface="+mj-ea"/>
                <a:cs typeface="+mj-cs"/>
              </a:rPr>
              <a:t>Results</a:t>
            </a:r>
            <a:r>
              <a:rPr lang="fr-FR" dirty="0" smtClean="0">
                <a:ea typeface="+mj-ea"/>
                <a:cs typeface="+mj-cs"/>
              </a:rPr>
              <a:t>: catch up </a:t>
            </a:r>
            <a:r>
              <a:rPr lang="fr-FR" dirty="0" err="1" smtClean="0">
                <a:ea typeface="+mj-ea"/>
                <a:cs typeface="+mj-cs"/>
              </a:rPr>
              <a:t>growth</a:t>
            </a:r>
            <a:endParaRPr lang="fr-FR" dirty="0">
              <a:ea typeface="+mj-ea"/>
              <a:cs typeface="+mj-cs"/>
            </a:endParaRPr>
          </a:p>
        </p:txBody>
      </p:sp>
      <p:sp>
        <p:nvSpPr>
          <p:cNvPr id="3" name="Espace réservé du contenu 2"/>
          <p:cNvSpPr>
            <a:spLocks noGrp="1"/>
          </p:cNvSpPr>
          <p:nvPr>
            <p:ph idx="1"/>
          </p:nvPr>
        </p:nvSpPr>
        <p:spPr>
          <a:xfrm>
            <a:off x="319088" y="1143000"/>
            <a:ext cx="9453562" cy="4983163"/>
          </a:xfrm>
        </p:spPr>
        <p:txBody>
          <a:bodyPr/>
          <a:lstStyle/>
          <a:p>
            <a:pPr>
              <a:defRPr/>
            </a:pPr>
            <a:r>
              <a:rPr lang="fr-FR" sz="2800" dirty="0" err="1" smtClean="0">
                <a:latin typeface="+mj-lt"/>
                <a:ea typeface="+mn-ea"/>
                <a:cs typeface="Arial" pitchFamily="34" charset="0"/>
              </a:rPr>
              <a:t>Mean</a:t>
            </a:r>
            <a:r>
              <a:rPr lang="fr-FR" sz="2800" dirty="0" smtClean="0">
                <a:latin typeface="+mj-lt"/>
                <a:ea typeface="+mn-ea"/>
                <a:cs typeface="Arial" pitchFamily="34" charset="0"/>
              </a:rPr>
              <a:t> time on daily OL-HDF (</a:t>
            </a:r>
            <a:r>
              <a:rPr lang="fr-FR" sz="2800" dirty="0" err="1" smtClean="0">
                <a:latin typeface="+mj-lt"/>
                <a:ea typeface="+mn-ea"/>
                <a:cs typeface="Arial" pitchFamily="34" charset="0"/>
              </a:rPr>
              <a:t>untill</a:t>
            </a:r>
            <a:r>
              <a:rPr lang="fr-FR" sz="2800" dirty="0" smtClean="0">
                <a:latin typeface="+mj-lt"/>
                <a:ea typeface="+mn-ea"/>
                <a:cs typeface="Arial" pitchFamily="34" charset="0"/>
              </a:rPr>
              <a:t> KTP): 20.5+/-8 </a:t>
            </a:r>
            <a:r>
              <a:rPr lang="fr-FR" sz="2800" dirty="0" err="1" smtClean="0">
                <a:latin typeface="+mj-lt"/>
                <a:ea typeface="+mn-ea"/>
                <a:cs typeface="Arial" pitchFamily="34" charset="0"/>
              </a:rPr>
              <a:t>months</a:t>
            </a:r>
            <a:endParaRPr lang="fr-FR" sz="2800" dirty="0" smtClean="0">
              <a:latin typeface="+mj-lt"/>
              <a:ea typeface="+mn-ea"/>
              <a:cs typeface="Arial" pitchFamily="34" charset="0"/>
            </a:endParaRPr>
          </a:p>
          <a:p>
            <a:pPr marL="0" indent="0">
              <a:buFont typeface="Arial" charset="0"/>
              <a:buNone/>
              <a:defRPr/>
            </a:pPr>
            <a:endParaRPr lang="fr-FR" sz="2400" dirty="0" smtClean="0">
              <a:latin typeface="+mj-lt"/>
              <a:ea typeface="+mn-ea"/>
              <a:cs typeface="Arial" pitchFamily="34" charset="0"/>
            </a:endParaRPr>
          </a:p>
          <a:p>
            <a:pPr>
              <a:defRPr/>
            </a:pPr>
            <a:r>
              <a:rPr lang="fr-FR" sz="2800" b="1" dirty="0" smtClean="0">
                <a:solidFill>
                  <a:srgbClr val="FF0000"/>
                </a:solidFill>
                <a:latin typeface="+mj-lt"/>
                <a:ea typeface="+mn-ea"/>
                <a:cs typeface="Arial" pitchFamily="34" charset="0"/>
              </a:rPr>
              <a:t>Growth </a:t>
            </a:r>
            <a:r>
              <a:rPr lang="fr-FR" sz="2800" b="1" dirty="0" err="1" smtClean="0">
                <a:solidFill>
                  <a:srgbClr val="FF0000"/>
                </a:solidFill>
                <a:latin typeface="+mj-lt"/>
                <a:ea typeface="+mn-ea"/>
                <a:cs typeface="Arial" pitchFamily="34" charset="0"/>
              </a:rPr>
              <a:t>velocity</a:t>
            </a:r>
            <a:r>
              <a:rPr lang="fr-FR" sz="2800" b="1" dirty="0" smtClean="0">
                <a:solidFill>
                  <a:srgbClr val="FF0000"/>
                </a:solidFill>
                <a:latin typeface="+mj-lt"/>
                <a:ea typeface="+mn-ea"/>
                <a:cs typeface="Arial" pitchFamily="34" charset="0"/>
              </a:rPr>
              <a:t>: </a:t>
            </a:r>
          </a:p>
          <a:p>
            <a:pPr>
              <a:buFont typeface="Arial" charset="0"/>
              <a:buNone/>
              <a:defRPr/>
            </a:pPr>
            <a:r>
              <a:rPr lang="fr-FR" sz="2400" b="1" dirty="0" smtClean="0">
                <a:solidFill>
                  <a:srgbClr val="FF0000"/>
                </a:solidFill>
                <a:latin typeface="+mj-lt"/>
                <a:ea typeface="+mn-ea"/>
                <a:cs typeface="Arial" pitchFamily="34" charset="0"/>
              </a:rPr>
              <a:t>   the </a:t>
            </a:r>
            <a:r>
              <a:rPr lang="fr-FR" sz="2400" b="1" dirty="0" err="1" smtClean="0">
                <a:solidFill>
                  <a:srgbClr val="FF0000"/>
                </a:solidFill>
                <a:latin typeface="+mj-lt"/>
                <a:ea typeface="+mn-ea"/>
                <a:cs typeface="Arial" pitchFamily="34" charset="0"/>
              </a:rPr>
              <a:t>year</a:t>
            </a:r>
            <a:r>
              <a:rPr lang="fr-FR" sz="2400" b="1" dirty="0" smtClean="0">
                <a:solidFill>
                  <a:srgbClr val="FF0000"/>
                </a:solidFill>
                <a:latin typeface="+mj-lt"/>
                <a:ea typeface="+mn-ea"/>
                <a:cs typeface="Arial" pitchFamily="34" charset="0"/>
              </a:rPr>
              <a:t> </a:t>
            </a:r>
            <a:r>
              <a:rPr lang="fr-FR" sz="2400" b="1" dirty="0" err="1" smtClean="0">
                <a:solidFill>
                  <a:srgbClr val="FF0000"/>
                </a:solidFill>
                <a:latin typeface="+mj-lt"/>
                <a:ea typeface="+mn-ea"/>
                <a:cs typeface="Arial" pitchFamily="34" charset="0"/>
              </a:rPr>
              <a:t>before</a:t>
            </a:r>
            <a:r>
              <a:rPr lang="fr-FR" sz="2400" b="1" dirty="0" smtClean="0">
                <a:solidFill>
                  <a:srgbClr val="FF0000"/>
                </a:solidFill>
                <a:latin typeface="+mj-lt"/>
                <a:ea typeface="+mn-ea"/>
                <a:cs typeface="Arial" pitchFamily="34" charset="0"/>
              </a:rPr>
              <a:t> daily: 3.8+/-1.1 cm/y</a:t>
            </a:r>
          </a:p>
          <a:p>
            <a:pPr>
              <a:buFont typeface="Arial" charset="0"/>
              <a:buNone/>
              <a:defRPr/>
            </a:pPr>
            <a:r>
              <a:rPr lang="fr-FR" sz="2400" b="1" dirty="0" smtClean="0">
                <a:solidFill>
                  <a:srgbClr val="FF0000"/>
                </a:solidFill>
                <a:latin typeface="+mj-lt"/>
                <a:ea typeface="+mn-ea"/>
                <a:cs typeface="Arial" pitchFamily="34" charset="0"/>
              </a:rPr>
              <a:t>   first </a:t>
            </a:r>
            <a:r>
              <a:rPr lang="fr-FR" sz="2400" b="1" dirty="0" err="1" smtClean="0">
                <a:solidFill>
                  <a:srgbClr val="FF0000"/>
                </a:solidFill>
                <a:latin typeface="+mj-lt"/>
                <a:ea typeface="+mn-ea"/>
                <a:cs typeface="Arial" pitchFamily="34" charset="0"/>
              </a:rPr>
              <a:t>year</a:t>
            </a:r>
            <a:r>
              <a:rPr lang="fr-FR" sz="2400" b="1" dirty="0" smtClean="0">
                <a:solidFill>
                  <a:srgbClr val="FF0000"/>
                </a:solidFill>
                <a:latin typeface="+mj-lt"/>
                <a:ea typeface="+mn-ea"/>
                <a:cs typeface="Arial" pitchFamily="34" charset="0"/>
              </a:rPr>
              <a:t> of daily: 14.3+/-3.8 cm/y</a:t>
            </a:r>
          </a:p>
          <a:p>
            <a:pPr>
              <a:buFont typeface="Arial" charset="0"/>
              <a:buNone/>
              <a:defRPr/>
            </a:pPr>
            <a:r>
              <a:rPr lang="fr-FR" sz="2400" b="1" dirty="0" smtClean="0">
                <a:solidFill>
                  <a:srgbClr val="FF0000"/>
                </a:solidFill>
                <a:latin typeface="+mj-lt"/>
                <a:ea typeface="+mn-ea"/>
                <a:cs typeface="Arial" pitchFamily="34" charset="0"/>
              </a:rPr>
              <a:t>   </a:t>
            </a:r>
            <a:r>
              <a:rPr lang="fr-FR" sz="2400" b="1" dirty="0" err="1" smtClean="0">
                <a:solidFill>
                  <a:srgbClr val="FF0000"/>
                </a:solidFill>
                <a:latin typeface="+mj-lt"/>
                <a:ea typeface="+mn-ea"/>
                <a:cs typeface="Arial" pitchFamily="34" charset="0"/>
              </a:rPr>
              <a:t>mean</a:t>
            </a:r>
            <a:r>
              <a:rPr lang="fr-FR" sz="2400" b="1" dirty="0" smtClean="0">
                <a:solidFill>
                  <a:srgbClr val="FF0000"/>
                </a:solidFill>
                <a:latin typeface="+mj-lt"/>
                <a:ea typeface="+mn-ea"/>
                <a:cs typeface="Arial" pitchFamily="34" charset="0"/>
              </a:rPr>
              <a:t> over daily: 8.9+/-2.2 cm/y</a:t>
            </a:r>
          </a:p>
          <a:p>
            <a:pPr>
              <a:buFont typeface="Arial" charset="0"/>
              <a:buNone/>
              <a:defRPr/>
            </a:pPr>
            <a:endParaRPr lang="fr-FR" sz="2000" b="1" dirty="0" smtClean="0">
              <a:solidFill>
                <a:srgbClr val="FF0000"/>
              </a:solidFill>
              <a:latin typeface="+mj-lt"/>
              <a:ea typeface="+mn-ea"/>
              <a:cs typeface="Arial" pitchFamily="34" charset="0"/>
            </a:endParaRPr>
          </a:p>
          <a:p>
            <a:pPr>
              <a:defRPr/>
            </a:pPr>
            <a:r>
              <a:rPr lang="fr-FR" sz="2800" dirty="0" err="1" smtClean="0">
                <a:latin typeface="+mj-lt"/>
                <a:ea typeface="+mn-ea"/>
                <a:cs typeface="Arial" pitchFamily="34" charset="0"/>
              </a:rPr>
              <a:t>Height</a:t>
            </a:r>
            <a:r>
              <a:rPr lang="fr-FR" sz="2800" dirty="0" smtClean="0">
                <a:latin typeface="+mj-lt"/>
                <a:ea typeface="+mn-ea"/>
                <a:cs typeface="Arial" pitchFamily="34" charset="0"/>
              </a:rPr>
              <a:t> (SDS)</a:t>
            </a:r>
          </a:p>
          <a:p>
            <a:pPr>
              <a:buFont typeface="Arial" charset="0"/>
              <a:buNone/>
              <a:defRPr/>
            </a:pPr>
            <a:r>
              <a:rPr lang="fr-FR" sz="2400" dirty="0" smtClean="0">
                <a:latin typeface="+mj-lt"/>
                <a:ea typeface="+mn-ea"/>
                <a:cs typeface="Arial" pitchFamily="34" charset="0"/>
              </a:rPr>
              <a:t>   </a:t>
            </a:r>
            <a:r>
              <a:rPr lang="fr-FR" sz="2400" dirty="0" err="1" smtClean="0">
                <a:latin typeface="+mj-lt"/>
                <a:ea typeface="+mn-ea"/>
                <a:cs typeface="Arial" pitchFamily="34" charset="0"/>
              </a:rPr>
              <a:t>start</a:t>
            </a:r>
            <a:r>
              <a:rPr lang="fr-FR" sz="2400" dirty="0" smtClean="0">
                <a:latin typeface="+mj-lt"/>
                <a:ea typeface="+mn-ea"/>
                <a:cs typeface="Arial" pitchFamily="34" charset="0"/>
              </a:rPr>
              <a:t>: -1.5+/-0.3</a:t>
            </a:r>
          </a:p>
          <a:p>
            <a:pPr>
              <a:buFont typeface="Arial" charset="0"/>
              <a:buNone/>
              <a:defRPr/>
            </a:pPr>
            <a:r>
              <a:rPr lang="fr-FR" sz="2400" dirty="0" smtClean="0">
                <a:latin typeface="+mj-lt"/>
                <a:ea typeface="+mn-ea"/>
                <a:cs typeface="Arial" pitchFamily="34" charset="0"/>
              </a:rPr>
              <a:t>   end: +0.2+/1.1 </a:t>
            </a:r>
          </a:p>
          <a:p>
            <a:pPr>
              <a:buFont typeface="Arial" charset="0"/>
              <a:buNone/>
              <a:defRPr/>
            </a:pPr>
            <a:r>
              <a:rPr lang="fr-FR" sz="2400" dirty="0" smtClean="0">
                <a:latin typeface="+mj-lt"/>
                <a:ea typeface="+mn-ea"/>
                <a:cs typeface="Arial" pitchFamily="34" charset="0"/>
              </a:rPr>
              <a:t>   </a:t>
            </a:r>
            <a:r>
              <a:rPr lang="fr-FR" sz="2400" dirty="0" err="1" smtClean="0">
                <a:latin typeface="+mj-lt"/>
                <a:ea typeface="+mn-ea"/>
                <a:cs typeface="Arial" pitchFamily="34" charset="0"/>
              </a:rPr>
              <a:t>target</a:t>
            </a:r>
            <a:r>
              <a:rPr lang="fr-FR" sz="2400" dirty="0" smtClean="0">
                <a:latin typeface="+mj-lt"/>
                <a:ea typeface="+mn-ea"/>
                <a:cs typeface="Arial" pitchFamily="34" charset="0"/>
              </a:rPr>
              <a:t> parental </a:t>
            </a:r>
            <a:r>
              <a:rPr lang="fr-FR" sz="2400" dirty="0" err="1" smtClean="0">
                <a:latin typeface="+mj-lt"/>
                <a:ea typeface="+mn-ea"/>
                <a:cs typeface="Arial" pitchFamily="34" charset="0"/>
              </a:rPr>
              <a:t>height</a:t>
            </a:r>
            <a:r>
              <a:rPr lang="fr-FR" sz="2400" dirty="0" smtClean="0">
                <a:latin typeface="+mj-lt"/>
                <a:ea typeface="+mn-ea"/>
                <a:cs typeface="Arial" pitchFamily="34" charset="0"/>
              </a:rPr>
              <a:t>:  -0.3</a:t>
            </a:r>
          </a:p>
          <a:p>
            <a:pPr>
              <a:buFont typeface="Arial" charset="0"/>
              <a:buNone/>
              <a:defRPr/>
            </a:pPr>
            <a:r>
              <a:rPr lang="fr-FR" sz="2400" dirty="0" smtClean="0">
                <a:latin typeface="+mj-lt"/>
                <a:ea typeface="+mn-ea"/>
                <a:cs typeface="Arial" pitchFamily="34" charset="0"/>
              </a:rPr>
              <a:t>   end- </a:t>
            </a:r>
            <a:r>
              <a:rPr lang="fr-FR" sz="2400" dirty="0" err="1" smtClean="0">
                <a:latin typeface="+mj-lt"/>
                <a:ea typeface="+mn-ea"/>
                <a:cs typeface="Arial" pitchFamily="34" charset="0"/>
              </a:rPr>
              <a:t>target</a:t>
            </a:r>
            <a:r>
              <a:rPr lang="fr-FR" sz="2400" dirty="0" smtClean="0">
                <a:latin typeface="+mj-lt"/>
                <a:ea typeface="+mn-ea"/>
                <a:cs typeface="Arial" pitchFamily="34" charset="0"/>
              </a:rPr>
              <a:t>:  +0.5</a:t>
            </a:r>
            <a:endParaRPr lang="fr-FR" sz="2400" dirty="0">
              <a:latin typeface="+mj-lt"/>
              <a:ea typeface="+mn-ea"/>
              <a:cs typeface="Arial" pitchFamily="34" charset="0"/>
            </a:endParaRPr>
          </a:p>
        </p:txBody>
      </p:sp>
      <p:sp>
        <p:nvSpPr>
          <p:cNvPr id="567299"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6C26DDA-9CF4-A840-B4DE-A4D0506651E8}" type="slidenum">
              <a:rPr lang="fr-FR" sz="1200">
                <a:solidFill>
                  <a:srgbClr val="898989"/>
                </a:solidFill>
                <a:latin typeface="Calibri" charset="0"/>
              </a:rPr>
              <a:pPr/>
              <a:t>66</a:t>
            </a:fld>
            <a:endParaRPr lang="fr-FR" sz="1200">
              <a:solidFill>
                <a:srgbClr val="898989"/>
              </a:solidFill>
              <a:latin typeface="Calibri" charset="0"/>
            </a:endParaRPr>
          </a:p>
        </p:txBody>
      </p:sp>
      <p:grpSp>
        <p:nvGrpSpPr>
          <p:cNvPr id="567300" name="Groupe 8"/>
          <p:cNvGrpSpPr>
            <a:grpSpLocks/>
          </p:cNvGrpSpPr>
          <p:nvPr/>
        </p:nvGrpSpPr>
        <p:grpSpPr bwMode="auto">
          <a:xfrm>
            <a:off x="5680075" y="2924175"/>
            <a:ext cx="4572000" cy="3048000"/>
            <a:chOff x="571472" y="1214422"/>
            <a:chExt cx="7747503" cy="5477587"/>
          </a:xfrm>
        </p:grpSpPr>
        <p:grpSp>
          <p:nvGrpSpPr>
            <p:cNvPr id="567302" name="Groupe 7"/>
            <p:cNvGrpSpPr>
              <a:grpSpLocks/>
            </p:cNvGrpSpPr>
            <p:nvPr/>
          </p:nvGrpSpPr>
          <p:grpSpPr bwMode="auto">
            <a:xfrm>
              <a:off x="571472" y="1214422"/>
              <a:ext cx="5582228" cy="4872880"/>
              <a:chOff x="571472" y="1214422"/>
              <a:chExt cx="5582228" cy="4872880"/>
            </a:xfrm>
          </p:grpSpPr>
          <p:pic>
            <p:nvPicPr>
              <p:cNvPr id="567304" name="Picture 5" descr="C:\Users\fischbach\Desktop\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72" y="1214422"/>
                <a:ext cx="3048695" cy="476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7305" name="Picture 6" descr="C:\Users\fischbach\Desktop\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44" y="2428868"/>
                <a:ext cx="2438956" cy="365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7303" name="Picture 7" descr="C:\Users\fischbach\Desktop\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12" y="3643314"/>
              <a:ext cx="2032463" cy="304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Ellipse 3"/>
          <p:cNvSpPr/>
          <p:nvPr/>
        </p:nvSpPr>
        <p:spPr>
          <a:xfrm>
            <a:off x="103188" y="1700213"/>
            <a:ext cx="5472112" cy="259238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prstClr val="white"/>
              </a:solidFill>
              <a:latin typeface="Calibri"/>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750888" y="333375"/>
            <a:ext cx="9001125" cy="1439863"/>
          </a:xfrm>
          <a:solidFill>
            <a:schemeClr val="accent1">
              <a:lumMod val="20000"/>
              <a:lumOff val="80000"/>
            </a:schemeClr>
          </a:solidFill>
        </p:spPr>
        <p:txBody>
          <a:bodyPr/>
          <a:lstStyle/>
          <a:p>
            <a:pPr>
              <a:defRPr/>
            </a:pPr>
            <a:r>
              <a:rPr lang="fr-FR" dirty="0"/>
              <a:t>Daily </a:t>
            </a:r>
            <a:r>
              <a:rPr lang="fr-FR" dirty="0" err="1"/>
              <a:t>hemodiafiltration</a:t>
            </a:r>
            <a:r>
              <a:rPr lang="fr-FR" dirty="0"/>
              <a:t> </a:t>
            </a:r>
            <a:r>
              <a:rPr lang="fr-FR" dirty="0" smtClean="0"/>
              <a:t>in </a:t>
            </a:r>
            <a:r>
              <a:rPr lang="fr-FR" dirty="0" err="1" smtClean="0"/>
              <a:t>children</a:t>
            </a:r>
            <a:r>
              <a:rPr lang="fr-FR" dirty="0"/>
              <a:t> </a:t>
            </a:r>
            <a:r>
              <a:rPr lang="fr-FR" dirty="0" smtClean="0"/>
              <a:t/>
            </a:r>
            <a:br>
              <a:rPr lang="fr-FR" dirty="0" smtClean="0"/>
            </a:br>
            <a:r>
              <a:rPr lang="fr-FR" dirty="0" smtClean="0"/>
              <a:t>in center, </a:t>
            </a:r>
            <a:r>
              <a:rPr lang="fr-FR" b="1" dirty="0" err="1" smtClean="0">
                <a:solidFill>
                  <a:srgbClr val="FF0000"/>
                </a:solidFill>
              </a:rPr>
              <a:t>from</a:t>
            </a:r>
            <a:r>
              <a:rPr lang="fr-FR" b="1" dirty="0" smtClean="0">
                <a:solidFill>
                  <a:srgbClr val="FF0000"/>
                </a:solidFill>
              </a:rPr>
              <a:t> CKD5 to CKD3</a:t>
            </a:r>
            <a:endParaRPr lang="fr-FR" b="1" dirty="0">
              <a:solidFill>
                <a:srgbClr val="FF0000"/>
              </a:solidFill>
            </a:endParaRPr>
          </a:p>
        </p:txBody>
      </p:sp>
      <p:sp>
        <p:nvSpPr>
          <p:cNvPr id="573442" name="Espace réservé du contenu 2"/>
          <p:cNvSpPr>
            <a:spLocks noGrp="1"/>
          </p:cNvSpPr>
          <p:nvPr>
            <p:ph idx="1"/>
          </p:nvPr>
        </p:nvSpPr>
        <p:spPr>
          <a:xfrm>
            <a:off x="463550" y="1844675"/>
            <a:ext cx="9359900" cy="4251325"/>
          </a:xfrm>
        </p:spPr>
        <p:txBody>
          <a:bodyPr/>
          <a:lstStyle/>
          <a:p>
            <a:r>
              <a:rPr lang="fr-FR" sz="2800">
                <a:latin typeface="Arial" charset="0"/>
                <a:ea typeface="MS PGothic" charset="0"/>
                <a:cs typeface="MS PGothic" charset="0"/>
              </a:rPr>
              <a:t>Normal diet ; no add of « unprogrammed » session </a:t>
            </a:r>
          </a:p>
          <a:p>
            <a:r>
              <a:rPr lang="fr-FR" sz="2800">
                <a:latin typeface="Arial" charset="0"/>
                <a:ea typeface="MS PGothic" charset="0"/>
                <a:cs typeface="MS PGothic" charset="0"/>
              </a:rPr>
              <a:t>No intradialytic symptoms; no recovery time</a:t>
            </a:r>
          </a:p>
          <a:p>
            <a:r>
              <a:rPr lang="fr-FR" sz="2800">
                <a:latin typeface="Arial" charset="0"/>
                <a:ea typeface="MS PGothic" charset="0"/>
                <a:cs typeface="MS PGothic" charset="0"/>
              </a:rPr>
              <a:t>BP, LVH : improved, nearly disappeared</a:t>
            </a:r>
          </a:p>
          <a:p>
            <a:r>
              <a:rPr lang="fr-FR" sz="2800">
                <a:latin typeface="Arial" charset="0"/>
                <a:ea typeface="MS PGothic" charset="0"/>
                <a:cs typeface="MS PGothic" charset="0"/>
              </a:rPr>
              <a:t>Ph: « no » need for chelators despite PCRn&gt;2gr/kg BW</a:t>
            </a:r>
          </a:p>
          <a:p>
            <a:r>
              <a:rPr lang="fr-FR" sz="2800">
                <a:latin typeface="Arial" charset="0"/>
                <a:ea typeface="MS PGothic" charset="0"/>
                <a:cs typeface="MS PGothic" charset="0"/>
              </a:rPr>
              <a:t>K, potassium: day off dialysis, chelators ?</a:t>
            </a:r>
          </a:p>
          <a:p>
            <a:r>
              <a:rPr lang="el-GR" sz="2800">
                <a:latin typeface="Arial" charset="0"/>
                <a:ea typeface="MS PGothic" charset="0"/>
                <a:cs typeface="MS PGothic" charset="0"/>
              </a:rPr>
              <a:t>Β</a:t>
            </a:r>
            <a:r>
              <a:rPr lang="fr-FR" sz="2800" baseline="-25000">
                <a:latin typeface="Arial" charset="0"/>
                <a:ea typeface="MS PGothic" charset="0"/>
                <a:cs typeface="MS PGothic" charset="0"/>
              </a:rPr>
              <a:t>2</a:t>
            </a:r>
            <a:r>
              <a:rPr lang="fr-FR" sz="2800">
                <a:latin typeface="Arial" charset="0"/>
                <a:ea typeface="MS PGothic" charset="0"/>
                <a:cs typeface="MS PGothic" charset="0"/>
              </a:rPr>
              <a:t> m, CRP: reduced inflammation, </a:t>
            </a:r>
            <a:r>
              <a:rPr lang="fr-FR" sz="2400">
                <a:latin typeface="Arial" charset="0"/>
                <a:ea typeface="MS PGothic" charset="0"/>
                <a:cs typeface="MS PGothic" charset="0"/>
              </a:rPr>
              <a:t>despite frequent dialysis</a:t>
            </a:r>
          </a:p>
          <a:p>
            <a:r>
              <a:rPr lang="fr-FR" sz="2800">
                <a:latin typeface="Arial" charset="0"/>
                <a:ea typeface="MS PGothic" charset="0"/>
                <a:cs typeface="MS PGothic" charset="0"/>
              </a:rPr>
              <a:t>« never » acidosis, TAD</a:t>
            </a:r>
            <a:r>
              <a:rPr lang="fr-FR" sz="2800" baseline="-25000">
                <a:latin typeface="Arial" charset="0"/>
                <a:ea typeface="MS PGothic" charset="0"/>
                <a:cs typeface="MS PGothic" charset="0"/>
              </a:rPr>
              <a:t>bicarbonate </a:t>
            </a:r>
          </a:p>
          <a:p>
            <a:r>
              <a:rPr lang="fr-FR" sz="2800" b="1">
                <a:solidFill>
                  <a:srgbClr val="FF0000"/>
                </a:solidFill>
                <a:latin typeface="Arial" charset="0"/>
                <a:ea typeface="MS PGothic" charset="0"/>
                <a:cs typeface="MS PGothic" charset="0"/>
              </a:rPr>
              <a:t>Cardiovascular preservation</a:t>
            </a:r>
          </a:p>
          <a:p>
            <a:r>
              <a:rPr lang="fr-FR" sz="2800" b="1">
                <a:solidFill>
                  <a:srgbClr val="FF0000"/>
                </a:solidFill>
                <a:latin typeface="Arial" charset="0"/>
                <a:ea typeface="MS PGothic" charset="0"/>
                <a:cs typeface="MS PGothic" charset="0"/>
              </a:rPr>
              <a:t>No cachexia, no protein wasting, catch up growth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9004" y="116632"/>
            <a:ext cx="9001125" cy="1296988"/>
          </a:xfrm>
          <a:solidFill>
            <a:schemeClr val="accent1">
              <a:lumMod val="20000"/>
              <a:lumOff val="80000"/>
            </a:schemeClr>
          </a:solidFill>
        </p:spPr>
        <p:txBody>
          <a:bodyPr/>
          <a:lstStyle/>
          <a:p>
            <a:pPr>
              <a:defRPr/>
            </a:pPr>
            <a:r>
              <a:rPr lang="en-US" sz="3600" dirty="0" smtClean="0"/>
              <a:t>As a patient, which is your choice,</a:t>
            </a:r>
            <a:br>
              <a:rPr lang="en-US" sz="3600" dirty="0" smtClean="0"/>
            </a:br>
            <a:r>
              <a:rPr lang="en-US" sz="3600" dirty="0" smtClean="0"/>
              <a:t>waiting for kidney transplantation ?</a:t>
            </a:r>
            <a:endParaRPr lang="en-US" sz="3600"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635066542"/>
              </p:ext>
            </p:extLst>
          </p:nvPr>
        </p:nvGraphicFramePr>
        <p:xfrm>
          <a:off x="246956" y="1556792"/>
          <a:ext cx="9289032" cy="4986173"/>
        </p:xfrm>
        <a:graphic>
          <a:graphicData uri="http://schemas.openxmlformats.org/drawingml/2006/table">
            <a:tbl>
              <a:tblPr/>
              <a:tblGrid>
                <a:gridCol w="4459391"/>
                <a:gridCol w="4829641"/>
              </a:tblGrid>
              <a:tr h="7200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charset="0"/>
                          <a:ea typeface="MS PGothic" charset="0"/>
                          <a:cs typeface="MS PGothic" charset="0"/>
                        </a:rPr>
                        <a:t>Normal GFR</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0000"/>
                          </a:solidFill>
                          <a:effectLst/>
                          <a:latin typeface="Arial" charset="0"/>
                          <a:ea typeface="MS PGothic" charset="0"/>
                          <a:cs typeface="MS PGothic" charset="0"/>
                        </a:rPr>
                        <a:t>&gt; 9O ml/min (120</a:t>
                      </a:r>
                      <a:r>
                        <a:rPr kumimoji="0" lang="is-IS" sz="1800" b="1" i="0" u="none" strike="noStrike" cap="none" normalizeH="0" baseline="0">
                          <a:ln>
                            <a:noFill/>
                          </a:ln>
                          <a:solidFill>
                            <a:srgbClr val="FF0000"/>
                          </a:solidFill>
                          <a:effectLst/>
                          <a:latin typeface="Arial" charset="0"/>
                          <a:ea typeface="MS PGothic" charset="0"/>
                          <a:cs typeface="MS PGothic" charset="0"/>
                        </a:rPr>
                        <a:t>…with possibility of “hyperfiltration”/functionnal reserve</a:t>
                      </a:r>
                      <a:endParaRPr kumimoji="0" lang="en-US" sz="1800" b="1" i="0" u="none" strike="noStrike" cap="none" normalizeH="0" baseline="0">
                        <a:ln>
                          <a:noFill/>
                        </a:ln>
                        <a:solidFill>
                          <a:srgbClr val="FF0000"/>
                        </a:solidFill>
                        <a:effectLst/>
                        <a:latin typeface="Arial" charset="0"/>
                        <a:ea typeface="MS PGothic" charset="0"/>
                        <a:cs typeface="MS PGothic"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00"/>
                    </a:solidFill>
                  </a:tcPr>
                </a:tc>
              </a:tr>
              <a:tr h="4320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MS PGothic" charset="0"/>
                          <a:cs typeface="MS PGothic" charset="0"/>
                        </a:rPr>
                        <a:t>Kidney transplant</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MS PGothic" charset="0"/>
                          <a:cs typeface="MS PGothic" charset="0"/>
                        </a:rPr>
                        <a:t> &gt; 60 ml/min (?, at the best</a:t>
                      </a:r>
                      <a:r>
                        <a:rPr kumimoji="0" lang="is-IS" sz="1800" b="0" i="0" u="none" strike="noStrike" cap="none" normalizeH="0" baseline="0">
                          <a:ln>
                            <a:noFill/>
                          </a:ln>
                          <a:solidFill>
                            <a:srgbClr val="000000"/>
                          </a:solidFill>
                          <a:effectLst/>
                          <a:latin typeface="Arial" charset="0"/>
                          <a:ea typeface="MS PGothic" charset="0"/>
                          <a:cs typeface="MS PGothic" charset="0"/>
                        </a:rPr>
                        <a:t>…</a:t>
                      </a:r>
                      <a:r>
                        <a:rPr kumimoji="0" lang="en-US" sz="1800" b="0" i="0" u="none" strike="noStrike" cap="none" normalizeH="0" baseline="0">
                          <a:ln>
                            <a:noFill/>
                          </a:ln>
                          <a:solidFill>
                            <a:srgbClr val="000000"/>
                          </a:solidFill>
                          <a:effectLst/>
                          <a:latin typeface="Arial" charset="0"/>
                          <a:ea typeface="MS PGothic" charset="0"/>
                          <a:cs typeface="MS PGothic" charset="0"/>
                        </a:rPr>
                        <a:t>)</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1463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charset="0"/>
                          <a:ea typeface="MS PGothic" charset="0"/>
                          <a:cs typeface="MS PGothic" charset="0"/>
                        </a:rPr>
                        <a:t>Daily </a:t>
                      </a:r>
                      <a:r>
                        <a:rPr kumimoji="0" lang="en-US" sz="1800" b="1" i="0" u="none" strike="noStrike" cap="none" normalizeH="0" baseline="0" dirty="0" smtClean="0">
                          <a:ln>
                            <a:noFill/>
                          </a:ln>
                          <a:solidFill>
                            <a:srgbClr val="FF0000"/>
                          </a:solidFill>
                          <a:effectLst/>
                          <a:latin typeface="Arial" charset="0"/>
                          <a:ea typeface="MS PGothic" charset="0"/>
                          <a:cs typeface="MS PGothic" charset="0"/>
                        </a:rPr>
                        <a:t>(6/7days) intensive </a:t>
                      </a:r>
                      <a:r>
                        <a:rPr kumimoji="0" lang="en-US" sz="1800" b="1" i="0" u="none" strike="noStrike" cap="none" normalizeH="0" baseline="0" dirty="0">
                          <a:ln>
                            <a:noFill/>
                          </a:ln>
                          <a:solidFill>
                            <a:srgbClr val="FF0000"/>
                          </a:solidFill>
                          <a:effectLst/>
                          <a:latin typeface="Arial" charset="0"/>
                          <a:ea typeface="MS PGothic" charset="0"/>
                          <a:cs typeface="MS PGothic" charset="0"/>
                        </a:rPr>
                        <a:t>HDF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ea typeface="MS PGothic" charset="0"/>
                          <a:cs typeface="MS PGothic" charset="0"/>
                        </a:rPr>
                        <a:t>(in center 30-40/168 hours per week)</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ea typeface="MS PGothic" charset="0"/>
                          <a:cs typeface="MS PGothic" charset="0"/>
                        </a:rPr>
                        <a:t>from CKD5 to CKD3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ea typeface="MS PGothic" charset="0"/>
                          <a:cs typeface="MS PGothic" charset="0"/>
                        </a:rPr>
                        <a:t>Dialysis without </a:t>
                      </a:r>
                      <a:r>
                        <a:rPr kumimoji="0" lang="ja-JP" altLang="en-US" sz="1800" b="0" i="0" u="none" strike="noStrike" cap="none" normalizeH="0" baseline="0" dirty="0">
                          <a:ln>
                            <a:noFill/>
                          </a:ln>
                          <a:solidFill>
                            <a:srgbClr val="FF0000"/>
                          </a:solidFill>
                          <a:effectLst/>
                          <a:latin typeface="Arial" charset="0"/>
                          <a:ea typeface="MS PGothic" charset="0"/>
                          <a:cs typeface="MS PGothic" charset="0"/>
                        </a:rPr>
                        <a:t>“</a:t>
                      </a:r>
                      <a:r>
                        <a:rPr kumimoji="0" lang="en-US" altLang="ja-JP" sz="1800" b="0" i="0" u="none" strike="noStrike" cap="none" normalizeH="0" baseline="0" dirty="0">
                          <a:ln>
                            <a:noFill/>
                          </a:ln>
                          <a:solidFill>
                            <a:srgbClr val="FF0000"/>
                          </a:solidFill>
                          <a:effectLst/>
                          <a:latin typeface="Arial" charset="0"/>
                          <a:ea typeface="MS PGothic" charset="0"/>
                          <a:cs typeface="MS PGothic" charset="0"/>
                        </a:rPr>
                        <a:t>stress</a:t>
                      </a:r>
                      <a:r>
                        <a:rPr kumimoji="0" lang="ja-JP" altLang="en-US" sz="1800" b="0" i="0" u="none" strike="noStrike" cap="none" normalizeH="0" baseline="0" dirty="0">
                          <a:ln>
                            <a:noFill/>
                          </a:ln>
                          <a:solidFill>
                            <a:srgbClr val="FF0000"/>
                          </a:solidFill>
                          <a:effectLst/>
                          <a:latin typeface="Arial" charset="0"/>
                          <a:ea typeface="MS PGothic" charset="0"/>
                          <a:cs typeface="MS PGothic" charset="0"/>
                        </a:rPr>
                        <a:t>”</a:t>
                      </a:r>
                      <a:endParaRPr kumimoji="0" lang="en-US" altLang="ja-JP" sz="1800" b="0" i="0" u="none" strike="noStrike" cap="none" normalizeH="0" baseline="0" dirty="0">
                        <a:ln>
                          <a:noFill/>
                        </a:ln>
                        <a:solidFill>
                          <a:srgbClr val="FF0000"/>
                        </a:solidFill>
                        <a:effectLst/>
                        <a:latin typeface="Arial" charset="0"/>
                        <a:ea typeface="MS PGothic" charset="0"/>
                        <a:cs typeface="MS PGothic"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800" b="0" i="0" u="none" strike="noStrike" cap="none" normalizeH="0" baseline="0" dirty="0">
                          <a:ln>
                            <a:noFill/>
                          </a:ln>
                          <a:solidFill>
                            <a:srgbClr val="FF0000"/>
                          </a:solidFill>
                          <a:effectLst/>
                          <a:latin typeface="Arial" charset="0"/>
                          <a:ea typeface="MS PGothic" charset="0"/>
                          <a:cs typeface="MS PGothic" charset="0"/>
                        </a:rPr>
                        <a:t>“</a:t>
                      </a:r>
                      <a:r>
                        <a:rPr kumimoji="0" lang="en-US" altLang="ja-JP" sz="1800" b="0" i="0" u="none" strike="noStrike" cap="none" normalizeH="0" baseline="0" dirty="0">
                          <a:ln>
                            <a:noFill/>
                          </a:ln>
                          <a:solidFill>
                            <a:srgbClr val="FF0000"/>
                          </a:solidFill>
                          <a:effectLst/>
                          <a:latin typeface="Arial" charset="0"/>
                          <a:ea typeface="MS PGothic" charset="0"/>
                          <a:cs typeface="MS PGothic" charset="0"/>
                        </a:rPr>
                        <a:t>Free</a:t>
                      </a:r>
                      <a:r>
                        <a:rPr kumimoji="0" lang="ja-JP" altLang="en-US" sz="1800" b="0" i="0" u="none" strike="noStrike" cap="none" normalizeH="0" baseline="0" dirty="0">
                          <a:ln>
                            <a:noFill/>
                          </a:ln>
                          <a:solidFill>
                            <a:srgbClr val="FF0000"/>
                          </a:solidFill>
                          <a:effectLst/>
                          <a:latin typeface="Arial" charset="0"/>
                          <a:ea typeface="MS PGothic" charset="0"/>
                          <a:cs typeface="MS PGothic" charset="0"/>
                        </a:rPr>
                        <a:t>”</a:t>
                      </a:r>
                      <a:r>
                        <a:rPr kumimoji="0" lang="en-US" altLang="ja-JP" sz="1800" b="0" i="0" u="none" strike="noStrike" cap="none" normalizeH="0" baseline="0" dirty="0">
                          <a:ln>
                            <a:noFill/>
                          </a:ln>
                          <a:solidFill>
                            <a:srgbClr val="FF0000"/>
                          </a:solidFill>
                          <a:effectLst/>
                          <a:latin typeface="Arial" charset="0"/>
                          <a:ea typeface="MS PGothic" charset="0"/>
                          <a:cs typeface="MS PGothic" charset="0"/>
                        </a:rPr>
                        <a:t> at home, normal life</a:t>
                      </a:r>
                      <a:endParaRPr kumimoji="0" lang="en-US" sz="1800" b="0" i="0" u="none" strike="noStrike" cap="none" normalizeH="0" baseline="0" dirty="0">
                        <a:ln>
                          <a:noFill/>
                        </a:ln>
                        <a:solidFill>
                          <a:srgbClr val="FF0000"/>
                        </a:solidFill>
                        <a:effectLst/>
                        <a:latin typeface="Arial" charset="0"/>
                        <a:ea typeface="MS PGothic" charset="0"/>
                        <a:cs typeface="MS PGothic"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ea typeface="MS PGothic" charset="0"/>
                          <a:cs typeface="MS PGothic" charset="0"/>
                        </a:rPr>
                        <a:t> &gt; 3O-35 ml/min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ea typeface="MS PGothic" charset="0"/>
                          <a:cs typeface="MS PGothic" charset="0"/>
                        </a:rPr>
                        <a:t>- diffusive and convective blood purification(a determined large convective volume)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0000"/>
                          </a:solidFill>
                          <a:effectLst/>
                          <a:latin typeface="Arial" charset="0"/>
                          <a:ea typeface="MS PGothic" charset="0"/>
                          <a:cs typeface="MS PGothic" charset="0"/>
                        </a:rPr>
                        <a:t>- ultrapure dialysis fluids=less inflammation</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12726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2">
                              <a:lumMod val="75000"/>
                            </a:schemeClr>
                          </a:solidFill>
                          <a:effectLst/>
                          <a:latin typeface="Arial" charset="0"/>
                          <a:ea typeface="MS PGothic" charset="0"/>
                          <a:cs typeface="MS PGothic" charset="0"/>
                        </a:rPr>
                        <a:t>HDF (3 times/week), a complete dialysis dose, diffusive </a:t>
                      </a:r>
                      <a:r>
                        <a:rPr kumimoji="0" lang="en-US" sz="1800" b="0" i="0" u="none" strike="noStrike" cap="none" normalizeH="0" baseline="0" dirty="0" err="1" smtClean="0">
                          <a:ln>
                            <a:noFill/>
                          </a:ln>
                          <a:solidFill>
                            <a:schemeClr val="accent2">
                              <a:lumMod val="75000"/>
                            </a:schemeClr>
                          </a:solidFill>
                          <a:effectLst/>
                          <a:latin typeface="Arial" charset="0"/>
                          <a:ea typeface="MS PGothic" charset="0"/>
                          <a:cs typeface="MS PGothic" charset="0"/>
                        </a:rPr>
                        <a:t>Kt</a:t>
                      </a:r>
                      <a:r>
                        <a:rPr kumimoji="0" lang="en-US" sz="1800" b="0" i="0" u="none" strike="noStrike" cap="none" normalizeH="0" baseline="0" dirty="0" smtClean="0">
                          <a:ln>
                            <a:noFill/>
                          </a:ln>
                          <a:solidFill>
                            <a:schemeClr val="accent2">
                              <a:lumMod val="75000"/>
                            </a:schemeClr>
                          </a:solidFill>
                          <a:effectLst/>
                          <a:latin typeface="Arial" charset="0"/>
                          <a:ea typeface="MS PGothic" charset="0"/>
                          <a:cs typeface="MS PGothic" charset="0"/>
                        </a:rPr>
                        <a:t>/</a:t>
                      </a:r>
                      <a:r>
                        <a:rPr kumimoji="0" lang="en-US" sz="1800" b="0" i="0" u="none" strike="noStrike" cap="none" normalizeH="0" baseline="0" dirty="0" err="1" smtClean="0">
                          <a:ln>
                            <a:noFill/>
                          </a:ln>
                          <a:solidFill>
                            <a:schemeClr val="accent2">
                              <a:lumMod val="75000"/>
                            </a:schemeClr>
                          </a:solidFill>
                          <a:effectLst/>
                          <a:latin typeface="Arial" charset="0"/>
                          <a:ea typeface="MS PGothic" charset="0"/>
                          <a:cs typeface="MS PGothic" charset="0"/>
                        </a:rPr>
                        <a:t>Vurea</a:t>
                      </a:r>
                      <a:r>
                        <a:rPr kumimoji="0" lang="en-US" sz="1800" b="0" i="0" u="none" strike="noStrike" cap="none" normalizeH="0" baseline="0" dirty="0" smtClean="0">
                          <a:ln>
                            <a:noFill/>
                          </a:ln>
                          <a:solidFill>
                            <a:schemeClr val="accent2">
                              <a:lumMod val="75000"/>
                            </a:schemeClr>
                          </a:solidFill>
                          <a:effectLst/>
                          <a:latin typeface="Arial" charset="0"/>
                          <a:ea typeface="MS PGothic" charset="0"/>
                          <a:cs typeface="MS PGothic" charset="0"/>
                        </a:rPr>
                        <a:t> and convective (convective volume) and ultrapure dialysis fluids</a:t>
                      </a:r>
                      <a:endParaRPr kumimoji="0" lang="en-US" sz="1800" b="0" i="0" u="none" strike="noStrike" cap="none" normalizeH="0" baseline="0" dirty="0">
                        <a:ln>
                          <a:noFill/>
                        </a:ln>
                        <a:solidFill>
                          <a:schemeClr val="accent2">
                            <a:lumMod val="75000"/>
                          </a:schemeClr>
                        </a:solidFill>
                        <a:effectLst/>
                        <a:latin typeface="Arial" charset="0"/>
                        <a:ea typeface="MS PGothic" charset="0"/>
                        <a:cs typeface="MS PGothic"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rgbClr val="FF0000"/>
                          </a:solidFill>
                          <a:effectLst/>
                          <a:latin typeface="Arial" charset="0"/>
                          <a:ea typeface="MS PGothic" charset="0"/>
                          <a:cs typeface="MS PGothic" charset="0"/>
                        </a:rPr>
                        <a:t>- </a:t>
                      </a:r>
                      <a:r>
                        <a:rPr kumimoji="0" lang="mr-IN" sz="1800" b="0" i="0" u="none" strike="noStrike" cap="none" normalizeH="0" baseline="0" dirty="0" smtClean="0">
                          <a:ln>
                            <a:noFill/>
                          </a:ln>
                          <a:solidFill>
                            <a:srgbClr val="FF0000"/>
                          </a:solidFill>
                          <a:effectLst/>
                          <a:latin typeface="Arial" charset="0"/>
                          <a:ea typeface="MS PGothic" charset="0"/>
                          <a:cs typeface="MS PGothic" charset="0"/>
                        </a:rPr>
                        <a:t>10 -15 ml/min</a:t>
                      </a:r>
                      <a:r>
                        <a:rPr kumimoji="0" lang="fr-FR" sz="1800" b="0" i="0" u="none" strike="noStrike" cap="none" normalizeH="0" baseline="0" dirty="0" smtClean="0">
                          <a:ln>
                            <a:noFill/>
                          </a:ln>
                          <a:solidFill>
                            <a:srgbClr val="FF0000"/>
                          </a:solidFill>
                          <a:effectLst/>
                          <a:latin typeface="Arial" charset="0"/>
                          <a:ea typeface="MS PGothic" charset="0"/>
                          <a:cs typeface="MS PGothic" charset="0"/>
                        </a:rPr>
                        <a:t> (</a:t>
                      </a:r>
                      <a:r>
                        <a:rPr kumimoji="0" lang="fr-FR" sz="1800" b="0" i="0" u="none" strike="noStrike" cap="none" normalizeH="0" baseline="0" dirty="0" err="1" smtClean="0">
                          <a:ln>
                            <a:noFill/>
                          </a:ln>
                          <a:solidFill>
                            <a:srgbClr val="FF0000"/>
                          </a:solidFill>
                          <a:effectLst/>
                          <a:latin typeface="Arial" charset="0"/>
                          <a:ea typeface="MS PGothic" charset="0"/>
                          <a:cs typeface="MS PGothic" charset="0"/>
                        </a:rPr>
                        <a:t>urea</a:t>
                      </a:r>
                      <a:r>
                        <a:rPr kumimoji="0" lang="fr-FR" sz="1800" b="0" i="0" u="none" strike="noStrike" cap="none" normalizeH="0" baseline="0" dirty="0" smtClean="0">
                          <a:ln>
                            <a:noFill/>
                          </a:ln>
                          <a:solidFill>
                            <a:srgbClr val="FF0000"/>
                          </a:solidFill>
                          <a:effectLst/>
                          <a:latin typeface="Arial" charset="0"/>
                          <a:ea typeface="MS PGothic" charset="0"/>
                          <a:cs typeface="MS PGothic" charset="0"/>
                        </a:rPr>
                        <a:t> and « more »)</a:t>
                      </a:r>
                      <a:endParaRPr kumimoji="0" lang="mr-IN" sz="1800" b="0" i="0" u="none" strike="noStrike" cap="none" normalizeH="0" baseline="0" dirty="0" smtClean="0">
                        <a:ln>
                          <a:noFill/>
                        </a:ln>
                        <a:solidFill>
                          <a:srgbClr val="FF0000"/>
                        </a:solidFill>
                        <a:effectLst/>
                        <a:latin typeface="Arial" charset="0"/>
                        <a:ea typeface="MS PGothic" charset="0"/>
                        <a:cs typeface="MS PGothic"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rgbClr val="FF0000"/>
                          </a:solidFill>
                          <a:effectLst/>
                          <a:latin typeface="Arial" charset="0"/>
                          <a:ea typeface="MS PGothic" charset="0"/>
                          <a:cs typeface="MS PGothic" charset="0"/>
                        </a:rPr>
                        <a:t>- diffusive and convective blood purification(a determined large convective volume)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0000"/>
                          </a:solidFill>
                          <a:effectLst/>
                          <a:latin typeface="Arial" charset="0"/>
                          <a:ea typeface="MS PGothic" charset="0"/>
                          <a:cs typeface="MS PGothic" charset="0"/>
                        </a:rPr>
                        <a:t>- ultrapure dialysis fluids=less inflammation</a:t>
                      </a:r>
                      <a:endParaRPr kumimoji="0" lang="en-US" sz="1800" b="0" i="0" u="none" strike="noStrike" cap="none" normalizeH="0" baseline="0" dirty="0">
                        <a:ln>
                          <a:noFill/>
                        </a:ln>
                        <a:solidFill>
                          <a:srgbClr val="FF0000"/>
                        </a:solidFill>
                        <a:effectLst/>
                        <a:latin typeface="Arial" charset="0"/>
                        <a:ea typeface="MS PGothic" charset="0"/>
                        <a:cs typeface="MS PGothic"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45764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MS PGothic" charset="0"/>
                          <a:cs typeface="MS PGothic" charset="0"/>
                        </a:rPr>
                        <a:t>conventional HD</a:t>
                      </a:r>
                      <a:endParaRPr kumimoji="0" lang="en-US" sz="1800" b="0" i="0" u="none" strike="noStrike" cap="none" normalizeH="0" baseline="0" dirty="0">
                        <a:ln>
                          <a:noFill/>
                        </a:ln>
                        <a:solidFill>
                          <a:srgbClr val="000000"/>
                        </a:solidFill>
                        <a:effectLst/>
                        <a:latin typeface="Arial" charset="0"/>
                        <a:ea typeface="MS PGothic" charset="0"/>
                        <a:cs typeface="MS PGothic"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MS PGothic" charset="0"/>
                          <a:cs typeface="MS PGothic" charset="0"/>
                        </a:rPr>
                        <a:t>    10 -15 ml/</a:t>
                      </a:r>
                      <a:r>
                        <a:rPr kumimoji="0" lang="en-US" sz="1800" b="0" i="0" u="none" strike="noStrike" cap="none" normalizeH="0" baseline="0" dirty="0" smtClean="0">
                          <a:ln>
                            <a:noFill/>
                          </a:ln>
                          <a:solidFill>
                            <a:srgbClr val="000000"/>
                          </a:solidFill>
                          <a:effectLst/>
                          <a:latin typeface="Arial" charset="0"/>
                          <a:ea typeface="MS PGothic" charset="0"/>
                          <a:cs typeface="MS PGothic" charset="0"/>
                        </a:rPr>
                        <a:t>min (urea)</a:t>
                      </a:r>
                      <a:endParaRPr kumimoji="0" lang="en-US" sz="1800" b="0" i="0" u="none" strike="noStrike" cap="none" normalizeH="0" baseline="0" dirty="0">
                        <a:ln>
                          <a:noFill/>
                        </a:ln>
                        <a:solidFill>
                          <a:srgbClr val="000000"/>
                        </a:solidFill>
                        <a:effectLst/>
                        <a:latin typeface="Arial" charset="0"/>
                        <a:ea typeface="MS PGothic" charset="0"/>
                        <a:cs typeface="MS PGothic" charset="0"/>
                      </a:endParaRP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6349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MS PGothic" charset="0"/>
                          <a:cs typeface="MS PGothic" charset="0"/>
                        </a:rPr>
                        <a:t>Daily peritoneal dialysis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MS PGothic" charset="0"/>
                          <a:cs typeface="MS PGothic" charset="0"/>
                        </a:rPr>
                        <a:t>(all the day, all days) </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MS PGothic" charset="0"/>
                          <a:cs typeface="MS PGothic" charset="0"/>
                        </a:rPr>
                        <a:t>   +</a:t>
                      </a:r>
                      <a:r>
                        <a:rPr kumimoji="0" lang="en-US" sz="1800" b="0" i="0" u="none" strike="noStrike" cap="none" normalizeH="0" baseline="0" dirty="0">
                          <a:ln>
                            <a:noFill/>
                          </a:ln>
                          <a:solidFill>
                            <a:srgbClr val="000000"/>
                          </a:solidFill>
                          <a:effectLst/>
                          <a:latin typeface="Arial" charset="0"/>
                          <a:ea typeface="MS PGothic" charset="0"/>
                          <a:cs typeface="MS PGothic" charset="0"/>
                        </a:rPr>
                        <a:t>/- 8 - 10ml/min</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bl>
          </a:graphicData>
        </a:graphic>
      </p:graphicFrame>
      <p:pic>
        <p:nvPicPr>
          <p:cNvPr id="581654" name="Picture 4" descr="BVM 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8413" y="981075"/>
            <a:ext cx="129063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itre 1"/>
          <p:cNvSpPr>
            <a:spLocks noGrp="1"/>
          </p:cNvSpPr>
          <p:nvPr>
            <p:ph type="title"/>
          </p:nvPr>
        </p:nvSpPr>
        <p:spPr>
          <a:xfrm>
            <a:off x="463550" y="114300"/>
            <a:ext cx="9359900" cy="1514475"/>
          </a:xfrm>
          <a:solidFill>
            <a:srgbClr val="C2FFF0"/>
          </a:solidFill>
        </p:spPr>
        <p:txBody>
          <a:bodyPr/>
          <a:lstStyle/>
          <a:p>
            <a:pPr>
              <a:defRPr/>
            </a:pPr>
            <a:r>
              <a:rPr lang="en-US" sz="3200" b="1" dirty="0" smtClean="0">
                <a:solidFill>
                  <a:srgbClr val="FF0000"/>
                </a:solidFill>
                <a:latin typeface="+mn-lt"/>
              </a:rPr>
              <a:t>HDF, the optimal dialysis dose today: </a:t>
            </a:r>
            <a:r>
              <a:rPr lang="en-US" sz="3200" dirty="0" smtClean="0">
                <a:solidFill>
                  <a:srgbClr val="FF0000"/>
                </a:solidFill>
                <a:latin typeface="+mn-lt"/>
              </a:rPr>
              <a:t/>
            </a:r>
            <a:br>
              <a:rPr lang="en-US" sz="3200" dirty="0" smtClean="0">
                <a:solidFill>
                  <a:srgbClr val="FF0000"/>
                </a:solidFill>
                <a:latin typeface="+mn-lt"/>
              </a:rPr>
            </a:br>
            <a:r>
              <a:rPr lang="en-US" sz="3200" dirty="0" smtClean="0">
                <a:solidFill>
                  <a:srgbClr val="2D2DB9"/>
                </a:solidFill>
                <a:latin typeface="+mn-lt"/>
              </a:rPr>
              <a:t>-</a:t>
            </a:r>
            <a:r>
              <a:rPr lang="en-US" sz="3200" dirty="0" smtClean="0">
                <a:solidFill>
                  <a:srgbClr val="FF0000"/>
                </a:solidFill>
                <a:latin typeface="+mn-lt"/>
              </a:rPr>
              <a:t> </a:t>
            </a:r>
            <a:r>
              <a:rPr lang="en-US" sz="2800" dirty="0" smtClean="0">
                <a:solidFill>
                  <a:schemeClr val="accent6"/>
                </a:solidFill>
                <a:latin typeface="+mn-lt"/>
              </a:rPr>
              <a:t>a complete dialysis dose </a:t>
            </a:r>
            <a:r>
              <a:rPr lang="en-US" sz="2800" b="1" u="sng" dirty="0" smtClean="0">
                <a:solidFill>
                  <a:schemeClr val="accent6"/>
                </a:solidFill>
                <a:latin typeface="+mn-lt"/>
              </a:rPr>
              <a:t>with</a:t>
            </a:r>
            <a:r>
              <a:rPr lang="en-US" sz="2800" dirty="0" smtClean="0">
                <a:solidFill>
                  <a:schemeClr val="accent6"/>
                </a:solidFill>
                <a:latin typeface="+mn-lt"/>
              </a:rPr>
              <a:t> ultrapure dialysis fluids</a:t>
            </a:r>
            <a:br>
              <a:rPr lang="en-US" sz="2800" dirty="0" smtClean="0">
                <a:solidFill>
                  <a:schemeClr val="accent6"/>
                </a:solidFill>
                <a:latin typeface="+mn-lt"/>
              </a:rPr>
            </a:br>
            <a:r>
              <a:rPr lang="en-US" sz="2800" dirty="0" smtClean="0">
                <a:solidFill>
                  <a:schemeClr val="accent6"/>
                </a:solidFill>
                <a:latin typeface="+mn-lt"/>
              </a:rPr>
              <a:t>- </a:t>
            </a:r>
            <a:r>
              <a:rPr lang="en-US" sz="2800" dirty="0" smtClean="0">
                <a:solidFill>
                  <a:schemeClr val="accent6"/>
                </a:solidFill>
              </a:rPr>
              <a:t>needs </a:t>
            </a:r>
            <a:r>
              <a:rPr lang="en-US" sz="2800" dirty="0">
                <a:solidFill>
                  <a:schemeClr val="accent6"/>
                </a:solidFill>
              </a:rPr>
              <a:t>to </a:t>
            </a:r>
            <a:r>
              <a:rPr lang="en-US" sz="2800" dirty="0" smtClean="0">
                <a:solidFill>
                  <a:schemeClr val="accent6"/>
                </a:solidFill>
              </a:rPr>
              <a:t>be adapted </a:t>
            </a:r>
            <a:r>
              <a:rPr lang="en-US" sz="2800" dirty="0">
                <a:solidFill>
                  <a:schemeClr val="accent6"/>
                </a:solidFill>
              </a:rPr>
              <a:t>to </a:t>
            </a:r>
            <a:r>
              <a:rPr lang="en-US" sz="2800" dirty="0" smtClean="0">
                <a:solidFill>
                  <a:schemeClr val="accent6"/>
                </a:solidFill>
              </a:rPr>
              <a:t>patient characteristics</a:t>
            </a:r>
            <a:endParaRPr lang="en-US" sz="2800" dirty="0" smtClean="0">
              <a:solidFill>
                <a:schemeClr val="accent6"/>
              </a:solidFill>
              <a:latin typeface="+mn-lt"/>
            </a:endParaRPr>
          </a:p>
        </p:txBody>
      </p:sp>
      <p:pic>
        <p:nvPicPr>
          <p:cNvPr id="579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713" y="1916113"/>
            <a:ext cx="8064500"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1974850" y="6092825"/>
            <a:ext cx="6337300" cy="504825"/>
          </a:xfrm>
          <a:prstGeom prst="rect">
            <a:avLst/>
          </a:prstGeom>
          <a:solidFill>
            <a:schemeClr val="accent1">
              <a:lumMod val="20000"/>
              <a:lumOff val="80000"/>
            </a:schemeClr>
          </a:solidFill>
          <a:ln w="12700" cap="flat" cmpd="sng" algn="ctr">
            <a:noFill/>
            <a:prstDash val="solid"/>
            <a:round/>
            <a:headEnd type="none" w="med" len="med"/>
            <a:tailEnd type="none" w="med" len="med"/>
          </a:ln>
          <a:effectLst/>
        </p:spPr>
        <p:txBody>
          <a:bodyPr/>
          <a:lstStyle/>
          <a:p>
            <a:pPr eaLnBrk="0" hangingPunct="0">
              <a:defRPr/>
            </a:pPr>
            <a:r>
              <a:rPr lang="fr-FR" sz="2800">
                <a:solidFill>
                  <a:srgbClr val="2D2DB9"/>
                </a:solidFill>
                <a:latin typeface="Arial" charset="0"/>
              </a:rPr>
              <a:t>    Endotoxins « free » dialysis fluids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06425" y="304800"/>
            <a:ext cx="9145588" cy="1900064"/>
          </a:xfrm>
          <a:solidFill>
            <a:schemeClr val="accent1">
              <a:lumMod val="20000"/>
              <a:lumOff val="80000"/>
            </a:schemeClr>
          </a:solidFill>
        </p:spPr>
        <p:txBody>
          <a:bodyPr/>
          <a:lstStyle/>
          <a:p>
            <a:pPr eaLnBrk="1" hangingPunct="1">
              <a:defRPr/>
            </a:pPr>
            <a:r>
              <a:rPr lang="de-DE" sz="4000" dirty="0" smtClean="0">
                <a:solidFill>
                  <a:srgbClr val="FF0000"/>
                </a:solidFill>
                <a:ea typeface="+mj-ea"/>
                <a:cs typeface="+mj-cs"/>
              </a:rPr>
              <a:t>The Chemistry </a:t>
            </a:r>
            <a:r>
              <a:rPr lang="de-DE" sz="4000" dirty="0" err="1" smtClean="0">
                <a:solidFill>
                  <a:srgbClr val="FF0000"/>
                </a:solidFill>
                <a:ea typeface="+mj-ea"/>
                <a:cs typeface="+mj-cs"/>
              </a:rPr>
              <a:t>of</a:t>
            </a:r>
            <a:r>
              <a:rPr lang="de-DE" sz="4000" dirty="0" smtClean="0">
                <a:solidFill>
                  <a:srgbClr val="FF0000"/>
                </a:solidFill>
                <a:ea typeface="+mj-ea"/>
                <a:cs typeface="+mj-cs"/>
              </a:rPr>
              <a:t> </a:t>
            </a:r>
            <a:r>
              <a:rPr lang="de-DE" sz="4000" dirty="0" err="1" smtClean="0">
                <a:solidFill>
                  <a:srgbClr val="FF0000"/>
                </a:solidFill>
                <a:ea typeface="+mj-ea"/>
                <a:cs typeface="+mj-cs"/>
              </a:rPr>
              <a:t>Inorganic</a:t>
            </a:r>
            <a:r>
              <a:rPr lang="de-DE" sz="4000" dirty="0" smtClean="0">
                <a:solidFill>
                  <a:srgbClr val="FF0000"/>
                </a:solidFill>
                <a:ea typeface="+mj-ea"/>
                <a:cs typeface="+mj-cs"/>
              </a:rPr>
              <a:t> Phosphate</a:t>
            </a:r>
            <a:br>
              <a:rPr lang="de-DE" sz="4000" dirty="0" smtClean="0">
                <a:solidFill>
                  <a:srgbClr val="FF0000"/>
                </a:solidFill>
                <a:ea typeface="+mj-ea"/>
                <a:cs typeface="+mj-cs"/>
              </a:rPr>
            </a:br>
            <a:r>
              <a:rPr lang="de-DE" sz="4000" dirty="0" err="1" smtClean="0">
                <a:solidFill>
                  <a:srgbClr val="FF0000"/>
                </a:solidFill>
                <a:ea typeface="+mj-ea"/>
                <a:cs typeface="+mj-cs"/>
              </a:rPr>
              <a:t>need</a:t>
            </a:r>
            <a:r>
              <a:rPr lang="de-DE" sz="4000" dirty="0" smtClean="0">
                <a:solidFill>
                  <a:srgbClr val="FF0000"/>
                </a:solidFill>
                <a:ea typeface="+mj-ea"/>
                <a:cs typeface="+mj-cs"/>
              </a:rPr>
              <a:t> </a:t>
            </a:r>
            <a:r>
              <a:rPr lang="de-DE" sz="4000" dirty="0" err="1" smtClean="0">
                <a:solidFill>
                  <a:srgbClr val="FF0000"/>
                </a:solidFill>
                <a:ea typeface="+mj-ea"/>
                <a:cs typeface="+mj-cs"/>
              </a:rPr>
              <a:t>for</a:t>
            </a:r>
            <a:r>
              <a:rPr lang="de-DE" sz="4000" dirty="0" smtClean="0">
                <a:solidFill>
                  <a:srgbClr val="FF0000"/>
                </a:solidFill>
                <a:ea typeface="+mj-ea"/>
                <a:cs typeface="+mj-cs"/>
              </a:rPr>
              <a:t> </a:t>
            </a:r>
            <a:r>
              <a:rPr lang="de-DE" sz="4000" dirty="0" err="1" smtClean="0">
                <a:solidFill>
                  <a:srgbClr val="FF0000"/>
                </a:solidFill>
                <a:ea typeface="+mj-ea"/>
                <a:cs typeface="+mj-cs"/>
              </a:rPr>
              <a:t>convective</a:t>
            </a:r>
            <a:r>
              <a:rPr lang="de-DE" sz="4000" dirty="0" smtClean="0">
                <a:solidFill>
                  <a:srgbClr val="FF0000"/>
                </a:solidFill>
                <a:ea typeface="+mj-ea"/>
                <a:cs typeface="+mj-cs"/>
              </a:rPr>
              <a:t> </a:t>
            </a:r>
            <a:r>
              <a:rPr lang="de-DE" sz="4000" dirty="0" err="1" smtClean="0">
                <a:solidFill>
                  <a:srgbClr val="FF0000"/>
                </a:solidFill>
                <a:ea typeface="+mj-ea"/>
                <a:cs typeface="+mj-cs"/>
              </a:rPr>
              <a:t>purification</a:t>
            </a:r>
            <a:r>
              <a:rPr lang="de-DE" sz="4000" dirty="0" smtClean="0">
                <a:solidFill>
                  <a:srgbClr val="FF0000"/>
                </a:solidFill>
                <a:ea typeface="+mj-ea"/>
                <a:cs typeface="+mj-cs"/>
              </a:rPr>
              <a:t> (</a:t>
            </a:r>
            <a:r>
              <a:rPr lang="de-DE" sz="4000" dirty="0" err="1" smtClean="0">
                <a:solidFill>
                  <a:srgbClr val="FF0000"/>
                </a:solidFill>
                <a:ea typeface="+mj-ea"/>
                <a:cs typeface="+mj-cs"/>
              </a:rPr>
              <a:t>superiority</a:t>
            </a:r>
            <a:r>
              <a:rPr lang="de-DE" sz="4000" dirty="0" smtClean="0">
                <a:solidFill>
                  <a:srgbClr val="FF0000"/>
                </a:solidFill>
                <a:ea typeface="+mj-ea"/>
                <a:cs typeface="+mj-cs"/>
              </a:rPr>
              <a:t> </a:t>
            </a:r>
            <a:r>
              <a:rPr lang="de-DE" sz="4000" dirty="0" err="1" smtClean="0">
                <a:solidFill>
                  <a:srgbClr val="FF0000"/>
                </a:solidFill>
                <a:ea typeface="+mj-ea"/>
                <a:cs typeface="+mj-cs"/>
              </a:rPr>
              <a:t>of</a:t>
            </a:r>
            <a:r>
              <a:rPr lang="de-DE" sz="4000" dirty="0" smtClean="0">
                <a:solidFill>
                  <a:srgbClr val="FF0000"/>
                </a:solidFill>
                <a:ea typeface="+mj-ea"/>
                <a:cs typeface="+mj-cs"/>
              </a:rPr>
              <a:t> HF/HDF </a:t>
            </a:r>
            <a:r>
              <a:rPr lang="de-DE" sz="4000" dirty="0" err="1" smtClean="0">
                <a:solidFill>
                  <a:srgbClr val="FF0000"/>
                </a:solidFill>
                <a:ea typeface="+mj-ea"/>
                <a:cs typeface="+mj-cs"/>
              </a:rPr>
              <a:t>over</a:t>
            </a:r>
            <a:r>
              <a:rPr lang="de-DE" sz="4000" dirty="0" smtClean="0">
                <a:solidFill>
                  <a:srgbClr val="FF0000"/>
                </a:solidFill>
                <a:ea typeface="+mj-ea"/>
                <a:cs typeface="+mj-cs"/>
              </a:rPr>
              <a:t> HD) </a:t>
            </a:r>
          </a:p>
        </p:txBody>
      </p:sp>
      <p:sp>
        <p:nvSpPr>
          <p:cNvPr id="233474" name="Rectangle 3"/>
          <p:cNvSpPr>
            <a:spLocks noGrp="1" noChangeArrowheads="1"/>
          </p:cNvSpPr>
          <p:nvPr>
            <p:ph type="body" idx="1"/>
          </p:nvPr>
        </p:nvSpPr>
        <p:spPr>
          <a:xfrm>
            <a:off x="462980" y="2636912"/>
            <a:ext cx="9601200" cy="3586336"/>
          </a:xfrm>
        </p:spPr>
        <p:txBody>
          <a:bodyPr/>
          <a:lstStyle/>
          <a:p>
            <a:pPr eaLnBrk="1" hangingPunct="1"/>
            <a:r>
              <a:rPr lang="de-DE" sz="2800" dirty="0" err="1">
                <a:latin typeface="Arial" charset="0"/>
              </a:rPr>
              <a:t>Molecular</a:t>
            </a:r>
            <a:r>
              <a:rPr lang="de-DE" sz="2800" dirty="0">
                <a:latin typeface="Arial" charset="0"/>
              </a:rPr>
              <a:t> </a:t>
            </a:r>
            <a:r>
              <a:rPr lang="de-DE" sz="2800" dirty="0" err="1">
                <a:latin typeface="Arial" charset="0"/>
              </a:rPr>
              <a:t>weight</a:t>
            </a:r>
            <a:r>
              <a:rPr lang="de-DE" sz="2800" dirty="0">
                <a:latin typeface="Arial" charset="0"/>
              </a:rPr>
              <a:t>: 96 Da (</a:t>
            </a:r>
            <a:r>
              <a:rPr lang="de-DE" sz="2800" dirty="0" err="1">
                <a:latin typeface="Arial" charset="0"/>
              </a:rPr>
              <a:t>urea</a:t>
            </a:r>
            <a:r>
              <a:rPr lang="de-DE" sz="2800" dirty="0">
                <a:latin typeface="Arial" charset="0"/>
              </a:rPr>
              <a:t> 60, </a:t>
            </a:r>
            <a:r>
              <a:rPr lang="de-DE" sz="2800" dirty="0" err="1">
                <a:latin typeface="Arial" charset="0"/>
              </a:rPr>
              <a:t>creatinine</a:t>
            </a:r>
            <a:r>
              <a:rPr lang="de-DE" sz="2800" dirty="0">
                <a:latin typeface="Arial" charset="0"/>
              </a:rPr>
              <a:t> 130)</a:t>
            </a:r>
          </a:p>
          <a:p>
            <a:pPr eaLnBrk="1" hangingPunct="1"/>
            <a:r>
              <a:rPr lang="de-DE" sz="2800" dirty="0" err="1">
                <a:latin typeface="Arial" charset="0"/>
              </a:rPr>
              <a:t>Molecular</a:t>
            </a:r>
            <a:r>
              <a:rPr lang="de-DE" sz="2800" dirty="0">
                <a:latin typeface="Arial" charset="0"/>
              </a:rPr>
              <a:t> </a:t>
            </a:r>
            <a:r>
              <a:rPr lang="de-DE" sz="2800" dirty="0" err="1">
                <a:latin typeface="Arial" charset="0"/>
              </a:rPr>
              <a:t>radius</a:t>
            </a:r>
            <a:r>
              <a:rPr lang="de-DE" sz="2800" dirty="0">
                <a:latin typeface="Arial" charset="0"/>
              </a:rPr>
              <a:t> 2.8</a:t>
            </a:r>
            <a:r>
              <a:rPr lang="de-DE" sz="2800" dirty="0">
                <a:latin typeface="Arial" charset="0"/>
                <a:cs typeface="Times New Roman" charset="0"/>
              </a:rPr>
              <a:t>Ǻ (</a:t>
            </a:r>
            <a:r>
              <a:rPr lang="de-DE" sz="2800" dirty="0" err="1">
                <a:latin typeface="Arial" charset="0"/>
                <a:cs typeface="Times New Roman" charset="0"/>
              </a:rPr>
              <a:t>urea</a:t>
            </a:r>
            <a:r>
              <a:rPr lang="de-DE" sz="2800" dirty="0">
                <a:latin typeface="Arial" charset="0"/>
                <a:cs typeface="Times New Roman" charset="0"/>
              </a:rPr>
              <a:t> 1.8, </a:t>
            </a:r>
            <a:r>
              <a:rPr lang="de-DE" sz="2800" dirty="0" err="1">
                <a:latin typeface="Arial" charset="0"/>
                <a:cs typeface="Times New Roman" charset="0"/>
              </a:rPr>
              <a:t>creatinine</a:t>
            </a:r>
            <a:r>
              <a:rPr lang="de-DE" sz="2800" dirty="0">
                <a:latin typeface="Arial" charset="0"/>
                <a:cs typeface="Times New Roman" charset="0"/>
              </a:rPr>
              <a:t> 3.0)</a:t>
            </a:r>
            <a:endParaRPr lang="de-DE" sz="2800" dirty="0">
              <a:latin typeface="Arial" charset="0"/>
            </a:endParaRPr>
          </a:p>
          <a:p>
            <a:pPr eaLnBrk="1" hangingPunct="1"/>
            <a:r>
              <a:rPr lang="de-DE" sz="2800" b="1" dirty="0" err="1">
                <a:solidFill>
                  <a:srgbClr val="FF0000"/>
                </a:solidFill>
                <a:latin typeface="Arial" charset="0"/>
              </a:rPr>
              <a:t>Hydrophilic</a:t>
            </a:r>
            <a:r>
              <a:rPr lang="de-DE" sz="2800" b="1" dirty="0">
                <a:solidFill>
                  <a:srgbClr val="FF0000"/>
                </a:solidFill>
                <a:latin typeface="Arial" charset="0"/>
              </a:rPr>
              <a:t> </a:t>
            </a:r>
            <a:r>
              <a:rPr lang="de-DE" sz="2800" b="1" dirty="0" err="1">
                <a:solidFill>
                  <a:srgbClr val="FF0000"/>
                </a:solidFill>
                <a:latin typeface="Arial" charset="0"/>
              </a:rPr>
              <a:t>molecule</a:t>
            </a:r>
            <a:r>
              <a:rPr lang="de-DE" sz="2800" b="1" dirty="0">
                <a:solidFill>
                  <a:srgbClr val="FF0000"/>
                </a:solidFill>
                <a:latin typeface="Arial" charset="0"/>
              </a:rPr>
              <a:t> </a:t>
            </a:r>
            <a:r>
              <a:rPr lang="de-DE" sz="2800" b="1" dirty="0" err="1">
                <a:solidFill>
                  <a:srgbClr val="FF0000"/>
                </a:solidFill>
                <a:latin typeface="Arial" charset="0"/>
              </a:rPr>
              <a:t>surrounded</a:t>
            </a:r>
            <a:r>
              <a:rPr lang="de-DE" sz="2800" b="1" dirty="0">
                <a:solidFill>
                  <a:srgbClr val="FF0000"/>
                </a:solidFill>
                <a:latin typeface="Arial" charset="0"/>
              </a:rPr>
              <a:t> </a:t>
            </a:r>
            <a:r>
              <a:rPr lang="de-DE" sz="2800" b="1" dirty="0" err="1">
                <a:solidFill>
                  <a:srgbClr val="FF0000"/>
                </a:solidFill>
                <a:latin typeface="Arial" charset="0"/>
              </a:rPr>
              <a:t>by</a:t>
            </a:r>
            <a:r>
              <a:rPr lang="de-DE" sz="2800" b="1" dirty="0">
                <a:solidFill>
                  <a:srgbClr val="FF0000"/>
                </a:solidFill>
                <a:latin typeface="Arial" charset="0"/>
              </a:rPr>
              <a:t> </a:t>
            </a:r>
            <a:r>
              <a:rPr lang="de-DE" sz="2800" b="1" dirty="0" err="1">
                <a:solidFill>
                  <a:srgbClr val="FF0000"/>
                </a:solidFill>
                <a:latin typeface="Arial" charset="0"/>
              </a:rPr>
              <a:t>aqueous</a:t>
            </a:r>
            <a:r>
              <a:rPr lang="de-DE" sz="2800" b="1" dirty="0">
                <a:solidFill>
                  <a:srgbClr val="FF0000"/>
                </a:solidFill>
                <a:latin typeface="Arial" charset="0"/>
              </a:rPr>
              <a:t> </a:t>
            </a:r>
            <a:r>
              <a:rPr lang="de-DE" sz="2800" b="1" dirty="0" err="1">
                <a:solidFill>
                  <a:srgbClr val="FF0000"/>
                </a:solidFill>
                <a:latin typeface="Arial" charset="0"/>
              </a:rPr>
              <a:t>cover</a:t>
            </a:r>
            <a:endParaRPr lang="de-DE" sz="2800" b="1" dirty="0">
              <a:solidFill>
                <a:srgbClr val="FF0000"/>
              </a:solidFill>
              <a:latin typeface="Arial" charset="0"/>
            </a:endParaRPr>
          </a:p>
          <a:p>
            <a:pPr eaLnBrk="1" hangingPunct="1"/>
            <a:r>
              <a:rPr lang="de-DE" sz="2800" dirty="0">
                <a:latin typeface="Arial" charset="0"/>
              </a:rPr>
              <a:t>Distribution: Total </a:t>
            </a:r>
            <a:r>
              <a:rPr lang="de-DE" sz="2800" dirty="0" err="1">
                <a:latin typeface="Arial" charset="0"/>
              </a:rPr>
              <a:t>body</a:t>
            </a:r>
            <a:r>
              <a:rPr lang="de-DE" sz="2800" dirty="0">
                <a:latin typeface="Arial" charset="0"/>
              </a:rPr>
              <a:t> </a:t>
            </a:r>
            <a:r>
              <a:rPr lang="de-DE" sz="2800" dirty="0" err="1">
                <a:latin typeface="Arial" charset="0"/>
              </a:rPr>
              <a:t>water</a:t>
            </a:r>
            <a:r>
              <a:rPr lang="de-DE" sz="2800" dirty="0">
                <a:latin typeface="Arial" charset="0"/>
              </a:rPr>
              <a:t>, </a:t>
            </a:r>
            <a:r>
              <a:rPr lang="de-DE" sz="2800" dirty="0" err="1">
                <a:latin typeface="Arial" charset="0"/>
              </a:rPr>
              <a:t>mainly</a:t>
            </a:r>
            <a:r>
              <a:rPr lang="de-DE" sz="2800" dirty="0">
                <a:latin typeface="Arial" charset="0"/>
              </a:rPr>
              <a:t> </a:t>
            </a:r>
            <a:r>
              <a:rPr lang="de-DE" sz="2800" dirty="0" err="1">
                <a:latin typeface="Arial" charset="0"/>
              </a:rPr>
              <a:t>intracellular</a:t>
            </a:r>
            <a:endParaRPr lang="de-DE" sz="2800" dirty="0">
              <a:latin typeface="Arial" charset="0"/>
            </a:endParaRPr>
          </a:p>
          <a:p>
            <a:pPr eaLnBrk="1" hangingPunct="1"/>
            <a:r>
              <a:rPr lang="de-DE" sz="2800" dirty="0">
                <a:latin typeface="Arial" charset="0"/>
              </a:rPr>
              <a:t>Slow ICF/ECF </a:t>
            </a:r>
            <a:r>
              <a:rPr lang="de-DE" sz="2800" dirty="0" err="1">
                <a:latin typeface="Arial" charset="0"/>
              </a:rPr>
              <a:t>transfer</a:t>
            </a:r>
            <a:r>
              <a:rPr lang="de-DE" sz="2800" dirty="0">
                <a:latin typeface="Arial" charset="0"/>
              </a:rPr>
              <a:t> rate</a:t>
            </a:r>
          </a:p>
          <a:p>
            <a:pPr eaLnBrk="1" hangingPunct="1"/>
            <a:r>
              <a:rPr lang="de-DE" sz="2800" dirty="0">
                <a:latin typeface="Arial" charset="0"/>
              </a:rPr>
              <a:t>Not </a:t>
            </a:r>
            <a:r>
              <a:rPr lang="de-DE" sz="2800" dirty="0" err="1">
                <a:latin typeface="Arial" charset="0"/>
              </a:rPr>
              <a:t>freely</a:t>
            </a:r>
            <a:r>
              <a:rPr lang="de-DE" sz="2800" dirty="0">
                <a:latin typeface="Arial" charset="0"/>
              </a:rPr>
              <a:t> </a:t>
            </a:r>
            <a:r>
              <a:rPr lang="de-DE" sz="2800" dirty="0" err="1">
                <a:latin typeface="Arial" charset="0"/>
              </a:rPr>
              <a:t>diffusible</a:t>
            </a:r>
            <a:r>
              <a:rPr lang="de-DE" sz="2800" dirty="0">
                <a:latin typeface="Arial" charset="0"/>
              </a:rPr>
              <a:t> </a:t>
            </a:r>
            <a:r>
              <a:rPr lang="de-DE" sz="2800" dirty="0" err="1">
                <a:latin typeface="Arial" charset="0"/>
              </a:rPr>
              <a:t>through</a:t>
            </a:r>
            <a:r>
              <a:rPr lang="de-DE" sz="2800" dirty="0">
                <a:latin typeface="Arial" charset="0"/>
              </a:rPr>
              <a:t> 			           </a:t>
            </a:r>
            <a:r>
              <a:rPr lang="de-DE" sz="2800" dirty="0" err="1">
                <a:latin typeface="Arial" charset="0"/>
              </a:rPr>
              <a:t>plasma</a:t>
            </a:r>
            <a:r>
              <a:rPr lang="de-DE" sz="2800" dirty="0">
                <a:latin typeface="Arial" charset="0"/>
              </a:rPr>
              <a:t> </a:t>
            </a:r>
            <a:r>
              <a:rPr lang="de-DE" sz="2800" dirty="0" err="1">
                <a:latin typeface="Arial" charset="0"/>
              </a:rPr>
              <a:t>membranes</a:t>
            </a:r>
            <a:endParaRPr lang="de-DE" sz="2800" dirty="0">
              <a:latin typeface="Arial" charset="0"/>
            </a:endParaRPr>
          </a:p>
          <a:p>
            <a:pPr eaLnBrk="1" hangingPunct="1"/>
            <a:endParaRPr lang="de-DE" sz="2800" dirty="0">
              <a:latin typeface="Arial" charset="0"/>
            </a:endParaRPr>
          </a:p>
        </p:txBody>
      </p:sp>
      <p:pic>
        <p:nvPicPr>
          <p:cNvPr id="233475" name="Picture 4" descr="651px-Inorganic-phosphate-3D-ba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9604" y="4725144"/>
            <a:ext cx="2054002" cy="16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4182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Titre 1"/>
          <p:cNvSpPr>
            <a:spLocks noGrp="1"/>
          </p:cNvSpPr>
          <p:nvPr>
            <p:ph type="title"/>
          </p:nvPr>
        </p:nvSpPr>
        <p:spPr>
          <a:xfrm>
            <a:off x="822325" y="188913"/>
            <a:ext cx="8743950" cy="1511300"/>
          </a:xfrm>
          <a:solidFill>
            <a:schemeClr val="accent1">
              <a:lumMod val="20000"/>
              <a:lumOff val="80000"/>
            </a:schemeClr>
          </a:solidFill>
        </p:spPr>
        <p:txBody>
          <a:bodyPr/>
          <a:lstStyle/>
          <a:p>
            <a:pPr>
              <a:defRPr/>
            </a:pPr>
            <a:r>
              <a:rPr lang="fr-FR" dirty="0" smtClean="0">
                <a:solidFill>
                  <a:srgbClr val="FF0000"/>
                </a:solidFill>
                <a:ea typeface="MS PGothic" charset="0"/>
              </a:rPr>
              <a:t>HDF</a:t>
            </a:r>
            <a:r>
              <a:rPr lang="fr-FR" dirty="0">
                <a:solidFill>
                  <a:srgbClr val="FF0000"/>
                </a:solidFill>
                <a:ea typeface="MS PGothic" charset="0"/>
              </a:rPr>
              <a:t> </a:t>
            </a:r>
            <a:r>
              <a:rPr lang="fr-FR" dirty="0" smtClean="0">
                <a:solidFill>
                  <a:srgbClr val="FF0000"/>
                </a:solidFill>
                <a:ea typeface="MS PGothic" charset="0"/>
              </a:rPr>
              <a:t>the « right » prescription </a:t>
            </a:r>
            <a:br>
              <a:rPr lang="fr-FR" dirty="0" smtClean="0">
                <a:solidFill>
                  <a:srgbClr val="FF0000"/>
                </a:solidFill>
                <a:ea typeface="MS PGothic" charset="0"/>
              </a:rPr>
            </a:br>
            <a:r>
              <a:rPr lang="fr-FR" dirty="0" smtClean="0">
                <a:solidFill>
                  <a:srgbClr val="FF0000"/>
                </a:solidFill>
                <a:ea typeface="MS PGothic" charset="0"/>
              </a:rPr>
              <a:t>in </a:t>
            </a:r>
            <a:r>
              <a:rPr lang="fr-FR" dirty="0" err="1" smtClean="0">
                <a:solidFill>
                  <a:srgbClr val="FF0000"/>
                </a:solidFill>
                <a:ea typeface="MS PGothic" charset="0"/>
              </a:rPr>
              <a:t>children</a:t>
            </a:r>
            <a:endParaRPr lang="fr-FR" sz="5400" dirty="0">
              <a:solidFill>
                <a:srgbClr val="FF0000"/>
              </a:solidFill>
              <a:ea typeface="ＭＳ Ｐゴシック" charset="0"/>
              <a:cs typeface="ＭＳ Ｐゴシック" charset="0"/>
            </a:endParaRPr>
          </a:p>
        </p:txBody>
      </p:sp>
      <p:sp>
        <p:nvSpPr>
          <p:cNvPr id="561154" name="Espace réservé du contenu 2"/>
          <p:cNvSpPr>
            <a:spLocks noGrp="1"/>
          </p:cNvSpPr>
          <p:nvPr>
            <p:ph idx="1"/>
          </p:nvPr>
        </p:nvSpPr>
        <p:spPr>
          <a:xfrm>
            <a:off x="463550" y="1773238"/>
            <a:ext cx="9432925" cy="4968875"/>
          </a:xfrm>
        </p:spPr>
        <p:txBody>
          <a:bodyPr/>
          <a:lstStyle/>
          <a:p>
            <a:pPr>
              <a:lnSpc>
                <a:spcPct val="130000"/>
              </a:lnSpc>
            </a:pPr>
            <a:r>
              <a:rPr lang="fr-FR" sz="2000">
                <a:solidFill>
                  <a:srgbClr val="FF0000"/>
                </a:solidFill>
                <a:latin typeface="Arial" charset="0"/>
                <a:ea typeface="MS PGothic" charset="0"/>
                <a:cs typeface="MS PGothic" charset="0"/>
              </a:rPr>
              <a:t>Vascular access: </a:t>
            </a:r>
            <a:r>
              <a:rPr lang="fr-FR" sz="2000">
                <a:latin typeface="Arial" charset="0"/>
                <a:ea typeface="MS PGothic" charset="0"/>
                <a:cs typeface="MS PGothic" charset="0"/>
              </a:rPr>
              <a:t>fistula (double/single puncture) or central line</a:t>
            </a:r>
          </a:p>
          <a:p>
            <a:pPr>
              <a:lnSpc>
                <a:spcPct val="130000"/>
              </a:lnSpc>
            </a:pPr>
            <a:r>
              <a:rPr lang="fr-FR" sz="2000">
                <a:solidFill>
                  <a:srgbClr val="FF0000"/>
                </a:solidFill>
                <a:latin typeface="Arial" charset="0"/>
                <a:ea typeface="MS PGothic" charset="0"/>
                <a:cs typeface="MS PGothic" charset="0"/>
              </a:rPr>
              <a:t>Blood flow: </a:t>
            </a:r>
            <a:r>
              <a:rPr lang="fr-FR" sz="2000">
                <a:latin typeface="Arial" charset="0"/>
                <a:ea typeface="MS PGothic" charset="0"/>
                <a:cs typeface="MS PGothic" charset="0"/>
              </a:rPr>
              <a:t>150-200mL/min/m</a:t>
            </a:r>
            <a:r>
              <a:rPr lang="fr-FR" sz="2000" baseline="30000">
                <a:latin typeface="Arial" charset="0"/>
                <a:ea typeface="MS PGothic" charset="0"/>
                <a:cs typeface="MS PGothic" charset="0"/>
              </a:rPr>
              <a:t>2 </a:t>
            </a:r>
            <a:r>
              <a:rPr lang="fr-FR" sz="2000">
                <a:latin typeface="Arial" charset="0"/>
                <a:ea typeface="MS PGothic" charset="0"/>
                <a:cs typeface="MS PGothic" charset="0"/>
              </a:rPr>
              <a:t>; dialysate flow Q</a:t>
            </a:r>
            <a:r>
              <a:rPr lang="fr-FR" sz="2000" baseline="-25000">
                <a:latin typeface="Arial" charset="0"/>
                <a:ea typeface="MS PGothic" charset="0"/>
                <a:cs typeface="MS PGothic" charset="0"/>
              </a:rPr>
              <a:t>D </a:t>
            </a:r>
            <a:r>
              <a:rPr lang="fr-FR" sz="2000">
                <a:latin typeface="Arial" charset="0"/>
                <a:ea typeface="MS PGothic" charset="0"/>
                <a:cs typeface="MS PGothic" charset="0"/>
              </a:rPr>
              <a:t>≥ 1 to1.5 Q</a:t>
            </a:r>
            <a:r>
              <a:rPr lang="fr-FR" sz="2000" baseline="-25000">
                <a:latin typeface="Arial" charset="0"/>
                <a:ea typeface="MS PGothic" charset="0"/>
                <a:cs typeface="MS PGothic" charset="0"/>
              </a:rPr>
              <a:t>B</a:t>
            </a:r>
          </a:p>
          <a:p>
            <a:pPr>
              <a:lnSpc>
                <a:spcPct val="130000"/>
              </a:lnSpc>
            </a:pPr>
            <a:r>
              <a:rPr lang="fr-FR" sz="2000">
                <a:solidFill>
                  <a:srgbClr val="FF0000"/>
                </a:solidFill>
                <a:latin typeface="Arial" charset="0"/>
                <a:ea typeface="MS PGothic" charset="0"/>
                <a:cs typeface="MS PGothic" charset="0"/>
              </a:rPr>
              <a:t>Kurea &gt;1.4</a:t>
            </a:r>
            <a:r>
              <a:rPr lang="fr-FR" sz="2000">
                <a:latin typeface="Arial" charset="0"/>
                <a:ea typeface="MS PGothic" charset="0"/>
                <a:cs typeface="MS PGothic" charset="0"/>
              </a:rPr>
              <a:t> </a:t>
            </a:r>
            <a:r>
              <a:rPr lang="fr-FR" sz="1800">
                <a:latin typeface="Arial" charset="0"/>
                <a:ea typeface="MS PGothic" charset="0"/>
                <a:cs typeface="MS PGothic" charset="0"/>
              </a:rPr>
              <a:t>(osmotic syndrom risk/initially: 3-5 mL/min/kg BW)</a:t>
            </a:r>
          </a:p>
          <a:p>
            <a:pPr>
              <a:lnSpc>
                <a:spcPct val="130000"/>
              </a:lnSpc>
            </a:pPr>
            <a:r>
              <a:rPr lang="fr-FR" sz="2000">
                <a:solidFill>
                  <a:srgbClr val="FF0000"/>
                </a:solidFill>
                <a:latin typeface="Arial" charset="0"/>
                <a:ea typeface="MS PGothic" charset="0"/>
                <a:cs typeface="MS PGothic" charset="0"/>
              </a:rPr>
              <a:t>Convective volume: </a:t>
            </a:r>
            <a:r>
              <a:rPr lang="fr-FR" sz="1600">
                <a:latin typeface="Arial" charset="0"/>
                <a:ea typeface="MS PGothic" charset="0"/>
                <a:cs typeface="MS PGothic" charset="0"/>
              </a:rPr>
              <a:t>in predilution 27- 45L/m</a:t>
            </a:r>
            <a:r>
              <a:rPr lang="fr-FR" sz="1600" baseline="30000">
                <a:latin typeface="Arial" charset="0"/>
                <a:ea typeface="MS PGothic" charset="0"/>
                <a:cs typeface="MS PGothic" charset="0"/>
              </a:rPr>
              <a:t>2</a:t>
            </a:r>
            <a:r>
              <a:rPr lang="fr-FR" sz="1600">
                <a:latin typeface="Arial" charset="0"/>
                <a:ea typeface="MS PGothic" charset="0"/>
                <a:cs typeface="MS PGothic" charset="0"/>
              </a:rPr>
              <a:t>/session or in postdilution 9-15L/m</a:t>
            </a:r>
            <a:r>
              <a:rPr lang="fr-FR" sz="1600" baseline="30000">
                <a:latin typeface="Arial" charset="0"/>
                <a:ea typeface="MS PGothic" charset="0"/>
                <a:cs typeface="MS PGothic" charset="0"/>
              </a:rPr>
              <a:t>2</a:t>
            </a:r>
            <a:r>
              <a:rPr lang="fr-FR" sz="1600">
                <a:latin typeface="Arial" charset="0"/>
                <a:ea typeface="MS PGothic" charset="0"/>
                <a:cs typeface="MS PGothic" charset="0"/>
              </a:rPr>
              <a:t>/session</a:t>
            </a:r>
            <a:endParaRPr lang="fr-FR" sz="1800">
              <a:latin typeface="Arial" charset="0"/>
              <a:ea typeface="MS PGothic" charset="0"/>
              <a:cs typeface="MS PGothic" charset="0"/>
            </a:endParaRPr>
          </a:p>
          <a:p>
            <a:pPr>
              <a:lnSpc>
                <a:spcPct val="130000"/>
              </a:lnSpc>
            </a:pPr>
            <a:r>
              <a:rPr lang="fr-FR" sz="2000">
                <a:solidFill>
                  <a:srgbClr val="FF0000"/>
                </a:solidFill>
                <a:latin typeface="Arial" charset="0"/>
                <a:ea typeface="MS PGothic" charset="0"/>
                <a:cs typeface="MS PGothic" charset="0"/>
              </a:rPr>
              <a:t>Anticoagulation:</a:t>
            </a:r>
            <a:r>
              <a:rPr lang="fr-FR" sz="2000">
                <a:latin typeface="Arial" charset="0"/>
                <a:ea typeface="MS PGothic" charset="0"/>
                <a:cs typeface="MS PGothic" charset="0"/>
              </a:rPr>
              <a:t> </a:t>
            </a:r>
            <a:r>
              <a:rPr lang="fr-FR" sz="1800">
                <a:latin typeface="Arial" charset="0"/>
                <a:ea typeface="MS PGothic" charset="0"/>
                <a:cs typeface="MS PGothic" charset="0"/>
              </a:rPr>
              <a:t>low molecular weight heparin (4-5hours/session; no need in predilution?)</a:t>
            </a:r>
            <a:endParaRPr lang="fr-FR" sz="2000">
              <a:latin typeface="Arial" charset="0"/>
              <a:ea typeface="MS PGothic" charset="0"/>
              <a:cs typeface="MS PGothic" charset="0"/>
            </a:endParaRPr>
          </a:p>
          <a:p>
            <a:pPr>
              <a:lnSpc>
                <a:spcPct val="130000"/>
              </a:lnSpc>
            </a:pPr>
            <a:r>
              <a:rPr lang="fr-FR" sz="2000">
                <a:solidFill>
                  <a:srgbClr val="FF0000"/>
                </a:solidFill>
                <a:latin typeface="Arial" charset="0"/>
                <a:ea typeface="MS PGothic" charset="0"/>
                <a:cs typeface="MS PGothic" charset="0"/>
              </a:rPr>
              <a:t>Lines and filter volume: </a:t>
            </a:r>
            <a:r>
              <a:rPr lang="fr-FR" sz="1800">
                <a:latin typeface="Arial" charset="0"/>
                <a:ea typeface="MS PGothic" charset="0"/>
                <a:cs typeface="MS PGothic" charset="0"/>
              </a:rPr>
              <a:t>10-15 mL/kg BW extracorporeal blood volume</a:t>
            </a:r>
            <a:endParaRPr lang="fr-FR" sz="2000">
              <a:latin typeface="Arial" charset="0"/>
              <a:ea typeface="MS PGothic" charset="0"/>
              <a:cs typeface="MS PGothic" charset="0"/>
            </a:endParaRPr>
          </a:p>
          <a:p>
            <a:pPr>
              <a:lnSpc>
                <a:spcPct val="130000"/>
              </a:lnSpc>
            </a:pPr>
            <a:r>
              <a:rPr lang="fr-FR" sz="2000">
                <a:solidFill>
                  <a:srgbClr val="FF0000"/>
                </a:solidFill>
                <a:latin typeface="Arial" charset="0"/>
                <a:ea typeface="MS PGothic" charset="0"/>
                <a:cs typeface="MS PGothic" charset="0"/>
              </a:rPr>
              <a:t>Filter </a:t>
            </a:r>
            <a:r>
              <a:rPr lang="fr-FR" sz="1800">
                <a:solidFill>
                  <a:srgbClr val="FF0000"/>
                </a:solidFill>
                <a:latin typeface="Arial" charset="0"/>
                <a:ea typeface="MS PGothic" charset="0"/>
                <a:cs typeface="MS PGothic" charset="0"/>
              </a:rPr>
              <a:t>(molecular permeability and water permeability):</a:t>
            </a:r>
            <a:r>
              <a:rPr lang="fr-FR" sz="2000">
                <a:solidFill>
                  <a:srgbClr val="FF0000"/>
                </a:solidFill>
                <a:latin typeface="Arial" charset="0"/>
                <a:ea typeface="MS PGothic" charset="0"/>
                <a:cs typeface="MS PGothic" charset="0"/>
              </a:rPr>
              <a:t> </a:t>
            </a:r>
            <a:r>
              <a:rPr lang="fr-FR" sz="1800">
                <a:latin typeface="Arial" charset="0"/>
                <a:ea typeface="MS PGothic" charset="0"/>
                <a:cs typeface="MS PGothic" charset="0"/>
              </a:rPr>
              <a:t>square meter theory, urea clearance&gt;blood flow, beta-2- microglobulin extraction (&gt;80%), high water permeability (Cuf;PTM), « limited » dialysate loss (albumine)</a:t>
            </a:r>
          </a:p>
          <a:p>
            <a:pPr>
              <a:lnSpc>
                <a:spcPct val="130000"/>
              </a:lnSpc>
            </a:pPr>
            <a:r>
              <a:rPr lang="fr-FR" sz="2000">
                <a:solidFill>
                  <a:srgbClr val="FF0000"/>
                </a:solidFill>
                <a:latin typeface="Arial" charset="0"/>
                <a:ea typeface="MS PGothic" charset="0"/>
                <a:cs typeface="MS PGothic" charset="0"/>
              </a:rPr>
              <a:t>Purity of the dialysis fluids </a:t>
            </a:r>
            <a:r>
              <a:rPr lang="fr-FR" sz="2000" baseline="30000">
                <a:solidFill>
                  <a:srgbClr val="FF0000"/>
                </a:solidFill>
                <a:latin typeface="Arial" charset="0"/>
                <a:ea typeface="MS PGothic" charset="0"/>
                <a:cs typeface="MS PGothic" charset="0"/>
              </a:rPr>
              <a:t> </a:t>
            </a:r>
            <a:endParaRPr lang="fr-FR" sz="2400" baseline="30000">
              <a:solidFill>
                <a:srgbClr val="FF0000"/>
              </a:solidFill>
              <a:latin typeface="Arial" charset="0"/>
              <a:ea typeface="MS PGothic" charset="0"/>
              <a:cs typeface="MS PGothic" charset="0"/>
            </a:endParaRPr>
          </a:p>
          <a:p>
            <a:pPr>
              <a:buFontTx/>
              <a:buNone/>
            </a:pPr>
            <a:endParaRPr lang="fr-FR" baseline="30000">
              <a:latin typeface="Arial" charset="0"/>
              <a:ea typeface="MS PGothic" charset="0"/>
              <a:cs typeface="MS PGothic" charset="0"/>
            </a:endParaRPr>
          </a:p>
        </p:txBody>
      </p:sp>
    </p:spTree>
  </p:cSld>
  <p:clrMapOvr>
    <a:masterClrMapping/>
  </p:clrMapOvr>
  <p:transition xmlns:p14="http://schemas.microsoft.com/office/powerpoint/2010/mai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Tree>
    <p:extLst>
      <p:ext uri="{BB962C8B-B14F-4D97-AF65-F5344CB8AC3E}">
        <p14:creationId xmlns:p14="http://schemas.microsoft.com/office/powerpoint/2010/main" val="38221493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9345" name="Groupe 8"/>
          <p:cNvGrpSpPr>
            <a:grpSpLocks/>
          </p:cNvGrpSpPr>
          <p:nvPr/>
        </p:nvGrpSpPr>
        <p:grpSpPr bwMode="auto">
          <a:xfrm>
            <a:off x="642938" y="1214438"/>
            <a:ext cx="8715375" cy="5476875"/>
            <a:chOff x="571472" y="1214422"/>
            <a:chExt cx="7747503" cy="5477587"/>
          </a:xfrm>
        </p:grpSpPr>
        <p:grpSp>
          <p:nvGrpSpPr>
            <p:cNvPr id="569357" name="Groupe 7"/>
            <p:cNvGrpSpPr>
              <a:grpSpLocks/>
            </p:cNvGrpSpPr>
            <p:nvPr/>
          </p:nvGrpSpPr>
          <p:grpSpPr bwMode="auto">
            <a:xfrm>
              <a:off x="571472" y="1214422"/>
              <a:ext cx="5582228" cy="4872880"/>
              <a:chOff x="571472" y="1214422"/>
              <a:chExt cx="5582228" cy="4872880"/>
            </a:xfrm>
          </p:grpSpPr>
          <p:pic>
            <p:nvPicPr>
              <p:cNvPr id="569359" name="Picture 5" descr="C:\Users\fischbach\Desktop\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72" y="1214422"/>
                <a:ext cx="3048695" cy="476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9360" name="Picture 6" descr="C:\Users\fischbach\Desktop\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44" y="2428868"/>
                <a:ext cx="2438956" cy="365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9358" name="Picture 7" descr="C:\Users\fischbach\Desktop\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12" y="3643314"/>
              <a:ext cx="2032463" cy="304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9346" name="ZoneTexte 7"/>
          <p:cNvSpPr txBox="1">
            <a:spLocks noChangeArrowheads="1"/>
          </p:cNvSpPr>
          <p:nvPr/>
        </p:nvSpPr>
        <p:spPr bwMode="auto">
          <a:xfrm>
            <a:off x="4259263" y="1000125"/>
            <a:ext cx="5626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fr-FR">
                <a:solidFill>
                  <a:srgbClr val="000000"/>
                </a:solidFill>
              </a:rPr>
              <a:t>Patient 1 on daily OL-HDF</a:t>
            </a:r>
          </a:p>
          <a:p>
            <a:r>
              <a:rPr lang="fr-FR" sz="1400">
                <a:solidFill>
                  <a:srgbClr val="000000"/>
                </a:solidFill>
              </a:rPr>
              <a:t>PDI (g/kg/d) : 2.7 </a:t>
            </a:r>
            <a:r>
              <a:rPr lang="fr-FR" sz="1400">
                <a:solidFill>
                  <a:srgbClr val="000000"/>
                </a:solidFill>
                <a:sym typeface="Symbol" charset="0"/>
              </a:rPr>
              <a:t></a:t>
            </a:r>
            <a:r>
              <a:rPr lang="fr-FR" sz="1400">
                <a:solidFill>
                  <a:srgbClr val="000000"/>
                </a:solidFill>
              </a:rPr>
              <a:t> 0.2</a:t>
            </a:r>
          </a:p>
          <a:p>
            <a:r>
              <a:rPr lang="fr-FR" sz="1400">
                <a:solidFill>
                  <a:srgbClr val="000000"/>
                </a:solidFill>
              </a:rPr>
              <a:t>nPNA (g/kg/d) : 1.44 </a:t>
            </a:r>
            <a:r>
              <a:rPr lang="fr-FR" sz="1400">
                <a:solidFill>
                  <a:srgbClr val="000000"/>
                </a:solidFill>
                <a:sym typeface="Symbol" charset="0"/>
              </a:rPr>
              <a:t></a:t>
            </a:r>
            <a:r>
              <a:rPr lang="fr-FR" sz="1400">
                <a:solidFill>
                  <a:srgbClr val="000000"/>
                </a:solidFill>
              </a:rPr>
              <a:t> 0.15</a:t>
            </a:r>
          </a:p>
          <a:p>
            <a:r>
              <a:rPr lang="fr-FR" sz="1400">
                <a:solidFill>
                  <a:srgbClr val="000000"/>
                </a:solidFill>
              </a:rPr>
              <a:t>Mean growth velocity (cm/year) : 10.4</a:t>
            </a:r>
          </a:p>
          <a:p>
            <a:r>
              <a:rPr lang="fr-FR" sz="1400">
                <a:solidFill>
                  <a:srgbClr val="000000"/>
                </a:solidFill>
              </a:rPr>
              <a:t>Achieved height versus familial expected height (SDS) : +0.2</a:t>
            </a:r>
          </a:p>
        </p:txBody>
      </p:sp>
      <p:sp>
        <p:nvSpPr>
          <p:cNvPr id="569347" name="Espace réservé du numéro de diapositive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794794D-A1A1-7D46-83C7-657D6AA3247F}" type="slidenum">
              <a:rPr lang="fr-FR" sz="1200">
                <a:solidFill>
                  <a:srgbClr val="898989"/>
                </a:solidFill>
                <a:latin typeface="Calibri" charset="0"/>
              </a:rPr>
              <a:pPr/>
              <a:t>72</a:t>
            </a:fld>
            <a:endParaRPr lang="fr-FR" sz="1200">
              <a:solidFill>
                <a:srgbClr val="898989"/>
              </a:solidFill>
              <a:latin typeface="Calibri" charset="0"/>
            </a:endParaRPr>
          </a:p>
        </p:txBody>
      </p:sp>
      <p:sp>
        <p:nvSpPr>
          <p:cNvPr id="569348" name="Rectangle 13"/>
          <p:cNvSpPr>
            <a:spLocks noChangeArrowheads="1"/>
          </p:cNvSpPr>
          <p:nvPr/>
        </p:nvSpPr>
        <p:spPr bwMode="auto">
          <a:xfrm>
            <a:off x="836613" y="1352550"/>
            <a:ext cx="109537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fr-FR">
              <a:solidFill>
                <a:srgbClr val="000000"/>
              </a:solidFill>
            </a:endParaRPr>
          </a:p>
        </p:txBody>
      </p:sp>
      <p:sp>
        <p:nvSpPr>
          <p:cNvPr id="569349" name="Rectangle 14"/>
          <p:cNvSpPr>
            <a:spLocks noChangeArrowheads="1"/>
          </p:cNvSpPr>
          <p:nvPr/>
        </p:nvSpPr>
        <p:spPr bwMode="auto">
          <a:xfrm>
            <a:off x="5010150" y="2706688"/>
            <a:ext cx="1058863"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fr-FR">
              <a:solidFill>
                <a:srgbClr val="FFFFFF"/>
              </a:solidFill>
            </a:endParaRPr>
          </a:p>
        </p:txBody>
      </p:sp>
      <p:sp>
        <p:nvSpPr>
          <p:cNvPr id="569350" name="Rectangle 16"/>
          <p:cNvSpPr>
            <a:spLocks noChangeArrowheads="1"/>
          </p:cNvSpPr>
          <p:nvPr/>
        </p:nvSpPr>
        <p:spPr bwMode="auto">
          <a:xfrm>
            <a:off x="7767638" y="3849688"/>
            <a:ext cx="884237" cy="192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fr-FR">
              <a:solidFill>
                <a:srgbClr val="000000"/>
              </a:solidFill>
            </a:endParaRPr>
          </a:p>
        </p:txBody>
      </p:sp>
      <p:sp>
        <p:nvSpPr>
          <p:cNvPr id="12" name="Flèche vers le bas 11"/>
          <p:cNvSpPr/>
          <p:nvPr/>
        </p:nvSpPr>
        <p:spPr>
          <a:xfrm>
            <a:off x="1500188" y="2214563"/>
            <a:ext cx="484187"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fr-FR" dirty="0">
                <a:solidFill>
                  <a:prstClr val="white"/>
                </a:solidFill>
              </a:rPr>
              <a:t>1</a:t>
            </a:r>
          </a:p>
        </p:txBody>
      </p:sp>
      <p:sp>
        <p:nvSpPr>
          <p:cNvPr id="13" name="Flèche vers le bas 12"/>
          <p:cNvSpPr/>
          <p:nvPr/>
        </p:nvSpPr>
        <p:spPr>
          <a:xfrm>
            <a:off x="5000625" y="3214688"/>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fr-FR" dirty="0">
                <a:solidFill>
                  <a:prstClr val="white"/>
                </a:solidFill>
              </a:rPr>
              <a:t>2</a:t>
            </a:r>
          </a:p>
        </p:txBody>
      </p:sp>
      <p:sp>
        <p:nvSpPr>
          <p:cNvPr id="14" name="Flèche vers le bas 13"/>
          <p:cNvSpPr/>
          <p:nvPr/>
        </p:nvSpPr>
        <p:spPr>
          <a:xfrm>
            <a:off x="7643813" y="3143250"/>
            <a:ext cx="484187"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fr-FR" dirty="0">
                <a:solidFill>
                  <a:prstClr val="white"/>
                </a:solidFill>
              </a:rPr>
              <a:t>3</a:t>
            </a:r>
          </a:p>
        </p:txBody>
      </p:sp>
      <p:cxnSp>
        <p:nvCxnSpPr>
          <p:cNvPr id="16" name="Connecteur droit avec flèche 15"/>
          <p:cNvCxnSpPr/>
          <p:nvPr/>
        </p:nvCxnSpPr>
        <p:spPr>
          <a:xfrm>
            <a:off x="2857500" y="1571625"/>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2000250" y="6215063"/>
            <a:ext cx="6326188" cy="461962"/>
          </a:xfrm>
          <a:prstGeom prst="rect">
            <a:avLst/>
          </a:prstGeom>
          <a:solidFill>
            <a:schemeClr val="tx2">
              <a:lumMod val="20000"/>
              <a:lumOff val="80000"/>
            </a:schemeClr>
          </a:solidFill>
        </p:spPr>
        <p:txBody>
          <a:bodyPr wrap="none">
            <a:spAutoFit/>
          </a:bodyPr>
          <a:lstStyle/>
          <a:p>
            <a:pPr eaLnBrk="0" hangingPunct="0">
              <a:defRPr/>
            </a:pPr>
            <a:r>
              <a:rPr lang="fr-FR" dirty="0">
                <a:solidFill>
                  <a:prstClr val="black"/>
                </a:solidFill>
                <a:latin typeface="Arial" pitchFamily="34" charset="0"/>
                <a:cs typeface="Arial" pitchFamily="34" charset="0"/>
              </a:rPr>
              <a:t>1 growth in SD      2 growth </a:t>
            </a:r>
            <a:r>
              <a:rPr lang="fr-FR" dirty="0" err="1">
                <a:solidFill>
                  <a:prstClr val="black"/>
                </a:solidFill>
                <a:latin typeface="Arial" pitchFamily="34" charset="0"/>
                <a:cs typeface="Arial" pitchFamily="34" charset="0"/>
              </a:rPr>
              <a:t>velocity</a:t>
            </a:r>
            <a:r>
              <a:rPr lang="fr-FR" dirty="0">
                <a:solidFill>
                  <a:prstClr val="black"/>
                </a:solidFill>
                <a:latin typeface="Arial" pitchFamily="34" charset="0"/>
                <a:cs typeface="Arial" pitchFamily="34" charset="0"/>
              </a:rPr>
              <a:t>      3 BMI</a:t>
            </a:r>
          </a:p>
        </p:txBody>
      </p:sp>
      <p:cxnSp>
        <p:nvCxnSpPr>
          <p:cNvPr id="18" name="Connecteur droit avec flèche 17"/>
          <p:cNvCxnSpPr/>
          <p:nvPr/>
        </p:nvCxnSpPr>
        <p:spPr>
          <a:xfrm>
            <a:off x="2840038" y="1557338"/>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393" name="Picture 4" descr="C:\Users\fischbach\Desktop\2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1638" y="857250"/>
            <a:ext cx="3429000" cy="4764088"/>
          </a:xfrm>
        </p:spPr>
      </p:pic>
      <p:pic>
        <p:nvPicPr>
          <p:cNvPr id="571394" name="Picture 2" descr="C:\Users\fischbach\Desktop\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888" y="2071688"/>
            <a:ext cx="2743200"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5" name="Picture 3" descr="C:\Users\fischbach\Desktop\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1350" y="314325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1396"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70F1B609-513B-B14C-ACAA-F75E4CC7CF39}" type="slidenum">
              <a:rPr lang="fr-FR" sz="1200">
                <a:solidFill>
                  <a:srgbClr val="898989"/>
                </a:solidFill>
                <a:latin typeface="Calibri" charset="0"/>
              </a:rPr>
              <a:pPr/>
              <a:t>73</a:t>
            </a:fld>
            <a:endParaRPr lang="fr-FR" sz="1200">
              <a:solidFill>
                <a:srgbClr val="898989"/>
              </a:solidFill>
              <a:latin typeface="Calibri" charset="0"/>
            </a:endParaRPr>
          </a:p>
        </p:txBody>
      </p:sp>
      <p:sp>
        <p:nvSpPr>
          <p:cNvPr id="571397" name="Rectangle 6"/>
          <p:cNvSpPr>
            <a:spLocks noChangeArrowheads="1"/>
          </p:cNvSpPr>
          <p:nvPr/>
        </p:nvSpPr>
        <p:spPr bwMode="auto">
          <a:xfrm>
            <a:off x="588963" y="1000125"/>
            <a:ext cx="1096962"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fr-FR">
              <a:solidFill>
                <a:srgbClr val="000000"/>
              </a:solidFill>
            </a:endParaRPr>
          </a:p>
        </p:txBody>
      </p:sp>
      <p:sp>
        <p:nvSpPr>
          <p:cNvPr id="571398" name="Rectangle 7"/>
          <p:cNvSpPr>
            <a:spLocks noChangeArrowheads="1"/>
          </p:cNvSpPr>
          <p:nvPr/>
        </p:nvSpPr>
        <p:spPr bwMode="auto">
          <a:xfrm>
            <a:off x="5010150" y="2339975"/>
            <a:ext cx="1058863"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fr-FR">
              <a:solidFill>
                <a:srgbClr val="FFFFFF"/>
              </a:solidFill>
            </a:endParaRPr>
          </a:p>
        </p:txBody>
      </p:sp>
      <p:sp>
        <p:nvSpPr>
          <p:cNvPr id="571399" name="Rectangle 8"/>
          <p:cNvSpPr>
            <a:spLocks noChangeArrowheads="1"/>
          </p:cNvSpPr>
          <p:nvPr/>
        </p:nvSpPr>
        <p:spPr bwMode="auto">
          <a:xfrm>
            <a:off x="7686675" y="3355975"/>
            <a:ext cx="884238" cy="192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fr-FR">
              <a:solidFill>
                <a:srgbClr val="000000"/>
              </a:solidFill>
            </a:endParaRPr>
          </a:p>
        </p:txBody>
      </p:sp>
      <p:sp>
        <p:nvSpPr>
          <p:cNvPr id="571400" name="ZoneTexte 7"/>
          <p:cNvSpPr txBox="1">
            <a:spLocks noChangeArrowheads="1"/>
          </p:cNvSpPr>
          <p:nvPr/>
        </p:nvSpPr>
        <p:spPr bwMode="auto">
          <a:xfrm>
            <a:off x="4259263" y="695325"/>
            <a:ext cx="5626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fr-FR">
                <a:solidFill>
                  <a:srgbClr val="000000"/>
                </a:solidFill>
              </a:rPr>
              <a:t>Patient 2 on daily OL-HDF</a:t>
            </a:r>
          </a:p>
          <a:p>
            <a:r>
              <a:rPr lang="fr-FR" sz="1400">
                <a:solidFill>
                  <a:srgbClr val="000000"/>
                </a:solidFill>
              </a:rPr>
              <a:t>PDI (g/kg/d) : 2.9 </a:t>
            </a:r>
            <a:r>
              <a:rPr lang="fr-FR" sz="1400">
                <a:solidFill>
                  <a:srgbClr val="000000"/>
                </a:solidFill>
                <a:sym typeface="Symbol" charset="0"/>
              </a:rPr>
              <a:t> </a:t>
            </a:r>
            <a:r>
              <a:rPr lang="fr-FR" sz="1400">
                <a:solidFill>
                  <a:srgbClr val="000000"/>
                </a:solidFill>
              </a:rPr>
              <a:t>0.3</a:t>
            </a:r>
          </a:p>
          <a:p>
            <a:r>
              <a:rPr lang="fr-FR" sz="1400">
                <a:solidFill>
                  <a:srgbClr val="000000"/>
                </a:solidFill>
              </a:rPr>
              <a:t>nPNA (g/kg/d) : 1.31 </a:t>
            </a:r>
            <a:r>
              <a:rPr lang="fr-FR" sz="1400">
                <a:solidFill>
                  <a:srgbClr val="000000"/>
                </a:solidFill>
                <a:sym typeface="Symbol" charset="0"/>
              </a:rPr>
              <a:t></a:t>
            </a:r>
            <a:r>
              <a:rPr lang="fr-FR" sz="1400">
                <a:solidFill>
                  <a:srgbClr val="000000"/>
                </a:solidFill>
              </a:rPr>
              <a:t> 0.11</a:t>
            </a:r>
          </a:p>
          <a:p>
            <a:r>
              <a:rPr lang="fr-FR" sz="1400">
                <a:solidFill>
                  <a:srgbClr val="000000"/>
                </a:solidFill>
              </a:rPr>
              <a:t>Mean growth velocity (cm/year) : 8.1</a:t>
            </a:r>
          </a:p>
          <a:p>
            <a:r>
              <a:rPr lang="fr-FR" sz="1400">
                <a:solidFill>
                  <a:srgbClr val="000000"/>
                </a:solidFill>
              </a:rPr>
              <a:t>Achieved height versus familial expected height (SDS) : -1.3</a:t>
            </a:r>
          </a:p>
        </p:txBody>
      </p:sp>
      <p:sp>
        <p:nvSpPr>
          <p:cNvPr id="10" name="Flèche vers le bas 9"/>
          <p:cNvSpPr/>
          <p:nvPr/>
        </p:nvSpPr>
        <p:spPr>
          <a:xfrm>
            <a:off x="1143000" y="2071688"/>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fr-FR" dirty="0">
                <a:solidFill>
                  <a:prstClr val="white"/>
                </a:solidFill>
              </a:rPr>
              <a:t>1</a:t>
            </a:r>
          </a:p>
        </p:txBody>
      </p:sp>
      <p:sp>
        <p:nvSpPr>
          <p:cNvPr id="11" name="Flèche vers le bas 10"/>
          <p:cNvSpPr/>
          <p:nvPr/>
        </p:nvSpPr>
        <p:spPr>
          <a:xfrm>
            <a:off x="4857750" y="2786063"/>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fr-FR" dirty="0">
                <a:solidFill>
                  <a:prstClr val="white"/>
                </a:solidFill>
              </a:rPr>
              <a:t>2</a:t>
            </a:r>
          </a:p>
        </p:txBody>
      </p:sp>
      <p:sp>
        <p:nvSpPr>
          <p:cNvPr id="12" name="Flèche vers le bas 11"/>
          <p:cNvSpPr/>
          <p:nvPr/>
        </p:nvSpPr>
        <p:spPr>
          <a:xfrm>
            <a:off x="7572375" y="3214688"/>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fr-FR" dirty="0">
                <a:solidFill>
                  <a:prstClr val="white"/>
                </a:solidFill>
              </a:rPr>
              <a:t>3</a:t>
            </a:r>
          </a:p>
        </p:txBody>
      </p:sp>
      <p:sp>
        <p:nvSpPr>
          <p:cNvPr id="13" name="ZoneTexte 12"/>
          <p:cNvSpPr txBox="1"/>
          <p:nvPr/>
        </p:nvSpPr>
        <p:spPr>
          <a:xfrm>
            <a:off x="2071688" y="6143625"/>
            <a:ext cx="6326187" cy="461963"/>
          </a:xfrm>
          <a:prstGeom prst="rect">
            <a:avLst/>
          </a:prstGeom>
          <a:solidFill>
            <a:schemeClr val="tx2">
              <a:lumMod val="20000"/>
              <a:lumOff val="80000"/>
            </a:schemeClr>
          </a:solidFill>
        </p:spPr>
        <p:txBody>
          <a:bodyPr wrap="none">
            <a:spAutoFit/>
          </a:bodyPr>
          <a:lstStyle/>
          <a:p>
            <a:pPr eaLnBrk="0" hangingPunct="0">
              <a:defRPr/>
            </a:pPr>
            <a:r>
              <a:rPr lang="fr-FR" dirty="0">
                <a:solidFill>
                  <a:prstClr val="black"/>
                </a:solidFill>
                <a:latin typeface="Arial" pitchFamily="34" charset="0"/>
                <a:ea typeface="MS PGothic" pitchFamily="34" charset="-128"/>
                <a:cs typeface="+mn-cs"/>
              </a:rPr>
              <a:t>1 growth in SD      2 growth </a:t>
            </a:r>
            <a:r>
              <a:rPr lang="fr-FR" dirty="0" err="1">
                <a:solidFill>
                  <a:prstClr val="black"/>
                </a:solidFill>
                <a:latin typeface="Arial" pitchFamily="34" charset="0"/>
                <a:ea typeface="MS PGothic" pitchFamily="34" charset="-128"/>
                <a:cs typeface="+mn-cs"/>
              </a:rPr>
              <a:t>velocity</a:t>
            </a:r>
            <a:r>
              <a:rPr lang="fr-FR" dirty="0">
                <a:solidFill>
                  <a:prstClr val="black"/>
                </a:solidFill>
                <a:latin typeface="Arial" pitchFamily="34" charset="0"/>
                <a:ea typeface="MS PGothic" pitchFamily="34" charset="-128"/>
                <a:cs typeface="+mn-cs"/>
              </a:rPr>
              <a:t>      3 BMI</a:t>
            </a:r>
          </a:p>
        </p:txBody>
      </p:sp>
      <p:cxnSp>
        <p:nvCxnSpPr>
          <p:cNvPr id="17" name="Connecteur droit avec flèche 16"/>
          <p:cNvCxnSpPr/>
          <p:nvPr/>
        </p:nvCxnSpPr>
        <p:spPr>
          <a:xfrm>
            <a:off x="2551113" y="90805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2"/>
          <p:cNvSpPr>
            <a:spLocks noGrp="1" noChangeArrowheads="1"/>
          </p:cNvSpPr>
          <p:nvPr>
            <p:ph type="title" idx="4294967295"/>
          </p:nvPr>
        </p:nvSpPr>
        <p:spPr>
          <a:xfrm>
            <a:off x="2571750" y="285750"/>
            <a:ext cx="5214938" cy="1571625"/>
          </a:xfrm>
          <a:solidFill>
            <a:srgbClr val="FFFF00"/>
          </a:solidFill>
          <a:ln w="12700">
            <a:solidFill>
              <a:srgbClr val="B2E4E3"/>
            </a:solidFill>
            <a:miter lim="800000"/>
            <a:headEnd/>
            <a:tailEnd/>
          </a:ln>
        </p:spPr>
        <p:txBody>
          <a:bodyPr/>
          <a:lstStyle/>
          <a:p>
            <a:pPr eaLnBrk="1" hangingPunct="1"/>
            <a:r>
              <a:rPr lang="fr-FR" b="0" u="sng">
                <a:latin typeface="Arial" charset="0"/>
                <a:ea typeface="MS PGothic" charset="0"/>
              </a:rPr>
              <a:t>Conclusions: </a:t>
            </a:r>
            <a:r>
              <a:rPr lang="fr-FR" b="0">
                <a:latin typeface="Arial" charset="0"/>
                <a:ea typeface="MS PGothic" charset="0"/>
              </a:rPr>
              <a:t> </a:t>
            </a:r>
            <a:br>
              <a:rPr lang="fr-FR" b="0">
                <a:latin typeface="Arial" charset="0"/>
                <a:ea typeface="MS PGothic" charset="0"/>
              </a:rPr>
            </a:br>
            <a:r>
              <a:rPr lang="fr-FR" b="0" i="1">
                <a:solidFill>
                  <a:srgbClr val="FF0000"/>
                </a:solidFill>
                <a:latin typeface="Arial" charset="0"/>
                <a:ea typeface="MS PGothic" charset="0"/>
              </a:rPr>
              <a:t>anabolic impact of </a:t>
            </a:r>
            <a:br>
              <a:rPr lang="fr-FR" b="0" i="1">
                <a:solidFill>
                  <a:srgbClr val="FF0000"/>
                </a:solidFill>
                <a:latin typeface="Arial" charset="0"/>
                <a:ea typeface="MS PGothic" charset="0"/>
              </a:rPr>
            </a:br>
            <a:r>
              <a:rPr lang="fr-FR" b="0" i="1">
                <a:solidFill>
                  <a:srgbClr val="FF0000"/>
                </a:solidFill>
                <a:latin typeface="Arial" charset="0"/>
                <a:ea typeface="MS PGothic" charset="0"/>
              </a:rPr>
              <a:t>daily high efficiency HDF</a:t>
            </a:r>
          </a:p>
        </p:txBody>
      </p:sp>
      <p:sp>
        <p:nvSpPr>
          <p:cNvPr id="583682" name="Rectangle 3"/>
          <p:cNvSpPr>
            <a:spLocks noGrp="1" noChangeArrowheads="1"/>
          </p:cNvSpPr>
          <p:nvPr>
            <p:ph type="body" idx="4294967295"/>
          </p:nvPr>
        </p:nvSpPr>
        <p:spPr>
          <a:xfrm>
            <a:off x="319088" y="1989138"/>
            <a:ext cx="9648825" cy="4386262"/>
          </a:xfrm>
        </p:spPr>
        <p:txBody>
          <a:bodyPr/>
          <a:lstStyle/>
          <a:p>
            <a:pPr marL="0" indent="0" algn="just" eaLnBrk="1" hangingPunct="1">
              <a:lnSpc>
                <a:spcPct val="110000"/>
              </a:lnSpc>
              <a:buClrTx/>
              <a:buFont typeface="Wingdings" charset="0"/>
              <a:buChar char="Ø"/>
            </a:pPr>
            <a:r>
              <a:rPr lang="fr-FR" sz="2800">
                <a:solidFill>
                  <a:schemeClr val="bg1"/>
                </a:solidFill>
                <a:latin typeface="Arial" charset="0"/>
                <a:ea typeface="MS PGothic" charset="0"/>
                <a:cs typeface="MS PGothic" charset="0"/>
              </a:rPr>
              <a:t>Comfort, tolerance </a:t>
            </a:r>
            <a:r>
              <a:rPr lang="fr-FR" sz="2800">
                <a:latin typeface="Arial" charset="0"/>
                <a:ea typeface="MS PGothic" charset="0"/>
                <a:cs typeface="MS PGothic" charset="0"/>
              </a:rPr>
              <a:t>: reduced (suppressed?) dialysis morbidity; no/less recovery time, no/few medications</a:t>
            </a:r>
          </a:p>
          <a:p>
            <a:pPr marL="0" indent="0" algn="just" eaLnBrk="1" hangingPunct="1">
              <a:lnSpc>
                <a:spcPct val="110000"/>
              </a:lnSpc>
              <a:buClrTx/>
              <a:buFont typeface="Wingdings" charset="0"/>
              <a:buChar char="Ø"/>
            </a:pPr>
            <a:r>
              <a:rPr lang="fr-FR" sz="2800">
                <a:solidFill>
                  <a:schemeClr val="bg1"/>
                </a:solidFill>
                <a:latin typeface="Arial" charset="0"/>
                <a:ea typeface="MS PGothic" charset="0"/>
                <a:cs typeface="MS PGothic" charset="0"/>
              </a:rPr>
              <a:t>Improved nutrition</a:t>
            </a:r>
            <a:r>
              <a:rPr lang="fr-FR" sz="2800">
                <a:latin typeface="Arial" charset="0"/>
                <a:ea typeface="MS PGothic" charset="0"/>
                <a:cs typeface="MS PGothic" charset="0"/>
              </a:rPr>
              <a:t>, more appetite, less diet restrictions, less fatigue , more physical activity</a:t>
            </a:r>
          </a:p>
          <a:p>
            <a:pPr marL="0" indent="0" algn="just" eaLnBrk="1" hangingPunct="1">
              <a:lnSpc>
                <a:spcPct val="110000"/>
              </a:lnSpc>
              <a:buClrTx/>
              <a:buFont typeface="Wingdings" charset="0"/>
              <a:buChar char="Ø"/>
            </a:pPr>
            <a:r>
              <a:rPr lang="fr-FR" sz="2800">
                <a:solidFill>
                  <a:schemeClr val="bg1"/>
                </a:solidFill>
                <a:latin typeface="Arial" charset="0"/>
                <a:ea typeface="MS PGothic" charset="0"/>
                <a:cs typeface="MS PGothic" charset="0"/>
              </a:rPr>
              <a:t>Optimized uremic detoxification,</a:t>
            </a:r>
            <a:r>
              <a:rPr lang="fr-FR" sz="2800">
                <a:latin typeface="Arial" charset="0"/>
                <a:ea typeface="MS PGothic" charset="0"/>
                <a:cs typeface="MS PGothic" charset="0"/>
              </a:rPr>
              <a:t> better acidosis correction, limited inflammation : less protein wasting, less cachexia</a:t>
            </a:r>
          </a:p>
          <a:p>
            <a:pPr marL="0" indent="0" algn="just" eaLnBrk="1" hangingPunct="1">
              <a:lnSpc>
                <a:spcPct val="110000"/>
              </a:lnSpc>
              <a:buClrTx/>
              <a:buFont typeface="Wingdings" charset="0"/>
              <a:buChar char="Ø"/>
            </a:pPr>
            <a:r>
              <a:rPr lang="fr-FR" sz="2800">
                <a:solidFill>
                  <a:schemeClr val="bg1"/>
                </a:solidFill>
                <a:latin typeface="Arial" charset="0"/>
                <a:ea typeface="MS PGothic" charset="0"/>
                <a:cs typeface="MS PGothic" charset="0"/>
              </a:rPr>
              <a:t>Cardiovascular protection : </a:t>
            </a:r>
            <a:r>
              <a:rPr lang="fr-FR" sz="2800">
                <a:latin typeface="Arial" charset="0"/>
                <a:ea typeface="MS PGothic" charset="0"/>
                <a:cs typeface="MS PGothic" charset="0"/>
              </a:rPr>
              <a:t>BP, hydration, inflammation</a:t>
            </a:r>
          </a:p>
          <a:p>
            <a:pPr marL="0" indent="0" algn="just" eaLnBrk="1" hangingPunct="1">
              <a:lnSpc>
                <a:spcPct val="110000"/>
              </a:lnSpc>
              <a:buClrTx/>
              <a:buFont typeface="Wingdings" charset="0"/>
              <a:buChar char="Ø"/>
            </a:pPr>
            <a:r>
              <a:rPr lang="fr-FR" sz="2800">
                <a:solidFill>
                  <a:schemeClr val="bg1"/>
                </a:solidFill>
                <a:latin typeface="Arial" charset="0"/>
                <a:ea typeface="MS PGothic" charset="0"/>
                <a:cs typeface="MS PGothic" charset="0"/>
              </a:rPr>
              <a:t>Anabolisme</a:t>
            </a:r>
            <a:r>
              <a:rPr lang="fr-FR" sz="2800">
                <a:latin typeface="Arial" charset="0"/>
                <a:ea typeface="MS PGothic" charset="0"/>
                <a:cs typeface="MS PGothic" charset="0"/>
              </a:rPr>
              <a:t>, catch up growth</a:t>
            </a:r>
            <a:endParaRPr lang="fr-FR" sz="1800">
              <a:latin typeface="Arial" charset="0"/>
              <a:ea typeface="MS PGothic" charset="0"/>
              <a:cs typeface="MS PGothic" charset="0"/>
            </a:endParaRPr>
          </a:p>
          <a:p>
            <a:pPr marL="762000" lvl="1" indent="-285750" algn="just" eaLnBrk="1" hangingPunct="1">
              <a:lnSpc>
                <a:spcPct val="110000"/>
              </a:lnSpc>
              <a:buFont typeface="Wingdings" charset="0"/>
              <a:buChar char="Ø"/>
            </a:pPr>
            <a:endParaRPr lang="fr-FR" sz="1800">
              <a:latin typeface="Arial" charset="0"/>
              <a:ea typeface="MS PGothic" charset="0"/>
            </a:endParaRPr>
          </a:p>
        </p:txBody>
      </p:sp>
      <p:pic>
        <p:nvPicPr>
          <p:cNvPr id="583683" name="Picture 4" descr="BVM 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5" y="214313"/>
            <a:ext cx="228600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684" name="Picture 4" descr="BVM 013"/>
          <p:cNvSpPr>
            <a:spLocks noChangeAspect="1" noChangeArrowheads="1"/>
          </p:cNvSpPr>
          <p:nvPr/>
        </p:nvSpPr>
        <p:spPr bwMode="auto">
          <a:xfrm>
            <a:off x="133350" y="227013"/>
            <a:ext cx="2401888"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FFFFFF"/>
              </a:solidFill>
            </a:endParaRPr>
          </a:p>
        </p:txBody>
      </p:sp>
      <p:pic>
        <p:nvPicPr>
          <p:cNvPr id="583685" name="Picture 4" descr="BVM 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333375"/>
            <a:ext cx="21844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re 1"/>
          <p:cNvSpPr>
            <a:spLocks noGrp="1"/>
          </p:cNvSpPr>
          <p:nvPr>
            <p:ph type="title"/>
          </p:nvPr>
        </p:nvSpPr>
        <p:spPr>
          <a:xfrm>
            <a:off x="771525" y="188913"/>
            <a:ext cx="8743950" cy="1727200"/>
          </a:xfrm>
          <a:solidFill>
            <a:schemeClr val="accent1">
              <a:lumMod val="20000"/>
              <a:lumOff val="80000"/>
            </a:schemeClr>
          </a:solidFill>
        </p:spPr>
        <p:txBody>
          <a:bodyPr/>
          <a:lstStyle/>
          <a:p>
            <a:pPr>
              <a:defRPr/>
            </a:pPr>
            <a:r>
              <a:rPr lang="fr-FR" sz="3200">
                <a:latin typeface="Arial" charset="0"/>
                <a:ea typeface="MS PGothic" charset="0"/>
              </a:rPr>
              <a:t>On line HDF is not a self-fulfilly prophecy:</a:t>
            </a:r>
            <a:br>
              <a:rPr lang="fr-FR" sz="3200">
                <a:latin typeface="Arial" charset="0"/>
                <a:ea typeface="MS PGothic" charset="0"/>
              </a:rPr>
            </a:br>
            <a:r>
              <a:rPr lang="fr-FR" sz="3200">
                <a:latin typeface="Arial" charset="0"/>
                <a:ea typeface="MS PGothic" charset="0"/>
              </a:rPr>
              <a:t> it must be used </a:t>
            </a:r>
            <a:r>
              <a:rPr lang="fr-FR" sz="3200" b="1" i="1">
                <a:solidFill>
                  <a:srgbClr val="FF0000"/>
                </a:solidFill>
                <a:latin typeface="Arial" charset="0"/>
                <a:ea typeface="MS PGothic" charset="0"/>
              </a:rPr>
              <a:t>wisely</a:t>
            </a:r>
            <a:r>
              <a:rPr lang="fr-FR">
                <a:latin typeface="Arial" charset="0"/>
                <a:ea typeface="MS PGothic" charset="0"/>
              </a:rPr>
              <a:t/>
            </a:r>
            <a:br>
              <a:rPr lang="fr-FR">
                <a:latin typeface="Arial" charset="0"/>
                <a:ea typeface="MS PGothic" charset="0"/>
              </a:rPr>
            </a:br>
            <a:r>
              <a:rPr lang="fr-FR" sz="2200">
                <a:latin typeface="Arial" charset="0"/>
                <a:ea typeface="MS PGothic" charset="0"/>
              </a:rPr>
              <a:t>Kuhlmann MK. J Am Soc Nephro 2012; 23: 974-5 </a:t>
            </a:r>
            <a:br>
              <a:rPr lang="fr-FR" sz="2200">
                <a:latin typeface="Arial" charset="0"/>
                <a:ea typeface="MS PGothic" charset="0"/>
              </a:rPr>
            </a:br>
            <a:r>
              <a:rPr lang="fr-FR" sz="1800">
                <a:latin typeface="Arial" charset="0"/>
                <a:ea typeface="MS PGothic" charset="0"/>
              </a:rPr>
              <a:t>(CONTRAST « commentaries ») </a:t>
            </a:r>
            <a:endParaRPr lang="fr-FR" sz="2200">
              <a:latin typeface="Arial" charset="0"/>
              <a:ea typeface="MS PGothic" charset="0"/>
            </a:endParaRPr>
          </a:p>
        </p:txBody>
      </p:sp>
      <p:sp>
        <p:nvSpPr>
          <p:cNvPr id="575490" name="Espace réservé du contenu 2"/>
          <p:cNvSpPr>
            <a:spLocks noGrp="1"/>
          </p:cNvSpPr>
          <p:nvPr>
            <p:ph idx="1"/>
          </p:nvPr>
        </p:nvSpPr>
        <p:spPr>
          <a:xfrm>
            <a:off x="534988" y="1916113"/>
            <a:ext cx="9288462" cy="4608512"/>
          </a:xfrm>
        </p:spPr>
        <p:txBody>
          <a:bodyPr/>
          <a:lstStyle/>
          <a:p>
            <a:pPr algn="just"/>
            <a:r>
              <a:rPr lang="fr-FR" sz="2400">
                <a:solidFill>
                  <a:srgbClr val="FF0000"/>
                </a:solidFill>
                <a:latin typeface="Arial" charset="0"/>
                <a:ea typeface="MS PGothic" charset="0"/>
              </a:rPr>
              <a:t>Advantages of OL-HDF both « purity and purification »:</a:t>
            </a:r>
          </a:p>
          <a:p>
            <a:pPr lvl="1" algn="just"/>
            <a:r>
              <a:rPr lang="fr-FR" sz="2000">
                <a:latin typeface="Arial" charset="0"/>
                <a:ea typeface="MS PGothic" charset="0"/>
              </a:rPr>
              <a:t>higher removal of creatinine, phosphate, </a:t>
            </a:r>
            <a:r>
              <a:rPr lang="el-GR" sz="2000">
                <a:latin typeface="Arial" charset="0"/>
                <a:ea typeface="MS PGothic" charset="0"/>
              </a:rPr>
              <a:t>β</a:t>
            </a:r>
            <a:r>
              <a:rPr lang="fr-FR" sz="2000">
                <a:latin typeface="Arial" charset="0"/>
                <a:ea typeface="MS PGothic" charset="0"/>
              </a:rPr>
              <a:t>2 m and some protein bound uremic compounds</a:t>
            </a:r>
          </a:p>
          <a:p>
            <a:pPr lvl="1" algn="just"/>
            <a:r>
              <a:rPr lang="fr-FR" sz="2000">
                <a:latin typeface="Arial" charset="0"/>
                <a:ea typeface="MS PGothic" charset="0"/>
              </a:rPr>
              <a:t>lower incidence of intradialytic hypotension, nutritional status, prevention of inflammation and better preservation of residual renal function</a:t>
            </a:r>
          </a:p>
          <a:p>
            <a:pPr algn="just">
              <a:lnSpc>
                <a:spcPts val="2700"/>
              </a:lnSpc>
            </a:pPr>
            <a:r>
              <a:rPr lang="fr-FR" sz="2400">
                <a:latin typeface="Arial" charset="0"/>
                <a:ea typeface="MS PGothic" charset="0"/>
              </a:rPr>
              <a:t>However, </a:t>
            </a:r>
            <a:r>
              <a:rPr lang="fr-FR" sz="2400">
                <a:solidFill>
                  <a:srgbClr val="FF0000"/>
                </a:solidFill>
                <a:latin typeface="Arial" charset="0"/>
                <a:ea typeface="MS PGothic" charset="0"/>
              </a:rPr>
              <a:t>it remains a matter of debate </a:t>
            </a:r>
            <a:r>
              <a:rPr lang="fr-FR" sz="2400">
                <a:latin typeface="Arial" charset="0"/>
                <a:ea typeface="MS PGothic" charset="0"/>
              </a:rPr>
              <a:t>whether these latter effects may have been related primarily </a:t>
            </a:r>
            <a:r>
              <a:rPr lang="fr-FR" sz="2400" i="1">
                <a:latin typeface="Arial" charset="0"/>
                <a:ea typeface="MS PGothic" charset="0"/>
              </a:rPr>
              <a:t>to the treatment made itself or secondary to improved dialysis purity</a:t>
            </a:r>
            <a:r>
              <a:rPr lang="fr-FR" sz="2400">
                <a:latin typeface="Arial" charset="0"/>
                <a:ea typeface="MS PGothic" charset="0"/>
              </a:rPr>
              <a:t>.</a:t>
            </a:r>
          </a:p>
          <a:p>
            <a:pPr algn="just">
              <a:lnSpc>
                <a:spcPts val="2700"/>
              </a:lnSpc>
            </a:pPr>
            <a:r>
              <a:rPr lang="fr-FR" sz="2400">
                <a:latin typeface="Arial" charset="0"/>
                <a:ea typeface="MS PGothic" charset="0"/>
              </a:rPr>
              <a:t>Significantly </a:t>
            </a:r>
            <a:r>
              <a:rPr lang="fr-FR" sz="2400">
                <a:solidFill>
                  <a:srgbClr val="FF0000"/>
                </a:solidFill>
                <a:latin typeface="Arial" charset="0"/>
                <a:ea typeface="MS PGothic" charset="0"/>
              </a:rPr>
              <a:t>improved outcome </a:t>
            </a:r>
            <a:r>
              <a:rPr lang="fr-FR" sz="2400">
                <a:latin typeface="Arial" charset="0"/>
                <a:ea typeface="MS PGothic" charset="0"/>
              </a:rPr>
              <a:t>observed (Contrast/Turkish HDF study) in the subgroup of patients treated </a:t>
            </a:r>
            <a:r>
              <a:rPr lang="fr-FR" sz="2400">
                <a:solidFill>
                  <a:srgbClr val="FF0000"/>
                </a:solidFill>
                <a:latin typeface="Arial" charset="0"/>
                <a:ea typeface="MS PGothic" charset="0"/>
              </a:rPr>
              <a:t>with the highest convection volumes: </a:t>
            </a:r>
            <a:r>
              <a:rPr lang="fr-FR" sz="2400" u="sng">
                <a:solidFill>
                  <a:srgbClr val="FF0000"/>
                </a:solidFill>
                <a:latin typeface="Arial" charset="0"/>
                <a:ea typeface="MS PGothic" charset="0"/>
              </a:rPr>
              <a:t>OL-HDF is easy to apply, </a:t>
            </a:r>
            <a:r>
              <a:rPr lang="fr-FR" sz="2400" b="1" i="1" u="sng">
                <a:solidFill>
                  <a:srgbClr val="FF0000"/>
                </a:solidFill>
                <a:latin typeface="Arial" charset="0"/>
                <a:ea typeface="MS PGothic" charset="0"/>
              </a:rPr>
              <a:t>high efficiency HDF i.e. large convective volumes need more practical implication (fistulla quality, session time, membrane)  </a:t>
            </a:r>
          </a:p>
          <a:p>
            <a:pPr>
              <a:buFontTx/>
              <a:buNone/>
            </a:pPr>
            <a:endParaRPr lang="fr-FR" sz="2000">
              <a:latin typeface="Arial" charset="0"/>
              <a:ea typeface="MS PGothic"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0525" y="260350"/>
            <a:ext cx="9577388" cy="1223963"/>
          </a:xfrm>
          <a:solidFill>
            <a:schemeClr val="accent1">
              <a:lumMod val="20000"/>
              <a:lumOff val="80000"/>
            </a:schemeClr>
          </a:solidFill>
        </p:spPr>
        <p:txBody>
          <a:bodyPr/>
          <a:lstStyle/>
          <a:p>
            <a:pPr>
              <a:defRPr/>
            </a:pPr>
            <a:r>
              <a:rPr lang="en-US" sz="3600" dirty="0">
                <a:solidFill>
                  <a:schemeClr val="accent6"/>
                </a:solidFill>
              </a:rPr>
              <a:t>Implementing Best Clinical </a:t>
            </a:r>
            <a:r>
              <a:rPr lang="en-US" sz="3600" dirty="0" smtClean="0">
                <a:solidFill>
                  <a:schemeClr val="accent6"/>
                </a:solidFill>
              </a:rPr>
              <a:t>Practices Keys </a:t>
            </a:r>
            <a:r>
              <a:rPr lang="en-US" sz="3600" dirty="0">
                <a:solidFill>
                  <a:schemeClr val="accent6"/>
                </a:solidFill>
              </a:rPr>
              <a:t>of </a:t>
            </a:r>
            <a:r>
              <a:rPr lang="en-US" sz="3600" dirty="0" smtClean="0">
                <a:solidFill>
                  <a:schemeClr val="accent6"/>
                </a:solidFill>
              </a:rPr>
              <a:t>Success: </a:t>
            </a:r>
            <a:r>
              <a:rPr lang="en-US" sz="2400" dirty="0" smtClean="0">
                <a:solidFill>
                  <a:schemeClr val="accent6"/>
                </a:solidFill>
              </a:rPr>
              <a:t>doctor time, nurse competence and good material</a:t>
            </a:r>
            <a:endParaRPr lang="en-US" sz="3600" dirty="0">
              <a:solidFill>
                <a:schemeClr val="accent6"/>
              </a:solidFill>
            </a:endParaRPr>
          </a:p>
        </p:txBody>
      </p:sp>
      <p:sp>
        <p:nvSpPr>
          <p:cNvPr id="577538" name="Espace réservé du contenu 2"/>
          <p:cNvSpPr>
            <a:spLocks noGrp="1"/>
          </p:cNvSpPr>
          <p:nvPr>
            <p:ph idx="1"/>
          </p:nvPr>
        </p:nvSpPr>
        <p:spPr>
          <a:xfrm>
            <a:off x="750888" y="1700213"/>
            <a:ext cx="8743950" cy="3671887"/>
          </a:xfrm>
        </p:spPr>
        <p:txBody>
          <a:bodyPr/>
          <a:lstStyle/>
          <a:p>
            <a:r>
              <a:rPr lang="en-US" sz="2400">
                <a:solidFill>
                  <a:srgbClr val="FF0000"/>
                </a:solidFill>
                <a:latin typeface="Arial" charset="0"/>
                <a:ea typeface="MS PGothic" charset="0"/>
              </a:rPr>
              <a:t>Right Blood Flow </a:t>
            </a:r>
            <a:r>
              <a:rPr lang="en-US" sz="1800">
                <a:latin typeface="Arial" charset="0"/>
                <a:ea typeface="MS PGothic" charset="0"/>
              </a:rPr>
              <a:t>(&gt;300mL/min; large sized needles, less than 17 gauge)</a:t>
            </a:r>
          </a:p>
          <a:p>
            <a:r>
              <a:rPr lang="en-US" sz="2400">
                <a:solidFill>
                  <a:srgbClr val="FF0000"/>
                </a:solidFill>
                <a:latin typeface="Arial" charset="0"/>
                <a:ea typeface="MS PGothic" charset="0"/>
              </a:rPr>
              <a:t>Right Anticoagulation </a:t>
            </a:r>
            <a:r>
              <a:rPr lang="en-US" sz="1800">
                <a:latin typeface="Arial" charset="0"/>
                <a:ea typeface="MS PGothic" charset="0"/>
              </a:rPr>
              <a:t>(low molecular weight heparin loading dose, bolus at initiation in the venous needle or venous circuit)</a:t>
            </a:r>
            <a:endParaRPr lang="en-US" sz="2400">
              <a:latin typeface="Arial" charset="0"/>
              <a:ea typeface="MS PGothic" charset="0"/>
            </a:endParaRPr>
          </a:p>
          <a:p>
            <a:r>
              <a:rPr lang="en-US" sz="2400">
                <a:solidFill>
                  <a:srgbClr val="FF0000"/>
                </a:solidFill>
                <a:latin typeface="Arial" charset="0"/>
                <a:ea typeface="MS PGothic" charset="0"/>
              </a:rPr>
              <a:t>Right dialysis fluids </a:t>
            </a:r>
            <a:r>
              <a:rPr lang="en-US" sz="2000">
                <a:latin typeface="Arial" charset="0"/>
                <a:ea typeface="MS PGothic" charset="0"/>
              </a:rPr>
              <a:t>(purity, composition)</a:t>
            </a:r>
          </a:p>
          <a:p>
            <a:r>
              <a:rPr lang="en-US" sz="2400">
                <a:solidFill>
                  <a:srgbClr val="FF0000"/>
                </a:solidFill>
                <a:latin typeface="Arial" charset="0"/>
                <a:ea typeface="MS PGothic" charset="0"/>
              </a:rPr>
              <a:t>Right Hemodiafilter </a:t>
            </a:r>
            <a:r>
              <a:rPr lang="en-US" sz="1800">
                <a:latin typeface="Arial" charset="0"/>
                <a:ea typeface="MS PGothic" charset="0"/>
              </a:rPr>
              <a:t>(Low Internal Backtransport Phenomenon; hydraulic and molecular permeability without “loss” of albumin)</a:t>
            </a:r>
            <a:endParaRPr lang="en-US" sz="2000">
              <a:latin typeface="Arial" charset="0"/>
              <a:ea typeface="MS PGothic" charset="0"/>
            </a:endParaRPr>
          </a:p>
          <a:p>
            <a:r>
              <a:rPr lang="en-GB" sz="2400">
                <a:solidFill>
                  <a:srgbClr val="FF0000"/>
                </a:solidFill>
                <a:latin typeface="Arial" charset="0"/>
                <a:ea typeface="MS PGothic" charset="0"/>
              </a:rPr>
              <a:t>Right HDF Machine </a:t>
            </a:r>
            <a:r>
              <a:rPr lang="en-GB" sz="1800">
                <a:latin typeface="Arial" charset="0"/>
                <a:ea typeface="MS PGothic" charset="0"/>
              </a:rPr>
              <a:t>(Automated Ultrafiltration Control: autosub+ with on line clotting/viscosity control)</a:t>
            </a:r>
          </a:p>
          <a:p>
            <a:r>
              <a:rPr lang="en-GB" sz="2400">
                <a:solidFill>
                  <a:srgbClr val="FF0000"/>
                </a:solidFill>
                <a:latin typeface="Arial" charset="0"/>
                <a:ea typeface="MS PGothic" charset="0"/>
              </a:rPr>
              <a:t>Right treatment time </a:t>
            </a:r>
            <a:r>
              <a:rPr lang="en-GB" sz="1800">
                <a:latin typeface="Arial" charset="0"/>
                <a:ea typeface="MS PGothic" charset="0"/>
              </a:rPr>
              <a:t>(UF demand &lt; 1.3% BW loss per hour)</a:t>
            </a:r>
            <a:endParaRPr lang="en-GB" sz="2400">
              <a:latin typeface="Arial" charset="0"/>
              <a:ea typeface="MS PGothic" charset="0"/>
            </a:endParaRPr>
          </a:p>
          <a:p>
            <a:r>
              <a:rPr lang="en-GB" sz="2400">
                <a:solidFill>
                  <a:srgbClr val="FF0000"/>
                </a:solidFill>
                <a:latin typeface="Arial" charset="0"/>
                <a:ea typeface="MS PGothic" charset="0"/>
              </a:rPr>
              <a:t>Right nurses</a:t>
            </a:r>
            <a:r>
              <a:rPr lang="en-GB" sz="2400">
                <a:latin typeface="Arial" charset="0"/>
                <a:ea typeface="MS PGothic" charset="0"/>
              </a:rPr>
              <a:t> </a:t>
            </a:r>
            <a:r>
              <a:rPr lang="en-GB" sz="1800">
                <a:latin typeface="Arial" charset="0"/>
                <a:ea typeface="MS PGothic" charset="0"/>
              </a:rPr>
              <a:t>(</a:t>
            </a:r>
            <a:r>
              <a:rPr lang="en-US" sz="1800">
                <a:latin typeface="Arial" charset="0"/>
                <a:ea typeface="MS PGothic" charset="0"/>
              </a:rPr>
              <a:t>Motivated, Committed, Skilled team)</a:t>
            </a:r>
            <a:endParaRPr lang="en-US" sz="2400">
              <a:latin typeface="Arial" charset="0"/>
              <a:ea typeface="MS PGothic" charset="0"/>
            </a:endParaRPr>
          </a:p>
          <a:p>
            <a:endParaRPr lang="en-US" sz="2800">
              <a:latin typeface="Arial" charset="0"/>
              <a:ea typeface="MS PGothic" charset="0"/>
            </a:endParaRPr>
          </a:p>
        </p:txBody>
      </p:sp>
      <p:sp>
        <p:nvSpPr>
          <p:cNvPr id="7" name="Titre 1"/>
          <p:cNvSpPr txBox="1">
            <a:spLocks/>
          </p:cNvSpPr>
          <p:nvPr/>
        </p:nvSpPr>
        <p:spPr bwMode="auto">
          <a:xfrm>
            <a:off x="463550" y="5732463"/>
            <a:ext cx="9432925" cy="992187"/>
          </a:xfrm>
          <a:prstGeom prst="rect">
            <a:avLst/>
          </a:prstGeom>
          <a:solidFill>
            <a:schemeClr val="accent1">
              <a:lumMod val="20000"/>
              <a:lumOff val="80000"/>
            </a:schemeClr>
          </a:solidFill>
          <a:ln w="38100">
            <a:solidFill>
              <a:srgbClr val="FF0000"/>
            </a:solid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2000" dirty="0" smtClean="0">
                <a:solidFill>
                  <a:srgbClr val="FF0000"/>
                </a:solidFill>
                <a:latin typeface="Arial"/>
              </a:rPr>
              <a:t>Daily on line HDF (high efficiency HDF) promotes </a:t>
            </a:r>
            <a:r>
              <a:rPr lang="en-US" sz="2000" dirty="0" err="1" smtClean="0">
                <a:solidFill>
                  <a:srgbClr val="FF0000"/>
                </a:solidFill>
                <a:latin typeface="Arial"/>
              </a:rPr>
              <a:t>catchup</a:t>
            </a:r>
            <a:r>
              <a:rPr lang="en-US" sz="2000" dirty="0" smtClean="0">
                <a:solidFill>
                  <a:srgbClr val="FF0000"/>
                </a:solidFill>
                <a:latin typeface="Arial"/>
              </a:rPr>
              <a:t> growth in children on chronic dialysis</a:t>
            </a:r>
            <a:r>
              <a:rPr lang="en-US" sz="2000" dirty="0">
                <a:solidFill>
                  <a:srgbClr val="000000"/>
                </a:solidFill>
                <a:latin typeface="Arial"/>
              </a:rPr>
              <a:t> </a:t>
            </a:r>
            <a:r>
              <a:rPr lang="en-US" sz="1100" i="1" dirty="0" smtClean="0">
                <a:solidFill>
                  <a:srgbClr val="000000"/>
                </a:solidFill>
                <a:latin typeface="Arial"/>
              </a:rPr>
              <a:t>FISCHBACH M, TERZIC J, MENOUER S, DHEU C, SEUGE L, ZALOSCZIC A. </a:t>
            </a:r>
            <a:br>
              <a:rPr lang="en-US" sz="1100" i="1" dirty="0" smtClean="0">
                <a:solidFill>
                  <a:srgbClr val="000000"/>
                </a:solidFill>
                <a:latin typeface="Arial"/>
              </a:rPr>
            </a:br>
            <a:r>
              <a:rPr lang="en-US" sz="1400" dirty="0" err="1" smtClean="0">
                <a:solidFill>
                  <a:srgbClr val="FF0000"/>
                </a:solidFill>
                <a:latin typeface="Arial"/>
              </a:rPr>
              <a:t>Nephrol</a:t>
            </a:r>
            <a:r>
              <a:rPr lang="en-US" sz="1400" dirty="0" smtClean="0">
                <a:solidFill>
                  <a:srgbClr val="FF0000"/>
                </a:solidFill>
                <a:latin typeface="Arial"/>
              </a:rPr>
              <a:t> Dial Transplant 2010; 25: 867-73</a:t>
            </a:r>
            <a:endParaRPr lang="fr-FR" sz="3200" dirty="0" smtClean="0">
              <a:solidFill>
                <a:srgbClr val="FF0000"/>
              </a:solidFill>
              <a:latin typeface="Arial"/>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Tree>
    <p:extLst>
      <p:ext uri="{BB962C8B-B14F-4D97-AF65-F5344CB8AC3E}">
        <p14:creationId xmlns:p14="http://schemas.microsoft.com/office/powerpoint/2010/main" val="5183473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Espace réservé du contenu 2"/>
          <p:cNvSpPr>
            <a:spLocks noGrp="1"/>
          </p:cNvSpPr>
          <p:nvPr>
            <p:ph idx="1"/>
          </p:nvPr>
        </p:nvSpPr>
        <p:spPr>
          <a:xfrm>
            <a:off x="318964" y="2276872"/>
            <a:ext cx="9721080" cy="4320779"/>
          </a:xfrm>
        </p:spPr>
        <p:txBody>
          <a:bodyPr/>
          <a:lstStyle/>
          <a:p>
            <a:pPr>
              <a:buFont typeface="Wingdings" charset="0"/>
              <a:buChar char="ü"/>
              <a:tabLst>
                <a:tab pos="539750" algn="l"/>
                <a:tab pos="714375" algn="l"/>
              </a:tabLst>
            </a:pPr>
            <a:r>
              <a:rPr lang="en-US" altLang="ja-JP" sz="2800" dirty="0">
                <a:solidFill>
                  <a:srgbClr val="FF0000"/>
                </a:solidFill>
                <a:latin typeface="Arial" charset="0"/>
                <a:ea typeface="MS PGothic" charset="0"/>
                <a:cs typeface="MS PGothic" charset="0"/>
              </a:rPr>
              <a:t>OL-HDF </a:t>
            </a:r>
            <a:r>
              <a:rPr lang="en-US" altLang="ja-JP" dirty="0">
                <a:latin typeface="Arial" charset="0"/>
                <a:ea typeface="MS PGothic" charset="0"/>
                <a:cs typeface="MS PGothic" charset="0"/>
              </a:rPr>
              <a:t>(purity of the dialysis fluids), </a:t>
            </a:r>
          </a:p>
          <a:p>
            <a:pPr>
              <a:buFont typeface="Wingdings" charset="0"/>
              <a:buChar char="ü"/>
              <a:tabLst>
                <a:tab pos="539750" algn="l"/>
                <a:tab pos="714375" algn="l"/>
              </a:tabLst>
            </a:pPr>
            <a:r>
              <a:rPr lang="en-US" altLang="ja-JP" sz="2800" dirty="0">
                <a:solidFill>
                  <a:srgbClr val="FF0000"/>
                </a:solidFill>
                <a:latin typeface="Arial" charset="0"/>
                <a:ea typeface="MS PGothic" charset="0"/>
                <a:cs typeface="MS PGothic" charset="0"/>
              </a:rPr>
              <a:t>high efficient convective volume </a:t>
            </a:r>
            <a:r>
              <a:rPr lang="en-US" altLang="ja-JP" dirty="0">
                <a:latin typeface="Arial" charset="0"/>
                <a:ea typeface="MS PGothic" charset="0"/>
                <a:cs typeface="MS PGothic" charset="0"/>
              </a:rPr>
              <a:t>(hydraulic permeability; </a:t>
            </a:r>
            <a:r>
              <a:rPr lang="en-US" altLang="ja-JP" dirty="0" err="1">
                <a:latin typeface="Arial" charset="0"/>
                <a:ea typeface="MS PGothic" charset="0"/>
                <a:cs typeface="MS PGothic" charset="0"/>
              </a:rPr>
              <a:t>autosub</a:t>
            </a:r>
            <a:r>
              <a:rPr lang="en-US" altLang="ja-JP" dirty="0">
                <a:latin typeface="Arial" charset="0"/>
                <a:ea typeface="MS PGothic" charset="0"/>
                <a:cs typeface="MS PGothic" charset="0"/>
              </a:rPr>
              <a:t>+: viscosity control) </a:t>
            </a:r>
          </a:p>
          <a:p>
            <a:pPr>
              <a:buFont typeface="Wingdings" charset="0"/>
              <a:buChar char="ü"/>
              <a:tabLst>
                <a:tab pos="539750" algn="l"/>
                <a:tab pos="714375" algn="l"/>
              </a:tabLst>
            </a:pPr>
            <a:r>
              <a:rPr lang="en-US" altLang="ja-JP" sz="2800" dirty="0">
                <a:solidFill>
                  <a:srgbClr val="FF0000"/>
                </a:solidFill>
                <a:latin typeface="Arial" charset="0"/>
                <a:ea typeface="MS PGothic" charset="0"/>
                <a:cs typeface="MS PGothic" charset="0"/>
              </a:rPr>
              <a:t>titrating treatment length</a:t>
            </a:r>
            <a:r>
              <a:rPr lang="en-US" altLang="ja-JP" sz="2800" dirty="0">
                <a:latin typeface="Arial" charset="0"/>
                <a:ea typeface="MS PGothic" charset="0"/>
                <a:cs typeface="MS PGothic" charset="0"/>
              </a:rPr>
              <a:t> </a:t>
            </a:r>
            <a:r>
              <a:rPr lang="en-US" altLang="ja-JP" dirty="0">
                <a:latin typeface="Arial" charset="0"/>
                <a:ea typeface="MS PGothic" charset="0"/>
                <a:cs typeface="MS PGothic" charset="0"/>
              </a:rPr>
              <a:t>(4.5 hours ?; reduction in UF demands per dialysis session; UF rate&lt; 1.25%/h BW; IDWG&lt;4%; Cooling T</a:t>
            </a:r>
            <a:r>
              <a:rPr lang="en-US" altLang="ja-JP" baseline="-25000" dirty="0">
                <a:latin typeface="Arial" charset="0"/>
                <a:ea typeface="MS PGothic" charset="0"/>
                <a:cs typeface="MS PGothic" charset="0"/>
              </a:rPr>
              <a:t>D</a:t>
            </a:r>
            <a:r>
              <a:rPr lang="en-US" altLang="ja-JP" dirty="0">
                <a:latin typeface="Arial" charset="0"/>
                <a:ea typeface="MS PGothic" charset="0"/>
                <a:cs typeface="MS PGothic" charset="0"/>
              </a:rPr>
              <a:t>=36°; </a:t>
            </a:r>
            <a:r>
              <a:rPr lang="en-US" altLang="ja-JP" dirty="0" err="1">
                <a:latin typeface="Arial" charset="0"/>
                <a:ea typeface="MS PGothic" charset="0"/>
                <a:cs typeface="MS PGothic" charset="0"/>
              </a:rPr>
              <a:t>Euvolemia</a:t>
            </a:r>
            <a:r>
              <a:rPr lang="en-US" altLang="ja-JP" dirty="0">
                <a:latin typeface="Arial" charset="0"/>
                <a:ea typeface="MS PGothic" charset="0"/>
                <a:cs typeface="MS PGothic" charset="0"/>
              </a:rPr>
              <a:t> ? ) </a:t>
            </a:r>
          </a:p>
          <a:p>
            <a:pPr>
              <a:buFont typeface="Wingdings" charset="0"/>
              <a:buChar char="ü"/>
              <a:tabLst>
                <a:tab pos="539750" algn="l"/>
                <a:tab pos="714375" algn="l"/>
              </a:tabLst>
            </a:pPr>
            <a:r>
              <a:rPr lang="en-US" altLang="ja-JP" sz="2800" dirty="0">
                <a:solidFill>
                  <a:srgbClr val="FF0000"/>
                </a:solidFill>
                <a:latin typeface="Arial" charset="0"/>
                <a:ea typeface="MS PGothic" charset="0"/>
                <a:cs typeface="MS PGothic" charset="0"/>
              </a:rPr>
              <a:t>daily “</a:t>
            </a:r>
            <a:r>
              <a:rPr lang="en-US" altLang="ja-JP" sz="2800" dirty="0" err="1">
                <a:solidFill>
                  <a:srgbClr val="FF0000"/>
                </a:solidFill>
                <a:latin typeface="Arial" charset="0"/>
                <a:ea typeface="MS PGothic" charset="0"/>
                <a:cs typeface="MS PGothic" charset="0"/>
              </a:rPr>
              <a:t>optimyzed</a:t>
            </a:r>
            <a:r>
              <a:rPr lang="en-US" altLang="ja-JP" sz="2800" dirty="0">
                <a:solidFill>
                  <a:srgbClr val="FF0000"/>
                </a:solidFill>
                <a:latin typeface="Arial" charset="0"/>
                <a:ea typeface="MS PGothic" charset="0"/>
                <a:cs typeface="MS PGothic" charset="0"/>
              </a:rPr>
              <a:t>” dialysis </a:t>
            </a:r>
            <a:r>
              <a:rPr lang="en-US" altLang="ja-JP" dirty="0">
                <a:latin typeface="Arial" charset="0"/>
                <a:ea typeface="MS PGothic" charset="0"/>
                <a:cs typeface="MS PGothic" charset="0"/>
              </a:rPr>
              <a:t>(floating dry weight; BCM®; diffusible </a:t>
            </a:r>
            <a:r>
              <a:rPr lang="en-US" altLang="ja-JP" dirty="0" err="1">
                <a:latin typeface="Arial" charset="0"/>
                <a:ea typeface="MS PGothic" charset="0"/>
                <a:cs typeface="MS PGothic" charset="0"/>
              </a:rPr>
              <a:t>Napl</a:t>
            </a:r>
            <a:r>
              <a:rPr lang="en-US" altLang="ja-JP" dirty="0">
                <a:latin typeface="Arial" charset="0"/>
                <a:ea typeface="MS PGothic" charset="0"/>
                <a:cs typeface="MS PGothic" charset="0"/>
              </a:rPr>
              <a:t> on-line; </a:t>
            </a:r>
            <a:r>
              <a:rPr lang="en-US" altLang="ja-JP" dirty="0" err="1">
                <a:latin typeface="Arial" charset="0"/>
                <a:ea typeface="MS PGothic" charset="0"/>
                <a:cs typeface="MS PGothic" charset="0"/>
              </a:rPr>
              <a:t>Kt</a:t>
            </a:r>
            <a:r>
              <a:rPr lang="en-US" altLang="ja-JP" dirty="0">
                <a:latin typeface="Arial" charset="0"/>
                <a:ea typeface="MS PGothic" charset="0"/>
                <a:cs typeface="MS PGothic" charset="0"/>
              </a:rPr>
              <a:t>/V on-line; BVM®; BTM</a:t>
            </a:r>
            <a:r>
              <a:rPr lang="en-US" altLang="ja-JP" dirty="0" smtClean="0">
                <a:latin typeface="Arial" charset="0"/>
                <a:ea typeface="MS PGothic" charset="0"/>
                <a:cs typeface="MS PGothic" charset="0"/>
              </a:rPr>
              <a:t>®)</a:t>
            </a:r>
          </a:p>
          <a:p>
            <a:pPr>
              <a:buFont typeface="Wingdings" charset="0"/>
              <a:buChar char="ü"/>
              <a:tabLst>
                <a:tab pos="539750" algn="l"/>
                <a:tab pos="714375" algn="l"/>
              </a:tabLst>
            </a:pPr>
            <a:endParaRPr lang="en-US" altLang="ja-JP" sz="1050" dirty="0" smtClean="0">
              <a:latin typeface="Arial" charset="0"/>
              <a:ea typeface="MS PGothic" charset="0"/>
              <a:cs typeface="MS PGothic" charset="0"/>
            </a:endParaRPr>
          </a:p>
        </p:txBody>
      </p:sp>
      <p:sp>
        <p:nvSpPr>
          <p:cNvPr id="585730" name="ZoneTexte 1"/>
          <p:cNvSpPr txBox="1">
            <a:spLocks noChangeArrowheads="1"/>
          </p:cNvSpPr>
          <p:nvPr/>
        </p:nvSpPr>
        <p:spPr bwMode="auto">
          <a:xfrm>
            <a:off x="822325" y="404813"/>
            <a:ext cx="8713788" cy="1754187"/>
          </a:xfrm>
          <a:prstGeom prst="rect">
            <a:avLst/>
          </a:prstGeom>
          <a:solidFill>
            <a:srgbClr val="C2FF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539750" algn="l"/>
                <a:tab pos="714375" algn="l"/>
              </a:tabLst>
              <a:defRPr sz="2400">
                <a:solidFill>
                  <a:schemeClr val="tx1"/>
                </a:solidFill>
                <a:latin typeface="Times New Roman" charset="0"/>
                <a:ea typeface="MS PGothic" charset="0"/>
                <a:cs typeface="MS PGothic" charset="0"/>
              </a:defRPr>
            </a:lvl1pPr>
            <a:lvl2pPr marL="742950" indent="-285750" eaLnBrk="0" hangingPunct="0">
              <a:tabLst>
                <a:tab pos="539750" algn="l"/>
                <a:tab pos="714375" algn="l"/>
              </a:tabLst>
              <a:defRPr sz="2400">
                <a:solidFill>
                  <a:schemeClr val="tx1"/>
                </a:solidFill>
                <a:latin typeface="Times New Roman" charset="0"/>
                <a:ea typeface="MS PGothic" charset="0"/>
                <a:cs typeface="MS PGothic" charset="0"/>
              </a:defRPr>
            </a:lvl2pPr>
            <a:lvl3pPr marL="1143000" indent="-228600" eaLnBrk="0" hangingPunct="0">
              <a:tabLst>
                <a:tab pos="539750" algn="l"/>
                <a:tab pos="714375" algn="l"/>
              </a:tabLst>
              <a:defRPr sz="2400">
                <a:solidFill>
                  <a:schemeClr val="tx1"/>
                </a:solidFill>
                <a:latin typeface="Times New Roman" charset="0"/>
                <a:ea typeface="MS PGothic" charset="0"/>
                <a:cs typeface="MS PGothic" charset="0"/>
              </a:defRPr>
            </a:lvl3pPr>
            <a:lvl4pPr marL="1600200" indent="-228600" eaLnBrk="0" hangingPunct="0">
              <a:tabLst>
                <a:tab pos="539750" algn="l"/>
                <a:tab pos="714375" algn="l"/>
              </a:tabLst>
              <a:defRPr sz="2400">
                <a:solidFill>
                  <a:schemeClr val="tx1"/>
                </a:solidFill>
                <a:latin typeface="Times New Roman" charset="0"/>
                <a:ea typeface="MS PGothic" charset="0"/>
                <a:cs typeface="MS PGothic" charset="0"/>
              </a:defRPr>
            </a:lvl4pPr>
            <a:lvl5pPr marL="2057400" indent="-228600" eaLnBrk="0" hangingPunct="0">
              <a:tabLst>
                <a:tab pos="539750" algn="l"/>
                <a:tab pos="714375" algn="l"/>
              </a:tabLst>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tabLst>
                <a:tab pos="539750" algn="l"/>
                <a:tab pos="714375" algn="l"/>
              </a:tabLs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tabLst>
                <a:tab pos="539750" algn="l"/>
                <a:tab pos="714375" algn="l"/>
              </a:tabLs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tabLst>
                <a:tab pos="539750" algn="l"/>
                <a:tab pos="714375" algn="l"/>
              </a:tabLs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tabLst>
                <a:tab pos="539750" algn="l"/>
                <a:tab pos="714375" algn="l"/>
              </a:tabLst>
              <a:defRPr sz="2400">
                <a:solidFill>
                  <a:schemeClr val="tx1"/>
                </a:solidFill>
                <a:latin typeface="Times New Roman" charset="0"/>
                <a:ea typeface="MS PGothic" charset="0"/>
                <a:cs typeface="MS PGothic" charset="0"/>
              </a:defRPr>
            </a:lvl9pPr>
          </a:lstStyle>
          <a:p>
            <a:pPr algn="ctr" eaLnBrk="1" hangingPunct="1"/>
            <a:r>
              <a:rPr lang="en-US" altLang="ja-JP" sz="3600" dirty="0">
                <a:solidFill>
                  <a:srgbClr val="000000"/>
                </a:solidFill>
                <a:latin typeface="Arial" charset="0"/>
              </a:rPr>
              <a:t>As a result, there is a growing </a:t>
            </a:r>
            <a:r>
              <a:rPr lang="en-US" altLang="ja-JP" sz="3600" dirty="0" smtClean="0">
                <a:solidFill>
                  <a:srgbClr val="000000"/>
                </a:solidFill>
                <a:latin typeface="Arial" charset="0"/>
              </a:rPr>
              <a:t>interest, a “need” </a:t>
            </a:r>
            <a:r>
              <a:rPr lang="en-US" altLang="ja-JP" sz="3600" dirty="0">
                <a:solidFill>
                  <a:srgbClr val="000000"/>
                </a:solidFill>
                <a:latin typeface="Arial" charset="0"/>
              </a:rPr>
              <a:t>in the delivery of more intensive hemodialysis, that is:</a:t>
            </a:r>
            <a:endParaRPr lang="en-US" altLang="ja-JP" sz="3600" dirty="0">
              <a:solidFill>
                <a:srgbClr val="FF0000"/>
              </a:solidFill>
              <a:latin typeface="Arial" charset="0"/>
            </a:endParaRPr>
          </a:p>
        </p:txBody>
      </p:sp>
      <p:sp>
        <p:nvSpPr>
          <p:cNvPr id="2" name="ZoneTexte 1"/>
          <p:cNvSpPr txBox="1"/>
          <p:nvPr/>
        </p:nvSpPr>
        <p:spPr>
          <a:xfrm>
            <a:off x="246956" y="5733256"/>
            <a:ext cx="9721080" cy="523220"/>
          </a:xfrm>
          <a:prstGeom prst="rect">
            <a:avLst/>
          </a:prstGeom>
          <a:solidFill>
            <a:schemeClr val="tx2"/>
          </a:solidFill>
          <a:ln w="38100" cmpd="sng">
            <a:solidFill>
              <a:srgbClr val="FF0000"/>
            </a:solidFill>
          </a:ln>
        </p:spPr>
        <p:txBody>
          <a:bodyPr wrap="square" rtlCol="0">
            <a:spAutoFit/>
          </a:bodyPr>
          <a:lstStyle/>
          <a:p>
            <a:pPr marL="0" indent="0" algn="ctr">
              <a:buNone/>
              <a:tabLst>
                <a:tab pos="539750" algn="l"/>
                <a:tab pos="714375" algn="l"/>
              </a:tabLst>
            </a:pPr>
            <a:r>
              <a:rPr lang="en-US" altLang="ja-JP" sz="2800" dirty="0">
                <a:solidFill>
                  <a:srgbClr val="FF0000"/>
                </a:solidFill>
                <a:latin typeface="Arial" charset="0"/>
              </a:rPr>
              <a:t>A complete and determined dialysis dose at every session</a:t>
            </a:r>
            <a:r>
              <a:rPr lang="fr-FR" altLang="ja-JP" sz="2800" dirty="0">
                <a:solidFill>
                  <a:srgbClr val="FF0000"/>
                </a:solidFill>
                <a:latin typeface="Arial" charset="0"/>
              </a:rPr>
              <a:t> </a:t>
            </a:r>
            <a:endParaRPr lang="fr-FR" sz="2800" dirty="0">
              <a:solidFill>
                <a:srgbClr val="FF0000"/>
              </a:solidFill>
              <a:latin typeface="Arial" charset="0"/>
            </a:endParaRPr>
          </a:p>
        </p:txBody>
      </p:sp>
    </p:spTree>
  </p:cSld>
  <p:clrMapOvr>
    <a:masterClrMapping/>
  </p:clrMapOvr>
  <p:transition xmlns:p14="http://schemas.microsoft.com/office/powerpoint/2010/mai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Titre 1"/>
          <p:cNvSpPr>
            <a:spLocks noGrp="1"/>
          </p:cNvSpPr>
          <p:nvPr>
            <p:ph type="title"/>
          </p:nvPr>
        </p:nvSpPr>
        <p:spPr>
          <a:xfrm>
            <a:off x="247650" y="3141663"/>
            <a:ext cx="6119813" cy="792162"/>
          </a:xfrm>
        </p:spPr>
        <p:txBody>
          <a:bodyPr/>
          <a:lstStyle/>
          <a:p>
            <a:r>
              <a:rPr lang="fr-FR" sz="4000">
                <a:latin typeface="Arial" charset="0"/>
                <a:ea typeface="MS PGothic" charset="0"/>
              </a:rPr>
              <a:t>High technollogy, and life</a:t>
            </a:r>
          </a:p>
        </p:txBody>
      </p:sp>
      <p:pic>
        <p:nvPicPr>
          <p:cNvPr id="58777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583363" y="188913"/>
            <a:ext cx="3600450" cy="6480175"/>
          </a:xfrm>
          <a:noFill/>
        </p:spPr>
      </p:pic>
      <p:pic>
        <p:nvPicPr>
          <p:cNvPr id="587779" name="Picture 4" descr="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588" y="260350"/>
            <a:ext cx="4011612" cy="26797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8778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8" y="4076700"/>
            <a:ext cx="2917825"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7781" name="Picture 2" descr="visite 3 cuisines 21 10 2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7413" y="4149725"/>
            <a:ext cx="30734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3761" name="Object 17"/>
          <p:cNvGraphicFramePr>
            <a:graphicFrameLocks noGrp="1" noChangeAspect="1"/>
          </p:cNvGraphicFramePr>
          <p:nvPr>
            <p:ph type="tbl" idx="4294967295"/>
          </p:nvPr>
        </p:nvGraphicFramePr>
        <p:xfrm>
          <a:off x="676275" y="1768475"/>
          <a:ext cx="8788400" cy="4324350"/>
        </p:xfrm>
        <a:graphic>
          <a:graphicData uri="http://schemas.openxmlformats.org/presentationml/2006/ole">
            <mc:AlternateContent xmlns:mc="http://schemas.openxmlformats.org/markup-compatibility/2006">
              <mc:Choice xmlns:v="urn:schemas-microsoft-com:vml" Requires="v">
                <p:oleObj spid="_x0000_s1074" name="Document" r:id="rId5" imgW="8293100" imgH="6007100" progId="Word.Document.8">
                  <p:embed/>
                </p:oleObj>
              </mc:Choice>
              <mc:Fallback>
                <p:oleObj name="Document" r:id="rId5" imgW="8293100" imgH="6007100" progId="Word.Document.8">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275" y="1768475"/>
                        <a:ext cx="87884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67" name="Text Box 3"/>
          <p:cNvSpPr txBox="1">
            <a:spLocks noChangeArrowheads="1"/>
          </p:cNvSpPr>
          <p:nvPr/>
        </p:nvSpPr>
        <p:spPr bwMode="auto">
          <a:xfrm>
            <a:off x="1182688" y="260350"/>
            <a:ext cx="7993062" cy="1200150"/>
          </a:xfrm>
          <a:prstGeom prst="rect">
            <a:avLst/>
          </a:prstGeom>
          <a:solidFill>
            <a:schemeClr val="accent1">
              <a:lumMod val="20000"/>
              <a:lumOff val="80000"/>
            </a:schemeClr>
          </a:solidFill>
          <a:ln w="12700">
            <a:solidFill>
              <a:srgbClr val="FF3300"/>
            </a:solidFill>
            <a:miter lim="800000"/>
            <a:headEnd/>
            <a:tailEnd/>
          </a:ln>
        </p:spPr>
        <p:txBody>
          <a:bodyPr>
            <a:spAutoFit/>
          </a:bodyPr>
          <a:lstStyle/>
          <a:p>
            <a:pPr>
              <a:defRPr/>
            </a:pPr>
            <a:r>
              <a:rPr lang="fr-FR" sz="2800" dirty="0">
                <a:solidFill>
                  <a:srgbClr val="000000"/>
                </a:solidFill>
                <a:latin typeface="Arial"/>
                <a:ea typeface="MS PGothic" pitchFamily="34" charset="-128"/>
                <a:cs typeface="Arial" charset="0"/>
              </a:rPr>
              <a:t>	                 </a:t>
            </a:r>
            <a:r>
              <a:rPr lang="fr-FR" sz="2800" dirty="0" err="1">
                <a:solidFill>
                  <a:srgbClr val="000000"/>
                </a:solidFill>
                <a:latin typeface="Arial"/>
                <a:ea typeface="MS PGothic" pitchFamily="34" charset="-128"/>
                <a:cs typeface="Arial" charset="0"/>
              </a:rPr>
              <a:t>Hemodiafiltration</a:t>
            </a:r>
            <a:r>
              <a:rPr lang="fr-FR" sz="2800" dirty="0">
                <a:solidFill>
                  <a:srgbClr val="000000"/>
                </a:solidFill>
                <a:latin typeface="Arial"/>
                <a:ea typeface="MS PGothic" pitchFamily="34" charset="-128"/>
                <a:cs typeface="Arial" charset="0"/>
              </a:rPr>
              <a:t> </a:t>
            </a:r>
          </a:p>
          <a:p>
            <a:pPr>
              <a:defRPr/>
            </a:pPr>
            <a:r>
              <a:rPr lang="fr-FR" sz="2800" dirty="0">
                <a:solidFill>
                  <a:srgbClr val="000000"/>
                </a:solidFill>
                <a:latin typeface="Arial"/>
                <a:ea typeface="MS PGothic" pitchFamily="34" charset="-128"/>
                <a:cs typeface="Arial" charset="0"/>
              </a:rPr>
              <a:t>     with </a:t>
            </a:r>
            <a:r>
              <a:rPr lang="fr-FR" sz="2800" dirty="0" err="1">
                <a:solidFill>
                  <a:srgbClr val="000000"/>
                </a:solidFill>
                <a:latin typeface="Arial"/>
                <a:ea typeface="MS PGothic" pitchFamily="34" charset="-128"/>
                <a:cs typeface="Arial" charset="0"/>
              </a:rPr>
              <a:t>high</a:t>
            </a:r>
            <a:r>
              <a:rPr lang="fr-FR" sz="2800" dirty="0">
                <a:solidFill>
                  <a:srgbClr val="000000"/>
                </a:solidFill>
                <a:latin typeface="Arial"/>
                <a:ea typeface="MS PGothic" pitchFamily="34" charset="-128"/>
                <a:cs typeface="Arial" charset="0"/>
              </a:rPr>
              <a:t> </a:t>
            </a:r>
            <a:r>
              <a:rPr lang="fr-FR" sz="2800" dirty="0" err="1">
                <a:solidFill>
                  <a:srgbClr val="000000"/>
                </a:solidFill>
                <a:latin typeface="Arial"/>
                <a:ea typeface="MS PGothic" pitchFamily="34" charset="-128"/>
                <a:cs typeface="Arial" charset="0"/>
              </a:rPr>
              <a:t>permeable</a:t>
            </a:r>
            <a:r>
              <a:rPr lang="fr-FR" sz="2800" dirty="0">
                <a:solidFill>
                  <a:srgbClr val="000000"/>
                </a:solidFill>
                <a:latin typeface="Arial"/>
                <a:ea typeface="MS PGothic" pitchFamily="34" charset="-128"/>
                <a:cs typeface="Arial" charset="0"/>
              </a:rPr>
              <a:t> membranes in </a:t>
            </a:r>
            <a:r>
              <a:rPr lang="fr-FR" sz="2800" dirty="0" err="1">
                <a:solidFill>
                  <a:srgbClr val="000000"/>
                </a:solidFill>
                <a:latin typeface="Arial"/>
                <a:ea typeface="MS PGothic" pitchFamily="34" charset="-128"/>
                <a:cs typeface="Arial" charset="0"/>
              </a:rPr>
              <a:t>children</a:t>
            </a:r>
            <a:r>
              <a:rPr lang="fr-FR" sz="2800" dirty="0">
                <a:solidFill>
                  <a:srgbClr val="000000"/>
                </a:solidFill>
                <a:latin typeface="Arial"/>
                <a:ea typeface="MS PGothic" pitchFamily="34" charset="-128"/>
                <a:cs typeface="Arial" charset="0"/>
              </a:rPr>
              <a:t> </a:t>
            </a:r>
          </a:p>
          <a:p>
            <a:pPr>
              <a:defRPr/>
            </a:pPr>
            <a:r>
              <a:rPr lang="fr-FR" sz="1600" i="1" dirty="0">
                <a:solidFill>
                  <a:srgbClr val="000000"/>
                </a:solidFill>
                <a:latin typeface="Arial"/>
                <a:ea typeface="MS PGothic" pitchFamily="34" charset="-128"/>
                <a:cs typeface="Arial" charset="0"/>
              </a:rPr>
              <a:t>       M Fischbach, G Hamel, E </a:t>
            </a:r>
            <a:r>
              <a:rPr lang="fr-FR" sz="1600" i="1" dirty="0" err="1">
                <a:solidFill>
                  <a:srgbClr val="000000"/>
                </a:solidFill>
                <a:latin typeface="Arial"/>
                <a:ea typeface="MS PGothic" pitchFamily="34" charset="-128"/>
                <a:cs typeface="Arial" charset="0"/>
              </a:rPr>
              <a:t>Tarral</a:t>
            </a:r>
            <a:r>
              <a:rPr lang="fr-FR" sz="1600" i="1" dirty="0">
                <a:solidFill>
                  <a:srgbClr val="000000"/>
                </a:solidFill>
                <a:latin typeface="Arial"/>
                <a:ea typeface="MS PGothic" pitchFamily="34" charset="-128"/>
                <a:cs typeface="Arial" charset="0"/>
              </a:rPr>
              <a:t>, J </a:t>
            </a:r>
            <a:r>
              <a:rPr lang="fr-FR" sz="1600" i="1" dirty="0" err="1">
                <a:solidFill>
                  <a:srgbClr val="000000"/>
                </a:solidFill>
                <a:latin typeface="Arial"/>
                <a:ea typeface="MS PGothic" pitchFamily="34" charset="-128"/>
                <a:cs typeface="Arial" charset="0"/>
              </a:rPr>
              <a:t>Geisert</a:t>
            </a:r>
            <a:r>
              <a:rPr lang="fr-FR" sz="1600" i="1" dirty="0">
                <a:solidFill>
                  <a:srgbClr val="000000"/>
                </a:solidFill>
                <a:latin typeface="Arial"/>
                <a:ea typeface="MS PGothic" pitchFamily="34" charset="-128"/>
                <a:cs typeface="Arial" charset="0"/>
              </a:rPr>
              <a:t>.  Blood purification 1984; 2:203-206</a:t>
            </a:r>
            <a:endParaRPr lang="fr-FR" sz="1800" i="1" dirty="0">
              <a:solidFill>
                <a:srgbClr val="000000"/>
              </a:solidFill>
              <a:latin typeface="Times New Roman" pitchFamily="18" charset="0"/>
              <a:ea typeface="MS PGothic" pitchFamily="34" charset="-128"/>
              <a:cs typeface="Arial" charset="0"/>
            </a:endParaRPr>
          </a:p>
        </p:txBody>
      </p:sp>
      <p:sp>
        <p:nvSpPr>
          <p:cNvPr id="373763" name="Rectangle 4"/>
          <p:cNvSpPr>
            <a:spLocks noChangeArrowheads="1"/>
          </p:cNvSpPr>
          <p:nvPr/>
        </p:nvSpPr>
        <p:spPr bwMode="auto">
          <a:xfrm>
            <a:off x="823020" y="3573015"/>
            <a:ext cx="8066088" cy="1152129"/>
          </a:xfrm>
          <a:prstGeom prst="rect">
            <a:avLst/>
          </a:prstGeom>
          <a:solidFill>
            <a:srgbClr val="FFFF00">
              <a:alpha val="25098"/>
            </a:srgbClr>
          </a:solidFill>
          <a:ln w="28575">
            <a:solidFill>
              <a:srgbClr val="FF0000"/>
            </a:solidFill>
            <a:miter lim="800000"/>
            <a:headEnd/>
            <a:tailEnd/>
          </a:ln>
        </p:spPr>
        <p:txBody>
          <a:bodyPr wrap="none" anchor="ctr"/>
          <a:lstStyle/>
          <a:p>
            <a:endParaRPr lang="fr-FR">
              <a:solidFill>
                <a:srgbClr val="000000"/>
              </a:solidFill>
            </a:endParaRPr>
          </a:p>
        </p:txBody>
      </p:sp>
      <p:sp>
        <p:nvSpPr>
          <p:cNvPr id="373765" name="Flèche vers la gauche 1"/>
          <p:cNvSpPr>
            <a:spLocks noChangeArrowheads="1"/>
          </p:cNvSpPr>
          <p:nvPr/>
        </p:nvSpPr>
        <p:spPr bwMode="auto">
          <a:xfrm>
            <a:off x="8383860" y="3573016"/>
            <a:ext cx="1903140" cy="1152128"/>
          </a:xfrm>
          <a:prstGeom prst="leftArrow">
            <a:avLst>
              <a:gd name="adj1" fmla="val 50000"/>
              <a:gd name="adj2" fmla="val 50086"/>
            </a:avLst>
          </a:prstGeom>
          <a:solidFill>
            <a:srgbClr val="FF0000"/>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pPr eaLnBrk="0" hangingPunct="0"/>
            <a:r>
              <a:rPr lang="fr-FR" sz="2000" dirty="0" smtClean="0"/>
              <a:t>HF </a:t>
            </a:r>
            <a:r>
              <a:rPr lang="fr-FR" sz="2000" dirty="0" err="1" smtClean="0"/>
              <a:t>effect</a:t>
            </a:r>
            <a:endParaRPr lang="fr-FR" sz="2000" dirty="0" smtClean="0"/>
          </a:p>
          <a:p>
            <a:pPr eaLnBrk="0" hangingPunct="0"/>
            <a:r>
              <a:rPr lang="fr-FR" sz="2000" dirty="0" smtClean="0"/>
              <a:t>convection</a:t>
            </a:r>
            <a:endParaRPr lang="fr-FR" sz="2000" dirty="0"/>
          </a:p>
        </p:txBody>
      </p:sp>
    </p:spTree>
    <p:extLst>
      <p:ext uri="{BB962C8B-B14F-4D97-AF65-F5344CB8AC3E}">
        <p14:creationId xmlns:p14="http://schemas.microsoft.com/office/powerpoint/2010/main" val="8925423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Tree>
    <p:extLst>
      <p:ext uri="{BB962C8B-B14F-4D97-AF65-F5344CB8AC3E}">
        <p14:creationId xmlns:p14="http://schemas.microsoft.com/office/powerpoint/2010/main" val="15385605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401638" y="333375"/>
            <a:ext cx="9402762" cy="1727200"/>
          </a:xfrm>
          <a:solidFill>
            <a:schemeClr val="accent1">
              <a:lumMod val="20000"/>
              <a:lumOff val="80000"/>
            </a:schemeClr>
          </a:solidFill>
        </p:spPr>
        <p:txBody>
          <a:bodyPr/>
          <a:lstStyle/>
          <a:p>
            <a:pPr>
              <a:defRPr/>
            </a:pPr>
            <a:r>
              <a:rPr lang="fr-FR" sz="3600">
                <a:latin typeface="Arial" charset="0"/>
                <a:ea typeface="MS PGothic" charset="0"/>
              </a:rPr>
              <a:t>Patients</a:t>
            </a:r>
            <a:r>
              <a:rPr lang="ja-JP" altLang="fr-FR" sz="3600">
                <a:latin typeface="Arial" charset="0"/>
                <a:ea typeface="MS PGothic" charset="0"/>
              </a:rPr>
              <a:t>’</a:t>
            </a:r>
            <a:r>
              <a:rPr lang="fr-FR" altLang="ja-JP" sz="3600">
                <a:latin typeface="Arial" charset="0"/>
                <a:ea typeface="MS PGothic" charset="0"/>
              </a:rPr>
              <a:t>perspective of </a:t>
            </a:r>
            <a:br>
              <a:rPr lang="fr-FR" altLang="ja-JP" sz="3600">
                <a:latin typeface="Arial" charset="0"/>
                <a:ea typeface="MS PGothic" charset="0"/>
              </a:rPr>
            </a:br>
            <a:r>
              <a:rPr lang="fr-FR" altLang="ja-JP" sz="3600">
                <a:latin typeface="Arial" charset="0"/>
                <a:ea typeface="MS PGothic" charset="0"/>
              </a:rPr>
              <a:t>hemodialysis- associated symptoms</a:t>
            </a:r>
            <a:r>
              <a:rPr lang="fr-FR" altLang="ja-JP">
                <a:latin typeface="Arial" charset="0"/>
                <a:ea typeface="MS PGothic" charset="0"/>
              </a:rPr>
              <a:t/>
            </a:r>
            <a:br>
              <a:rPr lang="fr-FR" altLang="ja-JP">
                <a:latin typeface="Arial" charset="0"/>
                <a:ea typeface="MS PGothic" charset="0"/>
              </a:rPr>
            </a:br>
            <a:r>
              <a:rPr lang="fr-FR" altLang="ja-JP" sz="2000" i="1">
                <a:latin typeface="Arial" charset="0"/>
                <a:ea typeface="MS PGothic" charset="0"/>
              </a:rPr>
              <a:t>Caplen B, Kurmar S and Davenport A. Nephrol Dial Transplant 2011; 26:2656-63</a:t>
            </a:r>
            <a:endParaRPr lang="fr-FR" sz="2400" i="1">
              <a:latin typeface="Arial" charset="0"/>
              <a:ea typeface="MS PGothic" charset="0"/>
            </a:endParaRPr>
          </a:p>
        </p:txBody>
      </p:sp>
      <p:sp>
        <p:nvSpPr>
          <p:cNvPr id="540674" name="Espace réservé du contenu 2"/>
          <p:cNvSpPr>
            <a:spLocks noGrp="1"/>
          </p:cNvSpPr>
          <p:nvPr>
            <p:ph idx="1"/>
          </p:nvPr>
        </p:nvSpPr>
        <p:spPr>
          <a:xfrm>
            <a:off x="444500" y="2133600"/>
            <a:ext cx="9398000" cy="4195763"/>
          </a:xfrm>
        </p:spPr>
        <p:txBody>
          <a:bodyPr/>
          <a:lstStyle/>
          <a:p>
            <a:pPr marL="0" indent="0">
              <a:buFontTx/>
              <a:buNone/>
              <a:defRPr/>
            </a:pPr>
            <a:r>
              <a:rPr lang="fr-FR" sz="2400" dirty="0" err="1" smtClean="0">
                <a:solidFill>
                  <a:srgbClr val="FF0000"/>
                </a:solidFill>
              </a:rPr>
              <a:t>morbidity</a:t>
            </a:r>
            <a:r>
              <a:rPr lang="fr-FR" sz="2400" dirty="0" smtClean="0">
                <a:solidFill>
                  <a:srgbClr val="FF0000"/>
                </a:solidFill>
              </a:rPr>
              <a:t> rates of patients </a:t>
            </a:r>
            <a:r>
              <a:rPr lang="fr-FR" sz="2400" dirty="0" err="1" smtClean="0">
                <a:solidFill>
                  <a:srgbClr val="FF0000"/>
                </a:solidFill>
              </a:rPr>
              <a:t>treated</a:t>
            </a:r>
            <a:r>
              <a:rPr lang="fr-FR" sz="2400" dirty="0" smtClean="0">
                <a:solidFill>
                  <a:srgbClr val="FF0000"/>
                </a:solidFill>
              </a:rPr>
              <a:t> by </a:t>
            </a:r>
            <a:r>
              <a:rPr lang="fr-FR" sz="2400" dirty="0" err="1" smtClean="0">
                <a:solidFill>
                  <a:srgbClr val="FF0000"/>
                </a:solidFill>
              </a:rPr>
              <a:t>conventional</a:t>
            </a:r>
            <a:r>
              <a:rPr lang="fr-FR" sz="2400" dirty="0" smtClean="0">
                <a:solidFill>
                  <a:srgbClr val="FF0000"/>
                </a:solidFill>
              </a:rPr>
              <a:t> </a:t>
            </a:r>
            <a:r>
              <a:rPr lang="fr-FR" sz="2400" dirty="0" err="1" smtClean="0">
                <a:solidFill>
                  <a:srgbClr val="FF0000"/>
                </a:solidFill>
              </a:rPr>
              <a:t>hemodialysis</a:t>
            </a:r>
            <a:r>
              <a:rPr lang="fr-FR" sz="2400" dirty="0" smtClean="0">
                <a:solidFill>
                  <a:srgbClr val="FF0000"/>
                </a:solidFill>
              </a:rPr>
              <a:t> have </a:t>
            </a:r>
            <a:r>
              <a:rPr lang="fr-FR" sz="2400" dirty="0" err="1" smtClean="0">
                <a:solidFill>
                  <a:srgbClr val="FF0000"/>
                </a:solidFill>
              </a:rPr>
              <a:t>remained</a:t>
            </a:r>
            <a:r>
              <a:rPr lang="fr-FR" sz="2400" dirty="0" smtClean="0">
                <a:solidFill>
                  <a:srgbClr val="FF0000"/>
                </a:solidFill>
              </a:rPr>
              <a:t> </a:t>
            </a:r>
            <a:r>
              <a:rPr lang="fr-FR" sz="2400" dirty="0" err="1" smtClean="0">
                <a:solidFill>
                  <a:srgbClr val="FF0000"/>
                </a:solidFill>
              </a:rPr>
              <a:t>alarmingly</a:t>
            </a:r>
            <a:r>
              <a:rPr lang="fr-FR" sz="2400" dirty="0" smtClean="0">
                <a:solidFill>
                  <a:srgbClr val="FF0000"/>
                </a:solidFill>
              </a:rPr>
              <a:t> </a:t>
            </a:r>
            <a:r>
              <a:rPr lang="fr-FR" sz="2400" dirty="0" err="1" smtClean="0">
                <a:solidFill>
                  <a:srgbClr val="FF0000"/>
                </a:solidFill>
              </a:rPr>
              <a:t>high</a:t>
            </a:r>
            <a:r>
              <a:rPr lang="fr-FR" sz="2400" dirty="0" smtClean="0">
                <a:solidFill>
                  <a:srgbClr val="FF0000"/>
                </a:solidFill>
              </a:rPr>
              <a:t>, </a:t>
            </a:r>
            <a:r>
              <a:rPr lang="fr-FR" sz="2400" dirty="0" err="1" smtClean="0">
                <a:solidFill>
                  <a:srgbClr val="FF0000"/>
                </a:solidFill>
              </a:rPr>
              <a:t>despite</a:t>
            </a:r>
            <a:r>
              <a:rPr lang="fr-FR" sz="2400" dirty="0" smtClean="0">
                <a:solidFill>
                  <a:srgbClr val="FF0000"/>
                </a:solidFill>
              </a:rPr>
              <a:t> </a:t>
            </a:r>
            <a:r>
              <a:rPr lang="fr-FR" sz="2400" dirty="0" err="1">
                <a:solidFill>
                  <a:srgbClr val="FF0000"/>
                </a:solidFill>
              </a:rPr>
              <a:t>advances</a:t>
            </a:r>
            <a:r>
              <a:rPr lang="fr-FR" sz="2400" dirty="0">
                <a:solidFill>
                  <a:srgbClr val="FF0000"/>
                </a:solidFill>
              </a:rPr>
              <a:t> in </a:t>
            </a:r>
            <a:r>
              <a:rPr lang="fr-FR" sz="2400" dirty="0" smtClean="0">
                <a:solidFill>
                  <a:srgbClr val="FF0000"/>
                </a:solidFill>
              </a:rPr>
              <a:t>HD</a:t>
            </a:r>
          </a:p>
          <a:p>
            <a:pPr marL="0" indent="0">
              <a:buFontTx/>
              <a:buNone/>
              <a:defRPr/>
            </a:pPr>
            <a:endParaRPr lang="fr-FR" sz="2400" dirty="0" smtClean="0"/>
          </a:p>
          <a:p>
            <a:pPr marL="360363" indent="96838">
              <a:buFont typeface="Wingdings" charset="2"/>
              <a:buChar char="Ø"/>
              <a:defRPr/>
            </a:pPr>
            <a:r>
              <a:rPr lang="fr-FR" sz="2000" dirty="0" smtClean="0">
                <a:ea typeface="MS PGothic" charset="0"/>
              </a:rPr>
              <a:t>    Fatigue		              82 %</a:t>
            </a:r>
          </a:p>
          <a:p>
            <a:pPr marL="360363" lvl="1" indent="96838">
              <a:buFont typeface="Wingdings" charset="2"/>
              <a:buChar char="Ø"/>
              <a:defRPr/>
            </a:pPr>
            <a:r>
              <a:rPr lang="fr-FR" sz="2000" dirty="0" smtClean="0">
                <a:ea typeface="MS PGothic" charset="0"/>
              </a:rPr>
              <a:t>    </a:t>
            </a:r>
            <a:r>
              <a:rPr lang="fr-FR" sz="2000" dirty="0" err="1" smtClean="0">
                <a:ea typeface="MS PGothic" charset="0"/>
              </a:rPr>
              <a:t>Intradialytic</a:t>
            </a:r>
            <a:r>
              <a:rPr lang="fr-FR" sz="2000" dirty="0" smtClean="0">
                <a:ea typeface="MS PGothic" charset="0"/>
              </a:rPr>
              <a:t> hypotension  76 %</a:t>
            </a:r>
          </a:p>
          <a:p>
            <a:pPr marL="360363" lvl="1" indent="96838">
              <a:buFont typeface="Wingdings" charset="2"/>
              <a:buChar char="Ø"/>
              <a:defRPr/>
            </a:pPr>
            <a:r>
              <a:rPr lang="fr-FR" sz="2000" dirty="0" smtClean="0">
                <a:ea typeface="MS PGothic" charset="0"/>
              </a:rPr>
              <a:t>    </a:t>
            </a:r>
            <a:r>
              <a:rPr lang="fr-FR" sz="2000" dirty="0" err="1" smtClean="0">
                <a:ea typeface="MS PGothic" charset="0"/>
              </a:rPr>
              <a:t>Cramps</a:t>
            </a:r>
            <a:r>
              <a:rPr lang="fr-FR" sz="2000" dirty="0" smtClean="0">
                <a:ea typeface="MS PGothic" charset="0"/>
              </a:rPr>
              <a:t> 		              74 %</a:t>
            </a:r>
          </a:p>
          <a:p>
            <a:pPr marL="360363" lvl="1" indent="96838">
              <a:buFont typeface="Wingdings" charset="2"/>
              <a:buChar char="Ø"/>
              <a:defRPr/>
            </a:pPr>
            <a:r>
              <a:rPr lang="fr-FR" sz="2000" dirty="0" smtClean="0">
                <a:ea typeface="MS PGothic" charset="0"/>
              </a:rPr>
              <a:t>    </a:t>
            </a:r>
            <a:r>
              <a:rPr lang="fr-FR" sz="2000" dirty="0" err="1" smtClean="0">
                <a:ea typeface="MS PGothic" charset="0"/>
              </a:rPr>
              <a:t>Dizziners</a:t>
            </a:r>
            <a:r>
              <a:rPr lang="fr-FR" sz="2000" dirty="0" smtClean="0">
                <a:ea typeface="MS PGothic" charset="0"/>
              </a:rPr>
              <a:t> 		 63 %</a:t>
            </a:r>
          </a:p>
          <a:p>
            <a:pPr marL="360363" lvl="1" indent="96838">
              <a:buFont typeface="Wingdings" charset="2"/>
              <a:buChar char="Ø"/>
              <a:defRPr/>
            </a:pPr>
            <a:r>
              <a:rPr lang="fr-FR" sz="2000" dirty="0" smtClean="0">
                <a:ea typeface="MS PGothic" charset="0"/>
              </a:rPr>
              <a:t>    </a:t>
            </a:r>
            <a:r>
              <a:rPr lang="fr-FR" sz="2000" dirty="0" err="1" smtClean="0">
                <a:ea typeface="MS PGothic" charset="0"/>
              </a:rPr>
              <a:t>Headache</a:t>
            </a:r>
            <a:r>
              <a:rPr lang="fr-FR" sz="2000" dirty="0" smtClean="0">
                <a:ea typeface="MS PGothic" charset="0"/>
              </a:rPr>
              <a:t>		 54 %</a:t>
            </a:r>
          </a:p>
          <a:p>
            <a:pPr marL="360363" lvl="1" indent="96838">
              <a:buFont typeface="Wingdings" charset="2"/>
              <a:buChar char="Ø"/>
              <a:defRPr/>
            </a:pPr>
            <a:r>
              <a:rPr lang="fr-FR" sz="2000" dirty="0" smtClean="0">
                <a:ea typeface="MS PGothic" charset="0"/>
              </a:rPr>
              <a:t>    </a:t>
            </a:r>
            <a:r>
              <a:rPr lang="fr-FR" sz="2000" dirty="0" err="1" smtClean="0">
                <a:ea typeface="MS PGothic" charset="0"/>
              </a:rPr>
              <a:t>Pruritus</a:t>
            </a:r>
            <a:r>
              <a:rPr lang="fr-FR" sz="2000" dirty="0" smtClean="0">
                <a:ea typeface="MS PGothic" charset="0"/>
              </a:rPr>
              <a:t>		              52 %</a:t>
            </a:r>
          </a:p>
          <a:p>
            <a:pPr marL="360363" lvl="1" indent="96838">
              <a:buFont typeface="Wingdings" charset="2"/>
              <a:buChar char="Ø"/>
              <a:tabLst>
                <a:tab pos="4033838" algn="l"/>
              </a:tabLst>
              <a:defRPr/>
            </a:pPr>
            <a:r>
              <a:rPr lang="fr-FR" sz="2000" dirty="0" smtClean="0">
                <a:ea typeface="MS PGothic" charset="0"/>
              </a:rPr>
              <a:t>    </a:t>
            </a:r>
            <a:r>
              <a:rPr lang="fr-FR" sz="2000" dirty="0" err="1" smtClean="0">
                <a:ea typeface="MS PGothic" charset="0"/>
              </a:rPr>
              <a:t>Backache</a:t>
            </a:r>
            <a:r>
              <a:rPr lang="fr-FR" sz="2000" dirty="0" smtClean="0">
                <a:ea typeface="MS PGothic" charset="0"/>
              </a:rPr>
              <a:t>                         51 % </a:t>
            </a:r>
            <a:endParaRPr lang="fr-FR" sz="2000" dirty="0">
              <a:ea typeface="MS PGothic" charset="0"/>
            </a:endParaRPr>
          </a:p>
        </p:txBody>
      </p:sp>
      <p:sp>
        <p:nvSpPr>
          <p:cNvPr id="356355" name="Accolade ouvrante 6"/>
          <p:cNvSpPr>
            <a:spLocks/>
          </p:cNvSpPr>
          <p:nvPr/>
        </p:nvSpPr>
        <p:spPr bwMode="auto">
          <a:xfrm rot="10800000">
            <a:off x="4999038" y="3429000"/>
            <a:ext cx="576262" cy="2447925"/>
          </a:xfrm>
          <a:prstGeom prst="leftBrace">
            <a:avLst>
              <a:gd name="adj1" fmla="val 95382"/>
              <a:gd name="adj2" fmla="val 50000"/>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srgbClr val="000000"/>
              </a:solidFill>
              <a:cs typeface="Arial" charset="0"/>
            </a:endParaRPr>
          </a:p>
        </p:txBody>
      </p:sp>
      <p:sp>
        <p:nvSpPr>
          <p:cNvPr id="356356" name="ZoneTexte 5"/>
          <p:cNvSpPr txBox="1">
            <a:spLocks noChangeArrowheads="1"/>
          </p:cNvSpPr>
          <p:nvPr/>
        </p:nvSpPr>
        <p:spPr bwMode="auto">
          <a:xfrm>
            <a:off x="5648325" y="3429000"/>
            <a:ext cx="4464050" cy="2308225"/>
          </a:xfrm>
          <a:prstGeom prst="rect">
            <a:avLst/>
          </a:prstGeom>
          <a:solidFill>
            <a:srgbClr val="FFFF99"/>
          </a:solidFill>
          <a:ln w="28575">
            <a:solidFill>
              <a:srgbClr val="FF0000"/>
            </a:solidFill>
            <a:miter lim="800000"/>
            <a:headEnd/>
            <a:tailEnd/>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fr-FR">
                <a:latin typeface="Arial" charset="0"/>
              </a:rPr>
              <a:t>intradialytic symptoms were frequently reported by patients with a median frequency of     </a:t>
            </a:r>
            <a:r>
              <a:rPr lang="fr-FR" b="1" u="sng">
                <a:solidFill>
                  <a:srgbClr val="FF0000"/>
                </a:solidFill>
                <a:latin typeface="Arial" charset="0"/>
              </a:rPr>
              <a:t> &gt; 50 % of conventional  HD sessions</a:t>
            </a:r>
            <a:r>
              <a:rPr lang="fr-FR" i="1">
                <a:solidFill>
                  <a:srgbClr val="2D2DB9"/>
                </a:solidFill>
              </a:rPr>
              <a:t>  </a:t>
            </a:r>
          </a:p>
          <a:p>
            <a:pPr algn="ctr" eaLnBrk="1" hangingPunct="1"/>
            <a:r>
              <a:rPr lang="fr-FR" i="1">
                <a:solidFill>
                  <a:srgbClr val="2D2DB9"/>
                </a:solidFill>
              </a:rPr>
              <a:t> (N=550; mean age 64 y)</a:t>
            </a:r>
            <a:endParaRPr lang="en-US" b="1" u="sng"/>
          </a:p>
        </p:txBody>
      </p:sp>
    </p:spTree>
    <p:extLst>
      <p:ext uri="{BB962C8B-B14F-4D97-AF65-F5344CB8AC3E}">
        <p14:creationId xmlns:p14="http://schemas.microsoft.com/office/powerpoint/2010/main" val="185165815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a:xfrm>
            <a:off x="401638" y="333375"/>
            <a:ext cx="9402762" cy="1655763"/>
          </a:xfrm>
          <a:solidFill>
            <a:schemeClr val="accent1">
              <a:lumMod val="20000"/>
              <a:lumOff val="80000"/>
            </a:schemeClr>
          </a:solidFill>
        </p:spPr>
        <p:txBody>
          <a:bodyPr/>
          <a:lstStyle/>
          <a:p>
            <a:pPr>
              <a:defRPr/>
            </a:pPr>
            <a:r>
              <a:rPr lang="fr-FR" sz="3600">
                <a:latin typeface="Arial" charset="0"/>
                <a:ea typeface="MS PGothic" charset="0"/>
              </a:rPr>
              <a:t>Patients</a:t>
            </a:r>
            <a:r>
              <a:rPr lang="ja-JP" altLang="fr-FR" sz="3600">
                <a:latin typeface="Arial" charset="0"/>
                <a:ea typeface="MS PGothic" charset="0"/>
              </a:rPr>
              <a:t>’</a:t>
            </a:r>
            <a:r>
              <a:rPr lang="fr-FR" altLang="ja-JP" sz="3600">
                <a:latin typeface="Arial" charset="0"/>
                <a:ea typeface="MS PGothic" charset="0"/>
              </a:rPr>
              <a:t>perspective of </a:t>
            </a:r>
            <a:br>
              <a:rPr lang="fr-FR" altLang="ja-JP" sz="3600">
                <a:latin typeface="Arial" charset="0"/>
                <a:ea typeface="MS PGothic" charset="0"/>
              </a:rPr>
            </a:br>
            <a:r>
              <a:rPr lang="fr-FR" altLang="ja-JP" sz="3600">
                <a:latin typeface="Arial" charset="0"/>
                <a:ea typeface="MS PGothic" charset="0"/>
              </a:rPr>
              <a:t>hemodialysis- associated symptoms</a:t>
            </a:r>
            <a:r>
              <a:rPr lang="fr-FR" altLang="ja-JP">
                <a:latin typeface="Arial" charset="0"/>
                <a:ea typeface="MS PGothic" charset="0"/>
              </a:rPr>
              <a:t/>
            </a:r>
            <a:br>
              <a:rPr lang="fr-FR" altLang="ja-JP">
                <a:latin typeface="Arial" charset="0"/>
                <a:ea typeface="MS PGothic" charset="0"/>
              </a:rPr>
            </a:br>
            <a:r>
              <a:rPr lang="fr-FR" altLang="ja-JP" sz="2000" i="1">
                <a:latin typeface="Arial" charset="0"/>
                <a:ea typeface="MS PGothic" charset="0"/>
              </a:rPr>
              <a:t>Caplen B, Kurmar S and Davenport A. Nephrol Dial Transplant 2011; 26:2656-63</a:t>
            </a:r>
            <a:endParaRPr lang="fr-FR" sz="2400" i="1">
              <a:latin typeface="Arial" charset="0"/>
              <a:ea typeface="MS PGothic" charset="0"/>
            </a:endParaRPr>
          </a:p>
        </p:txBody>
      </p:sp>
      <p:sp>
        <p:nvSpPr>
          <p:cNvPr id="358402" name="Espace réservé du contenu 2"/>
          <p:cNvSpPr>
            <a:spLocks noGrp="1"/>
          </p:cNvSpPr>
          <p:nvPr>
            <p:ph idx="1"/>
          </p:nvPr>
        </p:nvSpPr>
        <p:spPr>
          <a:xfrm>
            <a:off x="319088" y="1989138"/>
            <a:ext cx="9720262" cy="4268787"/>
          </a:xfrm>
        </p:spPr>
        <p:txBody>
          <a:bodyPr/>
          <a:lstStyle/>
          <a:p>
            <a:pPr>
              <a:lnSpc>
                <a:spcPts val="3600"/>
              </a:lnSpc>
            </a:pPr>
            <a:r>
              <a:rPr lang="fr-FR" sz="2400">
                <a:solidFill>
                  <a:srgbClr val="FF0000"/>
                </a:solidFill>
                <a:latin typeface="Arial" charset="0"/>
                <a:ea typeface="MS PGothic" charset="0"/>
              </a:rPr>
              <a:t>Recovering time post dialytic varied: </a:t>
            </a:r>
          </a:p>
          <a:p>
            <a:pPr lvl="1">
              <a:lnSpc>
                <a:spcPts val="3600"/>
              </a:lnSpc>
            </a:pPr>
            <a:r>
              <a:rPr lang="fr-FR" sz="2000">
                <a:solidFill>
                  <a:srgbClr val="2D2DB9"/>
                </a:solidFill>
                <a:latin typeface="Arial" charset="0"/>
                <a:ea typeface="MS PGothic" charset="0"/>
              </a:rPr>
              <a:t>Within minutes 				23 %</a:t>
            </a:r>
          </a:p>
          <a:p>
            <a:pPr lvl="1">
              <a:lnSpc>
                <a:spcPts val="3600"/>
              </a:lnSpc>
            </a:pPr>
            <a:r>
              <a:rPr lang="fr-FR" sz="2000">
                <a:solidFill>
                  <a:srgbClr val="2D2DB9"/>
                </a:solidFill>
                <a:latin typeface="Arial" charset="0"/>
                <a:ea typeface="MS PGothic" charset="0"/>
              </a:rPr>
              <a:t>Time they returned home			34 %</a:t>
            </a:r>
          </a:p>
          <a:p>
            <a:pPr lvl="1">
              <a:lnSpc>
                <a:spcPts val="3600"/>
              </a:lnSpc>
            </a:pPr>
            <a:r>
              <a:rPr lang="fr-FR" sz="2000">
                <a:solidFill>
                  <a:srgbClr val="008000"/>
                </a:solidFill>
                <a:latin typeface="Arial" charset="0"/>
                <a:ea typeface="MS PGothic" charset="0"/>
              </a:rPr>
              <a:t>Bed time 					16 %</a:t>
            </a:r>
          </a:p>
          <a:p>
            <a:pPr lvl="1">
              <a:lnSpc>
                <a:spcPts val="3600"/>
              </a:lnSpc>
            </a:pPr>
            <a:r>
              <a:rPr lang="fr-FR" sz="2000">
                <a:solidFill>
                  <a:srgbClr val="008000"/>
                </a:solidFill>
                <a:latin typeface="Arial" charset="0"/>
                <a:ea typeface="MS PGothic" charset="0"/>
              </a:rPr>
              <a:t>Following morning 			24 %</a:t>
            </a:r>
          </a:p>
          <a:p>
            <a:pPr lvl="1">
              <a:lnSpc>
                <a:spcPts val="3600"/>
              </a:lnSpc>
              <a:spcAft>
                <a:spcPts val="1200"/>
              </a:spcAft>
            </a:pPr>
            <a:r>
              <a:rPr lang="fr-FR" sz="2000">
                <a:solidFill>
                  <a:srgbClr val="008000"/>
                </a:solidFill>
                <a:latin typeface="Arial" charset="0"/>
                <a:ea typeface="MS PGothic" charset="0"/>
              </a:rPr>
              <a:t>Just before the next dialysis session 	  3 %</a:t>
            </a:r>
          </a:p>
          <a:p>
            <a:pPr>
              <a:lnSpc>
                <a:spcPts val="3600"/>
              </a:lnSpc>
              <a:spcAft>
                <a:spcPts val="1200"/>
              </a:spcAft>
            </a:pPr>
            <a:r>
              <a:rPr lang="fr-FR" sz="2800" b="1" u="sng">
                <a:solidFill>
                  <a:srgbClr val="FF0000"/>
                </a:solidFill>
                <a:latin typeface="Arial" charset="0"/>
                <a:ea typeface="MS PGothic" charset="0"/>
              </a:rPr>
              <a:t>There is place for improvement </a:t>
            </a:r>
            <a:r>
              <a:rPr lang="fr-FR" sz="2400">
                <a:latin typeface="Arial" charset="0"/>
                <a:ea typeface="MS PGothic" charset="0"/>
              </a:rPr>
              <a:t>: </a:t>
            </a:r>
            <a:r>
              <a:rPr lang="fr-FR" sz="1800">
                <a:latin typeface="Arial" charset="0"/>
                <a:ea typeface="MS PGothic" charset="0"/>
              </a:rPr>
              <a:t>« addition » of a convective dialysis dose to the ureaKt/V, and hydration/dry weight/BP optimal control (Na « balance »)</a:t>
            </a:r>
            <a:endParaRPr lang="fr-FR" sz="2400">
              <a:latin typeface="Arial" charset="0"/>
              <a:ea typeface="MS PGothic" charset="0"/>
            </a:endParaRPr>
          </a:p>
          <a:p>
            <a:pPr lvl="1">
              <a:buFontTx/>
              <a:buNone/>
            </a:pPr>
            <a:endParaRPr lang="fr-FR" sz="1600">
              <a:latin typeface="Arial" charset="0"/>
              <a:ea typeface="MS PGothic" charset="0"/>
            </a:endParaRPr>
          </a:p>
        </p:txBody>
      </p:sp>
      <p:sp>
        <p:nvSpPr>
          <p:cNvPr id="358403" name="ZoneTexte 5"/>
          <p:cNvSpPr txBox="1">
            <a:spLocks noChangeArrowheads="1"/>
          </p:cNvSpPr>
          <p:nvPr/>
        </p:nvSpPr>
        <p:spPr bwMode="auto">
          <a:xfrm>
            <a:off x="7875588" y="2928938"/>
            <a:ext cx="1849437" cy="5842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sz="1600">
                <a:solidFill>
                  <a:srgbClr val="2D2DB9"/>
                </a:solidFill>
                <a:latin typeface="Arial" charset="0"/>
              </a:rPr>
              <a:t>Just over half of the patients</a:t>
            </a:r>
          </a:p>
        </p:txBody>
      </p:sp>
      <p:sp>
        <p:nvSpPr>
          <p:cNvPr id="542724" name="Accolade ouvrante 6"/>
          <p:cNvSpPr>
            <a:spLocks/>
          </p:cNvSpPr>
          <p:nvPr/>
        </p:nvSpPr>
        <p:spPr bwMode="auto">
          <a:xfrm rot="10800000">
            <a:off x="7519988" y="2786063"/>
            <a:ext cx="355600" cy="857250"/>
          </a:xfrm>
          <a:prstGeom prst="leftBrace">
            <a:avLst>
              <a:gd name="adj1" fmla="val 24553"/>
              <a:gd name="adj2" fmla="val 50000"/>
            </a:avLst>
          </a:prstGeom>
          <a:noFill/>
          <a:ln w="28575" cmpd="sng">
            <a:solidFill>
              <a:schemeClr val="accent6"/>
            </a:solidFill>
            <a:round/>
            <a:headEnd/>
            <a:tailEnd/>
          </a:ln>
          <a:extLst/>
        </p:spPr>
        <p:txBody>
          <a:bodyPr/>
          <a:lstStyle/>
          <a:p>
            <a:pPr>
              <a:defRPr/>
            </a:pPr>
            <a:endParaRPr lang="en-US">
              <a:solidFill>
                <a:srgbClr val="000000"/>
              </a:solidFill>
              <a:cs typeface="Arial" charset="0"/>
            </a:endParaRPr>
          </a:p>
        </p:txBody>
      </p:sp>
      <p:sp>
        <p:nvSpPr>
          <p:cNvPr id="358405" name="Rectangle 6"/>
          <p:cNvSpPr>
            <a:spLocks noChangeArrowheads="1"/>
          </p:cNvSpPr>
          <p:nvPr/>
        </p:nvSpPr>
        <p:spPr bwMode="auto">
          <a:xfrm>
            <a:off x="7880350" y="2924175"/>
            <a:ext cx="1863725" cy="649288"/>
          </a:xfrm>
          <a:prstGeom prst="rect">
            <a:avLst/>
          </a:prstGeom>
          <a:noFill/>
          <a:ln w="28575">
            <a:solidFill>
              <a:srgbClr val="2D2DB9"/>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solidFill>
                <a:srgbClr val="000000"/>
              </a:solidFill>
              <a:cs typeface="Arial" charset="0"/>
            </a:endParaRPr>
          </a:p>
        </p:txBody>
      </p:sp>
      <p:sp>
        <p:nvSpPr>
          <p:cNvPr id="358406" name="ZoneTexte 5"/>
          <p:cNvSpPr txBox="1">
            <a:spLocks noChangeArrowheads="1"/>
          </p:cNvSpPr>
          <p:nvPr/>
        </p:nvSpPr>
        <p:spPr bwMode="auto">
          <a:xfrm>
            <a:off x="7880350" y="4005263"/>
            <a:ext cx="1849438" cy="830262"/>
          </a:xfrm>
          <a:prstGeom prst="rect">
            <a:avLst/>
          </a:prstGeom>
          <a:solidFill>
            <a:srgbClr val="FFFF99"/>
          </a:solidFill>
          <a:ln w="28575">
            <a:solidFill>
              <a:srgbClr val="009973"/>
            </a:solidFill>
            <a:miter lim="800000"/>
            <a:headEnd/>
            <a:tailEnd/>
          </a:ln>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sz="1600">
                <a:solidFill>
                  <a:srgbClr val="008000"/>
                </a:solidFill>
                <a:latin typeface="Arial" charset="0"/>
              </a:rPr>
              <a:t>Nearly half of the patients « wash out » postdialysis</a:t>
            </a:r>
          </a:p>
        </p:txBody>
      </p:sp>
      <p:sp>
        <p:nvSpPr>
          <p:cNvPr id="8" name="Accolade ouvrante 6"/>
          <p:cNvSpPr>
            <a:spLocks/>
          </p:cNvSpPr>
          <p:nvPr/>
        </p:nvSpPr>
        <p:spPr bwMode="auto">
          <a:xfrm rot="10800000">
            <a:off x="7519988" y="3789363"/>
            <a:ext cx="360362" cy="1223962"/>
          </a:xfrm>
          <a:prstGeom prst="leftBrace">
            <a:avLst>
              <a:gd name="adj1" fmla="val 95434"/>
              <a:gd name="adj2" fmla="val 50000"/>
            </a:avLst>
          </a:prstGeom>
          <a:noFill/>
          <a:ln w="28575" cmpd="sng">
            <a:solidFill>
              <a:schemeClr val="accent1">
                <a:lumMod val="75000"/>
              </a:schemeClr>
            </a:solidFill>
            <a:round/>
            <a:headEnd/>
            <a:tailEnd/>
          </a:ln>
          <a:extLst/>
        </p:spPr>
        <p:txBody>
          <a:bodyPr/>
          <a:lstStyle/>
          <a:p>
            <a:pPr>
              <a:defRPr/>
            </a:pPr>
            <a:endParaRPr lang="en-US">
              <a:solidFill>
                <a:srgbClr val="000000"/>
              </a:solidFill>
              <a:cs typeface="Arial" charset="0"/>
            </a:endParaRPr>
          </a:p>
        </p:txBody>
      </p:sp>
    </p:spTree>
    <p:extLst>
      <p:ext uri="{BB962C8B-B14F-4D97-AF65-F5344CB8AC3E}">
        <p14:creationId xmlns:p14="http://schemas.microsoft.com/office/powerpoint/2010/main" val="362306588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re 1"/>
          <p:cNvSpPr>
            <a:spLocks noGrp="1"/>
          </p:cNvSpPr>
          <p:nvPr>
            <p:ph type="ctrTitle"/>
          </p:nvPr>
        </p:nvSpPr>
        <p:spPr>
          <a:xfrm>
            <a:off x="0" y="260350"/>
            <a:ext cx="10287000" cy="1512888"/>
          </a:xfrm>
          <a:solidFill>
            <a:schemeClr val="accent1">
              <a:lumMod val="20000"/>
              <a:lumOff val="80000"/>
            </a:schemeClr>
          </a:solidFill>
        </p:spPr>
        <p:txBody>
          <a:bodyPr/>
          <a:lstStyle/>
          <a:p>
            <a:pPr eaLnBrk="1" hangingPunct="1">
              <a:defRPr/>
            </a:pPr>
            <a:r>
              <a:rPr lang="fr-FR" dirty="0">
                <a:latin typeface="Calibri" charset="0"/>
                <a:ea typeface="MS PGothic" charset="0"/>
              </a:rPr>
              <a:t>OL-HDF </a:t>
            </a:r>
            <a:r>
              <a:rPr lang="fr-FR" dirty="0" smtClean="0">
                <a:latin typeface="Calibri" charset="0"/>
                <a:ea typeface="MS PGothic" charset="0"/>
              </a:rPr>
              <a:t>infants&gt; </a:t>
            </a:r>
            <a:r>
              <a:rPr lang="fr-FR" dirty="0">
                <a:latin typeface="Calibri" charset="0"/>
                <a:ea typeface="MS PGothic" charset="0"/>
              </a:rPr>
              <a:t>7/10 kg : </a:t>
            </a:r>
            <a:br>
              <a:rPr lang="fr-FR" dirty="0">
                <a:latin typeface="Calibri" charset="0"/>
                <a:ea typeface="MS PGothic" charset="0"/>
              </a:rPr>
            </a:br>
            <a:r>
              <a:rPr lang="fr-FR" sz="2800" dirty="0">
                <a:latin typeface="Calibri" charset="0"/>
                <a:ea typeface="MS PGothic" charset="0"/>
              </a:rPr>
              <a:t>FX </a:t>
            </a:r>
            <a:r>
              <a:rPr lang="fr-FR" sz="2800" dirty="0" err="1">
                <a:latin typeface="Calibri" charset="0"/>
                <a:ea typeface="MS PGothic" charset="0"/>
              </a:rPr>
              <a:t>Paed</a:t>
            </a:r>
            <a:r>
              <a:rPr lang="fr-FR" sz="2800" dirty="0">
                <a:latin typeface="Calibri" charset="0"/>
                <a:ea typeface="MS PGothic" charset="0"/>
              </a:rPr>
              <a:t>/FX40 (18/32mL), </a:t>
            </a:r>
            <a:r>
              <a:rPr lang="fr-FR" sz="2800" dirty="0" smtClean="0">
                <a:latin typeface="Calibri" charset="0"/>
                <a:ea typeface="MS PGothic" charset="0"/>
              </a:rPr>
              <a:t>baby-lines for 4008 but </a:t>
            </a:r>
            <a:r>
              <a:rPr lang="fr-FR" sz="2800" dirty="0" err="1" smtClean="0">
                <a:latin typeface="Calibri" charset="0"/>
                <a:ea typeface="MS PGothic" charset="0"/>
              </a:rPr>
              <a:t>only</a:t>
            </a:r>
            <a:r>
              <a:rPr lang="fr-FR" sz="2800" dirty="0">
                <a:latin typeface="Calibri" charset="0"/>
                <a:ea typeface="MS PGothic" charset="0"/>
              </a:rPr>
              <a:t/>
            </a:r>
            <a:br>
              <a:rPr lang="fr-FR" sz="2800" dirty="0">
                <a:latin typeface="Calibri" charset="0"/>
                <a:ea typeface="MS PGothic" charset="0"/>
              </a:rPr>
            </a:br>
            <a:r>
              <a:rPr lang="fr-FR" sz="2800" dirty="0" err="1">
                <a:latin typeface="Calibri" charset="0"/>
                <a:ea typeface="MS PGothic" charset="0"/>
              </a:rPr>
              <a:t>postdilution</a:t>
            </a:r>
            <a:r>
              <a:rPr lang="fr-FR" sz="2800" dirty="0">
                <a:latin typeface="Calibri" charset="0"/>
                <a:ea typeface="MS PGothic" charset="0"/>
              </a:rPr>
              <a:t> (54mL), </a:t>
            </a:r>
            <a:r>
              <a:rPr lang="fr-FR" sz="2800" dirty="0" smtClean="0">
                <a:latin typeface="Calibri" charset="0"/>
                <a:ea typeface="MS PGothic" charset="0"/>
              </a:rPr>
              <a:t>infant lines for 5008 (</a:t>
            </a:r>
            <a:r>
              <a:rPr lang="fr-FR" sz="2800" dirty="0">
                <a:latin typeface="Calibri" charset="0"/>
                <a:ea typeface="MS PGothic" charset="0"/>
              </a:rPr>
              <a:t>75mL) </a:t>
            </a:r>
            <a:r>
              <a:rPr lang="fr-FR" sz="2800" dirty="0" err="1">
                <a:latin typeface="Calibri" charset="0"/>
                <a:ea typeface="MS PGothic" charset="0"/>
              </a:rPr>
              <a:t>predilution</a:t>
            </a:r>
            <a:endParaRPr lang="fr-FR" sz="3600" dirty="0">
              <a:latin typeface="Calibri" charset="0"/>
              <a:ea typeface="MS PGothic" charset="0"/>
            </a:endParaRPr>
          </a:p>
        </p:txBody>
      </p:sp>
      <p:pic>
        <p:nvPicPr>
          <p:cNvPr id="379906" name="Image 3" descr="été 2009 02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0738" y="1989138"/>
            <a:ext cx="66960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0" y="5157788"/>
            <a:ext cx="3343275" cy="1568450"/>
          </a:xfrm>
          <a:prstGeom prst="rect">
            <a:avLst/>
          </a:prstGeom>
          <a:solidFill>
            <a:schemeClr val="bg1">
              <a:lumMod val="85000"/>
            </a:schemeClr>
          </a:solidFill>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r>
              <a:rPr lang="en-US" smtClean="0">
                <a:solidFill>
                  <a:srgbClr val="000000"/>
                </a:solidFill>
                <a:latin typeface="Arial" charset="0"/>
              </a:rPr>
              <a:t>° 4008 HDF machine with </a:t>
            </a:r>
            <a:r>
              <a:rPr lang="ja-JP" altLang="en-US" smtClean="0">
                <a:solidFill>
                  <a:srgbClr val="000000"/>
                </a:solidFill>
                <a:latin typeface="Arial" charset="0"/>
              </a:rPr>
              <a:t>“</a:t>
            </a:r>
            <a:r>
              <a:rPr lang="en-US" altLang="ja-JP" smtClean="0">
                <a:solidFill>
                  <a:srgbClr val="000000"/>
                </a:solidFill>
                <a:latin typeface="Arial" charset="0"/>
              </a:rPr>
              <a:t>baby</a:t>
            </a:r>
            <a:r>
              <a:rPr lang="ja-JP" altLang="en-US" smtClean="0">
                <a:solidFill>
                  <a:srgbClr val="000000"/>
                </a:solidFill>
                <a:latin typeface="Arial" charset="0"/>
              </a:rPr>
              <a:t>”</a:t>
            </a:r>
            <a:r>
              <a:rPr lang="fr-FR" altLang="ja-JP" smtClean="0">
                <a:solidFill>
                  <a:srgbClr val="000000"/>
                </a:solidFill>
                <a:latin typeface="Arial" charset="0"/>
              </a:rPr>
              <a:t>lines</a:t>
            </a:r>
            <a:endParaRPr lang="en-US" altLang="ja-JP" smtClean="0">
              <a:solidFill>
                <a:srgbClr val="000000"/>
              </a:solidFill>
              <a:latin typeface="Arial" charset="0"/>
            </a:endParaRPr>
          </a:p>
          <a:p>
            <a:pPr eaLnBrk="1" hangingPunct="1">
              <a:defRPr/>
            </a:pPr>
            <a:r>
              <a:rPr lang="en-US" smtClean="0">
                <a:solidFill>
                  <a:srgbClr val="000000"/>
                </a:solidFill>
                <a:latin typeface="Arial" charset="0"/>
              </a:rPr>
              <a:t>° 5008</a:t>
            </a:r>
          </a:p>
          <a:p>
            <a:pPr eaLnBrk="1" hangingPunct="1">
              <a:defRPr/>
            </a:pPr>
            <a:r>
              <a:rPr lang="en-US" smtClean="0">
                <a:solidFill>
                  <a:srgbClr val="000000"/>
                </a:solidFill>
                <a:latin typeface="Arial" charset="0"/>
              </a:rPr>
              <a:t>° 6008</a:t>
            </a:r>
            <a:r>
              <a:rPr lang="mr-IN" smtClean="0">
                <a:solidFill>
                  <a:srgbClr val="000000"/>
                </a:solidFill>
                <a:latin typeface="Arial" charset="0"/>
              </a:rPr>
              <a:t>…</a:t>
            </a:r>
            <a:r>
              <a:rPr lang="fr-FR" smtClean="0">
                <a:solidFill>
                  <a:srgbClr val="000000"/>
                </a:solidFill>
                <a:latin typeface="Arial" charset="0"/>
              </a:rPr>
              <a:t>the future</a:t>
            </a:r>
            <a:endParaRPr lang="en-US" smtClean="0">
              <a:solidFill>
                <a:srgbClr val="000000"/>
              </a:solidFill>
              <a:latin typeface="Arial" charset="0"/>
            </a:endParaRPr>
          </a:p>
        </p:txBody>
      </p:sp>
      <p:sp>
        <p:nvSpPr>
          <p:cNvPr id="379908" name="ZoneTexte 3"/>
          <p:cNvSpPr txBox="1">
            <a:spLocks noChangeArrowheads="1"/>
          </p:cNvSpPr>
          <p:nvPr/>
        </p:nvSpPr>
        <p:spPr bwMode="auto">
          <a:xfrm>
            <a:off x="0" y="1989138"/>
            <a:ext cx="3360738" cy="2678112"/>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a:solidFill>
                  <a:srgbClr val="FF0000"/>
                </a:solidFill>
              </a:rPr>
              <a:t>FX PAED</a:t>
            </a:r>
          </a:p>
          <a:p>
            <a:pPr eaLnBrk="1" hangingPunct="1"/>
            <a:r>
              <a:rPr lang="en-US">
                <a:solidFill>
                  <a:srgbClr val="000000"/>
                </a:solidFill>
              </a:rPr>
              <a:t>18mL</a:t>
            </a:r>
          </a:p>
          <a:p>
            <a:pPr eaLnBrk="1" hangingPunct="1"/>
            <a:r>
              <a:rPr lang="en-US">
                <a:solidFill>
                  <a:srgbClr val="000000"/>
                </a:solidFill>
              </a:rPr>
              <a:t>C</a:t>
            </a:r>
            <a:r>
              <a:rPr lang="en-US" baseline="-25000">
                <a:solidFill>
                  <a:srgbClr val="000000"/>
                </a:solidFill>
              </a:rPr>
              <a:t>UF</a:t>
            </a:r>
            <a:r>
              <a:rPr lang="en-US">
                <a:solidFill>
                  <a:srgbClr val="000000"/>
                </a:solidFill>
              </a:rPr>
              <a:t> 7 mL/H/mmPTM</a:t>
            </a:r>
          </a:p>
          <a:p>
            <a:pPr eaLnBrk="1" hangingPunct="1"/>
            <a:r>
              <a:rPr lang="en-US">
                <a:solidFill>
                  <a:srgbClr val="FF0000"/>
                </a:solidFill>
              </a:rPr>
              <a:t>FX 40</a:t>
            </a:r>
          </a:p>
          <a:p>
            <a:pPr eaLnBrk="1" hangingPunct="1"/>
            <a:r>
              <a:rPr lang="en-US">
                <a:solidFill>
                  <a:srgbClr val="000000"/>
                </a:solidFill>
              </a:rPr>
              <a:t>32mL</a:t>
            </a:r>
          </a:p>
          <a:p>
            <a:pPr eaLnBrk="1" hangingPunct="1"/>
            <a:r>
              <a:rPr lang="en-US">
                <a:solidFill>
                  <a:srgbClr val="000000"/>
                </a:solidFill>
              </a:rPr>
              <a:t>C</a:t>
            </a:r>
            <a:r>
              <a:rPr lang="en-US" baseline="-25000">
                <a:solidFill>
                  <a:srgbClr val="000000"/>
                </a:solidFill>
              </a:rPr>
              <a:t>UF</a:t>
            </a:r>
            <a:r>
              <a:rPr lang="en-US">
                <a:solidFill>
                  <a:srgbClr val="000000"/>
                </a:solidFill>
              </a:rPr>
              <a:t> 20 mL/H/mmPTM</a:t>
            </a:r>
          </a:p>
          <a:p>
            <a:pPr eaLnBrk="1" hangingPunct="1"/>
            <a:r>
              <a:rPr lang="en-US">
                <a:solidFill>
                  <a:srgbClr val="000000"/>
                </a:solidFill>
              </a:rPr>
              <a:t>Sieving </a:t>
            </a:r>
            <a:r>
              <a:rPr lang="en-US" sz="2000">
                <a:solidFill>
                  <a:srgbClr val="000000"/>
                </a:solidFill>
              </a:rPr>
              <a:t>microglobulin 80%</a:t>
            </a:r>
            <a:endParaRPr lang="en-US">
              <a:solidFill>
                <a:srgbClr val="000000"/>
              </a:solidFill>
            </a:endParaRPr>
          </a:p>
        </p:txBody>
      </p:sp>
    </p:spTree>
    <p:extLst>
      <p:ext uri="{BB962C8B-B14F-4D97-AF65-F5344CB8AC3E}">
        <p14:creationId xmlns:p14="http://schemas.microsoft.com/office/powerpoint/2010/main" val="3353297499"/>
      </p:ext>
    </p:extLst>
  </p:cSld>
  <p:clrMapOvr>
    <a:masterClrMapping/>
  </p:clrMapOvr>
  <p:transition xmlns:p14="http://schemas.microsoft.com/office/powerpoint/2010/mai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1"/>
          <p:cNvSpPr>
            <a:spLocks noGrp="1" noChangeArrowheads="1"/>
          </p:cNvSpPr>
          <p:nvPr>
            <p:ph type="title"/>
          </p:nvPr>
        </p:nvSpPr>
        <p:spPr>
          <a:xfrm>
            <a:off x="247650" y="188913"/>
            <a:ext cx="9791700" cy="1584325"/>
          </a:xfrm>
          <a:solidFill>
            <a:schemeClr val="accent1">
              <a:lumMod val="20000"/>
              <a:lumOff val="80000"/>
            </a:schemeClr>
          </a:solidFill>
        </p:spPr>
        <p:txBody>
          <a:bodyPr/>
          <a:lstStyle/>
          <a:p>
            <a:pPr eaLnBrk="1" hangingPunct="1">
              <a:lnSpc>
                <a:spcPct val="90000"/>
              </a:lnSpc>
              <a:defRPr/>
            </a:pPr>
            <a:r>
              <a:rPr lang="sv-SE" dirty="0" smtClean="0">
                <a:ea typeface="+mj-ea"/>
                <a:cs typeface="+mj-cs"/>
              </a:rPr>
              <a:t> </a:t>
            </a:r>
            <a:br>
              <a:rPr lang="sv-SE" dirty="0" smtClean="0">
                <a:ea typeface="+mj-ea"/>
                <a:cs typeface="+mj-cs"/>
              </a:rPr>
            </a:br>
            <a:r>
              <a:rPr lang="sv-SE" sz="3600" dirty="0" smtClean="0">
                <a:solidFill>
                  <a:srgbClr val="000000"/>
                </a:solidFill>
                <a:ea typeface="+mj-ea"/>
                <a:cs typeface="+mj-cs"/>
              </a:rPr>
              <a:t>High-flux dialysis: </a:t>
            </a:r>
            <a:r>
              <a:rPr lang="sv-SE" sz="3600" dirty="0" smtClean="0">
                <a:solidFill>
                  <a:srgbClr val="00B050"/>
                </a:solidFill>
                <a:ea typeface="+mj-ea"/>
                <a:cs typeface="+mj-cs"/>
              </a:rPr>
              <a:t>backfiltration risks  </a:t>
            </a:r>
            <a:r>
              <a:rPr lang="sv-SE" sz="3600" dirty="0" smtClean="0">
                <a:solidFill>
                  <a:srgbClr val="000000"/>
                </a:solidFill>
                <a:ea typeface="+mj-ea"/>
                <a:cs typeface="+mj-cs"/>
              </a:rPr>
              <a:t/>
            </a:r>
            <a:br>
              <a:rPr lang="sv-SE" sz="3600" dirty="0" smtClean="0">
                <a:solidFill>
                  <a:srgbClr val="000000"/>
                </a:solidFill>
                <a:ea typeface="+mj-ea"/>
                <a:cs typeface="+mj-cs"/>
              </a:rPr>
            </a:br>
            <a:r>
              <a:rPr lang="sv-SE" sz="2800" b="1" dirty="0" smtClean="0">
                <a:solidFill>
                  <a:srgbClr val="FF0000"/>
                </a:solidFill>
              </a:rPr>
              <a:t> 1) purity of the dialysate ? </a:t>
            </a:r>
            <a:br>
              <a:rPr lang="sv-SE" sz="2800" b="1" dirty="0" smtClean="0">
                <a:solidFill>
                  <a:srgbClr val="FF0000"/>
                </a:solidFill>
              </a:rPr>
            </a:br>
            <a:r>
              <a:rPr lang="sv-SE" sz="2800" b="1" dirty="0" smtClean="0">
                <a:solidFill>
                  <a:srgbClr val="FF0000"/>
                </a:solidFill>
                <a:ea typeface="+mj-ea"/>
                <a:cs typeface="+mj-cs"/>
              </a:rPr>
              <a:t>2) not determined and low-dose  convective volume </a:t>
            </a:r>
            <a:br>
              <a:rPr lang="sv-SE" sz="2800" b="1" dirty="0" smtClean="0">
                <a:solidFill>
                  <a:srgbClr val="FF0000"/>
                </a:solidFill>
                <a:ea typeface="+mj-ea"/>
                <a:cs typeface="+mj-cs"/>
              </a:rPr>
            </a:br>
            <a:endParaRPr lang="sv-SE" sz="2800" b="1" dirty="0" smtClean="0">
              <a:solidFill>
                <a:srgbClr val="FF0000"/>
              </a:solidFill>
              <a:ea typeface="+mj-ea"/>
              <a:cs typeface="+mj-cs"/>
            </a:endParaRPr>
          </a:p>
        </p:txBody>
      </p:sp>
      <p:grpSp>
        <p:nvGrpSpPr>
          <p:cNvPr id="396290" name="Group 37"/>
          <p:cNvGrpSpPr>
            <a:grpSpLocks/>
          </p:cNvGrpSpPr>
          <p:nvPr/>
        </p:nvGrpSpPr>
        <p:grpSpPr bwMode="auto">
          <a:xfrm>
            <a:off x="4783138" y="1844675"/>
            <a:ext cx="5248275" cy="4294188"/>
            <a:chOff x="873" y="957"/>
            <a:chExt cx="2937" cy="2705"/>
          </a:xfrm>
        </p:grpSpPr>
        <p:pic>
          <p:nvPicPr>
            <p:cNvPr id="396294" name="Picture 2" descr="High-flux dialy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 y="1207"/>
              <a:ext cx="1016" cy="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295" name="Text Box 4"/>
            <p:cNvSpPr txBox="1">
              <a:spLocks noChangeArrowheads="1"/>
            </p:cNvSpPr>
            <p:nvPr/>
          </p:nvSpPr>
          <p:spPr bwMode="auto">
            <a:xfrm>
              <a:off x="1131" y="957"/>
              <a:ext cx="107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sv-SE">
                  <a:solidFill>
                    <a:srgbClr val="000000"/>
                  </a:solidFill>
                  <a:latin typeface="Arial" charset="0"/>
                </a:rPr>
                <a:t>High-flux HD</a:t>
              </a:r>
              <a:endParaRPr lang="sv-SE" sz="1600">
                <a:solidFill>
                  <a:srgbClr val="000000"/>
                </a:solidFill>
                <a:latin typeface="Arial" charset="0"/>
              </a:endParaRPr>
            </a:p>
          </p:txBody>
        </p:sp>
        <p:sp>
          <p:nvSpPr>
            <p:cNvPr id="396296" name="Text Box 6"/>
            <p:cNvSpPr txBox="1">
              <a:spLocks noChangeArrowheads="1"/>
            </p:cNvSpPr>
            <p:nvPr/>
          </p:nvSpPr>
          <p:spPr bwMode="auto">
            <a:xfrm>
              <a:off x="930" y="1972"/>
              <a:ext cx="38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sv-SE" sz="1600">
                  <a:solidFill>
                    <a:srgbClr val="000000"/>
                  </a:solidFill>
                  <a:latin typeface="Arial" charset="0"/>
                </a:rPr>
                <a:t>blood</a:t>
              </a:r>
            </a:p>
          </p:txBody>
        </p:sp>
        <p:sp>
          <p:nvSpPr>
            <p:cNvPr id="396297" name="Text Box 8"/>
            <p:cNvSpPr txBox="1">
              <a:spLocks noChangeArrowheads="1"/>
            </p:cNvSpPr>
            <p:nvPr/>
          </p:nvSpPr>
          <p:spPr bwMode="auto">
            <a:xfrm>
              <a:off x="1840" y="1637"/>
              <a:ext cx="1970"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sv-SE">
                  <a:solidFill>
                    <a:srgbClr val="00B050"/>
                  </a:solidFill>
                  <a:latin typeface="Arial" charset="0"/>
                </a:rPr>
                <a:t>dialysate backfiltration,  </a:t>
              </a:r>
              <a:r>
                <a:rPr lang="sv-SE">
                  <a:solidFill>
                    <a:srgbClr val="FF0000"/>
                  </a:solidFill>
                  <a:latin typeface="Arial" charset="0"/>
                </a:rPr>
                <a:t>risk of patient endotoxins contamination </a:t>
              </a:r>
            </a:p>
            <a:p>
              <a:pPr algn="ctr" eaLnBrk="1" hangingPunct="1"/>
              <a:r>
                <a:rPr lang="sv-SE">
                  <a:solidFill>
                    <a:srgbClr val="FF0000"/>
                  </a:solidFill>
                  <a:latin typeface="Arial" charset="0"/>
                </a:rPr>
                <a:t>i.e. more inflammation </a:t>
              </a:r>
            </a:p>
          </p:txBody>
        </p:sp>
        <p:sp>
          <p:nvSpPr>
            <p:cNvPr id="396298" name="Text Box 34"/>
            <p:cNvSpPr txBox="1">
              <a:spLocks noChangeArrowheads="1"/>
            </p:cNvSpPr>
            <p:nvPr/>
          </p:nvSpPr>
          <p:spPr bwMode="auto">
            <a:xfrm>
              <a:off x="873" y="3294"/>
              <a:ext cx="144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buFont typeface="Times" charset="0"/>
                <a:buNone/>
              </a:pPr>
              <a:r>
                <a:rPr lang="sv-SE" sz="1600">
                  <a:solidFill>
                    <a:srgbClr val="000000"/>
                  </a:solidFill>
                  <a:latin typeface="Arial" charset="0"/>
                </a:rPr>
                <a:t>uncontrolled and unknown </a:t>
              </a:r>
            </a:p>
            <a:p>
              <a:pPr eaLnBrk="1" hangingPunct="1">
                <a:buFont typeface="Times" charset="0"/>
                <a:buNone/>
              </a:pPr>
              <a:r>
                <a:rPr lang="sv-SE" sz="1600">
                  <a:solidFill>
                    <a:srgbClr val="000000"/>
                  </a:solidFill>
                  <a:latin typeface="Arial" charset="0"/>
                </a:rPr>
                <a:t>convective removal</a:t>
              </a:r>
            </a:p>
          </p:txBody>
        </p:sp>
      </p:grpSp>
      <p:sp>
        <p:nvSpPr>
          <p:cNvPr id="396291" name="Text Box 39"/>
          <p:cNvSpPr txBox="1">
            <a:spLocks noChangeArrowheads="1"/>
          </p:cNvSpPr>
          <p:nvPr/>
        </p:nvSpPr>
        <p:spPr bwMode="auto">
          <a:xfrm>
            <a:off x="6600825" y="6137275"/>
            <a:ext cx="29670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20000"/>
              </a:spcBef>
              <a:buFont typeface="Times" charset="0"/>
              <a:buNone/>
            </a:pPr>
            <a:r>
              <a:rPr lang="sv-SE" sz="1600" b="1">
                <a:solidFill>
                  <a:srgbClr val="FFFFFF"/>
                </a:solidFill>
                <a:latin typeface="Arial" charset="0"/>
              </a:rPr>
              <a:t>Ref: Ledebo, NDT Plus, 2010</a:t>
            </a:r>
          </a:p>
        </p:txBody>
      </p:sp>
      <p:sp>
        <p:nvSpPr>
          <p:cNvPr id="396292" name="ZoneTexte 16"/>
          <p:cNvSpPr txBox="1">
            <a:spLocks noChangeArrowheads="1"/>
          </p:cNvSpPr>
          <p:nvPr/>
        </p:nvSpPr>
        <p:spPr bwMode="auto">
          <a:xfrm>
            <a:off x="465138" y="6308725"/>
            <a:ext cx="9502775" cy="307975"/>
          </a:xfrm>
          <a:prstGeom prst="rect">
            <a:avLst/>
          </a:prstGeom>
          <a:solidFill>
            <a:srgbClr val="C2FF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Aft>
                <a:spcPts val="1000"/>
              </a:spcAft>
            </a:pPr>
            <a:r>
              <a:rPr lang="en-US" sz="1400">
                <a:solidFill>
                  <a:srgbClr val="000000"/>
                </a:solidFill>
                <a:latin typeface="Arial" charset="0"/>
              </a:rPr>
              <a:t>Lebedo I, Blankestijn PJ (2010) Haemodiafiltration – optimal efficiency and safety. Nephrol Dial Transplant Plus 3:8-16</a:t>
            </a:r>
            <a:endParaRPr lang="fr-FR" sz="1200">
              <a:solidFill>
                <a:srgbClr val="000000"/>
              </a:solidFill>
              <a:latin typeface="Calibri" charset="0"/>
            </a:endParaRPr>
          </a:p>
        </p:txBody>
      </p:sp>
      <p:sp>
        <p:nvSpPr>
          <p:cNvPr id="396293" name="ZoneTexte 19"/>
          <p:cNvSpPr txBox="1">
            <a:spLocks noChangeArrowheads="1"/>
          </p:cNvSpPr>
          <p:nvPr/>
        </p:nvSpPr>
        <p:spPr bwMode="auto">
          <a:xfrm>
            <a:off x="390525" y="2708275"/>
            <a:ext cx="43926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a:solidFill>
                  <a:srgbClr val="000000"/>
                </a:solidFill>
                <a:latin typeface="Arial" charset="0"/>
              </a:rPr>
              <a:t>Not determined and internal convective flow, that is « internal » hemodiafiltration compenstate by </a:t>
            </a:r>
            <a:r>
              <a:rPr lang="fr-FR" u="sng">
                <a:solidFill>
                  <a:srgbClr val="00B050"/>
                </a:solidFill>
                <a:latin typeface="Arial" charset="0"/>
              </a:rPr>
              <a:t>backfiltration</a:t>
            </a:r>
            <a:r>
              <a:rPr lang="fr-FR">
                <a:solidFill>
                  <a:srgbClr val="000000"/>
                </a:solidFill>
                <a:latin typeface="Arial" charset="0"/>
              </a:rPr>
              <a:t>, from dialysate : need for « purity » (endotoxines free ?)</a:t>
            </a:r>
          </a:p>
        </p:txBody>
      </p:sp>
    </p:spTree>
    <p:extLst>
      <p:ext uri="{BB962C8B-B14F-4D97-AF65-F5344CB8AC3E}">
        <p14:creationId xmlns:p14="http://schemas.microsoft.com/office/powerpoint/2010/main" val="215891878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Text Box 4"/>
          <p:cNvSpPr txBox="1">
            <a:spLocks noChangeArrowheads="1"/>
          </p:cNvSpPr>
          <p:nvPr/>
        </p:nvSpPr>
        <p:spPr bwMode="auto">
          <a:xfrm>
            <a:off x="2473325" y="417513"/>
            <a:ext cx="5291138" cy="369887"/>
          </a:xfrm>
          <a:prstGeom prst="rect">
            <a:avLst/>
          </a:prstGeom>
          <a:solidFill>
            <a:srgbClr val="CCFFFF"/>
          </a:solidFill>
          <a:ln w="317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fr-FR" sz="1800" b="1">
                <a:solidFill>
                  <a:srgbClr val="000000"/>
                </a:solidFill>
                <a:latin typeface="Arial" charset="0"/>
              </a:rPr>
              <a:t>Recommandations for a « standard » dialysate</a:t>
            </a:r>
          </a:p>
        </p:txBody>
      </p:sp>
      <p:sp>
        <p:nvSpPr>
          <p:cNvPr id="13315" name="Rectangle 6"/>
          <p:cNvSpPr>
            <a:spLocks noChangeArrowheads="1"/>
          </p:cNvSpPr>
          <p:nvPr/>
        </p:nvSpPr>
        <p:spPr bwMode="auto">
          <a:xfrm>
            <a:off x="1366838" y="787400"/>
            <a:ext cx="7507287" cy="1277938"/>
          </a:xfrm>
          <a:prstGeom prst="rect">
            <a:avLst/>
          </a:prstGeom>
          <a:noFill/>
          <a:ln w="3175">
            <a:solidFill>
              <a:schemeClr val="tx1"/>
            </a:solidFill>
            <a:miter lim="800000"/>
            <a:headEnd/>
            <a:tailEnd/>
          </a:ln>
        </p:spPr>
        <p:txBody>
          <a:bodyPr wrap="none" anchor="ctr"/>
          <a:lstStyle/>
          <a:p>
            <a:pPr>
              <a:defRPr/>
            </a:pPr>
            <a:endParaRPr lang="fr-FR" sz="1800">
              <a:solidFill>
                <a:srgbClr val="000000"/>
              </a:solidFill>
              <a:latin typeface="Arial" pitchFamily="34" charset="0"/>
              <a:ea typeface="+mn-ea"/>
              <a:cs typeface="Arial" pitchFamily="34" charset="0"/>
            </a:endParaRPr>
          </a:p>
        </p:txBody>
      </p:sp>
      <p:sp>
        <p:nvSpPr>
          <p:cNvPr id="13316" name="Text Box 7"/>
          <p:cNvSpPr txBox="1">
            <a:spLocks noChangeArrowheads="1"/>
          </p:cNvSpPr>
          <p:nvPr/>
        </p:nvSpPr>
        <p:spPr bwMode="auto">
          <a:xfrm>
            <a:off x="5595938" y="752475"/>
            <a:ext cx="1762125" cy="369888"/>
          </a:xfrm>
          <a:prstGeom prst="rect">
            <a:avLst/>
          </a:prstGeom>
          <a:noFill/>
          <a:ln w="9525">
            <a:noFill/>
            <a:miter lim="800000"/>
            <a:headEnd/>
            <a:tailEnd/>
          </a:ln>
        </p:spPr>
        <p:txBody>
          <a:bodyPr wrap="none">
            <a:spAutoFit/>
          </a:bodyPr>
          <a:lstStyle/>
          <a:p>
            <a:pPr>
              <a:defRPr/>
            </a:pPr>
            <a:r>
              <a:rPr lang="fr-FR" sz="1800" b="1">
                <a:solidFill>
                  <a:srgbClr val="FFFFFF"/>
                </a:solidFill>
                <a:latin typeface="Arial" pitchFamily="34" charset="0"/>
                <a:ea typeface="+mn-ea"/>
                <a:cs typeface="Arial" pitchFamily="34" charset="0"/>
              </a:rPr>
              <a:t>   </a:t>
            </a:r>
            <a:r>
              <a:rPr lang="fr-FR" sz="1800" b="1">
                <a:solidFill>
                  <a:srgbClr val="FF0000"/>
                </a:solidFill>
                <a:latin typeface="Arial" pitchFamily="34" charset="0"/>
                <a:ea typeface="+mn-ea"/>
                <a:cs typeface="Arial" pitchFamily="34" charset="0"/>
              </a:rPr>
              <a:t>Endotoxines              </a:t>
            </a:r>
          </a:p>
        </p:txBody>
      </p:sp>
      <p:sp>
        <p:nvSpPr>
          <p:cNvPr id="404484" name="Text Box 12"/>
          <p:cNvSpPr txBox="1">
            <a:spLocks noChangeArrowheads="1"/>
          </p:cNvSpPr>
          <p:nvPr/>
        </p:nvSpPr>
        <p:spPr bwMode="auto">
          <a:xfrm>
            <a:off x="2078038" y="2460625"/>
            <a:ext cx="5329237" cy="369888"/>
          </a:xfrm>
          <a:prstGeom prst="rect">
            <a:avLst/>
          </a:prstGeom>
          <a:solidFill>
            <a:srgbClr val="CCFFFF"/>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sz="1800" b="1">
                <a:solidFill>
                  <a:srgbClr val="000000"/>
                </a:solidFill>
                <a:latin typeface="Arial" charset="0"/>
              </a:rPr>
              <a:t>Recommandations for an « ultrapur » dialysate</a:t>
            </a:r>
          </a:p>
        </p:txBody>
      </p:sp>
      <p:sp>
        <p:nvSpPr>
          <p:cNvPr id="13318" name="Line 24"/>
          <p:cNvSpPr>
            <a:spLocks noChangeShapeType="1"/>
          </p:cNvSpPr>
          <p:nvPr/>
        </p:nvSpPr>
        <p:spPr bwMode="auto">
          <a:xfrm>
            <a:off x="4103688" y="787400"/>
            <a:ext cx="0" cy="1277938"/>
          </a:xfrm>
          <a:prstGeom prst="line">
            <a:avLst/>
          </a:prstGeom>
          <a:noFill/>
          <a:ln w="9525">
            <a:solidFill>
              <a:schemeClr val="tx1"/>
            </a:solidFill>
            <a:round/>
            <a:headEnd/>
            <a:tailEnd/>
          </a:ln>
        </p:spPr>
        <p:txBody>
          <a:bodyPr/>
          <a:lstStyle/>
          <a:p>
            <a:pPr>
              <a:defRPr/>
            </a:pPr>
            <a:endParaRPr lang="fr-FR" sz="1800">
              <a:solidFill>
                <a:srgbClr val="000000"/>
              </a:solidFill>
              <a:latin typeface="Arial" pitchFamily="34" charset="0"/>
              <a:ea typeface="+mn-ea"/>
              <a:cs typeface="+mn-cs"/>
            </a:endParaRPr>
          </a:p>
        </p:txBody>
      </p:sp>
      <p:sp>
        <p:nvSpPr>
          <p:cNvPr id="13319" name="Text Box 26"/>
          <p:cNvSpPr txBox="1">
            <a:spLocks noChangeArrowheads="1"/>
          </p:cNvSpPr>
          <p:nvPr/>
        </p:nvSpPr>
        <p:spPr bwMode="auto">
          <a:xfrm>
            <a:off x="1446213" y="1403350"/>
            <a:ext cx="7827962" cy="369888"/>
          </a:xfrm>
          <a:prstGeom prst="rect">
            <a:avLst/>
          </a:prstGeom>
          <a:noFill/>
          <a:ln w="9525">
            <a:noFill/>
            <a:miter lim="800000"/>
            <a:headEnd/>
            <a:tailEnd/>
          </a:ln>
        </p:spPr>
        <p:txBody>
          <a:bodyPr>
            <a:spAutoFit/>
          </a:bodyPr>
          <a:lstStyle/>
          <a:p>
            <a:pPr>
              <a:defRPr/>
            </a:pPr>
            <a:r>
              <a:rPr lang="fr-FR" sz="1800" b="1" dirty="0">
                <a:solidFill>
                  <a:srgbClr val="000000"/>
                </a:solidFill>
                <a:latin typeface="Arial" pitchFamily="34" charset="0"/>
                <a:ea typeface="+mn-ea"/>
                <a:cs typeface="+mn-cs"/>
              </a:rPr>
              <a:t>         ISO 23500                             </a:t>
            </a:r>
            <a:r>
              <a:rPr lang="fr-FR" sz="1800" b="1" dirty="0">
                <a:solidFill>
                  <a:srgbClr val="003399"/>
                </a:solidFill>
                <a:latin typeface="Arial" pitchFamily="34" charset="0"/>
                <a:ea typeface="+mn-ea"/>
                <a:cs typeface="+mn-cs"/>
              </a:rPr>
              <a:t>&lt; 0,5  UI / ml                              </a:t>
            </a:r>
          </a:p>
        </p:txBody>
      </p:sp>
      <p:sp>
        <p:nvSpPr>
          <p:cNvPr id="13320" name="Line 44"/>
          <p:cNvSpPr>
            <a:spLocks noChangeShapeType="1"/>
          </p:cNvSpPr>
          <p:nvPr/>
        </p:nvSpPr>
        <p:spPr bwMode="auto">
          <a:xfrm flipV="1">
            <a:off x="1389063" y="1757363"/>
            <a:ext cx="7473950" cy="0"/>
          </a:xfrm>
          <a:prstGeom prst="line">
            <a:avLst/>
          </a:prstGeom>
          <a:noFill/>
          <a:ln w="9525">
            <a:solidFill>
              <a:schemeClr val="tx1"/>
            </a:solidFill>
            <a:round/>
            <a:headEnd/>
            <a:tailEnd/>
          </a:ln>
        </p:spPr>
        <p:txBody>
          <a:bodyPr/>
          <a:lstStyle/>
          <a:p>
            <a:pPr>
              <a:defRPr/>
            </a:pPr>
            <a:endParaRPr lang="fr-FR" sz="1800">
              <a:solidFill>
                <a:srgbClr val="000000"/>
              </a:solidFill>
              <a:latin typeface="Arial" pitchFamily="34" charset="0"/>
              <a:ea typeface="+mn-ea"/>
              <a:cs typeface="+mn-cs"/>
            </a:endParaRPr>
          </a:p>
        </p:txBody>
      </p:sp>
      <p:sp>
        <p:nvSpPr>
          <p:cNvPr id="13321" name="Text Box 50"/>
          <p:cNvSpPr txBox="1">
            <a:spLocks noChangeArrowheads="1"/>
          </p:cNvSpPr>
          <p:nvPr/>
        </p:nvSpPr>
        <p:spPr bwMode="auto">
          <a:xfrm>
            <a:off x="2119313" y="1714500"/>
            <a:ext cx="4603750" cy="369888"/>
          </a:xfrm>
          <a:prstGeom prst="rect">
            <a:avLst/>
          </a:prstGeom>
          <a:noFill/>
          <a:ln w="9525">
            <a:noFill/>
            <a:miter lim="800000"/>
            <a:headEnd/>
            <a:tailEnd/>
          </a:ln>
        </p:spPr>
        <p:txBody>
          <a:bodyPr>
            <a:spAutoFit/>
          </a:bodyPr>
          <a:lstStyle/>
          <a:p>
            <a:pPr>
              <a:defRPr/>
            </a:pPr>
            <a:r>
              <a:rPr lang="fr-FR" sz="1800" b="1" dirty="0">
                <a:solidFill>
                  <a:srgbClr val="000000"/>
                </a:solidFill>
                <a:latin typeface="Arial" pitchFamily="34" charset="0"/>
                <a:ea typeface="+mn-ea"/>
                <a:cs typeface="Arial" pitchFamily="34" charset="0"/>
              </a:rPr>
              <a:t>JAPON                                </a:t>
            </a:r>
            <a:r>
              <a:rPr lang="fr-FR" sz="1800" b="1" dirty="0">
                <a:solidFill>
                  <a:srgbClr val="003399"/>
                </a:solidFill>
                <a:latin typeface="Arial" pitchFamily="34" charset="0"/>
                <a:ea typeface="+mn-ea"/>
                <a:cs typeface="Arial" pitchFamily="34" charset="0"/>
              </a:rPr>
              <a:t>&lt; 0,05  UI / ml         </a:t>
            </a:r>
          </a:p>
        </p:txBody>
      </p:sp>
      <p:sp>
        <p:nvSpPr>
          <p:cNvPr id="13322" name="Text Box 26"/>
          <p:cNvSpPr txBox="1">
            <a:spLocks noChangeArrowheads="1"/>
          </p:cNvSpPr>
          <p:nvPr/>
        </p:nvSpPr>
        <p:spPr bwMode="auto">
          <a:xfrm>
            <a:off x="1430338" y="1090613"/>
            <a:ext cx="8007350" cy="369887"/>
          </a:xfrm>
          <a:prstGeom prst="rect">
            <a:avLst/>
          </a:prstGeom>
          <a:noFill/>
          <a:ln w="9525">
            <a:noFill/>
            <a:miter lim="800000"/>
            <a:headEnd/>
            <a:tailEnd/>
          </a:ln>
        </p:spPr>
        <p:txBody>
          <a:bodyPr>
            <a:spAutoFit/>
          </a:bodyPr>
          <a:lstStyle/>
          <a:p>
            <a:pPr>
              <a:defRPr/>
            </a:pPr>
            <a:r>
              <a:rPr lang="fr-FR" sz="1800" b="1">
                <a:solidFill>
                  <a:srgbClr val="000000"/>
                </a:solidFill>
                <a:latin typeface="Arial" pitchFamily="34" charset="0"/>
                <a:ea typeface="+mn-ea"/>
                <a:cs typeface="Arial" pitchFamily="34" charset="0"/>
              </a:rPr>
              <a:t>          FRANCE</a:t>
            </a:r>
            <a:r>
              <a:rPr lang="fr-FR" sz="1800" b="1">
                <a:solidFill>
                  <a:srgbClr val="FFFFFF"/>
                </a:solidFill>
                <a:latin typeface="Arial" pitchFamily="34" charset="0"/>
                <a:ea typeface="+mn-ea"/>
                <a:cs typeface="Arial" pitchFamily="34" charset="0"/>
              </a:rPr>
              <a:t>    </a:t>
            </a:r>
            <a:r>
              <a:rPr lang="fr-FR" sz="1800" b="1">
                <a:solidFill>
                  <a:srgbClr val="000099"/>
                </a:solidFill>
                <a:latin typeface="Arial" pitchFamily="34" charset="0"/>
                <a:ea typeface="+mn-ea"/>
                <a:cs typeface="Arial" pitchFamily="34" charset="0"/>
              </a:rPr>
              <a:t>                          </a:t>
            </a:r>
            <a:r>
              <a:rPr lang="fr-FR" sz="1800" b="1">
                <a:solidFill>
                  <a:srgbClr val="003399"/>
                </a:solidFill>
                <a:latin typeface="Arial" pitchFamily="34" charset="0"/>
                <a:ea typeface="+mn-ea"/>
                <a:cs typeface="Arial" pitchFamily="34" charset="0"/>
              </a:rPr>
              <a:t>&lt; 0,25  UI / ml                             </a:t>
            </a:r>
          </a:p>
        </p:txBody>
      </p:sp>
      <p:sp>
        <p:nvSpPr>
          <p:cNvPr id="13323" name="Line 44"/>
          <p:cNvSpPr>
            <a:spLocks noChangeShapeType="1"/>
          </p:cNvSpPr>
          <p:nvPr/>
        </p:nvSpPr>
        <p:spPr bwMode="auto">
          <a:xfrm flipV="1">
            <a:off x="1397000" y="1416050"/>
            <a:ext cx="7473950" cy="0"/>
          </a:xfrm>
          <a:prstGeom prst="line">
            <a:avLst/>
          </a:prstGeom>
          <a:noFill/>
          <a:ln w="9525">
            <a:solidFill>
              <a:schemeClr val="tx1"/>
            </a:solidFill>
            <a:round/>
            <a:headEnd/>
            <a:tailEnd/>
          </a:ln>
        </p:spPr>
        <p:txBody>
          <a:bodyPr/>
          <a:lstStyle/>
          <a:p>
            <a:pPr>
              <a:defRPr/>
            </a:pPr>
            <a:endParaRPr lang="fr-FR" sz="1800">
              <a:solidFill>
                <a:srgbClr val="000000"/>
              </a:solidFill>
              <a:latin typeface="Arial" pitchFamily="34" charset="0"/>
              <a:ea typeface="+mn-ea"/>
              <a:cs typeface="+mn-cs"/>
            </a:endParaRPr>
          </a:p>
        </p:txBody>
      </p:sp>
      <p:sp>
        <p:nvSpPr>
          <p:cNvPr id="13324" name="Line 44"/>
          <p:cNvSpPr>
            <a:spLocks noChangeShapeType="1"/>
          </p:cNvSpPr>
          <p:nvPr/>
        </p:nvSpPr>
        <p:spPr bwMode="auto">
          <a:xfrm flipV="1">
            <a:off x="1397000" y="1109663"/>
            <a:ext cx="7473950" cy="0"/>
          </a:xfrm>
          <a:prstGeom prst="line">
            <a:avLst/>
          </a:prstGeom>
          <a:noFill/>
          <a:ln w="9525">
            <a:solidFill>
              <a:schemeClr val="tx1"/>
            </a:solidFill>
            <a:round/>
            <a:headEnd/>
            <a:tailEnd/>
          </a:ln>
        </p:spPr>
        <p:txBody>
          <a:bodyPr/>
          <a:lstStyle/>
          <a:p>
            <a:pPr>
              <a:defRPr/>
            </a:pPr>
            <a:endParaRPr lang="fr-FR" sz="1800">
              <a:solidFill>
                <a:srgbClr val="000000"/>
              </a:solidFill>
              <a:latin typeface="Arial" pitchFamily="34" charset="0"/>
              <a:ea typeface="+mn-ea"/>
              <a:cs typeface="+mn-cs"/>
            </a:endParaRPr>
          </a:p>
        </p:txBody>
      </p:sp>
      <p:sp>
        <p:nvSpPr>
          <p:cNvPr id="13325" name="Rectangle 6"/>
          <p:cNvSpPr>
            <a:spLocks noChangeArrowheads="1"/>
          </p:cNvSpPr>
          <p:nvPr/>
        </p:nvSpPr>
        <p:spPr bwMode="auto">
          <a:xfrm>
            <a:off x="1371600" y="2833688"/>
            <a:ext cx="7507288" cy="1277937"/>
          </a:xfrm>
          <a:prstGeom prst="rect">
            <a:avLst/>
          </a:prstGeom>
          <a:noFill/>
          <a:ln w="3175">
            <a:solidFill>
              <a:schemeClr val="tx1"/>
            </a:solidFill>
            <a:miter lim="800000"/>
            <a:headEnd/>
            <a:tailEnd/>
          </a:ln>
        </p:spPr>
        <p:txBody>
          <a:bodyPr wrap="none" anchor="ctr"/>
          <a:lstStyle/>
          <a:p>
            <a:pPr>
              <a:defRPr/>
            </a:pPr>
            <a:endParaRPr lang="fr-FR" sz="1800">
              <a:solidFill>
                <a:srgbClr val="000000"/>
              </a:solidFill>
              <a:latin typeface="Arial" pitchFamily="34" charset="0"/>
              <a:ea typeface="+mn-ea"/>
              <a:cs typeface="Arial" pitchFamily="34" charset="0"/>
            </a:endParaRPr>
          </a:p>
        </p:txBody>
      </p:sp>
      <p:sp>
        <p:nvSpPr>
          <p:cNvPr id="13326" name="Text Box 7"/>
          <p:cNvSpPr txBox="1">
            <a:spLocks noChangeArrowheads="1"/>
          </p:cNvSpPr>
          <p:nvPr/>
        </p:nvSpPr>
        <p:spPr bwMode="auto">
          <a:xfrm>
            <a:off x="5595938" y="2798763"/>
            <a:ext cx="1698625" cy="369887"/>
          </a:xfrm>
          <a:prstGeom prst="rect">
            <a:avLst/>
          </a:prstGeom>
          <a:noFill/>
          <a:ln w="9525">
            <a:noFill/>
            <a:miter lim="800000"/>
            <a:headEnd/>
            <a:tailEnd/>
          </a:ln>
        </p:spPr>
        <p:txBody>
          <a:bodyPr wrap="none">
            <a:spAutoFit/>
          </a:bodyPr>
          <a:lstStyle/>
          <a:p>
            <a:pPr>
              <a:defRPr/>
            </a:pPr>
            <a:r>
              <a:rPr lang="fr-FR" sz="1800" b="1">
                <a:solidFill>
                  <a:srgbClr val="FFFFFF"/>
                </a:solidFill>
                <a:latin typeface="Arial" pitchFamily="34" charset="0"/>
                <a:ea typeface="+mn-ea"/>
                <a:cs typeface="Arial" pitchFamily="34" charset="0"/>
              </a:rPr>
              <a:t>  </a:t>
            </a:r>
            <a:r>
              <a:rPr lang="fr-FR" sz="1800" b="1">
                <a:solidFill>
                  <a:srgbClr val="FF0000"/>
                </a:solidFill>
                <a:latin typeface="Arial" pitchFamily="34" charset="0"/>
                <a:ea typeface="+mn-ea"/>
                <a:cs typeface="Arial" pitchFamily="34" charset="0"/>
              </a:rPr>
              <a:t>Endotoxines               </a:t>
            </a:r>
          </a:p>
        </p:txBody>
      </p:sp>
      <p:sp>
        <p:nvSpPr>
          <p:cNvPr id="13327" name="Line 24"/>
          <p:cNvSpPr>
            <a:spLocks noChangeShapeType="1"/>
          </p:cNvSpPr>
          <p:nvPr/>
        </p:nvSpPr>
        <p:spPr bwMode="auto">
          <a:xfrm>
            <a:off x="4094163" y="2833688"/>
            <a:ext cx="0" cy="1277937"/>
          </a:xfrm>
          <a:prstGeom prst="line">
            <a:avLst/>
          </a:prstGeom>
          <a:noFill/>
          <a:ln w="9525">
            <a:solidFill>
              <a:schemeClr val="tx1"/>
            </a:solidFill>
            <a:round/>
            <a:headEnd/>
            <a:tailEnd/>
          </a:ln>
        </p:spPr>
        <p:txBody>
          <a:bodyPr/>
          <a:lstStyle/>
          <a:p>
            <a:pPr>
              <a:defRPr/>
            </a:pPr>
            <a:endParaRPr lang="fr-FR" sz="1800">
              <a:solidFill>
                <a:srgbClr val="000000"/>
              </a:solidFill>
              <a:latin typeface="Arial" pitchFamily="34" charset="0"/>
              <a:ea typeface="+mn-ea"/>
              <a:cs typeface="+mn-cs"/>
            </a:endParaRPr>
          </a:p>
        </p:txBody>
      </p:sp>
      <p:sp>
        <p:nvSpPr>
          <p:cNvPr id="13328" name="Text Box 26"/>
          <p:cNvSpPr txBox="1">
            <a:spLocks noChangeArrowheads="1"/>
          </p:cNvSpPr>
          <p:nvPr/>
        </p:nvSpPr>
        <p:spPr bwMode="auto">
          <a:xfrm>
            <a:off x="1452563" y="3449638"/>
            <a:ext cx="7826375" cy="368300"/>
          </a:xfrm>
          <a:prstGeom prst="rect">
            <a:avLst/>
          </a:prstGeom>
          <a:noFill/>
          <a:ln w="9525">
            <a:noFill/>
            <a:miter lim="800000"/>
            <a:headEnd/>
            <a:tailEnd/>
          </a:ln>
        </p:spPr>
        <p:txBody>
          <a:bodyPr>
            <a:spAutoFit/>
          </a:bodyPr>
          <a:lstStyle/>
          <a:p>
            <a:pPr>
              <a:defRPr/>
            </a:pPr>
            <a:r>
              <a:rPr lang="fr-FR" sz="1800" b="1" dirty="0">
                <a:solidFill>
                  <a:srgbClr val="000000"/>
                </a:solidFill>
                <a:latin typeface="Arial" pitchFamily="34" charset="0"/>
                <a:ea typeface="+mn-ea"/>
                <a:cs typeface="+mn-cs"/>
              </a:rPr>
              <a:t>         ISO 23500                           </a:t>
            </a:r>
            <a:r>
              <a:rPr lang="fr-FR" sz="1800" b="1" dirty="0">
                <a:solidFill>
                  <a:srgbClr val="003399"/>
                </a:solidFill>
                <a:latin typeface="Arial" pitchFamily="34" charset="0"/>
                <a:ea typeface="+mn-ea"/>
                <a:cs typeface="+mn-cs"/>
              </a:rPr>
              <a:t>&lt; 0,03  UI / ml                            </a:t>
            </a:r>
          </a:p>
        </p:txBody>
      </p:sp>
      <p:sp>
        <p:nvSpPr>
          <p:cNvPr id="13329" name="Line 44"/>
          <p:cNvSpPr>
            <a:spLocks noChangeShapeType="1"/>
          </p:cNvSpPr>
          <p:nvPr/>
        </p:nvSpPr>
        <p:spPr bwMode="auto">
          <a:xfrm flipV="1">
            <a:off x="1397000" y="3803650"/>
            <a:ext cx="7473950" cy="0"/>
          </a:xfrm>
          <a:prstGeom prst="line">
            <a:avLst/>
          </a:prstGeom>
          <a:noFill/>
          <a:ln w="9525">
            <a:solidFill>
              <a:schemeClr val="tx1"/>
            </a:solidFill>
            <a:round/>
            <a:headEnd/>
            <a:tailEnd/>
          </a:ln>
        </p:spPr>
        <p:txBody>
          <a:bodyPr/>
          <a:lstStyle/>
          <a:p>
            <a:pPr>
              <a:defRPr/>
            </a:pPr>
            <a:endParaRPr lang="fr-FR" sz="1800">
              <a:solidFill>
                <a:srgbClr val="000000"/>
              </a:solidFill>
              <a:latin typeface="Arial" pitchFamily="34" charset="0"/>
              <a:ea typeface="+mn-ea"/>
              <a:cs typeface="+mn-cs"/>
            </a:endParaRPr>
          </a:p>
        </p:txBody>
      </p:sp>
      <p:sp>
        <p:nvSpPr>
          <p:cNvPr id="13330" name="Text Box 50"/>
          <p:cNvSpPr txBox="1">
            <a:spLocks noChangeArrowheads="1"/>
          </p:cNvSpPr>
          <p:nvPr/>
        </p:nvSpPr>
        <p:spPr bwMode="auto">
          <a:xfrm>
            <a:off x="2286000" y="3760788"/>
            <a:ext cx="4373563" cy="369887"/>
          </a:xfrm>
          <a:prstGeom prst="rect">
            <a:avLst/>
          </a:prstGeom>
          <a:solidFill>
            <a:srgbClr val="FFFF00"/>
          </a:solidFill>
          <a:ln w="9525">
            <a:noFill/>
            <a:miter lim="800000"/>
            <a:headEnd/>
            <a:tailEnd/>
          </a:ln>
        </p:spPr>
        <p:txBody>
          <a:bodyPr wrap="none">
            <a:spAutoFit/>
          </a:bodyPr>
          <a:lstStyle/>
          <a:p>
            <a:pPr>
              <a:defRPr/>
            </a:pPr>
            <a:r>
              <a:rPr lang="fr-FR" sz="1800" b="1" dirty="0">
                <a:solidFill>
                  <a:srgbClr val="000000"/>
                </a:solidFill>
                <a:latin typeface="Arial" pitchFamily="34" charset="0"/>
                <a:ea typeface="+mn-ea"/>
                <a:cs typeface="Arial" pitchFamily="34" charset="0"/>
              </a:rPr>
              <a:t>JAPON                            </a:t>
            </a:r>
            <a:r>
              <a:rPr lang="fr-FR" sz="1800" b="1" dirty="0">
                <a:solidFill>
                  <a:srgbClr val="003399"/>
                </a:solidFill>
                <a:latin typeface="Arial" pitchFamily="34" charset="0"/>
                <a:ea typeface="+mn-ea"/>
                <a:cs typeface="Arial" pitchFamily="34" charset="0"/>
              </a:rPr>
              <a:t>&lt; 0,001  UI / ml   </a:t>
            </a:r>
          </a:p>
        </p:txBody>
      </p:sp>
      <p:sp>
        <p:nvSpPr>
          <p:cNvPr id="13331" name="Text Box 26"/>
          <p:cNvSpPr txBox="1">
            <a:spLocks noChangeArrowheads="1"/>
          </p:cNvSpPr>
          <p:nvPr/>
        </p:nvSpPr>
        <p:spPr bwMode="auto">
          <a:xfrm>
            <a:off x="1436688" y="3136900"/>
            <a:ext cx="8005762" cy="368300"/>
          </a:xfrm>
          <a:prstGeom prst="rect">
            <a:avLst/>
          </a:prstGeom>
          <a:noFill/>
          <a:ln w="9525">
            <a:noFill/>
            <a:miter lim="800000"/>
            <a:headEnd/>
            <a:tailEnd/>
          </a:ln>
        </p:spPr>
        <p:txBody>
          <a:bodyPr>
            <a:spAutoFit/>
          </a:bodyPr>
          <a:lstStyle/>
          <a:p>
            <a:pPr>
              <a:defRPr/>
            </a:pPr>
            <a:r>
              <a:rPr lang="fr-FR" sz="1800" b="1">
                <a:solidFill>
                  <a:srgbClr val="000000"/>
                </a:solidFill>
                <a:latin typeface="Arial" pitchFamily="34" charset="0"/>
                <a:ea typeface="+mn-ea"/>
                <a:cs typeface="Arial" pitchFamily="34" charset="0"/>
              </a:rPr>
              <a:t>          FRANCE</a:t>
            </a:r>
            <a:r>
              <a:rPr lang="fr-FR" sz="1800" b="1">
                <a:solidFill>
                  <a:srgbClr val="FFFFFF"/>
                </a:solidFill>
                <a:latin typeface="Arial" pitchFamily="34" charset="0"/>
                <a:ea typeface="+mn-ea"/>
                <a:cs typeface="Arial" pitchFamily="34" charset="0"/>
              </a:rPr>
              <a:t>    </a:t>
            </a:r>
            <a:r>
              <a:rPr lang="fr-FR" sz="1800" b="1">
                <a:solidFill>
                  <a:srgbClr val="000099"/>
                </a:solidFill>
                <a:latin typeface="Arial" pitchFamily="34" charset="0"/>
                <a:ea typeface="+mn-ea"/>
                <a:cs typeface="Arial" pitchFamily="34" charset="0"/>
              </a:rPr>
              <a:t>                        </a:t>
            </a:r>
            <a:r>
              <a:rPr lang="fr-FR" sz="1800" b="1">
                <a:solidFill>
                  <a:srgbClr val="003399"/>
                </a:solidFill>
                <a:latin typeface="Arial" pitchFamily="34" charset="0"/>
                <a:ea typeface="+mn-ea"/>
                <a:cs typeface="Arial" pitchFamily="34" charset="0"/>
              </a:rPr>
              <a:t>&lt; 0,25 UI / ml                           </a:t>
            </a:r>
          </a:p>
        </p:txBody>
      </p:sp>
      <p:sp>
        <p:nvSpPr>
          <p:cNvPr id="13332" name="Line 44"/>
          <p:cNvSpPr>
            <a:spLocks noChangeShapeType="1"/>
          </p:cNvSpPr>
          <p:nvPr/>
        </p:nvSpPr>
        <p:spPr bwMode="auto">
          <a:xfrm flipV="1">
            <a:off x="1401763" y="3460750"/>
            <a:ext cx="7473950" cy="0"/>
          </a:xfrm>
          <a:prstGeom prst="line">
            <a:avLst/>
          </a:prstGeom>
          <a:noFill/>
          <a:ln w="9525">
            <a:solidFill>
              <a:schemeClr val="tx1"/>
            </a:solidFill>
            <a:round/>
            <a:headEnd/>
            <a:tailEnd/>
          </a:ln>
        </p:spPr>
        <p:txBody>
          <a:bodyPr/>
          <a:lstStyle/>
          <a:p>
            <a:pPr>
              <a:defRPr/>
            </a:pPr>
            <a:endParaRPr lang="fr-FR" sz="1800">
              <a:solidFill>
                <a:srgbClr val="000000"/>
              </a:solidFill>
              <a:latin typeface="Arial" pitchFamily="34" charset="0"/>
              <a:ea typeface="+mn-ea"/>
              <a:cs typeface="+mn-cs"/>
            </a:endParaRPr>
          </a:p>
        </p:txBody>
      </p:sp>
      <p:sp>
        <p:nvSpPr>
          <p:cNvPr id="13333" name="Line 44"/>
          <p:cNvSpPr>
            <a:spLocks noChangeShapeType="1"/>
          </p:cNvSpPr>
          <p:nvPr/>
        </p:nvSpPr>
        <p:spPr bwMode="auto">
          <a:xfrm flipV="1">
            <a:off x="1401763" y="3155950"/>
            <a:ext cx="7473950" cy="0"/>
          </a:xfrm>
          <a:prstGeom prst="line">
            <a:avLst/>
          </a:prstGeom>
          <a:noFill/>
          <a:ln w="9525">
            <a:solidFill>
              <a:schemeClr val="tx1"/>
            </a:solidFill>
            <a:round/>
            <a:headEnd/>
            <a:tailEnd/>
          </a:ln>
        </p:spPr>
        <p:txBody>
          <a:bodyPr/>
          <a:lstStyle/>
          <a:p>
            <a:pPr>
              <a:defRPr/>
            </a:pPr>
            <a:endParaRPr lang="fr-FR" sz="1800">
              <a:solidFill>
                <a:srgbClr val="000000"/>
              </a:solidFill>
              <a:latin typeface="Arial" pitchFamily="34" charset="0"/>
              <a:ea typeface="+mn-ea"/>
              <a:cs typeface="+mn-cs"/>
            </a:endParaRPr>
          </a:p>
        </p:txBody>
      </p:sp>
      <p:sp>
        <p:nvSpPr>
          <p:cNvPr id="13334" name="Text Box 4"/>
          <p:cNvSpPr txBox="1">
            <a:spLocks noChangeArrowheads="1"/>
          </p:cNvSpPr>
          <p:nvPr/>
        </p:nvSpPr>
        <p:spPr bwMode="auto">
          <a:xfrm>
            <a:off x="1500188" y="4543425"/>
            <a:ext cx="7251700" cy="369888"/>
          </a:xfrm>
          <a:prstGeom prst="rect">
            <a:avLst/>
          </a:prstGeom>
          <a:solidFill>
            <a:srgbClr val="CCFFFF"/>
          </a:solidFill>
          <a:ln w="9525">
            <a:solidFill>
              <a:schemeClr val="tx1"/>
            </a:solidFill>
            <a:miter lim="800000"/>
            <a:headEnd/>
            <a:tailEnd/>
          </a:ln>
        </p:spPr>
        <p:txBody>
          <a:bodyPr wrap="none">
            <a:spAutoFit/>
          </a:bodyPr>
          <a:lstStyle/>
          <a:p>
            <a:pPr algn="ctr">
              <a:defRPr/>
            </a:pPr>
            <a:r>
              <a:rPr lang="fr-FR" sz="1800" b="1" dirty="0">
                <a:solidFill>
                  <a:srgbClr val="000000"/>
                </a:solidFill>
                <a:latin typeface="Arial" pitchFamily="34" charset="0"/>
                <a:ea typeface="+mn-ea"/>
                <a:cs typeface="+mn-cs"/>
              </a:rPr>
              <a:t>Recommandations for the substitution </a:t>
            </a:r>
            <a:r>
              <a:rPr lang="fr-FR" sz="1800" b="1" dirty="0" err="1">
                <a:solidFill>
                  <a:srgbClr val="000000"/>
                </a:solidFill>
                <a:latin typeface="Arial" pitchFamily="34" charset="0"/>
                <a:ea typeface="+mn-ea"/>
                <a:cs typeface="+mn-cs"/>
              </a:rPr>
              <a:t>fluid</a:t>
            </a:r>
            <a:r>
              <a:rPr lang="fr-FR" sz="1800" b="1" dirty="0">
                <a:solidFill>
                  <a:srgbClr val="000000"/>
                </a:solidFill>
                <a:latin typeface="Arial" pitchFamily="34" charset="0"/>
                <a:ea typeface="+mn-ea"/>
                <a:cs typeface="+mn-cs"/>
              </a:rPr>
              <a:t> (convective volume)</a:t>
            </a:r>
          </a:p>
        </p:txBody>
      </p:sp>
      <p:sp>
        <p:nvSpPr>
          <p:cNvPr id="13335" name="Rectangle 6"/>
          <p:cNvSpPr>
            <a:spLocks noChangeArrowheads="1"/>
          </p:cNvSpPr>
          <p:nvPr/>
        </p:nvSpPr>
        <p:spPr bwMode="auto">
          <a:xfrm>
            <a:off x="1371600" y="4913313"/>
            <a:ext cx="7507288" cy="1277937"/>
          </a:xfrm>
          <a:prstGeom prst="rect">
            <a:avLst/>
          </a:prstGeom>
          <a:noFill/>
          <a:ln w="3175">
            <a:solidFill>
              <a:schemeClr val="tx1"/>
            </a:solidFill>
            <a:miter lim="800000"/>
            <a:headEnd/>
            <a:tailEnd/>
          </a:ln>
        </p:spPr>
        <p:txBody>
          <a:bodyPr wrap="none" anchor="ctr"/>
          <a:lstStyle/>
          <a:p>
            <a:pPr>
              <a:defRPr/>
            </a:pPr>
            <a:endParaRPr lang="fr-FR" sz="1800">
              <a:solidFill>
                <a:srgbClr val="000000"/>
              </a:solidFill>
              <a:latin typeface="Arial" pitchFamily="34" charset="0"/>
              <a:ea typeface="+mn-ea"/>
              <a:cs typeface="Arial" pitchFamily="34" charset="0"/>
            </a:endParaRPr>
          </a:p>
        </p:txBody>
      </p:sp>
      <p:sp>
        <p:nvSpPr>
          <p:cNvPr id="13336" name="Text Box 7"/>
          <p:cNvSpPr txBox="1">
            <a:spLocks noChangeArrowheads="1"/>
          </p:cNvSpPr>
          <p:nvPr/>
        </p:nvSpPr>
        <p:spPr bwMode="auto">
          <a:xfrm>
            <a:off x="5595938" y="4878388"/>
            <a:ext cx="1698625" cy="369887"/>
          </a:xfrm>
          <a:prstGeom prst="rect">
            <a:avLst/>
          </a:prstGeom>
          <a:noFill/>
          <a:ln w="9525">
            <a:noFill/>
            <a:miter lim="800000"/>
            <a:headEnd/>
            <a:tailEnd/>
          </a:ln>
        </p:spPr>
        <p:txBody>
          <a:bodyPr wrap="none">
            <a:spAutoFit/>
          </a:bodyPr>
          <a:lstStyle/>
          <a:p>
            <a:pPr>
              <a:defRPr/>
            </a:pPr>
            <a:r>
              <a:rPr lang="fr-FR" sz="1800" b="1">
                <a:solidFill>
                  <a:srgbClr val="FFFFFF"/>
                </a:solidFill>
                <a:latin typeface="Arial" pitchFamily="34" charset="0"/>
                <a:ea typeface="+mn-ea"/>
                <a:cs typeface="Arial" pitchFamily="34" charset="0"/>
              </a:rPr>
              <a:t>  </a:t>
            </a:r>
            <a:r>
              <a:rPr lang="fr-FR" sz="1800" b="1">
                <a:solidFill>
                  <a:srgbClr val="FF0000"/>
                </a:solidFill>
                <a:latin typeface="Arial" pitchFamily="34" charset="0"/>
                <a:ea typeface="+mn-ea"/>
                <a:cs typeface="Arial" pitchFamily="34" charset="0"/>
              </a:rPr>
              <a:t>Endotoxines            </a:t>
            </a:r>
          </a:p>
        </p:txBody>
      </p:sp>
      <p:sp>
        <p:nvSpPr>
          <p:cNvPr id="13337" name="Line 24"/>
          <p:cNvSpPr>
            <a:spLocks noChangeShapeType="1"/>
          </p:cNvSpPr>
          <p:nvPr/>
        </p:nvSpPr>
        <p:spPr bwMode="auto">
          <a:xfrm>
            <a:off x="4110038" y="4913313"/>
            <a:ext cx="0" cy="1277937"/>
          </a:xfrm>
          <a:prstGeom prst="line">
            <a:avLst/>
          </a:prstGeom>
          <a:noFill/>
          <a:ln w="9525">
            <a:solidFill>
              <a:schemeClr val="tx1"/>
            </a:solidFill>
            <a:round/>
            <a:headEnd/>
            <a:tailEnd/>
          </a:ln>
        </p:spPr>
        <p:txBody>
          <a:bodyPr/>
          <a:lstStyle/>
          <a:p>
            <a:pPr>
              <a:defRPr/>
            </a:pPr>
            <a:endParaRPr lang="fr-FR" sz="1800">
              <a:solidFill>
                <a:srgbClr val="000000"/>
              </a:solidFill>
              <a:latin typeface="Arial" pitchFamily="34" charset="0"/>
              <a:ea typeface="+mn-ea"/>
              <a:cs typeface="+mn-cs"/>
            </a:endParaRPr>
          </a:p>
        </p:txBody>
      </p:sp>
      <p:sp>
        <p:nvSpPr>
          <p:cNvPr id="13338" name="Text Box 26"/>
          <p:cNvSpPr txBox="1">
            <a:spLocks noChangeArrowheads="1"/>
          </p:cNvSpPr>
          <p:nvPr/>
        </p:nvSpPr>
        <p:spPr bwMode="auto">
          <a:xfrm>
            <a:off x="1452563" y="5529263"/>
            <a:ext cx="7826375" cy="368300"/>
          </a:xfrm>
          <a:prstGeom prst="rect">
            <a:avLst/>
          </a:prstGeom>
          <a:noFill/>
          <a:ln w="9525">
            <a:noFill/>
            <a:miter lim="800000"/>
            <a:headEnd/>
            <a:tailEnd/>
          </a:ln>
        </p:spPr>
        <p:txBody>
          <a:bodyPr>
            <a:spAutoFit/>
          </a:bodyPr>
          <a:lstStyle/>
          <a:p>
            <a:pPr>
              <a:defRPr/>
            </a:pPr>
            <a:r>
              <a:rPr lang="fr-FR" sz="1800" b="1">
                <a:solidFill>
                  <a:srgbClr val="000000"/>
                </a:solidFill>
                <a:latin typeface="Arial" pitchFamily="34" charset="0"/>
                <a:ea typeface="+mn-ea"/>
                <a:cs typeface="+mn-cs"/>
              </a:rPr>
              <a:t>         ISO 23500                             </a:t>
            </a:r>
            <a:r>
              <a:rPr lang="fr-FR" sz="1800" b="1">
                <a:solidFill>
                  <a:srgbClr val="003399"/>
                </a:solidFill>
                <a:latin typeface="Arial" pitchFamily="34" charset="0"/>
                <a:ea typeface="+mn-ea"/>
                <a:cs typeface="+mn-cs"/>
              </a:rPr>
              <a:t>&lt; 0,03 UI / ml                           </a:t>
            </a:r>
          </a:p>
        </p:txBody>
      </p:sp>
      <p:sp>
        <p:nvSpPr>
          <p:cNvPr id="13339" name="Line 44"/>
          <p:cNvSpPr>
            <a:spLocks noChangeShapeType="1"/>
          </p:cNvSpPr>
          <p:nvPr/>
        </p:nvSpPr>
        <p:spPr bwMode="auto">
          <a:xfrm flipV="1">
            <a:off x="1397000" y="5883275"/>
            <a:ext cx="7473950" cy="0"/>
          </a:xfrm>
          <a:prstGeom prst="line">
            <a:avLst/>
          </a:prstGeom>
          <a:noFill/>
          <a:ln w="9525">
            <a:solidFill>
              <a:schemeClr val="tx1"/>
            </a:solidFill>
            <a:round/>
            <a:headEnd/>
            <a:tailEnd/>
          </a:ln>
        </p:spPr>
        <p:txBody>
          <a:bodyPr/>
          <a:lstStyle/>
          <a:p>
            <a:pPr>
              <a:defRPr/>
            </a:pPr>
            <a:endParaRPr lang="fr-FR" sz="1800">
              <a:solidFill>
                <a:srgbClr val="000000"/>
              </a:solidFill>
              <a:latin typeface="Arial" pitchFamily="34" charset="0"/>
              <a:ea typeface="+mn-ea"/>
              <a:cs typeface="+mn-cs"/>
            </a:endParaRPr>
          </a:p>
        </p:txBody>
      </p:sp>
      <p:sp>
        <p:nvSpPr>
          <p:cNvPr id="13340" name="Text Box 50"/>
          <p:cNvSpPr txBox="1">
            <a:spLocks noChangeArrowheads="1"/>
          </p:cNvSpPr>
          <p:nvPr/>
        </p:nvSpPr>
        <p:spPr bwMode="auto">
          <a:xfrm>
            <a:off x="2216150" y="5849938"/>
            <a:ext cx="4502150" cy="369887"/>
          </a:xfrm>
          <a:prstGeom prst="rect">
            <a:avLst/>
          </a:prstGeom>
          <a:solidFill>
            <a:srgbClr val="FFFF00"/>
          </a:solidFill>
          <a:ln w="9525">
            <a:noFill/>
            <a:miter lim="800000"/>
            <a:headEnd/>
            <a:tailEnd/>
          </a:ln>
        </p:spPr>
        <p:txBody>
          <a:bodyPr wrap="none">
            <a:spAutoFit/>
          </a:bodyPr>
          <a:lstStyle/>
          <a:p>
            <a:pPr>
              <a:defRPr/>
            </a:pPr>
            <a:r>
              <a:rPr lang="fr-FR" sz="1800" b="1" dirty="0">
                <a:solidFill>
                  <a:srgbClr val="000000"/>
                </a:solidFill>
                <a:latin typeface="Arial" pitchFamily="34" charset="0"/>
                <a:ea typeface="+mn-ea"/>
                <a:cs typeface="Arial" pitchFamily="34" charset="0"/>
              </a:rPr>
              <a:t>JAPON                </a:t>
            </a:r>
            <a:r>
              <a:rPr lang="fr-FR" sz="1800" b="1" dirty="0">
                <a:solidFill>
                  <a:srgbClr val="003399"/>
                </a:solidFill>
                <a:latin typeface="Arial" pitchFamily="34" charset="0"/>
                <a:ea typeface="+mn-ea"/>
                <a:cs typeface="Arial" pitchFamily="34" charset="0"/>
              </a:rPr>
              <a:t>               &lt; 0,001 UI / ml      </a:t>
            </a:r>
          </a:p>
        </p:txBody>
      </p:sp>
      <p:sp>
        <p:nvSpPr>
          <p:cNvPr id="13341" name="Text Box 26"/>
          <p:cNvSpPr txBox="1">
            <a:spLocks noChangeArrowheads="1"/>
          </p:cNvSpPr>
          <p:nvPr/>
        </p:nvSpPr>
        <p:spPr bwMode="auto">
          <a:xfrm>
            <a:off x="1436688" y="5216525"/>
            <a:ext cx="8005762" cy="368300"/>
          </a:xfrm>
          <a:prstGeom prst="rect">
            <a:avLst/>
          </a:prstGeom>
          <a:noFill/>
          <a:ln w="9525">
            <a:noFill/>
            <a:miter lim="800000"/>
            <a:headEnd/>
            <a:tailEnd/>
          </a:ln>
        </p:spPr>
        <p:txBody>
          <a:bodyPr>
            <a:spAutoFit/>
          </a:bodyPr>
          <a:lstStyle/>
          <a:p>
            <a:pPr>
              <a:defRPr/>
            </a:pPr>
            <a:r>
              <a:rPr lang="fr-FR" sz="1800" b="1">
                <a:solidFill>
                  <a:srgbClr val="000000"/>
                </a:solidFill>
                <a:latin typeface="Arial" pitchFamily="34" charset="0"/>
                <a:ea typeface="+mn-ea"/>
                <a:cs typeface="Arial" pitchFamily="34" charset="0"/>
              </a:rPr>
              <a:t>          FRANCE</a:t>
            </a:r>
            <a:r>
              <a:rPr lang="fr-FR" sz="1800" b="1">
                <a:solidFill>
                  <a:srgbClr val="FFFFFF"/>
                </a:solidFill>
                <a:latin typeface="Arial" pitchFamily="34" charset="0"/>
                <a:ea typeface="+mn-ea"/>
                <a:cs typeface="Arial" pitchFamily="34" charset="0"/>
              </a:rPr>
              <a:t>    </a:t>
            </a:r>
            <a:r>
              <a:rPr lang="fr-FR" sz="1800" b="1">
                <a:solidFill>
                  <a:srgbClr val="000099"/>
                </a:solidFill>
                <a:latin typeface="Arial" pitchFamily="34" charset="0"/>
                <a:ea typeface="+mn-ea"/>
                <a:cs typeface="Arial" pitchFamily="34" charset="0"/>
              </a:rPr>
              <a:t>                          </a:t>
            </a:r>
            <a:r>
              <a:rPr lang="fr-FR" sz="1800" b="1">
                <a:solidFill>
                  <a:srgbClr val="003399"/>
                </a:solidFill>
                <a:latin typeface="Arial" pitchFamily="34" charset="0"/>
                <a:ea typeface="+mn-ea"/>
                <a:cs typeface="Arial" pitchFamily="34" charset="0"/>
              </a:rPr>
              <a:t>&lt; 0,05 UI / ml                           </a:t>
            </a:r>
          </a:p>
        </p:txBody>
      </p:sp>
      <p:sp>
        <p:nvSpPr>
          <p:cNvPr id="13342" name="Line 44"/>
          <p:cNvSpPr>
            <a:spLocks noChangeShapeType="1"/>
          </p:cNvSpPr>
          <p:nvPr/>
        </p:nvSpPr>
        <p:spPr bwMode="auto">
          <a:xfrm flipV="1">
            <a:off x="1401763" y="5540375"/>
            <a:ext cx="7473950" cy="0"/>
          </a:xfrm>
          <a:prstGeom prst="line">
            <a:avLst/>
          </a:prstGeom>
          <a:noFill/>
          <a:ln w="9525">
            <a:solidFill>
              <a:schemeClr val="tx1"/>
            </a:solidFill>
            <a:round/>
            <a:headEnd/>
            <a:tailEnd/>
          </a:ln>
        </p:spPr>
        <p:txBody>
          <a:bodyPr/>
          <a:lstStyle/>
          <a:p>
            <a:pPr>
              <a:defRPr/>
            </a:pPr>
            <a:endParaRPr lang="fr-FR" sz="1800">
              <a:solidFill>
                <a:srgbClr val="000000"/>
              </a:solidFill>
              <a:latin typeface="Arial" pitchFamily="34" charset="0"/>
              <a:ea typeface="+mn-ea"/>
              <a:cs typeface="+mn-cs"/>
            </a:endParaRPr>
          </a:p>
        </p:txBody>
      </p:sp>
      <p:sp>
        <p:nvSpPr>
          <p:cNvPr id="13343" name="Line 44"/>
          <p:cNvSpPr>
            <a:spLocks noChangeShapeType="1"/>
          </p:cNvSpPr>
          <p:nvPr/>
        </p:nvSpPr>
        <p:spPr bwMode="auto">
          <a:xfrm flipV="1">
            <a:off x="1401763" y="5235575"/>
            <a:ext cx="7473950" cy="0"/>
          </a:xfrm>
          <a:prstGeom prst="line">
            <a:avLst/>
          </a:prstGeom>
          <a:noFill/>
          <a:ln w="9525">
            <a:solidFill>
              <a:schemeClr val="tx1"/>
            </a:solidFill>
            <a:round/>
            <a:headEnd/>
            <a:tailEnd/>
          </a:ln>
        </p:spPr>
        <p:txBody>
          <a:bodyPr/>
          <a:lstStyle/>
          <a:p>
            <a:pPr>
              <a:defRPr/>
            </a:pPr>
            <a:endParaRPr lang="fr-FR" sz="1800">
              <a:solidFill>
                <a:srgbClr val="000000"/>
              </a:solidFill>
              <a:latin typeface="Arial" pitchFamily="34" charset="0"/>
              <a:ea typeface="+mn-ea"/>
              <a:cs typeface="+mn-cs"/>
            </a:endParaRPr>
          </a:p>
        </p:txBody>
      </p:sp>
      <p:sp>
        <p:nvSpPr>
          <p:cNvPr id="32" name="Rectangle 31"/>
          <p:cNvSpPr/>
          <p:nvPr/>
        </p:nvSpPr>
        <p:spPr bwMode="auto">
          <a:xfrm>
            <a:off x="463550" y="6237288"/>
            <a:ext cx="9359900" cy="62071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9525" cap="flat" cmpd="sng" algn="ctr">
            <a:solidFill>
              <a:schemeClr val="tx1"/>
            </a:solidFill>
            <a:prstDash val="solid"/>
            <a:round/>
            <a:headEnd type="none" w="med" len="med"/>
            <a:tailEnd type="none" w="med" len="med"/>
          </a:ln>
          <a:effectLst/>
        </p:spPr>
        <p:txBody>
          <a:bodyPr/>
          <a:lstStyle/>
          <a:p>
            <a:pPr algn="ctr">
              <a:defRPr/>
            </a:pPr>
            <a:r>
              <a:rPr lang="fr-FR" sz="1400" b="1">
                <a:solidFill>
                  <a:srgbClr val="000000"/>
                </a:solidFill>
                <a:latin typeface="Arial" charset="0"/>
              </a:rPr>
              <a:t>A.Ragon, P.Brunet, D.Jaubert, G.Lebrun, A.Duval-Sabatier</a:t>
            </a:r>
          </a:p>
          <a:p>
            <a:pPr algn="ctr">
              <a:defRPr/>
            </a:pPr>
            <a:r>
              <a:rPr lang="fr-FR" sz="1400" b="1">
                <a:solidFill>
                  <a:srgbClr val="000000"/>
                </a:solidFill>
                <a:latin typeface="Arial" charset="0"/>
              </a:rPr>
              <a:t>Pôle Urologie – NéphrologieAssistance Publique – Hôpitaux de Marseille. Décembre 2012 </a:t>
            </a:r>
            <a:endParaRPr lang="fr-FR" sz="1400">
              <a:solidFill>
                <a:srgbClr val="000000"/>
              </a:solidFill>
              <a:latin typeface="Arial" charset="0"/>
            </a:endParaRPr>
          </a:p>
        </p:txBody>
      </p:sp>
      <p:sp>
        <p:nvSpPr>
          <p:cNvPr id="404512" name="Flèche droite 32"/>
          <p:cNvSpPr>
            <a:spLocks noChangeArrowheads="1"/>
          </p:cNvSpPr>
          <p:nvPr/>
        </p:nvSpPr>
        <p:spPr bwMode="auto">
          <a:xfrm>
            <a:off x="174625" y="3716338"/>
            <a:ext cx="979488" cy="485775"/>
          </a:xfrm>
          <a:prstGeom prst="rightArrow">
            <a:avLst>
              <a:gd name="adj1" fmla="val 50000"/>
              <a:gd name="adj2" fmla="val 49942"/>
            </a:avLst>
          </a:prstGeom>
          <a:solidFill>
            <a:srgbClr val="FF0000"/>
          </a:solidFill>
          <a:ln w="9525">
            <a:solidFill>
              <a:schemeClr val="tx1"/>
            </a:solidFill>
            <a:round/>
            <a:headEnd/>
            <a:tailEnd/>
          </a:ln>
        </p:spPr>
        <p:txBody>
          <a:bodyPr/>
          <a:lstStyle/>
          <a:p>
            <a:pPr eaLnBrk="0" hangingPunct="0"/>
            <a:endParaRPr lang="fr-FR"/>
          </a:p>
        </p:txBody>
      </p:sp>
      <p:sp>
        <p:nvSpPr>
          <p:cNvPr id="404513" name="Flèche droite 33"/>
          <p:cNvSpPr>
            <a:spLocks noChangeArrowheads="1"/>
          </p:cNvSpPr>
          <p:nvPr/>
        </p:nvSpPr>
        <p:spPr bwMode="auto">
          <a:xfrm>
            <a:off x="174625" y="5805488"/>
            <a:ext cx="979488" cy="484187"/>
          </a:xfrm>
          <a:prstGeom prst="rightArrow">
            <a:avLst>
              <a:gd name="adj1" fmla="val 50000"/>
              <a:gd name="adj2" fmla="val 50106"/>
            </a:avLst>
          </a:prstGeom>
          <a:solidFill>
            <a:srgbClr val="FF0000"/>
          </a:solidFill>
          <a:ln w="9525">
            <a:solidFill>
              <a:schemeClr val="tx1"/>
            </a:solidFill>
            <a:round/>
            <a:headEnd/>
            <a:tailEnd/>
          </a:ln>
        </p:spPr>
        <p:txBody>
          <a:bodyPr/>
          <a:lstStyle/>
          <a:p>
            <a:pPr eaLnBrk="0" hangingPunct="0"/>
            <a:endParaRPr lang="fr-FR"/>
          </a:p>
        </p:txBody>
      </p:sp>
    </p:spTree>
    <p:extLst>
      <p:ext uri="{BB962C8B-B14F-4D97-AF65-F5344CB8AC3E}">
        <p14:creationId xmlns:p14="http://schemas.microsoft.com/office/powerpoint/2010/main" val="10123492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538" y="188913"/>
            <a:ext cx="8145462" cy="3744912"/>
          </a:xfrm>
          <a:prstGeom prst="rect">
            <a:avLst/>
          </a:prstGeom>
          <a:noFill/>
          <a:ln w="9525">
            <a:solidFill>
              <a:srgbClr val="FF0000"/>
            </a:solidFill>
            <a:miter lim="800000"/>
            <a:headEnd/>
            <a:tailEnd/>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sp>
        <p:nvSpPr>
          <p:cNvPr id="402434" name="Text Box 36"/>
          <p:cNvSpPr txBox="1">
            <a:spLocks noChangeArrowheads="1"/>
          </p:cNvSpPr>
          <p:nvPr/>
        </p:nvSpPr>
        <p:spPr bwMode="auto">
          <a:xfrm>
            <a:off x="390525" y="4221163"/>
            <a:ext cx="9648825"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kumimoji="1" lang="en-US" altLang="ja-JP" b="1" i="1">
                <a:solidFill>
                  <a:srgbClr val="FF0000"/>
                </a:solidFill>
                <a:latin typeface="Arial" charset="0"/>
              </a:rPr>
              <a:t>Masakane Ikuto ASN 2008: </a:t>
            </a:r>
          </a:p>
          <a:p>
            <a:pPr algn="ctr" eaLnBrk="1" hangingPunct="1"/>
            <a:r>
              <a:rPr kumimoji="1" lang="en-US" altLang="ja-JP" b="1" i="1">
                <a:solidFill>
                  <a:srgbClr val="FF0000"/>
                </a:solidFill>
                <a:latin typeface="Arial" charset="0"/>
              </a:rPr>
              <a:t>mortality risk and dialysis fluids purity</a:t>
            </a:r>
          </a:p>
          <a:p>
            <a:pPr algn="ctr" eaLnBrk="1" hangingPunct="1"/>
            <a:r>
              <a:rPr lang="fr-FR" sz="2000" b="1">
                <a:solidFill>
                  <a:srgbClr val="FF0000"/>
                </a:solidFill>
                <a:latin typeface="Arial" charset="0"/>
              </a:rPr>
              <a:t>1)</a:t>
            </a:r>
            <a:r>
              <a:rPr lang="fr-FR" sz="2000" b="1">
                <a:latin typeface="Arial" charset="0"/>
              </a:rPr>
              <a:t>Endotoxines in the dialysat &lt; 0,05 UI/ml</a:t>
            </a:r>
          </a:p>
          <a:p>
            <a:pPr algn="ctr" eaLnBrk="1" hangingPunct="1"/>
            <a:r>
              <a:rPr lang="fr-FR" sz="2000" b="1">
                <a:latin typeface="Arial" charset="0"/>
              </a:rPr>
              <a:t>in 93,6 %dialysis center from Japan</a:t>
            </a:r>
          </a:p>
          <a:p>
            <a:pPr algn="ctr" eaLnBrk="1" hangingPunct="1"/>
            <a:r>
              <a:rPr lang="fr-FR" sz="2000" b="1">
                <a:solidFill>
                  <a:srgbClr val="FF0000"/>
                </a:solidFill>
                <a:latin typeface="Arial" charset="0"/>
              </a:rPr>
              <a:t>2)</a:t>
            </a:r>
            <a:r>
              <a:rPr lang="fr-FR" sz="2000" b="1">
                <a:latin typeface="Arial" charset="0"/>
              </a:rPr>
              <a:t> </a:t>
            </a:r>
            <a:r>
              <a:rPr lang="fr-FR" sz="2000" b="1">
                <a:solidFill>
                  <a:srgbClr val="FF0000"/>
                </a:solidFill>
                <a:latin typeface="Arial" charset="0"/>
              </a:rPr>
              <a:t>Mortality risk correlate to the endotoxin level in the dialysate: </a:t>
            </a:r>
          </a:p>
          <a:p>
            <a:pPr algn="ctr" eaLnBrk="1" hangingPunct="1"/>
            <a:r>
              <a:rPr lang="fr-FR" sz="2000" b="1">
                <a:latin typeface="Arial" charset="0"/>
              </a:rPr>
              <a:t>RR 1 if &lt; 0.001 ET/ml versus RR 1.48 if 0.1 à 0.25 ET/ml</a:t>
            </a:r>
            <a:endParaRPr lang="fr-FR" sz="1800" b="1">
              <a:solidFill>
                <a:srgbClr val="FF0000"/>
              </a:solidFill>
              <a:latin typeface="Arial" charset="0"/>
            </a:endParaRPr>
          </a:p>
          <a:p>
            <a:pPr eaLnBrk="1" hangingPunct="1"/>
            <a:endParaRPr kumimoji="1" lang="en-US" altLang="ja-JP" sz="1800" b="1" i="1">
              <a:solidFill>
                <a:srgbClr val="000000"/>
              </a:solidFill>
              <a:latin typeface="Arial" charset="0"/>
            </a:endParaRPr>
          </a:p>
        </p:txBody>
      </p:sp>
      <p:sp>
        <p:nvSpPr>
          <p:cNvPr id="402435" name="Flèche vers la gauche 1"/>
          <p:cNvSpPr>
            <a:spLocks noChangeArrowheads="1"/>
          </p:cNvSpPr>
          <p:nvPr/>
        </p:nvSpPr>
        <p:spPr bwMode="auto">
          <a:xfrm rot="-976645">
            <a:off x="2735263" y="1400175"/>
            <a:ext cx="4994275" cy="612775"/>
          </a:xfrm>
          <a:prstGeom prst="leftArrow">
            <a:avLst>
              <a:gd name="adj1" fmla="val 50000"/>
              <a:gd name="adj2" fmla="val 50071"/>
            </a:avLst>
          </a:prstGeom>
          <a:solidFill>
            <a:srgbClr val="FF0000"/>
          </a:solidFill>
          <a:ln w="9525">
            <a:solidFill>
              <a:schemeClr val="tx1"/>
            </a:solidFill>
            <a:round/>
            <a:headEnd/>
            <a:tailEnd/>
          </a:ln>
        </p:spPr>
        <p:txBody>
          <a:bodyPr/>
          <a:lstStyle/>
          <a:p>
            <a:pPr eaLnBrk="0" hangingPunct="0"/>
            <a:r>
              <a:rPr lang="en-US" sz="1800"/>
              <a:t>                   Purity of the dialysis fluids</a:t>
            </a:r>
          </a:p>
        </p:txBody>
      </p:sp>
    </p:spTree>
    <p:extLst>
      <p:ext uri="{BB962C8B-B14F-4D97-AF65-F5344CB8AC3E}">
        <p14:creationId xmlns:p14="http://schemas.microsoft.com/office/powerpoint/2010/main" val="39884998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0" y="404813"/>
            <a:ext cx="8145463" cy="3744912"/>
          </a:xfrm>
          <a:prstGeom prst="rect">
            <a:avLst/>
          </a:prstGeom>
          <a:noFill/>
          <a:ln w="9525">
            <a:solidFill>
              <a:srgbClr val="FF0000"/>
            </a:solidFill>
            <a:miter lim="800000"/>
            <a:headEnd/>
            <a:tailEnd/>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sp>
        <p:nvSpPr>
          <p:cNvPr id="370690" name="Text Box 36"/>
          <p:cNvSpPr txBox="1">
            <a:spLocks noChangeArrowheads="1"/>
          </p:cNvSpPr>
          <p:nvPr/>
        </p:nvSpPr>
        <p:spPr bwMode="auto">
          <a:xfrm>
            <a:off x="1471613" y="4581525"/>
            <a:ext cx="7559675" cy="1938992"/>
          </a:xfrm>
          <a:prstGeom prst="rect">
            <a:avLst/>
          </a:prstGeom>
          <a:solidFill>
            <a:schemeClr val="accent1">
              <a:lumMod val="20000"/>
              <a:lumOff val="80000"/>
            </a:schemeClr>
          </a:solidFill>
          <a:ln>
            <a:solidFill>
              <a:srgbClr val="FF0000"/>
            </a:solidFill>
          </a:ln>
        </p:spPr>
        <p:txBody>
          <a:bodyPr>
            <a:spAutoFit/>
          </a:bodyPr>
          <a:lstStyle>
            <a:lvl1pPr marL="342900" indent="-342900"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kumimoji="1" lang="en-US" altLang="ja-JP" b="1" i="1" dirty="0" smtClean="0">
                <a:solidFill>
                  <a:srgbClr val="000000"/>
                </a:solidFill>
                <a:latin typeface="Arial" charset="0"/>
              </a:rPr>
              <a:t>Mortality is frequent in the adult dialysis population</a:t>
            </a:r>
          </a:p>
          <a:p>
            <a:pPr algn="ctr" eaLnBrk="1" hangingPunct="1">
              <a:defRPr/>
            </a:pPr>
            <a:r>
              <a:rPr kumimoji="1" lang="en-US" altLang="ja-JP" b="1" i="1" dirty="0" smtClean="0">
                <a:solidFill>
                  <a:srgbClr val="000000"/>
                </a:solidFill>
                <a:latin typeface="Arial" charset="0"/>
              </a:rPr>
              <a:t>    All together, “only” a mean survival chance of</a:t>
            </a:r>
          </a:p>
          <a:p>
            <a:pPr algn="ctr" eaLnBrk="1" hangingPunct="1">
              <a:defRPr/>
            </a:pPr>
            <a:r>
              <a:rPr kumimoji="1" lang="en-US" altLang="ja-JP" b="1" i="1" dirty="0" smtClean="0">
                <a:solidFill>
                  <a:srgbClr val="000000"/>
                </a:solidFill>
                <a:latin typeface="Arial" charset="0"/>
              </a:rPr>
              <a:t> 6 years (Adult European Patients) compared to 15 years (Adult </a:t>
            </a:r>
            <a:r>
              <a:rPr kumimoji="1" lang="en-US" altLang="ja-JP" b="1" i="1" dirty="0" err="1" smtClean="0">
                <a:solidFill>
                  <a:srgbClr val="000000"/>
                </a:solidFill>
                <a:latin typeface="Arial" charset="0"/>
              </a:rPr>
              <a:t>Japanease</a:t>
            </a:r>
            <a:r>
              <a:rPr kumimoji="1" lang="en-US" altLang="ja-JP" b="1" i="1" dirty="0" smtClean="0">
                <a:solidFill>
                  <a:srgbClr val="000000"/>
                </a:solidFill>
                <a:latin typeface="Arial" charset="0"/>
              </a:rPr>
              <a:t> Patients)</a:t>
            </a:r>
          </a:p>
        </p:txBody>
      </p:sp>
    </p:spTree>
    <p:extLst>
      <p:ext uri="{BB962C8B-B14F-4D97-AF65-F5344CB8AC3E}">
        <p14:creationId xmlns:p14="http://schemas.microsoft.com/office/powerpoint/2010/main" val="14133076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re 1"/>
          <p:cNvSpPr>
            <a:spLocks noGrp="1"/>
          </p:cNvSpPr>
          <p:nvPr>
            <p:ph type="title"/>
          </p:nvPr>
        </p:nvSpPr>
        <p:spPr>
          <a:xfrm>
            <a:off x="282575" y="333375"/>
            <a:ext cx="9802813" cy="2016125"/>
          </a:xfrm>
          <a:solidFill>
            <a:schemeClr val="accent1">
              <a:lumMod val="20000"/>
              <a:lumOff val="80000"/>
            </a:schemeClr>
          </a:solidFill>
        </p:spPr>
        <p:txBody>
          <a:bodyPr/>
          <a:lstStyle/>
          <a:p>
            <a:pPr>
              <a:defRPr/>
            </a:pPr>
            <a:r>
              <a:rPr lang="fr-FR" sz="3200" dirty="0" smtClean="0">
                <a:solidFill>
                  <a:srgbClr val="FF0000"/>
                </a:solidFill>
                <a:ea typeface="+mj-ea"/>
              </a:rPr>
              <a:t>The </a:t>
            </a:r>
            <a:r>
              <a:rPr lang="fr-FR" sz="3200" dirty="0" err="1" smtClean="0">
                <a:solidFill>
                  <a:srgbClr val="FF0000"/>
                </a:solidFill>
                <a:ea typeface="+mj-ea"/>
              </a:rPr>
              <a:t>effect</a:t>
            </a:r>
            <a:r>
              <a:rPr lang="fr-FR" sz="3200" dirty="0" smtClean="0">
                <a:solidFill>
                  <a:srgbClr val="FF0000"/>
                </a:solidFill>
                <a:ea typeface="+mj-ea"/>
              </a:rPr>
              <a:t> of on-line </a:t>
            </a:r>
            <a:r>
              <a:rPr lang="fr-FR" sz="3200" dirty="0" err="1" smtClean="0">
                <a:solidFill>
                  <a:srgbClr val="FF0000"/>
                </a:solidFill>
                <a:ea typeface="+mj-ea"/>
              </a:rPr>
              <a:t>hemodiafiltration</a:t>
            </a:r>
            <a:r>
              <a:rPr lang="fr-FR" sz="3200" dirty="0" smtClean="0">
                <a:solidFill>
                  <a:srgbClr val="FF0000"/>
                </a:solidFill>
                <a:ea typeface="+mj-ea"/>
              </a:rPr>
              <a:t> on </a:t>
            </a:r>
            <a:r>
              <a:rPr lang="fr-FR" sz="3200" dirty="0" err="1" smtClean="0">
                <a:solidFill>
                  <a:srgbClr val="FF0000"/>
                </a:solidFill>
                <a:ea typeface="+mj-ea"/>
              </a:rPr>
              <a:t>improving</a:t>
            </a:r>
            <a:r>
              <a:rPr lang="fr-FR" sz="3200" dirty="0" smtClean="0">
                <a:solidFill>
                  <a:srgbClr val="FF0000"/>
                </a:solidFill>
                <a:ea typeface="+mj-ea"/>
              </a:rPr>
              <a:t> the </a:t>
            </a:r>
            <a:r>
              <a:rPr lang="fr-FR" sz="3200" dirty="0" err="1" smtClean="0">
                <a:solidFill>
                  <a:srgbClr val="FF0000"/>
                </a:solidFill>
                <a:ea typeface="+mj-ea"/>
              </a:rPr>
              <a:t>cardiovascular</a:t>
            </a:r>
            <a:r>
              <a:rPr lang="fr-FR" sz="3200" dirty="0" smtClean="0">
                <a:solidFill>
                  <a:srgbClr val="FF0000"/>
                </a:solidFill>
                <a:ea typeface="+mj-ea"/>
              </a:rPr>
              <a:t> </a:t>
            </a:r>
            <a:r>
              <a:rPr lang="fr-FR" sz="3200" dirty="0" err="1" smtClean="0">
                <a:solidFill>
                  <a:srgbClr val="FF0000"/>
                </a:solidFill>
                <a:ea typeface="+mj-ea"/>
              </a:rPr>
              <a:t>function</a:t>
            </a:r>
            <a:r>
              <a:rPr lang="fr-FR" sz="3200" dirty="0" smtClean="0">
                <a:solidFill>
                  <a:srgbClr val="FF0000"/>
                </a:solidFill>
                <a:ea typeface="+mj-ea"/>
              </a:rPr>
              <a:t> </a:t>
            </a:r>
            <a:r>
              <a:rPr lang="fr-FR" sz="3200" dirty="0" err="1" smtClean="0">
                <a:solidFill>
                  <a:srgbClr val="FF0000"/>
                </a:solidFill>
                <a:ea typeface="+mj-ea"/>
              </a:rPr>
              <a:t>parameters</a:t>
            </a:r>
            <a:r>
              <a:rPr lang="fr-FR" sz="3200" dirty="0" smtClean="0">
                <a:solidFill>
                  <a:srgbClr val="FF0000"/>
                </a:solidFill>
                <a:ea typeface="+mj-ea"/>
              </a:rPr>
              <a:t> </a:t>
            </a:r>
            <a:br>
              <a:rPr lang="fr-FR" sz="3200" dirty="0" smtClean="0">
                <a:solidFill>
                  <a:srgbClr val="FF0000"/>
                </a:solidFill>
                <a:ea typeface="+mj-ea"/>
              </a:rPr>
            </a:br>
            <a:r>
              <a:rPr lang="fr-FR" sz="3200" dirty="0" smtClean="0">
                <a:solidFill>
                  <a:srgbClr val="FF0000"/>
                </a:solidFill>
                <a:ea typeface="+mj-ea"/>
              </a:rPr>
              <a:t>in </a:t>
            </a:r>
            <a:r>
              <a:rPr lang="fr-FR" sz="3200" dirty="0" err="1" smtClean="0">
                <a:solidFill>
                  <a:srgbClr val="FF0000"/>
                </a:solidFill>
                <a:ea typeface="+mj-ea"/>
              </a:rPr>
              <a:t>children</a:t>
            </a:r>
            <a:r>
              <a:rPr lang="fr-FR" sz="3200" dirty="0" smtClean="0">
                <a:solidFill>
                  <a:srgbClr val="FF0000"/>
                </a:solidFill>
                <a:ea typeface="+mj-ea"/>
              </a:rPr>
              <a:t> on </a:t>
            </a:r>
            <a:r>
              <a:rPr lang="fr-FR" sz="3200" dirty="0" err="1" smtClean="0">
                <a:solidFill>
                  <a:srgbClr val="FF0000"/>
                </a:solidFill>
                <a:ea typeface="+mj-ea"/>
              </a:rPr>
              <a:t>regular</a:t>
            </a:r>
            <a:r>
              <a:rPr lang="fr-FR" sz="3200" dirty="0" smtClean="0">
                <a:solidFill>
                  <a:srgbClr val="FF0000"/>
                </a:solidFill>
                <a:ea typeface="+mj-ea"/>
              </a:rPr>
              <a:t> </a:t>
            </a:r>
            <a:r>
              <a:rPr lang="fr-FR" sz="3200" dirty="0" err="1" smtClean="0">
                <a:solidFill>
                  <a:srgbClr val="FF0000"/>
                </a:solidFill>
                <a:ea typeface="+mj-ea"/>
              </a:rPr>
              <a:t>dialysis</a:t>
            </a:r>
            <a:r>
              <a:rPr lang="fr-FR" dirty="0" smtClean="0">
                <a:ea typeface="+mj-ea"/>
              </a:rPr>
              <a:t/>
            </a:r>
            <a:br>
              <a:rPr lang="fr-FR" dirty="0" smtClean="0">
                <a:ea typeface="+mj-ea"/>
              </a:rPr>
            </a:br>
            <a:r>
              <a:rPr lang="fr-FR" sz="2000" dirty="0" smtClean="0">
                <a:ea typeface="+mj-ea"/>
              </a:rPr>
              <a:t>FI Fadel et al., </a:t>
            </a:r>
            <a:r>
              <a:rPr lang="fr-FR" sz="2000" dirty="0" err="1" smtClean="0">
                <a:ea typeface="+mj-ea"/>
              </a:rPr>
              <a:t>Saudi</a:t>
            </a:r>
            <a:r>
              <a:rPr lang="fr-FR" sz="2000" dirty="0" smtClean="0">
                <a:ea typeface="+mj-ea"/>
              </a:rPr>
              <a:t> J </a:t>
            </a:r>
            <a:r>
              <a:rPr lang="fr-FR" sz="2000" dirty="0" err="1" smtClean="0">
                <a:ea typeface="+mj-ea"/>
              </a:rPr>
              <a:t>Kidney</a:t>
            </a:r>
            <a:r>
              <a:rPr lang="fr-FR" sz="2000" dirty="0" smtClean="0">
                <a:ea typeface="+mj-ea"/>
              </a:rPr>
              <a:t> Dis Transplant 2015; 26(1):39-46</a:t>
            </a:r>
          </a:p>
        </p:txBody>
      </p:sp>
      <p:sp>
        <p:nvSpPr>
          <p:cNvPr id="418818" name="Espace réservé du contenu 2"/>
          <p:cNvSpPr>
            <a:spLocks noGrp="1"/>
          </p:cNvSpPr>
          <p:nvPr>
            <p:ph idx="1"/>
          </p:nvPr>
        </p:nvSpPr>
        <p:spPr>
          <a:xfrm>
            <a:off x="103188" y="2420938"/>
            <a:ext cx="5903912" cy="3960812"/>
          </a:xfrm>
        </p:spPr>
        <p:txBody>
          <a:bodyPr/>
          <a:lstStyle/>
          <a:p>
            <a:pPr marL="0" indent="0" algn="just">
              <a:lnSpc>
                <a:spcPts val="3800"/>
              </a:lnSpc>
              <a:buFontTx/>
              <a:buNone/>
            </a:pPr>
            <a:r>
              <a:rPr lang="fr-FR" sz="1800">
                <a:latin typeface="Arial" charset="0"/>
                <a:ea typeface="MS PGothic" charset="0"/>
                <a:cs typeface="MS PGothic" charset="0"/>
              </a:rPr>
              <a:t>Converting from HD to OL-HDF predilution, there was:  </a:t>
            </a:r>
          </a:p>
          <a:p>
            <a:pPr marL="0" indent="0" algn="just">
              <a:lnSpc>
                <a:spcPts val="3800"/>
              </a:lnSpc>
              <a:buFont typeface="Wingdings" charset="0"/>
              <a:buChar char="ü"/>
            </a:pPr>
            <a:r>
              <a:rPr lang="fr-FR" sz="1800" b="1" i="1">
                <a:solidFill>
                  <a:srgbClr val="FF0000"/>
                </a:solidFill>
                <a:latin typeface="Arial" charset="0"/>
                <a:ea typeface="MS PGothic" charset="0"/>
                <a:cs typeface="MS PGothic" charset="0"/>
              </a:rPr>
              <a:t>a significant decrease in hs-CRP (from 7.9±8.9 to 3.4±3 µg/mL) (P=0.01) </a:t>
            </a:r>
            <a:endParaRPr lang="fr-FR" sz="1800" b="1">
              <a:latin typeface="Arial" charset="0"/>
              <a:ea typeface="MS PGothic" charset="0"/>
              <a:cs typeface="MS PGothic" charset="0"/>
            </a:endParaRPr>
          </a:p>
          <a:p>
            <a:pPr marL="0" indent="0" algn="just">
              <a:lnSpc>
                <a:spcPts val="3800"/>
              </a:lnSpc>
              <a:buFont typeface="Wingdings" charset="0"/>
              <a:buChar char="ü"/>
            </a:pPr>
            <a:r>
              <a:rPr lang="fr-FR" sz="1800">
                <a:latin typeface="Arial" charset="0"/>
                <a:ea typeface="MS PGothic" charset="0"/>
                <a:cs typeface="MS PGothic" charset="0"/>
              </a:rPr>
              <a:t>a significant decrease in frequency of diastolic dysfunction (</a:t>
            </a:r>
            <a:r>
              <a:rPr lang="fr-FR" sz="1800" i="1">
                <a:latin typeface="Arial" charset="0"/>
                <a:ea typeface="MS PGothic" charset="0"/>
                <a:cs typeface="MS PGothic" charset="0"/>
              </a:rPr>
              <a:t>P</a:t>
            </a:r>
            <a:r>
              <a:rPr lang="fr-FR" sz="1800">
                <a:latin typeface="Arial" charset="0"/>
                <a:ea typeface="MS PGothic" charset="0"/>
                <a:cs typeface="MS PGothic" charset="0"/>
              </a:rPr>
              <a:t>=0.04), while </a:t>
            </a:r>
            <a:r>
              <a:rPr lang="fr-FR" sz="1800" b="1" i="1">
                <a:solidFill>
                  <a:srgbClr val="FF0000"/>
                </a:solidFill>
                <a:latin typeface="Arial" charset="0"/>
                <a:ea typeface="MS PGothic" charset="0"/>
                <a:cs typeface="MS PGothic" charset="0"/>
              </a:rPr>
              <a:t>systolic function (FS and EF) improved significantly (P=0.007 and 0.05, respectively), </a:t>
            </a:r>
          </a:p>
          <a:p>
            <a:pPr marL="0" indent="0" algn="just">
              <a:lnSpc>
                <a:spcPts val="3800"/>
              </a:lnSpc>
              <a:buFont typeface="Wingdings" charset="0"/>
              <a:buChar char="ü"/>
            </a:pPr>
            <a:r>
              <a:rPr lang="fr-FR" sz="1800">
                <a:latin typeface="Arial" charset="0"/>
                <a:ea typeface="MS PGothic" charset="0"/>
                <a:cs typeface="MS PGothic" charset="0"/>
              </a:rPr>
              <a:t>but LVMI and MBPI pre or post dialysis did not change</a:t>
            </a:r>
          </a:p>
        </p:txBody>
      </p:sp>
      <p:pic>
        <p:nvPicPr>
          <p:cNvPr id="418819"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2997200"/>
            <a:ext cx="4078288"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1282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idx="4294967295"/>
          </p:nvPr>
        </p:nvSpPr>
        <p:spPr>
          <a:xfrm>
            <a:off x="679450" y="333375"/>
            <a:ext cx="9001125" cy="1871663"/>
          </a:xfrm>
          <a:solidFill>
            <a:schemeClr val="accent1">
              <a:lumMod val="20000"/>
              <a:lumOff val="80000"/>
            </a:schemeClr>
          </a:solidFill>
        </p:spPr>
        <p:txBody>
          <a:bodyPr/>
          <a:lstStyle/>
          <a:p>
            <a:pPr>
              <a:defRPr/>
            </a:pPr>
            <a:r>
              <a:rPr lang="fr-FR">
                <a:latin typeface="Arial" charset="0"/>
                <a:ea typeface="MS PGothic" charset="0"/>
              </a:rPr>
              <a:t>β2 microglobulin removal with HDF</a:t>
            </a:r>
            <a:br>
              <a:rPr lang="fr-FR">
                <a:latin typeface="Arial" charset="0"/>
                <a:ea typeface="MS PGothic" charset="0"/>
              </a:rPr>
            </a:br>
            <a:r>
              <a:rPr lang="fr-FR" sz="4000">
                <a:solidFill>
                  <a:srgbClr val="FF0000"/>
                </a:solidFill>
                <a:latin typeface="Arial" charset="0"/>
                <a:ea typeface="MS PGothic" charset="0"/>
              </a:rPr>
              <a:t>(what is purity of the dialysate ?)</a:t>
            </a:r>
            <a:r>
              <a:rPr lang="fr-FR">
                <a:latin typeface="Arial" charset="0"/>
                <a:ea typeface="MS PGothic" charset="0"/>
              </a:rPr>
              <a:t/>
            </a:r>
            <a:br>
              <a:rPr lang="fr-FR">
                <a:latin typeface="Arial" charset="0"/>
                <a:ea typeface="MS PGothic" charset="0"/>
              </a:rPr>
            </a:br>
            <a:r>
              <a:rPr lang="fr-FR" sz="2400" i="1">
                <a:latin typeface="Arial" charset="0"/>
                <a:ea typeface="MS PGothic" charset="0"/>
              </a:rPr>
              <a:t>M.Fischbach Nephron </a:t>
            </a:r>
            <a:r>
              <a:rPr lang="fr-FR" sz="2400" b="1" i="1">
                <a:solidFill>
                  <a:srgbClr val="FF0000"/>
                </a:solidFill>
                <a:latin typeface="Arial" charset="0"/>
                <a:ea typeface="MS PGothic" charset="0"/>
              </a:rPr>
              <a:t>1989</a:t>
            </a:r>
            <a:r>
              <a:rPr lang="fr-FR" sz="2400" i="1">
                <a:latin typeface="Arial" charset="0"/>
                <a:ea typeface="MS PGothic" charset="0"/>
              </a:rPr>
              <a:t>; 53:110-4</a:t>
            </a:r>
            <a:endParaRPr lang="fr-FR" sz="2800" i="1">
              <a:latin typeface="Arial" charset="0"/>
              <a:ea typeface="MS PGothic" charset="0"/>
            </a:endParaRPr>
          </a:p>
        </p:txBody>
      </p:sp>
      <p:sp>
        <p:nvSpPr>
          <p:cNvPr id="408578" name="Rectangle 3"/>
          <p:cNvSpPr>
            <a:spLocks noGrp="1" noChangeArrowheads="1"/>
          </p:cNvSpPr>
          <p:nvPr>
            <p:ph type="body" idx="4294967295"/>
          </p:nvPr>
        </p:nvSpPr>
        <p:spPr>
          <a:xfrm>
            <a:off x="463550" y="2420938"/>
            <a:ext cx="9217025" cy="3816350"/>
          </a:xfrm>
        </p:spPr>
        <p:txBody>
          <a:bodyPr/>
          <a:lstStyle/>
          <a:p>
            <a:pPr algn="just"/>
            <a:r>
              <a:rPr lang="fr-FR" sz="2400">
                <a:latin typeface="Arial" charset="0"/>
                <a:ea typeface="MS PGothic" charset="0"/>
              </a:rPr>
              <a:t>HDF &gt; HF &gt; HD in terms of </a:t>
            </a:r>
            <a:r>
              <a:rPr lang="fr-FR" sz="2400">
                <a:latin typeface="Arial" charset="0"/>
                <a:ea typeface="MS PGothic" charset="0"/>
                <a:cs typeface="Arial" charset="0"/>
              </a:rPr>
              <a:t>β2 microglobulin dialytic removal</a:t>
            </a:r>
            <a:endParaRPr lang="fr-FR" sz="2400">
              <a:latin typeface="Arial" charset="0"/>
              <a:ea typeface="MS PGothic" charset="0"/>
            </a:endParaRPr>
          </a:p>
          <a:p>
            <a:pPr algn="just"/>
            <a:r>
              <a:rPr lang="fr-FR" sz="2400">
                <a:latin typeface="Arial" charset="0"/>
                <a:ea typeface="MS PGothic" charset="0"/>
              </a:rPr>
              <a:t>Highly permeable membrane optimal use: HDF (limited retrofiltration)</a:t>
            </a:r>
          </a:p>
          <a:p>
            <a:pPr algn="just"/>
            <a:r>
              <a:rPr lang="fr-FR" sz="2400">
                <a:latin typeface="Arial" charset="0"/>
                <a:ea typeface="MS PGothic" charset="0"/>
                <a:cs typeface="Arial" charset="0"/>
              </a:rPr>
              <a:t>Despite enhanced removal of β2 microglobulin during conventional HDF, no decrease over time of the β2 microglobulin serum level in children: retrofiltration of conventional dialysate (endotoxins / inflammation / β2microglobulin enhanced production) ? : </a:t>
            </a:r>
            <a:r>
              <a:rPr lang="fr-FR" sz="2400">
                <a:solidFill>
                  <a:srgbClr val="FF0000"/>
                </a:solidFill>
                <a:latin typeface="Arial" charset="0"/>
                <a:ea typeface="MS PGothic" charset="0"/>
                <a:cs typeface="Arial" charset="0"/>
              </a:rPr>
              <a:t>need for dialysis fluids purity, not only germs but also endotoxins (from conventional HDF, bags and « normal » dialysate to OL-HDF)</a:t>
            </a:r>
          </a:p>
        </p:txBody>
      </p:sp>
    </p:spTree>
    <p:extLst>
      <p:ext uri="{BB962C8B-B14F-4D97-AF65-F5344CB8AC3E}">
        <p14:creationId xmlns:p14="http://schemas.microsoft.com/office/powerpoint/2010/main" val="24854654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073" name="Image 3" descr="DIVERS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4238" y="2714625"/>
            <a:ext cx="3897312"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re 1"/>
          <p:cNvSpPr>
            <a:spLocks noGrp="1"/>
          </p:cNvSpPr>
          <p:nvPr>
            <p:ph type="title"/>
          </p:nvPr>
        </p:nvSpPr>
        <p:spPr>
          <a:xfrm>
            <a:off x="803275" y="357188"/>
            <a:ext cx="8743950" cy="1571625"/>
          </a:xfrm>
          <a:solidFill>
            <a:schemeClr val="accent1">
              <a:lumMod val="20000"/>
              <a:lumOff val="80000"/>
            </a:schemeClr>
          </a:solidFill>
        </p:spPr>
        <p:txBody>
          <a:bodyPr/>
          <a:lstStyle/>
          <a:p>
            <a:pPr>
              <a:defRPr/>
            </a:pPr>
            <a:r>
              <a:rPr lang="fr-FR" sz="2800" dirty="0" smtClean="0">
                <a:ea typeface="+mj-ea"/>
                <a:cs typeface="+mj-cs"/>
              </a:rPr>
              <a:t>The </a:t>
            </a:r>
            <a:r>
              <a:rPr lang="fr-FR" sz="2800" dirty="0" err="1" smtClean="0">
                <a:ea typeface="+mj-ea"/>
                <a:cs typeface="+mj-cs"/>
              </a:rPr>
              <a:t>effect</a:t>
            </a:r>
            <a:r>
              <a:rPr lang="fr-FR" sz="2800" dirty="0" smtClean="0">
                <a:ea typeface="+mj-ea"/>
                <a:cs typeface="+mj-cs"/>
              </a:rPr>
              <a:t> of </a:t>
            </a:r>
            <a:r>
              <a:rPr lang="fr-FR" sz="2800" dirty="0" err="1" smtClean="0">
                <a:ea typeface="+mj-ea"/>
                <a:cs typeface="+mj-cs"/>
              </a:rPr>
              <a:t>dialysis</a:t>
            </a:r>
            <a:r>
              <a:rPr lang="fr-FR" sz="2800" dirty="0" smtClean="0">
                <a:ea typeface="+mj-ea"/>
                <a:cs typeface="+mj-cs"/>
              </a:rPr>
              <a:t> </a:t>
            </a:r>
            <a:r>
              <a:rPr lang="fr-FR" sz="2800" dirty="0" err="1" smtClean="0">
                <a:ea typeface="+mj-ea"/>
                <a:cs typeface="+mj-cs"/>
              </a:rPr>
              <a:t>modality</a:t>
            </a:r>
            <a:r>
              <a:rPr lang="fr-FR" sz="2800" dirty="0" smtClean="0">
                <a:ea typeface="+mj-ea"/>
                <a:cs typeface="+mj-cs"/>
              </a:rPr>
              <a:t> on phosphate control : HD </a:t>
            </a:r>
            <a:r>
              <a:rPr lang="fr-FR" sz="2800" dirty="0" err="1" smtClean="0">
                <a:ea typeface="+mj-ea"/>
                <a:cs typeface="+mj-cs"/>
              </a:rPr>
              <a:t>compared</a:t>
            </a:r>
            <a:r>
              <a:rPr lang="fr-FR" sz="2800" dirty="0" smtClean="0">
                <a:ea typeface="+mj-ea"/>
                <a:cs typeface="+mj-cs"/>
              </a:rPr>
              <a:t> to HDF. </a:t>
            </a:r>
            <a:br>
              <a:rPr lang="fr-FR" sz="2800" dirty="0" smtClean="0">
                <a:ea typeface="+mj-ea"/>
                <a:cs typeface="+mj-cs"/>
              </a:rPr>
            </a:br>
            <a:r>
              <a:rPr lang="fr-FR" sz="2000" dirty="0" smtClean="0">
                <a:ea typeface="+mj-ea"/>
                <a:cs typeface="+mj-cs"/>
              </a:rPr>
              <a:t>The Pan Thames </a:t>
            </a:r>
            <a:r>
              <a:rPr lang="fr-FR" sz="2000" dirty="0" err="1" smtClean="0">
                <a:ea typeface="+mj-ea"/>
                <a:cs typeface="+mj-cs"/>
              </a:rPr>
              <a:t>Renal</a:t>
            </a:r>
            <a:r>
              <a:rPr lang="fr-FR" sz="2000" dirty="0" smtClean="0">
                <a:ea typeface="+mj-ea"/>
                <a:cs typeface="+mj-cs"/>
              </a:rPr>
              <a:t> Audit</a:t>
            </a:r>
            <a:r>
              <a:rPr lang="fr-FR" sz="2400" dirty="0" smtClean="0">
                <a:ea typeface="+mj-ea"/>
                <a:cs typeface="+mj-cs"/>
              </a:rPr>
              <a:t/>
            </a:r>
            <a:br>
              <a:rPr lang="fr-FR" sz="2400" dirty="0" smtClean="0">
                <a:ea typeface="+mj-ea"/>
                <a:cs typeface="+mj-cs"/>
              </a:rPr>
            </a:br>
            <a:r>
              <a:rPr lang="fr-FR" sz="2000" dirty="0" smtClean="0">
                <a:ea typeface="+mj-ea"/>
                <a:cs typeface="+mj-cs"/>
              </a:rPr>
              <a:t>A. Davenport et al. </a:t>
            </a:r>
            <a:r>
              <a:rPr lang="fr-FR" sz="2000" dirty="0" err="1" smtClean="0">
                <a:ea typeface="+mj-ea"/>
                <a:cs typeface="+mj-cs"/>
              </a:rPr>
              <a:t>Nephrol</a:t>
            </a:r>
            <a:r>
              <a:rPr lang="fr-FR" sz="2000" dirty="0" smtClean="0">
                <a:ea typeface="+mj-ea"/>
                <a:cs typeface="+mj-cs"/>
              </a:rPr>
              <a:t> Dial Transplant 2010; 25:897-901</a:t>
            </a:r>
          </a:p>
        </p:txBody>
      </p:sp>
      <p:sp>
        <p:nvSpPr>
          <p:cNvPr id="643075" name="Espace réservé du contenu 2"/>
          <p:cNvSpPr>
            <a:spLocks noGrp="1"/>
          </p:cNvSpPr>
          <p:nvPr>
            <p:ph idx="1"/>
          </p:nvPr>
        </p:nvSpPr>
        <p:spPr>
          <a:xfrm>
            <a:off x="534988" y="2143125"/>
            <a:ext cx="9145016" cy="4114800"/>
          </a:xfrm>
        </p:spPr>
        <p:txBody>
          <a:bodyPr/>
          <a:lstStyle/>
          <a:p>
            <a:pPr marL="0" indent="0">
              <a:buNone/>
            </a:pPr>
            <a:r>
              <a:rPr lang="fr-FR" sz="2800" dirty="0">
                <a:solidFill>
                  <a:srgbClr val="FF0000"/>
                </a:solidFill>
                <a:latin typeface="Arial" charset="0"/>
              </a:rPr>
              <a:t>HDF </a:t>
            </a:r>
            <a:r>
              <a:rPr lang="fr-FR" sz="2800" dirty="0" err="1">
                <a:solidFill>
                  <a:srgbClr val="FF0000"/>
                </a:solidFill>
                <a:latin typeface="Arial" charset="0"/>
              </a:rPr>
              <a:t>offers</a:t>
            </a:r>
            <a:r>
              <a:rPr lang="fr-FR" sz="2800" dirty="0">
                <a:solidFill>
                  <a:srgbClr val="FF0000"/>
                </a:solidFill>
                <a:latin typeface="Arial" charset="0"/>
              </a:rPr>
              <a:t> </a:t>
            </a:r>
            <a:r>
              <a:rPr lang="fr-FR" sz="2800" dirty="0" err="1">
                <a:solidFill>
                  <a:srgbClr val="FF0000"/>
                </a:solidFill>
                <a:latin typeface="Arial" charset="0"/>
              </a:rPr>
              <a:t>improved</a:t>
            </a:r>
            <a:r>
              <a:rPr lang="fr-FR" sz="2800" dirty="0">
                <a:solidFill>
                  <a:srgbClr val="FF0000"/>
                </a:solidFill>
                <a:latin typeface="Arial" charset="0"/>
              </a:rPr>
              <a:t> phosphate control </a:t>
            </a:r>
            <a:r>
              <a:rPr lang="fr-FR" sz="2800" dirty="0" err="1">
                <a:solidFill>
                  <a:srgbClr val="FF0000"/>
                </a:solidFill>
                <a:latin typeface="Arial" charset="0"/>
              </a:rPr>
              <a:t>compared</a:t>
            </a:r>
            <a:r>
              <a:rPr lang="fr-FR" sz="2800" dirty="0">
                <a:solidFill>
                  <a:srgbClr val="FF0000"/>
                </a:solidFill>
                <a:latin typeface="Arial" charset="0"/>
              </a:rPr>
              <a:t> to </a:t>
            </a:r>
            <a:r>
              <a:rPr lang="fr-FR" sz="2800" dirty="0" smtClean="0">
                <a:solidFill>
                  <a:srgbClr val="FF0000"/>
                </a:solidFill>
                <a:latin typeface="Arial" charset="0"/>
              </a:rPr>
              <a:t>HD</a:t>
            </a:r>
            <a:endParaRPr lang="fr-FR" sz="2800" dirty="0">
              <a:solidFill>
                <a:srgbClr val="FF0000"/>
              </a:solidFill>
              <a:latin typeface="Arial" charset="0"/>
            </a:endParaRPr>
          </a:p>
          <a:p>
            <a:pPr>
              <a:buFontTx/>
              <a:buNone/>
            </a:pPr>
            <a:endParaRPr lang="fr-FR" dirty="0">
              <a:latin typeface="Arial" charset="0"/>
            </a:endParaRPr>
          </a:p>
        </p:txBody>
      </p:sp>
      <p:pic>
        <p:nvPicPr>
          <p:cNvPr id="643076" name="Image 4" descr="DIVERS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24463" y="2857500"/>
            <a:ext cx="3375025"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3077" name="Flèche vers le bas 5"/>
          <p:cNvSpPr>
            <a:spLocks noChangeArrowheads="1"/>
          </p:cNvSpPr>
          <p:nvPr/>
        </p:nvSpPr>
        <p:spPr bwMode="auto">
          <a:xfrm rot="1529623">
            <a:off x="3908425" y="2700338"/>
            <a:ext cx="544513" cy="977900"/>
          </a:xfrm>
          <a:prstGeom prst="downArrow">
            <a:avLst>
              <a:gd name="adj1" fmla="val 50000"/>
              <a:gd name="adj2" fmla="val 50169"/>
            </a:avLst>
          </a:prstGeom>
          <a:solidFill>
            <a:srgbClr val="FFFF00"/>
          </a:solidFill>
          <a:ln w="9525">
            <a:solidFill>
              <a:schemeClr val="tx1"/>
            </a:solidFill>
            <a:round/>
            <a:headEnd/>
            <a:tailEnd/>
          </a:ln>
        </p:spPr>
        <p:txBody>
          <a:bodyPr/>
          <a:lstStyle/>
          <a:p>
            <a:r>
              <a:rPr lang="fr-FR" sz="1800">
                <a:solidFill>
                  <a:srgbClr val="000000"/>
                </a:solidFill>
                <a:cs typeface="Arial" charset="0"/>
              </a:rPr>
              <a:t>HDF</a:t>
            </a:r>
            <a:endParaRPr lang="fr-FR" sz="2400">
              <a:solidFill>
                <a:srgbClr val="000000"/>
              </a:solidFill>
              <a:cs typeface="Arial" charset="0"/>
            </a:endParaRPr>
          </a:p>
        </p:txBody>
      </p:sp>
      <p:sp>
        <p:nvSpPr>
          <p:cNvPr id="643078" name="Rectangle 6"/>
          <p:cNvSpPr>
            <a:spLocks noChangeArrowheads="1"/>
          </p:cNvSpPr>
          <p:nvPr/>
        </p:nvSpPr>
        <p:spPr bwMode="auto">
          <a:xfrm>
            <a:off x="5303838" y="5572125"/>
            <a:ext cx="3295650" cy="1271588"/>
          </a:xfrm>
          <a:prstGeom prst="rect">
            <a:avLst/>
          </a:prstGeom>
          <a:solidFill>
            <a:schemeClr val="bg1"/>
          </a:solidFill>
          <a:ln w="9525">
            <a:solidFill>
              <a:schemeClr val="bg1"/>
            </a:solidFill>
            <a:round/>
            <a:headEnd/>
            <a:tailEnd/>
          </a:ln>
        </p:spPr>
        <p:txBody>
          <a:bodyPr/>
          <a:lstStyle/>
          <a:p>
            <a:endParaRPr lang="en-US" sz="2400">
              <a:solidFill>
                <a:srgbClr val="000000"/>
              </a:solidFill>
              <a:cs typeface="Arial" charset="0"/>
            </a:endParaRPr>
          </a:p>
        </p:txBody>
      </p:sp>
      <p:sp>
        <p:nvSpPr>
          <p:cNvPr id="643079" name="Flèche vers le bas 7"/>
          <p:cNvSpPr>
            <a:spLocks noChangeArrowheads="1"/>
          </p:cNvSpPr>
          <p:nvPr/>
        </p:nvSpPr>
        <p:spPr bwMode="auto">
          <a:xfrm rot="2673898">
            <a:off x="6554788" y="2771775"/>
            <a:ext cx="582612" cy="977900"/>
          </a:xfrm>
          <a:prstGeom prst="downArrow">
            <a:avLst>
              <a:gd name="adj1" fmla="val 50000"/>
              <a:gd name="adj2" fmla="val 49725"/>
            </a:avLst>
          </a:prstGeom>
          <a:solidFill>
            <a:schemeClr val="tx1"/>
          </a:solidFill>
          <a:ln w="9525">
            <a:solidFill>
              <a:schemeClr val="tx1"/>
            </a:solidFill>
            <a:round/>
            <a:headEnd/>
            <a:tailEnd/>
          </a:ln>
        </p:spPr>
        <p:txBody>
          <a:bodyPr/>
          <a:lstStyle/>
          <a:p>
            <a:r>
              <a:rPr lang="fr-FR" sz="1600" b="1">
                <a:solidFill>
                  <a:srgbClr val="FF0000"/>
                </a:solidFill>
                <a:cs typeface="Arial" charset="0"/>
              </a:rPr>
              <a:t>HD</a:t>
            </a:r>
            <a:endParaRPr lang="fr-FR" sz="2400" b="1">
              <a:solidFill>
                <a:srgbClr val="FF0000"/>
              </a:solidFill>
              <a:cs typeface="Arial" charset="0"/>
            </a:endParaRPr>
          </a:p>
        </p:txBody>
      </p:sp>
      <p:sp>
        <p:nvSpPr>
          <p:cNvPr id="643080" name="Flèche vers le bas 8"/>
          <p:cNvSpPr>
            <a:spLocks noChangeArrowheads="1"/>
          </p:cNvSpPr>
          <p:nvPr/>
        </p:nvSpPr>
        <p:spPr bwMode="auto">
          <a:xfrm rot="2825807">
            <a:off x="7000875" y="3611563"/>
            <a:ext cx="530225" cy="977900"/>
          </a:xfrm>
          <a:prstGeom prst="downArrow">
            <a:avLst>
              <a:gd name="adj1" fmla="val 50000"/>
              <a:gd name="adj2" fmla="val 49933"/>
            </a:avLst>
          </a:prstGeom>
          <a:noFill/>
          <a:ln w="9525">
            <a:solidFill>
              <a:schemeClr val="tx1"/>
            </a:solidFill>
            <a:round/>
            <a:headEnd/>
            <a:tailEnd/>
          </a:ln>
        </p:spPr>
        <p:txBody>
          <a:bodyPr/>
          <a:lstStyle/>
          <a:p>
            <a:r>
              <a:rPr lang="fr-FR" sz="1600" dirty="0">
                <a:solidFill>
                  <a:srgbClr val="000000"/>
                </a:solidFill>
                <a:cs typeface="Arial" charset="0"/>
              </a:rPr>
              <a:t>HDF</a:t>
            </a:r>
            <a:endParaRPr lang="fr-FR" sz="2400" dirty="0">
              <a:solidFill>
                <a:srgbClr val="000000"/>
              </a:solidFill>
              <a:cs typeface="Arial" charset="0"/>
            </a:endParaRPr>
          </a:p>
        </p:txBody>
      </p:sp>
    </p:spTree>
    <p:extLst>
      <p:ext uri="{BB962C8B-B14F-4D97-AF65-F5344CB8AC3E}">
        <p14:creationId xmlns:p14="http://schemas.microsoft.com/office/powerpoint/2010/main" val="41682652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Espace réservé du contenu 4" descr="titRE article.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7650" y="260350"/>
            <a:ext cx="7704138" cy="2095500"/>
          </a:xfrm>
          <a:ln w="28575">
            <a:solidFill>
              <a:srgbClr val="FF0000"/>
            </a:solidFill>
            <a:miter lim="800000"/>
            <a:headEnd/>
            <a:tailEnd/>
          </a:ln>
        </p:spPr>
      </p:pic>
      <p:pic>
        <p:nvPicPr>
          <p:cNvPr id="410626" name="Image 7" descr="FIGURE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425" y="2643188"/>
            <a:ext cx="449262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27" name="Image 8" descr="FIGURE 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14938" y="2643188"/>
            <a:ext cx="4348162"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28" name="Picture 2050"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2050" y="349250"/>
            <a:ext cx="2774950"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570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Espace réservé du contenu 4" descr="titRE article.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28813" y="214313"/>
            <a:ext cx="6027737" cy="1857375"/>
          </a:xfrm>
        </p:spPr>
      </p:pic>
      <p:pic>
        <p:nvPicPr>
          <p:cNvPr id="412674" name="Image 5" descr="TABLE 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263" y="2214563"/>
            <a:ext cx="4271962"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75" name="Image 6" descr="TABLE 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4625" y="4786313"/>
            <a:ext cx="9937750" cy="16573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12676" name="Image 9" descr="TABLE 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62538" y="2214563"/>
            <a:ext cx="4875212"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0467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hteck 7"/>
          <p:cNvSpPr>
            <a:spLocks noChangeArrowheads="1"/>
          </p:cNvSpPr>
          <p:nvPr/>
        </p:nvSpPr>
        <p:spPr bwMode="auto">
          <a:xfrm>
            <a:off x="463550" y="260350"/>
            <a:ext cx="9359900" cy="461963"/>
          </a:xfrm>
          <a:prstGeom prst="rect">
            <a:avLst/>
          </a:prstGeom>
          <a:solidFill>
            <a:schemeClr val="accent1">
              <a:lumMod val="20000"/>
              <a:lumOff val="80000"/>
            </a:schemeClr>
          </a:solidFill>
          <a:ln>
            <a:noFill/>
          </a:ln>
        </p:spPr>
        <p:txBody>
          <a:bodyPr>
            <a:spAutoFit/>
          </a:bodyPr>
          <a:lstStyle/>
          <a:p>
            <a:pPr algn="ctr">
              <a:defRPr/>
            </a:pPr>
            <a:r>
              <a:rPr lang="en-US">
                <a:solidFill>
                  <a:srgbClr val="000000"/>
                </a:solidFill>
                <a:latin typeface="Arial" charset="0"/>
              </a:rPr>
              <a:t> IPHN: Preliminary findings: superiority of HDF </a:t>
            </a:r>
          </a:p>
        </p:txBody>
      </p:sp>
      <p:graphicFrame>
        <p:nvGraphicFramePr>
          <p:cNvPr id="12" name="Tabelle 11"/>
          <p:cNvGraphicFramePr>
            <a:graphicFrameLocks noGrp="1"/>
          </p:cNvGraphicFramePr>
          <p:nvPr/>
        </p:nvGraphicFramePr>
        <p:xfrm>
          <a:off x="884238" y="1125538"/>
          <a:ext cx="7696200" cy="3773488"/>
        </p:xfrm>
        <a:graphic>
          <a:graphicData uri="http://schemas.openxmlformats.org/drawingml/2006/table">
            <a:tbl>
              <a:tblPr/>
              <a:tblGrid>
                <a:gridCol w="2960687"/>
                <a:gridCol w="1566863"/>
                <a:gridCol w="2033587"/>
                <a:gridCol w="1135063"/>
              </a:tblGrid>
              <a:tr h="771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 </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2800" b="1" i="0" u="none" strike="noStrike" cap="none" normalizeH="0" baseline="0">
                          <a:ln>
                            <a:noFill/>
                          </a:ln>
                          <a:solidFill>
                            <a:srgbClr val="FF0000"/>
                          </a:solidFill>
                          <a:effectLst/>
                          <a:latin typeface="Arial" charset="0"/>
                          <a:ea typeface="MS PGothic" charset="0"/>
                          <a:cs typeface="Times New Roman" charset="0"/>
                        </a:rPr>
                        <a:t>cHD</a:t>
                      </a:r>
                      <a:endParaRPr kumimoji="0" lang="de-DE" sz="2800" b="1" i="0" u="none" strike="noStrike" cap="none" normalizeH="0" baseline="0">
                        <a:ln>
                          <a:noFill/>
                        </a:ln>
                        <a:solidFill>
                          <a:srgbClr val="FF0000"/>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2800" b="1" i="0" u="none" strike="noStrike" cap="none" normalizeH="0" baseline="0">
                          <a:ln>
                            <a:noFill/>
                          </a:ln>
                          <a:solidFill>
                            <a:srgbClr val="FF0000"/>
                          </a:solidFill>
                          <a:effectLst/>
                          <a:latin typeface="Arial" charset="0"/>
                          <a:ea typeface="MS PGothic" charset="0"/>
                          <a:cs typeface="Times New Roman" charset="0"/>
                        </a:rPr>
                        <a:t>HDF</a:t>
                      </a:r>
                      <a:endParaRPr kumimoji="0" lang="de-DE" sz="2800" b="1" i="0" u="none" strike="noStrike" cap="none" normalizeH="0" baseline="0">
                        <a:ln>
                          <a:noFill/>
                        </a:ln>
                        <a:solidFill>
                          <a:srgbClr val="FF0000"/>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P</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5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a:ln>
                            <a:noFill/>
                          </a:ln>
                          <a:solidFill>
                            <a:srgbClr val="FF0000"/>
                          </a:solidFill>
                          <a:effectLst/>
                          <a:latin typeface="Arial" charset="0"/>
                          <a:ea typeface="MS PGothic" charset="0"/>
                          <a:cs typeface="Times New Roman" charset="0"/>
                        </a:rPr>
                        <a:t>Hemoglobin* (g/dl)</a:t>
                      </a:r>
                      <a:endParaRPr kumimoji="0" lang="de-DE" sz="1600" b="0" i="0" u="none" strike="noStrike" cap="none" normalizeH="0" baseline="0">
                        <a:ln>
                          <a:noFill/>
                        </a:ln>
                        <a:solidFill>
                          <a:srgbClr val="FF0000"/>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de-DE" sz="1600" b="0" i="0" u="none" strike="noStrike" cap="none" normalizeH="0" baseline="0">
                          <a:ln>
                            <a:noFill/>
                          </a:ln>
                          <a:solidFill>
                            <a:schemeClr val="tx1"/>
                          </a:solidFill>
                          <a:effectLst/>
                          <a:latin typeface="Arial" charset="0"/>
                          <a:ea typeface="MS PGothic" charset="0"/>
                          <a:cs typeface="Times New Roman" charset="0"/>
                        </a:rPr>
                        <a:t>10.5</a:t>
                      </a: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11.5</a:t>
                      </a:r>
                      <a:r>
                        <a:rPr kumimoji="0" lang="de-DE" sz="1600" b="0" i="0" u="none" strike="noStrike" cap="none" normalizeH="0" baseline="0">
                          <a:ln>
                            <a:noFill/>
                          </a:ln>
                          <a:solidFill>
                            <a:schemeClr val="tx1"/>
                          </a:solidFill>
                          <a:effectLst/>
                          <a:latin typeface="Arial" charset="0"/>
                          <a:ea typeface="MS PGothic" charset="0"/>
                          <a:cs typeface="Times New Roman" charset="0"/>
                        </a:rPr>
                        <a:t> </a:t>
                      </a: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&lt;0.001</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4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a:ln>
                            <a:noFill/>
                          </a:ln>
                          <a:solidFill>
                            <a:srgbClr val="FF0000"/>
                          </a:solidFill>
                          <a:effectLst/>
                          <a:latin typeface="Arial" charset="0"/>
                          <a:ea typeface="MS PGothic" charset="0"/>
                          <a:cs typeface="Times New Roman" charset="0"/>
                        </a:rPr>
                        <a:t>Serum phosphate</a:t>
                      </a:r>
                      <a:r>
                        <a:rPr kumimoji="0" lang="de-DE" sz="1600" b="0" i="0" u="none" strike="noStrike" cap="none" normalizeH="0" baseline="0">
                          <a:ln>
                            <a:noFill/>
                          </a:ln>
                          <a:solidFill>
                            <a:srgbClr val="FF0000"/>
                          </a:solidFill>
                          <a:effectLst/>
                          <a:latin typeface="Arial" charset="0"/>
                          <a:ea typeface="MS PGothic" charset="0"/>
                          <a:cs typeface="Times New Roman" charset="0"/>
                        </a:rPr>
                        <a:t> </a:t>
                      </a:r>
                      <a:r>
                        <a:rPr kumimoji="0" lang="pl-PL" sz="1600" b="0" i="0" u="none" strike="noStrike" cap="none" normalizeH="0" baseline="0">
                          <a:ln>
                            <a:noFill/>
                          </a:ln>
                          <a:solidFill>
                            <a:srgbClr val="FF0000"/>
                          </a:solidFill>
                          <a:effectLst/>
                          <a:latin typeface="Arial" charset="0"/>
                          <a:ea typeface="MS PGothic" charset="0"/>
                          <a:cs typeface="Times New Roman" charset="0"/>
                        </a:rPr>
                        <a:t>(mmol/l)</a:t>
                      </a:r>
                      <a:endParaRPr kumimoji="0" lang="de-DE" sz="1600" b="0" i="0" u="none" strike="noStrike" cap="none" normalizeH="0" baseline="0">
                        <a:ln>
                          <a:noFill/>
                        </a:ln>
                        <a:solidFill>
                          <a:srgbClr val="FF0000"/>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1.75</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1.60</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n</a:t>
                      </a:r>
                      <a:r>
                        <a:rPr kumimoji="0" lang="de-DE" sz="1600" b="0" i="0" u="none" strike="noStrike" cap="none" normalizeH="0" baseline="0">
                          <a:ln>
                            <a:noFill/>
                          </a:ln>
                          <a:solidFill>
                            <a:schemeClr val="tx1"/>
                          </a:solidFill>
                          <a:effectLst/>
                          <a:latin typeface="Arial" charset="0"/>
                          <a:ea typeface="MS PGothic" charset="0"/>
                          <a:cs typeface="Times New Roman" charset="0"/>
                        </a:rPr>
                        <a:t>.</a:t>
                      </a:r>
                      <a:r>
                        <a:rPr kumimoji="0" lang="pl-PL" sz="1600" b="0" i="0" u="none" strike="noStrike" cap="none" normalizeH="0" baseline="0">
                          <a:ln>
                            <a:noFill/>
                          </a:ln>
                          <a:solidFill>
                            <a:schemeClr val="tx1"/>
                          </a:solidFill>
                          <a:effectLst/>
                          <a:latin typeface="Arial" charset="0"/>
                          <a:ea typeface="MS PGothic" charset="0"/>
                          <a:cs typeface="Times New Roman" charset="0"/>
                        </a:rPr>
                        <a:t>s</a:t>
                      </a:r>
                      <a:r>
                        <a:rPr kumimoji="0" lang="de-DE" sz="1600" b="0" i="0" u="none" strike="noStrike" cap="none" normalizeH="0" baseline="0">
                          <a:ln>
                            <a:noFill/>
                          </a:ln>
                          <a:solidFill>
                            <a:schemeClr val="tx1"/>
                          </a:solidFill>
                          <a:effectLst/>
                          <a:latin typeface="Arial" charset="0"/>
                          <a:ea typeface="MS PGothic" charset="0"/>
                          <a:cs typeface="Times New Roman" charset="0"/>
                        </a:rPr>
                        <a:t>.</a:t>
                      </a: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a:ln>
                            <a:noFill/>
                          </a:ln>
                          <a:solidFill>
                            <a:srgbClr val="FF0000"/>
                          </a:solidFill>
                          <a:effectLst/>
                          <a:latin typeface="Arial" charset="0"/>
                          <a:ea typeface="MS PGothic" charset="0"/>
                          <a:cs typeface="Times New Roman" charset="0"/>
                        </a:rPr>
                        <a:t>CrP (g/dl)</a:t>
                      </a:r>
                      <a:endParaRPr kumimoji="0" lang="de-DE" sz="1600" b="0" i="0" u="none" strike="noStrike" cap="none" normalizeH="0" baseline="0">
                        <a:ln>
                          <a:noFill/>
                        </a:ln>
                        <a:solidFill>
                          <a:srgbClr val="FF0000"/>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12.1</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5.7</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&lt;0.01</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4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a:ln>
                            <a:noFill/>
                          </a:ln>
                          <a:solidFill>
                            <a:srgbClr val="FF0000"/>
                          </a:solidFill>
                          <a:effectLst/>
                          <a:latin typeface="Arial" charset="0"/>
                          <a:ea typeface="MS PGothic" charset="0"/>
                          <a:cs typeface="Times New Roman" charset="0"/>
                        </a:rPr>
                        <a:t>BMI SDS</a:t>
                      </a:r>
                      <a:endParaRPr kumimoji="0" lang="de-DE" sz="1600" b="0" i="0" u="none" strike="noStrike" cap="none" normalizeH="0" baseline="0">
                        <a:ln>
                          <a:noFill/>
                        </a:ln>
                        <a:solidFill>
                          <a:srgbClr val="FF0000"/>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-0.30</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0.08</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&lt;0.01</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4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a:ln>
                            <a:noFill/>
                          </a:ln>
                          <a:solidFill>
                            <a:srgbClr val="FF0000"/>
                          </a:solidFill>
                          <a:effectLst/>
                          <a:latin typeface="Arial" charset="0"/>
                          <a:ea typeface="MS PGothic" charset="0"/>
                          <a:cs typeface="Times New Roman" charset="0"/>
                        </a:rPr>
                        <a:t>Height SDS</a:t>
                      </a:r>
                      <a:endParaRPr kumimoji="0" lang="de-DE" sz="1600" b="0" i="0" u="none" strike="noStrike" cap="none" normalizeH="0" baseline="0">
                        <a:ln>
                          <a:noFill/>
                        </a:ln>
                        <a:solidFill>
                          <a:srgbClr val="FF0000"/>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-2.40</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-1.03</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pl-PL" sz="1600" b="0" i="0" u="none" strike="noStrike" cap="none" normalizeH="0" baseline="0">
                          <a:ln>
                            <a:noFill/>
                          </a:ln>
                          <a:solidFill>
                            <a:schemeClr val="tx1"/>
                          </a:solidFill>
                          <a:effectLst/>
                          <a:latin typeface="Arial" charset="0"/>
                          <a:ea typeface="MS PGothic" charset="0"/>
                          <a:cs typeface="Times New Roman" charset="0"/>
                        </a:rPr>
                        <a:t>&lt;0.001</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0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a:ln>
                            <a:noFill/>
                          </a:ln>
                          <a:solidFill>
                            <a:srgbClr val="FF0000"/>
                          </a:solidFill>
                          <a:effectLst/>
                          <a:latin typeface="Arial" charset="0"/>
                          <a:ea typeface="MS PGothic" charset="0"/>
                          <a:cs typeface="Times New Roman" charset="0"/>
                        </a:rPr>
                        <a:t>Delta Height SDS /year**</a:t>
                      </a:r>
                      <a:endParaRPr kumimoji="0" lang="de-DE" sz="1600" b="0" i="0" u="none" strike="noStrike" cap="none" normalizeH="0" baseline="0">
                        <a:ln>
                          <a:noFill/>
                        </a:ln>
                        <a:solidFill>
                          <a:srgbClr val="FF0000"/>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MS PGothic" charset="0"/>
                          <a:cs typeface="MS PGothic" charset="0"/>
                        </a:rPr>
                        <a:t>0.13±0.51</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MS PGothic" charset="0"/>
                          <a:cs typeface="MS PGothic" charset="0"/>
                        </a:rPr>
                        <a:t>-0.22±0.96</a:t>
                      </a:r>
                      <a:r>
                        <a:rPr kumimoji="0" lang="pl-PL" sz="1600" b="0" i="0" u="none" strike="noStrike" cap="none" normalizeH="0" baseline="0">
                          <a:ln>
                            <a:noFill/>
                          </a:ln>
                          <a:solidFill>
                            <a:schemeClr val="tx1"/>
                          </a:solidFill>
                          <a:effectLst/>
                          <a:latin typeface="Arial" charset="0"/>
                          <a:ea typeface="MS PGothic" charset="0"/>
                          <a:cs typeface="Times New Roman" charset="0"/>
                        </a:rPr>
                        <a:t> </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de-DE" sz="1600" b="0" i="0" u="none" strike="noStrike" cap="none" normalizeH="0" baseline="0">
                          <a:ln>
                            <a:noFill/>
                          </a:ln>
                          <a:solidFill>
                            <a:schemeClr val="tx1"/>
                          </a:solidFill>
                          <a:effectLst/>
                          <a:latin typeface="Arial" charset="0"/>
                          <a:ea typeface="MS PGothic" charset="0"/>
                          <a:cs typeface="Times New Roman" charset="0"/>
                        </a:rPr>
                        <a:t>0.05</a:t>
                      </a:r>
                      <a:r>
                        <a:rPr kumimoji="0" lang="pl-PL" sz="1600" b="0" i="0" u="none" strike="noStrike" cap="none" normalizeH="0" baseline="0">
                          <a:ln>
                            <a:noFill/>
                          </a:ln>
                          <a:solidFill>
                            <a:schemeClr val="tx1"/>
                          </a:solidFill>
                          <a:effectLst/>
                          <a:latin typeface="Arial" charset="0"/>
                          <a:ea typeface="MS PGothic" charset="0"/>
                          <a:cs typeface="Times New Roman" charset="0"/>
                        </a:rPr>
                        <a:t> </a:t>
                      </a:r>
                      <a:endParaRPr kumimoji="0" lang="de-DE" sz="1600" b="0" i="0" u="none" strike="noStrike" cap="none" normalizeH="0" baseline="0">
                        <a:ln>
                          <a:noFill/>
                        </a:ln>
                        <a:solidFill>
                          <a:schemeClr val="tx1"/>
                        </a:solidFill>
                        <a:effectLst/>
                        <a:latin typeface="Arial" charset="0"/>
                        <a:ea typeface="MS PGothic" charset="0"/>
                        <a:cs typeface="Times New Roman" charset="0"/>
                      </a:endParaRPr>
                    </a:p>
                  </a:txBody>
                  <a:tcPr marL="77153" marR="7715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70732" name="Rechteck 12"/>
          <p:cNvSpPr>
            <a:spLocks noChangeArrowheads="1"/>
          </p:cNvSpPr>
          <p:nvPr/>
        </p:nvSpPr>
        <p:spPr bwMode="auto">
          <a:xfrm>
            <a:off x="781050" y="5067300"/>
            <a:ext cx="8505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l-PL" sz="1600">
                <a:solidFill>
                  <a:srgbClr val="000000"/>
                </a:solidFill>
                <a:latin typeface="Arial" charset="0"/>
              </a:rPr>
              <a:t>*</a:t>
            </a:r>
            <a:r>
              <a:rPr lang="de-DE" sz="1600">
                <a:solidFill>
                  <a:srgbClr val="000000"/>
                </a:solidFill>
                <a:latin typeface="Arial" charset="0"/>
              </a:rPr>
              <a:t> </a:t>
            </a:r>
            <a:r>
              <a:rPr lang="pl-PL" sz="1600">
                <a:solidFill>
                  <a:srgbClr val="000000"/>
                </a:solidFill>
                <a:latin typeface="Arial" charset="0"/>
              </a:rPr>
              <a:t>Epo dose n.d. between groups</a:t>
            </a:r>
            <a:endParaRPr lang="de-DE" sz="1600">
              <a:solidFill>
                <a:srgbClr val="000000"/>
              </a:solidFill>
              <a:latin typeface="Arial" charset="0"/>
            </a:endParaRPr>
          </a:p>
          <a:p>
            <a:r>
              <a:rPr lang="pl-PL" sz="1600">
                <a:solidFill>
                  <a:srgbClr val="000000"/>
                </a:solidFill>
                <a:latin typeface="Arial" charset="0"/>
              </a:rPr>
              <a:t>** observation time</a:t>
            </a:r>
            <a:r>
              <a:rPr lang="de-DE" sz="1600">
                <a:solidFill>
                  <a:srgbClr val="000000"/>
                </a:solidFill>
                <a:latin typeface="Arial" charset="0"/>
              </a:rPr>
              <a:t>:</a:t>
            </a:r>
            <a:r>
              <a:rPr lang="pl-PL" sz="1600">
                <a:solidFill>
                  <a:srgbClr val="000000"/>
                </a:solidFill>
                <a:latin typeface="Arial" charset="0"/>
              </a:rPr>
              <a:t> </a:t>
            </a:r>
            <a:r>
              <a:rPr lang="en-US" sz="1600">
                <a:solidFill>
                  <a:srgbClr val="000000"/>
                </a:solidFill>
                <a:latin typeface="Arial" charset="0"/>
              </a:rPr>
              <a:t>10.8 (3.6-39) months</a:t>
            </a:r>
            <a:endParaRPr lang="de-DE" sz="1600">
              <a:solidFill>
                <a:srgbClr val="000000"/>
              </a:solidFill>
              <a:latin typeface="Arial" charset="0"/>
            </a:endParaRPr>
          </a:p>
          <a:p>
            <a:r>
              <a:rPr lang="pl-PL" sz="1600">
                <a:solidFill>
                  <a:srgbClr val="000000"/>
                </a:solidFill>
                <a:latin typeface="Arial" charset="0"/>
              </a:rPr>
              <a:t>Independent of dialysis dose (time per week / frequ</a:t>
            </a:r>
            <a:r>
              <a:rPr lang="de-DE" sz="1600">
                <a:solidFill>
                  <a:srgbClr val="000000"/>
                </a:solidFill>
                <a:latin typeface="Arial" charset="0"/>
              </a:rPr>
              <a:t>e</a:t>
            </a:r>
            <a:r>
              <a:rPr lang="pl-PL" sz="1600">
                <a:solidFill>
                  <a:srgbClr val="000000"/>
                </a:solidFill>
                <a:latin typeface="Arial" charset="0"/>
              </a:rPr>
              <a:t>ncy and blood flow/m²) </a:t>
            </a:r>
            <a:endParaRPr lang="de-DE" sz="1600">
              <a:solidFill>
                <a:srgbClr val="000000"/>
              </a:solidFill>
              <a:latin typeface="Arial" charset="0"/>
            </a:endParaRPr>
          </a:p>
          <a:p>
            <a:r>
              <a:rPr lang="en-US" sz="1600">
                <a:solidFill>
                  <a:srgbClr val="000000"/>
                </a:solidFill>
                <a:latin typeface="Arial" charset="0"/>
              </a:rPr>
              <a:t/>
            </a:r>
            <a:br>
              <a:rPr lang="en-US" sz="1600">
                <a:solidFill>
                  <a:srgbClr val="000000"/>
                </a:solidFill>
                <a:latin typeface="Arial" charset="0"/>
              </a:rPr>
            </a:br>
            <a:r>
              <a:rPr lang="en-US" sz="1600">
                <a:solidFill>
                  <a:srgbClr val="000000"/>
                </a:solidFill>
                <a:latin typeface="Arial" charset="0"/>
              </a:rPr>
              <a:t>(52 children HDF, </a:t>
            </a:r>
            <a:r>
              <a:rPr lang="pl-PL" sz="1600">
                <a:solidFill>
                  <a:srgbClr val="000000"/>
                </a:solidFill>
                <a:latin typeface="Arial" charset="0"/>
              </a:rPr>
              <a:t>209</a:t>
            </a:r>
            <a:r>
              <a:rPr lang="en-US" sz="1600">
                <a:solidFill>
                  <a:srgbClr val="000000"/>
                </a:solidFill>
                <a:latin typeface="Arial" charset="0"/>
              </a:rPr>
              <a:t> conventional HD) </a:t>
            </a:r>
          </a:p>
        </p:txBody>
      </p:sp>
      <p:pic>
        <p:nvPicPr>
          <p:cNvPr id="3707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763" y="6564313"/>
            <a:ext cx="41798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734" name="Rectangle 1"/>
          <p:cNvSpPr>
            <a:spLocks noChangeArrowheads="1"/>
          </p:cNvSpPr>
          <p:nvPr/>
        </p:nvSpPr>
        <p:spPr bwMode="auto">
          <a:xfrm>
            <a:off x="5719763" y="908050"/>
            <a:ext cx="1511300" cy="4321175"/>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spTree>
    <p:extLst>
      <p:ext uri="{BB962C8B-B14F-4D97-AF65-F5344CB8AC3E}">
        <p14:creationId xmlns:p14="http://schemas.microsoft.com/office/powerpoint/2010/main" val="11922922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ctrTitle"/>
          </p:nvPr>
        </p:nvSpPr>
        <p:spPr>
          <a:xfrm>
            <a:off x="2400300" y="304800"/>
            <a:ext cx="4886325" cy="2438400"/>
          </a:xfrm>
          <a:solidFill>
            <a:schemeClr val="bg1"/>
          </a:solidFill>
        </p:spPr>
        <p:txBody>
          <a:bodyPr>
            <a:noAutofit/>
          </a:bodyPr>
          <a:lstStyle/>
          <a:p>
            <a:pPr algn="ctr">
              <a:defRPr/>
            </a:pPr>
            <a:r>
              <a:rPr lang="en-GB" sz="3200" b="1" dirty="0">
                <a:solidFill>
                  <a:srgbClr val="0000CC"/>
                </a:solidFill>
                <a:latin typeface="Arial" charset="0"/>
                <a:cs typeface="+mj-cs"/>
              </a:rPr>
              <a:t>The effects of HDF </a:t>
            </a:r>
            <a:r>
              <a:rPr lang="en-GB" sz="3200" b="1" dirty="0" err="1">
                <a:solidFill>
                  <a:srgbClr val="0000CC"/>
                </a:solidFill>
                <a:latin typeface="Arial" charset="0"/>
                <a:cs typeface="+mj-cs"/>
              </a:rPr>
              <a:t>vs</a:t>
            </a:r>
            <a:r>
              <a:rPr lang="en-GB" sz="3200" b="1" dirty="0">
                <a:solidFill>
                  <a:srgbClr val="0000CC"/>
                </a:solidFill>
                <a:latin typeface="Arial" charset="0"/>
                <a:cs typeface="+mj-cs"/>
              </a:rPr>
              <a:t> conventional HD </a:t>
            </a:r>
            <a:r>
              <a:rPr lang="en-GB" sz="2000" b="1" dirty="0">
                <a:solidFill>
                  <a:srgbClr val="0000CC"/>
                </a:solidFill>
                <a:latin typeface="Arial" charset="0"/>
                <a:cs typeface="+mj-cs"/>
              </a:rPr>
              <a:t/>
            </a:r>
            <a:br>
              <a:rPr lang="en-GB" sz="2000" b="1" dirty="0">
                <a:solidFill>
                  <a:srgbClr val="0000CC"/>
                </a:solidFill>
                <a:latin typeface="Arial" charset="0"/>
                <a:cs typeface="+mj-cs"/>
              </a:rPr>
            </a:br>
            <a:r>
              <a:rPr lang="en-GB" sz="2000" b="1" dirty="0">
                <a:solidFill>
                  <a:srgbClr val="0000CC"/>
                </a:solidFill>
                <a:latin typeface="Arial" charset="0"/>
                <a:cs typeface="+mj-cs"/>
              </a:rPr>
              <a:t>on growth and cardiovascular markers in </a:t>
            </a:r>
            <a:r>
              <a:rPr lang="en-GB" sz="2000" b="1" dirty="0" err="1" smtClean="0">
                <a:solidFill>
                  <a:srgbClr val="0000CC"/>
                </a:solidFill>
                <a:latin typeface="Arial" charset="0"/>
                <a:cs typeface="+mj-cs"/>
              </a:rPr>
              <a:t>children</a:t>
            </a:r>
            <a:r>
              <a:rPr lang="en-GB" sz="2000" b="1" dirty="0" err="1" smtClean="0">
                <a:solidFill>
                  <a:schemeClr val="bg1"/>
                </a:solidFill>
                <a:latin typeface="Arial" charset="0"/>
                <a:cs typeface="+mj-cs"/>
              </a:rPr>
              <a:t>n</a:t>
            </a:r>
            <a:r>
              <a:rPr lang="en-GB" sz="1800" b="1" dirty="0">
                <a:solidFill>
                  <a:srgbClr val="0000CC"/>
                </a:solidFill>
                <a:latin typeface="Arial" charset="0"/>
                <a:cs typeface="+mj-cs"/>
              </a:rPr>
              <a:t/>
            </a:r>
            <a:br>
              <a:rPr lang="en-GB" sz="1800" b="1" dirty="0">
                <a:solidFill>
                  <a:srgbClr val="0000CC"/>
                </a:solidFill>
                <a:latin typeface="Arial" charset="0"/>
                <a:cs typeface="+mj-cs"/>
              </a:rPr>
            </a:br>
            <a:r>
              <a:rPr lang="en-GB" sz="1800" b="1" dirty="0">
                <a:solidFill>
                  <a:srgbClr val="0000CC"/>
                </a:solidFill>
                <a:latin typeface="Arial" charset="0"/>
                <a:cs typeface="+mj-cs"/>
              </a:rPr>
              <a:t> </a:t>
            </a:r>
            <a:r>
              <a:rPr lang="en-GB" sz="2400" b="1" u="sng" dirty="0" smtClean="0">
                <a:solidFill>
                  <a:srgbClr val="FF0000"/>
                </a:solidFill>
                <a:latin typeface="Arial" charset="0"/>
                <a:cs typeface="+mj-cs"/>
              </a:rPr>
              <a:t>3H </a:t>
            </a:r>
            <a:r>
              <a:rPr lang="en-GB" sz="2400" b="1" u="sng" dirty="0" err="1" smtClean="0">
                <a:solidFill>
                  <a:srgbClr val="FF0000"/>
                </a:solidFill>
                <a:latin typeface="Arial" charset="0"/>
                <a:cs typeface="+mj-cs"/>
              </a:rPr>
              <a:t>multicenter</a:t>
            </a:r>
            <a:r>
              <a:rPr lang="en-GB" sz="2400" b="1" u="sng" dirty="0" smtClean="0">
                <a:solidFill>
                  <a:srgbClr val="FF0000"/>
                </a:solidFill>
                <a:latin typeface="Arial" charset="0"/>
                <a:cs typeface="+mj-cs"/>
              </a:rPr>
              <a:t> study</a:t>
            </a:r>
            <a:br>
              <a:rPr lang="en-GB" sz="2400" b="1" u="sng" dirty="0" smtClean="0">
                <a:solidFill>
                  <a:srgbClr val="FF0000"/>
                </a:solidFill>
                <a:latin typeface="Arial" charset="0"/>
                <a:cs typeface="+mj-cs"/>
              </a:rPr>
            </a:br>
            <a:r>
              <a:rPr lang="en-GB" sz="2400" b="1" dirty="0" smtClean="0">
                <a:solidFill>
                  <a:srgbClr val="FF0000"/>
                </a:solidFill>
                <a:latin typeface="Arial" charset="0"/>
                <a:cs typeface="+mj-cs"/>
              </a:rPr>
              <a:t> (HDF</a:t>
            </a:r>
            <a:r>
              <a:rPr lang="en-GB" sz="2400" b="1" dirty="0">
                <a:solidFill>
                  <a:srgbClr val="FF0000"/>
                </a:solidFill>
                <a:latin typeface="Arial" charset="0"/>
                <a:cs typeface="+mj-cs"/>
              </a:rPr>
              <a:t>, Hearts and </a:t>
            </a:r>
            <a:r>
              <a:rPr lang="en-GB" sz="2400" b="1" dirty="0" smtClean="0">
                <a:solidFill>
                  <a:srgbClr val="FF0000"/>
                </a:solidFill>
                <a:latin typeface="Arial" charset="0"/>
                <a:cs typeface="+mj-cs"/>
              </a:rPr>
              <a:t>Height) </a:t>
            </a:r>
            <a:endParaRPr lang="en-US" sz="2400" b="1" dirty="0">
              <a:solidFill>
                <a:srgbClr val="FF0000"/>
              </a:solidFill>
              <a:latin typeface="Arial" charset="0"/>
              <a:cs typeface="+mj-cs"/>
            </a:endParaRPr>
          </a:p>
        </p:txBody>
      </p:sp>
      <p:sp>
        <p:nvSpPr>
          <p:cNvPr id="533506" name="AutoShape 4" descr="data:image/jpeg;base64,/9j/4AAQSkZJRgABAQAAAQABAAD/2wCEAAkGBxMTEhUTEBQVFhUXFh4aFRcYFxgaGxYdFxcXHRkaGxUaHCgjGBoxGxUbIjIhKykrLi4xFyA4ODMsNyotLisBCgoKDg0OGxAQGjQmICU3LywsLCwsLCwsLDQsNCwsLDQsLCwsLCwsLCwsLCwsLCwsLCwsLCwsLCwsLCwsLCwsLP/AABEIAJYBUQMBEQACEQEDEQH/xAAcAAEAAgMBAQEAAAAAAAAAAAAABQYDBAcCAQj/xABLEAABAwIDBQUFBAYGBwkAAAABAAIDBBEFEiEGEzFBUQciYXGBFDJCkaEjUmKxcoKissHwCDM1Y3OzNDZDksPR4iQlRFN0g4Sk4f/EABkBAQEBAQEBAAAAAAAAAAAAAAADBAIBBf/EAC0RAQACAgEDAwQCAQQDAAAAAAABAgMREgQhMRMyQSIzUYEUYZEjUnHBNEKh/9oADAMBAAIRAxEAPwDt6AgICAgICAgwuqoxoXsH6w/5r3T3UsrXAi41HgvHj6gICAgICAgICAgICAgICAgICAgICAgICAgICAgICAgICAgICAgIKXtL2mUVKSxhNRKNMsVsoP4peA6WFyOivTp72/penT3t38KMdu8YxB5ZQRZBf/ZNDi3wfNJ3W+fdWj0MVPfLR6GLH75SVJ2X1tR3sTrn2OpYHPlPlmeQ1voCFxPUUr7KuJ6ilfZVYKLslwxg77JJT1fI4fSPKFOepySnPU5JS9JsLQRG8MLoj1jmnYfm2QKc5bz5lOct58ynWRljCGlzyOGd2vlmt9TdcOPLRwjaCGoc+NpLJozaWGQZZGcOLb2c3Ud5pLTcWJXtqTXu6tSa90quXAgICAgICAgICAgICAgICAgICAgICAgICAgICAgICAgICCPxzGoaSIy1D8reAHFzz91reZ/k6LqlJtOodVpNp1Diu1O2lXiD9zEHRxOOVsMdy6S/J5Grj+Eaedrrfjw1x95b8eKuPvPlZdkOydoAlxHU8RA06D/EeOP6LdPEqWTqvin+UsnVfFP8un0lKyJgZExrGN4NaA0DyAWSZme8skzM95Zl48EBAQUPtR2cMjG11MSypp9c7dHFnPXwvfyzDmtGC8RPG3iWjBk19NvEpHs92qNbCWzACoisJANA8HhIByBsbjkR0IXObHwnt4c5sfCe3ha1FEQEBAQEBAQEBAQEBAQEBAQEBAQEBAQEBAQEBAQEBAQR+PYxHSQumlOg0a0cXuPBrfH8tTyXVKzadQ6rWbTqHDcWrKnEakOcC57jlijbwYD8LflcuPG1zoNN9Yrjq3VitKus7FbGxUTMzrPqHDvv+7f4WdG+PE/IDHlyzf8A4ZMmWb/8LSpJCAgICAg8yRhwLXC4III6g6FBy3ZmlNNXRkcC4xO8Q7QftBp9FryfVRpvO6uqLIzCAgICAgICAgICAgICAgICAgICAgICAgICAgICAgIPhNtTwQcX20xs1k5IP2TLiIeHN/mbfIDxW3HXjH9teOvGF27OtmhBH7RIPtZB3b/Aw8B4E8T6DqoZsnKdQllvudLmooiAgICAgIF0FNpGNkmY7nvAfk4FaJ7QtPaFyWdEQEBAQEBAQEBAQEBAQEBAQEBAQEBAQEBAQEBAQEBBVu0LEzFTbtp70xy+TR7/AOYb+sq4a7ttTFXc7UbZDBvaKljXC7G99/iG209SQPK6vktxqte2odiWNlEBAQEBAQEGpi82SCV3Rjredjb6rqsbmHte8qhso/PO0dAT8hb8yFfJ7Vb+F6WZEQEBAQEBAQEBAQEBAQEBAQEBAQEBAQEBAQEBAQEBBzHb2p3lWW8o2ho8z3j+9b0WrFGqtGONVWHs5ocsL5SNZHWH6LP+ou+SnmnvpxlnvpbVFIQEBAQEBAQRW1d/Y57coyflqfoF3j90Oqe6FP7OZ81Q4f3R/eYrZvarl8OirMgICAgICAgICAgICAgICAgICAgICAgICAgICAgICAg5Hipzzyu6yOP7Rt9Ftr2iGqvh0rZuDJSwt/AD/vd4/msl53aWe895SS5ciAgICAgICDHUQh7XMdq1zS0jwcLH6FInQ49svWGixMQT6EPMTieYf7jvInI7yK23rzx7hsvXlTcOyrExiAgICAgICAgICAgICAgICAgICAgICAgICAgICAgIOTzR953mfzWyGp1GgFoox+Bv7oWSfLNPlnXjwQEBAQEBAQEFN7QdiRXNEkJDKlgs1x4SN+44jhqdHcrnqr4c3DtPhfDm4dp8JLY3FZZYRHVsdHVRANmY7i62gkaeDmutxGl7jkuMlYid18OMlYid18LAppiAgICAgICAgICAgICAgICAgICAgICAgICAgICAg5tXU9pJB0e4ftFa6z2aInsv+HSfYRn+7b9GhZbeUJ8qtsV2iQYhK6FkckbwzOM1iHAEA6jge8FXJgtSNyrkwWxxuWTbTtCpsPe2J7XyykZixlhlB4FzjwJtoNfTS7HgtfvBiwWyRuEXtj2hT0lNSzMpcrqjMcspJ3bW5SA7LbvkOva+lj6dY8MWtMb8O8WCL2mN+F2wSvM9PDMWFhkja8sPw5mg2vz4qNo1MwhaNTMN1cuVUxTbqGGvjoN290jywFwsGtMnDibnQ39VWuKZpzVrhmaTda1JIQEBB8LRcG2o4HpdB9QfL8kH1BGbR43HRU76iYOLGWuGAFxzODRYEgcT1XVKTedQ6pSb21CiDtqpL/6PUW6/Z3+Wb+K0fxL/AJaf4d/yuWzG1lLXtJpn3c3343DK9t+reY8RceKhfHanlC+O1PKcXCYgICAgICAgICAgICCs4NtvTVNZLRxNl3kWfM5zWhh3bg11jmzcT90cFW2K1axaVbYrVrFp+VmUkmOomaxrnvNmtaXOPQNFyfkEjuR3QGyO2dPiJmFM2UbnLmL2tAdnz2LbOJ+A8bcQqZMVqa38q5MVset/KR2ixyKjgdUT5sjbCzRdziTYAC419QuaUm06hxSk3nUIGp7RqVlFFXGOfdSyGNrQ1mcFue5I3lrdw8+ipGC034qRgtN+HysOCYvFVQMqICTG8Ei4sRYkOBHIggj0U7Vms6lO1ZrOpRNFt3QTVApoJjJKTYBkb3NNtSc+XLlsL5r2XU4rxG5h3OG8RymFlU0hAQU3aCmyzu/FZw9Rr9QVopP0rVnsnsDkvTAfdDh+ZH0IUr+5O3l+fezjH2UM8tRJrlpnhjfvvLo8rb8vE8gCvoZqTeIiH0s+Ob1iIWDs32dkxOsfXVnejbJmdfhLJoWsA+40WJHCwaOBNp57xjrwqnnyRjrwqvfaxtNLRRQOiZC/O8hwlYXjugEWAIsVnwY4vMxLP0+OLzMSsNRtHHFQtrp+6wwskLRqbvaCGN6m7gApxSZtxhKKTN+MOZ0/aLi9Y9xoKVpjaeAY59vB0hIBd4ABapwY6R9Utc4MVI+qUBTYjUVGOU0lZFupt9EHsyubbLYA5Xai41VJrWuGYrKk1rXDMVncLZjXaRXSVktJhlO1xjc5pJaXvdu3ZXOsCAxt+t+I4cFGuCkV5XlGuCkV5Xlr0vadX0s7Y8Wpw1h4kMcx4BPvN1LXgdB817PT0tXdJez09LV3SV02824iw+JhDd7LKLxMvYWFrvc7k3UeJ+ZEcWGckoYcM5JU07XbQCP2g0bN1bMRuj7vXJvM4Ftbq3p4d62t6WDeuTfre0uaSg9soo4s0UgbVxSBzsgfox7XNc3uFwtw5+GvMdPEX42/TmOniL8bfpdNjNom19KyoaMpJLZGXvkc3iL9LWI8HBQyUmltI5KTS2lLw3bKfEsRdSQNjZTsLzvm5jK0M0EjHZsou4t7paRZxBzC6vbFGOnKfK1sUY6cp8rds3tA6SWWjqgG1UPG2jZmG2WVgPAEEXbrYlRvTURaPEo3pqItHiUb2xf2VP8ApR/5rF30/wByHfTfchXex7AaWow+Q1FPDId+4ZnsaXABkegeRccTz5qnU3tF+0q9Te0X7SqmxjWw4+2OjcXRb6VjbG4MYa+4v8QFr355QVbLucO7eVsu7Yd28ugbZ9pQpp/ZKOE1FQNHccrXEXDQG6yO6gWtfje4GbHg5RytOoZsfT8o5WnUIeDtRrad7RilCY43H3mskjI6kCQkPPhcLuenraPos7np6Wj6LLZtlt3BRU8UzRvjOLwNabBwsCXl1tG2cOV9R4kSx4ZvOkcWGb21+FVj28xkNEzsMDoTqMrJc1jwN8xPrlVfRxeOXdX0cXjl3XjE9qGU1E2rrGOiLmt+xuC/O4XEY4Xdx6Wsb8FCuObW41Qrjm1uNVAj7TMUmBlpcOzQDnu5pOB1+0bYH5aLR/Hxx2m3dp/j447Wt3XLYLbiLEWOAbu5mavjJvodA5rrC7b6HS4PoTHLhnHKGXDOOf6QW2Pac6Gc0mHw7+YHK4kOcA4cWNYzV5Gt9Ra3PW3ePp9xytOoUx9PuOVp1DSw3tRqYZmxYvSmFr+D2sewtH3ix5OduupB06FdW6esxuk7dW6esxvHO1m2/wBumYdHEWx7181zGM1m2blu4usb+8LAceoUsWGcko4cM5JQmyu2eKVFSxk9GyKAgufI6OZgYxouTne6xPADTn0uu8mLHWvae6mTFjrXtbctDGe12R0xiwym3tjo5zXuL7cS2JliG+JN/ALqvTREbvOnVeliI3edJnYbb6pqqj2aqo3xvDSS9oc1rLD42P1aDwBudSNOa4y4a1jcSnlw1rHKsuc4LtA6ixarlZC6Z7nzRxxtvcudODyBNrNOgF/zWm1OeKsb01Wx88Ve+lni7WKyCZrcRoxGx3IMljeG31cBISH26WF+oUp6asx9MpT0tZj6LOlbTPDqCpc03BppCD1BidYrLT3QyU90Oa/0fP8Axv8A7P8Ax1r6z4/bZ1v/AKrJ21/2Y7/Fj/MqXTfcR6X7kOdYv/q7Rf8Aq3/8daK/flpr9+XyTbLcYLBRQO+1k3m+cPgjM0ndvyc76N8wV7GLllm0+CMPLLNp8Oh9k2xvscG/nb/2iYcCNYmGxDPBx4u9By1zdRl5zqPDN1GbnOo8Qv6zs4gIIbaSmu1rxy0PkeH1/NUxz8O6SwYBJYSM6i49BY/w+S9vHy9s4N2fbOtr55Kdxyk07nRu+69ro8pI5jUgjoTzW/NkmkRMPo5sk46xMLR2bbUvw6pfh9ddkZky97/Yydb/APlu014ah3AkqWfHGSvOqWfHGSvOqb7f/wCopf8AEf8AuhT6T3Sn0fuli7S2OOBUBbfKNxnt09ncBfwuR6kJg+7P7On+9P7W7spfEcLp9zbQESW47zMc+bxvr5EcrKWffqTtHPv1J2oW0/8ArND/AIkH7rVen2JaKf8Ajydm39v1nnUf57UzfZqZvs1bv9IId2jPO8v5RLzo/MvOj8yq3aIH+10RLgy9JT5Hu91up7x0OgdcnQquDXC37Uwa4W/a8t2c2gOoxKHw/ncrPzw/7UOeH/a9bDdnc9M+pFY+GSGohMb2xl1yS7jYsAGhdw4EplzxbXH4MueLa4x4UrBcclwd2I0UhOYsIiP95oGPA5AxvDv1Gq9qRl42he9PV42hduw3A91SPqXDvTus3/DjuB5Xdm8wGqPVX3bX4Q6q+7aj4ZO04GnqqOui99hLXW+JrSDlPgWukH6y8wfVWaS8wzus0lv9rsgdhEzm6gmIg+BlYQuen+5Dnp/uQ4/hmzdRLhs1XBK4sjlLZIBmsWhjHOk0NjbMLi3AE35Lba9YyRWY/bdfJWMkVmP2vfYVJRkPAYBWAHM5xuXxk6Fg+EDQOA8DfWwz9Xy3/TP1fLf9KfsjFXPxGf2OSKOq+0LjKGm/2g3gbmY7vX9bX8VbJwjHHLwtkmkY45eFyxrZfH6uIw1M9K+MkEizBq03BDmwgg+R5nqoVyYazuIlCmTDWdxEtubszlnw2np55GsqacybtwJewtkffK7QG2jdeVuBXkdRFbzaPEuY6iK5JtEdpV+orsdwhoMrhLTts0F1pY+gBdpIwchew1AVIrhy+O0qxXDl8dpa/antAa6kw+oY0sY/fZ2XvlkYY2kX587HofNe9PThe0PenpwvaFgwjD9oNxF7PVUoh3bd1ZsdsmUZbfY9LKdrYd94lK1sO+8S97I7E4lT4j7ZUOgOcSb3IbFxew2swMA/rA0n1XmTLS1OMGTNS1OMIzsGDDPVmX/SMrcub3rFz96RfX3sl/Rd9VvjGvDvq98a68LZ20siOGPMmXOJGbm/HMXjNl/Uz+gKl02/U7I9Lv1I05ht1MXYfhJcbkQSt9GuY0fRoWnFGr3asMavd2Pb1zxhNTk47ix/RNg/9klY8X3IYsX3I2qvYJFF7NO4W32+s8/EGZGlg/RzZ/UHordXvlC3Wb5Q6ksjI4p2Zj/v6s/+R/ntW3N9mrdn+zVv/wBIEdykPPNL+Ua86TzLno/MrxK0nCCBqTQWHiTTrPHv/bPHv/bn/wDR9lGasbcZiIiBzIaZgT5Aub8wtPWfDV1nwsfbfO1uHZSRd8zA0czbMT9ApdLH+ol0sf6jn+MtI2cob86t5H/2For9+Win35RcuzEjMOpsTp76Odvue7cyZwjkA+7oAehA6m3fqRN5pZ3GWJvOOztfZ7tezEKfMbCdlhMwdeT2j7pt6G45XOHNimltfDBmxTjtr4WlSSEBB4niDmlp4EWXsTohUxUbqTvDVps4eHA/RX1uFvMIfYDs7koKs1G+ZJEYnNZYEOIcWEEjhwb1XuXPzrrTvNn511pt9pHZ8MQyzQObHUNGUl18sjeQcQCQRyNjxt0t5hz+n2nw8wZ/T7T4R9VsHW1WHMpayWHfQPvTyBz3Asy2ySEtB8nC/AeN/YzVrflWOzqM1a5OVY7N/Y/YeeOlmpsTmE8cjWsZE1z3Nia25u1zgLOvltYaZB6c5MsTaLUjTnJmibRakaVqfsorqd7jh1blaer5IX25AmMEO89PJWjqaW99VY6mlvfVI7IdmE0VUyrxCoEkjHZg1pe8ucPdL5XgE26W5DXkuMnURNeNYc5Ooia8awltmthJKXE56zesfHLvLNsQ4b14fY8jaxF+a4vmi1IrrwnfNFqRXXhs9pOxb8SZCI5Gxuic494EhweG31GoPdH1XmHL6cyYMvpzLJtJsLFW0kMMrsssMYbHK0XsQ0BwLTbMw5RpodBwXlMs0tuHmPNNLbhTIuzzGmN3Mde0Q8ABNMLN6Bgb3R+EGyv6+Ke817r+vinvNe697B7JDDoDFvXyue7M4m4YD0ZHc5fE8T8gIZcnOd6Z8uX1J3pzLtQEdfisNPR2dNYRSvGozZibaccjb3Pp8K1YN0xzazXg3jxza3h2vDqNkMUcMYsyNgY0eDQAPyWGZ3O5YJnc7UftWlB3EfPvOP0A/j8lfBHmVsPzKQxbAn1uDx08bmte6GEtLr2uzI6xtqActr6rmt+GTbyt4pk5PXZnsxNQUskNQY3OdMXjISRYsjbY5mjW7DyTPki9tw9z5IyW3Cp4x2YVMNYKrCZI2APztY8lu7J4tFgQ6M3IsbaG2qrXqImvG6teoiacbtvans3nmlbW0cjKerNnSsDnBm8t3nRygXBOvEa35a38x54iONo3DnH1ERHG0bhpSbG47VZWVda1kQOpDyT55WNbnPmQvfVw171q69XDXvWqx7ZbH1k8dOKStkY6Blu+57TK7T7R0rNc9h0PE8LlTx5a1meUeUsWWtZnlXyqtVsNjlUBDV1bN1cE3kLhpzytaM556qsZsVe9Y7rRmw171juutR2f0zsOZQEuszvMl0zCQkkvt4lxGXobdCoxmtF+aEZrRfmplHsVjtIDDR1bNzc5e/YC/Rr2HIedh1Vpy4rd7R3XnNhv3tHdb+z/AGTqaMySVdU+aSX3mZnOYDe+bM/Vz+V9NL8eUcuStvbGkM2St/bGkLtb2ayuqTWYXMIZS7M5pLmjMfecx7QbX5tIsbnXkqY88ceN43CmPqIivG8bhE13ZtilY1z66rY6RotCwuc5t7i9yGgM05gEnS67r1GOnth3XqMdPbDb2g7M6qeiooWSQiWna9r7l+V2dwILXBl+XAjmuaZ61tafy5p1Fa2tP5dRNOHR7uQBzSzK4HUOBFiD1Fll332y777cjr+y2tppzLhNTlaeAMjo3tH3S4AiRvnby5rXHUVtGrw2R1NbRrJCb2L2PxOKqFVXVpNgQYw90m8BHuuzANaL66X4clxlyY5rqsJ5cuOa8a1Z9k9hp6XFKire+J0UokygF2cb2RrxdpbbSxHFeZM0WxxV5kzRbHFfw2e1DY6bEY4RTvja6NziRIXAEPA5tB17o5c15gyxjmdvMGWMcztbMKpTHBFE+xLImsdbUEtaAbX4jRRmdztGZ3O3Ksb7J6mKczYVOGAklrS90b47/C2Ro1b52NuvFa69TWY1eGyvU1murw14Oy3EaqVrsSqu4OZkfK+3MNDhZt+t/Qr3+RSsfRD3+TSsfRC6bc7Ee1UMNJSFke4c0xh98pDWObYuFyD3r3sbkeN1HFl435Shizcb8pSGxOzrqbD2UdUI3kbwSBt3McJHvNu8BcZXWOi4yX5X5Q5yX5X5QpNL2c11DXCow2SJ0YOjZHuaSwnWN9mnMOHe8AbXCvOet6at5XnqK3pxtHd1lvjxWRjfUBAQVra+gOXfsHAfaDw5O9Ofh5K2K3wpSfg2NxcSNMLj3mat8W//AIfoQvMtddzJXXdZVJMQEBAQEBAQEENtXhEtVAYoKh9M+987OYsQWmxBsb8QQbgeR7paKzuY27paKzuY2hdguz6HDryF+9ncLZ8uUMbzDG3NvE35cl3lzTk7fCmbPOTt8LjI8NBc42AFyTyA4lRQcoxyd1XUlzR7xDIx0F7N+pv6lbKxxq01jjDpsztxC0MAOXIxoJsNS1o1seqyx3ln8yyxSu0EuRrie6GuJvYXPEBeTH4P+B9ZGOL2jUjjzHEeeoTUmpDWR5Q/O3KdAb8T0HU6cPBNT4NS16bEM50yW3pYDm4gMzXHUr2a6ezDPDWxuIa17SSLgA8V5MTDzUja6Muyh7Sb2tfn0HVNSal7kqWNIa5wDjawvqb3tYeh+Sak08x1sZvZ7TYXOvIcT5eKak1IK2PLmzjLe1/Hp5pqTUvj66MAOL22N7G/G3H5c+icZNS9OqmAhpe27rZRfjmva3XgfkmpNS1qnE2BpMbmuIIvrpYva06+q9is/L2KtqCpY++RwdbjY8F5MTHl5MaYYcSidms4AMPeJIHC2vlqvZrJxlngqGvF2OBtobcvMcl5Maea08Ctj73fb3fe14a24+eial7qX2KrY62VwNyQNeYFyLdbapqTUvklZG293gWNuPMC5FuttU1JqXisqsse8ZZ3u26EOcBe48CkRudER309wVIJIJbfM4AA3uG2vy466jkkwaJK2NvF7RqRx5t975c+iak1L6apgIbmFzawvxvwTUmpZl48EBAQEHwi+hQc52lwuShlbU0993muOe7J+F34DewPjbpfTS0XjjK9bRaNSu+B4syqhbLHz0c3mxw4tP8AOosoWrNZ1KVqzWdJBcuRAQEBAQEBAQEFN2oxjefZRHufE775HIfh/P8AO+Omu8q0rrvLzsbhF37940bozxdzPkB9T4Jlt209yW+FpxSAvjygX77CR4B7SfoCpVnUpVnUsNTS5DG6Jlw1xLmttc5mFtxmIHTmvYne9vYnflipqV+8a5zLfayOOoNg5gA4HjySZjT2ZjT42mex+8yFwEkhygtvaS1nC5tyOl/iK93Exo3BT0smdrizL9u55FxoHREA6Hjc2/m6TMaNw+w0TxHTttYsPf1Hdux4J466kcF5No3JvvLExrm+zRuZbI8C92kOysfctAN7cze3qvfzJ+Zbs1K50rncAYcgd0JcfXouYns832akFGS0CSOU5Yy22aPKbgAhtiDqOF7cF1M/h7v8Php5jlcd4Qx5yi7BJlLQL390kG/O9im4Nw97h4sGtlyOzFwzMDsxItmN9G2udF5uDcPlJQPtZwyn2Zsd7jR3euNPML2bR/8ASZepI3uh3W6LSMg4synK9t7d7hYE6gLztE728+dtxsJ37n27pjaL9SHP/gQvN9tPN9mlJTSd4BhNphKNW2eNNBro7nrpoNV1uHW4bVJG4yvkc0sBa1oBtc5S45jYkfFbjyXM+NPJ8aagjmaHCJr2s5NcWEgl4zbs3Pw5uOl7Lrt8ve3y+No3/aODXZg9j4w5wJdlFiCb6XFx6puDcHsT2lj+8TldnyFocHPcHEjNoRfT0CconsbhsTUh9nyMa69wbOLb/wBYHG5Bt1XkT9W5eb7sTqWQNc5rbvbM57Bcd4O0IvfS7SfkE3BuHn2F8ZaRncN3ldkLQc2YucbO4gl30XvKJe729MpnMczcte3RocSWFpaOIdrfMASAR+S83vyb35Sy4cCAgICAg8yxhzS1wDmkWIIuCDxBHMIKDW4LUYbMamga6anP9dT3JcG/h+9blzHiCVoi1ckcbefy0VtW8cbdp/K44JjENVE2aneHMPzaebXD4XDoo2rNZ1KNqzWdS31y5EBAQEBAQY55msF3Gw/n5r2I2aVvF8TdJdre6zn1d5+HgrVppWtdNPDMHMrtdGD3j/AeP5L219PbW0uMMQa0NaLACwHRZ/KL2gICAgICDDFSRtN2Ma0niQ0A/NezMy93LMvHggICAgICAgICAgICAgICAgICAgICAgIIap2fZvTUUztxOffc0XZLbgJYtA/jxBa7o4LuLzrU94dxedanvCUp3OI+0ADudjcHyvY/MfPiuHMsqPBAQEGlX4tBD/XSsaehPe9GjU/JdRWZ8PYrM+FdrdtmnSBt/wATv4N/5/JVjD+VIx/lGsxV8ju8S5x4Dj6ABd8Yh1x0seH4QXWdMMo+7zPn0UrX/DibfhOMYAAALAcAFJN6QEBAQEBAQEBAQEBAQEBAQEBAQEBAQEBAQEBAQEBAQEBAQaNbhjZNQ6SN33onluvUt915/SaV7E6exbSArcGxVt/ZsRa8cmz08d/WSNov/uqkWx/Nf8KRbH81V6ui2lHuvgd4xbkf5rQq1np/na1f4/8AaInwzaGTSVsxHO08DR6tZIAfkqcsEeP+3W8EeP8AtmodgsQd77Ymdc0l/wBwOXM5qfDmctPhZ8N7PgNZ5i78LBb9p17/ACClOf8AEJTl/ELZh2FwwC0TA3qeLj5uOqlNpnylNpny3Fy8EBAQEBAQEBAQEBAQEBAQEBAQEBAQEBAQEBAQEBAQEBAQEBAQEBAQEBAQEBAQEBAQEBAQEBAQEBAQEBAQEBAQEBAQEBAQEBB//9k="/>
          <p:cNvSpPr>
            <a:spLocks noChangeAspect="1" noChangeArrowheads="1"/>
          </p:cNvSpPr>
          <p:nvPr/>
        </p:nvSpPr>
        <p:spPr bwMode="auto">
          <a:xfrm>
            <a:off x="184150" y="-144463"/>
            <a:ext cx="3429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GB" sz="1800">
              <a:solidFill>
                <a:srgbClr val="000000"/>
              </a:solidFill>
              <a:latin typeface="Tahoma" charset="0"/>
              <a:ea typeface="ＭＳ Ｐゴシック" charset="0"/>
              <a:cs typeface="ＭＳ Ｐゴシック" charset="0"/>
            </a:endParaRPr>
          </a:p>
        </p:txBody>
      </p:sp>
      <p:sp>
        <p:nvSpPr>
          <p:cNvPr id="533507" name="AutoShape 6" descr="data:image/jpeg;base64,/9j/4AAQSkZJRgABAQAAAQABAAD/2wCEAAkGBxMTEhUTEBQVFhUXFh4aFRcYFxgaGxYdFxcXHRkaGxUaHCgjGBoxGxUbIjIhKykrLi4xFyA4ODMsNyotLisBCgoKDg0OGxAQGjQmICU3LywsLCwsLCwsLDQsNCwsLDQsLCwsLCwsLCwsLCwsLCwsLCwsLCwsLCwsLCwsLCwsLP/AABEIAJYBUQMBEQACEQEDEQH/xAAcAAEAAgMBAQEAAAAAAAAAAAAABQYDBAcCAQj/xABLEAABAwIDBQUFBAYGBwkAAAABAAIDBBEFEiEGEzFBUQciYXGBFDJCkaEjUmKxcoKissHwCDM1Y3OzNDZDksPR4iQlRFN0g4Sk4f/EABkBAQEBAQEBAAAAAAAAAAAAAAADBAIBBf/EAC0RAQACAgEDAwQCAQQDAAAAAAABAgMREgQhMRMyQSIzUYEUYZEjUnHBNEKh/9oADAMBAAIRAxEAPwDt6AgICAgICAgwuqoxoXsH6w/5r3T3UsrXAi41HgvHj6gICAgICAgICAgICAgICAgICAgICAgICAgICAgICAgICAgICAgIKXtL2mUVKSxhNRKNMsVsoP4peA6WFyOivTp72/penT3t38KMdu8YxB5ZQRZBf/ZNDi3wfNJ3W+fdWj0MVPfLR6GLH75SVJ2X1tR3sTrn2OpYHPlPlmeQ1voCFxPUUr7KuJ6ilfZVYKLslwxg77JJT1fI4fSPKFOepySnPU5JS9JsLQRG8MLoj1jmnYfm2QKc5bz5lOct58ynWRljCGlzyOGd2vlmt9TdcOPLRwjaCGoc+NpLJozaWGQZZGcOLb2c3Ud5pLTcWJXtqTXu6tSa90quXAgICAgICAgICAgICAgICAgICAgICAgICAgICAgICAgICCPxzGoaSIy1D8reAHFzz91reZ/k6LqlJtOodVpNp1Diu1O2lXiD9zEHRxOOVsMdy6S/J5Grj+Eaedrrfjw1x95b8eKuPvPlZdkOydoAlxHU8RA06D/EeOP6LdPEqWTqvin+UsnVfFP8un0lKyJgZExrGN4NaA0DyAWSZme8skzM95Zl48EBAQUPtR2cMjG11MSypp9c7dHFnPXwvfyzDmtGC8RPG3iWjBk19NvEpHs92qNbCWzACoisJANA8HhIByBsbjkR0IXObHwnt4c5sfCe3ha1FEQEBAQEBAQEBAQEBAQEBAQEBAQEBAQEBAQEBAQEBAQR+PYxHSQumlOg0a0cXuPBrfH8tTyXVKzadQ6rWbTqHDcWrKnEakOcC57jlijbwYD8LflcuPG1zoNN9Yrjq3VitKus7FbGxUTMzrPqHDvv+7f4WdG+PE/IDHlyzf8A4ZMmWb/8LSpJCAgICAg8yRhwLXC4III6g6FBy3ZmlNNXRkcC4xO8Q7QftBp9FryfVRpvO6uqLIzCAgICAgICAgICAgICAgICAgICAgICAgICAgICAgIPhNtTwQcX20xs1k5IP2TLiIeHN/mbfIDxW3HXjH9teOvGF27OtmhBH7RIPtZB3b/Aw8B4E8T6DqoZsnKdQllvudLmooiAgICAgIF0FNpGNkmY7nvAfk4FaJ7QtPaFyWdEQEBAQEBAQEBAQEBAQEBAQEBAQEBAQEBAQEBAQEBBVu0LEzFTbtp70xy+TR7/AOYb+sq4a7ttTFXc7UbZDBvaKljXC7G99/iG209SQPK6vktxqte2odiWNlEBAQEBAQEGpi82SCV3Rjredjb6rqsbmHte8qhso/PO0dAT8hb8yFfJ7Vb+F6WZEQEBAQEBAQEBAQEBAQEBAQEBAQEBAQEBAQEBAQEBBzHb2p3lWW8o2ho8z3j+9b0WrFGqtGONVWHs5ocsL5SNZHWH6LP+ou+SnmnvpxlnvpbVFIQEBAQEBAQRW1d/Y57coyflqfoF3j90Oqe6FP7OZ81Q4f3R/eYrZvarl8OirMgICAgICAgICAgICAgICAgICAgICAgICAgICAgICAg5Hipzzyu6yOP7Rt9Ftr2iGqvh0rZuDJSwt/AD/vd4/msl53aWe895SS5ciAgICAgICDHUQh7XMdq1zS0jwcLH6FInQ49svWGixMQT6EPMTieYf7jvInI7yK23rzx7hsvXlTcOyrExiAgICAgICAgICAgICAgICAgICAgICAgICAgICAgIOTzR953mfzWyGp1GgFoox+Bv7oWSfLNPlnXjwQEBAQEBAQEFN7QdiRXNEkJDKlgs1x4SN+44jhqdHcrnqr4c3DtPhfDm4dp8JLY3FZZYRHVsdHVRANmY7i62gkaeDmutxGl7jkuMlYid18OMlYid18LAppiAgICAgICAgICAgICAgICAgICAgICAgICAgICAg5tXU9pJB0e4ftFa6z2aInsv+HSfYRn+7b9GhZbeUJ8qtsV2iQYhK6FkckbwzOM1iHAEA6jge8FXJgtSNyrkwWxxuWTbTtCpsPe2J7XyykZixlhlB4FzjwJtoNfTS7HgtfvBiwWyRuEXtj2hT0lNSzMpcrqjMcspJ3bW5SA7LbvkOva+lj6dY8MWtMb8O8WCL2mN+F2wSvM9PDMWFhkja8sPw5mg2vz4qNo1MwhaNTMN1cuVUxTbqGGvjoN290jywFwsGtMnDibnQ39VWuKZpzVrhmaTda1JIQEBB8LRcG2o4HpdB9QfL8kH1BGbR43HRU76iYOLGWuGAFxzODRYEgcT1XVKTedQ6pSb21CiDtqpL/6PUW6/Z3+Wb+K0fxL/AJaf4d/yuWzG1lLXtJpn3c3343DK9t+reY8RceKhfHanlC+O1PKcXCYgICAgICAgICAgICCs4NtvTVNZLRxNl3kWfM5zWhh3bg11jmzcT90cFW2K1axaVbYrVrFp+VmUkmOomaxrnvNmtaXOPQNFyfkEjuR3QGyO2dPiJmFM2UbnLmL2tAdnz2LbOJ+A8bcQqZMVqa38q5MVset/KR2ixyKjgdUT5sjbCzRdziTYAC419QuaUm06hxSk3nUIGp7RqVlFFXGOfdSyGNrQ1mcFue5I3lrdw8+ipGC034qRgtN+HysOCYvFVQMqICTG8Ei4sRYkOBHIggj0U7Vms6lO1ZrOpRNFt3QTVApoJjJKTYBkb3NNtSc+XLlsL5r2XU4rxG5h3OG8RymFlU0hAQU3aCmyzu/FZw9Rr9QVopP0rVnsnsDkvTAfdDh+ZH0IUr+5O3l+fezjH2UM8tRJrlpnhjfvvLo8rb8vE8gCvoZqTeIiH0s+Ob1iIWDs32dkxOsfXVnejbJmdfhLJoWsA+40WJHCwaOBNp57xjrwqnnyRjrwqvfaxtNLRRQOiZC/O8hwlYXjugEWAIsVnwY4vMxLP0+OLzMSsNRtHHFQtrp+6wwskLRqbvaCGN6m7gApxSZtxhKKTN+MOZ0/aLi9Y9xoKVpjaeAY59vB0hIBd4ABapwY6R9Utc4MVI+qUBTYjUVGOU0lZFupt9EHsyubbLYA5Xai41VJrWuGYrKk1rXDMVncLZjXaRXSVktJhlO1xjc5pJaXvdu3ZXOsCAxt+t+I4cFGuCkV5XlGuCkV5Xlr0vadX0s7Y8Wpw1h4kMcx4BPvN1LXgdB817PT0tXdJez09LV3SV02824iw+JhDd7LKLxMvYWFrvc7k3UeJ+ZEcWGckoYcM5JU07XbQCP2g0bN1bMRuj7vXJvM4Ftbq3p4d62t6WDeuTfre0uaSg9soo4s0UgbVxSBzsgfox7XNc3uFwtw5+GvMdPEX42/TmOniL8bfpdNjNom19KyoaMpJLZGXvkc3iL9LWI8HBQyUmltI5KTS2lLw3bKfEsRdSQNjZTsLzvm5jK0M0EjHZsou4t7paRZxBzC6vbFGOnKfK1sUY6cp8rds3tA6SWWjqgG1UPG2jZmG2WVgPAEEXbrYlRvTURaPEo3pqItHiUb2xf2VP8ApR/5rF30/wByHfTfchXex7AaWow+Q1FPDId+4ZnsaXABkegeRccTz5qnU3tF+0q9Te0X7SqmxjWw4+2OjcXRb6VjbG4MYa+4v8QFr355QVbLucO7eVsu7Yd28ugbZ9pQpp/ZKOE1FQNHccrXEXDQG6yO6gWtfje4GbHg5RytOoZsfT8o5WnUIeDtRrad7RilCY43H3mskjI6kCQkPPhcLuenraPos7np6Wj6LLZtlt3BRU8UzRvjOLwNabBwsCXl1tG2cOV9R4kSx4ZvOkcWGb21+FVj28xkNEzsMDoTqMrJc1jwN8xPrlVfRxeOXdX0cXjl3XjE9qGU1E2rrGOiLmt+xuC/O4XEY4Xdx6Wsb8FCuObW41Qrjm1uNVAj7TMUmBlpcOzQDnu5pOB1+0bYH5aLR/Hxx2m3dp/j447Wt3XLYLbiLEWOAbu5mavjJvodA5rrC7b6HS4PoTHLhnHKGXDOOf6QW2Pac6Gc0mHw7+YHK4kOcA4cWNYzV5Gt9Ra3PW3ePp9xytOoUx9PuOVp1DSw3tRqYZmxYvSmFr+D2sewtH3ix5OduupB06FdW6esxuk7dW6esxvHO1m2/wBumYdHEWx7181zGM1m2blu4usb+8LAceoUsWGcko4cM5JQmyu2eKVFSxk9GyKAgufI6OZgYxouTne6xPADTn0uu8mLHWvae6mTFjrXtbctDGe12R0xiwym3tjo5zXuL7cS2JliG+JN/ALqvTREbvOnVeliI3edJnYbb6pqqj2aqo3xvDSS9oc1rLD42P1aDwBudSNOa4y4a1jcSnlw1rHKsuc4LtA6ixarlZC6Z7nzRxxtvcudODyBNrNOgF/zWm1OeKsb01Wx88Ve+lni7WKyCZrcRoxGx3IMljeG31cBISH26WF+oUp6asx9MpT0tZj6LOlbTPDqCpc03BppCD1BidYrLT3QyU90Oa/0fP8Axv8A7P8Ax1r6z4/bZ1v/AKrJ21/2Y7/Fj/MqXTfcR6X7kOdYv/q7Rf8Aq3/8daK/flpr9+XyTbLcYLBRQO+1k3m+cPgjM0ndvyc76N8wV7GLllm0+CMPLLNp8Oh9k2xvscG/nb/2iYcCNYmGxDPBx4u9By1zdRl5zqPDN1GbnOo8Qv6zs4gIIbaSmu1rxy0PkeH1/NUxz8O6SwYBJYSM6i49BY/w+S9vHy9s4N2fbOtr55Kdxyk07nRu+69ro8pI5jUgjoTzW/NkmkRMPo5sk46xMLR2bbUvw6pfh9ddkZky97/Yydb/APlu014ah3AkqWfHGSvOqWfHGSvOqb7f/wCopf8AEf8AuhT6T3Sn0fuli7S2OOBUBbfKNxnt09ncBfwuR6kJg+7P7On+9P7W7spfEcLp9zbQESW47zMc+bxvr5EcrKWffqTtHPv1J2oW0/8ArND/AIkH7rVen2JaKf8Ajydm39v1nnUf57UzfZqZvs1bv9IId2jPO8v5RLzo/MvOj8yq3aIH+10RLgy9JT5Hu91up7x0OgdcnQquDXC37Uwa4W/a8t2c2gOoxKHw/ncrPzw/7UOeH/a9bDdnc9M+pFY+GSGohMb2xl1yS7jYsAGhdw4EplzxbXH4MueLa4x4UrBcclwd2I0UhOYsIiP95oGPA5AxvDv1Gq9qRl42he9PV42hduw3A91SPqXDvTus3/DjuB5Xdm8wGqPVX3bX4Q6q+7aj4ZO04GnqqOui99hLXW+JrSDlPgWukH6y8wfVWaS8wzus0lv9rsgdhEzm6gmIg+BlYQuen+5Dnp/uQ4/hmzdRLhs1XBK4sjlLZIBmsWhjHOk0NjbMLi3AE35Lba9YyRWY/bdfJWMkVmP2vfYVJRkPAYBWAHM5xuXxk6Fg+EDQOA8DfWwz9Xy3/TP1fLf9KfsjFXPxGf2OSKOq+0LjKGm/2g3gbmY7vX9bX8VbJwjHHLwtkmkY45eFyxrZfH6uIw1M9K+MkEizBq03BDmwgg+R5nqoVyYazuIlCmTDWdxEtubszlnw2np55GsqacybtwJewtkffK7QG2jdeVuBXkdRFbzaPEuY6iK5JtEdpV+orsdwhoMrhLTts0F1pY+gBdpIwchew1AVIrhy+O0qxXDl8dpa/antAa6kw+oY0sY/fZ2XvlkYY2kX587HofNe9PThe0PenpwvaFgwjD9oNxF7PVUoh3bd1ZsdsmUZbfY9LKdrYd94lK1sO+8S97I7E4lT4j7ZUOgOcSb3IbFxew2swMA/rA0n1XmTLS1OMGTNS1OMIzsGDDPVmX/SMrcub3rFz96RfX3sl/Rd9VvjGvDvq98a68LZ20siOGPMmXOJGbm/HMXjNl/Uz+gKl02/U7I9Lv1I05ht1MXYfhJcbkQSt9GuY0fRoWnFGr3asMavd2Pb1zxhNTk47ix/RNg/9klY8X3IYsX3I2qvYJFF7NO4W32+s8/EGZGlg/RzZ/UHordXvlC3Wb5Q6ksjI4p2Zj/v6s/+R/ntW3N9mrdn+zVv/wBIEdykPPNL+Ua86TzLno/MrxK0nCCBqTQWHiTTrPHv/bPHv/bn/wDR9lGasbcZiIiBzIaZgT5Aub8wtPWfDV1nwsfbfO1uHZSRd8zA0czbMT9ApdLH+ol0sf6jn+MtI2cob86t5H/2For9+Win35RcuzEjMOpsTp76Odvue7cyZwjkA+7oAehA6m3fqRN5pZ3GWJvOOztfZ7tezEKfMbCdlhMwdeT2j7pt6G45XOHNimltfDBmxTjtr4WlSSEBB4niDmlp4EWXsTohUxUbqTvDVps4eHA/RX1uFvMIfYDs7koKs1G+ZJEYnNZYEOIcWEEjhwb1XuXPzrrTvNn511pt9pHZ8MQyzQObHUNGUl18sjeQcQCQRyNjxt0t5hz+n2nw8wZ/T7T4R9VsHW1WHMpayWHfQPvTyBz3Asy2ySEtB8nC/AeN/YzVrflWOzqM1a5OVY7N/Y/YeeOlmpsTmE8cjWsZE1z3Nia25u1zgLOvltYaZB6c5MsTaLUjTnJmibRakaVqfsorqd7jh1blaer5IX25AmMEO89PJWjqaW99VY6mlvfVI7IdmE0VUyrxCoEkjHZg1pe8ucPdL5XgE26W5DXkuMnURNeNYc5Ooia8awltmthJKXE56zesfHLvLNsQ4b14fY8jaxF+a4vmi1IrrwnfNFqRXXhs9pOxb8SZCI5Gxuic494EhweG31GoPdH1XmHL6cyYMvpzLJtJsLFW0kMMrsssMYbHK0XsQ0BwLTbMw5RpodBwXlMs0tuHmPNNLbhTIuzzGmN3Mde0Q8ABNMLN6Bgb3R+EGyv6+Ke817r+vinvNe697B7JDDoDFvXyue7M4m4YD0ZHc5fE8T8gIZcnOd6Z8uX1J3pzLtQEdfisNPR2dNYRSvGozZibaccjb3Pp8K1YN0xzazXg3jxza3h2vDqNkMUcMYsyNgY0eDQAPyWGZ3O5YJnc7UftWlB3EfPvOP0A/j8lfBHmVsPzKQxbAn1uDx08bmte6GEtLr2uzI6xtqActr6rmt+GTbyt4pk5PXZnsxNQUskNQY3OdMXjISRYsjbY5mjW7DyTPki9tw9z5IyW3Cp4x2YVMNYKrCZI2APztY8lu7J4tFgQ6M3IsbaG2qrXqImvG6teoiacbtvans3nmlbW0cjKerNnSsDnBm8t3nRygXBOvEa35a38x54iONo3DnH1ERHG0bhpSbG47VZWVda1kQOpDyT55WNbnPmQvfVw171q69XDXvWqx7ZbH1k8dOKStkY6Blu+57TK7T7R0rNc9h0PE8LlTx5a1meUeUsWWtZnlXyqtVsNjlUBDV1bN1cE3kLhpzytaM556qsZsVe9Y7rRmw171juutR2f0zsOZQEuszvMl0zCQkkvt4lxGXobdCoxmtF+aEZrRfmplHsVjtIDDR1bNzc5e/YC/Rr2HIedh1Vpy4rd7R3XnNhv3tHdb+z/AGTqaMySVdU+aSX3mZnOYDe+bM/Vz+V9NL8eUcuStvbGkM2St/bGkLtb2ayuqTWYXMIZS7M5pLmjMfecx7QbX5tIsbnXkqY88ceN43CmPqIivG8bhE13ZtilY1z66rY6RotCwuc5t7i9yGgM05gEnS67r1GOnth3XqMdPbDb2g7M6qeiooWSQiWna9r7l+V2dwILXBl+XAjmuaZ61tafy5p1Fa2tP5dRNOHR7uQBzSzK4HUOBFiD1Fll332y777cjr+y2tppzLhNTlaeAMjo3tH3S4AiRvnby5rXHUVtGrw2R1NbRrJCb2L2PxOKqFVXVpNgQYw90m8BHuuzANaL66X4clxlyY5rqsJ5cuOa8a1Z9k9hp6XFKire+J0UokygF2cb2RrxdpbbSxHFeZM0WxxV5kzRbHFfw2e1DY6bEY4RTvja6NziRIXAEPA5tB17o5c15gyxjmdvMGWMcztbMKpTHBFE+xLImsdbUEtaAbX4jRRmdztGZ3O3Ksb7J6mKczYVOGAklrS90b47/C2Ro1b52NuvFa69TWY1eGyvU1murw14Oy3EaqVrsSqu4OZkfK+3MNDhZt+t/Qr3+RSsfRD3+TSsfRC6bc7Ee1UMNJSFke4c0xh98pDWObYuFyD3r3sbkeN1HFl435Shizcb8pSGxOzrqbD2UdUI3kbwSBt3McJHvNu8BcZXWOi4yX5X5Q5yX5X5QpNL2c11DXCow2SJ0YOjZHuaSwnWN9mnMOHe8AbXCvOet6at5XnqK3pxtHd1lvjxWRjfUBAQVra+gOXfsHAfaDw5O9Ofh5K2K3wpSfg2NxcSNMLj3mat8W//AIfoQvMtddzJXXdZVJMQEBAQEBAQEENtXhEtVAYoKh9M+987OYsQWmxBsb8QQbgeR7paKzuY27paKzuY2hdguz6HDryF+9ncLZ8uUMbzDG3NvE35cl3lzTk7fCmbPOTt8LjI8NBc42AFyTyA4lRQcoxyd1XUlzR7xDIx0F7N+pv6lbKxxq01jjDpsztxC0MAOXIxoJsNS1o1seqyx3ln8yyxSu0EuRrie6GuJvYXPEBeTH4P+B9ZGOL2jUjjzHEeeoTUmpDWR5Q/O3KdAb8T0HU6cPBNT4NS16bEM50yW3pYDm4gMzXHUr2a6ezDPDWxuIa17SSLgA8V5MTDzUja6Muyh7Sb2tfn0HVNSal7kqWNIa5wDjawvqb3tYeh+Sak08x1sZvZ7TYXOvIcT5eKak1IK2PLmzjLe1/Hp5pqTUvj66MAOL22N7G/G3H5c+icZNS9OqmAhpe27rZRfjmva3XgfkmpNS1qnE2BpMbmuIIvrpYva06+q9is/L2KtqCpY++RwdbjY8F5MTHl5MaYYcSidms4AMPeJIHC2vlqvZrJxlngqGvF2OBtobcvMcl5Maea08Ctj73fb3fe14a24+eial7qX2KrY62VwNyQNeYFyLdbapqTUvklZG293gWNuPMC5FuttU1JqXisqsse8ZZ3u26EOcBe48CkRudER309wVIJIJbfM4AA3uG2vy466jkkwaJK2NvF7RqRx5t975c+iak1L6apgIbmFzawvxvwTUmpZl48EBAQEHwi+hQc52lwuShlbU0993muOe7J+F34DewPjbpfTS0XjjK9bRaNSu+B4syqhbLHz0c3mxw4tP8AOosoWrNZ1KVqzWdJBcuRAQEBAQEBAQEFN2oxjefZRHufE775HIfh/P8AO+Omu8q0rrvLzsbhF37940bozxdzPkB9T4Jlt209yW+FpxSAvjygX77CR4B7SfoCpVnUpVnUsNTS5DG6Jlw1xLmttc5mFtxmIHTmvYne9vYnflipqV+8a5zLfayOOoNg5gA4HjySZjT2ZjT42mex+8yFwEkhygtvaS1nC5tyOl/iK93Exo3BT0smdrizL9u55FxoHREA6Hjc2/m6TMaNw+w0TxHTttYsPf1Hdux4J466kcF5No3JvvLExrm+zRuZbI8C92kOysfctAN7cze3qvfzJ+Zbs1K50rncAYcgd0JcfXouYns832akFGS0CSOU5Yy22aPKbgAhtiDqOF7cF1M/h7v8Php5jlcd4Qx5yi7BJlLQL390kG/O9im4Nw97h4sGtlyOzFwzMDsxItmN9G2udF5uDcPlJQPtZwyn2Zsd7jR3euNPML2bR/8ASZepI3uh3W6LSMg4synK9t7d7hYE6gLztE728+dtxsJ37n27pjaL9SHP/gQvN9tPN9mlJTSd4BhNphKNW2eNNBro7nrpoNV1uHW4bVJG4yvkc0sBa1oBtc5S45jYkfFbjyXM+NPJ8aagjmaHCJr2s5NcWEgl4zbs3Pw5uOl7Lrt8ve3y+No3/aODXZg9j4w5wJdlFiCb6XFx6puDcHsT2lj+8TldnyFocHPcHEjNoRfT0CconsbhsTUh9nyMa69wbOLb/wBYHG5Bt1XkT9W5eb7sTqWQNc5rbvbM57Bcd4O0IvfS7SfkE3BuHn2F8ZaRncN3ldkLQc2YucbO4gl30XvKJe729MpnMczcte3RocSWFpaOIdrfMASAR+S83vyb35Sy4cCAgICAg8yxhzS1wDmkWIIuCDxBHMIKDW4LUYbMamga6anP9dT3JcG/h+9blzHiCVoi1ckcbefy0VtW8cbdp/K44JjENVE2aneHMPzaebXD4XDoo2rNZ1KNqzWdS31y5EBAQEBAQY55msF3Gw/n5r2I2aVvF8TdJdre6zn1d5+HgrVppWtdNPDMHMrtdGD3j/AeP5L219PbW0uMMQa0NaLACwHRZ/KL2gICAgICDDFSRtN2Ma0niQ0A/NezMy93LMvHggICAgICAgICAgICAgICAgICAgICAgIIap2fZvTUUztxOffc0XZLbgJYtA/jxBa7o4LuLzrU94dxedanvCUp3OI+0ADudjcHyvY/MfPiuHMsqPBAQEGlX4tBD/XSsaehPe9GjU/JdRWZ8PYrM+FdrdtmnSBt/wATv4N/5/JVjD+VIx/lGsxV8ju8S5x4Dj6ABd8Yh1x0seH4QXWdMMo+7zPn0UrX/DibfhOMYAAALAcAFJN6QEBAQEBAQEBAQEBAQEBAQEBAQEBAQEBAQEBAQEBAQEBAQaNbhjZNQ6SN33onluvUt915/SaV7E6exbSArcGxVt/ZsRa8cmz08d/WSNov/uqkWx/Nf8KRbH81V6ui2lHuvgd4xbkf5rQq1np/na1f4/8AaInwzaGTSVsxHO08DR6tZIAfkqcsEeP+3W8EeP8AtmodgsQd77Ymdc0l/wBwOXM5qfDmctPhZ8N7PgNZ5i78LBb9p17/ACClOf8AEJTl/ELZh2FwwC0TA3qeLj5uOqlNpnylNpny3Fy8EBAQEBAQEBAQEBAQEBAQEBAQEBAQEBAQEBAQEBAQEBAQEBAQEBAQEBAQEBAQEBAQEBAQEBAQEBAQEBAQEBAQEBAQEBAQEBB//9k="/>
          <p:cNvSpPr>
            <a:spLocks noChangeAspect="1" noChangeArrowheads="1"/>
          </p:cNvSpPr>
          <p:nvPr/>
        </p:nvSpPr>
        <p:spPr bwMode="auto">
          <a:xfrm>
            <a:off x="184150" y="-144463"/>
            <a:ext cx="3429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GB" sz="1800">
              <a:solidFill>
                <a:srgbClr val="000000"/>
              </a:solidFill>
              <a:latin typeface="Tahoma" charset="0"/>
              <a:ea typeface="ＭＳ Ｐゴシック" charset="0"/>
              <a:cs typeface="ＭＳ Ｐゴシック" charset="0"/>
            </a:endParaRPr>
          </a:p>
        </p:txBody>
      </p:sp>
      <p:pic>
        <p:nvPicPr>
          <p:cNvPr id="533508" name="Picture 3" descr="\\ad.ucl.ac.uk\slms\home3\Sejjrcs\Desktop\HDF\3H-round3 copy.jpg"/>
          <p:cNvPicPr>
            <a:picLocks noChangeAspect="1" noChangeArrowheads="1"/>
          </p:cNvPicPr>
          <p:nvPr/>
        </p:nvPicPr>
        <p:blipFill>
          <a:blip r:embed="rId3">
            <a:extLst>
              <a:ext uri="{28A0092B-C50C-407E-A947-70E740481C1C}">
                <a14:useLocalDpi xmlns:a14="http://schemas.microsoft.com/office/drawing/2010/main" val="0"/>
              </a:ext>
            </a:extLst>
          </a:blip>
          <a:srcRect l="2530" t="72141" r="70313" b="8820"/>
          <a:stretch>
            <a:fillRect/>
          </a:stretch>
        </p:blipFill>
        <p:spPr bwMode="auto">
          <a:xfrm>
            <a:off x="0" y="0"/>
            <a:ext cx="2314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bwMode="auto">
          <a:xfrm>
            <a:off x="342900" y="3886200"/>
            <a:ext cx="97313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chemeClr val="folHlink"/>
              </a:buClr>
              <a:buSzPct val="60000"/>
              <a:buFont typeface="Wingdings" panose="05000000000000000000" pitchFamily="2" charset="2"/>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algn="l">
              <a:buClr>
                <a:srgbClr val="3333CC"/>
              </a:buClr>
              <a:defRPr/>
            </a:pPr>
            <a:r>
              <a:rPr lang="en-GB" sz="2800" b="1" kern="0" dirty="0" smtClean="0">
                <a:solidFill>
                  <a:srgbClr val="0000CC"/>
                </a:solidFill>
                <a:latin typeface="Arial"/>
              </a:rPr>
              <a:t>Hypothesis</a:t>
            </a:r>
          </a:p>
          <a:p>
            <a:pPr algn="l">
              <a:buClr>
                <a:srgbClr val="3333CC"/>
              </a:buClr>
              <a:defRPr/>
            </a:pPr>
            <a:r>
              <a:rPr lang="en-GB" sz="2800" kern="0" dirty="0" smtClean="0">
                <a:solidFill>
                  <a:srgbClr val="000000"/>
                </a:solidFill>
                <a:latin typeface="Arial"/>
              </a:rPr>
              <a:t>Children on HDF compared with HD have improved</a:t>
            </a:r>
            <a:r>
              <a:rPr lang="en-GB" sz="2800" b="1" kern="0" dirty="0" smtClean="0">
                <a:solidFill>
                  <a:srgbClr val="000000"/>
                </a:solidFill>
                <a:latin typeface="Arial"/>
              </a:rPr>
              <a:t>:</a:t>
            </a:r>
          </a:p>
          <a:p>
            <a:pPr algn="l">
              <a:buClr>
                <a:srgbClr val="3333CC"/>
              </a:buClr>
              <a:defRPr/>
            </a:pPr>
            <a:endParaRPr lang="en-GB" sz="500" kern="0" dirty="0" smtClean="0">
              <a:solidFill>
                <a:srgbClr val="000000"/>
              </a:solidFill>
              <a:latin typeface="Arial"/>
            </a:endParaRPr>
          </a:p>
          <a:p>
            <a:pPr marL="457200" indent="-457200" algn="l">
              <a:buClr>
                <a:srgbClr val="3333CC"/>
              </a:buClr>
              <a:buFont typeface="Wingdings" panose="05000000000000000000" pitchFamily="2" charset="2"/>
              <a:buChar char="Ø"/>
              <a:defRPr/>
            </a:pPr>
            <a:r>
              <a:rPr lang="en-GB" sz="2800" kern="0" dirty="0" smtClean="0">
                <a:solidFill>
                  <a:srgbClr val="000000"/>
                </a:solidFill>
                <a:latin typeface="Arial"/>
              </a:rPr>
              <a:t>Cardiovascular risk profile </a:t>
            </a:r>
          </a:p>
          <a:p>
            <a:pPr marL="457200" indent="-457200" algn="l">
              <a:buClr>
                <a:srgbClr val="3333CC"/>
              </a:buClr>
              <a:buFont typeface="Wingdings" panose="05000000000000000000" pitchFamily="2" charset="2"/>
              <a:buChar char="Ø"/>
              <a:defRPr/>
            </a:pPr>
            <a:r>
              <a:rPr lang="en-GB" sz="2800" kern="0" dirty="0" smtClean="0">
                <a:solidFill>
                  <a:srgbClr val="000000"/>
                </a:solidFill>
                <a:latin typeface="Arial"/>
              </a:rPr>
              <a:t>Growth and nutritional status </a:t>
            </a:r>
          </a:p>
          <a:p>
            <a:pPr marL="457200" indent="-457200" algn="l">
              <a:buClr>
                <a:srgbClr val="3333CC"/>
              </a:buClr>
              <a:buFont typeface="Wingdings" panose="05000000000000000000" pitchFamily="2" charset="2"/>
              <a:buChar char="Ø"/>
              <a:defRPr/>
            </a:pPr>
            <a:r>
              <a:rPr lang="en-GB" sz="2800" kern="0" dirty="0" smtClean="0">
                <a:solidFill>
                  <a:srgbClr val="000000"/>
                </a:solidFill>
                <a:latin typeface="Arial"/>
              </a:rPr>
              <a:t>Quality of life </a:t>
            </a:r>
          </a:p>
          <a:p>
            <a:pPr marL="609600" indent="-609600" algn="l" eaLnBrk="1" hangingPunct="1">
              <a:buClr>
                <a:srgbClr val="3333CC"/>
              </a:buClr>
              <a:buFont typeface="Wingdings" panose="05000000000000000000" pitchFamily="2" charset="2"/>
              <a:buAutoNum type="arabicPeriod"/>
              <a:defRPr/>
            </a:pPr>
            <a:endParaRPr lang="en-GB" sz="2800" kern="0" dirty="0" smtClean="0">
              <a:solidFill>
                <a:srgbClr val="000000"/>
              </a:solidFill>
              <a:latin typeface="Arial"/>
            </a:endParaRPr>
          </a:p>
        </p:txBody>
      </p:sp>
      <p:pic>
        <p:nvPicPr>
          <p:cNvPr id="533510"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1063" y="188913"/>
            <a:ext cx="3055937"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511" name="ZoneTexte 2"/>
          <p:cNvSpPr txBox="1">
            <a:spLocks noChangeArrowheads="1"/>
          </p:cNvSpPr>
          <p:nvPr/>
        </p:nvSpPr>
        <p:spPr bwMode="auto">
          <a:xfrm>
            <a:off x="2479204" y="2708920"/>
            <a:ext cx="4804169" cy="461665"/>
          </a:xfrm>
          <a:prstGeom prst="rect">
            <a:avLst/>
          </a:prstGeom>
          <a:solidFill>
            <a:srgbClr val="C2FFF0"/>
          </a:solidFill>
          <a:ln>
            <a:noFill/>
          </a:ln>
          <a:extLst/>
        </p:spPr>
        <p:txBody>
          <a:bodyPr wrap="non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fr-FR" dirty="0" err="1" smtClean="0">
                <a:solidFill>
                  <a:srgbClr val="0000FF"/>
                </a:solidFill>
              </a:rPr>
              <a:t>Shroff</a:t>
            </a:r>
            <a:r>
              <a:rPr lang="fr-FR" dirty="0" smtClean="0">
                <a:solidFill>
                  <a:srgbClr val="0000FF"/>
                </a:solidFill>
              </a:rPr>
              <a:t> R and al CJASN 2019 in </a:t>
            </a:r>
            <a:r>
              <a:rPr lang="fr-FR" dirty="0" err="1" smtClean="0">
                <a:solidFill>
                  <a:srgbClr val="0000FF"/>
                </a:solidFill>
              </a:rPr>
              <a:t>press</a:t>
            </a:r>
            <a:endParaRPr lang="fr-FR" dirty="0">
              <a:solidFill>
                <a:srgbClr val="0000FF"/>
              </a:solidFill>
            </a:endParaRPr>
          </a:p>
        </p:txBody>
      </p:sp>
    </p:spTree>
    <p:extLst>
      <p:ext uri="{BB962C8B-B14F-4D97-AF65-F5344CB8AC3E}">
        <p14:creationId xmlns:p14="http://schemas.microsoft.com/office/powerpoint/2010/main" val="24447572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Title 1"/>
          <p:cNvSpPr>
            <a:spLocks noGrp="1"/>
          </p:cNvSpPr>
          <p:nvPr>
            <p:ph type="title"/>
          </p:nvPr>
        </p:nvSpPr>
        <p:spPr>
          <a:xfrm>
            <a:off x="1687513" y="333375"/>
            <a:ext cx="7920037" cy="1366838"/>
          </a:xfrm>
        </p:spPr>
        <p:txBody>
          <a:bodyPr/>
          <a:lstStyle/>
          <a:p>
            <a:r>
              <a:rPr lang="en-GB">
                <a:latin typeface="Arial" charset="0"/>
              </a:rPr>
              <a:t>Conclusions: 3 “H” study 2017</a:t>
            </a:r>
            <a:br>
              <a:rPr lang="en-GB">
                <a:latin typeface="Arial" charset="0"/>
              </a:rPr>
            </a:br>
            <a:r>
              <a:rPr lang="en-GB">
                <a:latin typeface="Arial" charset="0"/>
              </a:rPr>
              <a:t>	</a:t>
            </a:r>
            <a:r>
              <a:rPr lang="en-GB" b="0" i="1">
                <a:solidFill>
                  <a:srgbClr val="FF0000"/>
                </a:solidFill>
                <a:latin typeface="Arial" charset="0"/>
              </a:rPr>
              <a:t>HDF, Hearts, Height</a:t>
            </a:r>
          </a:p>
        </p:txBody>
      </p:sp>
      <p:sp>
        <p:nvSpPr>
          <p:cNvPr id="549890" name="Content Placeholder 2"/>
          <p:cNvSpPr>
            <a:spLocks noGrp="1"/>
          </p:cNvSpPr>
          <p:nvPr>
            <p:ph idx="1"/>
          </p:nvPr>
        </p:nvSpPr>
        <p:spPr>
          <a:xfrm>
            <a:off x="606425" y="1989139"/>
            <a:ext cx="8858250" cy="3960141"/>
          </a:xfrm>
          <a:solidFill>
            <a:schemeClr val="bg1"/>
          </a:solidFill>
        </p:spPr>
        <p:txBody>
          <a:bodyPr/>
          <a:lstStyle/>
          <a:p>
            <a:endParaRPr lang="en-GB" sz="1000" dirty="0">
              <a:latin typeface="Arial" charset="0"/>
            </a:endParaRPr>
          </a:p>
          <a:p>
            <a:r>
              <a:rPr lang="en-GB" sz="2400" dirty="0">
                <a:latin typeface="Arial" charset="0"/>
              </a:rPr>
              <a:t>Children on HDF have a small but significant increase in height SDS over 1-year</a:t>
            </a:r>
          </a:p>
          <a:p>
            <a:endParaRPr lang="en-GB" sz="900" dirty="0">
              <a:latin typeface="Arial" charset="0"/>
            </a:endParaRPr>
          </a:p>
          <a:p>
            <a:r>
              <a:rPr lang="en-GB" sz="2400" dirty="0">
                <a:latin typeface="Arial" charset="0"/>
              </a:rPr>
              <a:t>HDF is associated with a significant and early improvement in “cardiovascular preservation”:</a:t>
            </a:r>
          </a:p>
          <a:p>
            <a:pPr lvl="1">
              <a:buFontTx/>
              <a:buChar char="-"/>
            </a:pPr>
            <a:r>
              <a:rPr lang="en-GB" sz="2000" i="1" dirty="0">
                <a:latin typeface="Arial" charset="0"/>
              </a:rPr>
              <a:t>F</a:t>
            </a:r>
            <a:r>
              <a:rPr lang="en-GB" sz="2000" i="1" dirty="0" smtClean="0">
                <a:latin typeface="Arial" charset="0"/>
              </a:rPr>
              <a:t>luid </a:t>
            </a:r>
            <a:r>
              <a:rPr lang="en-GB" sz="2000" i="1" dirty="0">
                <a:latin typeface="Arial" charset="0"/>
              </a:rPr>
              <a:t>status</a:t>
            </a:r>
          </a:p>
          <a:p>
            <a:pPr lvl="1">
              <a:buFontTx/>
              <a:buChar char="-"/>
            </a:pPr>
            <a:r>
              <a:rPr lang="en-GB" sz="2000" i="1" dirty="0">
                <a:latin typeface="Arial" charset="0"/>
              </a:rPr>
              <a:t>Reduced inflammation and oxidative stress </a:t>
            </a:r>
          </a:p>
          <a:p>
            <a:pPr lvl="1">
              <a:buFontTx/>
              <a:buChar char="-"/>
            </a:pPr>
            <a:r>
              <a:rPr lang="en-GB" sz="2000" i="1" dirty="0">
                <a:latin typeface="Arial" charset="0"/>
              </a:rPr>
              <a:t>Improved endothelial </a:t>
            </a:r>
            <a:r>
              <a:rPr lang="en-GB" sz="2000" i="1" dirty="0" smtClean="0">
                <a:latin typeface="Arial" charset="0"/>
              </a:rPr>
              <a:t>function</a:t>
            </a:r>
          </a:p>
          <a:p>
            <a:pPr lvl="1">
              <a:buFontTx/>
              <a:buChar char="-"/>
            </a:pPr>
            <a:r>
              <a:rPr lang="en-GB" sz="2000" i="1" dirty="0">
                <a:latin typeface="Arial" charset="0"/>
              </a:rPr>
              <a:t>Children on HD have a significant increase in </a:t>
            </a:r>
            <a:r>
              <a:rPr lang="en-GB" sz="2000" i="1" dirty="0" err="1">
                <a:latin typeface="Arial" charset="0"/>
              </a:rPr>
              <a:t>cIMT</a:t>
            </a:r>
            <a:r>
              <a:rPr lang="en-GB" sz="2000" i="1" dirty="0">
                <a:latin typeface="Arial" charset="0"/>
              </a:rPr>
              <a:t> over 1-year, whereas there is no change in </a:t>
            </a:r>
            <a:r>
              <a:rPr lang="en-GB" sz="2000" i="1" dirty="0" err="1">
                <a:latin typeface="Arial" charset="0"/>
              </a:rPr>
              <a:t>cIMT</a:t>
            </a:r>
            <a:r>
              <a:rPr lang="en-GB" sz="2000" i="1" dirty="0">
                <a:latin typeface="Arial" charset="0"/>
              </a:rPr>
              <a:t> in children on HDF </a:t>
            </a:r>
          </a:p>
          <a:p>
            <a:pPr lvl="1">
              <a:buFontTx/>
              <a:buChar char="-"/>
            </a:pPr>
            <a:endParaRPr lang="en-GB" sz="2400" i="1" dirty="0">
              <a:latin typeface="Arial" charset="0"/>
            </a:endParaRPr>
          </a:p>
        </p:txBody>
      </p:sp>
      <p:sp>
        <p:nvSpPr>
          <p:cNvPr id="549891" name="Image 1"/>
          <p:cNvSpPr>
            <a:spLocks noChangeAspect="1"/>
          </p:cNvSpPr>
          <p:nvPr/>
        </p:nvSpPr>
        <p:spPr bwMode="auto">
          <a:xfrm>
            <a:off x="6872288" y="4365625"/>
            <a:ext cx="2852737"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solidFill>
                <a:srgbClr val="000000"/>
              </a:solidFill>
            </a:endParaRPr>
          </a:p>
        </p:txBody>
      </p:sp>
    </p:spTree>
    <p:extLst>
      <p:ext uri="{BB962C8B-B14F-4D97-AF65-F5344CB8AC3E}">
        <p14:creationId xmlns:p14="http://schemas.microsoft.com/office/powerpoint/2010/main" val="4041409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Title 1"/>
          <p:cNvSpPr>
            <a:spLocks noGrp="1"/>
          </p:cNvSpPr>
          <p:nvPr>
            <p:ph type="title"/>
          </p:nvPr>
        </p:nvSpPr>
        <p:spPr>
          <a:xfrm>
            <a:off x="1371600" y="214313"/>
            <a:ext cx="8767763" cy="700087"/>
          </a:xfrm>
        </p:spPr>
        <p:txBody>
          <a:bodyPr/>
          <a:lstStyle/>
          <a:p>
            <a:r>
              <a:rPr lang="en-GB">
                <a:latin typeface="Arial" charset="0"/>
              </a:rPr>
              <a:t>Recruitment</a:t>
            </a:r>
          </a:p>
        </p:txBody>
      </p:sp>
      <p:sp>
        <p:nvSpPr>
          <p:cNvPr id="4" name="TextBox 3"/>
          <p:cNvSpPr txBox="1"/>
          <p:nvPr/>
        </p:nvSpPr>
        <p:spPr>
          <a:xfrm>
            <a:off x="2828925" y="1066800"/>
            <a:ext cx="4213225" cy="1323975"/>
          </a:xfrm>
          <a:prstGeom prst="rect">
            <a:avLst/>
          </a:prstGeom>
          <a:noFill/>
          <a:ln>
            <a:solidFill>
              <a:schemeClr val="bg1">
                <a:lumMod val="65000"/>
              </a:schemeClr>
            </a:solidFill>
          </a:ln>
        </p:spPr>
        <p:txBody>
          <a:bodyPr wrap="none">
            <a:spAutoFit/>
          </a:bodyPr>
          <a:lstStyle/>
          <a:p>
            <a:pPr>
              <a:defRPr/>
            </a:pPr>
            <a:r>
              <a:rPr lang="en-GB" sz="2000" dirty="0">
                <a:solidFill>
                  <a:srgbClr val="000000"/>
                </a:solidFill>
                <a:latin typeface="Tahoma" panose="020B0604030504040204" pitchFamily="34" charset="0"/>
              </a:rPr>
              <a:t>29 centres in 10 countries screened </a:t>
            </a:r>
          </a:p>
          <a:p>
            <a:pPr>
              <a:defRPr/>
            </a:pPr>
            <a:r>
              <a:rPr lang="en-GB" sz="2000" dirty="0">
                <a:solidFill>
                  <a:srgbClr val="000000"/>
                </a:solidFill>
                <a:latin typeface="Tahoma" panose="020B0604030504040204" pitchFamily="34" charset="0"/>
              </a:rPr>
              <a:t>28 centres included</a:t>
            </a:r>
          </a:p>
          <a:p>
            <a:pPr>
              <a:defRPr/>
            </a:pPr>
            <a:endParaRPr lang="en-GB" sz="1000" dirty="0">
              <a:solidFill>
                <a:srgbClr val="000000"/>
              </a:solidFill>
              <a:latin typeface="Tahoma" panose="020B0604030504040204" pitchFamily="34" charset="0"/>
            </a:endParaRPr>
          </a:p>
          <a:p>
            <a:pPr>
              <a:defRPr/>
            </a:pPr>
            <a:r>
              <a:rPr lang="en-GB" sz="2800" b="1" dirty="0">
                <a:solidFill>
                  <a:srgbClr val="FF0000"/>
                </a:solidFill>
                <a:latin typeface="Tahoma" panose="020B0604030504040204" pitchFamily="34" charset="0"/>
              </a:rPr>
              <a:t>190 children recruited</a:t>
            </a:r>
          </a:p>
        </p:txBody>
      </p:sp>
      <p:pic>
        <p:nvPicPr>
          <p:cNvPr id="7" name="Content Placeholder 3"/>
          <p:cNvPicPr>
            <a:picLocks noGrp="1" noChangeAspect="1"/>
          </p:cNvPicPr>
          <p:nvPr>
            <p:ph idx="1"/>
          </p:nvPr>
        </p:nvPicPr>
        <p:blipFill rotWithShape="1">
          <a:blip r:embed="rId3"/>
          <a:srcRect l="65176" t="37596" r="510" b="8052"/>
          <a:stretch/>
        </p:blipFill>
        <p:spPr>
          <a:xfrm>
            <a:off x="2273300" y="2419350"/>
            <a:ext cx="7681913" cy="4362450"/>
          </a:xfrm>
          <a:ln>
            <a:solidFill>
              <a:schemeClr val="bg1">
                <a:lumMod val="65000"/>
              </a:schemeClr>
            </a:solidFill>
          </a:ln>
        </p:spPr>
      </p:pic>
      <p:pic>
        <p:nvPicPr>
          <p:cNvPr id="535556" name="Content Placeholder 3"/>
          <p:cNvPicPr>
            <a:picLocks noChangeAspect="1"/>
          </p:cNvPicPr>
          <p:nvPr/>
        </p:nvPicPr>
        <p:blipFill>
          <a:blip r:embed="rId4">
            <a:extLst>
              <a:ext uri="{28A0092B-C50C-407E-A947-70E740481C1C}">
                <a14:useLocalDpi xmlns:a14="http://schemas.microsoft.com/office/drawing/2010/main" val="0"/>
              </a:ext>
            </a:extLst>
          </a:blip>
          <a:srcRect r="52470" b="18098"/>
          <a:stretch>
            <a:fillRect/>
          </a:stretch>
        </p:blipFill>
        <p:spPr bwMode="auto">
          <a:xfrm>
            <a:off x="26988" y="2401888"/>
            <a:ext cx="2459037"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6306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898525" y="228600"/>
            <a:ext cx="9388475" cy="700088"/>
          </a:xfrm>
          <a:solidFill>
            <a:schemeClr val="accent3"/>
          </a:solidFill>
        </p:spPr>
        <p:txBody>
          <a:bodyPr/>
          <a:lstStyle/>
          <a:p>
            <a:pPr>
              <a:defRPr/>
            </a:pPr>
            <a:r>
              <a:rPr lang="en-GB" altLang="en-US" sz="3600" dirty="0" smtClean="0">
                <a:ea typeface="+mj-ea"/>
                <a:cs typeface="+mj-cs"/>
              </a:rPr>
              <a:t>HDF patients have less fluid overload</a:t>
            </a:r>
          </a:p>
        </p:txBody>
      </p:sp>
      <p:graphicFrame>
        <p:nvGraphicFramePr>
          <p:cNvPr id="537602" name="Object 5"/>
          <p:cNvGraphicFramePr>
            <a:graphicFrameLocks noChangeAspect="1"/>
          </p:cNvGraphicFramePr>
          <p:nvPr/>
        </p:nvGraphicFramePr>
        <p:xfrm>
          <a:off x="171450" y="1295400"/>
          <a:ext cx="9963150" cy="3886200"/>
        </p:xfrm>
        <a:graphic>
          <a:graphicData uri="http://schemas.openxmlformats.org/presentationml/2006/ole">
            <mc:AlternateContent xmlns:mc="http://schemas.openxmlformats.org/markup-compatibility/2006">
              <mc:Choice xmlns:v="urn:schemas-microsoft-com:vml" Requires="v">
                <p:oleObj spid="_x0000_s1110062" name="Prism 7" r:id="rId4" imgW="9347200" imgH="4102100" progId="Prism7.Document">
                  <p:embed/>
                </p:oleObj>
              </mc:Choice>
              <mc:Fallback>
                <p:oleObj name="Prism 7" r:id="rId4" imgW="9347200" imgH="4102100" progId="Prism7.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1295400"/>
                        <a:ext cx="99631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Content Placeholder 2"/>
          <p:cNvSpPr>
            <a:spLocks noGrp="1"/>
          </p:cNvSpPr>
          <p:nvPr>
            <p:ph idx="1"/>
          </p:nvPr>
        </p:nvSpPr>
        <p:spPr>
          <a:xfrm>
            <a:off x="428625" y="5257800"/>
            <a:ext cx="9601200" cy="1524000"/>
          </a:xfrm>
          <a:ln>
            <a:solidFill>
              <a:schemeClr val="bg1">
                <a:lumMod val="50000"/>
              </a:schemeClr>
            </a:solidFill>
          </a:ln>
        </p:spPr>
        <p:txBody>
          <a:bodyPr/>
          <a:lstStyle/>
          <a:p>
            <a:pPr>
              <a:buFont typeface="Wingdings" panose="05000000000000000000" pitchFamily="2" charset="2"/>
              <a:buChar char="n"/>
              <a:defRPr/>
            </a:pPr>
            <a:r>
              <a:rPr lang="en-GB" altLang="en-US" sz="2400" b="1" dirty="0" smtClean="0">
                <a:ea typeface="+mn-ea"/>
                <a:cs typeface="+mn-cs"/>
              </a:rPr>
              <a:t>Children on HDF required fewer rescue sessions </a:t>
            </a:r>
          </a:p>
          <a:p>
            <a:pPr marL="0" indent="0">
              <a:buFont typeface="Wingdings" panose="05000000000000000000" pitchFamily="2" charset="2"/>
              <a:buNone/>
              <a:defRPr/>
            </a:pPr>
            <a:r>
              <a:rPr lang="en-GB" altLang="en-US" sz="2400" b="1" dirty="0" smtClean="0">
                <a:ea typeface="+mn-ea"/>
                <a:cs typeface="+mn-cs"/>
              </a:rPr>
              <a:t>(4.1% HDF vs 19.9% HD; p=0.008)</a:t>
            </a:r>
          </a:p>
          <a:p>
            <a:pPr marL="0" indent="0">
              <a:buFont typeface="Wingdings" panose="05000000000000000000" pitchFamily="2" charset="2"/>
              <a:buNone/>
              <a:defRPr/>
            </a:pPr>
            <a:endParaRPr lang="en-GB" altLang="en-US" sz="700" b="1" dirty="0" smtClean="0">
              <a:ea typeface="+mn-ea"/>
              <a:cs typeface="+mn-cs"/>
            </a:endParaRPr>
          </a:p>
          <a:p>
            <a:pPr>
              <a:buFont typeface="Wingdings" panose="05000000000000000000" pitchFamily="2" charset="2"/>
              <a:buChar char="n"/>
              <a:defRPr/>
            </a:pPr>
            <a:r>
              <a:rPr lang="en-GB" altLang="en-US" sz="2400" b="1" dirty="0" smtClean="0">
                <a:ea typeface="+mn-ea"/>
                <a:cs typeface="+mn-cs"/>
              </a:rPr>
              <a:t>No difference in dialysate sodium (mean </a:t>
            </a:r>
            <a:r>
              <a:rPr lang="en-GB" altLang="en-US" sz="2400" b="1" dirty="0" err="1" smtClean="0">
                <a:ea typeface="+mn-ea"/>
                <a:cs typeface="+mn-cs"/>
              </a:rPr>
              <a:t>dNa</a:t>
            </a:r>
            <a:r>
              <a:rPr lang="en-GB" altLang="en-US" sz="2400" b="1" dirty="0" smtClean="0">
                <a:ea typeface="+mn-ea"/>
                <a:cs typeface="+mn-cs"/>
              </a:rPr>
              <a:t> 138mMol)</a:t>
            </a:r>
          </a:p>
        </p:txBody>
      </p:sp>
    </p:spTree>
    <p:extLst>
      <p:ext uri="{BB962C8B-B14F-4D97-AF65-F5344CB8AC3E}">
        <p14:creationId xmlns:p14="http://schemas.microsoft.com/office/powerpoint/2010/main" val="9025275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Title 1"/>
          <p:cNvSpPr>
            <a:spLocks noGrp="1"/>
          </p:cNvSpPr>
          <p:nvPr>
            <p:ph type="title"/>
          </p:nvPr>
        </p:nvSpPr>
        <p:spPr>
          <a:xfrm>
            <a:off x="1604963" y="457200"/>
            <a:ext cx="8469312" cy="700088"/>
          </a:xfrm>
        </p:spPr>
        <p:txBody>
          <a:bodyPr/>
          <a:lstStyle/>
          <a:p>
            <a:r>
              <a:rPr lang="en-GB" sz="3600">
                <a:latin typeface="Arial" charset="0"/>
              </a:rPr>
              <a:t>HDF patients have lower </a:t>
            </a:r>
            <a:br>
              <a:rPr lang="en-GB" sz="3600">
                <a:latin typeface="Arial" charset="0"/>
              </a:rPr>
            </a:br>
            <a:r>
              <a:rPr lang="en-GB" sz="3600">
                <a:latin typeface="Arial" charset="0"/>
              </a:rPr>
              <a:t>mean arterial pressure on ABPM</a:t>
            </a:r>
          </a:p>
        </p:txBody>
      </p:sp>
      <p:graphicFrame>
        <p:nvGraphicFramePr>
          <p:cNvPr id="539650" name="Object 1"/>
          <p:cNvGraphicFramePr>
            <a:graphicFrameLocks noChangeAspect="1"/>
          </p:cNvGraphicFramePr>
          <p:nvPr/>
        </p:nvGraphicFramePr>
        <p:xfrm>
          <a:off x="1457325" y="1476375"/>
          <a:ext cx="6686550" cy="5354638"/>
        </p:xfrm>
        <a:graphic>
          <a:graphicData uri="http://schemas.openxmlformats.org/presentationml/2006/ole">
            <mc:AlternateContent xmlns:mc="http://schemas.openxmlformats.org/markup-compatibility/2006">
              <mc:Choice xmlns:v="urn:schemas-microsoft-com:vml" Requires="v">
                <p:oleObj spid="_x0000_s1111086" name="Prism 7" r:id="rId4" imgW="3302000" imgH="2984500" progId="Prism7.Document">
                  <p:embed/>
                </p:oleObj>
              </mc:Choice>
              <mc:Fallback>
                <p:oleObj name="Prism 7" r:id="rId4" imgW="3302000" imgH="2984500" progId="Prism7.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7325" y="1476375"/>
                        <a:ext cx="668655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092459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Title 1"/>
          <p:cNvSpPr>
            <a:spLocks noGrp="1"/>
          </p:cNvSpPr>
          <p:nvPr>
            <p:ph type="title"/>
          </p:nvPr>
        </p:nvSpPr>
        <p:spPr>
          <a:xfrm>
            <a:off x="1433513" y="214313"/>
            <a:ext cx="8767762" cy="700087"/>
          </a:xfrm>
        </p:spPr>
        <p:txBody>
          <a:bodyPr/>
          <a:lstStyle/>
          <a:p>
            <a:r>
              <a:rPr lang="en-GB">
                <a:latin typeface="Arial" charset="0"/>
              </a:rPr>
              <a:t> HDF patients have lower LVMI</a:t>
            </a:r>
          </a:p>
        </p:txBody>
      </p:sp>
      <p:sp>
        <p:nvSpPr>
          <p:cNvPr id="541698" name="Content Placeholder 2"/>
          <p:cNvSpPr>
            <a:spLocks noGrp="1"/>
          </p:cNvSpPr>
          <p:nvPr>
            <p:ph idx="1"/>
          </p:nvPr>
        </p:nvSpPr>
        <p:spPr>
          <a:xfrm>
            <a:off x="257175" y="6324600"/>
            <a:ext cx="9772650" cy="533400"/>
          </a:xfrm>
        </p:spPr>
        <p:txBody>
          <a:bodyPr/>
          <a:lstStyle/>
          <a:p>
            <a:pPr marL="0" indent="0" algn="ctr">
              <a:buFont typeface="Wingdings" charset="0"/>
              <a:buNone/>
            </a:pPr>
            <a:r>
              <a:rPr lang="en-GB" sz="2400" b="1">
                <a:latin typeface="Arial" charset="0"/>
              </a:rPr>
              <a:t>HDF patients had a lower LVMI (30.7 vs 43.5; p=0.001).  </a:t>
            </a:r>
          </a:p>
        </p:txBody>
      </p:sp>
      <p:pic>
        <p:nvPicPr>
          <p:cNvPr id="5416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7325" y="1184275"/>
            <a:ext cx="6600825"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02826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Title 1"/>
          <p:cNvSpPr>
            <a:spLocks noGrp="1"/>
          </p:cNvSpPr>
          <p:nvPr>
            <p:ph type="title"/>
          </p:nvPr>
        </p:nvSpPr>
        <p:spPr>
          <a:xfrm>
            <a:off x="1433513" y="214313"/>
            <a:ext cx="8767762" cy="700087"/>
          </a:xfrm>
        </p:spPr>
        <p:txBody>
          <a:bodyPr/>
          <a:lstStyle/>
          <a:p>
            <a:r>
              <a:rPr lang="en-GB" sz="3600">
                <a:latin typeface="Arial" charset="0"/>
              </a:rPr>
              <a:t>Lower pulse wave velocity in HDF</a:t>
            </a:r>
          </a:p>
        </p:txBody>
      </p:sp>
      <p:graphicFrame>
        <p:nvGraphicFramePr>
          <p:cNvPr id="542722" name="Object 4"/>
          <p:cNvGraphicFramePr>
            <a:graphicFrameLocks noChangeAspect="1"/>
          </p:cNvGraphicFramePr>
          <p:nvPr/>
        </p:nvGraphicFramePr>
        <p:xfrm>
          <a:off x="0" y="1371600"/>
          <a:ext cx="10445750" cy="4419600"/>
        </p:xfrm>
        <a:graphic>
          <a:graphicData uri="http://schemas.openxmlformats.org/presentationml/2006/ole">
            <mc:AlternateContent xmlns:mc="http://schemas.openxmlformats.org/markup-compatibility/2006">
              <mc:Choice xmlns:v="urn:schemas-microsoft-com:vml" Requires="v">
                <p:oleObj spid="_x0000_s1112110" name="Prism 7" r:id="rId3" imgW="9359900" imgH="4457700" progId="Prism7.Document">
                  <p:embed/>
                </p:oleObj>
              </mc:Choice>
              <mc:Fallback>
                <p:oleObj name="Prism 7" r:id="rId3" imgW="9359900" imgH="4457700" progId="Prism7.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104457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Content Placeholder 2"/>
          <p:cNvSpPr>
            <a:spLocks noGrp="1"/>
          </p:cNvSpPr>
          <p:nvPr>
            <p:ph idx="1"/>
          </p:nvPr>
        </p:nvSpPr>
        <p:spPr>
          <a:xfrm>
            <a:off x="514350" y="5791200"/>
            <a:ext cx="9344025" cy="990600"/>
          </a:xfrm>
          <a:ln>
            <a:solidFill>
              <a:schemeClr val="bg1">
                <a:lumMod val="65000"/>
              </a:schemeClr>
            </a:solidFill>
          </a:ln>
        </p:spPr>
        <p:txBody>
          <a:bodyPr/>
          <a:lstStyle/>
          <a:p>
            <a:pPr marL="0" indent="0">
              <a:buFont typeface="Wingdings" panose="05000000000000000000" pitchFamily="2" charset="2"/>
              <a:buNone/>
              <a:defRPr/>
            </a:pPr>
            <a:r>
              <a:rPr lang="en-GB" altLang="en-US" sz="2800" dirty="0">
                <a:ea typeface="+mn-ea"/>
                <a:cs typeface="+mn-cs"/>
              </a:rPr>
              <a:t>PWV correlated positively with MAP, ultrafiltration and the blood flow rate. </a:t>
            </a:r>
          </a:p>
        </p:txBody>
      </p:sp>
    </p:spTree>
    <p:extLst>
      <p:ext uri="{BB962C8B-B14F-4D97-AF65-F5344CB8AC3E}">
        <p14:creationId xmlns:p14="http://schemas.microsoft.com/office/powerpoint/2010/main" val="18108770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MC_Template">
  <a:themeElements>
    <a:clrScheme name="FME color code">
      <a:dk1>
        <a:sysClr val="windowText" lastClr="000000"/>
      </a:dk1>
      <a:lt1>
        <a:srgbClr val="FFFFFF"/>
      </a:lt1>
      <a:dk2>
        <a:srgbClr val="0038A9"/>
      </a:dk2>
      <a:lt2>
        <a:srgbClr val="CCD4E1"/>
      </a:lt2>
      <a:accent1>
        <a:srgbClr val="0038A9"/>
      </a:accent1>
      <a:accent2>
        <a:srgbClr val="667FA4"/>
      </a:accent2>
      <a:accent3>
        <a:srgbClr val="E0E1E3"/>
      </a:accent3>
      <a:accent4>
        <a:srgbClr val="636A73"/>
      </a:accent4>
      <a:accent5>
        <a:srgbClr val="B2C3E5"/>
      </a:accent5>
      <a:accent6>
        <a:srgbClr val="F1AA00"/>
      </a:accent6>
      <a:hlink>
        <a:srgbClr val="B1B4B9"/>
      </a:hlink>
      <a:folHlink>
        <a:srgbClr val="636A73"/>
      </a:folHlink>
    </a:clrScheme>
    <a:fontScheme name="Office Them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3">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dirty="0" err="1" smtClean="0">
            <a:ln>
              <a:noFill/>
            </a:ln>
            <a:solidFill>
              <a:schemeClr val="bg1"/>
            </a:solidFill>
            <a:effectLst/>
            <a:latin typeface="+mn-lt"/>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ＭＳ Ｐゴシック" pitchFamily="1" charset="-128"/>
          </a:defRPr>
        </a:defPPr>
      </a:lstStyle>
    </a:lnDef>
    <a:txDef>
      <a:spPr>
        <a:noFill/>
      </a:spPr>
      <a:bodyPr wrap="square" rtlCol="0">
        <a:spAutoFit/>
      </a:bodyPr>
      <a:lstStyle>
        <a:defPPr>
          <a:defRPr dirty="0" smtClean="0">
            <a:latin typeface="+mn-lt"/>
          </a:defRPr>
        </a:defPPr>
      </a:lstStyle>
    </a:tx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FMC Template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MC Template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MC Template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MC Template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MC Template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MC Template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MC Template 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MC Template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MC Template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MC Template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MC Template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MC Template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FMC Template blank 13">
        <a:dk1>
          <a:srgbClr val="000000"/>
        </a:dk1>
        <a:lt1>
          <a:srgbClr val="FFFFFF"/>
        </a:lt1>
        <a:dk2>
          <a:srgbClr val="0038A9"/>
        </a:dk2>
        <a:lt2>
          <a:srgbClr val="CCD4E1"/>
        </a:lt2>
        <a:accent1>
          <a:srgbClr val="0038A9"/>
        </a:accent1>
        <a:accent2>
          <a:srgbClr val="667FA4"/>
        </a:accent2>
        <a:accent3>
          <a:srgbClr val="FFFFFF"/>
        </a:accent3>
        <a:accent4>
          <a:srgbClr val="000000"/>
        </a:accent4>
        <a:accent5>
          <a:srgbClr val="AAAED1"/>
        </a:accent5>
        <a:accent6>
          <a:srgbClr val="5C7294"/>
        </a:accent6>
        <a:hlink>
          <a:srgbClr val="B1B4B9"/>
        </a:hlink>
        <a:folHlink>
          <a:srgbClr val="636A73"/>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Nouvelle présentation">
  <a:themeElements>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Nouvelle présentation">
  <a:themeElements>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Modèle par défaut">
  <a:themeElements>
    <a:clrScheme name="">
      <a:dk1>
        <a:srgbClr val="00279F"/>
      </a:dk1>
      <a:lt1>
        <a:srgbClr val="FFFFFF"/>
      </a:lt1>
      <a:dk2>
        <a:srgbClr val="0000FF"/>
      </a:dk2>
      <a:lt2>
        <a:srgbClr val="FFFF00"/>
      </a:lt2>
      <a:accent1>
        <a:srgbClr val="F57B49"/>
      </a:accent1>
      <a:accent2>
        <a:srgbClr val="FF00FF"/>
      </a:accent2>
      <a:accent3>
        <a:srgbClr val="AAAAFF"/>
      </a:accent3>
      <a:accent4>
        <a:srgbClr val="DADADA"/>
      </a:accent4>
      <a:accent5>
        <a:srgbClr val="F9BFB1"/>
      </a:accent5>
      <a:accent6>
        <a:srgbClr val="E700E7"/>
      </a:accent6>
      <a:hlink>
        <a:srgbClr val="FF0000"/>
      </a:hlink>
      <a:folHlink>
        <a:srgbClr val="919191"/>
      </a:folHlink>
    </a:clrScheme>
    <a:fontScheme name="1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Modèle par défaut">
  <a:themeElements>
    <a:clrScheme name="">
      <a:dk1>
        <a:srgbClr val="00279F"/>
      </a:dk1>
      <a:lt1>
        <a:srgbClr val="FFFFFF"/>
      </a:lt1>
      <a:dk2>
        <a:srgbClr val="0000FF"/>
      </a:dk2>
      <a:lt2>
        <a:srgbClr val="FFFF00"/>
      </a:lt2>
      <a:accent1>
        <a:srgbClr val="F57B49"/>
      </a:accent1>
      <a:accent2>
        <a:srgbClr val="FF00FF"/>
      </a:accent2>
      <a:accent3>
        <a:srgbClr val="AAAAFF"/>
      </a:accent3>
      <a:accent4>
        <a:srgbClr val="DADADA"/>
      </a:accent4>
      <a:accent5>
        <a:srgbClr val="F9BFB1"/>
      </a:accent5>
      <a:accent6>
        <a:srgbClr val="E700E7"/>
      </a:accent6>
      <a:hlink>
        <a:srgbClr val="FF0000"/>
      </a:hlink>
      <a:folHlink>
        <a:srgbClr val="919191"/>
      </a:folHlink>
    </a:clrScheme>
    <a:fontScheme name="1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Modèle par défaut">
  <a:themeElements>
    <a:clrScheme name="">
      <a:dk1>
        <a:srgbClr val="00279F"/>
      </a:dk1>
      <a:lt1>
        <a:srgbClr val="FFFFFF"/>
      </a:lt1>
      <a:dk2>
        <a:srgbClr val="0000FF"/>
      </a:dk2>
      <a:lt2>
        <a:srgbClr val="FFFF00"/>
      </a:lt2>
      <a:accent1>
        <a:srgbClr val="F57B49"/>
      </a:accent1>
      <a:accent2>
        <a:srgbClr val="FF00FF"/>
      </a:accent2>
      <a:accent3>
        <a:srgbClr val="AAAAFF"/>
      </a:accent3>
      <a:accent4>
        <a:srgbClr val="DADADA"/>
      </a:accent4>
      <a:accent5>
        <a:srgbClr val="F9BFB1"/>
      </a:accent5>
      <a:accent6>
        <a:srgbClr val="E700E7"/>
      </a:accent6>
      <a:hlink>
        <a:srgbClr val="FF0000"/>
      </a:hlink>
      <a:folHlink>
        <a:srgbClr val="919191"/>
      </a:folHlink>
    </a:clrScheme>
    <a:fontScheme name="1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Nouvelle présentation">
  <a:themeElements>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Modèle par défaut">
  <a:themeElements>
    <a:clrScheme name="">
      <a:dk1>
        <a:srgbClr val="00279F"/>
      </a:dk1>
      <a:lt1>
        <a:srgbClr val="FFFFFF"/>
      </a:lt1>
      <a:dk2>
        <a:srgbClr val="0000FF"/>
      </a:dk2>
      <a:lt2>
        <a:srgbClr val="FFFF00"/>
      </a:lt2>
      <a:accent1>
        <a:srgbClr val="F57B49"/>
      </a:accent1>
      <a:accent2>
        <a:srgbClr val="FF00FF"/>
      </a:accent2>
      <a:accent3>
        <a:srgbClr val="AAAAFF"/>
      </a:accent3>
      <a:accent4>
        <a:srgbClr val="DADADA"/>
      </a:accent4>
      <a:accent5>
        <a:srgbClr val="F9BFB1"/>
      </a:accent5>
      <a:accent6>
        <a:srgbClr val="E700E7"/>
      </a:accent6>
      <a:hlink>
        <a:srgbClr val="FF0000"/>
      </a:hlink>
      <a:folHlink>
        <a:srgbClr val="919191"/>
      </a:folHlink>
    </a:clrScheme>
    <a:fontScheme name="1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Times New Roman" pitchFamily="18" charset="0"/>
            <a:cs typeface="Arial" pitchFamily="34"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Times New Roman" pitchFamily="18" charset="0"/>
            <a:cs typeface="Arial" pitchFamily="34" charset="0"/>
          </a:defRPr>
        </a:defPPr>
      </a:lstStyle>
    </a:lnDef>
  </a:objectDefaults>
  <a:extraClrSchemeLst>
    <a:extraClrScheme>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4_Nouvelle présentation">
  <a:themeElements>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2_Nouvelle présentation">
  <a:themeElements>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Nouvelle présentation">
  <a:themeElements>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8_Nouvelle présentation">
  <a:themeElements>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Nouvelle présentation">
  <a:themeElements>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Modèle par défaut">
  <a:themeElements>
    <a:clrScheme name="">
      <a:dk1>
        <a:srgbClr val="00279F"/>
      </a:dk1>
      <a:lt1>
        <a:srgbClr val="FFFFFF"/>
      </a:lt1>
      <a:dk2>
        <a:srgbClr val="0000FF"/>
      </a:dk2>
      <a:lt2>
        <a:srgbClr val="FFFF00"/>
      </a:lt2>
      <a:accent1>
        <a:srgbClr val="F57B49"/>
      </a:accent1>
      <a:accent2>
        <a:srgbClr val="FF00FF"/>
      </a:accent2>
      <a:accent3>
        <a:srgbClr val="AAAAFF"/>
      </a:accent3>
      <a:accent4>
        <a:srgbClr val="DADADA"/>
      </a:accent4>
      <a:accent5>
        <a:srgbClr val="F9BFB1"/>
      </a:accent5>
      <a:accent6>
        <a:srgbClr val="E700E7"/>
      </a:accent6>
      <a:hlink>
        <a:srgbClr val="FF0000"/>
      </a:hlink>
      <a:folHlink>
        <a:srgbClr val="919191"/>
      </a:folHlink>
    </a:clrScheme>
    <a:fontScheme name="1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Times New Roman" pitchFamily="18" charset="0"/>
            <a:cs typeface="Arial" pitchFamily="34"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Times New Roman" pitchFamily="18" charset="0"/>
            <a:cs typeface="Arial" pitchFamily="34" charset="0"/>
          </a:defRPr>
        </a:defPPr>
      </a:lstStyle>
    </a:lnDef>
  </a:objectDefaults>
  <a:extraClrSchemeLst>
    <a:extraClrScheme>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3_Nouvelle présentation">
  <a:themeElements>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Nouvelle présentation">
  <a:themeElements>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9_Nouvelle présentation">
  <a:themeElements>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Modèle par défaut">
  <a:themeElements>
    <a:clrScheme name="">
      <a:dk1>
        <a:srgbClr val="00279F"/>
      </a:dk1>
      <a:lt1>
        <a:srgbClr val="FFFFFF"/>
      </a:lt1>
      <a:dk2>
        <a:srgbClr val="0000FF"/>
      </a:dk2>
      <a:lt2>
        <a:srgbClr val="FFFF00"/>
      </a:lt2>
      <a:accent1>
        <a:srgbClr val="F57B49"/>
      </a:accent1>
      <a:accent2>
        <a:srgbClr val="FF00FF"/>
      </a:accent2>
      <a:accent3>
        <a:srgbClr val="AAAAFF"/>
      </a:accent3>
      <a:accent4>
        <a:srgbClr val="DADADA"/>
      </a:accent4>
      <a:accent5>
        <a:srgbClr val="F9BFB1"/>
      </a:accent5>
      <a:accent6>
        <a:srgbClr val="E700E7"/>
      </a:accent6>
      <a:hlink>
        <a:srgbClr val="FF0000"/>
      </a:hlink>
      <a:folHlink>
        <a:srgbClr val="919191"/>
      </a:folHlink>
    </a:clrScheme>
    <a:fontScheme name="1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Nouvelle présentation">
  <a:themeElements>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Nouvelle présentation">
  <a:themeElements>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Office\Modèles\Nouvelle présentation.pot</Template>
  <TotalTime>8456</TotalTime>
  <Words>9482</Words>
  <Application>Microsoft Macintosh PowerPoint</Application>
  <PresentationFormat>Diapositives 35 mm</PresentationFormat>
  <Paragraphs>1216</Paragraphs>
  <Slides>144</Slides>
  <Notes>125</Notes>
  <HiddenSlides>0</HiddenSlides>
  <MMClips>0</MMClips>
  <ScaleCrop>false</ScaleCrop>
  <HeadingPairs>
    <vt:vector size="6" baseType="variant">
      <vt:variant>
        <vt:lpstr>Thème</vt:lpstr>
      </vt:variant>
      <vt:variant>
        <vt:i4>23</vt:i4>
      </vt:variant>
      <vt:variant>
        <vt:lpstr>Serveurs OLE incorporés</vt:lpstr>
      </vt:variant>
      <vt:variant>
        <vt:i4>6</vt:i4>
      </vt:variant>
      <vt:variant>
        <vt:lpstr>Titres des diapositives</vt:lpstr>
      </vt:variant>
      <vt:variant>
        <vt:i4>144</vt:i4>
      </vt:variant>
    </vt:vector>
  </HeadingPairs>
  <TitlesOfParts>
    <vt:vector size="173" baseType="lpstr">
      <vt:lpstr>Nouvelle présentation</vt:lpstr>
      <vt:lpstr>12_Nouvelle présentation</vt:lpstr>
      <vt:lpstr>13_Nouvelle présentation</vt:lpstr>
      <vt:lpstr>10_Nouvelle présentation</vt:lpstr>
      <vt:lpstr>19_Nouvelle présentation</vt:lpstr>
      <vt:lpstr>3_Thème Office</vt:lpstr>
      <vt:lpstr>1_Modèle par défaut</vt:lpstr>
      <vt:lpstr>4_Nouvelle présentation</vt:lpstr>
      <vt:lpstr>5_Nouvelle présentation</vt:lpstr>
      <vt:lpstr>FMC_Template</vt:lpstr>
      <vt:lpstr>3_Nouvelle présentation</vt:lpstr>
      <vt:lpstr>Blends</vt:lpstr>
      <vt:lpstr>7_Nouvelle présentation</vt:lpstr>
      <vt:lpstr>6_Modèle par défaut</vt:lpstr>
      <vt:lpstr>3_Modèle par défaut</vt:lpstr>
      <vt:lpstr>8_Modèle par défaut</vt:lpstr>
      <vt:lpstr>16_Nouvelle présentation</vt:lpstr>
      <vt:lpstr>4_Modèle par défaut</vt:lpstr>
      <vt:lpstr>24_Nouvelle présentation</vt:lpstr>
      <vt:lpstr>8_Nouvelle présentation</vt:lpstr>
      <vt:lpstr>18_Nouvelle présentation</vt:lpstr>
      <vt:lpstr>6_Nouvelle présentation</vt:lpstr>
      <vt:lpstr>9_Modèle par défaut</vt:lpstr>
      <vt:lpstr>think-cell Slide</vt:lpstr>
      <vt:lpstr>Document</vt:lpstr>
      <vt:lpstr>CorelPhotoPaint.Image.6</vt:lpstr>
      <vt:lpstr>Graphique</vt:lpstr>
      <vt:lpstr>Diapositive</vt:lpstr>
      <vt:lpstr>Prism 7</vt:lpstr>
      <vt:lpstr>Présentation PowerPoint</vt:lpstr>
      <vt:lpstr>Présentation PowerPoint</vt:lpstr>
      <vt:lpstr>Why did we start HDF in 1981 ?</vt:lpstr>
      <vt:lpstr>HDF versus HD : advantages</vt:lpstr>
      <vt:lpstr>HF and HDF predilution, reduce intradialytic hypotension in ESRD F. Locatelli et al. J Am Soc Nephrol 2010; 21:1798-1807</vt:lpstr>
      <vt:lpstr>Why did we start HDF in 1981 ?</vt:lpstr>
      <vt:lpstr>The Chemistry of Inorganic Phosphate need for convective purification (superiority of HF/HDF over HD) </vt:lpstr>
      <vt:lpstr>Présentation PowerPoint</vt:lpstr>
      <vt:lpstr>The effect of dialysis modality on phosphate control : HD compared to HDF.  The Pan Thames Renal Audit A. Davenport et al. Nephrol Dial Transplant 2010; 25:897-901</vt:lpstr>
      <vt:lpstr>Premature atherosclerosis in young adults and childhood onset chronic renal failure OH J. et al. J Am Soc Nephrol 2000; 11:A857 and Circulation 2002; 106:100-105</vt:lpstr>
      <vt:lpstr>Increased cardiovascular risk for children on ESRF : predialysis, dialysis, transplantation</vt:lpstr>
      <vt:lpstr>Présentation PowerPoint</vt:lpstr>
      <vt:lpstr> High-volume online haemodiafiltration improves erythropoiesis-stimulating agent (ESA) resistance in comparison with low-flux bicarbonate dialysis: results of the REDERT study Panichu V, Scaletta A, Rosati A et al. Nephrol Dial Transplant 2015; 30:682-689 A significant reduction in hepcidine and  β2microglobulin, and higher Kt/V </vt:lpstr>
      <vt:lpstr>Hemodiafiltration in children 1981-2002: 3 times/week </vt:lpstr>
      <vt:lpstr>On-line HDF: a combination of solute removal, « purification » and dialysis fluids purity  Maduell F. Hemodialysis International 2005 ; 9:47-55</vt:lpstr>
      <vt:lpstr>Daily on line HDF (high efficiency HDF) promotes catchup growth in children on chronic dialysis FISCHBACH M, TERZIC J, MENOUER S, DHEU C, SEUGE L, ZALOSCZIC A.  Nephrol Dial Transplant 2010; 25: 867-73</vt:lpstr>
      <vt:lpstr>Results: catch up growth</vt:lpstr>
      <vt:lpstr>Daily on line hemodiafiltration : the perfect « stimulus package » to induce growth  F. Schaefer. Editorial comments. Nephrol Dial Transplant 2010; 25:658-660</vt:lpstr>
      <vt:lpstr>The effects of HDF vs conventional HD  on growth and cardiovascular markers in childrenn  3H multicenter study  (HDF, Hearts and Height) </vt:lpstr>
      <vt:lpstr>Présentation PowerPoint</vt:lpstr>
      <vt:lpstr>Recruitment: 3 sessions per week</vt:lpstr>
      <vt:lpstr>     Conclusions: 3 “H” study 2017      HDF, Hearts, Height: HDF&gt;&gt;HD          Shroff R and al. CJASN 2019 in press</vt:lpstr>
      <vt:lpstr>Optimal Hemodialysis Prescription:  Do children need more than a urea dialysis dose? Fischbach Michel, Zaloszyc Ariane, Schaefer Betti, and Schmitt Claus Peter International Journal of Nephrology Volume 2011, Article ID 951391, 5 pages doi:10.4061/2011/951391</vt:lpstr>
      <vt:lpstr>Move from HD to HD + HF = HDF</vt:lpstr>
      <vt:lpstr>  High-flux dialysis:  how to limit backfiltration, apply HDF    </vt:lpstr>
      <vt:lpstr>Présentation PowerPoint</vt:lpstr>
      <vt:lpstr>Dialysis adequacy today: on line HDF,  a European perspective : morbidity,mortalty,cardiovascular outcome, nutrition  Locatelli F, Canaud B. Nephrol Dial Transplant 2012; 27:3043-8</vt:lpstr>
      <vt:lpstr>Mortality risk for patients receiving HDF versus HD:  European results from the DOPPS Canaud B et al. Kidney Int 2006 </vt:lpstr>
      <vt:lpstr>On-line HDF: a combination of solute removal, « purification » and dialysis fluids purity  Maduell F. Hemodialysis International 2005 ; 9:47-55</vt:lpstr>
      <vt:lpstr>From the blood flow to the dialysis prescription: urea and more</vt:lpstr>
      <vt:lpstr>Blood purification dialysis modalities :  diffusion versus convection</vt:lpstr>
      <vt:lpstr>Présentation PowerPoint</vt:lpstr>
      <vt:lpstr>  Adequacy of dialysis in children:  does small solute clearance really matter ?   Goldstein SL. Pediatr Nephrol 19: 1-5, 2004  Dialysis and outcome: dialysis dose, dialysis time, specific impact of convection   </vt:lpstr>
      <vt:lpstr>Dialysis dose and growth  (Surface area normalized standard Kt/Vurea: SAN Kt/V)   Daugirdas JT et al. Clin J Am So Nephro 2010, 5:821-827</vt:lpstr>
      <vt:lpstr>  Adequacy of dialysis in children:  does small solute clearance really matter ?   Goldstein SL. Pediatr Nephrol 19: 1-5, 2004  Dialysis and outcome: dialysis dose, dialysis time, specific impact of convection   </vt:lpstr>
      <vt:lpstr>Uremic toxins: which to dose? 1) Urea Kt/V as surrogate for the diffusion process and   2) β2 microglobulin or the convective volume as surrogate for the convective mass transport</vt:lpstr>
      <vt:lpstr>Do we need indicators of dialysis adequacy based on middle molecule convective removal ? R. Vanholder, S. Elot, W. Van Biesen. Nature Clinical Practice. Nephrology 2008; 4:174-5</vt:lpstr>
      <vt:lpstr>Présentation PowerPoint</vt:lpstr>
      <vt:lpstr>Uremic toxins: which to dose? 1) Urea Kt/V as surrogate for the diffusion process and   2) β2 microglobulin or the convective volume as surrogate for the convective mass transport</vt:lpstr>
      <vt:lpstr>The gut-kidney axis:  indoxyl sulfate, p-cresyl sulfate, endotoxins  and CKD progression  Björn KI Meijers and Pieter Evenepoel.  Nephrol Dial Transplant 2011; 26:759-761 </vt:lpstr>
      <vt:lpstr> P-cresol , a protein-bound uremic toxin  impact on survival Bammens et al, AJKD 2004 and Kidney Int 2006 </vt:lpstr>
      <vt:lpstr>Simultaneous purification: diffusion process and convection mass transport i.e. hemodiafiltration</vt:lpstr>
      <vt:lpstr>Présentation PowerPoint</vt:lpstr>
      <vt:lpstr>Impact of high convective volume (high efficiency dialysis) </vt:lpstr>
      <vt:lpstr>On line HDF: substitution fluid produced on line   the ultrapure dialysis fluids a complete dialysis dose </vt:lpstr>
      <vt:lpstr>Présentation PowerPoint</vt:lpstr>
      <vt:lpstr>Adequate HDF prescription: « quality » of a high convective volume importance of the membrane</vt:lpstr>
      <vt:lpstr>Dialysis adequacy today, a European perspective : morbidity,mortalty,cardiovascular outcome, nutrition,  Locatelli F, Canaud B. Nephrol Dial Transplant 2012; 27:3043-8</vt:lpstr>
      <vt:lpstr>Association between high ultrafiltration rates and mortality in uraemic patients on regular haemodialysis. A 5-year prospective observational multicentre study E. Movilli et al. NDT 2007; 22:3547-3552</vt:lpstr>
      <vt:lpstr>UF rate&lt; 1.25%/h BW (floating dry weight : daily dialysis) IDWG&lt;4% ? Cooling TD=36° M Fischbach et al Pediatr Nephrol 2015 (editorial comments)</vt:lpstr>
      <vt:lpstr>Writing a HDF prescription for children </vt:lpstr>
      <vt:lpstr>Présentation PowerPoint</vt:lpstr>
      <vt:lpstr>Présentation PowerPoint</vt:lpstr>
      <vt:lpstr>Hemodiafiltration : pre/post dilution</vt:lpstr>
      <vt:lpstr>Présentation PowerPoint</vt:lpstr>
      <vt:lpstr>Comparison of removal capacity of two consecutive generations of high flux dialysers  during different treatment modalities Meert N and Vanholder R. Nephrol Dial Transplant 2011; 26:2624-30</vt:lpstr>
      <vt:lpstr>HDF optimization of convective volume</vt:lpstr>
      <vt:lpstr>Predilution HDF</vt:lpstr>
      <vt:lpstr>Présentation PowerPoint</vt:lpstr>
      <vt:lpstr>HDF: a complete dialysis dose</vt:lpstr>
      <vt:lpstr>     Conclusions: 3 “H” study 2017      HDF, Hearts, Height: HDF&gt;&gt;HD          Shroff R and al. CJASN 2019 in press</vt:lpstr>
      <vt:lpstr>« more » for children   in center daily on-line HDF</vt:lpstr>
      <vt:lpstr>Daily on line HDF (high efficiency HDF) promotes catchup growth in children on chronic dialysis FISCHBACH M, TERZIC J, MENOUER S, DHEU C, SEUGE L, ZALOSCZIC A.  Nephrol Dial Transplant 2010; 25: 867-73</vt:lpstr>
      <vt:lpstr>Patients</vt:lpstr>
      <vt:lpstr>Dialysis tolerance : « normal feeling » during and between the sessions </vt:lpstr>
      <vt:lpstr>Results: catch up growth</vt:lpstr>
      <vt:lpstr>Daily hemodiafiltration in children  in center, from CKD5 to CKD3</vt:lpstr>
      <vt:lpstr>As a patient, which is your choice, waiting for kidney transplantation ?</vt:lpstr>
      <vt:lpstr>HDF, the optimal dialysis dose today:  - a complete dialysis dose with ultrapure dialysis fluids - needs to be adapted to patient characteristics</vt:lpstr>
      <vt:lpstr>HDF the « right » prescription  in children</vt:lpstr>
      <vt:lpstr>Présentation PowerPoint</vt:lpstr>
      <vt:lpstr>Présentation PowerPoint</vt:lpstr>
      <vt:lpstr>Présentation PowerPoint</vt:lpstr>
      <vt:lpstr>Conclusions:   anabolic impact of  daily high efficiency HDF</vt:lpstr>
      <vt:lpstr>On line HDF is not a self-fulfilly prophecy:  it must be used wisely Kuhlmann MK. J Am Soc Nephro 2012; 23: 974-5  (CONTRAST « commentaries ») </vt:lpstr>
      <vt:lpstr>Implementing Best Clinical Practices Keys of Success: doctor time, nurse competence and good material</vt:lpstr>
      <vt:lpstr>Présentation PowerPoint</vt:lpstr>
      <vt:lpstr>Présentation PowerPoint</vt:lpstr>
      <vt:lpstr>High technollogy, and life</vt:lpstr>
      <vt:lpstr>Présentation PowerPoint</vt:lpstr>
      <vt:lpstr>Patients’perspective of  hemodialysis- associated symptoms Caplen B, Kurmar S and Davenport A. Nephrol Dial Transplant 2011; 26:2656-63</vt:lpstr>
      <vt:lpstr>Patients’perspective of  hemodialysis- associated symptoms Caplen B, Kurmar S and Davenport A. Nephrol Dial Transplant 2011; 26:2656-63</vt:lpstr>
      <vt:lpstr>OL-HDF infants&gt; 7/10 kg :  FX Paed/FX40 (18/32mL), baby-lines for 4008 but only postdilution (54mL), infant lines for 5008 (75mL) predilution</vt:lpstr>
      <vt:lpstr>  High-flux dialysis: backfiltration risks    1) purity of the dialysate ?  2) not determined and low-dose  convective volume  </vt:lpstr>
      <vt:lpstr>Présentation PowerPoint</vt:lpstr>
      <vt:lpstr>Présentation PowerPoint</vt:lpstr>
      <vt:lpstr>Présentation PowerPoint</vt:lpstr>
      <vt:lpstr>The effect of on-line hemodiafiltration on improving the cardiovascular function parameters  in children on regular dialysis FI Fadel et al., Saudi J Kidney Dis Transplant 2015; 26(1):39-46</vt:lpstr>
      <vt:lpstr>β2 microglobulin removal with HDF (what is purity of the dialysate ?) M.Fischbach Nephron 1989; 53:110-4</vt:lpstr>
      <vt:lpstr>Présentation PowerPoint</vt:lpstr>
      <vt:lpstr>Présentation PowerPoint</vt:lpstr>
      <vt:lpstr>Présentation PowerPoint</vt:lpstr>
      <vt:lpstr>The effects of HDF vs conventional HD  on growth and cardiovascular markers in childrenn  3H multicenter study  (HDF, Hearts and Height) </vt:lpstr>
      <vt:lpstr>Conclusions: 3 “H” study 2017  HDF, Hearts, Height</vt:lpstr>
      <vt:lpstr>Recruitment</vt:lpstr>
      <vt:lpstr>HDF patients have less fluid overload</vt:lpstr>
      <vt:lpstr>HDF patients have lower  mean arterial pressure on ABPM</vt:lpstr>
      <vt:lpstr> HDF patients have lower LVMI</vt:lpstr>
      <vt:lpstr>Lower pulse wave velocity in HDF</vt:lpstr>
      <vt:lpstr>Fluid status in prevalent dialysis patients in 3H</vt:lpstr>
      <vt:lpstr>1-year follow-up   cardiovascular improvement </vt:lpstr>
      <vt:lpstr>Change in cardiovascular markers over 1-year</vt:lpstr>
      <vt:lpstr> Determinants of cIMT change</vt:lpstr>
      <vt:lpstr> Height and change in Height SDS</vt:lpstr>
      <vt:lpstr>Conclusions: 3 “H” study 2017  HDF, Hearts, Height</vt:lpstr>
      <vt:lpstr>Dialysis prescription  :  adequate, before optimal</vt:lpstr>
      <vt:lpstr>Hydration measurement by bioimpedance spectroscopy and blood pressure management in children on hemodialysis. Zaloszyc A…Fischbach M (2013). Pediatr Nephrol; 28:2169-2177</vt:lpstr>
      <vt:lpstr>Blood Pressure versus hydration in   patients on dialysis : « box plot », importance of the BCM evaluation  </vt:lpstr>
      <vt:lpstr>  BP management in dialysed children :  the vicious cercle</vt:lpstr>
      <vt:lpstr>Dry-weight: A concept revisited in an effort to avoid medication-directed approaches for blood pressure control in hemodialysis patients  R. Agarwal, MR. Weir. Clin J Am Soc Nephrol 2010; 5:1255-1260 </vt:lpstr>
      <vt:lpstr>UF rate&lt; 1.25%/h BW (floating dry weight) IDWG&lt;4% ? Euvolemia ? Cooling TD=36° M Fischbach et al Pediatr Nephrol 2015</vt:lpstr>
      <vt:lpstr>The Janus-faced aspect of « dry weight »  C. Chazot, B. Charra, C. Vo Van et al. Nephrol Dial Transplant 1999; 14:121-124</vt:lpstr>
      <vt:lpstr>HDF and NaD (sodium in dialysate)</vt:lpstr>
      <vt:lpstr>Présentation PowerPoint</vt:lpstr>
      <vt:lpstr>HDF: a complete dialysis dose</vt:lpstr>
      <vt:lpstr>From adequate to optimal dialysis</vt:lpstr>
      <vt:lpstr>Présentation PowerPoint</vt:lpstr>
      <vt:lpstr>Blood purification dialysis modalities :  diffusion versus convection</vt:lpstr>
      <vt:lpstr>Simultaneous purification: diffusion process and convection mass transport i.e. hemodiafiltration</vt:lpstr>
      <vt:lpstr>Présentation PowerPoint</vt:lpstr>
      <vt:lpstr>On line HDF: substitution fluid produced on line   the ultrapure dialysis fluids a complete dialysis dose </vt:lpstr>
      <vt:lpstr>HDF, the « right » prescription  in children</vt:lpstr>
      <vt:lpstr>From adequate to intensified dialysis</vt:lpstr>
      <vt:lpstr>From adequate to optimal dialysis</vt:lpstr>
      <vt:lpstr>DOPPS study – HDF vs HD:  “ clear effect of the amount of the convectif volume” no gain with high-flux HD: purity of dialysis fluids ?</vt:lpstr>
      <vt:lpstr>High-efficiency postdilution Ol-HDF reduces all-cause mortality in hemodialysis patients (ESHOL)  Maduell F et al. J. Am Soc Nephrol 2013; 24:487-497</vt:lpstr>
      <vt:lpstr>Impact of high convective volume high efficiency hemodiafiltration </vt:lpstr>
      <vt:lpstr>Convective Dose in Europe Results from the 4 RCTs Studies</vt:lpstr>
      <vt:lpstr>HDF European Pooling Project Pooled Individual Patient Analysis of 4 RCTs</vt:lpstr>
      <vt:lpstr>Risk Ratio benefit for HDF                                          All-Cause Mortality and Cause-Specific Mortality  </vt:lpstr>
      <vt:lpstr>How to prescribe hemodialysis or hemodiafiltraiton in order to ameliorate dialysis-related symptomes and complications Ikuo Masakane. Kawanishita H, Yamashita AC, (eds):Hemodiafiltration – A new Era. In Contrib Nephrol. Basel, Karger; 2011, vol 168, pp 53-63. </vt:lpstr>
      <vt:lpstr>Choice of modality with the use of High-Performance Membrane and evaluation for clinical effects  Ikuo Masakane. Saito A, Kawanishita H, Yamashita AC, Mineshima M (eds):High-Performance Membrane Dialyzers. In Contrib Nephrol. Basel, Karger; 2011, vol 173, pp 84-94. </vt:lpstr>
      <vt:lpstr>Is three times a week HD “sufficient” for children waiting for transplantation ? HF&gt;HD; HDF&gt;HD and daily&gt;3/week </vt:lpstr>
      <vt:lpstr>Dialysis tolerance : </vt:lpstr>
      <vt:lpstr>Présentation PowerPoint</vt:lpstr>
      <vt:lpstr>Dialysis adequacy today: on line HDF,  a European perspective : morbidity,mortalty,cardiovascular outcome, nutrition  Locatelli F, Canaud B. Nephrol Dial Transplant 2012; 27:3043-8</vt:lpstr>
      <vt:lpstr>Mortality risk for patients receiving HDF versus HD:  European results from the DOPPS Canaud B et al. Kidney Int 2006 </vt:lpstr>
      <vt:lpstr>Présentation PowerPoint</vt:lpstr>
      <vt:lpstr>  Dialysis membranes: practical parameters </vt:lpstr>
      <vt:lpstr>HDF: a complete dialysis dose</vt:lpstr>
      <vt:lpstr>HDF : substitution fluid optimization (convective volume)</vt:lpstr>
      <vt:lpstr> HDF Machine Automated Ultrafiltration Control based on blood viscosity control (clotting risk)</vt:lpstr>
      <vt:lpstr>Although progress of achieving normal final adult stature have been made towards this goal during the past decades, it is obvious that ongoing improvement is necessary</vt:lpstr>
      <vt:lpstr>Présentation PowerPoint</vt:lpstr>
    </vt:vector>
  </TitlesOfParts>
  <Company>HUS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Aucun titre de diapositive</dc:title>
  <dc:creator>CRIH</dc:creator>
  <dc:description>{
  "LutFileRenaming": {},
  "OldValue": null,
  "BackupDone": true,
  "IsDisposed": false
}</dc:description>
  <cp:lastModifiedBy>M F</cp:lastModifiedBy>
  <cp:revision>511</cp:revision>
  <dcterms:created xsi:type="dcterms:W3CDTF">2004-10-12T08:02:49Z</dcterms:created>
  <dcterms:modified xsi:type="dcterms:W3CDTF">2019-06-13T03:04:08Z</dcterms:modified>
</cp:coreProperties>
</file>