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  <p:sldMasterId id="2147483681" r:id="rId2"/>
    <p:sldMasterId id="2147483697" r:id="rId3"/>
  </p:sldMasterIdLst>
  <p:notesMasterIdLst>
    <p:notesMasterId r:id="rId17"/>
  </p:notesMasterIdLst>
  <p:sldIdLst>
    <p:sldId id="256" r:id="rId4"/>
    <p:sldId id="288" r:id="rId5"/>
    <p:sldId id="287" r:id="rId6"/>
    <p:sldId id="257" r:id="rId7"/>
    <p:sldId id="271" r:id="rId8"/>
    <p:sldId id="286" r:id="rId9"/>
    <p:sldId id="289" r:id="rId10"/>
    <p:sldId id="275" r:id="rId11"/>
    <p:sldId id="276" r:id="rId12"/>
    <p:sldId id="284" r:id="rId13"/>
    <p:sldId id="277" r:id="rId14"/>
    <p:sldId id="278" r:id="rId15"/>
    <p:sldId id="282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8" d="100"/>
          <a:sy n="88" d="100"/>
        </p:scale>
        <p:origin x="124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S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01DC6698-C931-4CAF-97FB-5815EF161782}" type="datetimeFigureOut">
              <a:rPr lang="ar-SY" smtClean="0"/>
              <a:t>29/09/1440</a:t>
            </a:fld>
            <a:endParaRPr lang="ar-S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S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S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184173A5-8CC6-462C-88F5-B54462A62431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711564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1105E4-9E70-4B8C-B294-1B0219D999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204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1105E4-9E70-4B8C-B294-1B0219D999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559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1105E4-9E70-4B8C-B294-1B0219D999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999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4267202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29200" y="914400"/>
            <a:ext cx="3581400" cy="2514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6/2/2019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PP_ABUSC_TXT_Change_Of_Seaso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1343" r="10996"/>
          <a:stretch/>
        </p:blipFill>
        <p:spPr>
          <a:xfrm>
            <a:off x="33868" y="506308"/>
            <a:ext cx="4443908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6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6/2/2019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739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pPr/>
              <a:t>6/2/2019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299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na_strand_border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 descr="dna_large_no_shadow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 rot="8746652">
            <a:off x="5798690" y="-1324736"/>
            <a:ext cx="3002965" cy="3931869"/>
          </a:xfrm>
          <a:prstGeom prst="rect">
            <a:avLst/>
          </a:prstGeom>
        </p:spPr>
      </p:pic>
      <p:pic>
        <p:nvPicPr>
          <p:cNvPr id="10" name="Picture 9" descr="dna_large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-609600" y="-195943"/>
            <a:ext cx="6705600" cy="7663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400" y="2862601"/>
            <a:ext cx="7772400" cy="860425"/>
          </a:xfrm>
        </p:spPr>
        <p:txBody>
          <a:bodyPr anchor="b" anchorCtr="0"/>
          <a:lstStyle>
            <a:lvl1pPr algn="l">
              <a:buFontTx/>
              <a:buNone/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81000" y="3581400"/>
            <a:ext cx="7753800" cy="1752600"/>
          </a:xfr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208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22435"/>
            <a:ext cx="8305800" cy="4525965"/>
          </a:xfrm>
        </p:spPr>
        <p:txBody>
          <a:bodyPr/>
          <a:lstStyle>
            <a:lvl1pPr marL="173038" indent="-173038">
              <a:lnSpc>
                <a:spcPts val="2600"/>
              </a:lnSpc>
              <a:buClr>
                <a:schemeClr val="accent6">
                  <a:lumMod val="50000"/>
                </a:schemeClr>
              </a:buClr>
              <a:buFont typeface="Arial" pitchFamily="34" charset="0"/>
              <a:buChar char="•"/>
              <a:defRPr sz="2400" b="0">
                <a:solidFill>
                  <a:schemeClr val="accent6">
                    <a:lumMod val="75000"/>
                  </a:schemeClr>
                </a:solidFill>
              </a:defRPr>
            </a:lvl1pPr>
            <a:lvl2pPr marL="684213" indent="-227013">
              <a:lnSpc>
                <a:spcPts val="2600"/>
              </a:lnSpc>
              <a:buClr>
                <a:schemeClr val="accent6">
                  <a:lumMod val="50000"/>
                </a:schemeClr>
              </a:buClr>
              <a:defRPr sz="2000">
                <a:solidFill>
                  <a:schemeClr val="accent6">
                    <a:lumMod val="75000"/>
                  </a:schemeClr>
                </a:solidFill>
              </a:defRPr>
            </a:lvl2pPr>
            <a:lvl3pPr marL="1087438" indent="-173038">
              <a:lnSpc>
                <a:spcPts val="2600"/>
              </a:lnSpc>
              <a:buClr>
                <a:schemeClr val="accent6">
                  <a:lumMod val="50000"/>
                </a:schemeClr>
              </a:buClr>
              <a:defRPr sz="1800">
                <a:solidFill>
                  <a:schemeClr val="accent6">
                    <a:lumMod val="75000"/>
                  </a:schemeClr>
                </a:solidFill>
              </a:defRPr>
            </a:lvl3pPr>
            <a:lvl4pPr marL="1541463" indent="-169863">
              <a:lnSpc>
                <a:spcPts val="2600"/>
              </a:lnSpc>
              <a:buClr>
                <a:schemeClr val="accent6">
                  <a:lumMod val="50000"/>
                </a:schemeClr>
              </a:buClr>
              <a:defRPr sz="1600">
                <a:solidFill>
                  <a:schemeClr val="accent6">
                    <a:lumMod val="75000"/>
                  </a:schemeClr>
                </a:solidFill>
              </a:defRPr>
            </a:lvl4pPr>
            <a:lvl5pPr marL="2001838" indent="-173038">
              <a:lnSpc>
                <a:spcPts val="2600"/>
              </a:lnSpc>
              <a:buClr>
                <a:schemeClr val="accent6">
                  <a:lumMod val="50000"/>
                </a:schemeClr>
              </a:buClr>
              <a:defRPr sz="1400">
                <a:solidFill>
                  <a:schemeClr val="accent6">
                    <a:lumMod val="75000"/>
                  </a:schemeClr>
                </a:solidFill>
              </a:defRPr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33400" y="533400"/>
            <a:ext cx="8251200" cy="457200"/>
          </a:xfrm>
        </p:spPr>
        <p:txBody>
          <a:bodyPr>
            <a:normAutofit/>
          </a:bodyPr>
          <a:lstStyle>
            <a:lvl1pPr>
              <a:buClr>
                <a:schemeClr val="accent6">
                  <a:lumMod val="50000"/>
                </a:schemeClr>
              </a:buClr>
              <a:buFont typeface="Arial" pitchFamily="34" charset="0"/>
              <a:buChar char="•"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304800" y="16200"/>
            <a:ext cx="8229600" cy="639763"/>
          </a:xfrm>
        </p:spPr>
        <p:txBody>
          <a:bodyPr/>
          <a:lstStyle>
            <a:lvl1pPr>
              <a:buClr>
                <a:schemeClr val="accent6">
                  <a:lumMod val="50000"/>
                </a:schemeClr>
              </a:buCl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98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133600" y="2749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4800" y="16200"/>
            <a:ext cx="8229600" cy="6397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11800" y="533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133600" y="1330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133600" y="20400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2133600" y="3388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2133600" y="40974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133600" y="4876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1807606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717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160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270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4038600" cy="4525964"/>
          </a:xfrm>
        </p:spPr>
        <p:txBody>
          <a:bodyPr/>
          <a:lstStyle>
            <a:lvl1pPr>
              <a:buClr>
                <a:schemeClr val="accent6">
                  <a:lumMod val="50000"/>
                </a:schemeClr>
              </a:buClr>
              <a:defRPr sz="2400"/>
            </a:lvl1pPr>
            <a:lvl2pPr>
              <a:buClr>
                <a:schemeClr val="accent6">
                  <a:lumMod val="50000"/>
                </a:schemeClr>
              </a:buClr>
              <a:defRPr sz="2000"/>
            </a:lvl2pPr>
            <a:lvl3pPr>
              <a:buClr>
                <a:schemeClr val="accent6">
                  <a:lumMod val="50000"/>
                </a:schemeClr>
              </a:buClr>
              <a:defRPr sz="2000"/>
            </a:lvl3pPr>
            <a:lvl4pPr>
              <a:buClr>
                <a:schemeClr val="accent6">
                  <a:lumMod val="50000"/>
                </a:schemeClr>
              </a:buClr>
              <a:defRPr sz="1800"/>
            </a:lvl4pPr>
            <a:lvl5pPr>
              <a:buClr>
                <a:schemeClr val="accent6">
                  <a:lumMod val="50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722436"/>
            <a:ext cx="4038600" cy="4525964"/>
          </a:xfrm>
        </p:spPr>
        <p:txBody>
          <a:bodyPr/>
          <a:lstStyle>
            <a:lvl1pPr>
              <a:buClr>
                <a:schemeClr val="accent6">
                  <a:lumMod val="50000"/>
                </a:schemeClr>
              </a:buClr>
              <a:defRPr sz="2400"/>
            </a:lvl1pPr>
            <a:lvl2pPr>
              <a:buClr>
                <a:schemeClr val="accent6">
                  <a:lumMod val="50000"/>
                </a:schemeClr>
              </a:buClr>
              <a:defRPr sz="2000"/>
            </a:lvl2pPr>
            <a:lvl3pPr>
              <a:buClr>
                <a:schemeClr val="accent6">
                  <a:lumMod val="50000"/>
                </a:schemeClr>
              </a:buClr>
              <a:defRPr sz="2000"/>
            </a:lvl3pPr>
            <a:lvl4pPr>
              <a:buClr>
                <a:schemeClr val="accent6">
                  <a:lumMod val="50000"/>
                </a:schemeClr>
              </a:buClr>
              <a:defRPr sz="1800"/>
            </a:lvl4pPr>
            <a:lvl5pPr>
              <a:buClr>
                <a:schemeClr val="accent6">
                  <a:lumMod val="50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457200" y="6638075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04800" y="-60000"/>
            <a:ext cx="8229600" cy="6397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11800" y="4572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102375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971800" y="1905000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3505199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2971800" y="3505199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-76200" y="-60000"/>
            <a:ext cx="8229600" cy="6397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30800" y="4572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7743182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762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28575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56388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762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8575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56388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-76200" y="-76200"/>
            <a:ext cx="8229600" cy="6397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30800" y="4410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6211267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143000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447800"/>
            <a:ext cx="4040188" cy="4068763"/>
          </a:xfrm>
        </p:spPr>
        <p:txBody>
          <a:bodyPr/>
          <a:lstStyle>
            <a:lvl1pPr>
              <a:lnSpc>
                <a:spcPct val="100000"/>
              </a:lnSpc>
              <a:buClr>
                <a:schemeClr val="accent6">
                  <a:lumMod val="50000"/>
                </a:schemeClr>
              </a:buClr>
              <a:defRPr sz="20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lnSpc>
                <a:spcPct val="100000"/>
              </a:lnSpc>
              <a:buClr>
                <a:schemeClr val="accent6">
                  <a:lumMod val="50000"/>
                </a:schemeClr>
              </a:buClr>
              <a:defRPr sz="2000">
                <a:solidFill>
                  <a:schemeClr val="accent6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buClr>
                <a:schemeClr val="accent6">
                  <a:lumMod val="50000"/>
                </a:schemeClr>
              </a:buClr>
              <a:defRPr sz="1800">
                <a:solidFill>
                  <a:schemeClr val="accent6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buClr>
                <a:schemeClr val="accent6">
                  <a:lumMod val="50000"/>
                </a:schemeClr>
              </a:buClr>
              <a:defRPr sz="1600">
                <a:solidFill>
                  <a:schemeClr val="accent6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buClr>
                <a:schemeClr val="accent6">
                  <a:lumMod val="50000"/>
                </a:schemeClr>
              </a:buClr>
              <a:defRPr sz="1600">
                <a:solidFill>
                  <a:schemeClr val="accent6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5839" y="1447800"/>
            <a:ext cx="4041775" cy="4068763"/>
          </a:xfrm>
        </p:spPr>
        <p:txBody>
          <a:bodyPr/>
          <a:lstStyle>
            <a:lvl1pPr>
              <a:buClr>
                <a:schemeClr val="accent6">
                  <a:lumMod val="50000"/>
                </a:schemeClr>
              </a:buClr>
              <a:defRPr sz="20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buClr>
                <a:schemeClr val="accent6">
                  <a:lumMod val="50000"/>
                </a:schemeClr>
              </a:buClr>
              <a:defRPr sz="2000">
                <a:solidFill>
                  <a:schemeClr val="accent6">
                    <a:lumMod val="75000"/>
                  </a:schemeClr>
                </a:solidFill>
              </a:defRPr>
            </a:lvl2pPr>
            <a:lvl3pPr>
              <a:buClr>
                <a:schemeClr val="accent6">
                  <a:lumMod val="50000"/>
                </a:schemeClr>
              </a:buClr>
              <a:defRPr sz="1800">
                <a:solidFill>
                  <a:schemeClr val="accent6">
                    <a:lumMod val="75000"/>
                  </a:schemeClr>
                </a:solidFill>
              </a:defRPr>
            </a:lvl3pPr>
            <a:lvl4pPr>
              <a:buClr>
                <a:schemeClr val="accent6">
                  <a:lumMod val="50000"/>
                </a:schemeClr>
              </a:buClr>
              <a:defRPr sz="1600">
                <a:solidFill>
                  <a:schemeClr val="accent6">
                    <a:lumMod val="75000"/>
                  </a:schemeClr>
                </a:solidFill>
              </a:defRPr>
            </a:lvl4pPr>
            <a:lvl5pPr>
              <a:buClr>
                <a:schemeClr val="accent6">
                  <a:lumMod val="50000"/>
                </a:schemeClr>
              </a:buClr>
              <a:defRPr sz="1600">
                <a:solidFill>
                  <a:schemeClr val="accent6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4799012" y="1143001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04800" y="-76200"/>
            <a:ext cx="8229600" cy="639763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11800" y="4410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870221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6/2/2019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037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219200" y="457200"/>
            <a:ext cx="8229600" cy="6397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914400" y="97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0678570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58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93836"/>
            <a:ext cx="5111750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1798637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04800" y="-76200"/>
            <a:ext cx="8229600" cy="639763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11800" y="4410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6610754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5111750" cy="4678363"/>
          </a:xfrm>
        </p:spPr>
        <p:txBody>
          <a:bodyPr/>
          <a:lstStyle>
            <a:lvl1pPr>
              <a:buClr>
                <a:schemeClr val="tx1">
                  <a:lumMod val="95000"/>
                  <a:lumOff val="5000"/>
                </a:schemeClr>
              </a:buClr>
              <a:defRPr sz="3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buClr>
                <a:schemeClr val="tx1">
                  <a:lumMod val="95000"/>
                  <a:lumOff val="5000"/>
                </a:schemeClr>
              </a:buCl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buClr>
                <a:schemeClr val="tx1">
                  <a:lumMod val="95000"/>
                  <a:lumOff val="5000"/>
                </a:schemeClr>
              </a:buCl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buClr>
                <a:schemeClr val="tx1">
                  <a:lumMod val="95000"/>
                  <a:lumOff val="5000"/>
                </a:schemeClr>
              </a:buCl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buClr>
                <a:schemeClr val="tx1">
                  <a:lumMod val="95000"/>
                  <a:lumOff val="5000"/>
                </a:schemeClr>
              </a:buCl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2600" y="1524000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81000" y="457200"/>
            <a:ext cx="6858000" cy="639763"/>
          </a:xfrm>
        </p:spPr>
        <p:txBody>
          <a:bodyPr/>
          <a:lstStyle>
            <a:lvl1pPr>
              <a:buClr>
                <a:schemeClr val="tx1">
                  <a:lumMod val="95000"/>
                  <a:lumOff val="5000"/>
                </a:schemeClr>
              </a:buClr>
              <a:defRPr sz="2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91600" y="974400"/>
            <a:ext cx="6876000" cy="457200"/>
          </a:xfrm>
        </p:spPr>
        <p:txBody>
          <a:bodyPr>
            <a:normAutofit/>
          </a:bodyPr>
          <a:lstStyle>
            <a:lvl1pPr>
              <a:buFontTx/>
              <a:buNone/>
              <a:defRPr sz="20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41717795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صورة ذو تسمية توضيحي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4724400"/>
            <a:ext cx="3962400" cy="3381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3000" y="304800"/>
            <a:ext cx="69342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الرمز لإضافة صورة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5029201"/>
            <a:ext cx="3962400" cy="804863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dna_strand_b_w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657600" y="762000"/>
            <a:ext cx="6000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81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860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8600" y="503239"/>
            <a:ext cx="12192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03237"/>
            <a:ext cx="7162800" cy="6278563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093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na_strand_border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 descr="dna_large_no_shadow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 rot="8746652">
            <a:off x="5798690" y="-1324736"/>
            <a:ext cx="3002965" cy="3931869"/>
          </a:xfrm>
          <a:prstGeom prst="rect">
            <a:avLst/>
          </a:prstGeom>
        </p:spPr>
      </p:pic>
      <p:pic>
        <p:nvPicPr>
          <p:cNvPr id="10" name="Picture 9" descr="dna_large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-609600" y="-195943"/>
            <a:ext cx="6705600" cy="7663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400" y="2862601"/>
            <a:ext cx="7772400" cy="860425"/>
          </a:xfrm>
        </p:spPr>
        <p:txBody>
          <a:bodyPr anchor="b" anchorCtr="0"/>
          <a:lstStyle>
            <a:lvl1pPr algn="l">
              <a:buFontTx/>
              <a:buNone/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81000" y="3581400"/>
            <a:ext cx="7753800" cy="1752600"/>
          </a:xfr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158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22435"/>
            <a:ext cx="8305800" cy="4525965"/>
          </a:xfrm>
        </p:spPr>
        <p:txBody>
          <a:bodyPr/>
          <a:lstStyle>
            <a:lvl1pPr marL="173038" indent="-173038">
              <a:lnSpc>
                <a:spcPts val="2600"/>
              </a:lnSpc>
              <a:buClr>
                <a:schemeClr val="accent6">
                  <a:lumMod val="50000"/>
                </a:schemeClr>
              </a:buClr>
              <a:buFont typeface="Arial" pitchFamily="34" charset="0"/>
              <a:buChar char="•"/>
              <a:defRPr sz="2400" b="0">
                <a:solidFill>
                  <a:schemeClr val="accent6">
                    <a:lumMod val="75000"/>
                  </a:schemeClr>
                </a:solidFill>
              </a:defRPr>
            </a:lvl1pPr>
            <a:lvl2pPr marL="684213" indent="-227013">
              <a:lnSpc>
                <a:spcPts val="2600"/>
              </a:lnSpc>
              <a:buClr>
                <a:schemeClr val="accent6">
                  <a:lumMod val="50000"/>
                </a:schemeClr>
              </a:buClr>
              <a:defRPr sz="2000">
                <a:solidFill>
                  <a:schemeClr val="accent6">
                    <a:lumMod val="75000"/>
                  </a:schemeClr>
                </a:solidFill>
              </a:defRPr>
            </a:lvl2pPr>
            <a:lvl3pPr marL="1087438" indent="-173038">
              <a:lnSpc>
                <a:spcPts val="2600"/>
              </a:lnSpc>
              <a:buClr>
                <a:schemeClr val="accent6">
                  <a:lumMod val="50000"/>
                </a:schemeClr>
              </a:buClr>
              <a:defRPr sz="1800">
                <a:solidFill>
                  <a:schemeClr val="accent6">
                    <a:lumMod val="75000"/>
                  </a:schemeClr>
                </a:solidFill>
              </a:defRPr>
            </a:lvl3pPr>
            <a:lvl4pPr marL="1541463" indent="-169863">
              <a:lnSpc>
                <a:spcPts val="2600"/>
              </a:lnSpc>
              <a:buClr>
                <a:schemeClr val="accent6">
                  <a:lumMod val="50000"/>
                </a:schemeClr>
              </a:buClr>
              <a:defRPr sz="1600">
                <a:solidFill>
                  <a:schemeClr val="accent6">
                    <a:lumMod val="75000"/>
                  </a:schemeClr>
                </a:solidFill>
              </a:defRPr>
            </a:lvl4pPr>
            <a:lvl5pPr marL="2001838" indent="-173038">
              <a:lnSpc>
                <a:spcPts val="2600"/>
              </a:lnSpc>
              <a:buClr>
                <a:schemeClr val="accent6">
                  <a:lumMod val="50000"/>
                </a:schemeClr>
              </a:buClr>
              <a:defRPr sz="1400">
                <a:solidFill>
                  <a:schemeClr val="accent6">
                    <a:lumMod val="75000"/>
                  </a:schemeClr>
                </a:solidFill>
              </a:defRPr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33400" y="533400"/>
            <a:ext cx="8251200" cy="457200"/>
          </a:xfrm>
        </p:spPr>
        <p:txBody>
          <a:bodyPr>
            <a:normAutofit/>
          </a:bodyPr>
          <a:lstStyle>
            <a:lvl1pPr>
              <a:buClr>
                <a:schemeClr val="accent6">
                  <a:lumMod val="50000"/>
                </a:schemeClr>
              </a:buClr>
              <a:buFont typeface="Arial" pitchFamily="34" charset="0"/>
              <a:buChar char="•"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304800" y="16200"/>
            <a:ext cx="8229600" cy="639763"/>
          </a:xfrm>
        </p:spPr>
        <p:txBody>
          <a:bodyPr/>
          <a:lstStyle>
            <a:lvl1pPr>
              <a:buClr>
                <a:schemeClr val="accent6">
                  <a:lumMod val="50000"/>
                </a:schemeClr>
              </a:buCl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1117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133600" y="2749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4800" y="16200"/>
            <a:ext cx="8229600" cy="6397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11800" y="533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133600" y="1330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133600" y="20400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2133600" y="3388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2133600" y="40974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133600" y="4876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16839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pPr/>
              <a:t>6/2/2019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3641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717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160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195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4038600" cy="4525964"/>
          </a:xfrm>
        </p:spPr>
        <p:txBody>
          <a:bodyPr/>
          <a:lstStyle>
            <a:lvl1pPr>
              <a:buClr>
                <a:schemeClr val="accent6">
                  <a:lumMod val="50000"/>
                </a:schemeClr>
              </a:buClr>
              <a:defRPr sz="2400"/>
            </a:lvl1pPr>
            <a:lvl2pPr>
              <a:buClr>
                <a:schemeClr val="accent6">
                  <a:lumMod val="50000"/>
                </a:schemeClr>
              </a:buClr>
              <a:defRPr sz="2000"/>
            </a:lvl2pPr>
            <a:lvl3pPr>
              <a:buClr>
                <a:schemeClr val="accent6">
                  <a:lumMod val="50000"/>
                </a:schemeClr>
              </a:buClr>
              <a:defRPr sz="2000"/>
            </a:lvl3pPr>
            <a:lvl4pPr>
              <a:buClr>
                <a:schemeClr val="accent6">
                  <a:lumMod val="50000"/>
                </a:schemeClr>
              </a:buClr>
              <a:defRPr sz="1800"/>
            </a:lvl4pPr>
            <a:lvl5pPr>
              <a:buClr>
                <a:schemeClr val="accent6">
                  <a:lumMod val="50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722436"/>
            <a:ext cx="4038600" cy="4525964"/>
          </a:xfrm>
        </p:spPr>
        <p:txBody>
          <a:bodyPr/>
          <a:lstStyle>
            <a:lvl1pPr>
              <a:buClr>
                <a:schemeClr val="accent6">
                  <a:lumMod val="50000"/>
                </a:schemeClr>
              </a:buClr>
              <a:defRPr sz="2400"/>
            </a:lvl1pPr>
            <a:lvl2pPr>
              <a:buClr>
                <a:schemeClr val="accent6">
                  <a:lumMod val="50000"/>
                </a:schemeClr>
              </a:buClr>
              <a:defRPr sz="2000"/>
            </a:lvl2pPr>
            <a:lvl3pPr>
              <a:buClr>
                <a:schemeClr val="accent6">
                  <a:lumMod val="50000"/>
                </a:schemeClr>
              </a:buClr>
              <a:defRPr sz="2000"/>
            </a:lvl3pPr>
            <a:lvl4pPr>
              <a:buClr>
                <a:schemeClr val="accent6">
                  <a:lumMod val="50000"/>
                </a:schemeClr>
              </a:buClr>
              <a:defRPr sz="1800"/>
            </a:lvl4pPr>
            <a:lvl5pPr>
              <a:buClr>
                <a:schemeClr val="accent6">
                  <a:lumMod val="50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457200" y="6638075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04800" y="-60000"/>
            <a:ext cx="8229600" cy="6397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11800" y="4572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4975517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971800" y="1905000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3505199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2971800" y="3505199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-76200" y="-60000"/>
            <a:ext cx="8229600" cy="6397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30800" y="4572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1362636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762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28575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56388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762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8575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56388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-76200" y="-76200"/>
            <a:ext cx="8229600" cy="6397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30800" y="4410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6300413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143000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447800"/>
            <a:ext cx="4040188" cy="4068763"/>
          </a:xfrm>
        </p:spPr>
        <p:txBody>
          <a:bodyPr/>
          <a:lstStyle>
            <a:lvl1pPr>
              <a:lnSpc>
                <a:spcPct val="100000"/>
              </a:lnSpc>
              <a:buClr>
                <a:schemeClr val="accent6">
                  <a:lumMod val="50000"/>
                </a:schemeClr>
              </a:buClr>
              <a:defRPr sz="20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lnSpc>
                <a:spcPct val="100000"/>
              </a:lnSpc>
              <a:buClr>
                <a:schemeClr val="accent6">
                  <a:lumMod val="50000"/>
                </a:schemeClr>
              </a:buClr>
              <a:defRPr sz="2000">
                <a:solidFill>
                  <a:schemeClr val="accent6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buClr>
                <a:schemeClr val="accent6">
                  <a:lumMod val="50000"/>
                </a:schemeClr>
              </a:buClr>
              <a:defRPr sz="1800">
                <a:solidFill>
                  <a:schemeClr val="accent6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buClr>
                <a:schemeClr val="accent6">
                  <a:lumMod val="50000"/>
                </a:schemeClr>
              </a:buClr>
              <a:defRPr sz="1600">
                <a:solidFill>
                  <a:schemeClr val="accent6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buClr>
                <a:schemeClr val="accent6">
                  <a:lumMod val="50000"/>
                </a:schemeClr>
              </a:buClr>
              <a:defRPr sz="1600">
                <a:solidFill>
                  <a:schemeClr val="accent6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95839" y="1447800"/>
            <a:ext cx="4041775" cy="4068763"/>
          </a:xfrm>
        </p:spPr>
        <p:txBody>
          <a:bodyPr/>
          <a:lstStyle>
            <a:lvl1pPr>
              <a:buClr>
                <a:schemeClr val="accent6">
                  <a:lumMod val="50000"/>
                </a:schemeClr>
              </a:buClr>
              <a:defRPr sz="20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buClr>
                <a:schemeClr val="accent6">
                  <a:lumMod val="50000"/>
                </a:schemeClr>
              </a:buClr>
              <a:defRPr sz="2000">
                <a:solidFill>
                  <a:schemeClr val="accent6">
                    <a:lumMod val="75000"/>
                  </a:schemeClr>
                </a:solidFill>
              </a:defRPr>
            </a:lvl2pPr>
            <a:lvl3pPr>
              <a:buClr>
                <a:schemeClr val="accent6">
                  <a:lumMod val="50000"/>
                </a:schemeClr>
              </a:buClr>
              <a:defRPr sz="1800">
                <a:solidFill>
                  <a:schemeClr val="accent6">
                    <a:lumMod val="75000"/>
                  </a:schemeClr>
                </a:solidFill>
              </a:defRPr>
            </a:lvl3pPr>
            <a:lvl4pPr>
              <a:buClr>
                <a:schemeClr val="accent6">
                  <a:lumMod val="50000"/>
                </a:schemeClr>
              </a:buClr>
              <a:defRPr sz="1600">
                <a:solidFill>
                  <a:schemeClr val="accent6">
                    <a:lumMod val="75000"/>
                  </a:schemeClr>
                </a:solidFill>
              </a:defRPr>
            </a:lvl4pPr>
            <a:lvl5pPr>
              <a:buClr>
                <a:schemeClr val="accent6">
                  <a:lumMod val="50000"/>
                </a:schemeClr>
              </a:buClr>
              <a:defRPr sz="1600">
                <a:solidFill>
                  <a:schemeClr val="accent6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4799012" y="1143001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04800" y="-76200"/>
            <a:ext cx="8229600" cy="639763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11800" y="4410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1693235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219200" y="457200"/>
            <a:ext cx="8229600" cy="6397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914400" y="97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9078682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8459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93836"/>
            <a:ext cx="5111750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1798637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04800" y="-76200"/>
            <a:ext cx="8229600" cy="639763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11800" y="4410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9215280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5111750" cy="4678363"/>
          </a:xfrm>
        </p:spPr>
        <p:txBody>
          <a:bodyPr/>
          <a:lstStyle>
            <a:lvl1pPr>
              <a:buClr>
                <a:schemeClr val="tx1">
                  <a:lumMod val="95000"/>
                  <a:lumOff val="5000"/>
                </a:schemeClr>
              </a:buClr>
              <a:defRPr sz="3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buClr>
                <a:schemeClr val="tx1">
                  <a:lumMod val="95000"/>
                  <a:lumOff val="5000"/>
                </a:schemeClr>
              </a:buCl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buClr>
                <a:schemeClr val="tx1">
                  <a:lumMod val="95000"/>
                  <a:lumOff val="5000"/>
                </a:schemeClr>
              </a:buCl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buClr>
                <a:schemeClr val="tx1">
                  <a:lumMod val="95000"/>
                  <a:lumOff val="5000"/>
                </a:schemeClr>
              </a:buCl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buClr>
                <a:schemeClr val="tx1">
                  <a:lumMod val="95000"/>
                  <a:lumOff val="5000"/>
                </a:schemeClr>
              </a:buCl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2600" y="1524000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81000" y="457200"/>
            <a:ext cx="6858000" cy="639763"/>
          </a:xfrm>
        </p:spPr>
        <p:txBody>
          <a:bodyPr/>
          <a:lstStyle>
            <a:lvl1pPr>
              <a:buClr>
                <a:schemeClr val="tx1">
                  <a:lumMod val="95000"/>
                  <a:lumOff val="5000"/>
                </a:schemeClr>
              </a:buClr>
              <a:defRPr sz="2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91600" y="974400"/>
            <a:ext cx="6876000" cy="457200"/>
          </a:xfrm>
        </p:spPr>
        <p:txBody>
          <a:bodyPr>
            <a:normAutofit/>
          </a:bodyPr>
          <a:lstStyle>
            <a:lvl1pPr>
              <a:buFontTx/>
              <a:buNone/>
              <a:defRPr sz="20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895580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صورة ذو تسمية توضيحي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4724400"/>
            <a:ext cx="3962400" cy="3381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3000" y="304800"/>
            <a:ext cx="69342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الرمز لإضافة صورة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5029201"/>
            <a:ext cx="3962400" cy="804863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dna_strand_b_w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657600" y="762000"/>
            <a:ext cx="6000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25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6/2/2019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0855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3684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8600" y="503239"/>
            <a:ext cx="12192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03237"/>
            <a:ext cx="7162800" cy="6278563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48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499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6/2/2019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420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6/2/2019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653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6/2/2019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9331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6/2/2019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24548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6/2/2019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342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mp4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ideo" Target="../media/media1.mp4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133600" y="152400"/>
            <a:ext cx="6705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48A87A34-81AB-432B-8DAE-1953F412C126}" type="datetimeFigureOut">
              <a:rPr lang="en-US" smtClean="0"/>
              <a:pPr/>
              <a:t>6/2/2019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PP_ABUSC_TXT_Change_Of_Seasons.mp4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 rotWithShape="1">
          <a:blip r:embed="rId16"/>
          <a:srcRect l="11343" r="10996"/>
          <a:stretch/>
        </p:blipFill>
        <p:spPr>
          <a:xfrm>
            <a:off x="25401" y="27094"/>
            <a:ext cx="1803400" cy="136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  <p:txStyles>
    <p:titleStyle>
      <a:lvl1pPr algn="l" rtl="1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1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2pPr>
      <a:lvl3pPr algn="l" rtl="1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3pPr>
      <a:lvl4pPr algn="l" rtl="1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4pPr>
      <a:lvl5pPr algn="l" rtl="1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5pPr>
      <a:lvl6pPr marL="457200" algn="l" rtl="1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l" rtl="1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l" rtl="1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l" rtl="1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r" rtl="1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na_strand_b_w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657600" y="762000"/>
            <a:ext cx="600075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0000" y="732164"/>
            <a:ext cx="8229600" cy="5059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2895600"/>
            <a:ext cx="1219200" cy="106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2667000"/>
            <a:ext cx="1447800" cy="1371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3268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Clr>
          <a:schemeClr val="accent6">
            <a:lumMod val="50000"/>
          </a:schemeClr>
        </a:buClr>
        <a:buFont typeface="Arial" pitchFamily="34" charset="0"/>
        <a:buChar char="•"/>
        <a:defRPr sz="3600" b="1" kern="1200" baseline="0">
          <a:solidFill>
            <a:schemeClr val="accent6">
              <a:lumMod val="50000"/>
            </a:schemeClr>
          </a:solidFill>
          <a:latin typeface="+mj-lt"/>
          <a:ea typeface="+mj-ea"/>
          <a:cs typeface="Segoe UI" pitchFamily="34" charset="0"/>
        </a:defRPr>
      </a:lvl1pPr>
    </p:titleStyle>
    <p:bodyStyle>
      <a:lvl1pPr marL="173038" indent="-173038" algn="l" defTabSz="914400" rtl="0" eaLnBrk="1" latinLnBrk="0" hangingPunct="1">
        <a:lnSpc>
          <a:spcPct val="100000"/>
        </a:lnSpc>
        <a:spcBef>
          <a:spcPct val="20000"/>
        </a:spcBef>
        <a:buClr>
          <a:schemeClr val="accent6">
            <a:lumMod val="50000"/>
          </a:schemeClr>
        </a:buClr>
        <a:buSzPct val="70000"/>
        <a:buFont typeface="Arial" pitchFamily="34" charset="0"/>
        <a:buChar char="•"/>
        <a:defRPr sz="3200" kern="1200">
          <a:solidFill>
            <a:schemeClr val="accent6">
              <a:lumMod val="75000"/>
            </a:schemeClr>
          </a:solidFill>
          <a:latin typeface="+mn-lt"/>
          <a:ea typeface="+mn-ea"/>
          <a:cs typeface="Segoe UI" pitchFamily="34" charset="0"/>
        </a:defRPr>
      </a:lvl1pPr>
      <a:lvl2pPr marL="627063" indent="-169863" algn="l" defTabSz="914400" rtl="0" eaLnBrk="1" latinLnBrk="0" hangingPunct="1">
        <a:lnSpc>
          <a:spcPct val="100000"/>
        </a:lnSpc>
        <a:spcBef>
          <a:spcPct val="20000"/>
        </a:spcBef>
        <a:buClr>
          <a:schemeClr val="accent6">
            <a:lumMod val="50000"/>
          </a:schemeClr>
        </a:buClr>
        <a:buSzPct val="70000"/>
        <a:buFont typeface="Arial" pitchFamily="34" charset="0"/>
        <a:buChar char="•"/>
        <a:defRPr sz="2800" kern="1200">
          <a:solidFill>
            <a:schemeClr val="accent6">
              <a:lumMod val="75000"/>
            </a:schemeClr>
          </a:solidFill>
          <a:latin typeface="+mn-lt"/>
          <a:ea typeface="+mn-ea"/>
          <a:cs typeface="Segoe UI" pitchFamily="34" charset="0"/>
        </a:defRPr>
      </a:lvl2pPr>
      <a:lvl3pPr marL="10302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accent6">
            <a:lumMod val="50000"/>
          </a:schemeClr>
        </a:buClr>
        <a:buSzPct val="70000"/>
        <a:buFont typeface="Arial" pitchFamily="34" charset="0"/>
        <a:buChar char="•"/>
        <a:defRPr sz="2400" kern="1200">
          <a:solidFill>
            <a:schemeClr val="accent6">
              <a:lumMod val="75000"/>
            </a:schemeClr>
          </a:solidFill>
          <a:latin typeface="+mn-lt"/>
          <a:ea typeface="+mn-ea"/>
          <a:cs typeface="Segoe UI" pitchFamily="34" charset="0"/>
        </a:defRPr>
      </a:lvl3pPr>
      <a:lvl4pPr marL="1482725" indent="-111125" algn="l" defTabSz="914400" rtl="0" eaLnBrk="1" latinLnBrk="0" hangingPunct="1">
        <a:lnSpc>
          <a:spcPct val="100000"/>
        </a:lnSpc>
        <a:spcBef>
          <a:spcPct val="20000"/>
        </a:spcBef>
        <a:buClr>
          <a:schemeClr val="accent6">
            <a:lumMod val="50000"/>
          </a:schemeClr>
        </a:buClr>
        <a:buSzPct val="70000"/>
        <a:buFont typeface="Arial" pitchFamily="34" charset="0"/>
        <a:buChar char="•"/>
        <a:defRPr sz="2000" kern="1200">
          <a:solidFill>
            <a:schemeClr val="accent6">
              <a:lumMod val="75000"/>
            </a:schemeClr>
          </a:solidFill>
          <a:latin typeface="+mn-lt"/>
          <a:ea typeface="+mn-ea"/>
          <a:cs typeface="Segoe UI" pitchFamily="34" charset="0"/>
        </a:defRPr>
      </a:lvl4pPr>
      <a:lvl5pPr marL="19446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accent6">
            <a:lumMod val="50000"/>
          </a:schemeClr>
        </a:buClr>
        <a:buSzPct val="70000"/>
        <a:buFont typeface="Arial" pitchFamily="34" charset="0"/>
        <a:buChar char="•"/>
        <a:defRPr sz="2000" kern="1200">
          <a:solidFill>
            <a:schemeClr val="accent6">
              <a:lumMod val="75000"/>
            </a:schemeClr>
          </a:solidFill>
          <a:latin typeface="+mn-lt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na_strand_b_w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657600" y="762000"/>
            <a:ext cx="600075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0000" y="732164"/>
            <a:ext cx="8229600" cy="5059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2895600"/>
            <a:ext cx="1219200" cy="106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2667000"/>
            <a:ext cx="1447800" cy="1371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01171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Clr>
          <a:schemeClr val="accent6">
            <a:lumMod val="50000"/>
          </a:schemeClr>
        </a:buClr>
        <a:buFont typeface="Arial" pitchFamily="34" charset="0"/>
        <a:buChar char="•"/>
        <a:defRPr sz="3600" b="1" kern="1200" baseline="0">
          <a:solidFill>
            <a:schemeClr val="accent6">
              <a:lumMod val="50000"/>
            </a:schemeClr>
          </a:solidFill>
          <a:latin typeface="+mj-lt"/>
          <a:ea typeface="+mj-ea"/>
          <a:cs typeface="Segoe UI" pitchFamily="34" charset="0"/>
        </a:defRPr>
      </a:lvl1pPr>
    </p:titleStyle>
    <p:bodyStyle>
      <a:lvl1pPr marL="173038" indent="-173038" algn="l" defTabSz="914400" rtl="0" eaLnBrk="1" latinLnBrk="0" hangingPunct="1">
        <a:lnSpc>
          <a:spcPct val="100000"/>
        </a:lnSpc>
        <a:spcBef>
          <a:spcPct val="20000"/>
        </a:spcBef>
        <a:buClr>
          <a:schemeClr val="accent6">
            <a:lumMod val="50000"/>
          </a:schemeClr>
        </a:buClr>
        <a:buSzPct val="70000"/>
        <a:buFont typeface="Arial" pitchFamily="34" charset="0"/>
        <a:buChar char="•"/>
        <a:defRPr sz="3200" kern="1200">
          <a:solidFill>
            <a:schemeClr val="accent6">
              <a:lumMod val="75000"/>
            </a:schemeClr>
          </a:solidFill>
          <a:latin typeface="+mn-lt"/>
          <a:ea typeface="+mn-ea"/>
          <a:cs typeface="Segoe UI" pitchFamily="34" charset="0"/>
        </a:defRPr>
      </a:lvl1pPr>
      <a:lvl2pPr marL="627063" indent="-169863" algn="l" defTabSz="914400" rtl="0" eaLnBrk="1" latinLnBrk="0" hangingPunct="1">
        <a:lnSpc>
          <a:spcPct val="100000"/>
        </a:lnSpc>
        <a:spcBef>
          <a:spcPct val="20000"/>
        </a:spcBef>
        <a:buClr>
          <a:schemeClr val="accent6">
            <a:lumMod val="50000"/>
          </a:schemeClr>
        </a:buClr>
        <a:buSzPct val="70000"/>
        <a:buFont typeface="Arial" pitchFamily="34" charset="0"/>
        <a:buChar char="•"/>
        <a:defRPr sz="2800" kern="1200">
          <a:solidFill>
            <a:schemeClr val="accent6">
              <a:lumMod val="75000"/>
            </a:schemeClr>
          </a:solidFill>
          <a:latin typeface="+mn-lt"/>
          <a:ea typeface="+mn-ea"/>
          <a:cs typeface="Segoe UI" pitchFamily="34" charset="0"/>
        </a:defRPr>
      </a:lvl2pPr>
      <a:lvl3pPr marL="10302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accent6">
            <a:lumMod val="50000"/>
          </a:schemeClr>
        </a:buClr>
        <a:buSzPct val="70000"/>
        <a:buFont typeface="Arial" pitchFamily="34" charset="0"/>
        <a:buChar char="•"/>
        <a:defRPr sz="2400" kern="1200">
          <a:solidFill>
            <a:schemeClr val="accent6">
              <a:lumMod val="75000"/>
            </a:schemeClr>
          </a:solidFill>
          <a:latin typeface="+mn-lt"/>
          <a:ea typeface="+mn-ea"/>
          <a:cs typeface="Segoe UI" pitchFamily="34" charset="0"/>
        </a:defRPr>
      </a:lvl3pPr>
      <a:lvl4pPr marL="1482725" indent="-111125" algn="l" defTabSz="914400" rtl="0" eaLnBrk="1" latinLnBrk="0" hangingPunct="1">
        <a:lnSpc>
          <a:spcPct val="100000"/>
        </a:lnSpc>
        <a:spcBef>
          <a:spcPct val="20000"/>
        </a:spcBef>
        <a:buClr>
          <a:schemeClr val="accent6">
            <a:lumMod val="50000"/>
          </a:schemeClr>
        </a:buClr>
        <a:buSzPct val="70000"/>
        <a:buFont typeface="Arial" pitchFamily="34" charset="0"/>
        <a:buChar char="•"/>
        <a:defRPr sz="2000" kern="1200">
          <a:solidFill>
            <a:schemeClr val="accent6">
              <a:lumMod val="75000"/>
            </a:schemeClr>
          </a:solidFill>
          <a:latin typeface="+mn-lt"/>
          <a:ea typeface="+mn-ea"/>
          <a:cs typeface="Segoe UI" pitchFamily="34" charset="0"/>
        </a:defRPr>
      </a:lvl4pPr>
      <a:lvl5pPr marL="19446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accent6">
            <a:lumMod val="50000"/>
          </a:schemeClr>
        </a:buClr>
        <a:buSzPct val="70000"/>
        <a:buFont typeface="Arial" pitchFamily="34" charset="0"/>
        <a:buChar char="•"/>
        <a:defRPr sz="2000" kern="1200">
          <a:solidFill>
            <a:schemeClr val="accent6">
              <a:lumMod val="75000"/>
            </a:schemeClr>
          </a:solidFill>
          <a:latin typeface="+mn-lt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4267202"/>
            <a:ext cx="8077200" cy="1470025"/>
          </a:xfrm>
        </p:spPr>
        <p:txBody>
          <a:bodyPr/>
          <a:lstStyle/>
          <a:p>
            <a:pPr algn="ctr" rtl="0"/>
            <a:r>
              <a:rPr lang="en-US" b="1" dirty="0"/>
              <a:t>Clinical data concerning Syrian children with </a:t>
            </a:r>
            <a:r>
              <a:rPr lang="en-US" b="1" dirty="0" smtClean="0"/>
              <a:t>PH1</a:t>
            </a:r>
            <a:endParaRPr lang="ar-SY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rtl="0"/>
            <a:r>
              <a:rPr lang="en-US" sz="2600" b="1" dirty="0" smtClean="0">
                <a:solidFill>
                  <a:srgbClr val="92D050"/>
                </a:solidFill>
              </a:rPr>
              <a:t>Ass Prof. </a:t>
            </a:r>
            <a:r>
              <a:rPr lang="en-US" sz="2600" b="1" dirty="0">
                <a:solidFill>
                  <a:srgbClr val="92D050"/>
                </a:solidFill>
              </a:rPr>
              <a:t>Hala Wannous</a:t>
            </a:r>
          </a:p>
          <a:p>
            <a:pPr rtl="0"/>
            <a:r>
              <a:rPr lang="en-US" sz="2600" b="1" dirty="0">
                <a:solidFill>
                  <a:srgbClr val="92D050"/>
                </a:solidFill>
              </a:rPr>
              <a:t>Pediatric nephrologist</a:t>
            </a:r>
          </a:p>
          <a:p>
            <a:pPr rtl="0"/>
            <a:r>
              <a:rPr lang="en-US" sz="2600" b="1" dirty="0">
                <a:solidFill>
                  <a:srgbClr val="92D050"/>
                </a:solidFill>
              </a:rPr>
              <a:t>Damascus university</a:t>
            </a:r>
          </a:p>
          <a:p>
            <a:pPr rtl="0"/>
            <a:r>
              <a:rPr lang="en-US" sz="2600" b="1" dirty="0">
                <a:solidFill>
                  <a:srgbClr val="92D050"/>
                </a:solidFill>
              </a:rPr>
              <a:t>Children’s hospital</a:t>
            </a:r>
          </a:p>
          <a:p>
            <a:pPr rtl="0"/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308651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052" y="152400"/>
            <a:ext cx="7097486" cy="1066800"/>
          </a:xfrm>
        </p:spPr>
        <p:txBody>
          <a:bodyPr/>
          <a:lstStyle/>
          <a:p>
            <a:pPr algn="ctr" rtl="0"/>
            <a:r>
              <a:rPr lang="en-US" sz="4000" b="1" dirty="0" smtClean="0">
                <a:solidFill>
                  <a:prstClr val="white"/>
                </a:solidFill>
              </a:rPr>
              <a:t>Primary Hyperoxaluria-1 </a:t>
            </a:r>
            <a:r>
              <a:rPr lang="en-US" sz="4000" b="1" dirty="0">
                <a:solidFill>
                  <a:prstClr val="white"/>
                </a:solidFill>
              </a:rPr>
              <a:t>in Syria</a:t>
            </a:r>
            <a:endParaRPr lang="ar-SY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378" y="1419497"/>
            <a:ext cx="9004662" cy="5353837"/>
          </a:xfrm>
        </p:spPr>
        <p:txBody>
          <a:bodyPr/>
          <a:lstStyle/>
          <a:p>
            <a:pPr marL="0" indent="0" algn="l" rtl="0">
              <a:buNone/>
            </a:pPr>
            <a:r>
              <a:rPr lang="en-US" b="1" u="sng" dirty="0" smtClean="0">
                <a:solidFill>
                  <a:srgbClr val="C00000"/>
                </a:solidFill>
              </a:rPr>
              <a:t>Clinical and radiological manifestation at  presentation </a:t>
            </a:r>
            <a:r>
              <a:rPr lang="en-US" b="1" u="sng" dirty="0">
                <a:solidFill>
                  <a:srgbClr val="C00000"/>
                </a:solidFill>
              </a:rPr>
              <a:t>in </a:t>
            </a:r>
            <a:r>
              <a:rPr lang="en-US" b="1" u="sng" dirty="0" smtClean="0">
                <a:solidFill>
                  <a:srgbClr val="C00000"/>
                </a:solidFill>
              </a:rPr>
              <a:t>PH1 patients</a:t>
            </a:r>
            <a:r>
              <a:rPr lang="en-US" b="1" dirty="0" smtClean="0">
                <a:solidFill>
                  <a:srgbClr val="C00000"/>
                </a:solidFill>
              </a:rPr>
              <a:t>:</a:t>
            </a:r>
            <a:endParaRPr lang="en-US" b="1" dirty="0">
              <a:solidFill>
                <a:srgbClr val="C00000"/>
              </a:solidFill>
            </a:endParaRPr>
          </a:p>
          <a:p>
            <a:pPr algn="l" rtl="0">
              <a:lnSpc>
                <a:spcPct val="150000"/>
              </a:lnSpc>
              <a:buClr>
                <a:srgbClr val="C00000"/>
              </a:buClr>
              <a:buSzPct val="76000"/>
              <a:buFont typeface="Wingdings" panose="05000000000000000000" pitchFamily="2" charset="2"/>
              <a:buChar char="Ø"/>
            </a:pPr>
            <a:r>
              <a:rPr lang="en-US" b="1" dirty="0" smtClean="0"/>
              <a:t>Renal failure:           </a:t>
            </a:r>
            <a:r>
              <a:rPr lang="en-US" b="1" dirty="0" smtClean="0">
                <a:solidFill>
                  <a:srgbClr val="C00000"/>
                </a:solidFill>
              </a:rPr>
              <a:t>19/29</a:t>
            </a:r>
            <a:r>
              <a:rPr lang="en-US" b="1" dirty="0" smtClean="0"/>
              <a:t>  (65.5%)</a:t>
            </a:r>
          </a:p>
          <a:p>
            <a:pPr algn="l" rtl="0">
              <a:lnSpc>
                <a:spcPct val="150000"/>
              </a:lnSpc>
              <a:buClr>
                <a:srgbClr val="C00000"/>
              </a:buClr>
              <a:buSzPct val="76000"/>
              <a:buFont typeface="Wingdings" panose="05000000000000000000" pitchFamily="2" charset="2"/>
              <a:buChar char="Ø"/>
            </a:pPr>
            <a:r>
              <a:rPr lang="en-US" b="1" dirty="0" err="1" smtClean="0"/>
              <a:t>Nephrocalcinosis</a:t>
            </a:r>
            <a:r>
              <a:rPr lang="en-US" b="1" dirty="0" smtClean="0"/>
              <a:t>:   </a:t>
            </a:r>
            <a:r>
              <a:rPr lang="en-US" b="1" dirty="0" smtClean="0">
                <a:solidFill>
                  <a:srgbClr val="C00000"/>
                </a:solidFill>
              </a:rPr>
              <a:t>19/29</a:t>
            </a:r>
            <a:r>
              <a:rPr lang="en-US" b="1" dirty="0" smtClean="0"/>
              <a:t>  (65.5%)</a:t>
            </a:r>
          </a:p>
          <a:p>
            <a:pPr algn="l" rtl="0">
              <a:lnSpc>
                <a:spcPct val="150000"/>
              </a:lnSpc>
              <a:buClr>
                <a:srgbClr val="C00000"/>
              </a:buClr>
              <a:buSzPct val="76000"/>
              <a:buFont typeface="Wingdings" panose="05000000000000000000" pitchFamily="2" charset="2"/>
              <a:buChar char="Ø"/>
            </a:pPr>
            <a:r>
              <a:rPr lang="en-US" b="1" dirty="0" smtClean="0"/>
              <a:t>Kidney stones:         </a:t>
            </a:r>
            <a:r>
              <a:rPr lang="en-US" b="1" dirty="0" smtClean="0">
                <a:solidFill>
                  <a:srgbClr val="C00000"/>
                </a:solidFill>
              </a:rPr>
              <a:t>10/29</a:t>
            </a:r>
            <a:r>
              <a:rPr lang="en-US" b="1" dirty="0" smtClean="0"/>
              <a:t>  (34.5%)</a:t>
            </a:r>
          </a:p>
          <a:p>
            <a:pPr algn="l" rtl="0">
              <a:lnSpc>
                <a:spcPct val="150000"/>
              </a:lnSpc>
              <a:buClr>
                <a:srgbClr val="C00000"/>
              </a:buClr>
              <a:buSzPct val="76000"/>
              <a:buFont typeface="Wingdings" panose="05000000000000000000" pitchFamily="2" charset="2"/>
              <a:buChar char="Ø"/>
            </a:pPr>
            <a:r>
              <a:rPr lang="en-US" b="1" dirty="0" smtClean="0"/>
              <a:t>Systemic </a:t>
            </a:r>
            <a:r>
              <a:rPr lang="en-US" b="1" dirty="0" err="1" smtClean="0"/>
              <a:t>Oxalosis</a:t>
            </a:r>
            <a:r>
              <a:rPr lang="en-US" b="1" dirty="0" smtClean="0"/>
              <a:t> (Skeletal and eye involvement):         </a:t>
            </a:r>
          </a:p>
          <a:p>
            <a:pPr marL="0" indent="0" algn="l" rtl="0">
              <a:lnSpc>
                <a:spcPct val="150000"/>
              </a:lnSpc>
              <a:buClr>
                <a:srgbClr val="C00000"/>
              </a:buClr>
              <a:buSzPct val="76000"/>
              <a:buNone/>
            </a:pP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smtClean="0">
                <a:solidFill>
                  <a:srgbClr val="C00000"/>
                </a:solidFill>
              </a:rPr>
              <a:t>                                                          2/29 </a:t>
            </a:r>
            <a:r>
              <a:rPr lang="en-US" b="1" dirty="0" smtClean="0"/>
              <a:t> (7%) </a:t>
            </a:r>
          </a:p>
          <a:p>
            <a:pPr marL="0" indent="0" algn="l" rtl="0">
              <a:lnSpc>
                <a:spcPct val="150000"/>
              </a:lnSpc>
              <a:buClr>
                <a:srgbClr val="C00000"/>
              </a:buClr>
              <a:buSzPct val="76000"/>
              <a:buNone/>
            </a:pPr>
            <a:r>
              <a:rPr lang="en-US" b="1" dirty="0"/>
              <a:t> </a:t>
            </a:r>
            <a:r>
              <a:rPr lang="en-US" b="1" dirty="0" smtClean="0"/>
              <a:t>                                                                       </a:t>
            </a:r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246057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7509" y="152400"/>
            <a:ext cx="7204891" cy="1066800"/>
          </a:xfrm>
        </p:spPr>
        <p:txBody>
          <a:bodyPr/>
          <a:lstStyle/>
          <a:p>
            <a:pPr algn="ctr" rtl="0"/>
            <a:r>
              <a:rPr lang="en-US" sz="4000" b="1" dirty="0"/>
              <a:t>Primary Hyperoxaluria-1 in Syria</a:t>
            </a:r>
            <a:endParaRPr lang="ar-SY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794" y="1507068"/>
            <a:ext cx="9048206" cy="5266266"/>
          </a:xfrm>
        </p:spPr>
        <p:txBody>
          <a:bodyPr/>
          <a:lstStyle/>
          <a:p>
            <a:pPr marL="0" indent="0" algn="l" rtl="0">
              <a:buNone/>
            </a:pPr>
            <a:r>
              <a:rPr lang="en-US" b="1" u="sng" dirty="0" smtClean="0">
                <a:solidFill>
                  <a:srgbClr val="C00000"/>
                </a:solidFill>
              </a:rPr>
              <a:t>Outcome </a:t>
            </a:r>
            <a:r>
              <a:rPr lang="en-US" b="1" u="sng" dirty="0">
                <a:solidFill>
                  <a:srgbClr val="C00000"/>
                </a:solidFill>
              </a:rPr>
              <a:t>in </a:t>
            </a:r>
            <a:r>
              <a:rPr lang="en-US" b="1" u="sng" dirty="0" smtClean="0">
                <a:solidFill>
                  <a:srgbClr val="C00000"/>
                </a:solidFill>
              </a:rPr>
              <a:t>PH1 patients</a:t>
            </a:r>
            <a:r>
              <a:rPr lang="en-US" b="1" dirty="0" smtClean="0">
                <a:solidFill>
                  <a:srgbClr val="C00000"/>
                </a:solidFill>
              </a:rPr>
              <a:t>:</a:t>
            </a:r>
          </a:p>
          <a:p>
            <a:pPr algn="l" rtl="0">
              <a:lnSpc>
                <a:spcPct val="150000"/>
              </a:lnSpc>
              <a:buClr>
                <a:srgbClr val="C00000"/>
              </a:buClr>
              <a:buSzPct val="126000"/>
              <a:buFont typeface="Arial" panose="020B0604020202020204" pitchFamily="34" charset="0"/>
              <a:buChar char="•"/>
            </a:pPr>
            <a:r>
              <a:rPr lang="en-US" sz="3000" b="1" dirty="0" smtClean="0"/>
              <a:t>Death (after a period on Peritoneal </a:t>
            </a:r>
            <a:r>
              <a:rPr lang="en-US" sz="3000" b="1" dirty="0"/>
              <a:t>D</a:t>
            </a:r>
            <a:r>
              <a:rPr lang="en-US" sz="3000" b="1" dirty="0" smtClean="0"/>
              <a:t>ialysis in infants with terminal renal failure since birth): </a:t>
            </a:r>
            <a:r>
              <a:rPr lang="en-US" sz="3000" b="1" dirty="0" smtClean="0">
                <a:solidFill>
                  <a:srgbClr val="C00000"/>
                </a:solidFill>
              </a:rPr>
              <a:t>9/29</a:t>
            </a:r>
          </a:p>
          <a:p>
            <a:pPr algn="l" rtl="0">
              <a:lnSpc>
                <a:spcPct val="150000"/>
              </a:lnSpc>
              <a:buClr>
                <a:srgbClr val="C00000"/>
              </a:buClr>
              <a:buSzPct val="126000"/>
              <a:buFont typeface="Arial" panose="020B0604020202020204" pitchFamily="34" charset="0"/>
              <a:buChar char="•"/>
            </a:pPr>
            <a:r>
              <a:rPr lang="en-US" sz="3000" b="1" dirty="0" smtClean="0"/>
              <a:t>ESRD/Hemodialysis: </a:t>
            </a:r>
            <a:r>
              <a:rPr lang="en-US" sz="3000" b="1" dirty="0" smtClean="0">
                <a:solidFill>
                  <a:srgbClr val="C00000"/>
                </a:solidFill>
              </a:rPr>
              <a:t>3/29</a:t>
            </a:r>
          </a:p>
          <a:p>
            <a:pPr algn="l" rtl="0">
              <a:lnSpc>
                <a:spcPct val="150000"/>
              </a:lnSpc>
              <a:buClr>
                <a:srgbClr val="C00000"/>
              </a:buClr>
              <a:buSzPct val="126000"/>
              <a:buFont typeface="Arial" panose="020B0604020202020204" pitchFamily="34" charset="0"/>
              <a:buChar char="•"/>
            </a:pPr>
            <a:r>
              <a:rPr lang="en-US" sz="3000" b="1" dirty="0" smtClean="0"/>
              <a:t>Renal Failure/Conservative Management: </a:t>
            </a:r>
            <a:r>
              <a:rPr lang="en-US" sz="3000" b="1" dirty="0" smtClean="0">
                <a:solidFill>
                  <a:srgbClr val="C00000"/>
                </a:solidFill>
              </a:rPr>
              <a:t>3/29</a:t>
            </a:r>
          </a:p>
          <a:p>
            <a:pPr algn="l" rtl="0">
              <a:lnSpc>
                <a:spcPct val="150000"/>
              </a:lnSpc>
              <a:buClr>
                <a:srgbClr val="C00000"/>
              </a:buClr>
              <a:buSzPct val="126000"/>
              <a:buFont typeface="Arial" panose="020B0604020202020204" pitchFamily="34" charset="0"/>
              <a:buChar char="•"/>
            </a:pPr>
            <a:r>
              <a:rPr lang="en-US" sz="3000" b="1" dirty="0" smtClean="0"/>
              <a:t>No Renal Failure/Conservative Management: </a:t>
            </a:r>
            <a:r>
              <a:rPr lang="en-US" sz="3000" b="1" dirty="0" smtClean="0">
                <a:solidFill>
                  <a:srgbClr val="C00000"/>
                </a:solidFill>
              </a:rPr>
              <a:t>6/29</a:t>
            </a:r>
          </a:p>
          <a:p>
            <a:pPr algn="l" rtl="0">
              <a:lnSpc>
                <a:spcPct val="150000"/>
              </a:lnSpc>
              <a:buClr>
                <a:srgbClr val="C00000"/>
              </a:buClr>
              <a:buSzPct val="126000"/>
              <a:buFont typeface="Arial" panose="020B0604020202020204" pitchFamily="34" charset="0"/>
              <a:buChar char="•"/>
            </a:pPr>
            <a:r>
              <a:rPr lang="en-US" sz="3000" b="1" dirty="0" smtClean="0"/>
              <a:t>No Follow up: </a:t>
            </a:r>
            <a:r>
              <a:rPr lang="en-US" sz="3000" b="1" dirty="0" smtClean="0">
                <a:solidFill>
                  <a:srgbClr val="C00000"/>
                </a:solidFill>
              </a:rPr>
              <a:t>8/29</a:t>
            </a:r>
            <a:endParaRPr lang="ar-SY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43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8469" y="161109"/>
            <a:ext cx="6940731" cy="1066800"/>
          </a:xfrm>
        </p:spPr>
        <p:txBody>
          <a:bodyPr/>
          <a:lstStyle/>
          <a:p>
            <a:pPr algn="ctr" rtl="0"/>
            <a:r>
              <a:rPr lang="en-US" b="1" dirty="0" smtClean="0"/>
              <a:t>Future Work</a:t>
            </a:r>
            <a:endParaRPr lang="ar-SY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689464"/>
            <a:ext cx="9143999" cy="5042262"/>
          </a:xfrm>
        </p:spPr>
        <p:txBody>
          <a:bodyPr/>
          <a:lstStyle/>
          <a:p>
            <a:pPr algn="l" rtl="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3000" b="1" dirty="0" smtClean="0"/>
              <a:t>We are </a:t>
            </a:r>
            <a:r>
              <a:rPr lang="en-US" sz="3000" b="1" dirty="0"/>
              <a:t>s</a:t>
            </a:r>
            <a:r>
              <a:rPr lang="en-US" sz="3000" b="1" dirty="0" smtClean="0"/>
              <a:t>till collecting data for AGXT mutations in </a:t>
            </a:r>
          </a:p>
          <a:p>
            <a:pPr marL="0" indent="0" algn="l" rtl="0">
              <a:buClr>
                <a:srgbClr val="C00000"/>
              </a:buClr>
              <a:buNone/>
            </a:pPr>
            <a:r>
              <a:rPr lang="en-US" sz="3000" b="1" dirty="0"/>
              <a:t> </a:t>
            </a:r>
            <a:r>
              <a:rPr lang="en-US" sz="3000" b="1" dirty="0" smtClean="0"/>
              <a:t>   other patients.</a:t>
            </a:r>
          </a:p>
          <a:p>
            <a:pPr marL="0" indent="0" algn="l" rtl="0">
              <a:buNone/>
            </a:pPr>
            <a:endParaRPr lang="en-US" sz="3000" b="1" dirty="0" smtClean="0"/>
          </a:p>
          <a:p>
            <a:pPr algn="l" rtl="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3000" b="1" dirty="0" smtClean="0"/>
              <a:t>In the patients with </a:t>
            </a:r>
            <a:r>
              <a:rPr lang="en-US" sz="3000" b="1" dirty="0"/>
              <a:t>no AGXT </a:t>
            </a:r>
            <a:r>
              <a:rPr lang="en-US" sz="3000" b="1" dirty="0" smtClean="0"/>
              <a:t>mutations (49 patients), </a:t>
            </a:r>
          </a:p>
          <a:p>
            <a:pPr marL="0" indent="0" algn="l" rtl="0">
              <a:buNone/>
            </a:pPr>
            <a:r>
              <a:rPr lang="en-US" sz="3000" b="1" dirty="0" smtClean="0"/>
              <a:t>  </a:t>
            </a:r>
            <a:r>
              <a:rPr lang="en-US" sz="3000" b="1" dirty="0"/>
              <a:t> </a:t>
            </a:r>
            <a:r>
              <a:rPr lang="en-US" sz="3000" b="1" dirty="0" smtClean="0"/>
              <a:t> we are going to do genetic study searching for GRHPR </a:t>
            </a:r>
          </a:p>
          <a:p>
            <a:pPr marL="0" indent="0" algn="l" rtl="0">
              <a:buNone/>
            </a:pPr>
            <a:r>
              <a:rPr lang="en-US" sz="3000" b="1" dirty="0" smtClean="0"/>
              <a:t>    mutations ( PH2 ) and HOGA1 ( PH3).</a:t>
            </a:r>
            <a:endParaRPr lang="ar-SY" sz="3000" b="1" dirty="0"/>
          </a:p>
        </p:txBody>
      </p:sp>
    </p:spTree>
    <p:extLst>
      <p:ext uri="{BB962C8B-B14F-4D97-AF65-F5344CB8AC3E}">
        <p14:creationId xmlns:p14="http://schemas.microsoft.com/office/powerpoint/2010/main" val="180936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na_strand_small_no_bord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152696">
            <a:off x="5490759" y="3807264"/>
            <a:ext cx="3164041" cy="4142776"/>
          </a:xfrm>
          <a:prstGeom prst="rect">
            <a:avLst/>
          </a:prstGeom>
        </p:spPr>
      </p:pic>
      <p:sp>
        <p:nvSpPr>
          <p:cNvPr id="7" name="Rounded Rectangle 7"/>
          <p:cNvSpPr/>
          <p:nvPr/>
        </p:nvSpPr>
        <p:spPr>
          <a:xfrm>
            <a:off x="1331640" y="1340768"/>
            <a:ext cx="6480720" cy="3024336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331640" y="1340769"/>
            <a:ext cx="6480720" cy="22322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541484">
                  <a:lumMod val="50000"/>
                </a:srgbClr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41484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Segoe UI" pitchFamily="34" charset="0"/>
              </a:rPr>
              <a:t>Thanks for your listening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541484">
                  <a:lumMod val="50000"/>
                </a:srgbClr>
              </a:buClr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541484">
                  <a:lumMod val="50000"/>
                </a:srgbClr>
              </a:solidFill>
              <a:effectLst/>
              <a:uLnTx/>
              <a:uFillTx/>
              <a:latin typeface="Century Gothic"/>
              <a:ea typeface="+mn-ea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61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0720" y="152400"/>
            <a:ext cx="7036526" cy="1066800"/>
          </a:xfrm>
        </p:spPr>
        <p:txBody>
          <a:bodyPr/>
          <a:lstStyle/>
          <a:p>
            <a:pPr algn="ctr" rtl="0"/>
            <a:r>
              <a:rPr lang="en-US" sz="4000" b="1" dirty="0" smtClean="0"/>
              <a:t>Primary </a:t>
            </a:r>
            <a:r>
              <a:rPr lang="en-US" sz="4000" b="1" dirty="0" err="1" smtClean="0"/>
              <a:t>Hyperoxaluria</a:t>
            </a:r>
            <a:r>
              <a:rPr lang="en-US" sz="4000" b="1" dirty="0" smtClean="0"/>
              <a:t> in Syria</a:t>
            </a:r>
            <a:endParaRPr lang="ar-SY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086" y="1436914"/>
            <a:ext cx="9056914" cy="5421086"/>
          </a:xfrm>
        </p:spPr>
        <p:txBody>
          <a:bodyPr/>
          <a:lstStyle/>
          <a:p>
            <a:pPr marL="0" indent="0" algn="l" rtl="0">
              <a:buNone/>
            </a:pPr>
            <a:r>
              <a:rPr lang="en-US" sz="3000" b="1" dirty="0" smtClean="0"/>
              <a:t>Our study has been conducted on Syrian patients from </a:t>
            </a:r>
          </a:p>
          <a:p>
            <a:pPr marL="0" indent="0" algn="l" rtl="0">
              <a:buNone/>
            </a:pPr>
            <a:r>
              <a:rPr lang="en-US" sz="3000" b="1" dirty="0" smtClean="0"/>
              <a:t>different cities all over Syria. </a:t>
            </a:r>
          </a:p>
          <a:p>
            <a:pPr marL="0" indent="0" algn="l" rtl="0">
              <a:buNone/>
            </a:pPr>
            <a:endParaRPr lang="en-US" sz="3000" b="1" dirty="0" smtClean="0"/>
          </a:p>
          <a:p>
            <a:pPr marL="0" indent="0" algn="l" rtl="0">
              <a:buNone/>
            </a:pPr>
            <a:r>
              <a:rPr lang="en-US" sz="3000" b="1" dirty="0" smtClean="0"/>
              <a:t>The study started </a:t>
            </a:r>
            <a:r>
              <a:rPr lang="en-US" sz="3000" b="1" dirty="0" smtClean="0">
                <a:solidFill>
                  <a:srgbClr val="C00000"/>
                </a:solidFill>
              </a:rPr>
              <a:t>in January 2017</a:t>
            </a:r>
            <a:r>
              <a:rPr lang="en-US" sz="3000" b="1" dirty="0" smtClean="0"/>
              <a:t>,</a:t>
            </a:r>
            <a:r>
              <a:rPr lang="en-US" sz="3000" b="1" dirty="0"/>
              <a:t> </a:t>
            </a:r>
            <a:r>
              <a:rPr lang="en-US" sz="3000" b="1" dirty="0" smtClean="0"/>
              <a:t>and it is </a:t>
            </a:r>
            <a:r>
              <a:rPr lang="en-US" sz="3000" b="1" dirty="0" smtClean="0">
                <a:solidFill>
                  <a:srgbClr val="C00000"/>
                </a:solidFill>
              </a:rPr>
              <a:t>still running</a:t>
            </a:r>
            <a:r>
              <a:rPr lang="en-US" sz="3000" b="1" dirty="0" smtClean="0">
                <a:solidFill>
                  <a:srgbClr val="FF0000"/>
                </a:solidFill>
              </a:rPr>
              <a:t>.</a:t>
            </a:r>
          </a:p>
          <a:p>
            <a:pPr marL="0" indent="0" algn="l" rtl="0">
              <a:buNone/>
            </a:pPr>
            <a:endParaRPr lang="en-US" sz="3000" b="1" dirty="0"/>
          </a:p>
          <a:p>
            <a:pPr marL="0" indent="0" algn="l" rtl="0">
              <a:buNone/>
            </a:pPr>
            <a:r>
              <a:rPr lang="en-US" sz="3000" b="1" dirty="0" smtClean="0"/>
              <a:t>We do genetic study in collaboration with Dr. </a:t>
            </a:r>
            <a:r>
              <a:rPr lang="en-US" sz="3000" b="1" dirty="0" err="1" smtClean="0"/>
              <a:t>Hossam</a:t>
            </a:r>
            <a:r>
              <a:rPr lang="en-US" sz="3000" b="1" dirty="0" smtClean="0"/>
              <a:t> </a:t>
            </a:r>
          </a:p>
          <a:p>
            <a:pPr marL="0" indent="0" algn="l" rtl="0">
              <a:buNone/>
            </a:pPr>
            <a:r>
              <a:rPr lang="en-US" sz="3000" b="1" dirty="0" smtClean="0"/>
              <a:t>MURAD </a:t>
            </a:r>
            <a:r>
              <a:rPr lang="en-US" sz="3000" b="1" dirty="0"/>
              <a:t>who is Senior </a:t>
            </a:r>
            <a:r>
              <a:rPr lang="en-US" sz="3000" b="1" dirty="0" smtClean="0"/>
              <a:t>Researcher in The Molecular </a:t>
            </a:r>
          </a:p>
          <a:p>
            <a:pPr marL="0" indent="0" algn="l" rtl="0">
              <a:buNone/>
            </a:pPr>
            <a:r>
              <a:rPr lang="en-US" sz="3000" b="1" dirty="0" smtClean="0"/>
              <a:t>Biology and Biotechnology department </a:t>
            </a:r>
            <a:r>
              <a:rPr lang="en-US" sz="3000" b="1" dirty="0"/>
              <a:t>in Atomic </a:t>
            </a:r>
            <a:endParaRPr lang="en-US" sz="3000" b="1" dirty="0" smtClean="0"/>
          </a:p>
          <a:p>
            <a:pPr marL="0" indent="0" algn="l" rtl="0">
              <a:buNone/>
            </a:pPr>
            <a:r>
              <a:rPr lang="en-US" sz="3000" b="1" dirty="0" smtClean="0"/>
              <a:t>Energy Commission </a:t>
            </a:r>
            <a:r>
              <a:rPr lang="en-US" sz="3000" b="1" dirty="0"/>
              <a:t>of Syria</a:t>
            </a:r>
            <a:endParaRPr lang="en-US" sz="3000" b="1" dirty="0" smtClean="0"/>
          </a:p>
          <a:p>
            <a:pPr marL="0" indent="0" algn="l" rtl="0">
              <a:buNone/>
            </a:pPr>
            <a:r>
              <a:rPr lang="en-US" sz="3000" b="1" dirty="0" smtClean="0"/>
              <a:t> </a:t>
            </a:r>
            <a:endParaRPr lang="ar-SY" sz="3000" b="1" dirty="0"/>
          </a:p>
        </p:txBody>
      </p:sp>
    </p:spTree>
    <p:extLst>
      <p:ext uri="{BB962C8B-B14F-4D97-AF65-F5344CB8AC3E}">
        <p14:creationId xmlns:p14="http://schemas.microsoft.com/office/powerpoint/2010/main" val="331203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dna_strand_slid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613657" y="-389709"/>
            <a:ext cx="2076450" cy="8305800"/>
          </a:xfrm>
          <a:prstGeom prst="rect">
            <a:avLst/>
          </a:prstGeom>
        </p:spPr>
      </p:pic>
      <p:pic>
        <p:nvPicPr>
          <p:cNvPr id="34" name="Picture 33" descr="dna_strand_slid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7743961" y="-381000"/>
            <a:ext cx="2085973" cy="8305800"/>
          </a:xfrm>
          <a:prstGeom prst="rect">
            <a:avLst/>
          </a:prstGeom>
        </p:spPr>
      </p:pic>
      <p:sp>
        <p:nvSpPr>
          <p:cNvPr id="10" name="Text Placeholder 1"/>
          <p:cNvSpPr txBox="1">
            <a:spLocks/>
          </p:cNvSpPr>
          <p:nvPr/>
        </p:nvSpPr>
        <p:spPr>
          <a:xfrm>
            <a:off x="899592" y="86704"/>
            <a:ext cx="7304359" cy="675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2743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70000"/>
              <a:buFont typeface="Arial" pitchFamily="34" charset="0"/>
              <a:buNone/>
              <a:defRPr sz="1800" b="1" kern="12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70000"/>
              <a:buFont typeface="Arial" pitchFamily="34" charset="0"/>
              <a:buNone/>
              <a:defRPr sz="20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70000"/>
              <a:buFont typeface="Arial" pitchFamily="34" charset="0"/>
              <a:buNone/>
              <a:defRPr sz="1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70000"/>
              <a:buFont typeface="Arial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>
                  <a:lumMod val="50000"/>
                </a:schemeClr>
              </a:buClr>
              <a:buSzPct val="70000"/>
              <a:buFont typeface="Arial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auto">
              <a:spcAft>
                <a:spcPts val="0"/>
              </a:spcAft>
              <a:buClr>
                <a:srgbClr val="006666"/>
              </a:buClr>
              <a:buSzPct val="75000"/>
              <a:tabLst>
                <a:tab pos="457200" algn="l"/>
              </a:tabLst>
              <a:defRPr/>
            </a:pPr>
            <a:r>
              <a:rPr lang="en-US" sz="4000" cap="none" dirty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  <a:ea typeface="굴림" pitchFamily="34" charset="-127"/>
              </a:rPr>
              <a:t>Primary </a:t>
            </a:r>
            <a:r>
              <a:rPr lang="en-US" sz="4000" cap="none" dirty="0" err="1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  <a:ea typeface="굴림" pitchFamily="34" charset="-127"/>
              </a:rPr>
              <a:t>Hyperoxaluria</a:t>
            </a:r>
            <a:r>
              <a:rPr lang="en-US" sz="4000" cap="none" dirty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  <a:ea typeface="굴림" pitchFamily="34" charset="-127"/>
              </a:rPr>
              <a:t> in Syria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itchFamily="34" charset="0"/>
              <a:ea typeface="굴림" pitchFamily="34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80411" y="846353"/>
            <a:ext cx="3936274" cy="9144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 pitchFamily="18" charset="0"/>
                <a:ea typeface="+mn-ea"/>
                <a:cs typeface="+mn-cs"/>
              </a:rPr>
              <a:t>Atomic Energy Commission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 pitchFamily="18" charset="0"/>
                <a:ea typeface="+mn-ea"/>
                <a:cs typeface="+mn-cs"/>
              </a:rPr>
              <a:t> of Syria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9592" y="846353"/>
            <a:ext cx="3332774" cy="9144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 pitchFamily="18" charset="0"/>
                <a:ea typeface="+mn-ea"/>
                <a:cs typeface="+mn-cs"/>
              </a:rPr>
              <a:t>University 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 pitchFamily="18" charset="0"/>
                <a:ea typeface="+mn-ea"/>
                <a:cs typeface="+mn-cs"/>
              </a:rPr>
              <a:t>Children's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 pitchFamily="18" charset="0"/>
                <a:ea typeface="+mn-ea"/>
                <a:cs typeface="+mn-cs"/>
              </a:rPr>
              <a:t>Hospital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 pitchFamily="18" charset="0"/>
                <a:ea typeface="+mn-ea"/>
                <a:cs typeface="+mn-cs"/>
              </a:rPr>
              <a:t>- Damascus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507" y="1845296"/>
            <a:ext cx="7417445" cy="493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0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258" y="152400"/>
            <a:ext cx="7257142" cy="1066800"/>
          </a:xfrm>
        </p:spPr>
        <p:txBody>
          <a:bodyPr>
            <a:noAutofit/>
          </a:bodyPr>
          <a:lstStyle/>
          <a:p>
            <a:pPr algn="ctr" rtl="0"/>
            <a:r>
              <a:rPr lang="en-US" sz="3800" b="1" dirty="0" smtClean="0"/>
              <a:t>Atomic Energy Commission of Syria</a:t>
            </a:r>
            <a:endParaRPr lang="ar-SY" sz="3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866" y="1413933"/>
            <a:ext cx="8373533" cy="5359401"/>
          </a:xfrm>
        </p:spPr>
        <p:txBody>
          <a:bodyPr>
            <a:normAutofit fontScale="92500" lnSpcReduction="20000"/>
          </a:bodyPr>
          <a:lstStyle/>
          <a:p>
            <a:pPr marL="0" indent="0" algn="l" rtl="0">
              <a:buNone/>
            </a:pPr>
            <a:r>
              <a:rPr lang="en-US" b="1" u="sng" dirty="0"/>
              <a:t>Departments</a:t>
            </a:r>
            <a:r>
              <a:rPr lang="en-US" b="1" u="sng" dirty="0" smtClean="0"/>
              <a:t>:</a:t>
            </a:r>
          </a:p>
          <a:p>
            <a:pPr algn="l" rtl="0"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2800" dirty="0" smtClean="0"/>
              <a:t>Physics</a:t>
            </a:r>
          </a:p>
          <a:p>
            <a:pPr algn="l" rtl="0"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2800" dirty="0"/>
              <a:t>Chemistry</a:t>
            </a:r>
          </a:p>
          <a:p>
            <a:pPr algn="l" rtl="0"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C00000"/>
                </a:solidFill>
              </a:rPr>
              <a:t>Molecular Biology &amp; Biotechnology </a:t>
            </a:r>
          </a:p>
          <a:p>
            <a:pPr algn="l" rtl="0"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2800" dirty="0"/>
              <a:t>Radiation Medicine </a:t>
            </a:r>
          </a:p>
          <a:p>
            <a:pPr algn="l" rtl="0"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2800" dirty="0"/>
              <a:t>Nuclear Engineering</a:t>
            </a:r>
          </a:p>
          <a:p>
            <a:pPr algn="l" rtl="0"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2800" dirty="0"/>
              <a:t>Radio Technology </a:t>
            </a:r>
          </a:p>
          <a:p>
            <a:pPr algn="l" rtl="0"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2800" dirty="0"/>
              <a:t>Agriculture</a:t>
            </a:r>
          </a:p>
          <a:p>
            <a:pPr algn="l" rtl="0"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2800" dirty="0"/>
              <a:t>Geology</a:t>
            </a:r>
          </a:p>
          <a:p>
            <a:pPr algn="l" rtl="0"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2800" dirty="0"/>
              <a:t>Scientific Services</a:t>
            </a:r>
          </a:p>
          <a:p>
            <a:pPr algn="l" rtl="0"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2800" dirty="0"/>
              <a:t>Radioisotope </a:t>
            </a:r>
          </a:p>
          <a:p>
            <a:pPr algn="l" rtl="0"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2800" dirty="0"/>
              <a:t>Technical Service</a:t>
            </a:r>
          </a:p>
          <a:p>
            <a:pPr algn="l" rtl="0">
              <a:buClr>
                <a:srgbClr val="FF0000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2800" dirty="0"/>
              <a:t>Radiation Protection </a:t>
            </a:r>
          </a:p>
          <a:p>
            <a:pPr marL="0" indent="0" algn="l" rtl="0">
              <a:buNone/>
            </a:pPr>
            <a:endParaRPr lang="en-US" sz="2800" dirty="0"/>
          </a:p>
          <a:p>
            <a:pPr marL="0" indent="0" algn="l" rtl="0">
              <a:buNone/>
            </a:pPr>
            <a:endParaRPr lang="ar-SY" b="1" u="sng" dirty="0"/>
          </a:p>
        </p:txBody>
      </p:sp>
    </p:spTree>
    <p:extLst>
      <p:ext uri="{BB962C8B-B14F-4D97-AF65-F5344CB8AC3E}">
        <p14:creationId xmlns:p14="http://schemas.microsoft.com/office/powerpoint/2010/main" val="126257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bsafadi\My Documents\My Pictures\Research\Department.jpg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0" t="3847" b="6763"/>
          <a:stretch/>
        </p:blipFill>
        <p:spPr bwMode="auto">
          <a:xfrm>
            <a:off x="1331640" y="35955"/>
            <a:ext cx="6745560" cy="41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dna_strand_small_no_bord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152696">
            <a:off x="6657658" y="4308511"/>
            <a:ext cx="2131464" cy="27907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81" y="3878840"/>
            <a:ext cx="6075494" cy="514114"/>
          </a:xfrm>
        </p:spPr>
        <p:txBody>
          <a:bodyPr/>
          <a:lstStyle/>
          <a:p>
            <a:pPr>
              <a:buNone/>
            </a:pP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/>
              <a:t/>
            </a:r>
            <a:br>
              <a:rPr lang="en-US" i="1" dirty="0"/>
            </a:b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/>
              <a:t/>
            </a:r>
            <a:br>
              <a:rPr lang="en-US" i="1" dirty="0"/>
            </a:b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sz="2200" i="1" u="sng" dirty="0" smtClean="0">
                <a:solidFill>
                  <a:srgbClr val="C00000"/>
                </a:solidFill>
              </a:rPr>
              <a:t>Molecular Biology &amp; Biotechnology </a:t>
            </a:r>
            <a:r>
              <a:rPr lang="en-US" sz="2200" i="1" u="sng" dirty="0" err="1" smtClean="0">
                <a:solidFill>
                  <a:srgbClr val="C00000"/>
                </a:solidFill>
              </a:rPr>
              <a:t>Dept</a:t>
            </a:r>
            <a:r>
              <a:rPr lang="en-US" sz="2200" i="1" u="sng" dirty="0" smtClean="0">
                <a:solidFill>
                  <a:srgbClr val="C00000"/>
                </a:solidFill>
              </a:rPr>
              <a:t>:</a:t>
            </a:r>
            <a:endParaRPr lang="en-US" sz="2200" u="sng" dirty="0">
              <a:solidFill>
                <a:srgbClr val="C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519" y="4361588"/>
            <a:ext cx="5832647" cy="2279191"/>
          </a:xfr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kumimoji="1" lang="en-US" altLang="ar-SA" sz="2200" b="1" i="1" dirty="0" smtClean="0"/>
              <a:t>  Has been established </a:t>
            </a:r>
            <a:r>
              <a:rPr kumimoji="1" lang="en-US" altLang="ar-SA" sz="2200" b="1" i="1" dirty="0"/>
              <a:t>at the beginning </a:t>
            </a:r>
            <a:endParaRPr kumimoji="1" lang="en-US" altLang="ar-SA" sz="2200" b="1" i="1" dirty="0" smtClean="0"/>
          </a:p>
          <a:p>
            <a:pPr algn="just">
              <a:lnSpc>
                <a:spcPct val="100000"/>
              </a:lnSpc>
            </a:pPr>
            <a:r>
              <a:rPr kumimoji="1" lang="en-US" altLang="ar-SA" sz="2200" b="1" i="1" dirty="0" smtClean="0"/>
              <a:t>  of 2000 in Damascus</a:t>
            </a:r>
          </a:p>
          <a:p>
            <a:pPr marL="838200" indent="-838200">
              <a:lnSpc>
                <a:spcPct val="100000"/>
              </a:lnSpc>
              <a:defRPr/>
            </a:pPr>
            <a:r>
              <a:rPr lang="en-US" altLang="ar-SA" sz="2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Type </a:t>
            </a:r>
            <a:r>
              <a:rPr lang="en-US" altLang="ar-SA" sz="2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of institution: </a:t>
            </a:r>
            <a:r>
              <a:rPr lang="en-US" altLang="ar-SA" sz="2200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Governmental. </a:t>
            </a:r>
            <a:endParaRPr lang="en-US" altLang="ar-SA" sz="2200" b="1" i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838200" indent="-838200">
              <a:lnSpc>
                <a:spcPct val="100000"/>
              </a:lnSpc>
              <a:defRPr/>
            </a:pPr>
            <a:r>
              <a:rPr lang="en-US" altLang="ar-SA" sz="2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Number </a:t>
            </a:r>
            <a:r>
              <a:rPr lang="en-US" altLang="ar-SA" sz="2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of Scientific staff:</a:t>
            </a:r>
            <a:r>
              <a:rPr lang="en-US" altLang="ar-SA" sz="2200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ar-SA" sz="2200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200</a:t>
            </a:r>
            <a:endParaRPr lang="en-US" altLang="ar-SA" sz="2200" b="1" i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838200" indent="-838200">
              <a:lnSpc>
                <a:spcPct val="100000"/>
              </a:lnSpc>
              <a:defRPr/>
            </a:pPr>
            <a:r>
              <a:rPr lang="en-US" altLang="ar-SA" sz="2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Senior </a:t>
            </a:r>
            <a:r>
              <a:rPr lang="en-US" altLang="ar-SA" sz="2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Researchers (</a:t>
            </a:r>
            <a:r>
              <a:rPr lang="en-US" altLang="ar-SA" sz="2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PHDs</a:t>
            </a:r>
            <a:r>
              <a:rPr lang="en-US" altLang="ar-SA" sz="22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): </a:t>
            </a:r>
            <a:r>
              <a:rPr lang="en-US" altLang="ar-SA" sz="2200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30</a:t>
            </a:r>
            <a:endParaRPr lang="en-US" altLang="ar-SA" sz="2200" b="1" i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838200" indent="-838200">
              <a:lnSpc>
                <a:spcPct val="100000"/>
              </a:lnSpc>
              <a:defRPr/>
            </a:pPr>
            <a:r>
              <a:rPr lang="en-US" altLang="ar-SA" sz="2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Research assistants: </a:t>
            </a:r>
            <a:r>
              <a:rPr lang="en-US" altLang="ar-SA" sz="2200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60</a:t>
            </a:r>
            <a:endParaRPr lang="en-US" altLang="ar-SA" sz="2200" i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0682" y="3870721"/>
            <a:ext cx="6003483" cy="2921965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53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5555" y="152400"/>
            <a:ext cx="6932022" cy="1066800"/>
          </a:xfrm>
        </p:spPr>
        <p:txBody>
          <a:bodyPr/>
          <a:lstStyle/>
          <a:p>
            <a:pPr algn="ctr" rtl="0"/>
            <a:r>
              <a:rPr lang="en-US" sz="3600" b="1" dirty="0" smtClean="0"/>
              <a:t> </a:t>
            </a:r>
            <a:r>
              <a:rPr lang="en-US" sz="4000" b="1" dirty="0" smtClean="0"/>
              <a:t>Primary </a:t>
            </a:r>
            <a:r>
              <a:rPr lang="en-US" sz="4000" b="1" dirty="0" err="1" smtClean="0"/>
              <a:t>Hyperoxaluria</a:t>
            </a:r>
            <a:r>
              <a:rPr lang="en-US" sz="4000" b="1" dirty="0" smtClean="0"/>
              <a:t> </a:t>
            </a:r>
            <a:r>
              <a:rPr lang="en-US" sz="4000" b="1" dirty="0"/>
              <a:t>in Syria</a:t>
            </a:r>
            <a:endParaRPr lang="ar-SY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67246"/>
            <a:ext cx="9144000" cy="5490753"/>
          </a:xfrm>
        </p:spPr>
        <p:txBody>
          <a:bodyPr/>
          <a:lstStyle/>
          <a:p>
            <a:pPr marL="0" indent="0" algn="l" rtl="0">
              <a:buNone/>
            </a:pPr>
            <a:r>
              <a:rPr lang="en-US" sz="3000" b="1" dirty="0" smtClean="0">
                <a:solidFill>
                  <a:srgbClr val="C00000"/>
                </a:solidFill>
              </a:rPr>
              <a:t>The genetic study (for AGXT mutations only) has been done in patient (and parents when it was possible) with:</a:t>
            </a:r>
          </a:p>
          <a:p>
            <a:pPr marL="0" indent="0" algn="l" rtl="0">
              <a:buNone/>
            </a:pPr>
            <a:endParaRPr lang="en-US" sz="3000" b="1" dirty="0" smtClean="0">
              <a:solidFill>
                <a:srgbClr val="C00000"/>
              </a:solidFill>
            </a:endParaRPr>
          </a:p>
          <a:p>
            <a:pPr marL="0" indent="0" algn="l" rtl="0">
              <a:buNone/>
            </a:pPr>
            <a:r>
              <a:rPr lang="en-US" sz="3000" b="1" dirty="0" smtClean="0">
                <a:solidFill>
                  <a:srgbClr val="C00000"/>
                </a:solidFill>
              </a:rPr>
              <a:t>1- </a:t>
            </a:r>
            <a:r>
              <a:rPr lang="en-US" sz="3000" b="1" dirty="0" err="1" smtClean="0"/>
              <a:t>Nephrocalcinosis</a:t>
            </a:r>
            <a:r>
              <a:rPr lang="en-US" sz="3000" b="1" dirty="0" smtClean="0"/>
              <a:t> or kidney stones with </a:t>
            </a:r>
            <a:r>
              <a:rPr lang="en-US" sz="3000" b="1" dirty="0" err="1" smtClean="0"/>
              <a:t>hyperoxaluria</a:t>
            </a:r>
            <a:r>
              <a:rPr lang="en-US" sz="3000" b="1" dirty="0" smtClean="0"/>
              <a:t>:</a:t>
            </a:r>
            <a:endParaRPr lang="en-US" sz="3000" b="1" dirty="0"/>
          </a:p>
          <a:p>
            <a:pPr marL="0" indent="0" algn="l" rtl="0">
              <a:buNone/>
            </a:pPr>
            <a:r>
              <a:rPr lang="en-US" sz="3000" b="1" dirty="0" smtClean="0"/>
              <a:t>      (Urine Oxalate &gt;45mg (0.5mmol)/1.73m</a:t>
            </a:r>
            <a:r>
              <a:rPr lang="en-US" sz="3000" b="1" cap="small" baseline="30000" dirty="0" smtClean="0"/>
              <a:t>2</a:t>
            </a:r>
            <a:r>
              <a:rPr lang="en-US" sz="3000" b="1" dirty="0" smtClean="0"/>
              <a:t>/24h).</a:t>
            </a:r>
            <a:endParaRPr lang="en-US" sz="3000" b="1" dirty="0"/>
          </a:p>
          <a:p>
            <a:pPr marL="0" indent="0" algn="l" rtl="0">
              <a:buNone/>
            </a:pPr>
            <a:r>
              <a:rPr lang="en-US" sz="3000" b="1" dirty="0" smtClean="0">
                <a:solidFill>
                  <a:srgbClr val="C00000"/>
                </a:solidFill>
              </a:rPr>
              <a:t>2-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Nephrocalcinosis</a:t>
            </a:r>
            <a:r>
              <a:rPr lang="en-US" sz="3000" b="1" dirty="0" smtClean="0"/>
              <a:t> or kidney stones with CKD. </a:t>
            </a:r>
          </a:p>
          <a:p>
            <a:pPr marL="0" indent="0" algn="l" rtl="0">
              <a:buNone/>
            </a:pPr>
            <a:endParaRPr lang="en-US" sz="3000" b="1" dirty="0" smtClean="0"/>
          </a:p>
          <a:p>
            <a:pPr marL="0" indent="0" algn="l" rtl="0">
              <a:buNone/>
            </a:pPr>
            <a:r>
              <a:rPr lang="en-US" sz="3000" b="1" dirty="0" smtClean="0">
                <a:solidFill>
                  <a:srgbClr val="C00000"/>
                </a:solidFill>
              </a:rPr>
              <a:t>Note:</a:t>
            </a:r>
            <a:r>
              <a:rPr lang="en-US" sz="3000" b="1" dirty="0" smtClean="0"/>
              <a:t> Unfortunately ( Plasma oxalate, Urine </a:t>
            </a:r>
            <a:r>
              <a:rPr lang="en-US" sz="3000" b="1" dirty="0" err="1" smtClean="0"/>
              <a:t>glycolate</a:t>
            </a:r>
            <a:r>
              <a:rPr lang="en-US" sz="3000" b="1" dirty="0" smtClean="0"/>
              <a:t>, Urine L- </a:t>
            </a:r>
            <a:r>
              <a:rPr lang="en-US" sz="3000" b="1" dirty="0" err="1" smtClean="0"/>
              <a:t>glycerate</a:t>
            </a:r>
            <a:r>
              <a:rPr lang="en-US" sz="3000" b="1" dirty="0" smtClean="0"/>
              <a:t>, Plasma </a:t>
            </a:r>
            <a:r>
              <a:rPr lang="en-US" sz="3000" b="1" dirty="0" err="1" smtClean="0"/>
              <a:t>glycolate</a:t>
            </a:r>
            <a:r>
              <a:rPr lang="en-US" sz="3000" b="1" dirty="0" smtClean="0"/>
              <a:t>) are not available in our laboratories.  </a:t>
            </a:r>
            <a:endParaRPr lang="ar-SY" sz="3000" b="1" dirty="0"/>
          </a:p>
        </p:txBody>
      </p:sp>
    </p:spTree>
    <p:extLst>
      <p:ext uri="{BB962C8B-B14F-4D97-AF65-F5344CB8AC3E}">
        <p14:creationId xmlns:p14="http://schemas.microsoft.com/office/powerpoint/2010/main" val="112481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b="1" dirty="0" smtClean="0"/>
              <a:t>AGXT gene</a:t>
            </a:r>
            <a:endParaRPr lang="ar-SY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590" y="3766062"/>
            <a:ext cx="8425402" cy="24203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4762"/>
          <a:stretch/>
        </p:blipFill>
        <p:spPr>
          <a:xfrm>
            <a:off x="350590" y="1915885"/>
            <a:ext cx="8425402" cy="139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0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760" y="152400"/>
            <a:ext cx="7106554" cy="1066800"/>
          </a:xfrm>
        </p:spPr>
        <p:txBody>
          <a:bodyPr/>
          <a:lstStyle/>
          <a:p>
            <a:pPr algn="ctr" rtl="0"/>
            <a:r>
              <a:rPr lang="en-US" sz="4000" b="1" dirty="0" smtClean="0"/>
              <a:t>Primary Hyperoxaluria-1 in </a:t>
            </a:r>
            <a:r>
              <a:rPr lang="en-US" sz="4000" b="1" dirty="0"/>
              <a:t>Syria</a:t>
            </a:r>
            <a:endParaRPr lang="ar-SY" sz="40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0828640"/>
              </p:ext>
            </p:extLst>
          </p:nvPr>
        </p:nvGraphicFramePr>
        <p:xfrm>
          <a:off x="84907" y="1654584"/>
          <a:ext cx="8966199" cy="2769371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666237">
                  <a:extLst>
                    <a:ext uri="{9D8B030D-6E8A-4147-A177-3AD203B41FA5}">
                      <a16:colId xmlns:a16="http://schemas.microsoft.com/office/drawing/2014/main" val="4151413617"/>
                    </a:ext>
                  </a:extLst>
                </a:gridCol>
                <a:gridCol w="1689463">
                  <a:extLst>
                    <a:ext uri="{9D8B030D-6E8A-4147-A177-3AD203B41FA5}">
                      <a16:colId xmlns:a16="http://schemas.microsoft.com/office/drawing/2014/main" val="2751854579"/>
                    </a:ext>
                  </a:extLst>
                </a:gridCol>
                <a:gridCol w="5610499">
                  <a:extLst>
                    <a:ext uri="{9D8B030D-6E8A-4147-A177-3AD203B41FA5}">
                      <a16:colId xmlns:a16="http://schemas.microsoft.com/office/drawing/2014/main" val="438423955"/>
                    </a:ext>
                  </a:extLst>
                </a:gridCol>
              </a:tblGrid>
              <a:tr h="595941">
                <a:tc>
                  <a:txBody>
                    <a:bodyPr/>
                    <a:lstStyle/>
                    <a:p>
                      <a:pPr algn="ctr" rtl="0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Percent</a:t>
                      </a:r>
                      <a:endParaRPr lang="ar-SY" sz="2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Number</a:t>
                      </a:r>
                      <a:endParaRPr lang="ar-SY" sz="2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Studied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</a:rPr>
                        <a:t> Patients</a:t>
                      </a:r>
                      <a:endParaRPr lang="ar-SY" sz="2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3220561"/>
                  </a:ext>
                </a:extLst>
              </a:tr>
              <a:tr h="981548">
                <a:tc>
                  <a:txBody>
                    <a:bodyPr/>
                    <a:lstStyle/>
                    <a:p>
                      <a:pPr algn="ctr" rtl="0"/>
                      <a:r>
                        <a:rPr lang="en-US" sz="2800" b="1" dirty="0" smtClean="0">
                          <a:solidFill>
                            <a:srgbClr val="C00000"/>
                          </a:solidFill>
                        </a:rPr>
                        <a:t>37.2%</a:t>
                      </a:r>
                      <a:endParaRPr lang="ar-SY" sz="2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800" b="1" dirty="0" smtClean="0">
                          <a:solidFill>
                            <a:srgbClr val="C00000"/>
                          </a:solidFill>
                        </a:rPr>
                        <a:t>29</a:t>
                      </a:r>
                      <a:endParaRPr lang="ar-SY" sz="2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800" b="1" dirty="0" smtClean="0">
                          <a:solidFill>
                            <a:srgbClr val="C00000"/>
                          </a:solidFill>
                        </a:rPr>
                        <a:t>AGXT Mutations</a:t>
                      </a:r>
                    </a:p>
                    <a:p>
                      <a:pPr algn="ctr" rtl="0"/>
                      <a:r>
                        <a:rPr lang="en-US" sz="2200" b="1" dirty="0" smtClean="0">
                          <a:solidFill>
                            <a:srgbClr val="C00000"/>
                          </a:solidFill>
                        </a:rPr>
                        <a:t>(Homozygosity or Compound</a:t>
                      </a:r>
                      <a:r>
                        <a:rPr lang="en-US" sz="2200" b="1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200" b="1" dirty="0" smtClean="0">
                          <a:solidFill>
                            <a:srgbClr val="C00000"/>
                          </a:solidFill>
                        </a:rPr>
                        <a:t>Heterozygosity)</a:t>
                      </a:r>
                      <a:endParaRPr lang="ar-SY" sz="2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1676228"/>
                  </a:ext>
                </a:extLst>
              </a:tr>
              <a:tr h="595941">
                <a:tc>
                  <a:txBody>
                    <a:bodyPr/>
                    <a:lstStyle/>
                    <a:p>
                      <a:pPr algn="ctr" rtl="0"/>
                      <a:r>
                        <a:rPr lang="en-US" sz="2800" b="1" dirty="0" smtClean="0"/>
                        <a:t>62.8%</a:t>
                      </a:r>
                      <a:endParaRPr lang="ar-SY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800" b="1" dirty="0" smtClean="0"/>
                        <a:t>49</a:t>
                      </a:r>
                      <a:endParaRPr lang="ar-SY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800" b="1" dirty="0" smtClean="0"/>
                        <a:t>No</a:t>
                      </a:r>
                      <a:r>
                        <a:rPr lang="en-US" sz="2800" b="1" baseline="0" dirty="0" smtClean="0"/>
                        <a:t> AGXT mutations </a:t>
                      </a:r>
                      <a:endParaRPr lang="ar-SY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2011858"/>
                  </a:ext>
                </a:extLst>
              </a:tr>
              <a:tr h="595941">
                <a:tc>
                  <a:txBody>
                    <a:bodyPr/>
                    <a:lstStyle/>
                    <a:p>
                      <a:pPr algn="ctr" rtl="0"/>
                      <a:r>
                        <a:rPr lang="en-US" sz="2800" b="1" dirty="0" smtClean="0"/>
                        <a:t>100%</a:t>
                      </a:r>
                      <a:endParaRPr lang="ar-SY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800" b="1" dirty="0" smtClean="0"/>
                        <a:t>78</a:t>
                      </a:r>
                      <a:endParaRPr lang="ar-SY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800" b="1" dirty="0" smtClean="0"/>
                        <a:t>Total</a:t>
                      </a:r>
                      <a:endParaRPr lang="ar-SY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3339439"/>
                  </a:ext>
                </a:extLst>
              </a:tr>
            </a:tbl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6987852"/>
              </p:ext>
            </p:extLst>
          </p:nvPr>
        </p:nvGraphicFramePr>
        <p:xfrm>
          <a:off x="139697" y="4865914"/>
          <a:ext cx="8856617" cy="13868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847703">
                  <a:extLst>
                    <a:ext uri="{9D8B030D-6E8A-4147-A177-3AD203B41FA5}">
                      <a16:colId xmlns:a16="http://schemas.microsoft.com/office/drawing/2014/main" val="3666165362"/>
                    </a:ext>
                  </a:extLst>
                </a:gridCol>
                <a:gridCol w="3117627">
                  <a:extLst>
                    <a:ext uri="{9D8B030D-6E8A-4147-A177-3AD203B41FA5}">
                      <a16:colId xmlns:a16="http://schemas.microsoft.com/office/drawing/2014/main" val="188597785"/>
                    </a:ext>
                  </a:extLst>
                </a:gridCol>
                <a:gridCol w="2891287">
                  <a:extLst>
                    <a:ext uri="{9D8B030D-6E8A-4147-A177-3AD203B41FA5}">
                      <a16:colId xmlns:a16="http://schemas.microsoft.com/office/drawing/2014/main" val="1802611311"/>
                    </a:ext>
                  </a:extLst>
                </a:gridCol>
              </a:tblGrid>
              <a:tr h="693420">
                <a:tc>
                  <a:txBody>
                    <a:bodyPr/>
                    <a:lstStyle/>
                    <a:p>
                      <a:pPr algn="ctr" rtl="0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New mutations</a:t>
                      </a:r>
                      <a:endParaRPr lang="ar-SY" sz="2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Detected mutations</a:t>
                      </a:r>
                      <a:endParaRPr lang="ar-SY" sz="2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Studied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</a:rPr>
                        <a:t> Patients</a:t>
                      </a:r>
                      <a:endParaRPr lang="ar-SY" sz="2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0722040"/>
                  </a:ext>
                </a:extLst>
              </a:tr>
              <a:tr h="693420">
                <a:tc>
                  <a:txBody>
                    <a:bodyPr/>
                    <a:lstStyle/>
                    <a:p>
                      <a:pPr algn="ctr" rtl="0"/>
                      <a:r>
                        <a:rPr lang="en-US" sz="2800" b="1" dirty="0" smtClean="0"/>
                        <a:t>4</a:t>
                      </a:r>
                      <a:endParaRPr lang="ar-SY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800" b="1" dirty="0" smtClean="0"/>
                        <a:t>13</a:t>
                      </a:r>
                      <a:endParaRPr lang="ar-SY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800" b="1" dirty="0" smtClean="0"/>
                        <a:t>78</a:t>
                      </a:r>
                      <a:endParaRPr lang="ar-SY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29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884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051" y="152400"/>
            <a:ext cx="7080069" cy="1066800"/>
          </a:xfrm>
        </p:spPr>
        <p:txBody>
          <a:bodyPr/>
          <a:lstStyle/>
          <a:p>
            <a:pPr algn="ctr" rtl="0"/>
            <a:r>
              <a:rPr lang="en-US" sz="4000" b="1" dirty="0" smtClean="0">
                <a:solidFill>
                  <a:prstClr val="white"/>
                </a:solidFill>
              </a:rPr>
              <a:t>Primary Hyperoxaluria-1 </a:t>
            </a:r>
            <a:r>
              <a:rPr lang="en-US" sz="4000" b="1" dirty="0">
                <a:solidFill>
                  <a:prstClr val="white"/>
                </a:solidFill>
              </a:rPr>
              <a:t>in Syria</a:t>
            </a:r>
            <a:endParaRPr lang="ar-SY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966" y="1445623"/>
            <a:ext cx="8772434" cy="5327711"/>
          </a:xfrm>
        </p:spPr>
        <p:txBody>
          <a:bodyPr/>
          <a:lstStyle/>
          <a:p>
            <a:pPr marL="0" indent="0" algn="l" rtl="0">
              <a:buNone/>
            </a:pPr>
            <a:r>
              <a:rPr lang="en-US" b="1" u="sng" dirty="0" smtClean="0">
                <a:solidFill>
                  <a:srgbClr val="C00000"/>
                </a:solidFill>
              </a:rPr>
              <a:t>The age of diagnosis</a:t>
            </a:r>
            <a:r>
              <a:rPr lang="en-US" b="1" dirty="0" smtClean="0">
                <a:solidFill>
                  <a:srgbClr val="C00000"/>
                </a:solidFill>
              </a:rPr>
              <a:t>: </a:t>
            </a:r>
          </a:p>
          <a:p>
            <a:pPr marL="0" indent="0" algn="l" rtl="0">
              <a:buNone/>
            </a:pPr>
            <a:r>
              <a:rPr lang="en-US" b="1" dirty="0" smtClean="0"/>
              <a:t>- In PH1 patients:</a:t>
            </a:r>
            <a:r>
              <a:rPr lang="en-US" b="1" dirty="0"/>
              <a:t> </a:t>
            </a:r>
            <a:r>
              <a:rPr lang="en-US" b="1" dirty="0" smtClean="0"/>
              <a:t>1 month – 15 years.</a:t>
            </a:r>
          </a:p>
          <a:p>
            <a:pPr marL="0" indent="0" algn="l" rtl="0">
              <a:buNone/>
            </a:pPr>
            <a:r>
              <a:rPr lang="en-US" dirty="0" smtClean="0"/>
              <a:t>- In all studied patients</a:t>
            </a:r>
            <a:r>
              <a:rPr lang="en-US" dirty="0"/>
              <a:t>: 1 month – </a:t>
            </a:r>
            <a:r>
              <a:rPr lang="en-US" dirty="0" smtClean="0"/>
              <a:t>13 </a:t>
            </a:r>
            <a:r>
              <a:rPr lang="en-US" dirty="0"/>
              <a:t>years</a:t>
            </a:r>
            <a:r>
              <a:rPr lang="en-US" dirty="0" smtClean="0"/>
              <a:t>.</a:t>
            </a:r>
            <a:endParaRPr lang="en-US" dirty="0"/>
          </a:p>
          <a:p>
            <a:pPr marL="0" indent="0" algn="l" rtl="0">
              <a:buNone/>
            </a:pPr>
            <a:r>
              <a:rPr lang="en-US" b="1" u="sng" dirty="0" smtClean="0">
                <a:solidFill>
                  <a:srgbClr val="C00000"/>
                </a:solidFill>
              </a:rPr>
              <a:t>Consanguinity</a:t>
            </a:r>
            <a:r>
              <a:rPr lang="en-US" b="1" dirty="0" smtClean="0">
                <a:solidFill>
                  <a:srgbClr val="C00000"/>
                </a:solidFill>
              </a:rPr>
              <a:t>:</a:t>
            </a:r>
          </a:p>
          <a:p>
            <a:pPr marL="0" indent="0" algn="l" rtl="0">
              <a:buNone/>
            </a:pPr>
            <a:r>
              <a:rPr lang="en-US" b="1" dirty="0" smtClean="0"/>
              <a:t>- In PH1 patients:  </a:t>
            </a:r>
            <a:r>
              <a:rPr lang="en-US" b="1" dirty="0" smtClean="0">
                <a:solidFill>
                  <a:srgbClr val="C00000"/>
                </a:solidFill>
              </a:rPr>
              <a:t>23/29</a:t>
            </a:r>
            <a:r>
              <a:rPr lang="en-US" dirty="0" smtClean="0"/>
              <a:t>  </a:t>
            </a:r>
            <a:r>
              <a:rPr lang="en-US" b="1" dirty="0" smtClean="0"/>
              <a:t>(79.3%)</a:t>
            </a:r>
          </a:p>
          <a:p>
            <a:pPr marL="0" indent="0" algn="l" rtl="0">
              <a:buNone/>
            </a:pPr>
            <a:r>
              <a:rPr lang="en-US" dirty="0" smtClean="0"/>
              <a:t>- In all studied patients:  41/78  (52.5%)</a:t>
            </a:r>
            <a:endParaRPr lang="en-US" dirty="0"/>
          </a:p>
          <a:p>
            <a:pPr marL="0" indent="0" algn="l" rtl="0">
              <a:buNone/>
            </a:pPr>
            <a:r>
              <a:rPr lang="en-US" b="1" u="sng" dirty="0">
                <a:solidFill>
                  <a:srgbClr val="C00000"/>
                </a:solidFill>
              </a:rPr>
              <a:t>Family </a:t>
            </a:r>
            <a:r>
              <a:rPr lang="en-US" b="1" u="sng" dirty="0" smtClean="0">
                <a:solidFill>
                  <a:srgbClr val="C00000"/>
                </a:solidFill>
              </a:rPr>
              <a:t>History</a:t>
            </a:r>
            <a:r>
              <a:rPr lang="en-US" b="1" dirty="0" smtClean="0">
                <a:solidFill>
                  <a:srgbClr val="C00000"/>
                </a:solidFill>
              </a:rPr>
              <a:t>:</a:t>
            </a:r>
          </a:p>
          <a:p>
            <a:pPr marL="0" indent="0" algn="l" rtl="0">
              <a:buNone/>
            </a:pPr>
            <a:r>
              <a:rPr lang="en-US" b="1" dirty="0"/>
              <a:t>-</a:t>
            </a:r>
            <a:r>
              <a:rPr lang="en-US" dirty="0"/>
              <a:t> </a:t>
            </a:r>
            <a:r>
              <a:rPr lang="en-US" b="1" dirty="0"/>
              <a:t>In </a:t>
            </a:r>
            <a:r>
              <a:rPr lang="en-US" b="1" dirty="0" smtClean="0"/>
              <a:t>PH1 patients:  </a:t>
            </a:r>
            <a:r>
              <a:rPr lang="en-US" b="1" dirty="0" smtClean="0">
                <a:solidFill>
                  <a:srgbClr val="C00000"/>
                </a:solidFill>
              </a:rPr>
              <a:t>16/29</a:t>
            </a:r>
            <a:r>
              <a:rPr lang="en-US" b="1" dirty="0" smtClean="0"/>
              <a:t> (55.2%)</a:t>
            </a:r>
            <a:endParaRPr lang="en-US" b="1" dirty="0"/>
          </a:p>
          <a:p>
            <a:pPr marL="0" indent="0" algn="l" rtl="0">
              <a:buNone/>
            </a:pPr>
            <a:r>
              <a:rPr lang="en-US" dirty="0" smtClean="0"/>
              <a:t>- In </a:t>
            </a:r>
            <a:r>
              <a:rPr lang="en-US" dirty="0"/>
              <a:t>all studied patients: </a:t>
            </a:r>
            <a:r>
              <a:rPr lang="en-US" dirty="0" smtClean="0"/>
              <a:t>28/78  (35.9%)</a:t>
            </a:r>
            <a:endParaRPr lang="en-US" dirty="0"/>
          </a:p>
          <a:p>
            <a:pPr marL="0" indent="0" algn="l" rtl="0">
              <a:buNone/>
            </a:pPr>
            <a:endParaRPr lang="en-US" dirty="0" smtClean="0"/>
          </a:p>
          <a:p>
            <a:pPr marL="0" indent="0" algn="l" rtl="0">
              <a:buNone/>
            </a:pPr>
            <a:endParaRPr lang="en-US" b="1" dirty="0" smtClean="0">
              <a:solidFill>
                <a:srgbClr val="C00000"/>
              </a:solidFill>
            </a:endParaRPr>
          </a:p>
          <a:p>
            <a:pPr marL="0" indent="0" algn="l" rtl="0">
              <a:buNone/>
            </a:pPr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99512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4" id="{77B5A08C-2EB0-4D15-9ED1-A83FF0F1F902}" vid="{23F9D25C-9C5B-498D-9E43-2886DE1787F1}"/>
    </a:ext>
  </a:extLst>
</a:theme>
</file>

<file path=ppt/theme/theme2.xml><?xml version="1.0" encoding="utf-8"?>
<a:theme xmlns:a="http://schemas.openxmlformats.org/drawingml/2006/main" name="PM_dna_helix_strand">
  <a:themeElements>
    <a:clrScheme name="Custom 4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ED62F"/>
      </a:accent3>
      <a:accent4>
        <a:srgbClr val="CBCB15"/>
      </a:accent4>
      <a:accent5>
        <a:srgbClr val="7CCA62"/>
      </a:accent5>
      <a:accent6>
        <a:srgbClr val="541484"/>
      </a:accent6>
      <a:hlink>
        <a:srgbClr val="A44FE3"/>
      </a:hlink>
      <a:folHlink>
        <a:srgbClr val="85DFD0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PM_dna_helix_strand">
  <a:themeElements>
    <a:clrScheme name="Custom 4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ED62F"/>
      </a:accent3>
      <a:accent4>
        <a:srgbClr val="CBCB15"/>
      </a:accent4>
      <a:accent5>
        <a:srgbClr val="7CCA62"/>
      </a:accent5>
      <a:accent6>
        <a:srgbClr val="541484"/>
      </a:accent6>
      <a:hlink>
        <a:srgbClr val="A44FE3"/>
      </a:hlink>
      <a:folHlink>
        <a:srgbClr val="85DFD0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Theme4</Template>
  <TotalTime>1174</TotalTime>
  <Words>503</Words>
  <Application>Microsoft Office PowerPoint</Application>
  <PresentationFormat>On-screen Show (4:3)</PresentationFormat>
  <Paragraphs>108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Calibri</vt:lpstr>
      <vt:lpstr>Century Gothic</vt:lpstr>
      <vt:lpstr>굴림</vt:lpstr>
      <vt:lpstr>Perpetua</vt:lpstr>
      <vt:lpstr>Segoe UI</vt:lpstr>
      <vt:lpstr>Times New Roman</vt:lpstr>
      <vt:lpstr>Wingdings</vt:lpstr>
      <vt:lpstr>Theme4</vt:lpstr>
      <vt:lpstr>PM_dna_helix_strand</vt:lpstr>
      <vt:lpstr>1_PM_dna_helix_strand</vt:lpstr>
      <vt:lpstr>Clinical data concerning Syrian children with PH1</vt:lpstr>
      <vt:lpstr>Primary Hyperoxaluria in Syria</vt:lpstr>
      <vt:lpstr>PowerPoint Presentation</vt:lpstr>
      <vt:lpstr>Atomic Energy Commission of Syria</vt:lpstr>
      <vt:lpstr>     Molecular Biology &amp; Biotechnology Dept:</vt:lpstr>
      <vt:lpstr> Primary Hyperoxaluria in Syria</vt:lpstr>
      <vt:lpstr>AGXT gene</vt:lpstr>
      <vt:lpstr>Primary Hyperoxaluria-1 in Syria</vt:lpstr>
      <vt:lpstr>Primary Hyperoxaluria-1 in Syria</vt:lpstr>
      <vt:lpstr>Primary Hyperoxaluria-1 in Syria</vt:lpstr>
      <vt:lpstr>Primary Hyperoxaluria-1 in Syria</vt:lpstr>
      <vt:lpstr>Future 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hala wannous</dc:creator>
  <cp:lastModifiedBy>hala wannous</cp:lastModifiedBy>
  <cp:revision>146</cp:revision>
  <dcterms:created xsi:type="dcterms:W3CDTF">2019-05-05T06:09:58Z</dcterms:created>
  <dcterms:modified xsi:type="dcterms:W3CDTF">2019-06-02T09:17:27Z</dcterms:modified>
</cp:coreProperties>
</file>