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76" r:id="rId2"/>
    <p:sldId id="384" r:id="rId3"/>
    <p:sldId id="422" r:id="rId4"/>
    <p:sldId id="423" r:id="rId5"/>
    <p:sldId id="406" r:id="rId6"/>
    <p:sldId id="407" r:id="rId7"/>
    <p:sldId id="409" r:id="rId8"/>
    <p:sldId id="418" r:id="rId9"/>
    <p:sldId id="379" r:id="rId10"/>
    <p:sldId id="385" r:id="rId11"/>
    <p:sldId id="386" r:id="rId12"/>
    <p:sldId id="387" r:id="rId13"/>
    <p:sldId id="388" r:id="rId14"/>
    <p:sldId id="389" r:id="rId15"/>
    <p:sldId id="390" r:id="rId16"/>
    <p:sldId id="392" r:id="rId17"/>
    <p:sldId id="395" r:id="rId18"/>
    <p:sldId id="396" r:id="rId19"/>
    <p:sldId id="391" r:id="rId20"/>
    <p:sldId id="394" r:id="rId21"/>
    <p:sldId id="410" r:id="rId22"/>
    <p:sldId id="398" r:id="rId23"/>
    <p:sldId id="417" r:id="rId24"/>
    <p:sldId id="405" r:id="rId25"/>
    <p:sldId id="404" r:id="rId26"/>
    <p:sldId id="402" r:id="rId27"/>
    <p:sldId id="403" r:id="rId28"/>
    <p:sldId id="411" r:id="rId29"/>
    <p:sldId id="408" r:id="rId30"/>
    <p:sldId id="358" r:id="rId31"/>
  </p:sldIdLst>
  <p:sldSz cx="12192000" cy="6858000"/>
  <p:notesSz cx="6858000" cy="9144000"/>
  <p:custDataLst>
    <p:tags r:id="rId33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8BFF99"/>
    <a:srgbClr val="05FF76"/>
    <a:srgbClr val="000000"/>
    <a:srgbClr val="0000CC"/>
    <a:srgbClr val="4F81BD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499" autoAdjust="0"/>
  </p:normalViewPr>
  <p:slideViewPr>
    <p:cSldViewPr snapToGrid="0">
      <p:cViewPr>
        <p:scale>
          <a:sx n="46" d="100"/>
          <a:sy n="46" d="100"/>
        </p:scale>
        <p:origin x="660" y="5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9F955-0FA8-4034-928B-5742BD557B46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FCB8B-65DC-4A2C-B5C5-BFC3B542D60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5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1AAE1-7372-4677-803C-67E8B6A9C9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18B3BD-7805-49BB-BCC3-DB19CBD531A2}" type="slidenum">
              <a:rPr lang="fr-FR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fr-FR" altLang="it-IT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/>
          </a:p>
        </p:txBody>
      </p:sp>
    </p:spTree>
    <p:extLst>
      <p:ext uri="{BB962C8B-B14F-4D97-AF65-F5344CB8AC3E}">
        <p14:creationId xmlns:p14="http://schemas.microsoft.com/office/powerpoint/2010/main" val="403430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18B3BD-7805-49BB-BCC3-DB19CBD531A2}" type="slidenum">
              <a:rPr lang="fr-FR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fr-FR" altLang="it-IT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/>
          </a:p>
        </p:txBody>
      </p:sp>
    </p:spTree>
    <p:extLst>
      <p:ext uri="{BB962C8B-B14F-4D97-AF65-F5344CB8AC3E}">
        <p14:creationId xmlns:p14="http://schemas.microsoft.com/office/powerpoint/2010/main" val="3026509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it-IT" sz="1200" b="1" dirty="0" smtClean="0">
                <a:latin typeface="arial" panose="020B0604020202020204" pitchFamily="34" charset="0"/>
                <a:ea typeface="IPAMincho" charset="0"/>
                <a:cs typeface="IPAMincho" charset="0"/>
              </a:rPr>
              <a:t>Renal biopsy, hematoxylin and eosin stain.</a:t>
            </a:r>
            <a:r>
              <a:rPr lang="en-US" altLang="it-IT" sz="1200" dirty="0" smtClean="0">
                <a:latin typeface="arial" panose="020B0604020202020204" pitchFamily="34" charset="0"/>
                <a:ea typeface="IPAMincho" charset="0"/>
                <a:cs typeface="IPAMincho" charset="0"/>
              </a:rPr>
              <a:t> Oxalate crystals segmented before volume rendering (one of ∼70 serial sections shown). Scale bar=50 </a:t>
            </a:r>
            <a:r>
              <a:rPr lang="en-US" altLang="it-IT" sz="1200" dirty="0" err="1" smtClean="0">
                <a:latin typeface="arial" panose="020B0604020202020204" pitchFamily="34" charset="0"/>
                <a:ea typeface="IPAMincho" charset="0"/>
                <a:cs typeface="IPAMincho" charset="0"/>
              </a:rPr>
              <a:t>μm</a:t>
            </a:r>
            <a:r>
              <a:rPr lang="en-US" altLang="it-IT" sz="1200" dirty="0" smtClean="0">
                <a:latin typeface="arial" panose="020B0604020202020204" pitchFamily="34" charset="0"/>
                <a:ea typeface="IPAMincho" charset="0"/>
                <a:cs typeface="IPAMincho" charset="0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it-IT" sz="3600" dirty="0" smtClean="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it-IT" sz="3600" b="1" dirty="0" smtClean="0">
                <a:latin typeface="arial" panose="020B0604020202020204" pitchFamily="34" charset="0"/>
                <a:ea typeface="IPAMincho" charset="0"/>
                <a:cs typeface="IPAMincho" charset="0"/>
              </a:rPr>
              <a:t>Three-dimensional construct of renal oxalate crystals created from the same region seen </a:t>
            </a:r>
            <a:r>
              <a:rPr lang="en-US" altLang="it-IT" sz="3600" b="1" dirty="0" err="1" smtClean="0">
                <a:latin typeface="arial" panose="020B0604020202020204" pitchFamily="34" charset="0"/>
                <a:ea typeface="IPAMincho" charset="0"/>
                <a:cs typeface="IPAMincho" charset="0"/>
              </a:rPr>
              <a:t>in</a:t>
            </a:r>
            <a:r>
              <a:rPr lang="en-US" altLang="it-IT" sz="3600" dirty="0" err="1" smtClean="0">
                <a:latin typeface="arial" panose="020B0604020202020204" pitchFamily="34" charset="0"/>
                <a:ea typeface="IPAMincho" charset="0"/>
                <a:cs typeface="IPAMincho" charset="0"/>
              </a:rPr>
              <a:t>Figure</a:t>
            </a:r>
            <a:r>
              <a:rPr lang="en-US" altLang="it-IT" sz="3600" dirty="0" smtClean="0">
                <a:latin typeface="arial" panose="020B0604020202020204" pitchFamily="34" charset="0"/>
                <a:ea typeface="IPAMincho" charset="0"/>
                <a:cs typeface="IPAMincho" charset="0"/>
              </a:rPr>
              <a:t> 1 </a:t>
            </a:r>
            <a:r>
              <a:rPr lang="en-US" altLang="it-IT" sz="3600" b="1" dirty="0" smtClean="0">
                <a:latin typeface="arial" panose="020B0604020202020204" pitchFamily="34" charset="0"/>
                <a:ea typeface="IPAMincho" charset="0"/>
                <a:cs typeface="IPAMincho" charset="0"/>
              </a:rPr>
              <a:t>using ∼70 serial sections and representing a total tissue volume of ∼2.7 mm3.</a:t>
            </a:r>
            <a:r>
              <a:rPr lang="en-US" altLang="it-IT" sz="3600" dirty="0" smtClean="0">
                <a:latin typeface="arial" panose="020B0604020202020204" pitchFamily="34" charset="0"/>
                <a:ea typeface="IPAMincho" charset="0"/>
                <a:cs typeface="IPAMincho" charset="0"/>
              </a:rPr>
              <a:t> The crystals occupy ∼6.8% of the tissue volume. (The three-dimensional structure of the crystals is best appreciated in a movie included as Supplementary Material S1 online.)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it-IT" sz="8000" dirty="0" smtClean="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it-IT" sz="8000" dirty="0" smtClean="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it-IT" sz="3600" dirty="0" smtClean="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it-IT" sz="3600" dirty="0" smtClean="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it-IT" sz="1200" dirty="0" smtClean="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F8347-98D8-4907-8F0E-983F23F89D57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74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18B3BD-7805-49BB-BCC3-DB19CBD531A2}" type="slidenum">
              <a:rPr lang="fr-FR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fr-FR" altLang="it-IT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it-IT" smtClean="0"/>
          </a:p>
        </p:txBody>
      </p:sp>
    </p:spTree>
    <p:extLst>
      <p:ext uri="{BB962C8B-B14F-4D97-AF65-F5344CB8AC3E}">
        <p14:creationId xmlns:p14="http://schemas.microsoft.com/office/powerpoint/2010/main" val="294039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4FE0-5E91-4DFA-879F-C83C871AB403}" type="datetimeFigureOut">
              <a:rPr lang="it-IT" smtClean="0"/>
              <a:pPr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92149-C54A-4AAB-8879-896FF2CD5E7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" r="13674" b="16182"/>
          <a:stretch>
            <a:fillRect/>
          </a:stretch>
        </p:blipFill>
        <p:spPr bwMode="auto">
          <a:xfrm>
            <a:off x="0" y="-109182"/>
            <a:ext cx="12192000" cy="698083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2477006" y="2984462"/>
            <a:ext cx="7560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Hemodialysis in primary hyperoxaluria type 1</a:t>
            </a:r>
          </a:p>
          <a:p>
            <a:pPr algn="ctr"/>
            <a:endParaRPr lang="it-IT" sz="2400" b="1" dirty="0">
              <a:solidFill>
                <a:srgbClr val="993300"/>
              </a:solidFill>
              <a:latin typeface="Calibri" pitchFamily="34" charset="0"/>
            </a:endParaRP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alibri" pitchFamily="34" charset="0"/>
              </a:rPr>
              <a:t>Francesco Emma</a:t>
            </a:r>
            <a:endParaRPr lang="it-IT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endParaRPr lang="it-IT" sz="2400" b="1" dirty="0">
              <a:solidFill>
                <a:srgbClr val="993300"/>
              </a:solidFill>
              <a:latin typeface="Calibri" pitchFamily="34" charset="0"/>
            </a:endParaRPr>
          </a:p>
          <a:p>
            <a:pPr algn="ctr"/>
            <a:r>
              <a:rPr lang="it-IT" sz="2400" b="1" i="1" dirty="0" err="1">
                <a:solidFill>
                  <a:srgbClr val="0070C0"/>
                </a:solidFill>
                <a:latin typeface="Calibri" pitchFamily="34" charset="0"/>
              </a:rPr>
              <a:t>Division</a:t>
            </a:r>
            <a:r>
              <a:rPr lang="it-IT" sz="2400" b="1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latin typeface="Calibri" pitchFamily="34" charset="0"/>
              </a:rPr>
              <a:t>of</a:t>
            </a:r>
            <a:r>
              <a:rPr lang="it-IT" sz="2400" b="1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latin typeface="Calibri" pitchFamily="34" charset="0"/>
              </a:rPr>
              <a:t>Nephrology</a:t>
            </a:r>
            <a:r>
              <a:rPr lang="it-IT" sz="2400" b="1" i="1" dirty="0">
                <a:solidFill>
                  <a:srgbClr val="0070C0"/>
                </a:solidFill>
                <a:latin typeface="Calibri" pitchFamily="34" charset="0"/>
              </a:rPr>
              <a:t> and </a:t>
            </a:r>
            <a:r>
              <a:rPr lang="it-IT" sz="2400" b="1" i="1" dirty="0" err="1">
                <a:solidFill>
                  <a:srgbClr val="0070C0"/>
                </a:solidFill>
                <a:latin typeface="Calibri" pitchFamily="34" charset="0"/>
              </a:rPr>
              <a:t>Dialysis</a:t>
            </a:r>
            <a:endParaRPr lang="it-IT" sz="2400" b="1" i="1" dirty="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it-IT" sz="2400" b="1" i="1" dirty="0">
                <a:solidFill>
                  <a:srgbClr val="0070C0"/>
                </a:solidFill>
                <a:latin typeface="Calibri" pitchFamily="34" charset="0"/>
              </a:rPr>
              <a:t>Bambino Gesù </a:t>
            </a:r>
            <a:r>
              <a:rPr lang="it-IT" sz="2400" b="1" i="1" dirty="0" err="1">
                <a:solidFill>
                  <a:srgbClr val="0070C0"/>
                </a:solidFill>
                <a:latin typeface="Calibri" pitchFamily="34" charset="0"/>
              </a:rPr>
              <a:t>Children’s</a:t>
            </a:r>
            <a:r>
              <a:rPr lang="it-IT" sz="2400" b="1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it-IT" sz="2400" b="1" i="1" dirty="0" smtClean="0">
                <a:solidFill>
                  <a:srgbClr val="0070C0"/>
                </a:solidFill>
                <a:latin typeface="Calibri" pitchFamily="34" charset="0"/>
              </a:rPr>
              <a:t>Hospital - IRCCS, Rome</a:t>
            </a:r>
            <a:r>
              <a:rPr lang="it-IT" sz="2400" b="1" i="1" dirty="0">
                <a:solidFill>
                  <a:srgbClr val="0070C0"/>
                </a:solidFill>
                <a:latin typeface="Calibri" pitchFamily="34" charset="0"/>
              </a:rPr>
              <a:t>, Italy</a:t>
            </a:r>
          </a:p>
        </p:txBody>
      </p:sp>
      <p:sp>
        <p:nvSpPr>
          <p:cNvPr id="2" name="Rettangolo 1"/>
          <p:cNvSpPr/>
          <p:nvPr/>
        </p:nvSpPr>
        <p:spPr>
          <a:xfrm>
            <a:off x="384143" y="6318873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Beirut, June 13-14-15, 2019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lum bright="-5000" contrast="10000"/>
          </a:blip>
          <a:srcRect l="-679" t="1375" r="-1" b="-3404"/>
          <a:stretch/>
        </p:blipFill>
        <p:spPr>
          <a:xfrm>
            <a:off x="4104640" y="447040"/>
            <a:ext cx="4305565" cy="1981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315395" y="2920213"/>
            <a:ext cx="7614375" cy="13372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 rtlCol="0" anchor="ctr" anchorCtr="0">
            <a:spAutoFit/>
          </a:bodyPr>
          <a:lstStyle/>
          <a:p>
            <a:pPr marL="177800" indent="-177800" eaLnBrk="0" fontAlgn="base" hangingPunct="0">
              <a:spcBef>
                <a:spcPct val="0"/>
              </a:spcBef>
              <a:spcAft>
                <a:spcPts val="2400"/>
              </a:spcAft>
              <a:buClr>
                <a:srgbClr val="A50021"/>
              </a:buClr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Oxalate generation : 4-7 </a:t>
            </a:r>
            <a:r>
              <a:rPr lang="en-US" sz="2400" b="1" dirty="0" err="1">
                <a:solidFill>
                  <a:srgbClr val="000000"/>
                </a:solidFill>
                <a:latin typeface="Calibri" pitchFamily="34" charset="0"/>
              </a:rPr>
              <a:t>mmol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/1.73 m</a:t>
            </a:r>
            <a:r>
              <a:rPr lang="en-US" sz="2400" b="1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/24h</a:t>
            </a:r>
          </a:p>
          <a:p>
            <a:pPr marL="177800" indent="-177800" eaLnBrk="0" fontAlgn="base" hangingPunct="0">
              <a:spcBef>
                <a:spcPct val="0"/>
              </a:spcBef>
              <a:spcAft>
                <a:spcPts val="2400"/>
              </a:spcAft>
              <a:buClr>
                <a:srgbClr val="A50021"/>
              </a:buClr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Removal by conventional dialysis : 1-2 </a:t>
            </a:r>
            <a:r>
              <a:rPr lang="en-US" sz="2400" b="1" dirty="0" err="1">
                <a:solidFill>
                  <a:srgbClr val="000000"/>
                </a:solidFill>
                <a:latin typeface="Calibri" pitchFamily="34" charset="0"/>
              </a:rPr>
              <a:t>mmol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/1.73 m</a:t>
            </a:r>
            <a:r>
              <a:rPr lang="en-US" sz="2400" b="1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/24h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9608433" y="6424176"/>
            <a:ext cx="22767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Cochat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et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al,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Ped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Nephrolol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, 2006</a:t>
            </a:r>
            <a:endParaRPr lang="en-US" sz="1200" dirty="0">
              <a:solidFill>
                <a:srgbClr val="3333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Oxalate accumulation on dialysis</a:t>
            </a:r>
          </a:p>
        </p:txBody>
      </p:sp>
    </p:spTree>
    <p:extLst>
      <p:ext uri="{BB962C8B-B14F-4D97-AF65-F5344CB8AC3E}">
        <p14:creationId xmlns:p14="http://schemas.microsoft.com/office/powerpoint/2010/main" val="38379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Marangel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3592" y="1052737"/>
            <a:ext cx="7252374" cy="5125769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09155" y="6484467"/>
            <a:ext cx="33468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Adapted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from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Marangella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et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al, Am J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Kid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Dis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, 1992 </a:t>
            </a:r>
            <a:endParaRPr lang="en-US" sz="1200" dirty="0">
              <a:solidFill>
                <a:srgbClr val="3333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Oxalate tissue </a:t>
            </a:r>
            <a:r>
              <a:rPr lang="fr-FR" dirty="0" err="1"/>
              <a:t>deposition</a:t>
            </a:r>
            <a:r>
              <a:rPr lang="fr-FR" dirty="0"/>
              <a:t> on </a:t>
            </a:r>
            <a:r>
              <a:rPr lang="fr-FR" dirty="0" err="1"/>
              <a:t>dialysis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8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ial48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3592" y="1052736"/>
            <a:ext cx="7252374" cy="5125769"/>
          </a:xfrm>
          <a:prstGeom prst="rect">
            <a:avLst/>
          </a:prstGeom>
          <a:ln>
            <a:noFill/>
          </a:ln>
        </p:spPr>
      </p:pic>
      <p:sp>
        <p:nvSpPr>
          <p:cNvPr id="7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Oxalate tissue </a:t>
            </a:r>
            <a:r>
              <a:rPr lang="fr-FR" dirty="0" err="1"/>
              <a:t>deposition</a:t>
            </a:r>
            <a:r>
              <a:rPr lang="fr-FR" dirty="0"/>
              <a:t> on </a:t>
            </a:r>
            <a:r>
              <a:rPr lang="fr-FR" dirty="0" err="1"/>
              <a:t>dialysis</a:t>
            </a:r>
            <a:endParaRPr lang="fr-FR" dirty="0"/>
          </a:p>
        </p:txBody>
      </p:sp>
      <p:sp>
        <p:nvSpPr>
          <p:cNvPr id="3" name="Figura a mano libera 2"/>
          <p:cNvSpPr/>
          <p:nvPr/>
        </p:nvSpPr>
        <p:spPr>
          <a:xfrm>
            <a:off x="3726873" y="4599710"/>
            <a:ext cx="1429349" cy="616328"/>
          </a:xfrm>
          <a:custGeom>
            <a:avLst/>
            <a:gdLst>
              <a:gd name="connsiteX0" fmla="*/ 0 w 4918363"/>
              <a:gd name="connsiteY0" fmla="*/ 0 h 403175"/>
              <a:gd name="connsiteX1" fmla="*/ 200891 w 4918363"/>
              <a:gd name="connsiteY1" fmla="*/ 401782 h 403175"/>
              <a:gd name="connsiteX2" fmla="*/ 789709 w 4918363"/>
              <a:gd name="connsiteY2" fmla="*/ 131619 h 403175"/>
              <a:gd name="connsiteX3" fmla="*/ 4918363 w 4918363"/>
              <a:gd name="connsiteY3" fmla="*/ 110837 h 403175"/>
              <a:gd name="connsiteX0" fmla="*/ 0 w 4918363"/>
              <a:gd name="connsiteY0" fmla="*/ 0 h 655329"/>
              <a:gd name="connsiteX1" fmla="*/ 205287 w 4918363"/>
              <a:gd name="connsiteY1" fmla="*/ 654561 h 655329"/>
              <a:gd name="connsiteX2" fmla="*/ 789709 w 4918363"/>
              <a:gd name="connsiteY2" fmla="*/ 131619 h 655329"/>
              <a:gd name="connsiteX3" fmla="*/ 4918363 w 4918363"/>
              <a:gd name="connsiteY3" fmla="*/ 110837 h 655329"/>
              <a:gd name="connsiteX0" fmla="*/ 0 w 4918363"/>
              <a:gd name="connsiteY0" fmla="*/ 0 h 639964"/>
              <a:gd name="connsiteX1" fmla="*/ 396520 w 4918363"/>
              <a:gd name="connsiteY1" fmla="*/ 639174 h 639964"/>
              <a:gd name="connsiteX2" fmla="*/ 789709 w 4918363"/>
              <a:gd name="connsiteY2" fmla="*/ 131619 h 639964"/>
              <a:gd name="connsiteX3" fmla="*/ 4918363 w 4918363"/>
              <a:gd name="connsiteY3" fmla="*/ 110837 h 639964"/>
              <a:gd name="connsiteX0" fmla="*/ 0 w 4918363"/>
              <a:gd name="connsiteY0" fmla="*/ 0 h 639206"/>
              <a:gd name="connsiteX1" fmla="*/ 396520 w 4918363"/>
              <a:gd name="connsiteY1" fmla="*/ 639174 h 639206"/>
              <a:gd name="connsiteX2" fmla="*/ 789709 w 4918363"/>
              <a:gd name="connsiteY2" fmla="*/ 131619 h 639206"/>
              <a:gd name="connsiteX3" fmla="*/ 4918363 w 4918363"/>
              <a:gd name="connsiteY3" fmla="*/ 110837 h 639206"/>
              <a:gd name="connsiteX0" fmla="*/ 0 w 4918363"/>
              <a:gd name="connsiteY0" fmla="*/ 7662 h 646844"/>
              <a:gd name="connsiteX1" fmla="*/ 396520 w 4918363"/>
              <a:gd name="connsiteY1" fmla="*/ 646836 h 646844"/>
              <a:gd name="connsiteX2" fmla="*/ 1429349 w 4918363"/>
              <a:gd name="connsiteY2" fmla="*/ 22783 h 646844"/>
              <a:gd name="connsiteX3" fmla="*/ 4918363 w 4918363"/>
              <a:gd name="connsiteY3" fmla="*/ 118499 h 646844"/>
              <a:gd name="connsiteX0" fmla="*/ 0 w 1429349"/>
              <a:gd name="connsiteY0" fmla="*/ 0 h 639182"/>
              <a:gd name="connsiteX1" fmla="*/ 396520 w 1429349"/>
              <a:gd name="connsiteY1" fmla="*/ 639174 h 639182"/>
              <a:gd name="connsiteX2" fmla="*/ 1429349 w 1429349"/>
              <a:gd name="connsiteY2" fmla="*/ 15121 h 639182"/>
              <a:gd name="connsiteX0" fmla="*/ 0 w 1429349"/>
              <a:gd name="connsiteY0" fmla="*/ 0 h 639182"/>
              <a:gd name="connsiteX1" fmla="*/ 396520 w 1429349"/>
              <a:gd name="connsiteY1" fmla="*/ 639174 h 639182"/>
              <a:gd name="connsiteX2" fmla="*/ 1429349 w 1429349"/>
              <a:gd name="connsiteY2" fmla="*/ 15121 h 639182"/>
              <a:gd name="connsiteX0" fmla="*/ 0 w 1429349"/>
              <a:gd name="connsiteY0" fmla="*/ 0 h 639174"/>
              <a:gd name="connsiteX1" fmla="*/ 396520 w 1429349"/>
              <a:gd name="connsiteY1" fmla="*/ 639174 h 639174"/>
              <a:gd name="connsiteX2" fmla="*/ 1429349 w 1429349"/>
              <a:gd name="connsiteY2" fmla="*/ 15121 h 639174"/>
              <a:gd name="connsiteX0" fmla="*/ 0 w 1429349"/>
              <a:gd name="connsiteY0" fmla="*/ 0 h 639174"/>
              <a:gd name="connsiteX1" fmla="*/ 396520 w 1429349"/>
              <a:gd name="connsiteY1" fmla="*/ 639174 h 639174"/>
              <a:gd name="connsiteX2" fmla="*/ 1429349 w 1429349"/>
              <a:gd name="connsiteY2" fmla="*/ 15121 h 639174"/>
              <a:gd name="connsiteX0" fmla="*/ 0 w 1429349"/>
              <a:gd name="connsiteY0" fmla="*/ 0 h 639182"/>
              <a:gd name="connsiteX1" fmla="*/ 396520 w 1429349"/>
              <a:gd name="connsiteY1" fmla="*/ 639174 h 639182"/>
              <a:gd name="connsiteX2" fmla="*/ 1429349 w 1429349"/>
              <a:gd name="connsiteY2" fmla="*/ 15121 h 639182"/>
              <a:gd name="connsiteX0" fmla="*/ 0 w 1429349"/>
              <a:gd name="connsiteY0" fmla="*/ 0 h 639183"/>
              <a:gd name="connsiteX1" fmla="*/ 396520 w 1429349"/>
              <a:gd name="connsiteY1" fmla="*/ 639174 h 639183"/>
              <a:gd name="connsiteX2" fmla="*/ 1429349 w 1429349"/>
              <a:gd name="connsiteY2" fmla="*/ 15121 h 63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9349" h="639183">
                <a:moveTo>
                  <a:pt x="0" y="0"/>
                </a:moveTo>
                <a:cubicBezTo>
                  <a:pt x="34636" y="189923"/>
                  <a:pt x="35329" y="629624"/>
                  <a:pt x="396520" y="639174"/>
                </a:cubicBezTo>
                <a:cubicBezTo>
                  <a:pt x="491870" y="641695"/>
                  <a:pt x="765830" y="114168"/>
                  <a:pt x="1429349" y="151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igura a mano libera 5"/>
          <p:cNvSpPr/>
          <p:nvPr/>
        </p:nvSpPr>
        <p:spPr>
          <a:xfrm>
            <a:off x="3726872" y="4588282"/>
            <a:ext cx="1429349" cy="715678"/>
          </a:xfrm>
          <a:custGeom>
            <a:avLst/>
            <a:gdLst>
              <a:gd name="connsiteX0" fmla="*/ 0 w 4918363"/>
              <a:gd name="connsiteY0" fmla="*/ 0 h 403175"/>
              <a:gd name="connsiteX1" fmla="*/ 200891 w 4918363"/>
              <a:gd name="connsiteY1" fmla="*/ 401782 h 403175"/>
              <a:gd name="connsiteX2" fmla="*/ 789709 w 4918363"/>
              <a:gd name="connsiteY2" fmla="*/ 131619 h 403175"/>
              <a:gd name="connsiteX3" fmla="*/ 4918363 w 4918363"/>
              <a:gd name="connsiteY3" fmla="*/ 110837 h 403175"/>
              <a:gd name="connsiteX0" fmla="*/ 0 w 4918363"/>
              <a:gd name="connsiteY0" fmla="*/ 0 h 655329"/>
              <a:gd name="connsiteX1" fmla="*/ 205287 w 4918363"/>
              <a:gd name="connsiteY1" fmla="*/ 654561 h 655329"/>
              <a:gd name="connsiteX2" fmla="*/ 789709 w 4918363"/>
              <a:gd name="connsiteY2" fmla="*/ 131619 h 655329"/>
              <a:gd name="connsiteX3" fmla="*/ 4918363 w 4918363"/>
              <a:gd name="connsiteY3" fmla="*/ 110837 h 655329"/>
              <a:gd name="connsiteX0" fmla="*/ 0 w 4918363"/>
              <a:gd name="connsiteY0" fmla="*/ 0 h 639964"/>
              <a:gd name="connsiteX1" fmla="*/ 396520 w 4918363"/>
              <a:gd name="connsiteY1" fmla="*/ 639174 h 639964"/>
              <a:gd name="connsiteX2" fmla="*/ 789709 w 4918363"/>
              <a:gd name="connsiteY2" fmla="*/ 131619 h 639964"/>
              <a:gd name="connsiteX3" fmla="*/ 4918363 w 4918363"/>
              <a:gd name="connsiteY3" fmla="*/ 110837 h 639964"/>
              <a:gd name="connsiteX0" fmla="*/ 0 w 4918363"/>
              <a:gd name="connsiteY0" fmla="*/ 0 h 639206"/>
              <a:gd name="connsiteX1" fmla="*/ 396520 w 4918363"/>
              <a:gd name="connsiteY1" fmla="*/ 639174 h 639206"/>
              <a:gd name="connsiteX2" fmla="*/ 789709 w 4918363"/>
              <a:gd name="connsiteY2" fmla="*/ 131619 h 639206"/>
              <a:gd name="connsiteX3" fmla="*/ 4918363 w 4918363"/>
              <a:gd name="connsiteY3" fmla="*/ 110837 h 639206"/>
              <a:gd name="connsiteX0" fmla="*/ 0 w 4918363"/>
              <a:gd name="connsiteY0" fmla="*/ 7662 h 646844"/>
              <a:gd name="connsiteX1" fmla="*/ 396520 w 4918363"/>
              <a:gd name="connsiteY1" fmla="*/ 646836 h 646844"/>
              <a:gd name="connsiteX2" fmla="*/ 1429349 w 4918363"/>
              <a:gd name="connsiteY2" fmla="*/ 22783 h 646844"/>
              <a:gd name="connsiteX3" fmla="*/ 4918363 w 4918363"/>
              <a:gd name="connsiteY3" fmla="*/ 118499 h 646844"/>
              <a:gd name="connsiteX0" fmla="*/ 0 w 1429349"/>
              <a:gd name="connsiteY0" fmla="*/ 0 h 639182"/>
              <a:gd name="connsiteX1" fmla="*/ 396520 w 1429349"/>
              <a:gd name="connsiteY1" fmla="*/ 639174 h 639182"/>
              <a:gd name="connsiteX2" fmla="*/ 1429349 w 1429349"/>
              <a:gd name="connsiteY2" fmla="*/ 15121 h 639182"/>
              <a:gd name="connsiteX0" fmla="*/ 0 w 1429349"/>
              <a:gd name="connsiteY0" fmla="*/ 0 h 639182"/>
              <a:gd name="connsiteX1" fmla="*/ 396520 w 1429349"/>
              <a:gd name="connsiteY1" fmla="*/ 639174 h 639182"/>
              <a:gd name="connsiteX2" fmla="*/ 1429349 w 1429349"/>
              <a:gd name="connsiteY2" fmla="*/ 15121 h 639182"/>
              <a:gd name="connsiteX0" fmla="*/ 0 w 1429349"/>
              <a:gd name="connsiteY0" fmla="*/ 0 h 639174"/>
              <a:gd name="connsiteX1" fmla="*/ 396520 w 1429349"/>
              <a:gd name="connsiteY1" fmla="*/ 639174 h 639174"/>
              <a:gd name="connsiteX2" fmla="*/ 1429349 w 1429349"/>
              <a:gd name="connsiteY2" fmla="*/ 15121 h 639174"/>
              <a:gd name="connsiteX0" fmla="*/ 0 w 1429349"/>
              <a:gd name="connsiteY0" fmla="*/ 0 h 639174"/>
              <a:gd name="connsiteX1" fmla="*/ 396520 w 1429349"/>
              <a:gd name="connsiteY1" fmla="*/ 639174 h 639174"/>
              <a:gd name="connsiteX2" fmla="*/ 1429349 w 1429349"/>
              <a:gd name="connsiteY2" fmla="*/ 15121 h 639174"/>
              <a:gd name="connsiteX0" fmla="*/ 0 w 1429349"/>
              <a:gd name="connsiteY0" fmla="*/ 0 h 639182"/>
              <a:gd name="connsiteX1" fmla="*/ 396520 w 1429349"/>
              <a:gd name="connsiteY1" fmla="*/ 639174 h 639182"/>
              <a:gd name="connsiteX2" fmla="*/ 1429349 w 1429349"/>
              <a:gd name="connsiteY2" fmla="*/ 15121 h 639182"/>
              <a:gd name="connsiteX0" fmla="*/ 0 w 1429349"/>
              <a:gd name="connsiteY0" fmla="*/ 0 h 639183"/>
              <a:gd name="connsiteX1" fmla="*/ 396520 w 1429349"/>
              <a:gd name="connsiteY1" fmla="*/ 639174 h 639183"/>
              <a:gd name="connsiteX2" fmla="*/ 1429349 w 1429349"/>
              <a:gd name="connsiteY2" fmla="*/ 15121 h 63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9349" h="639183">
                <a:moveTo>
                  <a:pt x="0" y="0"/>
                </a:moveTo>
                <a:cubicBezTo>
                  <a:pt x="34636" y="189923"/>
                  <a:pt x="35329" y="629624"/>
                  <a:pt x="396520" y="639174"/>
                </a:cubicBezTo>
                <a:cubicBezTo>
                  <a:pt x="491870" y="641695"/>
                  <a:pt x="765830" y="114168"/>
                  <a:pt x="1429349" y="151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ial48h no lab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3592" y="1052737"/>
            <a:ext cx="7252374" cy="5125769"/>
          </a:xfrm>
          <a:prstGeom prst="rect">
            <a:avLst/>
          </a:prstGeom>
        </p:spPr>
      </p:pic>
      <p:sp>
        <p:nvSpPr>
          <p:cNvPr id="7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Oxalate tissue </a:t>
            </a:r>
            <a:r>
              <a:rPr lang="fr-FR" dirty="0" err="1"/>
              <a:t>deposition</a:t>
            </a:r>
            <a:r>
              <a:rPr lang="fr-FR" dirty="0"/>
              <a:t> on </a:t>
            </a:r>
            <a:r>
              <a:rPr lang="fr-FR" dirty="0" err="1"/>
              <a:t>dialysis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5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ial24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3592" y="1052737"/>
            <a:ext cx="7252374" cy="5125769"/>
          </a:xfrm>
          <a:prstGeom prst="rect">
            <a:avLst/>
          </a:prstGeom>
        </p:spPr>
      </p:pic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Oxalate tissue </a:t>
            </a:r>
            <a:r>
              <a:rPr lang="fr-FR" dirty="0" err="1"/>
              <a:t>deposition</a:t>
            </a:r>
            <a:r>
              <a:rPr lang="fr-FR" dirty="0"/>
              <a:t> on </a:t>
            </a:r>
            <a:r>
              <a:rPr lang="fr-FR" dirty="0" err="1"/>
              <a:t>dialysis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8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t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3996" y="2060848"/>
            <a:ext cx="2835820" cy="4536504"/>
          </a:xfrm>
          <a:prstGeom prst="rect">
            <a:avLst/>
          </a:prstGeom>
        </p:spPr>
      </p:pic>
      <p:pic>
        <p:nvPicPr>
          <p:cNvPr id="8" name="Immagine 7" descr="pt1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06398" y="2060848"/>
            <a:ext cx="2901770" cy="4536504"/>
          </a:xfrm>
          <a:prstGeom prst="rect">
            <a:avLst/>
          </a:prstGeom>
        </p:spPr>
      </p:pic>
      <p:pic>
        <p:nvPicPr>
          <p:cNvPr id="9" name="Immagine 8" descr="pt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790626" y="2060848"/>
            <a:ext cx="2769870" cy="453650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711625" y="1772816"/>
            <a:ext cx="1027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Patient</a:t>
            </a:r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#1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771965" y="1772816"/>
            <a:ext cx="1027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Patient</a:t>
            </a:r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#1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832305" y="1772816"/>
            <a:ext cx="1027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Patient</a:t>
            </a:r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#2</a:t>
            </a:r>
          </a:p>
        </p:txBody>
      </p:sp>
      <p:sp>
        <p:nvSpPr>
          <p:cNvPr id="13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Daily </a:t>
            </a:r>
            <a:r>
              <a:rPr lang="fr-FR" dirty="0" err="1" smtClean="0"/>
              <a:t>dialysis</a:t>
            </a:r>
            <a:r>
              <a:rPr lang="fr-FR" dirty="0" smtClean="0"/>
              <a:t> for </a:t>
            </a:r>
            <a:r>
              <a:rPr lang="fr-FR" dirty="0" err="1" smtClean="0"/>
              <a:t>primary</a:t>
            </a:r>
            <a:r>
              <a:rPr lang="fr-FR" dirty="0" smtClean="0"/>
              <a:t> hyperoxaluria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798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1573213" y="1847851"/>
            <a:ext cx="2131214" cy="693239"/>
            <a:chOff x="0" y="0"/>
            <a:chExt cx="1062" cy="431"/>
          </a:xfrm>
        </p:grpSpPr>
        <p:sp>
          <p:nvSpPr>
            <p:cNvPr id="90" name="Rectangle 2"/>
            <p:cNvSpPr>
              <a:spLocks noChangeArrowheads="1"/>
            </p:cNvSpPr>
            <p:nvPr/>
          </p:nvSpPr>
          <p:spPr bwMode="auto">
            <a:xfrm>
              <a:off x="104" y="0"/>
              <a:ext cx="958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Patient age, body weight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HD </a:t>
              </a:r>
              <a:r>
                <a:rPr lang="it-IT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etting, blood flow 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1" name="Rectangle 44"/>
            <p:cNvSpPr>
              <a:spLocks noChangeArrowheads="1"/>
            </p:cNvSpPr>
            <p:nvPr/>
          </p:nvSpPr>
          <p:spPr bwMode="auto">
            <a:xfrm>
              <a:off x="0" y="0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3909121" y="1847851"/>
            <a:ext cx="1089689" cy="892685"/>
            <a:chOff x="1164" y="0"/>
            <a:chExt cx="543" cy="555"/>
          </a:xfrm>
        </p:grpSpPr>
        <p:sp>
          <p:nvSpPr>
            <p:cNvPr id="88" name="Rectangle 3"/>
            <p:cNvSpPr>
              <a:spLocks noChangeArrowheads="1"/>
            </p:cNvSpPr>
            <p:nvPr/>
          </p:nvSpPr>
          <p:spPr bwMode="auto">
            <a:xfrm>
              <a:off x="1324" y="0"/>
              <a:ext cx="383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Plasma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it-IT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Oxalate,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</a:t>
              </a:r>
              <a:r>
                <a:rPr lang="it-IT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mol/l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  <a:p>
              <a:pPr algn="ctr" eaLnBrk="0" hangingPunct="0"/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sp>
          <p:nvSpPr>
            <p:cNvPr id="89" name="Rectangle 46"/>
            <p:cNvSpPr>
              <a:spLocks noChangeArrowheads="1"/>
            </p:cNvSpPr>
            <p:nvPr/>
          </p:nvSpPr>
          <p:spPr bwMode="auto">
            <a:xfrm>
              <a:off x="1164" y="0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5321905" y="1847851"/>
            <a:ext cx="834827" cy="892685"/>
            <a:chOff x="1868" y="0"/>
            <a:chExt cx="416" cy="555"/>
          </a:xfrm>
        </p:grpSpPr>
        <p:sp>
          <p:nvSpPr>
            <p:cNvPr id="86" name="Rectangle 4"/>
            <p:cNvSpPr>
              <a:spLocks noChangeArrowheads="1"/>
            </p:cNvSpPr>
            <p:nvPr/>
          </p:nvSpPr>
          <p:spPr bwMode="auto">
            <a:xfrm>
              <a:off x="1869" y="0"/>
              <a:ext cx="415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Mass 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Removal,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</a:t>
              </a:r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mol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  <a:p>
              <a:pPr algn="ctr" eaLnBrk="0" hangingPunct="0"/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1868" y="0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6156728" y="1847851"/>
            <a:ext cx="1063600" cy="892685"/>
            <a:chOff x="2284" y="0"/>
            <a:chExt cx="530" cy="555"/>
          </a:xfrm>
        </p:grpSpPr>
        <p:sp>
          <p:nvSpPr>
            <p:cNvPr id="84" name="Rectangle 5"/>
            <p:cNvSpPr>
              <a:spLocks noChangeArrowheads="1"/>
            </p:cNvSpPr>
            <p:nvPr/>
          </p:nvSpPr>
          <p:spPr bwMode="auto">
            <a:xfrm>
              <a:off x="2314" y="0"/>
              <a:ext cx="500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Generation </a:t>
              </a:r>
              <a:endParaRPr lang="it-IT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Rate,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</a:t>
              </a:r>
              <a:r>
                <a:rPr lang="it-IT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mol/l/h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  <a:p>
              <a:pPr algn="ctr" eaLnBrk="0" hangingPunct="0"/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sp>
          <p:nvSpPr>
            <p:cNvPr id="85" name="Rectangle 50"/>
            <p:cNvSpPr>
              <a:spLocks noChangeArrowheads="1"/>
            </p:cNvSpPr>
            <p:nvPr/>
          </p:nvSpPr>
          <p:spPr bwMode="auto">
            <a:xfrm>
              <a:off x="2284" y="0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7280535" y="1847851"/>
            <a:ext cx="1143873" cy="892685"/>
            <a:chOff x="2844" y="0"/>
            <a:chExt cx="570" cy="555"/>
          </a:xfrm>
        </p:grpSpPr>
        <p:sp>
          <p:nvSpPr>
            <p:cNvPr id="82" name="Rectangle 6"/>
            <p:cNvSpPr>
              <a:spLocks noChangeArrowheads="1"/>
            </p:cNvSpPr>
            <p:nvPr/>
          </p:nvSpPr>
          <p:spPr bwMode="auto">
            <a:xfrm>
              <a:off x="2893" y="0"/>
              <a:ext cx="521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Distribution 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Volume,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it-IT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</a:t>
              </a:r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(% of BW)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3" name="Rectangle 52"/>
            <p:cNvSpPr>
              <a:spLocks noChangeArrowheads="1"/>
            </p:cNvSpPr>
            <p:nvPr/>
          </p:nvSpPr>
          <p:spPr bwMode="auto">
            <a:xfrm>
              <a:off x="2844" y="0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0" name="Group 55"/>
          <p:cNvGrpSpPr>
            <a:grpSpLocks/>
          </p:cNvGrpSpPr>
          <p:nvPr/>
        </p:nvGrpSpPr>
        <p:grpSpPr bwMode="auto">
          <a:xfrm>
            <a:off x="8336105" y="1847851"/>
            <a:ext cx="1111764" cy="693239"/>
            <a:chOff x="3370" y="0"/>
            <a:chExt cx="554" cy="431"/>
          </a:xfrm>
        </p:grpSpPr>
        <p:sp>
          <p:nvSpPr>
            <p:cNvPr id="80" name="Rectangle 7"/>
            <p:cNvSpPr>
              <a:spLocks noChangeArrowheads="1"/>
            </p:cNvSpPr>
            <p:nvPr/>
          </p:nvSpPr>
          <p:spPr bwMode="auto">
            <a:xfrm>
              <a:off x="3370" y="0"/>
              <a:ext cx="554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Tissue 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fr-FR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Deposition,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</a:t>
              </a:r>
              <a:r>
                <a:rPr lang="fr-FR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mol/24h/kg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sp>
          <p:nvSpPr>
            <p:cNvPr id="81" name="Rectangle 54"/>
            <p:cNvSpPr>
              <a:spLocks noChangeArrowheads="1"/>
            </p:cNvSpPr>
            <p:nvPr/>
          </p:nvSpPr>
          <p:spPr bwMode="auto">
            <a:xfrm>
              <a:off x="3404" y="0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9381649" y="1847851"/>
            <a:ext cx="1270301" cy="892685"/>
            <a:chOff x="3891" y="0"/>
            <a:chExt cx="633" cy="555"/>
          </a:xfrm>
        </p:grpSpPr>
        <p:sp>
          <p:nvSpPr>
            <p:cNvPr id="78" name="Rectangle 8"/>
            <p:cNvSpPr>
              <a:spLocks noChangeArrowheads="1"/>
            </p:cNvSpPr>
            <p:nvPr/>
          </p:nvSpPr>
          <p:spPr bwMode="auto">
            <a:xfrm>
              <a:off x="3891" y="0"/>
              <a:ext cx="633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Oxalate </a:t>
              </a:r>
              <a:endParaRPr lang="it-IT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clearance,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l/week/1.73 m</a:t>
              </a:r>
              <a:r>
                <a:rPr lang="en-US" sz="1300" b="1" baseline="3000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9" name="Rectangle 56"/>
            <p:cNvSpPr>
              <a:spLocks noChangeArrowheads="1"/>
            </p:cNvSpPr>
            <p:nvPr/>
          </p:nvSpPr>
          <p:spPr bwMode="auto">
            <a:xfrm>
              <a:off x="3892" y="0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1573213" y="2682632"/>
            <a:ext cx="2227540" cy="693238"/>
            <a:chOff x="0" y="519"/>
            <a:chExt cx="1110" cy="431"/>
          </a:xfrm>
        </p:grpSpPr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64" y="519"/>
              <a:ext cx="1046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6 months, 5.0 kg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daily CVVHD</a:t>
              </a:r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, Qb 40 ml/min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0" y="519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3" name="Group 61"/>
          <p:cNvGrpSpPr>
            <a:grpSpLocks/>
          </p:cNvGrpSpPr>
          <p:nvPr/>
        </p:nvGrpSpPr>
        <p:grpSpPr bwMode="auto">
          <a:xfrm>
            <a:off x="3909122" y="2682632"/>
            <a:ext cx="1190029" cy="693238"/>
            <a:chOff x="1164" y="519"/>
            <a:chExt cx="593" cy="431"/>
          </a:xfrm>
        </p:grpSpPr>
        <p:sp>
          <p:nvSpPr>
            <p:cNvPr id="74" name="Rectangle 10"/>
            <p:cNvSpPr>
              <a:spLocks noChangeArrowheads="1"/>
            </p:cNvSpPr>
            <p:nvPr/>
          </p:nvSpPr>
          <p:spPr bwMode="auto">
            <a:xfrm>
              <a:off x="1276" y="519"/>
              <a:ext cx="481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PreHD: 205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PostHD: 31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Rectangle 60"/>
            <p:cNvSpPr>
              <a:spLocks noChangeArrowheads="1"/>
            </p:cNvSpPr>
            <p:nvPr/>
          </p:nvSpPr>
          <p:spPr bwMode="auto">
            <a:xfrm>
              <a:off x="1164" y="519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4" name="Group 63"/>
          <p:cNvGrpSpPr>
            <a:grpSpLocks/>
          </p:cNvGrpSpPr>
          <p:nvPr/>
        </p:nvGrpSpPr>
        <p:grpSpPr bwMode="auto">
          <a:xfrm>
            <a:off x="5321901" y="2682633"/>
            <a:ext cx="636153" cy="492183"/>
            <a:chOff x="1868" y="519"/>
            <a:chExt cx="317" cy="306"/>
          </a:xfrm>
        </p:grpSpPr>
        <p:sp>
          <p:nvSpPr>
            <p:cNvPr id="72" name="Rectangle 11"/>
            <p:cNvSpPr>
              <a:spLocks noChangeArrowheads="1"/>
            </p:cNvSpPr>
            <p:nvPr/>
          </p:nvSpPr>
          <p:spPr bwMode="auto">
            <a:xfrm>
              <a:off x="1966" y="519"/>
              <a:ext cx="219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644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3" name="Rectangle 62"/>
            <p:cNvSpPr>
              <a:spLocks noChangeArrowheads="1"/>
            </p:cNvSpPr>
            <p:nvPr/>
          </p:nvSpPr>
          <p:spPr bwMode="auto">
            <a:xfrm>
              <a:off x="1868" y="519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5" name="Group 65"/>
          <p:cNvGrpSpPr>
            <a:grpSpLocks/>
          </p:cNvGrpSpPr>
          <p:nvPr/>
        </p:nvGrpSpPr>
        <p:grpSpPr bwMode="auto">
          <a:xfrm>
            <a:off x="6156727" y="2682633"/>
            <a:ext cx="800710" cy="492183"/>
            <a:chOff x="2284" y="519"/>
            <a:chExt cx="399" cy="306"/>
          </a:xfrm>
        </p:grpSpPr>
        <p:sp>
          <p:nvSpPr>
            <p:cNvPr id="70" name="Rectangle 12"/>
            <p:cNvSpPr>
              <a:spLocks noChangeArrowheads="1"/>
            </p:cNvSpPr>
            <p:nvPr/>
          </p:nvSpPr>
          <p:spPr bwMode="auto">
            <a:xfrm>
              <a:off x="2442" y="519"/>
              <a:ext cx="241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10.0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2284" y="519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7280531" y="2682633"/>
            <a:ext cx="1021457" cy="492183"/>
            <a:chOff x="2844" y="519"/>
            <a:chExt cx="509" cy="306"/>
          </a:xfrm>
        </p:grpSpPr>
        <p:sp>
          <p:nvSpPr>
            <p:cNvPr id="68" name="Rectangle 13"/>
            <p:cNvSpPr>
              <a:spLocks noChangeArrowheads="1"/>
            </p:cNvSpPr>
            <p:nvPr/>
          </p:nvSpPr>
          <p:spPr bwMode="auto">
            <a:xfrm>
              <a:off x="2892" y="519"/>
              <a:ext cx="461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2.84 (56.8)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9" name="Rectangle 66"/>
            <p:cNvSpPr>
              <a:spLocks noChangeArrowheads="1"/>
            </p:cNvSpPr>
            <p:nvPr/>
          </p:nvSpPr>
          <p:spPr bwMode="auto">
            <a:xfrm>
              <a:off x="2844" y="519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7" name="Group 69"/>
          <p:cNvGrpSpPr>
            <a:grpSpLocks/>
          </p:cNvGrpSpPr>
          <p:nvPr/>
        </p:nvGrpSpPr>
        <p:grpSpPr bwMode="auto">
          <a:xfrm>
            <a:off x="8404335" y="2682632"/>
            <a:ext cx="624113" cy="488966"/>
            <a:chOff x="3404" y="519"/>
            <a:chExt cx="311" cy="304"/>
          </a:xfrm>
        </p:grpSpPr>
        <p:sp>
          <p:nvSpPr>
            <p:cNvPr id="66" name="Rectangle 14"/>
            <p:cNvSpPr>
              <a:spLocks noChangeArrowheads="1"/>
            </p:cNvSpPr>
            <p:nvPr/>
          </p:nvSpPr>
          <p:spPr bwMode="auto">
            <a:xfrm>
              <a:off x="3577" y="519"/>
              <a:ext cx="13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3404" y="519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8" name="Group 71"/>
          <p:cNvGrpSpPr>
            <a:grpSpLocks/>
          </p:cNvGrpSpPr>
          <p:nvPr/>
        </p:nvGrpSpPr>
        <p:grpSpPr bwMode="auto">
          <a:xfrm>
            <a:off x="9383651" y="2682633"/>
            <a:ext cx="850880" cy="492183"/>
            <a:chOff x="3892" y="519"/>
            <a:chExt cx="424" cy="306"/>
          </a:xfrm>
        </p:grpSpPr>
        <p:sp>
          <p:nvSpPr>
            <p:cNvPr id="64" name="Rectangle 15"/>
            <p:cNvSpPr>
              <a:spLocks noChangeArrowheads="1"/>
            </p:cNvSpPr>
            <p:nvPr/>
          </p:nvSpPr>
          <p:spPr bwMode="auto">
            <a:xfrm>
              <a:off x="4097" y="519"/>
              <a:ext cx="219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228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5" name="Rectangle 70"/>
            <p:cNvSpPr>
              <a:spLocks noChangeArrowheads="1"/>
            </p:cNvSpPr>
            <p:nvPr/>
          </p:nvSpPr>
          <p:spPr bwMode="auto">
            <a:xfrm>
              <a:off x="3892" y="519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1573213" y="3393563"/>
            <a:ext cx="2227540" cy="693238"/>
            <a:chOff x="0" y="961"/>
            <a:chExt cx="1110" cy="431"/>
          </a:xfrm>
        </p:grpSpPr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64" y="961"/>
              <a:ext cx="1046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8 months, 6.5 kg</a:t>
              </a:r>
              <a:endParaRPr lang="en-GB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it-IT" sz="1300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daily</a:t>
              </a:r>
              <a:r>
                <a:rPr lang="it-IT" sz="13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CVVHD</a:t>
              </a:r>
              <a:r>
                <a:rPr lang="en-US" sz="13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300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Qb</a:t>
              </a:r>
              <a:r>
                <a:rPr lang="en-US" sz="13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50 ml/min</a:t>
              </a:r>
              <a:endParaRPr lang="en-GB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3" name="Rectangle 72"/>
            <p:cNvSpPr>
              <a:spLocks noChangeArrowheads="1"/>
            </p:cNvSpPr>
            <p:nvPr/>
          </p:nvSpPr>
          <p:spPr bwMode="auto">
            <a:xfrm>
              <a:off x="0" y="961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3909122" y="3393563"/>
            <a:ext cx="1190029" cy="693238"/>
            <a:chOff x="1164" y="961"/>
            <a:chExt cx="593" cy="431"/>
          </a:xfrm>
        </p:grpSpPr>
        <p:sp>
          <p:nvSpPr>
            <p:cNvPr id="60" name="Rectangle 17"/>
            <p:cNvSpPr>
              <a:spLocks noChangeArrowheads="1"/>
            </p:cNvSpPr>
            <p:nvPr/>
          </p:nvSpPr>
          <p:spPr bwMode="auto">
            <a:xfrm>
              <a:off x="1276" y="961"/>
              <a:ext cx="481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PreHD: 178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PostHD: 41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Rectangle 74"/>
            <p:cNvSpPr>
              <a:spLocks noChangeArrowheads="1"/>
            </p:cNvSpPr>
            <p:nvPr/>
          </p:nvSpPr>
          <p:spPr bwMode="auto">
            <a:xfrm>
              <a:off x="1164" y="961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" name="Group 77"/>
          <p:cNvGrpSpPr>
            <a:grpSpLocks/>
          </p:cNvGrpSpPr>
          <p:nvPr/>
        </p:nvGrpSpPr>
        <p:grpSpPr bwMode="auto">
          <a:xfrm>
            <a:off x="5321901" y="3393564"/>
            <a:ext cx="636153" cy="492183"/>
            <a:chOff x="1868" y="961"/>
            <a:chExt cx="317" cy="306"/>
          </a:xfrm>
        </p:grpSpPr>
        <p:sp>
          <p:nvSpPr>
            <p:cNvPr id="58" name="Rectangle 18"/>
            <p:cNvSpPr>
              <a:spLocks noChangeArrowheads="1"/>
            </p:cNvSpPr>
            <p:nvPr/>
          </p:nvSpPr>
          <p:spPr bwMode="auto">
            <a:xfrm>
              <a:off x="1966" y="961"/>
              <a:ext cx="219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615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Rectangle 76"/>
            <p:cNvSpPr>
              <a:spLocks noChangeArrowheads="1"/>
            </p:cNvSpPr>
            <p:nvPr/>
          </p:nvSpPr>
          <p:spPr bwMode="auto">
            <a:xfrm>
              <a:off x="1868" y="961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2" name="Group 79"/>
          <p:cNvGrpSpPr>
            <a:grpSpLocks/>
          </p:cNvGrpSpPr>
          <p:nvPr/>
        </p:nvGrpSpPr>
        <p:grpSpPr bwMode="auto">
          <a:xfrm>
            <a:off x="6156727" y="3393564"/>
            <a:ext cx="800710" cy="492183"/>
            <a:chOff x="2284" y="961"/>
            <a:chExt cx="399" cy="306"/>
          </a:xfrm>
        </p:grpSpPr>
        <p:sp>
          <p:nvSpPr>
            <p:cNvPr id="56" name="Rectangle 19"/>
            <p:cNvSpPr>
              <a:spLocks noChangeArrowheads="1"/>
            </p:cNvSpPr>
            <p:nvPr/>
          </p:nvSpPr>
          <p:spPr bwMode="auto">
            <a:xfrm>
              <a:off x="2442" y="961"/>
              <a:ext cx="241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9.14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Rectangle 78"/>
            <p:cNvSpPr>
              <a:spLocks noChangeArrowheads="1"/>
            </p:cNvSpPr>
            <p:nvPr/>
          </p:nvSpPr>
          <p:spPr bwMode="auto">
            <a:xfrm>
              <a:off x="2284" y="961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oup 81"/>
          <p:cNvGrpSpPr>
            <a:grpSpLocks/>
          </p:cNvGrpSpPr>
          <p:nvPr/>
        </p:nvGrpSpPr>
        <p:grpSpPr bwMode="auto">
          <a:xfrm>
            <a:off x="7280535" y="3393564"/>
            <a:ext cx="1039519" cy="492183"/>
            <a:chOff x="2844" y="961"/>
            <a:chExt cx="518" cy="306"/>
          </a:xfrm>
        </p:grpSpPr>
        <p:sp>
          <p:nvSpPr>
            <p:cNvPr id="54" name="Rectangle 20"/>
            <p:cNvSpPr>
              <a:spLocks noChangeArrowheads="1"/>
            </p:cNvSpPr>
            <p:nvPr/>
          </p:nvSpPr>
          <p:spPr bwMode="auto">
            <a:xfrm>
              <a:off x="2882" y="961"/>
              <a:ext cx="480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3.68 (56.7) 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5" name="Rectangle 80"/>
            <p:cNvSpPr>
              <a:spLocks noChangeArrowheads="1"/>
            </p:cNvSpPr>
            <p:nvPr/>
          </p:nvSpPr>
          <p:spPr bwMode="auto">
            <a:xfrm>
              <a:off x="2844" y="961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4" name="Group 83"/>
          <p:cNvGrpSpPr>
            <a:grpSpLocks/>
          </p:cNvGrpSpPr>
          <p:nvPr/>
        </p:nvGrpSpPr>
        <p:grpSpPr bwMode="auto">
          <a:xfrm>
            <a:off x="8404337" y="3393564"/>
            <a:ext cx="666256" cy="492183"/>
            <a:chOff x="3404" y="961"/>
            <a:chExt cx="332" cy="306"/>
          </a:xfrm>
        </p:grpSpPr>
        <p:sp>
          <p:nvSpPr>
            <p:cNvPr id="52" name="Rectangle 21"/>
            <p:cNvSpPr>
              <a:spLocks noChangeArrowheads="1"/>
            </p:cNvSpPr>
            <p:nvPr/>
          </p:nvSpPr>
          <p:spPr bwMode="auto">
            <a:xfrm>
              <a:off x="3559" y="961"/>
              <a:ext cx="177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19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3" name="Rectangle 82"/>
            <p:cNvSpPr>
              <a:spLocks noChangeArrowheads="1"/>
            </p:cNvSpPr>
            <p:nvPr/>
          </p:nvSpPr>
          <p:spPr bwMode="auto">
            <a:xfrm>
              <a:off x="3404" y="961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" name="Group 85"/>
          <p:cNvGrpSpPr>
            <a:grpSpLocks/>
          </p:cNvGrpSpPr>
          <p:nvPr/>
        </p:nvGrpSpPr>
        <p:grpSpPr bwMode="auto">
          <a:xfrm>
            <a:off x="9383651" y="3393564"/>
            <a:ext cx="850880" cy="492183"/>
            <a:chOff x="3892" y="961"/>
            <a:chExt cx="424" cy="306"/>
          </a:xfrm>
        </p:grpSpPr>
        <p:sp>
          <p:nvSpPr>
            <p:cNvPr id="50" name="Rectangle 22"/>
            <p:cNvSpPr>
              <a:spLocks noChangeArrowheads="1"/>
            </p:cNvSpPr>
            <p:nvPr/>
          </p:nvSpPr>
          <p:spPr bwMode="auto">
            <a:xfrm>
              <a:off x="4097" y="961"/>
              <a:ext cx="219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167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" name="Rectangle 84"/>
            <p:cNvSpPr>
              <a:spLocks noChangeArrowheads="1"/>
            </p:cNvSpPr>
            <p:nvPr/>
          </p:nvSpPr>
          <p:spPr bwMode="auto">
            <a:xfrm>
              <a:off x="3892" y="961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Group 115"/>
          <p:cNvGrpSpPr>
            <a:grpSpLocks/>
          </p:cNvGrpSpPr>
          <p:nvPr/>
        </p:nvGrpSpPr>
        <p:grpSpPr bwMode="auto">
          <a:xfrm>
            <a:off x="1573213" y="4106964"/>
            <a:ext cx="2239580" cy="693238"/>
            <a:chOff x="0" y="2287"/>
            <a:chExt cx="1116" cy="431"/>
          </a:xfrm>
        </p:grpSpPr>
        <p:sp>
          <p:nvSpPr>
            <p:cNvPr id="48" name="Rectangle 37"/>
            <p:cNvSpPr>
              <a:spLocks noChangeArrowheads="1"/>
            </p:cNvSpPr>
            <p:nvPr/>
          </p:nvSpPr>
          <p:spPr bwMode="auto">
            <a:xfrm>
              <a:off x="52" y="2287"/>
              <a:ext cx="1064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30 months, 12.3 kg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HDx6/week, Qb 110 ml/min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" name="Rectangle 114"/>
            <p:cNvSpPr>
              <a:spLocks noChangeArrowheads="1"/>
            </p:cNvSpPr>
            <p:nvPr/>
          </p:nvSpPr>
          <p:spPr bwMode="auto">
            <a:xfrm>
              <a:off x="0" y="2287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7" name="Group 117"/>
          <p:cNvGrpSpPr>
            <a:grpSpLocks/>
          </p:cNvGrpSpPr>
          <p:nvPr/>
        </p:nvGrpSpPr>
        <p:grpSpPr bwMode="auto">
          <a:xfrm>
            <a:off x="3909120" y="4106964"/>
            <a:ext cx="1198056" cy="693238"/>
            <a:chOff x="1164" y="2287"/>
            <a:chExt cx="597" cy="431"/>
          </a:xfrm>
        </p:grpSpPr>
        <p:sp>
          <p:nvSpPr>
            <p:cNvPr id="46" name="Rectangle 38"/>
            <p:cNvSpPr>
              <a:spLocks noChangeArrowheads="1"/>
            </p:cNvSpPr>
            <p:nvPr/>
          </p:nvSpPr>
          <p:spPr bwMode="auto">
            <a:xfrm>
              <a:off x="1269" y="2287"/>
              <a:ext cx="49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PreHD: 102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PostHD: 28 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7" name="Rectangle 116"/>
            <p:cNvSpPr>
              <a:spLocks noChangeArrowheads="1"/>
            </p:cNvSpPr>
            <p:nvPr/>
          </p:nvSpPr>
          <p:spPr bwMode="auto">
            <a:xfrm>
              <a:off x="1164" y="2287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8" name="Group 119"/>
          <p:cNvGrpSpPr>
            <a:grpSpLocks/>
          </p:cNvGrpSpPr>
          <p:nvPr/>
        </p:nvGrpSpPr>
        <p:grpSpPr bwMode="auto">
          <a:xfrm>
            <a:off x="5321901" y="4106966"/>
            <a:ext cx="636153" cy="492183"/>
            <a:chOff x="1868" y="2287"/>
            <a:chExt cx="317" cy="306"/>
          </a:xfrm>
        </p:grpSpPr>
        <p:sp>
          <p:nvSpPr>
            <p:cNvPr id="44" name="Rectangle 39"/>
            <p:cNvSpPr>
              <a:spLocks noChangeArrowheads="1"/>
            </p:cNvSpPr>
            <p:nvPr/>
          </p:nvSpPr>
          <p:spPr bwMode="auto">
            <a:xfrm>
              <a:off x="1966" y="2287"/>
              <a:ext cx="219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812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Rectangle 118"/>
            <p:cNvSpPr>
              <a:spLocks noChangeArrowheads="1"/>
            </p:cNvSpPr>
            <p:nvPr/>
          </p:nvSpPr>
          <p:spPr bwMode="auto">
            <a:xfrm>
              <a:off x="1868" y="2287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9" name="Group 121"/>
          <p:cNvGrpSpPr>
            <a:grpSpLocks/>
          </p:cNvGrpSpPr>
          <p:nvPr/>
        </p:nvGrpSpPr>
        <p:grpSpPr bwMode="auto">
          <a:xfrm>
            <a:off x="6156727" y="4106966"/>
            <a:ext cx="800710" cy="492183"/>
            <a:chOff x="2284" y="2287"/>
            <a:chExt cx="399" cy="306"/>
          </a:xfrm>
        </p:grpSpPr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2442" y="2287"/>
              <a:ext cx="241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4.81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Rectangle 120"/>
            <p:cNvSpPr>
              <a:spLocks noChangeArrowheads="1"/>
            </p:cNvSpPr>
            <p:nvPr/>
          </p:nvSpPr>
          <p:spPr bwMode="auto">
            <a:xfrm>
              <a:off x="2284" y="2287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0" name="Group 123"/>
          <p:cNvGrpSpPr>
            <a:grpSpLocks/>
          </p:cNvGrpSpPr>
          <p:nvPr/>
        </p:nvGrpSpPr>
        <p:grpSpPr bwMode="auto">
          <a:xfrm>
            <a:off x="7280531" y="4106970"/>
            <a:ext cx="1021457" cy="369942"/>
            <a:chOff x="2844" y="2287"/>
            <a:chExt cx="509" cy="230"/>
          </a:xfrm>
        </p:grpSpPr>
        <p:sp>
          <p:nvSpPr>
            <p:cNvPr id="40" name="Rectangle 41"/>
            <p:cNvSpPr>
              <a:spLocks noChangeArrowheads="1"/>
            </p:cNvSpPr>
            <p:nvPr/>
          </p:nvSpPr>
          <p:spPr bwMode="auto">
            <a:xfrm>
              <a:off x="2896" y="2287"/>
              <a:ext cx="45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8.28 (67%)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Rectangle 122"/>
            <p:cNvSpPr>
              <a:spLocks noChangeArrowheads="1"/>
            </p:cNvSpPr>
            <p:nvPr/>
          </p:nvSpPr>
          <p:spPr bwMode="auto">
            <a:xfrm>
              <a:off x="2844" y="2287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1" name="Group 125"/>
          <p:cNvGrpSpPr>
            <a:grpSpLocks/>
          </p:cNvGrpSpPr>
          <p:nvPr/>
        </p:nvGrpSpPr>
        <p:grpSpPr bwMode="auto">
          <a:xfrm>
            <a:off x="8404333" y="4106964"/>
            <a:ext cx="672276" cy="488966"/>
            <a:chOff x="3404" y="2287"/>
            <a:chExt cx="335" cy="304"/>
          </a:xfrm>
        </p:grpSpPr>
        <p:sp>
          <p:nvSpPr>
            <p:cNvPr id="38" name="Rectangle 42"/>
            <p:cNvSpPr>
              <a:spLocks noChangeArrowheads="1"/>
            </p:cNvSpPr>
            <p:nvPr/>
          </p:nvSpPr>
          <p:spPr bwMode="auto">
            <a:xfrm>
              <a:off x="3556" y="2287"/>
              <a:ext cx="18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12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ectangle 124"/>
            <p:cNvSpPr>
              <a:spLocks noChangeArrowheads="1"/>
            </p:cNvSpPr>
            <p:nvPr/>
          </p:nvSpPr>
          <p:spPr bwMode="auto">
            <a:xfrm>
              <a:off x="3404" y="2287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2" name="Group 127"/>
          <p:cNvGrpSpPr>
            <a:grpSpLocks/>
          </p:cNvGrpSpPr>
          <p:nvPr/>
        </p:nvGrpSpPr>
        <p:grpSpPr bwMode="auto">
          <a:xfrm>
            <a:off x="9383651" y="4106966"/>
            <a:ext cx="850880" cy="492183"/>
            <a:chOff x="3892" y="2287"/>
            <a:chExt cx="424" cy="306"/>
          </a:xfrm>
        </p:grpSpPr>
        <p:sp>
          <p:nvSpPr>
            <p:cNvPr id="36" name="Rectangle 43"/>
            <p:cNvSpPr>
              <a:spLocks noChangeArrowheads="1"/>
            </p:cNvSpPr>
            <p:nvPr/>
          </p:nvSpPr>
          <p:spPr bwMode="auto">
            <a:xfrm>
              <a:off x="4097" y="2287"/>
              <a:ext cx="219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3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185</a:t>
              </a:r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en-GB" sz="1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Rectangle 126"/>
            <p:cNvSpPr>
              <a:spLocks noChangeArrowheads="1"/>
            </p:cNvSpPr>
            <p:nvPr/>
          </p:nvSpPr>
          <p:spPr bwMode="auto">
            <a:xfrm>
              <a:off x="3892" y="2287"/>
              <a:ext cx="92" cy="230"/>
            </a:xfrm>
            <a:prstGeom prst="rect">
              <a:avLst/>
            </a:prstGeom>
            <a:noFill/>
            <a:ln w="7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 b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cxnSp>
        <p:nvCxnSpPr>
          <p:cNvPr id="93" name="Connettore 1 92"/>
          <p:cNvCxnSpPr/>
          <p:nvPr/>
        </p:nvCxnSpPr>
        <p:spPr bwMode="auto">
          <a:xfrm flipV="1">
            <a:off x="1524000" y="2587558"/>
            <a:ext cx="9144000" cy="97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Connettore 1 93"/>
          <p:cNvCxnSpPr/>
          <p:nvPr/>
        </p:nvCxnSpPr>
        <p:spPr bwMode="auto">
          <a:xfrm flipV="1">
            <a:off x="1524000" y="4646579"/>
            <a:ext cx="9144000" cy="97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Connettore 1 94"/>
          <p:cNvCxnSpPr/>
          <p:nvPr/>
        </p:nvCxnSpPr>
        <p:spPr bwMode="auto">
          <a:xfrm flipV="1">
            <a:off x="1524000" y="1744493"/>
            <a:ext cx="9144000" cy="97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Rettangolo 95"/>
          <p:cNvSpPr/>
          <p:nvPr/>
        </p:nvSpPr>
        <p:spPr>
          <a:xfrm>
            <a:off x="6473800" y="6408461"/>
            <a:ext cx="55967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Calculations adapted from </a:t>
            </a:r>
            <a:r>
              <a:rPr lang="en-US" sz="14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Marangella</a:t>
            </a:r>
            <a:r>
              <a:rPr lang="en-US" sz="14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, 1992 and Yamauchi, 2001 </a:t>
            </a:r>
          </a:p>
        </p:txBody>
      </p:sp>
      <p:sp>
        <p:nvSpPr>
          <p:cNvPr id="97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Even intensive dialysis cannot completely prevent oxalate depositions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8388623" y="1744493"/>
            <a:ext cx="1007409" cy="2902086"/>
          </a:xfrm>
          <a:prstGeom prst="roundRect">
            <a:avLst/>
          </a:prstGeom>
          <a:noFill/>
          <a:ln w="28575">
            <a:solidFill>
              <a:srgbClr val="3333FF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5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0044432" y="6423192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Illies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et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al,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Kidney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, 2006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2093526"/>
            <a:ext cx="4017242" cy="320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4308" y="1877502"/>
            <a:ext cx="3872132" cy="309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Maximizing</a:t>
            </a:r>
            <a:r>
              <a:rPr lang="fr-FR" dirty="0"/>
              <a:t> </a:t>
            </a:r>
            <a:r>
              <a:rPr lang="fr-FR" dirty="0" err="1"/>
              <a:t>dialysis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12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9964773" y="6520697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Illies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et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al,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Kidney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it-IT" sz="1200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, 2006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149" y="2549880"/>
            <a:ext cx="75057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ttore 2 9"/>
          <p:cNvCxnSpPr/>
          <p:nvPr/>
        </p:nvCxnSpPr>
        <p:spPr bwMode="auto">
          <a:xfrm>
            <a:off x="4223791" y="4350079"/>
            <a:ext cx="91440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1" name="CasellaDiTesto 10"/>
          <p:cNvSpPr txBox="1"/>
          <p:nvPr/>
        </p:nvSpPr>
        <p:spPr>
          <a:xfrm>
            <a:off x="3579063" y="4011525"/>
            <a:ext cx="644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Urine</a:t>
            </a:r>
          </a:p>
        </p:txBody>
      </p:sp>
      <p:cxnSp>
        <p:nvCxnSpPr>
          <p:cNvPr id="12" name="Connettore 2 11"/>
          <p:cNvCxnSpPr/>
          <p:nvPr/>
        </p:nvCxnSpPr>
        <p:spPr bwMode="auto">
          <a:xfrm>
            <a:off x="5037583" y="3651703"/>
            <a:ext cx="91440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3" name="CasellaDiTesto 12"/>
          <p:cNvSpPr txBox="1"/>
          <p:nvPr/>
        </p:nvSpPr>
        <p:spPr>
          <a:xfrm>
            <a:off x="4620481" y="3313149"/>
            <a:ext cx="417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PD</a:t>
            </a:r>
          </a:p>
        </p:txBody>
      </p:sp>
      <p:cxnSp>
        <p:nvCxnSpPr>
          <p:cNvPr id="14" name="Connettore 2 13"/>
          <p:cNvCxnSpPr/>
          <p:nvPr/>
        </p:nvCxnSpPr>
        <p:spPr bwMode="auto">
          <a:xfrm>
            <a:off x="6189711" y="2600401"/>
            <a:ext cx="91440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5" name="CasellaDiTesto 14"/>
          <p:cNvSpPr txBox="1"/>
          <p:nvPr/>
        </p:nvSpPr>
        <p:spPr>
          <a:xfrm>
            <a:off x="5750167" y="2261847"/>
            <a:ext cx="43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HD</a:t>
            </a:r>
          </a:p>
        </p:txBody>
      </p:sp>
      <p:sp>
        <p:nvSpPr>
          <p:cNvPr id="16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Maximizing</a:t>
            </a:r>
            <a:r>
              <a:rPr lang="fr-FR" dirty="0"/>
              <a:t> </a:t>
            </a:r>
            <a:r>
              <a:rPr lang="fr-FR" dirty="0" err="1"/>
              <a:t>dialysis</a:t>
            </a:r>
            <a:endParaRPr lang="fr-FR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620481" y="1286390"/>
            <a:ext cx="2877711" cy="461665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it-IT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[HD+PD] &gt; HD &gt;&gt;&gt; PD</a:t>
            </a:r>
            <a:endParaRPr lang="it-IT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8305800" y="2438400"/>
          <a:ext cx="18288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Fotografia Photo Editor" r:id="rId3" imgW="4200000" imgH="5477640" progId="">
                  <p:embed/>
                </p:oleObj>
              </mc:Choice>
              <mc:Fallback>
                <p:oleObj name="Fotografia Photo Editor" r:id="rId3" imgW="4200000" imgH="5477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241" t="11487" r="14400" b="11385"/>
                      <a:stretch>
                        <a:fillRect/>
                      </a:stretch>
                    </p:blipFill>
                    <p:spPr bwMode="auto">
                      <a:xfrm>
                        <a:off x="8305800" y="2438400"/>
                        <a:ext cx="18288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27717" y="6172200"/>
            <a:ext cx="1186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16 months</a:t>
            </a:r>
            <a:endParaRPr lang="en-US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585117" y="6172200"/>
            <a:ext cx="1186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18 months</a:t>
            </a:r>
            <a:endParaRPr lang="en-US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6019800" y="1905000"/>
          <a:ext cx="2057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Fotografia Photo Editor" r:id="rId5" imgW="4200000" imgH="5477640" progId="">
                  <p:embed/>
                </p:oleObj>
              </mc:Choice>
              <mc:Fallback>
                <p:oleObj name="Fotografia Photo Editor" r:id="rId5" imgW="4200000" imgH="5477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559" r="8249"/>
                      <a:stretch>
                        <a:fillRect/>
                      </a:stretch>
                    </p:blipFill>
                    <p:spPr bwMode="auto">
                      <a:xfrm>
                        <a:off x="6019800" y="1905000"/>
                        <a:ext cx="2057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/>
        </p:nvGraphicFramePr>
        <p:xfrm>
          <a:off x="3810000" y="2590800"/>
          <a:ext cx="18288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Fotografia Photo Editor" r:id="rId7" imgW="4200000" imgH="5477640" progId="">
                  <p:embed/>
                </p:oleObj>
              </mc:Choice>
              <mc:Fallback>
                <p:oleObj name="Fotografia Photo Editor" r:id="rId7" imgW="4200000" imgH="5477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939" t="25833" r="30557" b="-101"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18288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/>
        </p:nvGraphicFramePr>
        <p:xfrm>
          <a:off x="1905000" y="2057401"/>
          <a:ext cx="1524000" cy="397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Fotografia Photo Editor" r:id="rId9" imgW="7133333" imgH="5477640" progId="">
                  <p:embed/>
                </p:oleObj>
              </mc:Choice>
              <mc:Fallback>
                <p:oleObj name="Fotografia Photo Editor" r:id="rId9" imgW="7133333" imgH="5477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925" t="-1498" r="55225"/>
                      <a:stretch>
                        <a:fillRect/>
                      </a:stretch>
                    </p:blipFill>
                    <p:spPr bwMode="auto">
                      <a:xfrm>
                        <a:off x="1905000" y="2057401"/>
                        <a:ext cx="1524000" cy="397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090426" y="6172200"/>
            <a:ext cx="106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6 months</a:t>
            </a:r>
            <a:endParaRPr lang="en-US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173455" y="6172200"/>
            <a:ext cx="1186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12 months</a:t>
            </a:r>
            <a:endParaRPr lang="en-US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1981200" y="3962400"/>
            <a:ext cx="3048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it-IT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191000" y="5105400"/>
            <a:ext cx="3048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it-IT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477000" y="3886200"/>
            <a:ext cx="3048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it-IT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>
            <a:off x="9448800" y="3581400"/>
            <a:ext cx="3048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it-IT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703512" y="1124744"/>
            <a:ext cx="8737600" cy="35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828675">
              <a:lnSpc>
                <a:spcPct val="97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en-US" sz="2400" dirty="0">
                <a:solidFill>
                  <a:srgbClr val="0000CC"/>
                </a:solidFill>
                <a:latin typeface="Calibri" pitchFamily="34" charset="0"/>
              </a:rPr>
              <a:t>Patient #1: migration of a single translucent band</a:t>
            </a:r>
            <a:endParaRPr lang="en-GB" sz="2400" u="sng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0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Intensive </a:t>
            </a:r>
            <a:r>
              <a:rPr lang="fr-FR" dirty="0" err="1"/>
              <a:t>dialysis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limit</a:t>
            </a:r>
            <a:r>
              <a:rPr lang="fr-FR" dirty="0"/>
              <a:t> oxalate </a:t>
            </a:r>
            <a:r>
              <a:rPr lang="fr-FR" dirty="0" err="1"/>
              <a:t>deposition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1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9090257" y="6505315"/>
            <a:ext cx="293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Harambat</a:t>
            </a:r>
            <a:r>
              <a:rPr lang="it-IT" sz="12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et</a:t>
            </a:r>
            <a:r>
              <a:rPr lang="it-IT" sz="12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al, </a:t>
            </a:r>
            <a:r>
              <a:rPr lang="it-IT" sz="12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Clin</a:t>
            </a:r>
            <a:r>
              <a:rPr lang="it-IT" sz="12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J Am </a:t>
            </a:r>
            <a:r>
              <a:rPr lang="it-IT" sz="12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Soc</a:t>
            </a:r>
            <a:r>
              <a:rPr lang="it-IT" sz="12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2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Nephrol</a:t>
            </a:r>
            <a:r>
              <a:rPr lang="it-IT" sz="12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2012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1" y="1620790"/>
            <a:ext cx="4863257" cy="461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3"/>
          <p:cNvGrpSpPr/>
          <p:nvPr/>
        </p:nvGrpSpPr>
        <p:grpSpPr>
          <a:xfrm>
            <a:off x="4151335" y="1116733"/>
            <a:ext cx="1948482" cy="432048"/>
            <a:chOff x="2627335" y="908720"/>
            <a:chExt cx="1948482" cy="432048"/>
          </a:xfrm>
        </p:grpSpPr>
        <p:cxnSp>
          <p:nvCxnSpPr>
            <p:cNvPr id="9" name="Connettore 2 8"/>
            <p:cNvCxnSpPr/>
            <p:nvPr/>
          </p:nvCxnSpPr>
          <p:spPr bwMode="auto">
            <a:xfrm>
              <a:off x="2843808" y="1340768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  <p:sp>
          <p:nvSpPr>
            <p:cNvPr id="13" name="CasellaDiTesto 12"/>
            <p:cNvSpPr txBox="1"/>
            <p:nvPr/>
          </p:nvSpPr>
          <p:spPr>
            <a:xfrm>
              <a:off x="2627335" y="908720"/>
              <a:ext cx="1948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1st </a:t>
              </a:r>
              <a:r>
                <a:rPr lang="it-IT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year</a:t>
              </a:r>
              <a:r>
                <a:rPr lang="it-IT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on </a:t>
              </a:r>
              <a:r>
                <a:rPr lang="it-IT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dialysis</a:t>
              </a:r>
              <a:endParaRPr lang="it-IT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Primary hyperoxaluria: ESPN/ERA-EDTA Registry</a:t>
            </a:r>
          </a:p>
        </p:txBody>
      </p:sp>
    </p:spTree>
    <p:extLst>
      <p:ext uri="{BB962C8B-B14F-4D97-AF65-F5344CB8AC3E}">
        <p14:creationId xmlns:p14="http://schemas.microsoft.com/office/powerpoint/2010/main" val="8114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77" y="4910402"/>
            <a:ext cx="3387519" cy="1830967"/>
          </a:xfrm>
          <a:prstGeom prst="rect">
            <a:avLst/>
          </a:prstGeom>
        </p:spPr>
      </p:pic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 smtClean="0"/>
              <a:t>Modeling</a:t>
            </a:r>
            <a:r>
              <a:rPr lang="fr-FR" dirty="0" smtClean="0"/>
              <a:t> oxalate </a:t>
            </a:r>
            <a:r>
              <a:rPr lang="fr-FR" dirty="0" err="1" smtClean="0"/>
              <a:t>deposition</a:t>
            </a:r>
            <a:endParaRPr lang="fr-FR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75" y="1553301"/>
            <a:ext cx="6293150" cy="43961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b="9524"/>
          <a:stretch/>
        </p:blipFill>
        <p:spPr>
          <a:xfrm>
            <a:off x="99977" y="1163341"/>
            <a:ext cx="5568498" cy="36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5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"/>
          <a:stretch/>
        </p:blipFill>
        <p:spPr>
          <a:xfrm>
            <a:off x="6039248" y="1179676"/>
            <a:ext cx="5557916" cy="287618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5" y="897398"/>
            <a:ext cx="4930243" cy="344408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577" y="3756991"/>
            <a:ext cx="3871257" cy="2999194"/>
          </a:xfrm>
          <a:prstGeom prst="rect">
            <a:avLst/>
          </a:prstGeom>
        </p:spPr>
      </p:pic>
      <p:sp>
        <p:nvSpPr>
          <p:cNvPr id="13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 smtClean="0"/>
              <a:t>Modeling</a:t>
            </a:r>
            <a:r>
              <a:rPr lang="fr-FR" dirty="0" smtClean="0"/>
              <a:t> oxalate </a:t>
            </a:r>
            <a:r>
              <a:rPr lang="fr-FR" dirty="0" err="1" smtClean="0"/>
              <a:t>dialysis</a:t>
            </a:r>
            <a:r>
              <a:rPr lang="fr-FR" dirty="0" smtClean="0"/>
              <a:t> </a:t>
            </a:r>
            <a:r>
              <a:rPr lang="fr-FR" dirty="0" err="1" smtClean="0"/>
              <a:t>efficacy</a:t>
            </a:r>
            <a:r>
              <a:rPr lang="fr-FR" dirty="0" smtClean="0"/>
              <a:t> in </a:t>
            </a:r>
            <a:r>
              <a:rPr lang="fr-FR" dirty="0" err="1" smtClean="0"/>
              <a:t>preventing</a:t>
            </a:r>
            <a:r>
              <a:rPr lang="fr-FR" dirty="0" smtClean="0"/>
              <a:t> oxalate </a:t>
            </a:r>
            <a:r>
              <a:rPr lang="fr-FR" dirty="0" err="1" smtClean="0"/>
              <a:t>deposition</a:t>
            </a:r>
            <a:endParaRPr lang="fr-FR" dirty="0"/>
          </a:p>
        </p:txBody>
      </p:sp>
      <p:sp>
        <p:nvSpPr>
          <p:cNvPr id="8" name="Ovale 7"/>
          <p:cNvSpPr/>
          <p:nvPr/>
        </p:nvSpPr>
        <p:spPr>
          <a:xfrm>
            <a:off x="3301711" y="2982404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e 17"/>
          <p:cNvSpPr/>
          <p:nvPr/>
        </p:nvSpPr>
        <p:spPr>
          <a:xfrm>
            <a:off x="2224782" y="353599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igura a mano libera 18"/>
          <p:cNvSpPr/>
          <p:nvPr/>
        </p:nvSpPr>
        <p:spPr>
          <a:xfrm>
            <a:off x="1581576" y="3036404"/>
            <a:ext cx="1774135" cy="720587"/>
          </a:xfrm>
          <a:custGeom>
            <a:avLst/>
            <a:gdLst>
              <a:gd name="connsiteX0" fmla="*/ 0 w 1858617"/>
              <a:gd name="connsiteY0" fmla="*/ 0 h 750404"/>
              <a:gd name="connsiteX1" fmla="*/ 1858617 w 1858617"/>
              <a:gd name="connsiteY1" fmla="*/ 0 h 750404"/>
              <a:gd name="connsiteX2" fmla="*/ 1858617 w 1858617"/>
              <a:gd name="connsiteY2" fmla="*/ 750404 h 75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8617" h="750404">
                <a:moveTo>
                  <a:pt x="0" y="0"/>
                </a:moveTo>
                <a:lnTo>
                  <a:pt x="1858617" y="0"/>
                </a:lnTo>
                <a:lnTo>
                  <a:pt x="1858617" y="750404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igura a mano libera 19"/>
          <p:cNvSpPr/>
          <p:nvPr/>
        </p:nvSpPr>
        <p:spPr>
          <a:xfrm>
            <a:off x="1581577" y="3608925"/>
            <a:ext cx="693994" cy="148066"/>
          </a:xfrm>
          <a:custGeom>
            <a:avLst/>
            <a:gdLst>
              <a:gd name="connsiteX0" fmla="*/ 0 w 1858617"/>
              <a:gd name="connsiteY0" fmla="*/ 0 h 750404"/>
              <a:gd name="connsiteX1" fmla="*/ 1858617 w 1858617"/>
              <a:gd name="connsiteY1" fmla="*/ 0 h 750404"/>
              <a:gd name="connsiteX2" fmla="*/ 1858617 w 1858617"/>
              <a:gd name="connsiteY2" fmla="*/ 750404 h 75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8617" h="750404">
                <a:moveTo>
                  <a:pt x="0" y="0"/>
                </a:moveTo>
                <a:lnTo>
                  <a:pt x="1858617" y="0"/>
                </a:lnTo>
                <a:lnTo>
                  <a:pt x="1858617" y="750404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igura a mano libera 21"/>
          <p:cNvSpPr/>
          <p:nvPr/>
        </p:nvSpPr>
        <p:spPr>
          <a:xfrm>
            <a:off x="1581576" y="2453090"/>
            <a:ext cx="2355118" cy="1303902"/>
          </a:xfrm>
          <a:custGeom>
            <a:avLst/>
            <a:gdLst>
              <a:gd name="connsiteX0" fmla="*/ 0 w 1858617"/>
              <a:gd name="connsiteY0" fmla="*/ 0 h 750404"/>
              <a:gd name="connsiteX1" fmla="*/ 1858617 w 1858617"/>
              <a:gd name="connsiteY1" fmla="*/ 0 h 750404"/>
              <a:gd name="connsiteX2" fmla="*/ 1858617 w 1858617"/>
              <a:gd name="connsiteY2" fmla="*/ 750404 h 75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8617" h="750404">
                <a:moveTo>
                  <a:pt x="0" y="0"/>
                </a:moveTo>
                <a:lnTo>
                  <a:pt x="1858617" y="0"/>
                </a:lnTo>
                <a:lnTo>
                  <a:pt x="1858617" y="750404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e 22"/>
          <p:cNvSpPr/>
          <p:nvPr/>
        </p:nvSpPr>
        <p:spPr>
          <a:xfrm>
            <a:off x="3892906" y="240211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e 23"/>
          <p:cNvSpPr/>
          <p:nvPr/>
        </p:nvSpPr>
        <p:spPr>
          <a:xfrm>
            <a:off x="4639074" y="181886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1799422" y="1259595"/>
            <a:ext cx="1402814" cy="83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igura a mano libera 20"/>
          <p:cNvSpPr/>
          <p:nvPr/>
        </p:nvSpPr>
        <p:spPr>
          <a:xfrm>
            <a:off x="1581576" y="1872868"/>
            <a:ext cx="3111610" cy="1884124"/>
          </a:xfrm>
          <a:custGeom>
            <a:avLst/>
            <a:gdLst>
              <a:gd name="connsiteX0" fmla="*/ 0 w 1858617"/>
              <a:gd name="connsiteY0" fmla="*/ 0 h 750404"/>
              <a:gd name="connsiteX1" fmla="*/ 1858617 w 1858617"/>
              <a:gd name="connsiteY1" fmla="*/ 0 h 750404"/>
              <a:gd name="connsiteX2" fmla="*/ 1858617 w 1858617"/>
              <a:gd name="connsiteY2" fmla="*/ 750404 h 75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8617" h="750404">
                <a:moveTo>
                  <a:pt x="0" y="0"/>
                </a:moveTo>
                <a:lnTo>
                  <a:pt x="1858617" y="0"/>
                </a:lnTo>
                <a:lnTo>
                  <a:pt x="1858617" y="750404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6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763" y="899387"/>
            <a:ext cx="2574951" cy="199490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4043" y="966499"/>
            <a:ext cx="3843252" cy="199490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763" y="4897469"/>
            <a:ext cx="2574951" cy="18841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071" y="4964582"/>
            <a:ext cx="3843252" cy="179185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763" y="2825431"/>
            <a:ext cx="2457505" cy="19730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7057" y="2892542"/>
            <a:ext cx="3843252" cy="1796904"/>
          </a:xfrm>
          <a:prstGeom prst="rect">
            <a:avLst/>
          </a:prstGeom>
        </p:spPr>
      </p:pic>
      <p:sp>
        <p:nvSpPr>
          <p:cNvPr id="13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 smtClean="0"/>
              <a:t>Modeling</a:t>
            </a:r>
            <a:r>
              <a:rPr lang="fr-FR" dirty="0" smtClean="0"/>
              <a:t> oxalate </a:t>
            </a:r>
            <a:r>
              <a:rPr lang="fr-FR" dirty="0" err="1" smtClean="0"/>
              <a:t>dialysis</a:t>
            </a:r>
            <a:r>
              <a:rPr lang="fr-FR" dirty="0" smtClean="0"/>
              <a:t> </a:t>
            </a:r>
            <a:r>
              <a:rPr lang="fr-FR" dirty="0" err="1" smtClean="0"/>
              <a:t>efficacy</a:t>
            </a:r>
            <a:r>
              <a:rPr lang="fr-FR" dirty="0" smtClean="0"/>
              <a:t> in </a:t>
            </a:r>
            <a:r>
              <a:rPr lang="fr-FR" dirty="0" err="1" smtClean="0"/>
              <a:t>preventing</a:t>
            </a:r>
            <a:r>
              <a:rPr lang="fr-FR" dirty="0" smtClean="0"/>
              <a:t> oxalate </a:t>
            </a:r>
            <a:r>
              <a:rPr lang="fr-FR" dirty="0" err="1" smtClean="0"/>
              <a:t>deposition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18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Oxalate tissue </a:t>
            </a:r>
            <a:r>
              <a:rPr lang="fr-FR" dirty="0" err="1"/>
              <a:t>deposition</a:t>
            </a:r>
            <a:r>
              <a:rPr lang="fr-FR" dirty="0"/>
              <a:t> on </a:t>
            </a:r>
            <a:r>
              <a:rPr lang="fr-FR" dirty="0" err="1"/>
              <a:t>dialysis</a:t>
            </a:r>
            <a:endParaRPr lang="fr-FR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40" y="2319746"/>
            <a:ext cx="7818964" cy="29122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7" r="-1"/>
          <a:stretch/>
        </p:blipFill>
        <p:spPr>
          <a:xfrm>
            <a:off x="7752169" y="2319746"/>
            <a:ext cx="4199307" cy="29122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67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1"/>
          <p:cNvSpPr>
            <a:spLocks noChangeArrowheads="1"/>
          </p:cNvSpPr>
          <p:nvPr/>
        </p:nvSpPr>
        <p:spPr bwMode="auto">
          <a:xfrm>
            <a:off x="6741459" y="640113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it-IT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Martin-</a:t>
            </a:r>
            <a:r>
              <a:rPr lang="en-US" altLang="it-IT" sz="12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Higueras</a:t>
            </a:r>
            <a:r>
              <a:rPr lang="en-US" altLang="it-IT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et al, </a:t>
            </a:r>
            <a:r>
              <a:rPr lang="en-US" altLang="it-IT" sz="12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Nephrol</a:t>
            </a:r>
            <a:r>
              <a:rPr lang="en-US" altLang="it-IT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Dial </a:t>
            </a:r>
            <a:r>
              <a:rPr lang="en-US" altLang="it-IT" sz="12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Transpl</a:t>
            </a:r>
            <a:r>
              <a:rPr lang="en-US" altLang="it-IT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, 2019</a:t>
            </a:r>
            <a:endParaRPr lang="it-IT" altLang="it-IT" sz="12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Oxalate crystal cause inflammation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 bright="-5000" contrast="10000"/>
          </a:blip>
          <a:stretch>
            <a:fillRect/>
          </a:stretch>
        </p:blipFill>
        <p:spPr>
          <a:xfrm>
            <a:off x="6853765" y="1268311"/>
            <a:ext cx="4494500" cy="4772173"/>
          </a:xfrm>
          <a:prstGeom prst="rect">
            <a:avLst/>
          </a:prstGeom>
        </p:spPr>
      </p:pic>
      <p:pic>
        <p:nvPicPr>
          <p:cNvPr id="6" name="Picture 2" descr="http://www.hindawi.com/journals/crin/2013/124604.fig.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989" y="1268311"/>
            <a:ext cx="3410187" cy="3380598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24724" y="5046878"/>
            <a:ext cx="5456718" cy="1398808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square" lIns="144000" tIns="144000" rIns="144000" bIns="144000" rtlCol="0" anchor="ctr" anchorCtr="0">
            <a:spAutoFit/>
          </a:bodyPr>
          <a:lstStyle/>
          <a:p>
            <a:pPr marL="177800" indent="-177800" eaLnBrk="0" fontAlgn="base" hangingPunct="0">
              <a:spcBef>
                <a:spcPct val="0"/>
              </a:spcBef>
              <a:buClr>
                <a:srgbClr val="A50021"/>
              </a:buClr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High risk for renal Ox precipitation:</a:t>
            </a:r>
          </a:p>
          <a:p>
            <a:pPr marL="342900" indent="-342900" eaLnBrk="0" fontAlgn="base" hangingPunct="0">
              <a:spcBef>
                <a:spcPct val="0"/>
              </a:spcBef>
              <a:buClr>
                <a:srgbClr val="A50021"/>
              </a:buClr>
              <a:buFontTx/>
              <a:buChar char="-"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low tubular flow </a:t>
            </a:r>
          </a:p>
          <a:p>
            <a:pPr marL="342900" indent="-342900" eaLnBrk="0" fontAlgn="base" hangingPunct="0">
              <a:spcBef>
                <a:spcPct val="0"/>
              </a:spcBef>
              <a:buClr>
                <a:srgbClr val="A50021"/>
              </a:buClr>
              <a:buFontTx/>
              <a:buChar char="-"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high tubular lumen Ox concentration</a:t>
            </a:r>
            <a:endParaRPr lang="en-US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1"/>
          <p:cNvSpPr>
            <a:spLocks noChangeArrowheads="1"/>
          </p:cNvSpPr>
          <p:nvPr/>
        </p:nvSpPr>
        <p:spPr bwMode="auto">
          <a:xfrm>
            <a:off x="7363861" y="64078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it-IT" sz="12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Plos</a:t>
            </a:r>
            <a:r>
              <a:rPr lang="en-US" altLang="it-IT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One, 2019</a:t>
            </a:r>
            <a:endParaRPr lang="it-IT" altLang="it-IT" sz="12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Oxalate crystals induce inflammation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lum bright="-7000" contrast="14000"/>
          </a:blip>
          <a:stretch>
            <a:fillRect/>
          </a:stretch>
        </p:blipFill>
        <p:spPr>
          <a:xfrm>
            <a:off x="346228" y="1171166"/>
            <a:ext cx="5276295" cy="2324209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lum bright="-7000" contrast="14000"/>
          </a:blip>
          <a:stretch>
            <a:fillRect/>
          </a:stretch>
        </p:blipFill>
        <p:spPr>
          <a:xfrm>
            <a:off x="1548164" y="3752141"/>
            <a:ext cx="2872421" cy="2684983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lum bright="-7000" contrast="14000"/>
          </a:blip>
          <a:srcRect t="1" r="3097" b="636"/>
          <a:stretch/>
        </p:blipFill>
        <p:spPr>
          <a:xfrm>
            <a:off x="6508580" y="2157274"/>
            <a:ext cx="4606263" cy="3462292"/>
          </a:xfrm>
          <a:prstGeom prst="rect">
            <a:avLst/>
          </a:prstGeom>
          <a:solidFill>
            <a:schemeClr val="tx1"/>
          </a:solidFill>
          <a:ln w="1905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995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pt 1 pos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3997" y="1484784"/>
            <a:ext cx="2932851" cy="4520014"/>
          </a:xfrm>
          <a:prstGeom prst="rect">
            <a:avLst/>
          </a:prstGeom>
        </p:spPr>
      </p:pic>
      <p:pic>
        <p:nvPicPr>
          <p:cNvPr id="14" name="Immagine 13" descr="Pt 2 post t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27848" y="1484784"/>
            <a:ext cx="2880320" cy="4520014"/>
          </a:xfrm>
          <a:prstGeom prst="rect">
            <a:avLst/>
          </a:prstGeom>
        </p:spPr>
      </p:pic>
      <p:pic>
        <p:nvPicPr>
          <p:cNvPr id="15" name="Immagine 14" descr="Pt 3 pos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787680" y="1484784"/>
            <a:ext cx="2880320" cy="452001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711625" y="1772816"/>
            <a:ext cx="1027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Patient</a:t>
            </a:r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#1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771965" y="1772816"/>
            <a:ext cx="1027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Patient</a:t>
            </a:r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#2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832305" y="1772816"/>
            <a:ext cx="1027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Patient</a:t>
            </a:r>
            <a:r>
              <a:rPr lang="it-IT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#3</a:t>
            </a:r>
          </a:p>
        </p:txBody>
      </p:sp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Oxalate </a:t>
            </a:r>
            <a:r>
              <a:rPr lang="fr-FR" dirty="0" err="1"/>
              <a:t>levels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transplantation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6838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2021679" y="1460546"/>
            <a:ext cx="407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Oxalate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accumulation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after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years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of PD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7680" y="1906241"/>
            <a:ext cx="2637571" cy="33201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600" y="1906241"/>
            <a:ext cx="1807611" cy="33201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Immagine 9" descr="mishinskaw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400" y="2189526"/>
            <a:ext cx="3983099" cy="290345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983238" y="1460546"/>
            <a:ext cx="356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Oxalate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levels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after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isolated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liver</a:t>
            </a:r>
            <a:r>
              <a:rPr lang="it-IT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Tx</a:t>
            </a:r>
            <a:endParaRPr lang="it-IT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Prolonged</a:t>
            </a:r>
            <a:r>
              <a:rPr lang="fr-FR" dirty="0"/>
              <a:t> </a:t>
            </a:r>
            <a:r>
              <a:rPr lang="fr-FR" dirty="0" err="1"/>
              <a:t>dialysis</a:t>
            </a:r>
            <a:r>
              <a:rPr lang="fr-FR" dirty="0"/>
              <a:t> causes extensive oxalate </a:t>
            </a:r>
            <a:r>
              <a:rPr lang="fr-FR" dirty="0" err="1"/>
              <a:t>depositions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6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8"/>
          <p:cNvSpPr txBox="1">
            <a:spLocks noChangeArrowheads="1"/>
          </p:cNvSpPr>
          <p:nvPr/>
        </p:nvSpPr>
        <p:spPr bwMode="auto">
          <a:xfrm>
            <a:off x="9245480" y="6475174"/>
            <a:ext cx="2663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it-IT" sz="1200" dirty="0">
                <a:solidFill>
                  <a:srgbClr val="0000CC"/>
                </a:solidFill>
                <a:latin typeface="Calibri" panose="020F0502020204030204" pitchFamily="34" charset="0"/>
              </a:rPr>
              <a:t>Ward et al.  </a:t>
            </a:r>
            <a:r>
              <a:rPr lang="fr-FR" altLang="it-IT" sz="1200" dirty="0" err="1">
                <a:solidFill>
                  <a:srgbClr val="0000CC"/>
                </a:solidFill>
                <a:latin typeface="Calibri" panose="020F0502020204030204" pitchFamily="34" charset="0"/>
              </a:rPr>
              <a:t>Kidney</a:t>
            </a:r>
            <a:r>
              <a:rPr lang="fr-FR" altLang="it-IT" sz="1200" dirty="0">
                <a:solidFill>
                  <a:srgbClr val="0000CC"/>
                </a:solidFill>
                <a:latin typeface="Calibri" panose="020F0502020204030204" pitchFamily="34" charset="0"/>
              </a:rPr>
              <a:t> Int 2015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1671" r="1921" b="1472"/>
          <a:stretch/>
        </p:blipFill>
        <p:spPr bwMode="auto">
          <a:xfrm>
            <a:off x="6017743" y="1436241"/>
            <a:ext cx="3631893" cy="3809599"/>
          </a:xfrm>
          <a:prstGeom prst="rect">
            <a:avLst/>
          </a:prstGeom>
          <a:noFill/>
          <a:ln w="1905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986" r="1047" b="1310"/>
          <a:stretch/>
        </p:blipFill>
        <p:spPr bwMode="auto">
          <a:xfrm>
            <a:off x="2392006" y="1436240"/>
            <a:ext cx="3026258" cy="3807583"/>
          </a:xfrm>
          <a:prstGeom prst="rect">
            <a:avLst/>
          </a:prstGeom>
          <a:noFill/>
          <a:ln w="1905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3019521" y="5306288"/>
            <a:ext cx="1771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§"/>
              <a:defRPr sz="2400" b="1">
                <a:solidFill>
                  <a:schemeClr val="tx2"/>
                </a:solidFill>
                <a:latin typeface="Calibri" charset="0"/>
                <a:ea typeface="MS PGothic" charset="0"/>
                <a:cs typeface="Calibri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ea typeface="MS PGothic" pitchFamily="34" charset="-128"/>
                <a:cs typeface="MS PGothic" charset="0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ea typeface="MS PGothic" pitchFamily="34" charset="-128"/>
                <a:cs typeface="MS PGothic" charset="0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ea typeface="MS PGothic" pitchFamily="34" charset="-128"/>
                <a:cs typeface="MS PGothic" charset="0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ea typeface="MS PGothic" pitchFamily="34" charset="-128"/>
                <a:cs typeface="MS PGothic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1 serial section</a:t>
            </a:r>
            <a:endParaRPr lang="en-US" sz="2000" dirty="0">
              <a:solidFill>
                <a:srgbClr val="000000"/>
              </a:solidFill>
              <a:sym typeface="Symbol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743488" y="5306288"/>
            <a:ext cx="2180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§"/>
              <a:defRPr sz="2400" b="1">
                <a:solidFill>
                  <a:schemeClr val="tx2"/>
                </a:solidFill>
                <a:latin typeface="Calibri" charset="0"/>
                <a:ea typeface="MS PGothic" charset="0"/>
                <a:cs typeface="Calibri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ea typeface="MS PGothic" pitchFamily="34" charset="-128"/>
                <a:cs typeface="MS PGothic" charset="0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ea typeface="MS PGothic" pitchFamily="34" charset="-128"/>
                <a:cs typeface="MS PGothic" charset="0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ea typeface="MS PGothic" pitchFamily="34" charset="-128"/>
                <a:cs typeface="MS PGothic" charset="0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ea typeface="MS PGothic" pitchFamily="34" charset="-128"/>
                <a:cs typeface="MS PGothic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x 70 serial sections</a:t>
            </a:r>
            <a:endParaRPr lang="en-US" sz="2000" dirty="0">
              <a:solidFill>
                <a:srgbClr val="000000"/>
              </a:solidFill>
              <a:sym typeface="Symbo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326496" y="5677278"/>
            <a:ext cx="3106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IPAMincho" charset="0"/>
                <a:cs typeface="IPAMincho" charset="0"/>
              </a:rPr>
              <a:t>∼6.8% of the tissue volume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85848" y="1410607"/>
            <a:ext cx="534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§"/>
              <a:defRPr sz="2400" b="1">
                <a:solidFill>
                  <a:schemeClr val="tx2"/>
                </a:solidFill>
                <a:latin typeface="Calibri" charset="0"/>
                <a:ea typeface="MS PGothic" charset="0"/>
                <a:cs typeface="Calibri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ea typeface="MS PGothic" pitchFamily="34" charset="-128"/>
                <a:cs typeface="MS PGothic" charset="0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ea typeface="MS PGothic" pitchFamily="34" charset="-128"/>
                <a:cs typeface="MS PGothic" charset="0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ea typeface="MS PGothic" pitchFamily="34" charset="-128"/>
                <a:cs typeface="MS PGothic" charset="0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ea typeface="MS PGothic" pitchFamily="34" charset="-128"/>
                <a:cs typeface="MS PGothic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2D</a:t>
            </a:r>
            <a:endParaRPr lang="en-US" dirty="0">
              <a:solidFill>
                <a:srgbClr val="000000"/>
              </a:solidFill>
              <a:sym typeface="Symbol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017743" y="1410607"/>
            <a:ext cx="534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§"/>
              <a:defRPr sz="2400" b="1">
                <a:solidFill>
                  <a:schemeClr val="tx2"/>
                </a:solidFill>
                <a:latin typeface="Calibri" charset="0"/>
                <a:ea typeface="MS PGothic" charset="0"/>
                <a:cs typeface="Calibri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ea typeface="MS PGothic" pitchFamily="34" charset="-128"/>
                <a:cs typeface="MS PGothic" charset="0"/>
              </a:defRPr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ea typeface="MS PGothic" pitchFamily="34" charset="-128"/>
                <a:cs typeface="MS PGothic" charset="0"/>
              </a:defRPr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ea typeface="MS PGothic" pitchFamily="34" charset="-128"/>
                <a:cs typeface="MS PGothic" charset="0"/>
              </a:defRPr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ea typeface="MS PGothic" pitchFamily="34" charset="-128"/>
                <a:cs typeface="MS PGothic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3D</a:t>
            </a:r>
            <a:endParaRPr lang="en-US" dirty="0">
              <a:solidFill>
                <a:schemeClr val="tx1"/>
              </a:solidFill>
              <a:sym typeface="Symbol"/>
            </a:endParaRPr>
          </a:p>
        </p:txBody>
      </p:sp>
      <p:sp>
        <p:nvSpPr>
          <p:cNvPr id="1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Oxalate nephropathy</a:t>
            </a:r>
          </a:p>
        </p:txBody>
      </p:sp>
    </p:spTree>
    <p:extLst>
      <p:ext uri="{BB962C8B-B14F-4D97-AF65-F5344CB8AC3E}">
        <p14:creationId xmlns:p14="http://schemas.microsoft.com/office/powerpoint/2010/main" val="249859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1"/>
          <p:cNvSpPr>
            <a:spLocks noChangeArrowheads="1"/>
          </p:cNvSpPr>
          <p:nvPr/>
        </p:nvSpPr>
        <p:spPr bwMode="auto">
          <a:xfrm>
            <a:off x="7363861" y="64078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it-IT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Pediatric transplantation 2017</a:t>
            </a:r>
            <a:endParaRPr lang="it-IT" altLang="it-IT" sz="12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ESKD kidneys contain a lot of oxalates…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lum bright="-7000" contrast="14000"/>
          </a:blip>
          <a:srcRect t="20927"/>
          <a:stretch/>
        </p:blipFill>
        <p:spPr>
          <a:xfrm>
            <a:off x="3154491" y="1348669"/>
            <a:ext cx="5818688" cy="1312426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lum bright="-7000" contrast="14000"/>
          </a:blip>
          <a:stretch>
            <a:fillRect/>
          </a:stretch>
        </p:blipFill>
        <p:spPr>
          <a:xfrm>
            <a:off x="2769304" y="3156696"/>
            <a:ext cx="3523338" cy="2816910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lum bright="-7000" contrast="14000"/>
          </a:blip>
          <a:stretch>
            <a:fillRect/>
          </a:stretch>
        </p:blipFill>
        <p:spPr>
          <a:xfrm>
            <a:off x="6504305" y="3156696"/>
            <a:ext cx="2683734" cy="2816910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Primary </a:t>
            </a:r>
            <a:r>
              <a:rPr lang="en-US" dirty="0" err="1" smtClean="0"/>
              <a:t>hyperoxaluria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261578" y="1758858"/>
            <a:ext cx="2043123" cy="369332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u="sng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Oxalate</a:t>
            </a:r>
            <a:r>
              <a:rPr lang="it-IT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production:</a:t>
            </a:r>
            <a:endParaRPr lang="it-IT" u="sng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" name="Connettore 1 19"/>
          <p:cNvCxnSpPr/>
          <p:nvPr/>
        </p:nvCxnSpPr>
        <p:spPr>
          <a:xfrm>
            <a:off x="3052690" y="1534111"/>
            <a:ext cx="5010022" cy="1723951"/>
          </a:xfrm>
          <a:prstGeom prst="line">
            <a:avLst/>
          </a:prstGeom>
          <a:noFill/>
          <a:ln>
            <a:solidFill>
              <a:srgbClr val="3333FF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4613616" y="1725738"/>
            <a:ext cx="1364535" cy="3302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Oxalate clearance</a:t>
            </a:r>
            <a:endParaRPr lang="en-US" dirty="0">
              <a:solidFill>
                <a:srgbClr val="3333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3052689" y="1175658"/>
            <a:ext cx="5214471" cy="2089678"/>
          </a:xfrm>
          <a:custGeom>
            <a:avLst/>
            <a:gdLst>
              <a:gd name="connsiteX0" fmla="*/ 0 w 6740236"/>
              <a:gd name="connsiteY0" fmla="*/ 0 h 3525982"/>
              <a:gd name="connsiteX1" fmla="*/ 0 w 6740236"/>
              <a:gd name="connsiteY1" fmla="*/ 3525982 h 3525982"/>
              <a:gd name="connsiteX2" fmla="*/ 6740236 w 6740236"/>
              <a:gd name="connsiteY2" fmla="*/ 3525982 h 352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40236" h="3525982">
                <a:moveTo>
                  <a:pt x="0" y="0"/>
                </a:moveTo>
                <a:lnTo>
                  <a:pt x="0" y="3525982"/>
                </a:lnTo>
                <a:lnTo>
                  <a:pt x="6740236" y="3525982"/>
                </a:lnTo>
              </a:path>
            </a:pathLst>
          </a:custGeom>
          <a:noFill/>
          <a:ln>
            <a:solidFill>
              <a:schemeClr val="tx1"/>
            </a:solidFill>
            <a:headEnd type="triangle" w="med" len="lg"/>
            <a:tailEnd type="triangle" w="med" len="lg"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7766030" y="3294086"/>
            <a:ext cx="480825" cy="3302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igura a mano libera 16"/>
          <p:cNvSpPr/>
          <p:nvPr/>
        </p:nvSpPr>
        <p:spPr>
          <a:xfrm flipV="1">
            <a:off x="3061976" y="3096814"/>
            <a:ext cx="5148000" cy="40880"/>
          </a:xfrm>
          <a:custGeom>
            <a:avLst/>
            <a:gdLst>
              <a:gd name="connsiteX0" fmla="*/ 0 w 6712528"/>
              <a:gd name="connsiteY0" fmla="*/ 0 h 0"/>
              <a:gd name="connsiteX1" fmla="*/ 6712528 w 671252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12528">
                <a:moveTo>
                  <a:pt x="0" y="0"/>
                </a:moveTo>
                <a:lnTo>
                  <a:pt x="6712528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209976" y="2920908"/>
            <a:ext cx="1952843" cy="369332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Control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population</a:t>
            </a:r>
            <a:endParaRPr lang="it-IT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vistadalponte.files.wordpress.com/2012/12/1411.jpg?w=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2346"/>
            <a:ext cx="12192000" cy="6725653"/>
          </a:xfrm>
          <a:prstGeom prst="rect">
            <a:avLst/>
          </a:prstGeom>
          <a:noFill/>
        </p:spPr>
      </p:pic>
      <p:sp>
        <p:nvSpPr>
          <p:cNvPr id="2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546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Primary </a:t>
            </a:r>
            <a:r>
              <a:rPr lang="en-US" dirty="0" err="1" smtClean="0"/>
              <a:t>hyperoxaluria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261578" y="1758858"/>
            <a:ext cx="2043123" cy="369332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u="sng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Oxalate</a:t>
            </a:r>
            <a:r>
              <a:rPr lang="it-IT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production:</a:t>
            </a:r>
            <a:endParaRPr lang="it-IT" u="sng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igura a mano libera 4"/>
          <p:cNvSpPr/>
          <p:nvPr/>
        </p:nvSpPr>
        <p:spPr>
          <a:xfrm flipV="1">
            <a:off x="3062945" y="2421396"/>
            <a:ext cx="5148000" cy="40880"/>
          </a:xfrm>
          <a:custGeom>
            <a:avLst/>
            <a:gdLst>
              <a:gd name="connsiteX0" fmla="*/ 0 w 6712528"/>
              <a:gd name="connsiteY0" fmla="*/ 0 h 0"/>
              <a:gd name="connsiteX1" fmla="*/ 6712528 w 671252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12528">
                <a:moveTo>
                  <a:pt x="0" y="0"/>
                </a:moveTo>
                <a:lnTo>
                  <a:pt x="6712528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20" name="Connettore 1 19"/>
          <p:cNvCxnSpPr/>
          <p:nvPr/>
        </p:nvCxnSpPr>
        <p:spPr>
          <a:xfrm>
            <a:off x="3052690" y="1534111"/>
            <a:ext cx="5010022" cy="1723951"/>
          </a:xfrm>
          <a:prstGeom prst="line">
            <a:avLst/>
          </a:prstGeom>
          <a:noFill/>
          <a:ln>
            <a:solidFill>
              <a:srgbClr val="3333FF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4613616" y="1725738"/>
            <a:ext cx="1364535" cy="3302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Oxalate clearance</a:t>
            </a:r>
            <a:endParaRPr lang="en-US" dirty="0">
              <a:solidFill>
                <a:srgbClr val="3333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3052689" y="1175658"/>
            <a:ext cx="5214471" cy="2089678"/>
          </a:xfrm>
          <a:custGeom>
            <a:avLst/>
            <a:gdLst>
              <a:gd name="connsiteX0" fmla="*/ 0 w 6740236"/>
              <a:gd name="connsiteY0" fmla="*/ 0 h 3525982"/>
              <a:gd name="connsiteX1" fmla="*/ 0 w 6740236"/>
              <a:gd name="connsiteY1" fmla="*/ 3525982 h 3525982"/>
              <a:gd name="connsiteX2" fmla="*/ 6740236 w 6740236"/>
              <a:gd name="connsiteY2" fmla="*/ 3525982 h 352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40236" h="3525982">
                <a:moveTo>
                  <a:pt x="0" y="0"/>
                </a:moveTo>
                <a:lnTo>
                  <a:pt x="0" y="3525982"/>
                </a:lnTo>
                <a:lnTo>
                  <a:pt x="6740236" y="3525982"/>
                </a:lnTo>
              </a:path>
            </a:pathLst>
          </a:custGeom>
          <a:noFill/>
          <a:ln>
            <a:solidFill>
              <a:schemeClr val="tx1"/>
            </a:solidFill>
            <a:headEnd type="triangle" w="med" len="lg"/>
            <a:tailEnd type="triangle" w="med" len="lg"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7766030" y="3294086"/>
            <a:ext cx="480825" cy="3302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209976" y="2238791"/>
            <a:ext cx="2246641" cy="369332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Primary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hyperoxaluria</a:t>
            </a:r>
            <a:endParaRPr lang="it-IT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064885" y="4090936"/>
            <a:ext cx="6770496" cy="2448177"/>
            <a:chOff x="3064885" y="4090936"/>
            <a:chExt cx="6770496" cy="2448177"/>
          </a:xfrm>
        </p:grpSpPr>
        <p:sp>
          <p:nvSpPr>
            <p:cNvPr id="15" name="Figura a mano libera 14"/>
            <p:cNvSpPr/>
            <p:nvPr/>
          </p:nvSpPr>
          <p:spPr>
            <a:xfrm>
              <a:off x="3064885" y="4572712"/>
              <a:ext cx="5134492" cy="1418241"/>
            </a:xfrm>
            <a:custGeom>
              <a:avLst/>
              <a:gdLst>
                <a:gd name="connsiteX0" fmla="*/ 0 w 6712527"/>
                <a:gd name="connsiteY0" fmla="*/ 2708563 h 2708563"/>
                <a:gd name="connsiteX1" fmla="*/ 6712527 w 6712527"/>
                <a:gd name="connsiteY1" fmla="*/ 0 h 2708563"/>
                <a:gd name="connsiteX0" fmla="*/ 0 w 6712527"/>
                <a:gd name="connsiteY0" fmla="*/ 2708563 h 2708563"/>
                <a:gd name="connsiteX1" fmla="*/ 6712527 w 6712527"/>
                <a:gd name="connsiteY1" fmla="*/ 0 h 2708563"/>
                <a:gd name="connsiteX0" fmla="*/ 0 w 6712527"/>
                <a:gd name="connsiteY0" fmla="*/ 2708563 h 2708563"/>
                <a:gd name="connsiteX1" fmla="*/ 6712527 w 6712527"/>
                <a:gd name="connsiteY1" fmla="*/ 0 h 2708563"/>
                <a:gd name="connsiteX0" fmla="*/ 0 w 6712527"/>
                <a:gd name="connsiteY0" fmla="*/ 2708563 h 2708563"/>
                <a:gd name="connsiteX1" fmla="*/ 6712527 w 6712527"/>
                <a:gd name="connsiteY1" fmla="*/ 0 h 2708563"/>
                <a:gd name="connsiteX0" fmla="*/ 0 w 6712527"/>
                <a:gd name="connsiteY0" fmla="*/ 2708563 h 2708563"/>
                <a:gd name="connsiteX1" fmla="*/ 6712527 w 6712527"/>
                <a:gd name="connsiteY1" fmla="*/ 0 h 2708563"/>
                <a:gd name="connsiteX0" fmla="*/ 0 w 6712527"/>
                <a:gd name="connsiteY0" fmla="*/ 2708563 h 2708563"/>
                <a:gd name="connsiteX1" fmla="*/ 6712527 w 6712527"/>
                <a:gd name="connsiteY1" fmla="*/ 0 h 2708563"/>
                <a:gd name="connsiteX0" fmla="*/ 0 w 6712527"/>
                <a:gd name="connsiteY0" fmla="*/ 2708563 h 2708563"/>
                <a:gd name="connsiteX1" fmla="*/ 6712527 w 6712527"/>
                <a:gd name="connsiteY1" fmla="*/ 0 h 2708563"/>
                <a:gd name="connsiteX0" fmla="*/ 0 w 6712527"/>
                <a:gd name="connsiteY0" fmla="*/ 2708563 h 2708563"/>
                <a:gd name="connsiteX1" fmla="*/ 6712527 w 6712527"/>
                <a:gd name="connsiteY1" fmla="*/ 0 h 2708563"/>
                <a:gd name="connsiteX0" fmla="*/ 0 w 6712527"/>
                <a:gd name="connsiteY0" fmla="*/ 2708563 h 2710785"/>
                <a:gd name="connsiteX1" fmla="*/ 6712527 w 6712527"/>
                <a:gd name="connsiteY1" fmla="*/ 0 h 2710785"/>
                <a:gd name="connsiteX0" fmla="*/ 0 w 6712527"/>
                <a:gd name="connsiteY0" fmla="*/ 2708563 h 2710435"/>
                <a:gd name="connsiteX1" fmla="*/ 6712527 w 6712527"/>
                <a:gd name="connsiteY1" fmla="*/ 0 h 2710435"/>
                <a:gd name="connsiteX0" fmla="*/ 0 w 6712527"/>
                <a:gd name="connsiteY0" fmla="*/ 2708563 h 2709722"/>
                <a:gd name="connsiteX1" fmla="*/ 6712527 w 6712527"/>
                <a:gd name="connsiteY1" fmla="*/ 0 h 2709722"/>
                <a:gd name="connsiteX0" fmla="*/ 0 w 6712527"/>
                <a:gd name="connsiteY0" fmla="*/ 3303494 h 3304326"/>
                <a:gd name="connsiteX1" fmla="*/ 6712527 w 6712527"/>
                <a:gd name="connsiteY1" fmla="*/ 0 h 3304326"/>
                <a:gd name="connsiteX0" fmla="*/ 0 w 6712527"/>
                <a:gd name="connsiteY0" fmla="*/ 3303494 h 3304484"/>
                <a:gd name="connsiteX1" fmla="*/ 6712527 w 6712527"/>
                <a:gd name="connsiteY1" fmla="*/ 0 h 3304484"/>
                <a:gd name="connsiteX0" fmla="*/ 0 w 6712527"/>
                <a:gd name="connsiteY0" fmla="*/ 3303494 h 3303689"/>
                <a:gd name="connsiteX1" fmla="*/ 6712527 w 6712527"/>
                <a:gd name="connsiteY1" fmla="*/ 0 h 3303689"/>
                <a:gd name="connsiteX0" fmla="*/ 0 w 6712527"/>
                <a:gd name="connsiteY0" fmla="*/ 3303494 h 3303895"/>
                <a:gd name="connsiteX1" fmla="*/ 6712527 w 6712527"/>
                <a:gd name="connsiteY1" fmla="*/ 0 h 3303895"/>
                <a:gd name="connsiteX0" fmla="*/ 0 w 6712527"/>
                <a:gd name="connsiteY0" fmla="*/ 3303494 h 3303494"/>
                <a:gd name="connsiteX1" fmla="*/ 3812364 w 6712527"/>
                <a:gd name="connsiteY1" fmla="*/ 2954168 h 3303494"/>
                <a:gd name="connsiteX2" fmla="*/ 6712527 w 6712527"/>
                <a:gd name="connsiteY2" fmla="*/ 0 h 3303494"/>
                <a:gd name="connsiteX0" fmla="*/ 0 w 6712527"/>
                <a:gd name="connsiteY0" fmla="*/ 3303494 h 3303494"/>
                <a:gd name="connsiteX1" fmla="*/ 3812364 w 6712527"/>
                <a:gd name="connsiteY1" fmla="*/ 2954168 h 3303494"/>
                <a:gd name="connsiteX2" fmla="*/ 6712527 w 6712527"/>
                <a:gd name="connsiteY2" fmla="*/ 0 h 3303494"/>
                <a:gd name="connsiteX0" fmla="*/ 0 w 6712527"/>
                <a:gd name="connsiteY0" fmla="*/ 3303494 h 3303494"/>
                <a:gd name="connsiteX1" fmla="*/ 3812364 w 6712527"/>
                <a:gd name="connsiteY1" fmla="*/ 2954168 h 3303494"/>
                <a:gd name="connsiteX2" fmla="*/ 6712527 w 6712527"/>
                <a:gd name="connsiteY2" fmla="*/ 0 h 3303494"/>
                <a:gd name="connsiteX0" fmla="*/ 0 w 6712527"/>
                <a:gd name="connsiteY0" fmla="*/ 3303494 h 3303494"/>
                <a:gd name="connsiteX1" fmla="*/ 3812364 w 6712527"/>
                <a:gd name="connsiteY1" fmla="*/ 2818957 h 3303494"/>
                <a:gd name="connsiteX2" fmla="*/ 6712527 w 6712527"/>
                <a:gd name="connsiteY2" fmla="*/ 0 h 3303494"/>
                <a:gd name="connsiteX0" fmla="*/ 0 w 6712527"/>
                <a:gd name="connsiteY0" fmla="*/ 3303494 h 3303494"/>
                <a:gd name="connsiteX1" fmla="*/ 3812364 w 6712527"/>
                <a:gd name="connsiteY1" fmla="*/ 2818957 h 3303494"/>
                <a:gd name="connsiteX2" fmla="*/ 6712527 w 6712527"/>
                <a:gd name="connsiteY2" fmla="*/ 0 h 3303494"/>
                <a:gd name="connsiteX0" fmla="*/ 0 w 6712527"/>
                <a:gd name="connsiteY0" fmla="*/ 3303494 h 3303494"/>
                <a:gd name="connsiteX1" fmla="*/ 3812364 w 6712527"/>
                <a:gd name="connsiteY1" fmla="*/ 2818957 h 3303494"/>
                <a:gd name="connsiteX2" fmla="*/ 6712527 w 6712527"/>
                <a:gd name="connsiteY2" fmla="*/ 0 h 3303494"/>
                <a:gd name="connsiteX0" fmla="*/ 0 w 6712529"/>
                <a:gd name="connsiteY0" fmla="*/ 3303494 h 3303494"/>
                <a:gd name="connsiteX1" fmla="*/ 3812364 w 6712529"/>
                <a:gd name="connsiteY1" fmla="*/ 2818957 h 3303494"/>
                <a:gd name="connsiteX2" fmla="*/ 6712527 w 6712529"/>
                <a:gd name="connsiteY2" fmla="*/ 0 h 3303494"/>
                <a:gd name="connsiteX0" fmla="*/ 116 w 6712645"/>
                <a:gd name="connsiteY0" fmla="*/ 3303494 h 3303494"/>
                <a:gd name="connsiteX1" fmla="*/ 3812480 w 6712645"/>
                <a:gd name="connsiteY1" fmla="*/ 2818957 h 3303494"/>
                <a:gd name="connsiteX2" fmla="*/ 6712643 w 6712645"/>
                <a:gd name="connsiteY2" fmla="*/ 0 h 3303494"/>
                <a:gd name="connsiteX0" fmla="*/ 139 w 6712668"/>
                <a:gd name="connsiteY0" fmla="*/ 3303494 h 3326927"/>
                <a:gd name="connsiteX1" fmla="*/ 3812503 w 6712668"/>
                <a:gd name="connsiteY1" fmla="*/ 2818957 h 3326927"/>
                <a:gd name="connsiteX2" fmla="*/ 6712666 w 6712668"/>
                <a:gd name="connsiteY2" fmla="*/ 0 h 3326927"/>
                <a:gd name="connsiteX0" fmla="*/ 135 w 6712664"/>
                <a:gd name="connsiteY0" fmla="*/ 3303494 h 3313452"/>
                <a:gd name="connsiteX1" fmla="*/ 3920299 w 6712664"/>
                <a:gd name="connsiteY1" fmla="*/ 2778394 h 3313452"/>
                <a:gd name="connsiteX2" fmla="*/ 6712662 w 6712664"/>
                <a:gd name="connsiteY2" fmla="*/ 0 h 3313452"/>
                <a:gd name="connsiteX0" fmla="*/ 136 w 6720365"/>
                <a:gd name="connsiteY0" fmla="*/ 2397578 h 2888857"/>
                <a:gd name="connsiteX1" fmla="*/ 3928000 w 6720365"/>
                <a:gd name="connsiteY1" fmla="*/ 2778394 h 2888857"/>
                <a:gd name="connsiteX2" fmla="*/ 6720363 w 6720365"/>
                <a:gd name="connsiteY2" fmla="*/ 0 h 2888857"/>
                <a:gd name="connsiteX0" fmla="*/ 138 w 6720367"/>
                <a:gd name="connsiteY0" fmla="*/ 2397578 h 2397577"/>
                <a:gd name="connsiteX1" fmla="*/ 3904903 w 6720367"/>
                <a:gd name="connsiteY1" fmla="*/ 1858954 h 2397577"/>
                <a:gd name="connsiteX2" fmla="*/ 6720365 w 6720367"/>
                <a:gd name="connsiteY2" fmla="*/ 0 h 2397577"/>
                <a:gd name="connsiteX0" fmla="*/ 138 w 6704967"/>
                <a:gd name="connsiteY0" fmla="*/ 1951380 h 1951381"/>
                <a:gd name="connsiteX1" fmla="*/ 3904903 w 6704967"/>
                <a:gd name="connsiteY1" fmla="*/ 1412756 h 1951381"/>
                <a:gd name="connsiteX2" fmla="*/ 6704965 w 6704967"/>
                <a:gd name="connsiteY2" fmla="*/ 0 h 1951381"/>
                <a:gd name="connsiteX0" fmla="*/ 138 w 6704967"/>
                <a:gd name="connsiteY0" fmla="*/ 1951380 h 1951379"/>
                <a:gd name="connsiteX1" fmla="*/ 3904903 w 6704967"/>
                <a:gd name="connsiteY1" fmla="*/ 1520927 h 1951379"/>
                <a:gd name="connsiteX2" fmla="*/ 6704965 w 6704967"/>
                <a:gd name="connsiteY2" fmla="*/ 0 h 1951379"/>
                <a:gd name="connsiteX0" fmla="*/ 145 w 6704974"/>
                <a:gd name="connsiteY0" fmla="*/ 1951380 h 1973465"/>
                <a:gd name="connsiteX1" fmla="*/ 3754170 w 6704974"/>
                <a:gd name="connsiteY1" fmla="*/ 1777998 h 1973465"/>
                <a:gd name="connsiteX2" fmla="*/ 6704972 w 6704974"/>
                <a:gd name="connsiteY2" fmla="*/ 0 h 1973465"/>
                <a:gd name="connsiteX0" fmla="*/ 149 w 6704978"/>
                <a:gd name="connsiteY0" fmla="*/ 1951380 h 2054454"/>
                <a:gd name="connsiteX1" fmla="*/ 3754174 w 6704978"/>
                <a:gd name="connsiteY1" fmla="*/ 1777998 h 2054454"/>
                <a:gd name="connsiteX2" fmla="*/ 6704976 w 6704978"/>
                <a:gd name="connsiteY2" fmla="*/ 0 h 2054454"/>
                <a:gd name="connsiteX0" fmla="*/ 145 w 6715023"/>
                <a:gd name="connsiteY0" fmla="*/ 2253817 h 2253817"/>
                <a:gd name="connsiteX1" fmla="*/ 3764219 w 6715023"/>
                <a:gd name="connsiteY1" fmla="*/ 1777998 h 2253817"/>
                <a:gd name="connsiteX2" fmla="*/ 6715021 w 6715023"/>
                <a:gd name="connsiteY2" fmla="*/ 0 h 2253817"/>
                <a:gd name="connsiteX0" fmla="*/ 145 w 6715023"/>
                <a:gd name="connsiteY0" fmla="*/ 2329426 h 2329426"/>
                <a:gd name="connsiteX1" fmla="*/ 3764219 w 6715023"/>
                <a:gd name="connsiteY1" fmla="*/ 1777998 h 2329426"/>
                <a:gd name="connsiteX2" fmla="*/ 6715021 w 6715023"/>
                <a:gd name="connsiteY2" fmla="*/ 0 h 2329426"/>
                <a:gd name="connsiteX0" fmla="*/ 145 w 6715023"/>
                <a:gd name="connsiteY0" fmla="*/ 2329426 h 2329426"/>
                <a:gd name="connsiteX1" fmla="*/ 3764219 w 6715023"/>
                <a:gd name="connsiteY1" fmla="*/ 1929447 h 2329426"/>
                <a:gd name="connsiteX2" fmla="*/ 6715021 w 6715023"/>
                <a:gd name="connsiteY2" fmla="*/ 0 h 232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15023" h="2329426">
                  <a:moveTo>
                    <a:pt x="145" y="2329426"/>
                  </a:moveTo>
                  <a:cubicBezTo>
                    <a:pt x="-22654" y="2294110"/>
                    <a:pt x="2645073" y="2317685"/>
                    <a:pt x="3764219" y="1929447"/>
                  </a:cubicBezTo>
                  <a:cubicBezTo>
                    <a:pt x="4883365" y="1541209"/>
                    <a:pt x="6717564" y="11177"/>
                    <a:pt x="6715021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riangolo rettangolo 29"/>
            <p:cNvSpPr/>
            <p:nvPr/>
          </p:nvSpPr>
          <p:spPr>
            <a:xfrm flipH="1">
              <a:off x="7143223" y="5259844"/>
              <a:ext cx="1149610" cy="920770"/>
            </a:xfrm>
            <a:prstGeom prst="rtTriangle">
              <a:avLst/>
            </a:prstGeom>
            <a:pattFill prst="ltVert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8199380" y="4947059"/>
              <a:ext cx="381903" cy="1374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8209976" y="5555110"/>
              <a:ext cx="1438060" cy="330237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rPr>
                <a:t>Oxalate deposition</a:t>
              </a:r>
              <a:endParaRPr lang="en-US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8209976" y="4353805"/>
              <a:ext cx="1625405" cy="330237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dirty="0" err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Oxalate</a:t>
              </a:r>
              <a:r>
                <a:rPr lang="it-IT" dirty="0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 plasma </a:t>
              </a:r>
              <a:r>
                <a:rPr lang="it-IT" dirty="0" err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levels</a:t>
              </a:r>
              <a:endParaRPr lang="it-IT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Figura a mano libera 22"/>
            <p:cNvSpPr/>
            <p:nvPr/>
          </p:nvSpPr>
          <p:spPr>
            <a:xfrm>
              <a:off x="3078366" y="4090936"/>
              <a:ext cx="5214471" cy="2089678"/>
            </a:xfrm>
            <a:custGeom>
              <a:avLst/>
              <a:gdLst>
                <a:gd name="connsiteX0" fmla="*/ 0 w 6740236"/>
                <a:gd name="connsiteY0" fmla="*/ 0 h 3525982"/>
                <a:gd name="connsiteX1" fmla="*/ 0 w 6740236"/>
                <a:gd name="connsiteY1" fmla="*/ 3525982 h 3525982"/>
                <a:gd name="connsiteX2" fmla="*/ 6740236 w 6740236"/>
                <a:gd name="connsiteY2" fmla="*/ 3525982 h 352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40236" h="3525982">
                  <a:moveTo>
                    <a:pt x="0" y="0"/>
                  </a:moveTo>
                  <a:lnTo>
                    <a:pt x="0" y="3525982"/>
                  </a:lnTo>
                  <a:lnTo>
                    <a:pt x="6740236" y="3525982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triangle" w="med" len="lg"/>
              <a:tailEnd type="triangle" w="med" len="lg"/>
            </a:ln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771195" y="6208876"/>
              <a:ext cx="480825" cy="330237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latin typeface="Calibri" pitchFamily="34" charset="0"/>
                  <a:cs typeface="Calibri" pitchFamily="34" charset="0"/>
                </a:rPr>
                <a:t>Time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434380" y="4267668"/>
              <a:ext cx="2246641" cy="369332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dirty="0" err="1" smtClean="0">
                  <a:latin typeface="Calibri" pitchFamily="34" charset="0"/>
                  <a:cs typeface="Calibri" pitchFamily="34" charset="0"/>
                </a:rPr>
                <a:t>Primary</a:t>
              </a:r>
              <a:r>
                <a:rPr lang="it-IT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dirty="0" err="1" smtClean="0">
                  <a:latin typeface="Calibri" pitchFamily="34" charset="0"/>
                  <a:cs typeface="Calibri" pitchFamily="34" charset="0"/>
                </a:rPr>
                <a:t>hyperoxaluria</a:t>
              </a:r>
              <a:endParaRPr lang="it-IT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659965" y="4898388"/>
            <a:ext cx="6532733" cy="1287259"/>
            <a:chOff x="659965" y="4898388"/>
            <a:chExt cx="6532733" cy="1287259"/>
          </a:xfrm>
        </p:grpSpPr>
        <p:sp>
          <p:nvSpPr>
            <p:cNvPr id="2" name="Figura a mano libera 1"/>
            <p:cNvSpPr/>
            <p:nvPr/>
          </p:nvSpPr>
          <p:spPr>
            <a:xfrm>
              <a:off x="3065930" y="5202091"/>
              <a:ext cx="4066698" cy="983556"/>
            </a:xfrm>
            <a:custGeom>
              <a:avLst/>
              <a:gdLst>
                <a:gd name="connsiteX0" fmla="*/ 0 w 4187799"/>
                <a:gd name="connsiteY0" fmla="*/ 0 h 1045029"/>
                <a:gd name="connsiteX1" fmla="*/ 4187799 w 4187799"/>
                <a:gd name="connsiteY1" fmla="*/ 0 h 1045029"/>
                <a:gd name="connsiteX2" fmla="*/ 4187799 w 4187799"/>
                <a:gd name="connsiteY2" fmla="*/ 1045029 h 104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7799" h="1045029">
                  <a:moveTo>
                    <a:pt x="0" y="0"/>
                  </a:moveTo>
                  <a:lnTo>
                    <a:pt x="4187799" y="0"/>
                  </a:lnTo>
                  <a:lnTo>
                    <a:pt x="4187799" y="1045029"/>
                  </a:lnTo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sysDash"/>
              <a:headEnd type="none" w="med" len="lg"/>
              <a:tailEnd type="none" w="med" len="lg"/>
            </a:ln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e 2"/>
            <p:cNvSpPr/>
            <p:nvPr/>
          </p:nvSpPr>
          <p:spPr>
            <a:xfrm>
              <a:off x="7084698" y="5163062"/>
              <a:ext cx="108000" cy="108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659965" y="4898388"/>
              <a:ext cx="2422458" cy="646331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Threshold plasma levels</a:t>
              </a:r>
              <a:b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for oxalate deposition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ccia a destra 57"/>
          <p:cNvSpPr/>
          <p:nvPr/>
        </p:nvSpPr>
        <p:spPr>
          <a:xfrm>
            <a:off x="7063453" y="2755357"/>
            <a:ext cx="864096" cy="705153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760" y="527460"/>
            <a:ext cx="1326452" cy="173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Oxalate mass balance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288" y="2153149"/>
            <a:ext cx="2131296" cy="140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reccia a destra 35"/>
          <p:cNvSpPr/>
          <p:nvPr/>
        </p:nvSpPr>
        <p:spPr>
          <a:xfrm rot="5400000">
            <a:off x="5992699" y="2411009"/>
            <a:ext cx="384077" cy="130795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6250135" y="2054610"/>
            <a:ext cx="58189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3648757" y="2629144"/>
            <a:ext cx="81272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5792968" y="2860793"/>
            <a:ext cx="415179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6033742" y="3004809"/>
            <a:ext cx="293670" cy="307777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●</a:t>
            </a:r>
            <a:endParaRPr lang="it-IT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6142973" y="2641336"/>
            <a:ext cx="593112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47" name="Freccia a destra 46"/>
          <p:cNvSpPr/>
          <p:nvPr/>
        </p:nvSpPr>
        <p:spPr>
          <a:xfrm>
            <a:off x="4409968" y="2791706"/>
            <a:ext cx="864096" cy="705153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5547154" y="2709649"/>
            <a:ext cx="1374727" cy="914873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12" y="2363652"/>
            <a:ext cx="1268522" cy="1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/>
          <p:cNvGrpSpPr/>
          <p:nvPr/>
        </p:nvGrpSpPr>
        <p:grpSpPr>
          <a:xfrm rot="18871568">
            <a:off x="7099812" y="2778495"/>
            <a:ext cx="661528" cy="661528"/>
            <a:chOff x="9997082" y="1393082"/>
            <a:chExt cx="661528" cy="661528"/>
          </a:xfrm>
        </p:grpSpPr>
        <p:cxnSp>
          <p:nvCxnSpPr>
            <p:cNvPr id="7" name="Connettore 1 6"/>
            <p:cNvCxnSpPr/>
            <p:nvPr/>
          </p:nvCxnSpPr>
          <p:spPr>
            <a:xfrm>
              <a:off x="10329705" y="1393082"/>
              <a:ext cx="0" cy="661528"/>
            </a:xfrm>
            <a:prstGeom prst="line">
              <a:avLst/>
            </a:prstGeom>
            <a:ln w="1174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 rot="5400000">
              <a:off x="10327846" y="1393082"/>
              <a:ext cx="0" cy="661528"/>
            </a:xfrm>
            <a:prstGeom prst="line">
              <a:avLst/>
            </a:prstGeom>
            <a:ln w="1174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9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760" y="527460"/>
            <a:ext cx="1326452" cy="173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Oxalate mass balance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288" y="2153149"/>
            <a:ext cx="2131296" cy="140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98753" flipH="1">
            <a:off x="3654731" y="5317615"/>
            <a:ext cx="1715530" cy="92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Freccia a destra 32"/>
          <p:cNvSpPr/>
          <p:nvPr/>
        </p:nvSpPr>
        <p:spPr>
          <a:xfrm rot="5400000">
            <a:off x="5588403" y="3882264"/>
            <a:ext cx="864096" cy="555491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34" name="Freccia a destra 33"/>
          <p:cNvSpPr/>
          <p:nvPr/>
        </p:nvSpPr>
        <p:spPr>
          <a:xfrm rot="16200000" flipV="1">
            <a:off x="5922136" y="4095925"/>
            <a:ext cx="864096" cy="128168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36" name="Freccia a destra 35"/>
          <p:cNvSpPr/>
          <p:nvPr/>
        </p:nvSpPr>
        <p:spPr>
          <a:xfrm rot="5400000">
            <a:off x="5992699" y="2411009"/>
            <a:ext cx="384077" cy="130795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6250135" y="2054610"/>
            <a:ext cx="58189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3648757" y="2629144"/>
            <a:ext cx="81272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5792968" y="2860793"/>
            <a:ext cx="415179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6033742" y="3004809"/>
            <a:ext cx="293670" cy="307777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●</a:t>
            </a:r>
            <a:endParaRPr lang="it-IT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6142973" y="2641336"/>
            <a:ext cx="593112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47" name="Freccia a destra 46"/>
          <p:cNvSpPr/>
          <p:nvPr/>
        </p:nvSpPr>
        <p:spPr>
          <a:xfrm>
            <a:off x="4409968" y="2791706"/>
            <a:ext cx="864096" cy="705153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135133" y="4763852"/>
            <a:ext cx="2015680" cy="400110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Calibri" panose="020F0502020204030204" pitchFamily="34" charset="0"/>
                <a:cs typeface="Calibri" pitchFamily="34" charset="0"/>
              </a:defRPr>
            </a:lvl1pPr>
          </a:lstStyle>
          <a:p>
            <a:r>
              <a:rPr lang="it-IT" dirty="0" err="1" smtClean="0">
                <a:solidFill>
                  <a:srgbClr val="FF0000"/>
                </a:solidFill>
              </a:rPr>
              <a:t>Systemic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oxalosis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6382" r="24173" b="11175"/>
          <a:stretch/>
        </p:blipFill>
        <p:spPr bwMode="auto">
          <a:xfrm>
            <a:off x="2451142" y="5174369"/>
            <a:ext cx="1338939" cy="13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magine correl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504" y="5031249"/>
            <a:ext cx="1314497" cy="131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i immagini per joint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3" b="12181"/>
          <a:stretch/>
        </p:blipFill>
        <p:spPr bwMode="auto">
          <a:xfrm>
            <a:off x="5296305" y="5260327"/>
            <a:ext cx="805019" cy="11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isultati immagini per retin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50" y="5289749"/>
            <a:ext cx="1439782" cy="10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sultati immagini per soft tissue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1" t="21405" r="43800" b="25866"/>
          <a:stretch/>
        </p:blipFill>
        <p:spPr bwMode="auto">
          <a:xfrm>
            <a:off x="8386674" y="4920607"/>
            <a:ext cx="876724" cy="15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2436419" y="6374333"/>
            <a:ext cx="662361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Heart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3980101" y="6374333"/>
            <a:ext cx="70564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Bones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5407068" y="6393838"/>
            <a:ext cx="67326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Joints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6854780" y="6410006"/>
            <a:ext cx="73007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Retina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8284842" y="6417462"/>
            <a:ext cx="1154483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Soft tissues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9636440" y="6417462"/>
            <a:ext cx="1675523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Peripheral nerves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3" name="Picture 2" descr="Immagine correla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05" y="4987721"/>
            <a:ext cx="1268522" cy="1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5547154" y="2709649"/>
            <a:ext cx="1374727" cy="914873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ttangolo 54"/>
          <p:cNvSpPr/>
          <p:nvPr/>
        </p:nvSpPr>
        <p:spPr>
          <a:xfrm>
            <a:off x="1070057" y="6410006"/>
            <a:ext cx="846707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Kidneys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64105" y="4808459"/>
            <a:ext cx="10557736" cy="1923933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 descr="Immagine correla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12" y="2363652"/>
            <a:ext cx="1268522" cy="1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ccia a destra 56"/>
          <p:cNvSpPr/>
          <p:nvPr/>
        </p:nvSpPr>
        <p:spPr>
          <a:xfrm>
            <a:off x="7063453" y="2755357"/>
            <a:ext cx="864096" cy="705153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grpSp>
        <p:nvGrpSpPr>
          <p:cNvPr id="58" name="Gruppo 57"/>
          <p:cNvGrpSpPr/>
          <p:nvPr/>
        </p:nvGrpSpPr>
        <p:grpSpPr>
          <a:xfrm rot="18871568">
            <a:off x="7099812" y="2778495"/>
            <a:ext cx="661528" cy="661528"/>
            <a:chOff x="9997082" y="1393082"/>
            <a:chExt cx="661528" cy="661528"/>
          </a:xfrm>
        </p:grpSpPr>
        <p:cxnSp>
          <p:nvCxnSpPr>
            <p:cNvPr id="59" name="Connettore 1 58"/>
            <p:cNvCxnSpPr/>
            <p:nvPr/>
          </p:nvCxnSpPr>
          <p:spPr>
            <a:xfrm>
              <a:off x="10329705" y="1393082"/>
              <a:ext cx="0" cy="661528"/>
            </a:xfrm>
            <a:prstGeom prst="line">
              <a:avLst/>
            </a:prstGeom>
            <a:ln w="1174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/>
          </p:nvCxnSpPr>
          <p:spPr>
            <a:xfrm rot="5400000">
              <a:off x="10327846" y="1393082"/>
              <a:ext cx="0" cy="661528"/>
            </a:xfrm>
            <a:prstGeom prst="line">
              <a:avLst/>
            </a:prstGeom>
            <a:ln w="1174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50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Systemic </a:t>
            </a:r>
            <a:r>
              <a:rPr lang="en-US" dirty="0" err="1" smtClean="0"/>
              <a:t>oxalosis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226478" y="6039079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27288" y="6054070"/>
            <a:ext cx="395064" cy="365125"/>
          </a:xfrm>
        </p:spPr>
        <p:txBody>
          <a:bodyPr/>
          <a:lstStyle/>
          <a:p>
            <a:fld id="{8071EACA-9282-4D62-A141-A3D7CCFBB6ED}" type="slidenum">
              <a:rPr lang="it-IT" sz="1600" b="1">
                <a:solidFill>
                  <a:srgbClr val="000099"/>
                </a:solidFill>
              </a:rPr>
              <a:t>7</a:t>
            </a:fld>
            <a:endParaRPr lang="it-IT" sz="1600" b="1" dirty="0">
              <a:solidFill>
                <a:srgbClr val="000099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620664" y="1248419"/>
            <a:ext cx="873957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Calibri" panose="020F0502020204030204" pitchFamily="34" charset="0"/>
                <a:cs typeface="Calibri" pitchFamily="34" charset="0"/>
              </a:defRPr>
            </a:lvl1pPr>
          </a:lstStyle>
          <a:p>
            <a:r>
              <a:rPr lang="it-IT" dirty="0" err="1"/>
              <a:t>Kidneys</a:t>
            </a:r>
            <a:endParaRPr lang="it-IT" dirty="0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4" cstate="print"/>
          <a:srcRect l="1" r="48141"/>
          <a:stretch/>
        </p:blipFill>
        <p:spPr bwMode="auto">
          <a:xfrm>
            <a:off x="1124554" y="1675060"/>
            <a:ext cx="1718232" cy="41707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3167" y="1666776"/>
            <a:ext cx="2270720" cy="41707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" name="Picture 1"/>
          <p:cNvPicPr>
            <a:picLocks noChangeAspect="1" noChangeArrowheads="1"/>
          </p:cNvPicPr>
          <p:nvPr/>
        </p:nvPicPr>
        <p:blipFill rotWithShape="1">
          <a:blip r:embed="rId6" cstate="print"/>
          <a:srcRect l="10387" t="9231" r="10736" b="6765"/>
          <a:stretch/>
        </p:blipFill>
        <p:spPr bwMode="auto">
          <a:xfrm rot="5400000">
            <a:off x="4100893" y="2831114"/>
            <a:ext cx="4170710" cy="18420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 descr="Risultati immagini per OXALOSIS EYE FUND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258" y="1666776"/>
            <a:ext cx="2085869" cy="209363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OXALOSIS HEAR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7437" r="53462" b="2101"/>
          <a:stretch/>
        </p:blipFill>
        <p:spPr bwMode="auto">
          <a:xfrm>
            <a:off x="7178609" y="1666776"/>
            <a:ext cx="1652307" cy="209363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sultati immagini per OXALOSIS HEAR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2" t="1350" r="1260" b="1902"/>
          <a:stretch/>
        </p:blipFill>
        <p:spPr bwMode="auto">
          <a:xfrm rot="5400000">
            <a:off x="6973721" y="3980294"/>
            <a:ext cx="2062081" cy="16523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469"/>
          <a:stretch/>
        </p:blipFill>
        <p:spPr>
          <a:xfrm>
            <a:off x="8902257" y="3832198"/>
            <a:ext cx="2085870" cy="2005287"/>
          </a:xfrm>
          <a:prstGeom prst="rect">
            <a:avLst/>
          </a:prstGeom>
          <a:solidFill>
            <a:srgbClr val="070D09"/>
          </a:solidFill>
          <a:ln w="19050">
            <a:solidFill>
              <a:schemeClr val="tx1"/>
            </a:solidFill>
          </a:ln>
        </p:spPr>
      </p:pic>
      <p:sp>
        <p:nvSpPr>
          <p:cNvPr id="13" name="CasellaDiTesto 12"/>
          <p:cNvSpPr txBox="1"/>
          <p:nvPr/>
        </p:nvSpPr>
        <p:spPr>
          <a:xfrm>
            <a:off x="5482369" y="1248419"/>
            <a:ext cx="1407757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Calibri" panose="020F0502020204030204" pitchFamily="34" charset="0"/>
                <a:cs typeface="Calibri" pitchFamily="34" charset="0"/>
              </a:defRPr>
            </a:lvl1pPr>
          </a:lstStyle>
          <a:p>
            <a:r>
              <a:rPr lang="it-IT" dirty="0"/>
              <a:t>Bone </a:t>
            </a:r>
            <a:r>
              <a:rPr lang="it-IT" dirty="0" err="1"/>
              <a:t>morrow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694485" y="1248419"/>
            <a:ext cx="728083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Calibri" panose="020F0502020204030204" pitchFamily="34" charset="0"/>
                <a:cs typeface="Calibri" pitchFamily="34" charset="0"/>
              </a:defRPr>
            </a:lvl1pPr>
          </a:lstStyle>
          <a:p>
            <a:r>
              <a:rPr lang="it-IT" dirty="0" err="1"/>
              <a:t>Bones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665564" y="1248419"/>
            <a:ext cx="67839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Calibri" panose="020F0502020204030204" pitchFamily="34" charset="0"/>
                <a:cs typeface="Calibri" pitchFamily="34" charset="0"/>
              </a:defRPr>
            </a:lvl1pPr>
          </a:lstStyle>
          <a:p>
            <a:r>
              <a:rPr lang="it-IT" dirty="0" err="1"/>
              <a:t>Heart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9507391" y="1125309"/>
            <a:ext cx="730073" cy="584775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Calibri" panose="020F0502020204030204" pitchFamily="34" charset="0"/>
                <a:cs typeface="Calibri" pitchFamily="34" charset="0"/>
              </a:defRPr>
            </a:lvl1pPr>
          </a:lstStyle>
          <a:p>
            <a:r>
              <a:rPr lang="it-IT" dirty="0" smtClean="0"/>
              <a:t>Retina</a:t>
            </a:r>
            <a:endParaRPr lang="it-IT" dirty="0"/>
          </a:p>
          <a:p>
            <a:r>
              <a:rPr lang="it-IT" dirty="0" err="1"/>
              <a:t>Joints</a:t>
            </a:r>
            <a:endParaRPr lang="it-IT" dirty="0"/>
          </a:p>
        </p:txBody>
      </p:sp>
      <p:cxnSp>
        <p:nvCxnSpPr>
          <p:cNvPr id="5" name="Connettore 1 4"/>
          <p:cNvCxnSpPr/>
          <p:nvPr/>
        </p:nvCxnSpPr>
        <p:spPr>
          <a:xfrm>
            <a:off x="5265231" y="3749031"/>
            <a:ext cx="18420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1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760" y="527460"/>
            <a:ext cx="1326452" cy="173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Oxalate mass balance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288" y="2153149"/>
            <a:ext cx="2131296" cy="140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98753" flipH="1">
            <a:off x="3654731" y="5317615"/>
            <a:ext cx="1715530" cy="92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Freccia a destra 32"/>
          <p:cNvSpPr/>
          <p:nvPr/>
        </p:nvSpPr>
        <p:spPr>
          <a:xfrm rot="5400000">
            <a:off x="5588403" y="3882264"/>
            <a:ext cx="864096" cy="555491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34" name="Freccia a destra 33"/>
          <p:cNvSpPr/>
          <p:nvPr/>
        </p:nvSpPr>
        <p:spPr>
          <a:xfrm rot="16200000" flipV="1">
            <a:off x="5922136" y="4095925"/>
            <a:ext cx="864096" cy="128168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36" name="Freccia a destra 35"/>
          <p:cNvSpPr/>
          <p:nvPr/>
        </p:nvSpPr>
        <p:spPr>
          <a:xfrm rot="5400000">
            <a:off x="5992699" y="2411009"/>
            <a:ext cx="384077" cy="130795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6250135" y="2054610"/>
            <a:ext cx="58189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3648757" y="2629144"/>
            <a:ext cx="81272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5792968" y="2860793"/>
            <a:ext cx="415179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6033742" y="3004809"/>
            <a:ext cx="293670" cy="307777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●</a:t>
            </a:r>
            <a:endParaRPr lang="it-IT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6142973" y="2641336"/>
            <a:ext cx="593112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47" name="Freccia a destra 46"/>
          <p:cNvSpPr/>
          <p:nvPr/>
        </p:nvSpPr>
        <p:spPr>
          <a:xfrm>
            <a:off x="4409968" y="2791706"/>
            <a:ext cx="864096" cy="705153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135133" y="4763852"/>
            <a:ext cx="2015680" cy="400110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Calibri" panose="020F0502020204030204" pitchFamily="34" charset="0"/>
                <a:cs typeface="Calibri" pitchFamily="34" charset="0"/>
              </a:defRPr>
            </a:lvl1pPr>
          </a:lstStyle>
          <a:p>
            <a:r>
              <a:rPr lang="it-IT" dirty="0" err="1" smtClean="0">
                <a:solidFill>
                  <a:srgbClr val="FF0000"/>
                </a:solidFill>
              </a:rPr>
              <a:t>Systemic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oxalosis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6382" r="24173" b="11175"/>
          <a:stretch/>
        </p:blipFill>
        <p:spPr bwMode="auto">
          <a:xfrm>
            <a:off x="2451142" y="5174369"/>
            <a:ext cx="1338939" cy="13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magine correl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504" y="5031249"/>
            <a:ext cx="1314497" cy="131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i immagini per joint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3" b="12181"/>
          <a:stretch/>
        </p:blipFill>
        <p:spPr bwMode="auto">
          <a:xfrm>
            <a:off x="5296305" y="5260327"/>
            <a:ext cx="805019" cy="11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isultati immagini per retin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50" y="5289749"/>
            <a:ext cx="1439782" cy="10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sultati immagini per soft tissue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1" t="21405" r="43800" b="25866"/>
          <a:stretch/>
        </p:blipFill>
        <p:spPr bwMode="auto">
          <a:xfrm>
            <a:off x="8386674" y="4920607"/>
            <a:ext cx="876724" cy="15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2436419" y="6374333"/>
            <a:ext cx="662361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Heart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3980101" y="6374333"/>
            <a:ext cx="70564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Bones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5407068" y="6393838"/>
            <a:ext cx="67326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Joints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6854780" y="6410006"/>
            <a:ext cx="73007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Retina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8284842" y="6417462"/>
            <a:ext cx="1154483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Soft tissues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9636440" y="6417462"/>
            <a:ext cx="1675523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Peripheral nerves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3" name="Picture 2" descr="Immagine correla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05" y="4987721"/>
            <a:ext cx="1268522" cy="1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5547154" y="2709649"/>
            <a:ext cx="1374727" cy="914873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ttangolo 54"/>
          <p:cNvSpPr/>
          <p:nvPr/>
        </p:nvSpPr>
        <p:spPr>
          <a:xfrm>
            <a:off x="1070057" y="6410006"/>
            <a:ext cx="846707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Kidneys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64105" y="4808459"/>
            <a:ext cx="10557736" cy="1923933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 descr="Immagine correla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12" y="2363652"/>
            <a:ext cx="1268522" cy="1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ccia a destra 56"/>
          <p:cNvSpPr/>
          <p:nvPr/>
        </p:nvSpPr>
        <p:spPr>
          <a:xfrm>
            <a:off x="7063453" y="2755357"/>
            <a:ext cx="864096" cy="705153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grpSp>
        <p:nvGrpSpPr>
          <p:cNvPr id="58" name="Gruppo 57"/>
          <p:cNvGrpSpPr/>
          <p:nvPr/>
        </p:nvGrpSpPr>
        <p:grpSpPr>
          <a:xfrm rot="18871568">
            <a:off x="7099812" y="2778495"/>
            <a:ext cx="661528" cy="661528"/>
            <a:chOff x="9997082" y="1393082"/>
            <a:chExt cx="661528" cy="661528"/>
          </a:xfrm>
        </p:grpSpPr>
        <p:cxnSp>
          <p:nvCxnSpPr>
            <p:cNvPr id="59" name="Connettore 1 58"/>
            <p:cNvCxnSpPr/>
            <p:nvPr/>
          </p:nvCxnSpPr>
          <p:spPr>
            <a:xfrm>
              <a:off x="10329705" y="1393082"/>
              <a:ext cx="0" cy="661528"/>
            </a:xfrm>
            <a:prstGeom prst="line">
              <a:avLst/>
            </a:prstGeom>
            <a:ln w="1174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/>
          </p:nvCxnSpPr>
          <p:spPr>
            <a:xfrm rot="5400000">
              <a:off x="10327846" y="1393082"/>
              <a:ext cx="0" cy="661528"/>
            </a:xfrm>
            <a:prstGeom prst="line">
              <a:avLst/>
            </a:prstGeom>
            <a:ln w="1174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45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760" y="527460"/>
            <a:ext cx="1326452" cy="173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Oxalate mass balance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288" y="2153149"/>
            <a:ext cx="2131296" cy="140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98753" flipH="1">
            <a:off x="3654731" y="5317615"/>
            <a:ext cx="1715530" cy="92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Freccia a destra 32"/>
          <p:cNvSpPr/>
          <p:nvPr/>
        </p:nvSpPr>
        <p:spPr>
          <a:xfrm rot="5400000">
            <a:off x="5568508" y="3952420"/>
            <a:ext cx="864096" cy="415179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34" name="Freccia a destra 33"/>
          <p:cNvSpPr/>
          <p:nvPr/>
        </p:nvSpPr>
        <p:spPr>
          <a:xfrm rot="16200000" flipV="1">
            <a:off x="5922136" y="4095925"/>
            <a:ext cx="864096" cy="128168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36" name="Freccia a destra 35"/>
          <p:cNvSpPr/>
          <p:nvPr/>
        </p:nvSpPr>
        <p:spPr>
          <a:xfrm rot="5400000">
            <a:off x="5992699" y="2411009"/>
            <a:ext cx="384077" cy="130795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6250135" y="2054610"/>
            <a:ext cx="58189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3648757" y="2629144"/>
            <a:ext cx="81272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it-IT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5792968" y="2860793"/>
            <a:ext cx="415179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6033742" y="3004809"/>
            <a:ext cx="293670" cy="307777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●</a:t>
            </a:r>
            <a:endParaRPr lang="it-IT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6142973" y="2641336"/>
            <a:ext cx="593112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47" name="Freccia a destra 46"/>
          <p:cNvSpPr/>
          <p:nvPr/>
        </p:nvSpPr>
        <p:spPr>
          <a:xfrm>
            <a:off x="4409968" y="2791706"/>
            <a:ext cx="864096" cy="705153"/>
          </a:xfrm>
          <a:prstGeom prst="rightArrow">
            <a:avLst>
              <a:gd name="adj1" fmla="val 50000"/>
              <a:gd name="adj2" fmla="val 84786"/>
            </a:avLst>
          </a:prstGeom>
          <a:solidFill>
            <a:srgbClr val="000000"/>
          </a:solidFill>
          <a:ln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500">
              <a:solidFill>
                <a:srgbClr val="00000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077055" y="2184538"/>
            <a:ext cx="2966653" cy="1948317"/>
            <a:chOff x="7032104" y="3511987"/>
            <a:chExt cx="2966653" cy="1948317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27803" y="3511987"/>
              <a:ext cx="970954" cy="1948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7977826" y="4161087"/>
              <a:ext cx="395942" cy="582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3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</a:t>
              </a:r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8204173" y="4305103"/>
              <a:ext cx="293670" cy="3077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●</a:t>
              </a:r>
            </a:p>
          </p:txBody>
        </p:sp>
        <p:sp>
          <p:nvSpPr>
            <p:cNvPr id="46" name="Rectangle 7"/>
            <p:cNvSpPr>
              <a:spLocks noChangeArrowheads="1"/>
            </p:cNvSpPr>
            <p:nvPr/>
          </p:nvSpPr>
          <p:spPr bwMode="auto">
            <a:xfrm>
              <a:off x="8318214" y="3941630"/>
              <a:ext cx="593112" cy="10130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6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48" name="Freccia a destra 47"/>
            <p:cNvSpPr/>
            <p:nvPr/>
          </p:nvSpPr>
          <p:spPr>
            <a:xfrm>
              <a:off x="7032104" y="4261346"/>
              <a:ext cx="864096" cy="391791"/>
            </a:xfrm>
            <a:prstGeom prst="rightArrow">
              <a:avLst>
                <a:gd name="adj1" fmla="val 50000"/>
                <a:gd name="adj2" fmla="val 84786"/>
              </a:avLst>
            </a:prstGeom>
            <a:solidFill>
              <a:srgbClr val="000000"/>
            </a:solidFill>
            <a:ln>
              <a:noFill/>
            </a:ln>
            <a:effectLst>
              <a:outerShdw blurRad="50800" dist="127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500">
                <a:solidFill>
                  <a:srgbClr val="000000"/>
                </a:solidFill>
              </a:endParaRP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5135133" y="4763852"/>
            <a:ext cx="2015680" cy="400110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Calibri" panose="020F0502020204030204" pitchFamily="34" charset="0"/>
                <a:cs typeface="Calibri" pitchFamily="34" charset="0"/>
              </a:defRPr>
            </a:lvl1pPr>
          </a:lstStyle>
          <a:p>
            <a:r>
              <a:rPr lang="it-IT" dirty="0" err="1" smtClean="0">
                <a:solidFill>
                  <a:srgbClr val="FF0000"/>
                </a:solidFill>
              </a:rPr>
              <a:t>Systemic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oxalosis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6382" r="24173" b="11175"/>
          <a:stretch/>
        </p:blipFill>
        <p:spPr bwMode="auto">
          <a:xfrm>
            <a:off x="2451142" y="5174369"/>
            <a:ext cx="1338939" cy="13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magine correl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504" y="5031249"/>
            <a:ext cx="1314497" cy="131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i immagini per joint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3" b="12181"/>
          <a:stretch/>
        </p:blipFill>
        <p:spPr bwMode="auto">
          <a:xfrm>
            <a:off x="5296305" y="5260327"/>
            <a:ext cx="805019" cy="11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isultati immagini per retin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50" y="5289749"/>
            <a:ext cx="1439782" cy="10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sultati immagini per soft tissue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1" t="21405" r="43800" b="25866"/>
          <a:stretch/>
        </p:blipFill>
        <p:spPr bwMode="auto">
          <a:xfrm>
            <a:off x="8386674" y="4920607"/>
            <a:ext cx="876724" cy="15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/>
          <p:cNvSpPr/>
          <p:nvPr/>
        </p:nvSpPr>
        <p:spPr>
          <a:xfrm>
            <a:off x="2436419" y="6374333"/>
            <a:ext cx="662361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Heart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3980101" y="6374333"/>
            <a:ext cx="70564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Bones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5407068" y="6393838"/>
            <a:ext cx="67326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Joints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6854780" y="6410006"/>
            <a:ext cx="730072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Retina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8284842" y="6417462"/>
            <a:ext cx="1154483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Soft tissues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9636440" y="6417462"/>
            <a:ext cx="1675523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Peripheral nerves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3" name="Picture 2" descr="Immagine correlat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05" y="4987721"/>
            <a:ext cx="1268522" cy="1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5547154" y="2709649"/>
            <a:ext cx="1374727" cy="914873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ttangolo 54"/>
          <p:cNvSpPr/>
          <p:nvPr/>
        </p:nvSpPr>
        <p:spPr>
          <a:xfrm>
            <a:off x="1070057" y="6410006"/>
            <a:ext cx="846707" cy="338554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itchFamily="34" charset="0"/>
              </a:rPr>
              <a:t>Kidneys</a:t>
            </a:r>
            <a:endParaRPr lang="en-US" sz="1600" b="1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64105" y="4808459"/>
            <a:ext cx="10557736" cy="1923933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098&quot;&gt;&lt;object type=&quot;3&quot; unique_id=&quot;10099&quot;&gt;&lt;property id=&quot;20148&quot; value=&quot;5&quot;/&gt;&lt;property id=&quot;20300&quot; value=&quot;Slide 1&quot;/&gt;&lt;property id=&quot;20307&quot; value=&quot;361&quot;/&gt;&lt;/object&gt;&lt;object type=&quot;3&quot; unique_id=&quot;10101&quot;&gt;&lt;property id=&quot;20148&quot; value=&quot;5&quot;/&gt;&lt;property id=&quot;20300&quot; value=&quot;Slide 2&quot;/&gt;&lt;property id=&quot;20307&quot; value=&quot;373&quot;/&gt;&lt;/object&gt;&lt;object type=&quot;3&quot; unique_id=&quot;10102&quot;&gt;&lt;property id=&quot;20148&quot; value=&quot;5&quot;/&gt;&lt;property id=&quot;20300&quot; value=&quot;Slide 3&quot;/&gt;&lt;property id=&quot;20307&quot; value=&quot;374&quot;/&gt;&lt;/object&gt;&lt;object type=&quot;3&quot; unique_id=&quot;10103&quot;&gt;&lt;property id=&quot;20148&quot; value=&quot;5&quot;/&gt;&lt;property id=&quot;20300&quot; value=&quot;Slide 4&quot;/&gt;&lt;property id=&quot;20307&quot; value=&quot;367&quot;/&gt;&lt;/object&gt;&lt;object type=&quot;3&quot; unique_id=&quot;10104&quot;&gt;&lt;property id=&quot;20148&quot; value=&quot;5&quot;/&gt;&lt;property id=&quot;20300&quot; value=&quot;Slide 5&quot;/&gt;&lt;property id=&quot;20307&quot; value=&quot;369&quot;/&gt;&lt;/object&gt;&lt;object type=&quot;3&quot; unique_id=&quot;10105&quot;&gt;&lt;property id=&quot;20148&quot; value=&quot;5&quot;/&gt;&lt;property id=&quot;20300&quot; value=&quot;Slide 6&quot;/&gt;&lt;property id=&quot;20307&quot; value=&quot;375&quot;/&gt;&lt;/object&gt;&lt;object type=&quot;3&quot; unique_id=&quot;10106&quot;&gt;&lt;property id=&quot;20148&quot; value=&quot;5&quot;/&gt;&lt;property id=&quot;20300&quot; value=&quot;Slide 7&quot;/&gt;&lt;property id=&quot;20307&quot; value=&quot;370&quot;/&gt;&lt;/object&gt;&lt;object type=&quot;3&quot; unique_id=&quot;10107&quot;&gt;&lt;property id=&quot;20148&quot; value=&quot;5&quot;/&gt;&lt;property id=&quot;20300&quot; value=&quot;Slide 8&quot;/&gt;&lt;property id=&quot;20307&quot; value=&quot;332&quot;/&gt;&lt;/object&gt;&lt;object type=&quot;3&quot; unique_id=&quot;10108&quot;&gt;&lt;property id=&quot;20148&quot; value=&quot;5&quot;/&gt;&lt;property id=&quot;20300&quot; value=&quot;Slide 9&quot;/&gt;&lt;property id=&quot;20307&quot; value=&quot;371&quot;/&gt;&lt;/object&gt;&lt;object type=&quot;3&quot; unique_id=&quot;10109&quot;&gt;&lt;property id=&quot;20148&quot; value=&quot;5&quot;/&gt;&lt;property id=&quot;20300&quot; value=&quot;Slide 10&quot;/&gt;&lt;property id=&quot;20307&quot; value=&quot;372&quot;/&gt;&lt;/object&gt;&lt;object type=&quot;3&quot; unique_id=&quot;10110&quot;&gt;&lt;property id=&quot;20148&quot; value=&quot;5&quot;/&gt;&lt;property id=&quot;20300&quot; value=&quot;Slide 11&quot;/&gt;&lt;property id=&quot;20307&quot; value=&quot;339&quot;/&gt;&lt;/object&gt;&lt;object type=&quot;3&quot; unique_id=&quot;10111&quot;&gt;&lt;property id=&quot;20148&quot; value=&quot;5&quot;/&gt;&lt;property id=&quot;20300&quot; value=&quot;Slide 12&quot;/&gt;&lt;property id=&quot;20307&quot; value=&quot;335&quot;/&gt;&lt;/object&gt;&lt;object type=&quot;3&quot; unique_id=&quot;10112&quot;&gt;&lt;property id=&quot;20148&quot; value=&quot;5&quot;/&gt;&lt;property id=&quot;20300&quot; value=&quot;Slide 13&quot;/&gt;&lt;property id=&quot;20307&quot; value=&quot;368&quot;/&gt;&lt;/object&gt;&lt;object type=&quot;3&quot; unique_id=&quot;10113&quot;&gt;&lt;property id=&quot;20148&quot; value=&quot;5&quot;/&gt;&lt;property id=&quot;20300&quot; value=&quot;Slide 14&quot;/&gt;&lt;property id=&quot;20307&quot; value=&quot;351&quot;/&gt;&lt;/object&gt;&lt;object type=&quot;3&quot; unique_id=&quot;10114&quot;&gt;&lt;property id=&quot;20148&quot; value=&quot;5&quot;/&gt;&lt;property id=&quot;20300&quot; value=&quot;Slide 15&quot;/&gt;&lt;property id=&quot;20307&quot; value=&quot;336&quot;/&gt;&lt;/object&gt;&lt;object type=&quot;3&quot; unique_id=&quot;10115&quot;&gt;&lt;property id=&quot;20148&quot; value=&quot;5&quot;/&gt;&lt;property id=&quot;20300&quot; value=&quot;Slide 16&quot;/&gt;&lt;property id=&quot;20307&quot; value=&quot;341&quot;/&gt;&lt;/object&gt;&lt;object type=&quot;3&quot; unique_id=&quot;10116&quot;&gt;&lt;property id=&quot;20148&quot; value=&quot;5&quot;/&gt;&lt;property id=&quot;20300&quot; value=&quot;Slide 17&quot;/&gt;&lt;property id=&quot;20307&quot; value=&quot;338&quot;/&gt;&lt;/object&gt;&lt;object type=&quot;3&quot; unique_id=&quot;10117&quot;&gt;&lt;property id=&quot;20148&quot; value=&quot;5&quot;/&gt;&lt;property id=&quot;20300&quot; value=&quot;Slide 18&quot;/&gt;&lt;property id=&quot;20307&quot; value=&quot;330&quot;/&gt;&lt;/object&gt;&lt;object type=&quot;3&quot; unique_id=&quot;10118&quot;&gt;&lt;property id=&quot;20148&quot; value=&quot;5&quot;/&gt;&lt;property id=&quot;20300&quot; value=&quot;Slide 19&quot;/&gt;&lt;property id=&quot;20307&quot; value=&quot;308&quot;/&gt;&lt;/object&gt;&lt;object type=&quot;3&quot; unique_id=&quot;10119&quot;&gt;&lt;property id=&quot;20148&quot; value=&quot;5&quot;/&gt;&lt;property id=&quot;20300&quot; value=&quot;Slide 20&quot;/&gt;&lt;property id=&quot;20307&quot; value=&quot;326&quot;/&gt;&lt;/object&gt;&lt;object type=&quot;3&quot; unique_id=&quot;10120&quot;&gt;&lt;property id=&quot;20148&quot; value=&quot;5&quot;/&gt;&lt;property id=&quot;20300&quot; value=&quot;Slide 21&quot;/&gt;&lt;property id=&quot;20307&quot; value=&quot;325&quot;/&gt;&lt;/object&gt;&lt;object type=&quot;3&quot; unique_id=&quot;10121&quot;&gt;&lt;property id=&quot;20148&quot; value=&quot;5&quot;/&gt;&lt;property id=&quot;20300&quot; value=&quot;Slide 22&quot;/&gt;&lt;property id=&quot;20307&quot; value=&quot;309&quot;/&gt;&lt;/object&gt;&lt;object type=&quot;3&quot; unique_id=&quot;10122&quot;&gt;&lt;property id=&quot;20148&quot; value=&quot;5&quot;/&gt;&lt;property id=&quot;20300&quot; value=&quot;Slide 23&quot;/&gt;&lt;property id=&quot;20307&quot; value=&quot;343&quot;/&gt;&lt;/object&gt;&lt;object type=&quot;3&quot; unique_id=&quot;10123&quot;&gt;&lt;property id=&quot;20148&quot; value=&quot;5&quot;/&gt;&lt;property id=&quot;20300&quot; value=&quot;Slide 24&quot;/&gt;&lt;property id=&quot;20307&quot; value=&quot;363&quot;/&gt;&lt;/object&gt;&lt;object type=&quot;3&quot; unique_id=&quot;10124&quot;&gt;&lt;property id=&quot;20148&quot; value=&quot;5&quot;/&gt;&lt;property id=&quot;20300&quot; value=&quot;Slide 25&quot;/&gt;&lt;property id=&quot;20307&quot; value=&quot;310&quot;/&gt;&lt;/object&gt;&lt;object type=&quot;3&quot; unique_id=&quot;10125&quot;&gt;&lt;property id=&quot;20148&quot; value=&quot;5&quot;/&gt;&lt;property id=&quot;20300&quot; value=&quot;Slide 26&quot;/&gt;&lt;property id=&quot;20307&quot; value=&quot;327&quot;/&gt;&lt;/object&gt;&lt;object type=&quot;3&quot; unique_id=&quot;10126&quot;&gt;&lt;property id=&quot;20148&quot; value=&quot;5&quot;/&gt;&lt;property id=&quot;20300&quot; value=&quot;Slide 27&quot;/&gt;&lt;property id=&quot;20307&quot; value=&quot;311&quot;/&gt;&lt;/object&gt;&lt;object type=&quot;3&quot; unique_id=&quot;10127&quot;&gt;&lt;property id=&quot;20148&quot; value=&quot;5&quot;/&gt;&lt;property id=&quot;20300&quot; value=&quot;Slide 28&quot;/&gt;&lt;property id=&quot;20307&quot; value=&quot;344&quot;/&gt;&lt;/object&gt;&lt;object type=&quot;3&quot; unique_id=&quot;10128&quot;&gt;&lt;property id=&quot;20148&quot; value=&quot;5&quot;/&gt;&lt;property id=&quot;20300&quot; value=&quot;Slide 29&quot;/&gt;&lt;property id=&quot;20307&quot; value=&quot;345&quot;/&gt;&lt;/object&gt;&lt;object type=&quot;3&quot; unique_id=&quot;10129&quot;&gt;&lt;property id=&quot;20148&quot; value=&quot;5&quot;/&gt;&lt;property id=&quot;20300&quot; value=&quot;Slide 30&quot;/&gt;&lt;property id=&quot;20307&quot; value=&quot;347&quot;/&gt;&lt;/object&gt;&lt;object type=&quot;3&quot; unique_id=&quot;10130&quot;&gt;&lt;property id=&quot;20148&quot; value=&quot;5&quot;/&gt;&lt;property id=&quot;20300&quot; value=&quot;Slide 31&quot;/&gt;&lt;property id=&quot;20307&quot; value=&quot;346&quot;/&gt;&lt;/object&gt;&lt;object type=&quot;3&quot; unique_id=&quot;10131&quot;&gt;&lt;property id=&quot;20148&quot; value=&quot;5&quot;/&gt;&lt;property id=&quot;20300&quot; value=&quot;Slide 32&quot;/&gt;&lt;property id=&quot;20307&quot; value=&quot;365&quot;/&gt;&lt;/object&gt;&lt;object type=&quot;3&quot; unique_id=&quot;10132&quot;&gt;&lt;property id=&quot;20148&quot; value=&quot;5&quot;/&gt;&lt;property id=&quot;20300&quot; value=&quot;Slide 33&quot;/&gt;&lt;property id=&quot;20307&quot; value=&quot;313&quot;/&gt;&lt;/object&gt;&lt;object type=&quot;3&quot; unique_id=&quot;10133&quot;&gt;&lt;property id=&quot;20148&quot; value=&quot;5&quot;/&gt;&lt;property id=&quot;20300&quot; value=&quot;Slide 34&quot;/&gt;&lt;property id=&quot;20307&quot; value=&quot;356&quot;/&gt;&lt;/object&gt;&lt;object type=&quot;3&quot; unique_id=&quot;10134&quot;&gt;&lt;property id=&quot;20148&quot; value=&quot;5&quot;/&gt;&lt;property id=&quot;20300&quot; value=&quot;Slide 35&quot;/&gt;&lt;property id=&quot;20307&quot; value=&quot;357&quot;/&gt;&lt;/object&gt;&lt;object type=&quot;3&quot; unique_id=&quot;10135&quot;&gt;&lt;property id=&quot;20148&quot; value=&quot;5&quot;/&gt;&lt;property id=&quot;20300&quot; value=&quot;Slide 36&quot;/&gt;&lt;property id=&quot;20307&quot; value=&quot;315&quot;/&gt;&lt;/object&gt;&lt;object type=&quot;3&quot; unique_id=&quot;10136&quot;&gt;&lt;property id=&quot;20148&quot; value=&quot;5&quot;/&gt;&lt;property id=&quot;20300&quot; value=&quot;Slide 37&quot;/&gt;&lt;property id=&quot;20307&quot; value=&quot;358&quot;/&gt;&lt;/object&gt;&lt;/object&gt;&lt;object type=&quot;8&quot; unique_id=&quot;10176&quot;&gt;&lt;/object&gt;&lt;/object&gt;&lt;/database&gt;"/>
  <p:tag name="MMPROD_UIPERSISTENCEDATA" val="MMPROD_UIPERSISTENCEDATA"/>
  <p:tag name="SECTOMILLISECCONVERTED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3450</TotalTime>
  <Words>581</Words>
  <Application>Microsoft Office PowerPoint</Application>
  <PresentationFormat>Widescreen</PresentationFormat>
  <Paragraphs>200</Paragraphs>
  <Slides>30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MS PGothic</vt:lpstr>
      <vt:lpstr>Arial</vt:lpstr>
      <vt:lpstr>Arial</vt:lpstr>
      <vt:lpstr>Calibri</vt:lpstr>
      <vt:lpstr>IPAMincho</vt:lpstr>
      <vt:lpstr>Symbol</vt:lpstr>
      <vt:lpstr>Times New Roman</vt:lpstr>
      <vt:lpstr>Wingdings</vt:lpstr>
      <vt:lpstr>Tema di Office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Compsys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Francesco</dc:creator>
  <cp:lastModifiedBy>Francesco Emma</cp:lastModifiedBy>
  <cp:revision>281</cp:revision>
  <dcterms:created xsi:type="dcterms:W3CDTF">2011-06-16T14:24:44Z</dcterms:created>
  <dcterms:modified xsi:type="dcterms:W3CDTF">2019-06-14T07:37:17Z</dcterms:modified>
</cp:coreProperties>
</file>