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85" r:id="rId3"/>
    <p:sldId id="300" r:id="rId4"/>
    <p:sldId id="29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310" r:id="rId15"/>
    <p:sldId id="305" r:id="rId16"/>
    <p:sldId id="306" r:id="rId17"/>
    <p:sldId id="303" r:id="rId18"/>
    <p:sldId id="297" r:id="rId19"/>
    <p:sldId id="277" r:id="rId20"/>
    <p:sldId id="289" r:id="rId21"/>
    <p:sldId id="278" r:id="rId22"/>
    <p:sldId id="279" r:id="rId23"/>
    <p:sldId id="291" r:id="rId24"/>
    <p:sldId id="280" r:id="rId25"/>
    <p:sldId id="281" r:id="rId26"/>
    <p:sldId id="307" r:id="rId27"/>
    <p:sldId id="308" r:id="rId28"/>
    <p:sldId id="309" r:id="rId29"/>
    <p:sldId id="284" r:id="rId30"/>
    <p:sldId id="312" r:id="rId31"/>
    <p:sldId id="302" r:id="rId32"/>
    <p:sldId id="304" r:id="rId33"/>
    <p:sldId id="30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94662" autoAdjust="0"/>
  </p:normalViewPr>
  <p:slideViewPr>
    <p:cSldViewPr>
      <p:cViewPr>
        <p:scale>
          <a:sx n="76" d="100"/>
          <a:sy n="76" d="100"/>
        </p:scale>
        <p:origin x="-126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230B0-CD99-48AA-890A-538ABE468E71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7E4E4-E7D8-4ECC-ADB6-D1728F70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4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E4E4-E7D8-4ECC-ADB6-D1728F707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E4E4-E7D8-4ECC-ADB6-D1728F707C0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0E6A8E-5C50-4281-905D-40EAF22D740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6A8E-5C50-4281-905D-40EAF22D740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6A8E-5C50-4281-905D-40EAF22D740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0E6A8E-5C50-4281-905D-40EAF22D740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0E6A8E-5C50-4281-905D-40EAF22D740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6A8E-5C50-4281-905D-40EAF22D740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6A8E-5C50-4281-905D-40EAF22D740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0E6A8E-5C50-4281-905D-40EAF22D740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6A8E-5C50-4281-905D-40EAF22D740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0E6A8E-5C50-4281-905D-40EAF22D740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0E6A8E-5C50-4281-905D-40EAF22D740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0E6A8E-5C50-4281-905D-40EAF22D740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AA1A7E-7266-4FB1-AB2E-58BD9AB73B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dobe Heiti Std R" pitchFamily="34" charset="-128"/>
                <a:ea typeface="Adobe Heiti Std R" pitchFamily="34" charset="-128"/>
              </a:rPr>
              <a:t>Hemodialysis:concept</a:t>
            </a:r>
            <a:r>
              <a:rPr lang="en-US" dirty="0" smtClean="0">
                <a:latin typeface="Adobe Heiti Std R" pitchFamily="34" charset="-128"/>
                <a:ea typeface="Adobe Heiti Std R" pitchFamily="34" charset="-128"/>
              </a:rPr>
              <a:t> and membranes</a:t>
            </a:r>
            <a:endParaRPr lang="en-US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Elias </a:t>
            </a:r>
            <a:r>
              <a:rPr lang="en-US" dirty="0" err="1" smtClean="0"/>
              <a:t>Gemayel,M.D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rteriovenous Fistulaï Preferred form of dialysis accessï Typically end-to-side vein-to-artery anastamosisï Types  ï Rad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0769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7696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9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077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         INTRO:</a:t>
            </a:r>
          </a:p>
          <a:p>
            <a:endParaRPr lang="en-US" sz="40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The </a:t>
            </a:r>
            <a:r>
              <a:rPr lang="en-US" sz="2000" dirty="0"/>
              <a:t>dialysis solution that is used </a:t>
            </a:r>
            <a:r>
              <a:rPr lang="en-US" sz="2000" dirty="0" smtClean="0"/>
              <a:t>must </a:t>
            </a:r>
            <a:r>
              <a:rPr lang="en-US" sz="2000" dirty="0"/>
              <a:t>be a sterilized solution of mineral ions. Urea and other </a:t>
            </a:r>
            <a:r>
              <a:rPr lang="en-US" sz="2000" dirty="0" smtClean="0"/>
              <a:t>waste </a:t>
            </a:r>
            <a:r>
              <a:rPr lang="en-US" sz="2000" dirty="0" err="1" smtClean="0"/>
              <a:t>products,potassium,and</a:t>
            </a:r>
            <a:r>
              <a:rPr lang="en-US" sz="2000" dirty="0" smtClean="0"/>
              <a:t> phosphate</a:t>
            </a:r>
            <a:r>
              <a:rPr lang="en-US" sz="2000" dirty="0"/>
              <a:t> diffuse into the dialysis solution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However</a:t>
            </a:r>
            <a:r>
              <a:rPr lang="en-US" sz="2000" dirty="0"/>
              <a:t>, concentrations of </a:t>
            </a:r>
            <a:r>
              <a:rPr lang="en-US" sz="2000" dirty="0" smtClean="0">
                <a:solidFill>
                  <a:srgbClr val="FF0000"/>
                </a:solidFill>
              </a:rPr>
              <a:t>sodium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and </a:t>
            </a:r>
            <a:r>
              <a:rPr lang="en-US" sz="2000" dirty="0">
                <a:solidFill>
                  <a:srgbClr val="FF0000"/>
                </a:solidFill>
              </a:rPr>
              <a:t>chloride are similar to those of normal plasma to prevent loss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 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Sodium </a:t>
            </a:r>
            <a:r>
              <a:rPr lang="en-US" sz="2000" dirty="0">
                <a:solidFill>
                  <a:srgbClr val="FF0000"/>
                </a:solidFill>
              </a:rPr>
              <a:t>bicarbonate is added in a higher concentration than plasma to correct blood acidity</a:t>
            </a:r>
            <a:r>
              <a:rPr lang="en-US" sz="2000" dirty="0"/>
              <a:t>. A small amount of glucose is also commonly used.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22" y="457200"/>
            <a:ext cx="830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70C0"/>
                </a:solidFill>
              </a:rPr>
              <a:t>INTRO:</a:t>
            </a:r>
          </a:p>
          <a:p>
            <a:endParaRPr lang="en-US" sz="3200" dirty="0" smtClean="0">
              <a:solidFill>
                <a:srgbClr val="0070C0"/>
              </a:solidFill>
            </a:endParaRPr>
          </a:p>
          <a:p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newest dialysis machines on the market are highly computerized and continuously monitor an array of </a:t>
            </a:r>
            <a:r>
              <a:rPr lang="en-US" sz="2400" dirty="0">
                <a:solidFill>
                  <a:srgbClr val="FF0000"/>
                </a:solidFill>
              </a:rPr>
              <a:t>safety-critical parameters</a:t>
            </a:r>
            <a:r>
              <a:rPr lang="en-US" sz="2400" dirty="0" smtClean="0"/>
              <a:t>, including: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r>
              <a:rPr lang="en-US" sz="2400" dirty="0" smtClean="0"/>
              <a:t>   *blood </a:t>
            </a:r>
            <a:r>
              <a:rPr lang="en-US" sz="2400" dirty="0"/>
              <a:t>and dialysate flow rates; </a:t>
            </a:r>
            <a:r>
              <a:rPr lang="en-US" sz="2400" dirty="0" smtClean="0"/>
              <a:t>dialysis </a:t>
            </a:r>
            <a:r>
              <a:rPr lang="en-US" sz="2400" dirty="0"/>
              <a:t>solution conductivity, temperature, and pH; and analysis of the dialysate for evidence </a:t>
            </a:r>
            <a:r>
              <a:rPr lang="en-US" sz="2400" dirty="0">
                <a:solidFill>
                  <a:srgbClr val="FF0000"/>
                </a:solidFill>
              </a:rPr>
              <a:t>of blood leakage</a:t>
            </a:r>
            <a:r>
              <a:rPr lang="en-US" sz="2400" dirty="0"/>
              <a:t> or presence of air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169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     INTRO: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Any reading that is out of normal range triggers an audible alarm to alert the patient-care technician who is monitoring the patient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Manufacturers of dialysis machines include companies such as: </a:t>
            </a:r>
            <a:r>
              <a:rPr lang="en-US" dirty="0" err="1"/>
              <a:t>Nipro</a:t>
            </a:r>
            <a:r>
              <a:rPr lang="en-US" dirty="0"/>
              <a:t>, Fresenius, Gambro, Baxter, B. Braun, </a:t>
            </a:r>
            <a:r>
              <a:rPr lang="en-US" dirty="0" err="1"/>
              <a:t>NxStage</a:t>
            </a:r>
            <a:r>
              <a:rPr lang="en-US" dirty="0"/>
              <a:t> and </a:t>
            </a:r>
            <a:r>
              <a:rPr lang="en-US" dirty="0" err="1"/>
              <a:t>Bellco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Conductivity alarm: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7467600" cy="48737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Before dialysate reach to dialyzer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guard against excessive diluted or concentrated</a:t>
            </a:r>
            <a:r>
              <a:rPr lang="en-US" dirty="0" smtClean="0"/>
              <a:t> dialysis solution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Sodium is measured by conductivity on dialysis:</a:t>
            </a:r>
          </a:p>
          <a:p>
            <a:pPr marL="0" indent="0">
              <a:buNone/>
            </a:pPr>
            <a:r>
              <a:rPr lang="en-US" sz="2000" dirty="0" smtClean="0"/>
              <a:t>       *</a:t>
            </a:r>
            <a:r>
              <a:rPr lang="en-US" sz="2000" dirty="0" smtClean="0">
                <a:solidFill>
                  <a:srgbClr val="FF0000"/>
                </a:solidFill>
              </a:rPr>
              <a:t>14.0 </a:t>
            </a:r>
            <a:r>
              <a:rPr lang="en-US" sz="2000" dirty="0" err="1" smtClean="0">
                <a:solidFill>
                  <a:srgbClr val="FF0000"/>
                </a:solidFill>
              </a:rPr>
              <a:t>mS</a:t>
            </a:r>
            <a:r>
              <a:rPr lang="en-US" sz="2000" dirty="0" smtClean="0">
                <a:solidFill>
                  <a:srgbClr val="FF0000"/>
                </a:solidFill>
              </a:rPr>
              <a:t>/cm = 140mEq/l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       *Exposure of the blood to </a:t>
            </a:r>
            <a:r>
              <a:rPr lang="en-US" sz="2000" dirty="0" err="1" smtClean="0"/>
              <a:t>hyposmolar</a:t>
            </a:r>
            <a:r>
              <a:rPr lang="en-US" sz="2000" dirty="0" smtClean="0"/>
              <a:t> dialysate               can lead to hyponatremia and rapid hemolysis.</a:t>
            </a:r>
          </a:p>
          <a:p>
            <a:pPr marL="0" indent="0">
              <a:buNone/>
            </a:pPr>
            <a:r>
              <a:rPr lang="en-US" sz="2000" dirty="0" smtClean="0"/>
              <a:t>       *conductivity </a:t>
            </a:r>
            <a:r>
              <a:rPr lang="en-US" sz="2000" dirty="0" err="1" smtClean="0"/>
              <a:t>measurment</a:t>
            </a:r>
            <a:r>
              <a:rPr lang="en-US" sz="2000" dirty="0" smtClean="0"/>
              <a:t> by a dialysis machine is 10 x more precise than sodium </a:t>
            </a:r>
            <a:r>
              <a:rPr lang="en-US" sz="2000" dirty="0" err="1" smtClean="0"/>
              <a:t>measurment</a:t>
            </a:r>
            <a:r>
              <a:rPr lang="en-US" sz="2000" dirty="0" smtClean="0"/>
              <a:t> by laboratory.</a:t>
            </a:r>
          </a:p>
          <a:p>
            <a:pPr marL="0" indent="0">
              <a:buNone/>
            </a:pPr>
            <a:r>
              <a:rPr lang="en-US" sz="2000" dirty="0" smtClean="0"/>
              <a:t>       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Conductivity can be used to measure </a:t>
            </a:r>
            <a:r>
              <a:rPr lang="en-US" dirty="0" smtClean="0"/>
              <a:t>clearance: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819400"/>
            <a:ext cx="7467600" cy="4873752"/>
          </a:xfrm>
        </p:spPr>
        <p:txBody>
          <a:bodyPr/>
          <a:lstStyle/>
          <a:p>
            <a:r>
              <a:rPr lang="en-US" dirty="0" smtClean="0"/>
              <a:t>The size of ionized sodium is </a:t>
            </a:r>
            <a:r>
              <a:rPr lang="en-US" dirty="0" smtClean="0">
                <a:solidFill>
                  <a:srgbClr val="FF0000"/>
                </a:solidFill>
              </a:rPr>
              <a:t>58.5 </a:t>
            </a:r>
            <a:r>
              <a:rPr lang="en-US" dirty="0" err="1" smtClean="0"/>
              <a:t>daltons</a:t>
            </a:r>
            <a:r>
              <a:rPr lang="en-US" dirty="0" smtClean="0"/>
              <a:t> and urea is 60 </a:t>
            </a:r>
            <a:r>
              <a:rPr lang="en-US" dirty="0" err="1" smtClean="0"/>
              <a:t>daltons.Therefore</a:t>
            </a:r>
            <a:r>
              <a:rPr lang="en-US" dirty="0" smtClean="0"/>
              <a:t> these 2 substances will have the same ability to cross the dialyzer membrane,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4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dialyzer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820" y="1600200"/>
            <a:ext cx="707836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6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35846"/>
            <a:ext cx="7696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  The </a:t>
            </a:r>
            <a:r>
              <a:rPr lang="en-US" sz="4000" dirty="0">
                <a:solidFill>
                  <a:srgbClr val="0070C0"/>
                </a:solidFill>
              </a:rPr>
              <a:t>dialyzer </a:t>
            </a:r>
            <a:endParaRPr lang="en-US" sz="4000" dirty="0" smtClean="0">
              <a:solidFill>
                <a:srgbClr val="0070C0"/>
              </a:solidFill>
            </a:endParaRPr>
          </a:p>
          <a:p>
            <a:endParaRPr lang="en-US" sz="40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is </a:t>
            </a:r>
            <a:r>
              <a:rPr lang="en-US" sz="2400" dirty="0"/>
              <a:t>the piece of equipment that actually filters the blood. Almost all dialyzers in use today are of the hollow-fiber variety. 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A </a:t>
            </a:r>
            <a:r>
              <a:rPr lang="en-US" sz="2400" dirty="0"/>
              <a:t>cylindrical bundle of </a:t>
            </a:r>
            <a:r>
              <a:rPr lang="en-US" sz="2400" dirty="0">
                <a:solidFill>
                  <a:srgbClr val="FF0000"/>
                </a:solidFill>
              </a:rPr>
              <a:t>hollow fibers</a:t>
            </a:r>
            <a:r>
              <a:rPr lang="en-US" sz="2400" dirty="0"/>
              <a:t>, whose walls are composed of semi-permeable membrane, is anchored at each end into potting compound (a sort of glue). 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This </a:t>
            </a:r>
            <a:r>
              <a:rPr lang="en-US" sz="2400" dirty="0"/>
              <a:t>assembly is then put into a clear plastic cylindrical shell with four openings.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951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"/>
            <a:ext cx="77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HISTORY:</a:t>
            </a:r>
          </a:p>
          <a:p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Willem </a:t>
            </a:r>
            <a:r>
              <a:rPr lang="en-US" sz="2400" dirty="0" err="1"/>
              <a:t>Kolff</a:t>
            </a:r>
            <a:r>
              <a:rPr lang="en-US" sz="2400" dirty="0"/>
              <a:t> was the first to construct a working dialyzer in 1943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first successfully treated patient was a 67-year-old woman in </a:t>
            </a:r>
            <a:r>
              <a:rPr lang="en-US" sz="2400" dirty="0">
                <a:solidFill>
                  <a:srgbClr val="FF0000"/>
                </a:solidFill>
              </a:rPr>
              <a:t>uremic coma</a:t>
            </a:r>
            <a:r>
              <a:rPr lang="en-US" sz="2400" dirty="0"/>
              <a:t> who regained consciousness after 11 hours of </a:t>
            </a:r>
            <a:r>
              <a:rPr lang="en-US" sz="2400" dirty="0" smtClean="0"/>
              <a:t>hemodialysis </a:t>
            </a:r>
            <a:r>
              <a:rPr lang="en-US" sz="2400" dirty="0"/>
              <a:t>with </a:t>
            </a:r>
            <a:r>
              <a:rPr lang="en-US" sz="2400" dirty="0" err="1"/>
              <a:t>Kolff's</a:t>
            </a:r>
            <a:r>
              <a:rPr lang="en-US" sz="2400" dirty="0"/>
              <a:t> dialyzer in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1945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At </a:t>
            </a:r>
            <a:r>
              <a:rPr lang="en-US" sz="2400" dirty="0"/>
              <a:t>the time of its creation, </a:t>
            </a:r>
            <a:r>
              <a:rPr lang="en-US" sz="2400" dirty="0" err="1"/>
              <a:t>Kolff's</a:t>
            </a:r>
            <a:r>
              <a:rPr lang="en-US" sz="2400" dirty="0"/>
              <a:t> goal was to provide life support during recovery from </a:t>
            </a:r>
            <a:r>
              <a:rPr lang="en-US" sz="2400" dirty="0">
                <a:solidFill>
                  <a:srgbClr val="FF0000"/>
                </a:solidFill>
              </a:rPr>
              <a:t>acute renal failure.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855" y="533400"/>
            <a:ext cx="7620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70C0"/>
                </a:solidFill>
              </a:rPr>
              <a:t>THE DIALYZER:</a:t>
            </a:r>
          </a:p>
          <a:p>
            <a:endParaRPr lang="en-US" sz="32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One </a:t>
            </a:r>
            <a:r>
              <a:rPr lang="en-US" sz="2400" dirty="0"/>
              <a:t>opening or blood port at each end of the cylinder communicates with each end of the bundle of hollow fibers.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*This </a:t>
            </a:r>
            <a:r>
              <a:rPr lang="en-US" sz="2400" dirty="0"/>
              <a:t>forms </a:t>
            </a:r>
            <a:r>
              <a:rPr lang="en-US" sz="2400" dirty="0">
                <a:solidFill>
                  <a:srgbClr val="FF0000"/>
                </a:solidFill>
              </a:rPr>
              <a:t>the "blood compartment"</a:t>
            </a:r>
            <a:r>
              <a:rPr lang="en-US" sz="2400" dirty="0"/>
              <a:t> of the dialyzer. 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Two </a:t>
            </a:r>
            <a:r>
              <a:rPr lang="en-US" sz="2400" dirty="0"/>
              <a:t>other ports are cut into the side of the cylinder.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*These </a:t>
            </a:r>
            <a:r>
              <a:rPr lang="en-US" sz="2400" dirty="0"/>
              <a:t>communicate with the space around the hollow fibers, the "</a:t>
            </a:r>
            <a:r>
              <a:rPr lang="en-US" sz="2400" dirty="0">
                <a:solidFill>
                  <a:srgbClr val="FF0000"/>
                </a:solidFill>
              </a:rPr>
              <a:t>dialysate compartment</a:t>
            </a:r>
            <a:r>
              <a:rPr lang="en-US" sz="2400" dirty="0" smtClean="0">
                <a:solidFill>
                  <a:srgbClr val="FF0000"/>
                </a:solidFill>
              </a:rPr>
              <a:t>.“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99" y="914400"/>
            <a:ext cx="8534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  Dialyzer membranes</a:t>
            </a:r>
          </a:p>
          <a:p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C</a:t>
            </a:r>
            <a:r>
              <a:rPr lang="en-US" sz="2400" dirty="0" smtClean="0"/>
              <a:t>ome </a:t>
            </a:r>
            <a:r>
              <a:rPr lang="en-US" sz="2400" dirty="0"/>
              <a:t>with different pore sizes. Those with smaller pore size are called "low-flux" and those with larger pore sizes are called "high-flux." Some larger molecules, such as </a:t>
            </a:r>
            <a:r>
              <a:rPr lang="en-US" sz="2400" dirty="0">
                <a:solidFill>
                  <a:srgbClr val="FF0000"/>
                </a:solidFill>
              </a:rPr>
              <a:t>beta-2-microglobulin</a:t>
            </a:r>
            <a:r>
              <a:rPr lang="en-US" sz="2400" dirty="0"/>
              <a:t>, are not removed </a:t>
            </a:r>
            <a:r>
              <a:rPr lang="en-US" sz="2400" dirty="0" smtClean="0"/>
              <a:t>at all </a:t>
            </a:r>
            <a:r>
              <a:rPr lang="en-US" sz="2400" dirty="0"/>
              <a:t>with </a:t>
            </a:r>
            <a:r>
              <a:rPr lang="en-US" sz="2400" dirty="0" smtClean="0"/>
              <a:t>Lo flux membranes.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However</a:t>
            </a:r>
            <a:r>
              <a:rPr lang="en-US" sz="2400" dirty="0"/>
              <a:t>, such </a:t>
            </a:r>
            <a:r>
              <a:rPr lang="en-US" sz="2400" dirty="0" smtClean="0"/>
              <a:t>AK </a:t>
            </a:r>
            <a:r>
              <a:rPr lang="en-US" sz="2400" dirty="0"/>
              <a:t>require newer dialysis machines and high-quality dialysis solution to control the rate of fluid removal properly and to </a:t>
            </a:r>
            <a:r>
              <a:rPr lang="en-US" sz="2400" dirty="0">
                <a:solidFill>
                  <a:srgbClr val="FF0000"/>
                </a:solidFill>
              </a:rPr>
              <a:t>prevent backflow </a:t>
            </a:r>
            <a:r>
              <a:rPr lang="en-US" sz="2400" dirty="0"/>
              <a:t>of dialysis solution impurities into the patient through </a:t>
            </a:r>
            <a:r>
              <a:rPr lang="en-US" sz="2400" dirty="0" smtClean="0"/>
              <a:t>AK.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61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320" y="914400"/>
            <a:ext cx="8229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  Dialyzer membranes</a:t>
            </a:r>
          </a:p>
          <a:p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were </a:t>
            </a:r>
            <a:r>
              <a:rPr lang="en-US" sz="2400" dirty="0"/>
              <a:t>made primarily of cellulose (derived from </a:t>
            </a:r>
            <a:r>
              <a:rPr lang="en-US" sz="2400" dirty="0">
                <a:solidFill>
                  <a:srgbClr val="FF0000"/>
                </a:solidFill>
              </a:rPr>
              <a:t>cotton linter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surface of such membranes was not very biocompatible, because exposed hydroxyl groups </a:t>
            </a:r>
            <a:r>
              <a:rPr lang="en-US" sz="2400" dirty="0" smtClean="0"/>
              <a:t> </a:t>
            </a:r>
            <a:r>
              <a:rPr lang="en-US" sz="2400" dirty="0"/>
              <a:t>activate complement in the blood passing by the </a:t>
            </a:r>
            <a:r>
              <a:rPr lang="en-US" sz="2400" dirty="0" smtClean="0"/>
              <a:t>Mb.</a:t>
            </a:r>
          </a:p>
          <a:p>
            <a:r>
              <a:rPr lang="en-US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One </a:t>
            </a:r>
            <a:r>
              <a:rPr lang="en-US" sz="2400" dirty="0"/>
              <a:t>change was to cover </a:t>
            </a:r>
            <a:r>
              <a:rPr lang="en-US" sz="2400" dirty="0" smtClean="0"/>
              <a:t>these groups </a:t>
            </a:r>
            <a:r>
              <a:rPr lang="en-US" sz="2400" dirty="0"/>
              <a:t>with </a:t>
            </a:r>
            <a:r>
              <a:rPr lang="en-US" sz="2400" dirty="0" smtClean="0"/>
              <a:t>acetate </a:t>
            </a:r>
            <a:r>
              <a:rPr lang="en-US" sz="2400" dirty="0"/>
              <a:t>(cellulose acetate); another was to mix in some compounds that would </a:t>
            </a:r>
            <a:r>
              <a:rPr lang="en-US" sz="2400" dirty="0">
                <a:solidFill>
                  <a:srgbClr val="FF0000"/>
                </a:solidFill>
              </a:rPr>
              <a:t>inhibit complement activation at the </a:t>
            </a:r>
            <a:r>
              <a:rPr lang="en-US" sz="2400" dirty="0" smtClean="0">
                <a:solidFill>
                  <a:srgbClr val="FF0000"/>
                </a:solidFill>
              </a:rPr>
              <a:t>Mb </a:t>
            </a:r>
            <a:r>
              <a:rPr lang="en-US" sz="2400" dirty="0">
                <a:solidFill>
                  <a:srgbClr val="FF0000"/>
                </a:solidFill>
              </a:rPr>
              <a:t>surface (modified cellulose).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3586" y="1066800"/>
            <a:ext cx="7315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SO!</a:t>
            </a:r>
          </a:p>
          <a:p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original "unsubstituted cellulose" membranes </a:t>
            </a:r>
            <a:r>
              <a:rPr lang="en-US" sz="2400" dirty="0">
                <a:solidFill>
                  <a:srgbClr val="FF0000"/>
                </a:solidFill>
              </a:rPr>
              <a:t>are no longer in wide use</a:t>
            </a:r>
            <a:r>
              <a:rPr lang="en-US" sz="2400" dirty="0"/>
              <a:t>, whereas cellulose acetate and modified cellulose dialyzers are still used.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Cellulosic </a:t>
            </a:r>
            <a:r>
              <a:rPr lang="en-US" sz="2400" dirty="0"/>
              <a:t>membranes can be made in either low-flux or high-flux configuration, depending on their pore size.</a:t>
            </a:r>
          </a:p>
        </p:txBody>
      </p:sp>
    </p:spTree>
    <p:extLst>
      <p:ext uri="{BB962C8B-B14F-4D97-AF65-F5344CB8AC3E}">
        <p14:creationId xmlns:p14="http://schemas.microsoft.com/office/powerpoint/2010/main" val="26281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001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Another </a:t>
            </a:r>
            <a:r>
              <a:rPr lang="en-US" sz="3200" dirty="0"/>
              <a:t>group of </a:t>
            </a:r>
            <a:r>
              <a:rPr lang="en-US" sz="3200" dirty="0" smtClean="0"/>
              <a:t>membranes:</a:t>
            </a:r>
          </a:p>
          <a:p>
            <a:endParaRPr lang="en-US" sz="3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Is </a:t>
            </a:r>
            <a:r>
              <a:rPr lang="en-US" sz="2400" dirty="0"/>
              <a:t>made from synthetic materials, using polymers such </a:t>
            </a:r>
            <a:r>
              <a:rPr lang="en-US" sz="2400" dirty="0" smtClean="0"/>
              <a:t>as </a:t>
            </a:r>
            <a:r>
              <a:rPr lang="en-US" sz="2400" dirty="0" err="1" smtClean="0">
                <a:solidFill>
                  <a:srgbClr val="FF0000"/>
                </a:solidFill>
              </a:rPr>
              <a:t>polysulfone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polyethersulfone</a:t>
            </a:r>
            <a:r>
              <a:rPr lang="en-US" sz="2400" dirty="0" smtClean="0">
                <a:solidFill>
                  <a:srgbClr val="FF0000"/>
                </a:solidFill>
              </a:rPr>
              <a:t> (trending), </a:t>
            </a:r>
            <a:r>
              <a:rPr lang="en-US" sz="2400" dirty="0" smtClean="0"/>
              <a:t>polyamide, polycarbonate</a:t>
            </a:r>
            <a:r>
              <a:rPr lang="en-US" sz="2400" dirty="0"/>
              <a:t>, and </a:t>
            </a:r>
            <a:r>
              <a:rPr lang="en-US" sz="2400" dirty="0" err="1"/>
              <a:t>polyacrylonitrile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These </a:t>
            </a:r>
            <a:r>
              <a:rPr lang="en-US" sz="2400" dirty="0"/>
              <a:t>synthetic membranes activate complement to a lesser degree than unsubstituted cellulose membranes.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Nanotechnology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is </a:t>
            </a:r>
            <a:r>
              <a:rPr lang="en-US" sz="2400" dirty="0"/>
              <a:t>being used in some of the most recent high-flux membranes to create a uniform pore size.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goal of high-flux membranes is to pass relatively large molecules such as beta-2-microglobulin (</a:t>
            </a:r>
            <a:r>
              <a:rPr lang="en-US" sz="2400" dirty="0">
                <a:solidFill>
                  <a:srgbClr val="FF0000"/>
                </a:solidFill>
              </a:rPr>
              <a:t>MW 11,600 </a:t>
            </a:r>
            <a:r>
              <a:rPr lang="en-US" sz="2400" dirty="0" err="1">
                <a:solidFill>
                  <a:srgbClr val="FF0000"/>
                </a:solidFill>
              </a:rPr>
              <a:t>daltons</a:t>
            </a:r>
            <a:r>
              <a:rPr lang="en-US" sz="2400" dirty="0"/>
              <a:t>), but not to pass albumin (MW ~66,400 </a:t>
            </a:r>
            <a:r>
              <a:rPr lang="en-US" sz="2400" dirty="0" err="1"/>
              <a:t>daltons</a:t>
            </a:r>
            <a:r>
              <a:rPr lang="en-US" sz="2400" dirty="0" smtClean="0"/>
              <a:t>).. </a:t>
            </a:r>
          </a:p>
        </p:txBody>
      </p:sp>
    </p:spTree>
    <p:extLst>
      <p:ext uri="{BB962C8B-B14F-4D97-AF65-F5344CB8AC3E}">
        <p14:creationId xmlns:p14="http://schemas.microsoft.com/office/powerpoint/2010/main" val="8566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1315"/>
            <a:ext cx="7467600" cy="1143000"/>
          </a:xfrm>
        </p:spPr>
        <p:txBody>
          <a:bodyPr/>
          <a:lstStyle/>
          <a:p>
            <a:r>
              <a:rPr lang="en-US" smtClean="0"/>
              <a:t> More </a:t>
            </a:r>
            <a:r>
              <a:rPr lang="en-US" dirty="0" smtClean="0"/>
              <a:t>on High Flux: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HEMO</a:t>
            </a:r>
            <a:r>
              <a:rPr lang="en-US" dirty="0" smtClean="0"/>
              <a:t> study did not show a mortality benefit between high flux and low flux dialysis.</a:t>
            </a:r>
          </a:p>
          <a:p>
            <a:endParaRPr lang="en-US" dirty="0" smtClean="0"/>
          </a:p>
          <a:p>
            <a:r>
              <a:rPr lang="en-US" dirty="0" err="1" smtClean="0"/>
              <a:t>Howevwer,the</a:t>
            </a:r>
            <a:r>
              <a:rPr lang="en-US" dirty="0" smtClean="0"/>
              <a:t> </a:t>
            </a:r>
            <a:r>
              <a:rPr lang="en-US" i="1" dirty="0" err="1" smtClean="0"/>
              <a:t>posthoc</a:t>
            </a:r>
            <a:r>
              <a:rPr lang="en-US" dirty="0" smtClean="0"/>
              <a:t> </a:t>
            </a:r>
            <a:r>
              <a:rPr lang="en-US" dirty="0" err="1" smtClean="0"/>
              <a:t>study,</a:t>
            </a:r>
            <a:r>
              <a:rPr lang="en-US" dirty="0" err="1" smtClean="0">
                <a:solidFill>
                  <a:srgbClr val="FF0000"/>
                </a:solidFill>
              </a:rPr>
              <a:t>MPO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trial and </a:t>
            </a:r>
            <a:r>
              <a:rPr lang="en-US" dirty="0" smtClean="0">
                <a:solidFill>
                  <a:srgbClr val="FF0000"/>
                </a:solidFill>
              </a:rPr>
              <a:t>EGE </a:t>
            </a:r>
            <a:r>
              <a:rPr lang="en-US" dirty="0" smtClean="0"/>
              <a:t>trial showed a survival benefit (especially cardiovascular) for high flux dialysis in subset of patients with </a:t>
            </a:r>
            <a:r>
              <a:rPr lang="en-US" dirty="0" smtClean="0">
                <a:solidFill>
                  <a:srgbClr val="FF0000"/>
                </a:solidFill>
              </a:rPr>
              <a:t>albumin&lt;4mg/</a:t>
            </a:r>
            <a:r>
              <a:rPr lang="en-US" dirty="0" err="1" smtClean="0">
                <a:solidFill>
                  <a:srgbClr val="FF0000"/>
                </a:solidFill>
              </a:rPr>
              <a:t>dl,dialysis</a:t>
            </a:r>
            <a:r>
              <a:rPr lang="en-US" dirty="0" smtClean="0">
                <a:solidFill>
                  <a:srgbClr val="FF0000"/>
                </a:solidFill>
              </a:rPr>
              <a:t> vintage &gt;3.7 </a:t>
            </a:r>
            <a:r>
              <a:rPr lang="en-US" dirty="0" err="1" smtClean="0">
                <a:solidFill>
                  <a:srgbClr val="FF0000"/>
                </a:solidFill>
              </a:rPr>
              <a:t>years,diabetes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those with AV fistula.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KDOQI Adequacy Work</a:t>
            </a:r>
            <a:r>
              <a:rPr lang="en-US" dirty="0" smtClean="0"/>
              <a:t> group recommends use of high flux dialyzers routinely as long as appropriate water treatment is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a\Desktop\IMG_3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67817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TMP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7848600" cy="4873752"/>
          </a:xfrm>
        </p:spPr>
        <p:txBody>
          <a:bodyPr/>
          <a:lstStyle/>
          <a:p>
            <a:r>
              <a:rPr lang="en-US" dirty="0" smtClean="0"/>
              <a:t>Is the  </a:t>
            </a:r>
            <a:r>
              <a:rPr lang="en-US" dirty="0" err="1" smtClean="0"/>
              <a:t>Trasmembrane</a:t>
            </a:r>
            <a:r>
              <a:rPr lang="en-US"/>
              <a:t> </a:t>
            </a:r>
            <a:r>
              <a:rPr lang="en-US" smtClean="0"/>
              <a:t>Pressure or </a:t>
            </a:r>
            <a:r>
              <a:rPr lang="en-US" dirty="0" smtClean="0"/>
              <a:t>the pressure </a:t>
            </a:r>
            <a:r>
              <a:rPr lang="en-US" dirty="0" smtClean="0">
                <a:solidFill>
                  <a:srgbClr val="FF0000"/>
                </a:solidFill>
              </a:rPr>
              <a:t>difference between blood and fluid compartment.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modern dialysis </a:t>
            </a:r>
            <a:r>
              <a:rPr lang="en-US" dirty="0" err="1" smtClean="0"/>
              <a:t>machines,TMP</a:t>
            </a:r>
            <a:r>
              <a:rPr lang="en-US" dirty="0" smtClean="0"/>
              <a:t> monitors the volumetric control of ultrafiltration: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drop</a:t>
            </a:r>
            <a:r>
              <a:rPr lang="en-US" dirty="0" smtClean="0"/>
              <a:t> in TMP indicate leakage of fluid in system or rupture of membrane(which can be changed)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 A </a:t>
            </a:r>
            <a:r>
              <a:rPr lang="en-US" dirty="0" smtClean="0">
                <a:solidFill>
                  <a:srgbClr val="FF0000"/>
                </a:solidFill>
              </a:rPr>
              <a:t>rise</a:t>
            </a:r>
            <a:r>
              <a:rPr lang="en-US" dirty="0" smtClean="0"/>
              <a:t> indicate clotting of blood.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430" y="1371600"/>
            <a:ext cx="7772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SIZE MATTERS(filter):</a:t>
            </a:r>
          </a:p>
          <a:p>
            <a:endParaRPr lang="en-US" sz="32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Dialyzers </a:t>
            </a:r>
            <a:r>
              <a:rPr lang="en-US" sz="2400" dirty="0"/>
              <a:t>come in many different sizes. A </a:t>
            </a:r>
            <a:r>
              <a:rPr lang="en-US" sz="2400" dirty="0">
                <a:solidFill>
                  <a:srgbClr val="FF0000"/>
                </a:solidFill>
              </a:rPr>
              <a:t>larger dialyzer </a:t>
            </a:r>
            <a:r>
              <a:rPr lang="en-US" sz="2400" dirty="0"/>
              <a:t>with a larger membrane area (A) will usually </a:t>
            </a:r>
            <a:r>
              <a:rPr lang="en-US" sz="2400" dirty="0">
                <a:solidFill>
                  <a:srgbClr val="FF0000"/>
                </a:solidFill>
              </a:rPr>
              <a:t>remove more solutes </a:t>
            </a:r>
            <a:r>
              <a:rPr lang="en-US" sz="2400" dirty="0"/>
              <a:t>than a smaller dialyzer, especially at high blood flow rates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/>
              <a:t>This also depends on the </a:t>
            </a:r>
            <a:r>
              <a:rPr lang="en-US" sz="2400" dirty="0">
                <a:solidFill>
                  <a:srgbClr val="FF0000"/>
                </a:solidFill>
              </a:rPr>
              <a:t>membrane permeability coefficient </a:t>
            </a:r>
            <a:r>
              <a:rPr lang="en-US" sz="2400" i="1" dirty="0">
                <a:solidFill>
                  <a:srgbClr val="FF0000"/>
                </a:solidFill>
              </a:rPr>
              <a:t>K</a:t>
            </a:r>
            <a:r>
              <a:rPr lang="en-US" sz="2400" i="1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 for the solute </a:t>
            </a:r>
            <a:r>
              <a:rPr lang="en-US" sz="2400" dirty="0"/>
              <a:t>in question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65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838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  HISTORY:</a:t>
            </a:r>
          </a:p>
          <a:p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After</a:t>
            </a:r>
            <a:r>
              <a:rPr lang="en-US" sz="2400" dirty="0"/>
              <a:t> World War II ended, </a:t>
            </a:r>
            <a:r>
              <a:rPr lang="en-US" sz="2400" dirty="0" err="1"/>
              <a:t>Kolff</a:t>
            </a:r>
            <a:r>
              <a:rPr lang="en-US" sz="2400" dirty="0"/>
              <a:t> donated the five dialyzers he had made to hospitals around the world, including Mount Sinai Hospital, New </a:t>
            </a:r>
            <a:r>
              <a:rPr lang="en-US" sz="2400" dirty="0" smtClean="0"/>
              <a:t>York.</a:t>
            </a:r>
          </a:p>
          <a:p>
            <a:r>
              <a:rPr lang="en-US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next </a:t>
            </a:r>
            <a:r>
              <a:rPr lang="en-US" sz="2400" dirty="0" smtClean="0">
                <a:solidFill>
                  <a:srgbClr val="FF0000"/>
                </a:solidFill>
              </a:rPr>
              <a:t>stainless steel dialyzer</a:t>
            </a:r>
            <a:r>
              <a:rPr lang="en-US" sz="2400" dirty="0" smtClean="0"/>
              <a:t> generation were made by with name.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85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 dialyzer efficiency is usually expressed as the K0A – the product of permeability coefficient and area. Most dialyzers have membrane surface areas </a:t>
            </a:r>
            <a:r>
              <a:rPr lang="en-US" dirty="0">
                <a:solidFill>
                  <a:srgbClr val="FF0000"/>
                </a:solidFill>
              </a:rPr>
              <a:t>of 0.8 to 2.2 square meters</a:t>
            </a:r>
            <a:r>
              <a:rPr lang="en-US" dirty="0"/>
              <a:t>, and values of K0A ranging from about 500 to 1500 mL/min.</a:t>
            </a:r>
          </a:p>
          <a:p>
            <a:endParaRPr lang="en-US" dirty="0"/>
          </a:p>
          <a:p>
            <a:r>
              <a:rPr lang="en-US" dirty="0"/>
              <a:t> K0A, </a:t>
            </a:r>
            <a:r>
              <a:rPr lang="en-US" dirty="0">
                <a:solidFill>
                  <a:srgbClr val="FF0000"/>
                </a:solidFill>
              </a:rPr>
              <a:t>expressed in mL/min</a:t>
            </a:r>
            <a:r>
              <a:rPr lang="en-US" dirty="0"/>
              <a:t>, can be thought of as the maximum clearance of a dialyzer at very high blood and dialysate flow.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Is K0A equal to </a:t>
            </a:r>
            <a:r>
              <a:rPr lang="en-US" dirty="0" err="1">
                <a:solidFill>
                  <a:srgbClr val="FF0000"/>
                </a:solidFill>
              </a:rPr>
              <a:t>efficiency?in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argot,yes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K0A  for  UREA:</a:t>
            </a:r>
          </a:p>
          <a:p>
            <a:pPr marL="0" indent="0">
              <a:buNone/>
            </a:pPr>
            <a:r>
              <a:rPr lang="en-US" dirty="0" smtClean="0"/>
              <a:t>F5:614ml/min</a:t>
            </a:r>
          </a:p>
          <a:p>
            <a:pPr marL="0" indent="0">
              <a:buNone/>
            </a:pPr>
            <a:r>
              <a:rPr lang="en-US" dirty="0" smtClean="0"/>
              <a:t>F7:874ml/min</a:t>
            </a:r>
          </a:p>
          <a:p>
            <a:pPr marL="0" indent="0">
              <a:buNone/>
            </a:pPr>
            <a:r>
              <a:rPr lang="en-US" dirty="0" smtClean="0"/>
              <a:t>F10:976ml/min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FOR HIGH FLUX DIALYSIS: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1)Clearance of b2 </a:t>
            </a:r>
            <a:r>
              <a:rPr lang="en-US" dirty="0" err="1" smtClean="0"/>
              <a:t>Microglobulin</a:t>
            </a:r>
            <a:r>
              <a:rPr lang="en-US" dirty="0"/>
              <a:t> </a:t>
            </a:r>
            <a:r>
              <a:rPr lang="en-US" dirty="0" smtClean="0"/>
              <a:t>&gt;20 ml/min.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</a:t>
            </a:r>
            <a:r>
              <a:rPr lang="en-US" dirty="0" err="1" smtClean="0"/>
              <a:t>Kuf</a:t>
            </a:r>
            <a:r>
              <a:rPr lang="en-US" dirty="0" smtClean="0"/>
              <a:t> of dialyzer &gt; 15ml/h/mmHg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Kuf</a:t>
            </a:r>
            <a:r>
              <a:rPr lang="en-US" dirty="0" smtClean="0"/>
              <a:t>=volume of fluid transferred across membrane per mmHg of pressure gradient.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efficiencyy</a:t>
            </a:r>
            <a:r>
              <a:rPr lang="en-US" dirty="0" smtClean="0"/>
              <a:t>        vs       High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3657600" cy="5334000"/>
          </a:xfrm>
        </p:spPr>
        <p:txBody>
          <a:bodyPr/>
          <a:lstStyle/>
          <a:p>
            <a:r>
              <a:rPr lang="en-US" dirty="0" smtClean="0"/>
              <a:t>Urea Cl  &gt;210 ml/min</a:t>
            </a:r>
          </a:p>
          <a:p>
            <a:r>
              <a:rPr lang="en-US" dirty="0" err="1" smtClean="0"/>
              <a:t>Kuf</a:t>
            </a:r>
            <a:r>
              <a:rPr lang="en-US" dirty="0" smtClean="0"/>
              <a:t> is variable</a:t>
            </a:r>
          </a:p>
          <a:p>
            <a:r>
              <a:rPr lang="en-US" dirty="0" smtClean="0"/>
              <a:t>Clearance of middle weight molecules variable</a:t>
            </a:r>
          </a:p>
          <a:p>
            <a:r>
              <a:rPr lang="en-US" dirty="0" smtClean="0"/>
              <a:t>K0A(efficiency) urea is </a:t>
            </a:r>
            <a:r>
              <a:rPr lang="en-US" dirty="0" err="1" smtClean="0"/>
              <a:t>usullay</a:t>
            </a:r>
            <a:r>
              <a:rPr lang="en-US" dirty="0" smtClean="0"/>
              <a:t> &gt;800ml/min</a:t>
            </a:r>
          </a:p>
          <a:p>
            <a:r>
              <a:rPr lang="en-US" dirty="0" smtClean="0"/>
              <a:t>High blood flow &gt; 350</a:t>
            </a:r>
          </a:p>
          <a:p>
            <a:r>
              <a:rPr lang="en-US" dirty="0" smtClean="0"/>
              <a:t>Bicarbonate dialysate (avoid acetate intolerance symptoms)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838200"/>
            <a:ext cx="3657600" cy="5334000"/>
          </a:xfrm>
        </p:spPr>
        <p:txBody>
          <a:bodyPr/>
          <a:lstStyle/>
          <a:p>
            <a:r>
              <a:rPr lang="en-US" dirty="0" err="1" smtClean="0"/>
              <a:t>Kuf</a:t>
            </a:r>
            <a:r>
              <a:rPr lang="en-US" dirty="0" smtClean="0"/>
              <a:t> is high.</a:t>
            </a:r>
          </a:p>
          <a:p>
            <a:r>
              <a:rPr lang="en-US" dirty="0" err="1" smtClean="0"/>
              <a:t>Ultrapur</a:t>
            </a:r>
            <a:r>
              <a:rPr lang="en-US" dirty="0" smtClean="0"/>
              <a:t> water</a:t>
            </a:r>
          </a:p>
          <a:p>
            <a:r>
              <a:rPr lang="en-US" dirty="0" smtClean="0"/>
              <a:t>Automated UF control to avoid errors in TMP calculation resulting in massive flux and hemodynamic instability.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8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                 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41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dialyzer applied on </a:t>
            </a:r>
            <a:r>
              <a:rPr lang="en-US" smtClean="0"/>
              <a:t>a patient: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257800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3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3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533400"/>
            <a:ext cx="7772399" cy="596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2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458199" cy="623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2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838200"/>
            <a:ext cx="830579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2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86800" cy="608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4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667</TotalTime>
  <Words>895</Words>
  <Application>Microsoft Office PowerPoint</Application>
  <PresentationFormat>On-screen Show (4:3)</PresentationFormat>
  <Paragraphs>137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Hemodialysis:concept and membranes</vt:lpstr>
      <vt:lpstr>PowerPoint Presentation</vt:lpstr>
      <vt:lpstr>PowerPoint Presentation</vt:lpstr>
      <vt:lpstr>First dialyzer applied on a patient: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INTRO: </vt:lpstr>
      <vt:lpstr>Conductivity alarm:</vt:lpstr>
      <vt:lpstr>Conductivity can be used to measure clearance: </vt:lpstr>
      <vt:lpstr>PowerPoint Presentation</vt:lpstr>
      <vt:lpstr>The dialyzer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More on High Flux:</vt:lpstr>
      <vt:lpstr>PowerPoint Presentation</vt:lpstr>
      <vt:lpstr>TMP:</vt:lpstr>
      <vt:lpstr>PowerPoint Presentation</vt:lpstr>
      <vt:lpstr>    size</vt:lpstr>
      <vt:lpstr>For example: </vt:lpstr>
      <vt:lpstr>High efficiencyy        vs       High flux</vt:lpstr>
      <vt:lpstr>                  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Hemodialysis:concept and membranes</dc:title>
  <dc:creator>Lara</dc:creator>
  <cp:lastModifiedBy>Lara</cp:lastModifiedBy>
  <cp:revision>171</cp:revision>
  <dcterms:created xsi:type="dcterms:W3CDTF">2019-05-11T11:41:41Z</dcterms:created>
  <dcterms:modified xsi:type="dcterms:W3CDTF">2019-06-12T17:41:44Z</dcterms:modified>
</cp:coreProperties>
</file>