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00" r:id="rId3"/>
    <p:sldId id="302" r:id="rId4"/>
    <p:sldId id="323" r:id="rId5"/>
    <p:sldId id="316" r:id="rId6"/>
    <p:sldId id="305" r:id="rId7"/>
    <p:sldId id="303" r:id="rId8"/>
    <p:sldId id="307" r:id="rId9"/>
    <p:sldId id="304" r:id="rId10"/>
    <p:sldId id="308" r:id="rId11"/>
    <p:sldId id="306" r:id="rId12"/>
    <p:sldId id="310" r:id="rId13"/>
    <p:sldId id="309" r:id="rId14"/>
    <p:sldId id="317" r:id="rId15"/>
    <p:sldId id="324" r:id="rId16"/>
    <p:sldId id="321" r:id="rId17"/>
    <p:sldId id="313" r:id="rId18"/>
    <p:sldId id="315" r:id="rId19"/>
    <p:sldId id="314" r:id="rId20"/>
    <p:sldId id="311" r:id="rId21"/>
    <p:sldId id="322" r:id="rId22"/>
    <p:sldId id="29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CF855-3DB4-5942-9A6B-84C107218DA4}" type="datetimeFigureOut">
              <a:rPr lang="en-US" smtClean="0"/>
              <a:t>30/05/2019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DD73F-E6F4-1848-9264-52804066F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4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06D2-2DD1-3A4A-866E-ED29E0FAA667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6452-7444-CB44-9E9D-868DFD52BE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3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06D2-2DD1-3A4A-866E-ED29E0FAA667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6452-7444-CB44-9E9D-868DFD52BE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06D2-2DD1-3A4A-866E-ED29E0FAA667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6452-7444-CB44-9E9D-868DFD52BE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06D2-2DD1-3A4A-866E-ED29E0FAA667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6452-7444-CB44-9E9D-868DFD52BE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9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06D2-2DD1-3A4A-866E-ED29E0FAA667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6452-7444-CB44-9E9D-868DFD52BE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4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06D2-2DD1-3A4A-866E-ED29E0FAA667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6452-7444-CB44-9E9D-868DFD52BE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0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06D2-2DD1-3A4A-866E-ED29E0FAA667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6452-7444-CB44-9E9D-868DFD52BE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4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06D2-2DD1-3A4A-866E-ED29E0FAA667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6452-7444-CB44-9E9D-868DFD52BE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6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06D2-2DD1-3A4A-866E-ED29E0FAA667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6452-7444-CB44-9E9D-868DFD52BE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2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06D2-2DD1-3A4A-866E-ED29E0FAA667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6452-7444-CB44-9E9D-868DFD52BE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1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06D2-2DD1-3A4A-866E-ED29E0FAA667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6452-7444-CB44-9E9D-868DFD52BE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9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006D2-2DD1-3A4A-866E-ED29E0FAA667}" type="datetimeFigureOut">
              <a:rPr lang="en-US" smtClean="0"/>
              <a:t>30/05/2019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B6452-7444-CB44-9E9D-868DFD52BE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1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667" y="778789"/>
            <a:ext cx="8733672" cy="2174633"/>
          </a:xfrm>
        </p:spPr>
        <p:txBody>
          <a:bodyPr>
            <a:normAutofit/>
          </a:bodyPr>
          <a:lstStyle/>
          <a:p>
            <a:r>
              <a:rPr lang="en-US" dirty="0" smtClean="0"/>
              <a:t>The Evolution of Pediatric Continuous Renal Replacement Therapy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82956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Abubakr Imam, MD, FAAP, CHCQM</a:t>
            </a:r>
          </a:p>
          <a:p>
            <a:r>
              <a:rPr lang="en-US" dirty="0" smtClean="0"/>
              <a:t>Chief, Division of Nephrology &amp; Hypertension</a:t>
            </a:r>
          </a:p>
          <a:p>
            <a:r>
              <a:rPr lang="en-US" dirty="0" smtClean="0"/>
              <a:t>Sidra Medicine</a:t>
            </a:r>
          </a:p>
          <a:p>
            <a:r>
              <a:rPr lang="en-US" dirty="0" smtClean="0"/>
              <a:t>Associate Professor of Clinical Pediatrics</a:t>
            </a:r>
          </a:p>
          <a:p>
            <a:r>
              <a:rPr lang="en-US" dirty="0" smtClean="0"/>
              <a:t>Weill Cornell Medicine-Qatar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83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Post-pump: The </a:t>
            </a:r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reatment performance (CVVH, CVVHD, CVVHDF)</a:t>
            </a:r>
          </a:p>
          <a:p>
            <a:pPr lvl="1"/>
            <a:r>
              <a:rPr lang="en-US" dirty="0" smtClean="0"/>
              <a:t>Individual </a:t>
            </a:r>
            <a:r>
              <a:rPr lang="en-US" dirty="0"/>
              <a:t>optimization of the ‘dose therapy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Filter survival and “Filter life”:</a:t>
            </a:r>
          </a:p>
          <a:p>
            <a:pPr lvl="1"/>
            <a:r>
              <a:rPr lang="en-US" dirty="0" smtClean="0"/>
              <a:t>Catheter size (&gt;6.5 F)</a:t>
            </a:r>
          </a:p>
          <a:p>
            <a:pPr lvl="1"/>
            <a:r>
              <a:rPr lang="en-US" dirty="0" smtClean="0"/>
              <a:t>Filters surface </a:t>
            </a:r>
            <a:r>
              <a:rPr lang="en-US" dirty="0"/>
              <a:t>area (&gt;0.4 m 2 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Hemodiafiltration</a:t>
            </a:r>
            <a:endParaRPr lang="en-US" dirty="0" smtClean="0"/>
          </a:p>
          <a:p>
            <a:pPr lvl="1"/>
            <a:r>
              <a:rPr lang="en-US" dirty="0" smtClean="0"/>
              <a:t>Anticoagulation (Heparin </a:t>
            </a:r>
            <a:r>
              <a:rPr lang="en-US" dirty="0"/>
              <a:t>levels above 10 </a:t>
            </a:r>
            <a:r>
              <a:rPr lang="en-US" dirty="0" smtClean="0"/>
              <a:t>IU/kg/h, Citrate)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82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Extracorporeal Circuit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Large extracorporeal volume will impact the infant/child</a:t>
            </a:r>
          </a:p>
          <a:p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blood or </a:t>
            </a:r>
            <a:r>
              <a:rPr lang="en-US" dirty="0" smtClean="0"/>
              <a:t>colloids to </a:t>
            </a:r>
            <a:r>
              <a:rPr lang="en-US" dirty="0"/>
              <a:t>prime the extracorporeal circuit when its volume </a:t>
            </a:r>
            <a:r>
              <a:rPr lang="en-US" dirty="0" smtClean="0"/>
              <a:t>is greater </a:t>
            </a:r>
            <a:r>
              <a:rPr lang="en-US" dirty="0"/>
              <a:t>than 10% of the child’s circulating blood </a:t>
            </a:r>
            <a:r>
              <a:rPr lang="en-US" dirty="0" smtClean="0"/>
              <a:t>volume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rapid infusion </a:t>
            </a:r>
            <a:r>
              <a:rPr lang="en-US" dirty="0" smtClean="0"/>
              <a:t>of citrated</a:t>
            </a:r>
            <a:r>
              <a:rPr lang="en-US" dirty="0"/>
              <a:t>, hyperkalemic banked donor </a:t>
            </a:r>
            <a:r>
              <a:rPr lang="en-US" dirty="0" smtClean="0"/>
              <a:t>blood</a:t>
            </a:r>
          </a:p>
          <a:p>
            <a:pPr lvl="1"/>
            <a:r>
              <a:rPr lang="en-US" dirty="0" smtClean="0"/>
              <a:t>Acid-base </a:t>
            </a:r>
            <a:r>
              <a:rPr lang="en-US" dirty="0"/>
              <a:t>and electrolyte imbalances and </a:t>
            </a:r>
            <a:r>
              <a:rPr lang="en-US" dirty="0" smtClean="0"/>
              <a:t>significant hemodynamic complications</a:t>
            </a:r>
          </a:p>
          <a:p>
            <a:pPr lvl="1"/>
            <a:r>
              <a:rPr lang="en-US" dirty="0"/>
              <a:t>AN-69 </a:t>
            </a:r>
            <a:r>
              <a:rPr lang="en-US" dirty="0" smtClean="0"/>
              <a:t>membrane:</a:t>
            </a:r>
          </a:p>
          <a:p>
            <a:pPr lvl="2"/>
            <a:r>
              <a:rPr lang="en-US" dirty="0" smtClean="0"/>
              <a:t>Bradykinin release 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03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of the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imension </a:t>
            </a:r>
            <a:r>
              <a:rPr lang="en-US" dirty="0"/>
              <a:t>of the pumps and </a:t>
            </a:r>
            <a:r>
              <a:rPr lang="en-US" dirty="0" smtClean="0"/>
              <a:t>the accuracy </a:t>
            </a:r>
            <a:r>
              <a:rPr lang="en-US" dirty="0"/>
              <a:t>of the </a:t>
            </a:r>
            <a:r>
              <a:rPr lang="en-US" dirty="0" smtClean="0"/>
              <a:t>UF</a:t>
            </a:r>
          </a:p>
          <a:p>
            <a:r>
              <a:rPr lang="en-US" dirty="0"/>
              <a:t>Upper limits were </a:t>
            </a:r>
            <a:r>
              <a:rPr lang="en-US" dirty="0" smtClean="0"/>
              <a:t>set for </a:t>
            </a:r>
            <a:r>
              <a:rPr lang="en-US" dirty="0"/>
              <a:t>the fluid balance </a:t>
            </a:r>
            <a:r>
              <a:rPr lang="en-US" dirty="0" smtClean="0"/>
              <a:t>error related </a:t>
            </a:r>
            <a:r>
              <a:rPr lang="en-US" dirty="0"/>
              <a:t>to the patient’s </a:t>
            </a:r>
            <a:r>
              <a:rPr lang="en-US" dirty="0" smtClean="0"/>
              <a:t>weight</a:t>
            </a:r>
          </a:p>
          <a:p>
            <a:r>
              <a:rPr lang="en-US" dirty="0" smtClean="0"/>
              <a:t>Newborn and infants are very sensitive to fluid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0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Pediatric-Specific Machine for Newborns and Infants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</a:t>
            </a:r>
            <a:r>
              <a:rPr lang="en-US" dirty="0" smtClean="0"/>
              <a:t>2012: Cardio-Renal </a:t>
            </a:r>
            <a:r>
              <a:rPr lang="en-US" dirty="0"/>
              <a:t>Pediatric Dialysis </a:t>
            </a:r>
            <a:r>
              <a:rPr lang="en-US" dirty="0" smtClean="0"/>
              <a:t>Emergency Machine </a:t>
            </a:r>
            <a:r>
              <a:rPr lang="en-US" dirty="0"/>
              <a:t>(CARPEDIEM</a:t>
            </a:r>
            <a:r>
              <a:rPr lang="en-US" dirty="0" smtClean="0"/>
              <a:t>) was launched</a:t>
            </a:r>
          </a:p>
          <a:p>
            <a:r>
              <a:rPr lang="en-US" dirty="0"/>
              <a:t>W</a:t>
            </a:r>
            <a:r>
              <a:rPr lang="en-US" dirty="0" smtClean="0"/>
              <a:t>eight </a:t>
            </a:r>
            <a:r>
              <a:rPr lang="en-US" dirty="0"/>
              <a:t>range of 2.0–10 kg </a:t>
            </a:r>
          </a:p>
          <a:p>
            <a:r>
              <a:rPr lang="en-US" dirty="0" smtClean="0"/>
              <a:t>BSA of </a:t>
            </a:r>
            <a:r>
              <a:rPr lang="en-US" dirty="0"/>
              <a:t>0.15–0.5 m </a:t>
            </a:r>
            <a:r>
              <a:rPr lang="en-US" dirty="0" smtClean="0"/>
              <a:t>2</a:t>
            </a:r>
          </a:p>
          <a:p>
            <a:r>
              <a:rPr lang="en-US" dirty="0" smtClean="0"/>
              <a:t>Fluid balance: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ravimetric </a:t>
            </a:r>
            <a:r>
              <a:rPr lang="en-US" dirty="0"/>
              <a:t>controls combined </a:t>
            </a:r>
            <a:r>
              <a:rPr lang="en-US" dirty="0" smtClean="0"/>
              <a:t>with scale </a:t>
            </a:r>
            <a:r>
              <a:rPr lang="en-US" dirty="0"/>
              <a:t>sensitivity of 1 g for both infusion and </a:t>
            </a:r>
            <a:r>
              <a:rPr lang="en-US" dirty="0" smtClean="0"/>
              <a:t>effluent bags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56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961"/>
            <a:ext cx="4038600" cy="269644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2514961"/>
            <a:ext cx="4038600" cy="2696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71451" y="546460"/>
            <a:ext cx="6574973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31413"/>
                </a:solidFill>
                <a:latin typeface="AdvTTb8864ccf.B"/>
              </a:rPr>
              <a:t>CA.R.PE.DI.E.M. (Cardio</a:t>
            </a:r>
            <a:r>
              <a:rPr lang="en-US" dirty="0">
                <a:solidFill>
                  <a:srgbClr val="131413"/>
                </a:solidFill>
                <a:latin typeface="AdvTTb8864ccf.B+20"/>
              </a:rPr>
              <a:t>–</a:t>
            </a:r>
            <a:r>
              <a:rPr lang="en-US" dirty="0">
                <a:solidFill>
                  <a:srgbClr val="131413"/>
                </a:solidFill>
                <a:latin typeface="AdvTTb8864ccf.B"/>
              </a:rPr>
              <a:t>Renal Pediatric Dialysis Emergency</a:t>
            </a:r>
          </a:p>
          <a:p>
            <a:r>
              <a:rPr lang="en-US" dirty="0">
                <a:solidFill>
                  <a:srgbClr val="131413"/>
                </a:solidFill>
                <a:latin typeface="AdvTTb8864ccf.B"/>
              </a:rPr>
              <a:t>Machine): evolution of continuous renal replacement therapies</a:t>
            </a:r>
          </a:p>
          <a:p>
            <a:r>
              <a:rPr lang="en-US" dirty="0">
                <a:solidFill>
                  <a:srgbClr val="131413"/>
                </a:solidFill>
                <a:latin typeface="AdvTTb8864ccf.B"/>
              </a:rPr>
              <a:t>in infants. A personal journey</a:t>
            </a:r>
          </a:p>
          <a:p>
            <a:r>
              <a:rPr lang="it-IT" sz="1050" dirty="0">
                <a:solidFill>
                  <a:srgbClr val="131413"/>
                </a:solidFill>
                <a:latin typeface="AdvTTb8864ccf.B"/>
              </a:rPr>
              <a:t>Claudio Ronco </a:t>
            </a:r>
            <a:r>
              <a:rPr lang="it-IT" sz="900" dirty="0">
                <a:solidFill>
                  <a:srgbClr val="131413"/>
                </a:solidFill>
                <a:latin typeface="AdvP0005"/>
              </a:rPr>
              <a:t>&amp; </a:t>
            </a:r>
            <a:r>
              <a:rPr lang="it-IT" sz="1050" dirty="0">
                <a:solidFill>
                  <a:srgbClr val="131413"/>
                </a:solidFill>
                <a:latin typeface="AdvTTb8864ccf.B"/>
              </a:rPr>
              <a:t>Francesco Garzotto </a:t>
            </a:r>
            <a:r>
              <a:rPr lang="it-IT" sz="900" dirty="0">
                <a:solidFill>
                  <a:srgbClr val="131413"/>
                </a:solidFill>
                <a:latin typeface="AdvP0005"/>
              </a:rPr>
              <a:t>&amp; </a:t>
            </a:r>
            <a:r>
              <a:rPr lang="it-IT" sz="1050" dirty="0">
                <a:solidFill>
                  <a:srgbClr val="131413"/>
                </a:solidFill>
                <a:latin typeface="AdvTTb8864ccf.B"/>
              </a:rPr>
              <a:t>Zaccaria Ricci</a:t>
            </a:r>
          </a:p>
          <a:p>
            <a:r>
              <a:rPr lang="en-US" sz="900" dirty="0">
                <a:solidFill>
                  <a:srgbClr val="131413"/>
                </a:solidFill>
                <a:latin typeface="AdvTT3713a231"/>
              </a:rPr>
              <a:t>Received: 12 January 2012 / Revised: 4 April 2012 / Accepted: 4 April 2012 / Published online: 26 May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2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2714"/>
            <a:ext cx="8229600" cy="1143000"/>
          </a:xfrm>
        </p:spPr>
        <p:txBody>
          <a:bodyPr/>
          <a:lstStyle/>
          <a:p>
            <a:r>
              <a:rPr lang="en-US" dirty="0" smtClean="0"/>
              <a:t>Combined Therapies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CRRT &amp; ECMO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4" y="2068082"/>
            <a:ext cx="8533506" cy="34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607833"/>
            <a:ext cx="2705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553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CRRT &amp; MARS</a:t>
            </a:r>
          </a:p>
        </p:txBody>
      </p:sp>
      <p:pic>
        <p:nvPicPr>
          <p:cNvPr id="8" name="Picture 4" descr="C:\Users\AImam\Desktop\800px-Albumin_dialysis_circui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75" y="1600200"/>
            <a:ext cx="5151732" cy="446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AImam\Desktop\450px-XMAR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059" y="1417639"/>
            <a:ext cx="3482646" cy="464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6" y="6127806"/>
            <a:ext cx="9144000" cy="8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8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CRRT &amp; Prometheus</a:t>
            </a:r>
            <a:endParaRPr lang="en-US" dirty="0"/>
          </a:p>
        </p:txBody>
      </p:sp>
      <p:pic>
        <p:nvPicPr>
          <p:cNvPr id="6451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" y="1386464"/>
            <a:ext cx="5486333" cy="4953375"/>
          </a:xfrm>
        </p:spPr>
      </p:pic>
      <p:pic>
        <p:nvPicPr>
          <p:cNvPr id="6451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1435100"/>
            <a:ext cx="28956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8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85"/>
          <a:stretch>
            <a:fillRect/>
          </a:stretch>
        </p:blipFill>
        <p:spPr bwMode="auto">
          <a:xfrm>
            <a:off x="168275" y="2122488"/>
            <a:ext cx="8834438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71488" y="6873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Fractionated Plasma Separation and Adsorption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63491" name="TextBox 1"/>
          <p:cNvSpPr txBox="1">
            <a:spLocks noChangeArrowheads="1"/>
          </p:cNvSpPr>
          <p:nvPr/>
        </p:nvSpPr>
        <p:spPr bwMode="auto">
          <a:xfrm>
            <a:off x="3516313" y="6246813"/>
            <a:ext cx="2555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panose="0204060305050503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Liver International 2011</a:t>
            </a:r>
          </a:p>
        </p:txBody>
      </p:sp>
    </p:spTree>
    <p:extLst>
      <p:ext uri="{BB962C8B-B14F-4D97-AF65-F5344CB8AC3E}">
        <p14:creationId xmlns:p14="http://schemas.microsoft.com/office/powerpoint/2010/main" val="1397388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conflict of interest </a:t>
            </a:r>
          </a:p>
          <a:p>
            <a:r>
              <a:rPr lang="en-US" dirty="0" smtClean="0"/>
              <a:t>No financial relationship pertinent to the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10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03623" cy="5027023"/>
          </a:xfrm>
        </p:spPr>
        <p:txBody>
          <a:bodyPr>
            <a:normAutofit fontScale="55000" lnSpcReduction="20000"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Pediatric 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Continuous Renal Replacement </a:t>
            </a:r>
            <a:r>
              <a:rPr lang="en-US" sz="3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Therapy has 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required adaptation of adult machines and prescription to fit the infants and </a:t>
            </a:r>
            <a:r>
              <a:rPr lang="en-US" sz="3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children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3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physiology of children in health and disease vary significantly from </a:t>
            </a:r>
            <a:r>
              <a:rPr lang="en-US" sz="3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adults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3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</a:t>
            </a: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clinical conditions for which this therapy can be used as well as size of the infants and small children pose significant challenges for the treating </a:t>
            </a:r>
            <a:r>
              <a:rPr lang="en-US" sz="3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team</a:t>
            </a:r>
            <a:r>
              <a:rPr lang="en-US" sz="3800" dirty="0"/>
              <a:t> </a:t>
            </a:r>
            <a:endParaRPr lang="en-US" sz="3800" dirty="0" smtClean="0"/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/>
              <a:t>U</a:t>
            </a:r>
            <a:r>
              <a:rPr lang="en-US" sz="3800" dirty="0" smtClean="0"/>
              <a:t>nderstanding </a:t>
            </a:r>
            <a:r>
              <a:rPr lang="en-US" sz="3800" dirty="0"/>
              <a:t>the needs and challenges of </a:t>
            </a:r>
            <a:r>
              <a:rPr lang="en-US" sz="3800" dirty="0" smtClean="0"/>
              <a:t>CRRT in children </a:t>
            </a:r>
            <a:r>
              <a:rPr lang="en-US" sz="3800" dirty="0"/>
              <a:t>is pivotal to a successful utilization of such therapy with appropriate safety </a:t>
            </a:r>
            <a:r>
              <a:rPr lang="en-US" sz="3800" dirty="0" smtClean="0"/>
              <a:t>measures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dirty="0" smtClean="0"/>
              <a:t>Future </a:t>
            </a:r>
            <a:r>
              <a:rPr lang="en-US" sz="3800" dirty="0" smtClean="0"/>
              <a:t>directions:</a:t>
            </a:r>
            <a:endParaRPr lang="en-US" sz="3800" dirty="0" smtClean="0"/>
          </a:p>
          <a:p>
            <a:pPr marL="400050" lvl="1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300" dirty="0" smtClean="0"/>
              <a:t>Wider implementing Pediatric-Specific CRRT machines for newborns and infants </a:t>
            </a:r>
          </a:p>
          <a:p>
            <a:pPr marL="400050" lvl="1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300" dirty="0" smtClean="0"/>
              <a:t>Wider use of CRRT for cardiac/respiratory </a:t>
            </a:r>
            <a:r>
              <a:rPr lang="en-US" sz="3300" dirty="0"/>
              <a:t>failure (ECMO) and liver failure (MARS, Prometheus)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57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138"/>
          <a:stretch/>
        </p:blipFill>
        <p:spPr bwMode="auto">
          <a:xfrm>
            <a:off x="113206" y="2812864"/>
            <a:ext cx="3239594" cy="156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81" y="41832"/>
            <a:ext cx="5085802" cy="6733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27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09896"/>
            <a:ext cx="7772400" cy="1331785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9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1970s: Continuous Arteriovenous Hemofiltration “CAVH era”</a:t>
            </a:r>
          </a:p>
          <a:p>
            <a:r>
              <a:rPr lang="en-US" dirty="0" smtClean="0"/>
              <a:t>1981: 1</a:t>
            </a:r>
            <a:r>
              <a:rPr lang="en-US" baseline="30000" dirty="0" smtClean="0"/>
              <a:t>st</a:t>
            </a:r>
            <a:r>
              <a:rPr lang="en-US" dirty="0" smtClean="0"/>
              <a:t> infant was treated</a:t>
            </a:r>
          </a:p>
          <a:p>
            <a:r>
              <a:rPr lang="en-US" dirty="0" smtClean="0"/>
              <a:t>1988: Introduction of pump-assisted </a:t>
            </a:r>
            <a:r>
              <a:rPr lang="en-US" dirty="0"/>
              <a:t>C</a:t>
            </a:r>
            <a:r>
              <a:rPr lang="en-US" dirty="0" smtClean="0"/>
              <a:t>ontinuous </a:t>
            </a:r>
            <a:r>
              <a:rPr lang="en-US" dirty="0" err="1" smtClean="0"/>
              <a:t>Venovenous</a:t>
            </a:r>
            <a:r>
              <a:rPr lang="en-US" dirty="0" smtClean="0"/>
              <a:t> Hemofiltration (CVVH)</a:t>
            </a:r>
          </a:p>
          <a:p>
            <a:r>
              <a:rPr lang="en-US" dirty="0" smtClean="0"/>
              <a:t>1990s: “Adaptation era” for pediatric patients</a:t>
            </a:r>
          </a:p>
          <a:p>
            <a:r>
              <a:rPr lang="en-US" dirty="0" smtClean="0"/>
              <a:t>Late 1990s-current: </a:t>
            </a:r>
          </a:p>
          <a:p>
            <a:pPr lvl="1"/>
            <a:r>
              <a:rPr lang="en-US" dirty="0" smtClean="0"/>
              <a:t>CRRT is widely used in </a:t>
            </a:r>
            <a:r>
              <a:rPr lang="en-US" dirty="0" smtClean="0"/>
              <a:t>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2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262" y="1600200"/>
            <a:ext cx="6015476" cy="4525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6207" y="307295"/>
            <a:ext cx="9165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31413"/>
                </a:solidFill>
                <a:latin typeface="AdvTT3713a231"/>
              </a:rPr>
              <a:t>One of the first neonates treated in Vicenza in the early 1980s.</a:t>
            </a:r>
          </a:p>
          <a:p>
            <a:r>
              <a:rPr lang="en-US" dirty="0">
                <a:solidFill>
                  <a:srgbClr val="131413"/>
                </a:solidFill>
                <a:latin typeface="AdvTT3713a231"/>
              </a:rPr>
              <a:t>The </a:t>
            </a:r>
            <a:r>
              <a:rPr lang="en-US" dirty="0" err="1">
                <a:solidFill>
                  <a:srgbClr val="131413"/>
                </a:solidFill>
                <a:latin typeface="AdvTT3713a231"/>
              </a:rPr>
              <a:t>arterio</a:t>
            </a:r>
            <a:r>
              <a:rPr lang="en-US" dirty="0">
                <a:solidFill>
                  <a:srgbClr val="131413"/>
                </a:solidFill>
                <a:latin typeface="AdvTT3713a231"/>
              </a:rPr>
              <a:t>-venous circuit was achieved either by connecting the radial</a:t>
            </a:r>
          </a:p>
          <a:p>
            <a:r>
              <a:rPr lang="en-US" dirty="0">
                <a:solidFill>
                  <a:srgbClr val="131413"/>
                </a:solidFill>
                <a:latin typeface="AdvTT3713a231"/>
              </a:rPr>
              <a:t>artery to the </a:t>
            </a:r>
            <a:r>
              <a:rPr lang="en-US" dirty="0" err="1">
                <a:solidFill>
                  <a:srgbClr val="131413"/>
                </a:solidFill>
                <a:latin typeface="AdvTT3713a231"/>
              </a:rPr>
              <a:t>basilical</a:t>
            </a:r>
            <a:r>
              <a:rPr lang="en-US" dirty="0">
                <a:solidFill>
                  <a:srgbClr val="131413"/>
                </a:solidFill>
                <a:latin typeface="AdvTT3713a231"/>
              </a:rPr>
              <a:t> vein and/or by connecting the femoral artery to</a:t>
            </a:r>
          </a:p>
          <a:p>
            <a:r>
              <a:rPr lang="en-US" dirty="0">
                <a:solidFill>
                  <a:srgbClr val="131413"/>
                </a:solidFill>
                <a:latin typeface="AdvTT3713a231"/>
              </a:rPr>
              <a:t>the femoral vein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51799" y="6379426"/>
            <a:ext cx="4040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131413"/>
                </a:solidFill>
                <a:latin typeface="AdvTT3713a231"/>
              </a:rPr>
              <a:t>Pediatr</a:t>
            </a:r>
            <a:r>
              <a:rPr lang="en-US" dirty="0">
                <a:solidFill>
                  <a:srgbClr val="131413"/>
                </a:solidFill>
                <a:latin typeface="AdvTT3713a231"/>
              </a:rPr>
              <a:t> </a:t>
            </a:r>
            <a:r>
              <a:rPr lang="en-US" dirty="0" err="1">
                <a:solidFill>
                  <a:srgbClr val="131413"/>
                </a:solidFill>
                <a:latin typeface="AdvTT3713a231"/>
              </a:rPr>
              <a:t>Nephrol</a:t>
            </a:r>
            <a:r>
              <a:rPr lang="en-US" dirty="0">
                <a:solidFill>
                  <a:srgbClr val="131413"/>
                </a:solidFill>
                <a:latin typeface="AdvTT3713a231"/>
              </a:rPr>
              <a:t> (2012) 27:1203</a:t>
            </a:r>
            <a:r>
              <a:rPr lang="en-US" dirty="0">
                <a:solidFill>
                  <a:srgbClr val="131413"/>
                </a:solidFill>
                <a:latin typeface="AdvTT3713a231+20"/>
              </a:rPr>
              <a:t>–</a:t>
            </a:r>
            <a:r>
              <a:rPr lang="en-US" dirty="0">
                <a:solidFill>
                  <a:srgbClr val="131413"/>
                </a:solidFill>
                <a:latin typeface="AdvTT3713a231"/>
              </a:rPr>
              <a:t>1211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5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3" name="Picture 3" descr="aquariu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1828800" cy="3240087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460804" name="Picture 4" descr="system on wheel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73238"/>
            <a:ext cx="1841500" cy="3240087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06" name="Picture 6" descr="Akutt%20Multifiltra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773238"/>
            <a:ext cx="1828800" cy="3240087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08" name="Picture 8" descr="Prismaflex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73238"/>
            <a:ext cx="1800225" cy="3240087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05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9622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was faced during these stages of development?</a:t>
            </a:r>
          </a:p>
        </p:txBody>
      </p:sp>
    </p:spTree>
    <p:extLst>
      <p:ext uri="{BB962C8B-B14F-4D97-AF65-F5344CB8AC3E}">
        <p14:creationId xmlns:p14="http://schemas.microsoft.com/office/powerpoint/2010/main" val="141170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/>
            </a:r>
            <a:br>
              <a:rPr lang="en-US" b="1" u="sng" dirty="0"/>
            </a:br>
            <a:r>
              <a:rPr lang="en-US" dirty="0"/>
              <a:t>CAVH era: The Vascular </a:t>
            </a:r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Critical for successful CRRT</a:t>
            </a:r>
            <a:endParaRPr lang="en-US" dirty="0"/>
          </a:p>
          <a:p>
            <a:pPr lvl="1"/>
            <a:r>
              <a:rPr lang="en-US" dirty="0" smtClean="0"/>
              <a:t>Short and large cannulas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ustainable blood flow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voiding </a:t>
            </a:r>
            <a:r>
              <a:rPr lang="en-US" dirty="0"/>
              <a:t>unnecessary pressure </a:t>
            </a:r>
            <a:r>
              <a:rPr lang="en-US" dirty="0" smtClean="0"/>
              <a:t>losses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mbilical </a:t>
            </a:r>
            <a:r>
              <a:rPr lang="en-US" dirty="0"/>
              <a:t>vessels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rachial </a:t>
            </a:r>
            <a:r>
              <a:rPr lang="en-US" dirty="0"/>
              <a:t>artery or femoral artery </a:t>
            </a:r>
            <a:r>
              <a:rPr lang="en-US" dirty="0" smtClean="0"/>
              <a:t>cannulation</a:t>
            </a:r>
          </a:p>
        </p:txBody>
      </p:sp>
    </p:spTree>
    <p:extLst>
      <p:ext uri="{BB962C8B-B14F-4D97-AF65-F5344CB8AC3E}">
        <p14:creationId xmlns:p14="http://schemas.microsoft.com/office/powerpoint/2010/main" val="222175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Pre-pump era: The </a:t>
            </a:r>
            <a:r>
              <a:rPr lang="en-US" dirty="0" smtClean="0"/>
              <a:t>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Membranes </a:t>
            </a:r>
            <a:r>
              <a:rPr lang="en-US" dirty="0"/>
              <a:t>and filters were specifically designed </a:t>
            </a:r>
            <a:r>
              <a:rPr lang="en-US" dirty="0" smtClean="0"/>
              <a:t>to obtain </a:t>
            </a:r>
            <a:r>
              <a:rPr lang="en-US" dirty="0"/>
              <a:t>low-resistance extracorporeal circuits and </a:t>
            </a:r>
            <a:r>
              <a:rPr lang="en-US" dirty="0" smtClean="0"/>
              <a:t>ultrafiltration rates </a:t>
            </a:r>
            <a:r>
              <a:rPr lang="en-US" dirty="0"/>
              <a:t>in the range of 1–3 </a:t>
            </a:r>
            <a:r>
              <a:rPr lang="en-US" dirty="0" smtClean="0"/>
              <a:t>ml/min</a:t>
            </a:r>
          </a:p>
          <a:p>
            <a:r>
              <a:rPr lang="en-US" dirty="0"/>
              <a:t>Purification was </a:t>
            </a:r>
            <a:r>
              <a:rPr lang="en-US" dirty="0" smtClean="0"/>
              <a:t>mainly achieved </a:t>
            </a:r>
            <a:r>
              <a:rPr lang="en-US" dirty="0"/>
              <a:t>via convection with a substitution solution as </a:t>
            </a:r>
            <a:r>
              <a:rPr lang="en-US" dirty="0" smtClean="0"/>
              <a:t>a replacement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dirty="0" err="1" smtClean="0"/>
              <a:t>ultrafiltrate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3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Adaptation era: The Vascular </a:t>
            </a:r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uarantee </a:t>
            </a:r>
            <a:r>
              <a:rPr lang="en-US" dirty="0"/>
              <a:t>a blood </a:t>
            </a:r>
            <a:r>
              <a:rPr lang="en-US" dirty="0" smtClean="0"/>
              <a:t>flow capable </a:t>
            </a:r>
            <a:r>
              <a:rPr lang="en-US" dirty="0"/>
              <a:t>of generating adequate access and return </a:t>
            </a:r>
            <a:r>
              <a:rPr lang="en-US" dirty="0" smtClean="0"/>
              <a:t>pressures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ingle-lumen </a:t>
            </a:r>
            <a:r>
              <a:rPr lang="en-US" dirty="0"/>
              <a:t>catheter using a ‘single </a:t>
            </a:r>
            <a:r>
              <a:rPr lang="en-US" dirty="0" smtClean="0"/>
              <a:t>needle’ for very </a:t>
            </a:r>
            <a:r>
              <a:rPr lang="en-US" dirty="0"/>
              <a:t>low birth weight </a:t>
            </a:r>
            <a:r>
              <a:rPr lang="en-US" dirty="0" smtClean="0"/>
              <a:t>infants</a:t>
            </a:r>
            <a:endParaRPr lang="en-US" dirty="0"/>
          </a:p>
          <a:p>
            <a:pPr lvl="1"/>
            <a:r>
              <a:rPr lang="en-US" dirty="0"/>
              <a:t>2 single-lumen catheters in </a:t>
            </a:r>
            <a:r>
              <a:rPr lang="en-US" dirty="0" smtClean="0"/>
              <a:t>different central veins 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of the umbilical </a:t>
            </a:r>
            <a:r>
              <a:rPr lang="en-US" dirty="0" smtClean="0"/>
              <a:t>vein in babies &lt;5 kg)</a:t>
            </a:r>
          </a:p>
          <a:p>
            <a:r>
              <a:rPr lang="en-US" dirty="0"/>
              <a:t>W</a:t>
            </a:r>
            <a:r>
              <a:rPr lang="en-US" dirty="0" smtClean="0"/>
              <a:t>eight-related </a:t>
            </a:r>
            <a:r>
              <a:rPr lang="en-US" dirty="0"/>
              <a:t>catheter size </a:t>
            </a:r>
            <a:r>
              <a:rPr lang="en-US" dirty="0" smtClean="0"/>
              <a:t>was suggested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3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642</Words>
  <Application>Microsoft Office PowerPoint</Application>
  <PresentationFormat>On-screen Show (4:3)</PresentationFormat>
  <Paragraphs>86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MS PGothic</vt:lpstr>
      <vt:lpstr>AdvP0005</vt:lpstr>
      <vt:lpstr>AdvTT3713a231</vt:lpstr>
      <vt:lpstr>AdvTT3713a231+20</vt:lpstr>
      <vt:lpstr>AdvTTb8864ccf.B</vt:lpstr>
      <vt:lpstr>AdvTTb8864ccf.B+20</vt:lpstr>
      <vt:lpstr>Arial</vt:lpstr>
      <vt:lpstr>Calibri</vt:lpstr>
      <vt:lpstr>Calisto MT</vt:lpstr>
      <vt:lpstr>Office Theme</vt:lpstr>
      <vt:lpstr>The Evolution of Pediatric Continuous Renal Replacement Therapy</vt:lpstr>
      <vt:lpstr>Disclosure</vt:lpstr>
      <vt:lpstr>History</vt:lpstr>
      <vt:lpstr>PowerPoint Presentation</vt:lpstr>
      <vt:lpstr>PowerPoint Presentation</vt:lpstr>
      <vt:lpstr>What was faced during these stages of development?</vt:lpstr>
      <vt:lpstr> CAVH era: The Vascular Access</vt:lpstr>
      <vt:lpstr>Pre-pump era: The Filter</vt:lpstr>
      <vt:lpstr>Adaptation era: The Vascular Access</vt:lpstr>
      <vt:lpstr>Post-pump: The Filter</vt:lpstr>
      <vt:lpstr>The Extracorporeal Circuit Volume</vt:lpstr>
      <vt:lpstr>Accuracy of the treatments</vt:lpstr>
      <vt:lpstr>Pediatric-Specific Machine for Newborns and Infants</vt:lpstr>
      <vt:lpstr>PowerPoint Presentation</vt:lpstr>
      <vt:lpstr>Combined Therapies</vt:lpstr>
      <vt:lpstr>CRRT &amp; ECMO</vt:lpstr>
      <vt:lpstr>CRRT &amp; MARS</vt:lpstr>
      <vt:lpstr>CRRT &amp; Prometheus</vt:lpstr>
      <vt:lpstr>Fractionated Plasma Separation and Adsorption </vt:lpstr>
      <vt:lpstr>Summary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Kidney Injury (AKI) in Children: Past, Present and Future</dc:title>
  <dc:creator>Abubakr Imam</dc:creator>
  <cp:lastModifiedBy>Abubakr Imam</cp:lastModifiedBy>
  <cp:revision>74</cp:revision>
  <dcterms:created xsi:type="dcterms:W3CDTF">2018-01-27T11:35:06Z</dcterms:created>
  <dcterms:modified xsi:type="dcterms:W3CDTF">2019-05-30T10:38:14Z</dcterms:modified>
</cp:coreProperties>
</file>