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71" r:id="rId3"/>
    <p:sldId id="261" r:id="rId4"/>
    <p:sldId id="263" r:id="rId5"/>
    <p:sldId id="265" r:id="rId6"/>
    <p:sldId id="266" r:id="rId7"/>
    <p:sldId id="304" r:id="rId8"/>
    <p:sldId id="314" r:id="rId9"/>
    <p:sldId id="353" r:id="rId10"/>
    <p:sldId id="372" r:id="rId11"/>
    <p:sldId id="373" r:id="rId12"/>
    <p:sldId id="374" r:id="rId13"/>
    <p:sldId id="375" r:id="rId14"/>
    <p:sldId id="376" r:id="rId15"/>
    <p:sldId id="379" r:id="rId16"/>
    <p:sldId id="377" r:id="rId17"/>
    <p:sldId id="378" r:id="rId18"/>
    <p:sldId id="380" r:id="rId19"/>
    <p:sldId id="381" r:id="rId20"/>
    <p:sldId id="382" r:id="rId21"/>
    <p:sldId id="383" r:id="rId22"/>
    <p:sldId id="299" r:id="rId23"/>
    <p:sldId id="306" r:id="rId24"/>
    <p:sldId id="384" r:id="rId25"/>
    <p:sldId id="355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CCFF"/>
    <a:srgbClr val="6699FF"/>
    <a:srgbClr val="FCCF12"/>
    <a:srgbClr val="FBDF13"/>
    <a:srgbClr val="15F4F9"/>
    <a:srgbClr val="F2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4681"/>
  </p:normalViewPr>
  <p:slideViewPr>
    <p:cSldViewPr snapToGrid="0" snapToObjects="1">
      <p:cViewPr varScale="1">
        <p:scale>
          <a:sx n="84" d="100"/>
          <a:sy n="84" d="100"/>
        </p:scale>
        <p:origin x="200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9886E803-57BA-4060-87FD-7E8D15B072D3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3E715C38-1743-4671-AE04-4EBD31B2B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6AC82-2ED8-4828-8D7E-B39EB8E27A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FE00D-EA08-4CF6-9510-6BCE02DB75D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36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CDA728-D21D-4D4C-9884-77A59A13773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78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FCF0B8-117B-4179-8FD9-546BAD8FCA4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565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0BD51F-FC04-4E57-AB50-08021B93FEA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86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EFD6B47D-CA45-4BEC-9C23-7FABF7DF2D59}" type="slidenum">
              <a:rPr lang="en-US" sz="1200" i="0">
                <a:ea typeface="ＭＳ Ｐゴシック"/>
                <a:cs typeface="ＭＳ Ｐゴシック"/>
              </a:rPr>
              <a:pPr algn="r" defTabSz="914400"/>
              <a:t>23</a:t>
            </a:fld>
            <a:endParaRPr lang="en-US" sz="1200" i="0">
              <a:ea typeface="ＭＳ Ｐゴシック"/>
              <a:cs typeface="ＭＳ Ｐゴシック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843E3-69DB-4ED9-A163-034C34E30368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8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2964E-94B4-4ABA-A64E-94D11C8AE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F6276-F60F-4A31-A7A7-B6F5084BC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99414-3287-4CF8-9CC8-F776578215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9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F14B0D02-413C-4EE4-88DD-39F4EB905E62}" type="slidenum">
              <a:rPr lang="en-US" sz="1200" i="0">
                <a:ea typeface="ＭＳ Ｐゴシック"/>
                <a:cs typeface="ＭＳ Ｐゴシック"/>
              </a:rPr>
              <a:pPr algn="r" defTabSz="914400"/>
              <a:t>9</a:t>
            </a:fld>
            <a:endParaRPr lang="en-US" sz="1200" i="0">
              <a:ea typeface="ＭＳ Ｐゴシック"/>
              <a:cs typeface="ＭＳ Ｐゴシック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2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97A2AB-3CEA-4BE4-BACF-74C5E892B8F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89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DED56A-B7D9-476F-B19D-8870ED7143F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4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ECCB36-9972-4B51-B436-5D77DEF2A57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26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FA6923-C4BB-493A-BAB0-4F036900D6D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4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24A-6BEB-4245-AB8B-A758406639EF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5C2F-5C3C-4A0F-9F64-AD7A104D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1420-F6DC-4DDF-9A1D-85B82968B21B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686A-F9D6-4FC3-B545-59FA4923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E5BF-992E-40F7-B23D-F062F2322627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596E-F60E-4766-9F98-F285949E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28A3-5BB0-4155-8015-0C74DF437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B15D-A40C-4954-B8DF-0A5E235561FC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C458-5D4E-426F-9F0D-9565F642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27CB5-456F-4DF0-8489-2D65196F7DFB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C9A6-B189-406E-B41D-4D59731C9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1916-25BA-4424-983C-EF16A1F87626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090C-39A0-4E1A-931B-16335433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DB36-838D-4639-978C-30F4B6B5C01F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019-6B28-4651-8DEA-B99BA75F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7287-4C05-4E59-96BB-8018613B74C8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FA19-7145-4725-B8F0-C0FCBD0EC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7C1C-8A91-4038-9A49-6C84D45B70CB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4AF7-86DE-4039-A342-86B2F08C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79B-47A4-4B02-9424-65F0BDAC1C62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8CCC-25E4-4FEF-BCFB-066D80FE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BD02-B557-4568-98CD-2E7BF3031E21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DDB2-725B-45FD-8BA8-0F571D1B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F344-E158-4C97-907C-18DE995ACCC6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6503-0C61-4372-BD2B-29C9CE4C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BCF01-1470-4B0D-B427-EFF6637AD532}" type="datetimeFigureOut">
              <a:rPr lang="en-US"/>
              <a:pPr>
                <a:defRPr/>
              </a:pPr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43916-3404-4B9F-BF0A-9B4D9C169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77" r:id="rId12"/>
    <p:sldLayoutId id="214748365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685799" y="166543"/>
            <a:ext cx="8146473" cy="1470025"/>
          </a:xfrm>
        </p:spPr>
        <p:txBody>
          <a:bodyPr/>
          <a:lstStyle/>
          <a:p>
            <a:pPr eaLnBrk="1" hangingPunct="1"/>
            <a:r>
              <a:rPr lang="en-US" dirty="0"/>
              <a:t>Maintenance Immunosuppressive Agents in Kidney Transplantation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112" y="2867893"/>
            <a:ext cx="7102189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/>
              <a:t>Jean Francis MD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Associate Professor of Medicine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Boston University School of Medicine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Associate Physician at Brigham and Women Hospital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0033CC"/>
                </a:solidFill>
              </a:rPr>
              <a:t>Calcineurin</a:t>
            </a:r>
            <a:r>
              <a:rPr lang="en-US" sz="4000" dirty="0">
                <a:solidFill>
                  <a:srgbClr val="0033CC"/>
                </a:solidFill>
              </a:rPr>
              <a:t> Pathway: Cyclosporine and Tacrolimus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0305" r="51852" b="23557"/>
          <a:stretch>
            <a:fillRect/>
          </a:stretch>
        </p:blipFill>
        <p:spPr>
          <a:xfrm>
            <a:off x="990600" y="2057400"/>
            <a:ext cx="7010400" cy="4043363"/>
          </a:xfrm>
        </p:spPr>
      </p:pic>
    </p:spTree>
    <p:extLst>
      <p:ext uri="{BB962C8B-B14F-4D97-AF65-F5344CB8AC3E}">
        <p14:creationId xmlns:p14="http://schemas.microsoft.com/office/powerpoint/2010/main" val="410662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0033CC"/>
                </a:solidFill>
              </a:rPr>
              <a:t>Calcineurin</a:t>
            </a:r>
            <a:r>
              <a:rPr lang="en-US" dirty="0">
                <a:solidFill>
                  <a:srgbClr val="0033CC"/>
                </a:solidFill>
              </a:rPr>
              <a:t> Inhibitors: Cyclosporine or tacrolimus</a:t>
            </a: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8520" r="53703" b="36023"/>
          <a:stretch>
            <a:fillRect/>
          </a:stretch>
        </p:blipFill>
        <p:spPr>
          <a:xfrm>
            <a:off x="1143000" y="1981200"/>
            <a:ext cx="6400800" cy="4267200"/>
          </a:xfrm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832350" y="6477000"/>
            <a:ext cx="423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1" dirty="0"/>
              <a:t>Nature Medicine</a:t>
            </a:r>
            <a:r>
              <a:rPr lang="en-US" altLang="en-US" sz="1800" dirty="0"/>
              <a:t>  </a:t>
            </a:r>
            <a:r>
              <a:rPr lang="en-US" altLang="en-US" sz="1800" b="1" dirty="0"/>
              <a:t>4</a:t>
            </a:r>
            <a:r>
              <a:rPr lang="en-US" altLang="en-US" sz="1800" dirty="0"/>
              <a:t>, 1293 - 1301 (1998) </a:t>
            </a:r>
          </a:p>
        </p:txBody>
      </p:sp>
    </p:spTree>
    <p:extLst>
      <p:ext uri="{BB962C8B-B14F-4D97-AF65-F5344CB8AC3E}">
        <p14:creationId xmlns:p14="http://schemas.microsoft.com/office/powerpoint/2010/main" val="343932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33CC"/>
                </a:solidFill>
              </a:rPr>
              <a:t>Major Side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DM: Tac &gt;&gt;&gt;&gt; CSA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HTN: both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Hyperkalemia, hypomagnesemia and acidosis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Dyslipidemia: CSA &gt;&gt;&gt;&gt;Tac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Hair loss: Tac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Hirsutism: CSA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Gum hyperplasia: CSA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TMA: CSA &gt; Tac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Nephrotoxicity: both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52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5915" r="14815" b="36023"/>
          <a:stretch>
            <a:fillRect/>
          </a:stretch>
        </p:blipFill>
        <p:spPr>
          <a:xfrm>
            <a:off x="685800" y="914400"/>
            <a:ext cx="7772400" cy="4800600"/>
          </a:xfrm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143000" y="6172200"/>
            <a:ext cx="766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Journal of the American Society of Nephrology, Volume I ‘Number 2’ 1990</a:t>
            </a:r>
          </a:p>
        </p:txBody>
      </p:sp>
    </p:spTree>
    <p:extLst>
      <p:ext uri="{BB962C8B-B14F-4D97-AF65-F5344CB8AC3E}">
        <p14:creationId xmlns:p14="http://schemas.microsoft.com/office/powerpoint/2010/main" val="209088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ELITE–Symphony Study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034" t="25809" r="17046" b="50989"/>
          <a:stretch/>
        </p:blipFill>
        <p:spPr>
          <a:xfrm>
            <a:off x="270164" y="2566561"/>
            <a:ext cx="8416635" cy="2670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2454" y="2115810"/>
            <a:ext cx="5731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daclizumab</a:t>
            </a:r>
            <a:r>
              <a:rPr lang="en-US" sz="1600" b="1" dirty="0"/>
              <a:t>, mycophenolate </a:t>
            </a:r>
            <a:r>
              <a:rPr lang="en-US" sz="1600" b="1" dirty="0" err="1"/>
              <a:t>mofetil</a:t>
            </a:r>
            <a:r>
              <a:rPr lang="en-US" sz="1600" b="1" dirty="0"/>
              <a:t>, and corticosteroids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48931" y="6398315"/>
            <a:ext cx="3009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2007; 357:2562-2575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B43414-38C2-F543-9DB2-48592B023D34}"/>
              </a:ext>
            </a:extLst>
          </p:cNvPr>
          <p:cNvCxnSpPr>
            <a:cxnSpLocks/>
          </p:cNvCxnSpPr>
          <p:nvPr/>
        </p:nvCxnSpPr>
        <p:spPr>
          <a:xfrm>
            <a:off x="546538" y="429873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07F0D1-CE90-F648-B0B9-D4454C7FCA47}"/>
              </a:ext>
            </a:extLst>
          </p:cNvPr>
          <p:cNvCxnSpPr>
            <a:cxnSpLocks/>
          </p:cNvCxnSpPr>
          <p:nvPr/>
        </p:nvCxnSpPr>
        <p:spPr>
          <a:xfrm>
            <a:off x="2848303" y="4303984"/>
            <a:ext cx="11666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16AD55-422F-584A-9BC3-6DD1B95BFCE4}"/>
              </a:ext>
            </a:extLst>
          </p:cNvPr>
          <p:cNvCxnSpPr>
            <a:cxnSpLocks/>
          </p:cNvCxnSpPr>
          <p:nvPr/>
        </p:nvCxnSpPr>
        <p:spPr>
          <a:xfrm>
            <a:off x="5034455" y="4298730"/>
            <a:ext cx="1072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3D4CE8-3FEE-3240-9826-2D41FCE4AE01}"/>
              </a:ext>
            </a:extLst>
          </p:cNvPr>
          <p:cNvCxnSpPr>
            <a:cxnSpLocks/>
          </p:cNvCxnSpPr>
          <p:nvPr/>
        </p:nvCxnSpPr>
        <p:spPr>
          <a:xfrm>
            <a:off x="7210097" y="4298730"/>
            <a:ext cx="1051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1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0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ELITE–Symphony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27" t="16343" r="69823" b="14932"/>
          <a:stretch/>
        </p:blipFill>
        <p:spPr>
          <a:xfrm>
            <a:off x="1922318" y="1116301"/>
            <a:ext cx="5299364" cy="53572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86395" y="2005445"/>
            <a:ext cx="384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90305" y="2500745"/>
            <a:ext cx="384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68236" y="4755572"/>
            <a:ext cx="384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6395" y="6075218"/>
            <a:ext cx="881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6395" y="5773882"/>
            <a:ext cx="1058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76578" y="6498270"/>
            <a:ext cx="3009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2007; 357:2562-2575</a:t>
            </a:r>
          </a:p>
        </p:txBody>
      </p:sp>
    </p:spTree>
    <p:extLst>
      <p:ext uri="{BB962C8B-B14F-4D97-AF65-F5344CB8AC3E}">
        <p14:creationId xmlns:p14="http://schemas.microsoft.com/office/powerpoint/2010/main" val="42049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ELITE–Symphony Study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5" t="20459" r="64269" b="8348"/>
          <a:stretch/>
        </p:blipFill>
        <p:spPr>
          <a:xfrm>
            <a:off x="768928" y="1236514"/>
            <a:ext cx="7387936" cy="4970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2021" y="6433949"/>
            <a:ext cx="3009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2007; 357:2562-2575</a:t>
            </a:r>
          </a:p>
        </p:txBody>
      </p:sp>
    </p:spTree>
    <p:extLst>
      <p:ext uri="{BB962C8B-B14F-4D97-AF65-F5344CB8AC3E}">
        <p14:creationId xmlns:p14="http://schemas.microsoft.com/office/powerpoint/2010/main" val="248947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ELITE–Symphony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58" t="16755" r="73232" b="43327"/>
          <a:stretch/>
        </p:blipFill>
        <p:spPr>
          <a:xfrm>
            <a:off x="322119" y="2034678"/>
            <a:ext cx="4104408" cy="3720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18" t="55556" r="73068" b="13333"/>
          <a:stretch/>
        </p:blipFill>
        <p:spPr>
          <a:xfrm>
            <a:off x="4698222" y="2034677"/>
            <a:ext cx="3988578" cy="3764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2966" y="6438976"/>
            <a:ext cx="3009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2007; 357:2562-2575</a:t>
            </a:r>
          </a:p>
        </p:txBody>
      </p:sp>
    </p:spTree>
    <p:extLst>
      <p:ext uri="{BB962C8B-B14F-4D97-AF65-F5344CB8AC3E}">
        <p14:creationId xmlns:p14="http://schemas.microsoft.com/office/powerpoint/2010/main" val="117447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33CC"/>
                </a:solidFill>
              </a:rPr>
              <a:t>mTOR inhibitors</a:t>
            </a:r>
          </a:p>
        </p:txBody>
      </p:sp>
      <p:pic>
        <p:nvPicPr>
          <p:cNvPr id="1116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8153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581400" y="6324600"/>
            <a:ext cx="534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33CC"/>
                </a:solidFill>
              </a:rPr>
              <a:t>N </a:t>
            </a:r>
            <a:r>
              <a:rPr lang="en-US" altLang="en-US" sz="1800" dirty="0" err="1">
                <a:solidFill>
                  <a:srgbClr val="0033CC"/>
                </a:solidFill>
              </a:rPr>
              <a:t>Engl</a:t>
            </a:r>
            <a:r>
              <a:rPr lang="en-US" altLang="en-US" sz="1800" dirty="0">
                <a:solidFill>
                  <a:srgbClr val="0033CC"/>
                </a:solidFill>
              </a:rPr>
              <a:t> J Med 2004; 351:2715-2729, Dec 23, 2004 </a:t>
            </a:r>
          </a:p>
        </p:txBody>
      </p:sp>
    </p:spTree>
    <p:extLst>
      <p:ext uri="{BB962C8B-B14F-4D97-AF65-F5344CB8AC3E}">
        <p14:creationId xmlns:p14="http://schemas.microsoft.com/office/powerpoint/2010/main" val="325669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0033CC"/>
                </a:solidFill>
              </a:rPr>
              <a:t>mTOR</a:t>
            </a:r>
            <a:r>
              <a:rPr lang="en-US" sz="4000" dirty="0">
                <a:solidFill>
                  <a:srgbClr val="0033CC"/>
                </a:solidFill>
              </a:rPr>
              <a:t> Inhibitors: </a:t>
            </a:r>
            <a:r>
              <a:rPr lang="en-US" sz="4000" dirty="0" err="1">
                <a:solidFill>
                  <a:srgbClr val="0033CC"/>
                </a:solidFill>
              </a:rPr>
              <a:t>Sirolimus</a:t>
            </a:r>
            <a:r>
              <a:rPr lang="en-US" sz="4000" dirty="0">
                <a:solidFill>
                  <a:srgbClr val="0033CC"/>
                </a:solidFill>
              </a:rPr>
              <a:t>, </a:t>
            </a:r>
            <a:r>
              <a:rPr lang="en-US" sz="4000" dirty="0" err="1">
                <a:solidFill>
                  <a:srgbClr val="0033CC"/>
                </a:solidFill>
              </a:rPr>
              <a:t>Everolimus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Probably less potent than CNI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 kidney scarring!!!! (proteinuria)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25-30% can’t tolerate the drug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Higher risk of anemia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Sirolimus once a day (Measure 24 hours trough)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Other side effects: Ulcers, DM, HTN, edema, delayed wound healing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Drug of choice if cancer </a:t>
            </a:r>
          </a:p>
          <a:p>
            <a:pPr eaLnBrk="1" hangingPunct="1"/>
            <a:endParaRPr lang="en-US" altLang="en-US" sz="28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68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have no conflict of interests related to this talk</a:t>
            </a:r>
          </a:p>
          <a:p>
            <a:r>
              <a:rPr lang="en-US"/>
              <a:t>I will be discussing off label use of some medications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33CC"/>
                </a:solidFill>
              </a:rPr>
              <a:t>Antimetabolites: MPA and MMF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Mycophenolic acid (MPA) and Mycophenolate </a:t>
            </a:r>
            <a:r>
              <a:rPr lang="en-US" dirty="0" err="1"/>
              <a:t>mofetil</a:t>
            </a:r>
            <a:r>
              <a:rPr lang="en-US" dirty="0"/>
              <a:t> (MMF)</a:t>
            </a:r>
          </a:p>
          <a:p>
            <a:pPr eaLnBrk="1" hangingPunct="1">
              <a:defRPr/>
            </a:pPr>
            <a:r>
              <a:rPr lang="en-US" dirty="0"/>
              <a:t>Used twice a day</a:t>
            </a:r>
          </a:p>
          <a:p>
            <a:pPr eaLnBrk="1" hangingPunct="1">
              <a:defRPr/>
            </a:pPr>
            <a:r>
              <a:rPr lang="en-US" dirty="0"/>
              <a:t>Suppress both B and T cells</a:t>
            </a:r>
          </a:p>
          <a:p>
            <a:pPr eaLnBrk="1" hangingPunct="1">
              <a:defRPr/>
            </a:pPr>
            <a:r>
              <a:rPr lang="en-US" dirty="0"/>
              <a:t>Inhibit IMPDH and decrease </a:t>
            </a:r>
            <a:r>
              <a:rPr lang="en-US" dirty="0" err="1"/>
              <a:t>nucleotids</a:t>
            </a:r>
            <a:r>
              <a:rPr lang="en-US" dirty="0"/>
              <a:t> synthesis</a:t>
            </a:r>
          </a:p>
          <a:p>
            <a:pPr eaLnBrk="1" hangingPunct="1">
              <a:defRPr/>
            </a:pPr>
            <a:r>
              <a:rPr lang="en-US" dirty="0"/>
              <a:t>Major side effects: Myelosuppression, GI, Ulcers, PML</a:t>
            </a:r>
          </a:p>
        </p:txBody>
      </p:sp>
    </p:spTree>
    <p:extLst>
      <p:ext uri="{BB962C8B-B14F-4D97-AF65-F5344CB8AC3E}">
        <p14:creationId xmlns:p14="http://schemas.microsoft.com/office/powerpoint/2010/main" val="11306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33CC"/>
                </a:solidFill>
              </a:rPr>
              <a:t>Antimetabolites: AZA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Azathioprine is less often used, potency&lt; MPA or MMF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Used once a day mainly if intolerance or allergy to MPA or MMF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Inhibits cell cycle in both B and T cells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Monitor LFT and CBC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not use with allopurinol</a:t>
            </a:r>
          </a:p>
          <a:p>
            <a:pPr eaLnBrk="1" hangingPunct="1"/>
            <a:endParaRPr lang="en-US" altLang="en-US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66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Toxicity of Immunosuppressive Medications </a:t>
            </a:r>
          </a:p>
        </p:txBody>
      </p:sp>
      <p:pic>
        <p:nvPicPr>
          <p:cNvPr id="72706" name="Content Placeholder 3" descr="Screen shot 2014-02-09 at 1.34.5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518" t="24455" r="27533" b="32813"/>
          <a:stretch>
            <a:fillRect/>
          </a:stretch>
        </p:blipFill>
        <p:spPr>
          <a:xfrm>
            <a:off x="442913" y="1579563"/>
            <a:ext cx="7469187" cy="3221037"/>
          </a:xfrm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7423150" y="6443663"/>
            <a:ext cx="1490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>
                <a:latin typeface="Calibri" pitchFamily="34" charset="0"/>
              </a:rPr>
              <a:t>NKF 2014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371475" y="2293938"/>
            <a:ext cx="2328863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61938" y="2576513"/>
            <a:ext cx="2328862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261938" y="2851150"/>
            <a:ext cx="2328862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238125" y="4240213"/>
            <a:ext cx="2328863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0825" y="4510088"/>
            <a:ext cx="2328863" cy="158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6516688" y="4668838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Text Box 11"/>
          <p:cNvSpPr txBox="1">
            <a:spLocks noChangeArrowheads="1"/>
          </p:cNvSpPr>
          <p:nvPr/>
        </p:nvSpPr>
        <p:spPr bwMode="auto">
          <a:xfrm>
            <a:off x="5254625" y="5341938"/>
            <a:ext cx="2960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Pregnancy is an absolute CI on 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73735" grpId="0" animBg="1"/>
      <p:bldP spid="7373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Important!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91000" cy="4030663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Drugs that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levels of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tacrolimus, CSA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mTOR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inhibitors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→Toxicity</a:t>
            </a:r>
          </a:p>
          <a:p>
            <a:pPr defTabSz="914400"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Cimetidine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clarithromycin(H.Pylori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erythromycin, Azoles,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diltiazem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verapamil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31607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Drugs that 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levels of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tacrolimus, CSA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mTOR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inhibitors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→ rejection</a:t>
            </a:r>
          </a:p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Rifabutin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rifampin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dilantin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552575" y="5630863"/>
            <a:ext cx="64881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i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Avoid </a:t>
            </a: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</a:rPr>
              <a:t>using azathioprine with allopurinol!!!!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</a:rPr>
              <a:t>Please check or call when starting new drug!!</a:t>
            </a:r>
          </a:p>
          <a:p>
            <a:pPr defTabSz="914400">
              <a:spcBef>
                <a:spcPct val="50000"/>
              </a:spcBef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3C9C34B-7D37-494D-8CE8-395B678D3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33CC"/>
                </a:solidFill>
              </a:rPr>
              <a:t>Costimulatory Pathway Inhibition:</a:t>
            </a:r>
            <a:br>
              <a:rPr lang="en-US" altLang="en-US" dirty="0">
                <a:solidFill>
                  <a:srgbClr val="0033CC"/>
                </a:solidFill>
              </a:rPr>
            </a:br>
            <a:r>
              <a:rPr lang="en-US" altLang="en-US" dirty="0" err="1">
                <a:solidFill>
                  <a:srgbClr val="0033CC"/>
                </a:solidFill>
              </a:rPr>
              <a:t>Belatacept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901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219" r="1653"/>
          <a:stretch>
            <a:fillRect/>
          </a:stretch>
        </p:blipFill>
        <p:spPr>
          <a:xfrm>
            <a:off x="1600200" y="1828800"/>
            <a:ext cx="5943600" cy="4122738"/>
          </a:xfrm>
          <a:noFill/>
        </p:spPr>
      </p:pic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3841750" y="6400800"/>
            <a:ext cx="530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 </a:t>
            </a:r>
            <a:r>
              <a:rPr lang="en-US" altLang="en-US" sz="1800" dirty="0" err="1"/>
              <a:t>Engl</a:t>
            </a:r>
            <a:r>
              <a:rPr lang="en-US" altLang="en-US" sz="1800" dirty="0"/>
              <a:t> J Med 1998; 338:1813-1821, Jun 18, 1998 </a:t>
            </a:r>
          </a:p>
        </p:txBody>
      </p:sp>
    </p:spTree>
    <p:extLst>
      <p:ext uri="{BB962C8B-B14F-4D97-AF65-F5344CB8AC3E}">
        <p14:creationId xmlns:p14="http://schemas.microsoft.com/office/powerpoint/2010/main" val="117909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you!!!!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</a:rPr>
              <a:t>KT is Treatment of Choice for ESRD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7288"/>
            <a:ext cx="822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1954-  Joseph Murray and his group performed the first successful kidney transplantation identical twins (Boston)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1297" t="26414" r="50000" b="35458"/>
          <a:stretch>
            <a:fillRect/>
          </a:stretch>
        </p:blipFill>
        <p:spPr>
          <a:xfrm>
            <a:off x="914400" y="2476500"/>
            <a:ext cx="4572000" cy="4114800"/>
          </a:xfrm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/>
          <a:srcRect l="1221" t="16319" r="38721" b="23584"/>
          <a:stretch>
            <a:fillRect/>
          </a:stretch>
        </p:blipFill>
        <p:spPr bwMode="auto">
          <a:xfrm>
            <a:off x="5486400" y="2214563"/>
            <a:ext cx="28352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/>
          <a:srcRect l="39600" t="62500" r="37256" b="10547"/>
          <a:stretch>
            <a:fillRect/>
          </a:stretch>
        </p:blipFill>
        <p:spPr bwMode="auto">
          <a:xfrm>
            <a:off x="5486400" y="4543425"/>
            <a:ext cx="2835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00FF"/>
                </a:solidFill>
              </a:rPr>
              <a:t>Dialysis vs. Transplant mortality: USA Data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4815" t="25227" r="17592" b="20953"/>
          <a:stretch>
            <a:fillRect/>
          </a:stretch>
        </p:blipFill>
        <p:spPr>
          <a:xfrm>
            <a:off x="685800" y="1600200"/>
            <a:ext cx="7772400" cy="4572000"/>
          </a:xfrm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7239000" y="45100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23,275 pts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7239000" y="3505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46,164 pts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029200" y="6415088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Calibri" pitchFamily="34" charset="0"/>
              </a:rPr>
              <a:t>(N Engl J Med 1999; 341:1725-30)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00FF"/>
                </a:solidFill>
              </a:rPr>
              <a:t>Dialysis vs. Transplant mortality: Ontario, Canada</a:t>
            </a:r>
          </a:p>
        </p:txBody>
      </p:sp>
      <p:pic>
        <p:nvPicPr>
          <p:cNvPr id="3993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4815" t="33636" r="31482" b="20953"/>
          <a:stretch>
            <a:fillRect/>
          </a:stretch>
        </p:blipFill>
        <p:spPr>
          <a:xfrm>
            <a:off x="914400" y="1828800"/>
            <a:ext cx="7543800" cy="4114800"/>
          </a:xfrm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784725" y="6324600"/>
            <a:ext cx="361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>
                <a:latin typeface="Calibri" pitchFamily="34" charset="0"/>
              </a:rPr>
              <a:t>J Am Soc Nephrol 11: 917–922, 2000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629400" y="3810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1156 patients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7818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722 patients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00FF"/>
                </a:solidFill>
              </a:rPr>
              <a:t>Dialysis vs. Transplant mortality: USA Data</a:t>
            </a:r>
          </a:p>
        </p:txBody>
      </p:sp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4815" t="25227" r="17592" b="20953"/>
          <a:stretch>
            <a:fillRect/>
          </a:stretch>
        </p:blipFill>
        <p:spPr>
          <a:xfrm>
            <a:off x="685800" y="1600200"/>
            <a:ext cx="7772400" cy="4572000"/>
          </a:xfrm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239000" y="45100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23,275 pts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239000" y="3505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>
                <a:solidFill>
                  <a:schemeClr val="accent1"/>
                </a:solidFill>
                <a:latin typeface="Calibri" pitchFamily="34" charset="0"/>
              </a:rPr>
              <a:t>46,164 pts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029200" y="6415088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Calibri" pitchFamily="34" charset="0"/>
              </a:rPr>
              <a:t>(N Engl J Med 1999; 341:1725-30)</a:t>
            </a:r>
          </a:p>
        </p:txBody>
      </p:sp>
      <p:sp>
        <p:nvSpPr>
          <p:cNvPr id="7" name="Oval 6"/>
          <p:cNvSpPr/>
          <p:nvPr/>
        </p:nvSpPr>
        <p:spPr>
          <a:xfrm>
            <a:off x="1725613" y="3198813"/>
            <a:ext cx="1554162" cy="1004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00FF"/>
                </a:solidFill>
              </a:rPr>
              <a:t>Timeline of Immunosuppressive Drugs</a:t>
            </a:r>
          </a:p>
        </p:txBody>
      </p:sp>
      <p:pic>
        <p:nvPicPr>
          <p:cNvPr id="70658" name="Rectangle 3"/>
          <p:cNvPicPr>
            <a:picLocks noGrp="1"/>
          </p:cNvPicPr>
          <p:nvPr>
            <p:ph type="body" idx="1"/>
          </p:nvPr>
        </p:nvPicPr>
        <p:blipFill>
          <a:blip r:embed="rId2"/>
          <a:srcRect l="15971" t="26517" r="13542" b="25185"/>
          <a:stretch>
            <a:fillRect/>
          </a:stretch>
        </p:blipFill>
        <p:spPr>
          <a:xfrm>
            <a:off x="1214438" y="1985963"/>
            <a:ext cx="6900862" cy="34575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hlink"/>
                </a:solidFill>
                <a:latin typeface="Impact" pitchFamily="34" charset="0"/>
              </a:rPr>
              <a:t>Incidence of First Acute Rejection Among Adult Patients Receiving a Kidney  Transplant in 2005–2009</a:t>
            </a:r>
          </a:p>
        </p:txBody>
      </p:sp>
      <p:pic>
        <p:nvPicPr>
          <p:cNvPr id="71682" name="Picture 2" descr="\\LUKE\ADR Prepress\srtr adr\srtr adr 2012\12 figures pngs\01 kidney pngs 12\12 KI s6 fig 9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2057400"/>
            <a:ext cx="50292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7083425" y="6359525"/>
            <a:ext cx="13493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SRTR 2011</a:t>
            </a:r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5924550" y="3251200"/>
            <a:ext cx="2762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>
                <a:solidFill>
                  <a:srgbClr val="0000FF"/>
                </a:solidFill>
              </a:rPr>
              <a:t>Early detection of rejection </a:t>
            </a:r>
            <a:r>
              <a:rPr lang="en-US" sz="1800" i="0">
                <a:solidFill>
                  <a:srgbClr val="0000FF"/>
                </a:solidFill>
                <a:latin typeface="Wingdings" pitchFamily="2" charset="2"/>
              </a:rPr>
              <a:t> </a:t>
            </a:r>
            <a:r>
              <a:rPr lang="en-US" sz="1800" i="0">
                <a:solidFill>
                  <a:srgbClr val="0000FF"/>
                </a:solidFill>
              </a:rPr>
              <a:t>successful treatment in more &gt;90%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Signals Model and Immunosuppressive Therapy</a:t>
            </a:r>
          </a:p>
        </p:txBody>
      </p:sp>
      <p:pic>
        <p:nvPicPr>
          <p:cNvPr id="6861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8229600" cy="4648200"/>
          </a:xfrm>
        </p:spPr>
      </p:pic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4273550" y="6338888"/>
            <a:ext cx="479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800" i="0"/>
              <a:t>N Engl J Med. 2004 Dec 23;351(26):2715-29 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1935163" y="1908175"/>
            <a:ext cx="646112" cy="290513"/>
          </a:xfrm>
          <a:prstGeom prst="wedgeRectCallout">
            <a:avLst>
              <a:gd name="adj1" fmla="val -92995"/>
              <a:gd name="adj2" fmla="val 49207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ATG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157163" y="4281488"/>
            <a:ext cx="646112" cy="290512"/>
          </a:xfrm>
          <a:prstGeom prst="wedgeRectCallout">
            <a:avLst>
              <a:gd name="adj1" fmla="val 144102"/>
              <a:gd name="adj2" fmla="val -167486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OKT3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H="1">
            <a:off x="1878013" y="2255838"/>
            <a:ext cx="444500" cy="11557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2581275" y="2136775"/>
            <a:ext cx="2659063" cy="29051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7038975" y="1417638"/>
            <a:ext cx="1131888" cy="396875"/>
          </a:xfrm>
          <a:prstGeom prst="wedgeRectCallout">
            <a:avLst>
              <a:gd name="adj1" fmla="val -204278"/>
              <a:gd name="adj2" fmla="val 19919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Anti-CD25</a:t>
            </a:r>
          </a:p>
          <a:p>
            <a:pPr algn="ctr"/>
            <a:r>
              <a:rPr lang="en-US" sz="1200" b="1"/>
              <a:t>mAb</a:t>
            </a: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8012113" y="4083050"/>
            <a:ext cx="1055687" cy="396875"/>
          </a:xfrm>
          <a:prstGeom prst="wedgeRectCallout">
            <a:avLst>
              <a:gd name="adj1" fmla="val -59324"/>
              <a:gd name="adj2" fmla="val 12919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Anti-CD52</a:t>
            </a:r>
          </a:p>
          <a:p>
            <a:pPr algn="ctr"/>
            <a:r>
              <a:rPr lang="en-US" sz="1200" b="1"/>
              <a:t>mAb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3449638" y="4154488"/>
            <a:ext cx="1055687" cy="325437"/>
          </a:xfrm>
          <a:prstGeom prst="wedgeRectCallout">
            <a:avLst>
              <a:gd name="adj1" fmla="val -98569"/>
              <a:gd name="adj2" fmla="val -404148"/>
            </a:avLst>
          </a:prstGeom>
          <a:solidFill>
            <a:srgbClr val="F2DB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CTLA-4-Ig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4129088" y="3686175"/>
            <a:ext cx="1055687" cy="396875"/>
          </a:xfrm>
          <a:prstGeom prst="wedgeRectCallout">
            <a:avLst>
              <a:gd name="adj1" fmla="val -59171"/>
              <a:gd name="adj2" fmla="val -267602"/>
            </a:avLst>
          </a:prstGeom>
          <a:solidFill>
            <a:srgbClr val="F2DB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Anti-CD154</a:t>
            </a:r>
          </a:p>
          <a:p>
            <a:pPr algn="ctr"/>
            <a:r>
              <a:rPr lang="en-US" sz="1200" b="1"/>
              <a:t>mAb</a:t>
            </a: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184150" y="6126163"/>
            <a:ext cx="1427163" cy="579437"/>
          </a:xfrm>
          <a:prstGeom prst="wedgeRectCallout">
            <a:avLst>
              <a:gd name="adj1" fmla="val 27199"/>
              <a:gd name="adj2" fmla="val -261231"/>
            </a:avLst>
          </a:prstGeom>
          <a:solidFill>
            <a:srgbClr val="FCCF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Tacrolimus</a:t>
            </a:r>
          </a:p>
          <a:p>
            <a:pPr algn="ctr"/>
            <a:r>
              <a:rPr lang="en-US" b="1"/>
              <a:t>Cyclosporine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7802563" y="5214938"/>
            <a:ext cx="855662" cy="273050"/>
          </a:xfrm>
          <a:prstGeom prst="wedgeRectCallout">
            <a:avLst>
              <a:gd name="adj1" fmla="val -143880"/>
              <a:gd name="adj2" fmla="val -348255"/>
            </a:avLst>
          </a:prstGeom>
          <a:solidFill>
            <a:srgbClr val="FCCF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MPA</a:t>
            </a:r>
          </a:p>
        </p:txBody>
      </p:sp>
      <p:sp>
        <p:nvSpPr>
          <p:cNvPr id="78864" name="AutoShape 16"/>
          <p:cNvSpPr>
            <a:spLocks noChangeArrowheads="1"/>
          </p:cNvSpPr>
          <p:nvPr/>
        </p:nvSpPr>
        <p:spPr bwMode="auto">
          <a:xfrm>
            <a:off x="7156450" y="5853113"/>
            <a:ext cx="855663" cy="273050"/>
          </a:xfrm>
          <a:prstGeom prst="wedgeRectCallout">
            <a:avLst>
              <a:gd name="adj1" fmla="val -201579"/>
              <a:gd name="adj2" fmla="val -196514"/>
            </a:avLst>
          </a:prstGeom>
          <a:solidFill>
            <a:srgbClr val="FCCF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AZA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7742238" y="3138488"/>
            <a:ext cx="1325562" cy="547687"/>
          </a:xfrm>
          <a:prstGeom prst="wedgeRectCallout">
            <a:avLst>
              <a:gd name="adj1" fmla="val -201259"/>
              <a:gd name="adj2" fmla="val 103912"/>
            </a:avLst>
          </a:prstGeom>
          <a:solidFill>
            <a:srgbClr val="FCCF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Sirolimus</a:t>
            </a:r>
          </a:p>
          <a:p>
            <a:pPr algn="ctr"/>
            <a:r>
              <a:rPr lang="en-US" b="1"/>
              <a:t>Everolimus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 animBg="1"/>
      <p:bldP spid="78856" grpId="0" animBg="1"/>
      <p:bldP spid="78857" grpId="0" animBg="1"/>
      <p:bldP spid="78858" grpId="0" animBg="1"/>
      <p:bldP spid="78860" grpId="0" animBg="1"/>
      <p:bldP spid="78861" grpId="0" animBg="1"/>
      <p:bldP spid="78862" grpId="0" animBg="1"/>
      <p:bldP spid="78863" grpId="0" animBg="1"/>
      <p:bldP spid="7886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586</Words>
  <Application>Microsoft Macintosh PowerPoint</Application>
  <PresentationFormat>On-screen Show (4:3)</PresentationFormat>
  <Paragraphs>116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Impact</vt:lpstr>
      <vt:lpstr>Times New Roman</vt:lpstr>
      <vt:lpstr>Wingdings</vt:lpstr>
      <vt:lpstr>Office Theme</vt:lpstr>
      <vt:lpstr>Maintenance Immunosuppressive Agents in Kidney Transplantation</vt:lpstr>
      <vt:lpstr>PowerPoint Presentation</vt:lpstr>
      <vt:lpstr>KT is Treatment of Choice for ESRD </vt:lpstr>
      <vt:lpstr>Dialysis vs. Transplant mortality: USA Data</vt:lpstr>
      <vt:lpstr>Dialysis vs. Transplant mortality: Ontario, Canada</vt:lpstr>
      <vt:lpstr>Dialysis vs. Transplant mortality: USA Data</vt:lpstr>
      <vt:lpstr>Timeline of Immunosuppressive Drugs</vt:lpstr>
      <vt:lpstr>Incidence of First Acute Rejection Among Adult Patients Receiving a Kidney  Transplant in 2005–2009</vt:lpstr>
      <vt:lpstr>Three Signals Model and Immunosuppressive Therapy</vt:lpstr>
      <vt:lpstr>Calcineurin Pathway: Cyclosporine and Tacrolimus</vt:lpstr>
      <vt:lpstr>Calcineurin Inhibitors: Cyclosporine or tacrolimus</vt:lpstr>
      <vt:lpstr>Major Side Effect</vt:lpstr>
      <vt:lpstr>PowerPoint Presentation</vt:lpstr>
      <vt:lpstr>ELITE–Symphony Study</vt:lpstr>
      <vt:lpstr>ELITE–Symphony Study</vt:lpstr>
      <vt:lpstr>ELITE–Symphony Study</vt:lpstr>
      <vt:lpstr>ELITE–Symphony Study</vt:lpstr>
      <vt:lpstr>mTOR inhibitors</vt:lpstr>
      <vt:lpstr>mTOR Inhibitors: Sirolimus, Everolimus</vt:lpstr>
      <vt:lpstr>Antimetabolites: MPA and MMF</vt:lpstr>
      <vt:lpstr>Antimetabolites: AZA</vt:lpstr>
      <vt:lpstr>Toxicity of Immunosuppressive Medications </vt:lpstr>
      <vt:lpstr>Important!</vt:lpstr>
      <vt:lpstr>Costimulatory Pathway Inhibition: Belatacept </vt:lpstr>
      <vt:lpstr>Thank you!!!!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Transplantation For The Non Nephrologist</dc:title>
  <dc:creator>jean francis</dc:creator>
  <cp:lastModifiedBy>Microsoft Office User</cp:lastModifiedBy>
  <cp:revision>68</cp:revision>
  <dcterms:created xsi:type="dcterms:W3CDTF">2014-02-21T03:29:28Z</dcterms:created>
  <dcterms:modified xsi:type="dcterms:W3CDTF">2019-06-13T11:51:55Z</dcterms:modified>
</cp:coreProperties>
</file>