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72" r:id="rId17"/>
    <p:sldId id="275" r:id="rId18"/>
    <p:sldId id="269" r:id="rId19"/>
    <p:sldId id="276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27" autoAdjust="0"/>
  </p:normalViewPr>
  <p:slideViewPr>
    <p:cSldViewPr snapToGrid="0" snapToObjects="1">
      <p:cViewPr varScale="1">
        <p:scale>
          <a:sx n="112" d="100"/>
          <a:sy n="112" d="100"/>
        </p:scale>
        <p:origin x="-1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9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3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9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8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0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999-8368-F843-B265-FB584903394F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98D3-B3FB-0142-8082-C0B91A06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0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Posterior Urethral Valves: Diagnosis, Treatment and Follow</a:t>
            </a:r>
            <a:r>
              <a:rPr lang="en-GB" dirty="0" smtClean="0"/>
              <a:t>-Up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L. </a:t>
            </a:r>
            <a:r>
              <a:rPr lang="en-GB" sz="2800" dirty="0" err="1" smtClean="0">
                <a:solidFill>
                  <a:schemeClr val="tx1"/>
                </a:solidFill>
              </a:rPr>
              <a:t>Raffoul</a:t>
            </a:r>
            <a:r>
              <a:rPr lang="en-GB" sz="28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Paediatric Urology</a:t>
            </a:r>
          </a:p>
          <a:p>
            <a:r>
              <a:rPr lang="en-GB" sz="2800" dirty="0" err="1" smtClean="0">
                <a:solidFill>
                  <a:schemeClr val="tx1"/>
                </a:solidFill>
              </a:rPr>
              <a:t>Hôtel-Dieu</a:t>
            </a:r>
            <a:r>
              <a:rPr lang="en-GB" sz="2800" dirty="0" smtClean="0">
                <a:solidFill>
                  <a:schemeClr val="tx1"/>
                </a:solidFill>
              </a:rPr>
              <a:t> de France, Beirut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IMG_6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65" y="439650"/>
            <a:ext cx="2286380" cy="632565"/>
          </a:xfrm>
          <a:prstGeom prst="rect">
            <a:avLst/>
          </a:prstGeom>
        </p:spPr>
      </p:pic>
      <p:pic>
        <p:nvPicPr>
          <p:cNvPr id="5" name="Picture 4" descr="IMG_60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69" y="108345"/>
            <a:ext cx="1329996" cy="1329996"/>
          </a:xfrm>
          <a:prstGeom prst="rect">
            <a:avLst/>
          </a:prstGeom>
        </p:spPr>
      </p:pic>
      <p:pic>
        <p:nvPicPr>
          <p:cNvPr id="6" name="Picture 5" descr="IMG_607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 b="17520"/>
          <a:stretch/>
        </p:blipFill>
        <p:spPr>
          <a:xfrm>
            <a:off x="3156379" y="172108"/>
            <a:ext cx="1810186" cy="1051257"/>
          </a:xfrm>
          <a:prstGeom prst="rect">
            <a:avLst/>
          </a:prstGeom>
        </p:spPr>
      </p:pic>
      <p:pic>
        <p:nvPicPr>
          <p:cNvPr id="7" name="Picture 6" descr="IMG_92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9" y="108345"/>
            <a:ext cx="1211017" cy="1211017"/>
          </a:xfrm>
          <a:prstGeom prst="rect">
            <a:avLst/>
          </a:prstGeom>
        </p:spPr>
      </p:pic>
      <p:pic>
        <p:nvPicPr>
          <p:cNvPr id="8" name="Picture 7" descr="IMG_922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1" y="108345"/>
            <a:ext cx="993961" cy="1115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959" y="6114291"/>
            <a:ext cx="80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Second IPNA Teaching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ourse, Beirut, 13-15 June 2019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5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Prenatal Treatment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23119"/>
            <a:ext cx="4040188" cy="639762"/>
          </a:xfrm>
        </p:spPr>
        <p:txBody>
          <a:bodyPr/>
          <a:lstStyle/>
          <a:p>
            <a:pPr algn="ctr"/>
            <a:r>
              <a:rPr lang="en-GB" dirty="0"/>
              <a:t>Vesicoamniotic </a:t>
            </a:r>
            <a:r>
              <a:rPr lang="en-GB" dirty="0" smtClean="0"/>
              <a:t>shunting</a:t>
            </a:r>
            <a:endParaRPr lang="en-GB" dirty="0"/>
          </a:p>
        </p:txBody>
      </p:sp>
      <p:pic>
        <p:nvPicPr>
          <p:cNvPr id="7" name="Content Placeholder 6" descr="IMG_924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21242"/>
          <a:stretch>
            <a:fillRect/>
          </a:stretch>
        </p:blipFill>
        <p:spPr>
          <a:xfrm>
            <a:off x="1029602" y="1755272"/>
            <a:ext cx="2883299" cy="281985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7649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Fetal endoscopic ablation of </a:t>
            </a:r>
            <a:r>
              <a:rPr lang="en-GB" dirty="0" smtClean="0"/>
              <a:t>valves</a:t>
            </a:r>
            <a:endParaRPr lang="en-GB" dirty="0"/>
          </a:p>
        </p:txBody>
      </p:sp>
      <p:pic>
        <p:nvPicPr>
          <p:cNvPr id="3" name="Content Placeholder 2" descr="IMG_9271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3" b="1812"/>
          <a:stretch/>
        </p:blipFill>
        <p:spPr>
          <a:xfrm>
            <a:off x="4319597" y="1755272"/>
            <a:ext cx="4731850" cy="2857966"/>
          </a:xfrm>
        </p:spPr>
      </p:pic>
      <p:sp>
        <p:nvSpPr>
          <p:cNvPr id="8" name="TextBox 7"/>
          <p:cNvSpPr txBox="1"/>
          <p:nvPr/>
        </p:nvSpPr>
        <p:spPr>
          <a:xfrm>
            <a:off x="752210" y="4613238"/>
            <a:ext cx="778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Fetal surgery should be reserved to cases with severe </a:t>
            </a:r>
            <a:r>
              <a:rPr lang="en-GB" sz="2400" dirty="0" err="1" smtClean="0"/>
              <a:t>oligoamnios</a:t>
            </a:r>
            <a:r>
              <a:rPr lang="en-GB" sz="2400" dirty="0" smtClean="0"/>
              <a:t> </a:t>
            </a:r>
            <a:r>
              <a:rPr lang="en-GB" sz="2400" dirty="0" smtClean="0"/>
              <a:t>and “normal” renal function…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1170" y="5444235"/>
            <a:ext cx="778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30% might develop end-stage renal disease despite prenatal treatment!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70" y="6273224"/>
            <a:ext cx="79856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Holmes </a:t>
            </a:r>
            <a:r>
              <a:rPr lang="en-GB" sz="1600" i="1" dirty="0" smtClean="0"/>
              <a:t>N</a:t>
            </a:r>
            <a:r>
              <a:rPr lang="en-GB" sz="1600" i="1" dirty="0"/>
              <a:t> </a:t>
            </a:r>
            <a:r>
              <a:rPr lang="en-GB" sz="1600" i="1" dirty="0" smtClean="0"/>
              <a:t>et </a:t>
            </a:r>
            <a:r>
              <a:rPr lang="en-GB" sz="1600" i="1" dirty="0" err="1" smtClean="0"/>
              <a:t>al.Fetal</a:t>
            </a:r>
            <a:r>
              <a:rPr lang="en-GB" sz="1600" i="1" dirty="0" smtClean="0"/>
              <a:t> </a:t>
            </a:r>
            <a:r>
              <a:rPr lang="en-GB" sz="1600" i="1" dirty="0"/>
              <a:t>surgery for posterior urethral </a:t>
            </a:r>
            <a:r>
              <a:rPr lang="en-GB" sz="1600" i="1" dirty="0" err="1" smtClean="0"/>
              <a:t>valves:long</a:t>
            </a:r>
            <a:r>
              <a:rPr lang="en-GB" sz="1600" i="1" dirty="0" err="1"/>
              <a:t>-term</a:t>
            </a:r>
            <a:r>
              <a:rPr lang="en-GB" sz="1600" i="1" dirty="0"/>
              <a:t> postnatal outcomes. </a:t>
            </a:r>
            <a:r>
              <a:rPr lang="en-GB" sz="1600" i="1" dirty="0" err="1"/>
              <a:t>Pediatrics</a:t>
            </a:r>
            <a:r>
              <a:rPr lang="en-GB" sz="1600" i="1" dirty="0"/>
              <a:t>. 2001</a:t>
            </a:r>
          </a:p>
        </p:txBody>
      </p:sp>
    </p:spTree>
    <p:extLst>
      <p:ext uri="{BB962C8B-B14F-4D97-AF65-F5344CB8AC3E}">
        <p14:creationId xmlns:p14="http://schemas.microsoft.com/office/powerpoint/2010/main" val="33338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Postnatal Management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If diagnosis is suspected prenatally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633732"/>
            <a:ext cx="3879064" cy="55742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Confirm the diagnosis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37462" y="2170666"/>
            <a:ext cx="4041775" cy="63976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If diagnosis is not suspected prenatally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72068" y="3633732"/>
            <a:ext cx="3714732" cy="185884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Palpable mass (dysplasia, </a:t>
            </a:r>
            <a:r>
              <a:rPr lang="en-GB" dirty="0" err="1" smtClean="0"/>
              <a:t>urinoma</a:t>
            </a:r>
            <a:r>
              <a:rPr lang="en-GB" dirty="0" smtClean="0"/>
              <a:t>)</a:t>
            </a:r>
          </a:p>
          <a:p>
            <a:r>
              <a:rPr lang="en-GB" dirty="0" smtClean="0"/>
              <a:t>Urinary infection, sepsis</a:t>
            </a:r>
          </a:p>
          <a:p>
            <a:r>
              <a:rPr lang="en-GB" dirty="0" smtClean="0"/>
              <a:t>Respiratory distress</a:t>
            </a:r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04324" y="1257113"/>
            <a:ext cx="1398382" cy="8209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7462" y="1257113"/>
            <a:ext cx="1628446" cy="8209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09253" y="2814637"/>
            <a:ext cx="0" cy="653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81371" y="2810428"/>
            <a:ext cx="12829" cy="653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09253" y="4900175"/>
            <a:ext cx="2662815" cy="12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09253" y="4297274"/>
            <a:ext cx="0" cy="60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9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Postnatal Diagnosis: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88650"/>
          </a:xfrm>
        </p:spPr>
        <p:txBody>
          <a:bodyPr/>
          <a:lstStyle/>
          <a:p>
            <a:r>
              <a:rPr lang="en-GB" dirty="0" smtClean="0"/>
              <a:t>At birth!</a:t>
            </a:r>
          </a:p>
          <a:p>
            <a:r>
              <a:rPr lang="en-GB" dirty="0" smtClean="0"/>
              <a:t>Experimented radiologist!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45404"/>
            <a:ext cx="82296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 smtClean="0"/>
              <a:t>Bilateral hydroureteronephrosis </a:t>
            </a:r>
          </a:p>
          <a:p>
            <a:pPr marL="342900" indent="-342900">
              <a:buFontTx/>
              <a:buChar char="-"/>
            </a:pPr>
            <a:r>
              <a:rPr lang="en-GB" sz="3200" dirty="0" smtClean="0"/>
              <a:t>Or unilateral dilation with dysplastic kidney</a:t>
            </a:r>
          </a:p>
          <a:p>
            <a:pPr marL="342900" indent="-342900">
              <a:buFontTx/>
              <a:buChar char="-"/>
            </a:pPr>
            <a:r>
              <a:rPr lang="en-GB" sz="3200" dirty="0" smtClean="0"/>
              <a:t>Renal parenchyma, cysts</a:t>
            </a:r>
          </a:p>
          <a:p>
            <a:pPr marL="342900" indent="-342900">
              <a:buFontTx/>
              <a:buChar char="-"/>
            </a:pPr>
            <a:r>
              <a:rPr lang="en-GB" sz="3200" dirty="0" smtClean="0"/>
              <a:t>Dilated bladder</a:t>
            </a:r>
          </a:p>
          <a:p>
            <a:pPr marL="342900" indent="-342900">
              <a:buFontTx/>
              <a:buChar char="-"/>
            </a:pPr>
            <a:r>
              <a:rPr lang="en-GB" sz="3200" dirty="0" smtClean="0"/>
              <a:t>Dilated posterior urethra (“keyhole” sign)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975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Postnatal Diagnosis: VCUG</a:t>
            </a:r>
            <a:endParaRPr lang="en-GB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t="4040" r="-544" b="2429"/>
          <a:stretch/>
        </p:blipFill>
        <p:spPr>
          <a:xfrm>
            <a:off x="457200" y="1559757"/>
            <a:ext cx="3143151" cy="4915254"/>
          </a:xfrm>
        </p:spPr>
      </p:pic>
      <p:pic>
        <p:nvPicPr>
          <p:cNvPr id="5" name="Picture 4" descr="IMG_92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85" y="1541709"/>
            <a:ext cx="4933302" cy="4933302"/>
          </a:xfrm>
          <a:prstGeom prst="rect">
            <a:avLst/>
          </a:prstGeom>
        </p:spPr>
      </p:pic>
      <p:pic>
        <p:nvPicPr>
          <p:cNvPr id="6" name="Picture 5" descr="IMG_92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15" y="3108032"/>
            <a:ext cx="1470995" cy="1576618"/>
          </a:xfrm>
          <a:prstGeom prst="rect">
            <a:avLst/>
          </a:prstGeom>
        </p:spPr>
      </p:pic>
      <p:pic>
        <p:nvPicPr>
          <p:cNvPr id="7" name="Picture 6" descr="IMG_927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1" y="3276176"/>
            <a:ext cx="1503667" cy="12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we do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Call the paediatric nephrologist!</a:t>
            </a:r>
          </a:p>
          <a:p>
            <a:pPr marL="514350" indent="-514350">
              <a:buAutoNum type="arabicPeriod"/>
            </a:pPr>
            <a:r>
              <a:rPr lang="en-GB" dirty="0" smtClean="0"/>
              <a:t>Urinary diversion (transurethral or supra-pubic).</a:t>
            </a:r>
          </a:p>
          <a:p>
            <a:pPr marL="514350" indent="-514350">
              <a:buAutoNum type="arabicPeriod"/>
            </a:pPr>
            <a:r>
              <a:rPr lang="en-GB" dirty="0" smtClean="0"/>
              <a:t>Start prophylactic antibiotics.</a:t>
            </a:r>
          </a:p>
          <a:p>
            <a:pPr marL="514350" indent="-514350">
              <a:buAutoNum type="arabicPeriod"/>
            </a:pPr>
            <a:r>
              <a:rPr lang="en-GB" dirty="0" smtClean="0"/>
              <a:t>Surgery.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731" y="5832093"/>
            <a:ext cx="848991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PLURIDISCIPLINARY APPROACH IS A MUST!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007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Postnatal Treatment</a:t>
            </a:r>
            <a:endParaRPr lang="en-GB" dirty="0"/>
          </a:p>
        </p:txBody>
      </p:sp>
      <p:pic>
        <p:nvPicPr>
          <p:cNvPr id="5" name="Content Placeholder 4" descr="IMG_923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272" b="2470"/>
          <a:stretch/>
        </p:blipFill>
        <p:spPr>
          <a:xfrm>
            <a:off x="1157979" y="1417638"/>
            <a:ext cx="6935433" cy="5101021"/>
          </a:xfrm>
        </p:spPr>
      </p:pic>
    </p:spTree>
    <p:extLst>
      <p:ext uri="{BB962C8B-B14F-4D97-AF65-F5344CB8AC3E}">
        <p14:creationId xmlns:p14="http://schemas.microsoft.com/office/powerpoint/2010/main" val="1979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Surgical Treatment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u="sng" dirty="0" err="1" smtClean="0"/>
              <a:t>Endocopic</a:t>
            </a:r>
            <a:r>
              <a:rPr lang="en-GB" sz="2800" u="sng" dirty="0" smtClean="0"/>
              <a:t> valve ablation</a:t>
            </a:r>
            <a:endParaRPr lang="en-GB" sz="2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Bugbee</a:t>
            </a:r>
            <a:endParaRPr lang="en-GB" dirty="0" smtClean="0"/>
          </a:p>
          <a:p>
            <a:r>
              <a:rPr lang="en-GB" dirty="0" smtClean="0"/>
              <a:t>Cold-knife</a:t>
            </a:r>
          </a:p>
          <a:p>
            <a:r>
              <a:rPr lang="en-GB" dirty="0" smtClean="0"/>
              <a:t>Laser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7388" y="1535113"/>
            <a:ext cx="4392887" cy="639762"/>
          </a:xfrm>
        </p:spPr>
        <p:txBody>
          <a:bodyPr>
            <a:noAutofit/>
          </a:bodyPr>
          <a:lstStyle/>
          <a:p>
            <a:pPr algn="ctr"/>
            <a:r>
              <a:rPr lang="en-GB" sz="2800" u="sng" dirty="0" smtClean="0"/>
              <a:t>Temporary urinary diversion</a:t>
            </a:r>
            <a:endParaRPr lang="en-GB" sz="28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Small weight babies</a:t>
            </a:r>
          </a:p>
          <a:p>
            <a:r>
              <a:rPr lang="en-GB" dirty="0" smtClean="0"/>
              <a:t>Inadequate material</a:t>
            </a:r>
            <a:endParaRPr lang="en-GB" dirty="0"/>
          </a:p>
        </p:txBody>
      </p:sp>
      <p:pic>
        <p:nvPicPr>
          <p:cNvPr id="9" name="Picture 8" descr="IMG_92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5656"/>
            <a:ext cx="2862594" cy="2162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26163"/>
            <a:ext cx="802497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Minimum time, Minimum trauma, Minimum irrigation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3" name="Picture 12" descr="IMG_927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4005" r="2448" b="73065"/>
          <a:stretch/>
        </p:blipFill>
        <p:spPr>
          <a:xfrm>
            <a:off x="3957481" y="3411724"/>
            <a:ext cx="4729319" cy="1572548"/>
          </a:xfrm>
          <a:prstGeom prst="rect">
            <a:avLst/>
          </a:prstGeom>
        </p:spPr>
      </p:pic>
      <p:pic>
        <p:nvPicPr>
          <p:cNvPr id="12" name="Picture 11" descr="IMG_9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59624" b="16004"/>
          <a:stretch/>
        </p:blipFill>
        <p:spPr>
          <a:xfrm>
            <a:off x="3957481" y="4772610"/>
            <a:ext cx="5106015" cy="10129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8381" y="3565656"/>
            <a:ext cx="6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12h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22" y="4614940"/>
            <a:ext cx="6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10" y="4587944"/>
            <a:ext cx="6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6779" y="2375227"/>
            <a:ext cx="27967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Creatinine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52878" y="2375227"/>
            <a:ext cx="27967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VUR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82115" y="2373756"/>
            <a:ext cx="27967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Bladder valve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6779" y="4497118"/>
            <a:ext cx="88120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RENAL TRANSPLANTATION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69761" y="1305166"/>
            <a:ext cx="1658002" cy="928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8568" y="1305166"/>
            <a:ext cx="0" cy="928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67583" y="1305166"/>
            <a:ext cx="1822626" cy="928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69761" y="3021871"/>
            <a:ext cx="2222428" cy="1387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50093" y="3021871"/>
            <a:ext cx="2140117" cy="1387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8568" y="3021871"/>
            <a:ext cx="0" cy="1387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Creatinine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days after relieve of obstruction, and at 1 </a:t>
            </a:r>
            <a:r>
              <a:rPr lang="en-GB" dirty="0" smtClean="0"/>
              <a:t>year.</a:t>
            </a:r>
            <a:endParaRPr lang="en-GB" dirty="0"/>
          </a:p>
          <a:p>
            <a:r>
              <a:rPr lang="en-GB" dirty="0"/>
              <a:t>&lt;80μmol/l = good prognosis</a:t>
            </a:r>
          </a:p>
          <a:p>
            <a:r>
              <a:rPr lang="en-GB" dirty="0"/>
              <a:t>&gt;80-105μmol/l = end-stage renal </a:t>
            </a:r>
            <a:r>
              <a:rPr lang="en-GB" dirty="0" smtClean="0"/>
              <a:t>disease bound to happen!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26163"/>
            <a:ext cx="83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Sarhan</a:t>
            </a:r>
            <a:r>
              <a:rPr lang="en-GB" i="1" dirty="0" smtClean="0"/>
              <a:t> OM et </a:t>
            </a:r>
            <a:r>
              <a:rPr lang="en-GB" i="1" dirty="0" err="1" smtClean="0"/>
              <a:t>al.Posterior</a:t>
            </a:r>
            <a:r>
              <a:rPr lang="en-GB" i="1" dirty="0" smtClean="0"/>
              <a:t> urethral </a:t>
            </a:r>
            <a:r>
              <a:rPr lang="en-GB" i="1" dirty="0"/>
              <a:t>v</a:t>
            </a:r>
            <a:r>
              <a:rPr lang="en-GB" i="1" dirty="0" smtClean="0"/>
              <a:t>alves: multivariate analysis of factors affecting the final renal outcome. J </a:t>
            </a:r>
            <a:r>
              <a:rPr lang="en-GB" i="1" dirty="0" err="1" smtClean="0"/>
              <a:t>Urol</a:t>
            </a:r>
            <a:r>
              <a:rPr lang="en-GB" i="1" dirty="0" smtClean="0"/>
              <a:t> 2011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3636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Vesico</a:t>
            </a:r>
            <a:r>
              <a:rPr lang="en-GB" dirty="0" smtClean="0"/>
              <a:t>-Ureteral Reflux (VUR)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50% of </a:t>
            </a:r>
            <a:r>
              <a:rPr lang="en-GB" dirty="0" smtClean="0"/>
              <a:t>PUV.</a:t>
            </a:r>
            <a:endParaRPr lang="en-GB" dirty="0"/>
          </a:p>
          <a:p>
            <a:r>
              <a:rPr lang="en-GB" dirty="0"/>
              <a:t>25% will resolve </a:t>
            </a:r>
            <a:r>
              <a:rPr lang="en-GB" dirty="0" smtClean="0"/>
              <a:t>spontaneously.</a:t>
            </a:r>
            <a:endParaRPr lang="en-GB" dirty="0"/>
          </a:p>
          <a:p>
            <a:r>
              <a:rPr lang="en-GB" dirty="0"/>
              <a:t>Surgery if persistent or if recurrent </a:t>
            </a:r>
            <a:r>
              <a:rPr lang="en-GB" dirty="0" smtClean="0"/>
              <a:t>UTIs.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78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PUV?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most common congenital cause of bladder obstruction in boys.</a:t>
            </a:r>
          </a:p>
          <a:p>
            <a:r>
              <a:rPr lang="en-GB" dirty="0" smtClean="0"/>
              <a:t>The most common obstructive cause of end-stage renal disease in children.</a:t>
            </a:r>
          </a:p>
          <a:p>
            <a:r>
              <a:rPr lang="en-GB" dirty="0" smtClean="0"/>
              <a:t>Small leaflets of tissue in posterior urethra, with a narrow opening that impedes urine outflow.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62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Bladder Valve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7339" y="1541997"/>
            <a:ext cx="38746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Non compliant, high pressure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50462" y="1541997"/>
            <a:ext cx="47769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ompliant, big capacity, </a:t>
            </a:r>
            <a:r>
              <a:rPr lang="en-GB" sz="2400" dirty="0" err="1" smtClean="0"/>
              <a:t>acontractile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7339" y="2345391"/>
            <a:ext cx="3874659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Urodynamics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Anticholinergic and CIC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Bladder augmentation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0462" y="2345391"/>
            <a:ext cx="477691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Empty the bladder: CIC, </a:t>
            </a:r>
            <a:r>
              <a:rPr lang="en-GB" sz="2400" dirty="0" err="1" smtClean="0"/>
              <a:t>Mitrofanoff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8" name="Picture 7" descr="IMG_9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75" y="3921501"/>
            <a:ext cx="1590573" cy="2794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3281" y="4237253"/>
            <a:ext cx="38098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INCONTINENCE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49546" y="3545719"/>
            <a:ext cx="25918" cy="2622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88869" y="3545719"/>
            <a:ext cx="25918" cy="2622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24315" y="6167989"/>
            <a:ext cx="21252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8869" y="6153435"/>
            <a:ext cx="1869161" cy="14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14787" y="2003662"/>
            <a:ext cx="0" cy="341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56158" y="2003662"/>
            <a:ext cx="0" cy="341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2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90727"/>
            <a:ext cx="8229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PUV is a chronic disease!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484365"/>
            <a:ext cx="8229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Multidisciplinary approach is a must!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84688"/>
            <a:ext cx="8229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PUV is more a medical condition than a surgical one!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547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769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r="2044" b="14048"/>
          <a:stretch/>
        </p:blipFill>
        <p:spPr>
          <a:xfrm>
            <a:off x="0" y="0"/>
            <a:ext cx="917938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46200" y="5626100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FFFFFF"/>
                </a:solidFill>
              </a:rPr>
              <a:t>“Do you believe in love at first sight, or should I stop by again?”</a:t>
            </a:r>
            <a:endParaRPr lang="en-GB" sz="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Young’s Classification of PUV</a:t>
            </a:r>
            <a:endParaRPr lang="en-GB" dirty="0"/>
          </a:p>
        </p:txBody>
      </p:sp>
      <p:pic>
        <p:nvPicPr>
          <p:cNvPr id="4" name="Content Placeholder 3" descr="IMG_923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38028" r="10830" b="17031"/>
          <a:stretch/>
        </p:blipFill>
        <p:spPr>
          <a:xfrm>
            <a:off x="189778" y="1417638"/>
            <a:ext cx="8734684" cy="3721300"/>
          </a:xfrm>
        </p:spPr>
      </p:pic>
      <p:sp>
        <p:nvSpPr>
          <p:cNvPr id="5" name="Oval 4"/>
          <p:cNvSpPr/>
          <p:nvPr/>
        </p:nvSpPr>
        <p:spPr>
          <a:xfrm>
            <a:off x="1197059" y="5080729"/>
            <a:ext cx="1562016" cy="1518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95%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00542" y="5080729"/>
            <a:ext cx="1562016" cy="1518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5%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5610391" y="3087195"/>
            <a:ext cx="538098" cy="329248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1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Embryology</a:t>
            </a:r>
            <a:endParaRPr lang="en-GB" dirty="0"/>
          </a:p>
        </p:txBody>
      </p:sp>
      <p:pic>
        <p:nvPicPr>
          <p:cNvPr id="4" name="Content Placeholder 3" descr="IMG_926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8" r="680" b="4121"/>
          <a:stretch/>
        </p:blipFill>
        <p:spPr>
          <a:xfrm>
            <a:off x="1855259" y="1600200"/>
            <a:ext cx="5217140" cy="4339457"/>
          </a:xfrm>
        </p:spPr>
      </p:pic>
      <p:sp>
        <p:nvSpPr>
          <p:cNvPr id="3" name="TextBox 2"/>
          <p:cNvSpPr txBox="1"/>
          <p:nvPr/>
        </p:nvSpPr>
        <p:spPr>
          <a:xfrm>
            <a:off x="740810" y="6337697"/>
            <a:ext cx="794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Gonzales, Posterior Urethral Valves and Other Urethral Abnormalities. Campbell’s Urology.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7206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Prenatal Management</a:t>
            </a:r>
            <a:endParaRPr lang="en-GB" dirty="0"/>
          </a:p>
        </p:txBody>
      </p:sp>
      <p:pic>
        <p:nvPicPr>
          <p:cNvPr id="4" name="Content Placeholder 3" descr="IMG_92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2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49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Prenatal Diagnosis: US</a:t>
            </a:r>
            <a:endParaRPr lang="en-GB" dirty="0"/>
          </a:p>
        </p:txBody>
      </p:sp>
      <p:pic>
        <p:nvPicPr>
          <p:cNvPr id="5" name="Picture 4" descr="IMG_96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18" y="2200004"/>
            <a:ext cx="2201231" cy="2201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</a:t>
            </a:r>
            <a:r>
              <a:rPr lang="en-GB" dirty="0" err="1" smtClean="0"/>
              <a:t>ydronephrosis</a:t>
            </a:r>
            <a:r>
              <a:rPr lang="en-GB" dirty="0" smtClean="0"/>
              <a:t> </a:t>
            </a:r>
            <a:r>
              <a:rPr lang="en-GB" dirty="0" smtClean="0"/>
              <a:t>and ureteral dilation</a:t>
            </a:r>
          </a:p>
          <a:p>
            <a:r>
              <a:rPr lang="en-GB" dirty="0" smtClean="0"/>
              <a:t>Distended bladder</a:t>
            </a:r>
          </a:p>
          <a:p>
            <a:r>
              <a:rPr lang="en-GB" dirty="0" smtClean="0"/>
              <a:t>Distended posterior urethra</a:t>
            </a:r>
          </a:p>
          <a:p>
            <a:r>
              <a:rPr lang="en-GB" dirty="0" smtClean="0"/>
              <a:t>Variable amniotic fluid</a:t>
            </a:r>
          </a:p>
          <a:p>
            <a:r>
              <a:rPr lang="en-GB" dirty="0" smtClean="0"/>
              <a:t>Renal cysts</a:t>
            </a:r>
          </a:p>
          <a:p>
            <a:r>
              <a:rPr lang="en-GB" dirty="0" smtClean="0"/>
              <a:t>Pulmonary hypoplasia in severe cases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5761" y="5416324"/>
            <a:ext cx="848160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Differential diagnosis: Prune Belly and urethral atresia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IMG_968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6" r="97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99" y="2608252"/>
            <a:ext cx="978335" cy="9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2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77" y="1600200"/>
            <a:ext cx="5034357" cy="4381245"/>
          </a:xfrm>
          <a:prstGeom prst="rect">
            <a:avLst/>
          </a:prstGeom>
        </p:spPr>
      </p:pic>
      <p:pic>
        <p:nvPicPr>
          <p:cNvPr id="4" name="Picture 3" descr="IMG_92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3" y="1600200"/>
            <a:ext cx="4371331" cy="43812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“keyhole” sign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19787" y="4335757"/>
            <a:ext cx="141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Dilated bladder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84" y="3830531"/>
            <a:ext cx="141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Dilated urethra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hydronephrosis always bilateral?</a:t>
            </a:r>
            <a:endParaRPr lang="en-GB" dirty="0"/>
          </a:p>
        </p:txBody>
      </p:sp>
      <p:pic>
        <p:nvPicPr>
          <p:cNvPr id="9" name="Content Placeholder 8" descr="IMG_925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3781" r="27097" b="15120"/>
          <a:stretch/>
        </p:blipFill>
        <p:spPr>
          <a:xfrm>
            <a:off x="672376" y="1689243"/>
            <a:ext cx="3349428" cy="448954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“Pop-off” valves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24301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1- Massive unilateral </a:t>
            </a:r>
            <a:r>
              <a:rPr lang="en-GB" dirty="0" err="1" smtClean="0"/>
              <a:t>vesico</a:t>
            </a:r>
            <a:r>
              <a:rPr lang="en-GB" dirty="0" smtClean="0"/>
              <a:t>-ureteral reflux into a non-functioning kidney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2- Bladder diverticulum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3- Urinary ascites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4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5" y="274638"/>
            <a:ext cx="8525397" cy="1143000"/>
          </a:xfrm>
        </p:spPr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GB" dirty="0" smtClean="0"/>
              <a:t>enal function: Is it predictable?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46700" y="1453976"/>
            <a:ext cx="764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Fetal urine analysis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Sodium &gt; 100 </a:t>
            </a:r>
            <a:r>
              <a:rPr lang="en-GB" sz="2800" dirty="0" err="1" smtClean="0"/>
              <a:t>mmol</a:t>
            </a:r>
            <a:r>
              <a:rPr lang="en-GB" sz="2800" dirty="0" smtClean="0"/>
              <a:t>/L</a:t>
            </a:r>
          </a:p>
          <a:p>
            <a:r>
              <a:rPr lang="en-GB" sz="2800" dirty="0" smtClean="0"/>
              <a:t>β2 </a:t>
            </a:r>
            <a:r>
              <a:rPr lang="en-GB" sz="2800" dirty="0" err="1" smtClean="0"/>
              <a:t>microglobuline</a:t>
            </a:r>
            <a:r>
              <a:rPr lang="en-GB" sz="2800" dirty="0" smtClean="0"/>
              <a:t> &gt; 2mg/L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6700" y="3243281"/>
            <a:ext cx="764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Kidney’s aspect on US:</a:t>
            </a:r>
          </a:p>
          <a:p>
            <a:r>
              <a:rPr lang="en-GB" sz="2800" dirty="0" smtClean="0"/>
              <a:t>Dysplastic kidneys </a:t>
            </a:r>
          </a:p>
          <a:p>
            <a:r>
              <a:rPr lang="en-GB" sz="2800" dirty="0"/>
              <a:t>E</a:t>
            </a:r>
            <a:r>
              <a:rPr lang="en-GB" sz="2800" dirty="0" smtClean="0"/>
              <a:t>chogenicity of parenchyma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700" y="4934986"/>
            <a:ext cx="7649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Gestational age at diagnosis:</a:t>
            </a:r>
          </a:p>
          <a:p>
            <a:r>
              <a:rPr lang="en-GB" sz="2800" dirty="0" smtClean="0"/>
              <a:t>Less than 24 WG</a:t>
            </a:r>
          </a:p>
        </p:txBody>
      </p:sp>
      <p:sp>
        <p:nvSpPr>
          <p:cNvPr id="3" name="Oval 2"/>
          <p:cNvSpPr/>
          <p:nvPr/>
        </p:nvSpPr>
        <p:spPr>
          <a:xfrm>
            <a:off x="5553326" y="2276798"/>
            <a:ext cx="3063046" cy="261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LONG-TERM renal function cannot be predicted!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65" y="6182740"/>
            <a:ext cx="85253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El </a:t>
            </a:r>
            <a:r>
              <a:rPr lang="en-GB" sz="1600" i="1" dirty="0" err="1" smtClean="0"/>
              <a:t>Ghoneimi</a:t>
            </a:r>
            <a:r>
              <a:rPr lang="en-GB" sz="1600" i="1" dirty="0" smtClean="0"/>
              <a:t> A et al. Long term outcome of prenatally detected posterior urethral valves: single </a:t>
            </a:r>
            <a:r>
              <a:rPr lang="en-GB" sz="1600" i="1" dirty="0" err="1" smtClean="0"/>
              <a:t>center</a:t>
            </a:r>
            <a:r>
              <a:rPr lang="en-GB" sz="1600" i="1" dirty="0" smtClean="0"/>
              <a:t> study of 65 cases managed by primary valve ablation. The Journal of Urology, 2008.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092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616</Words>
  <Application>Microsoft Macintosh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Posterior Urethral Valves: Diagnosis, Treatment and Follow-Up</vt:lpstr>
      <vt:lpstr>What are PUV?</vt:lpstr>
      <vt:lpstr>Young’s Classification of PUV</vt:lpstr>
      <vt:lpstr>Embryology</vt:lpstr>
      <vt:lpstr>Prenatal Management</vt:lpstr>
      <vt:lpstr>Prenatal Diagnosis: US</vt:lpstr>
      <vt:lpstr>The “keyhole” sign</vt:lpstr>
      <vt:lpstr>Is hydronephrosis always bilateral?</vt:lpstr>
      <vt:lpstr>Renal function: Is it predictable?</vt:lpstr>
      <vt:lpstr>Prenatal Treatment</vt:lpstr>
      <vt:lpstr>Postnatal Management</vt:lpstr>
      <vt:lpstr>Postnatal Diagnosis: US</vt:lpstr>
      <vt:lpstr>Postnatal Diagnosis: VCUG</vt:lpstr>
      <vt:lpstr>What should we do next?</vt:lpstr>
      <vt:lpstr>Postnatal Treatment</vt:lpstr>
      <vt:lpstr>Surgical Treatment</vt:lpstr>
      <vt:lpstr>Follow-Up</vt:lpstr>
      <vt:lpstr> Creatinine</vt:lpstr>
      <vt:lpstr> Vesico-Ureteral Reflux (VUR)</vt:lpstr>
      <vt:lpstr>The Bladder Valve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Urethral Valves: Diagnosis, Treatment and Follow-up</dc:title>
  <dc:creator>iMac</dc:creator>
  <cp:lastModifiedBy>iMac</cp:lastModifiedBy>
  <cp:revision>70</cp:revision>
  <dcterms:created xsi:type="dcterms:W3CDTF">2019-05-12T17:55:24Z</dcterms:created>
  <dcterms:modified xsi:type="dcterms:W3CDTF">2019-06-06T20:49:25Z</dcterms:modified>
</cp:coreProperties>
</file>