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59" r:id="rId5"/>
    <p:sldMasterId id="2147483771" r:id="rId6"/>
    <p:sldMasterId id="2147483880" r:id="rId7"/>
    <p:sldMasterId id="2147483892" r:id="rId8"/>
  </p:sldMasterIdLst>
  <p:notesMasterIdLst>
    <p:notesMasterId r:id="rId37"/>
  </p:notesMasterIdLst>
  <p:sldIdLst>
    <p:sldId id="646" r:id="rId9"/>
    <p:sldId id="558" r:id="rId10"/>
    <p:sldId id="505" r:id="rId11"/>
    <p:sldId id="591" r:id="rId12"/>
    <p:sldId id="614" r:id="rId13"/>
    <p:sldId id="589" r:id="rId14"/>
    <p:sldId id="504" r:id="rId15"/>
    <p:sldId id="592" r:id="rId16"/>
    <p:sldId id="509" r:id="rId17"/>
    <p:sldId id="588" r:id="rId18"/>
    <p:sldId id="638" r:id="rId19"/>
    <p:sldId id="642" r:id="rId20"/>
    <p:sldId id="590" r:id="rId21"/>
    <p:sldId id="596" r:id="rId22"/>
    <p:sldId id="639" r:id="rId23"/>
    <p:sldId id="621" r:id="rId24"/>
    <p:sldId id="645" r:id="rId25"/>
    <p:sldId id="619" r:id="rId26"/>
    <p:sldId id="613" r:id="rId27"/>
    <p:sldId id="607" r:id="rId28"/>
    <p:sldId id="641" r:id="rId29"/>
    <p:sldId id="644" r:id="rId30"/>
    <p:sldId id="620" r:id="rId31"/>
    <p:sldId id="634" r:id="rId32"/>
    <p:sldId id="632" r:id="rId33"/>
    <p:sldId id="630" r:id="rId34"/>
    <p:sldId id="598" r:id="rId35"/>
    <p:sldId id="291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FF"/>
    <a:srgbClr val="FF6600"/>
    <a:srgbClr val="000000"/>
    <a:srgbClr val="FF1919"/>
    <a:srgbClr val="0000FF"/>
    <a:srgbClr val="FFFFFF"/>
    <a:srgbClr val="FF9900"/>
    <a:srgbClr val="54B7E8"/>
    <a:srgbClr val="62696D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52" autoAdjust="0"/>
  </p:normalViewPr>
  <p:slideViewPr>
    <p:cSldViewPr snapToGrid="0">
      <p:cViewPr varScale="1">
        <p:scale>
          <a:sx n="74" d="100"/>
          <a:sy n="74" d="100"/>
        </p:scale>
        <p:origin x="264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Hypertension</c:v>
                </c:pt>
                <c:pt idx="1">
                  <c:v>LVH</c:v>
                </c:pt>
                <c:pt idx="2">
                  <c:v>Hypercholesterolaemia</c:v>
                </c:pt>
                <c:pt idx="3">
                  <c:v>BMI &gt; 25</c:v>
                </c:pt>
                <c:pt idx="4">
                  <c:v>BMI &gt; 30</c:v>
                </c:pt>
                <c:pt idx="5">
                  <c:v>Smoking</c:v>
                </c:pt>
                <c:pt idx="6">
                  <c:v>BP med.</c:v>
                </c:pt>
                <c:pt idx="7">
                  <c:v>&gt;2 BP med.</c:v>
                </c:pt>
                <c:pt idx="8">
                  <c:v>ACEi/ARBs </c:v>
                </c:pt>
                <c:pt idx="9">
                  <c:v>Chol. lowering med.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21.2</c:v>
                </c:pt>
                <c:pt idx="1">
                  <c:v>38.799999999999997</c:v>
                </c:pt>
                <c:pt idx="2">
                  <c:v>42.6</c:v>
                </c:pt>
                <c:pt idx="3">
                  <c:v>23.9</c:v>
                </c:pt>
                <c:pt idx="4">
                  <c:v>0</c:v>
                </c:pt>
                <c:pt idx="5">
                  <c:v>32.799999999999997</c:v>
                </c:pt>
                <c:pt idx="6">
                  <c:v>52.6</c:v>
                </c:pt>
                <c:pt idx="7">
                  <c:v>9.5</c:v>
                </c:pt>
                <c:pt idx="8">
                  <c:v>18.100000000000001</c:v>
                </c:pt>
                <c:pt idx="9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Hypertension</c:v>
                </c:pt>
                <c:pt idx="1">
                  <c:v>LVH</c:v>
                </c:pt>
                <c:pt idx="2">
                  <c:v>Hypercholesterolaemia</c:v>
                </c:pt>
                <c:pt idx="3">
                  <c:v>BMI &gt; 25</c:v>
                </c:pt>
                <c:pt idx="4">
                  <c:v>BMI &gt; 30</c:v>
                </c:pt>
                <c:pt idx="5">
                  <c:v>Smoking</c:v>
                </c:pt>
                <c:pt idx="6">
                  <c:v>BP med.</c:v>
                </c:pt>
                <c:pt idx="7">
                  <c:v>&gt;2 BP med.</c:v>
                </c:pt>
                <c:pt idx="8">
                  <c:v>ACEi/ARBs </c:v>
                </c:pt>
                <c:pt idx="9">
                  <c:v>Chol. lowering med.</c:v>
                </c:pt>
              </c:strCache>
            </c:str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5.3</c:v>
                </c:pt>
                <c:pt idx="1">
                  <c:v>21.1</c:v>
                </c:pt>
                <c:pt idx="2">
                  <c:v>5.3</c:v>
                </c:pt>
                <c:pt idx="3">
                  <c:v>37.6</c:v>
                </c:pt>
                <c:pt idx="4">
                  <c:v>10.1</c:v>
                </c:pt>
                <c:pt idx="5">
                  <c:v>29.2</c:v>
                </c:pt>
                <c:pt idx="6">
                  <c:v>63.7</c:v>
                </c:pt>
                <c:pt idx="7">
                  <c:v>16.8</c:v>
                </c:pt>
                <c:pt idx="8">
                  <c:v>47.3</c:v>
                </c:pt>
                <c:pt idx="9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-5"/>
        <c:axId val="1806073840"/>
        <c:axId val="1806077648"/>
      </c:barChart>
      <c:catAx>
        <c:axId val="180607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806077648"/>
        <c:crosses val="autoZero"/>
        <c:auto val="1"/>
        <c:lblAlgn val="ctr"/>
        <c:lblOffset val="100"/>
        <c:noMultiLvlLbl val="0"/>
      </c:catAx>
      <c:valAx>
        <c:axId val="180607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80607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621813484251967"/>
          <c:y val="4.7653232796922199E-2"/>
          <c:w val="0.18756373031496062"/>
          <c:h val="5.9378072134715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18FD-ACC7-47D3-AD70-0DB68352CCF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AAE1-7372-4677-803C-67E8B6A9C94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Studies performed on a </a:t>
            </a:r>
            <a:r>
              <a:rPr lang="en-US" dirty="0" err="1" smtClean="0"/>
              <a:t>murine</a:t>
            </a:r>
            <a:r>
              <a:rPr lang="en-US" dirty="0" smtClean="0"/>
              <a:t> model of DDD, the complement factor H-deficient (</a:t>
            </a:r>
            <a:r>
              <a:rPr lang="en-US" dirty="0" err="1" smtClean="0"/>
              <a:t>Cfh</a:t>
            </a:r>
            <a:r>
              <a:rPr lang="en-US" dirty="0" smtClean="0"/>
              <a:t>-/-) mouse (Pickering Nat Gen 2002), which spontaneously develops DDD, have proved that C5 activation plays a crucial role in the induction of renal lesions, as </a:t>
            </a:r>
            <a:r>
              <a:rPr lang="en-US" dirty="0" err="1" smtClean="0"/>
              <a:t>Cfh</a:t>
            </a:r>
            <a:r>
              <a:rPr lang="en-US" dirty="0" smtClean="0"/>
              <a:t>-/- mice deficient in C5 present a significantly less severe renal disease, while in </a:t>
            </a:r>
            <a:r>
              <a:rPr lang="en-US" dirty="0" err="1" smtClean="0"/>
              <a:t>Cfh</a:t>
            </a:r>
            <a:r>
              <a:rPr lang="en-US" dirty="0" smtClean="0"/>
              <a:t>-/- mice treated with anti-</a:t>
            </a:r>
            <a:r>
              <a:rPr lang="en-US" dirty="0" err="1" smtClean="0"/>
              <a:t>murine</a:t>
            </a:r>
            <a:r>
              <a:rPr lang="en-US" dirty="0" smtClean="0"/>
              <a:t> C5 antibody the renal injury is entirely reversed (Pickering PNAS 2006).</a:t>
            </a:r>
            <a:endParaRPr lang="en-GB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1A2FF-D6B5-45E0-813B-1E76D5ED65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65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Studies performed on a </a:t>
            </a:r>
            <a:r>
              <a:rPr lang="en-US" dirty="0" err="1" smtClean="0"/>
              <a:t>murine</a:t>
            </a:r>
            <a:r>
              <a:rPr lang="en-US" dirty="0" smtClean="0"/>
              <a:t> model of DDD, the complement factor H-deficient (</a:t>
            </a:r>
            <a:r>
              <a:rPr lang="en-US" dirty="0" err="1" smtClean="0"/>
              <a:t>Cfh</a:t>
            </a:r>
            <a:r>
              <a:rPr lang="en-US" dirty="0" smtClean="0"/>
              <a:t>-/-) mouse (Pickering Nat Gen 2002), which spontaneously develops DDD, have proved that C5 activation plays a crucial role in the induction of renal lesions, as </a:t>
            </a:r>
            <a:r>
              <a:rPr lang="en-US" dirty="0" err="1" smtClean="0"/>
              <a:t>Cfh</a:t>
            </a:r>
            <a:r>
              <a:rPr lang="en-US" dirty="0" smtClean="0"/>
              <a:t>-/- mice deficient in C5 present a significantly less severe renal disease, while in </a:t>
            </a:r>
            <a:r>
              <a:rPr lang="en-US" dirty="0" err="1" smtClean="0"/>
              <a:t>Cfh</a:t>
            </a:r>
            <a:r>
              <a:rPr lang="en-US" dirty="0" smtClean="0"/>
              <a:t>-/- mice treated with anti-</a:t>
            </a:r>
            <a:r>
              <a:rPr lang="en-US" dirty="0" err="1" smtClean="0"/>
              <a:t>murine</a:t>
            </a:r>
            <a:r>
              <a:rPr lang="en-US" dirty="0" smtClean="0"/>
              <a:t> C5 antibody the renal injury is entirely reversed (Pickering PNAS 2006).</a:t>
            </a:r>
            <a:endParaRPr lang="en-GB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1A2FF-D6B5-45E0-813B-1E76D5ED65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1A2FF-D6B5-45E0-813B-1E76D5ED65E9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0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7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14CE-5914-49D6-9A03-F3C9EE28813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33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0739-1CFF-4047-AEAD-C67B05C46C3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8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17DD-BC28-47EC-88EB-BD224039255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48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C965-02AD-4A46-A13D-9BC0F331153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9CC4-A662-4370-BF82-ECF2CC84FCE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9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5BAD-5F8B-4599-AAF9-87E2960DEF6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1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BEB6-95D9-4881-9A84-9D0A47CF73A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89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5CA7-33AE-4FD9-9C8D-9A9BA84377D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59AB-E758-411A-AB51-2E25740F19A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F3E97-5509-4479-82A4-DFC77D72067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29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DEFB-ADB6-47D3-AA68-95CC65001E8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4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14CE-5914-49D6-9A03-F3C9EE28813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8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0739-1CFF-4047-AEAD-C67B05C46C3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81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17DD-BC28-47EC-88EB-BD224039255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58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C965-02AD-4A46-A13D-9BC0F331153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7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9CC4-A662-4370-BF82-ECF2CC84FCE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92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5BAD-5F8B-4599-AAF9-87E2960DEF6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2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BEB6-95D9-4881-9A84-9D0A47CF73A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2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5CA7-33AE-4FD9-9C8D-9A9BA84377D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01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59AB-E758-411A-AB51-2E25740F19A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3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F3E97-5509-4479-82A4-DFC77D72067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63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DEFB-ADB6-47D3-AA68-95CC65001E8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00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306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88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874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7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7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31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9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53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22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0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14CE-5914-49D6-9A03-F3C9EE28813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65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0739-1CFF-4047-AEAD-C67B05C46C3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61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17DD-BC28-47EC-88EB-BD224039255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C965-02AD-4A46-A13D-9BC0F331153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8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9CC4-A662-4370-BF82-ECF2CC84FCE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2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5BAD-5F8B-4599-AAF9-87E2960DEF6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408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BEB6-95D9-4881-9A84-9D0A47CF73A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6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5CA7-33AE-4FD9-9C8D-9A9BA84377D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06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59AB-E758-411A-AB51-2E25740F19A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8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F3E97-5509-4479-82A4-DFC77D72067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3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DEFB-ADB6-47D3-AA68-95CC65001E8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58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F24A6-909E-48C2-A52B-57D7E929040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78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E9AD5-09C3-4CFC-A17B-6938E9EC660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77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CE8-63A3-4460-8D78-F1763F88E8A3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11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47595-213E-443E-A78A-4B90D507D4B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8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1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BF6F-3360-426B-9C42-A7D4C35120AD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76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BBE97-705E-47AD-BDFE-AA906B2DD0DA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800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7040-580C-415C-94FD-AB9E1A2F59F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261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67D1-4C66-4FDE-BEBA-4C6234F4E38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10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BE545-40BD-41CA-8764-50CEE025EB09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2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A557-F702-4636-8BA7-2AE90665B72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84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DBCA2-0B96-48E8-BBAF-52199DD2A4E4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84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533BB-CC3C-47A5-BF34-1892E0E98C0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96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B12F-5FE7-4C33-B474-5BDFA97721B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1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059D-3A0B-4604-914C-9B1BCE5E806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4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58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C621-85E6-4C97-A3FD-34156A2A8DF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94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2" indent="0">
              <a:buNone/>
              <a:defRPr sz="2000" b="1"/>
            </a:lvl2pPr>
            <a:lvl3pPr marL="913722" indent="0">
              <a:buNone/>
              <a:defRPr sz="1800" b="1"/>
            </a:lvl3pPr>
            <a:lvl4pPr marL="1370582" indent="0">
              <a:buNone/>
              <a:defRPr sz="1600" b="1"/>
            </a:lvl4pPr>
            <a:lvl5pPr marL="1827444" indent="0">
              <a:buNone/>
              <a:defRPr sz="1600" b="1"/>
            </a:lvl5pPr>
            <a:lvl6pPr marL="2284303" indent="0">
              <a:buNone/>
              <a:defRPr sz="1600" b="1"/>
            </a:lvl6pPr>
            <a:lvl7pPr marL="2741166" indent="0">
              <a:buNone/>
              <a:defRPr sz="1600" b="1"/>
            </a:lvl7pPr>
            <a:lvl8pPr marL="3198026" indent="0">
              <a:buNone/>
              <a:defRPr sz="1600" b="1"/>
            </a:lvl8pPr>
            <a:lvl9pPr marL="3654888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ADD1-8AB6-4E98-B496-CFAC792B6E9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382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10AE-996C-43CF-B009-0CF4F87B706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7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FEFD-E448-4E0C-A5D0-1F3B5FA5807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613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2987-9405-41F0-BF46-BB17390D3C9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86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2" indent="0">
              <a:buNone/>
              <a:defRPr sz="2800"/>
            </a:lvl2pPr>
            <a:lvl3pPr marL="913722" indent="0">
              <a:buNone/>
              <a:defRPr sz="2400"/>
            </a:lvl3pPr>
            <a:lvl4pPr marL="1370582" indent="0">
              <a:buNone/>
              <a:defRPr sz="2000"/>
            </a:lvl4pPr>
            <a:lvl5pPr marL="1827444" indent="0">
              <a:buNone/>
              <a:defRPr sz="2000"/>
            </a:lvl5pPr>
            <a:lvl6pPr marL="2284303" indent="0">
              <a:buNone/>
              <a:defRPr sz="2000"/>
            </a:lvl6pPr>
            <a:lvl7pPr marL="2741166" indent="0">
              <a:buNone/>
              <a:defRPr sz="2000"/>
            </a:lvl7pPr>
            <a:lvl8pPr marL="3198026" indent="0">
              <a:buNone/>
              <a:defRPr sz="2000"/>
            </a:lvl8pPr>
            <a:lvl9pPr marL="365488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2" indent="0">
              <a:buNone/>
              <a:defRPr sz="1200"/>
            </a:lvl2pPr>
            <a:lvl3pPr marL="913722" indent="0">
              <a:buNone/>
              <a:defRPr sz="1000"/>
            </a:lvl3pPr>
            <a:lvl4pPr marL="1370582" indent="0">
              <a:buNone/>
              <a:defRPr sz="900"/>
            </a:lvl4pPr>
            <a:lvl5pPr marL="1827444" indent="0">
              <a:buNone/>
              <a:defRPr sz="900"/>
            </a:lvl5pPr>
            <a:lvl6pPr marL="2284303" indent="0">
              <a:buNone/>
              <a:defRPr sz="900"/>
            </a:lvl6pPr>
            <a:lvl7pPr marL="2741166" indent="0">
              <a:buNone/>
              <a:defRPr sz="900"/>
            </a:lvl7pPr>
            <a:lvl8pPr marL="3198026" indent="0">
              <a:buNone/>
              <a:defRPr sz="900"/>
            </a:lvl8pPr>
            <a:lvl9pPr marL="3654888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C451-BA5D-45BF-8A14-2C069AF4F67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1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CF8E-591F-4F96-A70C-EC20517C4B1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334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3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73AA4-577E-4014-BDF0-90508EE9E26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6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14CE-5914-49D6-9A03-F3C9EE28813C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1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00739-1CFF-4047-AEAD-C67B05C46C3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4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58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C17DD-BC28-47EC-88EB-BD224039255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22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DC965-02AD-4A46-A13D-9BC0F331153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723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E9CC4-A662-4370-BF82-ECF2CC84FCE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798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D5BAD-5F8B-4599-AAF9-87E2960DEF6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182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BEB6-95D9-4881-9A84-9D0A47CF73A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42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25CA7-33AE-4FD9-9C8D-9A9BA84377D6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604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59AB-E758-411A-AB51-2E25740F19AE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4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F3E97-5509-4479-82A4-DFC77D72067B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02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0DEFB-ADB6-47D3-AA68-95CC65001E88}" type="slidenum">
              <a:rPr lang="it-IT">
                <a:solidFill>
                  <a:srgbClr val="FFFFFF"/>
                </a:solidFill>
              </a:rPr>
              <a:pPr/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3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1492-DA82-420D-9F6D-71FEFE0B4AE1}" type="datetimeFigureOut">
              <a:rPr lang="en-US" smtClean="0"/>
              <a:t>6/15/2019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DE891-23D5-4CF4-9CB5-22B4CC9D2F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2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CF3B8-E309-4399-A8E5-C9BDB7641C88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58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CF3B8-E309-4399-A8E5-C9BDB7641C88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271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4FE0-5E91-4DFA-879F-C83C871AB40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2149-C54A-4AAB-8879-896FF2CD5E7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CF3B8-E309-4399-A8E5-C9BDB7641C88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803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75745-5BC9-4FDF-AA45-45238FDB71FC}" type="slidenum">
              <a:rPr lang="it-IT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525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114300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22"/>
            <a:fld id="{090BA6E6-A742-4122-97F3-D24CBB90BE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722"/>
              <a:t>15/06/2019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4" y="6356352"/>
            <a:ext cx="38608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22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22"/>
            <a:fld id="{8071EACA-9282-4D62-A141-A3D7CCFBB6E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722"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7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defTabSz="9137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7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99" indent="-285539" algn="l" defTabSz="9137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53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13" indent="-228429" algn="l" defTabSz="9137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74" indent="-228429" algn="l" defTabSz="9137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35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9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57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19" indent="-228429" algn="l" defTabSz="9137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2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44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03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6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26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88" algn="l" defTabSz="913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CF3B8-E309-4399-A8E5-C9BDB7641C88}" type="slidenum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868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" r="13674" b="16182"/>
          <a:stretch>
            <a:fillRect/>
          </a:stretch>
        </p:blipFill>
        <p:spPr bwMode="auto">
          <a:xfrm>
            <a:off x="0" y="-109182"/>
            <a:ext cx="12192000" cy="698083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2477006" y="2984462"/>
            <a:ext cx="756083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What happens to a child with renal failure</a:t>
            </a:r>
          </a:p>
          <a:p>
            <a:pPr algn="ctr"/>
            <a:endParaRPr lang="it-IT" sz="2100" b="1" dirty="0">
              <a:solidFill>
                <a:srgbClr val="993300"/>
              </a:solidFill>
              <a:latin typeface="Calibri" pitchFamily="34" charset="0"/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Calibri" pitchFamily="34" charset="0"/>
              </a:rPr>
              <a:t>Francesco Emma</a:t>
            </a:r>
            <a:endParaRPr lang="it-IT" b="1" dirty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it-IT" sz="2100" b="1" dirty="0">
              <a:solidFill>
                <a:srgbClr val="993300"/>
              </a:solidFill>
              <a:latin typeface="Calibri" pitchFamily="34" charset="0"/>
            </a:endParaRPr>
          </a:p>
          <a:p>
            <a:pPr algn="ctr"/>
            <a:r>
              <a:rPr lang="it-IT" sz="2000" b="1" i="1" dirty="0" err="1">
                <a:solidFill>
                  <a:srgbClr val="0070C0"/>
                </a:solidFill>
                <a:latin typeface="Calibri" pitchFamily="34" charset="0"/>
              </a:rPr>
              <a:t>Division</a:t>
            </a:r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sz="2000" b="1" i="1" dirty="0" err="1">
                <a:solidFill>
                  <a:srgbClr val="0070C0"/>
                </a:solidFill>
                <a:latin typeface="Calibri" pitchFamily="34" charset="0"/>
              </a:rPr>
              <a:t>of</a:t>
            </a:r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sz="2000" b="1" i="1" dirty="0" err="1">
                <a:solidFill>
                  <a:srgbClr val="0070C0"/>
                </a:solidFill>
                <a:latin typeface="Calibri" pitchFamily="34" charset="0"/>
              </a:rPr>
              <a:t>Nephrology</a:t>
            </a:r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 and </a:t>
            </a:r>
            <a:r>
              <a:rPr lang="it-IT" sz="2000" b="1" i="1" dirty="0" err="1">
                <a:solidFill>
                  <a:srgbClr val="0070C0"/>
                </a:solidFill>
                <a:latin typeface="Calibri" pitchFamily="34" charset="0"/>
              </a:rPr>
              <a:t>Dialysis</a:t>
            </a:r>
            <a:endParaRPr lang="it-IT" sz="2000" b="1" i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Bambino Gesù </a:t>
            </a:r>
            <a:r>
              <a:rPr lang="it-IT" sz="2000" b="1" i="1" dirty="0" err="1">
                <a:solidFill>
                  <a:srgbClr val="0070C0"/>
                </a:solidFill>
                <a:latin typeface="Calibri" pitchFamily="34" charset="0"/>
              </a:rPr>
              <a:t>Children’s</a:t>
            </a:r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it-IT" sz="2000" b="1" i="1" dirty="0" smtClean="0">
                <a:solidFill>
                  <a:srgbClr val="0070C0"/>
                </a:solidFill>
                <a:latin typeface="Calibri" pitchFamily="34" charset="0"/>
              </a:rPr>
              <a:t>Hospital - IRCCS, Rome</a:t>
            </a:r>
            <a:r>
              <a:rPr lang="it-IT" sz="2000" b="1" i="1" dirty="0">
                <a:solidFill>
                  <a:srgbClr val="0070C0"/>
                </a:solidFill>
                <a:latin typeface="Calibri" pitchFamily="34" charset="0"/>
              </a:rPr>
              <a:t>, Italy</a:t>
            </a:r>
          </a:p>
        </p:txBody>
      </p:sp>
      <p:sp>
        <p:nvSpPr>
          <p:cNvPr id="2" name="Rettangolo 1"/>
          <p:cNvSpPr/>
          <p:nvPr/>
        </p:nvSpPr>
        <p:spPr>
          <a:xfrm>
            <a:off x="384143" y="631887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Beirut, June 13-14-15, 2019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lum bright="-5000" contrast="10000"/>
          </a:blip>
          <a:srcRect l="-679" t="1375" r="-1" b="-3404"/>
          <a:stretch/>
        </p:blipFill>
        <p:spPr>
          <a:xfrm>
            <a:off x="4104640" y="447040"/>
            <a:ext cx="4305565" cy="1981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940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8358378" y="2773728"/>
            <a:ext cx="2343831" cy="369332"/>
            <a:chOff x="8358378" y="2161080"/>
            <a:chExt cx="2343831" cy="369332"/>
          </a:xfrm>
        </p:grpSpPr>
        <p:sp>
          <p:nvSpPr>
            <p:cNvPr id="44" name="Rettangolo 3"/>
            <p:cNvSpPr>
              <a:spLocks noChangeArrowheads="1"/>
            </p:cNvSpPr>
            <p:nvPr/>
          </p:nvSpPr>
          <p:spPr bwMode="auto">
            <a:xfrm>
              <a:off x="9022903" y="2161080"/>
              <a:ext cx="16793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 smtClean="0"/>
                <a:t>Last check: 84%</a:t>
              </a:r>
              <a:endParaRPr lang="it-IT" altLang="it-IT" b="1" dirty="0"/>
            </a:p>
          </p:txBody>
        </p:sp>
        <p:cxnSp>
          <p:nvCxnSpPr>
            <p:cNvPr id="4" name="Connettore 2 3"/>
            <p:cNvCxnSpPr/>
            <p:nvPr/>
          </p:nvCxnSpPr>
          <p:spPr>
            <a:xfrm flipH="1">
              <a:off x="8358378" y="2345746"/>
              <a:ext cx="5486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sm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/>
          <p:cNvGrpSpPr/>
          <p:nvPr/>
        </p:nvGrpSpPr>
        <p:grpSpPr>
          <a:xfrm>
            <a:off x="8358378" y="3568937"/>
            <a:ext cx="2343831" cy="369332"/>
            <a:chOff x="8358378" y="2161080"/>
            <a:chExt cx="2343831" cy="369332"/>
          </a:xfrm>
        </p:grpSpPr>
        <p:sp>
          <p:nvSpPr>
            <p:cNvPr id="51" name="Rettangolo 3"/>
            <p:cNvSpPr>
              <a:spLocks noChangeArrowheads="1"/>
            </p:cNvSpPr>
            <p:nvPr/>
          </p:nvSpPr>
          <p:spPr bwMode="auto">
            <a:xfrm>
              <a:off x="9022903" y="2161080"/>
              <a:ext cx="16793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 smtClean="0"/>
                <a:t>Last check: 75%</a:t>
              </a:r>
              <a:endParaRPr lang="it-IT" altLang="it-IT" b="1" dirty="0"/>
            </a:p>
          </p:txBody>
        </p:sp>
        <p:cxnSp>
          <p:nvCxnSpPr>
            <p:cNvPr id="52" name="Connettore 2 51"/>
            <p:cNvCxnSpPr/>
            <p:nvPr/>
          </p:nvCxnSpPr>
          <p:spPr>
            <a:xfrm flipH="1">
              <a:off x="8358378" y="2345746"/>
              <a:ext cx="5486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sm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8358378" y="4364147"/>
            <a:ext cx="1718403" cy="369332"/>
            <a:chOff x="8358378" y="2161080"/>
            <a:chExt cx="1718403" cy="369332"/>
          </a:xfrm>
        </p:grpSpPr>
        <p:sp>
          <p:nvSpPr>
            <p:cNvPr id="54" name="Rettangolo 3"/>
            <p:cNvSpPr>
              <a:spLocks noChangeArrowheads="1"/>
            </p:cNvSpPr>
            <p:nvPr/>
          </p:nvSpPr>
          <p:spPr bwMode="auto">
            <a:xfrm>
              <a:off x="9022903" y="2161080"/>
              <a:ext cx="10538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 smtClean="0"/>
                <a:t>Expected</a:t>
              </a:r>
              <a:endParaRPr lang="it-IT" altLang="it-IT" b="1" dirty="0"/>
            </a:p>
          </p:txBody>
        </p:sp>
        <p:cxnSp>
          <p:nvCxnSpPr>
            <p:cNvPr id="55" name="Connettore 2 54"/>
            <p:cNvCxnSpPr/>
            <p:nvPr/>
          </p:nvCxnSpPr>
          <p:spPr>
            <a:xfrm flipH="1">
              <a:off x="8358378" y="2345746"/>
              <a:ext cx="54864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sm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Expected outcome of children transplanted in Rome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Rettangolo 3"/>
          <p:cNvSpPr>
            <a:spLocks noChangeArrowheads="1"/>
          </p:cNvSpPr>
          <p:nvPr/>
        </p:nvSpPr>
        <p:spPr bwMode="auto">
          <a:xfrm>
            <a:off x="1303616" y="5506345"/>
            <a:ext cx="9608620" cy="587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44000" tIns="108000" rIns="144000" bIns="108000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400" b="1" dirty="0" smtClean="0"/>
              <a:t>Most patients will have or will need another transplant in mid-adulthood</a:t>
            </a:r>
            <a:endParaRPr lang="it-IT" altLang="it-IT" sz="2400" b="1" dirty="0"/>
          </a:p>
        </p:txBody>
      </p:sp>
      <p:sp>
        <p:nvSpPr>
          <p:cNvPr id="65" name="Rettangolo 3"/>
          <p:cNvSpPr>
            <a:spLocks noChangeArrowheads="1"/>
          </p:cNvSpPr>
          <p:nvPr/>
        </p:nvSpPr>
        <p:spPr bwMode="auto">
          <a:xfrm>
            <a:off x="3638190" y="1234224"/>
            <a:ext cx="4607828" cy="49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lIns="144000" tIns="108000" rIns="144000" bIns="108000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b="1" dirty="0" smtClean="0">
                <a:solidFill>
                  <a:srgbClr val="0000CC"/>
                </a:solidFill>
              </a:rPr>
              <a:t>Expected patient survival at 30 years: 70-80%</a:t>
            </a:r>
            <a:endParaRPr lang="it-IT" altLang="it-IT" b="1" dirty="0">
              <a:solidFill>
                <a:srgbClr val="0000CC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225802" y="2210610"/>
            <a:ext cx="5848350" cy="2680154"/>
            <a:chOff x="2225802" y="2210610"/>
            <a:chExt cx="5848350" cy="2680154"/>
          </a:xfrm>
        </p:grpSpPr>
        <p:pic>
          <p:nvPicPr>
            <p:cNvPr id="73" name="Immagine 7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615970" y="3440075"/>
              <a:ext cx="294928" cy="592650"/>
            </a:xfrm>
            <a:prstGeom prst="rect">
              <a:avLst/>
            </a:prstGeom>
          </p:spPr>
        </p:pic>
        <p:pic>
          <p:nvPicPr>
            <p:cNvPr id="74" name="Immagine 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284865" y="3440075"/>
              <a:ext cx="294928" cy="592650"/>
            </a:xfrm>
            <a:prstGeom prst="rect">
              <a:avLst/>
            </a:prstGeom>
          </p:spPr>
        </p:pic>
        <p:pic>
          <p:nvPicPr>
            <p:cNvPr id="75" name="Immagin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53763" y="3440075"/>
              <a:ext cx="294928" cy="592650"/>
            </a:xfrm>
            <a:prstGeom prst="rect">
              <a:avLst/>
            </a:prstGeom>
          </p:spPr>
        </p:pic>
        <p:pic>
          <p:nvPicPr>
            <p:cNvPr id="70" name="Immagine 6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615970" y="2638834"/>
              <a:ext cx="294928" cy="592650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36049" y="2638834"/>
              <a:ext cx="294928" cy="592650"/>
            </a:xfrm>
            <a:prstGeom prst="rect">
              <a:avLst/>
            </a:prstGeom>
          </p:spPr>
        </p:pic>
        <p:pic>
          <p:nvPicPr>
            <p:cNvPr id="36" name="Immagin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68220" y="2638834"/>
              <a:ext cx="294928" cy="592650"/>
            </a:xfrm>
            <a:prstGeom prst="rect">
              <a:avLst/>
            </a:prstGeom>
          </p:spPr>
        </p:pic>
        <p:pic>
          <p:nvPicPr>
            <p:cNvPr id="37" name="Immagin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300391" y="2638834"/>
              <a:ext cx="294928" cy="592650"/>
            </a:xfrm>
            <a:prstGeom prst="rect">
              <a:avLst/>
            </a:prstGeom>
          </p:spPr>
        </p:pic>
        <p:pic>
          <p:nvPicPr>
            <p:cNvPr id="38" name="Immagin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32562" y="2638834"/>
              <a:ext cx="294928" cy="592650"/>
            </a:xfrm>
            <a:prstGeom prst="rect">
              <a:avLst/>
            </a:prstGeom>
          </p:spPr>
        </p:pic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64733" y="2638834"/>
              <a:ext cx="294928" cy="592650"/>
            </a:xfrm>
            <a:prstGeom prst="rect">
              <a:avLst/>
            </a:prstGeom>
          </p:spPr>
        </p:pic>
        <p:pic>
          <p:nvPicPr>
            <p:cNvPr id="40" name="Immagin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296904" y="2638834"/>
              <a:ext cx="294928" cy="592650"/>
            </a:xfrm>
            <a:prstGeom prst="rect">
              <a:avLst/>
            </a:prstGeom>
          </p:spPr>
        </p:pic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629075" y="2638834"/>
              <a:ext cx="294928" cy="592650"/>
            </a:xfrm>
            <a:prstGeom prst="rect">
              <a:avLst/>
            </a:prstGeom>
          </p:spPr>
        </p:pic>
        <p:pic>
          <p:nvPicPr>
            <p:cNvPr id="42" name="Immagin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61246" y="2638834"/>
              <a:ext cx="294928" cy="592650"/>
            </a:xfrm>
            <a:prstGeom prst="rect">
              <a:avLst/>
            </a:prstGeom>
          </p:spPr>
        </p:pic>
        <p:grpSp>
          <p:nvGrpSpPr>
            <p:cNvPr id="21" name="Gruppo 20"/>
            <p:cNvGrpSpPr/>
            <p:nvPr/>
          </p:nvGrpSpPr>
          <p:grpSpPr>
            <a:xfrm>
              <a:off x="7293417" y="2638834"/>
              <a:ext cx="285311" cy="592650"/>
              <a:chOff x="8573754" y="1898469"/>
              <a:chExt cx="393488" cy="790705"/>
            </a:xfrm>
          </p:grpSpPr>
          <p:pic>
            <p:nvPicPr>
              <p:cNvPr id="71" name="Immagine 7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H="1">
                <a:off x="8573754" y="1898469"/>
                <a:ext cx="393488" cy="790705"/>
              </a:xfrm>
              <a:prstGeom prst="rect">
                <a:avLst/>
              </a:prstGeom>
            </p:spPr>
          </p:pic>
          <p:pic>
            <p:nvPicPr>
              <p:cNvPr id="43" name="Immagine 42"/>
              <p:cNvPicPr>
                <a:picLocks noChangeAspect="1"/>
              </p:cNvPicPr>
              <p:nvPr/>
            </p:nvPicPr>
            <p:blipFill rotWithShape="1">
              <a:blip r:embed="rId3"/>
              <a:srcRect l="50190"/>
              <a:stretch/>
            </p:blipFill>
            <p:spPr>
              <a:xfrm flipH="1">
                <a:off x="8573754" y="1898469"/>
                <a:ext cx="195998" cy="790705"/>
              </a:xfrm>
              <a:prstGeom prst="rect">
                <a:avLst/>
              </a:prstGeom>
            </p:spPr>
          </p:pic>
        </p:grpSp>
        <p:sp>
          <p:nvSpPr>
            <p:cNvPr id="56" name="Rettangolo 3"/>
            <p:cNvSpPr>
              <a:spLocks noChangeArrowheads="1"/>
            </p:cNvSpPr>
            <p:nvPr/>
          </p:nvSpPr>
          <p:spPr bwMode="auto">
            <a:xfrm>
              <a:off x="2225802" y="2762139"/>
              <a:ext cx="2207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 smtClean="0"/>
                <a:t>After 10 years: </a:t>
              </a:r>
              <a:r>
                <a:rPr lang="en-US" altLang="it-IT" b="1" dirty="0" smtClean="0">
                  <a:sym typeface="Symbol" panose="05050102010706020507" pitchFamily="18" charset="2"/>
                </a:rPr>
                <a:t></a:t>
              </a:r>
              <a:r>
                <a:rPr lang="en-US" altLang="it-IT" b="1" dirty="0" smtClean="0"/>
                <a:t> 85%</a:t>
              </a:r>
              <a:endParaRPr lang="it-IT" altLang="it-IT" b="1" dirty="0"/>
            </a:p>
          </p:txBody>
        </p:sp>
        <p:pic>
          <p:nvPicPr>
            <p:cNvPr id="57" name="Immagin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36049" y="3440075"/>
              <a:ext cx="294928" cy="592650"/>
            </a:xfrm>
            <a:prstGeom prst="rect">
              <a:avLst/>
            </a:prstGeom>
          </p:spPr>
        </p:pic>
        <p:pic>
          <p:nvPicPr>
            <p:cNvPr id="59" name="Immagin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67151" y="3440075"/>
              <a:ext cx="294928" cy="592650"/>
            </a:xfrm>
            <a:prstGeom prst="rect">
              <a:avLst/>
            </a:prstGeom>
          </p:spPr>
        </p:pic>
        <p:pic>
          <p:nvPicPr>
            <p:cNvPr id="60" name="Immagin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298253" y="3440075"/>
              <a:ext cx="294928" cy="592650"/>
            </a:xfrm>
            <a:prstGeom prst="rect">
              <a:avLst/>
            </a:prstGeom>
          </p:spPr>
        </p:pic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629355" y="3440075"/>
              <a:ext cx="294928" cy="592650"/>
            </a:xfrm>
            <a:prstGeom prst="rect">
              <a:avLst/>
            </a:prstGeom>
          </p:spPr>
        </p:pic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60457" y="3440075"/>
              <a:ext cx="294928" cy="592650"/>
            </a:xfrm>
            <a:prstGeom prst="rect">
              <a:avLst/>
            </a:prstGeom>
          </p:spPr>
        </p:pic>
        <p:pic>
          <p:nvPicPr>
            <p:cNvPr id="63" name="Immagine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291559" y="3440075"/>
              <a:ext cx="294928" cy="592650"/>
            </a:xfrm>
            <a:prstGeom prst="rect">
              <a:avLst/>
            </a:prstGeom>
          </p:spPr>
        </p:pic>
        <p:sp>
          <p:nvSpPr>
            <p:cNvPr id="68" name="Rettangolo 3"/>
            <p:cNvSpPr>
              <a:spLocks noChangeArrowheads="1"/>
            </p:cNvSpPr>
            <p:nvPr/>
          </p:nvSpPr>
          <p:spPr bwMode="auto">
            <a:xfrm>
              <a:off x="2225802" y="3554889"/>
              <a:ext cx="221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/>
                <a:t>After </a:t>
              </a:r>
              <a:r>
                <a:rPr lang="en-US" altLang="it-IT" b="1" dirty="0" smtClean="0"/>
                <a:t>20 </a:t>
              </a:r>
              <a:r>
                <a:rPr lang="en-US" altLang="it-IT" b="1" dirty="0"/>
                <a:t>years: </a:t>
              </a:r>
              <a:r>
                <a:rPr lang="en-US" altLang="it-IT" b="1" dirty="0">
                  <a:sym typeface="Symbol" panose="05050102010706020507" pitchFamily="18" charset="2"/>
                </a:rPr>
                <a:t></a:t>
              </a:r>
              <a:r>
                <a:rPr lang="en-US" altLang="it-IT" b="1" dirty="0" smtClean="0"/>
                <a:t> 70%</a:t>
              </a:r>
              <a:endParaRPr lang="it-IT" altLang="it-IT" b="1" dirty="0"/>
            </a:p>
          </p:txBody>
        </p:sp>
        <p:pic>
          <p:nvPicPr>
            <p:cNvPr id="76" name="Immagine 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604309" y="4232715"/>
              <a:ext cx="294928" cy="592650"/>
            </a:xfrm>
            <a:prstGeom prst="rect">
              <a:avLst/>
            </a:prstGeom>
          </p:spPr>
        </p:pic>
        <p:pic>
          <p:nvPicPr>
            <p:cNvPr id="77" name="Immagin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597618" y="4232715"/>
              <a:ext cx="294928" cy="592650"/>
            </a:xfrm>
            <a:prstGeom prst="rect">
              <a:avLst/>
            </a:prstGeom>
          </p:spPr>
        </p:pic>
        <p:pic>
          <p:nvPicPr>
            <p:cNvPr id="78" name="Immagin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7266513" y="4232715"/>
              <a:ext cx="294928" cy="592650"/>
            </a:xfrm>
            <a:prstGeom prst="rect">
              <a:avLst/>
            </a:prstGeom>
          </p:spPr>
        </p:pic>
        <p:pic>
          <p:nvPicPr>
            <p:cNvPr id="79" name="Immagine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935411" y="4232715"/>
              <a:ext cx="294928" cy="592650"/>
            </a:xfrm>
            <a:prstGeom prst="rect">
              <a:avLst/>
            </a:prstGeom>
          </p:spPr>
        </p:pic>
        <p:pic>
          <p:nvPicPr>
            <p:cNvPr id="80" name="Immagin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617697" y="4232715"/>
              <a:ext cx="294928" cy="592650"/>
            </a:xfrm>
            <a:prstGeom prst="rect">
              <a:avLst/>
            </a:prstGeom>
          </p:spPr>
        </p:pic>
        <p:pic>
          <p:nvPicPr>
            <p:cNvPr id="81" name="Immagine 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48799" y="4232715"/>
              <a:ext cx="294928" cy="592650"/>
            </a:xfrm>
            <a:prstGeom prst="rect">
              <a:avLst/>
            </a:prstGeom>
          </p:spPr>
        </p:pic>
        <p:sp>
          <p:nvSpPr>
            <p:cNvPr id="86" name="Rettangolo 3"/>
            <p:cNvSpPr>
              <a:spLocks noChangeArrowheads="1"/>
            </p:cNvSpPr>
            <p:nvPr/>
          </p:nvSpPr>
          <p:spPr bwMode="auto">
            <a:xfrm>
              <a:off x="2225802" y="4344374"/>
              <a:ext cx="221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/>
                <a:t>After </a:t>
              </a:r>
              <a:r>
                <a:rPr lang="en-US" altLang="it-IT" b="1" dirty="0" smtClean="0"/>
                <a:t>30 </a:t>
              </a:r>
              <a:r>
                <a:rPr lang="en-US" altLang="it-IT" b="1" dirty="0"/>
                <a:t>years: </a:t>
              </a:r>
              <a:r>
                <a:rPr lang="en-US" altLang="it-IT" b="1" dirty="0">
                  <a:sym typeface="Symbol" panose="05050102010706020507" pitchFamily="18" charset="2"/>
                </a:rPr>
                <a:t></a:t>
              </a:r>
              <a:r>
                <a:rPr lang="en-US" altLang="it-IT" b="1" dirty="0" smtClean="0"/>
                <a:t> 30%</a:t>
              </a:r>
              <a:endParaRPr lang="it-IT" altLang="it-IT" b="1" dirty="0"/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2225803" y="3302927"/>
              <a:ext cx="5848349" cy="1587837"/>
              <a:chOff x="880579" y="2760617"/>
              <a:chExt cx="8724975" cy="1587837"/>
            </a:xfrm>
          </p:grpSpPr>
          <p:cxnSp>
            <p:nvCxnSpPr>
              <p:cNvPr id="12" name="Connettore 1 11"/>
              <p:cNvCxnSpPr/>
              <p:nvPr/>
            </p:nvCxnSpPr>
            <p:spPr>
              <a:xfrm>
                <a:off x="898931" y="2760617"/>
                <a:ext cx="8706623" cy="0"/>
              </a:xfrm>
              <a:prstGeom prst="line">
                <a:avLst/>
              </a:prstGeom>
              <a:ln w="19050">
                <a:solidFill>
                  <a:srgbClr val="C2D8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>
                <a:off x="898931" y="3555814"/>
                <a:ext cx="8706623" cy="0"/>
              </a:xfrm>
              <a:prstGeom prst="line">
                <a:avLst/>
              </a:prstGeom>
              <a:ln w="19050">
                <a:solidFill>
                  <a:srgbClr val="C2D8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880579" y="4348454"/>
                <a:ext cx="8706623" cy="0"/>
              </a:xfrm>
              <a:prstGeom prst="line">
                <a:avLst/>
              </a:prstGeom>
              <a:ln w="19050">
                <a:solidFill>
                  <a:srgbClr val="C2D8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8" name="Immagin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273207" y="4232715"/>
              <a:ext cx="294928" cy="592650"/>
            </a:xfrm>
            <a:prstGeom prst="rect">
              <a:avLst/>
            </a:prstGeom>
          </p:spPr>
        </p:pic>
        <p:pic>
          <p:nvPicPr>
            <p:cNvPr id="89" name="Immagin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942105" y="4232715"/>
              <a:ext cx="294928" cy="592650"/>
            </a:xfrm>
            <a:prstGeom prst="rect">
              <a:avLst/>
            </a:prstGeom>
          </p:spPr>
        </p:pic>
        <p:pic>
          <p:nvPicPr>
            <p:cNvPr id="90" name="Immagin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611003" y="4232715"/>
              <a:ext cx="294928" cy="592650"/>
            </a:xfrm>
            <a:prstGeom prst="rect">
              <a:avLst/>
            </a:prstGeom>
          </p:spPr>
        </p:pic>
        <p:sp>
          <p:nvSpPr>
            <p:cNvPr id="66" name="Rettangolo 3"/>
            <p:cNvSpPr>
              <a:spLocks noChangeArrowheads="1"/>
            </p:cNvSpPr>
            <p:nvPr/>
          </p:nvSpPr>
          <p:spPr bwMode="auto">
            <a:xfrm>
              <a:off x="2238104" y="2210610"/>
              <a:ext cx="1690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u="sng" dirty="0" smtClean="0">
                  <a:solidFill>
                    <a:srgbClr val="0000CC"/>
                  </a:solidFill>
                </a:rPr>
                <a:t>Kidney survival:</a:t>
              </a:r>
              <a:endParaRPr lang="it-IT" altLang="it-IT" b="1" u="sng" dirty="0">
                <a:solidFill>
                  <a:srgbClr val="0000CC"/>
                </a:solidFill>
              </a:endParaRPr>
            </a:p>
          </p:txBody>
        </p:sp>
        <p:pic>
          <p:nvPicPr>
            <p:cNvPr id="67" name="Immagin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622661" y="3440075"/>
              <a:ext cx="294928" cy="592650"/>
            </a:xfrm>
            <a:prstGeom prst="rect">
              <a:avLst/>
            </a:prstGeom>
          </p:spPr>
        </p:pic>
        <p:pic>
          <p:nvPicPr>
            <p:cNvPr id="84" name="Immagin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279901" y="4232715"/>
              <a:ext cx="294928" cy="592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5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2960896"/>
            <a:ext cx="12192000" cy="855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Cardiovascular disease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44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CV death</a:t>
            </a:r>
            <a:endParaRPr lang="en-US" sz="2800" b="1" dirty="0">
              <a:latin typeface="Calibri" pitchFamily="34" charset="0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001"/>
              </p:ext>
            </p:extLst>
          </p:nvPr>
        </p:nvGraphicFramePr>
        <p:xfrm>
          <a:off x="341292" y="1401230"/>
          <a:ext cx="11539470" cy="4520931"/>
        </p:xfrm>
        <a:graphic>
          <a:graphicData uri="http://schemas.openxmlformats.org/drawingml/2006/table">
            <a:tbl>
              <a:tblPr/>
              <a:tblGrid>
                <a:gridCol w="1938269"/>
                <a:gridCol w="2537138"/>
                <a:gridCol w="2266681"/>
                <a:gridCol w="1815921"/>
                <a:gridCol w="2981461"/>
              </a:tblGrid>
              <a:tr h="75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Country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Cohort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Reference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% CV death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Risk factors, comments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756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Tahoma" pitchFamily="34" charset="0"/>
                        </a:rPr>
                        <a:t>Australia /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Tahoma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Tahoma" pitchFamily="34" charset="0"/>
                        </a:rPr>
                        <a:t>New Zeeland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ea" charset="0"/>
                          <a:sym typeface="Arial" pitchFamily="34" charset="0"/>
                        </a:rPr>
                        <a:t>ANZDATA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ea" charset="0"/>
                          <a:sym typeface="Arial" pitchFamily="34" charset="0"/>
                        </a:rPr>
                        <a:t>McDonald et al 2004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Symbol" panose="05050102010706020507" pitchFamily="18" charset="2"/>
                        </a:rPr>
                        <a:t>45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Tahoma" pitchFamily="34" charset="0"/>
                        </a:rPr>
                        <a:t>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  <a:ea typeface="+mn-ea" charset="0"/>
                        <a:cs typeface="+mn-ea" charset="0"/>
                        <a:sym typeface="Arial" pitchFamily="34" charset="0"/>
                      </a:endParaRP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Prolonged dialysis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US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USRDS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Mitsnefes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 et al 2013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34%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ea" charset="0"/>
                          <a:sym typeface="Arial" pitchFamily="34" charset="0"/>
                        </a:rPr>
                        <a:t>RRT before age of 5 years</a:t>
                      </a:r>
                      <a:b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ea" charset="0"/>
                          <a:sym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Improving over time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ahoma" pitchFamily="34" charset="0"/>
                          <a:sym typeface="Tahoma" pitchFamily="34" charset="0"/>
                        </a:rPr>
                        <a:t>The Netherlands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LERIC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Groothoff et al 2002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41%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Long standing dialysis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Long standing hypertension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 charset="0"/>
                        <a:cs typeface="+mn-ea" charset="0"/>
                        <a:sym typeface="Arial" pitchFamily="34" charset="0"/>
                      </a:endParaRP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Germany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University of Heidelberg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Oh et al, 2002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50%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Vascular calcifications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US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University of Minnesota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Serrano et al 2018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50%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Pre-transplant CVD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 charset="0"/>
                          <a:cs typeface="+mn-ea" charset="0"/>
                          <a:sym typeface="Arial" pitchFamily="34" charset="0"/>
                        </a:rPr>
                        <a:t>Graft failure</a:t>
                      </a:r>
                    </a:p>
                  </a:txBody>
                  <a:tcPr marL="45720" marR="4572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61220" y="1082452"/>
            <a:ext cx="8229600" cy="4997152"/>
          </a:xfrm>
          <a:prstGeom prst="rect">
            <a:avLst/>
          </a:prstGeom>
        </p:spPr>
        <p:txBody>
          <a:bodyPr/>
          <a:lstStyle/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atin typeface="Calibri" pitchFamily="34" charset="0"/>
              </a:rPr>
              <a:t>Atherosclerosis timeline</a:t>
            </a:r>
          </a:p>
        </p:txBody>
      </p:sp>
      <p:sp>
        <p:nvSpPr>
          <p:cNvPr id="10" name="Rectangle 92"/>
          <p:cNvSpPr>
            <a:spLocks noChangeArrowheads="1"/>
          </p:cNvSpPr>
          <p:nvPr/>
        </p:nvSpPr>
        <p:spPr bwMode="auto">
          <a:xfrm>
            <a:off x="8598523" y="6453336"/>
            <a:ext cx="3094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Adapted from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Pepine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et al. Am J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Cardiol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1998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3" name="Rettangolo 3"/>
          <p:cNvSpPr>
            <a:spLocks noChangeArrowheads="1"/>
          </p:cNvSpPr>
          <p:nvPr/>
        </p:nvSpPr>
        <p:spPr bwMode="auto">
          <a:xfrm>
            <a:off x="719778" y="5605368"/>
            <a:ext cx="2625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r">
              <a:spcAft>
                <a:spcPts val="1200"/>
              </a:spcAft>
              <a:buClr>
                <a:srgbClr val="B20000"/>
              </a:buClr>
            </a:pPr>
            <a:r>
              <a:rPr lang="en-US" altLang="it-IT" sz="2400" b="1" dirty="0" smtClean="0">
                <a:solidFill>
                  <a:srgbClr val="FF0000"/>
                </a:solidFill>
                <a:latin typeface="Calibri" panose="020F0502020204030204"/>
              </a:rPr>
              <a:t>Children with ESKD</a:t>
            </a:r>
            <a:endParaRPr lang="it-IT" altLang="it-IT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673308" y="4644753"/>
            <a:ext cx="7451891" cy="623932"/>
            <a:chOff x="3673308" y="4535893"/>
            <a:chExt cx="7451891" cy="623932"/>
          </a:xfrm>
        </p:grpSpPr>
        <p:sp>
          <p:nvSpPr>
            <p:cNvPr id="2" name="Freccia a destra 1"/>
            <p:cNvSpPr/>
            <p:nvPr/>
          </p:nvSpPr>
          <p:spPr bwMode="auto">
            <a:xfrm>
              <a:off x="3673308" y="4535893"/>
              <a:ext cx="7451891" cy="623932"/>
            </a:xfrm>
            <a:prstGeom prst="rightArrow">
              <a:avLst>
                <a:gd name="adj1" fmla="val 71437"/>
                <a:gd name="adj2" fmla="val 137653"/>
              </a:avLst>
            </a:pr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Rettangolo 3"/>
            <p:cNvSpPr>
              <a:spLocks noChangeArrowheads="1"/>
            </p:cNvSpPr>
            <p:nvPr/>
          </p:nvSpPr>
          <p:spPr bwMode="auto">
            <a:xfrm>
              <a:off x="4257083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10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  <p:sp>
          <p:nvSpPr>
            <p:cNvPr id="17" name="Rettangolo 3"/>
            <p:cNvSpPr>
              <a:spLocks noChangeArrowheads="1"/>
            </p:cNvSpPr>
            <p:nvPr/>
          </p:nvSpPr>
          <p:spPr bwMode="auto">
            <a:xfrm>
              <a:off x="6037163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30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  <p:sp>
          <p:nvSpPr>
            <p:cNvPr id="18" name="Rettangolo 3"/>
            <p:cNvSpPr>
              <a:spLocks noChangeArrowheads="1"/>
            </p:cNvSpPr>
            <p:nvPr/>
          </p:nvSpPr>
          <p:spPr bwMode="auto">
            <a:xfrm>
              <a:off x="6927203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40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  <p:sp>
          <p:nvSpPr>
            <p:cNvPr id="19" name="Rettangolo 3"/>
            <p:cNvSpPr>
              <a:spLocks noChangeArrowheads="1"/>
            </p:cNvSpPr>
            <p:nvPr/>
          </p:nvSpPr>
          <p:spPr bwMode="auto">
            <a:xfrm>
              <a:off x="7817243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50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  <p:sp>
          <p:nvSpPr>
            <p:cNvPr id="20" name="Rettangolo 3"/>
            <p:cNvSpPr>
              <a:spLocks noChangeArrowheads="1"/>
            </p:cNvSpPr>
            <p:nvPr/>
          </p:nvSpPr>
          <p:spPr bwMode="auto">
            <a:xfrm>
              <a:off x="5147123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20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  <p:sp>
          <p:nvSpPr>
            <p:cNvPr id="21" name="Rettangolo 3"/>
            <p:cNvSpPr>
              <a:spLocks noChangeArrowheads="1"/>
            </p:cNvSpPr>
            <p:nvPr/>
          </p:nvSpPr>
          <p:spPr bwMode="auto">
            <a:xfrm>
              <a:off x="9228361" y="4649028"/>
              <a:ext cx="8349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b="1" dirty="0" smtClean="0">
                  <a:latin typeface="Calibri" panose="020F0502020204030204"/>
                </a:rPr>
                <a:t>(years)</a:t>
              </a:r>
              <a:endParaRPr lang="it-IT" altLang="it-IT" b="1" dirty="0">
                <a:latin typeface="Calibri" panose="020F0502020204030204"/>
              </a:endParaRPr>
            </a:p>
          </p:txBody>
        </p:sp>
        <p:sp>
          <p:nvSpPr>
            <p:cNvPr id="22" name="Rettangolo 3"/>
            <p:cNvSpPr>
              <a:spLocks noChangeArrowheads="1"/>
            </p:cNvSpPr>
            <p:nvPr/>
          </p:nvSpPr>
          <p:spPr bwMode="auto">
            <a:xfrm>
              <a:off x="8707281" y="4641035"/>
              <a:ext cx="4443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anchor="t" anchorCtr="0">
              <a:spAutoFit/>
            </a:bodyPr>
            <a:lstStyle/>
            <a:p>
              <a:pPr marL="185738" indent="-185738"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000" b="1" dirty="0" smtClean="0">
                  <a:latin typeface="Calibri" panose="020F0502020204030204"/>
                </a:rPr>
                <a:t>60</a:t>
              </a:r>
              <a:endParaRPr lang="it-IT" altLang="it-IT" sz="2000" b="1" dirty="0">
                <a:latin typeface="Calibri" panose="020F0502020204030204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-10886" y="1115110"/>
            <a:ext cx="12202885" cy="3337148"/>
            <a:chOff x="-10886" y="1082452"/>
            <a:chExt cx="12202885" cy="3337148"/>
          </a:xfrm>
        </p:grpSpPr>
        <p:pic>
          <p:nvPicPr>
            <p:cNvPr id="4098" name="Picture 2" descr="Risultati immagini per Atherosclerosis timel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509" r="-40349"/>
            <a:stretch/>
          </p:blipFill>
          <p:spPr bwMode="auto">
            <a:xfrm>
              <a:off x="-10886" y="1082452"/>
              <a:ext cx="12202885" cy="2994620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34" name="Picture 2" descr="Risultati immagini per Atherosclerosis timelin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509" r="-40349" b="-9459"/>
            <a:stretch/>
          </p:blipFill>
          <p:spPr bwMode="auto">
            <a:xfrm>
              <a:off x="-10886" y="3789040"/>
              <a:ext cx="12202885" cy="630560"/>
            </a:xfrm>
            <a:prstGeom prst="rect">
              <a:avLst/>
            </a:prstGeom>
            <a:solidFill>
              <a:srgbClr val="000000"/>
            </a:solidFill>
          </p:spPr>
        </p:pic>
      </p:grpSp>
      <p:sp>
        <p:nvSpPr>
          <p:cNvPr id="35" name="Freccia a destra 34"/>
          <p:cNvSpPr/>
          <p:nvPr/>
        </p:nvSpPr>
        <p:spPr bwMode="auto">
          <a:xfrm>
            <a:off x="3673308" y="5519515"/>
            <a:ext cx="7451891" cy="623932"/>
          </a:xfrm>
          <a:prstGeom prst="rightArrow">
            <a:avLst>
              <a:gd name="adj1" fmla="val 71437"/>
              <a:gd name="adj2" fmla="val 137653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Rettangolo 3"/>
          <p:cNvSpPr>
            <a:spLocks noChangeArrowheads="1"/>
          </p:cNvSpPr>
          <p:nvPr/>
        </p:nvSpPr>
        <p:spPr bwMode="auto">
          <a:xfrm>
            <a:off x="9228361" y="5632650"/>
            <a:ext cx="834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b="1" dirty="0" smtClean="0">
                <a:latin typeface="Calibri" panose="020F0502020204030204"/>
              </a:rPr>
              <a:t>(years)</a:t>
            </a:r>
            <a:endParaRPr lang="it-IT" altLang="it-IT" b="1" dirty="0">
              <a:latin typeface="Calibri" panose="020F0502020204030204"/>
            </a:endParaRPr>
          </a:p>
        </p:txBody>
      </p:sp>
      <p:sp>
        <p:nvSpPr>
          <p:cNvPr id="26" name="Rettangolo 3"/>
          <p:cNvSpPr>
            <a:spLocks noChangeArrowheads="1"/>
          </p:cNvSpPr>
          <p:nvPr/>
        </p:nvSpPr>
        <p:spPr bwMode="auto">
          <a:xfrm>
            <a:off x="4322004" y="5630181"/>
            <a:ext cx="314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5</a:t>
            </a:r>
            <a:endParaRPr lang="it-IT" altLang="it-IT" sz="2000" b="1" dirty="0">
              <a:latin typeface="Calibri" panose="020F0502020204030204"/>
            </a:endParaRPr>
          </a:p>
        </p:txBody>
      </p:sp>
      <p:sp>
        <p:nvSpPr>
          <p:cNvPr id="27" name="Rettangolo 3"/>
          <p:cNvSpPr>
            <a:spLocks noChangeArrowheads="1"/>
          </p:cNvSpPr>
          <p:nvPr/>
        </p:nvSpPr>
        <p:spPr bwMode="auto">
          <a:xfrm>
            <a:off x="6037163" y="5630181"/>
            <a:ext cx="444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15</a:t>
            </a:r>
            <a:endParaRPr lang="it-IT" altLang="it-IT" sz="2000" b="1" dirty="0">
              <a:latin typeface="Calibri" panose="020F0502020204030204"/>
            </a:endParaRPr>
          </a:p>
        </p:txBody>
      </p:sp>
      <p:sp>
        <p:nvSpPr>
          <p:cNvPr id="28" name="Rettangolo 3"/>
          <p:cNvSpPr>
            <a:spLocks noChangeArrowheads="1"/>
          </p:cNvSpPr>
          <p:nvPr/>
        </p:nvSpPr>
        <p:spPr bwMode="auto">
          <a:xfrm>
            <a:off x="6927203" y="5630181"/>
            <a:ext cx="444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20</a:t>
            </a:r>
            <a:endParaRPr lang="it-IT" altLang="it-IT" sz="2000" b="1" dirty="0">
              <a:latin typeface="Calibri" panose="020F0502020204030204"/>
            </a:endParaRPr>
          </a:p>
        </p:txBody>
      </p:sp>
      <p:sp>
        <p:nvSpPr>
          <p:cNvPr id="29" name="Rettangolo 3"/>
          <p:cNvSpPr>
            <a:spLocks noChangeArrowheads="1"/>
          </p:cNvSpPr>
          <p:nvPr/>
        </p:nvSpPr>
        <p:spPr bwMode="auto">
          <a:xfrm>
            <a:off x="7817243" y="5630181"/>
            <a:ext cx="444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25</a:t>
            </a:r>
            <a:endParaRPr lang="it-IT" altLang="it-IT" sz="2000" b="1" dirty="0">
              <a:latin typeface="Calibri" panose="020F0502020204030204"/>
            </a:endParaRPr>
          </a:p>
        </p:txBody>
      </p:sp>
      <p:sp>
        <p:nvSpPr>
          <p:cNvPr id="30" name="Rettangolo 3"/>
          <p:cNvSpPr>
            <a:spLocks noChangeArrowheads="1"/>
          </p:cNvSpPr>
          <p:nvPr/>
        </p:nvSpPr>
        <p:spPr bwMode="auto">
          <a:xfrm>
            <a:off x="5147123" y="5630181"/>
            <a:ext cx="444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10</a:t>
            </a:r>
            <a:endParaRPr lang="it-IT" altLang="it-IT" sz="2000" b="1" dirty="0">
              <a:latin typeface="Calibri" panose="020F0502020204030204"/>
            </a:endParaRPr>
          </a:p>
        </p:txBody>
      </p:sp>
      <p:sp>
        <p:nvSpPr>
          <p:cNvPr id="32" name="Rettangolo 3"/>
          <p:cNvSpPr>
            <a:spLocks noChangeArrowheads="1"/>
          </p:cNvSpPr>
          <p:nvPr/>
        </p:nvSpPr>
        <p:spPr bwMode="auto">
          <a:xfrm>
            <a:off x="8707281" y="5630181"/>
            <a:ext cx="4443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 marL="185738" indent="-185738" algn="ctr">
              <a:spcAft>
                <a:spcPts val="1200"/>
              </a:spcAft>
              <a:buClr>
                <a:srgbClr val="B20000"/>
              </a:buClr>
            </a:pPr>
            <a:r>
              <a:rPr lang="en-US" altLang="it-IT" sz="2000" b="1" dirty="0" smtClean="0">
                <a:latin typeface="Calibri" panose="020F0502020204030204"/>
              </a:rPr>
              <a:t>30</a:t>
            </a:r>
            <a:endParaRPr lang="it-IT" altLang="it-IT" sz="2000" b="1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55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41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97460" y="1011332"/>
            <a:ext cx="8229600" cy="4997152"/>
          </a:xfrm>
          <a:prstGeom prst="rect">
            <a:avLst/>
          </a:prstGeom>
        </p:spPr>
        <p:txBody>
          <a:bodyPr/>
          <a:lstStyle/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Vascular calcifications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0" name="Rectangle 92"/>
          <p:cNvSpPr>
            <a:spLocks noChangeArrowheads="1"/>
          </p:cNvSpPr>
          <p:nvPr/>
        </p:nvSpPr>
        <p:spPr bwMode="auto">
          <a:xfrm>
            <a:off x="6369375" y="5276842"/>
            <a:ext cx="23428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Hruska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et al. Kidney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Int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suppl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2011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14" y="1284534"/>
            <a:ext cx="5545246" cy="389653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894712" y="5825895"/>
            <a:ext cx="8402573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Atherosclerotic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calcification is more important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cardiovascular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mortality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risk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Tunica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media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calcification is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more important in vascular stiffness</a:t>
            </a:r>
          </a:p>
        </p:txBody>
      </p:sp>
    </p:spTree>
    <p:extLst>
      <p:ext uri="{BB962C8B-B14F-4D97-AF65-F5344CB8AC3E}">
        <p14:creationId xmlns:p14="http://schemas.microsoft.com/office/powerpoint/2010/main" val="33979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82" y="1021853"/>
            <a:ext cx="5698082" cy="498761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61220" y="1082452"/>
            <a:ext cx="8229600" cy="4997152"/>
          </a:xfrm>
          <a:prstGeom prst="rect">
            <a:avLst/>
          </a:prstGeom>
        </p:spPr>
        <p:txBody>
          <a:bodyPr/>
          <a:lstStyle/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  <a:p>
            <a:pPr marL="346075" indent="-346075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de-DE" sz="1500" dirty="0">
              <a:solidFill>
                <a:srgbClr val="000000"/>
              </a:solidFill>
              <a:latin typeface="Arial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Vascular calcifications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1" name="Rectangle 92"/>
          <p:cNvSpPr>
            <a:spLocks noChangeArrowheads="1"/>
          </p:cNvSpPr>
          <p:nvPr/>
        </p:nvSpPr>
        <p:spPr bwMode="auto">
          <a:xfrm>
            <a:off x="10221546" y="6433996"/>
            <a:ext cx="176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Oh et al, Circulation 2002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266617" y="1082452"/>
            <a:ext cx="5349898" cy="3553434"/>
            <a:chOff x="6313510" y="1536629"/>
            <a:chExt cx="5349898" cy="355343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2328" y="2286499"/>
              <a:ext cx="4905242" cy="2587752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6868027" y="1536629"/>
              <a:ext cx="43332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Coronary </a:t>
              </a: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and aortic </a:t>
              </a:r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calcifications in a 27 </a:t>
              </a: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y/o man </a:t>
              </a:r>
              <a:b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</a:br>
              <a:r>
                <a:rPr lang="en-US" sz="1600" dirty="0" smtClean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</a:rPr>
                <a:t>with ESKD in childhood</a:t>
              </a:r>
              <a:endParaRPr lang="en-US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6433040" y="4840063"/>
              <a:ext cx="5230368" cy="250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11386742" y="2277452"/>
              <a:ext cx="161943" cy="269266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Figura a mano libera 12"/>
            <p:cNvSpPr/>
            <p:nvPr/>
          </p:nvSpPr>
          <p:spPr bwMode="auto">
            <a:xfrm>
              <a:off x="6428232" y="2221992"/>
              <a:ext cx="584939" cy="795528"/>
            </a:xfrm>
            <a:custGeom>
              <a:avLst/>
              <a:gdLst>
                <a:gd name="connsiteX0" fmla="*/ 576072 w 584939"/>
                <a:gd name="connsiteY0" fmla="*/ 54864 h 795528"/>
                <a:gd name="connsiteX1" fmla="*/ 420624 w 584939"/>
                <a:gd name="connsiteY1" fmla="*/ 612648 h 795528"/>
                <a:gd name="connsiteX2" fmla="*/ 393192 w 584939"/>
                <a:gd name="connsiteY2" fmla="*/ 640080 h 795528"/>
                <a:gd name="connsiteX3" fmla="*/ 384048 w 584939"/>
                <a:gd name="connsiteY3" fmla="*/ 667512 h 795528"/>
                <a:gd name="connsiteX4" fmla="*/ 365760 w 584939"/>
                <a:gd name="connsiteY4" fmla="*/ 694944 h 795528"/>
                <a:gd name="connsiteX5" fmla="*/ 310896 w 584939"/>
                <a:gd name="connsiteY5" fmla="*/ 722376 h 795528"/>
                <a:gd name="connsiteX6" fmla="*/ 246888 w 584939"/>
                <a:gd name="connsiteY6" fmla="*/ 758952 h 795528"/>
                <a:gd name="connsiteX7" fmla="*/ 192024 w 584939"/>
                <a:gd name="connsiteY7" fmla="*/ 795528 h 795528"/>
                <a:gd name="connsiteX8" fmla="*/ 146304 w 584939"/>
                <a:gd name="connsiteY8" fmla="*/ 758952 h 795528"/>
                <a:gd name="connsiteX9" fmla="*/ 91440 w 584939"/>
                <a:gd name="connsiteY9" fmla="*/ 704088 h 795528"/>
                <a:gd name="connsiteX10" fmla="*/ 45720 w 584939"/>
                <a:gd name="connsiteY10" fmla="*/ 621792 h 795528"/>
                <a:gd name="connsiteX11" fmla="*/ 27432 w 584939"/>
                <a:gd name="connsiteY11" fmla="*/ 594360 h 795528"/>
                <a:gd name="connsiteX12" fmla="*/ 0 w 584939"/>
                <a:gd name="connsiteY12" fmla="*/ 493776 h 795528"/>
                <a:gd name="connsiteX13" fmla="*/ 9144 w 584939"/>
                <a:gd name="connsiteY13" fmla="*/ 320040 h 795528"/>
                <a:gd name="connsiteX14" fmla="*/ 36576 w 584939"/>
                <a:gd name="connsiteY14" fmla="*/ 219456 h 795528"/>
                <a:gd name="connsiteX15" fmla="*/ 45720 w 584939"/>
                <a:gd name="connsiteY15" fmla="*/ 182880 h 795528"/>
                <a:gd name="connsiteX16" fmla="*/ 54864 w 584939"/>
                <a:gd name="connsiteY16" fmla="*/ 82296 h 795528"/>
                <a:gd name="connsiteX17" fmla="*/ 73152 w 584939"/>
                <a:gd name="connsiteY17" fmla="*/ 27432 h 795528"/>
                <a:gd name="connsiteX18" fmla="*/ 82296 w 584939"/>
                <a:gd name="connsiteY18" fmla="*/ 0 h 795528"/>
                <a:gd name="connsiteX19" fmla="*/ 420624 w 584939"/>
                <a:gd name="connsiteY19" fmla="*/ 9144 h 795528"/>
                <a:gd name="connsiteX20" fmla="*/ 448056 w 584939"/>
                <a:gd name="connsiteY20" fmla="*/ 18288 h 795528"/>
                <a:gd name="connsiteX21" fmla="*/ 539496 w 584939"/>
                <a:gd name="connsiteY21" fmla="*/ 27432 h 795528"/>
                <a:gd name="connsiteX22" fmla="*/ 576072 w 584939"/>
                <a:gd name="connsiteY22" fmla="*/ 54864 h 79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4939" h="795528">
                  <a:moveTo>
                    <a:pt x="576072" y="54864"/>
                  </a:moveTo>
                  <a:cubicBezTo>
                    <a:pt x="556260" y="152400"/>
                    <a:pt x="478195" y="428421"/>
                    <a:pt x="420624" y="612648"/>
                  </a:cubicBezTo>
                  <a:cubicBezTo>
                    <a:pt x="416767" y="624991"/>
                    <a:pt x="400365" y="629320"/>
                    <a:pt x="393192" y="640080"/>
                  </a:cubicBezTo>
                  <a:cubicBezTo>
                    <a:pt x="387845" y="648100"/>
                    <a:pt x="388359" y="658891"/>
                    <a:pt x="384048" y="667512"/>
                  </a:cubicBezTo>
                  <a:cubicBezTo>
                    <a:pt x="379133" y="677342"/>
                    <a:pt x="373531" y="687173"/>
                    <a:pt x="365760" y="694944"/>
                  </a:cubicBezTo>
                  <a:cubicBezTo>
                    <a:pt x="348034" y="712670"/>
                    <a:pt x="333207" y="714939"/>
                    <a:pt x="310896" y="722376"/>
                  </a:cubicBezTo>
                  <a:cubicBezTo>
                    <a:pt x="249305" y="783967"/>
                    <a:pt x="320570" y="722111"/>
                    <a:pt x="246888" y="758952"/>
                  </a:cubicBezTo>
                  <a:cubicBezTo>
                    <a:pt x="227229" y="768782"/>
                    <a:pt x="192024" y="795528"/>
                    <a:pt x="192024" y="795528"/>
                  </a:cubicBezTo>
                  <a:cubicBezTo>
                    <a:pt x="144347" y="779636"/>
                    <a:pt x="181134" y="798136"/>
                    <a:pt x="146304" y="758952"/>
                  </a:cubicBezTo>
                  <a:cubicBezTo>
                    <a:pt x="129121" y="739622"/>
                    <a:pt x="91440" y="704088"/>
                    <a:pt x="91440" y="704088"/>
                  </a:cubicBezTo>
                  <a:cubicBezTo>
                    <a:pt x="75345" y="655804"/>
                    <a:pt x="87643" y="684676"/>
                    <a:pt x="45720" y="621792"/>
                  </a:cubicBezTo>
                  <a:cubicBezTo>
                    <a:pt x="39624" y="612648"/>
                    <a:pt x="30907" y="604786"/>
                    <a:pt x="27432" y="594360"/>
                  </a:cubicBezTo>
                  <a:cubicBezTo>
                    <a:pt x="4229" y="524752"/>
                    <a:pt x="12925" y="558399"/>
                    <a:pt x="0" y="493776"/>
                  </a:cubicBezTo>
                  <a:cubicBezTo>
                    <a:pt x="3048" y="435864"/>
                    <a:pt x="2740" y="377677"/>
                    <a:pt x="9144" y="320040"/>
                  </a:cubicBezTo>
                  <a:cubicBezTo>
                    <a:pt x="15071" y="266697"/>
                    <a:pt x="25120" y="259550"/>
                    <a:pt x="36576" y="219456"/>
                  </a:cubicBezTo>
                  <a:cubicBezTo>
                    <a:pt x="40028" y="207372"/>
                    <a:pt x="42672" y="195072"/>
                    <a:pt x="45720" y="182880"/>
                  </a:cubicBezTo>
                  <a:cubicBezTo>
                    <a:pt x="48768" y="149352"/>
                    <a:pt x="49013" y="115450"/>
                    <a:pt x="54864" y="82296"/>
                  </a:cubicBezTo>
                  <a:cubicBezTo>
                    <a:pt x="58214" y="63312"/>
                    <a:pt x="67056" y="45720"/>
                    <a:pt x="73152" y="27432"/>
                  </a:cubicBezTo>
                  <a:lnTo>
                    <a:pt x="82296" y="0"/>
                  </a:lnTo>
                  <a:cubicBezTo>
                    <a:pt x="195072" y="3048"/>
                    <a:pt x="307948" y="3510"/>
                    <a:pt x="420624" y="9144"/>
                  </a:cubicBezTo>
                  <a:cubicBezTo>
                    <a:pt x="430251" y="9625"/>
                    <a:pt x="438529" y="16822"/>
                    <a:pt x="448056" y="18288"/>
                  </a:cubicBezTo>
                  <a:cubicBezTo>
                    <a:pt x="478332" y="22946"/>
                    <a:pt x="509016" y="24384"/>
                    <a:pt x="539496" y="27432"/>
                  </a:cubicBezTo>
                  <a:cubicBezTo>
                    <a:pt x="581986" y="38054"/>
                    <a:pt x="595884" y="-42672"/>
                    <a:pt x="576072" y="54864"/>
                  </a:cubicBezTo>
                  <a:close/>
                </a:path>
              </a:pathLst>
            </a:custGeom>
            <a:solidFill>
              <a:srgbClr val="0909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6313510" y="2254242"/>
              <a:ext cx="292884" cy="269266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igura a mano libera 13"/>
            <p:cNvSpPr/>
            <p:nvPr/>
          </p:nvSpPr>
          <p:spPr bwMode="auto">
            <a:xfrm>
              <a:off x="8796528" y="2295144"/>
              <a:ext cx="476236" cy="777240"/>
            </a:xfrm>
            <a:custGeom>
              <a:avLst/>
              <a:gdLst>
                <a:gd name="connsiteX0" fmla="*/ 475488 w 476236"/>
                <a:gd name="connsiteY0" fmla="*/ 36576 h 777240"/>
                <a:gd name="connsiteX1" fmla="*/ 457200 w 476236"/>
                <a:gd name="connsiteY1" fmla="*/ 82296 h 777240"/>
                <a:gd name="connsiteX2" fmla="*/ 448056 w 476236"/>
                <a:gd name="connsiteY2" fmla="*/ 118872 h 777240"/>
                <a:gd name="connsiteX3" fmla="*/ 438912 w 476236"/>
                <a:gd name="connsiteY3" fmla="*/ 146304 h 777240"/>
                <a:gd name="connsiteX4" fmla="*/ 429768 w 476236"/>
                <a:gd name="connsiteY4" fmla="*/ 219456 h 777240"/>
                <a:gd name="connsiteX5" fmla="*/ 420624 w 476236"/>
                <a:gd name="connsiteY5" fmla="*/ 429768 h 777240"/>
                <a:gd name="connsiteX6" fmla="*/ 384048 w 476236"/>
                <a:gd name="connsiteY6" fmla="*/ 484632 h 777240"/>
                <a:gd name="connsiteX7" fmla="*/ 374904 w 476236"/>
                <a:gd name="connsiteY7" fmla="*/ 539496 h 777240"/>
                <a:gd name="connsiteX8" fmla="*/ 347472 w 476236"/>
                <a:gd name="connsiteY8" fmla="*/ 548640 h 777240"/>
                <a:gd name="connsiteX9" fmla="*/ 320040 w 476236"/>
                <a:gd name="connsiteY9" fmla="*/ 576072 h 777240"/>
                <a:gd name="connsiteX10" fmla="*/ 310896 w 476236"/>
                <a:gd name="connsiteY10" fmla="*/ 630936 h 777240"/>
                <a:gd name="connsiteX11" fmla="*/ 274320 w 476236"/>
                <a:gd name="connsiteY11" fmla="*/ 685800 h 777240"/>
                <a:gd name="connsiteX12" fmla="*/ 246888 w 476236"/>
                <a:gd name="connsiteY12" fmla="*/ 740664 h 777240"/>
                <a:gd name="connsiteX13" fmla="*/ 182880 w 476236"/>
                <a:gd name="connsiteY13" fmla="*/ 777240 h 777240"/>
                <a:gd name="connsiteX14" fmla="*/ 100584 w 476236"/>
                <a:gd name="connsiteY14" fmla="*/ 768096 h 777240"/>
                <a:gd name="connsiteX15" fmla="*/ 45720 w 476236"/>
                <a:gd name="connsiteY15" fmla="*/ 722376 h 777240"/>
                <a:gd name="connsiteX16" fmla="*/ 27432 w 476236"/>
                <a:gd name="connsiteY16" fmla="*/ 521208 h 777240"/>
                <a:gd name="connsiteX17" fmla="*/ 9144 w 476236"/>
                <a:gd name="connsiteY17" fmla="*/ 466344 h 777240"/>
                <a:gd name="connsiteX18" fmla="*/ 0 w 476236"/>
                <a:gd name="connsiteY18" fmla="*/ 429768 h 777240"/>
                <a:gd name="connsiteX19" fmla="*/ 18288 w 476236"/>
                <a:gd name="connsiteY19" fmla="*/ 301752 h 777240"/>
                <a:gd name="connsiteX20" fmla="*/ 36576 w 476236"/>
                <a:gd name="connsiteY20" fmla="*/ 274320 h 777240"/>
                <a:gd name="connsiteX21" fmla="*/ 54864 w 476236"/>
                <a:gd name="connsiteY21" fmla="*/ 219456 h 777240"/>
                <a:gd name="connsiteX22" fmla="*/ 64008 w 476236"/>
                <a:gd name="connsiteY22" fmla="*/ 73152 h 777240"/>
                <a:gd name="connsiteX23" fmla="*/ 118872 w 476236"/>
                <a:gd name="connsiteY23" fmla="*/ 45720 h 777240"/>
                <a:gd name="connsiteX24" fmla="*/ 182880 w 476236"/>
                <a:gd name="connsiteY24" fmla="*/ 27432 h 777240"/>
                <a:gd name="connsiteX25" fmla="*/ 237744 w 476236"/>
                <a:gd name="connsiteY25" fmla="*/ 0 h 777240"/>
                <a:gd name="connsiteX26" fmla="*/ 429768 w 476236"/>
                <a:gd name="connsiteY26" fmla="*/ 9144 h 777240"/>
                <a:gd name="connsiteX27" fmla="*/ 475488 w 476236"/>
                <a:gd name="connsiteY27" fmla="*/ 36576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6236" h="777240">
                  <a:moveTo>
                    <a:pt x="475488" y="36576"/>
                  </a:moveTo>
                  <a:cubicBezTo>
                    <a:pt x="480060" y="48768"/>
                    <a:pt x="462391" y="66724"/>
                    <a:pt x="457200" y="82296"/>
                  </a:cubicBezTo>
                  <a:cubicBezTo>
                    <a:pt x="453226" y="94218"/>
                    <a:pt x="451508" y="106788"/>
                    <a:pt x="448056" y="118872"/>
                  </a:cubicBezTo>
                  <a:cubicBezTo>
                    <a:pt x="445408" y="128140"/>
                    <a:pt x="441960" y="137160"/>
                    <a:pt x="438912" y="146304"/>
                  </a:cubicBezTo>
                  <a:cubicBezTo>
                    <a:pt x="435864" y="170688"/>
                    <a:pt x="431350" y="194933"/>
                    <a:pt x="429768" y="219456"/>
                  </a:cubicBezTo>
                  <a:cubicBezTo>
                    <a:pt x="425250" y="289481"/>
                    <a:pt x="432546" y="360618"/>
                    <a:pt x="420624" y="429768"/>
                  </a:cubicBezTo>
                  <a:cubicBezTo>
                    <a:pt x="416890" y="451428"/>
                    <a:pt x="384048" y="484632"/>
                    <a:pt x="384048" y="484632"/>
                  </a:cubicBezTo>
                  <a:cubicBezTo>
                    <a:pt x="381000" y="502920"/>
                    <a:pt x="384103" y="523399"/>
                    <a:pt x="374904" y="539496"/>
                  </a:cubicBezTo>
                  <a:cubicBezTo>
                    <a:pt x="370122" y="547865"/>
                    <a:pt x="355492" y="543293"/>
                    <a:pt x="347472" y="548640"/>
                  </a:cubicBezTo>
                  <a:cubicBezTo>
                    <a:pt x="336712" y="555813"/>
                    <a:pt x="329184" y="566928"/>
                    <a:pt x="320040" y="576072"/>
                  </a:cubicBezTo>
                  <a:cubicBezTo>
                    <a:pt x="316992" y="594360"/>
                    <a:pt x="318027" y="613822"/>
                    <a:pt x="310896" y="630936"/>
                  </a:cubicBezTo>
                  <a:cubicBezTo>
                    <a:pt x="302442" y="651225"/>
                    <a:pt x="281271" y="664948"/>
                    <a:pt x="274320" y="685800"/>
                  </a:cubicBezTo>
                  <a:cubicBezTo>
                    <a:pt x="266883" y="708111"/>
                    <a:pt x="264614" y="722938"/>
                    <a:pt x="246888" y="740664"/>
                  </a:cubicBezTo>
                  <a:cubicBezTo>
                    <a:pt x="233963" y="753589"/>
                    <a:pt x="197224" y="770068"/>
                    <a:pt x="182880" y="777240"/>
                  </a:cubicBezTo>
                  <a:cubicBezTo>
                    <a:pt x="155448" y="774192"/>
                    <a:pt x="127361" y="774790"/>
                    <a:pt x="100584" y="768096"/>
                  </a:cubicBezTo>
                  <a:cubicBezTo>
                    <a:pt x="83610" y="763852"/>
                    <a:pt x="55956" y="732612"/>
                    <a:pt x="45720" y="722376"/>
                  </a:cubicBezTo>
                  <a:cubicBezTo>
                    <a:pt x="43447" y="688276"/>
                    <a:pt x="39150" y="571986"/>
                    <a:pt x="27432" y="521208"/>
                  </a:cubicBezTo>
                  <a:cubicBezTo>
                    <a:pt x="23097" y="502424"/>
                    <a:pt x="13819" y="485046"/>
                    <a:pt x="9144" y="466344"/>
                  </a:cubicBezTo>
                  <a:lnTo>
                    <a:pt x="0" y="429768"/>
                  </a:lnTo>
                  <a:cubicBezTo>
                    <a:pt x="1336" y="417744"/>
                    <a:pt x="9094" y="326269"/>
                    <a:pt x="18288" y="301752"/>
                  </a:cubicBezTo>
                  <a:cubicBezTo>
                    <a:pt x="22147" y="291462"/>
                    <a:pt x="32113" y="284363"/>
                    <a:pt x="36576" y="274320"/>
                  </a:cubicBezTo>
                  <a:cubicBezTo>
                    <a:pt x="44405" y="256704"/>
                    <a:pt x="54864" y="219456"/>
                    <a:pt x="54864" y="219456"/>
                  </a:cubicBezTo>
                  <a:cubicBezTo>
                    <a:pt x="57912" y="170688"/>
                    <a:pt x="53408" y="120852"/>
                    <a:pt x="64008" y="73152"/>
                  </a:cubicBezTo>
                  <a:cubicBezTo>
                    <a:pt x="66725" y="60926"/>
                    <a:pt x="109725" y="48334"/>
                    <a:pt x="118872" y="45720"/>
                  </a:cubicBezTo>
                  <a:cubicBezTo>
                    <a:pt x="132544" y="41814"/>
                    <a:pt x="168264" y="34740"/>
                    <a:pt x="182880" y="27432"/>
                  </a:cubicBezTo>
                  <a:cubicBezTo>
                    <a:pt x="253784" y="-8020"/>
                    <a:pt x="168793" y="22984"/>
                    <a:pt x="237744" y="0"/>
                  </a:cubicBezTo>
                  <a:cubicBezTo>
                    <a:pt x="301752" y="3048"/>
                    <a:pt x="365909" y="3822"/>
                    <a:pt x="429768" y="9144"/>
                  </a:cubicBezTo>
                  <a:cubicBezTo>
                    <a:pt x="439373" y="9944"/>
                    <a:pt x="470916" y="24384"/>
                    <a:pt x="475488" y="36576"/>
                  </a:cubicBezTo>
                  <a:close/>
                </a:path>
              </a:pathLst>
            </a:custGeom>
            <a:solidFill>
              <a:srgbClr val="09090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8723572" y="2265847"/>
              <a:ext cx="161943" cy="269266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ttangolo 11"/>
            <p:cNvSpPr/>
            <p:nvPr/>
          </p:nvSpPr>
          <p:spPr bwMode="auto">
            <a:xfrm>
              <a:off x="6313510" y="2073075"/>
              <a:ext cx="5271938" cy="2711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" name="Picture 3" descr="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339" y="4706151"/>
            <a:ext cx="3421732" cy="194169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526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atin typeface="Calibri" pitchFamily="34" charset="0"/>
              </a:rPr>
              <a:t>LERIC cohort: </a:t>
            </a:r>
            <a:r>
              <a:rPr lang="en-US" sz="2800" b="1" dirty="0" smtClean="0">
                <a:latin typeface="Calibri" pitchFamily="34" charset="0"/>
              </a:rPr>
              <a:t>cardio-vascular disease </a:t>
            </a:r>
            <a:r>
              <a:rPr lang="en-US" sz="2800" b="1" dirty="0">
                <a:latin typeface="Calibri" pitchFamily="34" charset="0"/>
              </a:rPr>
              <a:t>in 2000</a:t>
            </a:r>
          </a:p>
        </p:txBody>
      </p:sp>
      <p:sp>
        <p:nvSpPr>
          <p:cNvPr id="6" name="Rettangolo 5"/>
          <p:cNvSpPr/>
          <p:nvPr/>
        </p:nvSpPr>
        <p:spPr>
          <a:xfrm>
            <a:off x="2673330" y="1163782"/>
            <a:ext cx="7060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(mean age 29 years; at time investigation: 80% transplant - 20% dialysis)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74908" y="6453963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Gruppen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et al, Kidney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Int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2003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591"/>
              </p:ext>
            </p:extLst>
          </p:nvPr>
        </p:nvGraphicFramePr>
        <p:xfrm>
          <a:off x="162327" y="1734490"/>
          <a:ext cx="11907983" cy="4470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2564"/>
                <a:gridCol w="1572491"/>
                <a:gridCol w="1239982"/>
                <a:gridCol w="1884218"/>
                <a:gridCol w="1219200"/>
                <a:gridCol w="1759528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763" marR="4763" marT="4763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 patients</a:t>
                      </a:r>
                    </a:p>
                    <a:p>
                      <a:pPr algn="ctr" fontAlgn="ctr"/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 75)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patients</a:t>
                      </a:r>
                      <a:b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  65)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systolic blood pressure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Hg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81 to 179)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65 to 186)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diastolic blood pressure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Hg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45 to 112)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43 to 116)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Interventricular septal thickness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2.4)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2.9)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Posterior wall thickness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2.0)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1.8)b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end-diastolic diameter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6.0)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5.2)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mass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91)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65)b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mass index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g/m2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45)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(SD 43)b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</a:t>
                      </a:r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hypertrophy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 ventricular mass/left ventricular volume ratio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g/mL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1.0 to 3.4)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1.0 to 4.6)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E/A ratio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0.5 to 3.6)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0.9 to 3.2)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E/A ratio _1.0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-14%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valve regurgitation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-23%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Mitral valve regurgitation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-29%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Shortening fraction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</a:t>
                      </a:r>
                      <a:endParaRPr lang="en-GB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27 to 61)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(range 28 to 85)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Aortic valve calcifications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Wall irregularities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1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1" y="3743330"/>
            <a:ext cx="5548924" cy="242490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</p:pic>
      <p:sp>
        <p:nvSpPr>
          <p:cNvPr id="22" name="CasellaDiTesto 3"/>
          <p:cNvSpPr txBox="1">
            <a:spLocks noChangeArrowheads="1"/>
          </p:cNvSpPr>
          <p:nvPr/>
        </p:nvSpPr>
        <p:spPr bwMode="auto">
          <a:xfrm>
            <a:off x="1110508" y="2733750"/>
            <a:ext cx="3828099" cy="40011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>
              <a:buNone/>
            </a:pPr>
            <a:r>
              <a:rPr lang="it-IT" dirty="0">
                <a:solidFill>
                  <a:srgbClr val="FF6600"/>
                </a:solidFill>
              </a:rPr>
              <a:t>6658 </a:t>
            </a:r>
            <a:r>
              <a:rPr lang="it-IT" dirty="0" err="1">
                <a:solidFill>
                  <a:srgbClr val="FF6600"/>
                </a:solidFill>
              </a:rPr>
              <a:t>children</a:t>
            </a:r>
            <a:r>
              <a:rPr lang="it-IT" dirty="0">
                <a:solidFill>
                  <a:srgbClr val="FF6600"/>
                </a:solidFill>
              </a:rPr>
              <a:t> - 649 obese  </a:t>
            </a:r>
            <a:r>
              <a:rPr lang="it-IT" dirty="0" smtClean="0">
                <a:solidFill>
                  <a:srgbClr val="FF6600"/>
                </a:solidFill>
              </a:rPr>
              <a:t>(10%)</a:t>
            </a:r>
            <a:endParaRPr lang="it-IT" dirty="0">
              <a:solidFill>
                <a:srgbClr val="FF6600"/>
              </a:solidFill>
            </a:endParaRPr>
          </a:p>
        </p:txBody>
      </p:sp>
      <p:sp>
        <p:nvSpPr>
          <p:cNvPr id="26" name="CasellaDiTesto 10"/>
          <p:cNvSpPr txBox="1">
            <a:spLocks noChangeArrowheads="1"/>
          </p:cNvSpPr>
          <p:nvPr/>
        </p:nvSpPr>
        <p:spPr bwMode="auto">
          <a:xfrm>
            <a:off x="4832882" y="2141853"/>
            <a:ext cx="1141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srgbClr val="0000FF"/>
                </a:solidFill>
              </a:rPr>
              <a:t>Pediatrics</a:t>
            </a:r>
            <a:r>
              <a:rPr lang="it-IT" sz="1200" dirty="0">
                <a:solidFill>
                  <a:srgbClr val="0000FF"/>
                </a:solidFill>
              </a:rPr>
              <a:t> 2005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2013" r="869" b="7717"/>
          <a:stretch/>
        </p:blipFill>
        <p:spPr>
          <a:xfrm>
            <a:off x="195389" y="1057136"/>
            <a:ext cx="5658338" cy="102960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2" name="Text Box 2052"/>
          <p:cNvSpPr txBox="1">
            <a:spLocks noChangeArrowheads="1"/>
          </p:cNvSpPr>
          <p:nvPr/>
        </p:nvSpPr>
        <p:spPr bwMode="auto">
          <a:xfrm>
            <a:off x="1" y="0"/>
            <a:ext cx="12192000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defPPr>
              <a:defRPr lang="it-IT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Obesity and metabolic syndrome in renal transplanted children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72127" y="4979228"/>
            <a:ext cx="4611077" cy="296155"/>
          </a:xfrm>
          <a:prstGeom prst="rect">
            <a:avLst/>
          </a:prstGeom>
          <a:ln w="34925">
            <a:solidFill>
              <a:srgbClr val="FF6600"/>
            </a:solidFill>
            <a:tailEnd type="triangle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6942433" y="1057136"/>
            <a:ext cx="4466492" cy="150631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234208" y="2595251"/>
            <a:ext cx="12845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srgbClr val="0000FF"/>
                </a:solidFill>
              </a:rPr>
              <a:t>Ped</a:t>
            </a:r>
            <a:r>
              <a:rPr lang="it-IT" sz="1200" dirty="0">
                <a:solidFill>
                  <a:srgbClr val="0000FF"/>
                </a:solidFill>
              </a:rPr>
              <a:t> </a:t>
            </a:r>
            <a:r>
              <a:rPr lang="it-IT" sz="1200" dirty="0" err="1">
                <a:solidFill>
                  <a:srgbClr val="0000FF"/>
                </a:solidFill>
              </a:rPr>
              <a:t>T</a:t>
            </a:r>
            <a:r>
              <a:rPr lang="it-IT" sz="1200" dirty="0" err="1" smtClean="0">
                <a:solidFill>
                  <a:srgbClr val="0000FF"/>
                </a:solidFill>
              </a:rPr>
              <a:t>ranspl</a:t>
            </a:r>
            <a:r>
              <a:rPr lang="it-IT" sz="1200" dirty="0" smtClean="0">
                <a:solidFill>
                  <a:srgbClr val="0000FF"/>
                </a:solidFill>
              </a:rPr>
              <a:t>  </a:t>
            </a:r>
            <a:r>
              <a:rPr lang="it-IT" sz="1200" dirty="0">
                <a:solidFill>
                  <a:srgbClr val="0000FF"/>
                </a:solidFill>
              </a:rPr>
              <a:t>2010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66176" y="1154335"/>
            <a:ext cx="4225520" cy="72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6176" y="1909922"/>
            <a:ext cx="2023202" cy="58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15022" b="20236"/>
          <a:stretch/>
        </p:blipFill>
        <p:spPr bwMode="auto">
          <a:xfrm>
            <a:off x="8057661" y="3372616"/>
            <a:ext cx="2738889" cy="25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3"/>
          <p:cNvSpPr txBox="1">
            <a:spLocks noChangeArrowheads="1"/>
          </p:cNvSpPr>
          <p:nvPr/>
        </p:nvSpPr>
        <p:spPr bwMode="auto">
          <a:xfrm>
            <a:off x="8479281" y="6145905"/>
            <a:ext cx="1895647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defPPr>
              <a:defRPr lang="it-IT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Metabolic</a:t>
            </a: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syndrome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sellaDiTesto 3"/>
          <p:cNvSpPr txBox="1">
            <a:spLocks noChangeArrowheads="1"/>
          </p:cNvSpPr>
          <p:nvPr/>
        </p:nvSpPr>
        <p:spPr bwMode="auto">
          <a:xfrm>
            <a:off x="9663776" y="5807351"/>
            <a:ext cx="452048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defPPr>
              <a:defRPr lang="it-IT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Yes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asellaDiTesto 3"/>
          <p:cNvSpPr txBox="1">
            <a:spLocks noChangeArrowheads="1"/>
          </p:cNvSpPr>
          <p:nvPr/>
        </p:nvSpPr>
        <p:spPr bwMode="auto">
          <a:xfrm>
            <a:off x="8647359" y="5807351"/>
            <a:ext cx="426720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defPPr>
              <a:defRPr lang="it-IT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sellaDiTesto 3"/>
          <p:cNvSpPr txBox="1">
            <a:spLocks noChangeArrowheads="1"/>
          </p:cNvSpPr>
          <p:nvPr/>
        </p:nvSpPr>
        <p:spPr bwMode="auto">
          <a:xfrm rot="16200000">
            <a:off x="7084201" y="4455381"/>
            <a:ext cx="1442125" cy="338554"/>
          </a:xfrm>
          <a:prstGeom prst="rect">
            <a:avLst/>
          </a:prstGeom>
          <a:effectLst/>
        </p:spPr>
        <p:txBody>
          <a:bodyPr wrap="none">
            <a:spAutoFit/>
          </a:bodyPr>
          <a:lstStyle>
            <a:defPPr>
              <a:defRPr lang="it-IT"/>
            </a:defPPr>
            <a:lvl1pPr marL="171450" indent="-171450">
              <a:spcAft>
                <a:spcPts val="12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LVMI (gr/m2.7)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 bwMode="auto">
          <a:xfrm>
            <a:off x="6096000" y="969769"/>
            <a:ext cx="0" cy="58133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2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LERIC cohort: comparison 2000-2010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74908" y="6453963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Vogelzang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et al,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Nephrol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Dial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Transpl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2013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169673353"/>
              </p:ext>
            </p:extLst>
          </p:nvPr>
        </p:nvGraphicFramePr>
        <p:xfrm>
          <a:off x="2031830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763520" y="34663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05200" y="2673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57040" y="25113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15596" y="27348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57276" y="3943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744316" y="22674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475836" y="219635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2960896"/>
            <a:ext cx="12192000" cy="855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How are they doing for the rest?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54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64" name="Rectangle 92"/>
          <p:cNvSpPr>
            <a:spLocks noChangeArrowheads="1"/>
          </p:cNvSpPr>
          <p:nvPr/>
        </p:nvSpPr>
        <p:spPr bwMode="auto">
          <a:xfrm>
            <a:off x="9643040" y="6453336"/>
            <a:ext cx="2049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Gansevoort et al. Lancet 2013</a:t>
            </a:r>
          </a:p>
        </p:txBody>
      </p:sp>
      <p:pic>
        <p:nvPicPr>
          <p:cNvPr id="464898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t="6008" r="36984"/>
          <a:stretch/>
        </p:blipFill>
        <p:spPr bwMode="auto">
          <a:xfrm>
            <a:off x="7032104" y="1680791"/>
            <a:ext cx="4869424" cy="45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368" y="1412776"/>
            <a:ext cx="6014090" cy="452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2951" y="5898309"/>
            <a:ext cx="6014097" cy="32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Life expectancy and causes </a:t>
            </a:r>
            <a:r>
              <a:rPr lang="en-US" sz="2800" b="1" dirty="0">
                <a:latin typeface="Calibri" pitchFamily="34" charset="0"/>
              </a:rPr>
              <a:t>of death in patients with CKD (Canada)</a:t>
            </a:r>
          </a:p>
        </p:txBody>
      </p:sp>
    </p:spTree>
    <p:extLst>
      <p:ext uri="{BB962C8B-B14F-4D97-AF65-F5344CB8AC3E}">
        <p14:creationId xmlns:p14="http://schemas.microsoft.com/office/powerpoint/2010/main" val="16712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atin typeface="Calibri" pitchFamily="34" charset="0"/>
              </a:rPr>
              <a:t>Adult height </a:t>
            </a:r>
            <a:r>
              <a:rPr lang="en-US" sz="2800" b="1" dirty="0" smtClean="0">
                <a:latin typeface="Calibri" pitchFamily="34" charset="0"/>
              </a:rPr>
              <a:t>in </a:t>
            </a:r>
            <a:r>
              <a:rPr lang="en-US" sz="2800" b="1" dirty="0">
                <a:latin typeface="Calibri" pitchFamily="34" charset="0"/>
              </a:rPr>
              <a:t>patients with advanced CKD requiring RRT during childhood</a:t>
            </a:r>
          </a:p>
        </p:txBody>
      </p:sp>
      <p:sp>
        <p:nvSpPr>
          <p:cNvPr id="4" name="Rectangle 2"/>
          <p:cNvSpPr>
            <a:spLocks/>
          </p:cNvSpPr>
          <p:nvPr/>
        </p:nvSpPr>
        <p:spPr bwMode="auto">
          <a:xfrm>
            <a:off x="6867403" y="6435970"/>
            <a:ext cx="5040312" cy="27699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r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Harambat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 J, et al. </a:t>
            </a:r>
            <a:r>
              <a:rPr lang="it-IT" sz="1200" dirty="0" err="1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Clin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 J </a:t>
            </a:r>
            <a:r>
              <a:rPr lang="it-IT" sz="1200" dirty="0" err="1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Am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it-IT" sz="1200" dirty="0" err="1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Soc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it-IT" sz="1200" dirty="0" err="1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Nephrol</a:t>
            </a:r>
            <a:r>
              <a:rPr lang="it-IT" sz="1200" dirty="0">
                <a:solidFill>
                  <a:srgbClr val="0000FF"/>
                </a:solidFill>
                <a:latin typeface="Calibri" panose="020F0502020204030204" pitchFamily="34" charset="0"/>
                <a:cs typeface="Arial" pitchFamily="34" charset="0"/>
                <a:sym typeface="Arial" pitchFamily="34" charset="0"/>
              </a:rPr>
              <a:t> 2014; 9: 92-99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lum bright="-5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/>
        </p:blipFill>
        <p:spPr>
          <a:xfrm>
            <a:off x="3882878" y="2044955"/>
            <a:ext cx="5195344" cy="285812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57212" y="3050377"/>
            <a:ext cx="498855" cy="307777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50%</a:t>
            </a:r>
            <a:endParaRPr lang="en-US" sz="1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931724" y="3050376"/>
            <a:ext cx="498856" cy="307777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63%</a:t>
            </a:r>
            <a:endParaRPr lang="en-US" sz="1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434193" y="5028416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 = 1612</a:t>
            </a:r>
            <a:endParaRPr lang="en-US" sz="1200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913255" y="29144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CC"/>
                </a:solidFill>
                <a:latin typeface="Calibri" panose="020F0502020204030204" pitchFamily="34" charset="0"/>
              </a:rPr>
              <a:t>Webb et al, Transplantation 2015</a:t>
            </a:r>
          </a:p>
        </p:txBody>
      </p:sp>
      <p:sp>
        <p:nvSpPr>
          <p:cNvPr id="10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Steroid avoidance, </a:t>
            </a:r>
            <a:r>
              <a:rPr lang="en-US" sz="2800" b="1" dirty="0" err="1" smtClean="0">
                <a:latin typeface="Calibri" pitchFamily="34" charset="0"/>
              </a:rPr>
              <a:t>rhGH</a:t>
            </a:r>
            <a:r>
              <a:rPr lang="en-US" sz="2800" b="1" dirty="0" smtClean="0">
                <a:latin typeface="Calibri" pitchFamily="34" charset="0"/>
              </a:rPr>
              <a:t> and less rejections!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47" t="6207" r="1019" b="51787"/>
          <a:stretch/>
        </p:blipFill>
        <p:spPr>
          <a:xfrm>
            <a:off x="7627875" y="2000122"/>
            <a:ext cx="3753978" cy="32277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492028" y="5289151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Dharnidharka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et al. N </a:t>
            </a: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Engl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J Med 2014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128864" y="1054894"/>
            <a:ext cx="47520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Living-donor graft rejection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according</a:t>
            </a:r>
            <a:b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to transplantation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era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lum bright="-4000" contrast="8000"/>
          </a:blip>
          <a:srcRect b="14515"/>
          <a:stretch/>
        </p:blipFill>
        <p:spPr>
          <a:xfrm>
            <a:off x="502408" y="4448565"/>
            <a:ext cx="4259714" cy="210219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941629" y="1076510"/>
            <a:ext cx="47520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Corticosteroid-free kidney transplantation</a:t>
            </a:r>
            <a:b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improves growth (TWIST study)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41629" y="3930896"/>
            <a:ext cx="4752000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rhGH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in children with CKD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, undergoing dialysis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after renal transplantation</a:t>
            </a:r>
          </a:p>
        </p:txBody>
      </p:sp>
      <p:sp>
        <p:nvSpPr>
          <p:cNvPr id="8" name="Rettangolo 7"/>
          <p:cNvSpPr/>
          <p:nvPr/>
        </p:nvSpPr>
        <p:spPr>
          <a:xfrm>
            <a:off x="3776219" y="6106543"/>
            <a:ext cx="309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CC"/>
                </a:solidFill>
                <a:latin typeface="Calibri" panose="020F0502020204030204" pitchFamily="34" charset="0"/>
              </a:rPr>
              <a:t>Holmberg and </a:t>
            </a:r>
            <a:r>
              <a:rPr lang="en-US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Jalanko,</a:t>
            </a:r>
            <a:br>
              <a:rPr lang="en-US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Nat Rev </a:t>
            </a:r>
            <a:r>
              <a:rPr lang="en-US" sz="12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Nephrol</a:t>
            </a:r>
            <a:r>
              <a:rPr lang="en-US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2016</a:t>
            </a:r>
            <a:endParaRPr lang="en-US" sz="12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 cstate="print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87106" r="45760" b="4994"/>
          <a:stretch/>
        </p:blipFill>
        <p:spPr>
          <a:xfrm>
            <a:off x="4911172" y="5048219"/>
            <a:ext cx="1883084" cy="22130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print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0" t="87106" r="3523" b="4994"/>
          <a:stretch/>
        </p:blipFill>
        <p:spPr>
          <a:xfrm>
            <a:off x="4866659" y="5286981"/>
            <a:ext cx="1845242" cy="221309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00891"/>
              </p:ext>
            </p:extLst>
          </p:nvPr>
        </p:nvGraphicFramePr>
        <p:xfrm>
          <a:off x="502408" y="1879020"/>
          <a:ext cx="5883506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302"/>
                <a:gridCol w="1344245"/>
                <a:gridCol w="1159168"/>
                <a:gridCol w="759791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CW (n = 53)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CC (n = 53)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HtSDS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adjusted for pubertal status and baseline value (SE)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0.57 (0.13)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0.33 (0.14)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0.006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LERIC cohort: bone disease in 2000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74908" y="6453963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Gruppen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et al, Kidney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Int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2003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945693" y="5170756"/>
            <a:ext cx="6437272" cy="7328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2400" b="1" dirty="0" smtClean="0">
                <a:solidFill>
                  <a:prstClr val="black"/>
                </a:solidFill>
                <a:latin typeface="Calibri" panose="020F0502020204030204"/>
              </a:rPr>
              <a:t>Nowadays, we are probably doing better!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44573"/>
              </p:ext>
            </p:extLst>
          </p:nvPr>
        </p:nvGraphicFramePr>
        <p:xfrm>
          <a:off x="3426072" y="1917838"/>
          <a:ext cx="533985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9288"/>
                <a:gridCol w="18105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Bone deformities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26%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Pathological fractures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Aseptic bone necrosis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13%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Disability</a:t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mild</a:t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severe</a:t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- invalidating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11%</a:t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7%</a:t>
                      </a:r>
                      <a:b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</a:b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18%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0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LERIC cohort: malignancies in 2010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74908" y="6453963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Ploos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van 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Amstel; </a:t>
            </a: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Clin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JASN 2015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77682" y="2699274"/>
            <a:ext cx="4644273" cy="31700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Median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age: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33.5 years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Median Transplant exposure: 18.4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years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Malignancies in 21% of patients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80% cutaneous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- PTLD most prevalent non-skin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Death secondary to cancer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12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0" y="1374250"/>
            <a:ext cx="7009330" cy="955189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lum bright="-5000" contrast="10000"/>
          </a:blip>
          <a:srcRect l="2386" r="3610"/>
          <a:stretch/>
        </p:blipFill>
        <p:spPr>
          <a:xfrm>
            <a:off x="7440944" y="1283556"/>
            <a:ext cx="4511040" cy="277157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b="1342"/>
          <a:stretch/>
        </p:blipFill>
        <p:spPr>
          <a:xfrm>
            <a:off x="6779236" y="4424286"/>
            <a:ext cx="5172748" cy="175121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 bwMode="auto">
          <a:xfrm>
            <a:off x="7366000" y="1192862"/>
            <a:ext cx="213360" cy="41241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0" y="608463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4070" algn="ctr"/>
            <a:r>
              <a:rPr lang="en-US" sz="2000" dirty="0" smtClean="0">
                <a:solidFill>
                  <a:srgbClr val="FF6600"/>
                </a:solidFill>
                <a:latin typeface="Calibri" panose="020F0502020204030204" pitchFamily="34" charset="0"/>
              </a:rPr>
              <a:t>HR for squamous cell carcinoma &gt; 800 x after age 40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6095999" y="998656"/>
            <a:ext cx="0" cy="5778064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Fertility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62" y="1169142"/>
            <a:ext cx="4169769" cy="106399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4" name="Rettangolo 13"/>
          <p:cNvSpPr/>
          <p:nvPr/>
        </p:nvSpPr>
        <p:spPr>
          <a:xfrm>
            <a:off x="679595" y="4406048"/>
            <a:ext cx="4567341" cy="1908215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20% of a</a:t>
            </a:r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</a:rPr>
              <a:t>dults have normal testicular function</a:t>
            </a:r>
          </a:p>
          <a:p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Fertility </a:t>
            </a:r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index: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Control population: 	13.0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Dialysis:			  0.2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Transplant &lt; 2 years:	  5.5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Trasplant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&gt; 2 years:	  	 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9.3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0" y="2661853"/>
            <a:ext cx="4169769" cy="84630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614" y="1195192"/>
            <a:ext cx="4169769" cy="78833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1" name="Rettangolo 20"/>
          <p:cNvSpPr/>
          <p:nvPr/>
        </p:nvSpPr>
        <p:spPr>
          <a:xfrm>
            <a:off x="6549192" y="4406048"/>
            <a:ext cx="5567680" cy="2308324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 anchor="ctr" anchorCtr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libri" panose="020F0502020204030204" pitchFamily="34" charset="0"/>
              </a:rPr>
              <a:t>Fertility is restored soon after </a:t>
            </a:r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</a:rPr>
              <a:t>transplantation </a:t>
            </a:r>
            <a:b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sym typeface="Symbol" panose="05050102010706020507" pitchFamily="18" charset="2"/>
              </a:rPr>
              <a:t>Pregnancy </a:t>
            </a:r>
            <a:r>
              <a:rPr lang="en-US" dirty="0">
                <a:latin typeface="Calibri" panose="020F0502020204030204" pitchFamily="34" charset="0"/>
                <a:sym typeface="Symbol" panose="05050102010706020507" pitchFamily="18" charset="2"/>
              </a:rPr>
              <a:t>rates </a:t>
            </a:r>
            <a:r>
              <a:rPr lang="en-US" dirty="0" smtClean="0">
                <a:latin typeface="Calibri" panose="020F0502020204030204" pitchFamily="34" charset="0"/>
                <a:sym typeface="Symbol" panose="05050102010706020507" pitchFamily="18" charset="2"/>
              </a:rPr>
              <a:t>&lt; general population (patient choice?)</a:t>
            </a:r>
            <a:br>
              <a:rPr lang="en-US" dirty="0" smtClean="0">
                <a:latin typeface="Calibri" panose="020F0502020204030204" pitchFamily="34" charset="0"/>
                <a:sym typeface="Symbol" panose="05050102010706020507" pitchFamily="18" charset="2"/>
              </a:rPr>
            </a:br>
            <a:r>
              <a:rPr lang="en-US" dirty="0" smtClean="0">
                <a:latin typeface="Calibri" panose="020F0502020204030204" pitchFamily="34" charset="0"/>
                <a:sym typeface="Symbol" panose="05050102010706020507" pitchFamily="18" charset="2"/>
              </a:rPr>
              <a:t>Preserved </a:t>
            </a:r>
            <a:r>
              <a:rPr lang="en-US" dirty="0" smtClean="0">
                <a:latin typeface="Calibri" panose="020F0502020204030204" pitchFamily="34" charset="0"/>
              </a:rPr>
              <a:t>graft function if normal baseline GFR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alibri" panose="020F0502020204030204" pitchFamily="34" charset="0"/>
              </a:rPr>
              <a:t>Increased risk of: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pre-eclampsia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low </a:t>
            </a:r>
            <a:r>
              <a:rPr lang="en-US" dirty="0">
                <a:latin typeface="Calibri" panose="020F0502020204030204" pitchFamily="34" charset="0"/>
              </a:rPr>
              <a:t>birth weight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prematurity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082" y="2359852"/>
            <a:ext cx="4141848" cy="15622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9527291" y="3922098"/>
            <a:ext cx="183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Med </a:t>
            </a: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Clin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N Am 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2016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29260" y="2233137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Transplantation 2014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29260" y="3508157"/>
            <a:ext cx="4277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 smtClean="0">
                <a:solidFill>
                  <a:srgbClr val="0000CC"/>
                </a:solidFill>
                <a:latin typeface="Calibri" pitchFamily="34" charset="0"/>
              </a:rPr>
              <a:t>Andrologia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 2009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692639" y="1994740"/>
            <a:ext cx="1672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NDT 2012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6442153" y="1212986"/>
            <a:ext cx="252000" cy="500643"/>
            <a:chOff x="5403915" y="1812184"/>
            <a:chExt cx="252000" cy="500643"/>
          </a:xfrm>
        </p:grpSpPr>
        <p:sp>
          <p:nvSpPr>
            <p:cNvPr id="26" name="Ovale 25"/>
            <p:cNvSpPr/>
            <p:nvPr/>
          </p:nvSpPr>
          <p:spPr>
            <a:xfrm>
              <a:off x="5403915" y="1812184"/>
              <a:ext cx="252000" cy="25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Connettore 1 27"/>
            <p:cNvCxnSpPr/>
            <p:nvPr/>
          </p:nvCxnSpPr>
          <p:spPr>
            <a:xfrm>
              <a:off x="5529915" y="2064184"/>
              <a:ext cx="0" cy="24864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Connettore 1 28"/>
            <p:cNvCxnSpPr/>
            <p:nvPr/>
          </p:nvCxnSpPr>
          <p:spPr>
            <a:xfrm flipH="1">
              <a:off x="5451221" y="2230165"/>
              <a:ext cx="157388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" name="Gruppo 35"/>
          <p:cNvGrpSpPr/>
          <p:nvPr/>
        </p:nvGrpSpPr>
        <p:grpSpPr>
          <a:xfrm>
            <a:off x="289498" y="1273301"/>
            <a:ext cx="426509" cy="293087"/>
            <a:chOff x="5623957" y="2271740"/>
            <a:chExt cx="426509" cy="293087"/>
          </a:xfrm>
        </p:grpSpPr>
        <p:sp>
          <p:nvSpPr>
            <p:cNvPr id="33" name="Ovale 32"/>
            <p:cNvSpPr/>
            <p:nvPr/>
          </p:nvSpPr>
          <p:spPr>
            <a:xfrm>
              <a:off x="5623957" y="2312827"/>
              <a:ext cx="252000" cy="252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ttore 1 33"/>
            <p:cNvCxnSpPr/>
            <p:nvPr/>
          </p:nvCxnSpPr>
          <p:spPr>
            <a:xfrm rot="-8100000">
              <a:off x="5926145" y="2147418"/>
              <a:ext cx="0" cy="248643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tailEnd type="arrow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999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2"/>
          <p:cNvSpPr txBox="1">
            <a:spLocks noChangeArrowheads="1"/>
          </p:cNvSpPr>
          <p:nvPr/>
        </p:nvSpPr>
        <p:spPr bwMode="auto">
          <a:xfrm>
            <a:off x="1" y="0"/>
            <a:ext cx="12192000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defPPr>
              <a:defRPr lang="it-IT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HRQoL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9905994" y="6472113"/>
            <a:ext cx="1669230" cy="276930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r" defTabSz="913722"/>
            <a:r>
              <a:rPr lang="it-IT" sz="1200" dirty="0" err="1">
                <a:solidFill>
                  <a:srgbClr val="0000FF"/>
                </a:solidFill>
              </a:rPr>
              <a:t>Pediatr</a:t>
            </a:r>
            <a:r>
              <a:rPr lang="it-IT" sz="1200" dirty="0">
                <a:solidFill>
                  <a:srgbClr val="0000FF"/>
                </a:solidFill>
              </a:rPr>
              <a:t> </a:t>
            </a:r>
            <a:r>
              <a:rPr lang="it-IT" sz="1200" dirty="0" err="1">
                <a:solidFill>
                  <a:srgbClr val="0000FF"/>
                </a:solidFill>
              </a:rPr>
              <a:t>Nephrol</a:t>
            </a:r>
            <a:r>
              <a:rPr lang="it-IT" sz="1200" dirty="0">
                <a:solidFill>
                  <a:srgbClr val="0000FF"/>
                </a:solidFill>
              </a:rPr>
              <a:t> (2016)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-8691" b="-12869"/>
          <a:stretch>
            <a:fillRect/>
          </a:stretch>
        </p:blipFill>
        <p:spPr bwMode="auto">
          <a:xfrm>
            <a:off x="539223" y="5970647"/>
            <a:ext cx="1109956" cy="7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440033" y="5985643"/>
            <a:ext cx="395064" cy="365125"/>
          </a:xfrm>
        </p:spPr>
        <p:txBody>
          <a:bodyPr/>
          <a:lstStyle/>
          <a:p>
            <a:fld id="{8071EACA-9282-4D62-A141-A3D7CCFBB6ED}" type="slidenum">
              <a:rPr lang="it-IT" sz="1400">
                <a:solidFill>
                  <a:srgbClr val="000099"/>
                </a:solidFill>
              </a:rPr>
              <a:pPr/>
              <a:t>25</a:t>
            </a:fld>
            <a:endParaRPr lang="it-IT" sz="1400" dirty="0">
              <a:solidFill>
                <a:srgbClr val="0000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60705" y="3431166"/>
            <a:ext cx="4692622" cy="2554477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none" lIns="91372" tIns="45686" rIns="91372" bIns="45686">
            <a:spAutoFit/>
          </a:bodyPr>
          <a:lstStyle/>
          <a:p>
            <a:pPr marL="263329" indent="-263329" defTabSz="913722" eaLnBrk="0" hangingPunct="0">
              <a:spcAft>
                <a:spcPts val="1200"/>
              </a:spcAft>
              <a:buClr>
                <a:srgbClr val="C00000"/>
              </a:buClr>
              <a:buSzPct val="120000"/>
              <a:defRPr/>
            </a:pPr>
            <a:r>
              <a:rPr lang="en-US" sz="2400" dirty="0" smtClean="0">
                <a:solidFill>
                  <a:srgbClr val="FF6600"/>
                </a:solidFill>
                <a:ea typeface="ＭＳ Ｐゴシック"/>
                <a:cs typeface="Arial" pitchFamily="34" charset="0"/>
              </a:rPr>
              <a:t>More difficulties:</a:t>
            </a:r>
            <a:endParaRPr lang="en-US" sz="2400" dirty="0" smtClean="0">
              <a:ea typeface="ＭＳ Ｐゴシック"/>
              <a:cs typeface="Arial" pitchFamily="34" charset="0"/>
            </a:endParaRPr>
          </a:p>
          <a:p>
            <a:pPr marL="342900" indent="-342900" defTabSz="913722" eaLnBrk="0" hangingPunct="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/>
                <a:cs typeface="Arial" pitchFamily="34" charset="0"/>
              </a:rPr>
              <a:t>completing education</a:t>
            </a:r>
          </a:p>
          <a:p>
            <a:pPr marL="342900" indent="-342900" defTabSz="913722" eaLnBrk="0" hangingPunct="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/>
                <a:cs typeface="Arial" pitchFamily="34" charset="0"/>
              </a:rPr>
              <a:t>achieving high level education</a:t>
            </a:r>
          </a:p>
          <a:p>
            <a:pPr marL="342900" indent="-342900" defTabSz="913722" eaLnBrk="0" hangingPunct="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/>
                <a:cs typeface="Arial" pitchFamily="34" charset="0"/>
              </a:rPr>
              <a:t>securing </a:t>
            </a:r>
            <a:r>
              <a:rPr lang="en-US" sz="2400" dirty="0" smtClean="0">
                <a:ea typeface="ＭＳ Ｐゴシック"/>
                <a:cs typeface="Arial" pitchFamily="34" charset="0"/>
              </a:rPr>
              <a:t>an employment</a:t>
            </a:r>
            <a:endParaRPr lang="en-US" sz="2400" dirty="0">
              <a:ea typeface="ＭＳ Ｐゴシック"/>
              <a:cs typeface="Arial" pitchFamily="34" charset="0"/>
            </a:endParaRPr>
          </a:p>
          <a:p>
            <a:pPr marL="342900" indent="-342900" defTabSz="913722" eaLnBrk="0" hangingPunct="0">
              <a:spcAft>
                <a:spcPts val="120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/>
                <a:cs typeface="Arial" pitchFamily="34" charset="0"/>
              </a:rPr>
              <a:t>developing </a:t>
            </a:r>
            <a:r>
              <a:rPr lang="en-US" sz="2400" dirty="0">
                <a:ea typeface="ＭＳ Ｐゴシック"/>
                <a:cs typeface="Arial" pitchFamily="34" charset="0"/>
              </a:rPr>
              <a:t>intimate </a:t>
            </a:r>
            <a:r>
              <a:rPr lang="en-US" sz="2400" dirty="0" smtClean="0">
                <a:ea typeface="ＭＳ Ｐゴシック"/>
                <a:cs typeface="Arial" pitchFamily="34" charset="0"/>
              </a:rPr>
              <a:t>relationships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 bright="-4000" contrast="8000"/>
          </a:blip>
          <a:stretch>
            <a:fillRect/>
          </a:stretch>
        </p:blipFill>
        <p:spPr>
          <a:xfrm>
            <a:off x="2473636" y="1403184"/>
            <a:ext cx="7244729" cy="165512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7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2"/>
          <p:cNvSpPr txBox="1">
            <a:spLocks noChangeArrowheads="1"/>
          </p:cNvSpPr>
          <p:nvPr/>
        </p:nvSpPr>
        <p:spPr bwMode="auto">
          <a:xfrm>
            <a:off x="1" y="0"/>
            <a:ext cx="12192000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defPPr>
              <a:defRPr lang="it-IT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n-US" dirty="0" err="1" smtClean="0">
                <a:solidFill>
                  <a:schemeClr val="bg1"/>
                </a:solidFill>
              </a:rPr>
              <a:t>QoL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58856" y="6472113"/>
            <a:ext cx="1516368" cy="276930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r" defTabSz="913722"/>
            <a:r>
              <a:rPr lang="it-IT" sz="1200" dirty="0" err="1" smtClean="0">
                <a:solidFill>
                  <a:srgbClr val="0000FF"/>
                </a:solidFill>
              </a:rPr>
              <a:t>Courtesy</a:t>
            </a:r>
            <a:r>
              <a:rPr lang="it-IT" sz="1200" dirty="0" smtClean="0">
                <a:solidFill>
                  <a:srgbClr val="0000FF"/>
                </a:solidFill>
              </a:rPr>
              <a:t> </a:t>
            </a:r>
            <a:r>
              <a:rPr lang="it-IT" sz="1200" dirty="0">
                <a:solidFill>
                  <a:srgbClr val="0000FF"/>
                </a:solidFill>
              </a:rPr>
              <a:t>J </a:t>
            </a:r>
            <a:r>
              <a:rPr lang="it-IT" sz="1200" dirty="0" err="1" smtClean="0">
                <a:solidFill>
                  <a:srgbClr val="0000FF"/>
                </a:solidFill>
              </a:rPr>
              <a:t>Groothoff</a:t>
            </a:r>
            <a:endParaRPr lang="it-IT" sz="1200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-8691" b="-12869"/>
          <a:stretch>
            <a:fillRect/>
          </a:stretch>
        </p:blipFill>
        <p:spPr bwMode="auto">
          <a:xfrm>
            <a:off x="539223" y="5970647"/>
            <a:ext cx="1109956" cy="7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440033" y="5985643"/>
            <a:ext cx="395064" cy="365125"/>
          </a:xfrm>
        </p:spPr>
        <p:txBody>
          <a:bodyPr/>
          <a:lstStyle/>
          <a:p>
            <a:fld id="{8071EACA-9282-4D62-A141-A3D7CCFBB6ED}" type="slidenum">
              <a:rPr lang="it-IT" sz="1400">
                <a:solidFill>
                  <a:srgbClr val="000099"/>
                </a:solidFill>
              </a:rPr>
              <a:pPr/>
              <a:t>26</a:t>
            </a:fld>
            <a:endParaRPr lang="it-IT" sz="1400" dirty="0">
              <a:solidFill>
                <a:srgbClr val="000099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lum bright="-4000" contrast="8000"/>
          </a:blip>
          <a:srcRect l="2002" t="4249" r="10130" b="8425"/>
          <a:stretch/>
        </p:blipFill>
        <p:spPr>
          <a:xfrm>
            <a:off x="2168769" y="1056465"/>
            <a:ext cx="7599904" cy="555411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6" name="Gruppo 5"/>
          <p:cNvGrpSpPr/>
          <p:nvPr/>
        </p:nvGrpSpPr>
        <p:grpSpPr>
          <a:xfrm>
            <a:off x="2426161" y="2767679"/>
            <a:ext cx="7002699" cy="1838438"/>
            <a:chOff x="2426161" y="2767679"/>
            <a:chExt cx="7002699" cy="1838438"/>
          </a:xfrm>
        </p:grpSpPr>
        <p:sp>
          <p:nvSpPr>
            <p:cNvPr id="3" name="Rettangolo arrotondato 2"/>
            <p:cNvSpPr/>
            <p:nvPr/>
          </p:nvSpPr>
          <p:spPr>
            <a:xfrm>
              <a:off x="2767065" y="2767679"/>
              <a:ext cx="647742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ttangolo arrotondato 7"/>
            <p:cNvSpPr/>
            <p:nvPr/>
          </p:nvSpPr>
          <p:spPr>
            <a:xfrm>
              <a:off x="3733885" y="3556993"/>
              <a:ext cx="647742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2426161" y="4333810"/>
              <a:ext cx="647742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ttangolo arrotondato 12"/>
            <p:cNvSpPr/>
            <p:nvPr/>
          </p:nvSpPr>
          <p:spPr>
            <a:xfrm>
              <a:off x="8984004" y="2788593"/>
              <a:ext cx="432048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ttangolo arrotondato 13"/>
            <p:cNvSpPr/>
            <p:nvPr/>
          </p:nvSpPr>
          <p:spPr>
            <a:xfrm>
              <a:off x="8986566" y="3571081"/>
              <a:ext cx="432048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8996812" y="4353569"/>
              <a:ext cx="432048" cy="252548"/>
            </a:xfrm>
            <a:prstGeom prst="roundRect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27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108000" tIns="72000" rIns="108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52"/>
          <p:cNvSpPr txBox="1">
            <a:spLocks noChangeArrowheads="1"/>
          </p:cNvSpPr>
          <p:nvPr/>
        </p:nvSpPr>
        <p:spPr bwMode="auto">
          <a:xfrm>
            <a:off x="1" y="0"/>
            <a:ext cx="12192000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>
            <a:defPPr>
              <a:defRPr lang="it-IT"/>
            </a:defPPr>
            <a:lvl1pPr algn="ctr">
              <a:defRPr sz="2800" b="1">
                <a:latin typeface="Calibri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OPBG: QOL in 67 adult pediatric renal transplants (age 23±4)</a:t>
            </a:r>
          </a:p>
        </p:txBody>
      </p:sp>
      <p:sp>
        <p:nvSpPr>
          <p:cNvPr id="5" name="Rettangolo 4"/>
          <p:cNvSpPr/>
          <p:nvPr/>
        </p:nvSpPr>
        <p:spPr>
          <a:xfrm>
            <a:off x="9905994" y="6472113"/>
            <a:ext cx="1669230" cy="276930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r" defTabSz="913722"/>
            <a:r>
              <a:rPr lang="it-IT" sz="1200" dirty="0" err="1" smtClean="0">
                <a:solidFill>
                  <a:srgbClr val="0000FF"/>
                </a:solidFill>
              </a:rPr>
              <a:t>Dellostrologo</a:t>
            </a:r>
            <a:r>
              <a:rPr lang="it-IT" sz="1200" dirty="0" smtClean="0">
                <a:solidFill>
                  <a:srgbClr val="0000FF"/>
                </a:solidFill>
              </a:rPr>
              <a:t> et al 2008</a:t>
            </a:r>
            <a:endParaRPr lang="it-IT" sz="1200" dirty="0">
              <a:solidFill>
                <a:srgbClr val="0000FF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-8691" b="-12869"/>
          <a:stretch>
            <a:fillRect/>
          </a:stretch>
        </p:blipFill>
        <p:spPr bwMode="auto">
          <a:xfrm>
            <a:off x="539223" y="5970647"/>
            <a:ext cx="1109956" cy="7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440033" y="5985643"/>
            <a:ext cx="395064" cy="365125"/>
          </a:xfrm>
        </p:spPr>
        <p:txBody>
          <a:bodyPr/>
          <a:lstStyle/>
          <a:p>
            <a:fld id="{8071EACA-9282-4D62-A141-A3D7CCFBB6ED}" type="slidenum">
              <a:rPr lang="it-IT" sz="1400">
                <a:solidFill>
                  <a:srgbClr val="000099"/>
                </a:solidFill>
              </a:rPr>
              <a:pPr/>
              <a:t>27</a:t>
            </a:fld>
            <a:endParaRPr lang="it-IT" sz="1400" dirty="0">
              <a:solidFill>
                <a:srgbClr val="000099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97380" y="5509051"/>
            <a:ext cx="5583380" cy="461596"/>
          </a:xfrm>
          <a:prstGeom prst="rect">
            <a:avLst/>
          </a:prstGeom>
        </p:spPr>
        <p:txBody>
          <a:bodyPr wrap="square" lIns="91372" tIns="45686" rIns="91372" bIns="45686">
            <a:spAutoFit/>
          </a:bodyPr>
          <a:lstStyle/>
          <a:p>
            <a:pPr marL="263329" indent="-263329" defTabSz="913722" eaLnBrk="0" hangingPunct="0">
              <a:spcAft>
                <a:spcPts val="1200"/>
              </a:spcAft>
              <a:buClr>
                <a:srgbClr val="C00000"/>
              </a:buClr>
              <a:buSzPct val="120000"/>
              <a:defRPr/>
            </a:pPr>
            <a:r>
              <a:rPr lang="en-US" sz="2400" dirty="0">
                <a:solidFill>
                  <a:srgbClr val="FF6600"/>
                </a:solidFill>
                <a:ea typeface="ＭＳ Ｐゴシック"/>
                <a:cs typeface="Arial" pitchFamily="34" charset="0"/>
              </a:rPr>
              <a:t>Significantly worse QOL if co-morbidities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70776"/>
              </p:ext>
            </p:extLst>
          </p:nvPr>
        </p:nvGraphicFramePr>
        <p:xfrm>
          <a:off x="2008906" y="2145325"/>
          <a:ext cx="8160328" cy="2911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" dir="2700000" algn="tl" rotWithShape="0">
                    <a:prstClr val="black">
                      <a:alpha val="20000"/>
                    </a:prstClr>
                  </a:outerShdw>
                </a:effectLst>
                <a:tableStyleId>{8EC20E35-A176-4012-BC5E-935CFFF8708E}</a:tableStyleId>
              </a:tblPr>
              <a:tblGrid>
                <a:gridCol w="3186549"/>
                <a:gridCol w="1607127"/>
                <a:gridCol w="1939636"/>
                <a:gridCol w="1427016"/>
              </a:tblGrid>
              <a:tr h="529378">
                <a:tc>
                  <a:txBody>
                    <a:bodyPr/>
                    <a:lstStyle/>
                    <a:p>
                      <a:pPr marL="90488" indent="0" algn="l"/>
                      <a:r>
                        <a:rPr lang="en-US" sz="1800" b="1" noProof="0" dirty="0" smtClean="0"/>
                        <a:t>QOL score</a:t>
                      </a:r>
                      <a:endParaRPr lang="en-US" sz="1800" b="1" noProof="0" dirty="0"/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N° of items</a:t>
                      </a:r>
                      <a:endParaRPr lang="en-US" sz="1800" b="1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Mean </a:t>
                      </a:r>
                      <a:r>
                        <a:rPr lang="en-US" sz="1800" b="1" i="0" noProof="0" dirty="0" smtClean="0"/>
                        <a:t>(max 100)</a:t>
                      </a:r>
                      <a:endParaRPr lang="en-US" sz="1800" b="1" i="0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/>
                        <a:t>SD</a:t>
                      </a:r>
                      <a:endParaRPr lang="en-US" sz="1800" b="1" noProof="0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Physical well-being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72.3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25.6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Psychological well-being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67.8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12.9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Diet &amp; nutrition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85.6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26.0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Self perception (physical)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76.2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25.4</a:t>
                      </a:r>
                      <a:endParaRPr kumimoji="0" lang="en-US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Social integration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48.8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14.3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342900" marR="0" lvl="0" indent="-1635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Overall score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70.4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13.6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an Pietro al tramo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14"/>
          <a:stretch/>
        </p:blipFill>
        <p:spPr bwMode="auto">
          <a:xfrm>
            <a:off x="-1" y="151241"/>
            <a:ext cx="12191999" cy="670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Thank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you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43422" y="6219092"/>
            <a:ext cx="430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francesco.emma@opbg.net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64" name="Rectangle 92"/>
          <p:cNvSpPr>
            <a:spLocks noChangeArrowheads="1"/>
          </p:cNvSpPr>
          <p:nvPr/>
        </p:nvSpPr>
        <p:spPr bwMode="auto">
          <a:xfrm>
            <a:off x="9349085" y="6423351"/>
            <a:ext cx="21207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Dégi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et al, </a:t>
            </a: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Pediatr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Transpl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165" y="1732027"/>
            <a:ext cx="8402786" cy="364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Natural history and cardiovascular risk of a child with ESKD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2960896"/>
            <a:ext cx="12192000" cy="855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What is the life expectancy of a child with ESKD?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68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>
                <a:latin typeface="Calibri" pitchFamily="34" charset="0"/>
              </a:rPr>
              <a:t>Late Effects of Renal </a:t>
            </a:r>
            <a:r>
              <a:rPr lang="en-US" sz="2800" b="1" dirty="0" smtClean="0">
                <a:latin typeface="Calibri" pitchFamily="34" charset="0"/>
              </a:rPr>
              <a:t>Insufficiency </a:t>
            </a:r>
            <a:r>
              <a:rPr lang="en-US" sz="2800" b="1" dirty="0">
                <a:latin typeface="Calibri" pitchFamily="34" charset="0"/>
              </a:rPr>
              <a:t>in </a:t>
            </a:r>
            <a:r>
              <a:rPr lang="en-US" sz="2800" b="1" dirty="0" smtClean="0">
                <a:latin typeface="Calibri" pitchFamily="34" charset="0"/>
              </a:rPr>
              <a:t>Children </a:t>
            </a:r>
            <a:r>
              <a:rPr lang="en-US" sz="2800" b="1" dirty="0">
                <a:latin typeface="Calibri" pitchFamily="34" charset="0"/>
              </a:rPr>
              <a:t>(LERIC)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56290" y="1166001"/>
            <a:ext cx="10321158" cy="132343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1972-1992:	all Dutch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patients with onset of ESRD &lt;15y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		249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1999-2000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	survivors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aged 20-40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				63 had died	(25%)</a:t>
            </a:r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2010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		survivors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aged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30-50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				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97 </a:t>
            </a:r>
            <a:r>
              <a:rPr lang="en-US" sz="2000" dirty="0">
                <a:solidFill>
                  <a:srgbClr val="000000"/>
                </a:solidFill>
                <a:latin typeface="Candara" panose="020E0502030303020204" pitchFamily="34" charset="0"/>
              </a:rPr>
              <a:t>had </a:t>
            </a:r>
            <a:r>
              <a:rPr lang="en-US" sz="2000" dirty="0" smtClean="0">
                <a:solidFill>
                  <a:srgbClr val="000000"/>
                </a:solidFill>
                <a:latin typeface="Candara" panose="020E0502030303020204" pitchFamily="34" charset="0"/>
              </a:rPr>
              <a:t>died	(39%)	</a:t>
            </a:r>
            <a:endParaRPr lang="en-US" sz="2000" dirty="0">
              <a:solidFill>
                <a:srgbClr val="0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7999" y="4452579"/>
            <a:ext cx="4593169" cy="855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Mortality rates &gt; 30 x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66" y="2815261"/>
            <a:ext cx="5692103" cy="3984472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 bwMode="auto">
          <a:xfrm>
            <a:off x="2186151" y="3983420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2622328" y="4398579"/>
            <a:ext cx="108000" cy="10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>
            <a:off x="2242764" y="3362541"/>
            <a:ext cx="0" cy="5409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cxnSp>
      <p:cxnSp>
        <p:nvCxnSpPr>
          <p:cNvPr id="11" name="Connettore 2 10"/>
          <p:cNvCxnSpPr/>
          <p:nvPr/>
        </p:nvCxnSpPr>
        <p:spPr bwMode="auto">
          <a:xfrm>
            <a:off x="2676328" y="3375926"/>
            <a:ext cx="0" cy="93678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cxnSp>
      <p:sp>
        <p:nvSpPr>
          <p:cNvPr id="12" name="Figura a mano libera 11"/>
          <p:cNvSpPr/>
          <p:nvPr/>
        </p:nvSpPr>
        <p:spPr bwMode="auto">
          <a:xfrm>
            <a:off x="1019908" y="3332286"/>
            <a:ext cx="5099538" cy="2965938"/>
          </a:xfrm>
          <a:custGeom>
            <a:avLst/>
            <a:gdLst>
              <a:gd name="connsiteX0" fmla="*/ 0 w 5099538"/>
              <a:gd name="connsiteY0" fmla="*/ 107876 h 3073814"/>
              <a:gd name="connsiteX1" fmla="*/ 2655277 w 5099538"/>
              <a:gd name="connsiteY1" fmla="*/ 248553 h 3073814"/>
              <a:gd name="connsiteX2" fmla="*/ 4196861 w 5099538"/>
              <a:gd name="connsiteY2" fmla="*/ 2288368 h 3073814"/>
              <a:gd name="connsiteX3" fmla="*/ 5099538 w 5099538"/>
              <a:gd name="connsiteY3" fmla="*/ 3073814 h 3073814"/>
              <a:gd name="connsiteX0" fmla="*/ 0 w 5099538"/>
              <a:gd name="connsiteY0" fmla="*/ 40442 h 3006380"/>
              <a:gd name="connsiteX1" fmla="*/ 2936631 w 5099538"/>
              <a:gd name="connsiteY1" fmla="*/ 409719 h 3006380"/>
              <a:gd name="connsiteX2" fmla="*/ 4196861 w 5099538"/>
              <a:gd name="connsiteY2" fmla="*/ 2220934 h 3006380"/>
              <a:gd name="connsiteX3" fmla="*/ 5099538 w 5099538"/>
              <a:gd name="connsiteY3" fmla="*/ 3006380 h 3006380"/>
              <a:gd name="connsiteX0" fmla="*/ 0 w 5099538"/>
              <a:gd name="connsiteY0" fmla="*/ 0 h 2965938"/>
              <a:gd name="connsiteX1" fmla="*/ 2936631 w 5099538"/>
              <a:gd name="connsiteY1" fmla="*/ 369277 h 2965938"/>
              <a:gd name="connsiteX2" fmla="*/ 4196861 w 5099538"/>
              <a:gd name="connsiteY2" fmla="*/ 2180492 h 2965938"/>
              <a:gd name="connsiteX3" fmla="*/ 5099538 w 5099538"/>
              <a:gd name="connsiteY3" fmla="*/ 2965938 h 2965938"/>
              <a:gd name="connsiteX0" fmla="*/ 0 w 5099538"/>
              <a:gd name="connsiteY0" fmla="*/ 0 h 2978575"/>
              <a:gd name="connsiteX1" fmla="*/ 2936631 w 5099538"/>
              <a:gd name="connsiteY1" fmla="*/ 369277 h 2978575"/>
              <a:gd name="connsiteX2" fmla="*/ 4390292 w 5099538"/>
              <a:gd name="connsiteY2" fmla="*/ 2766646 h 2978575"/>
              <a:gd name="connsiteX3" fmla="*/ 5099538 w 5099538"/>
              <a:gd name="connsiteY3" fmla="*/ 2965938 h 2978575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0292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6154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2973360"/>
              <a:gd name="connsiteX1" fmla="*/ 2936631 w 5099538"/>
              <a:gd name="connsiteY1" fmla="*/ 369277 h 2973360"/>
              <a:gd name="connsiteX2" fmla="*/ 4396154 w 5099538"/>
              <a:gd name="connsiteY2" fmla="*/ 2766646 h 2973360"/>
              <a:gd name="connsiteX3" fmla="*/ 5099538 w 5099538"/>
              <a:gd name="connsiteY3" fmla="*/ 2965938 h 2973360"/>
              <a:gd name="connsiteX0" fmla="*/ 0 w 5099538"/>
              <a:gd name="connsiteY0" fmla="*/ 0 h 2973360"/>
              <a:gd name="connsiteX1" fmla="*/ 2936631 w 5099538"/>
              <a:gd name="connsiteY1" fmla="*/ 369277 h 2973360"/>
              <a:gd name="connsiteX2" fmla="*/ 4396154 w 5099538"/>
              <a:gd name="connsiteY2" fmla="*/ 2766646 h 2973360"/>
              <a:gd name="connsiteX3" fmla="*/ 5099538 w 5099538"/>
              <a:gd name="connsiteY3" fmla="*/ 2965938 h 2973360"/>
              <a:gd name="connsiteX0" fmla="*/ 0 w 5099538"/>
              <a:gd name="connsiteY0" fmla="*/ 0 h 2966793"/>
              <a:gd name="connsiteX1" fmla="*/ 2936631 w 5099538"/>
              <a:gd name="connsiteY1" fmla="*/ 369277 h 2966793"/>
              <a:gd name="connsiteX2" fmla="*/ 4396154 w 5099538"/>
              <a:gd name="connsiteY2" fmla="*/ 2766646 h 2966793"/>
              <a:gd name="connsiteX3" fmla="*/ 5099538 w 5099538"/>
              <a:gd name="connsiteY3" fmla="*/ 2965938 h 2966793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6154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6154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6154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3031304"/>
              <a:gd name="connsiteX1" fmla="*/ 2936631 w 5099538"/>
              <a:gd name="connsiteY1" fmla="*/ 369277 h 3031304"/>
              <a:gd name="connsiteX2" fmla="*/ 4396154 w 5099538"/>
              <a:gd name="connsiteY2" fmla="*/ 2766646 h 3031304"/>
              <a:gd name="connsiteX3" fmla="*/ 5099538 w 5099538"/>
              <a:gd name="connsiteY3" fmla="*/ 2965938 h 3031304"/>
              <a:gd name="connsiteX0" fmla="*/ 0 w 5099538"/>
              <a:gd name="connsiteY0" fmla="*/ 0 h 2981358"/>
              <a:gd name="connsiteX1" fmla="*/ 2936631 w 5099538"/>
              <a:gd name="connsiteY1" fmla="*/ 369277 h 2981358"/>
              <a:gd name="connsiteX2" fmla="*/ 4396154 w 5099538"/>
              <a:gd name="connsiteY2" fmla="*/ 2766646 h 2981358"/>
              <a:gd name="connsiteX3" fmla="*/ 5099538 w 5099538"/>
              <a:gd name="connsiteY3" fmla="*/ 2965938 h 2981358"/>
              <a:gd name="connsiteX0" fmla="*/ 0 w 5099538"/>
              <a:gd name="connsiteY0" fmla="*/ 0 h 2979810"/>
              <a:gd name="connsiteX1" fmla="*/ 2936631 w 5099538"/>
              <a:gd name="connsiteY1" fmla="*/ 369277 h 2979810"/>
              <a:gd name="connsiteX2" fmla="*/ 4396154 w 5099538"/>
              <a:gd name="connsiteY2" fmla="*/ 2766646 h 2979810"/>
              <a:gd name="connsiteX3" fmla="*/ 5099538 w 5099538"/>
              <a:gd name="connsiteY3" fmla="*/ 2965938 h 2979810"/>
              <a:gd name="connsiteX0" fmla="*/ 0 w 5099538"/>
              <a:gd name="connsiteY0" fmla="*/ 0 h 2979810"/>
              <a:gd name="connsiteX1" fmla="*/ 2936631 w 5099538"/>
              <a:gd name="connsiteY1" fmla="*/ 369277 h 2979810"/>
              <a:gd name="connsiteX2" fmla="*/ 4396154 w 5099538"/>
              <a:gd name="connsiteY2" fmla="*/ 2766646 h 2979810"/>
              <a:gd name="connsiteX3" fmla="*/ 5099538 w 5099538"/>
              <a:gd name="connsiteY3" fmla="*/ 2965938 h 2979810"/>
              <a:gd name="connsiteX0" fmla="*/ 0 w 5099538"/>
              <a:gd name="connsiteY0" fmla="*/ 0 h 2966028"/>
              <a:gd name="connsiteX1" fmla="*/ 2936631 w 5099538"/>
              <a:gd name="connsiteY1" fmla="*/ 369277 h 2966028"/>
              <a:gd name="connsiteX2" fmla="*/ 4114800 w 5099538"/>
              <a:gd name="connsiteY2" fmla="*/ 2309446 h 2966028"/>
              <a:gd name="connsiteX3" fmla="*/ 5099538 w 5099538"/>
              <a:gd name="connsiteY3" fmla="*/ 2965938 h 2966028"/>
              <a:gd name="connsiteX0" fmla="*/ 0 w 5099538"/>
              <a:gd name="connsiteY0" fmla="*/ 0 h 2966038"/>
              <a:gd name="connsiteX1" fmla="*/ 2936631 w 5099538"/>
              <a:gd name="connsiteY1" fmla="*/ 369277 h 2966038"/>
              <a:gd name="connsiteX2" fmla="*/ 4114800 w 5099538"/>
              <a:gd name="connsiteY2" fmla="*/ 2309446 h 2966038"/>
              <a:gd name="connsiteX3" fmla="*/ 5099538 w 5099538"/>
              <a:gd name="connsiteY3" fmla="*/ 2965938 h 2966038"/>
              <a:gd name="connsiteX0" fmla="*/ 0 w 5099538"/>
              <a:gd name="connsiteY0" fmla="*/ 0 h 2966275"/>
              <a:gd name="connsiteX1" fmla="*/ 2936631 w 5099538"/>
              <a:gd name="connsiteY1" fmla="*/ 369277 h 2966275"/>
              <a:gd name="connsiteX2" fmla="*/ 4114800 w 5099538"/>
              <a:gd name="connsiteY2" fmla="*/ 2309446 h 2966275"/>
              <a:gd name="connsiteX3" fmla="*/ 5099538 w 5099538"/>
              <a:gd name="connsiteY3" fmla="*/ 2965938 h 2966275"/>
              <a:gd name="connsiteX0" fmla="*/ 0 w 5099538"/>
              <a:gd name="connsiteY0" fmla="*/ 0 h 2966459"/>
              <a:gd name="connsiteX1" fmla="*/ 2936631 w 5099538"/>
              <a:gd name="connsiteY1" fmla="*/ 369277 h 2966459"/>
              <a:gd name="connsiteX2" fmla="*/ 4114800 w 5099538"/>
              <a:gd name="connsiteY2" fmla="*/ 2309446 h 2966459"/>
              <a:gd name="connsiteX3" fmla="*/ 5099538 w 5099538"/>
              <a:gd name="connsiteY3" fmla="*/ 2965938 h 2966459"/>
              <a:gd name="connsiteX0" fmla="*/ 0 w 5099538"/>
              <a:gd name="connsiteY0" fmla="*/ 0 h 2966459"/>
              <a:gd name="connsiteX1" fmla="*/ 2936631 w 5099538"/>
              <a:gd name="connsiteY1" fmla="*/ 369277 h 2966459"/>
              <a:gd name="connsiteX2" fmla="*/ 4114800 w 5099538"/>
              <a:gd name="connsiteY2" fmla="*/ 2309446 h 2966459"/>
              <a:gd name="connsiteX3" fmla="*/ 5099538 w 5099538"/>
              <a:gd name="connsiteY3" fmla="*/ 2965938 h 2966459"/>
              <a:gd name="connsiteX0" fmla="*/ 0 w 5099538"/>
              <a:gd name="connsiteY0" fmla="*/ 0 h 2966821"/>
              <a:gd name="connsiteX1" fmla="*/ 2936631 w 5099538"/>
              <a:gd name="connsiteY1" fmla="*/ 369277 h 2966821"/>
              <a:gd name="connsiteX2" fmla="*/ 4114800 w 5099538"/>
              <a:gd name="connsiteY2" fmla="*/ 2309446 h 2966821"/>
              <a:gd name="connsiteX3" fmla="*/ 5099538 w 5099538"/>
              <a:gd name="connsiteY3" fmla="*/ 2965938 h 2966821"/>
              <a:gd name="connsiteX0" fmla="*/ 0 w 5099538"/>
              <a:gd name="connsiteY0" fmla="*/ 0 h 2966435"/>
              <a:gd name="connsiteX1" fmla="*/ 2954216 w 5099538"/>
              <a:gd name="connsiteY1" fmla="*/ 334108 h 2966435"/>
              <a:gd name="connsiteX2" fmla="*/ 4114800 w 5099538"/>
              <a:gd name="connsiteY2" fmla="*/ 2309446 h 2966435"/>
              <a:gd name="connsiteX3" fmla="*/ 5099538 w 5099538"/>
              <a:gd name="connsiteY3" fmla="*/ 2965938 h 2966435"/>
              <a:gd name="connsiteX0" fmla="*/ 0 w 5099538"/>
              <a:gd name="connsiteY0" fmla="*/ 0 h 2966356"/>
              <a:gd name="connsiteX1" fmla="*/ 2954216 w 5099538"/>
              <a:gd name="connsiteY1" fmla="*/ 334108 h 2966356"/>
              <a:gd name="connsiteX2" fmla="*/ 4155830 w 5099538"/>
              <a:gd name="connsiteY2" fmla="*/ 2262554 h 2966356"/>
              <a:gd name="connsiteX3" fmla="*/ 5099538 w 5099538"/>
              <a:gd name="connsiteY3" fmla="*/ 2965938 h 2966356"/>
              <a:gd name="connsiteX0" fmla="*/ 0 w 5099538"/>
              <a:gd name="connsiteY0" fmla="*/ 0 h 2966499"/>
              <a:gd name="connsiteX1" fmla="*/ 2954216 w 5099538"/>
              <a:gd name="connsiteY1" fmla="*/ 334108 h 2966499"/>
              <a:gd name="connsiteX2" fmla="*/ 4155830 w 5099538"/>
              <a:gd name="connsiteY2" fmla="*/ 2262554 h 2966499"/>
              <a:gd name="connsiteX3" fmla="*/ 5099538 w 5099538"/>
              <a:gd name="connsiteY3" fmla="*/ 2965938 h 2966499"/>
              <a:gd name="connsiteX0" fmla="*/ 0 w 5099538"/>
              <a:gd name="connsiteY0" fmla="*/ 0 h 2965938"/>
              <a:gd name="connsiteX1" fmla="*/ 2954216 w 5099538"/>
              <a:gd name="connsiteY1" fmla="*/ 334108 h 2965938"/>
              <a:gd name="connsiteX2" fmla="*/ 4155830 w 5099538"/>
              <a:gd name="connsiteY2" fmla="*/ 2262554 h 2965938"/>
              <a:gd name="connsiteX3" fmla="*/ 5099538 w 5099538"/>
              <a:gd name="connsiteY3" fmla="*/ 2965938 h 296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538" h="2965938">
                <a:moveTo>
                  <a:pt x="0" y="0"/>
                </a:moveTo>
                <a:cubicBezTo>
                  <a:pt x="1399931" y="46892"/>
                  <a:pt x="2261578" y="-42984"/>
                  <a:pt x="2954216" y="334108"/>
                </a:cubicBezTo>
                <a:cubicBezTo>
                  <a:pt x="3646854" y="711200"/>
                  <a:pt x="3892060" y="1689101"/>
                  <a:pt x="4155830" y="2262554"/>
                </a:cubicBezTo>
                <a:cubicBezTo>
                  <a:pt x="4392311" y="2776679"/>
                  <a:pt x="4429857" y="2955192"/>
                  <a:pt x="5099538" y="296593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7233224" y="64175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McDonald et al. </a:t>
            </a:r>
            <a:r>
              <a:rPr lang="nb-NO" sz="1200" dirty="0">
                <a:solidFill>
                  <a:srgbClr val="0000CC"/>
                </a:solidFill>
                <a:latin typeface="Calibri" panose="020F0502020204030204" pitchFamily="34" charset="0"/>
              </a:rPr>
              <a:t>N Engl J Med </a:t>
            </a:r>
            <a:r>
              <a:rPr lang="nb-NO" sz="12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2004</a:t>
            </a:r>
            <a:endParaRPr lang="nb-NO" sz="12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ANZDATA: long-term follow-up of children with ESKD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lum bright="-6000" contrast="11000"/>
          </a:blip>
          <a:stretch>
            <a:fillRect/>
          </a:stretch>
        </p:blipFill>
        <p:spPr>
          <a:xfrm>
            <a:off x="1919536" y="1127406"/>
            <a:ext cx="4829497" cy="1446078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 bright="-4000" contrast="22000"/>
          </a:blip>
          <a:stretch>
            <a:fillRect/>
          </a:stretch>
        </p:blipFill>
        <p:spPr>
          <a:xfrm>
            <a:off x="1919536" y="2749576"/>
            <a:ext cx="4829497" cy="3951600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Gruppo 13"/>
          <p:cNvGrpSpPr/>
          <p:nvPr/>
        </p:nvGrpSpPr>
        <p:grpSpPr>
          <a:xfrm>
            <a:off x="7430992" y="2044152"/>
            <a:ext cx="4176464" cy="3048597"/>
            <a:chOff x="7779256" y="2400527"/>
            <a:chExt cx="4176464" cy="3048597"/>
          </a:xfrm>
        </p:grpSpPr>
        <p:sp>
          <p:nvSpPr>
            <p:cNvPr id="11" name="Rettangolo 3"/>
            <p:cNvSpPr>
              <a:spLocks noChangeArrowheads="1"/>
            </p:cNvSpPr>
            <p:nvPr/>
          </p:nvSpPr>
          <p:spPr bwMode="auto">
            <a:xfrm>
              <a:off x="8261201" y="3178438"/>
              <a:ext cx="3212574" cy="9567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144000" tIns="108000" rIns="144000" bIns="108000" anchor="t" anchorCtr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  <a:t>Approximately 80% of</a:t>
              </a:r>
              <a:b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  <a:t>transplanted children</a:t>
              </a:r>
              <a:endParaRPr lang="it-IT" altLang="it-IT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ettangolo 3"/>
            <p:cNvSpPr>
              <a:spLocks noChangeArrowheads="1"/>
            </p:cNvSpPr>
            <p:nvPr/>
          </p:nvSpPr>
          <p:spPr bwMode="auto">
            <a:xfrm>
              <a:off x="8261202" y="4492351"/>
              <a:ext cx="3212574" cy="9567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144000" tIns="108000" rIns="144000" bIns="108000" anchor="t" anchorCtr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  <a:t>Less than 50% of </a:t>
              </a:r>
              <a:b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US" altLang="it-IT" sz="2400" b="1" dirty="0" smtClean="0">
                  <a:solidFill>
                    <a:prstClr val="black"/>
                  </a:solidFill>
                  <a:latin typeface="Calibri" panose="020F0502020204030204"/>
                </a:rPr>
                <a:t>children on dialysis</a:t>
              </a:r>
              <a:endParaRPr lang="it-IT" altLang="it-IT" sz="2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Rettangolo 3"/>
            <p:cNvSpPr>
              <a:spLocks noChangeArrowheads="1"/>
            </p:cNvSpPr>
            <p:nvPr/>
          </p:nvSpPr>
          <p:spPr bwMode="auto">
            <a:xfrm>
              <a:off x="7779256" y="2400527"/>
              <a:ext cx="4176464" cy="58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44000" tIns="108000" rIns="144000" bIns="108000" anchor="t" anchorCtr="0">
              <a:spAutoFit/>
            </a:bodyPr>
            <a:lstStyle/>
            <a:p>
              <a:pPr algn="ctr">
                <a:spcAft>
                  <a:spcPts val="1200"/>
                </a:spcAft>
                <a:buClr>
                  <a:srgbClr val="B20000"/>
                </a:buClr>
              </a:pPr>
              <a:r>
                <a:rPr lang="en-US" altLang="it-IT" sz="2400" b="1" dirty="0" smtClean="0">
                  <a:solidFill>
                    <a:srgbClr val="0000CC"/>
                  </a:solidFill>
                  <a:latin typeface="Calibri" panose="020F0502020204030204"/>
                </a:rPr>
                <a:t>Patient survival after 20 years:</a:t>
              </a:r>
              <a:endParaRPr lang="it-IT" altLang="it-IT" sz="2400" b="1" dirty="0">
                <a:solidFill>
                  <a:srgbClr val="0000CC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784" y="1066849"/>
            <a:ext cx="8277225" cy="506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64" name="Rectangle 92"/>
          <p:cNvSpPr>
            <a:spLocks noChangeArrowheads="1"/>
          </p:cNvSpPr>
          <p:nvPr/>
        </p:nvSpPr>
        <p:spPr bwMode="auto">
          <a:xfrm>
            <a:off x="10150442" y="6395718"/>
            <a:ext cx="15297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Mitsnefes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, JASN 2012</a:t>
            </a:r>
          </a:p>
        </p:txBody>
      </p:sp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Causes </a:t>
            </a:r>
            <a:r>
              <a:rPr lang="en-US" sz="2800" b="1" dirty="0">
                <a:latin typeface="Calibri" pitchFamily="34" charset="0"/>
              </a:rPr>
              <a:t>of death in </a:t>
            </a:r>
            <a:r>
              <a:rPr lang="en-US" sz="2800" b="1" dirty="0" smtClean="0">
                <a:latin typeface="Calibri" pitchFamily="34" charset="0"/>
              </a:rPr>
              <a:t>children and in children with ESKD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2960896"/>
            <a:ext cx="12192000" cy="8559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0000" rIns="144000" bIns="180000" anchor="ctr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B20000"/>
              </a:buClr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/>
              </a:rPr>
              <a:t>How long will the transplant last?</a:t>
            </a:r>
            <a:endParaRPr lang="en-US" sz="32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18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347546" y="6372682"/>
            <a:ext cx="2805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</a:pP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Wühl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et al, </a:t>
            </a:r>
            <a:r>
              <a:rPr lang="en-US" sz="1200" dirty="0" err="1">
                <a:solidFill>
                  <a:srgbClr val="0000CC"/>
                </a:solidFill>
                <a:latin typeface="Calibri" pitchFamily="34" charset="0"/>
              </a:rPr>
              <a:t>Clin</a:t>
            </a:r>
            <a:r>
              <a:rPr lang="en-US" sz="1200" dirty="0">
                <a:solidFill>
                  <a:srgbClr val="0000CC"/>
                </a:solidFill>
                <a:latin typeface="Calibri" pitchFamily="34" charset="0"/>
              </a:rPr>
              <a:t> JASN </a:t>
            </a:r>
            <a:r>
              <a:rPr lang="en-US" sz="1200" dirty="0" smtClean="0">
                <a:solidFill>
                  <a:srgbClr val="0000CC"/>
                </a:solidFill>
                <a:latin typeface="Calibri" pitchFamily="34" charset="0"/>
              </a:rPr>
              <a:t>2013</a:t>
            </a:r>
            <a:endParaRPr lang="en-US" sz="1200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0606" r="53581"/>
          <a:stretch/>
        </p:blipFill>
        <p:spPr>
          <a:xfrm>
            <a:off x="857967" y="2268416"/>
            <a:ext cx="4328790" cy="3418884"/>
          </a:xfrm>
          <a:prstGeom prst="rect">
            <a:avLst/>
          </a:prstGeom>
        </p:spPr>
      </p:pic>
      <p:sp>
        <p:nvSpPr>
          <p:cNvPr id="6" name="Text Box 2052"/>
          <p:cNvSpPr txBox="1">
            <a:spLocks noChangeArrowheads="1"/>
          </p:cNvSpPr>
          <p:nvPr/>
        </p:nvSpPr>
        <p:spPr bwMode="auto">
          <a:xfrm>
            <a:off x="0" y="0"/>
            <a:ext cx="12191999" cy="914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latin typeface="Calibri" pitchFamily="34" charset="0"/>
              </a:rPr>
              <a:t>Graft </a:t>
            </a:r>
            <a:r>
              <a:rPr lang="en-US" sz="2800" b="1" dirty="0">
                <a:latin typeface="Calibri" pitchFamily="34" charset="0"/>
              </a:rPr>
              <a:t>survival </a:t>
            </a:r>
            <a:r>
              <a:rPr lang="en-US" sz="2800" b="1" dirty="0" smtClean="0">
                <a:latin typeface="Calibri" pitchFamily="34" charset="0"/>
              </a:rPr>
              <a:t>in children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17885" y="3859822"/>
            <a:ext cx="1184940" cy="369332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1990-2009</a:t>
            </a:r>
          </a:p>
        </p:txBody>
      </p:sp>
      <p:sp>
        <p:nvSpPr>
          <p:cNvPr id="7" name="Rettangolo 6"/>
          <p:cNvSpPr/>
          <p:nvPr/>
        </p:nvSpPr>
        <p:spPr>
          <a:xfrm>
            <a:off x="7233224" y="641750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dirty="0">
                <a:solidFill>
                  <a:srgbClr val="0000CC"/>
                </a:solidFill>
                <a:latin typeface="Calibri" panose="020F0502020204030204" pitchFamily="34" charset="0"/>
              </a:rPr>
              <a:t>Dharnidharka et al. N Engl J Med 2014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" t="6077" r="50012" b="51247"/>
          <a:stretch/>
        </p:blipFill>
        <p:spPr>
          <a:xfrm>
            <a:off x="6533835" y="2092624"/>
            <a:ext cx="4034520" cy="3438659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4950868" y="1192773"/>
            <a:ext cx="6597160" cy="3136226"/>
            <a:chOff x="4950868" y="1192773"/>
            <a:chExt cx="6597160" cy="3136226"/>
          </a:xfrm>
        </p:grpSpPr>
        <p:sp>
          <p:nvSpPr>
            <p:cNvPr id="10" name="Ovale 9"/>
            <p:cNvSpPr/>
            <p:nvPr/>
          </p:nvSpPr>
          <p:spPr bwMode="auto">
            <a:xfrm>
              <a:off x="4950868" y="4126776"/>
              <a:ext cx="202223" cy="202223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6401057" y="1192773"/>
              <a:ext cx="2462386" cy="495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44000" tIns="108000" rIns="144000" bIns="108000" anchor="t" anchorCtr="0">
              <a:spAutoFit/>
            </a:bodyPr>
            <a:lstStyle/>
            <a:p>
              <a:pPr>
                <a:spcAft>
                  <a:spcPts val="1200"/>
                </a:spcAft>
                <a:buClr>
                  <a:srgbClr val="B20000"/>
                </a:buClr>
              </a:pPr>
              <a:r>
                <a:rPr lang="en-US" b="1" dirty="0" smtClean="0">
                  <a:solidFill>
                    <a:srgbClr val="00B050"/>
                  </a:solidFill>
                  <a:latin typeface="Calibri" panose="020F0502020204030204"/>
                </a:rPr>
                <a:t>Approximately 70%</a:t>
              </a:r>
              <a:endParaRPr lang="it-IT" b="1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11345805" y="3173730"/>
              <a:ext cx="202223" cy="202223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Figura a mano libera 18"/>
            <p:cNvSpPr/>
            <p:nvPr/>
          </p:nvSpPr>
          <p:spPr bwMode="auto">
            <a:xfrm>
              <a:off x="5064368" y="1468315"/>
              <a:ext cx="1380393" cy="2584939"/>
            </a:xfrm>
            <a:custGeom>
              <a:avLst/>
              <a:gdLst>
                <a:gd name="connsiteX0" fmla="*/ 905608 w 905608"/>
                <a:gd name="connsiteY0" fmla="*/ 0 h 1793631"/>
                <a:gd name="connsiteX1" fmla="*/ 0 w 905608"/>
                <a:gd name="connsiteY1" fmla="*/ 0 h 1793631"/>
                <a:gd name="connsiteX2" fmla="*/ 0 w 905608"/>
                <a:gd name="connsiteY2" fmla="*/ 1793631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608" h="1793631">
                  <a:moveTo>
                    <a:pt x="905608" y="0"/>
                  </a:moveTo>
                  <a:lnTo>
                    <a:pt x="0" y="0"/>
                  </a:lnTo>
                  <a:lnTo>
                    <a:pt x="0" y="1793631"/>
                  </a:ln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Arial" charset="0"/>
              </a:endParaRPr>
            </a:p>
          </p:txBody>
        </p:sp>
        <p:sp>
          <p:nvSpPr>
            <p:cNvPr id="20" name="Figura a mano libera 19"/>
            <p:cNvSpPr/>
            <p:nvPr/>
          </p:nvSpPr>
          <p:spPr bwMode="auto">
            <a:xfrm flipH="1">
              <a:off x="8518010" y="1468315"/>
              <a:ext cx="2929573" cy="1626577"/>
            </a:xfrm>
            <a:custGeom>
              <a:avLst/>
              <a:gdLst>
                <a:gd name="connsiteX0" fmla="*/ 905608 w 905608"/>
                <a:gd name="connsiteY0" fmla="*/ 0 h 1793631"/>
                <a:gd name="connsiteX1" fmla="*/ 0 w 905608"/>
                <a:gd name="connsiteY1" fmla="*/ 0 h 1793631"/>
                <a:gd name="connsiteX2" fmla="*/ 0 w 905608"/>
                <a:gd name="connsiteY2" fmla="*/ 1793631 h 179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608" h="1793631">
                  <a:moveTo>
                    <a:pt x="905608" y="0"/>
                  </a:moveTo>
                  <a:lnTo>
                    <a:pt x="0" y="0"/>
                  </a:lnTo>
                  <a:lnTo>
                    <a:pt x="0" y="1793631"/>
                  </a:ln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1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ruttura predefinit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ruttura predefinit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 predefinit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ma di Office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truttura predefinita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6171</TotalTime>
  <Words>1200</Words>
  <Application>Microsoft Office PowerPoint</Application>
  <PresentationFormat>Widescreen</PresentationFormat>
  <Paragraphs>319</Paragraphs>
  <Slides>28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28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Candara</vt:lpstr>
      <vt:lpstr>Symbol</vt:lpstr>
      <vt:lpstr>Tahoma</vt:lpstr>
      <vt:lpstr>Times New Roman</vt:lpstr>
      <vt:lpstr>Tema di Office</vt:lpstr>
      <vt:lpstr>Struttura predefinita</vt:lpstr>
      <vt:lpstr>1_Struttura predefinita</vt:lpstr>
      <vt:lpstr>2_Tema di Office</vt:lpstr>
      <vt:lpstr>3_Struttura predefinita</vt:lpstr>
      <vt:lpstr>4_Struttura predefinita</vt:lpstr>
      <vt:lpstr>1_Tema di Office</vt:lpstr>
      <vt:lpstr>5_Struttura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Emma Francesco</dc:creator>
  <cp:lastModifiedBy>Francesco Emma</cp:lastModifiedBy>
  <cp:revision>461</cp:revision>
  <dcterms:created xsi:type="dcterms:W3CDTF">2017-02-06T16:51:35Z</dcterms:created>
  <dcterms:modified xsi:type="dcterms:W3CDTF">2019-06-15T07:16:14Z</dcterms:modified>
</cp:coreProperties>
</file>