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323" r:id="rId3"/>
    <p:sldId id="273" r:id="rId4"/>
    <p:sldId id="305" r:id="rId5"/>
    <p:sldId id="274" r:id="rId6"/>
    <p:sldId id="307" r:id="rId7"/>
    <p:sldId id="310" r:id="rId8"/>
    <p:sldId id="322" r:id="rId9"/>
    <p:sldId id="309" r:id="rId10"/>
    <p:sldId id="311" r:id="rId11"/>
    <p:sldId id="278" r:id="rId12"/>
    <p:sldId id="279" r:id="rId13"/>
    <p:sldId id="280" r:id="rId14"/>
    <p:sldId id="312" r:id="rId15"/>
    <p:sldId id="313" r:id="rId16"/>
    <p:sldId id="282" r:id="rId17"/>
    <p:sldId id="281" r:id="rId18"/>
    <p:sldId id="283" r:id="rId19"/>
    <p:sldId id="284" r:id="rId20"/>
    <p:sldId id="285" r:id="rId21"/>
    <p:sldId id="287" r:id="rId22"/>
    <p:sldId id="308" r:id="rId23"/>
    <p:sldId id="288" r:id="rId24"/>
    <p:sldId id="320" r:id="rId25"/>
    <p:sldId id="321" r:id="rId26"/>
    <p:sldId id="289" r:id="rId27"/>
    <p:sldId id="295" r:id="rId28"/>
    <p:sldId id="314" r:id="rId29"/>
    <p:sldId id="303" r:id="rId30"/>
    <p:sldId id="299" r:id="rId31"/>
    <p:sldId id="324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164"/>
    <p:restoredTop sz="76724"/>
  </p:normalViewPr>
  <p:slideViewPr>
    <p:cSldViewPr snapToGrid="0" snapToObjects="1">
      <p:cViewPr>
        <p:scale>
          <a:sx n="57" d="100"/>
          <a:sy n="57" d="100"/>
        </p:scale>
        <p:origin x="-1242" y="-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7512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A8C91-ADB5-FD47-852F-74A2C7BCEB64}" type="datetimeFigureOut">
              <a:rPr lang="en-US" smtClean="0"/>
              <a:pPr/>
              <a:t>7/15/2019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6FB401-516E-6941-BAB9-4BD700EA8C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451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Our perspective has changed as we see fewer children with the severe complications of reflux, arguably owing to more aggressive management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FB401-516E-6941-BAB9-4BD700EA8C0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5690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Attention to detail on how a urine specimen was obtained and whether </a:t>
            </a:r>
            <a:r>
              <a:rPr lang="en-US" dirty="0" err="1" smtClean="0"/>
              <a:t>pyuria</a:t>
            </a:r>
            <a:r>
              <a:rPr lang="en-US" dirty="0" smtClean="0"/>
              <a:t> is present is key in the diagnosis of a UTI.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FB401-516E-6941-BAB9-4BD700EA8C0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2851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ased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Bnew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evidence demonstrating antimicrobial prophylaxis not to be effective as presumed previously for VUR,^ the National Institute for Health and Care Excellence in the United Kingdom (NICE) (2007) [1] and the American Academy of Pediatrics(AAP) (2011) [2] have recommended that VCUG should not be performed routinely after first, febrile, UTI in patients less than 24 months old unless renal ultrasound (RUS) reveals abnormalities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Bhydronephrosis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scarring, or other findings that would suggest either high-grade VUR or obstructive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uropathy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^), or other atypical or complex clinical circumstances such as atypical/recurrent febrile UTI. The AAP has reaffirmed the same guidelines in 2015. In contrast, the American (2012) and European (2015) Urological Associations have continued to recommend performing a VCUG after first febrile UTI in children less than 2 years of age [3, 4].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FB401-516E-6941-BAB9-4BD700EA8C0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3910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VCUG, which is viewed as an invasive exam because of the need for catheterization,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FB401-516E-6941-BAB9-4BD700EA8C0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893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46A96-54CD-EB4D-85AA-B84CC73EA34B}" type="datetimeFigureOut">
              <a:rPr lang="en-US" smtClean="0"/>
              <a:pPr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94674-6B93-FB49-A7A5-898CA47BA7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5352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46A96-54CD-EB4D-85AA-B84CC73EA34B}" type="datetimeFigureOut">
              <a:rPr lang="en-US" smtClean="0"/>
              <a:pPr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94674-6B93-FB49-A7A5-898CA47BA7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8175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46A96-54CD-EB4D-85AA-B84CC73EA34B}" type="datetimeFigureOut">
              <a:rPr lang="en-US" smtClean="0"/>
              <a:pPr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94674-6B93-FB49-A7A5-898CA47BA7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440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46A96-54CD-EB4D-85AA-B84CC73EA34B}" type="datetimeFigureOut">
              <a:rPr lang="en-US" smtClean="0"/>
              <a:pPr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94674-6B93-FB49-A7A5-898CA47BA7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7339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46A96-54CD-EB4D-85AA-B84CC73EA34B}" type="datetimeFigureOut">
              <a:rPr lang="en-US" smtClean="0"/>
              <a:pPr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94674-6B93-FB49-A7A5-898CA47BA7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1568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46A96-54CD-EB4D-85AA-B84CC73EA34B}" type="datetimeFigureOut">
              <a:rPr lang="en-US" smtClean="0"/>
              <a:pPr/>
              <a:t>7/15/2019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94674-6B93-FB49-A7A5-898CA47BA7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6522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46A96-54CD-EB4D-85AA-B84CC73EA34B}" type="datetimeFigureOut">
              <a:rPr lang="en-US" smtClean="0"/>
              <a:pPr/>
              <a:t>7/15/2019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94674-6B93-FB49-A7A5-898CA47BA7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6963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46A96-54CD-EB4D-85AA-B84CC73EA34B}" type="datetimeFigureOut">
              <a:rPr lang="en-US" smtClean="0"/>
              <a:pPr/>
              <a:t>7/15/2019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94674-6B93-FB49-A7A5-898CA47BA7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8870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46A96-54CD-EB4D-85AA-B84CC73EA34B}" type="datetimeFigureOut">
              <a:rPr lang="en-US" smtClean="0"/>
              <a:pPr/>
              <a:t>7/15/2019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94674-6B93-FB49-A7A5-898CA47BA7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886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46A96-54CD-EB4D-85AA-B84CC73EA34B}" type="datetimeFigureOut">
              <a:rPr lang="en-US" smtClean="0"/>
              <a:pPr/>
              <a:t>7/15/2019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94674-6B93-FB49-A7A5-898CA47BA7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7259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46A96-54CD-EB4D-85AA-B84CC73EA34B}" type="datetimeFigureOut">
              <a:rPr lang="en-US" smtClean="0"/>
              <a:pPr/>
              <a:t>7/15/2019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94674-6B93-FB49-A7A5-898CA47BA7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8039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46A96-54CD-EB4D-85AA-B84CC73EA34B}" type="datetimeFigureOut">
              <a:rPr lang="en-US" smtClean="0"/>
              <a:pPr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94674-6B93-FB49-A7A5-898CA47BA7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161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800" y="1105819"/>
            <a:ext cx="11303000" cy="2387600"/>
          </a:xfrm>
        </p:spPr>
        <p:txBody>
          <a:bodyPr>
            <a:normAutofit/>
          </a:bodyPr>
          <a:lstStyle/>
          <a:p>
            <a:r>
              <a:rPr lang="en-US" b="1" dirty="0"/>
              <a:t>Guidelines on </a:t>
            </a:r>
            <a:r>
              <a:rPr lang="en-US" b="1" dirty="0" err="1" smtClean="0"/>
              <a:t>Vesico</a:t>
            </a:r>
            <a:r>
              <a:rPr lang="en-US" b="1" dirty="0" err="1"/>
              <a:t>u</a:t>
            </a:r>
            <a:r>
              <a:rPr lang="en-US" b="1" dirty="0" err="1" smtClean="0"/>
              <a:t>reteral</a:t>
            </a:r>
            <a:r>
              <a:rPr lang="en-US" b="1" dirty="0" smtClean="0"/>
              <a:t> Reflux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1300" y="4043867"/>
            <a:ext cx="9144000" cy="2036762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en-US" sz="3600" b="1" dirty="0" smtClean="0">
                <a:solidFill>
                  <a:srgbClr val="404040"/>
                </a:solidFill>
                <a:latin typeface="Arial" charset="0"/>
              </a:rPr>
              <a:t>Reva Matta</a:t>
            </a:r>
          </a:p>
          <a:p>
            <a:pPr>
              <a:spcBef>
                <a:spcPct val="0"/>
              </a:spcBef>
            </a:pPr>
            <a:r>
              <a:rPr lang="en-US" altLang="en-US" sz="2800" b="1" dirty="0" smtClean="0">
                <a:solidFill>
                  <a:srgbClr val="404040"/>
                </a:solidFill>
                <a:latin typeface="Arial" charset="0"/>
              </a:rPr>
              <a:t>Pediatric Surgery and Urology</a:t>
            </a:r>
          </a:p>
          <a:p>
            <a:pPr>
              <a:spcBef>
                <a:spcPct val="0"/>
              </a:spcBef>
            </a:pPr>
            <a:endParaRPr lang="en-US" altLang="en-US" sz="2800" b="1" dirty="0" smtClean="0">
              <a:solidFill>
                <a:srgbClr val="404040"/>
              </a:solidFill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 smtClean="0">
                <a:solidFill>
                  <a:srgbClr val="404040"/>
                </a:solidFill>
                <a:latin typeface="Arial" charset="0"/>
              </a:rPr>
              <a:t>Clinical Assistant Professor of Surgery at </a:t>
            </a:r>
          </a:p>
          <a:p>
            <a:pPr>
              <a:spcBef>
                <a:spcPct val="0"/>
              </a:spcBef>
            </a:pPr>
            <a:r>
              <a:rPr lang="en-US" altLang="en-US" dirty="0" smtClean="0">
                <a:solidFill>
                  <a:srgbClr val="404040"/>
                </a:solidFill>
                <a:latin typeface="Arial" charset="0"/>
              </a:rPr>
              <a:t>Saint Georges Hospital University Medical Center - Achrafieh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1800" y="20113"/>
            <a:ext cx="11189939" cy="188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96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Vesicoureteral</a:t>
            </a:r>
            <a:r>
              <a:rPr lang="en-US" dirty="0" smtClean="0"/>
              <a:t> reflux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637327"/>
            <a:ext cx="10515600" cy="7443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International Reflux Grading </a:t>
            </a:r>
            <a:r>
              <a:rPr lang="en-US" sz="2400" b="1" dirty="0" smtClean="0"/>
              <a:t>Scheme</a:t>
            </a:r>
            <a:r>
              <a:rPr lang="en-US" sz="2400" dirty="0"/>
              <a:t>;</a:t>
            </a:r>
            <a:r>
              <a:rPr lang="en-US" sz="2400" dirty="0" smtClean="0"/>
              <a:t> </a:t>
            </a:r>
            <a:r>
              <a:rPr lang="en-US" sz="2400" dirty="0"/>
              <a:t>the severity of VUR is classified as grade I–V </a:t>
            </a:r>
            <a:endParaRPr lang="en-US" sz="24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36700" y="1487606"/>
            <a:ext cx="9105900" cy="397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008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718344"/>
            <a:ext cx="3124200" cy="12573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89400" y="728266"/>
            <a:ext cx="72644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416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718344"/>
            <a:ext cx="3124200" cy="12573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89400" y="728266"/>
            <a:ext cx="7264400" cy="1104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2146300"/>
            <a:ext cx="10795000" cy="214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361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718344"/>
            <a:ext cx="3124200" cy="12573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89400" y="728266"/>
            <a:ext cx="7264400" cy="1104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2146300"/>
            <a:ext cx="10820400" cy="2146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4605734"/>
            <a:ext cx="105156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904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718344"/>
            <a:ext cx="3124200" cy="12573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89400" y="728266"/>
            <a:ext cx="7264400" cy="1104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2146300"/>
            <a:ext cx="10820400" cy="2146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4605734"/>
            <a:ext cx="10515600" cy="203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334475">
            <a:off x="158749" y="2147314"/>
            <a:ext cx="7607300" cy="214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438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718344"/>
            <a:ext cx="3124200" cy="12573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89400" y="728266"/>
            <a:ext cx="7264400" cy="1104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2146300"/>
            <a:ext cx="10820400" cy="2146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4605734"/>
            <a:ext cx="10515600" cy="203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334475">
            <a:off x="158749" y="2147314"/>
            <a:ext cx="7607300" cy="21442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411548">
            <a:off x="4290262" y="2783524"/>
            <a:ext cx="7141608" cy="164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904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Evolution </a:t>
            </a:r>
            <a:r>
              <a:rPr lang="en-US" dirty="0"/>
              <a:t>of </a:t>
            </a:r>
            <a:r>
              <a:rPr lang="en-US" dirty="0" smtClean="0"/>
              <a:t>VUR management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298046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smtClean="0"/>
              <a:t>The </a:t>
            </a:r>
            <a:r>
              <a:rPr lang="en-US" sz="2400" dirty="0"/>
              <a:t>definition of what constitutes </a:t>
            </a:r>
            <a:r>
              <a:rPr lang="en-US" sz="2400" b="1" dirty="0"/>
              <a:t>clinically meaningful </a:t>
            </a:r>
            <a:r>
              <a:rPr lang="en-US" sz="2400" b="1" dirty="0" smtClean="0"/>
              <a:t>VUR</a:t>
            </a:r>
            <a:endParaRPr lang="en-US" sz="2400" dirty="0" smtClean="0"/>
          </a:p>
          <a:p>
            <a:pPr algn="just">
              <a:lnSpc>
                <a:spcPct val="120000"/>
              </a:lnSpc>
            </a:pPr>
            <a:r>
              <a:rPr lang="en-US" sz="2400" b="1" dirty="0"/>
              <a:t>P</a:t>
            </a:r>
            <a:r>
              <a:rPr lang="en-US" sz="2400" b="1" dirty="0" smtClean="0"/>
              <a:t>otential </a:t>
            </a:r>
            <a:r>
              <a:rPr lang="en-US" sz="2400" b="1" dirty="0"/>
              <a:t>harm of diagnosis and </a:t>
            </a:r>
            <a:r>
              <a:rPr lang="en-US" sz="2400" b="1" dirty="0" smtClean="0"/>
              <a:t>intervening </a:t>
            </a:r>
            <a:r>
              <a:rPr lang="en-US" sz="2400" dirty="0" smtClean="0"/>
              <a:t>in patients who </a:t>
            </a:r>
            <a:r>
              <a:rPr lang="en-US" sz="2400" dirty="0"/>
              <a:t>may not </a:t>
            </a:r>
            <a:r>
              <a:rPr lang="en-US" sz="2400" dirty="0" smtClean="0"/>
              <a:t>have </a:t>
            </a:r>
            <a:r>
              <a:rPr lang="en-US" sz="2400" dirty="0"/>
              <a:t>true clinical </a:t>
            </a:r>
            <a:r>
              <a:rPr lang="en-US" sz="2400" dirty="0" smtClean="0"/>
              <a:t>impact</a:t>
            </a:r>
            <a:endParaRPr lang="en-US" sz="2400" dirty="0"/>
          </a:p>
          <a:p>
            <a:pPr algn="just">
              <a:lnSpc>
                <a:spcPct val="120000"/>
              </a:lnSpc>
            </a:pPr>
            <a:r>
              <a:rPr lang="en-US" sz="2400" dirty="0" smtClean="0"/>
              <a:t>This </a:t>
            </a:r>
            <a:r>
              <a:rPr lang="en-US" sz="2400" dirty="0"/>
              <a:t>is weighed against the potential risk of missing the </a:t>
            </a:r>
            <a:r>
              <a:rPr lang="en-US" sz="2400" dirty="0" smtClean="0"/>
              <a:t>opportunity </a:t>
            </a:r>
            <a:r>
              <a:rPr lang="en-US" sz="2400" dirty="0"/>
              <a:t>to diagnose VUR and prevent </a:t>
            </a:r>
            <a:r>
              <a:rPr lang="en-US" sz="2400" dirty="0" smtClean="0"/>
              <a:t>infections and renal </a:t>
            </a:r>
            <a:r>
              <a:rPr lang="en-US" sz="2400" dirty="0"/>
              <a:t>scarring. </a:t>
            </a:r>
            <a:endParaRPr lang="en-US" sz="2400" dirty="0" smtClean="0"/>
          </a:p>
          <a:p>
            <a:pPr algn="just">
              <a:lnSpc>
                <a:spcPct val="120000"/>
              </a:lnSpc>
            </a:pPr>
            <a:endParaRPr lang="en-US" sz="2400" dirty="0" smtClean="0"/>
          </a:p>
          <a:p>
            <a:pPr marL="0" indent="0" algn="ctr">
              <a:lnSpc>
                <a:spcPct val="120000"/>
              </a:lnSpc>
              <a:buNone/>
            </a:pPr>
            <a:r>
              <a:rPr lang="en-US" sz="3000" b="1" dirty="0"/>
              <a:t>How much over-treatment will we accept to limit what level of </a:t>
            </a:r>
            <a:endParaRPr lang="en-US" sz="3000" b="1" dirty="0" smtClean="0"/>
          </a:p>
          <a:p>
            <a:pPr marL="0" indent="0" algn="ctr">
              <a:lnSpc>
                <a:spcPct val="120000"/>
              </a:lnSpc>
              <a:buNone/>
            </a:pPr>
            <a:r>
              <a:rPr lang="en-US" sz="3000" b="1" dirty="0" smtClean="0"/>
              <a:t>under-treatment</a:t>
            </a:r>
            <a:r>
              <a:rPr lang="en-US" sz="3000" b="1" dirty="0"/>
              <a:t>?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3000" b="1" dirty="0"/>
              <a:t>The most complex controversy surrounding VUR, however, is who is at risk of renal scarring? </a:t>
            </a:r>
          </a:p>
          <a:p>
            <a:pPr marL="0" indent="0" algn="ctr">
              <a:lnSpc>
                <a:spcPct val="170000"/>
              </a:lnSpc>
              <a:buNone/>
            </a:pPr>
            <a:endParaRPr lang="en-US" sz="4400" b="1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0458" y="6331635"/>
            <a:ext cx="117310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Koyle</a:t>
            </a:r>
            <a:r>
              <a:rPr lang="en-US" sz="1600" dirty="0"/>
              <a:t> </a:t>
            </a:r>
            <a:r>
              <a:rPr lang="en-US" sz="1600" dirty="0" smtClean="0"/>
              <a:t>MA et al</a:t>
            </a:r>
            <a:r>
              <a:rPr lang="en-US" sz="1600" baseline="30000" dirty="0"/>
              <a:t>  </a:t>
            </a:r>
            <a:r>
              <a:rPr lang="en-US" sz="1600" dirty="0" smtClean="0"/>
              <a:t>Febrile UTI, VUR, </a:t>
            </a:r>
            <a:r>
              <a:rPr lang="en-US" sz="1600" dirty="0"/>
              <a:t>and renal scarring: current controversies in approach to </a:t>
            </a:r>
            <a:r>
              <a:rPr lang="en-US" sz="1600" dirty="0" smtClean="0"/>
              <a:t>evaluation. </a:t>
            </a:r>
            <a:r>
              <a:rPr lang="en-US" sz="1600" dirty="0" err="1" smtClean="0"/>
              <a:t>Pediatr</a:t>
            </a:r>
            <a:r>
              <a:rPr lang="en-US" sz="1600" dirty="0" smtClean="0"/>
              <a:t> </a:t>
            </a:r>
            <a:r>
              <a:rPr lang="en-US" sz="1600" dirty="0" err="1"/>
              <a:t>Surg</a:t>
            </a:r>
            <a:r>
              <a:rPr lang="en-US" sz="1600" dirty="0"/>
              <a:t> </a:t>
            </a:r>
            <a:r>
              <a:rPr lang="en-US" sz="1600" dirty="0" err="1" smtClean="0"/>
              <a:t>Int</a:t>
            </a:r>
            <a:r>
              <a:rPr lang="en-US" sz="1600" dirty="0" smtClean="0"/>
              <a:t> 2011 </a:t>
            </a:r>
            <a:r>
              <a:rPr lang="en-US" sz="1600" dirty="0"/>
              <a:t>Apr;27(4):337-46</a:t>
            </a:r>
            <a:r>
              <a:rPr lang="en-US" sz="16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189014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Controversies and consensus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While controversy continues, </a:t>
            </a:r>
            <a:r>
              <a:rPr lang="en-US" u="sng" dirty="0"/>
              <a:t>there is consensus </a:t>
            </a:r>
            <a:r>
              <a:rPr lang="en-US" u="sng" dirty="0" smtClean="0"/>
              <a:t>on:</a:t>
            </a:r>
          </a:p>
          <a:p>
            <a:r>
              <a:rPr lang="en-US" b="1" dirty="0" smtClean="0"/>
              <a:t> </a:t>
            </a:r>
            <a:r>
              <a:rPr lang="en-US" b="1" dirty="0"/>
              <a:t>I</a:t>
            </a:r>
            <a:r>
              <a:rPr lang="en-US" b="1" dirty="0" smtClean="0"/>
              <a:t>mportance </a:t>
            </a:r>
            <a:r>
              <a:rPr lang="en-US" b="1" dirty="0"/>
              <a:t>of bladder dysfunction on VUR </a:t>
            </a:r>
            <a:r>
              <a:rPr lang="en-US" b="1" dirty="0" smtClean="0"/>
              <a:t>outcomes</a:t>
            </a:r>
          </a:p>
          <a:p>
            <a:r>
              <a:rPr lang="en-US" b="1" dirty="0" smtClean="0"/>
              <a:t> Likelihood </a:t>
            </a:r>
            <a:r>
              <a:rPr lang="en-US" b="1" dirty="0"/>
              <a:t>of VUR </a:t>
            </a:r>
            <a:r>
              <a:rPr lang="en-US" b="1" dirty="0" smtClean="0"/>
              <a:t>resolution</a:t>
            </a:r>
          </a:p>
          <a:p>
            <a:r>
              <a:rPr lang="en-US" b="1" dirty="0" smtClean="0"/>
              <a:t>NOT </a:t>
            </a:r>
            <a:r>
              <a:rPr lang="en-US" b="1" dirty="0"/>
              <a:t>all children with VUR require active </a:t>
            </a:r>
            <a:r>
              <a:rPr lang="en-US" b="1" dirty="0" smtClean="0"/>
              <a:t>treatment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Early </a:t>
            </a:r>
            <a:r>
              <a:rPr lang="en-US" dirty="0"/>
              <a:t>efforts to </a:t>
            </a:r>
            <a:r>
              <a:rPr lang="en-US" i="1" dirty="0"/>
              <a:t>define risk stratification </a:t>
            </a:r>
            <a:r>
              <a:rPr lang="en-US" i="1" dirty="0" smtClean="0"/>
              <a:t>to </a:t>
            </a:r>
            <a:r>
              <a:rPr lang="en-US" i="1" dirty="0"/>
              <a:t>provide more patient-specific treatment </a:t>
            </a:r>
            <a:r>
              <a:rPr lang="en-US" dirty="0"/>
              <a:t>of UTI and VUR in children.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7800" y="6267232"/>
            <a:ext cx="12192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Edwards A and Peters CA. Managing </a:t>
            </a:r>
            <a:r>
              <a:rPr lang="en-US" sz="1600" dirty="0" err="1"/>
              <a:t>vesicoureteral</a:t>
            </a:r>
            <a:r>
              <a:rPr lang="en-US" sz="1600" dirty="0"/>
              <a:t> reflux in children: making sense of all the data </a:t>
            </a:r>
            <a:r>
              <a:rPr lang="en-US" sz="1600" i="1" dirty="0" smtClean="0"/>
              <a:t>F1000Research </a:t>
            </a:r>
            <a:r>
              <a:rPr lang="en-US" sz="1600" dirty="0" smtClean="0"/>
              <a:t>2019,8:29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8989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Diagnostic algorithms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b="1" dirty="0" smtClean="0"/>
              <a:t>Defining UTI?    </a:t>
            </a:r>
          </a:p>
          <a:p>
            <a:pPr marL="0" indent="0" algn="just">
              <a:buNone/>
            </a:pPr>
            <a:r>
              <a:rPr lang="en-US" sz="2400" i="1" dirty="0" smtClean="0"/>
              <a:t>Accurate </a:t>
            </a:r>
            <a:r>
              <a:rPr lang="en-US" sz="2400" i="1" dirty="0"/>
              <a:t>diagnosis of UTI is a critical turning point in the overall algorithm </a:t>
            </a:r>
            <a:endParaRPr lang="en-US" sz="2400" i="1" dirty="0" smtClean="0"/>
          </a:p>
          <a:p>
            <a:pPr algn="just"/>
            <a:endParaRPr lang="en-US" sz="2400" i="1" dirty="0"/>
          </a:p>
          <a:p>
            <a:pPr marL="0" indent="0" algn="just">
              <a:buNone/>
            </a:pPr>
            <a:endParaRPr lang="en-US" sz="2400" i="1" dirty="0" smtClean="0"/>
          </a:p>
          <a:p>
            <a:pPr algn="just"/>
            <a:r>
              <a:rPr lang="en-US" sz="2400" b="1" dirty="0"/>
              <a:t>AAP revised </a:t>
            </a:r>
            <a:r>
              <a:rPr lang="en-US" sz="2400" b="1" dirty="0" smtClean="0"/>
              <a:t>(2011) the </a:t>
            </a:r>
            <a:r>
              <a:rPr lang="en-US" sz="2400" b="1" dirty="0"/>
              <a:t>guidelines for the diagnosis and management of initial UTI </a:t>
            </a:r>
            <a:r>
              <a:rPr lang="en-US" sz="2400" b="1" dirty="0" smtClean="0"/>
              <a:t>[2 </a:t>
            </a:r>
            <a:r>
              <a:rPr lang="en-US" sz="2400" b="1" dirty="0"/>
              <a:t>to 24 </a:t>
            </a:r>
            <a:r>
              <a:rPr lang="en-US" sz="2400" b="1" dirty="0" err="1" smtClean="0"/>
              <a:t>mo</a:t>
            </a:r>
            <a:r>
              <a:rPr lang="en-US" sz="2400" b="1" dirty="0" smtClean="0"/>
              <a:t>]</a:t>
            </a:r>
          </a:p>
          <a:p>
            <a:pPr algn="just"/>
            <a:r>
              <a:rPr lang="en-US" sz="2400" dirty="0" err="1" smtClean="0"/>
              <a:t>Pyuria</a:t>
            </a:r>
            <a:r>
              <a:rPr lang="en-US" sz="2400" dirty="0" smtClean="0"/>
              <a:t> + &gt;50,000 co/ml of a single </a:t>
            </a:r>
            <a:r>
              <a:rPr lang="en-US" sz="2400" dirty="0" err="1" smtClean="0"/>
              <a:t>uropathogenic</a:t>
            </a:r>
            <a:r>
              <a:rPr lang="en-US" sz="2400" dirty="0" smtClean="0"/>
              <a:t> species (catheterization or suprapubic aspirate)</a:t>
            </a:r>
          </a:p>
          <a:p>
            <a:pPr algn="just"/>
            <a:r>
              <a:rPr lang="en-US" sz="2400" dirty="0" smtClean="0"/>
              <a:t>A bagged </a:t>
            </a:r>
            <a:r>
              <a:rPr lang="en-US" sz="2400" dirty="0"/>
              <a:t>urine specimen is unacceptable due to potential </a:t>
            </a:r>
            <a:r>
              <a:rPr lang="en-US" sz="2400" dirty="0" smtClean="0"/>
              <a:t>contamination</a:t>
            </a:r>
          </a:p>
          <a:p>
            <a:pPr algn="just"/>
            <a:r>
              <a:rPr lang="en-US" sz="2400" dirty="0" smtClean="0"/>
              <a:t>In case of febrile UTI, then </a:t>
            </a:r>
            <a:r>
              <a:rPr lang="en-US" sz="2400" b="1" dirty="0" smtClean="0"/>
              <a:t>renal and bladder ultrasound (recommendation)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21105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Diagnostic algorithms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2576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u="sng" dirty="0" smtClean="0"/>
              <a:t>Renal and Bladder ultrasound:</a:t>
            </a:r>
          </a:p>
          <a:p>
            <a:pPr algn="just"/>
            <a:r>
              <a:rPr lang="en-US" sz="2600" dirty="0" smtClean="0"/>
              <a:t>Reasonable </a:t>
            </a:r>
            <a:r>
              <a:rPr lang="en-US" sz="2600" dirty="0"/>
              <a:t>initial and follow-up imaging </a:t>
            </a:r>
            <a:r>
              <a:rPr lang="en-US" sz="2600" dirty="0" smtClean="0"/>
              <a:t>modality</a:t>
            </a:r>
            <a:endParaRPr lang="en-US" sz="2600" u="sng" dirty="0" smtClean="0"/>
          </a:p>
          <a:p>
            <a:pPr algn="just"/>
            <a:r>
              <a:rPr lang="en-US" sz="2600" dirty="0" smtClean="0"/>
              <a:t>The </a:t>
            </a:r>
            <a:r>
              <a:rPr lang="en-US" sz="2600" dirty="0"/>
              <a:t>National Institute for Health and Care Excellence in the United Kingdom (NICE) (2007) </a:t>
            </a:r>
            <a:r>
              <a:rPr lang="en-US" sz="2600" dirty="0" smtClean="0"/>
              <a:t>and </a:t>
            </a:r>
            <a:r>
              <a:rPr lang="en-US" sz="2600" dirty="0"/>
              <a:t>t</a:t>
            </a:r>
            <a:r>
              <a:rPr lang="en-US" sz="2600" dirty="0" smtClean="0"/>
              <a:t>he 2011 AAP guidelines recommend that (patients &lt;24mo) </a:t>
            </a:r>
            <a:r>
              <a:rPr lang="en-US" sz="2600" b="1" dirty="0" smtClean="0"/>
              <a:t>ultrasonography alone </a:t>
            </a:r>
            <a:r>
              <a:rPr lang="en-US" sz="2600" dirty="0" smtClean="0"/>
              <a:t>should be the initial screening test for children after UTI. </a:t>
            </a:r>
          </a:p>
          <a:p>
            <a:pPr algn="just"/>
            <a:r>
              <a:rPr lang="en-US" sz="2600" b="1" dirty="0" smtClean="0"/>
              <a:t>If there are no anatomical abnormalities, no further imaging is conducted at that time</a:t>
            </a:r>
            <a:r>
              <a:rPr lang="en-US" sz="2600" b="1" dirty="0"/>
              <a:t> </a:t>
            </a:r>
            <a:r>
              <a:rPr lang="en-US" sz="2600" dirty="0" smtClean="0"/>
              <a:t>(thus </a:t>
            </a:r>
            <a:r>
              <a:rPr lang="en-US" sz="2600" dirty="0"/>
              <a:t>d</a:t>
            </a:r>
            <a:r>
              <a:rPr lang="en-US" sz="2600" dirty="0" smtClean="0"/>
              <a:t>ecrease in </a:t>
            </a:r>
            <a:r>
              <a:rPr lang="en-US" sz="2600" dirty="0"/>
              <a:t>the number of </a:t>
            </a:r>
            <a:r>
              <a:rPr lang="en-US" sz="2600" dirty="0" smtClean="0"/>
              <a:t>VCUG</a:t>
            </a:r>
            <a:r>
              <a:rPr lang="en-US" sz="2600" dirty="0"/>
              <a:t>) </a:t>
            </a:r>
            <a:endParaRPr lang="en-US" sz="2600" dirty="0" smtClean="0"/>
          </a:p>
          <a:p>
            <a:pPr marL="0" indent="0" algn="just">
              <a:buNone/>
            </a:pPr>
            <a:endParaRPr lang="en-US" sz="2600" dirty="0" smtClean="0"/>
          </a:p>
          <a:p>
            <a:pPr algn="just"/>
            <a:r>
              <a:rPr lang="en-US" sz="2600" dirty="0" smtClean="0"/>
              <a:t>In </a:t>
            </a:r>
            <a:r>
              <a:rPr lang="en-US" sz="2600" dirty="0"/>
              <a:t>contrast, the American (2012) and European (2015) Urological Associations have continued to recommend performing a VCUG after first febrile UTI in children &lt;2 years of age. </a:t>
            </a:r>
          </a:p>
          <a:p>
            <a:pPr algn="just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1300" y="6004145"/>
            <a:ext cx="1170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Roberts </a:t>
            </a:r>
            <a:r>
              <a:rPr lang="en-US" sz="1600" dirty="0"/>
              <a:t>KB: Urinary tract infection: clinical practice guideline for the diagnosis and management of the initial UTI in febrile infants and children 2 to 24 months. </a:t>
            </a:r>
            <a:r>
              <a:rPr lang="en-US" sz="1600" i="1" dirty="0"/>
              <a:t>Pediatrics. </a:t>
            </a:r>
            <a:r>
              <a:rPr lang="en-US" sz="1600" dirty="0"/>
              <a:t>2011; 128(3): 595–610. </a:t>
            </a:r>
            <a:endParaRPr lang="en-US" sz="1600" dirty="0" smtClean="0"/>
          </a:p>
          <a:p>
            <a:r>
              <a:rPr lang="en-US" sz="1600" dirty="0" smtClean="0"/>
              <a:t>Garcia-</a:t>
            </a:r>
            <a:r>
              <a:rPr lang="en-US" sz="1600" dirty="0" err="1" smtClean="0"/>
              <a:t>Roig</a:t>
            </a:r>
            <a:r>
              <a:rPr lang="en-US" sz="1600" dirty="0" smtClean="0"/>
              <a:t> M </a:t>
            </a:r>
            <a:r>
              <a:rPr lang="en-US" sz="1600" i="1" dirty="0" smtClean="0"/>
              <a:t>et </a:t>
            </a:r>
            <a:r>
              <a:rPr lang="en-US" sz="1600" i="1" dirty="0"/>
              <a:t>al.</a:t>
            </a:r>
            <a:r>
              <a:rPr lang="en-US" sz="1600" dirty="0"/>
              <a:t>: National Trends in the Management of Primary </a:t>
            </a:r>
            <a:r>
              <a:rPr lang="en-US" sz="1600" dirty="0" smtClean="0"/>
              <a:t>VUR in </a:t>
            </a:r>
            <a:r>
              <a:rPr lang="en-US" sz="1600" dirty="0"/>
              <a:t>Children. </a:t>
            </a:r>
            <a:r>
              <a:rPr lang="en-US" sz="1600" i="1" dirty="0"/>
              <a:t>J Urol. </a:t>
            </a:r>
            <a:r>
              <a:rPr lang="en-US" sz="1600" dirty="0"/>
              <a:t>2018; 199(1): 287–93.</a:t>
            </a:r>
            <a:br>
              <a:rPr lang="en-US" sz="1600" dirty="0"/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122593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No disclosure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95095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Imaging evaluation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b="1" dirty="0" smtClean="0"/>
              <a:t>Decision to </a:t>
            </a:r>
            <a:r>
              <a:rPr lang="en-US" sz="2400" b="1" dirty="0"/>
              <a:t>perform </a:t>
            </a:r>
            <a:r>
              <a:rPr lang="en-US" sz="2400" b="1" dirty="0" smtClean="0"/>
              <a:t>VCUG should </a:t>
            </a:r>
            <a:r>
              <a:rPr lang="en-US" sz="2400" b="1" dirty="0"/>
              <a:t>be appropriately weighed </a:t>
            </a:r>
            <a:r>
              <a:rPr lang="en-US" sz="2400" dirty="0"/>
              <a:t>with patient </a:t>
            </a:r>
            <a:r>
              <a:rPr lang="en-US" sz="2400" dirty="0" smtClean="0"/>
              <a:t>history (BBD</a:t>
            </a:r>
            <a:r>
              <a:rPr lang="en-US" sz="2400" dirty="0"/>
              <a:t>, recurrent infections, changes seen on renal </a:t>
            </a:r>
            <a:r>
              <a:rPr lang="en-US" sz="2400" dirty="0" smtClean="0"/>
              <a:t>ultrasound and </a:t>
            </a:r>
            <a:r>
              <a:rPr lang="en-US" sz="2400" dirty="0"/>
              <a:t>parental </a:t>
            </a:r>
            <a:r>
              <a:rPr lang="en-US" sz="2400" dirty="0" smtClean="0"/>
              <a:t>desires) </a:t>
            </a:r>
          </a:p>
          <a:p>
            <a:pPr algn="just"/>
            <a:endParaRPr lang="en-US" sz="2400" dirty="0" smtClean="0"/>
          </a:p>
          <a:p>
            <a:pPr algn="just"/>
            <a:r>
              <a:rPr lang="en-US" sz="2400" b="1" dirty="0" smtClean="0"/>
              <a:t>VCUG </a:t>
            </a:r>
            <a:r>
              <a:rPr lang="en-US" sz="2400" b="1" dirty="0"/>
              <a:t>remains the gold </a:t>
            </a:r>
            <a:r>
              <a:rPr lang="en-US" sz="2400" b="1" dirty="0" smtClean="0"/>
              <a:t>standard</a:t>
            </a:r>
            <a:r>
              <a:rPr lang="en-US" sz="2400" dirty="0" smtClean="0"/>
              <a:t>: defining </a:t>
            </a:r>
            <a:r>
              <a:rPr lang="en-US" sz="2400" dirty="0"/>
              <a:t>the presence, grade, and possible impact of VUR </a:t>
            </a:r>
            <a:endParaRPr lang="en-US" sz="2400" dirty="0" smtClean="0"/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The principal techniques used in the evaluation of the </a:t>
            </a:r>
            <a:r>
              <a:rPr lang="en-US" sz="2400" b="1" dirty="0" smtClean="0"/>
              <a:t>renal impact of VUR include </a:t>
            </a:r>
            <a:r>
              <a:rPr lang="en-US" sz="2400" b="1" dirty="0" err="1" smtClean="0"/>
              <a:t>dimercaptosuccinic</a:t>
            </a:r>
            <a:r>
              <a:rPr lang="en-US" sz="2400" b="1" dirty="0" smtClean="0"/>
              <a:t> acid (DMSA) scanning  (3-6 months later)</a:t>
            </a:r>
            <a:endParaRPr lang="en-US" sz="2400" dirty="0" smtClean="0"/>
          </a:p>
          <a:p>
            <a:pPr algn="just"/>
            <a:endParaRPr lang="en-US" sz="2400" dirty="0"/>
          </a:p>
          <a:p>
            <a:pPr algn="just"/>
            <a:endParaRPr lang="en-US" sz="2400" dirty="0" smtClean="0"/>
          </a:p>
          <a:p>
            <a:pPr algn="just"/>
            <a:endParaRPr lang="en-US" sz="2400" dirty="0" smtClean="0"/>
          </a:p>
          <a:p>
            <a:pPr algn="just"/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62354" y="5930778"/>
            <a:ext cx="1099624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Frimberger</a:t>
            </a:r>
            <a:r>
              <a:rPr lang="en-US" sz="1600" dirty="0"/>
              <a:t> D</a:t>
            </a:r>
            <a:r>
              <a:rPr lang="en-US" sz="1600" dirty="0" smtClean="0"/>
              <a:t>, </a:t>
            </a:r>
            <a:r>
              <a:rPr lang="en-US" sz="1600" i="1" dirty="0"/>
              <a:t>et al.</a:t>
            </a:r>
            <a:r>
              <a:rPr lang="en-US" sz="1600" dirty="0"/>
              <a:t>: Establishing a standard protocol for the voiding </a:t>
            </a:r>
            <a:r>
              <a:rPr lang="en-US" sz="1600" dirty="0" err="1"/>
              <a:t>cystourethrography</a:t>
            </a:r>
            <a:r>
              <a:rPr lang="en-US" sz="1600" dirty="0"/>
              <a:t>. </a:t>
            </a:r>
            <a:r>
              <a:rPr lang="en-US" sz="1600" i="1" dirty="0"/>
              <a:t>J </a:t>
            </a:r>
            <a:r>
              <a:rPr lang="en-US" sz="1600" i="1" dirty="0" err="1"/>
              <a:t>Pediatr</a:t>
            </a:r>
            <a:r>
              <a:rPr lang="en-US" sz="1600" i="1" dirty="0"/>
              <a:t> Urol. </a:t>
            </a:r>
            <a:r>
              <a:rPr lang="en-US" sz="1600" dirty="0"/>
              <a:t>2016; 12(6): 362–6</a:t>
            </a:r>
            <a:r>
              <a:rPr lang="en-US" sz="1600" dirty="0" smtClean="0"/>
              <a:t>.</a:t>
            </a:r>
          </a:p>
          <a:p>
            <a:r>
              <a:rPr lang="en-US" sz="1600" dirty="0" err="1" smtClean="0"/>
              <a:t>Veenboer</a:t>
            </a:r>
            <a:r>
              <a:rPr lang="en-US" sz="1600" dirty="0" smtClean="0"/>
              <a:t> PW </a:t>
            </a:r>
            <a:r>
              <a:rPr lang="en-US" sz="1600" i="1" dirty="0" smtClean="0"/>
              <a:t>et al.</a:t>
            </a:r>
            <a:r>
              <a:rPr lang="en-US" sz="1600" dirty="0" smtClean="0"/>
              <a:t>: Diagnostic accuracy of Tc-99m DMSA scintigraphy and renal ultrasonography for detecting renal scarring and relative function in patients with spinal </a:t>
            </a:r>
            <a:r>
              <a:rPr lang="en-US" sz="1600" dirty="0" err="1" smtClean="0"/>
              <a:t>dysraphism</a:t>
            </a:r>
            <a:r>
              <a:rPr lang="en-US" sz="1600" dirty="0" smtClean="0"/>
              <a:t>. </a:t>
            </a:r>
            <a:r>
              <a:rPr lang="en-US" sz="1600" i="1" dirty="0" err="1" smtClean="0"/>
              <a:t>Neurourol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Urodyn</a:t>
            </a:r>
            <a:r>
              <a:rPr lang="en-US" sz="1600" i="1" dirty="0" smtClean="0"/>
              <a:t>. </a:t>
            </a:r>
            <a:r>
              <a:rPr lang="en-US" sz="1600" dirty="0" smtClean="0"/>
              <a:t>2015; 34(6): 513–8. </a:t>
            </a:r>
          </a:p>
          <a:p>
            <a:r>
              <a:rPr lang="en-US" sz="1600" dirty="0"/>
              <a:t/>
            </a:r>
            <a:br>
              <a:rPr lang="en-US" sz="1600" dirty="0"/>
            </a:br>
            <a:endParaRPr lang="en-US" sz="1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077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Imaging evaluation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785231" cy="4351338"/>
          </a:xfrm>
        </p:spPr>
        <p:txBody>
          <a:bodyPr/>
          <a:lstStyle/>
          <a:p>
            <a:pPr algn="just"/>
            <a:r>
              <a:rPr lang="en-US" sz="2400" dirty="0" smtClean="0"/>
              <a:t>The </a:t>
            </a:r>
            <a:r>
              <a:rPr lang="en-US" sz="2400" b="1" dirty="0" smtClean="0"/>
              <a:t>imaging </a:t>
            </a:r>
            <a:r>
              <a:rPr lang="en-US" sz="2400" b="1" dirty="0"/>
              <a:t>the upper tract prior to VCUG </a:t>
            </a:r>
            <a:r>
              <a:rPr lang="en-US" sz="2400" dirty="0"/>
              <a:t>was popularized  </a:t>
            </a:r>
            <a:r>
              <a:rPr lang="en-US" sz="2400" b="1" u="sng" dirty="0" smtClean="0"/>
              <a:t>“top-down approach”</a:t>
            </a:r>
            <a:endParaRPr lang="en-US" sz="2400" dirty="0" smtClean="0"/>
          </a:p>
          <a:p>
            <a:pPr algn="just"/>
            <a:r>
              <a:rPr lang="en-US" sz="2400" i="1" dirty="0"/>
              <a:t>C</a:t>
            </a:r>
            <a:r>
              <a:rPr lang="en-US" sz="2400" i="1" dirty="0" smtClean="0"/>
              <a:t>linically </a:t>
            </a:r>
            <a:r>
              <a:rPr lang="en-US" sz="2400" i="1" dirty="0"/>
              <a:t>significant VUR </a:t>
            </a:r>
            <a:r>
              <a:rPr lang="en-US" sz="2400" dirty="0"/>
              <a:t>will have associated changes on acute DMSA renal scans and are </a:t>
            </a:r>
            <a:r>
              <a:rPr lang="en-US" sz="2400" dirty="0" smtClean="0"/>
              <a:t>therefore </a:t>
            </a:r>
            <a:r>
              <a:rPr lang="en-US" sz="2400" dirty="0"/>
              <a:t>worthwhile to detect </a:t>
            </a:r>
            <a:endParaRPr lang="en-US" sz="2400" dirty="0" smtClean="0"/>
          </a:p>
          <a:p>
            <a:pPr algn="just"/>
            <a:r>
              <a:rPr lang="en-US" sz="2400" i="1" dirty="0" smtClean="0"/>
              <a:t>IF normal </a:t>
            </a:r>
            <a:r>
              <a:rPr lang="en-US" sz="2400" i="1" dirty="0"/>
              <a:t>DMSA scans </a:t>
            </a:r>
            <a:r>
              <a:rPr lang="en-US" sz="2400" dirty="0"/>
              <a:t>any VUR is clinically </a:t>
            </a:r>
            <a:r>
              <a:rPr lang="en-US" sz="2400" dirty="0" smtClean="0"/>
              <a:t>insignificant</a:t>
            </a:r>
          </a:p>
          <a:p>
            <a:pPr marL="0" indent="0" algn="just">
              <a:buNone/>
            </a:pPr>
            <a:endParaRPr lang="en-US" sz="2400" dirty="0" smtClean="0"/>
          </a:p>
          <a:p>
            <a:pPr marL="0" indent="0" algn="just">
              <a:buNone/>
            </a:pPr>
            <a:r>
              <a:rPr lang="en-US" sz="2400" dirty="0" smtClean="0"/>
              <a:t>With </a:t>
            </a:r>
            <a:r>
              <a:rPr lang="en-US" sz="2400" dirty="0"/>
              <a:t>this approach, a patient receives a DMSA scan shortly after a UTI episode and if abnormalities are present this is followed up with VCUG. </a:t>
            </a:r>
            <a:endParaRPr lang="en-US" sz="2400" dirty="0" smtClean="0"/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38200" y="6176963"/>
            <a:ext cx="112167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Preda</a:t>
            </a:r>
            <a:r>
              <a:rPr lang="en-US" sz="1600" dirty="0"/>
              <a:t> </a:t>
            </a:r>
            <a:r>
              <a:rPr lang="en-US" sz="1600" dirty="0" smtClean="0"/>
              <a:t>I </a:t>
            </a:r>
            <a:r>
              <a:rPr lang="en-US" sz="1600" i="1" dirty="0" smtClean="0"/>
              <a:t>et </a:t>
            </a:r>
            <a:r>
              <a:rPr lang="en-US" sz="1600" i="1" dirty="0"/>
              <a:t>al.</a:t>
            </a:r>
            <a:r>
              <a:rPr lang="en-US" sz="1600" dirty="0"/>
              <a:t>: Normal </a:t>
            </a:r>
            <a:r>
              <a:rPr lang="en-US" sz="1600" dirty="0" err="1"/>
              <a:t>dimercaptosuccinic</a:t>
            </a:r>
            <a:r>
              <a:rPr lang="en-US" sz="1600" dirty="0"/>
              <a:t> acid scintigraphy makes voiding </a:t>
            </a:r>
            <a:r>
              <a:rPr lang="en-US" sz="1600" dirty="0" err="1"/>
              <a:t>cystourethrography</a:t>
            </a:r>
            <a:r>
              <a:rPr lang="en-US" sz="1600" dirty="0"/>
              <a:t> unnecessary after urinary tract infection. </a:t>
            </a:r>
            <a:r>
              <a:rPr lang="en-US" sz="1600" i="1" dirty="0"/>
              <a:t>J </a:t>
            </a:r>
            <a:r>
              <a:rPr lang="en-US" sz="1600" i="1" dirty="0" err="1"/>
              <a:t>Pediatr</a:t>
            </a:r>
            <a:r>
              <a:rPr lang="en-US" sz="1600" i="1" dirty="0"/>
              <a:t>. </a:t>
            </a:r>
            <a:r>
              <a:rPr lang="en-US" sz="1600" dirty="0"/>
              <a:t>2007; 151(6): 581–4, 584.e1.</a:t>
            </a:r>
            <a:br>
              <a:rPr lang="en-US" sz="1600" dirty="0"/>
            </a:br>
            <a:endParaRPr lang="en-US" sz="1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0720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 to Evaluation</a:t>
            </a:r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690688"/>
            <a:ext cx="4729076" cy="34623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49749" y="1561531"/>
            <a:ext cx="4594654" cy="44081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0458" y="6309333"/>
            <a:ext cx="117310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Koyle</a:t>
            </a:r>
            <a:r>
              <a:rPr lang="en-US" sz="1600" dirty="0"/>
              <a:t> </a:t>
            </a:r>
            <a:r>
              <a:rPr lang="en-US" sz="1600" dirty="0" smtClean="0"/>
              <a:t>MA et al</a:t>
            </a:r>
            <a:r>
              <a:rPr lang="en-US" sz="1600" baseline="30000" dirty="0"/>
              <a:t>  </a:t>
            </a:r>
            <a:r>
              <a:rPr lang="en-US" sz="1600" dirty="0" smtClean="0"/>
              <a:t>Febrile UTI, VUR, </a:t>
            </a:r>
            <a:r>
              <a:rPr lang="en-US" sz="1600" dirty="0"/>
              <a:t>and renal scarring: current controversies in approach to </a:t>
            </a:r>
            <a:r>
              <a:rPr lang="en-US" sz="1600" dirty="0" smtClean="0"/>
              <a:t>evaluation. </a:t>
            </a:r>
            <a:r>
              <a:rPr lang="en-US" sz="1600" dirty="0" err="1" smtClean="0"/>
              <a:t>Pediatr</a:t>
            </a:r>
            <a:r>
              <a:rPr lang="en-US" sz="1600" dirty="0" smtClean="0"/>
              <a:t> </a:t>
            </a:r>
            <a:r>
              <a:rPr lang="en-US" sz="1600" dirty="0" err="1"/>
              <a:t>Surg</a:t>
            </a:r>
            <a:r>
              <a:rPr lang="en-US" sz="1600" dirty="0"/>
              <a:t> </a:t>
            </a:r>
            <a:r>
              <a:rPr lang="en-US" sz="1600" dirty="0" err="1" smtClean="0"/>
              <a:t>Int</a:t>
            </a:r>
            <a:r>
              <a:rPr lang="en-US" sz="1600" dirty="0" smtClean="0"/>
              <a:t> 2011 </a:t>
            </a:r>
            <a:r>
              <a:rPr lang="en-US" sz="1600" dirty="0"/>
              <a:t>Apr;27(4):337-46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9" name="Oval 8"/>
          <p:cNvSpPr/>
          <p:nvPr/>
        </p:nvSpPr>
        <p:spPr>
          <a:xfrm>
            <a:off x="557561" y="1561531"/>
            <a:ext cx="446049" cy="2895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621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Top-down Approach</a:t>
            </a:r>
            <a:r>
              <a:rPr lang="en-US" b="1" dirty="0" smtClean="0"/>
              <a:t> Countered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/>
              <a:t>Shaikh </a:t>
            </a:r>
            <a:r>
              <a:rPr lang="en-US" sz="2400" i="1" dirty="0"/>
              <a:t>et </a:t>
            </a:r>
            <a:r>
              <a:rPr lang="en-US" sz="2400" i="1" dirty="0" smtClean="0"/>
              <a:t>al</a:t>
            </a:r>
            <a:r>
              <a:rPr lang="en-US" sz="2400" dirty="0" smtClean="0"/>
              <a:t> 2016, concluded </a:t>
            </a:r>
            <a:r>
              <a:rPr lang="en-US" sz="2400" dirty="0"/>
              <a:t>that </a:t>
            </a:r>
            <a:r>
              <a:rPr lang="en-US" sz="2400" b="1" dirty="0"/>
              <a:t>DMSA lacks the accuracy to detect VUR of any grade </a:t>
            </a:r>
            <a:r>
              <a:rPr lang="en-US" sz="2400" dirty="0" smtClean="0"/>
              <a:t>BUT children </a:t>
            </a:r>
            <a:r>
              <a:rPr lang="en-US" sz="2400" dirty="0"/>
              <a:t>with a negative DMSA scan have </a:t>
            </a:r>
            <a:r>
              <a:rPr lang="en-US" sz="2400" dirty="0" smtClean="0"/>
              <a:t>&lt;1</a:t>
            </a:r>
            <a:r>
              <a:rPr lang="en-US" sz="2400" dirty="0"/>
              <a:t>% probability of having high-grade </a:t>
            </a:r>
            <a:r>
              <a:rPr lang="en-US" sz="2400" dirty="0" smtClean="0"/>
              <a:t>VUR.</a:t>
            </a:r>
          </a:p>
          <a:p>
            <a:pPr algn="just"/>
            <a:endParaRPr lang="en-US" sz="2400" dirty="0" smtClean="0"/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Shaikh </a:t>
            </a:r>
            <a:r>
              <a:rPr lang="en-US" sz="2400" i="1" dirty="0"/>
              <a:t>et al</a:t>
            </a:r>
            <a:r>
              <a:rPr lang="en-US" sz="2400" dirty="0"/>
              <a:t>. </a:t>
            </a:r>
            <a:r>
              <a:rPr lang="en-US" sz="2400" dirty="0" smtClean="0"/>
              <a:t>showed </a:t>
            </a:r>
            <a:r>
              <a:rPr lang="en-US" sz="2400" dirty="0"/>
              <a:t>that </a:t>
            </a:r>
            <a:r>
              <a:rPr lang="en-US" sz="2400" b="1" dirty="0"/>
              <a:t>top-down and biomarker-based screening for VUR had poor sensitivity</a:t>
            </a:r>
            <a:r>
              <a:rPr lang="en-US" sz="2400" dirty="0"/>
              <a:t>, as </a:t>
            </a:r>
            <a:r>
              <a:rPr lang="en-US" dirty="0"/>
              <a:t>they D</a:t>
            </a:r>
            <a:r>
              <a:rPr lang="en-US" dirty="0" smtClean="0"/>
              <a:t>ID NOT detect </a:t>
            </a:r>
            <a:r>
              <a:rPr lang="en-US" dirty="0"/>
              <a:t>33% and 29% of high-grade VUR, </a:t>
            </a:r>
            <a:r>
              <a:rPr lang="en-US" dirty="0" smtClean="0"/>
              <a:t>respectively.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3288" y="6427113"/>
            <a:ext cx="119987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Shaikh </a:t>
            </a:r>
            <a:r>
              <a:rPr lang="en-US" sz="1600" dirty="0" smtClean="0"/>
              <a:t>N: DMSA or </a:t>
            </a:r>
            <a:r>
              <a:rPr lang="en-US" sz="1600" dirty="0"/>
              <a:t>ultrasound in screening for </a:t>
            </a:r>
            <a:r>
              <a:rPr lang="en-US" sz="1600" dirty="0" err="1"/>
              <a:t>vesicoureteral</a:t>
            </a:r>
            <a:r>
              <a:rPr lang="en-US" sz="1600" dirty="0"/>
              <a:t> reflux among children with urinary tract infections. </a:t>
            </a:r>
            <a:r>
              <a:rPr lang="en-US" sz="1600" i="1" dirty="0"/>
              <a:t>Cochrane </a:t>
            </a:r>
            <a:r>
              <a:rPr lang="en-US" sz="1600" i="1" dirty="0" err="1" smtClean="0"/>
              <a:t>Syst</a:t>
            </a:r>
            <a:r>
              <a:rPr lang="en-US" sz="1600" i="1" dirty="0" smtClean="0"/>
              <a:t> </a:t>
            </a:r>
            <a:r>
              <a:rPr lang="en-US" sz="1600" i="1" dirty="0"/>
              <a:t>Rev. </a:t>
            </a:r>
            <a:r>
              <a:rPr lang="en-US" sz="1600" dirty="0"/>
              <a:t>2016; 7</a:t>
            </a:r>
            <a:br>
              <a:rPr lang="en-US" sz="1600" dirty="0"/>
            </a:br>
            <a:endParaRPr lang="en-US" sz="1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1340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VUR </a:t>
            </a:r>
            <a:r>
              <a:rPr lang="fr-FR" dirty="0" err="1" smtClean="0"/>
              <a:t>treatments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Antibiotic</a:t>
            </a:r>
            <a:r>
              <a:rPr lang="fr-FR" dirty="0" smtClean="0"/>
              <a:t> </a:t>
            </a:r>
            <a:r>
              <a:rPr lang="fr-FR" dirty="0" err="1" smtClean="0"/>
              <a:t>prophylaxis</a:t>
            </a:r>
            <a:r>
              <a:rPr lang="fr-FR" dirty="0" smtClean="0"/>
              <a:t> </a:t>
            </a:r>
          </a:p>
          <a:p>
            <a:r>
              <a:rPr lang="fr-FR" dirty="0" err="1" smtClean="0"/>
              <a:t>Bladder</a:t>
            </a:r>
            <a:r>
              <a:rPr lang="fr-FR" dirty="0" smtClean="0"/>
              <a:t> training</a:t>
            </a:r>
          </a:p>
          <a:p>
            <a:r>
              <a:rPr lang="fr-FR" dirty="0" smtClean="0"/>
              <a:t>Open </a:t>
            </a:r>
            <a:r>
              <a:rPr lang="fr-FR" dirty="0" err="1" smtClean="0"/>
              <a:t>surgery</a:t>
            </a:r>
            <a:endParaRPr lang="fr-FR" dirty="0" smtClean="0"/>
          </a:p>
          <a:p>
            <a:r>
              <a:rPr lang="fr-FR" dirty="0" err="1" smtClean="0"/>
              <a:t>Laparoscopy</a:t>
            </a:r>
            <a:endParaRPr lang="fr-FR" dirty="0" smtClean="0"/>
          </a:p>
          <a:p>
            <a:r>
              <a:rPr lang="fr-FR" dirty="0" err="1" smtClean="0"/>
              <a:t>Endoscopy</a:t>
            </a:r>
            <a:endParaRPr lang="fr-FR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0668" y="1825625"/>
            <a:ext cx="4522182" cy="301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528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VUR </a:t>
            </a:r>
            <a:r>
              <a:rPr lang="fr-FR" dirty="0" err="1" smtClean="0"/>
              <a:t>treatments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Antibiotic</a:t>
            </a:r>
            <a:r>
              <a:rPr lang="fr-FR" dirty="0"/>
              <a:t> </a:t>
            </a:r>
            <a:r>
              <a:rPr lang="fr-FR" dirty="0" err="1"/>
              <a:t>prophylaxis</a:t>
            </a:r>
            <a:r>
              <a:rPr lang="fr-FR" dirty="0"/>
              <a:t> </a:t>
            </a:r>
            <a:endParaRPr lang="fr-FR" dirty="0" smtClean="0"/>
          </a:p>
          <a:p>
            <a:r>
              <a:rPr lang="fr-FR" dirty="0" err="1" smtClean="0"/>
              <a:t>Bladder</a:t>
            </a:r>
            <a:r>
              <a:rPr lang="fr-FR" dirty="0" smtClean="0"/>
              <a:t> training</a:t>
            </a:r>
          </a:p>
          <a:p>
            <a:r>
              <a:rPr lang="fr-FR" dirty="0" smtClean="0"/>
              <a:t>Open </a:t>
            </a:r>
            <a:r>
              <a:rPr lang="fr-FR" dirty="0" err="1" smtClean="0"/>
              <a:t>surgery</a:t>
            </a:r>
            <a:endParaRPr lang="fr-FR" dirty="0" smtClean="0"/>
          </a:p>
          <a:p>
            <a:r>
              <a:rPr lang="fr-FR" dirty="0" err="1" smtClean="0"/>
              <a:t>Laparoscopy</a:t>
            </a:r>
            <a:endParaRPr lang="fr-FR" dirty="0" smtClean="0"/>
          </a:p>
          <a:p>
            <a:r>
              <a:rPr lang="fr-FR" dirty="0" err="1" smtClean="0"/>
              <a:t>Endoscopy</a:t>
            </a:r>
            <a:endParaRPr lang="fr-FR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0668" y="1825625"/>
            <a:ext cx="4522182" cy="301687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873406" y="1471961"/>
            <a:ext cx="7649736" cy="4326673"/>
          </a:xfrm>
          <a:prstGeom prst="ellipse">
            <a:avLst/>
          </a:prstGeom>
          <a:solidFill>
            <a:schemeClr val="accent1">
              <a:alpha val="9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</a:rPr>
              <a:t>THE QUESTION IS </a:t>
            </a:r>
            <a:r>
              <a:rPr lang="fr-FR" sz="4400" b="1" dirty="0" smtClean="0">
                <a:solidFill>
                  <a:srgbClr val="FF0000"/>
                </a:solidFill>
              </a:rPr>
              <a:t>NOT </a:t>
            </a:r>
            <a:r>
              <a:rPr lang="fr-FR" sz="4400" b="1" dirty="0" smtClean="0">
                <a:solidFill>
                  <a:srgbClr val="FFFF00"/>
                </a:solidFill>
              </a:rPr>
              <a:t>HOW</a:t>
            </a:r>
            <a:r>
              <a:rPr lang="fr-FR" sz="4400" b="1" dirty="0" smtClean="0">
                <a:solidFill>
                  <a:schemeClr val="tx1"/>
                </a:solidFill>
              </a:rPr>
              <a:t> TO TREAT VUR </a:t>
            </a:r>
          </a:p>
          <a:p>
            <a:pPr algn="ctr"/>
            <a:r>
              <a:rPr lang="fr-FR" sz="4400" b="1" dirty="0" smtClean="0">
                <a:solidFill>
                  <a:schemeClr val="tx1"/>
                </a:solidFill>
              </a:rPr>
              <a:t>BUT </a:t>
            </a:r>
            <a:r>
              <a:rPr lang="fr-FR" sz="4400" b="1" dirty="0" smtClean="0">
                <a:solidFill>
                  <a:srgbClr val="FFFF00"/>
                </a:solidFill>
              </a:rPr>
              <a:t>WHY</a:t>
            </a:r>
            <a:r>
              <a:rPr lang="fr-FR" sz="4400" b="1" dirty="0" smtClean="0">
                <a:solidFill>
                  <a:schemeClr val="tx1"/>
                </a:solidFill>
              </a:rPr>
              <a:t> ?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5538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Spontaneous resolution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VUR has been shown to resolve </a:t>
            </a:r>
            <a:r>
              <a:rPr lang="en-US" dirty="0" smtClean="0"/>
              <a:t>spontaneously </a:t>
            </a:r>
            <a:r>
              <a:rPr lang="en-US" dirty="0"/>
              <a:t>68% of the time but with higher rates of resolution in patients with grade 1 to 3 VUR and at a more rapid pace </a:t>
            </a:r>
            <a:endParaRPr lang="en-US" dirty="0" smtClean="0"/>
          </a:p>
          <a:p>
            <a:pPr algn="just"/>
            <a:r>
              <a:rPr lang="en-US" dirty="0"/>
              <a:t>The rate of resolution of VUR not only is a factor of VUR grade at presentation but also may be </a:t>
            </a:r>
            <a:r>
              <a:rPr lang="en-US" b="1" dirty="0"/>
              <a:t>related to BBD and its </a:t>
            </a:r>
            <a:r>
              <a:rPr lang="en-US" b="1" dirty="0" smtClean="0"/>
              <a:t>management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45332" y="4208809"/>
            <a:ext cx="2553201" cy="24572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5004" y="4252594"/>
            <a:ext cx="2441713" cy="24134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9424" y="4269202"/>
            <a:ext cx="2553201" cy="24550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1240" y="4269202"/>
            <a:ext cx="2633484" cy="256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63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Spontaneous resolution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162800" cy="4351338"/>
          </a:xfrm>
        </p:spPr>
        <p:txBody>
          <a:bodyPr/>
          <a:lstStyle/>
          <a:p>
            <a:pPr algn="just"/>
            <a:r>
              <a:rPr lang="en-US" dirty="0"/>
              <a:t>Kirsch </a:t>
            </a:r>
            <a:r>
              <a:rPr lang="en-US" i="1" dirty="0"/>
              <a:t>et al</a:t>
            </a:r>
            <a:r>
              <a:rPr lang="en-US" dirty="0"/>
              <a:t>. created a validated tool </a:t>
            </a:r>
            <a:r>
              <a:rPr lang="en-US" dirty="0" smtClean="0"/>
              <a:t>VUR </a:t>
            </a:r>
            <a:r>
              <a:rPr lang="en-US" dirty="0"/>
              <a:t>index (VURI), which predicts the resolution for children </a:t>
            </a:r>
            <a:r>
              <a:rPr lang="en-US" dirty="0" smtClean="0"/>
              <a:t>&lt;2 </a:t>
            </a:r>
            <a:r>
              <a:rPr lang="en-US" dirty="0"/>
              <a:t>years of </a:t>
            </a:r>
            <a:r>
              <a:rPr lang="en-US" dirty="0" smtClean="0"/>
              <a:t>age</a:t>
            </a:r>
          </a:p>
          <a:p>
            <a:pPr algn="just"/>
            <a:endParaRPr lang="en-US" dirty="0" smtClean="0"/>
          </a:p>
          <a:p>
            <a:pPr algn="just"/>
            <a:r>
              <a:rPr lang="en-US" i="1" dirty="0"/>
              <a:t>H</a:t>
            </a:r>
            <a:r>
              <a:rPr lang="en-US" i="1" dirty="0" smtClean="0"/>
              <a:t>igh-grade </a:t>
            </a:r>
            <a:r>
              <a:rPr lang="en-US" i="1" dirty="0"/>
              <a:t>VUR, ureteral anomalies, female gender, and reflux occurring during filling </a:t>
            </a:r>
            <a:r>
              <a:rPr lang="en-US" dirty="0"/>
              <a:t>are associated with lower </a:t>
            </a:r>
            <a:r>
              <a:rPr lang="en-US" dirty="0" smtClean="0"/>
              <a:t>resolution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1000" y="645933"/>
            <a:ext cx="4191000" cy="53248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3700" y="6198786"/>
            <a:ext cx="11404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Kirsch </a:t>
            </a:r>
            <a:r>
              <a:rPr lang="en-US" sz="1600" dirty="0" smtClean="0"/>
              <a:t>AJ </a:t>
            </a:r>
            <a:r>
              <a:rPr lang="en-US" sz="1600" i="1" dirty="0" smtClean="0"/>
              <a:t>et </a:t>
            </a:r>
            <a:r>
              <a:rPr lang="en-US" sz="1600" i="1" dirty="0"/>
              <a:t>al.</a:t>
            </a:r>
            <a:r>
              <a:rPr lang="en-US" sz="1600" dirty="0"/>
              <a:t>: </a:t>
            </a:r>
            <a:r>
              <a:rPr lang="en-US" sz="1600" dirty="0" err="1"/>
              <a:t>Vesicoureteral</a:t>
            </a:r>
            <a:r>
              <a:rPr lang="en-US" sz="1600" dirty="0"/>
              <a:t> reflux index (</a:t>
            </a:r>
            <a:r>
              <a:rPr lang="en-US" sz="1600" dirty="0" err="1"/>
              <a:t>VURx</a:t>
            </a:r>
            <a:r>
              <a:rPr lang="en-US" sz="1600" dirty="0"/>
              <a:t>): a novel tool to predict primary reflux improvement and resolution in children less than 2 years of age. </a:t>
            </a:r>
            <a:r>
              <a:rPr lang="en-US" sz="1600" i="1" dirty="0"/>
              <a:t>J </a:t>
            </a:r>
            <a:r>
              <a:rPr lang="en-US" sz="1600" i="1" dirty="0" err="1"/>
              <a:t>Pediatr</a:t>
            </a:r>
            <a:r>
              <a:rPr lang="en-US" sz="1600" i="1" dirty="0"/>
              <a:t> Urol. </a:t>
            </a:r>
            <a:r>
              <a:rPr lang="en-US" sz="1600" dirty="0"/>
              <a:t>2014; 10(6): 1249–54.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9795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Bladder and </a:t>
            </a:r>
            <a:r>
              <a:rPr lang="en-US" dirty="0" smtClean="0"/>
              <a:t>Bowel Dysfunction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6755296" cy="4351338"/>
          </a:xfrm>
        </p:spPr>
        <p:txBody>
          <a:bodyPr>
            <a:normAutofit/>
          </a:bodyPr>
          <a:lstStyle/>
          <a:p>
            <a:pPr algn="just"/>
            <a:r>
              <a:rPr lang="en-US" b="1" dirty="0" smtClean="0"/>
              <a:t>AUA: </a:t>
            </a:r>
            <a:r>
              <a:rPr lang="en-US" dirty="0" smtClean="0"/>
              <a:t>The importance of the management of BBD is emphasized in the 2010 </a:t>
            </a:r>
            <a:r>
              <a:rPr lang="en-US" dirty="0" err="1" smtClean="0"/>
              <a:t>metaanalysis</a:t>
            </a:r>
            <a:r>
              <a:rPr lang="en-US" dirty="0"/>
              <a:t>.</a:t>
            </a:r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 smtClean="0"/>
          </a:p>
          <a:p>
            <a:pPr algn="just"/>
            <a:r>
              <a:rPr lang="en-US" dirty="0"/>
              <a:t>R</a:t>
            </a:r>
            <a:r>
              <a:rPr lang="en-US" dirty="0" smtClean="0"/>
              <a:t>eclassification </a:t>
            </a:r>
            <a:r>
              <a:rPr lang="en-US" dirty="0"/>
              <a:t>of the </a:t>
            </a:r>
            <a:r>
              <a:rPr lang="en-US" b="1" dirty="0"/>
              <a:t>RIVUR </a:t>
            </a:r>
            <a:r>
              <a:rPr lang="en-US" b="1" dirty="0" smtClean="0"/>
              <a:t>data (2018)</a:t>
            </a:r>
            <a:r>
              <a:rPr lang="en-US" dirty="0" smtClean="0"/>
              <a:t>: patients non-toilet-trained </a:t>
            </a:r>
            <a:r>
              <a:rPr lang="en-US" dirty="0"/>
              <a:t>child with BBD </a:t>
            </a:r>
            <a:r>
              <a:rPr lang="en-US" b="1" dirty="0"/>
              <a:t>was an independent predictor of breakthrough UTI in the CAP </a:t>
            </a:r>
            <a:r>
              <a:rPr lang="en-US" b="1" dirty="0" smtClean="0"/>
              <a:t>group.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32037" y="1690688"/>
            <a:ext cx="3760303" cy="44785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6212681"/>
            <a:ext cx="12192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Wang ZT, </a:t>
            </a:r>
            <a:r>
              <a:rPr lang="en-US" sz="1600" dirty="0" err="1"/>
              <a:t>Wehbi</a:t>
            </a:r>
            <a:r>
              <a:rPr lang="en-US" sz="1600" dirty="0"/>
              <a:t> E, </a:t>
            </a:r>
            <a:r>
              <a:rPr lang="en-US" sz="1600" dirty="0" err="1"/>
              <a:t>Alam</a:t>
            </a:r>
            <a:r>
              <a:rPr lang="en-US" sz="1600" dirty="0"/>
              <a:t> Y, </a:t>
            </a:r>
            <a:r>
              <a:rPr lang="en-US" sz="1600" i="1" dirty="0"/>
              <a:t>et al.</a:t>
            </a:r>
            <a:r>
              <a:rPr lang="en-US" sz="1600" dirty="0"/>
              <a:t>: A Reanalysis of the RIVUR Trial Using a Risk Classification System. </a:t>
            </a:r>
            <a:r>
              <a:rPr lang="en-US" sz="1600" i="1" dirty="0"/>
              <a:t>J Urol. </a:t>
            </a:r>
            <a:r>
              <a:rPr lang="en-US" sz="1600" dirty="0"/>
              <a:t>2018; 199(6): 1608–14</a:t>
            </a:r>
            <a:r>
              <a:rPr lang="en-US" sz="1600" dirty="0" smtClean="0"/>
              <a:t>.</a:t>
            </a:r>
          </a:p>
          <a:p>
            <a:r>
              <a:rPr lang="en-US" sz="1600" dirty="0" smtClean="0"/>
              <a:t>Peters CA </a:t>
            </a:r>
            <a:r>
              <a:rPr lang="en-US" sz="1600" i="1" dirty="0" smtClean="0"/>
              <a:t>et al.</a:t>
            </a:r>
            <a:r>
              <a:rPr lang="en-US" sz="1600" dirty="0" smtClean="0"/>
              <a:t>: Summary of the AUA Guideline on Management of Primary </a:t>
            </a:r>
            <a:r>
              <a:rPr lang="en-US" sz="1600" dirty="0" err="1" smtClean="0"/>
              <a:t>Vesicoureteral</a:t>
            </a:r>
            <a:r>
              <a:rPr lang="en-US" sz="1600" dirty="0" smtClean="0"/>
              <a:t> Reflux in Children. </a:t>
            </a:r>
            <a:r>
              <a:rPr lang="en-US" sz="1600" i="1" dirty="0" smtClean="0"/>
              <a:t>J Urol. </a:t>
            </a:r>
            <a:r>
              <a:rPr lang="en-US" sz="1600" dirty="0" smtClean="0"/>
              <a:t>2010; 184(3): 1134–44.</a:t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n-US" sz="1600" dirty="0"/>
              <a:t/>
            </a:r>
            <a:br>
              <a:rPr lang="en-US" sz="1600" dirty="0"/>
            </a:br>
            <a:endParaRPr lang="en-US" sz="1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2244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directions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600" dirty="0" smtClean="0"/>
              <a:t>The </a:t>
            </a:r>
            <a:r>
              <a:rPr lang="en-US" sz="2600" dirty="0"/>
              <a:t>best </a:t>
            </a:r>
            <a:r>
              <a:rPr lang="en-US" sz="2600" dirty="0" smtClean="0"/>
              <a:t>compromise </a:t>
            </a:r>
            <a:r>
              <a:rPr lang="en-US" sz="2600" dirty="0"/>
              <a:t>is to identify the patients with the greatest risk of VUR </a:t>
            </a:r>
            <a:r>
              <a:rPr lang="en-US" sz="2600" dirty="0" err="1" smtClean="0"/>
              <a:t>sequelae</a:t>
            </a:r>
            <a:r>
              <a:rPr lang="en-US" sz="2600" dirty="0" smtClean="0"/>
              <a:t> and </a:t>
            </a:r>
            <a:r>
              <a:rPr lang="en-US" sz="2600" dirty="0"/>
              <a:t>potentially never discover incidental VUR in a low- risk patient. </a:t>
            </a:r>
            <a:endParaRPr lang="en-US" sz="2600" dirty="0" smtClean="0"/>
          </a:p>
          <a:p>
            <a:pPr algn="just"/>
            <a:endParaRPr lang="en-US" sz="2600" dirty="0" smtClean="0"/>
          </a:p>
          <a:p>
            <a:pPr algn="just"/>
            <a:r>
              <a:rPr lang="en-US" sz="2600" dirty="0" smtClean="0"/>
              <a:t>In </a:t>
            </a:r>
            <a:r>
              <a:rPr lang="en-US" sz="2600" dirty="0"/>
              <a:t>2018, the data from the RIVUR trial were re-evaluated using risk </a:t>
            </a:r>
            <a:r>
              <a:rPr lang="en-US" sz="2600" dirty="0" smtClean="0"/>
              <a:t>stratification.</a:t>
            </a:r>
          </a:p>
          <a:p>
            <a:pPr algn="just"/>
            <a:r>
              <a:rPr lang="en-US" sz="2600" dirty="0" smtClean="0"/>
              <a:t> </a:t>
            </a:r>
            <a:r>
              <a:rPr lang="en-US" sz="2600" b="1" dirty="0" smtClean="0"/>
              <a:t>Low-risk </a:t>
            </a:r>
            <a:r>
              <a:rPr lang="en-US" sz="2600" b="1" dirty="0"/>
              <a:t>patients </a:t>
            </a:r>
            <a:r>
              <a:rPr lang="en-US" sz="2600" dirty="0"/>
              <a:t>were defined as circumcised males with no BBD present and with grade 1 to 3 VUR. </a:t>
            </a:r>
            <a:endParaRPr lang="en-US" sz="2600" dirty="0" smtClean="0"/>
          </a:p>
          <a:p>
            <a:pPr algn="just"/>
            <a:r>
              <a:rPr lang="en-US" sz="2600" b="1" dirty="0" smtClean="0"/>
              <a:t>High-risk </a:t>
            </a:r>
            <a:r>
              <a:rPr lang="en-US" sz="2600" b="1" dirty="0"/>
              <a:t>patients </a:t>
            </a:r>
            <a:r>
              <a:rPr lang="en-US" sz="2600" dirty="0"/>
              <a:t>were classified as uncircumcised males with a grade 4 VUR or as females with BBD. </a:t>
            </a:r>
            <a:endParaRPr lang="en-US" sz="2600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6427113"/>
            <a:ext cx="12192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Wang ZT, </a:t>
            </a:r>
            <a:r>
              <a:rPr lang="en-US" sz="1600" dirty="0" err="1"/>
              <a:t>Wehbi</a:t>
            </a:r>
            <a:r>
              <a:rPr lang="en-US" sz="1600" dirty="0"/>
              <a:t> E, </a:t>
            </a:r>
            <a:r>
              <a:rPr lang="en-US" sz="1600" dirty="0" err="1"/>
              <a:t>Alam</a:t>
            </a:r>
            <a:r>
              <a:rPr lang="en-US" sz="1600" dirty="0"/>
              <a:t> Y, </a:t>
            </a:r>
            <a:r>
              <a:rPr lang="en-US" sz="1600" i="1" dirty="0"/>
              <a:t>et al.</a:t>
            </a:r>
            <a:r>
              <a:rPr lang="en-US" sz="1600" dirty="0"/>
              <a:t>: A Reanalysis of the RIVUR Trial Using a Risk Classification System. </a:t>
            </a:r>
            <a:r>
              <a:rPr lang="en-US" sz="1600" i="1" dirty="0"/>
              <a:t>J Urol. </a:t>
            </a:r>
            <a:r>
              <a:rPr lang="en-US" sz="1600" dirty="0"/>
              <a:t>2018; 199(6): 1608–14.</a:t>
            </a:r>
            <a:br>
              <a:rPr lang="en-US" sz="1600" dirty="0"/>
            </a:br>
            <a:endParaRPr lang="en-US" sz="1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4802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4771" y="3543300"/>
            <a:ext cx="9974146" cy="2768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 much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Vesicoureteral</a:t>
            </a:r>
            <a:r>
              <a:rPr lang="fr-FR" dirty="0" smtClean="0"/>
              <a:t> reflux: </a:t>
            </a:r>
            <a:r>
              <a:rPr lang="fr-FR" dirty="0" smtClean="0">
                <a:solidFill>
                  <a:srgbClr val="FF3300"/>
                </a:solidFill>
              </a:rPr>
              <a:t>10,025</a:t>
            </a:r>
            <a:r>
              <a:rPr lang="fr-FR" dirty="0" smtClean="0"/>
              <a:t> hits on </a:t>
            </a:r>
            <a:r>
              <a:rPr lang="fr-FR" dirty="0" err="1" smtClean="0"/>
              <a:t>Medline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Evidence </a:t>
            </a:r>
            <a:r>
              <a:rPr lang="fr-FR" dirty="0" err="1" smtClean="0"/>
              <a:t>based</a:t>
            </a:r>
            <a:r>
              <a:rPr lang="fr-FR" dirty="0" smtClean="0"/>
              <a:t> </a:t>
            </a:r>
            <a:r>
              <a:rPr lang="fr-FR" dirty="0" err="1" smtClean="0"/>
              <a:t>medicine</a:t>
            </a:r>
            <a:r>
              <a:rPr lang="fr-FR" dirty="0" smtClean="0"/>
              <a:t> vs. </a:t>
            </a:r>
            <a:r>
              <a:rPr lang="fr-FR" dirty="0" err="1" smtClean="0"/>
              <a:t>Experience</a:t>
            </a:r>
            <a:r>
              <a:rPr lang="fr-FR" dirty="0" smtClean="0"/>
              <a:t> </a:t>
            </a:r>
            <a:r>
              <a:rPr lang="fr-FR" dirty="0" err="1" smtClean="0"/>
              <a:t>based</a:t>
            </a:r>
            <a:r>
              <a:rPr lang="fr-FR" dirty="0" smtClean="0"/>
              <a:t> </a:t>
            </a:r>
            <a:r>
              <a:rPr lang="fr-FR" dirty="0" err="1" smtClean="0"/>
              <a:t>medicine</a:t>
            </a:r>
            <a:endParaRPr lang="fr-FR" dirty="0" smtClean="0"/>
          </a:p>
          <a:p>
            <a:endParaRPr lang="en-US" dirty="0"/>
          </a:p>
        </p:txBody>
      </p:sp>
      <p:sp>
        <p:nvSpPr>
          <p:cNvPr id="5" name="Donut 4"/>
          <p:cNvSpPr/>
          <p:nvPr/>
        </p:nvSpPr>
        <p:spPr>
          <a:xfrm>
            <a:off x="3191107" y="5248506"/>
            <a:ext cx="2717800" cy="1130300"/>
          </a:xfrm>
          <a:prstGeom prst="donut">
            <a:avLst>
              <a:gd name="adj" fmla="val 7857"/>
            </a:avLst>
          </a:prstGeom>
          <a:solidFill>
            <a:srgbClr val="C00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14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Conclusions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I</a:t>
            </a:r>
            <a:r>
              <a:rPr lang="en-US" dirty="0" smtClean="0"/>
              <a:t>t </a:t>
            </a:r>
            <a:r>
              <a:rPr lang="en-US" dirty="0"/>
              <a:t>is unlikely that the controversies surrounding the evaluation and management of VUR will be resolved in the near future, the key trends are clear. 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With patient </a:t>
            </a:r>
            <a:r>
              <a:rPr lang="en-US" dirty="0"/>
              <a:t>risk stratification, those needing aggressive evaluation and subsequent management will be more clearly identified. 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So fewer </a:t>
            </a:r>
            <a:r>
              <a:rPr lang="en-US" dirty="0"/>
              <a:t>children </a:t>
            </a:r>
            <a:r>
              <a:rPr lang="en-US" dirty="0" smtClean="0"/>
              <a:t>will be receiving </a:t>
            </a:r>
            <a:r>
              <a:rPr lang="en-US" dirty="0"/>
              <a:t>unproductive evaluations </a:t>
            </a:r>
            <a:r>
              <a:rPr lang="en-US" dirty="0" smtClean="0"/>
              <a:t>and </a:t>
            </a:r>
            <a:r>
              <a:rPr lang="en-US" dirty="0"/>
              <a:t>more efficient identification of those in need of therapy.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3642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365125"/>
            <a:ext cx="10515599" cy="6097724"/>
          </a:xfrm>
        </p:spPr>
      </p:pic>
    </p:spTree>
    <p:extLst>
      <p:ext uri="{BB962C8B-B14F-4D97-AF65-F5344CB8AC3E}">
        <p14:creationId xmlns:p14="http://schemas.microsoft.com/office/powerpoint/2010/main" xmlns="" val="24190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 much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r-FR" dirty="0" err="1" smtClean="0"/>
              <a:t>Vesicoureteral</a:t>
            </a:r>
            <a:r>
              <a:rPr lang="fr-FR" dirty="0" smtClean="0"/>
              <a:t> reflux: </a:t>
            </a:r>
            <a:r>
              <a:rPr lang="fr-FR" dirty="0" smtClean="0">
                <a:solidFill>
                  <a:srgbClr val="FF3300"/>
                </a:solidFill>
              </a:rPr>
              <a:t>10,025</a:t>
            </a:r>
            <a:r>
              <a:rPr lang="fr-FR" dirty="0" smtClean="0"/>
              <a:t> hits on </a:t>
            </a:r>
            <a:r>
              <a:rPr lang="fr-FR" dirty="0" err="1" smtClean="0"/>
              <a:t>Medline</a:t>
            </a:r>
            <a:endParaRPr lang="fr-FR" dirty="0" smtClean="0"/>
          </a:p>
          <a:p>
            <a:pPr marL="0" indent="0" algn="just">
              <a:buNone/>
            </a:pPr>
            <a:endParaRPr lang="fr-FR" dirty="0" smtClean="0"/>
          </a:p>
          <a:p>
            <a:pPr algn="just"/>
            <a:r>
              <a:rPr lang="fr-FR" dirty="0" smtClean="0"/>
              <a:t>Evidence </a:t>
            </a:r>
            <a:r>
              <a:rPr lang="fr-FR" dirty="0" err="1" smtClean="0"/>
              <a:t>based</a:t>
            </a:r>
            <a:r>
              <a:rPr lang="fr-FR" dirty="0" smtClean="0"/>
              <a:t> </a:t>
            </a:r>
            <a:r>
              <a:rPr lang="fr-FR" dirty="0" err="1" smtClean="0"/>
              <a:t>medicine</a:t>
            </a:r>
            <a:r>
              <a:rPr lang="fr-FR" dirty="0" smtClean="0"/>
              <a:t> vs. </a:t>
            </a:r>
            <a:r>
              <a:rPr lang="fr-FR" dirty="0" err="1" smtClean="0"/>
              <a:t>Experience</a:t>
            </a:r>
            <a:r>
              <a:rPr lang="fr-FR" dirty="0" smtClean="0"/>
              <a:t> </a:t>
            </a:r>
            <a:r>
              <a:rPr lang="fr-FR" dirty="0" err="1" smtClean="0"/>
              <a:t>based</a:t>
            </a:r>
            <a:r>
              <a:rPr lang="fr-FR" dirty="0" smtClean="0"/>
              <a:t> </a:t>
            </a:r>
            <a:r>
              <a:rPr lang="fr-FR" dirty="0" err="1" smtClean="0"/>
              <a:t>medicine</a:t>
            </a:r>
            <a:endParaRPr lang="fr-FR" dirty="0" smtClean="0"/>
          </a:p>
          <a:p>
            <a:pPr marL="0" indent="0" algn="just">
              <a:buNone/>
            </a:pPr>
            <a:endParaRPr lang="fr-FR" dirty="0" smtClean="0"/>
          </a:p>
          <a:p>
            <a:pPr algn="just"/>
            <a:r>
              <a:rPr lang="fr-FR" dirty="0" err="1"/>
              <a:t>Controversy</a:t>
            </a:r>
            <a:r>
              <a:rPr lang="fr-FR" dirty="0"/>
              <a:t> </a:t>
            </a:r>
            <a:r>
              <a:rPr lang="fr-FR" dirty="0" err="1"/>
              <a:t>persists</a:t>
            </a:r>
            <a:r>
              <a:rPr lang="fr-FR" dirty="0"/>
              <a:t> </a:t>
            </a:r>
            <a:r>
              <a:rPr lang="fr-FR" dirty="0" err="1"/>
              <a:t>regarding</a:t>
            </a:r>
            <a:r>
              <a:rPr lang="fr-FR" dirty="0"/>
              <a:t> the </a:t>
            </a:r>
            <a:r>
              <a:rPr lang="fr-FR" dirty="0" err="1"/>
              <a:t>diagnosis</a:t>
            </a:r>
            <a:r>
              <a:rPr lang="fr-FR" dirty="0"/>
              <a:t> and optimal management of </a:t>
            </a:r>
            <a:r>
              <a:rPr lang="fr-FR" dirty="0" smtClean="0"/>
              <a:t>VUR.</a:t>
            </a:r>
          </a:p>
          <a:p>
            <a:pPr algn="just"/>
            <a:endParaRPr lang="fr-FR" dirty="0" smtClean="0"/>
          </a:p>
          <a:p>
            <a:pPr algn="just"/>
            <a:r>
              <a:rPr lang="fr-FR" dirty="0" smtClean="0"/>
              <a:t>Management </a:t>
            </a:r>
            <a:r>
              <a:rPr lang="fr-FR" dirty="0" err="1" smtClean="0"/>
              <a:t>should</a:t>
            </a:r>
            <a:r>
              <a:rPr lang="fr-FR" dirty="0" smtClean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 smtClean="0"/>
              <a:t>individualized</a:t>
            </a:r>
            <a:r>
              <a:rPr lang="fr-FR" dirty="0" smtClean="0"/>
              <a:t> </a:t>
            </a:r>
            <a:r>
              <a:rPr lang="fr-FR" dirty="0"/>
              <a:t>and </a:t>
            </a:r>
            <a:r>
              <a:rPr lang="fr-FR" dirty="0" err="1"/>
              <a:t>focused</a:t>
            </a:r>
            <a:r>
              <a:rPr lang="fr-FR" dirty="0"/>
              <a:t> on the goals of </a:t>
            </a:r>
            <a:r>
              <a:rPr lang="fr-FR" b="1" dirty="0" err="1"/>
              <a:t>preventing</a:t>
            </a:r>
            <a:r>
              <a:rPr lang="fr-FR" b="1" dirty="0"/>
              <a:t> </a:t>
            </a:r>
            <a:r>
              <a:rPr lang="fr-FR" b="1" dirty="0" err="1"/>
              <a:t>recurrent</a:t>
            </a:r>
            <a:r>
              <a:rPr lang="fr-FR" b="1" dirty="0"/>
              <a:t> UTI and </a:t>
            </a:r>
            <a:r>
              <a:rPr lang="fr-FR" b="1" dirty="0" err="1"/>
              <a:t>renal</a:t>
            </a:r>
            <a:r>
              <a:rPr lang="fr-FR" b="1" dirty="0"/>
              <a:t> </a:t>
            </a:r>
            <a:r>
              <a:rPr lang="fr-FR" b="1" dirty="0" err="1" smtClean="0"/>
              <a:t>injury</a:t>
            </a:r>
            <a:r>
              <a:rPr lang="fr-FR" b="1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2572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b="1" dirty="0" smtClean="0"/>
              <a:t>The </a:t>
            </a:r>
            <a:r>
              <a:rPr lang="fr-FR" b="1" dirty="0" err="1" smtClean="0"/>
              <a:t>reasons</a:t>
            </a:r>
            <a:r>
              <a:rPr lang="fr-FR" b="1" dirty="0" smtClean="0"/>
              <a:t> of a </a:t>
            </a:r>
            <a:r>
              <a:rPr lang="fr-FR" b="1" dirty="0" err="1" smtClean="0"/>
              <a:t>misunderstanding</a:t>
            </a:r>
            <a:r>
              <a:rPr lang="fr-FR" b="1" dirty="0" smtClean="0"/>
              <a:t/>
            </a:r>
            <a:br>
              <a:rPr lang="fr-FR" b="1" dirty="0" smtClean="0"/>
            </a:b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2380" y="1428154"/>
            <a:ext cx="6107240" cy="40734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8073" y="5417517"/>
            <a:ext cx="1084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algn="ctr"/>
            <a:r>
              <a:rPr lang="en-US" sz="2400" dirty="0" smtClean="0"/>
              <a:t>VUR </a:t>
            </a:r>
            <a:r>
              <a:rPr lang="en-US" sz="2400" dirty="0"/>
              <a:t>clinical spectrum is highly variable and </a:t>
            </a:r>
            <a:r>
              <a:rPr lang="en-US" sz="2400" dirty="0" smtClean="0"/>
              <a:t>heterogeneous</a:t>
            </a:r>
            <a:r>
              <a:rPr lang="en-US" sz="2400" dirty="0"/>
              <a:t>; hence, the optimal management is still controversial </a:t>
            </a:r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114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Vesicoureteral</a:t>
            </a:r>
            <a:r>
              <a:rPr lang="en-US" dirty="0"/>
              <a:t> reflux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799729" cy="4351338"/>
          </a:xfrm>
        </p:spPr>
        <p:txBody>
          <a:bodyPr/>
          <a:lstStyle/>
          <a:p>
            <a:pPr algn="just"/>
            <a:r>
              <a:rPr lang="en-US" sz="2400" dirty="0" smtClean="0"/>
              <a:t>VUR</a:t>
            </a:r>
            <a:r>
              <a:rPr lang="en-US" sz="2400" dirty="0"/>
              <a:t>:</a:t>
            </a:r>
            <a:r>
              <a:rPr lang="en-US" sz="2400" dirty="0" smtClean="0"/>
              <a:t> </a:t>
            </a:r>
            <a:r>
              <a:rPr lang="en-US" sz="2400" dirty="0"/>
              <a:t>retrograde flow of urine from the bladder to the upper urinary </a:t>
            </a:r>
            <a:r>
              <a:rPr lang="en-US" sz="2400" dirty="0" smtClean="0"/>
              <a:t>tract</a:t>
            </a:r>
          </a:p>
          <a:p>
            <a:pPr algn="just"/>
            <a:endParaRPr lang="en-US" sz="2400" dirty="0" smtClean="0"/>
          </a:p>
          <a:p>
            <a:pPr algn="just"/>
            <a:r>
              <a:rPr lang="en-US" sz="2400" dirty="0"/>
              <a:t>M</a:t>
            </a:r>
            <a:r>
              <a:rPr lang="en-US" sz="2400" dirty="0" smtClean="0"/>
              <a:t>ost </a:t>
            </a:r>
            <a:r>
              <a:rPr lang="en-US" sz="2400" dirty="0"/>
              <a:t>common congenital abnormality of the urinary tract in children with </a:t>
            </a:r>
            <a:r>
              <a:rPr lang="en-US" sz="2400" dirty="0" smtClean="0"/>
              <a:t>UTI</a:t>
            </a:r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VUR </a:t>
            </a:r>
            <a:r>
              <a:rPr lang="en-US" sz="2400" dirty="0"/>
              <a:t>is found in 30–40% of children with a UTI, with incidence decreasing as the child becomes </a:t>
            </a:r>
            <a:r>
              <a:rPr lang="en-US" sz="2400" dirty="0" smtClean="0"/>
              <a:t>older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37929" y="1402545"/>
            <a:ext cx="449580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138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Vesicoureteral</a:t>
            </a:r>
            <a:r>
              <a:rPr lang="en-US" dirty="0" smtClean="0"/>
              <a:t> reflux - 2 different entities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85975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</a:t>
            </a:r>
            <a:r>
              <a:rPr lang="en-US" dirty="0" smtClean="0"/>
              <a:t>an </a:t>
            </a:r>
            <a:r>
              <a:rPr lang="en-US" dirty="0"/>
              <a:t>be primary or </a:t>
            </a:r>
            <a:r>
              <a:rPr lang="en-US" dirty="0" smtClean="0"/>
              <a:t>secondary</a:t>
            </a:r>
            <a:r>
              <a:rPr lang="en-US" dirty="0"/>
              <a:t>:</a:t>
            </a:r>
            <a:endParaRPr lang="en-US" dirty="0" smtClean="0">
              <a:effectLst/>
            </a:endParaRPr>
          </a:p>
          <a:p>
            <a:pPr algn="just"/>
            <a:r>
              <a:rPr lang="en-US" sz="2400" b="1" dirty="0" smtClean="0"/>
              <a:t>Primary </a:t>
            </a:r>
            <a:r>
              <a:rPr lang="en-US" sz="2400" b="1" dirty="0" err="1"/>
              <a:t>vesicoureteral</a:t>
            </a:r>
            <a:r>
              <a:rPr lang="en-US" sz="2400" b="1" dirty="0"/>
              <a:t> reflux </a:t>
            </a:r>
            <a:r>
              <a:rPr lang="en-US" sz="2400" dirty="0"/>
              <a:t>results from a defect in the “flap valve” effect that normally prevents urine from </a:t>
            </a:r>
            <a:r>
              <a:rPr lang="en-US" sz="2400" dirty="0" smtClean="0"/>
              <a:t>flowing </a:t>
            </a:r>
            <a:r>
              <a:rPr lang="en-US" sz="2400" dirty="0"/>
              <a:t>backward from the bladder into the ureters. </a:t>
            </a:r>
            <a:endParaRPr lang="en-US" sz="2400" dirty="0" smtClean="0"/>
          </a:p>
          <a:p>
            <a:pPr algn="just"/>
            <a:endParaRPr lang="en-US" sz="2400" dirty="0" smtClean="0">
              <a:effectLst/>
            </a:endParaRPr>
          </a:p>
          <a:p>
            <a:pPr algn="just"/>
            <a:r>
              <a:rPr lang="en-US" sz="2400" b="1" dirty="0"/>
              <a:t>Secondary </a:t>
            </a:r>
            <a:r>
              <a:rPr lang="en-US" sz="2400" b="1" dirty="0" err="1"/>
              <a:t>vesicoureteral</a:t>
            </a:r>
            <a:r>
              <a:rPr lang="en-US" sz="2400" b="1" dirty="0"/>
              <a:t> reflux</a:t>
            </a:r>
            <a:r>
              <a:rPr lang="en-US" sz="2400" dirty="0"/>
              <a:t> results from defective </a:t>
            </a:r>
            <a:r>
              <a:rPr lang="en-US" sz="2400" dirty="0" err="1"/>
              <a:t>micturation</a:t>
            </a:r>
            <a:r>
              <a:rPr lang="en-US" sz="2400" dirty="0"/>
              <a:t> secondary to obstruction in the urethra such as posterior urethral valve or stricture or neurogenic </a:t>
            </a:r>
            <a:r>
              <a:rPr lang="en-US" sz="2400" dirty="0" smtClean="0"/>
              <a:t>bladder</a:t>
            </a:r>
            <a:r>
              <a:rPr lang="en-US" sz="2400" dirty="0"/>
              <a:t>. </a:t>
            </a:r>
            <a:endParaRPr lang="en-US" sz="2400" dirty="0" smtClean="0"/>
          </a:p>
          <a:p>
            <a:endParaRPr lang="en-US" dirty="0" smtClean="0">
              <a:effectLst/>
            </a:endParaRPr>
          </a:p>
        </p:txBody>
      </p:sp>
      <p:pic>
        <p:nvPicPr>
          <p:cNvPr id="4" name="Picture 10" descr="DSCN0742"/>
          <p:cNvPicPr>
            <a:picLocks noChangeAspect="1" noChangeArrowheads="1"/>
          </p:cNvPicPr>
          <p:nvPr/>
        </p:nvPicPr>
        <p:blipFill rotWithShape="1">
          <a:blip r:embed="rId2" cstate="print"/>
          <a:srcRect l="14376" r="14376"/>
          <a:stretch/>
        </p:blipFill>
        <p:spPr>
          <a:xfrm>
            <a:off x="9337815" y="1411744"/>
            <a:ext cx="2228619" cy="2346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 rotWithShape="1">
          <a:blip r:embed="rId3" cstate="print"/>
          <a:srcRect t="-1" b="10966"/>
          <a:stretch/>
        </p:blipFill>
        <p:spPr>
          <a:xfrm>
            <a:off x="9337816" y="3758650"/>
            <a:ext cx="2228618" cy="241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70825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1825752" y="228600"/>
            <a:ext cx="8534400" cy="7589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softEdge rad="317500"/>
          </a:effectLst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fr-FR" sz="3200" dirty="0">
                <a:latin typeface="+mj-lt"/>
                <a:ea typeface="+mj-ea"/>
                <a:cs typeface="+mj-cs"/>
              </a:rPr>
              <a:t>VUR </a:t>
            </a:r>
            <a:r>
              <a:rPr lang="fr-FR" sz="3200" dirty="0" err="1">
                <a:latin typeface="+mj-lt"/>
                <a:ea typeface="+mj-ea"/>
                <a:cs typeface="+mj-cs"/>
              </a:rPr>
              <a:t>is</a:t>
            </a:r>
            <a:r>
              <a:rPr lang="fr-FR" sz="3200" dirty="0">
                <a:latin typeface="+mj-lt"/>
                <a:ea typeface="+mj-ea"/>
                <a:cs typeface="+mj-cs"/>
              </a:rPr>
              <a:t> the visible part of the iceberg</a:t>
            </a:r>
          </a:p>
        </p:txBody>
      </p:sp>
      <p:pic>
        <p:nvPicPr>
          <p:cNvPr id="3" name="Espace réservé du contenu 3" descr="iceber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94592" y="1527175"/>
            <a:ext cx="3366304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ZoneTexte 3"/>
          <p:cNvSpPr txBox="1"/>
          <p:nvPr/>
        </p:nvSpPr>
        <p:spPr>
          <a:xfrm>
            <a:off x="8310578" y="1785926"/>
            <a:ext cx="763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Reflux</a:t>
            </a:r>
          </a:p>
        </p:txBody>
      </p:sp>
      <p:cxnSp>
        <p:nvCxnSpPr>
          <p:cNvPr id="5" name="Connecteur droit avec flèche 4"/>
          <p:cNvCxnSpPr/>
          <p:nvPr/>
        </p:nvCxnSpPr>
        <p:spPr>
          <a:xfrm rot="10800000" flipV="1">
            <a:off x="6167438" y="2071678"/>
            <a:ext cx="1928826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8024827" y="3429000"/>
            <a:ext cx="2062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Bladder</a:t>
            </a:r>
            <a:r>
              <a:rPr lang="fr-FR" dirty="0"/>
              <a:t> </a:t>
            </a:r>
            <a:r>
              <a:rPr lang="fr-FR" dirty="0" err="1"/>
              <a:t>dysfunction</a:t>
            </a:r>
            <a:endParaRPr lang="fr-FR" dirty="0"/>
          </a:p>
        </p:txBody>
      </p:sp>
      <p:cxnSp>
        <p:nvCxnSpPr>
          <p:cNvPr id="7" name="Connecteur droit avec flèche 6"/>
          <p:cNvCxnSpPr/>
          <p:nvPr/>
        </p:nvCxnSpPr>
        <p:spPr>
          <a:xfrm rot="10800000">
            <a:off x="6596066" y="3571876"/>
            <a:ext cx="135732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8167703" y="4357694"/>
            <a:ext cx="1372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Constipation</a:t>
            </a:r>
          </a:p>
        </p:txBody>
      </p:sp>
      <p:cxnSp>
        <p:nvCxnSpPr>
          <p:cNvPr id="9" name="Connecteur droit avec flèche 8"/>
          <p:cNvCxnSpPr/>
          <p:nvPr/>
        </p:nvCxnSpPr>
        <p:spPr>
          <a:xfrm rot="10800000">
            <a:off x="6310314" y="4071942"/>
            <a:ext cx="1643074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8310578" y="5286388"/>
            <a:ext cx="970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Foreskin</a:t>
            </a:r>
            <a:endParaRPr lang="fr-FR" dirty="0"/>
          </a:p>
        </p:txBody>
      </p:sp>
      <p:cxnSp>
        <p:nvCxnSpPr>
          <p:cNvPr id="11" name="Connecteur droit avec flèche 10"/>
          <p:cNvCxnSpPr/>
          <p:nvPr/>
        </p:nvCxnSpPr>
        <p:spPr>
          <a:xfrm rot="10800000">
            <a:off x="6096000" y="4643446"/>
            <a:ext cx="2143140" cy="8572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1952596" y="3429000"/>
            <a:ext cx="2008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Bladder</a:t>
            </a:r>
            <a:r>
              <a:rPr lang="fr-FR" dirty="0"/>
              <a:t> </a:t>
            </a:r>
            <a:r>
              <a:rPr lang="fr-FR" dirty="0" err="1"/>
              <a:t>immaturity</a:t>
            </a:r>
            <a:endParaRPr lang="fr-FR" dirty="0"/>
          </a:p>
        </p:txBody>
      </p:sp>
      <p:cxnSp>
        <p:nvCxnSpPr>
          <p:cNvPr id="13" name="Connecteur droit avec flèche 12"/>
          <p:cNvCxnSpPr>
            <a:stCxn id="12" idx="3"/>
          </p:cNvCxnSpPr>
          <p:nvPr/>
        </p:nvCxnSpPr>
        <p:spPr>
          <a:xfrm>
            <a:off x="3960966" y="3613666"/>
            <a:ext cx="1349216" cy="1725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1927058" y="4665910"/>
            <a:ext cx="12886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Congenital</a:t>
            </a:r>
            <a:endParaRPr lang="fr-FR" dirty="0"/>
          </a:p>
          <a:p>
            <a:r>
              <a:rPr lang="fr-FR" dirty="0"/>
              <a:t>Urine flow</a:t>
            </a:r>
          </a:p>
          <a:p>
            <a:r>
              <a:rPr lang="fr-FR" dirty="0" err="1"/>
              <a:t>Impairment</a:t>
            </a:r>
            <a:endParaRPr lang="fr-FR" dirty="0"/>
          </a:p>
        </p:txBody>
      </p:sp>
      <p:cxnSp>
        <p:nvCxnSpPr>
          <p:cNvPr id="15" name="Connecteur droit avec flèche 14"/>
          <p:cNvCxnSpPr/>
          <p:nvPr/>
        </p:nvCxnSpPr>
        <p:spPr>
          <a:xfrm flipV="1">
            <a:off x="3309918" y="4357694"/>
            <a:ext cx="2214578" cy="7143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857678" y="6272692"/>
            <a:ext cx="3672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Mouriquand</a:t>
            </a:r>
            <a:r>
              <a:rPr lang="en-US" dirty="0" smtClean="0"/>
              <a:t> (2014)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2790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Vesicoureteral</a:t>
            </a:r>
            <a:r>
              <a:rPr lang="en-US" dirty="0" smtClean="0"/>
              <a:t> reflux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/>
              <a:t>T</a:t>
            </a:r>
            <a:r>
              <a:rPr lang="en-US" sz="2400" dirty="0" smtClean="0"/>
              <a:t>wo </a:t>
            </a:r>
            <a:r>
              <a:rPr lang="en-US" sz="2400" dirty="0"/>
              <a:t>distinct </a:t>
            </a:r>
            <a:r>
              <a:rPr lang="en-US" sz="2400" dirty="0" smtClean="0"/>
              <a:t>presentations: </a:t>
            </a:r>
            <a:endParaRPr lang="en-US" sz="2400" dirty="0"/>
          </a:p>
          <a:p>
            <a:pPr marL="457200" lvl="1" indent="0" algn="just">
              <a:buNone/>
            </a:pPr>
            <a:r>
              <a:rPr lang="en-US" sz="2000" dirty="0" smtClean="0"/>
              <a:t>–Hydronephrosis</a:t>
            </a:r>
            <a:r>
              <a:rPr lang="en-US" sz="2000" dirty="0"/>
              <a:t>, often prenatally identified using </a:t>
            </a:r>
            <a:r>
              <a:rPr lang="en-US" sz="2000" dirty="0" smtClean="0"/>
              <a:t>ultrasonography</a:t>
            </a:r>
            <a:endParaRPr lang="en-US" sz="2000" dirty="0"/>
          </a:p>
          <a:p>
            <a:pPr marL="457200" lvl="1" indent="0" algn="just">
              <a:buNone/>
            </a:pPr>
            <a:r>
              <a:rPr lang="en-US" sz="2000" dirty="0" smtClean="0"/>
              <a:t>–Clinical </a:t>
            </a:r>
            <a:r>
              <a:rPr lang="en-US" sz="2000" dirty="0"/>
              <a:t>urinary tract </a:t>
            </a:r>
            <a:r>
              <a:rPr lang="en-US" sz="2000" dirty="0" smtClean="0"/>
              <a:t>infection </a:t>
            </a:r>
            <a:endParaRPr lang="en-US" sz="2000" dirty="0"/>
          </a:p>
          <a:p>
            <a:pPr algn="just"/>
            <a:endParaRPr lang="en-US" sz="2400" dirty="0" smtClean="0"/>
          </a:p>
          <a:p>
            <a:pPr algn="just"/>
            <a:endParaRPr lang="en-US" sz="2400" dirty="0" smtClean="0"/>
          </a:p>
          <a:p>
            <a:pPr algn="just"/>
            <a:r>
              <a:rPr lang="en-US" sz="2400" dirty="0"/>
              <a:t>The incidence of reflux clearly is influenced by genetic factors, although the specific modes of inheritance is not defined. </a:t>
            </a:r>
          </a:p>
          <a:p>
            <a:pPr marL="457200" lvl="1" indent="0" algn="just">
              <a:buNone/>
            </a:pPr>
            <a:r>
              <a:rPr lang="en-US" sz="2000" dirty="0" smtClean="0"/>
              <a:t>–Siblings </a:t>
            </a:r>
            <a:r>
              <a:rPr lang="en-US" sz="2000" dirty="0"/>
              <a:t>of children with </a:t>
            </a:r>
            <a:r>
              <a:rPr lang="en-US" sz="2000" dirty="0" smtClean="0"/>
              <a:t>VUR have </a:t>
            </a:r>
            <a:r>
              <a:rPr lang="en-US" sz="2000" dirty="0"/>
              <a:t>a 25–33% risk of also having </a:t>
            </a:r>
            <a:r>
              <a:rPr lang="en-US" sz="2000" dirty="0" smtClean="0"/>
              <a:t>VUR</a:t>
            </a:r>
            <a:endParaRPr lang="en-US" sz="2000" dirty="0"/>
          </a:p>
          <a:p>
            <a:pPr marL="457200" lvl="1" indent="0" algn="just">
              <a:buNone/>
            </a:pPr>
            <a:r>
              <a:rPr lang="en-US" sz="2000" dirty="0" smtClean="0"/>
              <a:t>–Offspring </a:t>
            </a:r>
            <a:r>
              <a:rPr lang="en-US" sz="2000" dirty="0"/>
              <a:t>of parents with VUR have a 66 % </a:t>
            </a:r>
            <a:r>
              <a:rPr lang="en-US" sz="2000" dirty="0" smtClean="0"/>
              <a:t>risk </a:t>
            </a:r>
            <a:r>
              <a:rPr lang="en-US" sz="2000" dirty="0"/>
              <a:t>of also having </a:t>
            </a:r>
            <a:r>
              <a:rPr lang="en-US" sz="2000" dirty="0" smtClean="0"/>
              <a:t>VUR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6581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40572</TotalTime>
  <Words>1802</Words>
  <Application>Microsoft Macintosh PowerPoint</Application>
  <PresentationFormat>Custom</PresentationFormat>
  <Paragraphs>166</Paragraphs>
  <Slides>31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Guidelines on Vesicoureteral Reflux </vt:lpstr>
      <vt:lpstr>Slide 2</vt:lpstr>
      <vt:lpstr>Too much DATA</vt:lpstr>
      <vt:lpstr>Too much DATA</vt:lpstr>
      <vt:lpstr>The reasons of a misunderstanding </vt:lpstr>
      <vt:lpstr>Vesicoureteral reflux</vt:lpstr>
      <vt:lpstr>Vesicoureteral reflux - 2 different entities</vt:lpstr>
      <vt:lpstr>Slide 8</vt:lpstr>
      <vt:lpstr>Vesicoureteral reflux</vt:lpstr>
      <vt:lpstr>Vesicoureteral reflux</vt:lpstr>
      <vt:lpstr>Slide 11</vt:lpstr>
      <vt:lpstr>Slide 12</vt:lpstr>
      <vt:lpstr>Slide 13</vt:lpstr>
      <vt:lpstr>Slide 14</vt:lpstr>
      <vt:lpstr>Slide 15</vt:lpstr>
      <vt:lpstr>Evolution of VUR management </vt:lpstr>
      <vt:lpstr>Controversies and consensus</vt:lpstr>
      <vt:lpstr>Diagnostic algorithms </vt:lpstr>
      <vt:lpstr>Diagnostic algorithms </vt:lpstr>
      <vt:lpstr>Imaging evaluation </vt:lpstr>
      <vt:lpstr>Imaging evaluation </vt:lpstr>
      <vt:lpstr>Approach to Evaluation</vt:lpstr>
      <vt:lpstr>Top-down Approach Countered</vt:lpstr>
      <vt:lpstr>VUR treatments</vt:lpstr>
      <vt:lpstr>VUR treatments</vt:lpstr>
      <vt:lpstr>Spontaneous resolution </vt:lpstr>
      <vt:lpstr>Spontaneous resolution </vt:lpstr>
      <vt:lpstr>Bladder and Bowel Dysfunction </vt:lpstr>
      <vt:lpstr>Future directions </vt:lpstr>
      <vt:lpstr>Conclusions </vt:lpstr>
      <vt:lpstr>Slide 31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Clinic</cp:lastModifiedBy>
  <cp:revision>76</cp:revision>
  <dcterms:created xsi:type="dcterms:W3CDTF">2019-05-12T19:26:47Z</dcterms:created>
  <dcterms:modified xsi:type="dcterms:W3CDTF">2019-07-15T14:42:51Z</dcterms:modified>
</cp:coreProperties>
</file>